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6"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93" r:id="rId28"/>
    <p:sldId id="282" r:id="rId29"/>
    <p:sldId id="283" r:id="rId3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tıklatın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tıklatın</a:t>
            </a:r>
          </a:p>
        </p:txBody>
      </p:sp>
      <p:sp>
        <p:nvSpPr>
          <p:cNvPr id="4" name="Veri Yer Tutucusu 3"/>
          <p:cNvSpPr>
            <a:spLocks noGrp="1"/>
          </p:cNvSpPr>
          <p:nvPr>
            <p:ph type="dt" sz="half" idx="10"/>
          </p:nvPr>
        </p:nvSpPr>
        <p:spPr/>
        <p:txBody>
          <a:bodyPr/>
          <a:lstStyle/>
          <a:p>
            <a:fld id="{1B38B9AC-AB8B-41D0-A0D1-72F3EA5C01D7}" type="datetimeFigureOut">
              <a:rPr lang="tr-TR" smtClean="0"/>
              <a:t>22.03.2021</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8BA8A8EA-70E3-40D7-A7B4-89D0D01F4A87}" type="slidenum">
              <a:rPr lang="tr-TR" smtClean="0"/>
              <a:t>‹#›</a:t>
            </a:fld>
            <a:endParaRPr lang="tr-TR" dirty="0"/>
          </a:p>
        </p:txBody>
      </p:sp>
    </p:spTree>
    <p:extLst>
      <p:ext uri="{BB962C8B-B14F-4D97-AF65-F5344CB8AC3E}">
        <p14:creationId xmlns:p14="http://schemas.microsoft.com/office/powerpoint/2010/main" val="3916405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1B38B9AC-AB8B-41D0-A0D1-72F3EA5C01D7}" type="datetimeFigureOut">
              <a:rPr lang="tr-TR" smtClean="0"/>
              <a:t>22.03.2021</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8BA8A8EA-70E3-40D7-A7B4-89D0D01F4A87}" type="slidenum">
              <a:rPr lang="tr-TR" smtClean="0"/>
              <a:t>‹#›</a:t>
            </a:fld>
            <a:endParaRPr lang="tr-TR" dirty="0"/>
          </a:p>
        </p:txBody>
      </p:sp>
    </p:spTree>
    <p:extLst>
      <p:ext uri="{BB962C8B-B14F-4D97-AF65-F5344CB8AC3E}">
        <p14:creationId xmlns:p14="http://schemas.microsoft.com/office/powerpoint/2010/main" val="18996844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p>
            <a:fld id="{1B38B9AC-AB8B-41D0-A0D1-72F3EA5C01D7}" type="datetimeFigureOut">
              <a:rPr lang="tr-TR" smtClean="0"/>
              <a:t>22.03.2021</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8BA8A8EA-70E3-40D7-A7B4-89D0D01F4A87}" type="slidenum">
              <a:rPr lang="tr-TR" smtClean="0"/>
              <a:t>‹#›</a:t>
            </a:fld>
            <a:endParaRPr lang="tr-TR" dirty="0"/>
          </a:p>
        </p:txBody>
      </p:sp>
    </p:spTree>
    <p:extLst>
      <p:ext uri="{BB962C8B-B14F-4D97-AF65-F5344CB8AC3E}">
        <p14:creationId xmlns:p14="http://schemas.microsoft.com/office/powerpoint/2010/main" val="42227377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1B38B9AC-AB8B-41D0-A0D1-72F3EA5C01D7}" type="datetimeFigureOut">
              <a:rPr lang="tr-TR" smtClean="0"/>
              <a:t>22.03.2021</a:t>
            </a:fld>
            <a:endParaRPr lang="tr-TR" dirty="0"/>
          </a:p>
        </p:txBody>
      </p:sp>
      <p:sp>
        <p:nvSpPr>
          <p:cNvPr id="6" name="Altbilgi Yer Tutucusu 5"/>
          <p:cNvSpPr>
            <a:spLocks noGrp="1"/>
          </p:cNvSpPr>
          <p:nvPr>
            <p:ph type="ftr" sz="quarter" idx="11"/>
          </p:nvPr>
        </p:nvSpPr>
        <p:spPr/>
        <p:txBody>
          <a:bodyPr/>
          <a:lstStyle/>
          <a:p>
            <a:endParaRPr lang="tr-TR" dirty="0"/>
          </a:p>
        </p:txBody>
      </p:sp>
      <p:sp>
        <p:nvSpPr>
          <p:cNvPr id="7" name="Slayt Numarası Yer Tutucusu 6"/>
          <p:cNvSpPr>
            <a:spLocks noGrp="1"/>
          </p:cNvSpPr>
          <p:nvPr>
            <p:ph type="sldNum" sz="quarter" idx="12"/>
          </p:nvPr>
        </p:nvSpPr>
        <p:spPr/>
        <p:txBody>
          <a:bodyPr/>
          <a:lstStyle/>
          <a:p>
            <a:fld id="{8BA8A8EA-70E3-40D7-A7B4-89D0D01F4A87}" type="slidenum">
              <a:rPr lang="tr-TR" smtClean="0"/>
              <a:t>‹#›</a:t>
            </a:fld>
            <a:endParaRPr lang="tr-TR" dirty="0"/>
          </a:p>
        </p:txBody>
      </p:sp>
    </p:spTree>
    <p:extLst>
      <p:ext uri="{BB962C8B-B14F-4D97-AF65-F5344CB8AC3E}">
        <p14:creationId xmlns:p14="http://schemas.microsoft.com/office/powerpoint/2010/main" val="4261653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1B38B9AC-AB8B-41D0-A0D1-72F3EA5C01D7}" type="datetimeFigureOut">
              <a:rPr lang="tr-TR" smtClean="0"/>
              <a:t>22.03.2021</a:t>
            </a:fld>
            <a:endParaRPr lang="tr-TR" dirty="0"/>
          </a:p>
        </p:txBody>
      </p:sp>
      <p:sp>
        <p:nvSpPr>
          <p:cNvPr id="8" name="Altbilgi Yer Tutucusu 7"/>
          <p:cNvSpPr>
            <a:spLocks noGrp="1"/>
          </p:cNvSpPr>
          <p:nvPr>
            <p:ph type="ftr" sz="quarter" idx="11"/>
          </p:nvPr>
        </p:nvSpPr>
        <p:spPr/>
        <p:txBody>
          <a:bodyPr/>
          <a:lstStyle/>
          <a:p>
            <a:endParaRPr lang="tr-TR" dirty="0"/>
          </a:p>
        </p:txBody>
      </p:sp>
      <p:sp>
        <p:nvSpPr>
          <p:cNvPr id="9" name="Slayt Numarası Yer Tutucusu 8"/>
          <p:cNvSpPr>
            <a:spLocks noGrp="1"/>
          </p:cNvSpPr>
          <p:nvPr>
            <p:ph type="sldNum" sz="quarter" idx="12"/>
          </p:nvPr>
        </p:nvSpPr>
        <p:spPr/>
        <p:txBody>
          <a:bodyPr/>
          <a:lstStyle/>
          <a:p>
            <a:fld id="{8BA8A8EA-70E3-40D7-A7B4-89D0D01F4A87}" type="slidenum">
              <a:rPr lang="tr-TR" smtClean="0"/>
              <a:t>‹#›</a:t>
            </a:fld>
            <a:endParaRPr lang="tr-TR" dirty="0"/>
          </a:p>
        </p:txBody>
      </p:sp>
    </p:spTree>
    <p:extLst>
      <p:ext uri="{BB962C8B-B14F-4D97-AF65-F5344CB8AC3E}">
        <p14:creationId xmlns:p14="http://schemas.microsoft.com/office/powerpoint/2010/main" val="55928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1B38B9AC-AB8B-41D0-A0D1-72F3EA5C01D7}" type="datetimeFigureOut">
              <a:rPr lang="tr-TR" smtClean="0"/>
              <a:t>22.03.2021</a:t>
            </a:fld>
            <a:endParaRPr lang="tr-TR" dirty="0"/>
          </a:p>
        </p:txBody>
      </p:sp>
      <p:sp>
        <p:nvSpPr>
          <p:cNvPr id="4" name="Altbilgi Yer Tutucusu 3"/>
          <p:cNvSpPr>
            <a:spLocks noGrp="1"/>
          </p:cNvSpPr>
          <p:nvPr>
            <p:ph type="ftr" sz="quarter" idx="11"/>
          </p:nvPr>
        </p:nvSpPr>
        <p:spPr/>
        <p:txBody>
          <a:bodyPr/>
          <a:lstStyle/>
          <a:p>
            <a:endParaRPr lang="tr-TR" dirty="0"/>
          </a:p>
        </p:txBody>
      </p:sp>
      <p:sp>
        <p:nvSpPr>
          <p:cNvPr id="5" name="Slayt Numarası Yer Tutucusu 4"/>
          <p:cNvSpPr>
            <a:spLocks noGrp="1"/>
          </p:cNvSpPr>
          <p:nvPr>
            <p:ph type="sldNum" sz="quarter" idx="12"/>
          </p:nvPr>
        </p:nvSpPr>
        <p:spPr/>
        <p:txBody>
          <a:bodyPr/>
          <a:lstStyle/>
          <a:p>
            <a:fld id="{8BA8A8EA-70E3-40D7-A7B4-89D0D01F4A87}" type="slidenum">
              <a:rPr lang="tr-TR" smtClean="0"/>
              <a:t>‹#›</a:t>
            </a:fld>
            <a:endParaRPr lang="tr-TR" dirty="0"/>
          </a:p>
        </p:txBody>
      </p:sp>
    </p:spTree>
    <p:extLst>
      <p:ext uri="{BB962C8B-B14F-4D97-AF65-F5344CB8AC3E}">
        <p14:creationId xmlns:p14="http://schemas.microsoft.com/office/powerpoint/2010/main" val="17633651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1B38B9AC-AB8B-41D0-A0D1-72F3EA5C01D7}" type="datetimeFigureOut">
              <a:rPr lang="tr-TR" smtClean="0"/>
              <a:t>22.03.2021</a:t>
            </a:fld>
            <a:endParaRPr lang="tr-TR" dirty="0"/>
          </a:p>
        </p:txBody>
      </p:sp>
      <p:sp>
        <p:nvSpPr>
          <p:cNvPr id="3" name="Altbilgi Yer Tutucusu 2"/>
          <p:cNvSpPr>
            <a:spLocks noGrp="1"/>
          </p:cNvSpPr>
          <p:nvPr>
            <p:ph type="ftr" sz="quarter" idx="11"/>
          </p:nvPr>
        </p:nvSpPr>
        <p:spPr/>
        <p:txBody>
          <a:bodyPr/>
          <a:lstStyle/>
          <a:p>
            <a:endParaRPr lang="tr-TR" dirty="0"/>
          </a:p>
        </p:txBody>
      </p:sp>
      <p:sp>
        <p:nvSpPr>
          <p:cNvPr id="4" name="Slayt Numarası Yer Tutucusu 3"/>
          <p:cNvSpPr>
            <a:spLocks noGrp="1"/>
          </p:cNvSpPr>
          <p:nvPr>
            <p:ph type="sldNum" sz="quarter" idx="12"/>
          </p:nvPr>
        </p:nvSpPr>
        <p:spPr/>
        <p:txBody>
          <a:bodyPr/>
          <a:lstStyle/>
          <a:p>
            <a:fld id="{8BA8A8EA-70E3-40D7-A7B4-89D0D01F4A87}" type="slidenum">
              <a:rPr lang="tr-TR" smtClean="0"/>
              <a:t>‹#›</a:t>
            </a:fld>
            <a:endParaRPr lang="tr-TR" dirty="0"/>
          </a:p>
        </p:txBody>
      </p:sp>
    </p:spTree>
    <p:extLst>
      <p:ext uri="{BB962C8B-B14F-4D97-AF65-F5344CB8AC3E}">
        <p14:creationId xmlns:p14="http://schemas.microsoft.com/office/powerpoint/2010/main" val="2263731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1B38B9AC-AB8B-41D0-A0D1-72F3EA5C01D7}" type="datetimeFigureOut">
              <a:rPr lang="tr-TR" smtClean="0"/>
              <a:t>22.03.2021</a:t>
            </a:fld>
            <a:endParaRPr lang="tr-TR" dirty="0"/>
          </a:p>
        </p:txBody>
      </p:sp>
      <p:sp>
        <p:nvSpPr>
          <p:cNvPr id="6" name="Altbilgi Yer Tutucusu 5"/>
          <p:cNvSpPr>
            <a:spLocks noGrp="1"/>
          </p:cNvSpPr>
          <p:nvPr>
            <p:ph type="ftr" sz="quarter" idx="11"/>
          </p:nvPr>
        </p:nvSpPr>
        <p:spPr/>
        <p:txBody>
          <a:bodyPr/>
          <a:lstStyle/>
          <a:p>
            <a:endParaRPr lang="tr-TR" dirty="0"/>
          </a:p>
        </p:txBody>
      </p:sp>
      <p:sp>
        <p:nvSpPr>
          <p:cNvPr id="7" name="Slayt Numarası Yer Tutucusu 6"/>
          <p:cNvSpPr>
            <a:spLocks noGrp="1"/>
          </p:cNvSpPr>
          <p:nvPr>
            <p:ph type="sldNum" sz="quarter" idx="12"/>
          </p:nvPr>
        </p:nvSpPr>
        <p:spPr/>
        <p:txBody>
          <a:bodyPr/>
          <a:lstStyle/>
          <a:p>
            <a:fld id="{8BA8A8EA-70E3-40D7-A7B4-89D0D01F4A87}" type="slidenum">
              <a:rPr lang="tr-TR" smtClean="0"/>
              <a:t>‹#›</a:t>
            </a:fld>
            <a:endParaRPr lang="tr-TR" dirty="0"/>
          </a:p>
        </p:txBody>
      </p:sp>
    </p:spTree>
    <p:extLst>
      <p:ext uri="{BB962C8B-B14F-4D97-AF65-F5344CB8AC3E}">
        <p14:creationId xmlns:p14="http://schemas.microsoft.com/office/powerpoint/2010/main" val="3764131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dirty="0"/>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1B38B9AC-AB8B-41D0-A0D1-72F3EA5C01D7}" type="datetimeFigureOut">
              <a:rPr lang="tr-TR" smtClean="0"/>
              <a:t>22.03.2021</a:t>
            </a:fld>
            <a:endParaRPr lang="tr-TR" dirty="0"/>
          </a:p>
        </p:txBody>
      </p:sp>
      <p:sp>
        <p:nvSpPr>
          <p:cNvPr id="6" name="Altbilgi Yer Tutucusu 5"/>
          <p:cNvSpPr>
            <a:spLocks noGrp="1"/>
          </p:cNvSpPr>
          <p:nvPr>
            <p:ph type="ftr" sz="quarter" idx="11"/>
          </p:nvPr>
        </p:nvSpPr>
        <p:spPr/>
        <p:txBody>
          <a:bodyPr/>
          <a:lstStyle/>
          <a:p>
            <a:endParaRPr lang="tr-TR" dirty="0"/>
          </a:p>
        </p:txBody>
      </p:sp>
      <p:sp>
        <p:nvSpPr>
          <p:cNvPr id="7" name="Slayt Numarası Yer Tutucusu 6"/>
          <p:cNvSpPr>
            <a:spLocks noGrp="1"/>
          </p:cNvSpPr>
          <p:nvPr>
            <p:ph type="sldNum" sz="quarter" idx="12"/>
          </p:nvPr>
        </p:nvSpPr>
        <p:spPr/>
        <p:txBody>
          <a:bodyPr/>
          <a:lstStyle/>
          <a:p>
            <a:fld id="{8BA8A8EA-70E3-40D7-A7B4-89D0D01F4A87}" type="slidenum">
              <a:rPr lang="tr-TR" smtClean="0"/>
              <a:t>‹#›</a:t>
            </a:fld>
            <a:endParaRPr lang="tr-TR" dirty="0"/>
          </a:p>
        </p:txBody>
      </p:sp>
    </p:spTree>
    <p:extLst>
      <p:ext uri="{BB962C8B-B14F-4D97-AF65-F5344CB8AC3E}">
        <p14:creationId xmlns:p14="http://schemas.microsoft.com/office/powerpoint/2010/main" val="3031222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1B38B9AC-AB8B-41D0-A0D1-72F3EA5C01D7}" type="datetimeFigureOut">
              <a:rPr lang="tr-TR" smtClean="0"/>
              <a:t>22.03.2021</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8BA8A8EA-70E3-40D7-A7B4-89D0D01F4A87}" type="slidenum">
              <a:rPr lang="tr-TR" smtClean="0"/>
              <a:t>‹#›</a:t>
            </a:fld>
            <a:endParaRPr lang="tr-TR" dirty="0"/>
          </a:p>
        </p:txBody>
      </p:sp>
    </p:spTree>
    <p:extLst>
      <p:ext uri="{BB962C8B-B14F-4D97-AF65-F5344CB8AC3E}">
        <p14:creationId xmlns:p14="http://schemas.microsoft.com/office/powerpoint/2010/main" val="29789177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1B38B9AC-AB8B-41D0-A0D1-72F3EA5C01D7}" type="datetimeFigureOut">
              <a:rPr lang="tr-TR" smtClean="0"/>
              <a:t>22.03.2021</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8BA8A8EA-70E3-40D7-A7B4-89D0D01F4A87}" type="slidenum">
              <a:rPr lang="tr-TR" smtClean="0"/>
              <a:t>‹#›</a:t>
            </a:fld>
            <a:endParaRPr lang="tr-TR" dirty="0"/>
          </a:p>
        </p:txBody>
      </p:sp>
    </p:spTree>
    <p:extLst>
      <p:ext uri="{BB962C8B-B14F-4D97-AF65-F5344CB8AC3E}">
        <p14:creationId xmlns:p14="http://schemas.microsoft.com/office/powerpoint/2010/main" val="408579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38B9AC-AB8B-41D0-A0D1-72F3EA5C01D7}" type="datetimeFigureOut">
              <a:rPr lang="tr-TR" smtClean="0"/>
              <a:t>22.03.2021</a:t>
            </a:fld>
            <a:endParaRPr lang="tr-TR" dirty="0"/>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dirty="0"/>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A8A8EA-70E3-40D7-A7B4-89D0D01F4A87}" type="slidenum">
              <a:rPr lang="tr-TR" smtClean="0"/>
              <a:t>‹#›</a:t>
            </a:fld>
            <a:endParaRPr lang="tr-TR" dirty="0"/>
          </a:p>
        </p:txBody>
      </p:sp>
    </p:spTree>
    <p:extLst>
      <p:ext uri="{BB962C8B-B14F-4D97-AF65-F5344CB8AC3E}">
        <p14:creationId xmlns:p14="http://schemas.microsoft.com/office/powerpoint/2010/main" val="33333149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İL </a:t>
            </a:r>
            <a:r>
              <a:rPr lang="tr-TR"/>
              <a:t>ÖZEL İDARELERİ</a:t>
            </a:r>
            <a:endParaRPr lang="tr-TR" dirty="0"/>
          </a:p>
        </p:txBody>
      </p:sp>
      <p:sp>
        <p:nvSpPr>
          <p:cNvPr id="3" name="İçerik Yer Tutucusu 2"/>
          <p:cNvSpPr>
            <a:spLocks noGrp="1"/>
          </p:cNvSpPr>
          <p:nvPr>
            <p:ph idx="1"/>
          </p:nvPr>
        </p:nvSpPr>
        <p:spPr/>
        <p:txBody>
          <a:bodyPr>
            <a:normAutofit fontScale="92500" lnSpcReduction="20000"/>
          </a:bodyPr>
          <a:lstStyle/>
          <a:p>
            <a:r>
              <a:rPr lang="tr-TR" dirty="0"/>
              <a:t>Bu </a:t>
            </a:r>
            <a:r>
              <a:rPr lang="tr-TR"/>
              <a:t>derste İl Özel İdarelerinin: </a:t>
            </a:r>
          </a:p>
          <a:p>
            <a:r>
              <a:rPr lang="tr-TR"/>
              <a:t>Yasal ve kurumsal gelişimi</a:t>
            </a:r>
          </a:p>
          <a:p>
            <a:r>
              <a:rPr lang="tr-TR"/>
              <a:t>Tanımı, </a:t>
            </a:r>
          </a:p>
          <a:p>
            <a:r>
              <a:rPr lang="tr-TR"/>
              <a:t>Nasıl </a:t>
            </a:r>
            <a:r>
              <a:rPr lang="tr-TR" dirty="0"/>
              <a:t>kurulduğu</a:t>
            </a:r>
            <a:r>
              <a:rPr lang="tr-TR"/>
              <a:t>, </a:t>
            </a:r>
          </a:p>
          <a:p>
            <a:r>
              <a:rPr lang="tr-TR"/>
              <a:t>Görev </a:t>
            </a:r>
            <a:r>
              <a:rPr lang="tr-TR" dirty="0"/>
              <a:t>ve </a:t>
            </a:r>
            <a:r>
              <a:rPr lang="tr-TR"/>
              <a:t>yetkiler,</a:t>
            </a:r>
          </a:p>
          <a:p>
            <a:r>
              <a:rPr lang="tr-TR"/>
              <a:t>Organları </a:t>
            </a:r>
          </a:p>
          <a:p>
            <a:r>
              <a:rPr lang="tr-TR"/>
              <a:t>Gelir,</a:t>
            </a:r>
          </a:p>
          <a:p>
            <a:r>
              <a:rPr lang="tr-TR"/>
              <a:t>Gider, </a:t>
            </a:r>
          </a:p>
          <a:p>
            <a:r>
              <a:rPr lang="tr-TR"/>
              <a:t>Bütçe ve</a:t>
            </a:r>
          </a:p>
          <a:p>
            <a:r>
              <a:rPr lang="tr-TR"/>
              <a:t>Sorunları ele alınmaktadır. </a:t>
            </a:r>
            <a:endParaRPr lang="tr-TR" dirty="0"/>
          </a:p>
        </p:txBody>
      </p:sp>
    </p:spTree>
    <p:extLst>
      <p:ext uri="{BB962C8B-B14F-4D97-AF65-F5344CB8AC3E}">
        <p14:creationId xmlns:p14="http://schemas.microsoft.com/office/powerpoint/2010/main" val="1426657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normAutofit fontScale="92500" lnSpcReduction="10000"/>
          </a:bodyPr>
          <a:lstStyle/>
          <a:p>
            <a:r>
              <a:rPr lang="tr-TR"/>
              <a:t>İl özel idaresi (İÖİ) ve İl genel idaresi (İGİ) aynı coğrafi alanı paylaşmaktadır. Bir yerde İGİ kurulduğunda İÖİ de kendiliğinden kurulur. </a:t>
            </a:r>
            <a:endParaRPr lang="tr-TR" b="1"/>
          </a:p>
          <a:p>
            <a:r>
              <a:rPr lang="tr-TR" b="1"/>
              <a:t>8 </a:t>
            </a:r>
            <a:r>
              <a:rPr lang="tr-TR" b="1" dirty="0"/>
              <a:t>Ekim 1864 Tuna Vilayet Nizamnamesi: </a:t>
            </a:r>
            <a:r>
              <a:rPr lang="tr-TR" dirty="0"/>
              <a:t>Türkiye’de İGİ yani merkezi idarenin taşra teşkilatı olan il «vilayet» ismi altında ilk defa Tuna Vilayet nizamnamesinde bir ay sonra da genel olarak kurulmuştur. </a:t>
            </a:r>
          </a:p>
          <a:p>
            <a:r>
              <a:rPr lang="tr-TR" b="1" dirty="0"/>
              <a:t>7 Kasım 1864 Vilayet Nizamnamesi: </a:t>
            </a:r>
            <a:r>
              <a:rPr lang="tr-TR" dirty="0"/>
              <a:t>Bu nizamnamenin tüm ülke genelinde 17 Mart 1867 tarihinde bir beyanname ile uygulanmıştır. </a:t>
            </a:r>
          </a:p>
          <a:p>
            <a:r>
              <a:rPr lang="tr-TR" dirty="0"/>
              <a:t>Bu nizamnameler: Fuad Paşa, Mithat Paşa ve Ahmet Cevdet Paşa’nın katıldığı bir toplantıda hazırlanmıştır. </a:t>
            </a:r>
          </a:p>
          <a:p>
            <a:r>
              <a:rPr lang="tr-TR" dirty="0"/>
              <a:t>İki Niz. Birbirine benzemektedir. Onun için sadece 7 Kasım 1864 VN. İncelemek yeterlidir. </a:t>
            </a:r>
          </a:p>
        </p:txBody>
      </p:sp>
    </p:spTree>
    <p:extLst>
      <p:ext uri="{BB962C8B-B14F-4D97-AF65-F5344CB8AC3E}">
        <p14:creationId xmlns:p14="http://schemas.microsoft.com/office/powerpoint/2010/main" val="2575568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normAutofit fontScale="92500" lnSpcReduction="20000"/>
          </a:bodyPr>
          <a:lstStyle/>
          <a:p>
            <a:r>
              <a:rPr lang="tr-TR" b="1" dirty="0"/>
              <a:t>7 Kasım Niz. 25-28</a:t>
            </a:r>
            <a:r>
              <a:rPr lang="tr-TR" dirty="0"/>
              <a:t>. maddelerinde bugünkü İÖİ’nin kara organı olan İGM’nin atası olan «meclis-i umumi-i vilayet» düzenlenmektedir. </a:t>
            </a:r>
          </a:p>
          <a:p>
            <a:r>
              <a:rPr lang="tr-TR" b="1" dirty="0"/>
              <a:t>25. mad</a:t>
            </a:r>
            <a:r>
              <a:rPr lang="tr-TR" dirty="0"/>
              <a:t>. Göre, İGM, valinin başkanlığında her sancaktan seçilecek 2 Müslüm, 2 gayri Müslüm üyeden oluşmaktaydı. </a:t>
            </a:r>
          </a:p>
          <a:p>
            <a:r>
              <a:rPr lang="tr-TR" b="1" dirty="0"/>
              <a:t>26. madde</a:t>
            </a:r>
            <a:r>
              <a:rPr lang="tr-TR" dirty="0"/>
              <a:t>, meclisin yılda bir defa vilayet merkezinde toplanacağını ve bu dönemin 40 günü geçmeyeceğini öngörüyordu. </a:t>
            </a:r>
          </a:p>
          <a:p>
            <a:r>
              <a:rPr lang="tr-TR" b="1" dirty="0"/>
              <a:t>27. madde </a:t>
            </a:r>
            <a:r>
              <a:rPr lang="tr-TR" dirty="0"/>
              <a:t>ise meclisin Görev ve Yetkilerini belirliyordu: yolların yapımı, korunması, ziraat ve ticaret işlerinin karar bağlanması; liva, kaza, köy vergilerinin değiştirilmesi ve belirlenmesi gibi görevleri vardı. </a:t>
            </a:r>
          </a:p>
          <a:p>
            <a:r>
              <a:rPr lang="tr-TR" b="1" dirty="0"/>
              <a:t>28. maddeye </a:t>
            </a:r>
            <a:r>
              <a:rPr lang="tr-TR" dirty="0"/>
              <a:t>göre, meclisin kararları icrai değildi. Meclisin karaları vali tarafından merkeze gönderiliyor, oradan gelecek emir ile uygulamaya konuluyordu. </a:t>
            </a:r>
          </a:p>
        </p:txBody>
      </p:sp>
    </p:spTree>
    <p:extLst>
      <p:ext uri="{BB962C8B-B14F-4D97-AF65-F5344CB8AC3E}">
        <p14:creationId xmlns:p14="http://schemas.microsoft.com/office/powerpoint/2010/main" val="2970269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lstStyle/>
          <a:p>
            <a:r>
              <a:rPr lang="tr-TR" b="1" dirty="0"/>
              <a:t>22 Ocak 1871 İdare-i Umumiye-i Vilayet Nizamnamesi</a:t>
            </a:r>
            <a:r>
              <a:rPr lang="tr-TR" dirty="0"/>
              <a:t>: 7 kasım nizamnamesinin eksikliklerini gidermek amacıyla çıkarılmıştır. </a:t>
            </a:r>
          </a:p>
          <a:p>
            <a:r>
              <a:rPr lang="tr-TR" dirty="0"/>
              <a:t>7 Kasım Niz. Kalkmamıştır. Yani çelişmeyen kararlar uygulanabilir. Örneğin 1871 de meclis kararlarının icrasına ilişkin veri yoktur. Dolayısıyla 1864’ün 128. maddesi uygulanacaktır. </a:t>
            </a:r>
          </a:p>
          <a:p>
            <a:r>
              <a:rPr lang="tr-TR" dirty="0"/>
              <a:t>1864 ve 1871 (42 yıl yürürlükte kaldı) Niz. 26 Mart 1913 tarihli İdare-i Umumiye-i Vilayet Kanun-ı Muvakkatinin 148 mad. Yürürlükten kaldırılmıştır. </a:t>
            </a:r>
          </a:p>
          <a:p>
            <a:endParaRPr lang="tr-TR" dirty="0"/>
          </a:p>
          <a:p>
            <a:endParaRPr lang="tr-TR" dirty="0"/>
          </a:p>
        </p:txBody>
      </p:sp>
    </p:spTree>
    <p:extLst>
      <p:ext uri="{BB962C8B-B14F-4D97-AF65-F5344CB8AC3E}">
        <p14:creationId xmlns:p14="http://schemas.microsoft.com/office/powerpoint/2010/main" val="3011417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lstStyle/>
          <a:p>
            <a:r>
              <a:rPr lang="tr-TR" b="1" dirty="0"/>
              <a:t>1876 Kanun-I Esası </a:t>
            </a:r>
            <a:r>
              <a:rPr lang="tr-TR" dirty="0"/>
              <a:t>(Mad. 108-111) vilayetler düzenlenmiştir. Kanunda İdare-i Hususiye-i vilayet terimi geçmemektedir. </a:t>
            </a:r>
          </a:p>
          <a:p>
            <a:r>
              <a:rPr lang="tr-TR" dirty="0"/>
              <a:t>Ancak kanunda bu idarenin bir organı olan meclis-i umumi-i vilayete ilişkin hükümler vardır. Meclis bu şekilde anayasallaştırılmış ve görev ve yetkiler tek tek sayılmıştır. </a:t>
            </a:r>
          </a:p>
          <a:p>
            <a:r>
              <a:rPr lang="tr-TR" b="1" dirty="0"/>
              <a:t>26 Mar 1913 İdare-i Umumiye-i Vilayet Kanun-ı Muvakkati. </a:t>
            </a:r>
            <a:r>
              <a:rPr lang="tr-TR" dirty="0"/>
              <a:t>Bu kanunun adı </a:t>
            </a:r>
            <a:r>
              <a:rPr lang="tr-TR" b="1" dirty="0"/>
              <a:t>1987 yılında 3360 </a:t>
            </a:r>
            <a:r>
              <a:rPr lang="tr-TR" dirty="0"/>
              <a:t>sayılı kanunla İl özel idaresi Kanunu olarak değiştirilmiştir</a:t>
            </a:r>
            <a:r>
              <a:rPr lang="tr-TR"/>
              <a:t>. Yaklaşık 30 kez değişikliğe uğramıştır. </a:t>
            </a:r>
            <a:endParaRPr lang="tr-TR" dirty="0"/>
          </a:p>
          <a:p>
            <a:r>
              <a:rPr lang="tr-TR" dirty="0"/>
              <a:t>Bu kanunda 2005 tarihli 5302 sayı kanunla kaldırılmış, 1913 tarihli kanun 92 yıl yürürlükte kalmıştır.</a:t>
            </a:r>
          </a:p>
          <a:p>
            <a:endParaRPr lang="tr-TR" dirty="0"/>
          </a:p>
        </p:txBody>
      </p:sp>
    </p:spTree>
    <p:extLst>
      <p:ext uri="{BB962C8B-B14F-4D97-AF65-F5344CB8AC3E}">
        <p14:creationId xmlns:p14="http://schemas.microsoft.com/office/powerpoint/2010/main" val="793447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İçerik Yer Tutucusu 2"/>
          <p:cNvSpPr>
            <a:spLocks noGrp="1"/>
          </p:cNvSpPr>
          <p:nvPr>
            <p:ph idx="1"/>
          </p:nvPr>
        </p:nvSpPr>
        <p:spPr>
          <a:xfrm>
            <a:off x="838200" y="1867829"/>
            <a:ext cx="10515600" cy="4351338"/>
          </a:xfrm>
        </p:spPr>
        <p:txBody>
          <a:bodyPr/>
          <a:lstStyle/>
          <a:p>
            <a:r>
              <a:rPr lang="tr-TR" dirty="0"/>
              <a:t>1913 tarihli kanuna göre il özel idarelerinin müzakere organı İGM’dir. Üyeler halk tarafından seçilir. Yürütme organı ise Vali’dir. </a:t>
            </a:r>
          </a:p>
          <a:p>
            <a:r>
              <a:rPr lang="tr-TR" dirty="0"/>
              <a:t>Vali İGİ ve İÖİ’nin başı ve yürütme organıdır. </a:t>
            </a:r>
          </a:p>
          <a:p>
            <a:r>
              <a:rPr lang="tr-TR" dirty="0"/>
              <a:t>76. mad. Valinin İÖİ’nin menfaat ve işlerinin idare ve muhafazasından ve onun temsilinden sorumlu olduğu hüküm altına alınmıştır. </a:t>
            </a:r>
          </a:p>
          <a:p>
            <a:r>
              <a:rPr lang="tr-TR" dirty="0"/>
              <a:t>Yine vali vilayetteki mahalli hizmetleri meclisin kararıyla ifa etmekle görevlidir. </a:t>
            </a:r>
          </a:p>
          <a:p>
            <a:endParaRPr lang="tr-TR" dirty="0"/>
          </a:p>
        </p:txBody>
      </p:sp>
    </p:spTree>
    <p:extLst>
      <p:ext uri="{BB962C8B-B14F-4D97-AF65-F5344CB8AC3E}">
        <p14:creationId xmlns:p14="http://schemas.microsoft.com/office/powerpoint/2010/main" val="3795246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normAutofit fontScale="85000" lnSpcReduction="20000"/>
          </a:bodyPr>
          <a:lstStyle/>
          <a:p>
            <a:r>
              <a:rPr lang="tr-TR" b="1" dirty="0"/>
              <a:t>1921 Teşkilatı Esasiye Kanunu</a:t>
            </a:r>
            <a:r>
              <a:rPr lang="tr-TR" dirty="0"/>
              <a:t>: 11 ve14 mad. Vilayetler düzenlenmiştir. 11 maddede vilayet mahalli işlerde tüzel kişiliğe ve özerkliğe sahiptir. </a:t>
            </a:r>
            <a:r>
              <a:rPr lang="tr-TR"/>
              <a:t>Bu İÖİ’lerin </a:t>
            </a:r>
            <a:r>
              <a:rPr lang="tr-TR" dirty="0"/>
              <a:t>bir mahalli idare olduğun gösterir. 1913 ve hatta 2005 tarihli yasa göre daha </a:t>
            </a:r>
            <a:r>
              <a:rPr lang="tr-TR" b="1" dirty="0"/>
              <a:t>demokratiktir. </a:t>
            </a:r>
            <a:r>
              <a:rPr lang="tr-TR" dirty="0"/>
              <a:t>Vilayetin seçilmiş </a:t>
            </a:r>
            <a:r>
              <a:rPr lang="tr-TR" b="1" dirty="0"/>
              <a:t>kendi yürütme organı </a:t>
            </a:r>
            <a:r>
              <a:rPr lang="tr-TR" dirty="0"/>
              <a:t>vardır. En ilerici düzenleme</a:t>
            </a:r>
            <a:r>
              <a:rPr lang="tr-TR" dirty="0">
                <a:sym typeface="Wingdings" panose="05000000000000000000" pitchFamily="2" charset="2"/>
              </a:rPr>
              <a:t></a:t>
            </a:r>
            <a:endParaRPr lang="tr-TR" dirty="0"/>
          </a:p>
          <a:p>
            <a:r>
              <a:rPr lang="tr-TR" dirty="0"/>
              <a:t>1921 anayasası İÖİ görevlerini Vilayet şuralarına (İGM benzer) vermiştir. </a:t>
            </a:r>
          </a:p>
          <a:p>
            <a:r>
              <a:rPr lang="tr-TR" sz="1700" b="1" dirty="0"/>
              <a:t>MADDE 11-</a:t>
            </a:r>
            <a:r>
              <a:rPr lang="tr-TR" sz="1700" dirty="0"/>
              <a:t> Vilayet mahalli işlerde manevi şahsiyete ve özerkliğe sahiptir. Dış ve iç siyaset, şer’i, adli ve askeri işler, uluslararası iktisadi ilişkiler ve hükümetin genel vergileri ile birden fazla vilayeti ilgilendiren hususlar istisna olmak üzere Büyük Millet Meclisi tarafından konacak kanunlar gereğince vakıflar, medreseler, eğitim, sağlık, iktisat, tarım, bayındırlık ve sosyal yardım işlerinin düzenlenmesi ve idaresi vilayet şûralarının yetkisi içindedir.</a:t>
            </a:r>
          </a:p>
          <a:p>
            <a:r>
              <a:rPr lang="tr-TR" sz="1700" b="1" dirty="0"/>
              <a:t>MADDE 12-</a:t>
            </a:r>
            <a:r>
              <a:rPr lang="tr-TR" sz="1700" dirty="0"/>
              <a:t>Vilayet şûraları, vilayetler halkınca seçilmiş üyelerden meydana gelir. Vilayet şûralarının toplantı dönemi iki senedir. Toplantı süresi senede iki aydır.</a:t>
            </a:r>
          </a:p>
          <a:p>
            <a:r>
              <a:rPr lang="tr-TR" sz="1800" b="1" dirty="0"/>
              <a:t>MADDE 13- </a:t>
            </a:r>
            <a:r>
              <a:rPr lang="tr-TR" sz="1800" dirty="0"/>
              <a:t>Vilayet şûrası, üyeleri arasında yürütme görevini yapacak bir başkan ile değişik bölümleri idareye memur üyeden teşekkül etmek üzere bir yönetim kurulu seçer. Yürütme yetkisi, sürekli olan bu kurula aittir.</a:t>
            </a:r>
            <a:br>
              <a:rPr lang="tr-TR" sz="1800" dirty="0"/>
            </a:br>
            <a:br>
              <a:rPr lang="tr-TR" sz="1800" dirty="0"/>
            </a:br>
            <a:r>
              <a:rPr lang="tr-TR" sz="1800" b="1" dirty="0"/>
              <a:t>MADDE 14- </a:t>
            </a:r>
            <a:r>
              <a:rPr lang="tr-TR" sz="1800" dirty="0"/>
              <a:t>Vilayette Büyük Millet Meclisi’nin vekili ve mümessili olmak üzere vali bulunur. Vali, Büyük Millet Meclisi Hükümeti tarafından tayin olunup, vazifesi devletin genel ve ortak görevlerini yerine getirmektir. Vali, yalnız devletin genel görevleri ile yerel görevler arasında zıtlaşma meydana gelmesi durumunda müdahale eder.</a:t>
            </a:r>
            <a:endParaRPr lang="tr-TR" sz="1700" dirty="0"/>
          </a:p>
        </p:txBody>
      </p:sp>
    </p:spTree>
    <p:extLst>
      <p:ext uri="{BB962C8B-B14F-4D97-AF65-F5344CB8AC3E}">
        <p14:creationId xmlns:p14="http://schemas.microsoft.com/office/powerpoint/2010/main" val="1482570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normAutofit fontScale="85000" lnSpcReduction="20000"/>
          </a:bodyPr>
          <a:lstStyle/>
          <a:p>
            <a:r>
              <a:rPr lang="tr-TR" b="1" dirty="0"/>
              <a:t>1924 Teşkilatı Esasiye Kanunu: </a:t>
            </a:r>
            <a:r>
              <a:rPr lang="tr-TR" dirty="0"/>
              <a:t>Anayasal olarak İÖİ varlığı kabul edilmiştir. </a:t>
            </a:r>
          </a:p>
          <a:p>
            <a:r>
              <a:rPr lang="tr-TR" b="1" dirty="0"/>
              <a:t>1961 Anayasası ve 1982 Anayasası: 1961 ‘in </a:t>
            </a:r>
            <a:r>
              <a:rPr lang="tr-TR" dirty="0"/>
              <a:t>116 maddesi 1982 anayasasının 127. maddesinin hükümleriyle çok benzerdir. İÖİ yasal mevzuatı incelenirken 1982 anayasası detaylı incelenmektedir.</a:t>
            </a:r>
          </a:p>
          <a:p>
            <a:r>
              <a:rPr lang="tr-TR" b="1" dirty="0"/>
              <a:t>16 Mayıs 1987 Tarih ve 3360 sayılı Kanun: </a:t>
            </a:r>
            <a:r>
              <a:rPr lang="tr-TR" dirty="0"/>
              <a:t>1913 tarihli kanunun adı değişmiştir. Ancak kanun 2005 yılına kadar yürürlükte kalmıştır</a:t>
            </a:r>
            <a:r>
              <a:rPr lang="tr-TR"/>
              <a:t>. </a:t>
            </a:r>
            <a:endParaRPr lang="tr-TR" dirty="0"/>
          </a:p>
          <a:p>
            <a:r>
              <a:rPr lang="tr-TR" dirty="0"/>
              <a:t>Bu yasa aksaklıkları gidermemiş ve bu idareler işlevsiz özelliklerini sürdürmüşlerdir</a:t>
            </a:r>
            <a:r>
              <a:rPr lang="tr-TR"/>
              <a:t>. </a:t>
            </a:r>
          </a:p>
          <a:p>
            <a:r>
              <a:rPr lang="tr-TR" sz="2600" b="0" i="0" u="none" strike="noStrike" baseline="0">
                <a:solidFill>
                  <a:srgbClr val="000000"/>
                </a:solidFill>
                <a:latin typeface="Times New Roman" panose="02020603050405020304" pitchFamily="18" charset="0"/>
              </a:rPr>
              <a:t>Bu uygulamalarda il özel idarelerine kendi yasasıyla verilen görevler kaldırılmamakla birlikte, aynı görevler çıkarılan değişik yasalarla başka kuruluşlara da verilmiş, </a:t>
            </a:r>
          </a:p>
          <a:p>
            <a:r>
              <a:rPr lang="tr-TR" sz="2600" b="0" i="0" u="none" strike="noStrike" baseline="0">
                <a:solidFill>
                  <a:srgbClr val="000000"/>
                </a:solidFill>
                <a:latin typeface="Times New Roman" panose="02020603050405020304" pitchFamily="18" charset="0"/>
              </a:rPr>
              <a:t>sonuçta görev ve yetkilerde çok sayıda geçişme ve üst üste binmeler ortaya çıkmıştır.</a:t>
            </a:r>
          </a:p>
          <a:p>
            <a:r>
              <a:rPr lang="tr-TR" sz="2600" b="0" i="0" u="none" strike="noStrike" baseline="0">
                <a:solidFill>
                  <a:srgbClr val="000000"/>
                </a:solidFill>
                <a:latin typeface="Times New Roman" panose="02020603050405020304" pitchFamily="18" charset="0"/>
              </a:rPr>
              <a:t> Daralan görev alanı ve küçülen harcama kapasitesi nedeniyle il özel idarelerinin işlevsiz-leştiği, yönetim sisteminden tümüyle çıkarılması gerektiği önerileri ortaya atılmış ve bu görüş bir hayli yaygınlık da kazanmıştır. </a:t>
            </a:r>
            <a:endParaRPr lang="tr-TR" sz="2600" dirty="0"/>
          </a:p>
        </p:txBody>
      </p:sp>
    </p:spTree>
    <p:extLst>
      <p:ext uri="{BB962C8B-B14F-4D97-AF65-F5344CB8AC3E}">
        <p14:creationId xmlns:p14="http://schemas.microsoft.com/office/powerpoint/2010/main" val="374299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lstStyle/>
          <a:p>
            <a:r>
              <a:rPr lang="tr-TR" dirty="0"/>
              <a:t>Önemli bir reform yapılabilirdi: Örneğin 1982 yılında Fransa’da valinin İÖİ’nin yürütme organı olmasına son verilmiş ve valinin İÖİ üzerindeki vesayet yetkisi sadece yargıya başvurma yetkisine dönüştürülmüştür. </a:t>
            </a:r>
          </a:p>
          <a:p>
            <a:r>
              <a:rPr lang="tr-TR" dirty="0"/>
              <a:t>Neden yapılmadı? Acı bir durum. </a:t>
            </a:r>
          </a:p>
          <a:p>
            <a:r>
              <a:rPr lang="tr-TR" b="1" dirty="0"/>
              <a:t>22 Şubat 2005/5302 sayılı İÖİ kanunu: </a:t>
            </a:r>
            <a:r>
              <a:rPr lang="tr-TR" dirty="0"/>
              <a:t>Eski sistem hala yürürlüktedir. Büyük reform yapmak istediler ama?</a:t>
            </a:r>
          </a:p>
          <a:p>
            <a:r>
              <a:rPr lang="tr-TR" dirty="0"/>
              <a:t>Hala İÖİ’nin kendine has bir yürütme organı yoktur. Valinin vesayet yetkisini hafifleten bir iki hüküm de Anayasa tarafından 2007 tarihinde iptal edilmiş ve pratikte 1913 sistemine geri dönülmüştür.  </a:t>
            </a:r>
          </a:p>
        </p:txBody>
      </p:sp>
    </p:spTree>
    <p:extLst>
      <p:ext uri="{BB962C8B-B14F-4D97-AF65-F5344CB8AC3E}">
        <p14:creationId xmlns:p14="http://schemas.microsoft.com/office/powerpoint/2010/main" val="38653623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normAutofit fontScale="92500"/>
          </a:bodyPr>
          <a:lstStyle/>
          <a:p>
            <a:r>
              <a:rPr lang="tr-TR" b="1" dirty="0"/>
              <a:t>İÖİ’nin ismi: </a:t>
            </a:r>
            <a:r>
              <a:rPr lang="tr-TR" dirty="0"/>
              <a:t>özel sıfatı ne anlama gelmektedir… özel sıfatı, bu idareyi, merkezi idarenin taşra teşkilatı olan ilden, yani İGİ’den ayırmak için kullanılmaktadır. </a:t>
            </a:r>
          </a:p>
          <a:p>
            <a:r>
              <a:rPr lang="tr-TR" dirty="0"/>
              <a:t>1987 yılına kadar İÖ’nin adı: idare-i hususiye-i vilayetti. </a:t>
            </a:r>
            <a:r>
              <a:rPr lang="tr-TR" b="1" dirty="0"/>
              <a:t>1913</a:t>
            </a:r>
            <a:r>
              <a:rPr lang="tr-TR" dirty="0"/>
              <a:t> kanunu.</a:t>
            </a:r>
          </a:p>
          <a:p>
            <a:r>
              <a:rPr lang="tr-TR" b="1" dirty="0"/>
              <a:t>1871</a:t>
            </a:r>
            <a:r>
              <a:rPr lang="tr-TR" dirty="0"/>
              <a:t> idare-i umumiyye ve hususiyye, </a:t>
            </a:r>
            <a:r>
              <a:rPr lang="tr-TR" b="1" dirty="0"/>
              <a:t>1864</a:t>
            </a:r>
            <a:r>
              <a:rPr lang="tr-TR" dirty="0"/>
              <a:t> vilayetin umur-ı hususiyyesi.</a:t>
            </a:r>
          </a:p>
          <a:p>
            <a:r>
              <a:rPr lang="tr-TR" dirty="0"/>
              <a:t>Sonuç olarak </a:t>
            </a:r>
            <a:r>
              <a:rPr lang="tr-TR"/>
              <a:t>özel ifadesiyle </a:t>
            </a:r>
            <a:r>
              <a:rPr lang="tr-TR" dirty="0"/>
              <a:t>Türkiye’de il genel idaresi denilince mahalli idare olan ile de il özel idaresi denmektedir.</a:t>
            </a:r>
          </a:p>
          <a:p>
            <a:r>
              <a:rPr lang="tr-TR" dirty="0"/>
              <a:t>Fransa’da böyle bir ayrım yoktur. Özel sıfatı, ne genelin ne kamu tüzel kişiliğinin karşıtıdır. </a:t>
            </a:r>
          </a:p>
          <a:p>
            <a:r>
              <a:rPr lang="tr-TR" dirty="0"/>
              <a:t>İl Mahalli İdaresi ya da İl yerel İdaresi kavramları daha uygun olabilir. </a:t>
            </a:r>
          </a:p>
        </p:txBody>
      </p:sp>
    </p:spTree>
    <p:extLst>
      <p:ext uri="{BB962C8B-B14F-4D97-AF65-F5344CB8AC3E}">
        <p14:creationId xmlns:p14="http://schemas.microsoft.com/office/powerpoint/2010/main" val="1167454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İÖİ, tanım 5302 sayılı kanunun 3. maddesi</a:t>
            </a:r>
          </a:p>
        </p:txBody>
      </p:sp>
      <p:sp>
        <p:nvSpPr>
          <p:cNvPr id="3" name="İçerik Yer Tutucusu 2"/>
          <p:cNvSpPr>
            <a:spLocks noGrp="1"/>
          </p:cNvSpPr>
          <p:nvPr>
            <p:ph idx="1"/>
          </p:nvPr>
        </p:nvSpPr>
        <p:spPr/>
        <p:txBody>
          <a:bodyPr>
            <a:normAutofit/>
          </a:bodyPr>
          <a:lstStyle/>
          <a:p>
            <a:r>
              <a:rPr lang="tr-TR" dirty="0"/>
              <a:t> </a:t>
            </a:r>
            <a:r>
              <a:rPr lang="tr-TR" b="1" dirty="0"/>
              <a:t>İl özel idaresi: </a:t>
            </a:r>
            <a:r>
              <a:rPr lang="tr-TR" dirty="0"/>
              <a:t>İl halkının mahallî müşterek nitelikteki ihtiyaçlarını karşılamak üzere kurulan ve karar organı seçmenler tarafından seçilerek oluşturulan, idarî ve malî özerkliğe sahip ve </a:t>
            </a:r>
            <a:r>
              <a:rPr lang="tr-TR" b="1" dirty="0"/>
              <a:t>merkezi idarenin vesayet denetimine tabi olan (Anayasa 127.)</a:t>
            </a:r>
            <a:r>
              <a:rPr lang="tr-TR" dirty="0"/>
              <a:t> kamu tüzel kişisini ifade eder. </a:t>
            </a:r>
          </a:p>
          <a:p>
            <a:r>
              <a:rPr lang="tr-TR" b="1" dirty="0"/>
              <a:t>Tanım güzeldir ancak bir şey eksiktir: </a:t>
            </a:r>
            <a:r>
              <a:rPr lang="tr-TR" dirty="0"/>
              <a:t>İÖİ’nin merkezi </a:t>
            </a:r>
            <a:r>
              <a:rPr lang="tr-TR" b="1" dirty="0"/>
              <a:t>idarenin vesayet </a:t>
            </a:r>
            <a:r>
              <a:rPr lang="tr-TR" dirty="0"/>
              <a:t>denetimine tabi olması unsuru</a:t>
            </a:r>
          </a:p>
          <a:p>
            <a:r>
              <a:rPr lang="tr-TR" b="1" dirty="0"/>
              <a:t>Tanımı daha da basitleştirirsek: </a:t>
            </a:r>
            <a:r>
              <a:rPr lang="tr-TR" dirty="0"/>
              <a:t>İÖİ, il sınırları içinde yaşayan insanların oluşturduğu ve merkezi idare karşısında belli bir özerkliğe sahip, ama onun vesayetine tabi olan kamu tüzel kişisidir. </a:t>
            </a:r>
          </a:p>
        </p:txBody>
      </p:sp>
    </p:spTree>
    <p:extLst>
      <p:ext uri="{BB962C8B-B14F-4D97-AF65-F5344CB8AC3E}">
        <p14:creationId xmlns:p14="http://schemas.microsoft.com/office/powerpoint/2010/main" val="1449316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lstStyle/>
          <a:p>
            <a:r>
              <a:rPr lang="tr-TR" b="1" dirty="0"/>
              <a:t>Toprak Unsuru</a:t>
            </a:r>
            <a:r>
              <a:rPr lang="tr-TR" dirty="0"/>
              <a:t>: İÖİ ile İGİ aynıdır. İÖİ</a:t>
            </a:r>
            <a:r>
              <a:rPr lang="tr-TR"/>
              <a:t>: Alan yönetimidir.</a:t>
            </a:r>
            <a:endParaRPr lang="tr-TR" dirty="0"/>
          </a:p>
          <a:p>
            <a:r>
              <a:rPr lang="tr-TR" b="1" dirty="0"/>
              <a:t>İnsan Unsuru:</a:t>
            </a:r>
            <a:r>
              <a:rPr lang="tr-TR" dirty="0"/>
              <a:t> İl sınırları içinde yaşayan bütün vatandaşlar oluşturur.</a:t>
            </a:r>
          </a:p>
          <a:p>
            <a:r>
              <a:rPr lang="tr-TR" b="1" dirty="0"/>
              <a:t>Kamu Tüzel Kişiliğe </a:t>
            </a:r>
            <a:r>
              <a:rPr lang="tr-TR" dirty="0"/>
              <a:t>sahiptir.</a:t>
            </a:r>
          </a:p>
          <a:p>
            <a:r>
              <a:rPr lang="tr-TR" b="1" dirty="0"/>
              <a:t>Belirli bir özerkliğe </a:t>
            </a:r>
            <a:r>
              <a:rPr lang="tr-TR" dirty="0"/>
              <a:t>sahiptir.</a:t>
            </a:r>
          </a:p>
          <a:p>
            <a:r>
              <a:rPr lang="tr-TR" b="1" dirty="0"/>
              <a:t>Vesayet denetimine </a:t>
            </a:r>
            <a:r>
              <a:rPr lang="tr-TR" dirty="0"/>
              <a:t>tabidir.</a:t>
            </a:r>
          </a:p>
          <a:p>
            <a:r>
              <a:rPr lang="tr-TR" dirty="0"/>
              <a:t>İÖİ’nin kurulması herhangi bir şekle bağlı değildir. Yani il kurulduğunda İÖİ’de kendiliğinden kurulur.</a:t>
            </a:r>
          </a:p>
          <a:p>
            <a:r>
              <a:rPr lang="tr-TR" dirty="0"/>
              <a:t>İÖİ, anayasal temeli: 127 madde. </a:t>
            </a:r>
          </a:p>
          <a:p>
            <a:endParaRPr lang="tr-TR" dirty="0"/>
          </a:p>
          <a:p>
            <a:endParaRPr lang="tr-TR" dirty="0"/>
          </a:p>
        </p:txBody>
      </p:sp>
    </p:spTree>
    <p:extLst>
      <p:ext uri="{BB962C8B-B14F-4D97-AF65-F5344CB8AC3E}">
        <p14:creationId xmlns:p14="http://schemas.microsoft.com/office/powerpoint/2010/main" val="3973969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İl özel idaresinin görev ve sorumlulukları</a:t>
            </a:r>
            <a:endParaRPr lang="tr-TR" dirty="0"/>
          </a:p>
        </p:txBody>
      </p:sp>
      <p:sp>
        <p:nvSpPr>
          <p:cNvPr id="3" name="İçerik Yer Tutucusu 2"/>
          <p:cNvSpPr>
            <a:spLocks noGrp="1"/>
          </p:cNvSpPr>
          <p:nvPr>
            <p:ph idx="1"/>
          </p:nvPr>
        </p:nvSpPr>
        <p:spPr>
          <a:xfrm>
            <a:off x="838200" y="1858675"/>
            <a:ext cx="10515600" cy="4351338"/>
          </a:xfrm>
        </p:spPr>
        <p:txBody>
          <a:bodyPr>
            <a:noAutofit/>
          </a:bodyPr>
          <a:lstStyle/>
          <a:p>
            <a:r>
              <a:rPr lang="tr-TR" sz="1800" b="1" dirty="0"/>
              <a:t>İl özel idaresinin görev ve sorumlulukları</a:t>
            </a:r>
            <a:r>
              <a:rPr lang="tr-TR" sz="1800" dirty="0"/>
              <a:t>: İl özel idaresi mahallî müşterek nitelikte olmak şartıyla;</a:t>
            </a:r>
          </a:p>
          <a:p>
            <a:r>
              <a:rPr lang="tr-TR" sz="1800" dirty="0"/>
              <a:t> a) Gençlik ve spor Sağlık, tarım, sanayi ve ticaret; Belediye sınırları il sınırı olan Büyükşehir Belediyeleri hariç ilin çevre düzeni plânı, bayındırlık ve iskân, toprağın korunması, erozyonun önlenmesi, kültür, sanat, turizm, sosyal hizmet ve yardımlar, yoksullara mikro kredi verilmesi, çocuk yuvaları ve yetiştirme yurtları; ilk ve orta öğretim kurumlarının arsa temini, binalarının yapım, bakım ve onarımı ile diğer ihtiyaçlarının karşılanmasına ilişkin hizmetleri </a:t>
            </a:r>
            <a:r>
              <a:rPr lang="tr-TR" sz="1800" b="1" dirty="0"/>
              <a:t>il sınırları içinde</a:t>
            </a:r>
            <a:r>
              <a:rPr lang="tr-TR" sz="1800" dirty="0"/>
              <a:t>, </a:t>
            </a:r>
          </a:p>
          <a:p>
            <a:r>
              <a:rPr lang="tr-TR" sz="1800" dirty="0"/>
              <a:t>b) İmar, yol, su, kanalizasyon, katı atık, çevre, acil yardım ve kurtarma; orman köylerinin desteklenmesi, ağaçlandırma, park ve bahçe tesisine ilişkin hizmetleri </a:t>
            </a:r>
            <a:r>
              <a:rPr lang="tr-TR" sz="1800" b="1" dirty="0"/>
              <a:t>belediye sınırları dışında</a:t>
            </a:r>
            <a:r>
              <a:rPr lang="tr-TR" sz="1800"/>
              <a:t>, yapmakla </a:t>
            </a:r>
            <a:r>
              <a:rPr lang="tr-TR" sz="1800" dirty="0"/>
              <a:t>görevli ve yetkilidir. </a:t>
            </a:r>
          </a:p>
          <a:p>
            <a:r>
              <a:rPr lang="tr-TR" sz="1800" dirty="0"/>
              <a:t>Görevler oldukça geniştir.  Ancak bunların mahalli müşterekte olması lazım. Kurumlararası koordinasyon vali tarafından sağlanır. </a:t>
            </a:r>
          </a:p>
          <a:p>
            <a:r>
              <a:rPr lang="tr-TR" sz="1800" dirty="0"/>
              <a:t>Bakanlıklar ve diğer merkezi idare kuruluşlarının görev alanına giren diğer yatırımları, kendi bütçelerinde bu hizmetler için ayrılan ödenekleri il özel idarelerine aktarmak suretiyle gerçekleştirebilir.</a:t>
            </a:r>
          </a:p>
          <a:p>
            <a:r>
              <a:rPr lang="tr-TR" sz="1800" dirty="0"/>
              <a:t>Yetkilerin genişliği konusunda bir hüküm yoktur. </a:t>
            </a:r>
          </a:p>
          <a:p>
            <a:endParaRPr lang="tr-TR" sz="1800" dirty="0"/>
          </a:p>
          <a:p>
            <a:endParaRPr lang="tr-TR" sz="1800" dirty="0"/>
          </a:p>
          <a:p>
            <a:r>
              <a:rPr lang="tr-TR" sz="1800" dirty="0"/>
              <a:t> </a:t>
            </a:r>
          </a:p>
        </p:txBody>
      </p:sp>
    </p:spTree>
    <p:extLst>
      <p:ext uri="{BB962C8B-B14F-4D97-AF65-F5344CB8AC3E}">
        <p14:creationId xmlns:p14="http://schemas.microsoft.com/office/powerpoint/2010/main" val="3384080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İl özel idaresinin yetkileri ve imtiyazları </a:t>
            </a:r>
          </a:p>
        </p:txBody>
      </p:sp>
      <p:sp>
        <p:nvSpPr>
          <p:cNvPr id="3" name="İçerik Yer Tutucusu 2"/>
          <p:cNvSpPr>
            <a:spLocks noGrp="1"/>
          </p:cNvSpPr>
          <p:nvPr>
            <p:ph idx="1"/>
          </p:nvPr>
        </p:nvSpPr>
        <p:spPr/>
        <p:txBody>
          <a:bodyPr>
            <a:normAutofit fontScale="62500" lnSpcReduction="20000"/>
          </a:bodyPr>
          <a:lstStyle/>
          <a:p>
            <a:r>
              <a:rPr lang="tr-TR" dirty="0"/>
              <a:t>a.Kanunlarla verilen görev ve hizmetleri yerine getirebilmek için her türlü faaliyette bulunmak, gerçek ve tüzel kişilerin faaliyetleri için kanunlarda belirtilen </a:t>
            </a:r>
            <a:r>
              <a:rPr lang="tr-TR" b="1" dirty="0"/>
              <a:t>izin ve ruhsatları vermek ve denetlemek</a:t>
            </a:r>
            <a:r>
              <a:rPr lang="tr-TR" dirty="0"/>
              <a:t>.</a:t>
            </a:r>
          </a:p>
          <a:p>
            <a:r>
              <a:rPr lang="tr-TR" dirty="0"/>
              <a:t> b) Kanunların il özel idaresine verdiği yetki çerçevesinde </a:t>
            </a:r>
            <a:r>
              <a:rPr lang="tr-TR" b="1" dirty="0"/>
              <a:t>yönetmelik çıkarmak, emir vermek, yasak koymak ve uygulamak, kanunlarda belirtilen cezaları vermek.</a:t>
            </a:r>
          </a:p>
          <a:p>
            <a:r>
              <a:rPr lang="tr-TR" dirty="0"/>
              <a:t> c) Hizmetlerin yürütülmesi amacıyla, taşınır ve taşınmaz malları almak, satmak, kiralamak veya kiraya vermek, takas etmek, bunlar üzerinde sınırlı aynî hak tesis etmek. </a:t>
            </a:r>
          </a:p>
          <a:p>
            <a:r>
              <a:rPr lang="tr-TR" dirty="0"/>
              <a:t>d) </a:t>
            </a:r>
            <a:r>
              <a:rPr lang="tr-TR" b="1" dirty="0"/>
              <a:t>Borç almak ve bağış kabul etmek. </a:t>
            </a:r>
          </a:p>
          <a:p>
            <a:r>
              <a:rPr lang="tr-TR" dirty="0"/>
              <a:t>e) Vergi, resim ve harçlar dışında kalan ve miktarı yirmibeşmilyar Türk Lirasına kadar olan dava konusu uyuşmazlıkların anlaşmayla tasfiyesine karar vermek. </a:t>
            </a:r>
          </a:p>
          <a:p>
            <a:r>
              <a:rPr lang="tr-TR" dirty="0"/>
              <a:t>f) Özel kanunları gereğince </a:t>
            </a:r>
            <a:r>
              <a:rPr lang="tr-TR" b="1" dirty="0"/>
              <a:t>il özel idaresine ait vergi, resim ve harçların tarh, tahakkuk ve tahsilini yapmak. </a:t>
            </a:r>
          </a:p>
          <a:p>
            <a:r>
              <a:rPr lang="tr-TR" dirty="0"/>
              <a:t>g) </a:t>
            </a:r>
            <a:r>
              <a:rPr lang="tr-TR" b="1" dirty="0"/>
              <a:t>Belediye sınırları dışındaki gayri sıhhî müesseseler ile umuma açık istirahat ve eğlence yerlerine ruhsat vermek ve denetlemek.</a:t>
            </a:r>
          </a:p>
          <a:p>
            <a:r>
              <a:rPr lang="tr-TR" dirty="0"/>
              <a:t>h) </a:t>
            </a:r>
            <a:r>
              <a:rPr lang="tr-TR" b="1" dirty="0"/>
              <a:t>Belediye sınırları dışında, yapı ruhsatı veya yapı kullanma izni hangi idare tarafından verilmiş olursa olsun, hizmete sunulacak olan asansörlerin tescilini yapmak</a:t>
            </a:r>
            <a:r>
              <a:rPr lang="tr-TR" dirty="0"/>
              <a:t>, </a:t>
            </a:r>
          </a:p>
          <a:p>
            <a:r>
              <a:rPr lang="tr-TR" dirty="0"/>
              <a:t>İl özel idaresi, hizmetleri ile ilgili olarak, halkın görüş ve düşüncelerini belirlemek amacıyla kamuoyu yoklaması ve araştırması yapabilir.</a:t>
            </a:r>
          </a:p>
        </p:txBody>
      </p:sp>
    </p:spTree>
    <p:extLst>
      <p:ext uri="{BB962C8B-B14F-4D97-AF65-F5344CB8AC3E}">
        <p14:creationId xmlns:p14="http://schemas.microsoft.com/office/powerpoint/2010/main" val="29047082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20D15EC-6A09-49F8-AA4A-AFD5234C2EB7}"/>
              </a:ext>
            </a:extLst>
          </p:cNvPr>
          <p:cNvSpPr>
            <a:spLocks noGrp="1"/>
          </p:cNvSpPr>
          <p:nvPr>
            <p:ph type="title"/>
          </p:nvPr>
        </p:nvSpPr>
        <p:spPr/>
        <p:txBody>
          <a:bodyPr/>
          <a:lstStyle/>
          <a:p>
            <a:r>
              <a:rPr lang="tr-TR" dirty="0"/>
              <a:t>Gözlem ve Eleştiriler</a:t>
            </a:r>
            <a:br>
              <a:rPr lang="tr-TR" dirty="0"/>
            </a:br>
            <a:endParaRPr lang="tr-TR" dirty="0"/>
          </a:p>
        </p:txBody>
      </p:sp>
      <p:sp>
        <p:nvSpPr>
          <p:cNvPr id="3" name="İçerik Yer Tutucusu 2">
            <a:extLst>
              <a:ext uri="{FF2B5EF4-FFF2-40B4-BE49-F238E27FC236}">
                <a16:creationId xmlns:a16="http://schemas.microsoft.com/office/drawing/2014/main" id="{69DD957A-0B25-4A51-AEA0-9A4EA8BC3244}"/>
              </a:ext>
            </a:extLst>
          </p:cNvPr>
          <p:cNvSpPr>
            <a:spLocks noGrp="1"/>
          </p:cNvSpPr>
          <p:nvPr>
            <p:ph idx="1"/>
          </p:nvPr>
        </p:nvSpPr>
        <p:spPr/>
        <p:txBody>
          <a:bodyPr/>
          <a:lstStyle/>
          <a:p>
            <a:r>
              <a:rPr lang="tr-TR" dirty="0"/>
              <a:t>1913 İÖİ </a:t>
            </a:r>
            <a:r>
              <a:rPr lang="tr-TR"/>
              <a:t>kanunu döneminde yeterli </a:t>
            </a:r>
            <a:r>
              <a:rPr lang="tr-TR" dirty="0"/>
              <a:t>mali kaynaklara sahip olunmadığı için görevlerini yerine getirmediği dile getirilmektedir. Yerel hizmetler merkezi idareye geçmiştir. Ancak bu durum üzücüdür. Yerel seçilmişlerden alınan kararlar yerine merkezi idarenin </a:t>
            </a:r>
            <a:r>
              <a:rPr lang="tr-TR"/>
              <a:t>taşra teşkilatı </a:t>
            </a:r>
            <a:r>
              <a:rPr lang="tr-TR" dirty="0"/>
              <a:t>t</a:t>
            </a:r>
            <a:r>
              <a:rPr lang="tr-TR"/>
              <a:t>arafından </a:t>
            </a:r>
            <a:r>
              <a:rPr lang="tr-TR" dirty="0"/>
              <a:t>yapılmaktadır. Bu atanmışlara prestij kazandırmıştır. </a:t>
            </a:r>
          </a:p>
          <a:p>
            <a:r>
              <a:rPr lang="tr-TR" dirty="0"/>
              <a:t>5302 sayılı kanunda da yeterli gelir kaynaklarının olmadığı söylenebilir.</a:t>
            </a:r>
          </a:p>
          <a:p>
            <a:endParaRPr lang="tr-TR" dirty="0"/>
          </a:p>
        </p:txBody>
      </p:sp>
    </p:spTree>
    <p:extLst>
      <p:ext uri="{BB962C8B-B14F-4D97-AF65-F5344CB8AC3E}">
        <p14:creationId xmlns:p14="http://schemas.microsoft.com/office/powerpoint/2010/main" val="11645189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81D43C9-1C72-468A-B365-8650306D03BE}"/>
              </a:ext>
            </a:extLst>
          </p:cNvPr>
          <p:cNvSpPr>
            <a:spLocks noGrp="1"/>
          </p:cNvSpPr>
          <p:nvPr>
            <p:ph type="title"/>
          </p:nvPr>
        </p:nvSpPr>
        <p:spPr/>
        <p:txBody>
          <a:bodyPr>
            <a:normAutofit/>
          </a:bodyPr>
          <a:lstStyle/>
          <a:p>
            <a:r>
              <a:rPr lang="tr-TR" dirty="0"/>
              <a:t>İÖİ Organları</a:t>
            </a:r>
            <a:r>
              <a:rPr lang="tr-TR"/>
              <a:t>: İl Genel Meclisi, İl Encümeni ve Vali</a:t>
            </a:r>
            <a:endParaRPr lang="tr-TR" dirty="0"/>
          </a:p>
        </p:txBody>
      </p:sp>
      <p:sp>
        <p:nvSpPr>
          <p:cNvPr id="3" name="İçerik Yer Tutucusu 2">
            <a:extLst>
              <a:ext uri="{FF2B5EF4-FFF2-40B4-BE49-F238E27FC236}">
                <a16:creationId xmlns:a16="http://schemas.microsoft.com/office/drawing/2014/main" id="{5F20DA4C-BE68-493C-8D53-3C556177EE2F}"/>
              </a:ext>
            </a:extLst>
          </p:cNvPr>
          <p:cNvSpPr>
            <a:spLocks noGrp="1"/>
          </p:cNvSpPr>
          <p:nvPr>
            <p:ph idx="1"/>
          </p:nvPr>
        </p:nvSpPr>
        <p:spPr/>
        <p:txBody>
          <a:bodyPr>
            <a:normAutofit fontScale="92500" lnSpcReduction="10000"/>
          </a:bodyPr>
          <a:lstStyle/>
          <a:p>
            <a:r>
              <a:rPr lang="tr-TR" b="1"/>
              <a:t>İl genel meclisi</a:t>
            </a:r>
            <a:r>
              <a:rPr lang="tr-TR"/>
              <a:t>, </a:t>
            </a:r>
            <a:r>
              <a:rPr lang="tr-TR" dirty="0"/>
              <a:t>İÖİ karar organıdır. İGM il düzeyinde bir parlamento gibidir. Üyeler halk tarafında seçilir. Belirli yer ve zamanda toplantı yetersayısıyla toplanır. Oylama yapar ve karar alır. Ayrıca bütçe ve kesin hesap tasarılarını onaylar. Belirli koşullar ile feshedilebilir. Nihayet, İGM kararları valiye gönderilir ve yürürlüğe girer.</a:t>
            </a:r>
          </a:p>
          <a:p>
            <a:r>
              <a:rPr lang="tr-TR" b="1" dirty="0"/>
              <a:t>ÜYELERİN SEÇİMİ: </a:t>
            </a:r>
            <a:r>
              <a:rPr lang="tr-TR" dirty="0"/>
              <a:t>İGM seçim usulü, </a:t>
            </a:r>
            <a:r>
              <a:rPr lang="tr-TR" b="1" dirty="0"/>
              <a:t>2972 sayılı Mahalli idareler ile mahalle ve ihtiyar heyetleri seçimi hakkında kanunla </a:t>
            </a:r>
            <a:r>
              <a:rPr lang="tr-TR" dirty="0"/>
              <a:t>düzenlenmiştir.</a:t>
            </a:r>
          </a:p>
          <a:p>
            <a:r>
              <a:rPr lang="tr-TR" dirty="0"/>
              <a:t>Seçimlerde her ilçe bir seçim çevresi olarak kabul edilir. </a:t>
            </a:r>
          </a:p>
          <a:p>
            <a:r>
              <a:rPr lang="tr-TR" dirty="0"/>
              <a:t>Nüfusu 25 bin olan ilçelerden 2, 25-50=3, 50-75=4, 75-100=5 üye </a:t>
            </a:r>
          </a:p>
          <a:p>
            <a:r>
              <a:rPr lang="tr-TR" dirty="0"/>
              <a:t>Asil ve o kadar yedek üye seçilir. Seçim 5 yılda bir yapılır. 25 yaşını dolduranlar seçilebilir.  </a:t>
            </a:r>
          </a:p>
        </p:txBody>
      </p:sp>
    </p:spTree>
    <p:extLst>
      <p:ext uri="{BB962C8B-B14F-4D97-AF65-F5344CB8AC3E}">
        <p14:creationId xmlns:p14="http://schemas.microsoft.com/office/powerpoint/2010/main" val="13049463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FFF4744-0E50-49AB-A541-BBA37994BD40}"/>
              </a:ext>
            </a:extLst>
          </p:cNvPr>
          <p:cNvSpPr>
            <a:spLocks noGrp="1"/>
          </p:cNvSpPr>
          <p:nvPr>
            <p:ph type="title"/>
          </p:nvPr>
        </p:nvSpPr>
        <p:spPr/>
        <p:txBody>
          <a:bodyPr/>
          <a:lstStyle/>
          <a:p>
            <a:r>
              <a:rPr lang="tr-TR" dirty="0"/>
              <a:t>İGM görev ve yetkileri</a:t>
            </a:r>
          </a:p>
        </p:txBody>
      </p:sp>
      <p:sp>
        <p:nvSpPr>
          <p:cNvPr id="3" name="İçerik Yer Tutucusu 2">
            <a:extLst>
              <a:ext uri="{FF2B5EF4-FFF2-40B4-BE49-F238E27FC236}">
                <a16:creationId xmlns:a16="http://schemas.microsoft.com/office/drawing/2014/main" id="{4F88524F-8E57-49AB-87A0-53529D19F416}"/>
              </a:ext>
            </a:extLst>
          </p:cNvPr>
          <p:cNvSpPr>
            <a:spLocks noGrp="1"/>
          </p:cNvSpPr>
          <p:nvPr>
            <p:ph idx="1"/>
          </p:nvPr>
        </p:nvSpPr>
        <p:spPr/>
        <p:txBody>
          <a:bodyPr>
            <a:normAutofit fontScale="47500" lnSpcReduction="20000"/>
          </a:bodyPr>
          <a:lstStyle/>
          <a:p>
            <a:r>
              <a:rPr lang="tr-TR" dirty="0"/>
              <a:t>a) Stratejik plân ile yatırım ve çalışma programlarını, il özel idaresi faaliyetlerini ve personelinin performans ölçütlerini görüşmek ve karara bağlamak. </a:t>
            </a:r>
          </a:p>
          <a:p>
            <a:r>
              <a:rPr lang="tr-TR" dirty="0"/>
              <a:t>b) </a:t>
            </a:r>
            <a:r>
              <a:rPr lang="tr-TR" b="1" dirty="0"/>
              <a:t>Bütçe ve kesin hesabı kabul etmek</a:t>
            </a:r>
            <a:r>
              <a:rPr lang="tr-TR" dirty="0"/>
              <a:t>, bütçede kurumsal kodlama yapılan birimler ile fonksiyonel sınıflandırmanın birinci düzeyleri arasında aktarma yapmak. </a:t>
            </a:r>
          </a:p>
          <a:p>
            <a:r>
              <a:rPr lang="tr-TR" dirty="0"/>
              <a:t>c) </a:t>
            </a:r>
            <a:r>
              <a:rPr lang="tr-TR" b="1" dirty="0"/>
              <a:t>Belediye sınırları il sınırı olan Büyükşehir Belediyeleri hariç İl çevre düzeni plânı ile belediye sınırları dışındaki alanların imar plânlarını görüşmek ve karara bağlamak.</a:t>
            </a:r>
          </a:p>
          <a:p>
            <a:r>
              <a:rPr lang="tr-TR" dirty="0"/>
              <a:t>d) </a:t>
            </a:r>
            <a:r>
              <a:rPr lang="tr-TR" b="1" dirty="0"/>
              <a:t>Borçlanmaya karar vermek. </a:t>
            </a:r>
          </a:p>
          <a:p>
            <a:r>
              <a:rPr lang="tr-TR" dirty="0"/>
              <a:t>e) Bütçe içi işletmeler ile Türk Ticaret Kanununa tâbi ortaklıklar kurulmasına veya bu ortaklıklardan ayrılmaya, sermaye artışına ve gayrimenkul yatırım ortaklığı kurulmasına karar vermek. </a:t>
            </a:r>
          </a:p>
          <a:p>
            <a:r>
              <a:rPr lang="tr-TR" dirty="0"/>
              <a:t>f) Taşınmaz mal alımına, satımına, üç yıldan fazla kiralanmasına ve süresi yirmi beş yılı geçmemek kaydıyla bunlar üzerinde sınırlı aynî hak tesisine karar vermek. </a:t>
            </a:r>
          </a:p>
          <a:p>
            <a:r>
              <a:rPr lang="tr-TR" dirty="0"/>
              <a:t>g) Şartlı bağışları kabul etmek. </a:t>
            </a:r>
          </a:p>
          <a:p>
            <a:r>
              <a:rPr lang="tr-TR" dirty="0"/>
              <a:t>j) </a:t>
            </a:r>
            <a:r>
              <a:rPr lang="tr-TR" b="1" dirty="0"/>
              <a:t>Encümen üyeleri ile ihtisas komisyonları üyelerini seçmek. </a:t>
            </a:r>
          </a:p>
          <a:p>
            <a:r>
              <a:rPr lang="tr-TR" dirty="0"/>
              <a:t>k) İl özel idaresi tarafından çıkarılacak yönetmelikleri kabul etmek. </a:t>
            </a:r>
          </a:p>
          <a:p>
            <a:r>
              <a:rPr lang="tr-TR" dirty="0"/>
              <a:t>l) </a:t>
            </a:r>
            <a:r>
              <a:rPr lang="tr-TR" b="1" dirty="0"/>
              <a:t>Norm kadro çerçevesinde il özel idaresinin ve bağlı kuruluşlarının kadrolarının ihdas, iptal ve değiştirilmesine karar vermek.</a:t>
            </a:r>
          </a:p>
          <a:p>
            <a:r>
              <a:rPr lang="tr-TR" dirty="0"/>
              <a:t> m) Yurt içindeki ve yurt dışındaki mahallî idareler ve mahallî idare birlikleriyle karşılıklı işbirliği yapılmasına karar vermek. </a:t>
            </a:r>
          </a:p>
          <a:p>
            <a:r>
              <a:rPr lang="tr-TR" dirty="0"/>
              <a:t>n) Diğer mahallî idarelerle birlik kurulmasına, kurulmuş birliklere katılmaya veya ayrılmaya karar vermek.</a:t>
            </a:r>
          </a:p>
          <a:p>
            <a:r>
              <a:rPr lang="tr-TR" dirty="0"/>
              <a:t> o) İl özel idaresine kanunlarla verilen görev ve hizmetler dışında kalan ve ilgililerin isteğine bağlı hizmetler için uygulanacak ücret tarifesini belirlemek. </a:t>
            </a:r>
          </a:p>
        </p:txBody>
      </p:sp>
    </p:spTree>
    <p:extLst>
      <p:ext uri="{BB962C8B-B14F-4D97-AF65-F5344CB8AC3E}">
        <p14:creationId xmlns:p14="http://schemas.microsoft.com/office/powerpoint/2010/main" val="11715647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63A1F3D-1965-4F6B-A1F9-60667058A75A}"/>
              </a:ext>
            </a:extLst>
          </p:cNvPr>
          <p:cNvSpPr>
            <a:spLocks noGrp="1"/>
          </p:cNvSpPr>
          <p:nvPr>
            <p:ph type="title"/>
          </p:nvPr>
        </p:nvSpPr>
        <p:spPr/>
        <p:txBody>
          <a:bodyPr/>
          <a:lstStyle/>
          <a:p>
            <a:r>
              <a:rPr lang="tr-TR" dirty="0"/>
              <a:t>Meclisin İç Yapısı ve Çalışma Düzeni</a:t>
            </a:r>
          </a:p>
        </p:txBody>
      </p:sp>
      <p:sp>
        <p:nvSpPr>
          <p:cNvPr id="3" name="İçerik Yer Tutucusu 2">
            <a:extLst>
              <a:ext uri="{FF2B5EF4-FFF2-40B4-BE49-F238E27FC236}">
                <a16:creationId xmlns:a16="http://schemas.microsoft.com/office/drawing/2014/main" id="{FCC52FA9-328A-4478-844E-45060F84927A}"/>
              </a:ext>
            </a:extLst>
          </p:cNvPr>
          <p:cNvSpPr>
            <a:spLocks noGrp="1"/>
          </p:cNvSpPr>
          <p:nvPr>
            <p:ph idx="1"/>
          </p:nvPr>
        </p:nvSpPr>
        <p:spPr/>
        <p:txBody>
          <a:bodyPr>
            <a:normAutofit fontScale="92500" lnSpcReduction="20000"/>
          </a:bodyPr>
          <a:lstStyle/>
          <a:p>
            <a:r>
              <a:rPr lang="tr-TR" dirty="0"/>
              <a:t>İl genel meclisi, seçim sonuçlarının ilânını izleyen beşinci gün kendiliğinden toplanır. Meclis, bu toplantıda, üyeleri arasından ve gizli oyla meclis başkanını, meclis birinci ve ikinci başkan vekillerini, ikisi yedek olmak üzere dört kâtip üyeyi ilk iki yıl için görev yapmak üzere seçer. </a:t>
            </a:r>
            <a:r>
              <a:rPr lang="tr-TR" b="1" dirty="0"/>
              <a:t>Eski yasa da bu görevi vali yürütürdü. </a:t>
            </a:r>
          </a:p>
          <a:p>
            <a:r>
              <a:rPr lang="tr-TR" b="1" dirty="0"/>
              <a:t>Meclis toplantısı: </a:t>
            </a:r>
            <a:r>
              <a:rPr lang="tr-TR" dirty="0"/>
              <a:t>İl genel meclisi, </a:t>
            </a:r>
            <a:r>
              <a:rPr lang="tr-TR" b="1" dirty="0"/>
              <a:t>il genel meclisince belirlenecek </a:t>
            </a:r>
            <a:r>
              <a:rPr lang="tr-TR" dirty="0"/>
              <a:t>bir aylık tatil hariç her ayın ilk haftası meclis tarafından önceden belirlenen günde mutat toplantı yerinde toplanır.</a:t>
            </a:r>
          </a:p>
          <a:p>
            <a:r>
              <a:rPr lang="tr-TR" b="1" dirty="0"/>
              <a:t>Gündem, </a:t>
            </a:r>
            <a:r>
              <a:rPr lang="tr-TR" dirty="0"/>
              <a:t>meclis başkanı </a:t>
            </a:r>
            <a:r>
              <a:rPr lang="tr-TR" b="1" dirty="0"/>
              <a:t>(eskiden vali belirliyordu) </a:t>
            </a:r>
            <a:r>
              <a:rPr lang="tr-TR" dirty="0"/>
              <a:t>tarafından belirlenir ve üyelere en az üç gün önceden bildirilir. </a:t>
            </a:r>
            <a:r>
              <a:rPr lang="tr-TR" b="1" dirty="0"/>
              <a:t>Valinin önerdiği hususlar meclisin ilk toplantısında gündeme alınır. </a:t>
            </a:r>
            <a:r>
              <a:rPr lang="tr-TR" dirty="0"/>
              <a:t>Gündem, çeşitli yollarla da halka duyurulur. İl genel meclisi üyeleri de il özel idaresine ait işlerle ilgili konuların gündeme alınmasını önerebilir. Öneri, toplantıya katılanların salt çoğunluğuyla kabul edildiği takdirde gündeme alınır.</a:t>
            </a:r>
            <a:endParaRPr lang="tr-TR" b="1" dirty="0"/>
          </a:p>
        </p:txBody>
      </p:sp>
    </p:spTree>
    <p:extLst>
      <p:ext uri="{BB962C8B-B14F-4D97-AF65-F5344CB8AC3E}">
        <p14:creationId xmlns:p14="http://schemas.microsoft.com/office/powerpoint/2010/main" val="28363759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6243451-E92F-489A-A491-9CDFA9F29743}"/>
              </a:ext>
            </a:extLst>
          </p:cNvPr>
          <p:cNvSpPr>
            <a:spLocks noGrp="1"/>
          </p:cNvSpPr>
          <p:nvPr>
            <p:ph type="title"/>
          </p:nvPr>
        </p:nvSpPr>
        <p:spPr/>
        <p:txBody>
          <a:bodyPr/>
          <a:lstStyle/>
          <a:p>
            <a:endParaRPr lang="tr-TR" dirty="0"/>
          </a:p>
        </p:txBody>
      </p:sp>
      <p:sp>
        <p:nvSpPr>
          <p:cNvPr id="3" name="İçerik Yer Tutucusu 2">
            <a:extLst>
              <a:ext uri="{FF2B5EF4-FFF2-40B4-BE49-F238E27FC236}">
                <a16:creationId xmlns:a16="http://schemas.microsoft.com/office/drawing/2014/main" id="{92E52F43-8382-4CE4-82D4-789EF2791074}"/>
              </a:ext>
            </a:extLst>
          </p:cNvPr>
          <p:cNvSpPr>
            <a:spLocks noGrp="1"/>
          </p:cNvSpPr>
          <p:nvPr>
            <p:ph idx="1"/>
          </p:nvPr>
        </p:nvSpPr>
        <p:spPr/>
        <p:txBody>
          <a:bodyPr>
            <a:normAutofit fontScale="77500" lnSpcReduction="20000"/>
          </a:bodyPr>
          <a:lstStyle/>
          <a:p>
            <a:r>
              <a:rPr lang="tr-TR" b="1" dirty="0"/>
              <a:t>Toplantı ve Karar Yeter Sayısı</a:t>
            </a:r>
            <a:r>
              <a:rPr lang="tr-TR" dirty="0"/>
              <a:t>: İl genel meclisi, üye tam sayısının salt çoğunluğuyla toplanır ve katılanların salt çoğunluğuyla karar verir. Ancak, karar yeter sayısı, üye tam sayısının dörtte birinden az olamaz. Oylamada eşitlik çıkması durumunda meclis başkanının bulunduğu taraf çoğunluk sayılır. Gizli oylamalarda eşitlik çıkması durumunda oylama tekrarlanır, eşitliğin bozulmaması durumunda meclis başkanı tarafından kur'a çekilir. </a:t>
            </a:r>
          </a:p>
          <a:p>
            <a:r>
              <a:rPr lang="tr-TR" b="1" dirty="0"/>
              <a:t>Oylama;</a:t>
            </a:r>
            <a:r>
              <a:rPr lang="tr-TR" dirty="0"/>
              <a:t> gizli, işaretle veya ad okunarak yapılır. Oy verme kabul, ret veya çekimser şeklinde olur. </a:t>
            </a:r>
          </a:p>
          <a:p>
            <a:r>
              <a:rPr lang="tr-TR" b="1" dirty="0"/>
              <a:t>Kararlar</a:t>
            </a:r>
            <a:r>
              <a:rPr lang="tr-TR" dirty="0"/>
              <a:t>, meclis başkanı ve kâtip üyeler tarafından imzalanır ve bir sonraki toplantıda üyelere dağıtılır.</a:t>
            </a:r>
          </a:p>
          <a:p>
            <a:r>
              <a:rPr lang="tr-TR" b="1" dirty="0"/>
              <a:t>İhtisas Komisyonları</a:t>
            </a:r>
            <a:r>
              <a:rPr lang="tr-TR" dirty="0"/>
              <a:t>: İl genel meclisi, bir yıl görev yapmak üzere üyeleri arasından en az üç, en fazla beş kişiden oluşan ihtisas komisyonları kurabilir. Plân ve Bütçe ile İmar ve Bayındırlık komisyonları en çok yedi kişiden meydana gelir.</a:t>
            </a:r>
          </a:p>
          <a:p>
            <a:r>
              <a:rPr lang="tr-TR" b="1" dirty="0"/>
              <a:t>İl genel meclisinin İÖİ ile ilgili bilgi edinme ve denetim yolları;</a:t>
            </a:r>
            <a:r>
              <a:rPr lang="tr-TR" dirty="0"/>
              <a:t> soru, genel görüşme ve faaliyet raporunu değerlendirme yolları.</a:t>
            </a:r>
          </a:p>
        </p:txBody>
      </p:sp>
    </p:spTree>
    <p:extLst>
      <p:ext uri="{BB962C8B-B14F-4D97-AF65-F5344CB8AC3E}">
        <p14:creationId xmlns:p14="http://schemas.microsoft.com/office/powerpoint/2010/main" val="37551673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A172354-43D6-4A47-8A10-BC78C1EA26D3}"/>
              </a:ext>
            </a:extLst>
          </p:cNvPr>
          <p:cNvSpPr>
            <a:spLocks noGrp="1"/>
          </p:cNvSpPr>
          <p:nvPr>
            <p:ph type="title"/>
          </p:nvPr>
        </p:nvSpPr>
        <p:spPr/>
        <p:txBody>
          <a:bodyPr/>
          <a:lstStyle/>
          <a:p>
            <a:r>
              <a:rPr lang="tr-TR" dirty="0"/>
              <a:t>İGM’nin Bilgi Edinme ve Denetim Yolları</a:t>
            </a:r>
          </a:p>
        </p:txBody>
      </p:sp>
      <p:sp>
        <p:nvSpPr>
          <p:cNvPr id="3" name="İçerik Yer Tutucusu 2">
            <a:extLst>
              <a:ext uri="{FF2B5EF4-FFF2-40B4-BE49-F238E27FC236}">
                <a16:creationId xmlns:a16="http://schemas.microsoft.com/office/drawing/2014/main" id="{9AE30509-A536-4F30-8AB3-8D4BF3BB7BFA}"/>
              </a:ext>
            </a:extLst>
          </p:cNvPr>
          <p:cNvSpPr>
            <a:spLocks noGrp="1"/>
          </p:cNvSpPr>
          <p:nvPr>
            <p:ph idx="1"/>
          </p:nvPr>
        </p:nvSpPr>
        <p:spPr/>
        <p:txBody>
          <a:bodyPr>
            <a:normAutofit fontScale="77500" lnSpcReduction="20000"/>
          </a:bodyPr>
          <a:lstStyle/>
          <a:p>
            <a:r>
              <a:rPr lang="tr-TR" b="1" dirty="0"/>
              <a:t>Kararların kesinleşmesi: </a:t>
            </a:r>
            <a:r>
              <a:rPr lang="tr-TR" dirty="0"/>
              <a:t>Eskiden valinin onayıyla yürürlüğe girmekteydi. Vali onaylamak istemediğinde danıştaya 20 gün için danıştaya itiraz etmek zorundaydı. İl bütçesi </a:t>
            </a:r>
            <a:r>
              <a:rPr lang="tr-TR"/>
              <a:t>de İçişleri Bakanlığı </a:t>
            </a:r>
            <a:r>
              <a:rPr lang="tr-TR" dirty="0"/>
              <a:t>tarafından onaylanmaktaydı. </a:t>
            </a:r>
          </a:p>
          <a:p>
            <a:r>
              <a:rPr lang="tr-TR" dirty="0"/>
              <a:t>2005 yılındaki kanun bunu valinin onayına tabi olmaktan çıkarmıştır. Gerçi yine İGM aldığı kararlar valiye gönderilmektedir. </a:t>
            </a:r>
          </a:p>
          <a:p>
            <a:r>
              <a:rPr lang="tr-TR" dirty="0"/>
              <a:t>Ancak valinin artık onay değil sadece yeniden görüşmek üzere geri gönderme ve idari yargı yoluna başvurma yetkisi vardır. </a:t>
            </a:r>
          </a:p>
          <a:p>
            <a:r>
              <a:rPr lang="tr-TR" dirty="0"/>
              <a:t>Ancak 2007 yılındaki Anayasa Mah. Kararıyla eskiye dönülmüştür.</a:t>
            </a:r>
          </a:p>
          <a:p>
            <a:r>
              <a:rPr lang="tr-TR" b="1" dirty="0"/>
              <a:t>2007 tarihinden önce: </a:t>
            </a:r>
            <a:r>
              <a:rPr lang="tr-TR" dirty="0"/>
              <a:t>mecliste alınan kararlar, 5 gün içinde valiye gönderilir. Hukuka aykırı gördüğü kararları 7 gün içinde İGM iade edebilir. </a:t>
            </a:r>
          </a:p>
          <a:p>
            <a:r>
              <a:rPr lang="tr-TR" dirty="0"/>
              <a:t>Üye tam sayısının salt çoğunluğu itiraz ederse kararlar kesinleşir. Ancak vali yine de idari yargıya başvurabilir</a:t>
            </a:r>
            <a:r>
              <a:rPr lang="tr-TR"/>
              <a:t>. Bu mutlak </a:t>
            </a:r>
            <a:r>
              <a:rPr lang="tr-TR" dirty="0"/>
              <a:t>veto değil, geciktirici veto niteliğindedir. </a:t>
            </a:r>
          </a:p>
          <a:p>
            <a:r>
              <a:rPr lang="tr-TR" b="1" dirty="0"/>
              <a:t>2007 tarihinden sonra</a:t>
            </a:r>
            <a:r>
              <a:rPr lang="tr-TR" dirty="0"/>
              <a:t>: üye tam sayısının salt çoğunluğuyla ısrar edilen kararlar ifadesi kaldırılmıştır. Kararlar yine valinin onayına sunulmak durumunda kalmıştır. </a:t>
            </a:r>
          </a:p>
        </p:txBody>
      </p:sp>
    </p:spTree>
    <p:extLst>
      <p:ext uri="{BB962C8B-B14F-4D97-AF65-F5344CB8AC3E}">
        <p14:creationId xmlns:p14="http://schemas.microsoft.com/office/powerpoint/2010/main" val="5511870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AA9FA43-93FA-4F2E-8220-F7098BE2A10C}"/>
              </a:ext>
            </a:extLst>
          </p:cNvPr>
          <p:cNvSpPr>
            <a:spLocks noGrp="1"/>
          </p:cNvSpPr>
          <p:nvPr>
            <p:ph type="title"/>
          </p:nvPr>
        </p:nvSpPr>
        <p:spPr/>
        <p:txBody>
          <a:bodyPr/>
          <a:lstStyle/>
          <a:p>
            <a:endParaRPr lang="tr-TR" dirty="0"/>
          </a:p>
        </p:txBody>
      </p:sp>
      <p:sp>
        <p:nvSpPr>
          <p:cNvPr id="3" name="İçerik Yer Tutucusu 2">
            <a:extLst>
              <a:ext uri="{FF2B5EF4-FFF2-40B4-BE49-F238E27FC236}">
                <a16:creationId xmlns:a16="http://schemas.microsoft.com/office/drawing/2014/main" id="{80E779ED-8B81-409D-81EB-957C8B1B79E7}"/>
              </a:ext>
            </a:extLst>
          </p:cNvPr>
          <p:cNvSpPr>
            <a:spLocks noGrp="1"/>
          </p:cNvSpPr>
          <p:nvPr>
            <p:ph idx="1"/>
          </p:nvPr>
        </p:nvSpPr>
        <p:spPr/>
        <p:txBody>
          <a:bodyPr>
            <a:normAutofit lnSpcReduction="10000"/>
          </a:bodyPr>
          <a:lstStyle/>
          <a:p>
            <a:r>
              <a:rPr lang="tr-TR" b="1" dirty="0"/>
              <a:t>İGM’nin feshi: </a:t>
            </a:r>
            <a:r>
              <a:rPr lang="tr-TR" dirty="0"/>
              <a:t>Kendisine kanunla </a:t>
            </a:r>
            <a:r>
              <a:rPr lang="tr-TR" b="1" dirty="0"/>
              <a:t>verilen görevleri süresi içinde yapmayı ihmal eder ve bu durum il özel idaresine ait işleri aksatırsa</a:t>
            </a:r>
            <a:r>
              <a:rPr lang="tr-TR" dirty="0"/>
              <a:t>, </a:t>
            </a:r>
          </a:p>
          <a:p>
            <a:r>
              <a:rPr lang="tr-TR" b="1" dirty="0"/>
              <a:t>İl özel idaresine verilen görevlerle ilgisi olmayan siyasî konularda karar alırsa</a:t>
            </a:r>
            <a:r>
              <a:rPr lang="tr-TR" dirty="0"/>
              <a:t>, </a:t>
            </a:r>
            <a:r>
              <a:rPr lang="tr-TR" b="1" i="1" dirty="0"/>
              <a:t>İçişleri Bakanlığının bildirisi üzerine Danıştayın kararı ile feshedilir.</a:t>
            </a:r>
          </a:p>
          <a:p>
            <a:r>
              <a:rPr lang="tr-TR" b="1" dirty="0"/>
              <a:t>İL ENCÜMENİ: </a:t>
            </a:r>
            <a:r>
              <a:rPr lang="tr-TR" dirty="0"/>
              <a:t>İl encümeni valinin başkanlığında, genel sekreter ile il genel meclisinin her yıl kendi üyeleri arasından seçeceği üç üye ve valinin her yıl birim amirleri arasından seçeceği iki üyeden </a:t>
            </a:r>
            <a:r>
              <a:rPr lang="tr-TR"/>
              <a:t>oluşur. (5 üye) </a:t>
            </a:r>
            <a:r>
              <a:rPr lang="tr-TR" dirty="0"/>
              <a:t>Valinin katılamadığı encümen toplantısına genel sekreter başkanlık eder. </a:t>
            </a:r>
            <a:r>
              <a:rPr lang="tr-TR"/>
              <a:t>Encümen, haftada en az bir defa olmak üzere önceden belirlenen gün ve saatte toplanır.</a:t>
            </a:r>
            <a:endParaRPr lang="tr-TR" b="1" dirty="0"/>
          </a:p>
          <a:p>
            <a:endParaRPr lang="tr-TR" b="1" dirty="0"/>
          </a:p>
          <a:p>
            <a:endParaRPr lang="tr-TR" dirty="0"/>
          </a:p>
        </p:txBody>
      </p:sp>
    </p:spTree>
    <p:extLst>
      <p:ext uri="{BB962C8B-B14F-4D97-AF65-F5344CB8AC3E}">
        <p14:creationId xmlns:p14="http://schemas.microsoft.com/office/powerpoint/2010/main" val="24428677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FCF478A-81D8-4DE4-A673-5F6F869EE9E4}"/>
              </a:ext>
            </a:extLst>
          </p:cNvPr>
          <p:cNvSpPr>
            <a:spLocks noGrp="1"/>
          </p:cNvSpPr>
          <p:nvPr>
            <p:ph type="title"/>
          </p:nvPr>
        </p:nvSpPr>
        <p:spPr/>
        <p:txBody>
          <a:bodyPr/>
          <a:lstStyle/>
          <a:p>
            <a:r>
              <a:rPr lang="tr-TR" dirty="0"/>
              <a:t>Encümenin Görev ve Yetkileri</a:t>
            </a:r>
          </a:p>
        </p:txBody>
      </p:sp>
      <p:sp>
        <p:nvSpPr>
          <p:cNvPr id="3" name="İçerik Yer Tutucusu 2">
            <a:extLst>
              <a:ext uri="{FF2B5EF4-FFF2-40B4-BE49-F238E27FC236}">
                <a16:creationId xmlns:a16="http://schemas.microsoft.com/office/drawing/2014/main" id="{57A11E3C-E406-460A-BF41-47C9C37D971B}"/>
              </a:ext>
            </a:extLst>
          </p:cNvPr>
          <p:cNvSpPr>
            <a:spLocks noGrp="1"/>
          </p:cNvSpPr>
          <p:nvPr>
            <p:ph idx="1"/>
          </p:nvPr>
        </p:nvSpPr>
        <p:spPr/>
        <p:txBody>
          <a:bodyPr>
            <a:normAutofit fontScale="55000" lnSpcReduction="20000"/>
          </a:bodyPr>
          <a:lstStyle/>
          <a:p>
            <a:r>
              <a:rPr lang="tr-TR" dirty="0"/>
              <a:t>Stratejik plân ve yıllık çalışma programı ile bütçe ve kesin hesabı inceleyip il genel meclisine görüş bildirmek.</a:t>
            </a:r>
          </a:p>
          <a:p>
            <a:r>
              <a:rPr lang="tr-TR" dirty="0"/>
              <a:t>b) </a:t>
            </a:r>
            <a:r>
              <a:rPr lang="tr-TR" b="1" dirty="0"/>
              <a:t>Yıllık çalışma programına alınan işlerle ilgili kamulaştırma kararlarını almak ve uygulamak.</a:t>
            </a:r>
          </a:p>
          <a:p>
            <a:r>
              <a:rPr lang="tr-TR" dirty="0"/>
              <a:t> c</a:t>
            </a:r>
            <a:r>
              <a:rPr lang="tr-TR" b="1" dirty="0"/>
              <a:t>) Öngörülmeyen giderler ödeneğinin harcama yerlerini belirlemek. </a:t>
            </a:r>
          </a:p>
          <a:p>
            <a:r>
              <a:rPr lang="tr-TR" dirty="0"/>
              <a:t>d) Bütçede fonksiyonel sınıflandırmanın ikinci düzeyleri arasında aktarma yapmak</a:t>
            </a:r>
            <a:r>
              <a:rPr lang="tr-TR"/>
              <a:t>. </a:t>
            </a:r>
          </a:p>
          <a:p>
            <a:r>
              <a:rPr lang="tr-TR"/>
              <a:t>e</a:t>
            </a:r>
            <a:r>
              <a:rPr lang="tr-TR" dirty="0"/>
              <a:t>) Kanunlarda öngörülen cezaları vermek.</a:t>
            </a:r>
          </a:p>
          <a:p>
            <a:r>
              <a:rPr lang="tr-TR" dirty="0"/>
              <a:t> f) Vergi, resim ve harçlar dışında kalan ve miktarı beş milyar Türk Lirasına kadar olan ihtilafların sulhen halline karar vermek. </a:t>
            </a:r>
          </a:p>
          <a:p>
            <a:r>
              <a:rPr lang="tr-TR" dirty="0"/>
              <a:t>g) Taşınmaz mal satımına, trampa edilmesine ve tahsisine ilişkin kararları uygulamak, süresi üç yılı geçmemek üzere kiralanmasına karar vermek.</a:t>
            </a:r>
          </a:p>
          <a:p>
            <a:r>
              <a:rPr lang="tr-TR" dirty="0"/>
              <a:t> h) Belediye sınırları dışındaki umuma açık yerlerin açılış ve kapanış saatlerini belirlemek. </a:t>
            </a:r>
          </a:p>
          <a:p>
            <a:r>
              <a:rPr lang="tr-TR" dirty="0"/>
              <a:t>i) Vali tarafından havale edilen konularda görüş bildirmek.</a:t>
            </a:r>
          </a:p>
          <a:p>
            <a:r>
              <a:rPr lang="tr-TR" dirty="0"/>
              <a:t> j) Kanunlarla verilen diğer görevleri yapmak. </a:t>
            </a:r>
          </a:p>
          <a:p>
            <a:r>
              <a:rPr lang="tr-TR" b="1" dirty="0"/>
              <a:t>Sadece iki görev iştişaridir. Geri kalanlar icrai yetkilerdir. Karar organı gibi çalışmaktadır</a:t>
            </a:r>
            <a:r>
              <a:rPr lang="tr-TR" b="1"/>
              <a:t>. </a:t>
            </a:r>
            <a:endParaRPr lang="tr-TR" b="1" dirty="0"/>
          </a:p>
          <a:p>
            <a:r>
              <a:rPr lang="tr-TR" b="1" dirty="0"/>
              <a:t>İl encümeninin işlevi; meclis toplantıda olmadığı zamanlarda karar alacak bir kurula ihtiyaç vardır. Bu </a:t>
            </a:r>
            <a:r>
              <a:rPr lang="tr-TR" b="1"/>
              <a:t>işlevi İl Encümeni </a:t>
            </a:r>
            <a:r>
              <a:rPr lang="tr-TR" b="1" dirty="0"/>
              <a:t>görür. Üyelerinin de meclis tarafından seçilmesi gerekir. Ancak durum böyle değildir. </a:t>
            </a:r>
          </a:p>
        </p:txBody>
      </p:sp>
    </p:spTree>
    <p:extLst>
      <p:ext uri="{BB962C8B-B14F-4D97-AF65-F5344CB8AC3E}">
        <p14:creationId xmlns:p14="http://schemas.microsoft.com/office/powerpoint/2010/main" val="15833628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B33DB47-DBD3-4445-B4C0-0B98F6DC0EF0}"/>
              </a:ext>
            </a:extLst>
          </p:cNvPr>
          <p:cNvSpPr>
            <a:spLocks noGrp="1"/>
          </p:cNvSpPr>
          <p:nvPr>
            <p:ph type="title"/>
          </p:nvPr>
        </p:nvSpPr>
        <p:spPr/>
        <p:txBody>
          <a:bodyPr/>
          <a:lstStyle/>
          <a:p>
            <a:r>
              <a:rPr lang="tr-TR" dirty="0"/>
              <a:t>VALİ</a:t>
            </a:r>
          </a:p>
        </p:txBody>
      </p:sp>
      <p:sp>
        <p:nvSpPr>
          <p:cNvPr id="3" name="İçerik Yer Tutucusu 2">
            <a:extLst>
              <a:ext uri="{FF2B5EF4-FFF2-40B4-BE49-F238E27FC236}">
                <a16:creationId xmlns:a16="http://schemas.microsoft.com/office/drawing/2014/main" id="{27CB50AF-CDA7-45A8-AE37-32F1C88AC6FB}"/>
              </a:ext>
            </a:extLst>
          </p:cNvPr>
          <p:cNvSpPr>
            <a:spLocks noGrp="1"/>
          </p:cNvSpPr>
          <p:nvPr>
            <p:ph idx="1"/>
          </p:nvPr>
        </p:nvSpPr>
        <p:spPr/>
        <p:txBody>
          <a:bodyPr>
            <a:normAutofit fontScale="62500" lnSpcReduction="20000"/>
          </a:bodyPr>
          <a:lstStyle/>
          <a:p>
            <a:r>
              <a:rPr lang="tr-TR" dirty="0"/>
              <a:t>Vali, il özel idaresinin başı ve tüzel kişiliğinin temsilcisidir. İÖİ’nin halk tarafından seçilen bir yürütme organı yoktur ve bunu yerine getiren validir. Vali il genel meclisinin ve il encümeninin aldığı kararları uygular. </a:t>
            </a:r>
          </a:p>
          <a:p>
            <a:r>
              <a:rPr lang="tr-TR" b="1" dirty="0"/>
              <a:t>Valinin görev ve yetkileri şunlardır: </a:t>
            </a:r>
          </a:p>
          <a:p>
            <a:r>
              <a:rPr lang="tr-TR" dirty="0"/>
              <a:t>a) İl özel idaresi teşkilâtının en üst amiri olarak il özel idaresi teşkilâtını sevk ve idare etmek, il özel idaresinin hak ve menfaatlerini korumak. </a:t>
            </a:r>
          </a:p>
          <a:p>
            <a:r>
              <a:rPr lang="tr-TR" dirty="0"/>
              <a:t>b) İl özel idaresini stratejik plâna uygun olarak yönetmek, il özel idaresinin kurumsal stratejilerini oluşturmak, bu stratejilere uygun olarak bütçeyi, il özel idaresi faaliyetlerinin ve personelinin performans ölçütlerini hazırlamak ve uygulamak, izlemek ve değerlendirmek, bunlarla ilgili raporları meclise sunmak. </a:t>
            </a:r>
          </a:p>
          <a:p>
            <a:r>
              <a:rPr lang="tr-TR" dirty="0"/>
              <a:t>c) İl özel idaresini Devlet dairelerinde ve törenlerde, davacı veya davalı olarak da yargı yerlerinde temsil etmek veya vekil tayin etmek. </a:t>
            </a:r>
          </a:p>
          <a:p>
            <a:r>
              <a:rPr lang="tr-TR" dirty="0"/>
              <a:t>d) İl encümenine başkanlık etmek.</a:t>
            </a:r>
          </a:p>
          <a:p>
            <a:r>
              <a:rPr lang="tr-TR" dirty="0"/>
              <a:t> e) İl özel idaresinin taşınır ve taşınmaz mallarını idare etmek.</a:t>
            </a:r>
          </a:p>
          <a:p>
            <a:r>
              <a:rPr lang="tr-TR" dirty="0"/>
              <a:t> f) İl özel idaresinin gelir ve alacaklarını takip ve tahsil etmek. </a:t>
            </a:r>
          </a:p>
          <a:p>
            <a:r>
              <a:rPr lang="tr-TR" dirty="0"/>
              <a:t>g) Yetkili organların kararını almak şartıyla sözleşme yapmak. </a:t>
            </a:r>
          </a:p>
        </p:txBody>
      </p:sp>
    </p:spTree>
    <p:extLst>
      <p:ext uri="{BB962C8B-B14F-4D97-AF65-F5344CB8AC3E}">
        <p14:creationId xmlns:p14="http://schemas.microsoft.com/office/powerpoint/2010/main" val="27364686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3D36285-2818-4064-B0E0-049B310FCED8}"/>
              </a:ext>
            </a:extLst>
          </p:cNvPr>
          <p:cNvSpPr>
            <a:spLocks noGrp="1"/>
          </p:cNvSpPr>
          <p:nvPr>
            <p:ph type="title"/>
          </p:nvPr>
        </p:nvSpPr>
        <p:spPr/>
        <p:txBody>
          <a:bodyPr/>
          <a:lstStyle/>
          <a:p>
            <a:endParaRPr lang="tr-TR" dirty="0"/>
          </a:p>
        </p:txBody>
      </p:sp>
      <p:sp>
        <p:nvSpPr>
          <p:cNvPr id="3" name="İçerik Yer Tutucusu 2">
            <a:extLst>
              <a:ext uri="{FF2B5EF4-FFF2-40B4-BE49-F238E27FC236}">
                <a16:creationId xmlns:a16="http://schemas.microsoft.com/office/drawing/2014/main" id="{39AE5D9C-72CE-46E8-9C08-D10FBC1702D3}"/>
              </a:ext>
            </a:extLst>
          </p:cNvPr>
          <p:cNvSpPr>
            <a:spLocks noGrp="1"/>
          </p:cNvSpPr>
          <p:nvPr>
            <p:ph idx="1"/>
          </p:nvPr>
        </p:nvSpPr>
        <p:spPr/>
        <p:txBody>
          <a:bodyPr>
            <a:normAutofit fontScale="92500" lnSpcReduction="10000"/>
          </a:bodyPr>
          <a:lstStyle/>
          <a:p>
            <a:r>
              <a:rPr lang="tr-TR" dirty="0"/>
              <a:t>h) İl genel meclisi ve encümen kararlarını uygulamak. </a:t>
            </a:r>
          </a:p>
          <a:p>
            <a:r>
              <a:rPr lang="tr-TR" dirty="0"/>
              <a:t>i) Bütçeyi uygulamak, bütçede meclis ve encümenin yetkisi dışında kalan aktarmaları yapmak. </a:t>
            </a:r>
          </a:p>
          <a:p>
            <a:r>
              <a:rPr lang="tr-TR" dirty="0"/>
              <a:t>j) İl özel idaresi personelini atamak.</a:t>
            </a:r>
          </a:p>
          <a:p>
            <a:r>
              <a:rPr lang="tr-TR" dirty="0"/>
              <a:t> k) İl özel idaresi, bağlı kuruluşlarını ve işletmelerini denetlemek.</a:t>
            </a:r>
          </a:p>
          <a:p>
            <a:r>
              <a:rPr lang="tr-TR" dirty="0"/>
              <a:t> l) Şartsız bağışları kabul etmek. </a:t>
            </a:r>
          </a:p>
          <a:p>
            <a:r>
              <a:rPr lang="tr-TR" dirty="0"/>
              <a:t>m) İl halkının huzur, esenlik, sağlık ve mutluluğu için gereken önlemleri almak. </a:t>
            </a:r>
          </a:p>
          <a:p>
            <a:r>
              <a:rPr lang="tr-TR" dirty="0"/>
              <a:t>n) Bütçede yoksul ve muhtaçlar için ayrılan ödeneği kullanmak. o) Kanunlarla il özel idaresine verilen ve il genel meclisi veya il encümeni kararını gerektirmeyen görevleri yapmak ve yetkileri kullanmak</a:t>
            </a:r>
          </a:p>
          <a:p>
            <a:endParaRPr lang="tr-TR" dirty="0"/>
          </a:p>
        </p:txBody>
      </p:sp>
    </p:spTree>
    <p:extLst>
      <p:ext uri="{BB962C8B-B14F-4D97-AF65-F5344CB8AC3E}">
        <p14:creationId xmlns:p14="http://schemas.microsoft.com/office/powerpoint/2010/main" val="35854643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E326811-A7ED-45CC-94AD-979A37568EFE}"/>
              </a:ext>
            </a:extLst>
          </p:cNvPr>
          <p:cNvSpPr>
            <a:spLocks noGrp="1"/>
          </p:cNvSpPr>
          <p:nvPr>
            <p:ph type="title"/>
          </p:nvPr>
        </p:nvSpPr>
        <p:spPr/>
        <p:txBody>
          <a:bodyPr/>
          <a:lstStyle/>
          <a:p>
            <a:r>
              <a:rPr lang="tr-TR" dirty="0"/>
              <a:t>İÖİ TEŞKİLATI</a:t>
            </a:r>
          </a:p>
        </p:txBody>
      </p:sp>
      <p:sp>
        <p:nvSpPr>
          <p:cNvPr id="3" name="İçerik Yer Tutucusu 2">
            <a:extLst>
              <a:ext uri="{FF2B5EF4-FFF2-40B4-BE49-F238E27FC236}">
                <a16:creationId xmlns:a16="http://schemas.microsoft.com/office/drawing/2014/main" id="{11BC7FC2-4904-446E-9E89-D01B8500B8DB}"/>
              </a:ext>
            </a:extLst>
          </p:cNvPr>
          <p:cNvSpPr>
            <a:spLocks noGrp="1"/>
          </p:cNvSpPr>
          <p:nvPr>
            <p:ph idx="1"/>
          </p:nvPr>
        </p:nvSpPr>
        <p:spPr/>
        <p:txBody>
          <a:bodyPr>
            <a:normAutofit fontScale="85000" lnSpcReduction="20000"/>
          </a:bodyPr>
          <a:lstStyle/>
          <a:p>
            <a:r>
              <a:rPr lang="tr-TR" dirty="0"/>
              <a:t>İl özel idaresi teşkilatı; genel sekreterlik, malî işler, sağlık, tarım, imar, insan kaynakları, hukuk işleri birimlerinden oluşur. İlin nüfusu, fiziki ve coğrafi yapısı, ekonomik, sosyal, kültürel özellikleri ile gelişme potansiyeli dikkate alınarak norm kadro sistemine ve ihtiyaca göre oluşturulacak diğer birimlerin kurulması, kaldırılması veya birleştirilmesi </a:t>
            </a:r>
            <a:r>
              <a:rPr lang="tr-TR" b="1" dirty="0"/>
              <a:t>il genel meclisinin </a:t>
            </a:r>
            <a:r>
              <a:rPr lang="tr-TR" dirty="0"/>
              <a:t>kararıyla olur. </a:t>
            </a:r>
          </a:p>
          <a:p>
            <a:r>
              <a:rPr lang="tr-TR" dirty="0"/>
              <a:t>İl özel idaresi personeli, vali tarafından atanır ve ilk toplantıda il genel meclisinin bilgisine sunulur.</a:t>
            </a:r>
          </a:p>
          <a:p>
            <a:r>
              <a:rPr lang="tr-TR" b="1" dirty="0"/>
              <a:t>Genel sekreter, </a:t>
            </a:r>
            <a:r>
              <a:rPr lang="tr-TR" dirty="0"/>
              <a:t>il özel idaresi hizmetlerini vali adına ve onun emirleri yönünde, mevzuat hükümlerine, il genel meclisi ve il encümeni kararlarına, il özel idaresinin amaç ve politikalarına, stratejik plan ve yıllık çalışma programına göre düzenler ve yürütür. Valiye karşı sorumludur</a:t>
            </a:r>
            <a:r>
              <a:rPr lang="tr-TR" b="1"/>
              <a:t>. Meclise karşı bir sorumluluğu yoktur. </a:t>
            </a:r>
            <a:r>
              <a:rPr lang="tr-TR"/>
              <a:t>Genel sekreter, valinin teklifi ve İçişleri Bakanının onayı ile atanır ve aynı usulle görevden alınır.</a:t>
            </a:r>
          </a:p>
          <a:p>
            <a:r>
              <a:rPr lang="tr-TR"/>
              <a:t>Personel açısından ise yerel yönetim birimlerinde çalışan toplam personelin sadece yüzde 2,8’i il özel idarelerinde çalışmaktadır.</a:t>
            </a:r>
            <a:endParaRPr lang="tr-TR" dirty="0"/>
          </a:p>
        </p:txBody>
      </p:sp>
    </p:spTree>
    <p:extLst>
      <p:ext uri="{BB962C8B-B14F-4D97-AF65-F5344CB8AC3E}">
        <p14:creationId xmlns:p14="http://schemas.microsoft.com/office/powerpoint/2010/main" val="39231721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49C133D-5C79-4091-B7DE-6EA37CB40736}"/>
              </a:ext>
            </a:extLst>
          </p:cNvPr>
          <p:cNvSpPr>
            <a:spLocks noGrp="1"/>
          </p:cNvSpPr>
          <p:nvPr>
            <p:ph type="title"/>
          </p:nvPr>
        </p:nvSpPr>
        <p:spPr/>
        <p:txBody>
          <a:bodyPr/>
          <a:lstStyle/>
          <a:p>
            <a:r>
              <a:rPr lang="tr-TR" dirty="0"/>
              <a:t>İÖİ Gelirleri</a:t>
            </a:r>
          </a:p>
        </p:txBody>
      </p:sp>
      <p:sp>
        <p:nvSpPr>
          <p:cNvPr id="3" name="İçerik Yer Tutucusu 2">
            <a:extLst>
              <a:ext uri="{FF2B5EF4-FFF2-40B4-BE49-F238E27FC236}">
                <a16:creationId xmlns:a16="http://schemas.microsoft.com/office/drawing/2014/main" id="{2CA2B7DF-7FC0-4A58-9118-C156032141CF}"/>
              </a:ext>
            </a:extLst>
          </p:cNvPr>
          <p:cNvSpPr>
            <a:spLocks noGrp="1"/>
          </p:cNvSpPr>
          <p:nvPr>
            <p:ph idx="1"/>
          </p:nvPr>
        </p:nvSpPr>
        <p:spPr/>
        <p:txBody>
          <a:bodyPr>
            <a:normAutofit fontScale="92500" lnSpcReduction="20000"/>
          </a:bodyPr>
          <a:lstStyle/>
          <a:p>
            <a:pPr algn="just"/>
            <a:r>
              <a:rPr lang="tr-TR" dirty="0"/>
              <a:t>a) Kanunlarla gösterilen il özel idaresi vergi, resim, harç ve katılma payları. </a:t>
            </a:r>
          </a:p>
          <a:p>
            <a:pPr algn="just"/>
            <a:r>
              <a:rPr lang="tr-TR" dirty="0"/>
              <a:t>b) </a:t>
            </a:r>
            <a:r>
              <a:rPr lang="tr-TR" b="1" dirty="0"/>
              <a:t>Genel bütçe vergi gelirlerinden ayrılan paylar.</a:t>
            </a:r>
          </a:p>
          <a:p>
            <a:pPr algn="just"/>
            <a:r>
              <a:rPr lang="tr-TR" dirty="0"/>
              <a:t> c) Genel ve özel bütçeli idarelerden yapılacak ödemeler. </a:t>
            </a:r>
          </a:p>
          <a:p>
            <a:pPr algn="just"/>
            <a:r>
              <a:rPr lang="tr-TR" dirty="0"/>
              <a:t>d) Taşınır ve taşınmaz malların kira, satış ve başka suretle değerlendirilmesinden elde edilecek gelirler. </a:t>
            </a:r>
          </a:p>
          <a:p>
            <a:pPr algn="just"/>
            <a:r>
              <a:rPr lang="tr-TR" dirty="0"/>
              <a:t>e) İl genel meclisi tarafından belirlenecek tarifelere göre tahsil edilecek hizmet karşılığı ücretler.</a:t>
            </a:r>
          </a:p>
          <a:p>
            <a:pPr algn="just"/>
            <a:r>
              <a:rPr lang="tr-TR" dirty="0"/>
              <a:t>f) Faiz ve ceza gelirleri. </a:t>
            </a:r>
          </a:p>
          <a:p>
            <a:pPr algn="just"/>
            <a:r>
              <a:rPr lang="tr-TR" dirty="0"/>
              <a:t>g) Bağışlar. </a:t>
            </a:r>
          </a:p>
          <a:p>
            <a:pPr algn="just"/>
            <a:r>
              <a:rPr lang="tr-TR" dirty="0"/>
              <a:t>h) Her türlü girişim, iştirak ve faaliyetler karşılığı sağlanacak gelirler. </a:t>
            </a:r>
          </a:p>
          <a:p>
            <a:pPr algn="just"/>
            <a:r>
              <a:rPr lang="tr-TR" dirty="0"/>
              <a:t>i) Diğer gelirler.</a:t>
            </a:r>
          </a:p>
        </p:txBody>
      </p:sp>
    </p:spTree>
    <p:extLst>
      <p:ext uri="{BB962C8B-B14F-4D97-AF65-F5344CB8AC3E}">
        <p14:creationId xmlns:p14="http://schemas.microsoft.com/office/powerpoint/2010/main" val="14622894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DA67EEB-E325-4C27-B173-A5DC5B4F50A1}"/>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08D22AB5-D69F-46A1-90F9-80CA9DFFBBA2}"/>
              </a:ext>
            </a:extLst>
          </p:cNvPr>
          <p:cNvSpPr>
            <a:spLocks noGrp="1"/>
          </p:cNvSpPr>
          <p:nvPr>
            <p:ph idx="1"/>
          </p:nvPr>
        </p:nvSpPr>
        <p:spPr/>
        <p:txBody>
          <a:bodyPr/>
          <a:lstStyle/>
          <a:p>
            <a:r>
              <a:rPr lang="tr-TR" sz="2800">
                <a:effectLst/>
                <a:latin typeface="Times New Roman" panose="02020603050405020304" pitchFamily="18" charset="0"/>
                <a:ea typeface="Calibri" panose="020F0502020204030204" pitchFamily="34" charset="0"/>
              </a:rPr>
              <a:t>İl özel idarelerinin gelirlerine bakıldığında, 2019 yılı itibariyle genel bütçe vergi gelirlerinden aldığı paylar ile yurtdışı ve yurtiçi kurum, kuruluş ve kişilerden alınan her türlü yardım ve bağışlar dışında kalan diğer tüm gelirler toplamı, gelirlerinin sadece yüzde 9,67’ini oluşturmaktadır. </a:t>
            </a:r>
          </a:p>
          <a:p>
            <a:r>
              <a:rPr lang="tr-TR" sz="2800">
                <a:effectLst/>
                <a:latin typeface="Times New Roman" panose="02020603050405020304" pitchFamily="18" charset="0"/>
                <a:ea typeface="Calibri" panose="020F0502020204030204" pitchFamily="34" charset="0"/>
              </a:rPr>
              <a:t>Bu oran belediyelerde yüzde 37,35’tir. 2019 yılı itibarıyla genel bütçe vergi gelirlerinden alınan payın toplam gelirlere oranı; büyükşehir belediyelerinde yüzde 73, il belediyelerinde yüzde 59 ilçe ve belde belediyelerinde yüzde 44, il özel idarelerinde ise yüzde 30’dur.</a:t>
            </a:r>
            <a:endParaRPr lang="tr-TR"/>
          </a:p>
        </p:txBody>
      </p:sp>
    </p:spTree>
    <p:extLst>
      <p:ext uri="{BB962C8B-B14F-4D97-AF65-F5344CB8AC3E}">
        <p14:creationId xmlns:p14="http://schemas.microsoft.com/office/powerpoint/2010/main" val="37678887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4C4DE94-7966-466A-BF33-E23B59F09DEF}"/>
              </a:ext>
            </a:extLst>
          </p:cNvPr>
          <p:cNvSpPr>
            <a:spLocks noGrp="1"/>
          </p:cNvSpPr>
          <p:nvPr>
            <p:ph type="title"/>
          </p:nvPr>
        </p:nvSpPr>
        <p:spPr/>
        <p:txBody>
          <a:bodyPr/>
          <a:lstStyle/>
          <a:p>
            <a:r>
              <a:rPr lang="tr-TR" dirty="0"/>
              <a:t>Giderleri</a:t>
            </a:r>
          </a:p>
        </p:txBody>
      </p:sp>
      <p:sp>
        <p:nvSpPr>
          <p:cNvPr id="3" name="İçerik Yer Tutucusu 2">
            <a:extLst>
              <a:ext uri="{FF2B5EF4-FFF2-40B4-BE49-F238E27FC236}">
                <a16:creationId xmlns:a16="http://schemas.microsoft.com/office/drawing/2014/main" id="{5E7340FC-EAAC-4705-919E-D0900E3280DC}"/>
              </a:ext>
            </a:extLst>
          </p:cNvPr>
          <p:cNvSpPr>
            <a:spLocks noGrp="1"/>
          </p:cNvSpPr>
          <p:nvPr>
            <p:ph idx="1"/>
          </p:nvPr>
        </p:nvSpPr>
        <p:spPr/>
        <p:txBody>
          <a:bodyPr>
            <a:normAutofit/>
          </a:bodyPr>
          <a:lstStyle/>
          <a:p>
            <a:r>
              <a:rPr lang="tr-TR" dirty="0"/>
              <a:t>İl özel idaresi binaları, personel harcamaları, onarım ve bakım giderleri, birliklere yapılacak yardımlar, ortaklık payı, üyelik aidatı giderleri. Faiz, borçlanmaya ilişkin diğer ödemeler ve sigorta giderleri, sosyal hizmet ve yardımlar. Dava takip ve icra giderleri. Temsil, tören, ağırlama ve tanıtım giderleri. Avukatlık, danışmanlık ve denetim hizmetleri karşılığı yapılacak ödemeler. Sosyo-kültürel ve bilimsel etkinlikler için yapılan giderler. Özel idare hizmetleriyle ilgili olarak yapılan kamuoyu yoklaması ve araştırması giderleri. Doğal afet giderleri. Kanunla verilen görevler ve hizmetlerin yürütülmesi için yapılan diğer giderler</a:t>
            </a:r>
          </a:p>
        </p:txBody>
      </p:sp>
    </p:spTree>
    <p:extLst>
      <p:ext uri="{BB962C8B-B14F-4D97-AF65-F5344CB8AC3E}">
        <p14:creationId xmlns:p14="http://schemas.microsoft.com/office/powerpoint/2010/main" val="13770464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1163EAE-6E2E-43FF-B21A-593269411A96}"/>
              </a:ext>
            </a:extLst>
          </p:cNvPr>
          <p:cNvSpPr>
            <a:spLocks noGrp="1"/>
          </p:cNvSpPr>
          <p:nvPr>
            <p:ph type="title"/>
          </p:nvPr>
        </p:nvSpPr>
        <p:spPr/>
        <p:txBody>
          <a:bodyPr/>
          <a:lstStyle/>
          <a:p>
            <a:r>
              <a:rPr lang="tr-TR" dirty="0"/>
              <a:t>BÜTÇE</a:t>
            </a:r>
          </a:p>
        </p:txBody>
      </p:sp>
      <p:sp>
        <p:nvSpPr>
          <p:cNvPr id="3" name="İçerik Yer Tutucusu 2">
            <a:extLst>
              <a:ext uri="{FF2B5EF4-FFF2-40B4-BE49-F238E27FC236}">
                <a16:creationId xmlns:a16="http://schemas.microsoft.com/office/drawing/2014/main" id="{218603DB-08F2-4CB1-9A16-093F2EB6D961}"/>
              </a:ext>
            </a:extLst>
          </p:cNvPr>
          <p:cNvSpPr>
            <a:spLocks noGrp="1"/>
          </p:cNvSpPr>
          <p:nvPr>
            <p:ph idx="1"/>
          </p:nvPr>
        </p:nvSpPr>
        <p:spPr/>
        <p:txBody>
          <a:bodyPr>
            <a:normAutofit/>
          </a:bodyPr>
          <a:lstStyle/>
          <a:p>
            <a:r>
              <a:rPr lang="tr-TR" dirty="0"/>
              <a:t>Vali tarafından hazırlanan bütçe tasarısı eylül ayı başında il encümenine sunulur.</a:t>
            </a:r>
          </a:p>
          <a:p>
            <a:r>
              <a:rPr lang="tr-TR" dirty="0"/>
              <a:t> Encümen, bütçeyi inceleyerek görüşüyle birlikte kasım ayının birinci gününden önce il genel meclisine sunar.</a:t>
            </a:r>
          </a:p>
          <a:p>
            <a:r>
              <a:rPr lang="tr-TR" dirty="0"/>
              <a:t> İl genel meclisi bütçe tasarısını yıl başından önce aynen veya değiştirerek kabul eder. Ancak, meclis bütçe denkliğini bozacak biçimde gider artırıcı ve gelir azaltıcı değişiklikler yapamaz.</a:t>
            </a:r>
          </a:p>
          <a:p>
            <a:r>
              <a:rPr lang="tr-TR" dirty="0"/>
              <a:t>Önceden İÖİ bütçesi onayı İçişleri Bakanlığı tarafından onaylanmaktaydı. Bu usul kaldırılarak merkezi idarenin vesayet yetkisine son verilmiştir</a:t>
            </a:r>
            <a:r>
              <a:rPr lang="tr-TR"/>
              <a:t>. </a:t>
            </a:r>
          </a:p>
          <a:p>
            <a:endParaRPr lang="tr-TR" dirty="0"/>
          </a:p>
        </p:txBody>
      </p:sp>
    </p:spTree>
    <p:extLst>
      <p:ext uri="{BB962C8B-B14F-4D97-AF65-F5344CB8AC3E}">
        <p14:creationId xmlns:p14="http://schemas.microsoft.com/office/powerpoint/2010/main" val="282551641"/>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1068</TotalTime>
  <Words>3666</Words>
  <Application>Microsoft Office PowerPoint</Application>
  <PresentationFormat>Geniş ekran</PresentationFormat>
  <Paragraphs>182</Paragraphs>
  <Slides>29</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29</vt:i4>
      </vt:variant>
    </vt:vector>
  </HeadingPairs>
  <TitlesOfParts>
    <vt:vector size="34" baseType="lpstr">
      <vt:lpstr>Arial</vt:lpstr>
      <vt:lpstr>Calibri</vt:lpstr>
      <vt:lpstr>Calibri Light</vt:lpstr>
      <vt:lpstr>Times New Roman</vt:lpstr>
      <vt:lpstr>Office Teması</vt:lpstr>
      <vt:lpstr>İL ÖZEL İDARELERİ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İÖİ, tanım 5302 sayılı kanunun 3. maddesi</vt:lpstr>
      <vt:lpstr>PowerPoint Sunusu</vt:lpstr>
      <vt:lpstr>İl özel idaresinin görev ve sorumlulukları</vt:lpstr>
      <vt:lpstr>İl özel idaresinin yetkileri ve imtiyazları </vt:lpstr>
      <vt:lpstr>Gözlem ve Eleştiriler </vt:lpstr>
      <vt:lpstr>İÖİ Organları: İl Genel Meclisi, İl Encümeni ve Vali</vt:lpstr>
      <vt:lpstr>İGM görev ve yetkileri</vt:lpstr>
      <vt:lpstr>Meclisin İç Yapısı ve Çalışma Düzeni</vt:lpstr>
      <vt:lpstr>PowerPoint Sunusu</vt:lpstr>
      <vt:lpstr>İGM’nin Bilgi Edinme ve Denetim Yolları</vt:lpstr>
      <vt:lpstr>PowerPoint Sunusu</vt:lpstr>
      <vt:lpstr>Encümenin Görev ve Yetkileri</vt:lpstr>
      <vt:lpstr>VALİ</vt:lpstr>
      <vt:lpstr>PowerPoint Sunusu</vt:lpstr>
      <vt:lpstr>İÖİ TEŞKİLATI</vt:lpstr>
      <vt:lpstr>İÖİ Gelirleri</vt:lpstr>
      <vt:lpstr>PowerPoint Sunusu</vt:lpstr>
      <vt:lpstr>Giderleri</vt:lpstr>
      <vt:lpstr>BÜTÇE</vt:lpstr>
    </vt:vector>
  </TitlesOfParts>
  <Company>Silentall Unattended Installer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iş</dc:creator>
  <cp:lastModifiedBy>C. YILDIRIM</cp:lastModifiedBy>
  <cp:revision>61</cp:revision>
  <dcterms:created xsi:type="dcterms:W3CDTF">2020-02-26T06:19:42Z</dcterms:created>
  <dcterms:modified xsi:type="dcterms:W3CDTF">2021-03-22T11:48:04Z</dcterms:modified>
</cp:coreProperties>
</file>