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5" r:id="rId19"/>
    <p:sldId id="273" r:id="rId20"/>
    <p:sldId id="274" r:id="rId21"/>
    <p:sldId id="276" r:id="rId22"/>
    <p:sldId id="277" r:id="rId2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3514EE-E923-443E-A4E8-8A34AFDCBE9C}" type="datetimeFigureOut">
              <a:rPr lang="tr-TR" smtClean="0"/>
              <a:t>26.05.2021</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C48A08-F00E-4056-896F-BADDA370B9F0}" type="slidenum">
              <a:rPr lang="tr-TR" smtClean="0"/>
              <a:t>‹#›</a:t>
            </a:fld>
            <a:endParaRPr lang="tr-TR"/>
          </a:p>
        </p:txBody>
      </p:sp>
    </p:spTree>
    <p:extLst>
      <p:ext uri="{BB962C8B-B14F-4D97-AF65-F5344CB8AC3E}">
        <p14:creationId xmlns:p14="http://schemas.microsoft.com/office/powerpoint/2010/main" val="506903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E3C48A08-F00E-4056-896F-BADDA370B9F0}" type="slidenum">
              <a:rPr lang="tr-TR" smtClean="0"/>
              <a:t>13</a:t>
            </a:fld>
            <a:endParaRPr lang="tr-TR"/>
          </a:p>
        </p:txBody>
      </p:sp>
    </p:spTree>
    <p:extLst>
      <p:ext uri="{BB962C8B-B14F-4D97-AF65-F5344CB8AC3E}">
        <p14:creationId xmlns:p14="http://schemas.microsoft.com/office/powerpoint/2010/main" val="1200332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899916-6B1C-4420-BC05-61D0BA518758}"/>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149CA79F-6A0D-407E-BFF0-77717D0C5E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92936290-792A-49C3-A25D-0DD0880A0B6E}"/>
              </a:ext>
            </a:extLst>
          </p:cNvPr>
          <p:cNvSpPr>
            <a:spLocks noGrp="1"/>
          </p:cNvSpPr>
          <p:nvPr>
            <p:ph type="dt" sz="half" idx="10"/>
          </p:nvPr>
        </p:nvSpPr>
        <p:spPr/>
        <p:txBody>
          <a:bodyPr/>
          <a:lstStyle/>
          <a:p>
            <a:fld id="{07C7CD12-D829-4DF1-9484-D21F6E6F728E}" type="datetimeFigureOut">
              <a:rPr lang="tr-TR" smtClean="0"/>
              <a:t>26.05.2021</a:t>
            </a:fld>
            <a:endParaRPr lang="tr-TR"/>
          </a:p>
        </p:txBody>
      </p:sp>
      <p:sp>
        <p:nvSpPr>
          <p:cNvPr id="5" name="Alt Bilgi Yer Tutucusu 4">
            <a:extLst>
              <a:ext uri="{FF2B5EF4-FFF2-40B4-BE49-F238E27FC236}">
                <a16:creationId xmlns:a16="http://schemas.microsoft.com/office/drawing/2014/main" id="{C07EDC9E-F76A-4390-92FC-78091B3993F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33BD2F8-C3C1-48B0-8619-6868D64D340F}"/>
              </a:ext>
            </a:extLst>
          </p:cNvPr>
          <p:cNvSpPr>
            <a:spLocks noGrp="1"/>
          </p:cNvSpPr>
          <p:nvPr>
            <p:ph type="sldNum" sz="quarter" idx="12"/>
          </p:nvPr>
        </p:nvSpPr>
        <p:spPr/>
        <p:txBody>
          <a:bodyPr/>
          <a:lstStyle/>
          <a:p>
            <a:fld id="{2A0D2CBE-9AB4-464D-9A3E-6F80379C413F}" type="slidenum">
              <a:rPr lang="tr-TR" smtClean="0"/>
              <a:t>‹#›</a:t>
            </a:fld>
            <a:endParaRPr lang="tr-TR"/>
          </a:p>
        </p:txBody>
      </p:sp>
    </p:spTree>
    <p:extLst>
      <p:ext uri="{BB962C8B-B14F-4D97-AF65-F5344CB8AC3E}">
        <p14:creationId xmlns:p14="http://schemas.microsoft.com/office/powerpoint/2010/main" val="116828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6A5A72-A712-4044-95E3-01232946364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EA8D48E-E992-46BA-A33D-D0FE4E3C4919}"/>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F2997E7-7F9F-497E-82A6-5F7E93DEF001}"/>
              </a:ext>
            </a:extLst>
          </p:cNvPr>
          <p:cNvSpPr>
            <a:spLocks noGrp="1"/>
          </p:cNvSpPr>
          <p:nvPr>
            <p:ph type="dt" sz="half" idx="10"/>
          </p:nvPr>
        </p:nvSpPr>
        <p:spPr/>
        <p:txBody>
          <a:bodyPr/>
          <a:lstStyle/>
          <a:p>
            <a:fld id="{07C7CD12-D829-4DF1-9484-D21F6E6F728E}" type="datetimeFigureOut">
              <a:rPr lang="tr-TR" smtClean="0"/>
              <a:t>26.05.2021</a:t>
            </a:fld>
            <a:endParaRPr lang="tr-TR"/>
          </a:p>
        </p:txBody>
      </p:sp>
      <p:sp>
        <p:nvSpPr>
          <p:cNvPr id="5" name="Alt Bilgi Yer Tutucusu 4">
            <a:extLst>
              <a:ext uri="{FF2B5EF4-FFF2-40B4-BE49-F238E27FC236}">
                <a16:creationId xmlns:a16="http://schemas.microsoft.com/office/drawing/2014/main" id="{CD5965B7-2AAB-4BD2-98EF-43185E5C27B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6DBF6C3-F670-486D-A27C-E561FBA563EB}"/>
              </a:ext>
            </a:extLst>
          </p:cNvPr>
          <p:cNvSpPr>
            <a:spLocks noGrp="1"/>
          </p:cNvSpPr>
          <p:nvPr>
            <p:ph type="sldNum" sz="quarter" idx="12"/>
          </p:nvPr>
        </p:nvSpPr>
        <p:spPr/>
        <p:txBody>
          <a:bodyPr/>
          <a:lstStyle/>
          <a:p>
            <a:fld id="{2A0D2CBE-9AB4-464D-9A3E-6F80379C413F}" type="slidenum">
              <a:rPr lang="tr-TR" smtClean="0"/>
              <a:t>‹#›</a:t>
            </a:fld>
            <a:endParaRPr lang="tr-TR"/>
          </a:p>
        </p:txBody>
      </p:sp>
    </p:spTree>
    <p:extLst>
      <p:ext uri="{BB962C8B-B14F-4D97-AF65-F5344CB8AC3E}">
        <p14:creationId xmlns:p14="http://schemas.microsoft.com/office/powerpoint/2010/main" val="1169185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9A9BA2-1CA3-467D-9F01-2E75F11569D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73A9E6B9-3B23-4C14-AF32-17851B7AC0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881B2DDA-0566-4B47-938F-A1C2DFB0BDCC}"/>
              </a:ext>
            </a:extLst>
          </p:cNvPr>
          <p:cNvSpPr>
            <a:spLocks noGrp="1"/>
          </p:cNvSpPr>
          <p:nvPr>
            <p:ph type="dt" sz="half" idx="10"/>
          </p:nvPr>
        </p:nvSpPr>
        <p:spPr/>
        <p:txBody>
          <a:bodyPr/>
          <a:lstStyle/>
          <a:p>
            <a:fld id="{07C7CD12-D829-4DF1-9484-D21F6E6F728E}" type="datetimeFigureOut">
              <a:rPr lang="tr-TR" smtClean="0"/>
              <a:t>26.05.2021</a:t>
            </a:fld>
            <a:endParaRPr lang="tr-TR"/>
          </a:p>
        </p:txBody>
      </p:sp>
      <p:sp>
        <p:nvSpPr>
          <p:cNvPr id="5" name="Alt Bilgi Yer Tutucusu 4">
            <a:extLst>
              <a:ext uri="{FF2B5EF4-FFF2-40B4-BE49-F238E27FC236}">
                <a16:creationId xmlns:a16="http://schemas.microsoft.com/office/drawing/2014/main" id="{53D96151-EF2F-4D3F-B7DE-83FCBA76EE6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9A7C43D-87A7-4614-85E8-145BA8BC13BE}"/>
              </a:ext>
            </a:extLst>
          </p:cNvPr>
          <p:cNvSpPr>
            <a:spLocks noGrp="1"/>
          </p:cNvSpPr>
          <p:nvPr>
            <p:ph type="sldNum" sz="quarter" idx="12"/>
          </p:nvPr>
        </p:nvSpPr>
        <p:spPr/>
        <p:txBody>
          <a:bodyPr/>
          <a:lstStyle/>
          <a:p>
            <a:fld id="{2A0D2CBE-9AB4-464D-9A3E-6F80379C413F}" type="slidenum">
              <a:rPr lang="tr-TR" smtClean="0"/>
              <a:t>‹#›</a:t>
            </a:fld>
            <a:endParaRPr lang="tr-TR"/>
          </a:p>
        </p:txBody>
      </p:sp>
    </p:spTree>
    <p:extLst>
      <p:ext uri="{BB962C8B-B14F-4D97-AF65-F5344CB8AC3E}">
        <p14:creationId xmlns:p14="http://schemas.microsoft.com/office/powerpoint/2010/main" val="3020922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CD0D9C-C4C2-4864-B19A-4247FF8A3FC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92B5605-22DD-4F3B-A844-EC54105B1CB4}"/>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FD94C86A-8A4A-4A01-899E-E43764C8D381}"/>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EAD0A1DD-8B18-4786-A591-8FF46139C914}"/>
              </a:ext>
            </a:extLst>
          </p:cNvPr>
          <p:cNvSpPr>
            <a:spLocks noGrp="1"/>
          </p:cNvSpPr>
          <p:nvPr>
            <p:ph type="dt" sz="half" idx="10"/>
          </p:nvPr>
        </p:nvSpPr>
        <p:spPr/>
        <p:txBody>
          <a:bodyPr/>
          <a:lstStyle/>
          <a:p>
            <a:fld id="{07C7CD12-D829-4DF1-9484-D21F6E6F728E}" type="datetimeFigureOut">
              <a:rPr lang="tr-TR" smtClean="0"/>
              <a:t>26.05.2021</a:t>
            </a:fld>
            <a:endParaRPr lang="tr-TR"/>
          </a:p>
        </p:txBody>
      </p:sp>
      <p:sp>
        <p:nvSpPr>
          <p:cNvPr id="6" name="Alt Bilgi Yer Tutucusu 5">
            <a:extLst>
              <a:ext uri="{FF2B5EF4-FFF2-40B4-BE49-F238E27FC236}">
                <a16:creationId xmlns:a16="http://schemas.microsoft.com/office/drawing/2014/main" id="{50D814C6-5D45-41A2-BE52-C7B80700B7B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D283A6E-218B-417F-ACE0-CCEB510B08EC}"/>
              </a:ext>
            </a:extLst>
          </p:cNvPr>
          <p:cNvSpPr>
            <a:spLocks noGrp="1"/>
          </p:cNvSpPr>
          <p:nvPr>
            <p:ph type="sldNum" sz="quarter" idx="12"/>
          </p:nvPr>
        </p:nvSpPr>
        <p:spPr/>
        <p:txBody>
          <a:bodyPr/>
          <a:lstStyle/>
          <a:p>
            <a:fld id="{2A0D2CBE-9AB4-464D-9A3E-6F80379C413F}" type="slidenum">
              <a:rPr lang="tr-TR" smtClean="0"/>
              <a:t>‹#›</a:t>
            </a:fld>
            <a:endParaRPr lang="tr-TR"/>
          </a:p>
        </p:txBody>
      </p:sp>
    </p:spTree>
    <p:extLst>
      <p:ext uri="{BB962C8B-B14F-4D97-AF65-F5344CB8AC3E}">
        <p14:creationId xmlns:p14="http://schemas.microsoft.com/office/powerpoint/2010/main" val="2829712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7C98A2B-CA26-4267-B9EB-2234D7405A60}"/>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6BD4E387-C749-4BAC-9E07-CBD2837BB4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E36C7D18-B003-415A-9268-70F87E29944A}"/>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0E4FCD69-2352-411B-B0AD-379EC1B389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06AEF9AD-9FBE-4DAB-98AB-EC606718F96E}"/>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95E5B-057F-435C-A7BB-AEA4AB940278}"/>
              </a:ext>
            </a:extLst>
          </p:cNvPr>
          <p:cNvSpPr>
            <a:spLocks noGrp="1"/>
          </p:cNvSpPr>
          <p:nvPr>
            <p:ph type="dt" sz="half" idx="10"/>
          </p:nvPr>
        </p:nvSpPr>
        <p:spPr/>
        <p:txBody>
          <a:bodyPr/>
          <a:lstStyle/>
          <a:p>
            <a:fld id="{07C7CD12-D829-4DF1-9484-D21F6E6F728E}" type="datetimeFigureOut">
              <a:rPr lang="tr-TR" smtClean="0"/>
              <a:t>26.05.2021</a:t>
            </a:fld>
            <a:endParaRPr lang="tr-TR"/>
          </a:p>
        </p:txBody>
      </p:sp>
      <p:sp>
        <p:nvSpPr>
          <p:cNvPr id="8" name="Alt Bilgi Yer Tutucusu 7">
            <a:extLst>
              <a:ext uri="{FF2B5EF4-FFF2-40B4-BE49-F238E27FC236}">
                <a16:creationId xmlns:a16="http://schemas.microsoft.com/office/drawing/2014/main" id="{73A5A885-F15D-488C-91CB-58FA872C3B74}"/>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82C83948-FCDF-466D-8D63-A20BE4376336}"/>
              </a:ext>
            </a:extLst>
          </p:cNvPr>
          <p:cNvSpPr>
            <a:spLocks noGrp="1"/>
          </p:cNvSpPr>
          <p:nvPr>
            <p:ph type="sldNum" sz="quarter" idx="12"/>
          </p:nvPr>
        </p:nvSpPr>
        <p:spPr/>
        <p:txBody>
          <a:bodyPr/>
          <a:lstStyle/>
          <a:p>
            <a:fld id="{2A0D2CBE-9AB4-464D-9A3E-6F80379C413F}" type="slidenum">
              <a:rPr lang="tr-TR" smtClean="0"/>
              <a:t>‹#›</a:t>
            </a:fld>
            <a:endParaRPr lang="tr-TR"/>
          </a:p>
        </p:txBody>
      </p:sp>
    </p:spTree>
    <p:extLst>
      <p:ext uri="{BB962C8B-B14F-4D97-AF65-F5344CB8AC3E}">
        <p14:creationId xmlns:p14="http://schemas.microsoft.com/office/powerpoint/2010/main" val="59219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7682A7-39F3-4815-B778-6C81B8219E15}"/>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EAD9DC26-C06A-42D1-A269-F6C67DB32795}"/>
              </a:ext>
            </a:extLst>
          </p:cNvPr>
          <p:cNvSpPr>
            <a:spLocks noGrp="1"/>
          </p:cNvSpPr>
          <p:nvPr>
            <p:ph type="dt" sz="half" idx="10"/>
          </p:nvPr>
        </p:nvSpPr>
        <p:spPr/>
        <p:txBody>
          <a:bodyPr/>
          <a:lstStyle/>
          <a:p>
            <a:fld id="{07C7CD12-D829-4DF1-9484-D21F6E6F728E}" type="datetimeFigureOut">
              <a:rPr lang="tr-TR" smtClean="0"/>
              <a:t>26.05.2021</a:t>
            </a:fld>
            <a:endParaRPr lang="tr-TR"/>
          </a:p>
        </p:txBody>
      </p:sp>
      <p:sp>
        <p:nvSpPr>
          <p:cNvPr id="4" name="Alt Bilgi Yer Tutucusu 3">
            <a:extLst>
              <a:ext uri="{FF2B5EF4-FFF2-40B4-BE49-F238E27FC236}">
                <a16:creationId xmlns:a16="http://schemas.microsoft.com/office/drawing/2014/main" id="{F82A81D4-8869-446B-A85C-1A899A30055C}"/>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20E7AC30-2248-4980-8F33-B29FF516EBE1}"/>
              </a:ext>
            </a:extLst>
          </p:cNvPr>
          <p:cNvSpPr>
            <a:spLocks noGrp="1"/>
          </p:cNvSpPr>
          <p:nvPr>
            <p:ph type="sldNum" sz="quarter" idx="12"/>
          </p:nvPr>
        </p:nvSpPr>
        <p:spPr/>
        <p:txBody>
          <a:bodyPr/>
          <a:lstStyle/>
          <a:p>
            <a:fld id="{2A0D2CBE-9AB4-464D-9A3E-6F80379C413F}" type="slidenum">
              <a:rPr lang="tr-TR" smtClean="0"/>
              <a:t>‹#›</a:t>
            </a:fld>
            <a:endParaRPr lang="tr-TR"/>
          </a:p>
        </p:txBody>
      </p:sp>
    </p:spTree>
    <p:extLst>
      <p:ext uri="{BB962C8B-B14F-4D97-AF65-F5344CB8AC3E}">
        <p14:creationId xmlns:p14="http://schemas.microsoft.com/office/powerpoint/2010/main" val="2849889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77AD364B-3DFD-49FA-8DFF-18E039DDA041}"/>
              </a:ext>
            </a:extLst>
          </p:cNvPr>
          <p:cNvSpPr>
            <a:spLocks noGrp="1"/>
          </p:cNvSpPr>
          <p:nvPr>
            <p:ph type="dt" sz="half" idx="10"/>
          </p:nvPr>
        </p:nvSpPr>
        <p:spPr/>
        <p:txBody>
          <a:bodyPr/>
          <a:lstStyle/>
          <a:p>
            <a:fld id="{07C7CD12-D829-4DF1-9484-D21F6E6F728E}" type="datetimeFigureOut">
              <a:rPr lang="tr-TR" smtClean="0"/>
              <a:t>26.05.2021</a:t>
            </a:fld>
            <a:endParaRPr lang="tr-TR"/>
          </a:p>
        </p:txBody>
      </p:sp>
      <p:sp>
        <p:nvSpPr>
          <p:cNvPr id="3" name="Alt Bilgi Yer Tutucusu 2">
            <a:extLst>
              <a:ext uri="{FF2B5EF4-FFF2-40B4-BE49-F238E27FC236}">
                <a16:creationId xmlns:a16="http://schemas.microsoft.com/office/drawing/2014/main" id="{C1247918-C38B-46D9-9E34-85D46F8C8FC6}"/>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32327E3E-C609-4BC3-B05A-92E83443E804}"/>
              </a:ext>
            </a:extLst>
          </p:cNvPr>
          <p:cNvSpPr>
            <a:spLocks noGrp="1"/>
          </p:cNvSpPr>
          <p:nvPr>
            <p:ph type="sldNum" sz="quarter" idx="12"/>
          </p:nvPr>
        </p:nvSpPr>
        <p:spPr/>
        <p:txBody>
          <a:bodyPr/>
          <a:lstStyle/>
          <a:p>
            <a:fld id="{2A0D2CBE-9AB4-464D-9A3E-6F80379C413F}" type="slidenum">
              <a:rPr lang="tr-TR" smtClean="0"/>
              <a:t>‹#›</a:t>
            </a:fld>
            <a:endParaRPr lang="tr-TR"/>
          </a:p>
        </p:txBody>
      </p:sp>
    </p:spTree>
    <p:extLst>
      <p:ext uri="{BB962C8B-B14F-4D97-AF65-F5344CB8AC3E}">
        <p14:creationId xmlns:p14="http://schemas.microsoft.com/office/powerpoint/2010/main" val="1369263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BF72EA4-E491-4E29-B69B-B1F638429A6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0870CEE3-FDAB-4F68-BCF2-8EB2DDCC2E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17E5EF55-A052-48E7-8E89-794407B772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C97E724-1BDD-450E-BA0C-538629BBE057}"/>
              </a:ext>
            </a:extLst>
          </p:cNvPr>
          <p:cNvSpPr>
            <a:spLocks noGrp="1"/>
          </p:cNvSpPr>
          <p:nvPr>
            <p:ph type="dt" sz="half" idx="10"/>
          </p:nvPr>
        </p:nvSpPr>
        <p:spPr/>
        <p:txBody>
          <a:bodyPr/>
          <a:lstStyle/>
          <a:p>
            <a:fld id="{07C7CD12-D829-4DF1-9484-D21F6E6F728E}" type="datetimeFigureOut">
              <a:rPr lang="tr-TR" smtClean="0"/>
              <a:t>26.05.2021</a:t>
            </a:fld>
            <a:endParaRPr lang="tr-TR"/>
          </a:p>
        </p:txBody>
      </p:sp>
      <p:sp>
        <p:nvSpPr>
          <p:cNvPr id="6" name="Alt Bilgi Yer Tutucusu 5">
            <a:extLst>
              <a:ext uri="{FF2B5EF4-FFF2-40B4-BE49-F238E27FC236}">
                <a16:creationId xmlns:a16="http://schemas.microsoft.com/office/drawing/2014/main" id="{2B464E0D-F007-40BF-949A-35EF21FC182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22389E9F-C7D5-40E3-95A2-76B57C69065D}"/>
              </a:ext>
            </a:extLst>
          </p:cNvPr>
          <p:cNvSpPr>
            <a:spLocks noGrp="1"/>
          </p:cNvSpPr>
          <p:nvPr>
            <p:ph type="sldNum" sz="quarter" idx="12"/>
          </p:nvPr>
        </p:nvSpPr>
        <p:spPr/>
        <p:txBody>
          <a:bodyPr/>
          <a:lstStyle/>
          <a:p>
            <a:fld id="{2A0D2CBE-9AB4-464D-9A3E-6F80379C413F}" type="slidenum">
              <a:rPr lang="tr-TR" smtClean="0"/>
              <a:t>‹#›</a:t>
            </a:fld>
            <a:endParaRPr lang="tr-TR"/>
          </a:p>
        </p:txBody>
      </p:sp>
    </p:spTree>
    <p:extLst>
      <p:ext uri="{BB962C8B-B14F-4D97-AF65-F5344CB8AC3E}">
        <p14:creationId xmlns:p14="http://schemas.microsoft.com/office/powerpoint/2010/main" val="419663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566205-6C53-4F54-9503-C8EA2C319CCD}"/>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BA462EB4-B327-4F22-B149-D132C71825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192F7A1-0C4E-42AE-9BD2-04DB8CBB05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ACB3E75-01B5-4D83-A092-8EA4FFCFA730}"/>
              </a:ext>
            </a:extLst>
          </p:cNvPr>
          <p:cNvSpPr>
            <a:spLocks noGrp="1"/>
          </p:cNvSpPr>
          <p:nvPr>
            <p:ph type="dt" sz="half" idx="10"/>
          </p:nvPr>
        </p:nvSpPr>
        <p:spPr/>
        <p:txBody>
          <a:bodyPr/>
          <a:lstStyle/>
          <a:p>
            <a:fld id="{07C7CD12-D829-4DF1-9484-D21F6E6F728E}" type="datetimeFigureOut">
              <a:rPr lang="tr-TR" smtClean="0"/>
              <a:t>26.05.2021</a:t>
            </a:fld>
            <a:endParaRPr lang="tr-TR"/>
          </a:p>
        </p:txBody>
      </p:sp>
      <p:sp>
        <p:nvSpPr>
          <p:cNvPr id="6" name="Alt Bilgi Yer Tutucusu 5">
            <a:extLst>
              <a:ext uri="{FF2B5EF4-FFF2-40B4-BE49-F238E27FC236}">
                <a16:creationId xmlns:a16="http://schemas.microsoft.com/office/drawing/2014/main" id="{7A9886CD-6985-41EE-A98E-B0AF57CF052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4C81468-9C38-4947-A341-34DE3D199E0B}"/>
              </a:ext>
            </a:extLst>
          </p:cNvPr>
          <p:cNvSpPr>
            <a:spLocks noGrp="1"/>
          </p:cNvSpPr>
          <p:nvPr>
            <p:ph type="sldNum" sz="quarter" idx="12"/>
          </p:nvPr>
        </p:nvSpPr>
        <p:spPr/>
        <p:txBody>
          <a:bodyPr/>
          <a:lstStyle/>
          <a:p>
            <a:fld id="{2A0D2CBE-9AB4-464D-9A3E-6F80379C413F}" type="slidenum">
              <a:rPr lang="tr-TR" smtClean="0"/>
              <a:t>‹#›</a:t>
            </a:fld>
            <a:endParaRPr lang="tr-TR"/>
          </a:p>
        </p:txBody>
      </p:sp>
    </p:spTree>
    <p:extLst>
      <p:ext uri="{BB962C8B-B14F-4D97-AF65-F5344CB8AC3E}">
        <p14:creationId xmlns:p14="http://schemas.microsoft.com/office/powerpoint/2010/main" val="900852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F0ED6CF-3E01-4ECD-BCF4-B0F905AD0AC6}"/>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D2DD8A7-01CA-4156-91DD-59F3ACE18AF9}"/>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DE6C883-5433-4328-AABF-838F8D4D1527}"/>
              </a:ext>
            </a:extLst>
          </p:cNvPr>
          <p:cNvSpPr>
            <a:spLocks noGrp="1"/>
          </p:cNvSpPr>
          <p:nvPr>
            <p:ph type="dt" sz="half" idx="10"/>
          </p:nvPr>
        </p:nvSpPr>
        <p:spPr/>
        <p:txBody>
          <a:bodyPr/>
          <a:lstStyle/>
          <a:p>
            <a:fld id="{07C7CD12-D829-4DF1-9484-D21F6E6F728E}" type="datetimeFigureOut">
              <a:rPr lang="tr-TR" smtClean="0"/>
              <a:t>26.05.2021</a:t>
            </a:fld>
            <a:endParaRPr lang="tr-TR"/>
          </a:p>
        </p:txBody>
      </p:sp>
      <p:sp>
        <p:nvSpPr>
          <p:cNvPr id="5" name="Alt Bilgi Yer Tutucusu 4">
            <a:extLst>
              <a:ext uri="{FF2B5EF4-FFF2-40B4-BE49-F238E27FC236}">
                <a16:creationId xmlns:a16="http://schemas.microsoft.com/office/drawing/2014/main" id="{EB512D5E-E7DC-4D40-BBFC-FC85DCD16FA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6ECCF4A-B2EA-4356-95DA-E542619E7215}"/>
              </a:ext>
            </a:extLst>
          </p:cNvPr>
          <p:cNvSpPr>
            <a:spLocks noGrp="1"/>
          </p:cNvSpPr>
          <p:nvPr>
            <p:ph type="sldNum" sz="quarter" idx="12"/>
          </p:nvPr>
        </p:nvSpPr>
        <p:spPr/>
        <p:txBody>
          <a:bodyPr/>
          <a:lstStyle/>
          <a:p>
            <a:fld id="{2A0D2CBE-9AB4-464D-9A3E-6F80379C413F}" type="slidenum">
              <a:rPr lang="tr-TR" smtClean="0"/>
              <a:t>‹#›</a:t>
            </a:fld>
            <a:endParaRPr lang="tr-TR"/>
          </a:p>
        </p:txBody>
      </p:sp>
    </p:spTree>
    <p:extLst>
      <p:ext uri="{BB962C8B-B14F-4D97-AF65-F5344CB8AC3E}">
        <p14:creationId xmlns:p14="http://schemas.microsoft.com/office/powerpoint/2010/main" val="151627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2199076-CEBC-4BD9-9EDC-9C8B88DE0A1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44F6CA21-E641-4099-8E50-86C0B6F492A1}"/>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A11C037-6339-4CBF-B08B-61A0F557459D}"/>
              </a:ext>
            </a:extLst>
          </p:cNvPr>
          <p:cNvSpPr>
            <a:spLocks noGrp="1"/>
          </p:cNvSpPr>
          <p:nvPr>
            <p:ph type="dt" sz="half" idx="10"/>
          </p:nvPr>
        </p:nvSpPr>
        <p:spPr/>
        <p:txBody>
          <a:bodyPr/>
          <a:lstStyle/>
          <a:p>
            <a:fld id="{07C7CD12-D829-4DF1-9484-D21F6E6F728E}" type="datetimeFigureOut">
              <a:rPr lang="tr-TR" smtClean="0"/>
              <a:t>26.05.2021</a:t>
            </a:fld>
            <a:endParaRPr lang="tr-TR"/>
          </a:p>
        </p:txBody>
      </p:sp>
      <p:sp>
        <p:nvSpPr>
          <p:cNvPr id="5" name="Alt Bilgi Yer Tutucusu 4">
            <a:extLst>
              <a:ext uri="{FF2B5EF4-FFF2-40B4-BE49-F238E27FC236}">
                <a16:creationId xmlns:a16="http://schemas.microsoft.com/office/drawing/2014/main" id="{03669FDA-11F7-42D7-AC99-0F2F489966F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595D515-0494-453F-9244-7957CBEE9FC8}"/>
              </a:ext>
            </a:extLst>
          </p:cNvPr>
          <p:cNvSpPr>
            <a:spLocks noGrp="1"/>
          </p:cNvSpPr>
          <p:nvPr>
            <p:ph type="sldNum" sz="quarter" idx="12"/>
          </p:nvPr>
        </p:nvSpPr>
        <p:spPr/>
        <p:txBody>
          <a:bodyPr/>
          <a:lstStyle/>
          <a:p>
            <a:fld id="{2A0D2CBE-9AB4-464D-9A3E-6F80379C413F}" type="slidenum">
              <a:rPr lang="tr-TR" smtClean="0"/>
              <a:t>‹#›</a:t>
            </a:fld>
            <a:endParaRPr lang="tr-TR"/>
          </a:p>
        </p:txBody>
      </p:sp>
    </p:spTree>
    <p:extLst>
      <p:ext uri="{BB962C8B-B14F-4D97-AF65-F5344CB8AC3E}">
        <p14:creationId xmlns:p14="http://schemas.microsoft.com/office/powerpoint/2010/main" val="1527514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960AAC93-233C-49B6-BBCB-31D23E4C9D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CB92822-6800-4342-A9CA-FDABBB397C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E47314E-85CE-4B1B-8BFD-51CCD51820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C7CD12-D829-4DF1-9484-D21F6E6F728E}" type="datetimeFigureOut">
              <a:rPr lang="tr-TR" smtClean="0"/>
              <a:t>26.05.2021</a:t>
            </a:fld>
            <a:endParaRPr lang="tr-TR"/>
          </a:p>
        </p:txBody>
      </p:sp>
      <p:sp>
        <p:nvSpPr>
          <p:cNvPr id="5" name="Alt Bilgi Yer Tutucusu 4">
            <a:extLst>
              <a:ext uri="{FF2B5EF4-FFF2-40B4-BE49-F238E27FC236}">
                <a16:creationId xmlns:a16="http://schemas.microsoft.com/office/drawing/2014/main" id="{3E91CC35-5E1E-4458-8FA2-6A1CDAA567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8B6E56B8-E6E5-4BA0-AA70-1211B49026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0D2CBE-9AB4-464D-9A3E-6F80379C413F}" type="slidenum">
              <a:rPr lang="tr-TR" smtClean="0"/>
              <a:t>‹#›</a:t>
            </a:fld>
            <a:endParaRPr lang="tr-TR"/>
          </a:p>
        </p:txBody>
      </p:sp>
    </p:spTree>
    <p:extLst>
      <p:ext uri="{BB962C8B-B14F-4D97-AF65-F5344CB8AC3E}">
        <p14:creationId xmlns:p14="http://schemas.microsoft.com/office/powerpoint/2010/main" val="4268592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1F56E7-3107-4B11-AE4E-60F0A22A2FD9}"/>
              </a:ext>
            </a:extLst>
          </p:cNvPr>
          <p:cNvSpPr>
            <a:spLocks noGrp="1"/>
          </p:cNvSpPr>
          <p:nvPr>
            <p:ph type="ctrTitle"/>
          </p:nvPr>
        </p:nvSpPr>
        <p:spPr/>
        <p:txBody>
          <a:bodyPr/>
          <a:lstStyle/>
          <a:p>
            <a:r>
              <a:rPr lang="tr-TR"/>
              <a:t>KÖY</a:t>
            </a:r>
          </a:p>
        </p:txBody>
      </p:sp>
      <p:sp>
        <p:nvSpPr>
          <p:cNvPr id="3" name="Alt Başlık 2">
            <a:extLst>
              <a:ext uri="{FF2B5EF4-FFF2-40B4-BE49-F238E27FC236}">
                <a16:creationId xmlns:a16="http://schemas.microsoft.com/office/drawing/2014/main" id="{A1069396-B8E7-4B4A-B3FA-A859534C0EFA}"/>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1123633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946C40-E144-44EA-9356-6F23BF2B326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B4AE72C-060E-4B4E-94C2-6AFE4611C62D}"/>
              </a:ext>
            </a:extLst>
          </p:cNvPr>
          <p:cNvSpPr>
            <a:spLocks noGrp="1"/>
          </p:cNvSpPr>
          <p:nvPr>
            <p:ph idx="1"/>
          </p:nvPr>
        </p:nvSpPr>
        <p:spPr/>
        <p:txBody>
          <a:bodyPr>
            <a:normAutofit fontScale="92500" lnSpcReduction="20000"/>
          </a:bodyPr>
          <a:lstStyle/>
          <a:p>
            <a:pPr marL="0" indent="0">
              <a:buNone/>
            </a:pPr>
            <a:r>
              <a:rPr lang="tr-TR"/>
              <a:t>Bu derste sırasıyla </a:t>
            </a:r>
          </a:p>
          <a:p>
            <a:pPr marL="0" indent="0">
              <a:buNone/>
            </a:pPr>
            <a:r>
              <a:rPr lang="tr-TR"/>
              <a:t>köyün tanımı</a:t>
            </a:r>
          </a:p>
          <a:p>
            <a:pPr marL="0" indent="0">
              <a:buNone/>
            </a:pPr>
            <a:r>
              <a:rPr lang="tr-TR"/>
              <a:t>kuruluşu</a:t>
            </a:r>
          </a:p>
          <a:p>
            <a:pPr marL="0" indent="0">
              <a:buNone/>
            </a:pPr>
            <a:r>
              <a:rPr lang="tr-TR"/>
              <a:t>görev ve yetkilerini</a:t>
            </a:r>
          </a:p>
          <a:p>
            <a:pPr marL="0" indent="0">
              <a:buNone/>
            </a:pPr>
            <a:r>
              <a:rPr lang="tr-TR"/>
              <a:t>muhtar</a:t>
            </a:r>
          </a:p>
          <a:p>
            <a:pPr marL="0" indent="0">
              <a:buNone/>
            </a:pPr>
            <a:r>
              <a:rPr lang="tr-TR"/>
              <a:t>köy derneği ve </a:t>
            </a:r>
          </a:p>
          <a:p>
            <a:pPr marL="0" indent="0">
              <a:buNone/>
            </a:pPr>
            <a:r>
              <a:rPr lang="tr-TR"/>
              <a:t>ihtiyar meclisinden oluşan köyün organlarını,</a:t>
            </a:r>
          </a:p>
          <a:p>
            <a:pPr marL="0" indent="0">
              <a:buNone/>
            </a:pPr>
            <a:r>
              <a:rPr lang="tr-TR"/>
              <a:t>köy personeli</a:t>
            </a:r>
          </a:p>
          <a:p>
            <a:pPr marL="0" indent="0">
              <a:buNone/>
            </a:pPr>
            <a:r>
              <a:rPr lang="tr-TR"/>
              <a:t>bütçesi ve </a:t>
            </a:r>
          </a:p>
          <a:p>
            <a:pPr marL="0" indent="0">
              <a:buNone/>
            </a:pPr>
            <a:r>
              <a:rPr lang="tr-TR"/>
              <a:t>gelirlerini inceleyeceğiz.</a:t>
            </a:r>
          </a:p>
        </p:txBody>
      </p:sp>
    </p:spTree>
    <p:extLst>
      <p:ext uri="{BB962C8B-B14F-4D97-AF65-F5344CB8AC3E}">
        <p14:creationId xmlns:p14="http://schemas.microsoft.com/office/powerpoint/2010/main" val="2630716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BC585C-69B1-4937-9180-19322642E62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F674B51E-771A-4EB3-B6DA-49CAFC975C0C}"/>
              </a:ext>
            </a:extLst>
          </p:cNvPr>
          <p:cNvSpPr>
            <a:spLocks noGrp="1"/>
          </p:cNvSpPr>
          <p:nvPr>
            <p:ph idx="1"/>
          </p:nvPr>
        </p:nvSpPr>
        <p:spPr/>
        <p:txBody>
          <a:bodyPr/>
          <a:lstStyle/>
          <a:p>
            <a:r>
              <a:rPr lang="tr-TR"/>
              <a:t>Anayasa’nın 127. maddesiyle bir mahallî idare statüsü verilen köyler, mahallî idarelerin en küçüğü ve en yaygın olanıdır. </a:t>
            </a:r>
          </a:p>
          <a:p>
            <a:r>
              <a:rPr lang="tr-TR"/>
              <a:t>1950’de köy nüfusunun genel nüfusa oranı %72,5 iken 2017 yılında belde ve köylerde yaşayanların oranı %7,7 dir.</a:t>
            </a:r>
          </a:p>
          <a:p>
            <a:r>
              <a:rPr lang="tr-TR"/>
              <a:t>Bu oranın bu boyuta ulaşması 6360 sayılı kanunla yapılan değişiklikten kaynaklanmaktadır.  </a:t>
            </a:r>
          </a:p>
          <a:p>
            <a:r>
              <a:rPr lang="tr-TR"/>
              <a:t>Toplam köy sayısıs: 18292’dir. </a:t>
            </a:r>
          </a:p>
        </p:txBody>
      </p:sp>
    </p:spTree>
    <p:extLst>
      <p:ext uri="{BB962C8B-B14F-4D97-AF65-F5344CB8AC3E}">
        <p14:creationId xmlns:p14="http://schemas.microsoft.com/office/powerpoint/2010/main" val="3933440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A3E6E2-6861-4EE5-9E34-5CEDA6FDF8D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5809288C-66C0-4B9C-99F7-CA0D051C5FF4}"/>
              </a:ext>
            </a:extLst>
          </p:cNvPr>
          <p:cNvSpPr>
            <a:spLocks noGrp="1"/>
          </p:cNvSpPr>
          <p:nvPr>
            <p:ph idx="1"/>
          </p:nvPr>
        </p:nvSpPr>
        <p:spPr/>
        <p:txBody>
          <a:bodyPr>
            <a:normAutofit fontScale="92500" lnSpcReduction="10000"/>
          </a:bodyPr>
          <a:lstStyle/>
          <a:p>
            <a:r>
              <a:rPr lang="tr-TR"/>
              <a:t>Köylerin yönetimi 1833-1836 yıllarında II. Mahmut tarafından Anadolu ve Rumeli’de oluşturulan muhtarlık kurumuna kadar gitmektedir. </a:t>
            </a:r>
          </a:p>
          <a:p>
            <a:r>
              <a:rPr lang="tr-TR"/>
              <a:t>Yine 1864 Vilayet Nizamnamesi’nin 54-56 ve 1871 Vilayet Nizamnamesi’nin 59-60 maddelerinde de köy idaresine yer verilmiştir.</a:t>
            </a:r>
          </a:p>
          <a:p>
            <a:r>
              <a:rPr lang="tr-TR"/>
              <a:t>Cumhuriyetin ilanından sonra da 1924 yılında çıkarılan ve hâlen de yürürlükte olan 442 sayılı Köy Kanunu yürürlüğe girmiştir. </a:t>
            </a:r>
          </a:p>
          <a:p>
            <a:r>
              <a:rPr lang="tr-TR"/>
              <a:t>Köyler, Anayasal statüyü 1961 ve 1982 Anayasaları ile kazanmıştır. 1982 Anayasası’nın 127. maddesine göre “Mahallî idareler; il, belediye veya köy halkının mahallî müşterek ihtiyaçlarını karşılamak üzere kuruluş esasları kanunla belirtilen ve karar organları, gene kanunda gösterilen, seçmenler tarafından seçilerek oluşturulan kamu tüzel kişileridir.”</a:t>
            </a:r>
          </a:p>
        </p:txBody>
      </p:sp>
    </p:spTree>
    <p:extLst>
      <p:ext uri="{BB962C8B-B14F-4D97-AF65-F5344CB8AC3E}">
        <p14:creationId xmlns:p14="http://schemas.microsoft.com/office/powerpoint/2010/main" val="4036846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F98648-6D4D-4A49-866E-5A6109CCEDA3}"/>
              </a:ext>
            </a:extLst>
          </p:cNvPr>
          <p:cNvSpPr>
            <a:spLocks noGrp="1"/>
          </p:cNvSpPr>
          <p:nvPr>
            <p:ph type="title"/>
          </p:nvPr>
        </p:nvSpPr>
        <p:spPr/>
        <p:txBody>
          <a:bodyPr/>
          <a:lstStyle/>
          <a:p>
            <a:r>
              <a:rPr lang="tr-TR"/>
              <a:t>Tanım ve Kuruluşu</a:t>
            </a:r>
          </a:p>
        </p:txBody>
      </p:sp>
      <p:sp>
        <p:nvSpPr>
          <p:cNvPr id="3" name="İçerik Yer Tutucusu 2">
            <a:extLst>
              <a:ext uri="{FF2B5EF4-FFF2-40B4-BE49-F238E27FC236}">
                <a16:creationId xmlns:a16="http://schemas.microsoft.com/office/drawing/2014/main" id="{EAAAB25D-B615-43E3-9126-32F4CCCE85BD}"/>
              </a:ext>
            </a:extLst>
          </p:cNvPr>
          <p:cNvSpPr>
            <a:spLocks noGrp="1"/>
          </p:cNvSpPr>
          <p:nvPr>
            <p:ph idx="1"/>
          </p:nvPr>
        </p:nvSpPr>
        <p:spPr/>
        <p:txBody>
          <a:bodyPr>
            <a:normAutofit fontScale="77500" lnSpcReduction="20000"/>
          </a:bodyPr>
          <a:lstStyle/>
          <a:p>
            <a:r>
              <a:rPr lang="tr-TR"/>
              <a:t>Nüfusu 2.000’den aşağı olan yerleşimlere köy, nüfusu 2.000 ile 20.000 arasında olanlara kasaba ve 20.000’den çok nüfusu olanlara şehir denmektedir. </a:t>
            </a:r>
          </a:p>
          <a:p>
            <a:r>
              <a:rPr lang="tr-TR"/>
              <a:t>Bir yerleşimin köy olarak nitelendirilmesi için kadın ve erkek nüfusunun 150’den yukarı olması gerekmektedir. Nüfusu 150’den az olan birden fazla yerin birleştirilerek ayrı bir köy oluşturulması durumunda, her bir yerdeki seçmenlerin yarısından çoğunun bunu istemesi gereklidir.</a:t>
            </a:r>
          </a:p>
          <a:p>
            <a:r>
              <a:rPr lang="tr-TR"/>
              <a:t> Yine köylere, “Köy, bir yerden bir yere götürülebilen veya götürülemeyen mallara sahip olan ve kanunla kendisine verilen işleri yapan başlı başına bir varlıktır” hükmü ile tüzel kişilik tanınmaktadır.</a:t>
            </a:r>
          </a:p>
          <a:p>
            <a:r>
              <a:rPr lang="tr-TR"/>
              <a:t> Köyün tüzel kişiliği aynı zamanda anayasaldır. </a:t>
            </a:r>
          </a:p>
          <a:p>
            <a:r>
              <a:rPr lang="tr-TR"/>
              <a:t>Yeni bir köy, il idare kurulu, il genel meclisi ve Çevre ve Şehircilik Bakanlığının mütalaası ile İçişleri Bakanlığının kararı ile kurulur.</a:t>
            </a:r>
          </a:p>
          <a:p>
            <a:r>
              <a:rPr lang="tr-TR"/>
              <a:t> Nüfusu 150’nin altına düşen köyün kaldırılması İçişleri Bakanının belirleyici işlemi ile olur. Köyün orta malı kanun karşısında devlet malı gibi korunmaktadır. Bu tür mallara zarar verenlere devlet malına zarar vermiş gibi ceza verilir. </a:t>
            </a:r>
          </a:p>
        </p:txBody>
      </p:sp>
    </p:spTree>
    <p:extLst>
      <p:ext uri="{BB962C8B-B14F-4D97-AF65-F5344CB8AC3E}">
        <p14:creationId xmlns:p14="http://schemas.microsoft.com/office/powerpoint/2010/main" val="2028640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7CE1A9-E28C-4E1E-8639-925EFD00FEA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F6DACE2-A54A-45DA-8239-031268C6DA75}"/>
              </a:ext>
            </a:extLst>
          </p:cNvPr>
          <p:cNvSpPr>
            <a:spLocks noGrp="1"/>
          </p:cNvSpPr>
          <p:nvPr>
            <p:ph idx="1"/>
          </p:nvPr>
        </p:nvSpPr>
        <p:spPr/>
        <p:txBody>
          <a:bodyPr>
            <a:normAutofit fontScale="92500"/>
          </a:bodyPr>
          <a:lstStyle/>
          <a:p>
            <a:r>
              <a:rPr lang="tr-TR"/>
              <a:t>Köy: Sınırları içinde yaşayan nüfusu 150 ila 2000 arasında değişen insan topluluğunun oluşturduğu ve merkezi idare karşısında belli bir özerkliğe sahip, ama onun vesayetine tabi olan kamu tüzel kişisi olarak tanımlanabilir. </a:t>
            </a:r>
          </a:p>
          <a:p>
            <a:r>
              <a:rPr lang="tr-TR"/>
              <a:t>Toprak Unsuru: köy sınırları içerisinde kalan alanları kapsar</a:t>
            </a:r>
          </a:p>
          <a:p>
            <a:r>
              <a:rPr lang="tr-TR"/>
              <a:t>İnsan Unsuru: köy sınırları içersinde yaşayan insanları </a:t>
            </a:r>
          </a:p>
          <a:p>
            <a:r>
              <a:rPr lang="tr-TR"/>
              <a:t> Kamu Tüzel Kişiliği: Anayasanının 127. maddesi</a:t>
            </a:r>
          </a:p>
          <a:p>
            <a:r>
              <a:rPr lang="tr-TR"/>
              <a:t>Özerklik: idari: köy muhtarı ve köy ihtiyar meclisi-mali özerklik: salma isimli vergi koyma yetkisi bulunmaktadır. </a:t>
            </a:r>
          </a:p>
          <a:p>
            <a:r>
              <a:rPr lang="tr-TR"/>
              <a:t> Vesayet Denetimi: Merkezi idarenin vesayet denetimine tabidirler. Muhtarların köylü faydasına olmayan kararları kaymakam bozabilir. </a:t>
            </a:r>
          </a:p>
        </p:txBody>
      </p:sp>
    </p:spTree>
    <p:extLst>
      <p:ext uri="{BB962C8B-B14F-4D97-AF65-F5344CB8AC3E}">
        <p14:creationId xmlns:p14="http://schemas.microsoft.com/office/powerpoint/2010/main" val="699091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FF5287-E786-4F61-AC3F-EF5B99ED014E}"/>
              </a:ext>
            </a:extLst>
          </p:cNvPr>
          <p:cNvSpPr>
            <a:spLocks noGrp="1"/>
          </p:cNvSpPr>
          <p:nvPr>
            <p:ph type="title"/>
          </p:nvPr>
        </p:nvSpPr>
        <p:spPr/>
        <p:txBody>
          <a:bodyPr/>
          <a:lstStyle/>
          <a:p>
            <a:r>
              <a:rPr lang="tr-TR"/>
              <a:t>KÖYÜN GÖREVLERİ</a:t>
            </a:r>
          </a:p>
        </p:txBody>
      </p:sp>
      <p:sp>
        <p:nvSpPr>
          <p:cNvPr id="3" name="İçerik Yer Tutucusu 2">
            <a:extLst>
              <a:ext uri="{FF2B5EF4-FFF2-40B4-BE49-F238E27FC236}">
                <a16:creationId xmlns:a16="http://schemas.microsoft.com/office/drawing/2014/main" id="{1C7927B4-3047-4750-ACCE-E2E43C520FE0}"/>
              </a:ext>
            </a:extLst>
          </p:cNvPr>
          <p:cNvSpPr>
            <a:spLocks noGrp="1"/>
          </p:cNvSpPr>
          <p:nvPr>
            <p:ph idx="1"/>
          </p:nvPr>
        </p:nvSpPr>
        <p:spPr/>
        <p:txBody>
          <a:bodyPr/>
          <a:lstStyle/>
          <a:p>
            <a:r>
              <a:rPr lang="tr-TR"/>
              <a:t>Köye ait işler mecburi ve köylünün isteğine bağlı işler olmak üzere ikiye ayrılır: sağlık, eğitim ve güvenliğe ilişkin faaliyetler zorunlu görevler, köyün kalkınmasına ve güzelleştirilmesine yönelik faaliyetler ise isteğe bağlı görevlerdir. </a:t>
            </a:r>
          </a:p>
          <a:p>
            <a:r>
              <a:rPr lang="tr-TR"/>
              <a:t>Köylü mecburi olan işleri yapmazsa ceza görür. </a:t>
            </a:r>
          </a:p>
          <a:p>
            <a:r>
              <a:rPr lang="tr-TR"/>
              <a:t>İsteğine bağlı olan işlerde ise ceza yoktur. </a:t>
            </a:r>
          </a:p>
          <a:p>
            <a:r>
              <a:rPr lang="tr-TR"/>
              <a:t>Ancak köylünün isteğine bağlı bu gibi işlerde köy derneğinin yarısından çoğu hükmeder ve vilayete bağlı olan yerlerde vali ve ilçeye bağlı olan köylerde kaymakamın rızasını alırlarsa o iş bütün köylü için mecburi olur ve yapmayan ceza görür.</a:t>
            </a:r>
          </a:p>
          <a:p>
            <a:endParaRPr lang="tr-TR"/>
          </a:p>
          <a:p>
            <a:endParaRPr lang="tr-TR"/>
          </a:p>
        </p:txBody>
      </p:sp>
    </p:spTree>
    <p:extLst>
      <p:ext uri="{BB962C8B-B14F-4D97-AF65-F5344CB8AC3E}">
        <p14:creationId xmlns:p14="http://schemas.microsoft.com/office/powerpoint/2010/main" val="1802368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E668AFA-AB8A-4A37-895B-42CF224A843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A2C52128-69DA-48B0-858F-DE549F45C025}"/>
              </a:ext>
            </a:extLst>
          </p:cNvPr>
          <p:cNvSpPr>
            <a:spLocks noGrp="1"/>
          </p:cNvSpPr>
          <p:nvPr>
            <p:ph idx="1"/>
          </p:nvPr>
        </p:nvSpPr>
        <p:spPr/>
        <p:txBody>
          <a:bodyPr>
            <a:normAutofit/>
          </a:bodyPr>
          <a:lstStyle/>
          <a:p>
            <a:r>
              <a:rPr lang="tr-TR"/>
              <a:t>Köyün görevleri 442. sayılı Köy Kanunu’nun 13 (37 Zorunlu görev) ve 14 (32 İsteğe bağlı görev) maddelerinde detaylı bir şekilde sıralansa da bununla sınırlı değildir. </a:t>
            </a:r>
          </a:p>
          <a:p>
            <a:r>
              <a:rPr lang="tr-TR"/>
              <a:t>Kanun’un 34. maddesinde belirtildiği üzere “Köyün sınırı içinde köylüye ait işleri yapmak ve yaptırmak muhtarla onun başında bulunduğu ihtiyar meclisinin vazifesidir” hükmü ile köy idaresinin yer itibarıyla sınırlı bir alanda genel görevli bir organ olduğu vurgulanmıştır.</a:t>
            </a:r>
          </a:p>
        </p:txBody>
      </p:sp>
    </p:spTree>
    <p:extLst>
      <p:ext uri="{BB962C8B-B14F-4D97-AF65-F5344CB8AC3E}">
        <p14:creationId xmlns:p14="http://schemas.microsoft.com/office/powerpoint/2010/main" val="3086840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6A3E93-06AE-4B38-A1E3-C21659732F9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CDAD306-444B-46BE-8492-B454944B7EA8}"/>
              </a:ext>
            </a:extLst>
          </p:cNvPr>
          <p:cNvSpPr>
            <a:spLocks noGrp="1"/>
          </p:cNvSpPr>
          <p:nvPr>
            <p:ph idx="1"/>
          </p:nvPr>
        </p:nvSpPr>
        <p:spPr/>
        <p:txBody>
          <a:bodyPr/>
          <a:lstStyle/>
          <a:p>
            <a:r>
              <a:rPr lang="tr-TR"/>
              <a:t>Köyün yetkileri arasında: </a:t>
            </a:r>
          </a:p>
          <a:p>
            <a:pPr marL="0" indent="0">
              <a:buNone/>
            </a:pPr>
            <a:r>
              <a:rPr lang="tr-TR"/>
              <a:t>• Kamulaştırma yapmak, </a:t>
            </a:r>
          </a:p>
          <a:p>
            <a:pPr marL="0" indent="0">
              <a:buNone/>
            </a:pPr>
            <a:r>
              <a:rPr lang="tr-TR"/>
              <a:t>• İsteğe bağlı görevleri zorunlu hâle getirmek ve bunları yapmayanları cezalandırmak, </a:t>
            </a:r>
          </a:p>
          <a:p>
            <a:pPr marL="0" indent="0">
              <a:buNone/>
            </a:pPr>
            <a:r>
              <a:rPr lang="tr-TR"/>
              <a:t>• Zabıta ve kolluk faaliyetlerinde bulunmak, </a:t>
            </a:r>
          </a:p>
          <a:p>
            <a:pPr marL="0" indent="0">
              <a:buNone/>
            </a:pPr>
            <a:r>
              <a:rPr lang="tr-TR"/>
              <a:t>• Vergi almak ve alacaklarını gerekirse icra yoluyla tahsil etmek bulunmaktadır.</a:t>
            </a:r>
          </a:p>
        </p:txBody>
      </p:sp>
    </p:spTree>
    <p:extLst>
      <p:ext uri="{BB962C8B-B14F-4D97-AF65-F5344CB8AC3E}">
        <p14:creationId xmlns:p14="http://schemas.microsoft.com/office/powerpoint/2010/main" val="886948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73F483B-A09C-4CB8-8362-178B9F08BCF6}"/>
              </a:ext>
            </a:extLst>
          </p:cNvPr>
          <p:cNvSpPr>
            <a:spLocks noGrp="1"/>
          </p:cNvSpPr>
          <p:nvPr>
            <p:ph type="title"/>
          </p:nvPr>
        </p:nvSpPr>
        <p:spPr/>
        <p:txBody>
          <a:bodyPr/>
          <a:lstStyle/>
          <a:p>
            <a:r>
              <a:rPr lang="tr-TR"/>
              <a:t>Köyün organları köy derneği, köy ihtiyar meclisi ve muhtardır.</a:t>
            </a:r>
          </a:p>
        </p:txBody>
      </p:sp>
      <p:sp>
        <p:nvSpPr>
          <p:cNvPr id="3" name="İçerik Yer Tutucusu 2">
            <a:extLst>
              <a:ext uri="{FF2B5EF4-FFF2-40B4-BE49-F238E27FC236}">
                <a16:creationId xmlns:a16="http://schemas.microsoft.com/office/drawing/2014/main" id="{5687FF5F-411F-4A18-A09D-ABA711DCB7D0}"/>
              </a:ext>
            </a:extLst>
          </p:cNvPr>
          <p:cNvSpPr>
            <a:spLocks noGrp="1"/>
          </p:cNvSpPr>
          <p:nvPr>
            <p:ph idx="1"/>
          </p:nvPr>
        </p:nvSpPr>
        <p:spPr/>
        <p:txBody>
          <a:bodyPr>
            <a:normAutofit fontScale="77500" lnSpcReduction="20000"/>
          </a:bodyPr>
          <a:lstStyle/>
          <a:p>
            <a:r>
              <a:rPr lang="tr-TR"/>
              <a:t>Köy Derneği Doğrudan demokrasinin uygulanabileceği tek yerinden yönetim birimi olan köy derneği, köyde bulunan kadın erkek bütün seçmenlerden oluşmaktadır. </a:t>
            </a:r>
          </a:p>
          <a:p>
            <a:r>
              <a:rPr lang="tr-TR"/>
              <a:t>Köy derneği,  5 yılda bir ihtiyar meclisini ve muhtarı seçer. </a:t>
            </a:r>
          </a:p>
          <a:p>
            <a:r>
              <a:rPr lang="tr-TR"/>
              <a:t>Köyün isteğe bağlı işlerini zorunlu hâle çevirir. </a:t>
            </a:r>
          </a:p>
          <a:p>
            <a:r>
              <a:rPr lang="tr-TR"/>
              <a:t>Köy imamı atanmamışsa, imamı seçer ve ödeneğini belirler. </a:t>
            </a:r>
          </a:p>
          <a:p>
            <a:r>
              <a:rPr lang="tr-TR"/>
              <a:t>Köye karşı ihtiyar meclisi veya muhtarın dava açması durumunda, köy tüzel kişiliğini temsil eder. </a:t>
            </a:r>
          </a:p>
          <a:p>
            <a:r>
              <a:rPr lang="tr-TR"/>
              <a:t>Özel bir çalışma ve toplanma usulü olmayan köy derneğinin kararları üzerinde, kural olarak vesayet yetkisi yoktur. </a:t>
            </a:r>
          </a:p>
          <a:p>
            <a:r>
              <a:rPr lang="tr-TR"/>
              <a:t>Ancak, köy derneğinin köylünün isteğe bağlı olan işlerini mecburi iş hâline getirme yolunda verdiği karar üzerinde vali veya kaymakamın vesayet yetkisi vardır. </a:t>
            </a:r>
          </a:p>
          <a:p>
            <a:r>
              <a:rPr lang="tr-TR"/>
              <a:t>Bu kararlar, il merkezine bağlı olan yerlerde valinin ve ilçelere bağlı olan köylerde ise kaymakamın onayıyla kesinleşirler.</a:t>
            </a:r>
          </a:p>
        </p:txBody>
      </p:sp>
    </p:spTree>
    <p:extLst>
      <p:ext uri="{BB962C8B-B14F-4D97-AF65-F5344CB8AC3E}">
        <p14:creationId xmlns:p14="http://schemas.microsoft.com/office/powerpoint/2010/main" val="3644930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BF71B95-4E16-4522-8447-A57E78CB69C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ED4DFB60-32EE-4878-B77D-467E45C6459B}"/>
              </a:ext>
            </a:extLst>
          </p:cNvPr>
          <p:cNvSpPr>
            <a:spLocks noGrp="1"/>
          </p:cNvSpPr>
          <p:nvPr>
            <p:ph idx="1"/>
          </p:nvPr>
        </p:nvSpPr>
        <p:spPr/>
        <p:txBody>
          <a:bodyPr>
            <a:normAutofit fontScale="85000" lnSpcReduction="20000"/>
          </a:bodyPr>
          <a:lstStyle/>
          <a:p>
            <a:r>
              <a:rPr lang="tr-TR"/>
              <a:t>Köy İhtiyar Meclisi “Köy ihtiyar meclisi”, köy derneğince seçilmiş ve doğal üyelerden oluşur. Doğal üyeler, öğretmen ve imamdır. Basit çoğunluk sistemine göre ihtiyar meclis üyelerine seçilecek üyelerin görev süresi 5 yıldır. </a:t>
            </a:r>
          </a:p>
          <a:p>
            <a:r>
              <a:rPr lang="tr-TR"/>
              <a:t>Muhtar ve ihtiyar meclisi üyesi seçilebilmek için 18 yaşını doldurmuş olmak ve en az altı aydır o köyde oturmak şarttır. Bunlar için ilkokul mezuniyeti şartı aranmaz, okuryazar olmak yeterlidir. </a:t>
            </a:r>
          </a:p>
          <a:p>
            <a:r>
              <a:rPr lang="tr-TR"/>
              <a:t>Karı, koca, ana, baba, kız, oğul, gelin, güvey ve kardeşlerin ihtiyar meclisinde aza olarak bir arada bulunmaları yasaktır. </a:t>
            </a:r>
          </a:p>
          <a:p>
            <a:r>
              <a:rPr lang="tr-TR"/>
              <a:t>Bunların seçilmiş olduğu görülür ise içlerinden en çok sayı kazanmış olan kadın veya erkek azalıkta bırakılır. </a:t>
            </a:r>
          </a:p>
          <a:p>
            <a:r>
              <a:rPr lang="tr-TR"/>
              <a:t>Sayıları beraber olur ise evli olan, ikisi de evli ise yaşı büyük olan, yaşları da beraber ise çocuğu çok olan tercih olunur. </a:t>
            </a:r>
          </a:p>
          <a:p>
            <a:r>
              <a:rPr lang="tr-TR"/>
              <a:t>Çocuk adedi de beraber olur ise kur'a çekilerek kur'ada adı önce çıkan azalığa alınır.</a:t>
            </a:r>
          </a:p>
        </p:txBody>
      </p:sp>
    </p:spTree>
    <p:extLst>
      <p:ext uri="{BB962C8B-B14F-4D97-AF65-F5344CB8AC3E}">
        <p14:creationId xmlns:p14="http://schemas.microsoft.com/office/powerpoint/2010/main" val="2972187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7496D8C-1CA9-45D1-BB62-3BE8A688580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353819F-A5B9-4FF3-AD04-2390D6FB9A16}"/>
              </a:ext>
            </a:extLst>
          </p:cNvPr>
          <p:cNvSpPr>
            <a:spLocks noGrp="1"/>
          </p:cNvSpPr>
          <p:nvPr>
            <p:ph idx="1"/>
          </p:nvPr>
        </p:nvSpPr>
        <p:spPr/>
        <p:txBody>
          <a:bodyPr/>
          <a:lstStyle/>
          <a:p>
            <a:r>
              <a:rPr lang="tr-TR"/>
              <a:t>İhtiyar meclisi haftada en az 1 defa toplanır.</a:t>
            </a:r>
          </a:p>
          <a:p>
            <a:r>
              <a:rPr lang="tr-TR"/>
              <a:t> İhtiyar meclisini muhtar toplantıya çağırır.</a:t>
            </a:r>
          </a:p>
          <a:p>
            <a:r>
              <a:rPr lang="tr-TR"/>
              <a:t> İhtiyar meclisi köy muhtarının çağırmadığı ve meclisin toplanma günü olmadığı vakitlerde dahi köy muhtarına haber vererek kendi isteği ile toplanabilir. </a:t>
            </a:r>
          </a:p>
          <a:p>
            <a:r>
              <a:rPr lang="tr-TR"/>
              <a:t>Köy Kanunu’nda toplantı ve karar yeter sayısı belirtilmemiştir. </a:t>
            </a:r>
          </a:p>
          <a:p>
            <a:r>
              <a:rPr lang="tr-TR"/>
              <a:t>İhtiyar meclisinin üye tamsayısının salt çoğunluğuyla toplanabilmesi ve toplantıya katılanların salt çoğunluğuyla karar alabilmesi gerekir.</a:t>
            </a:r>
          </a:p>
        </p:txBody>
      </p:sp>
    </p:spTree>
    <p:extLst>
      <p:ext uri="{BB962C8B-B14F-4D97-AF65-F5344CB8AC3E}">
        <p14:creationId xmlns:p14="http://schemas.microsoft.com/office/powerpoint/2010/main" val="3257421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0769D4-06AC-4805-B057-15CAC6C0776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5EF9CA1-142E-4D15-B04E-9AC8850F1BDC}"/>
              </a:ext>
            </a:extLst>
          </p:cNvPr>
          <p:cNvSpPr>
            <a:spLocks noGrp="1"/>
          </p:cNvSpPr>
          <p:nvPr>
            <p:ph idx="1"/>
          </p:nvPr>
        </p:nvSpPr>
        <p:spPr/>
        <p:txBody>
          <a:bodyPr>
            <a:normAutofit fontScale="92500" lnSpcReduction="20000"/>
          </a:bodyPr>
          <a:lstStyle/>
          <a:p>
            <a:r>
              <a:rPr lang="tr-TR"/>
              <a:t>İhtiyar meclisinin göreceği işler şunlardır:</a:t>
            </a:r>
          </a:p>
          <a:p>
            <a:pPr marL="0" indent="0">
              <a:buNone/>
            </a:pPr>
            <a:r>
              <a:rPr lang="tr-TR"/>
              <a:t>• İhtiyar meclisi köylüye ait işleri konuşur ve hangi işleri köylü tarafından kendileri çalışarak doğrudan doğruya ve hangi işlerin para ile veya ırgat ile görülebileceğine karar verir. </a:t>
            </a:r>
          </a:p>
          <a:p>
            <a:pPr marL="0" indent="0">
              <a:buNone/>
            </a:pPr>
            <a:r>
              <a:rPr lang="tr-TR"/>
              <a:t>• İhtiyar meclisi, Kanun’un 13 ve 14’üncü maddelerinde yazılı mecburi ve ihtiyari işleri yapmak için lüzumu hâlinde köy sınırı içindeki gayrimenkulleri değeriyle satın alır. </a:t>
            </a:r>
          </a:p>
          <a:p>
            <a:pPr marL="0" indent="0">
              <a:buNone/>
            </a:pPr>
            <a:r>
              <a:rPr lang="tr-TR"/>
              <a:t>• Tarlası olmayan veya yetişmeyen köylüye köyün sınırı içinden boz hâlinden bir parça ayırıp vermek ve tasarrufu mal sandığına veya sair dairelere geçmiş olan araziyi köy namına satın alıp arazisi olmayanlara vermek ve bedelini taksitle köy sandığına ödetmek mecburidir.</a:t>
            </a:r>
          </a:p>
          <a:p>
            <a:pPr marL="0" indent="0">
              <a:buNone/>
            </a:pPr>
            <a:r>
              <a:rPr lang="tr-TR"/>
              <a:t>Köy işi için her bir köylüye hâline göre salınacak paranın ne olacağını keser.</a:t>
            </a:r>
          </a:p>
        </p:txBody>
      </p:sp>
    </p:spTree>
    <p:extLst>
      <p:ext uri="{BB962C8B-B14F-4D97-AF65-F5344CB8AC3E}">
        <p14:creationId xmlns:p14="http://schemas.microsoft.com/office/powerpoint/2010/main" val="3194458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E8CB91-6FE3-41F7-9537-3986FF17EE6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45B04EE7-166D-4456-A456-47766FB7AE59}"/>
              </a:ext>
            </a:extLst>
          </p:cNvPr>
          <p:cNvSpPr>
            <a:spLocks noGrp="1"/>
          </p:cNvSpPr>
          <p:nvPr>
            <p:ph idx="1"/>
          </p:nvPr>
        </p:nvSpPr>
        <p:spPr/>
        <p:txBody>
          <a:bodyPr/>
          <a:lstStyle/>
          <a:p>
            <a:r>
              <a:rPr lang="tr-TR"/>
              <a:t>Muhtar: Köy yönetiminin başı, yürütme organı, köy tüzel kişiliğinin temsilcisi ve devletin köydeki yetkilisidir. </a:t>
            </a:r>
          </a:p>
          <a:p>
            <a:r>
              <a:rPr lang="tr-TR"/>
              <a:t>Muhtarın, kanunları ilan etmek ve hükûmet emirlerini duyurmak, köyün güvenlik ve sağlığını korumak, hastalıkları hükûmete bildirmek, dirlik ve düzeni sağlamak, vergi ve asker toplamada merkeze yardımcı olmak gibi </a:t>
            </a:r>
            <a:r>
              <a:rPr lang="tr-TR" b="1"/>
              <a:t>devlet görevleri</a:t>
            </a:r>
            <a:r>
              <a:rPr lang="tr-TR"/>
              <a:t>, köy kamu tüzel kişiliğini temsilen mahkeme önünde davacı ve davalı olmak, köy işlerine harcanan paraları toplamak ve harcamalar konusunda ihtiyar meclisine hesap vermek, köy derneğinin ve meclisin kararlarını uygulamak gibi </a:t>
            </a:r>
            <a:r>
              <a:rPr lang="tr-TR" b="1"/>
              <a:t>köy görevleri </a:t>
            </a:r>
            <a:r>
              <a:rPr lang="tr-TR"/>
              <a:t>vardır. </a:t>
            </a:r>
          </a:p>
        </p:txBody>
      </p:sp>
    </p:spTree>
    <p:extLst>
      <p:ext uri="{BB962C8B-B14F-4D97-AF65-F5344CB8AC3E}">
        <p14:creationId xmlns:p14="http://schemas.microsoft.com/office/powerpoint/2010/main" val="944396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1888EA-A437-49FF-B58F-24ACE618A78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8A0A4F6-B998-4A3B-B620-8CA6AADE21EB}"/>
              </a:ext>
            </a:extLst>
          </p:cNvPr>
          <p:cNvSpPr>
            <a:spLocks noGrp="1"/>
          </p:cNvSpPr>
          <p:nvPr>
            <p:ph idx="1"/>
          </p:nvPr>
        </p:nvSpPr>
        <p:spPr/>
        <p:txBody>
          <a:bodyPr/>
          <a:lstStyle/>
          <a:p>
            <a:r>
              <a:rPr lang="tr-TR"/>
              <a:t>İl merkezine bağlı köylerde vali, ilçelere bağlı köylerde kaymakamlar, muhtarın köy işlerini ve kanunlarla verilen diğer görevlerini yapmadığını görürlerse muhtara yazılı ihtarda bulunurlar.</a:t>
            </a:r>
          </a:p>
          <a:p>
            <a:r>
              <a:rPr lang="tr-TR"/>
              <a:t> Buna rağmen iş görmeyen muhtar, yetkili idare kurulu kararıyla görevinden uzaklaştırılır. </a:t>
            </a:r>
          </a:p>
          <a:p>
            <a:r>
              <a:rPr lang="tr-TR"/>
              <a:t>Yetkili idare kurulu köyün bağlı olduğu il ve ilçe idare kurullarıdır. İl veya ilçe idare kurulları, muhtarı görevden uzaklaştırabileceği gibi görevden de alabilir.</a:t>
            </a:r>
          </a:p>
        </p:txBody>
      </p:sp>
    </p:spTree>
    <p:extLst>
      <p:ext uri="{BB962C8B-B14F-4D97-AF65-F5344CB8AC3E}">
        <p14:creationId xmlns:p14="http://schemas.microsoft.com/office/powerpoint/2010/main" val="2910242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5D0AE1A-8D83-4637-A2E1-AD14E344238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66B7A79-2A47-43AF-B0F5-6D43B944CC56}"/>
              </a:ext>
            </a:extLst>
          </p:cNvPr>
          <p:cNvSpPr>
            <a:spLocks noGrp="1"/>
          </p:cNvSpPr>
          <p:nvPr>
            <p:ph idx="1"/>
          </p:nvPr>
        </p:nvSpPr>
        <p:spPr/>
        <p:txBody>
          <a:bodyPr/>
          <a:lstStyle/>
          <a:p>
            <a:r>
              <a:rPr lang="tr-TR"/>
              <a:t>Muhtarın tüm işlemleri, mülki amirin onamasına tabidir. </a:t>
            </a:r>
          </a:p>
          <a:p>
            <a:r>
              <a:rPr lang="tr-TR"/>
              <a:t>Köy muhtarının köylü faydasına olmayan kararlarını kaymakam veya vali bozabilir. </a:t>
            </a:r>
          </a:p>
          <a:p>
            <a:r>
              <a:rPr lang="tr-TR"/>
              <a:t>Fakat onun yerine kaymakam veya vali kendiliğinden karar veremez. </a:t>
            </a:r>
          </a:p>
          <a:p>
            <a:r>
              <a:rPr lang="tr-TR"/>
              <a:t>Karar, gene köylü tarafından verilir. </a:t>
            </a:r>
          </a:p>
          <a:p>
            <a:r>
              <a:rPr lang="tr-TR"/>
              <a:t>Öte yandan il genel meclisinin böyle bir yetkisi yoktur. </a:t>
            </a:r>
          </a:p>
        </p:txBody>
      </p:sp>
    </p:spTree>
    <p:extLst>
      <p:ext uri="{BB962C8B-B14F-4D97-AF65-F5344CB8AC3E}">
        <p14:creationId xmlns:p14="http://schemas.microsoft.com/office/powerpoint/2010/main" val="2143033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D346FCC-7CFB-442C-BE8A-6EC7033618C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CFDD8CA-2671-4CD1-A0DA-1C2B46404314}"/>
              </a:ext>
            </a:extLst>
          </p:cNvPr>
          <p:cNvSpPr>
            <a:spLocks noGrp="1"/>
          </p:cNvSpPr>
          <p:nvPr>
            <p:ph idx="1"/>
          </p:nvPr>
        </p:nvSpPr>
        <p:spPr/>
        <p:txBody>
          <a:bodyPr>
            <a:normAutofit lnSpcReduction="10000"/>
          </a:bodyPr>
          <a:lstStyle/>
          <a:p>
            <a:r>
              <a:rPr lang="tr-TR"/>
              <a:t>KÖY PERSONELİ: Köy kâtibi, köy imamı ve koruculardan oluşur.</a:t>
            </a:r>
          </a:p>
          <a:p>
            <a:r>
              <a:rPr lang="tr-TR"/>
              <a:t> Köy kâtibi, köyün personeli olarak kabul edilse de Kanun’da “Muhtar yazılarını köy kâtibine yazdırır. Köyde kâtip bulunmazsa bu işi köyün öğretmenine ve yoksa imamına yaptırır” hükmü dışında köy kâtibine ilişkin bir düzenleme yoktur. </a:t>
            </a:r>
          </a:p>
          <a:p>
            <a:r>
              <a:rPr lang="tr-TR"/>
              <a:t>Öte yandan artık köy imamlıklarına, Diyanet İşleri Başkanlığı tarafından imam tayin edilmesi ve bu imamların maaşlarının genel bütçeden ödenmesi esası kabul edilerek köy imamları merkezî idare personeli hâline getirilmiştir. </a:t>
            </a:r>
          </a:p>
          <a:p>
            <a:r>
              <a:rPr lang="tr-TR"/>
              <a:t>Köy imamı Köy Kanunu’na göre, köy derneğinin önerisi üzerine, yerine göre kaymakam veya vali tarafından atanmaktadır. </a:t>
            </a:r>
          </a:p>
        </p:txBody>
      </p:sp>
    </p:spTree>
    <p:extLst>
      <p:ext uri="{BB962C8B-B14F-4D97-AF65-F5344CB8AC3E}">
        <p14:creationId xmlns:p14="http://schemas.microsoft.com/office/powerpoint/2010/main" val="3654252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6640BE8-51D2-4DF6-9FA1-6AC0200B97F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911FC76E-BE14-4189-A92F-5C1DBBADB4AC}"/>
              </a:ext>
            </a:extLst>
          </p:cNvPr>
          <p:cNvSpPr>
            <a:spLocks noGrp="1"/>
          </p:cNvSpPr>
          <p:nvPr>
            <p:ph idx="1"/>
          </p:nvPr>
        </p:nvSpPr>
        <p:spPr/>
        <p:txBody>
          <a:bodyPr>
            <a:normAutofit fontScale="85000" lnSpcReduction="20000"/>
          </a:bodyPr>
          <a:lstStyle/>
          <a:p>
            <a:r>
              <a:rPr lang="tr-TR"/>
              <a:t>Köy Korucuları: Her köyde en aşağı bir korucu bulunur. Nüfusu binden yukarı köylerde her beş yüz kişiye bir korucu daha tutulur.</a:t>
            </a:r>
          </a:p>
          <a:p>
            <a:r>
              <a:rPr lang="tr-TR"/>
              <a:t>Korucular ihtiyar meclisi tarafından tutulur ve köy muhtarının vereceği haber üzerine kaymakamın buyurultusu ile işe başlar.</a:t>
            </a:r>
          </a:p>
          <a:p>
            <a:r>
              <a:rPr lang="tr-TR"/>
              <a:t>Korucuların 22 yaşından küçük ve altmış yaşından büyük olmaması ve bir cürüm ile cezalandırılmamış ve iyi huylu tanınmış bulunması ve herkesle kavga çıkarmak, serhoşluk gibi huysuzlukları olmaması şarttır.</a:t>
            </a:r>
          </a:p>
          <a:p>
            <a:r>
              <a:rPr lang="tr-TR"/>
              <a:t>Güvenlik korucuları: Cumhurbaşkanınca tespit edilecek illerde; olağanüstü hal ilanını gerektiren sebeplere ve şiddet hareketlerine ait ciddi belirtilerin köyde veya çevrede ortaya çıkması hallerinde:</a:t>
            </a:r>
          </a:p>
          <a:p>
            <a:r>
              <a:rPr lang="tr-TR"/>
              <a:t>Valinin teklifi ve İçişleri Bakanının onayı ile yeteri kadar güvenlik korucusu görevlendirilmesi kararlaştırılabilir. </a:t>
            </a:r>
          </a:p>
          <a:p>
            <a:r>
              <a:rPr lang="tr-TR"/>
              <a:t>Bu şekilde görevlendirilecek güvenlik korucusu sayısı 40.000 kişiyi geçemez. Cumhurbaşkanı bu sayıyı yüzde elliye kadar artırmaya yetkilidir.</a:t>
            </a:r>
          </a:p>
        </p:txBody>
      </p:sp>
    </p:spTree>
    <p:extLst>
      <p:ext uri="{BB962C8B-B14F-4D97-AF65-F5344CB8AC3E}">
        <p14:creationId xmlns:p14="http://schemas.microsoft.com/office/powerpoint/2010/main" val="2324150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8E994A-DF66-47C1-BD70-721BAC565D21}"/>
              </a:ext>
            </a:extLst>
          </p:cNvPr>
          <p:cNvSpPr>
            <a:spLocks noGrp="1"/>
          </p:cNvSpPr>
          <p:nvPr>
            <p:ph type="title"/>
          </p:nvPr>
        </p:nvSpPr>
        <p:spPr/>
        <p:txBody>
          <a:bodyPr/>
          <a:lstStyle/>
          <a:p>
            <a:r>
              <a:rPr lang="tr-TR"/>
              <a:t>KÖYÜN BÜTÇESİ, GELİRLERİ VE GİDERLERİ </a:t>
            </a:r>
            <a:br>
              <a:rPr lang="tr-TR"/>
            </a:br>
            <a:endParaRPr lang="tr-TR"/>
          </a:p>
        </p:txBody>
      </p:sp>
      <p:sp>
        <p:nvSpPr>
          <p:cNvPr id="3" name="İçerik Yer Tutucusu 2">
            <a:extLst>
              <a:ext uri="{FF2B5EF4-FFF2-40B4-BE49-F238E27FC236}">
                <a16:creationId xmlns:a16="http://schemas.microsoft.com/office/drawing/2014/main" id="{94373762-D222-458C-AC1E-2DBB4815525A}"/>
              </a:ext>
            </a:extLst>
          </p:cNvPr>
          <p:cNvSpPr>
            <a:spLocks noGrp="1"/>
          </p:cNvSpPr>
          <p:nvPr>
            <p:ph idx="1"/>
          </p:nvPr>
        </p:nvSpPr>
        <p:spPr/>
        <p:txBody>
          <a:bodyPr>
            <a:normAutofit lnSpcReduction="10000"/>
          </a:bodyPr>
          <a:lstStyle/>
          <a:p>
            <a:r>
              <a:rPr lang="tr-TR"/>
              <a:t>Köy bütçesi 1942 tarihli İçişleri Bakanlığınca hazırlanan Köy İdareleri Hesap Talimatnamesi’nde düzenlenmiştir. </a:t>
            </a:r>
          </a:p>
          <a:p>
            <a:r>
              <a:rPr lang="tr-TR"/>
              <a:t>Buna göre köy bütçesi, ihtiyar meclisi ve muhtar tarafından hazırlanır ve kaymakam veya vali tarafından onanır. </a:t>
            </a:r>
          </a:p>
          <a:p>
            <a:r>
              <a:rPr lang="tr-TR"/>
              <a:t>Eğer bütçede eksiklik görülürse imzalanmadan muhtara iade edilmekte ve hatanın giderilmesi için 1 haftalık ek süre verilmektedir.</a:t>
            </a:r>
          </a:p>
          <a:p>
            <a:r>
              <a:rPr lang="tr-TR"/>
              <a:t> Eğer köy muhtarının köylü faydasına olmayan kararları söz konusu olursa bu karar kaymakam tarafından bozulabilmektedir. </a:t>
            </a:r>
          </a:p>
          <a:p>
            <a:r>
              <a:rPr lang="tr-TR"/>
              <a:t>Bununla birlikte kaymakam tarafından yeni bir karar verilememekte, bunun için köylülerin görüşü alınması gerekmektedir. </a:t>
            </a:r>
          </a:p>
        </p:txBody>
      </p:sp>
    </p:spTree>
    <p:extLst>
      <p:ext uri="{BB962C8B-B14F-4D97-AF65-F5344CB8AC3E}">
        <p14:creationId xmlns:p14="http://schemas.microsoft.com/office/powerpoint/2010/main" val="1424819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2662F4A-103A-4CB4-BA9D-43859F00758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625959EC-C3FA-4D20-B4D4-C0618D56BAE3}"/>
              </a:ext>
            </a:extLst>
          </p:cNvPr>
          <p:cNvSpPr>
            <a:spLocks noGrp="1"/>
          </p:cNvSpPr>
          <p:nvPr>
            <p:ph idx="1"/>
          </p:nvPr>
        </p:nvSpPr>
        <p:spPr/>
        <p:txBody>
          <a:bodyPr>
            <a:normAutofit fontScale="85000" lnSpcReduction="20000"/>
          </a:bodyPr>
          <a:lstStyle/>
          <a:p>
            <a:r>
              <a:rPr lang="tr-TR" b="1"/>
              <a:t>Köyün giderleri</a:t>
            </a:r>
            <a:r>
              <a:rPr lang="tr-TR"/>
              <a:t>: Köy muhtarının köy derneğince kesilen aylık veya seneliği, Varsa katip aylığı, Köy namına yazılı veya vakıf emlak ve arazinin vergi ve başka masrafı, Köyün mecburi işlerine lazım olacak paralar, Köy işine bakacak adamların aylığı. </a:t>
            </a:r>
          </a:p>
          <a:p>
            <a:r>
              <a:rPr lang="tr-TR" b="1"/>
              <a:t>Köy gelirleri</a:t>
            </a:r>
            <a:r>
              <a:rPr lang="tr-TR"/>
              <a:t>; imece, salma, resim, harç, hasılat ve para cezaları ile asker ailelerine yardım için toplanan paralardan, borçlanma gelirlerinden ve diğer gelirlerden oluşmaktadır. </a:t>
            </a:r>
          </a:p>
          <a:p>
            <a:r>
              <a:rPr lang="tr-TR"/>
              <a:t>İmece; köylünün eşit, bedenen ve ücretsiz olarak köyün zorunlu sayılan hizmetlerine katılmalarıdır. </a:t>
            </a:r>
          </a:p>
          <a:p>
            <a:r>
              <a:rPr lang="tr-TR"/>
              <a:t>Bu şekilde köylülerin bedenen zorunlu olarak köyün ortak işlerine katılmalarının parasal tutarı cari işçi ücretleri dikkate alınarak belirlenir ve bu tutar bütçeye gelir yazılır. </a:t>
            </a:r>
          </a:p>
          <a:p>
            <a:r>
              <a:rPr lang="tr-TR"/>
              <a:t>Salma ise köyde ikamet edenlerle köyle ekonomik-mali ilişkisi olanlardan ihtiyar meclisinin belirlediği miktarlar üzerinden alınan vergi niteliğindeki paralardır. 1924 tarihli Köy Kanunu uyarınca salmanın üst sınırı 20 TL’dir. </a:t>
            </a:r>
          </a:p>
          <a:p>
            <a:endParaRPr lang="tr-TR"/>
          </a:p>
        </p:txBody>
      </p:sp>
    </p:spTree>
    <p:extLst>
      <p:ext uri="{BB962C8B-B14F-4D97-AF65-F5344CB8AC3E}">
        <p14:creationId xmlns:p14="http://schemas.microsoft.com/office/powerpoint/2010/main" val="4279752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D08A40-2FE9-40D5-9368-641DFB1A1C0D}"/>
              </a:ext>
            </a:extLst>
          </p:cNvPr>
          <p:cNvSpPr>
            <a:spLocks noGrp="1"/>
          </p:cNvSpPr>
          <p:nvPr>
            <p:ph type="title"/>
          </p:nvPr>
        </p:nvSpPr>
        <p:spPr/>
        <p:txBody>
          <a:bodyPr/>
          <a:lstStyle/>
          <a:p>
            <a:r>
              <a:rPr lang="tr-TR"/>
              <a:t>Değerlendirme</a:t>
            </a:r>
          </a:p>
        </p:txBody>
      </p:sp>
      <p:sp>
        <p:nvSpPr>
          <p:cNvPr id="3" name="İçerik Yer Tutucusu 2">
            <a:extLst>
              <a:ext uri="{FF2B5EF4-FFF2-40B4-BE49-F238E27FC236}">
                <a16:creationId xmlns:a16="http://schemas.microsoft.com/office/drawing/2014/main" id="{DE4B5704-243D-4920-A035-2861461F725F}"/>
              </a:ext>
            </a:extLst>
          </p:cNvPr>
          <p:cNvSpPr>
            <a:spLocks noGrp="1"/>
          </p:cNvSpPr>
          <p:nvPr>
            <p:ph idx="1"/>
          </p:nvPr>
        </p:nvSpPr>
        <p:spPr/>
        <p:txBody>
          <a:bodyPr>
            <a:normAutofit fontScale="62500" lnSpcReduction="20000"/>
          </a:bodyPr>
          <a:lstStyle/>
          <a:p>
            <a:pPr>
              <a:lnSpc>
                <a:spcPct val="110000"/>
              </a:lnSpc>
              <a:spcAft>
                <a:spcPts val="600"/>
              </a:spcAft>
            </a:pPr>
            <a:r>
              <a:rPr lang="tr-TR" sz="3000"/>
              <a:t>Köy yönetimlerine bakıldığında ise 442 sayılı Kanunla köy yönetimine 115 görev verildiği, bu görevlerin ise 36’sının tarım ve hayvancılıkla olduğu görülmektedir. </a:t>
            </a:r>
          </a:p>
          <a:p>
            <a:pPr>
              <a:lnSpc>
                <a:spcPct val="110000"/>
              </a:lnSpc>
              <a:spcAft>
                <a:spcPts val="600"/>
              </a:spcAft>
            </a:pPr>
            <a:r>
              <a:rPr lang="tr-TR" sz="3000"/>
              <a:t>Ancak köy yönetimleri, bu kanunla verilen görevlerin neredeyse çoğunu yerine getirecek altyapı, mali durum, eğitim düzeyi, yerleşme biçimi ve nüfusu açısından yeterli durumda değildir. </a:t>
            </a:r>
          </a:p>
          <a:p>
            <a:pPr>
              <a:lnSpc>
                <a:spcPct val="110000"/>
              </a:lnSpc>
              <a:spcAft>
                <a:spcPts val="600"/>
              </a:spcAft>
            </a:pPr>
            <a:r>
              <a:rPr lang="tr-TR" sz="3000"/>
              <a:t>Tarihsel süreç içerisinde köylerin kalkındırılması ve etkili bir şekilde yönetilmesi için merkezi düzeyden birçok politika, plan ve proje uygulanmış ve halen de uygulanmaktadır. </a:t>
            </a:r>
          </a:p>
          <a:p>
            <a:pPr>
              <a:lnSpc>
                <a:spcPct val="110000"/>
              </a:lnSpc>
              <a:spcAft>
                <a:spcPts val="600"/>
              </a:spcAft>
            </a:pPr>
            <a:r>
              <a:rPr lang="tr-TR" sz="3000"/>
              <a:t>Ancak köylülerden kopuk ve merkezi düzeyde hazırlanan bu girişimler başarıya ulaşamamış ve köydeki yapı değişimini özendirecek boyut ve nitelikler kazandıramamıştır.</a:t>
            </a:r>
          </a:p>
          <a:p>
            <a:pPr>
              <a:lnSpc>
                <a:spcPct val="110000"/>
              </a:lnSpc>
              <a:spcAft>
                <a:spcPts val="600"/>
              </a:spcAft>
            </a:pPr>
            <a:r>
              <a:rPr lang="tr-TR" sz="3000"/>
              <a:t> Diğer taraftan kırsala hizmet sunma görevleri olan il özel idarelerinin, bu yönde kapasitelerinin geliştirilerek köylerin sorunlarının giderilmesi ve köy halkının gereksinimlerinin bütüncül olarak çözülmesi konusunda rol alabileceği tartışılmamıştır. </a:t>
            </a:r>
          </a:p>
          <a:p>
            <a:endParaRPr lang="tr-TR"/>
          </a:p>
        </p:txBody>
      </p:sp>
    </p:spTree>
    <p:extLst>
      <p:ext uri="{BB962C8B-B14F-4D97-AF65-F5344CB8AC3E}">
        <p14:creationId xmlns:p14="http://schemas.microsoft.com/office/powerpoint/2010/main" val="921366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98B321-67AA-4C02-9338-10DB12A5351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05A65D1-4D88-401F-B0D7-A8F01BF2B37E}"/>
              </a:ext>
            </a:extLst>
          </p:cNvPr>
          <p:cNvSpPr>
            <a:spLocks noGrp="1"/>
          </p:cNvSpPr>
          <p:nvPr>
            <p:ph idx="1"/>
          </p:nvPr>
        </p:nvSpPr>
        <p:spPr/>
        <p:txBody>
          <a:bodyPr>
            <a:normAutofit fontScale="40000" lnSpcReduction="20000"/>
          </a:bodyPr>
          <a:lstStyle/>
          <a:p>
            <a:pPr algn="just">
              <a:lnSpc>
                <a:spcPct val="150000"/>
              </a:lnSpc>
              <a:spcBef>
                <a:spcPts val="600"/>
              </a:spcBef>
              <a:spcAft>
                <a:spcPts val="600"/>
              </a:spcAft>
            </a:pPr>
            <a:r>
              <a:rPr lang="tr-TR" sz="4200"/>
              <a:t>Türkiye’de köylerin iki ortak temel sorunu bulunmaktadır. Bunlardan birincisi ekonomik, ikincisi ise temel kamu hizmetlerinin sunumundaki eksikliklerdir. </a:t>
            </a:r>
          </a:p>
          <a:p>
            <a:pPr algn="just">
              <a:lnSpc>
                <a:spcPct val="150000"/>
              </a:lnSpc>
              <a:spcBef>
                <a:spcPts val="600"/>
              </a:spcBef>
              <a:spcAft>
                <a:spcPts val="600"/>
              </a:spcAft>
            </a:pPr>
            <a:r>
              <a:rPr lang="tr-TR" sz="4200"/>
              <a:t>Bu konuda yapılması gereken işlerin başında, tarımın yapısından kaynaklı olan sorunların giderilmesi ve üreticilerin yeter gelire ulaşması gelmektedir. </a:t>
            </a:r>
          </a:p>
          <a:p>
            <a:pPr algn="just">
              <a:lnSpc>
                <a:spcPct val="150000"/>
              </a:lnSpc>
              <a:spcBef>
                <a:spcPts val="600"/>
              </a:spcBef>
              <a:spcAft>
                <a:spcPts val="600"/>
              </a:spcAft>
            </a:pPr>
            <a:r>
              <a:rPr lang="tr-TR" sz="4200"/>
              <a:t>Yine üretim sürecinin geliştirilmesi ve üretilen ürünün pazarlanması konusunda üreticinin desteklenmesi ihtiyacı bulunmaktadır. </a:t>
            </a:r>
          </a:p>
          <a:p>
            <a:pPr algn="just">
              <a:lnSpc>
                <a:spcPct val="150000"/>
              </a:lnSpc>
              <a:spcBef>
                <a:spcPts val="600"/>
              </a:spcBef>
              <a:spcAft>
                <a:spcPts val="600"/>
              </a:spcAft>
            </a:pPr>
            <a:r>
              <a:rPr lang="tr-TR" sz="4200"/>
              <a:t>Diğer bir deyişle köylünün emeğini değerlendirecek bir tarım politikasının oluşturulması köylerin kalkınmasını sağlayacak en önemli adımların başında gelmektedir. </a:t>
            </a:r>
          </a:p>
          <a:p>
            <a:pPr algn="just">
              <a:lnSpc>
                <a:spcPct val="150000"/>
              </a:lnSpc>
              <a:spcBef>
                <a:spcPts val="600"/>
              </a:spcBef>
              <a:spcAft>
                <a:spcPts val="600"/>
              </a:spcAft>
            </a:pPr>
            <a:r>
              <a:rPr lang="tr-TR" sz="4200"/>
              <a:t>Köylere sunulması gereken temel kamu hizmetlerinin ise il özel idareleri tarafından gereksinimlere göre planlanması ve köylere ulaştırılması gerekmektedir. </a:t>
            </a:r>
          </a:p>
          <a:p>
            <a:endParaRPr lang="tr-TR"/>
          </a:p>
        </p:txBody>
      </p:sp>
    </p:spTree>
    <p:extLst>
      <p:ext uri="{BB962C8B-B14F-4D97-AF65-F5344CB8AC3E}">
        <p14:creationId xmlns:p14="http://schemas.microsoft.com/office/powerpoint/2010/main" val="170107314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TotalTime>
  <Words>2011</Words>
  <Application>Microsoft Office PowerPoint</Application>
  <PresentationFormat>Geniş ekran</PresentationFormat>
  <Paragraphs>112</Paragraphs>
  <Slides>22</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22</vt:i4>
      </vt:variant>
    </vt:vector>
  </HeadingPairs>
  <TitlesOfParts>
    <vt:vector size="26" baseType="lpstr">
      <vt:lpstr>Arial</vt:lpstr>
      <vt:lpstr>Calibri</vt:lpstr>
      <vt:lpstr>Calibri Light</vt:lpstr>
      <vt:lpstr>Office Teması</vt:lpstr>
      <vt:lpstr>KÖY</vt:lpstr>
      <vt:lpstr>PowerPoint Sunusu</vt:lpstr>
      <vt:lpstr>PowerPoint Sunusu</vt:lpstr>
      <vt:lpstr>PowerPoint Sunusu</vt:lpstr>
      <vt:lpstr>Tanım ve Kuruluşu</vt:lpstr>
      <vt:lpstr>PowerPoint Sunusu</vt:lpstr>
      <vt:lpstr>KÖYÜN GÖREVLERİ</vt:lpstr>
      <vt:lpstr>PowerPoint Sunusu</vt:lpstr>
      <vt:lpstr>PowerPoint Sunusu</vt:lpstr>
      <vt:lpstr>Köyün organları köy derneği, köy ihtiyar meclisi ve muhtardır.</vt:lpstr>
      <vt:lpstr>PowerPoint Sunusu</vt:lpstr>
      <vt:lpstr>PowerPoint Sunusu</vt:lpstr>
      <vt:lpstr>PowerPoint Sunusu</vt:lpstr>
      <vt:lpstr>PowerPoint Sunusu</vt:lpstr>
      <vt:lpstr>PowerPoint Sunusu</vt:lpstr>
      <vt:lpstr>PowerPoint Sunusu</vt:lpstr>
      <vt:lpstr>PowerPoint Sunusu</vt:lpstr>
      <vt:lpstr>PowerPoint Sunusu</vt:lpstr>
      <vt:lpstr>KÖYÜN BÜTÇESİ, GELİRLERİ VE GİDERLERİ  </vt:lpstr>
      <vt:lpstr>PowerPoint Sunusu</vt:lpstr>
      <vt:lpstr>Değerlendirme</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KÖY</dc:title>
  <dc:creator>C. YILDIRIM</dc:creator>
  <cp:lastModifiedBy>C. YILDIRIM</cp:lastModifiedBy>
  <cp:revision>12</cp:revision>
  <dcterms:created xsi:type="dcterms:W3CDTF">2020-04-29T10:41:12Z</dcterms:created>
  <dcterms:modified xsi:type="dcterms:W3CDTF">2021-05-26T10:06:00Z</dcterms:modified>
</cp:coreProperties>
</file>