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5"/>
  </p:notes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60" r:id="rId10"/>
    <p:sldId id="271" r:id="rId11"/>
    <p:sldId id="272" r:id="rId12"/>
    <p:sldId id="263" r:id="rId13"/>
    <p:sldId id="273" r:id="rId14"/>
    <p:sldId id="264" r:id="rId15"/>
    <p:sldId id="274" r:id="rId16"/>
    <p:sldId id="275" r:id="rId17"/>
    <p:sldId id="276" r:id="rId18"/>
    <p:sldId id="277" r:id="rId19"/>
    <p:sldId id="261" r:id="rId20"/>
    <p:sldId id="262" r:id="rId21"/>
    <p:sldId id="278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79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65A2E-1815-4515-AC33-B8BBC33ACE2B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69736-B03A-4CE0-A60A-124D754F5B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5501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7887A4C-F0FB-411D-BA76-95F87918C183}" type="datetimeFigureOut">
              <a:rPr lang="tr-TR" smtClean="0"/>
              <a:t>30.09.2020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96E8FE-1920-431F-B99C-127187260F3D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71600" y="692696"/>
            <a:ext cx="7772400" cy="1470025"/>
          </a:xfrm>
        </p:spPr>
        <p:txBody>
          <a:bodyPr/>
          <a:lstStyle/>
          <a:p>
            <a:pPr algn="l"/>
            <a:r>
              <a:rPr lang="tr-TR" dirty="0" smtClean="0"/>
              <a:t>      </a:t>
            </a:r>
            <a:r>
              <a:rPr lang="tr-TR" dirty="0" smtClean="0"/>
              <a:t>VİRAL İMMUNİTE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3501008"/>
            <a:ext cx="6192688" cy="1752600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 </a:t>
            </a:r>
            <a:r>
              <a:rPr lang="tr-TR" dirty="0" smtClean="0"/>
              <a:t>Dr. </a:t>
            </a:r>
            <a:r>
              <a:rPr lang="tr-TR" dirty="0" err="1" smtClean="0"/>
              <a:t>Öğr</a:t>
            </a:r>
            <a:r>
              <a:rPr lang="tr-TR" dirty="0" smtClean="0"/>
              <a:t>. Üyesi</a:t>
            </a:r>
            <a:r>
              <a:rPr lang="tr-TR" dirty="0" smtClean="0"/>
              <a:t> </a:t>
            </a:r>
            <a:r>
              <a:rPr lang="tr-TR" dirty="0" smtClean="0"/>
              <a:t>Cüneyt TAMER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017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 Doğal Bariyerler</a:t>
            </a:r>
          </a:p>
          <a:p>
            <a:r>
              <a:rPr lang="tr-TR" dirty="0" smtClean="0"/>
              <a:t> Doğal </a:t>
            </a:r>
            <a:r>
              <a:rPr lang="tr-TR" dirty="0" err="1"/>
              <a:t>İ</a:t>
            </a:r>
            <a:r>
              <a:rPr lang="tr-TR" dirty="0" err="1" smtClean="0"/>
              <a:t>mmun</a:t>
            </a:r>
            <a:r>
              <a:rPr lang="tr-TR" dirty="0" smtClean="0"/>
              <a:t> Yanıt (</a:t>
            </a:r>
            <a:r>
              <a:rPr lang="tr-TR" dirty="0" err="1" smtClean="0"/>
              <a:t>Non</a:t>
            </a:r>
            <a:r>
              <a:rPr lang="tr-TR" dirty="0" err="1"/>
              <a:t>s</a:t>
            </a:r>
            <a:r>
              <a:rPr lang="tr-TR" dirty="0" err="1" smtClean="0"/>
              <a:t>pesifik</a:t>
            </a:r>
            <a:r>
              <a:rPr lang="tr-TR" dirty="0" smtClean="0"/>
              <a:t>)</a:t>
            </a:r>
          </a:p>
          <a:p>
            <a:r>
              <a:rPr lang="tr-TR" dirty="0"/>
              <a:t> </a:t>
            </a:r>
            <a:r>
              <a:rPr lang="tr-TR" dirty="0" err="1" smtClean="0"/>
              <a:t>Edinsel</a:t>
            </a:r>
            <a:r>
              <a:rPr lang="tr-TR" dirty="0" smtClean="0"/>
              <a:t> </a:t>
            </a:r>
            <a:r>
              <a:rPr lang="tr-TR" dirty="0" err="1"/>
              <a:t>İ</a:t>
            </a:r>
            <a:r>
              <a:rPr lang="tr-TR" dirty="0" err="1" smtClean="0"/>
              <a:t>mmun</a:t>
            </a:r>
            <a:r>
              <a:rPr lang="tr-TR" dirty="0" smtClean="0"/>
              <a:t> Yanıt (</a:t>
            </a:r>
            <a:r>
              <a:rPr lang="tr-TR" dirty="0"/>
              <a:t>S</a:t>
            </a:r>
            <a:r>
              <a:rPr lang="tr-TR" dirty="0" smtClean="0"/>
              <a:t>pesifik)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930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 smtClean="0"/>
              <a:t>İMMUN SİSTEM HÜCRELERİ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4070" y="1935163"/>
            <a:ext cx="6195859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98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b="1" dirty="0"/>
              <a:t>a-)T lenfositler: </a:t>
            </a:r>
            <a:r>
              <a:rPr lang="tr-TR" dirty="0"/>
              <a:t>T hücreleri kemik iliğinde üretildikten üzere olgunlaşmak üzere </a:t>
            </a:r>
            <a:r>
              <a:rPr lang="tr-TR" dirty="0" err="1"/>
              <a:t>timusa</a:t>
            </a:r>
            <a:r>
              <a:rPr lang="tr-TR" dirty="0"/>
              <a:t> gönderilirler. Burada antijenle karşılaşmaksızın </a:t>
            </a:r>
            <a:r>
              <a:rPr lang="tr-TR" dirty="0" err="1"/>
              <a:t>immun</a:t>
            </a:r>
            <a:r>
              <a:rPr lang="tr-TR" dirty="0"/>
              <a:t> sistemde aktif rol oynayacak değişikliklere uğrarlar ve 3 alt </a:t>
            </a:r>
            <a:r>
              <a:rPr lang="tr-TR" dirty="0" err="1"/>
              <a:t>çeşite</a:t>
            </a:r>
            <a:r>
              <a:rPr lang="tr-TR" dirty="0"/>
              <a:t> dönüşürler(yardımcı, </a:t>
            </a:r>
            <a:r>
              <a:rPr lang="tr-TR" dirty="0" err="1"/>
              <a:t>sitotoksik</a:t>
            </a:r>
            <a:r>
              <a:rPr lang="tr-TR" dirty="0"/>
              <a:t>, baskılayıcı). Direk olarak doğal </a:t>
            </a:r>
            <a:r>
              <a:rPr lang="tr-TR" dirty="0" err="1"/>
              <a:t>immun</a:t>
            </a:r>
            <a:r>
              <a:rPr lang="tr-TR" dirty="0"/>
              <a:t> yanıtta dolaylı </a:t>
            </a:r>
            <a:r>
              <a:rPr lang="tr-TR" dirty="0" smtClean="0"/>
              <a:t>olarak ta </a:t>
            </a:r>
            <a:r>
              <a:rPr lang="tr-TR" dirty="0"/>
              <a:t>kazanılmış </a:t>
            </a:r>
            <a:r>
              <a:rPr lang="tr-TR" dirty="0" err="1"/>
              <a:t>immun</a:t>
            </a:r>
            <a:r>
              <a:rPr lang="tr-TR" dirty="0"/>
              <a:t> yanıtta rol alırlar. 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4597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b-)B lenfositler: </a:t>
            </a:r>
            <a:r>
              <a:rPr lang="tr-TR" dirty="0"/>
              <a:t>Kanatlılarda bursa </a:t>
            </a:r>
            <a:r>
              <a:rPr lang="tr-TR" dirty="0" err="1"/>
              <a:t>fabrisiusta</a:t>
            </a:r>
            <a:r>
              <a:rPr lang="tr-TR" dirty="0"/>
              <a:t>, memelilerde kemik iliğinde üretildikten sonra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lenfoid</a:t>
            </a:r>
            <a:r>
              <a:rPr lang="tr-TR" dirty="0"/>
              <a:t> organlara giderek burada antijenle karşılaşmayı beklerler. (</a:t>
            </a:r>
            <a:r>
              <a:rPr lang="tr-TR" dirty="0" err="1"/>
              <a:t>Alberts</a:t>
            </a:r>
            <a:r>
              <a:rPr lang="tr-TR" dirty="0"/>
              <a:t> ve ark., 2002) Yüzeylerinde antijen </a:t>
            </a:r>
            <a:r>
              <a:rPr lang="tr-TR" dirty="0" err="1"/>
              <a:t>komplement</a:t>
            </a:r>
            <a:r>
              <a:rPr lang="tr-TR" dirty="0"/>
              <a:t> ve antikorların </a:t>
            </a:r>
            <a:r>
              <a:rPr lang="tr-TR" dirty="0" err="1"/>
              <a:t>Fc</a:t>
            </a:r>
            <a:r>
              <a:rPr lang="tr-TR" dirty="0"/>
              <a:t> kısımları için bağlanma reseptörleri vardır. Bu hücreler </a:t>
            </a:r>
            <a:r>
              <a:rPr lang="tr-TR" dirty="0" err="1"/>
              <a:t>sIg</a:t>
            </a:r>
            <a:r>
              <a:rPr lang="tr-TR" dirty="0"/>
              <a:t> reseptörü ile antijeni sunulmadan da yakalayabilir. Antijenle karşılaştıktan sonra plazma hücrelerine dönüşüp </a:t>
            </a:r>
            <a:r>
              <a:rPr lang="tr-TR" dirty="0" err="1"/>
              <a:t>antkor</a:t>
            </a:r>
            <a:r>
              <a:rPr lang="tr-TR" dirty="0"/>
              <a:t> </a:t>
            </a:r>
            <a:r>
              <a:rPr lang="tr-TR" dirty="0" err="1"/>
              <a:t>üreteirler</a:t>
            </a:r>
            <a:r>
              <a:rPr lang="tr-TR" dirty="0"/>
              <a:t>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062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c-)NK hücreleri: </a:t>
            </a:r>
            <a:r>
              <a:rPr lang="tr-TR" dirty="0"/>
              <a:t>NK hücreleri lenfositlerle aynı kökene sahiptir ve </a:t>
            </a:r>
            <a:r>
              <a:rPr lang="tr-TR" dirty="0" err="1"/>
              <a:t>sitotoksik</a:t>
            </a:r>
            <a:r>
              <a:rPr lang="tr-TR" dirty="0"/>
              <a:t> T </a:t>
            </a:r>
            <a:r>
              <a:rPr lang="tr-TR" dirty="0" err="1"/>
              <a:t>lenfositin</a:t>
            </a:r>
            <a:r>
              <a:rPr lang="tr-TR" dirty="0"/>
              <a:t> bir başka tipidir. Özellikle </a:t>
            </a:r>
            <a:r>
              <a:rPr lang="tr-TR" dirty="0" err="1"/>
              <a:t>virusla</a:t>
            </a:r>
            <a:r>
              <a:rPr lang="tr-TR" dirty="0"/>
              <a:t> </a:t>
            </a:r>
            <a:r>
              <a:rPr lang="tr-TR" dirty="0" err="1"/>
              <a:t>enfekte</a:t>
            </a:r>
            <a:r>
              <a:rPr lang="tr-TR" dirty="0"/>
              <a:t> hücreleri, tümör hücrelerini ve MHC-I </a:t>
            </a:r>
            <a:r>
              <a:rPr lang="tr-TR" dirty="0" err="1"/>
              <a:t>resöptörü</a:t>
            </a:r>
            <a:r>
              <a:rPr lang="tr-TR" dirty="0"/>
              <a:t> olmayan hücreleri bağlanıp </a:t>
            </a:r>
            <a:r>
              <a:rPr lang="tr-TR" dirty="0" err="1"/>
              <a:t>lize</a:t>
            </a:r>
            <a:r>
              <a:rPr lang="tr-TR" dirty="0"/>
              <a:t> ederler. Bellek ve antijen reseptörleri yoktur. Antikor bağımlı hücresel </a:t>
            </a:r>
            <a:r>
              <a:rPr lang="tr-TR" dirty="0" err="1"/>
              <a:t>sitotoksisite</a:t>
            </a:r>
            <a:r>
              <a:rPr lang="tr-TR" dirty="0"/>
              <a:t> (ADCC) mekanizması ile antikor bağlanmış </a:t>
            </a:r>
            <a:r>
              <a:rPr lang="tr-TR" dirty="0" err="1"/>
              <a:t>hücreleride</a:t>
            </a:r>
            <a:r>
              <a:rPr lang="tr-TR" dirty="0"/>
              <a:t> parçalayabilir. İçerdiği </a:t>
            </a:r>
            <a:r>
              <a:rPr lang="tr-TR" dirty="0" err="1"/>
              <a:t>perforin</a:t>
            </a:r>
            <a:r>
              <a:rPr lang="tr-TR" dirty="0"/>
              <a:t> ve </a:t>
            </a:r>
            <a:r>
              <a:rPr lang="tr-TR" dirty="0" err="1"/>
              <a:t>granzim</a:t>
            </a:r>
            <a:r>
              <a:rPr lang="tr-TR" dirty="0"/>
              <a:t> ile hücreyi </a:t>
            </a:r>
            <a:r>
              <a:rPr lang="tr-TR" dirty="0" err="1"/>
              <a:t>lize</a:t>
            </a:r>
            <a:r>
              <a:rPr lang="tr-TR" dirty="0"/>
              <a:t> ederler ama fagositoz yapamazlar ve dolayısıyla antijen sunamazlar(</a:t>
            </a:r>
            <a:r>
              <a:rPr lang="tr-TR" dirty="0" err="1"/>
              <a:t>Janeway</a:t>
            </a:r>
            <a:r>
              <a:rPr lang="tr-TR" dirty="0"/>
              <a:t> ve ark, 2005).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156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d-) </a:t>
            </a:r>
            <a:r>
              <a:rPr lang="tr-TR" b="1" dirty="0" err="1"/>
              <a:t>Granülositler</a:t>
            </a:r>
            <a:r>
              <a:rPr lang="tr-TR" b="1" dirty="0"/>
              <a:t>:  </a:t>
            </a:r>
            <a:r>
              <a:rPr lang="tr-TR" dirty="0" err="1"/>
              <a:t>Granülositler</a:t>
            </a:r>
            <a:r>
              <a:rPr lang="tr-TR" dirty="0"/>
              <a:t> (</a:t>
            </a:r>
            <a:r>
              <a:rPr lang="tr-TR" dirty="0" err="1"/>
              <a:t>nötrofil</a:t>
            </a:r>
            <a:r>
              <a:rPr lang="tr-TR" dirty="0"/>
              <a:t>, </a:t>
            </a:r>
            <a:r>
              <a:rPr lang="tr-TR" dirty="0" err="1"/>
              <a:t>ezinofil</a:t>
            </a:r>
            <a:r>
              <a:rPr lang="tr-TR" dirty="0"/>
              <a:t>, bazofil) kemik iliğinde üretilirler ve içerdiği granüller nedeniyle bu ismi almışlardır. </a:t>
            </a:r>
            <a:r>
              <a:rPr lang="tr-TR" dirty="0" err="1"/>
              <a:t>Nötrofiller</a:t>
            </a:r>
            <a:r>
              <a:rPr lang="tr-TR" dirty="0"/>
              <a:t> içerdiği </a:t>
            </a:r>
            <a:r>
              <a:rPr lang="tr-TR" dirty="0" err="1"/>
              <a:t>myeloperoksidaz</a:t>
            </a:r>
            <a:r>
              <a:rPr lang="tr-TR" dirty="0"/>
              <a:t>, serbest oksijen radikalleri (ROS) ve </a:t>
            </a:r>
            <a:r>
              <a:rPr lang="tr-TR" dirty="0" err="1"/>
              <a:t>HCl</a:t>
            </a:r>
            <a:r>
              <a:rPr lang="tr-TR" dirty="0"/>
              <a:t> ile yabancı molekülleri </a:t>
            </a:r>
            <a:r>
              <a:rPr lang="tr-TR" dirty="0" err="1"/>
              <a:t>fagozom</a:t>
            </a:r>
            <a:r>
              <a:rPr lang="tr-TR" dirty="0"/>
              <a:t> içinde parçalara ayırır. </a:t>
            </a:r>
            <a:r>
              <a:rPr lang="tr-TR" dirty="0" err="1"/>
              <a:t>Ezinofiller</a:t>
            </a:r>
            <a:r>
              <a:rPr lang="tr-TR" dirty="0"/>
              <a:t> ise daha çok alerjik reaksiyonlarda görev alır ve </a:t>
            </a:r>
            <a:r>
              <a:rPr lang="tr-TR" dirty="0" err="1"/>
              <a:t>IgE</a:t>
            </a:r>
            <a:r>
              <a:rPr lang="tr-TR" dirty="0"/>
              <a:t> reseptörüne </a:t>
            </a:r>
            <a:r>
              <a:rPr lang="tr-TR" dirty="0" err="1"/>
              <a:t>bağlanmaktdırlar</a:t>
            </a:r>
            <a:r>
              <a:rPr lang="tr-TR" dirty="0"/>
              <a:t>. Bazofiller ise daha çok </a:t>
            </a:r>
            <a:r>
              <a:rPr lang="tr-TR" dirty="0" err="1"/>
              <a:t>vazoaktif</a:t>
            </a:r>
            <a:r>
              <a:rPr lang="tr-TR" dirty="0"/>
              <a:t> maddelerin salınımından sorumludurlar fagositoz yeteneği yoktur.(</a:t>
            </a:r>
            <a:r>
              <a:rPr lang="tr-TR" dirty="0" err="1"/>
              <a:t>Janeway</a:t>
            </a:r>
            <a:r>
              <a:rPr lang="tr-TR" dirty="0"/>
              <a:t> ve ark, 2001)</a:t>
            </a:r>
          </a:p>
          <a:p>
            <a:pPr algn="just"/>
            <a:endParaRPr lang="tr-TR" dirty="0"/>
          </a:p>
        </p:txBody>
      </p:sp>
      <p:pic>
        <p:nvPicPr>
          <p:cNvPr id="1026" name="Picture 2" descr="C:\Users\aidata\Desktop\CÜNEYT okul\derssssss\viral immunite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116632"/>
            <a:ext cx="25336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51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b="1" dirty="0"/>
              <a:t>e-) </a:t>
            </a:r>
            <a:r>
              <a:rPr lang="tr-TR" b="1" dirty="0" err="1"/>
              <a:t>Makrofajlar</a:t>
            </a:r>
            <a:r>
              <a:rPr lang="tr-TR" b="1" dirty="0"/>
              <a:t>: </a:t>
            </a:r>
            <a:r>
              <a:rPr lang="tr-TR" dirty="0"/>
              <a:t>Dokulardaki </a:t>
            </a:r>
            <a:r>
              <a:rPr lang="tr-TR" dirty="0" err="1"/>
              <a:t>makrofajların</a:t>
            </a:r>
            <a:r>
              <a:rPr lang="tr-TR" dirty="0"/>
              <a:t> kökeni kandaki </a:t>
            </a:r>
            <a:r>
              <a:rPr lang="tr-TR" dirty="0" err="1"/>
              <a:t>monositlerdir</a:t>
            </a:r>
            <a:r>
              <a:rPr lang="tr-TR" dirty="0"/>
              <a:t>. Çok önemli bir fagosit hücresidir ve reaktif oksijen türleri salgılayarak etkeni parçalamaktadır. MHC-II </a:t>
            </a:r>
            <a:r>
              <a:rPr lang="tr-TR" dirty="0" err="1"/>
              <a:t>resöptötüne</a:t>
            </a:r>
            <a:r>
              <a:rPr lang="tr-TR" dirty="0"/>
              <a:t> sahiptirler ve antijen sunumunda da görev </a:t>
            </a:r>
            <a:r>
              <a:rPr lang="tr-TR" dirty="0" smtClean="0"/>
              <a:t>alırlar (</a:t>
            </a:r>
            <a:r>
              <a:rPr lang="tr-TR" dirty="0" err="1" smtClean="0"/>
              <a:t>Janeway</a:t>
            </a:r>
            <a:r>
              <a:rPr lang="tr-TR" dirty="0" smtClean="0"/>
              <a:t> </a:t>
            </a:r>
            <a:r>
              <a:rPr lang="tr-TR" dirty="0"/>
              <a:t>ve ark, 2001).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652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935480"/>
            <a:ext cx="8568952" cy="4389120"/>
          </a:xfrm>
        </p:spPr>
        <p:txBody>
          <a:bodyPr/>
          <a:lstStyle/>
          <a:p>
            <a:pPr marL="0" indent="0">
              <a:buNone/>
            </a:pPr>
            <a:r>
              <a:rPr lang="tr-TR" sz="2400" b="1" dirty="0" err="1"/>
              <a:t>Viruslara</a:t>
            </a:r>
            <a:r>
              <a:rPr lang="tr-TR" sz="2400" b="1" dirty="0"/>
              <a:t> karşı hücresel </a:t>
            </a:r>
            <a:r>
              <a:rPr lang="tr-TR" sz="2400" b="1" dirty="0" err="1"/>
              <a:t>immun</a:t>
            </a:r>
            <a:r>
              <a:rPr lang="tr-TR" sz="2400" b="1" dirty="0"/>
              <a:t> cevap genel olarak 3 şekilde verilmektedir</a:t>
            </a:r>
            <a:r>
              <a:rPr lang="tr-TR" sz="2400" b="1" dirty="0" smtClean="0"/>
              <a:t>. </a:t>
            </a:r>
            <a:endParaRPr lang="tr-TR" sz="2400" b="1" dirty="0"/>
          </a:p>
          <a:p>
            <a:r>
              <a:rPr lang="tr-TR" sz="2000" dirty="0" err="1" smtClean="0"/>
              <a:t>Makrofajların</a:t>
            </a:r>
            <a:r>
              <a:rPr lang="tr-TR" sz="2000" dirty="0" smtClean="0"/>
              <a:t> </a:t>
            </a:r>
            <a:r>
              <a:rPr lang="tr-TR" sz="2000" dirty="0"/>
              <a:t>ve NK hücrelerinin direk </a:t>
            </a:r>
            <a:r>
              <a:rPr lang="tr-TR" sz="2000" dirty="0" err="1"/>
              <a:t>sitotoksisite</a:t>
            </a:r>
            <a:r>
              <a:rPr lang="tr-TR" sz="2000" dirty="0"/>
              <a:t> (Doğal bağışıklık)</a:t>
            </a:r>
          </a:p>
          <a:p>
            <a:r>
              <a:rPr lang="tr-TR" sz="2000" dirty="0" smtClean="0"/>
              <a:t>NK </a:t>
            </a:r>
            <a:r>
              <a:rPr lang="tr-TR" sz="2000" dirty="0"/>
              <a:t>hücrelerinin Antikor bağımlı hücresel </a:t>
            </a:r>
            <a:r>
              <a:rPr lang="tr-TR" sz="2000" dirty="0" err="1" smtClean="0"/>
              <a:t>sitotoksisite</a:t>
            </a:r>
            <a:r>
              <a:rPr lang="tr-TR" sz="2000" dirty="0" smtClean="0"/>
              <a:t> </a:t>
            </a:r>
            <a:r>
              <a:rPr lang="tr-TR" sz="2000" dirty="0"/>
              <a:t>(Doğal bağışıklık)</a:t>
            </a:r>
          </a:p>
          <a:p>
            <a:r>
              <a:rPr lang="tr-TR" sz="2000" dirty="0" err="1" smtClean="0"/>
              <a:t>Sitotoksik</a:t>
            </a:r>
            <a:r>
              <a:rPr lang="tr-TR" sz="2000" dirty="0" smtClean="0"/>
              <a:t> </a:t>
            </a:r>
            <a:r>
              <a:rPr lang="tr-TR" sz="2000" dirty="0"/>
              <a:t>T lenfositlerle gösterilen hücresel </a:t>
            </a:r>
            <a:r>
              <a:rPr lang="tr-TR" sz="2000" dirty="0" err="1"/>
              <a:t>sitotoksisite</a:t>
            </a:r>
            <a:r>
              <a:rPr lang="tr-TR" sz="2000" dirty="0"/>
              <a:t> (Kazanılmış bağışıklık)</a:t>
            </a:r>
          </a:p>
          <a:p>
            <a:r>
              <a:rPr lang="tr-TR" sz="2000" dirty="0" err="1"/>
              <a:t>Komplement</a:t>
            </a:r>
            <a:r>
              <a:rPr lang="tr-TR" sz="2000" dirty="0"/>
              <a:t> Aracılı </a:t>
            </a:r>
            <a:r>
              <a:rPr lang="tr-TR" sz="2000" dirty="0" err="1"/>
              <a:t>Lizis</a:t>
            </a:r>
            <a:endParaRPr lang="tr-TR" sz="2000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89471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b="1" u="sng" dirty="0" smtClean="0"/>
              <a:t>1-Makrofaj </a:t>
            </a:r>
            <a:r>
              <a:rPr lang="tr-TR" b="1" u="sng" dirty="0"/>
              <a:t>ve NK Hücrelerinin Direk </a:t>
            </a:r>
            <a:r>
              <a:rPr lang="tr-TR" b="1" u="sng" dirty="0" err="1"/>
              <a:t>Sitotoksisitesi</a:t>
            </a:r>
            <a:r>
              <a:rPr lang="tr-TR" b="1" u="sng" dirty="0"/>
              <a:t>: </a:t>
            </a:r>
            <a:r>
              <a:rPr lang="tr-TR" dirty="0" err="1"/>
              <a:t>Makrofajlar</a:t>
            </a:r>
            <a:r>
              <a:rPr lang="tr-TR" dirty="0"/>
              <a:t>, tüm </a:t>
            </a:r>
            <a:r>
              <a:rPr lang="tr-TR" dirty="0" err="1"/>
              <a:t>dentritik</a:t>
            </a:r>
            <a:r>
              <a:rPr lang="tr-TR" dirty="0"/>
              <a:t> hücreler ve NK hücreleri PRR(</a:t>
            </a:r>
            <a:r>
              <a:rPr lang="tr-TR" dirty="0" err="1"/>
              <a:t>pattern</a:t>
            </a:r>
            <a:r>
              <a:rPr lang="tr-TR" dirty="0"/>
              <a:t> </a:t>
            </a:r>
            <a:r>
              <a:rPr lang="tr-TR" dirty="0" err="1"/>
              <a:t>recognition</a:t>
            </a:r>
            <a:r>
              <a:rPr lang="tr-TR" dirty="0"/>
              <a:t> </a:t>
            </a:r>
            <a:r>
              <a:rPr lang="tr-TR" dirty="0" err="1"/>
              <a:t>receptors</a:t>
            </a:r>
            <a:r>
              <a:rPr lang="tr-TR" dirty="0"/>
              <a:t>) denen yüzey reseptörleri ile virüslerden salgılanan PAMP(</a:t>
            </a:r>
            <a:r>
              <a:rPr lang="tr-TR" dirty="0" err="1"/>
              <a:t>pathogen-associated</a:t>
            </a:r>
            <a:r>
              <a:rPr lang="tr-TR" dirty="0"/>
              <a:t> </a:t>
            </a:r>
            <a:r>
              <a:rPr lang="tr-TR" dirty="0" err="1"/>
              <a:t>molecular</a:t>
            </a:r>
            <a:r>
              <a:rPr lang="tr-TR" dirty="0"/>
              <a:t> </a:t>
            </a:r>
            <a:r>
              <a:rPr lang="tr-TR" dirty="0" err="1"/>
              <a:t>patterns</a:t>
            </a:r>
            <a:r>
              <a:rPr lang="tr-TR" dirty="0"/>
              <a:t>)  yapışırlar. Bu yapışma doğal </a:t>
            </a:r>
            <a:r>
              <a:rPr lang="tr-TR" dirty="0" err="1"/>
              <a:t>immun</a:t>
            </a:r>
            <a:r>
              <a:rPr lang="tr-TR" dirty="0"/>
              <a:t> yanıtın başlangıcı olmaktadır (</a:t>
            </a:r>
            <a:r>
              <a:rPr lang="tr-TR" dirty="0" err="1"/>
              <a:t>Maclachlan</a:t>
            </a:r>
            <a:r>
              <a:rPr lang="tr-TR" dirty="0"/>
              <a:t>, 2011).</a:t>
            </a:r>
          </a:p>
          <a:p>
            <a:pPr algn="just"/>
            <a:r>
              <a:rPr lang="tr-TR" dirty="0"/>
              <a:t>      </a:t>
            </a:r>
            <a:r>
              <a:rPr lang="tr-TR" dirty="0" err="1"/>
              <a:t>Makrofajların</a:t>
            </a:r>
            <a:r>
              <a:rPr lang="tr-TR" dirty="0"/>
              <a:t> </a:t>
            </a:r>
            <a:r>
              <a:rPr lang="tr-TR" dirty="0" err="1"/>
              <a:t>fagozom</a:t>
            </a:r>
            <a:r>
              <a:rPr lang="tr-TR" dirty="0"/>
              <a:t> oluşturduktan sonra ki </a:t>
            </a:r>
            <a:r>
              <a:rPr lang="tr-TR" dirty="0" err="1"/>
              <a:t>lizis</a:t>
            </a:r>
            <a:r>
              <a:rPr lang="tr-TR" dirty="0"/>
              <a:t> aşaması </a:t>
            </a:r>
            <a:r>
              <a:rPr lang="tr-TR" dirty="0" err="1"/>
              <a:t>oksidatif</a:t>
            </a:r>
            <a:r>
              <a:rPr lang="tr-TR" dirty="0"/>
              <a:t> ve </a:t>
            </a:r>
            <a:r>
              <a:rPr lang="tr-TR" dirty="0" err="1"/>
              <a:t>non</a:t>
            </a:r>
            <a:r>
              <a:rPr lang="tr-TR" dirty="0"/>
              <a:t> </a:t>
            </a:r>
            <a:r>
              <a:rPr lang="tr-TR" dirty="0" err="1"/>
              <a:t>oksidatif</a:t>
            </a:r>
            <a:r>
              <a:rPr lang="tr-TR" dirty="0"/>
              <a:t> olmak üzere iki şekilde olmaktadır. </a:t>
            </a:r>
            <a:r>
              <a:rPr lang="tr-TR" dirty="0" err="1"/>
              <a:t>Oksidatif</a:t>
            </a:r>
            <a:r>
              <a:rPr lang="tr-TR" dirty="0"/>
              <a:t> yolla Aktive olan </a:t>
            </a:r>
            <a:r>
              <a:rPr lang="tr-TR" dirty="0" err="1"/>
              <a:t>makrofajlar</a:t>
            </a:r>
            <a:r>
              <a:rPr lang="tr-TR" dirty="0"/>
              <a:t> tarafından sentezlenen NOS (nitrik </a:t>
            </a:r>
            <a:r>
              <a:rPr lang="tr-TR" dirty="0" err="1"/>
              <a:t>oksid</a:t>
            </a:r>
            <a:r>
              <a:rPr lang="tr-TR" dirty="0"/>
              <a:t> </a:t>
            </a:r>
            <a:r>
              <a:rPr lang="tr-TR" dirty="0" err="1"/>
              <a:t>sentetaz</a:t>
            </a:r>
            <a:r>
              <a:rPr lang="tr-TR" dirty="0"/>
              <a:t>) enzimi NADPH ve oksijeni kullanarak L-</a:t>
            </a:r>
            <a:r>
              <a:rPr lang="tr-TR" dirty="0" err="1"/>
              <a:t>argininden</a:t>
            </a:r>
            <a:r>
              <a:rPr lang="tr-TR" dirty="0"/>
              <a:t> nitrik oksit ve </a:t>
            </a:r>
            <a:r>
              <a:rPr lang="tr-TR" dirty="0" err="1"/>
              <a:t>sitrulin</a:t>
            </a:r>
            <a:r>
              <a:rPr lang="tr-TR" dirty="0"/>
              <a:t> oluşturur. Nitrik oksit, </a:t>
            </a:r>
            <a:r>
              <a:rPr lang="tr-TR" dirty="0" err="1"/>
              <a:t>süperoksit</a:t>
            </a:r>
            <a:r>
              <a:rPr lang="tr-TR" dirty="0"/>
              <a:t> anyonları ile reaksiyona girerek çok </a:t>
            </a:r>
            <a:r>
              <a:rPr lang="tr-TR" dirty="0" err="1"/>
              <a:t>toksik</a:t>
            </a:r>
            <a:r>
              <a:rPr lang="tr-TR" dirty="0"/>
              <a:t> olan nitrat, nitrat ve ozon oluşturur. Bu ürünler öldürmede çok önemli rol oynarlar. </a:t>
            </a:r>
            <a:r>
              <a:rPr lang="tr-TR" dirty="0" err="1"/>
              <a:t>Nonoksidatif</a:t>
            </a:r>
            <a:r>
              <a:rPr lang="tr-TR" dirty="0"/>
              <a:t> yolda ise </a:t>
            </a:r>
            <a:r>
              <a:rPr lang="tr-TR" dirty="0" err="1"/>
              <a:t>lizozim</a:t>
            </a:r>
            <a:r>
              <a:rPr lang="tr-TR" dirty="0"/>
              <a:t>, </a:t>
            </a:r>
            <a:r>
              <a:rPr lang="tr-TR" dirty="0" err="1"/>
              <a:t>elastaz</a:t>
            </a:r>
            <a:r>
              <a:rPr lang="tr-TR" dirty="0"/>
              <a:t> gibi enzimler ve </a:t>
            </a:r>
            <a:r>
              <a:rPr lang="tr-TR" dirty="0" err="1"/>
              <a:t>defensin</a:t>
            </a:r>
            <a:r>
              <a:rPr lang="tr-TR" dirty="0"/>
              <a:t>, </a:t>
            </a:r>
            <a:r>
              <a:rPr lang="tr-TR" dirty="0" err="1"/>
              <a:t>catepsin</a:t>
            </a:r>
            <a:r>
              <a:rPr lang="tr-TR" dirty="0"/>
              <a:t> gibi maddeler mikroorganizmaların öldürülmesine katkıda bulunurlar.(Noyan, 2012) 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388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tr-TR" dirty="0"/>
              <a:t> NK Hücreleri Üzerinde MHC-I </a:t>
            </a:r>
            <a:r>
              <a:rPr lang="tr-TR" dirty="0" err="1"/>
              <a:t>resöptörü</a:t>
            </a:r>
            <a:r>
              <a:rPr lang="tr-TR" dirty="0"/>
              <a:t> olmayan hücrelere bağlanarak öldürücü etki gösterir ve </a:t>
            </a:r>
            <a:r>
              <a:rPr lang="tr-TR" dirty="0" err="1"/>
              <a:t>enfekte</a:t>
            </a:r>
            <a:r>
              <a:rPr lang="tr-TR" dirty="0"/>
              <a:t> hücredeki </a:t>
            </a:r>
            <a:r>
              <a:rPr lang="tr-TR" dirty="0" err="1"/>
              <a:t>virionun</a:t>
            </a:r>
            <a:r>
              <a:rPr lang="tr-TR" dirty="0"/>
              <a:t> </a:t>
            </a:r>
            <a:r>
              <a:rPr lang="tr-TR" dirty="0" err="1"/>
              <a:t>replike</a:t>
            </a:r>
            <a:r>
              <a:rPr lang="tr-TR" dirty="0"/>
              <a:t> olup yeni </a:t>
            </a:r>
            <a:r>
              <a:rPr lang="tr-TR" dirty="0" err="1"/>
              <a:t>virus</a:t>
            </a:r>
            <a:r>
              <a:rPr lang="tr-TR" dirty="0"/>
              <a:t> partikülü oluşturmadan dışarı saçılması engellenmiş olur (</a:t>
            </a:r>
            <a:r>
              <a:rPr lang="tr-TR" dirty="0" err="1"/>
              <a:t>Maclachlan</a:t>
            </a:r>
            <a:r>
              <a:rPr lang="tr-TR" dirty="0"/>
              <a:t>, 2011). NK hücreleri fagositoz yapmazlar. Bağlandıkları hücreleri granüllerinden salgıladıkları </a:t>
            </a:r>
            <a:r>
              <a:rPr lang="tr-TR" dirty="0" err="1"/>
              <a:t>perforin</a:t>
            </a:r>
            <a:r>
              <a:rPr lang="tr-TR" dirty="0"/>
              <a:t> ve </a:t>
            </a:r>
            <a:r>
              <a:rPr lang="tr-TR" dirty="0" err="1"/>
              <a:t>granzim</a:t>
            </a:r>
            <a:r>
              <a:rPr lang="tr-TR" dirty="0"/>
              <a:t> sayesinde hedef hücre </a:t>
            </a:r>
            <a:r>
              <a:rPr lang="tr-TR" dirty="0" err="1"/>
              <a:t>membran</a:t>
            </a:r>
            <a:r>
              <a:rPr lang="tr-TR" dirty="0"/>
              <a:t> bütünlüğünü bozarak hücrenin su dengesini bozarak ölümüne sebep olurlar. (</a:t>
            </a:r>
            <a:r>
              <a:rPr lang="tr-TR" dirty="0" err="1"/>
              <a:t>wiki</a:t>
            </a:r>
            <a:r>
              <a:rPr lang="tr-TR" dirty="0"/>
              <a:t>) Tümör hücreleri veya bazı </a:t>
            </a:r>
            <a:r>
              <a:rPr lang="tr-TR" dirty="0" err="1"/>
              <a:t>viruslar</a:t>
            </a:r>
            <a:r>
              <a:rPr lang="tr-TR" dirty="0"/>
              <a:t>, </a:t>
            </a:r>
            <a:r>
              <a:rPr lang="tr-TR" dirty="0" err="1"/>
              <a:t>infekte</a:t>
            </a:r>
            <a:r>
              <a:rPr lang="tr-TR" dirty="0"/>
              <a:t> ettikleri hücrenin tüm protein sentezini dolayısıyla MHC moleküllerinin sentezini durdurabilirler veya bazı </a:t>
            </a:r>
            <a:r>
              <a:rPr lang="tr-TR" dirty="0" err="1"/>
              <a:t>viruslar</a:t>
            </a:r>
            <a:r>
              <a:rPr lang="tr-TR" dirty="0"/>
              <a:t> bulundukları hücrede sentezlenen MHC sınıf I moleküllerinin hücre yüzeyine taşınmasını engelleyebilirler. Her iki durumda da, hedef hücrelerde MHC sınıf I molekülleri bulunmadığı için NK hücreleri </a:t>
            </a:r>
            <a:r>
              <a:rPr lang="tr-TR" dirty="0" err="1"/>
              <a:t>sitotoksik</a:t>
            </a:r>
            <a:r>
              <a:rPr lang="tr-TR" dirty="0"/>
              <a:t> etkilerini rahatça gösterebilecektir. </a:t>
            </a:r>
            <a:r>
              <a:rPr lang="tr-TR" dirty="0" err="1"/>
              <a:t>Viruslar</a:t>
            </a:r>
            <a:r>
              <a:rPr lang="tr-TR" dirty="0"/>
              <a:t>, bu mekanizmaları, </a:t>
            </a:r>
            <a:r>
              <a:rPr lang="tr-TR" dirty="0" err="1"/>
              <a:t>sitotoksik</a:t>
            </a:r>
            <a:r>
              <a:rPr lang="tr-TR" dirty="0"/>
              <a:t> T-hücrelerinin etkisinden kaçmak için kullanırken, NK hücrelerinin etkisine daha duyarlı hale gelirler. (Diker, 1998) Ayrıca NK hücreleri tip 2 </a:t>
            </a:r>
            <a:r>
              <a:rPr lang="tr-TR" dirty="0" err="1"/>
              <a:t>Interferon</a:t>
            </a:r>
            <a:r>
              <a:rPr lang="tr-TR" dirty="0"/>
              <a:t>(INF gama) ve farklı </a:t>
            </a:r>
            <a:r>
              <a:rPr lang="tr-TR" dirty="0" err="1"/>
              <a:t>sitokinler</a:t>
            </a:r>
            <a:r>
              <a:rPr lang="tr-TR" dirty="0"/>
              <a:t> salgılayarak kendilerinin </a:t>
            </a:r>
            <a:r>
              <a:rPr lang="tr-TR" dirty="0" err="1"/>
              <a:t>proliferasyon</a:t>
            </a:r>
            <a:r>
              <a:rPr lang="tr-TR" dirty="0"/>
              <a:t> ve </a:t>
            </a:r>
            <a:r>
              <a:rPr lang="tr-TR" dirty="0" err="1"/>
              <a:t>sitotoksik</a:t>
            </a:r>
            <a:r>
              <a:rPr lang="tr-TR" dirty="0"/>
              <a:t> aktivasyonunu artırır (</a:t>
            </a:r>
            <a:r>
              <a:rPr lang="tr-TR" dirty="0" err="1"/>
              <a:t>Maclachlan</a:t>
            </a:r>
            <a:r>
              <a:rPr lang="tr-TR" dirty="0"/>
              <a:t>, 2011).</a:t>
            </a:r>
          </a:p>
        </p:txBody>
      </p:sp>
    </p:spTree>
    <p:extLst>
      <p:ext uri="{BB962C8B-B14F-4D97-AF65-F5344CB8AC3E}">
        <p14:creationId xmlns:p14="http://schemas.microsoft.com/office/powerpoint/2010/main" val="419084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23829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 smtClean="0"/>
              <a:t>NK </a:t>
            </a:r>
            <a:r>
              <a:rPr lang="tr-TR" dirty="0" err="1" smtClean="0"/>
              <a:t>hücresİ</a:t>
            </a:r>
            <a:r>
              <a:rPr lang="tr-TR" dirty="0" smtClean="0"/>
              <a:t> </a:t>
            </a:r>
            <a:r>
              <a:rPr lang="tr-TR" dirty="0" err="1" smtClean="0"/>
              <a:t>sİtotoksİsİtesİ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C:\Users\CÜNEYT\Desktop\nri3174-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848872" cy="56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0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pPr algn="just"/>
            <a:r>
              <a:rPr lang="tr-TR" b="1" dirty="0" smtClean="0"/>
              <a:t>2-NK </a:t>
            </a:r>
            <a:r>
              <a:rPr lang="tr-TR" b="1" dirty="0"/>
              <a:t>Hücrelerinin antikor bağımlı hücresel </a:t>
            </a:r>
            <a:r>
              <a:rPr lang="tr-TR" b="1" dirty="0" err="1"/>
              <a:t>sitotoksisitesi</a:t>
            </a:r>
            <a:r>
              <a:rPr lang="tr-TR" b="1" dirty="0"/>
              <a:t>: </a:t>
            </a:r>
            <a:r>
              <a:rPr lang="tr-TR" dirty="0"/>
              <a:t>Spesifik antikorlar </a:t>
            </a:r>
            <a:r>
              <a:rPr lang="tr-TR" dirty="0" err="1"/>
              <a:t>viral</a:t>
            </a:r>
            <a:r>
              <a:rPr lang="tr-TR" dirty="0"/>
              <a:t> antijenlere bağlandığında, NK hücreleri üzerindeki CD16+ </a:t>
            </a:r>
            <a:r>
              <a:rPr lang="tr-TR" dirty="0" err="1"/>
              <a:t>Fc</a:t>
            </a:r>
            <a:r>
              <a:rPr lang="tr-TR" dirty="0"/>
              <a:t> reseptörleri(</a:t>
            </a:r>
            <a:r>
              <a:rPr lang="tr-TR" dirty="0" err="1"/>
              <a:t>Fc</a:t>
            </a:r>
            <a:r>
              <a:rPr lang="el-GR" dirty="0"/>
              <a:t>γ</a:t>
            </a:r>
            <a:r>
              <a:rPr lang="tr-TR" dirty="0"/>
              <a:t>III) antikorun </a:t>
            </a:r>
            <a:r>
              <a:rPr lang="tr-TR" dirty="0" err="1"/>
              <a:t>Fc</a:t>
            </a:r>
            <a:r>
              <a:rPr lang="tr-TR" dirty="0"/>
              <a:t> kısmı ile bağlantı kurar ve </a:t>
            </a:r>
            <a:r>
              <a:rPr lang="tr-TR" dirty="0" err="1"/>
              <a:t>enfekte</a:t>
            </a:r>
            <a:r>
              <a:rPr lang="tr-TR" dirty="0"/>
              <a:t> hücreyi yine salgıladıkları </a:t>
            </a:r>
            <a:r>
              <a:rPr lang="tr-TR" dirty="0" err="1"/>
              <a:t>perforin</a:t>
            </a:r>
            <a:r>
              <a:rPr lang="tr-TR" dirty="0"/>
              <a:t> ve </a:t>
            </a:r>
            <a:r>
              <a:rPr lang="tr-TR" dirty="0" err="1"/>
              <a:t>granzimler</a:t>
            </a:r>
            <a:r>
              <a:rPr lang="tr-TR" dirty="0"/>
              <a:t> ile </a:t>
            </a:r>
            <a:r>
              <a:rPr lang="tr-TR" dirty="0" err="1"/>
              <a:t>lize</a:t>
            </a:r>
            <a:r>
              <a:rPr lang="tr-TR" dirty="0"/>
              <a:t> ederler (</a:t>
            </a:r>
            <a:r>
              <a:rPr lang="tr-TR" dirty="0" err="1"/>
              <a:t>Clynes</a:t>
            </a:r>
            <a:r>
              <a:rPr lang="tr-TR" dirty="0"/>
              <a:t> ve ark, 2000).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6167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r>
              <a:rPr lang="tr-TR" dirty="0" smtClean="0"/>
              <a:t>ADCC:</a:t>
            </a:r>
            <a:endParaRPr lang="tr-TR" dirty="0"/>
          </a:p>
        </p:txBody>
      </p:sp>
      <p:pic>
        <p:nvPicPr>
          <p:cNvPr id="1026" name="Picture 2" descr="C:\Users\CÜNEYT\Desktop\2000px-Antibody-dependent_Cellular_Cytotoxicity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0" y="1196752"/>
            <a:ext cx="914400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95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pPr algn="just"/>
            <a:r>
              <a:rPr lang="tr-TR" dirty="0" smtClean="0"/>
              <a:t>3- </a:t>
            </a:r>
            <a:r>
              <a:rPr lang="tr-TR" b="1" dirty="0" err="1"/>
              <a:t>Sitotoksik</a:t>
            </a:r>
            <a:r>
              <a:rPr lang="tr-TR" b="1" dirty="0"/>
              <a:t> T lenfositlerin oluşturduğu hücresel </a:t>
            </a:r>
            <a:r>
              <a:rPr lang="tr-TR" b="1" dirty="0" err="1"/>
              <a:t>immunite</a:t>
            </a:r>
            <a:r>
              <a:rPr lang="tr-TR" b="1" dirty="0"/>
              <a:t>: </a:t>
            </a:r>
            <a:r>
              <a:rPr lang="tr-TR" dirty="0" err="1"/>
              <a:t>Sitotoksik</a:t>
            </a:r>
            <a:r>
              <a:rPr lang="tr-TR" dirty="0"/>
              <a:t> T </a:t>
            </a:r>
            <a:r>
              <a:rPr lang="tr-TR" dirty="0" err="1"/>
              <a:t>lenfositin</a:t>
            </a:r>
            <a:r>
              <a:rPr lang="tr-TR" dirty="0"/>
              <a:t> antijeni tanıyabilmesi için </a:t>
            </a:r>
            <a:r>
              <a:rPr lang="tr-TR" dirty="0" err="1"/>
              <a:t>enfekte</a:t>
            </a:r>
            <a:r>
              <a:rPr lang="tr-TR" dirty="0"/>
              <a:t> hücre veya tümör hücresinin antijen sunan hücreler tarafından</a:t>
            </a:r>
            <a:r>
              <a:rPr lang="tr-TR" b="1" dirty="0"/>
              <a:t> </a:t>
            </a:r>
            <a:r>
              <a:rPr lang="tr-TR" dirty="0"/>
              <a:t>fagosite edilip </a:t>
            </a:r>
            <a:r>
              <a:rPr lang="tr-TR" dirty="0" err="1"/>
              <a:t>Sitotoksik</a:t>
            </a:r>
            <a:r>
              <a:rPr lang="tr-TR" dirty="0"/>
              <a:t> T lenfositlere sunulması gerekir. Antijen sunan hücrelerdeki MHC-I molekülü </a:t>
            </a:r>
            <a:r>
              <a:rPr lang="tr-TR" dirty="0" err="1"/>
              <a:t>virusun</a:t>
            </a:r>
            <a:r>
              <a:rPr lang="tr-TR" dirty="0"/>
              <a:t> hangi proteinine karşı </a:t>
            </a:r>
            <a:r>
              <a:rPr lang="tr-TR" dirty="0" err="1"/>
              <a:t>immun</a:t>
            </a:r>
            <a:r>
              <a:rPr lang="tr-TR" dirty="0"/>
              <a:t> yanıt oluşturulacağını belirlemektedir.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443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/>
              <a:t> Antijen sunan hücreler tarafından MHC-I ile sunulan </a:t>
            </a:r>
            <a:r>
              <a:rPr lang="tr-TR" dirty="0" err="1"/>
              <a:t>viral</a:t>
            </a:r>
            <a:r>
              <a:rPr lang="tr-TR" dirty="0"/>
              <a:t> proteinler CD+8 </a:t>
            </a:r>
            <a:r>
              <a:rPr lang="tr-TR" dirty="0" err="1"/>
              <a:t>Sitotoksit</a:t>
            </a:r>
            <a:r>
              <a:rPr lang="tr-TR" dirty="0"/>
              <a:t> T Lenfositlerinin üzerindeki reseptörler(TCR) ile bağlanır. Aynı zamanda MHC-II ile sunulan antijenlerin CD+4 Yardımcı T lenfositlere bağlanmasıyla, bu hücrelerden salgılanan IL-2, CD+8 hücrelerini uyararak daha çok IL-2 üretmesini sağlar ve yeterli IL-2 uyarımı sağlanır. Veya </a:t>
            </a:r>
            <a:r>
              <a:rPr lang="tr-TR" dirty="0" err="1"/>
              <a:t>enfekte</a:t>
            </a:r>
            <a:r>
              <a:rPr lang="tr-TR" dirty="0"/>
              <a:t> </a:t>
            </a:r>
            <a:r>
              <a:rPr lang="tr-TR" dirty="0" err="1"/>
              <a:t>hücreyeye</a:t>
            </a:r>
            <a:r>
              <a:rPr lang="tr-TR" dirty="0"/>
              <a:t> bağlanan Tip-1 Yardımcı Lenfosit, hücrenin CD+80 (B7) üretimini sağlar, bu yüzey molekülü CD+8 hücresi üzerindeki CD+28’e bağlanarak IL-2 sentezini uyarır ve </a:t>
            </a:r>
            <a:r>
              <a:rPr lang="tr-TR" dirty="0" err="1"/>
              <a:t>Sitotoksik</a:t>
            </a:r>
            <a:r>
              <a:rPr lang="tr-TR" dirty="0"/>
              <a:t> T lenfositleri aktive eder. Antijen sunan hücreler tarafından MHC-II ile </a:t>
            </a:r>
            <a:r>
              <a:rPr lang="tr-TR" dirty="0" err="1"/>
              <a:t>ile</a:t>
            </a:r>
            <a:r>
              <a:rPr lang="tr-TR" dirty="0"/>
              <a:t> sunulan antijenler CD+4 Yardımcı T lenfositleri uyarırlar. Tip-1 Yardımcı Lenfositler çoğalarak IL-2, IL-4 ve IFN-γ salınımına başlarlar. Böylece kandaki </a:t>
            </a:r>
            <a:r>
              <a:rPr lang="tr-TR" dirty="0" err="1"/>
              <a:t>monositler</a:t>
            </a:r>
            <a:r>
              <a:rPr lang="tr-TR" dirty="0"/>
              <a:t> enfeksiyon bölgesine çekilip </a:t>
            </a:r>
            <a:r>
              <a:rPr lang="tr-TR" dirty="0" err="1"/>
              <a:t>makrofajlara</a:t>
            </a:r>
            <a:r>
              <a:rPr lang="tr-TR" dirty="0"/>
              <a:t> dönüşmesi sağlanır. </a:t>
            </a:r>
            <a:r>
              <a:rPr lang="tr-TR" dirty="0" err="1"/>
              <a:t>Makrofajlar</a:t>
            </a:r>
            <a:r>
              <a:rPr lang="tr-TR" dirty="0"/>
              <a:t> bölgeye gelir ve yüksek düzeyde fagositoz sağlanır (Diker, 1998).</a:t>
            </a:r>
          </a:p>
          <a:p>
            <a:pPr algn="just"/>
            <a:r>
              <a:rPr lang="tr-TR" dirty="0"/>
              <a:t>  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7468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/>
              <a:t>Yapışma gerçekleştikten sonraki aşama </a:t>
            </a:r>
            <a:r>
              <a:rPr lang="tr-TR" dirty="0" err="1"/>
              <a:t>lizis</a:t>
            </a:r>
            <a:r>
              <a:rPr lang="tr-TR" dirty="0"/>
              <a:t> aşamasıdır. Bu aşamada </a:t>
            </a:r>
            <a:r>
              <a:rPr lang="tr-TR" dirty="0" err="1"/>
              <a:t>Sitotoksik</a:t>
            </a:r>
            <a:r>
              <a:rPr lang="tr-TR" dirty="0"/>
              <a:t> T Lenfosit </a:t>
            </a:r>
            <a:r>
              <a:rPr lang="tr-TR" dirty="0" err="1"/>
              <a:t>perforin</a:t>
            </a:r>
            <a:r>
              <a:rPr lang="tr-TR" dirty="0"/>
              <a:t> ile hücre </a:t>
            </a:r>
            <a:r>
              <a:rPr lang="tr-TR" dirty="0" err="1"/>
              <a:t>membranındaki</a:t>
            </a:r>
            <a:r>
              <a:rPr lang="tr-TR" dirty="0"/>
              <a:t> lipit tabakada </a:t>
            </a:r>
            <a:r>
              <a:rPr lang="tr-TR" dirty="0" err="1"/>
              <a:t>por</a:t>
            </a:r>
            <a:r>
              <a:rPr lang="tr-TR" dirty="0"/>
              <a:t> açarlar ve </a:t>
            </a:r>
            <a:r>
              <a:rPr lang="tr-TR" dirty="0" err="1"/>
              <a:t>granzimler</a:t>
            </a:r>
            <a:r>
              <a:rPr lang="tr-TR" dirty="0"/>
              <a:t> ile </a:t>
            </a:r>
            <a:r>
              <a:rPr lang="tr-TR" dirty="0" err="1"/>
              <a:t>endonükleazları</a:t>
            </a:r>
            <a:r>
              <a:rPr lang="tr-TR" dirty="0"/>
              <a:t> aktive ederek hücre öldürülmeksizin </a:t>
            </a:r>
            <a:r>
              <a:rPr lang="tr-TR" dirty="0" err="1"/>
              <a:t>viral</a:t>
            </a:r>
            <a:r>
              <a:rPr lang="tr-TR" dirty="0"/>
              <a:t> DNA 200 bazlık parçalara ayrılır. Diğer bir yol ise </a:t>
            </a:r>
            <a:r>
              <a:rPr lang="tr-TR" dirty="0" err="1"/>
              <a:t>enfekte</a:t>
            </a:r>
            <a:r>
              <a:rPr lang="tr-TR" dirty="0"/>
              <a:t> veya anormal hücreden salgılanan CD+95, Fas, Apo-1 proteinlerine karşı </a:t>
            </a:r>
            <a:r>
              <a:rPr lang="tr-TR" dirty="0" err="1"/>
              <a:t>Sitotoksik</a:t>
            </a:r>
            <a:r>
              <a:rPr lang="tr-TR" dirty="0"/>
              <a:t> T hücresinden CD+95L, </a:t>
            </a:r>
            <a:r>
              <a:rPr lang="tr-TR" dirty="0" err="1"/>
              <a:t>FasL</a:t>
            </a:r>
            <a:r>
              <a:rPr lang="tr-TR" dirty="0"/>
              <a:t>, Apo-1L proteinlerine bağlanır. Fas-</a:t>
            </a:r>
            <a:r>
              <a:rPr lang="tr-TR" dirty="0" err="1"/>
              <a:t>FasL</a:t>
            </a:r>
            <a:r>
              <a:rPr lang="tr-TR" dirty="0"/>
              <a:t> kompleksi Ölümü uyaran hücre sinyalini (DİSC) oluşturur. Bunu daha sonradan aktif </a:t>
            </a:r>
            <a:r>
              <a:rPr lang="tr-TR" dirty="0" err="1"/>
              <a:t>caspase</a:t>
            </a:r>
            <a:r>
              <a:rPr lang="tr-TR" dirty="0"/>
              <a:t> 3,6,7 </a:t>
            </a:r>
            <a:r>
              <a:rPr lang="tr-TR" dirty="0" err="1"/>
              <a:t>yi</a:t>
            </a:r>
            <a:r>
              <a:rPr lang="tr-TR" dirty="0"/>
              <a:t> oluşturacak olan </a:t>
            </a:r>
            <a:r>
              <a:rPr lang="tr-TR" dirty="0" err="1"/>
              <a:t>procaspase</a:t>
            </a:r>
            <a:r>
              <a:rPr lang="tr-TR" dirty="0"/>
              <a:t> 8 ve 10 oluşturur. Sonuçta oluşan protein </a:t>
            </a:r>
            <a:r>
              <a:rPr lang="tr-TR" dirty="0" err="1"/>
              <a:t>kinazlar</a:t>
            </a:r>
            <a:r>
              <a:rPr lang="tr-TR" dirty="0"/>
              <a:t> sayesinde </a:t>
            </a:r>
            <a:r>
              <a:rPr lang="tr-TR" dirty="0" err="1"/>
              <a:t>lizis</a:t>
            </a:r>
            <a:r>
              <a:rPr lang="tr-TR" dirty="0"/>
              <a:t> gerçekleşmektedir (Diker, 1998).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342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 </a:t>
            </a:r>
            <a:r>
              <a:rPr lang="tr-TR" dirty="0" err="1"/>
              <a:t>Viruslara</a:t>
            </a:r>
            <a:r>
              <a:rPr lang="tr-TR" dirty="0"/>
              <a:t> karşı </a:t>
            </a:r>
            <a:r>
              <a:rPr lang="tr-TR" dirty="0" err="1"/>
              <a:t>humoral</a:t>
            </a:r>
            <a:r>
              <a:rPr lang="tr-TR" dirty="0"/>
              <a:t> </a:t>
            </a:r>
            <a:r>
              <a:rPr lang="tr-TR" dirty="0" err="1"/>
              <a:t>immun</a:t>
            </a:r>
            <a:r>
              <a:rPr lang="tr-TR" dirty="0"/>
              <a:t> yanıt ise şu şekilde olmaktadır;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80588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dirty="0" err="1" smtClean="0"/>
              <a:t>Humoral</a:t>
            </a:r>
            <a:r>
              <a:rPr lang="tr-TR" dirty="0" smtClean="0"/>
              <a:t> </a:t>
            </a:r>
            <a:r>
              <a:rPr lang="tr-TR" dirty="0" err="1"/>
              <a:t>immun</a:t>
            </a:r>
            <a:r>
              <a:rPr lang="tr-TR" dirty="0"/>
              <a:t> yanıtın oluşabilmesi antijen sunan hücreler tarafından salgılanan özellikle IL-1 Tip-2 Yardımcı lenfositleri aktive eder ve Tip-2 Yardımcı T Lenfositler tarafından salgılanan IL-4, IL-5, IL-6 B hücrelerinin çoğalmasını ve antikor hücrelere dönüşecek olan plazma hücrelerine dönüşmesini teşvik etmektedir. Yardımcı T lenfositteki CD+40L, CD+28 ve CD+21 ile, B-hücrelerindeki CD+40, CD+86 ve CD+19 vasıtasıyla bağlantı kurulur. Bu durumda, </a:t>
            </a:r>
            <a:r>
              <a:rPr lang="tr-TR" dirty="0" err="1"/>
              <a:t>antijenik</a:t>
            </a:r>
            <a:r>
              <a:rPr lang="tr-TR" dirty="0"/>
              <a:t> uyarım serbest haldeki ham antijene bağlanmış reseptörler (BCR) tarafından B-hücresine aktarılır. B hücrelerinden plazma hücreleri şekillenirken aynı zamanda bir kısmından ise bellek hücreleri şekillenir. B hücreleri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/>
              <a:t>lenfoid</a:t>
            </a:r>
            <a:r>
              <a:rPr lang="tr-TR" dirty="0"/>
              <a:t> organlara(Dalak, lenf yumruları) giderek antikor sentezlemeye başlarlar. İlk başta </a:t>
            </a:r>
            <a:r>
              <a:rPr lang="tr-TR" dirty="0" err="1"/>
              <a:t>pentamer</a:t>
            </a:r>
            <a:r>
              <a:rPr lang="tr-TR" dirty="0"/>
              <a:t> yapıdaki </a:t>
            </a:r>
            <a:r>
              <a:rPr lang="tr-TR" dirty="0" err="1"/>
              <a:t>Ig</a:t>
            </a:r>
            <a:r>
              <a:rPr lang="tr-TR" dirty="0"/>
              <a:t> M </a:t>
            </a:r>
            <a:r>
              <a:rPr lang="tr-TR" dirty="0" err="1"/>
              <a:t>leri</a:t>
            </a:r>
            <a:r>
              <a:rPr lang="tr-TR" dirty="0"/>
              <a:t> sentezlenerek daha çok sayıda antijen </a:t>
            </a:r>
            <a:r>
              <a:rPr lang="tr-TR" dirty="0" err="1"/>
              <a:t>nötralizsayonu</a:t>
            </a:r>
            <a:r>
              <a:rPr lang="tr-TR" dirty="0"/>
              <a:t> amaçlanmaktadır. (kitap kadir) Bir hücrenin üretilen </a:t>
            </a:r>
            <a:r>
              <a:rPr lang="tr-TR" dirty="0" err="1"/>
              <a:t>Ig</a:t>
            </a:r>
            <a:r>
              <a:rPr lang="tr-TR" dirty="0"/>
              <a:t> sınıfı kademeli olarak </a:t>
            </a:r>
            <a:r>
              <a:rPr lang="tr-TR" dirty="0" err="1"/>
              <a:t>IgM'den</a:t>
            </a:r>
            <a:r>
              <a:rPr lang="tr-TR" dirty="0"/>
              <a:t> </a:t>
            </a:r>
            <a:r>
              <a:rPr lang="tr-TR" dirty="0" err="1"/>
              <a:t>IgG’e</a:t>
            </a:r>
            <a:r>
              <a:rPr lang="tr-TR" dirty="0"/>
              <a:t>, </a:t>
            </a:r>
            <a:r>
              <a:rPr lang="tr-TR" dirty="0" err="1"/>
              <a:t>IgE’e</a:t>
            </a:r>
            <a:r>
              <a:rPr lang="tr-TR" dirty="0"/>
              <a:t> veya </a:t>
            </a:r>
            <a:r>
              <a:rPr lang="tr-TR" dirty="0" err="1"/>
              <a:t>IgA'ya</a:t>
            </a:r>
            <a:r>
              <a:rPr lang="tr-TR" dirty="0"/>
              <a:t> dönüşür. </a:t>
            </a:r>
            <a:r>
              <a:rPr lang="tr-TR" dirty="0" err="1"/>
              <a:t>İzotip</a:t>
            </a:r>
            <a:r>
              <a:rPr lang="tr-TR" dirty="0"/>
              <a:t> değişimi, </a:t>
            </a:r>
            <a:r>
              <a:rPr lang="tr-TR" dirty="0" err="1"/>
              <a:t>Th</a:t>
            </a:r>
            <a:r>
              <a:rPr lang="tr-TR" dirty="0"/>
              <a:t> hücre </a:t>
            </a:r>
            <a:r>
              <a:rPr lang="tr-TR" dirty="0" err="1"/>
              <a:t>sitokinlerinden</a:t>
            </a:r>
            <a:r>
              <a:rPr lang="tr-TR" dirty="0"/>
              <a:t> IL-4 ve IL-13 </a:t>
            </a:r>
            <a:r>
              <a:rPr lang="tr-TR" dirty="0" err="1"/>
              <a:t>IgE</a:t>
            </a:r>
            <a:r>
              <a:rPr lang="tr-TR" dirty="0"/>
              <a:t> değişimini, IFN-</a:t>
            </a:r>
            <a:r>
              <a:rPr lang="el-GR" dirty="0"/>
              <a:t>γ </a:t>
            </a:r>
            <a:r>
              <a:rPr lang="tr-TR" dirty="0" err="1"/>
              <a:t>IgG</a:t>
            </a:r>
            <a:r>
              <a:rPr lang="tr-TR" dirty="0"/>
              <a:t> değişimini, TGF-</a:t>
            </a:r>
            <a:r>
              <a:rPr lang="el-GR" dirty="0"/>
              <a:t>β </a:t>
            </a:r>
            <a:r>
              <a:rPr lang="tr-TR" dirty="0"/>
              <a:t>ve IL-5 </a:t>
            </a:r>
            <a:r>
              <a:rPr lang="tr-TR" dirty="0" err="1"/>
              <a:t>IgA</a:t>
            </a:r>
            <a:r>
              <a:rPr lang="tr-TR" dirty="0"/>
              <a:t> değişimini indükleyen önemli faktörlerdir (</a:t>
            </a:r>
            <a:r>
              <a:rPr lang="tr-TR" dirty="0" err="1"/>
              <a:t>Averbeck</a:t>
            </a:r>
            <a:r>
              <a:rPr lang="tr-TR" dirty="0"/>
              <a:t> ve ark, 2007).</a:t>
            </a:r>
          </a:p>
        </p:txBody>
      </p:sp>
    </p:spTree>
    <p:extLst>
      <p:ext uri="{BB962C8B-B14F-4D97-AF65-F5344CB8AC3E}">
        <p14:creationId xmlns:p14="http://schemas.microsoft.com/office/powerpoint/2010/main" val="198662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0080"/>
          </a:xfrm>
        </p:spPr>
        <p:txBody>
          <a:bodyPr>
            <a:normAutofit/>
          </a:bodyPr>
          <a:lstStyle/>
          <a:p>
            <a:r>
              <a:rPr lang="tr-TR" sz="3200" dirty="0" err="1"/>
              <a:t>Viruslara</a:t>
            </a:r>
            <a:r>
              <a:rPr lang="tr-TR" sz="3200" dirty="0"/>
              <a:t> </a:t>
            </a:r>
            <a:r>
              <a:rPr lang="tr-TR" sz="3200" dirty="0" smtClean="0"/>
              <a:t>karşı </a:t>
            </a:r>
            <a:r>
              <a:rPr lang="tr-TR" sz="3200" dirty="0" err="1"/>
              <a:t>humoral</a:t>
            </a:r>
            <a:r>
              <a:rPr lang="tr-TR" sz="3200" dirty="0"/>
              <a:t> </a:t>
            </a:r>
            <a:r>
              <a:rPr lang="tr-TR" sz="3200" dirty="0" err="1"/>
              <a:t>immun</a:t>
            </a:r>
            <a:r>
              <a:rPr lang="tr-TR" sz="3200" dirty="0"/>
              <a:t> </a:t>
            </a:r>
            <a:r>
              <a:rPr lang="tr-TR" sz="3200" dirty="0" err="1" smtClean="0"/>
              <a:t>yanIt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967608"/>
          </a:xfrm>
        </p:spPr>
        <p:txBody>
          <a:bodyPr/>
          <a:lstStyle/>
          <a:p>
            <a:r>
              <a:rPr lang="tr-TR" dirty="0" smtClean="0"/>
              <a:t>APC               T Helper-2               B </a:t>
            </a:r>
            <a:r>
              <a:rPr lang="tr-TR" dirty="0" err="1" smtClean="0"/>
              <a:t>cells</a:t>
            </a:r>
            <a:r>
              <a:rPr lang="tr-TR" dirty="0" smtClean="0"/>
              <a:t> </a:t>
            </a:r>
          </a:p>
          <a:p>
            <a:r>
              <a:rPr lang="tr-TR" dirty="0"/>
              <a:t> </a:t>
            </a:r>
            <a:r>
              <a:rPr lang="tr-TR" dirty="0" smtClean="0"/>
              <a:t>         </a:t>
            </a:r>
          </a:p>
        </p:txBody>
      </p:sp>
      <p:pic>
        <p:nvPicPr>
          <p:cNvPr id="3074" name="Picture 2" descr="C:\Users\CÜNEYT\Desktop\ependent-b-cell-activ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70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1993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b="1" dirty="0"/>
              <a:t>Bazı </a:t>
            </a:r>
            <a:r>
              <a:rPr lang="tr-TR" b="1" dirty="0" err="1"/>
              <a:t>Virusların</a:t>
            </a:r>
            <a:r>
              <a:rPr lang="tr-TR" b="1" dirty="0"/>
              <a:t> savunma mekanizmalarından kaçışı: </a:t>
            </a:r>
            <a:endParaRPr lang="tr-TR" dirty="0"/>
          </a:p>
          <a:p>
            <a:pPr algn="just"/>
            <a:r>
              <a:rPr lang="tr-TR" b="1" dirty="0"/>
              <a:t>     </a:t>
            </a:r>
            <a:r>
              <a:rPr lang="tr-TR" dirty="0" err="1"/>
              <a:t>Viruslar</a:t>
            </a:r>
            <a:r>
              <a:rPr lang="tr-TR" dirty="0"/>
              <a:t> hayvanlarda enfeksiyon oluşturabilmesi için ilk başta doğal bariyerleri geçip daha sonra spesifik ve </a:t>
            </a:r>
            <a:r>
              <a:rPr lang="tr-TR" dirty="0" err="1"/>
              <a:t>non</a:t>
            </a:r>
            <a:r>
              <a:rPr lang="tr-TR" dirty="0"/>
              <a:t>-spesifik </a:t>
            </a:r>
            <a:r>
              <a:rPr lang="tr-TR" dirty="0" err="1"/>
              <a:t>immun</a:t>
            </a:r>
            <a:r>
              <a:rPr lang="tr-TR" dirty="0"/>
              <a:t> cevaptan kurtulmaları gerekmektedir. Her </a:t>
            </a:r>
            <a:r>
              <a:rPr lang="tr-TR" dirty="0" err="1"/>
              <a:t>virusun</a:t>
            </a:r>
            <a:r>
              <a:rPr lang="tr-TR" dirty="0"/>
              <a:t> kendine özgü kaçış mekanizmaları vardır. </a:t>
            </a:r>
            <a:r>
              <a:rPr lang="tr-TR" dirty="0" err="1"/>
              <a:t>Retroviruslar</a:t>
            </a:r>
            <a:r>
              <a:rPr lang="tr-TR" dirty="0"/>
              <a:t> ve </a:t>
            </a:r>
            <a:r>
              <a:rPr lang="tr-TR" dirty="0" err="1"/>
              <a:t>Hantaviruslar</a:t>
            </a:r>
            <a:r>
              <a:rPr lang="tr-TR" dirty="0"/>
              <a:t> hücreyi öldürmeyerek hücre içinde uzun süre canlı kalıp çoğalabilmektedirler. Böylece Hücre içine giremeyen </a:t>
            </a:r>
            <a:r>
              <a:rPr lang="tr-TR" dirty="0" err="1"/>
              <a:t>humoral</a:t>
            </a:r>
            <a:r>
              <a:rPr lang="tr-TR" dirty="0"/>
              <a:t> </a:t>
            </a:r>
            <a:r>
              <a:rPr lang="tr-TR" dirty="0" err="1"/>
              <a:t>immun</a:t>
            </a:r>
            <a:r>
              <a:rPr lang="tr-TR" dirty="0"/>
              <a:t> yanıttan kaçmış olurlar. </a:t>
            </a:r>
            <a:r>
              <a:rPr lang="tr-TR" dirty="0" err="1"/>
              <a:t>Retroviruslar</a:t>
            </a:r>
            <a:r>
              <a:rPr lang="tr-TR" dirty="0"/>
              <a:t>  çoğalmaları sırasında meydana gelen mutasyonlar sonucu </a:t>
            </a:r>
            <a:r>
              <a:rPr lang="tr-TR" dirty="0" err="1"/>
              <a:t>antijenik</a:t>
            </a:r>
            <a:r>
              <a:rPr lang="tr-TR" dirty="0"/>
              <a:t> </a:t>
            </a:r>
            <a:r>
              <a:rPr lang="tr-TR" dirty="0" err="1"/>
              <a:t>shift</a:t>
            </a:r>
            <a:r>
              <a:rPr lang="tr-TR" dirty="0"/>
              <a:t>, </a:t>
            </a:r>
            <a:r>
              <a:rPr lang="tr-TR" dirty="0" err="1"/>
              <a:t>antijenik</a:t>
            </a:r>
            <a:r>
              <a:rPr lang="tr-TR" dirty="0"/>
              <a:t> </a:t>
            </a:r>
            <a:r>
              <a:rPr lang="tr-TR" dirty="0" err="1"/>
              <a:t>drift</a:t>
            </a:r>
            <a:r>
              <a:rPr lang="tr-TR" dirty="0"/>
              <a:t> gibi değişimlere uğramaktadırlar. Böylece konakçının ürettiği </a:t>
            </a:r>
            <a:r>
              <a:rPr lang="tr-TR" dirty="0" err="1"/>
              <a:t>nötralizan</a:t>
            </a:r>
            <a:r>
              <a:rPr lang="tr-TR" dirty="0"/>
              <a:t> antikorlardan kaçmış olurlar. </a:t>
            </a:r>
            <a:r>
              <a:rPr lang="tr-TR" dirty="0" err="1"/>
              <a:t>Coranaviridae</a:t>
            </a:r>
            <a:r>
              <a:rPr lang="tr-TR" dirty="0"/>
              <a:t> ailesine bağlı </a:t>
            </a:r>
            <a:r>
              <a:rPr lang="tr-TR" dirty="0" err="1"/>
              <a:t>virus</a:t>
            </a:r>
            <a:r>
              <a:rPr lang="tr-TR" dirty="0"/>
              <a:t> tarafından oluşturulan FİP yine bir mutasyon sonucu </a:t>
            </a:r>
            <a:r>
              <a:rPr lang="tr-TR" dirty="0" err="1"/>
              <a:t>patojenite</a:t>
            </a:r>
            <a:r>
              <a:rPr lang="tr-TR" dirty="0"/>
              <a:t> kazanır.  </a:t>
            </a:r>
            <a:r>
              <a:rPr lang="tr-TR" dirty="0" err="1"/>
              <a:t>Retrovirusların</a:t>
            </a:r>
            <a:r>
              <a:rPr lang="tr-TR" dirty="0"/>
              <a:t> bir diğer </a:t>
            </a:r>
            <a:r>
              <a:rPr lang="tr-TR" dirty="0" err="1"/>
              <a:t>immun</a:t>
            </a:r>
            <a:r>
              <a:rPr lang="tr-TR" dirty="0"/>
              <a:t> sitemden kaçış yolu da RNA </a:t>
            </a:r>
            <a:r>
              <a:rPr lang="tr-TR" dirty="0" err="1"/>
              <a:t>reverz</a:t>
            </a:r>
            <a:r>
              <a:rPr lang="tr-TR" dirty="0"/>
              <a:t> </a:t>
            </a:r>
            <a:r>
              <a:rPr lang="tr-TR" dirty="0" err="1"/>
              <a:t>transkriptaz</a:t>
            </a:r>
            <a:r>
              <a:rPr lang="tr-TR" dirty="0"/>
              <a:t> enzimi ile DNA’sını Konak hücre genomuna entegre edip yeni nesillere ömür boyu geçmesini sağlar. </a:t>
            </a:r>
            <a:r>
              <a:rPr lang="tr-TR" dirty="0" err="1"/>
              <a:t>Paramyxoviruslar</a:t>
            </a:r>
            <a:r>
              <a:rPr lang="tr-TR" dirty="0"/>
              <a:t> ise füzyon proteini sayesinde konakçı hücrenin komşu hücrelerle birleşmesini sağlayarak dev hücrelerini oluşturmaktadırlar. Füzyon proteini aynı zamanda </a:t>
            </a:r>
            <a:r>
              <a:rPr lang="tr-TR" dirty="0" err="1"/>
              <a:t>Lentiviruslar</a:t>
            </a:r>
            <a:r>
              <a:rPr lang="tr-TR" dirty="0"/>
              <a:t> ve </a:t>
            </a:r>
            <a:r>
              <a:rPr lang="tr-TR" dirty="0" err="1"/>
              <a:t>Herpesviruslarda</a:t>
            </a:r>
            <a:r>
              <a:rPr lang="tr-TR" dirty="0"/>
              <a:t> da vardır. </a:t>
            </a:r>
            <a:r>
              <a:rPr lang="tr-TR" dirty="0" err="1"/>
              <a:t>Retroviridae</a:t>
            </a:r>
            <a:r>
              <a:rPr lang="tr-TR" dirty="0"/>
              <a:t>, </a:t>
            </a:r>
            <a:r>
              <a:rPr lang="tr-TR" dirty="0" err="1"/>
              <a:t>Paramyxoviridae</a:t>
            </a:r>
            <a:r>
              <a:rPr lang="tr-TR" dirty="0"/>
              <a:t>, </a:t>
            </a:r>
            <a:r>
              <a:rPr lang="tr-TR" dirty="0" err="1"/>
              <a:t>Reoviridae</a:t>
            </a:r>
            <a:r>
              <a:rPr lang="tr-TR" dirty="0"/>
              <a:t>, </a:t>
            </a:r>
            <a:r>
              <a:rPr lang="tr-TR" dirty="0" err="1"/>
              <a:t>Arenaviridae</a:t>
            </a:r>
            <a:r>
              <a:rPr lang="tr-TR" dirty="0"/>
              <a:t> </a:t>
            </a:r>
            <a:r>
              <a:rPr lang="tr-TR" dirty="0" err="1"/>
              <a:t>virus</a:t>
            </a:r>
            <a:r>
              <a:rPr lang="tr-TR" dirty="0"/>
              <a:t> ailelerinde ise </a:t>
            </a:r>
            <a:r>
              <a:rPr lang="tr-TR" dirty="0" err="1"/>
              <a:t>truva</a:t>
            </a:r>
            <a:r>
              <a:rPr lang="tr-TR" dirty="0"/>
              <a:t> atı mekanizmasıyla kan hücrelerini </a:t>
            </a:r>
            <a:r>
              <a:rPr lang="tr-TR" dirty="0" err="1"/>
              <a:t>enfekte</a:t>
            </a:r>
            <a:r>
              <a:rPr lang="tr-TR" dirty="0"/>
              <a:t> ederek </a:t>
            </a:r>
            <a:r>
              <a:rPr lang="tr-TR" dirty="0" err="1"/>
              <a:t>immun</a:t>
            </a:r>
            <a:r>
              <a:rPr lang="tr-TR" dirty="0"/>
              <a:t> yanıttan kaçabilmektedirler. </a:t>
            </a:r>
          </a:p>
        </p:txBody>
      </p:sp>
    </p:spTree>
    <p:extLst>
      <p:ext uri="{BB962C8B-B14F-4D97-AF65-F5344CB8AC3E}">
        <p14:creationId xmlns:p14="http://schemas.microsoft.com/office/powerpoint/2010/main" val="369950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err="1"/>
              <a:t>Adenoviruslar</a:t>
            </a:r>
            <a:r>
              <a:rPr lang="tr-TR" dirty="0"/>
              <a:t> ise </a:t>
            </a:r>
            <a:r>
              <a:rPr lang="tr-TR" dirty="0" err="1"/>
              <a:t>enfekte</a:t>
            </a:r>
            <a:r>
              <a:rPr lang="tr-TR" dirty="0"/>
              <a:t> ettiği hücrede </a:t>
            </a:r>
            <a:r>
              <a:rPr lang="tr-TR" dirty="0" err="1"/>
              <a:t>sentezlettirdiği</a:t>
            </a:r>
            <a:r>
              <a:rPr lang="tr-TR" dirty="0"/>
              <a:t> proteinle hücre yüzeyindeki MHC-I molekülünün yapışını değiştirerek </a:t>
            </a:r>
            <a:r>
              <a:rPr lang="tr-TR" dirty="0" err="1"/>
              <a:t>Sitotoksik</a:t>
            </a:r>
            <a:r>
              <a:rPr lang="tr-TR" dirty="0"/>
              <a:t> T Lenfositlerin bağlanmasının önüne geçmektedirler. </a:t>
            </a:r>
            <a:r>
              <a:rPr lang="tr-TR" dirty="0" err="1"/>
              <a:t>Filoviruslarda</a:t>
            </a:r>
            <a:r>
              <a:rPr lang="tr-TR" dirty="0"/>
              <a:t> ise </a:t>
            </a:r>
            <a:r>
              <a:rPr lang="tr-TR" dirty="0" err="1"/>
              <a:t>virus</a:t>
            </a:r>
            <a:r>
              <a:rPr lang="tr-TR" dirty="0"/>
              <a:t> yüzey </a:t>
            </a:r>
            <a:r>
              <a:rPr lang="tr-TR" dirty="0" err="1"/>
              <a:t>glikoproteinine</a:t>
            </a:r>
            <a:r>
              <a:rPr lang="tr-TR" dirty="0"/>
              <a:t> benzer protein </a:t>
            </a:r>
            <a:r>
              <a:rPr lang="tr-TR" dirty="0" err="1"/>
              <a:t>sentezlettirerek</a:t>
            </a:r>
            <a:r>
              <a:rPr lang="tr-TR" dirty="0"/>
              <a:t> hücre dışına salmaktadır. </a:t>
            </a:r>
            <a:r>
              <a:rPr lang="tr-TR" dirty="0" err="1"/>
              <a:t>Nötralizan</a:t>
            </a:r>
            <a:r>
              <a:rPr lang="tr-TR" dirty="0"/>
              <a:t> antikorlar bu proteinlere bağlanır ve </a:t>
            </a:r>
            <a:r>
              <a:rPr lang="tr-TR" dirty="0" err="1"/>
              <a:t>enfekte</a:t>
            </a:r>
            <a:r>
              <a:rPr lang="tr-TR" dirty="0"/>
              <a:t> hücre antikorlardan kaçmış olur. </a:t>
            </a:r>
            <a:r>
              <a:rPr lang="tr-TR" dirty="0" err="1"/>
              <a:t>Bovine</a:t>
            </a:r>
            <a:r>
              <a:rPr lang="tr-TR" dirty="0"/>
              <a:t> </a:t>
            </a:r>
            <a:r>
              <a:rPr lang="tr-TR" dirty="0" err="1"/>
              <a:t>Viral</a:t>
            </a:r>
            <a:r>
              <a:rPr lang="tr-TR" dirty="0"/>
              <a:t> </a:t>
            </a:r>
            <a:r>
              <a:rPr lang="tr-TR" dirty="0" err="1"/>
              <a:t>Diarrhea</a:t>
            </a:r>
            <a:r>
              <a:rPr lang="tr-TR" dirty="0"/>
              <a:t> gibi kronik </a:t>
            </a:r>
            <a:r>
              <a:rPr lang="tr-TR" dirty="0" err="1"/>
              <a:t>persiste</a:t>
            </a:r>
            <a:r>
              <a:rPr lang="tr-TR" dirty="0"/>
              <a:t> enfeksiyonlarda </a:t>
            </a:r>
            <a:r>
              <a:rPr lang="tr-TR" dirty="0" err="1"/>
              <a:t>virus</a:t>
            </a:r>
            <a:r>
              <a:rPr lang="tr-TR" dirty="0"/>
              <a:t> </a:t>
            </a:r>
            <a:r>
              <a:rPr lang="tr-TR" dirty="0" err="1"/>
              <a:t>fötusta</a:t>
            </a:r>
            <a:r>
              <a:rPr lang="tr-TR" dirty="0"/>
              <a:t> </a:t>
            </a:r>
            <a:r>
              <a:rPr lang="tr-TR" dirty="0" err="1"/>
              <a:t>immun</a:t>
            </a:r>
            <a:r>
              <a:rPr lang="tr-TR" dirty="0"/>
              <a:t> sistem gelişmeden önce </a:t>
            </a:r>
            <a:r>
              <a:rPr lang="tr-TR" dirty="0" err="1"/>
              <a:t>enfekte</a:t>
            </a:r>
            <a:r>
              <a:rPr lang="tr-TR" dirty="0"/>
              <a:t> ettiğinde </a:t>
            </a:r>
            <a:r>
              <a:rPr lang="tr-TR" dirty="0" err="1"/>
              <a:t>immun</a:t>
            </a:r>
            <a:r>
              <a:rPr lang="tr-TR" dirty="0"/>
              <a:t> </a:t>
            </a:r>
            <a:r>
              <a:rPr lang="tr-TR" dirty="0" err="1"/>
              <a:t>tölerans</a:t>
            </a:r>
            <a:r>
              <a:rPr lang="tr-TR" dirty="0"/>
              <a:t> gelişir ve yavru doğduğunda antijene karşı antikor oluşmamaktadır. Yine BVD enfeksiyonlarında yavru anne karnında </a:t>
            </a:r>
            <a:r>
              <a:rPr lang="tr-TR" dirty="0" err="1"/>
              <a:t>nonsitopatojenik</a:t>
            </a:r>
            <a:r>
              <a:rPr lang="tr-TR" dirty="0"/>
              <a:t> </a:t>
            </a:r>
            <a:r>
              <a:rPr lang="tr-TR" dirty="0" err="1"/>
              <a:t>suşla</a:t>
            </a:r>
            <a:r>
              <a:rPr lang="tr-TR" dirty="0"/>
              <a:t> </a:t>
            </a:r>
            <a:r>
              <a:rPr lang="tr-TR" dirty="0" err="1"/>
              <a:t>enfekte</a:t>
            </a:r>
            <a:r>
              <a:rPr lang="tr-TR" dirty="0"/>
              <a:t> olup doğduktan sonra bu sefer </a:t>
            </a:r>
            <a:r>
              <a:rPr lang="tr-TR" dirty="0" err="1"/>
              <a:t>sitopatojen</a:t>
            </a:r>
            <a:r>
              <a:rPr lang="tr-TR" dirty="0"/>
              <a:t> bir </a:t>
            </a:r>
            <a:r>
              <a:rPr lang="tr-TR" dirty="0" err="1"/>
              <a:t>suşla</a:t>
            </a:r>
            <a:r>
              <a:rPr lang="tr-TR" dirty="0"/>
              <a:t> </a:t>
            </a:r>
            <a:r>
              <a:rPr lang="tr-TR" dirty="0" err="1"/>
              <a:t>enfekte</a:t>
            </a:r>
            <a:r>
              <a:rPr lang="tr-TR" dirty="0"/>
              <a:t> olursa mutasyon şekillenir ve </a:t>
            </a:r>
            <a:r>
              <a:rPr lang="tr-TR" dirty="0" err="1"/>
              <a:t>mukozal</a:t>
            </a:r>
            <a:r>
              <a:rPr lang="tr-TR" dirty="0"/>
              <a:t> hastalık oluşmaktadır. Bazı </a:t>
            </a:r>
            <a:r>
              <a:rPr lang="tr-TR" dirty="0" err="1"/>
              <a:t>viruslar</a:t>
            </a:r>
            <a:r>
              <a:rPr lang="tr-TR" dirty="0"/>
              <a:t> sinir sistemi gibi sistemlere yerleşerek buradaki </a:t>
            </a:r>
            <a:r>
              <a:rPr lang="tr-TR" dirty="0" err="1"/>
              <a:t>immun</a:t>
            </a:r>
            <a:r>
              <a:rPr lang="tr-TR" dirty="0"/>
              <a:t> sitem etkinliği sınırlı olduğu için kolayca üreyebilmektedirler (</a:t>
            </a:r>
            <a:r>
              <a:rPr lang="tr-TR" dirty="0" err="1"/>
              <a:t>Yeşilbağ</a:t>
            </a:r>
            <a:r>
              <a:rPr lang="tr-TR" dirty="0"/>
              <a:t>, 2010).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881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n-US" sz="3600" dirty="0" smtClean="0"/>
              <a:t>2. VİRAL </a:t>
            </a:r>
            <a:r>
              <a:rPr lang="en-US" sz="3600" dirty="0" smtClean="0"/>
              <a:t>ENF</a:t>
            </a:r>
            <a:r>
              <a:rPr lang="tr-TR" sz="3600" dirty="0" smtClean="0"/>
              <a:t>EKSİYONLARDA</a:t>
            </a:r>
            <a:r>
              <a:rPr lang="en-US" sz="3600" dirty="0" smtClean="0"/>
              <a:t> </a:t>
            </a:r>
            <a:r>
              <a:rPr lang="en-US" sz="3600" dirty="0" smtClean="0"/>
              <a:t>İMMUN YANIT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Virus </a:t>
            </a:r>
            <a:r>
              <a:rPr lang="en-US" dirty="0" err="1" smtClean="0"/>
              <a:t>enf</a:t>
            </a:r>
            <a:r>
              <a:rPr lang="en-US" dirty="0" smtClean="0"/>
              <a:t>. ilk </a:t>
            </a:r>
            <a:r>
              <a:rPr lang="en-US" dirty="0" err="1" smtClean="0"/>
              <a:t>yanıtı</a:t>
            </a:r>
            <a:r>
              <a:rPr lang="en-US" dirty="0" smtClean="0"/>
              <a:t> </a:t>
            </a:r>
            <a:r>
              <a:rPr lang="en-US" dirty="0" err="1" smtClean="0"/>
              <a:t>makrofajlar</a:t>
            </a:r>
            <a:r>
              <a:rPr lang="en-US" dirty="0" smtClean="0"/>
              <a:t> </a:t>
            </a:r>
            <a:r>
              <a:rPr lang="en-US" dirty="0" err="1" smtClean="0"/>
              <a:t>verir</a:t>
            </a:r>
            <a:r>
              <a:rPr lang="en-US" dirty="0" smtClean="0"/>
              <a:t>.(İlk 24 </a:t>
            </a:r>
            <a:r>
              <a:rPr lang="en-US" dirty="0" err="1" smtClean="0"/>
              <a:t>saat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Makrofajlar</a:t>
            </a:r>
            <a:r>
              <a:rPr lang="en-US" dirty="0" smtClean="0"/>
              <a:t> </a:t>
            </a:r>
            <a:r>
              <a:rPr lang="en-US" dirty="0" err="1" smtClean="0"/>
              <a:t>ag</a:t>
            </a:r>
            <a:r>
              <a:rPr lang="en-US" dirty="0" smtClean="0"/>
              <a:t> </a:t>
            </a:r>
            <a:r>
              <a:rPr lang="en-US" dirty="0" err="1" smtClean="0"/>
              <a:t>yapılarını</a:t>
            </a:r>
            <a:r>
              <a:rPr lang="en-US" dirty="0" smtClean="0"/>
              <a:t> MHC-2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makrofaj</a:t>
            </a:r>
            <a:r>
              <a:rPr lang="en-US" dirty="0" smtClean="0"/>
              <a:t> </a:t>
            </a:r>
            <a:r>
              <a:rPr lang="en-US" dirty="0" err="1" smtClean="0"/>
              <a:t>yüzeyinde</a:t>
            </a:r>
            <a:r>
              <a:rPr lang="en-US" dirty="0" smtClean="0"/>
              <a:t> </a:t>
            </a:r>
            <a:r>
              <a:rPr lang="en-US" dirty="0" err="1" smtClean="0"/>
              <a:t>lenfositlere</a:t>
            </a:r>
            <a:r>
              <a:rPr lang="en-US" dirty="0" smtClean="0"/>
              <a:t> </a:t>
            </a:r>
            <a:r>
              <a:rPr lang="en-US" dirty="0" err="1" smtClean="0"/>
              <a:t>sunar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Yardımcı</a:t>
            </a:r>
            <a:r>
              <a:rPr lang="en-US" dirty="0" smtClean="0"/>
              <a:t> T </a:t>
            </a:r>
            <a:r>
              <a:rPr lang="en-US" dirty="0" err="1" smtClean="0"/>
              <a:t>lenfositleri</a:t>
            </a:r>
            <a:r>
              <a:rPr lang="en-US" dirty="0" smtClean="0"/>
              <a:t> CD-4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bunları</a:t>
            </a:r>
            <a:r>
              <a:rPr lang="en-US" dirty="0" smtClean="0"/>
              <a:t> </a:t>
            </a:r>
            <a:r>
              <a:rPr lang="en-US" dirty="0" err="1" smtClean="0"/>
              <a:t>tanır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Th1 </a:t>
            </a:r>
            <a:r>
              <a:rPr lang="en-US" dirty="0" err="1" smtClean="0"/>
              <a:t>hücreleri</a:t>
            </a:r>
            <a:r>
              <a:rPr lang="en-US" dirty="0" smtClean="0"/>
              <a:t> IL-2,3, IFN </a:t>
            </a:r>
            <a:r>
              <a:rPr lang="en-US" dirty="0" err="1" smtClean="0"/>
              <a:t>gama</a:t>
            </a:r>
            <a:r>
              <a:rPr lang="en-US" dirty="0" smtClean="0"/>
              <a:t> </a:t>
            </a:r>
            <a:r>
              <a:rPr lang="en-US" dirty="0" err="1" smtClean="0"/>
              <a:t>salar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Böylelikle</a:t>
            </a:r>
            <a:r>
              <a:rPr lang="en-US" dirty="0" smtClean="0"/>
              <a:t> </a:t>
            </a:r>
            <a:r>
              <a:rPr lang="en-US" dirty="0" err="1" smtClean="0"/>
              <a:t>monositler</a:t>
            </a:r>
            <a:r>
              <a:rPr lang="en-US" dirty="0" smtClean="0"/>
              <a:t> </a:t>
            </a:r>
            <a:r>
              <a:rPr lang="en-US" dirty="0" err="1" smtClean="0"/>
              <a:t>makrofaja</a:t>
            </a:r>
            <a:r>
              <a:rPr lang="en-US" dirty="0" smtClean="0"/>
              <a:t> </a:t>
            </a:r>
            <a:r>
              <a:rPr lang="en-US" dirty="0" err="1" smtClean="0"/>
              <a:t>dönüşür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enfeksiyon</a:t>
            </a:r>
            <a:r>
              <a:rPr lang="en-US" dirty="0" smtClean="0"/>
              <a:t> </a:t>
            </a:r>
            <a:r>
              <a:rPr lang="en-US" dirty="0" err="1" smtClean="0"/>
              <a:t>bölgesine</a:t>
            </a:r>
            <a:r>
              <a:rPr lang="en-US" dirty="0" smtClean="0"/>
              <a:t> </a:t>
            </a:r>
            <a:r>
              <a:rPr lang="en-US" dirty="0" err="1" smtClean="0"/>
              <a:t>göç</a:t>
            </a:r>
            <a:r>
              <a:rPr lang="en-US" dirty="0" smtClean="0"/>
              <a:t> </a:t>
            </a:r>
            <a:r>
              <a:rPr lang="en-US" dirty="0" err="1" smtClean="0"/>
              <a:t>eder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Makrofajlar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düzeyde</a:t>
            </a:r>
            <a:r>
              <a:rPr lang="en-US" dirty="0" smtClean="0"/>
              <a:t> </a:t>
            </a:r>
            <a:r>
              <a:rPr lang="en-US" dirty="0" err="1" smtClean="0"/>
              <a:t>kemotaksis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fagositoz</a:t>
            </a:r>
            <a:r>
              <a:rPr lang="en-US" dirty="0" smtClean="0"/>
              <a:t> </a:t>
            </a:r>
            <a:r>
              <a:rPr lang="en-US" dirty="0" err="1" smtClean="0"/>
              <a:t>özelliği</a:t>
            </a:r>
            <a:r>
              <a:rPr lang="en-US" dirty="0" smtClean="0"/>
              <a:t> </a:t>
            </a:r>
            <a:r>
              <a:rPr lang="en-US" dirty="0" err="1" smtClean="0"/>
              <a:t>kazanır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18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2. VİRAL ENF. İMMUN YANIT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Th-2 </a:t>
            </a:r>
            <a:r>
              <a:rPr lang="en-US" dirty="0" err="1" smtClean="0"/>
              <a:t>hücreleri</a:t>
            </a:r>
            <a:r>
              <a:rPr lang="en-US" dirty="0" smtClean="0"/>
              <a:t> IL-4,5,6 </a:t>
            </a:r>
            <a:r>
              <a:rPr lang="en-US" dirty="0" err="1" smtClean="0"/>
              <a:t>salgılayarak</a:t>
            </a:r>
            <a:r>
              <a:rPr lang="en-US" dirty="0" smtClean="0"/>
              <a:t> B </a:t>
            </a:r>
            <a:r>
              <a:rPr lang="en-US" dirty="0" err="1" smtClean="0"/>
              <a:t>lenfositlerin</a:t>
            </a:r>
            <a:r>
              <a:rPr lang="en-US" dirty="0" smtClean="0"/>
              <a:t> </a:t>
            </a:r>
            <a:r>
              <a:rPr lang="en-US" dirty="0" err="1" smtClean="0"/>
              <a:t>plazma</a:t>
            </a:r>
            <a:r>
              <a:rPr lang="en-US" dirty="0" smtClean="0"/>
              <a:t> </a:t>
            </a:r>
            <a:r>
              <a:rPr lang="en-US" dirty="0" err="1" smtClean="0"/>
              <a:t>hücresine</a:t>
            </a:r>
            <a:r>
              <a:rPr lang="en-US" dirty="0" smtClean="0"/>
              <a:t> </a:t>
            </a:r>
            <a:r>
              <a:rPr lang="en-US" dirty="0" err="1" smtClean="0"/>
              <a:t>dönüşmesini</a:t>
            </a:r>
            <a:r>
              <a:rPr lang="en-US" dirty="0" smtClean="0"/>
              <a:t> </a:t>
            </a:r>
            <a:r>
              <a:rPr lang="en-US" dirty="0" err="1" smtClean="0"/>
              <a:t>sağlar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Ab</a:t>
            </a:r>
            <a:r>
              <a:rPr lang="en-US" dirty="0" smtClean="0"/>
              <a:t> </a:t>
            </a:r>
            <a:r>
              <a:rPr lang="en-US" dirty="0" err="1" smtClean="0"/>
              <a:t>üretimini</a:t>
            </a:r>
            <a:r>
              <a:rPr lang="en-US" dirty="0" smtClean="0"/>
              <a:t> </a:t>
            </a:r>
            <a:r>
              <a:rPr lang="en-US" dirty="0" err="1" smtClean="0"/>
              <a:t>indükler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Ab</a:t>
            </a:r>
            <a:r>
              <a:rPr lang="en-US" dirty="0" smtClean="0"/>
              <a:t> </a:t>
            </a:r>
            <a:r>
              <a:rPr lang="en-US" dirty="0" err="1" smtClean="0"/>
              <a:t>sentezlenmesi</a:t>
            </a:r>
            <a:r>
              <a:rPr lang="en-US" dirty="0" smtClean="0"/>
              <a:t> </a:t>
            </a:r>
            <a:r>
              <a:rPr lang="en-US" dirty="0" err="1" smtClean="0"/>
              <a:t>dalakta</a:t>
            </a:r>
            <a:r>
              <a:rPr lang="en-US" dirty="0" smtClean="0"/>
              <a:t>, </a:t>
            </a:r>
            <a:r>
              <a:rPr lang="en-US" dirty="0" err="1" smtClean="0"/>
              <a:t>lenf</a:t>
            </a:r>
            <a:r>
              <a:rPr lang="en-US" dirty="0" smtClean="0"/>
              <a:t> </a:t>
            </a:r>
            <a:r>
              <a:rPr lang="en-US" dirty="0" err="1" smtClean="0"/>
              <a:t>yumrularında</a:t>
            </a:r>
            <a:r>
              <a:rPr lang="en-US" dirty="0" smtClean="0"/>
              <a:t> GALT, BALT ta </a:t>
            </a:r>
            <a:r>
              <a:rPr lang="en-US" dirty="0" err="1" smtClean="0"/>
              <a:t>bulunan</a:t>
            </a:r>
            <a:r>
              <a:rPr lang="en-US" dirty="0" smtClean="0"/>
              <a:t> B </a:t>
            </a:r>
            <a:r>
              <a:rPr lang="en-US" dirty="0" err="1" smtClean="0"/>
              <a:t>lenfositlerden</a:t>
            </a:r>
            <a:r>
              <a:rPr lang="en-US" dirty="0" smtClean="0"/>
              <a:t> </a:t>
            </a:r>
            <a:r>
              <a:rPr lang="en-US" dirty="0" err="1" smtClean="0"/>
              <a:t>salgılanır</a:t>
            </a:r>
            <a:r>
              <a:rPr lang="en-US" dirty="0" smtClean="0"/>
              <a:t>.</a:t>
            </a:r>
          </a:p>
          <a:p>
            <a:r>
              <a:rPr lang="en-US" dirty="0" smtClean="0"/>
              <a:t>İlk </a:t>
            </a:r>
            <a:r>
              <a:rPr lang="en-US" dirty="0" err="1" smtClean="0"/>
              <a:t>plazma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 </a:t>
            </a:r>
            <a:r>
              <a:rPr lang="en-US" dirty="0" err="1" smtClean="0"/>
              <a:t>kısa</a:t>
            </a:r>
            <a:r>
              <a:rPr lang="en-US" dirty="0" smtClean="0"/>
              <a:t> </a:t>
            </a:r>
            <a:r>
              <a:rPr lang="en-US" dirty="0" err="1" smtClean="0"/>
              <a:t>ömürlüdür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IgM</a:t>
            </a:r>
            <a:r>
              <a:rPr lang="en-US" dirty="0" smtClean="0"/>
              <a:t> </a:t>
            </a:r>
            <a:r>
              <a:rPr lang="en-US" dirty="0" err="1" smtClean="0"/>
              <a:t>sentezler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Affinite</a:t>
            </a:r>
            <a:r>
              <a:rPr lang="en-US" dirty="0" smtClean="0"/>
              <a:t> </a:t>
            </a:r>
            <a:r>
              <a:rPr lang="en-US" dirty="0" err="1" smtClean="0"/>
              <a:t>maturasyonu</a:t>
            </a:r>
            <a:r>
              <a:rPr lang="en-US" dirty="0" smtClean="0"/>
              <a:t> </a:t>
            </a:r>
            <a:r>
              <a:rPr lang="en-US" dirty="0" err="1" smtClean="0"/>
              <a:t>sonucu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affiniteli</a:t>
            </a:r>
            <a:r>
              <a:rPr lang="en-US" dirty="0" smtClean="0"/>
              <a:t> </a:t>
            </a:r>
            <a:r>
              <a:rPr lang="en-US" dirty="0" err="1" smtClean="0"/>
              <a:t>plazma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 </a:t>
            </a:r>
            <a:r>
              <a:rPr lang="en-US" dirty="0" err="1" smtClean="0"/>
              <a:t>oluşur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bellek</a:t>
            </a:r>
            <a:r>
              <a:rPr lang="en-US" dirty="0" smtClean="0"/>
              <a:t> B </a:t>
            </a:r>
            <a:r>
              <a:rPr lang="en-US" dirty="0" err="1" smtClean="0"/>
              <a:t>lenfositlerine</a:t>
            </a:r>
            <a:r>
              <a:rPr lang="en-US" dirty="0" smtClean="0"/>
              <a:t> </a:t>
            </a:r>
            <a:r>
              <a:rPr lang="en-US" dirty="0" err="1" smtClean="0"/>
              <a:t>dönüşür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Serum </a:t>
            </a:r>
            <a:r>
              <a:rPr lang="en-US" dirty="0" err="1" smtClean="0"/>
              <a:t>Ab</a:t>
            </a:r>
            <a:r>
              <a:rPr lang="en-US" dirty="0" smtClean="0"/>
              <a:t> </a:t>
            </a:r>
            <a:r>
              <a:rPr lang="en-US" dirty="0" err="1" smtClean="0"/>
              <a:t>titresi</a:t>
            </a:r>
            <a:r>
              <a:rPr lang="en-US" dirty="0" smtClean="0"/>
              <a:t> 2. </a:t>
            </a:r>
            <a:r>
              <a:rPr lang="en-US" dirty="0" err="1" smtClean="0"/>
              <a:t>haftada</a:t>
            </a:r>
            <a:r>
              <a:rPr lang="en-US" dirty="0" smtClean="0"/>
              <a:t> en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seviyeye</a:t>
            </a:r>
            <a:r>
              <a:rPr lang="en-US" dirty="0" smtClean="0"/>
              <a:t> </a:t>
            </a:r>
            <a:r>
              <a:rPr lang="en-US" dirty="0" err="1" smtClean="0"/>
              <a:t>ulaşır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2. VİRAL ENF. İMMUN YANIT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Makrofajlar</a:t>
            </a:r>
            <a:r>
              <a:rPr lang="en-US" dirty="0" smtClean="0"/>
              <a:t>			İlk 24 </a:t>
            </a:r>
            <a:r>
              <a:rPr lang="en-US" dirty="0" err="1" smtClean="0"/>
              <a:t>saat</a:t>
            </a:r>
            <a:endParaRPr lang="en-US" dirty="0" smtClean="0"/>
          </a:p>
          <a:p>
            <a:r>
              <a:rPr lang="en-US" dirty="0" smtClean="0"/>
              <a:t>NK </a:t>
            </a:r>
            <a:r>
              <a:rPr lang="en-US" dirty="0" err="1" smtClean="0"/>
              <a:t>hücreleri</a:t>
            </a:r>
            <a:r>
              <a:rPr lang="en-US" dirty="0" smtClean="0"/>
              <a:t>			1-2 </a:t>
            </a:r>
            <a:r>
              <a:rPr lang="en-US" dirty="0" err="1" smtClean="0"/>
              <a:t>gün</a:t>
            </a:r>
            <a:endParaRPr lang="en-US" dirty="0" smtClean="0"/>
          </a:p>
          <a:p>
            <a:r>
              <a:rPr lang="en-US" dirty="0" smtClean="0"/>
              <a:t>İnterferon				2-5 </a:t>
            </a:r>
            <a:r>
              <a:rPr lang="en-US" dirty="0" err="1" smtClean="0"/>
              <a:t>gün</a:t>
            </a:r>
            <a:endParaRPr lang="en-US" dirty="0" smtClean="0"/>
          </a:p>
          <a:p>
            <a:r>
              <a:rPr lang="en-US" dirty="0" err="1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Tc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		1. </a:t>
            </a:r>
            <a:r>
              <a:rPr lang="en-US" dirty="0" err="1" smtClean="0"/>
              <a:t>hafta</a:t>
            </a:r>
            <a:endParaRPr lang="en-US" dirty="0" smtClean="0"/>
          </a:p>
          <a:p>
            <a:r>
              <a:rPr lang="en-US" dirty="0" err="1" smtClean="0"/>
              <a:t>Ab</a:t>
            </a:r>
            <a:r>
              <a:rPr lang="en-US" dirty="0" smtClean="0"/>
              <a:t> </a:t>
            </a:r>
            <a:r>
              <a:rPr lang="en-US" dirty="0" err="1" smtClean="0"/>
              <a:t>üretimi</a:t>
            </a:r>
            <a:r>
              <a:rPr lang="en-US" dirty="0" smtClean="0"/>
              <a:t>			</a:t>
            </a:r>
            <a:r>
              <a:rPr lang="tr-TR" dirty="0" smtClean="0"/>
              <a:t>           </a:t>
            </a:r>
            <a:r>
              <a:rPr lang="en-US" dirty="0" smtClean="0"/>
              <a:t>2-3 </a:t>
            </a:r>
            <a:r>
              <a:rPr lang="en-US" dirty="0" err="1" smtClean="0"/>
              <a:t>hafta</a:t>
            </a:r>
            <a:endParaRPr lang="en-US" dirty="0" smtClean="0"/>
          </a:p>
          <a:p>
            <a:r>
              <a:rPr lang="en-US" dirty="0" err="1" smtClean="0"/>
              <a:t>Bellek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			</a:t>
            </a:r>
            <a:r>
              <a:rPr lang="en-US" dirty="0" err="1" smtClean="0"/>
              <a:t>Uzun</a:t>
            </a:r>
            <a:r>
              <a:rPr lang="en-US" dirty="0" smtClean="0"/>
              <a:t> </a:t>
            </a:r>
            <a:r>
              <a:rPr lang="en-US" dirty="0" err="1" smtClean="0"/>
              <a:t>süre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446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Afinite</a:t>
            </a:r>
            <a:r>
              <a:rPr lang="en-US" sz="3600" dirty="0" smtClean="0"/>
              <a:t> </a:t>
            </a:r>
            <a:r>
              <a:rPr lang="en-US" sz="3600" dirty="0" err="1"/>
              <a:t>M</a:t>
            </a:r>
            <a:r>
              <a:rPr lang="en-US" sz="3600" dirty="0" err="1" smtClean="0"/>
              <a:t>aturasyonu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/>
              <a:t>Afinite</a:t>
            </a:r>
            <a:r>
              <a:rPr lang="tr-TR" b="1" dirty="0" smtClean="0"/>
              <a:t> ( </a:t>
            </a:r>
            <a:r>
              <a:rPr lang="tr-TR" b="1" dirty="0" err="1" smtClean="0"/>
              <a:t>İntrinsik</a:t>
            </a:r>
            <a:r>
              <a:rPr lang="tr-TR" b="1" dirty="0" smtClean="0"/>
              <a:t> </a:t>
            </a:r>
            <a:r>
              <a:rPr lang="tr-TR" b="1" dirty="0" err="1" smtClean="0"/>
              <a:t>afinite</a:t>
            </a:r>
            <a:r>
              <a:rPr lang="tr-TR" b="1" dirty="0" smtClean="0"/>
              <a:t>): </a:t>
            </a:r>
            <a:r>
              <a:rPr lang="tr-TR" dirty="0" err="1" smtClean="0"/>
              <a:t>Epitop</a:t>
            </a:r>
            <a:r>
              <a:rPr lang="tr-TR" dirty="0" smtClean="0"/>
              <a:t> ile </a:t>
            </a:r>
            <a:r>
              <a:rPr lang="tr-TR" dirty="0" err="1" smtClean="0"/>
              <a:t>paratop</a:t>
            </a:r>
            <a:r>
              <a:rPr lang="tr-TR" dirty="0" smtClean="0"/>
              <a:t> arasındaki bağlanmanın gücüdür. </a:t>
            </a:r>
          </a:p>
          <a:p>
            <a:r>
              <a:rPr lang="tr-TR" dirty="0" smtClean="0"/>
              <a:t>İlk salgılanan </a:t>
            </a:r>
            <a:r>
              <a:rPr lang="tr-TR" dirty="0" err="1" smtClean="0"/>
              <a:t>IgGlerin</a:t>
            </a:r>
            <a:r>
              <a:rPr lang="tr-TR" dirty="0" smtClean="0"/>
              <a:t> </a:t>
            </a:r>
            <a:r>
              <a:rPr lang="tr-TR" dirty="0" err="1" smtClean="0"/>
              <a:t>afinitesi</a:t>
            </a:r>
            <a:r>
              <a:rPr lang="tr-TR" dirty="0" smtClean="0"/>
              <a:t> düşüktür.</a:t>
            </a:r>
          </a:p>
          <a:p>
            <a:r>
              <a:rPr lang="tr-TR" dirty="0" err="1" smtClean="0"/>
              <a:t>Sekonder</a:t>
            </a:r>
            <a:r>
              <a:rPr lang="tr-TR" dirty="0" smtClean="0"/>
              <a:t> </a:t>
            </a:r>
            <a:r>
              <a:rPr lang="tr-TR" dirty="0" err="1" smtClean="0"/>
              <a:t>immun</a:t>
            </a:r>
            <a:r>
              <a:rPr lang="tr-TR" dirty="0" smtClean="0"/>
              <a:t> yanıtta </a:t>
            </a:r>
            <a:r>
              <a:rPr lang="tr-TR" dirty="0" err="1" smtClean="0"/>
              <a:t>afinite</a:t>
            </a:r>
            <a:r>
              <a:rPr lang="tr-TR" dirty="0" smtClean="0"/>
              <a:t> artar, buna AFİNİTE MATURASYONU denir.</a:t>
            </a:r>
          </a:p>
          <a:p>
            <a:r>
              <a:rPr lang="tr-TR" b="1" dirty="0" err="1" smtClean="0"/>
              <a:t>Avidite</a:t>
            </a:r>
            <a:r>
              <a:rPr lang="tr-TR" b="1" dirty="0" smtClean="0"/>
              <a:t> (Fonksiyonel </a:t>
            </a:r>
            <a:r>
              <a:rPr lang="tr-TR" b="1" dirty="0" err="1" smtClean="0"/>
              <a:t>afinite</a:t>
            </a:r>
            <a:r>
              <a:rPr lang="tr-TR" b="1" dirty="0" smtClean="0"/>
              <a:t>): </a:t>
            </a:r>
            <a:r>
              <a:rPr lang="tr-TR" dirty="0" err="1" smtClean="0"/>
              <a:t>Ab’lerin</a:t>
            </a:r>
            <a:r>
              <a:rPr lang="tr-TR" dirty="0" smtClean="0"/>
              <a:t> bir çok </a:t>
            </a:r>
            <a:r>
              <a:rPr lang="tr-TR" dirty="0" err="1" smtClean="0"/>
              <a:t>epitopu</a:t>
            </a:r>
            <a:r>
              <a:rPr lang="tr-TR" dirty="0" smtClean="0"/>
              <a:t> bulunan </a:t>
            </a:r>
            <a:r>
              <a:rPr lang="tr-TR" dirty="0" err="1" smtClean="0"/>
              <a:t>Ag’ye</a:t>
            </a:r>
            <a:r>
              <a:rPr lang="tr-TR" dirty="0" smtClean="0"/>
              <a:t> bağlanma </a:t>
            </a:r>
            <a:r>
              <a:rPr lang="tr-TR" dirty="0" err="1" smtClean="0"/>
              <a:t>stabilite</a:t>
            </a:r>
            <a:r>
              <a:rPr lang="tr-TR" dirty="0" smtClean="0"/>
              <a:t> ölçüsüdür.</a:t>
            </a:r>
            <a:r>
              <a:rPr lang="tr-TR" b="1" dirty="0" smtClean="0"/>
              <a:t> </a:t>
            </a:r>
          </a:p>
          <a:p>
            <a:r>
              <a:rPr lang="tr-TR" dirty="0" err="1" smtClean="0"/>
              <a:t>IgM’lerini</a:t>
            </a:r>
            <a:r>
              <a:rPr lang="tr-TR" dirty="0" smtClean="0"/>
              <a:t> </a:t>
            </a:r>
            <a:r>
              <a:rPr lang="tr-TR" dirty="0" err="1" smtClean="0"/>
              <a:t>aviditesi</a:t>
            </a:r>
            <a:r>
              <a:rPr lang="tr-TR" dirty="0" smtClean="0"/>
              <a:t> daha güçlüdür.</a:t>
            </a:r>
          </a:p>
          <a:p>
            <a:r>
              <a:rPr lang="tr-TR" dirty="0" err="1" smtClean="0"/>
              <a:t>IgM’lerde</a:t>
            </a:r>
            <a:r>
              <a:rPr lang="tr-TR" dirty="0" smtClean="0"/>
              <a:t> </a:t>
            </a:r>
            <a:r>
              <a:rPr lang="tr-TR" dirty="0" err="1" smtClean="0"/>
              <a:t>intrinsik</a:t>
            </a:r>
            <a:r>
              <a:rPr lang="tr-TR" dirty="0" smtClean="0"/>
              <a:t> </a:t>
            </a:r>
            <a:r>
              <a:rPr lang="tr-TR" dirty="0" err="1" smtClean="0"/>
              <a:t>afinite</a:t>
            </a:r>
            <a:r>
              <a:rPr lang="tr-TR" dirty="0" smtClean="0"/>
              <a:t> düşüktür.</a:t>
            </a:r>
          </a:p>
          <a:p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3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tr-TR" sz="3200" dirty="0" smtClean="0"/>
              <a:t>VİRUSLA </a:t>
            </a:r>
            <a:r>
              <a:rPr lang="tr-TR" sz="3200" dirty="0" smtClean="0"/>
              <a:t>ENFEKTE HÜCRELERİN ELEMİNASYONU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1. NK Hücreleriyle </a:t>
            </a:r>
            <a:r>
              <a:rPr lang="tr-TR" dirty="0" err="1" smtClean="0"/>
              <a:t>Lizis</a:t>
            </a:r>
            <a:endParaRPr lang="tr-TR" dirty="0" smtClean="0"/>
          </a:p>
          <a:p>
            <a:r>
              <a:rPr lang="tr-TR" dirty="0" smtClean="0"/>
              <a:t>2. </a:t>
            </a:r>
            <a:r>
              <a:rPr lang="tr-TR" dirty="0" err="1" smtClean="0"/>
              <a:t>Sitotoksik</a:t>
            </a:r>
            <a:r>
              <a:rPr lang="tr-TR" dirty="0" smtClean="0"/>
              <a:t> T Lenfositleriyle </a:t>
            </a:r>
            <a:r>
              <a:rPr lang="tr-TR" dirty="0" err="1" smtClean="0"/>
              <a:t>Lizis</a:t>
            </a:r>
            <a:endParaRPr lang="tr-TR" dirty="0" smtClean="0"/>
          </a:p>
          <a:p>
            <a:r>
              <a:rPr lang="tr-TR" dirty="0" smtClean="0"/>
              <a:t>3. Antikor Bağımlı-Hücre Aracılı </a:t>
            </a:r>
            <a:r>
              <a:rPr lang="tr-TR" dirty="0" err="1" smtClean="0"/>
              <a:t>Lizis</a:t>
            </a:r>
            <a:endParaRPr lang="tr-TR" dirty="0" smtClean="0"/>
          </a:p>
          <a:p>
            <a:r>
              <a:rPr lang="tr-TR" dirty="0" smtClean="0"/>
              <a:t>4. </a:t>
            </a:r>
            <a:r>
              <a:rPr lang="tr-TR" dirty="0" err="1" smtClean="0"/>
              <a:t>Komplement</a:t>
            </a:r>
            <a:r>
              <a:rPr lang="tr-TR" dirty="0" smtClean="0"/>
              <a:t> Aracılı </a:t>
            </a:r>
            <a:r>
              <a:rPr lang="tr-TR" dirty="0" err="1" smtClean="0"/>
              <a:t>Lizis</a:t>
            </a:r>
            <a:endParaRPr lang="tr-TR" dirty="0" smtClean="0"/>
          </a:p>
          <a:p>
            <a:pPr lvl="1"/>
            <a:r>
              <a:rPr lang="tr-TR" dirty="0" smtClean="0"/>
              <a:t>Klasik yol</a:t>
            </a:r>
          </a:p>
          <a:p>
            <a:pPr lvl="1"/>
            <a:r>
              <a:rPr lang="tr-TR" dirty="0" smtClean="0"/>
              <a:t>Alternatif yol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979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6896"/>
            <a:ext cx="8229600" cy="1143000"/>
          </a:xfrm>
        </p:spPr>
        <p:txBody>
          <a:bodyPr/>
          <a:lstStyle/>
          <a:p>
            <a:r>
              <a:rPr lang="tr-TR" sz="3200" dirty="0"/>
              <a:t> </a:t>
            </a:r>
            <a:r>
              <a:rPr lang="tr-TR" sz="3200" dirty="0" smtClean="0"/>
              <a:t>    </a:t>
            </a:r>
            <a:r>
              <a:rPr lang="tr-TR" sz="3200" dirty="0" smtClean="0"/>
              <a:t>VİRUSLARIN </a:t>
            </a:r>
            <a:r>
              <a:rPr lang="tr-TR" sz="3200" dirty="0" smtClean="0"/>
              <a:t>ANTİKORLARLA NÖTRALİZASYONU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556792"/>
            <a:ext cx="8001000" cy="4602162"/>
          </a:xfrm>
        </p:spPr>
        <p:txBody>
          <a:bodyPr>
            <a:normAutofit/>
          </a:bodyPr>
          <a:lstStyle/>
          <a:p>
            <a:r>
              <a:rPr lang="tr-TR" dirty="0" smtClean="0"/>
              <a:t>Nötralizasyon </a:t>
            </a:r>
          </a:p>
          <a:p>
            <a:r>
              <a:rPr lang="tr-TR" dirty="0" err="1" smtClean="0"/>
              <a:t>Reaktivasyonun</a:t>
            </a:r>
            <a:r>
              <a:rPr lang="tr-TR" dirty="0" smtClean="0"/>
              <a:t> engellenmesi</a:t>
            </a:r>
          </a:p>
          <a:p>
            <a:r>
              <a:rPr lang="tr-TR" dirty="0" err="1" smtClean="0"/>
              <a:t>Virus</a:t>
            </a:r>
            <a:r>
              <a:rPr lang="tr-TR" dirty="0" smtClean="0"/>
              <a:t> </a:t>
            </a:r>
            <a:r>
              <a:rPr lang="tr-TR" dirty="0" err="1" smtClean="0"/>
              <a:t>opsonizasyonu</a:t>
            </a:r>
            <a:endParaRPr lang="tr-TR" dirty="0" smtClean="0"/>
          </a:p>
          <a:p>
            <a:r>
              <a:rPr lang="tr-TR" dirty="0" err="1" smtClean="0"/>
              <a:t>Komplement</a:t>
            </a:r>
            <a:r>
              <a:rPr lang="tr-TR" dirty="0" smtClean="0"/>
              <a:t> aktivasyonu</a:t>
            </a:r>
          </a:p>
          <a:p>
            <a:r>
              <a:rPr lang="tr-TR" dirty="0" err="1" smtClean="0"/>
              <a:t>Maternal</a:t>
            </a:r>
            <a:r>
              <a:rPr lang="tr-TR" dirty="0" smtClean="0"/>
              <a:t> bağışıklık</a:t>
            </a:r>
          </a:p>
          <a:p>
            <a:pPr lvl="1"/>
            <a:r>
              <a:rPr lang="tr-TR" dirty="0" err="1" smtClean="0"/>
              <a:t>Poliov</a:t>
            </a:r>
            <a:r>
              <a:rPr lang="tr-TR" dirty="0" smtClean="0"/>
              <a:t> 		9 Ab</a:t>
            </a:r>
          </a:p>
          <a:p>
            <a:pPr lvl="1"/>
            <a:r>
              <a:rPr lang="tr-TR" dirty="0" err="1" smtClean="0"/>
              <a:t>İnfluenzav</a:t>
            </a:r>
            <a:r>
              <a:rPr lang="tr-TR" dirty="0" smtClean="0"/>
              <a:t>	100 Ab</a:t>
            </a:r>
          </a:p>
          <a:p>
            <a:pPr lvl="1"/>
            <a:r>
              <a:rPr lang="tr-TR" dirty="0" err="1" smtClean="0"/>
              <a:t>Kuduzv</a:t>
            </a:r>
            <a:r>
              <a:rPr lang="tr-TR" dirty="0" smtClean="0"/>
              <a:t>		300 Ab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013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Her Ab nötralizasyon özelliği yoktur.</a:t>
            </a:r>
          </a:p>
          <a:p>
            <a:r>
              <a:rPr lang="tr-TR" dirty="0" err="1" smtClean="0"/>
              <a:t>Epitoplarda</a:t>
            </a:r>
            <a:r>
              <a:rPr lang="tr-TR" dirty="0" smtClean="0"/>
              <a:t> olan mutasyon salgınlara neden olur.</a:t>
            </a:r>
          </a:p>
          <a:p>
            <a:r>
              <a:rPr lang="tr-TR" dirty="0" smtClean="0"/>
              <a:t>Mutasyon sonucu bağışık bireyler açık pozisyona düşer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378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tr-TR" sz="3200" dirty="0"/>
              <a:t> </a:t>
            </a:r>
            <a:r>
              <a:rPr lang="tr-TR" sz="3200" dirty="0" smtClean="0"/>
              <a:t>   </a:t>
            </a:r>
            <a:r>
              <a:rPr lang="tr-TR" sz="3200" dirty="0" smtClean="0"/>
              <a:t>RE- </a:t>
            </a:r>
            <a:r>
              <a:rPr lang="tr-TR" sz="3200" dirty="0" smtClean="0"/>
              <a:t>ENFEKSİYON VE SEKONDER İMMUN YANIT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2060848"/>
            <a:ext cx="8001000" cy="5103083"/>
          </a:xfrm>
        </p:spPr>
        <p:txBody>
          <a:bodyPr/>
          <a:lstStyle/>
          <a:p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dirty="0" err="1" smtClean="0"/>
              <a:t>enf</a:t>
            </a:r>
            <a:r>
              <a:rPr lang="tr-TR" dirty="0" smtClean="0"/>
              <a:t>. sonra hücresel ve </a:t>
            </a:r>
            <a:r>
              <a:rPr lang="tr-TR" dirty="0" err="1" smtClean="0"/>
              <a:t>humoral</a:t>
            </a:r>
            <a:r>
              <a:rPr lang="tr-TR" dirty="0" smtClean="0"/>
              <a:t> </a:t>
            </a:r>
            <a:r>
              <a:rPr lang="tr-TR" dirty="0" err="1" smtClean="0"/>
              <a:t>immun</a:t>
            </a:r>
            <a:r>
              <a:rPr lang="tr-TR" dirty="0" smtClean="0"/>
              <a:t> yanıt oluşur ve bellek hücreleri gelişir.</a:t>
            </a:r>
          </a:p>
          <a:p>
            <a:r>
              <a:rPr lang="tr-TR" dirty="0" err="1" smtClean="0"/>
              <a:t>Primer</a:t>
            </a:r>
            <a:r>
              <a:rPr lang="tr-TR" dirty="0" smtClean="0"/>
              <a:t> enfeksiyondan sonra oluşan B bellek hücreleri genellikle kemik iliğinde lokalize olur.</a:t>
            </a:r>
          </a:p>
          <a:p>
            <a:r>
              <a:rPr lang="tr-TR" dirty="0" err="1" smtClean="0"/>
              <a:t>Sekonder</a:t>
            </a:r>
            <a:r>
              <a:rPr lang="tr-TR" dirty="0" smtClean="0"/>
              <a:t> enfeksiyonda hızlı bir </a:t>
            </a:r>
            <a:r>
              <a:rPr lang="tr-TR" dirty="0" err="1" smtClean="0"/>
              <a:t>immun</a:t>
            </a:r>
            <a:r>
              <a:rPr lang="tr-TR" dirty="0" smtClean="0"/>
              <a:t> yanıt şekillenir.</a:t>
            </a:r>
          </a:p>
          <a:p>
            <a:r>
              <a:rPr lang="tr-TR" dirty="0" smtClean="0"/>
              <a:t>Bellek B hücreleri plazma hücrelerine dönüşür ve antikor sentezlerler.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51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941568" cy="1143000"/>
          </a:xfrm>
        </p:spPr>
        <p:txBody>
          <a:bodyPr/>
          <a:lstStyle/>
          <a:p>
            <a:r>
              <a:rPr lang="tr-TR" sz="3200" dirty="0"/>
              <a:t> </a:t>
            </a:r>
            <a:r>
              <a:rPr lang="tr-TR" sz="3200" dirty="0" smtClean="0"/>
              <a:t> </a:t>
            </a:r>
            <a:r>
              <a:rPr lang="tr-TR" sz="3200" dirty="0" smtClean="0"/>
              <a:t>MUKOZAL </a:t>
            </a:r>
            <a:r>
              <a:rPr lang="tr-TR" sz="3200" dirty="0" smtClean="0"/>
              <a:t>İMMUNİTE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700808"/>
            <a:ext cx="8001000" cy="5066675"/>
          </a:xfrm>
        </p:spPr>
        <p:txBody>
          <a:bodyPr/>
          <a:lstStyle/>
          <a:p>
            <a:r>
              <a:rPr lang="tr-TR" dirty="0" smtClean="0"/>
              <a:t>Hem </a:t>
            </a:r>
            <a:r>
              <a:rPr lang="tr-TR" dirty="0" err="1" smtClean="0"/>
              <a:t>humoral</a:t>
            </a:r>
            <a:r>
              <a:rPr lang="tr-TR" dirty="0" smtClean="0"/>
              <a:t> hem de hücresel </a:t>
            </a:r>
            <a:r>
              <a:rPr lang="tr-TR" dirty="0" err="1" smtClean="0"/>
              <a:t>immun</a:t>
            </a:r>
            <a:r>
              <a:rPr lang="tr-TR" dirty="0" smtClean="0"/>
              <a:t> yanıt önemlidir</a:t>
            </a:r>
          </a:p>
          <a:p>
            <a:r>
              <a:rPr lang="tr-TR" dirty="0" smtClean="0"/>
              <a:t>Solunum, sindirim ve </a:t>
            </a:r>
            <a:r>
              <a:rPr lang="tr-TR" dirty="0" err="1" smtClean="0"/>
              <a:t>genital</a:t>
            </a:r>
            <a:r>
              <a:rPr lang="tr-TR" dirty="0" smtClean="0"/>
              <a:t> sistem enfeksiyonlarında </a:t>
            </a:r>
            <a:r>
              <a:rPr lang="tr-TR" dirty="0" err="1" smtClean="0"/>
              <a:t>mukozal</a:t>
            </a:r>
            <a:r>
              <a:rPr lang="tr-TR" dirty="0" smtClean="0"/>
              <a:t> bağışıklığın önemi büyüktür.</a:t>
            </a:r>
          </a:p>
          <a:p>
            <a:r>
              <a:rPr lang="tr-TR" dirty="0" err="1" smtClean="0"/>
              <a:t>IgA</a:t>
            </a:r>
            <a:r>
              <a:rPr lang="tr-TR" dirty="0" smtClean="0"/>
              <a:t> antikorları önemli rol üstlenir.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362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tr-TR" sz="3200" dirty="0"/>
              <a:t> </a:t>
            </a:r>
            <a:r>
              <a:rPr lang="tr-TR" sz="3200" dirty="0" smtClean="0"/>
              <a:t>  </a:t>
            </a:r>
            <a:r>
              <a:rPr lang="tr-TR" sz="3200" dirty="0" smtClean="0"/>
              <a:t>MATERNAL </a:t>
            </a:r>
            <a:r>
              <a:rPr lang="tr-TR" sz="3200" dirty="0" smtClean="0"/>
              <a:t>İMMUNİTE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Yeni doğanların </a:t>
            </a:r>
            <a:r>
              <a:rPr lang="tr-TR" dirty="0" err="1" smtClean="0"/>
              <a:t>viral</a:t>
            </a:r>
            <a:r>
              <a:rPr lang="tr-TR" dirty="0" smtClean="0"/>
              <a:t> enfeksiyonundan korunmada önemlidir.</a:t>
            </a:r>
          </a:p>
          <a:p>
            <a:r>
              <a:rPr lang="tr-TR" dirty="0" err="1" smtClean="0"/>
              <a:t>Plesanta</a:t>
            </a:r>
            <a:r>
              <a:rPr lang="tr-TR" dirty="0" smtClean="0"/>
              <a:t> yapısı antikor geçişi hayvan türlerine göre değişir.</a:t>
            </a:r>
          </a:p>
          <a:p>
            <a:r>
              <a:rPr lang="tr-TR" dirty="0" smtClean="0"/>
              <a:t>Rota ve </a:t>
            </a:r>
            <a:r>
              <a:rPr lang="tr-TR" dirty="0" err="1" smtClean="0"/>
              <a:t>corona</a:t>
            </a:r>
            <a:r>
              <a:rPr lang="tr-TR" dirty="0" smtClean="0"/>
              <a:t> </a:t>
            </a:r>
            <a:r>
              <a:rPr lang="tr-TR" dirty="0" err="1" smtClean="0"/>
              <a:t>virus</a:t>
            </a:r>
            <a:r>
              <a:rPr lang="tr-TR" dirty="0" smtClean="0"/>
              <a:t> ishallerinden korunmada önemlidir.</a:t>
            </a:r>
          </a:p>
          <a:p>
            <a:r>
              <a:rPr lang="tr-TR" dirty="0" smtClean="0"/>
              <a:t>Bu iki enfeksiyona karşı anaçlar aşı ile </a:t>
            </a:r>
            <a:r>
              <a:rPr lang="tr-TR" dirty="0" err="1" smtClean="0"/>
              <a:t>bağışıklandırılır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Maternal</a:t>
            </a:r>
            <a:r>
              <a:rPr lang="tr-TR" dirty="0" smtClean="0"/>
              <a:t> antikorlar nedeniyle ilk aşılama zamanı önemlidir.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40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tr-TR" sz="3200" dirty="0"/>
              <a:t> </a:t>
            </a:r>
            <a:r>
              <a:rPr lang="tr-TR" sz="3200" dirty="0" smtClean="0"/>
              <a:t>   </a:t>
            </a:r>
            <a:r>
              <a:rPr lang="tr-TR" sz="3200" dirty="0" smtClean="0"/>
              <a:t>AŞIRI </a:t>
            </a:r>
            <a:r>
              <a:rPr lang="tr-TR" sz="3200" dirty="0" smtClean="0"/>
              <a:t>DUYARLILIK REAKSİYONLARI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71500" y="1417637"/>
            <a:ext cx="8001000" cy="5237995"/>
          </a:xfrm>
        </p:spPr>
        <p:txBody>
          <a:bodyPr>
            <a:normAutofit lnSpcReduction="10000"/>
          </a:bodyPr>
          <a:lstStyle/>
          <a:p>
            <a:r>
              <a:rPr lang="tr-TR" b="1" dirty="0" smtClean="0"/>
              <a:t>Tip I:</a:t>
            </a:r>
            <a:r>
              <a:rPr lang="tr-TR" dirty="0" smtClean="0"/>
              <a:t> </a:t>
            </a:r>
            <a:r>
              <a:rPr lang="tr-TR" dirty="0" err="1" smtClean="0"/>
              <a:t>Ag</a:t>
            </a:r>
            <a:r>
              <a:rPr lang="tr-TR" dirty="0" smtClean="0"/>
              <a:t> </a:t>
            </a:r>
            <a:r>
              <a:rPr lang="tr-TR" dirty="0" err="1" smtClean="0"/>
              <a:t>IgE</a:t>
            </a:r>
            <a:r>
              <a:rPr lang="tr-TR" dirty="0" smtClean="0"/>
              <a:t> ile tutunur ve </a:t>
            </a:r>
            <a:r>
              <a:rPr lang="tr-TR" dirty="0" err="1" smtClean="0"/>
              <a:t>mast</a:t>
            </a:r>
            <a:r>
              <a:rPr lang="tr-TR" dirty="0" smtClean="0"/>
              <a:t> hücrelerine bağlanır.</a:t>
            </a:r>
          </a:p>
          <a:p>
            <a:r>
              <a:rPr lang="tr-TR" dirty="0" smtClean="0"/>
              <a:t>Bu hücreler de </a:t>
            </a:r>
            <a:r>
              <a:rPr lang="tr-TR" dirty="0" err="1" smtClean="0"/>
              <a:t>histamin</a:t>
            </a:r>
            <a:r>
              <a:rPr lang="tr-TR" dirty="0" smtClean="0"/>
              <a:t> ve </a:t>
            </a:r>
            <a:r>
              <a:rPr lang="tr-TR" dirty="0" err="1" smtClean="0"/>
              <a:t>heparin</a:t>
            </a:r>
            <a:r>
              <a:rPr lang="tr-TR" dirty="0" smtClean="0"/>
              <a:t> salgılar.</a:t>
            </a:r>
          </a:p>
          <a:p>
            <a:r>
              <a:rPr lang="tr-TR" b="1" dirty="0" smtClean="0"/>
              <a:t>Tip II: </a:t>
            </a:r>
            <a:r>
              <a:rPr lang="tr-TR" dirty="0" smtClean="0"/>
              <a:t>Antikor bağımlı </a:t>
            </a:r>
            <a:r>
              <a:rPr lang="tr-TR" dirty="0" err="1" smtClean="0"/>
              <a:t>sitotoksisite</a:t>
            </a:r>
            <a:r>
              <a:rPr lang="tr-TR" dirty="0" smtClean="0"/>
              <a:t>.</a:t>
            </a:r>
          </a:p>
          <a:p>
            <a:r>
              <a:rPr lang="tr-TR" dirty="0" smtClean="0"/>
              <a:t>Atların </a:t>
            </a:r>
            <a:r>
              <a:rPr lang="tr-TR" dirty="0" err="1" smtClean="0"/>
              <a:t>enfeksiyöz</a:t>
            </a:r>
            <a:r>
              <a:rPr lang="tr-TR" dirty="0" smtClean="0"/>
              <a:t> anemisi buna örnektir.</a:t>
            </a:r>
          </a:p>
          <a:p>
            <a:r>
              <a:rPr lang="tr-TR" b="1" dirty="0" smtClean="0"/>
              <a:t>Tip III: </a:t>
            </a:r>
            <a:r>
              <a:rPr lang="tr-TR" dirty="0" err="1" smtClean="0"/>
              <a:t>İmmunkompleks</a:t>
            </a:r>
            <a:r>
              <a:rPr lang="tr-TR" dirty="0" smtClean="0"/>
              <a:t> (</a:t>
            </a:r>
            <a:r>
              <a:rPr lang="tr-TR" dirty="0" err="1" smtClean="0"/>
              <a:t>virus+antikor</a:t>
            </a:r>
            <a:r>
              <a:rPr lang="tr-TR" dirty="0" smtClean="0"/>
              <a:t>) </a:t>
            </a:r>
            <a:r>
              <a:rPr lang="tr-TR" dirty="0" err="1" smtClean="0"/>
              <a:t>aracılıklı</a:t>
            </a:r>
            <a:r>
              <a:rPr lang="tr-TR" dirty="0" smtClean="0"/>
              <a:t> </a:t>
            </a:r>
            <a:r>
              <a:rPr lang="tr-TR" dirty="0" err="1" smtClean="0"/>
              <a:t>sitoliz</a:t>
            </a:r>
            <a:endParaRPr lang="tr-TR" dirty="0" smtClean="0"/>
          </a:p>
          <a:p>
            <a:r>
              <a:rPr lang="tr-TR" dirty="0" smtClean="0"/>
              <a:t>Antikor ve </a:t>
            </a:r>
            <a:r>
              <a:rPr lang="tr-TR" dirty="0" err="1" smtClean="0"/>
              <a:t>virus</a:t>
            </a:r>
            <a:r>
              <a:rPr lang="tr-TR" dirty="0" smtClean="0"/>
              <a:t> oranı nedenlerin başında gelir.</a:t>
            </a:r>
          </a:p>
          <a:p>
            <a:r>
              <a:rPr lang="tr-TR" dirty="0" err="1" smtClean="0"/>
              <a:t>Glomerulonefritise</a:t>
            </a:r>
            <a:r>
              <a:rPr lang="tr-TR" dirty="0" smtClean="0"/>
              <a:t> neden olur. LCMV, </a:t>
            </a:r>
          </a:p>
          <a:p>
            <a:r>
              <a:rPr lang="tr-TR" dirty="0" err="1" smtClean="0">
                <a:solidFill>
                  <a:srgbClr val="FF0000"/>
                </a:solidFill>
              </a:rPr>
              <a:t>Arenav</a:t>
            </a:r>
            <a:r>
              <a:rPr lang="tr-TR" dirty="0" smtClean="0">
                <a:solidFill>
                  <a:srgbClr val="FF0000"/>
                </a:solidFill>
              </a:rPr>
              <a:t>, </a:t>
            </a:r>
            <a:r>
              <a:rPr lang="tr-TR" dirty="0" err="1" smtClean="0">
                <a:solidFill>
                  <a:srgbClr val="FF0000"/>
                </a:solidFill>
              </a:rPr>
              <a:t>Bunyav</a:t>
            </a:r>
            <a:r>
              <a:rPr lang="tr-TR" dirty="0" smtClean="0">
                <a:solidFill>
                  <a:srgbClr val="FF0000"/>
                </a:solidFill>
              </a:rPr>
              <a:t>, </a:t>
            </a:r>
            <a:r>
              <a:rPr lang="tr-TR" dirty="0" err="1" smtClean="0">
                <a:solidFill>
                  <a:srgbClr val="FF0000"/>
                </a:solidFill>
              </a:rPr>
              <a:t>Flaviv</a:t>
            </a:r>
            <a:r>
              <a:rPr lang="tr-TR" dirty="0" smtClean="0">
                <a:solidFill>
                  <a:srgbClr val="FF0000"/>
                </a:solidFill>
              </a:rPr>
              <a:t>, </a:t>
            </a:r>
            <a:r>
              <a:rPr lang="tr-TR" dirty="0" err="1" smtClean="0">
                <a:solidFill>
                  <a:srgbClr val="FF0000"/>
                </a:solidFill>
              </a:rPr>
              <a:t>Filov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(</a:t>
            </a:r>
            <a:r>
              <a:rPr lang="tr-TR" dirty="0" err="1" smtClean="0"/>
              <a:t>hemorajik</a:t>
            </a:r>
            <a:r>
              <a:rPr lang="tr-TR" dirty="0" smtClean="0"/>
              <a:t> </a:t>
            </a:r>
            <a:r>
              <a:rPr lang="tr-TR" dirty="0" err="1" smtClean="0"/>
              <a:t>viruslar</a:t>
            </a:r>
            <a:r>
              <a:rPr lang="tr-TR" dirty="0" smtClean="0"/>
              <a:t>)</a:t>
            </a:r>
          </a:p>
          <a:p>
            <a:r>
              <a:rPr lang="tr-TR" b="1" dirty="0" smtClean="0"/>
              <a:t>Tip IV: </a:t>
            </a:r>
            <a:r>
              <a:rPr lang="tr-TR" dirty="0" smtClean="0"/>
              <a:t>Gecikmiş tip. T hücre göçü vardır. </a:t>
            </a:r>
            <a:r>
              <a:rPr lang="tr-TR" dirty="0" err="1" smtClean="0"/>
              <a:t>Borna</a:t>
            </a:r>
            <a:r>
              <a:rPr lang="tr-TR" dirty="0" smtClean="0"/>
              <a:t> hastalığı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87395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1143000"/>
          </a:xfrm>
        </p:spPr>
        <p:txBody>
          <a:bodyPr/>
          <a:lstStyle/>
          <a:p>
            <a:pPr algn="ctr"/>
            <a:r>
              <a:rPr lang="tr-TR" dirty="0" smtClean="0"/>
              <a:t>Teşekkürler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907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</TotalTime>
  <Words>1958</Words>
  <Application>Microsoft Office PowerPoint</Application>
  <PresentationFormat>Ekran Gösterisi (4:3)</PresentationFormat>
  <Paragraphs>105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Akış</vt:lpstr>
      <vt:lpstr>      VİRAL İMMUNİTE</vt:lpstr>
      <vt:lpstr>PowerPoint Sunusu</vt:lpstr>
      <vt:lpstr>İMMUN SİSTEM HÜCRELERİ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NK hücresİ sİtotoksİsİtesİ</vt:lpstr>
      <vt:lpstr>PowerPoint Sunusu</vt:lpstr>
      <vt:lpstr>ADCC:</vt:lpstr>
      <vt:lpstr>PowerPoint Sunusu</vt:lpstr>
      <vt:lpstr>PowerPoint Sunusu</vt:lpstr>
      <vt:lpstr>PowerPoint Sunusu</vt:lpstr>
      <vt:lpstr> Viruslara karşı humoral immun yanıt ise şu şekilde olmaktadır; </vt:lpstr>
      <vt:lpstr>Viruslara karşı humoral immun yanIt</vt:lpstr>
      <vt:lpstr>PowerPoint Sunusu</vt:lpstr>
      <vt:lpstr>PowerPoint Sunusu</vt:lpstr>
      <vt:lpstr>2. VİRAL ENFEKSİYONLARDA İMMUN YANIT</vt:lpstr>
      <vt:lpstr>2. VİRAL ENF. İMMUN YANIT</vt:lpstr>
      <vt:lpstr>2. VİRAL ENF. İMMUN YANIT</vt:lpstr>
      <vt:lpstr>Afinite Maturasyonu</vt:lpstr>
      <vt:lpstr>VİRUSLA ENFEKTE HÜCRELERİN ELEMİNASYONU</vt:lpstr>
      <vt:lpstr>     VİRUSLARIN ANTİKORLARLA NÖTRALİZASYONU</vt:lpstr>
      <vt:lpstr>PowerPoint Sunusu</vt:lpstr>
      <vt:lpstr>    RE- ENFEKSİYON VE SEKONDER İMMUN YANIT</vt:lpstr>
      <vt:lpstr>  MUKOZAL İMMUNİTE</vt:lpstr>
      <vt:lpstr>   MATERNAL İMMUNİTE</vt:lpstr>
      <vt:lpstr>    AŞIRI DUYARLILIK REAKSİYONLARI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CÜNEYT</dc:creator>
  <cp:lastModifiedBy>aidata</cp:lastModifiedBy>
  <cp:revision>40</cp:revision>
  <dcterms:created xsi:type="dcterms:W3CDTF">2015-10-07T11:29:47Z</dcterms:created>
  <dcterms:modified xsi:type="dcterms:W3CDTF">2020-09-30T10:37:56Z</dcterms:modified>
</cp:coreProperties>
</file>