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84" r:id="rId6"/>
    <p:sldId id="259" r:id="rId7"/>
    <p:sldId id="260" r:id="rId8"/>
    <p:sldId id="262" r:id="rId9"/>
    <p:sldId id="263" r:id="rId10"/>
    <p:sldId id="264" r:id="rId11"/>
    <p:sldId id="265" r:id="rId12"/>
    <p:sldId id="267" r:id="rId13"/>
    <p:sldId id="266" r:id="rId14"/>
    <p:sldId id="268" r:id="rId15"/>
    <p:sldId id="269" r:id="rId16"/>
    <p:sldId id="270" r:id="rId17"/>
    <p:sldId id="271" r:id="rId18"/>
    <p:sldId id="272" r:id="rId19"/>
    <p:sldId id="273" r:id="rId20"/>
    <p:sldId id="274" r:id="rId21"/>
    <p:sldId id="275" r:id="rId22"/>
    <p:sldId id="276" r:id="rId23"/>
    <p:sldId id="277" r:id="rId24"/>
    <p:sldId id="282" r:id="rId25"/>
    <p:sldId id="283" r:id="rId26"/>
    <p:sldId id="278" r:id="rId27"/>
    <p:sldId id="279" r:id="rId28"/>
    <p:sldId id="280" r:id="rId29"/>
    <p:sldId id="281"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113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7" name="Date Placeholder 6"/>
          <p:cNvSpPr>
            <a:spLocks noGrp="1"/>
          </p:cNvSpPr>
          <p:nvPr>
            <p:ph type="dt" sz="half" idx="10"/>
          </p:nvPr>
        </p:nvSpPr>
        <p:spPr/>
        <p:txBody>
          <a:bodyPr/>
          <a:lstStyle/>
          <a:p>
            <a:fld id="{3264FD51-B038-4284-9E5A-DEA1BFF692E3}" type="datetimeFigureOut">
              <a:rPr lang="tr-TR" smtClean="0"/>
              <a:pPr/>
              <a:t>2.03.2020</a:t>
            </a:fld>
            <a:endParaRPr lang="tr-TR"/>
          </a:p>
        </p:txBody>
      </p:sp>
      <p:sp>
        <p:nvSpPr>
          <p:cNvPr id="8" name="Slide Number Placeholder 7"/>
          <p:cNvSpPr>
            <a:spLocks noGrp="1"/>
          </p:cNvSpPr>
          <p:nvPr>
            <p:ph type="sldNum" sz="quarter" idx="11"/>
          </p:nvPr>
        </p:nvSpPr>
        <p:spPr/>
        <p:txBody>
          <a:bodyPr/>
          <a:lstStyle/>
          <a:p>
            <a:fld id="{70C8D00F-994E-4449-8EFD-A06A7C358876}" type="slidenum">
              <a:rPr lang="tr-TR" smtClean="0"/>
              <a:pPr/>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264FD51-B038-4284-9E5A-DEA1BFF692E3}"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3264FD51-B038-4284-9E5A-DEA1BFF692E3}"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C8D00F-994E-4449-8EFD-A06A7C358876}" type="slidenum">
              <a:rPr lang="tr-TR" smtClean="0"/>
              <a:pPr/>
              <a:t>‹#›</a:t>
            </a:fld>
            <a:endParaRPr lang="tr-T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264FD51-B038-4284-9E5A-DEA1BFF692E3}" type="datetimeFigureOut">
              <a:rPr lang="tr-TR" smtClean="0"/>
              <a:pPr/>
              <a:t>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C8D00F-994E-4449-8EFD-A06A7C358876}" type="slidenum">
              <a:rPr lang="tr-TR" smtClean="0"/>
              <a:pPr/>
              <a:t>‹#›</a:t>
            </a:fld>
            <a:endParaRPr lang="tr-TR"/>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7" name="Date Placeholder 6"/>
          <p:cNvSpPr>
            <a:spLocks noGrp="1"/>
          </p:cNvSpPr>
          <p:nvPr>
            <p:ph type="dt" sz="half" idx="10"/>
          </p:nvPr>
        </p:nvSpPr>
        <p:spPr/>
        <p:txBody>
          <a:bodyPr/>
          <a:lstStyle/>
          <a:p>
            <a:fld id="{3264FD51-B038-4284-9E5A-DEA1BFF692E3}" type="datetimeFigureOut">
              <a:rPr lang="tr-TR" smtClean="0"/>
              <a:pPr/>
              <a:t>2.03.2020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0C8D00F-994E-4449-8EFD-A06A7C358876}" type="slidenum">
              <a:rPr lang="tr-TR" smtClean="0"/>
              <a:pPr/>
              <a:t>‹#›</a:t>
            </a:fld>
            <a:endParaRPr lang="tr-T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3264FD51-B038-4284-9E5A-DEA1BFF692E3}" type="datetimeFigureOut">
              <a:rPr lang="tr-TR" smtClean="0"/>
              <a:pPr/>
              <a:t>2.03.2020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64FD51-B038-4284-9E5A-DEA1BFF692E3}" type="datetimeFigureOut">
              <a:rPr lang="tr-TR" smtClean="0"/>
              <a:pPr/>
              <a:t>2.03.2020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3264FD51-B038-4284-9E5A-DEA1BFF692E3}" type="datetimeFigureOut">
              <a:rPr lang="tr-TR" smtClean="0"/>
              <a:pPr/>
              <a:t>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3264FD51-B038-4284-9E5A-DEA1BFF692E3}" type="datetimeFigureOut">
              <a:rPr lang="tr-TR" smtClean="0"/>
              <a:pPr/>
              <a:t>2.03.2020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264FD51-B038-4284-9E5A-DEA1BFF692E3}"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264FD51-B038-4284-9E5A-DEA1BFF692E3}" type="datetimeFigureOut">
              <a:rPr lang="tr-TR" smtClean="0"/>
              <a:pPr/>
              <a:t>2.03.2020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C8D00F-994E-4449-8EFD-A06A7C35887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a:t>Asıl başlık stili için tıklatın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264FD51-B038-4284-9E5A-DEA1BFF692E3}" type="datetimeFigureOut">
              <a:rPr lang="tr-TR" smtClean="0"/>
              <a:pPr/>
              <a:t>2.03.2020</a:t>
            </a:fld>
            <a:endParaRPr lang="tr-T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tr-T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0C8D00F-994E-4449-8EFD-A06A7C358876}" type="slidenum">
              <a:rPr lang="tr-TR" smtClean="0"/>
              <a:pPr/>
              <a:t>‹#›</a:t>
            </a:fld>
            <a:endParaRPr lang="tr-T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285861"/>
            <a:ext cx="7772400" cy="928693"/>
          </a:xfrm>
        </p:spPr>
        <p:txBody>
          <a:bodyPr>
            <a:normAutofit/>
          </a:bodyPr>
          <a:lstStyle/>
          <a:p>
            <a:pPr algn="l"/>
            <a:r>
              <a:rPr lang="tr-TR" sz="3600" b="1" dirty="0">
                <a:ln w="1905"/>
                <a:solidFill>
                  <a:schemeClr val="tx2"/>
                </a:solidFill>
                <a:effectLst>
                  <a:innerShdw blurRad="69850" dist="43180" dir="5400000">
                    <a:srgbClr val="000000">
                      <a:alpha val="65000"/>
                    </a:srgbClr>
                  </a:innerShdw>
                </a:effectLst>
                <a:latin typeface="Aharoni" pitchFamily="2" charset="-79"/>
                <a:cs typeface="Aharoni" pitchFamily="2" charset="-79"/>
              </a:rPr>
              <a:t>   </a:t>
            </a:r>
            <a:r>
              <a:rPr lang="tr-TR" sz="3600" b="1" dirty="0">
                <a:ln w="1905"/>
                <a:solidFill>
                  <a:schemeClr val="accent2"/>
                </a:solidFill>
                <a:effectLst>
                  <a:innerShdw blurRad="69850" dist="43180" dir="5400000">
                    <a:srgbClr val="000000">
                      <a:alpha val="65000"/>
                    </a:srgbClr>
                  </a:innerShdw>
                </a:effectLst>
                <a:latin typeface="Aharoni" pitchFamily="2" charset="-79"/>
                <a:cs typeface="Aharoni" pitchFamily="2" charset="-79"/>
              </a:rPr>
              <a:t>AKÖREN ALİ RIZA ERCAN MYO</a:t>
            </a:r>
            <a:endParaRPr lang="tr-TR" sz="3600" dirty="0">
              <a:solidFill>
                <a:schemeClr val="accent2"/>
              </a:solidFill>
              <a:latin typeface="Aharoni" pitchFamily="2" charset="-79"/>
              <a:cs typeface="Aharoni" pitchFamily="2" charset="-79"/>
            </a:endParaRPr>
          </a:p>
        </p:txBody>
      </p:sp>
      <p:sp>
        <p:nvSpPr>
          <p:cNvPr id="3" name="2 Alt Başlık"/>
          <p:cNvSpPr>
            <a:spLocks noGrp="1"/>
          </p:cNvSpPr>
          <p:nvPr>
            <p:ph type="subTitle" idx="1"/>
          </p:nvPr>
        </p:nvSpPr>
        <p:spPr>
          <a:xfrm>
            <a:off x="571472" y="2428868"/>
            <a:ext cx="7572428" cy="3209932"/>
          </a:xfrm>
        </p:spPr>
        <p:txBody>
          <a:bodyPr/>
          <a:lstStyle/>
          <a:p>
            <a:pPr marL="514350" indent="-514350"/>
            <a:r>
              <a:rPr lang="tr-TR" sz="3600" b="1" dirty="0">
                <a:solidFill>
                  <a:schemeClr val="tx1"/>
                </a:solidFill>
                <a:cs typeface="Aharoni" pitchFamily="2" charset="-79"/>
              </a:rPr>
              <a:t>           GENEL EKONOMİ 1</a:t>
            </a:r>
          </a:p>
          <a:p>
            <a:pPr marL="514350" indent="-514350"/>
            <a:r>
              <a:rPr lang="tr-TR" sz="3600" b="1" dirty="0">
                <a:solidFill>
                  <a:schemeClr val="tx1"/>
                </a:solidFill>
                <a:cs typeface="Aharoni" pitchFamily="2" charset="-79"/>
              </a:rPr>
              <a:t>       </a:t>
            </a:r>
            <a:r>
              <a:rPr lang="tr-TR" sz="2800" b="1" dirty="0">
                <a:solidFill>
                  <a:schemeClr val="tx1"/>
                </a:solidFill>
                <a:latin typeface="Arial Black" pitchFamily="34" charset="0"/>
                <a:cs typeface="Aharoni" pitchFamily="2" charset="-79"/>
              </a:rPr>
              <a:t>1.Konu:</a:t>
            </a:r>
            <a:r>
              <a:rPr lang="tr-TR" sz="2800" i="1" dirty="0">
                <a:solidFill>
                  <a:schemeClr val="tx1"/>
                </a:solidFill>
                <a:latin typeface="Arial Black" pitchFamily="34" charset="0"/>
                <a:cs typeface="Aharoni" pitchFamily="2" charset="-79"/>
              </a:rPr>
              <a:t>TemelEkonomi Kavramları</a:t>
            </a:r>
          </a:p>
          <a:p>
            <a:pPr marL="514350" indent="-514350"/>
            <a:r>
              <a:rPr lang="tr-TR" dirty="0">
                <a:solidFill>
                  <a:schemeClr val="tx1"/>
                </a:solidFill>
                <a:cs typeface="Aharoni" pitchFamily="2" charset="-79"/>
              </a:rPr>
              <a:t>        </a:t>
            </a:r>
            <a:r>
              <a:rPr lang="tr-TR" sz="3000" b="1" dirty="0">
                <a:solidFill>
                  <a:schemeClr val="tx1"/>
                </a:solidFill>
                <a:latin typeface="Aharoni" pitchFamily="2" charset="-79"/>
                <a:cs typeface="Aharoni" pitchFamily="2" charset="-79"/>
              </a:rPr>
              <a:t>Öğr.Gör.Refika  Boyacıoğlu Atalay</a:t>
            </a: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57166"/>
            <a:ext cx="8435280" cy="5768997"/>
          </a:xfrm>
        </p:spPr>
        <p:txBody>
          <a:bodyPr>
            <a:normAutofit fontScale="92500"/>
          </a:bodyPr>
          <a:lstStyle/>
          <a:p>
            <a:pPr>
              <a:lnSpc>
                <a:spcPct val="150000"/>
              </a:lnSpc>
              <a:buNone/>
            </a:pPr>
            <a:r>
              <a:rPr lang="tr-TR" sz="2800" dirty="0">
                <a:latin typeface="Aharoni" pitchFamily="2" charset="-79"/>
                <a:cs typeface="Aharoni" pitchFamily="2" charset="-79"/>
              </a:rPr>
              <a:t>     </a:t>
            </a:r>
            <a:r>
              <a:rPr lang="tr-TR" sz="2800" dirty="0">
                <a:solidFill>
                  <a:schemeClr val="tx1"/>
                </a:solidFill>
                <a:latin typeface="Aharoni" pitchFamily="2" charset="-79"/>
                <a:cs typeface="Aharoni" pitchFamily="2" charset="-79"/>
              </a:rPr>
              <a:t>İktisadın Tanımı ve Kapsamı</a:t>
            </a:r>
          </a:p>
          <a:p>
            <a:pPr algn="just">
              <a:lnSpc>
                <a:spcPct val="150000"/>
              </a:lnSpc>
              <a:buNone/>
            </a:pPr>
            <a:r>
              <a:rPr lang="tr-TR" sz="2400" b="1" dirty="0">
                <a:solidFill>
                  <a:schemeClr val="tx1"/>
                </a:solidFill>
                <a:latin typeface="Times New Roman" pitchFamily="18" charset="0"/>
                <a:cs typeface="Times New Roman" pitchFamily="18" charset="0"/>
              </a:rPr>
              <a:t>“İktisat” </a:t>
            </a:r>
            <a:r>
              <a:rPr lang="tr-TR" sz="2400" dirty="0">
                <a:solidFill>
                  <a:schemeClr val="tx1"/>
                </a:solidFill>
                <a:latin typeface="Times New Roman" pitchFamily="18" charset="0"/>
                <a:cs typeface="Times New Roman" pitchFamily="18" charset="0"/>
              </a:rPr>
              <a:t>terimi Arapça kökenli bir kelime olup “tutumluluk” anlamına gelir.</a:t>
            </a:r>
          </a:p>
          <a:p>
            <a:pPr algn="just">
              <a:lnSpc>
                <a:spcPct val="150000"/>
              </a:lnSpc>
              <a:buNone/>
            </a:pPr>
            <a:r>
              <a:rPr lang="tr-TR" sz="2400" dirty="0">
                <a:solidFill>
                  <a:schemeClr val="tx1"/>
                </a:solidFill>
                <a:latin typeface="Times New Roman" pitchFamily="18" charset="0"/>
                <a:cs typeface="Times New Roman" pitchFamily="18" charset="0"/>
              </a:rPr>
              <a:t> Ekonomi ise Yunancada ev anlamına gelen “oikos” ve yönetim anlamına gelen “nomos” kavramlarının birleşimi olan “</a:t>
            </a:r>
            <a:r>
              <a:rPr lang="tr-TR" sz="2400" b="1" dirty="0">
                <a:solidFill>
                  <a:schemeClr val="tx1"/>
                </a:solidFill>
                <a:latin typeface="Times New Roman" pitchFamily="18" charset="0"/>
                <a:cs typeface="Times New Roman" pitchFamily="18" charset="0"/>
              </a:rPr>
              <a:t>oikonomia” </a:t>
            </a:r>
            <a:r>
              <a:rPr lang="tr-TR" sz="2400" dirty="0">
                <a:solidFill>
                  <a:schemeClr val="tx1"/>
                </a:solidFill>
                <a:latin typeface="Times New Roman" pitchFamily="18" charset="0"/>
                <a:cs typeface="Times New Roman" pitchFamily="18" charset="0"/>
              </a:rPr>
              <a:t>kelimesinden türetilmiştir ve  temelde “ev yönetimi “ anlamına gelmektedir.</a:t>
            </a:r>
          </a:p>
          <a:p>
            <a:pPr algn="just">
              <a:lnSpc>
                <a:spcPct val="150000"/>
              </a:lnSpc>
              <a:buNone/>
            </a:pPr>
            <a:r>
              <a:rPr lang="tr-TR" sz="2400" dirty="0">
                <a:solidFill>
                  <a:schemeClr val="tx1"/>
                </a:solidFill>
                <a:latin typeface="Times New Roman" pitchFamily="18" charset="0"/>
                <a:cs typeface="Times New Roman" pitchFamily="18" charset="0"/>
              </a:rPr>
              <a:t> İktisat ve ekonomi terimleri literatürde birbirlerinin yerine kullanılmaktadırlar. Ancak ekonomi istatistiksel verilere daha fazla ağırlık verirken iktisat sosyal boyutu da ele alan bir bilimdir.</a:t>
            </a:r>
          </a:p>
          <a:p>
            <a:pPr algn="just">
              <a:lnSpc>
                <a:spcPct val="150000"/>
              </a:lnSpc>
              <a:buNone/>
            </a:pPr>
            <a:endParaRPr lang="tr-TR" sz="2400" dirty="0">
              <a:solidFill>
                <a:schemeClr val="tx1"/>
              </a:solidFill>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6632"/>
            <a:ext cx="8229600" cy="6552728"/>
          </a:xfrm>
        </p:spPr>
        <p:txBody>
          <a:bodyPr>
            <a:normAutofit fontScale="32500" lnSpcReduction="20000"/>
          </a:bodyPr>
          <a:lstStyle/>
          <a:p>
            <a:pPr algn="just">
              <a:lnSpc>
                <a:spcPct val="160000"/>
              </a:lnSpc>
              <a:buNone/>
            </a:pPr>
            <a:r>
              <a:rPr lang="tr-TR" sz="2400" dirty="0">
                <a:latin typeface="Times New Roman" pitchFamily="18" charset="0"/>
                <a:cs typeface="Times New Roman" pitchFamily="18" charset="0"/>
              </a:rPr>
              <a:t> </a:t>
            </a:r>
          </a:p>
          <a:p>
            <a:pPr algn="just">
              <a:lnSpc>
                <a:spcPct val="160000"/>
              </a:lnSpc>
              <a:buNone/>
            </a:pPr>
            <a:endParaRPr lang="tr-TR" sz="2400" dirty="0">
              <a:latin typeface="Times New Roman" pitchFamily="18" charset="0"/>
              <a:cs typeface="Times New Roman" pitchFamily="18" charset="0"/>
            </a:endParaRPr>
          </a:p>
          <a:p>
            <a:pPr algn="just">
              <a:lnSpc>
                <a:spcPct val="160000"/>
              </a:lnSpc>
              <a:buNone/>
            </a:pPr>
            <a:endParaRPr lang="tr-TR" sz="2400" dirty="0">
              <a:latin typeface="Times New Roman" pitchFamily="18" charset="0"/>
              <a:cs typeface="Times New Roman" pitchFamily="18" charset="0"/>
            </a:endParaRPr>
          </a:p>
          <a:p>
            <a:pPr algn="just">
              <a:lnSpc>
                <a:spcPct val="160000"/>
              </a:lnSpc>
              <a:buNone/>
            </a:pPr>
            <a:r>
              <a:rPr lang="tr-TR" sz="5700" dirty="0">
                <a:solidFill>
                  <a:schemeClr val="tx1"/>
                </a:solidFill>
                <a:latin typeface="Times New Roman" pitchFamily="18" charset="0"/>
                <a:cs typeface="Times New Roman" pitchFamily="18" charset="0"/>
              </a:rPr>
              <a:t>Kelime kökeninden de anlaşıldığı gibi iktisat insanı konu alan,insan davranışlarının iktisadi yönüyle ilgilenen sosyal bir bilim dalıdır.</a:t>
            </a:r>
          </a:p>
          <a:p>
            <a:pPr algn="just">
              <a:lnSpc>
                <a:spcPct val="160000"/>
              </a:lnSpc>
              <a:buNone/>
            </a:pPr>
            <a:r>
              <a:rPr lang="tr-TR" sz="5700" dirty="0">
                <a:solidFill>
                  <a:schemeClr val="tx1"/>
                </a:solidFill>
                <a:latin typeface="Times New Roman" pitchFamily="18" charset="0"/>
                <a:cs typeface="Times New Roman" pitchFamily="18" charset="0"/>
              </a:rPr>
              <a:t>Bu bilim dalı günlük yaşamda sürekli içinde bulunduğumuz bir sorunla ilgilidir ki biz buna;</a:t>
            </a:r>
            <a:r>
              <a:rPr lang="tr-TR" sz="5700" b="1" dirty="0">
                <a:solidFill>
                  <a:schemeClr val="tx1"/>
                </a:solidFill>
                <a:latin typeface="Times New Roman" pitchFamily="18" charset="0"/>
                <a:cs typeface="Times New Roman" pitchFamily="18" charset="0"/>
              </a:rPr>
              <a:t>İktisadi sorun </a:t>
            </a:r>
            <a:r>
              <a:rPr lang="tr-TR" sz="5700" dirty="0">
                <a:solidFill>
                  <a:schemeClr val="tx1"/>
                </a:solidFill>
                <a:latin typeface="Times New Roman" pitchFamily="18" charset="0"/>
                <a:cs typeface="Times New Roman" pitchFamily="18" charset="0"/>
              </a:rPr>
              <a:t>deriz.</a:t>
            </a:r>
          </a:p>
          <a:p>
            <a:pPr algn="just">
              <a:lnSpc>
                <a:spcPct val="160000"/>
              </a:lnSpc>
              <a:buNone/>
            </a:pPr>
            <a:r>
              <a:rPr lang="tr-TR" sz="5700" b="1" dirty="0">
                <a:solidFill>
                  <a:schemeClr val="tx1"/>
                </a:solidFill>
                <a:latin typeface="Times New Roman" pitchFamily="18" charset="0"/>
                <a:cs typeface="Times New Roman" pitchFamily="18" charset="0"/>
              </a:rPr>
              <a:t>İktisadi sorun:</a:t>
            </a:r>
            <a:r>
              <a:rPr lang="tr-TR" sz="5700" dirty="0">
                <a:solidFill>
                  <a:schemeClr val="tx1"/>
                </a:solidFill>
                <a:latin typeface="Times New Roman" pitchFamily="18" charset="0"/>
                <a:cs typeface="Times New Roman" pitchFamily="18" charset="0"/>
              </a:rPr>
              <a:t>Kıt kaynaklarla sonsuz </a:t>
            </a:r>
          </a:p>
          <a:p>
            <a:pPr algn="just">
              <a:lnSpc>
                <a:spcPct val="160000"/>
              </a:lnSpc>
              <a:buNone/>
            </a:pPr>
            <a:r>
              <a:rPr lang="tr-TR" sz="5700" dirty="0">
                <a:solidFill>
                  <a:schemeClr val="tx1"/>
                </a:solidFill>
                <a:latin typeface="Times New Roman" pitchFamily="18" charset="0"/>
                <a:cs typeface="Times New Roman" pitchFamily="18" charset="0"/>
              </a:rPr>
              <a:t>ihtiyaçların nasıl giderileceği sorunudur.</a:t>
            </a:r>
            <a:endParaRPr lang="tr-TR" sz="5700" dirty="0">
              <a:solidFill>
                <a:schemeClr val="tx1"/>
              </a:solidFill>
            </a:endParaRPr>
          </a:p>
          <a:p>
            <a:pPr algn="just">
              <a:lnSpc>
                <a:spcPct val="160000"/>
              </a:lnSpc>
              <a:buNone/>
            </a:pPr>
            <a:r>
              <a:rPr lang="tr-TR" sz="5700" dirty="0">
                <a:solidFill>
                  <a:schemeClr val="tx1"/>
                </a:solidFill>
                <a:latin typeface="Times New Roman" pitchFamily="18" charset="0"/>
                <a:cs typeface="Times New Roman" pitchFamily="18" charset="0"/>
              </a:rPr>
              <a:t>Temelde iktisadi sorunla ilgilenen iktisat</a:t>
            </a:r>
          </a:p>
          <a:p>
            <a:pPr algn="just">
              <a:lnSpc>
                <a:spcPct val="160000"/>
              </a:lnSpc>
              <a:buNone/>
            </a:pPr>
            <a:r>
              <a:rPr lang="tr-TR" sz="5700" dirty="0">
                <a:solidFill>
                  <a:schemeClr val="tx1"/>
                </a:solidFill>
                <a:latin typeface="Times New Roman" pitchFamily="18" charset="0"/>
                <a:cs typeface="Times New Roman" pitchFamily="18" charset="0"/>
              </a:rPr>
              <a:t>bilimini şu şekilde tanımlayabiliriz;</a:t>
            </a:r>
          </a:p>
          <a:p>
            <a:pPr algn="just">
              <a:lnSpc>
                <a:spcPct val="160000"/>
              </a:lnSpc>
              <a:buNone/>
            </a:pPr>
            <a:r>
              <a:rPr lang="tr-TR" sz="5700" b="1" dirty="0">
                <a:solidFill>
                  <a:schemeClr val="tx1"/>
                </a:solidFill>
                <a:latin typeface="Times New Roman" pitchFamily="18" charset="0"/>
                <a:cs typeface="Times New Roman" pitchFamily="18" charset="0"/>
              </a:rPr>
              <a:t>İktisat </a:t>
            </a:r>
            <a:r>
              <a:rPr lang="tr-TR" sz="5700" dirty="0">
                <a:solidFill>
                  <a:schemeClr val="tx1"/>
                </a:solidFill>
                <a:latin typeface="Times New Roman" pitchFamily="18" charset="0"/>
                <a:cs typeface="Times New Roman" pitchFamily="18" charset="0"/>
              </a:rPr>
              <a:t>en genel tanımıyla;</a:t>
            </a:r>
          </a:p>
          <a:p>
            <a:pPr algn="just">
              <a:lnSpc>
                <a:spcPct val="160000"/>
              </a:lnSpc>
              <a:buNone/>
            </a:pPr>
            <a:r>
              <a:rPr lang="tr-TR" sz="5700" dirty="0">
                <a:solidFill>
                  <a:schemeClr val="tx1"/>
                </a:solidFill>
                <a:latin typeface="Times New Roman" pitchFamily="18" charset="0"/>
                <a:cs typeface="Times New Roman" pitchFamily="18" charset="0"/>
              </a:rPr>
              <a:t>    </a:t>
            </a:r>
            <a:r>
              <a:rPr lang="tr-TR" sz="5700" i="1" dirty="0">
                <a:solidFill>
                  <a:schemeClr val="tx1"/>
                </a:solidFill>
                <a:latin typeface="Times New Roman" pitchFamily="18" charset="0"/>
                <a:cs typeface="Times New Roman" pitchFamily="18" charset="0"/>
              </a:rPr>
              <a:t>«Sınırlı kaynaklarla hangi mal ve hizmetlerin üretileceğini ve bu üretimin bireylerin refahını artırmak adına nasıl daha eşit paylaştırılacağını ve böylece sınırsız insan ihtiyaçlarının nasıl giderileceğini araştıran bilim dalıdır».</a:t>
            </a:r>
          </a:p>
          <a:p>
            <a:pPr>
              <a:buNone/>
            </a:pPr>
            <a:endParaRPr lang="tr-TR" sz="2400" dirty="0">
              <a:latin typeface="Times New Roman" pitchFamily="18" charset="0"/>
              <a:cs typeface="Times New Roman" pitchFamily="18" charset="0"/>
            </a:endParaRPr>
          </a:p>
          <a:p>
            <a:pPr>
              <a:buNone/>
            </a:pPr>
            <a:r>
              <a:rPr lang="tr-TR" sz="2400" b="1" dirty="0">
                <a:latin typeface="Times New Roman" pitchFamily="18" charset="0"/>
                <a:cs typeface="Times New Roman" pitchFamily="18" charset="0"/>
              </a:rPr>
              <a:t>     </a:t>
            </a:r>
            <a:endParaRPr lang="tr-TR" sz="2400" dirty="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2033586"/>
            <a:ext cx="3888432" cy="27908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507288" cy="6383062"/>
          </a:xfrm>
        </p:spPr>
        <p:txBody>
          <a:bodyPr>
            <a:normAutofit fontScale="85000" lnSpcReduction="10000"/>
          </a:bodyPr>
          <a:lstStyle/>
          <a:p>
            <a:pPr algn="ctr">
              <a:buNone/>
            </a:pPr>
            <a:r>
              <a:rPr lang="tr-TR" sz="2400" b="1" dirty="0">
                <a:solidFill>
                  <a:schemeClr val="tx1"/>
                </a:solidFill>
                <a:latin typeface="+mn-lt"/>
              </a:rPr>
              <a:t>İktisat bilimini anlamak için  bilinmesi gereken bazı temel ilkeler</a:t>
            </a:r>
          </a:p>
          <a:p>
            <a:pPr algn="just">
              <a:lnSpc>
                <a:spcPct val="150000"/>
              </a:lnSpc>
              <a:buNone/>
            </a:pPr>
            <a:endParaRPr lang="tr-TR" sz="1800" b="1" dirty="0">
              <a:solidFill>
                <a:schemeClr val="tx1"/>
              </a:solidFill>
              <a:latin typeface="+mn-lt"/>
            </a:endParaRPr>
          </a:p>
          <a:p>
            <a:pPr algn="just">
              <a:lnSpc>
                <a:spcPct val="150000"/>
              </a:lnSpc>
              <a:buNone/>
            </a:pPr>
            <a:r>
              <a:rPr lang="tr-TR" sz="1800" b="1" dirty="0">
                <a:solidFill>
                  <a:schemeClr val="tx1"/>
                </a:solidFill>
                <a:latin typeface="+mn-lt"/>
              </a:rPr>
              <a:t>*Tercih zorunluluğu:</a:t>
            </a:r>
          </a:p>
          <a:p>
            <a:pPr algn="just">
              <a:lnSpc>
                <a:spcPct val="150000"/>
              </a:lnSpc>
              <a:buNone/>
            </a:pPr>
            <a:r>
              <a:rPr lang="tr-TR" sz="1800" dirty="0">
                <a:solidFill>
                  <a:schemeClr val="tx1"/>
                </a:solidFill>
                <a:latin typeface="+mn-lt"/>
              </a:rPr>
              <a:t>İktisadi karar birimleri(hane halkları,firmalar,devlet,dış alem) sınırlı olan kaynaklarıyla ihtiyaçlarını giderebilmek için aynı tatmine yarayan mal ve hizmetler arasında seçim yapmalıdırlar.</a:t>
            </a:r>
          </a:p>
          <a:p>
            <a:pPr algn="just">
              <a:lnSpc>
                <a:spcPct val="150000"/>
              </a:lnSpc>
              <a:buNone/>
            </a:pPr>
            <a:r>
              <a:rPr lang="tr-TR" sz="1800" b="1" dirty="0">
                <a:solidFill>
                  <a:schemeClr val="tx1"/>
                </a:solidFill>
                <a:latin typeface="+mn-lt"/>
              </a:rPr>
              <a:t>*Alternatif Maliyet(Fırsat Maliyeti):</a:t>
            </a:r>
          </a:p>
          <a:p>
            <a:pPr algn="just">
              <a:lnSpc>
                <a:spcPct val="150000"/>
              </a:lnSpc>
              <a:buNone/>
            </a:pPr>
            <a:r>
              <a:rPr lang="tr-TR" sz="1800" dirty="0">
                <a:solidFill>
                  <a:schemeClr val="tx1"/>
                </a:solidFill>
                <a:latin typeface="+mn-lt"/>
              </a:rPr>
              <a:t>Çeşitli seçenekler arasında bir tanesini seçmekle, vazgeçilen diğer seçenekler nedeniyle uğranılan kayıplardır.</a:t>
            </a:r>
          </a:p>
          <a:p>
            <a:pPr algn="just">
              <a:lnSpc>
                <a:spcPct val="150000"/>
              </a:lnSpc>
              <a:buNone/>
            </a:pPr>
            <a:r>
              <a:rPr lang="tr-TR" sz="1800" b="1" dirty="0">
                <a:solidFill>
                  <a:schemeClr val="tx1"/>
                </a:solidFill>
                <a:latin typeface="+mn-lt"/>
              </a:rPr>
              <a:t>*Rasyonellik:</a:t>
            </a:r>
            <a:r>
              <a:rPr lang="tr-TR" sz="1800" dirty="0">
                <a:solidFill>
                  <a:schemeClr val="tx1"/>
                </a:solidFill>
                <a:latin typeface="+mn-lt"/>
              </a:rPr>
              <a:t>İktisadi karar birimlerinin daima akılcı davrandıkları varsayılır.Hane halkı(tüketiciler) faydalarını,firmalar(üreticiler) karlarını maksimize etmeye çalışırlar</a:t>
            </a:r>
          </a:p>
          <a:p>
            <a:pPr algn="just">
              <a:lnSpc>
                <a:spcPct val="150000"/>
              </a:lnSpc>
              <a:buNone/>
            </a:pPr>
            <a:r>
              <a:rPr lang="tr-TR" sz="1800" b="1" dirty="0">
                <a:solidFill>
                  <a:schemeClr val="tx1"/>
                </a:solidFill>
                <a:latin typeface="+mn-lt"/>
              </a:rPr>
              <a:t>*Teşvik ve tehdit:</a:t>
            </a:r>
            <a:r>
              <a:rPr lang="tr-TR" sz="1800" dirty="0">
                <a:solidFill>
                  <a:schemeClr val="tx1"/>
                </a:solidFill>
                <a:latin typeface="+mn-lt"/>
              </a:rPr>
              <a:t>İktisadi karar birimleri teşvikleri arzularken tehditlerden sakınırlar(rasyonellik ilkesi gereği)</a:t>
            </a:r>
          </a:p>
          <a:p>
            <a:pPr algn="just">
              <a:lnSpc>
                <a:spcPct val="150000"/>
              </a:lnSpc>
              <a:buNone/>
            </a:pPr>
            <a:r>
              <a:rPr lang="tr-TR" sz="1800" b="1" dirty="0">
                <a:solidFill>
                  <a:schemeClr val="tx1"/>
                </a:solidFill>
                <a:latin typeface="+mn-lt"/>
              </a:rPr>
              <a:t>*Değiş-tokuş:</a:t>
            </a:r>
            <a:r>
              <a:rPr lang="tr-TR" sz="1800" dirty="0">
                <a:solidFill>
                  <a:schemeClr val="tx1"/>
                </a:solidFill>
                <a:latin typeface="+mn-lt"/>
              </a:rPr>
              <a:t>İktisadi karar birimleri ihtiyaçlarını giderebilmek için etkileşim içindedirler.(mal-para akışı)</a:t>
            </a:r>
          </a:p>
          <a:p>
            <a:pPr algn="just">
              <a:lnSpc>
                <a:spcPct val="150000"/>
              </a:lnSpc>
              <a:buNone/>
            </a:pPr>
            <a:r>
              <a:rPr lang="tr-TR" sz="1800" b="1" dirty="0">
                <a:solidFill>
                  <a:schemeClr val="tx1"/>
                </a:solidFill>
                <a:latin typeface="+mn-lt"/>
              </a:rPr>
              <a:t>*Piyasa:</a:t>
            </a:r>
            <a:r>
              <a:rPr lang="tr-TR" sz="1800" dirty="0">
                <a:solidFill>
                  <a:schemeClr val="tx1"/>
                </a:solidFill>
                <a:latin typeface="+mn-lt"/>
              </a:rPr>
              <a:t>Piyasa arz(üretici) ve talebin(tüketici) karşılaştığı yerdir.Kıt olan kaynakların en etkin dağılımı için piyasa mekanizması şarttır.</a:t>
            </a:r>
            <a:endParaRPr lang="tr-TR" sz="2000" b="1" dirty="0">
              <a:solidFill>
                <a:schemeClr val="tx1"/>
              </a:solidFill>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626121"/>
          </a:xfrm>
        </p:spPr>
        <p:txBody>
          <a:bodyPr/>
          <a:lstStyle/>
          <a:p>
            <a:pPr>
              <a:buNone/>
            </a:pPr>
            <a:r>
              <a:rPr lang="tr-TR" b="1" dirty="0">
                <a:solidFill>
                  <a:schemeClr val="tx1"/>
                </a:solidFill>
              </a:rPr>
              <a:t>SORU1:</a:t>
            </a:r>
          </a:p>
          <a:p>
            <a:pPr>
              <a:buNone/>
            </a:pPr>
            <a:r>
              <a:rPr lang="tr-TR" sz="2400" b="1" dirty="0">
                <a:solidFill>
                  <a:schemeClr val="tx1"/>
                </a:solidFill>
              </a:rPr>
              <a:t>Aşağıdakilerden hangisi üniversiteye gitmenin fırsat maliyeti değildir?(KPSS 2003)</a:t>
            </a:r>
          </a:p>
          <a:p>
            <a:pPr>
              <a:buNone/>
            </a:pPr>
            <a:r>
              <a:rPr lang="tr-TR" sz="2400" b="1" dirty="0">
                <a:solidFill>
                  <a:schemeClr val="tx1"/>
                </a:solidFill>
              </a:rPr>
              <a:t>A)</a:t>
            </a:r>
            <a:r>
              <a:rPr lang="tr-TR" sz="2400" dirty="0">
                <a:solidFill>
                  <a:schemeClr val="tx1"/>
                </a:solidFill>
              </a:rPr>
              <a:t>Üniversite harçları</a:t>
            </a:r>
          </a:p>
          <a:p>
            <a:pPr>
              <a:buNone/>
            </a:pPr>
            <a:r>
              <a:rPr lang="tr-TR" sz="2400" b="1" dirty="0">
                <a:solidFill>
                  <a:schemeClr val="tx1"/>
                </a:solidFill>
              </a:rPr>
              <a:t>B)</a:t>
            </a:r>
            <a:r>
              <a:rPr lang="tr-TR" sz="2400" dirty="0">
                <a:solidFill>
                  <a:schemeClr val="tx1"/>
                </a:solidFill>
              </a:rPr>
              <a:t>Üniversiteye gitmeme durumunda çalışılacak bir işten kazanılacak gelir</a:t>
            </a:r>
          </a:p>
          <a:p>
            <a:pPr>
              <a:buNone/>
            </a:pPr>
            <a:r>
              <a:rPr lang="tr-TR" sz="2400" b="1" dirty="0">
                <a:solidFill>
                  <a:schemeClr val="tx1"/>
                </a:solidFill>
              </a:rPr>
              <a:t>C)</a:t>
            </a:r>
            <a:r>
              <a:rPr lang="tr-TR" sz="2400" dirty="0">
                <a:solidFill>
                  <a:schemeClr val="tx1"/>
                </a:solidFill>
              </a:rPr>
              <a:t>Üniversiteye gidilirken yapılan yiyecek masrafları</a:t>
            </a:r>
          </a:p>
          <a:p>
            <a:pPr>
              <a:buNone/>
            </a:pPr>
            <a:r>
              <a:rPr lang="tr-TR" sz="2400" b="1" dirty="0">
                <a:solidFill>
                  <a:schemeClr val="tx1"/>
                </a:solidFill>
              </a:rPr>
              <a:t>D)</a:t>
            </a:r>
            <a:r>
              <a:rPr lang="tr-TR" sz="2400" dirty="0">
                <a:solidFill>
                  <a:schemeClr val="tx1"/>
                </a:solidFill>
              </a:rPr>
              <a:t>Ders çalışmak için kullanılan zamanın alternatif alanlarda kullanımı</a:t>
            </a:r>
          </a:p>
          <a:p>
            <a:pPr>
              <a:buNone/>
            </a:pPr>
            <a:r>
              <a:rPr lang="tr-TR" sz="2400" b="1" dirty="0">
                <a:solidFill>
                  <a:schemeClr val="tx1"/>
                </a:solidFill>
              </a:rPr>
              <a:t>E)</a:t>
            </a:r>
            <a:r>
              <a:rPr lang="tr-TR" sz="2400" dirty="0">
                <a:solidFill>
                  <a:schemeClr val="tx1"/>
                </a:solidFill>
              </a:rPr>
              <a:t>Üniversitede dersler için yapılan kitap ve kırtasiye harcamaları</a:t>
            </a:r>
            <a:endParaRPr lang="tr-TR" sz="2400" b="1"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fontScale="92500" lnSpcReduction="10000"/>
          </a:bodyPr>
          <a:lstStyle/>
          <a:p>
            <a:pPr algn="just">
              <a:lnSpc>
                <a:spcPct val="150000"/>
              </a:lnSpc>
              <a:buNone/>
            </a:pPr>
            <a:r>
              <a:rPr lang="tr-TR" sz="2000" b="1" dirty="0">
                <a:solidFill>
                  <a:schemeClr val="tx1"/>
                </a:solidFill>
                <a:latin typeface="+mn-lt"/>
              </a:rPr>
              <a:t>*Etkin rekabet:</a:t>
            </a:r>
            <a:r>
              <a:rPr lang="tr-TR" sz="2000" dirty="0">
                <a:solidFill>
                  <a:schemeClr val="tx1"/>
                </a:solidFill>
                <a:latin typeface="+mn-lt"/>
              </a:rPr>
              <a:t> Rekabet en klasik tanımıyla aynı amacı güden kimseler arasındaki yarıştır.Rekabet fiyatları dengeye getirir,kaliteyi artırıcıdır ve adaleti sağlar.</a:t>
            </a:r>
          </a:p>
          <a:p>
            <a:pPr algn="just">
              <a:lnSpc>
                <a:spcPct val="150000"/>
              </a:lnSpc>
              <a:buNone/>
            </a:pPr>
            <a:r>
              <a:rPr lang="tr-TR" sz="2000" b="1" dirty="0">
                <a:solidFill>
                  <a:schemeClr val="tx1"/>
                </a:solidFill>
                <a:latin typeface="+mn-lt"/>
              </a:rPr>
              <a:t>*Refah Düzeyi:</a:t>
            </a:r>
            <a:r>
              <a:rPr lang="tr-TR" sz="2000" dirty="0">
                <a:solidFill>
                  <a:schemeClr val="tx1"/>
                </a:solidFill>
                <a:latin typeface="+mn-lt"/>
              </a:rPr>
              <a:t>Refahın kelime anlamı “bolluktur”.İktisat bilimi ülkelerde ekonomik kalkınma ve büyümeyi artırarak refah düzeyini artırma amacı taşır.Bu da ancak kaynakların etkin kullanımıyla mümkündür.</a:t>
            </a:r>
          </a:p>
          <a:p>
            <a:pPr algn="just">
              <a:lnSpc>
                <a:spcPct val="150000"/>
              </a:lnSpc>
              <a:buNone/>
            </a:pPr>
            <a:r>
              <a:rPr lang="tr-TR" sz="2000" b="1" dirty="0">
                <a:solidFill>
                  <a:schemeClr val="tx1"/>
                </a:solidFill>
                <a:latin typeface="+mn-lt"/>
              </a:rPr>
              <a:t>*Enflasyon:</a:t>
            </a:r>
            <a:r>
              <a:rPr lang="tr-TR" sz="2000" dirty="0">
                <a:solidFill>
                  <a:schemeClr val="tx1"/>
                </a:solidFill>
                <a:latin typeface="+mn-lt"/>
              </a:rPr>
              <a:t> Fiyatlar genel seviyesindeki </a:t>
            </a:r>
            <a:r>
              <a:rPr lang="tr-TR" sz="2000" u="sng" dirty="0">
                <a:solidFill>
                  <a:schemeClr val="tx1"/>
                </a:solidFill>
                <a:latin typeface="+mn-lt"/>
              </a:rPr>
              <a:t>sürekli</a:t>
            </a:r>
            <a:r>
              <a:rPr lang="tr-TR" sz="2000" dirty="0">
                <a:solidFill>
                  <a:schemeClr val="tx1"/>
                </a:solidFill>
                <a:latin typeface="+mn-lt"/>
              </a:rPr>
              <a:t> artıştır. Enflasyon talep enflasyonu veya maliyet enflasyonu şeklinde ortaya çıkabileceği gibi emisyon hacmindeki aşırı artışlarda enflasyonun nedenleri arasındadır.</a:t>
            </a:r>
          </a:p>
          <a:p>
            <a:pPr algn="just">
              <a:lnSpc>
                <a:spcPct val="150000"/>
              </a:lnSpc>
              <a:buNone/>
            </a:pPr>
            <a:r>
              <a:rPr lang="tr-TR" sz="2000" b="1" dirty="0">
                <a:solidFill>
                  <a:schemeClr val="tx1"/>
                </a:solidFill>
                <a:latin typeface="+mn-lt"/>
              </a:rPr>
              <a:t>* Deflasyon: </a:t>
            </a:r>
            <a:r>
              <a:rPr lang="tr-TR" sz="2000" dirty="0">
                <a:solidFill>
                  <a:schemeClr val="tx1"/>
                </a:solidFill>
                <a:latin typeface="+mn-lt"/>
              </a:rPr>
              <a:t>Fiyatlar genel düzeyindeki </a:t>
            </a:r>
            <a:r>
              <a:rPr lang="tr-TR" sz="2000" u="sng" dirty="0">
                <a:solidFill>
                  <a:schemeClr val="tx1"/>
                </a:solidFill>
                <a:latin typeface="+mn-lt"/>
              </a:rPr>
              <a:t>sürekli</a:t>
            </a:r>
            <a:r>
              <a:rPr lang="tr-TR" sz="2000" dirty="0">
                <a:solidFill>
                  <a:schemeClr val="tx1"/>
                </a:solidFill>
                <a:latin typeface="+mn-lt"/>
              </a:rPr>
              <a:t> düşüştür. Deflasyon ekonomide resesyona(durgunluğa) neden olur.</a:t>
            </a:r>
          </a:p>
          <a:p>
            <a:pPr algn="just">
              <a:lnSpc>
                <a:spcPct val="150000"/>
              </a:lnSpc>
              <a:buNone/>
            </a:pPr>
            <a:r>
              <a:rPr lang="tr-TR" sz="2000" b="1" dirty="0">
                <a:solidFill>
                  <a:schemeClr val="tx1"/>
                </a:solidFill>
                <a:latin typeface="+mn-lt"/>
              </a:rPr>
              <a:t>*Konjonktür: </a:t>
            </a:r>
            <a:r>
              <a:rPr lang="tr-TR" sz="2000" dirty="0">
                <a:solidFill>
                  <a:schemeClr val="tx1"/>
                </a:solidFill>
                <a:latin typeface="+mn-lt"/>
              </a:rPr>
              <a:t>Bir ülkenin ekonomik hayatının yükselme ve alçalma yönünde gösterdiği inişli çıkışlı, dalgalı hareketlerin bütünüdür.</a:t>
            </a:r>
            <a:endParaRPr lang="tr-T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11156"/>
          </a:xfrm>
        </p:spPr>
        <p:txBody>
          <a:bodyPr>
            <a:normAutofit fontScale="90000"/>
          </a:bodyPr>
          <a:lstStyle/>
          <a:p>
            <a:pPr algn="l"/>
            <a:r>
              <a:rPr lang="tr-TR" sz="2800" b="1" dirty="0">
                <a:latin typeface="Aharoni" pitchFamily="2" charset="-79"/>
                <a:cs typeface="Aharoni" pitchFamily="2" charset="-79"/>
              </a:rPr>
              <a:t>                    İktisat Biliminin Dalları</a:t>
            </a:r>
          </a:p>
        </p:txBody>
      </p:sp>
      <p:sp>
        <p:nvSpPr>
          <p:cNvPr id="3" name="2 İçerik Yer Tutucusu"/>
          <p:cNvSpPr>
            <a:spLocks noGrp="1"/>
          </p:cNvSpPr>
          <p:nvPr>
            <p:ph idx="1"/>
          </p:nvPr>
        </p:nvSpPr>
        <p:spPr>
          <a:xfrm>
            <a:off x="457200" y="928670"/>
            <a:ext cx="8229600" cy="5429288"/>
          </a:xfrm>
        </p:spPr>
        <p:txBody>
          <a:bodyPr>
            <a:normAutofit fontScale="77500" lnSpcReduction="20000"/>
          </a:bodyPr>
          <a:lstStyle/>
          <a:p>
            <a:pPr algn="just">
              <a:lnSpc>
                <a:spcPct val="160000"/>
              </a:lnSpc>
              <a:buNone/>
            </a:pPr>
            <a:r>
              <a:rPr lang="tr-TR" sz="2400" b="1" dirty="0">
                <a:solidFill>
                  <a:schemeClr val="tx1"/>
                </a:solidFill>
                <a:latin typeface="+mn-lt"/>
              </a:rPr>
              <a:t>1.Normatif ve Pozitif İktisat</a:t>
            </a:r>
          </a:p>
          <a:p>
            <a:pPr algn="just">
              <a:lnSpc>
                <a:spcPct val="160000"/>
              </a:lnSpc>
              <a:buFont typeface="Wingdings" pitchFamily="2" charset="2"/>
              <a:buChar char="Ø"/>
            </a:pPr>
            <a:r>
              <a:rPr lang="tr-TR" sz="2000" b="1" dirty="0">
                <a:solidFill>
                  <a:schemeClr val="tx1"/>
                </a:solidFill>
                <a:latin typeface="+mn-lt"/>
              </a:rPr>
              <a:t>Normatif İktisat:</a:t>
            </a:r>
            <a:r>
              <a:rPr lang="tr-TR" sz="2000" dirty="0">
                <a:solidFill>
                  <a:schemeClr val="tx1"/>
                </a:solidFill>
                <a:latin typeface="+mn-lt"/>
              </a:rPr>
              <a:t>Ekonomik düzenin  nasıl olması gerektiğine dair değer yargıları içeren, belirgin ekonomik hedefler için yapılması gerekenleri araştıran bir iktisat dalıdır.</a:t>
            </a:r>
          </a:p>
          <a:p>
            <a:pPr algn="just">
              <a:lnSpc>
                <a:spcPct val="160000"/>
              </a:lnSpc>
              <a:buNone/>
            </a:pPr>
            <a:r>
              <a:rPr lang="tr-TR" sz="2000" b="1" dirty="0">
                <a:solidFill>
                  <a:schemeClr val="tx1"/>
                </a:solidFill>
                <a:latin typeface="+mn-lt"/>
              </a:rPr>
              <a:t>Örneğin;</a:t>
            </a:r>
            <a:r>
              <a:rPr lang="tr-TR" sz="2000" dirty="0">
                <a:solidFill>
                  <a:schemeClr val="tx1"/>
                </a:solidFill>
                <a:latin typeface="+mn-lt"/>
              </a:rPr>
              <a:t> “Enflasyon oranının düzeyi ne olmalıdır?”  </a:t>
            </a:r>
          </a:p>
          <a:p>
            <a:pPr algn="just">
              <a:lnSpc>
                <a:spcPct val="160000"/>
              </a:lnSpc>
              <a:buNone/>
            </a:pPr>
            <a:r>
              <a:rPr lang="tr-TR" sz="2000" dirty="0">
                <a:solidFill>
                  <a:schemeClr val="tx1"/>
                </a:solidFill>
                <a:latin typeface="+mn-lt"/>
              </a:rPr>
              <a:t>Şirketin karlarını artırmaya çalışan veya devlet bütçe hedeflerini yerine getirmeye çalışan bir iktisatçı normatif iktisat bilimi ile çalışır.</a:t>
            </a:r>
          </a:p>
          <a:p>
            <a:pPr algn="just">
              <a:lnSpc>
                <a:spcPct val="160000"/>
              </a:lnSpc>
              <a:buFont typeface="Wingdings" panose="05000000000000000000" pitchFamily="2" charset="2"/>
              <a:buChar char="Ø"/>
            </a:pPr>
            <a:r>
              <a:rPr lang="tr-TR" sz="2000" b="1" dirty="0">
                <a:solidFill>
                  <a:schemeClr val="tx1"/>
                </a:solidFill>
                <a:latin typeface="+mn-lt"/>
              </a:rPr>
              <a:t>Pozitif İktisat:</a:t>
            </a:r>
            <a:r>
              <a:rPr lang="tr-TR" sz="2000" dirty="0">
                <a:solidFill>
                  <a:schemeClr val="tx1"/>
                </a:solidFill>
                <a:latin typeface="+mn-lt"/>
              </a:rPr>
              <a:t>İktisadi kuramların dayandığı varsayımların gerçekçiliğini sorgulamadan, iktisadi olay ve davranışları neden-sonuç ilişkisi çerçevesinde istatistiksel olarak değerlendiren iktisat dalıdır.</a:t>
            </a:r>
          </a:p>
          <a:p>
            <a:pPr algn="just">
              <a:lnSpc>
                <a:spcPct val="160000"/>
              </a:lnSpc>
              <a:buNone/>
            </a:pPr>
            <a:r>
              <a:rPr lang="tr-TR" sz="2000" b="1" dirty="0">
                <a:solidFill>
                  <a:schemeClr val="tx1"/>
                </a:solidFill>
                <a:latin typeface="+mn-lt"/>
              </a:rPr>
              <a:t>Örneğin; </a:t>
            </a:r>
            <a:r>
              <a:rPr lang="tr-TR" sz="2000" dirty="0">
                <a:solidFill>
                  <a:schemeClr val="tx1"/>
                </a:solidFill>
                <a:latin typeface="+mn-lt"/>
              </a:rPr>
              <a:t>“asgari ücret uygulamasının genç çalışma nüfusu üzerindeki etkilerini neler? “</a:t>
            </a:r>
          </a:p>
          <a:p>
            <a:pPr algn="just">
              <a:lnSpc>
                <a:spcPct val="160000"/>
              </a:lnSpc>
              <a:buNone/>
            </a:pPr>
            <a:r>
              <a:rPr lang="tr-TR" sz="2000" dirty="0">
                <a:solidFill>
                  <a:schemeClr val="tx1"/>
                </a:solidFill>
                <a:latin typeface="+mn-lt"/>
              </a:rPr>
              <a:t>Pozitif iktisat asgari ücret uygulamasının adaletli olup olmadığını incelemez</a:t>
            </a:r>
          </a:p>
          <a:p>
            <a:pPr algn="just">
              <a:lnSpc>
                <a:spcPct val="160000"/>
              </a:lnSpc>
              <a:buNone/>
            </a:pPr>
            <a:r>
              <a:rPr lang="tr-TR" sz="2000" dirty="0">
                <a:solidFill>
                  <a:schemeClr val="tx1"/>
                </a:solidFill>
                <a:latin typeface="+mn-lt"/>
              </a:rPr>
              <a:t>O halde;Normatif iktisat </a:t>
            </a:r>
            <a:r>
              <a:rPr lang="tr-TR" sz="2000" b="1" dirty="0">
                <a:solidFill>
                  <a:schemeClr val="tx1"/>
                </a:solidFill>
                <a:latin typeface="+mn-lt"/>
              </a:rPr>
              <a:t>olması gerekeni</a:t>
            </a:r>
            <a:r>
              <a:rPr lang="tr-TR" sz="2000" dirty="0">
                <a:solidFill>
                  <a:schemeClr val="tx1"/>
                </a:solidFill>
                <a:latin typeface="+mn-lt"/>
              </a:rPr>
              <a:t>,pozitif iktisat </a:t>
            </a:r>
            <a:r>
              <a:rPr lang="tr-TR" sz="2000" b="1" dirty="0">
                <a:solidFill>
                  <a:schemeClr val="tx1"/>
                </a:solidFill>
                <a:latin typeface="+mn-lt"/>
              </a:rPr>
              <a:t>olanı </a:t>
            </a:r>
            <a:r>
              <a:rPr lang="tr-TR" sz="2000" dirty="0">
                <a:solidFill>
                  <a:schemeClr val="tx1"/>
                </a:solidFill>
                <a:latin typeface="+mn-lt"/>
              </a:rPr>
              <a:t>inceler.</a:t>
            </a:r>
          </a:p>
          <a:p>
            <a:pPr>
              <a:buNone/>
            </a:pPr>
            <a:endParaRPr lang="tr-TR" sz="2000" dirty="0"/>
          </a:p>
          <a:p>
            <a:pPr>
              <a:buNone/>
            </a:pPr>
            <a:endParaRPr lang="tr-T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a:bodyPr>
          <a:lstStyle/>
          <a:p>
            <a:pPr algn="just">
              <a:buNone/>
            </a:pPr>
            <a:r>
              <a:rPr lang="tr-TR" sz="2400" b="1" dirty="0">
                <a:solidFill>
                  <a:schemeClr val="tx1"/>
                </a:solidFill>
              </a:rPr>
              <a:t>2.Makro ve Mikro İktisat</a:t>
            </a:r>
          </a:p>
          <a:p>
            <a:pPr algn="just">
              <a:buFont typeface="Wingdings" pitchFamily="2" charset="2"/>
              <a:buChar char="Ø"/>
            </a:pPr>
            <a:r>
              <a:rPr lang="tr-TR" sz="2400" b="1" dirty="0">
                <a:solidFill>
                  <a:schemeClr val="tx1"/>
                </a:solidFill>
              </a:rPr>
              <a:t>Mikro İktisat:</a:t>
            </a:r>
            <a:r>
              <a:rPr lang="tr-TR" sz="2400" dirty="0">
                <a:solidFill>
                  <a:schemeClr val="tx1"/>
                </a:solidFill>
              </a:rPr>
              <a:t> İktisadi karar birimlerinden hane halkları ve firmaların davranışlarını  açıklamaya çalışan bir bilim dalıdır.Ekonomiyi bir bütün olarak ele aldığımızda mikro iktisat ekonomiyi oluşturan daha küçük birimlerle ilgilenir.</a:t>
            </a:r>
          </a:p>
          <a:p>
            <a:pPr algn="just">
              <a:buFont typeface="Wingdings" pitchFamily="2" charset="2"/>
              <a:buChar char="Ø"/>
            </a:pPr>
            <a:r>
              <a:rPr lang="tr-TR" sz="2400" b="1" dirty="0">
                <a:solidFill>
                  <a:schemeClr val="tx1"/>
                </a:solidFill>
              </a:rPr>
              <a:t>Makro İktisat:</a:t>
            </a:r>
            <a:r>
              <a:rPr lang="tr-TR" sz="2400" dirty="0">
                <a:solidFill>
                  <a:schemeClr val="tx1"/>
                </a:solidFill>
              </a:rPr>
              <a:t>Ekonomik olayları global olarak ele alan ve çözümleyen ekonomi. Makro büyüklükler, toplam üretim, toplam istihdam, toplam işsizlik, genel fiyat düzeyinin değişme oranı, ekonominin büyüme hızı gibi büyüklüklerdir</a:t>
            </a:r>
            <a:endParaRPr lang="tr-TR" sz="2400" b="1" dirty="0">
              <a:solidFill>
                <a:schemeClr val="tx1"/>
              </a:solidFill>
            </a:endParaRPr>
          </a:p>
          <a:p>
            <a:pPr>
              <a:buFont typeface="Wingdings" pitchFamily="2" charset="2"/>
              <a:buChar char="Ø"/>
            </a:pPr>
            <a:endParaRPr lang="tr-TR" sz="2400" b="1" dirty="0"/>
          </a:p>
          <a:p>
            <a:pPr>
              <a:buFont typeface="Wingdings" pitchFamily="2" charset="2"/>
              <a:buChar char="Ø"/>
            </a:pPr>
            <a:endParaRPr lang="tr-TR" sz="2400" b="1" dirty="0"/>
          </a:p>
          <a:p>
            <a:pPr>
              <a:buNone/>
            </a:pPr>
            <a:endParaRPr lang="tr-TR" sz="2400" b="1" dirty="0"/>
          </a:p>
        </p:txBody>
      </p:sp>
      <p:pic>
        <p:nvPicPr>
          <p:cNvPr id="6" name="5 Resim" descr="images.jpg"/>
          <p:cNvPicPr>
            <a:picLocks noChangeAspect="1"/>
          </p:cNvPicPr>
          <p:nvPr/>
        </p:nvPicPr>
        <p:blipFill>
          <a:blip r:embed="rId2"/>
          <a:stretch>
            <a:fillRect/>
          </a:stretch>
        </p:blipFill>
        <p:spPr>
          <a:xfrm>
            <a:off x="5292080" y="4581128"/>
            <a:ext cx="3851920" cy="22768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11156"/>
          </a:xfrm>
        </p:spPr>
        <p:txBody>
          <a:bodyPr>
            <a:noAutofit/>
          </a:bodyPr>
          <a:lstStyle/>
          <a:p>
            <a:pPr algn="l"/>
            <a:r>
              <a:rPr lang="tr-TR" sz="3200" b="1" dirty="0">
                <a:latin typeface="Aharoni" pitchFamily="2" charset="-79"/>
                <a:cs typeface="Aharoni" pitchFamily="2" charset="-79"/>
              </a:rPr>
              <a:t>İktisadi Karar Birimleri</a:t>
            </a:r>
          </a:p>
        </p:txBody>
      </p:sp>
      <p:sp>
        <p:nvSpPr>
          <p:cNvPr id="3" name="2 İçerik Yer Tutucusu"/>
          <p:cNvSpPr>
            <a:spLocks noGrp="1"/>
          </p:cNvSpPr>
          <p:nvPr>
            <p:ph idx="1"/>
          </p:nvPr>
        </p:nvSpPr>
        <p:spPr>
          <a:xfrm>
            <a:off x="251520" y="928670"/>
            <a:ext cx="8435280" cy="5596674"/>
          </a:xfrm>
        </p:spPr>
        <p:txBody>
          <a:bodyPr>
            <a:normAutofit fontScale="85000" lnSpcReduction="20000"/>
          </a:bodyPr>
          <a:lstStyle/>
          <a:p>
            <a:pPr algn="just">
              <a:lnSpc>
                <a:spcPct val="150000"/>
              </a:lnSpc>
              <a:buNone/>
            </a:pPr>
            <a:r>
              <a:rPr lang="tr-TR" sz="2000" dirty="0">
                <a:solidFill>
                  <a:schemeClr val="tx1"/>
                </a:solidFill>
              </a:rPr>
              <a:t>Ekonominin içinde rol alan ekonomiyi yönlendiren 4 temel aktör vardır;</a:t>
            </a:r>
          </a:p>
          <a:p>
            <a:pPr algn="just">
              <a:lnSpc>
                <a:spcPct val="150000"/>
              </a:lnSpc>
              <a:buNone/>
            </a:pPr>
            <a:r>
              <a:rPr lang="tr-TR" sz="2000" b="1" dirty="0">
                <a:solidFill>
                  <a:schemeClr val="tx1"/>
                </a:solidFill>
              </a:rPr>
              <a:t>a)Hane Halkı</a:t>
            </a:r>
          </a:p>
          <a:p>
            <a:pPr algn="just">
              <a:lnSpc>
                <a:spcPct val="150000"/>
              </a:lnSpc>
              <a:buNone/>
            </a:pPr>
            <a:r>
              <a:rPr lang="tr-TR" sz="2000" dirty="0">
                <a:solidFill>
                  <a:schemeClr val="tx1"/>
                </a:solidFill>
              </a:rPr>
              <a:t>     Sosyal bir bilim olan iktisadın temelini toplumun en küçük yapı taşı olan aile oluşturur.Bir ekonomide tüm ailelerden oluşan karar birimlerine hane halkı denir.Hane halkı </a:t>
            </a:r>
            <a:r>
              <a:rPr lang="tr-TR" sz="2000" b="1" dirty="0">
                <a:solidFill>
                  <a:schemeClr val="tx1"/>
                </a:solidFill>
              </a:rPr>
              <a:t>tüketici</a:t>
            </a:r>
            <a:r>
              <a:rPr lang="tr-TR" sz="2000" dirty="0">
                <a:solidFill>
                  <a:schemeClr val="tx1"/>
                </a:solidFill>
              </a:rPr>
              <a:t> konumundadır.</a:t>
            </a:r>
          </a:p>
          <a:p>
            <a:pPr algn="just">
              <a:lnSpc>
                <a:spcPct val="150000"/>
              </a:lnSpc>
              <a:buNone/>
            </a:pPr>
            <a:r>
              <a:rPr lang="tr-TR" sz="2000" dirty="0">
                <a:solidFill>
                  <a:schemeClr val="tx1"/>
                </a:solidFill>
              </a:rPr>
              <a:t>     </a:t>
            </a:r>
            <a:r>
              <a:rPr lang="tr-TR" sz="2000" b="1" dirty="0">
                <a:solidFill>
                  <a:schemeClr val="tx1"/>
                </a:solidFill>
              </a:rPr>
              <a:t>Tüketici; </a:t>
            </a:r>
            <a:r>
              <a:rPr lang="tr-TR" sz="2000" dirty="0">
                <a:solidFill>
                  <a:schemeClr val="tx1"/>
                </a:solidFill>
              </a:rPr>
              <a:t>Mal ve hizmetlerden yararlanan, satın alıp kullanan, tüketen kimselerdir.</a:t>
            </a:r>
          </a:p>
          <a:p>
            <a:pPr algn="just">
              <a:lnSpc>
                <a:spcPct val="150000"/>
              </a:lnSpc>
              <a:buNone/>
            </a:pPr>
            <a:r>
              <a:rPr lang="tr-TR" sz="2000" dirty="0">
                <a:solidFill>
                  <a:schemeClr val="tx1"/>
                </a:solidFill>
              </a:rPr>
              <a:t>     İktisadi analizlerde hane halkı </a:t>
            </a:r>
          </a:p>
          <a:p>
            <a:pPr algn="just">
              <a:lnSpc>
                <a:spcPct val="150000"/>
              </a:lnSpc>
              <a:buNone/>
            </a:pPr>
            <a:r>
              <a:rPr lang="tr-TR" sz="2000" dirty="0">
                <a:solidFill>
                  <a:schemeClr val="tx1"/>
                </a:solidFill>
              </a:rPr>
              <a:t>bütün üretim faktörlerinin </a:t>
            </a:r>
          </a:p>
          <a:p>
            <a:pPr algn="just">
              <a:lnSpc>
                <a:spcPct val="150000"/>
              </a:lnSpc>
              <a:buNone/>
            </a:pPr>
            <a:r>
              <a:rPr lang="tr-TR" sz="2000" dirty="0">
                <a:solidFill>
                  <a:schemeClr val="tx1"/>
                </a:solidFill>
              </a:rPr>
              <a:t>(emek,sermaye,doğal kaynak,girişimci) </a:t>
            </a:r>
          </a:p>
          <a:p>
            <a:pPr algn="just">
              <a:lnSpc>
                <a:spcPct val="150000"/>
              </a:lnSpc>
              <a:buNone/>
            </a:pPr>
            <a:r>
              <a:rPr lang="tr-TR" sz="2000" dirty="0">
                <a:solidFill>
                  <a:schemeClr val="tx1"/>
                </a:solidFill>
              </a:rPr>
              <a:t>sahibidir.</a:t>
            </a:r>
          </a:p>
          <a:p>
            <a:pPr algn="just">
              <a:lnSpc>
                <a:spcPct val="150000"/>
              </a:lnSpc>
              <a:buNone/>
            </a:pPr>
            <a:r>
              <a:rPr lang="tr-TR" sz="2000" dirty="0">
                <a:solidFill>
                  <a:schemeClr val="tx1"/>
                </a:solidFill>
              </a:rPr>
              <a:t>      Ayrıca hane halkı rasyonel </a:t>
            </a:r>
          </a:p>
          <a:p>
            <a:pPr algn="just">
              <a:lnSpc>
                <a:spcPct val="150000"/>
              </a:lnSpc>
              <a:buNone/>
            </a:pPr>
            <a:r>
              <a:rPr lang="tr-TR" sz="2000" dirty="0">
                <a:solidFill>
                  <a:schemeClr val="tx1"/>
                </a:solidFill>
              </a:rPr>
              <a:t>davranarak faydasını maksimize </a:t>
            </a:r>
          </a:p>
          <a:p>
            <a:pPr algn="just">
              <a:lnSpc>
                <a:spcPct val="150000"/>
              </a:lnSpc>
              <a:buNone/>
            </a:pPr>
            <a:r>
              <a:rPr lang="tr-TR" sz="2000" dirty="0">
                <a:solidFill>
                  <a:schemeClr val="tx1"/>
                </a:solidFill>
              </a:rPr>
              <a:t>etme amacındadır.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3081" y="3284984"/>
            <a:ext cx="4344144" cy="35206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476672"/>
            <a:ext cx="8507288" cy="6048672"/>
          </a:xfrm>
        </p:spPr>
        <p:txBody>
          <a:bodyPr>
            <a:normAutofit/>
          </a:bodyPr>
          <a:lstStyle/>
          <a:p>
            <a:pPr>
              <a:buNone/>
            </a:pPr>
            <a:r>
              <a:rPr lang="tr-TR" sz="2800" b="1" dirty="0">
                <a:solidFill>
                  <a:schemeClr val="tx1"/>
                </a:solidFill>
              </a:rPr>
              <a:t>b) Firmalar</a:t>
            </a:r>
          </a:p>
          <a:p>
            <a:pPr algn="just">
              <a:lnSpc>
                <a:spcPct val="150000"/>
              </a:lnSpc>
              <a:buNone/>
            </a:pPr>
            <a:r>
              <a:rPr lang="tr-TR" sz="2400" dirty="0">
                <a:solidFill>
                  <a:schemeClr val="tx1"/>
                </a:solidFill>
              </a:rPr>
              <a:t>    		</a:t>
            </a:r>
            <a:r>
              <a:rPr lang="tr-TR" sz="2000" dirty="0">
                <a:solidFill>
                  <a:schemeClr val="tx1"/>
                </a:solidFill>
              </a:rPr>
              <a:t>Hane halkından  sahip olduğu üretim faktörlerini kullanarak mal ve hizmet üretimini gerçekleştiren ve üretmiş oldukları mal ve hizmetleri diğer firmalara, hanehalkına ,devlete ve dış aleme satan karar birimlerine </a:t>
            </a:r>
            <a:r>
              <a:rPr lang="tr-TR" sz="2000" b="1" dirty="0">
                <a:solidFill>
                  <a:schemeClr val="tx1"/>
                </a:solidFill>
              </a:rPr>
              <a:t>firmalar </a:t>
            </a:r>
            <a:r>
              <a:rPr lang="tr-TR" sz="2000" dirty="0">
                <a:solidFill>
                  <a:schemeClr val="tx1"/>
                </a:solidFill>
              </a:rPr>
              <a:t>denir.</a:t>
            </a:r>
          </a:p>
          <a:p>
            <a:pPr algn="just">
              <a:lnSpc>
                <a:spcPct val="150000"/>
              </a:lnSpc>
              <a:buNone/>
            </a:pPr>
            <a:r>
              <a:rPr lang="tr-TR" sz="2000" dirty="0">
                <a:solidFill>
                  <a:schemeClr val="tx1"/>
                </a:solidFill>
              </a:rPr>
              <a:t>      Firmalar,endüstriyel tüketici </a:t>
            </a:r>
          </a:p>
          <a:p>
            <a:pPr algn="just">
              <a:lnSpc>
                <a:spcPct val="150000"/>
              </a:lnSpc>
              <a:buNone/>
            </a:pPr>
            <a:r>
              <a:rPr lang="tr-TR" sz="2000" dirty="0">
                <a:solidFill>
                  <a:schemeClr val="tx1"/>
                </a:solidFill>
              </a:rPr>
              <a:t>olarak tüketim yapsalar da</a:t>
            </a:r>
          </a:p>
          <a:p>
            <a:pPr algn="just">
              <a:lnSpc>
                <a:spcPct val="150000"/>
              </a:lnSpc>
              <a:buNone/>
            </a:pPr>
            <a:r>
              <a:rPr lang="tr-TR" sz="2000" dirty="0">
                <a:solidFill>
                  <a:schemeClr val="tx1"/>
                </a:solidFill>
              </a:rPr>
              <a:t> iktisadi analizlerde üretici </a:t>
            </a:r>
          </a:p>
          <a:p>
            <a:pPr algn="just">
              <a:lnSpc>
                <a:spcPct val="150000"/>
              </a:lnSpc>
              <a:buNone/>
            </a:pPr>
            <a:r>
              <a:rPr lang="tr-TR" sz="2000" dirty="0">
                <a:solidFill>
                  <a:schemeClr val="tx1"/>
                </a:solidFill>
              </a:rPr>
              <a:t>olarak algılanırlar.</a:t>
            </a:r>
          </a:p>
          <a:p>
            <a:pPr algn="just">
              <a:lnSpc>
                <a:spcPct val="150000"/>
              </a:lnSpc>
              <a:buNone/>
            </a:pPr>
            <a:r>
              <a:rPr lang="tr-TR" sz="2000" dirty="0">
                <a:solidFill>
                  <a:schemeClr val="tx1"/>
                </a:solidFill>
              </a:rPr>
              <a:t>     Firmalarda aynı hanehalkları gibi rasyoneldirler. Dolayısıyla    firmalar karlarını maksimize etmeye çalışırken maliyetlerini de  minimize etme çabasındadırlar.</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708920"/>
            <a:ext cx="3895977" cy="21431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435280" cy="5112568"/>
          </a:xfrm>
        </p:spPr>
        <p:txBody>
          <a:bodyPr>
            <a:normAutofit fontScale="70000" lnSpcReduction="20000"/>
          </a:bodyPr>
          <a:lstStyle/>
          <a:p>
            <a:pPr algn="just">
              <a:lnSpc>
                <a:spcPct val="170000"/>
              </a:lnSpc>
              <a:buNone/>
            </a:pPr>
            <a:r>
              <a:rPr lang="tr-TR" sz="2300" b="1" dirty="0">
                <a:solidFill>
                  <a:schemeClr val="tx1"/>
                </a:solidFill>
                <a:latin typeface="+mn-lt"/>
              </a:rPr>
              <a:t>c)Devlet</a:t>
            </a:r>
          </a:p>
          <a:p>
            <a:pPr algn="just">
              <a:lnSpc>
                <a:spcPct val="170000"/>
              </a:lnSpc>
              <a:buNone/>
            </a:pPr>
            <a:r>
              <a:rPr lang="tr-TR" sz="2300" dirty="0">
                <a:solidFill>
                  <a:schemeClr val="tx1"/>
                </a:solidFill>
                <a:latin typeface="+mn-lt"/>
              </a:rPr>
              <a:t>Devletin ekonomideki görevi piyasaları denetlemek ve düzenlemektir.(Örn:haksız rekabeti önlemek)</a:t>
            </a:r>
          </a:p>
          <a:p>
            <a:pPr algn="just">
              <a:lnSpc>
                <a:spcPct val="170000"/>
              </a:lnSpc>
              <a:buNone/>
            </a:pPr>
            <a:r>
              <a:rPr lang="tr-TR" sz="2300" dirty="0">
                <a:solidFill>
                  <a:schemeClr val="tx1"/>
                </a:solidFill>
                <a:latin typeface="+mn-lt"/>
              </a:rPr>
              <a:t>Devlet mülkiyeti kendine ait olan firmalarla üretim yaparak üretici olabilir.(TCDD,Şeker Fabrikaları,KİT)</a:t>
            </a:r>
          </a:p>
          <a:p>
            <a:pPr algn="just">
              <a:lnSpc>
                <a:spcPct val="170000"/>
              </a:lnSpc>
              <a:buNone/>
            </a:pPr>
            <a:r>
              <a:rPr lang="tr-TR" sz="2300" dirty="0">
                <a:solidFill>
                  <a:schemeClr val="tx1"/>
                </a:solidFill>
                <a:latin typeface="+mn-lt"/>
              </a:rPr>
              <a:t>Ayrıca hanehalkından ve diğer firmalardan da tüketici olarak mal ve hizmet satın alarak tüketici gibi davranabilir.</a:t>
            </a:r>
          </a:p>
          <a:p>
            <a:pPr algn="just">
              <a:lnSpc>
                <a:spcPct val="170000"/>
              </a:lnSpc>
              <a:buNone/>
            </a:pPr>
            <a:r>
              <a:rPr lang="tr-TR" sz="2300" b="1" dirty="0">
                <a:solidFill>
                  <a:schemeClr val="tx1"/>
                </a:solidFill>
                <a:latin typeface="+mn-lt"/>
              </a:rPr>
              <a:t>d)Dış Alem</a:t>
            </a:r>
          </a:p>
          <a:p>
            <a:pPr algn="just">
              <a:lnSpc>
                <a:spcPct val="170000"/>
              </a:lnSpc>
              <a:buNone/>
            </a:pPr>
            <a:r>
              <a:rPr lang="tr-TR" sz="2300" dirty="0">
                <a:solidFill>
                  <a:schemeClr val="tx1"/>
                </a:solidFill>
                <a:latin typeface="+mn-lt"/>
              </a:rPr>
              <a:t> Bir ülkenin ekonomik birimlerinin diğer ülkelerin karar birimleriyle olan ilişkisidir.</a:t>
            </a:r>
          </a:p>
          <a:p>
            <a:pPr algn="just">
              <a:lnSpc>
                <a:spcPct val="170000"/>
              </a:lnSpc>
              <a:buNone/>
            </a:pPr>
            <a:r>
              <a:rPr lang="tr-TR" sz="2300" dirty="0">
                <a:solidFill>
                  <a:schemeClr val="tx1"/>
                </a:solidFill>
                <a:latin typeface="+mn-lt"/>
              </a:rPr>
              <a:t>Bir ülkenin diğer ülkelere  yani dış aleme mal ve hizmet satmasına </a:t>
            </a:r>
            <a:r>
              <a:rPr lang="tr-TR" sz="2300" b="1" dirty="0">
                <a:solidFill>
                  <a:schemeClr val="tx1"/>
                </a:solidFill>
                <a:latin typeface="+mn-lt"/>
              </a:rPr>
              <a:t>ihracat,</a:t>
            </a:r>
            <a:r>
              <a:rPr lang="tr-TR" sz="2300" dirty="0">
                <a:solidFill>
                  <a:schemeClr val="tx1"/>
                </a:solidFill>
                <a:latin typeface="+mn-lt"/>
              </a:rPr>
              <a:t>dış alemden mal ve hizmet satın almasına da </a:t>
            </a:r>
            <a:r>
              <a:rPr lang="tr-TR" sz="2300" b="1" dirty="0">
                <a:solidFill>
                  <a:schemeClr val="tx1"/>
                </a:solidFill>
                <a:latin typeface="+mn-lt"/>
              </a:rPr>
              <a:t>ithalat</a:t>
            </a:r>
            <a:r>
              <a:rPr lang="tr-TR" sz="2300" dirty="0">
                <a:solidFill>
                  <a:schemeClr val="tx1"/>
                </a:solidFill>
                <a:latin typeface="+mn-lt"/>
              </a:rPr>
              <a:t> denir.</a:t>
            </a:r>
          </a:p>
          <a:p>
            <a:pPr>
              <a:buNone/>
            </a:pPr>
            <a:endParaRPr lang="tr-TR" sz="2400" dirty="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5620" y="4509120"/>
            <a:ext cx="4147812" cy="23488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457200" y="214290"/>
            <a:ext cx="8229600" cy="6143668"/>
          </a:xfrm>
        </p:spPr>
        <p:txBody>
          <a:bodyPr>
            <a:normAutofit/>
          </a:bodyPr>
          <a:lstStyle/>
          <a:p>
            <a:pPr algn="just">
              <a:lnSpc>
                <a:spcPct val="150000"/>
              </a:lnSpc>
              <a:buNone/>
            </a:pPr>
            <a:r>
              <a:rPr lang="tr-TR" b="1" dirty="0"/>
              <a:t>        </a:t>
            </a:r>
            <a:r>
              <a:rPr lang="tr-TR" sz="1900" b="1" dirty="0">
                <a:solidFill>
                  <a:schemeClr val="tx1"/>
                </a:solidFill>
              </a:rPr>
              <a:t>       Devri Akımlar Modeli</a:t>
            </a:r>
          </a:p>
          <a:p>
            <a:pPr algn="just">
              <a:lnSpc>
                <a:spcPct val="150000"/>
              </a:lnSpc>
              <a:buNone/>
            </a:pPr>
            <a:r>
              <a:rPr lang="tr-TR" sz="1900" dirty="0">
                <a:solidFill>
                  <a:schemeClr val="tx1"/>
                </a:solidFill>
              </a:rPr>
              <a:t>Ekonomik faaliyetler karar birimleri arasında mal ve para akışı şeklinde oluşur.</a:t>
            </a:r>
          </a:p>
          <a:p>
            <a:pPr algn="just">
              <a:lnSpc>
                <a:spcPct val="150000"/>
              </a:lnSpc>
              <a:buNone/>
            </a:pPr>
            <a:r>
              <a:rPr lang="tr-TR" sz="1900" dirty="0">
                <a:solidFill>
                  <a:schemeClr val="tx1"/>
                </a:solidFill>
              </a:rPr>
              <a:t>Bu ekonomik faaliyetlerin işleyişini basit bir şekilde ortaya koymak amacıyla </a:t>
            </a:r>
            <a:r>
              <a:rPr lang="tr-TR" sz="1900" b="1" dirty="0">
                <a:solidFill>
                  <a:schemeClr val="tx1"/>
                </a:solidFill>
              </a:rPr>
              <a:t>devri akımlar modeli</a:t>
            </a:r>
            <a:r>
              <a:rPr lang="tr-TR" sz="1900" dirty="0">
                <a:solidFill>
                  <a:schemeClr val="tx1"/>
                </a:solidFill>
              </a:rPr>
              <a:t> oluşturulmuştur.</a:t>
            </a:r>
          </a:p>
          <a:p>
            <a:pPr algn="just">
              <a:lnSpc>
                <a:spcPct val="150000"/>
              </a:lnSpc>
              <a:buNone/>
            </a:pPr>
            <a:r>
              <a:rPr lang="tr-TR" sz="1900" dirty="0">
                <a:solidFill>
                  <a:schemeClr val="tx1"/>
                </a:solidFill>
              </a:rPr>
              <a:t>Devri akımlar modelini fizyokrasinin </a:t>
            </a:r>
          </a:p>
          <a:p>
            <a:pPr algn="just">
              <a:lnSpc>
                <a:spcPct val="150000"/>
              </a:lnSpc>
              <a:buNone/>
            </a:pPr>
            <a:r>
              <a:rPr lang="tr-TR" sz="1900" dirty="0">
                <a:solidFill>
                  <a:schemeClr val="tx1"/>
                </a:solidFill>
              </a:rPr>
              <a:t>kurucusu olan tıpçı aynı zamansa da </a:t>
            </a:r>
          </a:p>
          <a:p>
            <a:pPr algn="just">
              <a:lnSpc>
                <a:spcPct val="150000"/>
              </a:lnSpc>
              <a:buNone/>
            </a:pPr>
            <a:r>
              <a:rPr lang="tr-TR" sz="1900" dirty="0">
                <a:solidFill>
                  <a:schemeClr val="tx1"/>
                </a:solidFill>
              </a:rPr>
              <a:t>iktisatçı olan François </a:t>
            </a:r>
            <a:r>
              <a:rPr lang="tr-TR" sz="1900" b="1" dirty="0">
                <a:solidFill>
                  <a:schemeClr val="tx1"/>
                </a:solidFill>
              </a:rPr>
              <a:t>Quesnay </a:t>
            </a:r>
          </a:p>
          <a:p>
            <a:pPr algn="just">
              <a:lnSpc>
                <a:spcPct val="150000"/>
              </a:lnSpc>
              <a:buNone/>
            </a:pPr>
            <a:r>
              <a:rPr lang="tr-TR" sz="1900" dirty="0">
                <a:solidFill>
                  <a:schemeClr val="tx1"/>
                </a:solidFill>
              </a:rPr>
              <a:t>kanın vücuttaki dolaşımından</a:t>
            </a:r>
          </a:p>
          <a:p>
            <a:pPr algn="just">
              <a:lnSpc>
                <a:spcPct val="150000"/>
              </a:lnSpc>
              <a:buNone/>
            </a:pPr>
            <a:r>
              <a:rPr lang="tr-TR" sz="1900" dirty="0">
                <a:solidFill>
                  <a:schemeClr val="tx1"/>
                </a:solidFill>
              </a:rPr>
              <a:t> ilham alarak oluşturmuştur.</a:t>
            </a:r>
          </a:p>
          <a:p>
            <a:pPr>
              <a:buNone/>
            </a:pPr>
            <a:endParaRPr lang="tr-TR" sz="2800" dirty="0"/>
          </a:p>
          <a:p>
            <a:pPr>
              <a:buNone/>
            </a:pPr>
            <a:r>
              <a:rPr lang="tr-TR" sz="2800" dirty="0"/>
              <a:t>                                                                                                        </a:t>
            </a:r>
          </a:p>
          <a:p>
            <a:pPr>
              <a:buNone/>
            </a:pPr>
            <a:endParaRPr lang="tr-TR" sz="2800" dirty="0"/>
          </a:p>
          <a:p>
            <a:pPr>
              <a:buNone/>
            </a:pPr>
            <a:endParaRPr lang="tr-TR" sz="2800" dirty="0"/>
          </a:p>
          <a:p>
            <a:endParaRPr lang="tr-TR" dirty="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3182" y="3174990"/>
            <a:ext cx="4680818" cy="36727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57200" y="260648"/>
            <a:ext cx="8229600" cy="6480720"/>
          </a:xfrm>
        </p:spPr>
        <p:txBody>
          <a:bodyPr>
            <a:normAutofit fontScale="92500" lnSpcReduction="10000"/>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just">
              <a:lnSpc>
                <a:spcPct val="160000"/>
              </a:lnSpc>
            </a:pPr>
            <a:endParaRPr lang="tr-TR" sz="1800" b="1" dirty="0">
              <a:solidFill>
                <a:schemeClr val="tx1"/>
              </a:solidFill>
              <a:latin typeface="+mn-lt"/>
            </a:endParaRPr>
          </a:p>
          <a:p>
            <a:pPr algn="just">
              <a:lnSpc>
                <a:spcPct val="160000"/>
              </a:lnSpc>
            </a:pPr>
            <a:r>
              <a:rPr lang="tr-TR" sz="1800" b="1" dirty="0">
                <a:solidFill>
                  <a:schemeClr val="tx1"/>
                </a:solidFill>
                <a:latin typeface="+mn-lt"/>
              </a:rPr>
              <a:t>Transfer  ödemeleri: </a:t>
            </a:r>
            <a:r>
              <a:rPr lang="tr-TR" sz="1800" dirty="0">
                <a:solidFill>
                  <a:schemeClr val="tx1"/>
                </a:solidFill>
                <a:latin typeface="+mn-lt"/>
              </a:rPr>
              <a:t>Devletin mal veya hizmet üretimi olmaksızın gelir adaletini sağlamak, ekonomiyi canlandırmak gibi amaçlarla yaptığı ödemelerdir. </a:t>
            </a:r>
            <a:r>
              <a:rPr lang="tr-TR" sz="1800" dirty="0" err="1">
                <a:solidFill>
                  <a:schemeClr val="tx1"/>
                </a:solidFill>
                <a:latin typeface="+mn-lt"/>
              </a:rPr>
              <a:t>Örn</a:t>
            </a:r>
            <a:r>
              <a:rPr lang="tr-TR" sz="1800" dirty="0">
                <a:solidFill>
                  <a:schemeClr val="tx1"/>
                </a:solidFill>
                <a:latin typeface="+mn-lt"/>
              </a:rPr>
              <a:t>: sübvansiyonlar, sosyal güvenlik yardımı, öğrenci bursları</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150"/>
            <a:ext cx="9144000" cy="538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11156"/>
          </a:xfrm>
        </p:spPr>
        <p:txBody>
          <a:bodyPr>
            <a:noAutofit/>
          </a:bodyPr>
          <a:lstStyle/>
          <a:p>
            <a:pPr algn="l"/>
            <a:r>
              <a:rPr lang="tr-TR" sz="3200" dirty="0">
                <a:latin typeface="Aharoni" pitchFamily="2" charset="-79"/>
                <a:cs typeface="Aharoni" pitchFamily="2" charset="-79"/>
              </a:rPr>
              <a:t>İhtiyaç Kavramı ve Özellikleri</a:t>
            </a:r>
          </a:p>
        </p:txBody>
      </p:sp>
      <p:sp>
        <p:nvSpPr>
          <p:cNvPr id="3" name="2 İçerik Yer Tutucusu"/>
          <p:cNvSpPr>
            <a:spLocks noGrp="1"/>
          </p:cNvSpPr>
          <p:nvPr>
            <p:ph idx="1"/>
          </p:nvPr>
        </p:nvSpPr>
        <p:spPr>
          <a:xfrm>
            <a:off x="457200" y="692696"/>
            <a:ext cx="8229600" cy="5736700"/>
          </a:xfrm>
        </p:spPr>
        <p:txBody>
          <a:bodyPr>
            <a:normAutofit/>
          </a:bodyPr>
          <a:lstStyle/>
          <a:p>
            <a:pPr algn="just">
              <a:lnSpc>
                <a:spcPct val="150000"/>
              </a:lnSpc>
              <a:buNone/>
            </a:pPr>
            <a:r>
              <a:rPr lang="tr-TR" sz="1800" dirty="0">
                <a:solidFill>
                  <a:schemeClr val="tx1"/>
                </a:solidFill>
                <a:latin typeface="+mn-lt"/>
              </a:rPr>
              <a:t>İnsanlar yaşamlarını devam ettirebilmek için çeşitli mal ve hizmetlere gereksinim duyarlar.</a:t>
            </a:r>
          </a:p>
          <a:p>
            <a:pPr algn="just">
              <a:lnSpc>
                <a:spcPct val="150000"/>
              </a:lnSpc>
              <a:buNone/>
            </a:pPr>
            <a:r>
              <a:rPr lang="tr-TR" sz="1800" dirty="0">
                <a:solidFill>
                  <a:schemeClr val="tx1"/>
                </a:solidFill>
                <a:latin typeface="+mn-lt"/>
              </a:rPr>
              <a:t>Buradan yola çıkarak en bilindik tanımıyla</a:t>
            </a:r>
          </a:p>
          <a:p>
            <a:pPr algn="just">
              <a:lnSpc>
                <a:spcPct val="150000"/>
              </a:lnSpc>
              <a:buNone/>
            </a:pPr>
            <a:r>
              <a:rPr lang="tr-TR" sz="1800" dirty="0">
                <a:solidFill>
                  <a:schemeClr val="tx1"/>
                </a:solidFill>
                <a:latin typeface="+mn-lt"/>
              </a:rPr>
              <a:t> </a:t>
            </a:r>
            <a:r>
              <a:rPr lang="tr-TR" sz="1800" b="1" dirty="0">
                <a:solidFill>
                  <a:schemeClr val="tx1"/>
                </a:solidFill>
                <a:latin typeface="+mn-lt"/>
              </a:rPr>
              <a:t>ihtiyaç;</a:t>
            </a:r>
          </a:p>
          <a:p>
            <a:pPr algn="just">
              <a:lnSpc>
                <a:spcPct val="150000"/>
              </a:lnSpc>
              <a:buNone/>
            </a:pPr>
            <a:r>
              <a:rPr lang="tr-TR" sz="1800" i="1" dirty="0">
                <a:solidFill>
                  <a:schemeClr val="tx1"/>
                </a:solidFill>
                <a:latin typeface="+mn-lt"/>
              </a:rPr>
              <a:t>Karşılandığında haz ve mutluluk veren </a:t>
            </a:r>
          </a:p>
          <a:p>
            <a:pPr algn="just">
              <a:lnSpc>
                <a:spcPct val="150000"/>
              </a:lnSpc>
              <a:buNone/>
            </a:pPr>
            <a:r>
              <a:rPr lang="tr-TR" sz="1800" i="1" dirty="0">
                <a:solidFill>
                  <a:schemeClr val="tx1"/>
                </a:solidFill>
                <a:latin typeface="+mn-lt"/>
              </a:rPr>
              <a:t>     karşılanmadığında acı ve üzüntü veren duygulardır.</a:t>
            </a:r>
          </a:p>
          <a:p>
            <a:pPr algn="just">
              <a:lnSpc>
                <a:spcPct val="150000"/>
              </a:lnSpc>
              <a:buNone/>
            </a:pPr>
            <a:r>
              <a:rPr lang="tr-TR" sz="1800" dirty="0">
                <a:solidFill>
                  <a:schemeClr val="tx1"/>
                </a:solidFill>
                <a:latin typeface="+mn-lt"/>
              </a:rPr>
              <a:t>İhtiyaç kavramı toplumdan topluma kişiden kişiye ve hatta kişi ve topluda zaman içinde değişebilir.</a:t>
            </a:r>
          </a:p>
          <a:p>
            <a:pPr algn="just">
              <a:buNone/>
            </a:pPr>
            <a:endParaRPr lang="tr-TR" sz="2400" dirty="0"/>
          </a:p>
        </p:txBody>
      </p:sp>
      <p:pic>
        <p:nvPicPr>
          <p:cNvPr id="4" name="3 Resim" descr="a__l__k.jpg"/>
          <p:cNvPicPr>
            <a:picLocks noChangeAspect="1"/>
          </p:cNvPicPr>
          <p:nvPr/>
        </p:nvPicPr>
        <p:blipFill>
          <a:blip r:embed="rId2"/>
          <a:stretch>
            <a:fillRect/>
          </a:stretch>
        </p:blipFill>
        <p:spPr>
          <a:xfrm>
            <a:off x="5786446" y="4429132"/>
            <a:ext cx="3357554" cy="2428868"/>
          </a:xfrm>
          <a:prstGeom prst="rect">
            <a:avLst/>
          </a:prstGeom>
        </p:spPr>
      </p:pic>
      <p:pic>
        <p:nvPicPr>
          <p:cNvPr id="5" name="4 Resim" descr="16120.jpg"/>
          <p:cNvPicPr>
            <a:picLocks noChangeAspect="1"/>
          </p:cNvPicPr>
          <p:nvPr/>
        </p:nvPicPr>
        <p:blipFill>
          <a:blip r:embed="rId3"/>
          <a:stretch>
            <a:fillRect/>
          </a:stretch>
        </p:blipFill>
        <p:spPr>
          <a:xfrm>
            <a:off x="0" y="4429132"/>
            <a:ext cx="3428992" cy="2428868"/>
          </a:xfrm>
          <a:prstGeom prst="rect">
            <a:avLst/>
          </a:prstGeom>
        </p:spPr>
      </p:pic>
      <p:pic>
        <p:nvPicPr>
          <p:cNvPr id="6" name="5 Resim" descr="denizbank_kampanyali_tuketici_kredisi.jpg"/>
          <p:cNvPicPr>
            <a:picLocks noChangeAspect="1"/>
          </p:cNvPicPr>
          <p:nvPr/>
        </p:nvPicPr>
        <p:blipFill>
          <a:blip r:embed="rId4"/>
          <a:stretch>
            <a:fillRect/>
          </a:stretch>
        </p:blipFill>
        <p:spPr>
          <a:xfrm>
            <a:off x="3428992" y="4429132"/>
            <a:ext cx="2395538" cy="242886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6143668"/>
          </a:xfrm>
        </p:spPr>
        <p:txBody>
          <a:bodyPr>
            <a:normAutofit fontScale="92500" lnSpcReduction="20000"/>
          </a:bodyPr>
          <a:lstStyle/>
          <a:p>
            <a:pPr>
              <a:lnSpc>
                <a:spcPct val="150000"/>
              </a:lnSpc>
              <a:buNone/>
            </a:pPr>
            <a:r>
              <a:rPr lang="tr-TR" sz="2200" i="1" dirty="0">
                <a:solidFill>
                  <a:schemeClr val="tx1"/>
                </a:solidFill>
                <a:latin typeface="+mn-lt"/>
              </a:rPr>
              <a:t>İhtiyaçların özellikleri;</a:t>
            </a:r>
          </a:p>
          <a:p>
            <a:pPr algn="just">
              <a:lnSpc>
                <a:spcPct val="150000"/>
              </a:lnSpc>
            </a:pPr>
            <a:r>
              <a:rPr lang="tr-TR" sz="2200" b="1" dirty="0">
                <a:solidFill>
                  <a:schemeClr val="tx1"/>
                </a:solidFill>
                <a:latin typeface="+mn-lt"/>
              </a:rPr>
              <a:t>İhtiyaçlar sınırsızdır:</a:t>
            </a:r>
            <a:r>
              <a:rPr lang="tr-TR" sz="2200" dirty="0">
                <a:solidFill>
                  <a:schemeClr val="tx1"/>
                </a:solidFill>
                <a:latin typeface="+mn-lt"/>
              </a:rPr>
              <a:t> İnsan ihtiyaçlarının sınırsız olması zamanla önemli değişiklik göstermesinden kaynaklanır.</a:t>
            </a:r>
          </a:p>
          <a:p>
            <a:pPr algn="just">
              <a:lnSpc>
                <a:spcPct val="150000"/>
              </a:lnSpc>
              <a:buNone/>
            </a:pPr>
            <a:r>
              <a:rPr lang="tr-TR" sz="2200" dirty="0">
                <a:solidFill>
                  <a:schemeClr val="tx1"/>
                </a:solidFill>
                <a:latin typeface="+mn-lt"/>
              </a:rPr>
              <a:t>     Örn:1990’lardan önce cep telefonu bir ihtiyaç olarak algılanmazken günümüzde ihtiyaç haline gelmiştir.</a:t>
            </a:r>
          </a:p>
          <a:p>
            <a:pPr algn="just">
              <a:lnSpc>
                <a:spcPct val="150000"/>
              </a:lnSpc>
            </a:pPr>
            <a:r>
              <a:rPr lang="tr-TR" sz="2200" b="1" dirty="0">
                <a:solidFill>
                  <a:schemeClr val="tx1"/>
                </a:solidFill>
                <a:latin typeface="+mn-lt"/>
              </a:rPr>
              <a:t>İhtiyaçlar tekerrür  eder:</a:t>
            </a:r>
            <a:r>
              <a:rPr lang="tr-TR" sz="2200" dirty="0">
                <a:solidFill>
                  <a:schemeClr val="tx1"/>
                </a:solidFill>
                <a:latin typeface="+mn-lt"/>
              </a:rPr>
              <a:t>Bazı ihtiyaçlar karşılanmasına karşılık belirli bir süreden sonra tekrar eder.</a:t>
            </a:r>
          </a:p>
          <a:p>
            <a:pPr algn="just">
              <a:lnSpc>
                <a:spcPct val="150000"/>
              </a:lnSpc>
              <a:buNone/>
            </a:pPr>
            <a:r>
              <a:rPr lang="tr-TR" sz="2200" b="1" dirty="0">
                <a:solidFill>
                  <a:schemeClr val="tx1"/>
                </a:solidFill>
                <a:latin typeface="+mn-lt"/>
              </a:rPr>
              <a:t>      </a:t>
            </a:r>
            <a:r>
              <a:rPr lang="tr-TR" sz="2200" dirty="0">
                <a:solidFill>
                  <a:schemeClr val="tx1"/>
                </a:solidFill>
                <a:latin typeface="+mn-lt"/>
              </a:rPr>
              <a:t>Örn: Acıkan bir insan doyma ihtiyacını karşılasa da belli bir süre sonra yeniden acıkacaktır.</a:t>
            </a:r>
          </a:p>
          <a:p>
            <a:pPr algn="just">
              <a:lnSpc>
                <a:spcPct val="150000"/>
              </a:lnSpc>
            </a:pPr>
            <a:r>
              <a:rPr lang="tr-TR" sz="2200" b="1" dirty="0">
                <a:solidFill>
                  <a:schemeClr val="tx1"/>
                </a:solidFill>
                <a:latin typeface="+mn-lt"/>
              </a:rPr>
              <a:t>İhtiyaçların şiddet dereceleri farklıdır: </a:t>
            </a:r>
            <a:r>
              <a:rPr lang="tr-TR" sz="2200" dirty="0">
                <a:solidFill>
                  <a:schemeClr val="tx1"/>
                </a:solidFill>
                <a:latin typeface="+mn-lt"/>
              </a:rPr>
              <a:t>İhtiyaçlar birincil ve ikincil ihtiyaçlar olmak üzere ayrılmaktadır.Birincil ihtiyaçlar yaşamak için zorunlu olan yeme,içme gb. İhtiyaçlardır.İkincil ihtiyaçlar ise konsere gitmek, Iphone satın almak gb. lüks ihtiyaçlardır.Birincil ihtiyaçların şiddeti daha yüksektir.</a:t>
            </a:r>
            <a:endParaRPr lang="tr-TR" sz="2200" b="1" dirty="0">
              <a:solidFill>
                <a:schemeClr val="tx1"/>
              </a:solidFill>
              <a:latin typeface="+mn-lt"/>
            </a:endParaRPr>
          </a:p>
          <a:p>
            <a:endParaRPr lang="tr-TR" sz="2800" b="1" i="1" dirty="0"/>
          </a:p>
          <a:p>
            <a:endParaRPr lang="tr-TR" sz="2400" b="1" i="1" dirty="0"/>
          </a:p>
          <a:p>
            <a:pPr>
              <a:buNone/>
            </a:pPr>
            <a:endParaRPr lang="tr-TR" sz="2800" b="1"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167608"/>
          </a:xfrm>
        </p:spPr>
        <p:txBody>
          <a:bodyPr>
            <a:normAutofit/>
          </a:bodyPr>
          <a:lstStyle/>
          <a:p>
            <a:pPr algn="just">
              <a:lnSpc>
                <a:spcPct val="150000"/>
              </a:lnSpc>
            </a:pPr>
            <a:r>
              <a:rPr lang="tr-TR" sz="2000" b="1" dirty="0">
                <a:solidFill>
                  <a:schemeClr val="tx1"/>
                </a:solidFill>
                <a:latin typeface="+mn-lt"/>
              </a:rPr>
              <a:t>İhtiyaçları tatmin etmeye yarayan mal ve hizmetler birbirinin yerine geçebilir:</a:t>
            </a:r>
            <a:r>
              <a:rPr lang="tr-TR" sz="2000" dirty="0">
                <a:solidFill>
                  <a:schemeClr val="tx1"/>
                </a:solidFill>
                <a:latin typeface="+mn-lt"/>
              </a:rPr>
              <a:t> İhtiyaçları karşılanmasında mal ve hizmetler birbirlerinin alternatifi olabilirler.Bu mal ve hizmetlere birbirlerinin </a:t>
            </a:r>
            <a:r>
              <a:rPr lang="tr-TR" sz="2000" i="1" dirty="0">
                <a:solidFill>
                  <a:schemeClr val="tx1"/>
                </a:solidFill>
                <a:latin typeface="+mn-lt"/>
              </a:rPr>
              <a:t>ikamesi </a:t>
            </a:r>
            <a:r>
              <a:rPr lang="tr-TR" sz="2000" dirty="0">
                <a:solidFill>
                  <a:schemeClr val="tx1"/>
                </a:solidFill>
                <a:latin typeface="+mn-lt"/>
              </a:rPr>
              <a:t>deriz.Otobüs yerine trenle seyahat etmek.</a:t>
            </a:r>
          </a:p>
          <a:p>
            <a:pPr algn="just">
              <a:lnSpc>
                <a:spcPct val="150000"/>
              </a:lnSpc>
            </a:pPr>
            <a:r>
              <a:rPr lang="tr-TR" sz="2000" b="1" dirty="0">
                <a:solidFill>
                  <a:schemeClr val="tx1"/>
                </a:solidFill>
                <a:latin typeface="+mn-lt"/>
              </a:rPr>
              <a:t>İhtiyaçların şiddeti tatmin edildikçe azalır:</a:t>
            </a:r>
            <a:r>
              <a:rPr lang="tr-TR" sz="2000" dirty="0">
                <a:solidFill>
                  <a:schemeClr val="tx1"/>
                </a:solidFill>
                <a:latin typeface="+mn-lt"/>
              </a:rPr>
              <a:t>İhtiyaçlar giderildikçe doyum noktasına ulaşılacaktır.</a:t>
            </a:r>
          </a:p>
          <a:p>
            <a:pPr algn="just">
              <a:lnSpc>
                <a:spcPct val="150000"/>
              </a:lnSpc>
            </a:pPr>
            <a:r>
              <a:rPr lang="tr-TR" sz="2000" b="1" dirty="0">
                <a:solidFill>
                  <a:schemeClr val="tx1"/>
                </a:solidFill>
                <a:latin typeface="+mn-lt"/>
              </a:rPr>
              <a:t>İhtiyaçlar yeni ihtiyaçları ortaya çıkarabilir:</a:t>
            </a:r>
            <a:r>
              <a:rPr lang="tr-TR" sz="2000" dirty="0">
                <a:solidFill>
                  <a:schemeClr val="tx1"/>
                </a:solidFill>
                <a:latin typeface="+mn-lt"/>
              </a:rPr>
              <a:t>Bazı ihtiyaçların tatmini yeni ihtiyaçları ortaya çıkarır.Örn:Araba alan biri için benzin ihtiyaç haline gelir.(tamamlayıcı mal)</a:t>
            </a:r>
          </a:p>
          <a:p>
            <a:pPr algn="just">
              <a:lnSpc>
                <a:spcPct val="150000"/>
              </a:lnSpc>
            </a:pPr>
            <a:r>
              <a:rPr lang="tr-TR" sz="2000" b="1" dirty="0">
                <a:solidFill>
                  <a:schemeClr val="tx1"/>
                </a:solidFill>
                <a:latin typeface="+mn-lt"/>
              </a:rPr>
              <a:t>İhtiyaçlar zamanla alışkanlık ve bağımlılık haline gelebilir:</a:t>
            </a:r>
          </a:p>
          <a:p>
            <a:pPr algn="just">
              <a:lnSpc>
                <a:spcPct val="150000"/>
              </a:lnSpc>
              <a:buNone/>
            </a:pPr>
            <a:r>
              <a:rPr lang="tr-TR" sz="2000" b="1" dirty="0">
                <a:solidFill>
                  <a:schemeClr val="tx1"/>
                </a:solidFill>
                <a:latin typeface="+mn-lt"/>
              </a:rPr>
              <a:t>      </a:t>
            </a:r>
            <a:r>
              <a:rPr lang="tr-TR" sz="2000" dirty="0">
                <a:solidFill>
                  <a:schemeClr val="tx1"/>
                </a:solidFill>
                <a:latin typeface="+mn-lt"/>
              </a:rPr>
              <a:t>Sigara,bilgisayar oyunları,alkol gb.</a:t>
            </a:r>
            <a:endParaRPr lang="tr-TR" sz="2000" b="1" dirty="0">
              <a:solidFill>
                <a:schemeClr val="tx1"/>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82594"/>
          </a:xfrm>
        </p:spPr>
        <p:txBody>
          <a:bodyPr>
            <a:normAutofit fontScale="90000"/>
          </a:bodyPr>
          <a:lstStyle/>
          <a:p>
            <a:pPr algn="l"/>
            <a:r>
              <a:rPr lang="tr-TR" sz="3200" b="1" dirty="0">
                <a:latin typeface="Aharoni" pitchFamily="2" charset="-79"/>
                <a:cs typeface="Aharoni" pitchFamily="2" charset="-79"/>
              </a:rPr>
              <a:t>Mal  ve Hizmet Kavramı,Türleri</a:t>
            </a:r>
          </a:p>
        </p:txBody>
      </p:sp>
      <p:sp>
        <p:nvSpPr>
          <p:cNvPr id="3" name="2 İçerik Yer Tutucusu"/>
          <p:cNvSpPr>
            <a:spLocks noGrp="1"/>
          </p:cNvSpPr>
          <p:nvPr>
            <p:ph idx="1"/>
          </p:nvPr>
        </p:nvSpPr>
        <p:spPr>
          <a:xfrm>
            <a:off x="457200" y="928670"/>
            <a:ext cx="8229600" cy="5572164"/>
          </a:xfrm>
        </p:spPr>
        <p:txBody>
          <a:bodyPr>
            <a:normAutofit/>
          </a:bodyPr>
          <a:lstStyle/>
          <a:p>
            <a:pPr algn="just">
              <a:lnSpc>
                <a:spcPct val="150000"/>
              </a:lnSpc>
              <a:buNone/>
            </a:pPr>
            <a:r>
              <a:rPr lang="tr-TR" sz="2000" b="1" i="1" dirty="0">
                <a:solidFill>
                  <a:schemeClr val="tx1"/>
                </a:solidFill>
                <a:latin typeface="+mn-lt"/>
              </a:rPr>
              <a:t>Mal,</a:t>
            </a:r>
            <a:r>
              <a:rPr lang="tr-TR" sz="2000" i="1" dirty="0">
                <a:solidFill>
                  <a:schemeClr val="tx1"/>
                </a:solidFill>
                <a:latin typeface="+mn-lt"/>
              </a:rPr>
              <a:t>iktisadi karar birimlerinin ihtiyaçlarını karşılamaya yarayan somut araçlardır.</a:t>
            </a:r>
          </a:p>
          <a:p>
            <a:pPr algn="just">
              <a:lnSpc>
                <a:spcPct val="150000"/>
              </a:lnSpc>
              <a:buNone/>
            </a:pPr>
            <a:r>
              <a:rPr lang="tr-TR" sz="2000" b="1" i="1" dirty="0">
                <a:solidFill>
                  <a:schemeClr val="tx1"/>
                </a:solidFill>
                <a:latin typeface="+mn-lt"/>
              </a:rPr>
              <a:t>Hizmet,</a:t>
            </a:r>
            <a:r>
              <a:rPr lang="tr-TR" sz="2000" i="1" dirty="0">
                <a:solidFill>
                  <a:schemeClr val="tx1"/>
                </a:solidFill>
                <a:latin typeface="+mn-lt"/>
              </a:rPr>
              <a:t>iktisadi karar birimlerinin ihtiyaçlarını karşılamaya yarayan soyut araçlardır.</a:t>
            </a:r>
          </a:p>
          <a:p>
            <a:pPr algn="just">
              <a:lnSpc>
                <a:spcPct val="150000"/>
              </a:lnSpc>
              <a:buNone/>
            </a:pPr>
            <a:r>
              <a:rPr lang="tr-TR" sz="2000" dirty="0">
                <a:solidFill>
                  <a:schemeClr val="tx1"/>
                </a:solidFill>
                <a:latin typeface="+mn-lt"/>
              </a:rPr>
              <a:t>Örn:Otobüs mal niteliğindedir ancak otobüs yolculuğunda firmalar tarafından tüketicilerin ihtiyaçlarının karşılanması hizmettir.</a:t>
            </a:r>
          </a:p>
          <a:p>
            <a:pPr algn="just">
              <a:lnSpc>
                <a:spcPct val="150000"/>
              </a:lnSpc>
              <a:buNone/>
            </a:pPr>
            <a:r>
              <a:rPr lang="tr-TR" sz="2000" b="1" i="1" dirty="0">
                <a:solidFill>
                  <a:schemeClr val="tx1"/>
                </a:solidFill>
                <a:latin typeface="+mn-lt"/>
              </a:rPr>
              <a:t>Mal ve Hizmet arasındaki fark;</a:t>
            </a:r>
          </a:p>
          <a:p>
            <a:pPr algn="just">
              <a:lnSpc>
                <a:spcPct val="150000"/>
              </a:lnSpc>
            </a:pPr>
            <a:r>
              <a:rPr lang="tr-TR" sz="2000" i="1" dirty="0">
                <a:solidFill>
                  <a:schemeClr val="tx1"/>
                </a:solidFill>
                <a:latin typeface="+mn-lt"/>
              </a:rPr>
              <a:t>Mal somut,hizmet ise soyuttur</a:t>
            </a:r>
          </a:p>
          <a:p>
            <a:pPr algn="just">
              <a:lnSpc>
                <a:spcPct val="150000"/>
              </a:lnSpc>
            </a:pPr>
            <a:r>
              <a:rPr lang="tr-TR" sz="2000" i="1" dirty="0">
                <a:solidFill>
                  <a:schemeClr val="tx1"/>
                </a:solidFill>
                <a:latin typeface="+mn-lt"/>
              </a:rPr>
              <a:t>Mal depolanabilir.Hizmet ise depolanamaz üretildiği anda tüketilir</a:t>
            </a:r>
          </a:p>
          <a:p>
            <a:pPr algn="just">
              <a:lnSpc>
                <a:spcPct val="150000"/>
              </a:lnSpc>
            </a:pPr>
            <a:r>
              <a:rPr lang="tr-TR" sz="2000" i="1" dirty="0">
                <a:solidFill>
                  <a:schemeClr val="tx1"/>
                </a:solidFill>
                <a:latin typeface="+mn-lt"/>
              </a:rPr>
              <a:t>Malın mülkiyeti devredilebilir.Hizmetin mülkiyeti devredilemez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435280" cy="6312194"/>
          </a:xfrm>
        </p:spPr>
        <p:txBody>
          <a:bodyPr>
            <a:normAutofit fontScale="92500"/>
          </a:bodyPr>
          <a:lstStyle/>
          <a:p>
            <a:pPr>
              <a:lnSpc>
                <a:spcPct val="150000"/>
              </a:lnSpc>
              <a:buNone/>
            </a:pPr>
            <a:r>
              <a:rPr lang="tr-TR" sz="1800" u="sng" dirty="0">
                <a:solidFill>
                  <a:schemeClr val="tx1"/>
                </a:solidFill>
                <a:latin typeface="+mn-lt"/>
              </a:rPr>
              <a:t>!!! Daha sonraki konularda mal ve hizmet yerine yalnızca mal kavramı kullanılacaktır buradan her ikisi de anlaşılmalıdır.</a:t>
            </a:r>
          </a:p>
          <a:p>
            <a:pPr>
              <a:lnSpc>
                <a:spcPct val="150000"/>
              </a:lnSpc>
              <a:buNone/>
            </a:pPr>
            <a:r>
              <a:rPr lang="tr-TR" sz="1800" b="1" u="sng" dirty="0">
                <a:solidFill>
                  <a:schemeClr val="tx1"/>
                </a:solidFill>
                <a:latin typeface="+mn-lt"/>
              </a:rPr>
              <a:t>Mal ve Hizmetlerin Türleri</a:t>
            </a:r>
          </a:p>
          <a:p>
            <a:pPr algn="just">
              <a:lnSpc>
                <a:spcPct val="150000"/>
              </a:lnSpc>
              <a:buNone/>
            </a:pPr>
            <a:r>
              <a:rPr lang="tr-TR" sz="1800" b="1" i="1" dirty="0">
                <a:solidFill>
                  <a:schemeClr val="tx1"/>
                </a:solidFill>
                <a:latin typeface="+mn-lt"/>
                <a:cs typeface="Times New Roman" pitchFamily="18" charset="0"/>
              </a:rPr>
              <a:t>İktisadi Mallar(Piyasa malı):</a:t>
            </a:r>
            <a:endParaRPr lang="tr-TR" sz="1800" i="1" dirty="0">
              <a:solidFill>
                <a:schemeClr val="tx1"/>
              </a:solidFill>
              <a:latin typeface="+mn-lt"/>
              <a:cs typeface="Times New Roman" pitchFamily="18" charset="0"/>
            </a:endParaRPr>
          </a:p>
          <a:p>
            <a:pPr algn="just">
              <a:lnSpc>
                <a:spcPct val="150000"/>
              </a:lnSpc>
              <a:buNone/>
            </a:pPr>
            <a:r>
              <a:rPr lang="tr-TR" sz="1800" i="1" dirty="0">
                <a:solidFill>
                  <a:schemeClr val="tx1"/>
                </a:solidFill>
                <a:latin typeface="+mn-lt"/>
                <a:cs typeface="Times New Roman" pitchFamily="18" charset="0"/>
              </a:rPr>
              <a:t>	İhtiyaçlarımızı gidermek için,belli bir bedel ödeyerek sahip olduğumuz </a:t>
            </a:r>
            <a:r>
              <a:rPr lang="tr-TR" sz="1800" i="1" dirty="0" err="1">
                <a:solidFill>
                  <a:schemeClr val="tx1"/>
                </a:solidFill>
                <a:latin typeface="+mn-lt"/>
                <a:cs typeface="Times New Roman" pitchFamily="18" charset="0"/>
              </a:rPr>
              <a:t>mallardır.İ</a:t>
            </a:r>
            <a:r>
              <a:rPr lang="tr-TR" sz="1800" i="1" dirty="0">
                <a:solidFill>
                  <a:schemeClr val="tx1"/>
                </a:solidFill>
                <a:latin typeface="+mn-lt"/>
                <a:cs typeface="Times New Roman" pitchFamily="18" charset="0"/>
              </a:rPr>
              <a:t> </a:t>
            </a:r>
            <a:r>
              <a:rPr lang="tr-TR" sz="1800" i="1" dirty="0" err="1">
                <a:solidFill>
                  <a:schemeClr val="tx1"/>
                </a:solidFill>
                <a:latin typeface="+mn-lt"/>
                <a:cs typeface="Times New Roman" pitchFamily="18" charset="0"/>
              </a:rPr>
              <a:t>ktisadi</a:t>
            </a:r>
            <a:endParaRPr lang="tr-TR" sz="1800" i="1" dirty="0">
              <a:solidFill>
                <a:schemeClr val="tx1"/>
              </a:solidFill>
              <a:latin typeface="+mn-lt"/>
              <a:cs typeface="Times New Roman" pitchFamily="18" charset="0"/>
            </a:endParaRPr>
          </a:p>
          <a:p>
            <a:pPr algn="just">
              <a:lnSpc>
                <a:spcPct val="150000"/>
              </a:lnSpc>
              <a:buNone/>
            </a:pPr>
            <a:r>
              <a:rPr lang="tr-TR" sz="1800" i="1" dirty="0">
                <a:solidFill>
                  <a:schemeClr val="tx1"/>
                </a:solidFill>
                <a:latin typeface="+mn-lt"/>
                <a:cs typeface="Times New Roman" pitchFamily="18" charset="0"/>
              </a:rPr>
              <a:t>malların elde edilmesinde alternatif maliyet söz konusudur yani bu tür malların üretimi</a:t>
            </a:r>
          </a:p>
          <a:p>
            <a:pPr algn="just">
              <a:lnSpc>
                <a:spcPct val="150000"/>
              </a:lnSpc>
              <a:buNone/>
            </a:pPr>
            <a:r>
              <a:rPr lang="tr-TR" sz="1800" i="1" dirty="0">
                <a:solidFill>
                  <a:schemeClr val="tx1"/>
                </a:solidFill>
                <a:latin typeface="+mn-lt"/>
                <a:cs typeface="Times New Roman" pitchFamily="18" charset="0"/>
              </a:rPr>
              <a:t>yada tüketimi için kıt kaynaklar koşulu gereği bazı mallardan vazgeçilecektir. İktisadi</a:t>
            </a:r>
          </a:p>
          <a:p>
            <a:pPr algn="just">
              <a:lnSpc>
                <a:spcPct val="150000"/>
              </a:lnSpc>
              <a:buNone/>
            </a:pPr>
            <a:r>
              <a:rPr lang="tr-TR" sz="1800" i="1" dirty="0">
                <a:solidFill>
                  <a:schemeClr val="tx1"/>
                </a:solidFill>
                <a:latin typeface="+mn-lt"/>
                <a:cs typeface="Times New Roman" pitchFamily="18" charset="0"/>
              </a:rPr>
              <a:t>analizlerde sadece piyasa malı dikkate alınır.( Ayakkabı,kitap,otomobil,ekmek…)</a:t>
            </a:r>
          </a:p>
          <a:p>
            <a:pPr algn="just">
              <a:lnSpc>
                <a:spcPct val="150000"/>
              </a:lnSpc>
              <a:buNone/>
            </a:pPr>
            <a:r>
              <a:rPr lang="tr-TR" sz="1800" b="1" i="1" dirty="0">
                <a:solidFill>
                  <a:schemeClr val="tx1"/>
                </a:solidFill>
                <a:latin typeface="+mn-lt"/>
                <a:cs typeface="Times New Roman" pitchFamily="18" charset="0"/>
              </a:rPr>
              <a:t>Serbest Mallar:</a:t>
            </a:r>
          </a:p>
          <a:p>
            <a:pPr algn="just">
              <a:lnSpc>
                <a:spcPct val="150000"/>
              </a:lnSpc>
              <a:buNone/>
            </a:pPr>
            <a:r>
              <a:rPr lang="tr-TR" sz="1800" i="1" dirty="0">
                <a:solidFill>
                  <a:schemeClr val="tx1"/>
                </a:solidFill>
                <a:latin typeface="+mn-lt"/>
                <a:cs typeface="Times New Roman" pitchFamily="18" charset="0"/>
              </a:rPr>
              <a:t>	Herhangi bir bedel ödemeksizin ihtiyaçlarımızın karşılanmasında kullanılan mallardır. Bu</a:t>
            </a:r>
          </a:p>
          <a:p>
            <a:pPr algn="just">
              <a:lnSpc>
                <a:spcPct val="150000"/>
              </a:lnSpc>
              <a:buNone/>
            </a:pPr>
            <a:r>
              <a:rPr lang="tr-TR" sz="1800" i="1" dirty="0">
                <a:solidFill>
                  <a:schemeClr val="tx1"/>
                </a:solidFill>
                <a:latin typeface="+mn-lt"/>
                <a:cs typeface="Times New Roman" pitchFamily="18" charset="0"/>
              </a:rPr>
              <a:t>malların herhangi bir piyasa fiyatı yoktur.</a:t>
            </a:r>
          </a:p>
          <a:p>
            <a:pPr algn="just">
              <a:lnSpc>
                <a:spcPct val="150000"/>
              </a:lnSpc>
              <a:buNone/>
            </a:pPr>
            <a:endParaRPr lang="tr-TR" sz="1800" i="1" dirty="0">
              <a:solidFill>
                <a:schemeClr val="tx1"/>
              </a:solidFill>
              <a:latin typeface="+mn-lt"/>
            </a:endParaRPr>
          </a:p>
          <a:p>
            <a:pPr algn="just">
              <a:lnSpc>
                <a:spcPct val="150000"/>
              </a:lnSpc>
              <a:buNone/>
            </a:pPr>
            <a:r>
              <a:rPr lang="tr-TR" sz="1800" i="1" dirty="0">
                <a:solidFill>
                  <a:schemeClr val="tx1"/>
                </a:solidFill>
                <a:latin typeface="+mn-lt"/>
              </a:rPr>
              <a:t>“</a:t>
            </a:r>
            <a:r>
              <a:rPr lang="pt-BR" sz="1800" i="1" dirty="0">
                <a:solidFill>
                  <a:schemeClr val="tx1"/>
                </a:solidFill>
                <a:latin typeface="+mn-lt"/>
              </a:rPr>
              <a:t>Hava bedava, bulut bedava; Dere tepe bedava; Yağmur çamur bedava</a:t>
            </a:r>
            <a:r>
              <a:rPr lang="tr-TR" sz="1800" i="1" dirty="0">
                <a:solidFill>
                  <a:schemeClr val="tx1"/>
                </a:solidFill>
                <a:latin typeface="+mn-lt"/>
              </a:rPr>
              <a:t>”</a:t>
            </a:r>
          </a:p>
          <a:p>
            <a:pPr algn="just">
              <a:lnSpc>
                <a:spcPct val="150000"/>
              </a:lnSpc>
              <a:buNone/>
            </a:pPr>
            <a:r>
              <a:rPr lang="tr-TR" sz="1800" i="1" dirty="0">
                <a:solidFill>
                  <a:schemeClr val="tx1"/>
                </a:solidFill>
                <a:latin typeface="+mn-lt"/>
                <a:cs typeface="Times New Roman" pitchFamily="18" charset="0"/>
              </a:rPr>
              <a:t>                                                                                                Orhan Veli</a:t>
            </a:r>
          </a:p>
          <a:p>
            <a:pPr algn="just">
              <a:buNone/>
            </a:pPr>
            <a:endParaRPr lang="tr-TR" sz="2000" i="1" dirty="0">
              <a:latin typeface="Times New Roman" pitchFamily="18" charset="0"/>
              <a:cs typeface="Times New Roman" pitchFamily="18" charset="0"/>
            </a:endParaRPr>
          </a:p>
          <a:p>
            <a:pPr algn="just">
              <a:buNone/>
            </a:pPr>
            <a:endParaRPr lang="tr-TR" sz="2000" i="1" dirty="0">
              <a:latin typeface="Times New Roman" pitchFamily="18" charset="0"/>
              <a:cs typeface="Times New Roman" pitchFamily="18" charset="0"/>
            </a:endParaRPr>
          </a:p>
          <a:p>
            <a:pPr algn="just">
              <a:buNone/>
            </a:pPr>
            <a:endParaRPr lang="tr-TR" sz="2000" i="1" dirty="0">
              <a:latin typeface="Times New Roman" pitchFamily="18" charset="0"/>
              <a:cs typeface="Times New Roman" pitchFamily="18" charset="0"/>
            </a:endParaRPr>
          </a:p>
          <a:p>
            <a:pPr algn="just">
              <a:buNone/>
            </a:pPr>
            <a:endParaRPr lang="tr-TR" sz="2000" i="1" dirty="0">
              <a:latin typeface="Times New Roman" pitchFamily="18" charset="0"/>
              <a:cs typeface="Times New Roman" pitchFamily="18" charset="0"/>
            </a:endParaRPr>
          </a:p>
          <a:p>
            <a:pPr algn="just">
              <a:buNone/>
            </a:pPr>
            <a:endParaRPr lang="tr-TR" sz="2000" b="1" i="1" dirty="0">
              <a:latin typeface="Times New Roman" pitchFamily="18" charset="0"/>
              <a:cs typeface="Times New Roman" pitchFamily="18" charset="0"/>
            </a:endParaRPr>
          </a:p>
          <a:p>
            <a:pPr>
              <a:buNone/>
            </a:pPr>
            <a:endParaRPr lang="tr-TR" sz="2400" b="1" u="sn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14290"/>
            <a:ext cx="8435280" cy="6455070"/>
          </a:xfrm>
        </p:spPr>
        <p:txBody>
          <a:bodyPr>
            <a:normAutofit fontScale="92500" lnSpcReduction="10000"/>
          </a:bodyPr>
          <a:lstStyle/>
          <a:p>
            <a:pPr algn="just">
              <a:lnSpc>
                <a:spcPct val="150000"/>
              </a:lnSpc>
              <a:buNone/>
            </a:pPr>
            <a:r>
              <a:rPr lang="tr-TR" sz="1800" b="1" i="1" dirty="0">
                <a:solidFill>
                  <a:schemeClr val="tx1"/>
                </a:solidFill>
                <a:latin typeface="Times New Roman" pitchFamily="18" charset="0"/>
                <a:cs typeface="Times New Roman" pitchFamily="18" charset="0"/>
              </a:rPr>
              <a:t>Tüketim Malları(nihai mallar):</a:t>
            </a:r>
          </a:p>
          <a:p>
            <a:pPr algn="just">
              <a:lnSpc>
                <a:spcPct val="150000"/>
              </a:lnSpc>
              <a:buNone/>
            </a:pPr>
            <a:r>
              <a:rPr lang="tr-TR" sz="1800" i="1" dirty="0">
                <a:solidFill>
                  <a:schemeClr val="tx1"/>
                </a:solidFill>
                <a:latin typeface="Times New Roman" pitchFamily="18" charset="0"/>
                <a:cs typeface="Times New Roman" pitchFamily="18" charset="0"/>
              </a:rPr>
              <a:t>İktisadi karar birimlerinin ihtiyaçlarını karşılamak üzere yeniden üretime sokmadan doğrudan tükettikleri mallardır.</a:t>
            </a:r>
          </a:p>
          <a:p>
            <a:pPr algn="just">
              <a:lnSpc>
                <a:spcPct val="150000"/>
              </a:lnSpc>
              <a:buNone/>
            </a:pPr>
            <a:r>
              <a:rPr lang="tr-TR" sz="1800" i="1" dirty="0">
                <a:solidFill>
                  <a:schemeClr val="tx1"/>
                </a:solidFill>
                <a:latin typeface="Times New Roman" pitchFamily="18" charset="0"/>
                <a:cs typeface="Times New Roman" pitchFamily="18" charset="0"/>
              </a:rPr>
              <a:t>Bir</a:t>
            </a:r>
            <a:r>
              <a:rPr lang="tr-TR" sz="1800" b="1" i="1" dirty="0">
                <a:solidFill>
                  <a:schemeClr val="tx1"/>
                </a:solidFill>
                <a:latin typeface="Times New Roman" pitchFamily="18" charset="0"/>
                <a:cs typeface="Times New Roman" pitchFamily="18" charset="0"/>
              </a:rPr>
              <a:t> </a:t>
            </a:r>
            <a:r>
              <a:rPr lang="tr-TR" sz="1800" i="1" dirty="0">
                <a:solidFill>
                  <a:schemeClr val="tx1"/>
                </a:solidFill>
                <a:latin typeface="Times New Roman" pitchFamily="18" charset="0"/>
                <a:cs typeface="Times New Roman" pitchFamily="18" charset="0"/>
              </a:rPr>
              <a:t>ailenin ısınma ihtiyacını gidermek için satın aldığı kömür nihai maldır.</a:t>
            </a:r>
          </a:p>
          <a:p>
            <a:pPr algn="just">
              <a:lnSpc>
                <a:spcPct val="150000"/>
              </a:lnSpc>
              <a:buNone/>
            </a:pPr>
            <a:r>
              <a:rPr lang="tr-TR" sz="1800" b="1" i="1" dirty="0">
                <a:solidFill>
                  <a:schemeClr val="tx1"/>
                </a:solidFill>
                <a:latin typeface="Times New Roman" pitchFamily="18" charset="0"/>
                <a:cs typeface="Times New Roman" pitchFamily="18" charset="0"/>
              </a:rPr>
              <a:t>Üretim Malları(Endüstriyel mallar):</a:t>
            </a:r>
          </a:p>
          <a:p>
            <a:pPr algn="just">
              <a:lnSpc>
                <a:spcPct val="150000"/>
              </a:lnSpc>
              <a:buNone/>
            </a:pPr>
            <a:r>
              <a:rPr lang="tr-TR" sz="1800" i="1" dirty="0">
                <a:solidFill>
                  <a:schemeClr val="tx1"/>
                </a:solidFill>
                <a:latin typeface="Times New Roman" pitchFamily="18" charset="0"/>
                <a:cs typeface="Times New Roman" pitchFamily="18" charset="0"/>
              </a:rPr>
              <a:t>İktisadi karar birimlerinin mal ve hizmet üretebilmek için yeniden üretime soktukları mallardır.</a:t>
            </a:r>
          </a:p>
          <a:p>
            <a:pPr algn="just">
              <a:lnSpc>
                <a:spcPct val="150000"/>
              </a:lnSpc>
              <a:buNone/>
            </a:pPr>
            <a:r>
              <a:rPr lang="tr-TR" sz="1800" i="1" dirty="0">
                <a:solidFill>
                  <a:schemeClr val="tx1"/>
                </a:solidFill>
                <a:latin typeface="Times New Roman" pitchFamily="18" charset="0"/>
                <a:cs typeface="Times New Roman" pitchFamily="18" charset="0"/>
              </a:rPr>
              <a:t>Termik santralin elektrik üretmek amacıyla satın aldığı kömür üretim malıdır.</a:t>
            </a:r>
          </a:p>
          <a:p>
            <a:pPr algn="just">
              <a:lnSpc>
                <a:spcPct val="150000"/>
              </a:lnSpc>
              <a:buNone/>
            </a:pPr>
            <a:r>
              <a:rPr lang="tr-TR" sz="1800" b="1" i="1" dirty="0">
                <a:solidFill>
                  <a:schemeClr val="tx1"/>
                </a:solidFill>
                <a:latin typeface="Times New Roman" pitchFamily="18" charset="0"/>
                <a:cs typeface="Times New Roman" pitchFamily="18" charset="0"/>
              </a:rPr>
              <a:t>Dayanıksız Mallar:</a:t>
            </a:r>
            <a:endParaRPr lang="tr-TR" sz="1800" i="1" dirty="0">
              <a:solidFill>
                <a:schemeClr val="tx1"/>
              </a:solidFill>
              <a:latin typeface="Times New Roman" pitchFamily="18" charset="0"/>
              <a:cs typeface="Times New Roman" pitchFamily="18" charset="0"/>
            </a:endParaRPr>
          </a:p>
          <a:p>
            <a:pPr algn="just">
              <a:lnSpc>
                <a:spcPct val="150000"/>
              </a:lnSpc>
              <a:buNone/>
            </a:pPr>
            <a:r>
              <a:rPr lang="tr-TR" sz="1800" i="1" dirty="0">
                <a:solidFill>
                  <a:schemeClr val="tx1"/>
                </a:solidFill>
                <a:latin typeface="Times New Roman" pitchFamily="18" charset="0"/>
                <a:cs typeface="Times New Roman" pitchFamily="18" charset="0"/>
              </a:rPr>
              <a:t>Kısa sürede tükenen mallara dayanıksız mallar denir.Bu tür malların ikinci el piyasası bulunmamaktadır.</a:t>
            </a:r>
          </a:p>
          <a:p>
            <a:pPr algn="just">
              <a:lnSpc>
                <a:spcPct val="150000"/>
              </a:lnSpc>
              <a:buNone/>
            </a:pPr>
            <a:r>
              <a:rPr lang="tr-TR" sz="1800" i="1" dirty="0">
                <a:solidFill>
                  <a:schemeClr val="tx1"/>
                </a:solidFill>
                <a:latin typeface="Times New Roman" pitchFamily="18" charset="0"/>
                <a:cs typeface="Times New Roman" pitchFamily="18" charset="0"/>
              </a:rPr>
              <a:t>Gıda maddeleri,temizlik ürünleri…</a:t>
            </a:r>
          </a:p>
          <a:p>
            <a:pPr algn="just">
              <a:lnSpc>
                <a:spcPct val="150000"/>
              </a:lnSpc>
              <a:buNone/>
            </a:pPr>
            <a:r>
              <a:rPr lang="tr-TR" sz="1800" b="1" i="1" dirty="0">
                <a:solidFill>
                  <a:schemeClr val="tx1"/>
                </a:solidFill>
                <a:latin typeface="Times New Roman" pitchFamily="18" charset="0"/>
                <a:cs typeface="Times New Roman" pitchFamily="18" charset="0"/>
              </a:rPr>
              <a:t>Dayanıklı Mallar:</a:t>
            </a:r>
          </a:p>
          <a:p>
            <a:pPr algn="just">
              <a:lnSpc>
                <a:spcPct val="150000"/>
              </a:lnSpc>
              <a:buNone/>
            </a:pPr>
            <a:r>
              <a:rPr lang="tr-TR" sz="1800" i="1" dirty="0">
                <a:solidFill>
                  <a:schemeClr val="tx1"/>
                </a:solidFill>
                <a:latin typeface="Times New Roman" pitchFamily="18" charset="0"/>
                <a:cs typeface="Times New Roman" pitchFamily="18" charset="0"/>
              </a:rPr>
              <a:t>Bir kullanışta yok olmayan uzun süreli fayda sağlayabilen mallardır ve ikinci el piyasaları vardır.</a:t>
            </a:r>
          </a:p>
          <a:p>
            <a:pPr algn="just">
              <a:lnSpc>
                <a:spcPct val="150000"/>
              </a:lnSpc>
              <a:buNone/>
            </a:pPr>
            <a:r>
              <a:rPr lang="tr-TR" sz="1800" i="1" dirty="0">
                <a:solidFill>
                  <a:schemeClr val="tx1"/>
                </a:solidFill>
                <a:latin typeface="Times New Roman" pitchFamily="18" charset="0"/>
                <a:cs typeface="Times New Roman" pitchFamily="18" charset="0"/>
              </a:rPr>
              <a:t>Beyaz eşya,ev,araba…</a:t>
            </a:r>
          </a:p>
          <a:p>
            <a:pPr>
              <a:buNone/>
            </a:pPr>
            <a:endParaRPr lang="tr-TR" sz="2000" i="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6024732"/>
          </a:xfrm>
        </p:spPr>
        <p:txBody>
          <a:bodyPr>
            <a:normAutofit fontScale="92500" lnSpcReduction="20000"/>
          </a:bodyPr>
          <a:lstStyle/>
          <a:p>
            <a:pPr algn="just">
              <a:lnSpc>
                <a:spcPct val="160000"/>
              </a:lnSpc>
              <a:buNone/>
            </a:pPr>
            <a:r>
              <a:rPr lang="tr-TR" sz="2000" b="1" i="1" dirty="0">
                <a:solidFill>
                  <a:schemeClr val="tx1"/>
                </a:solidFill>
                <a:latin typeface="Times New Roman" pitchFamily="18" charset="0"/>
                <a:cs typeface="Times New Roman" pitchFamily="18" charset="0"/>
              </a:rPr>
              <a:t>İkame Mallar:</a:t>
            </a:r>
            <a:r>
              <a:rPr lang="tr-TR" sz="2000" i="1" dirty="0">
                <a:solidFill>
                  <a:schemeClr val="tx1"/>
                </a:solidFill>
                <a:latin typeface="Times New Roman" pitchFamily="18" charset="0"/>
                <a:cs typeface="Times New Roman" pitchFamily="18" charset="0"/>
              </a:rPr>
              <a:t> Aynı ihtiyacı tatmin etmeye yarayan ve birbirinin yerine kullanılabilen mallardır.</a:t>
            </a:r>
          </a:p>
          <a:p>
            <a:pPr algn="just">
              <a:lnSpc>
                <a:spcPct val="160000"/>
              </a:lnSpc>
              <a:buNone/>
            </a:pPr>
            <a:r>
              <a:rPr lang="tr-TR" sz="2000" b="1" i="1" dirty="0">
                <a:solidFill>
                  <a:schemeClr val="tx1"/>
                </a:solidFill>
                <a:latin typeface="Times New Roman" pitchFamily="18" charset="0"/>
                <a:cs typeface="Times New Roman" pitchFamily="18" charset="0"/>
              </a:rPr>
              <a:t>Örn:</a:t>
            </a:r>
            <a:r>
              <a:rPr lang="tr-TR" sz="2000" i="1" dirty="0">
                <a:solidFill>
                  <a:schemeClr val="tx1"/>
                </a:solidFill>
                <a:latin typeface="Times New Roman" pitchFamily="18" charset="0"/>
                <a:cs typeface="Times New Roman" pitchFamily="18" charset="0"/>
              </a:rPr>
              <a:t> Tavuk eti ve kırmızı et,USB bellek ve DVD,Tere yağ ve margarin</a:t>
            </a:r>
          </a:p>
          <a:p>
            <a:pPr algn="just">
              <a:lnSpc>
                <a:spcPct val="160000"/>
              </a:lnSpc>
              <a:buNone/>
            </a:pPr>
            <a:r>
              <a:rPr lang="tr-TR" sz="2000" b="1" i="1" dirty="0">
                <a:solidFill>
                  <a:schemeClr val="tx1"/>
                </a:solidFill>
                <a:latin typeface="Times New Roman" pitchFamily="18" charset="0"/>
                <a:cs typeface="Times New Roman" pitchFamily="18" charset="0"/>
              </a:rPr>
              <a:t>Tamamlayıcı Mallar:</a:t>
            </a:r>
            <a:r>
              <a:rPr lang="tr-TR" sz="2000" i="1" dirty="0">
                <a:solidFill>
                  <a:schemeClr val="tx1"/>
                </a:solidFill>
                <a:latin typeface="Times New Roman" pitchFamily="18" charset="0"/>
                <a:cs typeface="Times New Roman" pitchFamily="18" charset="0"/>
              </a:rPr>
              <a:t> Biri olmadan diğeri kullanılamayan,bir ihtiyacın tatmininde ikisinin birden olmasının zorunlu olduğu mallardır.</a:t>
            </a:r>
          </a:p>
          <a:p>
            <a:pPr algn="just">
              <a:lnSpc>
                <a:spcPct val="160000"/>
              </a:lnSpc>
              <a:buNone/>
            </a:pPr>
            <a:r>
              <a:rPr lang="tr-TR" sz="2000" b="1" i="1" dirty="0">
                <a:solidFill>
                  <a:schemeClr val="tx1"/>
                </a:solidFill>
                <a:latin typeface="Times New Roman" pitchFamily="18" charset="0"/>
                <a:cs typeface="Times New Roman" pitchFamily="18" charset="0"/>
              </a:rPr>
              <a:t>Örn: </a:t>
            </a:r>
            <a:r>
              <a:rPr lang="tr-TR" sz="2000" i="1" dirty="0">
                <a:solidFill>
                  <a:schemeClr val="tx1"/>
                </a:solidFill>
                <a:latin typeface="Times New Roman" pitchFamily="18" charset="0"/>
                <a:cs typeface="Times New Roman" pitchFamily="18" charset="0"/>
              </a:rPr>
              <a:t>Saç kurutma makinesi ve elektrik,araba ve benzin,dolma kalem ve mürekkep</a:t>
            </a:r>
          </a:p>
          <a:p>
            <a:pPr algn="just">
              <a:lnSpc>
                <a:spcPct val="160000"/>
              </a:lnSpc>
              <a:buNone/>
            </a:pPr>
            <a:r>
              <a:rPr lang="tr-TR" sz="2000" b="1" i="1" dirty="0">
                <a:solidFill>
                  <a:schemeClr val="tx1"/>
                </a:solidFill>
                <a:latin typeface="Times New Roman" pitchFamily="18" charset="0"/>
                <a:cs typeface="Times New Roman" pitchFamily="18" charset="0"/>
              </a:rPr>
              <a:t>İlişkisiz Mallar: </a:t>
            </a:r>
            <a:r>
              <a:rPr lang="tr-TR" sz="2000" i="1" dirty="0">
                <a:solidFill>
                  <a:schemeClr val="tx1"/>
                </a:solidFill>
                <a:latin typeface="Times New Roman" pitchFamily="18" charset="0"/>
                <a:cs typeface="Times New Roman" pitchFamily="18" charset="0"/>
              </a:rPr>
              <a:t> Tüketim açısından birbirleriyle ilişkisi olmayan mallardır.</a:t>
            </a:r>
          </a:p>
          <a:p>
            <a:pPr algn="just">
              <a:lnSpc>
                <a:spcPct val="160000"/>
              </a:lnSpc>
              <a:buNone/>
            </a:pPr>
            <a:r>
              <a:rPr lang="tr-TR" sz="2000" b="1" i="1" dirty="0">
                <a:solidFill>
                  <a:schemeClr val="tx1"/>
                </a:solidFill>
                <a:latin typeface="Times New Roman" pitchFamily="18" charset="0"/>
                <a:cs typeface="Times New Roman" pitchFamily="18" charset="0"/>
              </a:rPr>
              <a:t>Örn: </a:t>
            </a:r>
            <a:r>
              <a:rPr lang="tr-TR" sz="2000" i="1" dirty="0">
                <a:solidFill>
                  <a:schemeClr val="tx1"/>
                </a:solidFill>
                <a:latin typeface="Times New Roman" pitchFamily="18" charset="0"/>
                <a:cs typeface="Times New Roman" pitchFamily="18" charset="0"/>
              </a:rPr>
              <a:t>Beysbol sopası ve araba</a:t>
            </a:r>
            <a:r>
              <a:rPr lang="tr-TR" sz="2000" i="1" dirty="0">
                <a:solidFill>
                  <a:schemeClr val="tx1"/>
                </a:solidFill>
                <a:latin typeface="Times New Roman" pitchFamily="18" charset="0"/>
                <a:cs typeface="Times New Roman" pitchFamily="18" charset="0"/>
                <a:sym typeface="Wingdings" pitchFamily="2" charset="2"/>
              </a:rPr>
              <a:t> </a:t>
            </a:r>
          </a:p>
          <a:p>
            <a:pPr algn="just">
              <a:lnSpc>
                <a:spcPct val="160000"/>
              </a:lnSpc>
              <a:buNone/>
            </a:pPr>
            <a:r>
              <a:rPr lang="tr-TR" sz="2000" b="1" i="1" dirty="0">
                <a:solidFill>
                  <a:schemeClr val="tx1"/>
                </a:solidFill>
                <a:latin typeface="Times New Roman" pitchFamily="18" charset="0"/>
                <a:cs typeface="Times New Roman" pitchFamily="18" charset="0"/>
                <a:sym typeface="Wingdings" pitchFamily="2" charset="2"/>
              </a:rPr>
              <a:t>Zorunlu Mallar:</a:t>
            </a:r>
            <a:r>
              <a:rPr lang="tr-TR" sz="2000" i="1" dirty="0">
                <a:solidFill>
                  <a:schemeClr val="tx1"/>
                </a:solidFill>
                <a:latin typeface="Times New Roman" pitchFamily="18" charset="0"/>
                <a:cs typeface="Times New Roman" pitchFamily="18" charset="0"/>
                <a:sym typeface="Wingdings" pitchFamily="2" charset="2"/>
              </a:rPr>
              <a:t> İnsanın yaşamı için hayati önem taşıyan mallardır.</a:t>
            </a:r>
          </a:p>
          <a:p>
            <a:pPr algn="just">
              <a:lnSpc>
                <a:spcPct val="160000"/>
              </a:lnSpc>
              <a:buNone/>
            </a:pPr>
            <a:r>
              <a:rPr lang="tr-TR" sz="2000" b="1" i="1" dirty="0">
                <a:solidFill>
                  <a:schemeClr val="tx1"/>
                </a:solidFill>
                <a:latin typeface="Times New Roman" pitchFamily="18" charset="0"/>
                <a:cs typeface="Times New Roman" pitchFamily="18" charset="0"/>
                <a:sym typeface="Wingdings" pitchFamily="2" charset="2"/>
              </a:rPr>
              <a:t>Örn:</a:t>
            </a:r>
            <a:r>
              <a:rPr lang="tr-TR" sz="2000" i="1" dirty="0">
                <a:solidFill>
                  <a:schemeClr val="tx1"/>
                </a:solidFill>
                <a:latin typeface="Times New Roman" pitchFamily="18" charset="0"/>
                <a:cs typeface="Times New Roman" pitchFamily="18" charset="0"/>
                <a:sym typeface="Wingdings" pitchFamily="2" charset="2"/>
              </a:rPr>
              <a:t> Ekmek,su,ilaç,kıyafet</a:t>
            </a:r>
          </a:p>
          <a:p>
            <a:pPr algn="just">
              <a:lnSpc>
                <a:spcPct val="160000"/>
              </a:lnSpc>
              <a:buNone/>
            </a:pPr>
            <a:r>
              <a:rPr lang="tr-TR" sz="2000" b="1" i="1" dirty="0">
                <a:solidFill>
                  <a:schemeClr val="tx1"/>
                </a:solidFill>
                <a:latin typeface="Times New Roman" pitchFamily="18" charset="0"/>
                <a:cs typeface="Times New Roman" pitchFamily="18" charset="0"/>
                <a:sym typeface="Wingdings" pitchFamily="2" charset="2"/>
              </a:rPr>
              <a:t>Zorunlu Olmayan Mallar: </a:t>
            </a:r>
            <a:r>
              <a:rPr lang="tr-TR" sz="2000" i="1" dirty="0">
                <a:solidFill>
                  <a:schemeClr val="tx1"/>
                </a:solidFill>
                <a:latin typeface="Times New Roman" pitchFamily="18" charset="0"/>
                <a:cs typeface="Times New Roman" pitchFamily="18" charset="0"/>
                <a:sym typeface="Wingdings" pitchFamily="2" charset="2"/>
              </a:rPr>
              <a:t>İnsan yaşamı için elzem olmayan ancak yaşam kalitesini artıran mallardır.</a:t>
            </a:r>
          </a:p>
          <a:p>
            <a:pPr algn="just">
              <a:lnSpc>
                <a:spcPct val="160000"/>
              </a:lnSpc>
              <a:buNone/>
            </a:pPr>
            <a:r>
              <a:rPr lang="tr-TR" sz="2000" b="1" i="1" dirty="0">
                <a:solidFill>
                  <a:schemeClr val="tx1"/>
                </a:solidFill>
                <a:latin typeface="Times New Roman" pitchFamily="18" charset="0"/>
                <a:cs typeface="Times New Roman" pitchFamily="18" charset="0"/>
                <a:sym typeface="Wingdings" pitchFamily="2" charset="2"/>
              </a:rPr>
              <a:t>Örn:</a:t>
            </a:r>
            <a:r>
              <a:rPr lang="tr-TR" sz="2000" i="1" dirty="0">
                <a:solidFill>
                  <a:schemeClr val="tx1"/>
                </a:solidFill>
                <a:latin typeface="Times New Roman" pitchFamily="18" charset="0"/>
                <a:cs typeface="Times New Roman" pitchFamily="18" charset="0"/>
                <a:sym typeface="Wingdings" pitchFamily="2" charset="2"/>
              </a:rPr>
              <a:t>İnternet,araba,gazete okumak</a:t>
            </a:r>
            <a:endParaRPr lang="tr-TR" sz="2000" b="1" i="1" dirty="0">
              <a:solidFill>
                <a:schemeClr val="tx1"/>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rmAutofit fontScale="92500" lnSpcReduction="20000"/>
          </a:bodyPr>
          <a:lstStyle/>
          <a:p>
            <a:pPr algn="just">
              <a:lnSpc>
                <a:spcPct val="150000"/>
              </a:lnSpc>
              <a:buNone/>
            </a:pPr>
            <a:r>
              <a:rPr lang="tr-TR" sz="2000" b="1" i="1" dirty="0">
                <a:solidFill>
                  <a:schemeClr val="tx1"/>
                </a:solidFill>
                <a:latin typeface="+mn-lt"/>
                <a:cs typeface="Times New Roman" pitchFamily="18" charset="0"/>
              </a:rPr>
              <a:t>Üstün Mallar:</a:t>
            </a:r>
            <a:r>
              <a:rPr lang="tr-TR" sz="2000" i="1" dirty="0">
                <a:solidFill>
                  <a:schemeClr val="tx1"/>
                </a:solidFill>
                <a:latin typeface="+mn-lt"/>
                <a:cs typeface="Times New Roman" pitchFamily="18" charset="0"/>
              </a:rPr>
              <a:t>Tüketicinin gelirinin artmasıyla talebi artan,gelirin azalmasıyla talebi azalan  mallardır.</a:t>
            </a:r>
          </a:p>
          <a:p>
            <a:pPr algn="just">
              <a:lnSpc>
                <a:spcPct val="150000"/>
              </a:lnSpc>
              <a:buNone/>
            </a:pPr>
            <a:r>
              <a:rPr lang="tr-TR" sz="2000" i="1" dirty="0">
                <a:solidFill>
                  <a:schemeClr val="tx1"/>
                </a:solidFill>
                <a:latin typeface="+mn-lt"/>
                <a:cs typeface="Times New Roman" pitchFamily="18" charset="0"/>
              </a:rPr>
              <a:t>(Gelirle doğru orantılı)</a:t>
            </a:r>
          </a:p>
          <a:p>
            <a:pPr algn="just">
              <a:lnSpc>
                <a:spcPct val="150000"/>
              </a:lnSpc>
              <a:buNone/>
            </a:pPr>
            <a:r>
              <a:rPr lang="tr-TR" sz="2000" b="1" i="1" dirty="0">
                <a:solidFill>
                  <a:schemeClr val="tx1"/>
                </a:solidFill>
                <a:latin typeface="+mn-lt"/>
                <a:cs typeface="Times New Roman" pitchFamily="18" charset="0"/>
              </a:rPr>
              <a:t>Düşük Mal:</a:t>
            </a:r>
            <a:r>
              <a:rPr lang="tr-TR" sz="2000" i="1" dirty="0">
                <a:solidFill>
                  <a:schemeClr val="tx1"/>
                </a:solidFill>
                <a:latin typeface="+mn-lt"/>
                <a:cs typeface="Times New Roman" pitchFamily="18" charset="0"/>
              </a:rPr>
              <a:t>Tüketicinin  gelirinin artmasıyla talebi azalan,gelirin düşmesiyle talebi artan mallardır.Düşük mallara </a:t>
            </a:r>
            <a:r>
              <a:rPr lang="tr-TR" sz="2000" b="1" i="1" dirty="0">
                <a:solidFill>
                  <a:schemeClr val="tx1"/>
                </a:solidFill>
                <a:latin typeface="+mn-lt"/>
                <a:cs typeface="Times New Roman" pitchFamily="18" charset="0"/>
              </a:rPr>
              <a:t>fakir mallar </a:t>
            </a:r>
            <a:r>
              <a:rPr lang="tr-TR" sz="2000" i="1" dirty="0">
                <a:solidFill>
                  <a:schemeClr val="tx1"/>
                </a:solidFill>
                <a:latin typeface="+mn-lt"/>
                <a:cs typeface="Times New Roman" pitchFamily="18" charset="0"/>
              </a:rPr>
              <a:t>da denilmektedir.</a:t>
            </a:r>
          </a:p>
          <a:p>
            <a:pPr algn="just">
              <a:lnSpc>
                <a:spcPct val="150000"/>
              </a:lnSpc>
              <a:buNone/>
            </a:pPr>
            <a:r>
              <a:rPr lang="tr-TR" sz="2000" i="1" dirty="0">
                <a:solidFill>
                  <a:schemeClr val="tx1"/>
                </a:solidFill>
                <a:latin typeface="+mn-lt"/>
                <a:cs typeface="Times New Roman" pitchFamily="18" charset="0"/>
              </a:rPr>
              <a:t>(Gelirle ters orantılı)</a:t>
            </a:r>
          </a:p>
          <a:p>
            <a:pPr algn="just">
              <a:lnSpc>
                <a:spcPct val="150000"/>
              </a:lnSpc>
              <a:buNone/>
            </a:pPr>
            <a:r>
              <a:rPr lang="tr-TR" sz="2000" b="1" i="1" dirty="0">
                <a:solidFill>
                  <a:schemeClr val="tx1"/>
                </a:solidFill>
                <a:latin typeface="+mn-lt"/>
                <a:cs typeface="Times New Roman" pitchFamily="18" charset="0"/>
              </a:rPr>
              <a:t>Örn: </a:t>
            </a:r>
            <a:r>
              <a:rPr lang="tr-TR" sz="2000" i="1" dirty="0">
                <a:solidFill>
                  <a:schemeClr val="tx1"/>
                </a:solidFill>
                <a:latin typeface="+mn-lt"/>
                <a:cs typeface="Times New Roman" pitchFamily="18" charset="0"/>
              </a:rPr>
              <a:t>Geliri artan bireyin tavuk eti yerine kırmızı et yemesi.Burada tavuk eti </a:t>
            </a:r>
            <a:r>
              <a:rPr lang="tr-TR" sz="2000" b="1" i="1" dirty="0">
                <a:solidFill>
                  <a:schemeClr val="tx1"/>
                </a:solidFill>
                <a:latin typeface="+mn-lt"/>
                <a:cs typeface="Times New Roman" pitchFamily="18" charset="0"/>
              </a:rPr>
              <a:t>düşük mal,</a:t>
            </a:r>
            <a:r>
              <a:rPr lang="tr-TR" sz="2000" i="1" dirty="0">
                <a:solidFill>
                  <a:schemeClr val="tx1"/>
                </a:solidFill>
                <a:latin typeface="+mn-lt"/>
                <a:cs typeface="Times New Roman" pitchFamily="18" charset="0"/>
              </a:rPr>
              <a:t>kırmızı et </a:t>
            </a:r>
            <a:r>
              <a:rPr lang="tr-TR" sz="2000" b="1" i="1" dirty="0">
                <a:solidFill>
                  <a:schemeClr val="tx1"/>
                </a:solidFill>
                <a:latin typeface="+mn-lt"/>
                <a:cs typeface="Times New Roman" pitchFamily="18" charset="0"/>
              </a:rPr>
              <a:t>üstün maldır.</a:t>
            </a:r>
          </a:p>
          <a:p>
            <a:pPr algn="just">
              <a:lnSpc>
                <a:spcPct val="150000"/>
              </a:lnSpc>
              <a:buNone/>
            </a:pPr>
            <a:r>
              <a:rPr lang="tr-TR" sz="2000" b="1" i="1" dirty="0">
                <a:solidFill>
                  <a:schemeClr val="tx1"/>
                </a:solidFill>
                <a:latin typeface="+mn-lt"/>
                <a:cs typeface="Times New Roman" pitchFamily="18" charset="0"/>
              </a:rPr>
              <a:t>!</a:t>
            </a:r>
            <a:r>
              <a:rPr lang="tr-TR" sz="2000" i="1" dirty="0">
                <a:solidFill>
                  <a:schemeClr val="tx1"/>
                </a:solidFill>
                <a:latin typeface="+mn-lt"/>
                <a:cs typeface="Times New Roman" pitchFamily="18" charset="0"/>
              </a:rPr>
              <a:t>Bazı kaynaklarda üstün mallar normal mal olarak da geçebiliyor;)</a:t>
            </a:r>
          </a:p>
          <a:p>
            <a:pPr marL="0" indent="0" algn="just">
              <a:lnSpc>
                <a:spcPct val="150000"/>
              </a:lnSpc>
              <a:buNone/>
            </a:pPr>
            <a:r>
              <a:rPr lang="tr-TR" sz="2000" b="1" i="1" dirty="0">
                <a:solidFill>
                  <a:schemeClr val="tx1"/>
                </a:solidFill>
                <a:latin typeface="+mn-lt"/>
                <a:cs typeface="Aharoni" pitchFamily="2" charset="-79"/>
              </a:rPr>
              <a:t>!!!TALEP KANUNU NEDİR?</a:t>
            </a:r>
          </a:p>
          <a:p>
            <a:pPr algn="just">
              <a:lnSpc>
                <a:spcPct val="150000"/>
              </a:lnSpc>
              <a:buNone/>
            </a:pPr>
            <a:r>
              <a:rPr lang="tr-TR" sz="2000" i="1" dirty="0">
                <a:solidFill>
                  <a:schemeClr val="tx1"/>
                </a:solidFill>
                <a:latin typeface="+mn-lt"/>
                <a:cs typeface="Times New Roman" pitchFamily="18" charset="0"/>
              </a:rPr>
              <a:t>Talep kanununa göre; </a:t>
            </a:r>
            <a:r>
              <a:rPr lang="tr-TR" sz="2000" i="1" u="sng" dirty="0">
                <a:solidFill>
                  <a:schemeClr val="tx1"/>
                </a:solidFill>
                <a:latin typeface="+mn-lt"/>
                <a:cs typeface="Times New Roman" pitchFamily="18" charset="0"/>
              </a:rPr>
              <a:t>Gelir sabitken </a:t>
            </a:r>
            <a:r>
              <a:rPr lang="tr-TR" sz="2000" i="1" dirty="0">
                <a:solidFill>
                  <a:schemeClr val="tx1"/>
                </a:solidFill>
                <a:latin typeface="+mn-lt"/>
                <a:cs typeface="Times New Roman" pitchFamily="18" charset="0"/>
              </a:rPr>
              <a:t>Fiyatı artan bir malın talebi azalır,fiyatı düşen bir malın ise talebi artacaktır.</a:t>
            </a:r>
          </a:p>
          <a:p>
            <a:pPr algn="just">
              <a:lnSpc>
                <a:spcPct val="150000"/>
              </a:lnSpc>
              <a:buNone/>
            </a:pPr>
            <a:r>
              <a:rPr lang="tr-TR" sz="2000" i="1" dirty="0">
                <a:solidFill>
                  <a:schemeClr val="tx1"/>
                </a:solidFill>
                <a:latin typeface="+mn-lt"/>
                <a:cs typeface="Times New Roman" pitchFamily="18" charset="0"/>
              </a:rPr>
              <a:t>Talep(</a:t>
            </a:r>
            <a:r>
              <a:rPr lang="tr-TR" sz="2000" b="1" i="1" dirty="0" err="1">
                <a:solidFill>
                  <a:schemeClr val="tx1"/>
                </a:solidFill>
                <a:latin typeface="+mn-lt"/>
                <a:cs typeface="Times New Roman" pitchFamily="18" charset="0"/>
              </a:rPr>
              <a:t>D</a:t>
            </a:r>
            <a:r>
              <a:rPr lang="tr-TR" sz="2000" i="1" dirty="0" err="1">
                <a:solidFill>
                  <a:schemeClr val="tx1"/>
                </a:solidFill>
                <a:latin typeface="+mn-lt"/>
                <a:cs typeface="Times New Roman" pitchFamily="18" charset="0"/>
              </a:rPr>
              <a:t>emand</a:t>
            </a:r>
            <a:r>
              <a:rPr lang="tr-TR" sz="2000" i="1" dirty="0">
                <a:solidFill>
                  <a:schemeClr val="tx1"/>
                </a:solidFill>
                <a:latin typeface="+mn-lt"/>
                <a:cs typeface="Times New Roman" pitchFamily="18" charset="0"/>
              </a:rPr>
              <a:t>),Fiyat(</a:t>
            </a:r>
            <a:r>
              <a:rPr lang="tr-TR" sz="2000" b="1" i="1" dirty="0" err="1">
                <a:solidFill>
                  <a:schemeClr val="tx1"/>
                </a:solidFill>
                <a:latin typeface="+mn-lt"/>
                <a:cs typeface="Times New Roman" pitchFamily="18" charset="0"/>
              </a:rPr>
              <a:t>P</a:t>
            </a:r>
            <a:r>
              <a:rPr lang="tr-TR" sz="2000" i="1" dirty="0" err="1">
                <a:solidFill>
                  <a:schemeClr val="tx1"/>
                </a:solidFill>
                <a:latin typeface="+mn-lt"/>
                <a:cs typeface="Times New Roman" pitchFamily="18" charset="0"/>
              </a:rPr>
              <a:t>rice</a:t>
            </a:r>
            <a:r>
              <a:rPr lang="tr-TR" sz="2000" i="1" dirty="0">
                <a:solidFill>
                  <a:schemeClr val="tx1"/>
                </a:solidFill>
                <a:latin typeface="+mn-lt"/>
                <a:cs typeface="Times New Roman" pitchFamily="18" charset="0"/>
              </a:rPr>
              <a:t>)</a:t>
            </a:r>
          </a:p>
          <a:p>
            <a:pPr>
              <a:buNone/>
            </a:pPr>
            <a:endParaRPr lang="tr-TR" sz="2000" i="1" dirty="0">
              <a:latin typeface="Times New Roman" pitchFamily="18" charset="0"/>
              <a:cs typeface="Times New Roman" pitchFamily="18" charset="0"/>
            </a:endParaRPr>
          </a:p>
          <a:p>
            <a:pPr>
              <a:buNone/>
            </a:pPr>
            <a:endParaRPr lang="tr-TR" sz="2000" i="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500042"/>
            <a:ext cx="8579296" cy="5953294"/>
          </a:xfrm>
        </p:spPr>
        <p:txBody>
          <a:bodyPr>
            <a:normAutofit fontScale="92500"/>
          </a:bodyPr>
          <a:lstStyle/>
          <a:p>
            <a:pPr algn="just">
              <a:lnSpc>
                <a:spcPct val="150000"/>
              </a:lnSpc>
              <a:buNone/>
            </a:pPr>
            <a:r>
              <a:rPr lang="tr-TR" sz="1800" b="1" i="1" dirty="0">
                <a:solidFill>
                  <a:schemeClr val="tx1"/>
                </a:solidFill>
                <a:latin typeface="Times New Roman" pitchFamily="18" charset="0"/>
                <a:cs typeface="Times New Roman" pitchFamily="18" charset="0"/>
              </a:rPr>
              <a:t>Normal Mal:</a:t>
            </a:r>
            <a:r>
              <a:rPr lang="tr-TR" sz="1800" i="1" dirty="0">
                <a:solidFill>
                  <a:schemeClr val="tx1"/>
                </a:solidFill>
                <a:latin typeface="Times New Roman" pitchFamily="18" charset="0"/>
                <a:cs typeface="Times New Roman" pitchFamily="18" charset="0"/>
              </a:rPr>
              <a:t> Fiyatı artınca tüketimi azalan,fiyatı azaldıkça tüketimi artan mallara normal mal denir.</a:t>
            </a:r>
          </a:p>
          <a:p>
            <a:pPr algn="just">
              <a:lnSpc>
                <a:spcPct val="150000"/>
              </a:lnSpc>
              <a:buNone/>
            </a:pPr>
            <a:r>
              <a:rPr lang="tr-TR" sz="1800" b="1" i="1" dirty="0">
                <a:solidFill>
                  <a:schemeClr val="tx1"/>
                </a:solidFill>
                <a:latin typeface="Times New Roman" pitchFamily="18" charset="0"/>
                <a:cs typeface="Times New Roman" pitchFamily="18" charset="0"/>
              </a:rPr>
              <a:t>Giffen Malı: </a:t>
            </a:r>
            <a:r>
              <a:rPr lang="tr-TR" sz="1800" i="1" dirty="0">
                <a:solidFill>
                  <a:schemeClr val="tx1"/>
                </a:solidFill>
                <a:latin typeface="Times New Roman" pitchFamily="18" charset="0"/>
                <a:cs typeface="Times New Roman" pitchFamily="18" charset="0"/>
              </a:rPr>
              <a:t>Talep kanununun istisnasıdır. Giffen malında fiyatla birlikte talepte artmakta,fiyatın düşmesiyle birlikte talepte azalmaktadır.</a:t>
            </a:r>
          </a:p>
          <a:p>
            <a:pPr algn="just">
              <a:lnSpc>
                <a:spcPct val="150000"/>
              </a:lnSpc>
              <a:buNone/>
            </a:pPr>
            <a:r>
              <a:rPr lang="tr-TR" sz="1800" i="1" dirty="0">
                <a:solidFill>
                  <a:schemeClr val="tx1"/>
                </a:solidFill>
                <a:latin typeface="Times New Roman" pitchFamily="18" charset="0"/>
                <a:cs typeface="Times New Roman" pitchFamily="18" charset="0"/>
              </a:rPr>
              <a:t>Örn: Altın fiyatlarındaki artışa rağmen yatırımcıların  daha yüksek bir artış beklemesi üzerine altın taleplerini artırmaları</a:t>
            </a:r>
          </a:p>
          <a:p>
            <a:pPr algn="just">
              <a:lnSpc>
                <a:spcPct val="150000"/>
              </a:lnSpc>
              <a:buFont typeface="Wingdings" pitchFamily="2" charset="2"/>
              <a:buChar char="v"/>
            </a:pPr>
            <a:r>
              <a:rPr lang="tr-TR" sz="1800" b="1" i="1" dirty="0">
                <a:solidFill>
                  <a:schemeClr val="tx1"/>
                </a:solidFill>
                <a:latin typeface="Times New Roman" pitchFamily="18" charset="0"/>
                <a:cs typeface="Times New Roman" pitchFamily="18" charset="0"/>
              </a:rPr>
              <a:t>Giffen Paradoksu(çelişkisi) nedir?</a:t>
            </a:r>
          </a:p>
          <a:p>
            <a:pPr algn="just">
              <a:lnSpc>
                <a:spcPct val="150000"/>
              </a:lnSpc>
              <a:buNone/>
            </a:pPr>
            <a:r>
              <a:rPr lang="tr-TR" sz="1800" i="1" dirty="0">
                <a:solidFill>
                  <a:schemeClr val="tx1"/>
                </a:solidFill>
                <a:latin typeface="Times New Roman" pitchFamily="18" charset="0"/>
                <a:cs typeface="Times New Roman" pitchFamily="18" charset="0"/>
              </a:rPr>
              <a:t>İngiliz iktisatçı Robert Giffen tarafından ortaya atılmış bir paradokstur. </a:t>
            </a:r>
            <a:r>
              <a:rPr lang="tr-TR" sz="1800" i="1" dirty="0" err="1">
                <a:solidFill>
                  <a:schemeClr val="tx1"/>
                </a:solidFill>
                <a:latin typeface="Times New Roman" pitchFamily="18" charset="0"/>
                <a:cs typeface="Times New Roman" pitchFamily="18" charset="0"/>
              </a:rPr>
              <a:t>Giffen</a:t>
            </a:r>
            <a:r>
              <a:rPr lang="tr-TR" sz="1800" i="1" dirty="0">
                <a:solidFill>
                  <a:schemeClr val="tx1"/>
                </a:solidFill>
                <a:latin typeface="Times New Roman" pitchFamily="18" charset="0"/>
                <a:cs typeface="Times New Roman" pitchFamily="18" charset="0"/>
              </a:rPr>
              <a:t> İrlandalı</a:t>
            </a:r>
          </a:p>
          <a:p>
            <a:pPr algn="just">
              <a:lnSpc>
                <a:spcPct val="150000"/>
              </a:lnSpc>
              <a:buNone/>
            </a:pPr>
            <a:r>
              <a:rPr lang="tr-TR" sz="1800" i="1" dirty="0">
                <a:solidFill>
                  <a:schemeClr val="tx1"/>
                </a:solidFill>
                <a:latin typeface="Times New Roman" pitchFamily="18" charset="0"/>
                <a:cs typeface="Times New Roman" pitchFamily="18" charset="0"/>
              </a:rPr>
              <a:t>maden işçileri üzerinde yaptığı gözlem sonucunda talep kanununa aykırı bir durum fark etmiştir.</a:t>
            </a:r>
          </a:p>
          <a:p>
            <a:pPr algn="just">
              <a:lnSpc>
                <a:spcPct val="150000"/>
              </a:lnSpc>
              <a:buNone/>
            </a:pPr>
            <a:r>
              <a:rPr lang="tr-TR" sz="1800" i="1" dirty="0">
                <a:solidFill>
                  <a:schemeClr val="tx1"/>
                </a:solidFill>
                <a:latin typeface="Times New Roman" pitchFamily="18" charset="0"/>
                <a:cs typeface="Times New Roman" pitchFamily="18" charset="0"/>
              </a:rPr>
              <a:t>Temel gıdaları patates olan İrlandalı işçiler,patates fiyatları düştüğünde patates tüketimlerini azaltmakta,fiyatlar yükseldiğinde ise patates tüketimlerini artırmaktaydılar.</a:t>
            </a:r>
          </a:p>
          <a:p>
            <a:pPr algn="just">
              <a:lnSpc>
                <a:spcPct val="150000"/>
              </a:lnSpc>
              <a:buNone/>
            </a:pPr>
            <a:r>
              <a:rPr lang="tr-TR" sz="1800" i="1" dirty="0">
                <a:solidFill>
                  <a:schemeClr val="tx1"/>
                </a:solidFill>
                <a:latin typeface="Times New Roman" pitchFamily="18" charset="0"/>
                <a:cs typeface="Times New Roman" pitchFamily="18" charset="0"/>
              </a:rPr>
              <a:t>Bunun sebebi ikame etkisiydi işçiler ucuzlayan patates yerine başka mallara yöneliyorlardı.</a:t>
            </a:r>
          </a:p>
          <a:p>
            <a:pPr>
              <a:buNone/>
            </a:pPr>
            <a:endParaRPr lang="tr-TR" sz="2000" i="1" dirty="0">
              <a:latin typeface="Times New Roman" pitchFamily="18" charset="0"/>
              <a:cs typeface="Times New Roman" pitchFamily="18" charset="0"/>
            </a:endParaRPr>
          </a:p>
          <a:p>
            <a:pPr>
              <a:buNone/>
            </a:pPr>
            <a:endParaRPr lang="tr-TR" sz="2000" b="1" i="1"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rmAutofit/>
          </a:bodyPr>
          <a:lstStyle/>
          <a:p>
            <a:pPr algn="just">
              <a:buNone/>
            </a:pPr>
            <a:r>
              <a:rPr lang="tr-TR" sz="2000" b="1" i="1" dirty="0">
                <a:solidFill>
                  <a:schemeClr val="tx1"/>
                </a:solidFill>
                <a:latin typeface="Times New Roman" pitchFamily="18" charset="0"/>
                <a:cs typeface="Times New Roman" pitchFamily="18" charset="0"/>
              </a:rPr>
              <a:t>Özel  Mal:</a:t>
            </a:r>
            <a:r>
              <a:rPr lang="tr-TR" sz="2000" i="1" dirty="0">
                <a:solidFill>
                  <a:schemeClr val="tx1"/>
                </a:solidFill>
                <a:latin typeface="Times New Roman" pitchFamily="18" charset="0"/>
                <a:cs typeface="Times New Roman" pitchFamily="18" charset="0"/>
              </a:rPr>
              <a:t>Mülkiyeti özel sektöre ait olan firmalar tarafından üretilen  mallara denir.</a:t>
            </a:r>
          </a:p>
          <a:p>
            <a:pPr algn="just">
              <a:buNone/>
            </a:pPr>
            <a:r>
              <a:rPr lang="tr-TR" sz="2000" b="1" i="1" dirty="0">
                <a:solidFill>
                  <a:schemeClr val="tx1"/>
                </a:solidFill>
                <a:latin typeface="Times New Roman" pitchFamily="18" charset="0"/>
                <a:cs typeface="Times New Roman" pitchFamily="18" charset="0"/>
              </a:rPr>
              <a:t>Örn: </a:t>
            </a:r>
            <a:r>
              <a:rPr lang="tr-TR" sz="2000" i="1" dirty="0">
                <a:solidFill>
                  <a:schemeClr val="tx1"/>
                </a:solidFill>
                <a:latin typeface="Times New Roman" pitchFamily="18" charset="0"/>
                <a:cs typeface="Times New Roman" pitchFamily="18" charset="0"/>
              </a:rPr>
              <a:t>Adidas tarafında üretilen ayakkabılar</a:t>
            </a:r>
          </a:p>
          <a:p>
            <a:pPr algn="just">
              <a:buNone/>
            </a:pPr>
            <a:endParaRPr lang="tr-TR" sz="2000" b="1" i="1" dirty="0">
              <a:solidFill>
                <a:schemeClr val="tx1"/>
              </a:solidFill>
              <a:latin typeface="Times New Roman" pitchFamily="18" charset="0"/>
              <a:cs typeface="Times New Roman" pitchFamily="18" charset="0"/>
            </a:endParaRPr>
          </a:p>
          <a:p>
            <a:pPr algn="just">
              <a:buNone/>
            </a:pPr>
            <a:r>
              <a:rPr lang="tr-TR" sz="2000" b="1" i="1" dirty="0">
                <a:solidFill>
                  <a:schemeClr val="tx1"/>
                </a:solidFill>
                <a:latin typeface="Times New Roman" pitchFamily="18" charset="0"/>
                <a:cs typeface="Times New Roman" pitchFamily="18" charset="0"/>
              </a:rPr>
              <a:t>Kamusal Mal:</a:t>
            </a:r>
            <a:r>
              <a:rPr lang="tr-TR" sz="2000" i="1" dirty="0">
                <a:solidFill>
                  <a:schemeClr val="tx1"/>
                </a:solidFill>
                <a:latin typeface="Times New Roman" pitchFamily="18" charset="0"/>
                <a:cs typeface="Times New Roman" pitchFamily="18" charset="0"/>
              </a:rPr>
              <a:t> Mülkiyeti kamu sektörüne(devlete) mallardır.Kamu malları dışlanamazlık ilkesi vardır.Yani bütün vatandaşların kamu mallarını eşit bir şekilde tüketmeye hakkı vardır.</a:t>
            </a:r>
          </a:p>
          <a:p>
            <a:pPr algn="just">
              <a:buNone/>
            </a:pPr>
            <a:r>
              <a:rPr lang="tr-TR" sz="2000" b="1" i="1" dirty="0">
                <a:solidFill>
                  <a:schemeClr val="tx1"/>
                </a:solidFill>
                <a:latin typeface="Times New Roman" pitchFamily="18" charset="0"/>
                <a:cs typeface="Times New Roman" pitchFamily="18" charset="0"/>
              </a:rPr>
              <a:t>Örn: </a:t>
            </a:r>
            <a:r>
              <a:rPr lang="tr-TR" sz="2000" i="1" dirty="0">
                <a:solidFill>
                  <a:schemeClr val="tx1"/>
                </a:solidFill>
                <a:latin typeface="Times New Roman" pitchFamily="18" charset="0"/>
                <a:cs typeface="Times New Roman" pitchFamily="18" charset="0"/>
              </a:rPr>
              <a:t>Devlet üniversiteleri,devlet hastaneleri,yollar,tatlı su çeşmeleri </a:t>
            </a:r>
          </a:p>
          <a:p>
            <a:pPr algn="just">
              <a:buNone/>
            </a:pPr>
            <a:endParaRPr lang="tr-TR" sz="2000" i="1" dirty="0">
              <a:solidFill>
                <a:schemeClr val="tx1"/>
              </a:solidFill>
              <a:latin typeface="Times New Roman" pitchFamily="18" charset="0"/>
              <a:cs typeface="Times New Roman" pitchFamily="18" charset="0"/>
            </a:endParaRPr>
          </a:p>
          <a:p>
            <a:pPr algn="just">
              <a:buNone/>
            </a:pPr>
            <a:r>
              <a:rPr lang="tr-TR" sz="2000" b="1" i="1" dirty="0">
                <a:solidFill>
                  <a:schemeClr val="tx1"/>
                </a:solidFill>
                <a:latin typeface="Times New Roman" pitchFamily="18" charset="0"/>
                <a:cs typeface="Times New Roman" pitchFamily="18" charset="0"/>
              </a:rPr>
              <a:t>Yarı Kamusal Mal: </a:t>
            </a:r>
            <a:r>
              <a:rPr lang="tr-TR" sz="2000" i="1" dirty="0">
                <a:solidFill>
                  <a:schemeClr val="tx1"/>
                </a:solidFill>
                <a:latin typeface="Times New Roman" pitchFamily="18" charset="0"/>
                <a:cs typeface="Times New Roman" pitchFamily="18" charset="0"/>
              </a:rPr>
              <a:t>Faydası bölünebilen,pazarlanabilen mallardır.Devletin gücünün yetmediği alanlarda özel sektörle birlikte çalışması sonucunda ortaya çıkar.</a:t>
            </a:r>
          </a:p>
          <a:p>
            <a:pPr algn="just">
              <a:buNone/>
            </a:pPr>
            <a:r>
              <a:rPr lang="tr-TR" sz="2000" b="1" i="1" dirty="0">
                <a:solidFill>
                  <a:schemeClr val="tx1"/>
                </a:solidFill>
                <a:latin typeface="Times New Roman" pitchFamily="18" charset="0"/>
                <a:cs typeface="Times New Roman" pitchFamily="18" charset="0"/>
              </a:rPr>
              <a:t>Örn:</a:t>
            </a:r>
            <a:r>
              <a:rPr lang="tr-TR" sz="2000" i="1" dirty="0">
                <a:solidFill>
                  <a:schemeClr val="tx1"/>
                </a:solidFill>
                <a:latin typeface="Times New Roman" pitchFamily="18" charset="0"/>
                <a:cs typeface="Times New Roman" pitchFamily="18" charset="0"/>
              </a:rPr>
              <a:t> Sağlık ve eğitim </a:t>
            </a:r>
            <a:endParaRPr lang="tr-TR" sz="2000" b="1" i="1" dirty="0">
              <a:solidFill>
                <a:schemeClr val="tx1"/>
              </a:solidFill>
              <a:latin typeface="Times New Roman" pitchFamily="18" charset="0"/>
              <a:cs typeface="Times New Roman" pitchFamily="18" charset="0"/>
            </a:endParaRPr>
          </a:p>
          <a:p>
            <a:pPr>
              <a:buNone/>
            </a:pPr>
            <a:endParaRPr lang="tr-TR" sz="2000" i="1" dirty="0">
              <a:latin typeface="Times New Roman" pitchFamily="18" charset="0"/>
              <a:cs typeface="Times New Roman" pitchFamily="18" charset="0"/>
            </a:endParaRPr>
          </a:p>
          <a:p>
            <a:pPr>
              <a:buNone/>
            </a:pPr>
            <a:r>
              <a:rPr lang="tr-TR" sz="2000" b="1" i="1" dirty="0">
                <a:latin typeface="Times New Roman" pitchFamily="18" charset="0"/>
                <a:cs typeface="Times New Roman" pitchFamily="18" charset="0"/>
              </a:rPr>
              <a:t> </a:t>
            </a:r>
          </a:p>
          <a:p>
            <a:pPr>
              <a:buNone/>
            </a:pPr>
            <a:endParaRPr lang="tr-TR" sz="2000" b="1" i="1"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rmAutofit lnSpcReduction="10000"/>
          </a:bodyPr>
          <a:lstStyle/>
          <a:p>
            <a:pPr algn="just">
              <a:lnSpc>
                <a:spcPct val="150000"/>
              </a:lnSpc>
              <a:buNone/>
            </a:pPr>
            <a:r>
              <a:rPr lang="tr-TR" b="1" dirty="0">
                <a:solidFill>
                  <a:schemeClr val="tx1"/>
                </a:solidFill>
              </a:rPr>
              <a:t>SORU 2:</a:t>
            </a:r>
          </a:p>
          <a:p>
            <a:pPr algn="just">
              <a:lnSpc>
                <a:spcPct val="150000"/>
              </a:lnSpc>
              <a:buNone/>
            </a:pPr>
            <a:r>
              <a:rPr lang="tr-TR" sz="2800" b="1" dirty="0">
                <a:solidFill>
                  <a:schemeClr val="tx1"/>
                </a:solidFill>
              </a:rPr>
              <a:t>Ayakkabı ve tükenmez kalem nasıl mallardır?</a:t>
            </a:r>
          </a:p>
          <a:p>
            <a:pPr algn="just">
              <a:lnSpc>
                <a:spcPct val="150000"/>
              </a:lnSpc>
              <a:buNone/>
            </a:pPr>
            <a:r>
              <a:rPr lang="tr-TR" sz="2800" b="1" dirty="0">
                <a:solidFill>
                  <a:schemeClr val="tx1"/>
                </a:solidFill>
              </a:rPr>
              <a:t>(KPSS 2001)</a:t>
            </a:r>
          </a:p>
          <a:p>
            <a:pPr algn="just">
              <a:lnSpc>
                <a:spcPct val="150000"/>
              </a:lnSpc>
              <a:buNone/>
            </a:pPr>
            <a:r>
              <a:rPr lang="tr-TR" sz="2800" b="1" dirty="0">
                <a:solidFill>
                  <a:schemeClr val="tx1"/>
                </a:solidFill>
              </a:rPr>
              <a:t>A)</a:t>
            </a:r>
            <a:r>
              <a:rPr lang="tr-TR" sz="2800" dirty="0">
                <a:solidFill>
                  <a:schemeClr val="tx1"/>
                </a:solidFill>
              </a:rPr>
              <a:t>İkame mallar</a:t>
            </a:r>
          </a:p>
          <a:p>
            <a:pPr algn="just">
              <a:lnSpc>
                <a:spcPct val="150000"/>
              </a:lnSpc>
              <a:buNone/>
            </a:pPr>
            <a:r>
              <a:rPr lang="tr-TR" sz="2800" b="1" dirty="0">
                <a:solidFill>
                  <a:schemeClr val="tx1"/>
                </a:solidFill>
              </a:rPr>
              <a:t>B)</a:t>
            </a:r>
            <a:r>
              <a:rPr lang="tr-TR" sz="2800" dirty="0">
                <a:solidFill>
                  <a:schemeClr val="tx1"/>
                </a:solidFill>
              </a:rPr>
              <a:t>Tamamlayıcı mallar</a:t>
            </a:r>
          </a:p>
          <a:p>
            <a:pPr algn="just">
              <a:lnSpc>
                <a:spcPct val="150000"/>
              </a:lnSpc>
              <a:buNone/>
            </a:pPr>
            <a:r>
              <a:rPr lang="tr-TR" sz="2800" b="1" dirty="0">
                <a:solidFill>
                  <a:schemeClr val="tx1"/>
                </a:solidFill>
              </a:rPr>
              <a:t>C)</a:t>
            </a:r>
            <a:r>
              <a:rPr lang="tr-TR" sz="2800" dirty="0">
                <a:solidFill>
                  <a:schemeClr val="tx1"/>
                </a:solidFill>
              </a:rPr>
              <a:t>Bağımsız mallar</a:t>
            </a:r>
          </a:p>
          <a:p>
            <a:pPr algn="just">
              <a:lnSpc>
                <a:spcPct val="150000"/>
              </a:lnSpc>
              <a:buNone/>
            </a:pPr>
            <a:r>
              <a:rPr lang="tr-TR" sz="2800" b="1" dirty="0">
                <a:solidFill>
                  <a:schemeClr val="tx1"/>
                </a:solidFill>
              </a:rPr>
              <a:t>D)</a:t>
            </a:r>
            <a:r>
              <a:rPr lang="tr-TR" sz="2800" dirty="0">
                <a:solidFill>
                  <a:schemeClr val="tx1"/>
                </a:solidFill>
              </a:rPr>
              <a:t>Düşük mallar</a:t>
            </a:r>
          </a:p>
          <a:p>
            <a:pPr algn="just">
              <a:lnSpc>
                <a:spcPct val="150000"/>
              </a:lnSpc>
              <a:buNone/>
            </a:pPr>
            <a:r>
              <a:rPr lang="tr-TR" sz="2800" b="1" dirty="0">
                <a:solidFill>
                  <a:schemeClr val="tx1"/>
                </a:solidFill>
              </a:rPr>
              <a:t>E)</a:t>
            </a:r>
            <a:r>
              <a:rPr lang="tr-TR" sz="2800" dirty="0">
                <a:solidFill>
                  <a:schemeClr val="tx1"/>
                </a:solidFill>
              </a:rPr>
              <a:t>Lüks mallar</a:t>
            </a:r>
            <a:endParaRPr lang="tr-TR" sz="2800"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lstStyle/>
          <a:p>
            <a:pPr algn="just">
              <a:lnSpc>
                <a:spcPct val="150000"/>
              </a:lnSpc>
              <a:buNone/>
            </a:pPr>
            <a:r>
              <a:rPr lang="tr-TR" b="1" dirty="0">
                <a:solidFill>
                  <a:schemeClr val="tx1"/>
                </a:solidFill>
              </a:rPr>
              <a:t>SORU 3:</a:t>
            </a:r>
          </a:p>
          <a:p>
            <a:pPr algn="just">
              <a:lnSpc>
                <a:spcPct val="150000"/>
              </a:lnSpc>
              <a:buNone/>
            </a:pPr>
            <a:r>
              <a:rPr lang="tr-TR" dirty="0">
                <a:solidFill>
                  <a:schemeClr val="tx1"/>
                </a:solidFill>
              </a:rPr>
              <a:t>Otomobil ve benzin nasıl mallardır?</a:t>
            </a:r>
          </a:p>
          <a:p>
            <a:pPr algn="just">
              <a:lnSpc>
                <a:spcPct val="150000"/>
              </a:lnSpc>
              <a:buNone/>
            </a:pPr>
            <a:r>
              <a:rPr lang="tr-TR" dirty="0">
                <a:solidFill>
                  <a:schemeClr val="tx1"/>
                </a:solidFill>
              </a:rPr>
              <a:t>(KPSS 2002)</a:t>
            </a:r>
          </a:p>
          <a:p>
            <a:pPr algn="just">
              <a:lnSpc>
                <a:spcPct val="150000"/>
              </a:lnSpc>
              <a:buNone/>
            </a:pPr>
            <a:r>
              <a:rPr lang="tr-TR" b="1" dirty="0">
                <a:solidFill>
                  <a:schemeClr val="tx1"/>
                </a:solidFill>
              </a:rPr>
              <a:t>A)</a:t>
            </a:r>
            <a:r>
              <a:rPr lang="tr-TR" dirty="0">
                <a:solidFill>
                  <a:schemeClr val="tx1"/>
                </a:solidFill>
              </a:rPr>
              <a:t>Tamamlayıcı mallar</a:t>
            </a:r>
          </a:p>
          <a:p>
            <a:pPr algn="just">
              <a:lnSpc>
                <a:spcPct val="150000"/>
              </a:lnSpc>
              <a:buNone/>
            </a:pPr>
            <a:r>
              <a:rPr lang="tr-TR" b="1" dirty="0">
                <a:solidFill>
                  <a:schemeClr val="tx1"/>
                </a:solidFill>
              </a:rPr>
              <a:t>B)</a:t>
            </a:r>
            <a:r>
              <a:rPr lang="tr-TR" dirty="0">
                <a:solidFill>
                  <a:schemeClr val="tx1"/>
                </a:solidFill>
              </a:rPr>
              <a:t>İkame mallar</a:t>
            </a:r>
          </a:p>
          <a:p>
            <a:pPr algn="just">
              <a:lnSpc>
                <a:spcPct val="150000"/>
              </a:lnSpc>
              <a:buNone/>
            </a:pPr>
            <a:r>
              <a:rPr lang="tr-TR" b="1" dirty="0">
                <a:solidFill>
                  <a:schemeClr val="tx1"/>
                </a:solidFill>
              </a:rPr>
              <a:t>C)</a:t>
            </a:r>
            <a:r>
              <a:rPr lang="tr-TR" dirty="0">
                <a:solidFill>
                  <a:schemeClr val="tx1"/>
                </a:solidFill>
              </a:rPr>
              <a:t>Bağımsız mallar</a:t>
            </a:r>
          </a:p>
          <a:p>
            <a:pPr algn="just">
              <a:lnSpc>
                <a:spcPct val="150000"/>
              </a:lnSpc>
              <a:buNone/>
            </a:pPr>
            <a:r>
              <a:rPr lang="tr-TR" b="1" dirty="0">
                <a:solidFill>
                  <a:schemeClr val="tx1"/>
                </a:solidFill>
              </a:rPr>
              <a:t>D)</a:t>
            </a:r>
            <a:r>
              <a:rPr lang="tr-TR" dirty="0">
                <a:solidFill>
                  <a:schemeClr val="tx1"/>
                </a:solidFill>
              </a:rPr>
              <a:t>Zorunlu Mallar</a:t>
            </a:r>
          </a:p>
          <a:p>
            <a:pPr algn="just">
              <a:lnSpc>
                <a:spcPct val="150000"/>
              </a:lnSpc>
              <a:buNone/>
            </a:pPr>
            <a:r>
              <a:rPr lang="tr-TR" b="1" dirty="0">
                <a:solidFill>
                  <a:schemeClr val="tx1"/>
                </a:solidFill>
              </a:rPr>
              <a:t>E)</a:t>
            </a:r>
            <a:r>
              <a:rPr lang="tr-TR" dirty="0">
                <a:solidFill>
                  <a:schemeClr val="tx1"/>
                </a:solidFill>
              </a:rPr>
              <a:t>Düşük Mallar</a:t>
            </a:r>
          </a:p>
          <a:p>
            <a:pPr>
              <a:buNone/>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normAutofit fontScale="90000"/>
          </a:bodyPr>
          <a:lstStyle/>
          <a:p>
            <a:pPr algn="l"/>
            <a:r>
              <a:rPr lang="tr-TR" sz="3200" b="1" i="1" dirty="0">
                <a:latin typeface="Aharoni" pitchFamily="2" charset="-79"/>
                <a:cs typeface="Aharoni" pitchFamily="2" charset="-79"/>
              </a:rPr>
              <a:t>  </a:t>
            </a:r>
            <a:r>
              <a:rPr lang="tr-TR" sz="2800" b="1" i="1" dirty="0">
                <a:latin typeface="Aharoni" pitchFamily="2" charset="-79"/>
                <a:cs typeface="Aharoni" pitchFamily="2" charset="-79"/>
              </a:rPr>
              <a:t>Üretim ve Üretim Faktörleri</a:t>
            </a:r>
          </a:p>
        </p:txBody>
      </p:sp>
      <p:sp>
        <p:nvSpPr>
          <p:cNvPr id="3" name="2 İçerik Yer Tutucusu"/>
          <p:cNvSpPr>
            <a:spLocks noGrp="1"/>
          </p:cNvSpPr>
          <p:nvPr>
            <p:ph idx="1"/>
          </p:nvPr>
        </p:nvSpPr>
        <p:spPr>
          <a:xfrm>
            <a:off x="457200" y="836712"/>
            <a:ext cx="8291264" cy="3312368"/>
          </a:xfrm>
        </p:spPr>
        <p:txBody>
          <a:bodyPr>
            <a:normAutofit fontScale="92500"/>
          </a:bodyPr>
          <a:lstStyle/>
          <a:p>
            <a:pPr algn="just">
              <a:lnSpc>
                <a:spcPct val="150000"/>
              </a:lnSpc>
              <a:buNone/>
            </a:pPr>
            <a:r>
              <a:rPr lang="tr-TR" sz="1800" dirty="0">
                <a:solidFill>
                  <a:schemeClr val="tx1"/>
                </a:solidFill>
              </a:rPr>
              <a:t>Karar birimlerinin hayatlarını idame ettirebilmeleri için çeşitli mal ve hizmetleri tüketmeleri gerekir buda ancak üretimle mümkün olmaktadır.</a:t>
            </a:r>
          </a:p>
          <a:p>
            <a:pPr algn="just">
              <a:lnSpc>
                <a:spcPct val="150000"/>
              </a:lnSpc>
              <a:buNone/>
            </a:pPr>
            <a:r>
              <a:rPr lang="tr-TR" sz="1800" b="1" i="1" dirty="0">
                <a:solidFill>
                  <a:schemeClr val="tx1"/>
                </a:solidFill>
              </a:rPr>
              <a:t>Üretim;</a:t>
            </a:r>
            <a:r>
              <a:rPr lang="tr-TR" sz="1800" i="1" dirty="0">
                <a:solidFill>
                  <a:schemeClr val="tx1"/>
                </a:solidFill>
              </a:rPr>
              <a:t> İnsan ihtiyaçlarını karşılamak amacına yönelik tüm çabalara üretim denir. Üretim kavramı imalat kavramıyla karıştırılmamalıdır. İmalat üretimden farklı olarak mal ve hizmetlerin miktarını artırmaya yöneliktir. Ancak üretim mal veya hizmetlerin yalnızca miktarını artırmak değildir.</a:t>
            </a:r>
          </a:p>
          <a:p>
            <a:pPr algn="just">
              <a:lnSpc>
                <a:spcPct val="150000"/>
              </a:lnSpc>
              <a:buNone/>
            </a:pPr>
            <a:r>
              <a:rPr lang="tr-TR" sz="1800" i="1" dirty="0">
                <a:solidFill>
                  <a:schemeClr val="tx1"/>
                </a:solidFill>
              </a:rPr>
              <a:t>(zaman faydası,mekan faydası,şekil faydası,mülkiyet faydası…)</a:t>
            </a:r>
          </a:p>
          <a:p>
            <a:pPr algn="just">
              <a:buNone/>
            </a:pPr>
            <a:endParaRPr lang="tr-TR" sz="2000" i="1" dirty="0"/>
          </a:p>
          <a:p>
            <a:pPr algn="just">
              <a:buNone/>
            </a:pPr>
            <a:endParaRPr lang="tr-TR" sz="2000" b="1" i="1" dirty="0"/>
          </a:p>
          <a:p>
            <a:pPr algn="just">
              <a:buNone/>
            </a:pPr>
            <a:endParaRPr lang="tr-TR" sz="2000" dirty="0"/>
          </a:p>
        </p:txBody>
      </p:sp>
      <p:pic>
        <p:nvPicPr>
          <p:cNvPr id="4" name="3 Resim" descr="uretim2_74492.jpg"/>
          <p:cNvPicPr>
            <a:picLocks noChangeAspect="1"/>
          </p:cNvPicPr>
          <p:nvPr/>
        </p:nvPicPr>
        <p:blipFill>
          <a:blip r:embed="rId2"/>
          <a:stretch>
            <a:fillRect/>
          </a:stretch>
        </p:blipFill>
        <p:spPr>
          <a:xfrm>
            <a:off x="0" y="4149080"/>
            <a:ext cx="3643338" cy="2708920"/>
          </a:xfrm>
          <a:prstGeom prst="rect">
            <a:avLst/>
          </a:prstGeom>
        </p:spPr>
      </p:pic>
      <p:pic>
        <p:nvPicPr>
          <p:cNvPr id="5" name="4 Resim" descr="090312-Otomotiv Üretim2-VL.widec.jpg"/>
          <p:cNvPicPr>
            <a:picLocks noChangeAspect="1"/>
          </p:cNvPicPr>
          <p:nvPr/>
        </p:nvPicPr>
        <p:blipFill>
          <a:blip r:embed="rId3"/>
          <a:stretch>
            <a:fillRect/>
          </a:stretch>
        </p:blipFill>
        <p:spPr>
          <a:xfrm>
            <a:off x="6305550" y="4149080"/>
            <a:ext cx="2838450" cy="2708920"/>
          </a:xfrm>
          <a:prstGeom prst="rect">
            <a:avLst/>
          </a:prstGeom>
        </p:spPr>
      </p:pic>
      <p:pic>
        <p:nvPicPr>
          <p:cNvPr id="6" name="5 Resim" descr="BGC-Gida-Uretim-6.jpg"/>
          <p:cNvPicPr>
            <a:picLocks noChangeAspect="1"/>
          </p:cNvPicPr>
          <p:nvPr/>
        </p:nvPicPr>
        <p:blipFill>
          <a:blip r:embed="rId4"/>
          <a:stretch>
            <a:fillRect/>
          </a:stretch>
        </p:blipFill>
        <p:spPr>
          <a:xfrm>
            <a:off x="3643306" y="4149080"/>
            <a:ext cx="2714644" cy="270892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82594"/>
          </a:xfrm>
        </p:spPr>
        <p:txBody>
          <a:bodyPr>
            <a:normAutofit fontScale="90000"/>
          </a:bodyPr>
          <a:lstStyle/>
          <a:p>
            <a:pPr algn="l"/>
            <a:r>
              <a:rPr lang="tr-TR" sz="2800" b="1" i="1" dirty="0">
                <a:latin typeface="Aharoni" pitchFamily="2" charset="-79"/>
                <a:cs typeface="Aharoni" pitchFamily="2" charset="-79"/>
              </a:rPr>
              <a:t>      Üretim Faktörleri</a:t>
            </a:r>
          </a:p>
        </p:txBody>
      </p:sp>
      <p:sp>
        <p:nvSpPr>
          <p:cNvPr id="3" name="2 İçerik Yer Tutucusu"/>
          <p:cNvSpPr>
            <a:spLocks noGrp="1"/>
          </p:cNvSpPr>
          <p:nvPr>
            <p:ph idx="1"/>
          </p:nvPr>
        </p:nvSpPr>
        <p:spPr>
          <a:xfrm>
            <a:off x="179512" y="692696"/>
            <a:ext cx="8784976" cy="5736700"/>
          </a:xfrm>
        </p:spPr>
        <p:txBody>
          <a:bodyPr>
            <a:normAutofit/>
          </a:bodyPr>
          <a:lstStyle/>
          <a:p>
            <a:pPr algn="just">
              <a:lnSpc>
                <a:spcPct val="150000"/>
              </a:lnSpc>
              <a:buNone/>
            </a:pPr>
            <a:r>
              <a:rPr lang="tr-TR" sz="1600" dirty="0">
                <a:solidFill>
                  <a:schemeClr val="tx1"/>
                </a:solidFill>
                <a:latin typeface="+mn-lt"/>
                <a:cs typeface="Times New Roman" pitchFamily="18" charset="0"/>
              </a:rPr>
              <a:t>Mal ve hizmetlerin üretiminde kullanılan faktörlere </a:t>
            </a:r>
          </a:p>
          <a:p>
            <a:pPr algn="just">
              <a:lnSpc>
                <a:spcPct val="150000"/>
              </a:lnSpc>
              <a:buNone/>
            </a:pPr>
            <a:r>
              <a:rPr lang="tr-TR" sz="1600" b="1" dirty="0">
                <a:solidFill>
                  <a:schemeClr val="tx1"/>
                </a:solidFill>
                <a:latin typeface="+mn-lt"/>
                <a:cs typeface="Times New Roman" pitchFamily="18" charset="0"/>
              </a:rPr>
              <a:t>üretim faktörleri </a:t>
            </a:r>
            <a:r>
              <a:rPr lang="tr-TR" sz="1600" dirty="0">
                <a:solidFill>
                  <a:schemeClr val="tx1"/>
                </a:solidFill>
                <a:latin typeface="+mn-lt"/>
                <a:cs typeface="Times New Roman" pitchFamily="18" charset="0"/>
              </a:rPr>
              <a:t>denir.</a:t>
            </a:r>
          </a:p>
          <a:p>
            <a:pPr algn="just">
              <a:lnSpc>
                <a:spcPct val="150000"/>
              </a:lnSpc>
              <a:buNone/>
            </a:pPr>
            <a:r>
              <a:rPr lang="tr-TR" sz="1600" dirty="0">
                <a:solidFill>
                  <a:schemeClr val="tx1"/>
                </a:solidFill>
                <a:latin typeface="+mn-lt"/>
                <a:cs typeface="Times New Roman" pitchFamily="18" charset="0"/>
              </a:rPr>
              <a:t>Üretim faktörleri; Emek,sermaye,doğal kaynak,girişimci</a:t>
            </a:r>
          </a:p>
          <a:p>
            <a:pPr algn="just">
              <a:lnSpc>
                <a:spcPct val="150000"/>
              </a:lnSpc>
              <a:buFont typeface="+mj-lt"/>
              <a:buAutoNum type="arabicPeriod"/>
            </a:pPr>
            <a:r>
              <a:rPr lang="tr-TR" sz="1600" b="1" dirty="0">
                <a:solidFill>
                  <a:schemeClr val="tx1"/>
                </a:solidFill>
                <a:latin typeface="+mn-lt"/>
                <a:cs typeface="Times New Roman" pitchFamily="18" charset="0"/>
              </a:rPr>
              <a:t>Emek(</a:t>
            </a:r>
            <a:r>
              <a:rPr lang="tr-TR" sz="1600" b="1" dirty="0" err="1">
                <a:solidFill>
                  <a:schemeClr val="tx1"/>
                </a:solidFill>
                <a:latin typeface="+mn-lt"/>
                <a:cs typeface="Times New Roman" pitchFamily="18" charset="0"/>
              </a:rPr>
              <a:t>L</a:t>
            </a:r>
            <a:r>
              <a:rPr lang="tr-TR" sz="1600" dirty="0" err="1">
                <a:solidFill>
                  <a:schemeClr val="tx1"/>
                </a:solidFill>
                <a:latin typeface="+mn-lt"/>
                <a:cs typeface="Times New Roman" pitchFamily="18" charset="0"/>
              </a:rPr>
              <a:t>abor</a:t>
            </a:r>
            <a:r>
              <a:rPr lang="tr-TR" sz="1600" b="1" dirty="0">
                <a:solidFill>
                  <a:schemeClr val="tx1"/>
                </a:solidFill>
                <a:latin typeface="+mn-lt"/>
                <a:cs typeface="Times New Roman" pitchFamily="18" charset="0"/>
              </a:rPr>
              <a:t>)</a:t>
            </a:r>
          </a:p>
          <a:p>
            <a:pPr algn="just">
              <a:lnSpc>
                <a:spcPct val="150000"/>
              </a:lnSpc>
              <a:buNone/>
            </a:pPr>
            <a:r>
              <a:rPr lang="tr-TR" sz="1600" dirty="0">
                <a:solidFill>
                  <a:schemeClr val="tx1"/>
                </a:solidFill>
                <a:latin typeface="+mn-lt"/>
                <a:cs typeface="Times New Roman" pitchFamily="18" charset="0"/>
              </a:rPr>
              <a:t>Mal ve hizmet üretmek amacıyla yapılan bedensel ve zihinsel çabaların tamamına </a:t>
            </a:r>
            <a:r>
              <a:rPr lang="tr-TR" sz="1600" b="1" dirty="0">
                <a:solidFill>
                  <a:schemeClr val="tx1"/>
                </a:solidFill>
                <a:latin typeface="+mn-lt"/>
                <a:cs typeface="Times New Roman" pitchFamily="18" charset="0"/>
              </a:rPr>
              <a:t>emek</a:t>
            </a:r>
            <a:endParaRPr lang="tr-TR" sz="1600" dirty="0">
              <a:solidFill>
                <a:schemeClr val="tx1"/>
              </a:solidFill>
              <a:latin typeface="+mn-lt"/>
              <a:cs typeface="Times New Roman" pitchFamily="18" charset="0"/>
            </a:endParaRPr>
          </a:p>
          <a:p>
            <a:pPr algn="just">
              <a:lnSpc>
                <a:spcPct val="150000"/>
              </a:lnSpc>
              <a:buNone/>
            </a:pPr>
            <a:r>
              <a:rPr lang="tr-TR" sz="1600" dirty="0">
                <a:solidFill>
                  <a:schemeClr val="tx1"/>
                </a:solidFill>
                <a:latin typeface="+mn-lt"/>
                <a:cs typeface="Times New Roman" pitchFamily="18" charset="0"/>
              </a:rPr>
              <a:t>denir. Emek beden gücüyle olabileceği gibi zihin gücüyle de olabilir. Beden gücüyle</a:t>
            </a:r>
          </a:p>
          <a:p>
            <a:pPr algn="just">
              <a:lnSpc>
                <a:spcPct val="150000"/>
              </a:lnSpc>
              <a:buNone/>
            </a:pPr>
            <a:r>
              <a:rPr lang="tr-TR" sz="1600" dirty="0">
                <a:solidFill>
                  <a:schemeClr val="tx1"/>
                </a:solidFill>
                <a:latin typeface="+mn-lt"/>
                <a:cs typeface="Times New Roman" pitchFamily="18" charset="0"/>
              </a:rPr>
              <a:t>çalışanlara </a:t>
            </a:r>
            <a:r>
              <a:rPr lang="tr-TR" sz="1600" b="1" dirty="0">
                <a:solidFill>
                  <a:schemeClr val="tx1"/>
                </a:solidFill>
                <a:latin typeface="+mn-lt"/>
                <a:cs typeface="Times New Roman" pitchFamily="18" charset="0"/>
              </a:rPr>
              <a:t>mavi yakalılar,</a:t>
            </a:r>
            <a:r>
              <a:rPr lang="tr-TR" sz="1600" dirty="0">
                <a:solidFill>
                  <a:schemeClr val="tx1"/>
                </a:solidFill>
                <a:latin typeface="+mn-lt"/>
                <a:cs typeface="Times New Roman" pitchFamily="18" charset="0"/>
              </a:rPr>
              <a:t>zihin gücüyle çalışanlara </a:t>
            </a:r>
            <a:r>
              <a:rPr lang="tr-TR" sz="1600" b="1" dirty="0">
                <a:solidFill>
                  <a:schemeClr val="tx1"/>
                </a:solidFill>
                <a:latin typeface="+mn-lt"/>
                <a:cs typeface="Times New Roman" pitchFamily="18" charset="0"/>
              </a:rPr>
              <a:t>beyaz yakalılar </a:t>
            </a:r>
            <a:r>
              <a:rPr lang="tr-TR" sz="1600" dirty="0">
                <a:solidFill>
                  <a:schemeClr val="tx1"/>
                </a:solidFill>
                <a:latin typeface="+mn-lt"/>
                <a:cs typeface="Times New Roman" pitchFamily="18" charset="0"/>
              </a:rPr>
              <a:t>denilmektedir.</a:t>
            </a:r>
          </a:p>
          <a:p>
            <a:pPr algn="just">
              <a:lnSpc>
                <a:spcPct val="150000"/>
              </a:lnSpc>
              <a:buNone/>
            </a:pPr>
            <a:r>
              <a:rPr lang="tr-TR" sz="1600" dirty="0">
                <a:solidFill>
                  <a:schemeClr val="tx1"/>
                </a:solidFill>
                <a:latin typeface="+mn-lt"/>
                <a:cs typeface="Times New Roman" pitchFamily="18" charset="0"/>
              </a:rPr>
              <a:t>Eğitimli emek gücüne vasıflı(nitelikli,kalifiye) eleman denilir, eğitimsiz işgücüne ise</a:t>
            </a:r>
          </a:p>
          <a:p>
            <a:pPr algn="just">
              <a:lnSpc>
                <a:spcPct val="150000"/>
              </a:lnSpc>
              <a:buNone/>
            </a:pPr>
            <a:r>
              <a:rPr lang="tr-TR" sz="1600" dirty="0">
                <a:solidFill>
                  <a:schemeClr val="tx1"/>
                </a:solidFill>
                <a:latin typeface="+mn-lt"/>
                <a:cs typeface="Times New Roman" pitchFamily="18" charset="0"/>
              </a:rPr>
              <a:t>vasıfsız(niteliksiz) iş gücü denilmektedir. Emeğin üretim sonucunda aldığı paya ise </a:t>
            </a:r>
            <a:r>
              <a:rPr lang="tr-TR" sz="1600" b="1" dirty="0">
                <a:solidFill>
                  <a:schemeClr val="tx1"/>
                </a:solidFill>
                <a:latin typeface="+mn-lt"/>
                <a:cs typeface="Times New Roman" pitchFamily="18" charset="0"/>
              </a:rPr>
              <a:t>ücret</a:t>
            </a:r>
          </a:p>
          <a:p>
            <a:pPr algn="just">
              <a:lnSpc>
                <a:spcPct val="150000"/>
              </a:lnSpc>
              <a:buNone/>
            </a:pPr>
            <a:r>
              <a:rPr lang="tr-TR" sz="1600" dirty="0">
                <a:solidFill>
                  <a:schemeClr val="tx1"/>
                </a:solidFill>
                <a:latin typeface="+mn-lt"/>
                <a:cs typeface="Times New Roman" pitchFamily="18" charset="0"/>
              </a:rPr>
              <a:t>denir.</a:t>
            </a:r>
          </a:p>
          <a:p>
            <a:pPr algn="just">
              <a:buNone/>
            </a:pPr>
            <a:endParaRPr lang="tr-TR" sz="2200" dirty="0">
              <a:latin typeface="Times New Roman" pitchFamily="18" charset="0"/>
              <a:cs typeface="Times New Roman" pitchFamily="18" charset="0"/>
            </a:endParaRPr>
          </a:p>
          <a:p>
            <a:pPr algn="just">
              <a:buNone/>
            </a:pPr>
            <a:endParaRPr lang="tr-TR" sz="2200" dirty="0">
              <a:latin typeface="Times New Roman" pitchFamily="18" charset="0"/>
              <a:cs typeface="Times New Roman" pitchFamily="18" charset="0"/>
            </a:endParaRPr>
          </a:p>
          <a:p>
            <a:pPr>
              <a:buNone/>
            </a:pPr>
            <a:endParaRPr lang="tr-TR" sz="2200" dirty="0">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3" y="4873878"/>
            <a:ext cx="2789197" cy="1984122"/>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7165" y="4873878"/>
            <a:ext cx="6350000" cy="1984122"/>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5500" y="166117"/>
            <a:ext cx="3096344" cy="192938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16632"/>
            <a:ext cx="8928992" cy="6741368"/>
          </a:xfrm>
        </p:spPr>
        <p:txBody>
          <a:bodyPr>
            <a:normAutofit/>
          </a:bodyPr>
          <a:lstStyle/>
          <a:p>
            <a:pPr algn="just">
              <a:lnSpc>
                <a:spcPct val="150000"/>
              </a:lnSpc>
              <a:buFont typeface="Wingdings" pitchFamily="2" charset="2"/>
              <a:buChar char="Ø"/>
            </a:pPr>
            <a:r>
              <a:rPr lang="tr-TR" sz="1800" b="1" i="1" dirty="0">
                <a:solidFill>
                  <a:schemeClr val="tx1"/>
                </a:solidFill>
                <a:latin typeface="+mn-lt"/>
                <a:cs typeface="Times New Roman" pitchFamily="18" charset="0"/>
              </a:rPr>
              <a:t>Sermaye(K</a:t>
            </a:r>
            <a:r>
              <a:rPr lang="tr-TR" sz="1800" i="1" dirty="0">
                <a:solidFill>
                  <a:schemeClr val="tx1"/>
                </a:solidFill>
                <a:latin typeface="+mn-lt"/>
                <a:cs typeface="Times New Roman" pitchFamily="18" charset="0"/>
              </a:rPr>
              <a:t>apital</a:t>
            </a:r>
            <a:r>
              <a:rPr lang="tr-TR" sz="1800" b="1" i="1" dirty="0">
                <a:solidFill>
                  <a:schemeClr val="tx1"/>
                </a:solidFill>
                <a:latin typeface="+mn-lt"/>
                <a:cs typeface="Times New Roman" pitchFamily="18" charset="0"/>
              </a:rPr>
              <a:t>)</a:t>
            </a:r>
          </a:p>
          <a:p>
            <a:pPr algn="just">
              <a:lnSpc>
                <a:spcPct val="150000"/>
              </a:lnSpc>
              <a:buNone/>
            </a:pPr>
            <a:r>
              <a:rPr lang="tr-TR" sz="1800" i="1" dirty="0">
                <a:solidFill>
                  <a:schemeClr val="tx1"/>
                </a:solidFill>
                <a:latin typeface="+mn-lt"/>
                <a:cs typeface="Times New Roman" pitchFamily="18" charset="0"/>
              </a:rPr>
              <a:t>Üretimde verimliliği artıran üretilmiş üretim araçlarına </a:t>
            </a:r>
            <a:r>
              <a:rPr lang="tr-TR" sz="1800" b="1" i="1" dirty="0">
                <a:solidFill>
                  <a:schemeClr val="tx1"/>
                </a:solidFill>
                <a:latin typeface="+mn-lt"/>
                <a:cs typeface="Times New Roman" pitchFamily="18" charset="0"/>
              </a:rPr>
              <a:t>sermaye </a:t>
            </a:r>
            <a:r>
              <a:rPr lang="tr-TR" sz="1800" i="1" dirty="0">
                <a:solidFill>
                  <a:schemeClr val="tx1"/>
                </a:solidFill>
                <a:latin typeface="+mn-lt"/>
                <a:cs typeface="Times New Roman" pitchFamily="18" charset="0"/>
              </a:rPr>
              <a:t>denilmektedir.</a:t>
            </a:r>
          </a:p>
          <a:p>
            <a:pPr algn="just">
              <a:lnSpc>
                <a:spcPct val="150000"/>
              </a:lnSpc>
              <a:buNone/>
            </a:pPr>
            <a:r>
              <a:rPr lang="tr-TR" sz="1800" i="1" dirty="0">
                <a:solidFill>
                  <a:schemeClr val="tx1"/>
                </a:solidFill>
                <a:latin typeface="+mn-lt"/>
                <a:cs typeface="Times New Roman" pitchFamily="18" charset="0"/>
              </a:rPr>
              <a:t>Sermaye kavramı niteliğine göre  </a:t>
            </a:r>
            <a:r>
              <a:rPr lang="tr-TR" sz="1800" b="1" i="1" dirty="0">
                <a:solidFill>
                  <a:schemeClr val="tx1"/>
                </a:solidFill>
                <a:latin typeface="+mn-lt"/>
                <a:cs typeface="Times New Roman" pitchFamily="18" charset="0"/>
              </a:rPr>
              <a:t>fiziki sermaye,beşeri sermaye,entelektüel sermaye  </a:t>
            </a:r>
            <a:r>
              <a:rPr lang="tr-TR" sz="1800" i="1" dirty="0">
                <a:solidFill>
                  <a:schemeClr val="tx1"/>
                </a:solidFill>
                <a:latin typeface="+mn-lt"/>
                <a:cs typeface="Times New Roman" pitchFamily="18" charset="0"/>
              </a:rPr>
              <a:t>şeklinde ayrılmaktadır.</a:t>
            </a:r>
          </a:p>
          <a:p>
            <a:pPr algn="just">
              <a:lnSpc>
                <a:spcPct val="150000"/>
              </a:lnSpc>
              <a:buNone/>
            </a:pPr>
            <a:r>
              <a:rPr lang="tr-TR" sz="1800" b="1" i="1" dirty="0">
                <a:solidFill>
                  <a:schemeClr val="tx1"/>
                </a:solidFill>
                <a:latin typeface="+mn-lt"/>
                <a:cs typeface="Times New Roman" pitchFamily="18" charset="0"/>
              </a:rPr>
              <a:t>Fiziki Sermaye; </a:t>
            </a:r>
            <a:r>
              <a:rPr lang="tr-TR" sz="1800" i="1" dirty="0">
                <a:solidFill>
                  <a:schemeClr val="tx1"/>
                </a:solidFill>
                <a:latin typeface="+mn-lt"/>
                <a:cs typeface="Times New Roman" pitchFamily="18" charset="0"/>
              </a:rPr>
              <a:t>Üretimde kullanılan  fabrikalar,makine teçhizat ,hammadde</a:t>
            </a:r>
          </a:p>
          <a:p>
            <a:pPr algn="just">
              <a:lnSpc>
                <a:spcPct val="150000"/>
              </a:lnSpc>
              <a:buNone/>
            </a:pPr>
            <a:r>
              <a:rPr lang="tr-TR" sz="1800" b="1" i="1" dirty="0">
                <a:solidFill>
                  <a:schemeClr val="tx1"/>
                </a:solidFill>
                <a:latin typeface="+mn-lt"/>
                <a:cs typeface="Times New Roman" pitchFamily="18" charset="0"/>
              </a:rPr>
              <a:t>Beşeri Sermaye; </a:t>
            </a:r>
            <a:r>
              <a:rPr lang="tr-TR" sz="1800" i="1" dirty="0">
                <a:solidFill>
                  <a:schemeClr val="tx1"/>
                </a:solidFill>
                <a:latin typeface="+mn-lt"/>
                <a:cs typeface="Times New Roman" pitchFamily="18" charset="0"/>
              </a:rPr>
              <a:t>Bireylere bilgi,beceri ve hüner kazandırmak amacıyla  yapılan eğitimin  emek</a:t>
            </a:r>
          </a:p>
          <a:p>
            <a:pPr algn="just">
              <a:lnSpc>
                <a:spcPct val="150000"/>
              </a:lnSpc>
              <a:buNone/>
            </a:pPr>
            <a:r>
              <a:rPr lang="tr-TR" sz="1800" i="1" dirty="0">
                <a:solidFill>
                  <a:schemeClr val="tx1"/>
                </a:solidFill>
                <a:latin typeface="+mn-lt"/>
                <a:cs typeface="Times New Roman" pitchFamily="18" charset="0"/>
              </a:rPr>
              <a:t>gücünde verimi artırmasıdır.</a:t>
            </a:r>
          </a:p>
          <a:p>
            <a:pPr algn="just">
              <a:lnSpc>
                <a:spcPct val="150000"/>
              </a:lnSpc>
              <a:buNone/>
            </a:pPr>
            <a:r>
              <a:rPr lang="tr-TR" sz="1800" b="1" i="1" dirty="0">
                <a:solidFill>
                  <a:schemeClr val="tx1"/>
                </a:solidFill>
                <a:latin typeface="+mn-lt"/>
                <a:cs typeface="Times New Roman" pitchFamily="18" charset="0"/>
              </a:rPr>
              <a:t>Entelektüel Sermaye;</a:t>
            </a:r>
            <a:r>
              <a:rPr lang="tr-TR" sz="1800" i="1" dirty="0">
                <a:solidFill>
                  <a:schemeClr val="tx1"/>
                </a:solidFill>
                <a:latin typeface="+mn-lt"/>
                <a:cs typeface="Times New Roman" pitchFamily="18" charset="0"/>
              </a:rPr>
              <a:t> işletmelerin faaliyetini sürdürebilmesini sağlayan maddi olmayan</a:t>
            </a:r>
          </a:p>
          <a:p>
            <a:pPr algn="just">
              <a:lnSpc>
                <a:spcPct val="150000"/>
              </a:lnSpc>
              <a:buNone/>
            </a:pPr>
            <a:r>
              <a:rPr lang="tr-TR" sz="1800" i="1" dirty="0">
                <a:solidFill>
                  <a:schemeClr val="tx1"/>
                </a:solidFill>
                <a:latin typeface="+mn-lt"/>
                <a:cs typeface="Times New Roman" pitchFamily="18" charset="0"/>
              </a:rPr>
              <a:t>varlıkların tümüdür. maddi olmayan varlıkları da deneyim, yaratıcılık, müşteri ilişkileri,</a:t>
            </a:r>
          </a:p>
          <a:p>
            <a:pPr algn="just">
              <a:lnSpc>
                <a:spcPct val="150000"/>
              </a:lnSpc>
              <a:buNone/>
            </a:pPr>
            <a:r>
              <a:rPr lang="tr-TR" sz="1800" i="1" dirty="0">
                <a:solidFill>
                  <a:schemeClr val="tx1"/>
                </a:solidFill>
                <a:latin typeface="+mn-lt"/>
                <a:cs typeface="Times New Roman" pitchFamily="18" charset="0"/>
              </a:rPr>
              <a:t>teknik bilgi ve beşeri sermaye olarak tanımlayabiliriz.</a:t>
            </a:r>
          </a:p>
          <a:p>
            <a:pPr algn="just">
              <a:lnSpc>
                <a:spcPct val="150000"/>
              </a:lnSpc>
              <a:buNone/>
            </a:pPr>
            <a:r>
              <a:rPr lang="tr-TR" sz="1800" i="1" dirty="0">
                <a:solidFill>
                  <a:schemeClr val="tx1"/>
                </a:solidFill>
                <a:latin typeface="+mn-lt"/>
                <a:cs typeface="Times New Roman" pitchFamily="18" charset="0"/>
              </a:rPr>
              <a:t>Sermayenin üretimden aldığı paya </a:t>
            </a:r>
            <a:r>
              <a:rPr lang="tr-TR" sz="1800" b="1" i="1" dirty="0">
                <a:solidFill>
                  <a:schemeClr val="tx1"/>
                </a:solidFill>
                <a:latin typeface="+mn-lt"/>
                <a:cs typeface="Times New Roman" pitchFamily="18" charset="0"/>
              </a:rPr>
              <a:t>faiz </a:t>
            </a:r>
            <a:r>
              <a:rPr lang="tr-TR" sz="1800" i="1" dirty="0">
                <a:solidFill>
                  <a:schemeClr val="tx1"/>
                </a:solidFill>
                <a:latin typeface="+mn-lt"/>
                <a:cs typeface="Times New Roman" pitchFamily="18" charset="0"/>
              </a:rPr>
              <a:t>denilmektedir.</a:t>
            </a:r>
          </a:p>
          <a:p>
            <a:pPr algn="just">
              <a:buNone/>
            </a:pPr>
            <a:endParaRPr lang="tr-TR" sz="2000" i="1" dirty="0">
              <a:latin typeface="Times New Roman" pitchFamily="18" charset="0"/>
              <a:cs typeface="Times New Roman" pitchFamily="18" charset="0"/>
            </a:endParaRPr>
          </a:p>
          <a:p>
            <a:pPr algn="just">
              <a:buNone/>
            </a:pPr>
            <a:endParaRPr lang="tr-TR" sz="2000" i="1" dirty="0">
              <a:latin typeface="Times New Roman" pitchFamily="18" charset="0"/>
              <a:cs typeface="Times New Roman" pitchFamily="18" charset="0"/>
            </a:endParaRPr>
          </a:p>
          <a:p>
            <a:pPr algn="just">
              <a:buNone/>
            </a:pPr>
            <a:endParaRPr lang="tr-TR" sz="2000" b="1" i="1" dirty="0">
              <a:latin typeface="Times New Roman" pitchFamily="18" charset="0"/>
              <a:cs typeface="Times New Roman" pitchFamily="18"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4293096"/>
            <a:ext cx="3721414" cy="237243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00042"/>
            <a:ext cx="8258204" cy="6169318"/>
          </a:xfrm>
        </p:spPr>
        <p:txBody>
          <a:bodyPr>
            <a:normAutofit/>
          </a:bodyPr>
          <a:lstStyle/>
          <a:p>
            <a:pPr algn="just">
              <a:lnSpc>
                <a:spcPct val="150000"/>
              </a:lnSpc>
              <a:buFont typeface="Wingdings" pitchFamily="2" charset="2"/>
              <a:buChar char="Ø"/>
            </a:pPr>
            <a:r>
              <a:rPr lang="tr-TR" sz="1800" b="1" i="1" dirty="0">
                <a:solidFill>
                  <a:schemeClr val="tx1"/>
                </a:solidFill>
                <a:latin typeface="Times New Roman" pitchFamily="18" charset="0"/>
                <a:cs typeface="Times New Roman" pitchFamily="18" charset="0"/>
              </a:rPr>
              <a:t>Doğal Kaynaklar(Toprak)</a:t>
            </a:r>
          </a:p>
          <a:p>
            <a:pPr algn="just">
              <a:lnSpc>
                <a:spcPct val="150000"/>
              </a:lnSpc>
              <a:buNone/>
            </a:pPr>
            <a:r>
              <a:rPr lang="tr-TR" sz="1800" i="1" dirty="0">
                <a:solidFill>
                  <a:schemeClr val="tx1"/>
                </a:solidFill>
                <a:latin typeface="Times New Roman" pitchFamily="18" charset="0"/>
                <a:cs typeface="Times New Roman" pitchFamily="18" charset="0"/>
              </a:rPr>
              <a:t>Bir ülkenin sahip olduğu tüm yer üstü ve yer altı zenginliklere </a:t>
            </a:r>
            <a:r>
              <a:rPr lang="tr-TR" sz="1800" b="1" i="1" dirty="0">
                <a:solidFill>
                  <a:schemeClr val="tx1"/>
                </a:solidFill>
                <a:latin typeface="Times New Roman" pitchFamily="18" charset="0"/>
                <a:cs typeface="Times New Roman" pitchFamily="18" charset="0"/>
              </a:rPr>
              <a:t>doğal kaynak</a:t>
            </a:r>
          </a:p>
          <a:p>
            <a:pPr algn="just">
              <a:lnSpc>
                <a:spcPct val="150000"/>
              </a:lnSpc>
              <a:buNone/>
            </a:pPr>
            <a:r>
              <a:rPr lang="tr-TR" sz="1800" i="1" dirty="0">
                <a:solidFill>
                  <a:schemeClr val="tx1"/>
                </a:solidFill>
                <a:latin typeface="Times New Roman" pitchFamily="18" charset="0"/>
                <a:cs typeface="Times New Roman" pitchFamily="18" charset="0"/>
              </a:rPr>
              <a:t>denilmektedir. Doğal kaynakların diğer üretim faktörlerinden farkı doğada hazır halde</a:t>
            </a:r>
          </a:p>
          <a:p>
            <a:pPr algn="just">
              <a:lnSpc>
                <a:spcPct val="150000"/>
              </a:lnSpc>
              <a:buNone/>
            </a:pPr>
            <a:r>
              <a:rPr lang="tr-TR" sz="1800" i="1" dirty="0">
                <a:solidFill>
                  <a:schemeClr val="tx1"/>
                </a:solidFill>
                <a:latin typeface="Times New Roman" pitchFamily="18" charset="0"/>
                <a:cs typeface="Times New Roman" pitchFamily="18" charset="0"/>
              </a:rPr>
              <a:t>bulunmalarıdır. Doğal kaynakların üretimden aldığı paya </a:t>
            </a:r>
            <a:r>
              <a:rPr lang="tr-TR" sz="1800" b="1" i="1" dirty="0">
                <a:solidFill>
                  <a:schemeClr val="tx1"/>
                </a:solidFill>
                <a:latin typeface="Times New Roman" pitchFamily="18" charset="0"/>
                <a:cs typeface="Times New Roman" pitchFamily="18" charset="0"/>
              </a:rPr>
              <a:t>rant </a:t>
            </a:r>
            <a:r>
              <a:rPr lang="tr-TR" sz="1800" i="1" dirty="0">
                <a:solidFill>
                  <a:schemeClr val="tx1"/>
                </a:solidFill>
                <a:latin typeface="Times New Roman" pitchFamily="18" charset="0"/>
                <a:cs typeface="Times New Roman" pitchFamily="18" charset="0"/>
              </a:rPr>
              <a:t>denilmektedir.</a:t>
            </a:r>
          </a:p>
          <a:p>
            <a:pPr algn="just">
              <a:lnSpc>
                <a:spcPct val="150000"/>
              </a:lnSpc>
              <a:buFont typeface="Wingdings" pitchFamily="2" charset="2"/>
              <a:buChar char="Ø"/>
            </a:pPr>
            <a:r>
              <a:rPr lang="tr-TR" sz="1800" b="1" i="1" dirty="0">
                <a:solidFill>
                  <a:schemeClr val="tx1"/>
                </a:solidFill>
                <a:latin typeface="Times New Roman" pitchFamily="18" charset="0"/>
                <a:cs typeface="Times New Roman" pitchFamily="18" charset="0"/>
              </a:rPr>
              <a:t>Girişimci(müteşebbis)</a:t>
            </a:r>
          </a:p>
          <a:p>
            <a:pPr algn="just">
              <a:lnSpc>
                <a:spcPct val="150000"/>
              </a:lnSpc>
              <a:buNone/>
            </a:pPr>
            <a:r>
              <a:rPr lang="tr-TR" sz="1800" i="1" dirty="0">
                <a:solidFill>
                  <a:schemeClr val="tx1"/>
                </a:solidFill>
                <a:latin typeface="Times New Roman" pitchFamily="18" charset="0"/>
                <a:cs typeface="Times New Roman" pitchFamily="18" charset="0"/>
              </a:rPr>
              <a:t>Emek,sermaye ve doğal kaynakları bir araya getirerek  üretimin gerçekleşmesini</a:t>
            </a:r>
          </a:p>
          <a:p>
            <a:pPr algn="just">
              <a:lnSpc>
                <a:spcPct val="150000"/>
              </a:lnSpc>
              <a:buNone/>
            </a:pPr>
            <a:r>
              <a:rPr lang="tr-TR" sz="1800" i="1" dirty="0">
                <a:solidFill>
                  <a:schemeClr val="tx1"/>
                </a:solidFill>
                <a:latin typeface="Times New Roman" pitchFamily="18" charset="0"/>
                <a:cs typeface="Times New Roman" pitchFamily="18" charset="0"/>
              </a:rPr>
              <a:t>sağlayan, risk üstlenen kişilere </a:t>
            </a:r>
            <a:r>
              <a:rPr lang="tr-TR" sz="1800" b="1" i="1" dirty="0">
                <a:solidFill>
                  <a:schemeClr val="tx1"/>
                </a:solidFill>
                <a:latin typeface="Times New Roman" pitchFamily="18" charset="0"/>
                <a:cs typeface="Times New Roman" pitchFamily="18" charset="0"/>
              </a:rPr>
              <a:t>girişimci </a:t>
            </a:r>
            <a:r>
              <a:rPr lang="tr-TR" sz="1800" i="1" dirty="0">
                <a:solidFill>
                  <a:schemeClr val="tx1"/>
                </a:solidFill>
                <a:latin typeface="Times New Roman" pitchFamily="18" charset="0"/>
                <a:cs typeface="Times New Roman" pitchFamily="18" charset="0"/>
              </a:rPr>
              <a:t>denir. Girişimcinin diğer üretim faktörlerinden</a:t>
            </a:r>
          </a:p>
          <a:p>
            <a:pPr algn="just">
              <a:lnSpc>
                <a:spcPct val="150000"/>
              </a:lnSpc>
              <a:buNone/>
            </a:pPr>
            <a:r>
              <a:rPr lang="tr-TR" sz="1800" i="1" dirty="0">
                <a:solidFill>
                  <a:schemeClr val="tx1"/>
                </a:solidFill>
                <a:latin typeface="Times New Roman" pitchFamily="18" charset="0"/>
                <a:cs typeface="Times New Roman" pitchFamily="18" charset="0"/>
              </a:rPr>
              <a:t>farkı alınıp satılmaması, kiralanmamasıdır. Dolayısıyla girişimcinin bir fiyatı yoktur.</a:t>
            </a:r>
          </a:p>
          <a:p>
            <a:pPr algn="just">
              <a:lnSpc>
                <a:spcPct val="150000"/>
              </a:lnSpc>
              <a:buNone/>
            </a:pPr>
            <a:r>
              <a:rPr lang="tr-TR" sz="1800" i="1" dirty="0">
                <a:solidFill>
                  <a:schemeClr val="tx1"/>
                </a:solidFill>
                <a:latin typeface="Times New Roman" pitchFamily="18" charset="0"/>
                <a:cs typeface="Times New Roman" pitchFamily="18" charset="0"/>
              </a:rPr>
              <a:t>Girişimciler  teşebbüslerinin sonunda yüklendikleri riskin karşılığı olarak </a:t>
            </a:r>
            <a:r>
              <a:rPr lang="tr-TR" sz="1800" b="1" i="1" dirty="0">
                <a:solidFill>
                  <a:schemeClr val="tx1"/>
                </a:solidFill>
                <a:latin typeface="Times New Roman" pitchFamily="18" charset="0"/>
                <a:cs typeface="Times New Roman" pitchFamily="18" charset="0"/>
              </a:rPr>
              <a:t>kar </a:t>
            </a:r>
            <a:r>
              <a:rPr lang="tr-TR" sz="1800" i="1" dirty="0">
                <a:solidFill>
                  <a:schemeClr val="tx1"/>
                </a:solidFill>
                <a:latin typeface="Times New Roman" pitchFamily="18" charset="0"/>
                <a:cs typeface="Times New Roman" pitchFamily="18" charset="0"/>
              </a:rPr>
              <a:t>alırlar.</a:t>
            </a:r>
          </a:p>
          <a:p>
            <a:pPr>
              <a:buNone/>
            </a:pPr>
            <a:endParaRPr lang="tr-TR" sz="2000" i="1" dirty="0">
              <a:latin typeface="Times New Roman" pitchFamily="18" charset="0"/>
              <a:cs typeface="Times New Roman" pitchFamily="18" charset="0"/>
            </a:endParaRPr>
          </a:p>
          <a:p>
            <a:pPr>
              <a:buNone/>
            </a:pPr>
            <a:endParaRPr lang="tr-TR" sz="2400" i="1" dirty="0">
              <a:latin typeface="Times New Roman" pitchFamily="18" charset="0"/>
              <a:cs typeface="Times New Roman" pitchFamily="18" charset="0"/>
            </a:endParaRPr>
          </a:p>
          <a:p>
            <a:pPr>
              <a:buNone/>
            </a:pPr>
            <a:endParaRPr lang="tr-TR" sz="2000" i="1" dirty="0">
              <a:latin typeface="Times New Roman" pitchFamily="18" charset="0"/>
              <a:cs typeface="Times New Roman" pitchFamily="18"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4712543"/>
            <a:ext cx="3163808" cy="2028825"/>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85184"/>
            <a:ext cx="3203848" cy="1656184"/>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1023</TotalTime>
  <Words>2499</Words>
  <Application>Microsoft Office PowerPoint</Application>
  <PresentationFormat>Ekran Gösterisi (4:3)</PresentationFormat>
  <Paragraphs>256</Paragraphs>
  <Slides>29</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29</vt:i4>
      </vt:variant>
    </vt:vector>
  </HeadingPairs>
  <TitlesOfParts>
    <vt:vector size="38" baseType="lpstr">
      <vt:lpstr>Aharoni</vt:lpstr>
      <vt:lpstr>Arial</vt:lpstr>
      <vt:lpstr>Arial Black</vt:lpstr>
      <vt:lpstr>Century Gothic</vt:lpstr>
      <vt:lpstr>Courier New</vt:lpstr>
      <vt:lpstr>Palatino Linotype</vt:lpstr>
      <vt:lpstr>Times New Roman</vt:lpstr>
      <vt:lpstr>Wingdings</vt:lpstr>
      <vt:lpstr>Üst Düzey</vt:lpstr>
      <vt:lpstr>   AKÖREN ALİ RIZA ERCAN MYO</vt:lpstr>
      <vt:lpstr>PowerPoint Sunusu</vt:lpstr>
      <vt:lpstr>PowerPoint Sunusu</vt:lpstr>
      <vt:lpstr>PowerPoint Sunusu</vt:lpstr>
      <vt:lpstr>PowerPoint Sunusu</vt:lpstr>
      <vt:lpstr>PowerPoint Sunusu</vt:lpstr>
      <vt:lpstr>                    İktisat Biliminin Dalları</vt:lpstr>
      <vt:lpstr>PowerPoint Sunusu</vt:lpstr>
      <vt:lpstr>İktisadi Karar Birimleri</vt:lpstr>
      <vt:lpstr>PowerPoint Sunusu</vt:lpstr>
      <vt:lpstr>PowerPoint Sunusu</vt:lpstr>
      <vt:lpstr>PowerPoint Sunusu</vt:lpstr>
      <vt:lpstr>PowerPoint Sunusu</vt:lpstr>
      <vt:lpstr>İhtiyaç Kavramı ve Özellikleri</vt:lpstr>
      <vt:lpstr>PowerPoint Sunusu</vt:lpstr>
      <vt:lpstr>PowerPoint Sunusu</vt:lpstr>
      <vt:lpstr>Mal  ve Hizmet Kavramı,Türleri</vt:lpstr>
      <vt:lpstr>PowerPoint Sunusu</vt:lpstr>
      <vt:lpstr>PowerPoint Sunusu</vt:lpstr>
      <vt:lpstr>PowerPoint Sunusu</vt:lpstr>
      <vt:lpstr>PowerPoint Sunusu</vt:lpstr>
      <vt:lpstr>PowerPoint Sunusu</vt:lpstr>
      <vt:lpstr>PowerPoint Sunusu</vt:lpstr>
      <vt:lpstr>PowerPoint Sunusu</vt:lpstr>
      <vt:lpstr>PowerPoint Sunusu</vt:lpstr>
      <vt:lpstr>  Üretim ve Üretim Faktörleri</vt:lpstr>
      <vt:lpstr>      Üretim Faktörleri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AKÖREN ALİ RIZA ERCAN MYO</dc:title>
  <dc:creator>USER</dc:creator>
  <cp:lastModifiedBy>omudamlauygur@outlook.com</cp:lastModifiedBy>
  <cp:revision>103</cp:revision>
  <dcterms:created xsi:type="dcterms:W3CDTF">2013-09-14T00:00:53Z</dcterms:created>
  <dcterms:modified xsi:type="dcterms:W3CDTF">2020-03-02T10:25:06Z</dcterms:modified>
</cp:coreProperties>
</file>