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912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52" d="100"/>
          <a:sy n="52" d="100"/>
        </p:scale>
        <p:origin x="588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11/25/2021</a:t>
            </a:fld>
            <a:endParaRPr lang="en-US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30571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11/25/2021</a:t>
            </a:fld>
            <a:endParaRPr lang="en-US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25166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11/25/2021</a:t>
            </a:fld>
            <a:endParaRPr lang="en-US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78550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11/25/2021</a:t>
            </a:fld>
            <a:endParaRPr lang="en-US" dirty="0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44030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11/25/2021</a:t>
            </a:fld>
            <a:endParaRPr lang="en-US" dirty="0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94659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11/25/2021</a:t>
            </a:fld>
            <a:endParaRPr lang="en-US" dirty="0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50249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11/25/2021</a:t>
            </a:fld>
            <a:endParaRPr lang="en-US" dirty="0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57279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11/25/2021</a:t>
            </a:fld>
            <a:endParaRPr lang="en-US" dirty="0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12081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11/25/2021</a:t>
            </a:fld>
            <a:endParaRPr lang="en-US" dirty="0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56277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11/25/2021</a:t>
            </a:fld>
            <a:endParaRPr lang="en-US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58305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11/25/2021</a:t>
            </a:fld>
            <a:endParaRPr lang="en-US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42980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86B75A-687E-405C-8A0B-8D00578BA2C3}" type="datetimeFigureOut">
              <a:rPr lang="en-US" smtClean="0"/>
              <a:pPr/>
              <a:t>11/25/2021</a:t>
            </a:fld>
            <a:endParaRPr lang="en-US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96893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3" r:id="rId1"/>
    <p:sldLayoutId id="2147483914" r:id="rId2"/>
    <p:sldLayoutId id="2147483915" r:id="rId3"/>
    <p:sldLayoutId id="2147483916" r:id="rId4"/>
    <p:sldLayoutId id="2147483917" r:id="rId5"/>
    <p:sldLayoutId id="2147483918" r:id="rId6"/>
    <p:sldLayoutId id="2147483919" r:id="rId7"/>
    <p:sldLayoutId id="2147483920" r:id="rId8"/>
    <p:sldLayoutId id="2147483921" r:id="rId9"/>
    <p:sldLayoutId id="2147483922" r:id="rId10"/>
    <p:sldLayoutId id="2147483923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rehberogretmen.biz/ornek-olay-yontemi%C2%A0/3.gazi.edu.tr/web/alperal/orn-ola.pdf" TargetMode="External"/><Relationship Id="rId2" Type="http://schemas.openxmlformats.org/officeDocument/2006/relationships/hyperlink" Target="http://www.odevsel.com/egitim/2607/ornek-olay-incelemesi-yontemi-ornek-olay-analizi.html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uludag.edu.tr/~fenbil/_private/20072008/Fizik.ppt" TargetMode="External"/><Relationship Id="rId5" Type="http://schemas.openxmlformats.org/officeDocument/2006/relationships/hyperlink" Target="http://www.ozelogretim.hacettepe.edu.tr/" TargetMode="External"/><Relationship Id="rId4" Type="http://schemas.openxmlformats.org/officeDocument/2006/relationships/hyperlink" Target="http://bilgibirikimi.tripod.com/simulasyon.ht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309938" y="1357313"/>
            <a:ext cx="7853362" cy="1752600"/>
          </a:xfrm>
        </p:spPr>
        <p:txBody>
          <a:bodyPr>
            <a:normAutofit/>
          </a:bodyPr>
          <a:lstStyle/>
          <a:p>
            <a:pPr eaLnBrk="1" hangingPunct="1"/>
            <a:r>
              <a:rPr lang="tr-TR" altLang="tr-TR" smtClean="0"/>
              <a:t>Örnek Olay Yöntemi</a:t>
            </a:r>
          </a:p>
        </p:txBody>
      </p:sp>
      <p:sp>
        <p:nvSpPr>
          <p:cNvPr id="13315" name="Text Box 7"/>
          <p:cNvSpPr txBox="1">
            <a:spLocks noChangeArrowheads="1"/>
          </p:cNvSpPr>
          <p:nvPr/>
        </p:nvSpPr>
        <p:spPr bwMode="auto">
          <a:xfrm>
            <a:off x="1774826" y="6586538"/>
            <a:ext cx="3313113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tr-TR" altLang="tr-TR"/>
          </a:p>
        </p:txBody>
      </p:sp>
      <p:pic>
        <p:nvPicPr>
          <p:cNvPr id="13316" name="Picture 2" descr="C:\Documents and Settings\pc\Desktop\ornekolay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4126" y="3714750"/>
            <a:ext cx="4143375" cy="2160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7" name="Picture 3" descr="C:\Documents and Settings\pc\Desktop\kitap.bmp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7501" y="3714751"/>
            <a:ext cx="3571875" cy="2162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1590210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tr-TR" smtClean="0"/>
              <a:t>Örnek Olay Yöntemi</a:t>
            </a:r>
          </a:p>
        </p:txBody>
      </p:sp>
      <p:sp>
        <p:nvSpPr>
          <p:cNvPr id="14339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 altLang="tr-TR" smtClean="0"/>
          </a:p>
          <a:p>
            <a:pPr>
              <a:lnSpc>
                <a:spcPct val="150000"/>
              </a:lnSpc>
            </a:pPr>
            <a:r>
              <a:rPr lang="tr-TR" altLang="tr-TR" smtClean="0"/>
              <a:t> 	Gerçek hayatta </a:t>
            </a:r>
            <a:r>
              <a:rPr lang="tr-TR" altLang="tr-TR" smtClean="0">
                <a:solidFill>
                  <a:srgbClr val="FF0000"/>
                </a:solidFill>
              </a:rPr>
              <a:t>ortaya çıkan </a:t>
            </a:r>
            <a:r>
              <a:rPr lang="tr-TR" altLang="tr-TR" smtClean="0"/>
              <a:t>ya da gerçek hayatta </a:t>
            </a:r>
            <a:r>
              <a:rPr lang="tr-TR" altLang="tr-TR" smtClean="0">
                <a:solidFill>
                  <a:srgbClr val="FF0000"/>
                </a:solidFill>
              </a:rPr>
              <a:t>yaşanma ihtimali </a:t>
            </a:r>
            <a:r>
              <a:rPr lang="tr-TR" altLang="tr-TR" smtClean="0"/>
              <a:t>olan ve öğretmen tarafından hazırlanan problemin sınıf ortamında çözümlenerek öğrenmenin gerçekleşmesine dayanan bir yöntemdir.</a:t>
            </a:r>
          </a:p>
        </p:txBody>
      </p:sp>
    </p:spTree>
    <p:extLst>
      <p:ext uri="{BB962C8B-B14F-4D97-AF65-F5344CB8AC3E}">
        <p14:creationId xmlns:p14="http://schemas.microsoft.com/office/powerpoint/2010/main" val="3261200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1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altLang="tr-TR" smtClean="0">
                <a:latin typeface="Calibri" panose="020F0502020204030204" pitchFamily="34" charset="0"/>
              </a:rPr>
              <a:t>Örnek Olay Yönteminin Özellikleri</a:t>
            </a:r>
            <a:endParaRPr lang="tr-TR" altLang="tr-TR" smtClean="0"/>
          </a:p>
        </p:txBody>
      </p:sp>
      <p:sp>
        <p:nvSpPr>
          <p:cNvPr id="1536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Wingdings" panose="05000000000000000000" pitchFamily="2" charset="2"/>
              <a:buChar char="Ø"/>
            </a:pPr>
            <a:r>
              <a:rPr lang="tr-TR" altLang="tr-TR" smtClean="0"/>
              <a:t>Öğrenciler öğrendikleri bilgileri </a:t>
            </a:r>
            <a:r>
              <a:rPr lang="tr-TR" altLang="tr-TR" smtClean="0">
                <a:solidFill>
                  <a:srgbClr val="FF0000"/>
                </a:solidFill>
              </a:rPr>
              <a:t>bir olay ya da durumda</a:t>
            </a:r>
            <a:r>
              <a:rPr lang="tr-TR" altLang="tr-TR" smtClean="0"/>
              <a:t> kullanarak </a:t>
            </a:r>
            <a:r>
              <a:rPr lang="tr-TR" altLang="tr-TR" smtClean="0">
                <a:solidFill>
                  <a:srgbClr val="FF0000"/>
                </a:solidFill>
              </a:rPr>
              <a:t>sonuç elde </a:t>
            </a:r>
            <a:r>
              <a:rPr lang="tr-TR" altLang="tr-TR" smtClean="0"/>
              <a:t>ederler.</a:t>
            </a:r>
          </a:p>
          <a:p>
            <a:pPr marL="514350" indent="-514350">
              <a:buFont typeface="Wingdings" panose="05000000000000000000" pitchFamily="2" charset="2"/>
              <a:buChar char="Ø"/>
            </a:pPr>
            <a:endParaRPr lang="tr-TR" altLang="tr-TR" smtClean="0"/>
          </a:p>
          <a:p>
            <a:pPr marL="514350" indent="-514350">
              <a:buFont typeface="Wingdings" panose="05000000000000000000" pitchFamily="2" charset="2"/>
              <a:buChar char="Ø"/>
            </a:pPr>
            <a:r>
              <a:rPr lang="tr-TR" altLang="tr-TR" smtClean="0"/>
              <a:t>Örnek olay dersin hedeflerine ve öğrencilerin gelişim </a:t>
            </a:r>
            <a:r>
              <a:rPr lang="tr-TR" altLang="tr-TR" smtClean="0">
                <a:solidFill>
                  <a:srgbClr val="FF0000"/>
                </a:solidFill>
              </a:rPr>
              <a:t>seviyelerine uygun </a:t>
            </a:r>
            <a:r>
              <a:rPr lang="tr-TR" altLang="tr-TR" smtClean="0"/>
              <a:t>olmalıdır.</a:t>
            </a:r>
          </a:p>
          <a:p>
            <a:pPr marL="514350" indent="-514350">
              <a:buFont typeface="Wingdings" panose="05000000000000000000" pitchFamily="2" charset="2"/>
              <a:buChar char="Ø"/>
            </a:pPr>
            <a:endParaRPr lang="tr-TR" altLang="tr-TR" smtClean="0"/>
          </a:p>
          <a:p>
            <a:pPr marL="514350" indent="-514350">
              <a:buFont typeface="Wingdings" panose="05000000000000000000" pitchFamily="2" charset="2"/>
              <a:buChar char="Ø"/>
            </a:pPr>
            <a:r>
              <a:rPr lang="tr-TR" altLang="tr-TR" smtClean="0"/>
              <a:t>Öğretmen öğrencilerin süreçte düşünmelerini sağlayacak anahtar sorular hazırlayarak </a:t>
            </a:r>
            <a:r>
              <a:rPr lang="tr-TR" altLang="tr-TR" smtClean="0">
                <a:solidFill>
                  <a:srgbClr val="FF0000"/>
                </a:solidFill>
              </a:rPr>
              <a:t>yönlendirme</a:t>
            </a:r>
            <a:r>
              <a:rPr lang="tr-TR" altLang="tr-TR" smtClean="0"/>
              <a:t> yapmalıdır.</a:t>
            </a:r>
          </a:p>
        </p:txBody>
      </p:sp>
    </p:spTree>
    <p:extLst>
      <p:ext uri="{BB962C8B-B14F-4D97-AF65-F5344CB8AC3E}">
        <p14:creationId xmlns:p14="http://schemas.microsoft.com/office/powerpoint/2010/main" val="2010737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1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altLang="tr-TR" smtClean="0">
                <a:latin typeface="Calibri" panose="020F0502020204030204" pitchFamily="34" charset="0"/>
              </a:rPr>
              <a:t>Örnek Olay Yönteminin Özellikleri</a:t>
            </a:r>
            <a:endParaRPr lang="tr-TR" altLang="tr-TR" smtClean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Wingdings" panose="05000000000000000000" pitchFamily="2" charset="2"/>
              <a:buChar char="Ø"/>
              <a:defRPr/>
            </a:pPr>
            <a:r>
              <a:rPr lang="tr-TR" dirty="0" smtClean="0"/>
              <a:t>Öğrencilerin </a:t>
            </a:r>
            <a:r>
              <a:rPr lang="tr-TR" dirty="0" smtClean="0">
                <a:solidFill>
                  <a:srgbClr val="FF0000"/>
                </a:solidFill>
              </a:rPr>
              <a:t>problem çözme </a:t>
            </a:r>
            <a:r>
              <a:rPr lang="tr-TR" dirty="0" smtClean="0"/>
              <a:t>becerilerini geliştirir.</a:t>
            </a:r>
          </a:p>
          <a:p>
            <a:pPr marL="514350" indent="-514350">
              <a:buFont typeface="Wingdings" panose="05000000000000000000" pitchFamily="2" charset="2"/>
              <a:buChar char="Ø"/>
              <a:defRPr/>
            </a:pPr>
            <a:endParaRPr lang="tr-TR" dirty="0" smtClean="0"/>
          </a:p>
          <a:p>
            <a:pPr marL="514350" indent="-514350">
              <a:buFont typeface="Wingdings" panose="05000000000000000000" pitchFamily="2" charset="2"/>
              <a:buChar char="Ø"/>
              <a:defRPr/>
            </a:pPr>
            <a:r>
              <a:rPr lang="tr-TR" dirty="0" smtClean="0"/>
              <a:t>Bilişsel alanın uygulama ve üzerindeki hedef alanlarını (</a:t>
            </a:r>
            <a:r>
              <a:rPr lang="tr-TR" dirty="0" smtClean="0">
                <a:solidFill>
                  <a:srgbClr val="FF0000"/>
                </a:solidFill>
              </a:rPr>
              <a:t>analiz, sentez, değerlendirme</a:t>
            </a:r>
            <a:r>
              <a:rPr lang="tr-TR" dirty="0" smtClean="0"/>
              <a:t>) kazandırmada kullanılır.</a:t>
            </a:r>
          </a:p>
          <a:p>
            <a:pPr marL="514350" indent="-514350">
              <a:buFont typeface="Wingdings" panose="05000000000000000000" pitchFamily="2" charset="2"/>
              <a:buChar char="Ø"/>
              <a:defRPr/>
            </a:pPr>
            <a:endParaRPr lang="tr-TR" dirty="0" smtClean="0"/>
          </a:p>
          <a:p>
            <a:pPr marL="514350" indent="-514350">
              <a:buFont typeface="Wingdings" panose="05000000000000000000" pitchFamily="2" charset="2"/>
              <a:buChar char="Ø"/>
              <a:defRPr/>
            </a:pPr>
            <a:r>
              <a:rPr lang="tr-TR" dirty="0" smtClean="0"/>
              <a:t>Duyuşsal (</a:t>
            </a:r>
            <a:r>
              <a:rPr lang="tr-TR" dirty="0" smtClean="0">
                <a:solidFill>
                  <a:srgbClr val="FF0000"/>
                </a:solidFill>
              </a:rPr>
              <a:t>ilgi, tutum, sosyal etkileşim</a:t>
            </a:r>
            <a:r>
              <a:rPr lang="tr-TR" dirty="0" smtClean="0"/>
              <a:t>) hedeflerin kazandırılmasında da kullanılır.</a:t>
            </a:r>
          </a:p>
          <a:p>
            <a:pPr>
              <a:defRPr/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644876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1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tr-TR" altLang="tr-TR" smtClean="0">
                <a:latin typeface="Calibri" panose="020F0502020204030204" pitchFamily="34" charset="0"/>
              </a:rPr>
              <a:t>Uygulamada Dikkat Edilecek Noktalar</a:t>
            </a:r>
            <a:endParaRPr lang="tr-TR" altLang="tr-TR" smtClean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Wingdings" panose="05000000000000000000" pitchFamily="2" charset="2"/>
              <a:buChar char="Ø"/>
              <a:defRPr/>
            </a:pPr>
            <a:r>
              <a:rPr lang="tr-TR" dirty="0" smtClean="0"/>
              <a:t>Örnek olayda temel ayrıntılar belirlenmiş olmalıdır. Bir örnek olay seçerken </a:t>
            </a:r>
            <a:r>
              <a:rPr lang="tr-TR" dirty="0" smtClean="0">
                <a:solidFill>
                  <a:srgbClr val="FF0000"/>
                </a:solidFill>
              </a:rPr>
              <a:t>olay gerçek mi? Anlamlı mı? Bir bütünlük taşıyor mu?</a:t>
            </a:r>
            <a:r>
              <a:rPr lang="tr-TR" dirty="0" smtClean="0"/>
              <a:t> soruları yanıtlanmalıdır.</a:t>
            </a:r>
          </a:p>
          <a:p>
            <a:pPr marL="514350" indent="-514350">
              <a:buFont typeface="Wingdings" panose="05000000000000000000" pitchFamily="2" charset="2"/>
              <a:buChar char="Ø"/>
              <a:defRPr/>
            </a:pPr>
            <a:endParaRPr lang="tr-TR" dirty="0" smtClean="0"/>
          </a:p>
          <a:p>
            <a:pPr marL="514350" indent="-514350">
              <a:buFont typeface="Wingdings" panose="05000000000000000000" pitchFamily="2" charset="2"/>
              <a:buChar char="Ø"/>
              <a:defRPr/>
            </a:pPr>
            <a:r>
              <a:rPr lang="tr-TR" dirty="0" smtClean="0"/>
              <a:t>Örnek olayda temel </a:t>
            </a:r>
            <a:r>
              <a:rPr lang="tr-TR" dirty="0" smtClean="0">
                <a:solidFill>
                  <a:srgbClr val="FF0000"/>
                </a:solidFill>
              </a:rPr>
              <a:t>bir sorun </a:t>
            </a:r>
            <a:r>
              <a:rPr lang="tr-TR" dirty="0" smtClean="0"/>
              <a:t>bulunmalıdır.</a:t>
            </a:r>
          </a:p>
          <a:p>
            <a:pPr marL="514350" indent="-514350">
              <a:buFont typeface="Wingdings" panose="05000000000000000000" pitchFamily="2" charset="2"/>
              <a:buChar char="Ø"/>
              <a:defRPr/>
            </a:pPr>
            <a:endParaRPr lang="tr-TR" dirty="0" smtClean="0"/>
          </a:p>
          <a:p>
            <a:pPr marL="514350" indent="-514350">
              <a:buFont typeface="Wingdings" panose="05000000000000000000" pitchFamily="2" charset="2"/>
              <a:buChar char="Ø"/>
              <a:defRPr/>
            </a:pPr>
            <a:r>
              <a:rPr lang="tr-TR" dirty="0" smtClean="0"/>
              <a:t>Öğrencilerin örnek olayla ilgili önceden </a:t>
            </a:r>
            <a:r>
              <a:rPr lang="tr-TR" dirty="0" smtClean="0">
                <a:solidFill>
                  <a:srgbClr val="FF0000"/>
                </a:solidFill>
              </a:rPr>
              <a:t>bilgi   sahibi</a:t>
            </a:r>
            <a:r>
              <a:rPr lang="tr-TR" dirty="0" smtClean="0"/>
              <a:t> olmaları gerekir.</a:t>
            </a:r>
          </a:p>
          <a:p>
            <a:pPr>
              <a:defRPr/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036332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1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tr-TR" altLang="tr-TR" smtClean="0">
                <a:latin typeface="Calibri" panose="020F0502020204030204" pitchFamily="34" charset="0"/>
              </a:rPr>
              <a:t>Uygulamada Dikkat Edilecek Noktalar</a:t>
            </a:r>
            <a:endParaRPr lang="tr-TR" altLang="tr-TR" smtClean="0"/>
          </a:p>
        </p:txBody>
      </p:sp>
      <p:sp>
        <p:nvSpPr>
          <p:cNvPr id="18435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Wingdings" panose="05000000000000000000" pitchFamily="2" charset="2"/>
              <a:buChar char="Ø"/>
            </a:pPr>
            <a:endParaRPr lang="tr-TR" altLang="tr-TR" smtClean="0"/>
          </a:p>
          <a:p>
            <a:pPr eaLnBrk="1" hangingPunct="1">
              <a:buFont typeface="Wingdings" panose="05000000000000000000" pitchFamily="2" charset="2"/>
              <a:buChar char="Ø"/>
            </a:pPr>
            <a:r>
              <a:rPr lang="tr-TR" altLang="tr-TR" smtClean="0"/>
              <a:t>Örnek olayı yönlendirici </a:t>
            </a:r>
            <a:r>
              <a:rPr lang="tr-TR" altLang="tr-TR" smtClean="0">
                <a:solidFill>
                  <a:srgbClr val="FF0000"/>
                </a:solidFill>
              </a:rPr>
              <a:t>sorular</a:t>
            </a:r>
            <a:r>
              <a:rPr lang="tr-TR" altLang="tr-TR" smtClean="0"/>
              <a:t> önceden </a:t>
            </a:r>
            <a:r>
              <a:rPr lang="tr-TR" altLang="tr-TR" smtClean="0">
                <a:solidFill>
                  <a:srgbClr val="FF0000"/>
                </a:solidFill>
              </a:rPr>
              <a:t>hazırlanmal</a:t>
            </a:r>
            <a:r>
              <a:rPr lang="tr-TR" altLang="tr-TR" smtClean="0"/>
              <a:t>ı, olayın </a:t>
            </a:r>
            <a:r>
              <a:rPr lang="tr-TR" altLang="tr-TR" smtClean="0">
                <a:solidFill>
                  <a:srgbClr val="FF0000"/>
                </a:solidFill>
              </a:rPr>
              <a:t>nedeni ve sonuçları </a:t>
            </a:r>
            <a:r>
              <a:rPr lang="tr-TR" altLang="tr-TR" smtClean="0"/>
              <a:t>üzerinde durulmalıdır.</a:t>
            </a:r>
          </a:p>
          <a:p>
            <a:pPr eaLnBrk="1" hangingPunct="1">
              <a:buFont typeface="Wingdings" panose="05000000000000000000" pitchFamily="2" charset="2"/>
              <a:buChar char="Ø"/>
            </a:pPr>
            <a:endParaRPr lang="tr-TR" altLang="tr-TR" smtClean="0"/>
          </a:p>
          <a:p>
            <a:pPr eaLnBrk="1" hangingPunct="1">
              <a:buFont typeface="Wingdings" panose="05000000000000000000" pitchFamily="2" charset="2"/>
              <a:buChar char="Ø"/>
            </a:pPr>
            <a:r>
              <a:rPr lang="tr-TR" altLang="tr-TR" smtClean="0"/>
              <a:t>Tartışma sonunda önerilen çözümler </a:t>
            </a:r>
            <a:r>
              <a:rPr lang="tr-TR" altLang="tr-TR" smtClean="0">
                <a:solidFill>
                  <a:srgbClr val="FF0000"/>
                </a:solidFill>
              </a:rPr>
              <a:t>değerlendirilmeli</a:t>
            </a:r>
            <a:r>
              <a:rPr lang="tr-TR" altLang="tr-TR" smtClean="0"/>
              <a:t> ve en </a:t>
            </a:r>
            <a:r>
              <a:rPr lang="tr-TR" altLang="tr-TR" smtClean="0">
                <a:solidFill>
                  <a:srgbClr val="FF0000"/>
                </a:solidFill>
              </a:rPr>
              <a:t>uygun çözüm </a:t>
            </a:r>
            <a:r>
              <a:rPr lang="tr-TR" altLang="tr-TR" smtClean="0"/>
              <a:t>yoluna sınıf olarak karar verilmelidir.</a:t>
            </a:r>
          </a:p>
          <a:p>
            <a:endParaRPr lang="tr-TR" altLang="tr-TR" smtClean="0"/>
          </a:p>
        </p:txBody>
      </p:sp>
    </p:spTree>
    <p:extLst>
      <p:ext uri="{BB962C8B-B14F-4D97-AF65-F5344CB8AC3E}">
        <p14:creationId xmlns:p14="http://schemas.microsoft.com/office/powerpoint/2010/main" val="3486797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1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tr-TR" altLang="tr-TR" smtClean="0"/>
              <a:t>Örnek Olay Yönteminin Etkili Kullanılışı</a:t>
            </a:r>
          </a:p>
        </p:txBody>
      </p:sp>
      <p:sp>
        <p:nvSpPr>
          <p:cNvPr id="19459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endParaRPr lang="tr-TR" altLang="tr-TR" smtClean="0"/>
          </a:p>
          <a:p>
            <a:pPr>
              <a:buFont typeface="Wingdings" panose="05000000000000000000" pitchFamily="2" charset="2"/>
              <a:buChar char="Ø"/>
            </a:pPr>
            <a:r>
              <a:rPr lang="tr-TR" altLang="tr-TR" smtClean="0"/>
              <a:t>Bu yöntemin kullanılışı </a:t>
            </a:r>
            <a:r>
              <a:rPr lang="tr-TR" altLang="tr-TR" smtClean="0">
                <a:solidFill>
                  <a:srgbClr val="FF0000"/>
                </a:solidFill>
              </a:rPr>
              <a:t>konuya bakılarak </a:t>
            </a:r>
            <a:r>
              <a:rPr lang="tr-TR" altLang="tr-TR" smtClean="0"/>
              <a:t>belirlenmelidir.</a:t>
            </a:r>
          </a:p>
          <a:p>
            <a:pPr>
              <a:buFont typeface="Wingdings" panose="05000000000000000000" pitchFamily="2" charset="2"/>
              <a:buChar char="Ø"/>
            </a:pPr>
            <a:endParaRPr lang="tr-TR" altLang="tr-TR" smtClean="0"/>
          </a:p>
          <a:p>
            <a:pPr>
              <a:buFont typeface="Wingdings" panose="05000000000000000000" pitchFamily="2" charset="2"/>
              <a:buChar char="Ø"/>
            </a:pPr>
            <a:r>
              <a:rPr lang="tr-TR" altLang="tr-TR" smtClean="0"/>
              <a:t>Konu ile öğrencinin </a:t>
            </a:r>
            <a:r>
              <a:rPr lang="tr-TR" altLang="tr-TR" smtClean="0">
                <a:solidFill>
                  <a:srgbClr val="FF0000"/>
                </a:solidFill>
              </a:rPr>
              <a:t>hazır bulunuşluluğu </a:t>
            </a:r>
            <a:r>
              <a:rPr lang="tr-TR" altLang="tr-TR" smtClean="0"/>
              <a:t>birbirine uyuyorsa kullanılmalı</a:t>
            </a:r>
          </a:p>
          <a:p>
            <a:pPr>
              <a:buFont typeface="Wingdings" panose="05000000000000000000" pitchFamily="2" charset="2"/>
              <a:buChar char="Ø"/>
            </a:pPr>
            <a:endParaRPr lang="tr-TR" altLang="tr-TR" smtClean="0"/>
          </a:p>
          <a:p>
            <a:pPr>
              <a:buFont typeface="Wingdings" panose="05000000000000000000" pitchFamily="2" charset="2"/>
              <a:buChar char="Ø"/>
            </a:pPr>
            <a:r>
              <a:rPr lang="tr-TR" altLang="tr-TR" smtClean="0"/>
              <a:t>İdeal öğrenci sayısı 30 dur.</a:t>
            </a:r>
          </a:p>
          <a:p>
            <a:endParaRPr lang="tr-TR" altLang="tr-TR" smtClean="0"/>
          </a:p>
        </p:txBody>
      </p:sp>
    </p:spTree>
    <p:extLst>
      <p:ext uri="{BB962C8B-B14F-4D97-AF65-F5344CB8AC3E}">
        <p14:creationId xmlns:p14="http://schemas.microsoft.com/office/powerpoint/2010/main" val="3674009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1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tr-TR" altLang="tr-TR" smtClean="0"/>
              <a:t>Örnek Olay Yönteminin Etkili Kullanılışı</a:t>
            </a:r>
          </a:p>
        </p:txBody>
      </p:sp>
      <p:sp>
        <p:nvSpPr>
          <p:cNvPr id="2048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None/>
            </a:pPr>
            <a:endParaRPr lang="tr-TR" altLang="tr-TR" smtClean="0"/>
          </a:p>
          <a:p>
            <a:pPr>
              <a:buFont typeface="Wingdings" panose="05000000000000000000" pitchFamily="2" charset="2"/>
              <a:buChar char="Ø"/>
            </a:pPr>
            <a:r>
              <a:rPr lang="tr-TR" altLang="tr-TR" smtClean="0"/>
              <a:t>Yöntemi kullanırken </a:t>
            </a:r>
            <a:r>
              <a:rPr lang="tr-TR" altLang="tr-TR" smtClean="0">
                <a:solidFill>
                  <a:srgbClr val="FF0000"/>
                </a:solidFill>
              </a:rPr>
              <a:t>‘U’</a:t>
            </a:r>
            <a:r>
              <a:rPr lang="tr-TR" altLang="tr-TR" smtClean="0"/>
              <a:t> biçiminde oturulmalıdır.</a:t>
            </a:r>
          </a:p>
          <a:p>
            <a:pPr>
              <a:buFont typeface="Wingdings" panose="05000000000000000000" pitchFamily="2" charset="2"/>
              <a:buChar char="Ø"/>
            </a:pPr>
            <a:endParaRPr lang="tr-TR" altLang="tr-TR" smtClean="0"/>
          </a:p>
          <a:p>
            <a:pPr>
              <a:buFont typeface="Wingdings" panose="05000000000000000000" pitchFamily="2" charset="2"/>
              <a:buChar char="Ø"/>
            </a:pPr>
            <a:r>
              <a:rPr lang="tr-TR" altLang="tr-TR" smtClean="0"/>
              <a:t>Öğretmen hoş görülü, yönlendirici ve sabırlı olmalıdır.</a:t>
            </a:r>
          </a:p>
          <a:p>
            <a:endParaRPr lang="tr-TR" altLang="tr-TR" smtClean="0"/>
          </a:p>
        </p:txBody>
      </p:sp>
    </p:spTree>
    <p:extLst>
      <p:ext uri="{BB962C8B-B14F-4D97-AF65-F5344CB8AC3E}">
        <p14:creationId xmlns:p14="http://schemas.microsoft.com/office/powerpoint/2010/main" val="2207236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1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tr-TR" altLang="tr-TR" smtClean="0"/>
              <a:t>Örnek Olay İncelemesi Metodunu Kullanmanın Faydaları </a:t>
            </a:r>
          </a:p>
        </p:txBody>
      </p:sp>
      <p:sp>
        <p:nvSpPr>
          <p:cNvPr id="21507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Wingdings" panose="05000000000000000000" pitchFamily="2" charset="2"/>
              <a:buChar char="Ø"/>
            </a:pPr>
            <a:endParaRPr lang="tr-TR" altLang="tr-TR" smtClean="0"/>
          </a:p>
          <a:p>
            <a:pPr eaLnBrk="1" hangingPunct="1">
              <a:buFont typeface="Wingdings" panose="05000000000000000000" pitchFamily="2" charset="2"/>
              <a:buChar char="Ø"/>
            </a:pPr>
            <a:r>
              <a:rPr lang="tr-TR" altLang="tr-TR" smtClean="0"/>
              <a:t>Öğrenciler belli bir sorunla ilgilendikleri için </a:t>
            </a:r>
            <a:r>
              <a:rPr lang="tr-TR" altLang="tr-TR" smtClean="0">
                <a:solidFill>
                  <a:srgbClr val="FF0000"/>
                </a:solidFill>
              </a:rPr>
              <a:t>ilgi, güdü ve dikkatleri </a:t>
            </a:r>
            <a:r>
              <a:rPr lang="tr-TR" altLang="tr-TR" smtClean="0"/>
              <a:t>genellikle yüksektir.</a:t>
            </a:r>
          </a:p>
          <a:p>
            <a:pPr eaLnBrk="1" hangingPunct="1">
              <a:buFont typeface="Wingdings" panose="05000000000000000000" pitchFamily="2" charset="2"/>
              <a:buChar char="Ø"/>
            </a:pPr>
            <a:endParaRPr lang="tr-TR" altLang="tr-TR" smtClean="0"/>
          </a:p>
          <a:p>
            <a:pPr eaLnBrk="1" hangingPunct="1">
              <a:buFont typeface="Wingdings" panose="05000000000000000000" pitchFamily="2" charset="2"/>
              <a:buChar char="Ø"/>
            </a:pPr>
            <a:r>
              <a:rPr lang="tr-TR" altLang="tr-TR" smtClean="0"/>
              <a:t>Öğrenciler, sorunları </a:t>
            </a:r>
            <a:r>
              <a:rPr lang="tr-TR" altLang="tr-TR" smtClean="0">
                <a:solidFill>
                  <a:srgbClr val="FF0000"/>
                </a:solidFill>
              </a:rPr>
              <a:t>tartışarak çözme </a:t>
            </a:r>
            <a:r>
              <a:rPr lang="tr-TR" altLang="tr-TR" smtClean="0"/>
              <a:t>yeteneği geliştirirler. </a:t>
            </a:r>
          </a:p>
          <a:p>
            <a:pPr eaLnBrk="1" hangingPunct="1">
              <a:buFont typeface="Wingdings" panose="05000000000000000000" pitchFamily="2" charset="2"/>
              <a:buChar char="Ø"/>
            </a:pPr>
            <a:endParaRPr lang="tr-TR" altLang="tr-TR" smtClean="0"/>
          </a:p>
          <a:p>
            <a:pPr eaLnBrk="1" hangingPunct="1">
              <a:buFont typeface="Wingdings" panose="05000000000000000000" pitchFamily="2" charset="2"/>
              <a:buChar char="Ø"/>
            </a:pPr>
            <a:r>
              <a:rPr lang="tr-TR" altLang="tr-TR" smtClean="0">
                <a:solidFill>
                  <a:srgbClr val="FF0000"/>
                </a:solidFill>
              </a:rPr>
              <a:t>Üst düzeyli hedef davranışlar </a:t>
            </a:r>
            <a:r>
              <a:rPr lang="tr-TR" altLang="tr-TR" smtClean="0"/>
              <a:t>öğrencilere kazandırılır.</a:t>
            </a:r>
          </a:p>
          <a:p>
            <a:pPr eaLnBrk="1" hangingPunct="1">
              <a:buFont typeface="Wingdings" panose="05000000000000000000" pitchFamily="2" charset="2"/>
              <a:buChar char="Ø"/>
            </a:pPr>
            <a:endParaRPr lang="tr-TR" altLang="tr-TR" smtClean="0"/>
          </a:p>
          <a:p>
            <a:endParaRPr lang="tr-TR" altLang="tr-TR" smtClean="0"/>
          </a:p>
        </p:txBody>
      </p:sp>
    </p:spTree>
    <p:extLst>
      <p:ext uri="{BB962C8B-B14F-4D97-AF65-F5344CB8AC3E}">
        <p14:creationId xmlns:p14="http://schemas.microsoft.com/office/powerpoint/2010/main" val="1483876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1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tr-TR" altLang="tr-TR" smtClean="0"/>
              <a:t>Örnek Olay İncelemesi Metodunu Kullanmanın Faydaları </a:t>
            </a:r>
          </a:p>
        </p:txBody>
      </p:sp>
      <p:sp>
        <p:nvSpPr>
          <p:cNvPr id="22531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Wingdings" panose="05000000000000000000" pitchFamily="2" charset="2"/>
              <a:buChar char="Ø"/>
            </a:pPr>
            <a:endParaRPr lang="tr-TR" altLang="tr-TR" smtClean="0"/>
          </a:p>
          <a:p>
            <a:pPr eaLnBrk="1" hangingPunct="1">
              <a:buFont typeface="Wingdings" panose="05000000000000000000" pitchFamily="2" charset="2"/>
              <a:buChar char="Ø"/>
            </a:pPr>
            <a:r>
              <a:rPr lang="tr-TR" altLang="tr-TR" smtClean="0"/>
              <a:t>Etkili </a:t>
            </a:r>
            <a:r>
              <a:rPr lang="tr-TR" altLang="tr-TR" smtClean="0">
                <a:solidFill>
                  <a:srgbClr val="FF0000"/>
                </a:solidFill>
              </a:rPr>
              <a:t>dinleme ve karar verme </a:t>
            </a:r>
            <a:r>
              <a:rPr lang="tr-TR" altLang="tr-TR" smtClean="0"/>
              <a:t>becerisi geliştirir.</a:t>
            </a:r>
          </a:p>
          <a:p>
            <a:pPr eaLnBrk="1" hangingPunct="1">
              <a:buFont typeface="Wingdings" panose="05000000000000000000" pitchFamily="2" charset="2"/>
              <a:buChar char="Ø"/>
            </a:pPr>
            <a:endParaRPr lang="tr-TR" altLang="tr-TR" smtClean="0"/>
          </a:p>
          <a:p>
            <a:pPr eaLnBrk="1" hangingPunct="1">
              <a:buFont typeface="Wingdings" panose="05000000000000000000" pitchFamily="2" charset="2"/>
              <a:buChar char="Ø"/>
            </a:pPr>
            <a:r>
              <a:rPr lang="tr-TR" altLang="tr-TR" smtClean="0"/>
              <a:t>Öğrencilere diğer öğrencilerle </a:t>
            </a:r>
            <a:r>
              <a:rPr lang="tr-TR" altLang="tr-TR" smtClean="0">
                <a:solidFill>
                  <a:srgbClr val="FF0000"/>
                </a:solidFill>
              </a:rPr>
              <a:t>çalışma imkânı </a:t>
            </a:r>
            <a:r>
              <a:rPr lang="tr-TR" altLang="tr-TR" smtClean="0"/>
              <a:t>sağlanır.</a:t>
            </a:r>
          </a:p>
        </p:txBody>
      </p:sp>
    </p:spTree>
    <p:extLst>
      <p:ext uri="{BB962C8B-B14F-4D97-AF65-F5344CB8AC3E}">
        <p14:creationId xmlns:p14="http://schemas.microsoft.com/office/powerpoint/2010/main" val="3218855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1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tr-TR" altLang="tr-TR" smtClean="0"/>
              <a:t>Örnek Olay İncelemesi Metodunu Kullanmanın Sınırlılıkları</a:t>
            </a:r>
          </a:p>
        </p:txBody>
      </p:sp>
      <p:sp>
        <p:nvSpPr>
          <p:cNvPr id="23555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Wingdings" panose="05000000000000000000" pitchFamily="2" charset="2"/>
              <a:buChar char="Ø"/>
            </a:pPr>
            <a:endParaRPr lang="tr-TR" altLang="tr-TR" smtClean="0"/>
          </a:p>
          <a:p>
            <a:pPr eaLnBrk="1" hangingPunct="1">
              <a:buFont typeface="Wingdings" panose="05000000000000000000" pitchFamily="2" charset="2"/>
              <a:buChar char="Ø"/>
            </a:pPr>
            <a:r>
              <a:rPr lang="tr-TR" altLang="tr-TR" smtClean="0"/>
              <a:t>Yöntemin çok </a:t>
            </a:r>
            <a:r>
              <a:rPr lang="tr-TR" altLang="tr-TR" smtClean="0">
                <a:solidFill>
                  <a:srgbClr val="FF0000"/>
                </a:solidFill>
              </a:rPr>
              <a:t>iyi planlanması </a:t>
            </a:r>
            <a:r>
              <a:rPr lang="tr-TR" altLang="tr-TR" smtClean="0"/>
              <a:t>gerekir.</a:t>
            </a:r>
          </a:p>
          <a:p>
            <a:pPr eaLnBrk="1" hangingPunct="1">
              <a:buFont typeface="Wingdings" panose="05000000000000000000" pitchFamily="2" charset="2"/>
              <a:buChar char="Ø"/>
            </a:pPr>
            <a:endParaRPr lang="tr-TR" altLang="tr-TR" smtClean="0"/>
          </a:p>
          <a:p>
            <a:pPr eaLnBrk="1" hangingPunct="1">
              <a:buFont typeface="Wingdings" panose="05000000000000000000" pitchFamily="2" charset="2"/>
              <a:buChar char="Ø"/>
            </a:pPr>
            <a:r>
              <a:rPr lang="tr-TR" altLang="tr-TR" smtClean="0"/>
              <a:t>Uzun </a:t>
            </a:r>
            <a:r>
              <a:rPr lang="tr-TR" altLang="tr-TR" smtClean="0">
                <a:solidFill>
                  <a:srgbClr val="FF0000"/>
                </a:solidFill>
              </a:rPr>
              <a:t>zaman</a:t>
            </a:r>
            <a:r>
              <a:rPr lang="tr-TR" altLang="tr-TR" smtClean="0"/>
              <a:t> alır.</a:t>
            </a:r>
          </a:p>
          <a:p>
            <a:pPr eaLnBrk="1" hangingPunct="1">
              <a:buFont typeface="Wingdings" panose="05000000000000000000" pitchFamily="2" charset="2"/>
              <a:buChar char="Ø"/>
            </a:pPr>
            <a:endParaRPr lang="tr-TR" altLang="tr-TR" smtClean="0"/>
          </a:p>
          <a:p>
            <a:pPr eaLnBrk="1" hangingPunct="1">
              <a:buFont typeface="Wingdings" panose="05000000000000000000" pitchFamily="2" charset="2"/>
              <a:buChar char="Ø"/>
            </a:pPr>
            <a:r>
              <a:rPr lang="tr-TR" altLang="tr-TR" smtClean="0">
                <a:solidFill>
                  <a:srgbClr val="FF0000"/>
                </a:solidFill>
              </a:rPr>
              <a:t>Kalabalık</a:t>
            </a:r>
            <a:r>
              <a:rPr lang="tr-TR" altLang="tr-TR" smtClean="0"/>
              <a:t> sınıflarda uygulanması zordur.</a:t>
            </a:r>
          </a:p>
          <a:p>
            <a:endParaRPr lang="tr-TR" altLang="tr-TR" smtClean="0"/>
          </a:p>
        </p:txBody>
      </p:sp>
    </p:spTree>
    <p:extLst>
      <p:ext uri="{BB962C8B-B14F-4D97-AF65-F5344CB8AC3E}">
        <p14:creationId xmlns:p14="http://schemas.microsoft.com/office/powerpoint/2010/main" val="2121062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1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tr-TR" altLang="tr-TR" smtClean="0"/>
              <a:t>Örnek Olay İncelemesi Metodunu Kullanmanın Sınırlılıkları</a:t>
            </a:r>
          </a:p>
        </p:txBody>
      </p:sp>
      <p:sp>
        <p:nvSpPr>
          <p:cNvPr id="24579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Wingdings" panose="05000000000000000000" pitchFamily="2" charset="2"/>
              <a:buChar char="Ø"/>
            </a:pPr>
            <a:endParaRPr lang="tr-TR" altLang="tr-TR" smtClean="0"/>
          </a:p>
          <a:p>
            <a:pPr eaLnBrk="1" hangingPunct="1">
              <a:buFont typeface="Wingdings" panose="05000000000000000000" pitchFamily="2" charset="2"/>
              <a:buChar char="Ø"/>
            </a:pPr>
            <a:r>
              <a:rPr lang="tr-TR" altLang="tr-TR" smtClean="0"/>
              <a:t>Sınıfı </a:t>
            </a:r>
            <a:r>
              <a:rPr lang="tr-TR" altLang="tr-TR" smtClean="0">
                <a:solidFill>
                  <a:srgbClr val="FF0000"/>
                </a:solidFill>
              </a:rPr>
              <a:t>kontrol etmede, </a:t>
            </a:r>
            <a:r>
              <a:rPr lang="tr-TR" altLang="tr-TR" smtClean="0"/>
              <a:t>tartışmaları</a:t>
            </a:r>
            <a:r>
              <a:rPr lang="tr-TR" altLang="tr-TR" smtClean="0">
                <a:solidFill>
                  <a:srgbClr val="FF0000"/>
                </a:solidFill>
              </a:rPr>
              <a:t> yönetmede </a:t>
            </a:r>
            <a:r>
              <a:rPr lang="tr-TR" altLang="tr-TR" smtClean="0"/>
              <a:t>ve </a:t>
            </a:r>
            <a:r>
              <a:rPr lang="tr-TR" altLang="tr-TR" smtClean="0">
                <a:solidFill>
                  <a:srgbClr val="FF0000"/>
                </a:solidFill>
              </a:rPr>
              <a:t>değerlendirmede</a:t>
            </a:r>
            <a:r>
              <a:rPr lang="tr-TR" altLang="tr-TR" smtClean="0"/>
              <a:t> zorlukla karşılaşılabilir.</a:t>
            </a:r>
          </a:p>
          <a:p>
            <a:pPr eaLnBrk="1" hangingPunct="1">
              <a:buFont typeface="Wingdings" panose="05000000000000000000" pitchFamily="2" charset="2"/>
              <a:buChar char="Ø"/>
            </a:pPr>
            <a:endParaRPr lang="tr-TR" altLang="tr-TR" smtClean="0"/>
          </a:p>
          <a:p>
            <a:pPr eaLnBrk="1" hangingPunct="1">
              <a:buFont typeface="Wingdings" panose="05000000000000000000" pitchFamily="2" charset="2"/>
              <a:buChar char="Ø"/>
            </a:pPr>
            <a:r>
              <a:rPr lang="tr-TR" altLang="tr-TR" smtClean="0"/>
              <a:t>Öğrencilerin bazıları bu tür etkinliklere </a:t>
            </a:r>
            <a:r>
              <a:rPr lang="tr-TR" altLang="tr-TR" smtClean="0">
                <a:solidFill>
                  <a:srgbClr val="FF0000"/>
                </a:solidFill>
              </a:rPr>
              <a:t>katılmak istemeyebilir.</a:t>
            </a:r>
          </a:p>
          <a:p>
            <a:endParaRPr lang="tr-TR" altLang="tr-TR" smtClean="0"/>
          </a:p>
        </p:txBody>
      </p:sp>
    </p:spTree>
    <p:extLst>
      <p:ext uri="{BB962C8B-B14F-4D97-AF65-F5344CB8AC3E}">
        <p14:creationId xmlns:p14="http://schemas.microsoft.com/office/powerpoint/2010/main" val="200866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tr-TR" smtClean="0"/>
              <a:t>Kaynaklar</a:t>
            </a:r>
          </a:p>
        </p:txBody>
      </p:sp>
      <p:sp>
        <p:nvSpPr>
          <p:cNvPr id="2560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endParaRPr lang="tr-TR" altLang="tr-TR" smtClean="0"/>
          </a:p>
          <a:p>
            <a:pPr>
              <a:buFont typeface="Wingdings" panose="05000000000000000000" pitchFamily="2" charset="2"/>
              <a:buChar char="Ø"/>
            </a:pPr>
            <a:r>
              <a:rPr lang="tr-TR" altLang="tr-TR">
                <a:hlinkClick r:id="rId2"/>
              </a:rPr>
              <a:t>http://www.odevsel.com/egitim/2607/ornek-olay-incelemesi-yontemi-ornek-olay-analizi.html</a:t>
            </a:r>
            <a:endParaRPr lang="tr-TR" altLang="tr-TR"/>
          </a:p>
          <a:p>
            <a:pPr>
              <a:buFont typeface="Wingdings" panose="05000000000000000000" pitchFamily="2" charset="2"/>
              <a:buChar char="Ø"/>
            </a:pPr>
            <a:r>
              <a:rPr lang="tr-TR" altLang="tr-TR">
                <a:hlinkClick r:id="rId3"/>
              </a:rPr>
              <a:t>http://www.rehberogretmen.biz/ornek-olay-yontemi%C2%A0/3.gazi.edu.tr/web/alperal/orn-ola.pdf</a:t>
            </a:r>
            <a:endParaRPr lang="tr-TR" altLang="tr-TR"/>
          </a:p>
          <a:p>
            <a:pPr>
              <a:buFont typeface="Wingdings" panose="05000000000000000000" pitchFamily="2" charset="2"/>
              <a:buChar char="Ø"/>
            </a:pPr>
            <a:r>
              <a:rPr lang="tr-TR" altLang="tr-TR">
                <a:hlinkClick r:id="rId4"/>
              </a:rPr>
              <a:t>http://bilgibirikimi.tripod.com/simulasyon.htm</a:t>
            </a:r>
            <a:endParaRPr lang="tr-TR" altLang="tr-TR"/>
          </a:p>
          <a:p>
            <a:pPr>
              <a:buFont typeface="Wingdings" panose="05000000000000000000" pitchFamily="2" charset="2"/>
              <a:buChar char="Ø"/>
            </a:pPr>
            <a:r>
              <a:rPr lang="tr-TR" altLang="tr-TR">
                <a:hlinkClick r:id="rId5"/>
              </a:rPr>
              <a:t>www.ozelogretim.hacettepe.edu.tr</a:t>
            </a:r>
            <a:endParaRPr lang="tr-TR" altLang="tr-TR"/>
          </a:p>
          <a:p>
            <a:pPr>
              <a:buFont typeface="Wingdings" panose="05000000000000000000" pitchFamily="2" charset="2"/>
              <a:buChar char="Ø"/>
            </a:pPr>
            <a:r>
              <a:rPr lang="tr-TR" altLang="tr-TR" i="1">
                <a:hlinkClick r:id="rId6"/>
              </a:rPr>
              <a:t>www.uludag.edu.tr/~fenbil/_private/20072008/Fizik.ppt</a:t>
            </a:r>
            <a:endParaRPr lang="tr-TR" altLang="tr-TR" i="1"/>
          </a:p>
          <a:p>
            <a:pPr>
              <a:buFont typeface="Wingdings" panose="05000000000000000000" pitchFamily="2" charset="2"/>
              <a:buNone/>
            </a:pPr>
            <a:endParaRPr lang="tr-TR" altLang="tr-TR" i="1"/>
          </a:p>
          <a:p>
            <a:pPr>
              <a:buFont typeface="Wingdings" panose="05000000000000000000" pitchFamily="2" charset="2"/>
              <a:buNone/>
            </a:pPr>
            <a:endParaRPr lang="tr-TR" altLang="tr-TR" i="1"/>
          </a:p>
          <a:p>
            <a:pPr>
              <a:buFont typeface="Wingdings" panose="05000000000000000000" pitchFamily="2" charset="2"/>
              <a:buChar char="Ø"/>
            </a:pPr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881078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</TotalTime>
  <Words>333</Words>
  <Application>Microsoft Office PowerPoint</Application>
  <PresentationFormat>Geniş ekran</PresentationFormat>
  <Paragraphs>71</Paragraphs>
  <Slides>13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4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13</vt:i4>
      </vt:variant>
    </vt:vector>
  </HeadingPairs>
  <TitlesOfParts>
    <vt:vector size="18" baseType="lpstr">
      <vt:lpstr>Arial</vt:lpstr>
      <vt:lpstr>Calibri</vt:lpstr>
      <vt:lpstr>Calibri Light</vt:lpstr>
      <vt:lpstr>Wingdings</vt:lpstr>
      <vt:lpstr>Office Teması</vt:lpstr>
      <vt:lpstr>Örnek Olay Yöntemi</vt:lpstr>
      <vt:lpstr>Örnek Olay Yöntemi</vt:lpstr>
      <vt:lpstr>Örnek Olay Yönteminin Özellikleri</vt:lpstr>
      <vt:lpstr>Örnek Olay Yönteminin Özellikleri</vt:lpstr>
      <vt:lpstr>Uygulamada Dikkat Edilecek Noktalar</vt:lpstr>
      <vt:lpstr>Uygulamada Dikkat Edilecek Noktalar</vt:lpstr>
      <vt:lpstr>Örnek Olay Yönteminin Etkili Kullanılışı</vt:lpstr>
      <vt:lpstr>Örnek Olay Yönteminin Etkili Kullanılışı</vt:lpstr>
      <vt:lpstr>Örnek Olay İncelemesi Metodunu Kullanmanın Faydaları </vt:lpstr>
      <vt:lpstr>Örnek Olay İncelemesi Metodunu Kullanmanın Faydaları </vt:lpstr>
      <vt:lpstr>Örnek Olay İncelemesi Metodunu Kullanmanın Sınırlılıkları</vt:lpstr>
      <vt:lpstr>Örnek Olay İncelemesi Metodunu Kullanmanın Sınırlılıkları</vt:lpstr>
      <vt:lpstr>Kaynaklar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BULUT</dc:creator>
  <cp:lastModifiedBy>Damla</cp:lastModifiedBy>
  <cp:revision>3</cp:revision>
  <dcterms:created xsi:type="dcterms:W3CDTF">2021-11-09T11:45:25Z</dcterms:created>
  <dcterms:modified xsi:type="dcterms:W3CDTF">2021-11-25T15:58:08Z</dcterms:modified>
</cp:coreProperties>
</file>