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B52A-AA05-42F6-976A-A2FF4F4F13AD}" type="datetimeFigureOut">
              <a:rPr lang="tr-TR" smtClean="0"/>
              <a:t>05.05.2014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D2A4-29DE-4020-A941-E9AFCD28211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B52A-AA05-42F6-976A-A2FF4F4F13AD}" type="datetimeFigureOut">
              <a:rPr lang="tr-TR" smtClean="0"/>
              <a:t>05.05.2014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D2A4-29DE-4020-A941-E9AFCD2821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B52A-AA05-42F6-976A-A2FF4F4F13AD}" type="datetimeFigureOut">
              <a:rPr lang="tr-TR" smtClean="0"/>
              <a:t>05.05.2014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D2A4-29DE-4020-A941-E9AFCD28211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B52A-AA05-42F6-976A-A2FF4F4F13AD}" type="datetimeFigureOut">
              <a:rPr lang="tr-TR" smtClean="0"/>
              <a:t>05.05.2014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D2A4-29DE-4020-A941-E9AFCD2821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B52A-AA05-42F6-976A-A2FF4F4F13AD}" type="datetimeFigureOut">
              <a:rPr lang="tr-TR" smtClean="0"/>
              <a:t>05.05.2014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D2A4-29DE-4020-A941-E9AFCD2821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B52A-AA05-42F6-976A-A2FF4F4F13AD}" type="datetimeFigureOut">
              <a:rPr lang="tr-TR" smtClean="0"/>
              <a:t>05.05.2014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D2A4-29DE-4020-A941-E9AFCD2821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B52A-AA05-42F6-976A-A2FF4F4F13AD}" type="datetimeFigureOut">
              <a:rPr lang="tr-TR" smtClean="0"/>
              <a:t>05.05.2014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D2A4-29DE-4020-A941-E9AFCD2821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B52A-AA05-42F6-976A-A2FF4F4F13AD}" type="datetimeFigureOut">
              <a:rPr lang="tr-TR" smtClean="0"/>
              <a:t>05.05.2014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D2A4-29DE-4020-A941-E9AFCD2821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B52A-AA05-42F6-976A-A2FF4F4F13AD}" type="datetimeFigureOut">
              <a:rPr lang="tr-TR" smtClean="0"/>
              <a:t>05.05.2014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F55D2A4-29DE-4020-A941-E9AFCD28211F}" type="slidenum">
              <a:rPr lang="tr-TR" smtClean="0"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B52A-AA05-42F6-976A-A2FF4F4F13AD}" type="datetimeFigureOut">
              <a:rPr lang="tr-TR" smtClean="0"/>
              <a:t>05.05.2014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D2A4-29DE-4020-A941-E9AFCD2821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B52A-AA05-42F6-976A-A2FF4F4F13AD}" type="datetimeFigureOut">
              <a:rPr lang="tr-TR" smtClean="0"/>
              <a:t>05.05.2014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D2A4-29DE-4020-A941-E9AFCD2821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F3B52A-AA05-42F6-976A-A2FF4F4F13AD}" type="datetimeFigureOut">
              <a:rPr lang="tr-TR" smtClean="0"/>
              <a:t>05.05.2014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55D2A4-29DE-4020-A941-E9AFCD28211F}" type="slidenum">
              <a:rPr lang="tr-TR" smtClean="0"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2938" y="2786063"/>
            <a:ext cx="7772400" cy="1828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sz="5100" dirty="0" smtClean="0"/>
              <a:t>ROL </a:t>
            </a:r>
            <a:r>
              <a:rPr lang="tr-TR" sz="5100" dirty="0" smtClean="0"/>
              <a:t>OYNAMA</a:t>
            </a:r>
            <a:r>
              <a:rPr lang="tr-TR" sz="5100" dirty="0" smtClean="0"/>
              <a:t/>
            </a:r>
            <a:br>
              <a:rPr lang="tr-TR" sz="5100" dirty="0" smtClean="0"/>
            </a:br>
            <a:endParaRPr lang="tr-TR" sz="5100" dirty="0" smtClean="0"/>
          </a:p>
        </p:txBody>
      </p:sp>
    </p:spTree>
    <p:extLst>
      <p:ext uri="{BB962C8B-B14F-4D97-AF65-F5344CB8AC3E}">
        <p14:creationId xmlns:p14="http://schemas.microsoft.com/office/powerpoint/2010/main" val="2492456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tr-TR" dirty="0" smtClean="0"/>
              <a:t>ROL OYNAMA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eaLnBrk="1" hangingPunct="1">
              <a:buNone/>
              <a:defRPr/>
            </a:pPr>
            <a:r>
              <a:rPr lang="tr-TR" sz="2800" dirty="0" smtClean="0"/>
              <a:t>Rol Oynama yöntemi, öğrencilerin kendi duygu ve düşüncelerini başka bir kimliğe bürünerek ifade etmelerini sağlayan bir öğretim tekniğidir</a:t>
            </a:r>
            <a:r>
              <a:rPr lang="tr-TR" sz="2800" dirty="0" smtClean="0"/>
              <a:t>.</a:t>
            </a:r>
          </a:p>
          <a:p>
            <a:pPr marL="0" indent="0" eaLnBrk="1" hangingPunct="1">
              <a:buNone/>
              <a:defRPr/>
            </a:pPr>
            <a:endParaRPr lang="tr-TR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tr-TR" sz="2800" dirty="0" smtClean="0"/>
              <a:t>Bir </a:t>
            </a:r>
            <a:r>
              <a:rPr lang="tr-TR" sz="2800" dirty="0" err="1" smtClean="0"/>
              <a:t>fikir,durum</a:t>
            </a:r>
            <a:r>
              <a:rPr lang="tr-TR" sz="2800" dirty="0" smtClean="0"/>
              <a:t> sorun ya da olay bir grup önünde dramatize edilir</a:t>
            </a:r>
            <a:r>
              <a:rPr lang="tr-TR" sz="2800" dirty="0" smtClean="0"/>
              <a:t>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r-TR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tr-TR" sz="2800" dirty="0" smtClean="0"/>
              <a:t>Grubun üyeleri yalnızca dinlemek ya da tartışmak yerine olayın nasıl oluştuğunu izler ve konunun ayrıntısına inerler.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r-TR" sz="2800" dirty="0" smtClean="0"/>
          </a:p>
        </p:txBody>
      </p:sp>
    </p:spTree>
    <p:extLst>
      <p:ext uri="{BB962C8B-B14F-4D97-AF65-F5344CB8AC3E}">
        <p14:creationId xmlns:p14="http://schemas.microsoft.com/office/powerpoint/2010/main" val="3349021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760"/>
            <a:ext cx="8229600" cy="4862165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 smtClean="0"/>
              <a:t>Rol yapmada öğrenci, gerçek rolünden ve duygularından sıyrılıp kendini bir başkasının yerine koyar</a:t>
            </a:r>
            <a:r>
              <a:rPr lang="tr-TR" dirty="0" smtClean="0"/>
              <a:t>.</a:t>
            </a:r>
          </a:p>
          <a:p>
            <a:pPr eaLnBrk="1" hangingPunct="1"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Belli bir durumda ne yapacağını ve neler hissedeceğini hareketlerle gösterir</a:t>
            </a:r>
            <a:r>
              <a:rPr lang="tr-TR" dirty="0" smtClean="0"/>
              <a:t>.</a:t>
            </a:r>
          </a:p>
          <a:p>
            <a:pPr eaLnBrk="1" hangingPunct="1"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Rol oynama yönteminde ders konusu ile ilgili bir fikir, durum, sorun ya da olay bir grup öğrenci tarafından yine bir grup öğrenci önünde dramatize edilir.</a:t>
            </a:r>
          </a:p>
        </p:txBody>
      </p:sp>
    </p:spTree>
    <p:extLst>
      <p:ext uri="{BB962C8B-B14F-4D97-AF65-F5344CB8AC3E}">
        <p14:creationId xmlns:p14="http://schemas.microsoft.com/office/powerpoint/2010/main" val="1747752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908720"/>
            <a:ext cx="8229600" cy="5327872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 smtClean="0"/>
              <a:t>Rol oynama sayesinde öğrenciler</a:t>
            </a:r>
            <a:r>
              <a:rPr lang="tr-TR" dirty="0" smtClean="0"/>
              <a:t>, bir </a:t>
            </a:r>
            <a:r>
              <a:rPr lang="tr-TR" dirty="0" smtClean="0"/>
              <a:t>başkasının kimliğine bürünerek onların nasıl düşündüklerini, nasıl hissettiklerini ve nasıl davrandıklarını anlamaya çalışır</a:t>
            </a:r>
            <a:r>
              <a:rPr lang="tr-TR" dirty="0" smtClean="0"/>
              <a:t>.</a:t>
            </a:r>
          </a:p>
          <a:p>
            <a:pPr eaLnBrk="1" hangingPunct="1"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Rol oynama yönteminde öğrenciler bir tepkiyle karşılaşmaksızın veya cezalandırılma tehlikesi olmaksızın bir başkası gibi </a:t>
            </a:r>
            <a:r>
              <a:rPr lang="tr-TR" dirty="0" err="1" smtClean="0"/>
              <a:t>hisseder,düşünür</a:t>
            </a:r>
            <a:r>
              <a:rPr lang="tr-TR" dirty="0" smtClean="0"/>
              <a:t> ve davranırlar</a:t>
            </a:r>
            <a:r>
              <a:rPr lang="tr-TR" dirty="0" smtClean="0"/>
              <a:t>.</a:t>
            </a:r>
          </a:p>
          <a:p>
            <a:pPr eaLnBrk="1" hangingPunct="1">
              <a:defRPr/>
            </a:pPr>
            <a:endParaRPr lang="tr-TR" dirty="0"/>
          </a:p>
          <a:p>
            <a:pPr eaLnBrk="1" hangingPunct="1">
              <a:defRPr/>
            </a:pPr>
            <a:r>
              <a:rPr lang="tr-TR" dirty="0" smtClean="0"/>
              <a:t>Daha </a:t>
            </a:r>
            <a:r>
              <a:rPr lang="tr-TR" dirty="0" smtClean="0"/>
              <a:t>önemlisi özel sorunlarını bir bunalım hissetmeksizin tartışabilirler.</a:t>
            </a:r>
          </a:p>
        </p:txBody>
      </p:sp>
    </p:spTree>
    <p:extLst>
      <p:ext uri="{BB962C8B-B14F-4D97-AF65-F5344CB8AC3E}">
        <p14:creationId xmlns:p14="http://schemas.microsoft.com/office/powerpoint/2010/main" val="101282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96751"/>
            <a:ext cx="8229600" cy="4934173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 smtClean="0"/>
              <a:t>Rol oynama yönteminde esas amaç</a:t>
            </a:r>
            <a:r>
              <a:rPr lang="tr-TR" dirty="0" smtClean="0"/>
              <a:t>, öğrencilerin </a:t>
            </a:r>
            <a:r>
              <a:rPr lang="tr-TR" dirty="0" smtClean="0"/>
              <a:t>belli durumlara ilişkin olarak kendi duygu ve düşüncelerini anlamalarına yardım etmek ve kendilerini çevreleyen sosyal dünya hakkında bir anlam oluşturmalarını sağlamaktır</a:t>
            </a:r>
            <a:r>
              <a:rPr lang="tr-TR" dirty="0" smtClean="0"/>
              <a:t>.</a:t>
            </a:r>
          </a:p>
          <a:p>
            <a:pPr eaLnBrk="1" hangingPunct="1">
              <a:defRPr/>
            </a:pPr>
            <a:endParaRPr lang="tr-TR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tr-TR" dirty="0" smtClean="0"/>
              <a:t> Bu nedenle rol oynama yönteminde, işlenmekte olan ders veya konu ile ilgili bir durum ya da olay seçmek önemlidir.</a:t>
            </a:r>
          </a:p>
        </p:txBody>
      </p:sp>
    </p:spTree>
    <p:extLst>
      <p:ext uri="{BB962C8B-B14F-4D97-AF65-F5344CB8AC3E}">
        <p14:creationId xmlns:p14="http://schemas.microsoft.com/office/powerpoint/2010/main" val="235491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772816"/>
            <a:ext cx="8229600" cy="2951659"/>
          </a:xfrm>
        </p:spPr>
        <p:txBody>
          <a:bodyPr/>
          <a:lstStyle/>
          <a:p>
            <a:pPr algn="ctr" eaLnBrk="1" hangingPunct="1">
              <a:defRPr/>
            </a:pPr>
            <a:r>
              <a:rPr lang="tr-TR" sz="6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ROL OYNAMA YÖNTEMİNİ ETKİLİ KULLANIM İÇİN REHBER İLKELER</a:t>
            </a:r>
          </a:p>
        </p:txBody>
      </p:sp>
    </p:spTree>
    <p:extLst>
      <p:ext uri="{BB962C8B-B14F-4D97-AF65-F5344CB8AC3E}">
        <p14:creationId xmlns:p14="http://schemas.microsoft.com/office/powerpoint/2010/main" val="4164605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1-Rol oynama yönteminin başarılı olabilmesi için; uygulamadan önce yapılacak etkinliğin ayrıntıları iyi belirlenmeli ve söz konusu etkinlikte görev alacak öğrencilerin seçimine özen gösterilmelidir.</a:t>
            </a:r>
          </a:p>
          <a:p>
            <a:pPr eaLnBrk="1" hangingPunct="1">
              <a:defRPr/>
            </a:pPr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1036229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4646141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 smtClean="0"/>
              <a:t>2- Rol oynama yönteminin uygulanmasında görev alacak öğrencilere canlandıracakları roller hakkında bilgiler detaylı verilmeli ve onlara bu rolleri prova etmeleri için gerekli zaman tanınmalıdır</a:t>
            </a:r>
            <a:r>
              <a:rPr lang="tr-TR" dirty="0" smtClean="0"/>
              <a:t>.</a:t>
            </a:r>
          </a:p>
          <a:p>
            <a:pPr eaLnBrk="1" hangingPunct="1"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3-Rol oynama düzenini kurma</a:t>
            </a:r>
            <a:r>
              <a:rPr lang="tr-TR" dirty="0" smtClean="0"/>
              <a:t>, karmaşık </a:t>
            </a:r>
            <a:r>
              <a:rPr lang="tr-TR" dirty="0" smtClean="0"/>
              <a:t>olmayan kişisel ilgi, çözümlenebilecek açık ve özel bir sorun ele alınmalıdır.</a:t>
            </a:r>
          </a:p>
        </p:txBody>
      </p:sp>
    </p:spTree>
    <p:extLst>
      <p:ext uri="{BB962C8B-B14F-4D97-AF65-F5344CB8AC3E}">
        <p14:creationId xmlns:p14="http://schemas.microsoft.com/office/powerpoint/2010/main" val="1401984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8799"/>
            <a:ext cx="8229600" cy="4502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tr-TR" dirty="0" smtClean="0"/>
              <a:t>4- Rol oynama yönteminin başarısı için, canlandırılacak durumun veya olayın seçiminde öğrencilerin de söz sahibi olmaları gerekir</a:t>
            </a:r>
            <a:r>
              <a:rPr lang="tr-TR" dirty="0" smtClean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tr-TR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tr-TR" dirty="0" smtClean="0"/>
              <a:t>5- Rol oynama yönteminde sınıf ortamı rol oynamaya müsait olacak şekilde düzenlenmelidir</a:t>
            </a:r>
            <a:r>
              <a:rPr lang="tr-TR" dirty="0" smtClean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tr-TR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tr-TR" dirty="0" smtClean="0"/>
              <a:t>***6- Rol oynamanın sonunda, </a:t>
            </a:r>
            <a:r>
              <a:rPr lang="tr-TR" u="sng" dirty="0" smtClean="0"/>
              <a:t>sınıfta oyuna ilişkin olarak mutlaka bir tartışma ortamının oluşturulması gerekir</a:t>
            </a:r>
            <a:r>
              <a:rPr lang="tr-TR" dirty="0" smtClean="0"/>
              <a:t>.***</a:t>
            </a:r>
          </a:p>
        </p:txBody>
      </p:sp>
    </p:spTree>
    <p:extLst>
      <p:ext uri="{BB962C8B-B14F-4D97-AF65-F5344CB8AC3E}">
        <p14:creationId xmlns:p14="http://schemas.microsoft.com/office/powerpoint/2010/main" val="3034339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72816"/>
            <a:ext cx="8229600" cy="4358109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 smtClean="0"/>
              <a:t>7-Grubun diğer üyelerinin gayri resmi bir durumda oturmalarını sağlama</a:t>
            </a:r>
            <a:r>
              <a:rPr lang="tr-TR" dirty="0" smtClean="0"/>
              <a:t>, herkesin görebileceği, işitebileceği </a:t>
            </a:r>
            <a:r>
              <a:rPr lang="tr-TR" dirty="0" smtClean="0"/>
              <a:t>ve katılabileceği bir düzen oluşturulmalıdır</a:t>
            </a:r>
            <a:r>
              <a:rPr lang="tr-TR" dirty="0" smtClean="0"/>
              <a:t>. </a:t>
            </a:r>
          </a:p>
          <a:p>
            <a:pPr eaLnBrk="1" hangingPunct="1">
              <a:defRPr/>
            </a:pPr>
            <a:endParaRPr lang="tr-TR" dirty="0"/>
          </a:p>
          <a:p>
            <a:pPr eaLnBrk="1" hangingPunct="1">
              <a:defRPr/>
            </a:pPr>
            <a:r>
              <a:rPr lang="tr-TR" dirty="0" smtClean="0"/>
              <a:t>Örneğin </a:t>
            </a:r>
            <a:r>
              <a:rPr lang="tr-TR" dirty="0" smtClean="0"/>
              <a:t>yarım daire şeklinde oturuş biçimi bu düzeni sağlayabilir</a:t>
            </a:r>
            <a:r>
              <a:rPr lang="tr-TR" dirty="0" smtClean="0"/>
              <a:t>.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664567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229600" cy="4718149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 smtClean="0"/>
              <a:t>8-Her sahnenin genellikle 5-10 dakikadan daha fazla sürmemesini sağlamak gerekir.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9-Gerekirse gerekli bölümler tekrarlatılabilir.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10-Sınıfta serbest ve güvenli bir atmosfer oluşturulmalıdır.</a:t>
            </a:r>
          </a:p>
        </p:txBody>
      </p:sp>
    </p:spTree>
    <p:extLst>
      <p:ext uri="{BB962C8B-B14F-4D97-AF65-F5344CB8AC3E}">
        <p14:creationId xmlns:p14="http://schemas.microsoft.com/office/powerpoint/2010/main" val="3543072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549275"/>
            <a:ext cx="8229600" cy="5256213"/>
          </a:xfrm>
        </p:spPr>
        <p:txBody>
          <a:bodyPr/>
          <a:lstStyle/>
          <a:p>
            <a:pPr algn="ctr" eaLnBrk="1" hangingPunct="1">
              <a:defRPr/>
            </a:pPr>
            <a:r>
              <a:rPr lang="tr-TR" sz="7200" dirty="0" smtClean="0"/>
              <a:t>ROL </a:t>
            </a:r>
            <a:r>
              <a:rPr lang="tr-TR" sz="7200" dirty="0" smtClean="0"/>
              <a:t>OYNAMA YÖNTEMİNİN </a:t>
            </a:r>
            <a:r>
              <a:rPr lang="tr-TR" sz="7200" dirty="0" smtClean="0"/>
              <a:t>FAYDALARI</a:t>
            </a:r>
            <a:br>
              <a:rPr lang="tr-TR" sz="7200" dirty="0" smtClean="0"/>
            </a:br>
            <a:endParaRPr lang="tr-TR" sz="7200" dirty="0" smtClean="0"/>
          </a:p>
        </p:txBody>
      </p:sp>
    </p:spTree>
    <p:extLst>
      <p:ext uri="{BB962C8B-B14F-4D97-AF65-F5344CB8AC3E}">
        <p14:creationId xmlns:p14="http://schemas.microsoft.com/office/powerpoint/2010/main" val="3565610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276350"/>
            <a:ext cx="8229600" cy="5581650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 smtClean="0"/>
              <a:t>Öğrenciler bizzat katıldıkları ve hoşlandıkları eylemlerden daha fazla tecrübe edinirler</a:t>
            </a:r>
            <a:r>
              <a:rPr lang="tr-TR" dirty="0" smtClean="0"/>
              <a:t>.</a:t>
            </a:r>
          </a:p>
          <a:p>
            <a:pPr eaLnBrk="1" hangingPunct="1"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Öğrenciler hislerini ve tutumlarını açıklama imkanına sahip olurlar</a:t>
            </a:r>
            <a:r>
              <a:rPr lang="tr-TR" dirty="0" smtClean="0"/>
              <a:t>.</a:t>
            </a:r>
          </a:p>
          <a:p>
            <a:pPr eaLnBrk="1" hangingPunct="1"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Öğrencilerin yaratıcı tutum ve davranışları gelişir</a:t>
            </a:r>
            <a:r>
              <a:rPr lang="tr-TR" dirty="0" smtClean="0"/>
              <a:t>.</a:t>
            </a:r>
          </a:p>
          <a:p>
            <a:pPr eaLnBrk="1" hangingPunct="1"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Öğrencilere durumu yalnızca kavrama yerine aynı zamanda hissetme imkanı verir.</a:t>
            </a:r>
          </a:p>
        </p:txBody>
      </p:sp>
    </p:spTree>
    <p:extLst>
      <p:ext uri="{BB962C8B-B14F-4D97-AF65-F5344CB8AC3E}">
        <p14:creationId xmlns:p14="http://schemas.microsoft.com/office/powerpoint/2010/main" val="636403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549275"/>
            <a:ext cx="8229600" cy="5759450"/>
          </a:xfrm>
        </p:spPr>
        <p:txBody>
          <a:bodyPr/>
          <a:lstStyle/>
          <a:p>
            <a:pPr eaLnBrk="1" hangingPunct="1">
              <a:defRPr/>
            </a:pPr>
            <a:endParaRPr lang="tr-TR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Öğrenciler derse iyi güdülenirler</a:t>
            </a:r>
            <a:r>
              <a:rPr lang="tr-TR" dirty="0" smtClean="0"/>
              <a:t>.</a:t>
            </a:r>
          </a:p>
          <a:p>
            <a:pPr eaLnBrk="1" hangingPunct="1"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Öğrenciler yüz yüze gelecekleri gerçek durumlara hazırlanırlar</a:t>
            </a:r>
            <a:r>
              <a:rPr lang="tr-TR" dirty="0" smtClean="0"/>
              <a:t>.</a:t>
            </a:r>
          </a:p>
          <a:p>
            <a:pPr eaLnBrk="1" hangingPunct="1"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Sosyal becerileri geliştirmek için bu yöntem faydalıdır</a:t>
            </a:r>
            <a:r>
              <a:rPr lang="tr-TR" dirty="0" smtClean="0"/>
              <a:t>.</a:t>
            </a:r>
          </a:p>
          <a:p>
            <a:pPr eaLnBrk="1" hangingPunct="1"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İletişim sözden çok hareketlere dayanır.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r-TR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tr-TR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027431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836613"/>
            <a:ext cx="8229600" cy="5294312"/>
          </a:xfrm>
        </p:spPr>
        <p:txBody>
          <a:bodyPr/>
          <a:lstStyle/>
          <a:p>
            <a:pPr eaLnBrk="1" hangingPunct="1">
              <a:defRPr/>
            </a:pPr>
            <a:endParaRPr lang="tr-TR" smtClean="0"/>
          </a:p>
          <a:p>
            <a:pPr eaLnBrk="1" hangingPunct="1">
              <a:defRPr/>
            </a:pPr>
            <a:r>
              <a:rPr lang="tr-TR" smtClean="0"/>
              <a:t>Öğrenci gelecekte başvuracağı şeyler hakkında ön fikir edinme şansına sahip olur.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r-TR" smtClean="0"/>
          </a:p>
          <a:p>
            <a:pPr eaLnBrk="1" hangingPunct="1">
              <a:defRPr/>
            </a:pPr>
            <a:r>
              <a:rPr lang="tr-TR" smtClean="0"/>
              <a:t>Öğrenci baskı ya da işlerin ters gitmesi durumlarında soğukkanlı olmayı öğrenir.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3545109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124744"/>
            <a:ext cx="8229600" cy="374441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sz="8000" dirty="0" smtClean="0"/>
              <a:t/>
            </a:r>
            <a:br>
              <a:rPr lang="tr-TR" sz="8000" dirty="0" smtClean="0"/>
            </a:br>
            <a:r>
              <a:rPr lang="tr-TR" sz="8000" dirty="0"/>
              <a:t/>
            </a:r>
            <a:br>
              <a:rPr lang="tr-TR" sz="8000" dirty="0"/>
            </a:br>
            <a:r>
              <a:rPr lang="tr-TR" sz="8000" dirty="0" smtClean="0"/>
              <a:t>ROL OYNAMA YÖNTEMİNİN </a:t>
            </a:r>
            <a:r>
              <a:rPr lang="tr-TR" sz="8000" dirty="0"/>
              <a:t>SINIRLILIKLARI</a:t>
            </a:r>
            <a:endParaRPr lang="tr-TR" sz="8000" dirty="0" smtClean="0"/>
          </a:p>
        </p:txBody>
      </p:sp>
    </p:spTree>
    <p:extLst>
      <p:ext uri="{BB962C8B-B14F-4D97-AF65-F5344CB8AC3E}">
        <p14:creationId xmlns:p14="http://schemas.microsoft.com/office/powerpoint/2010/main" val="3789777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08721"/>
            <a:ext cx="8229600" cy="522220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dirty="0" smtClean="0"/>
              <a:t>Küçük grup gerektirir</a:t>
            </a:r>
            <a:r>
              <a:rPr lang="tr-TR" dirty="0" smtClean="0"/>
              <a:t>, sınıfın </a:t>
            </a:r>
            <a:r>
              <a:rPr lang="tr-TR" dirty="0" smtClean="0"/>
              <a:t>tamamı görevlendirilemez</a:t>
            </a:r>
            <a:r>
              <a:rPr lang="tr-TR" dirty="0" smtClean="0"/>
              <a:t>. (</a:t>
            </a:r>
            <a:r>
              <a:rPr lang="tr-TR" dirty="0" smtClean="0"/>
              <a:t>Bizlerde bu problem yok</a:t>
            </a:r>
            <a:r>
              <a:rPr lang="tr-TR" dirty="0" smtClean="0"/>
              <a:t>)</a:t>
            </a:r>
          </a:p>
          <a:p>
            <a:pPr eaLnBrk="1" hangingPunct="1"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Zaman gerektirir</a:t>
            </a:r>
            <a:r>
              <a:rPr lang="tr-TR" dirty="0" smtClean="0"/>
              <a:t>.</a:t>
            </a:r>
          </a:p>
          <a:p>
            <a:pPr eaLnBrk="1" hangingPunct="1"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Bazı öğrenciler karakterleri ya da olayları anlamada güçlük çekebilirler</a:t>
            </a:r>
            <a:r>
              <a:rPr lang="tr-TR" dirty="0" smtClean="0"/>
              <a:t>.</a:t>
            </a:r>
          </a:p>
          <a:p>
            <a:pPr eaLnBrk="1" hangingPunct="1"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Yetenekli öğrenciler durumu tekelinde bulundurabilir</a:t>
            </a:r>
            <a:r>
              <a:rPr lang="tr-TR" dirty="0" smtClean="0"/>
              <a:t>.</a:t>
            </a:r>
          </a:p>
          <a:p>
            <a:pPr eaLnBrk="1" hangingPunct="1"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Katılan her öğrencinin biraz yaratıcılığını gerektirir.</a:t>
            </a:r>
          </a:p>
        </p:txBody>
      </p:sp>
    </p:spTree>
    <p:extLst>
      <p:ext uri="{BB962C8B-B14F-4D97-AF65-F5344CB8AC3E}">
        <p14:creationId xmlns:p14="http://schemas.microsoft.com/office/powerpoint/2010/main" val="1464379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20713"/>
            <a:ext cx="8229600" cy="5510212"/>
          </a:xfrm>
        </p:spPr>
        <p:txBody>
          <a:bodyPr/>
          <a:lstStyle/>
          <a:p>
            <a:pPr eaLnBrk="1" hangingPunct="1"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Öğrenciler rolleri oynarken sık sık aşırıya kaçarlar</a:t>
            </a:r>
            <a:r>
              <a:rPr lang="tr-TR" dirty="0" smtClean="0"/>
              <a:t>. Bu </a:t>
            </a:r>
            <a:r>
              <a:rPr lang="tr-TR" dirty="0" smtClean="0"/>
              <a:t>durum sınıf atmosferini bozacağı için öğrenmeyi de olumsuz etkiler</a:t>
            </a:r>
            <a:r>
              <a:rPr lang="tr-TR" dirty="0" smtClean="0"/>
              <a:t>.</a:t>
            </a:r>
          </a:p>
          <a:p>
            <a:pPr eaLnBrk="1" hangingPunct="1"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Çekingenlik ya da konuşma problemleri gibi beceri eksiklikleri olan öğrenciler için iyi bir yöntem olmayabilir.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460789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229600" cy="4718149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 smtClean="0"/>
              <a:t>Öğrencilerle ya da dersle ilgili kurulmazsa yöntem işe yaramaz hale gelebilir.</a:t>
            </a:r>
          </a:p>
          <a:p>
            <a:pPr eaLnBrk="1" hangingPunct="1">
              <a:defRPr/>
            </a:pPr>
            <a:endParaRPr lang="tr-TR" dirty="0" smtClean="0"/>
          </a:p>
          <a:p>
            <a:pPr eaLnBrk="1" hangingPunct="1">
              <a:defRPr/>
            </a:pPr>
            <a:r>
              <a:rPr lang="tr-TR" dirty="0" smtClean="0"/>
              <a:t>Amaçları açıkça belirtilmezse yalnızca bizzat faaliyete katılanlar için yararlı olur.</a:t>
            </a:r>
          </a:p>
        </p:txBody>
      </p:sp>
    </p:spTree>
    <p:extLst>
      <p:ext uri="{BB962C8B-B14F-4D97-AF65-F5344CB8AC3E}">
        <p14:creationId xmlns:p14="http://schemas.microsoft.com/office/powerpoint/2010/main" val="39420005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</TotalTime>
  <Words>577</Words>
  <Application>Microsoft Office PowerPoint</Application>
  <PresentationFormat>Ekran Gösterisi (4:3)</PresentationFormat>
  <Paragraphs>77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0" baseType="lpstr">
      <vt:lpstr>Akış</vt:lpstr>
      <vt:lpstr>ROL OYNAMA </vt:lpstr>
      <vt:lpstr>ROL OYNAMA</vt:lpstr>
      <vt:lpstr>PowerPoint Sunusu</vt:lpstr>
      <vt:lpstr>PowerPoint Sunusu</vt:lpstr>
      <vt:lpstr>PowerPoint Sunusu</vt:lpstr>
      <vt:lpstr>ROL OYNAMA YÖNTEMİNİ ETKİLİ KULLANIM İÇİN REHBER İLKELER</vt:lpstr>
      <vt:lpstr>PowerPoint Sunusu</vt:lpstr>
      <vt:lpstr>PowerPoint Sunusu</vt:lpstr>
      <vt:lpstr>PowerPoint Sunusu</vt:lpstr>
      <vt:lpstr>PowerPoint Sunusu</vt:lpstr>
      <vt:lpstr>PowerPoint Sunusu</vt:lpstr>
      <vt:lpstr>ROL OYNAMA YÖNTEMİNİN FAYDALARI </vt:lpstr>
      <vt:lpstr>PowerPoint Sunusu</vt:lpstr>
      <vt:lpstr>PowerPoint Sunusu</vt:lpstr>
      <vt:lpstr>PowerPoint Sunusu</vt:lpstr>
      <vt:lpstr>  ROL OYNAMA YÖNTEMİNİN SINIRLILIKLARI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 OYNAMA </dc:title>
  <dc:creator>MUZIK</dc:creator>
  <cp:lastModifiedBy>MUZIK</cp:lastModifiedBy>
  <cp:revision>1</cp:revision>
  <dcterms:created xsi:type="dcterms:W3CDTF">2014-05-05T12:27:53Z</dcterms:created>
  <dcterms:modified xsi:type="dcterms:W3CDTF">2014-05-05T12:33:06Z</dcterms:modified>
</cp:coreProperties>
</file>