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13C749-C741-465D-9A39-57F95A55FB66}" type="datetimeFigureOut">
              <a:rPr lang="tr-TR" smtClean="0"/>
              <a:t>16.11.2017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51C2A9-7C26-4137-9768-B662294533A2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1"/>
                </a:solidFill>
              </a:rPr>
              <a:t>GÖSTERİ (</a:t>
            </a:r>
            <a:r>
              <a:rPr lang="tr-TR" sz="4000" dirty="0" smtClean="0">
                <a:solidFill>
                  <a:schemeClr val="tx1"/>
                </a:solidFill>
              </a:rPr>
              <a:t>DEMONSTRASYON</a:t>
            </a:r>
            <a:r>
              <a:rPr lang="tr-TR" sz="4000" dirty="0" smtClean="0">
                <a:solidFill>
                  <a:schemeClr val="tx1"/>
                </a:solidFill>
              </a:rPr>
              <a:t>) TEKNİĞİ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Gösteri, bir hareketin nasıl yapıldığını ya da bir işlemin nasıl kullanıldığını göstermek amacıyla dikkatle düzenlenmiş bir sunudur (Bülbül, 1991, s. 199).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tekniğin sözlü anlatım, resimler, şekiller ve sorularla desteklenerek daha da etkin hale getirilebilir. Özellikle beceri kazandırmada etkin bir tekniktir.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 smtClean="0"/>
              <a:t>Gösteri tekniği "</a:t>
            </a:r>
            <a:r>
              <a:rPr lang="tr-TR" dirty="0" err="1" smtClean="0"/>
              <a:t>demostrasyon</a:t>
            </a:r>
            <a:r>
              <a:rPr lang="tr-TR" dirty="0" smtClean="0"/>
              <a:t> tekniği" olarak da adlandırılmaktadır.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Öğretmen, bir eylem veya işlemin nasıl yapıldığını veya bir nesnenin nasıl kullanıldığını öğrencilere göstermek suretiyle açıklar.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Ancak, öğrencilerin de gösterimi yapılan nesne veya işlem hakkında ön bilgiye sahip olmasında yarar görülmektedir.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teknik kulağa ve göze hitap ettiğinden, öğrenmenin kalıcılığı artar.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Gösteri tekniğinin bazı üstün yönleri şu şekilde sıralanmaktadır (Bülbül, 1991, s. 199);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1. Eylem veya işlem, yazılı ve sözlü anlarından daha iyi açıklanabilir,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2. ilgi çekebilir, açıklık ve kolay anlaşılma sağlayabilir,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3. Öğrencilere uygulama fırsatı verme olanağını sağlar,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4. Öğrencilerde istenilen davranışın kazanılıp kazanılmadığı anında görülebilir.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Bu tekniğin her yerde uygulanmasının olanaklı olmaması;</a:t>
            </a:r>
          </a:p>
          <a:p>
            <a:endParaRPr lang="tr-TR" dirty="0" smtClean="0"/>
          </a:p>
          <a:p>
            <a:r>
              <a:rPr lang="tr-TR" dirty="0" smtClean="0"/>
              <a:t>Fazla zaman alması; </a:t>
            </a:r>
          </a:p>
          <a:p>
            <a:endParaRPr lang="tr-TR" dirty="0" smtClean="0"/>
          </a:p>
          <a:p>
            <a:r>
              <a:rPr lang="tr-TR" dirty="0" smtClean="0"/>
              <a:t>Öğrencilerin hepsinin aynı fırsata sahip olmaması ve </a:t>
            </a:r>
          </a:p>
          <a:p>
            <a:endParaRPr lang="tr-TR" dirty="0" smtClean="0"/>
          </a:p>
          <a:p>
            <a:r>
              <a:rPr lang="tr-TR" dirty="0" smtClean="0"/>
              <a:t>Öğrencilerde olumsuz tepki geliştirmesi,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tekniğin olumsuz yanlarıdır.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Gösteri tekniği ile etkin bir öğrenmeyi sağlayabilmek ve istenilen davranış değişikliğini gerçekleştirebilmek için, şunlar </a:t>
            </a:r>
            <a:r>
              <a:rPr lang="tr-TR" dirty="0" err="1" smtClean="0"/>
              <a:t>gözönünde</a:t>
            </a:r>
            <a:r>
              <a:rPr lang="tr-TR" dirty="0" smtClean="0"/>
              <a:t> bulundurulmalıdır (</a:t>
            </a:r>
            <a:r>
              <a:rPr lang="tr-TR" dirty="0" err="1" smtClean="0"/>
              <a:t>Aytar</a:t>
            </a:r>
            <a:r>
              <a:rPr lang="tr-TR" dirty="0" smtClean="0"/>
              <a:t>, 1967, s. 5):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1. Gerçek eşya ve varlık gösterilmeli,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2. Konu ile ilgili yerlere gezi düzenlenmeli,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3. ilgili film, slayt, model, resim ve haritalarda yararlanılmalıdır.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Laboratuarları yetersiz, sınıfları kalabalık okullarda gösteri yöntemi sıkça kullanılmaktadır.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Gösteri yöntemi sadece, laboratuar veya deneyle ilgili bir öğretme tekniği değildir.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yöntem, öğrencilere bir konunun daha fazla duyu organına hitap edecek şekilde öğretilmesini kapsar.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Örneğin model kullanılması, bir aletin kullanılmasının öğrencilere gösterilmesi, film, TV, video ile bir konunun öğrencilere sunulması gibi etkinlikler de gösteri yönteminin içerisinde yer alır.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Ortaöğretimde gösteri yöntemi, öğretmenin önderliğinde yapılan bir etkinliğe öğrencilerin soru-cevap tekniği ile katılmaları şeklinde yaygın olarak kullanılır.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Gösteri sırasında, öğrenciler gözlem yapar, veriler kaydeder, öğretmene sorular yöneltebilir ve öğretmenin sorularına cevap vermek durumunda olabilir.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Gösteri yöntemi öğretmenin denetiminde bir grup öğrenciye de yaptırılabilir.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Gösteri bir deney de olabilir.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durumda, öğretmen deneyi yapar, öğrenciler öğretmeni izlerler.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Ancak, burada öğrenci pasif bir izleyici olmamalı, soru-cevap yöntemiyle aktif hale getirilmelidir.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Eğer bu yapılmazsa gösteri deneyinde istenilen başarı elde edilmeyebilir.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Daha genel olarak, bir gösteri deneyinde etkili öğrenme sağlanabilmesi için aşağıdaki tavsiyelere uyulmalıdır.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07209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None/>
            </a:pPr>
            <a:r>
              <a:rPr lang="tr-TR" dirty="0" smtClean="0"/>
              <a:t>1. Öğretmen deneyin doğru sonuç verip vermediğini önceden denemelidir. Böylece, deneyin başarısız olma olasılığı minimuma indirilmiş olur.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2. Gösteri masası üzerinde, ilişkisiz araç ve gereçler bulundurulmamalı ve deney herkesin görebileceği bir pozisyonda yapılmalıdır.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3. Gösteri deneyi öncesi, öğrencileri öğrenmeye hazırlamak için öğretmen genellikle önbilgiler vermeli ve amacı açık bir şekilde belirtmelidir.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4. Deney süresince soru-cevap yaklaşımıyla öğrencilerin aktif hale getirilmesi sağlanmalıdır.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5. Gösteri deneyinden varılmak istenen sonuç öğrenciye buldurulmaya çalışılmalıdır.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6. Ne öğrendiniz? Sorusu etrafında gösteri deneyi öğrencilerin de katılımıyla özetlenmelidir.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56122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Üstünlükleri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tr-TR" dirty="0" smtClean="0"/>
              <a:t>1. Ekonomik bir yöntemdir malzeme israfını önler.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2. Tehlikeli deneyler emniyetli bir şekilde yapılır.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3. Öğrenciler tartışma sürecine katılırlar.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4. Deney sonuçları daha güvenilir olabilir.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5. Öğrenciler bir deneyin profesyonel bir şekilde nasıl yapıldığını gözleme imkanı bulurlar.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tr-TR" sz="4000" dirty="0" smtClean="0"/>
              <a:t>Sınırlılıkları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tr-TR" dirty="0" smtClean="0"/>
              <a:t>Bütün öğrenciler deneyden aynı oranda yarar sağlamayabilir.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Arka sıradaki öğrencilerin deney izlemesi güçtür.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Öğrenciler kendi becerilerini yeterince geliştiremezler.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Gösteri deneylerini hazırlamak fazla zaman alıcıdır.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Bu yöntemde çoğunlukla öğretmen aktif , öğrenci ise pasiftir.</a:t>
            </a:r>
          </a:p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Etkili gösteri yapma beceri gerektiren bir iştir. Öğretmen gerekli formasyona sahip değilse sıkıntılar doğabilir.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Kapsamı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Gösteri öğretmenin öğrencilerin önünde bir şeyin nasıl yapılacağını göstermek ya da bir prensibi açıklamak için yaptığı işlemlerdir.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Gösteride hem görsel hem de işitsel iletişim kullanılır.</a:t>
            </a:r>
            <a:br>
              <a:rPr lang="tr-TR" dirty="0" smtClean="0"/>
            </a:br>
            <a:r>
              <a:rPr lang="tr-TR" dirty="0" smtClean="0"/>
              <a:t>Gösterinin en önemli faydası herhangi bir şeyin en uygun biçimde ya da ustaca nasıl başarılacağını göstermektir.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Bu nedenle gösteri en uygun bir biçimde hazırlanmalı ve uygulanmalıdır.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Gösteri yöntemi özellikle spor, fen, müzik ve sanat alanlarında kullanılmalıdır.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Faydaları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None/>
            </a:pPr>
            <a:r>
              <a:rPr lang="tr-TR" sz="4900" dirty="0" smtClean="0"/>
              <a:t>1. Gösteri öğrencilere olayların oluşumunu hem görerek hem de işiterek öğrenme imkanı sağlar.</a:t>
            </a:r>
          </a:p>
          <a:p>
            <a:pPr marL="514350" indent="-514350">
              <a:buAutoNum type="arabicPeriod"/>
            </a:pPr>
            <a:endParaRPr lang="tr-TR" sz="4900" dirty="0" smtClean="0"/>
          </a:p>
          <a:p>
            <a:pPr marL="514350" indent="-514350">
              <a:buNone/>
            </a:pPr>
            <a:r>
              <a:rPr lang="tr-TR" sz="4900" dirty="0" smtClean="0"/>
              <a:t>2. Gösteri kelimelerin yetersiz olduğu fikirler, prensipler, hareketler ve kavramların açıklaması için kullanılır.</a:t>
            </a:r>
          </a:p>
          <a:p>
            <a:pPr marL="514350" indent="-514350">
              <a:buAutoNum type="arabicPeriod"/>
            </a:pPr>
            <a:endParaRPr lang="tr-TR" sz="4900" dirty="0" smtClean="0"/>
          </a:p>
          <a:p>
            <a:pPr marL="514350" indent="-514350">
              <a:buNone/>
            </a:pPr>
            <a:r>
              <a:rPr lang="tr-TR" sz="4900" dirty="0" smtClean="0"/>
              <a:t>3. İyi bir gösteri öğrencinin dikkatini çeker.</a:t>
            </a:r>
          </a:p>
          <a:p>
            <a:pPr marL="514350" indent="-514350">
              <a:buAutoNum type="arabicPeriod"/>
            </a:pPr>
            <a:endParaRPr lang="tr-TR" sz="4900" dirty="0" smtClean="0"/>
          </a:p>
          <a:p>
            <a:pPr marL="514350" indent="-514350">
              <a:buNone/>
            </a:pPr>
            <a:r>
              <a:rPr lang="tr-TR" sz="4900" dirty="0" smtClean="0"/>
              <a:t>4. Yalnızca gösteri yapanın materyale ihtiyacı vardır. Bu nedenle oldukça ekonomiktir.</a:t>
            </a:r>
          </a:p>
          <a:p>
            <a:pPr marL="514350" indent="-514350">
              <a:buAutoNum type="arabicPeriod"/>
            </a:pPr>
            <a:endParaRPr lang="tr-TR" sz="4900" dirty="0" smtClean="0"/>
          </a:p>
          <a:p>
            <a:pPr marL="514350" indent="-514350">
              <a:buNone/>
            </a:pPr>
            <a:r>
              <a:rPr lang="tr-TR" sz="4900" dirty="0" smtClean="0"/>
              <a:t>5. Öğrenciler de gösterileri yönetebilirler. Böylece beceri ile tutumların ilişkisi gelişir. </a:t>
            </a:r>
          </a:p>
          <a:p>
            <a:pPr marL="514350" indent="-514350">
              <a:buAutoNum type="arabicPeriod"/>
            </a:pPr>
            <a:endParaRPr lang="tr-TR" sz="4900" dirty="0" smtClean="0"/>
          </a:p>
          <a:p>
            <a:pPr marL="514350" indent="-514350">
              <a:buNone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tr-TR" sz="2800" dirty="0" smtClean="0"/>
              <a:t>6. Öğrenci materyal ile bir işe ya da beceriye başlamadan önce o işlemin ya da tecrübenin gösterisi tehlikeyi azaltır. Özellikle fen laboratuarlarında bu husus çok önemlidir.</a:t>
            </a:r>
          </a:p>
          <a:p>
            <a:pPr marL="514350" indent="-514350">
              <a:buAutoNum type="arabicPeriod"/>
            </a:pPr>
            <a:endParaRPr lang="tr-TR" sz="2800" dirty="0" smtClean="0"/>
          </a:p>
          <a:p>
            <a:pPr marL="514350" indent="-514350">
              <a:buNone/>
            </a:pPr>
            <a:r>
              <a:rPr lang="tr-TR" sz="2800" dirty="0" smtClean="0"/>
              <a:t>7. Yanlış yapa yapa öğrenme için harcanacak zamanı azaltır.</a:t>
            </a:r>
          </a:p>
          <a:p>
            <a:pPr marL="514350" indent="-514350">
              <a:buAutoNum type="arabicPeriod"/>
            </a:pPr>
            <a:endParaRPr lang="tr-TR" sz="2800" dirty="0" smtClean="0"/>
          </a:p>
          <a:p>
            <a:pPr marL="514350" indent="-514350">
              <a:buNone/>
            </a:pPr>
            <a:r>
              <a:rPr lang="tr-TR" sz="2800" dirty="0" smtClean="0"/>
              <a:t>8. İyi bir gösteri işlemin standartlarını ortaya koyar. El sanatları resim, müzik ya da beden eğitimi gibi alanlarda güdülendirir.</a:t>
            </a:r>
          </a:p>
          <a:p>
            <a:pPr marL="514350" indent="-514350">
              <a:buAutoNum type="arabicPeriod"/>
            </a:pPr>
            <a:endParaRPr lang="tr-TR" sz="2800" dirty="0" smtClean="0"/>
          </a:p>
          <a:p>
            <a:pPr marL="514350" indent="-514350">
              <a:buNone/>
            </a:pPr>
            <a:r>
              <a:rPr lang="tr-TR" sz="2800" dirty="0" smtClean="0"/>
              <a:t>9. Gösteri özellikle beceriler sahasında yararlıdır.</a:t>
            </a:r>
          </a:p>
          <a:p>
            <a:pPr marL="514350" indent="-514350">
              <a:buAutoNum type="arabicPeriod"/>
            </a:pPr>
            <a:endParaRPr lang="tr-TR" sz="2800" dirty="0" smtClean="0"/>
          </a:p>
          <a:p>
            <a:pPr marL="514350" indent="-514350">
              <a:buNone/>
            </a:pPr>
            <a:r>
              <a:rPr lang="tr-TR" sz="2800" dirty="0" smtClean="0"/>
              <a:t>10. Gösteri toplumdaki insan kaynaklarını kullanmak için en mükemmel yöntemdir.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Sakıncaları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tr-TR" sz="3300" dirty="0" smtClean="0"/>
              <a:t>Göstericinin çok fazla planlama ve hazırlık yapmasını gerektirir.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Eğer gösterici dönütlere dikkat etmeksizin yalnızca “Göster ve anlat” ilkesini uygularsa etkisiz olabilir.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Gösteri yöntemi kalabalık sınıflarda ya da çok küçük objelerle tam olarak uygulanamaz. Çünkü her iki durumda da öğrencilerin tümü gösteriyi çok rahat izleyemeyebilir.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Eğer gösterinin görsel kısmı, işitsel kısmı ile tutarlı değilse (birlikte olmazsa) öğrenciler karıştırabilirler.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Gösteri anlama olmaksızın taklit etmeye dayanabilir.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Karmaşık bir gösteride öğrenciler başarısızlık ya da eksiklik duygusuna kapılabilirler. 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Bilişsel ya da yüksek seviyeli duygusal öğrenmede kullanımı güçtür.</a:t>
            </a:r>
          </a:p>
          <a:p>
            <a:pPr marL="514350" indent="-514350">
              <a:buAutoNum type="arabicPeriod"/>
            </a:pPr>
            <a:endParaRPr lang="tr-TR" sz="3300" dirty="0" smtClean="0"/>
          </a:p>
          <a:p>
            <a:pPr marL="514350" indent="-514350">
              <a:buAutoNum type="arabicPeriod"/>
            </a:pPr>
            <a:r>
              <a:rPr lang="tr-TR" sz="3300" dirty="0" smtClean="0"/>
              <a:t>Pek çok gösteri zaman </a:t>
            </a:r>
            <a:r>
              <a:rPr lang="tr-TR" sz="3300" dirty="0" err="1" smtClean="0"/>
              <a:t>sarfettirir</a:t>
            </a:r>
            <a:r>
              <a:rPr lang="tr-TR" sz="3300" dirty="0" smtClean="0"/>
              <a:t>.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</TotalTime>
  <Words>841</Words>
  <Application>Microsoft Office PowerPoint</Application>
  <PresentationFormat>Ekran Gösterisi (4:3)</PresentationFormat>
  <Paragraphs>129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Calibri</vt:lpstr>
      <vt:lpstr>Constantia</vt:lpstr>
      <vt:lpstr>Wingdings 2</vt:lpstr>
      <vt:lpstr>Akış</vt:lpstr>
      <vt:lpstr>GÖSTERİ (DEMONSTRASYON) TEKNİĞİ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Üstünlükleri</vt:lpstr>
      <vt:lpstr>Sınırlılıkları</vt:lpstr>
      <vt:lpstr> Kapsamı</vt:lpstr>
      <vt:lpstr> Faydaları</vt:lpstr>
      <vt:lpstr>PowerPoint Sunusu</vt:lpstr>
      <vt:lpstr> Sakıncaları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GÖSTERİ (DEMOSTRASYON) TEKNİĞİ</dc:title>
  <dc:creator>xp</dc:creator>
  <cp:lastModifiedBy>Damla BULUT</cp:lastModifiedBy>
  <cp:revision>15</cp:revision>
  <dcterms:created xsi:type="dcterms:W3CDTF">2012-05-10T08:42:22Z</dcterms:created>
  <dcterms:modified xsi:type="dcterms:W3CDTF">2017-11-16T08:14:59Z</dcterms:modified>
</cp:coreProperties>
</file>