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6"/>
  </p:notesMasterIdLst>
  <p:sldIdLst>
    <p:sldId id="257" r:id="rId2"/>
    <p:sldId id="258" r:id="rId3"/>
    <p:sldId id="314" r:id="rId4"/>
    <p:sldId id="315" r:id="rId5"/>
    <p:sldId id="316" r:id="rId6"/>
    <p:sldId id="317" r:id="rId7"/>
    <p:sldId id="318" r:id="rId8"/>
    <p:sldId id="319" r:id="rId9"/>
    <p:sldId id="320" r:id="rId10"/>
    <p:sldId id="321" r:id="rId11"/>
    <p:sldId id="322"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 id="343" r:id="rId33"/>
    <p:sldId id="344" r:id="rId34"/>
    <p:sldId id="345" r:id="rId35"/>
    <p:sldId id="346" r:id="rId36"/>
    <p:sldId id="347" r:id="rId37"/>
    <p:sldId id="348" r:id="rId38"/>
    <p:sldId id="349" r:id="rId39"/>
    <p:sldId id="350" r:id="rId40"/>
    <p:sldId id="351" r:id="rId41"/>
    <p:sldId id="352" r:id="rId42"/>
    <p:sldId id="353" r:id="rId43"/>
    <p:sldId id="354" r:id="rId44"/>
    <p:sldId id="355" r:id="rId45"/>
    <p:sldId id="356" r:id="rId46"/>
    <p:sldId id="357" r:id="rId47"/>
    <p:sldId id="358" r:id="rId48"/>
    <p:sldId id="359" r:id="rId49"/>
    <p:sldId id="360" r:id="rId50"/>
    <p:sldId id="361" r:id="rId51"/>
    <p:sldId id="362" r:id="rId52"/>
    <p:sldId id="363" r:id="rId53"/>
    <p:sldId id="364" r:id="rId54"/>
    <p:sldId id="365" r:id="rId55"/>
    <p:sldId id="366" r:id="rId56"/>
    <p:sldId id="367" r:id="rId57"/>
    <p:sldId id="368" r:id="rId58"/>
    <p:sldId id="369" r:id="rId59"/>
    <p:sldId id="370" r:id="rId60"/>
    <p:sldId id="371" r:id="rId61"/>
    <p:sldId id="372" r:id="rId62"/>
    <p:sldId id="373" r:id="rId63"/>
    <p:sldId id="374" r:id="rId64"/>
    <p:sldId id="375" r:id="rId65"/>
    <p:sldId id="376" r:id="rId66"/>
    <p:sldId id="377" r:id="rId67"/>
    <p:sldId id="378" r:id="rId68"/>
    <p:sldId id="379" r:id="rId69"/>
    <p:sldId id="380" r:id="rId70"/>
    <p:sldId id="381" r:id="rId71"/>
    <p:sldId id="382" r:id="rId72"/>
    <p:sldId id="383" r:id="rId73"/>
    <p:sldId id="384" r:id="rId74"/>
    <p:sldId id="385" r:id="rId75"/>
    <p:sldId id="386" r:id="rId76"/>
    <p:sldId id="387" r:id="rId77"/>
    <p:sldId id="388" r:id="rId78"/>
    <p:sldId id="389" r:id="rId79"/>
    <p:sldId id="390" r:id="rId80"/>
    <p:sldId id="391" r:id="rId81"/>
    <p:sldId id="392" r:id="rId82"/>
    <p:sldId id="393" r:id="rId83"/>
    <p:sldId id="394" r:id="rId84"/>
    <p:sldId id="395" r:id="rId85"/>
    <p:sldId id="396" r:id="rId86"/>
    <p:sldId id="397" r:id="rId87"/>
    <p:sldId id="398" r:id="rId88"/>
    <p:sldId id="399" r:id="rId89"/>
    <p:sldId id="400" r:id="rId90"/>
    <p:sldId id="401" r:id="rId91"/>
    <p:sldId id="402" r:id="rId92"/>
    <p:sldId id="403" r:id="rId93"/>
    <p:sldId id="404" r:id="rId94"/>
    <p:sldId id="405" r:id="rId95"/>
    <p:sldId id="406" r:id="rId96"/>
    <p:sldId id="407" r:id="rId97"/>
    <p:sldId id="408" r:id="rId98"/>
    <p:sldId id="409" r:id="rId99"/>
    <p:sldId id="410" r:id="rId100"/>
    <p:sldId id="411" r:id="rId101"/>
    <p:sldId id="412" r:id="rId102"/>
    <p:sldId id="413" r:id="rId103"/>
    <p:sldId id="414" r:id="rId104"/>
    <p:sldId id="415" r:id="rId105"/>
    <p:sldId id="416" r:id="rId106"/>
    <p:sldId id="417" r:id="rId107"/>
    <p:sldId id="418" r:id="rId108"/>
    <p:sldId id="419" r:id="rId109"/>
    <p:sldId id="420" r:id="rId110"/>
    <p:sldId id="421" r:id="rId111"/>
    <p:sldId id="422" r:id="rId112"/>
    <p:sldId id="423" r:id="rId113"/>
    <p:sldId id="424" r:id="rId114"/>
    <p:sldId id="425" r:id="rId115"/>
    <p:sldId id="426" r:id="rId116"/>
    <p:sldId id="427" r:id="rId117"/>
    <p:sldId id="428" r:id="rId118"/>
    <p:sldId id="429" r:id="rId119"/>
    <p:sldId id="430" r:id="rId120"/>
    <p:sldId id="431" r:id="rId121"/>
    <p:sldId id="432" r:id="rId122"/>
    <p:sldId id="433" r:id="rId123"/>
    <p:sldId id="434" r:id="rId124"/>
    <p:sldId id="435" r:id="rId125"/>
    <p:sldId id="436" r:id="rId126"/>
    <p:sldId id="437" r:id="rId127"/>
    <p:sldId id="438" r:id="rId128"/>
    <p:sldId id="439" r:id="rId129"/>
    <p:sldId id="440" r:id="rId130"/>
    <p:sldId id="441" r:id="rId131"/>
    <p:sldId id="442" r:id="rId132"/>
    <p:sldId id="443" r:id="rId133"/>
    <p:sldId id="444" r:id="rId134"/>
    <p:sldId id="445" r:id="rId13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Tahoma" charset="0"/>
        <a:ea typeface="+mn-ea"/>
        <a:cs typeface="+mn-cs"/>
      </a:defRPr>
    </a:lvl1pPr>
    <a:lvl2pPr marL="457200" algn="l" rtl="0" fontAlgn="base">
      <a:spcBef>
        <a:spcPct val="0"/>
      </a:spcBef>
      <a:spcAft>
        <a:spcPct val="0"/>
      </a:spcAft>
      <a:defRPr kern="1200">
        <a:solidFill>
          <a:schemeClr val="tx1"/>
        </a:solidFill>
        <a:latin typeface="Tahoma" charset="0"/>
        <a:ea typeface="+mn-ea"/>
        <a:cs typeface="+mn-cs"/>
      </a:defRPr>
    </a:lvl2pPr>
    <a:lvl3pPr marL="914400" algn="l" rtl="0" fontAlgn="base">
      <a:spcBef>
        <a:spcPct val="0"/>
      </a:spcBef>
      <a:spcAft>
        <a:spcPct val="0"/>
      </a:spcAft>
      <a:defRPr kern="1200">
        <a:solidFill>
          <a:schemeClr val="tx1"/>
        </a:solidFill>
        <a:latin typeface="Tahoma" charset="0"/>
        <a:ea typeface="+mn-ea"/>
        <a:cs typeface="+mn-cs"/>
      </a:defRPr>
    </a:lvl3pPr>
    <a:lvl4pPr marL="1371600" algn="l" rtl="0" fontAlgn="base">
      <a:spcBef>
        <a:spcPct val="0"/>
      </a:spcBef>
      <a:spcAft>
        <a:spcPct val="0"/>
      </a:spcAft>
      <a:defRPr kern="1200">
        <a:solidFill>
          <a:schemeClr val="tx1"/>
        </a:solidFill>
        <a:latin typeface="Tahoma" charset="0"/>
        <a:ea typeface="+mn-ea"/>
        <a:cs typeface="+mn-cs"/>
      </a:defRPr>
    </a:lvl4pPr>
    <a:lvl5pPr marL="1828800" algn="l" rtl="0" fontAlgn="base">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57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78D5F0C8-59D3-4120-B41E-B8960F43722C}" type="datetimeFigureOut">
              <a:rPr lang="tr-TR"/>
              <a:pPr>
                <a:defRPr/>
              </a:pPr>
              <a:t>01.03.2012</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A59183C8-B770-4300-B6E9-E8F9ABD5AC87}"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3602" name="Rectangle 2"/>
          <p:cNvSpPr>
            <a:spLocks noGrp="1" noChangeArrowheads="1"/>
          </p:cNvSpPr>
          <p:nvPr>
            <p:ph type="ctrTitle" sz="quarter"/>
          </p:nvPr>
        </p:nvSpPr>
        <p:spPr>
          <a:xfrm>
            <a:off x="685800" y="1676400"/>
            <a:ext cx="7772400" cy="1828800"/>
          </a:xfrm>
        </p:spPr>
        <p:txBody>
          <a:bodyPr/>
          <a:lstStyle>
            <a:lvl1pPr>
              <a:defRPr/>
            </a:lvl1pPr>
          </a:lstStyle>
          <a:p>
            <a:r>
              <a:rPr lang="tr-TR"/>
              <a:t>Asıl başlık stili için tıklatın</a:t>
            </a:r>
          </a:p>
        </p:txBody>
      </p:sp>
      <p:sp>
        <p:nvSpPr>
          <p:cNvPr id="15360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tr-TR"/>
              <a:t>Asıl alt başlık stilini düzenlemek için tıklatın</a:t>
            </a:r>
          </a:p>
        </p:txBody>
      </p:sp>
      <p:sp>
        <p:nvSpPr>
          <p:cNvPr id="153604" name="Rectangle 4"/>
          <p:cNvSpPr>
            <a:spLocks noGrp="1" noChangeArrowheads="1"/>
          </p:cNvSpPr>
          <p:nvPr>
            <p:ph type="dt" sz="quarter" idx="2"/>
          </p:nvPr>
        </p:nvSpPr>
        <p:spPr/>
        <p:txBody>
          <a:bodyPr/>
          <a:lstStyle>
            <a:lvl1pPr>
              <a:defRPr/>
            </a:lvl1pPr>
          </a:lstStyle>
          <a:p>
            <a:fld id="{207DF3E2-9E57-4D89-A710-E021E37C8045}" type="datetimeFigureOut">
              <a:rPr lang="tr-TR"/>
              <a:pPr/>
              <a:t>01.03.2012</a:t>
            </a:fld>
            <a:endParaRPr lang="tr-TR"/>
          </a:p>
        </p:txBody>
      </p:sp>
      <p:sp>
        <p:nvSpPr>
          <p:cNvPr id="153605" name="Rectangle 5"/>
          <p:cNvSpPr>
            <a:spLocks noGrp="1" noChangeArrowheads="1"/>
          </p:cNvSpPr>
          <p:nvPr>
            <p:ph type="ftr" sz="quarter" idx="3"/>
          </p:nvPr>
        </p:nvSpPr>
        <p:spPr/>
        <p:txBody>
          <a:bodyPr/>
          <a:lstStyle>
            <a:lvl1pPr>
              <a:defRPr/>
            </a:lvl1pPr>
          </a:lstStyle>
          <a:p>
            <a:endParaRPr lang="tr-TR"/>
          </a:p>
        </p:txBody>
      </p:sp>
      <p:sp>
        <p:nvSpPr>
          <p:cNvPr id="153606" name="Rectangle 6"/>
          <p:cNvSpPr>
            <a:spLocks noGrp="1" noChangeArrowheads="1"/>
          </p:cNvSpPr>
          <p:nvPr>
            <p:ph type="sldNum" sz="quarter" idx="4"/>
          </p:nvPr>
        </p:nvSpPr>
        <p:spPr/>
        <p:txBody>
          <a:bodyPr/>
          <a:lstStyle>
            <a:lvl1pPr>
              <a:defRPr/>
            </a:lvl1pPr>
          </a:lstStyle>
          <a:p>
            <a:fld id="{1D73D504-02F5-4CC9-82D9-4C8D03F58307}" type="slidenum">
              <a:rPr lang="tr-T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lvl1pPr>
              <a:defRPr/>
            </a:lvl1pPr>
          </a:lstStyle>
          <a:p>
            <a:fld id="{149E6966-71E3-4DBF-B36B-5DEB930BA631}" type="datetimeFigureOut">
              <a:rPr lang="tr-TR"/>
              <a:pPr/>
              <a:t>01.03.2012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FFEC9C53-1E21-41DB-9944-91C325F93B0A}" type="slidenum">
              <a:rPr lang="tr-T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47E5868B-5F38-41E2-AF13-FCCEEF44E53D}" type="datetimeFigureOut">
              <a:rPr lang="tr-TR"/>
              <a:pPr/>
              <a:t>01.03.2012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3B8AA187-9962-49B1-9E23-CBF609210480}" type="slidenum">
              <a:rPr lang="tr-T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lvl1pPr>
              <a:defRPr/>
            </a:lvl1pPr>
          </a:lstStyle>
          <a:p>
            <a:fld id="{D9F5976F-99DD-46C9-95C0-878F3F1D62E5}" type="datetimeFigureOut">
              <a:rPr lang="tr-TR"/>
              <a:pPr/>
              <a:t>01.03.2012</a:t>
            </a:fld>
            <a:endParaRPr lang="tr-TR"/>
          </a:p>
        </p:txBody>
      </p:sp>
      <p:sp>
        <p:nvSpPr>
          <p:cNvPr id="6" name="Footer Placeholder 5"/>
          <p:cNvSpPr>
            <a:spLocks noGrp="1"/>
          </p:cNvSpPr>
          <p:nvPr>
            <p:ph type="ftr" sz="quarter" idx="11"/>
          </p:nvPr>
        </p:nvSpPr>
        <p:spPr/>
        <p:txBody>
          <a:bodyPr/>
          <a:lstStyle>
            <a:lvl1pPr>
              <a:defRPr/>
            </a:lvl1pPr>
          </a:lstStyle>
          <a:p>
            <a:endParaRPr lang="tr-TR"/>
          </a:p>
        </p:txBody>
      </p:sp>
      <p:sp>
        <p:nvSpPr>
          <p:cNvPr id="7" name="Slide Number Placeholder 6"/>
          <p:cNvSpPr>
            <a:spLocks noGrp="1"/>
          </p:cNvSpPr>
          <p:nvPr>
            <p:ph type="sldNum" sz="quarter" idx="12"/>
          </p:nvPr>
        </p:nvSpPr>
        <p:spPr/>
        <p:txBody>
          <a:bodyPr/>
          <a:lstStyle>
            <a:lvl1pPr>
              <a:defRPr/>
            </a:lvl1pPr>
          </a:lstStyle>
          <a:p>
            <a:fld id="{FED719AB-426D-422A-822A-87DAF20D3968}" type="slidenum">
              <a:rPr lang="tr-T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lvl1pPr>
              <a:defRPr/>
            </a:lvl1pPr>
          </a:lstStyle>
          <a:p>
            <a:fld id="{80AB45E6-5DF6-48F5-AF23-15D2018ED78E}" type="datetimeFigureOut">
              <a:rPr lang="tr-TR"/>
              <a:pPr/>
              <a:t>01.03.2012</a:t>
            </a:fld>
            <a:endParaRPr lang="tr-TR"/>
          </a:p>
        </p:txBody>
      </p:sp>
      <p:sp>
        <p:nvSpPr>
          <p:cNvPr id="8" name="Footer Placeholder 7"/>
          <p:cNvSpPr>
            <a:spLocks noGrp="1"/>
          </p:cNvSpPr>
          <p:nvPr>
            <p:ph type="ftr" sz="quarter" idx="11"/>
          </p:nvPr>
        </p:nvSpPr>
        <p:spPr/>
        <p:txBody>
          <a:bodyPr/>
          <a:lstStyle>
            <a:lvl1pPr>
              <a:defRPr/>
            </a:lvl1pPr>
          </a:lstStyle>
          <a:p>
            <a:endParaRPr lang="tr-TR"/>
          </a:p>
        </p:txBody>
      </p:sp>
      <p:sp>
        <p:nvSpPr>
          <p:cNvPr id="9" name="Slide Number Placeholder 8"/>
          <p:cNvSpPr>
            <a:spLocks noGrp="1"/>
          </p:cNvSpPr>
          <p:nvPr>
            <p:ph type="sldNum" sz="quarter" idx="12"/>
          </p:nvPr>
        </p:nvSpPr>
        <p:spPr/>
        <p:txBody>
          <a:bodyPr/>
          <a:lstStyle>
            <a:lvl1pPr>
              <a:defRPr/>
            </a:lvl1pPr>
          </a:lstStyle>
          <a:p>
            <a:fld id="{B12873EF-EBF0-4BBF-9EB9-E942A728EB17}" type="slidenum">
              <a:rPr lang="tr-T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lvl1pPr>
              <a:defRPr/>
            </a:lvl1pPr>
          </a:lstStyle>
          <a:p>
            <a:fld id="{C49C78A6-B642-4B3F-8F25-7CE71B798F21}" type="datetimeFigureOut">
              <a:rPr lang="tr-TR"/>
              <a:pPr/>
              <a:t>01.03.2012</a:t>
            </a:fld>
            <a:endParaRPr lang="tr-TR"/>
          </a:p>
        </p:txBody>
      </p:sp>
      <p:sp>
        <p:nvSpPr>
          <p:cNvPr id="4" name="Footer Placeholder 3"/>
          <p:cNvSpPr>
            <a:spLocks noGrp="1"/>
          </p:cNvSpPr>
          <p:nvPr>
            <p:ph type="ftr" sz="quarter" idx="11"/>
          </p:nvPr>
        </p:nvSpPr>
        <p:spPr/>
        <p:txBody>
          <a:bodyPr/>
          <a:lstStyle>
            <a:lvl1pPr>
              <a:defRPr/>
            </a:lvl1pPr>
          </a:lstStyle>
          <a:p>
            <a:endParaRPr lang="tr-TR"/>
          </a:p>
        </p:txBody>
      </p:sp>
      <p:sp>
        <p:nvSpPr>
          <p:cNvPr id="5" name="Slide Number Placeholder 4"/>
          <p:cNvSpPr>
            <a:spLocks noGrp="1"/>
          </p:cNvSpPr>
          <p:nvPr>
            <p:ph type="sldNum" sz="quarter" idx="12"/>
          </p:nvPr>
        </p:nvSpPr>
        <p:spPr/>
        <p:txBody>
          <a:bodyPr/>
          <a:lstStyle>
            <a:lvl1pPr>
              <a:defRPr/>
            </a:lvl1pPr>
          </a:lstStyle>
          <a:p>
            <a:fld id="{5DA5AB43-D3FE-4B11-8C93-4CAD58D3C6F0}" type="slidenum">
              <a:rPr lang="tr-T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F9A9D85-03D3-4880-9DDA-6608DF69B675}" type="datetimeFigureOut">
              <a:rPr lang="tr-TR"/>
              <a:pPr/>
              <a:t>01.03.2012</a:t>
            </a:fld>
            <a:endParaRPr lang="tr-TR"/>
          </a:p>
        </p:txBody>
      </p:sp>
      <p:sp>
        <p:nvSpPr>
          <p:cNvPr id="3" name="Footer Placeholder 2"/>
          <p:cNvSpPr>
            <a:spLocks noGrp="1"/>
          </p:cNvSpPr>
          <p:nvPr>
            <p:ph type="ftr" sz="quarter" idx="11"/>
          </p:nvPr>
        </p:nvSpPr>
        <p:spPr/>
        <p:txBody>
          <a:bodyPr/>
          <a:lstStyle>
            <a:lvl1pPr>
              <a:defRPr/>
            </a:lvl1pPr>
          </a:lstStyle>
          <a:p>
            <a:endParaRPr lang="tr-TR"/>
          </a:p>
        </p:txBody>
      </p:sp>
      <p:sp>
        <p:nvSpPr>
          <p:cNvPr id="4" name="Slide Number Placeholder 3"/>
          <p:cNvSpPr>
            <a:spLocks noGrp="1"/>
          </p:cNvSpPr>
          <p:nvPr>
            <p:ph type="sldNum" sz="quarter" idx="12"/>
          </p:nvPr>
        </p:nvSpPr>
        <p:spPr/>
        <p:txBody>
          <a:bodyPr/>
          <a:lstStyle>
            <a:lvl1pPr>
              <a:defRPr/>
            </a:lvl1pPr>
          </a:lstStyle>
          <a:p>
            <a:fld id="{A000D785-D745-4308-8DAD-B4016A7A58DC}" type="slidenum">
              <a:rPr lang="tr-T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78A79FA7-08F2-41CE-9F04-5E6B5788FA1B}" type="datetimeFigureOut">
              <a:rPr lang="tr-TR"/>
              <a:pPr/>
              <a:t>01.03.2012</a:t>
            </a:fld>
            <a:endParaRPr lang="tr-TR"/>
          </a:p>
        </p:txBody>
      </p:sp>
      <p:sp>
        <p:nvSpPr>
          <p:cNvPr id="6" name="Footer Placeholder 5"/>
          <p:cNvSpPr>
            <a:spLocks noGrp="1"/>
          </p:cNvSpPr>
          <p:nvPr>
            <p:ph type="ftr" sz="quarter" idx="11"/>
          </p:nvPr>
        </p:nvSpPr>
        <p:spPr/>
        <p:txBody>
          <a:bodyPr/>
          <a:lstStyle>
            <a:lvl1pPr>
              <a:defRPr/>
            </a:lvl1pPr>
          </a:lstStyle>
          <a:p>
            <a:endParaRPr lang="tr-TR"/>
          </a:p>
        </p:txBody>
      </p:sp>
      <p:sp>
        <p:nvSpPr>
          <p:cNvPr id="7" name="Slide Number Placeholder 6"/>
          <p:cNvSpPr>
            <a:spLocks noGrp="1"/>
          </p:cNvSpPr>
          <p:nvPr>
            <p:ph type="sldNum" sz="quarter" idx="12"/>
          </p:nvPr>
        </p:nvSpPr>
        <p:spPr/>
        <p:txBody>
          <a:bodyPr/>
          <a:lstStyle>
            <a:lvl1pPr>
              <a:defRPr/>
            </a:lvl1pPr>
          </a:lstStyle>
          <a:p>
            <a:fld id="{93BB568F-716E-4F9F-BCFF-24804DAB0162}" type="slidenum">
              <a:rPr lang="tr-T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6F78B85-0EA6-4C2D-A47E-5CF5B0CD58FF}" type="datetimeFigureOut">
              <a:rPr lang="tr-TR"/>
              <a:pPr/>
              <a:t>01.03.2012</a:t>
            </a:fld>
            <a:endParaRPr lang="tr-TR"/>
          </a:p>
        </p:txBody>
      </p:sp>
      <p:sp>
        <p:nvSpPr>
          <p:cNvPr id="6" name="Footer Placeholder 5"/>
          <p:cNvSpPr>
            <a:spLocks noGrp="1"/>
          </p:cNvSpPr>
          <p:nvPr>
            <p:ph type="ftr" sz="quarter" idx="11"/>
          </p:nvPr>
        </p:nvSpPr>
        <p:spPr/>
        <p:txBody>
          <a:bodyPr/>
          <a:lstStyle>
            <a:lvl1pPr>
              <a:defRPr/>
            </a:lvl1pPr>
          </a:lstStyle>
          <a:p>
            <a:endParaRPr lang="tr-TR"/>
          </a:p>
        </p:txBody>
      </p:sp>
      <p:sp>
        <p:nvSpPr>
          <p:cNvPr id="7" name="Slide Number Placeholder 6"/>
          <p:cNvSpPr>
            <a:spLocks noGrp="1"/>
          </p:cNvSpPr>
          <p:nvPr>
            <p:ph type="sldNum" sz="quarter" idx="12"/>
          </p:nvPr>
        </p:nvSpPr>
        <p:spPr/>
        <p:txBody>
          <a:bodyPr/>
          <a:lstStyle>
            <a:lvl1pPr>
              <a:defRPr/>
            </a:lvl1pPr>
          </a:lstStyle>
          <a:p>
            <a:fld id="{3657DCA9-B7D0-4227-A300-2A2E958E734E}" type="slidenum">
              <a:rPr lang="tr-T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lvl1pPr>
              <a:defRPr/>
            </a:lvl1pPr>
          </a:lstStyle>
          <a:p>
            <a:fld id="{8B351707-540D-4770-A4ED-B308C9194ED3}" type="datetimeFigureOut">
              <a:rPr lang="tr-TR"/>
              <a:pPr/>
              <a:t>01.03.2012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3E567CA3-B345-42B3-BB87-789C56BA0C56}" type="slidenum">
              <a:rPr lang="tr-T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lvl1pPr>
              <a:defRPr/>
            </a:lvl1pPr>
          </a:lstStyle>
          <a:p>
            <a:fld id="{78B3E01E-D52C-4DE7-86B2-E6005465C89E}" type="datetimeFigureOut">
              <a:rPr lang="tr-TR"/>
              <a:pPr/>
              <a:t>01.03.2012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CBB0A7DB-BAA1-4C18-BCBB-E110BBDA2817}" type="slidenum">
              <a:rPr lang="tr-T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52579"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52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fld id="{F35A06D2-156A-491B-9E33-401B7788409D}" type="datetimeFigureOut">
              <a:rPr lang="tr-TR"/>
              <a:pPr/>
              <a:t>01.03.2012</a:t>
            </a:fld>
            <a:endParaRPr lang="tr-TR"/>
          </a:p>
        </p:txBody>
      </p:sp>
      <p:sp>
        <p:nvSpPr>
          <p:cNvPr id="152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endParaRPr lang="tr-TR"/>
          </a:p>
        </p:txBody>
      </p:sp>
      <p:sp>
        <p:nvSpPr>
          <p:cNvPr id="152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fld id="{348849AD-68D5-4D34-BC8C-DD2563F8EDB2}" type="slidenum">
              <a:rPr lang="tr-TR"/>
              <a:pPr/>
              <a:t>‹#›</a:t>
            </a:fld>
            <a:endParaRPr lang="tr-T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fontAlgn="base">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Başlık"/>
          <p:cNvSpPr>
            <a:spLocks noGrp="1"/>
          </p:cNvSpPr>
          <p:nvPr>
            <p:ph type="ctrTitle" idx="4294967295"/>
          </p:nvPr>
        </p:nvSpPr>
        <p:spPr>
          <a:xfrm>
            <a:off x="684213" y="1412875"/>
            <a:ext cx="7772400" cy="1470025"/>
          </a:xfrm>
        </p:spPr>
        <p:txBody>
          <a:bodyPr/>
          <a:lstStyle/>
          <a:p>
            <a:r>
              <a:rPr lang="tr-TR" b="1"/>
              <a:t>MÜZİK ÖĞRETİM YÖNTEMLERİ</a:t>
            </a:r>
          </a:p>
        </p:txBody>
      </p:sp>
      <p:sp>
        <p:nvSpPr>
          <p:cNvPr id="3" name="2 Alt Başlık"/>
          <p:cNvSpPr>
            <a:spLocks noGrp="1"/>
          </p:cNvSpPr>
          <p:nvPr>
            <p:ph type="subTitle" idx="4294967295"/>
          </p:nvPr>
        </p:nvSpPr>
        <p:spPr>
          <a:xfrm>
            <a:off x="1371600" y="4059238"/>
            <a:ext cx="6400800" cy="1593850"/>
          </a:xfrm>
        </p:spPr>
        <p:txBody>
          <a:bodyPr>
            <a:normAutofit/>
          </a:bodyPr>
          <a:lstStyle/>
          <a:p>
            <a:pPr marL="0" indent="0" algn="ctr">
              <a:lnSpc>
                <a:spcPct val="80000"/>
              </a:lnSpc>
              <a:buFont typeface="Wingdings" pitchFamily="2" charset="2"/>
              <a:buNone/>
            </a:pPr>
            <a:r>
              <a:rPr lang="tr-TR" sz="2000" b="1"/>
              <a:t>Karmalı Müzik Öğretim Yöntemi</a:t>
            </a:r>
          </a:p>
          <a:p>
            <a:pPr marL="0" indent="0" algn="ctr">
              <a:lnSpc>
                <a:spcPct val="80000"/>
              </a:lnSpc>
              <a:buFont typeface="Wingdings" pitchFamily="2" charset="2"/>
              <a:buNone/>
            </a:pPr>
            <a:endParaRPr lang="tr-TR" sz="2000" b="1"/>
          </a:p>
          <a:p>
            <a:pPr marL="0" indent="0" algn="ctr">
              <a:lnSpc>
                <a:spcPct val="80000"/>
              </a:lnSpc>
              <a:buFont typeface="Wingdings" pitchFamily="2" charset="2"/>
              <a:buNone/>
            </a:pPr>
            <a:r>
              <a:rPr lang="tr-TR" sz="2000" b="1"/>
              <a:t>Alfabelemeli Müzik Öğretim Yöntemi</a:t>
            </a:r>
          </a:p>
          <a:p>
            <a:pPr marL="0" indent="0" algn="ctr">
              <a:lnSpc>
                <a:spcPct val="80000"/>
              </a:lnSpc>
              <a:buFont typeface="Wingdings" pitchFamily="2" charset="2"/>
              <a:buNone/>
            </a:pPr>
            <a:endParaRPr lang="tr-TR" sz="2000" b="1"/>
          </a:p>
          <a:p>
            <a:pPr marL="0" indent="0" algn="ctr">
              <a:lnSpc>
                <a:spcPct val="80000"/>
              </a:lnSpc>
              <a:buFont typeface="Wingdings" pitchFamily="2" charset="2"/>
              <a:buNone/>
            </a:pPr>
            <a:r>
              <a:rPr lang="tr-TR" sz="2000" b="1"/>
              <a:t>Grafiklemeli Müzik Öğretim Yöntemi</a:t>
            </a:r>
          </a:p>
          <a:p>
            <a:pPr marL="0" indent="0" algn="ctr">
              <a:lnSpc>
                <a:spcPct val="80000"/>
              </a:lnSpc>
              <a:buFont typeface="Wingdings" pitchFamily="2" charset="2"/>
              <a:buNone/>
            </a:pPr>
            <a:endParaRPr lang="tr-TR" sz="2000" b="1"/>
          </a:p>
          <a:p>
            <a:pPr marL="0" indent="0" algn="ctr">
              <a:lnSpc>
                <a:spcPct val="80000"/>
              </a:lnSpc>
              <a:buFont typeface="Wingdings" pitchFamily="2" charset="2"/>
              <a:buNone/>
            </a:pPr>
            <a:r>
              <a:rPr lang="tr-TR" sz="2000" b="1"/>
              <a:t>Aralıklamalı Müzik Öğretim Yöntemi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a:t>Karmalı Müzik Öğretim Yöntemi (Karmalı/ Tonika=Do Yöntemi)</a:t>
            </a:r>
          </a:p>
        </p:txBody>
      </p:sp>
      <p:sp>
        <p:nvSpPr>
          <p:cNvPr id="15362" name="2 İçerik Yer Tutucusu"/>
          <p:cNvSpPr>
            <a:spLocks noGrp="1"/>
          </p:cNvSpPr>
          <p:nvPr>
            <p:ph idx="4294967295"/>
          </p:nvPr>
        </p:nvSpPr>
        <p:spPr/>
        <p:txBody>
          <a:bodyPr/>
          <a:lstStyle/>
          <a:p>
            <a:endParaRPr lang="tr-TR"/>
          </a:p>
          <a:p>
            <a:r>
              <a:rPr lang="tr-TR"/>
              <a:t>Karmalı müzik öğretim yöntemi; müziksel işitme, okuma ve yazmayı, harfli yöntemle rakamlı yöntemin bazı ögelerini birlikte kullanarak ve birbiriyle kararak öğretme yoludur. Bu yönteme, kısaca karmalı yöntem denir.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908050"/>
            <a:ext cx="8229600" cy="5664200"/>
          </a:xfrm>
        </p:spPr>
        <p:txBody>
          <a:bodyPr>
            <a:normAutofit/>
          </a:bodyPr>
          <a:lstStyle/>
          <a:p>
            <a:pPr>
              <a:lnSpc>
                <a:spcPct val="80000"/>
              </a:lnSpc>
            </a:pPr>
            <a:r>
              <a:rPr lang="tr-TR" sz="2600"/>
              <a:t>Bu yöntemde ses ve ezgide harfli müziğin harfli sistemi, ritimde ise rakamlı müziğin ritim ifadesi kapsanır ve böylece bu iki farklı kullanımın birleşmesiyle kendine özgü bir karma yöntem ortaya çıkmış olur. BU nedenle yönteme harf/rakam karmalı müzik veya harf/rakam karmalı müzik yöntemi de denir. Öbür yandan bu yöntem, odaklandığı ses sistemi olarak Tonika=Do kuramına dayanır. Bu nedenle Tonika=Do Yöntemi olarak da adlandırılır ve bu adlandırma ilgili çevrelerde yaygın bir kabul görür, geniş bir kullanım alanı bulur. Ayrıca, yöntem Almayna’da oluşturulup geliştirildiğinden ve en çok bu ülkede kullanıldığından Alman Tonika=Do Yöntemi olarak da adlandırılır. Bu adlandırım da ilgili ülke ve çevrelerde çok yaygın ve etkin bir kabul görür.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Başlık"/>
          <p:cNvSpPr>
            <a:spLocks noGrp="1"/>
          </p:cNvSpPr>
          <p:nvPr>
            <p:ph type="title" idx="4294967295"/>
          </p:nvPr>
        </p:nvSpPr>
        <p:spPr/>
        <p:txBody>
          <a:bodyPr/>
          <a:lstStyle/>
          <a:p>
            <a:pPr algn="just"/>
            <a:r>
              <a:rPr lang="tr-TR"/>
              <a:t>Özellikleri</a:t>
            </a:r>
          </a:p>
        </p:txBody>
      </p:sp>
      <p:sp>
        <p:nvSpPr>
          <p:cNvPr id="3" name="2 İçerik Yer Tutucusu"/>
          <p:cNvSpPr>
            <a:spLocks noGrp="1"/>
          </p:cNvSpPr>
          <p:nvPr>
            <p:ph idx="4294967295"/>
          </p:nvPr>
        </p:nvSpPr>
        <p:spPr/>
        <p:txBody>
          <a:bodyPr>
            <a:normAutofit/>
          </a:bodyPr>
          <a:lstStyle/>
          <a:p>
            <a:pPr>
              <a:lnSpc>
                <a:spcPct val="90000"/>
              </a:lnSpc>
            </a:pPr>
            <a:r>
              <a:rPr lang="tr-TR"/>
              <a:t>Bu yöntemde majör dizinin sesleri “d, r, m, f, s, l, t” harfleriyle gösterilir. Diyezliler harflerin sonuna “i” harfi, bemollüler ise harflerin sonuna “u” harfi getirilerek ifade edilir. Böylece diyezliler “di, ri, fi, si, li” olarak, bemollüler ise “tu, lu, su, mu, ru” olarak okunur, yazılır. Tiz bölge sesleri için harflerin sağ yukarılarına, pes bölge sesleri için harflerin sağ aşağılarına birer küçük çizgi veya küçük rakam konulur.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İçerik Yer Tutucusu"/>
          <p:cNvSpPr>
            <a:spLocks noGrp="1"/>
          </p:cNvSpPr>
          <p:nvPr>
            <p:ph idx="4294967295"/>
          </p:nvPr>
        </p:nvSpPr>
        <p:spPr>
          <a:xfrm>
            <a:off x="468313" y="1268413"/>
            <a:ext cx="8229600" cy="4114800"/>
          </a:xfrm>
        </p:spPr>
        <p:txBody>
          <a:bodyPr/>
          <a:lstStyle/>
          <a:p>
            <a:r>
              <a:rPr lang="tr-TR"/>
              <a:t>Bu yöntem; seslerin harflerle gösterilmesi bakımından harfli müzik yöntemiyle, ritmin rakamlı müzik yöntemiyle gösterilmesi bakımından ise rakamlı müzik yöntemiyle akrabadır. Müzik öğretiminde açkılı dizekli, genel notalamalı yazılı ve abecelemeye geçmeden önceki aşamada müziksel işitme okuma yazma (eğitimi) hep bu karma yöntemle yapılır.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İçerik Yer Tutucusu"/>
          <p:cNvSpPr>
            <a:spLocks noGrp="1"/>
          </p:cNvSpPr>
          <p:nvPr>
            <p:ph idx="4294967295"/>
          </p:nvPr>
        </p:nvSpPr>
        <p:spPr>
          <a:xfrm>
            <a:off x="395288" y="1268413"/>
            <a:ext cx="8229600" cy="4114800"/>
          </a:xfrm>
        </p:spPr>
        <p:txBody>
          <a:bodyPr/>
          <a:lstStyle/>
          <a:p>
            <a:r>
              <a:rPr lang="tr-TR"/>
              <a:t>Bu yöntemde ezgide kapsanan sesler harflerle, suslar sıfırla (0) ifade edilir. Eserlerde harfler ölçü çizgileri arasına yazılır. Her harf başlı başına bir vuruşluk değeri ifade eder. Harf önüne konulan yatay küçük bir çizgi değeri bir kat uzatma işaretidir, harfin belirttiği değeri bir kat uzatır. Sekizlik değer için harfin üztüne tek yatay çizgi, onaltılık değer için harfin üstüne çift yatay çizgi çizilir.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İçerik Yer Tutucusu"/>
          <p:cNvSpPr>
            <a:spLocks noGrp="1"/>
          </p:cNvSpPr>
          <p:nvPr>
            <p:ph idx="4294967295"/>
          </p:nvPr>
        </p:nvSpPr>
        <p:spPr>
          <a:xfrm>
            <a:off x="468313" y="1196975"/>
            <a:ext cx="8229600" cy="4114800"/>
          </a:xfrm>
        </p:spPr>
        <p:txBody>
          <a:bodyPr/>
          <a:lstStyle/>
          <a:p>
            <a:r>
              <a:rPr lang="tr-TR"/>
              <a:t>Ezgilerde veya şarkılarda parçanın tonu, parçanın baş tarafına yazılarak gösterilir. Bu amaçla yapılan Tonika=A veya T=A biçiminde bir yazılımda A, tonun la majör olduğunu ve la sesinin do olarak okunacağını ifade eder.</a:t>
            </a:r>
          </a:p>
          <a:p>
            <a:r>
              <a:rPr lang="tr-TR"/>
              <a:t>Geçki yerinde değişini hecesi kullanılır. Yeni tonun ilk derecesi gene Do olarak alınır.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Başlık"/>
          <p:cNvSpPr>
            <a:spLocks noGrp="1"/>
          </p:cNvSpPr>
          <p:nvPr>
            <p:ph type="title" idx="4294967295"/>
          </p:nvPr>
        </p:nvSpPr>
        <p:spPr/>
        <p:txBody>
          <a:bodyPr/>
          <a:lstStyle/>
          <a:p>
            <a:r>
              <a:rPr lang="tr-TR"/>
              <a:t>Araçları ve Kullanılışı</a:t>
            </a:r>
          </a:p>
        </p:txBody>
      </p:sp>
      <p:sp>
        <p:nvSpPr>
          <p:cNvPr id="21506" name="2 İçerik Yer Tutucusu"/>
          <p:cNvSpPr>
            <a:spLocks noGrp="1"/>
          </p:cNvSpPr>
          <p:nvPr>
            <p:ph idx="4294967295"/>
          </p:nvPr>
        </p:nvSpPr>
        <p:spPr/>
        <p:txBody>
          <a:bodyPr/>
          <a:lstStyle/>
          <a:p>
            <a:r>
              <a:rPr lang="tr-TR"/>
              <a:t>Harf/Rakam karmalı müzik yönteminde şu dört temel araç kullanılır: (1) Sesgösterim Yöntemi=Fonomimi, (2) El-Parmak İşaretleri=Ritimmimi, (3) Dikey Levhalar, (4) Açkısız Dizek Levhası, (5) Ezgi yaratmak ve ezgileri öğrencilere söyleyip yazdırmak için Ezgisel Oyun Takımı, (6) Üzerine nota değerleri çizilmiş Görsel Alıştırma Kartoncukları.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500063"/>
            <a:ext cx="8229600" cy="6000750"/>
          </a:xfrm>
        </p:spPr>
        <p:txBody>
          <a:bodyPr>
            <a:normAutofit/>
          </a:bodyPr>
          <a:lstStyle/>
          <a:p>
            <a:pPr>
              <a:lnSpc>
                <a:spcPct val="90000"/>
              </a:lnSpc>
            </a:pPr>
            <a:r>
              <a:rPr lang="tr-TR" b="1"/>
              <a:t>1. Sesgösterim Yöntemi (Tonika=Do Fonomimisi): </a:t>
            </a:r>
            <a:r>
              <a:rPr lang="tr-TR"/>
              <a:t>Harf/Rakam karmalı müzik yönteminde ses-yükselti alıştırmaları için el-parmak işaretleriyle sesgösterim yöntemi olarak harfli müzik yönteminde kullanılan Tonika=Do Fonomimisi kullanılır.</a:t>
            </a:r>
          </a:p>
          <a:p>
            <a:pPr>
              <a:lnSpc>
                <a:spcPct val="90000"/>
              </a:lnSpc>
            </a:pPr>
            <a:r>
              <a:rPr lang="tr-TR" b="1"/>
              <a:t>El-Parmak İşaretleri=Ritimmimi: </a:t>
            </a:r>
            <a:r>
              <a:rPr lang="tr-TR"/>
              <a:t>Harf/Rakam karmalı müzik yönteminde ritim dili olarak harfli müzik yönteminin el-parmak işaretleri aynen kullanılır. Ancak, suslar elin başparmağı ile ortaparmağının bir halka yapmasıyla gösterilir ve bu halkaya “sa” denir.</a:t>
            </a:r>
            <a:endParaRPr lang="tr-TR"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90000"/>
              </a:lnSpc>
            </a:pPr>
            <a:r>
              <a:rPr lang="tr-TR" sz="3000" b="1"/>
              <a:t>3. Dikey Levhalar: </a:t>
            </a:r>
            <a:r>
              <a:rPr lang="tr-TR" sz="3000"/>
              <a:t>Yükselti ve ritim gereçlerini alıp işlemede harfli müzik yöntemindeki sıra aynen izlenir. Yükselti konuları üç kademede işlenir. Her kademenin notaları ensiz, uzun, dikey levhalara yazılır. Bu levhalar derslerde tahta üzerine asılır ve işaret değneği yardımıyla kullanılır. Dördüncü kademede geçki alıştırmaları yapılır. Belirli geçki alıştırmaları yapılırken iki elin kullanıldığı fonomimiden de yararlanılır. Beşinc, kademede ise eski tonlar, eski dziler alınır, işlenir.</a:t>
            </a:r>
            <a:endParaRPr lang="tr-TR" sz="3000"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90000"/>
              </a:lnSpc>
            </a:pPr>
            <a:r>
              <a:rPr lang="tr-TR" b="1"/>
              <a:t>4. Açkısız Dizek Levhası: </a:t>
            </a:r>
            <a:r>
              <a:rPr lang="tr-TR"/>
              <a:t>Bu levhanın kenarında madeni bir D harfi, yani Do bulunur. D harfi dizek üzerinde nereye konulursa orası do olur, do olarak alınır. Oynak D harfi dizekte istenilen yere konulur, konulduğu çizgi veya ara do okunur. Açkısız dizek levhası üzerinde hareketli nota ile çeşitli yükselti alıştırmaları yapılır. Hareketli ya da oynak nota, ucunda siyah renkte madenden yapılmış bir nota başı bulunan madeni bir araçtır.</a:t>
            </a:r>
            <a:endParaRPr lang="tr-TR"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90000"/>
              </a:lnSpc>
            </a:pPr>
            <a:r>
              <a:rPr lang="tr-TR" sz="3000" b="1"/>
              <a:t>5. Ezgisel Oyun Takımı: </a:t>
            </a:r>
            <a:r>
              <a:rPr lang="tr-TR" sz="3000"/>
              <a:t>Bu araç, bir mukavva kutu içinde yedi nota yükseltisine karşılık yedi renkte ve ikilik, dörtlük, sekizlik, onaltılık değerleri ifade etmek üzere mantıksal bir oranlamayla kesilmiş mukavva parçalarından oluşur. Ayrıca, ölçü çizgileri yerine (yerinde) kullanılmak üzerek kibrit çöplerini de kapsar. Çocuklar bunlarla oyuncak oynar gibi oynayarak çeşitli ezgiler oluştururlar, yaratırlar. Kendilerine söylenen veya çalınan ezgileri yazıp gösterirler, okuyup söylerler.</a:t>
            </a:r>
            <a:endParaRPr lang="tr-TR" sz="30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500063"/>
            <a:ext cx="8229600" cy="5626100"/>
          </a:xfrm>
        </p:spPr>
        <p:txBody>
          <a:bodyPr>
            <a:normAutofit/>
          </a:bodyPr>
          <a:lstStyle/>
          <a:p>
            <a:r>
              <a:rPr lang="tr-TR" sz="3000" b="1"/>
              <a:t>6. Hızlı Görsel Alıştırma Kartoncukları: </a:t>
            </a:r>
            <a:r>
              <a:rPr lang="tr-TR" sz="3000"/>
              <a:t>Bunlar, üzerlerine yalnız nota değerleri çizilmiş birtakım kartoncuklardır. Bu kartoncuklarla ritim ve ölçü eğitimine ilişkin hızlı (çabuk) görsel alıştırmalar düzenlenir ve yapılır. Öğretmen, bu kartoncukları kısa br süre öğrencilerine gösterir, öğrenciler gördüklerini-algıladıklarını belleklerine tutarlar, sonra onları vururlar, söylerle veya yazarlar. Bu tür kartoncuklar ve onlarla yapılan alıştırmalar görsel belleği eğiten, çabuk görüp hatırda tutma yeteneğini işleyen ve geliştiren birer araçtır.</a:t>
            </a:r>
            <a:endParaRPr lang="tr-TR" sz="30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Başlık"/>
          <p:cNvSpPr>
            <a:spLocks noGrp="1"/>
          </p:cNvSpPr>
          <p:nvPr>
            <p:ph type="title" idx="4294967295"/>
          </p:nvPr>
        </p:nvSpPr>
        <p:spPr/>
        <p:txBody>
          <a:bodyPr/>
          <a:lstStyle/>
          <a:p>
            <a:r>
              <a:rPr lang="tr-TR"/>
              <a:t>Kullanımı</a:t>
            </a:r>
          </a:p>
        </p:txBody>
      </p:sp>
      <p:sp>
        <p:nvSpPr>
          <p:cNvPr id="3" name="2 İçerik Yer Tutucusu"/>
          <p:cNvSpPr>
            <a:spLocks noGrp="1"/>
          </p:cNvSpPr>
          <p:nvPr>
            <p:ph idx="4294967295"/>
          </p:nvPr>
        </p:nvSpPr>
        <p:spPr/>
        <p:txBody>
          <a:bodyPr>
            <a:normAutofit/>
          </a:bodyPr>
          <a:lstStyle/>
          <a:p>
            <a:r>
              <a:rPr lang="tr-TR" sz="3000"/>
              <a:t>Karmalı müzik öğretim yöntemi; </a:t>
            </a:r>
          </a:p>
          <a:p>
            <a:pPr marL="971550" lvl="1" indent="-514350">
              <a:buFont typeface="Arial" charset="0"/>
              <a:buAutoNum type="arabicPeriod"/>
            </a:pPr>
            <a:r>
              <a:rPr lang="tr-TR" sz="2600"/>
              <a:t>Bağıl bir yöntemdir. Harfli ve rakamlı müzik yöntemlerinin bağıl esaslarından yararlanır, onların bir karmasıdır. Daha çok harfli müzik yöntemine, kısmen de rakamlı müzik yöntemine benzer.</a:t>
            </a:r>
          </a:p>
          <a:p>
            <a:pPr marL="971550" lvl="1" indent="-514350">
              <a:buFont typeface="Arial" charset="0"/>
              <a:buAutoNum type="arabicPeriod"/>
            </a:pPr>
            <a:r>
              <a:rPr lang="tr-TR" sz="2600"/>
              <a:t>Genel notalamaya hazırlayan ve alıştıran bir araç ve aşama olarak kabul edilir.</a:t>
            </a:r>
          </a:p>
          <a:p>
            <a:pPr marL="971550" lvl="1" indent="-514350">
              <a:buFont typeface="Arial" charset="0"/>
              <a:buAutoNum type="arabicPeriod"/>
            </a:pPr>
            <a:r>
              <a:rPr lang="tr-TR" sz="2600"/>
              <a:t>Yalnız tek sesli ezgilerin değil, çift sesli ve daha çok sesli koro ve çalgı müziklerinin yazılımında da kullanılır.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357188"/>
            <a:ext cx="8229600" cy="5768975"/>
          </a:xfrm>
        </p:spPr>
        <p:txBody>
          <a:bodyPr>
            <a:normAutofit/>
          </a:bodyPr>
          <a:lstStyle/>
          <a:p>
            <a:pPr lvl="1">
              <a:lnSpc>
                <a:spcPct val="90000"/>
              </a:lnSpc>
              <a:buFont typeface="Wingdings" pitchFamily="2" charset="2"/>
              <a:buNone/>
            </a:pPr>
            <a:r>
              <a:rPr lang="tr-TR"/>
              <a:t>4. Avrupa’da 19. yüzyıl sonlarından bu yana bilinen ve günümüze ulaşan bir müzik öğretim yöntemidir.</a:t>
            </a:r>
          </a:p>
          <a:p>
            <a:pPr lvl="1">
              <a:lnSpc>
                <a:spcPct val="90000"/>
              </a:lnSpc>
              <a:buFont typeface="Wingdings" pitchFamily="2" charset="2"/>
              <a:buNone/>
            </a:pPr>
            <a:r>
              <a:rPr lang="tr-TR"/>
              <a:t>5. Almanya’da Agnes Hundoeger (1858-1927) tarafından oluşturulmuş ve ilk kez 1897’de yayımlanmıştır. Sonraları onun izleyicileri tarafından geliştirilmiş, yaygınlaştırılmış ve daha da etkinleştirilmiştir. Bazı dönemlerde kimi geliştiricilerin adları altında kullanılmış e sonunda genel olarak “Alman Tonika=Do Yöntemi” olarak anılmış ve adlandırılmıştır. Almanya’Nın dışında bazı yerlerde kullanılmaktadır. Türkiye’de bu yöntemi ilk kez Nurullah Şevket Taşkıran Ankara’da Gazi Eğitim Enstitüsü ve Devlet Konservatuarı ile Ankara Radyosu’nda uygulamıştır.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357188"/>
            <a:ext cx="8229600" cy="5768975"/>
          </a:xfrm>
        </p:spPr>
        <p:txBody>
          <a:bodyPr>
            <a:normAutofit/>
          </a:bodyPr>
          <a:lstStyle/>
          <a:p>
            <a:pPr lvl="1">
              <a:lnSpc>
                <a:spcPct val="90000"/>
              </a:lnSpc>
              <a:buFont typeface="Wingdings" pitchFamily="2" charset="2"/>
              <a:buNone/>
            </a:pPr>
            <a:r>
              <a:rPr lang="tr-TR"/>
              <a:t>6. Tek başına bağımsız ve etkin bir yöntem olarak Almanya’da ve Almanya dışında bazı yerlerde uzun süre geçerliliğini korumuş, belli yerlerde uygulamalardan kalkmış, ancak belli dönüşümlerle ve kısmen başka yöntemler içinde yaşayagelmiştir.</a:t>
            </a:r>
          </a:p>
          <a:p>
            <a:pPr lvl="1">
              <a:lnSpc>
                <a:spcPct val="90000"/>
              </a:lnSpc>
              <a:buFont typeface="Wingdings" pitchFamily="2" charset="2"/>
              <a:buNone/>
            </a:pPr>
            <a:r>
              <a:rPr lang="tr-TR"/>
              <a:t>7. Kendisinden sonra ortaya çıkan, oluşturulan, geliştirilen ve çoğu günümüzde etkinliğini ve geçerliğini sürdüren değişik yöntemlerin hemen hemen tümüne kaynaklık etmiştir. Bu bakımdandır ki, bağımsız bir yöntem olarak olmasa bile, oluşum ve gelişimlerine kaynaklık ettiği, belli ögeleriyle içlerinde yer aldığı, başka birçok müzik öğretim yönteminin bir parçası olarak günümüze değin varlığını koruyagelmiştir.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lvl="1">
              <a:lnSpc>
                <a:spcPct val="90000"/>
              </a:lnSpc>
              <a:buFont typeface="Wingdings" pitchFamily="2" charset="2"/>
              <a:buNone/>
            </a:pPr>
            <a:r>
              <a:rPr lang="tr-TR"/>
              <a:t>8. Belli ögeleri ve temel araçlarıyla günümüzde de varlığını/etkinliğini sürdürmekte ve yeni müzik öğretim yöntemleri oluşturmaya ve geliştirmeye yönelik zengin ipuçları içermekte, çeşitli ipuçları vermektedir.</a:t>
            </a:r>
          </a:p>
          <a:p>
            <a:pPr lvl="1">
              <a:lnSpc>
                <a:spcPct val="90000"/>
              </a:lnSpc>
              <a:buFont typeface="Wingdings" pitchFamily="2" charset="2"/>
              <a:buNone/>
            </a:pPr>
            <a:r>
              <a:rPr lang="tr-TR"/>
              <a:t>9. Özellikle genel notalama ve grafik notalama üzerinde köklü ve kalıcı izler bırakmıştır ya da bırakmış görünmektedir.</a:t>
            </a:r>
          </a:p>
          <a:p>
            <a:pPr lvl="1">
              <a:lnSpc>
                <a:spcPct val="90000"/>
              </a:lnSpc>
              <a:buFont typeface="Wingdings" pitchFamily="2" charset="2"/>
              <a:buNone/>
            </a:pPr>
            <a:r>
              <a:rPr lang="tr-TR"/>
              <a:t>10. Genel notalamadan önce, genel notalama ile birlikte, genel notalamadan sonra kullanılabilir.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Alfabelemeli Müzik Öğretim Yöntemi (Alfabeleme Yöntemi)</a:t>
            </a:r>
          </a:p>
        </p:txBody>
      </p:sp>
      <p:sp>
        <p:nvSpPr>
          <p:cNvPr id="31746" name="2 İçerik Yer Tutucusu"/>
          <p:cNvSpPr>
            <a:spLocks noGrp="1"/>
          </p:cNvSpPr>
          <p:nvPr>
            <p:ph idx="4294967295"/>
          </p:nvPr>
        </p:nvSpPr>
        <p:spPr/>
        <p:txBody>
          <a:bodyPr/>
          <a:lstStyle/>
          <a:p>
            <a:endParaRPr lang="tr-TR" b="1"/>
          </a:p>
          <a:p>
            <a:r>
              <a:rPr lang="tr-TR" b="1"/>
              <a:t>Tanımı</a:t>
            </a:r>
          </a:p>
          <a:p>
            <a:r>
              <a:rPr lang="tr-TR"/>
              <a:t>Alfabelemeli müzik öğretim yöntemi, müziksel işitme, okuma, yazma, söyleme ve çalmada sesleri (notaları) doğrudan doğruya alfabe harflerinden yedisinin adlarıyla adlandırarak salt yükseklikleriyle öğretme yoludur.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İçerik Yer Tutucusu"/>
          <p:cNvSpPr>
            <a:spLocks noGrp="1"/>
          </p:cNvSpPr>
          <p:nvPr>
            <p:ph idx="4294967295"/>
          </p:nvPr>
        </p:nvSpPr>
        <p:spPr>
          <a:xfrm>
            <a:off x="250825" y="981075"/>
            <a:ext cx="8229600" cy="4114800"/>
          </a:xfrm>
        </p:spPr>
        <p:txBody>
          <a:bodyPr/>
          <a:lstStyle/>
          <a:p>
            <a:r>
              <a:rPr lang="tr-TR"/>
              <a:t>Bu yöntem, sesler alfabe harflerinin yedisiyle adlandırma sistemine dayandığı için alfabe yöntemi, alfabetik yöntem veya alfabetik müzik yöntemi olarak da adlandırılır. Öbür yandan yöntemin Almanya’da veya İngiltere’de ortaya konulan biçiminin yaygın ve etkin kullanımına dayanılarak Alman Alfabetik Yöntemi veya İngiliz Alfabetik Yöntemi olarak da adlandırıldığı görülür.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Başlık"/>
          <p:cNvSpPr>
            <a:spLocks noGrp="1"/>
          </p:cNvSpPr>
          <p:nvPr>
            <p:ph type="title" idx="4294967295"/>
          </p:nvPr>
        </p:nvSpPr>
        <p:spPr/>
        <p:txBody>
          <a:bodyPr/>
          <a:lstStyle/>
          <a:p>
            <a:r>
              <a:rPr lang="tr-TR"/>
              <a:t>Özellikleri</a:t>
            </a:r>
          </a:p>
        </p:txBody>
      </p:sp>
      <p:sp>
        <p:nvSpPr>
          <p:cNvPr id="33794" name="2 İçerik Yer Tutucusu"/>
          <p:cNvSpPr>
            <a:spLocks noGrp="1"/>
          </p:cNvSpPr>
          <p:nvPr>
            <p:ph idx="4294967295"/>
          </p:nvPr>
        </p:nvSpPr>
        <p:spPr/>
        <p:txBody>
          <a:bodyPr/>
          <a:lstStyle/>
          <a:p>
            <a:r>
              <a:rPr lang="tr-TR"/>
              <a:t>Alfabelemeli yöntem, esas olarak La’dan başlayarak dizilen yedi müzik sesini alfabenin A’dan başlayarak dizilen ilk yedi harfiyle adlandırma ve bu adlarla öğrenme-öğretme temeline dayanır.</a:t>
            </a:r>
          </a:p>
          <a:p>
            <a:r>
              <a:rPr lang="tr-TR"/>
              <a:t>A     B    C    D     E     F      G</a:t>
            </a:r>
          </a:p>
          <a:p>
            <a:r>
              <a:rPr lang="tr-TR"/>
              <a:t>…    …    …   …    …    …      …</a:t>
            </a:r>
          </a:p>
          <a:p>
            <a:r>
              <a:rPr lang="tr-TR"/>
              <a:t>la    si    do  re   mi  fa      sol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1 Başlık"/>
          <p:cNvSpPr>
            <a:spLocks noGrp="1"/>
          </p:cNvSpPr>
          <p:nvPr>
            <p:ph type="title" idx="4294967295"/>
          </p:nvPr>
        </p:nvSpPr>
        <p:spPr/>
        <p:txBody>
          <a:bodyPr/>
          <a:lstStyle/>
          <a:p>
            <a:endParaRPr lang="tr-TR"/>
          </a:p>
        </p:txBody>
      </p:sp>
      <p:sp>
        <p:nvSpPr>
          <p:cNvPr id="34818" name="2 İçerik Yer Tutucusu"/>
          <p:cNvSpPr>
            <a:spLocks noGrp="1"/>
          </p:cNvSpPr>
          <p:nvPr>
            <p:ph idx="4294967295"/>
          </p:nvPr>
        </p:nvSpPr>
        <p:spPr/>
        <p:txBody>
          <a:bodyPr/>
          <a:lstStyle/>
          <a:p>
            <a:r>
              <a:rPr lang="tr-TR"/>
              <a:t>Bu yöntemde müzik sesleri harflerle adlandırıldıktan sonra sesli çalışmalarda onlarla hecelenir.</a:t>
            </a:r>
          </a:p>
          <a:p>
            <a:r>
              <a:rPr lang="tr-TR"/>
              <a:t>Bu yöntemde alfabe harfleri ve harflerin sonlarına getirilen ekler aracılığıyla seslerin salt/kesin (mutlak) yükseklikleri ifade edilir. Bu yöntemde do majör dizisinin (gamının) doğal sesleri şöyle yazılır: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357188"/>
            <a:ext cx="8229600" cy="6286500"/>
          </a:xfrm>
        </p:spPr>
        <p:txBody>
          <a:bodyPr>
            <a:normAutofit/>
          </a:bodyPr>
          <a:lstStyle/>
          <a:p>
            <a:pPr>
              <a:lnSpc>
                <a:spcPct val="90000"/>
              </a:lnSpc>
            </a:pPr>
            <a:r>
              <a:rPr lang="tr-TR" sz="2700"/>
              <a:t>C    D     E     F      G   A     B</a:t>
            </a:r>
          </a:p>
          <a:p>
            <a:pPr>
              <a:lnSpc>
                <a:spcPct val="90000"/>
              </a:lnSpc>
            </a:pPr>
            <a:r>
              <a:rPr lang="tr-TR" sz="2700"/>
              <a:t>…    …    …   …    …     …      …</a:t>
            </a:r>
          </a:p>
          <a:p>
            <a:pPr>
              <a:lnSpc>
                <a:spcPct val="90000"/>
              </a:lnSpc>
            </a:pPr>
            <a:r>
              <a:rPr lang="tr-TR" sz="2700"/>
              <a:t>do  re   mi  fa    sol   la    si</a:t>
            </a:r>
          </a:p>
          <a:p>
            <a:pPr>
              <a:lnSpc>
                <a:spcPct val="90000"/>
              </a:lnSpc>
            </a:pPr>
            <a:r>
              <a:rPr lang="tr-TR" sz="2700"/>
              <a:t>Bu yazılımda “si” sesi için belirlenen B’yi Almanlar sib (sibemol) sesi için kullanırlar, “si” için ise “H” harfini kullanmayı yeğlerler.</a:t>
            </a:r>
          </a:p>
          <a:p>
            <a:pPr>
              <a:lnSpc>
                <a:spcPct val="90000"/>
              </a:lnSpc>
            </a:pPr>
            <a:r>
              <a:rPr lang="tr-TR" sz="2700"/>
              <a:t>Bu yöntemde diziyi oluşturan doğal sesler (notalar) harflenerek gösterilir ve yazılır, fakat hecelenerek okunur ve söylenir. Söz konusu harflerin önüne “is” eklenmesiyle tek diyezli notalar, “es” eklenmesiyle ise tek bemollü notalar ifade edilir. Çift diyezliler için “isis”, çift bemollüler için ise “eses” eklenir.</a:t>
            </a:r>
          </a:p>
          <a:p>
            <a:pPr>
              <a:lnSpc>
                <a:spcPct val="90000"/>
              </a:lnSpc>
            </a:pPr>
            <a:r>
              <a:rPr lang="tr-TR" sz="2700"/>
              <a:t>Doğal, tek diyezli ve çift diyezli, tek bemollü ve çift bemollü toplam 35 nota (ses) alfabetik yöntemle yazılır ve okunur.</a:t>
            </a:r>
          </a:p>
          <a:p>
            <a:pPr>
              <a:lnSpc>
                <a:spcPct val="90000"/>
              </a:lnSpc>
            </a:pPr>
            <a:endParaRPr lang="tr-TR" sz="27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Başlık"/>
          <p:cNvSpPr>
            <a:spLocks noGrp="1"/>
          </p:cNvSpPr>
          <p:nvPr>
            <p:ph type="title" idx="4294967295"/>
          </p:nvPr>
        </p:nvSpPr>
        <p:spPr/>
        <p:txBody>
          <a:bodyPr/>
          <a:lstStyle/>
          <a:p>
            <a:r>
              <a:rPr lang="tr-TR"/>
              <a:t>Kullanımı</a:t>
            </a:r>
          </a:p>
        </p:txBody>
      </p:sp>
      <p:sp>
        <p:nvSpPr>
          <p:cNvPr id="36866" name="2 İçerik Yer Tutucusu"/>
          <p:cNvSpPr>
            <a:spLocks noGrp="1"/>
          </p:cNvSpPr>
          <p:nvPr>
            <p:ph idx="4294967295"/>
          </p:nvPr>
        </p:nvSpPr>
        <p:spPr>
          <a:xfrm>
            <a:off x="468313" y="1773238"/>
            <a:ext cx="8229600" cy="4114800"/>
          </a:xfrm>
        </p:spPr>
        <p:txBody>
          <a:bodyPr/>
          <a:lstStyle/>
          <a:p>
            <a:r>
              <a:rPr lang="tr-TR"/>
              <a:t>Alfabelemeli müzik öğretim yöntemi, çok uzun bir süredir kullanılan eski ve köklü bir yöntemdir. Avrupa’da özellikle Almanya’da ve İngiltere’de yapılan müzik öğretiminde epey eskilerden bu yana kullanılır. Ayrıca Orta Avrupa ülkeleri ile öbür belli kıtalardaki belirli ülkelerde yapılan müzik öğretiminde de ulusların kendi solmilemelerinin yanı sıra kullanıldığı görülür.</a:t>
            </a:r>
          </a:p>
          <a:p>
            <a:pPr>
              <a:buFont typeface="Wingdings" pitchFamily="2" charset="2"/>
              <a:buNone/>
            </a:pPr>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İçerik Yer Tutucusu"/>
          <p:cNvSpPr>
            <a:spLocks noGrp="1"/>
          </p:cNvSpPr>
          <p:nvPr>
            <p:ph idx="4294967295"/>
          </p:nvPr>
        </p:nvSpPr>
        <p:spPr>
          <a:xfrm>
            <a:off x="468313" y="1484313"/>
            <a:ext cx="8229600" cy="4114800"/>
          </a:xfrm>
        </p:spPr>
        <p:txBody>
          <a:bodyPr/>
          <a:lstStyle/>
          <a:p>
            <a:r>
              <a:rPr lang="tr-TR"/>
              <a:t>Müzik öğretiminde bağıl yöntemlerin kullanıldığı bağıl aşamalardan sonra mutlak yöntemin kullanıldığı mutlak aşamalara geçilir. Bağıl aşamadan mutlak aşamaya geçişte alfabetik yöntem etkin ve belirleyici rol oynar. Bu geçiş genellikle bağıl adlar ve yüksekliklerden alfabetik nota adlarına ve mutlak yüksekliklere geçiş biçiminde gerçekleşir.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Grafiklemeli Müzik Öğretim Yöntemi (Grafikleme Yöntemi)</a:t>
            </a:r>
          </a:p>
        </p:txBody>
      </p:sp>
      <p:sp>
        <p:nvSpPr>
          <p:cNvPr id="38914" name="2 İçerik Yer Tutucusu"/>
          <p:cNvSpPr>
            <a:spLocks noGrp="1"/>
          </p:cNvSpPr>
          <p:nvPr>
            <p:ph idx="4294967295"/>
          </p:nvPr>
        </p:nvSpPr>
        <p:spPr/>
        <p:txBody>
          <a:bodyPr/>
          <a:lstStyle/>
          <a:p>
            <a:endParaRPr lang="tr-TR" b="1"/>
          </a:p>
          <a:p>
            <a:r>
              <a:rPr lang="tr-TR" b="1"/>
              <a:t>Tanımı</a:t>
            </a:r>
          </a:p>
          <a:p>
            <a:r>
              <a:rPr lang="tr-TR"/>
              <a:t>Grafiklemeli müzik öğretim yöntemi; müziksel işitme, okuma, yazma ve söylemeyi, sesleri (notaları) dizek üzerinde grafikleyerek öğretme yoludur. Bu yönteme kısaca, grafikleme yöntemi veya grafiklemeli yöntem denir.</a:t>
            </a:r>
          </a:p>
          <a:p>
            <a:pPr>
              <a:buFont typeface="Wingdings" pitchFamily="2" charset="2"/>
              <a:buNone/>
            </a:pPr>
            <a:endParaRPr lang="tr-TR"/>
          </a:p>
          <a:p>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İçerik Yer Tutucusu"/>
          <p:cNvSpPr>
            <a:spLocks noGrp="1"/>
          </p:cNvSpPr>
          <p:nvPr>
            <p:ph idx="4294967295"/>
          </p:nvPr>
        </p:nvSpPr>
        <p:spPr>
          <a:xfrm>
            <a:off x="468313" y="1484313"/>
            <a:ext cx="8229600" cy="4114800"/>
          </a:xfrm>
        </p:spPr>
        <p:txBody>
          <a:bodyPr/>
          <a:lstStyle/>
          <a:p>
            <a:r>
              <a:rPr lang="tr-TR"/>
              <a:t>Bu yöntem, sesleri dizek üzerinde grafikle gösterme veya grafksel yzma sistemine dayandığı için grafik yöntem veya grafik müzik yöntemi olarak da adlandırılabilir. Öbür yandan yöntem, oluşturucusu ve geliştiricisi Max Battke (1863-1916)’nin adıyla adlandırılarak Max Battke Yöntemi (Max Battke Methode) diye de bilinir, anılır, adlandırılır.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1 Başlık"/>
          <p:cNvSpPr>
            <a:spLocks noGrp="1"/>
          </p:cNvSpPr>
          <p:nvPr>
            <p:ph type="title" idx="4294967295"/>
          </p:nvPr>
        </p:nvSpPr>
        <p:spPr/>
        <p:txBody>
          <a:bodyPr/>
          <a:lstStyle/>
          <a:p>
            <a:r>
              <a:rPr lang="tr-TR"/>
              <a:t>Özellikleri</a:t>
            </a:r>
          </a:p>
        </p:txBody>
      </p:sp>
      <p:sp>
        <p:nvSpPr>
          <p:cNvPr id="40962" name="2 İçerik Yer Tutucusu"/>
          <p:cNvSpPr>
            <a:spLocks noGrp="1"/>
          </p:cNvSpPr>
          <p:nvPr>
            <p:ph idx="4294967295"/>
          </p:nvPr>
        </p:nvSpPr>
        <p:spPr/>
        <p:txBody>
          <a:bodyPr/>
          <a:lstStyle/>
          <a:p>
            <a:r>
              <a:rPr lang="tr-TR"/>
              <a:t>Grafiklemeli müzik öğretim yönteminde dizek üzerinde ölçü içinde vuruşlar dikey noktalı çizgilerle ayrılır. Bunlar ara-sına nota(lar) yerine kalınca yatay çizgiler çizilir. Suslarda çizgi araları boş bırakılır.</a:t>
            </a:r>
          </a:p>
          <a:p>
            <a:r>
              <a:rPr lang="tr-TR"/>
              <a:t>Esas tonun toniği veya oktavı için parçanın başında dizeğin çizgi ve aralıkları eğri küçük çizgilerle gösterilir.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r>
              <a:rPr lang="tr-TR" sz="3000"/>
              <a:t>Birer vuruşluk değerler dikey noktalı çizgler arasında alınır, iki vuruşluk değer ölçünün sonraki kısmına uzatılarak ifade edilir. Sekizlikler ise iki kısa yatay çizgi halinde gösterilir. Dörtlük önünde noktayı ifade etmek üzere, yatay çizgi ölçünün sonraki kısmına yarım çizgi halinde uzatılır.</a:t>
            </a:r>
          </a:p>
          <a:p>
            <a:r>
              <a:rPr lang="tr-TR" sz="3000"/>
              <a:t>Grafiklemeli yöntem veya grafik müzik yöntemi, esas olarak bağıldır. Ancak, bazı yönlerden salt/kein (mutlak) kullanıma da elverişlidir.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İçerik Yer Tutucusu"/>
          <p:cNvSpPr>
            <a:spLocks noGrp="1"/>
          </p:cNvSpPr>
          <p:nvPr>
            <p:ph idx="4294967295"/>
          </p:nvPr>
        </p:nvSpPr>
        <p:spPr>
          <a:xfrm>
            <a:off x="468313" y="908050"/>
            <a:ext cx="8229600" cy="4114800"/>
          </a:xfrm>
        </p:spPr>
        <p:txBody>
          <a:bodyPr/>
          <a:lstStyle/>
          <a:p>
            <a:endParaRPr lang="tr-TR"/>
          </a:p>
          <a:p>
            <a:r>
              <a:rPr lang="tr-TR"/>
              <a:t>Grafiklemeli yöntemin önceliği ve ayrıcalığı açıklık ve somutluktur. Bu yöntemde işitsel açıklık görsel açıklıkla birleşir. Bağıl yöntemde tonik yeri parçanın başında renkli olarak çizilir ve böylece daha da somutlaşır.</a:t>
            </a:r>
          </a:p>
          <a:p>
            <a:r>
              <a:rPr lang="tr-TR"/>
              <a:t>Yöntem somut araçlara önem ve öncelik verir.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1 Başlık"/>
          <p:cNvSpPr>
            <a:spLocks noGrp="1"/>
          </p:cNvSpPr>
          <p:nvPr>
            <p:ph type="title" idx="4294967295"/>
          </p:nvPr>
        </p:nvSpPr>
        <p:spPr>
          <a:xfrm>
            <a:off x="457200" y="381000"/>
            <a:ext cx="8229600" cy="960438"/>
          </a:xfrm>
        </p:spPr>
        <p:txBody>
          <a:bodyPr/>
          <a:lstStyle/>
          <a:p>
            <a:r>
              <a:rPr lang="tr-TR"/>
              <a:t>Kullanımı</a:t>
            </a:r>
          </a:p>
        </p:txBody>
      </p:sp>
      <p:sp>
        <p:nvSpPr>
          <p:cNvPr id="3" name="2 İçerik Yer Tutucusu"/>
          <p:cNvSpPr>
            <a:spLocks noGrp="1"/>
          </p:cNvSpPr>
          <p:nvPr>
            <p:ph idx="4294967295"/>
          </p:nvPr>
        </p:nvSpPr>
        <p:spPr/>
        <p:txBody>
          <a:bodyPr>
            <a:normAutofit/>
          </a:bodyPr>
          <a:lstStyle/>
          <a:p>
            <a:pPr>
              <a:lnSpc>
                <a:spcPct val="90000"/>
              </a:lnSpc>
            </a:pPr>
            <a:r>
              <a:rPr lang="tr-TR"/>
              <a:t>Grafiklemeli müzik öğretim yöntemi öncelikle erken, temel ve ilk müzik eğitiminde kullanılır. Özelliği gereği hem bağıl, hem salt/kesin (mutlak) sistemde kullanılır.</a:t>
            </a:r>
          </a:p>
          <a:p>
            <a:pPr>
              <a:lnSpc>
                <a:spcPct val="90000"/>
              </a:lnSpc>
            </a:pPr>
            <a:r>
              <a:rPr lang="tr-TR"/>
              <a:t>Grafiklemeli müzik yöntemi ile birlikte belirli somut araçlar kullanılır. Bu araçlar şunlardır: Hareketli (oynak) nota, diyagramlar, eğri ve dikey ses merdivenleri, toniği kırmızı renge boyalı dizek, klavyatur, dizi tarağı.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p:txBody>
          <a:bodyPr>
            <a:normAutofit/>
          </a:bodyPr>
          <a:lstStyle/>
          <a:p>
            <a:pPr>
              <a:lnSpc>
                <a:spcPct val="90000"/>
              </a:lnSpc>
            </a:pPr>
            <a:r>
              <a:rPr lang="tr-TR"/>
              <a:t>Grafiklemeli müzik öğretim yöntemi, ilk kez Max Battke (1863-1916) tarafından oluşturulmuş ve 1909’da yayınlanan bir eserinde açıklanmıştır. Yöntem daha sonra başka müzik eğitimcilerinin çabaları ve katkılarıyla geliştirilmiştir.</a:t>
            </a:r>
          </a:p>
          <a:p>
            <a:pPr>
              <a:lnSpc>
                <a:spcPct val="90000"/>
              </a:lnSpc>
            </a:pPr>
            <a:r>
              <a:rPr lang="tr-TR"/>
              <a:t>Bu yöntem, sonraları oluşan ve gelişen bazı yeni yöntemlere anlamlı ipuçları vermiş, önemli kaynak olmuştur.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Aralıklamalı Müzik Öğretim Yöntemi (Aralıklama Yöntemi)</a:t>
            </a:r>
          </a:p>
        </p:txBody>
      </p:sp>
      <p:sp>
        <p:nvSpPr>
          <p:cNvPr id="3" name="2 İçerik Yer Tutucusu"/>
          <p:cNvSpPr>
            <a:spLocks noGrp="1"/>
          </p:cNvSpPr>
          <p:nvPr>
            <p:ph idx="4294967295"/>
          </p:nvPr>
        </p:nvSpPr>
        <p:spPr/>
        <p:txBody>
          <a:bodyPr>
            <a:normAutofit/>
          </a:bodyPr>
          <a:lstStyle/>
          <a:p>
            <a:pPr>
              <a:lnSpc>
                <a:spcPct val="80000"/>
              </a:lnSpc>
            </a:pPr>
            <a:r>
              <a:rPr lang="tr-TR" sz="3000" b="1"/>
              <a:t>Tanımı</a:t>
            </a:r>
          </a:p>
          <a:p>
            <a:pPr>
              <a:lnSpc>
                <a:spcPct val="80000"/>
              </a:lnSpc>
            </a:pPr>
            <a:r>
              <a:rPr lang="tr-TR" sz="3000"/>
              <a:t>Aralıklamalı müzik öğretim yöntemi, domajör dizinin (tonun) veya belirlenen bir ana dizinin esas aralıklarını model-kalıp olarak alıp başka dizilerdeki (tonlardaki) her türlü aralığı bunlara göre öğretme yoludur.</a:t>
            </a:r>
          </a:p>
          <a:p>
            <a:pPr>
              <a:lnSpc>
                <a:spcPct val="80000"/>
              </a:lnSpc>
            </a:pPr>
            <a:r>
              <a:rPr lang="tr-TR" sz="3000"/>
              <a:t>Bu yöntem, tüm dizilerdeki (tonlardaki) aralıkları domajördeki aralık büyüklükleri ve aralık adlarıyla öğretme sistemine dayandığı için aralık yöntemi, aralıklı yöntem ve aralıklı müzik yöntemi olarak da adlandırılır.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a:xfrm>
            <a:off x="395288" y="1700213"/>
            <a:ext cx="8229600" cy="5500687"/>
          </a:xfrm>
        </p:spPr>
        <p:txBody>
          <a:bodyPr>
            <a:normAutofit/>
          </a:bodyPr>
          <a:lstStyle/>
          <a:p>
            <a:pPr>
              <a:lnSpc>
                <a:spcPct val="80000"/>
              </a:lnSpc>
            </a:pPr>
            <a:r>
              <a:rPr lang="tr-TR" sz="2400"/>
              <a:t>Aralıklamalı müzik öğretim yöntemi bağıl (görece, göreli) bir yöntemdir ve kendine özgü özellikler taşır.</a:t>
            </a:r>
          </a:p>
          <a:p>
            <a:pPr>
              <a:lnSpc>
                <a:spcPct val="80000"/>
              </a:lnSpc>
            </a:pPr>
            <a:r>
              <a:rPr lang="tr-TR" sz="2400"/>
              <a:t>Bu yöntemde, bir sekizlilik (oktavlık) domajör dizinin aralıkları model alındığında, hangi dizide (tonda)  olursa olsun her tam sekizli “do-do”, her çıkıcı tam beşli “do-sol” ve inici tam beşli “sol-do”, her çıkıcı tam dörtlü “do-fa” ve inici tam dörtlü “fa-do”, her çıkıcı büyük üçlü “do-mi” ve inici büyük üçlü “mi-do”, her çıkıcı küçük üçlü “mi-sol” ve inici küçük üçlü “sol-mi”, her çıkıcı büyük ikili “do-re” ve inici büyük ikili “mi-re”, her çıkıcı küçük ikili “mi-fa” ve inici küçük ikili “fa-mi”, her çıkıcı büyük altılı “do-la” ve inici büyük altılı “la-do”, her çıkıcı küçük altılı “mi-do” ve inici küçük altılı “do-mi”, her çıkıcı büyük yedili “do-si” ve inici büyük yedili “si-do”, her çıkıcı küçük yedili “re-do” ve inici küçük yedili “do-re” biçiminde söylenir, okutulur, öğretilir</a:t>
            </a:r>
            <a:r>
              <a:rPr lang="tr-TR" sz="2700"/>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1 Başlık"/>
          <p:cNvSpPr>
            <a:spLocks noGrp="1"/>
          </p:cNvSpPr>
          <p:nvPr>
            <p:ph type="title" idx="4294967295"/>
          </p:nvPr>
        </p:nvSpPr>
        <p:spPr/>
        <p:txBody>
          <a:bodyPr/>
          <a:lstStyle/>
          <a:p>
            <a:r>
              <a:rPr lang="tr-TR"/>
              <a:t>Kullanımı</a:t>
            </a:r>
          </a:p>
        </p:txBody>
      </p:sp>
      <p:sp>
        <p:nvSpPr>
          <p:cNvPr id="48130" name="2 İçerik Yer Tutucusu"/>
          <p:cNvSpPr>
            <a:spLocks noGrp="1"/>
          </p:cNvSpPr>
          <p:nvPr>
            <p:ph idx="4294967295"/>
          </p:nvPr>
        </p:nvSpPr>
        <p:spPr>
          <a:xfrm>
            <a:off x="457200" y="1600200"/>
            <a:ext cx="8229600" cy="4829175"/>
          </a:xfrm>
        </p:spPr>
        <p:txBody>
          <a:bodyPr/>
          <a:lstStyle/>
          <a:p>
            <a:r>
              <a:rPr lang="tr-TR"/>
              <a:t>Aralıklamalı müzik öğretim yöntemi; müzik öğretiminde temel dizi veya ana dizi aralıklarının öğretiminden sonra başka dizilere (tonlara) geçilirken veya geçildiğinde ilk aşamada kullanılır.</a:t>
            </a:r>
          </a:p>
          <a:p>
            <a:r>
              <a:rPr lang="tr-TR"/>
              <a:t>Başka aşamalarda da gerektikçe işe koşulabilir.</a:t>
            </a:r>
          </a:p>
          <a:p>
            <a:r>
              <a:rPr lang="tr-TR"/>
              <a:t>Karşılaştırmaya olanak verdiğinden ilk bağıl işitme-okuma-yazma öğretimi etkinliklerinde daha çok işe yarar.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pPr algn="r"/>
            <a:r>
              <a:rPr lang="tr-TR" sz="4000" b="1"/>
              <a:t>Renklemeli Müzik Öğretim Yöntemi (Renkleme Yöntemi)</a:t>
            </a:r>
          </a:p>
        </p:txBody>
      </p:sp>
      <p:sp>
        <p:nvSpPr>
          <p:cNvPr id="3" name="2 İçerik Yer Tutucusu"/>
          <p:cNvSpPr>
            <a:spLocks noGrp="1"/>
          </p:cNvSpPr>
          <p:nvPr>
            <p:ph idx="4294967295"/>
          </p:nvPr>
        </p:nvSpPr>
        <p:spPr>
          <a:xfrm>
            <a:off x="395288" y="1916113"/>
            <a:ext cx="8229600" cy="5214937"/>
          </a:xfrm>
        </p:spPr>
        <p:txBody>
          <a:bodyPr>
            <a:normAutofit/>
          </a:bodyPr>
          <a:lstStyle/>
          <a:p>
            <a:pPr>
              <a:lnSpc>
                <a:spcPct val="90000"/>
              </a:lnSpc>
            </a:pPr>
            <a:r>
              <a:rPr lang="tr-TR" sz="3000" b="1"/>
              <a:t>Tanımı</a:t>
            </a:r>
          </a:p>
          <a:p>
            <a:pPr>
              <a:lnSpc>
                <a:spcPct val="90000"/>
              </a:lnSpc>
            </a:pPr>
            <a:r>
              <a:rPr lang="tr-TR" sz="2400"/>
              <a:t>Renklemeli müzik öğretim yöntemi, müziksel işitme, okuma, yazma ve söylemeyi, sesleri (notaları) renklerle göstererek öğretme yoludur. Bu yöntem, sesleri renkle gösterme ve yazma sistemine dayandığı için renk yöntemi, renkli yöntem veya renkli müzik yöntemi olarak da adlandırılır.</a:t>
            </a:r>
          </a:p>
          <a:p>
            <a:pPr>
              <a:lnSpc>
                <a:spcPct val="90000"/>
              </a:lnSpc>
            </a:pPr>
            <a:r>
              <a:rPr lang="tr-TR" sz="2400"/>
              <a:t>Yöntem renkli yöntem ve renkli öğretim yöntemi olarak da adlandırıldığı gibi, ilk oluşturucusu ve geliştiricisi Ptaçinski’nin adıyla Ptaçinski renkli yöntemi diye de bilinir, anılır, adlandırılır.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1 Başlık"/>
          <p:cNvSpPr>
            <a:spLocks noGrp="1"/>
          </p:cNvSpPr>
          <p:nvPr>
            <p:ph type="title" idx="4294967295"/>
          </p:nvPr>
        </p:nvSpPr>
        <p:spPr/>
        <p:txBody>
          <a:bodyPr/>
          <a:lstStyle/>
          <a:p>
            <a:r>
              <a:rPr lang="tr-TR"/>
              <a:t>Özellikleri</a:t>
            </a:r>
          </a:p>
        </p:txBody>
      </p:sp>
      <p:sp>
        <p:nvSpPr>
          <p:cNvPr id="50178" name="2 İçerik Yer Tutucusu"/>
          <p:cNvSpPr>
            <a:spLocks noGrp="1"/>
          </p:cNvSpPr>
          <p:nvPr>
            <p:ph idx="4294967295"/>
          </p:nvPr>
        </p:nvSpPr>
        <p:spPr>
          <a:xfrm>
            <a:off x="468313" y="1557338"/>
            <a:ext cx="8229600" cy="4114800"/>
          </a:xfrm>
        </p:spPr>
        <p:txBody>
          <a:bodyPr/>
          <a:lstStyle/>
          <a:p>
            <a:r>
              <a:rPr lang="tr-TR"/>
              <a:t>Renklemeli müzik öğretim yöntemi bağıldır. Bu yöntemde diziyi oluşturan yedi ayrı nota (ses), yedi ayrı renkle gösterilir. Do’dan başlayan majör dizideki yedi sesi karşılayan yedi renk, sırasıyla “kırmızı, beyaz, sarı, kahverengi, mavi, yeşil ve mor”dur.</a:t>
            </a:r>
          </a:p>
          <a:p>
            <a:r>
              <a:rPr lang="tr-TR"/>
              <a:t>Majör diziye ilişkin yedi renk ile karşılığı olan yedi ses şöyle bir sıralamayla gösterilebilir: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1 Başlık"/>
          <p:cNvSpPr>
            <a:spLocks noGrp="1"/>
          </p:cNvSpPr>
          <p:nvPr>
            <p:ph type="title" idx="4294967295"/>
          </p:nvPr>
        </p:nvSpPr>
        <p:spPr/>
        <p:txBody>
          <a:bodyPr/>
          <a:lstStyle/>
          <a:p>
            <a:endParaRPr lang="tr-TR"/>
          </a:p>
        </p:txBody>
      </p:sp>
      <p:sp>
        <p:nvSpPr>
          <p:cNvPr id="51202" name="2 İçerik Yer Tutucusu"/>
          <p:cNvSpPr>
            <a:spLocks noGrp="1"/>
          </p:cNvSpPr>
          <p:nvPr>
            <p:ph idx="4294967295"/>
          </p:nvPr>
        </p:nvSpPr>
        <p:spPr>
          <a:xfrm>
            <a:off x="179388" y="1981200"/>
            <a:ext cx="8785225" cy="4114800"/>
          </a:xfrm>
        </p:spPr>
        <p:txBody>
          <a:bodyPr/>
          <a:lstStyle/>
          <a:p>
            <a:endParaRPr lang="tr-TR"/>
          </a:p>
          <a:p>
            <a:endParaRPr lang="tr-TR"/>
          </a:p>
          <a:p>
            <a:pPr>
              <a:buFont typeface="Wingdings" pitchFamily="2" charset="2"/>
              <a:buNone/>
            </a:pPr>
            <a:endParaRPr lang="tr-TR"/>
          </a:p>
          <a:p>
            <a:pPr>
              <a:buFont typeface="Wingdings" pitchFamily="2" charset="2"/>
              <a:buNone/>
            </a:pPr>
            <a:r>
              <a:rPr lang="tr-TR" sz="2800"/>
              <a:t>Kırmızı   Beyaz  Sarı  Kahverengi  Mavi  Yeşil   Mor </a:t>
            </a:r>
          </a:p>
          <a:p>
            <a:pPr>
              <a:buFont typeface="Wingdings" pitchFamily="2" charset="2"/>
              <a:buNone/>
            </a:pPr>
            <a:r>
              <a:rPr lang="tr-TR" sz="2800"/>
              <a:t>Do         Re      Mi     Fa              Sol      La       Si</a:t>
            </a:r>
          </a:p>
          <a:p>
            <a:pPr>
              <a:buFont typeface="Wingdings" pitchFamily="2" charset="2"/>
              <a:buNone/>
            </a:pPr>
            <a:endParaRPr lang="tr-TR" sz="2800"/>
          </a:p>
          <a:p>
            <a:pPr>
              <a:buFont typeface="Wingdings" pitchFamily="2" charset="2"/>
              <a:buNone/>
            </a:pPr>
            <a:endParaRPr lang="tr-T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500063"/>
            <a:ext cx="8686800" cy="5626100"/>
          </a:xfrm>
        </p:spPr>
        <p:txBody>
          <a:bodyPr>
            <a:normAutofit/>
          </a:bodyPr>
          <a:lstStyle/>
          <a:p>
            <a:pPr>
              <a:lnSpc>
                <a:spcPct val="90000"/>
              </a:lnSpc>
            </a:pPr>
            <a:r>
              <a:rPr lang="tr-TR" sz="2800"/>
              <a:t>Minör diziye ilişkin yedi renk ile karşılığı olan yedi ses ise şöyle bir sıralama gösterir:</a:t>
            </a:r>
          </a:p>
          <a:p>
            <a:pPr>
              <a:lnSpc>
                <a:spcPct val="90000"/>
              </a:lnSpc>
            </a:pPr>
            <a:endParaRPr lang="tr-TR" sz="2800"/>
          </a:p>
          <a:p>
            <a:pPr>
              <a:lnSpc>
                <a:spcPct val="90000"/>
              </a:lnSpc>
            </a:pPr>
            <a:r>
              <a:rPr lang="tr-TR" sz="2800"/>
              <a:t>Yeşil Mor Kırmızı  Beyaz  Sarı Kahverengi  Mavi</a:t>
            </a:r>
          </a:p>
          <a:p>
            <a:pPr>
              <a:lnSpc>
                <a:spcPct val="90000"/>
              </a:lnSpc>
              <a:buFont typeface="Wingdings" pitchFamily="2" charset="2"/>
              <a:buNone/>
            </a:pPr>
            <a:r>
              <a:rPr lang="tr-TR" sz="2800"/>
              <a:t>	La     Si        Do   Re      Mi      Fa             Sol</a:t>
            </a:r>
          </a:p>
          <a:p>
            <a:pPr>
              <a:lnSpc>
                <a:spcPct val="90000"/>
              </a:lnSpc>
              <a:buFont typeface="Wingdings" pitchFamily="2" charset="2"/>
              <a:buNone/>
            </a:pPr>
            <a:r>
              <a:rPr lang="tr-TR" sz="2800"/>
              <a:t>Bu yöntemde alıştırmalar sekiz basamaklı bir dizi (gam) merdiveni üzerinde yapılır. Dizi merdiveninin basamakları sırasıyla şu renklere boyanır:</a:t>
            </a:r>
          </a:p>
          <a:p>
            <a:pPr>
              <a:lnSpc>
                <a:spcPct val="90000"/>
              </a:lnSpc>
              <a:buFont typeface="Wingdings" pitchFamily="2" charset="2"/>
              <a:buNone/>
            </a:pPr>
            <a:r>
              <a:rPr lang="tr-TR" sz="2800"/>
              <a:t>Do-kırmızı, re-beyaz, mi-sarı, fa-kahverengi, sol-mavi, la-yeşil, si-mor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1 Başlık"/>
          <p:cNvSpPr>
            <a:spLocks noGrp="1"/>
          </p:cNvSpPr>
          <p:nvPr>
            <p:ph type="title" idx="4294967295"/>
          </p:nvPr>
        </p:nvSpPr>
        <p:spPr/>
        <p:txBody>
          <a:bodyPr/>
          <a:lstStyle/>
          <a:p>
            <a:r>
              <a:rPr lang="tr-TR"/>
              <a:t>Kullanımı</a:t>
            </a:r>
          </a:p>
        </p:txBody>
      </p:sp>
      <p:sp>
        <p:nvSpPr>
          <p:cNvPr id="3" name="2 İçerik Yer Tutucusu"/>
          <p:cNvSpPr>
            <a:spLocks noGrp="1"/>
          </p:cNvSpPr>
          <p:nvPr>
            <p:ph idx="4294967295"/>
          </p:nvPr>
        </p:nvSpPr>
        <p:spPr>
          <a:xfrm>
            <a:off x="457200" y="1600200"/>
            <a:ext cx="8229600" cy="5114925"/>
          </a:xfrm>
        </p:spPr>
        <p:txBody>
          <a:bodyPr>
            <a:normAutofit/>
          </a:bodyPr>
          <a:lstStyle/>
          <a:p>
            <a:pPr>
              <a:lnSpc>
                <a:spcPct val="90000"/>
              </a:lnSpc>
            </a:pPr>
            <a:r>
              <a:rPr lang="tr-TR" sz="3000"/>
              <a:t>Renklemeli müzik öğretim yöntemi, yöntemin yaratıcısı Ptaçinski’nin yaklaşımına göre, daha çok ilköğretimin birinci devresinde 7-9 yaşları arasındaki çocukların müzik eğitiminde kullanılır.</a:t>
            </a:r>
          </a:p>
          <a:p>
            <a:pPr>
              <a:lnSpc>
                <a:spcPct val="90000"/>
              </a:lnSpc>
            </a:pPr>
            <a:r>
              <a:rPr lang="tr-TR" sz="3000"/>
              <a:t>Bu yöntemde Ptaçinski’nin yaklaşımına göre alıştırmalar önce kırmızı-sarı-mavi (do-mi-sol) renkler üzerinde yapılır, sonra yavaş yavaş, sırasıyla mor (si), beyaz (re), kahverengi (fa), yeşil (la) renklerine geçilir. İlk yılda yalnız majör ton işlenir ve öğretilir. İkinci yıl minör tonun işlenmesine ve öğretilmesine geçilir.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285750"/>
            <a:ext cx="8229600" cy="6357938"/>
          </a:xfrm>
        </p:spPr>
        <p:txBody>
          <a:bodyPr>
            <a:normAutofit/>
          </a:bodyPr>
          <a:lstStyle/>
          <a:p>
            <a:pPr>
              <a:lnSpc>
                <a:spcPct val="90000"/>
              </a:lnSpc>
            </a:pPr>
            <a:r>
              <a:rPr lang="tr-TR"/>
              <a:t>Renklemeli yöntemle müzik öğretimi çocuklar için çok ilginç ve çekici olur. Bu yöntemle yapılan müzik öğretimi çocuklar için çok ilginç ve çekici olur. Bu yöntemle yapılan müzik öğretimi çok başarılı sonuçlar doğurur, çok yararlı ürünler verir.</a:t>
            </a:r>
          </a:p>
          <a:p>
            <a:pPr>
              <a:lnSpc>
                <a:spcPct val="90000"/>
              </a:lnSpc>
            </a:pPr>
            <a:r>
              <a:rPr lang="tr-TR"/>
              <a:t>Renklemeli müzik öğretimi 1926’da Prag Devlet Konservatuvarı Müzik Eğitbilimi Bölümü’nü bitiren, ardından orta okullarda müzik öğretmenliği yapan ve daha sonra “ilk müzik öğretim okulu”nu açan Çek müzik eğitimcisi Ptaçinski tarafından oluşturulmuştur.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İçerik Yer Tutucusu"/>
          <p:cNvSpPr>
            <a:spLocks noGrp="1"/>
          </p:cNvSpPr>
          <p:nvPr>
            <p:ph idx="4294967295"/>
          </p:nvPr>
        </p:nvSpPr>
        <p:spPr>
          <a:xfrm>
            <a:off x="468313" y="1268413"/>
            <a:ext cx="8229600" cy="4114800"/>
          </a:xfrm>
        </p:spPr>
        <p:txBody>
          <a:bodyPr/>
          <a:lstStyle/>
          <a:p>
            <a:r>
              <a:rPr lang="tr-TR"/>
              <a:t>Ptaçinski, bu okulda, geliştirdiği renkli yöntemle öğretime başlamış, verdiği etkili müzik eğitiminde renkli öğretimi başarıyla gerçekleştirmiştir. Yöntem daha sonra başka eğitimciler tarafından daha da geliştirilmiştir.</a:t>
            </a:r>
          </a:p>
          <a:p>
            <a:r>
              <a:rPr lang="tr-TR"/>
              <a:t>Yöntem başka birçok ülkenin yanısıra Türkiye’de de kullanılmaktadır.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Sessözcüklemeli Müzik Öğretim Yöntemi (Sessözcükleme Yöntemi)</a:t>
            </a:r>
          </a:p>
        </p:txBody>
      </p:sp>
      <p:sp>
        <p:nvSpPr>
          <p:cNvPr id="56322" name="2 İçerik Yer Tutucusu"/>
          <p:cNvSpPr>
            <a:spLocks noGrp="1"/>
          </p:cNvSpPr>
          <p:nvPr>
            <p:ph idx="4294967295"/>
          </p:nvPr>
        </p:nvSpPr>
        <p:spPr/>
        <p:txBody>
          <a:bodyPr/>
          <a:lstStyle/>
          <a:p>
            <a:endParaRPr lang="tr-TR" b="1"/>
          </a:p>
          <a:p>
            <a:r>
              <a:rPr lang="tr-TR" b="1"/>
              <a:t>Tanımı</a:t>
            </a:r>
          </a:p>
          <a:p>
            <a:r>
              <a:rPr lang="tr-TR"/>
              <a:t>Sessözcüklemeli müzik öğretim yöntemi, müziksel işitme, okuma, yazma ve söylemeyi, sesleri belirli sessözcüklerle göstererek ve adlandırarak öğretme yoludur. Bu yönteme, kısaca sessözcükleme yöntemi denir.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1 Başlık"/>
          <p:cNvSpPr>
            <a:spLocks noGrp="1"/>
          </p:cNvSpPr>
          <p:nvPr>
            <p:ph type="title" idx="4294967295"/>
          </p:nvPr>
        </p:nvSpPr>
        <p:spPr/>
        <p:txBody>
          <a:bodyPr/>
          <a:lstStyle/>
          <a:p>
            <a:endParaRPr lang="tr-TR"/>
          </a:p>
        </p:txBody>
      </p:sp>
      <p:sp>
        <p:nvSpPr>
          <p:cNvPr id="57346" name="2 İçerik Yer Tutucusu"/>
          <p:cNvSpPr>
            <a:spLocks noGrp="1"/>
          </p:cNvSpPr>
          <p:nvPr>
            <p:ph idx="4294967295"/>
          </p:nvPr>
        </p:nvSpPr>
        <p:spPr/>
        <p:txBody>
          <a:bodyPr/>
          <a:lstStyle/>
          <a:p>
            <a:endParaRPr lang="tr-TR"/>
          </a:p>
          <a:p>
            <a:r>
              <a:rPr lang="tr-TR"/>
              <a:t>Bu yöntem sessözcük yöntemi (Tonwort Methode) olarak anıldığı gibi, oluşturucusu ünlü müzik eğitimcisi Carl Andreas Eitz (1848-1924)’ın soyadıyla birlikte Eitz Sessözcük Yöntemi (Eitz Tonwort Methode) veya kısaca Eitz Yöntemi (Eitz Methode) diye de anılır, adlandırılır.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a:xfrm>
            <a:off x="457200" y="1214438"/>
            <a:ext cx="8229600" cy="5357812"/>
          </a:xfrm>
        </p:spPr>
        <p:txBody>
          <a:bodyPr>
            <a:normAutofit/>
          </a:bodyPr>
          <a:lstStyle/>
          <a:p>
            <a:r>
              <a:rPr lang="tr-TR" sz="3000"/>
              <a:t>Bu yöntem, esas olarak, her sesin doğal, diyezli ve bemollü olmak üzere üç-beş durumu olduğu ve her durumun farklı biçimde adlandırılması gerektiği görüş veya düşüncesinden yola çıkar. Her sesin (notanın) doğal, bir diyezli ve bir bemollü üç durumuna göre veya bunlarla birlikte iki diyezli ve iki bemollü beş durumuna göre herbirine ayrı bir ad bulma-verme temeline dayanır. Buna göre bir majör diziyi oluşturan yedi sesin doğal, bir diyezli ve bir bemollü üç durumuna göre 3X7=21 ses/nota adı belirlenir.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1 Başlık"/>
          <p:cNvSpPr>
            <a:spLocks noGrp="1"/>
          </p:cNvSpPr>
          <p:nvPr>
            <p:ph type="title" idx="4294967295"/>
          </p:nvPr>
        </p:nvSpPr>
        <p:spPr/>
        <p:txBody>
          <a:bodyPr/>
          <a:lstStyle/>
          <a:p>
            <a:endParaRPr lang="tr-TR"/>
          </a:p>
        </p:txBody>
      </p:sp>
      <p:sp>
        <p:nvSpPr>
          <p:cNvPr id="59394" name="2 İçerik Yer Tutucusu"/>
          <p:cNvSpPr>
            <a:spLocks noGrp="1"/>
          </p:cNvSpPr>
          <p:nvPr>
            <p:ph idx="4294967295"/>
          </p:nvPr>
        </p:nvSpPr>
        <p:spPr/>
        <p:txBody>
          <a:bodyPr/>
          <a:lstStyle/>
          <a:p>
            <a:r>
              <a:rPr lang="tr-TR"/>
              <a:t>Bu görüş, düşünce ve yaklaşımdan yola çıkan Alman müzik eğitimcisi Carl Eitz ilköğretim okullarında yürütülen müzik öğretiminde yapmak istediği yenilikler bağlamında sesleri sözcükleme, yani sessözcükleme yöntemini oluşturmuştur. İlkokul müzik öğretiminde oluşturduğu sessözcükleme yöntemine göre okul müzik öğretimine ilişkin ilk eserini 1911’de yayınlamıştır.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1 Başlık"/>
          <p:cNvSpPr>
            <a:spLocks noGrp="1"/>
          </p:cNvSpPr>
          <p:nvPr>
            <p:ph type="title" idx="4294967295"/>
          </p:nvPr>
        </p:nvSpPr>
        <p:spPr/>
        <p:txBody>
          <a:bodyPr/>
          <a:lstStyle/>
          <a:p>
            <a:endParaRPr lang="tr-TR"/>
          </a:p>
        </p:txBody>
      </p:sp>
      <p:sp>
        <p:nvSpPr>
          <p:cNvPr id="60418" name="2 İçerik Yer Tutucusu"/>
          <p:cNvSpPr>
            <a:spLocks noGrp="1"/>
          </p:cNvSpPr>
          <p:nvPr>
            <p:ph idx="4294967295"/>
          </p:nvPr>
        </p:nvSpPr>
        <p:spPr/>
        <p:txBody>
          <a:bodyPr/>
          <a:lstStyle/>
          <a:p>
            <a:r>
              <a:rPr lang="tr-TR"/>
              <a:t>Eitz oluşturduğu yöntemde do majör dizisinin yedi sesi (doğal durumlarıyla) şöyle adlandırılır:</a:t>
            </a:r>
          </a:p>
          <a:p>
            <a:r>
              <a:rPr lang="tr-TR"/>
              <a:t>Bi	To	Gu	Su	La	Fe	Ni</a:t>
            </a:r>
          </a:p>
          <a:p>
            <a:r>
              <a:rPr lang="tr-TR"/>
              <a:t>do 	re	mi	fa 	sol	la	si</a:t>
            </a:r>
          </a:p>
          <a:p>
            <a:r>
              <a:rPr lang="tr-TR"/>
              <a:t>Bu yedi sesin bir diyezli durumları şöyle adlandırılır:</a:t>
            </a:r>
          </a:p>
          <a:p>
            <a:r>
              <a:rPr lang="tr-TR"/>
              <a:t>Ro 	Mu	Sa	Pa	De	Ki	Bo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1 Başlık"/>
          <p:cNvSpPr>
            <a:spLocks noGrp="1"/>
          </p:cNvSpPr>
          <p:nvPr>
            <p:ph type="title" idx="4294967295"/>
          </p:nvPr>
        </p:nvSpPr>
        <p:spPr/>
        <p:txBody>
          <a:bodyPr/>
          <a:lstStyle/>
          <a:p>
            <a:endParaRPr lang="tr-TR"/>
          </a:p>
        </p:txBody>
      </p:sp>
      <p:sp>
        <p:nvSpPr>
          <p:cNvPr id="61442" name="2 İçerik Yer Tutucusu"/>
          <p:cNvSpPr>
            <a:spLocks noGrp="1"/>
          </p:cNvSpPr>
          <p:nvPr>
            <p:ph idx="4294967295"/>
          </p:nvPr>
        </p:nvSpPr>
        <p:spPr/>
        <p:txBody>
          <a:bodyPr/>
          <a:lstStyle/>
          <a:p>
            <a:r>
              <a:rPr lang="tr-TR"/>
              <a:t>Bu yedi sesin bir bemollü durumları ise şöyle adlandırılır:</a:t>
            </a:r>
          </a:p>
          <a:p>
            <a:r>
              <a:rPr lang="tr-TR"/>
              <a:t>Tu	Ga	Pe	Le	Fi	No	Ru</a:t>
            </a:r>
          </a:p>
          <a:p>
            <a:r>
              <a:rPr lang="tr-TR"/>
              <a:t>Sessözcükleme yöntemi kendine özgü sistemlidir ve salttır (mutlaktır). Bu yöntemde kullanılan dizek (Eitz dizeği) nota biçimleri ve değerleri, sesdeğiştireçler (sesdeğiştirici işaretler) genel notalamadakilerle aynıdır.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1 Başlık"/>
          <p:cNvSpPr>
            <a:spLocks noGrp="1"/>
          </p:cNvSpPr>
          <p:nvPr>
            <p:ph type="title" idx="4294967295"/>
          </p:nvPr>
        </p:nvSpPr>
        <p:spPr/>
        <p:txBody>
          <a:bodyPr/>
          <a:lstStyle/>
          <a:p>
            <a:endParaRPr lang="tr-TR"/>
          </a:p>
        </p:txBody>
      </p:sp>
      <p:sp>
        <p:nvSpPr>
          <p:cNvPr id="62466" name="2 İçerik Yer Tutucusu"/>
          <p:cNvSpPr>
            <a:spLocks noGrp="1"/>
          </p:cNvSpPr>
          <p:nvPr>
            <p:ph idx="4294967295"/>
          </p:nvPr>
        </p:nvSpPr>
        <p:spPr/>
        <p:txBody>
          <a:bodyPr/>
          <a:lstStyle/>
          <a:p>
            <a:r>
              <a:rPr lang="tr-TR"/>
              <a:t>Sessözcükleme yönteminde seslerin adlandırılışında kendi içinde tutarlı belirli ilke ve kurallar vardır. Eitz’in bu yöntemle oluşturduğu sessözcüksel sistem, bir bütün model olarak ve ayrıca doğal, tek diyezli ve tek bemollü, çift diyezli ve çift bemollü beş sessözcük dizi veya beş sessözcüklü dizi, dizekteki nota karşılıklarıyla gösterilir.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1 Başlık"/>
          <p:cNvSpPr>
            <a:spLocks noGrp="1"/>
          </p:cNvSpPr>
          <p:nvPr>
            <p:ph type="title" idx="4294967295"/>
          </p:nvPr>
        </p:nvSpPr>
        <p:spPr/>
        <p:txBody>
          <a:bodyPr/>
          <a:lstStyle/>
          <a:p>
            <a:r>
              <a:rPr lang="tr-TR"/>
              <a:t>Kullanımı</a:t>
            </a:r>
          </a:p>
        </p:txBody>
      </p:sp>
      <p:sp>
        <p:nvSpPr>
          <p:cNvPr id="63490" name="2 İçerik Yer Tutucusu"/>
          <p:cNvSpPr>
            <a:spLocks noGrp="1"/>
          </p:cNvSpPr>
          <p:nvPr>
            <p:ph idx="4294967295"/>
          </p:nvPr>
        </p:nvSpPr>
        <p:spPr/>
        <p:txBody>
          <a:bodyPr/>
          <a:lstStyle/>
          <a:p>
            <a:r>
              <a:rPr lang="tr-TR"/>
              <a:t>Sessözcüklemeli müzik öğretim yöntemi erken, temel ve ilköğretim okullarındaki müzik eğitiminde etkili biçimde kullanılır. Bağıl olmayan, salt olan bu yöntem genel notalamaya geçmeden önce ve genel notalama ile birlikte kullanılabilir, uygulanabilir. Ayrıca, gerektikçe yeni ve değişik durumlara uyarlanabilir.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Alacalamalı Müzik Öğretim Yöntemi (Alacalama Yöntemi)</a:t>
            </a:r>
          </a:p>
        </p:txBody>
      </p:sp>
      <p:sp>
        <p:nvSpPr>
          <p:cNvPr id="3" name="2 İçerik Yer Tutucusu"/>
          <p:cNvSpPr>
            <a:spLocks noGrp="1"/>
          </p:cNvSpPr>
          <p:nvPr>
            <p:ph idx="4294967295"/>
          </p:nvPr>
        </p:nvSpPr>
        <p:spPr/>
        <p:txBody>
          <a:bodyPr>
            <a:normAutofit/>
          </a:bodyPr>
          <a:lstStyle/>
          <a:p>
            <a:pPr>
              <a:lnSpc>
                <a:spcPct val="90000"/>
              </a:lnSpc>
            </a:pPr>
            <a:r>
              <a:rPr lang="tr-TR" sz="3000" b="1"/>
              <a:t>Tanımı</a:t>
            </a:r>
          </a:p>
          <a:p>
            <a:pPr>
              <a:lnSpc>
                <a:spcPct val="90000"/>
              </a:lnSpc>
            </a:pPr>
            <a:r>
              <a:rPr lang="tr-TR" sz="3000"/>
              <a:t>Alacalamalı müzik öğretim yöntemi, müziksel işitme, okuma, yazma ve söylemeyi, bir sekizli (oktav) içindeki kromatik sesleri belirli andırışlı ses hecelerle adlandırarak öğretme yoludur. Bu yönteme, kısaca alacalama yöntemi veya alacalamalı yöntem denir.</a:t>
            </a:r>
          </a:p>
          <a:p>
            <a:pPr>
              <a:lnSpc>
                <a:spcPct val="90000"/>
              </a:lnSpc>
            </a:pPr>
            <a:r>
              <a:rPr lang="tr-TR" sz="3000"/>
              <a:t>Bu yöntemde alacalama kromatikleme ile eşanlamlıdır. Bu nedenle yönteme kromatikleme yöntemi veya kromatiklemeli yöntem de denilir.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a:xfrm>
            <a:off x="457200" y="1600200"/>
            <a:ext cx="8229600" cy="4900613"/>
          </a:xfrm>
        </p:spPr>
        <p:txBody>
          <a:bodyPr>
            <a:normAutofit/>
          </a:bodyPr>
          <a:lstStyle/>
          <a:p>
            <a:pPr>
              <a:lnSpc>
                <a:spcPct val="90000"/>
              </a:lnSpc>
            </a:pPr>
            <a:r>
              <a:rPr lang="tr-TR" sz="3000"/>
              <a:t>Bu yöntem, esas olarak, bir sekizli içinde kapsanan oniki yarım perdenin her birinin andırışlı birer ses heceyle adlandırılması gerektiği düşüncesinden yola çıkar. Bir sekizli içindeki her kromatik sesin (notanın) durumuna göre herbirine ayrı bir andırışlı ad bulma temeline dayanır.</a:t>
            </a:r>
          </a:p>
          <a:p>
            <a:pPr>
              <a:lnSpc>
                <a:spcPct val="90000"/>
              </a:lnSpc>
            </a:pPr>
            <a:r>
              <a:rPr lang="tr-TR" sz="3000"/>
              <a:t>Bir kromatik diziyi oluşturan oniki perdeye (sese) karşılık oniki ad bulma konusunda çeşitli öneriler yapılmaktadır. Bu bağlamda yapılan üç değişik öneri şöyledir: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1 Başlık"/>
          <p:cNvSpPr>
            <a:spLocks noGrp="1"/>
          </p:cNvSpPr>
          <p:nvPr>
            <p:ph type="title" idx="4294967295"/>
          </p:nvPr>
        </p:nvSpPr>
        <p:spPr/>
        <p:txBody>
          <a:bodyPr/>
          <a:lstStyle/>
          <a:p>
            <a:endParaRPr lang="tr-TR"/>
          </a:p>
        </p:txBody>
      </p:sp>
      <p:sp>
        <p:nvSpPr>
          <p:cNvPr id="66562" name="2 İçerik Yer Tutucusu"/>
          <p:cNvSpPr>
            <a:spLocks noGrp="1"/>
          </p:cNvSpPr>
          <p:nvPr>
            <p:ph idx="4294967295"/>
          </p:nvPr>
        </p:nvSpPr>
        <p:spPr/>
        <p:txBody>
          <a:bodyPr/>
          <a:lstStyle/>
          <a:p>
            <a:r>
              <a:rPr lang="tr-TR"/>
              <a:t>Öneri 1:</a:t>
            </a:r>
          </a:p>
          <a:p>
            <a:r>
              <a:rPr lang="tr-TR"/>
              <a:t>do di re ri mi fa fi sol sil la li si</a:t>
            </a:r>
          </a:p>
          <a:p>
            <a:r>
              <a:rPr lang="tr-TR"/>
              <a:t>Öneri 2: </a:t>
            </a:r>
          </a:p>
          <a:p>
            <a:r>
              <a:rPr lang="tr-TR"/>
              <a:t>do sa ro pa mo fa co sa vo la bo ga</a:t>
            </a:r>
          </a:p>
          <a:p>
            <a:r>
              <a:rPr lang="tr-TR"/>
              <a:t>Öneri 3:</a:t>
            </a:r>
          </a:p>
          <a:p>
            <a:r>
              <a:rPr lang="tr-TR"/>
              <a:t>la se si do dou re ro mi fa fe sol nou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57200" y="381000"/>
            <a:ext cx="8229600" cy="784225"/>
          </a:xfrm>
        </p:spPr>
        <p:txBody>
          <a:bodyPr>
            <a:normAutofit/>
          </a:bodyPr>
          <a:lstStyle/>
          <a:p>
            <a:r>
              <a:rPr lang="tr-TR" sz="4000"/>
              <a:t>Kullanımı</a:t>
            </a:r>
          </a:p>
        </p:txBody>
      </p:sp>
      <p:sp>
        <p:nvSpPr>
          <p:cNvPr id="3" name="2 İçerik Yer Tutucusu"/>
          <p:cNvSpPr>
            <a:spLocks noGrp="1"/>
          </p:cNvSpPr>
          <p:nvPr>
            <p:ph idx="4294967295"/>
          </p:nvPr>
        </p:nvSpPr>
        <p:spPr>
          <a:xfrm>
            <a:off x="457200" y="857250"/>
            <a:ext cx="8229600" cy="5786438"/>
          </a:xfrm>
        </p:spPr>
        <p:txBody>
          <a:bodyPr>
            <a:normAutofit/>
          </a:bodyPr>
          <a:lstStyle/>
          <a:p>
            <a:pPr>
              <a:lnSpc>
                <a:spcPct val="90000"/>
              </a:lnSpc>
            </a:pPr>
            <a:r>
              <a:rPr lang="tr-TR" sz="3000"/>
              <a:t>Alacalamalı müzik öğretim yöntemi; müziksel işitme, okuma, yazma ve söyleme eğitiminde duyarlığı, doğruluğu ve temizliği arttırmak için etkili bir alıştırma yöntemi olarak kullanılır. Alıştırmalarda genellikle küçük-dar alancılardan giderek daha büyük-geniş alanlara doğru bir sıra izlenir. Alıştırmalar önce belirli ana sesler çevresinde düzenlenir, sonra iki ve daha çok ana ses çevreli düzenlemelere geçilir.</a:t>
            </a:r>
          </a:p>
          <a:p>
            <a:pPr>
              <a:lnSpc>
                <a:spcPct val="90000"/>
              </a:lnSpc>
            </a:pPr>
            <a:r>
              <a:rPr lang="tr-TR" sz="3000"/>
              <a:t>Bu yöntem özellikle kromatik ses öbeklerine sıkça yer verilen belirli dönemlere ilişkin belirli tür müziklerin veya parçaların öğretiminde kolaylık sağlar, etkili ve yararlı olur.</a:t>
            </a:r>
          </a:p>
          <a:p>
            <a:pPr>
              <a:lnSpc>
                <a:spcPct val="90000"/>
              </a:lnSpc>
            </a:pPr>
            <a:endParaRPr lang="tr-TR" sz="30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Merdivenlemeli Müzik Öğretim Yöntemi (Merdivenleme Yöntemi)</a:t>
            </a:r>
          </a:p>
        </p:txBody>
      </p:sp>
      <p:sp>
        <p:nvSpPr>
          <p:cNvPr id="68610" name="2 İçerik Yer Tutucusu"/>
          <p:cNvSpPr>
            <a:spLocks noGrp="1"/>
          </p:cNvSpPr>
          <p:nvPr>
            <p:ph idx="4294967295"/>
          </p:nvPr>
        </p:nvSpPr>
        <p:spPr/>
        <p:txBody>
          <a:bodyPr/>
          <a:lstStyle/>
          <a:p>
            <a:endParaRPr lang="tr-TR" b="1"/>
          </a:p>
          <a:p>
            <a:r>
              <a:rPr lang="tr-TR" b="1"/>
              <a:t>Tanımı</a:t>
            </a:r>
          </a:p>
          <a:p>
            <a:r>
              <a:rPr lang="tr-TR"/>
              <a:t>Merdivenlemeli müzik öğretim yöntemi, müziksel işitme, okuma, yazma ve söylemeyi, do majör sekizli içindeki hecesel adları ve iri noktalar halinde merdiven basamakları başında göstererek öğretme yoludur. Bu yönteme kısaca, merdivenleme yöntemi denir.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285750"/>
            <a:ext cx="8229600" cy="6215063"/>
          </a:xfrm>
        </p:spPr>
        <p:txBody>
          <a:bodyPr>
            <a:normAutofit/>
          </a:bodyPr>
          <a:lstStyle/>
          <a:p>
            <a:pPr>
              <a:lnSpc>
                <a:spcPct val="90000"/>
              </a:lnSpc>
            </a:pPr>
            <a:r>
              <a:rPr lang="tr-TR"/>
              <a:t>Bu yöntem, biri çıkıcı basamaklı eğri merdiven ile diğeri onu karşılayan inici basamaklı eğri merdiven olmak üzere birbiriyle birleşik iki merdiveni kapsar. İki taraflı oluşundan dolayı karşılıklı merdivenli müzik öğretim yöntemi veya biraz kısaltılarak karşılıklı müzik öğretim yöntemi olarak da adlandırılır. Ayrıca, yöntem, oluşturucusu ünlü müzik eğitimcisi Guillaume-Louis Wilhem (1781-1842)’in soyadıyla Wilhem Yöntemi ve ona, oluşturulup geliştirildiği yer olan Fransa’nın adının da eklenmesiyle Wilhem-Fransız Yöntemi diye de bilinir, anılır, adlandırılır.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a:xfrm>
            <a:off x="457200" y="1600200"/>
            <a:ext cx="8229600" cy="4900613"/>
          </a:xfrm>
        </p:spPr>
        <p:txBody>
          <a:bodyPr>
            <a:normAutofit/>
          </a:bodyPr>
          <a:lstStyle/>
          <a:p>
            <a:pPr>
              <a:lnSpc>
                <a:spcPct val="90000"/>
              </a:lnSpc>
            </a:pPr>
            <a:r>
              <a:rPr lang="tr-TR"/>
              <a:t>Merdivenlemeli müzik öğretim yöntemi, do-majör sekizli içinde kapsanan sekiz perdenin, ikili aralıkların büyük ve küçük oluşları da göz önüne alınarak sekiz basamaklı merdiven üzerinde öğretilmesi-öğrenilmesi görüş ve düşüncesinden yola çıkar. Yöntem, bir majör sekizli içindeki her doğal sesi (notayı), komşu sese (notaya) olan uzaklığıyla bir basamak üzerinde gösterip somutlaştırma temeline dayanır.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214313"/>
            <a:ext cx="8229600" cy="6429375"/>
          </a:xfrm>
        </p:spPr>
        <p:txBody>
          <a:bodyPr>
            <a:normAutofit/>
          </a:bodyPr>
          <a:lstStyle/>
          <a:p>
            <a:pPr>
              <a:lnSpc>
                <a:spcPct val="90000"/>
              </a:lnSpc>
            </a:pPr>
            <a:r>
              <a:rPr lang="tr-TR"/>
              <a:t>Bu yöntem, biri heceli-basamaklı eğri, diğeri rakamlı-basamaklı dikey olmak üzere iki çeşit ses merdiveni ile nota (ses) yerleri dikey çizgi üzerinde iri noktalarla belirtilmiş bir aracı (levhayı) kapsar.</a:t>
            </a:r>
          </a:p>
          <a:p>
            <a:pPr>
              <a:lnSpc>
                <a:spcPct val="90000"/>
              </a:lnSpc>
            </a:pPr>
            <a:r>
              <a:rPr lang="tr-TR"/>
              <a:t>Heceli-basamaklı eğri ses merdiveninde domajör dizi sesleri basamak başlarında hece adları ve iri noktalar biçiminde gösterilir. Bu merdivenin yanında bir de tek dikey çizgi üzerinde sadece sesyerlerinin gösterildiği levha bulunur. Rakamlı dikey ses merdiveninde ise domajör dizinin birinci, dördüncü ve beşinci dereceleri Romen rakamlarıyla, diğer dereceleri ise Arap rakamlarıyla gösterilir. </a:t>
            </a:r>
          </a:p>
          <a:p>
            <a:pPr>
              <a:lnSpc>
                <a:spcPct val="90000"/>
              </a:lnSpc>
            </a:pPr>
            <a:endParaRPr lang="tr-TR"/>
          </a:p>
          <a:p>
            <a:pPr>
              <a:lnSpc>
                <a:spcPct val="90000"/>
              </a:lnSpc>
            </a:pPr>
            <a:endParaRPr lang="tr-T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1 Başlık"/>
          <p:cNvSpPr>
            <a:spLocks noGrp="1"/>
          </p:cNvSpPr>
          <p:nvPr>
            <p:ph type="title" idx="4294967295"/>
          </p:nvPr>
        </p:nvSpPr>
        <p:spPr/>
        <p:txBody>
          <a:bodyPr/>
          <a:lstStyle/>
          <a:p>
            <a:endParaRPr lang="tr-TR"/>
          </a:p>
        </p:txBody>
      </p:sp>
      <p:sp>
        <p:nvSpPr>
          <p:cNvPr id="72706" name="2 İçerik Yer Tutucusu"/>
          <p:cNvSpPr>
            <a:spLocks noGrp="1"/>
          </p:cNvSpPr>
          <p:nvPr>
            <p:ph idx="4294967295"/>
          </p:nvPr>
        </p:nvSpPr>
        <p:spPr/>
        <p:txBody>
          <a:bodyPr/>
          <a:lstStyle/>
          <a:p>
            <a:r>
              <a:rPr lang="tr-TR"/>
              <a:t>Rakamlı dikey ses merdiveninde derecelerin rakamları merdiven kenarına yazılır, yerleri ise merdiven çizgisi ortasında belirtilir. Bu merdivende sesleri adlandıran heceler (ses adları) bulunmaz. </a:t>
            </a:r>
          </a:p>
          <a:p>
            <a:r>
              <a:rPr lang="tr-TR"/>
              <a:t>Merdivenleme yöntemi bu özelliğiyle hem bağıl, hem de kesin/salt (mutlak) özellik taşır.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1 Başlık"/>
          <p:cNvSpPr>
            <a:spLocks noGrp="1"/>
          </p:cNvSpPr>
          <p:nvPr>
            <p:ph type="title" idx="4294967295"/>
          </p:nvPr>
        </p:nvSpPr>
        <p:spPr/>
        <p:txBody>
          <a:bodyPr/>
          <a:lstStyle/>
          <a:p>
            <a:r>
              <a:rPr lang="tr-TR"/>
              <a:t>Kullanımı</a:t>
            </a:r>
          </a:p>
        </p:txBody>
      </p:sp>
      <p:sp>
        <p:nvSpPr>
          <p:cNvPr id="73730" name="2 İçerik Yer Tutucusu"/>
          <p:cNvSpPr>
            <a:spLocks noGrp="1"/>
          </p:cNvSpPr>
          <p:nvPr>
            <p:ph idx="4294967295"/>
          </p:nvPr>
        </p:nvSpPr>
        <p:spPr/>
        <p:txBody>
          <a:bodyPr/>
          <a:lstStyle/>
          <a:p>
            <a:r>
              <a:rPr lang="tr-TR"/>
              <a:t>Merdivenlemeli müzik öğretim yönteminde alıştırmalar merdivenler üzerinde veya dikey çizgi üzerinde yapılır. Öğretmen elindeki değnekle hangi merdiveni ve basamağı gösterirse öğrenciler o merdiven basamağında (ki) adı yazılı veya yeri gösterili sesi kendi sesleriyle okur, söyler veya ağızlarlar (vokalizler). Yahut da daha önceden belirlenmiş veya verilmiş sözleri uygularlar.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1 Başlık"/>
          <p:cNvSpPr>
            <a:spLocks noGrp="1"/>
          </p:cNvSpPr>
          <p:nvPr>
            <p:ph type="title" idx="4294967295"/>
          </p:nvPr>
        </p:nvSpPr>
        <p:spPr/>
        <p:txBody>
          <a:bodyPr/>
          <a:lstStyle/>
          <a:p>
            <a:endParaRPr lang="tr-TR"/>
          </a:p>
        </p:txBody>
      </p:sp>
      <p:sp>
        <p:nvSpPr>
          <p:cNvPr id="3" name="2 İçerik Yer Tutucusu"/>
          <p:cNvSpPr>
            <a:spLocks noGrp="1"/>
          </p:cNvSpPr>
          <p:nvPr>
            <p:ph idx="4294967295"/>
          </p:nvPr>
        </p:nvSpPr>
        <p:spPr/>
        <p:txBody>
          <a:bodyPr>
            <a:normAutofit/>
          </a:bodyPr>
          <a:lstStyle/>
          <a:p>
            <a:r>
              <a:rPr lang="tr-TR" sz="3000"/>
              <a:t>Merdivenleme yönteminde sesler ve seslerarası ilişkiler merdiven basamaklarıyla somutlaştırılır. Seslerin süre değerleri ile belirli ritimler ve ritimler arası ilişkiler ise sözcüklerle somutlaştırılır.</a:t>
            </a:r>
          </a:p>
          <a:p>
            <a:r>
              <a:rPr lang="tr-TR" sz="3000"/>
              <a:t>Aralık alıştırmalarında el dizeği veya dilsiz dizek kullanılır. Dizek üzerindeki aralıksal alıştırmalar, örneğin “do-sol” ve “bir-beş” gibi, hem ses (nota) adlarıyla hem de rakamlarla yapılır.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1 Başlık"/>
          <p:cNvSpPr>
            <a:spLocks noGrp="1"/>
          </p:cNvSpPr>
          <p:nvPr>
            <p:ph type="title" idx="4294967295"/>
          </p:nvPr>
        </p:nvSpPr>
        <p:spPr/>
        <p:txBody>
          <a:bodyPr/>
          <a:lstStyle/>
          <a:p>
            <a:endParaRPr lang="tr-TR"/>
          </a:p>
        </p:txBody>
      </p:sp>
      <p:sp>
        <p:nvSpPr>
          <p:cNvPr id="75778" name="2 İçerik Yer Tutucusu"/>
          <p:cNvSpPr>
            <a:spLocks noGrp="1"/>
          </p:cNvSpPr>
          <p:nvPr>
            <p:ph idx="4294967295"/>
          </p:nvPr>
        </p:nvSpPr>
        <p:spPr/>
        <p:txBody>
          <a:bodyPr/>
          <a:lstStyle/>
          <a:p>
            <a:r>
              <a:rPr lang="tr-TR"/>
              <a:t>Merdivenleme yöntemi, geniş ve yaygın bir kullanım alanına sahiptir. Başka ve yeni yöntemler oluşturma ve geliştirmeye kaynaklık eder.</a:t>
            </a:r>
          </a:p>
          <a:p>
            <a:r>
              <a:rPr lang="tr-TR"/>
              <a:t>Merdivenlemeli müzik öğretim yöntemi tek başına kullanılabildiği gibi, başka yöntem ve araçlarla da birlikte ve iç içe kullanılabilir (kullanılır).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Tüneklemeli Müzik Öğretim Yöntemi (Tünekleme Yöntemi)</a:t>
            </a:r>
          </a:p>
        </p:txBody>
      </p:sp>
      <p:sp>
        <p:nvSpPr>
          <p:cNvPr id="76802" name="2 İçerik Yer Tutucusu"/>
          <p:cNvSpPr>
            <a:spLocks noGrp="1"/>
          </p:cNvSpPr>
          <p:nvPr>
            <p:ph idx="4294967295"/>
          </p:nvPr>
        </p:nvSpPr>
        <p:spPr/>
        <p:txBody>
          <a:bodyPr/>
          <a:lstStyle/>
          <a:p>
            <a:r>
              <a:rPr lang="tr-TR" b="1"/>
              <a:t>Tanımı</a:t>
            </a:r>
          </a:p>
          <a:p>
            <a:r>
              <a:rPr lang="tr-TR"/>
              <a:t>Tüneklemeli müzik öğretim yöntemi; bir dizinin farklı yükseklikteki seslerini (notalarını) farklı yükseklikteki dal, sırık veya sütunlara kondurarak veya onları andırır çizimler üstünde göstererek öğretme yoludur. Yönteme, kısaca, tünekleme yöntemi de denilir.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1 Başlık"/>
          <p:cNvSpPr>
            <a:spLocks noGrp="1"/>
          </p:cNvSpPr>
          <p:nvPr>
            <p:ph type="title" idx="4294967295"/>
          </p:nvPr>
        </p:nvSpPr>
        <p:spPr/>
        <p:txBody>
          <a:bodyPr/>
          <a:lstStyle/>
          <a:p>
            <a:r>
              <a:rPr lang="tr-TR"/>
              <a:t>Özellikleri</a:t>
            </a:r>
          </a:p>
        </p:txBody>
      </p:sp>
      <p:sp>
        <p:nvSpPr>
          <p:cNvPr id="77826" name="2 İçerik Yer Tutucusu"/>
          <p:cNvSpPr>
            <a:spLocks noGrp="1"/>
          </p:cNvSpPr>
          <p:nvPr>
            <p:ph idx="4294967295"/>
          </p:nvPr>
        </p:nvSpPr>
        <p:spPr/>
        <p:txBody>
          <a:bodyPr/>
          <a:lstStyle/>
          <a:p>
            <a:r>
              <a:rPr lang="tr-TR"/>
              <a:t>Tüneklemeli müzik öğretim yöntemi, esas olarak dizeğin, doğrudan veya dolaylı olarak tüneğe, dizekteki notaların (seslerin) da bu tüneğe tüneyen kuşlara veya onlara benzer varlıklara (hayvanlara) benzetilmesinden ve bu benzetme yoluyla ilk temel öğretimin daha somut, daha yalın, daha kolay ve daha çabuk anlaşılır kılınmasından kaynaklanan bir yöntemdir.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1 Başlık"/>
          <p:cNvSpPr>
            <a:spLocks noGrp="1"/>
          </p:cNvSpPr>
          <p:nvPr>
            <p:ph type="title" idx="4294967295"/>
          </p:nvPr>
        </p:nvSpPr>
        <p:spPr/>
        <p:txBody>
          <a:bodyPr/>
          <a:lstStyle/>
          <a:p>
            <a:r>
              <a:rPr lang="tr-TR"/>
              <a:t>Kullanımı</a:t>
            </a:r>
          </a:p>
        </p:txBody>
      </p:sp>
      <p:sp>
        <p:nvSpPr>
          <p:cNvPr id="3" name="2 İçerik Yer Tutucusu"/>
          <p:cNvSpPr>
            <a:spLocks noGrp="1"/>
          </p:cNvSpPr>
          <p:nvPr>
            <p:ph idx="4294967295"/>
          </p:nvPr>
        </p:nvSpPr>
        <p:spPr>
          <a:xfrm>
            <a:off x="457200" y="1143000"/>
            <a:ext cx="8229600" cy="5429250"/>
          </a:xfrm>
        </p:spPr>
        <p:txBody>
          <a:bodyPr>
            <a:normAutofit/>
          </a:bodyPr>
          <a:lstStyle/>
          <a:p>
            <a:r>
              <a:rPr lang="tr-TR" sz="3000"/>
              <a:t>Tüneklemeli müzik öğretim yöntemi, ilköğretimin birinci devresinde ve özellikle birinci sınıfta etkin ve etkili olarak kullanılır.</a:t>
            </a:r>
          </a:p>
          <a:p>
            <a:r>
              <a:rPr lang="tr-TR" sz="3000"/>
              <a:t>Bu yöntemle müzik öğretimi yapılırken müziksel öğretme-öğrenme durumlarının gereklerine göre “tünek, tüneme, tünemek, tünekleme, tüneklemek, tünekletmek” gibi sözcüklerin sıkça kullanılması gerekir, gerekebilir. Bu durumlarda benzetmeli tanımlamalara da gerek duyulur veya uyulabilir. Çok kısa, açık, hemen anlaşılır tanımlar yapılır. Örneğin: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1 Başlık"/>
          <p:cNvSpPr>
            <a:spLocks noGrp="1"/>
          </p:cNvSpPr>
          <p:nvPr>
            <p:ph type="title" idx="4294967295"/>
          </p:nvPr>
        </p:nvSpPr>
        <p:spPr/>
        <p:txBody>
          <a:bodyPr/>
          <a:lstStyle/>
          <a:p>
            <a:endParaRPr lang="tr-TR"/>
          </a:p>
        </p:txBody>
      </p:sp>
      <p:sp>
        <p:nvSpPr>
          <p:cNvPr id="79874" name="2 İçerik Yer Tutucusu"/>
          <p:cNvSpPr>
            <a:spLocks noGrp="1"/>
          </p:cNvSpPr>
          <p:nvPr>
            <p:ph idx="4294967295"/>
          </p:nvPr>
        </p:nvSpPr>
        <p:spPr/>
        <p:txBody>
          <a:bodyPr/>
          <a:lstStyle/>
          <a:p>
            <a:pPr>
              <a:buFontTx/>
              <a:buChar char="-"/>
            </a:pPr>
            <a:r>
              <a:rPr lang="tr-TR"/>
              <a:t>Tünek, “seslerin üzerin(d)e tünedikleri dal veya sırık”tır.</a:t>
            </a:r>
          </a:p>
          <a:p>
            <a:pPr>
              <a:buFontTx/>
              <a:buChar char="-"/>
            </a:pPr>
            <a:r>
              <a:rPr lang="tr-TR"/>
              <a:t>Ses tünekleri, “seslerin tünedikleri tünekler”dir.</a:t>
            </a:r>
          </a:p>
          <a:p>
            <a:pPr>
              <a:buFontTx/>
              <a:buChar char="-"/>
            </a:pPr>
            <a:r>
              <a:rPr lang="tr-TR"/>
              <a:t>Tünemek: 	1. “Uyumak için bir dala veya sırığa konmak”tır.</a:t>
            </a:r>
          </a:p>
          <a:p>
            <a:pPr>
              <a:buFont typeface="Wingdings" pitchFamily="2" charset="2"/>
              <a:buNone/>
            </a:pPr>
            <a:r>
              <a:rPr lang="tr-TR"/>
              <a:t>				2. “Tabure, yüksekçe bir iskemle veya sütun üzerine oturmak”tır.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357188"/>
            <a:ext cx="8229600" cy="6286500"/>
          </a:xfrm>
        </p:spPr>
        <p:txBody>
          <a:bodyPr>
            <a:normAutofit/>
          </a:bodyPr>
          <a:lstStyle/>
          <a:p>
            <a:pPr>
              <a:lnSpc>
                <a:spcPct val="90000"/>
              </a:lnSpc>
            </a:pPr>
            <a:r>
              <a:rPr lang="tr-TR" sz="3000"/>
              <a:t>Tünekle(t)me yöntemi belirli müziksel olgular ile doğal olgular arasında somut ilişkiler kurulmak istenildiğinde, bu tür ilişkileri kavratmaya-kavramaya dönük öğretme-öğrenme durumlarında etkin ve etkili biçimde uygulanma olanağı bulur.</a:t>
            </a:r>
          </a:p>
          <a:p>
            <a:pPr>
              <a:lnSpc>
                <a:spcPct val="90000"/>
              </a:lnSpc>
            </a:pPr>
            <a:r>
              <a:rPr lang="tr-TR" sz="3000"/>
              <a:t>Özellikle ilköğretimin I. Devresinde hayat bilgisi veya II. Devresinde tabiat bilgisi dersinin belirli ünitelerinin veya konularının işlenişinde müzikle bağlantı kurmada işe yarar.</a:t>
            </a:r>
          </a:p>
          <a:p>
            <a:pPr>
              <a:lnSpc>
                <a:spcPct val="90000"/>
              </a:lnSpc>
            </a:pPr>
            <a:r>
              <a:rPr lang="tr-TR" sz="3000"/>
              <a:t>Ayrıca, özellikle kümes hayvancılığının yoğun olarak yapıldığı yörelerde-bölgelerde bu kültürün içinde yaşayan çocukların müzik eğitiminde-öğretiminde daha da kullanışlıdır.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Mimiklemeli Müzik Öğretim Yöntemi (Mimikleme Yöntemi)</a:t>
            </a:r>
          </a:p>
        </p:txBody>
      </p:sp>
      <p:sp>
        <p:nvSpPr>
          <p:cNvPr id="81922" name="2 İçerik Yer Tutucusu"/>
          <p:cNvSpPr>
            <a:spLocks noGrp="1"/>
          </p:cNvSpPr>
          <p:nvPr>
            <p:ph idx="4294967295"/>
          </p:nvPr>
        </p:nvSpPr>
        <p:spPr/>
        <p:txBody>
          <a:bodyPr/>
          <a:lstStyle/>
          <a:p>
            <a:endParaRPr lang="tr-TR"/>
          </a:p>
          <a:p>
            <a:r>
              <a:rPr lang="tr-TR"/>
              <a:t>Mimiklemeli müzik öğretim yöntemi, belirli ses yüksekliklerini ve ritimleri belirli el, kol ve parmak işaretleri ve devinimleriyle ve belirli yükselti ayarlamalarıyla öğretme yoludur. Yönteme, kısaca mimikleme yöntemi de denir.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1 Başlık"/>
          <p:cNvSpPr>
            <a:spLocks noGrp="1"/>
          </p:cNvSpPr>
          <p:nvPr>
            <p:ph type="title" idx="4294967295"/>
          </p:nvPr>
        </p:nvSpPr>
        <p:spPr/>
        <p:txBody>
          <a:bodyPr/>
          <a:lstStyle/>
          <a:p>
            <a:r>
              <a:rPr lang="tr-TR"/>
              <a:t>Özellikleri</a:t>
            </a:r>
          </a:p>
        </p:txBody>
      </p:sp>
      <p:sp>
        <p:nvSpPr>
          <p:cNvPr id="82946" name="2 İçerik Yer Tutucusu"/>
          <p:cNvSpPr>
            <a:spLocks noGrp="1"/>
          </p:cNvSpPr>
          <p:nvPr>
            <p:ph idx="4294967295"/>
          </p:nvPr>
        </p:nvSpPr>
        <p:spPr/>
        <p:txBody>
          <a:bodyPr/>
          <a:lstStyle/>
          <a:p>
            <a:r>
              <a:rPr lang="tr-TR"/>
              <a:t>Mimiklemeli müzik öğretim yöntemi, bir yandan sesleri  mimikleme, diğer yandan ritmi mimikleme temeline dayanır. Bu bakımdan iki türlüdür:</a:t>
            </a:r>
          </a:p>
          <a:p>
            <a:pPr lvl="1">
              <a:buFont typeface="Wingdings" pitchFamily="2" charset="2"/>
              <a:buNone/>
            </a:pPr>
            <a:r>
              <a:rPr lang="tr-TR"/>
              <a:t>	(1) Ses mimikleme yöntemi (“Fonomimi” Yöntemi)</a:t>
            </a:r>
          </a:p>
          <a:p>
            <a:pPr lvl="1">
              <a:buFont typeface="Wingdings" pitchFamily="2" charset="2"/>
              <a:buNone/>
            </a:pPr>
            <a:r>
              <a:rPr lang="tr-TR"/>
              <a:t>	(2) Ritim mimikleme yöntemi (“Ritimmimi” Yöntemi)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2 İçerik Yer Tutucusu"/>
          <p:cNvSpPr>
            <a:spLocks noGrp="1"/>
          </p:cNvSpPr>
          <p:nvPr>
            <p:ph idx="4294967295"/>
          </p:nvPr>
        </p:nvSpPr>
        <p:spPr>
          <a:xfrm>
            <a:off x="457200" y="428625"/>
            <a:ext cx="8229600" cy="5697538"/>
          </a:xfrm>
        </p:spPr>
        <p:txBody>
          <a:bodyPr/>
          <a:lstStyle/>
          <a:p>
            <a:r>
              <a:rPr lang="tr-TR" b="1"/>
              <a:t>Ses Mimikleme Yöntemi (“Fonomimi” Yöntemi): </a:t>
            </a:r>
            <a:r>
              <a:rPr lang="tr-TR"/>
              <a:t>Ses mimikleme yöntemi (“Fonomimi” Yöntemi), ses (perde) yüksekliklerini belirli el-kol işaretleri ve devinimleriyle ve belirli yükselti (yüksekli) ayarlamalarıyla öğretme yoludur. Belirli yüz, el, kol devinimleriyle belirli müziksel duygu, düşünce ve tasarımları anlatmak, belirtmek mümkündür. Çeşitli ses mimikleme yöntemleri vardır. Örneğin: (a) Parmakla Ses Mimikleme, (b) El-Kol-Parmakla Ses Mimikleme</a:t>
            </a:r>
            <a:endParaRPr lang="tr-TR" b="1"/>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1 Başlık"/>
          <p:cNvSpPr>
            <a:spLocks noGrp="1"/>
          </p:cNvSpPr>
          <p:nvPr>
            <p:ph type="title" idx="4294967295"/>
          </p:nvPr>
        </p:nvSpPr>
        <p:spPr/>
        <p:txBody>
          <a:bodyPr/>
          <a:lstStyle/>
          <a:p>
            <a:endParaRPr lang="tr-TR"/>
          </a:p>
        </p:txBody>
      </p:sp>
      <p:sp>
        <p:nvSpPr>
          <p:cNvPr id="84994" name="2 İçerik Yer Tutucusu"/>
          <p:cNvSpPr>
            <a:spLocks noGrp="1"/>
          </p:cNvSpPr>
          <p:nvPr>
            <p:ph idx="4294967295"/>
          </p:nvPr>
        </p:nvSpPr>
        <p:spPr/>
        <p:txBody>
          <a:bodyPr/>
          <a:lstStyle/>
          <a:p>
            <a:r>
              <a:rPr lang="tr-TR" b="1"/>
              <a:t>Ritim Mimikleme Yöntemi (Ritimmimi Yöntemi): </a:t>
            </a:r>
            <a:r>
              <a:rPr lang="tr-TR"/>
              <a:t>Ritim mimikleme yöntemi (“Ritimmimi” Yöntemi), belirli ritimleri, ritim kümelerini veya ritim kalıplarını belirli el-parmak işaretleri ve devinimleriyle öğretme yoludur. Belirli el-parmak işaretleri ve devinimleriyle belirli ritimsel duygu, ritimsel düşünce ve ritimsel tasarımları anlatmak, belirtmek mümkündür.</a:t>
            </a:r>
            <a:endParaRPr lang="tr-TR" b="1"/>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57200" y="381000"/>
            <a:ext cx="8229600" cy="869950"/>
          </a:xfrm>
        </p:spPr>
        <p:txBody>
          <a:bodyPr>
            <a:normAutofit/>
          </a:bodyPr>
          <a:lstStyle/>
          <a:p>
            <a:r>
              <a:rPr lang="tr-TR" sz="4000"/>
              <a:t>Kullanımı</a:t>
            </a:r>
          </a:p>
        </p:txBody>
      </p:sp>
      <p:sp>
        <p:nvSpPr>
          <p:cNvPr id="3" name="2 İçerik Yer Tutucusu"/>
          <p:cNvSpPr>
            <a:spLocks noGrp="1"/>
          </p:cNvSpPr>
          <p:nvPr>
            <p:ph idx="4294967295"/>
          </p:nvPr>
        </p:nvSpPr>
        <p:spPr>
          <a:xfrm>
            <a:off x="457200" y="928688"/>
            <a:ext cx="8229600" cy="5929312"/>
          </a:xfrm>
        </p:spPr>
        <p:txBody>
          <a:bodyPr>
            <a:normAutofit/>
          </a:bodyPr>
          <a:lstStyle/>
          <a:p>
            <a:pPr>
              <a:lnSpc>
                <a:spcPct val="80000"/>
              </a:lnSpc>
            </a:pPr>
            <a:r>
              <a:rPr lang="tr-TR" sz="3000"/>
              <a:t>Mimiklemeli müzik öğretim yöntemi, gerek ses mimiklemeli (fonomimi) ve gerekse ritim mimikleme (ritimmimi) yöntemi olarak erken, temel ve ilk müzik eğitiminde ve öğretiminde öteden beri bilinmekte ve yaygın olarak kullanılmaktadır.</a:t>
            </a:r>
          </a:p>
          <a:p>
            <a:pPr>
              <a:lnSpc>
                <a:spcPct val="80000"/>
              </a:lnSpc>
            </a:pPr>
            <a:r>
              <a:rPr lang="tr-TR" sz="3000"/>
              <a:t>Yöntem, özellikle hazırlayıcı ve temel oluşturucu işleviyle etkin ve etkili müziksel öğretme-öğrenme durumlarının oluşturulmasında, bu tür durumları kapsayan öğretme-öğrenme etkinliklerinin çeşitlendirilmesi ve zenginleştirilmesinde belirli aşamalarda veya yeri geldikçe uygulanır.</a:t>
            </a:r>
          </a:p>
          <a:p>
            <a:pPr>
              <a:lnSpc>
                <a:spcPct val="80000"/>
              </a:lnSpc>
            </a:pPr>
            <a:r>
              <a:rPr lang="tr-TR" sz="3000"/>
              <a:t>Bu yöntem erken eğitim, temel eğitim, ilköğretim müzik öğretiminde çokça, sıkça ve yaygınca başvurulan yöntemlerin başında gelir.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Harfle Süre Değerlemeli Müzik Öğretim Yöntemi </a:t>
            </a:r>
            <a:br>
              <a:rPr lang="tr-TR" sz="4000" b="1"/>
            </a:br>
            <a:r>
              <a:rPr lang="tr-TR" sz="4000" b="1"/>
              <a:t>(Harfle Süre Değerleme Yöntemi)</a:t>
            </a:r>
          </a:p>
        </p:txBody>
      </p:sp>
      <p:sp>
        <p:nvSpPr>
          <p:cNvPr id="3" name="2 İçerik Yer Tutucusu"/>
          <p:cNvSpPr>
            <a:spLocks noGrp="1"/>
          </p:cNvSpPr>
          <p:nvPr>
            <p:ph idx="4294967295"/>
          </p:nvPr>
        </p:nvSpPr>
        <p:spPr>
          <a:xfrm>
            <a:off x="457200" y="1785938"/>
            <a:ext cx="8229600" cy="4786312"/>
          </a:xfrm>
        </p:spPr>
        <p:txBody>
          <a:bodyPr>
            <a:normAutofit/>
          </a:bodyPr>
          <a:lstStyle/>
          <a:p>
            <a:pPr>
              <a:lnSpc>
                <a:spcPct val="90000"/>
              </a:lnSpc>
            </a:pPr>
            <a:r>
              <a:rPr lang="tr-TR" b="1"/>
              <a:t>Tanımı</a:t>
            </a:r>
          </a:p>
          <a:p>
            <a:pPr>
              <a:lnSpc>
                <a:spcPct val="90000"/>
              </a:lnSpc>
            </a:pPr>
            <a:r>
              <a:rPr lang="tr-TR"/>
              <a:t>Harfle süre değerlemeli müzik öğretim yöntemi; müziksel işitme, okuma ve söylemeyi, notaları (sesleri) belirli harflerle adlayarak ve adları belirli harflerle süre değerleyerek öğretme yoludur. Bu yönteme, kısaca adlama/değerleme yöntemi denir.</a:t>
            </a:r>
          </a:p>
          <a:p>
            <a:pPr>
              <a:lnSpc>
                <a:spcPct val="90000"/>
              </a:lnSpc>
            </a:pPr>
            <a:r>
              <a:rPr lang="tr-TR"/>
              <a:t>Bu yöntem, oluşturucusu L. A. J. Danel (1787-1875)’in adıyla Danel Yöntemi olarak da bilinir, anılır, adlandırılır.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p:txBody>
          <a:bodyPr>
            <a:normAutofit/>
          </a:bodyPr>
          <a:lstStyle/>
          <a:p>
            <a:pPr>
              <a:lnSpc>
                <a:spcPct val="90000"/>
              </a:lnSpc>
            </a:pPr>
            <a:r>
              <a:rPr lang="tr-TR"/>
              <a:t>Harfle süre değerlemeli müzik öğretim yöntemi, birer ünsüz harfle gösterilen seslerin sürelerini veya süre değerlerini ünsüzlerin önüne konulan ünlü harflerle gösterme ilkesine (temeline) dayanır. Danel’in geliştirdiği bu yöntemde yedi nota D  R  M  F  S  L  B  ünsüz harfleriyle gösterilir. Harflerin üstlerine konulan birer nokta tiz bölge notalarını (seslerini), altlarına konulan birer nokta pes bölge notalarını (seslerini) ifade eder.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500063"/>
            <a:ext cx="8229600" cy="6072187"/>
          </a:xfrm>
        </p:spPr>
        <p:txBody>
          <a:bodyPr>
            <a:normAutofit/>
          </a:bodyPr>
          <a:lstStyle/>
          <a:p>
            <a:pPr>
              <a:lnSpc>
                <a:spcPct val="90000"/>
              </a:lnSpc>
            </a:pPr>
            <a:r>
              <a:rPr lang="tr-TR" sz="3000"/>
              <a:t>Bu yöntemde notaların (seslerin) süre değerleri “a, e, i, o, u, eu, ou” ünlüleriyle gösterilir. Bunlardan a birlik, e ikilik, i dörtlük, o sekizlik, u onaltılık, eu otuzikilik, ou altmışdörtlük değerlerin karşılığıdır.</a:t>
            </a:r>
          </a:p>
          <a:p>
            <a:pPr>
              <a:lnSpc>
                <a:spcPct val="90000"/>
              </a:lnSpc>
            </a:pPr>
            <a:r>
              <a:rPr lang="tr-TR" sz="3000"/>
              <a:t>Notaların (seslerin) süre değerleri gösterilirken ilgili ünlüler, ilgili nota harflerinin önüne konulur. Bu yönteme göre örneğin birlik do notası (sesi) “da” (yani d ve  önüne gelen a), sekizlik fa notası (sesi) “fo”, onaltılık sol notası (sesi) “su” biçiminde söylenir, yazılır veya gösterilir.</a:t>
            </a:r>
          </a:p>
          <a:p>
            <a:pPr>
              <a:lnSpc>
                <a:spcPct val="90000"/>
              </a:lnSpc>
            </a:pPr>
            <a:r>
              <a:rPr lang="tr-TR" sz="3000"/>
              <a:t>Yalnız başına ünsüz harfler mukabil süre değerlerde “sus”ları ifade eder.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1 Başlık"/>
          <p:cNvSpPr>
            <a:spLocks noGrp="1"/>
          </p:cNvSpPr>
          <p:nvPr>
            <p:ph type="title" idx="4294967295"/>
          </p:nvPr>
        </p:nvSpPr>
        <p:spPr/>
        <p:txBody>
          <a:bodyPr/>
          <a:lstStyle/>
          <a:p>
            <a:r>
              <a:rPr lang="tr-TR"/>
              <a:t>Kullanımı</a:t>
            </a:r>
          </a:p>
        </p:txBody>
      </p:sp>
      <p:sp>
        <p:nvSpPr>
          <p:cNvPr id="90114" name="2 İçerik Yer Tutucusu"/>
          <p:cNvSpPr>
            <a:spLocks noGrp="1"/>
          </p:cNvSpPr>
          <p:nvPr>
            <p:ph idx="4294967295"/>
          </p:nvPr>
        </p:nvSpPr>
        <p:spPr/>
        <p:txBody>
          <a:bodyPr/>
          <a:lstStyle/>
          <a:p>
            <a:r>
              <a:rPr lang="tr-TR"/>
              <a:t>Harfle süre değerlemeli müzik öğretim yöntemi, esas olarak erken, temel ve ilk müzik eğitimi ve öğretimine yönelik bir notalama geliştirme çabasının ürünü olarak kullanılır.</a:t>
            </a:r>
          </a:p>
          <a:p>
            <a:r>
              <a:rPr lang="tr-TR"/>
              <a:t>Yöntem, belli özellikleriyle eğey karmaşık ve hatta karışık görünüyorsa da, gerektikçe bazı bilinçlendirmeler ve açıklamalarla, çocukların düzeyine uygun biçimde uygulanabilir.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57200" y="274638"/>
            <a:ext cx="8229600" cy="1511300"/>
          </a:xfrm>
        </p:spPr>
        <p:txBody>
          <a:bodyPr>
            <a:normAutofit/>
          </a:bodyPr>
          <a:lstStyle/>
          <a:p>
            <a:r>
              <a:rPr lang="tr-TR" sz="4000" b="1"/>
              <a:t>Farklı Nota Biçimlemeli Müzik Öğretim Yöntemi (Nota Başlarını Farklı Biçimleme Yöntemi)</a:t>
            </a:r>
          </a:p>
        </p:txBody>
      </p:sp>
      <p:sp>
        <p:nvSpPr>
          <p:cNvPr id="91138" name="2 İçerik Yer Tutucusu"/>
          <p:cNvSpPr>
            <a:spLocks noGrp="1"/>
          </p:cNvSpPr>
          <p:nvPr>
            <p:ph idx="4294967295"/>
          </p:nvPr>
        </p:nvSpPr>
        <p:spPr>
          <a:xfrm>
            <a:off x="457200" y="2000250"/>
            <a:ext cx="8229600" cy="4572000"/>
          </a:xfrm>
        </p:spPr>
        <p:txBody>
          <a:bodyPr/>
          <a:lstStyle/>
          <a:p>
            <a:r>
              <a:rPr lang="tr-TR"/>
              <a:t>Farklı nota biçimlemeli müzik öğretim yöntemi; müziksel işitme, okuma, yazma ve söylemeyi, nota başlarını ilgili seslerin yüksekliklerine, yapısal işlevlerine ve etkisel karakteristiklerine göre farklı biçimleyerek öğretme yoludur. Bu yönteme, kısaca farklı nota biçimleme yöntemi veya nota başlarını farklı biçimleme yöntemi denir.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1 Başlık"/>
          <p:cNvSpPr>
            <a:spLocks noGrp="1"/>
          </p:cNvSpPr>
          <p:nvPr>
            <p:ph type="title" idx="4294967295"/>
          </p:nvPr>
        </p:nvSpPr>
        <p:spPr/>
        <p:txBody>
          <a:bodyPr/>
          <a:lstStyle/>
          <a:p>
            <a:endParaRPr lang="tr-TR"/>
          </a:p>
        </p:txBody>
      </p:sp>
      <p:sp>
        <p:nvSpPr>
          <p:cNvPr id="92162" name="2 İçerik Yer Tutucusu"/>
          <p:cNvSpPr>
            <a:spLocks noGrp="1"/>
          </p:cNvSpPr>
          <p:nvPr>
            <p:ph idx="4294967295"/>
          </p:nvPr>
        </p:nvSpPr>
        <p:spPr/>
        <p:txBody>
          <a:bodyPr/>
          <a:lstStyle/>
          <a:p>
            <a:endParaRPr lang="tr-TR"/>
          </a:p>
          <a:p>
            <a:r>
              <a:rPr lang="tr-TR"/>
              <a:t>Bu yöntem, kısaca tek eşli notalama (monnogamique notation) olarak da adlandırılır. Yöntem, oluşturucusunun adıyla Edouard Jue yöntemi veya biraz kısaltılmış biçimiyle Ed. Jue yöntemi olarak da bilinir, anılır, adlandırılır.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a:xfrm>
            <a:off x="457200" y="1600200"/>
            <a:ext cx="8229600" cy="4900613"/>
          </a:xfrm>
        </p:spPr>
        <p:txBody>
          <a:bodyPr>
            <a:normAutofit/>
          </a:bodyPr>
          <a:lstStyle/>
          <a:p>
            <a:pPr>
              <a:lnSpc>
                <a:spcPct val="90000"/>
              </a:lnSpc>
            </a:pPr>
            <a:r>
              <a:rPr lang="tr-TR" sz="3000"/>
              <a:t>Bu yöntem, esas olarak “Majör-minör diziyi oluşturan veya müzikte kullanılan seslerin yükseklikleri, yapısal işlevleri ve karakteristik etkileri birbirlerinden farklı olduğuna göre, yazılış-gösteriliş biçimleri de birbirlerinden farklı olabilir veya olmalıdır.” görüş ve düşüncesinden kaynaklanır. Buna bağlı olarak da “seslerin yükseklik, işlev ve karakter farklılığı, nota başları bunlara uygun bir farklı biçimlemeyle daha gerçekçi, daha somut ve daha kolay ifade edilebilir” temeline dayanır.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0"/>
            <a:ext cx="8229600" cy="6858000"/>
          </a:xfrm>
        </p:spPr>
        <p:txBody>
          <a:bodyPr>
            <a:normAutofit/>
          </a:bodyPr>
          <a:lstStyle/>
          <a:p>
            <a:pPr>
              <a:lnSpc>
                <a:spcPct val="80000"/>
              </a:lnSpc>
            </a:pPr>
            <a:r>
              <a:rPr lang="tr-TR" sz="3000"/>
              <a:t>Bu yöntemde Do dizisini oluşturan yedi ses-nota, biçimleri değişik yedi farklı nota başıyla gösterilir. Aşağıdaki sol-açkılı dizekte görüldüğü gibi, nota başlarının biçimleri ile seslerin dizi içindeki yükseklik, işlev ve karakter özellikleri arasında belirli ilişkiler vardır. </a:t>
            </a:r>
          </a:p>
          <a:p>
            <a:pPr>
              <a:lnSpc>
                <a:spcPct val="80000"/>
              </a:lnSpc>
            </a:pPr>
            <a:r>
              <a:rPr lang="tr-TR" sz="3000"/>
              <a:t>Seslerin bu biçimlerde gösterilmesi belirli nedenlere bağlanır ve belirli gerekçelere dayanılarak açıklanır. Örneğin Do ve Fa sesleri için belirlenen biçim şöyle açıklanır: Do dizisi içinde Do sesi dizinin temel sesidir ve rahatlık duygusu verir, rahatlık duygusu uyandırırı, bu nedenle kare biçiminde gösterilir. Fa sesi inicidir ve mi’ye gidici bir karakter taşır, bu nedenle ucu aşağıya dönük bir üçgen biçiminde gösterilir. Si sesi ise çıkıcıdır ve do’ya gidici bir karakter taşır, bu nedenle yukarıya dönük bir üçgenle gösterilir.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1 Başlık"/>
          <p:cNvSpPr>
            <a:spLocks noGrp="1"/>
          </p:cNvSpPr>
          <p:nvPr>
            <p:ph type="title" idx="4294967295"/>
          </p:nvPr>
        </p:nvSpPr>
        <p:spPr/>
        <p:txBody>
          <a:bodyPr/>
          <a:lstStyle/>
          <a:p>
            <a:r>
              <a:rPr lang="tr-TR"/>
              <a:t>Kullanımı</a:t>
            </a:r>
          </a:p>
        </p:txBody>
      </p:sp>
      <p:sp>
        <p:nvSpPr>
          <p:cNvPr id="3" name="2 İçerik Yer Tutucusu"/>
          <p:cNvSpPr>
            <a:spLocks noGrp="1"/>
          </p:cNvSpPr>
          <p:nvPr>
            <p:ph idx="4294967295"/>
          </p:nvPr>
        </p:nvSpPr>
        <p:spPr/>
        <p:txBody>
          <a:bodyPr>
            <a:normAutofit/>
          </a:bodyPr>
          <a:lstStyle/>
          <a:p>
            <a:r>
              <a:rPr lang="tr-TR" sz="3000"/>
              <a:t>Nota başlarını farklı biçimlemeli müzik öğretim yöntemi, erken, temel ve ilk eğitim-öğretim kurumlarında belirli durumlarda, belirli sürelerle, belirli amaçlar doğrultusunda belirli müziksel davranışların kazandırılmasında ve belirli konuların somutlaştırılarak işlenmesinde anlamlı ve etkili olur.</a:t>
            </a:r>
          </a:p>
          <a:p>
            <a:r>
              <a:rPr lang="tr-TR" sz="3000"/>
              <a:t>Yöntem, başka ve yeni yöntemler oluşturmaya ve geliştirmeye dönük ipuçları verir, kaynaklık eder.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Notalamalı Müzik Öğretim Yöntemi (Notalama Yöntemi)</a:t>
            </a:r>
          </a:p>
        </p:txBody>
      </p:sp>
      <p:sp>
        <p:nvSpPr>
          <p:cNvPr id="96258" name="2 İçerik Yer Tutucusu"/>
          <p:cNvSpPr>
            <a:spLocks noGrp="1"/>
          </p:cNvSpPr>
          <p:nvPr>
            <p:ph idx="4294967295"/>
          </p:nvPr>
        </p:nvSpPr>
        <p:spPr/>
        <p:txBody>
          <a:bodyPr/>
          <a:lstStyle/>
          <a:p>
            <a:r>
              <a:rPr lang="tr-TR" b="1"/>
              <a:t>Tanımı</a:t>
            </a:r>
          </a:p>
          <a:p>
            <a:r>
              <a:rPr lang="tr-TR"/>
              <a:t>Notalamalı müzik öğretim yöntemi; müziksel okuma, yazma, işitme ve söylemeyi-çalmayı, sesleri belirten ve nota denilen belirli işaretler kullanıp notalayarak, yani nota yazısı kullanarak öğretme yoludur. Bu yönteme, kısaca notalama yöntemi denir.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p:txBody>
          <a:bodyPr>
            <a:normAutofit/>
          </a:bodyPr>
          <a:lstStyle/>
          <a:p>
            <a:pPr>
              <a:lnSpc>
                <a:spcPct val="90000"/>
              </a:lnSpc>
            </a:pPr>
            <a:r>
              <a:rPr lang="tr-TR"/>
              <a:t>Notalamalı müzik öğretim yöntemi; notalamalı müzik veya notalı müzik temeline dayanır. Notalı veya notalamalı müzikte seslerin notalarla gösterimi işitsel duyunun yanısıra görsel duyuyu da işe koşar. İki veya daha çok duyunun işe koşulduğu öğretme ve öğrenme etkinliklerinde öğretilenler ve öğrenilenler daha çok somutlaşır, öğretme ve öğrenme daha etkin, daha kolay, daha etkili ve daha kalıcı olur.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1 Başlık"/>
          <p:cNvSpPr>
            <a:spLocks noGrp="1"/>
          </p:cNvSpPr>
          <p:nvPr>
            <p:ph type="title" idx="4294967295"/>
          </p:nvPr>
        </p:nvSpPr>
        <p:spPr/>
        <p:txBody>
          <a:bodyPr/>
          <a:lstStyle/>
          <a:p>
            <a:endParaRPr lang="tr-TR"/>
          </a:p>
        </p:txBody>
      </p:sp>
      <p:sp>
        <p:nvSpPr>
          <p:cNvPr id="3" name="2 İçerik Yer Tutucusu"/>
          <p:cNvSpPr>
            <a:spLocks noGrp="1"/>
          </p:cNvSpPr>
          <p:nvPr>
            <p:ph idx="4294967295"/>
          </p:nvPr>
        </p:nvSpPr>
        <p:spPr/>
        <p:txBody>
          <a:bodyPr>
            <a:normAutofit/>
          </a:bodyPr>
          <a:lstStyle/>
          <a:p>
            <a:r>
              <a:rPr lang="tr-TR" sz="3000"/>
              <a:t>Müzik seslerini nota denilen, ses yüksekliklerini ve süre değerlerini gösteren işaretlerle yazmaya ve böylece oluşan müzik yazısına nota yazısı veya notalama denir. Bu yöntemde müzik sesleri, müzik notaları ya da kısaca nota denilen işaretlerle notalanır.</a:t>
            </a:r>
          </a:p>
          <a:p>
            <a:r>
              <a:rPr lang="tr-TR" sz="3000"/>
              <a:t>Notalamada başlıca şunlar kullanılır: Nota, dizek, açkı, (ses) değiştireç ve susturaç (susku) ile gürlük, ayırtı (=incefark), vurgu, anlatım belirteçleri.</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57200" y="381000"/>
            <a:ext cx="8229600" cy="784225"/>
          </a:xfrm>
        </p:spPr>
        <p:txBody>
          <a:bodyPr>
            <a:normAutofit/>
          </a:bodyPr>
          <a:lstStyle/>
          <a:p>
            <a:r>
              <a:rPr lang="tr-TR" sz="4000"/>
              <a:t>Kullanımı</a:t>
            </a:r>
          </a:p>
        </p:txBody>
      </p:sp>
      <p:sp>
        <p:nvSpPr>
          <p:cNvPr id="3" name="2 İçerik Yer Tutucusu"/>
          <p:cNvSpPr>
            <a:spLocks noGrp="1"/>
          </p:cNvSpPr>
          <p:nvPr>
            <p:ph idx="4294967295"/>
          </p:nvPr>
        </p:nvSpPr>
        <p:spPr>
          <a:xfrm>
            <a:off x="457200" y="928688"/>
            <a:ext cx="8229600" cy="5715000"/>
          </a:xfrm>
        </p:spPr>
        <p:txBody>
          <a:bodyPr>
            <a:normAutofit/>
          </a:bodyPr>
          <a:lstStyle/>
          <a:p>
            <a:r>
              <a:rPr lang="tr-TR" sz="3000"/>
              <a:t>Notalamalı müzik öğretim yöntemi veya notalamalı müzik öğretimi, müziksel tasarımlama, sesleme, suslama, esleme, ritimleme, ezgileme, görsel ve işitsel imgeleme, içten duyma ve kavrama, görsel ve işitsel izleme davranışlarını kazandırma, pekiştirme, geliştirme ve değiştirmede etkin ve etkili biçimde kullanılır.</a:t>
            </a:r>
          </a:p>
          <a:p>
            <a:r>
              <a:rPr lang="tr-TR" sz="3000"/>
              <a:t>Notalamalı müzik öğretim yöntemi müziksel okuma, müziksel yazma, müziksel işitme, müziksel söyleme, müziksel çalma, müziksel dinleme ve müziksel yaratma davranışlarını öğretmede ve öğrenmede etkin rol oynar.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1 Başlık"/>
          <p:cNvSpPr>
            <a:spLocks noGrp="1"/>
          </p:cNvSpPr>
          <p:nvPr>
            <p:ph type="title" idx="4294967295"/>
          </p:nvPr>
        </p:nvSpPr>
        <p:spPr/>
        <p:txBody>
          <a:bodyPr/>
          <a:lstStyle/>
          <a:p>
            <a:endParaRPr lang="tr-TR"/>
          </a:p>
        </p:txBody>
      </p:sp>
      <p:sp>
        <p:nvSpPr>
          <p:cNvPr id="100354" name="2 İçerik Yer Tutucusu"/>
          <p:cNvSpPr>
            <a:spLocks noGrp="1"/>
          </p:cNvSpPr>
          <p:nvPr>
            <p:ph idx="4294967295"/>
          </p:nvPr>
        </p:nvSpPr>
        <p:spPr/>
        <p:txBody>
          <a:bodyPr/>
          <a:lstStyle/>
          <a:p>
            <a:r>
              <a:rPr lang="tr-TR"/>
              <a:t>Bu yöntemde, genellikle genel, grafik ve karma olmak üzere üç tür nota ve notalama kullanılır. Buna bağlı olarak da üç tür notalamalı müzik öğretim yöntemi ortaya çıkar:</a:t>
            </a:r>
          </a:p>
          <a:p>
            <a:pPr lvl="1"/>
            <a:r>
              <a:rPr lang="tr-TR"/>
              <a:t>1. Genel notalamalı müzik öğretim yöntemi</a:t>
            </a:r>
          </a:p>
          <a:p>
            <a:pPr lvl="1"/>
            <a:r>
              <a:rPr lang="tr-TR"/>
              <a:t>2. Grafik notalamalı müzik öğretim yöntemi</a:t>
            </a:r>
          </a:p>
          <a:p>
            <a:pPr lvl="1"/>
            <a:r>
              <a:rPr lang="tr-TR"/>
              <a:t>3. Karma notalamalı müzik öğretim yöntemi</a:t>
            </a:r>
          </a:p>
          <a:p>
            <a:pPr lvl="1">
              <a:buFont typeface="Wingdings" pitchFamily="2" charset="2"/>
              <a:buNone/>
            </a:pPr>
            <a:r>
              <a:rPr lang="tr-TR"/>
              <a:t>Bu yöntemler tek tek incelendiğinde;</a:t>
            </a:r>
          </a:p>
          <a:p>
            <a:pPr lvl="1"/>
            <a:endParaRPr lang="tr-T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Genel Notalamalı Müzik Öğretim Yöntemi (Genel Notalama Yöntemi)</a:t>
            </a:r>
          </a:p>
        </p:txBody>
      </p:sp>
      <p:sp>
        <p:nvSpPr>
          <p:cNvPr id="3" name="2 İçerik Yer Tutucusu"/>
          <p:cNvSpPr>
            <a:spLocks noGrp="1"/>
          </p:cNvSpPr>
          <p:nvPr>
            <p:ph idx="4294967295"/>
          </p:nvPr>
        </p:nvSpPr>
        <p:spPr/>
        <p:txBody>
          <a:bodyPr>
            <a:normAutofit/>
          </a:bodyPr>
          <a:lstStyle/>
          <a:p>
            <a:pPr>
              <a:lnSpc>
                <a:spcPct val="80000"/>
              </a:lnSpc>
            </a:pPr>
            <a:r>
              <a:rPr lang="tr-TR" sz="3000" b="1"/>
              <a:t>Tanımı</a:t>
            </a:r>
          </a:p>
          <a:p>
            <a:pPr>
              <a:lnSpc>
                <a:spcPct val="80000"/>
              </a:lnSpc>
            </a:pPr>
            <a:r>
              <a:rPr lang="tr-TR" sz="3000"/>
              <a:t>Genel notalamalı müzik öğretim yöntemi; müziksel okuma, yazma, işitme ve söylemeyi-çalmayı, sesleri belirten ve genel nota denilen belirli işaretler kullanıp notalayarak, yani genel nota yazısı kullanarak öğretme yoludur. Bu yönteme, kısaca genel notalama yöntemi denir.</a:t>
            </a:r>
          </a:p>
          <a:p>
            <a:pPr>
              <a:lnSpc>
                <a:spcPct val="80000"/>
              </a:lnSpc>
            </a:pPr>
            <a:r>
              <a:rPr lang="tr-TR" sz="3000"/>
              <a:t>Bu yönteme, öğretimde genel nota yazısı ya da kısaca genel nota kullanıldığından genel notadan öğretim yöntemi veya genel notadan öğretim de denir.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1 Başlık"/>
          <p:cNvSpPr>
            <a:spLocks noGrp="1"/>
          </p:cNvSpPr>
          <p:nvPr>
            <p:ph type="title" idx="4294967295"/>
          </p:nvPr>
        </p:nvSpPr>
        <p:spPr/>
        <p:txBody>
          <a:bodyPr/>
          <a:lstStyle/>
          <a:p>
            <a:r>
              <a:rPr lang="tr-TR"/>
              <a:t>Özellikleri</a:t>
            </a:r>
          </a:p>
        </p:txBody>
      </p:sp>
      <p:sp>
        <p:nvSpPr>
          <p:cNvPr id="102402" name="2 İçerik Yer Tutucusu"/>
          <p:cNvSpPr>
            <a:spLocks noGrp="1"/>
          </p:cNvSpPr>
          <p:nvPr>
            <p:ph idx="4294967295"/>
          </p:nvPr>
        </p:nvSpPr>
        <p:spPr/>
        <p:txBody>
          <a:bodyPr/>
          <a:lstStyle/>
          <a:p>
            <a:r>
              <a:rPr lang="tr-TR"/>
              <a:t>Genel notalamalı müzik öğretim yöntemi birçok aşamalardan geçerek geçtiği aşamalarda kısmen başkalaşarak ve sürekli gelişerek günümüze ulaşan bir yöntemdir.</a:t>
            </a:r>
          </a:p>
          <a:p>
            <a:r>
              <a:rPr lang="tr-TR"/>
              <a:t>Günümüzdeki genel notalama yöntemi oldukça eski ve köklü bir yöntemdir, geleneksel notalama yöntemi olarak da nitelendirilir.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1 Başlık"/>
          <p:cNvSpPr>
            <a:spLocks noGrp="1"/>
          </p:cNvSpPr>
          <p:nvPr>
            <p:ph type="title" idx="4294967295"/>
          </p:nvPr>
        </p:nvSpPr>
        <p:spPr/>
        <p:txBody>
          <a:bodyPr/>
          <a:lstStyle/>
          <a:p>
            <a:r>
              <a:rPr lang="tr-TR"/>
              <a:t>Kullanımı</a:t>
            </a:r>
          </a:p>
        </p:txBody>
      </p:sp>
      <p:sp>
        <p:nvSpPr>
          <p:cNvPr id="103426" name="2 İçerik Yer Tutucusu"/>
          <p:cNvSpPr>
            <a:spLocks noGrp="1"/>
          </p:cNvSpPr>
          <p:nvPr>
            <p:ph idx="4294967295"/>
          </p:nvPr>
        </p:nvSpPr>
        <p:spPr/>
        <p:txBody>
          <a:bodyPr/>
          <a:lstStyle/>
          <a:p>
            <a:endParaRPr lang="tr-TR"/>
          </a:p>
          <a:p>
            <a:r>
              <a:rPr lang="tr-TR"/>
              <a:t>Genel notalamalı müzik öğretim yöntemi bazı yönleriyle karmaşık bir yöntemdir. Bu nedenle ilköğretimde devre ve sınıf düzeylerine göre yalınlaştırılarak aşama aşama kullanılır. İlköğretimin daha çok II. devresi ile ve özellikle III. devresinde kullanıma elverişlidir.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Grafik Notalamalı Müzik Öğretim Yöntemi (Grafik Notalama Yöntemi)</a:t>
            </a:r>
          </a:p>
        </p:txBody>
      </p:sp>
      <p:sp>
        <p:nvSpPr>
          <p:cNvPr id="3" name="2 İçerik Yer Tutucusu"/>
          <p:cNvSpPr>
            <a:spLocks noGrp="1"/>
          </p:cNvSpPr>
          <p:nvPr>
            <p:ph idx="4294967295"/>
          </p:nvPr>
        </p:nvSpPr>
        <p:spPr/>
        <p:txBody>
          <a:bodyPr>
            <a:normAutofit/>
          </a:bodyPr>
          <a:lstStyle/>
          <a:p>
            <a:pPr>
              <a:lnSpc>
                <a:spcPct val="90000"/>
              </a:lnSpc>
            </a:pPr>
            <a:r>
              <a:rPr lang="tr-TR" sz="3000" b="1"/>
              <a:t>Tanımı</a:t>
            </a:r>
          </a:p>
          <a:p>
            <a:pPr>
              <a:lnSpc>
                <a:spcPct val="90000"/>
              </a:lnSpc>
            </a:pPr>
            <a:r>
              <a:rPr lang="tr-TR" sz="3000"/>
              <a:t>Grafik notalamalı müzik öğretim yöntemi, müziksel okuma, işitme ve söylemeyi-çalmayı, sesleri belirten ve grafik nota denilen belirli işaretler kullanıp grafik notalayarak öğretme yoludur. Bu yönteme kısaca, grafik notalama yöntemi denir.</a:t>
            </a:r>
          </a:p>
          <a:p>
            <a:pPr>
              <a:lnSpc>
                <a:spcPct val="90000"/>
              </a:lnSpc>
            </a:pPr>
            <a:r>
              <a:rPr lang="tr-TR" sz="3000"/>
              <a:t>Yönteme, grafik nota yazısı ya da grafik nota kullanımı nedeniyle grafik notadan öğretim yöntemi veya grafik notadan öğretim de denir.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1 Başlık"/>
          <p:cNvSpPr>
            <a:spLocks noGrp="1"/>
          </p:cNvSpPr>
          <p:nvPr>
            <p:ph type="title" idx="4294967295"/>
          </p:nvPr>
        </p:nvSpPr>
        <p:spPr/>
        <p:txBody>
          <a:bodyPr/>
          <a:lstStyle/>
          <a:p>
            <a:r>
              <a:rPr lang="tr-TR"/>
              <a:t>Özellikleri</a:t>
            </a:r>
          </a:p>
        </p:txBody>
      </p:sp>
      <p:sp>
        <p:nvSpPr>
          <p:cNvPr id="105474" name="2 İçerik Yer Tutucusu"/>
          <p:cNvSpPr>
            <a:spLocks noGrp="1"/>
          </p:cNvSpPr>
          <p:nvPr>
            <p:ph idx="4294967295"/>
          </p:nvPr>
        </p:nvSpPr>
        <p:spPr/>
        <p:txBody>
          <a:bodyPr/>
          <a:lstStyle/>
          <a:p>
            <a:r>
              <a:rPr lang="tr-TR"/>
              <a:t>Grafik notalamalı müzik öğretim yöntemi, belirli aşamalardan geçerek gelişmekte olan bir yöntemdir. Grafik notalamalı müzik öğretim yöntemi genel notalamalı yöntemine göre oldukça yeni ve yalın bir yöntemdir.</a:t>
            </a:r>
          </a:p>
          <a:p>
            <a:r>
              <a:rPr lang="tr-TR"/>
              <a:t>Birçok yönüyle genel notalama yönteminden daha somut, daha işlevsel ve dolayısıyla daha kullanışlı bir yöntem özelliği taşır.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1 Başlık"/>
          <p:cNvSpPr>
            <a:spLocks noGrp="1"/>
          </p:cNvSpPr>
          <p:nvPr>
            <p:ph type="title" idx="4294967295"/>
          </p:nvPr>
        </p:nvSpPr>
        <p:spPr/>
        <p:txBody>
          <a:bodyPr/>
          <a:lstStyle/>
          <a:p>
            <a:r>
              <a:rPr lang="tr-TR"/>
              <a:t>Kullanımı</a:t>
            </a:r>
          </a:p>
        </p:txBody>
      </p:sp>
      <p:sp>
        <p:nvSpPr>
          <p:cNvPr id="106498" name="2 İçerik Yer Tutucusu"/>
          <p:cNvSpPr>
            <a:spLocks noGrp="1"/>
          </p:cNvSpPr>
          <p:nvPr>
            <p:ph idx="4294967295"/>
          </p:nvPr>
        </p:nvSpPr>
        <p:spPr/>
        <p:txBody>
          <a:bodyPr/>
          <a:lstStyle/>
          <a:p>
            <a:r>
              <a:rPr lang="tr-TR"/>
              <a:t>Grafik notalamalı müzik öğretim yöntemi, müzik öğretiminde belirli somutluklar ve kolaylıklar sağlamak, daha anlamlı ve işe yarar öğretme-öğrenme durumları oluşturmak ve daha etkin-etkili öğretim etkinlikleri gerçekleştirmek amacıyla kullanılır.</a:t>
            </a:r>
          </a:p>
          <a:p>
            <a:r>
              <a:rPr lang="tr-TR"/>
              <a:t>Bu yöntemde başlıca şu kolaylıklar sağlanır:</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357188"/>
            <a:ext cx="8229600" cy="6286500"/>
          </a:xfrm>
        </p:spPr>
        <p:txBody>
          <a:bodyPr>
            <a:normAutofit/>
          </a:bodyPr>
          <a:lstStyle/>
          <a:p>
            <a:pPr lvl="1">
              <a:lnSpc>
                <a:spcPct val="90000"/>
              </a:lnSpc>
            </a:pPr>
            <a:r>
              <a:rPr lang="tr-TR"/>
              <a:t>Müzik, genel notalamaya kıyasla daha yalın bir yazıma kavuşur ve böylece daha kolay algılanır, okunur, söylenir, çalınır, yapılır ve yaratılır.</a:t>
            </a:r>
          </a:p>
          <a:p>
            <a:pPr lvl="1">
              <a:lnSpc>
                <a:spcPct val="90000"/>
              </a:lnSpc>
            </a:pPr>
            <a:r>
              <a:rPr lang="tr-TR"/>
              <a:t>Müziksel yazım daha kolay, daha işlevsel ve daha çabuk olur.</a:t>
            </a:r>
          </a:p>
          <a:p>
            <a:pPr lvl="1">
              <a:lnSpc>
                <a:spcPct val="90000"/>
              </a:lnSpc>
            </a:pPr>
            <a:r>
              <a:rPr lang="tr-TR"/>
              <a:t>Müziksel yazımda zaman ve gereç kullanımı daha az olur.</a:t>
            </a:r>
          </a:p>
          <a:p>
            <a:pPr lvl="1">
              <a:lnSpc>
                <a:spcPct val="90000"/>
              </a:lnSpc>
            </a:pPr>
            <a:r>
              <a:rPr lang="tr-TR"/>
              <a:t>Müziksel yazımda asıl ögeler ile yan ögeler birbirlerinden daha kolay ve daha çabuk ayırt edilir.</a:t>
            </a:r>
          </a:p>
          <a:p>
            <a:pPr lvl="1">
              <a:lnSpc>
                <a:spcPct val="90000"/>
              </a:lnSpc>
            </a:pPr>
            <a:r>
              <a:rPr lang="tr-TR"/>
              <a:t>Müziksel yaratma (doğaçlama, besteleme) daha özgür, daha güvenli ve daha özendirici olur.</a:t>
            </a:r>
          </a:p>
          <a:p>
            <a:pPr lvl="1">
              <a:lnSpc>
                <a:spcPct val="90000"/>
              </a:lnSpc>
              <a:buFont typeface="Wingdings" pitchFamily="2" charset="2"/>
              <a:buNone/>
            </a:pPr>
            <a:r>
              <a:rPr lang="tr-TR"/>
              <a:t>Grafik notalamalı müzik öğretim yöntemi, ilköğretimin I. Devresinde ilk yıllardan itibaren etkin ve etkili kullanım olanağı bulur.</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a:bodyPr>
          <a:lstStyle/>
          <a:p>
            <a:r>
              <a:rPr lang="tr-TR" sz="4000" b="1"/>
              <a:t>Karma Notalamalı Müzik Öğretim Yöntemi (Karma Notalama Yöntemi)</a:t>
            </a:r>
          </a:p>
        </p:txBody>
      </p:sp>
      <p:sp>
        <p:nvSpPr>
          <p:cNvPr id="3" name="2 İçerik Yer Tutucusu"/>
          <p:cNvSpPr>
            <a:spLocks noGrp="1"/>
          </p:cNvSpPr>
          <p:nvPr>
            <p:ph idx="4294967295"/>
          </p:nvPr>
        </p:nvSpPr>
        <p:spPr>
          <a:xfrm>
            <a:off x="457200" y="1600200"/>
            <a:ext cx="8229600" cy="5043488"/>
          </a:xfrm>
        </p:spPr>
        <p:txBody>
          <a:bodyPr>
            <a:normAutofit/>
          </a:bodyPr>
          <a:lstStyle/>
          <a:p>
            <a:pPr>
              <a:lnSpc>
                <a:spcPct val="90000"/>
              </a:lnSpc>
            </a:pPr>
            <a:r>
              <a:rPr lang="tr-TR" sz="3000" b="1"/>
              <a:t>Tanımı</a:t>
            </a:r>
          </a:p>
          <a:p>
            <a:pPr>
              <a:lnSpc>
                <a:spcPct val="90000"/>
              </a:lnSpc>
            </a:pPr>
            <a:r>
              <a:rPr lang="tr-TR" sz="3000"/>
              <a:t>Karma notalamalı müzik öğretim yöntemi, müziksel okuma, yazma, işitme ve söylemeyi-çalmayı, sesler belirten ve adına genel ve grafik nota denilen belirli işaretleri birlikte kullanıp notalayarak öğretme yoludur. Bu yönteme, kısaca karma notalama yöntemi denir.</a:t>
            </a:r>
          </a:p>
          <a:p>
            <a:pPr>
              <a:lnSpc>
                <a:spcPct val="90000"/>
              </a:lnSpc>
            </a:pPr>
            <a:r>
              <a:rPr lang="tr-TR" sz="3000"/>
              <a:t>Bu yönteme, öğretimde genel nota yazısı ile grafik nota yazısı birlikte kullanıldığından, kısaca, karma notadan öğretim yöntemi veya karma notadan öğretim de denir.</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1 Başlık"/>
          <p:cNvSpPr>
            <a:spLocks noGrp="1"/>
          </p:cNvSpPr>
          <p:nvPr>
            <p:ph type="title" idx="4294967295"/>
          </p:nvPr>
        </p:nvSpPr>
        <p:spPr/>
        <p:txBody>
          <a:bodyPr/>
          <a:lstStyle/>
          <a:p>
            <a:r>
              <a:rPr lang="tr-TR"/>
              <a:t>Özellikleri</a:t>
            </a:r>
          </a:p>
        </p:txBody>
      </p:sp>
      <p:sp>
        <p:nvSpPr>
          <p:cNvPr id="109570" name="2 İçerik Yer Tutucusu"/>
          <p:cNvSpPr>
            <a:spLocks noGrp="1"/>
          </p:cNvSpPr>
          <p:nvPr>
            <p:ph idx="4294967295"/>
          </p:nvPr>
        </p:nvSpPr>
        <p:spPr/>
        <p:txBody>
          <a:bodyPr/>
          <a:lstStyle/>
          <a:p>
            <a:endParaRPr lang="tr-TR"/>
          </a:p>
          <a:p>
            <a:endParaRPr lang="tr-TR"/>
          </a:p>
          <a:p>
            <a:r>
              <a:rPr lang="tr-TR"/>
              <a:t>Karma notalamalı müzik öğretim yöntemi, belli özellikleriyle henüz yeni bir yöntemdir. Birçok aşamalardan geçerek ve geçeceği aşamalarda kısmen başkalaşarak gelişebilir niteliktedir.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1 Başlık"/>
          <p:cNvSpPr>
            <a:spLocks noGrp="1"/>
          </p:cNvSpPr>
          <p:nvPr>
            <p:ph type="title" idx="4294967295"/>
          </p:nvPr>
        </p:nvSpPr>
        <p:spPr/>
        <p:txBody>
          <a:bodyPr/>
          <a:lstStyle/>
          <a:p>
            <a:r>
              <a:rPr lang="tr-TR"/>
              <a:t>Kullanımı</a:t>
            </a:r>
          </a:p>
        </p:txBody>
      </p:sp>
      <p:sp>
        <p:nvSpPr>
          <p:cNvPr id="3" name="2 İçerik Yer Tutucusu"/>
          <p:cNvSpPr>
            <a:spLocks noGrp="1"/>
          </p:cNvSpPr>
          <p:nvPr>
            <p:ph idx="4294967295"/>
          </p:nvPr>
        </p:nvSpPr>
        <p:spPr>
          <a:xfrm>
            <a:off x="457200" y="1600200"/>
            <a:ext cx="8229600" cy="4972050"/>
          </a:xfrm>
        </p:spPr>
        <p:txBody>
          <a:bodyPr>
            <a:normAutofit/>
          </a:bodyPr>
          <a:lstStyle/>
          <a:p>
            <a:pPr>
              <a:lnSpc>
                <a:spcPct val="90000"/>
              </a:lnSpc>
            </a:pPr>
            <a:r>
              <a:rPr lang="tr-TR"/>
              <a:t>Karma notalamalı müzik öğretim yöntemi, ilköğretimin daha çok ilk yıllarında kullanılan grafik notalamadan, daha çok son yıllarında kullanılan genel notalamaya geçişte etkin biçimde kullanılabilir. Böylece bu yöntem ilköğretimin özellikle orta devresinde yani II. devresinde (4.-5. sınıflarda) etkili bir işlev görür. Böyle bir kullanım çok somuttan az somuta öğretme-öğrenme ilkesine ve giderek somuttan soyuta öğretme-öğrenme ilkesine uygun düşer.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1 Başlık"/>
          <p:cNvSpPr>
            <a:spLocks noGrp="1"/>
          </p:cNvSpPr>
          <p:nvPr>
            <p:ph type="title" idx="4294967295"/>
          </p:nvPr>
        </p:nvSpPr>
        <p:spPr/>
        <p:txBody>
          <a:bodyPr/>
          <a:lstStyle/>
          <a:p>
            <a:endParaRPr lang="tr-TR"/>
          </a:p>
        </p:txBody>
      </p:sp>
      <p:sp>
        <p:nvSpPr>
          <p:cNvPr id="111618" name="2 İçerik Yer Tutucusu"/>
          <p:cNvSpPr>
            <a:spLocks noGrp="1"/>
          </p:cNvSpPr>
          <p:nvPr>
            <p:ph idx="4294967295"/>
          </p:nvPr>
        </p:nvSpPr>
        <p:spPr/>
        <p:txBody>
          <a:bodyPr/>
          <a:lstStyle/>
          <a:p>
            <a:r>
              <a:rPr lang="tr-TR"/>
              <a:t>Karma notalamalı müzik öğretim yöntemi izlenirken, gereksinime göre yeri geldikçe grafik notalamaya, yeri geldikçe genel notalamaya daha çok öncelik ve ağırlık verilebilir. Bu da öğretmenin öğretme ve öğrencinin öğrenme işinin esnekleşmesine ve kolaylaşmasına yol açar.</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28625" y="2714625"/>
            <a:ext cx="8229600" cy="1143000"/>
          </a:xfrm>
        </p:spPr>
        <p:txBody>
          <a:bodyPr>
            <a:normAutofit/>
          </a:bodyPr>
          <a:lstStyle/>
          <a:p>
            <a:r>
              <a:rPr lang="tr-TR" sz="4000" b="1"/>
              <a:t>GELİŞTİRME İŞLEVLİ ÖZEL MÜZİK ÖĞRETİM YÖNTEMLERİ</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1 Başlık"/>
          <p:cNvSpPr>
            <a:spLocks noGrp="1"/>
          </p:cNvSpPr>
          <p:nvPr>
            <p:ph type="title" idx="4294967295"/>
          </p:nvPr>
        </p:nvSpPr>
        <p:spPr/>
        <p:txBody>
          <a:bodyPr/>
          <a:lstStyle/>
          <a:p>
            <a:endParaRPr lang="tr-TR"/>
          </a:p>
        </p:txBody>
      </p:sp>
      <p:sp>
        <p:nvSpPr>
          <p:cNvPr id="113666" name="2 İçerik Yer Tutucusu"/>
          <p:cNvSpPr>
            <a:spLocks noGrp="1"/>
          </p:cNvSpPr>
          <p:nvPr>
            <p:ph idx="4294967295"/>
          </p:nvPr>
        </p:nvSpPr>
        <p:spPr/>
        <p:txBody>
          <a:bodyPr/>
          <a:lstStyle/>
          <a:p>
            <a:endParaRPr lang="tr-TR"/>
          </a:p>
          <a:p>
            <a:r>
              <a:rPr lang="tr-TR"/>
              <a:t>Geliştirme işlevli özel müzik öğretim yöntemleri denilince müziksel yetenek geliştirme, müziksel zeka geliştirme, müziksel dil geliştirme ve sanal müzik yapmayı geliştirme işlevli müzik öğretim yöntemleri akla gelir.</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1 Başlık"/>
          <p:cNvSpPr>
            <a:spLocks noGrp="1"/>
          </p:cNvSpPr>
          <p:nvPr>
            <p:ph type="title" idx="4294967295"/>
          </p:nvPr>
        </p:nvSpPr>
        <p:spPr>
          <a:xfrm>
            <a:off x="428625" y="1357313"/>
            <a:ext cx="8229600" cy="3368675"/>
          </a:xfrm>
        </p:spPr>
        <p:txBody>
          <a:bodyPr/>
          <a:lstStyle/>
          <a:p>
            <a:r>
              <a:rPr lang="tr-TR" b="1"/>
              <a:t>Müziksel Yetenek Geliştirme Yoluyla Müzik Öğretim Yöntemi (Müziksel Yetenek Geliştirme Yöntemi) (Suzuki Yöntemi)</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1 Başlık"/>
          <p:cNvSpPr>
            <a:spLocks noGrp="1"/>
          </p:cNvSpPr>
          <p:nvPr>
            <p:ph type="title" idx="4294967295"/>
          </p:nvPr>
        </p:nvSpPr>
        <p:spPr/>
        <p:txBody>
          <a:bodyPr/>
          <a:lstStyle/>
          <a:p>
            <a:endParaRPr lang="tr-TR"/>
          </a:p>
        </p:txBody>
      </p:sp>
      <p:sp>
        <p:nvSpPr>
          <p:cNvPr id="115714" name="2 İçerik Yer Tutucusu"/>
          <p:cNvSpPr>
            <a:spLocks noGrp="1"/>
          </p:cNvSpPr>
          <p:nvPr>
            <p:ph idx="4294967295"/>
          </p:nvPr>
        </p:nvSpPr>
        <p:spPr/>
        <p:txBody>
          <a:bodyPr/>
          <a:lstStyle/>
          <a:p>
            <a:r>
              <a:rPr lang="tr-TR" b="1"/>
              <a:t>Tanımı</a:t>
            </a:r>
          </a:p>
          <a:p>
            <a:r>
              <a:rPr lang="tr-TR"/>
              <a:t>Müziksel yetenek geliştirme yoluyla müzik öğretim yöntemi; müziksel gelişmeye ilişkin bilişsel, duyuşsal, devinişsel ve sezişsel davranışları, müzik yeteneğini geliştirerek öğretme yoludur. Bu yönteme, daha kısa bir anlatımla müziksel yetenek geliştirme yöntemi denir.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1 Başlık"/>
          <p:cNvSpPr>
            <a:spLocks noGrp="1"/>
          </p:cNvSpPr>
          <p:nvPr>
            <p:ph type="title" idx="4294967295"/>
          </p:nvPr>
        </p:nvSpPr>
        <p:spPr/>
        <p:txBody>
          <a:bodyPr/>
          <a:lstStyle/>
          <a:p>
            <a:endParaRPr lang="tr-TR"/>
          </a:p>
        </p:txBody>
      </p:sp>
      <p:sp>
        <p:nvSpPr>
          <p:cNvPr id="116738" name="2 İçerik Yer Tutucusu"/>
          <p:cNvSpPr>
            <a:spLocks noGrp="1"/>
          </p:cNvSpPr>
          <p:nvPr>
            <p:ph idx="4294967295"/>
          </p:nvPr>
        </p:nvSpPr>
        <p:spPr/>
        <p:txBody>
          <a:bodyPr/>
          <a:lstStyle/>
          <a:p>
            <a:r>
              <a:rPr lang="tr-TR"/>
              <a:t>Bu yöntem, müziksel gelişmeye ilişkin davranışları müziksel yeteneği geliştirmeye bağlaması nedeniyle, kısaca, geliştirimsel yöntem olarak da adlandırılabilir. Yöntem; ilgili çevrelerde ve literatürde, daha çok oluşturucusu ünlü müzik eğitimcisi Scnichi Suzuki (1898-1998)’nin soyadıyla adlandırılır ve Suzuki yöntemi olarak bilinir, anılır.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a:xfrm>
            <a:off x="457200" y="1143000"/>
            <a:ext cx="8229600" cy="5500688"/>
          </a:xfrm>
        </p:spPr>
        <p:txBody>
          <a:bodyPr>
            <a:normAutofit/>
          </a:bodyPr>
          <a:lstStyle/>
          <a:p>
            <a:pPr>
              <a:lnSpc>
                <a:spcPct val="80000"/>
              </a:lnSpc>
            </a:pPr>
            <a:r>
              <a:rPr lang="tr-TR" sz="3000"/>
              <a:t>Bu yöntem, müzik yeteneğini geliştirme yoluyla müzik eğitimi yaklaşımından kaynaklanır. Bu yaklaşıma kısaca yetenek eğitimi yoluyla müzik eğitimi yaklaşımı da denir. Bu yöntem “anadili yöntemi”nden veya “ana dilini öğrenme yöntemi”nden yola çıkarak, ona benzer biçimde bir “(çalgısal) müzik dilini öğrenme yöntemi” oluşturma çabasıyla ortaya çıkar. Bu yöntemde; yöntemi oluşturucusu ve geliştiricisinin keman eğitimcisi olması nedeniyle, çalgı olarak keman kullanılır. Ancak, yöntem ortaya çıkışından bir süre sonra viyola, viyolonsel, piyano ve flütle de uygulanmıştır. Diğer belli çalgılarla da uygulanabilir, uygulanmıştır, uygulanmaktadır.</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214313"/>
            <a:ext cx="8229600" cy="6500812"/>
          </a:xfrm>
        </p:spPr>
        <p:txBody>
          <a:bodyPr>
            <a:normAutofit/>
          </a:bodyPr>
          <a:lstStyle/>
          <a:p>
            <a:pPr>
              <a:lnSpc>
                <a:spcPct val="90000"/>
              </a:lnSpc>
            </a:pPr>
            <a:r>
              <a:rPr lang="tr-TR" sz="2700"/>
              <a:t>Yöntem dinleme, ezberleme, taklit etme, gözlemleme, yineleme davranışları üzerine kurulur.</a:t>
            </a:r>
          </a:p>
          <a:p>
            <a:pPr>
              <a:lnSpc>
                <a:spcPct val="90000"/>
              </a:lnSpc>
            </a:pPr>
            <a:r>
              <a:rPr lang="tr-TR" sz="2700"/>
              <a:t>Bu yöntemde yetenek eğitimine bebeklik döneminde keman müziği dinletimiyle başlanır ve de bebeğe dinletilen keman müzikleri onun ileride çalacağı-çalışacağı keman parçalarıdır. Bebek bu parçaları dinleye dinleye büyür, belleğine alır, belleğinde depolar ve giderek adım adım ezberler. Dinletilen keman müziği bebeğin çevresinin ve aile içindeki yaşamının ayrılmaz bir ögesini (parçasını) oluşturur. Doğduğu andan itibaren sürekli keman müziği dinleyen çocuk ikibuçuk-üç yaşına gelince belleğinde zengin bir keman müziği dağarcığıyla kemanı eline alır, keman dersleri almaya, daha önce dinlediği parçaların çalınışlarını izlemeye, çalınırken neler olup bittiğini görmeye anlamaya ve kısa bir süre içinde onları kendi çabasıyla kendi kemanında ezberden çalmaya başlar.</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500063"/>
            <a:ext cx="8229600" cy="5626100"/>
          </a:xfrm>
        </p:spPr>
        <p:txBody>
          <a:bodyPr>
            <a:normAutofit/>
          </a:bodyPr>
          <a:lstStyle/>
          <a:p>
            <a:r>
              <a:rPr lang="tr-TR" sz="3000"/>
              <a:t>Çocuğun keman eğitimine; başlangıcından itibaren annesi de katılır, keman derslerinde yanında bulunur, güven duygusu içinde olmasını sağlar ve günlük çalışmalarında ona yardımcı olur. Çocuğun salt ezber yoluyla keman eğitimi yaklaşık iki-üç yıl sürer. Ondan sonra parçaları notasından okuyarak keman eğitimi aşamasına gelinir. Ancak bu aşamada da teknik gelişim için gerekli çalışmalar ezber çalma yoluyla yapılır, gerçekleştirilir. Çalınan/çalışılan parçalar yalından karmaşığa ve kolaydan zora doğru giden bir sıra izler ve etkin dağarda sürekli yer alır.</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142875"/>
            <a:ext cx="8229600" cy="6715125"/>
          </a:xfrm>
        </p:spPr>
        <p:txBody>
          <a:bodyPr>
            <a:normAutofit/>
          </a:bodyPr>
          <a:lstStyle/>
          <a:p>
            <a:pPr>
              <a:lnSpc>
                <a:spcPct val="90000"/>
              </a:lnSpc>
            </a:pPr>
            <a:r>
              <a:rPr lang="tr-TR" sz="3000"/>
              <a:t>Genellikle derslerde çalan öğrencilerin yanı sıra dinleyen/gözleyen/izleyen öğrenciler de anneleriyle birlikte bulunur. Tüm öğrenciler sırasıyla aynı aşamalardan geçerler, aynı eserleri çalarlar/çalışırlar, aynı eserleri seslendirirler/yorumlarlar. Böylece tüm öğrenciler aynı dağara sahip olurlar. Öğrenciler yarışmaya değil, yardımlaşmaya yönlendirilir ve özendirilir. Çalışmalarda yapay materyal değil, olabildiğince gerçek materyal kullanılır. Başka bir deyişle çalışmalar (soyut ve) yapay dizi, alıştırma ve etütler yerine, (somut ve) gerçek parçalar veya onlardan alıntılar üzerinde yapılır. Eserlerden önce onlara hazırlayıcı yapay ve soyut çalışmalara yer verilmez, eserlerde kapsanan tekniklere ilişkin gerçek ve somut çalışmalara yer verilir.</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214313"/>
            <a:ext cx="8229600" cy="6500812"/>
          </a:xfrm>
        </p:spPr>
        <p:txBody>
          <a:bodyPr>
            <a:normAutofit/>
          </a:bodyPr>
          <a:lstStyle/>
          <a:p>
            <a:pPr>
              <a:lnSpc>
                <a:spcPct val="90000"/>
              </a:lnSpc>
            </a:pPr>
            <a:r>
              <a:rPr lang="tr-TR" sz="2700"/>
              <a:t>Bu yöntemle yapılan yetenek eğitiminin amacı; öğrencinin müziksel potansiyelini olabildiğince harekete geçirmek ve kullandırmak, müziksel yeteneğini olabildiğince geliştirmek ve müziksel kapasitesini olabildiğince en yüksek düzeye çıkarmaktır. Bu amaç doğrultusunda yapılan yetenek eğitiminden geçen öğrenciler ilgililik, isteklilik, yatkınlık, sabırlılık, kararlılık ve yönelmişlik durumlarına göre ya genel keman eğitimi, ya özengen keman eğitimi ya da mesleksel keman eğitimi almış olurlar. Bunun her üçü de gereklidir ve geçerlidir. Çünkü toplumda bunların her birinin kendine özgü işleyen ve birbirlerini tamamlayan-bütünleyen işgörüleri vardır. Bu nedenle bunlardan herhangi biri diğerlerinin yerini alamaz, diğerlerinin yerine geçemez; bunların herhangi birinden vazgeçilemez.</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1 Başlık"/>
          <p:cNvSpPr>
            <a:spLocks noGrp="1"/>
          </p:cNvSpPr>
          <p:nvPr>
            <p:ph type="title" idx="4294967295"/>
          </p:nvPr>
        </p:nvSpPr>
        <p:spPr/>
        <p:txBody>
          <a:bodyPr/>
          <a:lstStyle/>
          <a:p>
            <a:r>
              <a:rPr lang="tr-TR"/>
              <a:t>Kullanımı</a:t>
            </a:r>
          </a:p>
        </p:txBody>
      </p:sp>
      <p:sp>
        <p:nvSpPr>
          <p:cNvPr id="122882" name="2 İçerik Yer Tutucusu"/>
          <p:cNvSpPr>
            <a:spLocks noGrp="1"/>
          </p:cNvSpPr>
          <p:nvPr>
            <p:ph idx="4294967295"/>
          </p:nvPr>
        </p:nvSpPr>
        <p:spPr/>
        <p:txBody>
          <a:bodyPr/>
          <a:lstStyle/>
          <a:p>
            <a:r>
              <a:rPr lang="tr-TR"/>
              <a:t>Müziksel yetenek geliştirme yöntemi; Suzuki tarafından izlenen yaklaşıma sıkı sıkıya bağlı kalınması durumunda, öğrenmeye başlama yaşı, öğrenme süreci, öğrenme aşamaları ve öğrenme süresi bakımından kemana eşdeğer diğer çalgılar üzerinde de uygulanabilir. Nitekim böyle bir uygulama viyola, viyolonsel, piyano ve yanflütle de yapılmış bulunmaktadır.</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1 Başlık"/>
          <p:cNvSpPr>
            <a:spLocks noGrp="1"/>
          </p:cNvSpPr>
          <p:nvPr>
            <p:ph type="title" idx="4294967295"/>
          </p:nvPr>
        </p:nvSpPr>
        <p:spPr/>
        <p:txBody>
          <a:bodyPr/>
          <a:lstStyle/>
          <a:p>
            <a:endParaRPr lang="tr-TR"/>
          </a:p>
        </p:txBody>
      </p:sp>
      <p:sp>
        <p:nvSpPr>
          <p:cNvPr id="123906" name="2 İçerik Yer Tutucusu"/>
          <p:cNvSpPr>
            <a:spLocks noGrp="1"/>
          </p:cNvSpPr>
          <p:nvPr>
            <p:ph idx="4294967295"/>
          </p:nvPr>
        </p:nvSpPr>
        <p:spPr/>
        <p:txBody>
          <a:bodyPr/>
          <a:lstStyle/>
          <a:p>
            <a:r>
              <a:rPr lang="tr-TR"/>
              <a:t>Burada izlenen yaklaşıma bağlı kalınması durumunda, özellikle ikibuçuk-üç yaşından daha önceki dönemde çocuğun oynayabileceği veya kullanabileceği, çocuğa uygun diğer çalgılarla da müziksel yetenek geliştirme yöntemi veya yetenek eğitimi yöntemi uygulanabilir.</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57200" y="274638"/>
            <a:ext cx="8229600" cy="1654175"/>
          </a:xfrm>
        </p:spPr>
        <p:txBody>
          <a:bodyPr>
            <a:normAutofit/>
          </a:bodyPr>
          <a:lstStyle/>
          <a:p>
            <a:r>
              <a:rPr lang="tr-TR" sz="4000" b="1"/>
              <a:t>Müziksel Zeka Geliştirme Yoluyla Müzik Öğretim Yöntemi (Müziksel Zeka Geliştirme Yöntemi)</a:t>
            </a:r>
          </a:p>
        </p:txBody>
      </p:sp>
      <p:sp>
        <p:nvSpPr>
          <p:cNvPr id="3" name="2 İçerik Yer Tutucusu"/>
          <p:cNvSpPr>
            <a:spLocks noGrp="1"/>
          </p:cNvSpPr>
          <p:nvPr>
            <p:ph idx="4294967295"/>
          </p:nvPr>
        </p:nvSpPr>
        <p:spPr>
          <a:xfrm>
            <a:off x="457200" y="2540000"/>
            <a:ext cx="8229600" cy="3556000"/>
          </a:xfrm>
        </p:spPr>
        <p:txBody>
          <a:bodyPr>
            <a:normAutofit/>
          </a:bodyPr>
          <a:lstStyle/>
          <a:p>
            <a:pPr>
              <a:lnSpc>
                <a:spcPct val="90000"/>
              </a:lnSpc>
            </a:pPr>
            <a:r>
              <a:rPr lang="tr-TR" b="1"/>
              <a:t>Tanımı</a:t>
            </a:r>
          </a:p>
          <a:p>
            <a:pPr>
              <a:lnSpc>
                <a:spcPct val="90000"/>
              </a:lnSpc>
            </a:pPr>
            <a:r>
              <a:rPr lang="tr-TR"/>
              <a:t>Müziksel zeka geliştirme yoluyla müzik öğretim yöntemi, müziksel gelişmeye ilişkin bilişsel, duyuşsal, devinişsel ve sezişsel davranışları, müziksel zekayı geliştirerek öğretme yoludur. Bu yönteme, daha kısa bir anlatımla müziksel zekayı geliştirme yöntemi denir.</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a:xfrm>
            <a:off x="457200" y="1600200"/>
            <a:ext cx="8229600" cy="5043488"/>
          </a:xfrm>
        </p:spPr>
        <p:txBody>
          <a:bodyPr>
            <a:normAutofit/>
          </a:bodyPr>
          <a:lstStyle/>
          <a:p>
            <a:pPr>
              <a:lnSpc>
                <a:spcPct val="90000"/>
              </a:lnSpc>
            </a:pPr>
            <a:r>
              <a:rPr lang="tr-TR"/>
              <a:t>Müziksel zeka geliştirme yoluyla müzik öğretim yöntemi, esas olarak Çoklu Zeka Kuramı’na dayanır ve ondan kaynaklanır. Bu kurama göre Çoklu Zeka, birbirlerinden farklı yedi-sekiz tür veya tip zekanın bir araya gelimi, birleşimi ve bileşimidir. Bu kuramda “çoklu”, farklı tür veya tipte yedi-sekiz Zeka’dan oluşan “set” demektir veya böyle bir “set” anlamına gelir. Müziksel Zeka, Çoklu Zeka Kuramı’nda kapsanan yedi-sekiz zeka türünden (tipinden) biridir.</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2 İçerik Yer Tutucusu"/>
          <p:cNvSpPr>
            <a:spLocks noGrp="1"/>
          </p:cNvSpPr>
          <p:nvPr>
            <p:ph idx="4294967295"/>
          </p:nvPr>
        </p:nvSpPr>
        <p:spPr>
          <a:xfrm>
            <a:off x="457200" y="357188"/>
            <a:ext cx="8229600" cy="5768975"/>
          </a:xfrm>
        </p:spPr>
        <p:txBody>
          <a:bodyPr/>
          <a:lstStyle/>
          <a:p>
            <a:r>
              <a:rPr lang="tr-TR"/>
              <a:t>Çoklu Zeka Kuramı’nda kapsanan sekiz tür zeka şunlardır:</a:t>
            </a:r>
          </a:p>
          <a:p>
            <a:pPr lvl="1"/>
            <a:r>
              <a:rPr lang="tr-TR"/>
              <a:t>Sözel-Dilsel Zeka,</a:t>
            </a:r>
          </a:p>
          <a:p>
            <a:pPr lvl="1"/>
            <a:r>
              <a:rPr lang="tr-TR"/>
              <a:t>Mantıksal-Matematiksel Zeka,</a:t>
            </a:r>
          </a:p>
          <a:p>
            <a:pPr lvl="1"/>
            <a:r>
              <a:rPr lang="tr-TR"/>
              <a:t>Müziksel Zeka,</a:t>
            </a:r>
          </a:p>
          <a:p>
            <a:pPr lvl="1"/>
            <a:r>
              <a:rPr lang="tr-TR"/>
              <a:t>Uzamsal-Uzaysal (Mekansal) Zeka,</a:t>
            </a:r>
          </a:p>
          <a:p>
            <a:pPr lvl="1"/>
            <a:r>
              <a:rPr lang="tr-TR"/>
              <a:t>Bedensel-Devinduyumsal (Devinimsel) Zeka,</a:t>
            </a:r>
          </a:p>
          <a:p>
            <a:pPr lvl="1"/>
            <a:r>
              <a:rPr lang="tr-TR"/>
              <a:t>Kişisel-İçsel/Özsel Zeka,</a:t>
            </a:r>
          </a:p>
          <a:p>
            <a:pPr lvl="1"/>
            <a:r>
              <a:rPr lang="tr-TR"/>
              <a:t>Kişilerarası İlişkisel Zeka,</a:t>
            </a:r>
          </a:p>
          <a:p>
            <a:pPr lvl="1"/>
            <a:r>
              <a:rPr lang="tr-TR"/>
              <a:t>Doğasal Zeka.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1 Başlık"/>
          <p:cNvSpPr>
            <a:spLocks noGrp="1"/>
          </p:cNvSpPr>
          <p:nvPr>
            <p:ph type="title" idx="4294967295"/>
          </p:nvPr>
        </p:nvSpPr>
        <p:spPr/>
        <p:txBody>
          <a:bodyPr/>
          <a:lstStyle/>
          <a:p>
            <a:endParaRPr lang="tr-TR"/>
          </a:p>
        </p:txBody>
      </p:sp>
      <p:sp>
        <p:nvSpPr>
          <p:cNvPr id="3" name="2 İçerik Yer Tutucusu"/>
          <p:cNvSpPr>
            <a:spLocks noGrp="1"/>
          </p:cNvSpPr>
          <p:nvPr>
            <p:ph idx="4294967295"/>
          </p:nvPr>
        </p:nvSpPr>
        <p:spPr/>
        <p:txBody>
          <a:bodyPr>
            <a:normAutofit/>
          </a:bodyPr>
          <a:lstStyle/>
          <a:p>
            <a:r>
              <a:rPr lang="tr-TR" sz="3000"/>
              <a:t>Çoklu Zeka Kuramı’nda kapsanıp listelenen sekiz zeka türü içinde Müziksel Zeka üçüncü sırada yer almaktadır.</a:t>
            </a:r>
          </a:p>
          <a:p>
            <a:r>
              <a:rPr lang="tr-TR" sz="3000"/>
              <a:t>Çoklu Zeka Kuramı’nı oluşturup geliştiren Howard Gardner, normal bir çocuğun doğarken çoklu zekayı oluşturan sekiz tür zeka ile donanık olduğu, bunların her birinin çoklu yapı içinde (önemli ölçüde) özerk ve diğerlerinden önemli derecede bağımsız olduğu görüşünden yola çıkar.</a:t>
            </a:r>
          </a:p>
          <a:p>
            <a:endParaRPr lang="tr-TR" sz="300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1 Başlık"/>
          <p:cNvSpPr>
            <a:spLocks noGrp="1"/>
          </p:cNvSpPr>
          <p:nvPr>
            <p:ph type="title" idx="4294967295"/>
          </p:nvPr>
        </p:nvSpPr>
        <p:spPr/>
        <p:txBody>
          <a:bodyPr/>
          <a:lstStyle/>
          <a:p>
            <a:endParaRPr lang="tr-TR"/>
          </a:p>
        </p:txBody>
      </p:sp>
      <p:sp>
        <p:nvSpPr>
          <p:cNvPr id="3" name="2 İçerik Yer Tutucusu"/>
          <p:cNvSpPr>
            <a:spLocks noGrp="1"/>
          </p:cNvSpPr>
          <p:nvPr>
            <p:ph idx="4294967295"/>
          </p:nvPr>
        </p:nvSpPr>
        <p:spPr/>
        <p:txBody>
          <a:bodyPr>
            <a:normAutofit/>
          </a:bodyPr>
          <a:lstStyle/>
          <a:p>
            <a:pPr>
              <a:lnSpc>
                <a:spcPct val="80000"/>
              </a:lnSpc>
            </a:pPr>
            <a:r>
              <a:rPr lang="tr-TR" sz="3000"/>
              <a:t>Her normal çocuk bu sekiz zeka türünün tümüne sahiptir, tümünü harekete geçirme gücündedir, ancak tümünü birden eşit olarak geliştiremez.</a:t>
            </a:r>
          </a:p>
          <a:p>
            <a:pPr>
              <a:lnSpc>
                <a:spcPct val="80000"/>
              </a:lnSpc>
            </a:pPr>
            <a:r>
              <a:rPr lang="tr-TR" sz="3000"/>
              <a:t>Bunlar her çocukta farklı güçte ve ağırlıkta belirir, ortaya çıkar. Her çocuğun çoklu zeka yapısı farklı biçimlenir, farklı gelişir. Her çocuk kendi zeka birleşimine ve bileşimine göre yardım alır, desteklenir, yönlendirilir, geliştirilir.</a:t>
            </a:r>
          </a:p>
          <a:p>
            <a:pPr>
              <a:lnSpc>
                <a:spcPct val="80000"/>
              </a:lnSpc>
            </a:pPr>
            <a:r>
              <a:rPr lang="tr-TR" sz="3000"/>
              <a:t>Zeka araştırmaları tarihinde müziksel alan ilk kez bu Çoklu Zeka Kuramı’nda açık ve belirgin bir zeka türü olarak yer alır.</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1 Başlık"/>
          <p:cNvSpPr>
            <a:spLocks noGrp="1"/>
          </p:cNvSpPr>
          <p:nvPr>
            <p:ph type="title" idx="4294967295"/>
          </p:nvPr>
        </p:nvSpPr>
        <p:spPr/>
        <p:txBody>
          <a:bodyPr/>
          <a:lstStyle/>
          <a:p>
            <a:endParaRPr lang="tr-TR"/>
          </a:p>
        </p:txBody>
      </p:sp>
      <p:sp>
        <p:nvSpPr>
          <p:cNvPr id="3" name="2 İçerik Yer Tutucusu"/>
          <p:cNvSpPr>
            <a:spLocks noGrp="1"/>
          </p:cNvSpPr>
          <p:nvPr>
            <p:ph idx="4294967295"/>
          </p:nvPr>
        </p:nvSpPr>
        <p:spPr/>
        <p:txBody>
          <a:bodyPr>
            <a:normAutofit/>
          </a:bodyPr>
          <a:lstStyle/>
          <a:p>
            <a:pPr>
              <a:lnSpc>
                <a:spcPct val="90000"/>
              </a:lnSpc>
            </a:pPr>
            <a:r>
              <a:rPr lang="tr-TR" sz="3000"/>
              <a:t>Gardner’ın genel zeka tanımından yola çıkılarak denilebilir ki müziksel zeka; gerçek müziksel sorunları ya da zorlukları (güçlükleri) çözebilmeyi, müziksel sorunları bulma-keşfetme ya da yaratma yoluyla yeni müziksel bilgi(ler) için bir temel oluşturabilmeyi (ortaya koyabilmeyi) mümkün kılan yeteneklerin kendine özgü bir bütünüdür, bütünlüğüdür.</a:t>
            </a:r>
          </a:p>
          <a:p>
            <a:pPr>
              <a:lnSpc>
                <a:spcPct val="90000"/>
              </a:lnSpc>
            </a:pPr>
            <a:r>
              <a:rPr lang="tr-TR" sz="3000"/>
              <a:t>Diğerleri gibi Müziksel Zeka’nın da alt zekaları vardır.</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1 Başlık"/>
          <p:cNvSpPr>
            <a:spLocks noGrp="1"/>
          </p:cNvSpPr>
          <p:nvPr>
            <p:ph type="title" idx="4294967295"/>
          </p:nvPr>
        </p:nvSpPr>
        <p:spPr/>
        <p:txBody>
          <a:bodyPr/>
          <a:lstStyle/>
          <a:p>
            <a:endParaRPr lang="tr-TR"/>
          </a:p>
        </p:txBody>
      </p:sp>
      <p:sp>
        <p:nvSpPr>
          <p:cNvPr id="3" name="2 İçerik Yer Tutucusu"/>
          <p:cNvSpPr>
            <a:spLocks noGrp="1"/>
          </p:cNvSpPr>
          <p:nvPr>
            <p:ph idx="4294967295"/>
          </p:nvPr>
        </p:nvSpPr>
        <p:spPr/>
        <p:txBody>
          <a:bodyPr>
            <a:normAutofit/>
          </a:bodyPr>
          <a:lstStyle/>
          <a:p>
            <a:pPr>
              <a:lnSpc>
                <a:spcPct val="90000"/>
              </a:lnSpc>
            </a:pPr>
            <a:r>
              <a:rPr lang="tr-TR"/>
              <a:t>Gardner’ın “Çoklu Zeka Kuramı” ışığında müziksel yetenekler ve davranışlar artık bir ‘özel yetenek’ olarak görülmez, düşünülmez. Çünkü bu kurama göre müziksel yetenek ve davranış her insanın temel donanımı içinde yer alır. İnsan zekasının çoklu yapısı içinde bir boyut, alan ve birim olan “müziksel zeka” ile birlikte müzik eğitimi kendiliğinden (otomatik olarak) yeni bir durum ve daha önemli bir konum kazanır.</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0"/>
            <a:ext cx="8229600" cy="6858000"/>
          </a:xfrm>
        </p:spPr>
        <p:txBody>
          <a:bodyPr>
            <a:normAutofit/>
          </a:bodyPr>
          <a:lstStyle/>
          <a:p>
            <a:pPr>
              <a:lnSpc>
                <a:spcPct val="80000"/>
              </a:lnSpc>
            </a:pPr>
            <a:r>
              <a:rPr lang="tr-TR" sz="3000"/>
              <a:t>Müziksel zeka; müziksel yetenek, davranış ve yeterliklerin temellerini kapsayan bir temel-tümel kavram niteliği taşır. Müzik eğitiminin bu temel-tümel kavram ekseninde gerçekleştirilmesi (gerektiği) görüşü ve düşüncesi giderek artan bir hızla benimsenmektedir. Müzik eğitiminde bu görüş ve düşünceden yola çıkılarak müziksel zeka geliştirme yoluyla müzik öğretim yöntemi adıyla yeni-yepyeni bir yöntem oluşturulup geliştirilmekte ve adım adım müzik öğretimi uygulamalarında yer almaya başlamaktadır.</a:t>
            </a:r>
          </a:p>
          <a:p>
            <a:pPr>
              <a:lnSpc>
                <a:spcPct val="80000"/>
              </a:lnSpc>
            </a:pPr>
            <a:r>
              <a:rPr lang="tr-TR" sz="3000"/>
              <a:t>Müziksel zekayı geliştirme yoluyla müzik öğretim yöntemi, Müziksel Zeka’nın Çoklu Zeka’yı oluşturan diğer zeka türleriyle birlikte, onlarla ilişki içinde veya onlardan bağımsız olarak tek başına temel alındığı yeni bir müzik öğretim yöntemidir.</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1 Başlık"/>
          <p:cNvSpPr>
            <a:spLocks noGrp="1"/>
          </p:cNvSpPr>
          <p:nvPr>
            <p:ph type="title" idx="4294967295"/>
          </p:nvPr>
        </p:nvSpPr>
        <p:spPr/>
        <p:txBody>
          <a:bodyPr/>
          <a:lstStyle/>
          <a:p>
            <a:r>
              <a:rPr lang="tr-TR"/>
              <a:t>Kullanımı</a:t>
            </a:r>
          </a:p>
        </p:txBody>
      </p:sp>
      <p:sp>
        <p:nvSpPr>
          <p:cNvPr id="3" name="2 İçerik Yer Tutucusu"/>
          <p:cNvSpPr>
            <a:spLocks noGrp="1"/>
          </p:cNvSpPr>
          <p:nvPr>
            <p:ph idx="4294967295"/>
          </p:nvPr>
        </p:nvSpPr>
        <p:spPr/>
        <p:txBody>
          <a:bodyPr>
            <a:normAutofit/>
          </a:bodyPr>
          <a:lstStyle/>
          <a:p>
            <a:pPr>
              <a:lnSpc>
                <a:spcPct val="90000"/>
              </a:lnSpc>
            </a:pPr>
            <a:r>
              <a:rPr lang="tr-TR" sz="3000"/>
              <a:t>Müziksel zeka geliştirme yoluyla müzik öğretim yöntemine temel olan Çoklu Zeka Kuramı Howard Gardner tarafından oluşturulup 1983 yılında yayınlanmış, yürütülen çalışmalar ve 1996 yılında yapılan eklemeyle daha da geliştirilmiştir. Kuram, oluşturulması ve geliştirilmesiyle birlikte eğitim çevrelerinde hemen hızla tanınma, benimsenme ve çeşitli eğitim-öğretim alanlarında yetişek (program) ve yöntem geliştirme çalışmalarında kullanılma ve yararlanılma olanağı bulmuştur.</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188913"/>
            <a:ext cx="8229600" cy="6408737"/>
          </a:xfrm>
        </p:spPr>
        <p:txBody>
          <a:bodyPr>
            <a:normAutofit/>
          </a:bodyPr>
          <a:lstStyle/>
          <a:p>
            <a:pPr>
              <a:lnSpc>
                <a:spcPct val="80000"/>
              </a:lnSpc>
            </a:pPr>
            <a:r>
              <a:rPr lang="tr-TR" sz="3000"/>
              <a:t>Görülüyor ki, 1980’li yılların başlarında ortaya konulan, kısa sürede tanınan ve benimsenen, çeşitli bilimsel geçerleme çalışmaları yapılan ve 1990’larda daha da geliştirilen Çoklu Zeka Kuramı henüz yeni bir kuram sayılır. Ancak, böyle olmasına karşın ortaya konulmasıyla birlikte hemen hızla eğitim bilimleri alanının yepyeni başlıca konularından biri olmaya, değişik eğitim öğretim alanlarında yeni tasarlama ve uygulamalara yansımaya, yeni tasarlama ve uygulamaları etkilemeye, yeni program (yetişek) modelleri ve öğretim yöntemleri oluşturma düşünce ve çabalarını belirlemeye, yeni bir yaklaşım dayanağı ve yöntem kaynağı olarak yer almaya ve kök salmaya başlamıştır. Bütün bunların söz konusu olduğu alanlardan biri de müzik eğitimi ve öğretimi alanıdır.</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260350"/>
            <a:ext cx="8229600" cy="6337300"/>
          </a:xfrm>
        </p:spPr>
        <p:txBody>
          <a:bodyPr>
            <a:normAutofit/>
          </a:bodyPr>
          <a:lstStyle/>
          <a:p>
            <a:pPr>
              <a:lnSpc>
                <a:spcPct val="90000"/>
              </a:lnSpc>
            </a:pPr>
            <a:r>
              <a:rPr lang="tr-TR"/>
              <a:t>Müziksel zeka geliştirme yoluyla müzik öğretim yöntemi, diğer öğretim basamak ve kurumlarının yanısıra, ilköğretim okullarındaki müzik eğitiminde ve öğretiminde etkin ve etkili biçimde kullanılır.</a:t>
            </a:r>
          </a:p>
          <a:p>
            <a:pPr>
              <a:lnSpc>
                <a:spcPct val="90000"/>
              </a:lnSpc>
            </a:pPr>
            <a:r>
              <a:rPr lang="tr-TR"/>
              <a:t>İlköğretimde müzik öğretiminde çoklu zekaya dayalı ve müziksel zeka ağırlıklı çeşitli öğrenme-öğretme modelleri kullanılabilir. Her birinde müziksel zeka kapsanan ve kullanılan, kapsadığı ve kullanıldığı zeka türü (alanı) sayısı iki ile sekiz arasında değişebilen çeşitli öğretme-öğrenme modelleri oluşturulup geliştirilebilir ve müzik öğretimi etkinliklerinde uygulanabilir.</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1 Başlık"/>
          <p:cNvSpPr>
            <a:spLocks noGrp="1"/>
          </p:cNvSpPr>
          <p:nvPr>
            <p:ph type="title" idx="4294967295"/>
          </p:nvPr>
        </p:nvSpPr>
        <p:spPr/>
        <p:txBody>
          <a:bodyPr/>
          <a:lstStyle/>
          <a:p>
            <a:endParaRPr lang="tr-TR"/>
          </a:p>
        </p:txBody>
      </p:sp>
      <p:sp>
        <p:nvSpPr>
          <p:cNvPr id="3" name="2 İçerik Yer Tutucusu"/>
          <p:cNvSpPr>
            <a:spLocks noGrp="1"/>
          </p:cNvSpPr>
          <p:nvPr>
            <p:ph idx="4294967295"/>
          </p:nvPr>
        </p:nvSpPr>
        <p:spPr/>
        <p:txBody>
          <a:bodyPr>
            <a:normAutofit/>
          </a:bodyPr>
          <a:lstStyle/>
          <a:p>
            <a:r>
              <a:rPr lang="tr-TR" sz="3000"/>
              <a:t>İlköğretim okullarında ve sınıflarında çoklu zeka ve müziksel zeka merkezleri oluşturulabilir ve buralarda çeşitli müziksel zeka geliştirme etkinlikleri (çalışmaları) yapılabilir.</a:t>
            </a:r>
          </a:p>
          <a:p>
            <a:r>
              <a:rPr lang="tr-TR" sz="3000"/>
              <a:t>Bütün bu konularda bazı gelişmiş ülkelerde yapılmış ve yapılmakta olan deneysel çalışma ve araştırmalardan, bunlarla elde edilen bulgulardan, varılan sonuçlardan ve geliştrilen önerilerden etkin ve etkili biçimde yararlanılabilir.</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57200" y="274638"/>
            <a:ext cx="8229600" cy="1714500"/>
          </a:xfrm>
        </p:spPr>
        <p:txBody>
          <a:bodyPr>
            <a:normAutofit/>
          </a:bodyPr>
          <a:lstStyle/>
          <a:p>
            <a:r>
              <a:rPr lang="tr-TR" sz="4000" b="1"/>
              <a:t>Müziksel Dil Geliştirme Yoluyla </a:t>
            </a:r>
            <a:br>
              <a:rPr lang="tr-TR" sz="4000" b="1"/>
            </a:br>
            <a:r>
              <a:rPr lang="tr-TR" sz="4000" b="1"/>
              <a:t>Müzik Öğretim Yöntemi </a:t>
            </a:r>
            <a:br>
              <a:rPr lang="tr-TR" sz="4000" b="1"/>
            </a:br>
            <a:r>
              <a:rPr lang="tr-TR" sz="4000" b="1"/>
              <a:t>(Müziksel Dil Geliştirme Yöntemi)</a:t>
            </a:r>
          </a:p>
        </p:txBody>
      </p:sp>
      <p:sp>
        <p:nvSpPr>
          <p:cNvPr id="137218" name="2 İçerik Yer Tutucusu"/>
          <p:cNvSpPr>
            <a:spLocks noGrp="1"/>
          </p:cNvSpPr>
          <p:nvPr>
            <p:ph idx="4294967295"/>
          </p:nvPr>
        </p:nvSpPr>
        <p:spPr>
          <a:xfrm>
            <a:off x="457200" y="2530475"/>
            <a:ext cx="8229600" cy="3565525"/>
          </a:xfrm>
        </p:spPr>
        <p:txBody>
          <a:bodyPr/>
          <a:lstStyle/>
          <a:p>
            <a:r>
              <a:rPr lang="tr-TR" b="1"/>
              <a:t>Tanımı</a:t>
            </a:r>
          </a:p>
          <a:p>
            <a:r>
              <a:rPr lang="tr-TR"/>
              <a:t>Müziksel dil geliştirme yoluyla müzik öğretim yöntemi, müziksel gelişmeye ilişkin bilişsel, duyuşsal, devinişsel ve sezişsel davranışları, müziksel dili (müzikçeyi) geliştirerek öğretme yoludur. Bu yönteme, daha kısa bir anlatımla müziksel dili geliştirme yöntemi denir.</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1 Başlık"/>
          <p:cNvSpPr>
            <a:spLocks noGrp="1"/>
          </p:cNvSpPr>
          <p:nvPr>
            <p:ph type="title" idx="4294967295"/>
          </p:nvPr>
        </p:nvSpPr>
        <p:spPr/>
        <p:txBody>
          <a:bodyPr/>
          <a:lstStyle/>
          <a:p>
            <a:endParaRPr lang="tr-TR"/>
          </a:p>
        </p:txBody>
      </p:sp>
      <p:sp>
        <p:nvSpPr>
          <p:cNvPr id="3" name="2 İçerik Yer Tutucusu"/>
          <p:cNvSpPr>
            <a:spLocks noGrp="1"/>
          </p:cNvSpPr>
          <p:nvPr>
            <p:ph idx="4294967295"/>
          </p:nvPr>
        </p:nvSpPr>
        <p:spPr/>
        <p:txBody>
          <a:bodyPr>
            <a:normAutofit/>
          </a:bodyPr>
          <a:lstStyle/>
          <a:p>
            <a:pPr>
              <a:lnSpc>
                <a:spcPct val="90000"/>
              </a:lnSpc>
            </a:pPr>
            <a:r>
              <a:rPr lang="tr-TR" sz="3000" b="1"/>
              <a:t>Özellikleri</a:t>
            </a:r>
          </a:p>
          <a:p>
            <a:pPr>
              <a:lnSpc>
                <a:spcPct val="90000"/>
              </a:lnSpc>
            </a:pPr>
            <a:r>
              <a:rPr lang="tr-TR" sz="3000"/>
              <a:t>Müziksel dil geliştirme yoluyla müzik öğretim yöntemi, aslında, açıkça adının konulması ve tanımlanması yeni, fakat müzik eğitimi ve öğretimi uygulamalarındaki örtülü varlığı epey eski bir yöntemdir.</a:t>
            </a:r>
          </a:p>
          <a:p>
            <a:pPr>
              <a:lnSpc>
                <a:spcPct val="90000"/>
              </a:lnSpc>
            </a:pPr>
            <a:r>
              <a:rPr lang="tr-TR" sz="3000"/>
              <a:t>Öteden beri, müziğin kendine özgü bir dili olduğu, hatta müziğin kendisinin bir dil olduğu görüşü geniş çevrelerce benimsenmekte, yaygın kabul görmektedir.</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333375"/>
            <a:ext cx="8229600" cy="6191250"/>
          </a:xfrm>
        </p:spPr>
        <p:txBody>
          <a:bodyPr>
            <a:normAutofit/>
          </a:bodyPr>
          <a:lstStyle/>
          <a:p>
            <a:pPr>
              <a:lnSpc>
                <a:spcPct val="90000"/>
              </a:lnSpc>
            </a:pPr>
            <a:r>
              <a:rPr lang="tr-TR"/>
              <a:t>İlköğretim okulları programlarında müzik dersi herşeyden önce bir “ifade dersi” veya bir “anlatım dersi” olarak nitelendirilmektedir. Bu nitelendirme, aslında, müziğin bir dili olduğu veya müziğin kendisinin bir tür dil olduğu görüşünden ve gerçeğinden kaynaklanmaktadır.</a:t>
            </a:r>
          </a:p>
          <a:p>
            <a:pPr>
              <a:lnSpc>
                <a:spcPct val="90000"/>
              </a:lnSpc>
            </a:pPr>
            <a:r>
              <a:rPr lang="tr-TR"/>
              <a:t>Öteden beri ilköğretim okullarında Müzik Dersi’nin bir anlatım (ifade) dersi olduğu ısrarla belirtilegelmesine karşın, bu derste müziğin dil yönüne veya müzik diline yeterince önem ve öncelik verilmediği de bilinen ve kabul edilen bir gerçektir.</a:t>
            </a:r>
          </a:p>
          <a:p>
            <a:pPr>
              <a:lnSpc>
                <a:spcPct val="90000"/>
              </a:lnSpc>
            </a:pPr>
            <a:endParaRPr lang="tr-T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2 İçerik Yer Tutucusu"/>
          <p:cNvSpPr>
            <a:spLocks noGrp="1"/>
          </p:cNvSpPr>
          <p:nvPr>
            <p:ph idx="4294967295"/>
          </p:nvPr>
        </p:nvSpPr>
        <p:spPr>
          <a:xfrm>
            <a:off x="457200" y="260350"/>
            <a:ext cx="8229600" cy="6337300"/>
          </a:xfrm>
        </p:spPr>
        <p:txBody>
          <a:bodyPr/>
          <a:lstStyle/>
          <a:p>
            <a:r>
              <a:rPr lang="tr-TR"/>
              <a:t>Müzik dili, son dönemlerde ortaya konulan bir öneriyle müzikçe olarak da adlandırılmaktadır. Bu adlandırma ilgili çevrelerde yadırganmamakta, hemen kabul görmekte, benimsenmektedir.</a:t>
            </a:r>
          </a:p>
          <a:p>
            <a:r>
              <a:rPr lang="tr-TR"/>
              <a:t>Müzikçenin insan yaşamında, bu bağlamda çocuğun yaşamında sözel dilden çok önce, doğuşla birlikte ve hatta altyapı veya temel oluşturucu belli ögeleriyle doğum öncesinde oluşmaya başladığı bugün artık bilinen ve kabul edilen bir gerçektir.</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2 İçerik Yer Tutucusu"/>
          <p:cNvSpPr>
            <a:spLocks noGrp="1"/>
          </p:cNvSpPr>
          <p:nvPr>
            <p:ph idx="4294967295"/>
          </p:nvPr>
        </p:nvSpPr>
        <p:spPr>
          <a:xfrm>
            <a:off x="457200" y="260350"/>
            <a:ext cx="8229600" cy="5865813"/>
          </a:xfrm>
        </p:spPr>
        <p:txBody>
          <a:bodyPr/>
          <a:lstStyle/>
          <a:p>
            <a:r>
              <a:rPr lang="tr-TR"/>
              <a:t>Çocuğun, doğuşuyla birlikte çıkarmaya başladığı ve ortalama frekans değerinin yaklaşık 440 dolayında olduğu gözlenen-bilinen “ınga” sesinden veya kısaca “a” sesinden, ilkin ‘sesel dili’ni ve onunla birlikte ‘ezgisel dili’ni (‘müziksel dili’ni) oluşturup geliştirmeye başladığı, kendisiyle ve annesiyle iletişiminde ve etkileşiminde “devinimsel dili”yle birlikte bu dilleri kullandığı, daha sonra ise bunların yanısıra “sözel dili”ni oluşturup geliştirmeye yöneldiği gözlenmektedir.</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2 İçerik Yer Tutucusu"/>
          <p:cNvSpPr>
            <a:spLocks noGrp="1"/>
          </p:cNvSpPr>
          <p:nvPr>
            <p:ph idx="4294967295"/>
          </p:nvPr>
        </p:nvSpPr>
        <p:spPr>
          <a:xfrm>
            <a:off x="457200" y="260350"/>
            <a:ext cx="8229600" cy="5865813"/>
          </a:xfrm>
        </p:spPr>
        <p:txBody>
          <a:bodyPr/>
          <a:lstStyle/>
          <a:p>
            <a:endParaRPr lang="tr-TR"/>
          </a:p>
          <a:p>
            <a:r>
              <a:rPr lang="tr-TR"/>
              <a:t>Çocuğun yaşamında doğuşundan itibaren oluşmaya ve yer almaya başladığı bilinin müziksel dil’in çocuğun gelişmesinde çok önemli bir yeri vardır. Böylesine önceliği olan müziksel dilin ilköğretim okullarındaki müzik eğitiminde daha da gelişmesi geliştirilmesi beklenir. Bu beklentinin gerçekleşmesi ise buna önem ve öncelik veren bir eğitim öğretim yaklaşımıyla veya yöntemiyle olanaklıdır.</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2 İçerik Yer Tutucusu"/>
          <p:cNvSpPr>
            <a:spLocks noGrp="1"/>
          </p:cNvSpPr>
          <p:nvPr>
            <p:ph idx="4294967295"/>
          </p:nvPr>
        </p:nvSpPr>
        <p:spPr>
          <a:xfrm>
            <a:off x="457200" y="260350"/>
            <a:ext cx="8229600" cy="5865813"/>
          </a:xfrm>
        </p:spPr>
        <p:txBody>
          <a:bodyPr/>
          <a:lstStyle/>
          <a:p>
            <a:r>
              <a:rPr lang="tr-TR"/>
              <a:t>Bu gerçeklerden ve olanaklardan yola çıkılarak ilköğretimde müzik eğitiminin öğretiminin ana odağının veya ana özeğinin müzikçe olması, başlangıcından itibaren müzik eğitiminin bir müzikçe eğitimi olarak tasarlanıp gerçekleştirilmesi, artık daha da kaçınılmaz bir gereklilik olarak görülmektedir.</a:t>
            </a:r>
          </a:p>
          <a:p>
            <a:r>
              <a:rPr lang="tr-TR"/>
              <a:t>Bütün bu belirtilenler, kendiliğinden açık ve seçik olarak ilköğretimde müziksel dil geliştirmeli müzik öğretim yöntemini gündeme getirmektedir.</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1 Başlık"/>
          <p:cNvSpPr>
            <a:spLocks noGrp="1"/>
          </p:cNvSpPr>
          <p:nvPr>
            <p:ph type="title" idx="4294967295"/>
          </p:nvPr>
        </p:nvSpPr>
        <p:spPr/>
        <p:txBody>
          <a:bodyPr/>
          <a:lstStyle/>
          <a:p>
            <a:r>
              <a:rPr lang="tr-TR"/>
              <a:t>Kullanımı</a:t>
            </a:r>
          </a:p>
        </p:txBody>
      </p:sp>
      <p:sp>
        <p:nvSpPr>
          <p:cNvPr id="3" name="2 İçerik Yer Tutucusu"/>
          <p:cNvSpPr>
            <a:spLocks noGrp="1"/>
          </p:cNvSpPr>
          <p:nvPr>
            <p:ph idx="4294967295"/>
          </p:nvPr>
        </p:nvSpPr>
        <p:spPr/>
        <p:txBody>
          <a:bodyPr>
            <a:normAutofit/>
          </a:bodyPr>
          <a:lstStyle/>
          <a:p>
            <a:pPr>
              <a:lnSpc>
                <a:spcPct val="90000"/>
              </a:lnSpc>
            </a:pPr>
            <a:r>
              <a:rPr lang="tr-TR"/>
              <a:t>Müziksel dil geliştirme yoluyla müzik öğretim yöntemi, açık ve belirgin biçimde yeni tanımlanmış bir yöntem olmakla birlikte, müzik öğretiminde öteden beri az çok örtülü olarak kullanılagelmektedir.</a:t>
            </a:r>
          </a:p>
          <a:p>
            <a:pPr>
              <a:lnSpc>
                <a:spcPct val="90000"/>
              </a:lnSpc>
            </a:pPr>
            <a:r>
              <a:rPr lang="tr-TR"/>
              <a:t>Bu yöntemin, geleceğin en etkili müzik öğretim yöntemlerinden biri olmaya aday bir yöntem olduğu veya olacağı yolunda-yönünde güçlü bir beklenti içine girilmektedir.</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57200" y="274638"/>
            <a:ext cx="8229600" cy="1498600"/>
          </a:xfrm>
        </p:spPr>
        <p:txBody>
          <a:bodyPr>
            <a:normAutofit/>
          </a:bodyPr>
          <a:lstStyle/>
          <a:p>
            <a:r>
              <a:rPr lang="tr-TR" sz="4000" b="1"/>
              <a:t>Sanal Müzik Yapmayı Geliştirme Yoluyla Müzik Öğretim Yöntemi (Sanal Müzik Yapmayı Geliştirme Yöntemi)</a:t>
            </a:r>
          </a:p>
        </p:txBody>
      </p:sp>
      <p:sp>
        <p:nvSpPr>
          <p:cNvPr id="145410" name="2 İçerik Yer Tutucusu"/>
          <p:cNvSpPr>
            <a:spLocks noGrp="1"/>
          </p:cNvSpPr>
          <p:nvPr>
            <p:ph idx="4294967295"/>
          </p:nvPr>
        </p:nvSpPr>
        <p:spPr>
          <a:xfrm>
            <a:off x="457200" y="2335213"/>
            <a:ext cx="8229600" cy="3760787"/>
          </a:xfrm>
        </p:spPr>
        <p:txBody>
          <a:bodyPr/>
          <a:lstStyle/>
          <a:p>
            <a:r>
              <a:rPr lang="tr-TR" b="1"/>
              <a:t>Tanımı</a:t>
            </a:r>
          </a:p>
          <a:p>
            <a:r>
              <a:rPr lang="tr-TR"/>
              <a:t>Sanal müzik yapmayı geliştirme yoluyla müzik öğretim yöntemi; müziksel gelişmeye ilişkin bilişsel, duyuşsal, devinişsel ve sezişsel davranışları, sanal müzik yapmayı geliştirerek öğretme yoludur. Bu yönteme daha kısa bir anlatımla, sanal müzik yapmayı geliştirme yöntemi denir.</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1 Başlık"/>
          <p:cNvSpPr>
            <a:spLocks noGrp="1"/>
          </p:cNvSpPr>
          <p:nvPr>
            <p:ph type="title" idx="4294967295"/>
          </p:nvPr>
        </p:nvSpPr>
        <p:spPr/>
        <p:txBody>
          <a:bodyPr/>
          <a:lstStyle/>
          <a:p>
            <a:r>
              <a:rPr lang="tr-TR"/>
              <a:t>Özellikleri</a:t>
            </a:r>
          </a:p>
        </p:txBody>
      </p:sp>
      <p:sp>
        <p:nvSpPr>
          <p:cNvPr id="3" name="2 İçerik Yer Tutucusu"/>
          <p:cNvSpPr>
            <a:spLocks noGrp="1"/>
          </p:cNvSpPr>
          <p:nvPr>
            <p:ph idx="4294967295"/>
          </p:nvPr>
        </p:nvSpPr>
        <p:spPr>
          <a:xfrm>
            <a:off x="457200" y="1600200"/>
            <a:ext cx="8229600" cy="4924425"/>
          </a:xfrm>
        </p:spPr>
        <p:txBody>
          <a:bodyPr>
            <a:normAutofit/>
          </a:bodyPr>
          <a:lstStyle/>
          <a:p>
            <a:pPr>
              <a:lnSpc>
                <a:spcPct val="90000"/>
              </a:lnSpc>
            </a:pPr>
            <a:r>
              <a:rPr lang="tr-TR" sz="3000"/>
              <a:t>Sanal, “gerçekte yeri olmayıp, zihinde tasarlanan” demektir. Sanal, “gerçeğe benzeyen” ve “gerçek sanılan” duruma gelince sanal gerçeklik olur.</a:t>
            </a:r>
          </a:p>
          <a:p>
            <a:pPr>
              <a:lnSpc>
                <a:spcPct val="90000"/>
              </a:lnSpc>
            </a:pPr>
            <a:r>
              <a:rPr lang="tr-TR" sz="3000"/>
              <a:t>Çağdaş insanlık, günümüzde endüstri toplumundan veya yoğun/seri üretim toplumundan bilgi toplumuna geçiş süreci içindedir. Bu süreçte, onu yaşayan insanlar açısından yepyeni gerçeklikler, yepyeni ortamlar ve yepyeni yaşantılar oluşmaktadır. Bunlar, günümüzdeki deyişle sanal dünya, sanal gerçeklik, sanal ortamlar ve sanal yaşantılardır.</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1 Başlık"/>
          <p:cNvSpPr>
            <a:spLocks noGrp="1"/>
          </p:cNvSpPr>
          <p:nvPr>
            <p:ph type="title" idx="4294967295"/>
          </p:nvPr>
        </p:nvSpPr>
        <p:spPr/>
        <p:txBody>
          <a:bodyPr/>
          <a:lstStyle/>
          <a:p>
            <a:endParaRPr lang="tr-TR"/>
          </a:p>
        </p:txBody>
      </p:sp>
      <p:sp>
        <p:nvSpPr>
          <p:cNvPr id="3" name="2 İçerik Yer Tutucusu"/>
          <p:cNvSpPr>
            <a:spLocks noGrp="1"/>
          </p:cNvSpPr>
          <p:nvPr>
            <p:ph idx="4294967295"/>
          </p:nvPr>
        </p:nvSpPr>
        <p:spPr/>
        <p:txBody>
          <a:bodyPr>
            <a:normAutofit/>
          </a:bodyPr>
          <a:lstStyle/>
          <a:p>
            <a:pPr>
              <a:lnSpc>
                <a:spcPct val="90000"/>
              </a:lnSpc>
            </a:pPr>
            <a:r>
              <a:rPr lang="tr-TR"/>
              <a:t>Bilgiyi arayıp bulmada, bilgiye erişmede, bilgiyi kullanmada, bilgiyle birlikte ve iç içe yaşamada sanal gerçeklik ve sanal ortamlar insanlara yepyeni iletişim ve etkileşim, yepyeni öğrenme ve öğretme olanakları sunmaktadır. Bunda kitlesel iletişim araçlarının yanı sıra, bilgisayar odaklı iletişim araçlarının ve özellikle internet kanallarının payı büyüktür. Bu tür araç ve kanallarla sağlanan bilgi ağları insanlara sanal bir dünya kurmaktadır.</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2 İçerik Yer Tutucusu"/>
          <p:cNvSpPr>
            <a:spLocks noGrp="1"/>
          </p:cNvSpPr>
          <p:nvPr>
            <p:ph idx="4294967295"/>
          </p:nvPr>
        </p:nvSpPr>
        <p:spPr>
          <a:xfrm>
            <a:off x="457200" y="260350"/>
            <a:ext cx="8229600" cy="5865813"/>
          </a:xfrm>
        </p:spPr>
        <p:txBody>
          <a:bodyPr/>
          <a:lstStyle/>
          <a:p>
            <a:endParaRPr lang="tr-TR"/>
          </a:p>
          <a:p>
            <a:r>
              <a:rPr lang="tr-TR"/>
              <a:t>Sanal dünyada toplumu oluşturan bireyler ve bireysel kimlikler giderek daha çok ön plana çıkmaktadır. İçinde yaşanılan çoklu ortam sanal gerçeklik, sanal ortamlar ve sanal yaşantılarla birlikte yeni boyutlar ve yeni işlevler kazandırmaktadır. Dünya ölçüsünde hızla artan, yaygınlaşan ve yoğunlaşan birey odaklı girişimler, çalışmalar, etkinlikler ve başarılar yeni “bireysel küreselleşme” denilen bir olguyu gündeme getirmektedir.</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1 Başlık"/>
          <p:cNvSpPr>
            <a:spLocks noGrp="1"/>
          </p:cNvSpPr>
          <p:nvPr>
            <p:ph type="title" idx="4294967295"/>
          </p:nvPr>
        </p:nvSpPr>
        <p:spPr/>
        <p:txBody>
          <a:bodyPr/>
          <a:lstStyle/>
          <a:p>
            <a:endParaRPr lang="tr-TR"/>
          </a:p>
        </p:txBody>
      </p:sp>
      <p:sp>
        <p:nvSpPr>
          <p:cNvPr id="149506" name="2 İçerik Yer Tutucusu"/>
          <p:cNvSpPr>
            <a:spLocks noGrp="1"/>
          </p:cNvSpPr>
          <p:nvPr>
            <p:ph idx="4294967295"/>
          </p:nvPr>
        </p:nvSpPr>
        <p:spPr/>
        <p:txBody>
          <a:bodyPr/>
          <a:lstStyle/>
          <a:p>
            <a:r>
              <a:rPr lang="tr-TR"/>
              <a:t>Sanal ortam, sanal bilim yönünün yanı sıra, sanal sanat ve sanal müzik yönüyle de giderek daha anlamlı olmaktadır. Bu bağlamda sanal müzik ortamının insan yaşamında giderek daha çok yer alması ve daha çok zaman kaplaması müzik eğitiminde yeni bir öğrenme-öğretme yolu olarak sanal müzik öğretim yöntemini gündeme getirmektedir.</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1 Başlık"/>
          <p:cNvSpPr>
            <a:spLocks noGrp="1"/>
          </p:cNvSpPr>
          <p:nvPr>
            <p:ph type="title" idx="4294967295"/>
          </p:nvPr>
        </p:nvSpPr>
        <p:spPr>
          <a:xfrm>
            <a:off x="457200" y="381000"/>
            <a:ext cx="8229600" cy="1020763"/>
          </a:xfrm>
        </p:spPr>
        <p:txBody>
          <a:bodyPr/>
          <a:lstStyle/>
          <a:p>
            <a:r>
              <a:rPr lang="tr-TR"/>
              <a:t>Kullanımı</a:t>
            </a:r>
          </a:p>
        </p:txBody>
      </p:sp>
      <p:sp>
        <p:nvSpPr>
          <p:cNvPr id="3" name="2 İçerik Yer Tutucusu"/>
          <p:cNvSpPr>
            <a:spLocks noGrp="1"/>
          </p:cNvSpPr>
          <p:nvPr>
            <p:ph idx="4294967295"/>
          </p:nvPr>
        </p:nvSpPr>
        <p:spPr>
          <a:xfrm>
            <a:off x="457200" y="1052513"/>
            <a:ext cx="8229600" cy="5805487"/>
          </a:xfrm>
        </p:spPr>
        <p:txBody>
          <a:bodyPr>
            <a:normAutofit/>
          </a:bodyPr>
          <a:lstStyle/>
          <a:p>
            <a:pPr>
              <a:lnSpc>
                <a:spcPct val="80000"/>
              </a:lnSpc>
            </a:pPr>
            <a:r>
              <a:rPr lang="tr-TR" sz="3000"/>
              <a:t>Sanal müzik öğretim yöntemi; ülkemiz müzik eğitiminde henüz çok yeni bir kavramdır, yeni oluşmaktadır. Müzik öğretiminde bilgisayarın ve internet ağının belirli işlevler görmeye ve kazanmaya başlamasıyla birlikte bu kavram giderek belirginleşmektedir. Ancak bu konuda daha esnek, daha çabuk, daha ilgili ve daha duyarlı davranmak gerekmektedir. Bu bakımdan bu yeni kavram üzerinde dikkatle ve özenle durmakta büyük yarar görülmektedir. Çünkü sanal müzik öğretim yöntemi, daha şimdiden, 21. yüzyılın ve 2000’li yılların müzik eğitiminin en gözde öğretim yöntemlerinden biri olma yolundadır.</a:t>
            </a:r>
          </a:p>
        </p:txBody>
      </p:sp>
    </p:spTree>
  </p:cSld>
  <p:clrMapOvr>
    <a:masterClrMapping/>
  </p:clrMapOvr>
</p:sld>
</file>

<file path=ppt/theme/theme1.xml><?xml version="1.0" encoding="utf-8"?>
<a:theme xmlns:a="http://schemas.openxmlformats.org/drawingml/2006/main" name="Doku">
  <a:themeElements>
    <a:clrScheme name="Doku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Doku">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oku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Doku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Doku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Doku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Doku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Doku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Doku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Doku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Textured</Template>
  <TotalTime>976</TotalTime>
  <Words>7214</Words>
  <Application>Microsoft Office PowerPoint</Application>
  <PresentationFormat>On-screen Show (4:3)</PresentationFormat>
  <Paragraphs>347</Paragraphs>
  <Slides>134</Slides>
  <Notes>0</Notes>
  <HiddenSlides>0</HiddenSlides>
  <MMClips>0</MMClips>
  <ScaleCrop>false</ScaleCrop>
  <HeadingPairs>
    <vt:vector size="6" baseType="variant">
      <vt:variant>
        <vt:lpstr>Kullanılan Yazı Tipleri</vt:lpstr>
      </vt:variant>
      <vt:variant>
        <vt:i4>4</vt:i4>
      </vt:variant>
      <vt:variant>
        <vt:lpstr>Tasarım Şablonu</vt:lpstr>
      </vt:variant>
      <vt:variant>
        <vt:i4>1</vt:i4>
      </vt:variant>
      <vt:variant>
        <vt:lpstr>Slayt Başlıkları</vt:lpstr>
      </vt:variant>
      <vt:variant>
        <vt:i4>134</vt:i4>
      </vt:variant>
    </vt:vector>
  </HeadingPairs>
  <TitlesOfParts>
    <vt:vector size="139" baseType="lpstr">
      <vt:lpstr>Calibri</vt:lpstr>
      <vt:lpstr>Arial</vt:lpstr>
      <vt:lpstr>Tahoma</vt:lpstr>
      <vt:lpstr>Wingdings</vt:lpstr>
      <vt:lpstr>Doku</vt:lpstr>
      <vt:lpstr>MÜZİK ÖĞRETİM YÖNTEMLERİ</vt:lpstr>
      <vt:lpstr>Karmalı Müzik Öğretim Yöntemi (Karmalı/ Tonika=Do Yöntemi)</vt:lpstr>
      <vt:lpstr>Slayt 3</vt:lpstr>
      <vt:lpstr>Özellikleri</vt:lpstr>
      <vt:lpstr>Slayt 5</vt:lpstr>
      <vt:lpstr>Slayt 6</vt:lpstr>
      <vt:lpstr>Slayt 7</vt:lpstr>
      <vt:lpstr>Araçları ve Kullanılışı</vt:lpstr>
      <vt:lpstr>Slayt 9</vt:lpstr>
      <vt:lpstr>Slayt 10</vt:lpstr>
      <vt:lpstr>Slayt 11</vt:lpstr>
      <vt:lpstr>Slayt 12</vt:lpstr>
      <vt:lpstr>Slayt 13</vt:lpstr>
      <vt:lpstr>Kullanımı</vt:lpstr>
      <vt:lpstr>Slayt 15</vt:lpstr>
      <vt:lpstr>Slayt 16</vt:lpstr>
      <vt:lpstr>Slayt 17</vt:lpstr>
      <vt:lpstr>Alfabelemeli Müzik Öğretim Yöntemi (Alfabeleme Yöntemi)</vt:lpstr>
      <vt:lpstr>Slayt 19</vt:lpstr>
      <vt:lpstr>Özellikleri</vt:lpstr>
      <vt:lpstr>Slayt 21</vt:lpstr>
      <vt:lpstr>Slayt 22</vt:lpstr>
      <vt:lpstr>Kullanımı</vt:lpstr>
      <vt:lpstr>Slayt 24</vt:lpstr>
      <vt:lpstr>Grafiklemeli Müzik Öğretim Yöntemi (Grafikleme Yöntemi)</vt:lpstr>
      <vt:lpstr>Slayt 26</vt:lpstr>
      <vt:lpstr>Özellikleri</vt:lpstr>
      <vt:lpstr>Slayt 28</vt:lpstr>
      <vt:lpstr>Slayt 29</vt:lpstr>
      <vt:lpstr>Kullanımı</vt:lpstr>
      <vt:lpstr>Slayt 31</vt:lpstr>
      <vt:lpstr>Aralıklamalı Müzik Öğretim Yöntemi (Aralıklama Yöntemi)</vt:lpstr>
      <vt:lpstr>Özellikleri</vt:lpstr>
      <vt:lpstr>Kullanımı</vt:lpstr>
      <vt:lpstr>Renklemeli Müzik Öğretim Yöntemi (Renkleme Yöntemi)</vt:lpstr>
      <vt:lpstr>Özellikleri</vt:lpstr>
      <vt:lpstr>Slayt 37</vt:lpstr>
      <vt:lpstr>Slayt 38</vt:lpstr>
      <vt:lpstr>Kullanımı</vt:lpstr>
      <vt:lpstr>Slayt 40</vt:lpstr>
      <vt:lpstr>Slayt 41</vt:lpstr>
      <vt:lpstr>Sessözcüklemeli Müzik Öğretim Yöntemi (Sessözcükleme Yöntemi)</vt:lpstr>
      <vt:lpstr>Slayt 43</vt:lpstr>
      <vt:lpstr>Özellikleri</vt:lpstr>
      <vt:lpstr>Slayt 45</vt:lpstr>
      <vt:lpstr>Slayt 46</vt:lpstr>
      <vt:lpstr>Slayt 47</vt:lpstr>
      <vt:lpstr>Slayt 48</vt:lpstr>
      <vt:lpstr>Kullanımı</vt:lpstr>
      <vt:lpstr>Alacalamalı Müzik Öğretim Yöntemi (Alacalama Yöntemi)</vt:lpstr>
      <vt:lpstr>Özellikleri</vt:lpstr>
      <vt:lpstr>Slayt 52</vt:lpstr>
      <vt:lpstr>Kullanımı</vt:lpstr>
      <vt:lpstr>Merdivenlemeli Müzik Öğretim Yöntemi (Merdivenleme Yöntemi)</vt:lpstr>
      <vt:lpstr>Slayt 55</vt:lpstr>
      <vt:lpstr>Özellikleri</vt:lpstr>
      <vt:lpstr>Slayt 57</vt:lpstr>
      <vt:lpstr>Slayt 58</vt:lpstr>
      <vt:lpstr>Kullanımı</vt:lpstr>
      <vt:lpstr>Slayt 60</vt:lpstr>
      <vt:lpstr>Slayt 61</vt:lpstr>
      <vt:lpstr>Tüneklemeli Müzik Öğretim Yöntemi (Tünekleme Yöntemi)</vt:lpstr>
      <vt:lpstr>Özellikleri</vt:lpstr>
      <vt:lpstr>Kullanımı</vt:lpstr>
      <vt:lpstr>Slayt 65</vt:lpstr>
      <vt:lpstr>Slayt 66</vt:lpstr>
      <vt:lpstr>Mimiklemeli Müzik Öğretim Yöntemi (Mimikleme Yöntemi)</vt:lpstr>
      <vt:lpstr>Özellikleri</vt:lpstr>
      <vt:lpstr>Slayt 69</vt:lpstr>
      <vt:lpstr>Slayt 70</vt:lpstr>
      <vt:lpstr>Kullanımı</vt:lpstr>
      <vt:lpstr>Harfle Süre Değerlemeli Müzik Öğretim Yöntemi  (Harfle Süre Değerleme Yöntemi)</vt:lpstr>
      <vt:lpstr>Özellikleri</vt:lpstr>
      <vt:lpstr>Slayt 74</vt:lpstr>
      <vt:lpstr>Kullanımı</vt:lpstr>
      <vt:lpstr>Farklı Nota Biçimlemeli Müzik Öğretim Yöntemi (Nota Başlarını Farklı Biçimleme Yöntemi)</vt:lpstr>
      <vt:lpstr>Slayt 77</vt:lpstr>
      <vt:lpstr>Özellikleri</vt:lpstr>
      <vt:lpstr>Slayt 79</vt:lpstr>
      <vt:lpstr>Kullanımı</vt:lpstr>
      <vt:lpstr>Notalamalı Müzik Öğretim Yöntemi (Notalama Yöntemi)</vt:lpstr>
      <vt:lpstr>Özellikleri</vt:lpstr>
      <vt:lpstr>Slayt 83</vt:lpstr>
      <vt:lpstr>Kullanımı</vt:lpstr>
      <vt:lpstr>Slayt 85</vt:lpstr>
      <vt:lpstr>Genel Notalamalı Müzik Öğretim Yöntemi (Genel Notalama Yöntemi)</vt:lpstr>
      <vt:lpstr>Özellikleri</vt:lpstr>
      <vt:lpstr>Kullanımı</vt:lpstr>
      <vt:lpstr>Grafik Notalamalı Müzik Öğretim Yöntemi (Grafik Notalama Yöntemi)</vt:lpstr>
      <vt:lpstr>Özellikleri</vt:lpstr>
      <vt:lpstr>Kullanımı</vt:lpstr>
      <vt:lpstr>Slayt 92</vt:lpstr>
      <vt:lpstr>Karma Notalamalı Müzik Öğretim Yöntemi (Karma Notalama Yöntemi)</vt:lpstr>
      <vt:lpstr>Özellikleri</vt:lpstr>
      <vt:lpstr>Kullanımı</vt:lpstr>
      <vt:lpstr>Slayt 96</vt:lpstr>
      <vt:lpstr>GELİŞTİRME İŞLEVLİ ÖZEL MÜZİK ÖĞRETİM YÖNTEMLERİ</vt:lpstr>
      <vt:lpstr>Slayt 98</vt:lpstr>
      <vt:lpstr>Müziksel Yetenek Geliştirme Yoluyla Müzik Öğretim Yöntemi (Müziksel Yetenek Geliştirme Yöntemi) (Suzuki Yöntemi)</vt:lpstr>
      <vt:lpstr>Slayt 100</vt:lpstr>
      <vt:lpstr>Slayt 101</vt:lpstr>
      <vt:lpstr>Özellikleri</vt:lpstr>
      <vt:lpstr>Slayt 103</vt:lpstr>
      <vt:lpstr>Slayt 104</vt:lpstr>
      <vt:lpstr>Slayt 105</vt:lpstr>
      <vt:lpstr>Slayt 106</vt:lpstr>
      <vt:lpstr>Kullanımı</vt:lpstr>
      <vt:lpstr>Slayt 108</vt:lpstr>
      <vt:lpstr>Müziksel Zeka Geliştirme Yoluyla Müzik Öğretim Yöntemi (Müziksel Zeka Geliştirme Yöntemi)</vt:lpstr>
      <vt:lpstr>Özellikleri</vt:lpstr>
      <vt:lpstr>Slayt 111</vt:lpstr>
      <vt:lpstr>Slayt 112</vt:lpstr>
      <vt:lpstr>Slayt 113</vt:lpstr>
      <vt:lpstr>Slayt 114</vt:lpstr>
      <vt:lpstr>Slayt 115</vt:lpstr>
      <vt:lpstr>Slayt 116</vt:lpstr>
      <vt:lpstr>Kullanımı</vt:lpstr>
      <vt:lpstr>Slayt 118</vt:lpstr>
      <vt:lpstr>Slayt 119</vt:lpstr>
      <vt:lpstr>Slayt 120</vt:lpstr>
      <vt:lpstr>Müziksel Dil Geliştirme Yoluyla  Müzik Öğretim Yöntemi  (Müziksel Dil Geliştirme Yöntemi)</vt:lpstr>
      <vt:lpstr>Slayt 122</vt:lpstr>
      <vt:lpstr>Slayt 123</vt:lpstr>
      <vt:lpstr>Slayt 124</vt:lpstr>
      <vt:lpstr>Slayt 125</vt:lpstr>
      <vt:lpstr>Slayt 126</vt:lpstr>
      <vt:lpstr>Slayt 127</vt:lpstr>
      <vt:lpstr>Kullanımı</vt:lpstr>
      <vt:lpstr>Sanal Müzik Yapmayı Geliştirme Yoluyla Müzik Öğretim Yöntemi (Sanal Müzik Yapmayı Geliştirme Yöntemi)</vt:lpstr>
      <vt:lpstr>Özellikleri</vt:lpstr>
      <vt:lpstr>Slayt 131</vt:lpstr>
      <vt:lpstr>Slayt 132</vt:lpstr>
      <vt:lpstr>Slayt 133</vt:lpstr>
      <vt:lpstr>Kullanımı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MÜZİK ÖĞRETİM YÖNTEMLERİ</dc:title>
  <dc:creator>Vaio</dc:creator>
  <cp:lastModifiedBy>xp</cp:lastModifiedBy>
  <cp:revision>93</cp:revision>
  <dcterms:created xsi:type="dcterms:W3CDTF">2010-12-13T11:35:49Z</dcterms:created>
  <dcterms:modified xsi:type="dcterms:W3CDTF">2012-03-01T10:59:29Z</dcterms:modified>
</cp:coreProperties>
</file>