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786" r:id="rId2"/>
    <p:sldId id="529" r:id="rId3"/>
    <p:sldId id="765" r:id="rId4"/>
    <p:sldId id="766" r:id="rId5"/>
    <p:sldId id="767" r:id="rId6"/>
    <p:sldId id="768" r:id="rId7"/>
    <p:sldId id="769" r:id="rId8"/>
    <p:sldId id="770" r:id="rId9"/>
    <p:sldId id="771" r:id="rId10"/>
    <p:sldId id="772" r:id="rId11"/>
    <p:sldId id="773" r:id="rId12"/>
    <p:sldId id="774" r:id="rId13"/>
    <p:sldId id="775" r:id="rId14"/>
    <p:sldId id="776" r:id="rId15"/>
    <p:sldId id="777" r:id="rId16"/>
    <p:sldId id="778" r:id="rId17"/>
    <p:sldId id="779" r:id="rId18"/>
    <p:sldId id="780" r:id="rId19"/>
    <p:sldId id="781" r:id="rId20"/>
    <p:sldId id="782" r:id="rId21"/>
    <p:sldId id="783" r:id="rId22"/>
    <p:sldId id="784" r:id="rId23"/>
    <p:sldId id="785" r:id="rId24"/>
    <p:sldId id="752" r:id="rId25"/>
    <p:sldId id="753" r:id="rId26"/>
    <p:sldId id="764" r:id="rId27"/>
    <p:sldId id="755" r:id="rId28"/>
    <p:sldId id="754" r:id="rId29"/>
    <p:sldId id="756" r:id="rId30"/>
    <p:sldId id="757" r:id="rId31"/>
    <p:sldId id="659" r:id="rId32"/>
    <p:sldId id="530" r:id="rId33"/>
    <p:sldId id="531" r:id="rId34"/>
    <p:sldId id="760" r:id="rId35"/>
    <p:sldId id="762" r:id="rId36"/>
    <p:sldId id="763"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538FA4-103E-43A6-8763-B691BBAB66B0}" type="datetimeFigureOut">
              <a:rPr lang="en-US" smtClean="0"/>
              <a:pPr/>
              <a:t>3/18/2020</a:t>
            </a:fld>
            <a:endParaRPr lang="en-GB"/>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262B9B-07F8-4B28-905A-B638713C9BC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CD542C1-6FBC-4505-860B-BB41B8C84C27}" type="slidenum">
              <a:rPr lang="tr-TR" smtClean="0"/>
              <a:pPr/>
              <a:t>25</a:t>
            </a:fld>
            <a:endParaRPr lang="tr-TR"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tr-TR" smtClean="0"/>
              <a:t>I. Binde Anadolu</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83126962-6300-4C1B-9CBE-4F6BB451732A}" type="slidenum">
              <a:rPr lang="tr-TR" smtClean="0"/>
              <a:pPr/>
              <a:t>28</a:t>
            </a:fld>
            <a:endParaRPr lang="tr-TR"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tr-TR" smtClean="0"/>
              <a:t>Geç Hitit Devletleri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685800" y="609600"/>
            <a:ext cx="77724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685800" y="19812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9812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85800" y="41148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41148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2F7EA439-D652-4BA2-B55B-03CBE9352087}"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85800" y="609600"/>
            <a:ext cx="7772400" cy="5486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92995273-DFF6-499E-8AB9-744ED89EDCC8}"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288" y="2276872"/>
            <a:ext cx="8229600" cy="2841228"/>
          </a:xfrm>
        </p:spPr>
        <p:txBody>
          <a:bodyPr>
            <a:normAutofit/>
          </a:bodyPr>
          <a:lstStyle/>
          <a:p>
            <a:pPr algn="ctr">
              <a:buFont typeface="Wingdings" pitchFamily="2" charset="2"/>
              <a:buNone/>
              <a:defRPr/>
            </a:pPr>
            <a:r>
              <a:rPr lang="tr-TR" sz="6600" dirty="0" smtClean="0">
                <a:solidFill>
                  <a:srgbClr val="FF0000"/>
                </a:solidFill>
              </a:rPr>
              <a:t>DEMİR </a:t>
            </a:r>
            <a:r>
              <a:rPr lang="tr-TR" sz="6600" dirty="0" smtClean="0">
                <a:solidFill>
                  <a:srgbClr val="FF0000"/>
                </a:solidFill>
              </a:rPr>
              <a:t>ÇAĞI ANADOLU ARKEOLOJİSİ</a:t>
            </a:r>
            <a:endParaRPr lang="tr-TR" sz="6600" dirty="0">
              <a:solidFill>
                <a:srgbClr val="FF0000"/>
              </a:solidFill>
            </a:endParaRPr>
          </a:p>
        </p:txBody>
      </p:sp>
      <p:pic>
        <p:nvPicPr>
          <p:cNvPr id="3075"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Dikdörtgen"/>
          <p:cNvSpPr>
            <a:spLocks noChangeArrowheads="1"/>
          </p:cNvSpPr>
          <p:nvPr/>
        </p:nvSpPr>
        <p:spPr bwMode="auto">
          <a:xfrm>
            <a:off x="0" y="0"/>
            <a:ext cx="9144000" cy="5016758"/>
          </a:xfrm>
          <a:prstGeom prst="rect">
            <a:avLst/>
          </a:prstGeom>
          <a:noFill/>
          <a:ln w="9525">
            <a:noFill/>
            <a:miter lim="800000"/>
            <a:headEnd/>
            <a:tailEnd/>
          </a:ln>
        </p:spPr>
        <p:txBody>
          <a:bodyPr>
            <a:spAutoFit/>
          </a:bodyPr>
          <a:lstStyle/>
          <a:p>
            <a:pPr algn="just"/>
            <a:endParaRPr lang="tr-TR" sz="4000" b="1" dirty="0" smtClean="0"/>
          </a:p>
          <a:p>
            <a:pPr algn="just"/>
            <a:endParaRPr lang="tr-TR" sz="4000" b="1" dirty="0" smtClean="0"/>
          </a:p>
          <a:p>
            <a:pPr algn="just"/>
            <a:endParaRPr lang="tr-TR" sz="4000" b="1" dirty="0" smtClean="0"/>
          </a:p>
          <a:p>
            <a:pPr algn="ctr"/>
            <a:r>
              <a:rPr lang="tr-TR" sz="4000" b="1" dirty="0" smtClean="0"/>
              <a:t>	</a:t>
            </a:r>
            <a:r>
              <a:rPr lang="tr-TR" sz="8000" b="1" dirty="0" smtClean="0">
                <a:solidFill>
                  <a:srgbClr val="FF0000"/>
                </a:solidFill>
              </a:rPr>
              <a:t>DEMİR ÇAĞLARI </a:t>
            </a:r>
          </a:p>
          <a:p>
            <a:pPr algn="ctr"/>
            <a:r>
              <a:rPr lang="tr-TR" sz="8000" b="1" dirty="0" smtClean="0">
                <a:solidFill>
                  <a:srgbClr val="FF0000"/>
                </a:solidFill>
              </a:rPr>
              <a:t>	(M.Ö. 1200–330)</a:t>
            </a:r>
          </a:p>
          <a:p>
            <a:pPr algn="just"/>
            <a:endParaRPr lang="tr-TR" sz="4000" b="1"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p:txBody>
          <a:bodyPr/>
          <a:lstStyle/>
          <a:p>
            <a:pPr eaLnBrk="1" hangingPunct="1"/>
            <a:endParaRPr lang="tr-TR" smtClean="0"/>
          </a:p>
        </p:txBody>
      </p:sp>
      <p:pic>
        <p:nvPicPr>
          <p:cNvPr id="2051" name="Picture 4" descr="(12)%20Sea%20Peoples"/>
          <p:cNvPicPr>
            <a:picLocks noGrp="1" noChangeAspect="1" noChangeArrowheads="1"/>
          </p:cNvPicPr>
          <p:nvPr>
            <p:ph idx="1"/>
          </p:nvPr>
        </p:nvPicPr>
        <p:blipFill>
          <a:blip r:embed="rId2" cstate="print"/>
          <a:srcRect/>
          <a:stretch>
            <a:fillRect/>
          </a:stretch>
        </p:blipFill>
        <p:spPr>
          <a:xfrm>
            <a:off x="0" y="0"/>
            <a:ext cx="9144000" cy="6858000"/>
          </a:xfrm>
          <a:noFill/>
        </p:spPr>
      </p:pic>
      <p:sp>
        <p:nvSpPr>
          <p:cNvPr id="2052" name="Text Box 5"/>
          <p:cNvSpPr txBox="1">
            <a:spLocks noChangeArrowheads="1"/>
          </p:cNvSpPr>
          <p:nvPr/>
        </p:nvSpPr>
        <p:spPr bwMode="auto">
          <a:xfrm>
            <a:off x="1643063" y="1071563"/>
            <a:ext cx="5572125" cy="2632075"/>
          </a:xfrm>
          <a:prstGeom prst="rect">
            <a:avLst/>
          </a:prstGeom>
          <a:noFill/>
          <a:ln w="9525">
            <a:noFill/>
            <a:miter lim="800000"/>
            <a:headEnd/>
            <a:tailEnd/>
          </a:ln>
        </p:spPr>
        <p:txBody>
          <a:bodyPr>
            <a:spAutoFit/>
          </a:bodyPr>
          <a:lstStyle/>
          <a:p>
            <a:pPr algn="ctr"/>
            <a:r>
              <a:rPr lang="tr-TR" sz="5500" b="1">
                <a:solidFill>
                  <a:srgbClr val="FFC000"/>
                </a:solidFill>
                <a:latin typeface="Constantia" pitchFamily="18" charset="0"/>
              </a:rPr>
              <a:t>DENİZ HALKLARI </a:t>
            </a:r>
          </a:p>
          <a:p>
            <a:pPr algn="ctr"/>
            <a:r>
              <a:rPr lang="tr-TR" sz="5500" b="1">
                <a:solidFill>
                  <a:srgbClr val="FFC000"/>
                </a:solidFill>
                <a:latin typeface="Constantia" pitchFamily="18" charset="0"/>
              </a:rPr>
              <a:t>OLAYI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Başlık"/>
          <p:cNvSpPr>
            <a:spLocks noGrp="1"/>
          </p:cNvSpPr>
          <p:nvPr>
            <p:ph type="title"/>
          </p:nvPr>
        </p:nvSpPr>
        <p:spPr>
          <a:xfrm>
            <a:off x="714375" y="357188"/>
            <a:ext cx="7772400" cy="785812"/>
          </a:xfrm>
        </p:spPr>
        <p:txBody>
          <a:bodyPr/>
          <a:lstStyle/>
          <a:p>
            <a:pPr eaLnBrk="1" hangingPunct="1"/>
            <a:r>
              <a:rPr lang="tr-TR" sz="3200" b="1" smtClean="0"/>
              <a:t>DENİZ HALKLARI OLAYI NEDİR?</a:t>
            </a:r>
          </a:p>
        </p:txBody>
      </p:sp>
      <p:sp>
        <p:nvSpPr>
          <p:cNvPr id="3075" name="2 İçerik Yer Tutucusu"/>
          <p:cNvSpPr>
            <a:spLocks noGrp="1"/>
          </p:cNvSpPr>
          <p:nvPr>
            <p:ph idx="1"/>
          </p:nvPr>
        </p:nvSpPr>
        <p:spPr>
          <a:xfrm>
            <a:off x="3571875" y="1571625"/>
            <a:ext cx="5314950" cy="4114800"/>
          </a:xfrm>
        </p:spPr>
        <p:txBody>
          <a:bodyPr>
            <a:normAutofit fontScale="92500" lnSpcReduction="20000"/>
          </a:bodyPr>
          <a:lstStyle/>
          <a:p>
            <a:pPr eaLnBrk="1" hangingPunct="1"/>
            <a:r>
              <a:rPr lang="tr-TR" sz="1800" smtClean="0">
                <a:latin typeface="Constantia" pitchFamily="18" charset="0"/>
              </a:rPr>
              <a:t>MÖ 12. yüzyılın başlarında Akdeniz  Dünyasındaki yaygın ve kitlesel göç hareketlerine  Mısırlıların verdiği addır. Mısır belgeleri, bu halkların sürüler halinde geldiğini, kağnı arabaları ile ülkenin içlerine doğru girdiğini, kentlerin ve ülkelerin hiç birisinin bu güç karşısında dayanamadığını anlatmaktadır.</a:t>
            </a:r>
          </a:p>
          <a:p>
            <a:pPr eaLnBrk="1" hangingPunct="1"/>
            <a:endParaRPr lang="tr-TR" sz="1800" smtClean="0">
              <a:latin typeface="Constantia" pitchFamily="18" charset="0"/>
            </a:endParaRPr>
          </a:p>
          <a:p>
            <a:pPr eaLnBrk="1" hangingPunct="1"/>
            <a:endParaRPr lang="tr-TR" sz="1800" smtClean="0">
              <a:latin typeface="Constantia" pitchFamily="18" charset="0"/>
            </a:endParaRPr>
          </a:p>
          <a:p>
            <a:pPr eaLnBrk="1" hangingPunct="1"/>
            <a:r>
              <a:rPr lang="tr-TR" sz="1800" smtClean="0">
                <a:latin typeface="Constantia" pitchFamily="18" charset="0"/>
              </a:rPr>
              <a:t>Belgelere göre önce Merneptah (MÖ 1236 - 1223), sonra da III. Ramses (MÖ 1197 - 1166) döneminde bu halklar  karadan ve denizden gelerek Mısırı tehdit etmiştir. Mısır bunları zorlukla kendi topraklarından uzak tutmasını başarmış, ancak Anadolu'da Hitit ve Levant'taki Ugarit gibi birçok Yakındoğu yerleşmesi tahrip olmuştur.</a:t>
            </a:r>
            <a:br>
              <a:rPr lang="tr-TR" sz="1800" smtClean="0">
                <a:latin typeface="Constantia" pitchFamily="18" charset="0"/>
              </a:rPr>
            </a:br>
            <a:endParaRPr lang="tr-TR" sz="1800" smtClean="0">
              <a:latin typeface="Constantia" pitchFamily="18" charset="0"/>
            </a:endParaRPr>
          </a:p>
        </p:txBody>
      </p:sp>
      <p:pic>
        <p:nvPicPr>
          <p:cNvPr id="3076" name="Picture 4" descr="seapeople1"/>
          <p:cNvPicPr>
            <a:picLocks noChangeAspect="1" noChangeArrowheads="1"/>
          </p:cNvPicPr>
          <p:nvPr/>
        </p:nvPicPr>
        <p:blipFill>
          <a:blip r:embed="rId2" cstate="print"/>
          <a:srcRect/>
          <a:stretch>
            <a:fillRect/>
          </a:stretch>
        </p:blipFill>
        <p:spPr bwMode="auto">
          <a:xfrm>
            <a:off x="0" y="1143000"/>
            <a:ext cx="3671888"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a:xfrm>
            <a:off x="2857500" y="857250"/>
            <a:ext cx="5826125" cy="515938"/>
          </a:xfrm>
        </p:spPr>
        <p:txBody>
          <a:bodyPr>
            <a:normAutofit fontScale="90000"/>
          </a:bodyPr>
          <a:lstStyle/>
          <a:p>
            <a:pPr eaLnBrk="1" hangingPunct="1"/>
            <a:r>
              <a:rPr lang="tr-TR" sz="3200" b="1" smtClean="0">
                <a:solidFill>
                  <a:schemeClr val="tx1"/>
                </a:solidFill>
                <a:latin typeface="Constantia" pitchFamily="18" charset="0"/>
              </a:rPr>
              <a:t>MEDİNET-HABU TAPINAĞI</a:t>
            </a:r>
          </a:p>
        </p:txBody>
      </p:sp>
      <p:pic>
        <p:nvPicPr>
          <p:cNvPr id="4099" name="Picture 4" descr="medinethabu"/>
          <p:cNvPicPr>
            <a:picLocks noGrp="1" noChangeAspect="1" noChangeArrowheads="1"/>
          </p:cNvPicPr>
          <p:nvPr>
            <p:ph idx="1"/>
          </p:nvPr>
        </p:nvPicPr>
        <p:blipFill>
          <a:blip r:embed="rId2" cstate="print"/>
          <a:srcRect/>
          <a:stretch>
            <a:fillRect/>
          </a:stretch>
        </p:blipFill>
        <p:spPr>
          <a:xfrm>
            <a:off x="214313" y="285750"/>
            <a:ext cx="2500312" cy="1682750"/>
          </a:xfrm>
          <a:noFill/>
        </p:spPr>
      </p:pic>
      <p:pic>
        <p:nvPicPr>
          <p:cNvPr id="4100" name="Picture 7" descr="C:\Documents and Settings\mehmet-ışıklı\Desktop\medinet habu.jpg"/>
          <p:cNvPicPr>
            <a:picLocks noChangeAspect="1" noChangeArrowheads="1"/>
          </p:cNvPicPr>
          <p:nvPr/>
        </p:nvPicPr>
        <p:blipFill>
          <a:blip r:embed="rId3" cstate="print"/>
          <a:srcRect/>
          <a:stretch>
            <a:fillRect/>
          </a:stretch>
        </p:blipFill>
        <p:spPr bwMode="auto">
          <a:xfrm>
            <a:off x="0" y="2143125"/>
            <a:ext cx="9144000" cy="432593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hebu3"/>
          <p:cNvPicPr>
            <a:picLocks noGrp="1" noChangeAspect="1" noChangeArrowheads="1"/>
          </p:cNvPicPr>
          <p:nvPr>
            <p:ph sz="quarter" idx="1"/>
          </p:nvPr>
        </p:nvPicPr>
        <p:blipFill>
          <a:blip r:embed="rId2" cstate="print"/>
          <a:srcRect/>
          <a:stretch>
            <a:fillRect/>
          </a:stretch>
        </p:blipFill>
        <p:spPr>
          <a:xfrm>
            <a:off x="214313" y="3571875"/>
            <a:ext cx="3143250" cy="2489200"/>
          </a:xfrm>
          <a:noFill/>
        </p:spPr>
      </p:pic>
      <p:pic>
        <p:nvPicPr>
          <p:cNvPr id="5123" name="Picture 19" descr="C:\Documents and Settings\mehmet-ışıklı\Desktop\Medinethabu.jpg"/>
          <p:cNvPicPr>
            <a:picLocks noChangeAspect="1" noChangeArrowheads="1"/>
          </p:cNvPicPr>
          <p:nvPr/>
        </p:nvPicPr>
        <p:blipFill>
          <a:blip r:embed="rId3" cstate="print"/>
          <a:srcRect/>
          <a:stretch>
            <a:fillRect/>
          </a:stretch>
        </p:blipFill>
        <p:spPr bwMode="auto">
          <a:xfrm>
            <a:off x="4427538" y="3714750"/>
            <a:ext cx="4716462" cy="3143250"/>
          </a:xfrm>
          <a:prstGeom prst="rect">
            <a:avLst/>
          </a:prstGeom>
          <a:noFill/>
          <a:ln w="9525">
            <a:noFill/>
            <a:miter lim="800000"/>
            <a:headEnd/>
            <a:tailEnd/>
          </a:ln>
        </p:spPr>
      </p:pic>
      <p:pic>
        <p:nvPicPr>
          <p:cNvPr id="5124" name="Picture 20" descr="C:\Documents and Settings\mehmet-ışıklı\Desktop\Egypt.MedinetHabu.01"/>
          <p:cNvPicPr>
            <a:picLocks noChangeAspect="1" noChangeArrowheads="1"/>
          </p:cNvPicPr>
          <p:nvPr/>
        </p:nvPicPr>
        <p:blipFill>
          <a:blip r:embed="rId4" cstate="print"/>
          <a:srcRect/>
          <a:stretch>
            <a:fillRect/>
          </a:stretch>
        </p:blipFill>
        <p:spPr bwMode="auto">
          <a:xfrm>
            <a:off x="0" y="0"/>
            <a:ext cx="6429375" cy="3214688"/>
          </a:xfrm>
          <a:prstGeom prst="rect">
            <a:avLst/>
          </a:prstGeom>
          <a:noFill/>
          <a:ln w="9525">
            <a:noFill/>
            <a:miter lim="800000"/>
            <a:headEnd/>
            <a:tailEnd/>
          </a:ln>
        </p:spPr>
      </p:pic>
      <p:sp>
        <p:nvSpPr>
          <p:cNvPr id="5125" name="6 Metin kutusu"/>
          <p:cNvSpPr txBox="1">
            <a:spLocks noChangeArrowheads="1"/>
          </p:cNvSpPr>
          <p:nvPr/>
        </p:nvSpPr>
        <p:spPr bwMode="auto">
          <a:xfrm>
            <a:off x="6500813" y="214313"/>
            <a:ext cx="2643187" cy="1708150"/>
          </a:xfrm>
          <a:prstGeom prst="rect">
            <a:avLst/>
          </a:prstGeom>
          <a:noFill/>
          <a:ln w="9525">
            <a:noFill/>
            <a:miter lim="800000"/>
            <a:headEnd/>
            <a:tailEnd/>
          </a:ln>
        </p:spPr>
        <p:txBody>
          <a:bodyPr>
            <a:spAutoFit/>
          </a:bodyPr>
          <a:lstStyle/>
          <a:p>
            <a:r>
              <a:rPr lang="tr-TR" sz="1500">
                <a:latin typeface="Lucida Bright" pitchFamily="18" charset="0"/>
              </a:rPr>
              <a:t>DENİZ HALKLARI</a:t>
            </a:r>
          </a:p>
          <a:p>
            <a:r>
              <a:rPr lang="tr-TR" sz="1500">
                <a:latin typeface="Lucida Bright" pitchFamily="18" charset="0"/>
              </a:rPr>
              <a:t>OLAYI KONUSUNDA</a:t>
            </a:r>
          </a:p>
          <a:p>
            <a:r>
              <a:rPr lang="tr-TR" sz="1500">
                <a:latin typeface="Lucida Bright" pitchFamily="18" charset="0"/>
              </a:rPr>
              <a:t>EN ÖNEMLİ BİLGİ KAYNAĞI</a:t>
            </a:r>
          </a:p>
          <a:p>
            <a:r>
              <a:rPr lang="tr-TR" sz="1500">
                <a:latin typeface="Lucida Bright" pitchFamily="18" charset="0"/>
              </a:rPr>
              <a:t>III. RAMSES’İN MEDİNET-HABU’DAKİ</a:t>
            </a:r>
          </a:p>
          <a:p>
            <a:r>
              <a:rPr lang="tr-TR" sz="1500">
                <a:latin typeface="Lucida Bright" pitchFamily="18" charset="0"/>
              </a:rPr>
              <a:t>ÖLÜLER TAPINAĞIDIR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seapeople5"/>
          <p:cNvPicPr>
            <a:picLocks noGrp="1" noChangeAspect="1" noChangeArrowheads="1"/>
          </p:cNvPicPr>
          <p:nvPr>
            <p:ph idx="1"/>
          </p:nvPr>
        </p:nvPicPr>
        <p:blipFill>
          <a:blip r:embed="rId2" cstate="print"/>
          <a:srcRect/>
          <a:stretch>
            <a:fillRect/>
          </a:stretch>
        </p:blipFill>
        <p:spPr>
          <a:xfrm>
            <a:off x="0" y="0"/>
            <a:ext cx="3429000" cy="3546475"/>
          </a:xfrm>
          <a:noFill/>
        </p:spPr>
      </p:pic>
      <p:sp>
        <p:nvSpPr>
          <p:cNvPr id="6147" name="Text Box 7"/>
          <p:cNvSpPr txBox="1">
            <a:spLocks noChangeArrowheads="1"/>
          </p:cNvSpPr>
          <p:nvPr/>
        </p:nvSpPr>
        <p:spPr bwMode="auto">
          <a:xfrm>
            <a:off x="4071938" y="642938"/>
            <a:ext cx="4641850" cy="1323975"/>
          </a:xfrm>
          <a:prstGeom prst="rect">
            <a:avLst/>
          </a:prstGeom>
          <a:noFill/>
          <a:ln w="9525">
            <a:noFill/>
            <a:miter lim="800000"/>
            <a:headEnd/>
            <a:tailEnd/>
          </a:ln>
        </p:spPr>
        <p:txBody>
          <a:bodyPr>
            <a:spAutoFit/>
          </a:bodyPr>
          <a:lstStyle/>
          <a:p>
            <a:r>
              <a:rPr lang="tr-TR" sz="1600" b="1"/>
              <a:t>MEDİNET HABU’DAKİ TAPINAKTA YER ALAN KABARTMALARDA</a:t>
            </a:r>
          </a:p>
          <a:p>
            <a:r>
              <a:rPr lang="tr-TR" sz="1600" b="1"/>
              <a:t>M.Ö. 1180 YILINDA DENİZ KAVİMLERİNE</a:t>
            </a:r>
          </a:p>
          <a:p>
            <a:r>
              <a:rPr lang="tr-TR" sz="1600" b="1"/>
              <a:t>KARŞI VERİLEN MÜCADELELER RESMEDİLMİŞTİR…</a:t>
            </a:r>
          </a:p>
        </p:txBody>
      </p:sp>
      <p:pic>
        <p:nvPicPr>
          <p:cNvPr id="6148" name="Picture 8" descr="C:\Documents and Settings\mehmet-ışıklı\Desktop\philistineswall.jpg"/>
          <p:cNvPicPr>
            <a:picLocks noChangeAspect="1" noChangeArrowheads="1"/>
          </p:cNvPicPr>
          <p:nvPr/>
        </p:nvPicPr>
        <p:blipFill>
          <a:blip r:embed="rId3" cstate="print"/>
          <a:srcRect/>
          <a:stretch>
            <a:fillRect/>
          </a:stretch>
        </p:blipFill>
        <p:spPr bwMode="auto">
          <a:xfrm>
            <a:off x="214313" y="3500438"/>
            <a:ext cx="3784600" cy="2806700"/>
          </a:xfrm>
          <a:prstGeom prst="rect">
            <a:avLst/>
          </a:prstGeom>
          <a:noFill/>
          <a:ln w="9525">
            <a:noFill/>
            <a:miter lim="800000"/>
            <a:headEnd/>
            <a:tailEnd/>
          </a:ln>
        </p:spPr>
      </p:pic>
      <p:pic>
        <p:nvPicPr>
          <p:cNvPr id="6149" name="Picture 9" descr="C:\Documents and Settings\mehmet-ışıklı\Desktop\seapeopleswallram.jpg"/>
          <p:cNvPicPr>
            <a:picLocks noChangeAspect="1" noChangeArrowheads="1"/>
          </p:cNvPicPr>
          <p:nvPr/>
        </p:nvPicPr>
        <p:blipFill>
          <a:blip r:embed="rId4" cstate="print"/>
          <a:srcRect/>
          <a:stretch>
            <a:fillRect/>
          </a:stretch>
        </p:blipFill>
        <p:spPr bwMode="auto">
          <a:xfrm>
            <a:off x="4429125" y="3357563"/>
            <a:ext cx="4373563" cy="3214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eapeople3"/>
          <p:cNvPicPr>
            <a:picLocks noGrp="1" noChangeAspect="1" noChangeArrowheads="1"/>
          </p:cNvPicPr>
          <p:nvPr>
            <p:ph sz="half" idx="1"/>
          </p:nvPr>
        </p:nvPicPr>
        <p:blipFill>
          <a:blip r:embed="rId2" cstate="print"/>
          <a:srcRect/>
          <a:stretch>
            <a:fillRect/>
          </a:stretch>
        </p:blipFill>
        <p:spPr>
          <a:xfrm>
            <a:off x="0" y="188913"/>
            <a:ext cx="5662613" cy="6264275"/>
          </a:xfrm>
          <a:noFill/>
        </p:spPr>
      </p:pic>
      <p:sp>
        <p:nvSpPr>
          <p:cNvPr id="7171" name="Text Box 10"/>
          <p:cNvSpPr txBox="1">
            <a:spLocks noChangeArrowheads="1"/>
          </p:cNvSpPr>
          <p:nvPr/>
        </p:nvSpPr>
        <p:spPr bwMode="auto">
          <a:xfrm>
            <a:off x="5786438" y="357188"/>
            <a:ext cx="3143250" cy="1938337"/>
          </a:xfrm>
          <a:prstGeom prst="rect">
            <a:avLst/>
          </a:prstGeom>
          <a:noFill/>
          <a:ln w="9525">
            <a:noFill/>
            <a:miter lim="800000"/>
            <a:headEnd/>
            <a:tailEnd/>
          </a:ln>
        </p:spPr>
        <p:txBody>
          <a:bodyPr>
            <a:spAutoFit/>
          </a:bodyPr>
          <a:lstStyle/>
          <a:p>
            <a:r>
              <a:rPr lang="tr-TR" sz="2000"/>
              <a:t>MEDİNET HABUDA’DAKİ</a:t>
            </a:r>
          </a:p>
          <a:p>
            <a:r>
              <a:rPr lang="tr-TR" sz="2000"/>
              <a:t>TAPINAKTA YER ALAN</a:t>
            </a:r>
          </a:p>
          <a:p>
            <a:r>
              <a:rPr lang="tr-TR" sz="2000"/>
              <a:t>DENİZ HALKLARI İLE İLGİLİ </a:t>
            </a:r>
          </a:p>
          <a:p>
            <a:r>
              <a:rPr lang="tr-TR" sz="2000"/>
              <a:t>KABARTMALAR…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title"/>
          </p:nvPr>
        </p:nvSpPr>
        <p:spPr/>
        <p:txBody>
          <a:bodyPr/>
          <a:lstStyle/>
          <a:p>
            <a:pPr eaLnBrk="1" hangingPunct="1"/>
            <a:endParaRPr lang="tr-TR" smtClean="0"/>
          </a:p>
        </p:txBody>
      </p:sp>
      <p:pic>
        <p:nvPicPr>
          <p:cNvPr id="8195" name="Picture 4" descr="(12)%20Sea%20Peoples"/>
          <p:cNvPicPr>
            <a:picLocks noGrp="1" noChangeAspect="1" noChangeArrowheads="1"/>
          </p:cNvPicPr>
          <p:nvPr>
            <p:ph idx="1"/>
          </p:nvPr>
        </p:nvPicPr>
        <p:blipFill>
          <a:blip r:embed="rId2" cstate="print"/>
          <a:srcRect/>
          <a:stretch>
            <a:fillRect/>
          </a:stretch>
        </p:blipFill>
        <p:spPr>
          <a:xfrm>
            <a:off x="0" y="0"/>
            <a:ext cx="9144000" cy="68580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eapeople2"/>
          <p:cNvPicPr>
            <a:picLocks noGrp="1" noChangeAspect="1" noChangeArrowheads="1"/>
          </p:cNvPicPr>
          <p:nvPr>
            <p:ph/>
          </p:nvPr>
        </p:nvPicPr>
        <p:blipFill>
          <a:blip r:embed="rId2" cstate="print"/>
          <a:srcRect/>
          <a:stretch>
            <a:fillRect/>
          </a:stretch>
        </p:blipFill>
        <p:spPr>
          <a:xfrm>
            <a:off x="179388" y="188913"/>
            <a:ext cx="8569325" cy="5468937"/>
          </a:xfrm>
          <a:noFill/>
        </p:spPr>
      </p:pic>
      <p:sp>
        <p:nvSpPr>
          <p:cNvPr id="9219" name="Text Box 6"/>
          <p:cNvSpPr txBox="1">
            <a:spLocks noChangeArrowheads="1"/>
          </p:cNvSpPr>
          <p:nvPr/>
        </p:nvSpPr>
        <p:spPr bwMode="auto">
          <a:xfrm>
            <a:off x="87313" y="5659438"/>
            <a:ext cx="7199312" cy="1006475"/>
          </a:xfrm>
          <a:prstGeom prst="rect">
            <a:avLst/>
          </a:prstGeom>
          <a:noFill/>
          <a:ln w="9525">
            <a:noFill/>
            <a:miter lim="800000"/>
            <a:headEnd/>
            <a:tailEnd/>
          </a:ln>
        </p:spPr>
        <p:txBody>
          <a:bodyPr wrap="none">
            <a:spAutoFit/>
          </a:bodyPr>
          <a:lstStyle/>
          <a:p>
            <a:r>
              <a:rPr lang="tr-TR" sz="2000" b="1"/>
              <a:t>BU KABARTMALARDA DENİZ HALKLARINDAN OLUŞAN</a:t>
            </a:r>
          </a:p>
          <a:p>
            <a:r>
              <a:rPr lang="tr-TR" sz="2000" b="1"/>
              <a:t>İSTİLACILARA KARŞI MISIRLILARIN</a:t>
            </a:r>
          </a:p>
          <a:p>
            <a:r>
              <a:rPr lang="tr-TR" sz="2000" b="1"/>
              <a:t>VERDİĞİ MÜCADELE TASVİR EDİLMİŞTİR…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3500438" y="0"/>
            <a:ext cx="5429250" cy="8216900"/>
          </a:xfrm>
          <a:prstGeom prst="rect">
            <a:avLst/>
          </a:prstGeom>
          <a:noFill/>
          <a:ln w="9525">
            <a:noFill/>
            <a:miter lim="800000"/>
            <a:headEnd/>
            <a:tailEnd/>
          </a:ln>
        </p:spPr>
        <p:txBody>
          <a:bodyPr>
            <a:spAutoFit/>
          </a:bodyPr>
          <a:lstStyle/>
          <a:p>
            <a:r>
              <a:rPr lang="tr-TR" sz="1600" b="1" i="1"/>
              <a:t>(III. RAMSES’İN 8. SALTANAT YILI YAZITI)</a:t>
            </a:r>
          </a:p>
          <a:p>
            <a:endParaRPr lang="tr-TR" sz="1500">
              <a:latin typeface="High Tower Text" pitchFamily="18" charset="0"/>
            </a:endParaRPr>
          </a:p>
          <a:p>
            <a:endParaRPr lang="tr-TR" sz="1500">
              <a:latin typeface="High Tower Text" pitchFamily="18" charset="0"/>
            </a:endParaRPr>
          </a:p>
          <a:p>
            <a:r>
              <a:rPr lang="tr-TR" sz="1500">
                <a:latin typeface="High Tower Text" pitchFamily="18" charset="0"/>
              </a:rPr>
              <a:t>…</a:t>
            </a:r>
            <a:r>
              <a:rPr lang="tr-TR" sz="1500" b="1" i="1">
                <a:latin typeface="High Tower Text" pitchFamily="18" charset="0"/>
              </a:rPr>
              <a:t>BEN RA GİBİ, MISIRA KRAL OLARAK DOĞDUM</a:t>
            </a:r>
          </a:p>
          <a:p>
            <a:r>
              <a:rPr lang="tr-TR" sz="1500" b="1" i="1">
                <a:latin typeface="High Tower Text" pitchFamily="18" charset="0"/>
              </a:rPr>
              <a:t>BEN DOKUZ YAYI (BARBARLARI) SAVUŞTURARAK</a:t>
            </a:r>
          </a:p>
          <a:p>
            <a:r>
              <a:rPr lang="tr-TR" sz="1500" b="1" i="1">
                <a:latin typeface="High Tower Text" pitchFamily="18" charset="0"/>
              </a:rPr>
              <a:t>ONU KORUYORUM.YABANCI ÜLKELER-ONLAR</a:t>
            </a:r>
          </a:p>
          <a:p>
            <a:r>
              <a:rPr lang="tr-TR" sz="1500" b="1" i="1">
                <a:latin typeface="High Tower Text" pitchFamily="18" charset="0"/>
              </a:rPr>
              <a:t>ADALARINDA İTTİFAK KURDULAR.YOLA DÜZÜLÜP ÜLKELERİ </a:t>
            </a:r>
          </a:p>
          <a:p>
            <a:r>
              <a:rPr lang="tr-TR" sz="1500" b="1" i="1">
                <a:latin typeface="High Tower Text" pitchFamily="18" charset="0"/>
              </a:rPr>
              <a:t>SAVAŞ TALANIYLA BİR VURUŞTA DAĞITTILAR</a:t>
            </a:r>
          </a:p>
          <a:p>
            <a:r>
              <a:rPr lang="tr-TR" sz="1500" b="1" i="1">
                <a:latin typeface="High Tower Text" pitchFamily="18" charset="0"/>
              </a:rPr>
              <a:t>HİÇ BİR ÜLKE SAFLARINA KARŞI DURAMADI</a:t>
            </a:r>
          </a:p>
          <a:p>
            <a:r>
              <a:rPr lang="tr-TR" sz="1500" b="1" i="1">
                <a:latin typeface="High Tower Text" pitchFamily="18" charset="0"/>
              </a:rPr>
              <a:t>HATTİ ÜLKELERİ (Hitit) KADİ (Kilikya), KARKEMİŞ (Kargamış)</a:t>
            </a:r>
          </a:p>
          <a:p>
            <a:r>
              <a:rPr lang="tr-TR" sz="1500" b="1" i="1">
                <a:latin typeface="High Tower Text" pitchFamily="18" charset="0"/>
              </a:rPr>
              <a:t>ARZAWA (Kuzeybat Anadolu?), ALAŞİYA (Kıbrıs)</a:t>
            </a:r>
          </a:p>
          <a:p>
            <a:r>
              <a:rPr lang="tr-TR" sz="1500" b="1" i="1">
                <a:latin typeface="High Tower Text" pitchFamily="18" charset="0"/>
              </a:rPr>
              <a:t>BİR VURUŞTA KÖKTEN DAĞILDI…AMURRU’DA BİR YERLERDE</a:t>
            </a:r>
          </a:p>
          <a:p>
            <a:r>
              <a:rPr lang="tr-TR" sz="1500" b="1" i="1">
                <a:latin typeface="High Tower Text" pitchFamily="18" charset="0"/>
              </a:rPr>
              <a:t>OTAĞ KURULDU.ONLAR İNSANLARI VE ÜLKELERİNİ</a:t>
            </a:r>
          </a:p>
          <a:p>
            <a:r>
              <a:rPr lang="tr-TR" sz="1500" b="1" i="1">
                <a:latin typeface="High Tower Text" pitchFamily="18" charset="0"/>
              </a:rPr>
              <a:t>HİÇ VAR OLMAMIŞ GİBİ YAKIP YIKTILAR.ÖNLERİNDE ATEŞ</a:t>
            </a:r>
          </a:p>
          <a:p>
            <a:r>
              <a:rPr lang="tr-TR" sz="1500" b="1" i="1">
                <a:latin typeface="High Tower Text" pitchFamily="18" charset="0"/>
              </a:rPr>
              <a:t>ÇEMBERİ OLMALARINA RAĞMEN MISIRA DOĞRU İLERLEDİLER</a:t>
            </a:r>
          </a:p>
          <a:p>
            <a:r>
              <a:rPr lang="tr-TR" sz="1500" b="1" i="1">
                <a:latin typeface="High Tower Text" pitchFamily="18" charset="0"/>
              </a:rPr>
              <a:t>BİRLİKLERİ PELESETTEN (Filistinliler), TYEKERDEN (Sikeler)</a:t>
            </a:r>
          </a:p>
          <a:p>
            <a:r>
              <a:rPr lang="tr-TR" sz="1500" b="1" i="1">
                <a:latin typeface="High Tower Text" pitchFamily="18" charset="0"/>
              </a:rPr>
              <a:t>ŞEKELEŞTEN VE DANUNADAN VE WEŞEŞTEN OLUŞUYORDU</a:t>
            </a:r>
          </a:p>
          <a:p>
            <a:r>
              <a:rPr lang="tr-TR" sz="1500" b="1" i="1">
                <a:latin typeface="High Tower Text" pitchFamily="18" charset="0"/>
              </a:rPr>
              <a:t>BİRLEŞİK ÜLKELER ELLERİNİ DÜNYANIN KENARINA KADAR</a:t>
            </a:r>
          </a:p>
          <a:p>
            <a:r>
              <a:rPr lang="tr-TR" sz="1500" b="1" i="1">
                <a:latin typeface="High Tower Text" pitchFamily="18" charset="0"/>
              </a:rPr>
              <a:t>UZATTILAR.KALPLERİ GÜVEN İÇİNDE VE İNANÇLIYDILAR. (birlerine şöyle dediler) </a:t>
            </a:r>
          </a:p>
          <a:p>
            <a:r>
              <a:rPr lang="tr-TR" sz="1500" b="1" i="1">
                <a:latin typeface="High Tower Text" pitchFamily="18" charset="0"/>
              </a:rPr>
              <a:t>PLANLARIMIZ GERÇEKLEŞİYOR !...”</a:t>
            </a:r>
          </a:p>
          <a:p>
            <a:endParaRPr lang="tr-TR" sz="1800" b="1" i="1">
              <a:latin typeface="High Tower Text" pitchFamily="18" charset="0"/>
            </a:endParaRPr>
          </a:p>
          <a:p>
            <a:endParaRPr lang="tr-TR" sz="1800" b="1" i="1">
              <a:latin typeface="High Tower Text" pitchFamily="18" charset="0"/>
            </a:endParaRPr>
          </a:p>
          <a:p>
            <a:endParaRPr lang="tr-TR" sz="1800" b="1" i="1"/>
          </a:p>
          <a:p>
            <a:endParaRPr lang="tr-TR" sz="1800" b="1" i="1"/>
          </a:p>
          <a:p>
            <a:endParaRPr lang="tr-TR" sz="1800" b="1"/>
          </a:p>
        </p:txBody>
      </p:sp>
      <p:pic>
        <p:nvPicPr>
          <p:cNvPr id="10243" name="Picture 3" descr="C:\Documents and Settings\mehmet\Desktop\ramses_iii.jpg"/>
          <p:cNvPicPr>
            <a:picLocks noChangeAspect="1" noChangeArrowheads="1"/>
          </p:cNvPicPr>
          <p:nvPr/>
        </p:nvPicPr>
        <p:blipFill>
          <a:blip r:embed="rId2" cstate="print"/>
          <a:srcRect/>
          <a:stretch>
            <a:fillRect/>
          </a:stretch>
        </p:blipFill>
        <p:spPr bwMode="auto">
          <a:xfrm>
            <a:off x="285750" y="1357313"/>
            <a:ext cx="2927350" cy="447198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Başlık"/>
          <p:cNvSpPr>
            <a:spLocks noGrp="1"/>
          </p:cNvSpPr>
          <p:nvPr>
            <p:ph type="title"/>
          </p:nvPr>
        </p:nvSpPr>
        <p:spPr>
          <a:xfrm>
            <a:off x="714375" y="0"/>
            <a:ext cx="7772400" cy="1143000"/>
          </a:xfrm>
        </p:spPr>
        <p:txBody>
          <a:bodyPr/>
          <a:lstStyle/>
          <a:p>
            <a:pPr eaLnBrk="1" hangingPunct="1"/>
            <a:r>
              <a:rPr lang="tr-TR" sz="3200" b="1" smtClean="0"/>
              <a:t>M.Ö. 14-13 yüz yıllarda Akdeniz dünyası ve Yakındoğu</a:t>
            </a:r>
          </a:p>
        </p:txBody>
      </p:sp>
      <p:pic>
        <p:nvPicPr>
          <p:cNvPr id="11267" name="Picture 3" descr="C:\Documents and Settings\mehmet-ışıklı\Desktop\ders notları\diğer belgeler\Tüm resimler ders\sea peoples\bc_1400_1300.jpg"/>
          <p:cNvPicPr>
            <a:picLocks noChangeAspect="1" noChangeArrowheads="1"/>
          </p:cNvPicPr>
          <p:nvPr/>
        </p:nvPicPr>
        <p:blipFill>
          <a:blip r:embed="rId2" cstate="print"/>
          <a:srcRect/>
          <a:stretch>
            <a:fillRect/>
          </a:stretch>
        </p:blipFill>
        <p:spPr bwMode="auto">
          <a:xfrm>
            <a:off x="0" y="1571625"/>
            <a:ext cx="4929188" cy="3451225"/>
          </a:xfrm>
          <a:prstGeom prst="rect">
            <a:avLst/>
          </a:prstGeom>
          <a:noFill/>
          <a:ln w="9525">
            <a:noFill/>
            <a:miter lim="800000"/>
            <a:headEnd/>
            <a:tailEnd/>
          </a:ln>
        </p:spPr>
      </p:pic>
      <p:pic>
        <p:nvPicPr>
          <p:cNvPr id="11268" name="Picture 4" descr="C:\Documents and Settings\mehmet-ışıklı\Desktop\bronze_age_map.gif"/>
          <p:cNvPicPr>
            <a:picLocks noChangeAspect="1" noChangeArrowheads="1"/>
          </p:cNvPicPr>
          <p:nvPr/>
        </p:nvPicPr>
        <p:blipFill>
          <a:blip r:embed="rId3" cstate="print"/>
          <a:srcRect/>
          <a:stretch>
            <a:fillRect/>
          </a:stretch>
        </p:blipFill>
        <p:spPr bwMode="auto">
          <a:xfrm>
            <a:off x="5202238" y="3429000"/>
            <a:ext cx="3941762" cy="3429000"/>
          </a:xfrm>
          <a:prstGeom prst="rect">
            <a:avLst/>
          </a:prstGeom>
          <a:noFill/>
          <a:ln w="9525">
            <a:noFill/>
            <a:miter lim="800000"/>
            <a:headEnd/>
            <a:tailEnd/>
          </a:ln>
        </p:spPr>
      </p:pic>
      <p:pic>
        <p:nvPicPr>
          <p:cNvPr id="11269" name="Picture 5" descr="C:\Documents and Settings\mehmet-ışıklı\Desktop\myc_recons.jpg"/>
          <p:cNvPicPr>
            <a:picLocks noChangeAspect="1" noChangeArrowheads="1"/>
          </p:cNvPicPr>
          <p:nvPr/>
        </p:nvPicPr>
        <p:blipFill>
          <a:blip r:embed="rId4" cstate="print"/>
          <a:srcRect/>
          <a:stretch>
            <a:fillRect/>
          </a:stretch>
        </p:blipFill>
        <p:spPr bwMode="auto">
          <a:xfrm>
            <a:off x="5786438" y="1143000"/>
            <a:ext cx="2949575" cy="207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bronzemap"/>
          <p:cNvPicPr>
            <a:picLocks noGrp="1" noChangeAspect="1" noChangeArrowheads="1"/>
          </p:cNvPicPr>
          <p:nvPr>
            <p:ph idx="1"/>
          </p:nvPr>
        </p:nvPicPr>
        <p:blipFill>
          <a:blip r:embed="rId2" cstate="print"/>
          <a:srcRect/>
          <a:stretch>
            <a:fillRect/>
          </a:stretch>
        </p:blipFill>
        <p:spPr>
          <a:xfrm>
            <a:off x="323850" y="260350"/>
            <a:ext cx="8496300" cy="6396038"/>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p:cNvSpPr>
            <a:spLocks noGrp="1"/>
          </p:cNvSpPr>
          <p:nvPr>
            <p:ph type="title"/>
          </p:nvPr>
        </p:nvSpPr>
        <p:spPr>
          <a:xfrm>
            <a:off x="714375" y="142875"/>
            <a:ext cx="7772400" cy="1143000"/>
          </a:xfrm>
        </p:spPr>
        <p:txBody>
          <a:bodyPr/>
          <a:lstStyle/>
          <a:p>
            <a:pPr eaLnBrk="1" hangingPunct="1"/>
            <a:r>
              <a:rPr lang="tr-TR" sz="3200" smtClean="0"/>
              <a:t>DENİZ HALKLARI GÖÇ YOLLARI</a:t>
            </a:r>
          </a:p>
        </p:txBody>
      </p:sp>
      <p:pic>
        <p:nvPicPr>
          <p:cNvPr id="13315" name="Picture 2" descr="C:\Documents and Settings\mehmet-ışıklı\Desktop\ders notları\diğer belgeler\Tüm resimler ders\sea peoples\Invasion_Routes.jpg"/>
          <p:cNvPicPr>
            <a:picLocks noGrp="1" noChangeAspect="1" noChangeArrowheads="1"/>
          </p:cNvPicPr>
          <p:nvPr>
            <p:ph idx="1"/>
          </p:nvPr>
        </p:nvPicPr>
        <p:blipFill>
          <a:blip r:embed="rId2" cstate="print"/>
          <a:srcRect/>
          <a:stretch>
            <a:fillRect/>
          </a:stretch>
        </p:blipFill>
        <p:spPr>
          <a:xfrm>
            <a:off x="1357313" y="1214438"/>
            <a:ext cx="6429375" cy="5427662"/>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7"/>
          <p:cNvSpPr txBox="1">
            <a:spLocks noChangeArrowheads="1"/>
          </p:cNvSpPr>
          <p:nvPr/>
        </p:nvSpPr>
        <p:spPr bwMode="auto">
          <a:xfrm>
            <a:off x="3471863" y="1581150"/>
            <a:ext cx="785812" cy="457200"/>
          </a:xfrm>
          <a:prstGeom prst="rect">
            <a:avLst/>
          </a:prstGeom>
          <a:noFill/>
          <a:ln w="9525">
            <a:noFill/>
            <a:miter lim="800000"/>
            <a:headEnd/>
            <a:tailEnd/>
          </a:ln>
        </p:spPr>
        <p:txBody>
          <a:bodyPr wrap="none">
            <a:spAutoFit/>
          </a:bodyPr>
          <a:lstStyle/>
          <a:p>
            <a:r>
              <a:rPr lang="tr-TR" sz="1200" b="1">
                <a:solidFill>
                  <a:schemeClr val="bg1"/>
                </a:solidFill>
              </a:rPr>
              <a:t>Siculi</a:t>
            </a:r>
          </a:p>
          <a:p>
            <a:r>
              <a:rPr lang="tr-TR" sz="1200" b="1">
                <a:solidFill>
                  <a:schemeClr val="bg1"/>
                </a:solidFill>
              </a:rPr>
              <a:t>Liburner</a:t>
            </a:r>
          </a:p>
        </p:txBody>
      </p:sp>
      <p:sp>
        <p:nvSpPr>
          <p:cNvPr id="14339" name="Text Box 8"/>
          <p:cNvSpPr txBox="1">
            <a:spLocks noChangeArrowheads="1"/>
          </p:cNvSpPr>
          <p:nvPr/>
        </p:nvSpPr>
        <p:spPr bwMode="auto">
          <a:xfrm>
            <a:off x="2751138" y="2228850"/>
            <a:ext cx="1125537" cy="274638"/>
          </a:xfrm>
          <a:prstGeom prst="rect">
            <a:avLst/>
          </a:prstGeom>
          <a:noFill/>
          <a:ln w="9525">
            <a:noFill/>
            <a:miter lim="800000"/>
            <a:headEnd/>
            <a:tailEnd/>
          </a:ln>
        </p:spPr>
        <p:txBody>
          <a:bodyPr wrap="none">
            <a:spAutoFit/>
          </a:bodyPr>
          <a:lstStyle/>
          <a:p>
            <a:r>
              <a:rPr lang="tr-TR" sz="1200" b="1">
                <a:solidFill>
                  <a:schemeClr val="bg1"/>
                </a:solidFill>
              </a:rPr>
              <a:t>Trusci/Etrusci</a:t>
            </a:r>
          </a:p>
        </p:txBody>
      </p:sp>
      <p:sp>
        <p:nvSpPr>
          <p:cNvPr id="14340" name="Text Box 9"/>
          <p:cNvSpPr txBox="1">
            <a:spLocks noChangeArrowheads="1"/>
          </p:cNvSpPr>
          <p:nvPr/>
        </p:nvSpPr>
        <p:spPr bwMode="auto">
          <a:xfrm>
            <a:off x="3543300" y="2589213"/>
            <a:ext cx="549275" cy="274637"/>
          </a:xfrm>
          <a:prstGeom prst="rect">
            <a:avLst/>
          </a:prstGeom>
          <a:noFill/>
          <a:ln w="9525">
            <a:noFill/>
            <a:miter lim="800000"/>
            <a:headEnd/>
            <a:tailEnd/>
          </a:ln>
        </p:spPr>
        <p:txBody>
          <a:bodyPr wrap="none">
            <a:spAutoFit/>
          </a:bodyPr>
          <a:lstStyle/>
          <a:p>
            <a:r>
              <a:rPr lang="tr-TR" sz="1200" b="1">
                <a:solidFill>
                  <a:schemeClr val="bg1"/>
                </a:solidFill>
              </a:rPr>
              <a:t>Siculi</a:t>
            </a:r>
          </a:p>
        </p:txBody>
      </p:sp>
      <p:sp>
        <p:nvSpPr>
          <p:cNvPr id="14341" name="Text Box 10"/>
          <p:cNvSpPr txBox="1">
            <a:spLocks noChangeArrowheads="1"/>
          </p:cNvSpPr>
          <p:nvPr/>
        </p:nvSpPr>
        <p:spPr bwMode="auto">
          <a:xfrm>
            <a:off x="2608263" y="3021013"/>
            <a:ext cx="879475" cy="639762"/>
          </a:xfrm>
          <a:prstGeom prst="rect">
            <a:avLst/>
          </a:prstGeom>
          <a:noFill/>
          <a:ln w="9525">
            <a:noFill/>
            <a:miter lim="800000"/>
            <a:headEnd/>
            <a:tailEnd/>
          </a:ln>
        </p:spPr>
        <p:txBody>
          <a:bodyPr wrap="none">
            <a:spAutoFit/>
          </a:bodyPr>
          <a:lstStyle/>
          <a:p>
            <a:r>
              <a:rPr lang="tr-TR" sz="1200" b="1">
                <a:solidFill>
                  <a:schemeClr val="bg1"/>
                </a:solidFill>
              </a:rPr>
              <a:t>Tyrsener</a:t>
            </a:r>
          </a:p>
          <a:p>
            <a:r>
              <a:rPr lang="tr-TR" sz="1200" b="1">
                <a:solidFill>
                  <a:schemeClr val="bg1"/>
                </a:solidFill>
              </a:rPr>
              <a:t>Sardones</a:t>
            </a:r>
          </a:p>
          <a:p>
            <a:r>
              <a:rPr lang="tr-TR" sz="1200" b="1">
                <a:solidFill>
                  <a:schemeClr val="bg1"/>
                </a:solidFill>
              </a:rPr>
              <a:t>Siculensioi</a:t>
            </a:r>
          </a:p>
        </p:txBody>
      </p:sp>
      <p:sp>
        <p:nvSpPr>
          <p:cNvPr id="14342" name="Text Box 11"/>
          <p:cNvSpPr txBox="1">
            <a:spLocks noChangeArrowheads="1"/>
          </p:cNvSpPr>
          <p:nvPr/>
        </p:nvSpPr>
        <p:spPr bwMode="auto">
          <a:xfrm>
            <a:off x="3903663" y="3092450"/>
            <a:ext cx="727075" cy="457200"/>
          </a:xfrm>
          <a:prstGeom prst="rect">
            <a:avLst/>
          </a:prstGeom>
          <a:noFill/>
          <a:ln w="9525">
            <a:noFill/>
            <a:miter lim="800000"/>
            <a:headEnd/>
            <a:tailEnd/>
          </a:ln>
        </p:spPr>
        <p:txBody>
          <a:bodyPr wrap="none">
            <a:spAutoFit/>
          </a:bodyPr>
          <a:lstStyle/>
          <a:p>
            <a:r>
              <a:rPr lang="tr-TR" sz="1200" b="1">
                <a:solidFill>
                  <a:schemeClr val="bg1"/>
                </a:solidFill>
              </a:rPr>
              <a:t>Serdaioi</a:t>
            </a:r>
          </a:p>
          <a:p>
            <a:r>
              <a:rPr lang="tr-TR" sz="1200" b="1">
                <a:solidFill>
                  <a:schemeClr val="bg1"/>
                </a:solidFill>
              </a:rPr>
              <a:t>Sikeloi</a:t>
            </a:r>
          </a:p>
        </p:txBody>
      </p:sp>
      <p:sp>
        <p:nvSpPr>
          <p:cNvPr id="14343" name="Text Box 12"/>
          <p:cNvSpPr txBox="1">
            <a:spLocks noChangeArrowheads="1"/>
          </p:cNvSpPr>
          <p:nvPr/>
        </p:nvSpPr>
        <p:spPr bwMode="auto">
          <a:xfrm>
            <a:off x="3975100" y="3813175"/>
            <a:ext cx="625475" cy="274638"/>
          </a:xfrm>
          <a:prstGeom prst="rect">
            <a:avLst/>
          </a:prstGeom>
          <a:noFill/>
          <a:ln w="9525">
            <a:noFill/>
            <a:miter lim="800000"/>
            <a:headEnd/>
            <a:tailEnd/>
          </a:ln>
        </p:spPr>
        <p:txBody>
          <a:bodyPr wrap="none">
            <a:spAutoFit/>
          </a:bodyPr>
          <a:lstStyle/>
          <a:p>
            <a:r>
              <a:rPr lang="tr-TR" sz="1200" b="1">
                <a:solidFill>
                  <a:schemeClr val="bg1"/>
                </a:solidFill>
              </a:rPr>
              <a:t>Sikeloi</a:t>
            </a:r>
          </a:p>
        </p:txBody>
      </p:sp>
      <p:sp>
        <p:nvSpPr>
          <p:cNvPr id="14344" name="Text Box 13"/>
          <p:cNvSpPr txBox="1">
            <a:spLocks noChangeArrowheads="1"/>
          </p:cNvSpPr>
          <p:nvPr/>
        </p:nvSpPr>
        <p:spPr bwMode="auto">
          <a:xfrm>
            <a:off x="4479925" y="1797050"/>
            <a:ext cx="669925" cy="457200"/>
          </a:xfrm>
          <a:prstGeom prst="rect">
            <a:avLst/>
          </a:prstGeom>
          <a:noFill/>
          <a:ln w="9525">
            <a:noFill/>
            <a:miter lim="800000"/>
            <a:headEnd/>
            <a:tailEnd/>
          </a:ln>
        </p:spPr>
        <p:txBody>
          <a:bodyPr wrap="none">
            <a:spAutoFit/>
          </a:bodyPr>
          <a:lstStyle/>
          <a:p>
            <a:r>
              <a:rPr lang="tr-TR" sz="1200" b="1">
                <a:solidFill>
                  <a:schemeClr val="bg1"/>
                </a:solidFill>
              </a:rPr>
              <a:t>Hylleer</a:t>
            </a:r>
          </a:p>
          <a:p>
            <a:r>
              <a:rPr lang="tr-TR" sz="1200" b="1">
                <a:solidFill>
                  <a:schemeClr val="bg1"/>
                </a:solidFill>
              </a:rPr>
              <a:t>Siculi</a:t>
            </a:r>
          </a:p>
        </p:txBody>
      </p:sp>
      <p:sp>
        <p:nvSpPr>
          <p:cNvPr id="14345" name="Text Box 14"/>
          <p:cNvSpPr txBox="1">
            <a:spLocks noChangeArrowheads="1"/>
          </p:cNvSpPr>
          <p:nvPr/>
        </p:nvSpPr>
        <p:spPr bwMode="auto">
          <a:xfrm>
            <a:off x="5487988" y="2012950"/>
            <a:ext cx="869950" cy="639763"/>
          </a:xfrm>
          <a:prstGeom prst="rect">
            <a:avLst/>
          </a:prstGeom>
          <a:noFill/>
          <a:ln w="9525">
            <a:noFill/>
            <a:miter lim="800000"/>
            <a:headEnd/>
            <a:tailEnd/>
          </a:ln>
        </p:spPr>
        <p:txBody>
          <a:bodyPr wrap="none">
            <a:spAutoFit/>
          </a:bodyPr>
          <a:lstStyle/>
          <a:p>
            <a:r>
              <a:rPr lang="tr-TR" sz="1200" b="1">
                <a:solidFill>
                  <a:schemeClr val="bg1"/>
                </a:solidFill>
              </a:rPr>
              <a:t>Sartlar</a:t>
            </a:r>
          </a:p>
          <a:p>
            <a:endParaRPr lang="tr-TR" sz="1200" b="1">
              <a:solidFill>
                <a:schemeClr val="bg1"/>
              </a:solidFill>
            </a:endParaRPr>
          </a:p>
          <a:p>
            <a:r>
              <a:rPr lang="tr-TR" sz="1200" b="1">
                <a:solidFill>
                  <a:schemeClr val="bg1"/>
                </a:solidFill>
              </a:rPr>
              <a:t>Dardanlar</a:t>
            </a:r>
          </a:p>
        </p:txBody>
      </p:sp>
      <p:sp>
        <p:nvSpPr>
          <p:cNvPr id="14346" name="Text Box 15"/>
          <p:cNvSpPr txBox="1">
            <a:spLocks noChangeArrowheads="1"/>
          </p:cNvSpPr>
          <p:nvPr/>
        </p:nvSpPr>
        <p:spPr bwMode="auto">
          <a:xfrm>
            <a:off x="4695825" y="2732088"/>
            <a:ext cx="565150" cy="274637"/>
          </a:xfrm>
          <a:prstGeom prst="rect">
            <a:avLst/>
          </a:prstGeom>
          <a:noFill/>
          <a:ln w="9525">
            <a:noFill/>
            <a:miter lim="800000"/>
            <a:headEnd/>
            <a:tailEnd/>
          </a:ln>
        </p:spPr>
        <p:txBody>
          <a:bodyPr wrap="none">
            <a:spAutoFit/>
          </a:bodyPr>
          <a:lstStyle/>
          <a:p>
            <a:r>
              <a:rPr lang="tr-TR" sz="1200" b="1">
                <a:solidFill>
                  <a:schemeClr val="bg1"/>
                </a:solidFill>
              </a:rPr>
              <a:t>Dardi</a:t>
            </a:r>
          </a:p>
        </p:txBody>
      </p:sp>
      <p:sp>
        <p:nvSpPr>
          <p:cNvPr id="14347" name="Text Box 16"/>
          <p:cNvSpPr txBox="1">
            <a:spLocks noChangeArrowheads="1"/>
          </p:cNvSpPr>
          <p:nvPr/>
        </p:nvSpPr>
        <p:spPr bwMode="auto">
          <a:xfrm>
            <a:off x="5343525" y="2732088"/>
            <a:ext cx="719138" cy="274637"/>
          </a:xfrm>
          <a:prstGeom prst="rect">
            <a:avLst/>
          </a:prstGeom>
          <a:noFill/>
          <a:ln w="9525">
            <a:noFill/>
            <a:miter lim="800000"/>
            <a:headEnd/>
            <a:tailEnd/>
          </a:ln>
        </p:spPr>
        <p:txBody>
          <a:bodyPr wrap="none">
            <a:spAutoFit/>
          </a:bodyPr>
          <a:lstStyle/>
          <a:p>
            <a:r>
              <a:rPr lang="tr-TR" sz="1200" b="1">
                <a:solidFill>
                  <a:schemeClr val="bg1"/>
                </a:solidFill>
              </a:rPr>
              <a:t>Palaeste</a:t>
            </a:r>
          </a:p>
        </p:txBody>
      </p:sp>
      <p:sp>
        <p:nvSpPr>
          <p:cNvPr id="14348" name="Text Box 17"/>
          <p:cNvSpPr txBox="1">
            <a:spLocks noChangeArrowheads="1"/>
          </p:cNvSpPr>
          <p:nvPr/>
        </p:nvSpPr>
        <p:spPr bwMode="auto">
          <a:xfrm>
            <a:off x="5200650" y="3021013"/>
            <a:ext cx="669925" cy="457200"/>
          </a:xfrm>
          <a:prstGeom prst="rect">
            <a:avLst/>
          </a:prstGeom>
          <a:noFill/>
          <a:ln w="9525">
            <a:noFill/>
            <a:miter lim="800000"/>
            <a:headEnd/>
            <a:tailEnd/>
          </a:ln>
        </p:spPr>
        <p:txBody>
          <a:bodyPr wrap="none">
            <a:spAutoFit/>
          </a:bodyPr>
          <a:lstStyle/>
          <a:p>
            <a:r>
              <a:rPr lang="tr-TR" sz="1200" b="1">
                <a:solidFill>
                  <a:schemeClr val="bg1"/>
                </a:solidFill>
              </a:rPr>
              <a:t>Hylleer</a:t>
            </a:r>
          </a:p>
          <a:p>
            <a:r>
              <a:rPr lang="tr-TR" sz="1200" b="1">
                <a:solidFill>
                  <a:schemeClr val="bg1"/>
                </a:solidFill>
              </a:rPr>
              <a:t>Sikeloi</a:t>
            </a:r>
          </a:p>
        </p:txBody>
      </p:sp>
      <p:sp>
        <p:nvSpPr>
          <p:cNvPr id="14349" name="Text Box 18"/>
          <p:cNvSpPr txBox="1">
            <a:spLocks noChangeArrowheads="1"/>
          </p:cNvSpPr>
          <p:nvPr/>
        </p:nvSpPr>
        <p:spPr bwMode="auto">
          <a:xfrm>
            <a:off x="5487988" y="3597275"/>
            <a:ext cx="669925" cy="274638"/>
          </a:xfrm>
          <a:prstGeom prst="rect">
            <a:avLst/>
          </a:prstGeom>
          <a:noFill/>
          <a:ln w="9525">
            <a:noFill/>
            <a:miter lim="800000"/>
            <a:headEnd/>
            <a:tailEnd/>
          </a:ln>
        </p:spPr>
        <p:txBody>
          <a:bodyPr wrap="none">
            <a:spAutoFit/>
          </a:bodyPr>
          <a:lstStyle/>
          <a:p>
            <a:r>
              <a:rPr lang="tr-TR" sz="1200" b="1">
                <a:solidFill>
                  <a:schemeClr val="bg1"/>
                </a:solidFill>
              </a:rPr>
              <a:t>Hylleer</a:t>
            </a:r>
          </a:p>
        </p:txBody>
      </p:sp>
      <p:sp>
        <p:nvSpPr>
          <p:cNvPr id="14350" name="Text Box 19"/>
          <p:cNvSpPr txBox="1">
            <a:spLocks noChangeArrowheads="1"/>
          </p:cNvSpPr>
          <p:nvPr/>
        </p:nvSpPr>
        <p:spPr bwMode="auto">
          <a:xfrm>
            <a:off x="6064250" y="3381375"/>
            <a:ext cx="625475" cy="274638"/>
          </a:xfrm>
          <a:prstGeom prst="rect">
            <a:avLst/>
          </a:prstGeom>
          <a:noFill/>
          <a:ln w="9525">
            <a:noFill/>
            <a:miter lim="800000"/>
            <a:headEnd/>
            <a:tailEnd/>
          </a:ln>
        </p:spPr>
        <p:txBody>
          <a:bodyPr wrap="none">
            <a:spAutoFit/>
          </a:bodyPr>
          <a:lstStyle/>
          <a:p>
            <a:r>
              <a:rPr lang="tr-TR" sz="1200" b="1">
                <a:solidFill>
                  <a:schemeClr val="bg1"/>
                </a:solidFill>
              </a:rPr>
              <a:t>Sikeloi</a:t>
            </a:r>
          </a:p>
        </p:txBody>
      </p:sp>
      <p:sp>
        <p:nvSpPr>
          <p:cNvPr id="14351" name="Text Box 20"/>
          <p:cNvSpPr txBox="1">
            <a:spLocks noChangeArrowheads="1"/>
          </p:cNvSpPr>
          <p:nvPr/>
        </p:nvSpPr>
        <p:spPr bwMode="auto">
          <a:xfrm>
            <a:off x="5795963" y="3068638"/>
            <a:ext cx="854075" cy="274637"/>
          </a:xfrm>
          <a:prstGeom prst="rect">
            <a:avLst/>
          </a:prstGeom>
          <a:noFill/>
          <a:ln w="9525">
            <a:noFill/>
            <a:miter lim="800000"/>
            <a:headEnd/>
            <a:tailEnd/>
          </a:ln>
        </p:spPr>
        <p:txBody>
          <a:bodyPr wrap="none">
            <a:spAutoFit/>
          </a:bodyPr>
          <a:lstStyle/>
          <a:p>
            <a:r>
              <a:rPr lang="tr-TR" sz="1200" b="1">
                <a:solidFill>
                  <a:schemeClr val="bg1"/>
                </a:solidFill>
              </a:rPr>
              <a:t>Türhenler</a:t>
            </a:r>
          </a:p>
        </p:txBody>
      </p:sp>
      <p:sp>
        <p:nvSpPr>
          <p:cNvPr id="14352" name="Text Box 21"/>
          <p:cNvSpPr txBox="1">
            <a:spLocks noChangeArrowheads="1"/>
          </p:cNvSpPr>
          <p:nvPr/>
        </p:nvSpPr>
        <p:spPr bwMode="auto">
          <a:xfrm>
            <a:off x="6711950" y="3021013"/>
            <a:ext cx="869950" cy="274637"/>
          </a:xfrm>
          <a:prstGeom prst="rect">
            <a:avLst/>
          </a:prstGeom>
          <a:noFill/>
          <a:ln w="9525">
            <a:noFill/>
            <a:miter lim="800000"/>
            <a:headEnd/>
            <a:tailEnd/>
          </a:ln>
        </p:spPr>
        <p:txBody>
          <a:bodyPr wrap="none">
            <a:spAutoFit/>
          </a:bodyPr>
          <a:lstStyle/>
          <a:p>
            <a:r>
              <a:rPr lang="tr-TR" sz="1200" b="1">
                <a:solidFill>
                  <a:schemeClr val="bg1"/>
                </a:solidFill>
              </a:rPr>
              <a:t>Dardanlar</a:t>
            </a:r>
          </a:p>
        </p:txBody>
      </p:sp>
      <p:sp>
        <p:nvSpPr>
          <p:cNvPr id="14353" name="Text Box 22"/>
          <p:cNvSpPr txBox="1">
            <a:spLocks noChangeArrowheads="1"/>
          </p:cNvSpPr>
          <p:nvPr/>
        </p:nvSpPr>
        <p:spPr bwMode="auto">
          <a:xfrm>
            <a:off x="7596188" y="2781300"/>
            <a:ext cx="917575" cy="396875"/>
          </a:xfrm>
          <a:prstGeom prst="rect">
            <a:avLst/>
          </a:prstGeom>
          <a:noFill/>
          <a:ln w="9525">
            <a:noFill/>
            <a:miter lim="800000"/>
            <a:headEnd/>
            <a:tailEnd/>
          </a:ln>
        </p:spPr>
        <p:txBody>
          <a:bodyPr wrap="none">
            <a:spAutoFit/>
          </a:bodyPr>
          <a:lstStyle/>
          <a:p>
            <a:r>
              <a:rPr lang="tr-TR" sz="2000" b="1">
                <a:solidFill>
                  <a:schemeClr val="bg1"/>
                </a:solidFill>
              </a:rPr>
              <a:t>HİTİT</a:t>
            </a:r>
          </a:p>
        </p:txBody>
      </p:sp>
      <p:sp>
        <p:nvSpPr>
          <p:cNvPr id="14354" name="Text Box 23"/>
          <p:cNvSpPr txBox="1">
            <a:spLocks noChangeArrowheads="1"/>
          </p:cNvSpPr>
          <p:nvPr/>
        </p:nvSpPr>
        <p:spPr bwMode="auto">
          <a:xfrm>
            <a:off x="6659563" y="3500438"/>
            <a:ext cx="793750" cy="366712"/>
          </a:xfrm>
          <a:prstGeom prst="rect">
            <a:avLst/>
          </a:prstGeom>
          <a:noFill/>
          <a:ln w="9525">
            <a:noFill/>
            <a:miter lim="800000"/>
            <a:headEnd/>
            <a:tailEnd/>
          </a:ln>
        </p:spPr>
        <p:txBody>
          <a:bodyPr wrap="none">
            <a:spAutoFit/>
          </a:bodyPr>
          <a:lstStyle/>
          <a:p>
            <a:r>
              <a:rPr lang="tr-TR" sz="1800" b="1" i="1">
                <a:solidFill>
                  <a:schemeClr val="bg1"/>
                </a:solidFill>
              </a:rPr>
              <a:t>Lukka</a:t>
            </a:r>
          </a:p>
        </p:txBody>
      </p:sp>
      <p:sp>
        <p:nvSpPr>
          <p:cNvPr id="14355" name="Text Box 24"/>
          <p:cNvSpPr txBox="1">
            <a:spLocks noChangeArrowheads="1"/>
          </p:cNvSpPr>
          <p:nvPr/>
        </p:nvSpPr>
        <p:spPr bwMode="auto">
          <a:xfrm>
            <a:off x="7308850" y="3357563"/>
            <a:ext cx="1112838" cy="304800"/>
          </a:xfrm>
          <a:prstGeom prst="rect">
            <a:avLst/>
          </a:prstGeom>
          <a:noFill/>
          <a:ln w="9525">
            <a:noFill/>
            <a:miter lim="800000"/>
            <a:headEnd/>
            <a:tailEnd/>
          </a:ln>
        </p:spPr>
        <p:txBody>
          <a:bodyPr wrap="none">
            <a:spAutoFit/>
          </a:bodyPr>
          <a:lstStyle/>
          <a:p>
            <a:r>
              <a:rPr lang="tr-TR" sz="1400" b="1" i="1">
                <a:solidFill>
                  <a:schemeClr val="bg1"/>
                </a:solidFill>
              </a:rPr>
              <a:t>Tarhuntassa</a:t>
            </a:r>
          </a:p>
        </p:txBody>
      </p:sp>
      <p:sp>
        <p:nvSpPr>
          <p:cNvPr id="14356" name="Text Box 25"/>
          <p:cNvSpPr txBox="1">
            <a:spLocks noChangeArrowheads="1"/>
          </p:cNvSpPr>
          <p:nvPr/>
        </p:nvSpPr>
        <p:spPr bwMode="auto">
          <a:xfrm>
            <a:off x="6588125" y="3860800"/>
            <a:ext cx="817563" cy="457200"/>
          </a:xfrm>
          <a:prstGeom prst="rect">
            <a:avLst/>
          </a:prstGeom>
          <a:noFill/>
          <a:ln w="9525">
            <a:noFill/>
            <a:miter lim="800000"/>
            <a:headEnd/>
            <a:tailEnd/>
          </a:ln>
        </p:spPr>
        <p:txBody>
          <a:bodyPr wrap="none">
            <a:spAutoFit/>
          </a:bodyPr>
          <a:lstStyle/>
          <a:p>
            <a:r>
              <a:rPr lang="tr-TR" sz="1200" b="1">
                <a:solidFill>
                  <a:schemeClr val="bg1"/>
                </a:solidFill>
              </a:rPr>
              <a:t>Aqaiwasa</a:t>
            </a:r>
          </a:p>
          <a:p>
            <a:r>
              <a:rPr lang="tr-TR" sz="1200" b="1">
                <a:solidFill>
                  <a:schemeClr val="bg1"/>
                </a:solidFill>
              </a:rPr>
              <a:t>Ahhijava</a:t>
            </a:r>
          </a:p>
        </p:txBody>
      </p:sp>
      <p:sp>
        <p:nvSpPr>
          <p:cNvPr id="14357" name="Line 26"/>
          <p:cNvSpPr>
            <a:spLocks noChangeShapeType="1"/>
          </p:cNvSpPr>
          <p:nvPr/>
        </p:nvSpPr>
        <p:spPr bwMode="auto">
          <a:xfrm flipV="1">
            <a:off x="7308850" y="3860800"/>
            <a:ext cx="142875" cy="431800"/>
          </a:xfrm>
          <a:prstGeom prst="line">
            <a:avLst/>
          </a:prstGeom>
          <a:noFill/>
          <a:ln w="28575">
            <a:solidFill>
              <a:schemeClr val="bg1"/>
            </a:solidFill>
            <a:round/>
            <a:headEnd/>
            <a:tailEnd type="triangle" w="med" len="med"/>
          </a:ln>
        </p:spPr>
        <p:txBody>
          <a:bodyPr/>
          <a:lstStyle/>
          <a:p>
            <a:endParaRPr lang="tr-TR"/>
          </a:p>
        </p:txBody>
      </p:sp>
      <p:sp>
        <p:nvSpPr>
          <p:cNvPr id="14358" name="Line 27"/>
          <p:cNvSpPr>
            <a:spLocks noChangeShapeType="1"/>
          </p:cNvSpPr>
          <p:nvPr/>
        </p:nvSpPr>
        <p:spPr bwMode="auto">
          <a:xfrm flipV="1">
            <a:off x="7596188" y="3789363"/>
            <a:ext cx="576262" cy="142875"/>
          </a:xfrm>
          <a:prstGeom prst="line">
            <a:avLst/>
          </a:prstGeom>
          <a:noFill/>
          <a:ln w="28575">
            <a:solidFill>
              <a:schemeClr val="bg1"/>
            </a:solidFill>
            <a:round/>
            <a:headEnd/>
            <a:tailEnd type="triangle" w="med" len="med"/>
          </a:ln>
        </p:spPr>
        <p:txBody>
          <a:bodyPr/>
          <a:lstStyle/>
          <a:p>
            <a:endParaRPr lang="tr-TR"/>
          </a:p>
        </p:txBody>
      </p:sp>
      <p:sp>
        <p:nvSpPr>
          <p:cNvPr id="14359" name="Text Box 28"/>
          <p:cNvSpPr txBox="1">
            <a:spLocks noChangeArrowheads="1"/>
          </p:cNvSpPr>
          <p:nvPr/>
        </p:nvSpPr>
        <p:spPr bwMode="auto">
          <a:xfrm>
            <a:off x="7667625" y="4005263"/>
            <a:ext cx="590550" cy="274637"/>
          </a:xfrm>
          <a:prstGeom prst="rect">
            <a:avLst/>
          </a:prstGeom>
          <a:noFill/>
          <a:ln w="9525">
            <a:noFill/>
            <a:miter lim="800000"/>
            <a:headEnd/>
            <a:tailEnd/>
          </a:ln>
        </p:spPr>
        <p:txBody>
          <a:bodyPr wrap="none">
            <a:spAutoFit/>
          </a:bodyPr>
          <a:lstStyle/>
          <a:p>
            <a:r>
              <a:rPr lang="tr-TR" sz="1200" b="1">
                <a:solidFill>
                  <a:schemeClr val="bg1"/>
                </a:solidFill>
              </a:rPr>
              <a:t>Alasia</a:t>
            </a:r>
          </a:p>
        </p:txBody>
      </p:sp>
      <p:sp>
        <p:nvSpPr>
          <p:cNvPr id="14360" name="Text Box 29"/>
          <p:cNvSpPr txBox="1">
            <a:spLocks noChangeArrowheads="1"/>
          </p:cNvSpPr>
          <p:nvPr/>
        </p:nvSpPr>
        <p:spPr bwMode="auto">
          <a:xfrm>
            <a:off x="8243888" y="3716338"/>
            <a:ext cx="725487" cy="274637"/>
          </a:xfrm>
          <a:prstGeom prst="rect">
            <a:avLst/>
          </a:prstGeom>
          <a:noFill/>
          <a:ln w="9525">
            <a:noFill/>
            <a:miter lim="800000"/>
            <a:headEnd/>
            <a:tailEnd/>
          </a:ln>
        </p:spPr>
        <p:txBody>
          <a:bodyPr wrap="none">
            <a:spAutoFit/>
          </a:bodyPr>
          <a:lstStyle/>
          <a:p>
            <a:r>
              <a:rPr lang="tr-TR" sz="1200" b="1">
                <a:solidFill>
                  <a:schemeClr val="bg1"/>
                </a:solidFill>
              </a:rPr>
              <a:t>Sikalaju</a:t>
            </a:r>
          </a:p>
        </p:txBody>
      </p:sp>
      <p:sp>
        <p:nvSpPr>
          <p:cNvPr id="14361" name="Text Box 30"/>
          <p:cNvSpPr txBox="1">
            <a:spLocks noChangeArrowheads="1"/>
          </p:cNvSpPr>
          <p:nvPr/>
        </p:nvSpPr>
        <p:spPr bwMode="auto">
          <a:xfrm>
            <a:off x="8350250" y="3357563"/>
            <a:ext cx="793750" cy="274637"/>
          </a:xfrm>
          <a:prstGeom prst="rect">
            <a:avLst/>
          </a:prstGeom>
          <a:noFill/>
          <a:ln w="9525">
            <a:noFill/>
            <a:miter lim="800000"/>
            <a:headEnd/>
            <a:tailEnd/>
          </a:ln>
        </p:spPr>
        <p:txBody>
          <a:bodyPr wrap="none">
            <a:spAutoFit/>
          </a:bodyPr>
          <a:lstStyle/>
          <a:p>
            <a:r>
              <a:rPr lang="tr-TR" sz="1200" b="1" i="1">
                <a:solidFill>
                  <a:schemeClr val="bg1"/>
                </a:solidFill>
              </a:rPr>
              <a:t>Kargamış</a:t>
            </a:r>
          </a:p>
        </p:txBody>
      </p:sp>
      <p:sp>
        <p:nvSpPr>
          <p:cNvPr id="14362" name="Text Box 31"/>
          <p:cNvSpPr txBox="1">
            <a:spLocks noChangeArrowheads="1"/>
          </p:cNvSpPr>
          <p:nvPr/>
        </p:nvSpPr>
        <p:spPr bwMode="auto">
          <a:xfrm>
            <a:off x="8172450" y="3933825"/>
            <a:ext cx="777875" cy="517525"/>
          </a:xfrm>
          <a:prstGeom prst="rect">
            <a:avLst/>
          </a:prstGeom>
          <a:noFill/>
          <a:ln w="9525">
            <a:noFill/>
            <a:miter lim="800000"/>
            <a:headEnd/>
            <a:tailEnd/>
          </a:ln>
        </p:spPr>
        <p:txBody>
          <a:bodyPr wrap="none">
            <a:spAutoFit/>
          </a:bodyPr>
          <a:lstStyle/>
          <a:p>
            <a:r>
              <a:rPr lang="tr-TR" sz="1400" b="1" i="1">
                <a:solidFill>
                  <a:schemeClr val="bg1"/>
                </a:solidFill>
              </a:rPr>
              <a:t>Ugarit</a:t>
            </a:r>
          </a:p>
          <a:p>
            <a:r>
              <a:rPr lang="tr-TR" sz="1400" b="1" i="1">
                <a:solidFill>
                  <a:schemeClr val="bg1"/>
                </a:solidFill>
              </a:rPr>
              <a:t>Amurru</a:t>
            </a:r>
          </a:p>
        </p:txBody>
      </p:sp>
      <p:sp>
        <p:nvSpPr>
          <p:cNvPr id="14363" name="Line 32"/>
          <p:cNvSpPr>
            <a:spLocks noChangeShapeType="1"/>
          </p:cNvSpPr>
          <p:nvPr/>
        </p:nvSpPr>
        <p:spPr bwMode="auto">
          <a:xfrm flipH="1">
            <a:off x="8820150" y="3860800"/>
            <a:ext cx="180975" cy="792163"/>
          </a:xfrm>
          <a:prstGeom prst="line">
            <a:avLst/>
          </a:prstGeom>
          <a:noFill/>
          <a:ln w="28575">
            <a:solidFill>
              <a:schemeClr val="bg1"/>
            </a:solidFill>
            <a:round/>
            <a:headEnd/>
            <a:tailEnd type="triangle" w="med" len="med"/>
          </a:ln>
        </p:spPr>
        <p:txBody>
          <a:bodyPr/>
          <a:lstStyle/>
          <a:p>
            <a:endParaRPr lang="tr-TR"/>
          </a:p>
        </p:txBody>
      </p:sp>
      <p:sp>
        <p:nvSpPr>
          <p:cNvPr id="14364" name="Text Box 33"/>
          <p:cNvSpPr txBox="1">
            <a:spLocks noChangeArrowheads="1"/>
          </p:cNvSpPr>
          <p:nvPr/>
        </p:nvSpPr>
        <p:spPr bwMode="auto">
          <a:xfrm>
            <a:off x="8296275" y="4676775"/>
            <a:ext cx="773113" cy="639763"/>
          </a:xfrm>
          <a:prstGeom prst="rect">
            <a:avLst/>
          </a:prstGeom>
          <a:noFill/>
          <a:ln w="9525">
            <a:noFill/>
            <a:miter lim="800000"/>
            <a:headEnd/>
            <a:tailEnd/>
          </a:ln>
        </p:spPr>
        <p:txBody>
          <a:bodyPr wrap="none">
            <a:spAutoFit/>
          </a:bodyPr>
          <a:lstStyle/>
          <a:p>
            <a:r>
              <a:rPr lang="tr-TR" sz="1200" b="1">
                <a:solidFill>
                  <a:schemeClr val="bg1"/>
                </a:solidFill>
              </a:rPr>
              <a:t>Palastlar</a:t>
            </a:r>
          </a:p>
          <a:p>
            <a:r>
              <a:rPr lang="tr-TR" sz="1200" b="1">
                <a:solidFill>
                  <a:schemeClr val="bg1"/>
                </a:solidFill>
              </a:rPr>
              <a:t>Giritliler</a:t>
            </a:r>
          </a:p>
          <a:p>
            <a:r>
              <a:rPr lang="tr-TR" sz="1200" b="1">
                <a:solidFill>
                  <a:schemeClr val="bg1"/>
                </a:solidFill>
              </a:rPr>
              <a:t>Sardana</a:t>
            </a:r>
          </a:p>
        </p:txBody>
      </p:sp>
      <p:sp>
        <p:nvSpPr>
          <p:cNvPr id="14365" name="Line 35"/>
          <p:cNvSpPr>
            <a:spLocks noChangeShapeType="1"/>
          </p:cNvSpPr>
          <p:nvPr/>
        </p:nvSpPr>
        <p:spPr bwMode="auto">
          <a:xfrm>
            <a:off x="4859338" y="3284538"/>
            <a:ext cx="504825" cy="504825"/>
          </a:xfrm>
          <a:prstGeom prst="line">
            <a:avLst/>
          </a:prstGeom>
          <a:noFill/>
          <a:ln w="28575">
            <a:solidFill>
              <a:schemeClr val="bg1"/>
            </a:solidFill>
            <a:round/>
            <a:headEnd/>
            <a:tailEnd type="triangle" w="med" len="med"/>
          </a:ln>
        </p:spPr>
        <p:txBody>
          <a:bodyPr/>
          <a:lstStyle/>
          <a:p>
            <a:endParaRPr lang="tr-TR"/>
          </a:p>
        </p:txBody>
      </p:sp>
      <p:sp>
        <p:nvSpPr>
          <p:cNvPr id="14366" name="Text Box 36"/>
          <p:cNvSpPr txBox="1">
            <a:spLocks noChangeArrowheads="1"/>
          </p:cNvSpPr>
          <p:nvPr/>
        </p:nvSpPr>
        <p:spPr bwMode="auto">
          <a:xfrm>
            <a:off x="5127625" y="3833813"/>
            <a:ext cx="636588" cy="336550"/>
          </a:xfrm>
          <a:prstGeom prst="rect">
            <a:avLst/>
          </a:prstGeom>
          <a:noFill/>
          <a:ln w="9525">
            <a:noFill/>
            <a:miter lim="800000"/>
            <a:headEnd/>
            <a:tailEnd/>
          </a:ln>
        </p:spPr>
        <p:txBody>
          <a:bodyPr wrap="none">
            <a:spAutoFit/>
          </a:bodyPr>
          <a:lstStyle/>
          <a:p>
            <a:r>
              <a:rPr lang="tr-TR" sz="1600" b="1" i="1">
                <a:solidFill>
                  <a:schemeClr val="bg1"/>
                </a:solidFill>
              </a:rPr>
              <a:t>Pylos</a:t>
            </a:r>
          </a:p>
        </p:txBody>
      </p:sp>
      <p:sp>
        <p:nvSpPr>
          <p:cNvPr id="14367" name="Text Box 37"/>
          <p:cNvSpPr txBox="1">
            <a:spLocks noChangeArrowheads="1"/>
          </p:cNvSpPr>
          <p:nvPr/>
        </p:nvSpPr>
        <p:spPr bwMode="auto">
          <a:xfrm>
            <a:off x="5364163" y="4292600"/>
            <a:ext cx="1430337" cy="274638"/>
          </a:xfrm>
          <a:prstGeom prst="rect">
            <a:avLst/>
          </a:prstGeom>
          <a:noFill/>
          <a:ln w="9525">
            <a:noFill/>
            <a:miter lim="800000"/>
            <a:headEnd/>
            <a:tailEnd/>
          </a:ln>
        </p:spPr>
        <p:txBody>
          <a:bodyPr wrap="none">
            <a:spAutoFit/>
          </a:bodyPr>
          <a:lstStyle/>
          <a:p>
            <a:r>
              <a:rPr lang="tr-TR" sz="1200" b="1" i="1">
                <a:solidFill>
                  <a:schemeClr val="bg1"/>
                </a:solidFill>
              </a:rPr>
              <a:t>Kafta/Kaphtor/Girit</a:t>
            </a:r>
          </a:p>
        </p:txBody>
      </p:sp>
      <p:sp>
        <p:nvSpPr>
          <p:cNvPr id="14368" name="Text Box 38"/>
          <p:cNvSpPr txBox="1">
            <a:spLocks noChangeArrowheads="1"/>
          </p:cNvSpPr>
          <p:nvPr/>
        </p:nvSpPr>
        <p:spPr bwMode="auto">
          <a:xfrm>
            <a:off x="6424613" y="4460875"/>
            <a:ext cx="773112" cy="639763"/>
          </a:xfrm>
          <a:prstGeom prst="rect">
            <a:avLst/>
          </a:prstGeom>
          <a:noFill/>
          <a:ln w="9525">
            <a:noFill/>
            <a:miter lim="800000"/>
            <a:headEnd/>
            <a:tailEnd/>
          </a:ln>
        </p:spPr>
        <p:txBody>
          <a:bodyPr wrap="none">
            <a:spAutoFit/>
          </a:bodyPr>
          <a:lstStyle/>
          <a:p>
            <a:r>
              <a:rPr lang="tr-TR" sz="1200" b="1">
                <a:solidFill>
                  <a:schemeClr val="bg1"/>
                </a:solidFill>
              </a:rPr>
              <a:t>Palastlar</a:t>
            </a:r>
          </a:p>
          <a:p>
            <a:r>
              <a:rPr lang="tr-TR" sz="1200" b="1">
                <a:solidFill>
                  <a:schemeClr val="bg1"/>
                </a:solidFill>
              </a:rPr>
              <a:t>Filistler</a:t>
            </a:r>
          </a:p>
          <a:p>
            <a:r>
              <a:rPr lang="tr-TR" sz="1200" b="1">
                <a:solidFill>
                  <a:schemeClr val="bg1"/>
                </a:solidFill>
              </a:rPr>
              <a:t>Giritliler</a:t>
            </a:r>
          </a:p>
        </p:txBody>
      </p:sp>
      <p:sp>
        <p:nvSpPr>
          <p:cNvPr id="14369" name="Text Box 39"/>
          <p:cNvSpPr txBox="1">
            <a:spLocks noChangeArrowheads="1"/>
          </p:cNvSpPr>
          <p:nvPr/>
        </p:nvSpPr>
        <p:spPr bwMode="auto">
          <a:xfrm>
            <a:off x="7596188" y="4292600"/>
            <a:ext cx="733425" cy="457200"/>
          </a:xfrm>
          <a:prstGeom prst="rect">
            <a:avLst/>
          </a:prstGeom>
          <a:noFill/>
          <a:ln w="9525">
            <a:noFill/>
            <a:miter lim="800000"/>
            <a:headEnd/>
            <a:tailEnd/>
          </a:ln>
        </p:spPr>
        <p:txBody>
          <a:bodyPr>
            <a:spAutoFit/>
          </a:bodyPr>
          <a:lstStyle/>
          <a:p>
            <a:r>
              <a:rPr lang="tr-TR" sz="1200" b="1">
                <a:solidFill>
                  <a:schemeClr val="bg1"/>
                </a:solidFill>
              </a:rPr>
              <a:t>Sardana</a:t>
            </a:r>
          </a:p>
          <a:p>
            <a:r>
              <a:rPr lang="tr-TR" sz="1200" b="1">
                <a:solidFill>
                  <a:schemeClr val="bg1"/>
                </a:solidFill>
              </a:rPr>
              <a:t>Sikeler</a:t>
            </a:r>
          </a:p>
        </p:txBody>
      </p:sp>
      <p:sp>
        <p:nvSpPr>
          <p:cNvPr id="14370" name="Line 40"/>
          <p:cNvSpPr>
            <a:spLocks noChangeShapeType="1"/>
          </p:cNvSpPr>
          <p:nvPr/>
        </p:nvSpPr>
        <p:spPr bwMode="auto">
          <a:xfrm flipH="1">
            <a:off x="8027988" y="4508500"/>
            <a:ext cx="144462" cy="433388"/>
          </a:xfrm>
          <a:prstGeom prst="line">
            <a:avLst/>
          </a:prstGeom>
          <a:noFill/>
          <a:ln w="28575">
            <a:solidFill>
              <a:schemeClr val="bg1"/>
            </a:solidFill>
            <a:round/>
            <a:headEnd/>
            <a:tailEnd type="triangle" w="med" len="med"/>
          </a:ln>
        </p:spPr>
        <p:txBody>
          <a:bodyPr/>
          <a:lstStyle/>
          <a:p>
            <a:endParaRPr lang="tr-TR"/>
          </a:p>
        </p:txBody>
      </p:sp>
      <p:sp>
        <p:nvSpPr>
          <p:cNvPr id="14371" name="Text Box 41"/>
          <p:cNvSpPr txBox="1">
            <a:spLocks noChangeArrowheads="1"/>
          </p:cNvSpPr>
          <p:nvPr/>
        </p:nvSpPr>
        <p:spPr bwMode="auto">
          <a:xfrm>
            <a:off x="7575550" y="4821238"/>
            <a:ext cx="573088" cy="274637"/>
          </a:xfrm>
          <a:prstGeom prst="rect">
            <a:avLst/>
          </a:prstGeom>
          <a:noFill/>
          <a:ln w="9525">
            <a:noFill/>
            <a:miter lim="800000"/>
            <a:headEnd/>
            <a:tailEnd/>
          </a:ln>
        </p:spPr>
        <p:txBody>
          <a:bodyPr wrap="none">
            <a:spAutoFit/>
          </a:bodyPr>
          <a:lstStyle/>
          <a:p>
            <a:r>
              <a:rPr lang="tr-TR" sz="1200" b="1">
                <a:solidFill>
                  <a:schemeClr val="bg1"/>
                </a:solidFill>
              </a:rPr>
              <a:t>Turşa</a:t>
            </a:r>
          </a:p>
        </p:txBody>
      </p:sp>
      <p:sp>
        <p:nvSpPr>
          <p:cNvPr id="14372" name="Text Box 42"/>
          <p:cNvSpPr txBox="1">
            <a:spLocks noChangeArrowheads="1"/>
          </p:cNvSpPr>
          <p:nvPr/>
        </p:nvSpPr>
        <p:spPr bwMode="auto">
          <a:xfrm>
            <a:off x="7072313" y="5037138"/>
            <a:ext cx="733425" cy="274637"/>
          </a:xfrm>
          <a:prstGeom prst="rect">
            <a:avLst/>
          </a:prstGeom>
          <a:noFill/>
          <a:ln w="9525">
            <a:noFill/>
            <a:miter lim="800000"/>
            <a:headEnd/>
            <a:tailEnd/>
          </a:ln>
        </p:spPr>
        <p:txBody>
          <a:bodyPr wrap="none">
            <a:spAutoFit/>
          </a:bodyPr>
          <a:lstStyle/>
          <a:p>
            <a:r>
              <a:rPr lang="tr-TR" sz="1200" b="1">
                <a:solidFill>
                  <a:schemeClr val="bg1"/>
                </a:solidFill>
              </a:rPr>
              <a:t>Sardana</a:t>
            </a:r>
          </a:p>
        </p:txBody>
      </p:sp>
      <p:sp>
        <p:nvSpPr>
          <p:cNvPr id="14373" name="Line 43"/>
          <p:cNvSpPr>
            <a:spLocks noChangeShapeType="1"/>
          </p:cNvSpPr>
          <p:nvPr/>
        </p:nvSpPr>
        <p:spPr bwMode="auto">
          <a:xfrm flipH="1" flipV="1">
            <a:off x="8459788" y="2420938"/>
            <a:ext cx="541337" cy="1800225"/>
          </a:xfrm>
          <a:prstGeom prst="line">
            <a:avLst/>
          </a:prstGeom>
          <a:noFill/>
          <a:ln w="28575">
            <a:solidFill>
              <a:schemeClr val="bg1"/>
            </a:solidFill>
            <a:prstDash val="sysDot"/>
            <a:round/>
            <a:headEnd/>
            <a:tailEnd type="triangle" w="med" len="med"/>
          </a:ln>
        </p:spPr>
        <p:txBody>
          <a:bodyPr/>
          <a:lstStyle/>
          <a:p>
            <a:endParaRPr lang="tr-TR"/>
          </a:p>
        </p:txBody>
      </p:sp>
      <p:sp>
        <p:nvSpPr>
          <p:cNvPr id="14374" name="Text Box 44"/>
          <p:cNvSpPr txBox="1">
            <a:spLocks noChangeArrowheads="1"/>
          </p:cNvSpPr>
          <p:nvPr/>
        </p:nvSpPr>
        <p:spPr bwMode="auto">
          <a:xfrm>
            <a:off x="7885113" y="1628775"/>
            <a:ext cx="1258887" cy="822325"/>
          </a:xfrm>
          <a:prstGeom prst="rect">
            <a:avLst/>
          </a:prstGeom>
          <a:noFill/>
          <a:ln w="9525">
            <a:noFill/>
            <a:miter lim="800000"/>
            <a:headEnd/>
            <a:tailEnd/>
          </a:ln>
        </p:spPr>
        <p:txBody>
          <a:bodyPr wrap="none">
            <a:spAutoFit/>
          </a:bodyPr>
          <a:lstStyle/>
          <a:p>
            <a:r>
              <a:rPr lang="tr-TR" sz="1200" b="1">
                <a:solidFill>
                  <a:schemeClr val="bg1"/>
                </a:solidFill>
              </a:rPr>
              <a:t>M.Ö.1180</a:t>
            </a:r>
          </a:p>
          <a:p>
            <a:r>
              <a:rPr lang="tr-TR" sz="1200" b="1">
                <a:solidFill>
                  <a:schemeClr val="bg1"/>
                </a:solidFill>
              </a:rPr>
              <a:t>Deniz Kavimleri</a:t>
            </a:r>
          </a:p>
          <a:p>
            <a:r>
              <a:rPr lang="tr-TR" sz="1200" b="1">
                <a:solidFill>
                  <a:schemeClr val="bg1"/>
                </a:solidFill>
              </a:rPr>
              <a:t>Birliğinin </a:t>
            </a:r>
          </a:p>
          <a:p>
            <a:r>
              <a:rPr lang="tr-TR" sz="1200" b="1">
                <a:solidFill>
                  <a:schemeClr val="bg1"/>
                </a:solidFill>
              </a:rPr>
              <a:t>Askeri Üssü</a:t>
            </a:r>
          </a:p>
        </p:txBody>
      </p:sp>
      <p:sp>
        <p:nvSpPr>
          <p:cNvPr id="14375" name="Oval 45"/>
          <p:cNvSpPr>
            <a:spLocks noChangeArrowheads="1"/>
          </p:cNvSpPr>
          <p:nvPr/>
        </p:nvSpPr>
        <p:spPr bwMode="auto">
          <a:xfrm>
            <a:off x="8856663" y="4149725"/>
            <a:ext cx="287337" cy="215900"/>
          </a:xfrm>
          <a:prstGeom prst="ellipse">
            <a:avLst/>
          </a:prstGeom>
          <a:solidFill>
            <a:srgbClr val="CC3300"/>
          </a:solidFill>
          <a:ln w="9525">
            <a:solidFill>
              <a:schemeClr val="tx1"/>
            </a:solidFill>
            <a:round/>
            <a:headEnd/>
            <a:tailEnd/>
          </a:ln>
        </p:spPr>
        <p:txBody>
          <a:bodyPr wrap="none" anchor="ctr"/>
          <a:lstStyle/>
          <a:p>
            <a:endParaRPr lang="tr-TR"/>
          </a:p>
        </p:txBody>
      </p:sp>
      <p:sp>
        <p:nvSpPr>
          <p:cNvPr id="14376" name="Line 46"/>
          <p:cNvSpPr>
            <a:spLocks noChangeShapeType="1"/>
          </p:cNvSpPr>
          <p:nvPr/>
        </p:nvSpPr>
        <p:spPr bwMode="auto">
          <a:xfrm flipV="1">
            <a:off x="6659563" y="5589588"/>
            <a:ext cx="576262" cy="358775"/>
          </a:xfrm>
          <a:prstGeom prst="line">
            <a:avLst/>
          </a:prstGeom>
          <a:noFill/>
          <a:ln w="28575">
            <a:solidFill>
              <a:schemeClr val="tx1"/>
            </a:solidFill>
            <a:round/>
            <a:headEnd/>
            <a:tailEnd type="triangle" w="med" len="med"/>
          </a:ln>
        </p:spPr>
        <p:txBody>
          <a:bodyPr/>
          <a:lstStyle/>
          <a:p>
            <a:endParaRPr lang="tr-TR"/>
          </a:p>
        </p:txBody>
      </p:sp>
      <p:sp>
        <p:nvSpPr>
          <p:cNvPr id="14377" name="Text Box 47"/>
          <p:cNvSpPr txBox="1">
            <a:spLocks noChangeArrowheads="1"/>
          </p:cNvSpPr>
          <p:nvPr/>
        </p:nvSpPr>
        <p:spPr bwMode="auto">
          <a:xfrm>
            <a:off x="3779838" y="5516563"/>
            <a:ext cx="2967037" cy="1069975"/>
          </a:xfrm>
          <a:prstGeom prst="rect">
            <a:avLst/>
          </a:prstGeom>
          <a:noFill/>
          <a:ln w="9525">
            <a:noFill/>
            <a:miter lim="800000"/>
            <a:headEnd/>
            <a:tailEnd/>
          </a:ln>
        </p:spPr>
        <p:txBody>
          <a:bodyPr wrap="none">
            <a:spAutoFit/>
          </a:bodyPr>
          <a:lstStyle/>
          <a:p>
            <a:endParaRPr lang="tr-TR" sz="1600" b="1"/>
          </a:p>
          <a:p>
            <a:r>
              <a:rPr lang="tr-TR" sz="1600" b="1"/>
              <a:t>M.Ö.1209/1208</a:t>
            </a:r>
          </a:p>
          <a:p>
            <a:r>
              <a:rPr lang="tr-TR" sz="1600" b="1"/>
              <a:t>“Kuzeyli Savaşçılar” desteğinde</a:t>
            </a:r>
          </a:p>
          <a:p>
            <a:r>
              <a:rPr lang="tr-TR" sz="1600" b="1"/>
              <a:t>Libyalı akınları</a:t>
            </a:r>
          </a:p>
        </p:txBody>
      </p:sp>
      <p:sp>
        <p:nvSpPr>
          <p:cNvPr id="14378" name="Text Box 48"/>
          <p:cNvSpPr txBox="1">
            <a:spLocks noChangeArrowheads="1"/>
          </p:cNvSpPr>
          <p:nvPr/>
        </p:nvSpPr>
        <p:spPr bwMode="auto">
          <a:xfrm>
            <a:off x="87313" y="90488"/>
            <a:ext cx="6242050" cy="581025"/>
          </a:xfrm>
          <a:prstGeom prst="rect">
            <a:avLst/>
          </a:prstGeom>
          <a:noFill/>
          <a:ln w="9525">
            <a:noFill/>
            <a:miter lim="800000"/>
            <a:headEnd/>
            <a:tailEnd/>
          </a:ln>
        </p:spPr>
        <p:txBody>
          <a:bodyPr wrap="none">
            <a:spAutoFit/>
          </a:bodyPr>
          <a:lstStyle/>
          <a:p>
            <a:r>
              <a:rPr lang="tr-TR" sz="1600" b="1">
                <a:solidFill>
                  <a:schemeClr val="bg1"/>
                </a:solidFill>
              </a:rPr>
              <a:t>“DENİZ KAVİMLERİ” ADLARI, AİT OLDUKLARI</a:t>
            </a:r>
          </a:p>
          <a:p>
            <a:r>
              <a:rPr lang="tr-TR" sz="1600" b="1">
                <a:solidFill>
                  <a:schemeClr val="bg1"/>
                </a:solidFill>
              </a:rPr>
              <a:t>YERLERİ VE AKDENİZ BÖLGESİNDEKİ OLASI DAĞILIMLARI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medinet_habu"/>
          <p:cNvPicPr>
            <a:picLocks noGrp="1" noChangeAspect="1" noChangeArrowheads="1"/>
          </p:cNvPicPr>
          <p:nvPr>
            <p:ph sz="half" idx="2"/>
          </p:nvPr>
        </p:nvPicPr>
        <p:blipFill>
          <a:blip r:embed="rId2" cstate="print"/>
          <a:srcRect/>
          <a:stretch>
            <a:fillRect/>
          </a:stretch>
        </p:blipFill>
        <p:spPr>
          <a:xfrm>
            <a:off x="0" y="333375"/>
            <a:ext cx="9144000" cy="6045200"/>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smtClean="0"/>
              <a:t>DENİZ HALKLARI</a:t>
            </a:r>
          </a:p>
        </p:txBody>
      </p:sp>
      <p:sp>
        <p:nvSpPr>
          <p:cNvPr id="16387" name="Rectangle 3"/>
          <p:cNvSpPr>
            <a:spLocks noGrp="1" noChangeArrowheads="1"/>
          </p:cNvSpPr>
          <p:nvPr>
            <p:ph type="body" idx="1"/>
          </p:nvPr>
        </p:nvSpPr>
        <p:spPr/>
        <p:txBody>
          <a:bodyPr/>
          <a:lstStyle/>
          <a:p>
            <a:pPr eaLnBrk="1" hangingPunct="1"/>
            <a:r>
              <a:rPr lang="tr-TR" sz="2400" smtClean="0"/>
              <a:t>EKWESH = WESHESH = AKAWASHA = AHHİYAVVA ?</a:t>
            </a:r>
          </a:p>
          <a:p>
            <a:pPr eaLnBrk="1" hangingPunct="1"/>
            <a:r>
              <a:rPr lang="tr-TR" sz="2400" smtClean="0"/>
              <a:t>LUKKA = LUKKU = LYKİA</a:t>
            </a:r>
          </a:p>
          <a:p>
            <a:pPr eaLnBrk="1" hangingPunct="1"/>
            <a:r>
              <a:rPr lang="tr-TR" sz="2400" smtClean="0"/>
              <a:t>SHERDEN = SARDUNYALILAR ?</a:t>
            </a:r>
          </a:p>
          <a:p>
            <a:pPr eaLnBrk="1" hangingPunct="1"/>
            <a:r>
              <a:rPr lang="tr-TR" sz="2400" smtClean="0"/>
              <a:t>DANUNA = DENYEN = DANAOİ ?</a:t>
            </a:r>
          </a:p>
          <a:p>
            <a:pPr eaLnBrk="1" hangingPunct="1"/>
            <a:r>
              <a:rPr lang="tr-TR" sz="2400" smtClean="0"/>
              <a:t>PELESET = FİLİSTİNLİLER ? </a:t>
            </a:r>
          </a:p>
          <a:p>
            <a:pPr eaLnBrk="1" hangingPunct="1"/>
            <a:r>
              <a:rPr lang="tr-TR" sz="2400" smtClean="0"/>
              <a:t>TURSHA = TURSA = TUNİSKİ = ETRÜSK?</a:t>
            </a:r>
          </a:p>
          <a:p>
            <a:pPr eaLnBrk="1" hangingPunct="1"/>
            <a:r>
              <a:rPr lang="tr-TR" sz="2400" smtClean="0"/>
              <a:t>ZAKARRU = TJEKKER = TEUKROİ = TEKKER</a:t>
            </a:r>
          </a:p>
          <a:p>
            <a:pPr eaLnBrk="1" hangingPunct="1"/>
            <a:endParaRPr lang="tr-TR" sz="24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tr-TR" sz="2000" b="1" smtClean="0">
                <a:solidFill>
                  <a:srgbClr val="3333CC"/>
                </a:solidFill>
              </a:rPr>
              <a:t>EKWESH = WESHESH = AKAWASHA = AHHİYAVVA</a:t>
            </a:r>
            <a:r>
              <a:rPr lang="tr-TR" sz="4000" smtClean="0"/>
              <a:t> ?</a:t>
            </a:r>
            <a:br>
              <a:rPr lang="tr-TR" sz="4000" smtClean="0"/>
            </a:br>
            <a:endParaRPr lang="tr-TR" sz="4000" smtClean="0"/>
          </a:p>
        </p:txBody>
      </p:sp>
      <p:pic>
        <p:nvPicPr>
          <p:cNvPr id="17411" name="Picture 6" descr="harita"/>
          <p:cNvPicPr>
            <a:picLocks noGrp="1" noChangeAspect="1" noChangeArrowheads="1"/>
          </p:cNvPicPr>
          <p:nvPr>
            <p:ph sz="half" idx="2"/>
          </p:nvPr>
        </p:nvPicPr>
        <p:blipFill>
          <a:blip r:embed="rId2" cstate="print"/>
          <a:srcRect/>
          <a:stretch>
            <a:fillRect/>
          </a:stretch>
        </p:blipFill>
        <p:spPr>
          <a:xfrm>
            <a:off x="179388" y="1341438"/>
            <a:ext cx="8748712" cy="4708525"/>
          </a:xfrm>
          <a:noFill/>
        </p:spPr>
      </p:pic>
      <p:pic>
        <p:nvPicPr>
          <p:cNvPr id="17412" name="Picture 9" descr="merneptah"/>
          <p:cNvPicPr>
            <a:picLocks noGrp="1" noChangeAspect="1" noChangeArrowheads="1"/>
          </p:cNvPicPr>
          <p:nvPr>
            <p:ph sz="half" idx="1"/>
          </p:nvPr>
        </p:nvPicPr>
        <p:blipFill>
          <a:blip r:embed="rId3" cstate="print"/>
          <a:srcRect/>
          <a:stretch>
            <a:fillRect/>
          </a:stretch>
        </p:blipFill>
        <p:spPr>
          <a:xfrm>
            <a:off x="0" y="4727575"/>
            <a:ext cx="2195513" cy="2130425"/>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tr-TR" sz="3200" b="1" smtClean="0">
                <a:solidFill>
                  <a:srgbClr val="3333CC"/>
                </a:solidFill>
              </a:rPr>
              <a:t>PELESET = FİLİSTİNLİLER ?</a:t>
            </a:r>
            <a:r>
              <a:rPr lang="tr-TR" sz="4000" smtClean="0"/>
              <a:t> </a:t>
            </a:r>
            <a:br>
              <a:rPr lang="tr-TR" sz="4000" smtClean="0"/>
            </a:br>
            <a:endParaRPr lang="tr-TR" sz="4000" smtClean="0"/>
          </a:p>
        </p:txBody>
      </p:sp>
      <p:pic>
        <p:nvPicPr>
          <p:cNvPr id="18435" name="Picture 4" descr="labu"/>
          <p:cNvPicPr>
            <a:picLocks noGrp="1" noChangeAspect="1" noChangeArrowheads="1"/>
          </p:cNvPicPr>
          <p:nvPr>
            <p:ph sz="half" idx="1"/>
          </p:nvPr>
        </p:nvPicPr>
        <p:blipFill>
          <a:blip r:embed="rId2" cstate="print"/>
          <a:srcRect/>
          <a:stretch>
            <a:fillRect/>
          </a:stretch>
        </p:blipFill>
        <p:spPr>
          <a:xfrm>
            <a:off x="539750" y="1196975"/>
            <a:ext cx="2076450" cy="5327650"/>
          </a:xfrm>
          <a:noFill/>
        </p:spPr>
      </p:pic>
      <p:pic>
        <p:nvPicPr>
          <p:cNvPr id="18436" name="Picture 6" descr="philistines2"/>
          <p:cNvPicPr>
            <a:picLocks noGrp="1" noChangeAspect="1" noChangeArrowheads="1"/>
          </p:cNvPicPr>
          <p:nvPr>
            <p:ph sz="half" idx="2"/>
          </p:nvPr>
        </p:nvPicPr>
        <p:blipFill>
          <a:blip r:embed="rId3" cstate="print"/>
          <a:srcRect/>
          <a:stretch>
            <a:fillRect/>
          </a:stretch>
        </p:blipFill>
        <p:spPr>
          <a:xfrm>
            <a:off x="2771775" y="1989138"/>
            <a:ext cx="5867400" cy="3613150"/>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tr-TR" sz="2800" b="1" smtClean="0">
                <a:solidFill>
                  <a:srgbClr val="3333CC"/>
                </a:solidFill>
              </a:rPr>
              <a:t>LUKKA = LUKKU = LYKİA</a:t>
            </a:r>
            <a:r>
              <a:rPr lang="tr-TR" sz="4000" smtClean="0"/>
              <a:t/>
            </a:r>
            <a:br>
              <a:rPr lang="tr-TR" sz="4000" smtClean="0"/>
            </a:br>
            <a:endParaRPr lang="tr-TR" sz="4000" smtClean="0"/>
          </a:p>
        </p:txBody>
      </p:sp>
      <p:pic>
        <p:nvPicPr>
          <p:cNvPr id="19459" name="Picture 4" descr="lukka"/>
          <p:cNvPicPr>
            <a:picLocks noGrp="1" noChangeAspect="1" noChangeArrowheads="1"/>
          </p:cNvPicPr>
          <p:nvPr>
            <p:ph idx="1"/>
          </p:nvPr>
        </p:nvPicPr>
        <p:blipFill>
          <a:blip r:embed="rId2" cstate="print"/>
          <a:srcRect/>
          <a:stretch>
            <a:fillRect/>
          </a:stretch>
        </p:blipFill>
        <p:spPr>
          <a:xfrm>
            <a:off x="611188" y="1196975"/>
            <a:ext cx="8208962" cy="5570538"/>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724525" y="404813"/>
            <a:ext cx="3419475" cy="1935162"/>
          </a:xfrm>
        </p:spPr>
        <p:txBody>
          <a:bodyPr/>
          <a:lstStyle/>
          <a:p>
            <a:pPr eaLnBrk="1" hangingPunct="1"/>
            <a:r>
              <a:rPr lang="tr-TR" sz="2800" b="1" smtClean="0">
                <a:solidFill>
                  <a:srgbClr val="3333CC"/>
                </a:solidFill>
              </a:rPr>
              <a:t>SHERDEN = SARDUNYALILAR ?</a:t>
            </a:r>
            <a:br>
              <a:rPr lang="tr-TR" sz="2800" b="1" smtClean="0">
                <a:solidFill>
                  <a:srgbClr val="3333CC"/>
                </a:solidFill>
              </a:rPr>
            </a:br>
            <a:endParaRPr lang="tr-TR" sz="2800" b="1" smtClean="0">
              <a:solidFill>
                <a:srgbClr val="3333CC"/>
              </a:solidFill>
            </a:endParaRPr>
          </a:p>
        </p:txBody>
      </p:sp>
      <p:pic>
        <p:nvPicPr>
          <p:cNvPr id="20483" name="Picture 4" descr="shardana"/>
          <p:cNvPicPr>
            <a:picLocks noGrp="1" noChangeAspect="1" noChangeArrowheads="1"/>
          </p:cNvPicPr>
          <p:nvPr>
            <p:ph idx="1"/>
          </p:nvPr>
        </p:nvPicPr>
        <p:blipFill>
          <a:blip r:embed="rId2" cstate="print"/>
          <a:srcRect/>
          <a:stretch>
            <a:fillRect/>
          </a:stretch>
        </p:blipFill>
        <p:spPr>
          <a:xfrm>
            <a:off x="0" y="0"/>
            <a:ext cx="5314950" cy="68580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tr-TR" sz="3200" b="1" smtClean="0">
                <a:solidFill>
                  <a:srgbClr val="3333CC"/>
                </a:solidFill>
              </a:rPr>
              <a:t>DANUNA = DENYEN = DANAOİ ?</a:t>
            </a:r>
            <a:br>
              <a:rPr lang="tr-TR" sz="3200" b="1" smtClean="0">
                <a:solidFill>
                  <a:srgbClr val="3333CC"/>
                </a:solidFill>
              </a:rPr>
            </a:br>
            <a:endParaRPr lang="tr-TR" sz="3200" b="1" smtClean="0">
              <a:solidFill>
                <a:srgbClr val="3333CC"/>
              </a:solidFill>
            </a:endParaRPr>
          </a:p>
        </p:txBody>
      </p:sp>
      <p:pic>
        <p:nvPicPr>
          <p:cNvPr id="21507" name="Picture 4" descr="danuna3"/>
          <p:cNvPicPr>
            <a:picLocks noGrp="1" noChangeAspect="1" noChangeArrowheads="1"/>
          </p:cNvPicPr>
          <p:nvPr>
            <p:ph idx="1"/>
          </p:nvPr>
        </p:nvPicPr>
        <p:blipFill>
          <a:blip r:embed="rId2" cstate="print"/>
          <a:srcRect/>
          <a:stretch>
            <a:fillRect/>
          </a:stretch>
        </p:blipFill>
        <p:spPr>
          <a:xfrm>
            <a:off x="179388" y="2060575"/>
            <a:ext cx="8964612" cy="4062413"/>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443663" y="1341438"/>
            <a:ext cx="2517775" cy="2736850"/>
          </a:xfrm>
        </p:spPr>
        <p:txBody>
          <a:bodyPr/>
          <a:lstStyle/>
          <a:p>
            <a:pPr eaLnBrk="1" hangingPunct="1"/>
            <a:r>
              <a:rPr lang="tr-TR" sz="2400" b="1" smtClean="0">
                <a:solidFill>
                  <a:srgbClr val="3333CC"/>
                </a:solidFill>
              </a:rPr>
              <a:t>ZAKARRU = TJEKKER = TEUKROİ = TEKKER</a:t>
            </a:r>
          </a:p>
        </p:txBody>
      </p:sp>
      <p:pic>
        <p:nvPicPr>
          <p:cNvPr id="22531" name="Picture 4" descr="tjekkerler"/>
          <p:cNvPicPr>
            <a:picLocks noGrp="1" noChangeAspect="1" noChangeArrowheads="1"/>
          </p:cNvPicPr>
          <p:nvPr>
            <p:ph idx="1"/>
          </p:nvPr>
        </p:nvPicPr>
        <p:blipFill>
          <a:blip r:embed="rId2" cstate="print"/>
          <a:srcRect/>
          <a:stretch>
            <a:fillRect/>
          </a:stretch>
        </p:blipFill>
        <p:spPr>
          <a:xfrm>
            <a:off x="0" y="0"/>
            <a:ext cx="6389688" cy="68580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0" y="0"/>
            <a:ext cx="9144000" cy="6186309"/>
          </a:xfrm>
          <a:prstGeom prst="rect">
            <a:avLst/>
          </a:prstGeom>
          <a:noFill/>
          <a:ln w="9525">
            <a:noFill/>
            <a:miter lim="800000"/>
            <a:headEnd/>
            <a:tailEnd/>
          </a:ln>
        </p:spPr>
        <p:txBody>
          <a:bodyPr wrap="square" anchor="ctr">
            <a:spAutoFit/>
          </a:bodyPr>
          <a:lstStyle/>
          <a:p>
            <a:pPr algn="just" eaLnBrk="0" hangingPunct="0"/>
            <a:r>
              <a:rPr lang="tr-TR" sz="2200" b="1" dirty="0">
                <a:solidFill>
                  <a:srgbClr val="FF0000"/>
                </a:solidFill>
                <a:cs typeface="Times New Roman" pitchFamily="18" charset="0"/>
              </a:rPr>
              <a:t>YAKIN </a:t>
            </a:r>
            <a:r>
              <a:rPr lang="tr-TR" sz="2200" b="1" dirty="0" smtClean="0">
                <a:solidFill>
                  <a:srgbClr val="FF0000"/>
                </a:solidFill>
                <a:cs typeface="Times New Roman" pitchFamily="18" charset="0"/>
              </a:rPr>
              <a:t>DOĞU’DA </a:t>
            </a:r>
            <a:r>
              <a:rPr lang="tr-TR" sz="2200" b="1" dirty="0">
                <a:solidFill>
                  <a:srgbClr val="FF0000"/>
                </a:solidFill>
                <a:cs typeface="Times New Roman" pitchFamily="18" charset="0"/>
              </a:rPr>
              <a:t>ERKEN </a:t>
            </a:r>
            <a:r>
              <a:rPr lang="tr-TR" sz="2200" b="1" dirty="0" smtClean="0">
                <a:solidFill>
                  <a:srgbClr val="FF0000"/>
                </a:solidFill>
                <a:cs typeface="Times New Roman" pitchFamily="18" charset="0"/>
              </a:rPr>
              <a:t>DEMİR </a:t>
            </a:r>
            <a:r>
              <a:rPr lang="tr-TR" sz="2200" b="1" dirty="0">
                <a:solidFill>
                  <a:srgbClr val="FF0000"/>
                </a:solidFill>
                <a:cs typeface="Times New Roman" pitchFamily="18" charset="0"/>
              </a:rPr>
              <a:t>ÇAĞLARI</a:t>
            </a:r>
            <a:endParaRPr lang="tr-TR" sz="2200" dirty="0">
              <a:solidFill>
                <a:srgbClr val="FF0000"/>
              </a:solidFill>
            </a:endParaRPr>
          </a:p>
          <a:p>
            <a:pPr algn="just" eaLnBrk="0" hangingPunct="0"/>
            <a:r>
              <a:rPr lang="tr-TR" sz="2200" dirty="0">
                <a:solidFill>
                  <a:srgbClr val="EAEAEA"/>
                </a:solidFill>
                <a:latin typeface="Times New Roman" pitchFamily="18" charset="0"/>
                <a:cs typeface="Times New Roman" pitchFamily="18" charset="0"/>
              </a:rPr>
              <a:t>	</a:t>
            </a:r>
            <a:r>
              <a:rPr lang="tr-TR" sz="2200" dirty="0">
                <a:latin typeface="Times New Roman" pitchFamily="18" charset="0"/>
                <a:cs typeface="Times New Roman" pitchFamily="18" charset="0"/>
              </a:rPr>
              <a:t>Güney Mezopotamya'da </a:t>
            </a:r>
            <a:r>
              <a:rPr lang="tr-TR" sz="2200" dirty="0" err="1">
                <a:solidFill>
                  <a:srgbClr val="FF0000"/>
                </a:solidFill>
                <a:latin typeface="Times New Roman" pitchFamily="18" charset="0"/>
                <a:cs typeface="Times New Roman" pitchFamily="18" charset="0"/>
              </a:rPr>
              <a:t>Kassit</a:t>
            </a:r>
            <a:r>
              <a:rPr lang="tr-TR" sz="2200" dirty="0">
                <a:solidFill>
                  <a:srgbClr val="FF0000"/>
                </a:solidFill>
                <a:latin typeface="Times New Roman" pitchFamily="18" charset="0"/>
                <a:cs typeface="Times New Roman" pitchFamily="18" charset="0"/>
              </a:rPr>
              <a:t> </a:t>
            </a:r>
            <a:r>
              <a:rPr lang="tr-TR" sz="2200" dirty="0">
                <a:latin typeface="Times New Roman" pitchFamily="18" charset="0"/>
                <a:cs typeface="Times New Roman" pitchFamily="18" charset="0"/>
              </a:rPr>
              <a:t>egemenliğinin; kuzeyde Orta </a:t>
            </a:r>
            <a:r>
              <a:rPr lang="tr-TR" sz="2200" dirty="0" err="1">
                <a:latin typeface="Times New Roman" pitchFamily="18" charset="0"/>
                <a:cs typeface="Times New Roman" pitchFamily="18" charset="0"/>
              </a:rPr>
              <a:t>Assur</a:t>
            </a:r>
            <a:r>
              <a:rPr lang="tr-TR" sz="2200" dirty="0">
                <a:latin typeface="Times New Roman" pitchFamily="18" charset="0"/>
                <a:cs typeface="Times New Roman" pitchFamily="18" charset="0"/>
              </a:rPr>
              <a:t> </a:t>
            </a:r>
            <a:r>
              <a:rPr lang="tr-TR" sz="2200" dirty="0" smtClean="0">
                <a:latin typeface="Times New Roman" pitchFamily="18" charset="0"/>
                <a:cs typeface="Times New Roman" pitchFamily="18" charset="0"/>
              </a:rPr>
              <a:t>Krallığı'nın </a:t>
            </a:r>
            <a:r>
              <a:rPr lang="tr-TR" sz="2200" dirty="0">
                <a:latin typeface="Times New Roman" pitchFamily="18" charset="0"/>
                <a:cs typeface="Times New Roman" pitchFamily="18" charset="0"/>
              </a:rPr>
              <a:t>zayıflamaya </a:t>
            </a:r>
            <a:r>
              <a:rPr lang="tr-TR" sz="2200" dirty="0" smtClean="0">
                <a:latin typeface="Times New Roman" pitchFamily="18" charset="0"/>
                <a:cs typeface="Times New Roman" pitchFamily="18" charset="0"/>
              </a:rPr>
              <a:t>başladığı </a:t>
            </a:r>
            <a:r>
              <a:rPr lang="tr-TR" sz="2200" dirty="0">
                <a:latin typeface="Times New Roman" pitchFamily="18" charset="0"/>
                <a:cs typeface="Times New Roman" pitchFamily="18" charset="0"/>
              </a:rPr>
              <a:t>12. yüzyıl başları, </a:t>
            </a:r>
            <a:r>
              <a:rPr lang="tr-TR" sz="2200" dirty="0" err="1">
                <a:latin typeface="Times New Roman" pitchFamily="18" charset="0"/>
                <a:cs typeface="Times New Roman" pitchFamily="18" charset="0"/>
              </a:rPr>
              <a:t>Önasya</a:t>
            </a:r>
            <a:r>
              <a:rPr lang="tr-TR" sz="2200" dirty="0">
                <a:latin typeface="Times New Roman" pitchFamily="18" charset="0"/>
                <a:cs typeface="Times New Roman" pitchFamily="18" charset="0"/>
              </a:rPr>
              <a:t> ve çevresinde büyük karışıklıkların ve de girişimlerin </a:t>
            </a:r>
            <a:r>
              <a:rPr lang="tr-TR" sz="2200" dirty="0" smtClean="0">
                <a:latin typeface="Times New Roman" pitchFamily="18" charset="0"/>
                <a:cs typeface="Times New Roman" pitchFamily="18" charset="0"/>
              </a:rPr>
              <a:t>yaşandığı </a:t>
            </a:r>
            <a:r>
              <a:rPr lang="tr-TR" sz="2200" dirty="0">
                <a:latin typeface="Times New Roman" pitchFamily="18" charset="0"/>
                <a:cs typeface="Times New Roman" pitchFamily="18" charset="0"/>
              </a:rPr>
              <a:t>bir dönemdir. Mısır Firavunu </a:t>
            </a:r>
            <a:r>
              <a:rPr lang="tr-TR" sz="2200" dirty="0" smtClean="0">
                <a:solidFill>
                  <a:srgbClr val="FF0000"/>
                </a:solidFill>
                <a:latin typeface="Times New Roman" pitchFamily="18" charset="0"/>
                <a:cs typeface="Times New Roman" pitchFamily="18" charset="0"/>
              </a:rPr>
              <a:t>III. </a:t>
            </a:r>
            <a:r>
              <a:rPr lang="tr-TR" sz="2200" dirty="0" err="1">
                <a:solidFill>
                  <a:srgbClr val="FF0000"/>
                </a:solidFill>
                <a:latin typeface="Times New Roman" pitchFamily="18" charset="0"/>
                <a:cs typeface="Times New Roman" pitchFamily="18" charset="0"/>
              </a:rPr>
              <a:t>Ramses'</a:t>
            </a:r>
            <a:r>
              <a:rPr lang="tr-TR" sz="2200" dirty="0" err="1">
                <a:latin typeface="Times New Roman" pitchFamily="18" charset="0"/>
                <a:cs typeface="Times New Roman" pitchFamily="18" charset="0"/>
              </a:rPr>
              <a:t>in</a:t>
            </a:r>
            <a:r>
              <a:rPr lang="tr-TR" sz="2200" dirty="0">
                <a:latin typeface="Times New Roman" pitchFamily="18" charset="0"/>
                <a:cs typeface="Times New Roman" pitchFamily="18" charset="0"/>
              </a:rPr>
              <a:t> yazıtlarında </a:t>
            </a:r>
            <a:r>
              <a:rPr lang="tr-TR" sz="2200" dirty="0">
                <a:solidFill>
                  <a:srgbClr val="FF0000"/>
                </a:solidFill>
                <a:latin typeface="Times New Roman" pitchFamily="18" charset="0"/>
                <a:cs typeface="Times New Roman" pitchFamily="18" charset="0"/>
              </a:rPr>
              <a:t>"Deniz Kavimleri" </a:t>
            </a:r>
            <a:r>
              <a:rPr lang="tr-TR" sz="2200" dirty="0">
                <a:latin typeface="Times New Roman" pitchFamily="18" charset="0"/>
                <a:cs typeface="Times New Roman" pitchFamily="18" charset="0"/>
              </a:rPr>
              <a:t>olarak adlandırılan toplumlar, Balkanlar, Yunanistan, Batı Anadolu, Ege ve Akdeniz kıyı şeridini etkileyen büyük bir göç dalgasının Mısır'da durdurulabilen bölümünü oluşturuyordu.</a:t>
            </a:r>
          </a:p>
          <a:p>
            <a:pPr algn="just" eaLnBrk="0" hangingPunct="0"/>
            <a:r>
              <a:rPr lang="tr-TR" sz="2200" dirty="0">
                <a:latin typeface="Times New Roman" pitchFamily="18" charset="0"/>
                <a:cs typeface="Times New Roman" pitchFamily="18" charset="0"/>
              </a:rPr>
              <a:t>	</a:t>
            </a:r>
            <a:r>
              <a:rPr lang="tr-TR" sz="2200" dirty="0" smtClean="0">
                <a:solidFill>
                  <a:srgbClr val="FF0000"/>
                </a:solidFill>
                <a:latin typeface="Times New Roman" pitchFamily="18" charset="0"/>
                <a:cs typeface="Times New Roman" pitchFamily="18" charset="0"/>
              </a:rPr>
              <a:t>III. </a:t>
            </a:r>
            <a:r>
              <a:rPr lang="tr-TR" sz="2200" dirty="0" err="1">
                <a:solidFill>
                  <a:srgbClr val="FF0000"/>
                </a:solidFill>
                <a:latin typeface="Times New Roman" pitchFamily="18" charset="0"/>
                <a:cs typeface="Times New Roman" pitchFamily="18" charset="0"/>
              </a:rPr>
              <a:t>Ramses</a:t>
            </a:r>
            <a:r>
              <a:rPr lang="tr-TR" sz="2200" dirty="0">
                <a:solidFill>
                  <a:srgbClr val="FF0000"/>
                </a:solidFill>
                <a:latin typeface="Times New Roman" pitchFamily="18" charset="0"/>
                <a:cs typeface="Times New Roman" pitchFamily="18" charset="0"/>
              </a:rPr>
              <a:t> </a:t>
            </a:r>
            <a:r>
              <a:rPr lang="tr-TR" sz="2200" dirty="0">
                <a:latin typeface="Times New Roman" pitchFamily="18" charset="0"/>
                <a:cs typeface="Times New Roman" pitchFamily="18" charset="0"/>
              </a:rPr>
              <a:t>bu toplumları </a:t>
            </a:r>
            <a:r>
              <a:rPr lang="tr-TR" sz="2200" dirty="0">
                <a:solidFill>
                  <a:srgbClr val="FF0000"/>
                </a:solidFill>
                <a:latin typeface="Times New Roman" pitchFamily="18" charset="0"/>
                <a:cs typeface="Times New Roman" pitchFamily="18" charset="0"/>
              </a:rPr>
              <a:t>1174 </a:t>
            </a:r>
            <a:r>
              <a:rPr lang="tr-TR" sz="2200" dirty="0">
                <a:latin typeface="Times New Roman" pitchFamily="18" charset="0"/>
                <a:cs typeface="Times New Roman" pitchFamily="18" charset="0"/>
              </a:rPr>
              <a:t>yıllarında hem denizde, </a:t>
            </a:r>
            <a:r>
              <a:rPr lang="tr-TR" sz="2200" dirty="0" smtClean="0">
                <a:latin typeface="Times New Roman" pitchFamily="18" charset="0"/>
                <a:cs typeface="Times New Roman" pitchFamily="18" charset="0"/>
              </a:rPr>
              <a:t>hem de </a:t>
            </a:r>
            <a:r>
              <a:rPr lang="tr-TR" sz="2200" dirty="0">
                <a:latin typeface="Times New Roman" pitchFamily="18" charset="0"/>
                <a:cs typeface="Times New Roman" pitchFamily="18" charset="0"/>
              </a:rPr>
              <a:t>karada yenmeyi başararak ülkesini istiladan korumuştu</a:t>
            </a:r>
            <a:r>
              <a:rPr lang="tr-TR" sz="2200" dirty="0" smtClean="0">
                <a:latin typeface="Times New Roman" pitchFamily="18" charset="0"/>
                <a:cs typeface="Times New Roman" pitchFamily="18" charset="0"/>
              </a:rPr>
              <a:t>. Ancak diğer </a:t>
            </a:r>
            <a:r>
              <a:rPr lang="tr-TR" sz="2200" dirty="0">
                <a:latin typeface="Times New Roman" pitchFamily="18" charset="0"/>
                <a:cs typeface="Times New Roman" pitchFamily="18" charset="0"/>
              </a:rPr>
              <a:t>bölgeler bu kadar şanslı </a:t>
            </a:r>
            <a:r>
              <a:rPr lang="tr-TR" sz="2200" dirty="0" smtClean="0">
                <a:latin typeface="Times New Roman" pitchFamily="18" charset="0"/>
                <a:cs typeface="Times New Roman" pitchFamily="18" charset="0"/>
              </a:rPr>
              <a:t>değildi</a:t>
            </a:r>
            <a:r>
              <a:rPr lang="tr-TR" sz="2200" dirty="0">
                <a:latin typeface="Times New Roman" pitchFamily="18" charset="0"/>
                <a:cs typeface="Times New Roman" pitchFamily="18" charset="0"/>
              </a:rPr>
              <a:t>. Bu büyük hareketle </a:t>
            </a:r>
            <a:r>
              <a:rPr lang="tr-TR" sz="2200" b="1" dirty="0">
                <a:solidFill>
                  <a:srgbClr val="FF0000"/>
                </a:solidFill>
                <a:latin typeface="Times New Roman" pitchFamily="18" charset="0"/>
                <a:cs typeface="Times New Roman" pitchFamily="18" charset="0"/>
              </a:rPr>
              <a:t>Yunanistan'a </a:t>
            </a:r>
            <a:r>
              <a:rPr lang="tr-TR" sz="2200" b="1" dirty="0" err="1">
                <a:solidFill>
                  <a:srgbClr val="FF0000"/>
                </a:solidFill>
                <a:latin typeface="Times New Roman" pitchFamily="18" charset="0"/>
                <a:cs typeface="Times New Roman" pitchFamily="18" charset="0"/>
              </a:rPr>
              <a:t>Dorlar</a:t>
            </a:r>
            <a:r>
              <a:rPr lang="tr-TR" sz="2200" b="1" dirty="0">
                <a:solidFill>
                  <a:srgbClr val="FF0000"/>
                </a:solidFill>
                <a:latin typeface="Times New Roman" pitchFamily="18" charset="0"/>
                <a:cs typeface="Times New Roman" pitchFamily="18" charset="0"/>
              </a:rPr>
              <a:t>, Anadolu'ya </a:t>
            </a:r>
            <a:r>
              <a:rPr lang="tr-TR" sz="2200" b="1" dirty="0" err="1">
                <a:solidFill>
                  <a:srgbClr val="FF0000"/>
                </a:solidFill>
                <a:latin typeface="Times New Roman" pitchFamily="18" charset="0"/>
                <a:cs typeface="Times New Roman" pitchFamily="18" charset="0"/>
              </a:rPr>
              <a:t>Frigler</a:t>
            </a:r>
            <a:r>
              <a:rPr lang="tr-TR" sz="2200" b="1" dirty="0">
                <a:solidFill>
                  <a:srgbClr val="FF0000"/>
                </a:solidFill>
                <a:latin typeface="Times New Roman" pitchFamily="18" charset="0"/>
                <a:cs typeface="Times New Roman" pitchFamily="18" charset="0"/>
              </a:rPr>
              <a:t>, </a:t>
            </a:r>
            <a:r>
              <a:rPr lang="tr-TR" sz="2200" b="1" dirty="0" smtClean="0">
                <a:solidFill>
                  <a:srgbClr val="FF0000"/>
                </a:solidFill>
                <a:latin typeface="Times New Roman" pitchFamily="18" charset="0"/>
                <a:cs typeface="Times New Roman" pitchFamily="18" charset="0"/>
              </a:rPr>
              <a:t>Doğu </a:t>
            </a:r>
            <a:r>
              <a:rPr lang="tr-TR" sz="2200" b="1" dirty="0">
                <a:solidFill>
                  <a:srgbClr val="FF0000"/>
                </a:solidFill>
                <a:latin typeface="Times New Roman" pitchFamily="18" charset="0"/>
                <a:cs typeface="Times New Roman" pitchFamily="18" charset="0"/>
              </a:rPr>
              <a:t>Akdeniz kıyılarına Filistinliler gibi toplumlar gelmiş</a:t>
            </a:r>
            <a:r>
              <a:rPr lang="tr-TR" sz="2200" dirty="0">
                <a:solidFill>
                  <a:srgbClr val="FF0000"/>
                </a:solidFill>
                <a:latin typeface="Times New Roman" pitchFamily="18" charset="0"/>
                <a:cs typeface="Times New Roman" pitchFamily="18" charset="0"/>
              </a:rPr>
              <a:t>; </a:t>
            </a:r>
            <a:r>
              <a:rPr lang="tr-TR" sz="2200" b="1" dirty="0">
                <a:solidFill>
                  <a:srgbClr val="FF0000"/>
                </a:solidFill>
                <a:latin typeface="Times New Roman" pitchFamily="18" charset="0"/>
                <a:cs typeface="Times New Roman" pitchFamily="18" charset="0"/>
              </a:rPr>
              <a:t>doğuda da İran'a kuzeyden yeni Hint-Avrupa kökenli gruplar göç etmişlerdi</a:t>
            </a:r>
            <a:r>
              <a:rPr lang="tr-TR" sz="2200" dirty="0">
                <a:solidFill>
                  <a:srgbClr val="FF0000"/>
                </a:solidFill>
                <a:latin typeface="Times New Roman" pitchFamily="18" charset="0"/>
                <a:cs typeface="Times New Roman" pitchFamily="18" charset="0"/>
              </a:rPr>
              <a:t>. </a:t>
            </a:r>
            <a:r>
              <a:rPr lang="tr-TR" sz="2200" dirty="0">
                <a:latin typeface="Times New Roman" pitchFamily="18" charset="0"/>
                <a:cs typeface="Times New Roman" pitchFamily="18" charset="0"/>
              </a:rPr>
              <a:t>Bu hareket, söz konusu bölgelerdeki siyasal dengeleri altüst etmişti. Bölgeler arası ticaret için gerekli güven ortamı bozulmuş, büyük kentlerin ihtiyaçlarını karşılamak olanaksızlaşmıştı. Tam olarak aydınlatılmamakla birlikte, aynı dönemde yaşanan kuraklık ve kıtlık da bu koşullara eklenince Anadolu'daki </a:t>
            </a:r>
            <a:r>
              <a:rPr lang="tr-TR" sz="2200" dirty="0">
                <a:solidFill>
                  <a:srgbClr val="FF0000"/>
                </a:solidFill>
                <a:latin typeface="Times New Roman" pitchFamily="18" charset="0"/>
                <a:cs typeface="Times New Roman" pitchFamily="18" charset="0"/>
              </a:rPr>
              <a:t>Hitit </a:t>
            </a:r>
            <a:r>
              <a:rPr lang="tr-TR" sz="2200" dirty="0" smtClean="0">
                <a:solidFill>
                  <a:srgbClr val="FF0000"/>
                </a:solidFill>
                <a:latin typeface="Times New Roman" pitchFamily="18" charset="0"/>
                <a:cs typeface="Times New Roman" pitchFamily="18" charset="0"/>
              </a:rPr>
              <a:t>İmparatorluğu </a:t>
            </a:r>
            <a:r>
              <a:rPr lang="tr-TR" sz="2200" dirty="0">
                <a:latin typeface="Times New Roman" pitchFamily="18" charset="0"/>
                <a:cs typeface="Times New Roman" pitchFamily="18" charset="0"/>
              </a:rPr>
              <a:t>çöküş ve birkaç yüzyıl süren istikrarsız ve karanlık bir </a:t>
            </a:r>
            <a:r>
              <a:rPr lang="tr-TR" sz="2200" dirty="0" smtClean="0">
                <a:latin typeface="Times New Roman" pitchFamily="18" charset="0"/>
                <a:cs typeface="Times New Roman" pitchFamily="18" charset="0"/>
              </a:rPr>
              <a:t>sürece </a:t>
            </a:r>
            <a:r>
              <a:rPr lang="tr-TR" sz="2200" dirty="0">
                <a:latin typeface="Times New Roman" pitchFamily="18" charset="0"/>
                <a:cs typeface="Times New Roman" pitchFamily="18" charset="0"/>
              </a:rPr>
              <a:t>girmiştir.</a:t>
            </a:r>
            <a:r>
              <a:rPr lang="tr-TR" sz="2200" dirty="0">
                <a:cs typeface="Times New Roman" pitchFamily="18" charset="0"/>
              </a:rPr>
              <a:t> </a:t>
            </a:r>
            <a:endParaRPr lang="tr-TR" sz="22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Dikdörtgen"/>
          <p:cNvSpPr>
            <a:spLocks noChangeArrowheads="1"/>
          </p:cNvSpPr>
          <p:nvPr/>
        </p:nvSpPr>
        <p:spPr bwMode="auto">
          <a:xfrm>
            <a:off x="214313" y="6000750"/>
            <a:ext cx="7080250" cy="369888"/>
          </a:xfrm>
          <a:prstGeom prst="rect">
            <a:avLst/>
          </a:prstGeom>
          <a:noFill/>
          <a:ln w="9525">
            <a:noFill/>
            <a:miter lim="800000"/>
            <a:headEnd/>
            <a:tailEnd/>
          </a:ln>
        </p:spPr>
        <p:txBody>
          <a:bodyPr>
            <a:spAutoFit/>
          </a:bodyPr>
          <a:lstStyle/>
          <a:p>
            <a:r>
              <a:rPr lang="tr-TR" b="1" dirty="0">
                <a:solidFill>
                  <a:srgbClr val="FF0000"/>
                </a:solidFill>
                <a:cs typeface="Times New Roman" pitchFamily="18" charset="0"/>
              </a:rPr>
              <a:t>YAKIN </a:t>
            </a:r>
            <a:r>
              <a:rPr lang="tr-TR" b="1" dirty="0" smtClean="0">
                <a:solidFill>
                  <a:srgbClr val="FF0000"/>
                </a:solidFill>
                <a:cs typeface="Times New Roman" pitchFamily="18" charset="0"/>
              </a:rPr>
              <a:t>DOĞU’DA </a:t>
            </a:r>
            <a:r>
              <a:rPr lang="tr-TR" b="1" dirty="0">
                <a:solidFill>
                  <a:srgbClr val="FF0000"/>
                </a:solidFill>
                <a:cs typeface="Times New Roman" pitchFamily="18" charset="0"/>
              </a:rPr>
              <a:t>ERKEN </a:t>
            </a:r>
            <a:r>
              <a:rPr lang="tr-TR" b="1" dirty="0" smtClean="0">
                <a:solidFill>
                  <a:srgbClr val="FF0000"/>
                </a:solidFill>
                <a:cs typeface="Times New Roman" pitchFamily="18" charset="0"/>
              </a:rPr>
              <a:t>DEMİR </a:t>
            </a:r>
            <a:r>
              <a:rPr lang="tr-TR" b="1" dirty="0">
                <a:solidFill>
                  <a:srgbClr val="FF0000"/>
                </a:solidFill>
                <a:cs typeface="Times New Roman" pitchFamily="18" charset="0"/>
              </a:rPr>
              <a:t>ÇAĞLARI </a:t>
            </a:r>
            <a:r>
              <a:rPr lang="tr-TR" b="1" dirty="0">
                <a:solidFill>
                  <a:srgbClr val="FF0000"/>
                </a:solidFill>
              </a:rPr>
              <a:t>(M.Ö. 1200–900)</a:t>
            </a:r>
            <a:endParaRPr lang="tr-TR" dirty="0">
              <a:solidFill>
                <a:srgbClr val="FF0000"/>
              </a:solidFill>
            </a:endParaRPr>
          </a:p>
        </p:txBody>
      </p:sp>
      <p:pic>
        <p:nvPicPr>
          <p:cNvPr id="13315" name="Picture 4" descr="assur"/>
          <p:cNvPicPr>
            <a:picLocks noChangeAspect="1" noChangeArrowheads="1"/>
          </p:cNvPicPr>
          <p:nvPr/>
        </p:nvPicPr>
        <p:blipFill>
          <a:blip r:embed="rId3" cstate="print"/>
          <a:srcRect/>
          <a:stretch>
            <a:fillRect/>
          </a:stretch>
        </p:blipFill>
        <p:spPr bwMode="auto">
          <a:xfrm>
            <a:off x="571500" y="0"/>
            <a:ext cx="7929563" cy="5969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Yeni klasör\demir çağ.jpg"/>
          <p:cNvPicPr>
            <a:picLocks noChangeAspect="1" noChangeArrowheads="1"/>
          </p:cNvPicPr>
          <p:nvPr/>
        </p:nvPicPr>
        <p:blipFill>
          <a:blip r:embed="rId2" cstate="print"/>
          <a:srcRect/>
          <a:stretch>
            <a:fillRect/>
          </a:stretch>
        </p:blipFill>
        <p:spPr bwMode="auto">
          <a:xfrm>
            <a:off x="1571604" y="1"/>
            <a:ext cx="4988187" cy="6858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22224"/>
            <a:ext cx="9144000" cy="6863417"/>
          </a:xfrm>
          <a:prstGeom prst="rect">
            <a:avLst/>
          </a:prstGeom>
          <a:noFill/>
          <a:ln w="9525">
            <a:noFill/>
            <a:miter lim="800000"/>
            <a:headEnd/>
            <a:tailEnd/>
          </a:ln>
        </p:spPr>
        <p:txBody>
          <a:bodyPr wrap="square" anchor="ctr">
            <a:spAutoFit/>
          </a:bodyPr>
          <a:lstStyle/>
          <a:p>
            <a:pPr algn="just" eaLnBrk="0" hangingPunct="0"/>
            <a:r>
              <a:rPr lang="tr-TR" b="1" dirty="0"/>
              <a:t>	</a:t>
            </a:r>
            <a:r>
              <a:rPr lang="tr-TR" sz="2200" dirty="0" smtClean="0"/>
              <a:t>Genel olarak </a:t>
            </a:r>
            <a:r>
              <a:rPr lang="tr-TR" sz="2200" dirty="0" smtClean="0">
                <a:solidFill>
                  <a:srgbClr val="FF0000"/>
                </a:solidFill>
              </a:rPr>
              <a:t>2. </a:t>
            </a:r>
            <a:r>
              <a:rPr lang="tr-TR" sz="2200" dirty="0">
                <a:solidFill>
                  <a:srgbClr val="FF0000"/>
                </a:solidFill>
              </a:rPr>
              <a:t>binyılın ikinci yarısı Orta </a:t>
            </a:r>
            <a:r>
              <a:rPr lang="tr-TR" sz="2200" dirty="0" err="1">
                <a:solidFill>
                  <a:srgbClr val="FF0000"/>
                </a:solidFill>
              </a:rPr>
              <a:t>Assur</a:t>
            </a:r>
            <a:r>
              <a:rPr lang="tr-TR" sz="2200" dirty="0">
                <a:solidFill>
                  <a:srgbClr val="FF0000"/>
                </a:solidFill>
              </a:rPr>
              <a:t> </a:t>
            </a:r>
            <a:r>
              <a:rPr lang="tr-TR" sz="2200" dirty="0"/>
              <a:t>olarak adlandırılırsa da </a:t>
            </a:r>
            <a:r>
              <a:rPr lang="tr-TR" sz="2200" dirty="0" err="1"/>
              <a:t>Assur</a:t>
            </a:r>
            <a:r>
              <a:rPr lang="tr-TR" sz="2200" dirty="0"/>
              <a:t> ancak bu süreçte </a:t>
            </a:r>
            <a:r>
              <a:rPr lang="tr-TR" sz="2200" dirty="0" err="1"/>
              <a:t>Assur</a:t>
            </a:r>
            <a:r>
              <a:rPr lang="tr-TR" sz="2200" dirty="0"/>
              <a:t>-</a:t>
            </a:r>
            <a:r>
              <a:rPr lang="tr-TR" sz="2200" dirty="0" err="1"/>
              <a:t>uballit</a:t>
            </a:r>
            <a:r>
              <a:rPr lang="tr-TR" sz="2200" dirty="0"/>
              <a:t> (1365-1330) ile 1. </a:t>
            </a:r>
            <a:r>
              <a:rPr lang="tr-TR" sz="2200" dirty="0" err="1"/>
              <a:t>Tiglat</a:t>
            </a:r>
            <a:r>
              <a:rPr lang="tr-TR" sz="2200" dirty="0"/>
              <a:t>-</a:t>
            </a:r>
            <a:r>
              <a:rPr lang="tr-TR" sz="2200" dirty="0" err="1"/>
              <a:t>pileser</a:t>
            </a:r>
            <a:r>
              <a:rPr lang="tr-TR" sz="2200" dirty="0"/>
              <a:t> (1114-1076) arasındaki zaman diliminde güçlü bir biçimde varlığını </a:t>
            </a:r>
            <a:r>
              <a:rPr lang="tr-TR" sz="2200" dirty="0" smtClean="0"/>
              <a:t>hissettirebilmiştir. </a:t>
            </a:r>
            <a:endParaRPr lang="tr-TR" sz="2200" dirty="0"/>
          </a:p>
          <a:p>
            <a:pPr algn="just" eaLnBrk="0" hangingPunct="0"/>
            <a:r>
              <a:rPr lang="tr-TR" sz="2200" dirty="0"/>
              <a:t>	</a:t>
            </a:r>
            <a:r>
              <a:rPr lang="tr-TR" sz="2200" dirty="0">
                <a:solidFill>
                  <a:srgbClr val="FF0000"/>
                </a:solidFill>
              </a:rPr>
              <a:t>Yeni </a:t>
            </a:r>
            <a:r>
              <a:rPr lang="tr-TR" sz="2200" dirty="0" err="1">
                <a:solidFill>
                  <a:srgbClr val="FF0000"/>
                </a:solidFill>
              </a:rPr>
              <a:t>Assur</a:t>
            </a:r>
            <a:r>
              <a:rPr lang="tr-TR" sz="2200" dirty="0">
                <a:solidFill>
                  <a:srgbClr val="FF0000"/>
                </a:solidFill>
              </a:rPr>
              <a:t> </a:t>
            </a:r>
            <a:r>
              <a:rPr lang="tr-TR" sz="2200" dirty="0"/>
              <a:t>döneminde Fırat'ın batısındaki bölgelerde zaman zaman </a:t>
            </a:r>
            <a:r>
              <a:rPr lang="tr-TR" sz="2200" dirty="0" err="1"/>
              <a:t>Friglerle</a:t>
            </a:r>
            <a:r>
              <a:rPr lang="tr-TR" sz="2200" dirty="0"/>
              <a:t> birlikte </a:t>
            </a:r>
            <a:r>
              <a:rPr lang="tr-TR" sz="2200" dirty="0" smtClean="0"/>
              <a:t>adları </a:t>
            </a:r>
            <a:r>
              <a:rPr lang="tr-TR" sz="2200" dirty="0"/>
              <a:t>anılan bir toplum olarak </a:t>
            </a:r>
            <a:r>
              <a:rPr lang="tr-TR" sz="2200" dirty="0" err="1"/>
              <a:t>Assur'un</a:t>
            </a:r>
            <a:r>
              <a:rPr lang="tr-TR" sz="2200" dirty="0"/>
              <a:t> ilgi alanında varlıklarını korumayı sürdürmüşlerdir. </a:t>
            </a:r>
            <a:r>
              <a:rPr lang="tr-TR" sz="2200" dirty="0" smtClean="0"/>
              <a:t>1. </a:t>
            </a:r>
            <a:r>
              <a:rPr lang="tr-TR" sz="2200" dirty="0" err="1" smtClean="0"/>
              <a:t>Tiglat</a:t>
            </a:r>
            <a:r>
              <a:rPr lang="tr-TR" sz="2200" dirty="0" smtClean="0"/>
              <a:t>-</a:t>
            </a:r>
            <a:r>
              <a:rPr lang="tr-TR" sz="2200" dirty="0" err="1" smtClean="0"/>
              <a:t>pileser'in</a:t>
            </a:r>
            <a:r>
              <a:rPr lang="tr-TR" sz="2200" dirty="0" smtClean="0"/>
              <a:t> </a:t>
            </a:r>
            <a:r>
              <a:rPr lang="tr-TR" sz="2200" dirty="0"/>
              <a:t>Yukarı Dicle bölgesine gerçekleştirdiği seferler ve Dicle'nin </a:t>
            </a:r>
            <a:r>
              <a:rPr lang="tr-TR" sz="2200" dirty="0" smtClean="0"/>
              <a:t>kaynağına </a:t>
            </a:r>
            <a:r>
              <a:rPr lang="tr-TR" sz="2200" dirty="0"/>
              <a:t>yaptırdığı kabartması ve kazdırdığı yazıttan bu zor dönemin önemli ve kayda değer gelişmeleri arasında </a:t>
            </a:r>
            <a:r>
              <a:rPr lang="tr-TR" sz="2200" dirty="0" smtClean="0"/>
              <a:t>sayılır. </a:t>
            </a:r>
            <a:endParaRPr lang="tr-TR" sz="2200" dirty="0"/>
          </a:p>
          <a:p>
            <a:pPr algn="just" eaLnBrk="0" hangingPunct="0"/>
            <a:r>
              <a:rPr lang="tr-TR" sz="2200" dirty="0" smtClean="0"/>
              <a:t>	Siyasal </a:t>
            </a:r>
            <a:r>
              <a:rPr lang="tr-TR" sz="2200" dirty="0"/>
              <a:t>ve kültürel açıdan önemli değişimleri başlatan bu gelişmeler, Tunç </a:t>
            </a:r>
            <a:r>
              <a:rPr lang="tr-TR" sz="2200" dirty="0" smtClean="0"/>
              <a:t>Çağı'nın </a:t>
            </a:r>
            <a:r>
              <a:rPr lang="tr-TR" sz="2200" dirty="0"/>
              <a:t>sonu ve Demir </a:t>
            </a:r>
            <a:r>
              <a:rPr lang="tr-TR" sz="2200" dirty="0" smtClean="0"/>
              <a:t>Çağı'nın </a:t>
            </a:r>
            <a:r>
              <a:rPr lang="tr-TR" sz="2200" dirty="0"/>
              <a:t>başlangıcı olarak kabul edilir. Demir Ç</a:t>
            </a:r>
            <a:r>
              <a:rPr lang="tr-TR" sz="2200" dirty="0" smtClean="0"/>
              <a:t>ağı’nın </a:t>
            </a:r>
            <a:r>
              <a:rPr lang="tr-TR" sz="2200" dirty="0"/>
              <a:t>başlangıcını oluşturan birkaç yüzyıllık dönem, Anadolu ve çevresi için </a:t>
            </a:r>
            <a:r>
              <a:rPr lang="tr-TR" sz="2200" dirty="0">
                <a:solidFill>
                  <a:srgbClr val="FF0000"/>
                </a:solidFill>
              </a:rPr>
              <a:t>"Karanlık </a:t>
            </a:r>
            <a:r>
              <a:rPr lang="tr-TR" sz="2200" dirty="0" smtClean="0">
                <a:solidFill>
                  <a:srgbClr val="FF0000"/>
                </a:solidFill>
              </a:rPr>
              <a:t>Çağ</a:t>
            </a:r>
            <a:r>
              <a:rPr lang="tr-TR" sz="2200" dirty="0">
                <a:solidFill>
                  <a:srgbClr val="FF0000"/>
                </a:solidFill>
              </a:rPr>
              <a:t>" </a:t>
            </a:r>
            <a:r>
              <a:rPr lang="tr-TR" sz="2200" dirty="0"/>
              <a:t>olarak </a:t>
            </a:r>
            <a:r>
              <a:rPr lang="tr-TR" sz="2200" dirty="0" smtClean="0"/>
              <a:t>adlandırılmaktaydı. </a:t>
            </a:r>
            <a:endParaRPr lang="tr-TR" sz="2200" dirty="0"/>
          </a:p>
          <a:p>
            <a:pPr algn="just" eaLnBrk="0" hangingPunct="0"/>
            <a:r>
              <a:rPr lang="tr-TR" sz="2200" dirty="0"/>
              <a:t>	Bunun nedeni söz konusu dönem hakkında </a:t>
            </a:r>
            <a:r>
              <a:rPr lang="tr-TR" sz="2200" dirty="0" smtClean="0"/>
              <a:t>yazılı </a:t>
            </a:r>
            <a:r>
              <a:rPr lang="tr-TR" sz="2200" dirty="0"/>
              <a:t>belgelerin bulunmamasıdır. Ancak son yıllarda yapılan arkeolojik kazılar, ekonomik dengelerin bozulmasıyla büyük kentlerdeki anıtsal tapınakları, sarayları ve bürokrasiyi ayakta tutamayan yönetimlerin buraları terk ettiğini, geleneksel küçük kırsal yerleşmelerin ise varlığını koruduğunu göstermiştir. </a:t>
            </a:r>
            <a:r>
              <a:rPr lang="tr-TR" sz="2200" dirty="0" smtClean="0"/>
              <a:t>Göçler </a:t>
            </a:r>
            <a:r>
              <a:rPr lang="tr-TR" sz="2200" dirty="0"/>
              <a:t>sosyal yaşamı kesintiye uğratmamış ancak birçok olguyu köklü bir biçimde </a:t>
            </a:r>
            <a:r>
              <a:rPr lang="tr-TR" sz="2200" dirty="0" smtClean="0"/>
              <a:t>değiştirmiştir. </a:t>
            </a:r>
            <a:endParaRPr lang="tr-TR" sz="22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Geç Hitit Krallıkları 1"/>
          <p:cNvPicPr>
            <a:picLocks noChangeAspect="1" noChangeArrowheads="1"/>
          </p:cNvPicPr>
          <p:nvPr/>
        </p:nvPicPr>
        <p:blipFill>
          <a:blip r:embed="rId3" cstate="print"/>
          <a:srcRect/>
          <a:stretch>
            <a:fillRect/>
          </a:stretch>
        </p:blipFill>
        <p:spPr bwMode="auto">
          <a:xfrm>
            <a:off x="468313" y="412750"/>
            <a:ext cx="8207375" cy="6032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0"/>
            <a:ext cx="9144000" cy="7171194"/>
          </a:xfrm>
          <a:prstGeom prst="rect">
            <a:avLst/>
          </a:prstGeom>
          <a:noFill/>
          <a:ln w="9525">
            <a:noFill/>
            <a:miter lim="800000"/>
            <a:headEnd/>
            <a:tailEnd/>
          </a:ln>
        </p:spPr>
        <p:txBody>
          <a:bodyPr wrap="square" anchor="ctr">
            <a:spAutoFit/>
          </a:bodyPr>
          <a:lstStyle/>
          <a:p>
            <a:pPr algn="just" eaLnBrk="0" hangingPunct="0"/>
            <a:r>
              <a:rPr lang="tr-TR" sz="2000" dirty="0"/>
              <a:t>Gerçekten de </a:t>
            </a:r>
            <a:r>
              <a:rPr lang="tr-TR" sz="2000" dirty="0">
                <a:solidFill>
                  <a:srgbClr val="FF0000"/>
                </a:solidFill>
              </a:rPr>
              <a:t>1200/1190</a:t>
            </a:r>
            <a:r>
              <a:rPr lang="tr-TR" sz="2000" dirty="0"/>
              <a:t> yıllarından sonra Mezopotamya'da dengeler büyük oranda altüst olmuş, yaklaşık olarak </a:t>
            </a:r>
            <a:r>
              <a:rPr lang="tr-TR" sz="2000" dirty="0">
                <a:solidFill>
                  <a:srgbClr val="FF0000"/>
                </a:solidFill>
              </a:rPr>
              <a:t>900</a:t>
            </a:r>
            <a:r>
              <a:rPr lang="tr-TR" sz="2000" dirty="0"/>
              <a:t> yıllarına kadar bölgede istikrarı sağlayacak güçlü bir siyasal merkez görülmemiştir. Mezopotamya'nın doğal kaynakları ve ekonomik yapısı dikkate alındığında ise, buradaki istikrarsızlık sürecinde bölgesel gelişmelerin yanı sıra, komşu bölgeleri etkileyen büyük göç dalgasının da rol oynadığı ileri sürülebilir. </a:t>
            </a:r>
            <a:r>
              <a:rPr lang="tr-TR" sz="2000" dirty="0">
                <a:solidFill>
                  <a:srgbClr val="FF0000"/>
                </a:solidFill>
              </a:rPr>
              <a:t>"Deniz Kavimleri", </a:t>
            </a:r>
            <a:r>
              <a:rPr lang="tr-TR" sz="2000" dirty="0"/>
              <a:t>Mezopotamya ile bu bölgeler arasında kurulmuş bulunan ve Mezopotamya için yaşamsal bir öneme sahip olan ticareti </a:t>
            </a:r>
            <a:r>
              <a:rPr lang="tr-TR" sz="2000" dirty="0" smtClean="0"/>
              <a:t>engellemişti. </a:t>
            </a:r>
            <a:r>
              <a:rPr lang="tr-TR" sz="2000" dirty="0"/>
              <a:t>İran'daki istikrarsızlık da, başta kalay olmak üzere </a:t>
            </a:r>
            <a:r>
              <a:rPr lang="tr-TR" sz="2000" dirty="0" smtClean="0"/>
              <a:t>doğudan </a:t>
            </a:r>
            <a:r>
              <a:rPr lang="tr-TR" sz="2000" dirty="0"/>
              <a:t>gelen malların bir süre bölgeye ulaşmasını güçleştirmiştir. Bu olumsuz koşullara kuraklık ve </a:t>
            </a:r>
            <a:r>
              <a:rPr lang="tr-TR" sz="2000" dirty="0" err="1"/>
              <a:t>Arami</a:t>
            </a:r>
            <a:r>
              <a:rPr lang="tr-TR" sz="2000" dirty="0"/>
              <a:t> göçleri de eklenince, Mezopotamya'nın büyük kentlerinde yaşam oldukça zorlaşmıştı. Ancak Anadolu'dan farklı olarak, buradaki geleneksel kültürde büyük bir </a:t>
            </a:r>
            <a:r>
              <a:rPr lang="tr-TR" sz="2000" dirty="0" smtClean="0"/>
              <a:t>değişim </a:t>
            </a:r>
            <a:r>
              <a:rPr lang="tr-TR" sz="2000" dirty="0"/>
              <a:t>yaşanmamıştır. Örneğin 1200'lü yıllardan itibaren küçülen </a:t>
            </a:r>
            <a:r>
              <a:rPr lang="tr-TR" sz="2000" dirty="0" err="1"/>
              <a:t>Assur</a:t>
            </a:r>
            <a:r>
              <a:rPr lang="tr-TR" sz="2000" dirty="0"/>
              <a:t> Devleti, 1050 ile 950 yılları arasında "karanlık" olarak nitelenebilecek bir sürece girmiş, ancak yönetici sülaleler ve bürokrasi, başkent ve yakınındaki önemli büyük kentleri terk etmemiş ve köklü Mezopotamya geleneklerini Yeni Asur dönemine taşımayı </a:t>
            </a:r>
            <a:r>
              <a:rPr lang="tr-TR" sz="2000" dirty="0" smtClean="0"/>
              <a:t>başarabilmişlerdir. </a:t>
            </a:r>
            <a:endParaRPr lang="tr-TR" sz="2000" dirty="0"/>
          </a:p>
          <a:p>
            <a:pPr algn="just" eaLnBrk="0" hangingPunct="0"/>
            <a:r>
              <a:rPr lang="tr-TR" sz="2000" dirty="0"/>
              <a:t>	</a:t>
            </a:r>
            <a:r>
              <a:rPr lang="tr-TR" sz="2000" dirty="0" err="1"/>
              <a:t>Önasya'da</a:t>
            </a:r>
            <a:r>
              <a:rPr lang="tr-TR" sz="2000" dirty="0"/>
              <a:t> 10. yüzyıldan itibaren yeni toplumlar ve farklı siyasal güç merkezleri ortaya çıkmıştır. Mezopotamya'nın batısında İsrail ve Fenikeliler; </a:t>
            </a:r>
            <a:r>
              <a:rPr lang="tr-TR" sz="2000" dirty="0" err="1"/>
              <a:t>Torosların</a:t>
            </a:r>
            <a:r>
              <a:rPr lang="tr-TR" sz="2000" dirty="0"/>
              <a:t> eteklerinde ve eski </a:t>
            </a:r>
            <a:r>
              <a:rPr lang="tr-TR" sz="2000" dirty="0" err="1"/>
              <a:t>Mitanni</a:t>
            </a:r>
            <a:r>
              <a:rPr lang="tr-TR" sz="2000" dirty="0"/>
              <a:t> topraklarının bir bölümünde Geç Hitit krallıkları;Kuzey Suriye ve </a:t>
            </a:r>
            <a:r>
              <a:rPr lang="tr-TR" sz="2000" dirty="0" smtClean="0"/>
              <a:t>Güneydoğu </a:t>
            </a:r>
            <a:r>
              <a:rPr lang="tr-TR" sz="2000" dirty="0"/>
              <a:t>Anadolu bölgesinde ise </a:t>
            </a:r>
            <a:r>
              <a:rPr lang="tr-TR" sz="2000" dirty="0" err="1"/>
              <a:t>Arami</a:t>
            </a:r>
            <a:r>
              <a:rPr lang="tr-TR" sz="2000" dirty="0"/>
              <a:t> kabileleri bunların </a:t>
            </a:r>
            <a:r>
              <a:rPr lang="tr-TR" sz="2000" dirty="0" err="1" smtClean="0"/>
              <a:t>başlıcalarıdır</a:t>
            </a:r>
            <a:r>
              <a:rPr lang="tr-TR" sz="2000" dirty="0"/>
              <a:t>. </a:t>
            </a:r>
          </a:p>
          <a:p>
            <a:pPr eaLnBrk="0" hangingPunct="0"/>
            <a:endParaRPr lang="tr-TR" sz="2000" b="1" dirty="0"/>
          </a:p>
          <a:p>
            <a:pPr eaLnBrk="0" hangingPunct="0"/>
            <a:endParaRPr lang="tr-TR" sz="2000" b="1" dirty="0"/>
          </a:p>
          <a:p>
            <a:pPr eaLnBrk="0" hangingPunct="0"/>
            <a:endParaRPr lang="tr-TR" sz="2000" b="1" dirty="0"/>
          </a:p>
          <a:p>
            <a:pPr eaLnBrk="0" hangingPunct="0"/>
            <a:endParaRPr lang="tr-TR" sz="2000" b="1"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0"/>
            <a:ext cx="9144000" cy="5678478"/>
          </a:xfrm>
          <a:prstGeom prst="rect">
            <a:avLst/>
          </a:prstGeom>
          <a:noFill/>
          <a:ln w="9525">
            <a:noFill/>
            <a:miter lim="800000"/>
            <a:headEnd/>
            <a:tailEnd/>
          </a:ln>
        </p:spPr>
        <p:txBody>
          <a:bodyPr wrap="square">
            <a:spAutoFit/>
          </a:bodyPr>
          <a:lstStyle/>
          <a:p>
            <a:pPr algn="just"/>
            <a:r>
              <a:rPr lang="tr-TR" sz="2400" dirty="0"/>
              <a:t>Bu dönem hakkında en önemli bilgi kaynaklarımızdan biri de </a:t>
            </a:r>
            <a:r>
              <a:rPr lang="tr-TR" sz="2400" dirty="0" err="1"/>
              <a:t>Aramice’dir</a:t>
            </a:r>
            <a:r>
              <a:rPr lang="tr-TR" sz="2400" dirty="0"/>
              <a:t>. </a:t>
            </a:r>
            <a:r>
              <a:rPr lang="tr-TR" sz="2400" dirty="0" err="1" smtClean="0"/>
              <a:t>Aramice'nin</a:t>
            </a:r>
            <a:r>
              <a:rPr lang="tr-TR" sz="2400" dirty="0" smtClean="0"/>
              <a:t> </a:t>
            </a:r>
            <a:r>
              <a:rPr lang="tr-TR" sz="2400" dirty="0"/>
              <a:t>oldukça geniş bir bölgede konuşulması, başta ticari ilişkilerde olmak üzere</a:t>
            </a:r>
            <a:r>
              <a:rPr lang="tr-TR" sz="2400" dirty="0" smtClean="0"/>
              <a:t>, farklı </a:t>
            </a:r>
            <a:r>
              <a:rPr lang="tr-TR" sz="2400" dirty="0"/>
              <a:t>toplulukların ortak anlaşma dili konumuna gelmesine yol açmıştır. Mezopotamya kültürünün </a:t>
            </a:r>
            <a:r>
              <a:rPr lang="tr-TR" sz="2400" dirty="0" smtClean="0"/>
              <a:t>Doğu </a:t>
            </a:r>
            <a:r>
              <a:rPr lang="tr-TR" sz="2400" dirty="0"/>
              <a:t>Akdeniz kıyıları ve Kilikya üzerinden Batı dünyasına (Grek kültürüne) aktarılmasında da </a:t>
            </a:r>
            <a:r>
              <a:rPr lang="tr-TR" sz="2400" dirty="0" err="1" smtClean="0"/>
              <a:t>Aramice'nin</a:t>
            </a:r>
            <a:r>
              <a:rPr lang="tr-TR" sz="2400" dirty="0" smtClean="0"/>
              <a:t> </a:t>
            </a:r>
            <a:r>
              <a:rPr lang="tr-TR" sz="2400" dirty="0"/>
              <a:t>önemli bir rol oynadığı anlaşılmaktadır. </a:t>
            </a:r>
            <a:r>
              <a:rPr lang="tr-TR" sz="2400" dirty="0" err="1" smtClean="0"/>
              <a:t>Aramice</a:t>
            </a:r>
            <a:r>
              <a:rPr lang="tr-TR" sz="2400" dirty="0"/>
              <a:t>, </a:t>
            </a:r>
            <a:r>
              <a:rPr lang="tr-TR" sz="2400" dirty="0" smtClean="0"/>
              <a:t>çivi yazısından </a:t>
            </a:r>
            <a:r>
              <a:rPr lang="tr-TR" sz="2400" dirty="0"/>
              <a:t>daha kolay olan bir alfabe yazısıyla yazılmaktaydı ve bu özelliği onu Yeni </a:t>
            </a:r>
            <a:r>
              <a:rPr lang="tr-TR" sz="2400" dirty="0" err="1"/>
              <a:t>Assur</a:t>
            </a:r>
            <a:r>
              <a:rPr lang="tr-TR" sz="2400" dirty="0"/>
              <a:t> saraylarında resmi kayıtların </a:t>
            </a:r>
            <a:r>
              <a:rPr lang="tr-TR" sz="2400" dirty="0" smtClean="0"/>
              <a:t>tutulduğu </a:t>
            </a:r>
            <a:r>
              <a:rPr lang="tr-TR" sz="2400" dirty="0"/>
              <a:t>ikinci dil konumuna </a:t>
            </a:r>
            <a:r>
              <a:rPr lang="tr-TR" sz="2400" dirty="0" smtClean="0"/>
              <a:t>yükseltmişti. </a:t>
            </a:r>
            <a:r>
              <a:rPr lang="tr-TR" sz="2400" dirty="0"/>
              <a:t>Pers Egemenliği döneminde yaygın bir ticaret dili olarak konuşulmuş; bazı lehçeleri Kuzey Mezopotamya ve </a:t>
            </a:r>
            <a:r>
              <a:rPr lang="tr-TR" sz="2400" dirty="0" smtClean="0"/>
              <a:t>Güneydoğu </a:t>
            </a:r>
            <a:r>
              <a:rPr lang="tr-TR" sz="2400" dirty="0"/>
              <a:t>Anadolu'da Süryani ve </a:t>
            </a:r>
            <a:r>
              <a:rPr lang="tr-TR" sz="2400" dirty="0" err="1"/>
              <a:t>Keldani</a:t>
            </a:r>
            <a:r>
              <a:rPr lang="tr-TR" sz="2400" dirty="0"/>
              <a:t> gibi topluluklar aracılığıyla günümüze kadar ulaşmıştır. </a:t>
            </a:r>
            <a:r>
              <a:rPr lang="tr-TR" sz="2400" dirty="0" err="1" smtClean="0"/>
              <a:t>Aramiler’in</a:t>
            </a:r>
            <a:r>
              <a:rPr lang="tr-TR" sz="2400" dirty="0" smtClean="0"/>
              <a:t> kurduğu </a:t>
            </a:r>
            <a:r>
              <a:rPr lang="tr-TR" sz="2400" dirty="0"/>
              <a:t>kent devletleri, genellikle aşiret reisi ve kurucusunun adının önüne eklenen bit (ev) sözcüğüyle tanımlanırdı. </a:t>
            </a:r>
          </a:p>
          <a:p>
            <a:pPr>
              <a:spcBef>
                <a:spcPct val="50000"/>
              </a:spcBef>
            </a:pPr>
            <a:r>
              <a:rPr lang="tr-TR" dirty="0"/>
              <a:t>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ARAMA\tarama0043.jpg"/>
          <p:cNvPicPr>
            <a:picLocks noChangeAspect="1" noChangeArrowheads="1"/>
          </p:cNvPicPr>
          <p:nvPr/>
        </p:nvPicPr>
        <p:blipFill>
          <a:blip r:embed="rId2" cstate="print"/>
          <a:srcRect l="3336" t="63542" b="3125"/>
          <a:stretch>
            <a:fillRect/>
          </a:stretch>
        </p:blipFill>
        <p:spPr bwMode="auto">
          <a:xfrm>
            <a:off x="-1" y="0"/>
            <a:ext cx="9156443" cy="428625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Dikdörtgen"/>
          <p:cNvSpPr>
            <a:spLocks noChangeArrowheads="1"/>
          </p:cNvSpPr>
          <p:nvPr/>
        </p:nvSpPr>
        <p:spPr bwMode="auto">
          <a:xfrm>
            <a:off x="0" y="0"/>
            <a:ext cx="9144000" cy="6370975"/>
          </a:xfrm>
          <a:prstGeom prst="rect">
            <a:avLst/>
          </a:prstGeom>
          <a:noFill/>
          <a:ln w="9525">
            <a:noFill/>
            <a:miter lim="800000"/>
            <a:headEnd/>
            <a:tailEnd/>
          </a:ln>
        </p:spPr>
        <p:txBody>
          <a:bodyPr wrap="square">
            <a:spAutoFit/>
          </a:bodyPr>
          <a:lstStyle/>
          <a:p>
            <a:r>
              <a:rPr lang="tr-TR" sz="2400" dirty="0" smtClean="0"/>
              <a:t>Hitit İmparatorluğu </a:t>
            </a:r>
            <a:r>
              <a:rPr lang="tr-TR" sz="2400" dirty="0" smtClean="0">
                <a:solidFill>
                  <a:srgbClr val="FF0000"/>
                </a:solidFill>
              </a:rPr>
              <a:t>1190 </a:t>
            </a:r>
            <a:r>
              <a:rPr lang="tr-TR" sz="2400" dirty="0" smtClean="0"/>
              <a:t>yılı civarında büyük çapta son bulup, başkent </a:t>
            </a:r>
            <a:r>
              <a:rPr lang="tr-TR" sz="2400" dirty="0" err="1" smtClean="0"/>
              <a:t>Hattuşa</a:t>
            </a:r>
            <a:r>
              <a:rPr lang="tr-TR" sz="2400" dirty="0" smtClean="0"/>
              <a:t> yakılıp yıkıldıktan sonra Anadolu büyük bir kargaşa ve çöküntünün içine sürüklenmeye başladı. </a:t>
            </a:r>
            <a:r>
              <a:rPr lang="tr-TR" sz="2400" dirty="0" err="1" smtClean="0"/>
              <a:t>Hattuşa’da</a:t>
            </a:r>
            <a:r>
              <a:rPr lang="tr-TR" sz="2400" dirty="0" smtClean="0"/>
              <a:t> yaşayan kral sülalesinin bireylerinden bazıları güneye doğru çekilerek, önce </a:t>
            </a:r>
            <a:r>
              <a:rPr lang="tr-TR" sz="2400" dirty="0" err="1" smtClean="0">
                <a:solidFill>
                  <a:srgbClr val="FF0000"/>
                </a:solidFill>
              </a:rPr>
              <a:t>Tarhuntassa</a:t>
            </a:r>
            <a:r>
              <a:rPr lang="tr-TR" sz="2400" dirty="0" smtClean="0"/>
              <a:t> ve </a:t>
            </a:r>
            <a:r>
              <a:rPr lang="tr-TR" sz="2400" dirty="0" smtClean="0">
                <a:solidFill>
                  <a:srgbClr val="FF0000"/>
                </a:solidFill>
              </a:rPr>
              <a:t>Kargamış</a:t>
            </a:r>
            <a:r>
              <a:rPr lang="tr-TR" sz="2400" dirty="0" smtClean="0"/>
              <a:t>’ta, sonra da Malatya’da yeni sülaleler kurmuşlarsa da büyük imparatorluğun yaklaşık 400 yıllık bir süreden sonra yıkılışı, gerisinde önemli siyasal boşluklar bırakmıştır. Hititlerin amansız düşmanı </a:t>
            </a:r>
            <a:r>
              <a:rPr lang="tr-TR" sz="2400" dirty="0" err="1" smtClean="0">
                <a:solidFill>
                  <a:srgbClr val="FF0000"/>
                </a:solidFill>
              </a:rPr>
              <a:t>Kaşgalar</a:t>
            </a:r>
            <a:r>
              <a:rPr lang="tr-TR" sz="2400" dirty="0" smtClean="0"/>
              <a:t> Kızılırmak’ın kuzeyindeki tüm Orta Anadolu’yu ellerine geçirmiştir; Kafkaslar yolu ile gelen </a:t>
            </a:r>
            <a:r>
              <a:rPr lang="tr-TR" sz="2400" dirty="0" err="1" smtClean="0">
                <a:solidFill>
                  <a:srgbClr val="FF0000"/>
                </a:solidFill>
              </a:rPr>
              <a:t>Muşkili</a:t>
            </a:r>
            <a:r>
              <a:rPr lang="tr-TR" sz="2400" dirty="0" smtClean="0"/>
              <a:t> halklar Doğu Anadolu’nun batı kesimlerine, </a:t>
            </a:r>
            <a:r>
              <a:rPr lang="tr-TR" sz="2400" dirty="0" smtClean="0">
                <a:solidFill>
                  <a:srgbClr val="FF0000"/>
                </a:solidFill>
              </a:rPr>
              <a:t>Trakyalı göçmenler </a:t>
            </a:r>
            <a:r>
              <a:rPr lang="tr-TR" sz="2400" dirty="0" smtClean="0"/>
              <a:t>Batı Anadolu’nun kuzey bölümüne; Sami kökenli </a:t>
            </a:r>
            <a:r>
              <a:rPr lang="tr-TR" sz="2400" dirty="0" err="1" smtClean="0">
                <a:solidFill>
                  <a:srgbClr val="FF0000"/>
                </a:solidFill>
              </a:rPr>
              <a:t>Aramiler</a:t>
            </a:r>
            <a:r>
              <a:rPr lang="tr-TR" sz="2400" dirty="0" smtClean="0"/>
              <a:t> ise Güney doğu Anadolu’ya yerleşmeye başlamıştırlar. Tüm bu olumsuz gelişmelere Mısırlılar tarafından </a:t>
            </a:r>
            <a:r>
              <a:rPr lang="tr-TR" sz="2400" dirty="0" smtClean="0">
                <a:solidFill>
                  <a:srgbClr val="FF0000"/>
                </a:solidFill>
              </a:rPr>
              <a:t>“Deniz Halkları” </a:t>
            </a:r>
            <a:r>
              <a:rPr lang="tr-TR" sz="2400" dirty="0" smtClean="0"/>
              <a:t>diye adlandırılan bir takım yurtsuz çapulcuların yarattığı terör olayları ve bir süredir yaşanan kıtlık da eklenince kurulu düzen iyiden iyiye bozulmuş ve </a:t>
            </a:r>
            <a:r>
              <a:rPr lang="tr-TR" sz="2400" dirty="0" smtClean="0">
                <a:solidFill>
                  <a:srgbClr val="FF0000"/>
                </a:solidFill>
              </a:rPr>
              <a:t>III. bin </a:t>
            </a:r>
            <a:r>
              <a:rPr lang="tr-TR" sz="2400" dirty="0" smtClean="0"/>
              <a:t>yılın sonları ile </a:t>
            </a:r>
            <a:r>
              <a:rPr lang="tr-TR" sz="2400" dirty="0" smtClean="0">
                <a:solidFill>
                  <a:srgbClr val="FF0000"/>
                </a:solidFill>
              </a:rPr>
              <a:t>II. binin </a:t>
            </a:r>
            <a:r>
              <a:rPr lang="tr-TR" sz="2400" dirty="0" smtClean="0"/>
              <a:t>başlarında olduğu gibi Anadolu bir kez daha irili ufaklı birçok güç arasında paylaşılarak çekişme alanı haline gelmiştir.</a:t>
            </a:r>
            <a:endParaRPr lang="en-GB" sz="24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Dikdörtgen"/>
          <p:cNvSpPr>
            <a:spLocks noChangeArrowheads="1"/>
          </p:cNvSpPr>
          <p:nvPr/>
        </p:nvSpPr>
        <p:spPr bwMode="auto">
          <a:xfrm>
            <a:off x="0" y="0"/>
            <a:ext cx="9144000" cy="5262979"/>
          </a:xfrm>
          <a:prstGeom prst="rect">
            <a:avLst/>
          </a:prstGeom>
          <a:noFill/>
          <a:ln w="9525">
            <a:noFill/>
            <a:miter lim="800000"/>
            <a:headEnd/>
            <a:tailEnd/>
          </a:ln>
        </p:spPr>
        <p:txBody>
          <a:bodyPr wrap="square">
            <a:spAutoFit/>
          </a:bodyPr>
          <a:lstStyle/>
          <a:p>
            <a:r>
              <a:rPr lang="tr-TR" sz="2400" dirty="0" smtClean="0"/>
              <a:t>	M.Ö. 1200’lerden itibaren Geç Hitit Devletleri Güney Anadolu ve kısmen Kuzey Suriye’de, yine aynı tarihlerden itibaren önce </a:t>
            </a:r>
            <a:r>
              <a:rPr lang="tr-TR" sz="2400" dirty="0" err="1" smtClean="0"/>
              <a:t>Uruadri</a:t>
            </a:r>
            <a:r>
              <a:rPr lang="tr-TR" sz="2400" dirty="0" smtClean="0"/>
              <a:t> ve </a:t>
            </a:r>
            <a:r>
              <a:rPr lang="tr-TR" sz="2400" dirty="0" err="1" smtClean="0"/>
              <a:t>Nairi</a:t>
            </a:r>
            <a:r>
              <a:rPr lang="tr-TR" sz="2400" dirty="0" smtClean="0"/>
              <a:t> Beyleri, sonra da Urartulular Doğu Anadolu’da Demir Çağları’nda var olan beylikler ve devletlerdir. Orta Anadolu’da 1200–800 tarihleri arasındaki </a:t>
            </a:r>
            <a:r>
              <a:rPr lang="tr-TR" sz="2400" dirty="0" smtClean="0">
                <a:solidFill>
                  <a:srgbClr val="FF0000"/>
                </a:solidFill>
              </a:rPr>
              <a:t>“Karanlık Çağ”</a:t>
            </a:r>
            <a:r>
              <a:rPr lang="tr-TR" sz="2400" dirty="0" smtClean="0"/>
              <a:t>dan sonra </a:t>
            </a:r>
            <a:r>
              <a:rPr lang="tr-TR" sz="2400" dirty="0" err="1" smtClean="0">
                <a:solidFill>
                  <a:srgbClr val="FF0000"/>
                </a:solidFill>
              </a:rPr>
              <a:t>Frigler</a:t>
            </a:r>
            <a:r>
              <a:rPr lang="tr-TR" sz="2400" dirty="0" smtClean="0"/>
              <a:t>, Batı Anadolu’da </a:t>
            </a:r>
            <a:r>
              <a:rPr lang="tr-TR" sz="2400" dirty="0" smtClean="0">
                <a:solidFill>
                  <a:srgbClr val="FF0000"/>
                </a:solidFill>
              </a:rPr>
              <a:t>Lidyalılar</a:t>
            </a:r>
            <a:r>
              <a:rPr lang="tr-TR" sz="2400" dirty="0" smtClean="0"/>
              <a:t>; Güneybatı Anadolu’da </a:t>
            </a:r>
            <a:r>
              <a:rPr lang="tr-TR" sz="2400" dirty="0" smtClean="0">
                <a:solidFill>
                  <a:srgbClr val="FF0000"/>
                </a:solidFill>
              </a:rPr>
              <a:t>Likyalılar </a:t>
            </a:r>
            <a:r>
              <a:rPr lang="tr-TR" sz="2400" dirty="0" smtClean="0"/>
              <a:t>ve Ege kıyılarında da </a:t>
            </a:r>
            <a:r>
              <a:rPr lang="tr-TR" sz="2400" dirty="0" err="1" smtClean="0">
                <a:solidFill>
                  <a:srgbClr val="FF0000"/>
                </a:solidFill>
              </a:rPr>
              <a:t>İyonyalılar</a:t>
            </a:r>
            <a:r>
              <a:rPr lang="tr-TR" sz="2400" dirty="0" smtClean="0"/>
              <a:t> </a:t>
            </a:r>
            <a:r>
              <a:rPr lang="tr-TR" sz="2400" dirty="0" smtClean="0">
                <a:solidFill>
                  <a:srgbClr val="FF0000"/>
                </a:solidFill>
              </a:rPr>
              <a:t>Geç Demir Çağı ve devamında Anadolu kültürüne yön veren uygarlıklar olmuştur.</a:t>
            </a:r>
            <a:endParaRPr lang="en-GB" sz="2400" dirty="0" smtClean="0">
              <a:solidFill>
                <a:srgbClr val="FF0000"/>
              </a:solidFill>
            </a:endParaRPr>
          </a:p>
          <a:p>
            <a:r>
              <a:rPr lang="tr-TR" sz="2400" dirty="0" smtClean="0"/>
              <a:t>	Döneme adını veren </a:t>
            </a:r>
            <a:r>
              <a:rPr lang="tr-TR" sz="2400" dirty="0" smtClean="0">
                <a:solidFill>
                  <a:srgbClr val="FF0000"/>
                </a:solidFill>
              </a:rPr>
              <a:t>demir madeninin </a:t>
            </a:r>
            <a:r>
              <a:rPr lang="tr-TR" sz="2400" dirty="0" smtClean="0"/>
              <a:t>özellikle mücevher ve törensel silah olarak kullanımı II. bin yılın ikinci yarısından itibaren giderek yaygınlaşmaya başlamıştır. IX. yüzyılın sonlarına gelindiğinde tüm silahlar ve çoğu aletlerin yapımında demir, </a:t>
            </a:r>
            <a:r>
              <a:rPr lang="tr-TR" sz="2400" dirty="0" smtClean="0">
                <a:solidFill>
                  <a:srgbClr val="FF0000"/>
                </a:solidFill>
              </a:rPr>
              <a:t>tartışmasız üstünlük sağlamıştır</a:t>
            </a:r>
            <a:r>
              <a:rPr lang="tr-TR" sz="2400" dirty="0" smtClean="0"/>
              <a:t>. Bu arada </a:t>
            </a:r>
            <a:r>
              <a:rPr lang="tr-TR" sz="2400" dirty="0" smtClean="0">
                <a:solidFill>
                  <a:srgbClr val="FF0000"/>
                </a:solidFill>
              </a:rPr>
              <a:t>tunç </a:t>
            </a:r>
            <a:r>
              <a:rPr lang="tr-TR" sz="2400" dirty="0" smtClean="0"/>
              <a:t>madeninin kullanımı da </a:t>
            </a:r>
            <a:r>
              <a:rPr lang="tr-TR" sz="2400" dirty="0" smtClean="0">
                <a:solidFill>
                  <a:srgbClr val="FF0000"/>
                </a:solidFill>
              </a:rPr>
              <a:t>demir</a:t>
            </a:r>
            <a:r>
              <a:rPr lang="tr-TR" sz="2400" dirty="0" smtClean="0"/>
              <a:t> kadar yaygın olmasa da devam etmiştir.</a:t>
            </a:r>
            <a:endParaRPr lang="en-GB" sz="2400"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body" idx="1"/>
          </p:nvPr>
        </p:nvSpPr>
        <p:spPr>
          <a:xfrm>
            <a:off x="0" y="0"/>
            <a:ext cx="9144000" cy="6858000"/>
          </a:xfrm>
        </p:spPr>
        <p:txBody>
          <a:bodyPr/>
          <a:lstStyle/>
          <a:p>
            <a:pPr eaLnBrk="1" hangingPunct="1">
              <a:lnSpc>
                <a:spcPct val="80000"/>
              </a:lnSpc>
            </a:pPr>
            <a:r>
              <a:rPr lang="tr-TR" sz="2800" smtClean="0"/>
              <a:t>Yavaş yavaş Orta Anadolu'ya doğru harekete geçen, Frigler 1100/1000 yıllarına doğru Polatlı yöresine, yani sonraları başkentliklerini yapacak olan Gordion (Yassıhöyük)'a varmışlardı.</a:t>
            </a:r>
          </a:p>
          <a:p>
            <a:pPr eaLnBrk="1" hangingPunct="1">
              <a:lnSpc>
                <a:spcPct val="80000"/>
              </a:lnSpc>
            </a:pPr>
            <a:r>
              <a:rPr lang="tr-TR" sz="2800" smtClean="0"/>
              <a:t>M.Ö. 1200’lerden itibaren </a:t>
            </a:r>
            <a:r>
              <a:rPr lang="tr-TR" sz="2800" i="1" smtClean="0">
                <a:solidFill>
                  <a:srgbClr val="FF0000"/>
                </a:solidFill>
              </a:rPr>
              <a:t>Geç Hitit Devletleri </a:t>
            </a:r>
            <a:r>
              <a:rPr lang="tr-TR" sz="2800" smtClean="0"/>
              <a:t>Güney Anadolu ve kısmen Kuzey Suriye’de, yine aynı tarihlerden itibaren önce Uruadri ve Nairi Beyleri, sonra da Urartulular Doğu Anadolu’da Demir Çağları’nda var olan beylikler ve devletlerdir. Orta Anadolu’da 1200–800 tarihleri arasındaki </a:t>
            </a:r>
            <a:r>
              <a:rPr lang="tr-TR" sz="2800" i="1" smtClean="0">
                <a:solidFill>
                  <a:srgbClr val="FF0000"/>
                </a:solidFill>
              </a:rPr>
              <a:t>“Karanlık Çağ”</a:t>
            </a:r>
            <a:r>
              <a:rPr lang="tr-TR" sz="2800" smtClean="0"/>
              <a:t>dan sonra </a:t>
            </a:r>
            <a:r>
              <a:rPr lang="tr-TR" sz="2800" i="1" smtClean="0">
                <a:solidFill>
                  <a:srgbClr val="FF0000"/>
                </a:solidFill>
              </a:rPr>
              <a:t>Frigler</a:t>
            </a:r>
            <a:r>
              <a:rPr lang="tr-TR" sz="2800" smtClean="0"/>
              <a:t>, Batı Anadolu’da </a:t>
            </a:r>
            <a:r>
              <a:rPr lang="tr-TR" sz="2800" i="1" smtClean="0">
                <a:solidFill>
                  <a:srgbClr val="FF0000"/>
                </a:solidFill>
              </a:rPr>
              <a:t>Lidyalılar</a:t>
            </a:r>
            <a:r>
              <a:rPr lang="tr-TR" sz="2800" smtClean="0"/>
              <a:t>; Güneybatı Anadolu’da </a:t>
            </a:r>
            <a:r>
              <a:rPr lang="tr-TR" sz="2800" i="1" smtClean="0">
                <a:solidFill>
                  <a:srgbClr val="FF0000"/>
                </a:solidFill>
              </a:rPr>
              <a:t>Likyalılar </a:t>
            </a:r>
            <a:r>
              <a:rPr lang="tr-TR" sz="2800" smtClean="0"/>
              <a:t>ve Ege kıyılarında da </a:t>
            </a:r>
            <a:r>
              <a:rPr lang="tr-TR" sz="2800" i="1" smtClean="0">
                <a:solidFill>
                  <a:srgbClr val="FF0000"/>
                </a:solidFill>
              </a:rPr>
              <a:t>İyonyalılar</a:t>
            </a:r>
            <a:r>
              <a:rPr lang="tr-TR" sz="2800" smtClean="0"/>
              <a:t> Geç Demir Çağı ve devamında Anadolu kültürüne yön veren uygarlıklar olmuştur.</a:t>
            </a:r>
            <a:endParaRPr lang="en-GB" sz="2800" smtClean="0"/>
          </a:p>
          <a:p>
            <a:pPr eaLnBrk="1" hangingPunct="1">
              <a:lnSpc>
                <a:spcPct val="80000"/>
              </a:lnSpc>
            </a:pPr>
            <a:endParaRPr lang="tr-TR" sz="28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İçerik Yer Tutucusu"/>
          <p:cNvSpPr>
            <a:spLocks noGrp="1"/>
          </p:cNvSpPr>
          <p:nvPr>
            <p:ph idx="1"/>
          </p:nvPr>
        </p:nvSpPr>
        <p:spPr>
          <a:xfrm>
            <a:off x="0" y="0"/>
            <a:ext cx="9144000" cy="6858000"/>
          </a:xfrm>
        </p:spPr>
        <p:txBody>
          <a:bodyPr/>
          <a:lstStyle/>
          <a:p>
            <a:pPr eaLnBrk="1" hangingPunct="1">
              <a:buFontTx/>
              <a:buNone/>
            </a:pPr>
            <a:r>
              <a:rPr lang="tr-TR" sz="2400" smtClean="0"/>
              <a:t>	</a:t>
            </a:r>
            <a:endParaRPr lang="en-GB" sz="2400" smtClean="0"/>
          </a:p>
          <a:p>
            <a:pPr eaLnBrk="1" hangingPunct="1"/>
            <a:r>
              <a:rPr lang="tr-TR" sz="2400" smtClean="0"/>
              <a:t>	</a:t>
            </a:r>
            <a:r>
              <a:rPr lang="tr-TR" sz="2400" i="1" smtClean="0">
                <a:solidFill>
                  <a:srgbClr val="FF0000"/>
                </a:solidFill>
              </a:rPr>
              <a:t>Ege Göçleri</a:t>
            </a:r>
            <a:r>
              <a:rPr lang="tr-TR" sz="2400" smtClean="0"/>
              <a:t>: Mısır kaynaklarında </a:t>
            </a:r>
            <a:r>
              <a:rPr lang="tr-TR" sz="2400" i="1" smtClean="0">
                <a:solidFill>
                  <a:srgbClr val="FF0000"/>
                </a:solidFill>
              </a:rPr>
              <a:t>"Ege Göçleri veya Deniz Kavimler Göçü" </a:t>
            </a:r>
            <a:r>
              <a:rPr lang="tr-TR" sz="2400" smtClean="0"/>
              <a:t>olarak adlandırılan kavimlerin gelişiyle Anadolu'da büyük bir uygarlık kuran Hitit Devleti de tarihe karışmıştır (M.Ö.1190). Bu kavimler Anadolu'dan ilerleyerek bir süre sonra Suriye ve Filistin üzerinden Mısır kapılarına dek dayanmışlardır. Mısır yazılı belgelerinde bu istilacılar bir sıra isimden ibarettir. Mısır bu kavimleri zorlukla kendi topraklarından uzak tutmayı başarmıştır ve Anadolu ile ilişkileri de kesilmiştir.</a:t>
            </a:r>
            <a:endParaRPr lang="en-GB" sz="2400" smtClean="0"/>
          </a:p>
          <a:p>
            <a:pPr eaLnBrk="1" hangingPunct="1"/>
            <a:endParaRPr lang="en-GB" sz="20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İçerik Yer Tutucusu"/>
          <p:cNvSpPr>
            <a:spLocks noGrp="1"/>
          </p:cNvSpPr>
          <p:nvPr>
            <p:ph idx="1"/>
          </p:nvPr>
        </p:nvSpPr>
        <p:spPr>
          <a:xfrm>
            <a:off x="0" y="0"/>
            <a:ext cx="9144000" cy="6858000"/>
          </a:xfrm>
        </p:spPr>
        <p:txBody>
          <a:bodyPr/>
          <a:lstStyle/>
          <a:p>
            <a:pPr eaLnBrk="1" hangingPunct="1"/>
            <a:r>
              <a:rPr lang="tr-TR" sz="2400" smtClean="0"/>
              <a:t>Ege Göçleri'nin nedenini tam olarak tespit etmek mümkün olmasa da ekonomik nedenlerden kaynaklandığı düşünülmektedir. M.Ö. II. bin yıllarında Balkan Yarımadası'nda Trak denilen kavimler yaşıyordu. M.Ö. 1200 yıllarında Balkanlar, Makedonya ve Dalmaçya kıyılarından gelen </a:t>
            </a:r>
            <a:r>
              <a:rPr lang="tr-TR" sz="2400" smtClean="0">
                <a:solidFill>
                  <a:srgbClr val="FF0000"/>
                </a:solidFill>
              </a:rPr>
              <a:t>İlliryalı</a:t>
            </a:r>
            <a:r>
              <a:rPr lang="tr-TR" sz="2400" smtClean="0"/>
              <a:t> kavimlerin istilasına uğramıştır. Yerlerinden oynatılan Trak kabileleri başka kavimleri de yanlarına katarak Boğazlar üzerinden ve Ege Denizi'nden Anadolu'ya girerler.</a:t>
            </a:r>
            <a:endParaRPr lang="en-GB" sz="2400" smtClean="0"/>
          </a:p>
          <a:p>
            <a:pPr eaLnBrk="1" hangingPunct="1"/>
            <a:r>
              <a:rPr lang="tr-TR" sz="2400" smtClean="0">
                <a:solidFill>
                  <a:srgbClr val="FF0000"/>
                </a:solidFill>
              </a:rPr>
              <a:t>M.Ö. 1200</a:t>
            </a:r>
            <a:r>
              <a:rPr lang="tr-TR" sz="2400" smtClean="0"/>
              <a:t>'lerde yalnız Anadolu değil, </a:t>
            </a:r>
            <a:r>
              <a:rPr lang="tr-TR" sz="2400" smtClean="0">
                <a:solidFill>
                  <a:srgbClr val="FF0000"/>
                </a:solidFill>
              </a:rPr>
              <a:t>Dor istilası </a:t>
            </a:r>
            <a:r>
              <a:rPr lang="tr-TR" sz="2400" smtClean="0"/>
              <a:t>yüzünden </a:t>
            </a:r>
            <a:r>
              <a:rPr lang="tr-TR" sz="2400" smtClean="0">
                <a:solidFill>
                  <a:srgbClr val="FF0000"/>
                </a:solidFill>
              </a:rPr>
              <a:t>Yunanistan</a:t>
            </a:r>
            <a:r>
              <a:rPr lang="tr-TR" sz="2400" smtClean="0"/>
              <a:t> da büyük bir yıkıma uğramıştır. Keza yine bu tarihlerde </a:t>
            </a:r>
            <a:r>
              <a:rPr lang="tr-TR" sz="2400" smtClean="0">
                <a:solidFill>
                  <a:srgbClr val="FF0000"/>
                </a:solidFill>
              </a:rPr>
              <a:t>İtalya’ya</a:t>
            </a:r>
            <a:r>
              <a:rPr lang="tr-TR" sz="2400" smtClean="0"/>
              <a:t> </a:t>
            </a:r>
            <a:r>
              <a:rPr lang="tr-TR" sz="2400" smtClean="0">
                <a:solidFill>
                  <a:srgbClr val="FF0000"/>
                </a:solidFill>
              </a:rPr>
              <a:t>İtalik kavimleri </a:t>
            </a:r>
            <a:r>
              <a:rPr lang="tr-TR" sz="2400" smtClean="0"/>
              <a:t>göç etmişlerdir. Dor göçlerinin Yunanistan'da </a:t>
            </a:r>
            <a:r>
              <a:rPr lang="tr-TR" sz="2400" smtClean="0">
                <a:solidFill>
                  <a:srgbClr val="FF0000"/>
                </a:solidFill>
              </a:rPr>
              <a:t>Aka</a:t>
            </a:r>
            <a:r>
              <a:rPr lang="tr-TR" sz="2400" smtClean="0"/>
              <a:t> uygarlığı üzerinde de yıkıcı etkisi olmuştur. Balkanlardan Yunanistan'a dalgalar halinde giren Dorlar, bütün Yunanistan'a yayılmışlardır. Bu istiladan sonra Aka topluluklarının bir kısmı, bu kavmin egemenliğine katlanamayarak Anadolu kıyılarına göç etmiş, kalanlar ise Dorlarla kaynaşmışlardır.</a:t>
            </a:r>
            <a:endParaRPr lang="en-GB" sz="2400" smtClean="0"/>
          </a:p>
          <a:p>
            <a:pPr eaLnBrk="1" hangingPunct="1"/>
            <a:endParaRPr lang="en-GB" sz="2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2308</TotalTime>
  <Words>1201</Words>
  <Application>Microsoft Office PowerPoint</Application>
  <PresentationFormat>Ekran Gösterisi (4:3)</PresentationFormat>
  <Paragraphs>152</Paragraphs>
  <Slides>36</Slides>
  <Notes>2</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Ofis Teması</vt:lpstr>
      <vt:lpstr>Slayt 1</vt:lpstr>
      <vt:lpstr>Slayt 2</vt:lpstr>
      <vt:lpstr>Slayt 3</vt:lpstr>
      <vt:lpstr>DENİZ HALKLARI OLAYI NEDİR?</vt:lpstr>
      <vt:lpstr>MEDİNET-HABU TAPINAĞI</vt:lpstr>
      <vt:lpstr>Slayt 6</vt:lpstr>
      <vt:lpstr>Slayt 7</vt:lpstr>
      <vt:lpstr>Slayt 8</vt:lpstr>
      <vt:lpstr>Slayt 9</vt:lpstr>
      <vt:lpstr>Slayt 10</vt:lpstr>
      <vt:lpstr>Slayt 11</vt:lpstr>
      <vt:lpstr>M.Ö. 14-13 yüz yıllarda Akdeniz dünyası ve Yakındoğu</vt:lpstr>
      <vt:lpstr>Slayt 13</vt:lpstr>
      <vt:lpstr>DENİZ HALKLARI GÖÇ YOLLARI</vt:lpstr>
      <vt:lpstr>Slayt 15</vt:lpstr>
      <vt:lpstr>Slayt 16</vt:lpstr>
      <vt:lpstr>DENİZ HALKLARI</vt:lpstr>
      <vt:lpstr>EKWESH = WESHESH = AKAWASHA = AHHİYAVVA ? </vt:lpstr>
      <vt:lpstr>PELESET = FİLİSTİNLİLER ?  </vt:lpstr>
      <vt:lpstr>LUKKA = LUKKU = LYKİA </vt:lpstr>
      <vt:lpstr>SHERDEN = SARDUNYALILAR ? </vt:lpstr>
      <vt:lpstr>DANUNA = DENYEN = DANAOİ ? </vt:lpstr>
      <vt:lpstr>ZAKARRU = TJEKKER = TEUKROİ = TEKKER</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SÜMER UYGARLIĞI (SÜMERLER)</dc:title>
  <dc:creator>davut</dc:creator>
  <cp:lastModifiedBy>admin</cp:lastModifiedBy>
  <cp:revision>47</cp:revision>
  <dcterms:created xsi:type="dcterms:W3CDTF">2012-03-26T16:05:46Z</dcterms:created>
  <dcterms:modified xsi:type="dcterms:W3CDTF">2020-03-18T14:15:18Z</dcterms:modified>
</cp:coreProperties>
</file>