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317" r:id="rId2"/>
    <p:sldId id="285" r:id="rId3"/>
    <p:sldId id="296" r:id="rId4"/>
    <p:sldId id="298" r:id="rId5"/>
    <p:sldId id="258" r:id="rId6"/>
    <p:sldId id="299" r:id="rId7"/>
    <p:sldId id="297" r:id="rId8"/>
    <p:sldId id="278" r:id="rId9"/>
    <p:sldId id="279" r:id="rId10"/>
    <p:sldId id="280" r:id="rId11"/>
    <p:sldId id="300" r:id="rId12"/>
    <p:sldId id="259" r:id="rId13"/>
    <p:sldId id="261" r:id="rId14"/>
    <p:sldId id="301" r:id="rId15"/>
    <p:sldId id="282" r:id="rId16"/>
    <p:sldId id="291" r:id="rId17"/>
    <p:sldId id="283" r:id="rId18"/>
    <p:sldId id="287" r:id="rId19"/>
    <p:sldId id="288" r:id="rId20"/>
    <p:sldId id="289" r:id="rId21"/>
    <p:sldId id="276" r:id="rId22"/>
    <p:sldId id="302" r:id="rId23"/>
    <p:sldId id="316" r:id="rId24"/>
    <p:sldId id="307" r:id="rId25"/>
    <p:sldId id="263" r:id="rId26"/>
    <p:sldId id="303" r:id="rId27"/>
    <p:sldId id="293" r:id="rId28"/>
    <p:sldId id="305" r:id="rId29"/>
    <p:sldId id="294" r:id="rId30"/>
    <p:sldId id="295" r:id="rId31"/>
    <p:sldId id="308" r:id="rId32"/>
    <p:sldId id="264" r:id="rId33"/>
    <p:sldId id="286" r:id="rId34"/>
    <p:sldId id="310" r:id="rId35"/>
    <p:sldId id="260" r:id="rId36"/>
    <p:sldId id="271" r:id="rId37"/>
    <p:sldId id="272" r:id="rId38"/>
    <p:sldId id="273" r:id="rId39"/>
    <p:sldId id="275" r:id="rId40"/>
    <p:sldId id="274" r:id="rId41"/>
    <p:sldId id="311" r:id="rId42"/>
    <p:sldId id="265" r:id="rId43"/>
    <p:sldId id="268" r:id="rId44"/>
    <p:sldId id="270" r:id="rId45"/>
    <p:sldId id="312" r:id="rId46"/>
    <p:sldId id="269" r:id="rId47"/>
    <p:sldId id="262" r:id="rId48"/>
    <p:sldId id="267" r:id="rId49"/>
    <p:sldId id="315" r:id="rId50"/>
    <p:sldId id="277" r:id="rId51"/>
    <p:sldId id="314" r:id="rId5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06" autoAdjust="0"/>
    <p:restoredTop sz="96092" autoAdjust="0"/>
  </p:normalViewPr>
  <p:slideViewPr>
    <p:cSldViewPr>
      <p:cViewPr varScale="1">
        <p:scale>
          <a:sx n="68" d="100"/>
          <a:sy n="68" d="100"/>
        </p:scale>
        <p:origin x="-165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C29E8E8-0F36-4796-80AA-0A0E001066C3}" type="datetimeFigureOut">
              <a:rPr lang="tr-TR" smtClean="0"/>
              <a:pPr/>
              <a:t>18.03.2020</a:t>
            </a:fld>
            <a:endParaRPr lang="tr-T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9978BF-303E-411B-B807-BF744A03ACE8}" type="slidenum">
              <a:rPr lang="tr-TR" smtClean="0"/>
              <a:pPr/>
              <a:t>‹#›</a:t>
            </a:fld>
            <a:endParaRPr lang="tr-TR"/>
          </a:p>
        </p:txBody>
      </p:sp>
    </p:spTree>
    <p:extLst>
      <p:ext uri="{BB962C8B-B14F-4D97-AF65-F5344CB8AC3E}">
        <p14:creationId xmlns="" xmlns:p14="http://schemas.microsoft.com/office/powerpoint/2010/main" val="37463134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D1EB0D-34BF-440F-8934-E42EF9C54616}" type="datetimeFigureOut">
              <a:rPr lang="tr-TR" smtClean="0"/>
              <a:pPr/>
              <a:t>18.03.2020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503754-3A14-429E-9379-821A94108D7E}" type="slidenum">
              <a:rPr lang="tr-TR" smtClean="0"/>
              <a:pPr/>
              <a:t>‹#›</a:t>
            </a:fld>
            <a:endParaRPr lang="tr-TR"/>
          </a:p>
        </p:txBody>
      </p:sp>
    </p:spTree>
    <p:extLst>
      <p:ext uri="{BB962C8B-B14F-4D97-AF65-F5344CB8AC3E}">
        <p14:creationId xmlns="" xmlns:p14="http://schemas.microsoft.com/office/powerpoint/2010/main" val="1756785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6503754-3A14-429E-9379-821A94108D7E}" type="slidenum">
              <a:rPr lang="tr-TR" smtClean="0"/>
              <a:pPr/>
              <a:t>4</a:t>
            </a:fld>
            <a:endParaRPr lang="tr-TR"/>
          </a:p>
        </p:txBody>
      </p:sp>
    </p:spTree>
    <p:extLst>
      <p:ext uri="{BB962C8B-B14F-4D97-AF65-F5344CB8AC3E}">
        <p14:creationId xmlns="" xmlns:p14="http://schemas.microsoft.com/office/powerpoint/2010/main" val="2443284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6503754-3A14-429E-9379-821A94108D7E}" type="slidenum">
              <a:rPr lang="tr-TR" smtClean="0"/>
              <a:pPr/>
              <a:t>8</a:t>
            </a:fld>
            <a:endParaRPr lang="tr-TR"/>
          </a:p>
        </p:txBody>
      </p:sp>
    </p:spTree>
    <p:extLst>
      <p:ext uri="{BB962C8B-B14F-4D97-AF65-F5344CB8AC3E}">
        <p14:creationId xmlns="" xmlns:p14="http://schemas.microsoft.com/office/powerpoint/2010/main" val="562845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6503754-3A14-429E-9379-821A94108D7E}" type="slidenum">
              <a:rPr lang="tr-TR" smtClean="0"/>
              <a:pPr/>
              <a:t>9</a:t>
            </a:fld>
            <a:endParaRPr lang="tr-TR"/>
          </a:p>
        </p:txBody>
      </p:sp>
    </p:spTree>
    <p:extLst>
      <p:ext uri="{BB962C8B-B14F-4D97-AF65-F5344CB8AC3E}">
        <p14:creationId xmlns="" xmlns:p14="http://schemas.microsoft.com/office/powerpoint/2010/main" val="316017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6503754-3A14-429E-9379-821A94108D7E}" type="slidenum">
              <a:rPr lang="tr-TR" smtClean="0"/>
              <a:pPr/>
              <a:t>25</a:t>
            </a:fld>
            <a:endParaRPr lang="tr-TR"/>
          </a:p>
        </p:txBody>
      </p:sp>
    </p:spTree>
    <p:extLst>
      <p:ext uri="{BB962C8B-B14F-4D97-AF65-F5344CB8AC3E}">
        <p14:creationId xmlns="" xmlns:p14="http://schemas.microsoft.com/office/powerpoint/2010/main" val="1767185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6503754-3A14-429E-9379-821A94108D7E}" type="slidenum">
              <a:rPr lang="tr-TR" smtClean="0"/>
              <a:pPr/>
              <a:t>29</a:t>
            </a:fld>
            <a:endParaRPr lang="tr-TR"/>
          </a:p>
        </p:txBody>
      </p:sp>
    </p:spTree>
    <p:extLst>
      <p:ext uri="{BB962C8B-B14F-4D97-AF65-F5344CB8AC3E}">
        <p14:creationId xmlns="" xmlns:p14="http://schemas.microsoft.com/office/powerpoint/2010/main" val="3929083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dirty="0"/>
          </a:p>
        </p:txBody>
      </p:sp>
      <p:sp>
        <p:nvSpPr>
          <p:cNvPr id="4" name="Slayt Numarası Yer Tutucusu 3"/>
          <p:cNvSpPr>
            <a:spLocks noGrp="1"/>
          </p:cNvSpPr>
          <p:nvPr>
            <p:ph type="sldNum" sz="quarter" idx="10"/>
          </p:nvPr>
        </p:nvSpPr>
        <p:spPr/>
        <p:txBody>
          <a:bodyPr/>
          <a:lstStyle/>
          <a:p>
            <a:fld id="{06503754-3A14-429E-9379-821A94108D7E}" type="slidenum">
              <a:rPr lang="tr-TR" smtClean="0"/>
              <a:pPr/>
              <a:t>36</a:t>
            </a:fld>
            <a:endParaRPr lang="tr-TR"/>
          </a:p>
        </p:txBody>
      </p:sp>
    </p:spTree>
    <p:extLst>
      <p:ext uri="{BB962C8B-B14F-4D97-AF65-F5344CB8AC3E}">
        <p14:creationId xmlns="" xmlns:p14="http://schemas.microsoft.com/office/powerpoint/2010/main" val="1899484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6503754-3A14-429E-9379-821A94108D7E}" type="slidenum">
              <a:rPr lang="tr-TR" smtClean="0"/>
              <a:pPr/>
              <a:t>37</a:t>
            </a:fld>
            <a:endParaRPr lang="tr-TR"/>
          </a:p>
        </p:txBody>
      </p:sp>
    </p:spTree>
    <p:extLst>
      <p:ext uri="{BB962C8B-B14F-4D97-AF65-F5344CB8AC3E}">
        <p14:creationId xmlns="" xmlns:p14="http://schemas.microsoft.com/office/powerpoint/2010/main" val="3525454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6503754-3A14-429E-9379-821A94108D7E}" type="slidenum">
              <a:rPr lang="tr-TR" smtClean="0"/>
              <a:pPr/>
              <a:t>50</a:t>
            </a:fld>
            <a:endParaRPr lang="tr-TR"/>
          </a:p>
        </p:txBody>
      </p:sp>
    </p:spTree>
    <p:extLst>
      <p:ext uri="{BB962C8B-B14F-4D97-AF65-F5344CB8AC3E}">
        <p14:creationId xmlns="" xmlns:p14="http://schemas.microsoft.com/office/powerpoint/2010/main" val="1235131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2CC1A83A-8536-48FF-BE73-3C22B719B0AD}" type="datetimeFigureOut">
              <a:rPr lang="tr-TR" smtClean="0"/>
              <a:pPr/>
              <a:t>18.03.2020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681535E-91B4-454C-8998-2A5B3ED89915}" type="slidenum">
              <a:rPr lang="tr-TR" smtClean="0"/>
              <a:pPr/>
              <a:t>‹#›</a:t>
            </a:fld>
            <a:endParaRPr lang="tr-TR"/>
          </a:p>
        </p:txBody>
      </p:sp>
    </p:spTree>
    <p:extLst>
      <p:ext uri="{BB962C8B-B14F-4D97-AF65-F5344CB8AC3E}">
        <p14:creationId xmlns="" xmlns:p14="http://schemas.microsoft.com/office/powerpoint/2010/main" val="1451193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CC1A83A-8536-48FF-BE73-3C22B719B0AD}" type="datetimeFigureOut">
              <a:rPr lang="tr-TR" smtClean="0"/>
              <a:pPr/>
              <a:t>18.03.2020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681535E-91B4-454C-8998-2A5B3ED89915}" type="slidenum">
              <a:rPr lang="tr-TR" smtClean="0"/>
              <a:pPr/>
              <a:t>‹#›</a:t>
            </a:fld>
            <a:endParaRPr lang="tr-TR"/>
          </a:p>
        </p:txBody>
      </p:sp>
    </p:spTree>
    <p:extLst>
      <p:ext uri="{BB962C8B-B14F-4D97-AF65-F5344CB8AC3E}">
        <p14:creationId xmlns="" xmlns:p14="http://schemas.microsoft.com/office/powerpoint/2010/main" val="3723477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2CC1A83A-8536-48FF-BE73-3C22B719B0AD}" type="datetimeFigureOut">
              <a:rPr lang="tr-TR" smtClean="0"/>
              <a:pPr/>
              <a:t>18.03.2020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681535E-91B4-454C-8998-2A5B3ED89915}" type="slidenum">
              <a:rPr lang="tr-TR" smtClean="0"/>
              <a:pPr/>
              <a:t>‹#›</a:t>
            </a:fld>
            <a:endParaRPr lang="tr-TR"/>
          </a:p>
        </p:txBody>
      </p:sp>
    </p:spTree>
    <p:extLst>
      <p:ext uri="{BB962C8B-B14F-4D97-AF65-F5344CB8AC3E}">
        <p14:creationId xmlns="" xmlns:p14="http://schemas.microsoft.com/office/powerpoint/2010/main" val="2626071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CC1A83A-8536-48FF-BE73-3C22B719B0AD}" type="datetimeFigureOut">
              <a:rPr lang="tr-TR" smtClean="0"/>
              <a:pPr/>
              <a:t>18.03.2020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681535E-91B4-454C-8998-2A5B3ED89915}" type="slidenum">
              <a:rPr lang="tr-TR" smtClean="0"/>
              <a:pPr/>
              <a:t>‹#›</a:t>
            </a:fld>
            <a:endParaRPr lang="tr-TR"/>
          </a:p>
        </p:txBody>
      </p:sp>
    </p:spTree>
    <p:extLst>
      <p:ext uri="{BB962C8B-B14F-4D97-AF65-F5344CB8AC3E}">
        <p14:creationId xmlns="" xmlns:p14="http://schemas.microsoft.com/office/powerpoint/2010/main" val="601256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CC1A83A-8536-48FF-BE73-3C22B719B0AD}" type="datetimeFigureOut">
              <a:rPr lang="tr-TR" smtClean="0"/>
              <a:pPr/>
              <a:t>18.03.2020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E681535E-91B4-454C-8998-2A5B3ED89915}" type="slidenum">
              <a:rPr lang="tr-TR" smtClean="0"/>
              <a:pPr/>
              <a:t>‹#›</a:t>
            </a:fld>
            <a:endParaRPr lang="tr-TR"/>
          </a:p>
        </p:txBody>
      </p:sp>
    </p:spTree>
    <p:extLst>
      <p:ext uri="{BB962C8B-B14F-4D97-AF65-F5344CB8AC3E}">
        <p14:creationId xmlns="" xmlns:p14="http://schemas.microsoft.com/office/powerpoint/2010/main" val="2017060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CC1A83A-8536-48FF-BE73-3C22B719B0AD}" type="datetimeFigureOut">
              <a:rPr lang="tr-TR" smtClean="0"/>
              <a:pPr/>
              <a:t>18.03.2020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E681535E-91B4-454C-8998-2A5B3ED89915}" type="slidenum">
              <a:rPr lang="tr-TR" smtClean="0"/>
              <a:pPr/>
              <a:t>‹#›</a:t>
            </a:fld>
            <a:endParaRPr lang="tr-TR"/>
          </a:p>
        </p:txBody>
      </p:sp>
    </p:spTree>
    <p:extLst>
      <p:ext uri="{BB962C8B-B14F-4D97-AF65-F5344CB8AC3E}">
        <p14:creationId xmlns="" xmlns:p14="http://schemas.microsoft.com/office/powerpoint/2010/main" val="320391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CC1A83A-8536-48FF-BE73-3C22B719B0AD}" type="datetimeFigureOut">
              <a:rPr lang="tr-TR" smtClean="0"/>
              <a:pPr/>
              <a:t>18.03.2020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E681535E-91B4-454C-8998-2A5B3ED89915}" type="slidenum">
              <a:rPr lang="tr-TR" smtClean="0"/>
              <a:pPr/>
              <a:t>‹#›</a:t>
            </a:fld>
            <a:endParaRPr lang="tr-TR"/>
          </a:p>
        </p:txBody>
      </p:sp>
    </p:spTree>
    <p:extLst>
      <p:ext uri="{BB962C8B-B14F-4D97-AF65-F5344CB8AC3E}">
        <p14:creationId xmlns="" xmlns:p14="http://schemas.microsoft.com/office/powerpoint/2010/main" val="1732967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CC1A83A-8536-48FF-BE73-3C22B719B0AD}" type="datetimeFigureOut">
              <a:rPr lang="tr-TR" smtClean="0"/>
              <a:pPr/>
              <a:t>18.03.2020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681535E-91B4-454C-8998-2A5B3ED89915}" type="slidenum">
              <a:rPr lang="tr-TR" smtClean="0"/>
              <a:pPr/>
              <a:t>‹#›</a:t>
            </a:fld>
            <a:endParaRPr lang="tr-TR"/>
          </a:p>
        </p:txBody>
      </p:sp>
    </p:spTree>
    <p:extLst>
      <p:ext uri="{BB962C8B-B14F-4D97-AF65-F5344CB8AC3E}">
        <p14:creationId xmlns="" xmlns:p14="http://schemas.microsoft.com/office/powerpoint/2010/main" val="1070819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CC1A83A-8536-48FF-BE73-3C22B719B0AD}" type="datetimeFigureOut">
              <a:rPr lang="tr-TR" smtClean="0"/>
              <a:pPr/>
              <a:t>18.03.2020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681535E-91B4-454C-8998-2A5B3ED89915}" type="slidenum">
              <a:rPr lang="tr-TR" smtClean="0"/>
              <a:pPr/>
              <a:t>‹#›</a:t>
            </a:fld>
            <a:endParaRPr lang="tr-TR"/>
          </a:p>
        </p:txBody>
      </p:sp>
    </p:spTree>
    <p:extLst>
      <p:ext uri="{BB962C8B-B14F-4D97-AF65-F5344CB8AC3E}">
        <p14:creationId xmlns="" xmlns:p14="http://schemas.microsoft.com/office/powerpoint/2010/main" val="3591450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CC1A83A-8536-48FF-BE73-3C22B719B0AD}" type="datetimeFigureOut">
              <a:rPr lang="tr-TR" smtClean="0"/>
              <a:pPr/>
              <a:t>18.03.2020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681535E-91B4-454C-8998-2A5B3ED89915}" type="slidenum">
              <a:rPr lang="tr-TR" smtClean="0"/>
              <a:pPr/>
              <a:t>‹#›</a:t>
            </a:fld>
            <a:endParaRPr lang="tr-TR"/>
          </a:p>
        </p:txBody>
      </p:sp>
    </p:spTree>
    <p:extLst>
      <p:ext uri="{BB962C8B-B14F-4D97-AF65-F5344CB8AC3E}">
        <p14:creationId xmlns="" xmlns:p14="http://schemas.microsoft.com/office/powerpoint/2010/main" val="3830856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CC1A83A-8536-48FF-BE73-3C22B719B0AD}" type="datetimeFigureOut">
              <a:rPr lang="tr-TR" smtClean="0"/>
              <a:pPr/>
              <a:t>18.03.2020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681535E-91B4-454C-8998-2A5B3ED89915}" type="slidenum">
              <a:rPr lang="tr-TR" smtClean="0"/>
              <a:pPr/>
              <a:t>‹#›</a:t>
            </a:fld>
            <a:endParaRPr lang="tr-TR"/>
          </a:p>
        </p:txBody>
      </p:sp>
    </p:spTree>
    <p:extLst>
      <p:ext uri="{BB962C8B-B14F-4D97-AF65-F5344CB8AC3E}">
        <p14:creationId xmlns="" xmlns:p14="http://schemas.microsoft.com/office/powerpoint/2010/main" val="1650709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C1A83A-8536-48FF-BE73-3C22B719B0AD}" type="datetimeFigureOut">
              <a:rPr lang="tr-TR" smtClean="0"/>
              <a:pPr/>
              <a:t>18.03.2020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81535E-91B4-454C-8998-2A5B3ED89915}" type="slidenum">
              <a:rPr lang="tr-TR" smtClean="0"/>
              <a:pPr/>
              <a:t>‹#›</a:t>
            </a:fld>
            <a:endParaRPr lang="tr-TR"/>
          </a:p>
        </p:txBody>
      </p:sp>
    </p:spTree>
    <p:extLst>
      <p:ext uri="{BB962C8B-B14F-4D97-AF65-F5344CB8AC3E}">
        <p14:creationId xmlns="" xmlns:p14="http://schemas.microsoft.com/office/powerpoint/2010/main" val="35302621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288" y="2276872"/>
            <a:ext cx="8229600" cy="2841228"/>
          </a:xfrm>
        </p:spPr>
        <p:txBody>
          <a:bodyPr>
            <a:normAutofit/>
          </a:bodyPr>
          <a:lstStyle/>
          <a:p>
            <a:pPr algn="ctr">
              <a:buFont typeface="Wingdings" pitchFamily="2" charset="2"/>
              <a:buNone/>
              <a:defRPr/>
            </a:pPr>
            <a:r>
              <a:rPr lang="tr-TR" sz="6600" dirty="0" smtClean="0">
                <a:solidFill>
                  <a:srgbClr val="FF0000"/>
                </a:solidFill>
              </a:rPr>
              <a:t>DEMİR </a:t>
            </a:r>
            <a:r>
              <a:rPr lang="tr-TR" sz="6600" dirty="0" smtClean="0">
                <a:solidFill>
                  <a:srgbClr val="FF0000"/>
                </a:solidFill>
              </a:rPr>
              <a:t>ÇAĞI ANADOLU ARKEOLOJİSİ</a:t>
            </a:r>
            <a:endParaRPr lang="tr-TR" sz="6600" dirty="0">
              <a:solidFill>
                <a:srgbClr val="FF0000"/>
              </a:solidFill>
            </a:endParaRPr>
          </a:p>
        </p:txBody>
      </p:sp>
      <p:pic>
        <p:nvPicPr>
          <p:cNvPr id="3075" name="Picture 2" descr="D:\KONFERANSLAR\Ondokuzmay__s___niversitesi-logo-6924CFF785-seeklogo33_com.gif"/>
          <p:cNvPicPr>
            <a:picLocks noChangeAspect="1" noChangeArrowheads="1"/>
          </p:cNvPicPr>
          <p:nvPr/>
        </p:nvPicPr>
        <p:blipFill>
          <a:blip r:embed="rId2" cstate="print"/>
          <a:srcRect/>
          <a:stretch>
            <a:fillRect/>
          </a:stretch>
        </p:blipFill>
        <p:spPr bwMode="auto">
          <a:xfrm>
            <a:off x="7164388" y="71438"/>
            <a:ext cx="1916112" cy="1917700"/>
          </a:xfrm>
          <a:prstGeom prst="rect">
            <a:avLst/>
          </a:prstGeom>
          <a:noFill/>
          <a:ln w="9525">
            <a:noFill/>
            <a:miter lim="800000"/>
            <a:headEnd/>
            <a:tailEnd/>
          </a:ln>
        </p:spPr>
      </p:pic>
      <p:sp>
        <p:nvSpPr>
          <p:cNvPr id="4" name="2 İçerik Yer Tutucusu"/>
          <p:cNvSpPr txBox="1">
            <a:spLocks/>
          </p:cNvSpPr>
          <p:nvPr/>
        </p:nvSpPr>
        <p:spPr>
          <a:xfrm>
            <a:off x="395288" y="5084763"/>
            <a:ext cx="8229600" cy="1338262"/>
          </a:xfrm>
          <a:prstGeom prst="rect">
            <a:avLst/>
          </a:prstGeom>
        </p:spPr>
        <p:txBody>
          <a:bodyPr>
            <a:normAutofit/>
          </a:bodyPr>
          <a:lstStyle/>
          <a:p>
            <a:pPr marL="342900" indent="-342900" algn="ctr" fontAlgn="auto">
              <a:spcBef>
                <a:spcPct val="20000"/>
              </a:spcBef>
              <a:spcAft>
                <a:spcPts val="0"/>
              </a:spcAft>
              <a:buFont typeface="Arial" pitchFamily="34" charset="0"/>
              <a:buNone/>
              <a:defRPr/>
            </a:pPr>
            <a:r>
              <a:rPr lang="tr-TR" sz="2400" dirty="0">
                <a:solidFill>
                  <a:srgbClr val="0070C0"/>
                </a:solidFill>
                <a:latin typeface="+mn-lt"/>
              </a:rPr>
              <a:t>Doç. Dr. Davut YİĞİTPAŞA</a:t>
            </a:r>
          </a:p>
          <a:p>
            <a:pPr marL="342900" indent="-342900" algn="just" fontAlgn="auto">
              <a:spcBef>
                <a:spcPct val="20000"/>
              </a:spcBef>
              <a:spcAft>
                <a:spcPts val="0"/>
              </a:spcAft>
              <a:buFont typeface="Arial" pitchFamily="34" charset="0"/>
              <a:buNone/>
              <a:defRPr/>
            </a:pPr>
            <a:r>
              <a:rPr lang="tr-TR" sz="2000" dirty="0">
                <a:solidFill>
                  <a:srgbClr val="0070C0"/>
                </a:solidFill>
              </a:rPr>
              <a:t>Sunumda yer alan tüm fotoğraflar telif hakkına sahiptir. Yalnızca eğitim amaçlı olarak kullanılmıştır. Başka bir amaç için kullanılamaz.</a:t>
            </a:r>
            <a:endParaRPr lang="tr-TR" sz="2000" dirty="0">
              <a:solidFill>
                <a:srgbClr val="0070C0"/>
              </a:solidFill>
              <a:latin typeface="+mn-l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467544" y="2204864"/>
            <a:ext cx="8352928" cy="2232248"/>
          </a:xfrm>
          <a:solidFill>
            <a:schemeClr val="tx1">
              <a:lumMod val="95000"/>
              <a:lumOff val="5000"/>
            </a:schemeClr>
          </a:solidFill>
          <a:effectLst>
            <a:innerShdw blurRad="63500" dist="50800" dir="16200000">
              <a:prstClr val="black">
                <a:alpha val="50000"/>
              </a:prstClr>
            </a:innerShdw>
          </a:effectLst>
          <a:scene3d>
            <a:camera prst="orthographicFront"/>
            <a:lightRig rig="threePt" dir="t"/>
          </a:scene3d>
          <a:sp3d>
            <a:bevelT prst="relaxedInset"/>
          </a:sp3d>
        </p:spPr>
        <p:txBody>
          <a:bodyPr>
            <a:normAutofit fontScale="90000"/>
          </a:bodyPr>
          <a:lstStyle/>
          <a:p>
            <a:r>
              <a:rPr lang="tr-TR" sz="8000" dirty="0" smtClean="0">
                <a:solidFill>
                  <a:schemeClr val="accent6">
                    <a:lumMod val="75000"/>
                  </a:schemeClr>
                </a:solidFill>
                <a:latin typeface="Times New Roman" panose="02020603050405020304" pitchFamily="18" charset="0"/>
                <a:cs typeface="Times New Roman" panose="02020603050405020304" pitchFamily="18" charset="0"/>
              </a:rPr>
              <a:t>LİDYALILAR</a:t>
            </a:r>
            <a:br>
              <a:rPr lang="tr-TR" sz="8000" dirty="0" smtClean="0">
                <a:solidFill>
                  <a:schemeClr val="accent6">
                    <a:lumMod val="75000"/>
                  </a:schemeClr>
                </a:solidFill>
                <a:latin typeface="Times New Roman" panose="02020603050405020304" pitchFamily="18" charset="0"/>
                <a:cs typeface="Times New Roman" panose="02020603050405020304" pitchFamily="18" charset="0"/>
              </a:rPr>
            </a:br>
            <a:r>
              <a:rPr lang="tr-TR" sz="8000" dirty="0" smtClean="0">
                <a:solidFill>
                  <a:schemeClr val="accent6">
                    <a:lumMod val="75000"/>
                  </a:schemeClr>
                </a:solidFill>
                <a:latin typeface="Times New Roman" panose="02020603050405020304" pitchFamily="18" charset="0"/>
                <a:cs typeface="Times New Roman" panose="02020603050405020304" pitchFamily="18" charset="0"/>
              </a:rPr>
              <a:t>MÖ. 685-546</a:t>
            </a:r>
            <a:endParaRPr lang="tr-TR" sz="8000" dirty="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2873327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busra\Desktop\lidyalilar-111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65810" y="476672"/>
            <a:ext cx="8382654" cy="5976664"/>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575631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p:cNvSpPr>
            <a:spLocks noGrp="1"/>
          </p:cNvSpPr>
          <p:nvPr>
            <p:ph type="title"/>
          </p:nvPr>
        </p:nvSpPr>
        <p:spPr>
          <a:xfrm>
            <a:off x="457200" y="2722910"/>
            <a:ext cx="8291264" cy="778098"/>
          </a:xfrm>
        </p:spPr>
        <p:txBody>
          <a:bodyPr>
            <a:noAutofit/>
          </a:bodyPr>
          <a:lstStyle/>
          <a:p>
            <a:r>
              <a:rPr lang="tr-TR" sz="7200" dirty="0" smtClean="0">
                <a:solidFill>
                  <a:schemeClr val="accent6">
                    <a:lumMod val="75000"/>
                  </a:schemeClr>
                </a:solidFill>
                <a:latin typeface="Times New Roman" panose="02020603050405020304" pitchFamily="18" charset="0"/>
                <a:cs typeface="Times New Roman" panose="02020603050405020304" pitchFamily="18" charset="0"/>
              </a:rPr>
              <a:t>LİDYALILAR KİMDİR?</a:t>
            </a:r>
            <a:endParaRPr lang="tr-TR" sz="7200" dirty="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684772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620688"/>
            <a:ext cx="8568952" cy="5760640"/>
          </a:xfrm>
        </p:spPr>
        <p:txBody>
          <a:bodyPr>
            <a:normAutofit/>
          </a:bodyPr>
          <a:lstStyle/>
          <a:p>
            <a:pPr marL="0" indent="0">
              <a:buNone/>
            </a:pPr>
            <a:r>
              <a:rPr lang="tr-TR" sz="2800" dirty="0" smtClean="0">
                <a:latin typeface="Times New Roman" panose="02020603050405020304" pitchFamily="18" charset="0"/>
                <a:cs typeface="Times New Roman" panose="02020603050405020304" pitchFamily="18" charset="0"/>
              </a:rPr>
              <a:t>   Batı Anadolu’da Menderes ve Gediz Irmakları arasında kalan bölgeye Lidya, orada yaşayanlara ise Lidyalılar denilmiştir. </a:t>
            </a:r>
          </a:p>
          <a:p>
            <a:r>
              <a:rPr lang="tr-TR" sz="2800" dirty="0" smtClean="0">
                <a:latin typeface="Times New Roman" panose="02020603050405020304" pitchFamily="18" charset="0"/>
                <a:cs typeface="Times New Roman" panose="02020603050405020304" pitchFamily="18" charset="0"/>
              </a:rPr>
              <a:t>Başkentleri </a:t>
            </a:r>
            <a:r>
              <a:rPr lang="tr-TR" sz="2800" dirty="0" err="1" smtClean="0">
                <a:latin typeface="Times New Roman" panose="02020603050405020304" pitchFamily="18" charset="0"/>
                <a:cs typeface="Times New Roman" panose="02020603050405020304" pitchFamily="18" charset="0"/>
              </a:rPr>
              <a:t>Sardes’tir</a:t>
            </a:r>
            <a:r>
              <a:rPr lang="tr-TR" sz="2800" dirty="0" smtClean="0">
                <a:latin typeface="Times New Roman" panose="02020603050405020304" pitchFamily="18" charset="0"/>
                <a:cs typeface="Times New Roman" panose="02020603050405020304" pitchFamily="18" charset="0"/>
              </a:rPr>
              <a:t> . Bu o dönemin en büyük ve en zengin kentidir.</a:t>
            </a:r>
          </a:p>
          <a:p>
            <a:r>
              <a:rPr lang="tr-TR" sz="2800" dirty="0" smtClean="0">
                <a:latin typeface="Times New Roman" panose="02020603050405020304" pitchFamily="18" charset="0"/>
                <a:cs typeface="Times New Roman" panose="02020603050405020304" pitchFamily="18" charset="0"/>
              </a:rPr>
              <a:t>Hint-Avrupa kavminden olan Lidyalılar bu bölgeye doğudan gelmişlerdir.</a:t>
            </a:r>
          </a:p>
          <a:p>
            <a:r>
              <a:rPr lang="tr-TR" sz="2800" dirty="0" smtClean="0">
                <a:latin typeface="Times New Roman" panose="02020603050405020304" pitchFamily="18" charset="0"/>
                <a:cs typeface="Times New Roman" panose="02020603050405020304" pitchFamily="18" charset="0"/>
              </a:rPr>
              <a:t> Lidyalılar, Hititlerin daha sonra da </a:t>
            </a:r>
            <a:r>
              <a:rPr lang="tr-TR" sz="2800" dirty="0" err="1" smtClean="0">
                <a:latin typeface="Times New Roman" panose="02020603050405020304" pitchFamily="18" charset="0"/>
                <a:cs typeface="Times New Roman" panose="02020603050405020304" pitchFamily="18" charset="0"/>
              </a:rPr>
              <a:t>Frigyalılar’ın</a:t>
            </a:r>
            <a:r>
              <a:rPr lang="tr-TR" sz="2800" dirty="0" smtClean="0">
                <a:latin typeface="Times New Roman" panose="02020603050405020304" pitchFamily="18" charset="0"/>
                <a:cs typeface="Times New Roman" panose="02020603050405020304" pitchFamily="18" charset="0"/>
              </a:rPr>
              <a:t> egemenliği altına girmiştir. </a:t>
            </a:r>
          </a:p>
          <a:p>
            <a:r>
              <a:rPr lang="tr-TR" sz="2800" dirty="0" err="1" smtClean="0">
                <a:latin typeface="Times New Roman" panose="02020603050405020304" pitchFamily="18" charset="0"/>
                <a:cs typeface="Times New Roman" panose="02020603050405020304" pitchFamily="18" charset="0"/>
              </a:rPr>
              <a:t>Lidyalılar’ın</a:t>
            </a:r>
            <a:r>
              <a:rPr lang="tr-TR" sz="2800" dirty="0" smtClean="0">
                <a:latin typeface="Times New Roman" panose="02020603050405020304" pitchFamily="18" charset="0"/>
                <a:cs typeface="Times New Roman" panose="02020603050405020304" pitchFamily="18" charset="0"/>
              </a:rPr>
              <a:t> dili Hitit Dili ile benzerlik göstermektedir.</a:t>
            </a:r>
          </a:p>
          <a:p>
            <a:r>
              <a:rPr lang="tr-TR" sz="2800" dirty="0" err="1" smtClean="0">
                <a:latin typeface="Times New Roman" panose="02020603050405020304" pitchFamily="18" charset="0"/>
                <a:cs typeface="Times New Roman" panose="02020603050405020304" pitchFamily="18" charset="0"/>
              </a:rPr>
              <a:t>Frigler’in</a:t>
            </a:r>
            <a:r>
              <a:rPr lang="tr-TR" sz="2800" dirty="0" smtClean="0">
                <a:latin typeface="Times New Roman" panose="02020603050405020304" pitchFamily="18" charset="0"/>
                <a:cs typeface="Times New Roman" panose="02020603050405020304" pitchFamily="18" charset="0"/>
              </a:rPr>
              <a:t> yıkılmasıyla Lidyalılar milattan önce 680 yılında bağımsız bir devlet kurmuşlardır. </a:t>
            </a:r>
          </a:p>
        </p:txBody>
      </p:sp>
    </p:spTree>
    <p:extLst>
      <p:ext uri="{BB962C8B-B14F-4D97-AF65-F5344CB8AC3E}">
        <p14:creationId xmlns="" xmlns:p14="http://schemas.microsoft.com/office/powerpoint/2010/main" val="38821435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p:cNvSpPr>
            <a:spLocks noGrp="1"/>
          </p:cNvSpPr>
          <p:nvPr>
            <p:ph type="title"/>
          </p:nvPr>
        </p:nvSpPr>
        <p:spPr>
          <a:xfrm>
            <a:off x="539552" y="2722910"/>
            <a:ext cx="8075240" cy="634082"/>
          </a:xfrm>
        </p:spPr>
        <p:txBody>
          <a:bodyPr>
            <a:noAutofit/>
          </a:bodyPr>
          <a:lstStyle/>
          <a:p>
            <a:r>
              <a:rPr lang="tr-TR" sz="8000" dirty="0" smtClean="0">
                <a:solidFill>
                  <a:schemeClr val="accent6">
                    <a:lumMod val="75000"/>
                  </a:schemeClr>
                </a:solidFill>
                <a:latin typeface="Times New Roman" panose="02020603050405020304" pitchFamily="18" charset="0"/>
                <a:cs typeface="Times New Roman" panose="02020603050405020304" pitchFamily="18" charset="0"/>
              </a:rPr>
              <a:t>BAŞKENT </a:t>
            </a:r>
            <a:r>
              <a:rPr lang="tr-TR" sz="8000" u="sng" dirty="0" smtClean="0">
                <a:solidFill>
                  <a:schemeClr val="accent6">
                    <a:lumMod val="75000"/>
                  </a:schemeClr>
                </a:solidFill>
                <a:latin typeface="Times New Roman" panose="02020603050405020304" pitchFamily="18" charset="0"/>
                <a:cs typeface="Times New Roman" panose="02020603050405020304" pitchFamily="18" charset="0"/>
              </a:rPr>
              <a:t>SARDES</a:t>
            </a:r>
            <a:endParaRPr lang="tr-TR" sz="8000" u="sng" dirty="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7163641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busra\Desktop\LID 1.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b="5551"/>
          <a:stretch/>
        </p:blipFill>
        <p:spPr bwMode="auto">
          <a:xfrm>
            <a:off x="395536" y="548680"/>
            <a:ext cx="8339437" cy="5717649"/>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68377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476672"/>
            <a:ext cx="8291264" cy="5688632"/>
          </a:xfrm>
        </p:spPr>
        <p:txBody>
          <a:bodyPr>
            <a:noAutofit/>
          </a:bodyPr>
          <a:lstStyle/>
          <a:p>
            <a:r>
              <a:rPr lang="tr-TR" sz="2800" dirty="0">
                <a:latin typeface="Times New Roman" panose="02020603050405020304" pitchFamily="18" charset="0"/>
                <a:cs typeface="Times New Roman" panose="02020603050405020304" pitchFamily="18" charset="0"/>
              </a:rPr>
              <a:t>Lidya Krallığı’nın başkenti olan </a:t>
            </a:r>
            <a:r>
              <a:rPr lang="tr-TR" sz="2800" dirty="0" err="1">
                <a:latin typeface="Times New Roman" panose="02020603050405020304" pitchFamily="18" charset="0"/>
                <a:cs typeface="Times New Roman" panose="02020603050405020304" pitchFamily="18" charset="0"/>
              </a:rPr>
              <a:t>Sardes</a:t>
            </a:r>
            <a:r>
              <a:rPr lang="tr-TR" sz="2800" dirty="0">
                <a:latin typeface="Times New Roman" panose="02020603050405020304" pitchFamily="18" charset="0"/>
                <a:cs typeface="Times New Roman" panose="02020603050405020304" pitchFamily="18" charset="0"/>
              </a:rPr>
              <a:t>, günümüzde Manisa ili topraklarındaki </a:t>
            </a:r>
            <a:r>
              <a:rPr lang="tr-TR" sz="2800" dirty="0" err="1">
                <a:latin typeface="Times New Roman" panose="02020603050405020304" pitchFamily="18" charset="0"/>
                <a:cs typeface="Times New Roman" panose="02020603050405020304" pitchFamily="18" charset="0"/>
              </a:rPr>
              <a:t>Sartmustafa</a:t>
            </a:r>
            <a:r>
              <a:rPr lang="tr-TR" sz="2800" dirty="0">
                <a:latin typeface="Times New Roman" panose="02020603050405020304" pitchFamily="18" charset="0"/>
                <a:cs typeface="Times New Roman" panose="02020603050405020304" pitchFamily="18" charset="0"/>
              </a:rPr>
              <a:t> köyü yakınlarında bulunmaktadır</a:t>
            </a:r>
            <a:r>
              <a:rPr lang="tr-TR" sz="2800" dirty="0" smtClean="0">
                <a:latin typeface="Times New Roman" panose="02020603050405020304" pitchFamily="18" charset="0"/>
                <a:cs typeface="Times New Roman" panose="02020603050405020304" pitchFamily="18" charset="0"/>
              </a:rPr>
              <a:t>.</a:t>
            </a:r>
          </a:p>
          <a:p>
            <a:r>
              <a:rPr lang="tr-TR" sz="2800" dirty="0" err="1" smtClean="0">
                <a:latin typeface="Times New Roman" panose="02020603050405020304" pitchFamily="18" charset="0"/>
                <a:cs typeface="Times New Roman" panose="02020603050405020304" pitchFamily="18" charset="0"/>
              </a:rPr>
              <a:t>Sardes</a:t>
            </a:r>
            <a:r>
              <a:rPr lang="tr-TR" sz="2800" dirty="0">
                <a:latin typeface="Times New Roman" panose="02020603050405020304" pitchFamily="18" charset="0"/>
                <a:cs typeface="Times New Roman" panose="02020603050405020304" pitchFamily="18" charset="0"/>
              </a:rPr>
              <a:t>, </a:t>
            </a:r>
            <a:r>
              <a:rPr lang="tr-TR" sz="2800" dirty="0" err="1">
                <a:latin typeface="Times New Roman" panose="02020603050405020304" pitchFamily="18" charset="0"/>
                <a:cs typeface="Times New Roman" panose="02020603050405020304" pitchFamily="18" charset="0"/>
              </a:rPr>
              <a:t>Tmolos</a:t>
            </a:r>
            <a:r>
              <a:rPr lang="tr-TR" sz="2800" dirty="0">
                <a:latin typeface="Times New Roman" panose="02020603050405020304" pitchFamily="18" charset="0"/>
                <a:cs typeface="Times New Roman" panose="02020603050405020304" pitchFamily="18" charset="0"/>
              </a:rPr>
              <a:t> Dağı’nın (Bozdağ) kuzey yamaçlarında ve </a:t>
            </a:r>
            <a:r>
              <a:rPr lang="tr-TR" sz="2800" dirty="0" err="1">
                <a:latin typeface="Times New Roman" panose="02020603050405020304" pitchFamily="18" charset="0"/>
                <a:cs typeface="Times New Roman" panose="02020603050405020304" pitchFamily="18" charset="0"/>
              </a:rPr>
              <a:t>Pakyolos</a:t>
            </a:r>
            <a:r>
              <a:rPr lang="tr-TR" sz="2800" dirty="0">
                <a:latin typeface="Times New Roman" panose="02020603050405020304" pitchFamily="18" charset="0"/>
                <a:cs typeface="Times New Roman" panose="02020603050405020304" pitchFamily="18" charset="0"/>
              </a:rPr>
              <a:t> (Sart) Çayı’nın kıyısında bulunmaktadır. </a:t>
            </a:r>
            <a:endParaRPr lang="tr-TR" sz="2800" dirty="0" smtClean="0">
              <a:latin typeface="Times New Roman" panose="02020603050405020304" pitchFamily="18" charset="0"/>
              <a:cs typeface="Times New Roman" panose="02020603050405020304" pitchFamily="18" charset="0"/>
            </a:endParaRPr>
          </a:p>
          <a:p>
            <a:r>
              <a:rPr lang="tr-TR" sz="2800" dirty="0" err="1" smtClean="0">
                <a:latin typeface="Times New Roman" panose="02020603050405020304" pitchFamily="18" charset="0"/>
                <a:cs typeface="Times New Roman" panose="02020603050405020304" pitchFamily="18" charset="0"/>
              </a:rPr>
              <a:t>Sardes’deki</a:t>
            </a:r>
            <a:r>
              <a:rPr lang="tr-TR" sz="2800" dirty="0" smtClean="0">
                <a:latin typeface="Times New Roman" panose="02020603050405020304" pitchFamily="18" charset="0"/>
                <a:cs typeface="Times New Roman" panose="02020603050405020304" pitchFamily="18" charset="0"/>
              </a:rPr>
              <a:t> </a:t>
            </a:r>
            <a:r>
              <a:rPr lang="tr-TR" sz="2800" dirty="0">
                <a:latin typeface="Times New Roman" panose="02020603050405020304" pitchFamily="18" charset="0"/>
                <a:cs typeface="Times New Roman" panose="02020603050405020304" pitchFamily="18" charset="0"/>
              </a:rPr>
              <a:t>ilk yerleşimle ilgili hiç bir bilgi yoktur. </a:t>
            </a:r>
            <a:endParaRPr lang="tr-TR" sz="2800" dirty="0" smtClean="0">
              <a:latin typeface="Times New Roman" panose="02020603050405020304" pitchFamily="18" charset="0"/>
              <a:cs typeface="Times New Roman" panose="02020603050405020304" pitchFamily="18" charset="0"/>
            </a:endParaRPr>
          </a:p>
          <a:p>
            <a:r>
              <a:rPr lang="tr-TR" sz="2800" dirty="0" smtClean="0">
                <a:latin typeface="Times New Roman" panose="02020603050405020304" pitchFamily="18" charset="0"/>
                <a:cs typeface="Times New Roman" panose="02020603050405020304" pitchFamily="18" charset="0"/>
              </a:rPr>
              <a:t>Yapılan </a:t>
            </a:r>
            <a:r>
              <a:rPr lang="tr-TR" sz="2800" dirty="0">
                <a:latin typeface="Times New Roman" panose="02020603050405020304" pitchFamily="18" charset="0"/>
                <a:cs typeface="Times New Roman" panose="02020603050405020304" pitchFamily="18" charset="0"/>
              </a:rPr>
              <a:t>kazılarda bulunan seramikler </a:t>
            </a:r>
            <a:r>
              <a:rPr lang="tr-TR" sz="2800" dirty="0" err="1">
                <a:latin typeface="Times New Roman" panose="02020603050405020304" pitchFamily="18" charset="0"/>
                <a:cs typeface="Times New Roman" panose="02020603050405020304" pitchFamily="18" charset="0"/>
              </a:rPr>
              <a:t>Sardeslilerin</a:t>
            </a:r>
            <a:r>
              <a:rPr lang="tr-TR" sz="2800" dirty="0">
                <a:latin typeface="Times New Roman" panose="02020603050405020304" pitchFamily="18" charset="0"/>
                <a:cs typeface="Times New Roman" panose="02020603050405020304" pitchFamily="18" charset="0"/>
              </a:rPr>
              <a:t> Yunanistan kültürleriyle bağlantıları olduğunu göstermektedir. </a:t>
            </a:r>
            <a:endParaRPr lang="tr-TR" sz="2800" dirty="0" smtClean="0">
              <a:latin typeface="Times New Roman" panose="02020603050405020304" pitchFamily="18" charset="0"/>
              <a:cs typeface="Times New Roman" panose="02020603050405020304" pitchFamily="18" charset="0"/>
            </a:endParaRPr>
          </a:p>
          <a:p>
            <a:r>
              <a:rPr lang="tr-TR" sz="2800" dirty="0" err="1" smtClean="0">
                <a:latin typeface="Times New Roman" panose="02020603050405020304" pitchFamily="18" charset="0"/>
                <a:cs typeface="Times New Roman" panose="02020603050405020304" pitchFamily="18" charset="0"/>
              </a:rPr>
              <a:t>Sardes</a:t>
            </a:r>
            <a:r>
              <a:rPr lang="tr-TR" sz="2800" dirty="0" smtClean="0">
                <a:latin typeface="Times New Roman" panose="02020603050405020304" pitchFamily="18" charset="0"/>
                <a:cs typeface="Times New Roman" panose="02020603050405020304" pitchFamily="18" charset="0"/>
              </a:rPr>
              <a:t> </a:t>
            </a:r>
            <a:r>
              <a:rPr lang="tr-TR" sz="2800" dirty="0">
                <a:latin typeface="Times New Roman" panose="02020603050405020304" pitchFamily="18" charset="0"/>
                <a:cs typeface="Times New Roman" panose="02020603050405020304" pitchFamily="18" charset="0"/>
              </a:rPr>
              <a:t>de diğer Doğu Akdeniz kentleri gibi düşman saldırısı sonucunda Tunç Ç</a:t>
            </a:r>
            <a:r>
              <a:rPr lang="tr-TR" sz="2800" dirty="0" smtClean="0">
                <a:latin typeface="Times New Roman" panose="02020603050405020304" pitchFamily="18" charset="0"/>
                <a:cs typeface="Times New Roman" panose="02020603050405020304" pitchFamily="18" charset="0"/>
              </a:rPr>
              <a:t>ağı’nın </a:t>
            </a:r>
            <a:r>
              <a:rPr lang="tr-TR" sz="2800" dirty="0">
                <a:latin typeface="Times New Roman" panose="02020603050405020304" pitchFamily="18" charset="0"/>
                <a:cs typeface="Times New Roman" panose="02020603050405020304" pitchFamily="18" charset="0"/>
              </a:rPr>
              <a:t>sonlarında yıkılmıştır.</a:t>
            </a:r>
          </a:p>
        </p:txBody>
      </p:sp>
    </p:spTree>
    <p:extLst>
      <p:ext uri="{BB962C8B-B14F-4D97-AF65-F5344CB8AC3E}">
        <p14:creationId xmlns="" xmlns:p14="http://schemas.microsoft.com/office/powerpoint/2010/main" val="28372640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3568" y="548680"/>
            <a:ext cx="7848872" cy="5832648"/>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3632155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179512" y="414974"/>
            <a:ext cx="4248472" cy="6110370"/>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Dikdörtgen 3"/>
          <p:cNvSpPr/>
          <p:nvPr/>
        </p:nvSpPr>
        <p:spPr>
          <a:xfrm rot="10800000" flipV="1">
            <a:off x="4427984" y="589330"/>
            <a:ext cx="4536504" cy="5632311"/>
          </a:xfrm>
          <a:prstGeom prst="rect">
            <a:avLst/>
          </a:prstGeom>
        </p:spPr>
        <p:txBody>
          <a:bodyPr wrap="square">
            <a:spAutoFit/>
          </a:bodyPr>
          <a:lstStyle/>
          <a:p>
            <a:endParaRPr lang="tr-TR" sz="24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400" dirty="0" err="1" smtClean="0">
                <a:latin typeface="Times New Roman" panose="02020603050405020304" pitchFamily="18" charset="0"/>
                <a:cs typeface="Times New Roman" panose="02020603050405020304" pitchFamily="18" charset="0"/>
              </a:rPr>
              <a:t>Sardes’de</a:t>
            </a:r>
            <a:r>
              <a:rPr lang="tr-TR" sz="2400" dirty="0" smtClean="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milattan önce 6. yüzyılda yapılmış altın işleme </a:t>
            </a:r>
            <a:r>
              <a:rPr lang="tr-TR" sz="2400" dirty="0" smtClean="0">
                <a:latin typeface="Times New Roman" panose="02020603050405020304" pitchFamily="18" charset="0"/>
                <a:cs typeface="Times New Roman" panose="02020603050405020304" pitchFamily="18" charset="0"/>
              </a:rPr>
              <a:t>atölyeleri bulunmaktadır</a:t>
            </a:r>
            <a:r>
              <a:rPr lang="tr-TR" sz="2400" dirty="0">
                <a:latin typeface="Times New Roman" panose="02020603050405020304" pitchFamily="18" charset="0"/>
                <a:cs typeface="Times New Roman" panose="02020603050405020304" pitchFamily="18" charset="0"/>
              </a:rPr>
              <a:t>. </a:t>
            </a:r>
            <a:endParaRPr lang="tr-TR" sz="24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400" dirty="0" smtClean="0">
                <a:latin typeface="Times New Roman" panose="02020603050405020304" pitchFamily="18" charset="0"/>
                <a:cs typeface="Times New Roman" panose="02020603050405020304" pitchFamily="18" charset="0"/>
              </a:rPr>
              <a:t>20 </a:t>
            </a:r>
            <a:r>
              <a:rPr lang="tr-TR" sz="2400" dirty="0">
                <a:latin typeface="Times New Roman" panose="02020603050405020304" pitchFamily="18" charset="0"/>
                <a:cs typeface="Times New Roman" panose="02020603050405020304" pitchFamily="18" charset="0"/>
              </a:rPr>
              <a:t>metreye 25 metre boyutlarındaki bu yapıda </a:t>
            </a:r>
            <a:r>
              <a:rPr lang="tr-TR" sz="2400" dirty="0" err="1">
                <a:latin typeface="Times New Roman" panose="02020603050405020304" pitchFamily="18" charset="0"/>
                <a:cs typeface="Times New Roman" panose="02020603050405020304" pitchFamily="18" charset="0"/>
              </a:rPr>
              <a:t>Paktolos</a:t>
            </a:r>
            <a:r>
              <a:rPr lang="tr-TR" sz="2400" dirty="0">
                <a:latin typeface="Times New Roman" panose="02020603050405020304" pitchFamily="18" charset="0"/>
                <a:cs typeface="Times New Roman" panose="02020603050405020304" pitchFamily="18" charset="0"/>
              </a:rPr>
              <a:t> Çayından çıkarılan altınlar işlenir, sikke </a:t>
            </a:r>
            <a:r>
              <a:rPr lang="tr-TR" sz="2400" dirty="0" smtClean="0">
                <a:latin typeface="Times New Roman" panose="02020603050405020304" pitchFamily="18" charset="0"/>
                <a:cs typeface="Times New Roman" panose="02020603050405020304" pitchFamily="18" charset="0"/>
              </a:rPr>
              <a:t>basılırdı. Ayrıca </a:t>
            </a:r>
            <a:r>
              <a:rPr lang="tr-TR" sz="2400" dirty="0">
                <a:latin typeface="Times New Roman" panose="02020603050405020304" pitchFamily="18" charset="0"/>
                <a:cs typeface="Times New Roman" panose="02020603050405020304" pitchFamily="18" charset="0"/>
              </a:rPr>
              <a:t>bu atölyelerin yakınında kuyumcu </a:t>
            </a:r>
            <a:r>
              <a:rPr lang="tr-TR" sz="2400" dirty="0" smtClean="0">
                <a:latin typeface="Times New Roman" panose="02020603050405020304" pitchFamily="18" charset="0"/>
                <a:cs typeface="Times New Roman" panose="02020603050405020304" pitchFamily="18" charset="0"/>
              </a:rPr>
              <a:t>dükkanları bulunurdu. Buradaki </a:t>
            </a:r>
            <a:r>
              <a:rPr lang="tr-TR" sz="2400" dirty="0">
                <a:latin typeface="Times New Roman" panose="02020603050405020304" pitchFamily="18" charset="0"/>
                <a:cs typeface="Times New Roman" panose="02020603050405020304" pitchFamily="18" charset="0"/>
              </a:rPr>
              <a:t>akropolün milattan önce 8. yüzyıla kadar gittiği bilinmektedir. Ancak bugüne gelen kısmı Bizans döneminden kalmadır. </a:t>
            </a:r>
          </a:p>
        </p:txBody>
      </p:sp>
    </p:spTree>
    <p:extLst>
      <p:ext uri="{BB962C8B-B14F-4D97-AF65-F5344CB8AC3E}">
        <p14:creationId xmlns="" xmlns:p14="http://schemas.microsoft.com/office/powerpoint/2010/main" val="40798817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539552" y="1882567"/>
            <a:ext cx="8208912" cy="2554545"/>
          </a:xfrm>
          <a:prstGeom prst="rect">
            <a:avLst/>
          </a:prstGeom>
        </p:spPr>
        <p:txBody>
          <a:bodyPr wrap="square">
            <a:spAutoFit/>
          </a:bodyPr>
          <a:lstStyle/>
          <a:p>
            <a:pPr algn="ctr"/>
            <a:r>
              <a:rPr lang="tr-TR" sz="8000" u="sng" dirty="0" smtClean="0">
                <a:solidFill>
                  <a:schemeClr val="accent6">
                    <a:lumMod val="75000"/>
                  </a:schemeClr>
                </a:solidFill>
                <a:latin typeface="Times New Roman" panose="02020603050405020304" pitchFamily="18" charset="0"/>
                <a:cs typeface="Times New Roman" panose="02020603050405020304" pitchFamily="18" charset="0"/>
              </a:rPr>
              <a:t>SİYASİ</a:t>
            </a:r>
            <a:r>
              <a:rPr lang="tr-TR" sz="8000" dirty="0" smtClean="0">
                <a:solidFill>
                  <a:schemeClr val="accent6">
                    <a:lumMod val="75000"/>
                  </a:schemeClr>
                </a:solidFill>
                <a:latin typeface="Times New Roman" panose="02020603050405020304" pitchFamily="18" charset="0"/>
                <a:cs typeface="Times New Roman" panose="02020603050405020304" pitchFamily="18" charset="0"/>
              </a:rPr>
              <a:t> </a:t>
            </a:r>
          </a:p>
          <a:p>
            <a:pPr algn="ctr"/>
            <a:r>
              <a:rPr lang="tr-TR" sz="8000" dirty="0" smtClean="0">
                <a:solidFill>
                  <a:schemeClr val="accent6">
                    <a:lumMod val="75000"/>
                  </a:schemeClr>
                </a:solidFill>
                <a:latin typeface="Times New Roman" panose="02020603050405020304" pitchFamily="18" charset="0"/>
                <a:cs typeface="Times New Roman" panose="02020603050405020304" pitchFamily="18" charset="0"/>
              </a:rPr>
              <a:t>DURUM</a:t>
            </a:r>
            <a:endParaRPr lang="tr-TR" sz="8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8338973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6024" y="548680"/>
            <a:ext cx="8748464" cy="5976664"/>
          </a:xfrm>
        </p:spPr>
        <p:txBody>
          <a:bodyPr>
            <a:noAutofit/>
          </a:bodyPr>
          <a:lstStyle/>
          <a:p>
            <a:pPr>
              <a:buFont typeface="Wingdings" panose="05000000000000000000" pitchFamily="2" charset="2"/>
              <a:buChar char="Ø"/>
            </a:pPr>
            <a:r>
              <a:rPr lang="tr-TR" sz="3000" dirty="0" smtClean="0">
                <a:latin typeface="Times New Roman" panose="02020603050405020304" pitchFamily="18" charset="0"/>
                <a:cs typeface="Times New Roman" panose="02020603050405020304" pitchFamily="18" charset="0"/>
              </a:rPr>
              <a:t>Lidya </a:t>
            </a:r>
            <a:r>
              <a:rPr lang="tr-TR" sz="3000" dirty="0">
                <a:latin typeface="Times New Roman" panose="02020603050405020304" pitchFamily="18" charset="0"/>
                <a:cs typeface="Times New Roman" panose="02020603050405020304" pitchFamily="18" charset="0"/>
              </a:rPr>
              <a:t>krallıkla yönetilirdi ancak asiller, büyük toprak sahipleri ve tüccarlar da yönetimde söz sahibi </a:t>
            </a:r>
            <a:r>
              <a:rPr lang="tr-TR" sz="3000" dirty="0" smtClean="0">
                <a:latin typeface="Times New Roman" panose="02020603050405020304" pitchFamily="18" charset="0"/>
                <a:cs typeface="Times New Roman" panose="02020603050405020304" pitchFamily="18" charset="0"/>
              </a:rPr>
              <a:t>olmuşlardır.</a:t>
            </a:r>
          </a:p>
          <a:p>
            <a:pPr>
              <a:buFont typeface="Wingdings" panose="05000000000000000000" pitchFamily="2" charset="2"/>
              <a:buChar char="Ø"/>
            </a:pPr>
            <a:r>
              <a:rPr lang="tr-TR" sz="3000" dirty="0" smtClean="0">
                <a:latin typeface="Times New Roman" panose="02020603050405020304" pitchFamily="18" charset="0"/>
                <a:cs typeface="Times New Roman" panose="02020603050405020304" pitchFamily="18" charset="0"/>
              </a:rPr>
              <a:t>Lidya'da üç kral hanedanı hüküm sürmüştür: Sırasıyla "</a:t>
            </a:r>
            <a:r>
              <a:rPr lang="tr-TR" sz="3000" dirty="0" err="1" smtClean="0">
                <a:solidFill>
                  <a:srgbClr val="FF0000"/>
                </a:solidFill>
                <a:latin typeface="Times New Roman" panose="02020603050405020304" pitchFamily="18" charset="0"/>
                <a:cs typeface="Times New Roman" panose="02020603050405020304" pitchFamily="18" charset="0"/>
              </a:rPr>
              <a:t>Atyadlar</a:t>
            </a:r>
            <a:r>
              <a:rPr lang="tr-TR" sz="3000" dirty="0" smtClean="0">
                <a:latin typeface="Times New Roman" panose="02020603050405020304" pitchFamily="18" charset="0"/>
                <a:cs typeface="Times New Roman" panose="02020603050405020304" pitchFamily="18" charset="0"/>
              </a:rPr>
              <a:t>", "</a:t>
            </a:r>
            <a:r>
              <a:rPr lang="tr-TR" sz="3000" dirty="0" err="1" smtClean="0">
                <a:solidFill>
                  <a:srgbClr val="FF0000"/>
                </a:solidFill>
                <a:latin typeface="Times New Roman" panose="02020603050405020304" pitchFamily="18" charset="0"/>
                <a:cs typeface="Times New Roman" panose="02020603050405020304" pitchFamily="18" charset="0"/>
              </a:rPr>
              <a:t>Heraklidler</a:t>
            </a:r>
            <a:r>
              <a:rPr lang="tr-TR" sz="3000" dirty="0" smtClean="0">
                <a:latin typeface="Times New Roman" panose="02020603050405020304" pitchFamily="18" charset="0"/>
                <a:cs typeface="Times New Roman" panose="02020603050405020304" pitchFamily="18" charset="0"/>
              </a:rPr>
              <a:t>" ve "</a:t>
            </a:r>
            <a:r>
              <a:rPr lang="tr-TR" sz="3000" dirty="0" err="1" smtClean="0">
                <a:solidFill>
                  <a:srgbClr val="FF0000"/>
                </a:solidFill>
                <a:latin typeface="Times New Roman" panose="02020603050405020304" pitchFamily="18" charset="0"/>
                <a:cs typeface="Times New Roman" panose="02020603050405020304" pitchFamily="18" charset="0"/>
              </a:rPr>
              <a:t>Mermnadlar</a:t>
            </a:r>
            <a:r>
              <a:rPr lang="tr-TR" sz="3000" dirty="0" smtClean="0">
                <a:latin typeface="Times New Roman" panose="02020603050405020304" pitchFamily="18" charset="0"/>
                <a:cs typeface="Times New Roman" panose="02020603050405020304" pitchFamily="18" charset="0"/>
              </a:rPr>
              <a:t>". İlk iki hanedan ve bunların kralları hakkında fazla bir bilgi yoktur. </a:t>
            </a:r>
          </a:p>
          <a:p>
            <a:pPr>
              <a:buFont typeface="Wingdings" panose="05000000000000000000" pitchFamily="2" charset="2"/>
              <a:buChar char="Ø"/>
            </a:pPr>
            <a:r>
              <a:rPr lang="tr-TR" sz="3000" dirty="0" smtClean="0">
                <a:latin typeface="Times New Roman" panose="02020603050405020304" pitchFamily="18" charset="0"/>
                <a:cs typeface="Times New Roman" panose="02020603050405020304" pitchFamily="18" charset="0"/>
              </a:rPr>
              <a:t>Lidya adı  </a:t>
            </a:r>
            <a:r>
              <a:rPr lang="tr-TR" sz="3000" dirty="0" err="1" smtClean="0">
                <a:latin typeface="Times New Roman" panose="02020603050405020304" pitchFamily="18" charset="0"/>
                <a:cs typeface="Times New Roman" panose="02020603050405020304" pitchFamily="18" charset="0"/>
              </a:rPr>
              <a:t>Mermnadlar</a:t>
            </a:r>
            <a:r>
              <a:rPr lang="tr-TR" sz="3000" dirty="0" smtClean="0">
                <a:latin typeface="Times New Roman" panose="02020603050405020304" pitchFamily="18" charset="0"/>
                <a:cs typeface="Times New Roman" panose="02020603050405020304" pitchFamily="18" charset="0"/>
              </a:rPr>
              <a:t>  Hanedanının ilk kralı olan </a:t>
            </a:r>
            <a:r>
              <a:rPr lang="tr-TR" sz="3000" dirty="0" err="1" smtClean="0">
                <a:solidFill>
                  <a:schemeClr val="accent1">
                    <a:lumMod val="75000"/>
                  </a:schemeClr>
                </a:solidFill>
                <a:latin typeface="Times New Roman" panose="02020603050405020304" pitchFamily="18" charset="0"/>
                <a:cs typeface="Times New Roman" panose="02020603050405020304" pitchFamily="18" charset="0"/>
              </a:rPr>
              <a:t>Giges'ten</a:t>
            </a:r>
            <a:r>
              <a:rPr lang="tr-TR" sz="3000" dirty="0" smtClean="0">
                <a:latin typeface="Times New Roman" panose="02020603050405020304" pitchFamily="18" charset="0"/>
                <a:cs typeface="Times New Roman" panose="02020603050405020304" pitchFamily="18" charset="0"/>
              </a:rPr>
              <a:t> itibaren kullanılmaya başlanmıştır. </a:t>
            </a:r>
          </a:p>
          <a:p>
            <a:pPr>
              <a:buFont typeface="Wingdings" panose="05000000000000000000" pitchFamily="2" charset="2"/>
              <a:buChar char="Ø"/>
            </a:pPr>
            <a:r>
              <a:rPr lang="tr-TR" sz="3000" dirty="0" smtClean="0">
                <a:latin typeface="Times New Roman" panose="02020603050405020304" pitchFamily="18" charset="0"/>
                <a:cs typeface="Times New Roman" panose="02020603050405020304" pitchFamily="18" charset="0"/>
              </a:rPr>
              <a:t>Lidyalıların bilinen en parlak dönemi M.Ö. 700-550 yılları arasıdır. Bu dönem  </a:t>
            </a:r>
            <a:r>
              <a:rPr lang="tr-TR" sz="3000" dirty="0" err="1" smtClean="0">
                <a:latin typeface="Times New Roman" panose="02020603050405020304" pitchFamily="18" charset="0"/>
                <a:cs typeface="Times New Roman" panose="02020603050405020304" pitchFamily="18" charset="0"/>
              </a:rPr>
              <a:t>Mermnadlar</a:t>
            </a:r>
            <a:r>
              <a:rPr lang="tr-TR" sz="3000" dirty="0" smtClean="0">
                <a:latin typeface="Times New Roman" panose="02020603050405020304" pitchFamily="18" charset="0"/>
                <a:cs typeface="Times New Roman" panose="02020603050405020304" pitchFamily="18" charset="0"/>
              </a:rPr>
              <a:t>  Hanedanı dönemidir. </a:t>
            </a:r>
          </a:p>
        </p:txBody>
      </p:sp>
    </p:spTree>
    <p:extLst>
      <p:ext uri="{BB962C8B-B14F-4D97-AF65-F5344CB8AC3E}">
        <p14:creationId xmlns="" xmlns:p14="http://schemas.microsoft.com/office/powerpoint/2010/main" val="7327007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942975"/>
            <a:ext cx="8712968" cy="5632311"/>
          </a:xfrm>
          <a:prstGeom prst="rect">
            <a:avLst/>
          </a:prstGeom>
        </p:spPr>
        <p:txBody>
          <a:bodyPr wrap="square">
            <a:spAutoFit/>
          </a:bodyPr>
          <a:lstStyle/>
          <a:p>
            <a:pPr marL="571500" indent="-571500">
              <a:buFont typeface="Wingdings" panose="05000000000000000000" pitchFamily="2" charset="2"/>
              <a:buChar char="Ø"/>
            </a:pPr>
            <a:r>
              <a:rPr lang="tr-TR" sz="3600" dirty="0" smtClean="0">
                <a:latin typeface="Times New Roman" panose="02020603050405020304" pitchFamily="18" charset="0"/>
                <a:cs typeface="Times New Roman" panose="02020603050405020304" pitchFamily="18" charset="0"/>
              </a:rPr>
              <a:t>Kızılırmak’a kadar sınırlarını genişletmiştir.</a:t>
            </a:r>
          </a:p>
          <a:p>
            <a:pPr marL="571500" indent="-571500">
              <a:buFont typeface="Wingdings" panose="05000000000000000000" pitchFamily="2" charset="2"/>
              <a:buChar char="Ø"/>
            </a:pPr>
            <a:r>
              <a:rPr lang="tr-TR" sz="3600" dirty="0" smtClean="0">
                <a:latin typeface="Times New Roman" panose="02020603050405020304" pitchFamily="18" charset="0"/>
                <a:cs typeface="Times New Roman" panose="02020603050405020304" pitchFamily="18" charset="0"/>
              </a:rPr>
              <a:t> </a:t>
            </a:r>
            <a:r>
              <a:rPr lang="tr-TR" sz="3600" dirty="0" err="1" smtClean="0">
                <a:latin typeface="Times New Roman" panose="02020603050405020304" pitchFamily="18" charset="0"/>
                <a:cs typeface="Times New Roman" panose="02020603050405020304" pitchFamily="18" charset="0"/>
              </a:rPr>
              <a:t>Kimmer’lere</a:t>
            </a:r>
            <a:r>
              <a:rPr lang="tr-TR" sz="3600" dirty="0" smtClean="0">
                <a:latin typeface="Times New Roman" panose="02020603050405020304" pitchFamily="18" charset="0"/>
                <a:cs typeface="Times New Roman" panose="02020603050405020304" pitchFamily="18" charset="0"/>
              </a:rPr>
              <a:t> karşı yürüttüğü savaşlar sırasında </a:t>
            </a:r>
            <a:r>
              <a:rPr lang="tr-TR" sz="3600" dirty="0" err="1" smtClean="0">
                <a:latin typeface="Times New Roman" panose="02020603050405020304" pitchFamily="18" charset="0"/>
                <a:cs typeface="Times New Roman" panose="02020603050405020304" pitchFamily="18" charset="0"/>
              </a:rPr>
              <a:t>Asurlular’la</a:t>
            </a:r>
            <a:r>
              <a:rPr lang="tr-TR" sz="3600" dirty="0" smtClean="0">
                <a:latin typeface="Times New Roman" panose="02020603050405020304" pitchFamily="18" charset="0"/>
                <a:cs typeface="Times New Roman" panose="02020603050405020304" pitchFamily="18" charset="0"/>
              </a:rPr>
              <a:t> işbirliği yaptı ve Kral Yolu’nu Asur’a kadar götürdü. </a:t>
            </a:r>
          </a:p>
          <a:p>
            <a:pPr marL="571500" indent="-571500">
              <a:buFont typeface="Wingdings" panose="05000000000000000000" pitchFamily="2" charset="2"/>
              <a:buChar char="Ø"/>
            </a:pPr>
            <a:r>
              <a:rPr lang="tr-TR" sz="3600" dirty="0" smtClean="0">
                <a:latin typeface="Times New Roman" panose="02020603050405020304" pitchFamily="18" charset="0"/>
                <a:cs typeface="Times New Roman" panose="02020603050405020304" pitchFamily="18" charset="0"/>
              </a:rPr>
              <a:t>Milattan önce 585 yılında </a:t>
            </a:r>
            <a:r>
              <a:rPr lang="tr-TR" sz="3600" dirty="0" err="1" smtClean="0">
                <a:latin typeface="Times New Roman" panose="02020603050405020304" pitchFamily="18" charset="0"/>
                <a:cs typeface="Times New Roman" panose="02020603050405020304" pitchFamily="18" charset="0"/>
              </a:rPr>
              <a:t>Medler’le</a:t>
            </a:r>
            <a:r>
              <a:rPr lang="tr-TR" sz="3600" dirty="0" smtClean="0">
                <a:latin typeface="Times New Roman" panose="02020603050405020304" pitchFamily="18" charset="0"/>
                <a:cs typeface="Times New Roman" panose="02020603050405020304" pitchFamily="18" charset="0"/>
              </a:rPr>
              <a:t> barış yapılarak Kızılırmak </a:t>
            </a:r>
            <a:r>
              <a:rPr lang="tr-TR" sz="3600" dirty="0" err="1" smtClean="0">
                <a:latin typeface="Times New Roman" panose="02020603050405020304" pitchFamily="18" charset="0"/>
                <a:cs typeface="Times New Roman" panose="02020603050405020304" pitchFamily="18" charset="0"/>
              </a:rPr>
              <a:t>Lidyalılar’la</a:t>
            </a:r>
            <a:r>
              <a:rPr lang="tr-TR" sz="3600" dirty="0" smtClean="0">
                <a:latin typeface="Times New Roman" panose="02020603050405020304" pitchFamily="18" charset="0"/>
                <a:cs typeface="Times New Roman" panose="02020603050405020304" pitchFamily="18" charset="0"/>
              </a:rPr>
              <a:t> </a:t>
            </a:r>
            <a:r>
              <a:rPr lang="tr-TR" sz="3600" dirty="0" err="1" smtClean="0">
                <a:latin typeface="Times New Roman" panose="02020603050405020304" pitchFamily="18" charset="0"/>
                <a:cs typeface="Times New Roman" panose="02020603050405020304" pitchFamily="18" charset="0"/>
              </a:rPr>
              <a:t>Medler</a:t>
            </a:r>
            <a:r>
              <a:rPr lang="tr-TR" sz="3600" dirty="0" smtClean="0">
                <a:latin typeface="Times New Roman" panose="02020603050405020304" pitchFamily="18" charset="0"/>
                <a:cs typeface="Times New Roman" panose="02020603050405020304" pitchFamily="18" charset="0"/>
              </a:rPr>
              <a:t> arasında sınır oldu.</a:t>
            </a:r>
          </a:p>
          <a:p>
            <a:pPr marL="571500" indent="-571500">
              <a:buFont typeface="Wingdings" panose="05000000000000000000" pitchFamily="2" charset="2"/>
              <a:buChar char="Ø"/>
            </a:pPr>
            <a:r>
              <a:rPr lang="tr-TR" sz="3600" dirty="0" smtClean="0">
                <a:latin typeface="Times New Roman" panose="02020603050405020304" pitchFamily="18" charset="0"/>
                <a:cs typeface="Times New Roman" panose="02020603050405020304" pitchFamily="18" charset="0"/>
              </a:rPr>
              <a:t>Son kral </a:t>
            </a:r>
            <a:r>
              <a:rPr lang="tr-TR" sz="3600" dirty="0" err="1" smtClean="0">
                <a:latin typeface="Times New Roman" panose="02020603050405020304" pitchFamily="18" charset="0"/>
                <a:cs typeface="Times New Roman" panose="02020603050405020304" pitchFamily="18" charset="0"/>
              </a:rPr>
              <a:t>Kroisos</a:t>
            </a:r>
            <a:r>
              <a:rPr lang="tr-TR" sz="3600" dirty="0" smtClean="0">
                <a:latin typeface="Times New Roman" panose="02020603050405020304" pitchFamily="18" charset="0"/>
                <a:cs typeface="Times New Roman" panose="02020603050405020304" pitchFamily="18" charset="0"/>
              </a:rPr>
              <a:t> zamanı devletin en parlak ve en zengin dönemi olmuştur. </a:t>
            </a:r>
          </a:p>
        </p:txBody>
      </p:sp>
    </p:spTree>
    <p:extLst>
      <p:ext uri="{BB962C8B-B14F-4D97-AF65-F5344CB8AC3E}">
        <p14:creationId xmlns="" xmlns:p14="http://schemas.microsoft.com/office/powerpoint/2010/main" val="27004171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529208" y="2578894"/>
            <a:ext cx="8147248" cy="85010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8000" u="sng" dirty="0" smtClean="0">
                <a:solidFill>
                  <a:schemeClr val="accent6">
                    <a:lumMod val="75000"/>
                  </a:schemeClr>
                </a:solidFill>
                <a:latin typeface="Times New Roman" panose="02020603050405020304" pitchFamily="18" charset="0"/>
                <a:cs typeface="Times New Roman" panose="02020603050405020304" pitchFamily="18" charset="0"/>
              </a:rPr>
              <a:t>MİMARİ</a:t>
            </a:r>
            <a:endParaRPr lang="tr-TR" sz="8000" u="sng" dirty="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7412941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548680"/>
            <a:ext cx="8280920" cy="5832648"/>
          </a:xfrm>
        </p:spPr>
        <p:txBody>
          <a:bodyPr>
            <a:noAutofit/>
          </a:bodyPr>
          <a:lstStyle/>
          <a:p>
            <a:pPr>
              <a:buFont typeface="Wingdings" panose="05000000000000000000" pitchFamily="2" charset="2"/>
              <a:buChar char="ü"/>
            </a:pPr>
            <a:r>
              <a:rPr lang="tr-TR" sz="2800" dirty="0">
                <a:latin typeface="Times New Roman" panose="02020603050405020304" pitchFamily="18" charset="0"/>
                <a:cs typeface="Times New Roman" panose="02020603050405020304" pitchFamily="18" charset="0"/>
              </a:rPr>
              <a:t>M.Ö. 6. yüzyıl </a:t>
            </a:r>
            <a:r>
              <a:rPr lang="tr-TR" sz="2800" dirty="0" smtClean="0">
                <a:latin typeface="Times New Roman" panose="02020603050405020304" pitchFamily="18" charset="0"/>
                <a:cs typeface="Times New Roman" panose="02020603050405020304" pitchFamily="18" charset="0"/>
              </a:rPr>
              <a:t>Lidya </a:t>
            </a:r>
            <a:r>
              <a:rPr lang="tr-TR" sz="2800" dirty="0">
                <a:latin typeface="Times New Roman" panose="02020603050405020304" pitchFamily="18" charset="0"/>
                <a:cs typeface="Times New Roman" panose="02020603050405020304" pitchFamily="18" charset="0"/>
              </a:rPr>
              <a:t>evlerinin özelliklerinden söz eden Herodotos’un anlatımının doğruluğu, en yeni kazılarla onaylanmıştır. </a:t>
            </a:r>
            <a:r>
              <a:rPr lang="tr-TR" sz="2800" dirty="0" smtClean="0">
                <a:latin typeface="Times New Roman" panose="02020603050405020304" pitchFamily="18" charset="0"/>
                <a:cs typeface="Times New Roman" panose="02020603050405020304" pitchFamily="18" charset="0"/>
              </a:rPr>
              <a:t>M.Ö. 6</a:t>
            </a:r>
            <a:r>
              <a:rPr lang="tr-TR" sz="2800" dirty="0">
                <a:latin typeface="Times New Roman" panose="02020603050405020304" pitchFamily="18" charset="0"/>
                <a:cs typeface="Times New Roman" panose="02020603050405020304" pitchFamily="18" charset="0"/>
              </a:rPr>
              <a:t>. yüzyılın ortalarında </a:t>
            </a:r>
            <a:r>
              <a:rPr lang="tr-TR" sz="2800" dirty="0" err="1">
                <a:latin typeface="Times New Roman" panose="02020603050405020304" pitchFamily="18" charset="0"/>
                <a:cs typeface="Times New Roman" panose="02020603050405020304" pitchFamily="18" charset="0"/>
              </a:rPr>
              <a:t>Sardes’te</a:t>
            </a:r>
            <a:r>
              <a:rPr lang="tr-TR" sz="2800" dirty="0">
                <a:latin typeface="Times New Roman" panose="02020603050405020304" pitchFamily="18" charset="0"/>
                <a:cs typeface="Times New Roman" panose="02020603050405020304" pitchFamily="18" charset="0"/>
              </a:rPr>
              <a:t> yaşayan halk tabakasından kişilerin evlerinin genel nitelikleri şöyledir: Temeller ırmak ya da tarla taşlarından yapılmış, döşeme sert, sıkıştırılmış kil kullanılmıştır. Temel duvarlarına göre daha dar olan üst duvarlar da, yine aynı türde moloz taşlarla yapılmış, bunların üzerine kerpiç bloklar yerleştirilmiştir; damlarda örtü olarak daima saz kullanılmıştır; kapı eşikleri mavimsi taşlarla belirtilmiş, kapı pervazları genellikle çok ince yapılmıştır. </a:t>
            </a:r>
          </a:p>
        </p:txBody>
      </p:sp>
    </p:spTree>
    <p:extLst>
      <p:ext uri="{BB962C8B-B14F-4D97-AF65-F5344CB8AC3E}">
        <p14:creationId xmlns="" xmlns:p14="http://schemas.microsoft.com/office/powerpoint/2010/main" val="2141823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395536" y="332656"/>
            <a:ext cx="8424936" cy="6336703"/>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41934787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76672"/>
            <a:ext cx="8496944" cy="6048672"/>
          </a:xfrm>
        </p:spPr>
        <p:txBody>
          <a:bodyPr>
            <a:noAutofit/>
          </a:bodyPr>
          <a:lstStyle/>
          <a:p>
            <a:pPr>
              <a:buFont typeface="Wingdings" panose="05000000000000000000" pitchFamily="2" charset="2"/>
              <a:buChar char="ü"/>
            </a:pPr>
            <a:r>
              <a:rPr lang="tr-TR" dirty="0">
                <a:latin typeface="Times New Roman" panose="02020603050405020304" pitchFamily="18" charset="0"/>
                <a:cs typeface="Times New Roman" panose="02020603050405020304" pitchFamily="18" charset="0"/>
              </a:rPr>
              <a:t>Evler birbirine bitişik düzendedir ve bazen avluya benzer açık bir alana açılırlar. </a:t>
            </a:r>
            <a:r>
              <a:rPr lang="tr-TR" dirty="0" smtClean="0">
                <a:latin typeface="Times New Roman" panose="02020603050405020304" pitchFamily="18" charset="0"/>
                <a:cs typeface="Times New Roman" panose="02020603050405020304" pitchFamily="18" charset="0"/>
              </a:rPr>
              <a:t>1 </a:t>
            </a:r>
            <a:r>
              <a:rPr lang="tr-TR" dirty="0">
                <a:latin typeface="Times New Roman" panose="02020603050405020304" pitchFamily="18" charset="0"/>
                <a:cs typeface="Times New Roman" panose="02020603050405020304" pitchFamily="18" charset="0"/>
              </a:rPr>
              <a:t>ya da 2 odalı olan evlerin iç düzenlerinde ocaklar, depolama çukuru ve çöp çukurları en önemli öğeleri </a:t>
            </a:r>
            <a:r>
              <a:rPr lang="tr-TR" dirty="0" smtClean="0">
                <a:latin typeface="Times New Roman" panose="02020603050405020304" pitchFamily="18" charset="0"/>
                <a:cs typeface="Times New Roman" panose="02020603050405020304" pitchFamily="18" charset="0"/>
              </a:rPr>
              <a:t>oluştururlar. Taş </a:t>
            </a:r>
            <a:r>
              <a:rPr lang="tr-TR" dirty="0">
                <a:latin typeface="Times New Roman" panose="02020603050405020304" pitchFamily="18" charset="0"/>
                <a:cs typeface="Times New Roman" panose="02020603050405020304" pitchFamily="18" charset="0"/>
              </a:rPr>
              <a:t>temel ve kerpiç duvarlı bu tür evlerin yanında, M.Ö. 6. yüzyılda, </a:t>
            </a:r>
            <a:r>
              <a:rPr lang="tr-TR" dirty="0" err="1">
                <a:latin typeface="Times New Roman" panose="02020603050405020304" pitchFamily="18" charset="0"/>
                <a:cs typeface="Times New Roman" panose="02020603050405020304" pitchFamily="18" charset="0"/>
              </a:rPr>
              <a:t>Kroisos</a:t>
            </a:r>
            <a:r>
              <a:rPr lang="tr-TR" dirty="0">
                <a:latin typeface="Times New Roman" panose="02020603050405020304" pitchFamily="18" charset="0"/>
                <a:cs typeface="Times New Roman" panose="02020603050405020304" pitchFamily="18" charset="0"/>
              </a:rPr>
              <a:t> döneminde, ahşap iskelet üzerine pişmiş toprak levhalarla kaplı yapılar da ortaya çıktı. Üzeri boya ile bezenmiş kabartmalarla süslü bu kaplama levhaları </a:t>
            </a:r>
            <a:r>
              <a:rPr lang="tr-TR" dirty="0" smtClean="0">
                <a:latin typeface="Times New Roman" panose="02020603050405020304" pitchFamily="18" charset="0"/>
                <a:cs typeface="Times New Roman" panose="02020603050405020304" pitchFamily="18" charset="0"/>
              </a:rPr>
              <a:t>Yunanistan’dakilere </a:t>
            </a:r>
            <a:r>
              <a:rPr lang="tr-TR" dirty="0">
                <a:latin typeface="Times New Roman" panose="02020603050405020304" pitchFamily="18" charset="0"/>
                <a:cs typeface="Times New Roman" panose="02020603050405020304" pitchFamily="18" charset="0"/>
              </a:rPr>
              <a:t>benzerlik gösterir</a:t>
            </a:r>
            <a:r>
              <a:rPr lang="tr-TR" dirty="0" smtClean="0">
                <a:latin typeface="Times New Roman" panose="02020603050405020304" pitchFamily="18" charset="0"/>
                <a:cs typeface="Times New Roman" panose="02020603050405020304" pitchFamily="18" charset="0"/>
              </a:rPr>
              <a:t>.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2101823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839323" y="2996952"/>
            <a:ext cx="8230313" cy="11400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Dikdörtgen 5"/>
          <p:cNvSpPr/>
          <p:nvPr/>
        </p:nvSpPr>
        <p:spPr>
          <a:xfrm>
            <a:off x="323528" y="523701"/>
            <a:ext cx="8424936" cy="6001643"/>
          </a:xfrm>
          <a:prstGeom prst="rect">
            <a:avLst/>
          </a:prstGeom>
        </p:spPr>
        <p:txBody>
          <a:bodyPr wrap="square">
            <a:spAutoFit/>
          </a:bodyPr>
          <a:lstStyle/>
          <a:p>
            <a:pPr marL="457200" indent="-457200" algn="just">
              <a:buFont typeface="Wingdings" panose="05000000000000000000" pitchFamily="2" charset="2"/>
              <a:buChar char="ü"/>
            </a:pPr>
            <a:r>
              <a:rPr lang="tr-TR" sz="3200" dirty="0" smtClean="0">
                <a:latin typeface="Times New Roman" panose="02020603050405020304" pitchFamily="18" charset="0"/>
                <a:cs typeface="Times New Roman" panose="02020603050405020304" pitchFamily="18" charset="0"/>
              </a:rPr>
              <a:t>Lidya </a:t>
            </a:r>
            <a:r>
              <a:rPr lang="tr-TR" sz="3200" dirty="0">
                <a:latin typeface="Times New Roman" panose="02020603050405020304" pitchFamily="18" charset="0"/>
                <a:cs typeface="Times New Roman" panose="02020603050405020304" pitchFamily="18" charset="0"/>
              </a:rPr>
              <a:t>mimarlığında ilginç bir zıtlık göze </a:t>
            </a:r>
            <a:r>
              <a:rPr lang="tr-TR" sz="3200" dirty="0" smtClean="0">
                <a:latin typeface="Times New Roman" panose="02020603050405020304" pitchFamily="18" charset="0"/>
                <a:cs typeface="Times New Roman" panose="02020603050405020304" pitchFamily="18" charset="0"/>
              </a:rPr>
              <a:t>çarpar. Bu </a:t>
            </a:r>
            <a:r>
              <a:rPr lang="tr-TR" sz="3200" dirty="0">
                <a:latin typeface="Times New Roman" panose="02020603050405020304" pitchFamily="18" charset="0"/>
                <a:cs typeface="Times New Roman" panose="02020603050405020304" pitchFamily="18" charset="0"/>
              </a:rPr>
              <a:t>zıtlık, saz ve çamurdan yapılmış ev ve dükkânlar ile </a:t>
            </a:r>
            <a:r>
              <a:rPr lang="tr-TR" sz="3200" dirty="0" err="1">
                <a:latin typeface="Times New Roman" panose="02020603050405020304" pitchFamily="18" charset="0"/>
                <a:cs typeface="Times New Roman" panose="02020603050405020304" pitchFamily="18" charset="0"/>
              </a:rPr>
              <a:t>Bintepe</a:t>
            </a:r>
            <a:r>
              <a:rPr lang="tr-TR" sz="3200" dirty="0">
                <a:latin typeface="Times New Roman" panose="02020603050405020304" pitchFamily="18" charset="0"/>
                <a:cs typeface="Times New Roman" panose="02020603050405020304" pitchFamily="18" charset="0"/>
              </a:rPr>
              <a:t> kralı mezarlığındaki mezar odalarının özenli taş işçiliği arasındadır. Örneğin, </a:t>
            </a:r>
            <a:r>
              <a:rPr lang="tr-TR" sz="3200" dirty="0" err="1">
                <a:latin typeface="Times New Roman" panose="02020603050405020304" pitchFamily="18" charset="0"/>
                <a:cs typeface="Times New Roman" panose="02020603050405020304" pitchFamily="18" charset="0"/>
              </a:rPr>
              <a:t>Alyattes’e</a:t>
            </a:r>
            <a:r>
              <a:rPr lang="tr-TR" sz="3200" dirty="0">
                <a:latin typeface="Times New Roman" panose="02020603050405020304" pitchFamily="18" charset="0"/>
                <a:cs typeface="Times New Roman" panose="02020603050405020304" pitchFamily="18" charset="0"/>
              </a:rPr>
              <a:t> ait mezar odasının çok büyük bir ustalıkla yontulmuş tavanındaki bazı taş blokların uzunluğu 4m., genişliği 1.40 m. ve </a:t>
            </a:r>
            <a:r>
              <a:rPr lang="tr-TR" sz="3200" dirty="0" smtClean="0">
                <a:latin typeface="Times New Roman" panose="02020603050405020304" pitchFamily="18" charset="0"/>
                <a:cs typeface="Times New Roman" panose="02020603050405020304" pitchFamily="18" charset="0"/>
              </a:rPr>
              <a:t>yüksekliğinde 1m</a:t>
            </a:r>
            <a:r>
              <a:rPr lang="tr-TR" sz="3200" dirty="0">
                <a:latin typeface="Times New Roman" panose="02020603050405020304" pitchFamily="18" charset="0"/>
                <a:cs typeface="Times New Roman" panose="02020603050405020304" pitchFamily="18" charset="0"/>
              </a:rPr>
              <a:t>.</a:t>
            </a:r>
            <a:r>
              <a:rPr lang="tr-TR" sz="3200" dirty="0" smtClean="0">
                <a:latin typeface="Times New Roman" panose="02020603050405020304" pitchFamily="18" charset="0"/>
                <a:cs typeface="Times New Roman" panose="02020603050405020304" pitchFamily="18" charset="0"/>
              </a:rPr>
              <a:t>’ye değin varmaktadır.</a:t>
            </a:r>
          </a:p>
          <a:p>
            <a:pPr marL="457200" indent="-457200" algn="just">
              <a:buFont typeface="Wingdings" panose="05000000000000000000" pitchFamily="2" charset="2"/>
              <a:buChar char="ü"/>
            </a:pPr>
            <a:r>
              <a:rPr lang="tr-TR" sz="3200" dirty="0" err="1" smtClean="0">
                <a:latin typeface="Times New Roman" panose="02020603050405020304" pitchFamily="18" charset="0"/>
                <a:cs typeface="Times New Roman" panose="02020603050405020304" pitchFamily="18" charset="0"/>
              </a:rPr>
              <a:t>Sardes’in</a:t>
            </a:r>
            <a:r>
              <a:rPr lang="tr-TR" sz="3200" dirty="0" smtClean="0">
                <a:latin typeface="Times New Roman" panose="02020603050405020304" pitchFamily="18" charset="0"/>
                <a:cs typeface="Times New Roman" panose="02020603050405020304" pitchFamily="18" charset="0"/>
              </a:rPr>
              <a:t> </a:t>
            </a:r>
            <a:r>
              <a:rPr lang="tr-TR" sz="3200" dirty="0">
                <a:latin typeface="Times New Roman" panose="02020603050405020304" pitchFamily="18" charset="0"/>
                <a:cs typeface="Times New Roman" panose="02020603050405020304" pitchFamily="18" charset="0"/>
              </a:rPr>
              <a:t>çok zarif mermer yontular ve yine mermerden genel ve kutsal yapıları ile ün yapmasına karşılık, halk ahşap çatılı, kerpiç duvarlı yapılar içinde çalışıp, yaşıyordu. </a:t>
            </a:r>
          </a:p>
        </p:txBody>
      </p:sp>
    </p:spTree>
    <p:extLst>
      <p:ext uri="{BB962C8B-B14F-4D97-AF65-F5344CB8AC3E}">
        <p14:creationId xmlns="" xmlns:p14="http://schemas.microsoft.com/office/powerpoint/2010/main" val="18036748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731837"/>
            <a:ext cx="8748464" cy="5721499"/>
          </a:xfrm>
        </p:spPr>
        <p:txBody>
          <a:bodyPr>
            <a:noAutofit/>
          </a:bodyPr>
          <a:lstStyle/>
          <a:p>
            <a:pPr>
              <a:buFont typeface="Wingdings" panose="05000000000000000000" pitchFamily="2" charset="2"/>
              <a:buChar char="ü"/>
            </a:pPr>
            <a:r>
              <a:rPr lang="tr-TR" dirty="0">
                <a:latin typeface="Times New Roman" panose="02020603050405020304" pitchFamily="18" charset="0"/>
                <a:cs typeface="Times New Roman" panose="02020603050405020304" pitchFamily="18" charset="0"/>
              </a:rPr>
              <a:t>Herodotos M.Ö. 499 yılında </a:t>
            </a:r>
            <a:r>
              <a:rPr lang="tr-TR" dirty="0" err="1" smtClean="0">
                <a:latin typeface="Times New Roman" panose="02020603050405020304" pitchFamily="18" charset="0"/>
                <a:cs typeface="Times New Roman" panose="02020603050405020304" pitchFamily="18" charset="0"/>
              </a:rPr>
              <a:t>Ionialı</a:t>
            </a:r>
            <a:r>
              <a:rPr lang="tr-TR" dirty="0" smtClean="0">
                <a:latin typeface="Times New Roman" panose="02020603050405020304" pitchFamily="18" charset="0"/>
                <a:cs typeface="Times New Roman" panose="02020603050405020304" pitchFamily="18" charset="0"/>
              </a:rPr>
              <a:t> ihtilalcilerin </a:t>
            </a:r>
            <a:r>
              <a:rPr lang="tr-TR" dirty="0" err="1">
                <a:latin typeface="Times New Roman" panose="02020603050405020304" pitchFamily="18" charset="0"/>
                <a:cs typeface="Times New Roman" panose="02020603050405020304" pitchFamily="18" charset="0"/>
              </a:rPr>
              <a:t>Sardes’e</a:t>
            </a:r>
            <a:r>
              <a:rPr lang="tr-TR" dirty="0">
                <a:latin typeface="Times New Roman" panose="02020603050405020304" pitchFamily="18" charset="0"/>
                <a:cs typeface="Times New Roman" panose="02020603050405020304" pitchFamily="18" charset="0"/>
              </a:rPr>
              <a:t> karşı giriştikleri ani saldırıyı anlatırken, kentin, saldırganların eline geçmekle birlikte, yağma edilemediğini bildirir. Bunun nedeni, </a:t>
            </a:r>
            <a:r>
              <a:rPr lang="tr-TR" dirty="0" err="1">
                <a:latin typeface="Times New Roman" panose="02020603050405020304" pitchFamily="18" charset="0"/>
                <a:cs typeface="Times New Roman" panose="02020603050405020304" pitchFamily="18" charset="0"/>
              </a:rPr>
              <a:t>Sardes</a:t>
            </a:r>
            <a:r>
              <a:rPr lang="tr-TR" dirty="0">
                <a:latin typeface="Times New Roman" panose="02020603050405020304" pitchFamily="18" charset="0"/>
                <a:cs typeface="Times New Roman" panose="02020603050405020304" pitchFamily="18" charset="0"/>
              </a:rPr>
              <a:t> kentinin çok kolay yanmış olmasıdır. Çünkü, evlerin büyük bir bölümü sazdan inşa edilmişti, hatta kerpiçten yapılmış olan birkaç tanesinin de dam örtüleri sazdandı. Bu nedenle, bir evin tutuşmasından hemen sonra, yangın öbür evlere de sıçramış ve çarçabuk yayılıp, saldırgan </a:t>
            </a:r>
            <a:r>
              <a:rPr lang="tr-TR" dirty="0" err="1">
                <a:latin typeface="Times New Roman" panose="02020603050405020304" pitchFamily="18" charset="0"/>
                <a:cs typeface="Times New Roman" panose="02020603050405020304" pitchFamily="18" charset="0"/>
              </a:rPr>
              <a:t>I</a:t>
            </a:r>
            <a:r>
              <a:rPr lang="tr-TR" dirty="0" err="1" smtClean="0">
                <a:latin typeface="Times New Roman" panose="02020603050405020304" pitchFamily="18" charset="0"/>
                <a:cs typeface="Times New Roman" panose="02020603050405020304" pitchFamily="18" charset="0"/>
              </a:rPr>
              <a:t>onialılar’a</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talan edecek bir şey bırakmamıştı. </a:t>
            </a:r>
          </a:p>
          <a:p>
            <a:pPr>
              <a:buFont typeface="Wingdings" panose="05000000000000000000" pitchFamily="2" charset="2"/>
              <a:buChar char="ü"/>
            </a:pPr>
            <a:endParaRPr lang="tr-TR" dirty="0"/>
          </a:p>
        </p:txBody>
      </p:sp>
    </p:spTree>
    <p:extLst>
      <p:ext uri="{BB962C8B-B14F-4D97-AF65-F5344CB8AC3E}">
        <p14:creationId xmlns="" xmlns:p14="http://schemas.microsoft.com/office/powerpoint/2010/main" val="12350605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67544" y="404664"/>
            <a:ext cx="8352928" cy="6120680"/>
          </a:xfrm>
          <a:prstGeom prst="rect">
            <a:avLst/>
          </a:prstGeom>
          <a:ln>
            <a:noFill/>
          </a:ln>
          <a:effectLst>
            <a:softEdge rad="112500"/>
          </a:effectLst>
        </p:spPr>
      </p:pic>
    </p:spTree>
    <p:extLst>
      <p:ext uri="{BB962C8B-B14F-4D97-AF65-F5344CB8AC3E}">
        <p14:creationId xmlns="" xmlns:p14="http://schemas.microsoft.com/office/powerpoint/2010/main" val="29120659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95536" y="476672"/>
            <a:ext cx="4680519" cy="5976664"/>
          </a:xfrm>
          <a:prstGeom prst="rect">
            <a:avLst/>
          </a:prstGeom>
          <a:ln>
            <a:noFill/>
          </a:ln>
          <a:effectLst>
            <a:softEdge rad="112500"/>
          </a:effectLst>
        </p:spPr>
      </p:pic>
      <p:sp>
        <p:nvSpPr>
          <p:cNvPr id="3" name="Metin kutusu 2"/>
          <p:cNvSpPr txBox="1"/>
          <p:nvPr/>
        </p:nvSpPr>
        <p:spPr>
          <a:xfrm>
            <a:off x="5292080" y="836712"/>
            <a:ext cx="3528392" cy="5262979"/>
          </a:xfrm>
          <a:prstGeom prst="rect">
            <a:avLst/>
          </a:prstGeom>
          <a:noFill/>
        </p:spPr>
        <p:txBody>
          <a:bodyPr wrap="square" rtlCol="0">
            <a:spAutoFit/>
          </a:bodyPr>
          <a:lstStyle/>
          <a:p>
            <a:pPr algn="ctr"/>
            <a:r>
              <a:rPr lang="tr-TR" sz="4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Lidya Bira Bardağı</a:t>
            </a:r>
          </a:p>
          <a:p>
            <a:pPr algn="ctr"/>
            <a:endParaRPr lang="tr-TR" sz="4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tr-TR" sz="2400" dirty="0" smtClean="0">
                <a:latin typeface="Times New Roman" panose="02020603050405020304" pitchFamily="18" charset="0"/>
                <a:cs typeface="Times New Roman" panose="02020603050405020304" pitchFamily="18" charset="0"/>
              </a:rPr>
              <a:t>Pişirilmiş </a:t>
            </a:r>
            <a:r>
              <a:rPr lang="tr-TR" sz="2400" dirty="0">
                <a:latin typeface="Times New Roman" panose="02020603050405020304" pitchFamily="18" charset="0"/>
                <a:cs typeface="Times New Roman" panose="02020603050405020304" pitchFamily="18" charset="0"/>
              </a:rPr>
              <a:t>toprak bardakların özelliği sağ elinizde tuttuğunuzda size doğru bakan kavisli bir emziğinin, bu emziğin arkasında arpa tanelerini süzmeye yarayan bir süzgeç </a:t>
            </a:r>
            <a:r>
              <a:rPr lang="tr-TR" sz="2400" dirty="0" smtClean="0">
                <a:latin typeface="Times New Roman" panose="02020603050405020304" pitchFamily="18" charset="0"/>
                <a:cs typeface="Times New Roman" panose="02020603050405020304" pitchFamily="18" charset="0"/>
              </a:rPr>
              <a:t>perdesinin bulunmasıydı.</a:t>
            </a:r>
            <a:endParaRPr lang="tr-TR"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6706828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rot="10800000" flipV="1">
            <a:off x="1331640" y="1954574"/>
            <a:ext cx="6552728" cy="2554545"/>
          </a:xfrm>
          <a:prstGeom prst="rect">
            <a:avLst/>
          </a:prstGeom>
          <a:noFill/>
        </p:spPr>
        <p:txBody>
          <a:bodyPr wrap="square" rtlCol="0">
            <a:spAutoFit/>
          </a:bodyPr>
          <a:lstStyle/>
          <a:p>
            <a:pPr algn="ctr"/>
            <a:r>
              <a:rPr lang="tr-TR" sz="8000" u="sng" dirty="0" smtClean="0">
                <a:solidFill>
                  <a:schemeClr val="accent6">
                    <a:lumMod val="75000"/>
                  </a:schemeClr>
                </a:solidFill>
                <a:latin typeface="Times New Roman" panose="02020603050405020304" pitchFamily="18" charset="0"/>
                <a:cs typeface="Times New Roman" panose="02020603050405020304" pitchFamily="18" charset="0"/>
              </a:rPr>
              <a:t>KARUN HAZİNESİ</a:t>
            </a:r>
            <a:endParaRPr lang="tr-TR" sz="8000" u="sng" dirty="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0899900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95536" y="476672"/>
            <a:ext cx="8352928" cy="6048672"/>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145110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62880" y="620688"/>
            <a:ext cx="7869560" cy="4525963"/>
          </a:xfrm>
        </p:spPr>
        <p:txBody>
          <a:bodyPr>
            <a:noAutofit/>
          </a:bodyPr>
          <a:lstStyle/>
          <a:p>
            <a:pPr marL="0" indent="0">
              <a:buNone/>
            </a:pPr>
            <a:r>
              <a:rPr lang="tr-TR" sz="3600" dirty="0" smtClean="0">
                <a:latin typeface="Times New Roman" panose="02020603050405020304" pitchFamily="18" charset="0"/>
                <a:cs typeface="Times New Roman" panose="02020603050405020304" pitchFamily="18" charset="0"/>
              </a:rPr>
              <a:t>  Karun </a:t>
            </a:r>
            <a:r>
              <a:rPr lang="tr-TR" sz="3600" dirty="0">
                <a:latin typeface="Times New Roman" panose="02020603050405020304" pitchFamily="18" charset="0"/>
                <a:cs typeface="Times New Roman" panose="02020603050405020304" pitchFamily="18" charset="0"/>
              </a:rPr>
              <a:t>Hazineleri ç</a:t>
            </a:r>
            <a:r>
              <a:rPr lang="tr-TR" sz="3600" dirty="0" smtClean="0">
                <a:latin typeface="Times New Roman" panose="02020603050405020304" pitchFamily="18" charset="0"/>
                <a:cs typeface="Times New Roman" panose="02020603050405020304" pitchFamily="18" charset="0"/>
              </a:rPr>
              <a:t>oğu </a:t>
            </a:r>
            <a:r>
              <a:rPr lang="tr-TR" sz="3600" dirty="0">
                <a:latin typeface="Times New Roman" panose="02020603050405020304" pitchFamily="18" charset="0"/>
                <a:cs typeface="Times New Roman" panose="02020603050405020304" pitchFamily="18" charset="0"/>
              </a:rPr>
              <a:t>M.Ö. 560-546 yılları arasında Lidya ülkesini yöneten </a:t>
            </a:r>
            <a:r>
              <a:rPr lang="tr-TR" sz="3600" dirty="0" err="1">
                <a:latin typeface="Times New Roman" panose="02020603050405020304" pitchFamily="18" charset="0"/>
                <a:cs typeface="Times New Roman" panose="02020603050405020304" pitchFamily="18" charset="0"/>
              </a:rPr>
              <a:t>Kroisos</a:t>
            </a:r>
            <a:r>
              <a:rPr lang="tr-TR" sz="3600" dirty="0">
                <a:latin typeface="Times New Roman" panose="02020603050405020304" pitchFamily="18" charset="0"/>
                <a:cs typeface="Times New Roman" panose="02020603050405020304" pitchFamily="18" charset="0"/>
              </a:rPr>
              <a:t> (Karun) dönemine ait olan ve Uşak'ın 25 km batısında ve İzmir Karayolu üzerinde bulunan Güre </a:t>
            </a:r>
            <a:r>
              <a:rPr lang="tr-TR" sz="3600" dirty="0" smtClean="0">
                <a:latin typeface="Times New Roman" panose="02020603050405020304" pitchFamily="18" charset="0"/>
                <a:cs typeface="Times New Roman" panose="02020603050405020304" pitchFamily="18" charset="0"/>
              </a:rPr>
              <a:t>Köyü yakınlarındaki </a:t>
            </a:r>
            <a:r>
              <a:rPr lang="tr-TR" sz="3600" dirty="0" err="1">
                <a:latin typeface="Times New Roman" panose="02020603050405020304" pitchFamily="18" charset="0"/>
                <a:cs typeface="Times New Roman" panose="02020603050405020304" pitchFamily="18" charset="0"/>
              </a:rPr>
              <a:t>tümülüslerden</a:t>
            </a:r>
            <a:r>
              <a:rPr lang="tr-TR" sz="3600" dirty="0">
                <a:latin typeface="Times New Roman" panose="02020603050405020304" pitchFamily="18" charset="0"/>
                <a:cs typeface="Times New Roman" panose="02020603050405020304" pitchFamily="18" charset="0"/>
              </a:rPr>
              <a:t> 1960'lı yıllarda çıkarılarak kaçırılan ve 1993 yılında geri alınan eserlerin toplu adı. Bazı kaynaklarda Lidya Hazineleri olarak da anılırlar.</a:t>
            </a:r>
          </a:p>
          <a:p>
            <a:endParaRPr lang="tr-TR" sz="3600" dirty="0"/>
          </a:p>
        </p:txBody>
      </p:sp>
    </p:spTree>
    <p:extLst>
      <p:ext uri="{BB962C8B-B14F-4D97-AF65-F5344CB8AC3E}">
        <p14:creationId xmlns="" xmlns:p14="http://schemas.microsoft.com/office/powerpoint/2010/main" val="40251625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rotWithShape="1">
          <a:blip r:embed="rId3" cstate="print">
            <a:extLst>
              <a:ext uri="{28A0092B-C50C-407E-A947-70E740481C1C}">
                <a14:useLocalDpi xmlns="" xmlns:a14="http://schemas.microsoft.com/office/drawing/2010/main" val="0"/>
              </a:ext>
            </a:extLst>
          </a:blip>
          <a:srcRect l="4351" t="3" r="36145" b="47099"/>
          <a:stretch/>
        </p:blipFill>
        <p:spPr>
          <a:xfrm>
            <a:off x="467544" y="548681"/>
            <a:ext cx="4186160" cy="4968554"/>
          </a:xfrm>
          <a:prstGeom prst="rect">
            <a:avLst/>
          </a:prstGeom>
          <a:ln>
            <a:noFill/>
          </a:ln>
          <a:effectLst>
            <a:softEdge rad="112500"/>
          </a:effectLst>
        </p:spPr>
      </p:pic>
      <p:pic>
        <p:nvPicPr>
          <p:cNvPr id="8" name="İçerik Yer Tutucusu 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427984" y="404662"/>
            <a:ext cx="4202247" cy="4968554"/>
          </a:xfrm>
          <a:prstGeom prst="rect">
            <a:avLst/>
          </a:prstGeom>
          <a:ln>
            <a:noFill/>
          </a:ln>
          <a:effectLst>
            <a:softEdge rad="112500"/>
          </a:effectLst>
        </p:spPr>
      </p:pic>
      <p:sp>
        <p:nvSpPr>
          <p:cNvPr id="3" name="Dikdörtgen 2"/>
          <p:cNvSpPr/>
          <p:nvPr/>
        </p:nvSpPr>
        <p:spPr>
          <a:xfrm>
            <a:off x="1331640" y="5733256"/>
            <a:ext cx="6624736" cy="523220"/>
          </a:xfrm>
          <a:prstGeom prst="rect">
            <a:avLst/>
          </a:prstGeom>
        </p:spPr>
        <p:txBody>
          <a:bodyPr wrap="square">
            <a:spAutoFit/>
          </a:bodyPr>
          <a:lstStyle/>
          <a:p>
            <a:r>
              <a:rPr lang="tr-TR" sz="2800" b="1" dirty="0"/>
              <a:t>Karun Hazinesi’nden Kanatlı Denizatı Broşu</a:t>
            </a:r>
          </a:p>
        </p:txBody>
      </p:sp>
    </p:spTree>
    <p:extLst>
      <p:ext uri="{BB962C8B-B14F-4D97-AF65-F5344CB8AC3E}">
        <p14:creationId xmlns="" xmlns:p14="http://schemas.microsoft.com/office/powerpoint/2010/main" val="31690131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cstate="print">
            <a:extLst>
              <a:ext uri="{28A0092B-C50C-407E-A947-70E740481C1C}">
                <a14:useLocalDpi xmlns="" xmlns:a14="http://schemas.microsoft.com/office/drawing/2010/main" val="0"/>
              </a:ext>
            </a:extLst>
          </a:blip>
          <a:srcRect t="52171"/>
          <a:stretch/>
        </p:blipFill>
        <p:spPr>
          <a:xfrm>
            <a:off x="4499992" y="836712"/>
            <a:ext cx="4032448" cy="5256584"/>
          </a:xfrm>
          <a:prstGeom prst="rect">
            <a:avLst/>
          </a:prstGeom>
        </p:spPr>
      </p:pic>
      <p:pic>
        <p:nvPicPr>
          <p:cNvPr id="5" name="Resim 4"/>
          <p:cNvPicPr>
            <a:picLocks noChangeAspect="1"/>
          </p:cNvPicPr>
          <p:nvPr/>
        </p:nvPicPr>
        <p:blipFill rotWithShape="1">
          <a:blip r:embed="rId2" cstate="print">
            <a:extLst>
              <a:ext uri="{28A0092B-C50C-407E-A947-70E740481C1C}">
                <a14:useLocalDpi xmlns="" xmlns:a14="http://schemas.microsoft.com/office/drawing/2010/main" val="0"/>
              </a:ext>
            </a:extLst>
          </a:blip>
          <a:srcRect l="62521" b="45879"/>
          <a:stretch/>
        </p:blipFill>
        <p:spPr>
          <a:xfrm>
            <a:off x="683568" y="775607"/>
            <a:ext cx="3563815" cy="5173673"/>
          </a:xfrm>
          <a:prstGeom prst="rect">
            <a:avLst/>
          </a:prstGeom>
        </p:spPr>
      </p:pic>
    </p:spTree>
    <p:extLst>
      <p:ext uri="{BB962C8B-B14F-4D97-AF65-F5344CB8AC3E}">
        <p14:creationId xmlns="" xmlns:p14="http://schemas.microsoft.com/office/powerpoint/2010/main" val="2445802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rotWithShape="1">
          <a:blip r:embed="rId2" cstate="print">
            <a:extLst>
              <a:ext uri="{28A0092B-C50C-407E-A947-70E740481C1C}">
                <a14:useLocalDpi xmlns="" xmlns:a14="http://schemas.microsoft.com/office/drawing/2010/main" val="0"/>
              </a:ext>
            </a:extLst>
          </a:blip>
          <a:srcRect l="717" t="7014" r="50735" b="51807"/>
          <a:stretch/>
        </p:blipFill>
        <p:spPr>
          <a:xfrm>
            <a:off x="899592" y="590939"/>
            <a:ext cx="3024336" cy="2766053"/>
          </a:xfrm>
          <a:prstGeom prst="rect">
            <a:avLst/>
          </a:prstGeom>
          <a:ln>
            <a:noFill/>
          </a:ln>
          <a:effectLst>
            <a:softEdge rad="112500"/>
          </a:effectLst>
        </p:spPr>
      </p:pic>
      <p:pic>
        <p:nvPicPr>
          <p:cNvPr id="7" name="İçerik Yer Tutucusu 3"/>
          <p:cNvPicPr>
            <a:picLocks noChangeAspect="1"/>
          </p:cNvPicPr>
          <p:nvPr/>
        </p:nvPicPr>
        <p:blipFill rotWithShape="1">
          <a:blip r:embed="rId2" cstate="print">
            <a:extLst>
              <a:ext uri="{28A0092B-C50C-407E-A947-70E740481C1C}">
                <a14:useLocalDpi xmlns="" xmlns:a14="http://schemas.microsoft.com/office/drawing/2010/main" val="0"/>
              </a:ext>
            </a:extLst>
          </a:blip>
          <a:srcRect t="50000" r="50000"/>
          <a:stretch/>
        </p:blipFill>
        <p:spPr>
          <a:xfrm>
            <a:off x="899592" y="3573016"/>
            <a:ext cx="3024336" cy="2812901"/>
          </a:xfrm>
          <a:prstGeom prst="rect">
            <a:avLst/>
          </a:prstGeom>
          <a:ln>
            <a:noFill/>
          </a:ln>
          <a:effectLst>
            <a:softEdge rad="112500"/>
          </a:effectLst>
        </p:spPr>
      </p:pic>
      <p:pic>
        <p:nvPicPr>
          <p:cNvPr id="9" name="İçerik Yer Tutucusu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572000" y="1052736"/>
            <a:ext cx="3739163" cy="4752528"/>
          </a:xfrm>
          <a:prstGeom prst="rect">
            <a:avLst/>
          </a:prstGeom>
          <a:ln>
            <a:noFill/>
          </a:ln>
          <a:effectLst>
            <a:softEdge rad="112500"/>
          </a:effectLst>
        </p:spPr>
      </p:pic>
    </p:spTree>
    <p:extLst>
      <p:ext uri="{BB962C8B-B14F-4D97-AF65-F5344CB8AC3E}">
        <p14:creationId xmlns="" xmlns:p14="http://schemas.microsoft.com/office/powerpoint/2010/main" val="10894848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busra\Desktop\971-12105053.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99592" y="620688"/>
            <a:ext cx="7488832" cy="5651698"/>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0673454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827584" y="476672"/>
            <a:ext cx="7560840" cy="5976664"/>
          </a:xfrm>
          <a:prstGeom prst="rect">
            <a:avLst/>
          </a:prstGeom>
          <a:ln>
            <a:noFill/>
          </a:ln>
          <a:effectLst>
            <a:softEdge rad="112500"/>
          </a:effectLst>
        </p:spPr>
      </p:pic>
    </p:spTree>
    <p:extLst>
      <p:ext uri="{BB962C8B-B14F-4D97-AF65-F5344CB8AC3E}">
        <p14:creationId xmlns="" xmlns:p14="http://schemas.microsoft.com/office/powerpoint/2010/main" val="12524923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9552" y="548680"/>
            <a:ext cx="8136904" cy="5688632"/>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372329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203848" y="2507412"/>
            <a:ext cx="2492990" cy="1569660"/>
          </a:xfrm>
          <a:prstGeom prst="rect">
            <a:avLst/>
          </a:prstGeom>
        </p:spPr>
        <p:txBody>
          <a:bodyPr wrap="none">
            <a:spAutoFit/>
          </a:bodyPr>
          <a:lstStyle/>
          <a:p>
            <a:pPr algn="ctr"/>
            <a:r>
              <a:rPr lang="tr-TR" sz="9600" u="sng" dirty="0" smtClean="0">
                <a:solidFill>
                  <a:schemeClr val="accent6">
                    <a:lumMod val="75000"/>
                  </a:schemeClr>
                </a:solidFill>
                <a:latin typeface="Times New Roman" panose="02020603050405020304" pitchFamily="18" charset="0"/>
                <a:cs typeface="Times New Roman" panose="02020603050405020304" pitchFamily="18" charset="0"/>
              </a:rPr>
              <a:t>DİL</a:t>
            </a:r>
            <a:r>
              <a:rPr lang="tr-TR" sz="8000" dirty="0" smtClean="0">
                <a:solidFill>
                  <a:schemeClr val="accent6">
                    <a:lumMod val="75000"/>
                  </a:schemeClr>
                </a:solidFill>
                <a:latin typeface="Times New Roman" panose="02020603050405020304" pitchFamily="18" charset="0"/>
                <a:cs typeface="Times New Roman" panose="02020603050405020304" pitchFamily="18" charset="0"/>
              </a:rPr>
              <a:t> </a:t>
            </a:r>
            <a:endParaRPr lang="tr-TR" sz="8000" dirty="0">
              <a:solidFill>
                <a:schemeClr val="accent6">
                  <a:lumMod val="75000"/>
                </a:schemeClr>
              </a:solidFill>
            </a:endParaRPr>
          </a:p>
        </p:txBody>
      </p:sp>
    </p:spTree>
    <p:extLst>
      <p:ext uri="{BB962C8B-B14F-4D97-AF65-F5344CB8AC3E}">
        <p14:creationId xmlns="" xmlns:p14="http://schemas.microsoft.com/office/powerpoint/2010/main" val="10286957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p:cNvSpPr>
            <a:spLocks noGrp="1"/>
          </p:cNvSpPr>
          <p:nvPr>
            <p:ph idx="1"/>
          </p:nvPr>
        </p:nvSpPr>
        <p:spPr>
          <a:xfrm>
            <a:off x="467544" y="332656"/>
            <a:ext cx="8208912" cy="6313760"/>
          </a:xfrm>
        </p:spPr>
        <p:txBody>
          <a:bodyPr>
            <a:noAutofit/>
          </a:bodyPr>
          <a:lstStyle/>
          <a:p>
            <a:pPr marL="0" indent="0">
              <a:buNone/>
            </a:pPr>
            <a:r>
              <a:rPr lang="tr-TR" sz="2800" dirty="0" smtClean="0">
                <a:latin typeface="Times New Roman" panose="02020603050405020304" pitchFamily="18" charset="0"/>
                <a:cs typeface="Times New Roman" panose="02020603050405020304" pitchFamily="18" charset="0"/>
              </a:rPr>
              <a:t>   Batı Anadolu’daki Lidya </a:t>
            </a:r>
            <a:r>
              <a:rPr lang="tr-TR" sz="2800" dirty="0" err="1" smtClean="0">
                <a:latin typeface="Times New Roman" panose="02020603050405020304" pitchFamily="18" charset="0"/>
                <a:cs typeface="Times New Roman" panose="02020603050405020304" pitchFamily="18" charset="0"/>
              </a:rPr>
              <a:t>kralllığında</a:t>
            </a:r>
            <a:r>
              <a:rPr lang="tr-TR" sz="2800" dirty="0" smtClean="0">
                <a:latin typeface="Times New Roman" panose="02020603050405020304" pitchFamily="18" charset="0"/>
                <a:cs typeface="Times New Roman" panose="02020603050405020304" pitchFamily="18" charset="0"/>
              </a:rPr>
              <a:t> kullanılan ve milattan önce 7. yüzyılda kayda geçmiş bir Anadolu Dili’dir.</a:t>
            </a:r>
          </a:p>
          <a:p>
            <a:pPr>
              <a:buFont typeface="Wingdings" panose="05000000000000000000" pitchFamily="2" charset="2"/>
              <a:buChar char="v"/>
            </a:pPr>
            <a:r>
              <a:rPr lang="tr-TR" sz="2800" dirty="0" smtClean="0">
                <a:latin typeface="Times New Roman" panose="02020603050405020304" pitchFamily="18" charset="0"/>
                <a:cs typeface="Times New Roman" panose="02020603050405020304" pitchFamily="18" charset="0"/>
              </a:rPr>
              <a:t>Lidya Dili , Hitit Dilleri ile bir çok ortak özellik taşımaktadır. Ancak bazı araştırmacılar Lidya Dili’nin kendine has bazı özellikleri sebebiyle Anadolu dil ailesi içinde ayrı bir yere koymaktadır.</a:t>
            </a:r>
          </a:p>
          <a:p>
            <a:pPr>
              <a:buFont typeface="Wingdings" panose="05000000000000000000" pitchFamily="2" charset="2"/>
              <a:buChar char="v"/>
            </a:pPr>
            <a:r>
              <a:rPr lang="tr-TR" sz="2800" dirty="0" smtClean="0">
                <a:latin typeface="Times New Roman" panose="02020603050405020304" pitchFamily="18" charset="0"/>
                <a:cs typeface="Times New Roman" panose="02020603050405020304" pitchFamily="18" charset="0"/>
              </a:rPr>
              <a:t>Lidya Dili’ndeki metinler ilk olarak milattan önce 7. yüzyılda kullanılan Lidya Sikkelerinin üzerindeki yazılardır. </a:t>
            </a:r>
          </a:p>
          <a:p>
            <a:pPr>
              <a:buFont typeface="Wingdings" panose="05000000000000000000" pitchFamily="2" charset="2"/>
              <a:buChar char="v"/>
            </a:pPr>
            <a:r>
              <a:rPr lang="tr-TR" sz="2800" dirty="0" smtClean="0">
                <a:latin typeface="Times New Roman" panose="02020603050405020304" pitchFamily="18" charset="0"/>
                <a:cs typeface="Times New Roman" panose="02020603050405020304" pitchFamily="18" charset="0"/>
              </a:rPr>
              <a:t>Lidya Krallığı’nın başkenti </a:t>
            </a:r>
            <a:r>
              <a:rPr lang="tr-TR" sz="2800" dirty="0" err="1" smtClean="0">
                <a:latin typeface="Times New Roman" panose="02020603050405020304" pitchFamily="18" charset="0"/>
                <a:cs typeface="Times New Roman" panose="02020603050405020304" pitchFamily="18" charset="0"/>
              </a:rPr>
              <a:t>Sardes’teki</a:t>
            </a:r>
            <a:r>
              <a:rPr lang="tr-TR" sz="2800" dirty="0" smtClean="0">
                <a:latin typeface="Times New Roman" panose="02020603050405020304" pitchFamily="18" charset="0"/>
                <a:cs typeface="Times New Roman" panose="02020603050405020304" pitchFamily="18" charset="0"/>
              </a:rPr>
              <a:t> kazılarda bulunan ve milattan önce 5. ve 4. yüzyıllardan kalan Lidya dilindeki metinlerdeki alfabe, Doğu Yunan alfabesinden türetilmiştir</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725126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7"/>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611560" y="476672"/>
            <a:ext cx="7992888" cy="5256584"/>
          </a:xfrm>
          <a:prstGeom prst="rect">
            <a:avLst/>
          </a:prstGeom>
          <a:ln>
            <a:noFill/>
          </a:ln>
          <a:effectLst>
            <a:outerShdw blurRad="292100" dist="139700" dir="2700000" algn="tl" rotWithShape="0">
              <a:srgbClr val="333333">
                <a:alpha val="65000"/>
              </a:srgbClr>
            </a:outerShdw>
          </a:effectLst>
        </p:spPr>
      </p:pic>
      <p:sp>
        <p:nvSpPr>
          <p:cNvPr id="9" name="Dikdörtgen 8"/>
          <p:cNvSpPr/>
          <p:nvPr/>
        </p:nvSpPr>
        <p:spPr>
          <a:xfrm>
            <a:off x="1619672" y="6021288"/>
            <a:ext cx="5616624" cy="461665"/>
          </a:xfrm>
          <a:prstGeom prst="rect">
            <a:avLst/>
          </a:prstGeom>
        </p:spPr>
        <p:txBody>
          <a:bodyPr wrap="square">
            <a:spAutoFit/>
          </a:bodyPr>
          <a:lstStyle/>
          <a:p>
            <a:pPr algn="ctr"/>
            <a:r>
              <a:rPr lang="tr-TR" sz="2400" b="1" dirty="0" smtClean="0">
                <a:solidFill>
                  <a:schemeClr val="tx1">
                    <a:lumMod val="95000"/>
                    <a:lumOff val="5000"/>
                  </a:schemeClr>
                </a:solidFill>
                <a:latin typeface="Times New Roman" panose="02020603050405020304" pitchFamily="18" charset="0"/>
                <a:cs typeface="Times New Roman" panose="02020603050405020304" pitchFamily="18" charset="0"/>
              </a:rPr>
              <a:t>Fenike Alfabesi</a:t>
            </a:r>
            <a:endParaRPr lang="tr-TR" sz="24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7839744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323528" y="2564904"/>
            <a:ext cx="8208912" cy="79208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8000" u="sng" dirty="0" smtClean="0">
                <a:solidFill>
                  <a:schemeClr val="accent6">
                    <a:lumMod val="75000"/>
                  </a:schemeClr>
                </a:solidFill>
                <a:latin typeface="Times New Roman" panose="02020603050405020304" pitchFamily="18" charset="0"/>
                <a:cs typeface="Times New Roman" panose="02020603050405020304" pitchFamily="18" charset="0"/>
              </a:rPr>
              <a:t>DİNİ</a:t>
            </a:r>
            <a:endParaRPr lang="tr-TR" sz="8000" u="sng" dirty="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4698212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85192" y="476672"/>
            <a:ext cx="8435280" cy="6093296"/>
          </a:xfrm>
        </p:spPr>
        <p:txBody>
          <a:bodyPr>
            <a:noAutofit/>
          </a:bodyPr>
          <a:lstStyle/>
          <a:p>
            <a:pPr marL="0" indent="0">
              <a:buNone/>
            </a:pPr>
            <a:r>
              <a:rPr lang="tr-TR" sz="2800" dirty="0" smtClean="0">
                <a:latin typeface="Times New Roman" panose="02020603050405020304" pitchFamily="18" charset="0"/>
                <a:cs typeface="Times New Roman" panose="02020603050405020304" pitchFamily="18" charset="0"/>
              </a:rPr>
              <a:t>    </a:t>
            </a:r>
            <a:r>
              <a:rPr lang="tr-TR" sz="2800" dirty="0" err="1" smtClean="0">
                <a:latin typeface="Times New Roman" panose="02020603050405020304" pitchFamily="18" charset="0"/>
                <a:cs typeface="Times New Roman" panose="02020603050405020304" pitchFamily="18" charset="0"/>
              </a:rPr>
              <a:t>Lidyalılar’ın</a:t>
            </a:r>
            <a:r>
              <a:rPr lang="tr-TR" sz="2800" dirty="0" smtClean="0">
                <a:latin typeface="Times New Roman" panose="02020603050405020304" pitchFamily="18" charset="0"/>
                <a:cs typeface="Times New Roman" panose="02020603050405020304" pitchFamily="18" charset="0"/>
              </a:rPr>
              <a:t> diniyle ilgili pek bir bilgi yoktur. Ancak </a:t>
            </a:r>
            <a:r>
              <a:rPr lang="tr-TR" sz="2800" dirty="0" err="1" smtClean="0">
                <a:latin typeface="Times New Roman" panose="02020603050405020304" pitchFamily="18" charset="0"/>
                <a:cs typeface="Times New Roman" panose="02020603050405020304" pitchFamily="18" charset="0"/>
              </a:rPr>
              <a:t>İyonlar’ın</a:t>
            </a:r>
            <a:r>
              <a:rPr lang="tr-TR" sz="2800" dirty="0" smtClean="0">
                <a:latin typeface="Times New Roman" panose="02020603050405020304" pitchFamily="18" charset="0"/>
                <a:cs typeface="Times New Roman" panose="02020603050405020304" pitchFamily="18" charset="0"/>
              </a:rPr>
              <a:t> etkisi altında kaldıkları bilinmektedir.</a:t>
            </a:r>
          </a:p>
          <a:p>
            <a:pPr>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 Ana Tanrıça Kibele büyük bir saygı görmektedir. </a:t>
            </a:r>
          </a:p>
          <a:p>
            <a:pPr>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Uzun saçlı rahiplerin hadım edildiği dinsel törenlerde, kırbaçlarını, teflerini, zillerini ve saç buklelerini Kibele’ye sunarlardı. Ayrıca Lidyalılar Zeus, </a:t>
            </a:r>
            <a:r>
              <a:rPr lang="tr-TR" sz="2800" dirty="0" err="1" smtClean="0">
                <a:latin typeface="Times New Roman" panose="02020603050405020304" pitchFamily="18" charset="0"/>
                <a:cs typeface="Times New Roman" panose="02020603050405020304" pitchFamily="18" charset="0"/>
              </a:rPr>
              <a:t>Apollo</a:t>
            </a:r>
            <a:r>
              <a:rPr lang="tr-TR" sz="2800" dirty="0" smtClean="0">
                <a:latin typeface="Times New Roman" panose="02020603050405020304" pitchFamily="18" charset="0"/>
                <a:cs typeface="Times New Roman" panose="02020603050405020304" pitchFamily="18" charset="0"/>
              </a:rPr>
              <a:t> ve Artemis gibi Yunan tanrılarına taparlardı.</a:t>
            </a:r>
          </a:p>
          <a:p>
            <a:pPr>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Lidyalılar kral ve asillerini </a:t>
            </a:r>
            <a:r>
              <a:rPr lang="tr-TR" sz="2800" dirty="0" err="1" smtClean="0">
                <a:latin typeface="Times New Roman" panose="02020603050405020304" pitchFamily="18" charset="0"/>
                <a:cs typeface="Times New Roman" panose="02020603050405020304" pitchFamily="18" charset="0"/>
              </a:rPr>
              <a:t>Frigler</a:t>
            </a:r>
            <a:r>
              <a:rPr lang="tr-TR" sz="2800" dirty="0" smtClean="0">
                <a:latin typeface="Times New Roman" panose="02020603050405020304" pitchFamily="18" charset="0"/>
                <a:cs typeface="Times New Roman" panose="02020603050405020304" pitchFamily="18" charset="0"/>
              </a:rPr>
              <a:t> gibi </a:t>
            </a:r>
            <a:r>
              <a:rPr lang="tr-TR" sz="2800" dirty="0" err="1" smtClean="0">
                <a:latin typeface="Times New Roman" panose="02020603050405020304" pitchFamily="18" charset="0"/>
                <a:cs typeface="Times New Roman" panose="02020603050405020304" pitchFamily="18" charset="0"/>
              </a:rPr>
              <a:t>tümülüslere</a:t>
            </a:r>
            <a:r>
              <a:rPr lang="tr-TR" sz="2800" dirty="0" smtClean="0">
                <a:latin typeface="Times New Roman" panose="02020603050405020304" pitchFamily="18" charset="0"/>
                <a:cs typeface="Times New Roman" panose="02020603050405020304" pitchFamily="18" charset="0"/>
              </a:rPr>
              <a:t> gömerlerdi. Tümülüslerdeki mezar odalarının güzel ve süslü mermerlerle kaplamaları, </a:t>
            </a:r>
            <a:r>
              <a:rPr lang="tr-TR" sz="2800" dirty="0" err="1" smtClean="0">
                <a:latin typeface="Times New Roman" panose="02020603050405020304" pitchFamily="18" charset="0"/>
                <a:cs typeface="Times New Roman" panose="02020603050405020304" pitchFamily="18" charset="0"/>
              </a:rPr>
              <a:t>Lidyalılar’ın</a:t>
            </a:r>
            <a:r>
              <a:rPr lang="tr-TR" sz="2800" dirty="0" smtClean="0">
                <a:latin typeface="Times New Roman" panose="02020603050405020304" pitchFamily="18" charset="0"/>
                <a:cs typeface="Times New Roman" panose="02020603050405020304" pitchFamily="18" charset="0"/>
              </a:rPr>
              <a:t> ölümden sonraki yaşama olan inançlarını göstermektedir. Bu mezarlar, başkent </a:t>
            </a:r>
            <a:r>
              <a:rPr lang="tr-TR" sz="2800" dirty="0" err="1" smtClean="0">
                <a:latin typeface="Times New Roman" panose="02020603050405020304" pitchFamily="18" charset="0"/>
                <a:cs typeface="Times New Roman" panose="02020603050405020304" pitchFamily="18" charset="0"/>
              </a:rPr>
              <a:t>Sardes</a:t>
            </a:r>
            <a:r>
              <a:rPr lang="tr-TR" sz="2800" dirty="0" smtClean="0">
                <a:latin typeface="Times New Roman" panose="02020603050405020304" pitchFamily="18" charset="0"/>
                <a:cs typeface="Times New Roman" panose="02020603050405020304" pitchFamily="18" charset="0"/>
              </a:rPr>
              <a:t> (MANİSA) yakınlarındaki </a:t>
            </a:r>
            <a:r>
              <a:rPr lang="tr-TR" sz="2800" dirty="0" err="1" smtClean="0">
                <a:latin typeface="Times New Roman" panose="02020603050405020304" pitchFamily="18" charset="0"/>
                <a:cs typeface="Times New Roman" panose="02020603050405020304" pitchFamily="18" charset="0"/>
              </a:rPr>
              <a:t>Bintepe</a:t>
            </a:r>
            <a:r>
              <a:rPr lang="tr-TR" sz="2800" dirty="0" smtClean="0">
                <a:latin typeface="Times New Roman" panose="02020603050405020304" pitchFamily="18" charset="0"/>
                <a:cs typeface="Times New Roman" panose="02020603050405020304" pitchFamily="18" charset="0"/>
              </a:rPr>
              <a:t> yöresindedir.</a:t>
            </a:r>
          </a:p>
          <a:p>
            <a:pPr>
              <a:buFont typeface="Wingdings" panose="05000000000000000000" pitchFamily="2" charset="2"/>
              <a:buChar char="Ø"/>
            </a:pPr>
            <a:endParaRPr lang="tr-TR" sz="2600" dirty="0"/>
          </a:p>
        </p:txBody>
      </p:sp>
    </p:spTree>
    <p:extLst>
      <p:ext uri="{BB962C8B-B14F-4D97-AF65-F5344CB8AC3E}">
        <p14:creationId xmlns="" xmlns:p14="http://schemas.microsoft.com/office/powerpoint/2010/main" val="19634088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3"/>
          <p:cNvPicPr>
            <a:picLocks noChangeAspect="1"/>
          </p:cNvPicPr>
          <p:nvPr/>
        </p:nvPicPr>
        <p:blipFill rotWithShape="1">
          <a:blip r:embed="rId3" cstate="print">
            <a:extLst>
              <a:ext uri="{28A0092B-C50C-407E-A947-70E740481C1C}">
                <a14:useLocalDpi xmlns="" xmlns:a14="http://schemas.microsoft.com/office/drawing/2010/main" val="0"/>
              </a:ext>
            </a:extLst>
          </a:blip>
          <a:srcRect r="10006" b="10915"/>
          <a:stretch/>
        </p:blipFill>
        <p:spPr>
          <a:xfrm>
            <a:off x="806467" y="548680"/>
            <a:ext cx="7581957" cy="4875290"/>
          </a:xfrm>
          <a:prstGeom prst="rect">
            <a:avLst/>
          </a:prstGeom>
          <a:ln>
            <a:noFill/>
          </a:ln>
          <a:effectLst>
            <a:softEdge rad="112500"/>
          </a:effectLst>
        </p:spPr>
      </p:pic>
      <p:sp>
        <p:nvSpPr>
          <p:cNvPr id="2" name="Dikdörtgen 1"/>
          <p:cNvSpPr/>
          <p:nvPr/>
        </p:nvSpPr>
        <p:spPr>
          <a:xfrm>
            <a:off x="1979712" y="5786100"/>
            <a:ext cx="5040560" cy="523220"/>
          </a:xfrm>
          <a:prstGeom prst="rect">
            <a:avLst/>
          </a:prstGeom>
        </p:spPr>
        <p:txBody>
          <a:bodyPr wrap="square">
            <a:spAutoFit/>
          </a:bodyPr>
          <a:lstStyle/>
          <a:p>
            <a:pPr>
              <a:defRPr/>
            </a:pPr>
            <a:r>
              <a:rPr lang="tr-TR" sz="2800" dirty="0" smtClean="0"/>
              <a:t>Tümülüs </a:t>
            </a:r>
            <a:r>
              <a:rPr lang="tr-TR" sz="2800" dirty="0"/>
              <a:t>Tepeleri, </a:t>
            </a:r>
            <a:r>
              <a:rPr lang="tr-TR" sz="2800" dirty="0" err="1"/>
              <a:t>Sardes</a:t>
            </a:r>
            <a:r>
              <a:rPr lang="tr-TR" sz="2800" dirty="0"/>
              <a:t>, </a:t>
            </a:r>
            <a:r>
              <a:rPr lang="tr-TR" sz="2800" dirty="0" smtClean="0"/>
              <a:t>Manisa</a:t>
            </a:r>
            <a:endParaRPr lang="tr-TR" sz="2800" dirty="0"/>
          </a:p>
        </p:txBody>
      </p:sp>
    </p:spTree>
    <p:extLst>
      <p:ext uri="{BB962C8B-B14F-4D97-AF65-F5344CB8AC3E}">
        <p14:creationId xmlns="" xmlns:p14="http://schemas.microsoft.com/office/powerpoint/2010/main" val="27909340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620688"/>
            <a:ext cx="8939336" cy="5721499"/>
          </a:xfrm>
        </p:spPr>
        <p:txBody>
          <a:bodyPr>
            <a:normAutofit/>
          </a:bodyPr>
          <a:lstStyle/>
          <a:p>
            <a:pPr>
              <a:buFont typeface="Wingdings" panose="05000000000000000000" pitchFamily="2" charset="2"/>
              <a:buChar char="Ø"/>
            </a:pPr>
            <a:r>
              <a:rPr lang="tr-TR" dirty="0">
                <a:latin typeface="Times New Roman" panose="02020603050405020304" pitchFamily="18" charset="0"/>
                <a:cs typeface="Times New Roman" panose="02020603050405020304" pitchFamily="18" charset="0"/>
              </a:rPr>
              <a:t>Lidya mimarisinde en önemli yapı türü ölülerin gömüldüğü </a:t>
            </a:r>
            <a:r>
              <a:rPr lang="tr-TR" dirty="0" err="1">
                <a:latin typeface="Times New Roman" panose="02020603050405020304" pitchFamily="18" charset="0"/>
                <a:cs typeface="Times New Roman" panose="02020603050405020304" pitchFamily="18" charset="0"/>
              </a:rPr>
              <a:t>tümülüslerdir</a:t>
            </a:r>
            <a:r>
              <a:rPr lang="tr-TR" dirty="0">
                <a:latin typeface="Times New Roman" panose="02020603050405020304" pitchFamily="18" charset="0"/>
                <a:cs typeface="Times New Roman" panose="02020603050405020304" pitchFamily="18" charset="0"/>
              </a:rPr>
              <a:t> </a:t>
            </a:r>
            <a:endParaRPr lang="tr-TR"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tr-TR" dirty="0" err="1" smtClean="0">
                <a:latin typeface="Times New Roman" panose="02020603050405020304" pitchFamily="18" charset="0"/>
                <a:cs typeface="Times New Roman" panose="02020603050405020304" pitchFamily="18" charset="0"/>
              </a:rPr>
              <a:t>Bintepeler’de</a:t>
            </a:r>
            <a:r>
              <a:rPr lang="tr-TR" dirty="0" smtClean="0">
                <a:latin typeface="Times New Roman" panose="02020603050405020304" pitchFamily="18" charset="0"/>
                <a:cs typeface="Times New Roman" panose="02020603050405020304" pitchFamily="18" charset="0"/>
              </a:rPr>
              <a:t> yoğun olarak </a:t>
            </a:r>
            <a:r>
              <a:rPr lang="tr-TR" dirty="0">
                <a:latin typeface="Times New Roman" panose="02020603050405020304" pitchFamily="18" charset="0"/>
                <a:cs typeface="Times New Roman" panose="02020603050405020304" pitchFamily="18" charset="0"/>
              </a:rPr>
              <a:t>(90-100 adet kadar) görülmektedir</a:t>
            </a:r>
            <a:r>
              <a:rPr lang="tr-TR"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Lidya </a:t>
            </a:r>
            <a:r>
              <a:rPr lang="tr-TR" dirty="0" err="1">
                <a:latin typeface="Times New Roman" panose="02020603050405020304" pitchFamily="18" charset="0"/>
                <a:cs typeface="Times New Roman" panose="02020603050405020304" pitchFamily="18" charset="0"/>
              </a:rPr>
              <a:t>tümülüslerinde</a:t>
            </a:r>
            <a:r>
              <a:rPr lang="tr-TR" dirty="0">
                <a:latin typeface="Times New Roman" panose="02020603050405020304" pitchFamily="18" charset="0"/>
                <a:cs typeface="Times New Roman" panose="02020603050405020304" pitchFamily="18" charset="0"/>
              </a:rPr>
              <a:t> taştan bir mezar odası ve bu odaya </a:t>
            </a:r>
            <a:r>
              <a:rPr lang="tr-TR" dirty="0" smtClean="0">
                <a:latin typeface="Times New Roman" panose="02020603050405020304" pitchFamily="18" charset="0"/>
                <a:cs typeface="Times New Roman" panose="02020603050405020304" pitchFamily="18" charset="0"/>
              </a:rPr>
              <a:t>giden yollar vardır. </a:t>
            </a:r>
          </a:p>
          <a:p>
            <a:pPr>
              <a:buFont typeface="Wingdings" panose="05000000000000000000" pitchFamily="2" charset="2"/>
              <a:buChar char="Ø"/>
            </a:pPr>
            <a:r>
              <a:rPr lang="tr-TR" dirty="0" smtClean="0">
                <a:latin typeface="Times New Roman" panose="02020603050405020304" pitchFamily="18" charset="0"/>
                <a:cs typeface="Times New Roman" panose="02020603050405020304" pitchFamily="18" charset="0"/>
              </a:rPr>
              <a:t>Mezarlardaki </a:t>
            </a:r>
            <a:r>
              <a:rPr lang="tr-TR" dirty="0">
                <a:latin typeface="Times New Roman" panose="02020603050405020304" pitchFamily="18" charset="0"/>
                <a:cs typeface="Times New Roman" panose="02020603050405020304" pitchFamily="18" charset="0"/>
              </a:rPr>
              <a:t>değerli hediyelerden, ölülerin soylu veya kral olduğu anlaşılmaktadır. </a:t>
            </a:r>
            <a:endParaRPr lang="tr-TR"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tr-TR" dirty="0" smtClean="0">
                <a:latin typeface="Times New Roman" panose="02020603050405020304" pitchFamily="18" charset="0"/>
                <a:cs typeface="Times New Roman" panose="02020603050405020304" pitchFamily="18" charset="0"/>
              </a:rPr>
              <a:t>Alt tabakadan insanlar </a:t>
            </a:r>
            <a:r>
              <a:rPr lang="tr-TR" dirty="0">
                <a:latin typeface="Times New Roman" panose="02020603050405020304" pitchFamily="18" charset="0"/>
                <a:cs typeface="Times New Roman" panose="02020603050405020304" pitchFamily="18" charset="0"/>
              </a:rPr>
              <a:t>ise kayalara oyulmuş mezar odalarına gömülmüştür</a:t>
            </a:r>
            <a:r>
              <a:rPr lang="tr-TR" dirty="0"/>
              <a:t>.</a:t>
            </a:r>
          </a:p>
        </p:txBody>
      </p:sp>
    </p:spTree>
    <p:extLst>
      <p:ext uri="{BB962C8B-B14F-4D97-AF65-F5344CB8AC3E}">
        <p14:creationId xmlns="" xmlns:p14="http://schemas.microsoft.com/office/powerpoint/2010/main" val="19103347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395536" y="587821"/>
            <a:ext cx="8344328" cy="5793507"/>
          </a:xfrm>
          <a:prstGeom prst="rect">
            <a:avLst/>
          </a:prstGeom>
          <a:ln>
            <a:noFill/>
          </a:ln>
          <a:effectLst>
            <a:softEdge rad="112500"/>
          </a:effectLst>
        </p:spPr>
      </p:pic>
    </p:spTree>
    <p:extLst>
      <p:ext uri="{BB962C8B-B14F-4D97-AF65-F5344CB8AC3E}">
        <p14:creationId xmlns="" xmlns:p14="http://schemas.microsoft.com/office/powerpoint/2010/main" val="22149449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13184" y="476672"/>
            <a:ext cx="8435280" cy="6093296"/>
          </a:xfrm>
        </p:spPr>
        <p:txBody>
          <a:bodyPr>
            <a:normAutofit fontScale="47500" lnSpcReduction="20000"/>
          </a:bodyPr>
          <a:lstStyle/>
          <a:p>
            <a:pPr>
              <a:buFont typeface="Wingdings" panose="05000000000000000000" pitchFamily="2" charset="2"/>
              <a:buChar char="Ø"/>
            </a:pPr>
            <a:r>
              <a:rPr lang="tr-TR" sz="5300" dirty="0">
                <a:latin typeface="Times New Roman" panose="02020603050405020304" pitchFamily="18" charset="0"/>
                <a:cs typeface="Times New Roman" panose="02020603050405020304" pitchFamily="18" charset="0"/>
              </a:rPr>
              <a:t>Ege </a:t>
            </a:r>
            <a:r>
              <a:rPr lang="tr-TR" sz="5300" dirty="0" err="1">
                <a:latin typeface="Times New Roman" panose="02020603050405020304" pitchFamily="18" charset="0"/>
                <a:cs typeface="Times New Roman" panose="02020603050405020304" pitchFamily="18" charset="0"/>
              </a:rPr>
              <a:t>tümüslerinin</a:t>
            </a:r>
            <a:r>
              <a:rPr lang="tr-TR" sz="5300" dirty="0">
                <a:latin typeface="Times New Roman" panose="02020603050405020304" pitchFamily="18" charset="0"/>
                <a:cs typeface="Times New Roman" panose="02020603050405020304" pitchFamily="18" charset="0"/>
              </a:rPr>
              <a:t> yüksekliği o mezardaki kişinin önemine göre değişir. </a:t>
            </a:r>
            <a:endParaRPr lang="tr-TR" sz="53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tr-TR" sz="5300" dirty="0" err="1" smtClean="0">
                <a:latin typeface="Times New Roman" panose="02020603050405020304" pitchFamily="18" charset="0"/>
                <a:cs typeface="Times New Roman" panose="02020603050405020304" pitchFamily="18" charset="0"/>
              </a:rPr>
              <a:t>Sardes’in</a:t>
            </a:r>
            <a:r>
              <a:rPr lang="tr-TR" sz="5300" dirty="0" smtClean="0">
                <a:latin typeface="Times New Roman" panose="02020603050405020304" pitchFamily="18" charset="0"/>
                <a:cs typeface="Times New Roman" panose="02020603050405020304" pitchFamily="18" charset="0"/>
              </a:rPr>
              <a:t> </a:t>
            </a:r>
            <a:r>
              <a:rPr lang="tr-TR" sz="5300" dirty="0">
                <a:latin typeface="Times New Roman" panose="02020603050405020304" pitchFamily="18" charset="0"/>
                <a:cs typeface="Times New Roman" panose="02020603050405020304" pitchFamily="18" charset="0"/>
              </a:rPr>
              <a:t>kuzeyindeki </a:t>
            </a:r>
            <a:r>
              <a:rPr lang="tr-TR" sz="5300" dirty="0" err="1">
                <a:latin typeface="Times New Roman" panose="02020603050405020304" pitchFamily="18" charset="0"/>
                <a:cs typeface="Times New Roman" panose="02020603050405020304" pitchFamily="18" charset="0"/>
              </a:rPr>
              <a:t>Bintepe’de</a:t>
            </a:r>
            <a:r>
              <a:rPr lang="tr-TR" sz="5300" dirty="0">
                <a:latin typeface="Times New Roman" panose="02020603050405020304" pitchFamily="18" charset="0"/>
                <a:cs typeface="Times New Roman" panose="02020603050405020304" pitchFamily="18" charset="0"/>
              </a:rPr>
              <a:t> yüzlerce bulunan </a:t>
            </a:r>
            <a:r>
              <a:rPr lang="tr-TR" sz="5300" dirty="0" err="1">
                <a:latin typeface="Times New Roman" panose="02020603050405020304" pitchFamily="18" charset="0"/>
                <a:cs typeface="Times New Roman" panose="02020603050405020304" pitchFamily="18" charset="0"/>
              </a:rPr>
              <a:t>tümülüslerden</a:t>
            </a:r>
            <a:r>
              <a:rPr lang="tr-TR" sz="5300" dirty="0">
                <a:latin typeface="Times New Roman" panose="02020603050405020304" pitchFamily="18" charset="0"/>
                <a:cs typeface="Times New Roman" panose="02020603050405020304" pitchFamily="18" charset="0"/>
              </a:rPr>
              <a:t> üç tanesi olağanüstü boyutlarıyla diğerlerinden ayrılır. Bu </a:t>
            </a:r>
            <a:r>
              <a:rPr lang="tr-TR" sz="5300" dirty="0" err="1">
                <a:latin typeface="Times New Roman" panose="02020603050405020304" pitchFamily="18" charset="0"/>
                <a:cs typeface="Times New Roman" panose="02020603050405020304" pitchFamily="18" charset="0"/>
              </a:rPr>
              <a:t>tümülüsler</a:t>
            </a:r>
            <a:r>
              <a:rPr lang="tr-TR" sz="5300" dirty="0">
                <a:latin typeface="Times New Roman" panose="02020603050405020304" pitchFamily="18" charset="0"/>
                <a:cs typeface="Times New Roman" panose="02020603050405020304" pitchFamily="18" charset="0"/>
              </a:rPr>
              <a:t> </a:t>
            </a:r>
            <a:r>
              <a:rPr lang="tr-TR" sz="5300" dirty="0" err="1">
                <a:solidFill>
                  <a:srgbClr val="FF0000"/>
                </a:solidFill>
                <a:latin typeface="Times New Roman" panose="02020603050405020304" pitchFamily="18" charset="0"/>
                <a:cs typeface="Times New Roman" panose="02020603050405020304" pitchFamily="18" charset="0"/>
              </a:rPr>
              <a:t>Alyattes</a:t>
            </a:r>
            <a:r>
              <a:rPr lang="tr-TR" sz="5300" dirty="0">
                <a:solidFill>
                  <a:srgbClr val="FF0000"/>
                </a:solidFill>
                <a:latin typeface="Times New Roman" panose="02020603050405020304" pitchFamily="18" charset="0"/>
                <a:cs typeface="Times New Roman" panose="02020603050405020304" pitchFamily="18" charset="0"/>
              </a:rPr>
              <a:t>, </a:t>
            </a:r>
            <a:r>
              <a:rPr lang="tr-TR" sz="5300" dirty="0" err="1">
                <a:solidFill>
                  <a:srgbClr val="FF0000"/>
                </a:solidFill>
                <a:latin typeface="Times New Roman" panose="02020603050405020304" pitchFamily="18" charset="0"/>
                <a:cs typeface="Times New Roman" panose="02020603050405020304" pitchFamily="18" charset="0"/>
              </a:rPr>
              <a:t>Giges</a:t>
            </a:r>
            <a:r>
              <a:rPr lang="tr-TR" sz="5300" dirty="0">
                <a:solidFill>
                  <a:srgbClr val="FF0000"/>
                </a:solidFill>
                <a:latin typeface="Times New Roman" panose="02020603050405020304" pitchFamily="18" charset="0"/>
                <a:cs typeface="Times New Roman" panose="02020603050405020304" pitchFamily="18" charset="0"/>
              </a:rPr>
              <a:t> ve </a:t>
            </a:r>
            <a:r>
              <a:rPr lang="tr-TR" sz="5300" dirty="0" err="1">
                <a:solidFill>
                  <a:srgbClr val="FF0000"/>
                </a:solidFill>
                <a:latin typeface="Times New Roman" panose="02020603050405020304" pitchFamily="18" charset="0"/>
                <a:cs typeface="Times New Roman" panose="02020603050405020304" pitchFamily="18" charset="0"/>
              </a:rPr>
              <a:t>Ardys’e</a:t>
            </a:r>
            <a:r>
              <a:rPr lang="tr-TR" sz="5300" dirty="0">
                <a:solidFill>
                  <a:srgbClr val="FF0000"/>
                </a:solidFill>
                <a:latin typeface="Times New Roman" panose="02020603050405020304" pitchFamily="18" charset="0"/>
                <a:cs typeface="Times New Roman" panose="02020603050405020304" pitchFamily="18" charset="0"/>
              </a:rPr>
              <a:t> </a:t>
            </a:r>
            <a:r>
              <a:rPr lang="tr-TR" sz="5300" dirty="0" smtClean="0">
                <a:latin typeface="Times New Roman" panose="02020603050405020304" pitchFamily="18" charset="0"/>
                <a:cs typeface="Times New Roman" panose="02020603050405020304" pitchFamily="18" charset="0"/>
              </a:rPr>
              <a:t>aittir. </a:t>
            </a:r>
          </a:p>
          <a:p>
            <a:pPr>
              <a:buFont typeface="Wingdings" panose="05000000000000000000" pitchFamily="2" charset="2"/>
              <a:buChar char="Ø"/>
            </a:pPr>
            <a:r>
              <a:rPr lang="tr-TR" sz="5300" dirty="0" smtClean="0">
                <a:latin typeface="Times New Roman" panose="02020603050405020304" pitchFamily="18" charset="0"/>
                <a:cs typeface="Times New Roman" panose="02020603050405020304" pitchFamily="18" charset="0"/>
              </a:rPr>
              <a:t>Mezar odaları </a:t>
            </a:r>
            <a:r>
              <a:rPr lang="tr-TR" sz="5300" dirty="0" err="1">
                <a:latin typeface="Times New Roman" panose="02020603050405020304" pitchFamily="18" charset="0"/>
                <a:cs typeface="Times New Roman" panose="02020603050405020304" pitchFamily="18" charset="0"/>
              </a:rPr>
              <a:t>Frig</a:t>
            </a:r>
            <a:r>
              <a:rPr lang="tr-TR" sz="5300" dirty="0">
                <a:latin typeface="Times New Roman" panose="02020603050405020304" pitchFamily="18" charset="0"/>
                <a:cs typeface="Times New Roman" panose="02020603050405020304" pitchFamily="18" charset="0"/>
              </a:rPr>
              <a:t> Tümülüslerinden farklı olarak ahşaptan yapılmıştır. </a:t>
            </a:r>
            <a:endParaRPr lang="tr-TR" sz="53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tr-TR" sz="5300" dirty="0" smtClean="0">
                <a:latin typeface="Times New Roman" panose="02020603050405020304" pitchFamily="18" charset="0"/>
                <a:cs typeface="Times New Roman" panose="02020603050405020304" pitchFamily="18" charset="0"/>
              </a:rPr>
              <a:t>Ege </a:t>
            </a:r>
            <a:r>
              <a:rPr lang="tr-TR" sz="5300" dirty="0">
                <a:latin typeface="Times New Roman" panose="02020603050405020304" pitchFamily="18" charset="0"/>
                <a:cs typeface="Times New Roman" panose="02020603050405020304" pitchFamily="18" charset="0"/>
              </a:rPr>
              <a:t>Tümülüslerinin bazılarında </a:t>
            </a:r>
            <a:r>
              <a:rPr lang="tr-TR" sz="5300" dirty="0" err="1">
                <a:latin typeface="Times New Roman" panose="02020603050405020304" pitchFamily="18" charset="0"/>
                <a:cs typeface="Times New Roman" panose="02020603050405020304" pitchFamily="18" charset="0"/>
              </a:rPr>
              <a:t>dromos</a:t>
            </a:r>
            <a:r>
              <a:rPr lang="tr-TR" sz="5300" dirty="0">
                <a:latin typeface="Times New Roman" panose="02020603050405020304" pitchFamily="18" charset="0"/>
                <a:cs typeface="Times New Roman" panose="02020603050405020304" pitchFamily="18" charset="0"/>
              </a:rPr>
              <a:t> (ön geçiş) vardır. Bazılarında ise yoktur. Olmayanlarda ceset tavandan mezar odasına sokulmuştur. </a:t>
            </a:r>
            <a:endParaRPr lang="tr-TR" sz="53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tr-TR" sz="5300" dirty="0" smtClean="0">
                <a:latin typeface="Times New Roman" panose="02020603050405020304" pitchFamily="18" charset="0"/>
                <a:cs typeface="Times New Roman" panose="02020603050405020304" pitchFamily="18" charset="0"/>
              </a:rPr>
              <a:t>Mezar </a:t>
            </a:r>
            <a:r>
              <a:rPr lang="tr-TR" sz="5300" dirty="0">
                <a:latin typeface="Times New Roman" panose="02020603050405020304" pitchFamily="18" charset="0"/>
                <a:cs typeface="Times New Roman" panose="02020603050405020304" pitchFamily="18" charset="0"/>
              </a:rPr>
              <a:t>odalarının boyutlar hep aynıdır. Ancak üzerine örtülen toprak miktarı farklı farklıdır ve önemlidir. Kişinin önemine göre toprak miktarı artıyordur</a:t>
            </a:r>
            <a:r>
              <a:rPr lang="tr-TR" sz="53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tr-TR" sz="5300" dirty="0" smtClean="0">
                <a:latin typeface="Times New Roman" panose="02020603050405020304" pitchFamily="18" charset="0"/>
                <a:cs typeface="Times New Roman" panose="02020603050405020304" pitchFamily="18" charset="0"/>
              </a:rPr>
              <a:t>Ölümden </a:t>
            </a:r>
            <a:r>
              <a:rPr lang="tr-TR" sz="5300" dirty="0">
                <a:latin typeface="Times New Roman" panose="02020603050405020304" pitchFamily="18" charset="0"/>
                <a:cs typeface="Times New Roman" panose="02020603050405020304" pitchFamily="18" charset="0"/>
              </a:rPr>
              <a:t>sonra yaşama inanan Lidyalılar, mezar odalarını ölülerin konutları olarak görürlerdi. Bunun için soyluların gerçek hayatlarını geçirdikleri yerlerden çok mezar odalarına önem verirlerdi.  Mezar odasına giriş arazinin açık ve geniş olan yerine göre değişir.</a:t>
            </a:r>
          </a:p>
          <a:p>
            <a:pPr>
              <a:buFont typeface="Wingdings" panose="05000000000000000000" pitchFamily="2" charset="2"/>
              <a:buChar char="Ø"/>
            </a:pPr>
            <a:endParaRPr lang="tr-TR" dirty="0"/>
          </a:p>
          <a:p>
            <a:pPr>
              <a:buFont typeface="Wingdings" panose="05000000000000000000" pitchFamily="2" charset="2"/>
              <a:buChar char="Ø"/>
            </a:pPr>
            <a:endParaRPr lang="tr-TR" dirty="0"/>
          </a:p>
        </p:txBody>
      </p:sp>
    </p:spTree>
    <p:extLst>
      <p:ext uri="{BB962C8B-B14F-4D97-AF65-F5344CB8AC3E}">
        <p14:creationId xmlns="" xmlns:p14="http://schemas.microsoft.com/office/powerpoint/2010/main" val="16039968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570642" y="476672"/>
            <a:ext cx="8033806" cy="5904656"/>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7344737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txBox="1">
            <a:spLocks/>
          </p:cNvSpPr>
          <p:nvPr/>
        </p:nvSpPr>
        <p:spPr>
          <a:xfrm>
            <a:off x="395536" y="2420888"/>
            <a:ext cx="8424936" cy="187220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8000" dirty="0" smtClean="0">
                <a:solidFill>
                  <a:schemeClr val="accent6">
                    <a:lumMod val="75000"/>
                  </a:schemeClr>
                </a:solidFill>
                <a:latin typeface="Times New Roman" panose="02020603050405020304" pitchFamily="18" charset="0"/>
                <a:cs typeface="Times New Roman" panose="02020603050405020304" pitchFamily="18" charset="0"/>
              </a:rPr>
              <a:t>LİDYA = PARA</a:t>
            </a:r>
            <a:endParaRPr lang="tr-TR" sz="8000" dirty="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0982437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çerik Yer Tutucusu 10"/>
          <p:cNvSpPr>
            <a:spLocks noGrp="1"/>
          </p:cNvSpPr>
          <p:nvPr>
            <p:ph idx="1"/>
          </p:nvPr>
        </p:nvSpPr>
        <p:spPr>
          <a:xfrm>
            <a:off x="467544" y="4437112"/>
            <a:ext cx="8291264" cy="2160240"/>
          </a:xfrm>
        </p:spPr>
        <p:txBody>
          <a:bodyPr>
            <a:noAutofit/>
          </a:bodyPr>
          <a:lstStyle/>
          <a:p>
            <a:pPr>
              <a:buFont typeface="Wingdings" panose="05000000000000000000" pitchFamily="2" charset="2"/>
              <a:buChar char="ü"/>
            </a:pPr>
            <a:r>
              <a:rPr lang="tr-TR" sz="2200" dirty="0">
                <a:latin typeface="Times New Roman" panose="02020603050405020304" pitchFamily="18" charset="0"/>
                <a:cs typeface="Times New Roman" panose="02020603050405020304" pitchFamily="18" charset="0"/>
              </a:rPr>
              <a:t>Lidya kralları ticaretin düzen içerinde sürmesine özen gösterdiler ve ticareti geliştirmek amacıyla </a:t>
            </a:r>
            <a:r>
              <a:rPr lang="tr-TR" sz="2200" dirty="0" err="1">
                <a:latin typeface="Times New Roman" panose="02020603050405020304" pitchFamily="18" charset="0"/>
                <a:cs typeface="Times New Roman" panose="02020603050405020304" pitchFamily="18" charset="0"/>
              </a:rPr>
              <a:t>Sard’tan</a:t>
            </a:r>
            <a:r>
              <a:rPr lang="tr-TR" sz="2200" dirty="0">
                <a:latin typeface="Times New Roman" panose="02020603050405020304" pitchFamily="18" charset="0"/>
                <a:cs typeface="Times New Roman" panose="02020603050405020304" pitchFamily="18" charset="0"/>
              </a:rPr>
              <a:t> başlayarak Mezopotamya’da </a:t>
            </a:r>
            <a:r>
              <a:rPr lang="tr-TR" sz="2200" dirty="0" err="1">
                <a:latin typeface="Times New Roman" panose="02020603050405020304" pitchFamily="18" charset="0"/>
                <a:cs typeface="Times New Roman" panose="02020603050405020304" pitchFamily="18" charset="0"/>
              </a:rPr>
              <a:t>Ninovs’ya</a:t>
            </a:r>
            <a:r>
              <a:rPr lang="tr-TR" sz="2200" dirty="0">
                <a:latin typeface="Times New Roman" panose="02020603050405020304" pitchFamily="18" charset="0"/>
                <a:cs typeface="Times New Roman" panose="02020603050405020304" pitchFamily="18" charset="0"/>
              </a:rPr>
              <a:t> kadar uzanan Kral Yolu’nu </a:t>
            </a:r>
            <a:r>
              <a:rPr lang="tr-TR" sz="2200" dirty="0" smtClean="0">
                <a:latin typeface="Times New Roman" panose="02020603050405020304" pitchFamily="18" charset="0"/>
                <a:cs typeface="Times New Roman" panose="02020603050405020304" pitchFamily="18" charset="0"/>
              </a:rPr>
              <a:t>yaptılar.</a:t>
            </a:r>
          </a:p>
          <a:p>
            <a:pPr>
              <a:buFont typeface="Wingdings" panose="05000000000000000000" pitchFamily="2" charset="2"/>
              <a:buChar char="ü"/>
            </a:pPr>
            <a:r>
              <a:rPr lang="tr-TR" sz="2200" dirty="0">
                <a:latin typeface="Times New Roman" panose="02020603050405020304" pitchFamily="18" charset="0"/>
                <a:cs typeface="Times New Roman" panose="02020603050405020304" pitchFamily="18" charset="0"/>
              </a:rPr>
              <a:t>Kral Yolunun Yapılması Sonucu</a:t>
            </a:r>
            <a:r>
              <a:rPr lang="tr-TR" sz="2200" dirty="0" smtClean="0">
                <a:latin typeface="Times New Roman" panose="02020603050405020304" pitchFamily="18" charset="0"/>
                <a:cs typeface="Times New Roman" panose="02020603050405020304" pitchFamily="18" charset="0"/>
              </a:rPr>
              <a:t>;</a:t>
            </a:r>
          </a:p>
          <a:p>
            <a:pPr marL="0" indent="0">
              <a:buNone/>
            </a:pPr>
            <a:r>
              <a:rPr lang="tr-TR" sz="2200" dirty="0" smtClean="0">
                <a:latin typeface="Times New Roman" panose="02020603050405020304" pitchFamily="18" charset="0"/>
                <a:cs typeface="Times New Roman" panose="02020603050405020304" pitchFamily="18" charset="0"/>
              </a:rPr>
              <a:t>          1-Lidyalılar zenginleşmiştir.</a:t>
            </a:r>
          </a:p>
          <a:p>
            <a:pPr marL="0" indent="0">
              <a:buNone/>
            </a:pPr>
            <a:r>
              <a:rPr lang="tr-TR" sz="2200" dirty="0">
                <a:latin typeface="Times New Roman" panose="02020603050405020304" pitchFamily="18" charset="0"/>
                <a:cs typeface="Times New Roman" panose="02020603050405020304" pitchFamily="18" charset="0"/>
              </a:rPr>
              <a:t> </a:t>
            </a:r>
            <a:r>
              <a:rPr lang="tr-TR" sz="2200" dirty="0" smtClean="0">
                <a:latin typeface="Times New Roman" panose="02020603050405020304" pitchFamily="18" charset="0"/>
                <a:cs typeface="Times New Roman" panose="02020603050405020304" pitchFamily="18" charset="0"/>
              </a:rPr>
              <a:t>         2-Doğu-Batı </a:t>
            </a:r>
            <a:r>
              <a:rPr lang="tr-TR" sz="2200" dirty="0">
                <a:latin typeface="Times New Roman" panose="02020603050405020304" pitchFamily="18" charset="0"/>
                <a:cs typeface="Times New Roman" panose="02020603050405020304" pitchFamily="18" charset="0"/>
              </a:rPr>
              <a:t>kültürleri arasında etkileşim </a:t>
            </a:r>
            <a:r>
              <a:rPr lang="tr-TR" sz="2200" dirty="0" smtClean="0">
                <a:latin typeface="Times New Roman" panose="02020603050405020304" pitchFamily="18" charset="0"/>
                <a:cs typeface="Times New Roman" panose="02020603050405020304" pitchFamily="18" charset="0"/>
              </a:rPr>
              <a:t>artmıştır.</a:t>
            </a:r>
            <a:endParaRPr lang="tr-TR" sz="2200" dirty="0">
              <a:latin typeface="Times New Roman" panose="02020603050405020304" pitchFamily="18" charset="0"/>
              <a:cs typeface="Times New Roman" panose="02020603050405020304" pitchFamily="18" charset="0"/>
            </a:endParaRPr>
          </a:p>
        </p:txBody>
      </p:sp>
      <p:pic>
        <p:nvPicPr>
          <p:cNvPr id="4" name="İçerik Yer Tutucusu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67544" y="332656"/>
            <a:ext cx="8208912" cy="39604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222541076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620688"/>
            <a:ext cx="8640960" cy="5688632"/>
          </a:xfrm>
        </p:spPr>
        <p:txBody>
          <a:bodyPr>
            <a:noAutofit/>
          </a:bodyPr>
          <a:lstStyle/>
          <a:p>
            <a:pPr marL="0" indent="0">
              <a:buNone/>
            </a:pPr>
            <a:r>
              <a:rPr lang="tr-TR" sz="2800" dirty="0" smtClean="0">
                <a:latin typeface="Times New Roman" panose="02020603050405020304" pitchFamily="18" charset="0"/>
                <a:cs typeface="Times New Roman" panose="02020603050405020304" pitchFamily="18" charset="0"/>
              </a:rPr>
              <a:t>  Milattan </a:t>
            </a:r>
            <a:r>
              <a:rPr lang="tr-TR" sz="2800" dirty="0">
                <a:latin typeface="Times New Roman" panose="02020603050405020304" pitchFamily="18" charset="0"/>
                <a:cs typeface="Times New Roman" panose="02020603050405020304" pitchFamily="18" charset="0"/>
              </a:rPr>
              <a:t>önce 7. yüzyıla kadar insanlar ticarette değiş tokuş yaparlardı ve değiş tokuş yaptıkları şeylerin arasında sığır, taş </a:t>
            </a:r>
            <a:r>
              <a:rPr lang="tr-TR" sz="2800" dirty="0" smtClean="0">
                <a:latin typeface="Times New Roman" panose="02020603050405020304" pitchFamily="18" charset="0"/>
                <a:cs typeface="Times New Roman" panose="02020603050405020304" pitchFamily="18" charset="0"/>
              </a:rPr>
              <a:t>gibi </a:t>
            </a:r>
            <a:r>
              <a:rPr lang="tr-TR" sz="2800" dirty="0">
                <a:latin typeface="Times New Roman" panose="02020603050405020304" pitchFamily="18" charset="0"/>
                <a:cs typeface="Times New Roman" panose="02020603050405020304" pitchFamily="18" charset="0"/>
              </a:rPr>
              <a:t>taşınması zor olan şeyler vardı. </a:t>
            </a:r>
            <a:endParaRPr lang="tr-TR"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endParaRPr lang="tr-TR"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tr-TR" sz="2800" dirty="0" err="1" smtClean="0">
                <a:latin typeface="Times New Roman" panose="02020603050405020304" pitchFamily="18" charset="0"/>
                <a:cs typeface="Times New Roman" panose="02020603050405020304" pitchFamily="18" charset="0"/>
              </a:rPr>
              <a:t>Lidya’lılar</a:t>
            </a:r>
            <a:r>
              <a:rPr lang="tr-TR" sz="2800" dirty="0" smtClean="0">
                <a:latin typeface="Times New Roman" panose="02020603050405020304" pitchFamily="18" charset="0"/>
                <a:cs typeface="Times New Roman" panose="02020603050405020304" pitchFamily="18" charset="0"/>
              </a:rPr>
              <a:t> </a:t>
            </a:r>
            <a:r>
              <a:rPr lang="tr-TR" sz="2800" dirty="0">
                <a:latin typeface="Times New Roman" panose="02020603050405020304" pitchFamily="18" charset="0"/>
                <a:cs typeface="Times New Roman" panose="02020603050405020304" pitchFamily="18" charset="0"/>
              </a:rPr>
              <a:t>milattan önce 7. yüzyılda ticarette kullanılacak ve kolay taşınabilir bir değiş tokuş aracı olan parayı bulmuşlardır. O zamanki paralara sikke adı verilmiştir</a:t>
            </a:r>
            <a:r>
              <a:rPr lang="tr-TR" sz="28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
            </a:pPr>
            <a:r>
              <a:rPr lang="tr-TR" sz="2800" dirty="0" smtClean="0">
                <a:latin typeface="Times New Roman" panose="02020603050405020304" pitchFamily="18" charset="0"/>
                <a:cs typeface="Times New Roman" panose="02020603050405020304" pitchFamily="18" charset="0"/>
              </a:rPr>
              <a:t>Sikkeler </a:t>
            </a:r>
            <a:r>
              <a:rPr lang="tr-TR" sz="2800" dirty="0">
                <a:latin typeface="Times New Roman" panose="02020603050405020304" pitchFamily="18" charset="0"/>
                <a:cs typeface="Times New Roman" panose="02020603050405020304" pitchFamily="18" charset="0"/>
              </a:rPr>
              <a:t>devletler tarafından damgalanarak resmiyeti garantilenmiştir. </a:t>
            </a:r>
            <a:endParaRPr lang="tr-TR"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tr-TR" sz="2800" dirty="0" smtClean="0">
                <a:latin typeface="Times New Roman" panose="02020603050405020304" pitchFamily="18" charset="0"/>
                <a:cs typeface="Times New Roman" panose="02020603050405020304" pitchFamily="18" charset="0"/>
              </a:rPr>
              <a:t>İlk </a:t>
            </a:r>
            <a:r>
              <a:rPr lang="tr-TR" sz="2800" dirty="0">
                <a:latin typeface="Times New Roman" panose="02020603050405020304" pitchFamily="18" charset="0"/>
                <a:cs typeface="Times New Roman" panose="02020603050405020304" pitchFamily="18" charset="0"/>
              </a:rPr>
              <a:t>Lidya sikkeleri gümüş ve altının karışımından meydana gelen elektrondan yapılmıştır. </a:t>
            </a:r>
          </a:p>
        </p:txBody>
      </p:sp>
    </p:spTree>
    <p:extLst>
      <p:ext uri="{BB962C8B-B14F-4D97-AF65-F5344CB8AC3E}">
        <p14:creationId xmlns="" xmlns:p14="http://schemas.microsoft.com/office/powerpoint/2010/main" val="12768131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051720" y="764704"/>
            <a:ext cx="5400600" cy="5400600"/>
          </a:xfrm>
          <a:prstGeom prst="rect">
            <a:avLst/>
          </a:prstGeom>
        </p:spPr>
      </p:pic>
    </p:spTree>
    <p:extLst>
      <p:ext uri="{BB962C8B-B14F-4D97-AF65-F5344CB8AC3E}">
        <p14:creationId xmlns="" xmlns:p14="http://schemas.microsoft.com/office/powerpoint/2010/main" val="41430676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çerik Yer Tutucusu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403648" y="980728"/>
            <a:ext cx="6298350" cy="4968552"/>
          </a:xfrm>
          <a:prstGeom prst="rect">
            <a:avLst/>
          </a:prstGeom>
          <a:ln>
            <a:noFill/>
          </a:ln>
          <a:effectLst>
            <a:softEdge rad="112500"/>
          </a:effectLst>
        </p:spPr>
      </p:pic>
    </p:spTree>
    <p:extLst>
      <p:ext uri="{BB962C8B-B14F-4D97-AF65-F5344CB8AC3E}">
        <p14:creationId xmlns="" xmlns:p14="http://schemas.microsoft.com/office/powerpoint/2010/main" val="23028438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04664"/>
            <a:ext cx="8568952" cy="5328592"/>
          </a:xfrm>
        </p:spPr>
        <p:txBody>
          <a:bodyPr>
            <a:noAutofit/>
          </a:bodyPr>
          <a:lstStyle/>
          <a:p>
            <a:pPr>
              <a:buFont typeface="Wingdings" panose="05000000000000000000" pitchFamily="2" charset="2"/>
              <a:buChar char="§"/>
            </a:pPr>
            <a:r>
              <a:rPr lang="tr-TR" dirty="0" err="1">
                <a:latin typeface="Times New Roman" panose="02020603050405020304" pitchFamily="18" charset="0"/>
                <a:cs typeface="Times New Roman" panose="02020603050405020304" pitchFamily="18" charset="0"/>
              </a:rPr>
              <a:t>Kroisos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zamandında</a:t>
            </a:r>
            <a:r>
              <a:rPr lang="tr-TR" dirty="0">
                <a:latin typeface="Times New Roman" panose="02020603050405020304" pitchFamily="18" charset="0"/>
                <a:cs typeface="Times New Roman" panose="02020603050405020304" pitchFamily="18" charset="0"/>
              </a:rPr>
              <a:t> sikkeler ilk defa ayrı ayrı altın ve gümüş olarak basılmıştır</a:t>
            </a:r>
            <a:r>
              <a:rPr lang="tr-TR"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
            </a:pPr>
            <a:r>
              <a:rPr lang="tr-TR" dirty="0" smtClean="0">
                <a:latin typeface="Times New Roman" panose="02020603050405020304" pitchFamily="18" charset="0"/>
                <a:cs typeface="Times New Roman" panose="02020603050405020304" pitchFamily="18" charset="0"/>
              </a:rPr>
              <a:t>Para </a:t>
            </a:r>
            <a:r>
              <a:rPr lang="tr-TR" dirty="0">
                <a:latin typeface="Times New Roman" panose="02020603050405020304" pitchFamily="18" charset="0"/>
                <a:cs typeface="Times New Roman" panose="02020603050405020304" pitchFamily="18" charset="0"/>
              </a:rPr>
              <a:t>ya da sikke eritilmiş metalin düz bir yüzeye dökülerek yapılıyordu. </a:t>
            </a:r>
            <a:r>
              <a:rPr lang="tr-TR" dirty="0" smtClean="0">
                <a:latin typeface="Times New Roman" panose="02020603050405020304" pitchFamily="18" charset="0"/>
                <a:cs typeface="Times New Roman" panose="02020603050405020304" pitchFamily="18" charset="0"/>
              </a:rPr>
              <a:t>Altları </a:t>
            </a:r>
            <a:r>
              <a:rPr lang="tr-TR" dirty="0">
                <a:latin typeface="Times New Roman" panose="02020603050405020304" pitchFamily="18" charset="0"/>
                <a:cs typeface="Times New Roman" panose="02020603050405020304" pitchFamily="18" charset="0"/>
              </a:rPr>
              <a:t>düz olan bu metallerin üst tarafı yuvarlak oluyordu. Bunu düzeltmek için çekiçle vuruluyordu. Bu işlemin para üzerinde iz bıraktığı anlaşılınca, bu izlerin düşük değerli veya sahte para basmayı engelleyebileceği fark </a:t>
            </a:r>
            <a:r>
              <a:rPr lang="tr-TR" dirty="0" smtClean="0">
                <a:latin typeface="Times New Roman" panose="02020603050405020304" pitchFamily="18" charset="0"/>
                <a:cs typeface="Times New Roman" panose="02020603050405020304" pitchFamily="18" charset="0"/>
              </a:rPr>
              <a:t>edildi. Bunun </a:t>
            </a:r>
            <a:r>
              <a:rPr lang="tr-TR" dirty="0">
                <a:latin typeface="Times New Roman" panose="02020603050405020304" pitchFamily="18" charset="0"/>
                <a:cs typeface="Times New Roman" panose="02020603050405020304" pitchFamily="18" charset="0"/>
              </a:rPr>
              <a:t>üzerine hükümdarın veya devletin işareti bu paraların üzerine işlenerek değiş tokuş değeri devlet tarafından resmen onaylanmış oldu.</a:t>
            </a:r>
          </a:p>
          <a:p>
            <a:pPr>
              <a:buFont typeface="Wingdings" panose="05000000000000000000" pitchFamily="2" charset="2"/>
              <a:buChar char="§"/>
            </a:pPr>
            <a:endParaRPr lang="tr-TR" dirty="0"/>
          </a:p>
        </p:txBody>
      </p:sp>
    </p:spTree>
    <p:extLst>
      <p:ext uri="{BB962C8B-B14F-4D97-AF65-F5344CB8AC3E}">
        <p14:creationId xmlns="" xmlns:p14="http://schemas.microsoft.com/office/powerpoint/2010/main" val="25904113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çerik Yer Tutucusu 6"/>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1043608" y="673715"/>
            <a:ext cx="6984776" cy="5635605"/>
          </a:xfrm>
          <a:prstGeom prst="rect">
            <a:avLst/>
          </a:prstGeom>
          <a:ln>
            <a:noFill/>
          </a:ln>
          <a:effectLst>
            <a:softEdge rad="112500"/>
          </a:effectLst>
        </p:spPr>
      </p:pic>
    </p:spTree>
    <p:extLst>
      <p:ext uri="{BB962C8B-B14F-4D97-AF65-F5344CB8AC3E}">
        <p14:creationId xmlns="" xmlns:p14="http://schemas.microsoft.com/office/powerpoint/2010/main" val="17758656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548680"/>
            <a:ext cx="8784976" cy="5832648"/>
          </a:xfrm>
        </p:spPr>
        <p:txBody>
          <a:bodyPr>
            <a:normAutofit lnSpcReduction="10000"/>
          </a:bodyPr>
          <a:lstStyle/>
          <a:p>
            <a:pPr>
              <a:buFont typeface="Wingdings" panose="05000000000000000000" pitchFamily="2" charset="2"/>
              <a:buChar char="ü"/>
            </a:pPr>
            <a:r>
              <a:rPr lang="tr-TR" sz="2800" dirty="0" smtClean="0">
                <a:latin typeface="Times New Roman" panose="02020603050405020304" pitchFamily="18" charset="0"/>
                <a:cs typeface="Times New Roman" panose="02020603050405020304" pitchFamily="18" charset="0"/>
              </a:rPr>
              <a:t>Lidyalıların </a:t>
            </a:r>
            <a:r>
              <a:rPr lang="tr-TR" sz="2800" dirty="0">
                <a:latin typeface="Times New Roman" panose="02020603050405020304" pitchFamily="18" charset="0"/>
                <a:cs typeface="Times New Roman" panose="02020603050405020304" pitchFamily="18" charset="0"/>
              </a:rPr>
              <a:t>egemen olduğu Batı Anadolu, zengin maden </a:t>
            </a:r>
            <a:r>
              <a:rPr lang="tr-TR" sz="2800" dirty="0" smtClean="0">
                <a:latin typeface="Times New Roman" panose="02020603050405020304" pitchFamily="18" charset="0"/>
                <a:cs typeface="Times New Roman" panose="02020603050405020304" pitchFamily="18" charset="0"/>
              </a:rPr>
              <a:t>yataklarına , verimli </a:t>
            </a:r>
            <a:r>
              <a:rPr lang="tr-TR" sz="2800" dirty="0">
                <a:latin typeface="Times New Roman" panose="02020603050405020304" pitchFamily="18" charset="0"/>
                <a:cs typeface="Times New Roman" panose="02020603050405020304" pitchFamily="18" charset="0"/>
              </a:rPr>
              <a:t>topraklara, elverişli iklim koşullarına ve geniş ormanlara sahipti. Madencilik, tarım ve hayvancılık yaygındı. Başkenti </a:t>
            </a:r>
            <a:r>
              <a:rPr lang="tr-TR" sz="2800" dirty="0" err="1">
                <a:latin typeface="Times New Roman" panose="02020603050405020304" pitchFamily="18" charset="0"/>
                <a:cs typeface="Times New Roman" panose="02020603050405020304" pitchFamily="18" charset="0"/>
              </a:rPr>
              <a:t>Sard</a:t>
            </a:r>
            <a:r>
              <a:rPr lang="tr-TR" sz="2800" dirty="0">
                <a:latin typeface="Times New Roman" panose="02020603050405020304" pitchFamily="18" charset="0"/>
                <a:cs typeface="Times New Roman" panose="02020603050405020304" pitchFamily="18" charset="0"/>
              </a:rPr>
              <a:t> altın madeni ve kuyumculuk sanatı ile tanınmıştır</a:t>
            </a:r>
            <a:r>
              <a:rPr lang="tr-TR" sz="2800" dirty="0" smtClean="0">
                <a:latin typeface="Times New Roman" panose="02020603050405020304" pitchFamily="18" charset="0"/>
                <a:cs typeface="Times New Roman" panose="02020603050405020304" pitchFamily="18" charset="0"/>
              </a:rPr>
              <a:t>.</a:t>
            </a:r>
          </a:p>
          <a:p>
            <a:pPr marL="0" indent="0">
              <a:buNone/>
            </a:pPr>
            <a:endParaRPr lang="tr-TR"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tr-TR" sz="2800" dirty="0" smtClean="0">
                <a:latin typeface="Times New Roman" panose="02020603050405020304" pitchFamily="18" charset="0"/>
                <a:cs typeface="Times New Roman" panose="02020603050405020304" pitchFamily="18" charset="0"/>
              </a:rPr>
              <a:t>Mimariye </a:t>
            </a:r>
            <a:r>
              <a:rPr lang="tr-TR" sz="2800" dirty="0">
                <a:latin typeface="Times New Roman" panose="02020603050405020304" pitchFamily="18" charset="0"/>
                <a:cs typeface="Times New Roman" panose="02020603050405020304" pitchFamily="18" charset="0"/>
              </a:rPr>
              <a:t>önem vermişler, saraylar, tapınaklar ve tiyatrolar yapmışlardır</a:t>
            </a:r>
            <a:r>
              <a:rPr lang="tr-TR" sz="2800" dirty="0" smtClean="0">
                <a:latin typeface="Times New Roman" panose="02020603050405020304" pitchFamily="18" charset="0"/>
                <a:cs typeface="Times New Roman" panose="02020603050405020304" pitchFamily="18" charset="0"/>
              </a:rPr>
              <a:t>.</a:t>
            </a:r>
          </a:p>
          <a:p>
            <a:pPr marL="0" indent="0">
              <a:buNone/>
            </a:pPr>
            <a:endParaRPr lang="tr-TR"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tr-TR" sz="2800" dirty="0">
                <a:latin typeface="Times New Roman" panose="02020603050405020304" pitchFamily="18" charset="0"/>
                <a:cs typeface="Times New Roman" panose="02020603050405020304" pitchFamily="18" charset="0"/>
              </a:rPr>
              <a:t>Lidyalıların insanlık tarihine en büyük katkıları MÖ 700’lerde parayı icat etmeleridir</a:t>
            </a:r>
            <a:r>
              <a:rPr lang="tr-TR" sz="2800" dirty="0" smtClean="0">
                <a:latin typeface="Times New Roman" panose="02020603050405020304" pitchFamily="18" charset="0"/>
                <a:cs typeface="Times New Roman" panose="02020603050405020304" pitchFamily="18" charset="0"/>
              </a:rPr>
              <a:t>. Bu </a:t>
            </a:r>
            <a:r>
              <a:rPr lang="tr-TR" sz="2800" dirty="0">
                <a:latin typeface="Times New Roman" panose="02020603050405020304" pitchFamily="18" charset="0"/>
                <a:cs typeface="Times New Roman" panose="02020603050405020304" pitchFamily="18" charset="0"/>
              </a:rPr>
              <a:t>sayede değiş-tokuş usulü ortadan kalkmıştır, ticaret gelişmiştir. Dünya’nın en eski serbest pazarı </a:t>
            </a:r>
            <a:r>
              <a:rPr lang="tr-TR" sz="2800" dirty="0" err="1">
                <a:latin typeface="Times New Roman" panose="02020603050405020304" pitchFamily="18" charset="0"/>
                <a:cs typeface="Times New Roman" panose="02020603050405020304" pitchFamily="18" charset="0"/>
              </a:rPr>
              <a:t>Sardes’te</a:t>
            </a:r>
            <a:r>
              <a:rPr lang="tr-TR" sz="2800" dirty="0">
                <a:latin typeface="Times New Roman" panose="02020603050405020304" pitchFamily="18" charset="0"/>
                <a:cs typeface="Times New Roman" panose="02020603050405020304" pitchFamily="18" charset="0"/>
              </a:rPr>
              <a:t> Lidyalılar tarafından kurulmuştur.</a:t>
            </a:r>
          </a:p>
        </p:txBody>
      </p:sp>
    </p:spTree>
    <p:extLst>
      <p:ext uri="{BB962C8B-B14F-4D97-AF65-F5344CB8AC3E}">
        <p14:creationId xmlns="" xmlns:p14="http://schemas.microsoft.com/office/powerpoint/2010/main" val="39839168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415205"/>
            <a:ext cx="8229600" cy="4525963"/>
          </a:xfrm>
        </p:spPr>
        <p:txBody>
          <a:bodyPr>
            <a:noAutofit/>
          </a:bodyPr>
          <a:lstStyle/>
          <a:p>
            <a:pPr>
              <a:buFont typeface="Wingdings" panose="05000000000000000000" pitchFamily="2" charset="2"/>
              <a:buChar char="ü"/>
            </a:pPr>
            <a:r>
              <a:rPr lang="tr-TR" sz="2500" dirty="0" smtClean="0">
                <a:latin typeface="Times New Roman" panose="02020603050405020304" pitchFamily="18" charset="0"/>
                <a:cs typeface="Times New Roman" panose="02020603050405020304" pitchFamily="18" charset="0"/>
              </a:rPr>
              <a:t>Ayrıca onları </a:t>
            </a:r>
            <a:r>
              <a:rPr lang="tr-TR" sz="2500" dirty="0">
                <a:latin typeface="Times New Roman" panose="02020603050405020304" pitchFamily="18" charset="0"/>
                <a:cs typeface="Times New Roman" panose="02020603050405020304" pitchFamily="18" charset="0"/>
              </a:rPr>
              <a:t>dünyaca zengin </a:t>
            </a:r>
            <a:r>
              <a:rPr lang="tr-TR" sz="2500" dirty="0" smtClean="0">
                <a:latin typeface="Times New Roman" panose="02020603050405020304" pitchFamily="18" charset="0"/>
                <a:cs typeface="Times New Roman" panose="02020603050405020304" pitchFamily="18" charset="0"/>
              </a:rPr>
              <a:t>kılan alt</a:t>
            </a:r>
            <a:r>
              <a:rPr lang="tr-TR" sz="2500" dirty="0">
                <a:latin typeface="Times New Roman" panose="02020603050405020304" pitchFamily="18" charset="0"/>
                <a:cs typeface="Times New Roman" panose="02020603050405020304" pitchFamily="18" charset="0"/>
              </a:rPr>
              <a:t>ı</a:t>
            </a:r>
            <a:r>
              <a:rPr lang="tr-TR" sz="2500" dirty="0" smtClean="0">
                <a:latin typeface="Times New Roman" panose="02020603050405020304" pitchFamily="18" charset="0"/>
                <a:cs typeface="Times New Roman" panose="02020603050405020304" pitchFamily="18" charset="0"/>
              </a:rPr>
              <a:t>n </a:t>
            </a:r>
            <a:r>
              <a:rPr lang="tr-TR" sz="2500" dirty="0">
                <a:latin typeface="Times New Roman" panose="02020603050405020304" pitchFamily="18" charset="0"/>
                <a:cs typeface="Times New Roman" panose="02020603050405020304" pitchFamily="18" charset="0"/>
              </a:rPr>
              <a:t>ve </a:t>
            </a:r>
            <a:r>
              <a:rPr lang="tr-TR" sz="2500" dirty="0" smtClean="0">
                <a:latin typeface="Times New Roman" panose="02020603050405020304" pitchFamily="18" charset="0"/>
                <a:cs typeface="Times New Roman" panose="02020603050405020304" pitchFamily="18" charset="0"/>
              </a:rPr>
              <a:t>gümüş yataklarının yanı sıra </a:t>
            </a:r>
            <a:r>
              <a:rPr lang="tr-TR" sz="2500" dirty="0">
                <a:latin typeface="Times New Roman" panose="02020603050405020304" pitchFamily="18" charset="0"/>
                <a:cs typeface="Times New Roman" panose="02020603050405020304" pitchFamily="18" charset="0"/>
              </a:rPr>
              <a:t>Lidya </a:t>
            </a:r>
            <a:r>
              <a:rPr lang="tr-TR" sz="2500" dirty="0" smtClean="0">
                <a:latin typeface="Times New Roman" panose="02020603050405020304" pitchFamily="18" charset="0"/>
                <a:cs typeface="Times New Roman" panose="02020603050405020304" pitchFamily="18" charset="0"/>
              </a:rPr>
              <a:t>topraklar</a:t>
            </a:r>
            <a:r>
              <a:rPr lang="tr-TR" sz="2500" dirty="0">
                <a:latin typeface="Times New Roman" panose="02020603050405020304" pitchFamily="18" charset="0"/>
                <a:cs typeface="Times New Roman" panose="02020603050405020304" pitchFamily="18" charset="0"/>
              </a:rPr>
              <a:t>ı</a:t>
            </a:r>
            <a:r>
              <a:rPr lang="tr-TR" sz="2500" dirty="0" smtClean="0">
                <a:latin typeface="Times New Roman" panose="02020603050405020304" pitchFamily="18" charset="0"/>
                <a:cs typeface="Times New Roman" panose="02020603050405020304" pitchFamily="18" charset="0"/>
              </a:rPr>
              <a:t>nda bak</a:t>
            </a:r>
            <a:r>
              <a:rPr lang="tr-TR" sz="2500" dirty="0">
                <a:latin typeface="Times New Roman" panose="02020603050405020304" pitchFamily="18" charset="0"/>
                <a:cs typeface="Times New Roman" panose="02020603050405020304" pitchFamily="18" charset="0"/>
              </a:rPr>
              <a:t>ı</a:t>
            </a:r>
            <a:r>
              <a:rPr lang="tr-TR" sz="2500" dirty="0" smtClean="0">
                <a:latin typeface="Times New Roman" panose="02020603050405020304" pitchFamily="18" charset="0"/>
                <a:cs typeface="Times New Roman" panose="02020603050405020304" pitchFamily="18" charset="0"/>
              </a:rPr>
              <a:t>r </a:t>
            </a:r>
            <a:r>
              <a:rPr lang="tr-TR" sz="2500" dirty="0">
                <a:latin typeface="Times New Roman" panose="02020603050405020304" pitchFamily="18" charset="0"/>
                <a:cs typeface="Times New Roman" panose="02020603050405020304" pitchFamily="18" charset="0"/>
              </a:rPr>
              <a:t>boyamada </a:t>
            </a:r>
            <a:r>
              <a:rPr lang="tr-TR" sz="2500" dirty="0" smtClean="0">
                <a:latin typeface="Times New Roman" panose="02020603050405020304" pitchFamily="18" charset="0"/>
                <a:cs typeface="Times New Roman" panose="02020603050405020304" pitchFamily="18" charset="0"/>
              </a:rPr>
              <a:t>kullan</a:t>
            </a:r>
            <a:r>
              <a:rPr lang="tr-TR" sz="2500" dirty="0">
                <a:latin typeface="Times New Roman" panose="02020603050405020304" pitchFamily="18" charset="0"/>
                <a:cs typeface="Times New Roman" panose="02020603050405020304" pitchFamily="18" charset="0"/>
              </a:rPr>
              <a:t>ı</a:t>
            </a:r>
            <a:r>
              <a:rPr lang="tr-TR" sz="2500" dirty="0" smtClean="0">
                <a:latin typeface="Times New Roman" panose="02020603050405020304" pitchFamily="18" charset="0"/>
                <a:cs typeface="Times New Roman" panose="02020603050405020304" pitchFamily="18" charset="0"/>
              </a:rPr>
              <a:t>lan </a:t>
            </a:r>
            <a:r>
              <a:rPr lang="tr-TR" sz="2500" dirty="0">
                <a:latin typeface="Times New Roman" panose="02020603050405020304" pitchFamily="18" charset="0"/>
                <a:cs typeface="Times New Roman" panose="02020603050405020304" pitchFamily="18" charset="0"/>
              </a:rPr>
              <a:t>arsenik ile kozmetik ve ilaçlarda </a:t>
            </a:r>
            <a:r>
              <a:rPr lang="tr-TR" sz="2500" dirty="0" smtClean="0">
                <a:latin typeface="Times New Roman" panose="02020603050405020304" pitchFamily="18" charset="0"/>
                <a:cs typeface="Times New Roman" panose="02020603050405020304" pitchFamily="18" charset="0"/>
              </a:rPr>
              <a:t>kullan</a:t>
            </a:r>
            <a:r>
              <a:rPr lang="tr-TR" sz="2500" dirty="0">
                <a:latin typeface="Times New Roman" panose="02020603050405020304" pitchFamily="18" charset="0"/>
                <a:cs typeface="Times New Roman" panose="02020603050405020304" pitchFamily="18" charset="0"/>
              </a:rPr>
              <a:t>ı</a:t>
            </a:r>
            <a:r>
              <a:rPr lang="tr-TR" sz="2500" dirty="0" smtClean="0">
                <a:latin typeface="Times New Roman" panose="02020603050405020304" pitchFamily="18" charset="0"/>
                <a:cs typeface="Times New Roman" panose="02020603050405020304" pitchFamily="18" charset="0"/>
              </a:rPr>
              <a:t>lan </a:t>
            </a:r>
            <a:r>
              <a:rPr lang="tr-TR" sz="2500" dirty="0" err="1">
                <a:latin typeface="Times New Roman" panose="02020603050405020304" pitchFamily="18" charset="0"/>
                <a:cs typeface="Times New Roman" panose="02020603050405020304" pitchFamily="18" charset="0"/>
              </a:rPr>
              <a:t>antimuan</a:t>
            </a:r>
            <a:r>
              <a:rPr lang="tr-TR" sz="2500" dirty="0">
                <a:latin typeface="Times New Roman" panose="02020603050405020304" pitchFamily="18" charset="0"/>
                <a:cs typeface="Times New Roman" panose="02020603050405020304" pitchFamily="18" charset="0"/>
              </a:rPr>
              <a:t> </a:t>
            </a:r>
            <a:r>
              <a:rPr lang="tr-TR" sz="2500" dirty="0" smtClean="0">
                <a:latin typeface="Times New Roman" panose="02020603050405020304" pitchFamily="18" charset="0"/>
                <a:cs typeface="Times New Roman" panose="02020603050405020304" pitchFamily="18" charset="0"/>
              </a:rPr>
              <a:t>çık</a:t>
            </a:r>
            <a:r>
              <a:rPr lang="tr-TR" sz="2500" dirty="0">
                <a:latin typeface="Times New Roman" panose="02020603050405020304" pitchFamily="18" charset="0"/>
                <a:cs typeface="Times New Roman" panose="02020603050405020304" pitchFamily="18" charset="0"/>
              </a:rPr>
              <a:t>ı</a:t>
            </a:r>
            <a:r>
              <a:rPr lang="tr-TR" sz="2500" dirty="0" smtClean="0">
                <a:latin typeface="Times New Roman" panose="02020603050405020304" pitchFamily="18" charset="0"/>
                <a:cs typeface="Times New Roman" panose="02020603050405020304" pitchFamily="18" charset="0"/>
              </a:rPr>
              <a:t>yordu</a:t>
            </a:r>
            <a:r>
              <a:rPr lang="tr-TR" sz="2500" dirty="0">
                <a:latin typeface="Times New Roman" panose="02020603050405020304" pitchFamily="18" charset="0"/>
                <a:cs typeface="Times New Roman" panose="02020603050405020304" pitchFamily="18" charset="0"/>
              </a:rPr>
              <a:t>. </a:t>
            </a:r>
            <a:endParaRPr lang="tr-TR"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endParaRPr lang="tr-TR"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tr-TR" sz="2500" dirty="0" smtClean="0">
                <a:latin typeface="Times New Roman" panose="02020603050405020304" pitchFamily="18" charset="0"/>
                <a:cs typeface="Times New Roman" panose="02020603050405020304" pitchFamily="18" charset="0"/>
              </a:rPr>
              <a:t>Lidya </a:t>
            </a:r>
            <a:r>
              <a:rPr lang="tr-TR" sz="2500" dirty="0">
                <a:latin typeface="Times New Roman" panose="02020603050405020304" pitchFamily="18" charset="0"/>
                <a:cs typeface="Times New Roman" panose="02020603050405020304" pitchFamily="18" charset="0"/>
              </a:rPr>
              <a:t>battaniyeleri, </a:t>
            </a:r>
            <a:r>
              <a:rPr lang="tr-TR" sz="2500" dirty="0" err="1">
                <a:latin typeface="Times New Roman" panose="02020603050405020304" pitchFamily="18" charset="0"/>
                <a:cs typeface="Times New Roman" panose="02020603050405020304" pitchFamily="18" charset="0"/>
              </a:rPr>
              <a:t>ifllemeli</a:t>
            </a:r>
            <a:r>
              <a:rPr lang="tr-TR" sz="2500" dirty="0">
                <a:latin typeface="Times New Roman" panose="02020603050405020304" pitchFamily="18" charset="0"/>
                <a:cs typeface="Times New Roman" panose="02020603050405020304" pitchFamily="18" charset="0"/>
              </a:rPr>
              <a:t> </a:t>
            </a:r>
            <a:r>
              <a:rPr lang="tr-TR" sz="2500" dirty="0" smtClean="0">
                <a:latin typeface="Times New Roman" panose="02020603050405020304" pitchFamily="18" charset="0"/>
                <a:cs typeface="Times New Roman" panose="02020603050405020304" pitchFamily="18" charset="0"/>
              </a:rPr>
              <a:t>yastıkları </a:t>
            </a:r>
            <a:r>
              <a:rPr lang="tr-TR" sz="2500" dirty="0">
                <a:latin typeface="Times New Roman" panose="02020603050405020304" pitchFamily="18" charset="0"/>
                <a:cs typeface="Times New Roman" panose="02020603050405020304" pitchFamily="18" charset="0"/>
              </a:rPr>
              <a:t>ve </a:t>
            </a:r>
            <a:r>
              <a:rPr lang="tr-TR" sz="2500" dirty="0" smtClean="0">
                <a:latin typeface="Times New Roman" panose="02020603050405020304" pitchFamily="18" charset="0"/>
                <a:cs typeface="Times New Roman" panose="02020603050405020304" pitchFamily="18" charset="0"/>
              </a:rPr>
              <a:t>halıları </a:t>
            </a:r>
            <a:r>
              <a:rPr lang="tr-TR" sz="2500" dirty="0">
                <a:latin typeface="Times New Roman" panose="02020603050405020304" pitchFamily="18" charset="0"/>
                <a:cs typeface="Times New Roman" panose="02020603050405020304" pitchFamily="18" charset="0"/>
              </a:rPr>
              <a:t>tüm antik dünyada </a:t>
            </a:r>
            <a:r>
              <a:rPr lang="tr-TR" sz="2500" dirty="0" smtClean="0">
                <a:latin typeface="Times New Roman" panose="02020603050405020304" pitchFamily="18" charset="0"/>
                <a:cs typeface="Times New Roman" panose="02020603050405020304" pitchFamily="18" charset="0"/>
              </a:rPr>
              <a:t>tanınıyordu</a:t>
            </a:r>
            <a:r>
              <a:rPr lang="tr-TR" sz="2500" dirty="0">
                <a:latin typeface="Times New Roman" panose="02020603050405020304" pitchFamily="18" charset="0"/>
                <a:cs typeface="Times New Roman" panose="02020603050405020304" pitchFamily="18" charset="0"/>
              </a:rPr>
              <a:t>. Yünü </a:t>
            </a:r>
            <a:r>
              <a:rPr lang="tr-TR" sz="2500" dirty="0" smtClean="0">
                <a:latin typeface="Times New Roman" panose="02020603050405020304" pitchFamily="18" charset="0"/>
                <a:cs typeface="Times New Roman" panose="02020603050405020304" pitchFamily="18" charset="0"/>
              </a:rPr>
              <a:t>boyamayı </a:t>
            </a:r>
            <a:r>
              <a:rPr lang="tr-TR" sz="2500" dirty="0">
                <a:latin typeface="Times New Roman" panose="02020603050405020304" pitchFamily="18" charset="0"/>
                <a:cs typeface="Times New Roman" panose="02020603050405020304" pitchFamily="18" charset="0"/>
              </a:rPr>
              <a:t>ilk kez </a:t>
            </a:r>
            <a:r>
              <a:rPr lang="tr-TR" sz="2500" dirty="0" err="1" smtClean="0">
                <a:latin typeface="Times New Roman" panose="02020603050405020304" pitchFamily="18" charset="0"/>
                <a:cs typeface="Times New Roman" panose="02020603050405020304" pitchFamily="18" charset="0"/>
              </a:rPr>
              <a:t>Lidya’lıların</a:t>
            </a:r>
            <a:r>
              <a:rPr lang="tr-TR" sz="2500" dirty="0" smtClean="0">
                <a:latin typeface="Times New Roman" panose="02020603050405020304" pitchFamily="18" charset="0"/>
                <a:cs typeface="Times New Roman" panose="02020603050405020304" pitchFamily="18" charset="0"/>
              </a:rPr>
              <a:t> bulduğuna inanılır</a:t>
            </a:r>
            <a:r>
              <a:rPr lang="tr-TR" sz="2500" dirty="0">
                <a:latin typeface="Times New Roman" panose="02020603050405020304" pitchFamily="18" charset="0"/>
                <a:cs typeface="Times New Roman" panose="02020603050405020304" pitchFamily="18" charset="0"/>
              </a:rPr>
              <a:t>. </a:t>
            </a:r>
            <a:r>
              <a:rPr lang="tr-TR" sz="2500" dirty="0" smtClean="0">
                <a:latin typeface="Times New Roman" panose="02020603050405020304" pitchFamily="18" charset="0"/>
                <a:cs typeface="Times New Roman" panose="02020603050405020304" pitchFamily="18" charset="0"/>
              </a:rPr>
              <a:t>Yünleri yumuşatmakta yararlanılan </a:t>
            </a:r>
            <a:r>
              <a:rPr lang="tr-TR" sz="2500" dirty="0">
                <a:latin typeface="Times New Roman" panose="02020603050405020304" pitchFamily="18" charset="0"/>
                <a:cs typeface="Times New Roman" panose="02020603050405020304" pitchFamily="18" charset="0"/>
              </a:rPr>
              <a:t>kükürt </a:t>
            </a:r>
            <a:r>
              <a:rPr lang="tr-TR" sz="2500" dirty="0" smtClean="0">
                <a:latin typeface="Times New Roman" panose="02020603050405020304" pitchFamily="18" charset="0"/>
                <a:cs typeface="Times New Roman" panose="02020603050405020304" pitchFamily="18" charset="0"/>
              </a:rPr>
              <a:t>yatakları </a:t>
            </a:r>
            <a:r>
              <a:rPr lang="tr-TR" sz="2500" dirty="0">
                <a:latin typeface="Times New Roman" panose="02020603050405020304" pitchFamily="18" charset="0"/>
                <a:cs typeface="Times New Roman" panose="02020603050405020304" pitchFamily="18" charset="0"/>
              </a:rPr>
              <a:t>özellikle bugünkü </a:t>
            </a:r>
            <a:r>
              <a:rPr lang="tr-TR" sz="2500" dirty="0" smtClean="0">
                <a:latin typeface="Times New Roman" panose="02020603050405020304" pitchFamily="18" charset="0"/>
                <a:cs typeface="Times New Roman" panose="02020603050405020304" pitchFamily="18" charset="0"/>
              </a:rPr>
              <a:t>Kurşunlu kaplıcalarının </a:t>
            </a:r>
            <a:r>
              <a:rPr lang="tr-TR" sz="2500" dirty="0">
                <a:latin typeface="Times New Roman" panose="02020603050405020304" pitchFamily="18" charset="0"/>
                <a:cs typeface="Times New Roman" panose="02020603050405020304" pitchFamily="18" charset="0"/>
              </a:rPr>
              <a:t>termal </a:t>
            </a:r>
            <a:r>
              <a:rPr lang="tr-TR" sz="2500" dirty="0" smtClean="0">
                <a:latin typeface="Times New Roman" panose="02020603050405020304" pitchFamily="18" charset="0"/>
                <a:cs typeface="Times New Roman" panose="02020603050405020304" pitchFamily="18" charset="0"/>
              </a:rPr>
              <a:t>suları </a:t>
            </a:r>
            <a:r>
              <a:rPr lang="tr-TR" sz="2500" dirty="0">
                <a:latin typeface="Times New Roman" panose="02020603050405020304" pitchFamily="18" charset="0"/>
                <a:cs typeface="Times New Roman" panose="02020603050405020304" pitchFamily="18" charset="0"/>
              </a:rPr>
              <a:t>Lidya ürünlerini rakipsiz </a:t>
            </a:r>
            <a:r>
              <a:rPr lang="tr-TR" sz="2500" dirty="0" smtClean="0">
                <a:latin typeface="Times New Roman" panose="02020603050405020304" pitchFamily="18" charset="0"/>
                <a:cs typeface="Times New Roman" panose="02020603050405020304" pitchFamily="18" charset="0"/>
              </a:rPr>
              <a:t>kılıyordu.</a:t>
            </a:r>
          </a:p>
          <a:p>
            <a:pPr marL="0" indent="0">
              <a:buNone/>
            </a:pPr>
            <a:endParaRPr lang="tr-TR"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tr-TR" sz="2500" dirty="0">
                <a:latin typeface="Times New Roman" panose="02020603050405020304" pitchFamily="18" charset="0"/>
                <a:cs typeface="Times New Roman" panose="02020603050405020304" pitchFamily="18" charset="0"/>
              </a:rPr>
              <a:t>Lidya’da üretilen, ‘</a:t>
            </a:r>
            <a:r>
              <a:rPr lang="tr-TR" sz="2500" dirty="0" err="1">
                <a:latin typeface="Times New Roman" panose="02020603050405020304" pitchFamily="18" charset="0"/>
                <a:cs typeface="Times New Roman" panose="02020603050405020304" pitchFamily="18" charset="0"/>
              </a:rPr>
              <a:t>Lydion</a:t>
            </a:r>
            <a:r>
              <a:rPr lang="tr-TR" sz="2500" dirty="0">
                <a:latin typeface="Times New Roman" panose="02020603050405020304" pitchFamily="18" charset="0"/>
                <a:cs typeface="Times New Roman" panose="02020603050405020304" pitchFamily="18" charset="0"/>
              </a:rPr>
              <a:t>’ denen özel seramik </a:t>
            </a:r>
            <a:r>
              <a:rPr lang="tr-TR" sz="2500" dirty="0" err="1">
                <a:latin typeface="Times New Roman" panose="02020603050405020304" pitchFamily="18" charset="0"/>
                <a:cs typeface="Times New Roman" panose="02020603050405020304" pitchFamily="18" charset="0"/>
              </a:rPr>
              <a:t>vazocuklarda</a:t>
            </a:r>
            <a:r>
              <a:rPr lang="tr-TR" sz="2500" dirty="0">
                <a:latin typeface="Times New Roman" panose="02020603050405020304" pitchFamily="18" charset="0"/>
                <a:cs typeface="Times New Roman" panose="02020603050405020304" pitchFamily="18" charset="0"/>
              </a:rPr>
              <a:t> piyasaya sürülen parfüm ve kremler (</a:t>
            </a:r>
            <a:r>
              <a:rPr lang="tr-TR" sz="2500" dirty="0" err="1">
                <a:latin typeface="Times New Roman" panose="02020603050405020304" pitchFamily="18" charset="0"/>
                <a:cs typeface="Times New Roman" panose="02020603050405020304" pitchFamily="18" charset="0"/>
              </a:rPr>
              <a:t>Lydion</a:t>
            </a:r>
            <a:r>
              <a:rPr lang="tr-TR" sz="2500" dirty="0">
                <a:latin typeface="Times New Roman" panose="02020603050405020304" pitchFamily="18" charset="0"/>
                <a:cs typeface="Times New Roman" panose="02020603050405020304" pitchFamily="18" charset="0"/>
              </a:rPr>
              <a:t> </a:t>
            </a:r>
            <a:r>
              <a:rPr lang="tr-TR" sz="2500" dirty="0" err="1">
                <a:latin typeface="Times New Roman" panose="02020603050405020304" pitchFamily="18" charset="0"/>
                <a:cs typeface="Times New Roman" panose="02020603050405020304" pitchFamily="18" charset="0"/>
              </a:rPr>
              <a:t>Myron</a:t>
            </a:r>
            <a:r>
              <a:rPr lang="tr-TR" sz="2500" dirty="0">
                <a:latin typeface="Times New Roman" panose="02020603050405020304" pitchFamily="18" charset="0"/>
                <a:cs typeface="Times New Roman" panose="02020603050405020304" pitchFamily="18" charset="0"/>
              </a:rPr>
              <a:t>), </a:t>
            </a:r>
            <a:r>
              <a:rPr lang="tr-TR" sz="2500" dirty="0" err="1">
                <a:latin typeface="Times New Roman" panose="02020603050405020304" pitchFamily="18" charset="0"/>
                <a:cs typeface="Times New Roman" panose="02020603050405020304" pitchFamily="18" charset="0"/>
              </a:rPr>
              <a:t>Kroisos</a:t>
            </a:r>
            <a:r>
              <a:rPr lang="tr-TR" sz="2500" dirty="0">
                <a:latin typeface="Times New Roman" panose="02020603050405020304" pitchFamily="18" charset="0"/>
                <a:cs typeface="Times New Roman" panose="02020603050405020304" pitchFamily="18" charset="0"/>
              </a:rPr>
              <a:t> döneminde, o zamanki Ege </a:t>
            </a:r>
            <a:r>
              <a:rPr lang="tr-TR" sz="2500" dirty="0" smtClean="0">
                <a:latin typeface="Times New Roman" panose="02020603050405020304" pitchFamily="18" charset="0"/>
                <a:cs typeface="Times New Roman" panose="02020603050405020304" pitchFamily="18" charset="0"/>
              </a:rPr>
              <a:t>dünyası pazarlarının </a:t>
            </a:r>
            <a:r>
              <a:rPr lang="tr-TR" sz="2500" dirty="0">
                <a:latin typeface="Times New Roman" panose="02020603050405020304" pitchFamily="18" charset="0"/>
                <a:cs typeface="Times New Roman" panose="02020603050405020304" pitchFamily="18" charset="0"/>
              </a:rPr>
              <a:t>en çok aranan </a:t>
            </a:r>
            <a:r>
              <a:rPr lang="tr-TR" sz="2500" dirty="0" smtClean="0">
                <a:latin typeface="Times New Roman" panose="02020603050405020304" pitchFamily="18" charset="0"/>
                <a:cs typeface="Times New Roman" panose="02020603050405020304" pitchFamily="18" charset="0"/>
              </a:rPr>
              <a:t>malları </a:t>
            </a:r>
            <a:r>
              <a:rPr lang="tr-TR" sz="2500" dirty="0">
                <a:latin typeface="Times New Roman" panose="02020603050405020304" pitchFamily="18" charset="0"/>
                <a:cs typeface="Times New Roman" panose="02020603050405020304" pitchFamily="18" charset="0"/>
              </a:rPr>
              <a:t>durumuna </a:t>
            </a:r>
            <a:r>
              <a:rPr lang="tr-TR" sz="2500" dirty="0" smtClean="0">
                <a:latin typeface="Times New Roman" panose="02020603050405020304" pitchFamily="18" charset="0"/>
                <a:cs typeface="Times New Roman" panose="02020603050405020304" pitchFamily="18" charset="0"/>
              </a:rPr>
              <a:t>gelmişti</a:t>
            </a:r>
            <a:r>
              <a:rPr lang="tr-TR" sz="2500" dirty="0">
                <a:latin typeface="Times New Roman" panose="02020603050405020304" pitchFamily="18" charset="0"/>
                <a:cs typeface="Times New Roman" panose="02020603050405020304" pitchFamily="18" charset="0"/>
              </a:rPr>
              <a:t>. </a:t>
            </a:r>
          </a:p>
        </p:txBody>
      </p:sp>
    </p:spTree>
    <p:extLst>
      <p:ext uri="{BB962C8B-B14F-4D97-AF65-F5344CB8AC3E}">
        <p14:creationId xmlns="" xmlns:p14="http://schemas.microsoft.com/office/powerpoint/2010/main" val="369199397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1412776"/>
            <a:ext cx="8424936" cy="3970318"/>
          </a:xfrm>
          <a:prstGeom prst="rect">
            <a:avLst/>
          </a:prstGeom>
        </p:spPr>
        <p:txBody>
          <a:bodyPr wrap="square">
            <a:spAutoFit/>
          </a:bodyPr>
          <a:lstStyle/>
          <a:p>
            <a:endParaRPr lang="tr-TR" sz="2800" dirty="0" smtClean="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ü"/>
            </a:pPr>
            <a:r>
              <a:rPr lang="tr-TR" sz="2800" dirty="0" smtClean="0">
                <a:latin typeface="Times New Roman" panose="02020603050405020304" pitchFamily="18" charset="0"/>
                <a:cs typeface="Times New Roman" panose="02020603050405020304" pitchFamily="18" charset="0"/>
              </a:rPr>
              <a:t>Lidyalılar </a:t>
            </a:r>
            <a:r>
              <a:rPr lang="tr-TR" sz="2800" dirty="0">
                <a:latin typeface="Times New Roman" panose="02020603050405020304" pitchFamily="18" charset="0"/>
                <a:cs typeface="Times New Roman" panose="02020603050405020304" pitchFamily="18" charset="0"/>
              </a:rPr>
              <a:t>Kral </a:t>
            </a:r>
            <a:r>
              <a:rPr lang="tr-TR" sz="2800" dirty="0" err="1">
                <a:latin typeface="Times New Roman" panose="02020603050405020304" pitchFamily="18" charset="0"/>
                <a:cs typeface="Times New Roman" panose="02020603050405020304" pitchFamily="18" charset="0"/>
              </a:rPr>
              <a:t>Kroisos</a:t>
            </a:r>
            <a:r>
              <a:rPr lang="tr-TR" sz="2800" dirty="0">
                <a:latin typeface="Times New Roman" panose="02020603050405020304" pitchFamily="18" charset="0"/>
                <a:cs typeface="Times New Roman" panose="02020603050405020304" pitchFamily="18" charset="0"/>
              </a:rPr>
              <a:t> zamanında zenginleşip güçlendi. Ancak onların güçlendiği sırada Doğu’da Pers İmparatorluğu da güçlenmekteydi ve Lidya Devleti için bir tehdit oluşturmaktaydı. </a:t>
            </a:r>
            <a:endParaRPr lang="tr-TR" sz="2800" dirty="0" smtClean="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ü"/>
            </a:pPr>
            <a:endParaRPr lang="tr-TR" sz="2800" dirty="0" smtClean="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ü"/>
            </a:pPr>
            <a:r>
              <a:rPr lang="tr-TR" sz="2800" dirty="0" smtClean="0">
                <a:latin typeface="Times New Roman" panose="02020603050405020304" pitchFamily="18" charset="0"/>
                <a:cs typeface="Times New Roman" panose="02020603050405020304" pitchFamily="18" charset="0"/>
              </a:rPr>
              <a:t>Pers </a:t>
            </a:r>
            <a:r>
              <a:rPr lang="tr-TR" sz="2800" dirty="0">
                <a:latin typeface="Times New Roman" panose="02020603050405020304" pitchFamily="18" charset="0"/>
                <a:cs typeface="Times New Roman" panose="02020603050405020304" pitchFamily="18" charset="0"/>
              </a:rPr>
              <a:t>İmparatorluğu’na karşı </a:t>
            </a:r>
            <a:r>
              <a:rPr lang="tr-TR" sz="2800" dirty="0" err="1">
                <a:latin typeface="Times New Roman" panose="02020603050405020304" pitchFamily="18" charset="0"/>
                <a:cs typeface="Times New Roman" panose="02020603050405020304" pitchFamily="18" charset="0"/>
              </a:rPr>
              <a:t>Kroisos</a:t>
            </a:r>
            <a:r>
              <a:rPr lang="tr-TR" sz="2800" dirty="0">
                <a:latin typeface="Times New Roman" panose="02020603050405020304" pitchFamily="18" charset="0"/>
                <a:cs typeface="Times New Roman" panose="02020603050405020304" pitchFamily="18" charset="0"/>
              </a:rPr>
              <a:t> </a:t>
            </a:r>
            <a:r>
              <a:rPr lang="tr-TR" sz="2800" dirty="0" err="1">
                <a:latin typeface="Times New Roman" panose="02020603050405020304" pitchFamily="18" charset="0"/>
                <a:cs typeface="Times New Roman" panose="02020603050405020304" pitchFamily="18" charset="0"/>
              </a:rPr>
              <a:t>Babillilerle</a:t>
            </a:r>
            <a:r>
              <a:rPr lang="tr-TR" sz="2800" dirty="0">
                <a:latin typeface="Times New Roman" panose="02020603050405020304" pitchFamily="18" charset="0"/>
                <a:cs typeface="Times New Roman" panose="02020603050405020304" pitchFamily="18" charset="0"/>
              </a:rPr>
              <a:t> bir ittifak oluşturdu. </a:t>
            </a:r>
            <a:r>
              <a:rPr lang="tr-TR" sz="2800" dirty="0" err="1">
                <a:latin typeface="Times New Roman" panose="02020603050405020304" pitchFamily="18" charset="0"/>
                <a:cs typeface="Times New Roman" panose="02020603050405020304" pitchFamily="18" charset="0"/>
              </a:rPr>
              <a:t>Babillilere</a:t>
            </a:r>
            <a:r>
              <a:rPr lang="tr-TR" sz="2800" dirty="0">
                <a:latin typeface="Times New Roman" panose="02020603050405020304" pitchFamily="18" charset="0"/>
                <a:cs typeface="Times New Roman" panose="02020603050405020304" pitchFamily="18" charset="0"/>
              </a:rPr>
              <a:t> ek olarak Mısır ve </a:t>
            </a:r>
            <a:r>
              <a:rPr lang="tr-TR" sz="2800" dirty="0" err="1">
                <a:latin typeface="Times New Roman" panose="02020603050405020304" pitchFamily="18" charset="0"/>
                <a:cs typeface="Times New Roman" panose="02020603050405020304" pitchFamily="18" charset="0"/>
              </a:rPr>
              <a:t>Sparta’dan</a:t>
            </a:r>
            <a:r>
              <a:rPr lang="tr-TR" sz="2800" dirty="0">
                <a:latin typeface="Times New Roman" panose="02020603050405020304" pitchFamily="18" charset="0"/>
                <a:cs typeface="Times New Roman" panose="02020603050405020304" pitchFamily="18" charset="0"/>
              </a:rPr>
              <a:t> askeri destek aldı</a:t>
            </a:r>
            <a:r>
              <a:rPr lang="tr-TR" sz="2800"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 xmlns:p14="http://schemas.microsoft.com/office/powerpoint/2010/main" val="18840072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1700808"/>
            <a:ext cx="8424936" cy="3539430"/>
          </a:xfrm>
          <a:prstGeom prst="rect">
            <a:avLst/>
          </a:prstGeom>
        </p:spPr>
        <p:txBody>
          <a:bodyPr wrap="square">
            <a:spAutoFit/>
          </a:bodyPr>
          <a:lstStyle/>
          <a:p>
            <a:pPr marL="457200" indent="-457200">
              <a:buFont typeface="Wingdings" panose="05000000000000000000" pitchFamily="2" charset="2"/>
              <a:buChar char="ü"/>
            </a:pPr>
            <a:r>
              <a:rPr lang="tr-TR" sz="2800" dirty="0">
                <a:latin typeface="Times New Roman" panose="02020603050405020304" pitchFamily="18" charset="0"/>
                <a:cs typeface="Times New Roman" panose="02020603050405020304" pitchFamily="18" charset="0"/>
              </a:rPr>
              <a:t>Doğu’dan ilerleyen </a:t>
            </a:r>
            <a:r>
              <a:rPr lang="tr-TR" sz="2800" dirty="0" err="1">
                <a:latin typeface="Times New Roman" panose="02020603050405020304" pitchFamily="18" charset="0"/>
                <a:cs typeface="Times New Roman" panose="02020603050405020304" pitchFamily="18" charset="0"/>
              </a:rPr>
              <a:t>Persler’den</a:t>
            </a:r>
            <a:r>
              <a:rPr lang="tr-TR" sz="2800" dirty="0">
                <a:latin typeface="Times New Roman" panose="02020603050405020304" pitchFamily="18" charset="0"/>
                <a:cs typeface="Times New Roman" panose="02020603050405020304" pitchFamily="18" charset="0"/>
              </a:rPr>
              <a:t> önce </a:t>
            </a:r>
            <a:r>
              <a:rPr lang="tr-TR" sz="2800" dirty="0" err="1">
                <a:latin typeface="Times New Roman" panose="02020603050405020304" pitchFamily="18" charset="0"/>
                <a:cs typeface="Times New Roman" panose="02020603050405020304" pitchFamily="18" charset="0"/>
              </a:rPr>
              <a:t>Kappadokia’yı</a:t>
            </a:r>
            <a:r>
              <a:rPr lang="tr-TR" sz="2800" dirty="0">
                <a:latin typeface="Times New Roman" panose="02020603050405020304" pitchFamily="18" charset="0"/>
                <a:cs typeface="Times New Roman" panose="02020603050405020304" pitchFamily="18" charset="0"/>
              </a:rPr>
              <a:t> ele geçiren </a:t>
            </a:r>
            <a:r>
              <a:rPr lang="tr-TR" sz="2800" dirty="0" err="1">
                <a:latin typeface="Times New Roman" panose="02020603050405020304" pitchFamily="18" charset="0"/>
                <a:cs typeface="Times New Roman" panose="02020603050405020304" pitchFamily="18" charset="0"/>
              </a:rPr>
              <a:t>Kroisos</a:t>
            </a:r>
            <a:r>
              <a:rPr lang="tr-TR" sz="2800" dirty="0">
                <a:latin typeface="Times New Roman" panose="02020603050405020304" pitchFamily="18" charset="0"/>
                <a:cs typeface="Times New Roman" panose="02020603050405020304" pitchFamily="18" charset="0"/>
              </a:rPr>
              <a:t> önderliğindeki Lidya ordusu daha sonra, </a:t>
            </a:r>
            <a:r>
              <a:rPr lang="tr-TR" sz="2800" dirty="0" err="1">
                <a:latin typeface="Times New Roman" panose="02020603050405020304" pitchFamily="18" charset="0"/>
                <a:cs typeface="Times New Roman" panose="02020603050405020304" pitchFamily="18" charset="0"/>
              </a:rPr>
              <a:t>Persler’le</a:t>
            </a:r>
            <a:r>
              <a:rPr lang="tr-TR" sz="2800" dirty="0">
                <a:latin typeface="Times New Roman" panose="02020603050405020304" pitchFamily="18" charset="0"/>
                <a:cs typeface="Times New Roman" panose="02020603050405020304" pitchFamily="18" charset="0"/>
              </a:rPr>
              <a:t> bir savaş yaptı ve iki orduda zafer kazanamadı. Bu savaş sonrasında daha güçlü bir ordu kurmak isteyen </a:t>
            </a:r>
            <a:r>
              <a:rPr lang="tr-TR" sz="2800" dirty="0" err="1">
                <a:latin typeface="Times New Roman" panose="02020603050405020304" pitchFamily="18" charset="0"/>
                <a:cs typeface="Times New Roman" panose="02020603050405020304" pitchFamily="18" charset="0"/>
              </a:rPr>
              <a:t>Kroisos</a:t>
            </a:r>
            <a:r>
              <a:rPr lang="tr-TR" sz="2800" dirty="0">
                <a:latin typeface="Times New Roman" panose="02020603050405020304" pitchFamily="18" charset="0"/>
                <a:cs typeface="Times New Roman" panose="02020603050405020304" pitchFamily="18" charset="0"/>
              </a:rPr>
              <a:t> başkent </a:t>
            </a:r>
            <a:r>
              <a:rPr lang="tr-TR" sz="2800" dirty="0" err="1">
                <a:latin typeface="Times New Roman" panose="02020603050405020304" pitchFamily="18" charset="0"/>
                <a:cs typeface="Times New Roman" panose="02020603050405020304" pitchFamily="18" charset="0"/>
              </a:rPr>
              <a:t>Sardes’e</a:t>
            </a:r>
            <a:r>
              <a:rPr lang="tr-TR" sz="2800" dirty="0">
                <a:latin typeface="Times New Roman" panose="02020603050405020304" pitchFamily="18" charset="0"/>
                <a:cs typeface="Times New Roman" panose="02020603050405020304" pitchFamily="18" charset="0"/>
              </a:rPr>
              <a:t> döndü. Ama onu izleyen ve Adalar (Ege) Denizi’ne çıkmak isteyen Pers İmparatoru </a:t>
            </a:r>
            <a:r>
              <a:rPr lang="tr-TR" sz="2800" dirty="0" err="1">
                <a:latin typeface="Times New Roman" panose="02020603050405020304" pitchFamily="18" charset="0"/>
                <a:cs typeface="Times New Roman" panose="02020603050405020304" pitchFamily="18" charset="0"/>
              </a:rPr>
              <a:t>Kyros</a:t>
            </a:r>
            <a:r>
              <a:rPr lang="tr-TR" sz="2800" dirty="0">
                <a:latin typeface="Times New Roman" panose="02020603050405020304" pitchFamily="18" charset="0"/>
                <a:cs typeface="Times New Roman" panose="02020603050405020304" pitchFamily="18" charset="0"/>
              </a:rPr>
              <a:t>, ani bir saldırı ile </a:t>
            </a:r>
            <a:r>
              <a:rPr lang="tr-TR" sz="2800" dirty="0" err="1">
                <a:latin typeface="Times New Roman" panose="02020603050405020304" pitchFamily="18" charset="0"/>
                <a:cs typeface="Times New Roman" panose="02020603050405020304" pitchFamily="18" charset="0"/>
              </a:rPr>
              <a:t>Lidyalılar’ı</a:t>
            </a:r>
            <a:r>
              <a:rPr lang="tr-TR" sz="2800" dirty="0">
                <a:latin typeface="Times New Roman" panose="02020603050405020304" pitchFamily="18" charset="0"/>
                <a:cs typeface="Times New Roman" panose="02020603050405020304" pitchFamily="18" charset="0"/>
              </a:rPr>
              <a:t> mağlup </a:t>
            </a:r>
            <a:r>
              <a:rPr lang="tr-TR" sz="2800" dirty="0" smtClean="0">
                <a:latin typeface="Times New Roman" panose="02020603050405020304" pitchFamily="18" charset="0"/>
                <a:cs typeface="Times New Roman" panose="02020603050405020304" pitchFamily="18" charset="0"/>
              </a:rPr>
              <a:t>etti </a:t>
            </a:r>
            <a:r>
              <a:rPr lang="tr-TR" sz="2800" dirty="0">
                <a:latin typeface="Times New Roman" panose="02020603050405020304" pitchFamily="18" charset="0"/>
                <a:cs typeface="Times New Roman" panose="02020603050405020304" pitchFamily="18" charset="0"/>
              </a:rPr>
              <a:t>ve zengin Lidya Devleti </a:t>
            </a:r>
            <a:r>
              <a:rPr lang="tr-TR" sz="2800" u="sng" dirty="0">
                <a:solidFill>
                  <a:srgbClr val="FF0000"/>
                </a:solidFill>
                <a:latin typeface="Times New Roman" panose="02020603050405020304" pitchFamily="18" charset="0"/>
                <a:cs typeface="Times New Roman" panose="02020603050405020304" pitchFamily="18" charset="0"/>
              </a:rPr>
              <a:t>son</a:t>
            </a:r>
            <a:r>
              <a:rPr lang="tr-TR" sz="2800" dirty="0">
                <a:solidFill>
                  <a:srgbClr val="FF0000"/>
                </a:solidFill>
                <a:latin typeface="Times New Roman" panose="02020603050405020304" pitchFamily="18" charset="0"/>
                <a:cs typeface="Times New Roman" panose="02020603050405020304" pitchFamily="18" charset="0"/>
              </a:rPr>
              <a:t> </a:t>
            </a:r>
            <a:r>
              <a:rPr lang="tr-TR" sz="2800" dirty="0">
                <a:latin typeface="Times New Roman" panose="02020603050405020304" pitchFamily="18" charset="0"/>
                <a:cs typeface="Times New Roman" panose="02020603050405020304" pitchFamily="18" charset="0"/>
              </a:rPr>
              <a:t>buldu</a:t>
            </a:r>
            <a:r>
              <a:rPr lang="tr-TR" dirty="0">
                <a:latin typeface="Times New Roman" panose="02020603050405020304" pitchFamily="18" charset="0"/>
                <a:cs typeface="Times New Roman" panose="02020603050405020304" pitchFamily="18" charset="0"/>
              </a:rPr>
              <a:t>.</a:t>
            </a:r>
          </a:p>
        </p:txBody>
      </p:sp>
    </p:spTree>
    <p:extLst>
      <p:ext uri="{BB962C8B-B14F-4D97-AF65-F5344CB8AC3E}">
        <p14:creationId xmlns="" xmlns:p14="http://schemas.microsoft.com/office/powerpoint/2010/main" val="20980022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470</TotalTime>
  <Words>1603</Words>
  <Application>Microsoft Office PowerPoint</Application>
  <PresentationFormat>Ekran Gösterisi (4:3)</PresentationFormat>
  <Paragraphs>100</Paragraphs>
  <Slides>51</Slides>
  <Notes>8</Notes>
  <HiddenSlides>0</HiddenSlides>
  <MMClips>0</MMClips>
  <ScaleCrop>false</ScaleCrop>
  <HeadingPairs>
    <vt:vector size="4" baseType="variant">
      <vt:variant>
        <vt:lpstr>Tema</vt:lpstr>
      </vt:variant>
      <vt:variant>
        <vt:i4>1</vt:i4>
      </vt:variant>
      <vt:variant>
        <vt:lpstr>Slayt Başlıkları</vt:lpstr>
      </vt:variant>
      <vt:variant>
        <vt:i4>51</vt:i4>
      </vt:variant>
    </vt:vector>
  </HeadingPairs>
  <TitlesOfParts>
    <vt:vector size="52" baseType="lpstr">
      <vt:lpstr>Ofis Teması</vt:lpstr>
      <vt:lpstr>Slayt 1</vt:lpstr>
      <vt:lpstr>LİDYALILAR MÖ. 685-546</vt:lpstr>
      <vt:lpstr>Slayt 3</vt:lpstr>
      <vt:lpstr>LİDYALILAR KİMDİR?</vt:lpstr>
      <vt:lpstr>Slayt 5</vt:lpstr>
      <vt:lpstr>BAŞKENT SARDES</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LİDYALILAR</dc:title>
  <dc:creator>busra</dc:creator>
  <cp:lastModifiedBy>admin</cp:lastModifiedBy>
  <cp:revision>47</cp:revision>
  <dcterms:created xsi:type="dcterms:W3CDTF">2017-03-15T17:22:39Z</dcterms:created>
  <dcterms:modified xsi:type="dcterms:W3CDTF">2020-03-18T14:16:09Z</dcterms:modified>
</cp:coreProperties>
</file>