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79" r:id="rId2"/>
    <p:sldId id="313" r:id="rId3"/>
    <p:sldId id="380" r:id="rId4"/>
    <p:sldId id="381" r:id="rId5"/>
    <p:sldId id="314" r:id="rId6"/>
    <p:sldId id="383" r:id="rId7"/>
    <p:sldId id="384" r:id="rId8"/>
    <p:sldId id="385" r:id="rId9"/>
    <p:sldId id="386" r:id="rId10"/>
    <p:sldId id="387" r:id="rId11"/>
    <p:sldId id="440" r:id="rId12"/>
    <p:sldId id="436" r:id="rId13"/>
    <p:sldId id="437" r:id="rId14"/>
    <p:sldId id="438" r:id="rId15"/>
    <p:sldId id="439" r:id="rId16"/>
    <p:sldId id="435" r:id="rId17"/>
    <p:sldId id="315" r:id="rId18"/>
    <p:sldId id="388" r:id="rId19"/>
    <p:sldId id="389" r:id="rId20"/>
    <p:sldId id="390" r:id="rId21"/>
    <p:sldId id="391" r:id="rId22"/>
    <p:sldId id="392" r:id="rId23"/>
    <p:sldId id="493" r:id="rId24"/>
    <p:sldId id="442" r:id="rId2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314D44-4CCC-44D9-B616-375A2B7D4431}" type="datetimeFigureOut">
              <a:rPr lang="en-US" smtClean="0"/>
              <a:pPr/>
              <a:t>2/22/2016</a:t>
            </a:fld>
            <a:endParaRPr lang="en-GB"/>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06A1B7-22BC-4049-92AC-3C52C9E22CCD}"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22.02.2016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22.02.2016</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tr.wikipedia.org/wiki/%C4%B0stanbul_Arkeoloji_M%C3%BCzesi" TargetMode="Externa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p:cNvSpPr txBox="1">
            <a:spLocks noChangeArrowheads="1"/>
          </p:cNvSpPr>
          <p:nvPr/>
        </p:nvSpPr>
        <p:spPr bwMode="auto">
          <a:xfrm>
            <a:off x="441325" y="1296988"/>
            <a:ext cx="7788275" cy="4401205"/>
          </a:xfrm>
          <a:prstGeom prst="rect">
            <a:avLst/>
          </a:prstGeom>
          <a:noFill/>
          <a:ln w="9525">
            <a:noFill/>
            <a:miter lim="800000"/>
            <a:headEnd/>
            <a:tailEnd/>
          </a:ln>
        </p:spPr>
        <p:txBody>
          <a:bodyPr>
            <a:spAutoFit/>
          </a:bodyPr>
          <a:lstStyle/>
          <a:p>
            <a:r>
              <a:rPr lang="tr-TR" sz="8800" dirty="0">
                <a:solidFill>
                  <a:srgbClr val="FF0000"/>
                </a:solidFill>
              </a:rPr>
              <a:t>KAZI ÇEŞİTLERİ</a:t>
            </a:r>
          </a:p>
          <a:p>
            <a:endParaRPr lang="tr-TR" sz="3200" dirty="0">
              <a:solidFill>
                <a:srgbClr val="FF0000"/>
              </a:solidFill>
            </a:endParaRPr>
          </a:p>
          <a:p>
            <a:r>
              <a:rPr lang="tr-TR" sz="3200" dirty="0">
                <a:solidFill>
                  <a:srgbClr val="FF0000"/>
                </a:solidFill>
              </a:rPr>
              <a:t>A- Planlı Kazılar</a:t>
            </a:r>
          </a:p>
          <a:p>
            <a:endParaRPr lang="tr-TR" sz="3200" dirty="0">
              <a:solidFill>
                <a:srgbClr val="FF0000"/>
              </a:solidFill>
            </a:endParaRPr>
          </a:p>
          <a:p>
            <a:r>
              <a:rPr lang="tr-TR" sz="3200" dirty="0">
                <a:solidFill>
                  <a:srgbClr val="FF0000"/>
                </a:solidFill>
              </a:rPr>
              <a:t>B-Kurtarma Kazıları</a:t>
            </a:r>
          </a:p>
          <a:p>
            <a:endParaRPr lang="tr-TR" sz="3200" dirty="0">
              <a:solidFill>
                <a:srgbClr val="FF0000"/>
              </a:solidFill>
            </a:endParaRPr>
          </a:p>
          <a:p>
            <a:r>
              <a:rPr lang="tr-TR" sz="3200" dirty="0">
                <a:solidFill>
                  <a:srgbClr val="FF0000"/>
                </a:solidFill>
              </a:rPr>
              <a:t>C-Rastlantısal Kazılar</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92500" lnSpcReduction="20000"/>
          </a:bodyPr>
          <a:lstStyle/>
          <a:p>
            <a:r>
              <a:rPr lang="tr-TR" b="1" dirty="0" smtClean="0">
                <a:solidFill>
                  <a:srgbClr val="FF0000"/>
                </a:solidFill>
              </a:rPr>
              <a:t>a.- Planlı Kazılar:</a:t>
            </a:r>
            <a:endParaRPr lang="en-GB" dirty="0" smtClean="0">
              <a:solidFill>
                <a:srgbClr val="FF0000"/>
              </a:solidFill>
            </a:endParaRPr>
          </a:p>
          <a:p>
            <a:r>
              <a:rPr lang="tr-TR" dirty="0" smtClean="0">
                <a:solidFill>
                  <a:schemeClr val="tx1"/>
                </a:solidFill>
              </a:rPr>
              <a:t>Çoğu kazı önceden planlanarak yapılır. Örneğin bir bölgede bir kent kalıntısına rastlanması ya da bir yüzey araştırmasında ele geçen malzemenin çokluğu, bu yerde kazı yapılmasına neden olabilir. Bir kentin adına yazılı kaynaklar da rastlanmasıyla da kazıya karar verilebilir. Bir öğretim üyesinin sadece öğrencilerine kazı yöntemlerini öğretmek amacıyla herhangi bir yerde gerçekleştirdiği </a:t>
            </a:r>
            <a:r>
              <a:rPr lang="tr-TR" dirty="0" smtClean="0">
                <a:solidFill>
                  <a:srgbClr val="FF0000"/>
                </a:solidFill>
              </a:rPr>
              <a:t>"Eğitim Kazısı” </a:t>
            </a:r>
            <a:r>
              <a:rPr lang="tr-TR" dirty="0" smtClean="0">
                <a:solidFill>
                  <a:schemeClr val="tx1"/>
                </a:solidFill>
              </a:rPr>
              <a:t>da planlanarak yapılır ve genellikle çok uzun yıllar sürer. Bu kazıların asıl amacı, bir arkeolojik yerleşmeyi en iyi, en doğru biçimde kazmak, buluntuları korumak, temizlemek, onarmak, sınıflandırmak, doğru biçimde yorumlayıp yazmaktır. Bu kazılar bir ülkenin, bir bölgenin tarihine, uygarlığına, kültürüne belge verir, bilgi verir, ışık tutarlar. Bu kazılar 10 yıl, 50 yıl, 100 yıl... gibi çok uzun yıllar sürebilir (</a:t>
            </a:r>
            <a:r>
              <a:rPr lang="tr-TR" dirty="0" err="1" smtClean="0">
                <a:solidFill>
                  <a:schemeClr val="tx1"/>
                </a:solidFill>
              </a:rPr>
              <a:t>Troya</a:t>
            </a:r>
            <a:r>
              <a:rPr lang="tr-TR" dirty="0" smtClean="0">
                <a:solidFill>
                  <a:schemeClr val="tx1"/>
                </a:solidFill>
              </a:rPr>
              <a:t>, Boğazköy, Kültepe, Alaca, </a:t>
            </a:r>
            <a:r>
              <a:rPr lang="tr-TR" dirty="0" err="1" smtClean="0">
                <a:solidFill>
                  <a:schemeClr val="tx1"/>
                </a:solidFill>
              </a:rPr>
              <a:t>Alişar</a:t>
            </a:r>
            <a:r>
              <a:rPr lang="tr-TR" dirty="0" smtClean="0">
                <a:solidFill>
                  <a:schemeClr val="tx1"/>
                </a:solidFill>
              </a:rPr>
              <a:t>, </a:t>
            </a:r>
            <a:r>
              <a:rPr lang="de-DE" dirty="0" smtClean="0">
                <a:solidFill>
                  <a:schemeClr val="tx1"/>
                </a:solidFill>
              </a:rPr>
              <a:t>Pergamon, Ephesos, </a:t>
            </a:r>
            <a:r>
              <a:rPr lang="tr-TR" dirty="0" smtClean="0">
                <a:solidFill>
                  <a:schemeClr val="tx1"/>
                </a:solidFill>
              </a:rPr>
              <a:t>Bayraklı, Side ve Perge kazıları... gibi) </a:t>
            </a:r>
            <a:endParaRPr lang="en-GB" dirty="0" smtClean="0">
              <a:solidFill>
                <a:schemeClr val="tx1"/>
              </a:solidFill>
            </a:endParaRPr>
          </a:p>
          <a:p>
            <a:endParaRPr lang="en-GB"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descr="bogazkale3"/>
          <p:cNvPicPr>
            <a:picLocks noChangeAspect="1" noChangeArrowheads="1"/>
          </p:cNvPicPr>
          <p:nvPr/>
        </p:nvPicPr>
        <p:blipFill>
          <a:blip r:embed="rId2"/>
          <a:srcRect/>
          <a:stretch>
            <a:fillRect/>
          </a:stretch>
        </p:blipFill>
        <p:spPr bwMode="auto">
          <a:xfrm>
            <a:off x="457200" y="533400"/>
            <a:ext cx="8189913" cy="5483225"/>
          </a:xfrm>
          <a:prstGeom prst="rect">
            <a:avLst/>
          </a:prstGeom>
          <a:noFill/>
          <a:ln w="9525">
            <a:noFill/>
            <a:miter lim="800000"/>
            <a:headEnd/>
            <a:tailEnd/>
          </a:ln>
        </p:spPr>
      </p:pic>
      <p:sp>
        <p:nvSpPr>
          <p:cNvPr id="16387" name="Text Box 7"/>
          <p:cNvSpPr txBox="1">
            <a:spLocks noChangeArrowheads="1"/>
          </p:cNvSpPr>
          <p:nvPr/>
        </p:nvSpPr>
        <p:spPr bwMode="auto">
          <a:xfrm>
            <a:off x="577850" y="6286520"/>
            <a:ext cx="8208992" cy="646331"/>
          </a:xfrm>
          <a:prstGeom prst="rect">
            <a:avLst/>
          </a:prstGeom>
          <a:noFill/>
          <a:ln w="9525">
            <a:noFill/>
            <a:miter lim="800000"/>
            <a:headEnd/>
            <a:tailEnd/>
          </a:ln>
        </p:spPr>
        <p:txBody>
          <a:bodyPr wrap="square">
            <a:spAutoFit/>
          </a:bodyPr>
          <a:lstStyle/>
          <a:p>
            <a:r>
              <a:rPr lang="tr-TR" sz="1800" dirty="0" smtClean="0"/>
              <a:t>BOĞAZKÖY</a:t>
            </a:r>
          </a:p>
          <a:p>
            <a:r>
              <a:rPr lang="tr-TR" dirty="0" smtClean="0"/>
              <a:t>İlk 1834. 1906’da başlayıp kesintili devam etmiş. 1952’den itibaren kesintisiz.</a:t>
            </a:r>
            <a:endParaRPr lang="tr-TR" sz="18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5"/>
          <p:cNvSpPr txBox="1">
            <a:spLocks noChangeArrowheads="1"/>
          </p:cNvSpPr>
          <p:nvPr/>
        </p:nvSpPr>
        <p:spPr bwMode="auto">
          <a:xfrm>
            <a:off x="898524" y="6262688"/>
            <a:ext cx="8245475" cy="646331"/>
          </a:xfrm>
          <a:prstGeom prst="rect">
            <a:avLst/>
          </a:prstGeom>
          <a:noFill/>
          <a:ln w="9525">
            <a:noFill/>
            <a:miter lim="800000"/>
            <a:headEnd/>
            <a:tailEnd/>
          </a:ln>
        </p:spPr>
        <p:txBody>
          <a:bodyPr wrap="square">
            <a:spAutoFit/>
          </a:bodyPr>
          <a:lstStyle/>
          <a:p>
            <a:r>
              <a:rPr lang="tr-TR" sz="1800" b="1" dirty="0" smtClean="0">
                <a:solidFill>
                  <a:srgbClr val="66FF66"/>
                </a:solidFill>
              </a:rPr>
              <a:t>KÜLTEPE</a:t>
            </a:r>
          </a:p>
          <a:p>
            <a:r>
              <a:rPr lang="tr-TR" b="1" dirty="0" smtClean="0">
                <a:solidFill>
                  <a:srgbClr val="66FF66"/>
                </a:solidFill>
              </a:rPr>
              <a:t>İlk </a:t>
            </a:r>
            <a:r>
              <a:rPr lang="tr-TR" dirty="0" smtClean="0">
                <a:solidFill>
                  <a:srgbClr val="FF0000"/>
                </a:solidFill>
              </a:rPr>
              <a:t>1893-1894. 1948’den itibaren kesintisiz.</a:t>
            </a:r>
            <a:r>
              <a:rPr lang="tr-TR" dirty="0" smtClean="0"/>
              <a:t> </a:t>
            </a:r>
            <a:endParaRPr lang="tr-TR" sz="1800" b="1" dirty="0">
              <a:solidFill>
                <a:srgbClr val="66FF66"/>
              </a:solidFill>
            </a:endParaRPr>
          </a:p>
        </p:txBody>
      </p:sp>
      <p:pic>
        <p:nvPicPr>
          <p:cNvPr id="17411" name="Picture 6" descr="kÜLTEPE 1"/>
          <p:cNvPicPr>
            <a:picLocks noChangeAspect="1" noChangeArrowheads="1"/>
          </p:cNvPicPr>
          <p:nvPr/>
        </p:nvPicPr>
        <p:blipFill>
          <a:blip r:embed="rId2"/>
          <a:srcRect/>
          <a:stretch>
            <a:fillRect/>
          </a:stretch>
        </p:blipFill>
        <p:spPr bwMode="auto">
          <a:xfrm>
            <a:off x="685800" y="304800"/>
            <a:ext cx="7772400" cy="57515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85000" lnSpcReduction="10000"/>
          </a:bodyPr>
          <a:lstStyle/>
          <a:p>
            <a:r>
              <a:rPr lang="tr-TR" b="1" dirty="0" smtClean="0">
                <a:solidFill>
                  <a:srgbClr val="FF0000"/>
                </a:solidFill>
              </a:rPr>
              <a:t>b- Kurtarma Kazıları:</a:t>
            </a:r>
            <a:endParaRPr lang="en-GB" dirty="0" smtClean="0">
              <a:solidFill>
                <a:srgbClr val="FF0000"/>
              </a:solidFill>
            </a:endParaRPr>
          </a:p>
          <a:p>
            <a:r>
              <a:rPr lang="tr-TR" dirty="0" smtClean="0">
                <a:solidFill>
                  <a:schemeClr val="tx1"/>
                </a:solidFill>
              </a:rPr>
              <a:t>Birçok kazı isteyerek değil de zorunluluk nedeniyle yapılır. Özellikle büyük kentlerin yoğun yerleşim bölgelerinde, yeni sanayi bölgelerinde, turistik ve yazlık konut yerleşim yerlerinde, baraj alanlarında yapılır. Çeşitli özel ve kamu yapılarının inşası sırasında sık sık arkeolojik kalıntılara rastlanır. Kontrol edilmediği, müdahale edilmediği zaman, bunlar tahrip edilerek ortadan kaldırılır. Bu kalıntılar tümüyle yok olmadan, geçmişe ilişkin maddi belgeleri kurtarmak için ivedi kazılar yapılır. Bu kazılara </a:t>
            </a:r>
            <a:r>
              <a:rPr lang="tr-TR" dirty="0" smtClean="0">
                <a:solidFill>
                  <a:srgbClr val="FF0000"/>
                </a:solidFill>
              </a:rPr>
              <a:t>"Kurtarma Kazıları" </a:t>
            </a:r>
            <a:r>
              <a:rPr lang="tr-TR" dirty="0" smtClean="0">
                <a:solidFill>
                  <a:schemeClr val="tx1"/>
                </a:solidFill>
              </a:rPr>
              <a:t>adı verilir. Türkiye' de bugün </a:t>
            </a:r>
            <a:r>
              <a:rPr lang="tr-TR" dirty="0" smtClean="0">
                <a:solidFill>
                  <a:srgbClr val="FF0000"/>
                </a:solidFill>
              </a:rPr>
              <a:t>Keban Baraj Gölü</a:t>
            </a:r>
            <a:r>
              <a:rPr lang="tr-TR" dirty="0" smtClean="0">
                <a:solidFill>
                  <a:schemeClr val="tx1"/>
                </a:solidFill>
              </a:rPr>
              <a:t> altında kalan pek çok yerleşmede 1968-1972 yılları arasında yoğun kurtarma kazıları yapılmıştır. Toplu olarak kazı çalışmalarının yürütüldüğü bir başka bölge de </a:t>
            </a:r>
            <a:r>
              <a:rPr lang="tr-TR" dirty="0" smtClean="0">
                <a:solidFill>
                  <a:srgbClr val="FF0000"/>
                </a:solidFill>
              </a:rPr>
              <a:t>Atatürk ve </a:t>
            </a:r>
            <a:r>
              <a:rPr lang="tr-TR" dirty="0" err="1" smtClean="0">
                <a:solidFill>
                  <a:srgbClr val="FF0000"/>
                </a:solidFill>
              </a:rPr>
              <a:t>Karakaya</a:t>
            </a:r>
            <a:r>
              <a:rPr lang="tr-TR" dirty="0" smtClean="0">
                <a:solidFill>
                  <a:srgbClr val="FF0000"/>
                </a:solidFill>
              </a:rPr>
              <a:t> Baraj Gölleri</a:t>
            </a:r>
            <a:r>
              <a:rPr lang="tr-TR" dirty="0" smtClean="0">
                <a:solidFill>
                  <a:schemeClr val="tx1"/>
                </a:solidFill>
              </a:rPr>
              <a:t>'nin bulunduğu Aşağı Fırat yöresidir. Birecik-Nizip ilçesindeki </a:t>
            </a:r>
            <a:r>
              <a:rPr lang="tr-TR" dirty="0" smtClean="0">
                <a:solidFill>
                  <a:srgbClr val="FF0000"/>
                </a:solidFill>
              </a:rPr>
              <a:t>Birecik </a:t>
            </a:r>
            <a:r>
              <a:rPr lang="tr-TR" dirty="0" smtClean="0">
                <a:solidFill>
                  <a:schemeClr val="tx1"/>
                </a:solidFill>
              </a:rPr>
              <a:t>baraj alanında kalan </a:t>
            </a:r>
            <a:r>
              <a:rPr lang="tr-TR" dirty="0" smtClean="0">
                <a:solidFill>
                  <a:srgbClr val="FF0000"/>
                </a:solidFill>
              </a:rPr>
              <a:t>Zeugma</a:t>
            </a:r>
            <a:r>
              <a:rPr lang="tr-TR" dirty="0" smtClean="0">
                <a:solidFill>
                  <a:schemeClr val="tx1"/>
                </a:solidFill>
              </a:rPr>
              <a:t> antik kentinde yapılan kazılar da bu türdendir. Yine </a:t>
            </a:r>
            <a:r>
              <a:rPr lang="tr-TR" dirty="0" err="1" smtClean="0">
                <a:solidFill>
                  <a:schemeClr val="tx1"/>
                </a:solidFill>
              </a:rPr>
              <a:t>Ilısu</a:t>
            </a:r>
            <a:r>
              <a:rPr lang="tr-TR" dirty="0" smtClean="0">
                <a:solidFill>
                  <a:schemeClr val="tx1"/>
                </a:solidFill>
              </a:rPr>
              <a:t> baraj alanında kalacak </a:t>
            </a:r>
            <a:r>
              <a:rPr lang="tr-TR" dirty="0" smtClean="0">
                <a:solidFill>
                  <a:srgbClr val="FF0000"/>
                </a:solidFill>
              </a:rPr>
              <a:t>Hasankeyf</a:t>
            </a:r>
            <a:r>
              <a:rPr lang="tr-TR" dirty="0" smtClean="0">
                <a:solidFill>
                  <a:schemeClr val="tx1"/>
                </a:solidFill>
              </a:rPr>
              <a:t>’te yapılmakta olan kazılar “kurtarma </a:t>
            </a:r>
            <a:r>
              <a:rPr lang="tr-TR" dirty="0" err="1" smtClean="0">
                <a:solidFill>
                  <a:schemeClr val="tx1"/>
                </a:solidFill>
              </a:rPr>
              <a:t>kazısı”dır</a:t>
            </a:r>
            <a:r>
              <a:rPr lang="tr-TR" dirty="0" smtClean="0">
                <a:solidFill>
                  <a:schemeClr val="tx1"/>
                </a:solidFill>
              </a:rPr>
              <a:t>.</a:t>
            </a:r>
            <a:endParaRPr lang="en-GB"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Yenikapı-Kurtarma kazısı"/>
          <p:cNvPicPr>
            <a:picLocks noChangeAspect="1" noChangeArrowheads="1"/>
          </p:cNvPicPr>
          <p:nvPr/>
        </p:nvPicPr>
        <p:blipFill>
          <a:blip r:embed="rId2"/>
          <a:srcRect/>
          <a:stretch>
            <a:fillRect/>
          </a:stretch>
        </p:blipFill>
        <p:spPr bwMode="auto">
          <a:xfrm>
            <a:off x="457200" y="152400"/>
            <a:ext cx="7543800" cy="5667375"/>
          </a:xfrm>
          <a:prstGeom prst="rect">
            <a:avLst/>
          </a:prstGeom>
          <a:noFill/>
          <a:ln w="9525">
            <a:noFill/>
            <a:miter lim="800000"/>
            <a:headEnd/>
            <a:tailEnd/>
          </a:ln>
        </p:spPr>
      </p:pic>
      <p:sp>
        <p:nvSpPr>
          <p:cNvPr id="20483" name="Text Box 3"/>
          <p:cNvSpPr txBox="1">
            <a:spLocks noChangeArrowheads="1"/>
          </p:cNvSpPr>
          <p:nvPr/>
        </p:nvSpPr>
        <p:spPr bwMode="auto">
          <a:xfrm>
            <a:off x="822325" y="6051550"/>
            <a:ext cx="3643313" cy="366713"/>
          </a:xfrm>
          <a:prstGeom prst="rect">
            <a:avLst/>
          </a:prstGeom>
          <a:noFill/>
          <a:ln w="9525">
            <a:noFill/>
            <a:miter lim="800000"/>
            <a:headEnd/>
            <a:tailEnd/>
          </a:ln>
        </p:spPr>
        <p:txBody>
          <a:bodyPr wrap="none">
            <a:spAutoFit/>
          </a:bodyPr>
          <a:lstStyle/>
          <a:p>
            <a:r>
              <a:rPr lang="tr-TR" sz="1800">
                <a:latin typeface="Tahoma" pitchFamily="34" charset="0"/>
              </a:rPr>
              <a:t>İST. YENİKAPI KURTARMA KAZISI</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Kurtarma kazısı"/>
          <p:cNvPicPr>
            <a:picLocks noChangeAspect="1" noChangeArrowheads="1"/>
          </p:cNvPicPr>
          <p:nvPr/>
        </p:nvPicPr>
        <p:blipFill>
          <a:blip r:embed="rId2"/>
          <a:srcRect/>
          <a:stretch>
            <a:fillRect/>
          </a:stretch>
        </p:blipFill>
        <p:spPr bwMode="auto">
          <a:xfrm>
            <a:off x="600075" y="533400"/>
            <a:ext cx="7629525" cy="57134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304800" y="5259388"/>
            <a:ext cx="8966200" cy="1006475"/>
          </a:xfrm>
          <a:prstGeom prst="rect">
            <a:avLst/>
          </a:prstGeom>
          <a:noFill/>
          <a:ln w="9525">
            <a:noFill/>
            <a:miter lim="800000"/>
            <a:headEnd/>
            <a:tailEnd/>
          </a:ln>
        </p:spPr>
        <p:txBody>
          <a:bodyPr wrap="none" anchor="ctr">
            <a:spAutoFit/>
          </a:bodyPr>
          <a:lstStyle/>
          <a:p>
            <a:r>
              <a:rPr lang="tr-TR" sz="2000" b="1">
                <a:latin typeface="Tahoma" pitchFamily="34" charset="0"/>
                <a:hlinkClick r:id="rId2"/>
              </a:rPr>
              <a:t>İstanbul Arkeoloji Müzeleri</a:t>
            </a:r>
            <a:r>
              <a:rPr lang="tr-TR" sz="2000">
                <a:latin typeface="Tahoma" pitchFamily="34" charset="0"/>
              </a:rPr>
              <a:t> tarafından Marmaray ve Metro Projeleri </a:t>
            </a:r>
          </a:p>
          <a:p>
            <a:r>
              <a:rPr lang="tr-TR" sz="2000">
                <a:latin typeface="Tahoma" pitchFamily="34" charset="0"/>
              </a:rPr>
              <a:t>kapsamında 2004 yılından beri; Üsküdar, Sirkeci ve Yenikapı'da, 1997 yılından </a:t>
            </a:r>
          </a:p>
          <a:p>
            <a:r>
              <a:rPr lang="tr-TR" sz="2000">
                <a:latin typeface="Tahoma" pitchFamily="34" charset="0"/>
              </a:rPr>
              <a:t>itibaren de Sultahahmet'te (Eski Cezaevi) kurtarma kazıları yapılıyor. </a:t>
            </a:r>
          </a:p>
        </p:txBody>
      </p:sp>
      <p:pic>
        <p:nvPicPr>
          <p:cNvPr id="22531" name="Picture 3" descr="metro kazsı 1"/>
          <p:cNvPicPr>
            <a:picLocks noChangeAspect="1" noChangeArrowheads="1"/>
          </p:cNvPicPr>
          <p:nvPr/>
        </p:nvPicPr>
        <p:blipFill>
          <a:blip r:embed="rId3"/>
          <a:srcRect/>
          <a:stretch>
            <a:fillRect/>
          </a:stretch>
        </p:blipFill>
        <p:spPr bwMode="auto">
          <a:xfrm>
            <a:off x="4300538" y="457200"/>
            <a:ext cx="3776662" cy="4343400"/>
          </a:xfrm>
          <a:prstGeom prst="rect">
            <a:avLst/>
          </a:prstGeom>
          <a:noFill/>
          <a:ln w="9525">
            <a:noFill/>
            <a:miter lim="800000"/>
            <a:headEnd/>
            <a:tailEnd/>
          </a:ln>
        </p:spPr>
      </p:pic>
      <p:pic>
        <p:nvPicPr>
          <p:cNvPr id="22532" name="Picture 4" descr="metro kazsı 2"/>
          <p:cNvPicPr>
            <a:picLocks noChangeAspect="1" noChangeArrowheads="1"/>
          </p:cNvPicPr>
          <p:nvPr/>
        </p:nvPicPr>
        <p:blipFill>
          <a:blip r:embed="rId4"/>
          <a:srcRect/>
          <a:stretch>
            <a:fillRect/>
          </a:stretch>
        </p:blipFill>
        <p:spPr bwMode="auto">
          <a:xfrm>
            <a:off x="611188" y="457200"/>
            <a:ext cx="3305175" cy="441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Metro kazısı"/>
          <p:cNvPicPr>
            <a:picLocks noChangeAspect="1" noChangeArrowheads="1"/>
          </p:cNvPicPr>
          <p:nvPr/>
        </p:nvPicPr>
        <p:blipFill>
          <a:blip r:embed="rId2"/>
          <a:srcRect/>
          <a:stretch>
            <a:fillRect/>
          </a:stretch>
        </p:blipFill>
        <p:spPr bwMode="auto">
          <a:xfrm>
            <a:off x="782638" y="228600"/>
            <a:ext cx="3560762" cy="6022975"/>
          </a:xfrm>
          <a:prstGeom prst="rect">
            <a:avLst/>
          </a:prstGeom>
          <a:noFill/>
          <a:ln w="9525">
            <a:noFill/>
            <a:miter lim="800000"/>
            <a:headEnd/>
            <a:tailEnd/>
          </a:ln>
        </p:spPr>
      </p:pic>
      <p:pic>
        <p:nvPicPr>
          <p:cNvPr id="23555" name="Picture 3" descr="İst"/>
          <p:cNvPicPr>
            <a:picLocks noChangeAspect="1" noChangeArrowheads="1"/>
          </p:cNvPicPr>
          <p:nvPr/>
        </p:nvPicPr>
        <p:blipFill>
          <a:blip r:embed="rId3"/>
          <a:srcRect/>
          <a:stretch>
            <a:fillRect/>
          </a:stretch>
        </p:blipFill>
        <p:spPr bwMode="auto">
          <a:xfrm>
            <a:off x="4876800" y="1066800"/>
            <a:ext cx="3854450" cy="53006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Zeugma 15"/>
          <p:cNvPicPr>
            <a:picLocks noChangeAspect="1" noChangeArrowheads="1"/>
          </p:cNvPicPr>
          <p:nvPr/>
        </p:nvPicPr>
        <p:blipFill>
          <a:blip r:embed="rId2"/>
          <a:srcRect/>
          <a:stretch>
            <a:fillRect/>
          </a:stretch>
        </p:blipFill>
        <p:spPr bwMode="auto">
          <a:xfrm>
            <a:off x="304800" y="304800"/>
            <a:ext cx="5638800" cy="4229100"/>
          </a:xfrm>
          <a:prstGeom prst="rect">
            <a:avLst/>
          </a:prstGeom>
          <a:noFill/>
          <a:ln w="9525">
            <a:noFill/>
            <a:miter lim="800000"/>
            <a:headEnd/>
            <a:tailEnd/>
          </a:ln>
        </p:spPr>
      </p:pic>
      <p:pic>
        <p:nvPicPr>
          <p:cNvPr id="24579" name="Picture 3" descr="Zeugma 28"/>
          <p:cNvPicPr>
            <a:picLocks noChangeAspect="1" noChangeArrowheads="1"/>
          </p:cNvPicPr>
          <p:nvPr/>
        </p:nvPicPr>
        <p:blipFill>
          <a:blip r:embed="rId3"/>
          <a:srcRect/>
          <a:stretch>
            <a:fillRect/>
          </a:stretch>
        </p:blipFill>
        <p:spPr bwMode="auto">
          <a:xfrm>
            <a:off x="762000" y="4724400"/>
            <a:ext cx="2439988" cy="1830388"/>
          </a:xfrm>
          <a:prstGeom prst="rect">
            <a:avLst/>
          </a:prstGeom>
          <a:noFill/>
          <a:ln w="9525">
            <a:noFill/>
            <a:miter lim="800000"/>
            <a:headEnd/>
            <a:tailEnd/>
          </a:ln>
        </p:spPr>
      </p:pic>
      <p:pic>
        <p:nvPicPr>
          <p:cNvPr id="24580" name="Picture 4" descr="Zeugma 29"/>
          <p:cNvPicPr>
            <a:picLocks noChangeAspect="1" noChangeArrowheads="1"/>
          </p:cNvPicPr>
          <p:nvPr/>
        </p:nvPicPr>
        <p:blipFill>
          <a:blip r:embed="rId4"/>
          <a:srcRect l="9122"/>
          <a:stretch>
            <a:fillRect/>
          </a:stretch>
        </p:blipFill>
        <p:spPr bwMode="auto">
          <a:xfrm>
            <a:off x="4419600" y="4038600"/>
            <a:ext cx="3738563" cy="2743200"/>
          </a:xfrm>
          <a:prstGeom prst="rect">
            <a:avLst/>
          </a:prstGeom>
          <a:noFill/>
          <a:ln w="9525">
            <a:noFill/>
            <a:miter lim="800000"/>
            <a:headEnd/>
            <a:tailEnd/>
          </a:ln>
        </p:spPr>
      </p:pic>
      <p:sp>
        <p:nvSpPr>
          <p:cNvPr id="24581" name="Text Box 5"/>
          <p:cNvSpPr txBox="1">
            <a:spLocks noChangeArrowheads="1"/>
          </p:cNvSpPr>
          <p:nvPr/>
        </p:nvSpPr>
        <p:spPr bwMode="auto">
          <a:xfrm>
            <a:off x="6248400" y="1797050"/>
            <a:ext cx="2476500" cy="641350"/>
          </a:xfrm>
          <a:prstGeom prst="rect">
            <a:avLst/>
          </a:prstGeom>
          <a:noFill/>
          <a:ln w="9525">
            <a:noFill/>
            <a:miter lim="800000"/>
            <a:headEnd/>
            <a:tailEnd/>
          </a:ln>
        </p:spPr>
        <p:txBody>
          <a:bodyPr wrap="none">
            <a:spAutoFit/>
          </a:bodyPr>
          <a:lstStyle/>
          <a:p>
            <a:r>
              <a:rPr lang="tr-TR" sz="1800">
                <a:latin typeface="Tahoma" pitchFamily="34" charset="0"/>
              </a:rPr>
              <a:t>ZEUGMA ANTİK KENTİ</a:t>
            </a:r>
          </a:p>
          <a:p>
            <a:r>
              <a:rPr lang="tr-TR" sz="1800">
                <a:latin typeface="Tahoma" pitchFamily="34" charset="0"/>
              </a:rPr>
              <a:t>KURTARMA KAZISI</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imik havadan"/>
          <p:cNvPicPr>
            <a:picLocks noChangeAspect="1" noChangeArrowheads="1"/>
          </p:cNvPicPr>
          <p:nvPr/>
        </p:nvPicPr>
        <p:blipFill>
          <a:blip r:embed="rId2"/>
          <a:srcRect/>
          <a:stretch>
            <a:fillRect/>
          </a:stretch>
        </p:blipFill>
        <p:spPr bwMode="auto">
          <a:xfrm>
            <a:off x="0" y="0"/>
            <a:ext cx="9144000" cy="6230938"/>
          </a:xfrm>
          <a:prstGeom prst="rect">
            <a:avLst/>
          </a:prstGeom>
          <a:noFill/>
        </p:spPr>
      </p:pic>
      <p:sp>
        <p:nvSpPr>
          <p:cNvPr id="3" name="2 Dikdörtgen"/>
          <p:cNvSpPr/>
          <p:nvPr/>
        </p:nvSpPr>
        <p:spPr>
          <a:xfrm>
            <a:off x="0" y="6488668"/>
            <a:ext cx="5143504" cy="369332"/>
          </a:xfrm>
          <a:prstGeom prst="rect">
            <a:avLst/>
          </a:prstGeom>
        </p:spPr>
        <p:txBody>
          <a:bodyPr wrap="square">
            <a:spAutoFit/>
          </a:bodyPr>
          <a:lstStyle/>
          <a:p>
            <a:r>
              <a:rPr lang="tr-TR" dirty="0" smtClean="0">
                <a:solidFill>
                  <a:srgbClr val="FF0000"/>
                </a:solidFill>
              </a:rPr>
              <a:t>Elazığ- </a:t>
            </a:r>
            <a:r>
              <a:rPr lang="tr-TR" dirty="0" err="1" smtClean="0">
                <a:solidFill>
                  <a:srgbClr val="FF0000"/>
                </a:solidFill>
              </a:rPr>
              <a:t>İmikuşağı</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tara0004"/>
          <p:cNvPicPr>
            <a:picLocks noChangeAspect="1" noChangeArrowheads="1"/>
          </p:cNvPicPr>
          <p:nvPr/>
        </p:nvPicPr>
        <p:blipFill>
          <a:blip r:embed="rId2"/>
          <a:srcRect/>
          <a:stretch>
            <a:fillRect/>
          </a:stretch>
        </p:blipFill>
        <p:spPr bwMode="auto">
          <a:xfrm>
            <a:off x="0" y="0"/>
            <a:ext cx="9083675" cy="5857875"/>
          </a:xfrm>
          <a:prstGeom prst="rect">
            <a:avLst/>
          </a:prstGeom>
          <a:noFill/>
          <a:ln w="9525">
            <a:noFill/>
            <a:miter lim="800000"/>
            <a:headEnd/>
            <a:tailEnd/>
          </a:ln>
        </p:spPr>
      </p:pic>
      <p:sp>
        <p:nvSpPr>
          <p:cNvPr id="25603" name="2 Metin kutusu"/>
          <p:cNvSpPr txBox="1">
            <a:spLocks noChangeArrowheads="1"/>
          </p:cNvSpPr>
          <p:nvPr/>
        </p:nvSpPr>
        <p:spPr bwMode="auto">
          <a:xfrm>
            <a:off x="0" y="6488113"/>
            <a:ext cx="3114675" cy="369887"/>
          </a:xfrm>
          <a:prstGeom prst="rect">
            <a:avLst/>
          </a:prstGeom>
          <a:noFill/>
          <a:ln w="9525">
            <a:noFill/>
            <a:miter lim="800000"/>
            <a:headEnd/>
            <a:tailEnd/>
          </a:ln>
        </p:spPr>
        <p:txBody>
          <a:bodyPr wrap="none">
            <a:spAutoFit/>
          </a:bodyPr>
          <a:lstStyle/>
          <a:p>
            <a:r>
              <a:rPr lang="tr-TR"/>
              <a:t>KARAGÜNDÜZ HÖYÜK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D:\DERSLER\KAZI TEKNİKLERİ\Kazı teknikleri\Tarama en son\Karagündüz Köy.jpg"/>
          <p:cNvPicPr>
            <a:picLocks noChangeAspect="1" noChangeArrowheads="1"/>
          </p:cNvPicPr>
          <p:nvPr/>
        </p:nvPicPr>
        <p:blipFill>
          <a:blip r:embed="rId2"/>
          <a:srcRect/>
          <a:stretch>
            <a:fillRect/>
          </a:stretch>
        </p:blipFill>
        <p:spPr bwMode="auto">
          <a:xfrm>
            <a:off x="0" y="0"/>
            <a:ext cx="9144000" cy="6084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DERSLER\KAZI TEKNİKLERİ\Kazı teknikleri\Tarama en son\Karagündüz Köy Hava.jpg"/>
          <p:cNvPicPr>
            <a:picLocks noChangeAspect="1" noChangeArrowheads="1"/>
          </p:cNvPicPr>
          <p:nvPr/>
        </p:nvPicPr>
        <p:blipFill>
          <a:blip r:embed="rId2"/>
          <a:srcRect/>
          <a:stretch>
            <a:fillRect/>
          </a:stretch>
        </p:blipFill>
        <p:spPr bwMode="auto">
          <a:xfrm>
            <a:off x="0" y="0"/>
            <a:ext cx="9144000" cy="6380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D:\DERSLER\KAZI TEKNİKLERİ\Kazı teknikleri\Tarama en son\Karagündüz Köy 1.jpg"/>
          <p:cNvPicPr>
            <a:picLocks noChangeAspect="1" noChangeArrowheads="1"/>
          </p:cNvPicPr>
          <p:nvPr/>
        </p:nvPicPr>
        <p:blipFill>
          <a:blip r:embed="rId2"/>
          <a:srcRect/>
          <a:stretch>
            <a:fillRect/>
          </a:stretch>
        </p:blipFill>
        <p:spPr bwMode="auto">
          <a:xfrm>
            <a:off x="0" y="0"/>
            <a:ext cx="9144000" cy="6161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323850" y="188913"/>
            <a:ext cx="8497888" cy="5969000"/>
          </a:xfrm>
          <a:prstGeom prst="rect">
            <a:avLst/>
          </a:prstGeom>
          <a:noFill/>
          <a:ln w="9525">
            <a:noFill/>
            <a:miter lim="800000"/>
            <a:headEnd/>
            <a:tailEnd/>
          </a:ln>
        </p:spPr>
      </p:pic>
      <p:sp>
        <p:nvSpPr>
          <p:cNvPr id="21507" name="2 Metin kutusu"/>
          <p:cNvSpPr txBox="1">
            <a:spLocks noChangeArrowheads="1"/>
          </p:cNvSpPr>
          <p:nvPr/>
        </p:nvSpPr>
        <p:spPr bwMode="auto">
          <a:xfrm>
            <a:off x="428625" y="6211888"/>
            <a:ext cx="8532813" cy="646112"/>
          </a:xfrm>
          <a:prstGeom prst="rect">
            <a:avLst/>
          </a:prstGeom>
          <a:noFill/>
          <a:ln w="9525">
            <a:noFill/>
            <a:miter lim="800000"/>
            <a:headEnd/>
            <a:tailEnd/>
          </a:ln>
        </p:spPr>
        <p:txBody>
          <a:bodyPr>
            <a:spAutoFit/>
          </a:bodyPr>
          <a:lstStyle/>
          <a:p>
            <a:r>
              <a:rPr lang="tr-TR"/>
              <a:t>DİLKAYA</a:t>
            </a:r>
          </a:p>
          <a:p>
            <a:r>
              <a:rPr lang="tr-TR"/>
              <a:t>Nekropol höyüğün hemen kuzeyindedir.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0000" lnSpcReduction="20000"/>
          </a:bodyPr>
          <a:lstStyle/>
          <a:p>
            <a:r>
              <a:rPr lang="tr-TR" b="1" dirty="0" smtClean="0">
                <a:solidFill>
                  <a:srgbClr val="FF0000"/>
                </a:solidFill>
              </a:rPr>
              <a:t>c- Rastlantısal Kazılar:</a:t>
            </a:r>
            <a:endParaRPr lang="en-GB" dirty="0" smtClean="0">
              <a:solidFill>
                <a:srgbClr val="FF0000"/>
              </a:solidFill>
            </a:endParaRPr>
          </a:p>
          <a:p>
            <a:r>
              <a:rPr lang="tr-TR" dirty="0" smtClean="0">
                <a:solidFill>
                  <a:schemeClr val="tx1"/>
                </a:solidFill>
              </a:rPr>
              <a:t>Arkeolojik yerleşmelerin ve taşınabilir kalıntıların bulunmasında bazen şansın da büyük bir rolü olduğu görülür. Çiftçiler ya da kanalcılar çalışmaları sırasında sık sık arkeolojik buluntulara rastlarlar. Güney Fransa'daki </a:t>
            </a:r>
            <a:r>
              <a:rPr lang="tr-TR" dirty="0" err="1" smtClean="0">
                <a:solidFill>
                  <a:schemeClr val="tx1"/>
                </a:solidFill>
              </a:rPr>
              <a:t>Paleolitik</a:t>
            </a:r>
            <a:r>
              <a:rPr lang="tr-TR" dirty="0" smtClean="0">
                <a:solidFill>
                  <a:schemeClr val="tx1"/>
                </a:solidFill>
              </a:rPr>
              <a:t> çağın ünlü "</a:t>
            </a:r>
            <a:r>
              <a:rPr lang="tr-TR" dirty="0" err="1" smtClean="0">
                <a:solidFill>
                  <a:schemeClr val="tx1"/>
                </a:solidFill>
              </a:rPr>
              <a:t>Lascaux</a:t>
            </a:r>
            <a:r>
              <a:rPr lang="tr-TR" dirty="0" smtClean="0">
                <a:solidFill>
                  <a:schemeClr val="tx1"/>
                </a:solidFill>
              </a:rPr>
              <a:t> Mağarası.", 1940'da dört öğrencinin kökünden sökülmüş bir ağacın oluşturduğu çukuru incelemeye kalkışması üzerine ortaya çıkmıştır. </a:t>
            </a:r>
            <a:r>
              <a:rPr lang="tr-TR" dirty="0" err="1" smtClean="0">
                <a:solidFill>
                  <a:schemeClr val="tx1"/>
                </a:solidFill>
              </a:rPr>
              <a:t>Erzincan­Altıntepe'deki</a:t>
            </a:r>
            <a:r>
              <a:rPr lang="tr-TR" dirty="0" smtClean="0">
                <a:solidFill>
                  <a:schemeClr val="tx1"/>
                </a:solidFill>
              </a:rPr>
              <a:t> Urartu yerleşiminin ortaya çıkarılması da bir çiftçinin bulduğu birkaç parça çömlek yardımıyla olmuştur. Bölgemizdeki </a:t>
            </a:r>
            <a:r>
              <a:rPr lang="tr-TR" dirty="0" err="1" smtClean="0">
                <a:solidFill>
                  <a:schemeClr val="tx1"/>
                </a:solidFill>
              </a:rPr>
              <a:t>Karagündüz</a:t>
            </a:r>
            <a:r>
              <a:rPr lang="tr-TR" dirty="0" smtClean="0">
                <a:solidFill>
                  <a:schemeClr val="tx1"/>
                </a:solidFill>
              </a:rPr>
              <a:t> </a:t>
            </a:r>
            <a:r>
              <a:rPr lang="tr-TR" dirty="0" err="1" smtClean="0">
                <a:solidFill>
                  <a:schemeClr val="tx1"/>
                </a:solidFill>
              </a:rPr>
              <a:t>Nekropolü</a:t>
            </a:r>
            <a:r>
              <a:rPr lang="tr-TR" dirty="0" smtClean="0">
                <a:solidFill>
                  <a:schemeClr val="tx1"/>
                </a:solidFill>
              </a:rPr>
              <a:t> ise bir köylünün arazisini düzeltme çalışmaları sonucunda, Hakkari </a:t>
            </a:r>
            <a:r>
              <a:rPr lang="tr-TR" dirty="0" err="1" smtClean="0">
                <a:solidFill>
                  <a:schemeClr val="tx1"/>
                </a:solidFill>
              </a:rPr>
              <a:t>Stelleri</a:t>
            </a:r>
            <a:r>
              <a:rPr lang="tr-TR" dirty="0" smtClean="0">
                <a:solidFill>
                  <a:schemeClr val="tx1"/>
                </a:solidFill>
              </a:rPr>
              <a:t> bir vatandaşın evinin damına toprak almak istemesi sonucunda bulunmuşlardır. Sonuç olarak; rastlantısal buluşların çoğu kez önemli arkeolojik kazıların başlangıcı olduğunu söyleyebiliriz. </a:t>
            </a:r>
            <a:endParaRPr lang="en-GB" dirty="0" smtClean="0">
              <a:solidFill>
                <a:schemeClr val="tx1"/>
              </a:solidFill>
            </a:endParaRPr>
          </a:p>
          <a:p>
            <a:r>
              <a:rPr lang="tr-TR" dirty="0" smtClean="0">
                <a:solidFill>
                  <a:schemeClr val="tx1"/>
                </a:solidFill>
              </a:rPr>
              <a:t> </a:t>
            </a:r>
            <a:endParaRPr lang="en-GB" dirty="0" smtClean="0">
              <a:solidFill>
                <a:schemeClr val="tx1"/>
              </a:solidFill>
            </a:endParaRPr>
          </a:p>
          <a:p>
            <a:r>
              <a:rPr lang="tr-TR" dirty="0" smtClean="0">
                <a:solidFill>
                  <a:schemeClr val="tx1"/>
                </a:solidFill>
              </a:rPr>
              <a:t>Arkeolojik kazıların tümü büyük deneyim, beceri, özen ve dikkat gerektirir. Uzun süren bir eğitim olmaksızın bir kazıyı örgütleyip denetlemek olanaksızdır. "Kazı, bir kitabı okumaktır" diyor, R.O. Arık. Ancak, bu kitap topraktan, taştandır; okunup çevrilen sayfalar bir daha okunamaz, tekrar yerine konulmamak üzere yok olup gitmişlerdir. Kazıyı, "toprağın ameliyat edilmesi" olarak da düşünebiliriz. Kazıların bugün büyük sorumluluk taşıması da bundandır. Yarım doktor ancak bir insanı öldürür; ancak "yarım arkeolog" bir kavmi, hatta bir kültürü bir anda yok edebilir.</a:t>
            </a:r>
            <a:endParaRPr lang="en-GB"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14"/>
          <p:cNvPicPr>
            <a:picLocks noChangeAspect="1" noChangeArrowheads="1"/>
          </p:cNvPicPr>
          <p:nvPr/>
        </p:nvPicPr>
        <p:blipFill>
          <a:blip r:embed="rId2"/>
          <a:srcRect/>
          <a:stretch>
            <a:fillRect/>
          </a:stretch>
        </p:blipFill>
        <p:spPr bwMode="auto">
          <a:xfrm>
            <a:off x="533400" y="381000"/>
            <a:ext cx="8356600" cy="5540375"/>
          </a:xfrm>
          <a:prstGeom prst="rect">
            <a:avLst/>
          </a:prstGeom>
          <a:noFill/>
          <a:ln w="9525">
            <a:noFill/>
            <a:miter lim="800000"/>
            <a:headEnd/>
            <a:tailEnd/>
          </a:ln>
        </p:spPr>
      </p:pic>
      <p:sp>
        <p:nvSpPr>
          <p:cNvPr id="26627" name="Text Box 3"/>
          <p:cNvSpPr txBox="1">
            <a:spLocks noChangeArrowheads="1"/>
          </p:cNvSpPr>
          <p:nvPr/>
        </p:nvSpPr>
        <p:spPr bwMode="auto">
          <a:xfrm>
            <a:off x="755650" y="6188075"/>
            <a:ext cx="5392738" cy="396875"/>
          </a:xfrm>
          <a:prstGeom prst="rect">
            <a:avLst/>
          </a:prstGeom>
          <a:noFill/>
          <a:ln w="9525">
            <a:noFill/>
            <a:miter lim="800000"/>
            <a:headEnd/>
            <a:tailEnd/>
          </a:ln>
        </p:spPr>
        <p:txBody>
          <a:bodyPr wrap="none">
            <a:spAutoFit/>
          </a:bodyPr>
          <a:lstStyle/>
          <a:p>
            <a:r>
              <a:rPr lang="tr-TR" sz="2000" b="1">
                <a:solidFill>
                  <a:schemeClr val="hlink"/>
                </a:solidFill>
                <a:latin typeface="Tahoma" pitchFamily="34" charset="0"/>
              </a:rPr>
              <a:t>LASCAUX MAĞARASI (İ.Ö. 30.000) SÜRÜ</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2000" fill="hold"/>
                                        <p:tgtEl>
                                          <p:spTgt spid="20482"/>
                                        </p:tgtEl>
                                        <p:attrNameLst>
                                          <p:attrName>ppt_x</p:attrName>
                                        </p:attrNameLst>
                                      </p:cBhvr>
                                      <p:tavLst>
                                        <p:tav tm="0">
                                          <p:val>
                                            <p:strVal val="#ppt_x"/>
                                          </p:val>
                                        </p:tav>
                                        <p:tav tm="100000">
                                          <p:val>
                                            <p:strVal val="#ppt_x"/>
                                          </p:val>
                                        </p:tav>
                                      </p:tavLst>
                                    </p:anim>
                                    <p:anim calcmode="lin" valueType="num">
                                      <p:cBhvr additive="base">
                                        <p:cTn id="8" dur="2000" fill="hold"/>
                                        <p:tgtEl>
                                          <p:spTgt spid="204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yeni-107"/>
          <p:cNvPicPr>
            <a:picLocks noChangeAspect="1" noChangeArrowheads="1"/>
          </p:cNvPicPr>
          <p:nvPr/>
        </p:nvPicPr>
        <p:blipFill>
          <a:blip r:embed="rId2"/>
          <a:srcRect/>
          <a:stretch>
            <a:fillRect/>
          </a:stretch>
        </p:blipFill>
        <p:spPr bwMode="auto">
          <a:xfrm>
            <a:off x="228600" y="304800"/>
            <a:ext cx="4724400" cy="3005138"/>
          </a:xfrm>
          <a:prstGeom prst="rect">
            <a:avLst/>
          </a:prstGeom>
          <a:noFill/>
          <a:ln w="9525">
            <a:noFill/>
            <a:miter lim="800000"/>
            <a:headEnd/>
            <a:tailEnd/>
          </a:ln>
        </p:spPr>
      </p:pic>
      <p:pic>
        <p:nvPicPr>
          <p:cNvPr id="27651" name="Picture 3" descr="yeni-79"/>
          <p:cNvPicPr>
            <a:picLocks noChangeAspect="1" noChangeArrowheads="1"/>
          </p:cNvPicPr>
          <p:nvPr/>
        </p:nvPicPr>
        <p:blipFill>
          <a:blip r:embed="rId3"/>
          <a:srcRect/>
          <a:stretch>
            <a:fillRect/>
          </a:stretch>
        </p:blipFill>
        <p:spPr bwMode="auto">
          <a:xfrm>
            <a:off x="228600" y="3505200"/>
            <a:ext cx="4872038" cy="3005138"/>
          </a:xfrm>
          <a:prstGeom prst="rect">
            <a:avLst/>
          </a:prstGeom>
          <a:noFill/>
          <a:ln w="9525">
            <a:noFill/>
            <a:miter lim="800000"/>
            <a:headEnd/>
            <a:tailEnd/>
          </a:ln>
        </p:spPr>
      </p:pic>
      <p:pic>
        <p:nvPicPr>
          <p:cNvPr id="27652" name="Picture 4" descr="yeni-111"/>
          <p:cNvPicPr>
            <a:picLocks noChangeAspect="1" noChangeArrowheads="1"/>
          </p:cNvPicPr>
          <p:nvPr/>
        </p:nvPicPr>
        <p:blipFill>
          <a:blip r:embed="rId4"/>
          <a:srcRect/>
          <a:stretch>
            <a:fillRect/>
          </a:stretch>
        </p:blipFill>
        <p:spPr bwMode="auto">
          <a:xfrm>
            <a:off x="4932363" y="1479550"/>
            <a:ext cx="4059237" cy="2741613"/>
          </a:xfrm>
          <a:prstGeom prst="rect">
            <a:avLst/>
          </a:prstGeom>
          <a:noFill/>
          <a:ln w="9525">
            <a:noFill/>
            <a:miter lim="800000"/>
            <a:headEnd/>
            <a:tailEnd/>
          </a:ln>
        </p:spPr>
      </p:pic>
      <p:sp>
        <p:nvSpPr>
          <p:cNvPr id="27653" name="Text Box 5"/>
          <p:cNvSpPr txBox="1">
            <a:spLocks noChangeArrowheads="1"/>
          </p:cNvSpPr>
          <p:nvPr/>
        </p:nvSpPr>
        <p:spPr bwMode="auto">
          <a:xfrm>
            <a:off x="5470525" y="5318125"/>
            <a:ext cx="3076575" cy="396875"/>
          </a:xfrm>
          <a:prstGeom prst="rect">
            <a:avLst/>
          </a:prstGeom>
          <a:noFill/>
          <a:ln w="9525">
            <a:noFill/>
            <a:miter lim="800000"/>
            <a:headEnd/>
            <a:tailEnd/>
          </a:ln>
        </p:spPr>
        <p:txBody>
          <a:bodyPr wrap="none">
            <a:spAutoFit/>
          </a:bodyPr>
          <a:lstStyle/>
          <a:p>
            <a:r>
              <a:rPr lang="tr-TR" sz="2000" b="1">
                <a:latin typeface="Tahoma" pitchFamily="34" charset="0"/>
              </a:rPr>
              <a:t>ERZİNCAN-ALTINTEPE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yeni-122"/>
          <p:cNvPicPr>
            <a:picLocks noChangeAspect="1" noChangeArrowheads="1"/>
          </p:cNvPicPr>
          <p:nvPr/>
        </p:nvPicPr>
        <p:blipFill>
          <a:blip r:embed="rId2"/>
          <a:srcRect/>
          <a:stretch>
            <a:fillRect/>
          </a:stretch>
        </p:blipFill>
        <p:spPr bwMode="auto">
          <a:xfrm>
            <a:off x="381000" y="533400"/>
            <a:ext cx="8291513" cy="5487988"/>
          </a:xfrm>
          <a:prstGeom prst="rect">
            <a:avLst/>
          </a:prstGeom>
          <a:noFill/>
          <a:ln w="9525">
            <a:noFill/>
            <a:miter lim="800000"/>
            <a:headEnd/>
            <a:tailEnd/>
          </a:ln>
        </p:spPr>
      </p:pic>
      <p:sp>
        <p:nvSpPr>
          <p:cNvPr id="28675" name="Text Box 3"/>
          <p:cNvSpPr txBox="1">
            <a:spLocks noChangeArrowheads="1"/>
          </p:cNvSpPr>
          <p:nvPr/>
        </p:nvSpPr>
        <p:spPr bwMode="auto">
          <a:xfrm>
            <a:off x="669925" y="6338888"/>
            <a:ext cx="2365375" cy="366712"/>
          </a:xfrm>
          <a:prstGeom prst="rect">
            <a:avLst/>
          </a:prstGeom>
          <a:noFill/>
          <a:ln w="9525">
            <a:noFill/>
            <a:miter lim="800000"/>
            <a:headEnd/>
            <a:tailEnd/>
          </a:ln>
        </p:spPr>
        <p:txBody>
          <a:bodyPr wrap="none">
            <a:spAutoFit/>
          </a:bodyPr>
          <a:lstStyle/>
          <a:p>
            <a:r>
              <a:rPr lang="tr-TR" sz="1800">
                <a:latin typeface="Tahoma" pitchFamily="34" charset="0"/>
              </a:rPr>
              <a:t>AŞAĞI ANZAF KALESİ</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tara0003"/>
          <p:cNvPicPr>
            <a:picLocks noChangeAspect="1" noChangeArrowheads="1"/>
          </p:cNvPicPr>
          <p:nvPr/>
        </p:nvPicPr>
        <p:blipFill>
          <a:blip r:embed="rId2"/>
          <a:srcRect/>
          <a:stretch>
            <a:fillRect/>
          </a:stretch>
        </p:blipFill>
        <p:spPr bwMode="auto">
          <a:xfrm>
            <a:off x="381000" y="1603375"/>
            <a:ext cx="4168775" cy="2740025"/>
          </a:xfrm>
          <a:prstGeom prst="rect">
            <a:avLst/>
          </a:prstGeom>
          <a:noFill/>
          <a:ln w="9525">
            <a:noFill/>
            <a:miter lim="800000"/>
            <a:headEnd/>
            <a:tailEnd/>
          </a:ln>
        </p:spPr>
      </p:pic>
      <p:sp>
        <p:nvSpPr>
          <p:cNvPr id="29699" name="Text Box 3"/>
          <p:cNvSpPr txBox="1">
            <a:spLocks noChangeArrowheads="1"/>
          </p:cNvSpPr>
          <p:nvPr/>
        </p:nvSpPr>
        <p:spPr bwMode="auto">
          <a:xfrm>
            <a:off x="669925" y="6026150"/>
            <a:ext cx="6548438" cy="396875"/>
          </a:xfrm>
          <a:prstGeom prst="rect">
            <a:avLst/>
          </a:prstGeom>
          <a:noFill/>
          <a:ln w="9525">
            <a:noFill/>
            <a:miter lim="800000"/>
            <a:headEnd/>
            <a:tailEnd/>
          </a:ln>
        </p:spPr>
        <p:txBody>
          <a:bodyPr wrap="none">
            <a:spAutoFit/>
          </a:bodyPr>
          <a:lstStyle/>
          <a:p>
            <a:r>
              <a:rPr lang="tr-TR" sz="2000" b="1">
                <a:solidFill>
                  <a:srgbClr val="66FF66"/>
                </a:solidFill>
                <a:latin typeface="Tahoma" pitchFamily="34" charset="0"/>
              </a:rPr>
              <a:t>VAN-KARAGÜNDÜZ NEKROPOLÜNDEN MEZARLAR</a:t>
            </a:r>
          </a:p>
        </p:txBody>
      </p:sp>
      <p:pic>
        <p:nvPicPr>
          <p:cNvPr id="29700" name="Picture 4" descr="Karagündüz MezarI"/>
          <p:cNvPicPr>
            <a:picLocks noChangeAspect="1" noChangeArrowheads="1"/>
          </p:cNvPicPr>
          <p:nvPr/>
        </p:nvPicPr>
        <p:blipFill>
          <a:blip r:embed="rId3"/>
          <a:srcRect/>
          <a:stretch>
            <a:fillRect/>
          </a:stretch>
        </p:blipFill>
        <p:spPr bwMode="auto">
          <a:xfrm>
            <a:off x="4953000" y="533400"/>
            <a:ext cx="3924300" cy="541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tara0008"/>
          <p:cNvPicPr>
            <a:picLocks noChangeAspect="1" noChangeArrowheads="1"/>
          </p:cNvPicPr>
          <p:nvPr/>
        </p:nvPicPr>
        <p:blipFill>
          <a:blip r:embed="rId2"/>
          <a:srcRect/>
          <a:stretch>
            <a:fillRect/>
          </a:stretch>
        </p:blipFill>
        <p:spPr bwMode="auto">
          <a:xfrm>
            <a:off x="312738" y="304800"/>
            <a:ext cx="8145462" cy="5483225"/>
          </a:xfrm>
          <a:prstGeom prst="rect">
            <a:avLst/>
          </a:prstGeom>
          <a:noFill/>
          <a:ln w="9525">
            <a:noFill/>
            <a:miter lim="800000"/>
            <a:headEnd/>
            <a:tailEnd/>
          </a:ln>
        </p:spPr>
      </p:pic>
      <p:sp>
        <p:nvSpPr>
          <p:cNvPr id="30723" name="Text Box 3"/>
          <p:cNvSpPr txBox="1">
            <a:spLocks noChangeArrowheads="1"/>
          </p:cNvSpPr>
          <p:nvPr/>
        </p:nvSpPr>
        <p:spPr bwMode="auto">
          <a:xfrm>
            <a:off x="288925" y="6051550"/>
            <a:ext cx="2349500" cy="366713"/>
          </a:xfrm>
          <a:prstGeom prst="rect">
            <a:avLst/>
          </a:prstGeom>
          <a:noFill/>
          <a:ln w="9525">
            <a:noFill/>
            <a:miter lim="800000"/>
            <a:headEnd/>
            <a:tailEnd/>
          </a:ln>
        </p:spPr>
        <p:txBody>
          <a:bodyPr wrap="none">
            <a:spAutoFit/>
          </a:bodyPr>
          <a:lstStyle/>
          <a:p>
            <a:r>
              <a:rPr lang="tr-TR" sz="1800" dirty="0">
                <a:latin typeface="Tahoma" pitchFamily="34" charset="0"/>
              </a:rPr>
              <a:t>HAKKARİ M2 MEZARI</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samsun-kalesine-ait-oldugu-dusunulen-sur-kalintilarina-rastlanildi-700x466.jpg"/>
          <p:cNvPicPr>
            <a:picLocks noChangeAspect="1" noChangeArrowheads="1"/>
          </p:cNvPicPr>
          <p:nvPr/>
        </p:nvPicPr>
        <p:blipFill>
          <a:blip r:embed="rId2"/>
          <a:srcRect/>
          <a:stretch>
            <a:fillRect/>
          </a:stretch>
        </p:blipFill>
        <p:spPr bwMode="auto">
          <a:xfrm>
            <a:off x="0" y="-1"/>
            <a:ext cx="9144000" cy="6087291"/>
          </a:xfrm>
          <a:prstGeom prst="rect">
            <a:avLst/>
          </a:prstGeom>
          <a:noFill/>
        </p:spPr>
      </p:pic>
      <p:sp>
        <p:nvSpPr>
          <p:cNvPr id="3" name="Text Box 3"/>
          <p:cNvSpPr txBox="1">
            <a:spLocks noChangeArrowheads="1"/>
          </p:cNvSpPr>
          <p:nvPr/>
        </p:nvSpPr>
        <p:spPr bwMode="auto">
          <a:xfrm>
            <a:off x="0" y="6491287"/>
            <a:ext cx="1643142" cy="369332"/>
          </a:xfrm>
          <a:prstGeom prst="rect">
            <a:avLst/>
          </a:prstGeom>
          <a:noFill/>
          <a:ln w="9525">
            <a:noFill/>
            <a:miter lim="800000"/>
            <a:headEnd/>
            <a:tailEnd/>
          </a:ln>
        </p:spPr>
        <p:txBody>
          <a:bodyPr wrap="none">
            <a:spAutoFit/>
          </a:bodyPr>
          <a:lstStyle/>
          <a:p>
            <a:r>
              <a:rPr lang="tr-TR" sz="1800" dirty="0" smtClean="0">
                <a:latin typeface="Tahoma" pitchFamily="34" charset="0"/>
              </a:rPr>
              <a:t>Samsun Kalesi</a:t>
            </a:r>
            <a:endParaRPr lang="tr-TR" sz="1800" dirty="0">
              <a:latin typeface="Tahom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85000" lnSpcReduction="20000"/>
          </a:bodyPr>
          <a:lstStyle/>
          <a:p>
            <a:r>
              <a:rPr lang="tr-TR" b="1" dirty="0" smtClean="0">
                <a:solidFill>
                  <a:srgbClr val="FF0000"/>
                </a:solidFill>
              </a:rPr>
              <a:t>d) Define Kazıları</a:t>
            </a:r>
            <a:endParaRPr lang="en-GB" dirty="0" smtClean="0">
              <a:solidFill>
                <a:srgbClr val="FF0000"/>
              </a:solidFill>
            </a:endParaRPr>
          </a:p>
          <a:p>
            <a:r>
              <a:rPr lang="tr-TR" b="1" dirty="0" smtClean="0"/>
              <a:t> </a:t>
            </a:r>
            <a:endParaRPr lang="en-GB" dirty="0" smtClean="0"/>
          </a:p>
          <a:p>
            <a:r>
              <a:rPr lang="tr-TR" dirty="0" smtClean="0">
                <a:solidFill>
                  <a:schemeClr val="tx1"/>
                </a:solidFill>
              </a:rPr>
              <a:t>İnsan, geçmişini merak eder, arar, sorar, kazar, kurcalar. Halk, kulaktan dolma yalan-yanlış masalların, efsanelerin, dedikoduların etkisiyle, üzerinde yaşadığı toprağın altını, yüzeydeki kalıntıları, buluntuları daha çok merak eder. Hem merak, hem de para hırsı onu defineci yapar. Defineciler önce gizli, kaçak kazı yapar; eski para, eski altın-gümüş için devlete, ilgili kurumlara başvururlar. Devlet, eski eser bulunacak, define çıkacak bir alanda "Define Kazısı"na izin vermiyor. Define kazıları müze uzmanlarının kontrolü altında yapılır, Kültür Bakanlığı'nın iznine tabidir. Bulunacak eski eserler müzelere gider. Defineci ikramiye alır. </a:t>
            </a:r>
          </a:p>
          <a:p>
            <a:r>
              <a:rPr lang="tr-TR" dirty="0" smtClean="0">
                <a:solidFill>
                  <a:schemeClr val="tx1"/>
                </a:solidFill>
              </a:rPr>
              <a:t>Kendi arazisinde ise %50, başkasının arazisinde ise %40 kendine %40 devlete %20’de arazi sahibine.</a:t>
            </a:r>
          </a:p>
          <a:p>
            <a:r>
              <a:rPr lang="tr-TR" dirty="0" smtClean="0">
                <a:solidFill>
                  <a:schemeClr val="tx1"/>
                </a:solidFill>
              </a:rPr>
              <a:t>Son 5 padişahın dönemi (1850’lerden sonra) sadece sikkeleri için. Diğer bütün eserler devletindir. </a:t>
            </a:r>
            <a:endParaRPr lang="en-GB" dirty="0" smtClean="0">
              <a:solidFill>
                <a:schemeClr val="tx1"/>
              </a:solidFill>
            </a:endParaRPr>
          </a:p>
          <a:p>
            <a:pPr algn="l"/>
            <a:endParaRPr lang="en-GB" dirty="0" smtClean="0">
              <a:solidFill>
                <a:schemeClr val="tx1"/>
              </a:solidFill>
            </a:endParaRPr>
          </a:p>
          <a:p>
            <a:pPr algn="l"/>
            <a:r>
              <a:rPr lang="tr-TR" dirty="0" smtClean="0"/>
              <a:t> </a:t>
            </a:r>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2591</TotalTime>
  <Words>532</Words>
  <PresentationFormat>Ekran Gösterisi (4:3)</PresentationFormat>
  <Paragraphs>42</Paragraphs>
  <Slides>24</Slides>
  <Notes>0</Notes>
  <HiddenSlides>0</HiddenSlides>
  <MMClips>0</MMClips>
  <ScaleCrop>false</ScaleCrop>
  <HeadingPairs>
    <vt:vector size="4" baseType="variant">
      <vt:variant>
        <vt:lpstr>Tema</vt:lpstr>
      </vt:variant>
      <vt:variant>
        <vt:i4>1</vt:i4>
      </vt:variant>
      <vt:variant>
        <vt:lpstr>Slayt Başlıkları</vt:lpstr>
      </vt:variant>
      <vt:variant>
        <vt:i4>24</vt:i4>
      </vt:variant>
    </vt:vector>
  </HeadingPairs>
  <TitlesOfParts>
    <vt:vector size="25"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Davut</dc:creator>
  <cp:lastModifiedBy>Davut</cp:lastModifiedBy>
  <cp:revision>103</cp:revision>
  <dcterms:created xsi:type="dcterms:W3CDTF">2014-09-23T09:41:24Z</dcterms:created>
  <dcterms:modified xsi:type="dcterms:W3CDTF">2016-02-22T00:00:22Z</dcterms:modified>
</cp:coreProperties>
</file>