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426" r:id="rId2"/>
    <p:sldId id="337" r:id="rId3"/>
    <p:sldId id="415" r:id="rId4"/>
    <p:sldId id="416" r:id="rId5"/>
    <p:sldId id="417" r:id="rId6"/>
    <p:sldId id="418" r:id="rId7"/>
    <p:sldId id="423" r:id="rId8"/>
    <p:sldId id="419" r:id="rId9"/>
    <p:sldId id="424" r:id="rId10"/>
    <p:sldId id="420" r:id="rId11"/>
    <p:sldId id="425" r:id="rId12"/>
    <p:sldId id="422" r:id="rId13"/>
    <p:sldId id="428" r:id="rId14"/>
    <p:sldId id="429" r:id="rId15"/>
    <p:sldId id="430" r:id="rId16"/>
    <p:sldId id="431" r:id="rId17"/>
    <p:sldId id="432" r:id="rId18"/>
    <p:sldId id="433" r:id="rId19"/>
    <p:sldId id="434" r:id="rId20"/>
    <p:sldId id="435" r:id="rId21"/>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66" d="100"/>
          <a:sy n="66" d="100"/>
        </p:scale>
        <p:origin x="-1488" y="-14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19.03.2020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19.03.2020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D9F75050-0E15-4C5B-92B0-66D068882F1F}" type="datetimeFigureOut">
              <a:rPr lang="tr-TR" smtClean="0"/>
              <a:pPr/>
              <a:t>19.03.2020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D9F75050-0E15-4C5B-92B0-66D068882F1F}" type="datetimeFigureOut">
              <a:rPr lang="tr-TR" smtClean="0"/>
              <a:pPr/>
              <a:t>19.03.2020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D9F75050-0E15-4C5B-92B0-66D068882F1F}" type="datetimeFigureOut">
              <a:rPr lang="tr-TR" smtClean="0"/>
              <a:pPr/>
              <a:t>19.03.2020</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D9F75050-0E15-4C5B-92B0-66D068882F1F}" type="datetimeFigureOut">
              <a:rPr lang="tr-TR" smtClean="0"/>
              <a:pPr/>
              <a:t>19.03.2020</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D9F75050-0E15-4C5B-92B0-66D068882F1F}" type="datetimeFigureOut">
              <a:rPr lang="tr-TR" smtClean="0"/>
              <a:pPr/>
              <a:t>19.03.2020</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pPr/>
              <a:t>19.03.2020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pPr/>
              <a:t>19.03.2020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19.03.2020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19.03.2020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F75050-0E15-4C5B-92B0-66D068882F1F}" type="datetimeFigureOut">
              <a:rPr lang="tr-TR" smtClean="0"/>
              <a:pPr/>
              <a:t>19.03.2020</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DEFA8C-F947-479F-BE07-76B6B3F80BF1}"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95288" y="2276872"/>
            <a:ext cx="8229600" cy="2841228"/>
          </a:xfrm>
        </p:spPr>
        <p:txBody>
          <a:bodyPr>
            <a:normAutofit lnSpcReduction="10000"/>
          </a:bodyPr>
          <a:lstStyle/>
          <a:p>
            <a:pPr algn="ctr">
              <a:buFont typeface="Wingdings" pitchFamily="2" charset="2"/>
              <a:buNone/>
              <a:defRPr/>
            </a:pPr>
            <a:r>
              <a:rPr lang="tr-TR" sz="6600" dirty="0" smtClean="0">
                <a:solidFill>
                  <a:srgbClr val="FF0000"/>
                </a:solidFill>
              </a:rPr>
              <a:t>ARKEOLOJİK KAZI VE ARAŞTIRMA TEKNİKLERİ II</a:t>
            </a:r>
            <a:endParaRPr lang="tr-TR" sz="6600" dirty="0">
              <a:solidFill>
                <a:srgbClr val="FF0000"/>
              </a:solidFill>
            </a:endParaRPr>
          </a:p>
        </p:txBody>
      </p:sp>
      <p:pic>
        <p:nvPicPr>
          <p:cNvPr id="3075" name="Picture 2" descr="D:\KONFERANSLAR\Ondokuzmay__s___niversitesi-logo-6924CFF785-seeklogo33_com.gif"/>
          <p:cNvPicPr>
            <a:picLocks noChangeAspect="1" noChangeArrowheads="1"/>
          </p:cNvPicPr>
          <p:nvPr/>
        </p:nvPicPr>
        <p:blipFill>
          <a:blip r:embed="rId2" cstate="print"/>
          <a:srcRect/>
          <a:stretch>
            <a:fillRect/>
          </a:stretch>
        </p:blipFill>
        <p:spPr bwMode="auto">
          <a:xfrm>
            <a:off x="7164388" y="71438"/>
            <a:ext cx="1916112" cy="1917700"/>
          </a:xfrm>
          <a:prstGeom prst="rect">
            <a:avLst/>
          </a:prstGeom>
          <a:noFill/>
          <a:ln w="9525">
            <a:noFill/>
            <a:miter lim="800000"/>
            <a:headEnd/>
            <a:tailEnd/>
          </a:ln>
        </p:spPr>
      </p:pic>
      <p:sp>
        <p:nvSpPr>
          <p:cNvPr id="4" name="2 İçerik Yer Tutucusu"/>
          <p:cNvSpPr txBox="1">
            <a:spLocks/>
          </p:cNvSpPr>
          <p:nvPr/>
        </p:nvSpPr>
        <p:spPr>
          <a:xfrm>
            <a:off x="395288" y="5084763"/>
            <a:ext cx="8229600" cy="1338262"/>
          </a:xfrm>
          <a:prstGeom prst="rect">
            <a:avLst/>
          </a:prstGeom>
        </p:spPr>
        <p:txBody>
          <a:bodyPr>
            <a:normAutofit/>
          </a:bodyPr>
          <a:lstStyle/>
          <a:p>
            <a:pPr marL="342900" indent="-342900" algn="ctr" fontAlgn="auto">
              <a:spcBef>
                <a:spcPct val="20000"/>
              </a:spcBef>
              <a:spcAft>
                <a:spcPts val="0"/>
              </a:spcAft>
              <a:buFont typeface="Arial" pitchFamily="34" charset="0"/>
              <a:buNone/>
              <a:defRPr/>
            </a:pPr>
            <a:r>
              <a:rPr lang="tr-TR" sz="2400" dirty="0">
                <a:solidFill>
                  <a:srgbClr val="0070C0"/>
                </a:solidFill>
                <a:latin typeface="+mn-lt"/>
              </a:rPr>
              <a:t>Doç. Dr. Davut YİĞİTPAŞA</a:t>
            </a:r>
          </a:p>
          <a:p>
            <a:pPr marL="342900" indent="-342900" algn="just" fontAlgn="auto">
              <a:spcBef>
                <a:spcPct val="20000"/>
              </a:spcBef>
              <a:spcAft>
                <a:spcPts val="0"/>
              </a:spcAft>
              <a:buFont typeface="Arial" pitchFamily="34" charset="0"/>
              <a:buNone/>
              <a:defRPr/>
            </a:pPr>
            <a:r>
              <a:rPr lang="tr-TR" sz="2000" dirty="0">
                <a:solidFill>
                  <a:srgbClr val="0070C0"/>
                </a:solidFill>
              </a:rPr>
              <a:t>Sunumda yer alan tüm fotoğraflar telif hakkına sahiptir. Yalnızca eğitim amaçlı olarak kullanılmıştır. Başka bir amaç için kullanılamaz.</a:t>
            </a:r>
            <a:endParaRPr lang="tr-TR" sz="2000" dirty="0">
              <a:solidFill>
                <a:srgbClr val="0070C0"/>
              </a:solidFill>
              <a:latin typeface="+mn-lt"/>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Alt Başlık"/>
          <p:cNvSpPr>
            <a:spLocks noGrp="1"/>
          </p:cNvSpPr>
          <p:nvPr>
            <p:ph type="subTitle" idx="1"/>
          </p:nvPr>
        </p:nvSpPr>
        <p:spPr>
          <a:xfrm>
            <a:off x="357158" y="428604"/>
            <a:ext cx="8786842" cy="6429396"/>
          </a:xfrm>
        </p:spPr>
        <p:txBody>
          <a:bodyPr>
            <a:normAutofit/>
          </a:bodyPr>
          <a:lstStyle/>
          <a:p>
            <a:pPr lvl="0"/>
            <a:r>
              <a:rPr lang="tr-TR" sz="2400" dirty="0" smtClean="0">
                <a:solidFill>
                  <a:srgbClr val="FF0000"/>
                </a:solidFill>
              </a:rPr>
              <a:t>KAZI YÖNTEMLERİ</a:t>
            </a:r>
            <a:endParaRPr lang="en-GB" sz="2400" dirty="0" smtClean="0">
              <a:solidFill>
                <a:srgbClr val="FF0000"/>
              </a:solidFill>
            </a:endParaRPr>
          </a:p>
          <a:p>
            <a:r>
              <a:rPr lang="tr-TR" sz="2400" dirty="0" smtClean="0">
                <a:solidFill>
                  <a:schemeClr val="tx1"/>
                </a:solidFill>
              </a:rPr>
              <a:t>Yukarıda belli başlı arkeolojik kazı sistemleriyle, bunların değişmeyen ilkelerinden ayrıntılı biçimde söz edilmiştir. Orada değinildiği üzere, kazılacak arkeolojik alanlar, karakter yönünden </a:t>
            </a:r>
            <a:r>
              <a:rPr lang="tr-TR" sz="2400" dirty="0" err="1" smtClean="0">
                <a:solidFill>
                  <a:schemeClr val="tx1"/>
                </a:solidFill>
              </a:rPr>
              <a:t>biribirinden</a:t>
            </a:r>
            <a:r>
              <a:rPr lang="tr-TR" sz="2400" dirty="0" smtClean="0">
                <a:solidFill>
                  <a:schemeClr val="tx1"/>
                </a:solidFill>
              </a:rPr>
              <a:t> önemli farklılıklar gösterirler. Sözgelimi, bir mağara yerleşmesi, bir Neolitik, bir Eski Tunç Çağı, bir Hitit, bir Yunan ve bir Roma Çağı yerleşmesi; dış görünüm, yerleşim alanı, genişlik, yükseklik, iç kapsam yani tabakalanma mimari ve buluntular bakımından çok önemli özellik ve değişiklikler gösterirler. Bundan ötürü buralarda uygulanacak kazı yöntemlerinin de, değişmeyen bazı ilkeler dışında, farklı olması gerekli ve doğaldır. Burada birkaç değişik kazı yönteminin, bazı alanlardaki uygulaması anlatılacaktır.</a:t>
            </a:r>
            <a:endParaRPr lang="en-GB" sz="2400" dirty="0" smtClean="0">
              <a:solidFill>
                <a:schemeClr val="tx1"/>
              </a:solidFill>
            </a:endParaRPr>
          </a:p>
          <a:p>
            <a:endParaRPr lang="en-GB" sz="1200" dirty="0">
              <a:solidFill>
                <a:schemeClr val="tx1"/>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Alt Başlık"/>
          <p:cNvSpPr>
            <a:spLocks noGrp="1"/>
          </p:cNvSpPr>
          <p:nvPr>
            <p:ph type="subTitle" idx="1"/>
          </p:nvPr>
        </p:nvSpPr>
        <p:spPr>
          <a:xfrm>
            <a:off x="357158" y="285728"/>
            <a:ext cx="8786842" cy="6572272"/>
          </a:xfrm>
        </p:spPr>
        <p:txBody>
          <a:bodyPr>
            <a:normAutofit/>
          </a:bodyPr>
          <a:lstStyle/>
          <a:p>
            <a:pPr lvl="1"/>
            <a:r>
              <a:rPr lang="tr-TR" b="1" dirty="0" smtClean="0">
                <a:solidFill>
                  <a:srgbClr val="FF0000"/>
                </a:solidFill>
              </a:rPr>
              <a:t>1. Bir Tabakalı (Tek Evreli) Yerleşmelerin Kazısı</a:t>
            </a:r>
            <a:endParaRPr lang="en-GB" b="1" dirty="0" smtClean="0">
              <a:solidFill>
                <a:srgbClr val="FF0000"/>
              </a:solidFill>
            </a:endParaRPr>
          </a:p>
          <a:p>
            <a:r>
              <a:rPr lang="tr-TR" sz="2400" dirty="0" smtClean="0">
                <a:solidFill>
                  <a:schemeClr val="tx1"/>
                </a:solidFill>
              </a:rPr>
              <a:t>Anadolu'daki pek çok </a:t>
            </a:r>
            <a:r>
              <a:rPr lang="tr-TR" sz="2400" dirty="0" smtClean="0">
                <a:solidFill>
                  <a:srgbClr val="FF0000"/>
                </a:solidFill>
              </a:rPr>
              <a:t>klasik kent </a:t>
            </a:r>
            <a:r>
              <a:rPr lang="tr-TR" sz="2400" dirty="0" smtClean="0">
                <a:solidFill>
                  <a:schemeClr val="tx1"/>
                </a:solidFill>
              </a:rPr>
              <a:t>bu gruba girmektedir. Yalnız bir dönem oturulmuş, herhangi bir nedenle terk edilmiş ve daha sonraları kaybolmuş, unutulmuş ören yerleri üst üste tabakalar bulundurmazlar. Bunlar, Klasik Çağlar'ın çok yaygın, geniş alanlı, büyük taş ve mermer mimarili büyük kent yerleşimleridir. Anadolu’daki </a:t>
            </a:r>
            <a:r>
              <a:rPr lang="tr-TR" sz="2400" dirty="0" err="1" smtClean="0">
                <a:solidFill>
                  <a:schemeClr val="tx1"/>
                </a:solidFill>
              </a:rPr>
              <a:t>Pergamon</a:t>
            </a:r>
            <a:r>
              <a:rPr lang="tr-TR" sz="2400" dirty="0" smtClean="0">
                <a:solidFill>
                  <a:schemeClr val="tx1"/>
                </a:solidFill>
              </a:rPr>
              <a:t>, Ephesos, </a:t>
            </a:r>
            <a:r>
              <a:rPr lang="tr-TR" sz="2400" dirty="0" err="1" smtClean="0">
                <a:solidFill>
                  <a:schemeClr val="tx1"/>
                </a:solidFill>
              </a:rPr>
              <a:t>Miletos</a:t>
            </a:r>
            <a:r>
              <a:rPr lang="tr-TR" sz="2400" dirty="0" smtClean="0">
                <a:solidFill>
                  <a:schemeClr val="tx1"/>
                </a:solidFill>
              </a:rPr>
              <a:t>, Priene, Aspendos, Perge ve benzeri birçok klasik kent örenleri böyledir. Buralarda, üzeri zaman içinde toprakla örtülmüş bir kent dokusu söz konusudur. Burada kazı yapan arkeologun dikkati de bütünüyle bu doku üzerinde yoğunlaşır. Boyutları birbirinden çok farklı olsa da, bir döneme ait köy, kasaba ve kent gibi yerleşme yerlerinin kazılarında karşılaşılan sorunlar ve amaçlar hemen hemen aynıdır. Burada amaç, bu yerleşmenin ne zaman başladığı, ne zaman bittiği, nasıl geliştiği, planlama biçimi; sosyal ve ekonomik yaşam biçimi, uygarlık seviyesiyle ilgili bulgu ve bilgi elde etmektir.</a:t>
            </a:r>
            <a:endParaRPr lang="en-GB" sz="2400" dirty="0" smtClean="0">
              <a:solidFill>
                <a:schemeClr val="tx1"/>
              </a:solidFill>
            </a:endParaRPr>
          </a:p>
          <a:p>
            <a:endParaRPr lang="en-GB" sz="1200" dirty="0">
              <a:solidFill>
                <a:schemeClr val="tx1"/>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Alt Başlık"/>
          <p:cNvSpPr>
            <a:spLocks noGrp="1"/>
          </p:cNvSpPr>
          <p:nvPr>
            <p:ph type="subTitle" idx="1"/>
          </p:nvPr>
        </p:nvSpPr>
        <p:spPr>
          <a:xfrm>
            <a:off x="357158" y="285728"/>
            <a:ext cx="8786842" cy="6572272"/>
          </a:xfrm>
        </p:spPr>
        <p:txBody>
          <a:bodyPr>
            <a:normAutofit/>
          </a:bodyPr>
          <a:lstStyle/>
          <a:p>
            <a:r>
              <a:rPr lang="tr-TR" sz="2200" dirty="0" smtClean="0">
                <a:solidFill>
                  <a:schemeClr val="tx1"/>
                </a:solidFill>
              </a:rPr>
              <a:t>Çok tabakalı olanlara kıyasla, kazısı kolay olan bu gibi ören yerlerinde stratigrafiyle ilgili birimlere gerek kalmaz. Burada kazının, yapay </a:t>
            </a:r>
            <a:r>
              <a:rPr lang="tr-TR" sz="2200" dirty="0" err="1" smtClean="0">
                <a:solidFill>
                  <a:schemeClr val="tx1"/>
                </a:solidFill>
              </a:rPr>
              <a:t>plânkare</a:t>
            </a:r>
            <a:r>
              <a:rPr lang="tr-TR" sz="2200" dirty="0" smtClean="0">
                <a:solidFill>
                  <a:schemeClr val="tx1"/>
                </a:solidFill>
              </a:rPr>
              <a:t> yöntemine göre değil, kazılacak yerlerin biraz yapı plân araştırması, bazı buluntu elde edilmesi ve bazen da keyfi yer seçimi amacına uygun, "Açık Alan Sistemi"ne göre yapılması daha yararlı olur. Burada kent dokusunu oluşturan önemli bir caddenin, bir tiyatronun, bir tapınağın, bir agoranın ya da bir hamamın açığa çıkarılması ön plâna alınır. Böylece, arkeologun asıl ilgisi, dikkati yapay stratigrafik birimlerden daha çok, özellikle belirli, önemli yapıların plânı, işlevi, tarihi, etkileşimi üzerinde toplanır. Öyleyse bu gibi yapıların nasıl kazılacağı üzerinde durmak gerekiyor. En kolay kazılabilecek yapı türü, uzun süre kullanılmamış, sağlam duvarlı, dik plânlı ve düzgün yapılardır. Bu biçim yapılara daha çok Roma İmparatorluğu Çağı'nda ve sonraki dönemlerde rastlanır. Böyle bir kazının kolaylığı, yapılar dizisinin karmaşık olmayışından, çoğu zaman plânın önceden kestirilebilir olmasından, yapının sağlam durumda bulunuşundan ve yerleşmeyi örten toprak tabakasının çok kalın olmayışından kaynaklanır. Bir arkeoloji ekibi için, ilk kazı deneyiminin böyle bir kentin açığa çıkarılmasında geçirilmesi yararlı olur. Zira böyle bir kazıda, kazı ilkeleri, kuralları; yani kazım, ölçüm, çizim ve yazım işlemleri daha rahat biçimde izlenir ve öğrenilir.</a:t>
            </a:r>
            <a:endParaRPr lang="en-GB" sz="2200" dirty="0" smtClean="0">
              <a:solidFill>
                <a:schemeClr val="tx1"/>
              </a:solidFill>
            </a:endParaRPr>
          </a:p>
          <a:p>
            <a:endParaRPr lang="en-GB" sz="1200" dirty="0">
              <a:solidFill>
                <a:schemeClr val="tx1"/>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Alt Başlık"/>
          <p:cNvSpPr>
            <a:spLocks noGrp="1"/>
          </p:cNvSpPr>
          <p:nvPr>
            <p:ph type="subTitle" idx="1"/>
          </p:nvPr>
        </p:nvSpPr>
        <p:spPr>
          <a:xfrm>
            <a:off x="357158" y="285728"/>
            <a:ext cx="8786842" cy="6572272"/>
          </a:xfrm>
        </p:spPr>
        <p:txBody>
          <a:bodyPr>
            <a:normAutofit/>
          </a:bodyPr>
          <a:lstStyle/>
          <a:p>
            <a:r>
              <a:rPr lang="tr-TR" sz="2000" dirty="0" smtClean="0">
                <a:solidFill>
                  <a:schemeClr val="tx1"/>
                </a:solidFill>
              </a:rPr>
              <a:t>Bir örendeki bir yapı kalıntısının daha başarılı biçimde kazılabilmesi için, öncelikle onun planını, inşa evrelerini bilmekte yarar vardır: Bildiğiniz gibi, hangi döneme ait olursa olsun, bir yapının inşası, toprağa ilkin temel çukurlarının açılmasıyla başlar. Temel çukurları daima, kullanılan zeminden daha derinde bulunur. Binanın temel duvarları bu çukurlara </a:t>
            </a:r>
            <a:r>
              <a:rPr lang="tr-TR" sz="2000" dirty="0" err="1" smtClean="0">
                <a:solidFill>
                  <a:schemeClr val="tx1"/>
                </a:solidFill>
              </a:rPr>
              <a:t>inşaa</a:t>
            </a:r>
            <a:r>
              <a:rPr lang="tr-TR" sz="2000" dirty="0" smtClean="0">
                <a:solidFill>
                  <a:schemeClr val="tx1"/>
                </a:solidFill>
              </a:rPr>
              <a:t> edilir. Temellerin derinlik ve genişlikleri binanın yüksekliğiyle orantılı olarak azalıp çoğalabilir. </a:t>
            </a:r>
            <a:endParaRPr lang="en-GB" sz="2000" dirty="0" smtClean="0">
              <a:solidFill>
                <a:schemeClr val="tx1"/>
              </a:solidFill>
            </a:endParaRPr>
          </a:p>
          <a:p>
            <a:endParaRPr lang="en-GB" sz="1200" dirty="0">
              <a:solidFill>
                <a:schemeClr val="tx1"/>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Alt Başlık"/>
          <p:cNvSpPr>
            <a:spLocks noGrp="1"/>
          </p:cNvSpPr>
          <p:nvPr>
            <p:ph type="subTitle" idx="1"/>
          </p:nvPr>
        </p:nvSpPr>
        <p:spPr>
          <a:xfrm>
            <a:off x="285720" y="214290"/>
            <a:ext cx="8858280" cy="6643710"/>
          </a:xfrm>
        </p:spPr>
        <p:txBody>
          <a:bodyPr>
            <a:normAutofit/>
          </a:bodyPr>
          <a:lstStyle/>
          <a:p>
            <a:r>
              <a:rPr lang="tr-TR" sz="2200" dirty="0" smtClean="0">
                <a:solidFill>
                  <a:schemeClr val="tx1"/>
                </a:solidFill>
              </a:rPr>
              <a:t>Normal bir Anadolu yapısında, taştan temeller toprak seviyesinin biraz üstünde olur. Bu taş temellere oturan kerpiç duvarların kalınlığı ortalama 0.60 m. </a:t>
            </a:r>
            <a:r>
              <a:rPr lang="tr-TR" sz="2200" dirty="0" err="1" smtClean="0">
                <a:solidFill>
                  <a:schemeClr val="tx1"/>
                </a:solidFill>
              </a:rPr>
              <a:t>yi</a:t>
            </a:r>
            <a:r>
              <a:rPr lang="tr-TR" sz="2200" dirty="0" smtClean="0">
                <a:solidFill>
                  <a:schemeClr val="tx1"/>
                </a:solidFill>
              </a:rPr>
              <a:t> geçmez. Değişik temel çukurlan olmakla beraber, burada inşa edilen taş ve kerpiç duvarların toprak altında kalan kısmının işçiliği özensizdir. Bu özellikten yola çıkılarak, bir yapının kazısı sırasında tabanların bulunmasında güçlük çekiliyorsa, sorun temellerdeki kaba duvar işçiliğine bakılarak da çözümlenebilir.</a:t>
            </a:r>
            <a:endParaRPr lang="en-GB" sz="2200" dirty="0" smtClean="0">
              <a:solidFill>
                <a:schemeClr val="tx1"/>
              </a:solidFill>
            </a:endParaRPr>
          </a:p>
          <a:p>
            <a:r>
              <a:rPr lang="tr-TR" sz="2200" dirty="0" smtClean="0">
                <a:solidFill>
                  <a:schemeClr val="tx1"/>
                </a:solidFill>
              </a:rPr>
              <a:t>Temellerin üstünde yükselen duvarlarda, çağlara ve bölgelere göre çeşitli malzemeler ve inşa teknikleri kullanılmış olabilir. Anadolu'da en sık rastlanan duvar tipleri, bütünüyle taştan olanlar, taş temel kerpiç gövde olanlar, taş temel ahşap gövde biçiminde olanlardır. Bazen da taş temel üzerine taş-ağaç yada kerpiç-ağaç karışımı örgü tipi veya kuzey bölgelerin ormanlıklarında, bütünüyle ahşaptan yapılan duvarlar bulunur. Çoğu temelsiz ve kısa ömürlü olan bu gibi ahşap ve sazdan duvarlar çürüyerek kaybolur. Ancak, bunların izleri ve yerleri, bazen toprakta kalan dikmelerin yuva izleri ve zemindeki koyu çürük ahşap tabakasının rengiyle saptanabilir. Bu iş çok dikkatli çalışmayı gerektirir. Klasik Çağ Yunan ve Roma büyük kentlerinin kale duvarları, tapınak, tiyatro, agora, stadyum, </a:t>
            </a:r>
            <a:r>
              <a:rPr lang="tr-TR" sz="2200" dirty="0" err="1" smtClean="0">
                <a:solidFill>
                  <a:schemeClr val="tx1"/>
                </a:solidFill>
              </a:rPr>
              <a:t>gimnazyum</a:t>
            </a:r>
            <a:r>
              <a:rPr lang="tr-TR" sz="2200" dirty="0" smtClean="0">
                <a:solidFill>
                  <a:schemeClr val="tx1"/>
                </a:solidFill>
              </a:rPr>
              <a:t>, arena gibi büyük yapıların bütün duvarları, büyük blok taşlarından ve mermerden yapılmıştır. </a:t>
            </a:r>
            <a:endParaRPr lang="en-GB" sz="2200" dirty="0">
              <a:solidFill>
                <a:schemeClr val="tx1"/>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Alt Başlık"/>
          <p:cNvSpPr>
            <a:spLocks noGrp="1"/>
          </p:cNvSpPr>
          <p:nvPr>
            <p:ph type="subTitle" idx="1"/>
          </p:nvPr>
        </p:nvSpPr>
        <p:spPr>
          <a:xfrm>
            <a:off x="357158" y="285728"/>
            <a:ext cx="8786842" cy="6572272"/>
          </a:xfrm>
        </p:spPr>
        <p:txBody>
          <a:bodyPr>
            <a:normAutofit/>
          </a:bodyPr>
          <a:lstStyle/>
          <a:p>
            <a:r>
              <a:rPr lang="tr-TR" sz="2400" dirty="0" smtClean="0">
                <a:solidFill>
                  <a:schemeClr val="tx1"/>
                </a:solidFill>
              </a:rPr>
              <a:t>Bunların dışında kalan öteki taş, tuğla, kerpiç ve ahşap duvarların iç ve dış yüzeyleri, çoğu defa sıvalı ve hatta badanalı olur. Kazılar sırasında sağlam kalmış bulunan duvarlar üzerinde sıvalar “İn </a:t>
            </a:r>
            <a:r>
              <a:rPr lang="tr-TR" sz="2400" dirty="0" err="1" smtClean="0">
                <a:solidFill>
                  <a:schemeClr val="tx1"/>
                </a:solidFill>
              </a:rPr>
              <a:t>situ</a:t>
            </a:r>
            <a:r>
              <a:rPr lang="tr-TR" sz="2400" dirty="0" smtClean="0">
                <a:solidFill>
                  <a:schemeClr val="tx1"/>
                </a:solidFill>
              </a:rPr>
              <a:t>" durumunda ele geçirilebilir. Bu sıvalı yüzeyler </a:t>
            </a:r>
            <a:r>
              <a:rPr lang="tr-TR" sz="2400" dirty="0" err="1" smtClean="0">
                <a:solidFill>
                  <a:schemeClr val="tx1"/>
                </a:solidFill>
              </a:rPr>
              <a:t>bazan</a:t>
            </a:r>
            <a:r>
              <a:rPr lang="tr-TR" sz="2400" dirty="0" smtClean="0">
                <a:solidFill>
                  <a:schemeClr val="tx1"/>
                </a:solidFill>
              </a:rPr>
              <a:t> da duvar resimleriyle bezenmiş olabilir. Neolitik Çağ'dan Orta Çağ'a kadar bulunabilen bu gibi duvar resimlerine fazla müdahale yapılmadan, gerekli kurtarma, bakım ve onarım çalışmaları uzmanlarına bırakılmalıdır.</a:t>
            </a:r>
            <a:endParaRPr lang="en-GB" sz="2400" dirty="0" smtClean="0">
              <a:solidFill>
                <a:schemeClr val="tx1"/>
              </a:solidFill>
            </a:endParaRPr>
          </a:p>
          <a:p>
            <a:r>
              <a:rPr lang="tr-TR" sz="2400" dirty="0" smtClean="0">
                <a:solidFill>
                  <a:schemeClr val="tx1"/>
                </a:solidFill>
              </a:rPr>
              <a:t>Kazılarda bulunan yapıların </a:t>
            </a:r>
            <a:r>
              <a:rPr lang="tr-TR" sz="2400" dirty="0" err="1" smtClean="0">
                <a:solidFill>
                  <a:schemeClr val="tx1"/>
                </a:solidFill>
              </a:rPr>
              <a:t>inşaasında</a:t>
            </a:r>
            <a:r>
              <a:rPr lang="tr-TR" sz="2400" dirty="0" smtClean="0">
                <a:solidFill>
                  <a:schemeClr val="tx1"/>
                </a:solidFill>
              </a:rPr>
              <a:t> bir başka aşamayı tabanlar oluşturur. Bunlar mermerden, taştan, ahşaptan, sıkıştırılmış topraktan, çamurdan, tuğladan ve hatta mozaikten yapılmış olabilir. Bu sert ve düzgün taban kaplamaları çoğu kez, temel çukurlarının kazımı sırasında temizlenen zemine, </a:t>
            </a:r>
            <a:r>
              <a:rPr lang="tr-TR" sz="2400" dirty="0" err="1" smtClean="0">
                <a:solidFill>
                  <a:schemeClr val="tx1"/>
                </a:solidFill>
              </a:rPr>
              <a:t>bazan</a:t>
            </a:r>
            <a:r>
              <a:rPr lang="tr-TR" sz="2400" dirty="0" smtClean="0">
                <a:solidFill>
                  <a:schemeClr val="tx1"/>
                </a:solidFill>
              </a:rPr>
              <a:t> çukurdan çıkan toprağın bu zemine serilmesiyle oluşan tabaka üzerine ağır bir cisimle dövülerek berkitilir. Bir yapının tabanında, kullanım dönemi süresince çeşitli onarım, değişim ve yenilemeler olabilir. En sık yapılan işlemlerden biri de, tabanın bozukluklarını düzeltmek amacıyla yapılan yenilemelerdir. </a:t>
            </a:r>
            <a:endParaRPr lang="en-GB" sz="2400" dirty="0">
              <a:solidFill>
                <a:schemeClr val="tx1"/>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Alt Başlık"/>
          <p:cNvSpPr>
            <a:spLocks noGrp="1"/>
          </p:cNvSpPr>
          <p:nvPr>
            <p:ph type="subTitle" idx="1"/>
          </p:nvPr>
        </p:nvSpPr>
        <p:spPr>
          <a:xfrm>
            <a:off x="357158" y="285728"/>
            <a:ext cx="8786842" cy="6572272"/>
          </a:xfrm>
        </p:spPr>
        <p:txBody>
          <a:bodyPr>
            <a:noAutofit/>
          </a:bodyPr>
          <a:lstStyle/>
          <a:p>
            <a:r>
              <a:rPr lang="tr-TR" sz="2200" dirty="0" smtClean="0">
                <a:solidFill>
                  <a:schemeClr val="tx1"/>
                </a:solidFill>
              </a:rPr>
              <a:t>Normal bir konutta, taban yenileme süresi ortalama 20-25 yıl sayılır. Ama 3-5 yılda bir yenilenen, sıvanan toprak tabanlar pek çoktur. Kazı sırasında bu gibi tabanlar, tabakalar halinde üst üste bulunur ve değişik renkleri, pürüzsüz sert yüzeyleriyle </a:t>
            </a:r>
            <a:r>
              <a:rPr lang="tr-TR" sz="2200" dirty="0" err="1" smtClean="0">
                <a:solidFill>
                  <a:schemeClr val="tx1"/>
                </a:solidFill>
              </a:rPr>
              <a:t>biribirinden</a:t>
            </a:r>
            <a:r>
              <a:rPr lang="tr-TR" sz="2200" dirty="0" smtClean="0">
                <a:solidFill>
                  <a:schemeClr val="tx1"/>
                </a:solidFill>
              </a:rPr>
              <a:t> kolayca seçilebilirler. Yenilenen taban sayısı, doğal olarak yapının kullanım süresiyle ilgilidir. Kazı çalışması sırasında buna çok dikkat edilir. Kolayca saptanan, ama kazılması özel bir itina isteyen bir taban çeşidi, "mozaik taban"lardır. Daha çok Helenistik ve Roma Çağları'nda görülen bu tabanlar, "</a:t>
            </a:r>
            <a:r>
              <a:rPr lang="tr-TR" sz="2200" dirty="0" err="1" smtClean="0">
                <a:solidFill>
                  <a:schemeClr val="tx1"/>
                </a:solidFill>
              </a:rPr>
              <a:t>tessera</a:t>
            </a:r>
            <a:r>
              <a:rPr lang="tr-TR" sz="2200" dirty="0" smtClean="0">
                <a:solidFill>
                  <a:schemeClr val="tx1"/>
                </a:solidFill>
              </a:rPr>
              <a:t>" denen, çeşitli renkte küçük taşların uyumlu bir biçimde, yan yana yapıştırılmasıyla oluşturulmuştur. Böyle tabanların temizlenmesi, bakımı, kaldırılması ve korunması da, bu konunun uzmanlarına yaptırılmalıdır. Bu gibi özel konular ayrıca, arkeolojide </a:t>
            </a:r>
            <a:r>
              <a:rPr lang="tr-TR" sz="2200" dirty="0" err="1" smtClean="0">
                <a:solidFill>
                  <a:schemeClr val="tx1"/>
                </a:solidFill>
              </a:rPr>
              <a:t>konservasyon</a:t>
            </a:r>
            <a:r>
              <a:rPr lang="tr-TR" sz="2200" dirty="0" smtClean="0">
                <a:solidFill>
                  <a:schemeClr val="tx1"/>
                </a:solidFill>
              </a:rPr>
              <a:t> ve restorasyon bölümünde, daha ayrıntılı biçimde açıklanmıştır.</a:t>
            </a:r>
            <a:endParaRPr lang="en-GB" sz="2200" dirty="0" smtClean="0">
              <a:solidFill>
                <a:schemeClr val="tx1"/>
              </a:solidFill>
            </a:endParaRPr>
          </a:p>
          <a:p>
            <a:r>
              <a:rPr lang="tr-TR" sz="2200" dirty="0" smtClean="0">
                <a:solidFill>
                  <a:schemeClr val="tx1"/>
                </a:solidFill>
              </a:rPr>
              <a:t>Kazılan yapıların en üst bölümünü de çatılar oluşturur. Binaların duvarları üzerine oturan bu örtüler ahşap ve saz gibi çürüyen maddelerle, toprak, kiremit ve mermer gibi dayanıklı malzemelerden yapılır. Bunların ilk ikisinin kazı sırasında bulunması çok güçtür. Ancak çok ender durumlarda, kömürleşmiş ahşap izleri saptanabilir. </a:t>
            </a:r>
            <a:endParaRPr lang="en-GB" sz="2200" dirty="0" smtClean="0">
              <a:solidFill>
                <a:schemeClr val="tx1"/>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Alt Başlık"/>
          <p:cNvSpPr>
            <a:spLocks noGrp="1"/>
          </p:cNvSpPr>
          <p:nvPr>
            <p:ph type="subTitle" idx="1"/>
          </p:nvPr>
        </p:nvSpPr>
        <p:spPr>
          <a:xfrm>
            <a:off x="357158" y="285728"/>
            <a:ext cx="8786842" cy="6572272"/>
          </a:xfrm>
        </p:spPr>
        <p:txBody>
          <a:bodyPr>
            <a:noAutofit/>
          </a:bodyPr>
          <a:lstStyle/>
          <a:p>
            <a:r>
              <a:rPr lang="tr-TR" sz="2400" dirty="0" smtClean="0">
                <a:solidFill>
                  <a:schemeClr val="tx1"/>
                </a:solidFill>
              </a:rPr>
              <a:t>Buna karşılık, çatı örtüsü olarak kullanılan kiremit ve mermer çatı örtüsü, ancak M.Ö. 5 yüzyıldan sonra yaygınlaşıyor. Burada anılan inşaat evreleri ve teknikleri her dönem yapıları için geçerlidir. İşte kazı yöntemleri, kazılan alandaki yapıların inşa tarzlarına ve kullanılan malzemeye göre değişebilir. Bir yapının kazısında başlıca amaçlar, binanın planının çıkarılması, binanın işlevinin belirlenmesi ve tarihinin saptanmasıdır. Tek tabakalı arkeolojik alanların ve tek evreli binaların kazısında, daha önce de belirtildiği gibi, daha çok mekanlar temizlenir ve incelenir. Burada önce mekanların sınırları belirlenir. Geniş ören yerlerinde kazıdan önce, topografya çalışmalarıyla birlikte, bütün alanın parselasyonunun yapılması ve kazı sondajlarının belirli bir düzen içinde yapılması, verim açısından çok yararlı olur. Ören yerinin yayıldığı alanın genişliğine göre, bu referans </a:t>
            </a:r>
            <a:r>
              <a:rPr lang="tr-TR" sz="2400" dirty="0" err="1" smtClean="0">
                <a:solidFill>
                  <a:schemeClr val="tx1"/>
                </a:solidFill>
              </a:rPr>
              <a:t>plankarelerinin</a:t>
            </a:r>
            <a:r>
              <a:rPr lang="tr-TR" sz="2400" dirty="0" smtClean="0">
                <a:solidFill>
                  <a:schemeClr val="tx1"/>
                </a:solidFill>
              </a:rPr>
              <a:t> boyutları, 100xl00m. ile 10x10 m. arasında değişebilir. Bu sistem, üst üste tabakalardan oluşan kazı alanlarında uygulanan daha küçük boyutlu karelemeden farklıdır. Bu ikisinin birlikte kullanıldığı durumlarda, karışıklık olmaması için daha farklı adlar taşımalıdır.</a:t>
            </a:r>
            <a:endParaRPr lang="en-GB" sz="2400" dirty="0" smtClean="0">
              <a:solidFill>
                <a:schemeClr val="tx1"/>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Alt Başlık"/>
          <p:cNvSpPr>
            <a:spLocks noGrp="1"/>
          </p:cNvSpPr>
          <p:nvPr>
            <p:ph type="subTitle" idx="1"/>
          </p:nvPr>
        </p:nvSpPr>
        <p:spPr>
          <a:xfrm>
            <a:off x="357158" y="285728"/>
            <a:ext cx="8786842" cy="6572272"/>
          </a:xfrm>
        </p:spPr>
        <p:txBody>
          <a:bodyPr>
            <a:normAutofit/>
          </a:bodyPr>
          <a:lstStyle/>
          <a:p>
            <a:r>
              <a:rPr lang="tr-TR" sz="2200" dirty="0" smtClean="0">
                <a:solidFill>
                  <a:schemeClr val="tx1"/>
                </a:solidFill>
              </a:rPr>
              <a:t>Ekilip biçilmeyen ve üzerinde kalın bitki örtüsü bulunmayan düz alanlardaki eski yapılar, toprak üzerindeki izlerini binlerce yıl koruyabilir. Bunlar, tepe eteklerinde ve bitki örtüsünün yoğun olduğu engebeli arazi ve vadilerde pek görülmezler. Daha önce de belirttiğimiz gibi, böyle yerlerde kazıya başlamadan önce, havadan uçak, helikopter ya da </a:t>
            </a:r>
            <a:r>
              <a:rPr lang="tr-TR" sz="2200" dirty="0" err="1" smtClean="0">
                <a:solidFill>
                  <a:schemeClr val="tx1"/>
                </a:solidFill>
              </a:rPr>
              <a:t>dronla</a:t>
            </a:r>
            <a:r>
              <a:rPr lang="tr-TR" sz="2200" dirty="0" smtClean="0">
                <a:solidFill>
                  <a:schemeClr val="tx1"/>
                </a:solidFill>
              </a:rPr>
              <a:t> fotoğraflar çekilmeli ve arazide jeofizik çalışmaları yapılmalıdır. Toprak altındaki mimari izlerini ve planlarını saptamada bu ön araştırmalar çok yararlı bilgiler sağlayabilir. Bir hastanın röntgen çekilişini andıran, bu biçim ön çalışmalar yaklaşık bir plan verirler. Kesin sonuçlar ancak ameliyatla, yani kazıyla elde edilebilir. Kazı öncesi araştırmalar ve arkeometri bölümlerinde bu konular ayrıntılı biçimde incelenmiştir.</a:t>
            </a:r>
            <a:endParaRPr lang="en-GB" sz="2200" dirty="0" smtClean="0">
              <a:solidFill>
                <a:schemeClr val="tx1"/>
              </a:solidFill>
            </a:endParaRPr>
          </a:p>
          <a:p>
            <a:r>
              <a:rPr lang="tr-TR" sz="2200" dirty="0" smtClean="0">
                <a:solidFill>
                  <a:schemeClr val="tx1"/>
                </a:solidFill>
              </a:rPr>
              <a:t>Kazı başlamadan önce, amacı belirlenmiş, çalışma ekibi saptanmış, ayrıntılı çalışma programı yapılmış ve ön araştırmaları bitirilmiş olmalıdır. Çünkü kazı, yönetimin amacına göre başlar, gelişir. Sözgelimi, bir yerleşmedeki bir yapının yalnızca planını saptamak ve tarihini öğrenmek isteyen birinin bakışı ile, onu bütünüyle temizleyip onarmayı düşünen bir başkasının kazı uygulaması farklı olur. Örneğin, bir yapının yalnızca planını incelemek isteyen araştırmacı, kazı çukurlarından çıkan toprağı kazı alanının hemen kenarına yığarak zamandan ve paradan tasarruf sağlar. </a:t>
            </a:r>
            <a:endParaRPr lang="en-GB" sz="2200" dirty="0">
              <a:solidFill>
                <a:schemeClr val="tx1"/>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Alt Başlık"/>
          <p:cNvSpPr>
            <a:spLocks noGrp="1"/>
          </p:cNvSpPr>
          <p:nvPr>
            <p:ph type="subTitle" idx="1"/>
          </p:nvPr>
        </p:nvSpPr>
        <p:spPr>
          <a:xfrm>
            <a:off x="285720" y="285728"/>
            <a:ext cx="8858280" cy="6572272"/>
          </a:xfrm>
        </p:spPr>
        <p:txBody>
          <a:bodyPr>
            <a:noAutofit/>
          </a:bodyPr>
          <a:lstStyle/>
          <a:p>
            <a:r>
              <a:rPr lang="tr-TR" sz="2200" dirty="0" smtClean="0">
                <a:solidFill>
                  <a:schemeClr val="tx1"/>
                </a:solidFill>
              </a:rPr>
              <a:t>Ama işi bitince, toprağı yine çukurlara doldurmak zorunda kalır. Fakat, yapı tümüyle açılmak ve onarılmak isteniyorsa, ilkinin aksine, kazı toprağının kazı alanının uzağında, uygun bir yere taşınması gerekli ve zorunludur. Bunun gibi, bir kazı alanında </a:t>
            </a:r>
            <a:r>
              <a:rPr lang="tr-TR" sz="2200" dirty="0" err="1" smtClean="0">
                <a:solidFill>
                  <a:schemeClr val="tx1"/>
                </a:solidFill>
              </a:rPr>
              <a:t>birtek</a:t>
            </a:r>
            <a:r>
              <a:rPr lang="tr-TR" sz="2200" dirty="0" smtClean="0">
                <a:solidFill>
                  <a:schemeClr val="tx1"/>
                </a:solidFill>
              </a:rPr>
              <a:t> yapıyı kazmayı, incelemeyi amaç edinmiş bir arkeolog ile o yerleşmenin bütününü açıp incelemeyi amaçlamış bir kazı başkanının çalışma yöntemleri farklı olur.</a:t>
            </a:r>
            <a:endParaRPr lang="en-GB" sz="2200" dirty="0" smtClean="0">
              <a:solidFill>
                <a:schemeClr val="tx1"/>
              </a:solidFill>
            </a:endParaRPr>
          </a:p>
          <a:p>
            <a:r>
              <a:rPr lang="tr-TR" sz="2200" dirty="0" smtClean="0">
                <a:solidFill>
                  <a:schemeClr val="tx1"/>
                </a:solidFill>
              </a:rPr>
              <a:t>Bir yerleşmeli bir alanda, kazılacak bir binanın duvarları ayaktaysa, çalışmalara toprak üstü kalıntılarla ilgili ön araştırmalar yapıldıktan ve gerekli fotoğraflar çekildikten sonra başlanmalı. Burada yapılacak ilk iş kazılacak alanın yüzeyini kaplayan bitki örtüsünün temizlenmesidir. Böylece toprak üstü ve toprak altındaki arkeolojik kalıntıların izleri daha iyi görülebilir. Bundan sonra kazılacak bütün alan dört eşit parçaya bölünür. Bu eşit karelerin, birbiriyle çapraz olan herhangi ikisinde, aynı anda kazıya başlanır. </a:t>
            </a:r>
            <a:endParaRPr lang="en-GB" sz="2200" dirty="0">
              <a:solidFill>
                <a:schemeClr val="tx1"/>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28596" y="357166"/>
            <a:ext cx="8715404" cy="6500834"/>
          </a:xfrm>
        </p:spPr>
        <p:txBody>
          <a:bodyPr>
            <a:normAutofit/>
          </a:bodyPr>
          <a:lstStyle/>
          <a:p>
            <a:pPr>
              <a:buNone/>
            </a:pPr>
            <a:r>
              <a:rPr lang="tr-TR" sz="2400" dirty="0" smtClean="0"/>
              <a:t>Hangi yöntem uygulanırsa uygulansın, kazısı yapılan mekanın tabanı üzerine ulaşıldığında, ince temizlik ve kayıt işlerine başlanmadan önce, kazılan mekan içten 1x1 m.lik kareleme içine alınmalıdır. Bu kare ağı, açığa çıkan mimarinin özellikleri ve buluntuların yerlerinin saptanması ve bu özellik ve ayrıntıların asıl plana geçirilmesinde büyük kolaylık ve doğruluk sağlayacaktır. Bu özgün taban üzerinde, çoğu "</a:t>
            </a:r>
            <a:r>
              <a:rPr lang="tr-TR" sz="2400" dirty="0" err="1" smtClean="0"/>
              <a:t>In</a:t>
            </a:r>
            <a:r>
              <a:rPr lang="tr-TR" sz="2400" dirty="0" smtClean="0"/>
              <a:t> </a:t>
            </a:r>
            <a:r>
              <a:rPr lang="tr-TR" sz="2400" dirty="0" err="1" smtClean="0"/>
              <a:t>situ</a:t>
            </a:r>
            <a:r>
              <a:rPr lang="tr-TR" sz="2400" dirty="0" smtClean="0"/>
              <a:t>" durumunda bulunan eserler kaldırılmadan, </a:t>
            </a:r>
            <a:r>
              <a:rPr lang="tr-TR" sz="2400" dirty="0" err="1" smtClean="0"/>
              <a:t>herşey</a:t>
            </a:r>
            <a:r>
              <a:rPr lang="tr-TR" sz="2400" dirty="0" smtClean="0"/>
              <a:t> ayrıntılı biçimde incelenmeli ve fotoğraflanarak kayda geçirilmelidir. Bu işlemler bitince, buluntular kaldırılmalı, tabanının üzeri iyice temizlenip ölçümleri yapılmalı, plana işlenmelidir. Bu tabanın altında daha eski tabanların varlığı anlaşılırsa, üstteki kazılıp kaldırılır. Aynı titiz temizlik ve çizim, yazım işlemleri burada da uygulanır. Bir kaç tabakalı olmasa bile, bir tek yapıyı kazarken de, amaç yalnızca bu yapının planını yapmak, içindeki buluntuları almak olmamalıdır. Bunda en önemli iş binanın işlevini, mimariye katkılarını ve tarihini öğrenmek olmalıdır.</a:t>
            </a:r>
          </a:p>
          <a:p>
            <a:pPr>
              <a:buNone/>
            </a:pPr>
            <a:endParaRPr lang="en-GB" sz="2400" dirty="0" smtClean="0"/>
          </a:p>
          <a:p>
            <a:endParaRPr lang="en-GB" sz="24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normAutofit/>
          </a:bodyPr>
          <a:lstStyle/>
          <a:p>
            <a:pPr lvl="1">
              <a:buNone/>
            </a:pPr>
            <a:r>
              <a:rPr lang="tr-TR" sz="2400" smtClean="0">
                <a:solidFill>
                  <a:srgbClr val="FF0000"/>
                </a:solidFill>
              </a:rPr>
              <a:t>2</a:t>
            </a:r>
            <a:r>
              <a:rPr lang="tr-TR" sz="2400" dirty="0" smtClean="0">
                <a:solidFill>
                  <a:srgbClr val="FF0000"/>
                </a:solidFill>
              </a:rPr>
              <a:t>. Çok Tabakalı Höyüklerin Kazısı</a:t>
            </a:r>
            <a:endParaRPr lang="en-GB" sz="2400" dirty="0" smtClean="0">
              <a:solidFill>
                <a:srgbClr val="FF0000"/>
              </a:solidFill>
            </a:endParaRPr>
          </a:p>
          <a:p>
            <a:r>
              <a:rPr lang="tr-TR" sz="2400" dirty="0" smtClean="0"/>
              <a:t>Geçmişte insanların, toplumların üzerinde yaşadığı; bunun için çeşitli eylem, etkinlik; imar inşaat ve yaratımda bulunduğu köy, kasaba ve kentlerin kuruluş ve yıkılışıyla, üst üste oluşan ve içinde birçok kültür ve uygarlık tabakasıyla, insan eseri bulunan tepelere "höyük" denir. Yapıları çok farklı ve karışık olan bu yapay tepeler, daha çok iklim, bölge ve inşaat malzemesiyle ilişkili ve orantılı olarak büyük ya da küçük olurlar. Örneğin, Karadeniz ve Trakya bölgesi höyüklerinin </a:t>
            </a:r>
            <a:r>
              <a:rPr lang="tr-TR" sz="2400" dirty="0" err="1" smtClean="0"/>
              <a:t>anotomik</a:t>
            </a:r>
            <a:r>
              <a:rPr lang="tr-TR" sz="2400" dirty="0" smtClean="0"/>
              <a:t> yapısı Orta Anadolu höyüklerinden farklıdır. Bunun için en zor, en karmaşık kazı biçimi "Höyük Kazıları"dır. Höyük kazısı yapacak arkeologlar çok deneyimli, çok bilgili ve çok becerili olmalıdır.</a:t>
            </a:r>
            <a:endParaRPr lang="en-GB" sz="2400" dirty="0" smtClean="0"/>
          </a:p>
          <a:p>
            <a:pPr>
              <a:buNone/>
            </a:pPr>
            <a:endParaRPr lang="en-GB" sz="1600" dirty="0" smtClean="0"/>
          </a:p>
          <a:p>
            <a:endParaRPr lang="en-GB"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Alt Başlık"/>
          <p:cNvSpPr>
            <a:spLocks noGrp="1"/>
          </p:cNvSpPr>
          <p:nvPr>
            <p:ph type="subTitle" idx="1"/>
          </p:nvPr>
        </p:nvSpPr>
        <p:spPr>
          <a:xfrm>
            <a:off x="0" y="0"/>
            <a:ext cx="9144000" cy="6858000"/>
          </a:xfrm>
        </p:spPr>
        <p:txBody>
          <a:bodyPr>
            <a:normAutofit/>
          </a:bodyPr>
          <a:lstStyle/>
          <a:p>
            <a:r>
              <a:rPr lang="tr-TR" sz="2000" dirty="0" smtClean="0">
                <a:solidFill>
                  <a:schemeClr val="tx1"/>
                </a:solidFill>
              </a:rPr>
              <a:t>Birçok defa iskan görmüş, çok tabakalı höyüklerin kazılarında tabakalaşmanın yarattığı sorunlar ortaktır. Bu sorunlar, </a:t>
            </a:r>
            <a:r>
              <a:rPr lang="tr-TR" sz="2000" dirty="0" err="1" smtClean="0">
                <a:solidFill>
                  <a:schemeClr val="tx1"/>
                </a:solidFill>
              </a:rPr>
              <a:t>bazan</a:t>
            </a:r>
            <a:r>
              <a:rPr lang="tr-TR" sz="2000" dirty="0" smtClean="0">
                <a:solidFill>
                  <a:schemeClr val="tx1"/>
                </a:solidFill>
              </a:rPr>
              <a:t> içinden kolayca çıkılamayacak kadar karmaşık bir hal almış olabilir. Bu biçim kazılarda </a:t>
            </a:r>
            <a:r>
              <a:rPr lang="tr-TR" sz="2000" dirty="0" smtClean="0">
                <a:solidFill>
                  <a:srgbClr val="FF0000"/>
                </a:solidFill>
              </a:rPr>
              <a:t>ana amaç tabakalanma (stratigrafi)</a:t>
            </a:r>
            <a:r>
              <a:rPr lang="tr-TR" sz="2000" dirty="0" err="1" smtClean="0">
                <a:solidFill>
                  <a:srgbClr val="FF0000"/>
                </a:solidFill>
              </a:rPr>
              <a:t>nin</a:t>
            </a:r>
            <a:r>
              <a:rPr lang="tr-TR" sz="2000" dirty="0" smtClean="0">
                <a:solidFill>
                  <a:srgbClr val="FF0000"/>
                </a:solidFill>
              </a:rPr>
              <a:t> saptanmasıdır.</a:t>
            </a:r>
            <a:r>
              <a:rPr lang="tr-TR" sz="2000" dirty="0" smtClean="0">
                <a:solidFill>
                  <a:schemeClr val="tx1"/>
                </a:solidFill>
              </a:rPr>
              <a:t> Yani bu çalışmada, </a:t>
            </a:r>
            <a:r>
              <a:rPr lang="tr-TR" sz="2000" dirty="0" smtClean="0">
                <a:solidFill>
                  <a:srgbClr val="FF0000"/>
                </a:solidFill>
              </a:rPr>
              <a:t>toprak içindeki bütün yapılar, duvarlar ve buluntuların açığa çıkarılması; tasnifi, ölçümü, çizimi, tarihlenmesi ve birbiriyle ilişkisinin doğru olarak ortaya konulmasıdır. </a:t>
            </a:r>
            <a:r>
              <a:rPr lang="tr-TR" sz="2000" dirty="0" smtClean="0">
                <a:solidFill>
                  <a:schemeClr val="tx1"/>
                </a:solidFill>
              </a:rPr>
              <a:t>Bir tapınak, bir saray gibi kazısı kolay görünen yapılarda bile, bir odanın içinde tabana kazılmış bir derin </a:t>
            </a:r>
            <a:r>
              <a:rPr lang="tr-TR" sz="2000" dirty="0" smtClean="0">
                <a:solidFill>
                  <a:srgbClr val="FF0000"/>
                </a:solidFill>
              </a:rPr>
              <a:t>çukurdan</a:t>
            </a:r>
            <a:r>
              <a:rPr lang="tr-TR" sz="2000" dirty="0" smtClean="0">
                <a:solidFill>
                  <a:schemeClr val="tx1"/>
                </a:solidFill>
              </a:rPr>
              <a:t>, </a:t>
            </a:r>
            <a:r>
              <a:rPr lang="tr-TR" sz="2000" dirty="0" err="1" smtClean="0">
                <a:solidFill>
                  <a:schemeClr val="tx1"/>
                </a:solidFill>
              </a:rPr>
              <a:t>bazan</a:t>
            </a:r>
            <a:r>
              <a:rPr lang="tr-TR" sz="2000" dirty="0" smtClean="0">
                <a:solidFill>
                  <a:schemeClr val="tx1"/>
                </a:solidFill>
              </a:rPr>
              <a:t> </a:t>
            </a:r>
            <a:r>
              <a:rPr lang="tr-TR" sz="2000" dirty="0" smtClean="0">
                <a:solidFill>
                  <a:srgbClr val="FF0000"/>
                </a:solidFill>
              </a:rPr>
              <a:t>daha sonraki</a:t>
            </a:r>
            <a:r>
              <a:rPr lang="tr-TR" sz="2000" dirty="0" smtClean="0">
                <a:solidFill>
                  <a:schemeClr val="tx1"/>
                </a:solidFill>
              </a:rPr>
              <a:t>, </a:t>
            </a:r>
            <a:r>
              <a:rPr lang="tr-TR" sz="2000" dirty="0" err="1" smtClean="0">
                <a:solidFill>
                  <a:schemeClr val="tx1"/>
                </a:solidFill>
              </a:rPr>
              <a:t>bazan</a:t>
            </a:r>
            <a:r>
              <a:rPr lang="tr-TR" sz="2000" dirty="0" smtClean="0">
                <a:solidFill>
                  <a:schemeClr val="tx1"/>
                </a:solidFill>
              </a:rPr>
              <a:t> da </a:t>
            </a:r>
            <a:r>
              <a:rPr lang="tr-TR" sz="2000" dirty="0" smtClean="0">
                <a:solidFill>
                  <a:srgbClr val="FF0000"/>
                </a:solidFill>
              </a:rPr>
              <a:t>daha önceki </a:t>
            </a:r>
            <a:r>
              <a:rPr lang="tr-TR" sz="2000" dirty="0" smtClean="0">
                <a:solidFill>
                  <a:schemeClr val="tx1"/>
                </a:solidFill>
              </a:rPr>
              <a:t>tabaka ve yıllara ait buluntular önümüze çıkabilir. Üst üste yerleşmelerin olduğu tabaka kazılarında, en çok karşılaşılan sorunlardan en önemlisi, çoğu kez </a:t>
            </a:r>
            <a:r>
              <a:rPr lang="tr-TR" sz="2000" dirty="0" smtClean="0">
                <a:solidFill>
                  <a:srgbClr val="FF0000"/>
                </a:solidFill>
              </a:rPr>
              <a:t>"Çöp Çukuru" </a:t>
            </a:r>
            <a:r>
              <a:rPr lang="tr-TR" sz="2000" dirty="0" smtClean="0">
                <a:solidFill>
                  <a:schemeClr val="tx1"/>
                </a:solidFill>
              </a:rPr>
              <a:t>denilen </a:t>
            </a:r>
            <a:r>
              <a:rPr lang="tr-TR" sz="2000" dirty="0" smtClean="0">
                <a:solidFill>
                  <a:srgbClr val="FF0000"/>
                </a:solidFill>
              </a:rPr>
              <a:t>silo (tahıl deposu) çukurlardır</a:t>
            </a:r>
            <a:r>
              <a:rPr lang="tr-TR" sz="2000" dirty="0" smtClean="0">
                <a:solidFill>
                  <a:schemeClr val="tx1"/>
                </a:solidFill>
              </a:rPr>
              <a:t>. Aslında eski insanların çöpleri biriktirmek ve gömmek gibi, bir temizlik ve sağlık kaygıları olmamalıydı. Bu gibi çukurlar çoğunlukla, günümüz Anadolu köylerinde de görüldüğü gibi, </a:t>
            </a:r>
            <a:r>
              <a:rPr lang="tr-TR" sz="2000" dirty="0" smtClean="0">
                <a:solidFill>
                  <a:srgbClr val="FF0000"/>
                </a:solidFill>
              </a:rPr>
              <a:t>tahıl depolamak </a:t>
            </a:r>
            <a:r>
              <a:rPr lang="tr-TR" sz="2000" dirty="0" smtClean="0">
                <a:solidFill>
                  <a:schemeClr val="tx1"/>
                </a:solidFill>
              </a:rPr>
              <a:t>amacıyla açılmış, içleri </a:t>
            </a:r>
            <a:r>
              <a:rPr lang="tr-TR" sz="2000" dirty="0" err="1" smtClean="0">
                <a:solidFill>
                  <a:schemeClr val="tx1"/>
                </a:solidFill>
              </a:rPr>
              <a:t>bazan</a:t>
            </a:r>
            <a:r>
              <a:rPr lang="tr-TR" sz="2000" dirty="0" smtClean="0">
                <a:solidFill>
                  <a:schemeClr val="tx1"/>
                </a:solidFill>
              </a:rPr>
              <a:t> özenle </a:t>
            </a:r>
            <a:r>
              <a:rPr lang="tr-TR" sz="2000" dirty="0" smtClean="0">
                <a:solidFill>
                  <a:srgbClr val="FF0000"/>
                </a:solidFill>
              </a:rPr>
              <a:t>sıvanmıştır</a:t>
            </a:r>
            <a:r>
              <a:rPr lang="tr-TR" sz="2000" dirty="0" smtClean="0">
                <a:solidFill>
                  <a:schemeClr val="tx1"/>
                </a:solidFill>
              </a:rPr>
              <a:t>. Ekin kuyusu, ya da silo denilen bu çukurlar,</a:t>
            </a:r>
            <a:r>
              <a:rPr lang="tr-TR" sz="2000" dirty="0" smtClean="0">
                <a:solidFill>
                  <a:srgbClr val="FF0000"/>
                </a:solidFill>
              </a:rPr>
              <a:t> zamanla mantar, haşarat, kemirgen vb. nedenlerle oluşan bozulma ve tahribat sonucu kullanılamaz duruma girer ve bu yüzden doldurulmaları gerekir. </a:t>
            </a:r>
            <a:r>
              <a:rPr lang="tr-TR" sz="2000" dirty="0" smtClean="0">
                <a:solidFill>
                  <a:schemeClr val="tx1"/>
                </a:solidFill>
              </a:rPr>
              <a:t>İşte böylece, bir depo çukuru özgün işlevini bitirince, onu çevresindeki çöplerle doldurmak ve doluncaya kadar böyle kullanmak yoluna gidilmiştir. Demek ki, böyle çukurlarda </a:t>
            </a:r>
            <a:r>
              <a:rPr lang="tr-TR" sz="2000" dirty="0" smtClean="0">
                <a:solidFill>
                  <a:srgbClr val="FF0000"/>
                </a:solidFill>
              </a:rPr>
              <a:t>asıl amaç depolamadır</a:t>
            </a:r>
            <a:r>
              <a:rPr lang="tr-TR" sz="2000" dirty="0" smtClean="0">
                <a:solidFill>
                  <a:schemeClr val="tx1"/>
                </a:solidFill>
              </a:rPr>
              <a:t>. Diğer kullanımlar </a:t>
            </a:r>
            <a:r>
              <a:rPr lang="tr-TR" sz="2000" dirty="0" smtClean="0">
                <a:solidFill>
                  <a:srgbClr val="FF0000"/>
                </a:solidFill>
              </a:rPr>
              <a:t>ikincil önemdedir</a:t>
            </a:r>
            <a:r>
              <a:rPr lang="tr-TR" sz="2000" dirty="0" smtClean="0">
                <a:solidFill>
                  <a:schemeClr val="tx1"/>
                </a:solidFill>
              </a:rPr>
              <a:t>. Kullanım amacı ne olursa olsun, </a:t>
            </a:r>
            <a:r>
              <a:rPr lang="tr-TR" sz="2000" dirty="0" smtClean="0">
                <a:solidFill>
                  <a:srgbClr val="FF0000"/>
                </a:solidFill>
              </a:rPr>
              <a:t>bu çukurlar tabakaların tahribine, karışmasına, çalışmaların zorlaşmasına neden olurlar.</a:t>
            </a:r>
            <a:endParaRPr lang="en-GB" sz="2000" dirty="0" smtClean="0">
              <a:solidFill>
                <a:srgbClr val="FF0000"/>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en-GB"/>
          </a:p>
        </p:txBody>
      </p:sp>
      <p:pic>
        <p:nvPicPr>
          <p:cNvPr id="6" name="5 Resim" descr="D:\VAN KALESİ HÖYÜĞÜ\Davut\2011\B ALANI 2011 AÇMA DEFTERİ\N 57 Açması\Fotoğraflar\VKH11-B-N57\B_N57_GENEL\250811_B_N57_B_01.JPG"/>
          <p:cNvPicPr/>
          <p:nvPr/>
        </p:nvPicPr>
        <p:blipFill>
          <a:blip r:embed="rId2" cstate="print">
            <a:extLst>
              <a:ext uri="{28A0092B-C50C-407E-A947-70E740481C1C}">
                <a14:useLocalDpi xmlns:lc="http://schemas.openxmlformats.org/drawingml/2006/lockedCanvas" xmlns:pic="http://schemas.openxmlformats.org/drawingml/2006/picture" xmlns:a14="http://schemas.microsoft.com/office/drawing/2010/main" xmlns:wps="http://schemas.microsoft.com/office/word/2010/wordprocessingShape"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v="urn:schemas-microsoft-com:mac:vml" xmlns:mc="http://schemas.openxmlformats.org/markup-compatibility/2006" xmlns:mo="http://schemas.microsoft.com/office/mac/office/2008/main" xmlns:wpc="http://schemas.microsoft.com/office/word/2010/wordprocessingCanvas" xmlns="" xmlns:wne="http://schemas.microsoft.com/office/word/2006/wordml" xmlns:wp="http://schemas.openxmlformats.org/drawingml/2006/wordprocessingDrawing" xmlns:m="http://schemas.openxmlformats.org/officeDocument/2006/math" xmlns:ve="http://schemas.openxmlformats.org/markup-compatibility/2006" val="0"/>
              </a:ext>
            </a:extLst>
          </a:blip>
          <a:srcRect/>
          <a:stretch>
            <a:fillRect/>
          </a:stretch>
        </p:blipFill>
        <p:spPr bwMode="auto">
          <a:xfrm>
            <a:off x="0" y="0"/>
            <a:ext cx="9144000" cy="6357958"/>
          </a:xfrm>
          <a:prstGeom prst="rect">
            <a:avLst/>
          </a:prstGeom>
          <a:noFill/>
          <a:ln>
            <a:noFill/>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en-GB"/>
          </a:p>
        </p:txBody>
      </p:sp>
      <p:sp>
        <p:nvSpPr>
          <p:cNvPr id="3" name="2 İçerik Yer Tutucusu"/>
          <p:cNvSpPr>
            <a:spLocks noGrp="1"/>
          </p:cNvSpPr>
          <p:nvPr>
            <p:ph idx="1"/>
          </p:nvPr>
        </p:nvSpPr>
        <p:spPr/>
        <p:txBody>
          <a:bodyPr/>
          <a:lstStyle/>
          <a:p>
            <a:r>
              <a:rPr lang="en-GB" dirty="0" err="1" smtClean="0"/>
              <a:t>Resim</a:t>
            </a:r>
            <a:r>
              <a:rPr lang="en-GB" dirty="0" smtClean="0"/>
              <a:t> 3: </a:t>
            </a:r>
            <a:r>
              <a:rPr lang="en-GB" dirty="0" err="1" smtClean="0"/>
              <a:t>Ortaçağ</a:t>
            </a:r>
            <a:r>
              <a:rPr lang="en-GB" dirty="0" smtClean="0"/>
              <a:t> silo </a:t>
            </a:r>
            <a:r>
              <a:rPr lang="en-GB" dirty="0" err="1" smtClean="0"/>
              <a:t>çukuru</a:t>
            </a:r>
            <a:r>
              <a:rPr lang="en-GB" dirty="0" smtClean="0"/>
              <a:t>.                                  </a:t>
            </a:r>
            <a:r>
              <a:rPr lang="en-GB" dirty="0" err="1" smtClean="0"/>
              <a:t>Resim</a:t>
            </a:r>
            <a:r>
              <a:rPr lang="en-GB" dirty="0" smtClean="0"/>
              <a:t> 4: İTÇ </a:t>
            </a:r>
            <a:r>
              <a:rPr lang="en-GB" dirty="0" err="1" smtClean="0"/>
              <a:t>Dönemine</a:t>
            </a:r>
            <a:r>
              <a:rPr lang="en-GB" dirty="0" smtClean="0"/>
              <a:t> ait </a:t>
            </a:r>
            <a:r>
              <a:rPr lang="en-GB" dirty="0" err="1" smtClean="0"/>
              <a:t>seyyar</a:t>
            </a:r>
            <a:r>
              <a:rPr lang="en-GB" dirty="0" smtClean="0"/>
              <a:t> </a:t>
            </a:r>
            <a:r>
              <a:rPr lang="en-GB" dirty="0" err="1" smtClean="0"/>
              <a:t>ocak</a:t>
            </a:r>
            <a:r>
              <a:rPr lang="en-GB" dirty="0" smtClean="0"/>
              <a:t>.</a:t>
            </a:r>
          </a:p>
          <a:p>
            <a:endParaRPr lang="en-GB" dirty="0"/>
          </a:p>
        </p:txBody>
      </p:sp>
      <p:pic>
        <p:nvPicPr>
          <p:cNvPr id="4" name="3 Resim" descr="D:\VAN KALESİ HÖYÜĞÜ\Davut\2011\B ALANI 2011 AÇMA DEFTERİ\N 57 Açması\Fotoğraflar\VKH11-B-N57\B_N57_00924\220811_B_N57_00924_K_01.JPG"/>
          <p:cNvPicPr/>
          <p:nvPr/>
        </p:nvPicPr>
        <p:blipFill>
          <a:blip r:embed="rId2" cstate="print">
            <a:extLst>
              <a:ext uri="{28A0092B-C50C-407E-A947-70E740481C1C}">
                <a14:useLocalDpi xmlns:lc="http://schemas.openxmlformats.org/drawingml/2006/lockedCanvas" xmlns:pic="http://schemas.openxmlformats.org/drawingml/2006/picture" xmlns:a14="http://schemas.microsoft.com/office/drawing/2010/main" xmlns:wps="http://schemas.microsoft.com/office/word/2010/wordprocessingShape"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v="urn:schemas-microsoft-com:mac:vml" xmlns:mc="http://schemas.openxmlformats.org/markup-compatibility/2006" xmlns:mo="http://schemas.microsoft.com/office/mac/office/2008/main" xmlns:wpc="http://schemas.microsoft.com/office/word/2010/wordprocessingCanvas" xmlns="" xmlns:wne="http://schemas.microsoft.com/office/word/2006/wordml" xmlns:wp="http://schemas.openxmlformats.org/drawingml/2006/wordprocessingDrawing" xmlns:m="http://schemas.openxmlformats.org/officeDocument/2006/math" xmlns:ve="http://schemas.openxmlformats.org/markup-compatibility/2006" val="0"/>
              </a:ext>
            </a:extLst>
          </a:blip>
          <a:srcRect/>
          <a:stretch>
            <a:fillRect/>
          </a:stretch>
        </p:blipFill>
        <p:spPr bwMode="auto">
          <a:xfrm>
            <a:off x="2357422" y="0"/>
            <a:ext cx="6786578" cy="4714884"/>
          </a:xfrm>
          <a:prstGeom prst="rect">
            <a:avLst/>
          </a:prstGeom>
          <a:noFill/>
          <a:ln>
            <a:noFill/>
          </a:ln>
        </p:spPr>
      </p:pic>
      <p:pic>
        <p:nvPicPr>
          <p:cNvPr id="5" name="73 Resim" descr="220811_B_N57_00924_VK12201_K_10.jpg"/>
          <p:cNvPicPr/>
          <p:nvPr/>
        </p:nvPicPr>
        <p:blipFill>
          <a:blip r:embed="rId3" cstate="print">
            <a:extLst>
              <a:ext uri="{28A0092B-C50C-407E-A947-70E740481C1C}">
                <a14:useLocalDpi xmlns:lc="http://schemas.openxmlformats.org/drawingml/2006/lockedCanvas" xmlns:pic="http://schemas.openxmlformats.org/drawingml/2006/picture" xmlns:a14="http://schemas.microsoft.com/office/drawing/2010/main" xmlns:wps="http://schemas.microsoft.com/office/word/2010/wordprocessingShape"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v="urn:schemas-microsoft-com:mac:vml" xmlns:mc="http://schemas.openxmlformats.org/markup-compatibility/2006" xmlns:mo="http://schemas.microsoft.com/office/mac/office/2008/main" xmlns:wpc="http://schemas.microsoft.com/office/word/2010/wordprocessingCanvas" xmlns="" xmlns:wne="http://schemas.microsoft.com/office/word/2006/wordml" xmlns:wp="http://schemas.openxmlformats.org/drawingml/2006/wordprocessingDrawing" xmlns:m="http://schemas.openxmlformats.org/officeDocument/2006/math" xmlns:ve="http://schemas.openxmlformats.org/markup-compatibility/2006" val="0"/>
              </a:ext>
            </a:extLst>
          </a:blip>
          <a:srcRect r="23250"/>
          <a:stretch>
            <a:fillRect/>
          </a:stretch>
        </p:blipFill>
        <p:spPr bwMode="auto">
          <a:xfrm>
            <a:off x="0" y="4786323"/>
            <a:ext cx="2643174" cy="2071678"/>
          </a:xfrm>
          <a:prstGeom prst="rect">
            <a:avLst/>
          </a:prstGeom>
          <a:noFill/>
          <a:ln>
            <a:noFill/>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Alt Başlık"/>
          <p:cNvSpPr>
            <a:spLocks noGrp="1"/>
          </p:cNvSpPr>
          <p:nvPr>
            <p:ph type="subTitle" idx="1"/>
          </p:nvPr>
        </p:nvSpPr>
        <p:spPr>
          <a:xfrm>
            <a:off x="0" y="0"/>
            <a:ext cx="9144000" cy="6858000"/>
          </a:xfrm>
        </p:spPr>
        <p:txBody>
          <a:bodyPr>
            <a:normAutofit/>
          </a:bodyPr>
          <a:lstStyle/>
          <a:p>
            <a:r>
              <a:rPr lang="tr-TR" sz="2000" dirty="0" smtClean="0">
                <a:solidFill>
                  <a:schemeClr val="tx1"/>
                </a:solidFill>
              </a:rPr>
              <a:t>Bir tek, evreli yapıların kazısında olduğu gibi, çok tabakalı yerleşmelerin kazısında da uygulama arkeologun amacına göre değişebilir. Bu nedenle burada da, kazı öncesinde amacın çok iyi biçimde saptanmış, hazırlıkların buna göre yapılmış olması gerekir. Sözgelimi, bir höyük </a:t>
            </a:r>
            <a:r>
              <a:rPr lang="tr-TR" sz="2000" dirty="0" smtClean="0">
                <a:solidFill>
                  <a:srgbClr val="FF0000"/>
                </a:solidFill>
              </a:rPr>
              <a:t>sadece tabakalarını anlamak ve tarihini saptamak </a:t>
            </a:r>
            <a:r>
              <a:rPr lang="tr-TR" sz="2000" dirty="0" smtClean="0">
                <a:solidFill>
                  <a:schemeClr val="tx1"/>
                </a:solidFill>
              </a:rPr>
              <a:t>için de; çok ayrıntılı biçimde, </a:t>
            </a:r>
            <a:r>
              <a:rPr lang="tr-TR" sz="2000" dirty="0" smtClean="0">
                <a:solidFill>
                  <a:srgbClr val="FF0000"/>
                </a:solidFill>
              </a:rPr>
              <a:t>çok soruya cevap aramak ve çok uzun bir süre için de </a:t>
            </a:r>
            <a:r>
              <a:rPr lang="tr-TR" sz="2000" dirty="0" smtClean="0">
                <a:solidFill>
                  <a:schemeClr val="tx1"/>
                </a:solidFill>
              </a:rPr>
              <a:t>kazıtabilir. Yalnızca tabakalanmayı amaç edinen bir kazı, ötekine göre daha küçük çaplıdır. Burada arkeolog, tabakaları </a:t>
            </a:r>
            <a:r>
              <a:rPr lang="tr-TR" sz="2000" dirty="0" smtClean="0">
                <a:solidFill>
                  <a:srgbClr val="FF0000"/>
                </a:solidFill>
              </a:rPr>
              <a:t>geniş "açma"larla </a:t>
            </a:r>
            <a:r>
              <a:rPr lang="tr-TR" sz="2000" dirty="0" smtClean="0">
                <a:solidFill>
                  <a:schemeClr val="tx1"/>
                </a:solidFill>
              </a:rPr>
              <a:t>incelemek, </a:t>
            </a:r>
            <a:r>
              <a:rPr lang="tr-TR" sz="2000" dirty="0" smtClean="0">
                <a:solidFill>
                  <a:srgbClr val="FF0000"/>
                </a:solidFill>
              </a:rPr>
              <a:t>mimarlık eserlerini bütün ayrıntılarıyla açığa çıkarmak yerine, "stratigrafik" ve "kronolojik" sorunları çözmeye yönelir.</a:t>
            </a:r>
            <a:r>
              <a:rPr lang="tr-TR" sz="2000" dirty="0" smtClean="0">
                <a:solidFill>
                  <a:schemeClr val="tx1"/>
                </a:solidFill>
              </a:rPr>
              <a:t> Bunun için yapılacak en uygun çalışma biçimi ise, </a:t>
            </a:r>
            <a:r>
              <a:rPr lang="tr-TR" sz="2000" dirty="0" smtClean="0">
                <a:solidFill>
                  <a:srgbClr val="FF0000"/>
                </a:solidFill>
              </a:rPr>
              <a:t>höyüğün en elverişli bir yamacında, tepeden başlayıp, basamaklar halinde eteğe doğru inen bir "açma"nın açılmasıdır. "Basamaklı Açma" yani "</a:t>
            </a:r>
            <a:r>
              <a:rPr lang="tr-TR" sz="2000" dirty="0" err="1" smtClean="0">
                <a:solidFill>
                  <a:srgbClr val="FF0000"/>
                </a:solidFill>
              </a:rPr>
              <a:t>steptrench</a:t>
            </a:r>
            <a:r>
              <a:rPr lang="tr-TR" sz="2000" dirty="0" smtClean="0">
                <a:solidFill>
                  <a:srgbClr val="FF0000"/>
                </a:solidFill>
              </a:rPr>
              <a:t>" denilen böyle bir çalışmada, </a:t>
            </a:r>
            <a:r>
              <a:rPr lang="tr-TR" sz="2000" dirty="0" smtClean="0">
                <a:solidFill>
                  <a:schemeClr val="tx1"/>
                </a:solidFill>
              </a:rPr>
              <a:t>kazılan alanın genişliği 500 m.den az olmaz. Ancak höyük etekleri köylülerce çoğu kez, dama toprak taşımak için kazıldığı, ya da çöplük olarak kullanıldığı için böyle bir çalışmaya yararlı olamaz. Doğal olarak böyle açmalar bir yerleşme yerinin, tabakalanması hakkında, ancak kaba bir bilgi verebilirler.</a:t>
            </a:r>
            <a:endParaRPr lang="en-GB" sz="2000" dirty="0">
              <a:solidFill>
                <a:schemeClr val="tx1"/>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Alt Başlık"/>
          <p:cNvSpPr>
            <a:spLocks noGrp="1"/>
          </p:cNvSpPr>
          <p:nvPr>
            <p:ph type="subTitle" idx="1"/>
          </p:nvPr>
        </p:nvSpPr>
        <p:spPr>
          <a:xfrm>
            <a:off x="0" y="0"/>
            <a:ext cx="9144000" cy="6858000"/>
          </a:xfrm>
        </p:spPr>
        <p:txBody>
          <a:bodyPr>
            <a:normAutofit fontScale="62500" lnSpcReduction="20000"/>
          </a:bodyPr>
          <a:lstStyle/>
          <a:p>
            <a:r>
              <a:rPr lang="tr-TR" dirty="0" smtClean="0">
                <a:solidFill>
                  <a:schemeClr val="tx1"/>
                </a:solidFill>
              </a:rPr>
              <a:t>Bir höyük geniş çapta kazılacaksa, kazı başkanının yaklaşımı öncekine göre daha farklı olacaktır. Burada öncelikle kazı sisteminin belirlenmesi zorunludur. </a:t>
            </a:r>
            <a:r>
              <a:rPr lang="tr-TR" dirty="0" err="1" smtClean="0">
                <a:solidFill>
                  <a:schemeClr val="tx1"/>
                </a:solidFill>
              </a:rPr>
              <a:t>Biribiri</a:t>
            </a:r>
            <a:r>
              <a:rPr lang="tr-TR" dirty="0" smtClean="0">
                <a:solidFill>
                  <a:schemeClr val="tx1"/>
                </a:solidFill>
              </a:rPr>
              <a:t> üzerine inşa edilmiş, çeşitli yönlere bakan pek çok yapıyı içeren, böyle çok tabakalı, çok evreli yerlerde değişik kazı teknikleri uygulanabilir. Kazıya başlamadan önce, </a:t>
            </a:r>
            <a:r>
              <a:rPr lang="tr-TR" dirty="0" smtClean="0">
                <a:solidFill>
                  <a:srgbClr val="FF0000"/>
                </a:solidFill>
              </a:rPr>
              <a:t>alanın </a:t>
            </a:r>
            <a:r>
              <a:rPr lang="tr-TR" dirty="0" err="1" smtClean="0">
                <a:solidFill>
                  <a:srgbClr val="FF0000"/>
                </a:solidFill>
              </a:rPr>
              <a:t>topografik</a:t>
            </a:r>
            <a:r>
              <a:rPr lang="tr-TR" dirty="0" smtClean="0">
                <a:solidFill>
                  <a:srgbClr val="FF0000"/>
                </a:solidFill>
              </a:rPr>
              <a:t> haritasının çıkarılması ve geniş alanlarda 20x20 m.lik "kareleme </a:t>
            </a:r>
            <a:r>
              <a:rPr lang="tr-TR" dirty="0" err="1" smtClean="0">
                <a:solidFill>
                  <a:srgbClr val="FF0000"/>
                </a:solidFill>
              </a:rPr>
              <a:t>sistemi"nin</a:t>
            </a:r>
            <a:r>
              <a:rPr lang="tr-TR" dirty="0" smtClean="0">
                <a:solidFill>
                  <a:srgbClr val="FF0000"/>
                </a:solidFill>
              </a:rPr>
              <a:t> uygulanması yararlıdır. </a:t>
            </a:r>
            <a:r>
              <a:rPr lang="tr-TR" dirty="0" smtClean="0">
                <a:solidFill>
                  <a:schemeClr val="tx1"/>
                </a:solidFill>
              </a:rPr>
              <a:t>Daha sonra alan, uygulanacak kazı yöntemine göre hazırlanmalı; Örneğin, </a:t>
            </a:r>
            <a:r>
              <a:rPr lang="tr-TR" dirty="0" err="1" smtClean="0">
                <a:solidFill>
                  <a:schemeClr val="tx1"/>
                </a:solidFill>
              </a:rPr>
              <a:t>plânkare</a:t>
            </a:r>
            <a:r>
              <a:rPr lang="tr-TR" dirty="0" smtClean="0">
                <a:solidFill>
                  <a:schemeClr val="tx1"/>
                </a:solidFill>
              </a:rPr>
              <a:t> sistemi uygulanacaksa; karelerin genişliğinin belirlenmesi, alanın parselasyonunun yapılması ve ahşap kazıkların çakılması gerekir. Benzeri sabit noktalar, açık alan kazıları için de geçerlidir.</a:t>
            </a:r>
            <a:endParaRPr lang="en-GB" dirty="0" smtClean="0">
              <a:solidFill>
                <a:schemeClr val="tx1"/>
              </a:solidFill>
            </a:endParaRPr>
          </a:p>
          <a:p>
            <a:r>
              <a:rPr lang="tr-TR" dirty="0" smtClean="0">
                <a:solidFill>
                  <a:schemeClr val="tx1"/>
                </a:solidFill>
              </a:rPr>
              <a:t>Kazıya başlamadan önce, yapılacak işlerden biri de, belirli bir düzen içinde yüzey araştırması yapmak bu taramada bir çok malzeme toplamak ve tasnif etmek olmalı. Bundan sonra, alanın yüzeyi yabani ot ve bitkilerden temizlenir. Açığa çıkan mimarlık izleri dikkatle incelenir. Kazılan alanda, hemen yüzeyde arkeolojik iz ve buluntu yoksa, yüzey toprağı aşırı dikkate gerek kalmadan, kabaca kazma ve kürekle kaldırılır. Yüzey toprağının tarımsal etkinliklere karıştırıldığı ve mimari kalıntıların yüzeye çok yakın olduğu durumlarda, üstteki toprak iyice kazınıp temizlenmeli ve mimari izler belirginleşmelidir. Kazı toprağının kazı alanının dışına taşınması ve alanın iyice temizlenmesi ve sürekli öyle tutulması gereklidir.</a:t>
            </a:r>
            <a:endParaRPr lang="en-GB" dirty="0" smtClean="0">
              <a:solidFill>
                <a:schemeClr val="tx1"/>
              </a:solidFill>
            </a:endParaRPr>
          </a:p>
          <a:p>
            <a:r>
              <a:rPr lang="tr-TR" dirty="0" smtClean="0">
                <a:solidFill>
                  <a:schemeClr val="tx1"/>
                </a:solidFill>
              </a:rPr>
              <a:t>Asıl arkeolojik kazı bu yüzey toprağının kaldırılmasından sonra başlar. Burada artık büyük kazmalarla birlikte küçük çapalar ve malalar çalışır. Kazıya, açmanın bir köşesinden başlanır ve bütün yüzey 20-30 cm derinliğe kadar temizlenir. Her kazma işleminden sonra biriken toprak hemen alanın dışına, önceden belirlenen bir alana taşınır ve açılan yüzey süpürgeyle, fırçayla temizlenerek dikkatle incelenir. </a:t>
            </a:r>
            <a:r>
              <a:rPr lang="tr-TR" dirty="0" smtClean="0">
                <a:solidFill>
                  <a:srgbClr val="FF0000"/>
                </a:solidFill>
              </a:rPr>
              <a:t>Arkeolojik tabakalar, farklı özellikler taşıyan birimlerin yan yana ve üst üste dizilmesi sonucu oluşmuştur.</a:t>
            </a:r>
            <a:r>
              <a:rPr lang="tr-TR" dirty="0" smtClean="0">
                <a:solidFill>
                  <a:schemeClr val="tx1"/>
                </a:solidFill>
              </a:rPr>
              <a:t> O halde </a:t>
            </a:r>
            <a:r>
              <a:rPr lang="tr-TR" dirty="0" smtClean="0">
                <a:solidFill>
                  <a:srgbClr val="FF0000"/>
                </a:solidFill>
              </a:rPr>
              <a:t>stratigrafik bir kazıda her birimin ayrı ayrı saptanıp belgelenmesi birinci görev olmalıdır.</a:t>
            </a:r>
            <a:endParaRPr lang="en-GB" dirty="0" smtClean="0">
              <a:solidFill>
                <a:srgbClr val="FF0000"/>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Alt Başlık"/>
          <p:cNvSpPr>
            <a:spLocks noGrp="1"/>
          </p:cNvSpPr>
          <p:nvPr>
            <p:ph type="subTitle" idx="1"/>
          </p:nvPr>
        </p:nvSpPr>
        <p:spPr>
          <a:xfrm>
            <a:off x="0" y="0"/>
            <a:ext cx="9144000" cy="6858000"/>
          </a:xfrm>
        </p:spPr>
        <p:txBody>
          <a:bodyPr>
            <a:normAutofit fontScale="70000" lnSpcReduction="20000"/>
          </a:bodyPr>
          <a:lstStyle/>
          <a:p>
            <a:r>
              <a:rPr lang="tr-TR" dirty="0" smtClean="0">
                <a:solidFill>
                  <a:srgbClr val="FF0000"/>
                </a:solidFill>
              </a:rPr>
              <a:t>Höyüklerin kazısında en önemli sorun, birbirini izleyen ve çoğu defa iç içe girmiş tabakalarla ilgili birimlerin yarattığı karmaşadır. </a:t>
            </a:r>
            <a:r>
              <a:rPr lang="tr-TR" dirty="0" smtClean="0">
                <a:solidFill>
                  <a:schemeClr val="tx1"/>
                </a:solidFill>
              </a:rPr>
              <a:t>Burada ana ilke, alttakinin kazısına başlamadan önce, </a:t>
            </a:r>
            <a:r>
              <a:rPr lang="tr-TR" dirty="0" smtClean="0">
                <a:solidFill>
                  <a:srgbClr val="FF0000"/>
                </a:solidFill>
              </a:rPr>
              <a:t>üstteki incelenmiş tabakanın bütünüyle kaldırılmasıdır. </a:t>
            </a:r>
            <a:r>
              <a:rPr lang="tr-TR" dirty="0" smtClean="0">
                <a:solidFill>
                  <a:schemeClr val="tx1"/>
                </a:solidFill>
              </a:rPr>
              <a:t>Ancak bu kaldırma işleminden önce, </a:t>
            </a:r>
            <a:r>
              <a:rPr lang="tr-TR" dirty="0" smtClean="0">
                <a:solidFill>
                  <a:srgbClr val="FF0000"/>
                </a:solidFill>
              </a:rPr>
              <a:t>bütün inceleme ve kayıt </a:t>
            </a:r>
            <a:r>
              <a:rPr lang="tr-TR" dirty="0" smtClean="0">
                <a:solidFill>
                  <a:schemeClr val="tx1"/>
                </a:solidFill>
              </a:rPr>
              <a:t>işlemleri bitirilir. Ama </a:t>
            </a:r>
            <a:r>
              <a:rPr lang="tr-TR" dirty="0" smtClean="0">
                <a:solidFill>
                  <a:srgbClr val="FF0000"/>
                </a:solidFill>
              </a:rPr>
              <a:t>üst tabakada çok önemli mimari yapı, vazgeçilmez bir buluntu varsa, kaldırma işlemi uygulanmaz. </a:t>
            </a:r>
            <a:r>
              <a:rPr lang="tr-TR" dirty="0" smtClean="0">
                <a:solidFill>
                  <a:schemeClr val="tx1"/>
                </a:solidFill>
              </a:rPr>
              <a:t>Böyle durumlarda, buradaki alt tabakanın yapıları </a:t>
            </a:r>
            <a:r>
              <a:rPr lang="tr-TR" dirty="0" smtClean="0">
                <a:solidFill>
                  <a:srgbClr val="FF0000"/>
                </a:solidFill>
              </a:rPr>
              <a:t>ya incelenmeden bırakılır</a:t>
            </a:r>
            <a:r>
              <a:rPr lang="tr-TR" dirty="0" smtClean="0">
                <a:solidFill>
                  <a:schemeClr val="tx1"/>
                </a:solidFill>
              </a:rPr>
              <a:t>, </a:t>
            </a:r>
            <a:r>
              <a:rPr lang="tr-TR" dirty="0" smtClean="0">
                <a:solidFill>
                  <a:srgbClr val="FF0000"/>
                </a:solidFill>
              </a:rPr>
              <a:t>ya da kazı başka bir alana kaydırılır. </a:t>
            </a:r>
            <a:r>
              <a:rPr lang="tr-TR" dirty="0" smtClean="0">
                <a:solidFill>
                  <a:schemeClr val="tx1"/>
                </a:solidFill>
              </a:rPr>
              <a:t>Kaldırma işlemi gelişigüzel değil, belirli bir sıra ve düzen içinde uygulanır; önce çukur, depo, taş sökümü ağaç dikimi gibi </a:t>
            </a:r>
            <a:r>
              <a:rPr lang="tr-TR" dirty="0" smtClean="0">
                <a:solidFill>
                  <a:srgbClr val="FF0000"/>
                </a:solidFill>
              </a:rPr>
              <a:t>tabakayı bozan geç dönem yaraları</a:t>
            </a:r>
            <a:r>
              <a:rPr lang="tr-TR" dirty="0" smtClean="0">
                <a:solidFill>
                  <a:schemeClr val="tx1"/>
                </a:solidFill>
              </a:rPr>
              <a:t>; </a:t>
            </a:r>
            <a:r>
              <a:rPr lang="tr-TR" dirty="0" smtClean="0">
                <a:solidFill>
                  <a:srgbClr val="FF0000"/>
                </a:solidFill>
              </a:rPr>
              <a:t>sonra da yerleşme birimleri, tabanlar, ve duvarlar kaldırılır. </a:t>
            </a:r>
            <a:r>
              <a:rPr lang="tr-TR" dirty="0" smtClean="0">
                <a:solidFill>
                  <a:schemeClr val="tx1"/>
                </a:solidFill>
              </a:rPr>
              <a:t>Mimarinin sökümü sırasında, önceki dönemlere ait eserlerin karıştırılmaması için özel bir dikkat gösterilir.</a:t>
            </a:r>
            <a:endParaRPr lang="en-GB" dirty="0" smtClean="0">
              <a:solidFill>
                <a:schemeClr val="tx1"/>
              </a:solidFill>
            </a:endParaRPr>
          </a:p>
          <a:p>
            <a:r>
              <a:rPr lang="tr-TR" dirty="0" smtClean="0">
                <a:solidFill>
                  <a:schemeClr val="tx1"/>
                </a:solidFill>
              </a:rPr>
              <a:t>Kazı sırasında tabakaya aykırı </a:t>
            </a:r>
            <a:r>
              <a:rPr lang="tr-TR" dirty="0" smtClean="0">
                <a:solidFill>
                  <a:srgbClr val="FF0000"/>
                </a:solidFill>
              </a:rPr>
              <a:t>çukurlar</a:t>
            </a:r>
            <a:r>
              <a:rPr lang="tr-TR" dirty="0" smtClean="0">
                <a:solidFill>
                  <a:schemeClr val="tx1"/>
                </a:solidFill>
              </a:rPr>
              <a:t> ortaya çıkabilir. Bunlar, içindeki toprağın yumuşaklığı ve farklı rengiyle anlaşılır. Bunlar gelişigüzel kazılmamalı; içindeki malzemenin benzerlik ve farklılığına dikkat edilmeli, hangi tabakalara ait olduğu saptanmalıdır. Kazı yöntemleri, çukurların boyutlarına göre değişir. Bu iş için doğru yol, çukurun yarısını tabaka tabaka açmak, öteki yansını kesit çizimi için böyle bırakmaktır. Bu iş, 20-30 cm. genişlikte şaşırtmalı biçimde de yapılarak, tabana kadar inilir. Bu çukurun hangi tabakanın kullanımı sırasında açıldığının belirlenmesi çok önemlidir. Bunun için, bütün tabakaların devamlı olarak süpürülmesi, böyle çukurların başlangıcının saptanmasında son derece önem kazanır. </a:t>
            </a:r>
            <a:endParaRPr lang="en-GB" dirty="0">
              <a:solidFill>
                <a:srgbClr val="FF0000"/>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Alt Başlık"/>
          <p:cNvSpPr>
            <a:spLocks noGrp="1"/>
          </p:cNvSpPr>
          <p:nvPr>
            <p:ph type="subTitle" idx="1"/>
          </p:nvPr>
        </p:nvSpPr>
        <p:spPr>
          <a:xfrm>
            <a:off x="0" y="0"/>
            <a:ext cx="9144000" cy="6858000"/>
          </a:xfrm>
        </p:spPr>
        <p:txBody>
          <a:bodyPr>
            <a:normAutofit fontScale="70000" lnSpcReduction="20000"/>
          </a:bodyPr>
          <a:lstStyle/>
          <a:p>
            <a:r>
              <a:rPr lang="tr-TR" dirty="0" smtClean="0">
                <a:solidFill>
                  <a:schemeClr val="tx1"/>
                </a:solidFill>
              </a:rPr>
              <a:t>Tabaka tabaka kaldırılarak yapılan bu işlemler, ana toprağa varıncaya kadar sürer. </a:t>
            </a:r>
            <a:r>
              <a:rPr lang="tr-TR" dirty="0" smtClean="0">
                <a:solidFill>
                  <a:srgbClr val="FF0000"/>
                </a:solidFill>
              </a:rPr>
              <a:t>Ancak çok tabakalı bir höyüğü kazıp tabakaları ortadan kaldırmak doğru olmaz. </a:t>
            </a:r>
            <a:r>
              <a:rPr lang="tr-TR" dirty="0" smtClean="0">
                <a:solidFill>
                  <a:schemeClr val="tx1"/>
                </a:solidFill>
              </a:rPr>
              <a:t>Çünkü, bir bölgenin tarihsel ve kültürel gelişimini anlamamıza yardımcı olan, böyle büyük bir kaynağın ortadan kaldırılması, </a:t>
            </a:r>
            <a:r>
              <a:rPr lang="tr-TR" dirty="0" smtClean="0">
                <a:solidFill>
                  <a:srgbClr val="FF0000"/>
                </a:solidFill>
              </a:rPr>
              <a:t>gelecek kuşakların denetim</a:t>
            </a:r>
            <a:r>
              <a:rPr lang="tr-TR" dirty="0" smtClean="0">
                <a:solidFill>
                  <a:schemeClr val="tx1"/>
                </a:solidFill>
              </a:rPr>
              <a:t> olanağını yok eder. Kazı teknik ve yöntemleri giderek gelişiyor. Bu günün en başarılı kazısı gelecekte yeniden gözden geçirilebilir; bilgilerimiz </a:t>
            </a:r>
            <a:r>
              <a:rPr lang="tr-TR" dirty="0" err="1" smtClean="0">
                <a:solidFill>
                  <a:schemeClr val="tx1"/>
                </a:solidFill>
              </a:rPr>
              <a:t>yanlışlanabilir</a:t>
            </a:r>
            <a:r>
              <a:rPr lang="tr-TR" dirty="0" smtClean="0">
                <a:solidFill>
                  <a:schemeClr val="tx1"/>
                </a:solidFill>
              </a:rPr>
              <a:t>. Sözgelimi, İngiliz Arkeologu </a:t>
            </a:r>
            <a:r>
              <a:rPr lang="tr-TR" dirty="0" smtClean="0">
                <a:solidFill>
                  <a:srgbClr val="FF0000"/>
                </a:solidFill>
              </a:rPr>
              <a:t>John </a:t>
            </a:r>
            <a:r>
              <a:rPr lang="tr-TR" dirty="0" err="1" smtClean="0">
                <a:solidFill>
                  <a:srgbClr val="FF0000"/>
                </a:solidFill>
              </a:rPr>
              <a:t>Garstang</a:t>
            </a:r>
            <a:r>
              <a:rPr lang="tr-TR" dirty="0" err="1" smtClean="0">
                <a:solidFill>
                  <a:schemeClr val="tx1"/>
                </a:solidFill>
              </a:rPr>
              <a:t>'ın</a:t>
            </a:r>
            <a:r>
              <a:rPr lang="tr-TR" dirty="0" smtClean="0">
                <a:solidFill>
                  <a:schemeClr val="tx1"/>
                </a:solidFill>
              </a:rPr>
              <a:t>, 1930—1940’Iı yıllarda, başarıyla yürüttüğü </a:t>
            </a:r>
            <a:r>
              <a:rPr lang="tr-TR" dirty="0" smtClean="0">
                <a:solidFill>
                  <a:srgbClr val="FF0000"/>
                </a:solidFill>
              </a:rPr>
              <a:t>Mersin/</a:t>
            </a:r>
            <a:r>
              <a:rPr lang="tr-TR" dirty="0" err="1" smtClean="0">
                <a:solidFill>
                  <a:srgbClr val="FF0000"/>
                </a:solidFill>
              </a:rPr>
              <a:t>Yumuktepe</a:t>
            </a:r>
            <a:r>
              <a:rPr lang="tr-TR" dirty="0" smtClean="0">
                <a:solidFill>
                  <a:schemeClr val="tx1"/>
                </a:solidFill>
              </a:rPr>
              <a:t> kazısı, bitiminden 45 yıl sonra 1983 de yeniden başlamış ve birkaç yıl içinde alınan sonuçlar, </a:t>
            </a:r>
            <a:r>
              <a:rPr lang="tr-TR" dirty="0" smtClean="0">
                <a:solidFill>
                  <a:srgbClr val="FF0000"/>
                </a:solidFill>
              </a:rPr>
              <a:t>eskiden bilinenleri toptan değiştirecek kadar farklı olmuştur.</a:t>
            </a:r>
            <a:r>
              <a:rPr lang="tr-TR" dirty="0" smtClean="0">
                <a:solidFill>
                  <a:schemeClr val="tx1"/>
                </a:solidFill>
              </a:rPr>
              <a:t> Bunun gibi, </a:t>
            </a:r>
            <a:r>
              <a:rPr lang="tr-TR" dirty="0" err="1" smtClean="0">
                <a:solidFill>
                  <a:srgbClr val="FF0000"/>
                </a:solidFill>
              </a:rPr>
              <a:t>Heinrich</a:t>
            </a:r>
            <a:r>
              <a:rPr lang="tr-TR" dirty="0" smtClean="0">
                <a:solidFill>
                  <a:srgbClr val="FF0000"/>
                </a:solidFill>
              </a:rPr>
              <a:t> </a:t>
            </a:r>
            <a:r>
              <a:rPr lang="tr-TR" dirty="0" err="1" smtClean="0">
                <a:solidFill>
                  <a:srgbClr val="FF0000"/>
                </a:solidFill>
              </a:rPr>
              <a:t>Schliemann</a:t>
            </a:r>
            <a:r>
              <a:rPr lang="tr-TR" dirty="0" err="1" smtClean="0">
                <a:solidFill>
                  <a:schemeClr val="tx1"/>
                </a:solidFill>
              </a:rPr>
              <a:t>’ın</a:t>
            </a:r>
            <a:r>
              <a:rPr lang="tr-TR" dirty="0" smtClean="0">
                <a:solidFill>
                  <a:schemeClr val="tx1"/>
                </a:solidFill>
              </a:rPr>
              <a:t> 1874-1890'lar da </a:t>
            </a:r>
            <a:r>
              <a:rPr lang="tr-TR" dirty="0" err="1" smtClean="0">
                <a:solidFill>
                  <a:srgbClr val="FF0000"/>
                </a:solidFill>
              </a:rPr>
              <a:t>Troya</a:t>
            </a:r>
            <a:r>
              <a:rPr lang="tr-TR" dirty="0" err="1" smtClean="0">
                <a:solidFill>
                  <a:schemeClr val="tx1"/>
                </a:solidFill>
              </a:rPr>
              <a:t>'da</a:t>
            </a:r>
            <a:r>
              <a:rPr lang="tr-TR" dirty="0" smtClean="0">
                <a:solidFill>
                  <a:schemeClr val="tx1"/>
                </a:solidFill>
              </a:rPr>
              <a:t> yaptığı kazılar, daha sonra Amerikan arkeologu </a:t>
            </a:r>
            <a:r>
              <a:rPr lang="tr-TR" dirty="0" smtClean="0">
                <a:solidFill>
                  <a:srgbClr val="FF0000"/>
                </a:solidFill>
              </a:rPr>
              <a:t>Carl </a:t>
            </a:r>
            <a:r>
              <a:rPr lang="tr-TR" dirty="0" err="1" smtClean="0">
                <a:solidFill>
                  <a:srgbClr val="FF0000"/>
                </a:solidFill>
              </a:rPr>
              <a:t>Blegen</a:t>
            </a:r>
            <a:r>
              <a:rPr lang="tr-TR" dirty="0" smtClean="0">
                <a:solidFill>
                  <a:schemeClr val="tx1"/>
                </a:solidFill>
              </a:rPr>
              <a:t>, şimdilerde Alman Arkeologu </a:t>
            </a:r>
            <a:r>
              <a:rPr lang="tr-TR" dirty="0" err="1" smtClean="0">
                <a:solidFill>
                  <a:srgbClr val="FF0000"/>
                </a:solidFill>
              </a:rPr>
              <a:t>Manfred</a:t>
            </a:r>
            <a:r>
              <a:rPr lang="tr-TR" dirty="0" smtClean="0">
                <a:solidFill>
                  <a:srgbClr val="FF0000"/>
                </a:solidFill>
              </a:rPr>
              <a:t> </a:t>
            </a:r>
            <a:r>
              <a:rPr lang="tr-TR" dirty="0" err="1" smtClean="0">
                <a:solidFill>
                  <a:srgbClr val="FF0000"/>
                </a:solidFill>
              </a:rPr>
              <a:t>Korfmann</a:t>
            </a:r>
            <a:r>
              <a:rPr lang="tr-TR" dirty="0" smtClean="0">
                <a:solidFill>
                  <a:srgbClr val="FF0000"/>
                </a:solidFill>
              </a:rPr>
              <a:t> </a:t>
            </a:r>
            <a:r>
              <a:rPr lang="tr-TR" dirty="0" smtClean="0">
                <a:solidFill>
                  <a:schemeClr val="tx1"/>
                </a:solidFill>
              </a:rPr>
              <a:t>tarafından yeniden elden ve gözden geçirilmiş ve birçok yanlışlar düzeltilerek; yeni bilgiler, bulgular ortaya konmuştur. İngiliz Arkeologu </a:t>
            </a:r>
            <a:r>
              <a:rPr lang="tr-TR" dirty="0" smtClean="0">
                <a:solidFill>
                  <a:srgbClr val="FF0000"/>
                </a:solidFill>
              </a:rPr>
              <a:t>J. </a:t>
            </a:r>
            <a:r>
              <a:rPr lang="tr-TR" dirty="0" err="1" smtClean="0">
                <a:solidFill>
                  <a:srgbClr val="FF0000"/>
                </a:solidFill>
              </a:rPr>
              <a:t>Mellaart</a:t>
            </a:r>
            <a:r>
              <a:rPr lang="tr-TR" dirty="0" err="1" smtClean="0">
                <a:solidFill>
                  <a:schemeClr val="tx1"/>
                </a:solidFill>
              </a:rPr>
              <a:t>'ın</a:t>
            </a:r>
            <a:r>
              <a:rPr lang="tr-TR" dirty="0" smtClean="0">
                <a:solidFill>
                  <a:schemeClr val="tx1"/>
                </a:solidFill>
              </a:rPr>
              <a:t> 1960'larda </a:t>
            </a:r>
            <a:r>
              <a:rPr lang="tr-TR" dirty="0" smtClean="0">
                <a:solidFill>
                  <a:srgbClr val="FF0000"/>
                </a:solidFill>
              </a:rPr>
              <a:t>Konya/ Çatalhöyük</a:t>
            </a:r>
            <a:r>
              <a:rPr lang="tr-TR" dirty="0" smtClean="0">
                <a:solidFill>
                  <a:schemeClr val="tx1"/>
                </a:solidFill>
              </a:rPr>
              <a:t>'te yaptığı çok başarılı ve verimli kazılar, şimdi bir başka kazı kurulu tarafından kontrol edilmekte ve iyi sonuçlar alınmaktadır.</a:t>
            </a:r>
            <a:endParaRPr lang="en-GB" dirty="0" smtClean="0">
              <a:solidFill>
                <a:schemeClr val="tx1"/>
              </a:solidFill>
            </a:endParaRPr>
          </a:p>
          <a:p>
            <a:r>
              <a:rPr lang="tr-TR" dirty="0" smtClean="0">
                <a:solidFill>
                  <a:schemeClr val="tx1"/>
                </a:solidFill>
              </a:rPr>
              <a:t>Bir kazıda çokça </a:t>
            </a:r>
            <a:r>
              <a:rPr lang="tr-TR" dirty="0" smtClean="0">
                <a:solidFill>
                  <a:srgbClr val="FF0000"/>
                </a:solidFill>
              </a:rPr>
              <a:t>küçük buluntular </a:t>
            </a:r>
            <a:r>
              <a:rPr lang="tr-TR" dirty="0" smtClean="0">
                <a:solidFill>
                  <a:schemeClr val="tx1"/>
                </a:solidFill>
              </a:rPr>
              <a:t>ele geçirilir. Buluntular açığa çıkarıldığında yapılacak </a:t>
            </a:r>
            <a:r>
              <a:rPr lang="tr-TR" dirty="0" smtClean="0">
                <a:solidFill>
                  <a:srgbClr val="FF0000"/>
                </a:solidFill>
              </a:rPr>
              <a:t>ilk iş yerinden oynatmadan çevresini temizlemek</a:t>
            </a:r>
            <a:r>
              <a:rPr lang="tr-TR" dirty="0" smtClean="0">
                <a:solidFill>
                  <a:schemeClr val="tx1"/>
                </a:solidFill>
              </a:rPr>
              <a:t>, </a:t>
            </a:r>
            <a:r>
              <a:rPr lang="tr-TR" dirty="0" smtClean="0">
                <a:solidFill>
                  <a:srgbClr val="FF0000"/>
                </a:solidFill>
              </a:rPr>
              <a:t>kayıtlara geçmek </a:t>
            </a:r>
            <a:r>
              <a:rPr lang="tr-TR" dirty="0" smtClean="0">
                <a:solidFill>
                  <a:schemeClr val="tx1"/>
                </a:solidFill>
              </a:rPr>
              <a:t>ve </a:t>
            </a:r>
            <a:r>
              <a:rPr lang="tr-TR" dirty="0" smtClean="0">
                <a:solidFill>
                  <a:srgbClr val="FF0000"/>
                </a:solidFill>
              </a:rPr>
              <a:t>fotoğrafını çekmektir</a:t>
            </a:r>
            <a:r>
              <a:rPr lang="tr-TR" dirty="0" smtClean="0">
                <a:solidFill>
                  <a:schemeClr val="tx1"/>
                </a:solidFill>
              </a:rPr>
              <a:t>. Bu işlemler eserin kendisi kadar önemlidir. Bir buluntunun iki durumu daima araştırılır: Bunlardan biri onun </a:t>
            </a:r>
            <a:r>
              <a:rPr lang="tr-TR" dirty="0" smtClean="0">
                <a:solidFill>
                  <a:srgbClr val="FF0000"/>
                </a:solidFill>
              </a:rPr>
              <a:t>açma içindeki konumu</a:t>
            </a:r>
            <a:r>
              <a:rPr lang="tr-TR" dirty="0" smtClean="0">
                <a:solidFill>
                  <a:schemeClr val="tx1"/>
                </a:solidFill>
              </a:rPr>
              <a:t>, ötekisi de </a:t>
            </a:r>
            <a:r>
              <a:rPr lang="tr-TR" dirty="0" smtClean="0">
                <a:solidFill>
                  <a:srgbClr val="FF0000"/>
                </a:solidFill>
              </a:rPr>
              <a:t>ait olduğu birimle birlikte stratigrafik konumudur, </a:t>
            </a:r>
            <a:r>
              <a:rPr lang="tr-TR" dirty="0" err="1" smtClean="0">
                <a:solidFill>
                  <a:srgbClr val="FF0000"/>
                </a:solidFill>
              </a:rPr>
              <a:t>konteksidir</a:t>
            </a:r>
            <a:r>
              <a:rPr lang="tr-TR" dirty="0" smtClean="0">
                <a:solidFill>
                  <a:srgbClr val="FF0000"/>
                </a:solidFill>
              </a:rPr>
              <a:t>. </a:t>
            </a:r>
            <a:r>
              <a:rPr lang="tr-TR" dirty="0" smtClean="0">
                <a:solidFill>
                  <a:schemeClr val="tx1"/>
                </a:solidFill>
              </a:rPr>
              <a:t>Buluntuların bu iki durumu da açık biçimde belirtilmedikçe, bir kazının tam ve doğru analizini yapmak olası değildir.</a:t>
            </a:r>
            <a:endParaRPr lang="en-GB" dirty="0">
              <a:solidFill>
                <a:schemeClr val="tx1"/>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3410</TotalTime>
  <Words>3264</Words>
  <Application>Microsoft Office PowerPoint</Application>
  <PresentationFormat>Ekran Gösterisi (4:3)</PresentationFormat>
  <Paragraphs>33</Paragraphs>
  <Slides>20</Slides>
  <Notes>0</Notes>
  <HiddenSlides>0</HiddenSlides>
  <MMClips>0</MMClips>
  <ScaleCrop>false</ScaleCrop>
  <HeadingPairs>
    <vt:vector size="4" baseType="variant">
      <vt:variant>
        <vt:lpstr>Tema</vt:lpstr>
      </vt:variant>
      <vt:variant>
        <vt:i4>1</vt:i4>
      </vt:variant>
      <vt:variant>
        <vt:lpstr>Slayt Başlıkları</vt:lpstr>
      </vt:variant>
      <vt:variant>
        <vt:i4>20</vt:i4>
      </vt:variant>
    </vt:vector>
  </HeadingPairs>
  <TitlesOfParts>
    <vt:vector size="21" baseType="lpstr">
      <vt:lpstr>Ofis Teması</vt:lpstr>
      <vt:lpstr>Slayt 1</vt:lpstr>
      <vt:lpstr>Slayt 2</vt:lpstr>
      <vt:lpstr>Slayt 3</vt:lpstr>
      <vt:lpstr>Slayt 4</vt:lpstr>
      <vt:lpstr>Slayt 5</vt:lpstr>
      <vt:lpstr>Slayt 6</vt:lpstr>
      <vt:lpstr>Slayt 7</vt:lpstr>
      <vt:lpstr>Slayt 8</vt:lpstr>
      <vt:lpstr>Slayt 9</vt:lpstr>
      <vt:lpstr>Slayt 10</vt:lpstr>
      <vt:lpstr>Slayt 11</vt:lpstr>
      <vt:lpstr>Slayt 12</vt:lpstr>
      <vt:lpstr>Slayt 13</vt:lpstr>
      <vt:lpstr>Slayt 14</vt:lpstr>
      <vt:lpstr>Slayt 15</vt:lpstr>
      <vt:lpstr>Slayt 16</vt:lpstr>
      <vt:lpstr>Slayt 17</vt:lpstr>
      <vt:lpstr>Slayt 18</vt:lpstr>
      <vt:lpstr>Slayt 19</vt:lpstr>
      <vt:lpstr>Slayt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Davut</dc:creator>
  <cp:lastModifiedBy>admin</cp:lastModifiedBy>
  <cp:revision>106</cp:revision>
  <dcterms:created xsi:type="dcterms:W3CDTF">2014-09-23T09:41:24Z</dcterms:created>
  <dcterms:modified xsi:type="dcterms:W3CDTF">2020-03-19T11:51:09Z</dcterms:modified>
</cp:coreProperties>
</file>