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3" r:id="rId2"/>
    <p:sldId id="360" r:id="rId3"/>
    <p:sldId id="361" r:id="rId4"/>
    <p:sldId id="362" r:id="rId5"/>
    <p:sldId id="363" r:id="rId6"/>
    <p:sldId id="372" r:id="rId7"/>
    <p:sldId id="364" r:id="rId8"/>
    <p:sldId id="365" r:id="rId9"/>
    <p:sldId id="366" r:id="rId10"/>
    <p:sldId id="368" r:id="rId11"/>
    <p:sldId id="369" r:id="rId12"/>
    <p:sldId id="370" r:id="rId13"/>
    <p:sldId id="371"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88"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288" y="2276872"/>
            <a:ext cx="8229600" cy="2841228"/>
          </a:xfrm>
        </p:spPr>
        <p:txBody>
          <a:bodyPr>
            <a:normAutofit lnSpcReduction="10000"/>
          </a:bodyPr>
          <a:lstStyle/>
          <a:p>
            <a:pPr algn="ctr">
              <a:buFont typeface="Wingdings" pitchFamily="2" charset="2"/>
              <a:buNone/>
              <a:defRPr/>
            </a:pPr>
            <a:r>
              <a:rPr lang="tr-TR" sz="6600" dirty="0" smtClean="0">
                <a:solidFill>
                  <a:srgbClr val="FF0000"/>
                </a:solidFill>
              </a:rPr>
              <a:t>ARKEOLOJİK KAZI VE ARAŞTIRMA TEKNİKLERİ </a:t>
            </a:r>
            <a:r>
              <a:rPr lang="tr-TR" sz="6600" dirty="0" smtClean="0">
                <a:solidFill>
                  <a:srgbClr val="FF0000"/>
                </a:solidFill>
              </a:rPr>
              <a:t>II</a:t>
            </a:r>
            <a:endParaRPr lang="tr-TR" sz="6600" dirty="0">
              <a:solidFill>
                <a:srgbClr val="FF0000"/>
              </a:solidFill>
            </a:endParaRPr>
          </a:p>
        </p:txBody>
      </p:sp>
      <p:pic>
        <p:nvPicPr>
          <p:cNvPr id="3075"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7500" lnSpcReduction="20000"/>
          </a:bodyPr>
          <a:lstStyle/>
          <a:p>
            <a:pPr lvl="0"/>
            <a:r>
              <a:rPr lang="tr-TR" b="1" dirty="0" smtClean="0">
                <a:solidFill>
                  <a:srgbClr val="FF0000"/>
                </a:solidFill>
              </a:rPr>
              <a:t>ARKEOLOJİK KAZIDA ÖLÇÜM</a:t>
            </a:r>
            <a:endParaRPr lang="en-GB" b="1" dirty="0" smtClean="0">
              <a:solidFill>
                <a:srgbClr val="FF0000"/>
              </a:solidFill>
            </a:endParaRPr>
          </a:p>
          <a:p>
            <a:pPr lvl="0"/>
            <a:r>
              <a:rPr lang="tr-TR" dirty="0" smtClean="0">
                <a:solidFill>
                  <a:srgbClr val="FF0000"/>
                </a:solidFill>
              </a:rPr>
              <a:t>1. GENEL BAKIŞ</a:t>
            </a:r>
            <a:endParaRPr lang="en-GB" dirty="0" smtClean="0">
              <a:solidFill>
                <a:srgbClr val="FF0000"/>
              </a:solidFill>
            </a:endParaRPr>
          </a:p>
          <a:p>
            <a:r>
              <a:rPr lang="tr-TR" dirty="0" smtClean="0">
                <a:solidFill>
                  <a:schemeClr val="tx1"/>
                </a:solidFill>
              </a:rPr>
              <a:t>Bu bölümün amacı, arkeolojik ölçümde kullanılan kavramlara ve araçlara temel bir giriş, bir zemin oluşturmaktır. Bu bölüm mümkün olduğunca kısa yazılacak; ayrıntılar için referanslar verilecek, bazı ayrıntılar resim altlarına yazılacaktır. Bu bölümün ilk kısmı ölçümün amaçlarına, çeşitlerine, nedenlerine ayrılmıştır. İkinci kısım alanda çalışmalar için gerekli teknik hazırlıklarla birlikte trigonometrik kavramlar, bilgi kaynakları, kazı terminolojisi gibi konulara yöneliktir. Üçüncü kısımda yatay, dikey ve açısal ölçümler ve son kısımda da ölçümün metodolojisi anlatılacaktır.</a:t>
            </a:r>
            <a:endParaRPr lang="en-GB" dirty="0" smtClean="0">
              <a:solidFill>
                <a:schemeClr val="tx1"/>
              </a:solidFill>
            </a:endParaRPr>
          </a:p>
          <a:p>
            <a:r>
              <a:rPr lang="tr-TR" dirty="0" smtClean="0">
                <a:solidFill>
                  <a:schemeClr val="tx1"/>
                </a:solidFill>
              </a:rPr>
              <a:t>Arkeolojik kazı ve araştırmalarda olduğu gibi, ölçüm çalışmalarında her gün, her an farklı olur. Yani ölçüm de kazı alanında öğrenilir. Arkeologlar, ölçümle, kazı alanını ortaya çıkardığı ve kazıyı plânladığı için ilgilenirler. Ölçüm, arkeolojik projelerde ilk adım, kazının sonlanmasında ise son adımdır. Bu yüzden arkeolog, ölçüm ilkelerini tekniklerini ve aletlerini bilmek, tanımak ve kullanmak zorundadır. Ölçüm bir mühendislik dalıdır. Alandaki belli noktaların ölçülmesiyle, site yüzeyinin biçimi, durumu ve boyutları belirlenir. Burada yön, açı, uzaklık ve yükseklik ölçümlerini yapmak gereklidir.</a:t>
            </a:r>
            <a:endParaRPr lang="en-GB"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85000" lnSpcReduction="10000"/>
          </a:bodyPr>
          <a:lstStyle/>
          <a:p>
            <a:pPr lvl="0"/>
            <a:r>
              <a:rPr lang="tr-TR" dirty="0" smtClean="0">
                <a:solidFill>
                  <a:srgbClr val="FF0000"/>
                </a:solidFill>
              </a:rPr>
              <a:t>2. ÖLÇÜMÜN AMACI</a:t>
            </a:r>
            <a:endParaRPr lang="en-GB" dirty="0" smtClean="0">
              <a:solidFill>
                <a:srgbClr val="FF0000"/>
              </a:solidFill>
            </a:endParaRPr>
          </a:p>
          <a:p>
            <a:pPr lvl="0"/>
            <a:r>
              <a:rPr lang="tr-TR" dirty="0" smtClean="0">
                <a:solidFill>
                  <a:schemeClr val="tx1"/>
                </a:solidFill>
              </a:rPr>
              <a:t>Sitenin yerini belirlemek, 2. Sitenin sınırlarını çizmek, 3. Site alanını bütünüyle kavramak, 4. Siteyi kazı için bölümlere ayırmak, 5. Sitenin içindeki, çevresindeki kalıntıların yerini bulmak, 6. Sitenin </a:t>
            </a:r>
            <a:r>
              <a:rPr lang="tr-TR" dirty="0" err="1" smtClean="0">
                <a:solidFill>
                  <a:schemeClr val="tx1"/>
                </a:solidFill>
              </a:rPr>
              <a:t>topografik</a:t>
            </a:r>
            <a:r>
              <a:rPr lang="tr-TR" dirty="0" smtClean="0">
                <a:solidFill>
                  <a:schemeClr val="tx1"/>
                </a:solidFill>
              </a:rPr>
              <a:t> durumunu saptamak, 7. Site ve çevresiyle ilgili buluntuları da gösteren bir harita yapmak, 8. Kısaca siteyi öğrenmektir.</a:t>
            </a:r>
            <a:endParaRPr lang="en-GB" dirty="0" smtClean="0">
              <a:solidFill>
                <a:schemeClr val="tx1"/>
              </a:solidFill>
            </a:endParaRPr>
          </a:p>
          <a:p>
            <a:r>
              <a:rPr lang="tr-TR" dirty="0" smtClean="0">
                <a:solidFill>
                  <a:schemeClr val="tx1"/>
                </a:solidFill>
              </a:rPr>
              <a:t>Sitenin bütün bu yönleri, siteyi anlamada büyük önem taşırlar. Aslında bu temel ölçüm tekniklerini öğrenmek, her yeni ve genç arkeologun eğitiminin bir parçası olmalıdır. Ölçümde metrik sistemin </a:t>
            </a:r>
            <a:r>
              <a:rPr lang="tr-TR" dirty="0" err="1" smtClean="0">
                <a:solidFill>
                  <a:schemeClr val="tx1"/>
                </a:solidFill>
              </a:rPr>
              <a:t>yanısıra</a:t>
            </a:r>
            <a:r>
              <a:rPr lang="tr-TR" dirty="0" smtClean="0">
                <a:solidFill>
                  <a:schemeClr val="tx1"/>
                </a:solidFill>
              </a:rPr>
              <a:t>, diğer sistemler de kullanılır. Önemli olan, kazı boyunca aynı sistemi kullanmaya devam etmektir.</a:t>
            </a:r>
            <a:endParaRPr lang="en-GB" dirty="0" smtClean="0">
              <a:solidFill>
                <a:schemeClr val="tx1"/>
              </a:solidFill>
            </a:endParaRPr>
          </a:p>
          <a:p>
            <a:pPr lvl="0"/>
            <a:r>
              <a:rPr lang="tr-TR" dirty="0" smtClean="0">
                <a:solidFill>
                  <a:srgbClr val="FF0000"/>
                </a:solidFill>
              </a:rPr>
              <a:t>3. ÖLÇÜM TİPLERİ</a:t>
            </a:r>
            <a:endParaRPr lang="en-GB" dirty="0" smtClean="0">
              <a:solidFill>
                <a:srgbClr val="FF0000"/>
              </a:solidFill>
            </a:endParaRPr>
          </a:p>
          <a:p>
            <a:r>
              <a:rPr lang="tr-TR" dirty="0" smtClean="0">
                <a:solidFill>
                  <a:schemeClr val="tx1"/>
                </a:solidFill>
              </a:rPr>
              <a:t>Ölçümün iki ana tipi vardır: Düzlem ve </a:t>
            </a:r>
            <a:r>
              <a:rPr lang="tr-TR" dirty="0" err="1" smtClean="0">
                <a:solidFill>
                  <a:schemeClr val="tx1"/>
                </a:solidFill>
              </a:rPr>
              <a:t>jeodetik</a:t>
            </a:r>
            <a:r>
              <a:rPr lang="tr-TR" dirty="0" smtClean="0">
                <a:solidFill>
                  <a:schemeClr val="tx1"/>
                </a:solidFill>
              </a:rPr>
              <a:t> ölçüm; </a:t>
            </a:r>
            <a:r>
              <a:rPr lang="tr-TR" dirty="0" err="1" smtClean="0">
                <a:solidFill>
                  <a:schemeClr val="tx1"/>
                </a:solidFill>
              </a:rPr>
              <a:t>Jeodetik</a:t>
            </a:r>
            <a:r>
              <a:rPr lang="tr-TR" dirty="0" smtClean="0">
                <a:solidFill>
                  <a:schemeClr val="tx1"/>
                </a:solidFill>
              </a:rPr>
              <a:t> ölçüm, ülkeler ve kıtalar gibi; geniş alanların araştırılmasında ve dünyanın yüzey şekillerinin saptanıp haritaya işlenmesinde kullanılır.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r>
              <a:rPr lang="tr-TR" dirty="0" smtClean="0">
                <a:solidFill>
                  <a:schemeClr val="tx1"/>
                </a:solidFill>
              </a:rPr>
              <a:t>Arkeolojide, düzlem ölçüm çalışması yapılır. Düzlem ölçümün de, sitenin ihtiyacına ve istenen bilgiye göre değişen, çeşitleri vardır; Bunların üçü her kazıda bulunmalı ve kullanılmalıdır;</a:t>
            </a:r>
            <a:endParaRPr lang="en-GB" dirty="0" smtClean="0">
              <a:solidFill>
                <a:schemeClr val="tx1"/>
              </a:solidFill>
            </a:endParaRPr>
          </a:p>
          <a:p>
            <a:pPr lvl="0"/>
            <a:r>
              <a:rPr lang="tr-TR" dirty="0" smtClean="0">
                <a:solidFill>
                  <a:schemeClr val="tx1"/>
                </a:solidFill>
              </a:rPr>
              <a:t>Doğru plânlama ve siteyi ortaya çıkarmak için alan ölçümü</a:t>
            </a:r>
            <a:endParaRPr lang="en-GB" dirty="0" smtClean="0">
              <a:solidFill>
                <a:schemeClr val="tx1"/>
              </a:solidFill>
            </a:endParaRPr>
          </a:p>
          <a:p>
            <a:pPr lvl="0"/>
            <a:r>
              <a:rPr lang="tr-TR" dirty="0" smtClean="0">
                <a:solidFill>
                  <a:schemeClr val="tx1"/>
                </a:solidFill>
              </a:rPr>
              <a:t>Alanın üzerindeki insan yapısı ve doğal yükseltilerin ayrıntılı saptanması olan </a:t>
            </a:r>
            <a:r>
              <a:rPr lang="tr-TR" dirty="0" err="1" smtClean="0">
                <a:solidFill>
                  <a:schemeClr val="tx1"/>
                </a:solidFill>
              </a:rPr>
              <a:t>topografık</a:t>
            </a:r>
            <a:r>
              <a:rPr lang="tr-TR" dirty="0" smtClean="0">
                <a:solidFill>
                  <a:schemeClr val="tx1"/>
                </a:solidFill>
              </a:rPr>
              <a:t> ölçüm,</a:t>
            </a:r>
            <a:endParaRPr lang="en-GB" dirty="0" smtClean="0">
              <a:solidFill>
                <a:schemeClr val="tx1"/>
              </a:solidFill>
            </a:endParaRPr>
          </a:p>
          <a:p>
            <a:pPr lvl="0"/>
            <a:r>
              <a:rPr lang="tr-TR" dirty="0" smtClean="0">
                <a:solidFill>
                  <a:schemeClr val="tx1"/>
                </a:solidFill>
              </a:rPr>
              <a:t>Devam eden bir kazıda yapılan kazı ölçümü gibi ölçümler her arkeolog tarafından yapılmalıdır.</a:t>
            </a:r>
            <a:endParaRPr lang="en-GB" dirty="0" smtClean="0">
              <a:solidFill>
                <a:schemeClr val="tx1"/>
              </a:solidFill>
            </a:endParaRPr>
          </a:p>
          <a:p>
            <a:r>
              <a:rPr lang="tr-TR" dirty="0" smtClean="0">
                <a:solidFill>
                  <a:schemeClr val="tx1"/>
                </a:solidFill>
              </a:rPr>
              <a:t>Diğer ölçüm tipleri de hidrografik ölçüm (Su kaynakları için), cevher ölçümü (Madencilikte) jeolojik ölçüm (Kil—taş yığınları için), orman ölçümü ve </a:t>
            </a:r>
            <a:r>
              <a:rPr lang="tr-TR" dirty="0" err="1" smtClean="0">
                <a:solidFill>
                  <a:schemeClr val="tx1"/>
                </a:solidFill>
              </a:rPr>
              <a:t>fotogrametrik</a:t>
            </a:r>
            <a:r>
              <a:rPr lang="tr-TR" dirty="0" smtClean="0">
                <a:solidFill>
                  <a:schemeClr val="tx1"/>
                </a:solidFill>
              </a:rPr>
              <a:t> ölçümlerdir.</a:t>
            </a:r>
            <a:endParaRPr lang="en-GB" dirty="0" smtClean="0">
              <a:solidFill>
                <a:schemeClr val="tx1"/>
              </a:solidFill>
            </a:endParaRPr>
          </a:p>
          <a:p>
            <a:r>
              <a:rPr lang="tr-TR" dirty="0" smtClean="0">
                <a:solidFill>
                  <a:schemeClr val="tx1"/>
                </a:solidFill>
              </a:rPr>
              <a:t>Bir arkeolojik alanda, ne tip bir ölçüm yapılacağına çevre, zaman, alet ve personel durumuna göre, kazı yönetmeni, mimar ve ölçüm uzmanı birlikte karar verir. Arkeolojide çoğu ölçüm, geniş alanların incelenmesinden, dar alanların incelenmesine doğru plânlanır. Yani genel alan plânlarından ayrıntılı site plânlarına gidilir. Bir site ölçümü şu sırayı izleyerek yapılır;</a:t>
            </a:r>
            <a:endParaRPr lang="en-GB" dirty="0" smtClean="0">
              <a:solidFill>
                <a:schemeClr val="tx1"/>
              </a:solidFill>
            </a:endParaRPr>
          </a:p>
          <a:p>
            <a:r>
              <a:rPr lang="tr-TR" i="1" dirty="0" smtClean="0">
                <a:solidFill>
                  <a:schemeClr val="tx1"/>
                </a:solidFill>
              </a:rPr>
              <a:t>b</a:t>
            </a:r>
            <a:r>
              <a:rPr lang="tr-TR" dirty="0" smtClean="0">
                <a:solidFill>
                  <a:schemeClr val="tx1"/>
                </a:solidFill>
              </a:rPr>
              <a:t> Genel bir bilgi elde etmek için ölçüm keşfi yapılır.</a:t>
            </a:r>
            <a:endParaRPr lang="en-GB" dirty="0" smtClean="0">
              <a:solidFill>
                <a:schemeClr val="tx1"/>
              </a:solidFill>
            </a:endParaRPr>
          </a:p>
          <a:p>
            <a:pPr lvl="0"/>
            <a:r>
              <a:rPr lang="tr-TR" dirty="0" smtClean="0">
                <a:solidFill>
                  <a:schemeClr val="tx1"/>
                </a:solidFill>
              </a:rPr>
              <a:t>Site bilgi noktası, bilgi hattı ve sitenin durumunu saptamak için ölçüm yapılır.</a:t>
            </a:r>
            <a:endParaRPr lang="en-GB" dirty="0" smtClean="0">
              <a:solidFill>
                <a:schemeClr val="tx1"/>
              </a:solidFill>
            </a:endParaRPr>
          </a:p>
          <a:p>
            <a:pPr lvl="0"/>
            <a:r>
              <a:rPr lang="tr-TR" dirty="0" smtClean="0">
                <a:solidFill>
                  <a:schemeClr val="tx1"/>
                </a:solidFill>
              </a:rPr>
              <a:t>Kazı alanı plânlanır ve haritaya geçirilir.</a:t>
            </a:r>
            <a:endParaRPr lang="en-GB" dirty="0" smtClean="0">
              <a:solidFill>
                <a:schemeClr val="tx1"/>
              </a:solidFill>
            </a:endParaRPr>
          </a:p>
          <a:p>
            <a:pPr lvl="0"/>
            <a:r>
              <a:rPr lang="tr-TR" dirty="0" smtClean="0">
                <a:solidFill>
                  <a:schemeClr val="tx1"/>
                </a:solidFill>
              </a:rPr>
              <a:t>Kazı ilerledikçe, kazılan kısımların ölçüleri alınır. Kazının her seviyesi ayrıca belirlenir.</a:t>
            </a:r>
            <a:endParaRPr lang="en-GB" dirty="0" smtClean="0">
              <a:solidFill>
                <a:schemeClr val="tx1"/>
              </a:solidFill>
            </a:endParaRPr>
          </a:p>
          <a:p>
            <a:pPr lvl="0"/>
            <a:r>
              <a:rPr lang="tr-TR" dirty="0" smtClean="0">
                <a:solidFill>
                  <a:schemeClr val="tx1"/>
                </a:solidFill>
              </a:rPr>
              <a:t>Sitenin hatlarını ve çevrenin doğal durumunu belirlemek için </a:t>
            </a:r>
            <a:r>
              <a:rPr lang="tr-TR" smtClean="0">
                <a:solidFill>
                  <a:schemeClr val="tx1"/>
                </a:solidFill>
              </a:rPr>
              <a:t>topografik</a:t>
            </a:r>
            <a:r>
              <a:rPr lang="tr-TR" dirty="0" smtClean="0">
                <a:solidFill>
                  <a:schemeClr val="tx1"/>
                </a:solidFill>
              </a:rPr>
              <a:t> ölçüm yapılır.</a:t>
            </a:r>
            <a:endParaRPr lang="en-GB" dirty="0" smtClean="0">
              <a:solidFill>
                <a:schemeClr val="tx1"/>
              </a:solidFill>
            </a:endParaRPr>
          </a:p>
          <a:p>
            <a:r>
              <a:rPr lang="tr-TR" dirty="0" smtClean="0">
                <a:solidFill>
                  <a:schemeClr val="tx1"/>
                </a:solidFill>
              </a:rPr>
              <a:t>Birçok kazı yönetmeni, daha yararlı olduğu için, bu </a:t>
            </a:r>
            <a:r>
              <a:rPr lang="tr-TR" dirty="0" err="1" smtClean="0">
                <a:solidFill>
                  <a:schemeClr val="tx1"/>
                </a:solidFill>
              </a:rPr>
              <a:t>topografik</a:t>
            </a:r>
            <a:r>
              <a:rPr lang="tr-TR" dirty="0" smtClean="0">
                <a:solidFill>
                  <a:schemeClr val="tx1"/>
                </a:solidFill>
              </a:rPr>
              <a:t> ölçümü kazıdan önce yaptırır.</a:t>
            </a:r>
            <a:endParaRPr lang="en-GB"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pPr lvl="0"/>
            <a:r>
              <a:rPr lang="tr-TR" b="1" dirty="0" smtClean="0">
                <a:solidFill>
                  <a:srgbClr val="FF0000"/>
                </a:solidFill>
              </a:rPr>
              <a:t>4. ÖLÇÜM ALETLERİ</a:t>
            </a:r>
            <a:endParaRPr lang="en-GB" b="1" dirty="0" smtClean="0">
              <a:solidFill>
                <a:srgbClr val="FF0000"/>
              </a:solidFill>
            </a:endParaRPr>
          </a:p>
          <a:p>
            <a:r>
              <a:rPr lang="tr-TR" sz="3700" dirty="0" smtClean="0">
                <a:solidFill>
                  <a:schemeClr val="tx1"/>
                </a:solidFill>
              </a:rPr>
              <a:t>Ölçümde kullanılacak aletler yönteme göre değişir; Yöntemde amaç, doğruluk ve maliyete bağlıdır. Ölçüm çalışmalarında kullanılan başlıca aletler aşağıda verilmiştir.</a:t>
            </a:r>
            <a:endParaRPr lang="en-GB" sz="3700" dirty="0" smtClean="0">
              <a:solidFill>
                <a:schemeClr val="tx1"/>
              </a:solidFill>
            </a:endParaRPr>
          </a:p>
          <a:p>
            <a:pPr lvl="0"/>
            <a:r>
              <a:rPr lang="tr-TR" sz="3700" dirty="0" smtClean="0">
                <a:solidFill>
                  <a:schemeClr val="tx1"/>
                </a:solidFill>
              </a:rPr>
              <a:t>Ağaç kazıklar; toprağın tipine ve kaynaklara göre değişir.</a:t>
            </a:r>
            <a:endParaRPr lang="en-GB" sz="3700" dirty="0" smtClean="0">
              <a:solidFill>
                <a:schemeClr val="tx1"/>
              </a:solidFill>
            </a:endParaRPr>
          </a:p>
          <a:p>
            <a:pPr lvl="0"/>
            <a:r>
              <a:rPr lang="tr-TR" sz="3700" dirty="0" smtClean="0">
                <a:solidFill>
                  <a:schemeClr val="tx1"/>
                </a:solidFill>
              </a:rPr>
              <a:t>Izgara kazıklar; bronz, demir kazıklar, borular, çiviler</a:t>
            </a:r>
            <a:endParaRPr lang="en-GB" sz="3700" dirty="0" smtClean="0">
              <a:solidFill>
                <a:schemeClr val="tx1"/>
              </a:solidFill>
            </a:endParaRPr>
          </a:p>
          <a:p>
            <a:pPr lvl="0"/>
            <a:r>
              <a:rPr lang="tr-TR" sz="3700" dirty="0" smtClean="0">
                <a:solidFill>
                  <a:schemeClr val="tx1"/>
                </a:solidFill>
              </a:rPr>
              <a:t>Seviye çubuğu; metrik düzende kullanılır.</a:t>
            </a:r>
            <a:endParaRPr lang="en-GB" sz="3700" dirty="0" smtClean="0">
              <a:solidFill>
                <a:schemeClr val="tx1"/>
              </a:solidFill>
            </a:endParaRPr>
          </a:p>
          <a:p>
            <a:pPr lvl="0"/>
            <a:r>
              <a:rPr lang="tr-TR" sz="3700" dirty="0" smtClean="0">
                <a:solidFill>
                  <a:schemeClr val="tx1"/>
                </a:solidFill>
              </a:rPr>
              <a:t>İki sıra kutbu; iki-üç metrelik takımlar</a:t>
            </a:r>
            <a:endParaRPr lang="en-GB" sz="3700" dirty="0" smtClean="0">
              <a:solidFill>
                <a:schemeClr val="tx1"/>
              </a:solidFill>
            </a:endParaRPr>
          </a:p>
          <a:p>
            <a:pPr lvl="0"/>
            <a:r>
              <a:rPr lang="tr-TR" sz="3700" dirty="0" smtClean="0">
                <a:solidFill>
                  <a:schemeClr val="tx1"/>
                </a:solidFill>
              </a:rPr>
              <a:t>Ölçümcü iğneleri; ölçüm okları da denir.</a:t>
            </a:r>
            <a:endParaRPr lang="en-GB" sz="3700" dirty="0" smtClean="0">
              <a:solidFill>
                <a:schemeClr val="tx1"/>
              </a:solidFill>
            </a:endParaRPr>
          </a:p>
          <a:p>
            <a:pPr lvl="0"/>
            <a:r>
              <a:rPr lang="tr-TR" sz="3700" dirty="0" smtClean="0">
                <a:solidFill>
                  <a:schemeClr val="tx1"/>
                </a:solidFill>
              </a:rPr>
              <a:t>Çekül ve ona takılacak kadar ip</a:t>
            </a:r>
            <a:endParaRPr lang="en-GB" sz="3700" dirty="0" smtClean="0">
              <a:solidFill>
                <a:schemeClr val="tx1"/>
              </a:solidFill>
            </a:endParaRPr>
          </a:p>
          <a:p>
            <a:pPr lvl="0"/>
            <a:r>
              <a:rPr lang="tr-TR" sz="3700" dirty="0" smtClean="0">
                <a:solidFill>
                  <a:schemeClr val="tx1"/>
                </a:solidFill>
              </a:rPr>
              <a:t>Çizim tahtası; plançete de denir.</a:t>
            </a:r>
            <a:endParaRPr lang="en-GB" sz="3700" dirty="0" smtClean="0">
              <a:solidFill>
                <a:schemeClr val="tx1"/>
              </a:solidFill>
            </a:endParaRPr>
          </a:p>
          <a:p>
            <a:pPr lvl="0"/>
            <a:r>
              <a:rPr lang="tr-TR" sz="3700" dirty="0" smtClean="0">
                <a:solidFill>
                  <a:schemeClr val="tx1"/>
                </a:solidFill>
              </a:rPr>
              <a:t>Üç küçük bant; 5 ve 10 metrelik olabilir.</a:t>
            </a:r>
            <a:endParaRPr lang="en-GB" sz="3700" dirty="0" smtClean="0">
              <a:solidFill>
                <a:schemeClr val="tx1"/>
              </a:solidFill>
            </a:endParaRPr>
          </a:p>
          <a:p>
            <a:pPr lvl="0"/>
            <a:r>
              <a:rPr lang="tr-TR" sz="3700" dirty="0" smtClean="0">
                <a:solidFill>
                  <a:schemeClr val="tx1"/>
                </a:solidFill>
              </a:rPr>
              <a:t>Çiviler; 8 ve 15 cm. uzunluğunda olabilir</a:t>
            </a:r>
            <a:endParaRPr lang="en-GB" sz="3700" dirty="0" smtClean="0">
              <a:solidFill>
                <a:schemeClr val="tx1"/>
              </a:solidFill>
            </a:endParaRPr>
          </a:p>
          <a:p>
            <a:pPr lvl="0"/>
            <a:r>
              <a:rPr lang="tr-TR" sz="3700" dirty="0" smtClean="0">
                <a:solidFill>
                  <a:schemeClr val="tx1"/>
                </a:solidFill>
              </a:rPr>
              <a:t>Çekiç; çivileri çakmada kullanılır</a:t>
            </a:r>
            <a:endParaRPr lang="en-GB" sz="3700" dirty="0" smtClean="0">
              <a:solidFill>
                <a:schemeClr val="tx1"/>
              </a:solidFill>
            </a:endParaRPr>
          </a:p>
          <a:p>
            <a:pPr lvl="0"/>
            <a:r>
              <a:rPr lang="tr-TR" sz="3700" dirty="0" smtClean="0">
                <a:solidFill>
                  <a:schemeClr val="tx1"/>
                </a:solidFill>
              </a:rPr>
              <a:t>Boyalar; kazıkları işaretlemek için siyah- beyaz-turuncu</a:t>
            </a:r>
            <a:endParaRPr lang="en-GB" sz="3700" dirty="0" smtClean="0">
              <a:solidFill>
                <a:schemeClr val="tx1"/>
              </a:solidFill>
            </a:endParaRPr>
          </a:p>
          <a:p>
            <a:pPr lvl="0"/>
            <a:r>
              <a:rPr lang="tr-TR" sz="3700" dirty="0" smtClean="0">
                <a:solidFill>
                  <a:schemeClr val="tx1"/>
                </a:solidFill>
              </a:rPr>
              <a:t>Betonlar; 10-20 kiloluk torbalar, hazır betona olur.</a:t>
            </a:r>
            <a:endParaRPr lang="en-GB" sz="3700" dirty="0" smtClean="0">
              <a:solidFill>
                <a:schemeClr val="tx1"/>
              </a:solidFill>
            </a:endParaRPr>
          </a:p>
          <a:p>
            <a:pPr lvl="0"/>
            <a:r>
              <a:rPr lang="tr-TR" sz="3700" dirty="0" smtClean="0">
                <a:solidFill>
                  <a:schemeClr val="tx1"/>
                </a:solidFill>
              </a:rPr>
              <a:t>Hat tesviye aletleri</a:t>
            </a:r>
            <a:endParaRPr lang="en-GB" sz="3700" dirty="0" smtClean="0">
              <a:solidFill>
                <a:schemeClr val="tx1"/>
              </a:solidFill>
            </a:endParaRPr>
          </a:p>
          <a:p>
            <a:pPr lvl="0"/>
            <a:r>
              <a:rPr lang="tr-TR" sz="3700" dirty="0" smtClean="0">
                <a:solidFill>
                  <a:schemeClr val="tx1"/>
                </a:solidFill>
              </a:rPr>
              <a:t>El tesviye aletleri</a:t>
            </a:r>
            <a:endParaRPr lang="en-GB" sz="3700" dirty="0" smtClean="0">
              <a:solidFill>
                <a:schemeClr val="tx1"/>
              </a:solidFill>
            </a:endParaRPr>
          </a:p>
          <a:p>
            <a:pPr lvl="0"/>
            <a:r>
              <a:rPr lang="tr-TR" sz="3700" dirty="0" smtClean="0">
                <a:solidFill>
                  <a:schemeClr val="tx1"/>
                </a:solidFill>
              </a:rPr>
              <a:t>Pusula</a:t>
            </a:r>
            <a:endParaRPr lang="en-GB" sz="3700" dirty="0" smtClean="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pPr lvl="0"/>
            <a:r>
              <a:rPr lang="tr-TR" sz="3700" dirty="0" smtClean="0">
                <a:solidFill>
                  <a:schemeClr val="tx1"/>
                </a:solidFill>
              </a:rPr>
              <a:t>Neonlu kurdele</a:t>
            </a:r>
            <a:endParaRPr lang="en-GB" sz="3700" dirty="0" smtClean="0">
              <a:solidFill>
                <a:schemeClr val="tx1"/>
              </a:solidFill>
            </a:endParaRPr>
          </a:p>
          <a:p>
            <a:pPr lvl="0"/>
            <a:r>
              <a:rPr lang="tr-TR" sz="3700" dirty="0" smtClean="0">
                <a:solidFill>
                  <a:schemeClr val="tx1"/>
                </a:solidFill>
              </a:rPr>
              <a:t>Plastik kaplı tel</a:t>
            </a:r>
            <a:endParaRPr lang="en-GB" sz="3700" dirty="0" smtClean="0">
              <a:solidFill>
                <a:schemeClr val="tx1"/>
              </a:solidFill>
            </a:endParaRPr>
          </a:p>
          <a:p>
            <a:pPr lvl="0"/>
            <a:r>
              <a:rPr lang="tr-TR" sz="3700" dirty="0" smtClean="0">
                <a:solidFill>
                  <a:schemeClr val="tx1"/>
                </a:solidFill>
              </a:rPr>
              <a:t>Paslanmaz çiviler</a:t>
            </a:r>
            <a:endParaRPr lang="en-GB" sz="3700" dirty="0" smtClean="0">
              <a:solidFill>
                <a:schemeClr val="tx1"/>
              </a:solidFill>
            </a:endParaRPr>
          </a:p>
          <a:p>
            <a:pPr lvl="0"/>
            <a:r>
              <a:rPr lang="tr-TR" sz="3700" dirty="0" smtClean="0">
                <a:solidFill>
                  <a:schemeClr val="tx1"/>
                </a:solidFill>
              </a:rPr>
              <a:t>P.K. çivileri; taşlı yüzeylere çakılır.</a:t>
            </a:r>
            <a:endParaRPr lang="en-GB" sz="3700" dirty="0" smtClean="0">
              <a:solidFill>
                <a:schemeClr val="tx1"/>
              </a:solidFill>
            </a:endParaRPr>
          </a:p>
          <a:p>
            <a:pPr lvl="0"/>
            <a:r>
              <a:rPr lang="tr-TR" sz="3700" dirty="0" smtClean="0">
                <a:solidFill>
                  <a:schemeClr val="tx1"/>
                </a:solidFill>
              </a:rPr>
              <a:t>Çelik metre; kumaş bant (250 m)</a:t>
            </a:r>
            <a:endParaRPr lang="en-GB" sz="3700" dirty="0" smtClean="0">
              <a:solidFill>
                <a:schemeClr val="tx1"/>
              </a:solidFill>
            </a:endParaRPr>
          </a:p>
          <a:p>
            <a:pPr lvl="0"/>
            <a:r>
              <a:rPr lang="tr-TR" sz="3700" dirty="0" smtClean="0">
                <a:solidFill>
                  <a:schemeClr val="tx1"/>
                </a:solidFill>
              </a:rPr>
              <a:t>Kemere takılabilen cep metresi</a:t>
            </a:r>
            <a:endParaRPr lang="en-GB" sz="3700" dirty="0" smtClean="0">
              <a:solidFill>
                <a:schemeClr val="tx1"/>
              </a:solidFill>
            </a:endParaRPr>
          </a:p>
          <a:p>
            <a:pPr lvl="0"/>
            <a:r>
              <a:rPr lang="tr-TR" sz="3700" dirty="0" smtClean="0">
                <a:solidFill>
                  <a:schemeClr val="tx1"/>
                </a:solidFill>
              </a:rPr>
              <a:t>Seviye çubuğu</a:t>
            </a:r>
            <a:endParaRPr lang="en-GB" sz="3700" dirty="0" smtClean="0">
              <a:solidFill>
                <a:schemeClr val="tx1"/>
              </a:solidFill>
            </a:endParaRPr>
          </a:p>
          <a:p>
            <a:pPr lvl="0"/>
            <a:r>
              <a:rPr lang="tr-TR" sz="3700" dirty="0" smtClean="0">
                <a:solidFill>
                  <a:schemeClr val="tx1"/>
                </a:solidFill>
              </a:rPr>
              <a:t>Ölçüm uzmanına kayıt defteri</a:t>
            </a:r>
            <a:endParaRPr lang="en-GB" sz="3700" dirty="0" smtClean="0">
              <a:solidFill>
                <a:schemeClr val="tx1"/>
              </a:solidFill>
            </a:endParaRPr>
          </a:p>
          <a:p>
            <a:pPr lvl="0"/>
            <a:r>
              <a:rPr lang="tr-TR" sz="3700" dirty="0" smtClean="0">
                <a:solidFill>
                  <a:schemeClr val="tx1"/>
                </a:solidFill>
              </a:rPr>
              <a:t>Mekanik kalem</a:t>
            </a:r>
            <a:endParaRPr lang="en-GB" sz="3700" dirty="0" smtClean="0">
              <a:solidFill>
                <a:schemeClr val="tx1"/>
              </a:solidFill>
            </a:endParaRPr>
          </a:p>
          <a:p>
            <a:pPr lvl="0"/>
            <a:r>
              <a:rPr lang="tr-TR" sz="3700" dirty="0" smtClean="0">
                <a:solidFill>
                  <a:schemeClr val="tx1"/>
                </a:solidFill>
              </a:rPr>
              <a:t>Not yazım tahtası</a:t>
            </a:r>
            <a:endParaRPr lang="en-GB" sz="3700" dirty="0" smtClean="0">
              <a:solidFill>
                <a:schemeClr val="tx1"/>
              </a:solidFill>
            </a:endParaRPr>
          </a:p>
          <a:p>
            <a:pPr lvl="0"/>
            <a:r>
              <a:rPr lang="tr-TR" sz="3700" dirty="0" smtClean="0">
                <a:solidFill>
                  <a:schemeClr val="tx1"/>
                </a:solidFill>
              </a:rPr>
              <a:t>Uzaklık ölçen optik alet</a:t>
            </a:r>
            <a:endParaRPr lang="en-GB" sz="3700" dirty="0" smtClean="0">
              <a:solidFill>
                <a:schemeClr val="tx1"/>
              </a:solidFill>
            </a:endParaRPr>
          </a:p>
          <a:p>
            <a:pPr lvl="0"/>
            <a:r>
              <a:rPr lang="tr-TR" sz="3700" dirty="0" smtClean="0">
                <a:solidFill>
                  <a:schemeClr val="tx1"/>
                </a:solidFill>
              </a:rPr>
              <a:t>Transit-</a:t>
            </a:r>
            <a:r>
              <a:rPr lang="tr-TR" sz="3700" dirty="0" err="1" smtClean="0">
                <a:solidFill>
                  <a:schemeClr val="tx1"/>
                </a:solidFill>
              </a:rPr>
              <a:t>Teodolit</a:t>
            </a:r>
            <a:endParaRPr lang="en-GB" sz="3700" dirty="0" smtClean="0">
              <a:solidFill>
                <a:schemeClr val="tx1"/>
              </a:solidFill>
            </a:endParaRPr>
          </a:p>
          <a:p>
            <a:pPr lvl="0"/>
            <a:r>
              <a:rPr lang="tr-TR" sz="3700" dirty="0" smtClean="0">
                <a:solidFill>
                  <a:schemeClr val="tx1"/>
                </a:solidFill>
              </a:rPr>
              <a:t>Düzlem masası</a:t>
            </a:r>
            <a:endParaRPr lang="en-GB" sz="3700" dirty="0" smtClean="0">
              <a:solidFill>
                <a:schemeClr val="tx1"/>
              </a:solidFill>
            </a:endParaRPr>
          </a:p>
          <a:p>
            <a:pPr lvl="0"/>
            <a:r>
              <a:rPr lang="tr-TR" sz="3700" dirty="0" smtClean="0">
                <a:solidFill>
                  <a:schemeClr val="tx1"/>
                </a:solidFill>
              </a:rPr>
              <a:t>EDM Elektronik uzaklık ölçer</a:t>
            </a:r>
            <a:endParaRPr lang="en-GB" sz="3700" dirty="0" smtClean="0">
              <a:solidFill>
                <a:schemeClr val="tx1"/>
              </a:solidFill>
            </a:endParaRPr>
          </a:p>
          <a:p>
            <a:pPr lvl="0"/>
            <a:r>
              <a:rPr lang="tr-TR" sz="3700" dirty="0" smtClean="0">
                <a:solidFill>
                  <a:schemeClr val="tx1"/>
                </a:solidFill>
              </a:rPr>
              <a:t>Alanın Devletçe yapılan haritası</a:t>
            </a:r>
            <a:endParaRPr lang="en-GB" sz="3700" dirty="0" smtClean="0">
              <a:solidFill>
                <a:schemeClr val="tx1"/>
              </a:solidFill>
            </a:endParaRPr>
          </a:p>
          <a:p>
            <a:r>
              <a:rPr lang="tr-TR" sz="3700" dirty="0" smtClean="0">
                <a:solidFill>
                  <a:schemeClr val="tx1"/>
                </a:solidFill>
              </a:rPr>
              <a:t>Kazı başkanı ya da ölçüm uzmanı, alanın fizik­sel özelliğine, fona ve zamana göre kullanılacak aletleri seçmek zorundadır. Her yöntem ve aletin iyi ve kötü yanları vardır. Bazı aletler daha uygun olabilir. Ama çoğu alet, kullananın yeteneğine göre yararlı olabilir.</a:t>
            </a:r>
            <a:endParaRPr lang="en-GB" sz="37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b="1" dirty="0" smtClean="0">
                <a:solidFill>
                  <a:srgbClr val="FF0000"/>
                </a:solidFill>
              </a:rPr>
              <a:t>5. ÖLÇÜM EKİBİ</a:t>
            </a:r>
            <a:endParaRPr lang="en-GB" b="1" dirty="0" smtClean="0">
              <a:solidFill>
                <a:srgbClr val="FF0000"/>
              </a:solidFill>
            </a:endParaRPr>
          </a:p>
          <a:p>
            <a:r>
              <a:rPr lang="tr-TR" dirty="0" smtClean="0">
                <a:solidFill>
                  <a:schemeClr val="tx1"/>
                </a:solidFill>
              </a:rPr>
              <a:t>Ölçüm ekibi üç-dört kişiden oluşur; Bir baş uzman, iki yada üç deneyimli uzman, uyum içinde çalışır. Baş uzman çalışmanın yöneticisidir. O çevreyi iyi tanır, kazıkların yerini belirler, tüm ölçümlerden haberli olur, alınan notları kontrol eder ve cihazları ayarlar. Yardımcı uzmanlardan biri, ölçülecek noktaların dikey durumunu, ölçüm iğnesi ve </a:t>
            </a:r>
            <a:r>
              <a:rPr lang="tr-TR" dirty="0" err="1" smtClean="0">
                <a:solidFill>
                  <a:schemeClr val="tx1"/>
                </a:solidFill>
              </a:rPr>
              <a:t>stadia</a:t>
            </a:r>
            <a:r>
              <a:rPr lang="tr-TR" dirty="0" smtClean="0">
                <a:solidFill>
                  <a:schemeClr val="tx1"/>
                </a:solidFill>
              </a:rPr>
              <a:t> (ölçme çubuğu) gibi aletlerle belirlemekten sorumludur. Buna çubukçu da denilir. Yazıcı, bilgilerin alan defterine doğru yazılmasını sağlar. Notlar doğru, sıralı ve açık olmalıdır.</a:t>
            </a:r>
            <a:endParaRPr lang="en-GB"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dirty="0" smtClean="0">
                <a:solidFill>
                  <a:srgbClr val="FF0000"/>
                </a:solidFill>
              </a:rPr>
              <a:t>7. ÖLÇÜM HARİTALARI</a:t>
            </a:r>
            <a:endParaRPr lang="en-GB" dirty="0" smtClean="0">
              <a:solidFill>
                <a:srgbClr val="FF0000"/>
              </a:solidFill>
            </a:endParaRPr>
          </a:p>
          <a:p>
            <a:r>
              <a:rPr lang="tr-TR" dirty="0" smtClean="0">
                <a:solidFill>
                  <a:schemeClr val="tx1"/>
                </a:solidFill>
              </a:rPr>
              <a:t>Çoğu kazı yönetmeni, alan çalışması biter bitmez şema ve plânların da tamamlanmasını ister. Ölçüm notları çoğunlukla haritalar, alan profilleri, şemalarla resimlendirilir. Ölçümdeki en önemli </a:t>
            </a:r>
            <a:r>
              <a:rPr lang="tr-TR" dirty="0" err="1" smtClean="0">
                <a:solidFill>
                  <a:schemeClr val="tx1"/>
                </a:solidFill>
              </a:rPr>
              <a:t>öge</a:t>
            </a:r>
            <a:r>
              <a:rPr lang="tr-TR" dirty="0" smtClean="0">
                <a:solidFill>
                  <a:schemeClr val="tx1"/>
                </a:solidFill>
              </a:rPr>
              <a:t>, kullanılacak ölçeğin nasıl seçileceğidir. Plânların ve haritaların basımları sırasında, tekrar çizilmeleri için basımın (Formatı), kazı yönetmeniyle ölçüm uzmanı tarafından belirlenir. Ölçülen en geniş alan her çizimde geçerli olan ölçeği belirler. Her plânda asıl kuzey daima işaretlenmelidir. Alan notlarında kullanılan yaygın semboller (simge) ve kısaltmalar plâna geçirilmeli. Bu simgelerin </a:t>
            </a:r>
            <a:r>
              <a:rPr lang="tr-TR" dirty="0" err="1" smtClean="0">
                <a:solidFill>
                  <a:schemeClr val="tx1"/>
                </a:solidFill>
              </a:rPr>
              <a:t>başlıcaları</a:t>
            </a:r>
            <a:r>
              <a:rPr lang="tr-TR" dirty="0" smtClean="0">
                <a:solidFill>
                  <a:schemeClr val="tx1"/>
                </a:solidFill>
              </a:rPr>
              <a:t> aşağıya alınmıştır:</a:t>
            </a:r>
            <a:endParaRPr lang="en-GB"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pPr lvl="0"/>
            <a:r>
              <a:rPr lang="tr-TR" dirty="0" smtClean="0">
                <a:solidFill>
                  <a:srgbClr val="FF0000"/>
                </a:solidFill>
              </a:rPr>
              <a:t>ARAZİ TARAMA ÖLÇÜMÜ</a:t>
            </a:r>
            <a:endParaRPr lang="en-GB" dirty="0" smtClean="0">
              <a:solidFill>
                <a:srgbClr val="FF0000"/>
              </a:solidFill>
            </a:endParaRPr>
          </a:p>
          <a:p>
            <a:pPr lvl="0"/>
            <a:r>
              <a:rPr lang="tr-TR" b="1" dirty="0" smtClean="0">
                <a:solidFill>
                  <a:srgbClr val="FF0000"/>
                </a:solidFill>
              </a:rPr>
              <a:t>1. Ölçüm Ekibi</a:t>
            </a:r>
            <a:endParaRPr lang="en-GB" b="1" dirty="0" smtClean="0">
              <a:solidFill>
                <a:srgbClr val="FF0000"/>
              </a:solidFill>
            </a:endParaRPr>
          </a:p>
          <a:p>
            <a:r>
              <a:rPr lang="tr-TR" dirty="0" smtClean="0">
                <a:solidFill>
                  <a:schemeClr val="tx1"/>
                </a:solidFill>
              </a:rPr>
              <a:t>Arazi tarama ve ölçüm ekibi kazı yönetmeni, bir ölçüm uzmanı, bir ölçücü ve bir kayıt tutucudan oluşmak üzere 6-8 kişiden ibaret olmalıdır. Ekibin bütün ihtiyaç ve hazırlıkları tamam olmalı. Zira ölçüm ve kazı çalışmalarının çoğu mahrumiyet bölgelerinde yapılır. Bu yüzden ölçüm çalışması bir günden fazla sürecekse kazı yönetmeni yiyecek, su ve istirahat, yaşam alanlarını hazırlamalıdır. Ekip sıkıntı ve sefalet çekmemelidir.</a:t>
            </a:r>
            <a:endParaRPr lang="en-GB" dirty="0" smtClean="0">
              <a:solidFill>
                <a:schemeClr val="tx1"/>
              </a:solidFill>
            </a:endParaRPr>
          </a:p>
          <a:p>
            <a:pPr lvl="0"/>
            <a:r>
              <a:rPr lang="tr-TR" b="1" dirty="0" smtClean="0">
                <a:solidFill>
                  <a:srgbClr val="FF0000"/>
                </a:solidFill>
              </a:rPr>
              <a:t>2. Ölçüm Donanımı:</a:t>
            </a:r>
            <a:endParaRPr lang="en-GB" b="1" dirty="0" smtClean="0">
              <a:solidFill>
                <a:srgbClr val="FF0000"/>
              </a:solidFill>
            </a:endParaRPr>
          </a:p>
          <a:p>
            <a:r>
              <a:rPr lang="tr-TR" dirty="0" smtClean="0">
                <a:solidFill>
                  <a:schemeClr val="tx1"/>
                </a:solidFill>
              </a:rPr>
              <a:t>Ölçüm çalışmaları için çoğunlukla şu aletlere yer verilir.</a:t>
            </a:r>
            <a:endParaRPr lang="en-GB" dirty="0" smtClean="0">
              <a:solidFill>
                <a:schemeClr val="tx1"/>
              </a:solidFill>
            </a:endParaRPr>
          </a:p>
          <a:p>
            <a:pPr lvl="0"/>
            <a:r>
              <a:rPr lang="tr-TR" dirty="0" smtClean="0">
                <a:solidFill>
                  <a:schemeClr val="tx1"/>
                </a:solidFill>
              </a:rPr>
              <a:t>Ölçüm ve yer belirleme için pusula, küçük ölçüm bandı, dürbün, </a:t>
            </a:r>
            <a:r>
              <a:rPr lang="tr-TR" dirty="0" err="1" smtClean="0">
                <a:solidFill>
                  <a:schemeClr val="tx1"/>
                </a:solidFill>
              </a:rPr>
              <a:t>teodolit</a:t>
            </a:r>
            <a:r>
              <a:rPr lang="tr-TR" dirty="0" smtClean="0">
                <a:solidFill>
                  <a:schemeClr val="tx1"/>
                </a:solidFill>
              </a:rPr>
              <a:t>, menzil </a:t>
            </a:r>
            <a:r>
              <a:rPr lang="tr-TR" dirty="0" err="1" smtClean="0">
                <a:solidFill>
                  <a:schemeClr val="tx1"/>
                </a:solidFill>
              </a:rPr>
              <a:t>kutuparı</a:t>
            </a:r>
            <a:r>
              <a:rPr lang="tr-TR" dirty="0" smtClean="0">
                <a:solidFill>
                  <a:schemeClr val="tx1"/>
                </a:solidFill>
              </a:rPr>
              <a:t>, seviye çubuğu, çelik bantlar, zincirler, haritalar ve plânlar.</a:t>
            </a:r>
            <a:endParaRPr lang="en-GB" dirty="0" smtClean="0">
              <a:solidFill>
                <a:schemeClr val="tx1"/>
              </a:solidFill>
            </a:endParaRPr>
          </a:p>
          <a:p>
            <a:pPr lvl="0"/>
            <a:r>
              <a:rPr lang="tr-TR" dirty="0" smtClean="0">
                <a:solidFill>
                  <a:schemeClr val="tx1"/>
                </a:solidFill>
              </a:rPr>
              <a:t>Fotoğraflama işi için; </a:t>
            </a:r>
            <a:r>
              <a:rPr lang="tr-TR" dirty="0" err="1" smtClean="0">
                <a:solidFill>
                  <a:schemeClr val="tx1"/>
                </a:solidFill>
              </a:rPr>
              <a:t>makera</a:t>
            </a:r>
            <a:r>
              <a:rPr lang="tr-TR" dirty="0" smtClean="0">
                <a:solidFill>
                  <a:schemeClr val="tx1"/>
                </a:solidFill>
              </a:rPr>
              <a:t>, ışık ölçer, film ve metreler.</a:t>
            </a:r>
            <a:endParaRPr lang="en-GB" dirty="0" smtClean="0">
              <a:solidFill>
                <a:schemeClr val="tx1"/>
              </a:solidFill>
            </a:endParaRPr>
          </a:p>
          <a:p>
            <a:pPr lvl="0"/>
            <a:r>
              <a:rPr lang="tr-TR" dirty="0" smtClean="0">
                <a:solidFill>
                  <a:schemeClr val="tx1"/>
                </a:solidFill>
              </a:rPr>
              <a:t>Netleştirme ve temizleme için; kürek, kazma, çapa, mala, bıçak, süpürge ve fırça</a:t>
            </a:r>
            <a:endParaRPr lang="en-GB" dirty="0" smtClean="0">
              <a:solidFill>
                <a:schemeClr val="tx1"/>
              </a:solidFill>
            </a:endParaRPr>
          </a:p>
          <a:p>
            <a:pPr lvl="0"/>
            <a:r>
              <a:rPr lang="tr-TR" dirty="0" smtClean="0">
                <a:solidFill>
                  <a:schemeClr val="tx1"/>
                </a:solidFill>
              </a:rPr>
              <a:t>Etiketleme için; demir boru, kazıklar, </a:t>
            </a:r>
            <a:r>
              <a:rPr lang="tr-TR" dirty="0" err="1" smtClean="0">
                <a:solidFill>
                  <a:schemeClr val="tx1"/>
                </a:solidFill>
              </a:rPr>
              <a:t>vinyl</a:t>
            </a:r>
            <a:r>
              <a:rPr lang="tr-TR" dirty="0" smtClean="0">
                <a:solidFill>
                  <a:schemeClr val="tx1"/>
                </a:solidFill>
              </a:rPr>
              <a:t> işaretler, beyaz boya...</a:t>
            </a:r>
            <a:endParaRPr lang="en-GB" dirty="0" smtClean="0">
              <a:solidFill>
                <a:schemeClr val="tx1"/>
              </a:solidFill>
            </a:endParaRPr>
          </a:p>
          <a:p>
            <a:pPr lvl="0"/>
            <a:r>
              <a:rPr lang="tr-TR" dirty="0" smtClean="0">
                <a:solidFill>
                  <a:schemeClr val="tx1"/>
                </a:solidFill>
              </a:rPr>
              <a:t>Toplama için; plastik torbalar, kumaş çuvallar, sandıklar, etiketler, sabit uçlu kalemler...</a:t>
            </a:r>
            <a:endParaRPr lang="en-GB" dirty="0" smtClean="0">
              <a:solidFill>
                <a:schemeClr val="tx1"/>
              </a:solidFill>
            </a:endParaRPr>
          </a:p>
          <a:p>
            <a:pPr lvl="0"/>
            <a:r>
              <a:rPr lang="tr-TR" dirty="0" smtClean="0">
                <a:solidFill>
                  <a:schemeClr val="tx1"/>
                </a:solidFill>
              </a:rPr>
              <a:t>Yazma-kaydetmek için; ölçüm formları, fişler, not tahtası, grafik kağıdı, defter, kalem, </a:t>
            </a:r>
            <a:r>
              <a:rPr lang="tr-TR" dirty="0" err="1" smtClean="0">
                <a:solidFill>
                  <a:schemeClr val="tx1"/>
                </a:solidFill>
              </a:rPr>
              <a:t>kalemtraş</a:t>
            </a:r>
            <a:r>
              <a:rPr lang="tr-TR" dirty="0" smtClean="0">
                <a:solidFill>
                  <a:schemeClr val="tx1"/>
                </a:solidFill>
              </a:rPr>
              <a:t>, cetvel ve iletki...vb.</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pPr lvl="0"/>
            <a:r>
              <a:rPr lang="tr-TR" dirty="0" smtClean="0">
                <a:solidFill>
                  <a:srgbClr val="FF0000"/>
                </a:solidFill>
              </a:rPr>
              <a:t>9. GELİŞİGÜZEL ÖRNEK ALMA</a:t>
            </a:r>
            <a:endParaRPr lang="en-GB" dirty="0" smtClean="0">
              <a:solidFill>
                <a:srgbClr val="FF0000"/>
              </a:solidFill>
            </a:endParaRPr>
          </a:p>
          <a:p>
            <a:r>
              <a:rPr lang="tr-TR" dirty="0" smtClean="0">
                <a:solidFill>
                  <a:schemeClr val="tx1"/>
                </a:solidFill>
              </a:rPr>
              <a:t>Araştırma için çeşitli teknikler uygulanır. İşin büyüklüğüne ve sınırlamalara göre bu teknikler değişir. Bugün yapılmakta olan bazı büyük kazılarda verimli sonuç için örnekleme teknikleri kullanılmaktadır. Ekibin siteyi araştıracak fazla zamanı yoksa kazı yönetmeni, araştırmanın nasıl yapılacağına ve hangi bilgilerin, bulguların toplanacağına hemen karar vermelidir. Sitenin yüzeyindeki kalıntıların, her yerde aynı olmadığı durumlarda, fazla bilgi elde etmek amacıyla, gelişigüzel örnek alma yöntemi uygulanır.</a:t>
            </a:r>
            <a:endParaRPr lang="en-GB" dirty="0" smtClean="0">
              <a:solidFill>
                <a:schemeClr val="tx1"/>
              </a:solidFill>
            </a:endParaRPr>
          </a:p>
          <a:p>
            <a:r>
              <a:rPr lang="tr-TR" dirty="0" smtClean="0">
                <a:solidFill>
                  <a:schemeClr val="tx1"/>
                </a:solidFill>
              </a:rPr>
              <a:t>Bu yöntemde, eşit karelerden oluşan bir ızgara sitenin üzerine yerleştirilir. Her kare sırayla numaralanır. Kazı yönetmeni verilen zamanda bu karelerin kaçının inceleneceğine karar verir; seçim tarafsız olur ve tek yönlü olmaktan kurtulur. Tablodaki herhangi bir noktadan </a:t>
            </a:r>
            <a:r>
              <a:rPr lang="tr-TR" dirty="0" err="1" smtClean="0">
                <a:solidFill>
                  <a:schemeClr val="tx1"/>
                </a:solidFill>
              </a:rPr>
              <a:t>başlıyarak</a:t>
            </a:r>
            <a:r>
              <a:rPr lang="tr-TR" dirty="0" smtClean="0">
                <a:solidFill>
                  <a:schemeClr val="tx1"/>
                </a:solidFill>
              </a:rPr>
              <a:t>, sayılar okunur ve incelenecek kareler seçilir. 16 adet 2x2 </a:t>
            </a:r>
            <a:r>
              <a:rPr lang="tr-TR" dirty="0" err="1" smtClean="0">
                <a:solidFill>
                  <a:schemeClr val="tx1"/>
                </a:solidFill>
              </a:rPr>
              <a:t>m’lik</a:t>
            </a:r>
            <a:r>
              <a:rPr lang="tr-TR" dirty="0" smtClean="0">
                <a:solidFill>
                  <a:schemeClr val="tx1"/>
                </a:solidFill>
              </a:rPr>
              <a:t> kareniz bulunduğunu ve sadece beşini inceleme vaktiniz olduğunu düşünün: Nesnel olmak için, her karenin eşit seçilme şansı olmalıdır. Çünkü her kare ayrı bir yer sayılır. Yönetmen rastgele basılmış sayılar arasından ilk kareyi seçer. Örneğin tablodaki üçüncü satıra soldan başlayabilir. Bu satırda, 1 ile 16 arasındaki ilk sayı 8'dir. 8. kare ilk olarak incelenir. Sonra 4. kareye geçilir ve bu 1 ile 16 arasındaki sayılarla devam eder. Bu biçimde her kare eşit şansla temsil edilmiş olur. Rastgele örnek alma, site analizi yapılırken ya da birden fazla site karşılaştırması yapılırken yararlıdır.</a:t>
            </a:r>
            <a:endParaRPr lang="en-GB" dirty="0" smtClean="0">
              <a:solidFill>
                <a:schemeClr val="tx1"/>
              </a:solidFill>
            </a:endParaRPr>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pPr lvl="0"/>
            <a:r>
              <a:rPr lang="tr-TR" b="1" dirty="0" smtClean="0">
                <a:solidFill>
                  <a:srgbClr val="FF0000"/>
                </a:solidFill>
              </a:rPr>
              <a:t>10. YÜRÜYÜŞLE ÖRNEK ALMA</a:t>
            </a:r>
            <a:endParaRPr lang="en-GB" b="1" dirty="0" smtClean="0">
              <a:solidFill>
                <a:srgbClr val="FF0000"/>
              </a:solidFill>
            </a:endParaRPr>
          </a:p>
          <a:p>
            <a:r>
              <a:rPr lang="tr-TR" dirty="0" smtClean="0">
                <a:solidFill>
                  <a:schemeClr val="tx1"/>
                </a:solidFill>
              </a:rPr>
              <a:t>Küçük alanlardaki site ölçümü, adımlama, ölçer bant kullanma, ip ve zincir kullanma biçiminde yapılabilir. Ölçülecek noktalar ölçüm uzmanınca ya da arkeoloji ekibince belirlenmeli ve buraları ölçülmelidir. Bir defa sitenin yeri bulununca, </a:t>
            </a:r>
            <a:r>
              <a:rPr lang="tr-TR" dirty="0" err="1" smtClean="0">
                <a:solidFill>
                  <a:schemeClr val="tx1"/>
                </a:solidFill>
              </a:rPr>
              <a:t>topografık</a:t>
            </a:r>
            <a:r>
              <a:rPr lang="tr-TR" dirty="0" smtClean="0">
                <a:solidFill>
                  <a:schemeClr val="tx1"/>
                </a:solidFill>
              </a:rPr>
              <a:t> ve karakteristik özelliklerinin anlaşılması için yürüyüşe çıkılır. Bazı ölçüm uzmanları, kendi doğal adımlarını ölçmüşlerdir. Bunun için açık alandaki tepeye iniş ve çıkıştaki farklılıkları bilirler. Adımlama, keşif ve kaba ölçüm için iyidir. Ayrıca ölçümlerin yaklaşık kontrolleri yapılır. Pedometreler, adımlanan uzunluğu ölçmede kullanılır. Özellikle, geniş bir alan söz konusu ise yararlıdır. Acemiler iki nokta arasını ölçüp, ortalama adımı bulmak için burayı adımlayarak kolayca doğal adımı saptayabilirler. Tecrübeli biri, her 50 yada 200 adımda bir adımı fazla yada eksik sayar. </a:t>
            </a:r>
            <a:endParaRPr lang="en-GB" dirty="0" smtClean="0">
              <a:solidFill>
                <a:schemeClr val="tx1"/>
              </a:solidFill>
            </a:endParaRPr>
          </a:p>
          <a:p>
            <a:r>
              <a:rPr lang="tr-TR" dirty="0" smtClean="0">
                <a:solidFill>
                  <a:schemeClr val="tx1"/>
                </a:solidFill>
              </a:rPr>
              <a:t>Beş kenarlı alanın sınırları, köşelere çakılan kazıklarla belirlenmiştir. Sonra her kenarı adımlanmış ve uzunlukları hesaplanmıştır. Kazıkların yeri iki ya da daha fazla sabit </a:t>
            </a:r>
            <a:r>
              <a:rPr lang="tr-TR" dirty="0" err="1" smtClean="0">
                <a:solidFill>
                  <a:schemeClr val="tx1"/>
                </a:solidFill>
              </a:rPr>
              <a:t>topografik</a:t>
            </a:r>
            <a:r>
              <a:rPr lang="tr-TR" dirty="0" smtClean="0">
                <a:solidFill>
                  <a:schemeClr val="tx1"/>
                </a:solidFill>
              </a:rPr>
              <a:t> özelliklere göre kaydedilir. Bu noktalar çimentolu çelik kazıklarla sabit yada ölçüm uzmanının çivileriyle geçici olabilir. Böyle bir ölçüm, amacı bazı noktaların yerini belirlemek olduğu için, travers adını alır. Bu, travers yani çapraz ölçümün sadece başlangıcıdır. Sırada açı bağlantılarını ve gerçek uzunlukları bulmak gelir.</a:t>
            </a:r>
            <a:endParaRPr lang="en-GB" dirty="0" smtClean="0">
              <a:solidFill>
                <a:schemeClr val="tx1"/>
              </a:solidFill>
            </a:endParaRPr>
          </a:p>
          <a:p>
            <a:r>
              <a:rPr lang="tr-TR" dirty="0" smtClean="0">
                <a:solidFill>
                  <a:schemeClr val="tx1"/>
                </a:solidFill>
              </a:rPr>
              <a:t>Daha doğru olan başka bir yöntem de, ölçüm uzmanının zinciriyle yapılanıdır. Zincir, çoğunlukla 66 ayak uzunluğunda her biri 7.92 inç olan 100 bakladan oluşur. Diğer zincirler, farklı uzunluklara bölünmüştür. Metrik sistemde olan zincirler, 100 ayaklık, 1 ayak bölmeli zincirler. Bazı ölçüm uzmanları, hala bu zincirleri kullansa da, çoğunluk çelik metre şeridini kullanmaktadır.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pPr lvl="0"/>
            <a:r>
              <a:rPr lang="tr-TR" b="1" dirty="0" smtClean="0">
                <a:solidFill>
                  <a:srgbClr val="FF0000"/>
                </a:solidFill>
              </a:rPr>
              <a:t>11. FARAZİ BİR ALAN TARAMA ÖLÇÜMÜ</a:t>
            </a:r>
            <a:endParaRPr lang="en-GB" b="1" dirty="0" smtClean="0">
              <a:solidFill>
                <a:srgbClr val="FF0000"/>
              </a:solidFill>
            </a:endParaRPr>
          </a:p>
          <a:p>
            <a:r>
              <a:rPr lang="tr-TR" dirty="0" smtClean="0">
                <a:solidFill>
                  <a:schemeClr val="tx1"/>
                </a:solidFill>
              </a:rPr>
              <a:t>Kabaca bir ölçüm, </a:t>
            </a:r>
            <a:r>
              <a:rPr lang="tr-TR" dirty="0" err="1" smtClean="0">
                <a:solidFill>
                  <a:schemeClr val="tx1"/>
                </a:solidFill>
              </a:rPr>
              <a:t>profosyonel</a:t>
            </a:r>
            <a:r>
              <a:rPr lang="tr-TR" dirty="0" smtClean="0">
                <a:solidFill>
                  <a:schemeClr val="tx1"/>
                </a:solidFill>
              </a:rPr>
              <a:t> ölçüm uzmanı yoksa, ekipçe de yapılabilir. Önce ölçüm hattını ve sitenin alan büyüklüğünü bulmak için travers (çapraz) ölçüm yapılır. Ölçüm profesyonelce (ustaca) yapılmıyorsa, uzaklıklar adımlanarak tahmini bir bilgi edinilir. Travers bitirildikten sonra, ölçüm iki bölümlü bir işlem haline gelir. Burada, önce yüzey buluntularının yerleri belirlenir, sonra plâna geçilir. Hatif buluntular toplanır. Kazıklar 10'ar m. arayla ölçüm alanına çakılır ve bir ızgara oluşturulur. Bunların hepsi kazı noktalarına yazılır. Eğer alan düz ise kazıkların eşleri de 10'ar m. arayla onların karşılarına çakılır. Böylece ekip, hiçbir parçayı gözden kaçırmadan, düzenli çalışabilir. Bölge böylece bir kez tarandıktan sonra, kazıklar ilerletilir ve alan tümüyle taranıp ölçülür.</a:t>
            </a:r>
            <a:endParaRPr lang="en-GB" dirty="0" smtClean="0">
              <a:solidFill>
                <a:schemeClr val="tx1"/>
              </a:solidFill>
            </a:endParaRPr>
          </a:p>
          <a:p>
            <a:r>
              <a:rPr lang="tr-TR" dirty="0" smtClean="0">
                <a:solidFill>
                  <a:schemeClr val="tx1"/>
                </a:solidFill>
              </a:rPr>
              <a:t>Geniş ve eğimli bir arkeolojik sitede alanı parsellemek, ızgaralara bölmek ve her bölümden ekibin bir kolunun sorumlu olmasını sağlamak, çoğunlukla daha uygun olur. Parseller yada ızgaralar, çitler, yollar ve telgraf direkleri gibi çağdaş yer belirleyicileri yardımıyla ayrılabilir. Değişik bir tarama yöntemi de, taramaya tümseğin tepesinden 8m aralıkla dağılmış daire biçiminde harekette bulunacak ekip üyeleriyle çalışmaktır. Hangi yöntemle olursa olsun, alanın bütünüyle tarandığından emin olmak için, birden fazla takımla çalışıp tekrarlar yapılabilir. Kazı yönetmeni en uygun yöntemi seçip, bunu ekibe tam olarak anlatmalıdır. Her ekip iki-üç kişiden oluşturulur. Eğer ekipler acemilerden oluşuyorsa, amacı ve yöntemi anlamalarını sağlamak için bir deneme, bir pratik yapma dönemi geçirmelidir.</a:t>
            </a:r>
            <a:endParaRPr lang="en-GB" dirty="0" smtClean="0">
              <a:solidFill>
                <a:schemeClr val="tx1"/>
              </a:solidFill>
            </a:endParaRPr>
          </a:p>
          <a:p>
            <a:endParaRPr lang="en-GB"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r>
              <a:rPr lang="tr-TR" dirty="0" smtClean="0">
                <a:solidFill>
                  <a:schemeClr val="tx1"/>
                </a:solidFill>
              </a:rPr>
              <a:t>Bir tarama alanı seçip buraya buluntuları temsil eden bazı nesneleri daire biçiminde koymak, iyi bir pratik sayılır. Her buluntu ile merkez arasındaki uzaklık ve açıları bulunup not edilir. Bu pratik çalışma bitince açılar toplamının 360° edip etmediği kontrol edilir ve uzaklıklar karşılaştırılır. Asıl kazı yeri taraması üç kişilik bir ekiple yapılır. Bunların ikisi ölçüm yapar, biri de not tutar. Geniş bir ekipler topluluğunda kazı yönetmeni ekipleri numaralar. Bu numaralar aynı zamanda aletler ve kayıtlarda da kullanılır. Plastik ağır iş torbaları ve işaretleri ile donanmış ekipler gereken yerleri işaretler. Bu ayrıntılı iş bittikten sonra işaretler ölçülür ve buluntuların yerleri, sıklıkları not edilir. Sitenin yüzeyi buluntu bakımından çok zenginse, kazı yönetmeni nelerin </a:t>
            </a:r>
            <a:r>
              <a:rPr lang="tr-TR" dirty="0" err="1" smtClean="0">
                <a:solidFill>
                  <a:schemeClr val="tx1"/>
                </a:solidFill>
              </a:rPr>
              <a:t>toplanacığını</a:t>
            </a:r>
            <a:r>
              <a:rPr lang="tr-TR" dirty="0" smtClean="0">
                <a:solidFill>
                  <a:schemeClr val="tx1"/>
                </a:solidFill>
              </a:rPr>
              <a:t> belirtir. Buluntular not alındıktan sonra plastik torbalarla toplanır ve yerlerine işaretler bırakılır. Buluntuların yeri, sonradan tarihleme, inceleme ve kataloga geçirmede yararlı bilgiler vereceğinden çok önemlidir. Kazı not defterinde ayrıca mimari durum, kayaların durumu, genel gözlem ve alanın durumu ile ilgili bilgiler de bulunur.</a:t>
            </a:r>
            <a:endParaRPr lang="en-GB" dirty="0" smtClean="0">
              <a:solidFill>
                <a:schemeClr val="tx1"/>
              </a:solidFill>
            </a:endParaRPr>
          </a:p>
          <a:p>
            <a:r>
              <a:rPr lang="tr-TR" dirty="0" smtClean="0">
                <a:solidFill>
                  <a:schemeClr val="tx1"/>
                </a:solidFill>
              </a:rPr>
              <a:t>Kazı Başkanı'nın amacı ve sonuç notları, ölçüm uzmanının hesaplarına, taslaklarına, ekibin notlarına, buluntulara, fotoğraflara, haritalara ve de yönetmenin kendi düşüncelerine dayalı olmalıdır. Bütün bu bilgiler, taslaklar, fotoğraflar ve sonuçlarla bir dosya haline getirilmelidir. Kazı bir bakıma bu notlara bu dosyaya göre başlayacaktır. Buradaki yararlı, ilginç bilgiler kazı sırasında kullanılır.</a:t>
            </a:r>
            <a:endParaRPr lang="en-GB" dirty="0" smtClean="0">
              <a:solidFill>
                <a:schemeClr val="tx1"/>
              </a:solidFill>
            </a:endParaRPr>
          </a:p>
          <a:p>
            <a:r>
              <a:rPr lang="tr-TR" dirty="0" smtClean="0">
                <a:solidFill>
                  <a:schemeClr val="tx1"/>
                </a:solidFill>
              </a:rPr>
              <a:t>Ölçüm çalışması bitince, bir fiş yada form hazırlanmalı. Bu formlar yerel müze ve üniversitelerin yardımıyla doldurulmalıdır. Sonuçta sitenin jeolojik yapısı, </a:t>
            </a:r>
            <a:r>
              <a:rPr lang="tr-TR" dirty="0" err="1" smtClean="0">
                <a:solidFill>
                  <a:schemeClr val="tx1"/>
                </a:solidFill>
              </a:rPr>
              <a:t>topografik</a:t>
            </a:r>
            <a:r>
              <a:rPr lang="tr-TR" dirty="0" smtClean="0">
                <a:solidFill>
                  <a:schemeClr val="tx1"/>
                </a:solidFill>
              </a:rPr>
              <a:t> durumu, içeriği, yaşı, toprağı, bitki örtüsü ve su durumu da araştırılmış olmalıdır. Bu form, </a:t>
            </a:r>
            <a:r>
              <a:rPr lang="tr-TR" dirty="0" err="1" smtClean="0">
                <a:solidFill>
                  <a:schemeClr val="tx1"/>
                </a:solidFill>
              </a:rPr>
              <a:t>laboratuvar</a:t>
            </a:r>
            <a:r>
              <a:rPr lang="tr-TR" dirty="0" smtClean="0">
                <a:solidFill>
                  <a:schemeClr val="tx1"/>
                </a:solidFill>
              </a:rPr>
              <a:t> analizini yapan uzmanlara da verilmelidir.</a:t>
            </a:r>
            <a:endParaRPr lang="en-GB"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3347</TotalTime>
  <Words>2294</Words>
  <Application>Microsoft Office PowerPoint</Application>
  <PresentationFormat>Ekran Gösterisi (4:3)</PresentationFormat>
  <Paragraphs>85</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Davut</dc:creator>
  <cp:lastModifiedBy>admin</cp:lastModifiedBy>
  <cp:revision>95</cp:revision>
  <dcterms:created xsi:type="dcterms:W3CDTF">2014-09-23T09:41:24Z</dcterms:created>
  <dcterms:modified xsi:type="dcterms:W3CDTF">2020-03-19T11:36:40Z</dcterms:modified>
</cp:coreProperties>
</file>