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48" r:id="rId2"/>
    <p:sldId id="257" r:id="rId3"/>
    <p:sldId id="347" r:id="rId4"/>
    <p:sldId id="315" r:id="rId5"/>
    <p:sldId id="316" r:id="rId6"/>
    <p:sldId id="283" r:id="rId7"/>
    <p:sldId id="308" r:id="rId8"/>
    <p:sldId id="258" r:id="rId9"/>
    <p:sldId id="284" r:id="rId10"/>
    <p:sldId id="291" r:id="rId11"/>
    <p:sldId id="259" r:id="rId12"/>
    <p:sldId id="312" r:id="rId13"/>
    <p:sldId id="341" r:id="rId14"/>
    <p:sldId id="342" r:id="rId15"/>
    <p:sldId id="296" r:id="rId16"/>
    <p:sldId id="297" r:id="rId17"/>
    <p:sldId id="298" r:id="rId18"/>
    <p:sldId id="338"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D478BE-1DE6-41BD-8E5A-25740FDEAF01}" type="datetimeFigureOut">
              <a:rPr lang="en-US" smtClean="0"/>
              <a:pPr/>
              <a:t>1/22/2020</a:t>
            </a:fld>
            <a:endParaRPr lang="en-GB"/>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23D337-3621-44FF-986F-513383CA866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22.01.2020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İçerik Yer Tutucusu"/>
          <p:cNvSpPr>
            <a:spLocks noGrp="1"/>
          </p:cNvSpPr>
          <p:nvPr>
            <p:ph idx="1"/>
          </p:nvPr>
        </p:nvSpPr>
        <p:spPr>
          <a:xfrm>
            <a:off x="457200" y="2565400"/>
            <a:ext cx="8229600" cy="3560763"/>
          </a:xfrm>
        </p:spPr>
        <p:txBody>
          <a:bodyPr/>
          <a:lstStyle/>
          <a:p>
            <a:pPr>
              <a:buFontTx/>
              <a:buNone/>
            </a:pPr>
            <a:r>
              <a:rPr lang="tr-TR" sz="8000" smtClean="0">
                <a:solidFill>
                  <a:srgbClr val="FF0000"/>
                </a:solidFill>
              </a:rPr>
              <a:t>FRİG SANATI I</a:t>
            </a:r>
          </a:p>
        </p:txBody>
      </p:sp>
      <p:pic>
        <p:nvPicPr>
          <p:cNvPr id="2051"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cs typeface="+mn-cs"/>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İçerik Yer Tutucusu"/>
          <p:cNvSpPr>
            <a:spLocks noGrp="1"/>
          </p:cNvSpPr>
          <p:nvPr>
            <p:ph idx="1"/>
          </p:nvPr>
        </p:nvSpPr>
        <p:spPr>
          <a:xfrm>
            <a:off x="0" y="0"/>
            <a:ext cx="9144000" cy="6858000"/>
          </a:xfrm>
        </p:spPr>
        <p:txBody>
          <a:bodyPr>
            <a:normAutofit lnSpcReduction="10000"/>
          </a:bodyPr>
          <a:lstStyle/>
          <a:p>
            <a:r>
              <a:rPr lang="tr-TR" sz="2800" b="1" dirty="0" smtClean="0">
                <a:solidFill>
                  <a:srgbClr val="FF0000"/>
                </a:solidFill>
              </a:rPr>
              <a:t>FRİG DİNİ: </a:t>
            </a:r>
          </a:p>
          <a:p>
            <a:r>
              <a:rPr lang="tr-TR" sz="2000" dirty="0" err="1" smtClean="0"/>
              <a:t>Frigler’in</a:t>
            </a:r>
            <a:r>
              <a:rPr lang="tr-TR" sz="2000" dirty="0" smtClean="0"/>
              <a:t> </a:t>
            </a:r>
            <a:r>
              <a:rPr lang="tr-TR" sz="2000" dirty="0" smtClean="0">
                <a:solidFill>
                  <a:srgbClr val="FF0000"/>
                </a:solidFill>
              </a:rPr>
              <a:t>çok tanrılı </a:t>
            </a:r>
            <a:r>
              <a:rPr lang="tr-TR" sz="2000" dirty="0" smtClean="0"/>
              <a:t>bir dinleri vardı. Dinleri, yerel </a:t>
            </a:r>
            <a:r>
              <a:rPr lang="tr-TR" sz="2000" dirty="0" smtClean="0">
                <a:solidFill>
                  <a:srgbClr val="FF0000"/>
                </a:solidFill>
              </a:rPr>
              <a:t>Anadolu</a:t>
            </a:r>
            <a:r>
              <a:rPr lang="tr-TR" sz="2000" dirty="0" smtClean="0"/>
              <a:t> dini ve </a:t>
            </a:r>
            <a:r>
              <a:rPr lang="tr-TR" sz="2000" dirty="0" smtClean="0">
                <a:solidFill>
                  <a:srgbClr val="FF0000"/>
                </a:solidFill>
              </a:rPr>
              <a:t>Hint-Avrupalı </a:t>
            </a:r>
            <a:r>
              <a:rPr lang="tr-TR" sz="2000" dirty="0" smtClean="0"/>
              <a:t>din olmak üzere </a:t>
            </a:r>
            <a:r>
              <a:rPr lang="tr-TR" sz="2000" dirty="0" smtClean="0">
                <a:solidFill>
                  <a:srgbClr val="FF0000"/>
                </a:solidFill>
              </a:rPr>
              <a:t>iki ana bölüme </a:t>
            </a:r>
            <a:r>
              <a:rPr lang="tr-TR" sz="2000" dirty="0" smtClean="0"/>
              <a:t>ayrılır. </a:t>
            </a:r>
            <a:r>
              <a:rPr lang="tr-TR" sz="2000" dirty="0" err="1" smtClean="0"/>
              <a:t>Frigler’in</a:t>
            </a:r>
            <a:r>
              <a:rPr lang="tr-TR" sz="2000" dirty="0" smtClean="0"/>
              <a:t> Anadolu'da benimsediği en eski ve kendilerine özgü kült, </a:t>
            </a:r>
            <a:r>
              <a:rPr lang="tr-TR" sz="2000" dirty="0" err="1" smtClean="0"/>
              <a:t>Luwilerce</a:t>
            </a:r>
            <a:r>
              <a:rPr lang="tr-TR" sz="2000" dirty="0" smtClean="0"/>
              <a:t> </a:t>
            </a:r>
            <a:r>
              <a:rPr lang="tr-TR" sz="2000" dirty="0" err="1" smtClean="0">
                <a:solidFill>
                  <a:srgbClr val="FF0000"/>
                </a:solidFill>
              </a:rPr>
              <a:t>Kubaba</a:t>
            </a:r>
            <a:r>
              <a:rPr lang="tr-TR" sz="2000" dirty="0" smtClean="0"/>
              <a:t>, Lidyalılar ve Yunanlılarca </a:t>
            </a:r>
            <a:r>
              <a:rPr lang="tr-TR" sz="2000" dirty="0" err="1" smtClean="0">
                <a:solidFill>
                  <a:srgbClr val="FF0000"/>
                </a:solidFill>
              </a:rPr>
              <a:t>Kybele</a:t>
            </a:r>
            <a:r>
              <a:rPr lang="tr-TR" sz="2000" dirty="0" smtClean="0"/>
              <a:t> ya da </a:t>
            </a:r>
            <a:r>
              <a:rPr lang="tr-TR" sz="2000" dirty="0" err="1" smtClean="0">
                <a:solidFill>
                  <a:srgbClr val="FF0000"/>
                </a:solidFill>
              </a:rPr>
              <a:t>Kybebe</a:t>
            </a:r>
            <a:r>
              <a:rPr lang="tr-TR" sz="2000" dirty="0" smtClean="0"/>
              <a:t>, </a:t>
            </a:r>
            <a:r>
              <a:rPr lang="tr-TR" sz="2000" dirty="0" err="1" smtClean="0"/>
              <a:t>Friglerce</a:t>
            </a:r>
            <a:r>
              <a:rPr lang="tr-TR" sz="2000" dirty="0" smtClean="0"/>
              <a:t> </a:t>
            </a:r>
            <a:r>
              <a:rPr lang="tr-TR" sz="2000" dirty="0" err="1" smtClean="0">
                <a:solidFill>
                  <a:srgbClr val="FF0000"/>
                </a:solidFill>
              </a:rPr>
              <a:t>Kubile</a:t>
            </a:r>
            <a:r>
              <a:rPr lang="tr-TR" sz="2000" dirty="0" smtClean="0"/>
              <a:t> ya da </a:t>
            </a:r>
            <a:r>
              <a:rPr lang="tr-TR" sz="2000" dirty="0" err="1" smtClean="0">
                <a:solidFill>
                  <a:srgbClr val="FF0000"/>
                </a:solidFill>
              </a:rPr>
              <a:t>Matar</a:t>
            </a:r>
            <a:r>
              <a:rPr lang="tr-TR" sz="2000" dirty="0" smtClean="0">
                <a:solidFill>
                  <a:srgbClr val="FF0000"/>
                </a:solidFill>
              </a:rPr>
              <a:t> </a:t>
            </a:r>
            <a:r>
              <a:rPr lang="tr-TR" sz="2000" dirty="0" err="1" smtClean="0">
                <a:solidFill>
                  <a:srgbClr val="FF0000"/>
                </a:solidFill>
              </a:rPr>
              <a:t>Kubile</a:t>
            </a:r>
            <a:r>
              <a:rPr lang="tr-TR" sz="2000" dirty="0" smtClean="0">
                <a:solidFill>
                  <a:srgbClr val="FF0000"/>
                </a:solidFill>
              </a:rPr>
              <a:t> </a:t>
            </a:r>
            <a:r>
              <a:rPr lang="tr-TR" sz="2000" dirty="0" smtClean="0"/>
              <a:t>olarak adlandırılan </a:t>
            </a:r>
            <a:r>
              <a:rPr lang="tr-TR" sz="2000" dirty="0" smtClean="0">
                <a:solidFill>
                  <a:srgbClr val="FF0000"/>
                </a:solidFill>
              </a:rPr>
              <a:t>Büyük Ana </a:t>
            </a:r>
            <a:r>
              <a:rPr lang="tr-TR" sz="2000" dirty="0" smtClean="0"/>
              <a:t>ya da </a:t>
            </a:r>
            <a:r>
              <a:rPr lang="tr-TR" sz="2000" dirty="0" smtClean="0">
                <a:solidFill>
                  <a:srgbClr val="FF0000"/>
                </a:solidFill>
              </a:rPr>
              <a:t>Ana Tanrıça </a:t>
            </a:r>
            <a:r>
              <a:rPr lang="tr-TR" sz="2000" dirty="0" smtClean="0"/>
              <a:t>kültüdür. </a:t>
            </a:r>
            <a:r>
              <a:rPr lang="tr-TR" sz="2000" b="1" dirty="0" smtClean="0">
                <a:solidFill>
                  <a:srgbClr val="FF0000"/>
                </a:solidFill>
              </a:rPr>
              <a:t>“</a:t>
            </a:r>
            <a:r>
              <a:rPr lang="tr-TR" sz="2000" b="1" dirty="0" err="1" smtClean="0">
                <a:solidFill>
                  <a:srgbClr val="FF0000"/>
                </a:solidFill>
              </a:rPr>
              <a:t>Matar</a:t>
            </a:r>
            <a:r>
              <a:rPr lang="tr-TR" sz="2000" b="1" dirty="0" smtClean="0">
                <a:solidFill>
                  <a:srgbClr val="FF0000"/>
                </a:solidFill>
              </a:rPr>
              <a:t>”, “Anne” (</a:t>
            </a:r>
            <a:r>
              <a:rPr lang="tr-TR" sz="2000" b="1" dirty="0" err="1" smtClean="0">
                <a:solidFill>
                  <a:srgbClr val="FF0000"/>
                </a:solidFill>
              </a:rPr>
              <a:t>mother</a:t>
            </a:r>
            <a:r>
              <a:rPr lang="tr-TR" sz="2000" b="1" dirty="0" smtClean="0">
                <a:solidFill>
                  <a:srgbClr val="FF0000"/>
                </a:solidFill>
              </a:rPr>
              <a:t>) </a:t>
            </a:r>
            <a:r>
              <a:rPr lang="tr-TR" sz="2000" dirty="0" smtClean="0"/>
              <a:t>anlamına gelmektedir.</a:t>
            </a:r>
          </a:p>
          <a:p>
            <a:r>
              <a:rPr lang="tr-TR" sz="2000" dirty="0" smtClean="0"/>
              <a:t>Anadolu’da M.Ö. 6. Bin yıldan itibaren farklı kültürler tarafından benimsenen Ana Tanrıça; </a:t>
            </a:r>
            <a:r>
              <a:rPr lang="tr-TR" sz="2000" dirty="0" err="1" smtClean="0"/>
              <a:t>Kubaba</a:t>
            </a:r>
            <a:r>
              <a:rPr lang="tr-TR" sz="2000" dirty="0" smtClean="0"/>
              <a:t>, </a:t>
            </a:r>
            <a:r>
              <a:rPr lang="tr-TR" sz="2000" dirty="0" err="1" smtClean="0"/>
              <a:t>Kybebe</a:t>
            </a:r>
            <a:r>
              <a:rPr lang="tr-TR" sz="2000" dirty="0" smtClean="0"/>
              <a:t>, </a:t>
            </a:r>
            <a:r>
              <a:rPr lang="tr-TR" sz="2000" dirty="0" err="1" smtClean="0"/>
              <a:t>Kubile</a:t>
            </a:r>
            <a:r>
              <a:rPr lang="tr-TR" sz="2000" dirty="0" smtClean="0"/>
              <a:t>, </a:t>
            </a:r>
            <a:r>
              <a:rPr lang="tr-TR" sz="2000" dirty="0" err="1" smtClean="0"/>
              <a:t>Matar</a:t>
            </a:r>
            <a:r>
              <a:rPr lang="tr-TR" sz="2000" dirty="0" smtClean="0"/>
              <a:t> </a:t>
            </a:r>
            <a:r>
              <a:rPr lang="tr-TR" sz="2000" dirty="0" err="1" smtClean="0"/>
              <a:t>Kubile</a:t>
            </a:r>
            <a:r>
              <a:rPr lang="tr-TR" sz="2000" dirty="0" smtClean="0"/>
              <a:t>, </a:t>
            </a:r>
            <a:r>
              <a:rPr lang="tr-TR" sz="2000" dirty="0" err="1" smtClean="0"/>
              <a:t>Nana</a:t>
            </a:r>
            <a:r>
              <a:rPr lang="tr-TR" sz="2000" dirty="0" smtClean="0"/>
              <a:t>, </a:t>
            </a:r>
            <a:r>
              <a:rPr lang="tr-TR" sz="2000" dirty="0" err="1" smtClean="0"/>
              <a:t>Marienna</a:t>
            </a:r>
            <a:r>
              <a:rPr lang="tr-TR" sz="2000" dirty="0" smtClean="0"/>
              <a:t>, </a:t>
            </a:r>
            <a:r>
              <a:rPr lang="tr-TR" sz="2000" dirty="0" err="1" smtClean="0"/>
              <a:t>Dindymene</a:t>
            </a:r>
            <a:r>
              <a:rPr lang="tr-TR" sz="2000" dirty="0" smtClean="0"/>
              <a:t>, </a:t>
            </a:r>
            <a:r>
              <a:rPr lang="tr-TR" sz="2000" dirty="0" err="1" smtClean="0"/>
              <a:t>Sipylene</a:t>
            </a:r>
            <a:r>
              <a:rPr lang="tr-TR" sz="2000" dirty="0" smtClean="0"/>
              <a:t> gibi isimlerle temsil edilmektedir. Antik kaynaklarda </a:t>
            </a:r>
            <a:r>
              <a:rPr lang="tr-TR" sz="2000" i="1" dirty="0" err="1" smtClean="0"/>
              <a:t>Agdistis</a:t>
            </a:r>
            <a:r>
              <a:rPr lang="tr-TR" sz="2000" i="1" dirty="0" smtClean="0"/>
              <a:t> ya da </a:t>
            </a:r>
            <a:r>
              <a:rPr lang="tr-TR" sz="2000" i="1" dirty="0" err="1" smtClean="0"/>
              <a:t>Agdistis</a:t>
            </a:r>
            <a:r>
              <a:rPr lang="tr-TR" sz="2000" i="1" dirty="0" smtClean="0"/>
              <a:t> </a:t>
            </a:r>
            <a:r>
              <a:rPr lang="tr-TR" sz="2000" i="1" dirty="0" err="1" smtClean="0"/>
              <a:t>Meter</a:t>
            </a:r>
            <a:r>
              <a:rPr lang="tr-TR" sz="2000" i="1" dirty="0" smtClean="0"/>
              <a:t> </a:t>
            </a:r>
            <a:r>
              <a:rPr lang="tr-TR" sz="2000" i="1" dirty="0" err="1" smtClean="0"/>
              <a:t>Thea</a:t>
            </a:r>
            <a:r>
              <a:rPr lang="tr-TR" sz="2000" i="1" dirty="0" smtClean="0"/>
              <a:t> olarak geçen tanrıçaya, Yunanlılar </a:t>
            </a:r>
            <a:r>
              <a:rPr lang="tr-TR" sz="2000" i="1" dirty="0" err="1" smtClean="0"/>
              <a:t>Meter</a:t>
            </a:r>
            <a:r>
              <a:rPr lang="tr-TR" sz="2000" i="1" dirty="0" smtClean="0"/>
              <a:t> </a:t>
            </a:r>
            <a:r>
              <a:rPr lang="tr-TR" sz="2000" i="1" dirty="0" err="1" smtClean="0"/>
              <a:t>Megale</a:t>
            </a:r>
            <a:r>
              <a:rPr lang="tr-TR" sz="2000" i="1" dirty="0" smtClean="0"/>
              <a:t> ve </a:t>
            </a:r>
            <a:r>
              <a:rPr lang="tr-TR" sz="2000" dirty="0" smtClean="0"/>
              <a:t>daha çok da </a:t>
            </a:r>
            <a:r>
              <a:rPr lang="tr-TR" sz="2000" i="1" dirty="0" smtClean="0"/>
              <a:t>Kibele</a:t>
            </a:r>
            <a:r>
              <a:rPr lang="tr-TR" sz="2000" dirty="0" smtClean="0"/>
              <a:t>, Romalılar ise </a:t>
            </a:r>
            <a:r>
              <a:rPr lang="tr-TR" sz="2000" dirty="0" err="1" smtClean="0"/>
              <a:t>Magna</a:t>
            </a:r>
            <a:r>
              <a:rPr lang="tr-TR" sz="2000" dirty="0" smtClean="0"/>
              <a:t> </a:t>
            </a:r>
            <a:r>
              <a:rPr lang="tr-TR" sz="2000" dirty="0" err="1" smtClean="0"/>
              <a:t>Matar</a:t>
            </a:r>
            <a:r>
              <a:rPr lang="tr-TR" sz="2000" dirty="0" smtClean="0"/>
              <a:t> diyorlardı.</a:t>
            </a:r>
          </a:p>
          <a:p>
            <a:r>
              <a:rPr lang="tr-TR" sz="2000" dirty="0" smtClean="0"/>
              <a:t>Hint-Avrupalı tanrılarına gelince, </a:t>
            </a:r>
            <a:r>
              <a:rPr lang="tr-TR" sz="2000" dirty="0" err="1" smtClean="0"/>
              <a:t>Thrak</a:t>
            </a:r>
            <a:r>
              <a:rPr lang="tr-TR" sz="2000" dirty="0" smtClean="0"/>
              <a:t> kökenli </a:t>
            </a:r>
            <a:r>
              <a:rPr lang="tr-TR" sz="2000" dirty="0" smtClean="0">
                <a:solidFill>
                  <a:srgbClr val="FF0000"/>
                </a:solidFill>
              </a:rPr>
              <a:t>Güneş Tanrısı </a:t>
            </a:r>
            <a:r>
              <a:rPr lang="tr-TR" sz="2000" dirty="0" err="1" smtClean="0">
                <a:solidFill>
                  <a:srgbClr val="FF0000"/>
                </a:solidFill>
              </a:rPr>
              <a:t>Sabazios</a:t>
            </a:r>
            <a:r>
              <a:rPr lang="tr-TR" sz="2000" dirty="0" smtClean="0">
                <a:solidFill>
                  <a:srgbClr val="FF0000"/>
                </a:solidFill>
              </a:rPr>
              <a:t> </a:t>
            </a:r>
            <a:r>
              <a:rPr lang="tr-TR" sz="2000" dirty="0" smtClean="0"/>
              <a:t>ve daha sonraları </a:t>
            </a:r>
            <a:r>
              <a:rPr lang="tr-TR" sz="2000" dirty="0" smtClean="0">
                <a:solidFill>
                  <a:srgbClr val="FF0000"/>
                </a:solidFill>
              </a:rPr>
              <a:t>Men olarak adlandırılan </a:t>
            </a:r>
            <a:r>
              <a:rPr lang="tr-TR" sz="2000" dirty="0" err="1" smtClean="0">
                <a:solidFill>
                  <a:srgbClr val="FF0000"/>
                </a:solidFill>
              </a:rPr>
              <a:t>Manes’</a:t>
            </a:r>
            <a:r>
              <a:rPr lang="tr-TR" sz="2000" dirty="0" err="1" smtClean="0"/>
              <a:t>dir</a:t>
            </a:r>
            <a:r>
              <a:rPr lang="tr-TR" sz="2000" dirty="0" smtClean="0"/>
              <a:t>. Tanrı Men’in </a:t>
            </a:r>
            <a:r>
              <a:rPr lang="tr-TR" sz="2000" dirty="0" err="1" smtClean="0"/>
              <a:t>Thrak</a:t>
            </a:r>
            <a:r>
              <a:rPr lang="tr-TR" sz="2000" dirty="0" smtClean="0"/>
              <a:t> kökenli olduğu konusu tartışmalıdır. Omuzlarının gerisinde hilal ile simgelenen bu tanrının</a:t>
            </a:r>
          </a:p>
          <a:p>
            <a:r>
              <a:rPr lang="tr-TR" sz="2000" dirty="0" smtClean="0"/>
              <a:t>Anadolu’da M.Ö. 3. binyıldan beri kutsanan ay tanrısı ile aynı kökene dayandığı ve </a:t>
            </a:r>
            <a:r>
              <a:rPr lang="tr-TR" sz="2000" dirty="0" err="1" smtClean="0"/>
              <a:t>Phrygler’in</a:t>
            </a:r>
            <a:r>
              <a:rPr lang="tr-TR" sz="2000" dirty="0" smtClean="0"/>
              <a:t> bu tanrıyı sonradan benimseyerek </a:t>
            </a:r>
            <a:r>
              <a:rPr lang="tr-TR" sz="2000" dirty="0" err="1" smtClean="0"/>
              <a:t>pantheonlarına</a:t>
            </a:r>
            <a:r>
              <a:rPr lang="tr-TR" sz="2000" dirty="0" smtClean="0"/>
              <a:t> kattıkları düşünülmektedir. </a:t>
            </a:r>
          </a:p>
          <a:p>
            <a:r>
              <a:rPr lang="tr-TR" sz="2000" dirty="0" smtClean="0"/>
              <a:t>Bu antik kaynakların analizi ile otantik </a:t>
            </a:r>
            <a:r>
              <a:rPr lang="tr-TR" sz="2000" dirty="0" err="1" smtClean="0"/>
              <a:t>Phryg</a:t>
            </a:r>
            <a:r>
              <a:rPr lang="tr-TR" sz="2000" dirty="0" smtClean="0"/>
              <a:t> dini ve </a:t>
            </a:r>
            <a:r>
              <a:rPr lang="tr-TR" sz="2000" dirty="0" err="1" smtClean="0"/>
              <a:t>tapınımlarının</a:t>
            </a:r>
            <a:r>
              <a:rPr lang="tr-TR" sz="2000" dirty="0" smtClean="0"/>
              <a:t> bugün için somut tanıklarını oluşturan kült anıtları, Anadolu kökenli Ana Tanrıça’nın “</a:t>
            </a:r>
            <a:r>
              <a:rPr lang="tr-TR" sz="2000" dirty="0" err="1" smtClean="0"/>
              <a:t>Matar</a:t>
            </a:r>
            <a:r>
              <a:rPr lang="tr-TR" sz="2000" dirty="0" smtClean="0"/>
              <a:t>” ismi ile </a:t>
            </a:r>
            <a:r>
              <a:rPr lang="tr-TR" sz="2000" dirty="0" err="1" smtClean="0"/>
              <a:t>Phryg</a:t>
            </a:r>
            <a:r>
              <a:rPr lang="tr-TR" sz="2000" dirty="0" smtClean="0"/>
              <a:t> dinsel inanışındaki tartışmasız en büyük tanrıça olarak tapınım gördüğünü bize göstermektedir. Büyük ölçüde tarım toplumu olan </a:t>
            </a:r>
            <a:r>
              <a:rPr lang="tr-TR" sz="2000" dirty="0" err="1" smtClean="0"/>
              <a:t>Phrygler’in</a:t>
            </a:r>
            <a:r>
              <a:rPr lang="tr-TR" sz="2000" dirty="0" smtClean="0"/>
              <a:t> uçsuz bucaksız doğa ile özdeşleştirdikleri “Ana Tanrıça </a:t>
            </a:r>
            <a:r>
              <a:rPr lang="tr-TR" sz="2000" dirty="0" err="1" smtClean="0"/>
              <a:t>Matar</a:t>
            </a:r>
            <a:r>
              <a:rPr lang="tr-TR" sz="2000" dirty="0" smtClean="0"/>
              <a:t>” bir doğa tanrıçasıydı.</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10000"/>
          </a:bodyPr>
          <a:lstStyle/>
          <a:p>
            <a:r>
              <a:rPr lang="tr-TR" dirty="0" err="1" smtClean="0"/>
              <a:t>Phryglerin</a:t>
            </a:r>
            <a:r>
              <a:rPr lang="tr-TR" dirty="0" smtClean="0"/>
              <a:t> en ünlü tanrıçası ilk kez 6. yy yazıtlarında "</a:t>
            </a:r>
            <a:r>
              <a:rPr lang="tr-TR" dirty="0" err="1" smtClean="0"/>
              <a:t>Matar</a:t>
            </a:r>
            <a:r>
              <a:rPr lang="tr-TR" dirty="0" smtClean="0"/>
              <a:t>" (Anne) veya "</a:t>
            </a:r>
            <a:r>
              <a:rPr lang="tr-TR" dirty="0" err="1" smtClean="0"/>
              <a:t>Mother</a:t>
            </a:r>
            <a:r>
              <a:rPr lang="tr-TR" dirty="0" smtClean="0"/>
              <a:t>" biçiminde kaydedilmiştir. Birkaç yazıtta "</a:t>
            </a:r>
            <a:r>
              <a:rPr lang="tr-TR" dirty="0" err="1" smtClean="0"/>
              <a:t>Kübileya</a:t>
            </a:r>
            <a:r>
              <a:rPr lang="tr-TR" dirty="0" smtClean="0"/>
              <a:t>" (dağların) sıfatı ile birlikte anılır. Tanrıça </a:t>
            </a:r>
            <a:r>
              <a:rPr lang="tr-TR" dirty="0" err="1" smtClean="0"/>
              <a:t>Grekler’e</a:t>
            </a:r>
            <a:r>
              <a:rPr lang="tr-TR" dirty="0" smtClean="0"/>
              <a:t> ve </a:t>
            </a:r>
            <a:r>
              <a:rPr lang="tr-TR" dirty="0" err="1" smtClean="0"/>
              <a:t>Romalılar’a</a:t>
            </a:r>
            <a:r>
              <a:rPr lang="tr-TR" dirty="0" smtClean="0"/>
              <a:t> bu sıfatından dönüşen "</a:t>
            </a:r>
            <a:r>
              <a:rPr lang="tr-TR" dirty="0" err="1" smtClean="0"/>
              <a:t>Kybele</a:t>
            </a:r>
            <a:r>
              <a:rPr lang="tr-TR" dirty="0" smtClean="0"/>
              <a:t>" veya "</a:t>
            </a:r>
            <a:r>
              <a:rPr lang="tr-TR" dirty="0" err="1" smtClean="0"/>
              <a:t>Cybele</a:t>
            </a:r>
            <a:r>
              <a:rPr lang="tr-TR" dirty="0" smtClean="0"/>
              <a:t>" olarak geçmiştir. İsmi </a:t>
            </a:r>
            <a:r>
              <a:rPr lang="tr-TR" dirty="0" err="1" smtClean="0"/>
              <a:t>Hellenistik</a:t>
            </a:r>
            <a:r>
              <a:rPr lang="tr-TR" dirty="0" smtClean="0"/>
              <a:t> Çağ'da </a:t>
            </a:r>
            <a:r>
              <a:rPr lang="tr-TR" dirty="0" err="1" smtClean="0"/>
              <a:t>Kybebe</a:t>
            </a:r>
            <a:r>
              <a:rPr lang="tr-TR" dirty="0" smtClean="0"/>
              <a:t> biçiminde yaygındı. Tanrıça'nın </a:t>
            </a:r>
            <a:r>
              <a:rPr lang="tr-TR" dirty="0" err="1" smtClean="0"/>
              <a:t>Pessinus'ta</a:t>
            </a:r>
            <a:r>
              <a:rPr lang="tr-TR" dirty="0" smtClean="0"/>
              <a:t> kendini hadım eden </a:t>
            </a:r>
            <a:r>
              <a:rPr lang="tr-TR" dirty="0" err="1" smtClean="0"/>
              <a:t>Attis</a:t>
            </a:r>
            <a:r>
              <a:rPr lang="tr-TR" dirty="0" smtClean="0"/>
              <a:t> adında genç bir sevgilisi ve törenlerine eşlik eden </a:t>
            </a:r>
            <a:r>
              <a:rPr lang="tr-TR" dirty="0" err="1" smtClean="0"/>
              <a:t>Gallos</a:t>
            </a:r>
            <a:r>
              <a:rPr lang="tr-TR" dirty="0" smtClean="0"/>
              <a:t> adında hadım rahipleri vardı. M.Ö. 204 yılında Romalılar </a:t>
            </a:r>
            <a:r>
              <a:rPr lang="tr-TR" dirty="0" err="1" smtClean="0"/>
              <a:t>Magna</a:t>
            </a:r>
            <a:r>
              <a:rPr lang="tr-TR" dirty="0" smtClean="0"/>
              <a:t> </a:t>
            </a:r>
            <a:r>
              <a:rPr lang="tr-TR" dirty="0" err="1" smtClean="0"/>
              <a:t>Matar'ı</a:t>
            </a:r>
            <a:r>
              <a:rPr lang="tr-TR" dirty="0" smtClean="0"/>
              <a:t> </a:t>
            </a:r>
            <a:r>
              <a:rPr lang="tr-TR" dirty="0" err="1" smtClean="0"/>
              <a:t>Pessinus'tan</a:t>
            </a:r>
            <a:r>
              <a:rPr lang="tr-TR" dirty="0" smtClean="0"/>
              <a:t> alıp Roma'ya kent koruyucu tanrıçası olarak götürmüşlerdir.</a:t>
            </a:r>
          </a:p>
          <a:p>
            <a:r>
              <a:rPr lang="tr-TR" dirty="0" err="1" smtClean="0"/>
              <a:t>Phryg</a:t>
            </a:r>
            <a:r>
              <a:rPr lang="tr-TR" dirty="0" smtClean="0"/>
              <a:t> Ana Tanrıçası ile sembolleri ve </a:t>
            </a:r>
            <a:r>
              <a:rPr lang="tr-TR" dirty="0" err="1" smtClean="0"/>
              <a:t>tapınımı</a:t>
            </a:r>
            <a:r>
              <a:rPr lang="tr-TR" dirty="0" smtClean="0"/>
              <a:t> benzeşen bir diğer tanrıça Geç Hititlerin </a:t>
            </a:r>
            <a:r>
              <a:rPr lang="tr-TR" dirty="0" err="1" smtClean="0"/>
              <a:t>Kubaba'sı</a:t>
            </a:r>
            <a:r>
              <a:rPr lang="tr-TR" dirty="0" smtClean="0"/>
              <a:t> idi. M.Ö. II. binyılın ortalarından beri bilinen tanrıça, I. binyılda özellikle Kargamış'ta ön plana çıkmış; </a:t>
            </a:r>
            <a:r>
              <a:rPr lang="tr-TR" dirty="0" err="1" smtClean="0"/>
              <a:t>Kilikia</a:t>
            </a:r>
            <a:r>
              <a:rPr lang="tr-TR" dirty="0" smtClean="0"/>
              <a:t> ve </a:t>
            </a:r>
            <a:r>
              <a:rPr lang="tr-TR" dirty="0" err="1" smtClean="0"/>
              <a:t>Sardes'te</a:t>
            </a:r>
            <a:r>
              <a:rPr lang="tr-TR" dirty="0" smtClean="0"/>
              <a:t> de tapınım görmüştür. </a:t>
            </a:r>
          </a:p>
          <a:p>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İçerik Yer Tutucusu"/>
          <p:cNvSpPr>
            <a:spLocks noGrp="1"/>
          </p:cNvSpPr>
          <p:nvPr>
            <p:ph idx="1"/>
          </p:nvPr>
        </p:nvSpPr>
        <p:spPr>
          <a:xfrm>
            <a:off x="0" y="0"/>
            <a:ext cx="9144000" cy="6858000"/>
          </a:xfrm>
        </p:spPr>
        <p:txBody>
          <a:bodyPr>
            <a:normAutofit/>
          </a:bodyPr>
          <a:lstStyle/>
          <a:p>
            <a:endParaRPr lang="tr-TR" sz="2000" dirty="0" smtClean="0"/>
          </a:p>
          <a:p>
            <a:r>
              <a:rPr lang="tr-TR" sz="2000" dirty="0" err="1" smtClean="0"/>
              <a:t>Phrygler’in</a:t>
            </a:r>
            <a:r>
              <a:rPr lang="tr-TR" sz="2000" dirty="0" smtClean="0"/>
              <a:t> gözünde doğanın ve hayvanların egemeni, bereketin, bolluğun ve doğurganlığın simgesiydi. Doğayı tüm canlılığı ve verimliliğiyle simgeleyen evrensel bir nitelik taşımaktaydı. Özellikle yırtıcı kuş ve aslanlar tanrıçanın kutsal hayvanlarını oluşturmaktaydı. Bu özelliklerinin yanı sıra tanrıça, genç kızların ve kentlerin de korucusuydu. Doğanın hakimi olan </a:t>
            </a:r>
            <a:r>
              <a:rPr lang="tr-TR" sz="2000" dirty="0" err="1" smtClean="0"/>
              <a:t>Matar’ın</a:t>
            </a:r>
            <a:r>
              <a:rPr lang="tr-TR" sz="2000" dirty="0" smtClean="0"/>
              <a:t> yüksek dağlarda ve yalçın kayalarda yaşadığına inanılmaktaydı ve bu inanç doğrultusunda tanrıça ile ilgili dinsel törenlerde vahşi doğada, ormanlık ve kayalık alanlardaki açık hava tapınaklarında gerçekleştirilmekteydi. Böylece bu tanrıçayı çok benimseyen </a:t>
            </a:r>
            <a:r>
              <a:rPr lang="tr-TR" sz="2000" dirty="0" err="1" smtClean="0"/>
              <a:t>Phrygler</a:t>
            </a:r>
            <a:r>
              <a:rPr lang="tr-TR" sz="2000" dirty="0" smtClean="0"/>
              <a:t>, tüm devleti ve ülkelerini, Ana Tanrıça </a:t>
            </a:r>
            <a:r>
              <a:rPr lang="tr-TR" sz="2000" dirty="0" err="1" smtClean="0"/>
              <a:t>Matar’ın</a:t>
            </a:r>
            <a:r>
              <a:rPr lang="tr-TR" sz="2000" dirty="0" smtClean="0"/>
              <a:t> mülkü saymışlardır. Aslında Neolitik çağdan beri köklü bir Anadolu Tanrıçası olduğu halde, </a:t>
            </a:r>
            <a:r>
              <a:rPr lang="tr-TR" sz="2000" dirty="0" err="1" smtClean="0"/>
              <a:t>Kybele</a:t>
            </a:r>
            <a:r>
              <a:rPr lang="tr-TR" sz="2000" dirty="0" smtClean="0"/>
              <a:t> tarihe </a:t>
            </a:r>
            <a:r>
              <a:rPr lang="tr-TR" sz="2000" dirty="0" err="1" smtClean="0"/>
              <a:t>Phryg</a:t>
            </a:r>
            <a:r>
              <a:rPr lang="tr-TR" sz="2000" dirty="0" smtClean="0"/>
              <a:t> tanrıçası olarak geçmiştir . </a:t>
            </a:r>
            <a:r>
              <a:rPr lang="tr-TR" sz="2000" dirty="0" err="1" smtClean="0"/>
              <a:t>Phrygler’in</a:t>
            </a:r>
            <a:r>
              <a:rPr lang="tr-TR" sz="2000" dirty="0" smtClean="0"/>
              <a:t> Ana Tanrıça kültü, Yunan ve Roma Dünyasında da benimsenmiş ve kendi </a:t>
            </a:r>
            <a:r>
              <a:rPr lang="tr-TR" sz="2000" dirty="0" err="1" smtClean="0"/>
              <a:t>tapınımları</a:t>
            </a:r>
            <a:r>
              <a:rPr lang="tr-TR" sz="2000" dirty="0" smtClean="0"/>
              <a:t> ile bütünleşmiştir</a:t>
            </a:r>
            <a:endParaRPr lang="en-GB" sz="2000" dirty="0" smtClean="0"/>
          </a:p>
          <a:p>
            <a:r>
              <a:rPr lang="tr-TR" sz="2000" dirty="0" err="1" smtClean="0"/>
              <a:t>Frigler’le</a:t>
            </a:r>
            <a:r>
              <a:rPr lang="tr-TR" sz="2000" dirty="0" smtClean="0"/>
              <a:t> birlikte Ana Tanrıça kültünün tekrar önem kazandığı anlaşılmaktadır. </a:t>
            </a:r>
            <a:r>
              <a:rPr lang="tr-TR" sz="2000" dirty="0" err="1" smtClean="0"/>
              <a:t>Friglerde</a:t>
            </a:r>
            <a:r>
              <a:rPr lang="tr-TR" sz="2000" dirty="0" smtClean="0"/>
              <a:t> ortaya çıkan Ana Tanrıça kültünün Yunan- Roma mit ve kült uygulamaları üzerinde de büyük bir etkisinin olduğu görülmektedir. </a:t>
            </a:r>
            <a:r>
              <a:rPr lang="tr-TR" sz="2000" dirty="0" err="1" smtClean="0"/>
              <a:t>Frig</a:t>
            </a:r>
            <a:r>
              <a:rPr lang="tr-TR" sz="2000" dirty="0" smtClean="0"/>
              <a:t> toplumlarında Ana tanrıça “</a:t>
            </a:r>
            <a:r>
              <a:rPr lang="tr-TR" sz="2000" dirty="0" err="1" smtClean="0"/>
              <a:t>Matar</a:t>
            </a:r>
            <a:r>
              <a:rPr lang="tr-TR" sz="2000" dirty="0" smtClean="0"/>
              <a:t>” ya da “Ana” olarak tanımlanmaktadır. </a:t>
            </a:r>
            <a:r>
              <a:rPr lang="tr-TR" sz="2000" dirty="0" err="1" smtClean="0"/>
              <a:t>Frig</a:t>
            </a:r>
            <a:r>
              <a:rPr lang="tr-TR" sz="2000" dirty="0" smtClean="0"/>
              <a:t> kökenli </a:t>
            </a:r>
            <a:r>
              <a:rPr lang="tr-TR" sz="2000" dirty="0" err="1" smtClean="0"/>
              <a:t>Kybele’nin</a:t>
            </a:r>
            <a:r>
              <a:rPr lang="tr-TR" sz="2000" dirty="0" smtClean="0"/>
              <a:t> klasik kaynaklarda sıklıkla “Tanrıların Anası” şeklinde tanımlandığı bilinmektedir. </a:t>
            </a:r>
            <a:r>
              <a:rPr lang="tr-TR" sz="2000" dirty="0" err="1" smtClean="0"/>
              <a:t>Friglerin</a:t>
            </a:r>
            <a:r>
              <a:rPr lang="tr-TR" sz="2000" dirty="0" smtClean="0"/>
              <a:t> önemli kutsal merkezlerinden birisi olan </a:t>
            </a:r>
            <a:r>
              <a:rPr lang="tr-TR" sz="2000" dirty="0" err="1" smtClean="0"/>
              <a:t>Köhnüş</a:t>
            </a:r>
            <a:r>
              <a:rPr lang="tr-TR" sz="2000" dirty="0" smtClean="0"/>
              <a:t> Vadisinde ele geçen bir yazıtta “</a:t>
            </a:r>
            <a:r>
              <a:rPr lang="tr-TR" sz="2000" dirty="0" err="1" smtClean="0"/>
              <a:t>Kybeleia</a:t>
            </a:r>
            <a:r>
              <a:rPr lang="tr-TR" sz="2000" dirty="0" smtClean="0"/>
              <a:t>” sıfatı Yunan ve Roma dinindeki </a:t>
            </a:r>
            <a:r>
              <a:rPr lang="tr-TR" sz="2000" dirty="0" err="1" smtClean="0"/>
              <a:t>Kybele’nin</a:t>
            </a:r>
            <a:r>
              <a:rPr lang="tr-TR" sz="2000" dirty="0" smtClean="0"/>
              <a:t> kaynağı olarak yorumlanmaktadır.</a:t>
            </a:r>
          </a:p>
          <a:p>
            <a:endParaRPr lang="en-GB" sz="2000" dirty="0" smtClean="0"/>
          </a:p>
          <a:p>
            <a:endParaRPr lang="en-GB"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İçerik Yer Tutucusu"/>
          <p:cNvSpPr>
            <a:spLocks noGrp="1"/>
          </p:cNvSpPr>
          <p:nvPr>
            <p:ph idx="1"/>
          </p:nvPr>
        </p:nvSpPr>
        <p:spPr>
          <a:xfrm>
            <a:off x="0" y="0"/>
            <a:ext cx="9144000" cy="6858000"/>
          </a:xfrm>
        </p:spPr>
        <p:txBody>
          <a:bodyPr>
            <a:normAutofit/>
          </a:bodyPr>
          <a:lstStyle/>
          <a:p>
            <a:endParaRPr lang="tr-TR" sz="2000" dirty="0" smtClean="0"/>
          </a:p>
          <a:p>
            <a:r>
              <a:rPr lang="tr-TR" sz="2000" dirty="0" smtClean="0"/>
              <a:t>Kaya anıtları Tanrıça </a:t>
            </a:r>
            <a:r>
              <a:rPr lang="tr-TR" sz="2000" dirty="0" err="1" smtClean="0"/>
              <a:t>Matar’a</a:t>
            </a:r>
            <a:r>
              <a:rPr lang="tr-TR" sz="2000" dirty="0" smtClean="0"/>
              <a:t> duydukları saygı ve bağlılığın kanıtlarıdır. Tanrıça’ya sunulan bu anıtlar kaya </a:t>
            </a:r>
            <a:r>
              <a:rPr lang="tr-TR" sz="2000" dirty="0" err="1" smtClean="0"/>
              <a:t>fasadları</a:t>
            </a:r>
            <a:r>
              <a:rPr lang="tr-TR" sz="2000" dirty="0" smtClean="0"/>
              <a:t>, nişler ve kaya basamaklı yapılardan oluşmaktadır. Bu anıtlar içerisinde sayısal yoğunluk bakımından ilk sırada yer alan kült anıtı tipi basamaklı yapılardır. Bunlar, ayrıntılar dışında mimari tasarım açısından temelde aynı özellikleri yansıtan üç boyutlu anıtlardır. Bu anıtlar “</a:t>
            </a:r>
            <a:r>
              <a:rPr lang="tr-TR" sz="2000" i="1" dirty="0" err="1" smtClean="0"/>
              <a:t>altar</a:t>
            </a:r>
            <a:r>
              <a:rPr lang="tr-TR" sz="2000" i="1" dirty="0" smtClean="0"/>
              <a:t>”, “sunak”, “basamaklı </a:t>
            </a:r>
            <a:r>
              <a:rPr lang="tr-TR" sz="2000" i="1" dirty="0" err="1" smtClean="0"/>
              <a:t>altar</a:t>
            </a:r>
            <a:r>
              <a:rPr lang="tr-TR" sz="2000" i="1" dirty="0" smtClean="0"/>
              <a:t>”,</a:t>
            </a:r>
            <a:r>
              <a:rPr lang="tr-TR" sz="2000" dirty="0" smtClean="0"/>
              <a:t> “</a:t>
            </a:r>
            <a:r>
              <a:rPr lang="tr-TR" sz="2000" i="1" dirty="0" smtClean="0"/>
              <a:t>kült abideleri”, </a:t>
            </a:r>
            <a:r>
              <a:rPr lang="tr-TR" sz="2000" dirty="0" smtClean="0"/>
              <a:t>“taht”, “taht </a:t>
            </a:r>
            <a:r>
              <a:rPr lang="tr-TR" sz="2000" dirty="0" err="1" smtClean="0"/>
              <a:t>altar</a:t>
            </a:r>
            <a:r>
              <a:rPr lang="tr-TR" sz="2000" dirty="0" smtClean="0"/>
              <a:t>”, “basamaklı anıtlar” ve “basamaklı idollü </a:t>
            </a:r>
            <a:r>
              <a:rPr lang="tr-TR" sz="2000" dirty="0" err="1" smtClean="0"/>
              <a:t>altar</a:t>
            </a:r>
            <a:r>
              <a:rPr lang="tr-TR" sz="2000" dirty="0" smtClean="0"/>
              <a:t>” olarak tanımlanmıştır. E. </a:t>
            </a:r>
            <a:r>
              <a:rPr lang="tr-TR" sz="2000" dirty="0" err="1" smtClean="0"/>
              <a:t>Akurgal</a:t>
            </a:r>
            <a:r>
              <a:rPr lang="tr-TR" sz="2000" dirty="0" smtClean="0"/>
              <a:t>, dini törenlerde buraya ana tanrıçanın oturan bir heykelinin yerleştirildiğini savunmuştur.</a:t>
            </a:r>
          </a:p>
          <a:p>
            <a:r>
              <a:rPr lang="tr-TR" sz="2000" dirty="0" smtClean="0"/>
              <a:t>Ayrıca bu anıtlar görünümlerine göre, “</a:t>
            </a:r>
            <a:r>
              <a:rPr lang="tr-TR" sz="2000" i="1" dirty="0" smtClean="0"/>
              <a:t>çift idollü taht ve </a:t>
            </a:r>
            <a:r>
              <a:rPr lang="tr-TR" sz="2000" i="1" dirty="0" err="1" smtClean="0"/>
              <a:t>altar</a:t>
            </a:r>
            <a:r>
              <a:rPr lang="tr-TR" sz="2000" i="1" dirty="0" smtClean="0"/>
              <a:t>”, “çift idollü taht”, “idollü kurban yeri”, “basamaklı anıtlar” </a:t>
            </a:r>
            <a:r>
              <a:rPr lang="tr-TR" sz="2000" dirty="0" smtClean="0"/>
              <a:t>şeklinde de gruplandırılmıştır.</a:t>
            </a:r>
          </a:p>
          <a:p>
            <a:r>
              <a:rPr lang="tr-TR" sz="2000" dirty="0" smtClean="0"/>
              <a:t>Tespit edilmiş </a:t>
            </a:r>
            <a:r>
              <a:rPr lang="tr-TR" sz="2000" dirty="0" err="1" smtClean="0"/>
              <a:t>altarların</a:t>
            </a:r>
            <a:r>
              <a:rPr lang="tr-TR" sz="2000" dirty="0" smtClean="0"/>
              <a:t> sayısı 93 adettir. Bunların 41 adeti Eskişehir, 10’u </a:t>
            </a:r>
            <a:r>
              <a:rPr lang="tr-TR" sz="2000" dirty="0" err="1" smtClean="0"/>
              <a:t>Afyonkarahisar</a:t>
            </a:r>
            <a:r>
              <a:rPr lang="tr-TR" sz="2000" dirty="0" smtClean="0"/>
              <a:t>, 42’si de Kütahya’dadır.</a:t>
            </a:r>
            <a:endParaRPr lang="en-GB" sz="2000" dirty="0" smtClean="0"/>
          </a:p>
          <a:p>
            <a:endParaRPr lang="en-GB"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İçerik Yer Tutucusu"/>
          <p:cNvSpPr>
            <a:spLocks noGrp="1"/>
          </p:cNvSpPr>
          <p:nvPr>
            <p:ph idx="1"/>
          </p:nvPr>
        </p:nvSpPr>
        <p:spPr>
          <a:xfrm>
            <a:off x="0" y="0"/>
            <a:ext cx="9144000" cy="6858000"/>
          </a:xfrm>
        </p:spPr>
        <p:txBody>
          <a:bodyPr>
            <a:normAutofit/>
          </a:bodyPr>
          <a:lstStyle/>
          <a:p>
            <a:r>
              <a:rPr lang="tr-TR" sz="2000" dirty="0" smtClean="0"/>
              <a:t>Yeryüzündeki birçok medeniyetin de tarihte benimsediği üzere, doğurganlık ve bereketi simgeleyen </a:t>
            </a:r>
            <a:r>
              <a:rPr lang="tr-TR" sz="2000" b="1" dirty="0" smtClean="0"/>
              <a:t>Ana Tanrıça </a:t>
            </a:r>
            <a:r>
              <a:rPr lang="tr-TR" sz="2000" dirty="0" smtClean="0"/>
              <a:t>inanışı,</a:t>
            </a:r>
            <a:r>
              <a:rPr lang="tr-TR" sz="2000" b="1" dirty="0" smtClean="0"/>
              <a:t> </a:t>
            </a:r>
            <a:r>
              <a:rPr lang="tr-TR" sz="2000" b="1" dirty="0" err="1" smtClean="0"/>
              <a:t>Frigler</a:t>
            </a:r>
            <a:r>
              <a:rPr lang="tr-TR" sz="2000" b="1" dirty="0" smtClean="0"/>
              <a:t> </a:t>
            </a:r>
            <a:r>
              <a:rPr lang="tr-TR" sz="2000" dirty="0" smtClean="0"/>
              <a:t>tarafından da benimsenmiştir. Dağlarda yaşadığına inanılan Kibele; genç kızların, doğanın, şehirlerin, bolluğun ve tarımın bir koruyucusuydu. </a:t>
            </a:r>
            <a:r>
              <a:rPr lang="tr-TR" sz="2000" dirty="0" err="1" smtClean="0"/>
              <a:t>Kybele</a:t>
            </a:r>
            <a:r>
              <a:rPr lang="tr-TR" sz="2000" dirty="0" smtClean="0"/>
              <a:t>, kutsal anıtları, genellikle dağlardaki kayalıklara yapılmıştı ve tanrıçanın çıplak yarlarda  olduğuna inanılırdı. </a:t>
            </a:r>
          </a:p>
          <a:p>
            <a:r>
              <a:rPr lang="tr-TR" sz="2000" dirty="0" smtClean="0"/>
              <a:t>Kaya anıtları, tanrıçanın tapınaklarını temsil ederdi. Büyük emek ürünü bazı kaya anıtlarının cepheleri kabartmalarla süslenmiştir. Bunlar üzerinde geometrik, bitkisel, bazen de hayvan motifleri yer alırdı. Üzerinde MIDAI = Midas adını içeren </a:t>
            </a:r>
            <a:r>
              <a:rPr lang="tr-TR" sz="2000" dirty="0" err="1" smtClean="0"/>
              <a:t>Frigce</a:t>
            </a:r>
            <a:r>
              <a:rPr lang="tr-TR" sz="2000" dirty="0" smtClean="0"/>
              <a:t> yazıtı nedeniyle Midas mezarı denen görkemli anıt Eskişehir yakınlarında Midas'ın kenti diye bilinen yerde bulunmaktadır. Bu anıt bir mezar değil, bir tapınma cephesi (açık hava mabedi) durumundadır. Kaya yüzeyi tamamen süslüdür ve bu süslü cephe </a:t>
            </a:r>
            <a:r>
              <a:rPr lang="tr-TR" sz="2000" dirty="0" err="1" smtClean="0">
                <a:solidFill>
                  <a:srgbClr val="FF0000"/>
                </a:solidFill>
              </a:rPr>
              <a:t>semerdamlı</a:t>
            </a:r>
            <a:r>
              <a:rPr lang="tr-TR" sz="2000" dirty="0" smtClean="0"/>
              <a:t> bir </a:t>
            </a:r>
            <a:r>
              <a:rPr lang="tr-TR" sz="2000" dirty="0" err="1" smtClean="0"/>
              <a:t>Frig</a:t>
            </a:r>
            <a:r>
              <a:rPr lang="tr-TR" sz="2000" dirty="0" smtClean="0"/>
              <a:t> tapınağının ön cephesini temsil ederdi. Anıtın alttaki merkezi bölümde bir niş içinde </a:t>
            </a:r>
            <a:r>
              <a:rPr lang="tr-TR" sz="2000" dirty="0" err="1" smtClean="0"/>
              <a:t>Kybele</a:t>
            </a:r>
            <a:r>
              <a:rPr lang="tr-TR" sz="2000" dirty="0" smtClean="0"/>
              <a:t> heykelinin durduğu sanılır. </a:t>
            </a:r>
            <a:endParaRPr lang="tr-TR" sz="2000" b="1" dirty="0" smtClean="0">
              <a:solidFill>
                <a:schemeClr val="accent2">
                  <a:lumMod val="75000"/>
                </a:schemeClr>
              </a:solidFill>
            </a:endParaRPr>
          </a:p>
          <a:p>
            <a:r>
              <a:rPr lang="tr-TR" sz="2000" dirty="0" err="1" smtClean="0"/>
              <a:t>Frig</a:t>
            </a:r>
            <a:r>
              <a:rPr lang="tr-TR" sz="2000" dirty="0" smtClean="0"/>
              <a:t> dininin önemli merkezi ise günümüzde Eskişehir ilinin içinde yer alan, </a:t>
            </a:r>
            <a:r>
              <a:rPr lang="tr-TR" sz="2000" dirty="0" smtClean="0">
                <a:solidFill>
                  <a:srgbClr val="FF0000"/>
                </a:solidFill>
              </a:rPr>
              <a:t>Yazılıkaya</a:t>
            </a:r>
            <a:r>
              <a:rPr lang="tr-TR" sz="2000" dirty="0" smtClean="0"/>
              <a:t>’dır. </a:t>
            </a:r>
            <a:r>
              <a:rPr lang="tr-TR" sz="2000" dirty="0" err="1" smtClean="0"/>
              <a:t>Frigler</a:t>
            </a:r>
            <a:r>
              <a:rPr lang="tr-TR" sz="2000" dirty="0" smtClean="0"/>
              <a:t> Yazılıkaya’ya bir çok kaya anıtı yapmıştır. Tanrıça </a:t>
            </a:r>
            <a:r>
              <a:rPr lang="tr-TR" sz="2000" dirty="0" err="1" smtClean="0"/>
              <a:t>Matar</a:t>
            </a:r>
            <a:r>
              <a:rPr lang="tr-TR" sz="2000" dirty="0" smtClean="0"/>
              <a:t>, kayalar arasına oyulan </a:t>
            </a:r>
            <a:r>
              <a:rPr lang="tr-TR" sz="2000" dirty="0" smtClean="0">
                <a:solidFill>
                  <a:srgbClr val="FF0000"/>
                </a:solidFill>
              </a:rPr>
              <a:t>bir tapınakta </a:t>
            </a:r>
            <a:r>
              <a:rPr lang="tr-TR" sz="2000" dirty="0" smtClean="0"/>
              <a:t>kutsanmıştır.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57158" y="0"/>
            <a:ext cx="8786842" cy="2677656"/>
          </a:xfrm>
          <a:prstGeom prst="rect">
            <a:avLst/>
          </a:prstGeom>
        </p:spPr>
        <p:txBody>
          <a:bodyPr wrap="square">
            <a:spAutoFit/>
          </a:bodyPr>
          <a:lstStyle/>
          <a:p>
            <a:pPr lvl="0"/>
            <a:r>
              <a:rPr lang="en-GB" sz="2400" dirty="0" err="1" smtClean="0"/>
              <a:t>Yazılıkaya</a:t>
            </a:r>
            <a:r>
              <a:rPr lang="en-GB" sz="2400" dirty="0" smtClean="0"/>
              <a:t>-Midas </a:t>
            </a:r>
            <a:r>
              <a:rPr lang="en-GB" sz="2400" dirty="0" err="1" smtClean="0"/>
              <a:t>Anıtı</a:t>
            </a:r>
            <a:r>
              <a:rPr lang="en-GB" sz="2400" dirty="0" smtClean="0"/>
              <a:t> </a:t>
            </a:r>
            <a:r>
              <a:rPr lang="en-GB" sz="2400" dirty="0" err="1" smtClean="0"/>
              <a:t>yazıtlarının</a:t>
            </a:r>
            <a:r>
              <a:rPr lang="en-GB" sz="2400" dirty="0" smtClean="0"/>
              <a:t> </a:t>
            </a:r>
            <a:r>
              <a:rPr lang="en-GB" sz="2400" dirty="0" err="1" smtClean="0"/>
              <a:t>transkripsiyonla</a:t>
            </a:r>
            <a:r>
              <a:rPr lang="tr-TR" sz="2400" dirty="0" err="1" smtClean="0"/>
              <a:t>rı</a:t>
            </a:r>
            <a:r>
              <a:rPr lang="en-GB" sz="2400" dirty="0" smtClean="0"/>
              <a:t>: </a:t>
            </a:r>
          </a:p>
          <a:p>
            <a:pPr lvl="0"/>
            <a:r>
              <a:rPr lang="tr-TR" sz="2400" b="1" dirty="0" smtClean="0"/>
              <a:t>Birinci Yazıt: </a:t>
            </a:r>
            <a:r>
              <a:rPr lang="tr-TR" sz="2400" dirty="0" smtClean="0"/>
              <a:t/>
            </a:r>
            <a:br>
              <a:rPr lang="tr-TR" sz="2400" dirty="0" smtClean="0"/>
            </a:br>
            <a:r>
              <a:rPr lang="tr-TR" sz="2400" dirty="0" err="1" smtClean="0"/>
              <a:t>Frig</a:t>
            </a:r>
            <a:r>
              <a:rPr lang="tr-TR" sz="2400" dirty="0" smtClean="0"/>
              <a:t> dili ile ilintili "ATEŞ" ve "MİDAİ" sözcükleri belirgin olarak okunmaktadır. Ateş, </a:t>
            </a:r>
            <a:r>
              <a:rPr lang="tr-TR" sz="2400" dirty="0" err="1" smtClean="0"/>
              <a:t>Frigliler'in</a:t>
            </a:r>
            <a:r>
              <a:rPr lang="tr-TR" sz="2400" dirty="0" smtClean="0"/>
              <a:t> bir tanrısıdır. </a:t>
            </a:r>
            <a:r>
              <a:rPr lang="tr-TR" sz="2400" dirty="0" err="1" smtClean="0"/>
              <a:t>Midai</a:t>
            </a:r>
            <a:r>
              <a:rPr lang="tr-TR" sz="2400" dirty="0" smtClean="0"/>
              <a:t>, efsanelere göre Kral Midas'ın annesi ve ürünlerin koruyucusudur. Aynı zamanda, demirin keşfi de bu tanrıçayla ilgilidir. Bu yüzden, bu anıt ile demir endüstrisi kökeni arasında bir bağlantı vardır.</a:t>
            </a:r>
            <a:endParaRPr lang="en-GB"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İçerik Yer Tutucusu"/>
          <p:cNvSpPr>
            <a:spLocks noGrp="1"/>
          </p:cNvSpPr>
          <p:nvPr>
            <p:ph idx="1"/>
          </p:nvPr>
        </p:nvSpPr>
        <p:spPr>
          <a:xfrm>
            <a:off x="0" y="0"/>
            <a:ext cx="9144000" cy="6858000"/>
          </a:xfrm>
        </p:spPr>
        <p:txBody>
          <a:bodyPr/>
          <a:lstStyle/>
          <a:p>
            <a:r>
              <a:rPr lang="tr-TR" sz="2000" dirty="0" smtClean="0"/>
              <a:t>Midas Şehri'ndeki tapınak cephelerini simgeleyen kaya anıtlarından bir diğeri </a:t>
            </a:r>
            <a:r>
              <a:rPr lang="tr-TR" sz="2000" dirty="0" smtClean="0">
                <a:solidFill>
                  <a:srgbClr val="FF0000"/>
                </a:solidFill>
              </a:rPr>
              <a:t>Bitmemiş Anıt</a:t>
            </a:r>
            <a:r>
              <a:rPr lang="tr-TR" sz="2000" dirty="0" smtClean="0"/>
              <a:t>'tır. Midas Anıtı'nın 200 m. kadar güneybatısındaki bu anıta Küçük Yazılıkaya da denmektedir. Burada 10 m. kadar genişliğindeki cephe işlenmeye başladıktan sonra bitirilemeden bırakılmıştır. İşe başlanırken </a:t>
            </a:r>
            <a:r>
              <a:rPr lang="tr-TR" sz="2000" dirty="0" smtClean="0">
                <a:solidFill>
                  <a:srgbClr val="FF0000"/>
                </a:solidFill>
              </a:rPr>
              <a:t>alınlıklı, </a:t>
            </a:r>
            <a:r>
              <a:rPr lang="tr-TR" sz="2000" dirty="0" err="1" smtClean="0">
                <a:solidFill>
                  <a:srgbClr val="FF0000"/>
                </a:solidFill>
              </a:rPr>
              <a:t>akroterli</a:t>
            </a:r>
            <a:r>
              <a:rPr lang="tr-TR" sz="2000" dirty="0" smtClean="0">
                <a:solidFill>
                  <a:srgbClr val="FF0000"/>
                </a:solidFill>
              </a:rPr>
              <a:t> ve süslü bir tapınak cephesinin </a:t>
            </a:r>
            <a:r>
              <a:rPr lang="tr-TR" sz="2000" dirty="0" smtClean="0"/>
              <a:t>planlandığı belirgindir. </a:t>
            </a:r>
            <a:endParaRPr lang="en-GB"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İçerik Yer Tutucusu"/>
          <p:cNvSpPr>
            <a:spLocks noGrp="1"/>
          </p:cNvSpPr>
          <p:nvPr>
            <p:ph idx="1"/>
          </p:nvPr>
        </p:nvSpPr>
        <p:spPr>
          <a:xfrm>
            <a:off x="0" y="0"/>
            <a:ext cx="9144000" cy="6858000"/>
          </a:xfrm>
        </p:spPr>
        <p:txBody>
          <a:bodyPr/>
          <a:lstStyle/>
          <a:p>
            <a:r>
              <a:rPr lang="tr-TR" sz="2000" dirty="0" err="1" smtClean="0"/>
              <a:t>Frig</a:t>
            </a:r>
            <a:r>
              <a:rPr lang="tr-TR" sz="2000" dirty="0" smtClean="0"/>
              <a:t> kaya anıtları içinde </a:t>
            </a:r>
            <a:r>
              <a:rPr lang="tr-TR" sz="2000" dirty="0" err="1" smtClean="0"/>
              <a:t>Kybelenin</a:t>
            </a:r>
            <a:r>
              <a:rPr lang="tr-TR" sz="2000" dirty="0" smtClean="0"/>
              <a:t> en etkileyici bir biçimde, iki büyük </a:t>
            </a:r>
            <a:r>
              <a:rPr lang="tr-TR" sz="2000" dirty="0" err="1" smtClean="0"/>
              <a:t>arslan</a:t>
            </a:r>
            <a:r>
              <a:rPr lang="tr-TR" sz="2000" dirty="0" smtClean="0"/>
              <a:t> arasında ve kutsal alanı içinde ayakta durur şekilde gösterildiği yer, </a:t>
            </a:r>
            <a:r>
              <a:rPr lang="tr-TR" sz="2000" dirty="0" err="1" smtClean="0"/>
              <a:t>Afyonkarahisar'ın</a:t>
            </a:r>
            <a:r>
              <a:rPr lang="tr-TR" sz="2000" dirty="0" smtClean="0"/>
              <a:t> İhsaniye ilçesine bağlı Üçler kayası köyünün yakınındaki </a:t>
            </a:r>
            <a:r>
              <a:rPr lang="tr-TR" sz="2000" dirty="0" err="1" smtClean="0">
                <a:solidFill>
                  <a:srgbClr val="FF0000"/>
                </a:solidFill>
              </a:rPr>
              <a:t>Arslankaya</a:t>
            </a:r>
            <a:r>
              <a:rPr lang="tr-TR" sz="2000" dirty="0" smtClean="0"/>
              <a:t> denen kaya anıtıdır. Anıtın yan yüzlerinden birinde arka ayakları üzerinde ayağa kalkmış büyük bir aslan, diğerinde de kanatlı bir aslan kabartması dikkat çekicidir. Ortada dikdörtgen bir niş vardır. Bu niş çift kanatlı bir tapınak kapısını ifade etmektedir. Kapı kanatları ardına kadar açık bir biçimde işlenmiştir. Kapı üzerinde bugün okunamayan </a:t>
            </a:r>
            <a:r>
              <a:rPr lang="tr-TR" sz="2000" dirty="0" err="1" smtClean="0"/>
              <a:t>Phrygce</a:t>
            </a:r>
            <a:r>
              <a:rPr lang="tr-TR" sz="2000" dirty="0" smtClean="0"/>
              <a:t> bir yazıt vardır.</a:t>
            </a:r>
            <a:endParaRPr lang="en-GB" sz="2000" dirty="0" smtClean="0"/>
          </a:p>
          <a:p>
            <a:endParaRPr lang="en-GB"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85720" y="0"/>
            <a:ext cx="8858280" cy="2308324"/>
          </a:xfrm>
          <a:prstGeom prst="rect">
            <a:avLst/>
          </a:prstGeom>
        </p:spPr>
        <p:txBody>
          <a:bodyPr wrap="square">
            <a:spAutoFit/>
          </a:bodyPr>
          <a:lstStyle/>
          <a:p>
            <a:r>
              <a:rPr lang="tr-TR" sz="2400" dirty="0" smtClean="0"/>
              <a:t>Nişin içinde, art ayakları üzerinde ayağa kalkmış iki aslanın arasında ana tanrıça yüksek kabartma olarak oyulmuştur. Başında yüksek silindirik bir başlık vardır. Uzun elbise giymiştir ve omuzlarından aşağı doğru bir örtü sarkar. Ayrıntıları tümüyle bozulmuş ya da özellikle kaba bir anlatımla yetinilmiştir. Ancak onun doğanın </a:t>
            </a:r>
            <a:r>
              <a:rPr lang="tr-TR" sz="2400" dirty="0" err="1" smtClean="0"/>
              <a:t>hakimesi</a:t>
            </a:r>
            <a:r>
              <a:rPr lang="tr-TR" sz="2400" dirty="0" smtClean="0"/>
              <a:t> olduğu güçlü bir biçimde vurgulanmıştır.</a:t>
            </a:r>
            <a:endParaRPr lang="en-GB"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İçerik Yer Tutucusu"/>
          <p:cNvSpPr>
            <a:spLocks noGrp="1"/>
          </p:cNvSpPr>
          <p:nvPr>
            <p:ph idx="1"/>
          </p:nvPr>
        </p:nvSpPr>
        <p:spPr>
          <a:xfrm>
            <a:off x="0" y="0"/>
            <a:ext cx="9144000" cy="6858000"/>
          </a:xfrm>
        </p:spPr>
        <p:txBody>
          <a:bodyPr/>
          <a:lstStyle/>
          <a:p>
            <a:r>
              <a:rPr lang="tr-TR" sz="2000" b="1" smtClean="0"/>
              <a:t>Tanrıçanın Tahtları-Basamaklı Sunaklar:</a:t>
            </a:r>
            <a:endParaRPr lang="en-GB" sz="2000" smtClean="0"/>
          </a:p>
          <a:p>
            <a:r>
              <a:rPr lang="tr-TR" sz="2000" smtClean="0"/>
              <a:t>	Friglerin kayalara oyulmuş diğer bir dinsel yapı türü, genellikle doğuya bakan kaya merdivenlerdir. Bir çeşit oturma yerine doğru çıkan bu merdivenlerin sunak olarak kullanıldığına inanılır. Ayrıca bunların tanrıçanın oturması için hazırlanmış sembolik tahtlar olarak düşünülmüş olması da olasıdır.</a:t>
            </a:r>
            <a:endParaRPr lang="en-GB" sz="2000" smtClean="0"/>
          </a:p>
          <a:p>
            <a:r>
              <a:rPr lang="tr-TR" sz="2000" smtClean="0"/>
              <a:t>Bunlardan en gelişmişi Midas Şehri'ndeki üç basamaklı sunaktır. Basamaklar simgesel bir tahta çıkar. Tahtın üzerine, taslak</a:t>
            </a:r>
            <a:r>
              <a:rPr lang="tr-TR" sz="2000" b="1" smtClean="0"/>
              <a:t> </a:t>
            </a:r>
            <a:r>
              <a:rPr lang="tr-TR" sz="2000" smtClean="0"/>
              <a:t>halinde ve yalnızca saç konturları işlenmiş iki idol çizilidir. Yandaki düz duvar üzerinde Phrygce bir yazıt vardır. Bu türde tek ya da çiftli idoller bazen yalnızca idol olarak da kayalara kazınmışlardır. Kayaya oyulmuş basamaklı sunaklar Frig dünyasının başka yerlerinde de bulunmuştur. Kızılırmak'ın doğusunda, Çorum'daki Alacahöyük'ün 5 km. kuzeyinde, Kalehisar tepesindeki bunlardan yalnızca biridir. Açıkhava törenlerine sahne olan bu sunaklar ya da idollerle ilişkili tanrı ya da tanrıların adı bilinmez. Ancak Kybele ve Attis kültü ile ilişkili olabilecekleri düşünülmektedir. Gerçekten de bazı sunaklar üzerinde tanrıçanın adı Frigce olarak Matar Kubile olarak kazılmıştır.</a:t>
            </a:r>
            <a:endParaRPr lang="en-GB" sz="2000" smtClean="0"/>
          </a:p>
          <a:p>
            <a:endParaRPr lang="en-GB"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İçerik Yer Tutucusu"/>
          <p:cNvSpPr>
            <a:spLocks noGrp="1"/>
          </p:cNvSpPr>
          <p:nvPr>
            <p:ph idx="1"/>
          </p:nvPr>
        </p:nvSpPr>
        <p:spPr>
          <a:xfrm>
            <a:off x="0" y="0"/>
            <a:ext cx="9144000" cy="6858000"/>
          </a:xfrm>
        </p:spPr>
        <p:txBody>
          <a:bodyPr>
            <a:normAutofit fontScale="92500" lnSpcReduction="20000"/>
          </a:bodyPr>
          <a:lstStyle/>
          <a:p>
            <a:pPr>
              <a:buNone/>
            </a:pPr>
            <a:endParaRPr lang="en-GB" sz="2400" dirty="0" smtClean="0"/>
          </a:p>
          <a:p>
            <a:r>
              <a:rPr lang="tr-TR" sz="2400" dirty="0" smtClean="0"/>
              <a:t>	</a:t>
            </a:r>
            <a:r>
              <a:rPr lang="tr-TR" sz="2400" dirty="0" err="1" smtClean="0"/>
              <a:t>Attis</a:t>
            </a:r>
            <a:r>
              <a:rPr lang="tr-TR" sz="2400" dirty="0" smtClean="0"/>
              <a:t> de </a:t>
            </a:r>
            <a:r>
              <a:rPr lang="tr-TR" sz="2400" dirty="0" err="1" smtClean="0"/>
              <a:t>Kybele</a:t>
            </a:r>
            <a:r>
              <a:rPr lang="tr-TR" sz="2400" dirty="0" smtClean="0"/>
              <a:t> yanında tapınım gören tanrıçanın hadım arkadaşı ya da aşığı genç bir bitki tanrısıdır. </a:t>
            </a:r>
            <a:r>
              <a:rPr lang="tr-TR" sz="2400" dirty="0" err="1" smtClean="0"/>
              <a:t>Frig</a:t>
            </a:r>
            <a:r>
              <a:rPr lang="tr-TR" sz="2400" dirty="0" smtClean="0"/>
              <a:t> inancında önemli bir yere sahiptir </a:t>
            </a:r>
            <a:r>
              <a:rPr lang="tr-TR" sz="2400" dirty="0" err="1" smtClean="0"/>
              <a:t>Frigler’de</a:t>
            </a:r>
            <a:r>
              <a:rPr lang="tr-TR" sz="2400" dirty="0" smtClean="0"/>
              <a:t> bereket kültü dini yaşamın odak noktasını oluşturur. Burada kült </a:t>
            </a:r>
            <a:r>
              <a:rPr lang="tr-TR" sz="2400" dirty="0" err="1" smtClean="0"/>
              <a:t>Frig</a:t>
            </a:r>
            <a:r>
              <a:rPr lang="tr-TR" sz="2400" dirty="0" smtClean="0"/>
              <a:t> ana tanrıçası </a:t>
            </a:r>
            <a:r>
              <a:rPr lang="tr-TR" sz="2400" dirty="0" err="1" smtClean="0"/>
              <a:t>Kybele</a:t>
            </a:r>
            <a:r>
              <a:rPr lang="tr-TR" sz="2400" dirty="0" smtClean="0"/>
              <a:t> ile onun sevgilisi </a:t>
            </a:r>
            <a:r>
              <a:rPr lang="tr-TR" sz="2400" dirty="0" err="1" smtClean="0"/>
              <a:t>Attis</a:t>
            </a:r>
            <a:r>
              <a:rPr lang="tr-TR" sz="2400" dirty="0" smtClean="0"/>
              <a:t> etrafında şekillenir. Mitolojiye göre </a:t>
            </a:r>
            <a:r>
              <a:rPr lang="tr-TR" sz="2400" dirty="0" err="1" smtClean="0"/>
              <a:t>Kybele'nin</a:t>
            </a:r>
            <a:r>
              <a:rPr lang="tr-TR" sz="2400" dirty="0" smtClean="0"/>
              <a:t> genç bir sevgilisi </a:t>
            </a:r>
            <a:r>
              <a:rPr lang="tr-TR" sz="2400" dirty="0" smtClean="0">
                <a:solidFill>
                  <a:srgbClr val="FF0000"/>
                </a:solidFill>
              </a:rPr>
              <a:t>(</a:t>
            </a:r>
            <a:r>
              <a:rPr lang="tr-TR" sz="2400" dirty="0" err="1" smtClean="0">
                <a:solidFill>
                  <a:srgbClr val="FF0000"/>
                </a:solidFill>
              </a:rPr>
              <a:t>Attis</a:t>
            </a:r>
            <a:r>
              <a:rPr lang="tr-TR" sz="2400" dirty="0" smtClean="0">
                <a:solidFill>
                  <a:srgbClr val="FF0000"/>
                </a:solidFill>
              </a:rPr>
              <a:t>) </a:t>
            </a:r>
            <a:r>
              <a:rPr lang="tr-TR" sz="2400" dirty="0" smtClean="0"/>
              <a:t>vardı; tanrıçanın sevgilisi </a:t>
            </a:r>
            <a:r>
              <a:rPr lang="tr-TR" sz="2400" dirty="0" err="1" smtClean="0">
                <a:solidFill>
                  <a:srgbClr val="FF0000"/>
                </a:solidFill>
              </a:rPr>
              <a:t>Attis</a:t>
            </a:r>
            <a:r>
              <a:rPr lang="tr-TR" sz="2400" dirty="0" smtClean="0">
                <a:solidFill>
                  <a:srgbClr val="FF0000"/>
                </a:solidFill>
              </a:rPr>
              <a:t> </a:t>
            </a:r>
            <a:r>
              <a:rPr lang="tr-TR" sz="2400" dirty="0" smtClean="0"/>
              <a:t>ile birleşmesinin doğaya yeni bir yaşam verdiğine, sevgilisini yitirmesinin ise doğanın kışın uykuya daldığını temsil ettiğine inanılırdı. Efsaneye göre </a:t>
            </a:r>
            <a:r>
              <a:rPr lang="tr-TR" sz="2400" dirty="0" err="1" smtClean="0"/>
              <a:t>Attis</a:t>
            </a:r>
            <a:r>
              <a:rPr lang="tr-TR" sz="2400" dirty="0" smtClean="0"/>
              <a:t> çok yakışıklı bir tanrıdır ve </a:t>
            </a:r>
            <a:r>
              <a:rPr lang="tr-TR" sz="2400" dirty="0" err="1" smtClean="0"/>
              <a:t>Kybele</a:t>
            </a:r>
            <a:r>
              <a:rPr lang="tr-TR" sz="2400" dirty="0" smtClean="0"/>
              <a:t> ona âşıktır. Ancak </a:t>
            </a:r>
            <a:r>
              <a:rPr lang="tr-TR" sz="2400" dirty="0" err="1" smtClean="0"/>
              <a:t>Attis</a:t>
            </a:r>
            <a:r>
              <a:rPr lang="tr-TR" sz="2400" dirty="0" smtClean="0"/>
              <a:t>, </a:t>
            </a:r>
            <a:r>
              <a:rPr lang="tr-TR" sz="2400" dirty="0" err="1" smtClean="0"/>
              <a:t>Pessinus</a:t>
            </a:r>
            <a:r>
              <a:rPr lang="tr-TR" sz="2400" dirty="0" smtClean="0"/>
              <a:t> kralının kızıyla evlenecektir. Bu duruma gücenen tanrıça, düğün yerinde birden bire </a:t>
            </a:r>
            <a:r>
              <a:rPr lang="tr-TR" sz="2400" dirty="0" err="1" smtClean="0"/>
              <a:t>Attis’in</a:t>
            </a:r>
            <a:r>
              <a:rPr lang="tr-TR" sz="2400" dirty="0" smtClean="0"/>
              <a:t> karşısına çıkarak onu çıldırtır. Kendinden geçen </a:t>
            </a:r>
            <a:r>
              <a:rPr lang="tr-TR" sz="2400" dirty="0" err="1" smtClean="0"/>
              <a:t>Attis</a:t>
            </a:r>
            <a:r>
              <a:rPr lang="tr-TR" sz="2400" dirty="0" smtClean="0"/>
              <a:t> cinsel organını keser ve yere atar. Akan kanla sulanan topraktan bitkiler fışkırır, doğa birden bire canlanır. Sevgilisinin ölümüne dayanamayan tanrıça, güzel vücudunun çürüyüp gitmesini önlemek için onu bir çam ağacına dönüştürür. Akan kandan bitki ve çiçekler, özellikle menekşeler biter. Bir başka anlatıya göre de </a:t>
            </a:r>
            <a:r>
              <a:rPr lang="tr-TR" sz="2400" dirty="0" err="1" smtClean="0"/>
              <a:t>Attis</a:t>
            </a:r>
            <a:r>
              <a:rPr lang="tr-TR" sz="2400" dirty="0" smtClean="0"/>
              <a:t>, ana tanrıçanın tek başına yarattığı oğludur, büyüdükten sonra da onun sevgilisi olmuştur. Görüldüğü gibi, mitolojide bir </a:t>
            </a:r>
            <a:r>
              <a:rPr lang="tr-TR" sz="2400" dirty="0" err="1" smtClean="0"/>
              <a:t>Frigya</a:t>
            </a:r>
            <a:r>
              <a:rPr lang="tr-TR" sz="2400" dirty="0" smtClean="0"/>
              <a:t> tanrısı olarak geçen </a:t>
            </a:r>
            <a:r>
              <a:rPr lang="tr-TR" sz="2400" dirty="0" err="1" smtClean="0"/>
              <a:t>Attis</a:t>
            </a:r>
            <a:r>
              <a:rPr lang="tr-TR" sz="2400" dirty="0" smtClean="0"/>
              <a:t>, aslında Büyük Ana Tanrıça </a:t>
            </a:r>
            <a:r>
              <a:rPr lang="tr-TR" sz="2400" dirty="0" err="1" smtClean="0"/>
              <a:t>Kybele’nin</a:t>
            </a:r>
            <a:r>
              <a:rPr lang="tr-TR" sz="2400" dirty="0" smtClean="0"/>
              <a:t> bitkiler âlemi üzerindeki fonksiyonu ile birleştirilmiş ve </a:t>
            </a:r>
            <a:r>
              <a:rPr lang="tr-TR" sz="2400" dirty="0" err="1" smtClean="0"/>
              <a:t>tapınımı</a:t>
            </a:r>
            <a:r>
              <a:rPr lang="tr-TR" sz="2400" dirty="0" smtClean="0"/>
              <a:t> da </a:t>
            </a:r>
            <a:r>
              <a:rPr lang="tr-TR" sz="2400" dirty="0" err="1" smtClean="0"/>
              <a:t>Frigya’da</a:t>
            </a:r>
            <a:r>
              <a:rPr lang="tr-TR" sz="2400" dirty="0" smtClean="0"/>
              <a:t> merkezlenmiş, tanrıçanın aşığı genç bir bitki tanrısı olarak tanınmaktadır. Böylece kökeninin Mezopotamya’ya kadar indiği, </a:t>
            </a:r>
            <a:r>
              <a:rPr lang="tr-TR" sz="2400" dirty="0" err="1" smtClean="0"/>
              <a:t>Sümerler’in</a:t>
            </a:r>
            <a:r>
              <a:rPr lang="tr-TR" sz="2400" dirty="0" smtClean="0"/>
              <a:t> aşk ve savaş tanrıçası </a:t>
            </a:r>
            <a:r>
              <a:rPr lang="tr-TR" sz="2400" dirty="0" err="1" smtClean="0"/>
              <a:t>İnanna’nın</a:t>
            </a:r>
            <a:r>
              <a:rPr lang="tr-TR" sz="2400" dirty="0" smtClean="0"/>
              <a:t> kocası doğa ve bereket tanrısı </a:t>
            </a:r>
            <a:r>
              <a:rPr lang="tr-TR" sz="2400" dirty="0" err="1" smtClean="0"/>
              <a:t>Dumuzi</a:t>
            </a:r>
            <a:r>
              <a:rPr lang="tr-TR" sz="2400" dirty="0" smtClean="0"/>
              <a:t> ile aynı olduğu çoktan kanıtlanan </a:t>
            </a:r>
            <a:r>
              <a:rPr lang="tr-TR" sz="2400" dirty="0" err="1" smtClean="0"/>
              <a:t>Attis</a:t>
            </a:r>
            <a:r>
              <a:rPr lang="tr-TR" sz="2400" dirty="0" smtClean="0"/>
              <a:t>, kışın ölen ve ilkbaharda dirilen, doğa güçlerini simgeleyen bir tanrı olarak tapınılmıştır.</a:t>
            </a:r>
          </a:p>
          <a:p>
            <a:endParaRPr lang="en-GB"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sz="2400" dirty="0" smtClean="0"/>
              <a:t>Başka bir söylenceye göre ise </a:t>
            </a:r>
            <a:r>
              <a:rPr lang="tr-TR" sz="2400" dirty="0" err="1" smtClean="0"/>
              <a:t>Frigya’da</a:t>
            </a:r>
            <a:r>
              <a:rPr lang="tr-TR" sz="2400" dirty="0" smtClean="0"/>
              <a:t> </a:t>
            </a:r>
            <a:r>
              <a:rPr lang="tr-TR" sz="2400" dirty="0" err="1" smtClean="0"/>
              <a:t>Pessinus</a:t>
            </a:r>
            <a:r>
              <a:rPr lang="tr-TR" sz="2400" dirty="0" smtClean="0"/>
              <a:t> yakınlarında </a:t>
            </a:r>
            <a:r>
              <a:rPr lang="tr-TR" sz="2400" dirty="0" err="1" smtClean="0"/>
              <a:t>Agdus</a:t>
            </a:r>
            <a:r>
              <a:rPr lang="tr-TR" sz="2400" dirty="0" smtClean="0"/>
              <a:t> olarak anılan bir kayalıkla temsil edilen </a:t>
            </a:r>
            <a:r>
              <a:rPr lang="tr-TR" sz="2400" dirty="0" err="1" smtClean="0"/>
              <a:t>Kybele</a:t>
            </a:r>
            <a:r>
              <a:rPr lang="tr-TR" sz="2400" dirty="0" smtClean="0"/>
              <a:t> kendisine aşık olan Zeus’tan hamile kalır. </a:t>
            </a:r>
            <a:r>
              <a:rPr lang="tr-TR" sz="2400" dirty="0" err="1" smtClean="0"/>
              <a:t>Agdistis</a:t>
            </a:r>
            <a:r>
              <a:rPr lang="tr-TR" sz="2400" dirty="0" smtClean="0"/>
              <a:t> adında bir çocuk dünyaya getirir. </a:t>
            </a:r>
            <a:r>
              <a:rPr lang="tr-TR" sz="2400" dirty="0" err="1" smtClean="0"/>
              <a:t>Agdistisin</a:t>
            </a:r>
            <a:r>
              <a:rPr lang="tr-TR" sz="2400" dirty="0" smtClean="0"/>
              <a:t> gücünü kıskanan tanrılar su içtiği dereye şarap karıştırırlar. </a:t>
            </a:r>
            <a:r>
              <a:rPr lang="tr-TR" sz="2400" dirty="0" err="1" smtClean="0"/>
              <a:t>Agdistis</a:t>
            </a:r>
            <a:r>
              <a:rPr lang="tr-TR" sz="2400" dirty="0" smtClean="0"/>
              <a:t> çıldırıp erkeklik organını keser. Kandan yeryüzüne meyveli bir nar ağacı yetişir. Bu nar ağacından toplayan </a:t>
            </a:r>
            <a:r>
              <a:rPr lang="tr-TR" sz="2400" dirty="0" err="1" smtClean="0"/>
              <a:t>Sangarius</a:t>
            </a:r>
            <a:r>
              <a:rPr lang="tr-TR" sz="2400" dirty="0" smtClean="0"/>
              <a:t> nehrinin bakire kızı </a:t>
            </a:r>
            <a:r>
              <a:rPr lang="tr-TR" sz="2400" dirty="0" err="1" smtClean="0"/>
              <a:t>Nana</a:t>
            </a:r>
            <a:r>
              <a:rPr lang="tr-TR" sz="2400" dirty="0" smtClean="0"/>
              <a:t> hamile kalır. Babasının korkusundan çocuğu dağa bırakır. Çocuk bir keçi tarafından beslenir. Çocuğun ismi </a:t>
            </a:r>
            <a:r>
              <a:rPr lang="tr-TR" sz="2400" dirty="0" err="1" smtClean="0"/>
              <a:t>Attis’tir</a:t>
            </a:r>
            <a:r>
              <a:rPr lang="tr-TR" sz="2400" dirty="0" smtClean="0"/>
              <a:t>. Bu yüzden pek çok anlatıda “he </a:t>
            </a:r>
            <a:r>
              <a:rPr lang="tr-TR" sz="2400" dirty="0" err="1" smtClean="0"/>
              <a:t>goat</a:t>
            </a:r>
            <a:r>
              <a:rPr lang="tr-TR" sz="2400" dirty="0" smtClean="0"/>
              <a:t>” olarak tanımlanır. </a:t>
            </a:r>
            <a:r>
              <a:rPr lang="tr-TR" sz="2400" dirty="0" err="1" smtClean="0"/>
              <a:t>Attis</a:t>
            </a:r>
            <a:r>
              <a:rPr lang="tr-TR" sz="2400" dirty="0" smtClean="0"/>
              <a:t> uygun yaşa geldiğinde kralın kızıyla evlenmek için </a:t>
            </a:r>
            <a:r>
              <a:rPr lang="tr-TR" sz="2400" dirty="0" err="1" smtClean="0"/>
              <a:t>Pessinuss’a</a:t>
            </a:r>
            <a:r>
              <a:rPr lang="tr-TR" sz="2400" dirty="0" smtClean="0"/>
              <a:t> döner. Ancak </a:t>
            </a:r>
            <a:r>
              <a:rPr lang="tr-TR" sz="2400" dirty="0" err="1" smtClean="0"/>
              <a:t>Agdistis</a:t>
            </a:r>
            <a:r>
              <a:rPr lang="tr-TR" sz="2400" dirty="0" smtClean="0"/>
              <a:t> de ona âşık olur. Düğün gecesi onu çılgına çevirip kendini hadım eder. </a:t>
            </a:r>
          </a:p>
          <a:p>
            <a:r>
              <a:rPr lang="tr-TR" sz="2400" dirty="0" smtClean="0"/>
              <a:t>Başka bir anlatımda çıldıran </a:t>
            </a:r>
            <a:r>
              <a:rPr lang="tr-TR" sz="2400" dirty="0" err="1" smtClean="0"/>
              <a:t>Attis</a:t>
            </a:r>
            <a:r>
              <a:rPr lang="tr-TR" sz="2400" dirty="0" smtClean="0"/>
              <a:t>, dağlara kaçarak ağaçların arasında canına kıyar ya da bir yaban domuzu tarafından kasığından yaralanarak öldürülür. Onun kanının toprağa değdiği yerde kırmızı menekşeler biter. Tanrıça, bu olaydan öylesine büyük bir acı duyar ki, her yıl onun adına kutlanan bir bayram icat eder ve bu bayramda </a:t>
            </a:r>
            <a:r>
              <a:rPr lang="tr-TR" sz="2400" dirty="0" err="1" smtClean="0"/>
              <a:t>Attis’i</a:t>
            </a:r>
            <a:r>
              <a:rPr lang="tr-TR" sz="2400" dirty="0" smtClean="0"/>
              <a:t> aramaları için dağlara adamlar gönderir, onlar da çalgılar çalıp, vahşi çığlıklar  atarak </a:t>
            </a:r>
            <a:r>
              <a:rPr lang="tr-TR" sz="2400" dirty="0" err="1" smtClean="0"/>
              <a:t>Attis’i</a:t>
            </a:r>
            <a:r>
              <a:rPr lang="tr-TR" sz="2400" dirty="0" smtClean="0"/>
              <a:t> ararlar. </a:t>
            </a:r>
            <a:endParaRPr lang="tr-TR"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err="1" smtClean="0"/>
              <a:t>Frigya’da</a:t>
            </a:r>
            <a:r>
              <a:rPr lang="tr-TR" dirty="0" smtClean="0"/>
              <a:t> ve daha sonra Roma’da </a:t>
            </a:r>
            <a:r>
              <a:rPr lang="tr-TR" dirty="0" err="1" smtClean="0"/>
              <a:t>Kybele</a:t>
            </a:r>
            <a:r>
              <a:rPr lang="tr-TR" dirty="0" smtClean="0"/>
              <a:t> için her yıl düzenlenen ilkbahar şenlikleri 22 Mart’ta </a:t>
            </a:r>
            <a:r>
              <a:rPr lang="tr-TR" dirty="0" err="1" smtClean="0"/>
              <a:t>Kybele</a:t>
            </a:r>
            <a:r>
              <a:rPr lang="tr-TR" dirty="0" smtClean="0"/>
              <a:t> tapınağına </a:t>
            </a:r>
            <a:r>
              <a:rPr lang="tr-TR" dirty="0" err="1" smtClean="0"/>
              <a:t>Attis’i</a:t>
            </a:r>
            <a:r>
              <a:rPr lang="tr-TR" dirty="0" smtClean="0"/>
              <a:t> temsil eden menekşe çelenkleri ve yün şeritlerle süslenmiş büyük bir çam ağacının getirilmesiyle başlar. Şenliğin ikinci günü trompetler çalınır, üçüncü gün ise şenliğin en kanlı günüdür. Mevsimlerin birbirini takip etmesi bitkilerin esrarengiz bir şekilde yeşermesi, solması ilk insanı derinden etkilemiş olmalı ki kendi varoluşunu da bunlarla ilişkili kılar. Baharın gelişini adeta bir düğün gibi kutlar. Bu düşünce </a:t>
            </a:r>
            <a:r>
              <a:rPr lang="tr-TR" dirty="0" err="1" smtClean="0"/>
              <a:t>Frig</a:t>
            </a:r>
            <a:r>
              <a:rPr lang="tr-TR" dirty="0" smtClean="0"/>
              <a:t> insanı tarafından öyle benimsenmiştir ki her yıl Kibele’nin </a:t>
            </a:r>
            <a:r>
              <a:rPr lang="tr-TR" dirty="0" err="1" smtClean="0"/>
              <a:t>Attis’le</a:t>
            </a:r>
            <a:r>
              <a:rPr lang="tr-TR" dirty="0" smtClean="0"/>
              <a:t> kavuşmasını şenlikler yaparak kutlar. </a:t>
            </a:r>
            <a:r>
              <a:rPr lang="tr-TR" dirty="0" err="1" smtClean="0"/>
              <a:t>Attis</a:t>
            </a:r>
            <a:r>
              <a:rPr lang="tr-TR" dirty="0" smtClean="0"/>
              <a:t> sevilen bir tanrı olarak </a:t>
            </a:r>
            <a:r>
              <a:rPr lang="tr-TR" dirty="0" err="1" smtClean="0"/>
              <a:t>Frig</a:t>
            </a:r>
            <a:r>
              <a:rPr lang="tr-TR" dirty="0" smtClean="0"/>
              <a:t> eğlencelerine konu olduğu kadar sanatına da konu olmuştur. İkonografisi bakımından birçok şekliyle karşımıza çıkan hayat ağacı örgesinin şekli değişse de özde dini içeriğinin değişmediği gözlenir. Söz konusu bu şekil bir lotus, </a:t>
            </a:r>
            <a:r>
              <a:rPr lang="tr-TR" dirty="0" err="1" smtClean="0"/>
              <a:t>palmet</a:t>
            </a:r>
            <a:r>
              <a:rPr lang="tr-TR" dirty="0" smtClean="0"/>
              <a:t> ya da çalıda karşımıza çıkar. Nitekim ölümde sonra dirilişin sembolü olan lotus, betimlendiği kompozisyonlarda iki bakışımlı örge arasında ölümsüzlüğü sembolize eder </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rrowheads="1"/>
          </p:cNvSpPr>
          <p:nvPr>
            <p:ph type="title"/>
          </p:nvPr>
        </p:nvSpPr>
        <p:spPr/>
        <p:txBody>
          <a:bodyPr>
            <a:normAutofit fontScale="90000"/>
          </a:bodyPr>
          <a:lstStyle/>
          <a:p>
            <a:r>
              <a:rPr lang="tr-TR" b="1" dirty="0" smtClean="0"/>
              <a:t>PESSİNUS/</a:t>
            </a:r>
            <a:r>
              <a:rPr lang="tr-TR" b="1" dirty="0" smtClean="0">
                <a:solidFill>
                  <a:srgbClr val="FF0000"/>
                </a:solidFill>
              </a:rPr>
              <a:t>PESSİNOUS</a:t>
            </a:r>
            <a:r>
              <a:rPr lang="tr-TR" b="1" dirty="0" smtClean="0"/>
              <a:t> (BALLIHİSAR)</a:t>
            </a:r>
            <a:endParaRPr lang="tr-TR" dirty="0" smtClean="0"/>
          </a:p>
        </p:txBody>
      </p:sp>
      <p:sp>
        <p:nvSpPr>
          <p:cNvPr id="95235" name="Rectangle 3"/>
          <p:cNvSpPr>
            <a:spLocks noGrp="1" noChangeArrowheads="1"/>
          </p:cNvSpPr>
          <p:nvPr>
            <p:ph type="body" idx="1"/>
          </p:nvPr>
        </p:nvSpPr>
        <p:spPr>
          <a:xfrm>
            <a:off x="0" y="1600200"/>
            <a:ext cx="8686800" cy="5257800"/>
          </a:xfrm>
        </p:spPr>
        <p:txBody>
          <a:bodyPr>
            <a:normAutofit fontScale="92500" lnSpcReduction="20000"/>
          </a:bodyPr>
          <a:lstStyle/>
          <a:p>
            <a:pPr eaLnBrk="1" hangingPunct="1"/>
            <a:r>
              <a:rPr lang="fr-BE" dirty="0" err="1" smtClean="0"/>
              <a:t>Sivrihisar</a:t>
            </a:r>
            <a:endParaRPr lang="fr-BE" dirty="0" smtClean="0"/>
          </a:p>
          <a:p>
            <a:pPr eaLnBrk="1" hangingPunct="1"/>
            <a:r>
              <a:rPr lang="fr-BE" dirty="0" err="1" smtClean="0"/>
              <a:t>Kybele</a:t>
            </a:r>
            <a:r>
              <a:rPr lang="fr-BE" dirty="0" smtClean="0"/>
              <a:t> </a:t>
            </a:r>
            <a:r>
              <a:rPr lang="tr-TR" dirty="0" smtClean="0"/>
              <a:t>ana tanrıçanın en önemli tapınma yerlerinden biri.</a:t>
            </a:r>
            <a:endParaRPr lang="fr-BE" dirty="0" smtClean="0"/>
          </a:p>
          <a:p>
            <a:pPr eaLnBrk="1" hangingPunct="1"/>
            <a:r>
              <a:rPr lang="tr-TR" dirty="0" smtClean="0"/>
              <a:t>Tanrıçayı </a:t>
            </a:r>
            <a:r>
              <a:rPr lang="tr-TR" dirty="0" smtClean="0">
                <a:solidFill>
                  <a:srgbClr val="FF0000"/>
                </a:solidFill>
              </a:rPr>
              <a:t>siyah </a:t>
            </a:r>
            <a:r>
              <a:rPr lang="tr-TR" dirty="0" err="1" smtClean="0">
                <a:solidFill>
                  <a:srgbClr val="FF0000"/>
                </a:solidFill>
              </a:rPr>
              <a:t>meteorik</a:t>
            </a:r>
            <a:r>
              <a:rPr lang="tr-TR" dirty="0" smtClean="0">
                <a:solidFill>
                  <a:srgbClr val="FF0000"/>
                </a:solidFill>
              </a:rPr>
              <a:t> bir taş </a:t>
            </a:r>
            <a:r>
              <a:rPr lang="tr-TR" dirty="0" smtClean="0"/>
              <a:t>temsil ediyor: </a:t>
            </a:r>
            <a:r>
              <a:rPr lang="tr-TR" dirty="0" smtClean="0">
                <a:solidFill>
                  <a:srgbClr val="FF0000"/>
                </a:solidFill>
              </a:rPr>
              <a:t>“gökten inmiş bir idol”</a:t>
            </a:r>
          </a:p>
          <a:p>
            <a:pPr eaLnBrk="1" hangingPunct="1"/>
            <a:r>
              <a:rPr lang="tr-TR" dirty="0" smtClean="0"/>
              <a:t>Romalılar, bir savaş kazanabilmek için bu taşı M.Ö. 204 yılında</a:t>
            </a:r>
            <a:r>
              <a:rPr lang="fr-BE" dirty="0" smtClean="0"/>
              <a:t> Roma</a:t>
            </a:r>
            <a:r>
              <a:rPr lang="tr-TR" dirty="0" smtClean="0"/>
              <a:t>'ya götürmüşler.</a:t>
            </a:r>
          </a:p>
          <a:p>
            <a:r>
              <a:rPr lang="tr-TR" dirty="0" err="1" smtClean="0"/>
              <a:t>Matar</a:t>
            </a:r>
            <a:r>
              <a:rPr lang="tr-TR" dirty="0" smtClean="0"/>
              <a:t> </a:t>
            </a:r>
            <a:r>
              <a:rPr lang="tr-TR" dirty="0" err="1" smtClean="0"/>
              <a:t>tapınımına</a:t>
            </a:r>
            <a:r>
              <a:rPr lang="tr-TR" dirty="0" smtClean="0"/>
              <a:t> verilen büyük öneme paralel olarak </a:t>
            </a:r>
            <a:r>
              <a:rPr lang="tr-TR" dirty="0" err="1" smtClean="0"/>
              <a:t>Frigler</a:t>
            </a:r>
            <a:r>
              <a:rPr lang="tr-TR" dirty="0" smtClean="0"/>
              <a:t> bu tanrıçanın kültüne yönelik kimi kutsal kentler de kurmuşlardı. </a:t>
            </a:r>
            <a:r>
              <a:rPr lang="tr-TR" dirty="0" err="1" smtClean="0"/>
              <a:t>Frig</a:t>
            </a:r>
            <a:r>
              <a:rPr lang="tr-TR" dirty="0" smtClean="0"/>
              <a:t> </a:t>
            </a:r>
            <a:r>
              <a:rPr lang="tr-TR" dirty="0" smtClean="0">
                <a:solidFill>
                  <a:srgbClr val="FF0000"/>
                </a:solidFill>
              </a:rPr>
              <a:t>kutsal kentleri</a:t>
            </a:r>
            <a:r>
              <a:rPr lang="tr-TR" dirty="0" smtClean="0"/>
              <a:t>nden en tanınmışları </a:t>
            </a:r>
            <a:r>
              <a:rPr lang="tr-TR" dirty="0" err="1" smtClean="0">
                <a:solidFill>
                  <a:srgbClr val="FF0000"/>
                </a:solidFill>
              </a:rPr>
              <a:t>Pessinous</a:t>
            </a:r>
            <a:r>
              <a:rPr lang="tr-TR" dirty="0" smtClean="0"/>
              <a:t>, </a:t>
            </a:r>
            <a:r>
              <a:rPr lang="tr-TR" dirty="0" smtClean="0">
                <a:solidFill>
                  <a:srgbClr val="FF0000"/>
                </a:solidFill>
              </a:rPr>
              <a:t>Midas Şehri </a:t>
            </a:r>
            <a:r>
              <a:rPr lang="tr-TR" dirty="0" smtClean="0"/>
              <a:t>ve belki de, hakkında fazla şey bilinmeyen </a:t>
            </a:r>
            <a:r>
              <a:rPr lang="tr-TR" dirty="0" smtClean="0">
                <a:solidFill>
                  <a:srgbClr val="FF0000"/>
                </a:solidFill>
              </a:rPr>
              <a:t>Alacahöyük</a:t>
            </a:r>
            <a:r>
              <a:rPr lang="tr-TR" dirty="0" smtClean="0"/>
              <a:t>'tü.</a:t>
            </a:r>
            <a:endParaRPr lang="fr-BE"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20000"/>
          </a:bodyPr>
          <a:lstStyle/>
          <a:p>
            <a:r>
              <a:rPr lang="tr-TR" dirty="0" err="1" smtClean="0"/>
              <a:t>Pessinus</a:t>
            </a:r>
            <a:r>
              <a:rPr lang="tr-TR" dirty="0" smtClean="0"/>
              <a:t> ören yeri, Ankara-Eskişehir karayolu üzerinde Sivrihisar yakınlarındaki Ballıhisar’da bulunmaktadır. </a:t>
            </a:r>
            <a:r>
              <a:rPr lang="tr-TR" dirty="0" err="1" smtClean="0"/>
              <a:t>Pessinus</a:t>
            </a:r>
            <a:r>
              <a:rPr lang="tr-TR" dirty="0" smtClean="0"/>
              <a:t>, tanrıların anası Kibele olarak anılan tanrıçanın ünlü kutsal yerleşmesiyle birlikte </a:t>
            </a:r>
            <a:r>
              <a:rPr lang="tr-TR" dirty="0" smtClean="0">
                <a:solidFill>
                  <a:srgbClr val="FF0000"/>
                </a:solidFill>
              </a:rPr>
              <a:t>"Rahipler Devleti" </a:t>
            </a:r>
            <a:r>
              <a:rPr lang="tr-TR" dirty="0" smtClean="0"/>
              <a:t>şeklindeki antik bir </a:t>
            </a:r>
            <a:r>
              <a:rPr lang="tr-TR" dirty="0" err="1" smtClean="0"/>
              <a:t>Frig</a:t>
            </a:r>
            <a:r>
              <a:rPr lang="tr-TR" dirty="0" smtClean="0"/>
              <a:t> yerleşmesiydi. Ana Tanrıça’nın şekilsiz taştan yapılmış </a:t>
            </a:r>
            <a:r>
              <a:rPr lang="tr-TR" dirty="0" smtClean="0">
                <a:solidFill>
                  <a:srgbClr val="FF0000"/>
                </a:solidFill>
              </a:rPr>
              <a:t>kült heykelinin (</a:t>
            </a:r>
            <a:r>
              <a:rPr lang="tr-TR" dirty="0" err="1" smtClean="0">
                <a:solidFill>
                  <a:srgbClr val="FF0000"/>
                </a:solidFill>
              </a:rPr>
              <a:t>Baitylas</a:t>
            </a:r>
            <a:r>
              <a:rPr lang="tr-TR" dirty="0" smtClean="0">
                <a:solidFill>
                  <a:srgbClr val="FF0000"/>
                </a:solidFill>
              </a:rPr>
              <a:t>) </a:t>
            </a:r>
            <a:r>
              <a:rPr lang="tr-TR" dirty="0" smtClean="0"/>
              <a:t>gökten indiğine inanılıyordu. Kent, </a:t>
            </a:r>
            <a:r>
              <a:rPr lang="tr-TR" dirty="0" err="1" smtClean="0">
                <a:solidFill>
                  <a:srgbClr val="FF0000"/>
                </a:solidFill>
              </a:rPr>
              <a:t>Bergamalılar</a:t>
            </a:r>
            <a:r>
              <a:rPr lang="tr-TR" dirty="0" err="1" smtClean="0"/>
              <a:t>’ın</a:t>
            </a:r>
            <a:r>
              <a:rPr lang="tr-TR" dirty="0" smtClean="0"/>
              <a:t> egemenliği altında kalmıştı, fakat </a:t>
            </a:r>
            <a:r>
              <a:rPr lang="tr-TR" dirty="0" err="1" smtClean="0">
                <a:solidFill>
                  <a:srgbClr val="FF0000"/>
                </a:solidFill>
              </a:rPr>
              <a:t>Galatlar</a:t>
            </a:r>
            <a:r>
              <a:rPr lang="tr-TR" dirty="0" err="1" smtClean="0"/>
              <a:t>’ın</a:t>
            </a:r>
            <a:r>
              <a:rPr lang="tr-TR" dirty="0" smtClean="0"/>
              <a:t> saldırısına rağmen buradaki rahipler sınırlı bir özgürlüğe sahip olabilmişlerdi. Kenti </a:t>
            </a:r>
            <a:r>
              <a:rPr lang="tr-TR" dirty="0" smtClean="0">
                <a:solidFill>
                  <a:srgbClr val="FF0000"/>
                </a:solidFill>
              </a:rPr>
              <a:t>beş </a:t>
            </a:r>
            <a:r>
              <a:rPr lang="tr-TR" dirty="0" err="1" smtClean="0">
                <a:solidFill>
                  <a:srgbClr val="FF0000"/>
                </a:solidFill>
              </a:rPr>
              <a:t>Frigyalı</a:t>
            </a:r>
            <a:r>
              <a:rPr lang="tr-TR" dirty="0" smtClean="0">
                <a:solidFill>
                  <a:srgbClr val="FF0000"/>
                </a:solidFill>
              </a:rPr>
              <a:t> </a:t>
            </a:r>
            <a:r>
              <a:rPr lang="tr-TR" dirty="0" smtClean="0"/>
              <a:t>ve </a:t>
            </a:r>
            <a:r>
              <a:rPr lang="tr-TR" dirty="0" smtClean="0">
                <a:solidFill>
                  <a:srgbClr val="FF0000"/>
                </a:solidFill>
              </a:rPr>
              <a:t>beş de Galat </a:t>
            </a:r>
            <a:r>
              <a:rPr lang="tr-TR" dirty="0" smtClean="0"/>
              <a:t>rahiple birlikte </a:t>
            </a:r>
            <a:r>
              <a:rPr lang="tr-TR" dirty="0" smtClean="0">
                <a:solidFill>
                  <a:srgbClr val="FF0000"/>
                </a:solidFill>
              </a:rPr>
              <a:t>bir baş rahip </a:t>
            </a:r>
            <a:r>
              <a:rPr lang="tr-TR" dirty="0" smtClean="0"/>
              <a:t>yönetmişti. </a:t>
            </a:r>
            <a:r>
              <a:rPr lang="tr-TR" dirty="0" smtClean="0">
                <a:solidFill>
                  <a:srgbClr val="FF0000"/>
                </a:solidFill>
              </a:rPr>
              <a:t>MÖ. 204 </a:t>
            </a:r>
            <a:r>
              <a:rPr lang="tr-TR" dirty="0" smtClean="0"/>
              <a:t>yılında </a:t>
            </a:r>
            <a:r>
              <a:rPr lang="tr-TR" dirty="0" smtClean="0">
                <a:solidFill>
                  <a:srgbClr val="FF0000"/>
                </a:solidFill>
              </a:rPr>
              <a:t>Roma senatosunun </a:t>
            </a:r>
            <a:r>
              <a:rPr lang="tr-TR" dirty="0" err="1" smtClean="0">
                <a:solidFill>
                  <a:srgbClr val="FF0000"/>
                </a:solidFill>
              </a:rPr>
              <a:t>Pessinus</a:t>
            </a:r>
            <a:r>
              <a:rPr lang="tr-TR" dirty="0" err="1" smtClean="0"/>
              <a:t>’a</a:t>
            </a:r>
            <a:r>
              <a:rPr lang="tr-TR" dirty="0" smtClean="0"/>
              <a:t> elçiler gönderip Kibele’nin kült heykelini Roma’ya getirtmesi ve orada inşa ettirilen bir tapınağa bu heykelin yerleştirilmesiyle kent çok büyük bir üne kavuştu.  </a:t>
            </a:r>
            <a:r>
              <a:rPr lang="tr-TR" dirty="0" smtClean="0">
                <a:solidFill>
                  <a:srgbClr val="FF0000"/>
                </a:solidFill>
              </a:rPr>
              <a:t>MÖ. 25 </a:t>
            </a:r>
            <a:r>
              <a:rPr lang="tr-TR" dirty="0" smtClean="0"/>
              <a:t>yılında </a:t>
            </a:r>
            <a:r>
              <a:rPr lang="tr-TR" dirty="0" err="1" smtClean="0">
                <a:solidFill>
                  <a:srgbClr val="FF0000"/>
                </a:solidFill>
              </a:rPr>
              <a:t>Augustus</a:t>
            </a:r>
            <a:r>
              <a:rPr lang="tr-TR" dirty="0" smtClean="0"/>
              <a:t>, </a:t>
            </a:r>
            <a:r>
              <a:rPr lang="tr-TR" dirty="0" err="1" smtClean="0">
                <a:solidFill>
                  <a:srgbClr val="FF0000"/>
                </a:solidFill>
              </a:rPr>
              <a:t>Galatia</a:t>
            </a:r>
            <a:r>
              <a:rPr lang="tr-TR" dirty="0" smtClean="0"/>
              <a:t> eyaletini kurunca, </a:t>
            </a:r>
            <a:r>
              <a:rPr lang="tr-TR" dirty="0" err="1" smtClean="0">
                <a:solidFill>
                  <a:srgbClr val="FF0000"/>
                </a:solidFill>
              </a:rPr>
              <a:t>Pessinus</a:t>
            </a:r>
            <a:r>
              <a:rPr lang="tr-TR" dirty="0" smtClean="0">
                <a:solidFill>
                  <a:srgbClr val="FF0000"/>
                </a:solidFill>
              </a:rPr>
              <a:t> Romalıların </a:t>
            </a:r>
            <a:r>
              <a:rPr lang="tr-TR" dirty="0" smtClean="0"/>
              <a:t>yönetimine geçmiştir. </a:t>
            </a:r>
            <a:endParaRPr lang="en-GB" dirty="0" smtClean="0"/>
          </a:p>
          <a:p>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smtClean="0"/>
              <a:t>   </a:t>
            </a:r>
            <a:r>
              <a:rPr lang="tr-TR" b="1" dirty="0" smtClean="0">
                <a:solidFill>
                  <a:srgbClr val="FF0000"/>
                </a:solidFill>
              </a:rPr>
              <a:t>PESSİNUS</a:t>
            </a:r>
            <a:r>
              <a:rPr lang="tr-TR" dirty="0" smtClean="0">
                <a:solidFill>
                  <a:srgbClr val="FF0000"/>
                </a:solidFill>
              </a:rPr>
              <a:t> </a:t>
            </a:r>
            <a:r>
              <a:rPr lang="tr-TR" b="1" dirty="0" smtClean="0">
                <a:solidFill>
                  <a:srgbClr val="FF0000"/>
                </a:solidFill>
              </a:rPr>
              <a:t>TAPINAK: </a:t>
            </a:r>
            <a:r>
              <a:rPr lang="tr-TR" dirty="0" smtClean="0"/>
              <a:t>Yapı çok ilginç bir plana sahiptir. Dar kenarlarında </a:t>
            </a:r>
            <a:r>
              <a:rPr lang="tr-TR" dirty="0" smtClean="0">
                <a:solidFill>
                  <a:srgbClr val="FF0000"/>
                </a:solidFill>
              </a:rPr>
              <a:t>altı</a:t>
            </a:r>
            <a:r>
              <a:rPr lang="tr-TR" dirty="0" smtClean="0"/>
              <a:t>, uzun kenarlarında </a:t>
            </a:r>
            <a:r>
              <a:rPr lang="tr-TR" dirty="0" smtClean="0">
                <a:solidFill>
                  <a:srgbClr val="FF0000"/>
                </a:solidFill>
              </a:rPr>
              <a:t>on bir sütun </a:t>
            </a:r>
            <a:r>
              <a:rPr lang="tr-TR" dirty="0" smtClean="0"/>
              <a:t>bulunan </a:t>
            </a:r>
            <a:r>
              <a:rPr lang="tr-TR" dirty="0" err="1" smtClean="0">
                <a:solidFill>
                  <a:srgbClr val="FF0000"/>
                </a:solidFill>
              </a:rPr>
              <a:t>peristasis</a:t>
            </a:r>
            <a:r>
              <a:rPr lang="tr-TR" dirty="0" smtClean="0"/>
              <a:t> (antik tapınağın etrafını çeviren sütun dizisine verilen ad) </a:t>
            </a:r>
            <a:r>
              <a:rPr lang="tr-TR" dirty="0" err="1" smtClean="0">
                <a:solidFill>
                  <a:srgbClr val="FF0000"/>
                </a:solidFill>
              </a:rPr>
              <a:t>Hellen</a:t>
            </a:r>
            <a:r>
              <a:rPr lang="tr-TR" dirty="0" smtClean="0"/>
              <a:t> tapınağının değişik bir uygulamasını göstermektedir. Yapıyla ilişkisi olan ve bir </a:t>
            </a:r>
            <a:r>
              <a:rPr lang="tr-TR" dirty="0" err="1" smtClean="0">
                <a:solidFill>
                  <a:srgbClr val="FF0000"/>
                </a:solidFill>
              </a:rPr>
              <a:t>theatron</a:t>
            </a:r>
            <a:r>
              <a:rPr lang="tr-TR" dirty="0" smtClean="0"/>
              <a:t> (Antik Yunan tiyatrosunda seyircilerin oturduğu kısma verilen ad) işlevi gören gösterişli bir basamak sırası ortaya çıkarılmıştır. Bu nedenle Belçikalı araştırıcılar onu bir tiyatro-tapınak olarak tanımlamışlardır. Buna rağmen Ekrem </a:t>
            </a:r>
            <a:r>
              <a:rPr lang="tr-TR" dirty="0" err="1" smtClean="0"/>
              <a:t>Akurgal</a:t>
            </a:r>
            <a:r>
              <a:rPr lang="tr-TR" dirty="0" smtClean="0"/>
              <a:t> söz konusu basamakların Kibele kültü ile ilgili olduğunu düşünmektedir. Çünkü tapınağın yeraltı bölümü </a:t>
            </a:r>
            <a:r>
              <a:rPr lang="tr-TR" dirty="0" err="1" smtClean="0">
                <a:solidFill>
                  <a:srgbClr val="FF0000"/>
                </a:solidFill>
              </a:rPr>
              <a:t>Aizonai</a:t>
            </a:r>
            <a:r>
              <a:rPr lang="tr-TR" dirty="0" smtClean="0">
                <a:solidFill>
                  <a:srgbClr val="FF0000"/>
                </a:solidFill>
              </a:rPr>
              <a:t> Tapınağı</a:t>
            </a:r>
            <a:r>
              <a:rPr lang="tr-TR" dirty="0" smtClean="0"/>
              <a:t>’nda olduğu gibi buna işaret etmektedir. Mimari süslemelerine göre tapınak </a:t>
            </a:r>
            <a:r>
              <a:rPr lang="tr-TR" dirty="0" smtClean="0">
                <a:solidFill>
                  <a:srgbClr val="FF0000"/>
                </a:solidFill>
              </a:rPr>
              <a:t>MS. 1. </a:t>
            </a:r>
            <a:r>
              <a:rPr lang="tr-TR" dirty="0" err="1" smtClean="0">
                <a:solidFill>
                  <a:srgbClr val="FF0000"/>
                </a:solidFill>
              </a:rPr>
              <a:t>yy</a:t>
            </a:r>
            <a:r>
              <a:rPr lang="tr-TR" dirty="0" err="1" smtClean="0"/>
              <a:t>’ın</a:t>
            </a:r>
            <a:r>
              <a:rPr lang="tr-TR" dirty="0" smtClean="0"/>
              <a:t> ilk yarısında yapılmıştır. Açık bir alanı üç yandan çeviren </a:t>
            </a:r>
            <a:r>
              <a:rPr lang="tr-TR" dirty="0" err="1" smtClean="0">
                <a:solidFill>
                  <a:srgbClr val="FF0000"/>
                </a:solidFill>
              </a:rPr>
              <a:t>portiko</a:t>
            </a:r>
            <a:r>
              <a:rPr lang="tr-TR" dirty="0" smtClean="0"/>
              <a:t> (çatısı sütunlarla taşınan hol) kalıntıları buranın bir </a:t>
            </a:r>
            <a:r>
              <a:rPr lang="tr-TR" dirty="0" smtClean="0">
                <a:solidFill>
                  <a:srgbClr val="FF0000"/>
                </a:solidFill>
              </a:rPr>
              <a:t>agora</a:t>
            </a:r>
            <a:r>
              <a:rPr lang="tr-TR" dirty="0" smtClean="0"/>
              <a:t> olarak düzenlendiği görünümünü vermektedir. Yapı, eski Anadolu kültürleriyle ilişkili </a:t>
            </a:r>
            <a:r>
              <a:rPr lang="tr-TR" dirty="0" err="1" smtClean="0"/>
              <a:t>Hellen</a:t>
            </a:r>
            <a:r>
              <a:rPr lang="tr-TR" dirty="0" smtClean="0"/>
              <a:t> tapınakları şeklinde batıya bakmaktadır. </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dirty="0" smtClean="0"/>
              <a:t>FRİG KRALLIĞINDA HAYAT AĞACI İNANCI</a:t>
            </a:r>
          </a:p>
          <a:p>
            <a:r>
              <a:rPr lang="tr-TR" sz="2400" dirty="0" err="1" smtClean="0"/>
              <a:t>Frig</a:t>
            </a:r>
            <a:r>
              <a:rPr lang="tr-TR" sz="2400" dirty="0" smtClean="0"/>
              <a:t> dinini yansıtan betimlemeler </a:t>
            </a:r>
            <a:r>
              <a:rPr lang="tr-TR" sz="2400" dirty="0" err="1" smtClean="0"/>
              <a:t>Frig</a:t>
            </a:r>
            <a:r>
              <a:rPr lang="tr-TR" sz="2400" dirty="0" smtClean="0"/>
              <a:t> uygarlığı için ayrı bir öneme sahip pişmiş toprak levhalar üzerindeki betimlemelerdir. Özellikle Pazarlı ve Gordion örneklerinde sıkça rastlanılan ortalarında ağaç örgesiyle </a:t>
            </a:r>
            <a:r>
              <a:rPr lang="tr-TR" sz="2400" dirty="0" err="1" smtClean="0"/>
              <a:t>antitetik</a:t>
            </a:r>
            <a:r>
              <a:rPr lang="tr-TR" sz="2400" dirty="0" smtClean="0"/>
              <a:t> (bakışımlı) dağ keçileri birlikteliği dini anlatım için kanıt olacaktır. Bu betimlemenin dini içeriğini tam anlamak için </a:t>
            </a:r>
            <a:r>
              <a:rPr lang="tr-TR" sz="2400" dirty="0" err="1" smtClean="0"/>
              <a:t>Attis</a:t>
            </a:r>
            <a:r>
              <a:rPr lang="tr-TR" sz="2400" dirty="0" smtClean="0"/>
              <a:t> efsanesinin bilinmesi gerekir. </a:t>
            </a:r>
            <a:endParaRPr lang="tr-TR" sz="2400"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1795</Words>
  <Application>Microsoft Office PowerPoint</Application>
  <PresentationFormat>Ekran Gösterisi (4:3)</PresentationFormat>
  <Paragraphs>44</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PESSİNUS/PESSİNOUS (BALLIHİSAR)</vt:lpstr>
      <vt:lpstr>Slayt 16</vt:lpstr>
      <vt:lpstr>Slayt 17</vt:lpstr>
      <vt:lpstr>Slayt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Davut</dc:creator>
  <cp:lastModifiedBy>admin</cp:lastModifiedBy>
  <cp:revision>51</cp:revision>
  <dcterms:created xsi:type="dcterms:W3CDTF">2013-12-22T18:27:19Z</dcterms:created>
  <dcterms:modified xsi:type="dcterms:W3CDTF">2020-01-22T12:38:26Z</dcterms:modified>
</cp:coreProperties>
</file>