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72" r:id="rId2"/>
    <p:sldId id="296" r:id="rId3"/>
    <p:sldId id="289" r:id="rId4"/>
    <p:sldId id="295" r:id="rId5"/>
    <p:sldId id="294" r:id="rId6"/>
    <p:sldId id="290" r:id="rId7"/>
    <p:sldId id="297" r:id="rId8"/>
    <p:sldId id="298" r:id="rId9"/>
    <p:sldId id="299" r:id="rId10"/>
    <p:sldId id="291" r:id="rId11"/>
    <p:sldId id="292" r:id="rId12"/>
    <p:sldId id="275" r:id="rId13"/>
    <p:sldId id="276" r:id="rId14"/>
    <p:sldId id="334" r:id="rId15"/>
    <p:sldId id="329" r:id="rId16"/>
    <p:sldId id="330" r:id="rId17"/>
    <p:sldId id="331" r:id="rId18"/>
    <p:sldId id="332" r:id="rId19"/>
    <p:sldId id="333" r:id="rId20"/>
    <p:sldId id="300" r:id="rId21"/>
    <p:sldId id="301" r:id="rId22"/>
    <p:sldId id="302" r:id="rId23"/>
    <p:sldId id="304" r:id="rId24"/>
    <p:sldId id="305" r:id="rId25"/>
    <p:sldId id="306" r:id="rId26"/>
    <p:sldId id="307" r:id="rId27"/>
    <p:sldId id="308" r:id="rId28"/>
    <p:sldId id="309" r:id="rId29"/>
    <p:sldId id="310" r:id="rId30"/>
    <p:sldId id="311" r:id="rId31"/>
    <p:sldId id="312" r:id="rId32"/>
    <p:sldId id="313" r:id="rId33"/>
    <p:sldId id="314" r:id="rId34"/>
    <p:sldId id="316" r:id="rId35"/>
    <p:sldId id="319" r:id="rId36"/>
    <p:sldId id="320" r:id="rId37"/>
    <p:sldId id="321" r:id="rId38"/>
    <p:sldId id="322" r:id="rId39"/>
    <p:sldId id="323" r:id="rId40"/>
    <p:sldId id="325" r:id="rId41"/>
    <p:sldId id="335" r:id="rId42"/>
    <p:sldId id="338" r:id="rId43"/>
    <p:sldId id="339" r:id="rId44"/>
    <p:sldId id="340" r:id="rId45"/>
    <p:sldId id="341" r:id="rId46"/>
    <p:sldId id="343" r:id="rId47"/>
    <p:sldId id="344" r:id="rId48"/>
    <p:sldId id="348" r:id="rId49"/>
    <p:sldId id="350" r:id="rId50"/>
    <p:sldId id="355" r:id="rId51"/>
    <p:sldId id="356" r:id="rId52"/>
    <p:sldId id="360" r:id="rId53"/>
    <p:sldId id="361" r:id="rId54"/>
    <p:sldId id="365" r:id="rId55"/>
    <p:sldId id="366" r:id="rId56"/>
    <p:sldId id="371" r:id="rId5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B2E0CE-9129-4181-86E3-B534B2F015BE}" type="datetimeFigureOut">
              <a:rPr lang="tr-TR" smtClean="0"/>
              <a:pPr/>
              <a:t>19.03.2020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78B482-10ED-4E11-8EDF-97A7165944E5}"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p:spPr>
      </p:sp>
      <p:sp>
        <p:nvSpPr>
          <p:cNvPr id="33795"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43000"/>
          </a:xfrm>
        </p:spPr>
        <p:txBody>
          <a:bodyPr/>
          <a:lstStyle/>
          <a:p>
            <a:r>
              <a:rPr lang="tr-TR" smtClean="0"/>
              <a:t>Asıl başlık stili için tıklatın</a:t>
            </a:r>
            <a:endParaRPr lang="en-GB"/>
          </a:p>
        </p:txBody>
      </p:sp>
      <p:sp>
        <p:nvSpPr>
          <p:cNvPr id="3" name="2 Metin Yer Tutucusu"/>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3 İçerik Yer Tutucusu"/>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Rectangle 39"/>
          <p:cNvSpPr>
            <a:spLocks noGrp="1" noChangeArrowheads="1"/>
          </p:cNvSpPr>
          <p:nvPr>
            <p:ph type="dt" sz="half" idx="10"/>
          </p:nvPr>
        </p:nvSpPr>
        <p:spPr>
          <a:ln/>
        </p:spPr>
        <p:txBody>
          <a:bodyPr/>
          <a:lstStyle>
            <a:lvl1pPr>
              <a:defRPr/>
            </a:lvl1pPr>
          </a:lstStyle>
          <a:p>
            <a:pPr>
              <a:defRPr/>
            </a:pPr>
            <a:endParaRPr lang="tr-TR"/>
          </a:p>
        </p:txBody>
      </p:sp>
      <p:sp>
        <p:nvSpPr>
          <p:cNvPr id="6" name="Rectangle 40"/>
          <p:cNvSpPr>
            <a:spLocks noGrp="1" noChangeArrowheads="1"/>
          </p:cNvSpPr>
          <p:nvPr>
            <p:ph type="ftr" sz="quarter" idx="11"/>
          </p:nvPr>
        </p:nvSpPr>
        <p:spPr>
          <a:ln/>
        </p:spPr>
        <p:txBody>
          <a:bodyPr/>
          <a:lstStyle>
            <a:lvl1pPr>
              <a:defRPr/>
            </a:lvl1pPr>
          </a:lstStyle>
          <a:p>
            <a:pPr>
              <a:defRPr/>
            </a:pPr>
            <a:endParaRPr lang="tr-TR"/>
          </a:p>
        </p:txBody>
      </p:sp>
      <p:sp>
        <p:nvSpPr>
          <p:cNvPr id="7" name="Rectangle 41"/>
          <p:cNvSpPr>
            <a:spLocks noGrp="1" noChangeArrowheads="1"/>
          </p:cNvSpPr>
          <p:nvPr>
            <p:ph type="sldNum" sz="quarter" idx="12"/>
          </p:nvPr>
        </p:nvSpPr>
        <p:spPr>
          <a:ln/>
        </p:spPr>
        <p:txBody>
          <a:bodyPr/>
          <a:lstStyle>
            <a:lvl1pPr>
              <a:defRPr/>
            </a:lvl1pPr>
          </a:lstStyle>
          <a:p>
            <a:pPr>
              <a:defRPr/>
            </a:pPr>
            <a:fld id="{4CCB363C-9A4A-413E-B276-DD7007EFFC2C}"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43000"/>
          </a:xfrm>
        </p:spPr>
        <p:txBody>
          <a:bodyPr/>
          <a:lstStyle/>
          <a:p>
            <a:r>
              <a:rPr lang="tr-TR" smtClean="0"/>
              <a:t>Asıl başlık stili için tıklatın</a:t>
            </a:r>
            <a:endParaRPr lang="en-GB"/>
          </a:p>
        </p:txBody>
      </p:sp>
      <p:sp>
        <p:nvSpPr>
          <p:cNvPr id="3" name="2 Metin Yer Tutucusu"/>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3 İçerik Yer Tutucusu"/>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4 İçerik Yer Tutucusu"/>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Rectangle 39"/>
          <p:cNvSpPr>
            <a:spLocks noGrp="1" noChangeArrowheads="1"/>
          </p:cNvSpPr>
          <p:nvPr>
            <p:ph type="dt" sz="half" idx="10"/>
          </p:nvPr>
        </p:nvSpPr>
        <p:spPr>
          <a:ln/>
        </p:spPr>
        <p:txBody>
          <a:bodyPr/>
          <a:lstStyle>
            <a:lvl1pPr>
              <a:defRPr/>
            </a:lvl1pPr>
          </a:lstStyle>
          <a:p>
            <a:pPr>
              <a:defRPr/>
            </a:pPr>
            <a:endParaRPr lang="tr-TR"/>
          </a:p>
        </p:txBody>
      </p:sp>
      <p:sp>
        <p:nvSpPr>
          <p:cNvPr id="7" name="Rectangle 40"/>
          <p:cNvSpPr>
            <a:spLocks noGrp="1" noChangeArrowheads="1"/>
          </p:cNvSpPr>
          <p:nvPr>
            <p:ph type="ftr" sz="quarter" idx="11"/>
          </p:nvPr>
        </p:nvSpPr>
        <p:spPr>
          <a:ln/>
        </p:spPr>
        <p:txBody>
          <a:bodyPr/>
          <a:lstStyle>
            <a:lvl1pPr>
              <a:defRPr/>
            </a:lvl1pPr>
          </a:lstStyle>
          <a:p>
            <a:pPr>
              <a:defRPr/>
            </a:pPr>
            <a:endParaRPr lang="tr-TR"/>
          </a:p>
        </p:txBody>
      </p:sp>
      <p:sp>
        <p:nvSpPr>
          <p:cNvPr id="8" name="Rectangle 41"/>
          <p:cNvSpPr>
            <a:spLocks noGrp="1" noChangeArrowheads="1"/>
          </p:cNvSpPr>
          <p:nvPr>
            <p:ph type="sldNum" sz="quarter" idx="12"/>
          </p:nvPr>
        </p:nvSpPr>
        <p:spPr>
          <a:ln/>
        </p:spPr>
        <p:txBody>
          <a:bodyPr/>
          <a:lstStyle>
            <a:lvl1pPr>
              <a:defRPr/>
            </a:lvl1pPr>
          </a:lstStyle>
          <a:p>
            <a:pPr>
              <a:defRPr/>
            </a:pPr>
            <a:fld id="{A8F5A583-9E9A-4178-9E72-18203691F50B}"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2 İçerik Yer Tutucusu"/>
          <p:cNvSpPr>
            <a:spLocks noGrp="1"/>
          </p:cNvSpPr>
          <p:nvPr>
            <p:ph idx="1"/>
          </p:nvPr>
        </p:nvSpPr>
        <p:spPr>
          <a:xfrm>
            <a:off x="395288" y="2852738"/>
            <a:ext cx="8229600" cy="2265362"/>
          </a:xfrm>
        </p:spPr>
        <p:txBody>
          <a:bodyPr/>
          <a:lstStyle/>
          <a:p>
            <a:pPr algn="ctr">
              <a:buFont typeface="Wingdings" pitchFamily="2" charset="2"/>
              <a:buNone/>
            </a:pPr>
            <a:r>
              <a:rPr lang="tr-TR" sz="6600" smtClean="0">
                <a:solidFill>
                  <a:srgbClr val="FF0000"/>
                </a:solidFill>
              </a:rPr>
              <a:t>URARTU ARKEOLOJİSİ II</a:t>
            </a:r>
          </a:p>
        </p:txBody>
      </p:sp>
      <p:pic>
        <p:nvPicPr>
          <p:cNvPr id="2051"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1785927"/>
            <a:ext cx="7429552" cy="2123658"/>
          </a:xfrm>
          <a:prstGeom prst="rect">
            <a:avLst/>
          </a:prstGeom>
        </p:spPr>
        <p:txBody>
          <a:bodyPr wrap="square">
            <a:spAutoFit/>
          </a:bodyPr>
          <a:lstStyle/>
          <a:p>
            <a:r>
              <a:rPr lang="tr-TR" sz="6600" b="1" dirty="0" smtClean="0"/>
              <a:t>URARTU SANATI:</a:t>
            </a:r>
            <a:endParaRPr lang="en-GB" sz="6600" b="1" dirty="0" smtClean="0"/>
          </a:p>
          <a:p>
            <a:r>
              <a:rPr lang="tr-TR" sz="6600" dirty="0" smtClean="0"/>
              <a:t>	</a:t>
            </a:r>
            <a:r>
              <a:rPr lang="tr-TR" sz="6600" b="1" dirty="0" smtClean="0"/>
              <a:t>Maden Sanatı: </a:t>
            </a:r>
            <a:endParaRPr lang="tr-TR" sz="6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Dikdörtgen"/>
          <p:cNvSpPr>
            <a:spLocks noChangeArrowheads="1"/>
          </p:cNvSpPr>
          <p:nvPr/>
        </p:nvSpPr>
        <p:spPr bwMode="auto">
          <a:xfrm>
            <a:off x="0" y="0"/>
            <a:ext cx="9144000" cy="6001643"/>
          </a:xfrm>
          <a:prstGeom prst="rect">
            <a:avLst/>
          </a:prstGeom>
          <a:noFill/>
          <a:ln w="9525">
            <a:noFill/>
            <a:miter lim="800000"/>
            <a:headEnd/>
            <a:tailEnd/>
          </a:ln>
        </p:spPr>
        <p:txBody>
          <a:bodyPr>
            <a:spAutoFit/>
          </a:bodyPr>
          <a:lstStyle/>
          <a:p>
            <a:pPr algn="just"/>
            <a:r>
              <a:rPr lang="tr-TR" sz="2400" dirty="0" err="1" smtClean="0"/>
              <a:t>Menua</a:t>
            </a:r>
            <a:r>
              <a:rPr lang="tr-TR" sz="2400" dirty="0" smtClean="0"/>
              <a:t>‘</a:t>
            </a:r>
            <a:r>
              <a:rPr lang="tr-TR" sz="2400" dirty="0" err="1" smtClean="0"/>
              <a:t>nın</a:t>
            </a:r>
            <a:r>
              <a:rPr lang="tr-TR" sz="2400" dirty="0" smtClean="0"/>
              <a:t> kuzeydeki </a:t>
            </a:r>
            <a:r>
              <a:rPr lang="tr-TR" sz="2400" dirty="0" err="1" smtClean="0"/>
              <a:t>Diauehi</a:t>
            </a:r>
            <a:r>
              <a:rPr lang="tr-TR" sz="2400" dirty="0" smtClean="0"/>
              <a:t> ülkesi üzerine düzenlediği seferde </a:t>
            </a:r>
            <a:r>
              <a:rPr lang="tr-TR" sz="2400" dirty="0" err="1" smtClean="0"/>
              <a:t>Yaylıtaş</a:t>
            </a:r>
            <a:r>
              <a:rPr lang="tr-TR" sz="2400" dirty="0" smtClean="0"/>
              <a:t> yazıtında vergi ve haraç olarak altın ve gümüş gibi değerli madenler alır. </a:t>
            </a:r>
            <a:r>
              <a:rPr lang="tr-TR" sz="2400" dirty="0" err="1" smtClean="0"/>
              <a:t>Menua'nın</a:t>
            </a:r>
            <a:r>
              <a:rPr lang="tr-TR" sz="2400" dirty="0" smtClean="0"/>
              <a:t> batıya </a:t>
            </a:r>
            <a:r>
              <a:rPr lang="tr-TR" sz="2400" dirty="0" err="1" smtClean="0"/>
              <a:t>Meliteialhe</a:t>
            </a:r>
            <a:r>
              <a:rPr lang="tr-TR" sz="2400" dirty="0" smtClean="0"/>
              <a:t> (Malatya) Krallığı ve civarındaki ülkeleri egemenlik altına almak isteyişinin nedeni, hem Kuzey Suriye'den Orta Anadolu'ya ve Urartu ülkesinden, Akdeniz'e giden yol üzerinde yer alması hem de bu ülkelerin zengin bakır ve demir madenlerine sahip oluşu Diyarbakır yakınlarında, Ergani'deki bakır cevherine ve Palu'nun doğusundaki Maden'deki demir yataklarına sahip olmak Urartu ekonomisi için büyük öneme sahipti. Bölgenin Asur Krallığı için de önemli olduğu Asur kralı I. </a:t>
            </a:r>
            <a:r>
              <a:rPr lang="tr-TR" sz="2400" dirty="0" err="1" smtClean="0"/>
              <a:t>Salmanasar</a:t>
            </a:r>
            <a:r>
              <a:rPr lang="tr-TR" sz="2400" dirty="0" smtClean="0"/>
              <a:t> döneminden itibaren yöreye yapılan askeri seferlerden anlaşılmaktadır. </a:t>
            </a:r>
          </a:p>
          <a:p>
            <a:pPr algn="just"/>
            <a:r>
              <a:rPr lang="tr-TR" sz="2400" dirty="0" err="1" smtClean="0"/>
              <a:t>Menua</a:t>
            </a:r>
            <a:r>
              <a:rPr lang="tr-TR" sz="2400" dirty="0" smtClean="0"/>
              <a:t> doğu, kuzey ve batı seferleri düzenleyerek krallığın topraklarını genişletmiş ve bundan da önemlisi gelişen krallığın ihtiyacı olan ekonomik gücü farklı yörelerden elde ettiği altın, gümüş, bakır ve demir gibi maden zenginlikleri ve batı dünyasıyla yapılan ticaret ile sağlamayı başarmıştır.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Dikdörtgen"/>
          <p:cNvSpPr>
            <a:spLocks noChangeArrowheads="1"/>
          </p:cNvSpPr>
          <p:nvPr/>
        </p:nvSpPr>
        <p:spPr bwMode="auto">
          <a:xfrm>
            <a:off x="0" y="0"/>
            <a:ext cx="9144000" cy="5863144"/>
          </a:xfrm>
          <a:prstGeom prst="rect">
            <a:avLst/>
          </a:prstGeom>
          <a:noFill/>
          <a:ln w="9525">
            <a:noFill/>
            <a:miter lim="800000"/>
            <a:headEnd/>
            <a:tailEnd/>
          </a:ln>
        </p:spPr>
        <p:txBody>
          <a:bodyPr>
            <a:spAutoFit/>
          </a:bodyPr>
          <a:lstStyle/>
          <a:p>
            <a:pPr algn="just"/>
            <a:r>
              <a:rPr lang="tr-TR" sz="2400" dirty="0" smtClean="0">
                <a:cs typeface="Times New Roman" pitchFamily="18" charset="0"/>
              </a:rPr>
              <a:t>Urartu kralı II. </a:t>
            </a:r>
            <a:r>
              <a:rPr lang="tr-TR" sz="2400" dirty="0" err="1" smtClean="0">
                <a:cs typeface="Times New Roman" pitchFamily="18" charset="0"/>
              </a:rPr>
              <a:t>Sarduri’nin</a:t>
            </a:r>
            <a:r>
              <a:rPr lang="tr-TR" sz="2400" dirty="0" smtClean="0">
                <a:cs typeface="Times New Roman" pitchFamily="18" charset="0"/>
              </a:rPr>
              <a:t> </a:t>
            </a:r>
            <a:r>
              <a:rPr lang="tr-TR" sz="2400" dirty="0" err="1" smtClean="0">
                <a:cs typeface="Times New Roman" pitchFamily="18" charset="0"/>
              </a:rPr>
              <a:t>Kumaha</a:t>
            </a:r>
            <a:r>
              <a:rPr lang="tr-TR" sz="2400" dirty="0" smtClean="0">
                <a:cs typeface="Times New Roman" pitchFamily="18" charset="0"/>
              </a:rPr>
              <a:t> kralı </a:t>
            </a:r>
            <a:r>
              <a:rPr lang="tr-TR" sz="2400" dirty="0" err="1" smtClean="0">
                <a:cs typeface="Times New Roman" pitchFamily="18" charset="0"/>
              </a:rPr>
              <a:t>Kuştaşpili’den</a:t>
            </a:r>
            <a:r>
              <a:rPr lang="tr-TR" sz="2400" dirty="0" smtClean="0">
                <a:cs typeface="Times New Roman" pitchFamily="18" charset="0"/>
              </a:rPr>
              <a:t> haraç olarak 1535 tane tunç kazan aldığı bildirilmektedir.</a:t>
            </a:r>
          </a:p>
          <a:p>
            <a:pPr algn="just"/>
            <a:r>
              <a:rPr lang="tr-TR" sz="2400" dirty="0" err="1" smtClean="0">
                <a:cs typeface="Times New Roman" pitchFamily="18" charset="0"/>
              </a:rPr>
              <a:t>Muşaşir</a:t>
            </a:r>
            <a:r>
              <a:rPr lang="tr-TR" sz="2400" dirty="0" smtClean="0">
                <a:cs typeface="Times New Roman" pitchFamily="18" charset="0"/>
              </a:rPr>
              <a:t> yağma yazıtında,</a:t>
            </a:r>
          </a:p>
          <a:p>
            <a:pPr algn="just"/>
            <a:r>
              <a:rPr lang="tr-TR" sz="2400" i="1" dirty="0" smtClean="0"/>
              <a:t>“….</a:t>
            </a:r>
            <a:r>
              <a:rPr lang="tr-TR" sz="2400" i="1" dirty="0" err="1" smtClean="0"/>
              <a:t>kaideleride</a:t>
            </a:r>
            <a:r>
              <a:rPr lang="tr-TR" sz="2400" i="1" dirty="0" smtClean="0"/>
              <a:t> tunç’tan dökme olan ve kapılarını koruyan dört büyük heykeli, kutsal alanı tunç dökme olan Urartu kralı </a:t>
            </a:r>
            <a:r>
              <a:rPr lang="tr-TR" sz="2400" i="1" dirty="0" err="1" smtClean="0"/>
              <a:t>İşpueni’nin</a:t>
            </a:r>
            <a:r>
              <a:rPr lang="tr-TR" sz="2400" i="1" dirty="0" smtClean="0"/>
              <a:t> oğlu </a:t>
            </a:r>
            <a:r>
              <a:rPr lang="tr-TR" sz="2400" i="1" dirty="0" err="1" smtClean="0"/>
              <a:t>İştarduri’nin</a:t>
            </a:r>
            <a:r>
              <a:rPr lang="tr-TR" sz="2400" i="1" dirty="0" smtClean="0"/>
              <a:t> </a:t>
            </a:r>
            <a:r>
              <a:rPr lang="tr-TR" sz="2400" i="1" dirty="0" err="1" smtClean="0"/>
              <a:t>krali</a:t>
            </a:r>
            <a:r>
              <a:rPr lang="tr-TR" sz="2400" i="1" dirty="0" smtClean="0"/>
              <a:t> yüceliğini simgeleyen bir adet dua eden heykeli…sol eli kutsama pozunda olan tanrı </a:t>
            </a:r>
            <a:r>
              <a:rPr lang="tr-TR" sz="2400" i="1" dirty="0" err="1" smtClean="0"/>
              <a:t>diademi</a:t>
            </a:r>
            <a:r>
              <a:rPr lang="tr-TR" sz="2400" i="1" dirty="0" smtClean="0"/>
              <a:t> giyen kutsal alanı ile birlikte 60 </a:t>
            </a:r>
            <a:r>
              <a:rPr lang="tr-TR" sz="2400" i="1" dirty="0" err="1" smtClean="0"/>
              <a:t>talent</a:t>
            </a:r>
            <a:r>
              <a:rPr lang="tr-TR" sz="2400" i="1" dirty="0" smtClean="0"/>
              <a:t> tunç ağırlığındaki Urartu  kralı </a:t>
            </a:r>
            <a:r>
              <a:rPr lang="tr-TR" sz="2400" i="1" dirty="0" err="1" smtClean="0"/>
              <a:t>Argişti’nin</a:t>
            </a:r>
            <a:r>
              <a:rPr lang="tr-TR" sz="2400" i="1" dirty="0" smtClean="0"/>
              <a:t> heykelini; üzerinde kendi mağrur yazıtı iki atım ve bir arabacım ile ellerim Urartu krallığını kazandı kazınmış olan, kutsal çevresi ile birlikte tunçtan dökme </a:t>
            </a:r>
            <a:r>
              <a:rPr lang="tr-TR" sz="2400" i="1" dirty="0" err="1" smtClean="0"/>
              <a:t>Rusa</a:t>
            </a:r>
            <a:r>
              <a:rPr lang="tr-TR" sz="2400" i="1" dirty="0" smtClean="0"/>
              <a:t> ve iki süvarisi ve arabacısının heykelini…” </a:t>
            </a:r>
            <a:r>
              <a:rPr lang="tr-TR" sz="2400" dirty="0" smtClean="0"/>
              <a:t>diğer ganimetlerle birlikte alıp götürdüğünü söylemektedir. Bunun yanında </a:t>
            </a:r>
            <a:r>
              <a:rPr lang="tr-TR" sz="2400" dirty="0" err="1" smtClean="0"/>
              <a:t>Muşaşir</a:t>
            </a:r>
            <a:r>
              <a:rPr lang="tr-TR" sz="2400" dirty="0" smtClean="0"/>
              <a:t> tapınağının önünde duran tanrı ve hayvan heykellerini, tapınağın yağmasını betimleyen kabartma üzerine de resmedilmiştir.</a:t>
            </a:r>
          </a:p>
          <a:p>
            <a:pPr algn="just"/>
            <a:endParaRPr lang="tr-TR" sz="2000" dirty="0" smtClean="0"/>
          </a:p>
          <a:p>
            <a:pPr algn="just"/>
            <a:r>
              <a:rPr lang="tr-TR" sz="1900"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3929058" y="6000768"/>
            <a:ext cx="1733231" cy="369332"/>
          </a:xfrm>
          <a:prstGeom prst="rect">
            <a:avLst/>
          </a:prstGeom>
        </p:spPr>
        <p:txBody>
          <a:bodyPr wrap="none">
            <a:spAutoFit/>
          </a:bodyPr>
          <a:lstStyle/>
          <a:p>
            <a:r>
              <a:rPr lang="tr-TR" dirty="0" err="1" smtClean="0"/>
              <a:t>Musasir</a:t>
            </a:r>
            <a:r>
              <a:rPr lang="tr-TR" dirty="0" smtClean="0"/>
              <a:t> (</a:t>
            </a:r>
            <a:r>
              <a:rPr lang="tr-TR" dirty="0" err="1" smtClean="0"/>
              <a:t>Ardini</a:t>
            </a:r>
            <a:r>
              <a:rPr lang="tr-TR" dirty="0" smtClean="0"/>
              <a:t>) </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188640"/>
            <a:ext cx="8964488" cy="5262979"/>
          </a:xfrm>
          <a:prstGeom prst="rect">
            <a:avLst/>
          </a:prstGeom>
          <a:noFill/>
        </p:spPr>
        <p:txBody>
          <a:bodyPr wrap="square" rtlCol="0">
            <a:spAutoFit/>
          </a:bodyPr>
          <a:lstStyle/>
          <a:p>
            <a:pPr algn="just"/>
            <a:r>
              <a:rPr lang="tr-TR" sz="2400" dirty="0" err="1" smtClean="0">
                <a:latin typeface="Times New Roman" pitchFamily="18" charset="0"/>
                <a:cs typeface="Times New Roman" pitchFamily="18" charset="0"/>
              </a:rPr>
              <a:t>Assur</a:t>
            </a:r>
            <a:r>
              <a:rPr lang="tr-TR" sz="2400" dirty="0" smtClean="0">
                <a:latin typeface="Times New Roman" pitchFamily="18" charset="0"/>
                <a:cs typeface="Times New Roman" pitchFamily="18" charset="0"/>
              </a:rPr>
              <a:t> yazılı belgelerine göre </a:t>
            </a:r>
            <a:r>
              <a:rPr lang="tr-TR" sz="2400" dirty="0" err="1" smtClean="0">
                <a:latin typeface="Times New Roman" pitchFamily="18" charset="0"/>
                <a:cs typeface="Times New Roman" pitchFamily="18" charset="0"/>
              </a:rPr>
              <a:t>Assur</a:t>
            </a:r>
            <a:r>
              <a:rPr lang="tr-TR" sz="2400" dirty="0" smtClean="0">
                <a:latin typeface="Times New Roman" pitchFamily="18" charset="0"/>
                <a:cs typeface="Times New Roman" pitchFamily="18" charset="0"/>
              </a:rPr>
              <a:t> kralı II. </a:t>
            </a:r>
            <a:r>
              <a:rPr lang="tr-TR" sz="2400" dirty="0" err="1" smtClean="0">
                <a:latin typeface="Times New Roman" pitchFamily="18" charset="0"/>
                <a:cs typeface="Times New Roman" pitchFamily="18" charset="0"/>
              </a:rPr>
              <a:t>Sargon</a:t>
            </a:r>
            <a:r>
              <a:rPr lang="tr-TR" sz="2400" dirty="0" smtClean="0">
                <a:latin typeface="Times New Roman" pitchFamily="18" charset="0"/>
                <a:cs typeface="Times New Roman" pitchFamily="18" charset="0"/>
              </a:rPr>
              <a:t> (</a:t>
            </a:r>
            <a:r>
              <a:rPr lang="tr-TR" sz="2400" dirty="0" smtClean="0"/>
              <a:t>II. </a:t>
            </a:r>
            <a:r>
              <a:rPr lang="tr-TR" sz="2400" dirty="0" err="1" smtClean="0"/>
              <a:t>Şarru</a:t>
            </a:r>
            <a:r>
              <a:rPr lang="tr-TR" sz="2400" dirty="0" smtClean="0"/>
              <a:t>-kin)</a:t>
            </a:r>
            <a:r>
              <a:rPr lang="tr-TR" sz="2400" dirty="0" smtClean="0">
                <a:latin typeface="Times New Roman" pitchFamily="18" charset="0"/>
                <a:cs typeface="Times New Roman" pitchFamily="18" charset="0"/>
              </a:rPr>
              <a:t> (M.Ö. 714) </a:t>
            </a:r>
            <a:r>
              <a:rPr lang="tr-TR" sz="2400" dirty="0" err="1" smtClean="0">
                <a:latin typeface="Times New Roman" pitchFamily="18" charset="0"/>
                <a:cs typeface="Times New Roman" pitchFamily="18" charset="0"/>
              </a:rPr>
              <a:t>Muşaşir’deki</a:t>
            </a:r>
            <a:r>
              <a:rPr lang="tr-TR" sz="2400" dirty="0" smtClean="0">
                <a:latin typeface="Times New Roman" pitchFamily="18" charset="0"/>
                <a:cs typeface="Times New Roman" pitchFamily="18" charset="0"/>
              </a:rPr>
              <a:t> Tanrı Haldi Tapınağını yağmaladığında; 1 ton altın, 10 ton gümüş ve 109 ton bronzdan yapılmış çeşitli eşya ve silahı </a:t>
            </a:r>
            <a:r>
              <a:rPr lang="tr-TR" sz="2400" dirty="0" err="1" smtClean="0">
                <a:latin typeface="Times New Roman" pitchFamily="18" charset="0"/>
                <a:cs typeface="Times New Roman" pitchFamily="18" charset="0"/>
              </a:rPr>
              <a:t>Assur’a</a:t>
            </a:r>
            <a:r>
              <a:rPr lang="tr-TR" sz="2400" dirty="0" smtClean="0">
                <a:latin typeface="Times New Roman" pitchFamily="18" charset="0"/>
                <a:cs typeface="Times New Roman" pitchFamily="18" charset="0"/>
              </a:rPr>
              <a:t> götürmüştür. Bu olay Urartu madenciliğinin hangi düzeyde olduğunu, tapınak ve sarayların ne denli zengin metal eşya, silah ve heykel dolu olduğunu göstermesi bakımından büyük önem taşımaktadır.</a:t>
            </a:r>
          </a:p>
          <a:p>
            <a:pPr algn="just"/>
            <a:r>
              <a:rPr lang="tr-TR" sz="2400" dirty="0" smtClean="0">
                <a:latin typeface="Times New Roman" pitchFamily="18" charset="0"/>
                <a:cs typeface="Times New Roman" pitchFamily="18" charset="0"/>
              </a:rPr>
              <a:t>Resmin sol üst köşesinde II. </a:t>
            </a:r>
            <a:r>
              <a:rPr lang="tr-TR" sz="2400" dirty="0" err="1" smtClean="0">
                <a:latin typeface="Times New Roman" pitchFamily="18" charset="0"/>
                <a:cs typeface="Times New Roman" pitchFamily="18" charset="0"/>
              </a:rPr>
              <a:t>Sargon’un</a:t>
            </a:r>
            <a:r>
              <a:rPr lang="tr-TR" sz="2400" dirty="0" smtClean="0">
                <a:latin typeface="Times New Roman" pitchFamily="18" charset="0"/>
                <a:cs typeface="Times New Roman" pitchFamily="18" charset="0"/>
              </a:rPr>
              <a:t> katibine her şeyi yazdırması konu edilmiştir. Yine bu yazılı belgelere göre;</a:t>
            </a:r>
          </a:p>
          <a:p>
            <a:pPr algn="just"/>
            <a:r>
              <a:rPr lang="tr-TR" sz="2400" dirty="0" err="1" smtClean="0">
                <a:latin typeface="Times New Roman" pitchFamily="18" charset="0"/>
                <a:cs typeface="Times New Roman" pitchFamily="18" charset="0"/>
              </a:rPr>
              <a:t>Muşaşir</a:t>
            </a:r>
            <a:r>
              <a:rPr lang="tr-TR" sz="2400" dirty="0" smtClean="0">
                <a:latin typeface="Times New Roman" pitchFamily="18" charset="0"/>
                <a:cs typeface="Times New Roman" pitchFamily="18" charset="0"/>
              </a:rPr>
              <a:t> Tapınağı’ndan; 67 adet gümüş kazan, </a:t>
            </a:r>
          </a:p>
          <a:p>
            <a:pPr algn="just"/>
            <a:r>
              <a:rPr lang="tr-TR" sz="2400" dirty="0" err="1" smtClean="0">
                <a:latin typeface="Times New Roman" pitchFamily="18" charset="0"/>
                <a:cs typeface="Times New Roman" pitchFamily="18" charset="0"/>
              </a:rPr>
              <a:t>Muşaşir</a:t>
            </a:r>
            <a:r>
              <a:rPr lang="tr-TR" sz="2400" dirty="0" smtClean="0">
                <a:latin typeface="Times New Roman" pitchFamily="18" charset="0"/>
                <a:cs typeface="Times New Roman" pitchFamily="18" charset="0"/>
              </a:rPr>
              <a:t>/</a:t>
            </a:r>
            <a:r>
              <a:rPr lang="tr-TR" sz="2400" dirty="0" err="1" smtClean="0">
                <a:latin typeface="Times New Roman" pitchFamily="18" charset="0"/>
                <a:cs typeface="Times New Roman" pitchFamily="18" charset="0"/>
              </a:rPr>
              <a:t>Ardini</a:t>
            </a:r>
            <a:r>
              <a:rPr lang="tr-TR" sz="2400" dirty="0" smtClean="0">
                <a:latin typeface="Times New Roman" pitchFamily="18" charset="0"/>
                <a:cs typeface="Times New Roman" pitchFamily="18" charset="0"/>
              </a:rPr>
              <a:t> Sarayından; 13 adet tunç kazan, 24 adet tunç kazan altlığı, </a:t>
            </a:r>
          </a:p>
          <a:p>
            <a:pPr algn="just"/>
            <a:endParaRPr lang="tr-TR" sz="2400" dirty="0" smtClean="0">
              <a:latin typeface="Times New Roman" pitchFamily="18" charset="0"/>
              <a:cs typeface="Times New Roman" pitchFamily="18" charset="0"/>
            </a:endParaRPr>
          </a:p>
          <a:p>
            <a:pPr algn="just"/>
            <a:endParaRPr lang="tr-TR"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188640"/>
            <a:ext cx="8964488" cy="4524315"/>
          </a:xfrm>
          <a:prstGeom prst="rect">
            <a:avLst/>
          </a:prstGeom>
          <a:noFill/>
        </p:spPr>
        <p:txBody>
          <a:bodyPr wrap="square" rtlCol="0">
            <a:spAutoFit/>
          </a:bodyPr>
          <a:lstStyle/>
          <a:p>
            <a:pPr algn="just"/>
            <a:r>
              <a:rPr lang="tr-TR" sz="2400" dirty="0" err="1" smtClean="0">
                <a:latin typeface="Times New Roman" pitchFamily="18" charset="0"/>
                <a:cs typeface="Times New Roman" pitchFamily="18" charset="0"/>
              </a:rPr>
              <a:t>Muşaşir</a:t>
            </a:r>
            <a:r>
              <a:rPr lang="tr-TR" sz="2400" dirty="0" smtClean="0">
                <a:latin typeface="Times New Roman" pitchFamily="18" charset="0"/>
                <a:cs typeface="Times New Roman" pitchFamily="18" charset="0"/>
              </a:rPr>
              <a:t>/</a:t>
            </a:r>
            <a:r>
              <a:rPr lang="tr-TR" sz="2400" dirty="0" err="1" smtClean="0">
                <a:latin typeface="Times New Roman" pitchFamily="18" charset="0"/>
                <a:cs typeface="Times New Roman" pitchFamily="18" charset="0"/>
              </a:rPr>
              <a:t>Ardini’deki</a:t>
            </a:r>
            <a:r>
              <a:rPr lang="tr-TR" sz="2400" dirty="0" smtClean="0">
                <a:latin typeface="Times New Roman" pitchFamily="18" charset="0"/>
                <a:cs typeface="Times New Roman" pitchFamily="18" charset="0"/>
              </a:rPr>
              <a:t> Haldi Tapınağı’ndan; 607 adet hafif ve ağır tunç kazan, İçleri 50 ölçek su alan 3 adet ağır tunç kazan ve bunların altlığı, Urartu Krallarının tanrı Haldi için düzenledikleri şarap </a:t>
            </a:r>
            <a:r>
              <a:rPr lang="tr-TR" sz="2400" dirty="0" err="1" smtClean="0">
                <a:latin typeface="Times New Roman" pitchFamily="18" charset="0"/>
                <a:cs typeface="Times New Roman" pitchFamily="18" charset="0"/>
              </a:rPr>
              <a:t>libasyon</a:t>
            </a:r>
            <a:r>
              <a:rPr lang="tr-TR" sz="2400" dirty="0" smtClean="0">
                <a:latin typeface="Times New Roman" pitchFamily="18" charset="0"/>
                <a:cs typeface="Times New Roman" pitchFamily="18" charset="0"/>
              </a:rPr>
              <a:t> törenlerinde kullandıkları ve içi 80 ölçek su alan büyük </a:t>
            </a:r>
            <a:r>
              <a:rPr lang="tr-TR" sz="2400" dirty="0" err="1" smtClean="0">
                <a:latin typeface="Times New Roman" pitchFamily="18" charset="0"/>
                <a:cs typeface="Times New Roman" pitchFamily="18" charset="0"/>
              </a:rPr>
              <a:t>Haru</a:t>
            </a:r>
            <a:r>
              <a:rPr lang="tr-TR" sz="2400" dirty="0" smtClean="0">
                <a:latin typeface="Times New Roman" pitchFamily="18" charset="0"/>
                <a:cs typeface="Times New Roman" pitchFamily="18" charset="0"/>
              </a:rPr>
              <a:t> kazanı ve bunun altlığı </a:t>
            </a:r>
            <a:r>
              <a:rPr lang="tr-TR" sz="2400" dirty="0" err="1" smtClean="0">
                <a:latin typeface="Times New Roman" pitchFamily="18" charset="0"/>
                <a:cs typeface="Times New Roman" pitchFamily="18" charset="0"/>
              </a:rPr>
              <a:t>Assur’a</a:t>
            </a:r>
            <a:r>
              <a:rPr lang="tr-TR" sz="2400" dirty="0" smtClean="0">
                <a:latin typeface="Times New Roman" pitchFamily="18" charset="0"/>
                <a:cs typeface="Times New Roman" pitchFamily="18" charset="0"/>
              </a:rPr>
              <a:t> taşınmıştır. </a:t>
            </a:r>
          </a:p>
          <a:p>
            <a:r>
              <a:rPr lang="tr-TR" sz="2400" dirty="0" smtClean="0"/>
              <a:t>Ele geçirilen silah adakları arasında:</a:t>
            </a:r>
          </a:p>
          <a:p>
            <a:pPr lvl="0"/>
            <a:r>
              <a:rPr lang="tr-TR" sz="2400" dirty="0" smtClean="0"/>
              <a:t>25.212 adet tunç kalkan ve miğfer, </a:t>
            </a:r>
          </a:p>
          <a:p>
            <a:pPr lvl="0"/>
            <a:r>
              <a:rPr lang="tr-TR" sz="2400" dirty="0" smtClean="0"/>
              <a:t>1.541 adet büyük ve küçük tunç mızrak, mızrak ucu</a:t>
            </a:r>
          </a:p>
          <a:p>
            <a:pPr lvl="0"/>
            <a:r>
              <a:rPr lang="tr-TR" sz="2400" dirty="0" smtClean="0"/>
              <a:t>305.412 adet tunç kılıç, sadak ve ok</a:t>
            </a:r>
          </a:p>
          <a:p>
            <a:r>
              <a:rPr lang="tr-TR" sz="2400" dirty="0" smtClean="0"/>
              <a:t>Yer almaktadır. </a:t>
            </a:r>
          </a:p>
          <a:p>
            <a:pPr algn="just"/>
            <a:endParaRPr lang="tr-TR" sz="2400" dirty="0" smtClean="0">
              <a:latin typeface="Times New Roman" pitchFamily="18" charset="0"/>
              <a:cs typeface="Times New Roman" pitchFamily="18" charset="0"/>
            </a:endParaRPr>
          </a:p>
          <a:p>
            <a:pPr algn="just"/>
            <a:endParaRPr lang="tr-TR"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357158" y="5732473"/>
            <a:ext cx="8229600" cy="1125527"/>
          </a:xfrm>
        </p:spPr>
        <p:txBody>
          <a:bodyPr>
            <a:normAutofit fontScale="85000" lnSpcReduction="10000"/>
          </a:bodyPr>
          <a:lstStyle/>
          <a:p>
            <a:r>
              <a:rPr lang="tr-TR" dirty="0" err="1" smtClean="0"/>
              <a:t>Muşaşir</a:t>
            </a:r>
            <a:r>
              <a:rPr lang="tr-TR" dirty="0" smtClean="0"/>
              <a:t> Tapınağı ve Sarayından yağmalanan eşyaların </a:t>
            </a:r>
            <a:r>
              <a:rPr lang="tr-TR" dirty="0" err="1" smtClean="0"/>
              <a:t>Assur</a:t>
            </a:r>
            <a:r>
              <a:rPr lang="tr-TR" dirty="0" smtClean="0"/>
              <a:t> Ordusu tarafından </a:t>
            </a:r>
            <a:r>
              <a:rPr lang="tr-TR" smtClean="0"/>
              <a:t>taşınma sahnesi</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sp>
        <p:nvSpPr>
          <p:cNvPr id="5" name="2 İçerik Yer Tutucusu"/>
          <p:cNvSpPr txBox="1">
            <a:spLocks/>
          </p:cNvSpPr>
          <p:nvPr/>
        </p:nvSpPr>
        <p:spPr>
          <a:xfrm>
            <a:off x="357158" y="5732473"/>
            <a:ext cx="8229600" cy="1125527"/>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Muşaşir</a:t>
            </a:r>
            <a:r>
              <a:rPr kumimoji="0" lang="tr-TR" sz="3200" b="0" i="0" u="none" strike="noStrike" kern="1200" cap="none" spc="0" normalizeH="0" baseline="0" noProof="0" dirty="0" smtClean="0">
                <a:ln>
                  <a:noFill/>
                </a:ln>
                <a:solidFill>
                  <a:schemeClr val="tx1"/>
                </a:solidFill>
                <a:effectLst/>
                <a:uLnTx/>
                <a:uFillTx/>
                <a:latin typeface="+mn-lt"/>
                <a:ea typeface="+mn-ea"/>
                <a:cs typeface="+mn-cs"/>
              </a:rPr>
              <a:t> Tapınağı ve Sarayından yağmalanan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eşyala</a:t>
            </a:r>
            <a:r>
              <a:rPr kumimoji="0" lang="tr-TR" sz="3200" b="0" i="0" u="none" strike="noStrike" kern="1200" cap="none" spc="0" normalizeH="0" baseline="0" noProof="0" dirty="0" smtClean="0">
                <a:ln>
                  <a:noFill/>
                </a:ln>
                <a:solidFill>
                  <a:schemeClr val="tx1"/>
                </a:solidFill>
                <a:effectLst/>
                <a:uLnTx/>
                <a:uFillTx/>
                <a:latin typeface="+mn-lt"/>
                <a:ea typeface="+mn-ea"/>
                <a:cs typeface="+mn-cs"/>
              </a:rPr>
              <a:t> ve silahların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Assurlu</a:t>
            </a:r>
            <a:r>
              <a:rPr kumimoji="0" lang="tr-TR" sz="3200" b="0" i="0" u="none" strike="noStrike" kern="1200" cap="none" spc="0" normalizeH="0" baseline="0" noProof="0" dirty="0" smtClean="0">
                <a:ln>
                  <a:noFill/>
                </a:ln>
                <a:solidFill>
                  <a:schemeClr val="tx1"/>
                </a:solidFill>
                <a:effectLst/>
                <a:uLnTx/>
                <a:uFillTx/>
                <a:latin typeface="+mn-lt"/>
                <a:ea typeface="+mn-ea"/>
                <a:cs typeface="+mn-cs"/>
              </a:rPr>
              <a:t> askerler tarafından taşınma sahnesi</a:t>
            </a:r>
            <a:endParaRPr kumimoji="0" lang="tr-T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Dikdörtgen"/>
          <p:cNvSpPr>
            <a:spLocks noChangeArrowheads="1"/>
          </p:cNvSpPr>
          <p:nvPr/>
        </p:nvSpPr>
        <p:spPr bwMode="auto">
          <a:xfrm>
            <a:off x="0" y="785813"/>
            <a:ext cx="9144000" cy="3477875"/>
          </a:xfrm>
          <a:prstGeom prst="rect">
            <a:avLst/>
          </a:prstGeom>
          <a:noFill/>
          <a:ln w="9525">
            <a:noFill/>
            <a:miter lim="800000"/>
            <a:headEnd/>
            <a:tailEnd/>
          </a:ln>
        </p:spPr>
        <p:txBody>
          <a:bodyPr>
            <a:spAutoFit/>
          </a:bodyPr>
          <a:lstStyle/>
          <a:p>
            <a:pPr algn="just"/>
            <a:r>
              <a:rPr lang="tr-TR" sz="2000" dirty="0"/>
              <a:t>I. </a:t>
            </a:r>
            <a:r>
              <a:rPr lang="tr-TR" sz="2000" dirty="0" err="1"/>
              <a:t>Argişti'nin</a:t>
            </a:r>
            <a:r>
              <a:rPr lang="tr-TR" sz="2000" dirty="0"/>
              <a:t>, kuzeyden gelen bazı göç dalgalarını durdurabilmenin yanında, yöreye sefer yapmak arzusunun diğer bir temel nedeni bu zenginlikler olmalıdır. Nitekim </a:t>
            </a:r>
            <a:r>
              <a:rPr lang="tr-TR" sz="2000" dirty="0" err="1"/>
              <a:t>Diauehi</a:t>
            </a:r>
            <a:r>
              <a:rPr lang="tr-TR" sz="2000" dirty="0"/>
              <a:t> kralının bağışlanması için ödenen haraç bunu kanıtlamaktadır:</a:t>
            </a:r>
          </a:p>
          <a:p>
            <a:pPr algn="just"/>
            <a:endParaRPr lang="tr-TR" sz="2000" dirty="0"/>
          </a:p>
          <a:p>
            <a:pPr algn="just"/>
            <a:r>
              <a:rPr lang="tr-TR" sz="2000" dirty="0">
                <a:solidFill>
                  <a:srgbClr val="00B0F0"/>
                </a:solidFill>
              </a:rPr>
              <a:t> </a:t>
            </a:r>
            <a:r>
              <a:rPr lang="tr-TR" sz="2000" i="1" dirty="0">
                <a:solidFill>
                  <a:srgbClr val="00B0F0"/>
                </a:solidFill>
              </a:rPr>
              <a:t>"... 41 </a:t>
            </a:r>
            <a:r>
              <a:rPr lang="tr-TR" sz="2000" i="1" dirty="0" err="1">
                <a:solidFill>
                  <a:srgbClr val="00B0F0"/>
                </a:solidFill>
              </a:rPr>
              <a:t>mina</a:t>
            </a:r>
            <a:r>
              <a:rPr lang="tr-TR" sz="2000" i="1" dirty="0">
                <a:solidFill>
                  <a:srgbClr val="00B0F0"/>
                </a:solidFill>
              </a:rPr>
              <a:t> saf altın, 37 </a:t>
            </a:r>
            <a:r>
              <a:rPr lang="tr-TR" sz="2000" i="1" dirty="0" err="1">
                <a:solidFill>
                  <a:srgbClr val="00B0F0"/>
                </a:solidFill>
              </a:rPr>
              <a:t>mina</a:t>
            </a:r>
            <a:r>
              <a:rPr lang="tr-TR" sz="2000" i="1" dirty="0">
                <a:solidFill>
                  <a:srgbClr val="00B0F0"/>
                </a:solidFill>
              </a:rPr>
              <a:t> gümüş, 10.000 </a:t>
            </a:r>
            <a:r>
              <a:rPr lang="tr-TR" sz="2000" i="1" dirty="0" err="1">
                <a:solidFill>
                  <a:srgbClr val="00B0F0"/>
                </a:solidFill>
              </a:rPr>
              <a:t>mina</a:t>
            </a:r>
            <a:r>
              <a:rPr lang="tr-TR" sz="2000" i="1" dirty="0">
                <a:solidFill>
                  <a:srgbClr val="00B0F0"/>
                </a:solidFill>
              </a:rPr>
              <a:t> bakır, 1.000 binek atı, 300 büyük boynuzlu sığır, 10.000 koyun ve ayrıca... saf altın, 10.000 </a:t>
            </a:r>
            <a:r>
              <a:rPr lang="tr-TR" sz="2000" i="1" dirty="0" err="1">
                <a:solidFill>
                  <a:srgbClr val="00B0F0"/>
                </a:solidFill>
              </a:rPr>
              <a:t>mina</a:t>
            </a:r>
            <a:r>
              <a:rPr lang="tr-TR" sz="2000" i="1" dirty="0">
                <a:solidFill>
                  <a:srgbClr val="00B0F0"/>
                </a:solidFill>
              </a:rPr>
              <a:t> bakır,...boğa, 100 sığır, 500 koyun, 300 binek atı..."</a:t>
            </a:r>
            <a:r>
              <a:rPr lang="tr-TR" sz="2000" dirty="0">
                <a:solidFill>
                  <a:srgbClr val="00B0F0"/>
                </a:solidFill>
              </a:rPr>
              <a:t> </a:t>
            </a:r>
          </a:p>
          <a:p>
            <a:pPr algn="just"/>
            <a:r>
              <a:rPr lang="tr-TR" sz="2000" dirty="0" err="1"/>
              <a:t>Diauehi</a:t>
            </a:r>
            <a:r>
              <a:rPr lang="tr-TR" sz="2000" dirty="0"/>
              <a:t> kralından elde edilen haraçlar arasındadır. Bu durumda </a:t>
            </a:r>
            <a:r>
              <a:rPr lang="tr-TR" sz="2000" dirty="0" err="1"/>
              <a:t>Argişti</a:t>
            </a:r>
            <a:r>
              <a:rPr lang="tr-TR" sz="2000" dirty="0"/>
              <a:t> sadece bir tek seferden, diğer ganimetlerin yanında, 20 kilogram saf altın, 18 kilo gümüş ve 5 ton bakır elde etmiştir</a:t>
            </a:r>
            <a:r>
              <a:rPr lang="tr-TR" sz="2000" dirty="0" smtClean="0"/>
              <a:t>.</a:t>
            </a:r>
          </a:p>
          <a:p>
            <a:pPr algn="just"/>
            <a:endParaRPr lang="tr-TR"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0" y="0"/>
            <a:ext cx="9144000" cy="2031325"/>
          </a:xfrm>
          <a:prstGeom prst="rect">
            <a:avLst/>
          </a:prstGeom>
        </p:spPr>
        <p:txBody>
          <a:bodyPr wrap="square">
            <a:spAutoFit/>
          </a:bodyPr>
          <a:lstStyle/>
          <a:p>
            <a:pPr algn="just"/>
            <a:r>
              <a:rPr lang="tr-TR" dirty="0" smtClean="0"/>
              <a:t>II. </a:t>
            </a:r>
            <a:r>
              <a:rPr lang="tr-TR" dirty="0" err="1" smtClean="0"/>
              <a:t>Sarduri'yi</a:t>
            </a:r>
            <a:r>
              <a:rPr lang="tr-TR" dirty="0" smtClean="0"/>
              <a:t> tekrar "batı" seferlerine çıkmaya yönlendirmiş olmalıdır. Saltanatının birinci yılında Malatya Krallığı üzerine yaptığı seferin ganimet listesi "batı"ya yönelmesinin haklı belgesi niteliğindedir: </a:t>
            </a:r>
          </a:p>
          <a:p>
            <a:pPr algn="just"/>
            <a:endParaRPr lang="tr-TR" dirty="0" smtClean="0"/>
          </a:p>
          <a:p>
            <a:pPr algn="just"/>
            <a:r>
              <a:rPr lang="tr-TR" i="1" dirty="0" smtClean="0">
                <a:solidFill>
                  <a:srgbClr val="00B0F0"/>
                </a:solidFill>
              </a:rPr>
              <a:t>"... 10.408 at, 132 katır, 12.321 inek, 9.036 boğa, toplam 21.357 büyük boynuzlu hayvan, 35.467 küçük boynuzlu hayvan, 2.114 savaş silahı, 1.332 yay, 47.970 ok, 1.022.133 ölçek arpa, 111 </a:t>
            </a:r>
            <a:r>
              <a:rPr lang="tr-TR" i="1" dirty="0" err="1" smtClean="0">
                <a:solidFill>
                  <a:srgbClr val="00B0F0"/>
                </a:solidFill>
              </a:rPr>
              <a:t>akarki</a:t>
            </a:r>
            <a:r>
              <a:rPr lang="tr-TR" i="1" dirty="0" smtClean="0">
                <a:solidFill>
                  <a:srgbClr val="00B0F0"/>
                </a:solidFill>
              </a:rPr>
              <a:t> şarap... 7.079 </a:t>
            </a:r>
            <a:r>
              <a:rPr lang="tr-TR" i="1" dirty="0" err="1" smtClean="0">
                <a:solidFill>
                  <a:srgbClr val="00B0F0"/>
                </a:solidFill>
              </a:rPr>
              <a:t>mina</a:t>
            </a:r>
            <a:r>
              <a:rPr lang="tr-TR" i="1" dirty="0" smtClean="0">
                <a:solidFill>
                  <a:srgbClr val="00B0F0"/>
                </a:solidFill>
              </a:rPr>
              <a:t> bakır, 336 tutsak..."</a:t>
            </a:r>
            <a:r>
              <a:rPr lang="tr-TR" dirty="0" smtClean="0">
                <a:solidFill>
                  <a:srgbClr val="00B0F0"/>
                </a:solidFill>
              </a:rPr>
              <a:t> </a:t>
            </a:r>
            <a:endParaRPr lang="tr-TR" dirty="0">
              <a:solidFill>
                <a:srgbClr val="00B0F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10000"/>
          </a:bodyPr>
          <a:lstStyle/>
          <a:p>
            <a:r>
              <a:rPr lang="tr-TR" dirty="0" err="1" smtClean="0"/>
              <a:t>Urartular’ın</a:t>
            </a:r>
            <a:r>
              <a:rPr lang="tr-TR" dirty="0" smtClean="0"/>
              <a:t> üstün maden teknolojisi bu uygarlığın en ayrıcalıklı özellikleri arasındadır. Hatta denilebilir ki, onlar Ön Asya uygarlıkları arasında madencilikleri açısından en ön sırayı alan uluslardan biridir. Demiri cevherden arındırarak üretmesini bilen ilk insanlardandır. Demirin yanında üstün bir tunç teknolojileri vardı. Bakıra kalay katarak oluşturdukları bir alaşım olan tunçtan hem dövme hem de dökme tekniğiyle, şaşırtıcı güzellikte eserler yaratma başarısını göstermişlerdi. Özellikle balmumu kalıplar (</a:t>
            </a:r>
            <a:r>
              <a:rPr lang="tr-TR" dirty="0" err="1" smtClean="0"/>
              <a:t>Cire</a:t>
            </a:r>
            <a:r>
              <a:rPr lang="tr-TR" dirty="0" smtClean="0"/>
              <a:t> </a:t>
            </a:r>
            <a:r>
              <a:rPr lang="tr-TR" dirty="0" err="1" smtClean="0"/>
              <a:t>Perdue</a:t>
            </a:r>
            <a:r>
              <a:rPr lang="tr-TR" dirty="0" smtClean="0"/>
              <a:t>) kullanılarak ürettikleri içi boş heykelcikler bu daldaki başarının tanıklarıdır. Bunun yanında, kabartma resimlerle süslü miğferler ve kalkanlarla at koşum takımları, tutamakları aslan ve boğa başlı kazanlar ve kap kacak ise dövülerek yapılıyordu.</a:t>
            </a:r>
            <a:endParaRPr lang="en-GB" dirty="0" smtClean="0"/>
          </a:p>
          <a:p>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dirty="0" smtClean="0"/>
              <a:t>Urartular kadın erkek demeden mücevher/takı kullanmayı seven bir halktı. Kolyeler, küpeler, bilezikler, yüzükler, hızmalar ve süs iğneleri ayrılmaz parçalarıydı. Bunlar arasında bilezikler en sevilen gruptur. İki ucu yılan-ejder başı biçimindeki bu bilezikler genellikle tunçtan dökülüyordu. Altın ve gümüş olanları da vardır. Hayvan başlı iğneler, süslü çengelli iğneler (</a:t>
            </a:r>
            <a:r>
              <a:rPr lang="tr-TR" dirty="0" err="1" smtClean="0"/>
              <a:t>fibula</a:t>
            </a:r>
            <a:r>
              <a:rPr lang="tr-TR" dirty="0" smtClean="0"/>
              <a:t>) ve küpeler de önemli bir yer tutarlar. Daha çok küpe ve iğnelerde taneleme (</a:t>
            </a:r>
            <a:r>
              <a:rPr lang="tr-TR" dirty="0" err="1" smtClean="0"/>
              <a:t>granülasyon</a:t>
            </a:r>
            <a:r>
              <a:rPr lang="tr-TR" dirty="0" smtClean="0"/>
              <a:t>) denen bir bezeme tekniği dikkati çeker. Bu, toplu iğne başı büyüklüğündeki madeni tanelerin ısıtılarak yan yana yapıştırılması ile oluşturulan bir bezeme türüdür. Ayrıca yine tunçtan yapılmış, üzerinde dinsel ve törensel sahneler, av ve savaş sahneleri ile karışık yaratıklarla bol sayıda aslan, boğa ve keçi gibi hayvanların betimlendiği Urartu kemerleri de dikkati çeken önemli bir grubu oluşturmaktadır.</a:t>
            </a:r>
            <a:endParaRPr lang="en-GB" dirty="0" smtClean="0"/>
          </a:p>
          <a:p>
            <a:r>
              <a:rPr lang="tr-TR" dirty="0" smtClean="0"/>
              <a:t>Boncuk kullanmasını da çok seven bu halk, özellikle akik, cam ve </a:t>
            </a:r>
            <a:r>
              <a:rPr lang="tr-TR" dirty="0" err="1" smtClean="0"/>
              <a:t>firitin</a:t>
            </a:r>
            <a:r>
              <a:rPr lang="tr-TR" dirty="0" smtClean="0"/>
              <a:t> yanında, kuvarsitten yararlanma yolunu tutmuştur. </a:t>
            </a:r>
            <a:endParaRPr lang="en-GB" dirty="0" smtClean="0"/>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p:cNvSpPr>
            <a:spLocks noChangeArrowheads="1"/>
          </p:cNvSpPr>
          <p:nvPr/>
        </p:nvSpPr>
        <p:spPr bwMode="auto">
          <a:xfrm>
            <a:off x="457200" y="381000"/>
            <a:ext cx="6707088" cy="923330"/>
          </a:xfrm>
          <a:prstGeom prst="rect">
            <a:avLst/>
          </a:prstGeom>
          <a:noFill/>
          <a:ln w="9525">
            <a:noFill/>
            <a:miter lim="800000"/>
            <a:headEnd/>
            <a:tailEnd/>
          </a:ln>
          <a:effectLst/>
        </p:spPr>
        <p:txBody>
          <a:bodyPr wrap="square">
            <a:spAutoFit/>
          </a:bodyPr>
          <a:lstStyle/>
          <a:p>
            <a:pPr eaLnBrk="1" hangingPunct="1"/>
            <a:r>
              <a:rPr lang="tr-TR" sz="5400" b="1" dirty="0" smtClean="0"/>
              <a:t>AT </a:t>
            </a:r>
            <a:r>
              <a:rPr lang="tr-TR" sz="5400" b="1" dirty="0"/>
              <a:t>GEMLERİ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Picture 7" descr="Ashurnasirpal II"/>
          <p:cNvPicPr>
            <a:picLocks noChangeAspect="1" noChangeArrowheads="1"/>
          </p:cNvPicPr>
          <p:nvPr/>
        </p:nvPicPr>
        <p:blipFill>
          <a:blip r:embed="rId2" cstate="print"/>
          <a:srcRect/>
          <a:stretch>
            <a:fillRect/>
          </a:stretch>
        </p:blipFill>
        <p:spPr bwMode="auto">
          <a:xfrm>
            <a:off x="381000" y="3276600"/>
            <a:ext cx="2362200" cy="2228850"/>
          </a:xfrm>
          <a:prstGeom prst="rect">
            <a:avLst/>
          </a:prstGeom>
          <a:noFill/>
          <a:ln w="9525">
            <a:noFill/>
            <a:miter lim="800000"/>
            <a:headEnd/>
            <a:tailEnd/>
          </a:ln>
        </p:spPr>
      </p:pic>
      <p:pic>
        <p:nvPicPr>
          <p:cNvPr id="29704" name="Picture 8" descr="Tiglat-Pileser III-Sagon II"/>
          <p:cNvPicPr>
            <a:picLocks noChangeAspect="1" noChangeArrowheads="1"/>
          </p:cNvPicPr>
          <p:nvPr/>
        </p:nvPicPr>
        <p:blipFill>
          <a:blip r:embed="rId3" cstate="print"/>
          <a:srcRect l="12262" r="6812" b="4884"/>
          <a:stretch>
            <a:fillRect/>
          </a:stretch>
        </p:blipFill>
        <p:spPr bwMode="auto">
          <a:xfrm>
            <a:off x="3429000" y="228600"/>
            <a:ext cx="2667000" cy="2595563"/>
          </a:xfrm>
          <a:prstGeom prst="rect">
            <a:avLst/>
          </a:prstGeom>
          <a:noFill/>
          <a:ln w="9525">
            <a:noFill/>
            <a:miter lim="800000"/>
            <a:headEnd/>
            <a:tailEnd/>
          </a:ln>
        </p:spPr>
      </p:pic>
      <p:pic>
        <p:nvPicPr>
          <p:cNvPr id="29705" name="Picture 9" descr="Sennacherib-Ashurbanipal"/>
          <p:cNvPicPr>
            <a:picLocks noChangeAspect="1" noChangeArrowheads="1"/>
          </p:cNvPicPr>
          <p:nvPr/>
        </p:nvPicPr>
        <p:blipFill>
          <a:blip r:embed="rId4" cstate="print"/>
          <a:srcRect l="9279" r="11882" b="9944"/>
          <a:stretch>
            <a:fillRect/>
          </a:stretch>
        </p:blipFill>
        <p:spPr bwMode="auto">
          <a:xfrm>
            <a:off x="6477000" y="228600"/>
            <a:ext cx="2471738" cy="2597150"/>
          </a:xfrm>
          <a:prstGeom prst="rect">
            <a:avLst/>
          </a:prstGeom>
          <a:noFill/>
          <a:ln w="9525">
            <a:noFill/>
            <a:miter lim="800000"/>
            <a:headEnd/>
            <a:tailEnd/>
          </a:ln>
        </p:spPr>
      </p:pic>
      <p:pic>
        <p:nvPicPr>
          <p:cNvPr id="29706" name="Picture 10" descr="Sennacherib-Ashurbanipal1"/>
          <p:cNvPicPr>
            <a:picLocks noChangeAspect="1" noChangeArrowheads="1"/>
          </p:cNvPicPr>
          <p:nvPr/>
        </p:nvPicPr>
        <p:blipFill>
          <a:blip r:embed="rId5" cstate="print"/>
          <a:srcRect l="8855" t="3482" b="5476"/>
          <a:stretch>
            <a:fillRect/>
          </a:stretch>
        </p:blipFill>
        <p:spPr bwMode="auto">
          <a:xfrm>
            <a:off x="3352800" y="3276600"/>
            <a:ext cx="2255838" cy="2514600"/>
          </a:xfrm>
          <a:prstGeom prst="rect">
            <a:avLst/>
          </a:prstGeom>
          <a:noFill/>
          <a:ln w="9525">
            <a:noFill/>
            <a:miter lim="800000"/>
            <a:headEnd/>
            <a:tailEnd/>
          </a:ln>
        </p:spPr>
      </p:pic>
      <p:pic>
        <p:nvPicPr>
          <p:cNvPr id="29707" name="Picture 11" descr="Sennacherib"/>
          <p:cNvPicPr>
            <a:picLocks noChangeAspect="1" noChangeArrowheads="1"/>
          </p:cNvPicPr>
          <p:nvPr/>
        </p:nvPicPr>
        <p:blipFill>
          <a:blip r:embed="rId6" cstate="print"/>
          <a:srcRect l="29289" t="2867" r="20148" b="13358"/>
          <a:stretch>
            <a:fillRect/>
          </a:stretch>
        </p:blipFill>
        <p:spPr bwMode="auto">
          <a:xfrm>
            <a:off x="6400800" y="3352800"/>
            <a:ext cx="2514600" cy="2514600"/>
          </a:xfrm>
          <a:prstGeom prst="rect">
            <a:avLst/>
          </a:prstGeom>
          <a:noFill/>
          <a:ln w="9525">
            <a:noFill/>
            <a:miter lim="800000"/>
            <a:headEnd/>
            <a:tailEnd/>
          </a:ln>
        </p:spPr>
      </p:pic>
      <p:pic>
        <p:nvPicPr>
          <p:cNvPr id="29708" name="Picture 12" descr="Nimrud"/>
          <p:cNvPicPr>
            <a:picLocks noChangeAspect="1" noChangeArrowheads="1"/>
          </p:cNvPicPr>
          <p:nvPr/>
        </p:nvPicPr>
        <p:blipFill>
          <a:blip r:embed="rId7" cstate="print"/>
          <a:srcRect t="3143" b="7715"/>
          <a:stretch>
            <a:fillRect/>
          </a:stretch>
        </p:blipFill>
        <p:spPr bwMode="auto">
          <a:xfrm>
            <a:off x="381000" y="1143000"/>
            <a:ext cx="2297113" cy="1743075"/>
          </a:xfrm>
          <a:prstGeom prst="rect">
            <a:avLst/>
          </a:prstGeom>
          <a:noFill/>
          <a:ln w="9525">
            <a:noFill/>
            <a:miter lim="800000"/>
            <a:headEnd/>
            <a:tailEnd/>
          </a:ln>
        </p:spPr>
      </p:pic>
      <p:sp>
        <p:nvSpPr>
          <p:cNvPr id="29710" name="Text Box 14"/>
          <p:cNvSpPr txBox="1">
            <a:spLocks noChangeArrowheads="1"/>
          </p:cNvSpPr>
          <p:nvPr/>
        </p:nvSpPr>
        <p:spPr bwMode="auto">
          <a:xfrm>
            <a:off x="228600" y="2819400"/>
            <a:ext cx="1257300" cy="304800"/>
          </a:xfrm>
          <a:prstGeom prst="rect">
            <a:avLst/>
          </a:prstGeom>
          <a:noFill/>
          <a:ln w="9525">
            <a:noFill/>
            <a:miter lim="800000"/>
            <a:headEnd/>
            <a:tailEnd/>
          </a:ln>
          <a:effectLst/>
        </p:spPr>
        <p:txBody>
          <a:bodyPr wrap="none">
            <a:spAutoFit/>
          </a:bodyPr>
          <a:lstStyle/>
          <a:p>
            <a:pPr eaLnBrk="1" hangingPunct="1"/>
            <a:r>
              <a:rPr lang="tr-TR" sz="1400"/>
              <a:t>Nimrud-bronz</a:t>
            </a:r>
          </a:p>
        </p:txBody>
      </p:sp>
      <p:sp>
        <p:nvSpPr>
          <p:cNvPr id="29711" name="Rectangle 15"/>
          <p:cNvSpPr>
            <a:spLocks noChangeArrowheads="1"/>
          </p:cNvSpPr>
          <p:nvPr/>
        </p:nvSpPr>
        <p:spPr bwMode="auto">
          <a:xfrm>
            <a:off x="381000" y="5456238"/>
            <a:ext cx="1465263" cy="579437"/>
          </a:xfrm>
          <a:prstGeom prst="rect">
            <a:avLst/>
          </a:prstGeom>
          <a:noFill/>
          <a:ln w="9525">
            <a:noFill/>
            <a:miter lim="800000"/>
            <a:headEnd/>
            <a:tailEnd/>
          </a:ln>
          <a:effectLst/>
        </p:spPr>
        <p:txBody>
          <a:bodyPr wrap="none" anchor="ctr">
            <a:spAutoFit/>
          </a:bodyPr>
          <a:lstStyle/>
          <a:p>
            <a:pPr eaLnBrk="1" hangingPunct="1"/>
            <a:r>
              <a:rPr lang="tr-TR" sz="1400"/>
              <a:t>Ashurnasirpal II </a:t>
            </a:r>
          </a:p>
          <a:p>
            <a:pPr eaLnBrk="1" hangingPunct="1"/>
            <a:r>
              <a:rPr lang="tr-TR" sz="1400"/>
              <a:t>(M.Ö. 883-859)</a:t>
            </a:r>
            <a:r>
              <a:rPr lang="tr-TR"/>
              <a:t> </a:t>
            </a:r>
          </a:p>
        </p:txBody>
      </p:sp>
      <p:sp>
        <p:nvSpPr>
          <p:cNvPr id="29712" name="Rectangle 16"/>
          <p:cNvSpPr>
            <a:spLocks noChangeArrowheads="1"/>
          </p:cNvSpPr>
          <p:nvPr/>
        </p:nvSpPr>
        <p:spPr bwMode="auto">
          <a:xfrm>
            <a:off x="3352800" y="2759075"/>
            <a:ext cx="2843213" cy="517525"/>
          </a:xfrm>
          <a:prstGeom prst="rect">
            <a:avLst/>
          </a:prstGeom>
          <a:noFill/>
          <a:ln w="9525">
            <a:noFill/>
            <a:miter lim="800000"/>
            <a:headEnd/>
            <a:tailEnd/>
          </a:ln>
          <a:effectLst/>
        </p:spPr>
        <p:txBody>
          <a:bodyPr wrap="none" anchor="ctr">
            <a:spAutoFit/>
          </a:bodyPr>
          <a:lstStyle/>
          <a:p>
            <a:pPr eaLnBrk="1" hangingPunct="1"/>
            <a:r>
              <a:rPr lang="tr-TR" sz="1400"/>
              <a:t>Tiglat Pileser III (M.Ö 824-745)ve </a:t>
            </a:r>
          </a:p>
          <a:p>
            <a:pPr eaLnBrk="1" hangingPunct="1"/>
            <a:r>
              <a:rPr lang="tr-TR" sz="1400"/>
              <a:t>Sargon II (M.Ö 722-705) </a:t>
            </a:r>
          </a:p>
        </p:txBody>
      </p:sp>
      <p:sp>
        <p:nvSpPr>
          <p:cNvPr id="29713" name="Rectangle 17"/>
          <p:cNvSpPr>
            <a:spLocks noChangeArrowheads="1"/>
          </p:cNvSpPr>
          <p:nvPr/>
        </p:nvSpPr>
        <p:spPr bwMode="auto">
          <a:xfrm>
            <a:off x="6438900" y="2743200"/>
            <a:ext cx="2705100" cy="517525"/>
          </a:xfrm>
          <a:prstGeom prst="rect">
            <a:avLst/>
          </a:prstGeom>
          <a:noFill/>
          <a:ln w="9525">
            <a:noFill/>
            <a:miter lim="800000"/>
            <a:headEnd/>
            <a:tailEnd/>
          </a:ln>
          <a:effectLst/>
        </p:spPr>
        <p:txBody>
          <a:bodyPr wrap="none" anchor="ctr">
            <a:spAutoFit/>
          </a:bodyPr>
          <a:lstStyle/>
          <a:p>
            <a:pPr eaLnBrk="1" hangingPunct="1"/>
            <a:r>
              <a:rPr lang="tr-TR" sz="1400"/>
              <a:t>Sennacherib (M.Ö. 705-681) </a:t>
            </a:r>
          </a:p>
          <a:p>
            <a:pPr eaLnBrk="1" hangingPunct="1"/>
            <a:r>
              <a:rPr lang="tr-TR" sz="1400"/>
              <a:t>ve Ashurbanipal (M.Ö 665-626) </a:t>
            </a:r>
          </a:p>
        </p:txBody>
      </p:sp>
      <p:sp>
        <p:nvSpPr>
          <p:cNvPr id="29714" name="Rectangle 18"/>
          <p:cNvSpPr>
            <a:spLocks noChangeArrowheads="1"/>
          </p:cNvSpPr>
          <p:nvPr/>
        </p:nvSpPr>
        <p:spPr bwMode="auto">
          <a:xfrm>
            <a:off x="6324600" y="5867400"/>
            <a:ext cx="2478088" cy="304800"/>
          </a:xfrm>
          <a:prstGeom prst="rect">
            <a:avLst/>
          </a:prstGeom>
          <a:noFill/>
          <a:ln w="9525">
            <a:noFill/>
            <a:miter lim="800000"/>
            <a:headEnd/>
            <a:tailEnd/>
          </a:ln>
          <a:effectLst/>
        </p:spPr>
        <p:txBody>
          <a:bodyPr wrap="none" anchor="ctr">
            <a:spAutoFit/>
          </a:bodyPr>
          <a:lstStyle/>
          <a:p>
            <a:pPr eaLnBrk="1" hangingPunct="1"/>
            <a:r>
              <a:rPr lang="tr-TR" sz="1400"/>
              <a:t>Sennacherib (M.Ö. 705-681)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9708"/>
                                        </p:tgtEl>
                                        <p:attrNameLst>
                                          <p:attrName>style.visibility</p:attrName>
                                        </p:attrNameLst>
                                      </p:cBhvr>
                                      <p:to>
                                        <p:strVal val="visible"/>
                                      </p:to>
                                    </p:set>
                                    <p:animEffect transition="in" filter="barn(outVertical)">
                                      <p:cBhvr>
                                        <p:cTn id="7" dur="2000"/>
                                        <p:tgtEl>
                                          <p:spTgt spid="2970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9710"/>
                                        </p:tgtEl>
                                        <p:attrNameLst>
                                          <p:attrName>style.visibility</p:attrName>
                                        </p:attrNameLst>
                                      </p:cBhvr>
                                      <p:to>
                                        <p:strVal val="visible"/>
                                      </p:to>
                                    </p:set>
                                    <p:animEffect transition="in" filter="barn(outVertical)">
                                      <p:cBhvr>
                                        <p:cTn id="10" dur="2000"/>
                                        <p:tgtEl>
                                          <p:spTgt spid="29710"/>
                                        </p:tgtEl>
                                      </p:cBhvr>
                                    </p:animEffect>
                                  </p:childTnLst>
                                </p:cTn>
                              </p:par>
                              <p:par>
                                <p:cTn id="11" presetID="16" presetClass="entr" presetSubtype="37" fill="hold" nodeType="withEffect">
                                  <p:stCondLst>
                                    <p:cond delay="0"/>
                                  </p:stCondLst>
                                  <p:childTnLst>
                                    <p:set>
                                      <p:cBhvr>
                                        <p:cTn id="12" dur="1" fill="hold">
                                          <p:stCondLst>
                                            <p:cond delay="0"/>
                                          </p:stCondLst>
                                        </p:cTn>
                                        <p:tgtEl>
                                          <p:spTgt spid="29703"/>
                                        </p:tgtEl>
                                        <p:attrNameLst>
                                          <p:attrName>style.visibility</p:attrName>
                                        </p:attrNameLst>
                                      </p:cBhvr>
                                      <p:to>
                                        <p:strVal val="visible"/>
                                      </p:to>
                                    </p:set>
                                    <p:animEffect transition="in" filter="barn(outVertical)">
                                      <p:cBhvr>
                                        <p:cTn id="13" dur="2000"/>
                                        <p:tgtEl>
                                          <p:spTgt spid="2970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29711"/>
                                        </p:tgtEl>
                                        <p:attrNameLst>
                                          <p:attrName>style.visibility</p:attrName>
                                        </p:attrNameLst>
                                      </p:cBhvr>
                                      <p:to>
                                        <p:strVal val="visible"/>
                                      </p:to>
                                    </p:set>
                                    <p:animEffect transition="in" filter="barn(outVertical)">
                                      <p:cBhvr>
                                        <p:cTn id="16" dur="2000"/>
                                        <p:tgtEl>
                                          <p:spTgt spid="29711"/>
                                        </p:tgtEl>
                                      </p:cBhvr>
                                    </p:animEffect>
                                  </p:childTnLst>
                                </p:cTn>
                              </p:par>
                              <p:par>
                                <p:cTn id="17" presetID="16" presetClass="entr" presetSubtype="37" fill="hold" nodeType="withEffect">
                                  <p:stCondLst>
                                    <p:cond delay="0"/>
                                  </p:stCondLst>
                                  <p:childTnLst>
                                    <p:set>
                                      <p:cBhvr>
                                        <p:cTn id="18" dur="1" fill="hold">
                                          <p:stCondLst>
                                            <p:cond delay="0"/>
                                          </p:stCondLst>
                                        </p:cTn>
                                        <p:tgtEl>
                                          <p:spTgt spid="29704"/>
                                        </p:tgtEl>
                                        <p:attrNameLst>
                                          <p:attrName>style.visibility</p:attrName>
                                        </p:attrNameLst>
                                      </p:cBhvr>
                                      <p:to>
                                        <p:strVal val="visible"/>
                                      </p:to>
                                    </p:set>
                                    <p:animEffect transition="in" filter="barn(outVertical)">
                                      <p:cBhvr>
                                        <p:cTn id="19" dur="2000"/>
                                        <p:tgtEl>
                                          <p:spTgt spid="29704"/>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29712"/>
                                        </p:tgtEl>
                                        <p:attrNameLst>
                                          <p:attrName>style.visibility</p:attrName>
                                        </p:attrNameLst>
                                      </p:cBhvr>
                                      <p:to>
                                        <p:strVal val="visible"/>
                                      </p:to>
                                    </p:set>
                                    <p:animEffect transition="in" filter="barn(outVertical)">
                                      <p:cBhvr>
                                        <p:cTn id="22" dur="2000"/>
                                        <p:tgtEl>
                                          <p:spTgt spid="29712"/>
                                        </p:tgtEl>
                                      </p:cBhvr>
                                    </p:animEffect>
                                  </p:childTnLst>
                                </p:cTn>
                              </p:par>
                              <p:par>
                                <p:cTn id="23" presetID="16" presetClass="entr" presetSubtype="37" fill="hold" nodeType="withEffect">
                                  <p:stCondLst>
                                    <p:cond delay="0"/>
                                  </p:stCondLst>
                                  <p:childTnLst>
                                    <p:set>
                                      <p:cBhvr>
                                        <p:cTn id="24" dur="1" fill="hold">
                                          <p:stCondLst>
                                            <p:cond delay="0"/>
                                          </p:stCondLst>
                                        </p:cTn>
                                        <p:tgtEl>
                                          <p:spTgt spid="29705"/>
                                        </p:tgtEl>
                                        <p:attrNameLst>
                                          <p:attrName>style.visibility</p:attrName>
                                        </p:attrNameLst>
                                      </p:cBhvr>
                                      <p:to>
                                        <p:strVal val="visible"/>
                                      </p:to>
                                    </p:set>
                                    <p:animEffect transition="in" filter="barn(outVertical)">
                                      <p:cBhvr>
                                        <p:cTn id="25" dur="2000"/>
                                        <p:tgtEl>
                                          <p:spTgt spid="29705"/>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29713"/>
                                        </p:tgtEl>
                                        <p:attrNameLst>
                                          <p:attrName>style.visibility</p:attrName>
                                        </p:attrNameLst>
                                      </p:cBhvr>
                                      <p:to>
                                        <p:strVal val="visible"/>
                                      </p:to>
                                    </p:set>
                                    <p:animEffect transition="in" filter="barn(outVertical)">
                                      <p:cBhvr>
                                        <p:cTn id="28" dur="2000"/>
                                        <p:tgtEl>
                                          <p:spTgt spid="29713"/>
                                        </p:tgtEl>
                                      </p:cBhvr>
                                    </p:animEffect>
                                  </p:childTnLst>
                                </p:cTn>
                              </p:par>
                              <p:par>
                                <p:cTn id="29" presetID="16" presetClass="entr" presetSubtype="37" fill="hold" nodeType="withEffect">
                                  <p:stCondLst>
                                    <p:cond delay="0"/>
                                  </p:stCondLst>
                                  <p:childTnLst>
                                    <p:set>
                                      <p:cBhvr>
                                        <p:cTn id="30" dur="1" fill="hold">
                                          <p:stCondLst>
                                            <p:cond delay="0"/>
                                          </p:stCondLst>
                                        </p:cTn>
                                        <p:tgtEl>
                                          <p:spTgt spid="29706"/>
                                        </p:tgtEl>
                                        <p:attrNameLst>
                                          <p:attrName>style.visibility</p:attrName>
                                        </p:attrNameLst>
                                      </p:cBhvr>
                                      <p:to>
                                        <p:strVal val="visible"/>
                                      </p:to>
                                    </p:set>
                                    <p:animEffect transition="in" filter="barn(outVertical)">
                                      <p:cBhvr>
                                        <p:cTn id="31" dur="2000"/>
                                        <p:tgtEl>
                                          <p:spTgt spid="29706"/>
                                        </p:tgtEl>
                                      </p:cBhvr>
                                    </p:animEffect>
                                  </p:childTnLst>
                                </p:cTn>
                              </p:par>
                              <p:par>
                                <p:cTn id="32" presetID="16" presetClass="entr" presetSubtype="37" fill="hold" nodeType="withEffect">
                                  <p:stCondLst>
                                    <p:cond delay="0"/>
                                  </p:stCondLst>
                                  <p:childTnLst>
                                    <p:set>
                                      <p:cBhvr>
                                        <p:cTn id="33" dur="1" fill="hold">
                                          <p:stCondLst>
                                            <p:cond delay="0"/>
                                          </p:stCondLst>
                                        </p:cTn>
                                        <p:tgtEl>
                                          <p:spTgt spid="29707"/>
                                        </p:tgtEl>
                                        <p:attrNameLst>
                                          <p:attrName>style.visibility</p:attrName>
                                        </p:attrNameLst>
                                      </p:cBhvr>
                                      <p:to>
                                        <p:strVal val="visible"/>
                                      </p:to>
                                    </p:set>
                                    <p:animEffect transition="in" filter="barn(outVertical)">
                                      <p:cBhvr>
                                        <p:cTn id="34" dur="2000"/>
                                        <p:tgtEl>
                                          <p:spTgt spid="29707"/>
                                        </p:tgtEl>
                                      </p:cBhvr>
                                    </p:animEffect>
                                  </p:childTnLst>
                                </p:cTn>
                              </p:par>
                              <p:par>
                                <p:cTn id="35" presetID="16" presetClass="entr" presetSubtype="37" fill="hold" grpId="0" nodeType="withEffect">
                                  <p:stCondLst>
                                    <p:cond delay="0"/>
                                  </p:stCondLst>
                                  <p:childTnLst>
                                    <p:set>
                                      <p:cBhvr>
                                        <p:cTn id="36" dur="1" fill="hold">
                                          <p:stCondLst>
                                            <p:cond delay="0"/>
                                          </p:stCondLst>
                                        </p:cTn>
                                        <p:tgtEl>
                                          <p:spTgt spid="29714"/>
                                        </p:tgtEl>
                                        <p:attrNameLst>
                                          <p:attrName>style.visibility</p:attrName>
                                        </p:attrNameLst>
                                      </p:cBhvr>
                                      <p:to>
                                        <p:strVal val="visible"/>
                                      </p:to>
                                    </p:set>
                                    <p:animEffect transition="in" filter="barn(outVertical)">
                                      <p:cBhvr>
                                        <p:cTn id="37" dur="2000"/>
                                        <p:tgtEl>
                                          <p:spTgt spid="29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10" grpId="0"/>
      <p:bldP spid="29711" grpId="0"/>
      <p:bldP spid="29712" grpId="0"/>
      <p:bldP spid="29713" grpId="0"/>
      <p:bldP spid="297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B14b"/>
          <p:cNvPicPr>
            <a:picLocks noChangeAspect="1" noChangeArrowheads="1"/>
          </p:cNvPicPr>
          <p:nvPr/>
        </p:nvPicPr>
        <p:blipFill>
          <a:blip r:embed="rId2" cstate="print"/>
          <a:srcRect/>
          <a:stretch>
            <a:fillRect/>
          </a:stretch>
        </p:blipFill>
        <p:spPr bwMode="auto">
          <a:xfrm>
            <a:off x="381000" y="381000"/>
            <a:ext cx="6553200" cy="1800225"/>
          </a:xfrm>
          <a:prstGeom prst="rect">
            <a:avLst/>
          </a:prstGeom>
          <a:noFill/>
          <a:ln w="9525">
            <a:noFill/>
            <a:miter lim="800000"/>
            <a:headEnd/>
            <a:tailEnd/>
          </a:ln>
        </p:spPr>
      </p:pic>
      <p:sp>
        <p:nvSpPr>
          <p:cNvPr id="32774" name="Text Box 6"/>
          <p:cNvSpPr txBox="1">
            <a:spLocks noChangeArrowheads="1"/>
          </p:cNvSpPr>
          <p:nvPr/>
        </p:nvSpPr>
        <p:spPr bwMode="auto">
          <a:xfrm>
            <a:off x="381000" y="2209800"/>
            <a:ext cx="2863850" cy="304800"/>
          </a:xfrm>
          <a:prstGeom prst="rect">
            <a:avLst/>
          </a:prstGeom>
          <a:noFill/>
          <a:ln w="9525">
            <a:noFill/>
            <a:miter lim="800000"/>
            <a:headEnd/>
            <a:tailEnd/>
          </a:ln>
          <a:effectLst/>
        </p:spPr>
        <p:txBody>
          <a:bodyPr wrap="none">
            <a:spAutoFit/>
          </a:bodyPr>
          <a:lstStyle/>
          <a:p>
            <a:pPr eaLnBrk="1" hangingPunct="1"/>
            <a:r>
              <a:rPr lang="tr-TR" sz="1400"/>
              <a:t>Burmalı gem Adana Müzesi-bronz</a:t>
            </a:r>
          </a:p>
        </p:txBody>
      </p:sp>
      <p:pic>
        <p:nvPicPr>
          <p:cNvPr id="32781" name="Picture 13" descr="B9k"/>
          <p:cNvPicPr>
            <a:picLocks noChangeAspect="1" noChangeArrowheads="1"/>
          </p:cNvPicPr>
          <p:nvPr/>
        </p:nvPicPr>
        <p:blipFill>
          <a:blip r:embed="rId3" cstate="print"/>
          <a:srcRect/>
          <a:stretch>
            <a:fillRect/>
          </a:stretch>
        </p:blipFill>
        <p:spPr bwMode="auto">
          <a:xfrm>
            <a:off x="4648200" y="2590800"/>
            <a:ext cx="3657600" cy="3619500"/>
          </a:xfrm>
          <a:prstGeom prst="rect">
            <a:avLst/>
          </a:prstGeom>
          <a:noFill/>
          <a:ln w="9525">
            <a:noFill/>
            <a:miter lim="800000"/>
            <a:headEnd/>
            <a:tailEnd/>
          </a:ln>
        </p:spPr>
      </p:pic>
      <p:sp>
        <p:nvSpPr>
          <p:cNvPr id="32782" name="Text Box 14"/>
          <p:cNvSpPr txBox="1">
            <a:spLocks noChangeArrowheads="1"/>
          </p:cNvSpPr>
          <p:nvPr/>
        </p:nvSpPr>
        <p:spPr bwMode="auto">
          <a:xfrm>
            <a:off x="0" y="5486400"/>
            <a:ext cx="4535488" cy="517525"/>
          </a:xfrm>
          <a:prstGeom prst="rect">
            <a:avLst/>
          </a:prstGeom>
          <a:noFill/>
          <a:ln w="9525">
            <a:noFill/>
            <a:miter lim="800000"/>
            <a:headEnd/>
            <a:tailEnd/>
          </a:ln>
          <a:effectLst/>
        </p:spPr>
        <p:txBody>
          <a:bodyPr wrap="none">
            <a:spAutoFit/>
          </a:bodyPr>
          <a:lstStyle/>
          <a:p>
            <a:pPr eaLnBrk="1" hangingPunct="1"/>
            <a:r>
              <a:rPr lang="tr-TR" sz="1400"/>
              <a:t>Sabit Yanaklıklı GemYanaklıkları iki Halkalı/Delikli Gem</a:t>
            </a:r>
          </a:p>
          <a:p>
            <a:pPr eaLnBrk="1" hangingPunct="1"/>
            <a:r>
              <a:rPr lang="tr-TR" sz="1400"/>
              <a:t>Elazığ Müzesi-demir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wedge">
                                      <p:cBhvr>
                                        <p:cTn id="7" dur="2000"/>
                                        <p:tgtEl>
                                          <p:spTgt spid="32772"/>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32774"/>
                                        </p:tgtEl>
                                        <p:attrNameLst>
                                          <p:attrName>style.visibility</p:attrName>
                                        </p:attrNameLst>
                                      </p:cBhvr>
                                      <p:to>
                                        <p:strVal val="visible"/>
                                      </p:to>
                                    </p:set>
                                    <p:animEffect transition="in" filter="wedge">
                                      <p:cBhvr>
                                        <p:cTn id="10" dur="2000"/>
                                        <p:tgtEl>
                                          <p:spTgt spid="32774"/>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2781"/>
                                        </p:tgtEl>
                                        <p:attrNameLst>
                                          <p:attrName>style.visibility</p:attrName>
                                        </p:attrNameLst>
                                      </p:cBhvr>
                                      <p:to>
                                        <p:strVal val="visible"/>
                                      </p:to>
                                    </p:set>
                                    <p:animEffect transition="in" filter="wedge">
                                      <p:cBhvr>
                                        <p:cTn id="15" dur="2000"/>
                                        <p:tgtEl>
                                          <p:spTgt spid="32781"/>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32782"/>
                                        </p:tgtEl>
                                        <p:attrNameLst>
                                          <p:attrName>style.visibility</p:attrName>
                                        </p:attrNameLst>
                                      </p:cBhvr>
                                      <p:to>
                                        <p:strVal val="visible"/>
                                      </p:to>
                                    </p:set>
                                    <p:animEffect transition="in" filter="wedge">
                                      <p:cBhvr>
                                        <p:cTn id="18" dur="20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p:bldP spid="327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descr="B11a"/>
          <p:cNvPicPr>
            <a:picLocks noChangeAspect="1" noChangeArrowheads="1"/>
          </p:cNvPicPr>
          <p:nvPr/>
        </p:nvPicPr>
        <p:blipFill>
          <a:blip r:embed="rId2" cstate="print"/>
          <a:srcRect/>
          <a:stretch>
            <a:fillRect/>
          </a:stretch>
        </p:blipFill>
        <p:spPr bwMode="auto">
          <a:xfrm>
            <a:off x="5410200" y="1066800"/>
            <a:ext cx="3346450" cy="4724400"/>
          </a:xfrm>
          <a:prstGeom prst="rect">
            <a:avLst/>
          </a:prstGeom>
          <a:noFill/>
          <a:ln w="9525">
            <a:noFill/>
            <a:miter lim="800000"/>
            <a:headEnd/>
            <a:tailEnd/>
          </a:ln>
        </p:spPr>
      </p:pic>
      <p:pic>
        <p:nvPicPr>
          <p:cNvPr id="50181" name="Picture 5" descr="B11b"/>
          <p:cNvPicPr>
            <a:picLocks noChangeAspect="1" noChangeArrowheads="1"/>
          </p:cNvPicPr>
          <p:nvPr/>
        </p:nvPicPr>
        <p:blipFill>
          <a:blip r:embed="rId3" cstate="print"/>
          <a:srcRect/>
          <a:stretch>
            <a:fillRect/>
          </a:stretch>
        </p:blipFill>
        <p:spPr bwMode="auto">
          <a:xfrm>
            <a:off x="381000" y="457200"/>
            <a:ext cx="4267200" cy="3136900"/>
          </a:xfrm>
          <a:prstGeom prst="rect">
            <a:avLst/>
          </a:prstGeom>
          <a:noFill/>
          <a:ln w="9525">
            <a:noFill/>
            <a:miter lim="800000"/>
            <a:headEnd/>
            <a:tailEnd/>
          </a:ln>
        </p:spPr>
      </p:pic>
      <p:sp>
        <p:nvSpPr>
          <p:cNvPr id="50182" name="Text Box 6"/>
          <p:cNvSpPr txBox="1">
            <a:spLocks noChangeArrowheads="1"/>
          </p:cNvSpPr>
          <p:nvPr/>
        </p:nvSpPr>
        <p:spPr bwMode="auto">
          <a:xfrm>
            <a:off x="381000" y="3657600"/>
            <a:ext cx="3960813" cy="517525"/>
          </a:xfrm>
          <a:prstGeom prst="rect">
            <a:avLst/>
          </a:prstGeom>
          <a:noFill/>
          <a:ln w="9525">
            <a:noFill/>
            <a:miter lim="800000"/>
            <a:headEnd/>
            <a:tailEnd/>
          </a:ln>
          <a:effectLst/>
        </p:spPr>
        <p:txBody>
          <a:bodyPr wrap="none">
            <a:spAutoFit/>
          </a:bodyPr>
          <a:lstStyle/>
          <a:p>
            <a:pPr eaLnBrk="1" hangingPunct="1"/>
            <a:r>
              <a:rPr lang="tr-TR" sz="1400"/>
              <a:t>Sabit Yanaklıklı Gem/Yanaklıkları tasvirli gemler</a:t>
            </a:r>
          </a:p>
          <a:p>
            <a:pPr eaLnBrk="1" hangingPunct="1"/>
            <a:r>
              <a:rPr lang="tr-TR" sz="1400"/>
              <a:t>Altıntepe III Nolu oda mezar-bronz</a:t>
            </a:r>
          </a:p>
        </p:txBody>
      </p:sp>
      <p:sp>
        <p:nvSpPr>
          <p:cNvPr id="50183" name="Rectangle 7"/>
          <p:cNvSpPr>
            <a:spLocks noChangeArrowheads="1"/>
          </p:cNvSpPr>
          <p:nvPr/>
        </p:nvSpPr>
        <p:spPr bwMode="auto">
          <a:xfrm>
            <a:off x="5410200" y="5765800"/>
            <a:ext cx="2816225" cy="457200"/>
          </a:xfrm>
          <a:prstGeom prst="rect">
            <a:avLst/>
          </a:prstGeom>
          <a:noFill/>
          <a:ln w="9525">
            <a:noFill/>
            <a:miter lim="800000"/>
            <a:headEnd/>
            <a:tailEnd/>
          </a:ln>
          <a:effectLst/>
        </p:spPr>
        <p:txBody>
          <a:bodyPr wrap="none">
            <a:spAutoFit/>
          </a:bodyPr>
          <a:lstStyle/>
          <a:p>
            <a:pPr eaLnBrk="1" hangingPunct="1"/>
            <a:r>
              <a:rPr lang="tr-TR" sz="1200"/>
              <a:t>Sabit Yanaklıklı Gem/Altıntepe III Nolu </a:t>
            </a:r>
          </a:p>
          <a:p>
            <a:pPr eaLnBrk="1" hangingPunct="1"/>
            <a:r>
              <a:rPr lang="tr-TR" sz="1200"/>
              <a:t>oda mezar-bronz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barn(outHorizontal)">
                                      <p:cBhvr>
                                        <p:cTn id="7" dur="2000"/>
                                        <p:tgtEl>
                                          <p:spTgt spid="50181"/>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50182"/>
                                        </p:tgtEl>
                                        <p:attrNameLst>
                                          <p:attrName>style.visibility</p:attrName>
                                        </p:attrNameLst>
                                      </p:cBhvr>
                                      <p:to>
                                        <p:strVal val="visible"/>
                                      </p:to>
                                    </p:set>
                                    <p:animEffect transition="in" filter="barn(outHorizontal)">
                                      <p:cBhvr>
                                        <p:cTn id="10" dur="2000"/>
                                        <p:tgtEl>
                                          <p:spTgt spid="5018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0180"/>
                                        </p:tgtEl>
                                        <p:attrNameLst>
                                          <p:attrName>style.visibility</p:attrName>
                                        </p:attrNameLst>
                                      </p:cBhvr>
                                      <p:to>
                                        <p:strVal val="visible"/>
                                      </p:to>
                                    </p:set>
                                    <p:animEffect transition="in" filter="barn(inVertical)">
                                      <p:cBhvr>
                                        <p:cTn id="15" dur="2000"/>
                                        <p:tgtEl>
                                          <p:spTgt spid="5018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0183"/>
                                        </p:tgtEl>
                                        <p:attrNameLst>
                                          <p:attrName>style.visibility</p:attrName>
                                        </p:attrNameLst>
                                      </p:cBhvr>
                                      <p:to>
                                        <p:strVal val="visible"/>
                                      </p:to>
                                    </p:set>
                                    <p:animEffect transition="in" filter="barn(inVertical)">
                                      <p:cBhvr>
                                        <p:cTn id="18" dur="20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p:bldP spid="501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9" name="Picture 7" descr="B5h"/>
          <p:cNvPicPr>
            <a:picLocks noChangeAspect="1" noChangeArrowheads="1"/>
          </p:cNvPicPr>
          <p:nvPr/>
        </p:nvPicPr>
        <p:blipFill>
          <a:blip r:embed="rId2" cstate="print"/>
          <a:srcRect/>
          <a:stretch>
            <a:fillRect/>
          </a:stretch>
        </p:blipFill>
        <p:spPr bwMode="auto">
          <a:xfrm>
            <a:off x="304800" y="228600"/>
            <a:ext cx="4876800" cy="2560638"/>
          </a:xfrm>
          <a:prstGeom prst="rect">
            <a:avLst/>
          </a:prstGeom>
          <a:noFill/>
          <a:ln w="9525">
            <a:noFill/>
            <a:miter lim="800000"/>
            <a:headEnd/>
            <a:tailEnd/>
          </a:ln>
        </p:spPr>
      </p:pic>
      <p:sp>
        <p:nvSpPr>
          <p:cNvPr id="33801" name="Text Box 9"/>
          <p:cNvSpPr txBox="1">
            <a:spLocks noChangeArrowheads="1"/>
          </p:cNvSpPr>
          <p:nvPr/>
        </p:nvSpPr>
        <p:spPr bwMode="auto">
          <a:xfrm>
            <a:off x="228600" y="2819400"/>
            <a:ext cx="4502150" cy="517525"/>
          </a:xfrm>
          <a:prstGeom prst="rect">
            <a:avLst/>
          </a:prstGeom>
          <a:noFill/>
          <a:ln w="9525">
            <a:noFill/>
            <a:miter lim="800000"/>
            <a:headEnd/>
            <a:tailEnd/>
          </a:ln>
          <a:effectLst/>
        </p:spPr>
        <p:txBody>
          <a:bodyPr wrap="none">
            <a:spAutoFit/>
          </a:bodyPr>
          <a:lstStyle/>
          <a:p>
            <a:pPr eaLnBrk="1" hangingPunct="1"/>
            <a:r>
              <a:rPr lang="tr-TR" sz="1400"/>
              <a:t>Hareketli yanaklıklı Gem/Yanaklıkları iki halkalı gemler </a:t>
            </a:r>
          </a:p>
          <a:p>
            <a:pPr eaLnBrk="1" hangingPunct="1"/>
            <a:r>
              <a:rPr lang="tr-TR" sz="1400"/>
              <a:t>Philadelphia Ünv-bronz</a:t>
            </a:r>
          </a:p>
        </p:txBody>
      </p:sp>
      <p:pic>
        <p:nvPicPr>
          <p:cNvPr id="33804" name="Picture 12" descr="B3j"/>
          <p:cNvPicPr>
            <a:picLocks noChangeAspect="1" noChangeArrowheads="1"/>
          </p:cNvPicPr>
          <p:nvPr/>
        </p:nvPicPr>
        <p:blipFill>
          <a:blip r:embed="rId3" cstate="print"/>
          <a:srcRect/>
          <a:stretch>
            <a:fillRect/>
          </a:stretch>
        </p:blipFill>
        <p:spPr bwMode="auto">
          <a:xfrm>
            <a:off x="4953000" y="2971800"/>
            <a:ext cx="3962400" cy="2986088"/>
          </a:xfrm>
          <a:prstGeom prst="rect">
            <a:avLst/>
          </a:prstGeom>
          <a:noFill/>
          <a:ln w="9525">
            <a:noFill/>
            <a:miter lim="800000"/>
            <a:headEnd/>
            <a:tailEnd/>
          </a:ln>
        </p:spPr>
      </p:pic>
      <p:sp>
        <p:nvSpPr>
          <p:cNvPr id="33807" name="Text Box 15"/>
          <p:cNvSpPr txBox="1">
            <a:spLocks noChangeArrowheads="1"/>
          </p:cNvSpPr>
          <p:nvPr/>
        </p:nvSpPr>
        <p:spPr bwMode="auto">
          <a:xfrm>
            <a:off x="762000" y="5562600"/>
            <a:ext cx="4138613" cy="517525"/>
          </a:xfrm>
          <a:prstGeom prst="rect">
            <a:avLst/>
          </a:prstGeom>
          <a:noFill/>
          <a:ln w="9525">
            <a:noFill/>
            <a:miter lim="800000"/>
            <a:headEnd/>
            <a:tailEnd/>
          </a:ln>
          <a:effectLst/>
        </p:spPr>
        <p:txBody>
          <a:bodyPr wrap="none">
            <a:spAutoFit/>
          </a:bodyPr>
          <a:lstStyle/>
          <a:p>
            <a:pPr eaLnBrk="1" hangingPunct="1"/>
            <a:r>
              <a:rPr lang="tr-TR" sz="1400"/>
              <a:t>Hareketli Yanaklıklı Gem/Yanaklıkları Üç halkalılar</a:t>
            </a:r>
          </a:p>
          <a:p>
            <a:pPr eaLnBrk="1" hangingPunct="1"/>
            <a:r>
              <a:rPr lang="tr-TR" sz="1400"/>
              <a:t>Yurt Dışında özel bir koleksiyonda-bronz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3799"/>
                                        </p:tgtEl>
                                        <p:attrNameLst>
                                          <p:attrName>style.visibility</p:attrName>
                                        </p:attrNameLst>
                                      </p:cBhvr>
                                      <p:to>
                                        <p:strVal val="visible"/>
                                      </p:to>
                                    </p:set>
                                    <p:animEffect transition="in" filter="circle(in)">
                                      <p:cBhvr>
                                        <p:cTn id="7" dur="2000"/>
                                        <p:tgtEl>
                                          <p:spTgt spid="3379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3801"/>
                                        </p:tgtEl>
                                        <p:attrNameLst>
                                          <p:attrName>style.visibility</p:attrName>
                                        </p:attrNameLst>
                                      </p:cBhvr>
                                      <p:to>
                                        <p:strVal val="visible"/>
                                      </p:to>
                                    </p:set>
                                    <p:animEffect transition="in" filter="circle(in)">
                                      <p:cBhvr>
                                        <p:cTn id="10" dur="2000"/>
                                        <p:tgtEl>
                                          <p:spTgt spid="33801"/>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nodeType="clickEffect">
                                  <p:stCondLst>
                                    <p:cond delay="0"/>
                                  </p:stCondLst>
                                  <p:childTnLst>
                                    <p:set>
                                      <p:cBhvr>
                                        <p:cTn id="14" dur="1" fill="hold">
                                          <p:stCondLst>
                                            <p:cond delay="0"/>
                                          </p:stCondLst>
                                        </p:cTn>
                                        <p:tgtEl>
                                          <p:spTgt spid="33804"/>
                                        </p:tgtEl>
                                        <p:attrNameLst>
                                          <p:attrName>style.visibility</p:attrName>
                                        </p:attrNameLst>
                                      </p:cBhvr>
                                      <p:to>
                                        <p:strVal val="visible"/>
                                      </p:to>
                                    </p:set>
                                    <p:animEffect transition="in" filter="circle(out)">
                                      <p:cBhvr>
                                        <p:cTn id="15" dur="2000"/>
                                        <p:tgtEl>
                                          <p:spTgt spid="33804"/>
                                        </p:tgtEl>
                                      </p:cBhvr>
                                    </p:animEffect>
                                  </p:childTnLst>
                                </p:cTn>
                              </p:par>
                              <p:par>
                                <p:cTn id="16" presetID="6" presetClass="entr" presetSubtype="32" fill="hold" grpId="0" nodeType="withEffect">
                                  <p:stCondLst>
                                    <p:cond delay="0"/>
                                  </p:stCondLst>
                                  <p:childTnLst>
                                    <p:set>
                                      <p:cBhvr>
                                        <p:cTn id="17" dur="1" fill="hold">
                                          <p:stCondLst>
                                            <p:cond delay="0"/>
                                          </p:stCondLst>
                                        </p:cTn>
                                        <p:tgtEl>
                                          <p:spTgt spid="33807"/>
                                        </p:tgtEl>
                                        <p:attrNameLst>
                                          <p:attrName>style.visibility</p:attrName>
                                        </p:attrNameLst>
                                      </p:cBhvr>
                                      <p:to>
                                        <p:strVal val="visible"/>
                                      </p:to>
                                    </p:set>
                                    <p:animEffect transition="in" filter="circle(out)">
                                      <p:cBhvr>
                                        <p:cTn id="18" dur="2000"/>
                                        <p:tgtEl>
                                          <p:spTgt spid="3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p:bldP spid="3380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6" name="Picture 6" descr="B2o"/>
          <p:cNvPicPr>
            <a:picLocks noChangeAspect="1" noChangeArrowheads="1"/>
          </p:cNvPicPr>
          <p:nvPr/>
        </p:nvPicPr>
        <p:blipFill>
          <a:blip r:embed="rId2" cstate="print"/>
          <a:srcRect/>
          <a:stretch>
            <a:fillRect/>
          </a:stretch>
        </p:blipFill>
        <p:spPr bwMode="auto">
          <a:xfrm>
            <a:off x="304800" y="381000"/>
            <a:ext cx="3124200" cy="2682875"/>
          </a:xfrm>
          <a:prstGeom prst="rect">
            <a:avLst/>
          </a:prstGeom>
          <a:noFill/>
          <a:ln w="9525">
            <a:noFill/>
            <a:miter lim="800000"/>
            <a:headEnd/>
            <a:tailEnd/>
          </a:ln>
        </p:spPr>
      </p:pic>
      <p:sp>
        <p:nvSpPr>
          <p:cNvPr id="51207" name="Text Box 7"/>
          <p:cNvSpPr txBox="1">
            <a:spLocks noChangeArrowheads="1"/>
          </p:cNvSpPr>
          <p:nvPr/>
        </p:nvSpPr>
        <p:spPr bwMode="auto">
          <a:xfrm>
            <a:off x="304800" y="3022600"/>
            <a:ext cx="3084513" cy="457200"/>
          </a:xfrm>
          <a:prstGeom prst="rect">
            <a:avLst/>
          </a:prstGeom>
          <a:noFill/>
          <a:ln w="9525">
            <a:noFill/>
            <a:miter lim="800000"/>
            <a:headEnd/>
            <a:tailEnd/>
          </a:ln>
          <a:effectLst/>
        </p:spPr>
        <p:txBody>
          <a:bodyPr wrap="none">
            <a:spAutoFit/>
          </a:bodyPr>
          <a:lstStyle/>
          <a:p>
            <a:pPr eaLnBrk="1" hangingPunct="1"/>
            <a:r>
              <a:rPr lang="tr-TR" sz="1200"/>
              <a:t>Hareketli yanaklıklı Gem/ Yanaklıkları Dört </a:t>
            </a:r>
          </a:p>
          <a:p>
            <a:pPr eaLnBrk="1" hangingPunct="1"/>
            <a:r>
              <a:rPr lang="tr-TR" sz="1200"/>
              <a:t>Halkalı Elazığ Müzesi-bronz</a:t>
            </a:r>
          </a:p>
        </p:txBody>
      </p:sp>
      <p:pic>
        <p:nvPicPr>
          <p:cNvPr id="51208" name="Picture 8" descr="B6ab"/>
          <p:cNvPicPr>
            <a:picLocks noChangeAspect="1" noChangeArrowheads="1"/>
          </p:cNvPicPr>
          <p:nvPr/>
        </p:nvPicPr>
        <p:blipFill>
          <a:blip r:embed="rId3" cstate="print"/>
          <a:srcRect/>
          <a:stretch>
            <a:fillRect/>
          </a:stretch>
        </p:blipFill>
        <p:spPr bwMode="auto">
          <a:xfrm>
            <a:off x="381000" y="3657600"/>
            <a:ext cx="2971800" cy="2422525"/>
          </a:xfrm>
          <a:prstGeom prst="rect">
            <a:avLst/>
          </a:prstGeom>
          <a:noFill/>
          <a:ln w="9525">
            <a:noFill/>
            <a:miter lim="800000"/>
            <a:headEnd/>
            <a:tailEnd/>
          </a:ln>
        </p:spPr>
      </p:pic>
      <p:sp>
        <p:nvSpPr>
          <p:cNvPr id="51209" name="Text Box 9"/>
          <p:cNvSpPr txBox="1">
            <a:spLocks noChangeArrowheads="1"/>
          </p:cNvSpPr>
          <p:nvPr/>
        </p:nvSpPr>
        <p:spPr bwMode="auto">
          <a:xfrm>
            <a:off x="3276600" y="5715000"/>
            <a:ext cx="2990850" cy="457200"/>
          </a:xfrm>
          <a:prstGeom prst="rect">
            <a:avLst/>
          </a:prstGeom>
          <a:noFill/>
          <a:ln w="9525">
            <a:noFill/>
            <a:miter lim="800000"/>
            <a:headEnd/>
            <a:tailEnd/>
          </a:ln>
          <a:effectLst/>
        </p:spPr>
        <p:txBody>
          <a:bodyPr wrap="none">
            <a:spAutoFit/>
          </a:bodyPr>
          <a:lstStyle/>
          <a:p>
            <a:pPr eaLnBrk="1" hangingPunct="1"/>
            <a:r>
              <a:rPr lang="tr-TR" sz="1200"/>
              <a:t>Hareketli Yanaklıklı Gem/Nor-Areş I Nolu </a:t>
            </a:r>
          </a:p>
          <a:p>
            <a:pPr eaLnBrk="1" hangingPunct="1"/>
            <a:r>
              <a:rPr lang="tr-TR" sz="1200"/>
              <a:t>Gömü-bronz</a:t>
            </a:r>
          </a:p>
        </p:txBody>
      </p:sp>
      <p:pic>
        <p:nvPicPr>
          <p:cNvPr id="51210" name="Picture 10" descr="B7s"/>
          <p:cNvPicPr>
            <a:picLocks noChangeAspect="1" noChangeArrowheads="1"/>
          </p:cNvPicPr>
          <p:nvPr/>
        </p:nvPicPr>
        <p:blipFill>
          <a:blip r:embed="rId4" cstate="print"/>
          <a:srcRect/>
          <a:stretch>
            <a:fillRect/>
          </a:stretch>
        </p:blipFill>
        <p:spPr bwMode="auto">
          <a:xfrm>
            <a:off x="6477000" y="533400"/>
            <a:ext cx="2276475" cy="4953000"/>
          </a:xfrm>
          <a:prstGeom prst="rect">
            <a:avLst/>
          </a:prstGeom>
          <a:noFill/>
          <a:ln w="9525">
            <a:noFill/>
            <a:miter lim="800000"/>
            <a:headEnd/>
            <a:tailEnd/>
          </a:ln>
        </p:spPr>
      </p:pic>
      <p:sp>
        <p:nvSpPr>
          <p:cNvPr id="51211" name="Text Box 11"/>
          <p:cNvSpPr txBox="1">
            <a:spLocks noChangeArrowheads="1"/>
          </p:cNvSpPr>
          <p:nvPr/>
        </p:nvSpPr>
        <p:spPr bwMode="auto">
          <a:xfrm>
            <a:off x="6477000" y="5486400"/>
            <a:ext cx="2459038" cy="457200"/>
          </a:xfrm>
          <a:prstGeom prst="rect">
            <a:avLst/>
          </a:prstGeom>
          <a:noFill/>
          <a:ln w="9525">
            <a:noFill/>
            <a:miter lim="800000"/>
            <a:headEnd/>
            <a:tailEnd/>
          </a:ln>
          <a:effectLst/>
        </p:spPr>
        <p:txBody>
          <a:bodyPr wrap="none">
            <a:spAutoFit/>
          </a:bodyPr>
          <a:lstStyle/>
          <a:p>
            <a:pPr eaLnBrk="1" hangingPunct="1"/>
            <a:r>
              <a:rPr lang="tr-TR" sz="1200"/>
              <a:t>Hareketli Yanaklıklı Gem/ Baston </a:t>
            </a:r>
          </a:p>
          <a:p>
            <a:pPr eaLnBrk="1" hangingPunct="1"/>
            <a:r>
              <a:rPr lang="tr-TR" sz="1200"/>
              <a:t>Biçimli Elazığ Müzesi-demir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checkerboard(across)">
                                      <p:cBhvr>
                                        <p:cTn id="7" dur="2000"/>
                                        <p:tgtEl>
                                          <p:spTgt spid="5120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1207"/>
                                        </p:tgtEl>
                                        <p:attrNameLst>
                                          <p:attrName>style.visibility</p:attrName>
                                        </p:attrNameLst>
                                      </p:cBhvr>
                                      <p:to>
                                        <p:strVal val="visible"/>
                                      </p:to>
                                    </p:set>
                                    <p:animEffect transition="in" filter="checkerboard(across)">
                                      <p:cBhvr>
                                        <p:cTn id="10" dur="2000"/>
                                        <p:tgtEl>
                                          <p:spTgt spid="51207"/>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51208"/>
                                        </p:tgtEl>
                                        <p:attrNameLst>
                                          <p:attrName>style.visibility</p:attrName>
                                        </p:attrNameLst>
                                      </p:cBhvr>
                                      <p:to>
                                        <p:strVal val="visible"/>
                                      </p:to>
                                    </p:set>
                                    <p:animEffect transition="in" filter="diamond(in)">
                                      <p:cBhvr>
                                        <p:cTn id="15" dur="2000"/>
                                        <p:tgtEl>
                                          <p:spTgt spid="51208"/>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51209"/>
                                        </p:tgtEl>
                                        <p:attrNameLst>
                                          <p:attrName>style.visibility</p:attrName>
                                        </p:attrNameLst>
                                      </p:cBhvr>
                                      <p:to>
                                        <p:strVal val="visible"/>
                                      </p:to>
                                    </p:set>
                                    <p:animEffect transition="in" filter="diamond(in)">
                                      <p:cBhvr>
                                        <p:cTn id="18" dur="2000"/>
                                        <p:tgtEl>
                                          <p:spTgt spid="51209"/>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51210"/>
                                        </p:tgtEl>
                                        <p:attrNameLst>
                                          <p:attrName>style.visibility</p:attrName>
                                        </p:attrNameLst>
                                      </p:cBhvr>
                                      <p:to>
                                        <p:strVal val="visible"/>
                                      </p:to>
                                    </p:set>
                                    <p:animEffect transition="in" filter="slide(fromBottom)">
                                      <p:cBhvr>
                                        <p:cTn id="23" dur="2000"/>
                                        <p:tgtEl>
                                          <p:spTgt spid="51210"/>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51211"/>
                                        </p:tgtEl>
                                        <p:attrNameLst>
                                          <p:attrName>style.visibility</p:attrName>
                                        </p:attrNameLst>
                                      </p:cBhvr>
                                      <p:to>
                                        <p:strVal val="visible"/>
                                      </p:to>
                                    </p:set>
                                    <p:animEffect transition="in" filter="slide(fromBottom)">
                                      <p:cBhvr>
                                        <p:cTn id="26" dur="2000"/>
                                        <p:tgtEl>
                                          <p:spTgt spid="51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p:bldP spid="51209" grpId="0"/>
      <p:bldP spid="512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381000"/>
            <a:ext cx="7772400" cy="6096000"/>
          </a:xfrm>
        </p:spPr>
        <p:txBody>
          <a:bodyPr/>
          <a:lstStyle/>
          <a:p>
            <a:pPr eaLnBrk="1" hangingPunct="1">
              <a:defRPr/>
            </a:pPr>
            <a:r>
              <a:rPr lang="tr-TR" sz="3600" dirty="0" smtClean="0">
                <a:latin typeface="Algerian" pitchFamily="82" charset="0"/>
              </a:rPr>
              <a:t>Urartu Ok ve Mızrak Uçları</a:t>
            </a:r>
            <a:br>
              <a:rPr lang="tr-TR" sz="3600" dirty="0" smtClean="0">
                <a:latin typeface="Algerian" pitchFamily="82" charset="0"/>
              </a:rPr>
            </a:br>
            <a:r>
              <a:rPr lang="tr-TR" sz="3600" dirty="0" smtClean="0">
                <a:latin typeface="Algerian" pitchFamily="82" charset="0"/>
              </a:rPr>
              <a:t/>
            </a:r>
            <a:br>
              <a:rPr lang="tr-TR" sz="3600" dirty="0" smtClean="0">
                <a:latin typeface="Algerian" pitchFamily="82" charset="0"/>
              </a:rPr>
            </a:br>
            <a:r>
              <a:rPr lang="tr-TR" sz="3600" dirty="0" smtClean="0">
                <a:latin typeface="Algerian" pitchFamily="82" charset="0"/>
              </a:rPr>
              <a:t/>
            </a:r>
            <a:br>
              <a:rPr lang="tr-TR" sz="3600" dirty="0" smtClean="0">
                <a:latin typeface="Algerian" pitchFamily="82" charset="0"/>
              </a:rPr>
            </a:br>
            <a:r>
              <a:rPr lang="tr-TR" sz="3600" dirty="0" smtClean="0">
                <a:latin typeface="Algerian" pitchFamily="82" charset="0"/>
              </a:rPr>
              <a:t/>
            </a:r>
            <a:br>
              <a:rPr lang="tr-TR" sz="3600" dirty="0" smtClean="0">
                <a:latin typeface="Algerian" pitchFamily="82" charset="0"/>
              </a:rPr>
            </a:br>
            <a:r>
              <a:rPr lang="tr-TR" sz="3600" dirty="0" smtClean="0">
                <a:latin typeface="Algerian" pitchFamily="82" charset="0"/>
              </a:rPr>
              <a:t/>
            </a:r>
            <a:br>
              <a:rPr lang="tr-TR" sz="3600" dirty="0" smtClean="0">
                <a:latin typeface="Algerian" pitchFamily="82" charset="0"/>
              </a:rPr>
            </a:br>
            <a:endParaRPr lang="tr-TR" sz="3600" dirty="0" smtClean="0">
              <a:latin typeface="Algerian" pitchFamily="82"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body" sz="half" idx="1"/>
          </p:nvPr>
        </p:nvSpPr>
        <p:spPr>
          <a:xfrm>
            <a:off x="0" y="0"/>
            <a:ext cx="9144000" cy="6858000"/>
          </a:xfrm>
        </p:spPr>
        <p:txBody>
          <a:bodyPr/>
          <a:lstStyle/>
          <a:p>
            <a:pPr eaLnBrk="1" hangingPunct="1">
              <a:lnSpc>
                <a:spcPct val="80000"/>
              </a:lnSpc>
              <a:buFont typeface="Wingdings" pitchFamily="2" charset="2"/>
              <a:buNone/>
            </a:pPr>
            <a:endParaRPr lang="tr-TR" sz="2400" smtClean="0">
              <a:effectLst/>
            </a:endParaRPr>
          </a:p>
          <a:p>
            <a:pPr eaLnBrk="1" hangingPunct="1">
              <a:lnSpc>
                <a:spcPct val="80000"/>
              </a:lnSpc>
              <a:buFont typeface="Wingdings" pitchFamily="2" charset="2"/>
              <a:buNone/>
            </a:pPr>
            <a:r>
              <a:rPr lang="tr-TR" altLang="zh-TW" sz="2400" smtClean="0">
                <a:effectLst/>
              </a:rPr>
              <a:t>Madencilikte son derece ileri bir düzeye ulaşan Urartular, başta demir madeni olmak üzere tunç, gümüş ve altın madenini de kullanmaktaydılar. Urartu Devleti öncesine tarihlenen Erken Demir Çağında madenin daha çok takılarda kullanılması, Urartu Devletinde yerini silahlara bırakmıştır. Bunların içerisinde de kılıç, kalkan, bıçak, sadak, ok ve mızrak uçları gibi silahların olması, Urartuların savaşçı bir halk olduğunu göstermektedir. </a:t>
            </a:r>
          </a:p>
          <a:p>
            <a:pPr eaLnBrk="1" hangingPunct="1">
              <a:lnSpc>
                <a:spcPct val="80000"/>
              </a:lnSpc>
              <a:buFont typeface="Wingdings" pitchFamily="2" charset="2"/>
              <a:buNone/>
            </a:pPr>
            <a:r>
              <a:rPr lang="tr-TR" altLang="zh-TW" sz="2400" smtClean="0">
                <a:effectLst/>
              </a:rPr>
              <a:t>Urartu yazılı kaynaklarında verilen bilgilere göre, varlığını ve gücünü savaşçı bir halk olmasına borçlu olan Urartu halkı, üstün savaş gücünün kendilerine başta ulusal tanrı Haldi olmak üzere, Biainili ülkesinin tüm tanrıları tarafından bahşedildiğine inanmaktaydılar. </a:t>
            </a:r>
          </a:p>
          <a:p>
            <a:pPr eaLnBrk="1" hangingPunct="1">
              <a:lnSpc>
                <a:spcPct val="80000"/>
              </a:lnSpc>
              <a:buFont typeface="Wingdings" pitchFamily="2" charset="2"/>
              <a:buNone/>
            </a:pPr>
            <a:endParaRPr lang="tr-TR" sz="2400" smtClean="0">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body" sz="half" idx="1"/>
          </p:nvPr>
        </p:nvSpPr>
        <p:spPr>
          <a:xfrm>
            <a:off x="0" y="0"/>
            <a:ext cx="9144000" cy="6858000"/>
          </a:xfrm>
        </p:spPr>
        <p:txBody>
          <a:bodyPr/>
          <a:lstStyle/>
          <a:p>
            <a:pPr eaLnBrk="1" hangingPunct="1">
              <a:lnSpc>
                <a:spcPct val="80000"/>
              </a:lnSpc>
              <a:buFont typeface="Wingdings" pitchFamily="2" charset="2"/>
              <a:buNone/>
            </a:pPr>
            <a:endParaRPr lang="tr-TR" altLang="zh-TW" sz="2400" smtClean="0">
              <a:effectLst/>
            </a:endParaRPr>
          </a:p>
          <a:p>
            <a:pPr eaLnBrk="1" hangingPunct="1">
              <a:lnSpc>
                <a:spcPct val="80000"/>
              </a:lnSpc>
              <a:buFont typeface="Wingdings" pitchFamily="2" charset="2"/>
              <a:buNone/>
            </a:pPr>
            <a:r>
              <a:rPr lang="tr-TR" altLang="zh-TW" sz="2400" smtClean="0">
                <a:effectLst/>
              </a:rPr>
              <a:t>Urartu ordularını zafere ulaştıran o dönemin güçlü silahları olan ok, mızrak, kılıç, hançer, v.b. silahlar, aynı zamanda Urartu tapınaklarına sunulan en önemli adak eşyaları arasında yer almaktadır. Bu bilgimizi, Kral Menua ve II. Rusa'ya ait iki Urartu yazıtında, bu kralın Haldi tapınaklarına değerli silahlar adadıklarının bildirilmesi bilgisi de kanıtlamaktadır. Bu silahlardan bazıları tanrı atribütü olarak da kutsallık kazanmıştır. Genellikle mızrakla betimlenen Tanrı Haldi tasvirleri de bu duruma örnek gösterilebilir.</a:t>
            </a:r>
          </a:p>
          <a:p>
            <a:pPr eaLnBrk="1" hangingPunct="1">
              <a:lnSpc>
                <a:spcPct val="80000"/>
              </a:lnSpc>
              <a:buFont typeface="Wingdings" pitchFamily="2" charset="2"/>
              <a:buNone/>
            </a:pPr>
            <a:r>
              <a:rPr lang="tr-TR" sz="2400" smtClean="0">
                <a:effectLst/>
              </a:rPr>
              <a:t>Asur Kralı II. Şarru-kin'in Urartu'ya karşı düzenlemiş olduğu seferinin kayıtlarını içeren ganimet listesinde Muşaşir Kenti'ndeki, Haldi Tapınağına sunulan ve Asur Kralı tarafından ele geçirilen silah adakları arasında:</a:t>
            </a:r>
          </a:p>
          <a:p>
            <a:pPr eaLnBrk="1" hangingPunct="1">
              <a:lnSpc>
                <a:spcPct val="80000"/>
              </a:lnSpc>
            </a:pPr>
            <a:r>
              <a:rPr lang="tr-TR" sz="2400" smtClean="0">
                <a:effectLst/>
              </a:rPr>
              <a:t>25.212 adet tunç kalkan ve miğfer, </a:t>
            </a:r>
          </a:p>
          <a:p>
            <a:pPr eaLnBrk="1" hangingPunct="1">
              <a:lnSpc>
                <a:spcPct val="80000"/>
              </a:lnSpc>
            </a:pPr>
            <a:r>
              <a:rPr lang="tr-TR" sz="2400" smtClean="0">
                <a:effectLst/>
              </a:rPr>
              <a:t>1.541 adet büyük ve küçük tunç mızrak, mızrak ucu</a:t>
            </a:r>
          </a:p>
          <a:p>
            <a:pPr eaLnBrk="1" hangingPunct="1">
              <a:lnSpc>
                <a:spcPct val="80000"/>
              </a:lnSpc>
            </a:pPr>
            <a:r>
              <a:rPr lang="tr-TR" sz="2400" smtClean="0">
                <a:effectLst/>
              </a:rPr>
              <a:t>305.412 adet tunç kılıç, sadak ve ok</a:t>
            </a:r>
          </a:p>
          <a:p>
            <a:pPr eaLnBrk="1" hangingPunct="1">
              <a:lnSpc>
                <a:spcPct val="80000"/>
              </a:lnSpc>
              <a:buFont typeface="Wingdings" pitchFamily="2" charset="2"/>
              <a:buNone/>
            </a:pPr>
            <a:r>
              <a:rPr lang="tr-TR" sz="2400" smtClean="0">
                <a:effectLst/>
              </a:rPr>
              <a:t>Yer almaktadır.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0" y="5876925"/>
            <a:ext cx="9144000" cy="981075"/>
          </a:xfrm>
        </p:spPr>
        <p:txBody>
          <a:bodyPr>
            <a:normAutofit/>
          </a:bodyPr>
          <a:lstStyle/>
          <a:p>
            <a:pPr algn="ctr">
              <a:defRPr/>
            </a:pPr>
            <a:r>
              <a:rPr lang="tr-TR" sz="4000" dirty="0" err="1" smtClean="0"/>
              <a:t>Ayanis</a:t>
            </a:r>
            <a:r>
              <a:rPr lang="tr-TR" sz="4000" dirty="0" smtClean="0"/>
              <a:t> tapınak alanından kalkan</a:t>
            </a:r>
            <a:endParaRPr lang="tr-TR" sz="4000" dirty="0"/>
          </a:p>
        </p:txBody>
      </p:sp>
      <p:sp>
        <p:nvSpPr>
          <p:cNvPr id="5" name="4 İçerik Yer Tutucusu"/>
          <p:cNvSpPr>
            <a:spLocks noGrp="1"/>
          </p:cNvSpPr>
          <p:nvPr>
            <p:ph sz="half" idx="1"/>
          </p:nvPr>
        </p:nvSpPr>
        <p:spPr/>
        <p:txBody>
          <a:bodyPr/>
          <a:lstStyle/>
          <a:p>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Metin kutusu 5"/>
          <p:cNvSpPr txBox="1">
            <a:spLocks noChangeArrowheads="1"/>
          </p:cNvSpPr>
          <p:nvPr/>
        </p:nvSpPr>
        <p:spPr bwMode="auto">
          <a:xfrm>
            <a:off x="250825" y="5084763"/>
            <a:ext cx="8893175" cy="1570037"/>
          </a:xfrm>
          <a:prstGeom prst="rect">
            <a:avLst/>
          </a:prstGeom>
          <a:noFill/>
          <a:ln w="9525">
            <a:noFill/>
            <a:miter lim="800000"/>
            <a:headEnd/>
            <a:tailEnd/>
          </a:ln>
        </p:spPr>
        <p:txBody>
          <a:bodyPr>
            <a:spAutoFit/>
          </a:bodyPr>
          <a:lstStyle/>
          <a:p>
            <a:pPr algn="ctr"/>
            <a:r>
              <a:rPr lang="tr-TR" sz="3200"/>
              <a:t>Aslan başlı kalkanın umbosundaki aslan başı ve son dönem kazı çalışmalarında </a:t>
            </a:r>
          </a:p>
          <a:p>
            <a:pPr algn="ctr"/>
            <a:r>
              <a:rPr lang="tr-TR" sz="3200"/>
              <a:t>ortaya çıkarılan taş aslan başı</a:t>
            </a:r>
          </a:p>
        </p:txBody>
      </p:sp>
      <p:sp>
        <p:nvSpPr>
          <p:cNvPr id="5" name="4 İçerik Yer Tutucusu"/>
          <p:cNvSpPr>
            <a:spLocks noGrp="1"/>
          </p:cNvSpPr>
          <p:nvPr>
            <p:ph sz="half" idx="1"/>
          </p:nvPr>
        </p:nvSpPr>
        <p:spPr/>
        <p:txBody>
          <a:bodyPr/>
          <a:lstStyle/>
          <a:p>
            <a:endParaRPr lang="tr-TR"/>
          </a:p>
        </p:txBody>
      </p:sp>
      <p:sp>
        <p:nvSpPr>
          <p:cNvPr id="6" name="5 İçerik Yer Tutucusu"/>
          <p:cNvSpPr>
            <a:spLocks noGrp="1"/>
          </p:cNvSpPr>
          <p:nvPr>
            <p:ph sz="half" idx="2"/>
          </p:nvPr>
        </p:nvSpPr>
        <p:spPr/>
        <p:txBody>
          <a:bodyPr/>
          <a:lstStyle/>
          <a:p>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Metin kutusu 5"/>
          <p:cNvSpPr txBox="1">
            <a:spLocks noChangeArrowheads="1"/>
          </p:cNvSpPr>
          <p:nvPr/>
        </p:nvSpPr>
        <p:spPr bwMode="auto">
          <a:xfrm>
            <a:off x="0" y="5486400"/>
            <a:ext cx="9144000" cy="584200"/>
          </a:xfrm>
          <a:prstGeom prst="rect">
            <a:avLst/>
          </a:prstGeom>
          <a:noFill/>
          <a:ln w="9525">
            <a:noFill/>
            <a:miter lim="800000"/>
            <a:headEnd/>
            <a:tailEnd/>
          </a:ln>
        </p:spPr>
        <p:txBody>
          <a:bodyPr>
            <a:spAutoFit/>
          </a:bodyPr>
          <a:lstStyle/>
          <a:p>
            <a:pPr algn="ctr"/>
            <a:r>
              <a:rPr lang="tr-TR" sz="3200"/>
              <a:t>Tunç kalkan II. Rusa Dönemi. Tunç Siggatu (Çivi)</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Metin kutusu 5"/>
          <p:cNvSpPr txBox="1">
            <a:spLocks noChangeArrowheads="1"/>
          </p:cNvSpPr>
          <p:nvPr/>
        </p:nvSpPr>
        <p:spPr bwMode="auto">
          <a:xfrm>
            <a:off x="0" y="6273800"/>
            <a:ext cx="9144000" cy="584200"/>
          </a:xfrm>
          <a:prstGeom prst="rect">
            <a:avLst/>
          </a:prstGeom>
          <a:noFill/>
          <a:ln w="9525">
            <a:noFill/>
            <a:miter lim="800000"/>
            <a:headEnd/>
            <a:tailEnd/>
          </a:ln>
        </p:spPr>
        <p:txBody>
          <a:bodyPr>
            <a:spAutoFit/>
          </a:bodyPr>
          <a:lstStyle/>
          <a:p>
            <a:pPr algn="ctr"/>
            <a:r>
              <a:rPr lang="tr-TR" sz="3200"/>
              <a:t>Tanrı Teişeba motifli kalkan umbosu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p:cNvSpPr>
            <a:spLocks noGrp="1" noChangeArrowheads="1"/>
          </p:cNvSpPr>
          <p:nvPr>
            <p:ph type="body" sz="half" idx="1"/>
          </p:nvPr>
        </p:nvSpPr>
        <p:spPr>
          <a:xfrm>
            <a:off x="457200" y="304800"/>
            <a:ext cx="3581400" cy="6553200"/>
          </a:xfrm>
        </p:spPr>
        <p:txBody>
          <a:bodyPr/>
          <a:lstStyle/>
          <a:p>
            <a:pPr eaLnBrk="1" hangingPunct="1">
              <a:lnSpc>
                <a:spcPct val="80000"/>
              </a:lnSpc>
              <a:buFont typeface="Wingdings" pitchFamily="2" charset="2"/>
              <a:buNone/>
              <a:defRPr/>
            </a:pPr>
            <a:r>
              <a:rPr lang="tr-TR" altLang="zh-TW" sz="1400" smtClean="0"/>
              <a:t>Urartu Krallığı, ülkeyi korumak, devletin devamını sağlayabilmek ve yeni topraklar kazanabilmek amacıyla piyade, süvari ve savaş arabalı askerlerden oluşan güçlü bir orduya sahiptiler. Silahları, ordunun gereksinimlerini karşılamak amacıyla tasarlanmıştı. Silahlar, saldırı ve savunma amaçlı olarak iki türe ayrılmaktadır. Urartularda askerler kendilerini, kulaklıklı konik miğfer, pullu zırh ve bedeni örten yuvarlak kalkanlarla savunurken, kılıç, hançer, mızrak, sapan, ok ve yay gibi yakın savaş silahlarıyla da savaşmışlardır.   </a:t>
            </a:r>
          </a:p>
          <a:p>
            <a:pPr eaLnBrk="1" hangingPunct="1">
              <a:lnSpc>
                <a:spcPct val="80000"/>
              </a:lnSpc>
              <a:buFont typeface="Wingdings" pitchFamily="2" charset="2"/>
              <a:buNone/>
              <a:defRPr/>
            </a:pPr>
            <a:r>
              <a:rPr lang="tr-TR" altLang="zh-TW" sz="1400" smtClean="0"/>
              <a:t>Süvari ve piyadelerin kullandıkları mızraklar; piyade, süvari ve savaş arabalarındaki askerlerin kullanmış oldukları ok ve yaylar, en önemli yakın savaş aletlerindendir. </a:t>
            </a:r>
          </a:p>
          <a:p>
            <a:pPr eaLnBrk="1" hangingPunct="1">
              <a:lnSpc>
                <a:spcPct val="80000"/>
              </a:lnSpc>
              <a:buFont typeface="Wingdings" pitchFamily="2" charset="2"/>
              <a:buNone/>
              <a:defRPr/>
            </a:pPr>
            <a:r>
              <a:rPr lang="tr-TR" altLang="zh-TW" sz="1400" smtClean="0"/>
              <a:t>Kimileri, Tanrı Haldi'ye adanmış olan mızrakların çoğu demirden olmak üzere, tunçtan yapılmış olanları da mevcuttur. Sap ve namlu olmak üzere iki bölümden oluşan mızrağın yaprak biçimli namlusu, genellikle omurgalıdır ve ahşap sapın girebileceği bir sokete (kovan) sahiptir. </a:t>
            </a:r>
          </a:p>
          <a:p>
            <a:pPr eaLnBrk="1" hangingPunct="1">
              <a:lnSpc>
                <a:spcPct val="80000"/>
              </a:lnSpc>
              <a:buFont typeface="Wingdings" pitchFamily="2" charset="2"/>
              <a:buNone/>
              <a:defRPr/>
            </a:pPr>
            <a:r>
              <a:rPr lang="tr-TR" altLang="zh-TW" sz="1400" smtClean="0"/>
              <a:t>Urartu Krallığı'nda en çok kullanılan saldırı silahları arasında oklar gelmektedir. Urartu askerlerinin kullanmış oldukları ok ve yaylar; piyade, süvari ve savaş arabalarındaki askerlerin en yoğun kullanmış olduğu silahlardandır. </a:t>
            </a:r>
            <a:endParaRPr lang="tr-TR" sz="1400" smtClean="0"/>
          </a:p>
        </p:txBody>
      </p:sp>
      <p:sp>
        <p:nvSpPr>
          <p:cNvPr id="5" name="4 İçerik Yer Tutucusu"/>
          <p:cNvSpPr>
            <a:spLocks noGrp="1"/>
          </p:cNvSpPr>
          <p:nvPr>
            <p:ph sz="quarter" idx="2"/>
          </p:nvPr>
        </p:nvSpPr>
        <p:spPr/>
        <p:txBody>
          <a:bodyPr/>
          <a:lstStyle/>
          <a:p>
            <a:endParaRPr lang="tr-TR"/>
          </a:p>
        </p:txBody>
      </p:sp>
      <p:sp>
        <p:nvSpPr>
          <p:cNvPr id="6" name="5 İçerik Yer Tutucusu"/>
          <p:cNvSpPr>
            <a:spLocks noGrp="1"/>
          </p:cNvSpPr>
          <p:nvPr>
            <p:ph sz="quarter" idx="3"/>
          </p:nvPr>
        </p:nvSpPr>
        <p:spPr/>
        <p:txBody>
          <a:bodyPr/>
          <a:lstStyle/>
          <a:p>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5"/>
          <p:cNvSpPr>
            <a:spLocks noGrp="1" noChangeArrowheads="1"/>
          </p:cNvSpPr>
          <p:nvPr>
            <p:ph type="body" sz="half" idx="1"/>
          </p:nvPr>
        </p:nvSpPr>
        <p:spPr>
          <a:xfrm>
            <a:off x="457200" y="228600"/>
            <a:ext cx="4038600" cy="6629400"/>
          </a:xfrm>
        </p:spPr>
        <p:txBody>
          <a:bodyPr/>
          <a:lstStyle/>
          <a:p>
            <a:pPr eaLnBrk="1" hangingPunct="1">
              <a:lnSpc>
                <a:spcPct val="80000"/>
              </a:lnSpc>
              <a:buFont typeface="Wingdings" pitchFamily="2" charset="2"/>
              <a:buNone/>
              <a:defRPr/>
            </a:pPr>
            <a:r>
              <a:rPr lang="tr-TR" altLang="zh-TW" sz="2400" smtClean="0"/>
              <a:t>Urartuların kullanmış olduğu ok ve mızraklar, demir yoğunlukta olmak üzere tunç ve demirden yapılmışlardır. Demirden yapılmış olan ok uçları farklı biçimlere sahip olmasına karşın, bunların % 90'ından fazlası, söğüt yaprağı biçimindedir. </a:t>
            </a:r>
          </a:p>
          <a:p>
            <a:pPr eaLnBrk="1" hangingPunct="1">
              <a:lnSpc>
                <a:spcPct val="80000"/>
              </a:lnSpc>
              <a:buFont typeface="Wingdings" pitchFamily="2" charset="2"/>
              <a:buNone/>
              <a:defRPr/>
            </a:pPr>
            <a:r>
              <a:rPr lang="tr-TR" altLang="zh-TW" sz="2400" smtClean="0"/>
              <a:t>Urartu ordusunda ok uçları av ve savaşlarda yaygın olarak kullanılmıştır. Demir ve tunç madenlerinden yapılan bu silahlar iki teknikle yapılmaktaydılar. Bunlar dökme ile dövme teknikleridir. </a:t>
            </a:r>
          </a:p>
          <a:p>
            <a:pPr eaLnBrk="1" hangingPunct="1">
              <a:lnSpc>
                <a:spcPct val="80000"/>
              </a:lnSpc>
              <a:buFont typeface="Wingdings" pitchFamily="2" charset="2"/>
              <a:buNone/>
              <a:defRPr/>
            </a:pPr>
            <a:r>
              <a:rPr lang="tr-TR" altLang="zh-TW" sz="2400" smtClean="0"/>
              <a:t>   </a:t>
            </a:r>
            <a:endParaRPr lang="tr-TR" sz="2400" smtClean="0"/>
          </a:p>
        </p:txBody>
      </p:sp>
      <p:sp>
        <p:nvSpPr>
          <p:cNvPr id="5" name="4 İçerik Yer Tutucusu"/>
          <p:cNvSpPr>
            <a:spLocks noGrp="1"/>
          </p:cNvSpPr>
          <p:nvPr>
            <p:ph sz="quarter" idx="2"/>
          </p:nvPr>
        </p:nvSpPr>
        <p:spPr/>
        <p:txBody>
          <a:bodyPr/>
          <a:lstStyle/>
          <a:p>
            <a:endParaRPr lang="tr-TR"/>
          </a:p>
        </p:txBody>
      </p:sp>
      <p:sp>
        <p:nvSpPr>
          <p:cNvPr id="6" name="5 İçerik Yer Tutucusu"/>
          <p:cNvSpPr>
            <a:spLocks noGrp="1"/>
          </p:cNvSpPr>
          <p:nvPr>
            <p:ph sz="quarter" idx="3"/>
          </p:nvPr>
        </p:nvSpPr>
        <p:spPr/>
        <p:txBody>
          <a:bodyPr/>
          <a:lstStyle/>
          <a:p>
            <a:endParaRPr 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body" sz="half" idx="1"/>
          </p:nvPr>
        </p:nvSpPr>
        <p:spPr>
          <a:xfrm>
            <a:off x="457200" y="304800"/>
            <a:ext cx="2743200" cy="5826125"/>
          </a:xfrm>
        </p:spPr>
        <p:txBody>
          <a:bodyPr/>
          <a:lstStyle/>
          <a:p>
            <a:pPr eaLnBrk="1" hangingPunct="1">
              <a:lnSpc>
                <a:spcPct val="80000"/>
              </a:lnSpc>
              <a:buFont typeface="Wingdings" pitchFamily="2" charset="2"/>
              <a:buNone/>
              <a:defRPr/>
            </a:pPr>
            <a:r>
              <a:rPr lang="tr-TR" altLang="zh-TW" sz="1600" smtClean="0"/>
              <a:t>Dövme tekniğinde yapılan demir ok uçları, söğüt yaprağı biçimli bir namlu ile ahşap veya kamış bir sapa sahiptirler. Bazıları, sapın gireceği şekilde kovanlı ve mahmuzludurlar. Demirin yanısıra tunçtan, üçgen namlulu ve çift mahmuzlu ok uçları da görülmektedir.</a:t>
            </a:r>
          </a:p>
          <a:p>
            <a:pPr eaLnBrk="1" hangingPunct="1">
              <a:lnSpc>
                <a:spcPct val="80000"/>
              </a:lnSpc>
              <a:buFont typeface="Wingdings" pitchFamily="2" charset="2"/>
              <a:buNone/>
              <a:defRPr/>
            </a:pPr>
            <a:r>
              <a:rPr lang="tr-TR" altLang="zh-TW" sz="1600" smtClean="0"/>
              <a:t>İkinci tür ok uçları ise daima kalıpta dökülmüşlerdir. Oldukça küçük olan bu türler, iki ya da üç omuzlu ve mahmuzludurlar. Sap kısmını oluşturan ahşap ya da kamış gövde, uçta yer alan bir yuvaya oturtulur. Bu türdeki ok uçları Yakındoğu'ya Kimmer ve İskitli göçebelerce getirilmiş ve geniş bir alanda kullanım görmüşlerdir. Ele geçen ok uçlarının uzunlukları 3 cm.den 10 cm.ye kadar değişebilmektedir. </a:t>
            </a:r>
          </a:p>
          <a:p>
            <a:pPr eaLnBrk="1" hangingPunct="1">
              <a:lnSpc>
                <a:spcPct val="80000"/>
              </a:lnSpc>
              <a:buFont typeface="Wingdings" pitchFamily="2" charset="2"/>
              <a:buNone/>
              <a:defRPr/>
            </a:pPr>
            <a:endParaRPr lang="tr-TR" sz="1600" smtClean="0"/>
          </a:p>
        </p:txBody>
      </p:sp>
      <p:sp>
        <p:nvSpPr>
          <p:cNvPr id="6" name="5 Başlık"/>
          <p:cNvSpPr>
            <a:spLocks noGrp="1"/>
          </p:cNvSpPr>
          <p:nvPr>
            <p:ph type="title"/>
          </p:nvPr>
        </p:nvSpPr>
        <p:spPr/>
        <p:txBody>
          <a:bodyPr/>
          <a:lstStyle/>
          <a:p>
            <a:endParaRPr lang="tr-TR"/>
          </a:p>
        </p:txBody>
      </p:sp>
      <p:sp>
        <p:nvSpPr>
          <p:cNvPr id="7" name="6 İçerik Yer Tutucusu"/>
          <p:cNvSpPr>
            <a:spLocks noGrp="1"/>
          </p:cNvSpPr>
          <p:nvPr>
            <p:ph sz="quarter" idx="3"/>
          </p:nvPr>
        </p:nvSpPr>
        <p:spPr/>
        <p:txBody>
          <a:bodyPr/>
          <a:lstStyle/>
          <a:p>
            <a:endParaRPr lang="tr-T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body" sz="half" idx="1"/>
          </p:nvPr>
        </p:nvSpPr>
        <p:spPr>
          <a:xfrm>
            <a:off x="457200" y="228600"/>
            <a:ext cx="3505200" cy="5791200"/>
          </a:xfrm>
        </p:spPr>
        <p:txBody>
          <a:bodyPr/>
          <a:lstStyle/>
          <a:p>
            <a:pPr eaLnBrk="1" hangingPunct="1">
              <a:lnSpc>
                <a:spcPct val="80000"/>
              </a:lnSpc>
              <a:buFont typeface="Wingdings" pitchFamily="2" charset="2"/>
              <a:buNone/>
              <a:defRPr/>
            </a:pPr>
            <a:r>
              <a:rPr lang="tr-TR" altLang="zh-TW" sz="1600" smtClean="0"/>
              <a:t>Urartulara ait yerleşim yerlerinde çok sayıda ok uçları ele geçmiştir. Karmir Blur, Yukarı Anzaf, Çavuştepe,  Ayanis, Toprakkale ve Bastam gibi kalelerde çok sayıda demir ve tunç ok ucu ele geçmiştir. 1998 yılına kadar Ayanis kazısında ortaya çıkarılan demir ve tunç ok uçlarının sayısı yaklaşık 400 civarındadır. </a:t>
            </a:r>
          </a:p>
          <a:p>
            <a:pPr eaLnBrk="1" hangingPunct="1">
              <a:lnSpc>
                <a:spcPct val="80000"/>
              </a:lnSpc>
              <a:buFont typeface="Wingdings" pitchFamily="2" charset="2"/>
              <a:buNone/>
              <a:defRPr/>
            </a:pPr>
            <a:r>
              <a:rPr lang="tr-TR" altLang="zh-TW" sz="1600" smtClean="0"/>
              <a:t>Bu yerleşim yerleri içerisinde yer alan Karmir Blur kazılarından çıkan 18 okluktan birisinin içinden çıkan oklar arasında ele geçen tunç ok ucu üzerindeki yazıtta “Argişti I, Tanrı Haldi’ye bunu armağan etti” yazmaktadır.</a:t>
            </a:r>
          </a:p>
          <a:p>
            <a:pPr eaLnBrk="1" hangingPunct="1">
              <a:lnSpc>
                <a:spcPct val="80000"/>
              </a:lnSpc>
              <a:buFont typeface="Wingdings" pitchFamily="2" charset="2"/>
              <a:buNone/>
              <a:defRPr/>
            </a:pPr>
            <a:r>
              <a:rPr lang="tr-TR" altLang="zh-TW" sz="1600" smtClean="0"/>
              <a:t>Bazı ele geçen örneklerde ise ok uçları oymabaskı ve oyuk çizgi teknikleriyle süslenmiştir. Haluk Perk Müzesinde stamp tekniğiyle bezenen tunçtan yapılmış bir ok ucuna rastlamaktayız. Bezeme öğesini içi boş bir dairesel motif oluşturmaktadır. Ok ucunun her iki yüzünde içi boş dairesel motif üçer kez tekrarlanmıştır.  </a:t>
            </a:r>
            <a:endParaRPr lang="tr-TR" sz="1600" smtClean="0"/>
          </a:p>
        </p:txBody>
      </p:sp>
      <p:sp>
        <p:nvSpPr>
          <p:cNvPr id="6" name="5 İçerik Yer Tutucusu"/>
          <p:cNvSpPr>
            <a:spLocks noGrp="1"/>
          </p:cNvSpPr>
          <p:nvPr>
            <p:ph sz="quarter" idx="2"/>
          </p:nvPr>
        </p:nvSpPr>
        <p:spPr/>
        <p:txBody>
          <a:bodyPr/>
          <a:lstStyle/>
          <a:p>
            <a:endParaRPr lang="tr-TR"/>
          </a:p>
        </p:txBody>
      </p:sp>
      <p:sp>
        <p:nvSpPr>
          <p:cNvPr id="7" name="6 İçerik Yer Tutucusu"/>
          <p:cNvSpPr>
            <a:spLocks noGrp="1"/>
          </p:cNvSpPr>
          <p:nvPr>
            <p:ph sz="quarter" idx="3"/>
          </p:nvPr>
        </p:nvSpPr>
        <p:spPr/>
        <p:txBody>
          <a:bodyPr/>
          <a:lstStyle/>
          <a:p>
            <a:endParaRPr lang="tr-TR" dirty="0"/>
          </a:p>
        </p:txBody>
      </p:sp>
      <p:sp>
        <p:nvSpPr>
          <p:cNvPr id="8" name="7 Başlık"/>
          <p:cNvSpPr>
            <a:spLocks noGrp="1"/>
          </p:cNvSpPr>
          <p:nvPr>
            <p:ph type="title"/>
          </p:nvPr>
        </p:nvSpPr>
        <p:spPr/>
        <p:txBody>
          <a:bodyPr/>
          <a:lstStyle/>
          <a:p>
            <a:endParaRPr 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p:cNvSpPr>
            <a:spLocks noGrp="1" noChangeArrowheads="1"/>
          </p:cNvSpPr>
          <p:nvPr>
            <p:ph type="body" sz="half" idx="1"/>
          </p:nvPr>
        </p:nvSpPr>
        <p:spPr>
          <a:xfrm>
            <a:off x="381000" y="228600"/>
            <a:ext cx="3733800" cy="6400800"/>
          </a:xfrm>
        </p:spPr>
        <p:txBody>
          <a:bodyPr/>
          <a:lstStyle/>
          <a:p>
            <a:pPr eaLnBrk="1" hangingPunct="1">
              <a:lnSpc>
                <a:spcPct val="80000"/>
              </a:lnSpc>
              <a:buFont typeface="Wingdings" pitchFamily="2" charset="2"/>
              <a:buNone/>
              <a:defRPr/>
            </a:pPr>
            <a:r>
              <a:rPr lang="tr-TR" altLang="zh-TW" sz="1600" dirty="0" smtClean="0"/>
              <a:t>Urartu mızrakları, süvariler ve piyadelerin kullandıkları silahlardan sayılmaktadır. Urartu mızrakları iki bölümden meydana gelmektedir. Birinci bölümü ahşap veya kamıştan yapılan sapıdır. İkincisi ise çoğunlukla ortası omurgalı yaprak formlu, kovanlı veya sap demirli mızrak ucudur. </a:t>
            </a:r>
          </a:p>
          <a:p>
            <a:pPr eaLnBrk="1" hangingPunct="1">
              <a:lnSpc>
                <a:spcPct val="80000"/>
              </a:lnSpc>
              <a:buFont typeface="Wingdings" pitchFamily="2" charset="2"/>
              <a:buNone/>
              <a:defRPr/>
            </a:pPr>
            <a:r>
              <a:rPr lang="tr-TR" altLang="zh-TW" sz="1600" dirty="0" smtClean="0"/>
              <a:t>Mızrak uçları yaklaşık 30 ile 60 cm. uzunluğa sahiptir. Bazen namlu ve namlu sapı eşit uzunlukta, bazen de namlusu namlu sapından daha uzun olabilmektedir. </a:t>
            </a:r>
            <a:r>
              <a:rPr lang="en-US" altLang="zh-TW" sz="1600" dirty="0" err="1" smtClean="0">
                <a:ea typeface="新細明體" pitchFamily="18" charset="-120"/>
              </a:rPr>
              <a:t>Urartu</a:t>
            </a:r>
            <a:r>
              <a:rPr lang="en-US" altLang="zh-TW" sz="1600" dirty="0" smtClean="0">
                <a:ea typeface="新細明體" pitchFamily="18" charset="-120"/>
              </a:rPr>
              <a:t> </a:t>
            </a:r>
            <a:r>
              <a:rPr lang="tr-TR" altLang="zh-TW" sz="1600" dirty="0" smtClean="0"/>
              <a:t>mızrakları fonksiyonel kullanımları dışında birer adak eşyası olarak da kullanılmıştır. Urartular, </a:t>
            </a:r>
            <a:r>
              <a:rPr lang="tr-TR" altLang="zh-TW" sz="1600" dirty="0" err="1" smtClean="0"/>
              <a:t>Haldi’nin</a:t>
            </a:r>
            <a:r>
              <a:rPr lang="tr-TR" altLang="zh-TW" sz="1600" dirty="0" smtClean="0"/>
              <a:t> sembolü olan mızrak uçlarını saplı olarak yapıp tapınak kapılarına dikmişlerdir. Haldi tapınaklarının cephelerinde, girişin iki yanında dekoratif amaçlı kullanımını gösteren en önemli belge “</a:t>
            </a:r>
            <a:r>
              <a:rPr lang="tr-TR" altLang="zh-TW" sz="1600" dirty="0" err="1" smtClean="0"/>
              <a:t>Khorsabad</a:t>
            </a:r>
            <a:r>
              <a:rPr lang="tr-TR" altLang="zh-TW" sz="1600" dirty="0" smtClean="0"/>
              <a:t> Kabartması”dır. </a:t>
            </a:r>
            <a:r>
              <a:rPr lang="tr-TR" altLang="zh-TW" sz="1600" dirty="0" err="1" smtClean="0"/>
              <a:t>Muşaşir</a:t>
            </a:r>
            <a:r>
              <a:rPr lang="tr-TR" altLang="zh-TW" sz="1600" dirty="0" smtClean="0"/>
              <a:t> Tapınağı’nın yağmalanmasının tasvir edildiği bu kabartmada,  tapınak girişinin iki yanında, yaprak formlu uçlara sahip birer mızrak yer almaktadır.   </a:t>
            </a:r>
            <a:endParaRPr lang="tr-TR" sz="1600" dirty="0" smtClean="0"/>
          </a:p>
        </p:txBody>
      </p:sp>
      <p:sp>
        <p:nvSpPr>
          <p:cNvPr id="5" name="4 İçerik Yer Tutucusu"/>
          <p:cNvSpPr>
            <a:spLocks noGrp="1"/>
          </p:cNvSpPr>
          <p:nvPr>
            <p:ph sz="quarter" idx="2"/>
          </p:nvPr>
        </p:nvSpPr>
        <p:spPr/>
        <p:txBody>
          <a:bodyPr/>
          <a:lstStyle/>
          <a:p>
            <a:endParaRPr lang="tr-TR"/>
          </a:p>
        </p:txBody>
      </p:sp>
      <p:sp>
        <p:nvSpPr>
          <p:cNvPr id="6" name="5 İçerik Yer Tutucusu"/>
          <p:cNvSpPr>
            <a:spLocks noGrp="1"/>
          </p:cNvSpPr>
          <p:nvPr>
            <p:ph sz="quarter" idx="3"/>
          </p:nvPr>
        </p:nvSpPr>
        <p:spPr/>
        <p:txBody>
          <a:bodyPr/>
          <a:lstStyle/>
          <a:p>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Grp="1" noChangeArrowheads="1"/>
          </p:cNvSpPr>
          <p:nvPr>
            <p:ph type="body" sz="half" idx="1"/>
          </p:nvPr>
        </p:nvSpPr>
        <p:spPr>
          <a:xfrm>
            <a:off x="304800" y="381000"/>
            <a:ext cx="3810000" cy="6477000"/>
          </a:xfrm>
        </p:spPr>
        <p:txBody>
          <a:bodyPr/>
          <a:lstStyle/>
          <a:p>
            <a:pPr eaLnBrk="1" hangingPunct="1">
              <a:lnSpc>
                <a:spcPct val="80000"/>
              </a:lnSpc>
              <a:buFont typeface="Wingdings" pitchFamily="2" charset="2"/>
              <a:buNone/>
              <a:defRPr/>
            </a:pPr>
            <a:r>
              <a:rPr lang="tr-TR" altLang="zh-TW" sz="1600" smtClean="0"/>
              <a:t>Yerleşim yerlerinde oldukça fazla mızrak uçları ele geçmiştir. Urartu kalelerinden Toprakkale’de yaklaşık 250 adet, Ayanis’te büyük bölümü demirden, 450 adet demir ve tunç mızrak ucu ele geçmiştir. Urartu kazılarında ele geçen mızrak uçlarının çoğunluğu demirden üretilmiş olanlardır. Kazılarda ele geçen tunç mızrak uçlarının sayısı demirlerle kıyaslanamayacak kadar azdır. Ancak yurt içi ve yurt dışı müze ve koleksiyonlarda Urartu dönemine tarihlendirilen çok sayıda tunç mızrak ucu olduğu bilinmektedir. En önemlilerden biri 1996 kazı sezonunda Ayanis Kalesinde ortaya çıkartılan tunç mızrak ucudur. Bu mızrak ucu üzerinde II. Rusa’ya ait yazıt "šuri" sözcüğünün genel anlamda silah olduğu düşünülmektedir ve Hurricede silah anlamına gelen "šauri"ye olan benzerliğinden ötürü bunu silah olarak çevirmek daha doğru olmalıdır. Bu mızrağın kabzasına kadar boydan boya bir kabarıklık (kaburga) vardır. Namlu kesiti, eşkenar dörtgen iken kabza kesiti yuvarlaktır. </a:t>
            </a:r>
            <a:endParaRPr lang="tr-TR" sz="16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2 Dikdörtgen"/>
          <p:cNvSpPr>
            <a:spLocks noChangeArrowheads="1"/>
          </p:cNvSpPr>
          <p:nvPr/>
        </p:nvSpPr>
        <p:spPr bwMode="auto">
          <a:xfrm>
            <a:off x="0" y="4786313"/>
            <a:ext cx="6786563" cy="1200150"/>
          </a:xfrm>
          <a:prstGeom prst="rect">
            <a:avLst/>
          </a:prstGeom>
          <a:noFill/>
          <a:ln w="9525">
            <a:noFill/>
            <a:miter lim="800000"/>
            <a:headEnd/>
            <a:tailEnd/>
          </a:ln>
        </p:spPr>
        <p:txBody>
          <a:bodyPr>
            <a:spAutoFit/>
          </a:bodyPr>
          <a:lstStyle/>
          <a:p>
            <a:r>
              <a:rPr lang="tr-TR"/>
              <a:t>Tanrı Haldi’nin simgesi dehşet saçan bir mızraktı. Ayanis’te de böyle bir mızrak bulundu. Yük. 73.8 cm.. Mızrağın sapında “Argişti oğlu Rusa bu mızrağı, efendi Haldi’ye yaptı ve adadı” yazılı.</a:t>
            </a:r>
            <a:endParaRPr lang="en-GB"/>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2 Dikdörtgen"/>
          <p:cNvSpPr>
            <a:spLocks noChangeArrowheads="1"/>
          </p:cNvSpPr>
          <p:nvPr/>
        </p:nvSpPr>
        <p:spPr bwMode="auto">
          <a:xfrm>
            <a:off x="6215063" y="3714750"/>
            <a:ext cx="2928937" cy="1477963"/>
          </a:xfrm>
          <a:prstGeom prst="rect">
            <a:avLst/>
          </a:prstGeom>
          <a:noFill/>
          <a:ln w="9525">
            <a:noFill/>
            <a:miter lim="800000"/>
            <a:headEnd/>
            <a:tailEnd/>
          </a:ln>
        </p:spPr>
        <p:txBody>
          <a:bodyPr>
            <a:spAutoFit/>
          </a:bodyPr>
          <a:lstStyle/>
          <a:p>
            <a:r>
              <a:rPr lang="tr-TR"/>
              <a:t>Yukarı Anzaf Kalesi’ndeki Haldi Tapınağı’nda bulunan tunç adak kalkanı üzerinde sıralanan önemli tanrılar.</a:t>
            </a:r>
            <a:endParaRPr lang="en-GB"/>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2 Dikdörtgen"/>
          <p:cNvSpPr>
            <a:spLocks noChangeArrowheads="1"/>
          </p:cNvSpPr>
          <p:nvPr/>
        </p:nvSpPr>
        <p:spPr bwMode="auto">
          <a:xfrm>
            <a:off x="0" y="0"/>
            <a:ext cx="3352800" cy="6740525"/>
          </a:xfrm>
          <a:prstGeom prst="rect">
            <a:avLst/>
          </a:prstGeom>
          <a:noFill/>
          <a:ln w="9525">
            <a:noFill/>
            <a:miter lim="800000"/>
            <a:headEnd/>
            <a:tailEnd/>
          </a:ln>
        </p:spPr>
        <p:txBody>
          <a:bodyPr>
            <a:spAutoFit/>
          </a:bodyPr>
          <a:lstStyle/>
          <a:p>
            <a:r>
              <a:rPr lang="tr-TR"/>
              <a:t>II. Rusa’ya ait bir adak miğferi,</a:t>
            </a:r>
          </a:p>
          <a:p>
            <a:r>
              <a:rPr lang="tr-TR"/>
              <a:t>Ayanis Kalesi.</a:t>
            </a:r>
          </a:p>
          <a:p>
            <a:endParaRPr lang="tr-TR"/>
          </a:p>
          <a:p>
            <a:r>
              <a:rPr lang="tr-TR"/>
              <a:t>Birkaç istisnanın dışında Urartu miğferleri huni şekilli konik bir biçime sahiptir. Bazı özel koleksiyonlarda ve müzelerde bulunan ve kaynağı bilinmeyen bir iki örnek sorguçlu miğferlerdir. III. Salmanasar’a ait Balawat Kapısı üzerinde sorguçlu miğfer giyen Urartu askerleri betimlenmiştir. Aynı kabartma üzerinde Asurlu askerler konik miğfer giyer. Arame’nin askerlerinin sorguçlu miğfer kullandıkları düşünülebilir. Ancak kazılarda bu tipte miğfer bulunmamıştır. Bu durum Asurlu sanatçının sorguçlu miğferi Urartulu askerlerin simgeleyici bir özelliği olarak da kullandığını gösterebilir.</a:t>
            </a: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Dikdörtgen"/>
          <p:cNvSpPr>
            <a:spLocks noChangeArrowheads="1"/>
          </p:cNvSpPr>
          <p:nvPr/>
        </p:nvSpPr>
        <p:spPr bwMode="auto">
          <a:xfrm>
            <a:off x="0" y="5410200"/>
            <a:ext cx="9144000" cy="646113"/>
          </a:xfrm>
          <a:prstGeom prst="rect">
            <a:avLst/>
          </a:prstGeom>
          <a:noFill/>
          <a:ln w="9525">
            <a:noFill/>
            <a:miter lim="800000"/>
            <a:headEnd/>
            <a:tailEnd/>
          </a:ln>
        </p:spPr>
        <p:txBody>
          <a:bodyPr>
            <a:spAutoFit/>
          </a:bodyPr>
          <a:lstStyle/>
          <a:p>
            <a:r>
              <a:rPr lang="tr-TR"/>
              <a:t>III. Salmanasar’a ait Balawat Kapısı üzerinde sorguçlu miğfer giyen Urartu askerleri betimlenmiştir. </a:t>
            </a:r>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2 Dikdörtgen"/>
          <p:cNvSpPr>
            <a:spLocks noChangeArrowheads="1"/>
          </p:cNvSpPr>
          <p:nvPr/>
        </p:nvSpPr>
        <p:spPr bwMode="auto">
          <a:xfrm>
            <a:off x="5943600" y="3581400"/>
            <a:ext cx="2047875" cy="369888"/>
          </a:xfrm>
          <a:prstGeom prst="rect">
            <a:avLst/>
          </a:prstGeom>
          <a:noFill/>
          <a:ln w="9525">
            <a:noFill/>
            <a:miter lim="800000"/>
            <a:headEnd/>
            <a:tailEnd/>
          </a:ln>
        </p:spPr>
        <p:txBody>
          <a:bodyPr wrap="none">
            <a:spAutoFit/>
          </a:bodyPr>
          <a:lstStyle/>
          <a:p>
            <a:r>
              <a:rPr lang="tr-TR"/>
              <a:t>Tunç asker figürini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2 Dikdörtgen"/>
          <p:cNvSpPr>
            <a:spLocks noChangeArrowheads="1"/>
          </p:cNvSpPr>
          <p:nvPr/>
        </p:nvSpPr>
        <p:spPr bwMode="auto">
          <a:xfrm>
            <a:off x="0" y="5410200"/>
            <a:ext cx="9144000" cy="369888"/>
          </a:xfrm>
          <a:prstGeom prst="rect">
            <a:avLst/>
          </a:prstGeom>
          <a:noFill/>
          <a:ln w="9525">
            <a:noFill/>
            <a:miter lim="800000"/>
            <a:headEnd/>
            <a:tailEnd/>
          </a:ln>
        </p:spPr>
        <p:txBody>
          <a:bodyPr>
            <a:spAutoFit/>
          </a:bodyPr>
          <a:lstStyle/>
          <a:p>
            <a:r>
              <a:rPr lang="tr-TR"/>
              <a:t>Sadak</a:t>
            </a: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p:cNvSpPr>
            <a:spLocks noGrp="1" noChangeArrowheads="1"/>
          </p:cNvSpPr>
          <p:nvPr>
            <p:ph type="body" sz="half" idx="1"/>
          </p:nvPr>
        </p:nvSpPr>
        <p:spPr>
          <a:xfrm>
            <a:off x="457200" y="304800"/>
            <a:ext cx="7543800" cy="5826125"/>
          </a:xfrm>
        </p:spPr>
        <p:txBody>
          <a:bodyPr/>
          <a:lstStyle/>
          <a:p>
            <a:pPr eaLnBrk="1" hangingPunct="1">
              <a:lnSpc>
                <a:spcPct val="80000"/>
              </a:lnSpc>
              <a:buFont typeface="Wingdings" pitchFamily="2" charset="2"/>
              <a:buNone/>
              <a:defRPr/>
            </a:pPr>
            <a:r>
              <a:rPr lang="tr-TR" altLang="zh-TW" sz="1600" dirty="0" smtClean="0"/>
              <a:t>YOĞUN OLARAK KULLANILAN MADENLER</a:t>
            </a:r>
          </a:p>
          <a:p>
            <a:pPr eaLnBrk="1" hangingPunct="1">
              <a:lnSpc>
                <a:spcPct val="80000"/>
              </a:lnSpc>
              <a:buFont typeface="Wingdings" pitchFamily="2" charset="2"/>
              <a:buNone/>
              <a:defRPr/>
            </a:pPr>
            <a:r>
              <a:rPr lang="tr-TR" altLang="zh-TW" sz="1600" dirty="0" smtClean="0"/>
              <a:t>Urartuların kullanmış oldukları yakın savaş silahlarından olan ok ve mızraklar, sapları ahşap veya kamıştan olup uçları demir ve tunç madenleri kullanılarak dövme ve dökme tekniğinde yapılmaktaydılar. Bu silahların yapımında ise yoğun olarak demir medeni olmak üzere demir ve tunç kullanılmaktaydı. </a:t>
            </a:r>
          </a:p>
          <a:p>
            <a:pPr eaLnBrk="1" hangingPunct="1">
              <a:lnSpc>
                <a:spcPct val="80000"/>
              </a:lnSpc>
              <a:buFont typeface="Wingdings" pitchFamily="2" charset="2"/>
              <a:buNone/>
              <a:defRPr/>
            </a:pPr>
            <a:r>
              <a:rPr lang="tr-TR" altLang="zh-TW" sz="1600" dirty="0" smtClean="0"/>
              <a:t>YAPIM TEKNİKLERİ</a:t>
            </a:r>
          </a:p>
          <a:p>
            <a:pPr eaLnBrk="1" hangingPunct="1">
              <a:lnSpc>
                <a:spcPct val="80000"/>
              </a:lnSpc>
              <a:buFont typeface="Wingdings" pitchFamily="2" charset="2"/>
              <a:buNone/>
              <a:defRPr/>
            </a:pPr>
            <a:r>
              <a:rPr lang="tr-TR" altLang="zh-TW" sz="1600" dirty="0" smtClean="0"/>
              <a:t>Urartuların kullanmış oldukları yakın savaş silahlarından olan ok ve mızraklar, sapları ahşap veya kamıştan olup uçları demir ve tunç madenlerinden yapılmaktaydı. Bu silahların yapımında ise yoğun olarak demir medeni olmak üzere demir ve tunç kullanılmaktaydı. Ok ve mızrak uçlarının yapım tekniklerine baktığımızda iki teknik görülmektedir. Bu yapım teknikleri döküm ve dövme teknikleridir.</a:t>
            </a:r>
          </a:p>
          <a:p>
            <a:pPr eaLnBrk="1" hangingPunct="1">
              <a:lnSpc>
                <a:spcPct val="80000"/>
              </a:lnSpc>
              <a:defRPr/>
            </a:pPr>
            <a:r>
              <a:rPr lang="tr-TR" sz="1600" b="1" dirty="0" smtClean="0"/>
              <a:t>Döküm Tekniği:</a:t>
            </a:r>
          </a:p>
          <a:p>
            <a:pPr eaLnBrk="1" hangingPunct="1">
              <a:lnSpc>
                <a:spcPct val="80000"/>
              </a:lnSpc>
              <a:buFont typeface="Wingdings" pitchFamily="2" charset="2"/>
              <a:buNone/>
              <a:defRPr/>
            </a:pPr>
            <a:r>
              <a:rPr lang="tr-TR" altLang="zh-TW" sz="1600" dirty="0" smtClean="0"/>
              <a:t>	Ergimiş herhangi bir metal madenin, önceden hazırlanan toprak, kum, taş ya da metalden kalıplar içerisindeki negatif ve pozitif boşluğa akıtılarak ya da dökülerek dondurma işlemine Döküm Tekniği adı verilmektedir. Urartu çağında ok ve mızrak uçları gibi silahlar ve at koşum takımları gibi çeşitli eşyalar bu teknik ile imal edilmiştir. Tunç kullanımının yoğunlaşmasıyla birlikte döküm tekniklerindeki gelişmeler hız kazanmıştır. Döküm tekniği, içi boş ve içi dolu (masif/kaybolmuş balmumu) döküm teknikleri olmak üzere ikiye ayrılmaktadır. </a:t>
            </a:r>
          </a:p>
          <a:p>
            <a:pPr eaLnBrk="1" hangingPunct="1">
              <a:lnSpc>
                <a:spcPct val="80000"/>
              </a:lnSpc>
              <a:defRPr/>
            </a:pPr>
            <a:r>
              <a:rPr lang="tr-TR" sz="1600" b="1" dirty="0" smtClean="0"/>
              <a:t>Dövme Tekniği: </a:t>
            </a:r>
            <a:endParaRPr lang="tr-TR" altLang="zh-TW" sz="1600" b="1" dirty="0" smtClean="0"/>
          </a:p>
          <a:p>
            <a:pPr eaLnBrk="1" hangingPunct="1">
              <a:lnSpc>
                <a:spcPct val="80000"/>
              </a:lnSpc>
              <a:buFont typeface="Wingdings" pitchFamily="2" charset="2"/>
              <a:buNone/>
              <a:defRPr/>
            </a:pPr>
            <a:r>
              <a:rPr lang="tr-TR" altLang="zh-TW" sz="1600" b="1" dirty="0" smtClean="0"/>
              <a:t>	</a:t>
            </a:r>
            <a:r>
              <a:rPr lang="tr-TR" altLang="zh-TW" sz="1600" dirty="0" smtClean="0"/>
              <a:t>Metal madenlerin normal ısısıyla ya da ısıtılarak çekiç ve tokmak gibi aletlerle dövülerek şekillendirmesi yöntemine Dövme Tekniği adı verilir. Doğu Anadolu bölgesinde elde edilen Urartu metallerinin büyük bir bölümünü dövme tekniğiyle yapılanlar oluşturur. Bunların çoğunluğu askeri donanım ağırlıklı olan miğferler, kalkanlar, sadaklar, kemerler ve dini içerikli adak levhalarıdır. </a:t>
            </a:r>
            <a:endParaRPr lang="tr-TR" sz="16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4"/>
          <p:cNvSpPr txBox="1">
            <a:spLocks noChangeArrowheads="1"/>
          </p:cNvSpPr>
          <p:nvPr/>
        </p:nvSpPr>
        <p:spPr bwMode="auto">
          <a:xfrm>
            <a:off x="1887538" y="5387975"/>
            <a:ext cx="5872162" cy="366713"/>
          </a:xfrm>
          <a:prstGeom prst="rect">
            <a:avLst/>
          </a:prstGeom>
          <a:noFill/>
          <a:ln w="9525">
            <a:noFill/>
            <a:miter lim="800000"/>
            <a:headEnd/>
            <a:tailEnd/>
          </a:ln>
        </p:spPr>
        <p:txBody>
          <a:bodyPr wrap="none">
            <a:spAutoFit/>
          </a:bodyPr>
          <a:lstStyle/>
          <a:p>
            <a:r>
              <a:rPr lang="tr-TR"/>
              <a:t>Urartu askerleri tunçtan sivri uçlu konik miğfer takarlardı</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356792" y="2780928"/>
            <a:ext cx="7787208" cy="973088"/>
          </a:xfrm>
        </p:spPr>
        <p:txBody>
          <a:bodyPr>
            <a:normAutofit/>
          </a:bodyPr>
          <a:lstStyle/>
          <a:p>
            <a:r>
              <a:rPr lang="tr-TR" sz="3600" dirty="0" smtClean="0"/>
              <a:t>KAZANLAR</a:t>
            </a:r>
            <a:endParaRPr lang="tr-TR" sz="36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lgn="just"/>
            <a:r>
              <a:rPr lang="tr-TR" sz="2000" dirty="0" smtClean="0"/>
              <a:t>Urartu Devleti’nde metal kazanlarla ilgili veriler; kazılardan, yazılı kaynaklardan ve görsel sanatlardan bilinmektedir.</a:t>
            </a:r>
          </a:p>
          <a:p>
            <a:pPr algn="just"/>
            <a:r>
              <a:rPr lang="tr-TR" sz="2000" dirty="0" err="1" smtClean="0"/>
              <a:t>Assur</a:t>
            </a:r>
            <a:r>
              <a:rPr lang="tr-TR" sz="2000" dirty="0" smtClean="0"/>
              <a:t> yazılı belgelerinde </a:t>
            </a:r>
            <a:r>
              <a:rPr lang="tr-TR" sz="2000" dirty="0" err="1" smtClean="0"/>
              <a:t>Muşaşir</a:t>
            </a:r>
            <a:r>
              <a:rPr lang="tr-TR" sz="2000" dirty="0" smtClean="0"/>
              <a:t> Tapınağı’nın yağmalanması esnasında ele geçen kazanlardan bahsedilmektedir.</a:t>
            </a:r>
          </a:p>
          <a:p>
            <a:pPr algn="just"/>
            <a:r>
              <a:rPr lang="tr-TR" sz="2000" dirty="0" err="1" smtClean="0">
                <a:cs typeface="Times New Roman" pitchFamily="18" charset="0"/>
              </a:rPr>
              <a:t>Assur</a:t>
            </a:r>
            <a:r>
              <a:rPr lang="tr-TR" sz="2000" dirty="0" smtClean="0">
                <a:cs typeface="Times New Roman" pitchFamily="18" charset="0"/>
              </a:rPr>
              <a:t> belgelerinin dışında Urartu </a:t>
            </a:r>
            <a:r>
              <a:rPr lang="tr-TR" sz="2000" dirty="0" err="1" smtClean="0">
                <a:cs typeface="Times New Roman" pitchFamily="18" charset="0"/>
              </a:rPr>
              <a:t>kaynaklarıda</a:t>
            </a:r>
            <a:r>
              <a:rPr lang="tr-TR" sz="2000" dirty="0" smtClean="0">
                <a:cs typeface="Times New Roman" pitchFamily="18" charset="0"/>
              </a:rPr>
              <a:t> kazanlardan söz etmektedir. Urartu kralı II. </a:t>
            </a:r>
            <a:r>
              <a:rPr lang="tr-TR" sz="2000" dirty="0" err="1" smtClean="0">
                <a:cs typeface="Times New Roman" pitchFamily="18" charset="0"/>
              </a:rPr>
              <a:t>Sarduri’nin</a:t>
            </a:r>
            <a:r>
              <a:rPr lang="tr-TR" sz="2000" dirty="0" smtClean="0">
                <a:cs typeface="Times New Roman" pitchFamily="18" charset="0"/>
              </a:rPr>
              <a:t> </a:t>
            </a:r>
            <a:r>
              <a:rPr lang="tr-TR" sz="2000" dirty="0" err="1" smtClean="0">
                <a:cs typeface="Times New Roman" pitchFamily="18" charset="0"/>
              </a:rPr>
              <a:t>Kumaha</a:t>
            </a:r>
            <a:r>
              <a:rPr lang="tr-TR" sz="2000" dirty="0" smtClean="0">
                <a:cs typeface="Times New Roman" pitchFamily="18" charset="0"/>
              </a:rPr>
              <a:t> kralı </a:t>
            </a:r>
            <a:r>
              <a:rPr lang="tr-TR" sz="2000" dirty="0" err="1" smtClean="0">
                <a:cs typeface="Times New Roman" pitchFamily="18" charset="0"/>
              </a:rPr>
              <a:t>Kuştaşpili’den</a:t>
            </a:r>
            <a:r>
              <a:rPr lang="tr-TR" sz="2000" dirty="0" smtClean="0">
                <a:cs typeface="Times New Roman" pitchFamily="18" charset="0"/>
              </a:rPr>
              <a:t> haraç olarak 1535 tane tunç kazan aldığı bildirilmektedir.</a:t>
            </a:r>
          </a:p>
          <a:p>
            <a:pPr algn="just"/>
            <a:r>
              <a:rPr lang="tr-TR" sz="2000" dirty="0" smtClean="0">
                <a:cs typeface="Times New Roman" pitchFamily="18" charset="0"/>
              </a:rPr>
              <a:t>Arkeolojik buluntular ve yazılı belgeler yanında Urartu görsel sanatlarında da kazan kullanımı görülmektedir. Bronz eserlerden özellikle metal kemerler üzerindeki </a:t>
            </a:r>
            <a:r>
              <a:rPr lang="tr-TR" sz="2000" dirty="0" err="1" smtClean="0">
                <a:cs typeface="Times New Roman" pitchFamily="18" charset="0"/>
              </a:rPr>
              <a:t>libasyon</a:t>
            </a:r>
            <a:r>
              <a:rPr lang="tr-TR" sz="2000" dirty="0" smtClean="0">
                <a:cs typeface="Times New Roman" pitchFamily="18" charset="0"/>
              </a:rPr>
              <a:t> sahnelerinde üçayak üzerinde boğa başı eklentili kazanlar söz konusudur.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251520" y="188640"/>
            <a:ext cx="8712968" cy="3139321"/>
          </a:xfrm>
          <a:prstGeom prst="rect">
            <a:avLst/>
          </a:prstGeom>
          <a:noFill/>
        </p:spPr>
        <p:txBody>
          <a:bodyPr wrap="square" rtlCol="0">
            <a:spAutoFit/>
          </a:bodyPr>
          <a:lstStyle/>
          <a:p>
            <a:pPr algn="just"/>
            <a:r>
              <a:rPr lang="tr-TR" dirty="0" err="1" smtClean="0">
                <a:latin typeface="Times New Roman" pitchFamily="18" charset="0"/>
                <a:cs typeface="Times New Roman" pitchFamily="18" charset="0"/>
              </a:rPr>
              <a:t>Assur</a:t>
            </a:r>
            <a:r>
              <a:rPr lang="tr-TR" dirty="0" smtClean="0">
                <a:latin typeface="Times New Roman" pitchFamily="18" charset="0"/>
                <a:cs typeface="Times New Roman" pitchFamily="18" charset="0"/>
              </a:rPr>
              <a:t> yazılı belgelerine göre </a:t>
            </a:r>
            <a:r>
              <a:rPr lang="tr-TR" dirty="0" err="1" smtClean="0">
                <a:latin typeface="Times New Roman" pitchFamily="18" charset="0"/>
                <a:cs typeface="Times New Roman" pitchFamily="18" charset="0"/>
              </a:rPr>
              <a:t>Assur</a:t>
            </a:r>
            <a:r>
              <a:rPr lang="tr-TR" dirty="0" smtClean="0">
                <a:latin typeface="Times New Roman" pitchFamily="18" charset="0"/>
                <a:cs typeface="Times New Roman" pitchFamily="18" charset="0"/>
              </a:rPr>
              <a:t> kralı II. </a:t>
            </a:r>
            <a:r>
              <a:rPr lang="tr-TR" dirty="0" err="1" smtClean="0">
                <a:latin typeface="Times New Roman" pitchFamily="18" charset="0"/>
                <a:cs typeface="Times New Roman" pitchFamily="18" charset="0"/>
              </a:rPr>
              <a:t>Sargon</a:t>
            </a:r>
            <a:r>
              <a:rPr lang="tr-TR" dirty="0" smtClean="0">
                <a:latin typeface="Times New Roman" pitchFamily="18" charset="0"/>
                <a:cs typeface="Times New Roman" pitchFamily="18" charset="0"/>
              </a:rPr>
              <a:t> (M.Ö. 714) </a:t>
            </a:r>
            <a:r>
              <a:rPr lang="tr-TR" dirty="0" err="1" smtClean="0">
                <a:latin typeface="Times New Roman" pitchFamily="18" charset="0"/>
                <a:cs typeface="Times New Roman" pitchFamily="18" charset="0"/>
              </a:rPr>
              <a:t>Muşaşir’deki</a:t>
            </a:r>
            <a:r>
              <a:rPr lang="tr-TR" dirty="0" smtClean="0">
                <a:latin typeface="Times New Roman" pitchFamily="18" charset="0"/>
                <a:cs typeface="Times New Roman" pitchFamily="18" charset="0"/>
              </a:rPr>
              <a:t> Tanrı Haldi Tapınağını yağmaladığında; 1 ton altın, 10 ton gümüş ve 109 ton bronzdan yapılmış çeşitli eşya ve silahı </a:t>
            </a:r>
            <a:r>
              <a:rPr lang="tr-TR" dirty="0" err="1" smtClean="0">
                <a:latin typeface="Times New Roman" pitchFamily="18" charset="0"/>
                <a:cs typeface="Times New Roman" pitchFamily="18" charset="0"/>
              </a:rPr>
              <a:t>Assur’a</a:t>
            </a:r>
            <a:r>
              <a:rPr lang="tr-TR" dirty="0" smtClean="0">
                <a:latin typeface="Times New Roman" pitchFamily="18" charset="0"/>
                <a:cs typeface="Times New Roman" pitchFamily="18" charset="0"/>
              </a:rPr>
              <a:t> götürmüştür. </a:t>
            </a:r>
          </a:p>
          <a:p>
            <a:pPr algn="just"/>
            <a:r>
              <a:rPr lang="tr-TR" dirty="0" smtClean="0">
                <a:latin typeface="Times New Roman" pitchFamily="18" charset="0"/>
                <a:cs typeface="Times New Roman" pitchFamily="18" charset="0"/>
              </a:rPr>
              <a:t>Resmin sol üst köşesinde II. </a:t>
            </a:r>
            <a:r>
              <a:rPr lang="tr-TR" dirty="0" err="1" smtClean="0">
                <a:latin typeface="Times New Roman" pitchFamily="18" charset="0"/>
                <a:cs typeface="Times New Roman" pitchFamily="18" charset="0"/>
              </a:rPr>
              <a:t>Sargon’un</a:t>
            </a:r>
            <a:r>
              <a:rPr lang="tr-TR" dirty="0" smtClean="0">
                <a:latin typeface="Times New Roman" pitchFamily="18" charset="0"/>
                <a:cs typeface="Times New Roman" pitchFamily="18" charset="0"/>
              </a:rPr>
              <a:t> katibine her şeyi yazdırması konu edilmiştir. Yine bu yazılı belgelere göre;</a:t>
            </a:r>
          </a:p>
          <a:p>
            <a:pPr algn="just"/>
            <a:r>
              <a:rPr lang="tr-TR" dirty="0" err="1" smtClean="0">
                <a:latin typeface="Times New Roman" pitchFamily="18" charset="0"/>
                <a:cs typeface="Times New Roman" pitchFamily="18" charset="0"/>
              </a:rPr>
              <a:t>Muşaşir</a:t>
            </a:r>
            <a:r>
              <a:rPr lang="tr-TR" dirty="0" smtClean="0">
                <a:latin typeface="Times New Roman" pitchFamily="18" charset="0"/>
                <a:cs typeface="Times New Roman" pitchFamily="18" charset="0"/>
              </a:rPr>
              <a:t> Tapınağı’ndan; 67 adet gümüş kazan, </a:t>
            </a:r>
          </a:p>
          <a:p>
            <a:pPr algn="just"/>
            <a:r>
              <a:rPr lang="tr-TR" dirty="0" err="1" smtClean="0">
                <a:latin typeface="Times New Roman" pitchFamily="18" charset="0"/>
                <a:cs typeface="Times New Roman" pitchFamily="18" charset="0"/>
              </a:rPr>
              <a:t>Muşaşir</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Ardini</a:t>
            </a:r>
            <a:r>
              <a:rPr lang="tr-TR" dirty="0" smtClean="0">
                <a:latin typeface="Times New Roman" pitchFamily="18" charset="0"/>
                <a:cs typeface="Times New Roman" pitchFamily="18" charset="0"/>
              </a:rPr>
              <a:t> Sarayından; 13 adet tunç kazan, 24 adet tunç kazan altlığı, </a:t>
            </a:r>
          </a:p>
          <a:p>
            <a:pPr algn="just"/>
            <a:r>
              <a:rPr lang="tr-TR" dirty="0" err="1" smtClean="0">
                <a:latin typeface="Times New Roman" pitchFamily="18" charset="0"/>
                <a:cs typeface="Times New Roman" pitchFamily="18" charset="0"/>
              </a:rPr>
              <a:t>Muşaşir</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Ardini’deki</a:t>
            </a:r>
            <a:r>
              <a:rPr lang="tr-TR" dirty="0" smtClean="0">
                <a:latin typeface="Times New Roman" pitchFamily="18" charset="0"/>
                <a:cs typeface="Times New Roman" pitchFamily="18" charset="0"/>
              </a:rPr>
              <a:t> Haldi Tapınağı’ndan; 607 adet hafif ve ağır tunç kazan, İçleri 50 ölçek su alan 3 adet ağır tunç kazan ve bunların altlığı, Urartu Krallarının tanrı Haldi için düzenledikleri şarap </a:t>
            </a:r>
            <a:r>
              <a:rPr lang="tr-TR" dirty="0" err="1" smtClean="0">
                <a:latin typeface="Times New Roman" pitchFamily="18" charset="0"/>
                <a:cs typeface="Times New Roman" pitchFamily="18" charset="0"/>
              </a:rPr>
              <a:t>libasyon</a:t>
            </a:r>
            <a:r>
              <a:rPr lang="tr-TR" dirty="0" smtClean="0">
                <a:latin typeface="Times New Roman" pitchFamily="18" charset="0"/>
                <a:cs typeface="Times New Roman" pitchFamily="18" charset="0"/>
              </a:rPr>
              <a:t> törenlerinde kullandıkları ve içi 80 ölçek su alan büyük </a:t>
            </a:r>
            <a:r>
              <a:rPr lang="tr-TR" dirty="0" err="1" smtClean="0">
                <a:latin typeface="Times New Roman" pitchFamily="18" charset="0"/>
                <a:cs typeface="Times New Roman" pitchFamily="18" charset="0"/>
              </a:rPr>
              <a:t>Haru</a:t>
            </a:r>
            <a:r>
              <a:rPr lang="tr-TR" dirty="0" smtClean="0">
                <a:latin typeface="Times New Roman" pitchFamily="18" charset="0"/>
                <a:cs typeface="Times New Roman" pitchFamily="18" charset="0"/>
              </a:rPr>
              <a:t> kazanı ve bunun altlığı </a:t>
            </a:r>
            <a:r>
              <a:rPr lang="tr-TR" dirty="0" err="1" smtClean="0">
                <a:latin typeface="Times New Roman" pitchFamily="18" charset="0"/>
                <a:cs typeface="Times New Roman" pitchFamily="18" charset="0"/>
              </a:rPr>
              <a:t>Assur’a</a:t>
            </a:r>
            <a:r>
              <a:rPr lang="tr-TR" dirty="0" smtClean="0">
                <a:latin typeface="Times New Roman" pitchFamily="18" charset="0"/>
                <a:cs typeface="Times New Roman" pitchFamily="18" charset="0"/>
              </a:rPr>
              <a:t> taşınmıştır.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000" dirty="0" smtClean="0">
                <a:solidFill>
                  <a:schemeClr val="tx1"/>
                </a:solidFill>
              </a:rPr>
              <a:t>Metal kemer parçası üzerine işlenmiş </a:t>
            </a:r>
            <a:r>
              <a:rPr lang="tr-TR" sz="2000" dirty="0" err="1" smtClean="0">
                <a:solidFill>
                  <a:schemeClr val="tx1"/>
                </a:solidFill>
              </a:rPr>
              <a:t>libasyon</a:t>
            </a:r>
            <a:r>
              <a:rPr lang="tr-TR" sz="2000" dirty="0" smtClean="0">
                <a:solidFill>
                  <a:schemeClr val="tx1"/>
                </a:solidFill>
              </a:rPr>
              <a:t> sahnesinde gösterilen Boğa Başı eklentili kazan./ Van Müzesi’nde bulunmaktadır.</a:t>
            </a:r>
            <a:endParaRPr lang="tr-TR" sz="2000" dirty="0">
              <a:solidFill>
                <a:schemeClr val="tx1"/>
              </a:solidFill>
            </a:endParaRPr>
          </a:p>
        </p:txBody>
      </p:sp>
      <p:sp>
        <p:nvSpPr>
          <p:cNvPr id="4" name="3 İçerik Yer Tutucusu"/>
          <p:cNvSpPr>
            <a:spLocks noGrp="1"/>
          </p:cNvSpPr>
          <p:nvPr>
            <p:ph idx="1"/>
          </p:nvPr>
        </p:nvSpPr>
        <p:spPr/>
        <p:txBody>
          <a:bodyPr/>
          <a:lstStyle/>
          <a:p>
            <a:endParaRPr 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2195736" y="548681"/>
            <a:ext cx="5688632" cy="1200329"/>
          </a:xfrm>
          <a:prstGeom prst="rect">
            <a:avLst/>
          </a:prstGeom>
          <a:noFill/>
        </p:spPr>
        <p:txBody>
          <a:bodyPr wrap="square" rtlCol="0">
            <a:spAutoFit/>
          </a:bodyPr>
          <a:lstStyle/>
          <a:p>
            <a:pPr algn="ctr"/>
            <a:r>
              <a:rPr lang="tr-TR" sz="2400" dirty="0" smtClean="0"/>
              <a:t>Metal kemer parçası üzerinde işlenmiş </a:t>
            </a:r>
            <a:r>
              <a:rPr lang="tr-TR" sz="2400" dirty="0" err="1" smtClean="0"/>
              <a:t>libasyon</a:t>
            </a:r>
            <a:r>
              <a:rPr lang="tr-TR" sz="2400" dirty="0" smtClean="0"/>
              <a:t> sahnesinde Boğa Başı eklentili kazan tasviri. Sadberk Hanım Müzesi’ndedir.</a:t>
            </a:r>
            <a:endParaRPr lang="tr-TR" sz="2400" dirty="0"/>
          </a:p>
        </p:txBody>
      </p:sp>
      <p:sp>
        <p:nvSpPr>
          <p:cNvPr id="4" name="3 İçerik Yer Tutucusu"/>
          <p:cNvSpPr>
            <a:spLocks noGrp="1"/>
          </p:cNvSpPr>
          <p:nvPr>
            <p:ph idx="1"/>
          </p:nvPr>
        </p:nvSpPr>
        <p:spPr/>
        <p:txBody>
          <a:bodyPr/>
          <a:lstStyle/>
          <a:p>
            <a:endParaRPr lang="tr-T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4716016" y="1772816"/>
            <a:ext cx="3168352" cy="2308324"/>
          </a:xfrm>
          <a:prstGeom prst="rect">
            <a:avLst/>
          </a:prstGeom>
          <a:noFill/>
        </p:spPr>
        <p:txBody>
          <a:bodyPr wrap="square" rtlCol="0">
            <a:spAutoFit/>
          </a:bodyPr>
          <a:lstStyle/>
          <a:p>
            <a:pPr algn="just"/>
            <a:r>
              <a:rPr lang="tr-TR" dirty="0" smtClean="0"/>
              <a:t>Erzincan/</a:t>
            </a:r>
            <a:r>
              <a:rPr lang="tr-TR" dirty="0" err="1" smtClean="0"/>
              <a:t>Altıntepe’de</a:t>
            </a:r>
            <a:r>
              <a:rPr lang="tr-TR" dirty="0" smtClean="0"/>
              <a:t> bulunan ve bugün Anadolu Medeniyetleri Müzesi’nde sergilenen; 0.51 m yüksekliğinde, 0.72 m çapında ve 300 litre kapasiteli, üçayak üzerinde duran kazan. Boğa başı eklentileri ile dikkat çekicidir. Bir mezarın girişinde bulunmuştur.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000" dirty="0" smtClean="0">
                <a:solidFill>
                  <a:schemeClr val="tx1"/>
                </a:solidFill>
              </a:rPr>
              <a:t>Bu kazanlar tapınakların içine yada dışına konuluyor, tanrı için yapılan törenlerde kullanılıyordu.</a:t>
            </a:r>
            <a:endParaRPr lang="tr-TR" sz="2000" dirty="0">
              <a:solidFill>
                <a:schemeClr val="tx1"/>
              </a:solidFill>
            </a:endParaRPr>
          </a:p>
        </p:txBody>
      </p:sp>
      <p:sp>
        <p:nvSpPr>
          <p:cNvPr id="4" name="3 İçerik Yer Tutucusu"/>
          <p:cNvSpPr>
            <a:spLocks noGrp="1"/>
          </p:cNvSpPr>
          <p:nvPr>
            <p:ph idx="1"/>
          </p:nvPr>
        </p:nvSpPr>
        <p:spPr/>
        <p:txBody>
          <a:bodyPr/>
          <a:lstStyle/>
          <a:p>
            <a:endParaRPr 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lgn="just"/>
            <a:r>
              <a:rPr lang="tr-TR" sz="2000" dirty="0" smtClean="0"/>
              <a:t>Kemerler üzerindeki sahnelerde yer alan kazanlar, açık havada düzenlenen törenlerin bir bölümünde yer almaktadır. </a:t>
            </a:r>
            <a:r>
              <a:rPr lang="tr-TR" sz="2000" dirty="0" err="1" smtClean="0"/>
              <a:t>Khorsabad</a:t>
            </a:r>
            <a:r>
              <a:rPr lang="tr-TR" sz="2000" dirty="0" smtClean="0"/>
              <a:t> kabartması üzerindeki kazanlar ve kazılardan ele geçen kazanların genelde tapınakların önünde bulundukları anlaşılmaktadır. Her iki durunda da kazanlar dinsel içerikli olarak kullanılmıştır.</a:t>
            </a:r>
          </a:p>
          <a:p>
            <a:pPr algn="just"/>
            <a:r>
              <a:rPr lang="tr-TR" sz="2000" dirty="0" smtClean="0"/>
              <a:t>Arkeolojik verilerden, Urartu uygarlığında büyük ve küçük ebatlı olmak üzere iki tip kazanın olduğu anlaşılmaktadır. Erzincan/</a:t>
            </a:r>
            <a:r>
              <a:rPr lang="tr-TR" sz="2000" dirty="0" err="1" smtClean="0"/>
              <a:t>Altıntepe</a:t>
            </a:r>
            <a:r>
              <a:rPr lang="tr-TR" sz="2000" dirty="0" smtClean="0"/>
              <a:t> ile </a:t>
            </a:r>
            <a:r>
              <a:rPr lang="tr-TR" sz="2000" dirty="0" err="1" smtClean="0"/>
              <a:t>Ayanis</a:t>
            </a:r>
            <a:r>
              <a:rPr lang="tr-TR" sz="2000" dirty="0" smtClean="0"/>
              <a:t> kazılarından ele geçenler büyük ebatlı, </a:t>
            </a:r>
            <a:r>
              <a:rPr lang="tr-TR" sz="2000" dirty="0" err="1" smtClean="0"/>
              <a:t>Münich</a:t>
            </a:r>
            <a:r>
              <a:rPr lang="tr-TR" sz="2000" dirty="0" smtClean="0"/>
              <a:t> ve </a:t>
            </a:r>
            <a:r>
              <a:rPr lang="tr-TR" sz="2000" dirty="0" err="1" smtClean="0"/>
              <a:t>Karlsruhe</a:t>
            </a:r>
            <a:r>
              <a:rPr lang="tr-TR" sz="2000" dirty="0" smtClean="0"/>
              <a:t> müzelerindekiler küçük ebatlıdır. Her iki gruptaki kazanlar tunçtandır ve yapım teknikleri benzer özellikler sergilemektedir. </a:t>
            </a:r>
          </a:p>
          <a:p>
            <a:pPr algn="just"/>
            <a:r>
              <a:rPr lang="tr-TR" sz="2000" dirty="0" smtClean="0"/>
              <a:t>Bazı kazanların ağız kenarları çeşitli hayvan başları eklenerek süslenmiştir. Siren, boğa ve aslan başı şeklinde olan bu </a:t>
            </a:r>
            <a:r>
              <a:rPr lang="tr-TR" sz="2000" dirty="0" err="1" smtClean="0"/>
              <a:t>protomlar</a:t>
            </a:r>
            <a:r>
              <a:rPr lang="tr-TR" sz="2000" dirty="0" smtClean="0"/>
              <a:t> “</a:t>
            </a:r>
            <a:r>
              <a:rPr lang="tr-TR" sz="2000" i="1" dirty="0" smtClean="0"/>
              <a:t>kazan eklentisi” </a:t>
            </a:r>
            <a:r>
              <a:rPr lang="tr-TR" sz="2000" dirty="0" smtClean="0"/>
              <a:t>olarak adlandırılmaktadırlar.</a:t>
            </a:r>
          </a:p>
          <a:p>
            <a:pPr algn="just"/>
            <a:endParaRPr lang="tr-TR" sz="20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fontScale="77500" lnSpcReduction="20000"/>
          </a:bodyPr>
          <a:lstStyle/>
          <a:p>
            <a:pPr algn="just"/>
            <a:r>
              <a:rPr lang="tr-TR" dirty="0" smtClean="0"/>
              <a:t>Urartu krallığına ait arkeolojik buluntular, görsel sanat ve yazılı kaynaklardan kazanların kullanım alanlarıyla ilgili bilgi edinmekteyiz. </a:t>
            </a:r>
          </a:p>
          <a:p>
            <a:pPr algn="just"/>
            <a:r>
              <a:rPr lang="tr-TR" dirty="0" err="1" smtClean="0"/>
              <a:t>Muşaşir</a:t>
            </a:r>
            <a:r>
              <a:rPr lang="tr-TR" dirty="0" smtClean="0"/>
              <a:t> kentinin yağmalanmasını betimleyen görselde iki kazanın tapınağın hemen önünde yer alması, </a:t>
            </a:r>
          </a:p>
          <a:p>
            <a:pPr algn="just"/>
            <a:r>
              <a:rPr lang="tr-TR" dirty="0" smtClean="0"/>
              <a:t>Erzincan/</a:t>
            </a:r>
            <a:r>
              <a:rPr lang="tr-TR" dirty="0" err="1" smtClean="0"/>
              <a:t>Altıntepe’de</a:t>
            </a:r>
            <a:r>
              <a:rPr lang="tr-TR" dirty="0" smtClean="0"/>
              <a:t> ortaya çıkarılan üçayaklı kazanın bir mezarın girişinde bulunmuş olması, </a:t>
            </a:r>
          </a:p>
          <a:p>
            <a:pPr algn="just"/>
            <a:r>
              <a:rPr lang="tr-TR" dirty="0" err="1" smtClean="0"/>
              <a:t>Kayalıdere’de</a:t>
            </a:r>
            <a:r>
              <a:rPr lang="tr-TR" dirty="0" smtClean="0"/>
              <a:t> tapınak avlusunda ele geçen kazan kalıntıları, </a:t>
            </a:r>
          </a:p>
          <a:p>
            <a:pPr algn="just"/>
            <a:r>
              <a:rPr lang="tr-TR" dirty="0" smtClean="0"/>
              <a:t>Urartu dönemine ait metal kemerler üzerindeki </a:t>
            </a:r>
            <a:r>
              <a:rPr lang="tr-TR" dirty="0" err="1" smtClean="0"/>
              <a:t>libasyon</a:t>
            </a:r>
            <a:r>
              <a:rPr lang="tr-TR" dirty="0" smtClean="0"/>
              <a:t> sahnelerinde yer alan üçayak üzerindeki kazanlar </a:t>
            </a:r>
          </a:p>
          <a:p>
            <a:pPr algn="just"/>
            <a:r>
              <a:rPr lang="tr-TR" dirty="0" smtClean="0"/>
              <a:t>Urartu’da kazanların dinsel bir amaca yönelik olduğunu, büyük olasılıkla da </a:t>
            </a:r>
            <a:r>
              <a:rPr lang="tr-TR" dirty="0" err="1" smtClean="0"/>
              <a:t>libasyon</a:t>
            </a:r>
            <a:r>
              <a:rPr lang="tr-TR" dirty="0" smtClean="0"/>
              <a:t> amaçlı kullanıldığını göstermektedir.</a:t>
            </a:r>
          </a:p>
          <a:p>
            <a:pPr algn="just"/>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187624" y="2564904"/>
            <a:ext cx="7787208" cy="685056"/>
          </a:xfrm>
        </p:spPr>
        <p:txBody>
          <a:bodyPr>
            <a:normAutofit/>
          </a:bodyPr>
          <a:lstStyle/>
          <a:p>
            <a:r>
              <a:rPr lang="tr-TR" sz="3600" dirty="0" smtClean="0"/>
              <a:t>KAZAN EKLENTİLERİ</a:t>
            </a:r>
            <a:endParaRPr lang="tr-TR" sz="36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83568" y="332656"/>
            <a:ext cx="7772400" cy="4572000"/>
          </a:xfrm>
        </p:spPr>
        <p:txBody>
          <a:bodyPr>
            <a:normAutofit/>
          </a:bodyPr>
          <a:lstStyle/>
          <a:p>
            <a:pPr algn="just"/>
            <a:r>
              <a:rPr lang="tr-TR" sz="2400" dirty="0" smtClean="0"/>
              <a:t>Bazı kazanların ağız kenarları çeşitli hayvan başları eklenerek süslenmiştir. Siren, boğa ve aslan başı şeklinde olan bu </a:t>
            </a:r>
            <a:r>
              <a:rPr lang="tr-TR" sz="2400" dirty="0" err="1" smtClean="0"/>
              <a:t>protomlar</a:t>
            </a:r>
            <a:r>
              <a:rPr lang="tr-TR" sz="2400" dirty="0" smtClean="0"/>
              <a:t> “</a:t>
            </a:r>
            <a:r>
              <a:rPr lang="tr-TR" sz="2400" i="1" dirty="0" smtClean="0"/>
              <a:t>kazan eklentisi” </a:t>
            </a:r>
            <a:r>
              <a:rPr lang="tr-TR" sz="2400" dirty="0" smtClean="0"/>
              <a:t>olarak adlandırılmaktadırlar.</a:t>
            </a:r>
            <a:endParaRPr lang="tr-TR" sz="2200" dirty="0" smtClean="0"/>
          </a:p>
          <a:p>
            <a:pPr algn="just"/>
            <a:r>
              <a:rPr lang="tr-TR" sz="2200" dirty="0" smtClean="0"/>
              <a:t>Urartu kazan eklentileri içinde sirenlerden ve aslan başlarından çok boğa başları kullanılmıştır. Ayrıca kazanlardan bağımsız olarak bulunmuş bronz boğa başı eklentileri mevcuttur. Satın alma yoluyla yurt dışında çeşitli müzelerde sergilenen bronz boğa başı eklentileri de söz konusudur. </a:t>
            </a:r>
            <a:endParaRPr lang="tr-TR" sz="2200" dirty="0"/>
          </a:p>
        </p:txBody>
      </p:sp>
      <p:sp>
        <p:nvSpPr>
          <p:cNvPr id="6" name="5 Metin kutusu"/>
          <p:cNvSpPr txBox="1"/>
          <p:nvPr/>
        </p:nvSpPr>
        <p:spPr>
          <a:xfrm>
            <a:off x="3491880" y="6228020"/>
            <a:ext cx="2292487" cy="369332"/>
          </a:xfrm>
          <a:prstGeom prst="rect">
            <a:avLst/>
          </a:prstGeom>
          <a:noFill/>
        </p:spPr>
        <p:txBody>
          <a:bodyPr wrap="none" rtlCol="0">
            <a:spAutoFit/>
          </a:bodyPr>
          <a:lstStyle/>
          <a:p>
            <a:r>
              <a:rPr lang="tr-TR" dirty="0" smtClean="0"/>
              <a:t>Boğa başları. /Van yöresi</a:t>
            </a:r>
            <a:endParaRPr lang="tr-T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pPr algn="ctr"/>
            <a:r>
              <a:rPr lang="tr-TR" dirty="0" smtClean="0"/>
              <a:t>Ayrıca kazanlardan bağımsız olarak ele geçen siren eklentileri şimdilik </a:t>
            </a:r>
            <a:r>
              <a:rPr lang="tr-TR" dirty="0" err="1" smtClean="0"/>
              <a:t>Toprakkale’den</a:t>
            </a:r>
            <a:r>
              <a:rPr lang="tr-TR" dirty="0" smtClean="0"/>
              <a:t> bilinmektedir.</a:t>
            </a:r>
            <a:endParaRPr lang="tr-TR" dirty="0"/>
          </a:p>
        </p:txBody>
      </p:sp>
      <p:sp>
        <p:nvSpPr>
          <p:cNvPr id="5" name="4 Metin kutusu"/>
          <p:cNvSpPr txBox="1"/>
          <p:nvPr/>
        </p:nvSpPr>
        <p:spPr>
          <a:xfrm>
            <a:off x="3421584" y="5517232"/>
            <a:ext cx="2950616" cy="369332"/>
          </a:xfrm>
          <a:prstGeom prst="rect">
            <a:avLst/>
          </a:prstGeom>
          <a:noFill/>
        </p:spPr>
        <p:txBody>
          <a:bodyPr wrap="none" rtlCol="0">
            <a:spAutoFit/>
          </a:bodyPr>
          <a:lstStyle/>
          <a:p>
            <a:r>
              <a:rPr lang="tr-TR" dirty="0" smtClean="0"/>
              <a:t>Bronz Siren Eklentisi/</a:t>
            </a:r>
            <a:r>
              <a:rPr lang="tr-TR" dirty="0" err="1" smtClean="0"/>
              <a:t>Toprakkale</a:t>
            </a:r>
            <a:endParaRPr lang="tr-T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67544" y="0"/>
            <a:ext cx="8208912" cy="4536504"/>
          </a:xfrm>
        </p:spPr>
        <p:txBody>
          <a:bodyPr>
            <a:normAutofit/>
          </a:bodyPr>
          <a:lstStyle/>
          <a:p>
            <a:pPr algn="just"/>
            <a:r>
              <a:rPr lang="tr-TR" sz="2200" dirty="0" smtClean="0"/>
              <a:t>Siren eklentileri tek parça olarak dökülmüş ve daha sonra kazanların ağız kenarına perçinlerle monte edilmiştir. Bunlar ya kadın ya da erkek formundadırlar. Urartu’da şimdilik bilinenler kadın formludur.</a:t>
            </a:r>
          </a:p>
          <a:p>
            <a:pPr algn="just"/>
            <a:r>
              <a:rPr lang="tr-TR" sz="2200" dirty="0" smtClean="0"/>
              <a:t>Eklentiler kanat şeklindeki plakalarla kazanın ağız kenarına, içe dönük olarak perçinlerle tutturulmuştur. Baş genellikle oval biçimlidir. Çizi tekniğinde işlenmiş saçlar düz olarak omuzlardan düşer. Kanat eklentilerindeki telekler ile saçlar çizi tekniğinde işlenmiştir. Yüz uzuvları insan anatomisine uygun olarak vurgulanmıştır. Yaka çizi bezeme ile yapılmış daireciklerle süslüdür. Üzerlerinde genellikle kısa kollu çizi tekniğinde bezenmiş bir giysi vardır. Her iki yana açık şekilde işlenmiş kol bileklerinde bilezik bulunmaktadır. Sirenlerin arkasında taşıma halkasının yer aldığı bir kulp yer almaktadır. </a:t>
            </a:r>
            <a:endParaRPr lang="tr-TR" sz="22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548680"/>
            <a:ext cx="8219256" cy="2520280"/>
          </a:xfrm>
        </p:spPr>
        <p:txBody>
          <a:bodyPr>
            <a:noAutofit/>
          </a:bodyPr>
          <a:lstStyle/>
          <a:p>
            <a:pPr algn="just"/>
            <a:r>
              <a:rPr lang="tr-TR" sz="1800" dirty="0" err="1" smtClean="0">
                <a:solidFill>
                  <a:schemeClr val="tx1"/>
                </a:solidFill>
              </a:rPr>
              <a:t>Karmir</a:t>
            </a:r>
            <a:r>
              <a:rPr lang="tr-TR" sz="1800" dirty="0" smtClean="0">
                <a:solidFill>
                  <a:schemeClr val="tx1"/>
                </a:solidFill>
              </a:rPr>
              <a:t>-</a:t>
            </a:r>
            <a:r>
              <a:rPr lang="tr-TR" sz="1800" dirty="0" err="1" smtClean="0">
                <a:solidFill>
                  <a:schemeClr val="tx1"/>
                </a:solidFill>
              </a:rPr>
              <a:t>Blur’da</a:t>
            </a:r>
            <a:r>
              <a:rPr lang="tr-TR" sz="1800" dirty="0" smtClean="0">
                <a:solidFill>
                  <a:schemeClr val="tx1"/>
                </a:solidFill>
              </a:rPr>
              <a:t> bulunan ve II. </a:t>
            </a:r>
            <a:r>
              <a:rPr lang="tr-TR" sz="1800" dirty="0" err="1" smtClean="0">
                <a:solidFill>
                  <a:schemeClr val="tx1"/>
                </a:solidFill>
              </a:rPr>
              <a:t>Sarduri</a:t>
            </a:r>
            <a:r>
              <a:rPr lang="tr-TR" sz="1800" dirty="0" smtClean="0">
                <a:solidFill>
                  <a:schemeClr val="tx1"/>
                </a:solidFill>
              </a:rPr>
              <a:t> (M.Ö. 764-735) yazıtlı bir aslan başı eklentisi, Urartu’da boğa ve siren eklentileri dışındaki </a:t>
            </a:r>
            <a:r>
              <a:rPr lang="tr-TR" sz="1800" dirty="0" err="1" smtClean="0">
                <a:solidFill>
                  <a:schemeClr val="tx1"/>
                </a:solidFill>
              </a:rPr>
              <a:t>unik</a:t>
            </a:r>
            <a:r>
              <a:rPr lang="tr-TR" sz="1800" dirty="0" smtClean="0">
                <a:solidFill>
                  <a:schemeClr val="tx1"/>
                </a:solidFill>
              </a:rPr>
              <a:t> örneklerden biridir. Bu aslan başı eklentisinin bir kazanı süslediğine dair veri bulunmamakla birlikte </a:t>
            </a:r>
            <a:r>
              <a:rPr lang="tr-TR" sz="1800" dirty="0" err="1" smtClean="0">
                <a:solidFill>
                  <a:schemeClr val="tx1"/>
                </a:solidFill>
              </a:rPr>
              <a:t>Etrurya’da</a:t>
            </a:r>
            <a:r>
              <a:rPr lang="tr-TR" sz="1800" dirty="0" smtClean="0">
                <a:solidFill>
                  <a:schemeClr val="tx1"/>
                </a:solidFill>
              </a:rPr>
              <a:t> bulunan ve üzerinde </a:t>
            </a:r>
            <a:r>
              <a:rPr lang="tr-TR" sz="1800" dirty="0" err="1" smtClean="0">
                <a:solidFill>
                  <a:schemeClr val="tx1"/>
                </a:solidFill>
              </a:rPr>
              <a:t>grifon</a:t>
            </a:r>
            <a:r>
              <a:rPr lang="tr-TR" sz="1800" dirty="0" smtClean="0">
                <a:solidFill>
                  <a:schemeClr val="tx1"/>
                </a:solidFill>
              </a:rPr>
              <a:t> ve siren eklentileri ile birlikte aslan eklentilerinin de yer aldığı kazan, </a:t>
            </a:r>
            <a:r>
              <a:rPr lang="tr-TR" sz="1800" dirty="0" err="1" smtClean="0">
                <a:solidFill>
                  <a:schemeClr val="tx1"/>
                </a:solidFill>
              </a:rPr>
              <a:t>Karmir</a:t>
            </a:r>
            <a:r>
              <a:rPr lang="tr-TR" sz="1800" dirty="0" smtClean="0">
                <a:solidFill>
                  <a:schemeClr val="tx1"/>
                </a:solidFill>
              </a:rPr>
              <a:t>-</a:t>
            </a:r>
            <a:r>
              <a:rPr lang="tr-TR" sz="1800" dirty="0" err="1" smtClean="0">
                <a:solidFill>
                  <a:schemeClr val="tx1"/>
                </a:solidFill>
              </a:rPr>
              <a:t>Blur</a:t>
            </a:r>
            <a:r>
              <a:rPr lang="tr-TR" sz="1800" dirty="0" smtClean="0">
                <a:solidFill>
                  <a:schemeClr val="tx1"/>
                </a:solidFill>
              </a:rPr>
              <a:t> örneğinin de aynı şekilde kullanıldığını düşündürmüştür. Aslan başı eklentisi tek parça olarak dökülmüş ve daha sonra olasılıkla kazanın ağız kenarına monte edilmiştir. Aslan başı kazanın ağız kenarına, içe dönük olarak perçinlerle tutturulmuş olmalıdır. İkonografik olarak bakıldığında ise Urartu stilistik özelliklerini yansıtır şekilde, kükrer durumda yapıldığı görülmektedir.</a:t>
            </a:r>
            <a:endParaRPr lang="tr-TR" sz="1800" dirty="0">
              <a:solidFill>
                <a:schemeClr val="tx1"/>
              </a:solidFill>
            </a:endParaRPr>
          </a:p>
        </p:txBody>
      </p:sp>
      <p:sp>
        <p:nvSpPr>
          <p:cNvPr id="5" name="4 Metin kutusu"/>
          <p:cNvSpPr txBox="1"/>
          <p:nvPr/>
        </p:nvSpPr>
        <p:spPr>
          <a:xfrm>
            <a:off x="971600" y="6165304"/>
            <a:ext cx="2984022" cy="646331"/>
          </a:xfrm>
          <a:prstGeom prst="rect">
            <a:avLst/>
          </a:prstGeom>
          <a:noFill/>
        </p:spPr>
        <p:txBody>
          <a:bodyPr wrap="none" rtlCol="0">
            <a:spAutoFit/>
          </a:bodyPr>
          <a:lstStyle/>
          <a:p>
            <a:pPr algn="ctr"/>
            <a:r>
              <a:rPr lang="tr-TR" dirty="0" smtClean="0"/>
              <a:t>II. </a:t>
            </a:r>
            <a:r>
              <a:rPr lang="tr-TR" dirty="0" err="1" smtClean="0"/>
              <a:t>Sarduri</a:t>
            </a:r>
            <a:r>
              <a:rPr lang="tr-TR" dirty="0" smtClean="0"/>
              <a:t> yazıtlı bronz aslan başı </a:t>
            </a:r>
          </a:p>
          <a:p>
            <a:pPr algn="ctr"/>
            <a:r>
              <a:rPr lang="tr-TR" dirty="0" smtClean="0"/>
              <a:t> </a:t>
            </a:r>
            <a:r>
              <a:rPr lang="tr-TR" dirty="0" err="1" smtClean="0"/>
              <a:t>Karmir</a:t>
            </a:r>
            <a:r>
              <a:rPr lang="tr-TR" dirty="0" smtClean="0"/>
              <a:t>-</a:t>
            </a:r>
            <a:r>
              <a:rPr lang="tr-TR" dirty="0" err="1" smtClean="0"/>
              <a:t>Blur</a:t>
            </a:r>
            <a:endParaRPr lang="tr-TR" dirty="0"/>
          </a:p>
        </p:txBody>
      </p:sp>
      <p:sp>
        <p:nvSpPr>
          <p:cNvPr id="7" name="6 Metin kutusu"/>
          <p:cNvSpPr txBox="1"/>
          <p:nvPr/>
        </p:nvSpPr>
        <p:spPr>
          <a:xfrm>
            <a:off x="5145094" y="6228020"/>
            <a:ext cx="2811282" cy="369332"/>
          </a:xfrm>
          <a:prstGeom prst="rect">
            <a:avLst/>
          </a:prstGeom>
          <a:noFill/>
        </p:spPr>
        <p:txBody>
          <a:bodyPr wrap="none" rtlCol="0">
            <a:spAutoFit/>
          </a:bodyPr>
          <a:lstStyle/>
          <a:p>
            <a:r>
              <a:rPr lang="tr-TR" dirty="0" err="1" smtClean="0"/>
              <a:t>Olympia</a:t>
            </a:r>
            <a:r>
              <a:rPr lang="tr-TR" dirty="0" smtClean="0"/>
              <a:t> kazanının restitüsyonu</a:t>
            </a:r>
            <a:endParaRPr lang="tr-T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1052736"/>
            <a:ext cx="7931224" cy="1368152"/>
          </a:xfrm>
        </p:spPr>
        <p:txBody>
          <a:bodyPr>
            <a:noAutofit/>
          </a:bodyPr>
          <a:lstStyle/>
          <a:p>
            <a:pPr algn="just"/>
            <a:r>
              <a:rPr lang="tr-TR" sz="1800" dirty="0" smtClean="0">
                <a:solidFill>
                  <a:schemeClr val="tx1"/>
                </a:solidFill>
              </a:rPr>
              <a:t>Urartu dönemine ait, yurt içi ve yurt dışındaki müzelerde sergilenen birkaç seramik kap ve kap parçasında boğa başı eklentileri görülmektedir. Bu pişmiş toprak boğa başı eklentileri metal kazanlarda görülenlerle benzerlik göstermektedir.</a:t>
            </a:r>
            <a:endParaRPr lang="tr-TR" sz="1800" dirty="0">
              <a:solidFill>
                <a:schemeClr val="tx1"/>
              </a:solidFill>
            </a:endParaRPr>
          </a:p>
        </p:txBody>
      </p:sp>
      <p:sp>
        <p:nvSpPr>
          <p:cNvPr id="5" name="4 Metin kutusu"/>
          <p:cNvSpPr txBox="1"/>
          <p:nvPr/>
        </p:nvSpPr>
        <p:spPr>
          <a:xfrm>
            <a:off x="2411760" y="5589240"/>
            <a:ext cx="4532138" cy="369332"/>
          </a:xfrm>
          <a:prstGeom prst="rect">
            <a:avLst/>
          </a:prstGeom>
          <a:noFill/>
        </p:spPr>
        <p:txBody>
          <a:bodyPr wrap="none" rtlCol="0">
            <a:spAutoFit/>
          </a:bodyPr>
          <a:lstStyle/>
          <a:p>
            <a:r>
              <a:rPr lang="tr-TR" dirty="0" smtClean="0"/>
              <a:t>Boğa başı bezemeli seramik kap parçası/ Van Müzesi</a:t>
            </a:r>
            <a:endParaRPr lang="tr-TR" dirty="0"/>
          </a:p>
        </p:txBody>
      </p:sp>
      <p:sp>
        <p:nvSpPr>
          <p:cNvPr id="6" name="5 İçerik Yer Tutucusu"/>
          <p:cNvSpPr>
            <a:spLocks noGrp="1"/>
          </p:cNvSpPr>
          <p:nvPr>
            <p:ph idx="1"/>
          </p:nvPr>
        </p:nvSpPr>
        <p:spPr/>
        <p:txBody>
          <a:bodyPr/>
          <a:lstStyle/>
          <a:p>
            <a:endParaRPr lang="tr-T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1124744"/>
            <a:ext cx="8686800" cy="3312368"/>
          </a:xfrm>
        </p:spPr>
        <p:txBody>
          <a:bodyPr>
            <a:normAutofit/>
          </a:bodyPr>
          <a:lstStyle/>
          <a:p>
            <a:pPr algn="just"/>
            <a:r>
              <a:rPr lang="tr-TR" sz="2000" dirty="0" smtClean="0"/>
              <a:t>İtalya gibi uzak coğrafyalarda bu kazanların ele geçmesi veya siren eklentilerinin Gordion ve Yunanistan (</a:t>
            </a:r>
            <a:r>
              <a:rPr lang="tr-TR" sz="2000" dirty="0" err="1" smtClean="0"/>
              <a:t>Olympia</a:t>
            </a:r>
            <a:r>
              <a:rPr lang="tr-TR" sz="2000" dirty="0" smtClean="0"/>
              <a:t>, </a:t>
            </a:r>
            <a:r>
              <a:rPr lang="tr-TR" sz="2000" dirty="0" err="1" smtClean="0"/>
              <a:t>Dephi</a:t>
            </a:r>
            <a:r>
              <a:rPr lang="tr-TR" sz="2000" dirty="0" smtClean="0"/>
              <a:t>, </a:t>
            </a:r>
            <a:r>
              <a:rPr lang="tr-TR" sz="2000" dirty="0" err="1" smtClean="0"/>
              <a:t>Ptoon</a:t>
            </a:r>
            <a:r>
              <a:rPr lang="tr-TR" sz="2000" dirty="0" smtClean="0"/>
              <a:t>, </a:t>
            </a:r>
            <a:r>
              <a:rPr lang="tr-TR" sz="2000" dirty="0" err="1" smtClean="0"/>
              <a:t>Delos</a:t>
            </a:r>
            <a:r>
              <a:rPr lang="tr-TR" sz="2000" dirty="0" smtClean="0"/>
              <a:t>, Rodos, Atina) ile İtalya’daki kimi merkezlerde (</a:t>
            </a:r>
            <a:r>
              <a:rPr lang="tr-TR" sz="2000" dirty="0" err="1" smtClean="0"/>
              <a:t>Praeneste</a:t>
            </a:r>
            <a:r>
              <a:rPr lang="tr-TR" sz="2000" dirty="0" smtClean="0"/>
              <a:t>, </a:t>
            </a:r>
            <a:r>
              <a:rPr lang="tr-TR" sz="2000" dirty="0" err="1" smtClean="0"/>
              <a:t>Vetulonia</a:t>
            </a:r>
            <a:r>
              <a:rPr lang="tr-TR" sz="2000" dirty="0" smtClean="0"/>
              <a:t>) bulunması Urartu ile batı dünyası arasındaki denizaşırı ticaretin de kanıtı olarak görülmektedir. Ama şu an bu iddia kabul edilmemektedir. </a:t>
            </a:r>
            <a:endParaRPr lang="tr-TR"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3376</Words>
  <Application>Microsoft Office PowerPoint</Application>
  <PresentationFormat>Ekran Gösterisi (4:3)</PresentationFormat>
  <Paragraphs>148</Paragraphs>
  <Slides>56</Slides>
  <Notes>1</Notes>
  <HiddenSlides>0</HiddenSlides>
  <MMClips>0</MMClips>
  <ScaleCrop>false</ScaleCrop>
  <HeadingPairs>
    <vt:vector size="4" baseType="variant">
      <vt:variant>
        <vt:lpstr>Tema</vt:lpstr>
      </vt:variant>
      <vt:variant>
        <vt:i4>1</vt:i4>
      </vt:variant>
      <vt:variant>
        <vt:lpstr>Slayt Başlıkları</vt:lpstr>
      </vt:variant>
      <vt:variant>
        <vt:i4>56</vt:i4>
      </vt:variant>
    </vt:vector>
  </HeadingPairs>
  <TitlesOfParts>
    <vt:vector size="57"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Urartu Ok ve Mızrak Uçları     </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Metal kemer parçası üzerine işlenmiş libasyon sahnesinde gösterilen Boğa Başı eklentili kazan./ Van Müzesi’nde bulunmaktadır.</vt:lpstr>
      <vt:lpstr>Slayt 45</vt:lpstr>
      <vt:lpstr>Slayt 46</vt:lpstr>
      <vt:lpstr>Bu kazanlar tapınakların içine yada dışına konuluyor, tanrı için yapılan törenlerde kullanılıyordu.</vt:lpstr>
      <vt:lpstr>Slayt 48</vt:lpstr>
      <vt:lpstr>Slayt 49</vt:lpstr>
      <vt:lpstr>Slayt 50</vt:lpstr>
      <vt:lpstr>Slayt 51</vt:lpstr>
      <vt:lpstr>Slayt 52</vt:lpstr>
      <vt:lpstr>Slayt 53</vt:lpstr>
      <vt:lpstr>Karmir-Blur’da bulunan ve II. Sarduri (M.Ö. 764-735) yazıtlı bir aslan başı eklentisi, Urartu’da boğa ve siren eklentileri dışındaki unik örneklerden biridir. Bu aslan başı eklentisinin bir kazanı süslediğine dair veri bulunmamakla birlikte Etrurya’da bulunan ve üzerinde grifon ve siren eklentileri ile birlikte aslan eklentilerinin de yer aldığı kazan, Karmir-Blur örneğinin de aynı şekilde kullanıldığını düşündürmüştür. Aslan başı eklentisi tek parça olarak dökülmüş ve daha sonra olasılıkla kazanın ağız kenarına monte edilmiştir. Aslan başı kazanın ağız kenarına, içe dönük olarak perçinlerle tutturulmuş olmalıdır. İkonografik olarak bakıldığında ise Urartu stilistik özelliklerini yansıtır şekilde, kükrer durumda yapıldığı görülmektedir.</vt:lpstr>
      <vt:lpstr>Urartu dönemine ait, yurt içi ve yurt dışındaki müzelerde sergilenen birkaç seramik kap ve kap parçasında boğa başı eklentileri görülmektedir. Bu pişmiş toprak boğa başı eklentileri metal kazanlarda görülenlerle benzerlik göstermektedir.</vt:lpstr>
      <vt:lpstr>Slayt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Urartu sanatı</dc:title>
  <dc:creator>Davut</dc:creator>
  <cp:lastModifiedBy>admin</cp:lastModifiedBy>
  <cp:revision>22</cp:revision>
  <dcterms:created xsi:type="dcterms:W3CDTF">2015-02-26T21:41:24Z</dcterms:created>
  <dcterms:modified xsi:type="dcterms:W3CDTF">2020-03-19T15:01:59Z</dcterms:modified>
</cp:coreProperties>
</file>