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3" r:id="rId1"/>
  </p:sldMasterIdLst>
  <p:notesMasterIdLst>
    <p:notesMasterId r:id="rId17"/>
  </p:notesMasterIdLst>
  <p:sldIdLst>
    <p:sldId id="257" r:id="rId2"/>
    <p:sldId id="303" r:id="rId3"/>
    <p:sldId id="304" r:id="rId4"/>
    <p:sldId id="306" r:id="rId5"/>
    <p:sldId id="309" r:id="rId6"/>
    <p:sldId id="258" r:id="rId7"/>
    <p:sldId id="261" r:id="rId8"/>
    <p:sldId id="308" r:id="rId9"/>
    <p:sldId id="311" r:id="rId10"/>
    <p:sldId id="318" r:id="rId11"/>
    <p:sldId id="275" r:id="rId12"/>
    <p:sldId id="310" r:id="rId13"/>
    <p:sldId id="265" r:id="rId14"/>
    <p:sldId id="266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CC"/>
    <a:srgbClr val="FFFF99"/>
    <a:srgbClr val="FF33CC"/>
    <a:srgbClr val="003A1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 horzBarState="maximized">
    <p:restoredLeft sz="22404" autoAdjust="0"/>
    <p:restoredTop sz="94660"/>
  </p:normalViewPr>
  <p:slideViewPr>
    <p:cSldViewPr snapToGrid="0">
      <p:cViewPr varScale="1">
        <p:scale>
          <a:sx n="92" d="100"/>
          <a:sy n="92" d="100"/>
        </p:scale>
        <p:origin x="-12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463210-27EE-42FE-B6FC-166AB554059C}" type="datetimeFigureOut">
              <a:rPr lang="tr-TR" smtClean="0"/>
              <a:pPr/>
              <a:t>07/10/2020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55B9A7-0253-4DAD-874A-5AB3C5ECE85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DRI: per dietary reference intake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93A5D-655B-0445-A11A-BA2BF6D9AAA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59357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10/7/2020</a:t>
            </a:fld>
            <a:endParaRPr lang="en-US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10/7/2020</a:t>
            </a:fld>
            <a:endParaRPr lang="en-US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10/7/2020</a:t>
            </a:fld>
            <a:endParaRPr lang="en-US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812800" y="1600205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8229600" y="1600205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10/7/2020</a:t>
            </a:fld>
            <a:endParaRPr lang="en-US" dirty="0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10/7/2020</a:t>
            </a:fld>
            <a:endParaRPr lang="en-US" dirty="0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10/7/2020</a:t>
            </a:fld>
            <a:endParaRPr lang="en-US" dirty="0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10/7/2020</a:t>
            </a:fld>
            <a:endParaRPr lang="en-US" dirty="0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10/7/2020</a:t>
            </a:fld>
            <a:endParaRPr lang="en-US" dirty="0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10/7/2020</a:t>
            </a:fld>
            <a:endParaRPr lang="en-US" dirty="0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10/7/2020</a:t>
            </a:fld>
            <a:endParaRPr lang="en-US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11785600" y="274643"/>
            <a:ext cx="36576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812800" y="274643"/>
            <a:ext cx="107696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10/7/2020</a:t>
            </a:fld>
            <a:endParaRPr lang="en-US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10/7/2020</a:t>
            </a:fld>
            <a:endParaRPr lang="en-US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01094" y="1128156"/>
            <a:ext cx="8689976" cy="3724161"/>
          </a:xfrm>
        </p:spPr>
        <p:txBody>
          <a:bodyPr>
            <a:normAutofit/>
          </a:bodyPr>
          <a:lstStyle/>
          <a:p>
            <a:pPr lvl="0" algn="l">
              <a:lnSpc>
                <a:spcPct val="150000"/>
              </a:lnSpc>
            </a:pPr>
            <a:r>
              <a:rPr lang="tr-TR" sz="3100" dirty="0" err="1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KBY’de</a:t>
            </a:r>
            <a:r>
              <a:rPr lang="tr-TR" sz="31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Beslenme </a:t>
            </a:r>
            <a:br>
              <a:rPr lang="tr-TR" sz="31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tr-TR" sz="31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Büyüme ve Gelişme </a:t>
            </a:r>
            <a:br>
              <a:rPr lang="tr-TR" sz="31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tr-TR" sz="31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Kemik Metabolizması (</a:t>
            </a:r>
            <a:r>
              <a:rPr lang="tr-TR" sz="3100" dirty="0" err="1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Renal</a:t>
            </a:r>
            <a:r>
              <a:rPr lang="tr-TR" sz="31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tr-TR" sz="3100" dirty="0" err="1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Osteodistrofi</a:t>
            </a:r>
            <a:r>
              <a:rPr lang="tr-TR" sz="31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) </a:t>
            </a:r>
            <a:br>
              <a:rPr lang="tr-TR" sz="31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tr-TR" b="1" dirty="0"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0212" name="Text Box 4"/>
          <p:cNvSpPr txBox="1">
            <a:spLocks noChangeArrowheads="1"/>
          </p:cNvSpPr>
          <p:nvPr/>
        </p:nvSpPr>
        <p:spPr bwMode="auto">
          <a:xfrm>
            <a:off x="8641314" y="4833256"/>
            <a:ext cx="3115257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800" dirty="0">
                <a:latin typeface="Arial" pitchFamily="34" charset="0"/>
                <a:cs typeface="Arial" pitchFamily="34" charset="0"/>
              </a:rPr>
              <a:t>       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                          </a:t>
            </a:r>
            <a:r>
              <a:rPr lang="tr-TR" sz="2800" dirty="0" err="1" smtClean="0">
                <a:latin typeface="Arial" pitchFamily="34" charset="0"/>
                <a:cs typeface="Arial" pitchFamily="34" charset="0"/>
              </a:rPr>
              <a:t>Dr.Demet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 Tekcan</a:t>
            </a:r>
          </a:p>
          <a:p>
            <a:pPr>
              <a:spcBef>
                <a:spcPct val="50000"/>
              </a:spcBef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Çocuk </a:t>
            </a:r>
            <a:r>
              <a:rPr lang="tr-TR" sz="2800" dirty="0" err="1" smtClean="0">
                <a:latin typeface="Arial" pitchFamily="34" charset="0"/>
                <a:cs typeface="Arial" pitchFamily="34" charset="0"/>
              </a:rPr>
              <a:t>Nefroloji</a:t>
            </a:r>
            <a:endParaRPr lang="tr-T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274" name="AutoShape 2" descr="beslenme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4276" name="AutoShape 4" descr="beslenme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title"/>
          </p:nvPr>
        </p:nvSpPr>
        <p:spPr>
          <a:xfrm>
            <a:off x="475488" y="243840"/>
            <a:ext cx="3840480" cy="743712"/>
          </a:xfrm>
        </p:spPr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C00000"/>
                </a:solidFill>
              </a:rPr>
              <a:t>Hatırlayalım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6" name="5 İçerik Yer Tutucusu"/>
          <p:cNvSpPr>
            <a:spLocks noGrp="1"/>
          </p:cNvSpPr>
          <p:nvPr>
            <p:ph idx="1"/>
          </p:nvPr>
        </p:nvSpPr>
        <p:spPr>
          <a:xfrm>
            <a:off x="609600" y="1121664"/>
            <a:ext cx="10314432" cy="5449824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50000"/>
              </a:lnSpc>
            </a:pPr>
            <a:r>
              <a:rPr lang="tr-TR" dirty="0" smtClean="0"/>
              <a:t>KBY: Kronik Böbrek Yetmezliği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Böbrek fonksiyonlarının </a:t>
            </a:r>
            <a:r>
              <a:rPr lang="tr-TR" dirty="0" smtClean="0">
                <a:solidFill>
                  <a:srgbClr val="7030A0"/>
                </a:solidFill>
              </a:rPr>
              <a:t>geri dönüşümsüz </a:t>
            </a:r>
            <a:r>
              <a:rPr lang="tr-TR" dirty="0" err="1" smtClean="0">
                <a:solidFill>
                  <a:srgbClr val="7030A0"/>
                </a:solidFill>
              </a:rPr>
              <a:t>hasarlanması</a:t>
            </a:r>
            <a:endParaRPr lang="tr-TR" dirty="0" smtClean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tr-TR" dirty="0" smtClean="0"/>
              <a:t>Böbrek fonksiyon değerlendirmesi: </a:t>
            </a:r>
            <a:r>
              <a:rPr lang="tr-TR" dirty="0" smtClean="0">
                <a:solidFill>
                  <a:srgbClr val="7030A0"/>
                </a:solidFill>
              </a:rPr>
              <a:t>GFR</a:t>
            </a:r>
            <a:r>
              <a:rPr lang="tr-TR" dirty="0" smtClean="0"/>
              <a:t> (</a:t>
            </a:r>
            <a:r>
              <a:rPr lang="tr-TR" dirty="0" err="1" smtClean="0"/>
              <a:t>glomerüler</a:t>
            </a:r>
            <a:r>
              <a:rPr lang="tr-TR" dirty="0" smtClean="0"/>
              <a:t> </a:t>
            </a:r>
            <a:r>
              <a:rPr lang="tr-TR" dirty="0" err="1" smtClean="0"/>
              <a:t>filtrasyon</a:t>
            </a:r>
            <a:r>
              <a:rPr lang="tr-TR" dirty="0" smtClean="0"/>
              <a:t> hızı) 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GFR </a:t>
            </a:r>
            <a:r>
              <a:rPr lang="tr-TR" dirty="0" err="1" smtClean="0"/>
              <a:t>yi</a:t>
            </a:r>
            <a:r>
              <a:rPr lang="tr-TR" dirty="0" smtClean="0"/>
              <a:t> en iyi yansıtan tetkik: </a:t>
            </a:r>
            <a:r>
              <a:rPr lang="tr-TR" dirty="0" err="1" smtClean="0">
                <a:solidFill>
                  <a:srgbClr val="7030A0"/>
                </a:solidFill>
              </a:rPr>
              <a:t>kreatinin</a:t>
            </a:r>
            <a:r>
              <a:rPr lang="tr-TR" dirty="0" smtClean="0"/>
              <a:t> ( çocukta yaşa  göre normali değişir)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Çocukta KBY en sık nedeni: </a:t>
            </a:r>
            <a:r>
              <a:rPr lang="tr-TR" dirty="0" smtClean="0">
                <a:solidFill>
                  <a:srgbClr val="7030A0"/>
                </a:solidFill>
              </a:rPr>
              <a:t>VUR</a:t>
            </a:r>
            <a:r>
              <a:rPr lang="tr-TR" dirty="0" smtClean="0"/>
              <a:t> (</a:t>
            </a:r>
            <a:r>
              <a:rPr lang="tr-TR" dirty="0" err="1" smtClean="0"/>
              <a:t>vezikoüretral</a:t>
            </a:r>
            <a:r>
              <a:rPr lang="tr-TR" dirty="0" smtClean="0"/>
              <a:t> </a:t>
            </a:r>
            <a:r>
              <a:rPr lang="tr-TR" dirty="0" err="1" smtClean="0"/>
              <a:t>reflü</a:t>
            </a:r>
            <a:r>
              <a:rPr lang="tr-TR" dirty="0" smtClean="0"/>
              <a:t>); İdrarın mesaneden </a:t>
            </a:r>
            <a:r>
              <a:rPr lang="tr-TR" dirty="0" err="1" smtClean="0"/>
              <a:t>üreter</a:t>
            </a:r>
            <a:r>
              <a:rPr lang="tr-TR" dirty="0" smtClean="0"/>
              <a:t> ve böbrek </a:t>
            </a:r>
            <a:r>
              <a:rPr lang="tr-TR" dirty="0" err="1" smtClean="0"/>
              <a:t>pelvisine</a:t>
            </a:r>
            <a:r>
              <a:rPr lang="tr-TR" dirty="0" smtClean="0"/>
              <a:t> geri kaçması, tekrarlayan </a:t>
            </a:r>
            <a:r>
              <a:rPr lang="tr-TR" dirty="0" err="1" smtClean="0"/>
              <a:t>üriner</a:t>
            </a:r>
            <a:r>
              <a:rPr lang="tr-TR" dirty="0" smtClean="0"/>
              <a:t> sistem enfeksiyonu nedenidir.  </a:t>
            </a:r>
          </a:p>
          <a:p>
            <a:pPr lvl="1">
              <a:lnSpc>
                <a:spcPct val="150000"/>
              </a:lnSpc>
            </a:pPr>
            <a:r>
              <a:rPr lang="tr-TR" dirty="0" smtClean="0"/>
              <a:t>Tekrarlayan üst </a:t>
            </a:r>
            <a:r>
              <a:rPr lang="tr-TR" dirty="0" err="1" smtClean="0"/>
              <a:t>üriner</a:t>
            </a:r>
            <a:r>
              <a:rPr lang="tr-TR" dirty="0" smtClean="0"/>
              <a:t> sistem enfeksiyonları ( </a:t>
            </a:r>
            <a:r>
              <a:rPr lang="tr-TR" dirty="0" err="1" smtClean="0"/>
              <a:t>pyelonefritler</a:t>
            </a:r>
            <a:r>
              <a:rPr lang="tr-TR" dirty="0" smtClean="0"/>
              <a:t>) böbrekte </a:t>
            </a:r>
            <a:r>
              <a:rPr lang="tr-TR" dirty="0" err="1" smtClean="0"/>
              <a:t>skar</a:t>
            </a:r>
            <a:r>
              <a:rPr lang="tr-TR" dirty="0" smtClean="0"/>
              <a:t> yaparak ileri dönemde KBY ye neden olurlar. 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Doğuştan VUR önlenmesinin tek yolu akraba evliliği yapmamak olabilir. KBY’ ne ilerlemeyi durmanın yolu ise; gerekli çocukların incelenerek VUR tanısını koymak ve  tedavi etmek. </a:t>
            </a:r>
          </a:p>
          <a:p>
            <a:pPr lvl="1">
              <a:lnSpc>
                <a:spcPct val="150000"/>
              </a:lnSpc>
            </a:pPr>
            <a:r>
              <a:rPr lang="tr-TR" dirty="0" smtClean="0"/>
              <a:t>Tedavi etmezsek, KBY olma ihtimali olur.</a:t>
            </a:r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1112085" y="4167051"/>
            <a:ext cx="844025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/>
              <a:t>KBY de sık </a:t>
            </a:r>
            <a:r>
              <a:rPr lang="tr-TR" sz="2400" dirty="0" err="1" smtClean="0"/>
              <a:t>kaşılaşılan</a:t>
            </a:r>
            <a:r>
              <a:rPr lang="tr-TR" sz="2400" dirty="0" smtClean="0"/>
              <a:t> sorunlar</a:t>
            </a:r>
          </a:p>
          <a:p>
            <a:endParaRPr lang="tr-TR" sz="2400" dirty="0" smtClean="0"/>
          </a:p>
          <a:p>
            <a:r>
              <a:rPr lang="tr-TR" sz="2400" dirty="0" smtClean="0"/>
              <a:t>Anemi (Kansızlık): En sık neden </a:t>
            </a:r>
            <a:r>
              <a:rPr lang="tr-TR" sz="2400" dirty="0" err="1" smtClean="0"/>
              <a:t>eritropoetin</a:t>
            </a:r>
            <a:r>
              <a:rPr lang="tr-TR" sz="2400" dirty="0" smtClean="0"/>
              <a:t> eksikliği</a:t>
            </a:r>
          </a:p>
          <a:p>
            <a:r>
              <a:rPr lang="tr-TR" sz="2400" dirty="0" smtClean="0"/>
              <a:t>                                 Demir, </a:t>
            </a:r>
            <a:r>
              <a:rPr lang="tr-TR" sz="2400" dirty="0" err="1" smtClean="0"/>
              <a:t>vit</a:t>
            </a:r>
            <a:r>
              <a:rPr lang="tr-TR" sz="2400" dirty="0" smtClean="0"/>
              <a:t> B12 ve </a:t>
            </a:r>
            <a:r>
              <a:rPr lang="tr-TR" sz="2400" dirty="0" err="1" smtClean="0"/>
              <a:t>folat</a:t>
            </a:r>
            <a:r>
              <a:rPr lang="tr-TR" sz="2400" dirty="0" smtClean="0"/>
              <a:t> </a:t>
            </a:r>
            <a:r>
              <a:rPr lang="tr-TR" sz="2400" dirty="0" err="1" smtClean="0"/>
              <a:t>eksikiği</a:t>
            </a:r>
            <a:r>
              <a:rPr lang="tr-TR" sz="2400" dirty="0" smtClean="0"/>
              <a:t> </a:t>
            </a:r>
          </a:p>
          <a:p>
            <a:r>
              <a:rPr lang="tr-TR" sz="2400" dirty="0" smtClean="0"/>
              <a:t>Hipertansiyon: Sıvı yüklenmesine ve tuz kontrolüne dikkat edilmeli</a:t>
            </a:r>
          </a:p>
          <a:p>
            <a:r>
              <a:rPr lang="tr-TR" sz="2400" dirty="0" smtClean="0"/>
              <a:t>Yılda 1-2 defa kalp ve göz muayenesi mutlaka yapılmalı</a:t>
            </a:r>
          </a:p>
        </p:txBody>
      </p:sp>
      <p:sp>
        <p:nvSpPr>
          <p:cNvPr id="6" name="5 Metin kutusu"/>
          <p:cNvSpPr txBox="1"/>
          <p:nvPr/>
        </p:nvSpPr>
        <p:spPr>
          <a:xfrm>
            <a:off x="7851648" y="2962656"/>
            <a:ext cx="25321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Renal</a:t>
            </a:r>
            <a:r>
              <a:rPr lang="tr-TR" dirty="0" smtClean="0"/>
              <a:t> </a:t>
            </a:r>
            <a:r>
              <a:rPr lang="tr-TR" dirty="0" err="1" smtClean="0"/>
              <a:t>replasman</a:t>
            </a:r>
            <a:r>
              <a:rPr lang="tr-TR" dirty="0" smtClean="0"/>
              <a:t> Tedavisi</a:t>
            </a:r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	Periton diyalizi</a:t>
            </a:r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	Hemodiyaliz</a:t>
            </a:r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	Böbrek Nakli</a:t>
            </a:r>
            <a:endParaRPr lang="tr-TR" dirty="0"/>
          </a:p>
        </p:txBody>
      </p:sp>
      <p:sp>
        <p:nvSpPr>
          <p:cNvPr id="7" name="6 Sağ Ok"/>
          <p:cNvSpPr/>
          <p:nvPr/>
        </p:nvSpPr>
        <p:spPr>
          <a:xfrm>
            <a:off x="6559296" y="3462528"/>
            <a:ext cx="1194816" cy="2438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222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3230" y="365760"/>
            <a:ext cx="6512242" cy="3432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01094" y="1128156"/>
            <a:ext cx="8689976" cy="3724161"/>
          </a:xfrm>
        </p:spPr>
        <p:txBody>
          <a:bodyPr>
            <a:normAutofit fontScale="90000"/>
          </a:bodyPr>
          <a:lstStyle/>
          <a:p>
            <a:pPr lvl="0" algn="l">
              <a:lnSpc>
                <a:spcPct val="150000"/>
              </a:lnSpc>
            </a:pPr>
            <a:r>
              <a:rPr lang="tr-TR" sz="3100" dirty="0" err="1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KBY’de</a:t>
            </a:r>
            <a:r>
              <a:rPr lang="tr-TR" sz="31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Beslenme </a:t>
            </a:r>
            <a:br>
              <a:rPr lang="tr-TR" sz="31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tr-TR" sz="31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Büyüme ve Gelişme </a:t>
            </a:r>
            <a:br>
              <a:rPr lang="tr-TR" sz="31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tr-TR" sz="31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Kemik Metabolizması (</a:t>
            </a:r>
            <a:r>
              <a:rPr lang="tr-TR" sz="3100" dirty="0" err="1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Renal</a:t>
            </a:r>
            <a:r>
              <a:rPr lang="tr-TR" sz="31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tr-TR" sz="3100" dirty="0" err="1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Osteodistrofi</a:t>
            </a:r>
            <a:r>
              <a:rPr lang="tr-TR" sz="31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) </a:t>
            </a:r>
            <a:br>
              <a:rPr lang="tr-TR" sz="31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tr-TR" sz="3100" dirty="0" err="1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KBY’de</a:t>
            </a:r>
            <a:r>
              <a:rPr lang="tr-TR" sz="31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Enfeksiyonlara Eğilim</a:t>
            </a:r>
            <a:br>
              <a:rPr lang="tr-TR" sz="31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tr-TR" sz="3100" dirty="0" err="1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KBY’de</a:t>
            </a:r>
            <a:r>
              <a:rPr lang="tr-TR" sz="31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İlaçlar ve Diyaliz Etkileşimi </a:t>
            </a:r>
            <a:br>
              <a:rPr lang="tr-TR" sz="31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tr-TR" sz="31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Hepatitler ve </a:t>
            </a:r>
            <a:r>
              <a:rPr lang="tr-TR" sz="3100" dirty="0" err="1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KBY’de</a:t>
            </a:r>
            <a:r>
              <a:rPr lang="tr-TR" sz="31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Aşılama</a:t>
            </a:r>
            <a:endParaRPr lang="tr-TR" b="1" dirty="0"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09600" y="402336"/>
            <a:ext cx="10972800" cy="6095999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70000"/>
              </a:lnSpc>
            </a:pPr>
            <a:r>
              <a:rPr lang="tr-TR" sz="3300" b="1" dirty="0" smtClean="0">
                <a:solidFill>
                  <a:srgbClr val="FF0000"/>
                </a:solidFill>
              </a:rPr>
              <a:t>Beslenme</a:t>
            </a:r>
            <a:r>
              <a:rPr lang="tr-TR" sz="3300" b="1" dirty="0" smtClean="0"/>
              <a:t> gıdalardan enerji üretimi, sağlığın devamı, büyüme, organ ve dokuların normal görev yapabilmesi için gerekli olan bir süreçtir.</a:t>
            </a:r>
          </a:p>
          <a:p>
            <a:pPr>
              <a:lnSpc>
                <a:spcPct val="170000"/>
              </a:lnSpc>
            </a:pPr>
            <a:r>
              <a:rPr lang="tr-TR" sz="3300" b="1" dirty="0" smtClean="0"/>
              <a:t>Besinlerin vücutta yakılması ile enerji (kalori) elde edilir. (ATP)</a:t>
            </a:r>
          </a:p>
          <a:p>
            <a:pPr>
              <a:lnSpc>
                <a:spcPct val="170000"/>
              </a:lnSpc>
            </a:pPr>
            <a:r>
              <a:rPr lang="tr-TR" sz="3300" b="1" dirty="0" smtClean="0"/>
              <a:t>Temel besin öğeleri</a:t>
            </a:r>
          </a:p>
          <a:p>
            <a:pPr lvl="1">
              <a:lnSpc>
                <a:spcPct val="170000"/>
              </a:lnSpc>
            </a:pPr>
            <a:r>
              <a:rPr lang="tr-TR" sz="3300" b="1" dirty="0" smtClean="0"/>
              <a:t>Karbonhidrat: Başlıca enerji kaynağı</a:t>
            </a:r>
          </a:p>
          <a:p>
            <a:pPr lvl="1">
              <a:lnSpc>
                <a:spcPct val="170000"/>
              </a:lnSpc>
            </a:pPr>
            <a:r>
              <a:rPr lang="tr-TR" sz="3300" b="1" dirty="0" smtClean="0"/>
              <a:t>Yağ: Vücudun önemli enerji kaynaklarından birisi olan yağlar, çocuklukta beyin gelişimi için oldukça önemlidir. Ayrıca A,D, K ve E vitaminlerinin bağırsaklardan emilimi</a:t>
            </a:r>
          </a:p>
          <a:p>
            <a:pPr lvl="2">
              <a:lnSpc>
                <a:spcPct val="170000"/>
              </a:lnSpc>
            </a:pPr>
            <a:r>
              <a:rPr lang="tr-TR" sz="3300" b="1" i="1" dirty="0" smtClean="0"/>
              <a:t>Doymuş yağlar</a:t>
            </a:r>
            <a:r>
              <a:rPr lang="tr-TR" sz="3300" b="1" dirty="0" smtClean="0"/>
              <a:t> : hayvansal kaynaklıdır.</a:t>
            </a:r>
          </a:p>
          <a:p>
            <a:pPr lvl="2">
              <a:lnSpc>
                <a:spcPct val="170000"/>
              </a:lnSpc>
            </a:pPr>
            <a:r>
              <a:rPr lang="tr-TR" sz="3300" b="1" i="1" dirty="0" smtClean="0"/>
              <a:t>Doymamış yağlar</a:t>
            </a:r>
            <a:r>
              <a:rPr lang="tr-TR" sz="3300" b="1" dirty="0" smtClean="0"/>
              <a:t> bitkisel kaynaklı , sebze, kabuklu yemişler ve tohumlardan elde edilir.</a:t>
            </a:r>
          </a:p>
          <a:p>
            <a:pPr lvl="1">
              <a:lnSpc>
                <a:spcPct val="170000"/>
              </a:lnSpc>
            </a:pPr>
            <a:r>
              <a:rPr lang="tr-TR" sz="3300" b="1" dirty="0" smtClean="0"/>
              <a:t>Proteinler: Büyüme ve gelişmenin sağlanmasında, doku yapım ve onarımında, vücut savunması</a:t>
            </a:r>
          </a:p>
          <a:p>
            <a:pPr>
              <a:lnSpc>
                <a:spcPct val="170000"/>
              </a:lnSpc>
            </a:pPr>
            <a:r>
              <a:rPr lang="tr-TR" sz="3300" b="1" dirty="0" smtClean="0"/>
              <a:t>Vitaminler karmaşık yapıda organik maddeler olup, vücutta çok önemli olayların meydana gelmesi için, az miktarda almaya ihtiyacımız vardır.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65760"/>
            <a:ext cx="3901440" cy="780288"/>
          </a:xfrm>
        </p:spPr>
        <p:txBody>
          <a:bodyPr/>
          <a:lstStyle/>
          <a:p>
            <a:pPr algn="l"/>
            <a:r>
              <a:rPr lang="en-US" dirty="0" smtClean="0"/>
              <a:t>BESLENME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448" y="1149097"/>
            <a:ext cx="8753856" cy="5288279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1800" dirty="0" smtClean="0"/>
              <a:t>Sağlıklı erişkinlerde klasik beslenme önerisi</a:t>
            </a:r>
          </a:p>
          <a:p>
            <a:pPr lvl="1">
              <a:lnSpc>
                <a:spcPct val="150000"/>
              </a:lnSpc>
            </a:pPr>
            <a:r>
              <a:rPr lang="tr-TR" sz="1800" dirty="0"/>
              <a:t>B</a:t>
            </a:r>
            <a:r>
              <a:rPr lang="tr-TR" sz="1800" dirty="0" smtClean="0"/>
              <a:t>ayanlarda 2000 kal/gün, erkeklerde 2500 kal/gün</a:t>
            </a:r>
          </a:p>
          <a:p>
            <a:pPr>
              <a:lnSpc>
                <a:spcPct val="150000"/>
              </a:lnSpc>
            </a:pPr>
            <a:r>
              <a:rPr lang="tr-TR" sz="1800" dirty="0" smtClean="0"/>
              <a:t>Çocuklarda </a:t>
            </a:r>
          </a:p>
          <a:p>
            <a:pPr>
              <a:lnSpc>
                <a:spcPct val="150000"/>
              </a:lnSpc>
              <a:buNone/>
            </a:pPr>
            <a:endParaRPr lang="tr-TR" sz="2800" dirty="0" smtClean="0"/>
          </a:p>
          <a:p>
            <a:pPr>
              <a:lnSpc>
                <a:spcPct val="150000"/>
              </a:lnSpc>
            </a:pPr>
            <a:endParaRPr lang="tr-TR" sz="2800" dirty="0" smtClean="0"/>
          </a:p>
          <a:p>
            <a:pPr>
              <a:lnSpc>
                <a:spcPct val="150000"/>
              </a:lnSpc>
            </a:pPr>
            <a:endParaRPr lang="tr-TR" sz="2800" dirty="0"/>
          </a:p>
          <a:p>
            <a:pPr>
              <a:lnSpc>
                <a:spcPct val="150000"/>
              </a:lnSpc>
            </a:pPr>
            <a:endParaRPr lang="tr-TR" sz="2800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58092621"/>
              </p:ext>
            </p:extLst>
          </p:nvPr>
        </p:nvGraphicFramePr>
        <p:xfrm>
          <a:off x="2219114" y="2273584"/>
          <a:ext cx="4547446" cy="2234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3723"/>
                <a:gridCol w="2273723"/>
              </a:tblGrid>
              <a:tr h="40572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/>
                        <a:t>Yaş</a:t>
                      </a:r>
                      <a:r>
                        <a:rPr lang="en-US" sz="1800" baseline="0" dirty="0" smtClean="0"/>
                        <a:t> (</a:t>
                      </a:r>
                      <a:r>
                        <a:rPr lang="en-US" sz="1800" baseline="0" dirty="0" err="1" smtClean="0"/>
                        <a:t>yıl</a:t>
                      </a:r>
                      <a:r>
                        <a:rPr lang="en-US" sz="1800" baseline="0" dirty="0" smtClean="0"/>
                        <a:t>)</a:t>
                      </a:r>
                      <a:endParaRPr lang="en-US" sz="1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/>
                        <a:t>Kalori</a:t>
                      </a:r>
                      <a:r>
                        <a:rPr lang="tr-TR" sz="1800" dirty="0" smtClean="0"/>
                        <a:t> </a:t>
                      </a:r>
                      <a:r>
                        <a:rPr lang="en-US" sz="1800" dirty="0" smtClean="0"/>
                        <a:t>(Kcal)</a:t>
                      </a:r>
                      <a:endParaRPr lang="en-US" sz="1800" dirty="0"/>
                    </a:p>
                  </a:txBody>
                  <a:tcPr marL="121920" marR="121920"/>
                </a:tc>
              </a:tr>
              <a:tr h="31026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0-1</a:t>
                      </a:r>
                      <a:endParaRPr lang="en-US" sz="1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105-110</a:t>
                      </a:r>
                      <a:r>
                        <a:rPr lang="tr-TR" sz="1800" dirty="0" smtClean="0"/>
                        <a:t> </a:t>
                      </a:r>
                      <a:r>
                        <a:rPr lang="en-US" sz="1800" dirty="0" smtClean="0"/>
                        <a:t>x</a:t>
                      </a:r>
                      <a:r>
                        <a:rPr lang="tr-TR" sz="1800" dirty="0" smtClean="0"/>
                        <a:t> </a:t>
                      </a:r>
                      <a:r>
                        <a:rPr lang="en-US" sz="1800" dirty="0" smtClean="0"/>
                        <a:t>kg</a:t>
                      </a:r>
                      <a:endParaRPr lang="en-US" sz="1800" dirty="0"/>
                    </a:p>
                  </a:txBody>
                  <a:tcPr marL="121920" marR="121920"/>
                </a:tc>
              </a:tr>
              <a:tr h="31026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1-3</a:t>
                      </a:r>
                      <a:endParaRPr lang="en-US" sz="1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1300</a:t>
                      </a:r>
                      <a:endParaRPr lang="en-US" sz="1800" dirty="0"/>
                    </a:p>
                  </a:txBody>
                  <a:tcPr marL="121920" marR="121920"/>
                </a:tc>
              </a:tr>
              <a:tr h="31026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4-6</a:t>
                      </a:r>
                      <a:endParaRPr lang="en-US" sz="1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1700</a:t>
                      </a:r>
                      <a:endParaRPr lang="en-US" sz="1800" dirty="0"/>
                    </a:p>
                  </a:txBody>
                  <a:tcPr marL="121920" marR="121920"/>
                </a:tc>
              </a:tr>
              <a:tr h="31026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7-10</a:t>
                      </a:r>
                      <a:endParaRPr lang="en-US" sz="1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2400</a:t>
                      </a:r>
                      <a:endParaRPr lang="en-US" sz="1800" dirty="0"/>
                    </a:p>
                  </a:txBody>
                  <a:tcPr marL="121920" marR="121920"/>
                </a:tc>
              </a:tr>
              <a:tr h="31026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11-14</a:t>
                      </a:r>
                      <a:endParaRPr lang="en-US" sz="1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2700</a:t>
                      </a:r>
                      <a:endParaRPr lang="en-US" sz="1800" dirty="0"/>
                    </a:p>
                  </a:txBody>
                  <a:tcPr marL="121920" marR="121920"/>
                </a:tc>
              </a:tr>
            </a:tbl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6590" y="4736211"/>
            <a:ext cx="625792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Dikdörtgen"/>
          <p:cNvSpPr/>
          <p:nvPr/>
        </p:nvSpPr>
        <p:spPr>
          <a:xfrm>
            <a:off x="938784" y="4888992"/>
            <a:ext cx="3279648" cy="414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Dikdörtgen"/>
          <p:cNvSpPr/>
          <p:nvPr/>
        </p:nvSpPr>
        <p:spPr>
          <a:xfrm>
            <a:off x="4785360" y="4980432"/>
            <a:ext cx="1615440" cy="335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670560" y="5510784"/>
            <a:ext cx="2353056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Karbonhidrat</a:t>
            </a:r>
          </a:p>
          <a:p>
            <a:pPr algn="ctr"/>
            <a:r>
              <a:rPr lang="tr-TR" dirty="0" smtClean="0">
                <a:solidFill>
                  <a:schemeClr val="tx1"/>
                </a:solidFill>
              </a:rPr>
              <a:t>Yağ</a:t>
            </a:r>
          </a:p>
          <a:p>
            <a:pPr algn="ctr"/>
            <a:r>
              <a:rPr lang="tr-TR" dirty="0" smtClean="0">
                <a:solidFill>
                  <a:schemeClr val="tx1"/>
                </a:solidFill>
              </a:rPr>
              <a:t>Protein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50178" name="AutoShape 2" descr="malnutrisy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2" name="11 Metin kutusu"/>
          <p:cNvSpPr txBox="1"/>
          <p:nvPr/>
        </p:nvSpPr>
        <p:spPr>
          <a:xfrm>
            <a:off x="8607552" y="5157216"/>
            <a:ext cx="168828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800" dirty="0" smtClean="0"/>
              <a:t>Dengeli </a:t>
            </a:r>
          </a:p>
          <a:p>
            <a:pPr algn="ctr"/>
            <a:r>
              <a:rPr lang="tr-TR" sz="2800" dirty="0" smtClean="0"/>
              <a:t>beslenme </a:t>
            </a:r>
            <a:endParaRPr lang="tr-TR" sz="2800" dirty="0"/>
          </a:p>
        </p:txBody>
      </p:sp>
    </p:spTree>
    <p:extLst>
      <p:ext uri="{BB962C8B-B14F-4D97-AF65-F5344CB8AC3E}">
        <p14:creationId xmlns="" xmlns:p14="http://schemas.microsoft.com/office/powerpoint/2010/main" val="46248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2706624" cy="44469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BESLENME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399"/>
            <a:ext cx="10972800" cy="5211765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>
              <a:lnSpc>
                <a:spcPct val="170000"/>
              </a:lnSpc>
            </a:pPr>
            <a:r>
              <a:rPr lang="en-US" sz="2800" dirty="0" err="1" smtClean="0"/>
              <a:t>Çocuklarda</a:t>
            </a:r>
            <a:r>
              <a:rPr lang="en-US" sz="2800" dirty="0" smtClean="0"/>
              <a:t> </a:t>
            </a:r>
            <a:r>
              <a:rPr lang="en-US" sz="2800" dirty="0" err="1" smtClean="0"/>
              <a:t>büyümenin</a:t>
            </a:r>
            <a:r>
              <a:rPr lang="en-US" sz="2800" dirty="0" smtClean="0"/>
              <a:t> </a:t>
            </a:r>
            <a:r>
              <a:rPr lang="en-US" sz="2800" dirty="0" err="1" smtClean="0"/>
              <a:t>sağlanması</a:t>
            </a:r>
            <a:r>
              <a:rPr lang="en-US" sz="2800" dirty="0" smtClean="0"/>
              <a:t> </a:t>
            </a:r>
            <a:r>
              <a:rPr lang="en-US" sz="2800" dirty="0" err="1" smtClean="0"/>
              <a:t>için</a:t>
            </a:r>
            <a:r>
              <a:rPr lang="tr-TR" sz="2800" dirty="0"/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yaşa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uygun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günlük</a:t>
            </a:r>
            <a:r>
              <a:rPr lang="en-US" sz="2800" b="1" dirty="0" smtClean="0">
                <a:solidFill>
                  <a:srgbClr val="FF0000"/>
                </a:solidFill>
              </a:rPr>
              <a:t> protein </a:t>
            </a:r>
            <a:r>
              <a:rPr lang="en-US" sz="2800" dirty="0" err="1" smtClean="0">
                <a:solidFill>
                  <a:srgbClr val="FF0000"/>
                </a:solidFill>
              </a:rPr>
              <a:t>alımı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/>
              <a:t>sağlanmalı</a:t>
            </a:r>
            <a:r>
              <a:rPr lang="en-US" sz="2800" dirty="0" smtClean="0"/>
              <a:t> </a:t>
            </a:r>
            <a:r>
              <a:rPr lang="tr-TR" sz="2800" dirty="0"/>
              <a:t> </a:t>
            </a:r>
            <a:r>
              <a:rPr lang="tr-TR" sz="2800" dirty="0" smtClean="0"/>
              <a:t>(erişkinler protein kısıtlı diyetten bahsedebilir)</a:t>
            </a:r>
          </a:p>
          <a:p>
            <a:pPr>
              <a:lnSpc>
                <a:spcPct val="170000"/>
              </a:lnSpc>
            </a:pPr>
            <a:r>
              <a:rPr lang="tr-TR" sz="2800" dirty="0" smtClean="0">
                <a:solidFill>
                  <a:srgbClr val="FF0000"/>
                </a:solidFill>
              </a:rPr>
              <a:t>Tuz kısıtlaması veya desteği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/>
              <a:t>Renal </a:t>
            </a:r>
            <a:r>
              <a:rPr lang="en-US" sz="2400" dirty="0" err="1" smtClean="0"/>
              <a:t>displazili</a:t>
            </a:r>
            <a:r>
              <a:rPr lang="en-US" sz="2400" dirty="0" smtClean="0"/>
              <a:t> </a:t>
            </a:r>
            <a:r>
              <a:rPr lang="tr-TR" sz="2400" dirty="0" smtClean="0"/>
              <a:t>(</a:t>
            </a:r>
            <a:r>
              <a:rPr lang="tr-TR" sz="2400" dirty="0" err="1" smtClean="0"/>
              <a:t>tübüler</a:t>
            </a:r>
            <a:r>
              <a:rPr lang="tr-TR" sz="2400" dirty="0" smtClean="0"/>
              <a:t> bozukluk) </a:t>
            </a:r>
            <a:r>
              <a:rPr lang="en-US" sz="2400" dirty="0" err="1" smtClean="0"/>
              <a:t>çocuklar</a:t>
            </a:r>
            <a:r>
              <a:rPr lang="tr-TR" sz="2400" dirty="0" smtClean="0"/>
              <a:t>da </a:t>
            </a:r>
            <a:r>
              <a:rPr lang="en-US" sz="2400" dirty="0" err="1" smtClean="0"/>
              <a:t>sodyum</a:t>
            </a:r>
            <a:r>
              <a:rPr lang="en-US" sz="2400" dirty="0" smtClean="0"/>
              <a:t> </a:t>
            </a:r>
            <a:r>
              <a:rPr lang="en-US" sz="2400" dirty="0" err="1" smtClean="0"/>
              <a:t>ve</a:t>
            </a:r>
            <a:r>
              <a:rPr lang="en-US" sz="2400" dirty="0" smtClean="0"/>
              <a:t> </a:t>
            </a:r>
            <a:r>
              <a:rPr lang="en-US" sz="2400" dirty="0" err="1" smtClean="0"/>
              <a:t>su</a:t>
            </a:r>
            <a:r>
              <a:rPr lang="en-US" sz="2400" dirty="0" smtClean="0"/>
              <a:t> </a:t>
            </a:r>
            <a:r>
              <a:rPr lang="en-US" sz="2400" dirty="0" err="1" smtClean="0"/>
              <a:t>kaybı</a:t>
            </a:r>
            <a:r>
              <a:rPr lang="tr-TR" sz="2400" dirty="0" smtClean="0"/>
              <a:t> olduğundan </a:t>
            </a:r>
            <a:r>
              <a:rPr lang="tr-TR" sz="2400" dirty="0" smtClean="0">
                <a:solidFill>
                  <a:srgbClr val="FF0000"/>
                </a:solidFill>
              </a:rPr>
              <a:t>tuz v</a:t>
            </a:r>
            <a:r>
              <a:rPr lang="en-US" sz="2400" dirty="0" smtClean="0">
                <a:solidFill>
                  <a:srgbClr val="FF0000"/>
                </a:solidFill>
              </a:rPr>
              <a:t>e </a:t>
            </a:r>
            <a:r>
              <a:rPr lang="en-US" sz="2400" dirty="0" err="1" smtClean="0">
                <a:solidFill>
                  <a:srgbClr val="FF0000"/>
                </a:solidFill>
              </a:rPr>
              <a:t>sıvı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desteği</a:t>
            </a:r>
            <a:endParaRPr lang="en-US" sz="2400" dirty="0" smtClean="0">
              <a:solidFill>
                <a:srgbClr val="FF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tr-TR" sz="2400" dirty="0" err="1" smtClean="0"/>
              <a:t>Glomerüler</a:t>
            </a:r>
            <a:r>
              <a:rPr lang="tr-TR" sz="2400" dirty="0" smtClean="0"/>
              <a:t> patoloji baskın hastalarda ise su-tuz tutulumu ile h</a:t>
            </a:r>
            <a:r>
              <a:rPr lang="en-US" sz="2400" dirty="0" err="1" smtClean="0"/>
              <a:t>ipertansiyon</a:t>
            </a:r>
            <a:r>
              <a:rPr lang="en-US" sz="2400" dirty="0" smtClean="0"/>
              <a:t>, </a:t>
            </a:r>
            <a:r>
              <a:rPr lang="en-US" sz="2400" dirty="0" err="1" smtClean="0"/>
              <a:t>ödem</a:t>
            </a:r>
            <a:r>
              <a:rPr lang="en-US" sz="2400" dirty="0" smtClean="0"/>
              <a:t>, </a:t>
            </a:r>
            <a:r>
              <a:rPr lang="en-US" sz="2400" dirty="0" err="1" smtClean="0"/>
              <a:t>kalp</a:t>
            </a:r>
            <a:r>
              <a:rPr lang="en-US" sz="2400" dirty="0" smtClean="0"/>
              <a:t> </a:t>
            </a:r>
            <a:r>
              <a:rPr lang="en-US" sz="2400" dirty="0" err="1" smtClean="0"/>
              <a:t>yetmezliği</a:t>
            </a:r>
            <a:r>
              <a:rPr lang="en-US" sz="2400" dirty="0" smtClean="0"/>
              <a:t> </a:t>
            </a:r>
            <a:r>
              <a:rPr lang="tr-TR" sz="2400" dirty="0" smtClean="0">
                <a:sym typeface="Wingdings" pitchFamily="2" charset="2"/>
              </a:rPr>
              <a:t> </a:t>
            </a:r>
            <a:r>
              <a:rPr lang="en-US" sz="2400" dirty="0" err="1" smtClean="0">
                <a:solidFill>
                  <a:srgbClr val="FF0000"/>
                </a:solidFill>
              </a:rPr>
              <a:t>su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ve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tuz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kısıtlaması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endParaRPr lang="tr-TR" sz="2800" dirty="0" smtClean="0"/>
          </a:p>
          <a:p>
            <a:pPr>
              <a:lnSpc>
                <a:spcPct val="170000"/>
              </a:lnSpc>
            </a:pPr>
            <a:r>
              <a:rPr lang="tr-TR" sz="2800" dirty="0" smtClean="0">
                <a:solidFill>
                  <a:srgbClr val="FF0000"/>
                </a:solidFill>
              </a:rPr>
              <a:t>Fosfordan fakir diyet </a:t>
            </a:r>
            <a:r>
              <a:rPr lang="tr-TR" sz="2800" dirty="0" smtClean="0"/>
              <a:t>( ileri evrede fosfor böbrekten atılımı azaldığı için diyetle kısıtlayarak kan fosfor düzeyini düşürmek gerekebilir)  </a:t>
            </a:r>
          </a:p>
          <a:p>
            <a:pPr>
              <a:lnSpc>
                <a:spcPct val="170000"/>
              </a:lnSpc>
            </a:pPr>
            <a:r>
              <a:rPr lang="tr-TR" sz="2800" dirty="0" smtClean="0"/>
              <a:t>Evre 4 ve 5 ;  </a:t>
            </a:r>
            <a:r>
              <a:rPr lang="tr-TR" sz="2800" dirty="0" smtClean="0">
                <a:solidFill>
                  <a:srgbClr val="FF0000"/>
                </a:solidFill>
              </a:rPr>
              <a:t>Potasyum kısıtlı diyet </a:t>
            </a:r>
            <a:r>
              <a:rPr lang="tr-TR" sz="2800" dirty="0" smtClean="0"/>
              <a:t>gerekebilir </a:t>
            </a:r>
          </a:p>
        </p:txBody>
      </p:sp>
    </p:spTree>
    <p:extLst>
      <p:ext uri="{BB962C8B-B14F-4D97-AF65-F5344CB8AC3E}">
        <p14:creationId xmlns="" xmlns:p14="http://schemas.microsoft.com/office/powerpoint/2010/main" val="2602034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812800" y="597409"/>
            <a:ext cx="4673600" cy="5528760"/>
          </a:xfrm>
        </p:spPr>
        <p:txBody>
          <a:bodyPr/>
          <a:lstStyle/>
          <a:p>
            <a:r>
              <a:rPr lang="tr-TR" dirty="0" smtClean="0"/>
              <a:t>Fosfordan zengin yiyecekler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sz="half" idx="2"/>
          </p:nvPr>
        </p:nvSpPr>
        <p:spPr>
          <a:xfrm>
            <a:off x="6437376" y="536448"/>
            <a:ext cx="5132832" cy="5845753"/>
          </a:xfrm>
        </p:spPr>
        <p:txBody>
          <a:bodyPr/>
          <a:lstStyle/>
          <a:p>
            <a:r>
              <a:rPr lang="tr-TR" dirty="0" smtClean="0"/>
              <a:t>Potasyumdan zengin yiyecekler</a:t>
            </a:r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53822" y="1103566"/>
            <a:ext cx="4691744" cy="5443537"/>
          </a:xfrm>
          <a:prstGeom prst="rect">
            <a:avLst/>
          </a:prstGeom>
          <a:noFill/>
          <a:ln w="9525">
            <a:solidFill>
              <a:srgbClr val="FF0000"/>
            </a:solidFill>
            <a:prstDash val="dash"/>
            <a:miter lim="800000"/>
            <a:headEnd/>
            <a:tailEnd/>
          </a:ln>
          <a:effectLst/>
        </p:spPr>
      </p:pic>
      <p:sp>
        <p:nvSpPr>
          <p:cNvPr id="1028" name="AutoShape 4" descr="phosphorus food sources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30" name="AutoShape 6" descr="phosphorus food sources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9193" y="4047744"/>
            <a:ext cx="4143375" cy="2508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95210" y="1160526"/>
            <a:ext cx="3895725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274638"/>
            <a:ext cx="2767584" cy="1143000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Sorun Ne ?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1032256" y="1490477"/>
            <a:ext cx="3612896" cy="2618227"/>
          </a:xfrm>
        </p:spPr>
        <p:txBody>
          <a:bodyPr>
            <a:normAutofit/>
          </a:bodyPr>
          <a:lstStyle/>
          <a:p>
            <a:r>
              <a:rPr lang="tr-TR" dirty="0" smtClean="0"/>
              <a:t>Yemek yeme zevki</a:t>
            </a:r>
          </a:p>
          <a:p>
            <a:r>
              <a:rPr lang="tr-TR" dirty="0" smtClean="0"/>
              <a:t>Yasaklar</a:t>
            </a:r>
          </a:p>
          <a:p>
            <a:r>
              <a:rPr lang="tr-TR" dirty="0" smtClean="0"/>
              <a:t>Kısıtlamalar</a:t>
            </a:r>
          </a:p>
          <a:p>
            <a:r>
              <a:rPr lang="tr-TR" dirty="0" smtClean="0"/>
              <a:t>Lezzetliler zararlı</a:t>
            </a:r>
          </a:p>
          <a:p>
            <a:r>
              <a:rPr lang="tr-TR" dirty="0" smtClean="0"/>
              <a:t>Faydalılar lezzetsiz</a:t>
            </a:r>
          </a:p>
          <a:p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2011680" y="4815840"/>
            <a:ext cx="8241792" cy="14020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dirty="0" smtClean="0"/>
              <a:t>    Bu nedenle çoğunlukla yetersiz beslenme sonucu büyüme gelişme geriliği ve vitamin eksikliğine bağlı çeşitli bulgular ortaya çıkar</a:t>
            </a:r>
            <a:endParaRPr lang="tr-TR" dirty="0"/>
          </a:p>
        </p:txBody>
      </p:sp>
      <p:sp>
        <p:nvSpPr>
          <p:cNvPr id="5" name="2 İçerik Yer Tutucusu"/>
          <p:cNvSpPr txBox="1">
            <a:spLocks/>
          </p:cNvSpPr>
          <p:nvPr/>
        </p:nvSpPr>
        <p:spPr>
          <a:xfrm>
            <a:off x="5720080" y="1426464"/>
            <a:ext cx="3612896" cy="2621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Kronik</a:t>
            </a:r>
            <a:r>
              <a:rPr kumimoji="0" lang="tr-TR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üremi kaynaklı</a:t>
            </a:r>
            <a:endParaRPr kumimoji="0" lang="tr-TR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Bulantı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Kusma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İştahsızlık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Tat duygusu↓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İçerik Yer Tutucusu"/>
          <p:cNvSpPr>
            <a:spLocks noGrp="1"/>
          </p:cNvSpPr>
          <p:nvPr>
            <p:ph idx="1"/>
          </p:nvPr>
        </p:nvSpPr>
        <p:spPr>
          <a:xfrm>
            <a:off x="609600" y="391887"/>
            <a:ext cx="10972800" cy="611341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tr-TR" dirty="0" smtClean="0"/>
              <a:t>**Bu hastalarda beslenme bozukluğu nedeni ile </a:t>
            </a:r>
            <a:r>
              <a:rPr lang="tr-TR" dirty="0" err="1" smtClean="0"/>
              <a:t>mortalite</a:t>
            </a:r>
            <a:r>
              <a:rPr lang="tr-TR" dirty="0" smtClean="0"/>
              <a:t> artar, yara iyileşmesi gecikir, </a:t>
            </a:r>
            <a:r>
              <a:rPr lang="tr-TR" dirty="0" err="1" smtClean="0"/>
              <a:t>infeksiyona</a:t>
            </a:r>
            <a:r>
              <a:rPr lang="tr-TR" dirty="0" smtClean="0"/>
              <a:t> eğilim artar, halsizlik ve rehabilitasyon sorunları ortaya çıkar. 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**Beslenme bozukluğuna neden olan bir çok faktör söz konusu</a:t>
            </a:r>
          </a:p>
          <a:p>
            <a:pPr>
              <a:buNone/>
            </a:pPr>
            <a:r>
              <a:rPr lang="tr-TR" dirty="0" smtClean="0"/>
              <a:t>1.Üremiye bağlı anormal protein ve aminoasit metabolizması</a:t>
            </a:r>
          </a:p>
          <a:p>
            <a:pPr>
              <a:buNone/>
            </a:pPr>
            <a:r>
              <a:rPr lang="tr-TR" dirty="0" smtClean="0"/>
              <a:t>2.Hücre enerji metabolizmasında bozukluk, </a:t>
            </a:r>
            <a:r>
              <a:rPr lang="tr-TR" dirty="0" err="1" smtClean="0"/>
              <a:t>asidoz</a:t>
            </a:r>
            <a:r>
              <a:rPr lang="tr-TR" dirty="0" smtClean="0"/>
              <a:t>, </a:t>
            </a:r>
            <a:r>
              <a:rPr lang="tr-TR" dirty="0" err="1" smtClean="0"/>
              <a:t>karbohidrat</a:t>
            </a:r>
            <a:r>
              <a:rPr lang="tr-TR" dirty="0" smtClean="0"/>
              <a:t> </a:t>
            </a:r>
            <a:r>
              <a:rPr lang="tr-TR" dirty="0" err="1" smtClean="0"/>
              <a:t>intoleransı</a:t>
            </a:r>
            <a:r>
              <a:rPr lang="tr-TR" dirty="0" smtClean="0"/>
              <a:t>, </a:t>
            </a:r>
            <a:r>
              <a:rPr lang="tr-TR" dirty="0" err="1" smtClean="0"/>
              <a:t>lipid</a:t>
            </a:r>
            <a:r>
              <a:rPr lang="tr-TR" dirty="0" smtClean="0"/>
              <a:t> metabolizması bozuklukları</a:t>
            </a:r>
          </a:p>
          <a:p>
            <a:pPr>
              <a:buNone/>
            </a:pPr>
            <a:r>
              <a:rPr lang="tr-TR" dirty="0" smtClean="0"/>
              <a:t>3.Yetersiz gıda alımı (yetersiz diyaliz, </a:t>
            </a:r>
            <a:r>
              <a:rPr lang="tr-TR" dirty="0" err="1" smtClean="0"/>
              <a:t>peritoneal</a:t>
            </a:r>
            <a:r>
              <a:rPr lang="tr-TR" dirty="0" smtClean="0"/>
              <a:t> </a:t>
            </a:r>
            <a:r>
              <a:rPr lang="tr-TR" dirty="0" err="1" smtClean="0"/>
              <a:t>glukoz</a:t>
            </a:r>
            <a:r>
              <a:rPr lang="tr-TR" dirty="0" smtClean="0"/>
              <a:t> emilimi veya </a:t>
            </a:r>
            <a:r>
              <a:rPr lang="tr-TR" dirty="0" err="1" smtClean="0"/>
              <a:t>distansiyona</a:t>
            </a:r>
            <a:r>
              <a:rPr lang="tr-TR" dirty="0" smtClean="0"/>
              <a:t> bağlı iştahsızlık, depresyon, sosyoekonomik sorunlar, tat duyusu değişiklikleri, ilaçlara bağlı yan etki...) </a:t>
            </a:r>
          </a:p>
          <a:p>
            <a:pPr>
              <a:buNone/>
            </a:pPr>
            <a:r>
              <a:rPr lang="tr-TR" dirty="0" smtClean="0"/>
              <a:t>4.Araya giren hastalıkların (peritonit, </a:t>
            </a:r>
            <a:r>
              <a:rPr lang="tr-TR" dirty="0" err="1" smtClean="0"/>
              <a:t>peptik</a:t>
            </a:r>
            <a:r>
              <a:rPr lang="tr-TR" dirty="0" smtClean="0"/>
              <a:t> ülser, </a:t>
            </a:r>
            <a:r>
              <a:rPr lang="tr-TR" dirty="0" err="1" smtClean="0"/>
              <a:t>infeksiyonlar</a:t>
            </a:r>
            <a:r>
              <a:rPr lang="tr-TR" dirty="0" smtClean="0"/>
              <a:t>....) yol </a:t>
            </a:r>
            <a:r>
              <a:rPr lang="tr-TR" dirty="0" err="1" smtClean="0"/>
              <a:t>açtığımetabolik</a:t>
            </a:r>
            <a:r>
              <a:rPr lang="tr-TR" dirty="0" smtClean="0"/>
              <a:t> stres </a:t>
            </a:r>
          </a:p>
          <a:p>
            <a:pPr>
              <a:buNone/>
            </a:pPr>
            <a:r>
              <a:rPr lang="tr-TR" dirty="0" smtClean="0"/>
              <a:t>5.</a:t>
            </a:r>
            <a:r>
              <a:rPr lang="tr-TR" dirty="0" err="1" smtClean="0"/>
              <a:t>Anabolik</a:t>
            </a:r>
            <a:r>
              <a:rPr lang="tr-TR" dirty="0" smtClean="0"/>
              <a:t> hormon (</a:t>
            </a:r>
            <a:r>
              <a:rPr lang="tr-TR" dirty="0" err="1" smtClean="0"/>
              <a:t>insülin</a:t>
            </a:r>
            <a:r>
              <a:rPr lang="tr-TR" dirty="0" smtClean="0"/>
              <a:t>,</a:t>
            </a:r>
            <a:r>
              <a:rPr lang="tr-TR" dirty="0" err="1" smtClean="0"/>
              <a:t>somatomedin</a:t>
            </a:r>
            <a:r>
              <a:rPr lang="tr-TR" dirty="0" smtClean="0"/>
              <a:t>) aktivitesinde azalma, </a:t>
            </a:r>
            <a:r>
              <a:rPr lang="tr-TR" dirty="0" err="1" smtClean="0"/>
              <a:t>katabolik</a:t>
            </a:r>
            <a:r>
              <a:rPr lang="tr-TR" dirty="0" smtClean="0"/>
              <a:t> hormonların (</a:t>
            </a:r>
            <a:r>
              <a:rPr lang="tr-TR" dirty="0" err="1" smtClean="0"/>
              <a:t>parathormon</a:t>
            </a:r>
            <a:r>
              <a:rPr lang="tr-TR" dirty="0" smtClean="0"/>
              <a:t>, </a:t>
            </a:r>
            <a:r>
              <a:rPr lang="tr-TR" dirty="0" err="1" smtClean="0"/>
              <a:t>glukagon</a:t>
            </a:r>
            <a:r>
              <a:rPr lang="tr-TR" dirty="0" smtClean="0"/>
              <a:t>) artışı</a:t>
            </a:r>
          </a:p>
          <a:p>
            <a:pPr>
              <a:buNone/>
            </a:pPr>
            <a:r>
              <a:rPr lang="tr-TR" dirty="0" smtClean="0"/>
              <a:t>6.Diyalizle kayıp (aminoasit, vitaminler, protein, küçük molekül </a:t>
            </a:r>
            <a:r>
              <a:rPr lang="tr-TR" dirty="0" err="1" smtClean="0"/>
              <a:t>ağırlıklısolütler</a:t>
            </a:r>
            <a:r>
              <a:rPr lang="tr-TR" dirty="0" smtClean="0"/>
              <a:t>)</a:t>
            </a:r>
          </a:p>
          <a:p>
            <a:pPr>
              <a:buNone/>
            </a:pPr>
            <a:r>
              <a:rPr lang="tr-TR" dirty="0" smtClean="0"/>
              <a:t>7.Fizik aktivitede azalma</a:t>
            </a:r>
            <a:endParaRPr lang="tr-TR" dirty="0"/>
          </a:p>
        </p:txBody>
      </p:sp>
      <p:sp>
        <p:nvSpPr>
          <p:cNvPr id="7" name="6 Dikdörtgen"/>
          <p:cNvSpPr/>
          <p:nvPr/>
        </p:nvSpPr>
        <p:spPr>
          <a:xfrm>
            <a:off x="4180115" y="6162544"/>
            <a:ext cx="74980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http://www.</a:t>
            </a:r>
            <a:r>
              <a:rPr lang="tr-TR" dirty="0" err="1" smtClean="0"/>
              <a:t>nefroloji</a:t>
            </a:r>
            <a:r>
              <a:rPr lang="tr-TR" dirty="0" smtClean="0"/>
              <a:t>.</a:t>
            </a:r>
            <a:r>
              <a:rPr lang="tr-TR" dirty="0" err="1" smtClean="0"/>
              <a:t>org.tr</a:t>
            </a:r>
            <a:r>
              <a:rPr lang="tr-TR" dirty="0" smtClean="0"/>
              <a:t>/</a:t>
            </a:r>
            <a:r>
              <a:rPr lang="tr-TR" dirty="0" err="1" smtClean="0"/>
              <a:t>folders</a:t>
            </a:r>
            <a:r>
              <a:rPr lang="tr-TR" dirty="0" smtClean="0"/>
              <a:t>/file/</a:t>
            </a:r>
            <a:r>
              <a:rPr lang="tr-TR" dirty="0" err="1" smtClean="0"/>
              <a:t>malnutrisyon</a:t>
            </a:r>
            <a:r>
              <a:rPr lang="tr-TR" dirty="0" smtClean="0"/>
              <a:t>_ve_beslenme(1).</a:t>
            </a:r>
            <a:r>
              <a:rPr lang="tr-TR" dirty="0" err="1" smtClean="0"/>
              <a:t>pdf</a:t>
            </a:r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278368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Büyüme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-Gelişmenin Değerlendirilmesi 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17639"/>
            <a:ext cx="10972800" cy="4708525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>
              <a:lnSpc>
                <a:spcPct val="200000"/>
              </a:lnSpc>
            </a:pPr>
            <a:r>
              <a:rPr lang="tr-TR" sz="2400" dirty="0" smtClean="0"/>
              <a:t>Çocuklarının yaşa göre uygun boy ve kilosu </a:t>
            </a:r>
            <a:r>
              <a:rPr lang="tr-TR" sz="2400" dirty="0" err="1" smtClean="0"/>
              <a:t>persentil</a:t>
            </a:r>
            <a:r>
              <a:rPr lang="tr-TR" sz="2400" dirty="0" smtClean="0"/>
              <a:t> eğrileri ile değerlendirilir. </a:t>
            </a:r>
          </a:p>
          <a:p>
            <a:pPr>
              <a:lnSpc>
                <a:spcPct val="200000"/>
              </a:lnSpc>
            </a:pPr>
            <a:r>
              <a:rPr lang="en-US" sz="2400" dirty="0" err="1" smtClean="0"/>
              <a:t>Kısa</a:t>
            </a:r>
            <a:r>
              <a:rPr lang="en-US" sz="2400" dirty="0" smtClean="0"/>
              <a:t> boy: </a:t>
            </a:r>
            <a:r>
              <a:rPr lang="tr-TR" sz="2400" dirty="0" err="1" smtClean="0"/>
              <a:t>Krobik</a:t>
            </a:r>
            <a:r>
              <a:rPr lang="tr-TR" sz="2400" dirty="0" smtClean="0"/>
              <a:t> böbrek hastalığının</a:t>
            </a:r>
            <a:r>
              <a:rPr lang="en-US" sz="2400" dirty="0" smtClean="0"/>
              <a:t> </a:t>
            </a:r>
            <a:r>
              <a:rPr lang="en-US" sz="2400" dirty="0" err="1" smtClean="0"/>
              <a:t>uzun</a:t>
            </a:r>
            <a:r>
              <a:rPr lang="en-US" sz="2400" dirty="0" smtClean="0"/>
              <a:t> </a:t>
            </a:r>
            <a:r>
              <a:rPr lang="en-US" sz="2400" dirty="0" err="1" smtClean="0"/>
              <a:t>dönem</a:t>
            </a:r>
            <a:r>
              <a:rPr lang="en-US" sz="2400" dirty="0" smtClean="0"/>
              <a:t> </a:t>
            </a:r>
            <a:r>
              <a:rPr lang="en-US" sz="2400" dirty="0" err="1" smtClean="0"/>
              <a:t>sekeli</a:t>
            </a:r>
            <a:endParaRPr lang="en-US" sz="2400" dirty="0"/>
          </a:p>
          <a:p>
            <a:pPr>
              <a:lnSpc>
                <a:spcPct val="200000"/>
              </a:lnSpc>
            </a:pPr>
            <a:r>
              <a:rPr lang="tr-TR" sz="2400" dirty="0" smtClean="0"/>
              <a:t>Nedeni; Yetersiz beslenme, kronik üremi ve </a:t>
            </a:r>
            <a:r>
              <a:rPr lang="tr-TR" sz="2400" dirty="0" err="1" smtClean="0"/>
              <a:t>asidoz</a:t>
            </a:r>
            <a:r>
              <a:rPr lang="tr-TR" sz="2400" dirty="0" smtClean="0"/>
              <a:t>, </a:t>
            </a:r>
            <a:r>
              <a:rPr lang="tr-TR" sz="2400" dirty="0" err="1" smtClean="0"/>
              <a:t>hormonal</a:t>
            </a:r>
            <a:r>
              <a:rPr lang="tr-TR" sz="2400" dirty="0" smtClean="0"/>
              <a:t> faktörler (özellikle Büyüme Hormonu Direnci)</a:t>
            </a:r>
          </a:p>
          <a:p>
            <a:pPr>
              <a:lnSpc>
                <a:spcPct val="200000"/>
              </a:lnSpc>
            </a:pPr>
            <a:r>
              <a:rPr lang="tr-TR" sz="2400" dirty="0" smtClean="0"/>
              <a:t>Tedavi; Uygun beslenme, uygun elektrolit ve </a:t>
            </a:r>
            <a:r>
              <a:rPr lang="tr-TR" sz="2400" dirty="0" err="1" smtClean="0"/>
              <a:t>asidoz</a:t>
            </a:r>
            <a:r>
              <a:rPr lang="tr-TR" sz="2400" dirty="0" smtClean="0"/>
              <a:t> tedavisi, gerekirse Büyüme Hormonu</a:t>
            </a:r>
          </a:p>
          <a:p>
            <a:pPr>
              <a:lnSpc>
                <a:spcPct val="200000"/>
              </a:lnSpc>
              <a:buNone/>
            </a:pPr>
            <a:r>
              <a:rPr lang="tr-TR" sz="2400" dirty="0" smtClean="0"/>
              <a:t>**Büyüme Hormonu tedavisi SGK karşılaması için özel izin alınması gerekli, herkese verilmez.</a:t>
            </a:r>
          </a:p>
        </p:txBody>
      </p:sp>
    </p:spTree>
    <p:extLst>
      <p:ext uri="{BB962C8B-B14F-4D97-AF65-F5344CB8AC3E}">
        <p14:creationId xmlns="" xmlns:p14="http://schemas.microsoft.com/office/powerpoint/2010/main" val="336698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AutoShape 2" descr="persentil e&amp;gbreve;risi 0-18 ile ilgili görsel sonucu"/>
          <p:cNvSpPr>
            <a:spLocks noChangeAspect="1" noChangeArrowheads="1"/>
          </p:cNvSpPr>
          <p:nvPr/>
        </p:nvSpPr>
        <p:spPr bwMode="auto">
          <a:xfrm>
            <a:off x="155575" y="-1790700"/>
            <a:ext cx="4686300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8612" name="AutoShape 4" descr="persentil e&amp;gbreve;risi 0-18 ile ilgili görsel sonucu"/>
          <p:cNvSpPr>
            <a:spLocks noChangeAspect="1" noChangeArrowheads="1"/>
          </p:cNvSpPr>
          <p:nvPr/>
        </p:nvSpPr>
        <p:spPr bwMode="auto">
          <a:xfrm>
            <a:off x="155575" y="-1790700"/>
            <a:ext cx="4686300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68615" name="Picture 7" descr="https://akelmas.files.wordpress.com/2014/07/11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607" y="428561"/>
            <a:ext cx="5238750" cy="4114801"/>
          </a:xfrm>
          <a:prstGeom prst="rect">
            <a:avLst/>
          </a:prstGeom>
          <a:noFill/>
        </p:spPr>
      </p:pic>
      <p:pic>
        <p:nvPicPr>
          <p:cNvPr id="68617" name="Picture 9" descr="https://akelmas.files.wordpress.com/2014/07/11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63895" y="337439"/>
            <a:ext cx="5238750" cy="4181475"/>
          </a:xfrm>
          <a:prstGeom prst="rect">
            <a:avLst/>
          </a:prstGeom>
          <a:noFill/>
        </p:spPr>
      </p:pic>
      <p:sp>
        <p:nvSpPr>
          <p:cNvPr id="9" name="8 Metin kutusu"/>
          <p:cNvSpPr txBox="1"/>
          <p:nvPr/>
        </p:nvSpPr>
        <p:spPr>
          <a:xfrm>
            <a:off x="3584448" y="5303520"/>
            <a:ext cx="39745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err="1" smtClean="0"/>
              <a:t>Persentil</a:t>
            </a:r>
            <a:r>
              <a:rPr lang="tr-TR" sz="2400" dirty="0" smtClean="0"/>
              <a:t> eğrileri 0-18 yaş arası</a:t>
            </a:r>
          </a:p>
          <a:p>
            <a:r>
              <a:rPr lang="tr-TR" sz="2400" dirty="0" smtClean="0"/>
              <a:t>Kız ve erkekler için ayrı ayrıdır.</a:t>
            </a:r>
            <a:endParaRPr lang="tr-TR" sz="2400" dirty="0"/>
          </a:p>
        </p:txBody>
      </p:sp>
      <p:sp>
        <p:nvSpPr>
          <p:cNvPr id="10" name="9 Metin kutusu"/>
          <p:cNvSpPr txBox="1"/>
          <p:nvPr/>
        </p:nvSpPr>
        <p:spPr>
          <a:xfrm>
            <a:off x="2706624" y="1743456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x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11" name="10 Metin kutusu"/>
          <p:cNvSpPr txBox="1"/>
          <p:nvPr/>
        </p:nvSpPr>
        <p:spPr>
          <a:xfrm>
            <a:off x="3176016" y="2420112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x</a:t>
            </a:r>
            <a:endParaRPr lang="tr-T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71410"/>
          </a:xfrm>
        </p:spPr>
        <p:txBody>
          <a:bodyPr>
            <a:normAutofit/>
          </a:bodyPr>
          <a:lstStyle/>
          <a:p>
            <a:pPr algn="l"/>
            <a:r>
              <a:rPr lang="tr-TR" sz="3600" dirty="0" smtClean="0">
                <a:solidFill>
                  <a:srgbClr val="0070C0"/>
                </a:solidFill>
              </a:rPr>
              <a:t>KEMİK METABOLİZMASI ve </a:t>
            </a:r>
            <a:r>
              <a:rPr lang="en-US" sz="3600" dirty="0" smtClean="0">
                <a:solidFill>
                  <a:srgbClr val="0070C0"/>
                </a:solidFill>
              </a:rPr>
              <a:t>RENAL OSTEODİSTROFİ</a:t>
            </a:r>
            <a:r>
              <a:rPr lang="tr-TR" sz="3600" dirty="0" smtClean="0">
                <a:solidFill>
                  <a:srgbClr val="0070C0"/>
                </a:solidFill>
              </a:rPr>
              <a:t> (ROD)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7425"/>
            <a:ext cx="5571744" cy="1292351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/>
              <a:t>KBH da </a:t>
            </a:r>
            <a:r>
              <a:rPr lang="en-US" sz="2800" dirty="0" err="1" smtClean="0"/>
              <a:t>görülen</a:t>
            </a:r>
            <a:r>
              <a:rPr lang="en-US" sz="2800" dirty="0" smtClean="0"/>
              <a:t> </a:t>
            </a:r>
            <a:r>
              <a:rPr lang="tr-TR" sz="2800" dirty="0" err="1" smtClean="0"/>
              <a:t>metabolik</a:t>
            </a:r>
            <a:r>
              <a:rPr lang="tr-TR" sz="2800" dirty="0" smtClean="0"/>
              <a:t> </a:t>
            </a:r>
            <a:r>
              <a:rPr lang="en-US" sz="2800" dirty="0" err="1" smtClean="0"/>
              <a:t>kemik</a:t>
            </a:r>
            <a:r>
              <a:rPr lang="en-US" sz="2800" dirty="0" smtClean="0"/>
              <a:t> </a:t>
            </a:r>
            <a:r>
              <a:rPr lang="en-US" sz="2800" dirty="0" err="1" smtClean="0"/>
              <a:t>hastalığı</a:t>
            </a:r>
            <a:r>
              <a:rPr lang="en-US" sz="2800" dirty="0" smtClean="0"/>
              <a:t> </a:t>
            </a:r>
            <a:r>
              <a:rPr lang="en-US" sz="2800" dirty="0" err="1" smtClean="0"/>
              <a:t>spektrumunun</a:t>
            </a:r>
            <a:r>
              <a:rPr lang="en-US" sz="2800" dirty="0" smtClean="0"/>
              <a:t> </a:t>
            </a:r>
            <a:r>
              <a:rPr lang="en-US" sz="2800" dirty="0" err="1" smtClean="0"/>
              <a:t>genel</a:t>
            </a:r>
            <a:r>
              <a:rPr lang="en-US" sz="2800" dirty="0" smtClean="0"/>
              <a:t> </a:t>
            </a:r>
            <a:r>
              <a:rPr lang="en-US" sz="2800" dirty="0" err="1" smtClean="0"/>
              <a:t>adı</a:t>
            </a:r>
            <a:r>
              <a:rPr lang="tr-TR" sz="2800" dirty="0" smtClean="0"/>
              <a:t> ROD</a:t>
            </a:r>
          </a:p>
          <a:p>
            <a:pPr>
              <a:lnSpc>
                <a:spcPct val="150000"/>
              </a:lnSpc>
            </a:pPr>
            <a:r>
              <a:rPr lang="tr-TR" sz="2800" dirty="0" smtClean="0"/>
              <a:t>Kemik </a:t>
            </a:r>
            <a:r>
              <a:rPr lang="tr-TR" sz="2800" dirty="0" err="1" smtClean="0"/>
              <a:t>mineralizasyonu</a:t>
            </a:r>
            <a:r>
              <a:rPr lang="tr-TR" sz="2800" dirty="0" smtClean="0"/>
              <a:t> </a:t>
            </a:r>
            <a:r>
              <a:rPr lang="tr-TR" sz="2800" dirty="0" smtClean="0">
                <a:sym typeface="Wingdings" pitchFamily="2" charset="2"/>
              </a:rPr>
              <a:t> </a:t>
            </a:r>
            <a:r>
              <a:rPr lang="tr-TR" sz="2800" dirty="0" smtClean="0"/>
              <a:t>kalsiyum (</a:t>
            </a:r>
            <a:r>
              <a:rPr lang="tr-TR" sz="2800" dirty="0" err="1" smtClean="0"/>
              <a:t>ca</a:t>
            </a:r>
            <a:r>
              <a:rPr lang="tr-TR" sz="2800" dirty="0" smtClean="0"/>
              <a:t>), fosfor (P)</a:t>
            </a:r>
          </a:p>
          <a:p>
            <a:pPr>
              <a:lnSpc>
                <a:spcPct val="150000"/>
              </a:lnSpc>
            </a:pPr>
            <a:endParaRPr lang="en-US" sz="2800" dirty="0" smtClean="0"/>
          </a:p>
        </p:txBody>
      </p:sp>
      <p:pic>
        <p:nvPicPr>
          <p:cNvPr id="4" name="Picture 2" descr="C:\Users\Gürkan\Desktop\kongre\1306-09-300x17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05275" y="1182624"/>
            <a:ext cx="4977125" cy="3243072"/>
          </a:xfrm>
          <a:prstGeom prst="rect">
            <a:avLst/>
          </a:prstGeom>
          <a:noFill/>
        </p:spPr>
      </p:pic>
      <p:pic>
        <p:nvPicPr>
          <p:cNvPr id="43010" name="Picture 2" descr="https://screenshots.firefoxusercontent.com/images/d05b9dc3-09a7-4732-9a0f-0dc5ffdf106d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456" y="2866072"/>
            <a:ext cx="4419600" cy="3695701"/>
          </a:xfrm>
          <a:prstGeom prst="rect">
            <a:avLst/>
          </a:prstGeom>
          <a:noFill/>
        </p:spPr>
      </p:pic>
      <p:sp>
        <p:nvSpPr>
          <p:cNvPr id="6" name="5 Metin kutusu"/>
          <p:cNvSpPr txBox="1"/>
          <p:nvPr/>
        </p:nvSpPr>
        <p:spPr>
          <a:xfrm>
            <a:off x="5364480" y="4791456"/>
            <a:ext cx="637641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/>
              <a:t>Deri +UV ışını &gt;&gt; karaciğerde D3 &gt;&gt; Böbrekte aktif D3</a:t>
            </a:r>
          </a:p>
          <a:p>
            <a:r>
              <a:rPr lang="tr-TR" sz="2000" dirty="0" smtClean="0"/>
              <a:t>                                                           ( 1 alfa </a:t>
            </a:r>
            <a:r>
              <a:rPr lang="tr-TR" sz="2000" dirty="0" err="1" smtClean="0"/>
              <a:t>hidroksilaz</a:t>
            </a:r>
            <a:r>
              <a:rPr lang="tr-TR" sz="2000" dirty="0" smtClean="0"/>
              <a:t> enzimi)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173603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75488"/>
            <a:ext cx="6010656" cy="5925311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pPr>
              <a:lnSpc>
                <a:spcPct val="170000"/>
              </a:lnSpc>
              <a:buNone/>
            </a:pPr>
            <a:r>
              <a:rPr lang="en-US" b="1" dirty="0" smtClean="0"/>
              <a:t>KB</a:t>
            </a:r>
            <a:r>
              <a:rPr lang="tr-TR" b="1" dirty="0" smtClean="0"/>
              <a:t>Y evre 3 ile birlikte,</a:t>
            </a:r>
          </a:p>
          <a:p>
            <a:pPr>
              <a:lnSpc>
                <a:spcPct val="170000"/>
              </a:lnSpc>
            </a:pPr>
            <a:r>
              <a:rPr lang="tr-TR" dirty="0" smtClean="0"/>
              <a:t>F</a:t>
            </a:r>
            <a:r>
              <a:rPr lang="en-US" dirty="0" err="1" smtClean="0"/>
              <a:t>onksiyonel</a:t>
            </a:r>
            <a:r>
              <a:rPr lang="en-US" dirty="0" smtClean="0"/>
              <a:t> </a:t>
            </a:r>
            <a:r>
              <a:rPr lang="en-US" dirty="0" err="1" smtClean="0"/>
              <a:t>böbrek</a:t>
            </a:r>
            <a:r>
              <a:rPr lang="en-US" dirty="0" smtClean="0"/>
              <a:t> </a:t>
            </a:r>
            <a:r>
              <a:rPr lang="en-US" dirty="0" err="1" smtClean="0"/>
              <a:t>kütlesi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0000FF"/>
                </a:solidFill>
              </a:rPr>
              <a:t>renal 1α</a:t>
            </a:r>
            <a:r>
              <a:rPr lang="tr-TR" b="1" dirty="0" smtClean="0">
                <a:solidFill>
                  <a:srgbClr val="0000FF"/>
                </a:solidFill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</a:rPr>
              <a:t>hidroksilaz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tr-TR" b="1" dirty="0" smtClean="0">
                <a:solidFill>
                  <a:srgbClr val="0000FF"/>
                </a:solidFill>
              </a:rPr>
              <a:t>sentezi </a:t>
            </a:r>
            <a:r>
              <a:rPr lang="en-US" dirty="0" err="1" smtClean="0"/>
              <a:t>azalır</a:t>
            </a:r>
            <a:endParaRPr lang="en-US" dirty="0" smtClean="0"/>
          </a:p>
          <a:p>
            <a:pPr>
              <a:lnSpc>
                <a:spcPct val="170000"/>
              </a:lnSpc>
            </a:pPr>
            <a:r>
              <a:rPr lang="tr-TR" dirty="0" smtClean="0"/>
              <a:t>A</a:t>
            </a:r>
            <a:r>
              <a:rPr lang="en-US" dirty="0" err="1" smtClean="0"/>
              <a:t>ktif</a:t>
            </a:r>
            <a:r>
              <a:rPr lang="en-US" dirty="0" smtClean="0"/>
              <a:t> D </a:t>
            </a:r>
            <a:r>
              <a:rPr lang="en-US" dirty="0" err="1" smtClean="0"/>
              <a:t>vitamini</a:t>
            </a:r>
            <a:r>
              <a:rPr lang="en-US" dirty="0" smtClean="0"/>
              <a:t> </a:t>
            </a:r>
            <a:r>
              <a:rPr lang="en-US" dirty="0" err="1" smtClean="0"/>
              <a:t>düzeyi</a:t>
            </a:r>
            <a:r>
              <a:rPr lang="en-US" dirty="0" smtClean="0"/>
              <a:t> </a:t>
            </a:r>
            <a:r>
              <a:rPr lang="en-US" dirty="0" err="1" smtClean="0"/>
              <a:t>azalır</a:t>
            </a:r>
            <a:endParaRPr lang="en-US" dirty="0" smtClean="0"/>
          </a:p>
          <a:p>
            <a:pPr>
              <a:lnSpc>
                <a:spcPct val="170000"/>
              </a:lnSpc>
            </a:pPr>
            <a:r>
              <a:rPr lang="en-US" dirty="0" err="1" smtClean="0"/>
              <a:t>Barsaklardan</a:t>
            </a:r>
            <a:r>
              <a:rPr lang="en-US" dirty="0" smtClean="0"/>
              <a:t> Ca </a:t>
            </a:r>
            <a:r>
              <a:rPr lang="en-US" dirty="0" err="1" smtClean="0"/>
              <a:t>emilimi</a:t>
            </a:r>
            <a:r>
              <a:rPr lang="en-US" dirty="0" smtClean="0"/>
              <a:t> </a:t>
            </a:r>
            <a:r>
              <a:rPr lang="en-US" dirty="0" err="1" smtClean="0"/>
              <a:t>azalır</a:t>
            </a:r>
            <a:endParaRPr lang="tr-TR" dirty="0" smtClean="0"/>
          </a:p>
          <a:p>
            <a:pPr>
              <a:lnSpc>
                <a:spcPct val="170000"/>
              </a:lnSpc>
            </a:pPr>
            <a:r>
              <a:rPr lang="en-US" dirty="0" smtClean="0"/>
              <a:t>PTH </a:t>
            </a:r>
            <a:r>
              <a:rPr lang="en-US" dirty="0" err="1" smtClean="0"/>
              <a:t>sekresyonu</a:t>
            </a:r>
            <a:r>
              <a:rPr lang="en-US" dirty="0" smtClean="0"/>
              <a:t> </a:t>
            </a:r>
            <a:r>
              <a:rPr lang="en-US" dirty="0" err="1" smtClean="0"/>
              <a:t>artar</a:t>
            </a:r>
            <a:endParaRPr lang="en-US" dirty="0" smtClean="0"/>
          </a:p>
          <a:p>
            <a:pPr>
              <a:lnSpc>
                <a:spcPct val="170000"/>
              </a:lnSpc>
            </a:pPr>
            <a:r>
              <a:rPr lang="en-US" dirty="0" smtClean="0"/>
              <a:t>PTH </a:t>
            </a:r>
            <a:r>
              <a:rPr lang="en-US" dirty="0" err="1" smtClean="0"/>
              <a:t>artışı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kemiklerden</a:t>
            </a:r>
            <a:r>
              <a:rPr lang="en-US" dirty="0" smtClean="0"/>
              <a:t> Ca </a:t>
            </a:r>
            <a:r>
              <a:rPr lang="en-US" dirty="0" err="1" smtClean="0"/>
              <a:t>mobilizasyonu</a:t>
            </a:r>
            <a:r>
              <a:rPr lang="en-US" dirty="0" smtClean="0"/>
              <a:t> </a:t>
            </a:r>
            <a:r>
              <a:rPr lang="en-US" dirty="0" err="1" smtClean="0"/>
              <a:t>sağlanarak</a:t>
            </a:r>
            <a:r>
              <a:rPr lang="en-US" dirty="0" smtClean="0"/>
              <a:t> serum Ca</a:t>
            </a:r>
            <a:r>
              <a:rPr lang="en-US" dirty="0"/>
              <a:t> </a:t>
            </a:r>
            <a:r>
              <a:rPr lang="en-US" dirty="0" err="1" smtClean="0"/>
              <a:t>düzeyi</a:t>
            </a:r>
            <a:r>
              <a:rPr lang="en-US" dirty="0" smtClean="0"/>
              <a:t> </a:t>
            </a:r>
            <a:r>
              <a:rPr lang="en-US" dirty="0" err="1" smtClean="0"/>
              <a:t>düzeltilmeye</a:t>
            </a:r>
            <a:r>
              <a:rPr lang="en-US" dirty="0" smtClean="0"/>
              <a:t> </a:t>
            </a:r>
            <a:r>
              <a:rPr lang="en-US" dirty="0" err="1" smtClean="0"/>
              <a:t>çalışılır</a:t>
            </a:r>
            <a:endParaRPr lang="tr-TR" dirty="0" smtClean="0"/>
          </a:p>
          <a:p>
            <a:pPr>
              <a:lnSpc>
                <a:spcPct val="170000"/>
              </a:lnSpc>
              <a:buNone/>
            </a:pPr>
            <a:endParaRPr lang="tr-TR" dirty="0" smtClean="0"/>
          </a:p>
          <a:p>
            <a:pPr>
              <a:lnSpc>
                <a:spcPct val="170000"/>
              </a:lnSpc>
              <a:buNone/>
            </a:pPr>
            <a:r>
              <a:rPr lang="en-US" b="1" dirty="0" smtClean="0"/>
              <a:t>KBH </a:t>
            </a:r>
            <a:r>
              <a:rPr lang="en-US" b="1" dirty="0" err="1" smtClean="0"/>
              <a:t>nın</a:t>
            </a:r>
            <a:r>
              <a:rPr lang="en-US" b="1" dirty="0" smtClean="0"/>
              <a:t> </a:t>
            </a:r>
            <a:r>
              <a:rPr lang="en-US" b="1" dirty="0" err="1" smtClean="0"/>
              <a:t>ilerleyen</a:t>
            </a:r>
            <a:r>
              <a:rPr lang="en-US" b="1" dirty="0" smtClean="0"/>
              <a:t> </a:t>
            </a:r>
            <a:r>
              <a:rPr lang="en-US" b="1" dirty="0" err="1" smtClean="0"/>
              <a:t>safhalarında</a:t>
            </a:r>
            <a:r>
              <a:rPr lang="tr-TR" b="1" dirty="0" smtClean="0"/>
              <a:t>,</a:t>
            </a:r>
            <a:r>
              <a:rPr lang="en-US" b="1" dirty="0" smtClean="0"/>
              <a:t> GF</a:t>
            </a:r>
            <a:r>
              <a:rPr lang="tr-TR" b="1" dirty="0" smtClean="0"/>
              <a:t>H</a:t>
            </a:r>
            <a:r>
              <a:rPr lang="en-US" b="1" dirty="0" smtClean="0"/>
              <a:t> </a:t>
            </a:r>
            <a:r>
              <a:rPr lang="en-US" b="1" dirty="0" err="1" smtClean="0"/>
              <a:t>normalin</a:t>
            </a:r>
            <a:r>
              <a:rPr lang="en-US" b="1" dirty="0" smtClean="0"/>
              <a:t> %20-25</a:t>
            </a:r>
            <a:r>
              <a:rPr lang="tr-TR" b="1" dirty="0" smtClean="0"/>
              <a:t>’</a:t>
            </a:r>
            <a:r>
              <a:rPr lang="en-US" b="1" dirty="0" err="1" smtClean="0"/>
              <a:t>ine</a:t>
            </a:r>
            <a:r>
              <a:rPr lang="en-US" b="1" dirty="0" smtClean="0"/>
              <a:t> </a:t>
            </a:r>
            <a:r>
              <a:rPr lang="en-US" b="1" dirty="0" err="1" smtClean="0"/>
              <a:t>kadar</a:t>
            </a:r>
            <a:r>
              <a:rPr lang="en-US" b="1" dirty="0" smtClean="0"/>
              <a:t> </a:t>
            </a:r>
            <a:r>
              <a:rPr lang="en-US" b="1" dirty="0" err="1" smtClean="0"/>
              <a:t>azaldığında</a:t>
            </a:r>
            <a:r>
              <a:rPr lang="en-US" dirty="0" smtClean="0"/>
              <a:t>, </a:t>
            </a:r>
            <a:endParaRPr lang="tr-TR" dirty="0" smtClean="0"/>
          </a:p>
          <a:p>
            <a:pPr>
              <a:lnSpc>
                <a:spcPct val="170000"/>
              </a:lnSpc>
            </a:pPr>
            <a:r>
              <a:rPr lang="tr-TR" dirty="0" err="1" smtClean="0"/>
              <a:t>B</a:t>
            </a:r>
            <a:r>
              <a:rPr lang="en-US" dirty="0" smtClean="0"/>
              <a:t>u </a:t>
            </a:r>
            <a:r>
              <a:rPr lang="en-US" dirty="0" err="1" smtClean="0"/>
              <a:t>mekanizmalar</a:t>
            </a:r>
            <a:r>
              <a:rPr lang="tr-TR" dirty="0" smtClean="0"/>
              <a:t> </a:t>
            </a:r>
            <a:r>
              <a:rPr lang="en-US" dirty="0" err="1" smtClean="0"/>
              <a:t>yetersiz</a:t>
            </a:r>
            <a:r>
              <a:rPr lang="en-US" dirty="0" smtClean="0"/>
              <a:t> </a:t>
            </a:r>
            <a:r>
              <a:rPr lang="en-US" dirty="0" err="1" smtClean="0"/>
              <a:t>kalır</a:t>
            </a:r>
            <a:endParaRPr lang="tr-TR" dirty="0" smtClean="0"/>
          </a:p>
          <a:p>
            <a:pPr>
              <a:lnSpc>
                <a:spcPct val="170000"/>
              </a:lnSpc>
            </a:pPr>
            <a:r>
              <a:rPr lang="tr-TR" dirty="0" smtClean="0"/>
              <a:t>Fosfor atılımı bozulduğundan </a:t>
            </a:r>
            <a:r>
              <a:rPr lang="en-US" dirty="0" err="1" smtClean="0"/>
              <a:t>hiperfosfatemi</a:t>
            </a:r>
            <a:r>
              <a:rPr lang="en-US" dirty="0" smtClean="0"/>
              <a:t> </a:t>
            </a:r>
            <a:r>
              <a:rPr lang="en-US" dirty="0" err="1" smtClean="0"/>
              <a:t>ortaya</a:t>
            </a:r>
            <a:r>
              <a:rPr lang="en-US" dirty="0" smtClean="0"/>
              <a:t> </a:t>
            </a:r>
            <a:r>
              <a:rPr lang="en-US" dirty="0" err="1" smtClean="0"/>
              <a:t>çıkar</a:t>
            </a:r>
            <a:endParaRPr lang="tr-TR" dirty="0" smtClean="0"/>
          </a:p>
          <a:p>
            <a:pPr>
              <a:lnSpc>
                <a:spcPct val="170000"/>
              </a:lnSpc>
            </a:pPr>
            <a:r>
              <a:rPr lang="tr-TR" dirty="0" smtClean="0"/>
              <a:t>H</a:t>
            </a:r>
            <a:r>
              <a:rPr lang="en-US" dirty="0" err="1" smtClean="0"/>
              <a:t>ipokalsemi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PTH </a:t>
            </a:r>
            <a:r>
              <a:rPr lang="tr-TR" dirty="0" smtClean="0"/>
              <a:t>artışı </a:t>
            </a:r>
            <a:r>
              <a:rPr lang="en-US" dirty="0" err="1" smtClean="0"/>
              <a:t>belirginleşir</a:t>
            </a:r>
            <a:r>
              <a:rPr lang="en-US" dirty="0" smtClean="0"/>
              <a:t>.</a:t>
            </a:r>
            <a:r>
              <a:rPr lang="tr-TR" dirty="0" smtClean="0"/>
              <a:t>  Kemikler boşalır.</a:t>
            </a:r>
            <a:endParaRPr lang="en-US" dirty="0" smtClean="0"/>
          </a:p>
          <a:p>
            <a:pPr>
              <a:lnSpc>
                <a:spcPct val="170000"/>
              </a:lnSpc>
            </a:pP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681216" y="1987296"/>
            <a:ext cx="4252405" cy="37609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Kas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güçsüzlüğü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Kemik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ağrıları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Minör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travma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ile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kırık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Büyümekte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olan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çocuklarda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raşitik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değişiklikler</a:t>
            </a:r>
            <a:endParaRPr kumimoji="0" lang="tr-T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U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zun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kemiklerde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varus-valgus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deformitesi</a:t>
            </a:r>
            <a:r>
              <a:rPr kumimoji="0" lang="tr-T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,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femur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başı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epifiz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kayması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görülebilir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2496" y="0"/>
            <a:ext cx="2734775" cy="301508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18803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ROD-</a:t>
            </a:r>
            <a:r>
              <a:rPr lang="en-US" dirty="0" err="1" smtClean="0"/>
              <a:t>Tedavi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US" b="1" dirty="0" err="1" smtClean="0">
                <a:solidFill>
                  <a:srgbClr val="FF0000"/>
                </a:solidFill>
              </a:rPr>
              <a:t>Hedef</a:t>
            </a:r>
            <a:r>
              <a:rPr lang="en-US" b="1" dirty="0" smtClean="0">
                <a:solidFill>
                  <a:srgbClr val="FF0000"/>
                </a:solidFill>
              </a:rPr>
              <a:t>: </a:t>
            </a:r>
            <a:r>
              <a:rPr lang="en-US" dirty="0" err="1" smtClean="0"/>
              <a:t>Diyet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farmakolojik</a:t>
            </a:r>
            <a:r>
              <a:rPr lang="en-US" dirty="0" smtClean="0"/>
              <a:t> </a:t>
            </a:r>
            <a:r>
              <a:rPr lang="en-US" dirty="0" err="1" smtClean="0"/>
              <a:t>tedavi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kemik</a:t>
            </a:r>
            <a:r>
              <a:rPr lang="en-US" dirty="0" smtClean="0"/>
              <a:t> </a:t>
            </a:r>
            <a:r>
              <a:rPr lang="en-US" dirty="0" err="1" smtClean="0"/>
              <a:t>deformitelerinin</a:t>
            </a:r>
            <a:r>
              <a:rPr lang="en-US" dirty="0" smtClean="0"/>
              <a:t> </a:t>
            </a:r>
            <a:r>
              <a:rPr lang="en-US" dirty="0" err="1" smtClean="0"/>
              <a:t>engellenmesi</a:t>
            </a:r>
            <a:r>
              <a:rPr lang="tr-TR" dirty="0" smtClean="0"/>
              <a:t> ve </a:t>
            </a:r>
            <a:r>
              <a:rPr lang="en-US" dirty="0" smtClean="0"/>
              <a:t>normal </a:t>
            </a:r>
            <a:r>
              <a:rPr lang="en-US" dirty="0" err="1" smtClean="0"/>
              <a:t>büyümenin</a:t>
            </a:r>
            <a:r>
              <a:rPr lang="en-US" dirty="0" smtClean="0"/>
              <a:t> </a:t>
            </a:r>
            <a:r>
              <a:rPr lang="en-US" dirty="0" err="1" smtClean="0"/>
              <a:t>sağlanması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err="1" smtClean="0"/>
              <a:t>Düşük</a:t>
            </a:r>
            <a:r>
              <a:rPr lang="en-US" dirty="0" smtClean="0"/>
              <a:t> </a:t>
            </a:r>
            <a:r>
              <a:rPr lang="en-US" dirty="0" err="1" smtClean="0"/>
              <a:t>fosforlu</a:t>
            </a:r>
            <a:r>
              <a:rPr lang="en-US" dirty="0" smtClean="0"/>
              <a:t> </a:t>
            </a:r>
            <a:r>
              <a:rPr lang="en-US" dirty="0" err="1" smtClean="0"/>
              <a:t>diyet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bebekler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düşük</a:t>
            </a:r>
            <a:r>
              <a:rPr lang="en-US" dirty="0" smtClean="0"/>
              <a:t> </a:t>
            </a:r>
            <a:r>
              <a:rPr lang="en-US" dirty="0" err="1" smtClean="0"/>
              <a:t>fosforlu</a:t>
            </a:r>
            <a:r>
              <a:rPr lang="en-US" dirty="0" smtClean="0"/>
              <a:t> </a:t>
            </a:r>
            <a:r>
              <a:rPr lang="en-US" dirty="0" err="1" smtClean="0"/>
              <a:t>formulalar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en-US" dirty="0" err="1" smtClean="0"/>
              <a:t>Fosfor</a:t>
            </a:r>
            <a:r>
              <a:rPr lang="en-US" dirty="0" smtClean="0"/>
              <a:t> </a:t>
            </a:r>
            <a:r>
              <a:rPr lang="en-US" dirty="0" err="1" smtClean="0"/>
              <a:t>alımı</a:t>
            </a:r>
            <a:r>
              <a:rPr lang="en-US" dirty="0" smtClean="0"/>
              <a:t> </a:t>
            </a:r>
            <a:r>
              <a:rPr lang="en-US" dirty="0" err="1" smtClean="0"/>
              <a:t>tamamen</a:t>
            </a:r>
            <a:r>
              <a:rPr lang="en-US" dirty="0" smtClean="0"/>
              <a:t> </a:t>
            </a:r>
            <a:r>
              <a:rPr lang="en-US" dirty="0" err="1" smtClean="0"/>
              <a:t>kısıtlanamayacağı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fosfor</a:t>
            </a:r>
            <a:r>
              <a:rPr lang="en-US" dirty="0" smtClean="0"/>
              <a:t> </a:t>
            </a:r>
            <a:r>
              <a:rPr lang="en-US" dirty="0" err="1" smtClean="0"/>
              <a:t>bağlayıcılar</a:t>
            </a:r>
            <a:r>
              <a:rPr lang="en-US" dirty="0" smtClean="0"/>
              <a:t> </a:t>
            </a:r>
            <a:r>
              <a:rPr lang="en-US" dirty="0" err="1" smtClean="0"/>
              <a:t>kullanılır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 err="1" smtClean="0"/>
              <a:t>Tedavinin</a:t>
            </a:r>
            <a:r>
              <a:rPr lang="en-US" dirty="0" smtClean="0"/>
              <a:t> </a:t>
            </a:r>
            <a:r>
              <a:rPr lang="en-US" dirty="0" err="1" smtClean="0"/>
              <a:t>esasını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D VİTAMİNİ </a:t>
            </a:r>
            <a:r>
              <a:rPr lang="en-US" b="1" dirty="0" err="1" smtClean="0">
                <a:solidFill>
                  <a:srgbClr val="FF0000"/>
                </a:solidFill>
              </a:rPr>
              <a:t>desteği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oluşturur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tr-TR" dirty="0" smtClean="0"/>
              <a:t>Aktif D </a:t>
            </a:r>
            <a:r>
              <a:rPr lang="tr-TR" dirty="0" err="1" smtClean="0"/>
              <a:t>vit</a:t>
            </a:r>
            <a:r>
              <a:rPr lang="tr-TR" dirty="0" smtClean="0"/>
              <a:t> oral veya  </a:t>
            </a:r>
            <a:r>
              <a:rPr lang="tr-TR" dirty="0" err="1" smtClean="0"/>
              <a:t>intravenöz</a:t>
            </a:r>
            <a:r>
              <a:rPr lang="tr-TR" dirty="0" smtClean="0"/>
              <a:t> kullanılabilir.</a:t>
            </a:r>
            <a:endParaRPr lang="en-US" dirty="0" smtClean="0"/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66658233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1487</TotalTime>
  <Words>888</Words>
  <Application>Microsoft Office PowerPoint</Application>
  <PresentationFormat>Özel</PresentationFormat>
  <Paragraphs>126</Paragraphs>
  <Slides>15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16" baseType="lpstr">
      <vt:lpstr>Ofis Teması</vt:lpstr>
      <vt:lpstr>KBY’de Beslenme  Büyüme ve Gelişme  Kemik Metabolizması (Renal Osteodistrofi)  </vt:lpstr>
      <vt:lpstr>Hatırlayalım</vt:lpstr>
      <vt:lpstr>Slayt 3</vt:lpstr>
      <vt:lpstr>KBY’de Beslenme  Büyüme ve Gelişme  Kemik Metabolizması (Renal Osteodistrofi)  KBY’de Enfeksiyonlara Eğilim KBY’de İlaçlar ve Diyaliz Etkileşimi  Hepatitler ve KBY’de Aşılama</vt:lpstr>
      <vt:lpstr>Slayt 5</vt:lpstr>
      <vt:lpstr>BESLENME</vt:lpstr>
      <vt:lpstr>BESLENME</vt:lpstr>
      <vt:lpstr>Slayt 8</vt:lpstr>
      <vt:lpstr>Sorun Ne ?</vt:lpstr>
      <vt:lpstr>Slayt 10</vt:lpstr>
      <vt:lpstr>Büyüme-Gelişmenin Değerlendirilmesi </vt:lpstr>
      <vt:lpstr>Slayt 12</vt:lpstr>
      <vt:lpstr>KEMİK METABOLİZMASI ve RENAL OSTEODİSTROFİ (ROD)</vt:lpstr>
      <vt:lpstr>Slayt 14</vt:lpstr>
      <vt:lpstr>ROD-Tedavi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cp:lastModifiedBy>admin</cp:lastModifiedBy>
  <cp:revision>166</cp:revision>
  <dcterms:created xsi:type="dcterms:W3CDTF">2013-08-01T11:12:58Z</dcterms:created>
  <dcterms:modified xsi:type="dcterms:W3CDTF">2020-10-07T13:18:55Z</dcterms:modified>
</cp:coreProperties>
</file>