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38" r:id="rId3"/>
    <p:sldId id="283" r:id="rId4"/>
    <p:sldId id="257" r:id="rId5"/>
    <p:sldId id="258" r:id="rId6"/>
    <p:sldId id="339" r:id="rId7"/>
    <p:sldId id="259" r:id="rId8"/>
    <p:sldId id="260" r:id="rId9"/>
    <p:sldId id="261" r:id="rId10"/>
    <p:sldId id="262" r:id="rId11"/>
    <p:sldId id="263" r:id="rId12"/>
    <p:sldId id="264" r:id="rId13"/>
    <p:sldId id="265" r:id="rId14"/>
    <p:sldId id="266" r:id="rId15"/>
    <p:sldId id="267" r:id="rId16"/>
    <p:sldId id="268" r:id="rId17"/>
    <p:sldId id="340" r:id="rId18"/>
    <p:sldId id="269" r:id="rId19"/>
    <p:sldId id="270" r:id="rId20"/>
    <p:sldId id="271" r:id="rId21"/>
    <p:sldId id="272" r:id="rId22"/>
    <p:sldId id="273" r:id="rId23"/>
    <p:sldId id="274" r:id="rId24"/>
    <p:sldId id="275" r:id="rId25"/>
    <p:sldId id="276" r:id="rId26"/>
    <p:sldId id="277" r:id="rId27"/>
    <p:sldId id="279" r:id="rId28"/>
    <p:sldId id="278" r:id="rId29"/>
    <p:sldId id="280" r:id="rId30"/>
    <p:sldId id="281" r:id="rId31"/>
    <p:sldId id="282"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1" r:id="rId59"/>
    <p:sldId id="312" r:id="rId60"/>
    <p:sldId id="310"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p:cViewPr>
        <p:scale>
          <a:sx n="70" d="100"/>
          <a:sy n="70" d="100"/>
        </p:scale>
        <p:origin x="-138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tr-TR" smtClean="0"/>
              <a:t>Asıl başlık stili için tıklatın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23720DD-5B6D-40BF-8493-A6B52D484E6B}" type="datetimeFigureOut">
              <a:rPr lang="tr-TR" smtClean="0"/>
              <a:t>10.2.2020</a:t>
            </a:fld>
            <a:endParaRPr lang="tr-TR"/>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tr-T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F302176B-0E47-46AC-8F43-DAB4B8A37D06}" type="slidenum">
              <a:rPr lang="tr-TR" smtClean="0"/>
              <a:t>‹#›</a:t>
            </a:fld>
            <a:endParaRPr lang="tr-T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10.2.2020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tr-TR" smtClean="0"/>
              <a:t>Asıl başlık stili için tıklatın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10.2.2020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A23720DD-5B6D-40BF-8493-A6B52D484E6B}" type="datetimeFigureOut">
              <a:rPr lang="tr-TR" smtClean="0"/>
              <a:t>10.2.2020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1042416" y="2313432"/>
            <a:ext cx="3419856" cy="349300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23720DD-5B6D-40BF-8493-A6B52D484E6B}" type="datetimeFigureOut">
              <a:rPr lang="tr-TR" smtClean="0"/>
              <a:t>10.2.2020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10.2.2020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10.2.2020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23720DD-5B6D-40BF-8493-A6B52D484E6B}" type="datetimeFigureOut">
              <a:rPr lang="tr-TR" smtClean="0"/>
              <a:t>10.2.2020</a:t>
            </a:fld>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tr-T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tr-TR" smtClean="0"/>
              <a:t>Asıl başlık stili için tıklatın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tr-TR" smtClean="0"/>
              <a:t>Asıl başlık stili için tıklatın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10.2.2020</a:t>
            </a:fld>
            <a:endParaRPr lang="tr-T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tr-TR" smtClean="0"/>
              <a:t>Asıl başlık stili için tıklatın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23720DD-5B6D-40BF-8493-A6B52D484E6B}" type="datetimeFigureOut">
              <a:rPr lang="tr-TR" smtClean="0"/>
              <a:t>10.2.2020</a:t>
            </a:fld>
            <a:endParaRPr lang="tr-T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tr-T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fontScale="90000"/>
          </a:bodyPr>
          <a:lstStyle/>
          <a:p>
            <a:r>
              <a:rPr lang="tr-TR" dirty="0" smtClean="0"/>
              <a:t>SOSYAL BİLİMLERDE ARŞ. YÖNTEM VE TEKNİKLERİ</a:t>
            </a:r>
            <a:endParaRPr lang="tr-TR" dirty="0"/>
          </a:p>
        </p:txBody>
      </p:sp>
      <p:sp>
        <p:nvSpPr>
          <p:cNvPr id="3" name="Alt Başlık 2"/>
          <p:cNvSpPr>
            <a:spLocks noGrp="1"/>
          </p:cNvSpPr>
          <p:nvPr>
            <p:ph type="subTitle" idx="1"/>
          </p:nvPr>
        </p:nvSpPr>
        <p:spPr/>
        <p:txBody>
          <a:bodyPr/>
          <a:lstStyle/>
          <a:p>
            <a:r>
              <a:rPr lang="tr-TR" dirty="0" smtClean="0"/>
              <a:t>NİCEL VE NİTEL YÖNTEMLER</a:t>
            </a:r>
            <a:endParaRPr lang="tr-TR" dirty="0"/>
          </a:p>
        </p:txBody>
      </p:sp>
    </p:spTree>
    <p:extLst>
      <p:ext uri="{BB962C8B-B14F-4D97-AF65-F5344CB8AC3E}">
        <p14:creationId xmlns:p14="http://schemas.microsoft.com/office/powerpoint/2010/main" val="33489655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Nicel ve nitel araştırmanın genel özellikleri</a:t>
            </a:r>
          </a:p>
          <a:p>
            <a:r>
              <a:rPr lang="tr-TR" dirty="0" smtClean="0"/>
              <a:t>Nicel ve nitel araştırmalarda kullanılan araştırma teknikleri</a:t>
            </a:r>
          </a:p>
          <a:p>
            <a:r>
              <a:rPr lang="tr-TR" dirty="0" smtClean="0"/>
              <a:t>Yöntemsel çoğulculuk</a:t>
            </a:r>
            <a:endParaRPr lang="tr-TR" dirty="0"/>
          </a:p>
        </p:txBody>
      </p:sp>
    </p:spTree>
    <p:extLst>
      <p:ext uri="{BB962C8B-B14F-4D97-AF65-F5344CB8AC3E}">
        <p14:creationId xmlns:p14="http://schemas.microsoft.com/office/powerpoint/2010/main" val="22410175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Nicel ve Nitel Araştırma </a:t>
            </a:r>
            <a:r>
              <a:rPr lang="tr-TR" dirty="0" smtClean="0"/>
              <a:t>Yöntemleri </a:t>
            </a:r>
            <a:r>
              <a:rPr lang="tr-TR" dirty="0"/>
              <a:t>Araştırma Teknikleri </a:t>
            </a:r>
          </a:p>
        </p:txBody>
      </p:sp>
      <p:sp>
        <p:nvSpPr>
          <p:cNvPr id="3" name="İçerik Yer Tutucusu 2"/>
          <p:cNvSpPr>
            <a:spLocks noGrp="1"/>
          </p:cNvSpPr>
          <p:nvPr>
            <p:ph idx="1"/>
          </p:nvPr>
        </p:nvSpPr>
        <p:spPr/>
        <p:txBody>
          <a:bodyPr>
            <a:normAutofit fontScale="92500" lnSpcReduction="20000"/>
          </a:bodyPr>
          <a:lstStyle/>
          <a:p>
            <a:r>
              <a:rPr lang="tr-TR" dirty="0" smtClean="0"/>
              <a:t>Deney </a:t>
            </a:r>
          </a:p>
          <a:p>
            <a:r>
              <a:rPr lang="tr-TR" dirty="0" smtClean="0"/>
              <a:t>Gözlem </a:t>
            </a:r>
          </a:p>
          <a:p>
            <a:r>
              <a:rPr lang="tr-TR" dirty="0" smtClean="0"/>
              <a:t>Görüşme</a:t>
            </a:r>
          </a:p>
          <a:p>
            <a:r>
              <a:rPr lang="tr-TR" dirty="0" smtClean="0"/>
              <a:t>Anket </a:t>
            </a:r>
          </a:p>
          <a:p>
            <a:r>
              <a:rPr lang="tr-TR" dirty="0" smtClean="0"/>
              <a:t>Yapılandırılmış Görüşme </a:t>
            </a:r>
          </a:p>
          <a:p>
            <a:r>
              <a:rPr lang="tr-TR" dirty="0" smtClean="0"/>
              <a:t>Yapılandırılmamış Görüşme </a:t>
            </a:r>
          </a:p>
          <a:p>
            <a:r>
              <a:rPr lang="tr-TR" dirty="0" smtClean="0"/>
              <a:t>Yaşam Öyküsü</a:t>
            </a:r>
          </a:p>
          <a:p>
            <a:r>
              <a:rPr lang="tr-TR" dirty="0" smtClean="0"/>
              <a:t>Örnek </a:t>
            </a:r>
            <a:r>
              <a:rPr lang="tr-TR" dirty="0"/>
              <a:t>Olay </a:t>
            </a:r>
            <a:endParaRPr lang="tr-TR" dirty="0" smtClean="0"/>
          </a:p>
          <a:p>
            <a:r>
              <a:rPr lang="tr-TR" dirty="0" smtClean="0"/>
              <a:t>Odak </a:t>
            </a:r>
            <a:r>
              <a:rPr lang="tr-TR" dirty="0"/>
              <a:t>Grup </a:t>
            </a:r>
            <a:endParaRPr lang="tr-TR" dirty="0" smtClean="0"/>
          </a:p>
          <a:p>
            <a:r>
              <a:rPr lang="tr-TR" dirty="0" smtClean="0"/>
              <a:t>Yöntemsel Çoğulculuk</a:t>
            </a:r>
            <a:endParaRPr lang="tr-TR" dirty="0"/>
          </a:p>
        </p:txBody>
      </p:sp>
    </p:spTree>
    <p:extLst>
      <p:ext uri="{BB962C8B-B14F-4D97-AF65-F5344CB8AC3E}">
        <p14:creationId xmlns:p14="http://schemas.microsoft.com/office/powerpoint/2010/main" val="22866086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Nicel ve Nitel Araştırma Yöntemlerinin Temel Özellikleri </a:t>
            </a:r>
          </a:p>
        </p:txBody>
      </p:sp>
      <p:sp>
        <p:nvSpPr>
          <p:cNvPr id="3" name="İçerik Yer Tutucusu 2"/>
          <p:cNvSpPr>
            <a:spLocks noGrp="1"/>
          </p:cNvSpPr>
          <p:nvPr>
            <p:ph idx="1"/>
          </p:nvPr>
        </p:nvSpPr>
        <p:spPr/>
        <p:txBody>
          <a:bodyPr>
            <a:normAutofit fontScale="92500" lnSpcReduction="20000"/>
          </a:bodyPr>
          <a:lstStyle/>
          <a:p>
            <a:r>
              <a:rPr lang="tr-TR" dirty="0" smtClean="0"/>
              <a:t>Nicelik</a:t>
            </a:r>
            <a:r>
              <a:rPr lang="tr-TR" dirty="0"/>
              <a:t>, bir şeyin sayılabilen, ölçülebilen veya azalıp çoğalabilen durumu, çokluk, miktar anlamına; </a:t>
            </a:r>
            <a:endParaRPr lang="tr-TR" dirty="0" smtClean="0"/>
          </a:p>
          <a:p>
            <a:r>
              <a:rPr lang="tr-TR" dirty="0" smtClean="0"/>
              <a:t>Nicel </a:t>
            </a:r>
            <a:r>
              <a:rPr lang="tr-TR" dirty="0"/>
              <a:t>ise nicelikle ilgili olan anlamına gelir. </a:t>
            </a:r>
            <a:endParaRPr lang="tr-TR" dirty="0" smtClean="0"/>
          </a:p>
          <a:p>
            <a:r>
              <a:rPr lang="tr-TR" dirty="0" smtClean="0"/>
              <a:t>Nitelik </a:t>
            </a:r>
            <a:r>
              <a:rPr lang="tr-TR" dirty="0"/>
              <a:t>ise bir şeyin nasıl olduğunu belirten, onu başka şeylerden ayıran, bireyin, nesne veya yaşantının bir yönünü ötekilerden ayırt etmeye yarayan özellik, vasıf ya da durumu ifade eden bir kavramdır. </a:t>
            </a:r>
            <a:endParaRPr lang="tr-TR" dirty="0" smtClean="0"/>
          </a:p>
          <a:p>
            <a:r>
              <a:rPr lang="tr-TR" dirty="0" smtClean="0"/>
              <a:t>Nitel </a:t>
            </a:r>
            <a:r>
              <a:rPr lang="tr-TR" dirty="0"/>
              <a:t>ise nitelik bakımından, nitelikle ilgili, niteleyici anlamına gelir.</a:t>
            </a:r>
          </a:p>
        </p:txBody>
      </p:sp>
    </p:spTree>
    <p:extLst>
      <p:ext uri="{BB962C8B-B14F-4D97-AF65-F5344CB8AC3E}">
        <p14:creationId xmlns:p14="http://schemas.microsoft.com/office/powerpoint/2010/main" val="11370480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a:t>Nicel araştırma yönteminin temel özellikleri şu şekilde sıralanmaktadır: </a:t>
            </a:r>
            <a:endParaRPr lang="tr-TR" dirty="0" smtClean="0"/>
          </a:p>
          <a:p>
            <a:r>
              <a:rPr lang="tr-TR" dirty="0" smtClean="0"/>
              <a:t>Pozitivist </a:t>
            </a:r>
            <a:r>
              <a:rPr lang="tr-TR" dirty="0"/>
              <a:t>bilim anlayışına dayanır. </a:t>
            </a:r>
            <a:endParaRPr lang="tr-TR" dirty="0" smtClean="0"/>
          </a:p>
          <a:p>
            <a:r>
              <a:rPr lang="tr-TR" dirty="0" smtClean="0"/>
              <a:t>Bu </a:t>
            </a:r>
            <a:r>
              <a:rPr lang="tr-TR" dirty="0"/>
              <a:t>anlayışa göre toplumsal </a:t>
            </a:r>
            <a:r>
              <a:rPr lang="tr-TR" dirty="0" smtClean="0"/>
              <a:t>olgular</a:t>
            </a:r>
          </a:p>
          <a:p>
            <a:pPr lvl="1"/>
            <a:r>
              <a:rPr lang="tr-TR" dirty="0" smtClean="0"/>
              <a:t>gözlemlenebilir</a:t>
            </a:r>
            <a:r>
              <a:rPr lang="tr-TR" dirty="0"/>
              <a:t>, </a:t>
            </a:r>
          </a:p>
          <a:p>
            <a:pPr lvl="1"/>
            <a:r>
              <a:rPr lang="tr-TR" dirty="0" smtClean="0"/>
              <a:t>ölçülebilir,</a:t>
            </a:r>
          </a:p>
          <a:p>
            <a:pPr lvl="1"/>
            <a:r>
              <a:rPr lang="tr-TR" dirty="0" smtClean="0"/>
              <a:t>kültüre </a:t>
            </a:r>
            <a:r>
              <a:rPr lang="tr-TR" dirty="0"/>
              <a:t>ve zamana bağlı olarak değişmeyen, </a:t>
            </a:r>
            <a:endParaRPr lang="tr-TR" dirty="0" smtClean="0"/>
          </a:p>
          <a:p>
            <a:pPr lvl="1"/>
            <a:r>
              <a:rPr lang="tr-TR" dirty="0" smtClean="0"/>
              <a:t>evrensel </a:t>
            </a:r>
            <a:r>
              <a:rPr lang="tr-TR" dirty="0"/>
              <a:t>ve durağan olgulardır.</a:t>
            </a:r>
          </a:p>
        </p:txBody>
      </p:sp>
    </p:spTree>
    <p:extLst>
      <p:ext uri="{BB962C8B-B14F-4D97-AF65-F5344CB8AC3E}">
        <p14:creationId xmlns:p14="http://schemas.microsoft.com/office/powerpoint/2010/main" val="36950726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Örneğin eğitim düzeyi ile oy kullanma sıklığıyla arasında bir ilişki var mıdır?</a:t>
            </a:r>
          </a:p>
          <a:p>
            <a:r>
              <a:rPr lang="tr-TR" dirty="0" smtClean="0"/>
              <a:t>Eğitim görülen yılı ölçeriz oy kullanma sıklığını ölçeriz.</a:t>
            </a:r>
          </a:p>
          <a:p>
            <a:r>
              <a:rPr lang="tr-TR" dirty="0" smtClean="0"/>
              <a:t>Sonuçta  bu bizi nereye götürür</a:t>
            </a:r>
          </a:p>
          <a:p>
            <a:r>
              <a:rPr lang="tr-TR" dirty="0" smtClean="0"/>
              <a:t>Oy kullanma davranışını etkileyen unsurlar nelerdir?</a:t>
            </a:r>
          </a:p>
          <a:p>
            <a:r>
              <a:rPr lang="tr-TR" dirty="0" smtClean="0"/>
              <a:t>Eğitimin sonuçları nelerdir? </a:t>
            </a:r>
            <a:endParaRPr lang="tr-TR" dirty="0"/>
          </a:p>
        </p:txBody>
      </p:sp>
    </p:spTree>
    <p:extLst>
      <p:ext uri="{BB962C8B-B14F-4D97-AF65-F5344CB8AC3E}">
        <p14:creationId xmlns:p14="http://schemas.microsoft.com/office/powerpoint/2010/main" val="36930020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Araştırmanın aşamaları sırasıyla şu şekildedir:</a:t>
            </a:r>
          </a:p>
        </p:txBody>
      </p:sp>
      <p:sp>
        <p:nvSpPr>
          <p:cNvPr id="3" name="İçerik Yer Tutucusu 2"/>
          <p:cNvSpPr>
            <a:spLocks noGrp="1"/>
          </p:cNvSpPr>
          <p:nvPr>
            <p:ph idx="1"/>
          </p:nvPr>
        </p:nvSpPr>
        <p:spPr/>
        <p:txBody>
          <a:bodyPr>
            <a:normAutofit fontScale="85000" lnSpcReduction="10000"/>
          </a:bodyPr>
          <a:lstStyle/>
          <a:p>
            <a:r>
              <a:rPr lang="tr-TR" dirty="0" smtClean="0"/>
              <a:t>1</a:t>
            </a:r>
            <a:r>
              <a:rPr lang="tr-TR" dirty="0"/>
              <a:t>. Araştırma konusunun belirlenmesi, </a:t>
            </a:r>
            <a:endParaRPr lang="tr-TR" dirty="0" smtClean="0"/>
          </a:p>
          <a:p>
            <a:r>
              <a:rPr lang="tr-TR" dirty="0" smtClean="0"/>
              <a:t>2</a:t>
            </a:r>
            <a:r>
              <a:rPr lang="tr-TR" dirty="0"/>
              <a:t>. Araştırma hipotezi ya da hipotezlerinin kurulması, </a:t>
            </a:r>
            <a:endParaRPr lang="tr-TR" dirty="0" smtClean="0"/>
          </a:p>
          <a:p>
            <a:r>
              <a:rPr lang="tr-TR" dirty="0" smtClean="0"/>
              <a:t>3</a:t>
            </a:r>
            <a:r>
              <a:rPr lang="tr-TR" dirty="0"/>
              <a:t>. Veri toplama tekniklerinin belirlenmesi </a:t>
            </a:r>
            <a:endParaRPr lang="tr-TR" dirty="0" smtClean="0"/>
          </a:p>
          <a:p>
            <a:r>
              <a:rPr lang="tr-TR" dirty="0" smtClean="0"/>
              <a:t>4</a:t>
            </a:r>
            <a:r>
              <a:rPr lang="tr-TR" dirty="0"/>
              <a:t>. Araştırmanın örnekleminin seçilmesi </a:t>
            </a:r>
            <a:endParaRPr lang="tr-TR" dirty="0" smtClean="0"/>
          </a:p>
          <a:p>
            <a:r>
              <a:rPr lang="tr-TR" dirty="0" smtClean="0"/>
              <a:t>5</a:t>
            </a:r>
            <a:r>
              <a:rPr lang="tr-TR" dirty="0"/>
              <a:t>. Örneklemden veri toplanması</a:t>
            </a:r>
            <a:r>
              <a:rPr lang="tr-TR" dirty="0" smtClean="0"/>
              <a:t>,</a:t>
            </a:r>
          </a:p>
          <a:p>
            <a:r>
              <a:rPr lang="tr-TR" dirty="0" smtClean="0"/>
              <a:t>6</a:t>
            </a:r>
            <a:r>
              <a:rPr lang="tr-TR" dirty="0"/>
              <a:t>. Toplanan verilerin istatistiksel olarak çözümlenerek araştırma hipotezlerinin sınanması, </a:t>
            </a:r>
            <a:endParaRPr lang="tr-TR" dirty="0" smtClean="0"/>
          </a:p>
          <a:p>
            <a:r>
              <a:rPr lang="tr-TR" dirty="0" smtClean="0"/>
              <a:t>7</a:t>
            </a:r>
            <a:r>
              <a:rPr lang="tr-TR" dirty="0"/>
              <a:t>. Bulguların yorumlanması, </a:t>
            </a:r>
            <a:endParaRPr lang="tr-TR" dirty="0" smtClean="0"/>
          </a:p>
          <a:p>
            <a:r>
              <a:rPr lang="tr-TR" dirty="0" smtClean="0"/>
              <a:t>8</a:t>
            </a:r>
            <a:r>
              <a:rPr lang="tr-TR" dirty="0"/>
              <a:t>. Araştırma raporunun yazılması</a:t>
            </a:r>
          </a:p>
        </p:txBody>
      </p:sp>
    </p:spTree>
    <p:extLst>
      <p:ext uri="{BB962C8B-B14F-4D97-AF65-F5344CB8AC3E}">
        <p14:creationId xmlns:p14="http://schemas.microsoft.com/office/powerpoint/2010/main" val="41613713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Tümden gelim ilkesi</a:t>
            </a:r>
            <a:endParaRPr lang="tr-TR" dirty="0"/>
          </a:p>
        </p:txBody>
      </p:sp>
      <p:sp>
        <p:nvSpPr>
          <p:cNvPr id="3" name="İçerik Yer Tutucusu 2"/>
          <p:cNvSpPr>
            <a:spLocks noGrp="1"/>
          </p:cNvSpPr>
          <p:nvPr>
            <p:ph idx="1"/>
          </p:nvPr>
        </p:nvSpPr>
        <p:spPr/>
        <p:txBody>
          <a:bodyPr/>
          <a:lstStyle/>
          <a:p>
            <a:r>
              <a:rPr lang="tr-TR" dirty="0"/>
              <a:t>Araştırmalarda tümdengelim ilkesi geçerlidir. Toplumsal olgu ve olaylar parçalarına ayrılır, bu parçalardan elde edilen bilgi bütüne </a:t>
            </a:r>
            <a:r>
              <a:rPr lang="tr-TR" dirty="0" err="1"/>
              <a:t>genellenir</a:t>
            </a:r>
            <a:r>
              <a:rPr lang="tr-TR" dirty="0"/>
              <a:t>. </a:t>
            </a:r>
            <a:endParaRPr lang="tr-TR" dirty="0" smtClean="0"/>
          </a:p>
          <a:p>
            <a:r>
              <a:rPr lang="tr-TR" i="1" dirty="0" smtClean="0"/>
              <a:t>Genelleme</a:t>
            </a:r>
            <a:r>
              <a:rPr lang="tr-TR" dirty="0" smtClean="0"/>
              <a:t> </a:t>
            </a:r>
            <a:r>
              <a:rPr lang="tr-TR" dirty="0"/>
              <a:t>yapabilmek için seçilen örneklemin evreni temsil etmesi son derece önemlidir. Aksi takdirde sosyal gerçeklik yanlış yansıtılmış olacaktır.</a:t>
            </a:r>
          </a:p>
        </p:txBody>
      </p:sp>
    </p:spTree>
    <p:extLst>
      <p:ext uri="{BB962C8B-B14F-4D97-AF65-F5344CB8AC3E}">
        <p14:creationId xmlns:p14="http://schemas.microsoft.com/office/powerpoint/2010/main" val="1014902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Çevresel koşullar</a:t>
            </a:r>
            <a:endParaRPr lang="tr-TR" dirty="0"/>
          </a:p>
        </p:txBody>
      </p:sp>
      <p:sp>
        <p:nvSpPr>
          <p:cNvPr id="3" name="İçerik Yer Tutucusu 2"/>
          <p:cNvSpPr>
            <a:spLocks noGrp="1"/>
          </p:cNvSpPr>
          <p:nvPr>
            <p:ph idx="1"/>
          </p:nvPr>
        </p:nvSpPr>
        <p:spPr/>
        <p:txBody>
          <a:bodyPr/>
          <a:lstStyle/>
          <a:p>
            <a:r>
              <a:rPr lang="tr-TR" dirty="0"/>
              <a:t>Değişkenler arasındaki </a:t>
            </a:r>
            <a:r>
              <a:rPr lang="tr-TR" dirty="0" err="1"/>
              <a:t>nedensel</a:t>
            </a:r>
            <a:r>
              <a:rPr lang="tr-TR" dirty="0"/>
              <a:t> ilişkileri etkileyebilecek çevresel koşullar kontrol altında tutulur ve toplumsal olgular kontrollü bir ortamda incelenir. </a:t>
            </a:r>
            <a:endParaRPr lang="tr-TR" dirty="0" smtClean="0"/>
          </a:p>
          <a:p>
            <a:r>
              <a:rPr lang="tr-TR" dirty="0" smtClean="0"/>
              <a:t>Böylece </a:t>
            </a:r>
            <a:r>
              <a:rPr lang="tr-TR" dirty="0"/>
              <a:t>hipotezde yer almayan değişkenlerin incelenen olgu veya olayı etkileme olasılığı azaltılmış olur</a:t>
            </a:r>
          </a:p>
        </p:txBody>
      </p:sp>
    </p:spTree>
    <p:extLst>
      <p:ext uri="{BB962C8B-B14F-4D97-AF65-F5344CB8AC3E}">
        <p14:creationId xmlns:p14="http://schemas.microsoft.com/office/powerpoint/2010/main" val="1924273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Güvenilirlik </a:t>
            </a:r>
            <a:endParaRPr lang="tr-TR" dirty="0"/>
          </a:p>
        </p:txBody>
      </p:sp>
      <p:sp>
        <p:nvSpPr>
          <p:cNvPr id="3" name="İçerik Yer Tutucusu 2"/>
          <p:cNvSpPr>
            <a:spLocks noGrp="1"/>
          </p:cNvSpPr>
          <p:nvPr>
            <p:ph idx="1"/>
          </p:nvPr>
        </p:nvSpPr>
        <p:spPr/>
        <p:txBody>
          <a:bodyPr>
            <a:normAutofit lnSpcReduction="10000"/>
          </a:bodyPr>
          <a:lstStyle/>
          <a:p>
            <a:r>
              <a:rPr lang="tr-TR" dirty="0"/>
              <a:t>Güvenirlik son derece önemlidir. </a:t>
            </a:r>
            <a:endParaRPr lang="tr-TR" dirty="0" smtClean="0"/>
          </a:p>
          <a:p>
            <a:r>
              <a:rPr lang="tr-TR" dirty="0" smtClean="0"/>
              <a:t>Güvenirlik</a:t>
            </a:r>
            <a:r>
              <a:rPr lang="tr-TR" dirty="0"/>
              <a:t>, araştırma tekrarlandığında benzer bulguların elde edilme derecesidir. </a:t>
            </a:r>
            <a:endParaRPr lang="tr-TR" dirty="0" smtClean="0"/>
          </a:p>
          <a:p>
            <a:r>
              <a:rPr lang="tr-TR" dirty="0" smtClean="0"/>
              <a:t>Araştırmanın </a:t>
            </a:r>
            <a:r>
              <a:rPr lang="tr-TR" dirty="0"/>
              <a:t>ortaya koymaya çalıştığı toplumsal kanunların evrensel olarak geçerli olması gerektiği için bulgular, aynı konuda yapılan başka araştırmalar tarafından tekrarlandığı takdirde doğru kabul edilir</a:t>
            </a:r>
          </a:p>
        </p:txBody>
      </p:sp>
    </p:spTree>
    <p:extLst>
      <p:ext uri="{BB962C8B-B14F-4D97-AF65-F5344CB8AC3E}">
        <p14:creationId xmlns:p14="http://schemas.microsoft.com/office/powerpoint/2010/main" val="13761207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Araştırma başladıktan sonra araştırma sürecinde, </a:t>
            </a:r>
            <a:endParaRPr lang="tr-TR" dirty="0" smtClean="0"/>
          </a:p>
          <a:p>
            <a:r>
              <a:rPr lang="tr-TR" dirty="0" smtClean="0"/>
              <a:t>kullanılan </a:t>
            </a:r>
            <a:r>
              <a:rPr lang="tr-TR" dirty="0"/>
              <a:t>tekniklerde, </a:t>
            </a:r>
            <a:endParaRPr lang="tr-TR" dirty="0" smtClean="0"/>
          </a:p>
          <a:p>
            <a:r>
              <a:rPr lang="tr-TR" dirty="0" smtClean="0"/>
              <a:t>veri </a:t>
            </a:r>
            <a:r>
              <a:rPr lang="tr-TR" dirty="0"/>
              <a:t>toplama araçlarında hiçbir değişiklik yapılmaz.</a:t>
            </a:r>
          </a:p>
        </p:txBody>
      </p:sp>
    </p:spTree>
    <p:extLst>
      <p:ext uri="{BB962C8B-B14F-4D97-AF65-F5344CB8AC3E}">
        <p14:creationId xmlns:p14="http://schemas.microsoft.com/office/powerpoint/2010/main" val="5094759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Araştırmacının rolü</a:t>
            </a:r>
            <a:endParaRPr lang="tr-TR" dirty="0"/>
          </a:p>
        </p:txBody>
      </p:sp>
      <p:sp>
        <p:nvSpPr>
          <p:cNvPr id="3" name="İçerik Yer Tutucusu 2"/>
          <p:cNvSpPr>
            <a:spLocks noGrp="1"/>
          </p:cNvSpPr>
          <p:nvPr>
            <p:ph idx="1"/>
          </p:nvPr>
        </p:nvSpPr>
        <p:spPr/>
        <p:txBody>
          <a:bodyPr/>
          <a:lstStyle/>
          <a:p>
            <a:r>
              <a:rPr lang="tr-TR" dirty="0"/>
              <a:t>Araştırmacının rolü, standartlaştırılmış ölçüm araçlarını kullanarak sayısal olarak ifade edilebilecek verileri toplamak ve bu verileri istatistiksel olarak çözümleyerek sonuçları açıklamakla sınırlıdır. </a:t>
            </a:r>
            <a:endParaRPr lang="tr-TR" dirty="0" smtClean="0"/>
          </a:p>
          <a:p>
            <a:r>
              <a:rPr lang="tr-TR" dirty="0" smtClean="0"/>
              <a:t>Bu </a:t>
            </a:r>
            <a:r>
              <a:rPr lang="tr-TR" dirty="0"/>
              <a:t>nedenle araştırmacı araştırmaya katılan kişilerle etkileşime girmez.</a:t>
            </a:r>
          </a:p>
        </p:txBody>
      </p:sp>
    </p:spTree>
    <p:extLst>
      <p:ext uri="{BB962C8B-B14F-4D97-AF65-F5344CB8AC3E}">
        <p14:creationId xmlns:p14="http://schemas.microsoft.com/office/powerpoint/2010/main" val="24417609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Verilerin işlenmesi</a:t>
            </a:r>
            <a:endParaRPr lang="tr-TR" dirty="0"/>
          </a:p>
        </p:txBody>
      </p:sp>
      <p:sp>
        <p:nvSpPr>
          <p:cNvPr id="3" name="İçerik Yer Tutucusu 2"/>
          <p:cNvSpPr>
            <a:spLocks noGrp="1"/>
          </p:cNvSpPr>
          <p:nvPr>
            <p:ph idx="1"/>
          </p:nvPr>
        </p:nvSpPr>
        <p:spPr/>
        <p:txBody>
          <a:bodyPr>
            <a:normAutofit lnSpcReduction="10000"/>
          </a:bodyPr>
          <a:lstStyle/>
          <a:p>
            <a:r>
              <a:rPr lang="tr-TR" dirty="0"/>
              <a:t>Nicel araştırma yönteminde veriler sayısal olarak işlenir. </a:t>
            </a:r>
            <a:endParaRPr lang="tr-TR" dirty="0" smtClean="0"/>
          </a:p>
          <a:p>
            <a:r>
              <a:rPr lang="tr-TR" dirty="0" smtClean="0"/>
              <a:t>Toplumsal </a:t>
            </a:r>
            <a:r>
              <a:rPr lang="tr-TR" dirty="0"/>
              <a:t>olarak özü itibari ile sayısal özellikler taşımayan verilerde sayısal olarak ifade edilebilmektedir. </a:t>
            </a:r>
            <a:endParaRPr lang="tr-TR" dirty="0" smtClean="0"/>
          </a:p>
          <a:p>
            <a:r>
              <a:rPr lang="tr-TR" dirty="0" smtClean="0"/>
              <a:t>Bulgular </a:t>
            </a:r>
            <a:r>
              <a:rPr lang="tr-TR" dirty="0"/>
              <a:t>değişkenler arasındaki istatistiksel olarak anlamlı olan ilişkilerin varlığının, yönünün ve şiddetinin ortaya konması ve açıklanması yoluyla sunulur.</a:t>
            </a:r>
          </a:p>
        </p:txBody>
      </p:sp>
    </p:spTree>
    <p:extLst>
      <p:ext uri="{BB962C8B-B14F-4D97-AF65-F5344CB8AC3E}">
        <p14:creationId xmlns:p14="http://schemas.microsoft.com/office/powerpoint/2010/main" val="32833384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Nitel araştırma yönteminin temel </a:t>
            </a:r>
            <a:r>
              <a:rPr lang="tr-TR" dirty="0" smtClean="0"/>
              <a:t>özellikleri:</a:t>
            </a:r>
            <a:endParaRPr lang="tr-TR" dirty="0"/>
          </a:p>
        </p:txBody>
      </p:sp>
      <p:sp>
        <p:nvSpPr>
          <p:cNvPr id="3" name="İçerik Yer Tutucusu 2"/>
          <p:cNvSpPr>
            <a:spLocks noGrp="1"/>
          </p:cNvSpPr>
          <p:nvPr>
            <p:ph idx="1"/>
          </p:nvPr>
        </p:nvSpPr>
        <p:spPr/>
        <p:txBody>
          <a:bodyPr>
            <a:normAutofit lnSpcReduction="10000"/>
          </a:bodyPr>
          <a:lstStyle/>
          <a:p>
            <a:r>
              <a:rPr lang="tr-TR" dirty="0" smtClean="0"/>
              <a:t>Nitel </a:t>
            </a:r>
            <a:r>
              <a:rPr lang="tr-TR" dirty="0"/>
              <a:t>araştırma </a:t>
            </a:r>
            <a:r>
              <a:rPr lang="tr-TR" i="1" dirty="0"/>
              <a:t>derinlemesine bilgi</a:t>
            </a:r>
            <a:r>
              <a:rPr lang="tr-TR" dirty="0"/>
              <a:t> toplamayı amaçlamaktadır. </a:t>
            </a:r>
            <a:endParaRPr lang="tr-TR" dirty="0" smtClean="0"/>
          </a:p>
          <a:p>
            <a:r>
              <a:rPr lang="tr-TR" dirty="0" smtClean="0"/>
              <a:t>Bu </a:t>
            </a:r>
            <a:r>
              <a:rPr lang="tr-TR" dirty="0"/>
              <a:t>sebeple toplumsal olgular arasında nedensellik ilişkisi kurmayı amaçlar. </a:t>
            </a:r>
            <a:endParaRPr lang="tr-TR" dirty="0" smtClean="0"/>
          </a:p>
          <a:p>
            <a:r>
              <a:rPr lang="tr-TR" dirty="0" smtClean="0"/>
              <a:t>Nicel </a:t>
            </a:r>
            <a:r>
              <a:rPr lang="tr-TR" dirty="0"/>
              <a:t>araştırmaların temelinde </a:t>
            </a:r>
            <a:r>
              <a:rPr lang="tr-TR" u="sng" dirty="0"/>
              <a:t>ne, nerede, ne kadar </a:t>
            </a:r>
            <a:r>
              <a:rPr lang="tr-TR" dirty="0"/>
              <a:t>gibi sorular yatarken, </a:t>
            </a:r>
            <a:endParaRPr lang="tr-TR" dirty="0" smtClean="0"/>
          </a:p>
          <a:p>
            <a:r>
              <a:rPr lang="tr-TR" dirty="0" smtClean="0"/>
              <a:t>Nitel </a:t>
            </a:r>
            <a:r>
              <a:rPr lang="tr-TR" dirty="0"/>
              <a:t>araştırmaların temelinde </a:t>
            </a:r>
            <a:r>
              <a:rPr lang="tr-TR" u="sng" dirty="0"/>
              <a:t>neden, nasıl </a:t>
            </a:r>
            <a:r>
              <a:rPr lang="tr-TR" dirty="0"/>
              <a:t>gibi derinlemesine bilgiyi bulmaya çalışan sorular yatmaktadır.</a:t>
            </a:r>
          </a:p>
        </p:txBody>
      </p:sp>
    </p:spTree>
    <p:extLst>
      <p:ext uri="{BB962C8B-B14F-4D97-AF65-F5344CB8AC3E}">
        <p14:creationId xmlns:p14="http://schemas.microsoft.com/office/powerpoint/2010/main" val="33190530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Nitel araştırma yönteminin temel </a:t>
            </a:r>
            <a:r>
              <a:rPr lang="tr-TR" dirty="0" smtClean="0"/>
              <a:t>özellikleri:</a:t>
            </a:r>
            <a:endParaRPr lang="tr-TR" dirty="0"/>
          </a:p>
        </p:txBody>
      </p:sp>
      <p:sp>
        <p:nvSpPr>
          <p:cNvPr id="3" name="İçerik Yer Tutucusu 2"/>
          <p:cNvSpPr>
            <a:spLocks noGrp="1"/>
          </p:cNvSpPr>
          <p:nvPr>
            <p:ph idx="1"/>
          </p:nvPr>
        </p:nvSpPr>
        <p:spPr/>
        <p:txBody>
          <a:bodyPr/>
          <a:lstStyle/>
          <a:p>
            <a:r>
              <a:rPr lang="tr-TR" dirty="0" smtClean="0"/>
              <a:t>Yorumlayıcı </a:t>
            </a:r>
            <a:r>
              <a:rPr lang="tr-TR" dirty="0"/>
              <a:t>yaklaşıma dayanır. </a:t>
            </a:r>
            <a:endParaRPr lang="tr-TR" dirty="0" smtClean="0"/>
          </a:p>
          <a:p>
            <a:r>
              <a:rPr lang="tr-TR" dirty="0" smtClean="0"/>
              <a:t>Yorumlayıcı </a:t>
            </a:r>
            <a:r>
              <a:rPr lang="tr-TR" dirty="0"/>
              <a:t>yaklaşım toplumsal olguların, insanların anlam dünyasında, birbirleri ile girdikleri karşılıklı etkileşim sürecinde inşa edildiğini varsayar. </a:t>
            </a:r>
            <a:endParaRPr lang="tr-TR" dirty="0" smtClean="0"/>
          </a:p>
          <a:p>
            <a:r>
              <a:rPr lang="tr-TR" dirty="0" smtClean="0"/>
              <a:t>Nitel </a:t>
            </a:r>
            <a:r>
              <a:rPr lang="tr-TR" dirty="0"/>
              <a:t>araştırmalarda neden ve nasıl sorularına yanıt aranır.</a:t>
            </a:r>
          </a:p>
        </p:txBody>
      </p:sp>
    </p:spTree>
    <p:extLst>
      <p:ext uri="{BB962C8B-B14F-4D97-AF65-F5344CB8AC3E}">
        <p14:creationId xmlns:p14="http://schemas.microsoft.com/office/powerpoint/2010/main" val="41927153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r>
              <a:rPr lang="tr-TR" dirty="0"/>
              <a:t>Nitel araştırmalar olgular arasında nedensellik ilişkisi kurmayı amaçlamaz. </a:t>
            </a:r>
            <a:endParaRPr lang="tr-TR" dirty="0" smtClean="0"/>
          </a:p>
          <a:p>
            <a:r>
              <a:rPr lang="tr-TR" dirty="0" smtClean="0"/>
              <a:t>Çünkü </a:t>
            </a:r>
            <a:r>
              <a:rPr lang="tr-TR" dirty="0"/>
              <a:t>toplumsal olgular etkileşim içindeki toplumsal aktörlerin amaçlı eylemleri ile yaratılan, değişken, karmaşık ve belirsiz olgulardır, bu nedenle </a:t>
            </a:r>
            <a:r>
              <a:rPr lang="tr-TR" i="1" dirty="0" err="1"/>
              <a:t>genellenemez</a:t>
            </a:r>
            <a:r>
              <a:rPr lang="tr-TR" i="1" dirty="0"/>
              <a:t> ve tahmin edilemezler</a:t>
            </a:r>
          </a:p>
        </p:txBody>
      </p:sp>
    </p:spTree>
    <p:extLst>
      <p:ext uri="{BB962C8B-B14F-4D97-AF65-F5344CB8AC3E}">
        <p14:creationId xmlns:p14="http://schemas.microsoft.com/office/powerpoint/2010/main" val="22019680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10000"/>
          </a:bodyPr>
          <a:lstStyle/>
          <a:p>
            <a:r>
              <a:rPr lang="tr-TR" dirty="0" smtClean="0"/>
              <a:t>Örneğin Eğitim düzeyi ile oy kullanma sıklığı…</a:t>
            </a:r>
          </a:p>
          <a:p>
            <a:r>
              <a:rPr lang="tr-TR" dirty="0" smtClean="0"/>
              <a:t>Nitel yaklaşıma göre </a:t>
            </a:r>
          </a:p>
          <a:p>
            <a:r>
              <a:rPr lang="tr-TR" dirty="0" smtClean="0"/>
              <a:t>Eğitimi formel eğitim süresi ile sınırlı tutmayacaktır,</a:t>
            </a:r>
          </a:p>
          <a:p>
            <a:r>
              <a:rPr lang="tr-TR" dirty="0" smtClean="0"/>
              <a:t>Oy kullanma davranışı her toplulukta aynı anlama gelmez. Yeni demokrasiye geçmiş veya yıllardır demokrasi ile yönetilen ülkelerde oy kullanma aynı anlama gelmez.</a:t>
            </a:r>
          </a:p>
          <a:p>
            <a:r>
              <a:rPr lang="tr-TR" dirty="0" smtClean="0"/>
              <a:t>Sahada görüşmeler yaparak, onların toplumsal eylemlerinin arkasında yatan nedenleri anlamaya çalışır. Önce anlamayı hedefler sonra açıklamak </a:t>
            </a:r>
            <a:endParaRPr lang="tr-TR" dirty="0"/>
          </a:p>
        </p:txBody>
      </p:sp>
    </p:spTree>
    <p:extLst>
      <p:ext uri="{BB962C8B-B14F-4D97-AF65-F5344CB8AC3E}">
        <p14:creationId xmlns:p14="http://schemas.microsoft.com/office/powerpoint/2010/main" val="29535877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Tümevarım yaklaşımı</a:t>
            </a:r>
            <a:endParaRPr lang="tr-TR" dirty="0"/>
          </a:p>
        </p:txBody>
      </p:sp>
      <p:sp>
        <p:nvSpPr>
          <p:cNvPr id="3" name="İçerik Yer Tutucusu 2"/>
          <p:cNvSpPr>
            <a:spLocks noGrp="1"/>
          </p:cNvSpPr>
          <p:nvPr>
            <p:ph idx="1"/>
          </p:nvPr>
        </p:nvSpPr>
        <p:spPr/>
        <p:txBody>
          <a:bodyPr/>
          <a:lstStyle/>
          <a:p>
            <a:r>
              <a:rPr lang="tr-TR" dirty="0"/>
              <a:t>Yorumlayıcı yaklaşıma göre, toplumsal olgu ve olaylar arasındaki ilişkiler net sınırlarla belirlenemeyecek kadar karmaşıktır. </a:t>
            </a:r>
            <a:endParaRPr lang="tr-TR" dirty="0" smtClean="0"/>
          </a:p>
          <a:p>
            <a:r>
              <a:rPr lang="tr-TR" dirty="0" smtClean="0"/>
              <a:t>Nitel </a:t>
            </a:r>
            <a:r>
              <a:rPr lang="tr-TR" dirty="0"/>
              <a:t>araştırmalarda parçalara değil bütüne odaklanılır ve toplumsal olgular, olaylar ve eylemler </a:t>
            </a:r>
            <a:r>
              <a:rPr lang="tr-TR" i="1" dirty="0" err="1"/>
              <a:t>tümevarımsal</a:t>
            </a:r>
            <a:r>
              <a:rPr lang="tr-TR" i="1" dirty="0"/>
              <a:t> </a:t>
            </a:r>
            <a:r>
              <a:rPr lang="tr-TR" dirty="0"/>
              <a:t>bir yaklaşımla incelenir</a:t>
            </a:r>
          </a:p>
        </p:txBody>
      </p:sp>
    </p:spTree>
    <p:extLst>
      <p:ext uri="{BB962C8B-B14F-4D97-AF65-F5344CB8AC3E}">
        <p14:creationId xmlns:p14="http://schemas.microsoft.com/office/powerpoint/2010/main" val="35900728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Önceden belirlenmiş bir teori ya da hipotez ile başlamaz. </a:t>
            </a:r>
            <a:endParaRPr lang="tr-TR" dirty="0" smtClean="0"/>
          </a:p>
          <a:p>
            <a:r>
              <a:rPr lang="tr-TR" dirty="0" smtClean="0"/>
              <a:t>Bu </a:t>
            </a:r>
            <a:r>
              <a:rPr lang="tr-TR" dirty="0"/>
              <a:t>nedenle araştırma süreci önceden ayrıntılı şekilde belirlenmez, toplanan verilerin gösterdiği özelliklere göre araştırma probleminde ya da yöntemde değişiklik yapılabilir. </a:t>
            </a:r>
            <a:endParaRPr lang="tr-TR" dirty="0" smtClean="0"/>
          </a:p>
          <a:p>
            <a:r>
              <a:rPr lang="tr-TR" dirty="0" smtClean="0"/>
              <a:t>Dolayısıyla </a:t>
            </a:r>
            <a:r>
              <a:rPr lang="tr-TR" dirty="0"/>
              <a:t>araştırma süreci esnektir</a:t>
            </a:r>
          </a:p>
        </p:txBody>
      </p:sp>
    </p:spTree>
    <p:extLst>
      <p:ext uri="{BB962C8B-B14F-4D97-AF65-F5344CB8AC3E}">
        <p14:creationId xmlns:p14="http://schemas.microsoft.com/office/powerpoint/2010/main" val="27452997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İncelenen sürece müdahale edilmez, </a:t>
            </a:r>
            <a:endParaRPr lang="tr-TR" dirty="0" smtClean="0"/>
          </a:p>
          <a:p>
            <a:r>
              <a:rPr lang="tr-TR" dirty="0" smtClean="0"/>
              <a:t>çevresel </a:t>
            </a:r>
            <a:r>
              <a:rPr lang="tr-TR" dirty="0"/>
              <a:t>koşullar kontrol altında tutulmaya çalışılmaz. </a:t>
            </a:r>
            <a:endParaRPr lang="tr-TR" dirty="0" smtClean="0"/>
          </a:p>
          <a:p>
            <a:r>
              <a:rPr lang="tr-TR" dirty="0" smtClean="0"/>
              <a:t>Toplum</a:t>
            </a:r>
            <a:r>
              <a:rPr lang="tr-TR" dirty="0"/>
              <a:t>, dinamikleri ve kendi doğal akışında incelenir</a:t>
            </a:r>
          </a:p>
        </p:txBody>
      </p:sp>
    </p:spTree>
    <p:extLst>
      <p:ext uri="{BB962C8B-B14F-4D97-AF65-F5344CB8AC3E}">
        <p14:creationId xmlns:p14="http://schemas.microsoft.com/office/powerpoint/2010/main" val="3169563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Toplumsal olguların içinde bulundukları bağlam çerçevesinde birbirinden farklı şekilde biçimlendikleri varsayıldığı için elde edilen bulgular başka ortamlara </a:t>
            </a:r>
            <a:r>
              <a:rPr lang="tr-TR" dirty="0" err="1"/>
              <a:t>genellenmez</a:t>
            </a:r>
            <a:r>
              <a:rPr lang="tr-TR" dirty="0"/>
              <a:t>. </a:t>
            </a:r>
            <a:endParaRPr lang="tr-TR" dirty="0" smtClean="0"/>
          </a:p>
          <a:p>
            <a:r>
              <a:rPr lang="tr-TR" dirty="0" smtClean="0"/>
              <a:t>Bu </a:t>
            </a:r>
            <a:r>
              <a:rPr lang="tr-TR" dirty="0"/>
              <a:t>nedenle nicel araştırmalara oranla daha küçük örneklem gruplarıyla çalışılır.</a:t>
            </a:r>
          </a:p>
        </p:txBody>
      </p:sp>
    </p:spTree>
    <p:extLst>
      <p:ext uri="{BB962C8B-B14F-4D97-AF65-F5344CB8AC3E}">
        <p14:creationId xmlns:p14="http://schemas.microsoft.com/office/powerpoint/2010/main" val="35117808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Aynı konuda yapılacak benzer nitel araştırmaların birbirlerinin bulgularını tekrarlamaları beklenmez</a:t>
            </a:r>
            <a:r>
              <a:rPr lang="tr-TR" dirty="0" smtClean="0"/>
              <a:t>.</a:t>
            </a:r>
          </a:p>
          <a:p>
            <a:r>
              <a:rPr lang="tr-TR" dirty="0" smtClean="0"/>
              <a:t>Yapılan </a:t>
            </a:r>
            <a:r>
              <a:rPr lang="tr-TR" dirty="0"/>
              <a:t>yorum ya da geliştirilen teori, çalışılan kişilere anlamlı geliyorsa ve diğer kişilerin de onları derin bir şekilde anlamasını sağlayabiliyorsa doğru kabul edilir</a:t>
            </a:r>
          </a:p>
        </p:txBody>
      </p:sp>
    </p:spTree>
    <p:extLst>
      <p:ext uri="{BB962C8B-B14F-4D97-AF65-F5344CB8AC3E}">
        <p14:creationId xmlns:p14="http://schemas.microsoft.com/office/powerpoint/2010/main" val="785191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Araştırmacının kendisi veri toplama aracıdır. </a:t>
            </a:r>
            <a:endParaRPr lang="tr-TR" dirty="0" smtClean="0"/>
          </a:p>
          <a:p>
            <a:r>
              <a:rPr lang="tr-TR" dirty="0" smtClean="0"/>
              <a:t>Bu </a:t>
            </a:r>
            <a:r>
              <a:rPr lang="tr-TR" dirty="0"/>
              <a:t>araştırma yönteminde ve ağırlıklı olarak açık uçlu sorular sorulur. </a:t>
            </a:r>
            <a:endParaRPr lang="tr-TR" dirty="0" smtClean="0"/>
          </a:p>
          <a:p>
            <a:r>
              <a:rPr lang="tr-TR" dirty="0" smtClean="0"/>
              <a:t>Bu </a:t>
            </a:r>
            <a:r>
              <a:rPr lang="tr-TR" dirty="0"/>
              <a:t>da standart bir ölçüm aracının söz konusu olmadığı, dinamik bir araştırma sürecinin olduğu anlamına gelmektedir</a:t>
            </a:r>
          </a:p>
        </p:txBody>
      </p:sp>
    </p:spTree>
    <p:extLst>
      <p:ext uri="{BB962C8B-B14F-4D97-AF65-F5344CB8AC3E}">
        <p14:creationId xmlns:p14="http://schemas.microsoft.com/office/powerpoint/2010/main" val="35039790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Elde edilen veriler analiz edilirken istatistiksel yollar kullanılabilir ancak elde edilen bulgular sayılara indirgenmez ve sayısal göstergelerle ifade edilmez.</a:t>
            </a:r>
          </a:p>
        </p:txBody>
      </p:sp>
    </p:spTree>
    <p:extLst>
      <p:ext uri="{BB962C8B-B14F-4D97-AF65-F5344CB8AC3E}">
        <p14:creationId xmlns:p14="http://schemas.microsoft.com/office/powerpoint/2010/main" val="32444266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Nitel araştırmanın dayandığı yorumlayıcı yaklaşım içerisinde birey terimi yerine sosyal aktör ya da özne terimi tercih edilir. </a:t>
            </a:r>
            <a:endParaRPr lang="tr-TR" dirty="0" smtClean="0"/>
          </a:p>
          <a:p>
            <a:r>
              <a:rPr lang="tr-TR" dirty="0" smtClean="0"/>
              <a:t>Sosyal </a:t>
            </a:r>
            <a:r>
              <a:rPr lang="tr-TR" dirty="0"/>
              <a:t>eylemde bulunan, bilinçleri ve diğer insan ve gruplarla kurdukları etkileşim aracılığıyla sosyal dünyayı inşa eden ve değiştiren birey ya da gruplar </a:t>
            </a:r>
            <a:r>
              <a:rPr lang="tr-TR" u="sng" dirty="0"/>
              <a:t>sosyal aktörler </a:t>
            </a:r>
            <a:r>
              <a:rPr lang="tr-TR" dirty="0"/>
              <a:t>olarak adlandırılır</a:t>
            </a:r>
          </a:p>
        </p:txBody>
      </p:sp>
    </p:spTree>
    <p:extLst>
      <p:ext uri="{BB962C8B-B14F-4D97-AF65-F5344CB8AC3E}">
        <p14:creationId xmlns:p14="http://schemas.microsoft.com/office/powerpoint/2010/main" val="22507852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Nicel ve nitel araştırma yöntemlerinin karşılaştırılması</a:t>
            </a:r>
          </a:p>
        </p:txBody>
      </p:sp>
      <p:sp>
        <p:nvSpPr>
          <p:cNvPr id="3" name="İçerik Yer Tutucusu 2"/>
          <p:cNvSpPr>
            <a:spLocks noGrp="1"/>
          </p:cNvSpPr>
          <p:nvPr>
            <p:ph idx="1"/>
          </p:nvPr>
        </p:nvSpPr>
        <p:spPr/>
        <p:txBody>
          <a:bodyPr>
            <a:normAutofit/>
          </a:bodyPr>
          <a:lstStyle/>
          <a:p>
            <a:r>
              <a:rPr lang="tr-TR" dirty="0" smtClean="0"/>
              <a:t>Karşılaştırma iki </a:t>
            </a:r>
            <a:r>
              <a:rPr lang="tr-TR" dirty="0"/>
              <a:t>yöntemin kendine özgü güçlü ve zayıf yönlerinin anlaşılması açısından önemlidir. </a:t>
            </a:r>
            <a:endParaRPr lang="tr-TR" dirty="0" smtClean="0"/>
          </a:p>
        </p:txBody>
      </p:sp>
    </p:spTree>
    <p:extLst>
      <p:ext uri="{BB962C8B-B14F-4D97-AF65-F5344CB8AC3E}">
        <p14:creationId xmlns:p14="http://schemas.microsoft.com/office/powerpoint/2010/main" val="27791730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Nicel yöntemin en güçlü </a:t>
            </a:r>
            <a:r>
              <a:rPr lang="tr-TR" dirty="0" smtClean="0"/>
              <a:t>yönleri</a:t>
            </a:r>
            <a:endParaRPr lang="tr-TR" dirty="0"/>
          </a:p>
        </p:txBody>
      </p:sp>
      <p:sp>
        <p:nvSpPr>
          <p:cNvPr id="3" name="İçerik Yer Tutucusu 2"/>
          <p:cNvSpPr>
            <a:spLocks noGrp="1"/>
          </p:cNvSpPr>
          <p:nvPr>
            <p:ph idx="1"/>
          </p:nvPr>
        </p:nvSpPr>
        <p:spPr/>
        <p:txBody>
          <a:bodyPr>
            <a:normAutofit/>
          </a:bodyPr>
          <a:lstStyle/>
          <a:p>
            <a:r>
              <a:rPr lang="tr-TR" dirty="0" smtClean="0"/>
              <a:t>Toplumun </a:t>
            </a:r>
            <a:r>
              <a:rPr lang="tr-TR" dirty="0"/>
              <a:t>bütününde görülen özelliklerin, toplumda bir bütün olarak var olan yapı ve desenlerin incelenmesinde güçlüdür. </a:t>
            </a:r>
          </a:p>
          <a:p>
            <a:r>
              <a:rPr lang="tr-TR" dirty="0"/>
              <a:t>Araştırmalar tekrar edilebilir niteliktedir. </a:t>
            </a:r>
          </a:p>
          <a:p>
            <a:r>
              <a:rPr lang="tr-TR" dirty="0"/>
              <a:t>Veriler standartlaştırılmış ölçüm araçları ile toplanır, nesnellik sağlanır. </a:t>
            </a:r>
          </a:p>
          <a:p>
            <a:r>
              <a:rPr lang="tr-TR" dirty="0"/>
              <a:t>Veri toplama ve veri analizi süreçleri daha kısa sürede tamamlanabilir.</a:t>
            </a:r>
          </a:p>
          <a:p>
            <a:endParaRPr lang="tr-TR" dirty="0"/>
          </a:p>
        </p:txBody>
      </p:sp>
    </p:spTree>
    <p:extLst>
      <p:ext uri="{BB962C8B-B14F-4D97-AF65-F5344CB8AC3E}">
        <p14:creationId xmlns:p14="http://schemas.microsoft.com/office/powerpoint/2010/main" val="37306317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Nicel yöntemin eleştirilen </a:t>
            </a:r>
            <a:r>
              <a:rPr lang="tr-TR" dirty="0" smtClean="0"/>
              <a:t>yönleri</a:t>
            </a:r>
            <a:endParaRPr lang="tr-TR" dirty="0"/>
          </a:p>
        </p:txBody>
      </p:sp>
      <p:sp>
        <p:nvSpPr>
          <p:cNvPr id="3" name="İçerik Yer Tutucusu 2"/>
          <p:cNvSpPr>
            <a:spLocks noGrp="1"/>
          </p:cNvSpPr>
          <p:nvPr>
            <p:ph idx="1"/>
          </p:nvPr>
        </p:nvSpPr>
        <p:spPr/>
        <p:txBody>
          <a:bodyPr>
            <a:normAutofit fontScale="85000" lnSpcReduction="20000"/>
          </a:bodyPr>
          <a:lstStyle/>
          <a:p>
            <a:r>
              <a:rPr lang="tr-TR" dirty="0" smtClean="0"/>
              <a:t>İnsan </a:t>
            </a:r>
            <a:r>
              <a:rPr lang="tr-TR" dirty="0"/>
              <a:t>davranışını, bu davranışı oluşturan sosyal ve kültürel bağlamdan soyutlaması, </a:t>
            </a:r>
            <a:endParaRPr lang="tr-TR" dirty="0" smtClean="0"/>
          </a:p>
          <a:p>
            <a:r>
              <a:rPr lang="tr-TR" dirty="0" smtClean="0"/>
              <a:t>İnsan </a:t>
            </a:r>
            <a:r>
              <a:rPr lang="tr-TR" dirty="0"/>
              <a:t>yaşamını sayılara ve soyut formüllere indirgemesi, </a:t>
            </a:r>
            <a:endParaRPr lang="tr-TR" dirty="0" smtClean="0"/>
          </a:p>
          <a:p>
            <a:r>
              <a:rPr lang="tr-TR" dirty="0" smtClean="0"/>
              <a:t>Teori </a:t>
            </a:r>
            <a:r>
              <a:rPr lang="tr-TR" dirty="0"/>
              <a:t>ve hipotezde yer verilmemiş olan değişkenlerin etkisini göz ardı etmesi</a:t>
            </a:r>
            <a:r>
              <a:rPr lang="tr-TR" dirty="0" smtClean="0"/>
              <a:t>,</a:t>
            </a:r>
          </a:p>
          <a:p>
            <a:r>
              <a:rPr lang="tr-TR" dirty="0" smtClean="0"/>
              <a:t>Bireylerin </a:t>
            </a:r>
            <a:r>
              <a:rPr lang="tr-TR" dirty="0"/>
              <a:t>etkileşimi sonucunda meydana gelen değişimleri görememesi</a:t>
            </a:r>
            <a:r>
              <a:rPr lang="tr-TR" dirty="0" smtClean="0"/>
              <a:t>,</a:t>
            </a:r>
          </a:p>
          <a:p>
            <a:r>
              <a:rPr lang="tr-TR" dirty="0" smtClean="0"/>
              <a:t>Konu </a:t>
            </a:r>
            <a:r>
              <a:rPr lang="tr-TR" dirty="0"/>
              <a:t>seçiminde ve bulguların yorumlanmasında araştırmacının değer yargılarından arınması mümkün olmadığı halde nesnelliği bir şart olarak </a:t>
            </a:r>
            <a:r>
              <a:rPr lang="tr-TR" dirty="0" smtClean="0"/>
              <a:t>görmesi</a:t>
            </a:r>
            <a:endParaRPr lang="tr-TR" dirty="0"/>
          </a:p>
        </p:txBody>
      </p:sp>
    </p:spTree>
    <p:extLst>
      <p:ext uri="{BB962C8B-B14F-4D97-AF65-F5344CB8AC3E}">
        <p14:creationId xmlns:p14="http://schemas.microsoft.com/office/powerpoint/2010/main" val="20985603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Nitel yöntemin en güçlü </a:t>
            </a:r>
            <a:r>
              <a:rPr lang="tr-TR" dirty="0" smtClean="0"/>
              <a:t>yönleri</a:t>
            </a:r>
            <a:endParaRPr lang="tr-TR" dirty="0"/>
          </a:p>
        </p:txBody>
      </p:sp>
      <p:sp>
        <p:nvSpPr>
          <p:cNvPr id="3" name="İçerik Yer Tutucusu 2"/>
          <p:cNvSpPr>
            <a:spLocks noGrp="1"/>
          </p:cNvSpPr>
          <p:nvPr>
            <p:ph idx="1"/>
          </p:nvPr>
        </p:nvSpPr>
        <p:spPr/>
        <p:txBody>
          <a:bodyPr/>
          <a:lstStyle/>
          <a:p>
            <a:r>
              <a:rPr lang="tr-TR" dirty="0" smtClean="0"/>
              <a:t>İnsan </a:t>
            </a:r>
            <a:r>
              <a:rPr lang="tr-TR" dirty="0"/>
              <a:t>davranışının ve sosyal yaşamdaki değişim sürecinin kendi bağlamı içinde anlaşılmasını sağlayacak detaylı veriler sunar. </a:t>
            </a:r>
            <a:endParaRPr lang="tr-TR" dirty="0" smtClean="0"/>
          </a:p>
          <a:p>
            <a:r>
              <a:rPr lang="tr-TR" dirty="0" smtClean="0"/>
              <a:t>İnsanların </a:t>
            </a:r>
            <a:r>
              <a:rPr lang="tr-TR" dirty="0"/>
              <a:t>karmaşık veya çelişkili tutumlarını incelemek veya araştırma konusu üzerindeki etkisi ilk anda görülemeyen faktörlerin etkilerini fark etmek açısından avantajlıdır.</a:t>
            </a:r>
          </a:p>
        </p:txBody>
      </p:sp>
    </p:spTree>
    <p:extLst>
      <p:ext uri="{BB962C8B-B14F-4D97-AF65-F5344CB8AC3E}">
        <p14:creationId xmlns:p14="http://schemas.microsoft.com/office/powerpoint/2010/main" val="30950177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Nitel yönteme getirilen başlıca </a:t>
            </a:r>
            <a:r>
              <a:rPr lang="tr-TR" dirty="0" smtClean="0"/>
              <a:t>eleştiriler</a:t>
            </a:r>
            <a:endParaRPr lang="tr-TR" dirty="0"/>
          </a:p>
        </p:txBody>
      </p:sp>
      <p:sp>
        <p:nvSpPr>
          <p:cNvPr id="3" name="İçerik Yer Tutucusu 2"/>
          <p:cNvSpPr>
            <a:spLocks noGrp="1"/>
          </p:cNvSpPr>
          <p:nvPr>
            <p:ph idx="1"/>
          </p:nvPr>
        </p:nvSpPr>
        <p:spPr/>
        <p:txBody>
          <a:bodyPr>
            <a:normAutofit fontScale="92500" lnSpcReduction="10000"/>
          </a:bodyPr>
          <a:lstStyle/>
          <a:p>
            <a:r>
              <a:rPr lang="tr-TR" dirty="0" smtClean="0"/>
              <a:t>Fazla </a:t>
            </a:r>
            <a:r>
              <a:rPr lang="tr-TR" dirty="0"/>
              <a:t>öznel ve göreceli olması nedeniyle sonuçların araştırmacıya bağlı olarak değişmesi</a:t>
            </a:r>
            <a:r>
              <a:rPr lang="tr-TR" dirty="0" smtClean="0"/>
              <a:t>,</a:t>
            </a:r>
          </a:p>
          <a:p>
            <a:r>
              <a:rPr lang="tr-TR" dirty="0"/>
              <a:t>Sosyal olguları etkileyen ama sosyal aktörlerin bilgileri dışında işleyen süreçleri göz ardı etmesi, </a:t>
            </a:r>
            <a:endParaRPr lang="tr-TR" dirty="0" smtClean="0"/>
          </a:p>
          <a:p>
            <a:r>
              <a:rPr lang="tr-TR" dirty="0" smtClean="0"/>
              <a:t>Veri </a:t>
            </a:r>
            <a:r>
              <a:rPr lang="tr-TR" dirty="0"/>
              <a:t>toplama ve çözümleme süreçlerinin çok fazla emek ve zaman gerektirmesi, </a:t>
            </a:r>
            <a:endParaRPr lang="tr-TR" dirty="0" smtClean="0"/>
          </a:p>
          <a:p>
            <a:r>
              <a:rPr lang="tr-TR" dirty="0" smtClean="0"/>
              <a:t>Elde </a:t>
            </a:r>
            <a:r>
              <a:rPr lang="tr-TR" dirty="0"/>
              <a:t>edilen verilerin araştırma evrenine </a:t>
            </a:r>
            <a:r>
              <a:rPr lang="tr-TR" dirty="0" err="1"/>
              <a:t>genellenememesi</a:t>
            </a:r>
            <a:r>
              <a:rPr lang="tr-TR" dirty="0"/>
              <a:t>.</a:t>
            </a:r>
          </a:p>
        </p:txBody>
      </p:sp>
    </p:spTree>
    <p:extLst>
      <p:ext uri="{BB962C8B-B14F-4D97-AF65-F5344CB8AC3E}">
        <p14:creationId xmlns:p14="http://schemas.microsoft.com/office/powerpoint/2010/main" val="3512266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r>
              <a:rPr lang="tr-TR" dirty="0" smtClean="0"/>
              <a:t>Dayandığı yaklaşım</a:t>
            </a:r>
            <a:endParaRPr lang="tr-TR" dirty="0"/>
          </a:p>
        </p:txBody>
      </p:sp>
      <p:sp>
        <p:nvSpPr>
          <p:cNvPr id="5" name="Metin Yer Tutucusu 4"/>
          <p:cNvSpPr>
            <a:spLocks noGrp="1"/>
          </p:cNvSpPr>
          <p:nvPr>
            <p:ph type="body" idx="1"/>
          </p:nvPr>
        </p:nvSpPr>
        <p:spPr/>
        <p:txBody>
          <a:bodyPr>
            <a:normAutofit fontScale="92500" lnSpcReduction="20000"/>
          </a:bodyPr>
          <a:lstStyle/>
          <a:p>
            <a:r>
              <a:rPr lang="tr-TR" dirty="0" smtClean="0"/>
              <a:t>Nicel araştırma yöntemi	</a:t>
            </a:r>
            <a:endParaRPr lang="tr-TR" dirty="0"/>
          </a:p>
        </p:txBody>
      </p:sp>
      <p:sp>
        <p:nvSpPr>
          <p:cNvPr id="6" name="İçerik Yer Tutucusu 5"/>
          <p:cNvSpPr>
            <a:spLocks noGrp="1"/>
          </p:cNvSpPr>
          <p:nvPr>
            <p:ph sz="half" idx="2"/>
          </p:nvPr>
        </p:nvSpPr>
        <p:spPr/>
        <p:txBody>
          <a:bodyPr/>
          <a:lstStyle/>
          <a:p>
            <a:r>
              <a:rPr lang="tr-TR" dirty="0" smtClean="0"/>
              <a:t>Pozitivist	</a:t>
            </a:r>
            <a:endParaRPr lang="tr-TR" dirty="0"/>
          </a:p>
        </p:txBody>
      </p:sp>
      <p:sp>
        <p:nvSpPr>
          <p:cNvPr id="7" name="Metin Yer Tutucusu 6"/>
          <p:cNvSpPr>
            <a:spLocks noGrp="1"/>
          </p:cNvSpPr>
          <p:nvPr>
            <p:ph type="body" sz="quarter" idx="3"/>
          </p:nvPr>
        </p:nvSpPr>
        <p:spPr/>
        <p:txBody>
          <a:bodyPr>
            <a:normAutofit fontScale="92500" lnSpcReduction="20000"/>
          </a:bodyPr>
          <a:lstStyle/>
          <a:p>
            <a:r>
              <a:rPr lang="tr-TR" dirty="0" smtClean="0"/>
              <a:t>Nitel Araştırma yöntemi</a:t>
            </a:r>
            <a:endParaRPr lang="tr-TR" dirty="0"/>
          </a:p>
        </p:txBody>
      </p:sp>
      <p:sp>
        <p:nvSpPr>
          <p:cNvPr id="8" name="İçerik Yer Tutucusu 7"/>
          <p:cNvSpPr>
            <a:spLocks noGrp="1"/>
          </p:cNvSpPr>
          <p:nvPr>
            <p:ph sz="quarter" idx="4"/>
          </p:nvPr>
        </p:nvSpPr>
        <p:spPr/>
        <p:txBody>
          <a:bodyPr/>
          <a:lstStyle/>
          <a:p>
            <a:r>
              <a:rPr lang="tr-TR" dirty="0" smtClean="0"/>
              <a:t>Yorumlayıcı </a:t>
            </a:r>
            <a:endParaRPr lang="tr-TR" dirty="0"/>
          </a:p>
        </p:txBody>
      </p:sp>
    </p:spTree>
    <p:extLst>
      <p:ext uri="{BB962C8B-B14F-4D97-AF65-F5344CB8AC3E}">
        <p14:creationId xmlns:p14="http://schemas.microsoft.com/office/powerpoint/2010/main" val="9316964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Toplumsal olguları kavrama biçimi</a:t>
            </a:r>
            <a:endParaRPr lang="tr-TR" dirty="0"/>
          </a:p>
        </p:txBody>
      </p:sp>
      <p:sp>
        <p:nvSpPr>
          <p:cNvPr id="3" name="Metin Yer Tutucusu 2"/>
          <p:cNvSpPr>
            <a:spLocks noGrp="1"/>
          </p:cNvSpPr>
          <p:nvPr>
            <p:ph type="body" idx="1"/>
          </p:nvPr>
        </p:nvSpPr>
        <p:spPr/>
        <p:txBody>
          <a:bodyPr>
            <a:normAutofit fontScale="92500" lnSpcReduction="20000"/>
          </a:bodyPr>
          <a:lstStyle/>
          <a:p>
            <a:r>
              <a:rPr lang="tr-TR" dirty="0" smtClean="0"/>
              <a:t>Nicel Araştırma		</a:t>
            </a:r>
            <a:endParaRPr lang="tr-TR" dirty="0"/>
          </a:p>
        </p:txBody>
      </p:sp>
      <p:sp>
        <p:nvSpPr>
          <p:cNvPr id="4" name="İçerik Yer Tutucusu 3"/>
          <p:cNvSpPr>
            <a:spLocks noGrp="1"/>
          </p:cNvSpPr>
          <p:nvPr>
            <p:ph sz="half" idx="2"/>
          </p:nvPr>
        </p:nvSpPr>
        <p:spPr/>
        <p:txBody>
          <a:bodyPr>
            <a:normAutofit/>
          </a:bodyPr>
          <a:lstStyle/>
          <a:p>
            <a:r>
              <a:rPr lang="tr-TR" dirty="0"/>
              <a:t>Toplumsal olgular bireylerin </a:t>
            </a:r>
            <a:r>
              <a:rPr lang="tr-TR" dirty="0" smtClean="0"/>
              <a:t>dışında, </a:t>
            </a:r>
            <a:r>
              <a:rPr lang="tr-TR" dirty="0"/>
              <a:t>kendi </a:t>
            </a:r>
            <a:r>
              <a:rPr lang="tr-TR" dirty="0" smtClean="0"/>
              <a:t>başına </a:t>
            </a:r>
            <a:r>
              <a:rPr lang="tr-TR" dirty="0"/>
              <a:t>bir </a:t>
            </a:r>
            <a:r>
              <a:rPr lang="tr-TR" dirty="0" smtClean="0"/>
              <a:t>gerçekliği </a:t>
            </a:r>
            <a:r>
              <a:rPr lang="tr-TR" dirty="0"/>
              <a:t>olan, evrensel, sabit, genel geçer </a:t>
            </a:r>
            <a:r>
              <a:rPr lang="tr-TR" dirty="0" smtClean="0"/>
              <a:t>olgulardır</a:t>
            </a:r>
            <a:r>
              <a:rPr lang="tr-TR" dirty="0"/>
              <a:t>. </a:t>
            </a:r>
          </a:p>
        </p:txBody>
      </p:sp>
      <p:sp>
        <p:nvSpPr>
          <p:cNvPr id="5" name="Metin Yer Tutucusu 4"/>
          <p:cNvSpPr>
            <a:spLocks noGrp="1"/>
          </p:cNvSpPr>
          <p:nvPr>
            <p:ph type="body" sz="quarter" idx="3"/>
          </p:nvPr>
        </p:nvSpPr>
        <p:spPr>
          <a:xfrm>
            <a:off x="4932040" y="1988840"/>
            <a:ext cx="3063506" cy="639762"/>
          </a:xfrm>
        </p:spPr>
        <p:txBody>
          <a:bodyPr/>
          <a:lstStyle/>
          <a:p>
            <a:r>
              <a:rPr lang="tr-TR" dirty="0" smtClean="0"/>
              <a:t>Nitel Araştırma</a:t>
            </a:r>
            <a:endParaRPr lang="tr-TR" dirty="0"/>
          </a:p>
        </p:txBody>
      </p:sp>
      <p:sp>
        <p:nvSpPr>
          <p:cNvPr id="6" name="İçerik Yer Tutucusu 5"/>
          <p:cNvSpPr>
            <a:spLocks noGrp="1"/>
          </p:cNvSpPr>
          <p:nvPr>
            <p:ph sz="quarter" idx="4"/>
          </p:nvPr>
        </p:nvSpPr>
        <p:spPr/>
        <p:txBody>
          <a:bodyPr>
            <a:normAutofit fontScale="92500" lnSpcReduction="10000"/>
          </a:bodyPr>
          <a:lstStyle/>
          <a:p>
            <a:r>
              <a:rPr lang="tr-TR" dirty="0"/>
              <a:t>Toplumsal olgular bireylerin anlam </a:t>
            </a:r>
            <a:r>
              <a:rPr lang="tr-TR" dirty="0" smtClean="0"/>
              <a:t>dünyası tarafından yaratılan</a:t>
            </a:r>
            <a:r>
              <a:rPr lang="tr-TR" dirty="0"/>
              <a:t>, </a:t>
            </a:r>
            <a:r>
              <a:rPr lang="tr-TR" dirty="0" smtClean="0"/>
              <a:t>etkileşim </a:t>
            </a:r>
            <a:r>
              <a:rPr lang="tr-TR" dirty="0"/>
              <a:t>ile </a:t>
            </a:r>
            <a:r>
              <a:rPr lang="tr-TR" dirty="0" smtClean="0"/>
              <a:t>oluşan</a:t>
            </a:r>
            <a:r>
              <a:rPr lang="tr-TR" dirty="0"/>
              <a:t>, sürekli olarak </a:t>
            </a:r>
            <a:r>
              <a:rPr lang="tr-TR" dirty="0" smtClean="0"/>
              <a:t>değişen</a:t>
            </a:r>
            <a:r>
              <a:rPr lang="tr-TR" dirty="0"/>
              <a:t>, toplumsal ve kültürel </a:t>
            </a:r>
            <a:r>
              <a:rPr lang="tr-TR" dirty="0" smtClean="0"/>
              <a:t>bağlama </a:t>
            </a:r>
            <a:r>
              <a:rPr lang="tr-TR" dirty="0"/>
              <a:t>göre </a:t>
            </a:r>
            <a:r>
              <a:rPr lang="tr-TR" dirty="0" smtClean="0"/>
              <a:t>farklılık </a:t>
            </a:r>
            <a:r>
              <a:rPr lang="tr-TR" dirty="0"/>
              <a:t>gösteren </a:t>
            </a:r>
            <a:r>
              <a:rPr lang="tr-TR" dirty="0" smtClean="0"/>
              <a:t>karmaşık olgulardır</a:t>
            </a:r>
            <a:endParaRPr lang="tr-TR" dirty="0"/>
          </a:p>
        </p:txBody>
      </p:sp>
    </p:spTree>
    <p:extLst>
      <p:ext uri="{BB962C8B-B14F-4D97-AF65-F5344CB8AC3E}">
        <p14:creationId xmlns:p14="http://schemas.microsoft.com/office/powerpoint/2010/main" val="8618320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Amacı </a:t>
            </a:r>
            <a:endParaRPr lang="tr-TR" dirty="0"/>
          </a:p>
        </p:txBody>
      </p:sp>
      <p:sp>
        <p:nvSpPr>
          <p:cNvPr id="3" name="Metin Yer Tutucusu 2"/>
          <p:cNvSpPr>
            <a:spLocks noGrp="1"/>
          </p:cNvSpPr>
          <p:nvPr>
            <p:ph type="body" idx="1"/>
          </p:nvPr>
        </p:nvSpPr>
        <p:spPr/>
        <p:txBody>
          <a:bodyPr/>
          <a:lstStyle/>
          <a:p>
            <a:r>
              <a:rPr lang="tr-TR" dirty="0" smtClean="0"/>
              <a:t>Nicel Arş.</a:t>
            </a:r>
            <a:endParaRPr lang="tr-TR" dirty="0"/>
          </a:p>
        </p:txBody>
      </p:sp>
      <p:sp>
        <p:nvSpPr>
          <p:cNvPr id="4" name="İçerik Yer Tutucusu 3"/>
          <p:cNvSpPr>
            <a:spLocks noGrp="1"/>
          </p:cNvSpPr>
          <p:nvPr>
            <p:ph sz="half" idx="2"/>
          </p:nvPr>
        </p:nvSpPr>
        <p:spPr/>
        <p:txBody>
          <a:bodyPr/>
          <a:lstStyle/>
          <a:p>
            <a:r>
              <a:rPr lang="tr-TR" dirty="0"/>
              <a:t>Toplumsal olgular </a:t>
            </a:r>
            <a:r>
              <a:rPr lang="tr-TR" dirty="0" smtClean="0"/>
              <a:t>arasındaki </a:t>
            </a:r>
            <a:r>
              <a:rPr lang="tr-TR" dirty="0" err="1"/>
              <a:t>nedensel</a:t>
            </a:r>
            <a:r>
              <a:rPr lang="tr-TR" dirty="0"/>
              <a:t> </a:t>
            </a:r>
            <a:r>
              <a:rPr lang="tr-TR" dirty="0" smtClean="0"/>
              <a:t>ilişkileri açıklamak</a:t>
            </a:r>
            <a:r>
              <a:rPr lang="tr-TR" dirty="0"/>
              <a:t>, genellemek ve tahmin etmek. </a:t>
            </a:r>
          </a:p>
        </p:txBody>
      </p:sp>
      <p:sp>
        <p:nvSpPr>
          <p:cNvPr id="5" name="Metin Yer Tutucusu 4"/>
          <p:cNvSpPr>
            <a:spLocks noGrp="1"/>
          </p:cNvSpPr>
          <p:nvPr>
            <p:ph type="body" sz="quarter" idx="3"/>
          </p:nvPr>
        </p:nvSpPr>
        <p:spPr/>
        <p:txBody>
          <a:bodyPr/>
          <a:lstStyle/>
          <a:p>
            <a:r>
              <a:rPr lang="tr-TR" dirty="0" smtClean="0"/>
              <a:t>Nitel Arş.</a:t>
            </a:r>
            <a:endParaRPr lang="tr-TR" dirty="0"/>
          </a:p>
        </p:txBody>
      </p:sp>
      <p:sp>
        <p:nvSpPr>
          <p:cNvPr id="6" name="İçerik Yer Tutucusu 5"/>
          <p:cNvSpPr>
            <a:spLocks noGrp="1"/>
          </p:cNvSpPr>
          <p:nvPr>
            <p:ph sz="quarter" idx="4"/>
          </p:nvPr>
        </p:nvSpPr>
        <p:spPr/>
        <p:txBody>
          <a:bodyPr/>
          <a:lstStyle/>
          <a:p>
            <a:r>
              <a:rPr lang="tr-TR" dirty="0"/>
              <a:t>Toplumsal </a:t>
            </a:r>
            <a:r>
              <a:rPr lang="tr-TR" dirty="0" smtClean="0"/>
              <a:t>olguları, yaşayan insanların </a:t>
            </a:r>
            <a:r>
              <a:rPr lang="tr-TR" dirty="0"/>
              <a:t>gözünden görerek anlamak, </a:t>
            </a:r>
            <a:r>
              <a:rPr lang="tr-TR" dirty="0" smtClean="0"/>
              <a:t>detaylı </a:t>
            </a:r>
            <a:r>
              <a:rPr lang="tr-TR" dirty="0"/>
              <a:t>bir ş</a:t>
            </a:r>
            <a:r>
              <a:rPr lang="tr-TR" dirty="0" smtClean="0"/>
              <a:t>ekilde </a:t>
            </a:r>
            <a:r>
              <a:rPr lang="tr-TR" dirty="0"/>
              <a:t>betimlemek ve yorumlamak.</a:t>
            </a:r>
          </a:p>
          <a:p>
            <a:endParaRPr lang="tr-TR" dirty="0"/>
          </a:p>
        </p:txBody>
      </p:sp>
    </p:spTree>
    <p:extLst>
      <p:ext uri="{BB962C8B-B14F-4D97-AF65-F5344CB8AC3E}">
        <p14:creationId xmlns:p14="http://schemas.microsoft.com/office/powerpoint/2010/main" val="15907342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Akıl yürütme biçimi</a:t>
            </a:r>
            <a:endParaRPr lang="tr-TR" dirty="0"/>
          </a:p>
        </p:txBody>
      </p:sp>
      <p:sp>
        <p:nvSpPr>
          <p:cNvPr id="3" name="Metin Yer Tutucusu 2"/>
          <p:cNvSpPr>
            <a:spLocks noGrp="1"/>
          </p:cNvSpPr>
          <p:nvPr>
            <p:ph type="body" idx="1"/>
          </p:nvPr>
        </p:nvSpPr>
        <p:spPr/>
        <p:txBody>
          <a:bodyPr/>
          <a:lstStyle/>
          <a:p>
            <a:r>
              <a:rPr lang="tr-TR" dirty="0" smtClean="0"/>
              <a:t>Nicel Arş.</a:t>
            </a:r>
            <a:endParaRPr lang="tr-TR" dirty="0"/>
          </a:p>
        </p:txBody>
      </p:sp>
      <p:sp>
        <p:nvSpPr>
          <p:cNvPr id="4" name="İçerik Yer Tutucusu 3"/>
          <p:cNvSpPr>
            <a:spLocks noGrp="1"/>
          </p:cNvSpPr>
          <p:nvPr>
            <p:ph sz="half" idx="2"/>
          </p:nvPr>
        </p:nvSpPr>
        <p:spPr/>
        <p:txBody>
          <a:bodyPr>
            <a:normAutofit fontScale="85000" lnSpcReduction="10000"/>
          </a:bodyPr>
          <a:lstStyle/>
          <a:p>
            <a:r>
              <a:rPr lang="tr-TR" dirty="0"/>
              <a:t>Tümdengelim. Bütün </a:t>
            </a:r>
            <a:r>
              <a:rPr lang="tr-TR" dirty="0" smtClean="0"/>
              <a:t>hakkında </a:t>
            </a:r>
            <a:r>
              <a:rPr lang="tr-TR" dirty="0"/>
              <a:t>sahip olunan bilgiden yola </a:t>
            </a:r>
            <a:r>
              <a:rPr lang="tr-TR" dirty="0" smtClean="0"/>
              <a:t>çıkılarak </a:t>
            </a:r>
            <a:r>
              <a:rPr lang="tr-TR" dirty="0"/>
              <a:t>bütün parçalara </a:t>
            </a:r>
            <a:r>
              <a:rPr lang="tr-TR" dirty="0" smtClean="0"/>
              <a:t>ayrılır </a:t>
            </a:r>
            <a:r>
              <a:rPr lang="tr-TR" dirty="0"/>
              <a:t>ve parçalar incelenir. Parçalar </a:t>
            </a:r>
            <a:r>
              <a:rPr lang="tr-TR" dirty="0" smtClean="0"/>
              <a:t>hakkındaki </a:t>
            </a:r>
            <a:r>
              <a:rPr lang="tr-TR" dirty="0"/>
              <a:t>gözlemler, bütün </a:t>
            </a:r>
            <a:r>
              <a:rPr lang="tr-TR" dirty="0" smtClean="0"/>
              <a:t>hakkındaki </a:t>
            </a:r>
            <a:r>
              <a:rPr lang="tr-TR" dirty="0"/>
              <a:t>genel prensiplere </a:t>
            </a:r>
            <a:r>
              <a:rPr lang="tr-TR" dirty="0" smtClean="0"/>
              <a:t>dayanılarak açıklanır</a:t>
            </a:r>
            <a:endParaRPr lang="tr-TR" dirty="0"/>
          </a:p>
        </p:txBody>
      </p:sp>
      <p:sp>
        <p:nvSpPr>
          <p:cNvPr id="5" name="Metin Yer Tutucusu 4"/>
          <p:cNvSpPr>
            <a:spLocks noGrp="1"/>
          </p:cNvSpPr>
          <p:nvPr>
            <p:ph type="body" sz="quarter" idx="3"/>
          </p:nvPr>
        </p:nvSpPr>
        <p:spPr/>
        <p:txBody>
          <a:bodyPr/>
          <a:lstStyle/>
          <a:p>
            <a:r>
              <a:rPr lang="tr-TR" dirty="0" smtClean="0"/>
              <a:t>Nitel Arş.</a:t>
            </a:r>
            <a:endParaRPr lang="tr-TR" dirty="0"/>
          </a:p>
        </p:txBody>
      </p:sp>
      <p:sp>
        <p:nvSpPr>
          <p:cNvPr id="6" name="İçerik Yer Tutucusu 5"/>
          <p:cNvSpPr>
            <a:spLocks noGrp="1"/>
          </p:cNvSpPr>
          <p:nvPr>
            <p:ph sz="quarter" idx="4"/>
          </p:nvPr>
        </p:nvSpPr>
        <p:spPr/>
        <p:txBody>
          <a:bodyPr>
            <a:normAutofit fontScale="92500" lnSpcReduction="20000"/>
          </a:bodyPr>
          <a:lstStyle/>
          <a:p>
            <a:r>
              <a:rPr lang="tr-TR" dirty="0" smtClean="0"/>
              <a:t>Tümevarım</a:t>
            </a:r>
            <a:r>
              <a:rPr lang="tr-TR" dirty="0"/>
              <a:t>. Parçalar incelenerek bütün </a:t>
            </a:r>
            <a:r>
              <a:rPr lang="tr-TR" dirty="0" smtClean="0"/>
              <a:t>hakkında </a:t>
            </a:r>
            <a:r>
              <a:rPr lang="tr-TR" dirty="0"/>
              <a:t>bilgi sahibi olmaya </a:t>
            </a:r>
            <a:r>
              <a:rPr lang="tr-TR" dirty="0" smtClean="0"/>
              <a:t>çalışılır. </a:t>
            </a:r>
            <a:r>
              <a:rPr lang="tr-TR" dirty="0"/>
              <a:t>Parçalar </a:t>
            </a:r>
            <a:r>
              <a:rPr lang="tr-TR" dirty="0" smtClean="0"/>
              <a:t>hakkındaki </a:t>
            </a:r>
            <a:r>
              <a:rPr lang="tr-TR" dirty="0"/>
              <a:t>gözlemlere </a:t>
            </a:r>
            <a:r>
              <a:rPr lang="tr-TR" dirty="0" smtClean="0"/>
              <a:t>dayanılarak </a:t>
            </a:r>
            <a:r>
              <a:rPr lang="tr-TR" dirty="0"/>
              <a:t>bütün </a:t>
            </a:r>
            <a:r>
              <a:rPr lang="tr-TR" dirty="0" smtClean="0"/>
              <a:t>hakkında </a:t>
            </a:r>
            <a:r>
              <a:rPr lang="tr-TR" dirty="0"/>
              <a:t>genel prensipler ortaya konmaya </a:t>
            </a:r>
            <a:r>
              <a:rPr lang="tr-TR" dirty="0" smtClean="0"/>
              <a:t>çalışılır.</a:t>
            </a:r>
            <a:endParaRPr lang="tr-TR" dirty="0"/>
          </a:p>
        </p:txBody>
      </p:sp>
    </p:spTree>
    <p:extLst>
      <p:ext uri="{BB962C8B-B14F-4D97-AF65-F5344CB8AC3E}">
        <p14:creationId xmlns:p14="http://schemas.microsoft.com/office/powerpoint/2010/main" val="10141398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Sorulan soru biçimi</a:t>
            </a:r>
            <a:endParaRPr lang="tr-TR" dirty="0"/>
          </a:p>
        </p:txBody>
      </p:sp>
      <p:sp>
        <p:nvSpPr>
          <p:cNvPr id="3" name="Metin Yer Tutucusu 2"/>
          <p:cNvSpPr>
            <a:spLocks noGrp="1"/>
          </p:cNvSpPr>
          <p:nvPr>
            <p:ph type="body" idx="1"/>
          </p:nvPr>
        </p:nvSpPr>
        <p:spPr/>
        <p:txBody>
          <a:bodyPr/>
          <a:lstStyle/>
          <a:p>
            <a:r>
              <a:rPr lang="tr-TR" dirty="0" smtClean="0"/>
              <a:t>Nicel Arş.</a:t>
            </a:r>
            <a:endParaRPr lang="tr-TR" dirty="0"/>
          </a:p>
        </p:txBody>
      </p:sp>
      <p:sp>
        <p:nvSpPr>
          <p:cNvPr id="4" name="İçerik Yer Tutucusu 3"/>
          <p:cNvSpPr>
            <a:spLocks noGrp="1"/>
          </p:cNvSpPr>
          <p:nvPr>
            <p:ph sz="half" idx="2"/>
          </p:nvPr>
        </p:nvSpPr>
        <p:spPr/>
        <p:txBody>
          <a:bodyPr/>
          <a:lstStyle/>
          <a:p>
            <a:r>
              <a:rPr lang="tr-TR" dirty="0" smtClean="0"/>
              <a:t>Kapalı uçlu	</a:t>
            </a:r>
            <a:endParaRPr lang="tr-TR" dirty="0"/>
          </a:p>
        </p:txBody>
      </p:sp>
      <p:sp>
        <p:nvSpPr>
          <p:cNvPr id="5" name="Metin Yer Tutucusu 4"/>
          <p:cNvSpPr>
            <a:spLocks noGrp="1"/>
          </p:cNvSpPr>
          <p:nvPr>
            <p:ph type="body" sz="quarter" idx="3"/>
          </p:nvPr>
        </p:nvSpPr>
        <p:spPr/>
        <p:txBody>
          <a:bodyPr/>
          <a:lstStyle/>
          <a:p>
            <a:r>
              <a:rPr lang="tr-TR" dirty="0" smtClean="0"/>
              <a:t>Nitel Arş.</a:t>
            </a:r>
            <a:endParaRPr lang="tr-TR" dirty="0"/>
          </a:p>
        </p:txBody>
      </p:sp>
      <p:sp>
        <p:nvSpPr>
          <p:cNvPr id="6" name="İçerik Yer Tutucusu 5"/>
          <p:cNvSpPr>
            <a:spLocks noGrp="1"/>
          </p:cNvSpPr>
          <p:nvPr>
            <p:ph sz="quarter" idx="4"/>
          </p:nvPr>
        </p:nvSpPr>
        <p:spPr/>
        <p:txBody>
          <a:bodyPr/>
          <a:lstStyle/>
          <a:p>
            <a:r>
              <a:rPr lang="tr-TR" dirty="0" smtClean="0"/>
              <a:t>Açık uçlu</a:t>
            </a:r>
            <a:endParaRPr lang="tr-TR" dirty="0"/>
          </a:p>
        </p:txBody>
      </p:sp>
    </p:spTree>
    <p:extLst>
      <p:ext uri="{BB962C8B-B14F-4D97-AF65-F5344CB8AC3E}">
        <p14:creationId xmlns:p14="http://schemas.microsoft.com/office/powerpoint/2010/main" val="16135256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Veri toplama araçları</a:t>
            </a:r>
            <a:endParaRPr lang="tr-TR" dirty="0"/>
          </a:p>
        </p:txBody>
      </p:sp>
      <p:sp>
        <p:nvSpPr>
          <p:cNvPr id="3" name="Metin Yer Tutucusu 2"/>
          <p:cNvSpPr>
            <a:spLocks noGrp="1"/>
          </p:cNvSpPr>
          <p:nvPr>
            <p:ph type="body" idx="1"/>
          </p:nvPr>
        </p:nvSpPr>
        <p:spPr/>
        <p:txBody>
          <a:bodyPr/>
          <a:lstStyle/>
          <a:p>
            <a:r>
              <a:rPr lang="tr-TR" dirty="0" smtClean="0"/>
              <a:t>Nicel Arş.</a:t>
            </a:r>
            <a:endParaRPr lang="tr-TR" dirty="0"/>
          </a:p>
        </p:txBody>
      </p:sp>
      <p:sp>
        <p:nvSpPr>
          <p:cNvPr id="4" name="İçerik Yer Tutucusu 3"/>
          <p:cNvSpPr>
            <a:spLocks noGrp="1"/>
          </p:cNvSpPr>
          <p:nvPr>
            <p:ph sz="half" idx="2"/>
          </p:nvPr>
        </p:nvSpPr>
        <p:spPr/>
        <p:txBody>
          <a:bodyPr/>
          <a:lstStyle/>
          <a:p>
            <a:r>
              <a:rPr lang="tr-TR" dirty="0" smtClean="0"/>
              <a:t>Yapılandırılmış gözlem</a:t>
            </a:r>
            <a:r>
              <a:rPr lang="tr-TR" dirty="0"/>
              <a:t>, </a:t>
            </a:r>
            <a:r>
              <a:rPr lang="tr-TR" dirty="0" smtClean="0"/>
              <a:t>yapılandırılmış görüşme</a:t>
            </a:r>
            <a:r>
              <a:rPr lang="tr-TR" dirty="0"/>
              <a:t>, anket, deney, </a:t>
            </a:r>
            <a:r>
              <a:rPr lang="tr-TR" dirty="0" smtClean="0"/>
              <a:t>yarı-deney</a:t>
            </a:r>
            <a:endParaRPr lang="tr-TR" dirty="0"/>
          </a:p>
        </p:txBody>
      </p:sp>
      <p:sp>
        <p:nvSpPr>
          <p:cNvPr id="5" name="Metin Yer Tutucusu 4"/>
          <p:cNvSpPr>
            <a:spLocks noGrp="1"/>
          </p:cNvSpPr>
          <p:nvPr>
            <p:ph type="body" sz="quarter" idx="3"/>
          </p:nvPr>
        </p:nvSpPr>
        <p:spPr/>
        <p:txBody>
          <a:bodyPr/>
          <a:lstStyle/>
          <a:p>
            <a:r>
              <a:rPr lang="tr-TR" dirty="0" smtClean="0"/>
              <a:t>Nitel Arş.</a:t>
            </a:r>
            <a:endParaRPr lang="tr-TR" dirty="0"/>
          </a:p>
        </p:txBody>
      </p:sp>
      <p:sp>
        <p:nvSpPr>
          <p:cNvPr id="6" name="İçerik Yer Tutucusu 5"/>
          <p:cNvSpPr>
            <a:spLocks noGrp="1"/>
          </p:cNvSpPr>
          <p:nvPr>
            <p:ph sz="quarter" idx="4"/>
          </p:nvPr>
        </p:nvSpPr>
        <p:spPr/>
        <p:txBody>
          <a:bodyPr>
            <a:normAutofit fontScale="85000" lnSpcReduction="10000"/>
          </a:bodyPr>
          <a:lstStyle/>
          <a:p>
            <a:r>
              <a:rPr lang="tr-TR" dirty="0"/>
              <a:t>Derinlemesine </a:t>
            </a:r>
            <a:r>
              <a:rPr lang="tr-TR" dirty="0" smtClean="0"/>
              <a:t>görüşme</a:t>
            </a:r>
            <a:r>
              <a:rPr lang="tr-TR" dirty="0"/>
              <a:t>, odak grup </a:t>
            </a:r>
            <a:r>
              <a:rPr lang="tr-TR" dirty="0" smtClean="0"/>
              <a:t>görüşmesi</a:t>
            </a:r>
            <a:r>
              <a:rPr lang="tr-TR" dirty="0"/>
              <a:t>, </a:t>
            </a:r>
            <a:r>
              <a:rPr lang="tr-TR" dirty="0" smtClean="0"/>
              <a:t>yapılandırılmamış </a:t>
            </a:r>
            <a:r>
              <a:rPr lang="tr-TR" dirty="0"/>
              <a:t>gözlem, </a:t>
            </a:r>
            <a:r>
              <a:rPr lang="tr-TR" dirty="0" smtClean="0"/>
              <a:t>yarı yapılandırılmış </a:t>
            </a:r>
            <a:r>
              <a:rPr lang="tr-TR" dirty="0"/>
              <a:t>gözlem, örnek olay incelemesi, doküman incelemesi, </a:t>
            </a:r>
            <a:r>
              <a:rPr lang="tr-TR" dirty="0" smtClean="0"/>
              <a:t>yaşam öyküsü, sözlü </a:t>
            </a:r>
            <a:r>
              <a:rPr lang="tr-TR" dirty="0"/>
              <a:t>tarih </a:t>
            </a:r>
            <a:r>
              <a:rPr lang="tr-TR" dirty="0" smtClean="0"/>
              <a:t>ve gömülü teori</a:t>
            </a:r>
            <a:endParaRPr lang="tr-TR" dirty="0"/>
          </a:p>
        </p:txBody>
      </p:sp>
    </p:spTree>
    <p:extLst>
      <p:ext uri="{BB962C8B-B14F-4D97-AF65-F5344CB8AC3E}">
        <p14:creationId xmlns:p14="http://schemas.microsoft.com/office/powerpoint/2010/main" val="41693528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Örneklem özellikleri</a:t>
            </a:r>
            <a:endParaRPr lang="tr-TR" dirty="0"/>
          </a:p>
        </p:txBody>
      </p:sp>
      <p:sp>
        <p:nvSpPr>
          <p:cNvPr id="3" name="Metin Yer Tutucusu 2"/>
          <p:cNvSpPr>
            <a:spLocks noGrp="1"/>
          </p:cNvSpPr>
          <p:nvPr>
            <p:ph type="body" idx="1"/>
          </p:nvPr>
        </p:nvSpPr>
        <p:spPr/>
        <p:txBody>
          <a:bodyPr/>
          <a:lstStyle/>
          <a:p>
            <a:r>
              <a:rPr lang="tr-TR" dirty="0" smtClean="0"/>
              <a:t>Nicel Arş.</a:t>
            </a:r>
            <a:endParaRPr lang="tr-TR" dirty="0"/>
          </a:p>
        </p:txBody>
      </p:sp>
      <p:sp>
        <p:nvSpPr>
          <p:cNvPr id="4" name="İçerik Yer Tutucusu 3"/>
          <p:cNvSpPr>
            <a:spLocks noGrp="1"/>
          </p:cNvSpPr>
          <p:nvPr>
            <p:ph sz="half" idx="2"/>
          </p:nvPr>
        </p:nvSpPr>
        <p:spPr/>
        <p:txBody>
          <a:bodyPr/>
          <a:lstStyle/>
          <a:p>
            <a:r>
              <a:rPr lang="tr-TR" dirty="0" smtClean="0"/>
              <a:t>Araştırma </a:t>
            </a:r>
            <a:r>
              <a:rPr lang="tr-TR" dirty="0"/>
              <a:t>evrenini temsil edecek nitelikte ve genellemeye yetecek derecede büyük örneklemler</a:t>
            </a:r>
          </a:p>
        </p:txBody>
      </p:sp>
      <p:sp>
        <p:nvSpPr>
          <p:cNvPr id="5" name="Metin Yer Tutucusu 4"/>
          <p:cNvSpPr>
            <a:spLocks noGrp="1"/>
          </p:cNvSpPr>
          <p:nvPr>
            <p:ph type="body" sz="quarter" idx="3"/>
          </p:nvPr>
        </p:nvSpPr>
        <p:spPr/>
        <p:txBody>
          <a:bodyPr/>
          <a:lstStyle/>
          <a:p>
            <a:r>
              <a:rPr lang="tr-TR" dirty="0" smtClean="0"/>
              <a:t>Nitel Arş. </a:t>
            </a:r>
            <a:endParaRPr lang="tr-TR" dirty="0"/>
          </a:p>
        </p:txBody>
      </p:sp>
      <p:sp>
        <p:nvSpPr>
          <p:cNvPr id="6" name="İçerik Yer Tutucusu 5"/>
          <p:cNvSpPr>
            <a:spLocks noGrp="1"/>
          </p:cNvSpPr>
          <p:nvPr>
            <p:ph sz="quarter" idx="4"/>
          </p:nvPr>
        </p:nvSpPr>
        <p:spPr/>
        <p:txBody>
          <a:bodyPr>
            <a:normAutofit fontScale="92500" lnSpcReduction="20000"/>
          </a:bodyPr>
          <a:lstStyle/>
          <a:p>
            <a:r>
              <a:rPr lang="tr-TR" dirty="0" smtClean="0"/>
              <a:t>Araştırma </a:t>
            </a:r>
            <a:r>
              <a:rPr lang="tr-TR" dirty="0"/>
              <a:t>konusunu anlamaya uygun nitelikte olan, genelleme </a:t>
            </a:r>
            <a:r>
              <a:rPr lang="tr-TR" dirty="0" smtClean="0"/>
              <a:t>amacı taşımadığı </a:t>
            </a:r>
            <a:r>
              <a:rPr lang="tr-TR" dirty="0"/>
              <a:t>için </a:t>
            </a:r>
            <a:r>
              <a:rPr lang="tr-TR" dirty="0" smtClean="0"/>
              <a:t>araştırma </a:t>
            </a:r>
            <a:r>
              <a:rPr lang="tr-TR" dirty="0"/>
              <a:t>evrenini temsil etmesi beklenmeyen nispeten küçük örneklemler </a:t>
            </a:r>
          </a:p>
        </p:txBody>
      </p:sp>
    </p:spTree>
    <p:extLst>
      <p:ext uri="{BB962C8B-B14F-4D97-AF65-F5344CB8AC3E}">
        <p14:creationId xmlns:p14="http://schemas.microsoft.com/office/powerpoint/2010/main" val="29902553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Elde edilen veri biçimi</a:t>
            </a:r>
            <a:endParaRPr lang="tr-TR" dirty="0"/>
          </a:p>
        </p:txBody>
      </p:sp>
      <p:sp>
        <p:nvSpPr>
          <p:cNvPr id="3" name="Metin Yer Tutucusu 2"/>
          <p:cNvSpPr>
            <a:spLocks noGrp="1"/>
          </p:cNvSpPr>
          <p:nvPr>
            <p:ph type="body" idx="1"/>
          </p:nvPr>
        </p:nvSpPr>
        <p:spPr/>
        <p:txBody>
          <a:bodyPr/>
          <a:lstStyle/>
          <a:p>
            <a:r>
              <a:rPr lang="tr-TR" dirty="0" smtClean="0"/>
              <a:t>Nicel Arş.</a:t>
            </a:r>
            <a:endParaRPr lang="tr-TR" dirty="0"/>
          </a:p>
        </p:txBody>
      </p:sp>
      <p:sp>
        <p:nvSpPr>
          <p:cNvPr id="4" name="İçerik Yer Tutucusu 3"/>
          <p:cNvSpPr>
            <a:spLocks noGrp="1"/>
          </p:cNvSpPr>
          <p:nvPr>
            <p:ph sz="half" idx="2"/>
          </p:nvPr>
        </p:nvSpPr>
        <p:spPr/>
        <p:txBody>
          <a:bodyPr/>
          <a:lstStyle/>
          <a:p>
            <a:r>
              <a:rPr lang="tr-TR" dirty="0" smtClean="0"/>
              <a:t>Sayısal veriler</a:t>
            </a:r>
            <a:endParaRPr lang="tr-TR" dirty="0"/>
          </a:p>
        </p:txBody>
      </p:sp>
      <p:sp>
        <p:nvSpPr>
          <p:cNvPr id="5" name="Metin Yer Tutucusu 4"/>
          <p:cNvSpPr>
            <a:spLocks noGrp="1"/>
          </p:cNvSpPr>
          <p:nvPr>
            <p:ph type="body" sz="quarter" idx="3"/>
          </p:nvPr>
        </p:nvSpPr>
        <p:spPr/>
        <p:txBody>
          <a:bodyPr/>
          <a:lstStyle/>
          <a:p>
            <a:r>
              <a:rPr lang="tr-TR" dirty="0" smtClean="0"/>
              <a:t>Nitel Arş.</a:t>
            </a:r>
            <a:endParaRPr lang="tr-TR" dirty="0"/>
          </a:p>
        </p:txBody>
      </p:sp>
      <p:sp>
        <p:nvSpPr>
          <p:cNvPr id="6" name="İçerik Yer Tutucusu 5"/>
          <p:cNvSpPr>
            <a:spLocks noGrp="1"/>
          </p:cNvSpPr>
          <p:nvPr>
            <p:ph sz="quarter" idx="4"/>
          </p:nvPr>
        </p:nvSpPr>
        <p:spPr/>
        <p:txBody>
          <a:bodyPr/>
          <a:lstStyle/>
          <a:p>
            <a:r>
              <a:rPr lang="tr-TR" dirty="0" smtClean="0"/>
              <a:t>Sözel-</a:t>
            </a:r>
            <a:r>
              <a:rPr lang="tr-TR" dirty="0" err="1" smtClean="0"/>
              <a:t>metinsel</a:t>
            </a:r>
            <a:r>
              <a:rPr lang="tr-TR" dirty="0" smtClean="0"/>
              <a:t> veriler</a:t>
            </a:r>
            <a:endParaRPr lang="tr-TR" dirty="0"/>
          </a:p>
        </p:txBody>
      </p:sp>
    </p:spTree>
    <p:extLst>
      <p:ext uri="{BB962C8B-B14F-4D97-AF65-F5344CB8AC3E}">
        <p14:creationId xmlns:p14="http://schemas.microsoft.com/office/powerpoint/2010/main" val="1654624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Verilerin çözümlenme biçimi</a:t>
            </a:r>
            <a:endParaRPr lang="tr-TR" dirty="0"/>
          </a:p>
        </p:txBody>
      </p:sp>
      <p:sp>
        <p:nvSpPr>
          <p:cNvPr id="3" name="Metin Yer Tutucusu 2"/>
          <p:cNvSpPr>
            <a:spLocks noGrp="1"/>
          </p:cNvSpPr>
          <p:nvPr>
            <p:ph type="body" idx="1"/>
          </p:nvPr>
        </p:nvSpPr>
        <p:spPr/>
        <p:txBody>
          <a:bodyPr/>
          <a:lstStyle/>
          <a:p>
            <a:r>
              <a:rPr lang="tr-TR" dirty="0" smtClean="0"/>
              <a:t>Nicel Arş. </a:t>
            </a:r>
            <a:endParaRPr lang="tr-TR" dirty="0"/>
          </a:p>
        </p:txBody>
      </p:sp>
      <p:sp>
        <p:nvSpPr>
          <p:cNvPr id="4" name="İçerik Yer Tutucusu 3"/>
          <p:cNvSpPr>
            <a:spLocks noGrp="1"/>
          </p:cNvSpPr>
          <p:nvPr>
            <p:ph sz="half" idx="2"/>
          </p:nvPr>
        </p:nvSpPr>
        <p:spPr/>
        <p:txBody>
          <a:bodyPr/>
          <a:lstStyle/>
          <a:p>
            <a:r>
              <a:rPr lang="tr-TR" dirty="0" smtClean="0"/>
              <a:t>İstatistiksel analizler</a:t>
            </a:r>
            <a:endParaRPr lang="tr-TR" dirty="0"/>
          </a:p>
        </p:txBody>
      </p:sp>
      <p:sp>
        <p:nvSpPr>
          <p:cNvPr id="5" name="Metin Yer Tutucusu 4"/>
          <p:cNvSpPr>
            <a:spLocks noGrp="1"/>
          </p:cNvSpPr>
          <p:nvPr>
            <p:ph type="body" sz="quarter" idx="3"/>
          </p:nvPr>
        </p:nvSpPr>
        <p:spPr/>
        <p:txBody>
          <a:bodyPr/>
          <a:lstStyle/>
          <a:p>
            <a:r>
              <a:rPr lang="tr-TR" dirty="0" smtClean="0"/>
              <a:t>Nitel Arş.</a:t>
            </a:r>
            <a:endParaRPr lang="tr-TR" dirty="0"/>
          </a:p>
        </p:txBody>
      </p:sp>
      <p:sp>
        <p:nvSpPr>
          <p:cNvPr id="6" name="İçerik Yer Tutucusu 5"/>
          <p:cNvSpPr>
            <a:spLocks noGrp="1"/>
          </p:cNvSpPr>
          <p:nvPr>
            <p:ph sz="quarter" idx="4"/>
          </p:nvPr>
        </p:nvSpPr>
        <p:spPr/>
        <p:txBody>
          <a:bodyPr/>
          <a:lstStyle/>
          <a:p>
            <a:r>
              <a:rPr lang="tr-TR" dirty="0"/>
              <a:t>Metin çözümlemeleri, tematik analiz, ideal tip </a:t>
            </a:r>
            <a:r>
              <a:rPr lang="tr-TR" dirty="0" smtClean="0"/>
              <a:t>oluşturma</a:t>
            </a:r>
            <a:r>
              <a:rPr lang="tr-TR" dirty="0"/>
              <a:t>, analitik </a:t>
            </a:r>
            <a:r>
              <a:rPr lang="tr-TR" dirty="0" smtClean="0"/>
              <a:t>karşılaştırma </a:t>
            </a:r>
            <a:endParaRPr lang="tr-TR" dirty="0"/>
          </a:p>
        </p:txBody>
      </p:sp>
    </p:spTree>
    <p:extLst>
      <p:ext uri="{BB962C8B-B14F-4D97-AF65-F5344CB8AC3E}">
        <p14:creationId xmlns:p14="http://schemas.microsoft.com/office/powerpoint/2010/main" val="34101605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Araştırma sürecinin </a:t>
            </a:r>
            <a:r>
              <a:rPr lang="tr-TR" dirty="0"/>
              <a:t>esneklik düzeyi </a:t>
            </a:r>
          </a:p>
        </p:txBody>
      </p:sp>
      <p:sp>
        <p:nvSpPr>
          <p:cNvPr id="3" name="Metin Yer Tutucusu 2"/>
          <p:cNvSpPr>
            <a:spLocks noGrp="1"/>
          </p:cNvSpPr>
          <p:nvPr>
            <p:ph type="body" idx="1"/>
          </p:nvPr>
        </p:nvSpPr>
        <p:spPr/>
        <p:txBody>
          <a:bodyPr/>
          <a:lstStyle/>
          <a:p>
            <a:r>
              <a:rPr lang="tr-TR" dirty="0" smtClean="0"/>
              <a:t>Nicel Arş.</a:t>
            </a:r>
            <a:endParaRPr lang="tr-TR" dirty="0"/>
          </a:p>
        </p:txBody>
      </p:sp>
      <p:sp>
        <p:nvSpPr>
          <p:cNvPr id="4" name="İçerik Yer Tutucusu 3"/>
          <p:cNvSpPr>
            <a:spLocks noGrp="1"/>
          </p:cNvSpPr>
          <p:nvPr>
            <p:ph sz="half" idx="2"/>
          </p:nvPr>
        </p:nvSpPr>
        <p:spPr/>
        <p:txBody>
          <a:bodyPr>
            <a:normAutofit fontScale="85000" lnSpcReduction="10000"/>
          </a:bodyPr>
          <a:lstStyle/>
          <a:p>
            <a:r>
              <a:rPr lang="tr-TR" dirty="0"/>
              <a:t>Esnek </a:t>
            </a:r>
            <a:r>
              <a:rPr lang="tr-TR" dirty="0" smtClean="0"/>
              <a:t>değildir</a:t>
            </a:r>
            <a:r>
              <a:rPr lang="tr-TR" dirty="0"/>
              <a:t>. Veri toplama </a:t>
            </a:r>
            <a:r>
              <a:rPr lang="tr-TR" dirty="0" smtClean="0"/>
              <a:t>aşamasından </a:t>
            </a:r>
            <a:r>
              <a:rPr lang="tr-TR" dirty="0"/>
              <a:t>itibaren </a:t>
            </a:r>
            <a:r>
              <a:rPr lang="tr-TR" dirty="0" smtClean="0"/>
              <a:t>araştırma </a:t>
            </a:r>
            <a:r>
              <a:rPr lang="tr-TR" dirty="0"/>
              <a:t>problemi </a:t>
            </a:r>
            <a:r>
              <a:rPr lang="tr-TR" dirty="0" smtClean="0"/>
              <a:t>değiştirilmez, </a:t>
            </a:r>
            <a:r>
              <a:rPr lang="tr-TR" dirty="0"/>
              <a:t>veri </a:t>
            </a:r>
            <a:r>
              <a:rPr lang="tr-TR" dirty="0" smtClean="0"/>
              <a:t>toplanırken alınan </a:t>
            </a:r>
            <a:r>
              <a:rPr lang="tr-TR" dirty="0"/>
              <a:t>cevaplar sorulacak sorular› etkilemez. Her </a:t>
            </a:r>
            <a:r>
              <a:rPr lang="tr-TR" dirty="0" smtClean="0"/>
              <a:t>katılımcıya </a:t>
            </a:r>
            <a:r>
              <a:rPr lang="tr-TR" dirty="0"/>
              <a:t>tam olarak </a:t>
            </a:r>
            <a:r>
              <a:rPr lang="tr-TR" dirty="0" smtClean="0"/>
              <a:t>aynı sırayla aynı </a:t>
            </a:r>
            <a:r>
              <a:rPr lang="tr-TR" dirty="0"/>
              <a:t>sorular sorulur.</a:t>
            </a:r>
          </a:p>
        </p:txBody>
      </p:sp>
      <p:sp>
        <p:nvSpPr>
          <p:cNvPr id="5" name="Metin Yer Tutucusu 4"/>
          <p:cNvSpPr>
            <a:spLocks noGrp="1"/>
          </p:cNvSpPr>
          <p:nvPr>
            <p:ph type="body" sz="quarter" idx="3"/>
          </p:nvPr>
        </p:nvSpPr>
        <p:spPr/>
        <p:txBody>
          <a:bodyPr/>
          <a:lstStyle/>
          <a:p>
            <a:r>
              <a:rPr lang="tr-TR" dirty="0" smtClean="0"/>
              <a:t>Nitel Arş. </a:t>
            </a:r>
            <a:endParaRPr lang="tr-TR" dirty="0"/>
          </a:p>
        </p:txBody>
      </p:sp>
      <p:sp>
        <p:nvSpPr>
          <p:cNvPr id="6" name="İçerik Yer Tutucusu 5"/>
          <p:cNvSpPr>
            <a:spLocks noGrp="1"/>
          </p:cNvSpPr>
          <p:nvPr>
            <p:ph sz="quarter" idx="4"/>
          </p:nvPr>
        </p:nvSpPr>
        <p:spPr/>
        <p:txBody>
          <a:bodyPr>
            <a:normAutofit fontScale="77500" lnSpcReduction="20000"/>
          </a:bodyPr>
          <a:lstStyle/>
          <a:p>
            <a:r>
              <a:rPr lang="tr-TR" dirty="0"/>
              <a:t>Esnektir. </a:t>
            </a:r>
            <a:r>
              <a:rPr lang="tr-TR" dirty="0" smtClean="0"/>
              <a:t>Araştırmacı elde ettiği </a:t>
            </a:r>
            <a:r>
              <a:rPr lang="tr-TR" dirty="0"/>
              <a:t>verilerin </a:t>
            </a:r>
            <a:r>
              <a:rPr lang="tr-TR" dirty="0" err="1" smtClean="0"/>
              <a:t>ışıında</a:t>
            </a:r>
            <a:r>
              <a:rPr lang="tr-TR" dirty="0" smtClean="0"/>
              <a:t> araştırma </a:t>
            </a:r>
            <a:r>
              <a:rPr lang="tr-TR" dirty="0"/>
              <a:t>probleminde </a:t>
            </a:r>
            <a:r>
              <a:rPr lang="tr-TR" dirty="0" err="1" smtClean="0"/>
              <a:t>değişiklilk</a:t>
            </a:r>
            <a:r>
              <a:rPr lang="tr-TR" dirty="0" smtClean="0"/>
              <a:t> </a:t>
            </a:r>
            <a:r>
              <a:rPr lang="tr-TR" dirty="0"/>
              <a:t>yapabilir. Veri </a:t>
            </a:r>
            <a:r>
              <a:rPr lang="tr-TR" dirty="0" smtClean="0"/>
              <a:t>toplanırken alınan </a:t>
            </a:r>
            <a:r>
              <a:rPr lang="tr-TR" dirty="0"/>
              <a:t>cevaplara göre sonraki sorular </a:t>
            </a:r>
            <a:r>
              <a:rPr lang="tr-TR" dirty="0" smtClean="0"/>
              <a:t>değişebilir </a:t>
            </a:r>
            <a:r>
              <a:rPr lang="tr-TR" dirty="0"/>
              <a:t>ve/veya </a:t>
            </a:r>
            <a:r>
              <a:rPr lang="tr-TR" dirty="0" smtClean="0"/>
              <a:t>artırılabilir</a:t>
            </a:r>
            <a:r>
              <a:rPr lang="tr-TR" dirty="0"/>
              <a:t>. </a:t>
            </a:r>
            <a:r>
              <a:rPr lang="tr-TR" dirty="0" smtClean="0"/>
              <a:t>Katılımcılara </a:t>
            </a:r>
            <a:r>
              <a:rPr lang="tr-TR" dirty="0"/>
              <a:t>sorulan sorular ve </a:t>
            </a:r>
            <a:r>
              <a:rPr lang="tr-TR" dirty="0" smtClean="0"/>
              <a:t>soruların sıralaması </a:t>
            </a:r>
            <a:r>
              <a:rPr lang="tr-TR" dirty="0" err="1" smtClean="0"/>
              <a:t>değişlebilir</a:t>
            </a:r>
            <a:r>
              <a:rPr lang="tr-TR" dirty="0"/>
              <a:t>. </a:t>
            </a:r>
          </a:p>
        </p:txBody>
      </p:sp>
    </p:spTree>
    <p:extLst>
      <p:ext uri="{BB962C8B-B14F-4D97-AF65-F5344CB8AC3E}">
        <p14:creationId xmlns:p14="http://schemas.microsoft.com/office/powerpoint/2010/main" val="34076166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Araştırmanın değerlendirilme </a:t>
            </a:r>
            <a:r>
              <a:rPr lang="tr-TR" dirty="0"/>
              <a:t>ölçütü</a:t>
            </a:r>
          </a:p>
        </p:txBody>
      </p:sp>
      <p:sp>
        <p:nvSpPr>
          <p:cNvPr id="3" name="Metin Yer Tutucusu 2"/>
          <p:cNvSpPr>
            <a:spLocks noGrp="1"/>
          </p:cNvSpPr>
          <p:nvPr>
            <p:ph type="body" idx="1"/>
          </p:nvPr>
        </p:nvSpPr>
        <p:spPr/>
        <p:txBody>
          <a:bodyPr/>
          <a:lstStyle/>
          <a:p>
            <a:r>
              <a:rPr lang="tr-TR" dirty="0" smtClean="0"/>
              <a:t>Nicel arş.</a:t>
            </a:r>
            <a:endParaRPr lang="tr-TR" dirty="0"/>
          </a:p>
        </p:txBody>
      </p:sp>
      <p:sp>
        <p:nvSpPr>
          <p:cNvPr id="4" name="İçerik Yer Tutucusu 3"/>
          <p:cNvSpPr>
            <a:spLocks noGrp="1"/>
          </p:cNvSpPr>
          <p:nvPr>
            <p:ph sz="half" idx="2"/>
          </p:nvPr>
        </p:nvSpPr>
        <p:spPr/>
        <p:txBody>
          <a:bodyPr/>
          <a:lstStyle/>
          <a:p>
            <a:r>
              <a:rPr lang="tr-TR" dirty="0" smtClean="0"/>
              <a:t>Güvenirlik</a:t>
            </a:r>
            <a:endParaRPr lang="tr-TR" dirty="0"/>
          </a:p>
        </p:txBody>
      </p:sp>
      <p:sp>
        <p:nvSpPr>
          <p:cNvPr id="5" name="Metin Yer Tutucusu 4"/>
          <p:cNvSpPr>
            <a:spLocks noGrp="1"/>
          </p:cNvSpPr>
          <p:nvPr>
            <p:ph type="body" sz="quarter" idx="3"/>
          </p:nvPr>
        </p:nvSpPr>
        <p:spPr/>
        <p:txBody>
          <a:bodyPr/>
          <a:lstStyle/>
          <a:p>
            <a:r>
              <a:rPr lang="tr-TR" dirty="0" smtClean="0"/>
              <a:t>Nitel Arş.</a:t>
            </a:r>
            <a:endParaRPr lang="tr-TR" dirty="0"/>
          </a:p>
        </p:txBody>
      </p:sp>
      <p:sp>
        <p:nvSpPr>
          <p:cNvPr id="6" name="İçerik Yer Tutucusu 5"/>
          <p:cNvSpPr>
            <a:spLocks noGrp="1"/>
          </p:cNvSpPr>
          <p:nvPr>
            <p:ph sz="quarter" idx="4"/>
          </p:nvPr>
        </p:nvSpPr>
        <p:spPr/>
        <p:txBody>
          <a:bodyPr/>
          <a:lstStyle/>
          <a:p>
            <a:r>
              <a:rPr lang="tr-TR" dirty="0"/>
              <a:t>Güven </a:t>
            </a:r>
            <a:r>
              <a:rPr lang="tr-TR" dirty="0" err="1"/>
              <a:t>duyulabilirlik</a:t>
            </a:r>
            <a:r>
              <a:rPr lang="tr-TR" dirty="0"/>
              <a:t> </a:t>
            </a:r>
          </a:p>
          <a:p>
            <a:endParaRPr lang="tr-TR" dirty="0"/>
          </a:p>
        </p:txBody>
      </p:sp>
    </p:spTree>
    <p:extLst>
      <p:ext uri="{BB962C8B-B14F-4D97-AF65-F5344CB8AC3E}">
        <p14:creationId xmlns:p14="http://schemas.microsoft.com/office/powerpoint/2010/main" val="26933325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Araştırmacı </a:t>
            </a:r>
            <a:r>
              <a:rPr lang="tr-TR" dirty="0"/>
              <a:t>ile </a:t>
            </a:r>
            <a:r>
              <a:rPr lang="tr-TR" dirty="0" smtClean="0"/>
              <a:t>katılımcılar arasındaki ilişki</a:t>
            </a:r>
            <a:endParaRPr lang="tr-TR" dirty="0"/>
          </a:p>
        </p:txBody>
      </p:sp>
      <p:sp>
        <p:nvSpPr>
          <p:cNvPr id="3" name="Metin Yer Tutucusu 2"/>
          <p:cNvSpPr>
            <a:spLocks noGrp="1"/>
          </p:cNvSpPr>
          <p:nvPr>
            <p:ph type="body" idx="1"/>
          </p:nvPr>
        </p:nvSpPr>
        <p:spPr/>
        <p:txBody>
          <a:bodyPr/>
          <a:lstStyle/>
          <a:p>
            <a:r>
              <a:rPr lang="tr-TR" dirty="0" smtClean="0"/>
              <a:t>Nicel Arş.</a:t>
            </a:r>
            <a:endParaRPr lang="tr-TR" dirty="0"/>
          </a:p>
        </p:txBody>
      </p:sp>
      <p:sp>
        <p:nvSpPr>
          <p:cNvPr id="4" name="İçerik Yer Tutucusu 3"/>
          <p:cNvSpPr>
            <a:spLocks noGrp="1"/>
          </p:cNvSpPr>
          <p:nvPr>
            <p:ph sz="half" idx="2"/>
          </p:nvPr>
        </p:nvSpPr>
        <p:spPr/>
        <p:txBody>
          <a:bodyPr/>
          <a:lstStyle/>
          <a:p>
            <a:r>
              <a:rPr lang="tr-TR" dirty="0" smtClean="0"/>
              <a:t>Nesnel</a:t>
            </a:r>
            <a:endParaRPr lang="tr-TR" dirty="0"/>
          </a:p>
        </p:txBody>
      </p:sp>
      <p:sp>
        <p:nvSpPr>
          <p:cNvPr id="5" name="Metin Yer Tutucusu 4"/>
          <p:cNvSpPr>
            <a:spLocks noGrp="1"/>
          </p:cNvSpPr>
          <p:nvPr>
            <p:ph type="body" sz="quarter" idx="3"/>
          </p:nvPr>
        </p:nvSpPr>
        <p:spPr/>
        <p:txBody>
          <a:bodyPr/>
          <a:lstStyle/>
          <a:p>
            <a:r>
              <a:rPr lang="tr-TR" dirty="0" smtClean="0"/>
              <a:t>Nitel Arş.</a:t>
            </a:r>
            <a:endParaRPr lang="tr-TR" dirty="0"/>
          </a:p>
        </p:txBody>
      </p:sp>
      <p:sp>
        <p:nvSpPr>
          <p:cNvPr id="6" name="İçerik Yer Tutucusu 5"/>
          <p:cNvSpPr>
            <a:spLocks noGrp="1"/>
          </p:cNvSpPr>
          <p:nvPr>
            <p:ph sz="quarter" idx="4"/>
          </p:nvPr>
        </p:nvSpPr>
        <p:spPr/>
        <p:txBody>
          <a:bodyPr/>
          <a:lstStyle/>
          <a:p>
            <a:r>
              <a:rPr lang="tr-TR" dirty="0" err="1"/>
              <a:t>Empatik</a:t>
            </a:r>
            <a:r>
              <a:rPr lang="tr-TR" dirty="0"/>
              <a:t>, </a:t>
            </a:r>
            <a:r>
              <a:rPr lang="tr-TR" dirty="0" smtClean="0"/>
              <a:t>kişisel</a:t>
            </a:r>
            <a:r>
              <a:rPr lang="tr-TR" dirty="0"/>
              <a:t>, enformel </a:t>
            </a:r>
          </a:p>
          <a:p>
            <a:endParaRPr lang="tr-TR" dirty="0"/>
          </a:p>
        </p:txBody>
      </p:sp>
    </p:spTree>
    <p:extLst>
      <p:ext uri="{BB962C8B-B14F-4D97-AF65-F5344CB8AC3E}">
        <p14:creationId xmlns:p14="http://schemas.microsoft.com/office/powerpoint/2010/main" val="9378941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Araştırma </a:t>
            </a:r>
            <a:r>
              <a:rPr lang="tr-TR" dirty="0"/>
              <a:t>raporunun </a:t>
            </a:r>
            <a:r>
              <a:rPr lang="tr-TR" dirty="0" smtClean="0"/>
              <a:t>yazımı</a:t>
            </a:r>
            <a:endParaRPr lang="tr-TR" dirty="0"/>
          </a:p>
        </p:txBody>
      </p:sp>
      <p:sp>
        <p:nvSpPr>
          <p:cNvPr id="3" name="Metin Yer Tutucusu 2"/>
          <p:cNvSpPr>
            <a:spLocks noGrp="1"/>
          </p:cNvSpPr>
          <p:nvPr>
            <p:ph type="body" idx="1"/>
          </p:nvPr>
        </p:nvSpPr>
        <p:spPr/>
        <p:txBody>
          <a:bodyPr/>
          <a:lstStyle/>
          <a:p>
            <a:r>
              <a:rPr lang="tr-TR" dirty="0" smtClean="0"/>
              <a:t>Nicel Arş.</a:t>
            </a:r>
            <a:endParaRPr lang="tr-TR" dirty="0"/>
          </a:p>
        </p:txBody>
      </p:sp>
      <p:sp>
        <p:nvSpPr>
          <p:cNvPr id="4" name="İçerik Yer Tutucusu 3"/>
          <p:cNvSpPr>
            <a:spLocks noGrp="1"/>
          </p:cNvSpPr>
          <p:nvPr>
            <p:ph sz="half" idx="2"/>
          </p:nvPr>
        </p:nvSpPr>
        <p:spPr/>
        <p:txBody>
          <a:bodyPr>
            <a:normAutofit fontScale="92500"/>
          </a:bodyPr>
          <a:lstStyle/>
          <a:p>
            <a:r>
              <a:rPr lang="tr-TR" dirty="0"/>
              <a:t>Bulgular, </a:t>
            </a:r>
            <a:r>
              <a:rPr lang="tr-TR" dirty="0" smtClean="0"/>
              <a:t>değişkenler arasındaki </a:t>
            </a:r>
            <a:r>
              <a:rPr lang="tr-TR" dirty="0"/>
              <a:t>istatistiksel </a:t>
            </a:r>
            <a:r>
              <a:rPr lang="tr-TR" dirty="0" smtClean="0"/>
              <a:t>ilişkileri </a:t>
            </a:r>
            <a:r>
              <a:rPr lang="tr-TR" dirty="0"/>
              <a:t>gösteren tablolar ve grafikler </a:t>
            </a:r>
            <a:r>
              <a:rPr lang="tr-TR" dirty="0" smtClean="0"/>
              <a:t>yardımıyla sayısal </a:t>
            </a:r>
            <a:r>
              <a:rPr lang="tr-TR" dirty="0"/>
              <a:t>olarak, objektif ve resmi bir dille sunulur.</a:t>
            </a:r>
          </a:p>
        </p:txBody>
      </p:sp>
      <p:sp>
        <p:nvSpPr>
          <p:cNvPr id="5" name="Metin Yer Tutucusu 4"/>
          <p:cNvSpPr>
            <a:spLocks noGrp="1"/>
          </p:cNvSpPr>
          <p:nvPr>
            <p:ph type="body" sz="quarter" idx="3"/>
          </p:nvPr>
        </p:nvSpPr>
        <p:spPr/>
        <p:txBody>
          <a:bodyPr/>
          <a:lstStyle/>
          <a:p>
            <a:r>
              <a:rPr lang="tr-TR" dirty="0" smtClean="0"/>
              <a:t>Nitel Arş.</a:t>
            </a:r>
            <a:endParaRPr lang="tr-TR" dirty="0"/>
          </a:p>
        </p:txBody>
      </p:sp>
      <p:sp>
        <p:nvSpPr>
          <p:cNvPr id="6" name="İçerik Yer Tutucusu 5"/>
          <p:cNvSpPr>
            <a:spLocks noGrp="1"/>
          </p:cNvSpPr>
          <p:nvPr>
            <p:ph sz="quarter" idx="4"/>
          </p:nvPr>
        </p:nvSpPr>
        <p:spPr/>
        <p:txBody>
          <a:bodyPr/>
          <a:lstStyle/>
          <a:p>
            <a:r>
              <a:rPr lang="tr-TR" dirty="0"/>
              <a:t>Bulgular, elde edilen verilerden </a:t>
            </a:r>
            <a:r>
              <a:rPr lang="tr-TR" dirty="0" smtClean="0"/>
              <a:t>detaylı </a:t>
            </a:r>
            <a:r>
              <a:rPr lang="tr-TR" dirty="0"/>
              <a:t>ve uzun </a:t>
            </a:r>
            <a:r>
              <a:rPr lang="tr-TR" dirty="0" smtClean="0"/>
              <a:t>alıntılar kullanılarak </a:t>
            </a:r>
            <a:r>
              <a:rPr lang="tr-TR" dirty="0"/>
              <a:t>nispeten </a:t>
            </a:r>
            <a:r>
              <a:rPr lang="tr-TR" dirty="0" smtClean="0"/>
              <a:t>kişisel </a:t>
            </a:r>
            <a:r>
              <a:rPr lang="tr-TR" dirty="0"/>
              <a:t>bir dille sunulur. </a:t>
            </a:r>
          </a:p>
        </p:txBody>
      </p:sp>
    </p:spTree>
    <p:extLst>
      <p:ext uri="{BB962C8B-B14F-4D97-AF65-F5344CB8AC3E}">
        <p14:creationId xmlns:p14="http://schemas.microsoft.com/office/powerpoint/2010/main" val="5725392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En güçlü yönleri </a:t>
            </a:r>
          </a:p>
        </p:txBody>
      </p:sp>
      <p:sp>
        <p:nvSpPr>
          <p:cNvPr id="3" name="Metin Yer Tutucusu 2"/>
          <p:cNvSpPr>
            <a:spLocks noGrp="1"/>
          </p:cNvSpPr>
          <p:nvPr>
            <p:ph type="body" idx="1"/>
          </p:nvPr>
        </p:nvSpPr>
        <p:spPr/>
        <p:txBody>
          <a:bodyPr/>
          <a:lstStyle/>
          <a:p>
            <a:r>
              <a:rPr lang="tr-TR" dirty="0" smtClean="0"/>
              <a:t>Nicel Arş.</a:t>
            </a:r>
            <a:endParaRPr lang="tr-TR" dirty="0"/>
          </a:p>
        </p:txBody>
      </p:sp>
      <p:sp>
        <p:nvSpPr>
          <p:cNvPr id="4" name="İçerik Yer Tutucusu 3"/>
          <p:cNvSpPr>
            <a:spLocks noGrp="1"/>
          </p:cNvSpPr>
          <p:nvPr>
            <p:ph sz="half" idx="2"/>
          </p:nvPr>
        </p:nvSpPr>
        <p:spPr/>
        <p:txBody>
          <a:bodyPr>
            <a:normAutofit fontScale="92500" lnSpcReduction="10000"/>
          </a:bodyPr>
          <a:lstStyle/>
          <a:p>
            <a:r>
              <a:rPr lang="tr-TR" dirty="0" smtClean="0"/>
              <a:t>Araştırma </a:t>
            </a:r>
            <a:r>
              <a:rPr lang="tr-TR" dirty="0"/>
              <a:t>evrenine </a:t>
            </a:r>
            <a:r>
              <a:rPr lang="tr-TR" dirty="0" err="1"/>
              <a:t>genellenebilecek</a:t>
            </a:r>
            <a:r>
              <a:rPr lang="tr-TR" dirty="0"/>
              <a:t> nitelikte bulgular </a:t>
            </a:r>
            <a:r>
              <a:rPr lang="tr-TR" dirty="0" smtClean="0"/>
              <a:t>sunması, </a:t>
            </a:r>
            <a:r>
              <a:rPr lang="tr-TR" dirty="0"/>
              <a:t>toplum genelinde bütün olarak var olan </a:t>
            </a:r>
            <a:r>
              <a:rPr lang="tr-TR" dirty="0" smtClean="0"/>
              <a:t>yapıları </a:t>
            </a:r>
            <a:r>
              <a:rPr lang="tr-TR" dirty="0"/>
              <a:t>ve desenleri görmeyi mümkün </a:t>
            </a:r>
            <a:r>
              <a:rPr lang="tr-TR" dirty="0" smtClean="0"/>
              <a:t>kılması</a:t>
            </a:r>
            <a:endParaRPr lang="tr-TR" dirty="0"/>
          </a:p>
        </p:txBody>
      </p:sp>
      <p:sp>
        <p:nvSpPr>
          <p:cNvPr id="5" name="Metin Yer Tutucusu 4"/>
          <p:cNvSpPr>
            <a:spLocks noGrp="1"/>
          </p:cNvSpPr>
          <p:nvPr>
            <p:ph type="body" sz="quarter" idx="3"/>
          </p:nvPr>
        </p:nvSpPr>
        <p:spPr/>
        <p:txBody>
          <a:bodyPr/>
          <a:lstStyle/>
          <a:p>
            <a:r>
              <a:rPr lang="tr-TR" dirty="0" smtClean="0"/>
              <a:t>Nitel Arş.</a:t>
            </a:r>
            <a:endParaRPr lang="tr-TR" dirty="0"/>
          </a:p>
        </p:txBody>
      </p:sp>
      <p:sp>
        <p:nvSpPr>
          <p:cNvPr id="6" name="İçerik Yer Tutucusu 5"/>
          <p:cNvSpPr>
            <a:spLocks noGrp="1"/>
          </p:cNvSpPr>
          <p:nvPr>
            <p:ph sz="quarter" idx="4"/>
          </p:nvPr>
        </p:nvSpPr>
        <p:spPr/>
        <p:txBody>
          <a:bodyPr>
            <a:normAutofit fontScale="85000" lnSpcReduction="20000"/>
          </a:bodyPr>
          <a:lstStyle/>
          <a:p>
            <a:r>
              <a:rPr lang="tr-TR" dirty="0" smtClean="0"/>
              <a:t>İnsan davranışlarını </a:t>
            </a:r>
            <a:r>
              <a:rPr lang="tr-TR" dirty="0"/>
              <a:t>ve deneyimlerini meydana geldikleri </a:t>
            </a:r>
            <a:r>
              <a:rPr lang="tr-TR" dirty="0" smtClean="0"/>
              <a:t>bağlam </a:t>
            </a:r>
            <a:r>
              <a:rPr lang="tr-TR" dirty="0"/>
              <a:t>içinde ve bütün </a:t>
            </a:r>
            <a:r>
              <a:rPr lang="tr-TR" dirty="0" smtClean="0"/>
              <a:t>karmaşıklığıyla metne </a:t>
            </a:r>
            <a:r>
              <a:rPr lang="tr-TR" dirty="0"/>
              <a:t>dökebilmesi, bireylerin ve </a:t>
            </a:r>
            <a:r>
              <a:rPr lang="tr-TR" dirty="0" smtClean="0"/>
              <a:t>grupların </a:t>
            </a:r>
            <a:r>
              <a:rPr lang="tr-TR" dirty="0"/>
              <a:t>toplumsal olgular üzerindeki etkilerini görmeyi mümkün </a:t>
            </a:r>
            <a:r>
              <a:rPr lang="tr-TR" dirty="0" smtClean="0"/>
              <a:t>kılması</a:t>
            </a:r>
            <a:endParaRPr lang="tr-TR" dirty="0"/>
          </a:p>
        </p:txBody>
      </p:sp>
    </p:spTree>
    <p:extLst>
      <p:ext uri="{BB962C8B-B14F-4D97-AF65-F5344CB8AC3E}">
        <p14:creationId xmlns:p14="http://schemas.microsoft.com/office/powerpoint/2010/main" val="40573520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En </a:t>
            </a:r>
            <a:r>
              <a:rPr lang="tr-TR" dirty="0" smtClean="0"/>
              <a:t>zayıf </a:t>
            </a:r>
            <a:r>
              <a:rPr lang="tr-TR" dirty="0"/>
              <a:t>yönleri </a:t>
            </a:r>
          </a:p>
        </p:txBody>
      </p:sp>
      <p:sp>
        <p:nvSpPr>
          <p:cNvPr id="3" name="Metin Yer Tutucusu 2"/>
          <p:cNvSpPr>
            <a:spLocks noGrp="1"/>
          </p:cNvSpPr>
          <p:nvPr>
            <p:ph type="body" idx="1"/>
          </p:nvPr>
        </p:nvSpPr>
        <p:spPr/>
        <p:txBody>
          <a:bodyPr/>
          <a:lstStyle/>
          <a:p>
            <a:r>
              <a:rPr lang="tr-TR" dirty="0" smtClean="0"/>
              <a:t>Nicel Arş. </a:t>
            </a:r>
            <a:endParaRPr lang="tr-TR" dirty="0"/>
          </a:p>
        </p:txBody>
      </p:sp>
      <p:sp>
        <p:nvSpPr>
          <p:cNvPr id="4" name="İçerik Yer Tutucusu 3"/>
          <p:cNvSpPr>
            <a:spLocks noGrp="1"/>
          </p:cNvSpPr>
          <p:nvPr>
            <p:ph sz="half" idx="2"/>
          </p:nvPr>
        </p:nvSpPr>
        <p:spPr/>
        <p:txBody>
          <a:bodyPr>
            <a:normAutofit fontScale="70000" lnSpcReduction="20000"/>
          </a:bodyPr>
          <a:lstStyle/>
          <a:p>
            <a:r>
              <a:rPr lang="tr-TR" dirty="0"/>
              <a:t>Toplumsal olgular› ve insan </a:t>
            </a:r>
            <a:r>
              <a:rPr lang="tr-TR" dirty="0" smtClean="0"/>
              <a:t>davranışını içinde </a:t>
            </a:r>
            <a:r>
              <a:rPr lang="tr-TR" dirty="0"/>
              <a:t>meydana geldikleri toplumsal ve kültürel </a:t>
            </a:r>
            <a:r>
              <a:rPr lang="tr-TR" dirty="0" smtClean="0"/>
              <a:t>bağlamdan </a:t>
            </a:r>
            <a:r>
              <a:rPr lang="tr-TR" dirty="0"/>
              <a:t>soyutlayarak </a:t>
            </a:r>
            <a:r>
              <a:rPr lang="tr-TR" dirty="0" smtClean="0"/>
              <a:t>sayılara </a:t>
            </a:r>
            <a:r>
              <a:rPr lang="tr-TR" dirty="0"/>
              <a:t>indirgemesi, </a:t>
            </a:r>
            <a:r>
              <a:rPr lang="tr-TR" dirty="0" smtClean="0"/>
              <a:t>yapılara </a:t>
            </a:r>
            <a:r>
              <a:rPr lang="tr-TR" dirty="0"/>
              <a:t>fazla odaklanarak bireylerin </a:t>
            </a:r>
            <a:r>
              <a:rPr lang="tr-TR" dirty="0" smtClean="0"/>
              <a:t>etkileşiminin </a:t>
            </a:r>
            <a:r>
              <a:rPr lang="tr-TR" dirty="0"/>
              <a:t>toplumsal olgular ve </a:t>
            </a:r>
            <a:r>
              <a:rPr lang="tr-TR" dirty="0" smtClean="0"/>
              <a:t>yapılar </a:t>
            </a:r>
            <a:r>
              <a:rPr lang="tr-TR" dirty="0"/>
              <a:t>üzerindeki etkisini görememesi.</a:t>
            </a:r>
          </a:p>
        </p:txBody>
      </p:sp>
      <p:sp>
        <p:nvSpPr>
          <p:cNvPr id="5" name="Metin Yer Tutucusu 4"/>
          <p:cNvSpPr>
            <a:spLocks noGrp="1"/>
          </p:cNvSpPr>
          <p:nvPr>
            <p:ph type="body" sz="quarter" idx="3"/>
          </p:nvPr>
        </p:nvSpPr>
        <p:spPr/>
        <p:txBody>
          <a:bodyPr/>
          <a:lstStyle/>
          <a:p>
            <a:r>
              <a:rPr lang="tr-TR" dirty="0" smtClean="0"/>
              <a:t>Nitel Arş.</a:t>
            </a:r>
            <a:endParaRPr lang="tr-TR" dirty="0"/>
          </a:p>
        </p:txBody>
      </p:sp>
      <p:sp>
        <p:nvSpPr>
          <p:cNvPr id="6" name="İçerik Yer Tutucusu 5"/>
          <p:cNvSpPr>
            <a:spLocks noGrp="1"/>
          </p:cNvSpPr>
          <p:nvPr>
            <p:ph sz="quarter" idx="4"/>
          </p:nvPr>
        </p:nvSpPr>
        <p:spPr/>
        <p:txBody>
          <a:bodyPr>
            <a:normAutofit fontScale="70000" lnSpcReduction="20000"/>
          </a:bodyPr>
          <a:lstStyle/>
          <a:p>
            <a:r>
              <a:rPr lang="tr-TR" dirty="0"/>
              <a:t>Toplumsal aktörlerin </a:t>
            </a:r>
            <a:r>
              <a:rPr lang="tr-TR" dirty="0" smtClean="0"/>
              <a:t>anlamlı </a:t>
            </a:r>
            <a:r>
              <a:rPr lang="tr-TR" dirty="0"/>
              <a:t>eylemlerine odaklanarak </a:t>
            </a:r>
            <a:r>
              <a:rPr lang="tr-TR" dirty="0" smtClean="0"/>
              <a:t>onların </a:t>
            </a:r>
            <a:r>
              <a:rPr lang="tr-TR" dirty="0"/>
              <a:t>bilgileri </a:t>
            </a:r>
            <a:r>
              <a:rPr lang="tr-TR" dirty="0" smtClean="0"/>
              <a:t>dışındaki yapısal </a:t>
            </a:r>
            <a:r>
              <a:rPr lang="tr-TR" dirty="0"/>
              <a:t>süreçleri göz </a:t>
            </a:r>
            <a:r>
              <a:rPr lang="tr-TR" dirty="0" smtClean="0"/>
              <a:t>ardı </a:t>
            </a:r>
            <a:r>
              <a:rPr lang="tr-TR" dirty="0"/>
              <a:t>etmesi, fazla öznel </a:t>
            </a:r>
            <a:r>
              <a:rPr lang="tr-TR" dirty="0" smtClean="0"/>
              <a:t>olması, bulguların </a:t>
            </a:r>
            <a:r>
              <a:rPr lang="tr-TR" dirty="0" err="1"/>
              <a:t>genellenememesi</a:t>
            </a:r>
            <a:r>
              <a:rPr lang="tr-TR" dirty="0"/>
              <a:t>, veri toplama ve veri analizi süreçlerinin çok fazla zaman ve emek gerektirmesi.</a:t>
            </a:r>
          </a:p>
        </p:txBody>
      </p:sp>
    </p:spTree>
    <p:extLst>
      <p:ext uri="{BB962C8B-B14F-4D97-AF65-F5344CB8AC3E}">
        <p14:creationId xmlns:p14="http://schemas.microsoft.com/office/powerpoint/2010/main" val="13800739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ARAŞTIRMA TEKNİKLERİ</a:t>
            </a:r>
            <a:endParaRPr lang="tr-TR" dirty="0"/>
          </a:p>
        </p:txBody>
      </p:sp>
      <p:sp>
        <p:nvSpPr>
          <p:cNvPr id="7" name="İçerik Yer Tutucusu 6"/>
          <p:cNvSpPr>
            <a:spLocks noGrp="1"/>
          </p:cNvSpPr>
          <p:nvPr>
            <p:ph idx="1"/>
          </p:nvPr>
        </p:nvSpPr>
        <p:spPr/>
        <p:txBody>
          <a:bodyPr/>
          <a:lstStyle/>
          <a:p>
            <a:r>
              <a:rPr lang="tr-TR" dirty="0"/>
              <a:t>Verileri toplamak için kullanılan araçlar, diğer bir deyişle veri toplama teknikleri, nicel ve nitel araştırmalarda birbirinden farklılık gösterir.</a:t>
            </a:r>
          </a:p>
        </p:txBody>
      </p:sp>
    </p:spTree>
    <p:extLst>
      <p:ext uri="{BB962C8B-B14F-4D97-AF65-F5344CB8AC3E}">
        <p14:creationId xmlns:p14="http://schemas.microsoft.com/office/powerpoint/2010/main" val="19933971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r>
              <a:rPr lang="tr-TR" dirty="0" smtClean="0"/>
              <a:t>ARAŞTIRMA TEKNİKLERİ</a:t>
            </a:r>
            <a:endParaRPr lang="tr-TR" dirty="0"/>
          </a:p>
        </p:txBody>
      </p:sp>
      <p:sp>
        <p:nvSpPr>
          <p:cNvPr id="5" name="Metin Yer Tutucusu 4"/>
          <p:cNvSpPr>
            <a:spLocks noGrp="1"/>
          </p:cNvSpPr>
          <p:nvPr>
            <p:ph type="body" idx="1"/>
          </p:nvPr>
        </p:nvSpPr>
        <p:spPr/>
        <p:txBody>
          <a:bodyPr>
            <a:normAutofit fontScale="92500" lnSpcReduction="20000"/>
          </a:bodyPr>
          <a:lstStyle/>
          <a:p>
            <a:r>
              <a:rPr lang="tr-TR" dirty="0" smtClean="0"/>
              <a:t>NİCEL ARAŞTIRMALARDA</a:t>
            </a:r>
            <a:endParaRPr lang="tr-TR" dirty="0"/>
          </a:p>
        </p:txBody>
      </p:sp>
      <p:sp>
        <p:nvSpPr>
          <p:cNvPr id="6" name="İçerik Yer Tutucusu 5"/>
          <p:cNvSpPr>
            <a:spLocks noGrp="1"/>
          </p:cNvSpPr>
          <p:nvPr>
            <p:ph sz="half" idx="2"/>
          </p:nvPr>
        </p:nvSpPr>
        <p:spPr/>
        <p:txBody>
          <a:bodyPr>
            <a:normAutofit fontScale="92500" lnSpcReduction="10000"/>
          </a:bodyPr>
          <a:lstStyle/>
          <a:p>
            <a:r>
              <a:rPr lang="tr-TR" dirty="0"/>
              <a:t>Deney, </a:t>
            </a:r>
            <a:endParaRPr lang="tr-TR" dirty="0" smtClean="0"/>
          </a:p>
          <a:p>
            <a:r>
              <a:rPr lang="tr-TR" dirty="0" smtClean="0"/>
              <a:t>yarı </a:t>
            </a:r>
            <a:r>
              <a:rPr lang="tr-TR" dirty="0"/>
              <a:t>deney, </a:t>
            </a:r>
            <a:endParaRPr lang="tr-TR" dirty="0" smtClean="0"/>
          </a:p>
          <a:p>
            <a:r>
              <a:rPr lang="tr-TR" dirty="0" smtClean="0"/>
              <a:t>yapılandırılmış </a:t>
            </a:r>
            <a:r>
              <a:rPr lang="tr-TR" dirty="0"/>
              <a:t>(denetimli) gözlem</a:t>
            </a:r>
            <a:r>
              <a:rPr lang="tr-TR" dirty="0" smtClean="0"/>
              <a:t>,</a:t>
            </a:r>
          </a:p>
          <a:p>
            <a:r>
              <a:rPr lang="tr-TR" dirty="0" smtClean="0"/>
              <a:t>anket ve</a:t>
            </a:r>
          </a:p>
          <a:p>
            <a:r>
              <a:rPr lang="tr-TR" dirty="0" smtClean="0"/>
              <a:t>yapılandırılmış </a:t>
            </a:r>
            <a:r>
              <a:rPr lang="tr-TR" dirty="0"/>
              <a:t>görüşme olarak sıralanabilir. Tarama</a:t>
            </a:r>
          </a:p>
        </p:txBody>
      </p:sp>
      <p:sp>
        <p:nvSpPr>
          <p:cNvPr id="7" name="Metin Yer Tutucusu 6"/>
          <p:cNvSpPr>
            <a:spLocks noGrp="1"/>
          </p:cNvSpPr>
          <p:nvPr>
            <p:ph type="body" sz="quarter" idx="3"/>
          </p:nvPr>
        </p:nvSpPr>
        <p:spPr/>
        <p:txBody>
          <a:bodyPr>
            <a:normAutofit fontScale="92500" lnSpcReduction="20000"/>
          </a:bodyPr>
          <a:lstStyle/>
          <a:p>
            <a:r>
              <a:rPr lang="tr-TR" dirty="0" smtClean="0"/>
              <a:t>NİTEL ARAŞTIRMALARDA</a:t>
            </a:r>
            <a:endParaRPr lang="tr-TR" dirty="0"/>
          </a:p>
        </p:txBody>
      </p:sp>
      <p:sp>
        <p:nvSpPr>
          <p:cNvPr id="8" name="İçerik Yer Tutucusu 7"/>
          <p:cNvSpPr>
            <a:spLocks noGrp="1"/>
          </p:cNvSpPr>
          <p:nvPr>
            <p:ph sz="quarter" idx="4"/>
          </p:nvPr>
        </p:nvSpPr>
        <p:spPr/>
        <p:txBody>
          <a:bodyPr>
            <a:normAutofit fontScale="62500" lnSpcReduction="20000"/>
          </a:bodyPr>
          <a:lstStyle/>
          <a:p>
            <a:r>
              <a:rPr lang="tr-TR" dirty="0" smtClean="0"/>
              <a:t>Derinlemesine </a:t>
            </a:r>
            <a:r>
              <a:rPr lang="tr-TR" dirty="0"/>
              <a:t>görüşme, </a:t>
            </a:r>
            <a:endParaRPr lang="tr-TR" dirty="0" smtClean="0"/>
          </a:p>
          <a:p>
            <a:r>
              <a:rPr lang="tr-TR" dirty="0" smtClean="0"/>
              <a:t>odak </a:t>
            </a:r>
            <a:r>
              <a:rPr lang="tr-TR" dirty="0"/>
              <a:t>grup görüşmesi, </a:t>
            </a:r>
            <a:endParaRPr lang="tr-TR" dirty="0" smtClean="0"/>
          </a:p>
          <a:p>
            <a:r>
              <a:rPr lang="tr-TR" dirty="0" smtClean="0"/>
              <a:t>yapılandırılmamış </a:t>
            </a:r>
            <a:r>
              <a:rPr lang="tr-TR" dirty="0"/>
              <a:t>(denetimsiz) gözlem, </a:t>
            </a:r>
            <a:endParaRPr lang="tr-TR" dirty="0" smtClean="0"/>
          </a:p>
          <a:p>
            <a:r>
              <a:rPr lang="tr-TR" dirty="0" smtClean="0"/>
              <a:t>yarı </a:t>
            </a:r>
            <a:r>
              <a:rPr lang="tr-TR" dirty="0"/>
              <a:t>yapılandırılmış gözlem, </a:t>
            </a:r>
            <a:endParaRPr lang="tr-TR" dirty="0" smtClean="0"/>
          </a:p>
          <a:p>
            <a:r>
              <a:rPr lang="tr-TR" dirty="0" smtClean="0"/>
              <a:t>örnek </a:t>
            </a:r>
            <a:r>
              <a:rPr lang="tr-TR" dirty="0"/>
              <a:t>olay incelemesi (vaka çalışması), </a:t>
            </a:r>
            <a:endParaRPr lang="tr-TR" dirty="0" smtClean="0"/>
          </a:p>
          <a:p>
            <a:r>
              <a:rPr lang="tr-TR" dirty="0" smtClean="0"/>
              <a:t>doküman </a:t>
            </a:r>
            <a:r>
              <a:rPr lang="tr-TR" dirty="0"/>
              <a:t>incelemesi, </a:t>
            </a:r>
            <a:endParaRPr lang="tr-TR" dirty="0" smtClean="0"/>
          </a:p>
          <a:p>
            <a:r>
              <a:rPr lang="tr-TR" dirty="0" smtClean="0"/>
              <a:t>yaşam </a:t>
            </a:r>
            <a:r>
              <a:rPr lang="tr-TR" dirty="0"/>
              <a:t>öyküsü, </a:t>
            </a:r>
            <a:endParaRPr lang="tr-TR" dirty="0" smtClean="0"/>
          </a:p>
          <a:p>
            <a:r>
              <a:rPr lang="tr-TR" dirty="0" smtClean="0"/>
              <a:t>sözlü </a:t>
            </a:r>
            <a:r>
              <a:rPr lang="tr-TR" dirty="0"/>
              <a:t>tarih </a:t>
            </a:r>
            <a:r>
              <a:rPr lang="tr-TR" dirty="0" smtClean="0"/>
              <a:t>ve</a:t>
            </a:r>
          </a:p>
          <a:p>
            <a:r>
              <a:rPr lang="tr-TR" dirty="0" smtClean="0"/>
              <a:t>gömülü </a:t>
            </a:r>
            <a:r>
              <a:rPr lang="tr-TR" dirty="0"/>
              <a:t>teori (</a:t>
            </a:r>
            <a:r>
              <a:rPr lang="tr-TR" dirty="0" err="1"/>
              <a:t>grounded</a:t>
            </a:r>
            <a:r>
              <a:rPr lang="tr-TR" dirty="0"/>
              <a:t> </a:t>
            </a:r>
            <a:r>
              <a:rPr lang="tr-TR" dirty="0" err="1"/>
              <a:t>theory</a:t>
            </a:r>
            <a:r>
              <a:rPr lang="tr-TR" dirty="0"/>
              <a:t>)</a:t>
            </a:r>
          </a:p>
        </p:txBody>
      </p:sp>
    </p:spTree>
    <p:extLst>
      <p:ext uri="{BB962C8B-B14F-4D97-AF65-F5344CB8AC3E}">
        <p14:creationId xmlns:p14="http://schemas.microsoft.com/office/powerpoint/2010/main" val="9374114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Nicel araştırmalarda kullanılan araştırma teknikleri</a:t>
            </a:r>
          </a:p>
        </p:txBody>
      </p:sp>
      <p:sp>
        <p:nvSpPr>
          <p:cNvPr id="3" name="İçerik Yer Tutucusu 2"/>
          <p:cNvSpPr>
            <a:spLocks noGrp="1"/>
          </p:cNvSpPr>
          <p:nvPr>
            <p:ph idx="1"/>
          </p:nvPr>
        </p:nvSpPr>
        <p:spPr/>
        <p:txBody>
          <a:bodyPr/>
          <a:lstStyle/>
          <a:p>
            <a:r>
              <a:rPr lang="tr-TR" dirty="0" smtClean="0"/>
              <a:t>Standartlaştırılmış </a:t>
            </a:r>
            <a:r>
              <a:rPr lang="tr-TR" dirty="0"/>
              <a:t>veri toplama araçlarının kullanıldığı, araştırmacının araştırma sürecinin dışında düşünüldüğü tekniklerdir. </a:t>
            </a:r>
            <a:endParaRPr lang="tr-TR" dirty="0" smtClean="0"/>
          </a:p>
          <a:p>
            <a:r>
              <a:rPr lang="tr-TR" dirty="0" smtClean="0"/>
              <a:t>Deney</a:t>
            </a:r>
            <a:r>
              <a:rPr lang="tr-TR" dirty="0"/>
              <a:t>, yarı deney, yapılandırılmış (denetimli) gözlem, anket ve yapılandırılmış görüşme olarak sıralanabilir. Tarama olarak da adlandırılan </a:t>
            </a:r>
            <a:r>
              <a:rPr lang="tr-TR" dirty="0" err="1"/>
              <a:t>survey</a:t>
            </a:r>
            <a:r>
              <a:rPr lang="tr-TR" dirty="0"/>
              <a:t> de nicel araştırmalarda sıklıkla kullanılan bir araştırma desenidir.</a:t>
            </a:r>
          </a:p>
        </p:txBody>
      </p:sp>
    </p:spTree>
    <p:extLst>
      <p:ext uri="{BB962C8B-B14F-4D97-AF65-F5344CB8AC3E}">
        <p14:creationId xmlns:p14="http://schemas.microsoft.com/office/powerpoint/2010/main" val="389032957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DENEY </a:t>
            </a:r>
            <a:endParaRPr lang="tr-TR" dirty="0"/>
          </a:p>
        </p:txBody>
      </p:sp>
      <p:sp>
        <p:nvSpPr>
          <p:cNvPr id="3" name="İçerik Yer Tutucusu 2"/>
          <p:cNvSpPr>
            <a:spLocks noGrp="1"/>
          </p:cNvSpPr>
          <p:nvPr>
            <p:ph idx="1"/>
          </p:nvPr>
        </p:nvSpPr>
        <p:spPr/>
        <p:txBody>
          <a:bodyPr>
            <a:normAutofit fontScale="85000" lnSpcReduction="20000"/>
          </a:bodyPr>
          <a:lstStyle/>
          <a:p>
            <a:r>
              <a:rPr lang="tr-TR" dirty="0"/>
              <a:t>Deney: Değişkenler arasındaki ilişkilerin önceden belirlenen hipotezlerin sınanması amacıyla kontrollü bir ortamda incelenmesine deney adı verilir. </a:t>
            </a:r>
            <a:endParaRPr lang="tr-TR" dirty="0" smtClean="0"/>
          </a:p>
          <a:p>
            <a:r>
              <a:rPr lang="tr-TR" dirty="0" smtClean="0"/>
              <a:t>Bu </a:t>
            </a:r>
            <a:r>
              <a:rPr lang="tr-TR" dirty="0"/>
              <a:t>yöntemde etkisi incelen değişkene bağımsız değişken, bağımsız değişkene tepki olarak değiştiği gözlenen değişkene ise Bağımlı değişken adı verilir. </a:t>
            </a:r>
            <a:endParaRPr lang="tr-TR" dirty="0" smtClean="0"/>
          </a:p>
          <a:p>
            <a:r>
              <a:rPr lang="tr-TR" dirty="0" smtClean="0"/>
              <a:t>Deneyde</a:t>
            </a:r>
            <a:r>
              <a:rPr lang="tr-TR" dirty="0"/>
              <a:t>, özellikleri birbirine denk olan iki gruptan biri bağımsız değişkene tabi tutulmaz (kontrol grubu), diğer grup ise bağımsız değişkene tabi tutulur (deney grubu) ve sonuçlar karşılaştırılarak neden sonuç ilişkisi ortaya konmaya çalışılır. </a:t>
            </a:r>
          </a:p>
        </p:txBody>
      </p:sp>
    </p:spTree>
    <p:extLst>
      <p:ext uri="{BB962C8B-B14F-4D97-AF65-F5344CB8AC3E}">
        <p14:creationId xmlns:p14="http://schemas.microsoft.com/office/powerpoint/2010/main" val="30016269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a:t>Deneyin en güçlü yönü, neden sonuç ilişkilerinin varlığını ve yönünü ortaya çıkarması ve dış etkileri kontrol altında tutmasıdır. </a:t>
            </a:r>
            <a:endParaRPr lang="tr-TR" dirty="0" smtClean="0"/>
          </a:p>
          <a:p>
            <a:r>
              <a:rPr lang="tr-TR" dirty="0" smtClean="0"/>
              <a:t>Zayıf </a:t>
            </a:r>
            <a:r>
              <a:rPr lang="tr-TR" dirty="0"/>
              <a:t>yönleri ise sonuçlarının </a:t>
            </a:r>
            <a:r>
              <a:rPr lang="tr-TR" dirty="0" err="1"/>
              <a:t>genellenmesinin</a:t>
            </a:r>
            <a:r>
              <a:rPr lang="tr-TR" dirty="0"/>
              <a:t> zorluğu, deneklerin normalde gösterecekleri davranışlardan daha farklı davranışlar sergileyebilmeleri ve insanların düşünce ve davranışlarını etkileyen sosyal kurumların laboratuvar ortamında yeniden yaratılmasının mümkün olmamasıdır</a:t>
            </a:r>
          </a:p>
        </p:txBody>
      </p:sp>
    </p:spTree>
    <p:extLst>
      <p:ext uri="{BB962C8B-B14F-4D97-AF65-F5344CB8AC3E}">
        <p14:creationId xmlns:p14="http://schemas.microsoft.com/office/powerpoint/2010/main" val="34798031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YARI DENEY</a:t>
            </a:r>
            <a:endParaRPr lang="tr-TR" dirty="0"/>
          </a:p>
        </p:txBody>
      </p:sp>
      <p:sp>
        <p:nvSpPr>
          <p:cNvPr id="3" name="İçerik Yer Tutucusu 2"/>
          <p:cNvSpPr>
            <a:spLocks noGrp="1"/>
          </p:cNvSpPr>
          <p:nvPr>
            <p:ph idx="1"/>
          </p:nvPr>
        </p:nvSpPr>
        <p:spPr/>
        <p:txBody>
          <a:bodyPr/>
          <a:lstStyle/>
          <a:p>
            <a:r>
              <a:rPr lang="tr-TR" dirty="0"/>
              <a:t>Yarı-Deney: Deneylerin laboratuvar ortamında yapılmadığı, dış faktörlerin tamamen kontrol edilmediği hipotez sınama ve genelleme amacı taşıyan çalışmalardır. </a:t>
            </a:r>
            <a:endParaRPr lang="tr-TR" dirty="0" smtClean="0"/>
          </a:p>
          <a:p>
            <a:r>
              <a:rPr lang="tr-TR" dirty="0" smtClean="0"/>
              <a:t>Deney </a:t>
            </a:r>
            <a:r>
              <a:rPr lang="tr-TR" dirty="0"/>
              <a:t>koşullarını sağlamanın zor olduğu durumlarda kullanılır.</a:t>
            </a:r>
          </a:p>
        </p:txBody>
      </p:sp>
    </p:spTree>
    <p:extLst>
      <p:ext uri="{BB962C8B-B14F-4D97-AF65-F5344CB8AC3E}">
        <p14:creationId xmlns:p14="http://schemas.microsoft.com/office/powerpoint/2010/main" val="129217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Yapılandırılmış (Denetimli, Sistematik) Gözlem</a:t>
            </a:r>
          </a:p>
        </p:txBody>
      </p:sp>
      <p:sp>
        <p:nvSpPr>
          <p:cNvPr id="3" name="İçerik Yer Tutucusu 2"/>
          <p:cNvSpPr>
            <a:spLocks noGrp="1"/>
          </p:cNvSpPr>
          <p:nvPr>
            <p:ph idx="1"/>
          </p:nvPr>
        </p:nvSpPr>
        <p:spPr/>
        <p:txBody>
          <a:bodyPr>
            <a:normAutofit/>
          </a:bodyPr>
          <a:lstStyle/>
          <a:p>
            <a:r>
              <a:rPr lang="tr-TR" dirty="0"/>
              <a:t>Yapılandırılmış (Denetimli, Sistematik) Gözlem: Gözlem, gündelik hayatta meydana gelen toplumsal eylemlerin doğrudan izlenmesi olarak tanımlanabilir. </a:t>
            </a:r>
            <a:endParaRPr lang="tr-TR" dirty="0" smtClean="0"/>
          </a:p>
          <a:p>
            <a:r>
              <a:rPr lang="tr-TR" dirty="0" smtClean="0"/>
              <a:t>Yapılandırılmış </a:t>
            </a:r>
            <a:r>
              <a:rPr lang="tr-TR" dirty="0"/>
              <a:t>gözlem, araştırmacının belirlenmiş bir takım kural ve prosedürler çerçevesinde katılımcılarla etkileşime girmeden veri topladığı gözlem tekniğidir. </a:t>
            </a:r>
          </a:p>
        </p:txBody>
      </p:sp>
    </p:spTree>
    <p:extLst>
      <p:ext uri="{BB962C8B-B14F-4D97-AF65-F5344CB8AC3E}">
        <p14:creationId xmlns:p14="http://schemas.microsoft.com/office/powerpoint/2010/main" val="24495019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a:t>Bu teknikle, görüşmeler veya anketlerle elde etmenin mümkün olmadığı veriler elde edilmeye çalışılır</a:t>
            </a:r>
            <a:r>
              <a:rPr lang="tr-TR" dirty="0" smtClean="0"/>
              <a:t>.</a:t>
            </a:r>
          </a:p>
          <a:p>
            <a:r>
              <a:rPr lang="tr-TR" dirty="0" smtClean="0"/>
              <a:t>Bu </a:t>
            </a:r>
            <a:r>
              <a:rPr lang="tr-TR" dirty="0"/>
              <a:t>gözlem tekniğinin yapılandırılmış olarak adlandırılmasının nedeni, gözlem sırasında bir gözlem çizelgesinin kullanılmasıdır. </a:t>
            </a:r>
            <a:endParaRPr lang="tr-TR" dirty="0" smtClean="0"/>
          </a:p>
          <a:p>
            <a:r>
              <a:rPr lang="tr-TR" dirty="0" smtClean="0"/>
              <a:t>Gözlem </a:t>
            </a:r>
            <a:r>
              <a:rPr lang="tr-TR" dirty="0"/>
              <a:t>çizelgesinde neyin gözlemleneceği, </a:t>
            </a:r>
            <a:r>
              <a:rPr lang="tr-TR" dirty="0" smtClean="0"/>
              <a:t>gözlemde </a:t>
            </a:r>
            <a:r>
              <a:rPr lang="tr-TR" dirty="0"/>
              <a:t>nelere dikkat edilmesi gerektiği ve gözlemin nasıl kaydedilmesi gerektiği açık bir şekilde belirtilmiştir. </a:t>
            </a:r>
          </a:p>
          <a:p>
            <a:endParaRPr lang="tr-TR" dirty="0"/>
          </a:p>
        </p:txBody>
      </p:sp>
    </p:spTree>
    <p:extLst>
      <p:ext uri="{BB962C8B-B14F-4D97-AF65-F5344CB8AC3E}">
        <p14:creationId xmlns:p14="http://schemas.microsoft.com/office/powerpoint/2010/main" val="67013661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Gözlemcilerin </a:t>
            </a:r>
            <a:r>
              <a:rPr lang="tr-TR" dirty="0"/>
              <a:t>kayıtlarının birbirleri ile ne kadar tutarlı olduğu “gözlemciler arası uyum” kavramı ile ifade edilir. </a:t>
            </a:r>
            <a:endParaRPr lang="tr-TR" dirty="0" smtClean="0"/>
          </a:p>
          <a:p>
            <a:r>
              <a:rPr lang="tr-TR" dirty="0" smtClean="0"/>
              <a:t>Gözlemciler </a:t>
            </a:r>
            <a:r>
              <a:rPr lang="tr-TR" dirty="0"/>
              <a:t>arası uyumun derecesini saptamak için Küçük/Büyük Endeksi (S/L) ve Oran Uyum Endeksi (PAI) kullanılır.</a:t>
            </a:r>
          </a:p>
        </p:txBody>
      </p:sp>
    </p:spTree>
    <p:extLst>
      <p:ext uri="{BB962C8B-B14F-4D97-AF65-F5344CB8AC3E}">
        <p14:creationId xmlns:p14="http://schemas.microsoft.com/office/powerpoint/2010/main" val="24001550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ANKET</a:t>
            </a:r>
            <a:endParaRPr lang="tr-TR" dirty="0"/>
          </a:p>
        </p:txBody>
      </p:sp>
      <p:sp>
        <p:nvSpPr>
          <p:cNvPr id="3" name="İçerik Yer Tutucusu 2"/>
          <p:cNvSpPr>
            <a:spLocks noGrp="1"/>
          </p:cNvSpPr>
          <p:nvPr>
            <p:ph idx="1"/>
          </p:nvPr>
        </p:nvSpPr>
        <p:spPr/>
        <p:txBody>
          <a:bodyPr>
            <a:normAutofit lnSpcReduction="10000"/>
          </a:bodyPr>
          <a:lstStyle/>
          <a:p>
            <a:r>
              <a:rPr lang="tr-TR" dirty="0"/>
              <a:t>Anket: Kısa sürede geniş bir örneklemden yüzeysel veriler elde etmek için kullanılan, önceden hazırlanmış soruların katılımcılara postayla ya da internet üzerinden gönderilmesi veya telefonla ya da </a:t>
            </a:r>
            <a:r>
              <a:rPr lang="tr-TR" dirty="0" err="1"/>
              <a:t>yüzyüze</a:t>
            </a:r>
            <a:r>
              <a:rPr lang="tr-TR" dirty="0"/>
              <a:t> sorulmasını içeren bir veri toplama tekniğidir. </a:t>
            </a:r>
            <a:endParaRPr lang="tr-TR" dirty="0" smtClean="0"/>
          </a:p>
          <a:p>
            <a:r>
              <a:rPr lang="tr-TR" dirty="0" smtClean="0"/>
              <a:t>Sorulacak </a:t>
            </a:r>
            <a:r>
              <a:rPr lang="tr-TR" dirty="0"/>
              <a:t>soruların ve cevap kategorilerinin yazılı olduğu forma anket formu ya da soru kağıdı denir</a:t>
            </a:r>
          </a:p>
        </p:txBody>
      </p:sp>
    </p:spTree>
    <p:extLst>
      <p:ext uri="{BB962C8B-B14F-4D97-AF65-F5344CB8AC3E}">
        <p14:creationId xmlns:p14="http://schemas.microsoft.com/office/powerpoint/2010/main" val="183640496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Anket formlarında yer alan soru tipleri </a:t>
            </a:r>
            <a:endParaRPr lang="tr-TR" dirty="0" smtClean="0"/>
          </a:p>
          <a:p>
            <a:r>
              <a:rPr lang="tr-TR" dirty="0" smtClean="0"/>
              <a:t>içeriklerine </a:t>
            </a:r>
            <a:r>
              <a:rPr lang="tr-TR" dirty="0"/>
              <a:t>göre olgusal sorular, davranış soruları, tutum ve görüş soruları ve bilgi soruları; amaçları açısından eleme soruları, sondaj soruları ve sınama (kontrol) soruları; </a:t>
            </a:r>
            <a:endParaRPr lang="tr-TR" dirty="0" smtClean="0"/>
          </a:p>
          <a:p>
            <a:r>
              <a:rPr lang="tr-TR" dirty="0" smtClean="0"/>
              <a:t>biçim </a:t>
            </a:r>
            <a:r>
              <a:rPr lang="tr-TR" dirty="0"/>
              <a:t>açısından ise kapalı uçlu ve açık uçlu sorular olmak üzere sınıflara ayrılırlar</a:t>
            </a:r>
            <a:r>
              <a:rPr lang="tr-TR" dirty="0" smtClean="0"/>
              <a:t>.</a:t>
            </a:r>
          </a:p>
        </p:txBody>
      </p:sp>
    </p:spTree>
    <p:extLst>
      <p:ext uri="{BB962C8B-B14F-4D97-AF65-F5344CB8AC3E}">
        <p14:creationId xmlns:p14="http://schemas.microsoft.com/office/powerpoint/2010/main" val="397249669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OLGUSAL SORU</a:t>
            </a:r>
            <a:endParaRPr lang="tr-TR" dirty="0"/>
          </a:p>
        </p:txBody>
      </p:sp>
      <p:sp>
        <p:nvSpPr>
          <p:cNvPr id="8" name="Metin Yer Tutucusu 7"/>
          <p:cNvSpPr>
            <a:spLocks noGrp="1"/>
          </p:cNvSpPr>
          <p:nvPr>
            <p:ph type="body" idx="1"/>
          </p:nvPr>
        </p:nvSpPr>
        <p:spPr/>
        <p:txBody>
          <a:bodyPr/>
          <a:lstStyle/>
          <a:p>
            <a:r>
              <a:rPr lang="tr-TR" dirty="0" smtClean="0"/>
              <a:t>KAPALI UÇLU </a:t>
            </a:r>
            <a:endParaRPr lang="tr-TR" dirty="0"/>
          </a:p>
        </p:txBody>
      </p:sp>
      <p:sp>
        <p:nvSpPr>
          <p:cNvPr id="9" name="İçerik Yer Tutucusu 8"/>
          <p:cNvSpPr>
            <a:spLocks noGrp="1"/>
          </p:cNvSpPr>
          <p:nvPr>
            <p:ph sz="half" idx="2"/>
          </p:nvPr>
        </p:nvSpPr>
        <p:spPr/>
        <p:txBody>
          <a:bodyPr/>
          <a:lstStyle/>
          <a:p>
            <a:r>
              <a:rPr lang="tr-TR" dirty="0"/>
              <a:t>Lütfen cinsiyetinizi belirtiniz. </a:t>
            </a:r>
            <a:endParaRPr lang="tr-TR" dirty="0" smtClean="0"/>
          </a:p>
          <a:p>
            <a:pPr marL="0" indent="0">
              <a:buNone/>
            </a:pPr>
            <a:r>
              <a:rPr lang="tr-TR" dirty="0"/>
              <a:t>	</a:t>
            </a:r>
            <a:r>
              <a:rPr lang="tr-TR" dirty="0" smtClean="0"/>
              <a:t>[ </a:t>
            </a:r>
            <a:r>
              <a:rPr lang="tr-TR" dirty="0"/>
              <a:t>] </a:t>
            </a:r>
            <a:r>
              <a:rPr lang="tr-TR" dirty="0" err="1" smtClean="0"/>
              <a:t>KadIn</a:t>
            </a:r>
            <a:endParaRPr lang="tr-TR" dirty="0" smtClean="0"/>
          </a:p>
          <a:p>
            <a:pPr marL="0" indent="0">
              <a:buNone/>
            </a:pPr>
            <a:r>
              <a:rPr lang="tr-TR" dirty="0"/>
              <a:t>	</a:t>
            </a:r>
            <a:r>
              <a:rPr lang="tr-TR" dirty="0" smtClean="0"/>
              <a:t>[ </a:t>
            </a:r>
            <a:r>
              <a:rPr lang="tr-TR" dirty="0"/>
              <a:t>] Erkek</a:t>
            </a:r>
          </a:p>
        </p:txBody>
      </p:sp>
      <p:sp>
        <p:nvSpPr>
          <p:cNvPr id="10" name="Metin Yer Tutucusu 9"/>
          <p:cNvSpPr>
            <a:spLocks noGrp="1"/>
          </p:cNvSpPr>
          <p:nvPr>
            <p:ph type="body" sz="quarter" idx="3"/>
          </p:nvPr>
        </p:nvSpPr>
        <p:spPr/>
        <p:txBody>
          <a:bodyPr/>
          <a:lstStyle/>
          <a:p>
            <a:r>
              <a:rPr lang="tr-TR" dirty="0" smtClean="0"/>
              <a:t>AÇIK UÇLU</a:t>
            </a:r>
            <a:endParaRPr lang="tr-TR" dirty="0"/>
          </a:p>
        </p:txBody>
      </p:sp>
      <p:sp>
        <p:nvSpPr>
          <p:cNvPr id="11" name="İçerik Yer Tutucusu 10"/>
          <p:cNvSpPr>
            <a:spLocks noGrp="1"/>
          </p:cNvSpPr>
          <p:nvPr>
            <p:ph sz="quarter" idx="4"/>
          </p:nvPr>
        </p:nvSpPr>
        <p:spPr/>
        <p:txBody>
          <a:bodyPr/>
          <a:lstStyle/>
          <a:p>
            <a:r>
              <a:rPr lang="tr-TR" dirty="0"/>
              <a:t>Lütfen cinsiyetinizi </a:t>
            </a:r>
            <a:r>
              <a:rPr lang="tr-TR" dirty="0" smtClean="0"/>
              <a:t>yazınız. </a:t>
            </a:r>
            <a:r>
              <a:rPr lang="tr-TR" dirty="0"/>
              <a:t>………………………………..….</a:t>
            </a:r>
          </a:p>
        </p:txBody>
      </p:sp>
    </p:spTree>
    <p:extLst>
      <p:ext uri="{BB962C8B-B14F-4D97-AF65-F5344CB8AC3E}">
        <p14:creationId xmlns:p14="http://schemas.microsoft.com/office/powerpoint/2010/main" val="409289714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Davranış sorusu</a:t>
            </a:r>
            <a:endParaRPr lang="tr-TR" dirty="0"/>
          </a:p>
        </p:txBody>
      </p:sp>
      <p:sp>
        <p:nvSpPr>
          <p:cNvPr id="3" name="Metin Yer Tutucusu 2"/>
          <p:cNvSpPr>
            <a:spLocks noGrp="1"/>
          </p:cNvSpPr>
          <p:nvPr>
            <p:ph type="body" idx="1"/>
          </p:nvPr>
        </p:nvSpPr>
        <p:spPr/>
        <p:txBody>
          <a:bodyPr/>
          <a:lstStyle/>
          <a:p>
            <a:r>
              <a:rPr lang="tr-TR" dirty="0" smtClean="0"/>
              <a:t>Kapalı uçlu</a:t>
            </a:r>
            <a:endParaRPr lang="tr-TR" dirty="0"/>
          </a:p>
        </p:txBody>
      </p:sp>
      <p:sp>
        <p:nvSpPr>
          <p:cNvPr id="4" name="İçerik Yer Tutucusu 3"/>
          <p:cNvSpPr>
            <a:spLocks noGrp="1"/>
          </p:cNvSpPr>
          <p:nvPr>
            <p:ph sz="half" idx="2"/>
          </p:nvPr>
        </p:nvSpPr>
        <p:spPr/>
        <p:txBody>
          <a:bodyPr>
            <a:normAutofit fontScale="85000" lnSpcReduction="20000"/>
          </a:bodyPr>
          <a:lstStyle/>
          <a:p>
            <a:r>
              <a:rPr lang="tr-TR" dirty="0" smtClean="0"/>
              <a:t>Yaklaşık </a:t>
            </a:r>
            <a:r>
              <a:rPr lang="tr-TR" dirty="0"/>
              <a:t>bir </a:t>
            </a:r>
            <a:r>
              <a:rPr lang="tr-TR" dirty="0" smtClean="0"/>
              <a:t>aylık </a:t>
            </a:r>
            <a:r>
              <a:rPr lang="tr-TR" dirty="0"/>
              <a:t>ücretiniz kadar borç paraya ihtiyaç </a:t>
            </a:r>
            <a:r>
              <a:rPr lang="tr-TR" dirty="0" smtClean="0"/>
              <a:t>duyarsanız </a:t>
            </a:r>
            <a:r>
              <a:rPr lang="tr-TR" dirty="0"/>
              <a:t>ilk olarak kime </a:t>
            </a:r>
            <a:r>
              <a:rPr lang="tr-TR" dirty="0" smtClean="0"/>
              <a:t>başvurursunuz?</a:t>
            </a:r>
          </a:p>
          <a:p>
            <a:pPr marL="0" indent="0">
              <a:buNone/>
            </a:pPr>
            <a:r>
              <a:rPr lang="tr-TR" dirty="0" smtClean="0"/>
              <a:t>	[ </a:t>
            </a:r>
            <a:r>
              <a:rPr lang="tr-TR" dirty="0"/>
              <a:t>] </a:t>
            </a:r>
            <a:r>
              <a:rPr lang="tr-TR" dirty="0" smtClean="0"/>
              <a:t>Akrabalarıma </a:t>
            </a:r>
          </a:p>
          <a:p>
            <a:pPr marL="0" indent="0">
              <a:buNone/>
            </a:pPr>
            <a:r>
              <a:rPr lang="tr-TR" dirty="0"/>
              <a:t>	</a:t>
            </a:r>
            <a:r>
              <a:rPr lang="tr-TR" dirty="0" smtClean="0"/>
              <a:t>[ </a:t>
            </a:r>
            <a:r>
              <a:rPr lang="tr-TR" dirty="0"/>
              <a:t>] </a:t>
            </a:r>
            <a:r>
              <a:rPr lang="tr-TR" dirty="0" smtClean="0"/>
              <a:t>Arkadaşlarıma </a:t>
            </a:r>
          </a:p>
          <a:p>
            <a:pPr marL="0" indent="0">
              <a:buNone/>
            </a:pPr>
            <a:r>
              <a:rPr lang="tr-TR" dirty="0"/>
              <a:t>	</a:t>
            </a:r>
            <a:r>
              <a:rPr lang="tr-TR" dirty="0" smtClean="0"/>
              <a:t>[ </a:t>
            </a:r>
            <a:r>
              <a:rPr lang="tr-TR" dirty="0"/>
              <a:t>] </a:t>
            </a:r>
            <a:r>
              <a:rPr lang="tr-TR" dirty="0" smtClean="0"/>
              <a:t>Komşularıma </a:t>
            </a:r>
          </a:p>
          <a:p>
            <a:pPr marL="0" indent="0">
              <a:buNone/>
            </a:pPr>
            <a:r>
              <a:rPr lang="tr-TR" dirty="0"/>
              <a:t>	</a:t>
            </a:r>
            <a:r>
              <a:rPr lang="tr-TR" dirty="0" smtClean="0"/>
              <a:t>[ </a:t>
            </a:r>
            <a:r>
              <a:rPr lang="tr-TR" dirty="0"/>
              <a:t>] Bankaya </a:t>
            </a:r>
            <a:endParaRPr lang="tr-TR" dirty="0" smtClean="0"/>
          </a:p>
          <a:p>
            <a:pPr marL="0" indent="0">
              <a:buNone/>
            </a:pPr>
            <a:r>
              <a:rPr lang="tr-TR" dirty="0"/>
              <a:t>	</a:t>
            </a:r>
            <a:r>
              <a:rPr lang="tr-TR" dirty="0" smtClean="0"/>
              <a:t>[ </a:t>
            </a:r>
            <a:r>
              <a:rPr lang="tr-TR" dirty="0"/>
              <a:t>] Fikrim yok</a:t>
            </a:r>
          </a:p>
        </p:txBody>
      </p:sp>
      <p:sp>
        <p:nvSpPr>
          <p:cNvPr id="5" name="Metin Yer Tutucusu 4"/>
          <p:cNvSpPr>
            <a:spLocks noGrp="1"/>
          </p:cNvSpPr>
          <p:nvPr>
            <p:ph type="body" sz="quarter" idx="3"/>
          </p:nvPr>
        </p:nvSpPr>
        <p:spPr/>
        <p:txBody>
          <a:bodyPr/>
          <a:lstStyle/>
          <a:p>
            <a:r>
              <a:rPr lang="tr-TR" dirty="0" smtClean="0"/>
              <a:t>Açık uçlu </a:t>
            </a:r>
            <a:endParaRPr lang="tr-TR" dirty="0"/>
          </a:p>
        </p:txBody>
      </p:sp>
      <p:sp>
        <p:nvSpPr>
          <p:cNvPr id="6" name="İçerik Yer Tutucusu 5"/>
          <p:cNvSpPr>
            <a:spLocks noGrp="1"/>
          </p:cNvSpPr>
          <p:nvPr>
            <p:ph sz="quarter" idx="4"/>
          </p:nvPr>
        </p:nvSpPr>
        <p:spPr/>
        <p:txBody>
          <a:bodyPr>
            <a:normAutofit fontScale="70000" lnSpcReduction="20000"/>
          </a:bodyPr>
          <a:lstStyle/>
          <a:p>
            <a:r>
              <a:rPr lang="tr-TR" dirty="0" smtClean="0"/>
              <a:t>Yaklaşık </a:t>
            </a:r>
            <a:r>
              <a:rPr lang="tr-TR" dirty="0"/>
              <a:t>bir </a:t>
            </a:r>
            <a:r>
              <a:rPr lang="tr-TR" dirty="0" smtClean="0"/>
              <a:t>aylık </a:t>
            </a:r>
            <a:r>
              <a:rPr lang="tr-TR" dirty="0"/>
              <a:t>ücretiniz kadar borç paraya ihtiyaç </a:t>
            </a:r>
            <a:r>
              <a:rPr lang="tr-TR" dirty="0" smtClean="0"/>
              <a:t>duyarsanız </a:t>
            </a:r>
            <a:r>
              <a:rPr lang="tr-TR" dirty="0"/>
              <a:t>ilk olarak kime </a:t>
            </a:r>
            <a:r>
              <a:rPr lang="tr-TR" dirty="0" smtClean="0"/>
              <a:t>başvurursunuz</a:t>
            </a:r>
            <a:r>
              <a:rPr lang="tr-TR" dirty="0"/>
              <a:t>? Lütfen </a:t>
            </a:r>
            <a:r>
              <a:rPr lang="tr-TR" dirty="0" smtClean="0"/>
              <a:t>yazınız. </a:t>
            </a:r>
            <a:r>
              <a:rPr lang="tr-TR" dirty="0"/>
              <a:t>………………………..………. ………………………..………. ………………………..……….</a:t>
            </a:r>
          </a:p>
        </p:txBody>
      </p:sp>
    </p:spTree>
    <p:extLst>
      <p:ext uri="{BB962C8B-B14F-4D97-AF65-F5344CB8AC3E}">
        <p14:creationId xmlns:p14="http://schemas.microsoft.com/office/powerpoint/2010/main" val="342173493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Tutum ve görüş sorusu </a:t>
            </a:r>
            <a:endParaRPr lang="tr-TR" dirty="0"/>
          </a:p>
        </p:txBody>
      </p:sp>
      <p:sp>
        <p:nvSpPr>
          <p:cNvPr id="3" name="Metin Yer Tutucusu 2"/>
          <p:cNvSpPr>
            <a:spLocks noGrp="1"/>
          </p:cNvSpPr>
          <p:nvPr>
            <p:ph type="body" idx="1"/>
          </p:nvPr>
        </p:nvSpPr>
        <p:spPr/>
        <p:txBody>
          <a:bodyPr/>
          <a:lstStyle/>
          <a:p>
            <a:r>
              <a:rPr lang="tr-TR" dirty="0" smtClean="0"/>
              <a:t>Kapalı uçlu </a:t>
            </a:r>
            <a:endParaRPr lang="tr-TR" dirty="0"/>
          </a:p>
        </p:txBody>
      </p:sp>
      <p:sp>
        <p:nvSpPr>
          <p:cNvPr id="4" name="İçerik Yer Tutucusu 3"/>
          <p:cNvSpPr>
            <a:spLocks noGrp="1"/>
          </p:cNvSpPr>
          <p:nvPr>
            <p:ph sz="half" idx="2"/>
          </p:nvPr>
        </p:nvSpPr>
        <p:spPr/>
        <p:txBody>
          <a:bodyPr>
            <a:normAutofit fontScale="85000" lnSpcReduction="10000"/>
          </a:bodyPr>
          <a:lstStyle/>
          <a:p>
            <a:r>
              <a:rPr lang="tr-TR" dirty="0"/>
              <a:t>“Okul öncesi </a:t>
            </a:r>
            <a:r>
              <a:rPr lang="tr-TR" dirty="0" smtClean="0"/>
              <a:t>eğitim çocukların kişiliklerinin gelişmesi </a:t>
            </a:r>
            <a:r>
              <a:rPr lang="tr-TR" dirty="0"/>
              <a:t>için kesinlikle gereklidir” ifadesine </a:t>
            </a:r>
            <a:r>
              <a:rPr lang="tr-TR" dirty="0" smtClean="0"/>
              <a:t>katılıp katılmadığınızı lütfen </a:t>
            </a:r>
            <a:r>
              <a:rPr lang="tr-TR" dirty="0"/>
              <a:t>belirtiniz </a:t>
            </a:r>
            <a:endParaRPr lang="tr-TR" dirty="0" smtClean="0"/>
          </a:p>
          <a:p>
            <a:pPr marL="0" indent="0">
              <a:buNone/>
            </a:pPr>
            <a:r>
              <a:rPr lang="tr-TR" dirty="0" smtClean="0"/>
              <a:t>	[ </a:t>
            </a:r>
            <a:r>
              <a:rPr lang="tr-TR" dirty="0"/>
              <a:t>] </a:t>
            </a:r>
            <a:r>
              <a:rPr lang="tr-TR" dirty="0" smtClean="0"/>
              <a:t>Katılıyorum</a:t>
            </a:r>
          </a:p>
          <a:p>
            <a:pPr marL="0" indent="0">
              <a:buNone/>
            </a:pPr>
            <a:r>
              <a:rPr lang="tr-TR" dirty="0" smtClean="0"/>
              <a:t>	[ </a:t>
            </a:r>
            <a:r>
              <a:rPr lang="tr-TR" dirty="0"/>
              <a:t>] </a:t>
            </a:r>
            <a:r>
              <a:rPr lang="tr-TR" dirty="0" smtClean="0"/>
              <a:t>Katılmıyorum</a:t>
            </a:r>
          </a:p>
          <a:p>
            <a:pPr marL="0" indent="0">
              <a:buNone/>
            </a:pPr>
            <a:r>
              <a:rPr lang="tr-TR" dirty="0"/>
              <a:t>	</a:t>
            </a:r>
            <a:r>
              <a:rPr lang="tr-TR" dirty="0" smtClean="0"/>
              <a:t>[ </a:t>
            </a:r>
            <a:r>
              <a:rPr lang="tr-TR" dirty="0"/>
              <a:t>] Fikrim yok</a:t>
            </a:r>
          </a:p>
        </p:txBody>
      </p:sp>
      <p:sp>
        <p:nvSpPr>
          <p:cNvPr id="5" name="Metin Yer Tutucusu 4"/>
          <p:cNvSpPr>
            <a:spLocks noGrp="1"/>
          </p:cNvSpPr>
          <p:nvPr>
            <p:ph type="body" sz="quarter" idx="3"/>
          </p:nvPr>
        </p:nvSpPr>
        <p:spPr/>
        <p:txBody>
          <a:bodyPr/>
          <a:lstStyle/>
          <a:p>
            <a:r>
              <a:rPr lang="tr-TR" dirty="0" smtClean="0"/>
              <a:t>Açık uçlu</a:t>
            </a:r>
            <a:endParaRPr lang="tr-TR" dirty="0"/>
          </a:p>
        </p:txBody>
      </p:sp>
      <p:sp>
        <p:nvSpPr>
          <p:cNvPr id="6" name="İçerik Yer Tutucusu 5"/>
          <p:cNvSpPr>
            <a:spLocks noGrp="1"/>
          </p:cNvSpPr>
          <p:nvPr>
            <p:ph sz="quarter" idx="4"/>
          </p:nvPr>
        </p:nvSpPr>
        <p:spPr/>
        <p:txBody>
          <a:bodyPr>
            <a:normAutofit fontScale="85000" lnSpcReduction="20000"/>
          </a:bodyPr>
          <a:lstStyle/>
          <a:p>
            <a:r>
              <a:rPr lang="tr-TR" dirty="0" smtClean="0"/>
              <a:t>Çocukların kişilik gelişimi açısından </a:t>
            </a:r>
            <a:r>
              <a:rPr lang="tr-TR" dirty="0"/>
              <a:t>okul öncesi </a:t>
            </a:r>
            <a:r>
              <a:rPr lang="tr-TR" dirty="0" smtClean="0"/>
              <a:t>eğitimin </a:t>
            </a:r>
            <a:r>
              <a:rPr lang="tr-TR" dirty="0"/>
              <a:t>önemi </a:t>
            </a:r>
            <a:r>
              <a:rPr lang="tr-TR" dirty="0" smtClean="0"/>
              <a:t>hakkında </a:t>
            </a:r>
            <a:r>
              <a:rPr lang="tr-TR" dirty="0"/>
              <a:t>ne </a:t>
            </a:r>
            <a:r>
              <a:rPr lang="tr-TR" dirty="0" smtClean="0"/>
              <a:t>düşünüyorsunuz</a:t>
            </a:r>
            <a:r>
              <a:rPr lang="tr-TR" dirty="0"/>
              <a:t>? Lütfen belirtiniz</a:t>
            </a:r>
            <a:r>
              <a:rPr lang="tr-TR" dirty="0" smtClean="0"/>
              <a:t>.</a:t>
            </a:r>
          </a:p>
          <a:p>
            <a:pPr marL="0" indent="0">
              <a:buNone/>
            </a:pPr>
            <a:r>
              <a:rPr lang="tr-TR" dirty="0" smtClean="0"/>
              <a:t> </a:t>
            </a:r>
            <a:r>
              <a:rPr lang="tr-TR" dirty="0"/>
              <a:t>……………………… …………………….. …………. ………………………….. ……..</a:t>
            </a:r>
          </a:p>
        </p:txBody>
      </p:sp>
    </p:spTree>
    <p:extLst>
      <p:ext uri="{BB962C8B-B14F-4D97-AF65-F5344CB8AC3E}">
        <p14:creationId xmlns:p14="http://schemas.microsoft.com/office/powerpoint/2010/main" val="408565973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Bilgi sorusu</a:t>
            </a:r>
            <a:endParaRPr lang="tr-TR" dirty="0"/>
          </a:p>
        </p:txBody>
      </p:sp>
      <p:sp>
        <p:nvSpPr>
          <p:cNvPr id="3" name="Metin Yer Tutucusu 2"/>
          <p:cNvSpPr>
            <a:spLocks noGrp="1"/>
          </p:cNvSpPr>
          <p:nvPr>
            <p:ph type="body" idx="1"/>
          </p:nvPr>
        </p:nvSpPr>
        <p:spPr/>
        <p:txBody>
          <a:bodyPr/>
          <a:lstStyle/>
          <a:p>
            <a:r>
              <a:rPr lang="tr-TR" dirty="0" smtClean="0"/>
              <a:t>Kapalı uçlu</a:t>
            </a:r>
            <a:endParaRPr lang="tr-TR" dirty="0"/>
          </a:p>
        </p:txBody>
      </p:sp>
      <p:sp>
        <p:nvSpPr>
          <p:cNvPr id="4" name="İçerik Yer Tutucusu 3"/>
          <p:cNvSpPr>
            <a:spLocks noGrp="1"/>
          </p:cNvSpPr>
          <p:nvPr>
            <p:ph sz="half" idx="2"/>
          </p:nvPr>
        </p:nvSpPr>
        <p:spPr/>
        <p:txBody>
          <a:bodyPr>
            <a:normAutofit fontScale="77500" lnSpcReduction="20000"/>
          </a:bodyPr>
          <a:lstStyle/>
          <a:p>
            <a:r>
              <a:rPr lang="tr-TR" dirty="0" smtClean="0"/>
              <a:t>Aşağıdakilerden </a:t>
            </a:r>
            <a:r>
              <a:rPr lang="tr-TR" dirty="0"/>
              <a:t>hangisi bireye yönelik ş</a:t>
            </a:r>
            <a:r>
              <a:rPr lang="tr-TR" dirty="0" smtClean="0"/>
              <a:t>iddet </a:t>
            </a:r>
            <a:r>
              <a:rPr lang="tr-TR" dirty="0"/>
              <a:t>türlerinden biri </a:t>
            </a:r>
            <a:r>
              <a:rPr lang="tr-TR" dirty="0" smtClean="0"/>
              <a:t>değildir</a:t>
            </a:r>
            <a:r>
              <a:rPr lang="tr-TR" dirty="0"/>
              <a:t>? </a:t>
            </a:r>
          </a:p>
          <a:p>
            <a:pPr marL="0" indent="0">
              <a:buNone/>
            </a:pPr>
            <a:r>
              <a:rPr lang="tr-TR" dirty="0" smtClean="0"/>
              <a:t>[ </a:t>
            </a:r>
            <a:r>
              <a:rPr lang="tr-TR" dirty="0"/>
              <a:t>] Duygusal ş</a:t>
            </a:r>
            <a:r>
              <a:rPr lang="tr-TR" dirty="0" smtClean="0"/>
              <a:t>iddet</a:t>
            </a:r>
          </a:p>
          <a:p>
            <a:pPr marL="0" indent="0">
              <a:buNone/>
            </a:pPr>
            <a:r>
              <a:rPr lang="tr-TR" dirty="0" smtClean="0"/>
              <a:t>[ </a:t>
            </a:r>
            <a:r>
              <a:rPr lang="tr-TR" dirty="0"/>
              <a:t>] Ekonomik ş</a:t>
            </a:r>
            <a:r>
              <a:rPr lang="tr-TR" dirty="0" smtClean="0"/>
              <a:t>iddet</a:t>
            </a:r>
            <a:endParaRPr lang="tr-TR" dirty="0"/>
          </a:p>
          <a:p>
            <a:pPr marL="0" indent="0">
              <a:buNone/>
            </a:pPr>
            <a:r>
              <a:rPr lang="tr-TR" dirty="0" smtClean="0"/>
              <a:t>[ </a:t>
            </a:r>
            <a:r>
              <a:rPr lang="tr-TR" dirty="0"/>
              <a:t>] Fiziksel ş</a:t>
            </a:r>
            <a:r>
              <a:rPr lang="tr-TR" dirty="0" smtClean="0"/>
              <a:t>iddet </a:t>
            </a:r>
            <a:endParaRPr lang="tr-TR" dirty="0"/>
          </a:p>
          <a:p>
            <a:pPr marL="0" indent="0">
              <a:buNone/>
            </a:pPr>
            <a:r>
              <a:rPr lang="tr-TR" dirty="0" smtClean="0"/>
              <a:t>[ </a:t>
            </a:r>
            <a:r>
              <a:rPr lang="tr-TR" dirty="0"/>
              <a:t>] </a:t>
            </a:r>
            <a:r>
              <a:rPr lang="tr-TR" dirty="0" smtClean="0"/>
              <a:t>Cinsel </a:t>
            </a:r>
            <a:r>
              <a:rPr lang="tr-TR" dirty="0"/>
              <a:t>ş</a:t>
            </a:r>
            <a:r>
              <a:rPr lang="tr-TR" dirty="0" smtClean="0"/>
              <a:t>iddet </a:t>
            </a:r>
          </a:p>
          <a:p>
            <a:pPr marL="0" indent="0">
              <a:buNone/>
            </a:pPr>
            <a:r>
              <a:rPr lang="tr-TR" dirty="0" smtClean="0"/>
              <a:t>[ </a:t>
            </a:r>
            <a:r>
              <a:rPr lang="tr-TR" dirty="0"/>
              <a:t>] </a:t>
            </a:r>
            <a:r>
              <a:rPr lang="tr-TR" dirty="0" smtClean="0"/>
              <a:t>Entelektüel </a:t>
            </a:r>
            <a:r>
              <a:rPr lang="tr-TR" dirty="0"/>
              <a:t>ş</a:t>
            </a:r>
            <a:r>
              <a:rPr lang="tr-TR" dirty="0" smtClean="0"/>
              <a:t>iddet</a:t>
            </a:r>
          </a:p>
          <a:p>
            <a:pPr marL="0" indent="0">
              <a:buNone/>
            </a:pPr>
            <a:r>
              <a:rPr lang="tr-TR" dirty="0" smtClean="0"/>
              <a:t>[ </a:t>
            </a:r>
            <a:r>
              <a:rPr lang="tr-TR" dirty="0"/>
              <a:t>] Fikrim yok</a:t>
            </a:r>
          </a:p>
        </p:txBody>
      </p:sp>
      <p:sp>
        <p:nvSpPr>
          <p:cNvPr id="5" name="Metin Yer Tutucusu 4"/>
          <p:cNvSpPr>
            <a:spLocks noGrp="1"/>
          </p:cNvSpPr>
          <p:nvPr>
            <p:ph type="body" sz="quarter" idx="3"/>
          </p:nvPr>
        </p:nvSpPr>
        <p:spPr/>
        <p:txBody>
          <a:bodyPr/>
          <a:lstStyle/>
          <a:p>
            <a:r>
              <a:rPr lang="tr-TR" dirty="0" smtClean="0"/>
              <a:t>Açık uçlu</a:t>
            </a:r>
            <a:endParaRPr lang="tr-TR" dirty="0"/>
          </a:p>
        </p:txBody>
      </p:sp>
      <p:sp>
        <p:nvSpPr>
          <p:cNvPr id="6" name="İçerik Yer Tutucusu 5"/>
          <p:cNvSpPr>
            <a:spLocks noGrp="1"/>
          </p:cNvSpPr>
          <p:nvPr>
            <p:ph sz="quarter" idx="4"/>
          </p:nvPr>
        </p:nvSpPr>
        <p:spPr/>
        <p:txBody>
          <a:bodyPr>
            <a:normAutofit fontScale="92500" lnSpcReduction="20000"/>
          </a:bodyPr>
          <a:lstStyle/>
          <a:p>
            <a:r>
              <a:rPr lang="tr-TR" dirty="0"/>
              <a:t>Bireye yönelik ş</a:t>
            </a:r>
            <a:r>
              <a:rPr lang="tr-TR" dirty="0" smtClean="0"/>
              <a:t>iddet </a:t>
            </a:r>
            <a:r>
              <a:rPr lang="tr-TR" dirty="0"/>
              <a:t>türleri nelerdir? Lütfen </a:t>
            </a:r>
            <a:r>
              <a:rPr lang="tr-TR" dirty="0" smtClean="0"/>
              <a:t>sıralayınız </a:t>
            </a:r>
            <a:r>
              <a:rPr lang="tr-TR" dirty="0"/>
              <a:t>…………. ………………. …….. .. ………………….. … …….. …… …………………. … …..….. ……. …………… …… …………..……….</a:t>
            </a:r>
          </a:p>
        </p:txBody>
      </p:sp>
    </p:spTree>
    <p:extLst>
      <p:ext uri="{BB962C8B-B14F-4D97-AF65-F5344CB8AC3E}">
        <p14:creationId xmlns:p14="http://schemas.microsoft.com/office/powerpoint/2010/main" val="411343102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p:cNvSpPr>
            <a:spLocks noGrp="1"/>
          </p:cNvSpPr>
          <p:nvPr>
            <p:ph type="title"/>
          </p:nvPr>
        </p:nvSpPr>
        <p:spPr/>
        <p:txBody>
          <a:bodyPr/>
          <a:lstStyle/>
          <a:p>
            <a:r>
              <a:rPr lang="tr-TR" dirty="0" smtClean="0"/>
              <a:t>ANKET FORMU HAZIRLAMA</a:t>
            </a:r>
            <a:endParaRPr lang="tr-TR" dirty="0"/>
          </a:p>
        </p:txBody>
      </p:sp>
      <p:sp>
        <p:nvSpPr>
          <p:cNvPr id="8" name="İçerik Yer Tutucusu 7"/>
          <p:cNvSpPr>
            <a:spLocks noGrp="1"/>
          </p:cNvSpPr>
          <p:nvPr>
            <p:ph idx="1"/>
          </p:nvPr>
        </p:nvSpPr>
        <p:spPr/>
        <p:txBody>
          <a:bodyPr>
            <a:normAutofit fontScale="77500" lnSpcReduction="20000"/>
          </a:bodyPr>
          <a:lstStyle/>
          <a:p>
            <a:r>
              <a:rPr lang="tr-TR" dirty="0"/>
              <a:t>Anket formunda yer alan sorular hazırlanırken dikkat edilmesi gereken noktalardan bazıları şunlardır: </a:t>
            </a:r>
            <a:endParaRPr lang="tr-TR" dirty="0" smtClean="0"/>
          </a:p>
          <a:p>
            <a:r>
              <a:rPr lang="tr-TR" dirty="0" smtClean="0"/>
              <a:t>Kullanılan </a:t>
            </a:r>
            <a:r>
              <a:rPr lang="tr-TR" dirty="0"/>
              <a:t>dil basit olmalı, sorular herkesin anlayabileceği basit ifadelerle sorulmalıdır. </a:t>
            </a:r>
            <a:endParaRPr lang="tr-TR" dirty="0" smtClean="0"/>
          </a:p>
          <a:p>
            <a:r>
              <a:rPr lang="tr-TR" dirty="0" smtClean="0"/>
              <a:t>Soruların </a:t>
            </a:r>
            <a:r>
              <a:rPr lang="tr-TR" dirty="0"/>
              <a:t>mümkün olduğunca kısa, açık ve net olmasına özen gösterilmeli ve her bir soruda sadece bir öğe ölçülmeye çalışılmalıdır. </a:t>
            </a:r>
            <a:endParaRPr lang="tr-TR" dirty="0" smtClean="0"/>
          </a:p>
          <a:p>
            <a:r>
              <a:rPr lang="tr-TR" dirty="0" smtClean="0"/>
              <a:t>Kapalı </a:t>
            </a:r>
            <a:r>
              <a:rPr lang="tr-TR" dirty="0"/>
              <a:t>uçlu sorularda cevap kategorilerinin birbirlerini dışlayan kategoriler olmasına ve katılımcının durumunu içeren bir kategorinin şıklar arasında yer almasına dikkat edilmelidir. </a:t>
            </a:r>
            <a:endParaRPr lang="tr-TR" dirty="0" smtClean="0"/>
          </a:p>
          <a:p>
            <a:r>
              <a:rPr lang="tr-TR" dirty="0" smtClean="0"/>
              <a:t>Cevap </a:t>
            </a:r>
            <a:r>
              <a:rPr lang="tr-TR" dirty="0"/>
              <a:t>kategorileri katılımcının soruyu cevaplamasını zorlaştıracak kadar çok sayıda olmamalıdır.</a:t>
            </a:r>
          </a:p>
        </p:txBody>
      </p:sp>
    </p:spTree>
    <p:extLst>
      <p:ext uri="{BB962C8B-B14F-4D97-AF65-F5344CB8AC3E}">
        <p14:creationId xmlns:p14="http://schemas.microsoft.com/office/powerpoint/2010/main" val="83929342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Hazırlanan anket formu, örneklem üzerinde uygulanmadan önce soruların anlaşılıp anlaşılmadığını, istenen özellikleri ölçüp ölçmediğini ve anket formunda düzeltilmesi gereken hatalar olup olmadığını görmek için daha küçük bir grup üzerinde uygulanır. </a:t>
            </a:r>
            <a:endParaRPr lang="tr-TR" dirty="0" smtClean="0"/>
          </a:p>
          <a:p>
            <a:r>
              <a:rPr lang="tr-TR" dirty="0" smtClean="0"/>
              <a:t>Bu </a:t>
            </a:r>
            <a:r>
              <a:rPr lang="tr-TR" dirty="0"/>
              <a:t>ön çalışmaya pilot çalışma adı verilir. </a:t>
            </a:r>
          </a:p>
        </p:txBody>
      </p:sp>
    </p:spTree>
    <p:extLst>
      <p:ext uri="{BB962C8B-B14F-4D97-AF65-F5344CB8AC3E}">
        <p14:creationId xmlns:p14="http://schemas.microsoft.com/office/powerpoint/2010/main" val="376780134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ANKET FORMU UYGULAMA</a:t>
            </a:r>
            <a:endParaRPr lang="tr-TR" dirty="0"/>
          </a:p>
        </p:txBody>
      </p:sp>
      <p:sp>
        <p:nvSpPr>
          <p:cNvPr id="3" name="İçerik Yer Tutucusu 2"/>
          <p:cNvSpPr>
            <a:spLocks noGrp="1"/>
          </p:cNvSpPr>
          <p:nvPr>
            <p:ph idx="1"/>
          </p:nvPr>
        </p:nvSpPr>
        <p:spPr/>
        <p:txBody>
          <a:bodyPr>
            <a:normAutofit/>
          </a:bodyPr>
          <a:lstStyle/>
          <a:p>
            <a:r>
              <a:rPr lang="tr-TR" dirty="0"/>
              <a:t>Anket formunun örnekleme uygulanması sırasında dikkat edilmesi gereken bazı noktalar şu şekildedir:</a:t>
            </a:r>
          </a:p>
          <a:p>
            <a:r>
              <a:rPr lang="tr-TR" dirty="0"/>
              <a:t>Araştırmacı katılımcıya öncelikle kendini tanıtmalıdır. </a:t>
            </a:r>
          </a:p>
        </p:txBody>
      </p:sp>
    </p:spTree>
    <p:extLst>
      <p:ext uri="{BB962C8B-B14F-4D97-AF65-F5344CB8AC3E}">
        <p14:creationId xmlns:p14="http://schemas.microsoft.com/office/powerpoint/2010/main" val="174975664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 Anketin amacı araştırmacıya açıkça bildirilmeli, tekrarlı ölçüm gerekmediği sürece katılımcıdan kişisel bilgiler istenmemeli, katılımcıdan elde edilen bilgilerin bilimsel amaçlar dışında kullanılmayacağı, başka kişi ve kurumlarla paylaşılmayacağı ifade edilmeli ve araştırmaya katılmak istemeyen kişiler zorlanmamalıdır</a:t>
            </a:r>
          </a:p>
          <a:p>
            <a:pPr marL="0" indent="0">
              <a:buNone/>
            </a:pPr>
            <a:endParaRPr lang="tr-TR" dirty="0"/>
          </a:p>
        </p:txBody>
      </p:sp>
    </p:spTree>
    <p:extLst>
      <p:ext uri="{BB962C8B-B14F-4D97-AF65-F5344CB8AC3E}">
        <p14:creationId xmlns:p14="http://schemas.microsoft.com/office/powerpoint/2010/main" val="48615635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a:t>Sorular objektif bir şekilde sorulmalı, katılımcılar yönlendirilmemelidir. </a:t>
            </a:r>
            <a:endParaRPr lang="tr-TR" dirty="0" smtClean="0"/>
          </a:p>
          <a:p>
            <a:r>
              <a:rPr lang="tr-TR" dirty="0"/>
              <a:t>Katılımcı soruya cevap vermek istemiyorsa zorlanmamalı, katılımcının “bilmiyorum” ya da “fikrim yok” gibi kategorileri tercih etmesi engellenmemelidir. </a:t>
            </a:r>
            <a:endParaRPr lang="tr-TR" dirty="0" smtClean="0"/>
          </a:p>
          <a:p>
            <a:r>
              <a:rPr lang="tr-TR" dirty="0" smtClean="0"/>
              <a:t>Araştırmacı</a:t>
            </a:r>
            <a:r>
              <a:rPr lang="tr-TR" dirty="0"/>
              <a:t>, katılımcının sözel olmayan ifadelerinin (jest, mimik, vücut dili vb.) de farkında olmalı, gerekirse soruları tekrarlamalı ya da açıklamalıdır.</a:t>
            </a:r>
          </a:p>
        </p:txBody>
      </p:sp>
    </p:spTree>
    <p:extLst>
      <p:ext uri="{BB962C8B-B14F-4D97-AF65-F5344CB8AC3E}">
        <p14:creationId xmlns:p14="http://schemas.microsoft.com/office/powerpoint/2010/main" val="342430140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Anket tekniğinin en önemli avantajı, verilerin büyük örneklem gruplarından hızlı bir şekilde ve düşük maliyetle toplanmasıdır. Anketler posta yoluyla, telefonla, internet üzerinden veya yüz yüze uygulanılabilmektedir. </a:t>
            </a:r>
          </a:p>
        </p:txBody>
      </p:sp>
    </p:spTree>
    <p:extLst>
      <p:ext uri="{BB962C8B-B14F-4D97-AF65-F5344CB8AC3E}">
        <p14:creationId xmlns:p14="http://schemas.microsoft.com/office/powerpoint/2010/main" val="87292389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r>
              <a:rPr lang="tr-TR" dirty="0"/>
              <a:t>En önemli dezavantajları ise</a:t>
            </a:r>
          </a:p>
          <a:p>
            <a:r>
              <a:rPr lang="tr-TR" dirty="0"/>
              <a:t>Postayla yollanan anketlerde cevaplama oranının düşük kalabilmesi, </a:t>
            </a:r>
            <a:endParaRPr lang="tr-TR" dirty="0" smtClean="0"/>
          </a:p>
          <a:p>
            <a:r>
              <a:rPr lang="tr-TR" dirty="0" smtClean="0"/>
              <a:t>Yüz </a:t>
            </a:r>
            <a:r>
              <a:rPr lang="tr-TR" dirty="0"/>
              <a:t>yüze uygulanmayan anketlerde okuryazar olmayanların araştırma kapsamı dışında kalması, </a:t>
            </a:r>
            <a:endParaRPr lang="tr-TR" dirty="0" smtClean="0"/>
          </a:p>
          <a:p>
            <a:r>
              <a:rPr lang="tr-TR" dirty="0" smtClean="0"/>
              <a:t>Örneklem </a:t>
            </a:r>
            <a:r>
              <a:rPr lang="tr-TR" dirty="0"/>
              <a:t>büyüdükçe maliyetin artması</a:t>
            </a:r>
            <a:r>
              <a:rPr lang="tr-TR" dirty="0" smtClean="0"/>
              <a:t>,</a:t>
            </a:r>
          </a:p>
          <a:p>
            <a:r>
              <a:rPr lang="tr-TR" dirty="0" smtClean="0"/>
              <a:t>Çevrenin </a:t>
            </a:r>
            <a:r>
              <a:rPr lang="tr-TR" dirty="0"/>
              <a:t>katılımcılar üzerindeki etkisinin kontrol edilememesi ve </a:t>
            </a:r>
            <a:endParaRPr lang="tr-TR" dirty="0" smtClean="0"/>
          </a:p>
          <a:p>
            <a:r>
              <a:rPr lang="tr-TR" dirty="0" smtClean="0"/>
              <a:t>Cevapların </a:t>
            </a:r>
            <a:r>
              <a:rPr lang="tr-TR" dirty="0"/>
              <a:t>detaylandırılmasına uygun olmamasıdır.</a:t>
            </a:r>
          </a:p>
        </p:txBody>
      </p:sp>
    </p:spTree>
    <p:extLst>
      <p:ext uri="{BB962C8B-B14F-4D97-AF65-F5344CB8AC3E}">
        <p14:creationId xmlns:p14="http://schemas.microsoft.com/office/powerpoint/2010/main" val="2569314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SURVEY (TARAMA)</a:t>
            </a:r>
            <a:endParaRPr lang="tr-TR" dirty="0"/>
          </a:p>
        </p:txBody>
      </p:sp>
      <p:sp>
        <p:nvSpPr>
          <p:cNvPr id="3" name="İçerik Yer Tutucusu 2"/>
          <p:cNvSpPr>
            <a:spLocks noGrp="1"/>
          </p:cNvSpPr>
          <p:nvPr>
            <p:ph idx="1"/>
          </p:nvPr>
        </p:nvSpPr>
        <p:spPr/>
        <p:txBody>
          <a:bodyPr>
            <a:normAutofit fontScale="92500" lnSpcReduction="20000"/>
          </a:bodyPr>
          <a:lstStyle/>
          <a:p>
            <a:r>
              <a:rPr lang="tr-TR" dirty="0" err="1"/>
              <a:t>Survey</a:t>
            </a:r>
            <a:r>
              <a:rPr lang="tr-TR" dirty="0"/>
              <a:t> (Tarama): Bir araştırmanın </a:t>
            </a:r>
            <a:r>
              <a:rPr lang="tr-TR" dirty="0" err="1"/>
              <a:t>survey</a:t>
            </a:r>
            <a:r>
              <a:rPr lang="tr-TR" dirty="0"/>
              <a:t> niteliği kazanması için</a:t>
            </a:r>
            <a:r>
              <a:rPr lang="tr-TR" dirty="0" smtClean="0"/>
              <a:t>:</a:t>
            </a:r>
          </a:p>
          <a:p>
            <a:r>
              <a:rPr lang="tr-TR" dirty="0" smtClean="0"/>
              <a:t>Araştırma </a:t>
            </a:r>
            <a:r>
              <a:rPr lang="tr-TR" dirty="0"/>
              <a:t>evrenini temsil edecek bir örnekleme sahip olması, </a:t>
            </a:r>
            <a:endParaRPr lang="tr-TR" dirty="0" smtClean="0"/>
          </a:p>
          <a:p>
            <a:r>
              <a:rPr lang="tr-TR" dirty="0" smtClean="0"/>
              <a:t>Verilerin </a:t>
            </a:r>
            <a:r>
              <a:rPr lang="tr-TR" dirty="0"/>
              <a:t>standart bir veri toplama aracı ile sistemli bir şekilde toplanması, </a:t>
            </a:r>
            <a:endParaRPr lang="tr-TR" dirty="0" smtClean="0"/>
          </a:p>
          <a:p>
            <a:r>
              <a:rPr lang="tr-TR" dirty="0"/>
              <a:t>v</a:t>
            </a:r>
            <a:r>
              <a:rPr lang="tr-TR" dirty="0" smtClean="0"/>
              <a:t>erilerin </a:t>
            </a:r>
            <a:r>
              <a:rPr lang="tr-TR" dirty="0"/>
              <a:t>istatistiksel olarak analiz edilmesi gerekir. </a:t>
            </a:r>
            <a:r>
              <a:rPr lang="tr-TR" dirty="0" err="1"/>
              <a:t>Surveyler</a:t>
            </a:r>
            <a:r>
              <a:rPr lang="tr-TR" dirty="0"/>
              <a:t> aynı değişken hakkında çok sayıda kaynaktan bilgi toplanmasını içeren araştırmalardır. </a:t>
            </a:r>
            <a:endParaRPr lang="tr-TR" dirty="0" smtClean="0"/>
          </a:p>
          <a:p>
            <a:r>
              <a:rPr lang="tr-TR" dirty="0" smtClean="0"/>
              <a:t>En </a:t>
            </a:r>
            <a:r>
              <a:rPr lang="tr-TR" dirty="0"/>
              <a:t>sık başvurulan veri toplama tekniği ankettir. </a:t>
            </a:r>
          </a:p>
        </p:txBody>
      </p:sp>
    </p:spTree>
    <p:extLst>
      <p:ext uri="{BB962C8B-B14F-4D97-AF65-F5344CB8AC3E}">
        <p14:creationId xmlns:p14="http://schemas.microsoft.com/office/powerpoint/2010/main" val="207106771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YAPILANDIRILMIŞ GÖRÜŞME</a:t>
            </a:r>
            <a:endParaRPr lang="tr-TR" dirty="0"/>
          </a:p>
        </p:txBody>
      </p:sp>
      <p:sp>
        <p:nvSpPr>
          <p:cNvPr id="3" name="İçerik Yer Tutucusu 2"/>
          <p:cNvSpPr>
            <a:spLocks noGrp="1"/>
          </p:cNvSpPr>
          <p:nvPr>
            <p:ph idx="1"/>
          </p:nvPr>
        </p:nvSpPr>
        <p:spPr/>
        <p:txBody>
          <a:bodyPr/>
          <a:lstStyle/>
          <a:p>
            <a:r>
              <a:rPr lang="tr-TR" dirty="0"/>
              <a:t>Yapılandırılmış görüşme: Araştırmacının standart bir görüşme formunu izleyerek görüşmecilere önceden belirlenmiş soruları yüz yüze sorduğu görüşme türüdür. </a:t>
            </a:r>
            <a:endParaRPr lang="tr-TR" dirty="0" smtClean="0"/>
          </a:p>
          <a:p>
            <a:r>
              <a:rPr lang="tr-TR" dirty="0" smtClean="0"/>
              <a:t>Araştırmacının </a:t>
            </a:r>
            <a:r>
              <a:rPr lang="tr-TR" dirty="0"/>
              <a:t>görüşmeyi kaydederken katılımcının söylediklerini tam olarak aktarıldığı gibi kaydetmesi gerekir.</a:t>
            </a:r>
          </a:p>
        </p:txBody>
      </p:sp>
    </p:spTree>
    <p:extLst>
      <p:ext uri="{BB962C8B-B14F-4D97-AF65-F5344CB8AC3E}">
        <p14:creationId xmlns:p14="http://schemas.microsoft.com/office/powerpoint/2010/main" val="349392496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NİTEL ARAŞTIRMALARDA KULLANILAN ARAŞTIRMA TEKNİKLERİ</a:t>
            </a:r>
            <a:endParaRPr lang="tr-TR" dirty="0"/>
          </a:p>
        </p:txBody>
      </p:sp>
      <p:sp>
        <p:nvSpPr>
          <p:cNvPr id="3" name="İçerik Yer Tutucusu 2"/>
          <p:cNvSpPr>
            <a:spLocks noGrp="1"/>
          </p:cNvSpPr>
          <p:nvPr>
            <p:ph idx="1"/>
          </p:nvPr>
        </p:nvSpPr>
        <p:spPr/>
        <p:txBody>
          <a:bodyPr/>
          <a:lstStyle/>
          <a:p>
            <a:r>
              <a:rPr lang="tr-TR" dirty="0"/>
              <a:t>Nitel araştırmalarda kullanılan araştırma teknikleri ise derinlemesine görüşme, odak grup görüşmesi, yapılandırılmamış (denetimsiz) gözlem, </a:t>
            </a:r>
            <a:r>
              <a:rPr lang="tr-TR" dirty="0" smtClean="0"/>
              <a:t>yarı yapılandırılmış </a:t>
            </a:r>
            <a:r>
              <a:rPr lang="tr-TR" dirty="0"/>
              <a:t>gözlem, örnek olay incelemesi (vaka çalışması), doküman incelemesi, yaşam öyküsü, sözlü tarih ve gömülü teori (</a:t>
            </a:r>
            <a:r>
              <a:rPr lang="tr-TR" dirty="0" err="1"/>
              <a:t>grounded</a:t>
            </a:r>
            <a:r>
              <a:rPr lang="tr-TR" dirty="0"/>
              <a:t> </a:t>
            </a:r>
            <a:r>
              <a:rPr lang="tr-TR" dirty="0" err="1"/>
              <a:t>theory</a:t>
            </a:r>
            <a:r>
              <a:rPr lang="tr-TR" dirty="0"/>
              <a:t>) olarak sıralanabilir.</a:t>
            </a:r>
          </a:p>
        </p:txBody>
      </p:sp>
    </p:spTree>
    <p:extLst>
      <p:ext uri="{BB962C8B-B14F-4D97-AF65-F5344CB8AC3E}">
        <p14:creationId xmlns:p14="http://schemas.microsoft.com/office/powerpoint/2010/main" val="68479933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DERİNLEMESİNE GÖRÜŞME</a:t>
            </a:r>
            <a:endParaRPr lang="tr-TR" dirty="0"/>
          </a:p>
        </p:txBody>
      </p:sp>
      <p:sp>
        <p:nvSpPr>
          <p:cNvPr id="3" name="İçerik Yer Tutucusu 2"/>
          <p:cNvSpPr>
            <a:spLocks noGrp="1"/>
          </p:cNvSpPr>
          <p:nvPr>
            <p:ph idx="1"/>
          </p:nvPr>
        </p:nvSpPr>
        <p:spPr/>
        <p:txBody>
          <a:bodyPr>
            <a:normAutofit fontScale="92500" lnSpcReduction="20000"/>
          </a:bodyPr>
          <a:lstStyle/>
          <a:p>
            <a:r>
              <a:rPr lang="tr-TR" dirty="0"/>
              <a:t>Derinlemesine Görüşme: Araştırma problemine ilişkin yüzeysel bilgilerden çok, kişilerin düşünce, görüş ve deneyimleriyle ilgili bilgi toplanmak istendiğinde kullanılır. </a:t>
            </a:r>
            <a:endParaRPr lang="tr-TR" dirty="0" smtClean="0"/>
          </a:p>
          <a:p>
            <a:r>
              <a:rPr lang="tr-TR" dirty="0" smtClean="0"/>
              <a:t>Az </a:t>
            </a:r>
            <a:r>
              <a:rPr lang="tr-TR" dirty="0"/>
              <a:t>sayıda insanla görüşülerek çok detaylı bilgi elde edilmeye çalışılır. </a:t>
            </a:r>
            <a:endParaRPr lang="tr-TR" dirty="0" smtClean="0"/>
          </a:p>
          <a:p>
            <a:r>
              <a:rPr lang="tr-TR" dirty="0" smtClean="0"/>
              <a:t>Derinlemesine </a:t>
            </a:r>
            <a:r>
              <a:rPr lang="tr-TR" dirty="0"/>
              <a:t>görüşmelerde açık uçlu sorular sorulur ya </a:t>
            </a:r>
            <a:r>
              <a:rPr lang="tr-TR" dirty="0" smtClean="0"/>
              <a:t>da </a:t>
            </a:r>
            <a:r>
              <a:rPr lang="tr-TR" dirty="0"/>
              <a:t>katılımcının kendiliğinden konuşması sağlanır. Böylece görüşmecinin istediğini açık şekilde söyleyeceği rahat bir ortam oluşturmak amaçlanır</a:t>
            </a:r>
          </a:p>
        </p:txBody>
      </p:sp>
    </p:spTree>
    <p:extLst>
      <p:ext uri="{BB962C8B-B14F-4D97-AF65-F5344CB8AC3E}">
        <p14:creationId xmlns:p14="http://schemas.microsoft.com/office/powerpoint/2010/main" val="112364604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ODAK GRUP GÖRÜŞMESİ</a:t>
            </a:r>
            <a:endParaRPr lang="tr-TR" dirty="0"/>
          </a:p>
        </p:txBody>
      </p:sp>
      <p:sp>
        <p:nvSpPr>
          <p:cNvPr id="3" name="İçerik Yer Tutucusu 2"/>
          <p:cNvSpPr>
            <a:spLocks noGrp="1"/>
          </p:cNvSpPr>
          <p:nvPr>
            <p:ph idx="1"/>
          </p:nvPr>
        </p:nvSpPr>
        <p:spPr/>
        <p:txBody>
          <a:bodyPr>
            <a:normAutofit fontScale="92500" lnSpcReduction="10000"/>
          </a:bodyPr>
          <a:lstStyle/>
          <a:p>
            <a:r>
              <a:rPr lang="tr-TR" dirty="0"/>
              <a:t>Odak Grup Görüşmesi: Belirli kriterlere göre seçilerek önceden belirlenmiş bir konuyu tartışmak üzere bir araya gelmiş olan yaklaşık 6-12 kişilik bir grup insanla, nitel bir anlayışla yapılan görüşmedir. </a:t>
            </a:r>
            <a:endParaRPr lang="tr-TR" dirty="0" smtClean="0"/>
          </a:p>
          <a:p>
            <a:r>
              <a:rPr lang="tr-TR" dirty="0" smtClean="0"/>
              <a:t>Katılımcılar </a:t>
            </a:r>
            <a:r>
              <a:rPr lang="tr-TR" dirty="0"/>
              <a:t>görüşmeye grup olarak katılırlar. Gruba dâhil olan kişiler, araştırmacı açısından önem taşıyan bir şekilde birbirleriyle bazı açılardan benzerlik gösterirler, yani grup </a:t>
            </a:r>
            <a:r>
              <a:rPr lang="tr-TR" dirty="0" smtClean="0"/>
              <a:t>homojendir</a:t>
            </a:r>
            <a:endParaRPr lang="tr-TR" dirty="0"/>
          </a:p>
        </p:txBody>
      </p:sp>
    </p:spTree>
    <p:extLst>
      <p:ext uri="{BB962C8B-B14F-4D97-AF65-F5344CB8AC3E}">
        <p14:creationId xmlns:p14="http://schemas.microsoft.com/office/powerpoint/2010/main" val="113794923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smtClean="0"/>
              <a:t>Odak </a:t>
            </a:r>
            <a:r>
              <a:rPr lang="tr-TR" dirty="0"/>
              <a:t>grup görüşmesi, grup normlarını, grup normları hakkındaki görüşleri, belirli bir popülasyondaki çeşitliliği öğrenmek açısından faydalı bir tekniktir. </a:t>
            </a:r>
            <a:endParaRPr lang="tr-TR" dirty="0" smtClean="0"/>
          </a:p>
          <a:p>
            <a:r>
              <a:rPr lang="tr-TR" dirty="0" smtClean="0"/>
              <a:t>Reklamcılık</a:t>
            </a:r>
            <a:r>
              <a:rPr lang="tr-TR" dirty="0"/>
              <a:t>, pazarlama ve siyaset gibi alanlarda sıklıkla kullanılır çünkü bu alanlarda yapılan araştırmaların birçoğunda, geniş kitleleri ikna edebilecek fikirlerin ya da ifadelerin neler olduğu ortaya konmaya çalışılır.</a:t>
            </a:r>
          </a:p>
          <a:p>
            <a:endParaRPr lang="tr-TR" dirty="0"/>
          </a:p>
        </p:txBody>
      </p:sp>
    </p:spTree>
    <p:extLst>
      <p:ext uri="{BB962C8B-B14F-4D97-AF65-F5344CB8AC3E}">
        <p14:creationId xmlns:p14="http://schemas.microsoft.com/office/powerpoint/2010/main" val="187697700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Yapılandırılmamış (Denetimsiz) Gözlem:</a:t>
            </a:r>
          </a:p>
        </p:txBody>
      </p:sp>
      <p:sp>
        <p:nvSpPr>
          <p:cNvPr id="3" name="İçerik Yer Tutucusu 2"/>
          <p:cNvSpPr>
            <a:spLocks noGrp="1"/>
          </p:cNvSpPr>
          <p:nvPr>
            <p:ph idx="1"/>
          </p:nvPr>
        </p:nvSpPr>
        <p:spPr/>
        <p:txBody>
          <a:bodyPr>
            <a:normAutofit/>
          </a:bodyPr>
          <a:lstStyle/>
          <a:p>
            <a:r>
              <a:rPr lang="tr-TR" dirty="0" smtClean="0"/>
              <a:t>Gözlem </a:t>
            </a:r>
            <a:r>
              <a:rPr lang="tr-TR" dirty="0"/>
              <a:t>çizelgesi gibi standart bir veri toplama aracının kullanılmadığı betimleyici ve keşfedici araştırmalarda kullanılan gözlemdir</a:t>
            </a:r>
            <a:r>
              <a:rPr lang="tr-TR" dirty="0" smtClean="0"/>
              <a:t>.</a:t>
            </a:r>
          </a:p>
          <a:p>
            <a:r>
              <a:rPr lang="tr-TR" dirty="0" smtClean="0"/>
              <a:t>Gözlemci</a:t>
            </a:r>
            <a:r>
              <a:rPr lang="tr-TR" dirty="0"/>
              <a:t>, gözlemlediği davranışlara olduğu kadar, davranışın içinde gerçekleştiği bağlama da odaklanır ve böylece davranışın nedenini de anlamaya çalışır. </a:t>
            </a:r>
            <a:endParaRPr lang="tr-TR" dirty="0" smtClean="0"/>
          </a:p>
        </p:txBody>
      </p:sp>
    </p:spTree>
    <p:extLst>
      <p:ext uri="{BB962C8B-B14F-4D97-AF65-F5344CB8AC3E}">
        <p14:creationId xmlns:p14="http://schemas.microsoft.com/office/powerpoint/2010/main" val="2691131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Yapılandırılmamış gözlem katılımsız ve katılımcı olmak üzere ikiye ayrılır. </a:t>
            </a:r>
            <a:endParaRPr lang="tr-TR" dirty="0" smtClean="0"/>
          </a:p>
          <a:p>
            <a:r>
              <a:rPr lang="tr-TR" dirty="0" smtClean="0"/>
              <a:t>Katılımsız </a:t>
            </a:r>
            <a:r>
              <a:rPr lang="tr-TR" dirty="0"/>
              <a:t>gözlemde araştırmacı gözlemlediği kültürün dışında kalarak tamamen gözlemci rolünü üstlenir. </a:t>
            </a:r>
            <a:endParaRPr lang="tr-TR" dirty="0" smtClean="0"/>
          </a:p>
          <a:p>
            <a:r>
              <a:rPr lang="tr-TR" dirty="0" smtClean="0"/>
              <a:t>Katılımcı </a:t>
            </a:r>
            <a:r>
              <a:rPr lang="tr-TR" dirty="0"/>
              <a:t>gözlemde ise araştırmacı gözlemlediği topluluğa belirli bir ölçüde dâhil olur.</a:t>
            </a:r>
          </a:p>
          <a:p>
            <a:endParaRPr lang="tr-TR" dirty="0"/>
          </a:p>
        </p:txBody>
      </p:sp>
    </p:spTree>
    <p:extLst>
      <p:ext uri="{BB962C8B-B14F-4D97-AF65-F5344CB8AC3E}">
        <p14:creationId xmlns:p14="http://schemas.microsoft.com/office/powerpoint/2010/main" val="121654611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Yarı-Yapılandırılmış Gözlem:</a:t>
            </a:r>
          </a:p>
        </p:txBody>
      </p:sp>
      <p:sp>
        <p:nvSpPr>
          <p:cNvPr id="3" name="İçerik Yer Tutucusu 2"/>
          <p:cNvSpPr>
            <a:spLocks noGrp="1"/>
          </p:cNvSpPr>
          <p:nvPr>
            <p:ph idx="1"/>
          </p:nvPr>
        </p:nvSpPr>
        <p:spPr/>
        <p:txBody>
          <a:bodyPr/>
          <a:lstStyle/>
          <a:p>
            <a:r>
              <a:rPr lang="tr-TR" dirty="0" smtClean="0"/>
              <a:t>Bir </a:t>
            </a:r>
            <a:r>
              <a:rPr lang="tr-TR" dirty="0"/>
              <a:t>veri toplama aracı kullanılan, yapılandırılmamış çalışmalarda elde edilen verilerin doğal ortamda sınanmasına yönelik gözlem türüdür. </a:t>
            </a:r>
            <a:endParaRPr lang="tr-TR" dirty="0" smtClean="0"/>
          </a:p>
          <a:p>
            <a:r>
              <a:rPr lang="tr-TR" dirty="0" smtClean="0"/>
              <a:t>Gözlemci</a:t>
            </a:r>
            <a:r>
              <a:rPr lang="tr-TR" dirty="0"/>
              <a:t>, doğal ortamı gözlemler ve önceki çalışmalarda ortaya çıkan davranışların tekrar görülmesi durumunda bu davranışları veri toplama aracına işler</a:t>
            </a:r>
          </a:p>
        </p:txBody>
      </p:sp>
    </p:spTree>
    <p:extLst>
      <p:ext uri="{BB962C8B-B14F-4D97-AF65-F5344CB8AC3E}">
        <p14:creationId xmlns:p14="http://schemas.microsoft.com/office/powerpoint/2010/main" val="372485415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Örnek Olay İncelemesi (Vaka Çalışması):</a:t>
            </a:r>
          </a:p>
        </p:txBody>
      </p:sp>
      <p:sp>
        <p:nvSpPr>
          <p:cNvPr id="3" name="İçerik Yer Tutucusu 2"/>
          <p:cNvSpPr>
            <a:spLocks noGrp="1"/>
          </p:cNvSpPr>
          <p:nvPr>
            <p:ph idx="1"/>
          </p:nvPr>
        </p:nvSpPr>
        <p:spPr/>
        <p:txBody>
          <a:bodyPr/>
          <a:lstStyle/>
          <a:p>
            <a:r>
              <a:rPr lang="tr-TR" dirty="0" smtClean="0"/>
              <a:t>Bir </a:t>
            </a:r>
            <a:r>
              <a:rPr lang="tr-TR" dirty="0"/>
              <a:t>sosyal olgu ya da olayın bütüncül olarak anlaşılabilmesini sağlamak amacıyla, olay ya da olguyla ilgili bütün değişkenlerin karşılıklı etkileşiminin incelendiği bir araştırma </a:t>
            </a:r>
            <a:r>
              <a:rPr lang="tr-TR" dirty="0" smtClean="0"/>
              <a:t>desenidir.</a:t>
            </a:r>
          </a:p>
          <a:p>
            <a:r>
              <a:rPr lang="tr-TR" dirty="0" smtClean="0"/>
              <a:t>örnek </a:t>
            </a:r>
            <a:r>
              <a:rPr lang="tr-TR" dirty="0"/>
              <a:t>olay incelemesinde; örnek olay, ilgilenilen durum bir birey olabileceği gibi bir grup ya da bir kurum da olabilir.</a:t>
            </a:r>
          </a:p>
        </p:txBody>
      </p:sp>
    </p:spTree>
    <p:extLst>
      <p:ext uri="{BB962C8B-B14F-4D97-AF65-F5344CB8AC3E}">
        <p14:creationId xmlns:p14="http://schemas.microsoft.com/office/powerpoint/2010/main" val="173574466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Yaşam Öyküsü Görüşmesi:</a:t>
            </a:r>
          </a:p>
        </p:txBody>
      </p:sp>
      <p:sp>
        <p:nvSpPr>
          <p:cNvPr id="3" name="İçerik Yer Tutucusu 2"/>
          <p:cNvSpPr>
            <a:spLocks noGrp="1"/>
          </p:cNvSpPr>
          <p:nvPr>
            <p:ph idx="1"/>
          </p:nvPr>
        </p:nvSpPr>
        <p:spPr/>
        <p:txBody>
          <a:bodyPr>
            <a:normAutofit lnSpcReduction="10000"/>
          </a:bodyPr>
          <a:lstStyle/>
          <a:p>
            <a:r>
              <a:rPr lang="tr-TR" dirty="0" smtClean="0"/>
              <a:t>Katılımcının </a:t>
            </a:r>
            <a:r>
              <a:rPr lang="tr-TR" dirty="0"/>
              <a:t>yaşadığı hayatı, bu hayattan hatırında kalanları, hayatı hakkında diğer insanların bilmesini istediği şeyleri, bir görüşme esnasında ve mümkün olduğunca bütünüyle ve dürüst bir şekilde anlatması şeklinde tanımlanır. </a:t>
            </a:r>
            <a:endParaRPr lang="tr-TR" dirty="0" smtClean="0"/>
          </a:p>
          <a:p>
            <a:r>
              <a:rPr lang="tr-TR" dirty="0" smtClean="0"/>
              <a:t>Genellikle </a:t>
            </a:r>
            <a:r>
              <a:rPr lang="tr-TR" dirty="0"/>
              <a:t>aile yapısı, aile üyeleri, akrabalar, arkadaşlar ve komşular hakkındaki anılar, işle ilgili düşünceler ve duygular, evlilik gibi konuları içerir</a:t>
            </a:r>
          </a:p>
        </p:txBody>
      </p:sp>
    </p:spTree>
    <p:extLst>
      <p:ext uri="{BB962C8B-B14F-4D97-AF65-F5344CB8AC3E}">
        <p14:creationId xmlns:p14="http://schemas.microsoft.com/office/powerpoint/2010/main" val="280092618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Sözlü Tarih Görüşmesi:</a:t>
            </a:r>
          </a:p>
        </p:txBody>
      </p:sp>
      <p:sp>
        <p:nvSpPr>
          <p:cNvPr id="3" name="İçerik Yer Tutucusu 2"/>
          <p:cNvSpPr>
            <a:spLocks noGrp="1"/>
          </p:cNvSpPr>
          <p:nvPr>
            <p:ph idx="1"/>
          </p:nvPr>
        </p:nvSpPr>
        <p:spPr/>
        <p:txBody>
          <a:bodyPr/>
          <a:lstStyle/>
          <a:p>
            <a:r>
              <a:rPr lang="tr-TR" dirty="0"/>
              <a:t>Sözlü Tarih Görüşmesi: İnsanların yaşamı hakkındaki biyografik verilerin toplandığı bir tekniktir</a:t>
            </a:r>
            <a:r>
              <a:rPr lang="tr-TR" dirty="0" smtClean="0"/>
              <a:t>.</a:t>
            </a:r>
          </a:p>
          <a:p>
            <a:r>
              <a:rPr lang="tr-TR" dirty="0" smtClean="0"/>
              <a:t>Yaşam </a:t>
            </a:r>
            <a:r>
              <a:rPr lang="tr-TR" dirty="0"/>
              <a:t>öyküsü görüşmelerine benzer ancak görüşmeye konu olan kısım yaşamın tamamını kapsamaz, araştırma konusunu oluşturan olgunun tarihsel sınırları içinde kalır.</a:t>
            </a:r>
          </a:p>
        </p:txBody>
      </p:sp>
    </p:spTree>
    <p:extLst>
      <p:ext uri="{BB962C8B-B14F-4D97-AF65-F5344CB8AC3E}">
        <p14:creationId xmlns:p14="http://schemas.microsoft.com/office/powerpoint/2010/main" val="207954651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Doküman İncelemesi:</a:t>
            </a:r>
          </a:p>
        </p:txBody>
      </p:sp>
      <p:sp>
        <p:nvSpPr>
          <p:cNvPr id="3" name="İçerik Yer Tutucusu 2"/>
          <p:cNvSpPr>
            <a:spLocks noGrp="1"/>
          </p:cNvSpPr>
          <p:nvPr>
            <p:ph idx="1"/>
          </p:nvPr>
        </p:nvSpPr>
        <p:spPr/>
        <p:txBody>
          <a:bodyPr/>
          <a:lstStyle/>
          <a:p>
            <a:r>
              <a:rPr lang="tr-TR" dirty="0"/>
              <a:t>Doküman İncelemesi: Araştırma konusu hakkında bilgi içeren yazılı materyallerin çözümlenmesidir. </a:t>
            </a:r>
            <a:endParaRPr lang="tr-TR" dirty="0" smtClean="0"/>
          </a:p>
          <a:p>
            <a:r>
              <a:rPr lang="tr-TR" dirty="0" smtClean="0"/>
              <a:t>İncelenecek </a:t>
            </a:r>
            <a:r>
              <a:rPr lang="tr-TR" dirty="0"/>
              <a:t>dokümanlar arasında kitaplar, gazete ve dergiler, raporlar, kayıtlar, yazışmalar, yönergeler, tutanaklar, günlükler, hatıratlar ve özel mektuplar bulunur.</a:t>
            </a:r>
          </a:p>
        </p:txBody>
      </p:sp>
    </p:spTree>
    <p:extLst>
      <p:ext uri="{BB962C8B-B14F-4D97-AF65-F5344CB8AC3E}">
        <p14:creationId xmlns:p14="http://schemas.microsoft.com/office/powerpoint/2010/main" val="392956702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a:t>Yazılı dokümanların incelenmesinde </a:t>
            </a:r>
            <a:r>
              <a:rPr lang="tr-TR" dirty="0" smtClean="0"/>
              <a:t>içerik </a:t>
            </a:r>
            <a:r>
              <a:rPr lang="tr-TR" dirty="0"/>
              <a:t>analizi ve eleştirel söylem analizi kullanılır. </a:t>
            </a:r>
            <a:endParaRPr lang="tr-TR" dirty="0" smtClean="0"/>
          </a:p>
          <a:p>
            <a:r>
              <a:rPr lang="tr-TR" dirty="0" smtClean="0"/>
              <a:t>İçerik </a:t>
            </a:r>
            <a:r>
              <a:rPr lang="tr-TR" dirty="0"/>
              <a:t>analizi, incelenen dokümandaki ifadelerin belirli özelliklerini sistematik ve nicel bir yolla tanımlama, nitelendirme ve bu yolla metne ilişkin bazı çıkarsamalarda bulunma çabasıdır. </a:t>
            </a:r>
            <a:endParaRPr lang="tr-TR" dirty="0" smtClean="0"/>
          </a:p>
          <a:p>
            <a:r>
              <a:rPr lang="tr-TR" dirty="0" smtClean="0"/>
              <a:t>Eleştirel </a:t>
            </a:r>
            <a:r>
              <a:rPr lang="tr-TR" dirty="0"/>
              <a:t>söylem analizinde ise verilerin içinde ilk bakışta görülmeyen, saklı gerçeklerin ortaya konması amaçlanır.</a:t>
            </a:r>
          </a:p>
        </p:txBody>
      </p:sp>
    </p:spTree>
    <p:extLst>
      <p:ext uri="{BB962C8B-B14F-4D97-AF65-F5344CB8AC3E}">
        <p14:creationId xmlns:p14="http://schemas.microsoft.com/office/powerpoint/2010/main" val="66882656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Gömülü (</a:t>
            </a:r>
            <a:r>
              <a:rPr lang="tr-TR" dirty="0" err="1"/>
              <a:t>Grounded</a:t>
            </a:r>
            <a:r>
              <a:rPr lang="tr-TR" dirty="0"/>
              <a:t>) Teori:</a:t>
            </a:r>
          </a:p>
        </p:txBody>
      </p:sp>
      <p:sp>
        <p:nvSpPr>
          <p:cNvPr id="3" name="İçerik Yer Tutucusu 2"/>
          <p:cNvSpPr>
            <a:spLocks noGrp="1"/>
          </p:cNvSpPr>
          <p:nvPr>
            <p:ph idx="1"/>
          </p:nvPr>
        </p:nvSpPr>
        <p:spPr/>
        <p:txBody>
          <a:bodyPr>
            <a:normAutofit fontScale="92500" lnSpcReduction="20000"/>
          </a:bodyPr>
          <a:lstStyle/>
          <a:p>
            <a:r>
              <a:rPr lang="tr-TR" dirty="0"/>
              <a:t>Gömülü (</a:t>
            </a:r>
            <a:r>
              <a:rPr lang="tr-TR" dirty="0" err="1"/>
              <a:t>Grounded</a:t>
            </a:r>
            <a:r>
              <a:rPr lang="tr-TR" dirty="0"/>
              <a:t>) Teori: Toplumsal araştırmaları önceden belirlenmiş teoriler üzerinde temellendirme baskısına karşı geliştirilmiştir. </a:t>
            </a:r>
            <a:endParaRPr lang="tr-TR" dirty="0" smtClean="0"/>
          </a:p>
          <a:p>
            <a:r>
              <a:rPr lang="tr-TR" dirty="0" smtClean="0"/>
              <a:t>Bu </a:t>
            </a:r>
            <a:r>
              <a:rPr lang="tr-TR" dirty="0"/>
              <a:t>yöntemde veriler toplanırken bir yandan da çözümlemeler yapılarak, verilere uygun bir teorik açıklama getirilmeye çalışılır. </a:t>
            </a:r>
            <a:endParaRPr lang="tr-TR" dirty="0" smtClean="0"/>
          </a:p>
          <a:p>
            <a:r>
              <a:rPr lang="tr-TR" dirty="0" smtClean="0"/>
              <a:t>Nitel </a:t>
            </a:r>
            <a:r>
              <a:rPr lang="tr-TR" dirty="0"/>
              <a:t>verilerin analizinde tümevarım, tümdengelim ve doğrulama tekniklerinin aynı anda kullanıldığı son derece gelişkin bir dizi prosedürden oluşur.</a:t>
            </a:r>
          </a:p>
        </p:txBody>
      </p:sp>
    </p:spTree>
    <p:extLst>
      <p:ext uri="{BB962C8B-B14F-4D97-AF65-F5344CB8AC3E}">
        <p14:creationId xmlns:p14="http://schemas.microsoft.com/office/powerpoint/2010/main" val="170489222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Yöntemsel Çoğulculuk</a:t>
            </a:r>
          </a:p>
        </p:txBody>
      </p:sp>
      <p:sp>
        <p:nvSpPr>
          <p:cNvPr id="3" name="İçerik Yer Tutucusu 2"/>
          <p:cNvSpPr>
            <a:spLocks noGrp="1"/>
          </p:cNvSpPr>
          <p:nvPr>
            <p:ph idx="1"/>
          </p:nvPr>
        </p:nvSpPr>
        <p:spPr/>
        <p:txBody>
          <a:bodyPr>
            <a:normAutofit fontScale="92500" lnSpcReduction="20000"/>
          </a:bodyPr>
          <a:lstStyle/>
          <a:p>
            <a:r>
              <a:rPr lang="tr-TR" dirty="0" smtClean="0"/>
              <a:t>Sosyolojide </a:t>
            </a:r>
            <a:r>
              <a:rPr lang="tr-TR" dirty="0"/>
              <a:t>nicel ve nitel yöntem yönteme ait veri toplama ve veri analizi tekniklerinin birlikte kullanılmaları oldukça yaygındır. </a:t>
            </a:r>
            <a:endParaRPr lang="tr-TR" dirty="0" smtClean="0"/>
          </a:p>
          <a:p>
            <a:r>
              <a:rPr lang="tr-TR" dirty="0" smtClean="0"/>
              <a:t>Çok </a:t>
            </a:r>
            <a:r>
              <a:rPr lang="tr-TR" dirty="0"/>
              <a:t>sayıda araştırmacı, nicel veya nitel yöntemlerden birini benimsemekte ancak bulgularını desteklemek için diğer yöntemin veri toplama tekniklerini de kullanmaktadır. </a:t>
            </a:r>
            <a:endParaRPr lang="tr-TR" dirty="0" smtClean="0"/>
          </a:p>
          <a:p>
            <a:r>
              <a:rPr lang="tr-TR" dirty="0" smtClean="0"/>
              <a:t>Her </a:t>
            </a:r>
            <a:r>
              <a:rPr lang="tr-TR" dirty="0"/>
              <a:t>iki yöntemden de faydalanma yöntemsel çoğulculuk, nirengi ya da </a:t>
            </a:r>
            <a:r>
              <a:rPr lang="tr-TR" dirty="0" err="1"/>
              <a:t>üçgenleme</a:t>
            </a:r>
            <a:r>
              <a:rPr lang="tr-TR" dirty="0"/>
              <a:t> olarak adlandırılmaktadır. İki yöntemi bir arada kullanmanın yolları şunlardır:</a:t>
            </a:r>
          </a:p>
        </p:txBody>
      </p:sp>
    </p:spTree>
    <p:extLst>
      <p:ext uri="{BB962C8B-B14F-4D97-AF65-F5344CB8AC3E}">
        <p14:creationId xmlns:p14="http://schemas.microsoft.com/office/powerpoint/2010/main" val="30267240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marL="68580" indent="0">
              <a:buNone/>
            </a:pPr>
            <a:r>
              <a:rPr lang="tr-TR" dirty="0" smtClean="0"/>
              <a:t>1. Nicel </a:t>
            </a:r>
            <a:r>
              <a:rPr lang="tr-TR" dirty="0"/>
              <a:t>veriler nitel çalışmalarla elde edilmiş verilerin, nitel veriler de nicel çalışmalarla elde edilmiş verilerin doğruluğunun kontrol edilmesi amacıyla </a:t>
            </a:r>
            <a:r>
              <a:rPr lang="tr-TR" dirty="0" smtClean="0"/>
              <a:t>kullanılabilirler.</a:t>
            </a:r>
          </a:p>
          <a:p>
            <a:pPr marL="68580" indent="0">
              <a:buNone/>
            </a:pPr>
            <a:r>
              <a:rPr lang="tr-TR" dirty="0" smtClean="0"/>
              <a:t>2. Nitel </a:t>
            </a:r>
            <a:r>
              <a:rPr lang="tr-TR" dirty="0"/>
              <a:t>yöntem, daha sonra nicel yöntemle sınanmak üzere hipotez geliştirilmesi amacıyla kullanılabilir</a:t>
            </a:r>
            <a:r>
              <a:rPr lang="tr-TR" dirty="0" smtClean="0"/>
              <a:t>.</a:t>
            </a:r>
          </a:p>
          <a:p>
            <a:pPr marL="68580" indent="0">
              <a:buNone/>
            </a:pPr>
            <a:r>
              <a:rPr lang="tr-TR" dirty="0" smtClean="0"/>
              <a:t>3. Nitel </a:t>
            </a:r>
            <a:r>
              <a:rPr lang="tr-TR" dirty="0"/>
              <a:t>yöntemle yapılacak çalışmalarda kimlerin incelenmesi gerektiğinin belirlenmesinde faydalı olabilir</a:t>
            </a:r>
            <a:r>
              <a:rPr lang="tr-TR" dirty="0" smtClean="0"/>
              <a:t>.</a:t>
            </a:r>
          </a:p>
        </p:txBody>
      </p:sp>
    </p:spTree>
    <p:extLst>
      <p:ext uri="{BB962C8B-B14F-4D97-AF65-F5344CB8AC3E}">
        <p14:creationId xmlns:p14="http://schemas.microsoft.com/office/powerpoint/2010/main" val="235619350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68580" indent="0">
              <a:buNone/>
            </a:pPr>
            <a:r>
              <a:rPr lang="tr-TR" dirty="0" smtClean="0"/>
              <a:t>3. Nitel </a:t>
            </a:r>
            <a:r>
              <a:rPr lang="tr-TR" dirty="0"/>
              <a:t>yöntem, nicel araştırmalar sonucunda birbirleriyle istatistiksel olarak ilişkili oldukları ortaya çıkan bazı değişkenlerin neden ilişkili olduğunu göstermek amacıyla kullanılabilir. </a:t>
            </a:r>
            <a:endParaRPr lang="tr-TR" dirty="0" smtClean="0"/>
          </a:p>
          <a:p>
            <a:pPr marL="68580" indent="0">
              <a:buNone/>
            </a:pPr>
            <a:r>
              <a:rPr lang="tr-TR" dirty="0" smtClean="0"/>
              <a:t>4. Çalışılan </a:t>
            </a:r>
            <a:r>
              <a:rPr lang="tr-TR" dirty="0"/>
              <a:t>sosyal grup hakkında daha bütüncül bir görüşe sahip olabilmek için eşzamanlı iki araştırma yapılabilir. Araştırma konusunun genel özellikleri için nicel, özgül özellikleri için nitel yöntem kullanılabilir.</a:t>
            </a:r>
          </a:p>
          <a:p>
            <a:endParaRPr lang="tr-TR" dirty="0"/>
          </a:p>
        </p:txBody>
      </p:sp>
    </p:spTree>
    <p:extLst>
      <p:ext uri="{BB962C8B-B14F-4D97-AF65-F5344CB8AC3E}">
        <p14:creationId xmlns:p14="http://schemas.microsoft.com/office/powerpoint/2010/main" val="267463628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388</TotalTime>
  <Words>3620</Words>
  <Application>Microsoft Office PowerPoint</Application>
  <PresentationFormat>Ekran Gösterisi (4:3)</PresentationFormat>
  <Paragraphs>354</Paragraphs>
  <Slides>85</Slides>
  <Notes>0</Notes>
  <HiddenSlides>0</HiddenSlides>
  <MMClips>0</MMClips>
  <ScaleCrop>false</ScaleCrop>
  <HeadingPairs>
    <vt:vector size="4" baseType="variant">
      <vt:variant>
        <vt:lpstr>Tema</vt:lpstr>
      </vt:variant>
      <vt:variant>
        <vt:i4>1</vt:i4>
      </vt:variant>
      <vt:variant>
        <vt:lpstr>Slayt Başlıkları</vt:lpstr>
      </vt:variant>
      <vt:variant>
        <vt:i4>85</vt:i4>
      </vt:variant>
    </vt:vector>
  </HeadingPairs>
  <TitlesOfParts>
    <vt:vector size="86" baseType="lpstr">
      <vt:lpstr>Austin</vt:lpstr>
      <vt:lpstr>SOSYAL BİLİMLERDE ARŞ. YÖNTEM VE TEKNİKLERİ</vt:lpstr>
      <vt:lpstr>PowerPoint Sunusu</vt:lpstr>
      <vt:lpstr>Nicel ve Nitel Araştırma Yöntemleri Araştırma Teknikleri </vt:lpstr>
      <vt:lpstr>Nicel ve Nitel Araştırma Yöntemlerinin Temel Özellikleri </vt:lpstr>
      <vt:lpstr>PowerPoint Sunusu</vt:lpstr>
      <vt:lpstr>PowerPoint Sunusu</vt:lpstr>
      <vt:lpstr>Araştırmanın aşamaları sırasıyla şu şekildedir:</vt:lpstr>
      <vt:lpstr>Tümden gelim ilkesi</vt:lpstr>
      <vt:lpstr>Çevresel koşullar</vt:lpstr>
      <vt:lpstr>Güvenilirlik </vt:lpstr>
      <vt:lpstr>PowerPoint Sunusu</vt:lpstr>
      <vt:lpstr>Araştırmacının rolü</vt:lpstr>
      <vt:lpstr>Verilerin işlenmesi</vt:lpstr>
      <vt:lpstr>Nitel araştırma yönteminin temel özellikleri:</vt:lpstr>
      <vt:lpstr>Nitel araştırma yönteminin temel özellikleri:</vt:lpstr>
      <vt:lpstr>PowerPoint Sunusu</vt:lpstr>
      <vt:lpstr>PowerPoint Sunusu</vt:lpstr>
      <vt:lpstr>Tümevarım yaklaşımı</vt:lpstr>
      <vt:lpstr>PowerPoint Sunusu</vt:lpstr>
      <vt:lpstr>PowerPoint Sunusu</vt:lpstr>
      <vt:lpstr>PowerPoint Sunusu</vt:lpstr>
      <vt:lpstr>PowerPoint Sunusu</vt:lpstr>
      <vt:lpstr>PowerPoint Sunusu</vt:lpstr>
      <vt:lpstr>PowerPoint Sunusu</vt:lpstr>
      <vt:lpstr>PowerPoint Sunusu</vt:lpstr>
      <vt:lpstr>Nicel ve nitel araştırma yöntemlerinin karşılaştırılması</vt:lpstr>
      <vt:lpstr>Nicel yöntemin en güçlü yönleri</vt:lpstr>
      <vt:lpstr>Nicel yöntemin eleştirilen yönleri</vt:lpstr>
      <vt:lpstr>Nitel yöntemin en güçlü yönleri</vt:lpstr>
      <vt:lpstr>Nitel yönteme getirilen başlıca eleştiriler</vt:lpstr>
      <vt:lpstr>Dayandığı yaklaşım</vt:lpstr>
      <vt:lpstr>Toplumsal olguları kavrama biçimi</vt:lpstr>
      <vt:lpstr>Amacı </vt:lpstr>
      <vt:lpstr>Akıl yürütme biçimi</vt:lpstr>
      <vt:lpstr>Sorulan soru biçimi</vt:lpstr>
      <vt:lpstr>Veri toplama araçları</vt:lpstr>
      <vt:lpstr>Örneklem özellikleri</vt:lpstr>
      <vt:lpstr>Elde edilen veri biçimi</vt:lpstr>
      <vt:lpstr>Verilerin çözümlenme biçimi</vt:lpstr>
      <vt:lpstr>Araştırma sürecinin esneklik düzeyi </vt:lpstr>
      <vt:lpstr>Araştırmanın değerlendirilme ölçütü</vt:lpstr>
      <vt:lpstr>Araştırmacı ile katılımcılar arasındaki ilişki</vt:lpstr>
      <vt:lpstr>Araştırma raporunun yazımı</vt:lpstr>
      <vt:lpstr>En güçlü yönleri </vt:lpstr>
      <vt:lpstr>En zayıf yönleri </vt:lpstr>
      <vt:lpstr>ARAŞTIRMA TEKNİKLERİ</vt:lpstr>
      <vt:lpstr>ARAŞTIRMA TEKNİKLERİ</vt:lpstr>
      <vt:lpstr>Nicel araştırmalarda kullanılan araştırma teknikleri</vt:lpstr>
      <vt:lpstr>DENEY </vt:lpstr>
      <vt:lpstr>PowerPoint Sunusu</vt:lpstr>
      <vt:lpstr>YARI DENEY</vt:lpstr>
      <vt:lpstr>Yapılandırılmış (Denetimli, Sistematik) Gözlem</vt:lpstr>
      <vt:lpstr>PowerPoint Sunusu</vt:lpstr>
      <vt:lpstr>PowerPoint Sunusu</vt:lpstr>
      <vt:lpstr>ANKET</vt:lpstr>
      <vt:lpstr>PowerPoint Sunusu</vt:lpstr>
      <vt:lpstr>OLGUSAL SORU</vt:lpstr>
      <vt:lpstr>Davranış sorusu</vt:lpstr>
      <vt:lpstr>Tutum ve görüş sorusu </vt:lpstr>
      <vt:lpstr>Bilgi sorusu</vt:lpstr>
      <vt:lpstr>ANKET FORMU HAZIRLAMA</vt:lpstr>
      <vt:lpstr>PowerPoint Sunusu</vt:lpstr>
      <vt:lpstr>ANKET FORMU UYGULAMA</vt:lpstr>
      <vt:lpstr>PowerPoint Sunusu</vt:lpstr>
      <vt:lpstr>PowerPoint Sunusu</vt:lpstr>
      <vt:lpstr>PowerPoint Sunusu</vt:lpstr>
      <vt:lpstr>PowerPoint Sunusu</vt:lpstr>
      <vt:lpstr>SURVEY (TARAMA)</vt:lpstr>
      <vt:lpstr>YAPILANDIRILMIŞ GÖRÜŞME</vt:lpstr>
      <vt:lpstr>NİTEL ARAŞTIRMALARDA KULLANILAN ARAŞTIRMA TEKNİKLERİ</vt:lpstr>
      <vt:lpstr>DERİNLEMESİNE GÖRÜŞME</vt:lpstr>
      <vt:lpstr>ODAK GRUP GÖRÜŞMESİ</vt:lpstr>
      <vt:lpstr>PowerPoint Sunusu</vt:lpstr>
      <vt:lpstr>Yapılandırılmamış (Denetimsiz) Gözlem:</vt:lpstr>
      <vt:lpstr>PowerPoint Sunusu</vt:lpstr>
      <vt:lpstr>Yarı-Yapılandırılmış Gözlem:</vt:lpstr>
      <vt:lpstr>Örnek Olay İncelemesi (Vaka Çalışması):</vt:lpstr>
      <vt:lpstr>Yaşam Öyküsü Görüşmesi:</vt:lpstr>
      <vt:lpstr>Sözlü Tarih Görüşmesi:</vt:lpstr>
      <vt:lpstr>Doküman İncelemesi:</vt:lpstr>
      <vt:lpstr>PowerPoint Sunusu</vt:lpstr>
      <vt:lpstr>Gömülü (Grounded) Teori:</vt:lpstr>
      <vt:lpstr>Yöntemsel Çoğulculuk</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SOSYAL BİLİMLERDE ARŞ. YÖNTEM VE TEKNİKLERİ</dc:title>
  <dc:creator>Casper</dc:creator>
  <cp:lastModifiedBy>Casper</cp:lastModifiedBy>
  <cp:revision>69</cp:revision>
  <dcterms:created xsi:type="dcterms:W3CDTF">2019-02-01T08:46:25Z</dcterms:created>
  <dcterms:modified xsi:type="dcterms:W3CDTF">2020-02-10T15:38:24Z</dcterms:modified>
</cp:coreProperties>
</file>