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464" r:id="rId2"/>
    <p:sldId id="2323" r:id="rId3"/>
    <p:sldId id="2468" r:id="rId4"/>
    <p:sldId id="2487" r:id="rId5"/>
    <p:sldId id="2470" r:id="rId6"/>
    <p:sldId id="2469" r:id="rId7"/>
    <p:sldId id="2475" r:id="rId8"/>
    <p:sldId id="2474" r:id="rId9"/>
    <p:sldId id="2488" r:id="rId10"/>
    <p:sldId id="2479" r:id="rId11"/>
    <p:sldId id="2476" r:id="rId12"/>
    <p:sldId id="2477" r:id="rId13"/>
    <p:sldId id="2489" r:id="rId14"/>
    <p:sldId id="2490" r:id="rId15"/>
    <p:sldId id="2491" r:id="rId16"/>
    <p:sldId id="2493" r:id="rId17"/>
    <p:sldId id="2492" r:id="rId18"/>
    <p:sldId id="2422" r:id="rId19"/>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767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452"/>
    <a:srgbClr val="E3E4E6"/>
    <a:srgbClr val="583F52"/>
    <a:srgbClr val="000C28"/>
    <a:srgbClr val="000820"/>
    <a:srgbClr val="001334"/>
    <a:srgbClr val="F52552"/>
    <a:srgbClr val="FFC737"/>
    <a:srgbClr val="D2D3D5"/>
    <a:srgbClr val="EC72A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78742" autoAdjust="0"/>
  </p:normalViewPr>
  <p:slideViewPr>
    <p:cSldViewPr snapToGrid="0" snapToObjects="1">
      <p:cViewPr varScale="1">
        <p:scale>
          <a:sx n="34" d="100"/>
          <a:sy n="34" d="100"/>
        </p:scale>
        <p:origin x="1162" y="62"/>
      </p:cViewPr>
      <p:guideLst>
        <p:guide orient="horz" pos="4320"/>
        <p:guide pos="7678"/>
      </p:guideLst>
    </p:cSldViewPr>
  </p:slideViewPr>
  <p:notesTextViewPr>
    <p:cViewPr>
      <p:scale>
        <a:sx n="100" d="100"/>
        <a:sy n="100" d="100"/>
      </p:scale>
      <p:origin x="0" y="0"/>
    </p:cViewPr>
  </p:notesTextViewPr>
  <p:sorterViewPr>
    <p:cViewPr>
      <p:scale>
        <a:sx n="52" d="100"/>
        <a:sy n="52"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Light"/>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Light"/>
              </a:defRPr>
            </a:lvl1pPr>
          </a:lstStyle>
          <a:p>
            <a:fld id="{EFC10EE1-B198-C942-8235-326C972CBB30}" type="datetimeFigureOut">
              <a:rPr lang="en-US" smtClean="0"/>
              <a:pPr/>
              <a:t>3/20/2020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Light"/>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Light"/>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kern="1200">
        <a:solidFill>
          <a:schemeClr val="tx1"/>
        </a:solidFill>
        <a:latin typeface="Calibri Light"/>
        <a:ea typeface="+mn-ea"/>
        <a:cs typeface="+mn-cs"/>
      </a:defRPr>
    </a:lvl1pPr>
    <a:lvl2pPr marL="914217" algn="l" defTabSz="914217" rtl="0" eaLnBrk="1" latinLnBrk="0" hangingPunct="1">
      <a:defRPr sz="2400" kern="1200">
        <a:solidFill>
          <a:schemeClr val="tx1"/>
        </a:solidFill>
        <a:latin typeface="Calibri Light"/>
        <a:ea typeface="+mn-ea"/>
        <a:cs typeface="+mn-cs"/>
      </a:defRPr>
    </a:lvl2pPr>
    <a:lvl3pPr marL="1828434" algn="l" defTabSz="914217" rtl="0" eaLnBrk="1" latinLnBrk="0" hangingPunct="1">
      <a:defRPr sz="2400" kern="1200">
        <a:solidFill>
          <a:schemeClr val="tx1"/>
        </a:solidFill>
        <a:latin typeface="Calibri Light"/>
        <a:ea typeface="+mn-ea"/>
        <a:cs typeface="+mn-cs"/>
      </a:defRPr>
    </a:lvl3pPr>
    <a:lvl4pPr marL="2742651" algn="l" defTabSz="914217" rtl="0" eaLnBrk="1" latinLnBrk="0" hangingPunct="1">
      <a:defRPr sz="2400" kern="1200">
        <a:solidFill>
          <a:schemeClr val="tx1"/>
        </a:solidFill>
        <a:latin typeface="Calibri Light"/>
        <a:ea typeface="+mn-ea"/>
        <a:cs typeface="+mn-cs"/>
      </a:defRPr>
    </a:lvl4pPr>
    <a:lvl5pPr marL="3656868" algn="l" defTabSz="914217" rtl="0" eaLnBrk="1" latinLnBrk="0" hangingPunct="1">
      <a:defRPr sz="2400" kern="1200">
        <a:solidFill>
          <a:schemeClr val="tx1"/>
        </a:solidFill>
        <a:latin typeface="Calibri Light"/>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lang="en-US" dirty="0"/>
              <a:t>Download more minimal templates here: https://</a:t>
            </a:r>
            <a:r>
              <a:rPr lang="en-US" dirty="0" err="1"/>
              <a:t>crmrkt.com</a:t>
            </a:r>
            <a:r>
              <a:rPr lang="en-US" dirty="0"/>
              <a:t>/GK9Dwa</a:t>
            </a:r>
          </a:p>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a:t>
            </a:fld>
            <a:endParaRPr lang="en-US" dirty="0"/>
          </a:p>
        </p:txBody>
      </p:sp>
    </p:spTree>
    <p:extLst>
      <p:ext uri="{BB962C8B-B14F-4D97-AF65-F5344CB8AC3E}">
        <p14:creationId xmlns:p14="http://schemas.microsoft.com/office/powerpoint/2010/main" val="837141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a:t>
            </a:fld>
            <a:endParaRPr lang="en-US" dirty="0"/>
          </a:p>
        </p:txBody>
      </p:sp>
    </p:spTree>
    <p:extLst>
      <p:ext uri="{BB962C8B-B14F-4D97-AF65-F5344CB8AC3E}">
        <p14:creationId xmlns:p14="http://schemas.microsoft.com/office/powerpoint/2010/main" val="186533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3</a:t>
            </a:fld>
            <a:endParaRPr lang="en-US" dirty="0"/>
          </a:p>
        </p:txBody>
      </p:sp>
    </p:spTree>
    <p:extLst>
      <p:ext uri="{BB962C8B-B14F-4D97-AF65-F5344CB8AC3E}">
        <p14:creationId xmlns:p14="http://schemas.microsoft.com/office/powerpoint/2010/main" val="3497997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4</a:t>
            </a:fld>
            <a:endParaRPr lang="en-US" dirty="0"/>
          </a:p>
        </p:txBody>
      </p:sp>
    </p:spTree>
    <p:extLst>
      <p:ext uri="{BB962C8B-B14F-4D97-AF65-F5344CB8AC3E}">
        <p14:creationId xmlns:p14="http://schemas.microsoft.com/office/powerpoint/2010/main" val="3281983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5</a:t>
            </a:fld>
            <a:endParaRPr lang="en-US" dirty="0"/>
          </a:p>
        </p:txBody>
      </p:sp>
    </p:spTree>
    <p:extLst>
      <p:ext uri="{BB962C8B-B14F-4D97-AF65-F5344CB8AC3E}">
        <p14:creationId xmlns:p14="http://schemas.microsoft.com/office/powerpoint/2010/main" val="1959123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6</a:t>
            </a:fld>
            <a:endParaRPr lang="en-US" dirty="0"/>
          </a:p>
        </p:txBody>
      </p:sp>
    </p:spTree>
    <p:extLst>
      <p:ext uri="{BB962C8B-B14F-4D97-AF65-F5344CB8AC3E}">
        <p14:creationId xmlns:p14="http://schemas.microsoft.com/office/powerpoint/2010/main" val="1772442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7</a:t>
            </a:fld>
            <a:endParaRPr lang="en-US" dirty="0"/>
          </a:p>
        </p:txBody>
      </p:sp>
    </p:spTree>
    <p:extLst>
      <p:ext uri="{BB962C8B-B14F-4D97-AF65-F5344CB8AC3E}">
        <p14:creationId xmlns:p14="http://schemas.microsoft.com/office/powerpoint/2010/main" val="440279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8</a:t>
            </a:fld>
            <a:endParaRPr lang="en-US" dirty="0"/>
          </a:p>
        </p:txBody>
      </p:sp>
    </p:spTree>
    <p:extLst>
      <p:ext uri="{BB962C8B-B14F-4D97-AF65-F5344CB8AC3E}">
        <p14:creationId xmlns:p14="http://schemas.microsoft.com/office/powerpoint/2010/main" val="2890046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9</a:t>
            </a:fld>
            <a:endParaRPr lang="en-US" dirty="0"/>
          </a:p>
        </p:txBody>
      </p:sp>
    </p:spTree>
    <p:extLst>
      <p:ext uri="{BB962C8B-B14F-4D97-AF65-F5344CB8AC3E}">
        <p14:creationId xmlns:p14="http://schemas.microsoft.com/office/powerpoint/2010/main" val="489898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10</a:t>
            </a:fld>
            <a:endParaRPr lang="en-US" dirty="0"/>
          </a:p>
        </p:txBody>
      </p:sp>
    </p:spTree>
    <p:extLst>
      <p:ext uri="{BB962C8B-B14F-4D97-AF65-F5344CB8AC3E}">
        <p14:creationId xmlns:p14="http://schemas.microsoft.com/office/powerpoint/2010/main" val="3250851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006BE02D-20C0-F840-AFAC-BEA99C74FDC2}" type="slidenum">
              <a:rPr lang="en-US" smtClean="0"/>
              <a:pPr/>
              <a:t>11</a:t>
            </a:fld>
            <a:endParaRPr lang="en-US" dirty="0"/>
          </a:p>
        </p:txBody>
      </p:sp>
    </p:spTree>
    <p:extLst>
      <p:ext uri="{BB962C8B-B14F-4D97-AF65-F5344CB8AC3E}">
        <p14:creationId xmlns:p14="http://schemas.microsoft.com/office/powerpoint/2010/main" val="3222076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006BE02D-20C0-F840-AFAC-BEA99C74FDC2}" type="slidenum">
              <a:rPr lang="en-US" smtClean="0"/>
              <a:pPr/>
              <a:t>12</a:t>
            </a:fld>
            <a:endParaRPr lang="en-US" dirty="0"/>
          </a:p>
        </p:txBody>
      </p:sp>
    </p:spTree>
    <p:extLst>
      <p:ext uri="{BB962C8B-B14F-4D97-AF65-F5344CB8AC3E}">
        <p14:creationId xmlns:p14="http://schemas.microsoft.com/office/powerpoint/2010/main" val="3176685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006BE02D-20C0-F840-AFAC-BEA99C74FDC2}" type="slidenum">
              <a:rPr lang="en-US" smtClean="0"/>
              <a:pPr/>
              <a:t>13</a:t>
            </a:fld>
            <a:endParaRPr lang="en-US" dirty="0"/>
          </a:p>
        </p:txBody>
      </p:sp>
    </p:spTree>
    <p:extLst>
      <p:ext uri="{BB962C8B-B14F-4D97-AF65-F5344CB8AC3E}">
        <p14:creationId xmlns:p14="http://schemas.microsoft.com/office/powerpoint/2010/main" val="16654429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14</a:t>
            </a:fld>
            <a:endParaRPr lang="en-US" dirty="0"/>
          </a:p>
        </p:txBody>
      </p:sp>
    </p:spTree>
    <p:extLst>
      <p:ext uri="{BB962C8B-B14F-4D97-AF65-F5344CB8AC3E}">
        <p14:creationId xmlns:p14="http://schemas.microsoft.com/office/powerpoint/2010/main" val="1872504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15</a:t>
            </a:fld>
            <a:endParaRPr lang="en-US" dirty="0"/>
          </a:p>
        </p:txBody>
      </p:sp>
    </p:spTree>
    <p:extLst>
      <p:ext uri="{BB962C8B-B14F-4D97-AF65-F5344CB8AC3E}">
        <p14:creationId xmlns:p14="http://schemas.microsoft.com/office/powerpoint/2010/main" val="519753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16</a:t>
            </a:fld>
            <a:endParaRPr lang="en-US" dirty="0"/>
          </a:p>
        </p:txBody>
      </p:sp>
    </p:spTree>
    <p:extLst>
      <p:ext uri="{BB962C8B-B14F-4D97-AF65-F5344CB8AC3E}">
        <p14:creationId xmlns:p14="http://schemas.microsoft.com/office/powerpoint/2010/main" val="4203841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17</a:t>
            </a:fld>
            <a:endParaRPr lang="en-US" dirty="0"/>
          </a:p>
        </p:txBody>
      </p:sp>
    </p:spTree>
    <p:extLst>
      <p:ext uri="{BB962C8B-B14F-4D97-AF65-F5344CB8AC3E}">
        <p14:creationId xmlns:p14="http://schemas.microsoft.com/office/powerpoint/2010/main" val="3138756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lang="en-US" dirty="0"/>
              <a:t>Download more minimal templates here: https://</a:t>
            </a:r>
            <a:r>
              <a:rPr lang="en-US" dirty="0" err="1"/>
              <a:t>crmrkt.com</a:t>
            </a:r>
            <a:r>
              <a:rPr lang="en-US" dirty="0"/>
              <a:t>/GK9Dwa</a:t>
            </a:r>
          </a:p>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18</a:t>
            </a:fld>
            <a:endParaRPr lang="en-US" dirty="0"/>
          </a:p>
        </p:txBody>
      </p:sp>
    </p:spTree>
    <p:extLst>
      <p:ext uri="{BB962C8B-B14F-4D97-AF65-F5344CB8AC3E}">
        <p14:creationId xmlns:p14="http://schemas.microsoft.com/office/powerpoint/2010/main" val="2012560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General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973651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sp>
        <p:nvSpPr>
          <p:cNvPr id="10" name="Picture Placeholder 13"/>
          <p:cNvSpPr>
            <a:spLocks noGrp="1"/>
          </p:cNvSpPr>
          <p:nvPr>
            <p:ph type="pic" sz="quarter" idx="20"/>
          </p:nvPr>
        </p:nvSpPr>
        <p:spPr>
          <a:xfrm>
            <a:off x="15790412" y="4036740"/>
            <a:ext cx="4136597" cy="7828154"/>
          </a:xfrm>
          <a:prstGeom prst="rect">
            <a:avLst/>
          </a:prstGeom>
          <a:effectLst/>
        </p:spPr>
        <p:txBody>
          <a:bodyPr>
            <a:normAutofit/>
          </a:bodyPr>
          <a:lstStyle>
            <a:lvl1pPr marL="0" indent="0">
              <a:buNone/>
              <a:defRPr sz="2600" b="0" i="0">
                <a:ln>
                  <a:noFill/>
                </a:ln>
                <a:solidFill>
                  <a:schemeClr val="bg1">
                    <a:lumMod val="85000"/>
                  </a:schemeClr>
                </a:solidFill>
                <a:latin typeface="Poppins Light" charset="0"/>
                <a:ea typeface="Poppins Light" charset="0"/>
                <a:cs typeface="Poppins Light" charset="0"/>
              </a:defRPr>
            </a:lvl1pPr>
          </a:lstStyle>
          <a:p>
            <a:endParaRPr lang="en-US" dirty="0"/>
          </a:p>
        </p:txBody>
      </p:sp>
      <p:sp>
        <p:nvSpPr>
          <p:cNvPr id="11" name="Picture Placeholder 13"/>
          <p:cNvSpPr>
            <a:spLocks noGrp="1"/>
          </p:cNvSpPr>
          <p:nvPr>
            <p:ph type="pic" sz="quarter" idx="21"/>
          </p:nvPr>
        </p:nvSpPr>
        <p:spPr>
          <a:xfrm>
            <a:off x="20256392" y="4036740"/>
            <a:ext cx="4136597" cy="7828154"/>
          </a:xfrm>
          <a:prstGeom prst="rect">
            <a:avLst/>
          </a:prstGeom>
          <a:effectLst/>
        </p:spPr>
        <p:txBody>
          <a:bodyPr>
            <a:normAutofit/>
          </a:bodyPr>
          <a:lstStyle>
            <a:lvl1pPr marL="0" indent="0">
              <a:buNone/>
              <a:defRPr sz="2600" b="0" i="0">
                <a:ln>
                  <a:noFill/>
                </a:ln>
                <a:solidFill>
                  <a:schemeClr val="bg1">
                    <a:lumMod val="85000"/>
                  </a:schemeClr>
                </a:solidFill>
                <a:latin typeface="Poppins Light" charset="0"/>
                <a:ea typeface="Poppins Light" charset="0"/>
                <a:cs typeface="Poppins Light" charset="0"/>
              </a:defRPr>
            </a:lvl1pPr>
          </a:lstStyle>
          <a:p>
            <a:endParaRPr lang="en-US" dirty="0"/>
          </a:p>
        </p:txBody>
      </p:sp>
      <p:sp>
        <p:nvSpPr>
          <p:cNvPr id="12" name="Picture Placeholder 13"/>
          <p:cNvSpPr>
            <a:spLocks noGrp="1"/>
          </p:cNvSpPr>
          <p:nvPr>
            <p:ph type="pic" sz="quarter" idx="22"/>
          </p:nvPr>
        </p:nvSpPr>
        <p:spPr>
          <a:xfrm>
            <a:off x="11319509" y="4036740"/>
            <a:ext cx="4136597" cy="7828154"/>
          </a:xfrm>
          <a:prstGeom prst="rect">
            <a:avLst/>
          </a:prstGeom>
          <a:effectLst/>
        </p:spPr>
        <p:txBody>
          <a:bodyPr>
            <a:normAutofit/>
          </a:bodyPr>
          <a:lstStyle>
            <a:lvl1pPr marL="0" indent="0">
              <a:buNone/>
              <a:defRPr sz="2600" b="0" i="0">
                <a:ln>
                  <a:noFill/>
                </a:ln>
                <a:solidFill>
                  <a:schemeClr val="bg1">
                    <a:lumMod val="85000"/>
                  </a:schemeClr>
                </a:solidFill>
                <a:latin typeface="Poppins Light" charset="0"/>
                <a:ea typeface="Poppins Light" charset="0"/>
                <a:cs typeface="Poppins Light" charset="0"/>
              </a:defRPr>
            </a:lvl1pPr>
          </a:lstStyle>
          <a:p>
            <a:endParaRPr lang="en-US" dirty="0"/>
          </a:p>
        </p:txBody>
      </p:sp>
    </p:spTree>
    <p:extLst>
      <p:ext uri="{BB962C8B-B14F-4D97-AF65-F5344CB8AC3E}">
        <p14:creationId xmlns:p14="http://schemas.microsoft.com/office/powerpoint/2010/main" val="174795366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ission">
    <p:spTree>
      <p:nvGrpSpPr>
        <p:cNvPr id="1" name=""/>
        <p:cNvGrpSpPr/>
        <p:nvPr/>
      </p:nvGrpSpPr>
      <p:grpSpPr>
        <a:xfrm>
          <a:off x="0" y="0"/>
          <a:ext cx="0" cy="0"/>
          <a:chOff x="0" y="0"/>
          <a:chExt cx="0" cy="0"/>
        </a:xfrm>
      </p:grpSpPr>
      <p:sp>
        <p:nvSpPr>
          <p:cNvPr id="8" name="Picture Placeholder 13"/>
          <p:cNvSpPr>
            <a:spLocks noGrp="1"/>
          </p:cNvSpPr>
          <p:nvPr>
            <p:ph type="pic" sz="quarter" idx="16"/>
          </p:nvPr>
        </p:nvSpPr>
        <p:spPr>
          <a:xfrm>
            <a:off x="0" y="6623824"/>
            <a:ext cx="12188825" cy="7092176"/>
          </a:xfrm>
          <a:prstGeom prst="rect">
            <a:avLst/>
          </a:prstGeom>
          <a:effectLst/>
        </p:spPr>
        <p:txBody>
          <a:bodyPr>
            <a:normAutofit/>
          </a:bodyPr>
          <a:lstStyle>
            <a:lvl1pPr marL="0" indent="0">
              <a:buNone/>
              <a:defRPr sz="2600" b="0" i="0">
                <a:ln>
                  <a:noFill/>
                </a:ln>
                <a:solidFill>
                  <a:schemeClr val="bg1">
                    <a:lumMod val="85000"/>
                  </a:schemeClr>
                </a:solidFill>
                <a:latin typeface="Poppins Light" charset="0"/>
                <a:ea typeface="Poppins Light" charset="0"/>
                <a:cs typeface="Poppins Light" charset="0"/>
              </a:defRPr>
            </a:lvl1pPr>
          </a:lstStyle>
          <a:p>
            <a:endParaRPr lang="en-US" dirty="0"/>
          </a:p>
        </p:txBody>
      </p:sp>
      <p:sp>
        <p:nvSpPr>
          <p:cNvPr id="6" name="Picture Placeholder 13"/>
          <p:cNvSpPr>
            <a:spLocks noGrp="1"/>
          </p:cNvSpPr>
          <p:nvPr>
            <p:ph type="pic" sz="quarter" idx="17"/>
          </p:nvPr>
        </p:nvSpPr>
        <p:spPr>
          <a:xfrm>
            <a:off x="12188825" y="6623824"/>
            <a:ext cx="12188825" cy="7092176"/>
          </a:xfrm>
          <a:prstGeom prst="rect">
            <a:avLst/>
          </a:prstGeom>
          <a:effectLst/>
        </p:spPr>
        <p:txBody>
          <a:bodyPr>
            <a:normAutofit/>
          </a:bodyPr>
          <a:lstStyle>
            <a:lvl1pPr marL="0" indent="0">
              <a:buNone/>
              <a:defRPr sz="2600" b="0" i="0">
                <a:ln>
                  <a:noFill/>
                </a:ln>
                <a:solidFill>
                  <a:schemeClr val="bg1">
                    <a:lumMod val="85000"/>
                  </a:schemeClr>
                </a:solidFill>
                <a:latin typeface="Poppins Light" charset="0"/>
                <a:ea typeface="Poppins Light" charset="0"/>
                <a:cs typeface="Poppins Light" charset="0"/>
              </a:defRPr>
            </a:lvl1pPr>
          </a:lstStyle>
          <a:p>
            <a:endParaRPr lang="en-US" dirty="0"/>
          </a:p>
        </p:txBody>
      </p:sp>
    </p:spTree>
    <p:extLst>
      <p:ext uri="{BB962C8B-B14F-4D97-AF65-F5344CB8AC3E}">
        <p14:creationId xmlns:p14="http://schemas.microsoft.com/office/powerpoint/2010/main" val="7060598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Welcome Message">
    <p:spTree>
      <p:nvGrpSpPr>
        <p:cNvPr id="1" name=""/>
        <p:cNvGrpSpPr/>
        <p:nvPr/>
      </p:nvGrpSpPr>
      <p:grpSpPr>
        <a:xfrm>
          <a:off x="0" y="0"/>
          <a:ext cx="0" cy="0"/>
          <a:chOff x="0" y="0"/>
          <a:chExt cx="0" cy="0"/>
        </a:xfrm>
      </p:grpSpPr>
      <p:sp>
        <p:nvSpPr>
          <p:cNvPr id="5" name="Picture Placeholder 8"/>
          <p:cNvSpPr>
            <a:spLocks noGrp="1"/>
          </p:cNvSpPr>
          <p:nvPr>
            <p:ph type="pic" sz="quarter" idx="18"/>
          </p:nvPr>
        </p:nvSpPr>
        <p:spPr>
          <a:xfrm>
            <a:off x="10372479" y="4043359"/>
            <a:ext cx="3665318" cy="3665318"/>
          </a:xfrm>
          <a:prstGeom prst="ellipse">
            <a:avLst/>
          </a:prstGeom>
          <a:effectLst/>
        </p:spPr>
        <p:txBody>
          <a:bodyPr wrap="square">
            <a:noAutofit/>
          </a:bodyPr>
          <a:lstStyle>
            <a:lvl1pPr marL="0" indent="0">
              <a:buNone/>
              <a:defRPr sz="2600" b="0" i="0">
                <a:ln>
                  <a:noFill/>
                </a:ln>
                <a:solidFill>
                  <a:schemeClr val="bg1">
                    <a:lumMod val="85000"/>
                  </a:schemeClr>
                </a:solidFill>
                <a:latin typeface="Poppins Light" charset="0"/>
                <a:ea typeface="Poppins Light" charset="0"/>
                <a:cs typeface="Poppins Light" charset="0"/>
              </a:defRPr>
            </a:lvl1pPr>
          </a:lstStyle>
          <a:p>
            <a:endParaRPr lang="en-US" dirty="0"/>
          </a:p>
        </p:txBody>
      </p:sp>
    </p:spTree>
    <p:extLst>
      <p:ext uri="{BB962C8B-B14F-4D97-AF65-F5344CB8AC3E}">
        <p14:creationId xmlns:p14="http://schemas.microsoft.com/office/powerpoint/2010/main" val="279718788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Right Picture">
    <p:spTree>
      <p:nvGrpSpPr>
        <p:cNvPr id="1" name=""/>
        <p:cNvGrpSpPr/>
        <p:nvPr/>
      </p:nvGrpSpPr>
      <p:grpSpPr>
        <a:xfrm>
          <a:off x="0" y="0"/>
          <a:ext cx="0" cy="0"/>
          <a:chOff x="0" y="0"/>
          <a:chExt cx="0" cy="0"/>
        </a:xfrm>
      </p:grpSpPr>
      <p:sp>
        <p:nvSpPr>
          <p:cNvPr id="3" name="Rectangle 2"/>
          <p:cNvSpPr/>
          <p:nvPr userDrawn="1"/>
        </p:nvSpPr>
        <p:spPr>
          <a:xfrm>
            <a:off x="11285034" y="579864"/>
            <a:ext cx="1895707" cy="691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13"/>
          <p:cNvSpPr>
            <a:spLocks noGrp="1"/>
          </p:cNvSpPr>
          <p:nvPr>
            <p:ph type="pic" sz="quarter" idx="13"/>
          </p:nvPr>
        </p:nvSpPr>
        <p:spPr>
          <a:xfrm>
            <a:off x="12178216" y="0"/>
            <a:ext cx="12199434" cy="13716000"/>
          </a:xfrm>
          <a:prstGeom prst="rect">
            <a:avLst/>
          </a:prstGeom>
          <a:effectLst/>
        </p:spPr>
        <p:txBody>
          <a:bodyPr>
            <a:normAutofit/>
          </a:bodyPr>
          <a:lstStyle>
            <a:lvl1pPr marL="0" indent="0">
              <a:buNone/>
              <a:defRPr sz="42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267648156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4" name="Oval 13"/>
          <p:cNvSpPr/>
          <p:nvPr userDrawn="1"/>
        </p:nvSpPr>
        <p:spPr>
          <a:xfrm rot="5400000">
            <a:off x="22455818" y="535452"/>
            <a:ext cx="658368" cy="6583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userDrawn="1"/>
        </p:nvSpPr>
        <p:spPr>
          <a:xfrm>
            <a:off x="22425294" y="596900"/>
            <a:ext cx="877410" cy="553961"/>
          </a:xfrm>
          <a:prstGeom prst="rect">
            <a:avLst/>
          </a:prstGeom>
          <a:noFill/>
        </p:spPr>
        <p:txBody>
          <a:bodyPr wrap="none" lIns="182843" tIns="91422" rIns="182843" bIns="91422" rtlCol="0">
            <a:spAutoFit/>
          </a:bodyPr>
          <a:lstStyle/>
          <a:p>
            <a:pPr algn="ctr"/>
            <a:fld id="{260E2A6B-A809-4840-BF14-8648BC0BDF87}" type="slidenum">
              <a:rPr lang="id-ID" sz="2400" b="1" i="0" smtClean="0">
                <a:solidFill>
                  <a:schemeClr val="bg1"/>
                </a:solidFill>
                <a:latin typeface="Lato" charset="0"/>
                <a:ea typeface="Lato" charset="0"/>
                <a:cs typeface="Lato" charset="0"/>
              </a:rPr>
              <a:pPr algn="ctr"/>
              <a:t>‹#›</a:t>
            </a:fld>
            <a:r>
              <a:rPr lang="id-ID" sz="2400" b="1" i="0" dirty="0">
                <a:solidFill>
                  <a:schemeClr val="tx2"/>
                </a:solidFill>
                <a:latin typeface="Lato" charset="0"/>
                <a:ea typeface="Lato" charset="0"/>
                <a:cs typeface="Lato" charset="0"/>
              </a:rPr>
              <a:t>  </a:t>
            </a:r>
          </a:p>
        </p:txBody>
      </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3754" r:id="rId1"/>
    <p:sldLayoutId id="2147484041" r:id="rId2"/>
    <p:sldLayoutId id="2147484034" r:id="rId3"/>
    <p:sldLayoutId id="2147484043" r:id="rId4"/>
    <p:sldLayoutId id="2147484045" r:id="rId5"/>
  </p:sldLayoutIdLst>
  <p:hf hdr="0" ftr="0" dt="0"/>
  <p:txStyles>
    <p:titleStyle>
      <a:lvl1pPr algn="l" defTabSz="1828434" rtl="0" eaLnBrk="1" latinLnBrk="0" hangingPunct="1">
        <a:lnSpc>
          <a:spcPct val="90000"/>
        </a:lnSpc>
        <a:spcBef>
          <a:spcPct val="0"/>
        </a:spcBef>
        <a:buNone/>
        <a:defRPr lang="en-US" sz="6000" kern="1200">
          <a:solidFill>
            <a:schemeClr val="tx1"/>
          </a:solidFill>
          <a:latin typeface="Lato Light" charset="0"/>
          <a:ea typeface="Lato Light" charset="0"/>
          <a:cs typeface="Lato Light" charset="0"/>
        </a:defRPr>
      </a:lvl1pPr>
    </p:titleStyle>
    <p:bodyStyle>
      <a:lvl1pPr marL="457109" indent="-457109" algn="l" defTabSz="1828434" rtl="0" eaLnBrk="1" latinLnBrk="0" hangingPunct="1">
        <a:lnSpc>
          <a:spcPct val="90000"/>
        </a:lnSpc>
        <a:spcBef>
          <a:spcPts val="2000"/>
        </a:spcBef>
        <a:buFont typeface="Arial" panose="020B0604020202020204" pitchFamily="34" charset="0"/>
        <a:buChar char="•"/>
        <a:defRPr lang="en-US" sz="4800" kern="1200" dirty="0" smtClean="0">
          <a:solidFill>
            <a:schemeClr val="tx1"/>
          </a:solidFill>
          <a:effectLst/>
          <a:latin typeface="Lato Light" charset="0"/>
          <a:ea typeface="Lato Light" charset="0"/>
          <a:cs typeface="Lato Light" charset="0"/>
        </a:defRPr>
      </a:lvl1pPr>
      <a:lvl2pPr marL="1371326" indent="-457109" algn="l" defTabSz="1828434" rtl="0" eaLnBrk="1" latinLnBrk="0" hangingPunct="1">
        <a:lnSpc>
          <a:spcPct val="90000"/>
        </a:lnSpc>
        <a:spcBef>
          <a:spcPts val="1000"/>
        </a:spcBef>
        <a:buFont typeface="Arial" panose="020B0604020202020204" pitchFamily="34" charset="0"/>
        <a:buChar char="•"/>
        <a:defRPr lang="en-US" sz="4000" kern="1200" dirty="0" smtClean="0">
          <a:solidFill>
            <a:schemeClr val="tx1"/>
          </a:solidFill>
          <a:effectLst/>
          <a:latin typeface="Lato Light" charset="0"/>
          <a:ea typeface="Lato Light" charset="0"/>
          <a:cs typeface="Lato Light" charset="0"/>
        </a:defRPr>
      </a:lvl2pPr>
      <a:lvl3pPr marL="2285543" indent="-457109" algn="l" defTabSz="1828434" rtl="0" eaLnBrk="1" latinLnBrk="0" hangingPunct="1">
        <a:lnSpc>
          <a:spcPct val="90000"/>
        </a:lnSpc>
        <a:spcBef>
          <a:spcPts val="1000"/>
        </a:spcBef>
        <a:buFont typeface="Arial" panose="020B0604020202020204" pitchFamily="34" charset="0"/>
        <a:buChar char="•"/>
        <a:defRPr lang="en-US" sz="3600" kern="1200" dirty="0" smtClean="0">
          <a:solidFill>
            <a:schemeClr val="tx1"/>
          </a:solidFill>
          <a:effectLst/>
          <a:latin typeface="Lato Light" charset="0"/>
          <a:ea typeface="Lato Light" charset="0"/>
          <a:cs typeface="Lato Light" charset="0"/>
        </a:defRPr>
      </a:lvl3pPr>
      <a:lvl4pPr marL="3199760" indent="-457109" algn="l" defTabSz="1828434" rtl="0" eaLnBrk="1" latinLnBrk="0" hangingPunct="1">
        <a:lnSpc>
          <a:spcPct val="90000"/>
        </a:lnSpc>
        <a:spcBef>
          <a:spcPts val="1000"/>
        </a:spcBef>
        <a:buFont typeface="Arial" panose="020B0604020202020204" pitchFamily="34" charset="0"/>
        <a:buChar char="•"/>
        <a:defRPr lang="en-US" sz="3200" kern="1200" dirty="0" smtClean="0">
          <a:solidFill>
            <a:schemeClr val="tx1"/>
          </a:solidFill>
          <a:effectLst/>
          <a:latin typeface="Lato Light" charset="0"/>
          <a:ea typeface="Lato Light" charset="0"/>
          <a:cs typeface="Lato Light" charset="0"/>
        </a:defRPr>
      </a:lvl4pPr>
      <a:lvl5pPr marL="4113977" indent="-457109" algn="l" defTabSz="1828434" rtl="0" eaLnBrk="1" latinLnBrk="0" hangingPunct="1">
        <a:lnSpc>
          <a:spcPct val="90000"/>
        </a:lnSpc>
        <a:spcBef>
          <a:spcPts val="1000"/>
        </a:spcBef>
        <a:buFont typeface="Arial" panose="020B0604020202020204" pitchFamily="34" charset="0"/>
        <a:buChar char="•"/>
        <a:defRPr lang="en-US" sz="3200" kern="1200" dirty="0">
          <a:solidFill>
            <a:schemeClr val="tx1"/>
          </a:solidFill>
          <a:effectLst/>
          <a:latin typeface="Lato Light" charset="0"/>
          <a:ea typeface="Lato Light" charset="0"/>
          <a:cs typeface="Lato Light"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1.emf"/><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3.emf"/></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exagon 7">
            <a:extLst>
              <a:ext uri="{FF2B5EF4-FFF2-40B4-BE49-F238E27FC236}">
                <a16:creationId xmlns:a16="http://schemas.microsoft.com/office/drawing/2014/main" id="{848DBD50-D29C-154E-BC7C-F3512DC27413}"/>
              </a:ext>
            </a:extLst>
          </p:cNvPr>
          <p:cNvSpPr/>
          <p:nvPr/>
        </p:nvSpPr>
        <p:spPr>
          <a:xfrm flipV="1">
            <a:off x="11996648" y="5468527"/>
            <a:ext cx="1611789" cy="1389473"/>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a:cxnSpLocks/>
          </p:cNvCxnSpPr>
          <p:nvPr/>
        </p:nvCxnSpPr>
        <p:spPr>
          <a:xfrm>
            <a:off x="7531366" y="8766764"/>
            <a:ext cx="93980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803394" y="4937536"/>
            <a:ext cx="16770938" cy="2400657"/>
          </a:xfrm>
          <a:prstGeom prst="rect">
            <a:avLst/>
          </a:prstGeom>
          <a:noFill/>
        </p:spPr>
        <p:txBody>
          <a:bodyPr wrap="none" rtlCol="0">
            <a:spAutoFit/>
          </a:bodyPr>
          <a:lstStyle/>
          <a:p>
            <a:pPr algn="ctr"/>
            <a:r>
              <a:rPr lang="tr-TR" sz="15000" b="1" spc="800" dirty="0">
                <a:solidFill>
                  <a:schemeClr val="tx2"/>
                </a:solidFill>
                <a:latin typeface="Lato Black" charset="0"/>
                <a:ea typeface="Lato Black" charset="0"/>
                <a:cs typeface="Lato Black" charset="0"/>
              </a:rPr>
              <a:t>Tasarım İletişimi</a:t>
            </a:r>
            <a:endParaRPr lang="en-US" sz="15000" b="1" spc="800" dirty="0">
              <a:solidFill>
                <a:schemeClr val="tx2"/>
              </a:solidFill>
              <a:latin typeface="Lato Black" charset="0"/>
              <a:ea typeface="Lato Black" charset="0"/>
              <a:cs typeface="Lato Black" charset="0"/>
            </a:endParaRPr>
          </a:p>
        </p:txBody>
      </p:sp>
      <p:cxnSp>
        <p:nvCxnSpPr>
          <p:cNvPr id="17" name="Straight Connector 16">
            <a:extLst>
              <a:ext uri="{FF2B5EF4-FFF2-40B4-BE49-F238E27FC236}">
                <a16:creationId xmlns:a16="http://schemas.microsoft.com/office/drawing/2014/main" id="{57E868CD-3022-7541-B0B9-7FF9CAF7A4E1}"/>
              </a:ext>
            </a:extLst>
          </p:cNvPr>
          <p:cNvCxnSpPr>
            <a:cxnSpLocks/>
          </p:cNvCxnSpPr>
          <p:nvPr/>
        </p:nvCxnSpPr>
        <p:spPr>
          <a:xfrm>
            <a:off x="7531366" y="4067764"/>
            <a:ext cx="93980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B1BD23F-49AB-CA49-A064-42DF2BB2669A}"/>
              </a:ext>
            </a:extLst>
          </p:cNvPr>
          <p:cNvSpPr txBox="1"/>
          <p:nvPr/>
        </p:nvSpPr>
        <p:spPr>
          <a:xfrm>
            <a:off x="8563560" y="7746299"/>
            <a:ext cx="7333611" cy="461665"/>
          </a:xfrm>
          <a:prstGeom prst="rect">
            <a:avLst/>
          </a:prstGeom>
          <a:noFill/>
        </p:spPr>
        <p:txBody>
          <a:bodyPr wrap="none" rtlCol="0" anchor="ctr" anchorCtr="0">
            <a:spAutoFit/>
          </a:bodyPr>
          <a:lstStyle/>
          <a:p>
            <a:pPr algn="ctr"/>
            <a:r>
              <a:rPr lang="tr-TR" sz="2400" b="1" spc="600" dirty="0">
                <a:solidFill>
                  <a:schemeClr val="bg1">
                    <a:lumMod val="85000"/>
                  </a:schemeClr>
                </a:solidFill>
                <a:latin typeface="Poppins SemiBold" charset="0"/>
                <a:ea typeface="Poppins SemiBold" charset="0"/>
                <a:cs typeface="Poppins SemiBold" charset="0"/>
              </a:rPr>
              <a:t>Sevcan.ekmekcioglu@samsun.edu.tr</a:t>
            </a:r>
            <a:endParaRPr lang="en-US" sz="2400" b="1" spc="600" dirty="0">
              <a:solidFill>
                <a:schemeClr val="bg1">
                  <a:lumMod val="85000"/>
                </a:schemeClr>
              </a:solidFill>
              <a:latin typeface="Poppins SemiBold" charset="0"/>
              <a:ea typeface="Poppins SemiBold" charset="0"/>
              <a:cs typeface="Poppins SemiBold" charset="0"/>
            </a:endParaRPr>
          </a:p>
        </p:txBody>
      </p:sp>
      <p:sp>
        <p:nvSpPr>
          <p:cNvPr id="7" name="TextBox 59">
            <a:extLst>
              <a:ext uri="{FF2B5EF4-FFF2-40B4-BE49-F238E27FC236}">
                <a16:creationId xmlns:a16="http://schemas.microsoft.com/office/drawing/2014/main" id="{8F983EF7-7AA0-4CFD-A68A-FEDDFBACD6B2}"/>
              </a:ext>
            </a:extLst>
          </p:cNvPr>
          <p:cNvSpPr txBox="1"/>
          <p:nvPr/>
        </p:nvSpPr>
        <p:spPr>
          <a:xfrm>
            <a:off x="11241380" y="9641338"/>
            <a:ext cx="1510542" cy="553998"/>
          </a:xfrm>
          <a:prstGeom prst="rect">
            <a:avLst/>
          </a:prstGeom>
          <a:noFill/>
        </p:spPr>
        <p:txBody>
          <a:bodyPr wrap="none" rtlCol="0" anchor="ctr" anchorCtr="0">
            <a:spAutoFit/>
          </a:bodyPr>
          <a:lstStyle/>
          <a:p>
            <a:pPr algn="ctr"/>
            <a:r>
              <a:rPr lang="tr-TR" sz="3000" b="1" dirty="0">
                <a:solidFill>
                  <a:schemeClr val="tx2"/>
                </a:solidFill>
                <a:latin typeface="Poppins SemiBold" charset="0"/>
                <a:ea typeface="Poppins SemiBold" charset="0"/>
                <a:cs typeface="Poppins SemiBold" charset="0"/>
              </a:rPr>
              <a:t>HAFTA 6</a:t>
            </a:r>
            <a:endParaRPr lang="en-US" sz="3000" b="1" dirty="0">
              <a:solidFill>
                <a:schemeClr val="tx2"/>
              </a:solidFill>
              <a:latin typeface="Poppins SemiBold" charset="0"/>
              <a:ea typeface="Poppins SemiBold" charset="0"/>
              <a:cs typeface="Poppins SemiBold" charset="0"/>
            </a:endParaRPr>
          </a:p>
        </p:txBody>
      </p:sp>
    </p:spTree>
    <p:extLst>
      <p:ext uri="{BB962C8B-B14F-4D97-AF65-F5344CB8AC3E}">
        <p14:creationId xmlns:p14="http://schemas.microsoft.com/office/powerpoint/2010/main" val="396318147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ubtitle 2"/>
          <p:cNvSpPr txBox="1">
            <a:spLocks/>
          </p:cNvSpPr>
          <p:nvPr/>
        </p:nvSpPr>
        <p:spPr>
          <a:xfrm>
            <a:off x="1629651" y="9945432"/>
            <a:ext cx="21150974" cy="2547046"/>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4040"/>
              </a:lnSpc>
            </a:pPr>
            <a:r>
              <a:rPr lang="tr-TR" sz="3200" dirty="0">
                <a:solidFill>
                  <a:schemeClr val="tx1"/>
                </a:solidFill>
                <a:latin typeface="Poppins Light" charset="0"/>
                <a:ea typeface="Poppins Light" charset="0"/>
                <a:cs typeface="Poppins Light" charset="0"/>
              </a:rPr>
              <a:t>Bağlamlar</a:t>
            </a:r>
          </a:p>
          <a:p>
            <a:pPr>
              <a:lnSpc>
                <a:spcPts val="4040"/>
              </a:lnSpc>
            </a:pPr>
            <a:r>
              <a:rPr lang="tr-TR" sz="3200" dirty="0">
                <a:solidFill>
                  <a:schemeClr val="tx1"/>
                </a:solidFill>
                <a:latin typeface="Poppins Light" charset="0"/>
                <a:ea typeface="Poppins Light" charset="0"/>
                <a:cs typeface="Poppins Light" charset="0"/>
              </a:rPr>
              <a:t>Estetik</a:t>
            </a:r>
          </a:p>
          <a:p>
            <a:pPr>
              <a:lnSpc>
                <a:spcPts val="4040"/>
              </a:lnSpc>
            </a:pPr>
            <a:r>
              <a:rPr lang="tr-TR" sz="3200" dirty="0">
                <a:solidFill>
                  <a:schemeClr val="tx1"/>
                </a:solidFill>
                <a:latin typeface="Poppins Light" charset="0"/>
                <a:ea typeface="Poppins Light" charset="0"/>
                <a:cs typeface="Poppins Light" charset="0"/>
              </a:rPr>
              <a:t>Estetik ve iletişim</a:t>
            </a:r>
          </a:p>
          <a:p>
            <a:pPr>
              <a:lnSpc>
                <a:spcPts val="4040"/>
              </a:lnSpc>
            </a:pPr>
            <a:endParaRPr lang="tr-TR" sz="3200" dirty="0">
              <a:solidFill>
                <a:schemeClr val="tx1"/>
              </a:solidFill>
              <a:latin typeface="Poppins Light" charset="0"/>
              <a:ea typeface="Poppins Light" charset="0"/>
              <a:cs typeface="Poppins Light" charset="0"/>
            </a:endParaRPr>
          </a:p>
        </p:txBody>
      </p:sp>
      <p:cxnSp>
        <p:nvCxnSpPr>
          <p:cNvPr id="10" name="Straight Connector 9"/>
          <p:cNvCxnSpPr/>
          <p:nvPr/>
        </p:nvCxnSpPr>
        <p:spPr>
          <a:xfrm>
            <a:off x="11608677" y="2794666"/>
            <a:ext cx="1192923"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899393" y="311228"/>
            <a:ext cx="14578863" cy="2246769"/>
          </a:xfrm>
          <a:prstGeom prst="rect">
            <a:avLst/>
          </a:prstGeom>
          <a:noFill/>
        </p:spPr>
        <p:txBody>
          <a:bodyPr wrap="none" rtlCol="0">
            <a:spAutoFit/>
          </a:bodyPr>
          <a:lstStyle/>
          <a:p>
            <a:pPr algn="ctr"/>
            <a:r>
              <a:rPr lang="tr-TR" sz="7000" b="1" spc="800" dirty="0">
                <a:solidFill>
                  <a:schemeClr val="tx2"/>
                </a:solidFill>
                <a:latin typeface="Lato Black" charset="0"/>
                <a:ea typeface="Lato Black" charset="0"/>
                <a:cs typeface="Lato Black" charset="0"/>
              </a:rPr>
              <a:t>Görsel Tasarım </a:t>
            </a:r>
          </a:p>
          <a:p>
            <a:pPr algn="ctr"/>
            <a:r>
              <a:rPr lang="tr-TR" sz="7000" b="1" spc="800" dirty="0">
                <a:solidFill>
                  <a:schemeClr val="tx2"/>
                </a:solidFill>
                <a:latin typeface="Lato Black" charset="0"/>
                <a:ea typeface="Lato Black" charset="0"/>
                <a:cs typeface="Lato Black" charset="0"/>
              </a:rPr>
              <a:t>Fonksiyonel Gereklilikleri II</a:t>
            </a:r>
            <a:endParaRPr lang="en-US" sz="7000" b="1" spc="800" dirty="0">
              <a:solidFill>
                <a:schemeClr val="tx2"/>
              </a:solidFill>
              <a:latin typeface="Lato Black" charset="0"/>
              <a:ea typeface="Lato Black" charset="0"/>
              <a:cs typeface="Lato Black" charset="0"/>
            </a:endParaRPr>
          </a:p>
        </p:txBody>
      </p:sp>
      <p:pic>
        <p:nvPicPr>
          <p:cNvPr id="5" name="Resim 4">
            <a:extLst>
              <a:ext uri="{FF2B5EF4-FFF2-40B4-BE49-F238E27FC236}">
                <a16:creationId xmlns:a16="http://schemas.microsoft.com/office/drawing/2014/main" id="{36B7D348-4440-480E-AB00-F5FDFDA2F17F}"/>
              </a:ext>
            </a:extLst>
          </p:cNvPr>
          <p:cNvPicPr>
            <a:picLocks noChangeAspect="1"/>
          </p:cNvPicPr>
          <p:nvPr/>
        </p:nvPicPr>
        <p:blipFill>
          <a:blip r:embed="rId3"/>
          <a:stretch>
            <a:fillRect/>
          </a:stretch>
        </p:blipFill>
        <p:spPr>
          <a:xfrm>
            <a:off x="8272005" y="4503420"/>
            <a:ext cx="7833640" cy="4968063"/>
          </a:xfrm>
          <a:prstGeom prst="rect">
            <a:avLst/>
          </a:prstGeom>
        </p:spPr>
      </p:pic>
      <p:sp>
        <p:nvSpPr>
          <p:cNvPr id="6" name="Dikdörtgen 5">
            <a:extLst>
              <a:ext uri="{FF2B5EF4-FFF2-40B4-BE49-F238E27FC236}">
                <a16:creationId xmlns:a16="http://schemas.microsoft.com/office/drawing/2014/main" id="{AFB02BBE-BDD7-49DD-98F8-10867734D1ED}"/>
              </a:ext>
            </a:extLst>
          </p:cNvPr>
          <p:cNvSpPr/>
          <p:nvPr/>
        </p:nvSpPr>
        <p:spPr>
          <a:xfrm>
            <a:off x="16105645" y="8825152"/>
            <a:ext cx="12188825" cy="646331"/>
          </a:xfrm>
          <a:prstGeom prst="rect">
            <a:avLst/>
          </a:prstGeom>
        </p:spPr>
        <p:txBody>
          <a:bodyPr>
            <a:spAutoFit/>
          </a:bodyPr>
          <a:lstStyle/>
          <a:p>
            <a:r>
              <a:rPr lang="en-US" sz="1200" dirty="0">
                <a:latin typeface="HelveticaNeue-Light"/>
              </a:rPr>
              <a:t>Anonymous (1920s or</a:t>
            </a:r>
          </a:p>
          <a:p>
            <a:r>
              <a:rPr lang="en-US" sz="1200" dirty="0">
                <a:latin typeface="HelveticaNeue-Light"/>
              </a:rPr>
              <a:t>1930s), </a:t>
            </a:r>
            <a:r>
              <a:rPr lang="en-US" sz="1200" i="1" dirty="0">
                <a:latin typeface="HelveticaNeue-LightItalic"/>
              </a:rPr>
              <a:t>Sun Tan, </a:t>
            </a:r>
            <a:r>
              <a:rPr lang="en-US" sz="1200" dirty="0">
                <a:latin typeface="HelveticaNeue-Light"/>
              </a:rPr>
              <a:t>geometric</a:t>
            </a:r>
          </a:p>
          <a:p>
            <a:r>
              <a:rPr lang="en-US" sz="1200" dirty="0">
                <a:latin typeface="HelveticaNeue-Light"/>
              </a:rPr>
              <a:t>typography, Canada.</a:t>
            </a:r>
            <a:endParaRPr lang="en-US" sz="1200" dirty="0"/>
          </a:p>
        </p:txBody>
      </p:sp>
    </p:spTree>
    <p:extLst>
      <p:ext uri="{BB962C8B-B14F-4D97-AF65-F5344CB8AC3E}">
        <p14:creationId xmlns:p14="http://schemas.microsoft.com/office/powerpoint/2010/main" val="12792293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 y="0"/>
            <a:ext cx="12610215"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Hexagon 21"/>
          <p:cNvSpPr/>
          <p:nvPr/>
        </p:nvSpPr>
        <p:spPr>
          <a:xfrm rot="5400000">
            <a:off x="13060009" y="875165"/>
            <a:ext cx="1893728" cy="1632524"/>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a:extLst>
              <a:ext uri="{FF2B5EF4-FFF2-40B4-BE49-F238E27FC236}">
                <a16:creationId xmlns:a16="http://schemas.microsoft.com/office/drawing/2014/main" id="{492C0A90-5BA5-4A14-B960-3496E21614E6}"/>
              </a:ext>
            </a:extLst>
          </p:cNvPr>
          <p:cNvSpPr txBox="1">
            <a:spLocks/>
          </p:cNvSpPr>
          <p:nvPr/>
        </p:nvSpPr>
        <p:spPr>
          <a:xfrm>
            <a:off x="13190610" y="2975737"/>
            <a:ext cx="10560929" cy="7943716"/>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4040"/>
              </a:lnSpc>
            </a:pPr>
            <a:r>
              <a:rPr lang="tr-TR" sz="3500" dirty="0">
                <a:solidFill>
                  <a:schemeClr val="tx1"/>
                </a:solidFill>
                <a:latin typeface="Poppins Light" charset="0"/>
                <a:ea typeface="Poppins Light" charset="0"/>
                <a:cs typeface="Poppins Light" charset="0"/>
              </a:rPr>
              <a:t>Mesajın Bağlamı özel bir dikkat gerektirir. Farklı seviyelerde uygulanabilir. Başlıca aşağıdakileri kapsar:</a:t>
            </a:r>
          </a:p>
          <a:p>
            <a:pPr algn="l">
              <a:lnSpc>
                <a:spcPts val="4040"/>
              </a:lnSpc>
            </a:pPr>
            <a:endParaRPr lang="tr-TR" sz="3500" dirty="0">
              <a:solidFill>
                <a:schemeClr val="tx1"/>
              </a:solidFill>
              <a:latin typeface="Poppins Light" charset="0"/>
              <a:ea typeface="Poppins Light" charset="0"/>
              <a:cs typeface="Poppins Light" charset="0"/>
            </a:endParaRPr>
          </a:p>
          <a:p>
            <a:pPr marL="457200" indent="-457200" algn="l">
              <a:buFont typeface="Wingdings" panose="05000000000000000000" pitchFamily="2" charset="2"/>
              <a:buChar char="§"/>
            </a:pPr>
            <a:r>
              <a:rPr lang="tr-TR" sz="3500" i="1" dirty="0">
                <a:solidFill>
                  <a:schemeClr val="tx1"/>
                </a:solidFill>
                <a:latin typeface="Poppins Light" charset="0"/>
                <a:ea typeface="Poppins Light" charset="0"/>
                <a:cs typeface="Poppins Light" charset="0"/>
              </a:rPr>
              <a:t>Algısal: </a:t>
            </a:r>
            <a:r>
              <a:rPr lang="tr-TR" sz="3500" dirty="0">
                <a:solidFill>
                  <a:schemeClr val="tx1"/>
                </a:solidFill>
                <a:latin typeface="Poppins Light" charset="0"/>
                <a:ea typeface="Poppins Light" charset="0"/>
                <a:cs typeface="Poppins Light" charset="0"/>
              </a:rPr>
              <a:t>mesajın yer aldığı görsel çevre</a:t>
            </a:r>
          </a:p>
          <a:p>
            <a:pPr marL="457200" indent="-457200" algn="l">
              <a:buFont typeface="Wingdings" panose="05000000000000000000" pitchFamily="2" charset="2"/>
              <a:buChar char="§"/>
            </a:pPr>
            <a:r>
              <a:rPr lang="tr-TR" sz="3500" i="1" dirty="0">
                <a:solidFill>
                  <a:schemeClr val="tx1"/>
                </a:solidFill>
                <a:latin typeface="Poppins Light" charset="0"/>
                <a:ea typeface="Poppins Light" charset="0"/>
                <a:cs typeface="Poppins Light" charset="0"/>
              </a:rPr>
              <a:t>Kültürel: </a:t>
            </a:r>
            <a:r>
              <a:rPr lang="tr-TR" sz="3500" dirty="0">
                <a:solidFill>
                  <a:schemeClr val="tx1"/>
                </a:solidFill>
                <a:latin typeface="Poppins Light" charset="0"/>
                <a:ea typeface="Poppins Light" charset="0"/>
                <a:cs typeface="Poppins Light" charset="0"/>
              </a:rPr>
              <a:t>hedef kitlenin kültürel çevresi, değerleri, alışkanlıkları, kodları ve tavırları</a:t>
            </a:r>
          </a:p>
          <a:p>
            <a:pPr marL="457200" indent="-457200" algn="l">
              <a:buFont typeface="Wingdings" panose="05000000000000000000" pitchFamily="2" charset="2"/>
              <a:buChar char="§"/>
            </a:pPr>
            <a:r>
              <a:rPr lang="tr-TR" sz="3500" i="1" dirty="0">
                <a:solidFill>
                  <a:schemeClr val="tx1"/>
                </a:solidFill>
                <a:latin typeface="Poppins Light" charset="0"/>
                <a:ea typeface="Poppins Light" charset="0"/>
                <a:cs typeface="Poppins Light" charset="0"/>
              </a:rPr>
              <a:t>Kaynak:  </a:t>
            </a:r>
            <a:r>
              <a:rPr lang="tr-TR" sz="3500" dirty="0">
                <a:solidFill>
                  <a:schemeClr val="tx1"/>
                </a:solidFill>
                <a:latin typeface="Poppins Light" charset="0"/>
                <a:ea typeface="Poppins Light" charset="0"/>
                <a:cs typeface="Poppins Light" charset="0"/>
              </a:rPr>
              <a:t>aynı kişi ya da organizasyon tarafından ele alınan mesajların koleksiyonu</a:t>
            </a:r>
          </a:p>
          <a:p>
            <a:pPr marL="457200" indent="-457200" algn="l">
              <a:buFont typeface="Wingdings" panose="05000000000000000000" pitchFamily="2" charset="2"/>
              <a:buChar char="§"/>
            </a:pPr>
            <a:r>
              <a:rPr lang="tr-TR" sz="3500" i="1" dirty="0">
                <a:solidFill>
                  <a:schemeClr val="tx1"/>
                </a:solidFill>
                <a:latin typeface="Poppins Light" charset="0"/>
                <a:ea typeface="Poppins Light" charset="0"/>
                <a:cs typeface="Poppins Light" charset="0"/>
              </a:rPr>
              <a:t>Kaynağın sınıfı: </a:t>
            </a:r>
            <a:r>
              <a:rPr lang="tr-TR" sz="3500" dirty="0">
                <a:solidFill>
                  <a:schemeClr val="tx1"/>
                </a:solidFill>
                <a:latin typeface="Poppins Light" charset="0"/>
                <a:ea typeface="Poppins Light" charset="0"/>
                <a:cs typeface="Poppins Light" charset="0"/>
              </a:rPr>
              <a:t>benzer organizasyonlar tarafından hazırlanan mesajlar, eğitim, ticari ya da devlet kaynakları</a:t>
            </a:r>
          </a:p>
          <a:p>
            <a:pPr algn="l"/>
            <a:endParaRPr lang="en-US" dirty="0"/>
          </a:p>
        </p:txBody>
      </p:sp>
      <p:sp>
        <p:nvSpPr>
          <p:cNvPr id="5" name="Dikdörtgen 4">
            <a:extLst>
              <a:ext uri="{FF2B5EF4-FFF2-40B4-BE49-F238E27FC236}">
                <a16:creationId xmlns:a16="http://schemas.microsoft.com/office/drawing/2014/main" id="{9B9FBA99-4649-4EBF-B5E6-0958085BEB3C}"/>
              </a:ext>
            </a:extLst>
          </p:cNvPr>
          <p:cNvSpPr/>
          <p:nvPr/>
        </p:nvSpPr>
        <p:spPr>
          <a:xfrm>
            <a:off x="2634310" y="11562908"/>
            <a:ext cx="12188825" cy="276999"/>
          </a:xfrm>
          <a:prstGeom prst="rect">
            <a:avLst/>
          </a:prstGeom>
        </p:spPr>
        <p:txBody>
          <a:bodyPr>
            <a:spAutoFit/>
          </a:bodyPr>
          <a:lstStyle/>
          <a:p>
            <a:r>
              <a:rPr lang="fr-FR" sz="1200">
                <a:latin typeface="HelveticaNeue-Light"/>
              </a:rPr>
              <a:t>https://www.ldatschool.ca/mobile-assistive-technology-digital-world/</a:t>
            </a:r>
            <a:endParaRPr lang="en-US" sz="1200" dirty="0"/>
          </a:p>
        </p:txBody>
      </p:sp>
      <p:pic>
        <p:nvPicPr>
          <p:cNvPr id="4" name="Resim 3" descr="buzdolabı içeren bir resim&#10;&#10;Açıklama otomatik olarak oluşturuldu">
            <a:extLst>
              <a:ext uri="{FF2B5EF4-FFF2-40B4-BE49-F238E27FC236}">
                <a16:creationId xmlns:a16="http://schemas.microsoft.com/office/drawing/2014/main" id="{EC380AA1-AC75-469B-B8D2-A10B154C0F3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615645" y="2171700"/>
            <a:ext cx="8709084" cy="9254435"/>
          </a:xfrm>
          <a:prstGeom prst="rect">
            <a:avLst/>
          </a:prstGeom>
        </p:spPr>
      </p:pic>
    </p:spTree>
    <p:extLst>
      <p:ext uri="{BB962C8B-B14F-4D97-AF65-F5344CB8AC3E}">
        <p14:creationId xmlns:p14="http://schemas.microsoft.com/office/powerpoint/2010/main" val="24421920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1538951" y="1691426"/>
            <a:ext cx="11055151" cy="120245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a:extLst>
              <a:ext uri="{FF2B5EF4-FFF2-40B4-BE49-F238E27FC236}">
                <a16:creationId xmlns:a16="http://schemas.microsoft.com/office/drawing/2014/main" id="{492C0A90-5BA5-4A14-B960-3496E21614E6}"/>
              </a:ext>
            </a:extLst>
          </p:cNvPr>
          <p:cNvSpPr txBox="1">
            <a:spLocks/>
          </p:cNvSpPr>
          <p:nvPr/>
        </p:nvSpPr>
        <p:spPr>
          <a:xfrm>
            <a:off x="896483" y="3882632"/>
            <a:ext cx="9966492" cy="7642159"/>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457200" indent="-457200" algn="l">
              <a:lnSpc>
                <a:spcPts val="4040"/>
              </a:lnSpc>
              <a:buFont typeface="Wingdings" panose="05000000000000000000" pitchFamily="2" charset="2"/>
              <a:buChar char="§"/>
            </a:pPr>
            <a:r>
              <a:rPr lang="tr-TR" sz="3500" i="1" dirty="0">
                <a:solidFill>
                  <a:schemeClr val="tx1"/>
                </a:solidFill>
                <a:latin typeface="Poppins Light" charset="0"/>
                <a:ea typeface="Poppins Light" charset="0"/>
                <a:cs typeface="Poppins Light" charset="0"/>
              </a:rPr>
              <a:t>Estetik:  </a:t>
            </a:r>
            <a:r>
              <a:rPr lang="tr-TR" sz="3500" dirty="0">
                <a:solidFill>
                  <a:schemeClr val="tx1"/>
                </a:solidFill>
                <a:latin typeface="Poppins Light" charset="0"/>
                <a:ea typeface="Poppins Light" charset="0"/>
                <a:cs typeface="Poppins Light" charset="0"/>
              </a:rPr>
              <a:t>verilen yaklaşımda mesajı konumlandıran resmi nitelikler, çağdaş, geleneksel, popüler ya da bilinen görsel tarzlar</a:t>
            </a:r>
          </a:p>
          <a:p>
            <a:pPr marL="457200" indent="-457200" algn="l">
              <a:lnSpc>
                <a:spcPts val="4040"/>
              </a:lnSpc>
              <a:buFont typeface="Wingdings" panose="05000000000000000000" pitchFamily="2" charset="2"/>
              <a:buChar char="§"/>
            </a:pPr>
            <a:endParaRPr lang="tr-TR" sz="3500" dirty="0">
              <a:solidFill>
                <a:schemeClr val="tx1"/>
              </a:solidFill>
              <a:latin typeface="Poppins Light" charset="0"/>
              <a:ea typeface="Poppins Light" charset="0"/>
              <a:cs typeface="Poppins Light" charset="0"/>
            </a:endParaRPr>
          </a:p>
          <a:p>
            <a:pPr marL="457200" indent="-457200" algn="l">
              <a:lnSpc>
                <a:spcPts val="4040"/>
              </a:lnSpc>
              <a:buFont typeface="Wingdings" panose="05000000000000000000" pitchFamily="2" charset="2"/>
              <a:buChar char="§"/>
            </a:pPr>
            <a:r>
              <a:rPr lang="tr-TR" sz="3500" i="1" dirty="0">
                <a:solidFill>
                  <a:schemeClr val="tx1"/>
                </a:solidFill>
                <a:latin typeface="Poppins Light" charset="0"/>
                <a:ea typeface="Poppins Light" charset="0"/>
                <a:cs typeface="Poppins Light" charset="0"/>
              </a:rPr>
              <a:t>Medya</a:t>
            </a:r>
            <a:r>
              <a:rPr lang="tr-TR" sz="3500" dirty="0">
                <a:solidFill>
                  <a:schemeClr val="tx1"/>
                </a:solidFill>
                <a:latin typeface="Poppins Light" charset="0"/>
                <a:ea typeface="Poppins Light" charset="0"/>
                <a:cs typeface="Poppins Light" charset="0"/>
              </a:rPr>
              <a:t>: mesajın kullanıldığı çevreler: gazete, TV, kitaplar, dergiler, internet </a:t>
            </a:r>
            <a:r>
              <a:rPr lang="tr-TR" sz="3500" dirty="0" err="1">
                <a:solidFill>
                  <a:schemeClr val="tx1"/>
                </a:solidFill>
                <a:latin typeface="Poppins Light" charset="0"/>
                <a:ea typeface="Poppins Light" charset="0"/>
                <a:cs typeface="Poppins Light" charset="0"/>
              </a:rPr>
              <a:t>vb</a:t>
            </a:r>
            <a:endParaRPr lang="tr-TR" sz="3500" dirty="0">
              <a:solidFill>
                <a:schemeClr val="tx1"/>
              </a:solidFill>
              <a:latin typeface="Poppins Light" charset="0"/>
              <a:ea typeface="Poppins Light" charset="0"/>
              <a:cs typeface="Poppins Light" charset="0"/>
            </a:endParaRPr>
          </a:p>
          <a:p>
            <a:pPr marL="457200" indent="-457200" algn="l">
              <a:lnSpc>
                <a:spcPts val="4040"/>
              </a:lnSpc>
              <a:buFont typeface="Wingdings" panose="05000000000000000000" pitchFamily="2" charset="2"/>
              <a:buChar char="§"/>
            </a:pPr>
            <a:endParaRPr lang="tr-TR" sz="3500" dirty="0">
              <a:solidFill>
                <a:schemeClr val="tx1"/>
              </a:solidFill>
              <a:latin typeface="Poppins Light" charset="0"/>
              <a:ea typeface="Poppins Light" charset="0"/>
              <a:cs typeface="Poppins Light" charset="0"/>
            </a:endParaRPr>
          </a:p>
          <a:p>
            <a:pPr marL="457200" indent="-457200" algn="l">
              <a:lnSpc>
                <a:spcPts val="4040"/>
              </a:lnSpc>
              <a:buFont typeface="Wingdings" panose="05000000000000000000" pitchFamily="2" charset="2"/>
              <a:buChar char="§"/>
            </a:pPr>
            <a:r>
              <a:rPr lang="tr-TR" sz="3500" i="1" dirty="0">
                <a:solidFill>
                  <a:schemeClr val="tx1"/>
                </a:solidFill>
                <a:latin typeface="Poppins Light" charset="0"/>
                <a:ea typeface="Poppins Light" charset="0"/>
                <a:cs typeface="Poppins Light" charset="0"/>
              </a:rPr>
              <a:t>Teknik kalite: </a:t>
            </a:r>
            <a:r>
              <a:rPr lang="tr-TR" sz="3500" dirty="0">
                <a:solidFill>
                  <a:schemeClr val="tx1"/>
                </a:solidFill>
                <a:latin typeface="Poppins Light" charset="0"/>
                <a:ea typeface="Poppins Light" charset="0"/>
                <a:cs typeface="Poppins Light" charset="0"/>
              </a:rPr>
              <a:t>hedef kitlenin teknik beklentilerinin seviyesi</a:t>
            </a:r>
          </a:p>
          <a:p>
            <a:pPr marL="457200" indent="-457200" algn="l">
              <a:lnSpc>
                <a:spcPts val="4040"/>
              </a:lnSpc>
              <a:buFont typeface="Wingdings" panose="05000000000000000000" pitchFamily="2" charset="2"/>
              <a:buChar char="§"/>
            </a:pPr>
            <a:endParaRPr lang="tr-TR" sz="3500" dirty="0">
              <a:solidFill>
                <a:schemeClr val="tx1"/>
              </a:solidFill>
              <a:latin typeface="Poppins Light" charset="0"/>
              <a:ea typeface="Poppins Light" charset="0"/>
              <a:cs typeface="Poppins Light" charset="0"/>
            </a:endParaRPr>
          </a:p>
          <a:p>
            <a:pPr marL="457200" indent="-457200" algn="l">
              <a:lnSpc>
                <a:spcPts val="4040"/>
              </a:lnSpc>
              <a:buFont typeface="Wingdings" panose="05000000000000000000" pitchFamily="2" charset="2"/>
              <a:buChar char="§"/>
            </a:pPr>
            <a:r>
              <a:rPr lang="tr-TR" sz="3500" i="1" dirty="0">
                <a:solidFill>
                  <a:schemeClr val="tx1"/>
                </a:solidFill>
                <a:latin typeface="Poppins Light" charset="0"/>
                <a:ea typeface="Poppins Light" charset="0"/>
                <a:cs typeface="Poppins Light" charset="0"/>
              </a:rPr>
              <a:t>Dil: </a:t>
            </a:r>
            <a:r>
              <a:rPr lang="tr-TR" sz="3500" dirty="0">
                <a:solidFill>
                  <a:schemeClr val="tx1"/>
                </a:solidFill>
                <a:latin typeface="Poppins Light" charset="0"/>
                <a:ea typeface="Poppins Light" charset="0"/>
                <a:cs typeface="Poppins Light" charset="0"/>
              </a:rPr>
              <a:t>verilen grup tarafından verilen alanda genel yazılan ve konuşulan dille  yaratılan çevre</a:t>
            </a:r>
          </a:p>
          <a:p>
            <a:pPr marL="457200" indent="-457200" algn="l">
              <a:lnSpc>
                <a:spcPts val="4040"/>
              </a:lnSpc>
              <a:buFont typeface="Wingdings" panose="05000000000000000000" pitchFamily="2" charset="2"/>
              <a:buChar char="§"/>
            </a:pPr>
            <a:endParaRPr lang="tr-TR" sz="3500" i="1" dirty="0">
              <a:solidFill>
                <a:schemeClr val="tx1"/>
              </a:solidFill>
            </a:endParaRPr>
          </a:p>
        </p:txBody>
      </p:sp>
      <p:sp>
        <p:nvSpPr>
          <p:cNvPr id="8" name="Dikdörtgen 7">
            <a:extLst>
              <a:ext uri="{FF2B5EF4-FFF2-40B4-BE49-F238E27FC236}">
                <a16:creationId xmlns:a16="http://schemas.microsoft.com/office/drawing/2014/main" id="{DD0F3309-85AE-4645-844D-B76BEA8BF3DF}"/>
              </a:ext>
            </a:extLst>
          </p:cNvPr>
          <p:cNvSpPr/>
          <p:nvPr/>
        </p:nvSpPr>
        <p:spPr>
          <a:xfrm>
            <a:off x="13184139" y="13178659"/>
            <a:ext cx="12188825" cy="276999"/>
          </a:xfrm>
          <a:prstGeom prst="rect">
            <a:avLst/>
          </a:prstGeom>
        </p:spPr>
        <p:txBody>
          <a:bodyPr>
            <a:spAutoFit/>
          </a:bodyPr>
          <a:lstStyle/>
          <a:p>
            <a:r>
              <a:rPr lang="de-DE" sz="1200" b="1">
                <a:latin typeface="HelveticaNeue-Black"/>
              </a:rPr>
              <a:t>http://www.reply-mc.com/2009/03/15/what-on-earth-are-we-communicating-for/</a:t>
            </a:r>
            <a:endParaRPr lang="en-US" sz="1200" dirty="0"/>
          </a:p>
        </p:txBody>
      </p:sp>
      <p:pic>
        <p:nvPicPr>
          <p:cNvPr id="3" name="Resim 2">
            <a:extLst>
              <a:ext uri="{FF2B5EF4-FFF2-40B4-BE49-F238E27FC236}">
                <a16:creationId xmlns:a16="http://schemas.microsoft.com/office/drawing/2014/main" id="{92FFF871-F8E7-4233-9B7B-7FC50DE7BF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40285" y="6446520"/>
            <a:ext cx="9479780" cy="4818888"/>
          </a:xfrm>
          <a:prstGeom prst="rect">
            <a:avLst/>
          </a:prstGeom>
        </p:spPr>
      </p:pic>
    </p:spTree>
    <p:extLst>
      <p:ext uri="{BB962C8B-B14F-4D97-AF65-F5344CB8AC3E}">
        <p14:creationId xmlns:p14="http://schemas.microsoft.com/office/powerpoint/2010/main" val="167566479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a:extLst>
              <a:ext uri="{FF2B5EF4-FFF2-40B4-BE49-F238E27FC236}">
                <a16:creationId xmlns:a16="http://schemas.microsoft.com/office/drawing/2014/main" id="{52A4F8C0-71DE-44AE-A53D-5266F4934D85}"/>
              </a:ext>
            </a:extLst>
          </p:cNvPr>
          <p:cNvSpPr/>
          <p:nvPr/>
        </p:nvSpPr>
        <p:spPr>
          <a:xfrm>
            <a:off x="10877146" y="12723376"/>
            <a:ext cx="12188825" cy="246221"/>
          </a:xfrm>
          <a:prstGeom prst="rect">
            <a:avLst/>
          </a:prstGeom>
        </p:spPr>
        <p:txBody>
          <a:bodyPr>
            <a:spAutoFit/>
          </a:bodyPr>
          <a:lstStyle/>
          <a:p>
            <a:r>
              <a:rPr lang="en-US" sz="1000"/>
              <a:t>https://techwireasia.com/2018/07/the-value-proposition-of-a-digital-agency/</a:t>
            </a:r>
            <a:endParaRPr lang="en-US" sz="1000" dirty="0"/>
          </a:p>
        </p:txBody>
      </p:sp>
      <p:sp>
        <p:nvSpPr>
          <p:cNvPr id="9" name="Dikdörtgen 8">
            <a:extLst>
              <a:ext uri="{FF2B5EF4-FFF2-40B4-BE49-F238E27FC236}">
                <a16:creationId xmlns:a16="http://schemas.microsoft.com/office/drawing/2014/main" id="{EE521A81-DAAE-4A1A-AF5C-76F7BC34AA70}"/>
              </a:ext>
            </a:extLst>
          </p:cNvPr>
          <p:cNvSpPr/>
          <p:nvPr/>
        </p:nvSpPr>
        <p:spPr>
          <a:xfrm>
            <a:off x="1533352" y="2020788"/>
            <a:ext cx="22332488" cy="6186309"/>
          </a:xfrm>
          <a:prstGeom prst="rect">
            <a:avLst/>
          </a:prstGeom>
        </p:spPr>
        <p:txBody>
          <a:bodyPr wrap="square">
            <a:spAutoFit/>
          </a:bodyPr>
          <a:lstStyle/>
          <a:p>
            <a:r>
              <a:rPr lang="tr-TR" dirty="0"/>
              <a:t>Tüm bu bağlamlar mesajı ve onun yorumlaması sürecini etkiler. </a:t>
            </a:r>
          </a:p>
          <a:p>
            <a:endParaRPr lang="tr-TR" dirty="0"/>
          </a:p>
          <a:p>
            <a:r>
              <a:rPr lang="tr-TR" dirty="0"/>
              <a:t>İletişim sürecini halkın oluşturduğu anlam olarak bir eylem olarak anlarsak, grafik mesaj kendi içinde tamamlanmamıştır. Mesajı alma değil yorumlamasıyla ancak tamamlanır. Karmaşık bir eylemdir. Bilişsel ve duygusal cevaplar içerir. Sadece mesajla değil , kaynakla da bir ilişki geliştirilir. </a:t>
            </a:r>
          </a:p>
          <a:p>
            <a:endParaRPr lang="tr-TR" dirty="0"/>
          </a:p>
          <a:p>
            <a:r>
              <a:rPr lang="tr-TR" dirty="0"/>
              <a:t>Tasarımda her iletişim bir kaynak, bir araç, bir tasarımcı, bir kod, bir form, bir içerik, bir kamu (mesajı yorumlayan, bir tavır geliştiren ve görünür ve iç davranışa adapte olan) içerir</a:t>
            </a:r>
            <a:r>
              <a:rPr lang="en-US" dirty="0"/>
              <a:t>.</a:t>
            </a:r>
            <a:endParaRPr lang="tr-TR" dirty="0"/>
          </a:p>
          <a:p>
            <a:endParaRPr lang="tr-TR" dirty="0"/>
          </a:p>
          <a:p>
            <a:r>
              <a:rPr lang="tr-TR" dirty="0"/>
              <a:t>Her iletişim algısal, duygusal ve bilişsel süreçler içerir. (Düz ve yan anlam)</a:t>
            </a:r>
          </a:p>
          <a:p>
            <a:endParaRPr lang="tr-TR" dirty="0"/>
          </a:p>
        </p:txBody>
      </p:sp>
      <p:pic>
        <p:nvPicPr>
          <p:cNvPr id="4" name="Resim 3" descr="bina, kişi, adam, dik içeren bir resim&#10;&#10;Açıklama otomatik olarak oluşturuldu">
            <a:extLst>
              <a:ext uri="{FF2B5EF4-FFF2-40B4-BE49-F238E27FC236}">
                <a16:creationId xmlns:a16="http://schemas.microsoft.com/office/drawing/2014/main" id="{FCA99A13-81E7-403F-B2F0-512FE964DC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3352" y="8207097"/>
            <a:ext cx="8543925" cy="4762500"/>
          </a:xfrm>
          <a:prstGeom prst="rect">
            <a:avLst/>
          </a:prstGeom>
        </p:spPr>
      </p:pic>
    </p:spTree>
    <p:extLst>
      <p:ext uri="{BB962C8B-B14F-4D97-AF65-F5344CB8AC3E}">
        <p14:creationId xmlns:p14="http://schemas.microsoft.com/office/powerpoint/2010/main" val="379860463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37A383BD-2074-4B9C-8BB4-3727B3C48A0F}"/>
              </a:ext>
            </a:extLst>
          </p:cNvPr>
          <p:cNvSpPr/>
          <p:nvPr/>
        </p:nvSpPr>
        <p:spPr>
          <a:xfrm>
            <a:off x="742536" y="10982925"/>
            <a:ext cx="2015295" cy="1384995"/>
          </a:xfrm>
          <a:prstGeom prst="rect">
            <a:avLst/>
          </a:prstGeom>
        </p:spPr>
        <p:txBody>
          <a:bodyPr wrap="none">
            <a:spAutoFit/>
          </a:bodyPr>
          <a:lstStyle/>
          <a:p>
            <a:r>
              <a:rPr lang="en-US" sz="1400" dirty="0"/>
              <a:t>Herbert Matter</a:t>
            </a:r>
          </a:p>
          <a:p>
            <a:r>
              <a:rPr lang="en-US" sz="1400" dirty="0"/>
              <a:t>(1956), </a:t>
            </a:r>
            <a:r>
              <a:rPr lang="en-US" sz="1400" i="1" dirty="0"/>
              <a:t>Knoll</a:t>
            </a:r>
            <a:r>
              <a:rPr lang="en-US" sz="1400" dirty="0"/>
              <a:t>, magazine</a:t>
            </a:r>
          </a:p>
          <a:p>
            <a:r>
              <a:rPr lang="en-US" sz="1400" dirty="0"/>
              <a:t>advertisement.</a:t>
            </a:r>
          </a:p>
          <a:p>
            <a:r>
              <a:rPr lang="en-US" sz="1400" dirty="0"/>
              <a:t>(Reproduced by</a:t>
            </a:r>
          </a:p>
          <a:p>
            <a:r>
              <a:rPr lang="en-US" sz="1400" dirty="0"/>
              <a:t>permission, Knoll Inc.)</a:t>
            </a:r>
          </a:p>
          <a:p>
            <a:endParaRPr lang="en-US" sz="1400" dirty="0"/>
          </a:p>
        </p:txBody>
      </p:sp>
      <p:sp>
        <p:nvSpPr>
          <p:cNvPr id="6" name="Dikdörtgen 5">
            <a:extLst>
              <a:ext uri="{FF2B5EF4-FFF2-40B4-BE49-F238E27FC236}">
                <a16:creationId xmlns:a16="http://schemas.microsoft.com/office/drawing/2014/main" id="{36E64AA7-E0ED-4541-B564-725E92E34375}"/>
              </a:ext>
            </a:extLst>
          </p:cNvPr>
          <p:cNvSpPr/>
          <p:nvPr/>
        </p:nvSpPr>
        <p:spPr>
          <a:xfrm>
            <a:off x="7612380" y="3723570"/>
            <a:ext cx="15382654" cy="7848302"/>
          </a:xfrm>
          <a:prstGeom prst="rect">
            <a:avLst/>
          </a:prstGeom>
        </p:spPr>
        <p:txBody>
          <a:bodyPr wrap="square">
            <a:spAutoFit/>
          </a:bodyPr>
          <a:lstStyle/>
          <a:p>
            <a:r>
              <a:rPr lang="tr-TR" dirty="0">
                <a:solidFill>
                  <a:srgbClr val="2C2F34"/>
                </a:solidFill>
                <a:latin typeface="Poppins Light"/>
              </a:rPr>
              <a:t>Tasarımda estetik önemlidir:</a:t>
            </a:r>
          </a:p>
          <a:p>
            <a:endParaRPr lang="tr-TR" dirty="0">
              <a:solidFill>
                <a:srgbClr val="2C2F34"/>
              </a:solidFill>
              <a:latin typeface="Poppins Light"/>
            </a:endParaRPr>
          </a:p>
          <a:p>
            <a:pPr marL="571500" indent="-571500">
              <a:buFont typeface="Wingdings" panose="05000000000000000000" pitchFamily="2" charset="2"/>
              <a:buChar char="§"/>
            </a:pPr>
            <a:r>
              <a:rPr lang="tr-TR" dirty="0">
                <a:solidFill>
                  <a:srgbClr val="2C2F34"/>
                </a:solidFill>
                <a:latin typeface="Poppins Light"/>
              </a:rPr>
              <a:t>İlk görüşte dikkat ya da reddetmeyi oluşturur</a:t>
            </a:r>
          </a:p>
          <a:p>
            <a:pPr marL="571500" indent="-571500">
              <a:buFont typeface="Wingdings" panose="05000000000000000000" pitchFamily="2" charset="2"/>
              <a:buChar char="§"/>
            </a:pPr>
            <a:r>
              <a:rPr lang="tr-TR" dirty="0">
                <a:solidFill>
                  <a:srgbClr val="2C2F34"/>
                </a:solidFill>
                <a:latin typeface="Poppins Light"/>
              </a:rPr>
              <a:t>İletişim kurar</a:t>
            </a:r>
          </a:p>
          <a:p>
            <a:pPr marL="571500" indent="-571500">
              <a:buFont typeface="Wingdings" panose="05000000000000000000" pitchFamily="2" charset="2"/>
              <a:buChar char="§"/>
            </a:pPr>
            <a:r>
              <a:rPr lang="tr-TR" dirty="0">
                <a:solidFill>
                  <a:srgbClr val="2C2F34"/>
                </a:solidFill>
                <a:latin typeface="Poppins Light"/>
              </a:rPr>
              <a:t>Tasarıma verilen algısal zamanı etkiler</a:t>
            </a:r>
          </a:p>
          <a:p>
            <a:pPr marL="571500" indent="-571500">
              <a:buFont typeface="Wingdings" panose="05000000000000000000" pitchFamily="2" charset="2"/>
              <a:buChar char="§"/>
            </a:pPr>
            <a:r>
              <a:rPr lang="tr-TR" dirty="0">
                <a:solidFill>
                  <a:srgbClr val="2C2F34"/>
                </a:solidFill>
                <a:latin typeface="Poppins Light"/>
              </a:rPr>
              <a:t>Mesajın </a:t>
            </a:r>
            <a:r>
              <a:rPr lang="tr-TR" dirty="0" err="1">
                <a:solidFill>
                  <a:srgbClr val="2C2F34"/>
                </a:solidFill>
                <a:latin typeface="Poppins Light"/>
              </a:rPr>
              <a:t>hatırlanırlığını</a:t>
            </a:r>
            <a:r>
              <a:rPr lang="tr-TR" dirty="0">
                <a:solidFill>
                  <a:srgbClr val="2C2F34"/>
                </a:solidFill>
                <a:latin typeface="Poppins Light"/>
              </a:rPr>
              <a:t> etkiler</a:t>
            </a:r>
          </a:p>
          <a:p>
            <a:pPr marL="571500" indent="-571500">
              <a:buFont typeface="Wingdings" panose="05000000000000000000" pitchFamily="2" charset="2"/>
              <a:buChar char="§"/>
            </a:pPr>
            <a:r>
              <a:rPr lang="tr-TR" dirty="0">
                <a:solidFill>
                  <a:srgbClr val="2C2F34"/>
                </a:solidFill>
                <a:latin typeface="Poppins Light"/>
              </a:rPr>
              <a:t>Tasarımın aktif hayatını etkiler</a:t>
            </a:r>
          </a:p>
          <a:p>
            <a:pPr marL="571500" indent="-571500">
              <a:buFont typeface="Wingdings" panose="05000000000000000000" pitchFamily="2" charset="2"/>
              <a:buChar char="§"/>
            </a:pPr>
            <a:r>
              <a:rPr lang="tr-TR" dirty="0">
                <a:solidFill>
                  <a:srgbClr val="2C2F34"/>
                </a:solidFill>
                <a:latin typeface="Poppins Light"/>
              </a:rPr>
              <a:t>Çevrenin kalitesini etkiler</a:t>
            </a:r>
          </a:p>
          <a:p>
            <a:pPr marL="571500" indent="-571500">
              <a:buFont typeface="Wingdings" panose="05000000000000000000" pitchFamily="2" charset="2"/>
              <a:buChar char="§"/>
            </a:pPr>
            <a:endParaRPr lang="tr-TR" dirty="0">
              <a:solidFill>
                <a:srgbClr val="2C2F34"/>
              </a:solidFill>
              <a:latin typeface="Poppins Light"/>
            </a:endParaRPr>
          </a:p>
          <a:p>
            <a:r>
              <a:rPr lang="tr-TR" dirty="0">
                <a:solidFill>
                  <a:srgbClr val="2C2F34"/>
                </a:solidFill>
                <a:latin typeface="Poppins Light"/>
              </a:rPr>
              <a:t>Dikkat ve </a:t>
            </a:r>
            <a:r>
              <a:rPr lang="tr-TR" dirty="0" err="1">
                <a:solidFill>
                  <a:srgbClr val="2C2F34"/>
                </a:solidFill>
                <a:latin typeface="Poppins Light"/>
              </a:rPr>
              <a:t>eyilim</a:t>
            </a:r>
            <a:r>
              <a:rPr lang="tr-TR" dirty="0">
                <a:solidFill>
                  <a:srgbClr val="2C2F34"/>
                </a:solidFill>
                <a:latin typeface="Poppins Light"/>
              </a:rPr>
              <a:t> iletişim için gereklidir. Gözlemcinin dikkati güvence altına alınmalı ve uyaranlar pozitif etki uyandırmalıdır. </a:t>
            </a:r>
          </a:p>
          <a:p>
            <a:r>
              <a:rPr lang="tr-TR" dirty="0">
                <a:solidFill>
                  <a:srgbClr val="2C2F34"/>
                </a:solidFill>
                <a:latin typeface="Poppins Light"/>
              </a:rPr>
              <a:t>Tasarımcının gürültülü imajın sadece ürün üzerinde olabileceği negatif etkilere olmadan her pahada dinleyicinin dikkat çektiği zamanlar yaşanmıştı.</a:t>
            </a:r>
          </a:p>
          <a:p>
            <a:endParaRPr lang="tr-TR" dirty="0">
              <a:solidFill>
                <a:srgbClr val="2C2F34"/>
              </a:solidFill>
              <a:latin typeface="Poppins Light"/>
            </a:endParaRPr>
          </a:p>
        </p:txBody>
      </p:sp>
      <p:sp>
        <p:nvSpPr>
          <p:cNvPr id="8" name="TextBox 482">
            <a:extLst>
              <a:ext uri="{FF2B5EF4-FFF2-40B4-BE49-F238E27FC236}">
                <a16:creationId xmlns:a16="http://schemas.microsoft.com/office/drawing/2014/main" id="{EDA35BEF-63BA-4813-8D7D-368C27175F0D}"/>
              </a:ext>
            </a:extLst>
          </p:cNvPr>
          <p:cNvSpPr txBox="1"/>
          <p:nvPr/>
        </p:nvSpPr>
        <p:spPr>
          <a:xfrm>
            <a:off x="7788425" y="1432456"/>
            <a:ext cx="2828788" cy="830997"/>
          </a:xfrm>
          <a:prstGeom prst="rect">
            <a:avLst/>
          </a:prstGeom>
          <a:noFill/>
        </p:spPr>
        <p:txBody>
          <a:bodyPr wrap="none" rtlCol="0">
            <a:spAutoFit/>
          </a:bodyPr>
          <a:lstStyle/>
          <a:p>
            <a:pPr algn="ctr"/>
            <a:r>
              <a:rPr lang="tr-TR" sz="4800" b="1" spc="800" dirty="0">
                <a:solidFill>
                  <a:schemeClr val="tx2"/>
                </a:solidFill>
                <a:latin typeface="Lato Black" charset="0"/>
                <a:ea typeface="Lato Black" charset="0"/>
                <a:cs typeface="Lato Black" charset="0"/>
              </a:rPr>
              <a:t>Estetik</a:t>
            </a:r>
            <a:endParaRPr lang="en-US" sz="4800" b="1" spc="800" dirty="0">
              <a:solidFill>
                <a:schemeClr val="tx2"/>
              </a:solidFill>
              <a:latin typeface="Lato Black" charset="0"/>
              <a:ea typeface="Lato Black" charset="0"/>
              <a:cs typeface="Lato Black" charset="0"/>
            </a:endParaRPr>
          </a:p>
        </p:txBody>
      </p:sp>
      <p:pic>
        <p:nvPicPr>
          <p:cNvPr id="9" name="Resim 8">
            <a:extLst>
              <a:ext uri="{FF2B5EF4-FFF2-40B4-BE49-F238E27FC236}">
                <a16:creationId xmlns:a16="http://schemas.microsoft.com/office/drawing/2014/main" id="{3A9D1400-EFB9-46ED-8A63-862EF8E94008}"/>
              </a:ext>
            </a:extLst>
          </p:cNvPr>
          <p:cNvPicPr>
            <a:picLocks noChangeAspect="1"/>
          </p:cNvPicPr>
          <p:nvPr/>
        </p:nvPicPr>
        <p:blipFill>
          <a:blip r:embed="rId3"/>
          <a:stretch>
            <a:fillRect/>
          </a:stretch>
        </p:blipFill>
        <p:spPr>
          <a:xfrm>
            <a:off x="742536" y="2192262"/>
            <a:ext cx="5852848" cy="8689097"/>
          </a:xfrm>
          <a:prstGeom prst="rect">
            <a:avLst/>
          </a:prstGeom>
        </p:spPr>
      </p:pic>
    </p:spTree>
    <p:extLst>
      <p:ext uri="{BB962C8B-B14F-4D97-AF65-F5344CB8AC3E}">
        <p14:creationId xmlns:p14="http://schemas.microsoft.com/office/powerpoint/2010/main" val="4962793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5D30E73-7A35-4D71-A874-4682368055F0}"/>
              </a:ext>
            </a:extLst>
          </p:cNvPr>
          <p:cNvSpPr/>
          <p:nvPr/>
        </p:nvSpPr>
        <p:spPr>
          <a:xfrm>
            <a:off x="13158153" y="2157184"/>
            <a:ext cx="10959147" cy="5016758"/>
          </a:xfrm>
          <a:prstGeom prst="rect">
            <a:avLst/>
          </a:prstGeom>
        </p:spPr>
        <p:txBody>
          <a:bodyPr wrap="square">
            <a:spAutoFit/>
          </a:bodyPr>
          <a:lstStyle/>
          <a:p>
            <a:r>
              <a:rPr lang="tr-TR" sz="4000" dirty="0">
                <a:latin typeface="Poppins Light"/>
              </a:rPr>
              <a:t>İletişimin ulaşmaya çalıştığı dinleyiciyi anlamak önemlidir. Büyük önemde estetik ölçütünde halk, ürün ve mesajın uyumlu olması gerekir. </a:t>
            </a:r>
            <a:r>
              <a:rPr lang="tr-TR" sz="4000" dirty="0" err="1">
                <a:latin typeface="Poppins Light"/>
              </a:rPr>
              <a:t>Knoll</a:t>
            </a:r>
            <a:r>
              <a:rPr lang="tr-TR" sz="4000" dirty="0">
                <a:latin typeface="Poppins Light"/>
              </a:rPr>
              <a:t> ve </a:t>
            </a:r>
            <a:r>
              <a:rPr lang="tr-TR" sz="4000" dirty="0" err="1">
                <a:latin typeface="Poppins Light"/>
              </a:rPr>
              <a:t>Hermann</a:t>
            </a:r>
            <a:r>
              <a:rPr lang="tr-TR" sz="4000" dirty="0">
                <a:latin typeface="Poppins Light"/>
              </a:rPr>
              <a:t> Miller posterlerinde görülür. Bu estetik konseptler sadece müşterilerinin çizgisinde değil, firmaların kurumsal kimliklerinin de gelişmesine katkı sağlamıştır.</a:t>
            </a:r>
          </a:p>
          <a:p>
            <a:endParaRPr lang="tr-TR" sz="4000" dirty="0">
              <a:latin typeface="Poppins Light"/>
            </a:endParaRPr>
          </a:p>
        </p:txBody>
      </p:sp>
      <p:pic>
        <p:nvPicPr>
          <p:cNvPr id="3" name="Resim 2">
            <a:extLst>
              <a:ext uri="{FF2B5EF4-FFF2-40B4-BE49-F238E27FC236}">
                <a16:creationId xmlns:a16="http://schemas.microsoft.com/office/drawing/2014/main" id="{9B90A73D-EFCC-456C-B31F-7F1CA53BC750}"/>
              </a:ext>
            </a:extLst>
          </p:cNvPr>
          <p:cNvPicPr>
            <a:picLocks noChangeAspect="1"/>
          </p:cNvPicPr>
          <p:nvPr/>
        </p:nvPicPr>
        <p:blipFill>
          <a:blip r:embed="rId3"/>
          <a:stretch>
            <a:fillRect/>
          </a:stretch>
        </p:blipFill>
        <p:spPr>
          <a:xfrm>
            <a:off x="1547495" y="1621489"/>
            <a:ext cx="7574128" cy="102975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Resim 5">
            <a:extLst>
              <a:ext uri="{FF2B5EF4-FFF2-40B4-BE49-F238E27FC236}">
                <a16:creationId xmlns:a16="http://schemas.microsoft.com/office/drawing/2014/main" id="{37A68375-87ED-4B9B-BAD3-EF43633A73E0}"/>
              </a:ext>
            </a:extLst>
          </p:cNvPr>
          <p:cNvPicPr>
            <a:picLocks noChangeAspect="1"/>
          </p:cNvPicPr>
          <p:nvPr/>
        </p:nvPicPr>
        <p:blipFill>
          <a:blip r:embed="rId4"/>
          <a:stretch>
            <a:fillRect/>
          </a:stretch>
        </p:blipFill>
        <p:spPr>
          <a:xfrm>
            <a:off x="18813780" y="6393544"/>
            <a:ext cx="4377964" cy="64994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Dikdörtgen 3">
            <a:extLst>
              <a:ext uri="{FF2B5EF4-FFF2-40B4-BE49-F238E27FC236}">
                <a16:creationId xmlns:a16="http://schemas.microsoft.com/office/drawing/2014/main" id="{CE186320-E442-4945-B976-214DD5BBCEB6}"/>
              </a:ext>
            </a:extLst>
          </p:cNvPr>
          <p:cNvSpPr/>
          <p:nvPr/>
        </p:nvSpPr>
        <p:spPr>
          <a:xfrm>
            <a:off x="1778876" y="12163534"/>
            <a:ext cx="12188825" cy="830997"/>
          </a:xfrm>
          <a:prstGeom prst="rect">
            <a:avLst/>
          </a:prstGeom>
        </p:spPr>
        <p:txBody>
          <a:bodyPr>
            <a:spAutoFit/>
          </a:bodyPr>
          <a:lstStyle/>
          <a:p>
            <a:r>
              <a:rPr lang="en-US" sz="1200" dirty="0">
                <a:latin typeface="HelveticaNeue-Light"/>
              </a:rPr>
              <a:t>Armin Hofmann</a:t>
            </a:r>
          </a:p>
          <a:p>
            <a:r>
              <a:rPr lang="en-US" sz="1200" dirty="0">
                <a:latin typeface="HelveticaNeue-Light"/>
              </a:rPr>
              <a:t>(1962), magazine</a:t>
            </a:r>
          </a:p>
          <a:p>
            <a:r>
              <a:rPr lang="en-US" sz="1200" dirty="0">
                <a:latin typeface="HelveticaNeue-Light"/>
              </a:rPr>
              <a:t>advertisement for Hermann</a:t>
            </a:r>
          </a:p>
          <a:p>
            <a:r>
              <a:rPr lang="en-US" sz="1200" dirty="0">
                <a:latin typeface="HelveticaNeue-Light"/>
              </a:rPr>
              <a:t>Miller.</a:t>
            </a:r>
            <a:endParaRPr lang="en-US" sz="1200" dirty="0"/>
          </a:p>
        </p:txBody>
      </p:sp>
      <p:sp>
        <p:nvSpPr>
          <p:cNvPr id="8" name="Dikdörtgen 7">
            <a:extLst>
              <a:ext uri="{FF2B5EF4-FFF2-40B4-BE49-F238E27FC236}">
                <a16:creationId xmlns:a16="http://schemas.microsoft.com/office/drawing/2014/main" id="{F3F2E39A-5E88-4057-948D-4A3145F3459F}"/>
              </a:ext>
            </a:extLst>
          </p:cNvPr>
          <p:cNvSpPr/>
          <p:nvPr/>
        </p:nvSpPr>
        <p:spPr>
          <a:xfrm>
            <a:off x="16798485" y="11675422"/>
            <a:ext cx="2015295" cy="1384995"/>
          </a:xfrm>
          <a:prstGeom prst="rect">
            <a:avLst/>
          </a:prstGeom>
        </p:spPr>
        <p:txBody>
          <a:bodyPr wrap="none">
            <a:spAutoFit/>
          </a:bodyPr>
          <a:lstStyle/>
          <a:p>
            <a:r>
              <a:rPr lang="en-US" sz="1400" dirty="0"/>
              <a:t>Herbert Matter</a:t>
            </a:r>
          </a:p>
          <a:p>
            <a:r>
              <a:rPr lang="en-US" sz="1400" dirty="0"/>
              <a:t>(1956), </a:t>
            </a:r>
            <a:r>
              <a:rPr lang="en-US" sz="1400" i="1" dirty="0"/>
              <a:t>Knoll</a:t>
            </a:r>
            <a:r>
              <a:rPr lang="en-US" sz="1400" dirty="0"/>
              <a:t>, magazine</a:t>
            </a:r>
          </a:p>
          <a:p>
            <a:r>
              <a:rPr lang="en-US" sz="1400" dirty="0"/>
              <a:t>advertisement.</a:t>
            </a:r>
          </a:p>
          <a:p>
            <a:r>
              <a:rPr lang="en-US" sz="1400" dirty="0"/>
              <a:t>(Reproduced by</a:t>
            </a:r>
          </a:p>
          <a:p>
            <a:r>
              <a:rPr lang="en-US" sz="1400" dirty="0"/>
              <a:t>permission, Knoll Inc.)</a:t>
            </a:r>
          </a:p>
          <a:p>
            <a:endParaRPr lang="en-US" sz="1400" dirty="0"/>
          </a:p>
        </p:txBody>
      </p:sp>
    </p:spTree>
    <p:extLst>
      <p:ext uri="{BB962C8B-B14F-4D97-AF65-F5344CB8AC3E}">
        <p14:creationId xmlns:p14="http://schemas.microsoft.com/office/powerpoint/2010/main" val="39829630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 y="0"/>
            <a:ext cx="12610215"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Hexagon 21">
            <a:extLst>
              <a:ext uri="{FF2B5EF4-FFF2-40B4-BE49-F238E27FC236}">
                <a16:creationId xmlns:a16="http://schemas.microsoft.com/office/drawing/2014/main" id="{7098DFF5-2B57-44FE-B301-2966254252EF}"/>
              </a:ext>
            </a:extLst>
          </p:cNvPr>
          <p:cNvSpPr/>
          <p:nvPr/>
        </p:nvSpPr>
        <p:spPr>
          <a:xfrm rot="5400000">
            <a:off x="5083470" y="1502657"/>
            <a:ext cx="1893728" cy="163252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ikdörtgen 3">
            <a:extLst>
              <a:ext uri="{FF2B5EF4-FFF2-40B4-BE49-F238E27FC236}">
                <a16:creationId xmlns:a16="http://schemas.microsoft.com/office/drawing/2014/main" id="{6456CBE3-F82E-4CFE-8FB4-C75A4F3F7967}"/>
              </a:ext>
            </a:extLst>
          </p:cNvPr>
          <p:cNvSpPr/>
          <p:nvPr/>
        </p:nvSpPr>
        <p:spPr>
          <a:xfrm>
            <a:off x="20414304" y="11606986"/>
            <a:ext cx="3963346" cy="1600438"/>
          </a:xfrm>
          <a:prstGeom prst="rect">
            <a:avLst/>
          </a:prstGeom>
        </p:spPr>
        <p:txBody>
          <a:bodyPr wrap="square">
            <a:spAutoFit/>
          </a:bodyPr>
          <a:lstStyle/>
          <a:p>
            <a:r>
              <a:rPr lang="en-US" sz="1400"/>
              <a:t>Newspaper</a:t>
            </a:r>
          </a:p>
          <a:p>
            <a:r>
              <a:rPr lang="en-US" sz="1400"/>
              <a:t>advertisement, Pioneer</a:t>
            </a:r>
          </a:p>
          <a:p>
            <a:r>
              <a:rPr lang="en-US" sz="1400"/>
              <a:t>Chrysler, Wetaskiwin,</a:t>
            </a:r>
          </a:p>
          <a:p>
            <a:r>
              <a:rPr lang="en-US" sz="1400"/>
              <a:t>Alberta, 2002.</a:t>
            </a:r>
          </a:p>
          <a:p>
            <a:r>
              <a:rPr lang="en-US" sz="1400"/>
              <a:t>(Reproduced by</a:t>
            </a:r>
          </a:p>
          <a:p>
            <a:r>
              <a:rPr lang="en-US" sz="1400"/>
              <a:t>permission, © Pioneer</a:t>
            </a:r>
          </a:p>
          <a:p>
            <a:r>
              <a:rPr lang="en-US" sz="1400"/>
              <a:t>Chrysler)</a:t>
            </a:r>
            <a:endParaRPr lang="en-US" sz="1400" dirty="0"/>
          </a:p>
        </p:txBody>
      </p:sp>
      <p:sp>
        <p:nvSpPr>
          <p:cNvPr id="10" name="Subtitle 2">
            <a:extLst>
              <a:ext uri="{FF2B5EF4-FFF2-40B4-BE49-F238E27FC236}">
                <a16:creationId xmlns:a16="http://schemas.microsoft.com/office/drawing/2014/main" id="{CFCC68F8-CB21-44AE-83D8-28E33AEB591C}"/>
              </a:ext>
            </a:extLst>
          </p:cNvPr>
          <p:cNvSpPr txBox="1">
            <a:spLocks/>
          </p:cNvSpPr>
          <p:nvPr/>
        </p:nvSpPr>
        <p:spPr>
          <a:xfrm>
            <a:off x="1754679" y="3288808"/>
            <a:ext cx="9100853" cy="9118397"/>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457200" indent="-457200">
              <a:lnSpc>
                <a:spcPts val="4040"/>
              </a:lnSpc>
              <a:buFontTx/>
              <a:buChar char="-"/>
            </a:pPr>
            <a:r>
              <a:rPr lang="en-US" sz="3500" dirty="0" err="1">
                <a:solidFill>
                  <a:schemeClr val="tx1"/>
                </a:solidFill>
              </a:rPr>
              <a:t>Kamunun</a:t>
            </a:r>
            <a:r>
              <a:rPr lang="en-US" sz="3500" dirty="0">
                <a:solidFill>
                  <a:schemeClr val="tx1"/>
                </a:solidFill>
              </a:rPr>
              <a:t> </a:t>
            </a:r>
            <a:r>
              <a:rPr lang="en-US" sz="3500" dirty="0" err="1">
                <a:solidFill>
                  <a:schemeClr val="tx1"/>
                </a:solidFill>
              </a:rPr>
              <a:t>iradesinin</a:t>
            </a:r>
            <a:r>
              <a:rPr lang="en-US" sz="3500" dirty="0">
                <a:solidFill>
                  <a:schemeClr val="tx1"/>
                </a:solidFill>
              </a:rPr>
              <a:t> </a:t>
            </a:r>
            <a:r>
              <a:rPr lang="en-US" sz="3500" dirty="0" err="1">
                <a:solidFill>
                  <a:schemeClr val="tx1"/>
                </a:solidFill>
              </a:rPr>
              <a:t>bir</a:t>
            </a:r>
            <a:r>
              <a:rPr lang="en-US" sz="3500" dirty="0">
                <a:solidFill>
                  <a:schemeClr val="tx1"/>
                </a:solidFill>
              </a:rPr>
              <a:t> </a:t>
            </a:r>
            <a:r>
              <a:rPr lang="en-US" sz="3500" dirty="0" err="1">
                <a:solidFill>
                  <a:schemeClr val="tx1"/>
                </a:solidFill>
              </a:rPr>
              <a:t>kesiminin</a:t>
            </a:r>
            <a:r>
              <a:rPr lang="en-US" sz="3500" dirty="0">
                <a:solidFill>
                  <a:schemeClr val="tx1"/>
                </a:solidFill>
              </a:rPr>
              <a:t> </a:t>
            </a:r>
            <a:r>
              <a:rPr lang="en-US" sz="3500" dirty="0" err="1">
                <a:solidFill>
                  <a:schemeClr val="tx1"/>
                </a:solidFill>
              </a:rPr>
              <a:t>duygusal</a:t>
            </a:r>
            <a:r>
              <a:rPr lang="en-US" sz="3500" dirty="0">
                <a:solidFill>
                  <a:schemeClr val="tx1"/>
                </a:solidFill>
              </a:rPr>
              <a:t> </a:t>
            </a:r>
            <a:r>
              <a:rPr lang="en-US" sz="3500" dirty="0" err="1">
                <a:solidFill>
                  <a:schemeClr val="tx1"/>
                </a:solidFill>
              </a:rPr>
              <a:t>tepkisi</a:t>
            </a:r>
            <a:r>
              <a:rPr lang="en-US" sz="3500" dirty="0">
                <a:solidFill>
                  <a:schemeClr val="tx1"/>
                </a:solidFill>
              </a:rPr>
              <a:t> </a:t>
            </a:r>
            <a:r>
              <a:rPr lang="en-US" sz="3500" dirty="0" err="1">
                <a:solidFill>
                  <a:schemeClr val="tx1"/>
                </a:solidFill>
              </a:rPr>
              <a:t>bir</a:t>
            </a:r>
            <a:r>
              <a:rPr lang="en-US" sz="3500" dirty="0">
                <a:solidFill>
                  <a:schemeClr val="tx1"/>
                </a:solidFill>
              </a:rPr>
              <a:t> </a:t>
            </a:r>
            <a:r>
              <a:rPr lang="en-US" sz="3500" dirty="0" err="1">
                <a:solidFill>
                  <a:schemeClr val="tx1"/>
                </a:solidFill>
              </a:rPr>
              <a:t>ürüne</a:t>
            </a:r>
            <a:r>
              <a:rPr lang="en-US" sz="3500" dirty="0">
                <a:solidFill>
                  <a:schemeClr val="tx1"/>
                </a:solidFill>
              </a:rPr>
              <a:t> </a:t>
            </a:r>
            <a:r>
              <a:rPr lang="en-US" sz="3500" dirty="0" err="1">
                <a:solidFill>
                  <a:schemeClr val="tx1"/>
                </a:solidFill>
              </a:rPr>
              <a:t>sahip</a:t>
            </a:r>
            <a:r>
              <a:rPr lang="en-US" sz="3500" dirty="0">
                <a:solidFill>
                  <a:schemeClr val="tx1"/>
                </a:solidFill>
              </a:rPr>
              <a:t> </a:t>
            </a:r>
            <a:r>
              <a:rPr lang="en-US" sz="3500" dirty="0" err="1">
                <a:solidFill>
                  <a:schemeClr val="tx1"/>
                </a:solidFill>
              </a:rPr>
              <a:t>olmak</a:t>
            </a:r>
            <a:r>
              <a:rPr lang="en-US" sz="3500" dirty="0">
                <a:solidFill>
                  <a:schemeClr val="tx1"/>
                </a:solidFill>
              </a:rPr>
              <a:t>, </a:t>
            </a:r>
            <a:r>
              <a:rPr lang="en-US" sz="3500" dirty="0" err="1">
                <a:solidFill>
                  <a:schemeClr val="tx1"/>
                </a:solidFill>
              </a:rPr>
              <a:t>ürünü</a:t>
            </a:r>
            <a:r>
              <a:rPr lang="en-US" sz="3500" dirty="0">
                <a:solidFill>
                  <a:schemeClr val="tx1"/>
                </a:solidFill>
              </a:rPr>
              <a:t> </a:t>
            </a:r>
            <a:r>
              <a:rPr lang="en-US" sz="3500" dirty="0" err="1">
                <a:solidFill>
                  <a:schemeClr val="tx1"/>
                </a:solidFill>
              </a:rPr>
              <a:t>sunan</a:t>
            </a:r>
            <a:r>
              <a:rPr lang="en-US" sz="3500" dirty="0">
                <a:solidFill>
                  <a:schemeClr val="tx1"/>
                </a:solidFill>
              </a:rPr>
              <a:t> </a:t>
            </a:r>
            <a:r>
              <a:rPr lang="en-US" sz="3500" dirty="0" err="1">
                <a:solidFill>
                  <a:schemeClr val="tx1"/>
                </a:solidFill>
              </a:rPr>
              <a:t>iletişimin</a:t>
            </a:r>
            <a:r>
              <a:rPr lang="en-US" sz="3500" dirty="0">
                <a:solidFill>
                  <a:schemeClr val="tx1"/>
                </a:solidFill>
              </a:rPr>
              <a:t> </a:t>
            </a:r>
            <a:r>
              <a:rPr lang="en-US" sz="3500" dirty="0" err="1">
                <a:solidFill>
                  <a:schemeClr val="tx1"/>
                </a:solidFill>
              </a:rPr>
              <a:t>estetiğinden</a:t>
            </a:r>
            <a:r>
              <a:rPr lang="en-US" sz="3500" dirty="0">
                <a:solidFill>
                  <a:schemeClr val="tx1"/>
                </a:solidFill>
              </a:rPr>
              <a:t> </a:t>
            </a:r>
            <a:r>
              <a:rPr lang="en-US" sz="3500" dirty="0" err="1">
                <a:solidFill>
                  <a:schemeClr val="tx1"/>
                </a:solidFill>
              </a:rPr>
              <a:t>büyük</a:t>
            </a:r>
            <a:r>
              <a:rPr lang="en-US" sz="3500" dirty="0">
                <a:solidFill>
                  <a:schemeClr val="tx1"/>
                </a:solidFill>
              </a:rPr>
              <a:t> </a:t>
            </a:r>
            <a:r>
              <a:rPr lang="en-US" sz="3500" dirty="0" err="1">
                <a:solidFill>
                  <a:schemeClr val="tx1"/>
                </a:solidFill>
              </a:rPr>
              <a:t>ölçüde</a:t>
            </a:r>
            <a:r>
              <a:rPr lang="en-US" sz="3500" dirty="0">
                <a:solidFill>
                  <a:schemeClr val="tx1"/>
                </a:solidFill>
              </a:rPr>
              <a:t> </a:t>
            </a:r>
            <a:r>
              <a:rPr lang="en-US" sz="3500" dirty="0" err="1">
                <a:solidFill>
                  <a:schemeClr val="tx1"/>
                </a:solidFill>
              </a:rPr>
              <a:t>etkilenir</a:t>
            </a:r>
            <a:r>
              <a:rPr lang="tr-TR" sz="3500" dirty="0">
                <a:solidFill>
                  <a:schemeClr val="tx1"/>
                </a:solidFill>
              </a:rPr>
              <a:t>. Bazı kişiler </a:t>
            </a:r>
            <a:r>
              <a:rPr lang="tr-TR" sz="3500" dirty="0" err="1">
                <a:solidFill>
                  <a:schemeClr val="tx1"/>
                </a:solidFill>
              </a:rPr>
              <a:t>Matter</a:t>
            </a:r>
            <a:r>
              <a:rPr lang="tr-TR" sz="3500" dirty="0">
                <a:solidFill>
                  <a:schemeClr val="tx1"/>
                </a:solidFill>
              </a:rPr>
              <a:t> ve </a:t>
            </a:r>
            <a:r>
              <a:rPr lang="tr-TR" sz="3500" dirty="0" err="1">
                <a:solidFill>
                  <a:schemeClr val="tx1"/>
                </a:solidFill>
              </a:rPr>
              <a:t>Hoffman</a:t>
            </a:r>
            <a:r>
              <a:rPr lang="tr-TR" sz="3500" dirty="0">
                <a:solidFill>
                  <a:schemeClr val="tx1"/>
                </a:solidFill>
              </a:rPr>
              <a:t> reklamlarını soğuk ve iddialı buluyor ancak gazetelerde her gün görülen şeylerden daha çok dikkatini çekiyor. </a:t>
            </a:r>
          </a:p>
          <a:p>
            <a:pPr marL="457200" indent="-457200">
              <a:lnSpc>
                <a:spcPts val="4040"/>
              </a:lnSpc>
              <a:buFontTx/>
              <a:buChar char="-"/>
            </a:pPr>
            <a:r>
              <a:rPr lang="tr-TR" sz="3500" dirty="0">
                <a:solidFill>
                  <a:schemeClr val="tx1"/>
                </a:solidFill>
              </a:rPr>
              <a:t>Estetik seçim bir yargılama çağrısıdır. Güzel-çirkin kavramlarının  evrensel olarak kabul edilmiş prensipleri yok. </a:t>
            </a:r>
          </a:p>
          <a:p>
            <a:pPr marL="457200" indent="-457200">
              <a:lnSpc>
                <a:spcPts val="4040"/>
              </a:lnSpc>
              <a:buFontTx/>
              <a:buChar char="-"/>
            </a:pPr>
            <a:r>
              <a:rPr lang="tr-TR" sz="3500" dirty="0">
                <a:solidFill>
                  <a:schemeClr val="tx1"/>
                </a:solidFill>
              </a:rPr>
              <a:t>İletişim tasarımında hedef kitlenin dili iyi anlaşılmalıdır.  Eğer biri kişisel tatmin ve etkili iletişim üretmek isterse ,b irinin kendi kişisel tercihleri projenin ihtiyaçlarıyla harmanlanabilir.</a:t>
            </a:r>
          </a:p>
          <a:p>
            <a:endParaRPr lang="en-US" dirty="0"/>
          </a:p>
        </p:txBody>
      </p:sp>
      <p:pic>
        <p:nvPicPr>
          <p:cNvPr id="2" name="Resim 1">
            <a:extLst>
              <a:ext uri="{FF2B5EF4-FFF2-40B4-BE49-F238E27FC236}">
                <a16:creationId xmlns:a16="http://schemas.microsoft.com/office/drawing/2014/main" id="{88540CCD-F7BC-4A4A-BDB7-3BD1E0DC9439}"/>
              </a:ext>
            </a:extLst>
          </p:cNvPr>
          <p:cNvPicPr>
            <a:picLocks noChangeAspect="1"/>
          </p:cNvPicPr>
          <p:nvPr/>
        </p:nvPicPr>
        <p:blipFill>
          <a:blip r:embed="rId3"/>
          <a:stretch>
            <a:fillRect/>
          </a:stretch>
        </p:blipFill>
        <p:spPr>
          <a:xfrm>
            <a:off x="14364894" y="2410752"/>
            <a:ext cx="8619893" cy="8894495"/>
          </a:xfrm>
          <a:prstGeom prst="rect">
            <a:avLst/>
          </a:prstGeom>
        </p:spPr>
      </p:pic>
    </p:spTree>
    <p:extLst>
      <p:ext uri="{BB962C8B-B14F-4D97-AF65-F5344CB8AC3E}">
        <p14:creationId xmlns:p14="http://schemas.microsoft.com/office/powerpoint/2010/main" val="15413201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82">
            <a:extLst>
              <a:ext uri="{FF2B5EF4-FFF2-40B4-BE49-F238E27FC236}">
                <a16:creationId xmlns:a16="http://schemas.microsoft.com/office/drawing/2014/main" id="{36EC9CD1-160C-45A3-A8C7-B669B00A38E9}"/>
              </a:ext>
            </a:extLst>
          </p:cNvPr>
          <p:cNvSpPr txBox="1"/>
          <p:nvPr/>
        </p:nvSpPr>
        <p:spPr>
          <a:xfrm>
            <a:off x="1533352" y="2468880"/>
            <a:ext cx="6779035" cy="830997"/>
          </a:xfrm>
          <a:prstGeom prst="rect">
            <a:avLst/>
          </a:prstGeom>
          <a:noFill/>
        </p:spPr>
        <p:txBody>
          <a:bodyPr wrap="none" rtlCol="0">
            <a:spAutoFit/>
          </a:bodyPr>
          <a:lstStyle/>
          <a:p>
            <a:pPr algn="ctr"/>
            <a:r>
              <a:rPr lang="tr-TR" sz="4800" spc="800" dirty="0">
                <a:solidFill>
                  <a:schemeClr val="tx2"/>
                </a:solidFill>
                <a:latin typeface="Lato Black" charset="0"/>
                <a:ea typeface="Lato Black" charset="0"/>
                <a:cs typeface="Lato Black" charset="0"/>
              </a:rPr>
              <a:t>Estetik ve İletişim</a:t>
            </a:r>
            <a:endParaRPr lang="en-US" sz="4800" spc="800" dirty="0">
              <a:solidFill>
                <a:schemeClr val="tx2"/>
              </a:solidFill>
              <a:latin typeface="Lato Black" charset="0"/>
              <a:ea typeface="Lato Black" charset="0"/>
              <a:cs typeface="Lato Black" charset="0"/>
            </a:endParaRPr>
          </a:p>
        </p:txBody>
      </p:sp>
      <p:sp>
        <p:nvSpPr>
          <p:cNvPr id="9" name="Dikdörtgen 8">
            <a:extLst>
              <a:ext uri="{FF2B5EF4-FFF2-40B4-BE49-F238E27FC236}">
                <a16:creationId xmlns:a16="http://schemas.microsoft.com/office/drawing/2014/main" id="{EE521A81-DAAE-4A1A-AF5C-76F7BC34AA70}"/>
              </a:ext>
            </a:extLst>
          </p:cNvPr>
          <p:cNvSpPr/>
          <p:nvPr/>
        </p:nvSpPr>
        <p:spPr>
          <a:xfrm>
            <a:off x="1533352" y="4352508"/>
            <a:ext cx="8913668" cy="6740307"/>
          </a:xfrm>
          <a:prstGeom prst="rect">
            <a:avLst/>
          </a:prstGeom>
        </p:spPr>
        <p:txBody>
          <a:bodyPr wrap="square">
            <a:spAutoFit/>
          </a:bodyPr>
          <a:lstStyle/>
          <a:p>
            <a:r>
              <a:rPr lang="tr-TR" dirty="0"/>
              <a:t>Her estetik tercihi bir anlam içerir. Mesajın anlamını değiştirmeden, gücünü azaltıp ya da arttırmadan, mesajın seçtiği kamu </a:t>
            </a:r>
            <a:r>
              <a:rPr lang="tr-TR" dirty="0" err="1"/>
              <a:t>segmenti</a:t>
            </a:r>
            <a:r>
              <a:rPr lang="tr-TR" dirty="0"/>
              <a:t> üzerinde etkisi olmadan, mesajın estetiği değerini geliştirmek ya da kötüleştirmek mümkün değildir. </a:t>
            </a:r>
          </a:p>
          <a:p>
            <a:endParaRPr lang="tr-TR" dirty="0"/>
          </a:p>
          <a:p>
            <a:r>
              <a:rPr lang="tr-TR" dirty="0"/>
              <a:t>‘Kullanım dışı’ yazısı, resmi bir yazı olmadığından, kısa olduğundan ve geçiciliği vurgulayarak daha çok işe yaramaktadır. </a:t>
            </a:r>
          </a:p>
          <a:p>
            <a:endParaRPr lang="tr-TR" dirty="0"/>
          </a:p>
        </p:txBody>
      </p:sp>
      <p:pic>
        <p:nvPicPr>
          <p:cNvPr id="2" name="Resim 1">
            <a:extLst>
              <a:ext uri="{FF2B5EF4-FFF2-40B4-BE49-F238E27FC236}">
                <a16:creationId xmlns:a16="http://schemas.microsoft.com/office/drawing/2014/main" id="{117DCB7A-194E-49DE-B798-3418AF36D39D}"/>
              </a:ext>
            </a:extLst>
          </p:cNvPr>
          <p:cNvPicPr>
            <a:picLocks noChangeAspect="1"/>
          </p:cNvPicPr>
          <p:nvPr/>
        </p:nvPicPr>
        <p:blipFill>
          <a:blip r:embed="rId3"/>
          <a:stretch>
            <a:fillRect/>
          </a:stretch>
        </p:blipFill>
        <p:spPr>
          <a:xfrm>
            <a:off x="12692711" y="1759182"/>
            <a:ext cx="6779035" cy="9796629"/>
          </a:xfrm>
          <a:prstGeom prst="rect">
            <a:avLst/>
          </a:prstGeom>
        </p:spPr>
      </p:pic>
      <p:sp>
        <p:nvSpPr>
          <p:cNvPr id="3" name="Dikdörtgen 2">
            <a:extLst>
              <a:ext uri="{FF2B5EF4-FFF2-40B4-BE49-F238E27FC236}">
                <a16:creationId xmlns:a16="http://schemas.microsoft.com/office/drawing/2014/main" id="{415A0185-0CF2-4E47-AF0D-922405CD7CF7}"/>
              </a:ext>
            </a:extLst>
          </p:cNvPr>
          <p:cNvSpPr/>
          <p:nvPr/>
        </p:nvSpPr>
        <p:spPr>
          <a:xfrm>
            <a:off x="19650393" y="10307985"/>
            <a:ext cx="12188825" cy="1569660"/>
          </a:xfrm>
          <a:prstGeom prst="rect">
            <a:avLst/>
          </a:prstGeom>
        </p:spPr>
        <p:txBody>
          <a:bodyPr>
            <a:spAutoFit/>
          </a:bodyPr>
          <a:lstStyle/>
          <a:p>
            <a:r>
              <a:rPr lang="en-US" sz="1200" dirty="0">
                <a:latin typeface="HelveticaNeue-Light"/>
              </a:rPr>
              <a:t>A case of</a:t>
            </a:r>
          </a:p>
          <a:p>
            <a:r>
              <a:rPr lang="en-US" sz="1200" dirty="0">
                <a:latin typeface="HelveticaNeue-Light"/>
              </a:rPr>
              <a:t>communicational efficiency</a:t>
            </a:r>
          </a:p>
          <a:p>
            <a:r>
              <a:rPr lang="en-US" sz="1200" dirty="0">
                <a:latin typeface="HelveticaNeue-Light"/>
              </a:rPr>
              <a:t>for a short-lasting</a:t>
            </a:r>
          </a:p>
          <a:p>
            <a:r>
              <a:rPr lang="en-US" sz="1200" dirty="0">
                <a:latin typeface="HelveticaNeue-Light"/>
              </a:rPr>
              <a:t>message. The sign clearly</a:t>
            </a:r>
          </a:p>
          <a:p>
            <a:r>
              <a:rPr lang="en-US" sz="1200" dirty="0">
                <a:latin typeface="HelveticaNeue-Light"/>
              </a:rPr>
              <a:t>expresses the double</a:t>
            </a:r>
          </a:p>
          <a:p>
            <a:r>
              <a:rPr lang="en-US" sz="1200" dirty="0">
                <a:latin typeface="HelveticaNeue-Light"/>
              </a:rPr>
              <a:t>message: “out of order”</a:t>
            </a:r>
          </a:p>
          <a:p>
            <a:r>
              <a:rPr lang="en-US" sz="1200" dirty="0">
                <a:latin typeface="HelveticaNeue-Light"/>
              </a:rPr>
              <a:t>and “temporarily.” It is</a:t>
            </a:r>
          </a:p>
          <a:p>
            <a:r>
              <a:rPr lang="en-US" sz="1200" dirty="0">
                <a:latin typeface="HelveticaNeue-Light"/>
              </a:rPr>
              <a:t>located in the right place.</a:t>
            </a:r>
            <a:endParaRPr lang="en-US" sz="1200" dirty="0"/>
          </a:p>
        </p:txBody>
      </p:sp>
    </p:spTree>
    <p:extLst>
      <p:ext uri="{BB962C8B-B14F-4D97-AF65-F5344CB8AC3E}">
        <p14:creationId xmlns:p14="http://schemas.microsoft.com/office/powerpoint/2010/main" val="378447279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5244" y="0"/>
            <a:ext cx="12610215"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Hexagon 21">
            <a:extLst>
              <a:ext uri="{FF2B5EF4-FFF2-40B4-BE49-F238E27FC236}">
                <a16:creationId xmlns:a16="http://schemas.microsoft.com/office/drawing/2014/main" id="{7098DFF5-2B57-44FE-B301-2966254252EF}"/>
              </a:ext>
            </a:extLst>
          </p:cNvPr>
          <p:cNvSpPr/>
          <p:nvPr/>
        </p:nvSpPr>
        <p:spPr>
          <a:xfrm rot="5400000">
            <a:off x="11725700" y="5665795"/>
            <a:ext cx="1893728" cy="163252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17767118" y="8295318"/>
            <a:ext cx="1192923"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4">
            <a:extLst>
              <a:ext uri="{FF2B5EF4-FFF2-40B4-BE49-F238E27FC236}">
                <a16:creationId xmlns:a16="http://schemas.microsoft.com/office/drawing/2014/main" id="{A04E5995-041F-45A1-8F58-7FA6A14FFD55}"/>
              </a:ext>
            </a:extLst>
          </p:cNvPr>
          <p:cNvSpPr txBox="1"/>
          <p:nvPr/>
        </p:nvSpPr>
        <p:spPr>
          <a:xfrm>
            <a:off x="13560183" y="9874489"/>
            <a:ext cx="10412067" cy="3416320"/>
          </a:xfrm>
          <a:prstGeom prst="rect">
            <a:avLst/>
          </a:prstGeom>
          <a:noFill/>
        </p:spPr>
        <p:txBody>
          <a:bodyPr wrap="square" rtlCol="0" anchor="t" anchorCtr="0">
            <a:spAutoFit/>
          </a:bodyPr>
          <a:lstStyle/>
          <a:p>
            <a:pPr algn="ctr"/>
            <a:r>
              <a:rPr lang="tr-TR" dirty="0" err="1"/>
              <a:t>Pintori’nin</a:t>
            </a:r>
            <a:r>
              <a:rPr lang="tr-TR" dirty="0"/>
              <a:t>  50 </a:t>
            </a:r>
            <a:r>
              <a:rPr lang="tr-TR" dirty="0" err="1"/>
              <a:t>lerde</a:t>
            </a:r>
            <a:r>
              <a:rPr lang="tr-TR" dirty="0"/>
              <a:t> başarıyla geliştirdiği hassaslık, zarafet ve basitliğin imajı olan </a:t>
            </a:r>
            <a:r>
              <a:rPr lang="tr-TR" dirty="0" err="1"/>
              <a:t>Olivetti’yi</a:t>
            </a:r>
            <a:r>
              <a:rPr lang="tr-TR" dirty="0"/>
              <a:t> desteklemek için uygun olmayabilir. Buna karşılık </a:t>
            </a:r>
            <a:r>
              <a:rPr lang="tr-TR" dirty="0" err="1"/>
              <a:t>Pintori</a:t>
            </a:r>
            <a:r>
              <a:rPr lang="tr-TR" dirty="0"/>
              <a:t>, </a:t>
            </a:r>
            <a:r>
              <a:rPr lang="tr-TR" dirty="0" err="1"/>
              <a:t>Moulin</a:t>
            </a:r>
            <a:r>
              <a:rPr lang="tr-TR" dirty="0"/>
              <a:t> </a:t>
            </a:r>
            <a:r>
              <a:rPr lang="tr-TR" dirty="0" err="1"/>
              <a:t>Rouge’u</a:t>
            </a:r>
            <a:r>
              <a:rPr lang="tr-TR" dirty="0"/>
              <a:t> tanıtacak ideal tasarımcı olmayabilirdi.  </a:t>
            </a:r>
          </a:p>
          <a:p>
            <a:pPr algn="ctr"/>
            <a:endParaRPr lang="tr-TR" dirty="0"/>
          </a:p>
        </p:txBody>
      </p:sp>
      <p:sp>
        <p:nvSpPr>
          <p:cNvPr id="20" name="TextBox 14">
            <a:extLst>
              <a:ext uri="{FF2B5EF4-FFF2-40B4-BE49-F238E27FC236}">
                <a16:creationId xmlns:a16="http://schemas.microsoft.com/office/drawing/2014/main" id="{19856002-7676-4095-9D9E-1191C8AE7467}"/>
              </a:ext>
            </a:extLst>
          </p:cNvPr>
          <p:cNvSpPr txBox="1"/>
          <p:nvPr/>
        </p:nvSpPr>
        <p:spPr>
          <a:xfrm>
            <a:off x="1444235" y="2318919"/>
            <a:ext cx="10412067" cy="3170099"/>
          </a:xfrm>
          <a:prstGeom prst="rect">
            <a:avLst/>
          </a:prstGeom>
          <a:noFill/>
        </p:spPr>
        <p:txBody>
          <a:bodyPr wrap="square" rtlCol="0" anchor="t" anchorCtr="0">
            <a:spAutoFit/>
          </a:bodyPr>
          <a:lstStyle/>
          <a:p>
            <a:pPr algn="ctr"/>
            <a:r>
              <a:rPr lang="tr-TR" sz="4000" dirty="0">
                <a:solidFill>
                  <a:schemeClr val="tx2"/>
                </a:solidFill>
                <a:latin typeface="Poppins SemiBold" charset="0"/>
                <a:ea typeface="Poppins SemiBold" charset="0"/>
                <a:cs typeface="Poppins SemiBold" charset="0"/>
              </a:rPr>
              <a:t>Kalitenin estetik değerlendirilmesi  amaca, içeriğe, bağlama ve kamuya uygunluk içinde denenmelidir. </a:t>
            </a:r>
            <a:r>
              <a:rPr lang="tr-TR" sz="4000" dirty="0" err="1">
                <a:solidFill>
                  <a:schemeClr val="tx2"/>
                </a:solidFill>
                <a:latin typeface="Poppins SemiBold" charset="0"/>
                <a:ea typeface="Poppins SemiBold" charset="0"/>
                <a:cs typeface="Poppins SemiBold" charset="0"/>
              </a:rPr>
              <a:t>Matisse’in</a:t>
            </a:r>
            <a:r>
              <a:rPr lang="tr-TR" sz="4000" dirty="0">
                <a:solidFill>
                  <a:schemeClr val="tx2"/>
                </a:solidFill>
                <a:latin typeface="Poppins SemiBold" charset="0"/>
                <a:ea typeface="Poppins SemiBold" charset="0"/>
                <a:cs typeface="Poppins SemiBold" charset="0"/>
              </a:rPr>
              <a:t> bir resmi estetik olarak sorgulanmaz, posteri de yüksek estetik değerinde kabul edilir. </a:t>
            </a:r>
          </a:p>
        </p:txBody>
      </p:sp>
      <p:pic>
        <p:nvPicPr>
          <p:cNvPr id="2" name="Resim 1">
            <a:extLst>
              <a:ext uri="{FF2B5EF4-FFF2-40B4-BE49-F238E27FC236}">
                <a16:creationId xmlns:a16="http://schemas.microsoft.com/office/drawing/2014/main" id="{F211E616-C336-4F18-A12F-C698201E41F5}"/>
              </a:ext>
            </a:extLst>
          </p:cNvPr>
          <p:cNvPicPr>
            <a:picLocks noChangeAspect="1"/>
          </p:cNvPicPr>
          <p:nvPr/>
        </p:nvPicPr>
        <p:blipFill>
          <a:blip r:embed="rId3"/>
          <a:stretch>
            <a:fillRect/>
          </a:stretch>
        </p:blipFill>
        <p:spPr>
          <a:xfrm>
            <a:off x="4124201" y="5778578"/>
            <a:ext cx="5052134" cy="7512231"/>
          </a:xfrm>
          <a:prstGeom prst="rect">
            <a:avLst/>
          </a:prstGeom>
        </p:spPr>
      </p:pic>
      <p:pic>
        <p:nvPicPr>
          <p:cNvPr id="3" name="Resim 2">
            <a:extLst>
              <a:ext uri="{FF2B5EF4-FFF2-40B4-BE49-F238E27FC236}">
                <a16:creationId xmlns:a16="http://schemas.microsoft.com/office/drawing/2014/main" id="{E99E49E5-2DB1-417E-97A4-34D84BAF1D59}"/>
              </a:ext>
            </a:extLst>
          </p:cNvPr>
          <p:cNvPicPr>
            <a:picLocks noChangeAspect="1"/>
          </p:cNvPicPr>
          <p:nvPr/>
        </p:nvPicPr>
        <p:blipFill>
          <a:blip r:embed="rId4"/>
          <a:stretch>
            <a:fillRect/>
          </a:stretch>
        </p:blipFill>
        <p:spPr>
          <a:xfrm>
            <a:off x="13697854" y="720850"/>
            <a:ext cx="4941877" cy="7077403"/>
          </a:xfrm>
          <a:prstGeom prst="rect">
            <a:avLst/>
          </a:prstGeom>
        </p:spPr>
      </p:pic>
      <p:sp>
        <p:nvSpPr>
          <p:cNvPr id="5" name="Dikdörtgen 4">
            <a:extLst>
              <a:ext uri="{FF2B5EF4-FFF2-40B4-BE49-F238E27FC236}">
                <a16:creationId xmlns:a16="http://schemas.microsoft.com/office/drawing/2014/main" id="{4BE9DD63-25F6-4FD8-B37C-A87206E3A7DA}"/>
              </a:ext>
            </a:extLst>
          </p:cNvPr>
          <p:cNvSpPr/>
          <p:nvPr/>
        </p:nvSpPr>
        <p:spPr>
          <a:xfrm>
            <a:off x="195450" y="12594782"/>
            <a:ext cx="12188825" cy="738664"/>
          </a:xfrm>
          <a:prstGeom prst="rect">
            <a:avLst/>
          </a:prstGeom>
        </p:spPr>
        <p:txBody>
          <a:bodyPr>
            <a:spAutoFit/>
          </a:bodyPr>
          <a:lstStyle/>
          <a:p>
            <a:r>
              <a:rPr lang="en-US" sz="1400" dirty="0">
                <a:latin typeface="HelveticaNeue-Light"/>
              </a:rPr>
              <a:t>Henri Matisse (1973), </a:t>
            </a:r>
            <a:r>
              <a:rPr lang="en-US" sz="1400" i="1" dirty="0">
                <a:latin typeface="HelveticaNeue-LightItalic"/>
              </a:rPr>
              <a:t>Henri Matisse,</a:t>
            </a:r>
          </a:p>
          <a:p>
            <a:r>
              <a:rPr lang="en-US" sz="1400" i="1" dirty="0" err="1">
                <a:latin typeface="HelveticaNeue-LightItalic"/>
              </a:rPr>
              <a:t>Acquavella</a:t>
            </a:r>
            <a:r>
              <a:rPr lang="en-US" sz="1400" i="1" dirty="0">
                <a:latin typeface="HelveticaNeue-LightItalic"/>
              </a:rPr>
              <a:t> Galleries, </a:t>
            </a:r>
            <a:r>
              <a:rPr lang="en-US" sz="1400" dirty="0">
                <a:latin typeface="HelveticaNeue-Light"/>
              </a:rPr>
              <a:t>poster. (Reproduced</a:t>
            </a:r>
          </a:p>
          <a:p>
            <a:r>
              <a:rPr lang="en-US" sz="1400" dirty="0">
                <a:latin typeface="HelveticaNeue-Light"/>
              </a:rPr>
              <a:t>by permission, © </a:t>
            </a:r>
            <a:r>
              <a:rPr lang="en-US" sz="1400" dirty="0" err="1">
                <a:latin typeface="HelveticaNeue-Light"/>
              </a:rPr>
              <a:t>Acquavella</a:t>
            </a:r>
            <a:r>
              <a:rPr lang="en-US" sz="1400" dirty="0">
                <a:latin typeface="HelveticaNeue-Light"/>
              </a:rPr>
              <a:t> Galleries Inc.)</a:t>
            </a:r>
            <a:endParaRPr lang="en-US" sz="1400" dirty="0"/>
          </a:p>
        </p:txBody>
      </p:sp>
      <p:sp>
        <p:nvSpPr>
          <p:cNvPr id="6" name="Dikdörtgen 5">
            <a:extLst>
              <a:ext uri="{FF2B5EF4-FFF2-40B4-BE49-F238E27FC236}">
                <a16:creationId xmlns:a16="http://schemas.microsoft.com/office/drawing/2014/main" id="{EA9CE422-4DC8-451D-9A2C-3D32BCA768C8}"/>
              </a:ext>
            </a:extLst>
          </p:cNvPr>
          <p:cNvSpPr/>
          <p:nvPr/>
        </p:nvSpPr>
        <p:spPr>
          <a:xfrm>
            <a:off x="13921229" y="8010997"/>
            <a:ext cx="12188825" cy="738664"/>
          </a:xfrm>
          <a:prstGeom prst="rect">
            <a:avLst/>
          </a:prstGeom>
        </p:spPr>
        <p:txBody>
          <a:bodyPr>
            <a:spAutoFit/>
          </a:bodyPr>
          <a:lstStyle/>
          <a:p>
            <a:r>
              <a:rPr lang="it-IT" sz="1400" dirty="0">
                <a:latin typeface="HelveticaNeue-Light"/>
              </a:rPr>
              <a:t>Giovanni Pintori (1947), </a:t>
            </a:r>
            <a:r>
              <a:rPr lang="it-IT" sz="1400" i="1" dirty="0">
                <a:latin typeface="HelveticaNeue-LightItalic"/>
              </a:rPr>
              <a:t>Olivetti</a:t>
            </a:r>
            <a:r>
              <a:rPr lang="it-IT" sz="1400" dirty="0">
                <a:latin typeface="HelveticaNeue-Light"/>
              </a:rPr>
              <a:t>, poster.</a:t>
            </a:r>
          </a:p>
          <a:p>
            <a:r>
              <a:rPr lang="en-US" sz="1400" dirty="0">
                <a:latin typeface="HelveticaNeue-Light"/>
              </a:rPr>
              <a:t>(Reproduced by permission, © </a:t>
            </a:r>
            <a:r>
              <a:rPr lang="en-US" sz="1400" dirty="0" err="1">
                <a:latin typeface="HelveticaNeue-Light"/>
              </a:rPr>
              <a:t>Archivio</a:t>
            </a:r>
            <a:r>
              <a:rPr lang="en-US" sz="1400" dirty="0">
                <a:latin typeface="HelveticaNeue-Light"/>
              </a:rPr>
              <a:t> </a:t>
            </a:r>
            <a:r>
              <a:rPr lang="en-US" sz="1400" dirty="0" err="1">
                <a:latin typeface="HelveticaNeue-Light"/>
              </a:rPr>
              <a:t>Storico</a:t>
            </a:r>
            <a:endParaRPr lang="en-US" sz="1400" dirty="0">
              <a:latin typeface="HelveticaNeue-Light"/>
            </a:endParaRPr>
          </a:p>
          <a:p>
            <a:r>
              <a:rPr lang="en-US" sz="1400" dirty="0">
                <a:latin typeface="HelveticaNeue-Light"/>
              </a:rPr>
              <a:t>Olivetti, Ivrea, Italy.)</a:t>
            </a:r>
            <a:endParaRPr lang="en-US" sz="1400" dirty="0"/>
          </a:p>
        </p:txBody>
      </p:sp>
      <p:pic>
        <p:nvPicPr>
          <p:cNvPr id="8" name="Resim 7">
            <a:extLst>
              <a:ext uri="{FF2B5EF4-FFF2-40B4-BE49-F238E27FC236}">
                <a16:creationId xmlns:a16="http://schemas.microsoft.com/office/drawing/2014/main" id="{A977C2D2-AC2F-453D-A955-98F18AB3E621}"/>
              </a:ext>
            </a:extLst>
          </p:cNvPr>
          <p:cNvPicPr>
            <a:picLocks noChangeAspect="1"/>
          </p:cNvPicPr>
          <p:nvPr/>
        </p:nvPicPr>
        <p:blipFill>
          <a:blip r:embed="rId5"/>
          <a:stretch>
            <a:fillRect/>
          </a:stretch>
        </p:blipFill>
        <p:spPr>
          <a:xfrm>
            <a:off x="18960041" y="1865097"/>
            <a:ext cx="3950084" cy="5691558"/>
          </a:xfrm>
          <a:prstGeom prst="rect">
            <a:avLst/>
          </a:prstGeom>
        </p:spPr>
      </p:pic>
      <p:sp>
        <p:nvSpPr>
          <p:cNvPr id="9" name="Dikdörtgen 8">
            <a:extLst>
              <a:ext uri="{FF2B5EF4-FFF2-40B4-BE49-F238E27FC236}">
                <a16:creationId xmlns:a16="http://schemas.microsoft.com/office/drawing/2014/main" id="{2CAB060E-052E-4127-8B02-ECABF08CC611}"/>
              </a:ext>
            </a:extLst>
          </p:cNvPr>
          <p:cNvSpPr/>
          <p:nvPr/>
        </p:nvSpPr>
        <p:spPr>
          <a:xfrm>
            <a:off x="19216053" y="8020714"/>
            <a:ext cx="12188825" cy="523220"/>
          </a:xfrm>
          <a:prstGeom prst="rect">
            <a:avLst/>
          </a:prstGeom>
        </p:spPr>
        <p:txBody>
          <a:bodyPr>
            <a:spAutoFit/>
          </a:bodyPr>
          <a:lstStyle/>
          <a:p>
            <a:r>
              <a:rPr lang="fr-FR" sz="1400" dirty="0">
                <a:latin typeface="HelveticaNeue-Light"/>
              </a:rPr>
              <a:t>Henri de Toulouse-Lautrec (1893), </a:t>
            </a:r>
            <a:r>
              <a:rPr lang="fr-FR" sz="1400" i="1" dirty="0">
                <a:latin typeface="HelveticaNeue-LightItalic"/>
              </a:rPr>
              <a:t>Jane Avril</a:t>
            </a:r>
            <a:r>
              <a:rPr lang="fr-FR" sz="1400" dirty="0">
                <a:latin typeface="HelveticaNeue-Light"/>
              </a:rPr>
              <a:t>,</a:t>
            </a:r>
          </a:p>
          <a:p>
            <a:r>
              <a:rPr lang="en-US" sz="1400" dirty="0">
                <a:latin typeface="HelveticaNeue-Light"/>
              </a:rPr>
              <a:t>poster.</a:t>
            </a:r>
            <a:endParaRPr lang="en-US" sz="1400" dirty="0"/>
          </a:p>
        </p:txBody>
      </p:sp>
    </p:spTree>
    <p:extLst>
      <p:ext uri="{BB962C8B-B14F-4D97-AF65-F5344CB8AC3E}">
        <p14:creationId xmlns:p14="http://schemas.microsoft.com/office/powerpoint/2010/main" val="8883535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CB48138D-9A2D-446F-B6F7-7FB0AA9D2B5E}"/>
              </a:ext>
            </a:extLst>
          </p:cNvPr>
          <p:cNvSpPr txBox="1"/>
          <p:nvPr/>
        </p:nvSpPr>
        <p:spPr>
          <a:xfrm>
            <a:off x="13423265" y="8280398"/>
            <a:ext cx="10694035" cy="2308324"/>
          </a:xfrm>
          <a:prstGeom prst="rect">
            <a:avLst/>
          </a:prstGeom>
          <a:noFill/>
        </p:spPr>
        <p:txBody>
          <a:bodyPr wrap="square" rtlCol="0">
            <a:spAutoFit/>
          </a:bodyPr>
          <a:lstStyle/>
          <a:p>
            <a:pPr algn="ctr"/>
            <a:r>
              <a:rPr lang="tr-TR" dirty="0" err="1"/>
              <a:t>Otl</a:t>
            </a:r>
            <a:r>
              <a:rPr lang="tr-TR" dirty="0"/>
              <a:t> </a:t>
            </a:r>
            <a:r>
              <a:rPr lang="tr-TR" dirty="0" err="1"/>
              <a:t>Aicher</a:t>
            </a:r>
            <a:r>
              <a:rPr lang="tr-TR" dirty="0"/>
              <a:t> 1972 Münih oyunlarını tasarlarken, farklı bir yaklaşım sergiledi: afişler soyut resimlere yakındı, renk bu oyunların merkezi unsuru haline geldi. </a:t>
            </a:r>
          </a:p>
          <a:p>
            <a:pPr algn="ctr"/>
            <a:endParaRPr lang="tr-TR" dirty="0"/>
          </a:p>
        </p:txBody>
      </p:sp>
      <p:sp>
        <p:nvSpPr>
          <p:cNvPr id="5" name="Dikdörtgen 4">
            <a:extLst>
              <a:ext uri="{FF2B5EF4-FFF2-40B4-BE49-F238E27FC236}">
                <a16:creationId xmlns:a16="http://schemas.microsoft.com/office/drawing/2014/main" id="{668EC245-8A90-4939-B3F9-BF557D98F510}"/>
              </a:ext>
            </a:extLst>
          </p:cNvPr>
          <p:cNvSpPr/>
          <p:nvPr/>
        </p:nvSpPr>
        <p:spPr>
          <a:xfrm>
            <a:off x="13592493" y="6349694"/>
            <a:ext cx="12188825" cy="954107"/>
          </a:xfrm>
          <a:prstGeom prst="rect">
            <a:avLst/>
          </a:prstGeom>
        </p:spPr>
        <p:txBody>
          <a:bodyPr>
            <a:spAutoFit/>
          </a:bodyPr>
          <a:lstStyle/>
          <a:p>
            <a:r>
              <a:rPr lang="en-US" sz="1400" dirty="0" err="1">
                <a:latin typeface="HelveticaNeue-Light"/>
              </a:rPr>
              <a:t>Otl</a:t>
            </a:r>
            <a:r>
              <a:rPr lang="en-US" sz="1400" dirty="0">
                <a:latin typeface="HelveticaNeue-Light"/>
              </a:rPr>
              <a:t> </a:t>
            </a:r>
            <a:r>
              <a:rPr lang="en-US" sz="1400" dirty="0" err="1">
                <a:latin typeface="HelveticaNeue-Light"/>
              </a:rPr>
              <a:t>Aicher</a:t>
            </a:r>
            <a:r>
              <a:rPr lang="en-US" sz="1400" dirty="0">
                <a:latin typeface="HelveticaNeue-Light"/>
              </a:rPr>
              <a:t> (1972),</a:t>
            </a:r>
          </a:p>
          <a:p>
            <a:r>
              <a:rPr lang="en-US" sz="1400" dirty="0">
                <a:latin typeface="HelveticaNeue-Light"/>
              </a:rPr>
              <a:t>poster for the 1972 Munich</a:t>
            </a:r>
          </a:p>
          <a:p>
            <a:r>
              <a:rPr lang="en-US" sz="1400" dirty="0">
                <a:latin typeface="HelveticaNeue-Light"/>
              </a:rPr>
              <a:t>Olympic Games. (Reproduced</a:t>
            </a:r>
          </a:p>
          <a:p>
            <a:r>
              <a:rPr lang="en-US" sz="1400" dirty="0">
                <a:latin typeface="HelveticaNeue-Light"/>
              </a:rPr>
              <a:t>by permission,</a:t>
            </a:r>
            <a:endParaRPr lang="en-US" sz="1400" dirty="0"/>
          </a:p>
        </p:txBody>
      </p:sp>
      <p:pic>
        <p:nvPicPr>
          <p:cNvPr id="6" name="Resim 5">
            <a:extLst>
              <a:ext uri="{FF2B5EF4-FFF2-40B4-BE49-F238E27FC236}">
                <a16:creationId xmlns:a16="http://schemas.microsoft.com/office/drawing/2014/main" id="{DD15D389-CF6C-4948-AB31-A584C7843EA5}"/>
              </a:ext>
            </a:extLst>
          </p:cNvPr>
          <p:cNvPicPr>
            <a:picLocks noChangeAspect="1"/>
          </p:cNvPicPr>
          <p:nvPr/>
        </p:nvPicPr>
        <p:blipFill>
          <a:blip r:embed="rId3"/>
          <a:stretch>
            <a:fillRect/>
          </a:stretch>
        </p:blipFill>
        <p:spPr>
          <a:xfrm>
            <a:off x="16251644" y="1402779"/>
            <a:ext cx="4128064" cy="5984052"/>
          </a:xfrm>
          <a:prstGeom prst="rect">
            <a:avLst/>
          </a:prstGeom>
        </p:spPr>
      </p:pic>
      <p:sp>
        <p:nvSpPr>
          <p:cNvPr id="9" name="Metin kutusu 8">
            <a:extLst>
              <a:ext uri="{FF2B5EF4-FFF2-40B4-BE49-F238E27FC236}">
                <a16:creationId xmlns:a16="http://schemas.microsoft.com/office/drawing/2014/main" id="{96DA3C0B-25BD-4E88-B9A9-CDE4B28DCB76}"/>
              </a:ext>
            </a:extLst>
          </p:cNvPr>
          <p:cNvSpPr txBox="1"/>
          <p:nvPr/>
        </p:nvSpPr>
        <p:spPr>
          <a:xfrm>
            <a:off x="1494790" y="1163344"/>
            <a:ext cx="10694035" cy="5078313"/>
          </a:xfrm>
          <a:prstGeom prst="rect">
            <a:avLst/>
          </a:prstGeom>
          <a:noFill/>
        </p:spPr>
        <p:txBody>
          <a:bodyPr wrap="square" rtlCol="0">
            <a:spAutoFit/>
          </a:bodyPr>
          <a:lstStyle/>
          <a:p>
            <a:pPr algn="ctr"/>
            <a:r>
              <a:rPr lang="tr-TR" dirty="0"/>
              <a:t>1960 </a:t>
            </a:r>
            <a:r>
              <a:rPr lang="tr-TR" dirty="0" err="1"/>
              <a:t>larda</a:t>
            </a:r>
            <a:r>
              <a:rPr lang="tr-TR" dirty="0"/>
              <a:t> tasarımcılar </a:t>
            </a:r>
            <a:r>
              <a:rPr lang="tr-TR" dirty="0" err="1"/>
              <a:t>offset</a:t>
            </a:r>
            <a:r>
              <a:rPr lang="tr-TR" dirty="0"/>
              <a:t> baskı avantajlarını gördü ve ortamların yeni olanaklarıyla oynadı, iletişim tasarımcısının kelime dağarcığını genişleten şeffaflık ve bozulmaları onararak, görsel yeniliğin temelleri üzerinde dikkat çekmeye çalıştı. Victor </a:t>
            </a:r>
            <a:r>
              <a:rPr lang="tr-TR" dirty="0" err="1"/>
              <a:t>Moscoso</a:t>
            </a:r>
            <a:r>
              <a:rPr lang="tr-TR" dirty="0"/>
              <a:t>, tersine dönemimin gençliğine mahsus olarak çalışmalarını konumlandırmak için görsel kaynaklar kullandı. </a:t>
            </a:r>
          </a:p>
          <a:p>
            <a:endParaRPr lang="tr-TR" dirty="0"/>
          </a:p>
        </p:txBody>
      </p:sp>
      <p:pic>
        <p:nvPicPr>
          <p:cNvPr id="7" name="Resim 6">
            <a:extLst>
              <a:ext uri="{FF2B5EF4-FFF2-40B4-BE49-F238E27FC236}">
                <a16:creationId xmlns:a16="http://schemas.microsoft.com/office/drawing/2014/main" id="{933CB01C-A6AB-4385-B7B6-C00E5558C8F6}"/>
              </a:ext>
            </a:extLst>
          </p:cNvPr>
          <p:cNvPicPr>
            <a:picLocks noChangeAspect="1"/>
          </p:cNvPicPr>
          <p:nvPr/>
        </p:nvPicPr>
        <p:blipFill>
          <a:blip r:embed="rId4"/>
          <a:stretch>
            <a:fillRect/>
          </a:stretch>
        </p:blipFill>
        <p:spPr>
          <a:xfrm>
            <a:off x="4353608" y="6441645"/>
            <a:ext cx="4516072" cy="6527366"/>
          </a:xfrm>
          <a:prstGeom prst="rect">
            <a:avLst/>
          </a:prstGeom>
        </p:spPr>
      </p:pic>
      <p:sp>
        <p:nvSpPr>
          <p:cNvPr id="10" name="Dikdörtgen 9">
            <a:extLst>
              <a:ext uri="{FF2B5EF4-FFF2-40B4-BE49-F238E27FC236}">
                <a16:creationId xmlns:a16="http://schemas.microsoft.com/office/drawing/2014/main" id="{D6FAA544-1915-467A-B993-8E60C17A54B1}"/>
              </a:ext>
            </a:extLst>
          </p:cNvPr>
          <p:cNvSpPr/>
          <p:nvPr/>
        </p:nvSpPr>
        <p:spPr>
          <a:xfrm>
            <a:off x="2231073" y="12445791"/>
            <a:ext cx="12188825" cy="523220"/>
          </a:xfrm>
          <a:prstGeom prst="rect">
            <a:avLst/>
          </a:prstGeom>
        </p:spPr>
        <p:txBody>
          <a:bodyPr>
            <a:spAutoFit/>
          </a:bodyPr>
          <a:lstStyle/>
          <a:p>
            <a:r>
              <a:rPr lang="en-US" sz="1400" dirty="0">
                <a:latin typeface="HelveticaNeue-Light"/>
              </a:rPr>
              <a:t>Victor </a:t>
            </a:r>
            <a:r>
              <a:rPr lang="en-US" sz="1400" dirty="0" err="1">
                <a:latin typeface="HelveticaNeue-Light"/>
              </a:rPr>
              <a:t>Moscoso</a:t>
            </a:r>
            <a:endParaRPr lang="en-US" sz="1400" dirty="0">
              <a:latin typeface="HelveticaNeue-Light"/>
            </a:endParaRPr>
          </a:p>
          <a:p>
            <a:r>
              <a:rPr lang="en-US" sz="1400" dirty="0">
                <a:latin typeface="HelveticaNeue-Light"/>
              </a:rPr>
              <a:t>(1967), concert poster.</a:t>
            </a:r>
            <a:endParaRPr lang="en-US" sz="1400" dirty="0"/>
          </a:p>
        </p:txBody>
      </p:sp>
    </p:spTree>
    <p:extLst>
      <p:ext uri="{BB962C8B-B14F-4D97-AF65-F5344CB8AC3E}">
        <p14:creationId xmlns:p14="http://schemas.microsoft.com/office/powerpoint/2010/main" val="345564302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FD99E860-5ACC-4010-BB11-F7BBBFFD2CAE}"/>
              </a:ext>
            </a:extLst>
          </p:cNvPr>
          <p:cNvSpPr/>
          <p:nvPr/>
        </p:nvSpPr>
        <p:spPr>
          <a:xfrm>
            <a:off x="1458618" y="1970161"/>
            <a:ext cx="21172782" cy="1754326"/>
          </a:xfrm>
          <a:prstGeom prst="rect">
            <a:avLst/>
          </a:prstGeom>
        </p:spPr>
        <p:txBody>
          <a:bodyPr wrap="square">
            <a:spAutoFit/>
          </a:bodyPr>
          <a:lstStyle/>
          <a:p>
            <a:r>
              <a:rPr lang="tr-TR" dirty="0"/>
              <a:t>İçerik uyumuna bir diğer örnek 1996 da Susan </a:t>
            </a:r>
            <a:r>
              <a:rPr lang="tr-TR" dirty="0" err="1"/>
              <a:t>Colberg’in</a:t>
            </a:r>
            <a:r>
              <a:rPr lang="tr-TR" dirty="0"/>
              <a:t> tasarladığı kitap kapağıdır. Film yapımcısı Jean-</a:t>
            </a:r>
            <a:r>
              <a:rPr lang="tr-TR" dirty="0" err="1"/>
              <a:t>Luc</a:t>
            </a:r>
            <a:r>
              <a:rPr lang="tr-TR" dirty="0"/>
              <a:t> </a:t>
            </a:r>
            <a:r>
              <a:rPr lang="tr-TR" dirty="0" err="1"/>
              <a:t>Godard’ın</a:t>
            </a:r>
            <a:r>
              <a:rPr lang="tr-TR" dirty="0"/>
              <a:t> işteki arşiv fotoğraflarını kullandı, taneli bir doku oluşturdu. Siyah beyaz film karakteri önerisi şeklinde sundu. </a:t>
            </a:r>
          </a:p>
        </p:txBody>
      </p:sp>
      <p:pic>
        <p:nvPicPr>
          <p:cNvPr id="2" name="Resim 1">
            <a:extLst>
              <a:ext uri="{FF2B5EF4-FFF2-40B4-BE49-F238E27FC236}">
                <a16:creationId xmlns:a16="http://schemas.microsoft.com/office/drawing/2014/main" id="{15CB05D6-E63D-4E3E-AE3E-23BC6DFF7507}"/>
              </a:ext>
            </a:extLst>
          </p:cNvPr>
          <p:cNvPicPr>
            <a:picLocks noChangeAspect="1"/>
          </p:cNvPicPr>
          <p:nvPr/>
        </p:nvPicPr>
        <p:blipFill>
          <a:blip r:embed="rId3"/>
          <a:stretch>
            <a:fillRect/>
          </a:stretch>
        </p:blipFill>
        <p:spPr>
          <a:xfrm>
            <a:off x="1458618" y="4034737"/>
            <a:ext cx="5445102" cy="8271279"/>
          </a:xfrm>
          <a:prstGeom prst="rect">
            <a:avLst/>
          </a:prstGeom>
        </p:spPr>
      </p:pic>
      <p:sp>
        <p:nvSpPr>
          <p:cNvPr id="4" name="Dikdörtgen 3">
            <a:extLst>
              <a:ext uri="{FF2B5EF4-FFF2-40B4-BE49-F238E27FC236}">
                <a16:creationId xmlns:a16="http://schemas.microsoft.com/office/drawing/2014/main" id="{92D867E8-5557-4788-B55B-4EB6435A03CB}"/>
              </a:ext>
            </a:extLst>
          </p:cNvPr>
          <p:cNvSpPr/>
          <p:nvPr/>
        </p:nvSpPr>
        <p:spPr>
          <a:xfrm>
            <a:off x="1458618" y="12411833"/>
            <a:ext cx="12188825" cy="738664"/>
          </a:xfrm>
          <a:prstGeom prst="rect">
            <a:avLst/>
          </a:prstGeom>
        </p:spPr>
        <p:txBody>
          <a:bodyPr>
            <a:spAutoFit/>
          </a:bodyPr>
          <a:lstStyle/>
          <a:p>
            <a:r>
              <a:rPr lang="en-US" sz="1400" dirty="0">
                <a:latin typeface="HelveticaNeue-Light"/>
              </a:rPr>
              <a:t>Susan </a:t>
            </a:r>
            <a:r>
              <a:rPr lang="en-US" sz="1400" dirty="0" err="1">
                <a:latin typeface="HelveticaNeue-Light"/>
              </a:rPr>
              <a:t>Colberg</a:t>
            </a:r>
            <a:r>
              <a:rPr lang="en-US" sz="1400" dirty="0">
                <a:latin typeface="HelveticaNeue-Light"/>
              </a:rPr>
              <a:t> (1996), </a:t>
            </a:r>
            <a:r>
              <a:rPr lang="en-US" sz="1400" i="1" dirty="0">
                <a:latin typeface="HelveticaNeue-LightItalic"/>
              </a:rPr>
              <a:t>Godard</a:t>
            </a:r>
            <a:r>
              <a:rPr lang="en-US" sz="1400" dirty="0">
                <a:latin typeface="HelveticaNeue-Light"/>
              </a:rPr>
              <a:t>, book</a:t>
            </a:r>
          </a:p>
          <a:p>
            <a:r>
              <a:rPr lang="en-US" sz="1400" dirty="0">
                <a:latin typeface="HelveticaNeue-Light"/>
              </a:rPr>
              <a:t>cover, SUNY Press. (Reproduced by permission,</a:t>
            </a:r>
          </a:p>
          <a:p>
            <a:r>
              <a:rPr lang="en-US" sz="1400" dirty="0">
                <a:latin typeface="HelveticaNeue-Light"/>
              </a:rPr>
              <a:t>© Susan </a:t>
            </a:r>
            <a:r>
              <a:rPr lang="en-US" sz="1400" dirty="0" err="1">
                <a:latin typeface="HelveticaNeue-Light"/>
              </a:rPr>
              <a:t>Colberg</a:t>
            </a:r>
            <a:r>
              <a:rPr lang="en-US" sz="1400" dirty="0">
                <a:latin typeface="HelveticaNeue-Light"/>
              </a:rPr>
              <a:t>)</a:t>
            </a:r>
            <a:endParaRPr lang="en-US" sz="1400" dirty="0"/>
          </a:p>
        </p:txBody>
      </p:sp>
      <p:sp>
        <p:nvSpPr>
          <p:cNvPr id="6" name="Dikdörtgen 5">
            <a:extLst>
              <a:ext uri="{FF2B5EF4-FFF2-40B4-BE49-F238E27FC236}">
                <a16:creationId xmlns:a16="http://schemas.microsoft.com/office/drawing/2014/main" id="{38BAF335-4C89-489E-BB32-CC2AB920643C}"/>
              </a:ext>
            </a:extLst>
          </p:cNvPr>
          <p:cNvSpPr/>
          <p:nvPr/>
        </p:nvSpPr>
        <p:spPr>
          <a:xfrm>
            <a:off x="10730207" y="6472065"/>
            <a:ext cx="12188825" cy="5632311"/>
          </a:xfrm>
          <a:prstGeom prst="rect">
            <a:avLst/>
          </a:prstGeom>
        </p:spPr>
        <p:txBody>
          <a:bodyPr>
            <a:spAutoFit/>
          </a:bodyPr>
          <a:lstStyle/>
          <a:p>
            <a:r>
              <a:rPr lang="tr-TR" dirty="0"/>
              <a:t>Sadece hedef kitleye uygun bir estetik yaklaşım uygulanmamalı, tasarımcı da formun izleyiciye ilettiği anlamı kontrol etmelidir. Anlamlılık kaos gibi görünebilir. Sıralama katılık gibi, düzensizlik enerji gibi, enerji şiddet gibi görünebilir. </a:t>
            </a:r>
          </a:p>
          <a:p>
            <a:endParaRPr lang="tr-TR" dirty="0"/>
          </a:p>
          <a:p>
            <a:r>
              <a:rPr lang="tr-TR" dirty="0"/>
              <a:t>Hedef kitlenin kodlarını İyi bir anlamadan, mesajın modacılığı hedefi kaçırabilir. Mesajın estetik kalitesini değerlendirmeden önce, yaklaşımın kamuya ve mesaja uygun olup olmadığından emin olmalıdır. </a:t>
            </a:r>
          </a:p>
        </p:txBody>
      </p:sp>
    </p:spTree>
    <p:extLst>
      <p:ext uri="{BB962C8B-B14F-4D97-AF65-F5344CB8AC3E}">
        <p14:creationId xmlns:p14="http://schemas.microsoft.com/office/powerpoint/2010/main" val="27843163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CB48138D-9A2D-446F-B6F7-7FB0AA9D2B5E}"/>
              </a:ext>
            </a:extLst>
          </p:cNvPr>
          <p:cNvSpPr txBox="1"/>
          <p:nvPr/>
        </p:nvSpPr>
        <p:spPr>
          <a:xfrm>
            <a:off x="12384513" y="2839737"/>
            <a:ext cx="10424903" cy="7294305"/>
          </a:xfrm>
          <a:prstGeom prst="rect">
            <a:avLst/>
          </a:prstGeom>
          <a:noFill/>
        </p:spPr>
        <p:txBody>
          <a:bodyPr wrap="square" rtlCol="0">
            <a:spAutoFit/>
          </a:bodyPr>
          <a:lstStyle/>
          <a:p>
            <a:r>
              <a:rPr lang="tr-TR" dirty="0"/>
              <a:t>Özetle:</a:t>
            </a:r>
          </a:p>
          <a:p>
            <a:endParaRPr lang="tr-TR" dirty="0"/>
          </a:p>
          <a:p>
            <a:pPr marL="571500" indent="-571500">
              <a:buFont typeface="Arial" panose="020B0604020202020204" pitchFamily="34" charset="0"/>
              <a:buChar char="•"/>
            </a:pPr>
            <a:r>
              <a:rPr lang="tr-TR" dirty="0"/>
              <a:t>Her görsel element m anlamı iletir</a:t>
            </a:r>
          </a:p>
          <a:p>
            <a:pPr marL="571500" indent="-571500">
              <a:buFont typeface="Arial" panose="020B0604020202020204" pitchFamily="34" charset="0"/>
              <a:buChar char="•"/>
            </a:pPr>
            <a:r>
              <a:rPr lang="tr-TR" dirty="0"/>
              <a:t>Her kompozisyon anlamı iletir </a:t>
            </a:r>
          </a:p>
          <a:p>
            <a:pPr marL="571500" indent="-571500">
              <a:buFont typeface="Arial" panose="020B0604020202020204" pitchFamily="34" charset="0"/>
              <a:buChar char="•"/>
            </a:pPr>
            <a:r>
              <a:rPr lang="tr-TR" dirty="0"/>
              <a:t>Her anlam organizasyonu gerektirir</a:t>
            </a:r>
          </a:p>
          <a:p>
            <a:pPr marL="571500" indent="-571500">
              <a:buFont typeface="Arial" panose="020B0604020202020204" pitchFamily="34" charset="0"/>
              <a:buChar char="•"/>
            </a:pPr>
            <a:r>
              <a:rPr lang="tr-TR" dirty="0"/>
              <a:t>Her organizasyon entegrasyon ve ayrışma prensiplerine dayanır</a:t>
            </a:r>
          </a:p>
          <a:p>
            <a:pPr marL="571500" indent="-571500">
              <a:buFont typeface="Arial" panose="020B0604020202020204" pitchFamily="34" charset="0"/>
              <a:buChar char="•"/>
            </a:pPr>
            <a:r>
              <a:rPr lang="tr-TR" dirty="0"/>
              <a:t>Birleştirme ve ayrıştırma prensipleri </a:t>
            </a:r>
            <a:r>
              <a:rPr lang="tr-TR" dirty="0" err="1"/>
              <a:t>Gestalt</a:t>
            </a:r>
            <a:r>
              <a:rPr lang="tr-TR" dirty="0"/>
              <a:t> prensiplerine dayanmaktadır. </a:t>
            </a:r>
          </a:p>
          <a:p>
            <a:pPr marL="571500" indent="-571500">
              <a:buFont typeface="Arial" panose="020B0604020202020204" pitchFamily="34" charset="0"/>
              <a:buChar char="•"/>
            </a:pPr>
            <a:r>
              <a:rPr lang="tr-TR" dirty="0"/>
              <a:t>Her görsel mesaj form ve anlam içerir</a:t>
            </a:r>
          </a:p>
          <a:p>
            <a:pPr marL="571500" indent="-571500">
              <a:buFont typeface="Arial" panose="020B0604020202020204" pitchFamily="34" charset="0"/>
              <a:buChar char="•"/>
            </a:pPr>
            <a:r>
              <a:rPr lang="tr-TR" dirty="0"/>
              <a:t>Mesajın anlamı yorumlama süreci gerektirir</a:t>
            </a:r>
          </a:p>
          <a:p>
            <a:pPr marL="571500" indent="-571500">
              <a:buFont typeface="Arial" panose="020B0604020202020204" pitchFamily="34" charset="0"/>
              <a:buChar char="•"/>
            </a:pPr>
            <a:r>
              <a:rPr lang="tr-TR" dirty="0"/>
              <a:t>Her mesaj bir tür eylem oluşturmak için üretilir</a:t>
            </a:r>
          </a:p>
          <a:p>
            <a:pPr marL="571500" indent="-571500">
              <a:buFont typeface="Arial" panose="020B0604020202020204" pitchFamily="34" charset="0"/>
              <a:buChar char="•"/>
            </a:pPr>
            <a:endParaRPr lang="tr-TR" dirty="0"/>
          </a:p>
        </p:txBody>
      </p:sp>
      <p:pic>
        <p:nvPicPr>
          <p:cNvPr id="5" name="Resim 4" descr="ekran görüntüsü içeren bir resim&#10;&#10;Açıklama otomatik olarak oluşturuldu">
            <a:extLst>
              <a:ext uri="{FF2B5EF4-FFF2-40B4-BE49-F238E27FC236}">
                <a16:creationId xmlns:a16="http://schemas.microsoft.com/office/drawing/2014/main" id="{0E6C0838-BF78-4801-9D5B-3E78A4D3D29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834" y="3488680"/>
            <a:ext cx="11151180" cy="6272539"/>
          </a:xfrm>
          <a:prstGeom prst="rect">
            <a:avLst/>
          </a:prstGeom>
        </p:spPr>
      </p:pic>
    </p:spTree>
    <p:extLst>
      <p:ext uri="{BB962C8B-B14F-4D97-AF65-F5344CB8AC3E}">
        <p14:creationId xmlns:p14="http://schemas.microsoft.com/office/powerpoint/2010/main" val="18801421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a:extLst>
              <a:ext uri="{FF2B5EF4-FFF2-40B4-BE49-F238E27FC236}">
                <a16:creationId xmlns:a16="http://schemas.microsoft.com/office/drawing/2014/main" id="{52A4F8C0-71DE-44AE-A53D-5266F4934D85}"/>
              </a:ext>
            </a:extLst>
          </p:cNvPr>
          <p:cNvSpPr/>
          <p:nvPr/>
        </p:nvSpPr>
        <p:spPr>
          <a:xfrm>
            <a:off x="11712527" y="12178011"/>
            <a:ext cx="12188825" cy="246221"/>
          </a:xfrm>
          <a:prstGeom prst="rect">
            <a:avLst/>
          </a:prstGeom>
        </p:spPr>
        <p:txBody>
          <a:bodyPr>
            <a:spAutoFit/>
          </a:bodyPr>
          <a:lstStyle/>
          <a:p>
            <a:r>
              <a:rPr lang="en-US" sz="1000"/>
              <a:t>https://www.artsy.net/article/artsy-editorial-dutch-lifes-dark-secrets-hide-exotic-delicacies</a:t>
            </a:r>
            <a:endParaRPr lang="en-US" sz="1000" dirty="0"/>
          </a:p>
        </p:txBody>
      </p:sp>
      <p:sp>
        <p:nvSpPr>
          <p:cNvPr id="8" name="TextBox 482">
            <a:extLst>
              <a:ext uri="{FF2B5EF4-FFF2-40B4-BE49-F238E27FC236}">
                <a16:creationId xmlns:a16="http://schemas.microsoft.com/office/drawing/2014/main" id="{36EC9CD1-160C-45A3-A8C7-B669B00A38E9}"/>
              </a:ext>
            </a:extLst>
          </p:cNvPr>
          <p:cNvSpPr txBox="1"/>
          <p:nvPr/>
        </p:nvSpPr>
        <p:spPr>
          <a:xfrm>
            <a:off x="1960439" y="2457450"/>
            <a:ext cx="6648230" cy="646331"/>
          </a:xfrm>
          <a:prstGeom prst="rect">
            <a:avLst/>
          </a:prstGeom>
          <a:noFill/>
        </p:spPr>
        <p:txBody>
          <a:bodyPr wrap="none" rtlCol="0">
            <a:spAutoFit/>
          </a:bodyPr>
          <a:lstStyle/>
          <a:p>
            <a:pPr algn="ctr"/>
            <a:r>
              <a:rPr lang="tr-TR" b="1" spc="800" dirty="0">
                <a:solidFill>
                  <a:schemeClr val="tx2"/>
                </a:solidFill>
                <a:latin typeface="Lato Black" charset="0"/>
                <a:ea typeface="Lato Black" charset="0"/>
                <a:cs typeface="Lato Black" charset="0"/>
              </a:rPr>
              <a:t>Anlam ve Yorumlama</a:t>
            </a:r>
            <a:endParaRPr lang="en-US" b="1" spc="800" dirty="0">
              <a:solidFill>
                <a:schemeClr val="tx2"/>
              </a:solidFill>
              <a:latin typeface="Lato Black" charset="0"/>
              <a:ea typeface="Lato Black" charset="0"/>
              <a:cs typeface="Lato Black" charset="0"/>
            </a:endParaRPr>
          </a:p>
        </p:txBody>
      </p:sp>
      <p:sp>
        <p:nvSpPr>
          <p:cNvPr id="9" name="Dikdörtgen 8">
            <a:extLst>
              <a:ext uri="{FF2B5EF4-FFF2-40B4-BE49-F238E27FC236}">
                <a16:creationId xmlns:a16="http://schemas.microsoft.com/office/drawing/2014/main" id="{EE521A81-DAAE-4A1A-AF5C-76F7BC34AA70}"/>
              </a:ext>
            </a:extLst>
          </p:cNvPr>
          <p:cNvSpPr/>
          <p:nvPr/>
        </p:nvSpPr>
        <p:spPr>
          <a:xfrm>
            <a:off x="1960439" y="3529548"/>
            <a:ext cx="8913668" cy="9510296"/>
          </a:xfrm>
          <a:prstGeom prst="rect">
            <a:avLst/>
          </a:prstGeom>
        </p:spPr>
        <p:txBody>
          <a:bodyPr wrap="square">
            <a:spAutoFit/>
          </a:bodyPr>
          <a:lstStyle/>
          <a:p>
            <a:r>
              <a:rPr lang="tr-TR" dirty="0"/>
              <a:t>Mesajın yorumlanması: </a:t>
            </a:r>
          </a:p>
          <a:p>
            <a:r>
              <a:rPr lang="tr-TR" dirty="0"/>
              <a:t>Düz anlam ve </a:t>
            </a:r>
            <a:r>
              <a:rPr lang="tr-TR" dirty="0" err="1"/>
              <a:t>yananlam</a:t>
            </a:r>
            <a:endParaRPr lang="tr-TR" dirty="0"/>
          </a:p>
          <a:p>
            <a:endParaRPr lang="tr-TR" dirty="0"/>
          </a:p>
          <a:p>
            <a:r>
              <a:rPr lang="tr-TR" u="sng" dirty="0" err="1"/>
              <a:t>Düzanlam</a:t>
            </a:r>
            <a:r>
              <a:rPr lang="tr-TR" u="sng" dirty="0"/>
              <a:t> </a:t>
            </a:r>
            <a:r>
              <a:rPr lang="tr-TR" dirty="0"/>
              <a:t>= mesajın objektif boyut / imaj ve yazıların ifadesi ve tanımı</a:t>
            </a:r>
          </a:p>
          <a:p>
            <a:r>
              <a:rPr lang="tr-TR" u="sng" dirty="0" err="1"/>
              <a:t>Yananlam</a:t>
            </a:r>
            <a:r>
              <a:rPr lang="tr-TR" dirty="0"/>
              <a:t> =  mesajın daha öznel görüşü / duygusal ve algısal boyut. Kültüre bağlı, tasarımcının konsepti ve hedef kitlenin deneyimi </a:t>
            </a:r>
            <a:r>
              <a:rPr lang="tr-TR" dirty="0" err="1"/>
              <a:t>kombiniyle</a:t>
            </a:r>
            <a:r>
              <a:rPr lang="tr-TR" dirty="0"/>
              <a:t> inşa edilir.</a:t>
            </a:r>
          </a:p>
          <a:p>
            <a:endParaRPr lang="tr-TR" dirty="0"/>
          </a:p>
          <a:p>
            <a:r>
              <a:rPr lang="tr-TR" dirty="0"/>
              <a:t>Bir tabak meyve_ herkes için</a:t>
            </a:r>
          </a:p>
          <a:p>
            <a:r>
              <a:rPr lang="tr-TR" dirty="0"/>
              <a:t>Bolluk? Zevk? İyi kalite? </a:t>
            </a:r>
            <a:r>
              <a:rPr lang="tr-TR" dirty="0" err="1"/>
              <a:t>Hayalgücü</a:t>
            </a:r>
            <a:r>
              <a:rPr lang="tr-TR" dirty="0"/>
              <a:t> olmayan resim? Materyalist toplumun </a:t>
            </a:r>
            <a:r>
              <a:rPr lang="tr-TR" dirty="0" err="1"/>
              <a:t>singesi</a:t>
            </a:r>
            <a:r>
              <a:rPr lang="tr-TR" dirty="0"/>
              <a:t>?</a:t>
            </a:r>
          </a:p>
          <a:p>
            <a:endParaRPr lang="tr-TR" dirty="0"/>
          </a:p>
          <a:p>
            <a:endParaRPr lang="tr-TR" dirty="0"/>
          </a:p>
          <a:p>
            <a:endParaRPr lang="tr-TR" dirty="0"/>
          </a:p>
        </p:txBody>
      </p:sp>
      <p:pic>
        <p:nvPicPr>
          <p:cNvPr id="3" name="Resim 2" descr="iç mekan, hayvan, tablo, yiyecek içeren bir resim&#10;&#10;Açıklama otomatik olarak oluşturuldu">
            <a:extLst>
              <a:ext uri="{FF2B5EF4-FFF2-40B4-BE49-F238E27FC236}">
                <a16:creationId xmlns:a16="http://schemas.microsoft.com/office/drawing/2014/main" id="{6D5E5FA1-3FEF-445B-B2DF-4FF3322D89E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712527" y="4941041"/>
            <a:ext cx="10191115" cy="7099810"/>
          </a:xfrm>
          <a:prstGeom prst="rect">
            <a:avLst/>
          </a:prstGeom>
        </p:spPr>
      </p:pic>
    </p:spTree>
    <p:extLst>
      <p:ext uri="{BB962C8B-B14F-4D97-AF65-F5344CB8AC3E}">
        <p14:creationId xmlns:p14="http://schemas.microsoft.com/office/powerpoint/2010/main" val="13683030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5244" y="0"/>
            <a:ext cx="12610215"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4">
            <a:extLst>
              <a:ext uri="{FF2B5EF4-FFF2-40B4-BE49-F238E27FC236}">
                <a16:creationId xmlns:a16="http://schemas.microsoft.com/office/drawing/2014/main" id="{A04E5995-041F-45A1-8F58-7FA6A14FFD55}"/>
              </a:ext>
            </a:extLst>
          </p:cNvPr>
          <p:cNvSpPr txBox="1"/>
          <p:nvPr/>
        </p:nvSpPr>
        <p:spPr>
          <a:xfrm>
            <a:off x="978011" y="4041672"/>
            <a:ext cx="10623704" cy="6186309"/>
          </a:xfrm>
          <a:prstGeom prst="rect">
            <a:avLst/>
          </a:prstGeom>
          <a:noFill/>
        </p:spPr>
        <p:txBody>
          <a:bodyPr wrap="square" rtlCol="0" anchor="t" anchorCtr="0">
            <a:spAutoFit/>
          </a:bodyPr>
          <a:lstStyle/>
          <a:p>
            <a:r>
              <a:rPr lang="tr-TR" b="1" i="1" dirty="0"/>
              <a:t>Algısal Zamanı Genişletme</a:t>
            </a:r>
            <a:endParaRPr lang="en-US" b="1" i="1" dirty="0"/>
          </a:p>
          <a:p>
            <a:endParaRPr lang="tr-TR" dirty="0"/>
          </a:p>
          <a:p>
            <a:r>
              <a:rPr lang="tr-TR" dirty="0"/>
              <a:t>Görsel kaos ve çirkinliğin </a:t>
            </a:r>
            <a:r>
              <a:rPr lang="tr-TR" dirty="0" err="1"/>
              <a:t>domine</a:t>
            </a:r>
            <a:r>
              <a:rPr lang="tr-TR" dirty="0"/>
              <a:t> ettiği çevrelerde, görsel memnuniyet izleyicinin dikkatini çekmede önemli rol oynar</a:t>
            </a:r>
          </a:p>
          <a:p>
            <a:endParaRPr lang="tr-TR" dirty="0"/>
          </a:p>
          <a:p>
            <a:r>
              <a:rPr lang="tr-TR" dirty="0"/>
              <a:t>Kamunun tercih ettiği estetik stil, ürüne uygun olmayabilir. Dikkat çekmek, tutmak ve iletişim kurmak her mesajın üç başlıca fonksiyonudur. Estetik bu üç fonksiyonda önemli rol oynar.</a:t>
            </a:r>
            <a:r>
              <a:rPr lang="en-US" dirty="0"/>
              <a:t> </a:t>
            </a:r>
            <a:r>
              <a:rPr lang="tr-TR" dirty="0"/>
              <a:t>Ancak asla dikkati başka yöne çekme değildir</a:t>
            </a:r>
            <a:r>
              <a:rPr lang="en-US" dirty="0"/>
              <a:t>.</a:t>
            </a:r>
            <a:endParaRPr lang="tr-TR" sz="4000" dirty="0">
              <a:solidFill>
                <a:schemeClr val="tx2"/>
              </a:solidFill>
              <a:latin typeface="Poppins SemiBold" charset="0"/>
              <a:ea typeface="Poppins SemiBold" charset="0"/>
              <a:cs typeface="Poppins SemiBold" charset="0"/>
            </a:endParaRPr>
          </a:p>
        </p:txBody>
      </p:sp>
      <p:sp>
        <p:nvSpPr>
          <p:cNvPr id="14" name="TextBox 14">
            <a:extLst>
              <a:ext uri="{FF2B5EF4-FFF2-40B4-BE49-F238E27FC236}">
                <a16:creationId xmlns:a16="http://schemas.microsoft.com/office/drawing/2014/main" id="{C6A30945-2E24-4611-9D80-E734C022D5A0}"/>
              </a:ext>
            </a:extLst>
          </p:cNvPr>
          <p:cNvSpPr txBox="1"/>
          <p:nvPr/>
        </p:nvSpPr>
        <p:spPr>
          <a:xfrm>
            <a:off x="13405346" y="1825853"/>
            <a:ext cx="10623704" cy="10064294"/>
          </a:xfrm>
          <a:prstGeom prst="rect">
            <a:avLst/>
          </a:prstGeom>
          <a:noFill/>
        </p:spPr>
        <p:txBody>
          <a:bodyPr wrap="square" rtlCol="0" anchor="t" anchorCtr="0">
            <a:spAutoFit/>
          </a:bodyPr>
          <a:lstStyle/>
          <a:p>
            <a:r>
              <a:rPr lang="tr-TR" b="1" i="1" dirty="0"/>
              <a:t>Ezberleme</a:t>
            </a:r>
            <a:endParaRPr lang="en-US" b="1" i="1" dirty="0"/>
          </a:p>
          <a:p>
            <a:endParaRPr lang="tr-TR" dirty="0"/>
          </a:p>
          <a:p>
            <a:r>
              <a:rPr lang="tr-TR" dirty="0"/>
              <a:t>Mesaj dikkat çekmeli, çelişkiler olmadan iletişim kurar, daha çok hatırlanan zaman boyunca memnuniyetin temeli üzerine dikkati tutmalıdır. Mesajın amacının kamu tarafından hatırlanması olduğu unutulmalıdır. </a:t>
            </a:r>
          </a:p>
          <a:p>
            <a:endParaRPr lang="tr-TR" dirty="0"/>
          </a:p>
          <a:p>
            <a:r>
              <a:rPr lang="tr-TR" dirty="0"/>
              <a:t>Kamu mesajın ürettiği bilgide, tavırda ya da davranışta değişimler geliştirdi. Kamunun ne hatırladığını çeşitlendirmek de gereklidir. </a:t>
            </a:r>
          </a:p>
          <a:p>
            <a:r>
              <a:rPr lang="tr-TR" dirty="0"/>
              <a:t>Mesajın </a:t>
            </a:r>
            <a:r>
              <a:rPr lang="tr-TR" dirty="0" err="1"/>
              <a:t>hatırlanabilirliği</a:t>
            </a:r>
            <a:r>
              <a:rPr lang="tr-TR" dirty="0"/>
              <a:t> farklı faktörlere bağlıdır.  Estetiğin rolünü  bağlam olmadan anlamak mümkün değildir. Aynı şekilde içinde yer aldığı sosyal, politik, fiziksel, kültürel ve ticari bağlamlara koymadan da  tasarımın fonksiyon, limitleri ve imkanlarını anlamak mümkün değildir.</a:t>
            </a:r>
          </a:p>
          <a:p>
            <a:endParaRPr lang="tr-TR" dirty="0"/>
          </a:p>
        </p:txBody>
      </p:sp>
    </p:spTree>
    <p:extLst>
      <p:ext uri="{BB962C8B-B14F-4D97-AF65-F5344CB8AC3E}">
        <p14:creationId xmlns:p14="http://schemas.microsoft.com/office/powerpoint/2010/main" val="259244157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5244" y="0"/>
            <a:ext cx="12610215"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4">
            <a:extLst>
              <a:ext uri="{FF2B5EF4-FFF2-40B4-BE49-F238E27FC236}">
                <a16:creationId xmlns:a16="http://schemas.microsoft.com/office/drawing/2014/main" id="{A04E5995-041F-45A1-8F58-7FA6A14FFD55}"/>
              </a:ext>
            </a:extLst>
          </p:cNvPr>
          <p:cNvSpPr txBox="1"/>
          <p:nvPr/>
        </p:nvSpPr>
        <p:spPr>
          <a:xfrm>
            <a:off x="749411" y="955572"/>
            <a:ext cx="10623704" cy="5078313"/>
          </a:xfrm>
          <a:prstGeom prst="rect">
            <a:avLst/>
          </a:prstGeom>
          <a:noFill/>
        </p:spPr>
        <p:txBody>
          <a:bodyPr wrap="square" rtlCol="0" anchor="t" anchorCtr="0">
            <a:spAutoFit/>
          </a:bodyPr>
          <a:lstStyle/>
          <a:p>
            <a:r>
              <a:rPr lang="tr-TR" b="1" i="1" dirty="0"/>
              <a:t>Tasarımın Aktif Hayatı</a:t>
            </a:r>
          </a:p>
          <a:p>
            <a:endParaRPr lang="en-US" b="1" i="1" dirty="0"/>
          </a:p>
          <a:p>
            <a:r>
              <a:rPr lang="tr-TR" dirty="0"/>
              <a:t>Yüksek estetik değeri olan tasarım kamusunda daha çok akılda kalıcı olur. Geçmiş herhangi bir etkinliğin estetik değere sahip basılı materyalleri  mesajını iletmeye devam edecektir. Aynısı olmasa pozitif etkisi devam edecektir.  </a:t>
            </a:r>
          </a:p>
          <a:p>
            <a:r>
              <a:rPr lang="tr-TR" dirty="0"/>
              <a:t>Örnek: </a:t>
            </a:r>
            <a:r>
              <a:rPr lang="tr-TR" dirty="0" err="1"/>
              <a:t>Cassandre’nin</a:t>
            </a:r>
            <a:r>
              <a:rPr lang="tr-TR" dirty="0"/>
              <a:t> </a:t>
            </a:r>
            <a:r>
              <a:rPr lang="tr-TR" dirty="0" err="1"/>
              <a:t>Dubonnet</a:t>
            </a:r>
            <a:r>
              <a:rPr lang="tr-TR" dirty="0"/>
              <a:t> için 1930 </a:t>
            </a:r>
            <a:r>
              <a:rPr lang="tr-TR" dirty="0" err="1"/>
              <a:t>larda</a:t>
            </a:r>
            <a:r>
              <a:rPr lang="tr-TR" dirty="0"/>
              <a:t> yaptığı tasarım uzun yıllar kullanılmıştır.</a:t>
            </a:r>
          </a:p>
        </p:txBody>
      </p:sp>
      <p:sp>
        <p:nvSpPr>
          <p:cNvPr id="14" name="TextBox 14">
            <a:extLst>
              <a:ext uri="{FF2B5EF4-FFF2-40B4-BE49-F238E27FC236}">
                <a16:creationId xmlns:a16="http://schemas.microsoft.com/office/drawing/2014/main" id="{C6A30945-2E24-4611-9D80-E734C022D5A0}"/>
              </a:ext>
            </a:extLst>
          </p:cNvPr>
          <p:cNvSpPr txBox="1"/>
          <p:nvPr/>
        </p:nvSpPr>
        <p:spPr>
          <a:xfrm>
            <a:off x="13405346" y="1825853"/>
            <a:ext cx="10623704" cy="7848302"/>
          </a:xfrm>
          <a:prstGeom prst="rect">
            <a:avLst/>
          </a:prstGeom>
          <a:noFill/>
        </p:spPr>
        <p:txBody>
          <a:bodyPr wrap="square" rtlCol="0" anchor="t" anchorCtr="0">
            <a:spAutoFit/>
          </a:bodyPr>
          <a:lstStyle/>
          <a:p>
            <a:r>
              <a:rPr lang="tr-TR" b="1" i="1" dirty="0"/>
              <a:t>Çevrenin Kalitesi</a:t>
            </a:r>
          </a:p>
          <a:p>
            <a:endParaRPr lang="en-US" b="1" i="1" dirty="0"/>
          </a:p>
          <a:p>
            <a:r>
              <a:rPr lang="tr-TR" dirty="0"/>
              <a:t>Çevrenin kalitesi tasarımcının sosyal sorumluluklarından biridir. Kent yaşamı tasarımla çevrilidir: mimari, endüstriyel, grafik..</a:t>
            </a:r>
          </a:p>
          <a:p>
            <a:endParaRPr lang="tr-TR" dirty="0"/>
          </a:p>
          <a:p>
            <a:r>
              <a:rPr lang="tr-TR" dirty="0"/>
              <a:t>Galeride sergilenen bir resim bir stüdyoda başlar, bir evde yer alır. Bir kitabın kapağı, 5 bin kez basılabilir, bir çok vitrinde yer alabilir. Binlerce defa yapılan şeyler vardır. Hepsi günlük hayat çevremizde yer alır ve etkiler. Bu yüzden iletişim tasarımı kalitesi projenin belirli odağına ve günlük hayattaki kültürel etkisiyle bağlantısı içinde göz önünde bulundurulmalıdır. </a:t>
            </a:r>
          </a:p>
        </p:txBody>
      </p:sp>
      <p:pic>
        <p:nvPicPr>
          <p:cNvPr id="2" name="Resim 1">
            <a:extLst>
              <a:ext uri="{FF2B5EF4-FFF2-40B4-BE49-F238E27FC236}">
                <a16:creationId xmlns:a16="http://schemas.microsoft.com/office/drawing/2014/main" id="{87797C00-5287-4F9E-8BA5-8D2B674C3FB7}"/>
              </a:ext>
            </a:extLst>
          </p:cNvPr>
          <p:cNvPicPr>
            <a:picLocks noChangeAspect="1"/>
          </p:cNvPicPr>
          <p:nvPr/>
        </p:nvPicPr>
        <p:blipFill>
          <a:blip r:embed="rId3"/>
          <a:stretch>
            <a:fillRect/>
          </a:stretch>
        </p:blipFill>
        <p:spPr>
          <a:xfrm>
            <a:off x="749411" y="6435459"/>
            <a:ext cx="11014522" cy="4317136"/>
          </a:xfrm>
          <a:prstGeom prst="rect">
            <a:avLst/>
          </a:prstGeom>
        </p:spPr>
      </p:pic>
      <p:sp>
        <p:nvSpPr>
          <p:cNvPr id="3" name="Dikdörtgen 2">
            <a:extLst>
              <a:ext uri="{FF2B5EF4-FFF2-40B4-BE49-F238E27FC236}">
                <a16:creationId xmlns:a16="http://schemas.microsoft.com/office/drawing/2014/main" id="{AEC2FF06-5750-4A32-A565-E7B672151856}"/>
              </a:ext>
            </a:extLst>
          </p:cNvPr>
          <p:cNvSpPr/>
          <p:nvPr/>
        </p:nvSpPr>
        <p:spPr>
          <a:xfrm>
            <a:off x="811333" y="10938160"/>
            <a:ext cx="12188825" cy="738664"/>
          </a:xfrm>
          <a:prstGeom prst="rect">
            <a:avLst/>
          </a:prstGeom>
        </p:spPr>
        <p:txBody>
          <a:bodyPr>
            <a:spAutoFit/>
          </a:bodyPr>
          <a:lstStyle/>
          <a:p>
            <a:r>
              <a:rPr lang="en-US" sz="1400" dirty="0">
                <a:latin typeface="HelveticaNeue-Light"/>
              </a:rPr>
              <a:t>A. M. </a:t>
            </a:r>
            <a:r>
              <a:rPr lang="en-US" sz="1400" dirty="0" err="1">
                <a:latin typeface="HelveticaNeue-Light"/>
              </a:rPr>
              <a:t>Cassandre</a:t>
            </a:r>
            <a:endParaRPr lang="en-US" sz="1400" dirty="0">
              <a:latin typeface="HelveticaNeue-Light"/>
            </a:endParaRPr>
          </a:p>
          <a:p>
            <a:r>
              <a:rPr lang="en-US" sz="1400" dirty="0">
                <a:latin typeface="HelveticaNeue-Light"/>
              </a:rPr>
              <a:t>(1932), </a:t>
            </a:r>
            <a:r>
              <a:rPr lang="en-US" sz="1400" i="1" dirty="0">
                <a:latin typeface="HelveticaNeue-LightItalic"/>
              </a:rPr>
              <a:t>Dubonnet</a:t>
            </a:r>
            <a:r>
              <a:rPr lang="en-US" sz="1400" dirty="0">
                <a:latin typeface="HelveticaNeue-Light"/>
              </a:rPr>
              <a:t>,</a:t>
            </a:r>
          </a:p>
          <a:p>
            <a:r>
              <a:rPr lang="en-US" sz="1400" dirty="0">
                <a:latin typeface="HelveticaNeue-Light"/>
              </a:rPr>
              <a:t>advertisement.</a:t>
            </a:r>
            <a:endParaRPr lang="en-US" sz="1400" dirty="0"/>
          </a:p>
        </p:txBody>
      </p:sp>
    </p:spTree>
    <p:extLst>
      <p:ext uri="{BB962C8B-B14F-4D97-AF65-F5344CB8AC3E}">
        <p14:creationId xmlns:p14="http://schemas.microsoft.com/office/powerpoint/2010/main" val="204847986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EE521A81-DAAE-4A1A-AF5C-76F7BC34AA70}"/>
              </a:ext>
            </a:extLst>
          </p:cNvPr>
          <p:cNvSpPr/>
          <p:nvPr/>
        </p:nvSpPr>
        <p:spPr>
          <a:xfrm>
            <a:off x="1336773" y="717856"/>
            <a:ext cx="9515281" cy="12280285"/>
          </a:xfrm>
          <a:prstGeom prst="rect">
            <a:avLst/>
          </a:prstGeom>
        </p:spPr>
        <p:txBody>
          <a:bodyPr wrap="square">
            <a:spAutoFit/>
          </a:bodyPr>
          <a:lstStyle/>
          <a:p>
            <a:r>
              <a:rPr lang="tr-TR" dirty="0"/>
              <a:t>Projenin gerekliliklerini anlamak için, tasarımcı kendine şu soruları sormalıdır:</a:t>
            </a:r>
          </a:p>
          <a:p>
            <a:endParaRPr lang="tr-TR" dirty="0"/>
          </a:p>
          <a:p>
            <a:pPr marL="571500" indent="-571500">
              <a:buFont typeface="Wingdings" panose="05000000000000000000" pitchFamily="2" charset="2"/>
              <a:buChar char="§"/>
            </a:pPr>
            <a:r>
              <a:rPr lang="tr-TR" dirty="0"/>
              <a:t>Mesajın amacı nedir?</a:t>
            </a:r>
          </a:p>
          <a:p>
            <a:pPr marL="571500" indent="-571500">
              <a:buFont typeface="Wingdings" panose="05000000000000000000" pitchFamily="2" charset="2"/>
              <a:buChar char="§"/>
            </a:pPr>
            <a:r>
              <a:rPr lang="tr-TR" dirty="0"/>
              <a:t>Mesajın içeriği nedir?</a:t>
            </a:r>
          </a:p>
          <a:p>
            <a:pPr marL="571500" indent="-571500">
              <a:buFont typeface="Wingdings" panose="05000000000000000000" pitchFamily="2" charset="2"/>
              <a:buChar char="§"/>
            </a:pPr>
            <a:r>
              <a:rPr lang="tr-TR" dirty="0"/>
              <a:t>Kastedilen mesaj nedir ve onların ilişkili önemi nedir?</a:t>
            </a:r>
          </a:p>
          <a:p>
            <a:pPr marL="571500" indent="-571500">
              <a:buFont typeface="Wingdings" panose="05000000000000000000" pitchFamily="2" charset="2"/>
              <a:buChar char="§"/>
            </a:pPr>
            <a:r>
              <a:rPr lang="tr-TR" dirty="0"/>
              <a:t>Mesajın merkezinde ne vardır?</a:t>
            </a:r>
          </a:p>
          <a:p>
            <a:pPr marL="571500" indent="-571500">
              <a:buFont typeface="Wingdings" panose="05000000000000000000" pitchFamily="2" charset="2"/>
              <a:buChar char="§"/>
            </a:pPr>
            <a:r>
              <a:rPr lang="tr-TR" dirty="0"/>
              <a:t>Hedef kitle profili nedir?</a:t>
            </a:r>
          </a:p>
          <a:p>
            <a:pPr marL="571500" indent="-571500">
              <a:buFont typeface="Wingdings" panose="05000000000000000000" pitchFamily="2" charset="2"/>
              <a:buChar char="§"/>
            </a:pPr>
            <a:r>
              <a:rPr lang="tr-TR" dirty="0"/>
              <a:t>Bütçe nedir?</a:t>
            </a:r>
          </a:p>
          <a:p>
            <a:pPr marL="571500" indent="-571500">
              <a:buFont typeface="Wingdings" panose="05000000000000000000" pitchFamily="2" charset="2"/>
              <a:buChar char="§"/>
            </a:pPr>
            <a:r>
              <a:rPr lang="tr-TR" dirty="0"/>
              <a:t>Mesaj hangi bağlamlarda ele alınacaktır?</a:t>
            </a:r>
          </a:p>
          <a:p>
            <a:pPr marL="571500" indent="-571500">
              <a:buFont typeface="Wingdings" panose="05000000000000000000" pitchFamily="2" charset="2"/>
              <a:buChar char="§"/>
            </a:pPr>
            <a:endParaRPr lang="tr-TR" dirty="0"/>
          </a:p>
          <a:p>
            <a:r>
              <a:rPr lang="tr-TR" dirty="0"/>
              <a:t>Sorular projelere göre şekillenir. Artış gösterebilir. </a:t>
            </a:r>
          </a:p>
          <a:p>
            <a:endParaRPr lang="tr-TR" dirty="0"/>
          </a:p>
          <a:p>
            <a:r>
              <a:rPr lang="tr-TR" dirty="0"/>
              <a:t>Cevaplara göre tasarımcı mesajı planlar: form, kod, dil, amaç, öykü, medya… </a:t>
            </a:r>
          </a:p>
          <a:p>
            <a:r>
              <a:rPr lang="tr-TR" dirty="0"/>
              <a:t>Süreç teknolojik, lojistik ve finansal kararlar içerir ve  iletişimsel eylemin başarısını ölçmeyle sonuçlanır. İyileştirmek için geribildirimler toplanır.</a:t>
            </a:r>
          </a:p>
          <a:p>
            <a:endParaRPr lang="tr-TR" dirty="0"/>
          </a:p>
        </p:txBody>
      </p:sp>
      <p:pic>
        <p:nvPicPr>
          <p:cNvPr id="6" name="Resim 5">
            <a:extLst>
              <a:ext uri="{FF2B5EF4-FFF2-40B4-BE49-F238E27FC236}">
                <a16:creationId xmlns:a16="http://schemas.microsoft.com/office/drawing/2014/main" id="{A170689F-0EDE-4853-87AF-5941A18BD8B0}"/>
              </a:ext>
            </a:extLst>
          </p:cNvPr>
          <p:cNvPicPr>
            <a:picLocks noChangeAspect="1"/>
          </p:cNvPicPr>
          <p:nvPr/>
        </p:nvPicPr>
        <p:blipFill>
          <a:blip r:embed="rId3"/>
          <a:stretch>
            <a:fillRect/>
          </a:stretch>
        </p:blipFill>
        <p:spPr>
          <a:xfrm>
            <a:off x="12188825" y="4076073"/>
            <a:ext cx="11559404" cy="5285819"/>
          </a:xfrm>
          <a:prstGeom prst="rect">
            <a:avLst/>
          </a:prstGeom>
        </p:spPr>
      </p:pic>
      <p:sp>
        <p:nvSpPr>
          <p:cNvPr id="7" name="Dikdörtgen 6">
            <a:extLst>
              <a:ext uri="{FF2B5EF4-FFF2-40B4-BE49-F238E27FC236}">
                <a16:creationId xmlns:a16="http://schemas.microsoft.com/office/drawing/2014/main" id="{44F07099-CE70-4EE4-8225-DE28722BE337}"/>
              </a:ext>
            </a:extLst>
          </p:cNvPr>
          <p:cNvSpPr/>
          <p:nvPr/>
        </p:nvSpPr>
        <p:spPr>
          <a:xfrm>
            <a:off x="16221393" y="9399129"/>
            <a:ext cx="12188825" cy="523220"/>
          </a:xfrm>
          <a:prstGeom prst="rect">
            <a:avLst/>
          </a:prstGeom>
        </p:spPr>
        <p:txBody>
          <a:bodyPr>
            <a:spAutoFit/>
          </a:bodyPr>
          <a:lstStyle/>
          <a:p>
            <a:r>
              <a:rPr lang="en-US" sz="1400" dirty="0">
                <a:latin typeface="HelveticaNeue-Light"/>
              </a:rPr>
              <a:t>Dynamic Diagrams (1990s), </a:t>
            </a:r>
            <a:r>
              <a:rPr lang="en-US" sz="1400" i="1" dirty="0">
                <a:latin typeface="HelveticaNeue-LightItalic"/>
              </a:rPr>
              <a:t>From </a:t>
            </a:r>
            <a:r>
              <a:rPr lang="en-US" sz="1400" i="1" dirty="0" err="1">
                <a:latin typeface="HelveticaNeue-LightItalic"/>
              </a:rPr>
              <a:t>Memex</a:t>
            </a:r>
            <a:r>
              <a:rPr lang="en-US" sz="1400" i="1" dirty="0">
                <a:latin typeface="HelveticaNeue-LightItalic"/>
              </a:rPr>
              <a:t> to Hypertext</a:t>
            </a:r>
            <a:r>
              <a:rPr lang="en-US" sz="1400" dirty="0">
                <a:latin typeface="HelveticaNeue-Light"/>
              </a:rPr>
              <a:t>, book cover, Johns Hopkins University</a:t>
            </a:r>
          </a:p>
          <a:p>
            <a:r>
              <a:rPr lang="en-US" sz="1400" dirty="0">
                <a:latin typeface="HelveticaNeue-Light"/>
              </a:rPr>
              <a:t>Press. (Reproduced by permission, © Krzysztof Lenk)</a:t>
            </a:r>
            <a:endParaRPr lang="en-US" sz="1400" dirty="0"/>
          </a:p>
        </p:txBody>
      </p:sp>
    </p:spTree>
    <p:extLst>
      <p:ext uri="{BB962C8B-B14F-4D97-AF65-F5344CB8AC3E}">
        <p14:creationId xmlns:p14="http://schemas.microsoft.com/office/powerpoint/2010/main" val="239892398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p:cNvSpPr txBox="1"/>
          <p:nvPr/>
        </p:nvSpPr>
        <p:spPr>
          <a:xfrm>
            <a:off x="6462219" y="8435508"/>
            <a:ext cx="10591800" cy="1169551"/>
          </a:xfrm>
          <a:prstGeom prst="rect">
            <a:avLst/>
          </a:prstGeom>
          <a:noFill/>
        </p:spPr>
        <p:txBody>
          <a:bodyPr wrap="square" rtlCol="0">
            <a:spAutoFit/>
          </a:bodyPr>
          <a:lstStyle/>
          <a:p>
            <a:pPr algn="ctr"/>
            <a:r>
              <a:rPr lang="tr-TR" sz="7000" b="1" spc="600" dirty="0">
                <a:solidFill>
                  <a:schemeClr val="tx2"/>
                </a:solidFill>
                <a:latin typeface="Playfair Display SC" charset="0"/>
                <a:ea typeface="Playfair Display SC" charset="0"/>
                <a:cs typeface="Playfair Display SC" charset="0"/>
              </a:rPr>
              <a:t>Görüşmek üzere</a:t>
            </a:r>
            <a:endParaRPr lang="en-US" sz="7000" b="1" spc="600" dirty="0">
              <a:solidFill>
                <a:schemeClr val="tx2"/>
              </a:solidFill>
              <a:latin typeface="Playfair Display SC" charset="0"/>
              <a:ea typeface="Playfair Display SC" charset="0"/>
              <a:cs typeface="Playfair Display SC" charset="0"/>
            </a:endParaRPr>
          </a:p>
        </p:txBody>
      </p:sp>
      <p:sp>
        <p:nvSpPr>
          <p:cNvPr id="40" name="TextBox 39"/>
          <p:cNvSpPr txBox="1"/>
          <p:nvPr/>
        </p:nvSpPr>
        <p:spPr>
          <a:xfrm>
            <a:off x="6962835" y="9885269"/>
            <a:ext cx="9590568" cy="464871"/>
          </a:xfrm>
          <a:prstGeom prst="rect">
            <a:avLst/>
          </a:prstGeom>
          <a:noFill/>
        </p:spPr>
        <p:txBody>
          <a:bodyPr wrap="square" rtlCol="0">
            <a:spAutoFit/>
          </a:bodyPr>
          <a:lstStyle/>
          <a:p>
            <a:pPr algn="ctr">
              <a:lnSpc>
                <a:spcPct val="150000"/>
              </a:lnSpc>
            </a:pPr>
            <a:r>
              <a:rPr lang="tr-TR" sz="1800" b="1" spc="600" dirty="0">
                <a:solidFill>
                  <a:schemeClr val="accent2"/>
                </a:solidFill>
                <a:latin typeface="Montserrat Semi" charset="0"/>
                <a:ea typeface="Montserrat Semi" charset="0"/>
                <a:cs typeface="Montserrat Semi" charset="0"/>
              </a:rPr>
              <a:t>Sevcan.ekmekcioglu@samsun.edu.tr</a:t>
            </a:r>
            <a:endParaRPr lang="en-US" sz="1800" b="1" spc="600" dirty="0">
              <a:solidFill>
                <a:schemeClr val="accent2"/>
              </a:solidFill>
              <a:latin typeface="Montserrat Semi" charset="0"/>
              <a:ea typeface="Montserrat Semi" charset="0"/>
              <a:cs typeface="Montserrat Semi" charset="0"/>
            </a:endParaRPr>
          </a:p>
        </p:txBody>
      </p:sp>
      <p:sp>
        <p:nvSpPr>
          <p:cNvPr id="2" name="Dikdörtgen 1">
            <a:extLst>
              <a:ext uri="{FF2B5EF4-FFF2-40B4-BE49-F238E27FC236}">
                <a16:creationId xmlns:a16="http://schemas.microsoft.com/office/drawing/2014/main" id="{22BC0768-2FFB-4C06-9B94-8B3207F1D0E0}"/>
              </a:ext>
            </a:extLst>
          </p:cNvPr>
          <p:cNvSpPr/>
          <p:nvPr/>
        </p:nvSpPr>
        <p:spPr>
          <a:xfrm>
            <a:off x="4907739" y="824961"/>
            <a:ext cx="15300501" cy="461665"/>
          </a:xfrm>
          <a:prstGeom prst="rect">
            <a:avLst/>
          </a:prstGeom>
        </p:spPr>
        <p:txBody>
          <a:bodyPr wrap="square">
            <a:spAutoFit/>
          </a:bodyPr>
          <a:lstStyle/>
          <a:p>
            <a:r>
              <a:rPr lang="en-US" sz="2400" dirty="0" err="1"/>
              <a:t>Frascara</a:t>
            </a:r>
            <a:r>
              <a:rPr lang="en-US" sz="2400" dirty="0"/>
              <a:t>, J. (2004). </a:t>
            </a:r>
            <a:r>
              <a:rPr lang="en-US" sz="2400" i="1" dirty="0"/>
              <a:t>Communication design: principles, methods, and practice</a:t>
            </a:r>
            <a:r>
              <a:rPr lang="en-US" sz="2400" dirty="0"/>
              <a:t>. Allworth Communications, Inc..</a:t>
            </a:r>
          </a:p>
        </p:txBody>
      </p:sp>
    </p:spTree>
    <p:extLst>
      <p:ext uri="{BB962C8B-B14F-4D97-AF65-F5344CB8AC3E}">
        <p14:creationId xmlns:p14="http://schemas.microsoft.com/office/powerpoint/2010/main" val="1055637476"/>
      </p:ext>
    </p:extLst>
  </p:cSld>
  <p:clrMapOvr>
    <a:masterClrMapping/>
  </p:clrMapOvr>
  <p:transition/>
</p:sld>
</file>

<file path=ppt/theme/theme1.xml><?xml version="1.0" encoding="utf-8"?>
<a:theme xmlns:a="http://schemas.openxmlformats.org/drawingml/2006/main" name="Default Theme">
  <a:themeElements>
    <a:clrScheme name="Custom 3">
      <a:dk1>
        <a:srgbClr val="7F7F7F"/>
      </a:dk1>
      <a:lt1>
        <a:srgbClr val="FFFFFF"/>
      </a:lt1>
      <a:dk2>
        <a:srgbClr val="000000"/>
      </a:dk2>
      <a:lt2>
        <a:srgbClr val="FFFFFF"/>
      </a:lt2>
      <a:accent1>
        <a:srgbClr val="ECDDD6"/>
      </a:accent1>
      <a:accent2>
        <a:srgbClr val="000000"/>
      </a:accent2>
      <a:accent3>
        <a:srgbClr val="ECDDD6"/>
      </a:accent3>
      <a:accent4>
        <a:srgbClr val="000000"/>
      </a:accent4>
      <a:accent5>
        <a:srgbClr val="ECDDD6"/>
      </a:accent5>
      <a:accent6>
        <a:srgbClr val="91969B"/>
      </a:accent6>
      <a:hlink>
        <a:srgbClr val="F33B48"/>
      </a:hlink>
      <a:folHlink>
        <a:srgbClr val="FFC000"/>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37696</TotalTime>
  <Words>1602</Words>
  <Application>Microsoft Office PowerPoint</Application>
  <PresentationFormat>Özel</PresentationFormat>
  <Paragraphs>191</Paragraphs>
  <Slides>18</Slides>
  <Notes>18</Notes>
  <HiddenSlides>0</HiddenSlides>
  <MMClips>0</MMClips>
  <ScaleCrop>false</ScaleCrop>
  <HeadingPairs>
    <vt:vector size="6" baseType="variant">
      <vt:variant>
        <vt:lpstr>Kullanılan Yazı Tipleri</vt:lpstr>
      </vt:variant>
      <vt:variant>
        <vt:i4>14</vt:i4>
      </vt:variant>
      <vt:variant>
        <vt:lpstr>Tema</vt:lpstr>
      </vt:variant>
      <vt:variant>
        <vt:i4>1</vt:i4>
      </vt:variant>
      <vt:variant>
        <vt:lpstr>Slayt Başlıkları</vt:lpstr>
      </vt:variant>
      <vt:variant>
        <vt:i4>18</vt:i4>
      </vt:variant>
    </vt:vector>
  </HeadingPairs>
  <TitlesOfParts>
    <vt:vector size="33" baseType="lpstr">
      <vt:lpstr>Arial</vt:lpstr>
      <vt:lpstr>Calibri Light</vt:lpstr>
      <vt:lpstr>HelveticaNeue-Black</vt:lpstr>
      <vt:lpstr>HelveticaNeue-Light</vt:lpstr>
      <vt:lpstr>HelveticaNeue-LightItalic</vt:lpstr>
      <vt:lpstr>Lato</vt:lpstr>
      <vt:lpstr>Lato Black</vt:lpstr>
      <vt:lpstr>Lato Light</vt:lpstr>
      <vt:lpstr>Montserrat Semi</vt:lpstr>
      <vt:lpstr>Open Sans Light</vt:lpstr>
      <vt:lpstr>Playfair Display SC</vt:lpstr>
      <vt:lpstr>Poppins Light</vt:lpstr>
      <vt:lpstr>Poppins SemiBold</vt:lpstr>
      <vt:lpstr>Wingdings</vt:lpstr>
      <vt:lpstr>Default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Powerpointify</dc:title>
  <dc:subject/>
  <dc:creator>SEVCAN EKMEKÇİOĞLU</dc:creator>
  <cp:keywords/>
  <dc:description/>
  <cp:lastModifiedBy>Deniz Ekmekçioğlu</cp:lastModifiedBy>
  <cp:revision>6251</cp:revision>
  <cp:lastPrinted>2018-10-04T13:38:44Z</cp:lastPrinted>
  <dcterms:created xsi:type="dcterms:W3CDTF">2014-11-12T21:47:38Z</dcterms:created>
  <dcterms:modified xsi:type="dcterms:W3CDTF">2020-03-20T14:59:04Z</dcterms:modified>
  <cp:category/>
</cp:coreProperties>
</file>