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79"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80" r:id="rId16"/>
    <p:sldId id="281" r:id="rId17"/>
    <p:sldId id="282" r:id="rId18"/>
    <p:sldId id="283" r:id="rId19"/>
    <p:sldId id="284" r:id="rId20"/>
    <p:sldId id="285" r:id="rId21"/>
    <p:sldId id="286" r:id="rId22"/>
    <p:sldId id="287" r:id="rId23"/>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7"/>
    <p:restoredTop sz="92545"/>
  </p:normalViewPr>
  <p:slideViewPr>
    <p:cSldViewPr snapToGrid="0" snapToObjects="1">
      <p:cViewPr varScale="1">
        <p:scale>
          <a:sx n="59" d="100"/>
          <a:sy n="59" d="100"/>
        </p:scale>
        <p:origin x="44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21979636-C2FB-C44C-BDDB-2F59285E008A}"/>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53F74554-5796-814F-8908-3F6B7E1B162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1411561D-D2D1-F74C-8914-D767889A9471}"/>
              </a:ext>
            </a:extLst>
          </p:cNvPr>
          <p:cNvSpPr>
            <a:spLocks noGrp="1"/>
          </p:cNvSpPr>
          <p:nvPr>
            <p:ph type="dt" sz="half" idx="10"/>
          </p:nvPr>
        </p:nvSpPr>
        <p:spPr/>
        <p:txBody>
          <a:bodyPr/>
          <a:lstStyle/>
          <a:p>
            <a:fld id="{C6D18655-A928-D147-A547-F3B7B3386507}" type="datetimeFigureOut">
              <a:rPr lang="tr-TR" smtClean="0"/>
              <a:t>22.03.2020</a:t>
            </a:fld>
            <a:endParaRPr lang="tr-TR"/>
          </a:p>
        </p:txBody>
      </p:sp>
      <p:sp>
        <p:nvSpPr>
          <p:cNvPr id="5" name="Alt Bilgi Yer Tutucusu 4">
            <a:extLst>
              <a:ext uri="{FF2B5EF4-FFF2-40B4-BE49-F238E27FC236}">
                <a16:creationId xmlns:a16="http://schemas.microsoft.com/office/drawing/2014/main" id="{1B0F6935-C8AC-4B4A-9973-FC3DC7D2BDD7}"/>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5904B029-F599-824A-B555-1660443E5CA2}"/>
              </a:ext>
            </a:extLst>
          </p:cNvPr>
          <p:cNvSpPr>
            <a:spLocks noGrp="1"/>
          </p:cNvSpPr>
          <p:nvPr>
            <p:ph type="sldNum" sz="quarter" idx="12"/>
          </p:nvPr>
        </p:nvSpPr>
        <p:spPr/>
        <p:txBody>
          <a:bodyPr/>
          <a:lstStyle/>
          <a:p>
            <a:fld id="{AAA206D8-71AA-544A-970E-11808ADE0A70}" type="slidenum">
              <a:rPr lang="tr-TR" smtClean="0"/>
              <a:t>‹#›</a:t>
            </a:fld>
            <a:endParaRPr lang="tr-TR"/>
          </a:p>
        </p:txBody>
      </p:sp>
    </p:spTree>
    <p:extLst>
      <p:ext uri="{BB962C8B-B14F-4D97-AF65-F5344CB8AC3E}">
        <p14:creationId xmlns:p14="http://schemas.microsoft.com/office/powerpoint/2010/main" val="1520910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7F04708E-4B95-A94D-B463-B37C2DA2CB68}"/>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220B64E2-4789-4345-856D-0DFC27B38449}"/>
              </a:ext>
            </a:extLst>
          </p:cNvPr>
          <p:cNvSpPr>
            <a:spLocks noGrp="1"/>
          </p:cNvSpPr>
          <p:nvPr>
            <p:ph idx="1"/>
          </p:nvPr>
        </p:nvSpPr>
        <p:spPr/>
        <p:txBody>
          <a:bodyPr/>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99530EBC-3A83-C941-95DE-1DC881174BE5}"/>
              </a:ext>
            </a:extLst>
          </p:cNvPr>
          <p:cNvSpPr>
            <a:spLocks noGrp="1"/>
          </p:cNvSpPr>
          <p:nvPr>
            <p:ph type="dt" sz="half" idx="10"/>
          </p:nvPr>
        </p:nvSpPr>
        <p:spPr/>
        <p:txBody>
          <a:bodyPr/>
          <a:lstStyle/>
          <a:p>
            <a:fld id="{C6D18655-A928-D147-A547-F3B7B3386507}" type="datetimeFigureOut">
              <a:rPr lang="tr-TR" smtClean="0"/>
              <a:t>22.03.2020</a:t>
            </a:fld>
            <a:endParaRPr lang="tr-TR"/>
          </a:p>
        </p:txBody>
      </p:sp>
      <p:sp>
        <p:nvSpPr>
          <p:cNvPr id="5" name="Alt Bilgi Yer Tutucusu 4">
            <a:extLst>
              <a:ext uri="{FF2B5EF4-FFF2-40B4-BE49-F238E27FC236}">
                <a16:creationId xmlns:a16="http://schemas.microsoft.com/office/drawing/2014/main" id="{AFB4A266-49FD-7A41-9415-715A6B6A4443}"/>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419AC6C4-4809-3D46-8C1C-87566B5EE1F5}"/>
              </a:ext>
            </a:extLst>
          </p:cNvPr>
          <p:cNvSpPr>
            <a:spLocks noGrp="1"/>
          </p:cNvSpPr>
          <p:nvPr>
            <p:ph type="sldNum" sz="quarter" idx="12"/>
          </p:nvPr>
        </p:nvSpPr>
        <p:spPr/>
        <p:txBody>
          <a:bodyPr/>
          <a:lstStyle/>
          <a:p>
            <a:fld id="{AAA206D8-71AA-544A-970E-11808ADE0A70}" type="slidenum">
              <a:rPr lang="tr-TR" smtClean="0"/>
              <a:t>‹#›</a:t>
            </a:fld>
            <a:endParaRPr lang="tr-TR"/>
          </a:p>
        </p:txBody>
      </p:sp>
    </p:spTree>
    <p:extLst>
      <p:ext uri="{BB962C8B-B14F-4D97-AF65-F5344CB8AC3E}">
        <p14:creationId xmlns:p14="http://schemas.microsoft.com/office/powerpoint/2010/main" val="15826545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B50C9CD-B66E-8044-84AF-FE93615D2213}"/>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10339927-8C61-674E-B040-9E094A8947B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1412FC3E-695C-F049-A260-30BF65F78007}"/>
              </a:ext>
            </a:extLst>
          </p:cNvPr>
          <p:cNvSpPr>
            <a:spLocks noGrp="1"/>
          </p:cNvSpPr>
          <p:nvPr>
            <p:ph type="dt" sz="half" idx="10"/>
          </p:nvPr>
        </p:nvSpPr>
        <p:spPr/>
        <p:txBody>
          <a:bodyPr/>
          <a:lstStyle/>
          <a:p>
            <a:fld id="{C6D18655-A928-D147-A547-F3B7B3386507}" type="datetimeFigureOut">
              <a:rPr lang="tr-TR" smtClean="0"/>
              <a:t>22.03.2020</a:t>
            </a:fld>
            <a:endParaRPr lang="tr-TR"/>
          </a:p>
        </p:txBody>
      </p:sp>
      <p:sp>
        <p:nvSpPr>
          <p:cNvPr id="5" name="Alt Bilgi Yer Tutucusu 4">
            <a:extLst>
              <a:ext uri="{FF2B5EF4-FFF2-40B4-BE49-F238E27FC236}">
                <a16:creationId xmlns:a16="http://schemas.microsoft.com/office/drawing/2014/main" id="{8D00AD7F-E23B-DC47-9B1D-0E948D272F5B}"/>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2C345F60-D4BE-724F-AF2B-A4A2D06C4384}"/>
              </a:ext>
            </a:extLst>
          </p:cNvPr>
          <p:cNvSpPr>
            <a:spLocks noGrp="1"/>
          </p:cNvSpPr>
          <p:nvPr>
            <p:ph type="sldNum" sz="quarter" idx="12"/>
          </p:nvPr>
        </p:nvSpPr>
        <p:spPr/>
        <p:txBody>
          <a:bodyPr/>
          <a:lstStyle/>
          <a:p>
            <a:fld id="{AAA206D8-71AA-544A-970E-11808ADE0A70}" type="slidenum">
              <a:rPr lang="tr-TR" smtClean="0"/>
              <a:t>‹#›</a:t>
            </a:fld>
            <a:endParaRPr lang="tr-TR"/>
          </a:p>
        </p:txBody>
      </p:sp>
    </p:spTree>
    <p:extLst>
      <p:ext uri="{BB962C8B-B14F-4D97-AF65-F5344CB8AC3E}">
        <p14:creationId xmlns:p14="http://schemas.microsoft.com/office/powerpoint/2010/main" val="30230893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4D7B0785-E4E1-5547-9C5F-F0157038F795}"/>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38D3C2FC-833C-D442-927F-81831C0F981E}"/>
              </a:ext>
            </a:extLst>
          </p:cNvPr>
          <p:cNvSpPr>
            <a:spLocks noGrp="1"/>
          </p:cNvSpPr>
          <p:nvPr>
            <p:ph sz="half" idx="1"/>
          </p:nvPr>
        </p:nvSpPr>
        <p:spPr>
          <a:xfrm>
            <a:off x="838200" y="1825625"/>
            <a:ext cx="5181600" cy="4351338"/>
          </a:xfrm>
        </p:spPr>
        <p:txBody>
          <a:bodyPr/>
          <a:lstStyle/>
          <a:p>
            <a:r>
              <a:rPr lang="tr-TR"/>
              <a:t>Asıl metin stillerini düzenle
İkinci düzey
Üçüncü düzey
Dördüncü düzey
Beşinci düzey</a:t>
            </a:r>
          </a:p>
        </p:txBody>
      </p:sp>
      <p:sp>
        <p:nvSpPr>
          <p:cNvPr id="4" name="İçerik Yer Tutucusu 3">
            <a:extLst>
              <a:ext uri="{FF2B5EF4-FFF2-40B4-BE49-F238E27FC236}">
                <a16:creationId xmlns:a16="http://schemas.microsoft.com/office/drawing/2014/main" id="{612CA30A-ABC2-504E-9692-E9F1B74B33D9}"/>
              </a:ext>
            </a:extLst>
          </p:cNvPr>
          <p:cNvSpPr>
            <a:spLocks noGrp="1"/>
          </p:cNvSpPr>
          <p:nvPr>
            <p:ph sz="half" idx="2"/>
          </p:nvPr>
        </p:nvSpPr>
        <p:spPr>
          <a:xfrm>
            <a:off x="6172200" y="1825625"/>
            <a:ext cx="5181600" cy="4351338"/>
          </a:xfrm>
        </p:spPr>
        <p:txBody>
          <a:bodyPr/>
          <a:lstStyle/>
          <a:p>
            <a:r>
              <a:rPr lang="tr-TR"/>
              <a:t>Asıl metin stillerini düzenle
İkinci düzey
Üçüncü düzey
Dördüncü düzey
Beşinci düzey</a:t>
            </a:r>
          </a:p>
        </p:txBody>
      </p:sp>
      <p:sp>
        <p:nvSpPr>
          <p:cNvPr id="5" name="Veri Yer Tutucusu 4">
            <a:extLst>
              <a:ext uri="{FF2B5EF4-FFF2-40B4-BE49-F238E27FC236}">
                <a16:creationId xmlns:a16="http://schemas.microsoft.com/office/drawing/2014/main" id="{B434B502-F56A-8249-8EDB-CCE1FECC035A}"/>
              </a:ext>
            </a:extLst>
          </p:cNvPr>
          <p:cNvSpPr>
            <a:spLocks noGrp="1"/>
          </p:cNvSpPr>
          <p:nvPr>
            <p:ph type="dt" sz="half" idx="10"/>
          </p:nvPr>
        </p:nvSpPr>
        <p:spPr/>
        <p:txBody>
          <a:bodyPr/>
          <a:lstStyle/>
          <a:p>
            <a:fld id="{C6D18655-A928-D147-A547-F3B7B3386507}" type="datetimeFigureOut">
              <a:rPr lang="tr-TR" smtClean="0"/>
              <a:t>22.03.2020</a:t>
            </a:fld>
            <a:endParaRPr lang="tr-TR"/>
          </a:p>
        </p:txBody>
      </p:sp>
      <p:sp>
        <p:nvSpPr>
          <p:cNvPr id="6" name="Alt Bilgi Yer Tutucusu 5">
            <a:extLst>
              <a:ext uri="{FF2B5EF4-FFF2-40B4-BE49-F238E27FC236}">
                <a16:creationId xmlns:a16="http://schemas.microsoft.com/office/drawing/2014/main" id="{85A8C056-3595-454B-8566-74618B00F49C}"/>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EA266CD7-830F-D246-A2EA-5E4F2FA49DFC}"/>
              </a:ext>
            </a:extLst>
          </p:cNvPr>
          <p:cNvSpPr>
            <a:spLocks noGrp="1"/>
          </p:cNvSpPr>
          <p:nvPr>
            <p:ph type="sldNum" sz="quarter" idx="12"/>
          </p:nvPr>
        </p:nvSpPr>
        <p:spPr/>
        <p:txBody>
          <a:bodyPr/>
          <a:lstStyle/>
          <a:p>
            <a:fld id="{AAA206D8-71AA-544A-970E-11808ADE0A70}" type="slidenum">
              <a:rPr lang="tr-TR" smtClean="0"/>
              <a:t>‹#›</a:t>
            </a:fld>
            <a:endParaRPr lang="tr-TR"/>
          </a:p>
        </p:txBody>
      </p:sp>
    </p:spTree>
    <p:extLst>
      <p:ext uri="{BB962C8B-B14F-4D97-AF65-F5344CB8AC3E}">
        <p14:creationId xmlns:p14="http://schemas.microsoft.com/office/powerpoint/2010/main" val="1782179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D0697D14-6B1A-1546-A3E9-3B158172261E}"/>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BE639FD2-31D0-784C-BF77-2F75DF841BA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tr-TR"/>
              <a:t>Asıl metin stillerini düzenle
İkinci düzey
Üçüncü düzey
Dördüncü düzey
Beşinci düzey</a:t>
            </a:r>
          </a:p>
        </p:txBody>
      </p:sp>
      <p:sp>
        <p:nvSpPr>
          <p:cNvPr id="4" name="İçerik Yer Tutucusu 3">
            <a:extLst>
              <a:ext uri="{FF2B5EF4-FFF2-40B4-BE49-F238E27FC236}">
                <a16:creationId xmlns:a16="http://schemas.microsoft.com/office/drawing/2014/main" id="{B4A398B7-FE9F-8D41-8EC4-AC3EC4443D39}"/>
              </a:ext>
            </a:extLst>
          </p:cNvPr>
          <p:cNvSpPr>
            <a:spLocks noGrp="1"/>
          </p:cNvSpPr>
          <p:nvPr>
            <p:ph sz="half" idx="2"/>
          </p:nvPr>
        </p:nvSpPr>
        <p:spPr>
          <a:xfrm>
            <a:off x="839788" y="2505075"/>
            <a:ext cx="5157787" cy="3684588"/>
          </a:xfrm>
        </p:spPr>
        <p:txBody>
          <a:bodyPr/>
          <a:lstStyle/>
          <a:p>
            <a:r>
              <a:rPr lang="tr-TR"/>
              <a:t>Asıl metin stillerini düzenle
İkinci düzey
Üçüncü düzey
Dördüncü düzey
Beşinci düzey</a:t>
            </a:r>
          </a:p>
        </p:txBody>
      </p:sp>
      <p:sp>
        <p:nvSpPr>
          <p:cNvPr id="5" name="Metin Yer Tutucusu 4">
            <a:extLst>
              <a:ext uri="{FF2B5EF4-FFF2-40B4-BE49-F238E27FC236}">
                <a16:creationId xmlns:a16="http://schemas.microsoft.com/office/drawing/2014/main" id="{493BB3B3-C397-484B-B0E5-6990C797FEB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tr-TR"/>
              <a:t>Asıl metin stillerini düzenle
İkinci düzey
Üçüncü düzey
Dördüncü düzey
Beşinci düzey</a:t>
            </a:r>
          </a:p>
        </p:txBody>
      </p:sp>
      <p:sp>
        <p:nvSpPr>
          <p:cNvPr id="6" name="İçerik Yer Tutucusu 5">
            <a:extLst>
              <a:ext uri="{FF2B5EF4-FFF2-40B4-BE49-F238E27FC236}">
                <a16:creationId xmlns:a16="http://schemas.microsoft.com/office/drawing/2014/main" id="{BA70E0B3-EDEC-D94D-9E5F-6B44D1787C78}"/>
              </a:ext>
            </a:extLst>
          </p:cNvPr>
          <p:cNvSpPr>
            <a:spLocks noGrp="1"/>
          </p:cNvSpPr>
          <p:nvPr>
            <p:ph sz="quarter" idx="4"/>
          </p:nvPr>
        </p:nvSpPr>
        <p:spPr>
          <a:xfrm>
            <a:off x="6172200" y="2505075"/>
            <a:ext cx="5183188" cy="3684588"/>
          </a:xfrm>
        </p:spPr>
        <p:txBody>
          <a:bodyPr/>
          <a:lstStyle/>
          <a:p>
            <a:r>
              <a:rPr lang="tr-TR"/>
              <a:t>Asıl metin stillerini düzenle
İkinci düzey
Üçüncü düzey
Dördüncü düzey
Beşinci düzey</a:t>
            </a:r>
          </a:p>
        </p:txBody>
      </p:sp>
      <p:sp>
        <p:nvSpPr>
          <p:cNvPr id="7" name="Veri Yer Tutucusu 6">
            <a:extLst>
              <a:ext uri="{FF2B5EF4-FFF2-40B4-BE49-F238E27FC236}">
                <a16:creationId xmlns:a16="http://schemas.microsoft.com/office/drawing/2014/main" id="{9E8A3696-4504-8445-982C-9A170E016F85}"/>
              </a:ext>
            </a:extLst>
          </p:cNvPr>
          <p:cNvSpPr>
            <a:spLocks noGrp="1"/>
          </p:cNvSpPr>
          <p:nvPr>
            <p:ph type="dt" sz="half" idx="10"/>
          </p:nvPr>
        </p:nvSpPr>
        <p:spPr/>
        <p:txBody>
          <a:bodyPr/>
          <a:lstStyle/>
          <a:p>
            <a:fld id="{C6D18655-A928-D147-A547-F3B7B3386507}" type="datetimeFigureOut">
              <a:rPr lang="tr-TR" smtClean="0"/>
              <a:t>22.03.2020</a:t>
            </a:fld>
            <a:endParaRPr lang="tr-TR"/>
          </a:p>
        </p:txBody>
      </p:sp>
      <p:sp>
        <p:nvSpPr>
          <p:cNvPr id="8" name="Alt Bilgi Yer Tutucusu 7">
            <a:extLst>
              <a:ext uri="{FF2B5EF4-FFF2-40B4-BE49-F238E27FC236}">
                <a16:creationId xmlns:a16="http://schemas.microsoft.com/office/drawing/2014/main" id="{35A2C30D-C031-8B42-AC8F-6E738E90666E}"/>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DE2AC68B-3711-4B4E-9B4C-FF11E6DC98A1}"/>
              </a:ext>
            </a:extLst>
          </p:cNvPr>
          <p:cNvSpPr>
            <a:spLocks noGrp="1"/>
          </p:cNvSpPr>
          <p:nvPr>
            <p:ph type="sldNum" sz="quarter" idx="12"/>
          </p:nvPr>
        </p:nvSpPr>
        <p:spPr/>
        <p:txBody>
          <a:bodyPr/>
          <a:lstStyle/>
          <a:p>
            <a:fld id="{AAA206D8-71AA-544A-970E-11808ADE0A70}" type="slidenum">
              <a:rPr lang="tr-TR" smtClean="0"/>
              <a:t>‹#›</a:t>
            </a:fld>
            <a:endParaRPr lang="tr-TR"/>
          </a:p>
        </p:txBody>
      </p:sp>
    </p:spTree>
    <p:extLst>
      <p:ext uri="{BB962C8B-B14F-4D97-AF65-F5344CB8AC3E}">
        <p14:creationId xmlns:p14="http://schemas.microsoft.com/office/powerpoint/2010/main" val="19512260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4A7EFCDE-C0FE-9748-A50E-73A011093567}"/>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6BC42940-3B6F-874A-A767-C1ECFBA885D0}"/>
              </a:ext>
            </a:extLst>
          </p:cNvPr>
          <p:cNvSpPr>
            <a:spLocks noGrp="1"/>
          </p:cNvSpPr>
          <p:nvPr>
            <p:ph type="dt" sz="half" idx="10"/>
          </p:nvPr>
        </p:nvSpPr>
        <p:spPr/>
        <p:txBody>
          <a:bodyPr/>
          <a:lstStyle/>
          <a:p>
            <a:fld id="{C6D18655-A928-D147-A547-F3B7B3386507}" type="datetimeFigureOut">
              <a:rPr lang="tr-TR" smtClean="0"/>
              <a:t>22.03.2020</a:t>
            </a:fld>
            <a:endParaRPr lang="tr-TR"/>
          </a:p>
        </p:txBody>
      </p:sp>
      <p:sp>
        <p:nvSpPr>
          <p:cNvPr id="4" name="Alt Bilgi Yer Tutucusu 3">
            <a:extLst>
              <a:ext uri="{FF2B5EF4-FFF2-40B4-BE49-F238E27FC236}">
                <a16:creationId xmlns:a16="http://schemas.microsoft.com/office/drawing/2014/main" id="{4562CA6F-8B92-A549-BB8A-9421D7807502}"/>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D9D2A054-B507-2C4E-8939-8ED350AF32B9}"/>
              </a:ext>
            </a:extLst>
          </p:cNvPr>
          <p:cNvSpPr>
            <a:spLocks noGrp="1"/>
          </p:cNvSpPr>
          <p:nvPr>
            <p:ph type="sldNum" sz="quarter" idx="12"/>
          </p:nvPr>
        </p:nvSpPr>
        <p:spPr/>
        <p:txBody>
          <a:bodyPr/>
          <a:lstStyle/>
          <a:p>
            <a:fld id="{AAA206D8-71AA-544A-970E-11808ADE0A70}" type="slidenum">
              <a:rPr lang="tr-TR" smtClean="0"/>
              <a:t>‹#›</a:t>
            </a:fld>
            <a:endParaRPr lang="tr-TR"/>
          </a:p>
        </p:txBody>
      </p:sp>
    </p:spTree>
    <p:extLst>
      <p:ext uri="{BB962C8B-B14F-4D97-AF65-F5344CB8AC3E}">
        <p14:creationId xmlns:p14="http://schemas.microsoft.com/office/powerpoint/2010/main" val="18785331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BFA91045-A4CC-A24B-B88A-1E1025099AD3}"/>
              </a:ext>
            </a:extLst>
          </p:cNvPr>
          <p:cNvSpPr>
            <a:spLocks noGrp="1"/>
          </p:cNvSpPr>
          <p:nvPr>
            <p:ph type="dt" sz="half" idx="10"/>
          </p:nvPr>
        </p:nvSpPr>
        <p:spPr/>
        <p:txBody>
          <a:bodyPr/>
          <a:lstStyle/>
          <a:p>
            <a:fld id="{C6D18655-A928-D147-A547-F3B7B3386507}" type="datetimeFigureOut">
              <a:rPr lang="tr-TR" smtClean="0"/>
              <a:t>22.03.2020</a:t>
            </a:fld>
            <a:endParaRPr lang="tr-TR"/>
          </a:p>
        </p:txBody>
      </p:sp>
      <p:sp>
        <p:nvSpPr>
          <p:cNvPr id="3" name="Alt Bilgi Yer Tutucusu 2">
            <a:extLst>
              <a:ext uri="{FF2B5EF4-FFF2-40B4-BE49-F238E27FC236}">
                <a16:creationId xmlns:a16="http://schemas.microsoft.com/office/drawing/2014/main" id="{53621774-FBA2-3349-9162-641948CC58CC}"/>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1666889C-2A74-3B46-8EE5-EFC49E0691CB}"/>
              </a:ext>
            </a:extLst>
          </p:cNvPr>
          <p:cNvSpPr>
            <a:spLocks noGrp="1"/>
          </p:cNvSpPr>
          <p:nvPr>
            <p:ph type="sldNum" sz="quarter" idx="12"/>
          </p:nvPr>
        </p:nvSpPr>
        <p:spPr/>
        <p:txBody>
          <a:bodyPr/>
          <a:lstStyle/>
          <a:p>
            <a:fld id="{AAA206D8-71AA-544A-970E-11808ADE0A70}" type="slidenum">
              <a:rPr lang="tr-TR" smtClean="0"/>
              <a:t>‹#›</a:t>
            </a:fld>
            <a:endParaRPr lang="tr-TR"/>
          </a:p>
        </p:txBody>
      </p:sp>
    </p:spTree>
    <p:extLst>
      <p:ext uri="{BB962C8B-B14F-4D97-AF65-F5344CB8AC3E}">
        <p14:creationId xmlns:p14="http://schemas.microsoft.com/office/powerpoint/2010/main" val="17632037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D2B54236-02D2-F741-BB6D-096F3FA2D42B}"/>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31B0C3D7-F264-6344-8D5F-3E26A411649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tr-TR"/>
              <a:t>Asıl metin stillerini düzenle
İkinci düzey
Üçüncü düzey
Dördüncü düzey
Beşinci düzey</a:t>
            </a:r>
          </a:p>
        </p:txBody>
      </p:sp>
      <p:sp>
        <p:nvSpPr>
          <p:cNvPr id="4" name="Metin Yer Tutucusu 3">
            <a:extLst>
              <a:ext uri="{FF2B5EF4-FFF2-40B4-BE49-F238E27FC236}">
                <a16:creationId xmlns:a16="http://schemas.microsoft.com/office/drawing/2014/main" id="{024433D8-38D2-B343-8B43-77A93F4491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tr-TR"/>
              <a:t>Asıl metin stillerini düzenle
İkinci düzey
Üçüncü düzey
Dördüncü düzey
Beşinci düzey</a:t>
            </a:r>
          </a:p>
        </p:txBody>
      </p:sp>
      <p:sp>
        <p:nvSpPr>
          <p:cNvPr id="5" name="Veri Yer Tutucusu 4">
            <a:extLst>
              <a:ext uri="{FF2B5EF4-FFF2-40B4-BE49-F238E27FC236}">
                <a16:creationId xmlns:a16="http://schemas.microsoft.com/office/drawing/2014/main" id="{9EDF2B0A-E6B2-2C41-985F-EABBF2877098}"/>
              </a:ext>
            </a:extLst>
          </p:cNvPr>
          <p:cNvSpPr>
            <a:spLocks noGrp="1"/>
          </p:cNvSpPr>
          <p:nvPr>
            <p:ph type="dt" sz="half" idx="10"/>
          </p:nvPr>
        </p:nvSpPr>
        <p:spPr/>
        <p:txBody>
          <a:bodyPr/>
          <a:lstStyle/>
          <a:p>
            <a:fld id="{C6D18655-A928-D147-A547-F3B7B3386507}" type="datetimeFigureOut">
              <a:rPr lang="tr-TR" smtClean="0"/>
              <a:t>22.03.2020</a:t>
            </a:fld>
            <a:endParaRPr lang="tr-TR"/>
          </a:p>
        </p:txBody>
      </p:sp>
      <p:sp>
        <p:nvSpPr>
          <p:cNvPr id="6" name="Alt Bilgi Yer Tutucusu 5">
            <a:extLst>
              <a:ext uri="{FF2B5EF4-FFF2-40B4-BE49-F238E27FC236}">
                <a16:creationId xmlns:a16="http://schemas.microsoft.com/office/drawing/2014/main" id="{0BBBBA89-7E0D-1046-9E49-61CA04EC9101}"/>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12F4E1C8-2FC4-C04A-9813-C96F527E7CCD}"/>
              </a:ext>
            </a:extLst>
          </p:cNvPr>
          <p:cNvSpPr>
            <a:spLocks noGrp="1"/>
          </p:cNvSpPr>
          <p:nvPr>
            <p:ph type="sldNum" sz="quarter" idx="12"/>
          </p:nvPr>
        </p:nvSpPr>
        <p:spPr/>
        <p:txBody>
          <a:bodyPr/>
          <a:lstStyle/>
          <a:p>
            <a:fld id="{AAA206D8-71AA-544A-970E-11808ADE0A70}" type="slidenum">
              <a:rPr lang="tr-TR" smtClean="0"/>
              <a:t>‹#›</a:t>
            </a:fld>
            <a:endParaRPr lang="tr-TR"/>
          </a:p>
        </p:txBody>
      </p:sp>
    </p:spTree>
    <p:extLst>
      <p:ext uri="{BB962C8B-B14F-4D97-AF65-F5344CB8AC3E}">
        <p14:creationId xmlns:p14="http://schemas.microsoft.com/office/powerpoint/2010/main" val="37531562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7C9E688A-E27B-524F-81EF-18F06231AD84}"/>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D72353B3-0584-1940-8788-BDFE2608E1F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95C17738-02E4-5849-A45F-C70BE614B4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tr-TR"/>
              <a:t>Asıl metin stillerini düzenle
İkinci düzey
Üçüncü düzey
Dördüncü düzey
Beşinci düzey</a:t>
            </a:r>
          </a:p>
        </p:txBody>
      </p:sp>
      <p:sp>
        <p:nvSpPr>
          <p:cNvPr id="5" name="Veri Yer Tutucusu 4">
            <a:extLst>
              <a:ext uri="{FF2B5EF4-FFF2-40B4-BE49-F238E27FC236}">
                <a16:creationId xmlns:a16="http://schemas.microsoft.com/office/drawing/2014/main" id="{7F2CA0A3-819B-E14C-9DAC-9016F667E0CA}"/>
              </a:ext>
            </a:extLst>
          </p:cNvPr>
          <p:cNvSpPr>
            <a:spLocks noGrp="1"/>
          </p:cNvSpPr>
          <p:nvPr>
            <p:ph type="dt" sz="half" idx="10"/>
          </p:nvPr>
        </p:nvSpPr>
        <p:spPr/>
        <p:txBody>
          <a:bodyPr/>
          <a:lstStyle/>
          <a:p>
            <a:fld id="{C6D18655-A928-D147-A547-F3B7B3386507}" type="datetimeFigureOut">
              <a:rPr lang="tr-TR" smtClean="0"/>
              <a:t>22.03.2020</a:t>
            </a:fld>
            <a:endParaRPr lang="tr-TR"/>
          </a:p>
        </p:txBody>
      </p:sp>
      <p:sp>
        <p:nvSpPr>
          <p:cNvPr id="6" name="Alt Bilgi Yer Tutucusu 5">
            <a:extLst>
              <a:ext uri="{FF2B5EF4-FFF2-40B4-BE49-F238E27FC236}">
                <a16:creationId xmlns:a16="http://schemas.microsoft.com/office/drawing/2014/main" id="{0C8555EA-64D4-CD4D-A0FF-4E10030243F4}"/>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274969D2-649A-6C40-9ECD-C07C9DAECAC6}"/>
              </a:ext>
            </a:extLst>
          </p:cNvPr>
          <p:cNvSpPr>
            <a:spLocks noGrp="1"/>
          </p:cNvSpPr>
          <p:nvPr>
            <p:ph type="sldNum" sz="quarter" idx="12"/>
          </p:nvPr>
        </p:nvSpPr>
        <p:spPr/>
        <p:txBody>
          <a:bodyPr/>
          <a:lstStyle/>
          <a:p>
            <a:fld id="{AAA206D8-71AA-544A-970E-11808ADE0A70}" type="slidenum">
              <a:rPr lang="tr-TR" smtClean="0"/>
              <a:t>‹#›</a:t>
            </a:fld>
            <a:endParaRPr lang="tr-TR"/>
          </a:p>
        </p:txBody>
      </p:sp>
    </p:spTree>
    <p:extLst>
      <p:ext uri="{BB962C8B-B14F-4D97-AF65-F5344CB8AC3E}">
        <p14:creationId xmlns:p14="http://schemas.microsoft.com/office/powerpoint/2010/main" val="22325115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BE3F3D6D-36DE-4447-85D4-938B2E006D1B}"/>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9DFEDC5D-426A-9D4B-A3E9-191C6AF0A4DF}"/>
              </a:ext>
            </a:extLst>
          </p:cNvPr>
          <p:cNvSpPr>
            <a:spLocks noGrp="1"/>
          </p:cNvSpPr>
          <p:nvPr>
            <p:ph type="body" orient="vert" idx="1"/>
          </p:nvPr>
        </p:nvSpPr>
        <p:spPr/>
        <p:txBody>
          <a:bodyPr vert="eaVert"/>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DDA5D18C-495A-0446-B627-1F574068906B}"/>
              </a:ext>
            </a:extLst>
          </p:cNvPr>
          <p:cNvSpPr>
            <a:spLocks noGrp="1"/>
          </p:cNvSpPr>
          <p:nvPr>
            <p:ph type="dt" sz="half" idx="10"/>
          </p:nvPr>
        </p:nvSpPr>
        <p:spPr/>
        <p:txBody>
          <a:bodyPr/>
          <a:lstStyle/>
          <a:p>
            <a:fld id="{C6D18655-A928-D147-A547-F3B7B3386507}" type="datetimeFigureOut">
              <a:rPr lang="tr-TR" smtClean="0"/>
              <a:t>22.03.2020</a:t>
            </a:fld>
            <a:endParaRPr lang="tr-TR"/>
          </a:p>
        </p:txBody>
      </p:sp>
      <p:sp>
        <p:nvSpPr>
          <p:cNvPr id="5" name="Alt Bilgi Yer Tutucusu 4">
            <a:extLst>
              <a:ext uri="{FF2B5EF4-FFF2-40B4-BE49-F238E27FC236}">
                <a16:creationId xmlns:a16="http://schemas.microsoft.com/office/drawing/2014/main" id="{5C4EEE16-BF12-8E41-AB59-F748E30FD0D2}"/>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53BFB3EE-E330-9443-A0C5-97F32E734F12}"/>
              </a:ext>
            </a:extLst>
          </p:cNvPr>
          <p:cNvSpPr>
            <a:spLocks noGrp="1"/>
          </p:cNvSpPr>
          <p:nvPr>
            <p:ph type="sldNum" sz="quarter" idx="12"/>
          </p:nvPr>
        </p:nvSpPr>
        <p:spPr/>
        <p:txBody>
          <a:bodyPr/>
          <a:lstStyle/>
          <a:p>
            <a:fld id="{AAA206D8-71AA-544A-970E-11808ADE0A70}" type="slidenum">
              <a:rPr lang="tr-TR" smtClean="0"/>
              <a:t>‹#›</a:t>
            </a:fld>
            <a:endParaRPr lang="tr-TR"/>
          </a:p>
        </p:txBody>
      </p:sp>
    </p:spTree>
    <p:extLst>
      <p:ext uri="{BB962C8B-B14F-4D97-AF65-F5344CB8AC3E}">
        <p14:creationId xmlns:p14="http://schemas.microsoft.com/office/powerpoint/2010/main" val="12919273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DE5DAE45-4F93-7546-84F0-EC458A1BE7C7}"/>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31073768-A167-6242-A5C1-E26A0FADD341}"/>
              </a:ext>
            </a:extLst>
          </p:cNvPr>
          <p:cNvSpPr>
            <a:spLocks noGrp="1"/>
          </p:cNvSpPr>
          <p:nvPr>
            <p:ph type="body" orient="vert" idx="1"/>
          </p:nvPr>
        </p:nvSpPr>
        <p:spPr>
          <a:xfrm>
            <a:off x="838200" y="365125"/>
            <a:ext cx="7734300" cy="5811838"/>
          </a:xfrm>
        </p:spPr>
        <p:txBody>
          <a:bodyPr vert="eaVert"/>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61E19A10-D185-8E44-9AD9-D7BFC8113964}"/>
              </a:ext>
            </a:extLst>
          </p:cNvPr>
          <p:cNvSpPr>
            <a:spLocks noGrp="1"/>
          </p:cNvSpPr>
          <p:nvPr>
            <p:ph type="dt" sz="half" idx="10"/>
          </p:nvPr>
        </p:nvSpPr>
        <p:spPr/>
        <p:txBody>
          <a:bodyPr/>
          <a:lstStyle/>
          <a:p>
            <a:fld id="{C6D18655-A928-D147-A547-F3B7B3386507}" type="datetimeFigureOut">
              <a:rPr lang="tr-TR" smtClean="0"/>
              <a:t>22.03.2020</a:t>
            </a:fld>
            <a:endParaRPr lang="tr-TR"/>
          </a:p>
        </p:txBody>
      </p:sp>
      <p:sp>
        <p:nvSpPr>
          <p:cNvPr id="5" name="Alt Bilgi Yer Tutucusu 4">
            <a:extLst>
              <a:ext uri="{FF2B5EF4-FFF2-40B4-BE49-F238E27FC236}">
                <a16:creationId xmlns:a16="http://schemas.microsoft.com/office/drawing/2014/main" id="{184D589B-38AF-DF4E-BE60-C0A4427F7471}"/>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3ADE78DA-C3B4-F04F-BB22-7086566B4304}"/>
              </a:ext>
            </a:extLst>
          </p:cNvPr>
          <p:cNvSpPr>
            <a:spLocks noGrp="1"/>
          </p:cNvSpPr>
          <p:nvPr>
            <p:ph type="sldNum" sz="quarter" idx="12"/>
          </p:nvPr>
        </p:nvSpPr>
        <p:spPr/>
        <p:txBody>
          <a:bodyPr/>
          <a:lstStyle/>
          <a:p>
            <a:fld id="{AAA206D8-71AA-544A-970E-11808ADE0A70}" type="slidenum">
              <a:rPr lang="tr-TR" smtClean="0"/>
              <a:t>‹#›</a:t>
            </a:fld>
            <a:endParaRPr lang="tr-TR"/>
          </a:p>
        </p:txBody>
      </p:sp>
    </p:spTree>
    <p:extLst>
      <p:ext uri="{BB962C8B-B14F-4D97-AF65-F5344CB8AC3E}">
        <p14:creationId xmlns:p14="http://schemas.microsoft.com/office/powerpoint/2010/main" val="16044299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BE1BF9A9-78AC-5A4F-BF6A-E5C76133688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8CF36F3A-6514-A34E-B36E-791AD91D765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6151C6B5-A6E0-4B4B-A659-031B6CDFAC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D18655-A928-D147-A547-F3B7B3386507}" type="datetimeFigureOut">
              <a:rPr lang="tr-TR" smtClean="0"/>
              <a:t>22.03.2020</a:t>
            </a:fld>
            <a:endParaRPr lang="tr-TR"/>
          </a:p>
        </p:txBody>
      </p:sp>
      <p:sp>
        <p:nvSpPr>
          <p:cNvPr id="5" name="Alt Bilgi Yer Tutucusu 4">
            <a:extLst>
              <a:ext uri="{FF2B5EF4-FFF2-40B4-BE49-F238E27FC236}">
                <a16:creationId xmlns:a16="http://schemas.microsoft.com/office/drawing/2014/main" id="{BA1F8A63-6D5B-5A44-A00C-FA30F208C50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4FF15F52-FE7A-F04D-AA40-36032B600DB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A206D8-71AA-544A-970E-11808ADE0A70}" type="slidenum">
              <a:rPr lang="tr-TR" smtClean="0"/>
              <a:t>‹#›</a:t>
            </a:fld>
            <a:endParaRPr lang="tr-TR"/>
          </a:p>
        </p:txBody>
      </p:sp>
    </p:spTree>
    <p:extLst>
      <p:ext uri="{BB962C8B-B14F-4D97-AF65-F5344CB8AC3E}">
        <p14:creationId xmlns:p14="http://schemas.microsoft.com/office/powerpoint/2010/main" val="18019218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9" descr="sunu kapak">
            <a:extLst>
              <a:ext uri="{FF2B5EF4-FFF2-40B4-BE49-F238E27FC236}">
                <a16:creationId xmlns:a16="http://schemas.microsoft.com/office/drawing/2014/main" id="{CF45985B-677D-E249-9345-DC285309F4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2192000" cy="695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Rectangle 8">
            <a:extLst>
              <a:ext uri="{FF2B5EF4-FFF2-40B4-BE49-F238E27FC236}">
                <a16:creationId xmlns:a16="http://schemas.microsoft.com/office/drawing/2014/main" id="{E21A30B5-C615-5D46-B15F-075EFF0D73A1}"/>
              </a:ext>
            </a:extLst>
          </p:cNvPr>
          <p:cNvSpPr>
            <a:spLocks noGrp="1" noChangeArrowheads="1"/>
          </p:cNvSpPr>
          <p:nvPr>
            <p:ph type="subTitle" idx="1"/>
          </p:nvPr>
        </p:nvSpPr>
        <p:spPr>
          <a:xfrm>
            <a:off x="4572000" y="3276600"/>
            <a:ext cx="6096000" cy="533400"/>
          </a:xfrm>
        </p:spPr>
        <p:txBody>
          <a:bodyPr>
            <a:normAutofit/>
          </a:bodyPr>
          <a:lstStyle/>
          <a:p>
            <a:pPr>
              <a:lnSpc>
                <a:spcPct val="80000"/>
              </a:lnSpc>
            </a:pPr>
            <a:r>
              <a:rPr lang="tr-TR" sz="3200" dirty="0"/>
              <a:t>Otonom Öğrenme</a:t>
            </a:r>
            <a:endParaRPr lang="tr-TR" altLang="tr-TR" sz="3200" b="1" dirty="0">
              <a:solidFill>
                <a:srgbClr val="FF0000"/>
              </a:solidFill>
            </a:endParaRPr>
          </a:p>
        </p:txBody>
      </p:sp>
    </p:spTree>
    <p:extLst>
      <p:ext uri="{BB962C8B-B14F-4D97-AF65-F5344CB8AC3E}">
        <p14:creationId xmlns:p14="http://schemas.microsoft.com/office/powerpoint/2010/main" val="41071568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3A4D741-E068-774A-AD00-B97FFDDAF2E0}"/>
              </a:ext>
            </a:extLst>
          </p:cNvPr>
          <p:cNvSpPr>
            <a:spLocks noGrp="1"/>
          </p:cNvSpPr>
          <p:nvPr>
            <p:ph type="title"/>
          </p:nvPr>
        </p:nvSpPr>
        <p:spPr/>
        <p:txBody>
          <a:bodyPr/>
          <a:lstStyle/>
          <a:p>
            <a:r>
              <a:rPr lang="tr-TR" dirty="0"/>
              <a:t>Otonom Öğrenme</a:t>
            </a:r>
          </a:p>
        </p:txBody>
      </p:sp>
      <p:sp>
        <p:nvSpPr>
          <p:cNvPr id="3" name="İçerik Yer Tutucusu 2">
            <a:extLst>
              <a:ext uri="{FF2B5EF4-FFF2-40B4-BE49-F238E27FC236}">
                <a16:creationId xmlns:a16="http://schemas.microsoft.com/office/drawing/2014/main" id="{5DCB251D-A77E-C642-88AF-E0256C18A3A8}"/>
              </a:ext>
            </a:extLst>
          </p:cNvPr>
          <p:cNvSpPr>
            <a:spLocks noGrp="1"/>
          </p:cNvSpPr>
          <p:nvPr>
            <p:ph idx="1"/>
          </p:nvPr>
        </p:nvSpPr>
        <p:spPr/>
        <p:txBody>
          <a:bodyPr/>
          <a:lstStyle/>
          <a:p>
            <a:endParaRPr lang="tr-TR" dirty="0"/>
          </a:p>
          <a:p>
            <a:r>
              <a:rPr lang="tr-TR" dirty="0"/>
              <a:t>Otonom öğrenen modelinin amacı öğrencilerin bilişsel sosyal ve duygusal alanlarda becerilerini bilgilerini ve olumlu tutumlarını geliştirerek bağımsız ve kendi kendilerine öğrenen bireyler olmalarına yardımcı olmaktır. Modelin beş aşaması ile sunulan etkinlikler üstün zekalı öğrencilerin eğitimsel ihtiyaçlarını karşılamayı hedeflemektedir.</a:t>
            </a:r>
          </a:p>
          <a:p>
            <a:endParaRPr lang="tr-TR" dirty="0"/>
          </a:p>
        </p:txBody>
      </p:sp>
      <p:pic>
        <p:nvPicPr>
          <p:cNvPr id="4" name="Picture 4" descr="sunu">
            <a:extLst>
              <a:ext uri="{FF2B5EF4-FFF2-40B4-BE49-F238E27FC236}">
                <a16:creationId xmlns:a16="http://schemas.microsoft.com/office/drawing/2014/main" id="{70C8E247-9F7D-054B-8B4D-876109CEB3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11133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EFAA307A-F1FD-8D49-BFF7-AD04C9677FB1}"/>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9FB13235-E25B-6049-821B-741F2D54E5FB}"/>
              </a:ext>
            </a:extLst>
          </p:cNvPr>
          <p:cNvSpPr>
            <a:spLocks noGrp="1"/>
          </p:cNvSpPr>
          <p:nvPr>
            <p:ph idx="1"/>
          </p:nvPr>
        </p:nvSpPr>
        <p:spPr/>
        <p:txBody>
          <a:bodyPr/>
          <a:lstStyle/>
          <a:p>
            <a:pPr>
              <a:buFontTx/>
              <a:buChar char="-"/>
            </a:pPr>
            <a:r>
              <a:rPr lang="tr-TR" dirty="0"/>
              <a:t>Oryantasyon</a:t>
            </a:r>
          </a:p>
          <a:p>
            <a:pPr>
              <a:buFontTx/>
              <a:buChar char="-"/>
            </a:pPr>
            <a:r>
              <a:rPr lang="tr-TR" dirty="0"/>
              <a:t>Bireysel gelişim</a:t>
            </a:r>
          </a:p>
          <a:p>
            <a:pPr>
              <a:buFontTx/>
              <a:buChar char="-"/>
            </a:pPr>
            <a:r>
              <a:rPr lang="tr-TR" dirty="0"/>
              <a:t>Zenginleştirme</a:t>
            </a:r>
          </a:p>
          <a:p>
            <a:pPr>
              <a:buFontTx/>
              <a:buChar char="-"/>
            </a:pPr>
            <a:r>
              <a:rPr lang="tr-TR" dirty="0"/>
              <a:t>Seminer</a:t>
            </a:r>
          </a:p>
          <a:p>
            <a:pPr marL="0" indent="0">
              <a:buNone/>
            </a:pPr>
            <a:r>
              <a:rPr lang="tr-TR" dirty="0"/>
              <a:t>- Derinlemesine çalışma</a:t>
            </a:r>
          </a:p>
        </p:txBody>
      </p:sp>
      <p:pic>
        <p:nvPicPr>
          <p:cNvPr id="4" name="Picture 4" descr="sunu">
            <a:extLst>
              <a:ext uri="{FF2B5EF4-FFF2-40B4-BE49-F238E27FC236}">
                <a16:creationId xmlns:a16="http://schemas.microsoft.com/office/drawing/2014/main" id="{3F363531-7FE0-4D44-86C6-8A3EEE4AAA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18228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682AB7D6-C474-F84E-B20D-FA4A312B6591}"/>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04A9B843-D3E3-9B49-8534-17A5CC4B7D2B}"/>
              </a:ext>
            </a:extLst>
          </p:cNvPr>
          <p:cNvSpPr>
            <a:spLocks noGrp="1"/>
          </p:cNvSpPr>
          <p:nvPr>
            <p:ph idx="1"/>
          </p:nvPr>
        </p:nvSpPr>
        <p:spPr/>
        <p:txBody>
          <a:bodyPr/>
          <a:lstStyle/>
          <a:p>
            <a:r>
              <a:rPr lang="tr-TR" dirty="0" err="1"/>
              <a:t>Betts</a:t>
            </a:r>
            <a:r>
              <a:rPr lang="tr-TR" dirty="0"/>
              <a:t>, otonom öğrenen modelinde 3 tür müfredattan söz ederi.</a:t>
            </a:r>
          </a:p>
          <a:p>
            <a:r>
              <a:rPr lang="tr-TR" dirty="0"/>
              <a:t>1. genel müfredat</a:t>
            </a:r>
          </a:p>
          <a:p>
            <a:r>
              <a:rPr lang="tr-TR" dirty="0"/>
              <a:t>2. öğretmenin farklılaştırdığı müfredat</a:t>
            </a:r>
          </a:p>
          <a:p>
            <a:r>
              <a:rPr lang="tr-TR" dirty="0"/>
              <a:t>3. öğrenenin farklılaştırdığı müfredat</a:t>
            </a:r>
          </a:p>
          <a:p>
            <a:endParaRPr lang="tr-TR" dirty="0"/>
          </a:p>
          <a:p>
            <a:r>
              <a:rPr lang="tr-TR" dirty="0"/>
              <a:t>Genel eğitim sistemi içinde yalnızca birinci düzey yani genel müfredata dayalı öğrenme etkinlikleri uygulanmaktadır. </a:t>
            </a:r>
          </a:p>
        </p:txBody>
      </p:sp>
      <p:pic>
        <p:nvPicPr>
          <p:cNvPr id="4" name="Picture 4" descr="sunu">
            <a:extLst>
              <a:ext uri="{FF2B5EF4-FFF2-40B4-BE49-F238E27FC236}">
                <a16:creationId xmlns:a16="http://schemas.microsoft.com/office/drawing/2014/main" id="{3C25315F-CB35-1340-A738-3A7A3BA14A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32304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0A0E61F5-2B08-2C4C-A263-292D3A6B227F}"/>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08080B7D-57AD-2A45-995B-60E07C166DBB}"/>
              </a:ext>
            </a:extLst>
          </p:cNvPr>
          <p:cNvSpPr>
            <a:spLocks noGrp="1"/>
          </p:cNvSpPr>
          <p:nvPr>
            <p:ph idx="1"/>
          </p:nvPr>
        </p:nvSpPr>
        <p:spPr/>
        <p:txBody>
          <a:bodyPr/>
          <a:lstStyle/>
          <a:p>
            <a:endParaRPr lang="tr-TR" dirty="0"/>
          </a:p>
          <a:p>
            <a:r>
              <a:rPr lang="tr-TR" dirty="0"/>
              <a:t>Bu müfredat üstün zekalı öğrenciler için yetersizdir. Bazı öğretmenler sınıflarındaki bireysel farklılıkları temel alarak içerik, süreç ve ürün farklılaştırmaları yaparlar. Bu ise ikinci düzey müfredattır. Bu düzeyde üstün zekalı öğrencilerin eğitimlerinde yetersiz kalmaktadır. </a:t>
            </a:r>
          </a:p>
        </p:txBody>
      </p:sp>
      <p:pic>
        <p:nvPicPr>
          <p:cNvPr id="4" name="Picture 4" descr="sunu">
            <a:extLst>
              <a:ext uri="{FF2B5EF4-FFF2-40B4-BE49-F238E27FC236}">
                <a16:creationId xmlns:a16="http://schemas.microsoft.com/office/drawing/2014/main" id="{8546B0B5-E7D8-D841-AA21-41B11FE872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9821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8AE26ED1-7522-2F47-91F3-E86C97695CE2}"/>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39B0E89A-5589-B847-B0D9-46B53AB06D1F}"/>
              </a:ext>
            </a:extLst>
          </p:cNvPr>
          <p:cNvSpPr>
            <a:spLocks noGrp="1"/>
          </p:cNvSpPr>
          <p:nvPr>
            <p:ph idx="1"/>
          </p:nvPr>
        </p:nvSpPr>
        <p:spPr/>
        <p:txBody>
          <a:bodyPr/>
          <a:lstStyle/>
          <a:p>
            <a:r>
              <a:rPr lang="tr-TR" dirty="0"/>
              <a:t>Üçüncü düzey müfredat ise öğrenenin kendisi için oluşturduğu bir müfredat türüdür ki otonom modeli bu müfredata ağırlık vermektedir.  Bu düzeyde öğretmenler öğrencilere otonom öğrenen yani kendi kendilerine öğrenen olmalarına yardımcı olabilecek olanaklar hazırlarlar. </a:t>
            </a:r>
          </a:p>
        </p:txBody>
      </p:sp>
      <p:pic>
        <p:nvPicPr>
          <p:cNvPr id="4" name="Picture 4" descr="sunu">
            <a:extLst>
              <a:ext uri="{FF2B5EF4-FFF2-40B4-BE49-F238E27FC236}">
                <a16:creationId xmlns:a16="http://schemas.microsoft.com/office/drawing/2014/main" id="{39E11863-25E0-1341-B40D-DD123B19C5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85367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8E14DB8D-A7B7-DD47-8689-C7269D18BF36}"/>
              </a:ext>
            </a:extLst>
          </p:cNvPr>
          <p:cNvSpPr>
            <a:spLocks noGrp="1"/>
          </p:cNvSpPr>
          <p:nvPr>
            <p:ph type="title"/>
          </p:nvPr>
        </p:nvSpPr>
        <p:spPr/>
        <p:txBody>
          <a:bodyPr/>
          <a:lstStyle/>
          <a:p>
            <a:r>
              <a:rPr lang="tr-TR" dirty="0"/>
              <a:t>Oryantasyon </a:t>
            </a:r>
          </a:p>
        </p:txBody>
      </p:sp>
      <p:sp>
        <p:nvSpPr>
          <p:cNvPr id="3" name="İçerik Yer Tutucusu 2">
            <a:extLst>
              <a:ext uri="{FF2B5EF4-FFF2-40B4-BE49-F238E27FC236}">
                <a16:creationId xmlns:a16="http://schemas.microsoft.com/office/drawing/2014/main" id="{978FB5F5-E5B4-944A-91EA-29A28D3A2C1B}"/>
              </a:ext>
            </a:extLst>
          </p:cNvPr>
          <p:cNvSpPr>
            <a:spLocks noGrp="1"/>
          </p:cNvSpPr>
          <p:nvPr>
            <p:ph idx="1"/>
          </p:nvPr>
        </p:nvSpPr>
        <p:spPr/>
        <p:txBody>
          <a:bodyPr/>
          <a:lstStyle/>
          <a:p>
            <a:r>
              <a:rPr lang="tr-TR" dirty="0"/>
              <a:t>Bu boyut öğrencilere öğretmenlere okul yöneticilerine ve ebeveynlere üstün zeka üstün yetenek, zeka yaratıcılık ve üstün potansiyelin gelişimleri konusunda temel bilgi ve anlayış konusunda yardımcı olan fırsatlar sunar. Bu aşamada öğrenciler bireysel yeteneklerini ve özelliklerini ve otonom modelinin kendileri için sunduğu olanakları öğrenirler. </a:t>
            </a:r>
          </a:p>
        </p:txBody>
      </p:sp>
      <p:pic>
        <p:nvPicPr>
          <p:cNvPr id="4" name="Picture 4" descr="sunu">
            <a:extLst>
              <a:ext uri="{FF2B5EF4-FFF2-40B4-BE49-F238E27FC236}">
                <a16:creationId xmlns:a16="http://schemas.microsoft.com/office/drawing/2014/main" id="{6F3962F8-16B8-0742-A485-4A428ED951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16181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E4D44706-4FDF-9D4C-956C-AC157BC982B6}"/>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B0E14DF8-F7E6-B840-85B8-3F4865CC68FD}"/>
              </a:ext>
            </a:extLst>
          </p:cNvPr>
          <p:cNvSpPr>
            <a:spLocks noGrp="1"/>
          </p:cNvSpPr>
          <p:nvPr>
            <p:ph idx="1"/>
          </p:nvPr>
        </p:nvSpPr>
        <p:spPr/>
        <p:txBody>
          <a:bodyPr/>
          <a:lstStyle/>
          <a:p>
            <a:endParaRPr lang="tr-TR" dirty="0"/>
          </a:p>
          <a:p>
            <a:r>
              <a:rPr lang="tr-TR" dirty="0"/>
              <a:t>Öğrencilere grup olarak çalışmayı grup dinamiğini ve grup içinde oluşan etkileşimleri öğrenmeyi ve programdaki diğer kişileri tanımayı öğreten etkinlikler sunulur. Bu aşamada öğrenciler öğrenci gibi öğretmenler de öğretmen gibi davranırlar.</a:t>
            </a:r>
          </a:p>
        </p:txBody>
      </p:sp>
      <p:pic>
        <p:nvPicPr>
          <p:cNvPr id="4" name="Picture 4" descr="sunu">
            <a:extLst>
              <a:ext uri="{FF2B5EF4-FFF2-40B4-BE49-F238E27FC236}">
                <a16:creationId xmlns:a16="http://schemas.microsoft.com/office/drawing/2014/main" id="{4676C947-5A99-094B-9622-2EA4F8B5A7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85731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A09EBDC9-C697-EF4A-B9A0-E64F0B0F24D9}"/>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C8D402D5-C4C1-E047-8094-AA573FB2EDB7}"/>
              </a:ext>
            </a:extLst>
          </p:cNvPr>
          <p:cNvSpPr>
            <a:spLocks noGrp="1"/>
          </p:cNvSpPr>
          <p:nvPr>
            <p:ph idx="1"/>
          </p:nvPr>
        </p:nvSpPr>
        <p:spPr/>
        <p:txBody>
          <a:bodyPr/>
          <a:lstStyle/>
          <a:p>
            <a:r>
              <a:rPr lang="tr-TR" dirty="0"/>
              <a:t>Öğretmenler öğrenme etkinliklerini geliştirirler ve yönetirler. Öğrenciler ise öğretmenlerin sundukları derse ve tartışmalara katılırlar. </a:t>
            </a:r>
          </a:p>
          <a:p>
            <a:endParaRPr lang="tr-TR" dirty="0"/>
          </a:p>
          <a:p>
            <a:r>
              <a:rPr lang="tr-TR" dirty="0"/>
              <a:t>Bu aşamanın etkinlikleri 4 alandan oluşur. </a:t>
            </a:r>
          </a:p>
        </p:txBody>
      </p:sp>
      <p:pic>
        <p:nvPicPr>
          <p:cNvPr id="4" name="Picture 4" descr="sunu">
            <a:extLst>
              <a:ext uri="{FF2B5EF4-FFF2-40B4-BE49-F238E27FC236}">
                <a16:creationId xmlns:a16="http://schemas.microsoft.com/office/drawing/2014/main" id="{F8BCCB8A-D1F1-634D-9ADE-93C506C0B9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73200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7B9304F7-3433-8F47-9267-8F2E18D110E3}"/>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0EF9250B-F69C-284D-BB1D-19B4F7775663}"/>
              </a:ext>
            </a:extLst>
          </p:cNvPr>
          <p:cNvSpPr>
            <a:spLocks noGrp="1"/>
          </p:cNvSpPr>
          <p:nvPr>
            <p:ph idx="1"/>
          </p:nvPr>
        </p:nvSpPr>
        <p:spPr/>
        <p:txBody>
          <a:bodyPr/>
          <a:lstStyle/>
          <a:p>
            <a:r>
              <a:rPr lang="tr-TR" dirty="0"/>
              <a:t>1.  üstün zekayı, yeteneği, zekayı ve yaratıcılığı anlama</a:t>
            </a:r>
          </a:p>
          <a:p>
            <a:r>
              <a:rPr lang="tr-TR" dirty="0"/>
              <a:t>2. grup oluşturma etkinlikleri</a:t>
            </a:r>
          </a:p>
          <a:p>
            <a:r>
              <a:rPr lang="tr-TR" dirty="0"/>
              <a:t>3. kişisel gelişim</a:t>
            </a:r>
          </a:p>
          <a:p>
            <a:r>
              <a:rPr lang="tr-TR" dirty="0"/>
              <a:t>4. program ve okul olanakları ve sorumlulukları</a:t>
            </a:r>
          </a:p>
        </p:txBody>
      </p:sp>
      <p:pic>
        <p:nvPicPr>
          <p:cNvPr id="4" name="Picture 4" descr="sunu">
            <a:extLst>
              <a:ext uri="{FF2B5EF4-FFF2-40B4-BE49-F238E27FC236}">
                <a16:creationId xmlns:a16="http://schemas.microsoft.com/office/drawing/2014/main" id="{60F2D711-82F2-F841-9AEB-474FD83D43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17328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EDD8283-A32D-3A45-8743-84E30866BC18}"/>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26C9A40A-E4C6-684E-A584-EF54B57B039D}"/>
              </a:ext>
            </a:extLst>
          </p:cNvPr>
          <p:cNvSpPr>
            <a:spLocks noGrp="1"/>
          </p:cNvSpPr>
          <p:nvPr>
            <p:ph idx="1"/>
          </p:nvPr>
        </p:nvSpPr>
        <p:spPr/>
        <p:txBody>
          <a:bodyPr/>
          <a:lstStyle/>
          <a:p>
            <a:endParaRPr lang="tr-TR" dirty="0"/>
          </a:p>
          <a:p>
            <a:r>
              <a:rPr lang="tr-TR" dirty="0"/>
              <a:t>Oryantasyon programı kapsamında üstün zekalı öğrenciler ileri öğrenme planı geliştirirler. Bireysel planlar öğrencilerin bireysel yetenekleri akademik sosyal ve duygusal gereksinimleri müfredat farklılaştırma ihtiyaçları </a:t>
            </a:r>
            <a:r>
              <a:rPr lang="tr-TR" dirty="0" err="1"/>
              <a:t>mentör</a:t>
            </a:r>
            <a:r>
              <a:rPr lang="tr-TR" dirty="0"/>
              <a:t> ve öğretmen bulmaya yardımcı olabilecek planlar ve tutkulu öğrenme hakkında kişisel düşünceleri içerirler. </a:t>
            </a:r>
          </a:p>
        </p:txBody>
      </p:sp>
      <p:pic>
        <p:nvPicPr>
          <p:cNvPr id="4" name="Picture 4" descr="sunu">
            <a:extLst>
              <a:ext uri="{FF2B5EF4-FFF2-40B4-BE49-F238E27FC236}">
                <a16:creationId xmlns:a16="http://schemas.microsoft.com/office/drawing/2014/main" id="{D6C2DF68-9DE9-6D49-BB63-38F7AA4954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62393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0D407D11-7FB0-8945-86B4-9CA52613D5BE}"/>
              </a:ext>
            </a:extLst>
          </p:cNvPr>
          <p:cNvSpPr>
            <a:spLocks noGrp="1"/>
          </p:cNvSpPr>
          <p:nvPr>
            <p:ph type="title"/>
          </p:nvPr>
        </p:nvSpPr>
        <p:spPr/>
        <p:txBody>
          <a:bodyPr/>
          <a:lstStyle/>
          <a:p>
            <a:r>
              <a:rPr lang="tr-TR" dirty="0"/>
              <a:t>Bireysel Gelişim</a:t>
            </a:r>
          </a:p>
        </p:txBody>
      </p:sp>
      <p:sp>
        <p:nvSpPr>
          <p:cNvPr id="3" name="İçerik Yer Tutucusu 2">
            <a:extLst>
              <a:ext uri="{FF2B5EF4-FFF2-40B4-BE49-F238E27FC236}">
                <a16:creationId xmlns:a16="http://schemas.microsoft.com/office/drawing/2014/main" id="{63BEEF34-E48F-E44B-BA02-1C74A6D2F536}"/>
              </a:ext>
            </a:extLst>
          </p:cNvPr>
          <p:cNvSpPr>
            <a:spLocks noGrp="1"/>
          </p:cNvSpPr>
          <p:nvPr>
            <p:ph idx="1"/>
          </p:nvPr>
        </p:nvSpPr>
        <p:spPr/>
        <p:txBody>
          <a:bodyPr/>
          <a:lstStyle/>
          <a:p>
            <a:endParaRPr lang="tr-TR" dirty="0"/>
          </a:p>
          <a:p>
            <a:r>
              <a:rPr lang="tr-TR" dirty="0"/>
              <a:t>Bireysel gelişim aşamasının temel amacı, öğrencilerde yaşam boyu bağımsız öğrenmeyi yani kendi kendine öğrenmeyi destekleyen becerileri tutumları ve bilgiyi geliştirmektir. Bireysel gelişim aşaması 6 etkinlik alanında yürütülür. </a:t>
            </a:r>
          </a:p>
        </p:txBody>
      </p:sp>
      <p:pic>
        <p:nvPicPr>
          <p:cNvPr id="4" name="Picture 4" descr="sunu">
            <a:extLst>
              <a:ext uri="{FF2B5EF4-FFF2-40B4-BE49-F238E27FC236}">
                <a16:creationId xmlns:a16="http://schemas.microsoft.com/office/drawing/2014/main" id="{96A0FE56-E2FA-DE45-8F8C-4C6A99BD6B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44986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06B84D01-3110-9745-8428-BEC13D4D1556}"/>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84C3693F-F5A2-DC46-90D4-CFFE368CDCC7}"/>
              </a:ext>
            </a:extLst>
          </p:cNvPr>
          <p:cNvSpPr>
            <a:spLocks noGrp="1"/>
          </p:cNvSpPr>
          <p:nvPr>
            <p:ph idx="1"/>
          </p:nvPr>
        </p:nvSpPr>
        <p:spPr/>
        <p:txBody>
          <a:bodyPr/>
          <a:lstStyle/>
          <a:p>
            <a:r>
              <a:rPr lang="tr-TR" dirty="0"/>
              <a:t>1. bireyler arası ve bireye özgü öğrenme becerileri</a:t>
            </a:r>
          </a:p>
          <a:p>
            <a:r>
              <a:rPr lang="tr-TR" dirty="0"/>
              <a:t>2. teknoloji</a:t>
            </a:r>
          </a:p>
          <a:p>
            <a:r>
              <a:rPr lang="tr-TR" dirty="0"/>
              <a:t>3. yüksek öğretim ve kariyer gelişimi</a:t>
            </a:r>
          </a:p>
          <a:p>
            <a:r>
              <a:rPr lang="tr-TR" dirty="0"/>
              <a:t>4. organizasyon becerileri</a:t>
            </a:r>
          </a:p>
          <a:p>
            <a:r>
              <a:rPr lang="tr-TR" dirty="0"/>
              <a:t>5. üretkenlik</a:t>
            </a:r>
          </a:p>
          <a:p>
            <a:r>
              <a:rPr lang="tr-TR" dirty="0"/>
              <a:t>6. öğrenme becerileri</a:t>
            </a:r>
          </a:p>
        </p:txBody>
      </p:sp>
      <p:pic>
        <p:nvPicPr>
          <p:cNvPr id="4" name="Picture 4" descr="sunu">
            <a:extLst>
              <a:ext uri="{FF2B5EF4-FFF2-40B4-BE49-F238E27FC236}">
                <a16:creationId xmlns:a16="http://schemas.microsoft.com/office/drawing/2014/main" id="{FCA3EFD3-6118-A346-A89D-9EA40EC1AE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67981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CF1F454-4F3F-1B4E-8730-E465DAF7E4F4}"/>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2527E42E-2A75-DA4C-91C3-ED5CB0EF038D}"/>
              </a:ext>
            </a:extLst>
          </p:cNvPr>
          <p:cNvSpPr>
            <a:spLocks noGrp="1"/>
          </p:cNvSpPr>
          <p:nvPr>
            <p:ph idx="1"/>
          </p:nvPr>
        </p:nvSpPr>
        <p:spPr/>
        <p:txBody>
          <a:bodyPr/>
          <a:lstStyle/>
          <a:p>
            <a:endParaRPr lang="tr-TR" dirty="0"/>
          </a:p>
          <a:p>
            <a:r>
              <a:rPr lang="tr-TR" dirty="0"/>
              <a:t>Öğretmenler bireysel gelişim kapsamında etkinlikler hazırlayarak normal sınıftaki bütün öğrencilerin katılımlarını sağlarlar.</a:t>
            </a:r>
          </a:p>
        </p:txBody>
      </p:sp>
      <p:pic>
        <p:nvPicPr>
          <p:cNvPr id="4" name="Picture 4" descr="sunu">
            <a:extLst>
              <a:ext uri="{FF2B5EF4-FFF2-40B4-BE49-F238E27FC236}">
                <a16:creationId xmlns:a16="http://schemas.microsoft.com/office/drawing/2014/main" id="{77FAC2F9-ED95-624E-8C68-3E59DB8798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41438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5A593B7F-2D3B-CF4E-A512-CC0AB5966619}"/>
              </a:ext>
            </a:extLst>
          </p:cNvPr>
          <p:cNvSpPr>
            <a:spLocks noGrp="1"/>
          </p:cNvSpPr>
          <p:nvPr>
            <p:ph type="title"/>
          </p:nvPr>
        </p:nvSpPr>
        <p:spPr/>
        <p:txBody>
          <a:bodyPr/>
          <a:lstStyle/>
          <a:p>
            <a:r>
              <a:rPr lang="tr-TR" dirty="0"/>
              <a:t>Zenginleştirme</a:t>
            </a:r>
          </a:p>
        </p:txBody>
      </p:sp>
      <p:sp>
        <p:nvSpPr>
          <p:cNvPr id="3" name="İçerik Yer Tutucusu 2">
            <a:extLst>
              <a:ext uri="{FF2B5EF4-FFF2-40B4-BE49-F238E27FC236}">
                <a16:creationId xmlns:a16="http://schemas.microsoft.com/office/drawing/2014/main" id="{7F5E6DED-712C-3F40-A8BB-C60158EF4832}"/>
              </a:ext>
            </a:extLst>
          </p:cNvPr>
          <p:cNvSpPr>
            <a:spLocks noGrp="1"/>
          </p:cNvSpPr>
          <p:nvPr>
            <p:ph idx="1"/>
          </p:nvPr>
        </p:nvSpPr>
        <p:spPr/>
        <p:txBody>
          <a:bodyPr/>
          <a:lstStyle/>
          <a:p>
            <a:endParaRPr lang="tr-TR" dirty="0"/>
          </a:p>
          <a:p>
            <a:r>
              <a:rPr lang="tr-TR" dirty="0"/>
              <a:t>Bu boyut, genel müfredatın öğrenciler tarafında farklılaştırılmasını hedeflemektedir. Bunu gerçekleştirmek için öğrencilere, genel müfredatın kapsamının dışında keşiflerde bulunmalarına yardımcı olabilecek olabilecek olanaklar sunulur. Otonom modelinin zenginleştirme etkinliklerini beş alanda yürütülür. </a:t>
            </a:r>
          </a:p>
        </p:txBody>
      </p:sp>
      <p:pic>
        <p:nvPicPr>
          <p:cNvPr id="4" name="Picture 4" descr="sunu">
            <a:extLst>
              <a:ext uri="{FF2B5EF4-FFF2-40B4-BE49-F238E27FC236}">
                <a16:creationId xmlns:a16="http://schemas.microsoft.com/office/drawing/2014/main" id="{F0436CFB-A0AC-FD4F-934D-4097C0C1EF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81959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6240DD1B-3F9F-2445-8C65-64ACEB0AFCB9}"/>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A3129EEE-7300-1F41-A1EA-2F78D7014213}"/>
              </a:ext>
            </a:extLst>
          </p:cNvPr>
          <p:cNvSpPr>
            <a:spLocks noGrp="1"/>
          </p:cNvSpPr>
          <p:nvPr>
            <p:ph idx="1"/>
          </p:nvPr>
        </p:nvSpPr>
        <p:spPr/>
        <p:txBody>
          <a:bodyPr/>
          <a:lstStyle/>
          <a:p>
            <a:endParaRPr lang="tr-TR" dirty="0"/>
          </a:p>
          <a:p>
            <a:r>
              <a:rPr lang="tr-TR" dirty="0"/>
              <a:t>Keşifler</a:t>
            </a:r>
          </a:p>
          <a:p>
            <a:r>
              <a:rPr lang="tr-TR" dirty="0"/>
              <a:t>Araştırmalar</a:t>
            </a:r>
          </a:p>
          <a:p>
            <a:r>
              <a:rPr lang="tr-TR" dirty="0"/>
              <a:t>Kültürel etkinlikler</a:t>
            </a:r>
          </a:p>
          <a:p>
            <a:r>
              <a:rPr lang="tr-TR" dirty="0"/>
              <a:t>Hizmet etkinlikleri</a:t>
            </a:r>
          </a:p>
          <a:p>
            <a:r>
              <a:rPr lang="tr-TR" dirty="0"/>
              <a:t>Macera turları</a:t>
            </a:r>
          </a:p>
          <a:p>
            <a:endParaRPr lang="tr-TR" dirty="0"/>
          </a:p>
        </p:txBody>
      </p:sp>
      <p:pic>
        <p:nvPicPr>
          <p:cNvPr id="4" name="Picture 4" descr="sunu">
            <a:extLst>
              <a:ext uri="{FF2B5EF4-FFF2-40B4-BE49-F238E27FC236}">
                <a16:creationId xmlns:a16="http://schemas.microsoft.com/office/drawing/2014/main" id="{E2B98C3C-18B0-994E-A18F-C7EFB6080A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80656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723BFF02-C338-C646-A552-364126B50A35}"/>
              </a:ext>
            </a:extLst>
          </p:cNvPr>
          <p:cNvSpPr>
            <a:spLocks noGrp="1"/>
          </p:cNvSpPr>
          <p:nvPr>
            <p:ph type="title"/>
          </p:nvPr>
        </p:nvSpPr>
        <p:spPr/>
        <p:txBody>
          <a:bodyPr/>
          <a:lstStyle/>
          <a:p>
            <a:r>
              <a:rPr lang="tr-TR" dirty="0"/>
              <a:t>Seminer</a:t>
            </a:r>
          </a:p>
        </p:txBody>
      </p:sp>
      <p:sp>
        <p:nvSpPr>
          <p:cNvPr id="3" name="İçerik Yer Tutucusu 2">
            <a:extLst>
              <a:ext uri="{FF2B5EF4-FFF2-40B4-BE49-F238E27FC236}">
                <a16:creationId xmlns:a16="http://schemas.microsoft.com/office/drawing/2014/main" id="{F84B3962-26EA-AC43-8CAD-6D48C1FC6F27}"/>
              </a:ext>
            </a:extLst>
          </p:cNvPr>
          <p:cNvSpPr>
            <a:spLocks noGrp="1"/>
          </p:cNvSpPr>
          <p:nvPr>
            <p:ph idx="1"/>
          </p:nvPr>
        </p:nvSpPr>
        <p:spPr/>
        <p:txBody>
          <a:bodyPr/>
          <a:lstStyle/>
          <a:p>
            <a:r>
              <a:rPr lang="tr-TR" dirty="0"/>
              <a:t>Otonom modelinin seminer aşamasının amacı 3-5 kişinden oluşan öğrenci gruplarının her bir öğrencisine bir konuda araştırma yapma ve sonuçları grup üyelerine, sınıfa ve diğer ilgili kişilere seminer biçiminde sunma olanağı vermektir. </a:t>
            </a:r>
          </a:p>
          <a:p>
            <a:endParaRPr lang="tr-TR" dirty="0"/>
          </a:p>
          <a:p>
            <a:r>
              <a:rPr lang="tr-TR" dirty="0"/>
              <a:t>Seminer aşaması öğrenciyi öğrenci rolünden çıkarıp öğrenen rolüne taşıyan olanakları sunması nedeniyle önemli olduğu düşünülmektedir.</a:t>
            </a:r>
          </a:p>
        </p:txBody>
      </p:sp>
      <p:pic>
        <p:nvPicPr>
          <p:cNvPr id="4" name="Picture 4" descr="sunu">
            <a:extLst>
              <a:ext uri="{FF2B5EF4-FFF2-40B4-BE49-F238E27FC236}">
                <a16:creationId xmlns:a16="http://schemas.microsoft.com/office/drawing/2014/main" id="{3A7046BC-A31C-5846-9E10-6E856740DE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56023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A95074EB-C5EC-7447-8DC8-D389E31EA53F}"/>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F3C094C9-61E3-C64E-B0E6-C9785908E31E}"/>
              </a:ext>
            </a:extLst>
          </p:cNvPr>
          <p:cNvSpPr>
            <a:spLocks noGrp="1"/>
          </p:cNvSpPr>
          <p:nvPr>
            <p:ph idx="1"/>
          </p:nvPr>
        </p:nvSpPr>
        <p:spPr/>
        <p:txBody>
          <a:bodyPr/>
          <a:lstStyle/>
          <a:p>
            <a:r>
              <a:rPr lang="tr-TR" dirty="0"/>
              <a:t>Öğrencilerin hazırladıkları seminerler 3 bölümden oluşurlar.</a:t>
            </a:r>
          </a:p>
          <a:p>
            <a:endParaRPr lang="tr-TR" dirty="0"/>
          </a:p>
          <a:p>
            <a:r>
              <a:rPr lang="tr-TR" dirty="0"/>
              <a:t>Birinci bölümde öğrenci araştırma yaptığı konu ile ilgili bilgiyi paylaşır.</a:t>
            </a:r>
          </a:p>
          <a:p>
            <a:endParaRPr lang="tr-TR" dirty="0"/>
          </a:p>
          <a:p>
            <a:r>
              <a:rPr lang="tr-TR" dirty="0"/>
              <a:t>İkinci bölümde, öğrenci diğer öğrencilerin veya katılımcılarında katılabileceği grup etkinliği düzenler ve yürütür. Bu etkinlikte katılımcılar araştırma konusu ile ilgili tartışmalar yapabilir sorunlara çözümler üretebilirler.</a:t>
            </a:r>
          </a:p>
        </p:txBody>
      </p:sp>
      <p:pic>
        <p:nvPicPr>
          <p:cNvPr id="4" name="Picture 4" descr="sunu">
            <a:extLst>
              <a:ext uri="{FF2B5EF4-FFF2-40B4-BE49-F238E27FC236}">
                <a16:creationId xmlns:a16="http://schemas.microsoft.com/office/drawing/2014/main" id="{4CD4B556-FCAC-6240-9B80-722A41E64F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93161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4C89AE02-ABF4-F74C-99F8-9A12A7F430C8}"/>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39303072-E8FF-8940-94D0-06F2FF64FF58}"/>
              </a:ext>
            </a:extLst>
          </p:cNvPr>
          <p:cNvSpPr>
            <a:spLocks noGrp="1"/>
          </p:cNvSpPr>
          <p:nvPr>
            <p:ph idx="1"/>
          </p:nvPr>
        </p:nvSpPr>
        <p:spPr/>
        <p:txBody>
          <a:bodyPr/>
          <a:lstStyle/>
          <a:p>
            <a:endParaRPr lang="tr-TR" dirty="0"/>
          </a:p>
          <a:p>
            <a:r>
              <a:rPr lang="tr-TR" dirty="0"/>
              <a:t>Üçüncü bölümde, seminer sonuca yani bitişe götürülür. Bu bölümde öğrenci katılımcılara neler öğrendiniz? Ne tür deneyim edindiniz? Bu seminerde öğrendiklerinizi nasıl kullanabilirsiniz sorularını yöneltir.</a:t>
            </a:r>
          </a:p>
          <a:p>
            <a:endParaRPr lang="tr-TR" dirty="0"/>
          </a:p>
        </p:txBody>
      </p:sp>
      <p:pic>
        <p:nvPicPr>
          <p:cNvPr id="4" name="Picture 4" descr="sunu">
            <a:extLst>
              <a:ext uri="{FF2B5EF4-FFF2-40B4-BE49-F238E27FC236}">
                <a16:creationId xmlns:a16="http://schemas.microsoft.com/office/drawing/2014/main" id="{C86E8676-477C-B74D-8EED-DE6A1B134C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53131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0CFD2F00-499E-F848-9CD2-5BF47241BAE6}"/>
              </a:ext>
            </a:extLst>
          </p:cNvPr>
          <p:cNvSpPr>
            <a:spLocks noGrp="1"/>
          </p:cNvSpPr>
          <p:nvPr>
            <p:ph type="title"/>
          </p:nvPr>
        </p:nvSpPr>
        <p:spPr/>
        <p:txBody>
          <a:bodyPr/>
          <a:lstStyle/>
          <a:p>
            <a:r>
              <a:rPr lang="tr-TR" dirty="0"/>
              <a:t>Derinlemesine araştırma</a:t>
            </a:r>
          </a:p>
        </p:txBody>
      </p:sp>
      <p:sp>
        <p:nvSpPr>
          <p:cNvPr id="3" name="İçerik Yer Tutucusu 2">
            <a:extLst>
              <a:ext uri="{FF2B5EF4-FFF2-40B4-BE49-F238E27FC236}">
                <a16:creationId xmlns:a16="http://schemas.microsoft.com/office/drawing/2014/main" id="{48FD5658-96DA-2644-9C28-4BDA48D4225C}"/>
              </a:ext>
            </a:extLst>
          </p:cNvPr>
          <p:cNvSpPr>
            <a:spLocks noGrp="1"/>
          </p:cNvSpPr>
          <p:nvPr>
            <p:ph idx="1"/>
          </p:nvPr>
        </p:nvSpPr>
        <p:spPr/>
        <p:txBody>
          <a:bodyPr/>
          <a:lstStyle/>
          <a:p>
            <a:endParaRPr lang="tr-TR" dirty="0"/>
          </a:p>
          <a:p>
            <a:r>
              <a:rPr lang="tr-TR" dirty="0"/>
              <a:t>Bu aşama zenginleştirme ve bireysel gelişim boyutlarının bir uzantısı olarak düşünülebilir. Derinlemesine araştırma, çalışmasının başarı ile tamamlanması otonom öğrenmenin en üst düzeyi olarak düşünülmektedir. </a:t>
            </a:r>
          </a:p>
          <a:p>
            <a:r>
              <a:rPr lang="tr-TR" dirty="0"/>
              <a:t>Derinlemesine çalışma boyutu 6 bileşenden oluşur. </a:t>
            </a:r>
          </a:p>
        </p:txBody>
      </p:sp>
      <p:pic>
        <p:nvPicPr>
          <p:cNvPr id="4" name="Picture 4" descr="sunu">
            <a:extLst>
              <a:ext uri="{FF2B5EF4-FFF2-40B4-BE49-F238E27FC236}">
                <a16:creationId xmlns:a16="http://schemas.microsoft.com/office/drawing/2014/main" id="{4BFDB9EB-801B-1B4B-9FF2-4F28F866AB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52710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7FB21A58-DA0B-8343-AF8F-38031C9C6963}"/>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6AC266B7-A56F-AA46-9991-0FD42F75353F}"/>
              </a:ext>
            </a:extLst>
          </p:cNvPr>
          <p:cNvSpPr>
            <a:spLocks noGrp="1"/>
          </p:cNvSpPr>
          <p:nvPr>
            <p:ph idx="1"/>
          </p:nvPr>
        </p:nvSpPr>
        <p:spPr/>
        <p:txBody>
          <a:bodyPr/>
          <a:lstStyle/>
          <a:p>
            <a:r>
              <a:rPr lang="tr-TR" dirty="0"/>
              <a:t>Bireysel proje</a:t>
            </a:r>
          </a:p>
          <a:p>
            <a:r>
              <a:rPr lang="tr-TR" dirty="0"/>
              <a:t>Grup </a:t>
            </a:r>
            <a:r>
              <a:rPr lang="tr-TR" dirty="0" err="1"/>
              <a:t>porjesi</a:t>
            </a:r>
            <a:endParaRPr lang="tr-TR" dirty="0"/>
          </a:p>
          <a:p>
            <a:r>
              <a:rPr lang="tr-TR" dirty="0" err="1"/>
              <a:t>Mentor</a:t>
            </a:r>
            <a:endParaRPr lang="tr-TR" dirty="0"/>
          </a:p>
          <a:p>
            <a:r>
              <a:rPr lang="tr-TR" dirty="0"/>
              <a:t>Ürün</a:t>
            </a:r>
          </a:p>
          <a:p>
            <a:r>
              <a:rPr lang="tr-TR" dirty="0"/>
              <a:t>Sunum</a:t>
            </a:r>
          </a:p>
          <a:p>
            <a:r>
              <a:rPr lang="tr-TR" dirty="0"/>
              <a:t>Değerlendirme</a:t>
            </a:r>
          </a:p>
        </p:txBody>
      </p:sp>
      <p:pic>
        <p:nvPicPr>
          <p:cNvPr id="4" name="Picture 4" descr="sunu">
            <a:extLst>
              <a:ext uri="{FF2B5EF4-FFF2-40B4-BE49-F238E27FC236}">
                <a16:creationId xmlns:a16="http://schemas.microsoft.com/office/drawing/2014/main" id="{E6D61D7E-EA37-324D-9083-4C8D4A71EB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40934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13B7DE04-89EC-E342-904B-0898A138C782}"/>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81BD6A6B-9584-214A-B84C-36D5C7A1FED1}"/>
              </a:ext>
            </a:extLst>
          </p:cNvPr>
          <p:cNvSpPr>
            <a:spLocks noGrp="1"/>
          </p:cNvSpPr>
          <p:nvPr>
            <p:ph idx="1"/>
          </p:nvPr>
        </p:nvSpPr>
        <p:spPr/>
        <p:txBody>
          <a:bodyPr/>
          <a:lstStyle/>
          <a:p>
            <a:endParaRPr lang="tr-TR" dirty="0"/>
          </a:p>
          <a:p>
            <a:r>
              <a:rPr lang="tr-TR" dirty="0"/>
              <a:t>Model daha çok normal sınıflarda bütün öğrenciler için zaman zamansa normal sınıflardaki üstü zekalı öğrencilerin eğitimlerini farklılaştırmak amacıyla da kullanılmaktadır. </a:t>
            </a:r>
          </a:p>
        </p:txBody>
      </p:sp>
      <p:pic>
        <p:nvPicPr>
          <p:cNvPr id="4" name="Picture 4" descr="sunu">
            <a:extLst>
              <a:ext uri="{FF2B5EF4-FFF2-40B4-BE49-F238E27FC236}">
                <a16:creationId xmlns:a16="http://schemas.microsoft.com/office/drawing/2014/main" id="{89731D42-A46C-9740-8D58-BC3E4172DE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9873947"/>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TotalTime>
  <Words>643</Words>
  <Application>Microsoft Macintosh PowerPoint</Application>
  <PresentationFormat>Geniş ekran</PresentationFormat>
  <Paragraphs>74</Paragraphs>
  <Slides>22</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22</vt:i4>
      </vt:variant>
    </vt:vector>
  </HeadingPairs>
  <TitlesOfParts>
    <vt:vector size="26" baseType="lpstr">
      <vt:lpstr>Arial</vt:lpstr>
      <vt:lpstr>Calibri</vt:lpstr>
      <vt:lpstr>Calibri Light</vt:lpstr>
      <vt:lpstr>Office Teması</vt:lpstr>
      <vt:lpstr>PowerPoint Sunusu</vt:lpstr>
      <vt:lpstr>Otonom Öğrenme</vt:lpstr>
      <vt:lpstr>PowerPoint Sunusu</vt:lpstr>
      <vt:lpstr>PowerPoint Sunusu</vt:lpstr>
      <vt:lpstr>PowerPoint Sunusu</vt:lpstr>
      <vt:lpstr>PowerPoint Sunusu</vt:lpstr>
      <vt:lpstr>Oryantasyon </vt:lpstr>
      <vt:lpstr>PowerPoint Sunusu</vt:lpstr>
      <vt:lpstr>PowerPoint Sunusu</vt:lpstr>
      <vt:lpstr>PowerPoint Sunusu</vt:lpstr>
      <vt:lpstr>PowerPoint Sunusu</vt:lpstr>
      <vt:lpstr>Bireysel Gelişim</vt:lpstr>
      <vt:lpstr>PowerPoint Sunusu</vt:lpstr>
      <vt:lpstr>PowerPoint Sunusu</vt:lpstr>
      <vt:lpstr>Zenginleştirme</vt:lpstr>
      <vt:lpstr>PowerPoint Sunusu</vt:lpstr>
      <vt:lpstr>Seminer</vt:lpstr>
      <vt:lpstr>PowerPoint Sunusu</vt:lpstr>
      <vt:lpstr>PowerPoint Sunusu</vt:lpstr>
      <vt:lpstr>Derinlemesine araştırma</vt:lpstr>
      <vt:lpstr>PowerPoint Sunusu</vt:lpstr>
      <vt:lpstr>PowerPoint Sunusu</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Microsoft Office Kullanıcısı</dc:creator>
  <cp:lastModifiedBy>Microsoft Office Kullanıcısı</cp:lastModifiedBy>
  <cp:revision>5</cp:revision>
  <dcterms:created xsi:type="dcterms:W3CDTF">2020-03-22T10:35:33Z</dcterms:created>
  <dcterms:modified xsi:type="dcterms:W3CDTF">2020-03-22T11:16:33Z</dcterms:modified>
</cp:coreProperties>
</file>