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8" r:id="rId2"/>
    <p:sldId id="257" r:id="rId3"/>
    <p:sldId id="258" r:id="rId4"/>
    <p:sldId id="259" r:id="rId5"/>
    <p:sldId id="260" r:id="rId6"/>
    <p:sldId id="263" r:id="rId7"/>
    <p:sldId id="264" r:id="rId8"/>
    <p:sldId id="268" r:id="rId9"/>
    <p:sldId id="265" r:id="rId10"/>
    <p:sldId id="267" r:id="rId11"/>
    <p:sldId id="269" r:id="rId12"/>
    <p:sldId id="288" r:id="rId13"/>
    <p:sldId id="290" r:id="rId14"/>
    <p:sldId id="287" r:id="rId15"/>
    <p:sldId id="289" r:id="rId16"/>
    <p:sldId id="270" r:id="rId17"/>
    <p:sldId id="273" r:id="rId18"/>
    <p:sldId id="271" r:id="rId19"/>
    <p:sldId id="272" r:id="rId20"/>
    <p:sldId id="292" r:id="rId21"/>
    <p:sldId id="293" r:id="rId22"/>
    <p:sldId id="274" r:id="rId23"/>
    <p:sldId id="277" r:id="rId24"/>
    <p:sldId id="294" r:id="rId25"/>
    <p:sldId id="279" r:id="rId26"/>
    <p:sldId id="278" r:id="rId27"/>
    <p:sldId id="275" r:id="rId28"/>
    <p:sldId id="276" r:id="rId29"/>
    <p:sldId id="280" r:id="rId30"/>
    <p:sldId id="281" r:id="rId31"/>
    <p:sldId id="282" r:id="rId32"/>
    <p:sldId id="283" r:id="rId33"/>
    <p:sldId id="284" r:id="rId34"/>
    <p:sldId id="285" r:id="rId35"/>
    <p:sldId id="286" r:id="rId36"/>
    <p:sldId id="291" r:id="rId37"/>
    <p:sldId id="295" r:id="rId38"/>
    <p:sldId id="296" r:id="rId39"/>
    <p:sldId id="297" r:id="rId40"/>
    <p:sldId id="298" r:id="rId41"/>
    <p:sldId id="306" r:id="rId42"/>
    <p:sldId id="307" r:id="rId43"/>
    <p:sldId id="300" r:id="rId44"/>
    <p:sldId id="304" r:id="rId45"/>
    <p:sldId id="301" r:id="rId46"/>
    <p:sldId id="302" r:id="rId47"/>
    <p:sldId id="305" r:id="rId48"/>
    <p:sldId id="303"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1"/>
    <p:restoredTop sz="93069"/>
  </p:normalViewPr>
  <p:slideViewPr>
    <p:cSldViewPr>
      <p:cViewPr varScale="1">
        <p:scale>
          <a:sx n="97" d="100"/>
          <a:sy n="97" d="100"/>
        </p:scale>
        <p:origin x="2184"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A33D492-A775-F940-9A30-F7848446AB83}"/>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1EF546D0-6AAB-2149-B8FA-12A0AD9BB5B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B471EF8-E857-C742-B13C-7475C678C5A9}"/>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9B9FDAD7-E822-7641-A725-1F4C45FA82A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C547C3B-BE79-DC49-AB80-1C09402A74C1}"/>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227535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BA2FA89-7AC3-2F4E-A659-57DA8C15E36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13C0C56-6EE8-B448-A1DF-EC2084DC697E}"/>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D1CC51F6-43AA-D742-A674-CFD99ECCEF32}"/>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7E32836F-32B0-884C-976F-22B4017D26A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92DFBD4-5617-5D4C-BF93-5D72F46EB3FC}"/>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98660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F3FD5C-AD7D-B74F-801D-719D1920408D}"/>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370930D-1AF5-8A4E-A4FC-E2ED9CB492F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66B099AE-02B6-5341-860D-D54372ADEF73}"/>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982CC07F-A048-9446-BD55-46C57A7E9A1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0580B43-1BE8-9649-8169-DB3CDE136A75}"/>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960807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DC0ACB8-99F3-904B-AA28-E6C086DA5A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2948A23-5497-0E41-9145-62A080016B5A}"/>
              </a:ext>
            </a:extLst>
          </p:cNvPr>
          <p:cNvSpPr>
            <a:spLocks noGrp="1"/>
          </p:cNvSpPr>
          <p:nvPr>
            <p:ph sz="half" idx="1"/>
          </p:nvPr>
        </p:nvSpPr>
        <p:spPr>
          <a:xfrm>
            <a:off x="628650" y="1825625"/>
            <a:ext cx="38862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D4F96BF2-1291-0C45-9131-7FC53FAA82D3}"/>
              </a:ext>
            </a:extLst>
          </p:cNvPr>
          <p:cNvSpPr>
            <a:spLocks noGrp="1"/>
          </p:cNvSpPr>
          <p:nvPr>
            <p:ph sz="half" idx="2"/>
          </p:nvPr>
        </p:nvSpPr>
        <p:spPr>
          <a:xfrm>
            <a:off x="4629150" y="1825625"/>
            <a:ext cx="38862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8E2F5F4E-3D40-0047-8C03-24D02C2A9C6E}"/>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Alt Bilgi Yer Tutucusu 5">
            <a:extLst>
              <a:ext uri="{FF2B5EF4-FFF2-40B4-BE49-F238E27FC236}">
                <a16:creationId xmlns:a16="http://schemas.microsoft.com/office/drawing/2014/main" id="{EE403B5E-789B-074D-ABD5-84EE3FE246D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0C35026-EA66-E946-A416-8D154B40E43C}"/>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473592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19717A9-59A0-5741-A025-F1DB52D50327}"/>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ADD69C5-BBC9-F749-A1F1-883F88E6787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954E851A-86CF-5C4C-BD2C-8DCE50338D83}"/>
              </a:ext>
            </a:extLst>
          </p:cNvPr>
          <p:cNvSpPr>
            <a:spLocks noGrp="1"/>
          </p:cNvSpPr>
          <p:nvPr>
            <p:ph sz="half" idx="2"/>
          </p:nvPr>
        </p:nvSpPr>
        <p:spPr>
          <a:xfrm>
            <a:off x="629842" y="2505075"/>
            <a:ext cx="3868340"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ECB02193-05D8-974C-8531-E9E2E8AFC82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AE03A800-14EA-904A-94BC-37429B4200C9}"/>
              </a:ext>
            </a:extLst>
          </p:cNvPr>
          <p:cNvSpPr>
            <a:spLocks noGrp="1"/>
          </p:cNvSpPr>
          <p:nvPr>
            <p:ph sz="quarter" idx="4"/>
          </p:nvPr>
        </p:nvSpPr>
        <p:spPr>
          <a:xfrm>
            <a:off x="4629150" y="2505075"/>
            <a:ext cx="3887391"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99C28451-750D-4F40-A81D-D4DF526C9C97}"/>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8" name="Alt Bilgi Yer Tutucusu 7">
            <a:extLst>
              <a:ext uri="{FF2B5EF4-FFF2-40B4-BE49-F238E27FC236}">
                <a16:creationId xmlns:a16="http://schemas.microsoft.com/office/drawing/2014/main" id="{B178E27E-37E1-FF4C-9746-158115793EC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6FAD54C-2637-8448-9C0F-CD19E1AAC93D}"/>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502474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011576-96CE-B54B-B6EF-DAB76ECF037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5EF0734-3B4B-4E48-98FD-6B4A26100562}"/>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4" name="Alt Bilgi Yer Tutucusu 3">
            <a:extLst>
              <a:ext uri="{FF2B5EF4-FFF2-40B4-BE49-F238E27FC236}">
                <a16:creationId xmlns:a16="http://schemas.microsoft.com/office/drawing/2014/main" id="{73A09497-F72A-BF43-82A1-B7818A37E439}"/>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4ACDE71-2463-9946-80A8-E9802FCB8FAD}"/>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1874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A81972C-1034-204E-8BD1-ABE06BBB1479}"/>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3" name="Alt Bilgi Yer Tutucusu 2">
            <a:extLst>
              <a:ext uri="{FF2B5EF4-FFF2-40B4-BE49-F238E27FC236}">
                <a16:creationId xmlns:a16="http://schemas.microsoft.com/office/drawing/2014/main" id="{79356B69-06C4-F947-A1E2-D442CD13575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BC15AFE-EF32-1244-86B1-824A4BBCB92D}"/>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933132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7626F9-9B2A-FB4A-B474-0F49E6B1CE4F}"/>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CBE7684-9DCB-8944-9346-BE125ABC7C5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DD494246-545E-D94A-A137-9E85F227359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99823A8D-57CC-1D44-B0EA-D732FE9C1BE1}"/>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Alt Bilgi Yer Tutucusu 5">
            <a:extLst>
              <a:ext uri="{FF2B5EF4-FFF2-40B4-BE49-F238E27FC236}">
                <a16:creationId xmlns:a16="http://schemas.microsoft.com/office/drawing/2014/main" id="{53A30D11-B8CC-DA44-BE39-54E40B0AAAC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EF4C241-5BED-D84F-B017-0360107E3337}"/>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6761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200F5F2-51A2-2A40-9131-12F9E8A4893B}"/>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AD17960-8151-5D4C-A71A-A22AE11009C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693890CC-9D61-F04F-9C82-37B4249B0DC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F4F42BAA-7F89-6E48-B72A-3FC54F93D4DB}"/>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Alt Bilgi Yer Tutucusu 5">
            <a:extLst>
              <a:ext uri="{FF2B5EF4-FFF2-40B4-BE49-F238E27FC236}">
                <a16:creationId xmlns:a16="http://schemas.microsoft.com/office/drawing/2014/main" id="{FAC2525A-B0B2-D344-8B2C-73F04485AB1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225B3EB-FD07-4240-B588-2922E83E29C8}"/>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636689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539B8A9-2F31-2E44-A188-24F5ACBD9E6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19BCA20-D141-C04F-B5DE-810A3B99DA67}"/>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2BFF906-9A13-8D42-8C58-11717052BE3A}"/>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4687B260-C7F1-C446-AB34-E6A6DD0142E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5458A89-FDC7-D240-9225-5B3CFCAD52B5}"/>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640858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246E2C7-33D5-384D-A4E2-97D18FD989A6}"/>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EDF4F42-D7A8-0D43-9F04-4D4DBE2835A0}"/>
              </a:ext>
            </a:extLst>
          </p:cNvPr>
          <p:cNvSpPr>
            <a:spLocks noGrp="1"/>
          </p:cNvSpPr>
          <p:nvPr>
            <p:ph type="body" orient="vert" idx="1"/>
          </p:nvPr>
        </p:nvSpPr>
        <p:spPr>
          <a:xfrm>
            <a:off x="628650" y="365125"/>
            <a:ext cx="5800725"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332F8B1E-EB58-3A4A-8408-1C350DC0C152}"/>
              </a:ext>
            </a:extLst>
          </p:cNvPr>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AFADD438-D537-2F45-82CE-8FFC41461B9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BF75FE8-CC71-DF47-B4A1-8C623A4FDAA3}"/>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422815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1A65941-898B-7849-971B-F1AE449BA06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366BCD6-BB29-2440-B693-6FD6819990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1F09615-99C0-3B48-8A25-7F9B02C639B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9F75050-0E15-4C5B-92B0-66D068882F1F}" type="datetimeFigureOut">
              <a:rPr lang="tr-TR" smtClean="0"/>
              <a:pPr/>
              <a:t>19.10.2020</a:t>
            </a:fld>
            <a:endParaRPr lang="tr-TR"/>
          </a:p>
        </p:txBody>
      </p:sp>
      <p:sp>
        <p:nvSpPr>
          <p:cNvPr id="5" name="Alt Bilgi Yer Tutucusu 4">
            <a:extLst>
              <a:ext uri="{FF2B5EF4-FFF2-40B4-BE49-F238E27FC236}">
                <a16:creationId xmlns:a16="http://schemas.microsoft.com/office/drawing/2014/main" id="{B4413D1E-1184-0340-9812-4F468DFBDA2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8EBBA98-2A25-1743-B17F-C40A71409C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42847659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9" descr="sunu kapak">
            <a:extLst>
              <a:ext uri="{FF2B5EF4-FFF2-40B4-BE49-F238E27FC236}">
                <a16:creationId xmlns:a16="http://schemas.microsoft.com/office/drawing/2014/main" id="{E0F9D52A-C4D1-644E-A5C0-92E943415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a:extLst>
              <a:ext uri="{FF2B5EF4-FFF2-40B4-BE49-F238E27FC236}">
                <a16:creationId xmlns:a16="http://schemas.microsoft.com/office/drawing/2014/main" id="{A82B23CD-576F-5F4A-9E95-CCC9DED260B7}"/>
              </a:ext>
            </a:extLst>
          </p:cNvPr>
          <p:cNvSpPr>
            <a:spLocks noGrp="1" noChangeArrowheads="1"/>
          </p:cNvSpPr>
          <p:nvPr>
            <p:ph type="subTitle" idx="1"/>
          </p:nvPr>
        </p:nvSpPr>
        <p:spPr>
          <a:xfrm>
            <a:off x="3048000" y="3276600"/>
            <a:ext cx="6096000" cy="533400"/>
          </a:xfrm>
        </p:spPr>
        <p:txBody>
          <a:bodyPr>
            <a:normAutofit fontScale="92500"/>
          </a:bodyPr>
          <a:lstStyle/>
          <a:p>
            <a:pPr eaLnBrk="1" hangingPunct="1">
              <a:lnSpc>
                <a:spcPct val="80000"/>
              </a:lnSpc>
            </a:pPr>
            <a:r>
              <a:rPr lang="tr-TR" altLang="tr-TR" sz="3200" b="1" dirty="0">
                <a:solidFill>
                  <a:srgbClr val="FF0000"/>
                </a:solidFill>
              </a:rPr>
              <a:t>YANLIŞSIZ ÖĞRETİM YÖNTEMLERİ 2</a:t>
            </a:r>
          </a:p>
        </p:txBody>
      </p:sp>
    </p:spTree>
    <p:extLst>
      <p:ext uri="{BB962C8B-B14F-4D97-AF65-F5344CB8AC3E}">
        <p14:creationId xmlns:p14="http://schemas.microsoft.com/office/powerpoint/2010/main" val="333353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sz="3200" b="1" dirty="0"/>
              <a:t>Tepki İpuçlarının Kullanıldığı Yöntemler</a:t>
            </a:r>
          </a:p>
        </p:txBody>
      </p:sp>
      <p:sp>
        <p:nvSpPr>
          <p:cNvPr id="3" name="2 İçerik Yer Tutucusu"/>
          <p:cNvSpPr>
            <a:spLocks noGrp="1"/>
          </p:cNvSpPr>
          <p:nvPr>
            <p:ph idx="1"/>
          </p:nvPr>
        </p:nvSpPr>
        <p:spPr/>
        <p:txBody>
          <a:bodyPr>
            <a:normAutofit fontScale="92500" lnSpcReduction="20000"/>
          </a:bodyPr>
          <a:lstStyle/>
          <a:p>
            <a:pPr algn="just">
              <a:lnSpc>
                <a:spcPct val="90000"/>
              </a:lnSpc>
            </a:pPr>
            <a:r>
              <a:rPr lang="tr-TR" sz="3200" dirty="0"/>
              <a:t>Tepki ipuçlarının kullanıldığı yöntemler, öğrenci tepkide bulunmadan önce ipucu sunularak öğrencinin doğru tepkide bulunmasının sağlandığı yöntemlerdir. </a:t>
            </a:r>
          </a:p>
          <a:p>
            <a:pPr algn="just">
              <a:lnSpc>
                <a:spcPct val="90000"/>
              </a:lnSpc>
            </a:pPr>
            <a:endParaRPr lang="tr-TR" sz="3200" dirty="0"/>
          </a:p>
          <a:p>
            <a:pPr algn="just">
              <a:lnSpc>
                <a:spcPct val="90000"/>
              </a:lnSpc>
            </a:pPr>
            <a:r>
              <a:rPr lang="tr-TR" sz="3200" dirty="0"/>
              <a:t>Öğretmen sunduğu ipucunu silikleştirerek, öğrencinin giderek yalnızca kendisine sunulan uyarana doğru tepkide bulunmasını sağlar. </a:t>
            </a:r>
          </a:p>
          <a:p>
            <a:pPr algn="just">
              <a:lnSpc>
                <a:spcPct val="90000"/>
              </a:lnSpc>
            </a:pPr>
            <a:endParaRPr lang="tr-TR" sz="3200" dirty="0"/>
          </a:p>
          <a:p>
            <a:pPr algn="just">
              <a:lnSpc>
                <a:spcPct val="90000"/>
              </a:lnSpc>
            </a:pPr>
            <a:r>
              <a:rPr lang="tr-TR" sz="3200" dirty="0"/>
              <a:t>Böylece, uyaran kontrolünün ipucundan beceriye geçişi sağlanmış olur.</a:t>
            </a:r>
          </a:p>
          <a:p>
            <a:endParaRPr lang="tr-TR" dirty="0"/>
          </a:p>
        </p:txBody>
      </p:sp>
      <p:pic>
        <p:nvPicPr>
          <p:cNvPr id="4" name="Picture 4" descr="sunu">
            <a:extLst>
              <a:ext uri="{FF2B5EF4-FFF2-40B4-BE49-F238E27FC236}">
                <a16:creationId xmlns:a16="http://schemas.microsoft.com/office/drawing/2014/main" id="{BEA929E4-D3AD-FC42-BC6B-6DCBEB4C8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a:t>Tepki İpuçlarının Sunulduğu Yöntemler</a:t>
            </a:r>
            <a:br>
              <a:rPr lang="tr-TR" dirty="0"/>
            </a:br>
            <a:endParaRPr lang="tr-TR" dirty="0"/>
          </a:p>
        </p:txBody>
      </p:sp>
      <p:sp>
        <p:nvSpPr>
          <p:cNvPr id="3" name="2 İçerik Yer Tutucusu"/>
          <p:cNvSpPr>
            <a:spLocks noGrp="1"/>
          </p:cNvSpPr>
          <p:nvPr>
            <p:ph idx="1"/>
          </p:nvPr>
        </p:nvSpPr>
        <p:spPr>
          <a:xfrm>
            <a:off x="857224" y="2286000"/>
            <a:ext cx="7772400" cy="4143396"/>
          </a:xfrm>
        </p:spPr>
        <p:txBody>
          <a:bodyPr/>
          <a:lstStyle/>
          <a:p>
            <a:r>
              <a:rPr lang="tr-TR" dirty="0"/>
              <a:t>Eşzamanlı İpucuyla Öğretim</a:t>
            </a:r>
          </a:p>
          <a:p>
            <a:r>
              <a:rPr lang="tr-TR" dirty="0"/>
              <a:t>Sabit Bekleme Sürekli Öğretim</a:t>
            </a:r>
          </a:p>
          <a:p>
            <a:r>
              <a:rPr lang="tr-TR" dirty="0"/>
              <a:t>Artan Bekleme Süreli Öğretim</a:t>
            </a:r>
          </a:p>
          <a:p>
            <a:r>
              <a:rPr lang="tr-TR" dirty="0"/>
              <a:t>Giderek İpucunun Arttırılmasıyla Öğretim</a:t>
            </a:r>
          </a:p>
          <a:p>
            <a:r>
              <a:rPr lang="tr-TR" dirty="0"/>
              <a:t>Giderek İpucunun Azaltılmasıyla Öğretim</a:t>
            </a:r>
          </a:p>
          <a:p>
            <a:r>
              <a:rPr lang="tr-TR" dirty="0"/>
              <a:t>Aşamalı Yardımla Öğretim</a:t>
            </a:r>
          </a:p>
          <a:p>
            <a:endParaRPr lang="tr-TR" dirty="0"/>
          </a:p>
        </p:txBody>
      </p:sp>
      <p:pic>
        <p:nvPicPr>
          <p:cNvPr id="4" name="Picture 4" descr="sunu">
            <a:extLst>
              <a:ext uri="{FF2B5EF4-FFF2-40B4-BE49-F238E27FC236}">
                <a16:creationId xmlns:a16="http://schemas.microsoft.com/office/drawing/2014/main" id="{EE29C2C5-28F4-D846-902C-FEF016B23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EŞ ZAMANLI İPUCUYLA ÖĞRETİM</a:t>
            </a:r>
          </a:p>
        </p:txBody>
      </p:sp>
      <p:sp>
        <p:nvSpPr>
          <p:cNvPr id="3" name="2 İçerik Yer Tutucusu"/>
          <p:cNvSpPr>
            <a:spLocks noGrp="1"/>
          </p:cNvSpPr>
          <p:nvPr>
            <p:ph idx="1"/>
          </p:nvPr>
        </p:nvSpPr>
        <p:spPr>
          <a:xfrm>
            <a:off x="857224" y="1500174"/>
            <a:ext cx="7772400" cy="5143536"/>
          </a:xfrm>
        </p:spPr>
        <p:txBody>
          <a:bodyPr>
            <a:normAutofit/>
          </a:bodyPr>
          <a:lstStyle/>
          <a:p>
            <a:r>
              <a:rPr lang="tr-TR" dirty="0"/>
              <a:t>Hedef uyaran ve kontrol edici uyaran aynı anda verilir.</a:t>
            </a:r>
          </a:p>
          <a:p>
            <a:endParaRPr lang="tr-TR" b="1" dirty="0"/>
          </a:p>
          <a:p>
            <a:r>
              <a:rPr lang="tr-TR" b="1" dirty="0"/>
              <a:t>Hedef uyaran + kontrol edici ipucu </a:t>
            </a:r>
            <a:r>
              <a:rPr lang="tr-TR" b="1" dirty="0">
                <a:sym typeface="Wingdings" pitchFamily="2" charset="2"/>
              </a:rPr>
              <a:t> çocuğun tepkisi</a:t>
            </a:r>
          </a:p>
          <a:p>
            <a:endParaRPr lang="tr-TR" b="1" dirty="0">
              <a:sym typeface="Wingdings" pitchFamily="2" charset="2"/>
            </a:endParaRPr>
          </a:p>
          <a:p>
            <a:r>
              <a:rPr lang="tr-TR" dirty="0">
                <a:sym typeface="Wingdings" pitchFamily="2" charset="2"/>
              </a:rPr>
              <a:t>Çocuğa her denemede kontrol edici ipucunun sunulması nedeniyle bağımsız olarak tepki verme olanağı sunmaz.</a:t>
            </a:r>
          </a:p>
          <a:p>
            <a:endParaRPr lang="tr-TR" dirty="0">
              <a:sym typeface="Wingdings" pitchFamily="2" charset="2"/>
            </a:endParaRPr>
          </a:p>
          <a:p>
            <a:r>
              <a:rPr lang="tr-TR" dirty="0">
                <a:sym typeface="Wingdings" pitchFamily="2" charset="2"/>
              </a:rPr>
              <a:t>Birey tepkisi: Doğru tepki, yanlış tepki, tepkide bulunmama.</a:t>
            </a:r>
            <a:endParaRPr lang="tr-TR" dirty="0"/>
          </a:p>
        </p:txBody>
      </p:sp>
      <p:pic>
        <p:nvPicPr>
          <p:cNvPr id="4" name="Picture 4" descr="sunu">
            <a:extLst>
              <a:ext uri="{FF2B5EF4-FFF2-40B4-BE49-F238E27FC236}">
                <a16:creationId xmlns:a16="http://schemas.microsoft.com/office/drawing/2014/main" id="{4A9D7476-9F47-5448-816E-24D4E096C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14348" y="357166"/>
            <a:ext cx="7772400" cy="914400"/>
          </a:xfrm>
        </p:spPr>
        <p:txBody>
          <a:bodyPr/>
          <a:lstStyle/>
          <a:p>
            <a:r>
              <a:rPr lang="tr-TR" sz="2400" b="1" dirty="0"/>
              <a:t>Örn: Ürünlerin üstündeki işaretleri öğretme</a:t>
            </a:r>
            <a:br>
              <a:rPr lang="tr-TR" b="1" dirty="0"/>
            </a:br>
            <a:endParaRPr lang="tr-TR" dirty="0"/>
          </a:p>
        </p:txBody>
      </p:sp>
      <p:sp>
        <p:nvSpPr>
          <p:cNvPr id="3" name="2 İçerik Yer Tutucusu"/>
          <p:cNvSpPr>
            <a:spLocks noGrp="1"/>
          </p:cNvSpPr>
          <p:nvPr>
            <p:ph idx="1"/>
          </p:nvPr>
        </p:nvSpPr>
        <p:spPr>
          <a:xfrm>
            <a:off x="928662" y="1214422"/>
            <a:ext cx="7772400" cy="5214974"/>
          </a:xfrm>
        </p:spPr>
        <p:txBody>
          <a:bodyPr>
            <a:normAutofit/>
          </a:bodyPr>
          <a:lstStyle/>
          <a:p>
            <a:r>
              <a:rPr lang="tr-TR" dirty="0"/>
              <a:t>Önce çocukla konuyla ilgili sohbet edilmeli. Çocukta öğrenme gereksinimi uyandırılmalı.  Dikkat çekme, sosyal giriş, hedeften haberdar etme, günlük yaşamdan örnekler verme. (Ayşe markete gittiğin zaman ne yapıyorsun? Reyonlara bakıyorum, son kullanma tarihine..)</a:t>
            </a:r>
          </a:p>
          <a:p>
            <a:endParaRPr lang="tr-TR" dirty="0"/>
          </a:p>
          <a:p>
            <a:pPr>
              <a:buNone/>
            </a:pPr>
            <a:r>
              <a:rPr lang="tr-TR" dirty="0"/>
              <a:t>Y: Bu işaretin adı ne? Bak, bu işaret çöpe atınız. Neymiş bu sen söyle?</a:t>
            </a:r>
          </a:p>
          <a:p>
            <a:pPr>
              <a:buNone/>
            </a:pPr>
            <a:r>
              <a:rPr lang="tr-TR" dirty="0"/>
              <a:t>Ç: Çöpe atınız.</a:t>
            </a:r>
          </a:p>
          <a:p>
            <a:pPr>
              <a:buNone/>
            </a:pPr>
            <a:r>
              <a:rPr lang="tr-TR" dirty="0"/>
              <a:t>Y: Bravo..çok güzel.</a:t>
            </a:r>
          </a:p>
          <a:p>
            <a:endParaRPr lang="tr-TR" dirty="0"/>
          </a:p>
        </p:txBody>
      </p:sp>
      <p:pic>
        <p:nvPicPr>
          <p:cNvPr id="4" name="Picture 4" descr="sunu">
            <a:extLst>
              <a:ext uri="{FF2B5EF4-FFF2-40B4-BE49-F238E27FC236}">
                <a16:creationId xmlns:a16="http://schemas.microsoft.com/office/drawing/2014/main" id="{28FB44B7-8C85-8D48-A388-468EFD36A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dirty="0"/>
              <a:t>Değerlendirme-Çocuğun öğrenip öğrenmediğini nasıl anlarız?</a:t>
            </a:r>
          </a:p>
        </p:txBody>
      </p:sp>
      <p:sp>
        <p:nvSpPr>
          <p:cNvPr id="3" name="2 İçerik Yer Tutucusu"/>
          <p:cNvSpPr>
            <a:spLocks noGrp="1"/>
          </p:cNvSpPr>
          <p:nvPr>
            <p:ph idx="1"/>
          </p:nvPr>
        </p:nvSpPr>
        <p:spPr/>
        <p:txBody>
          <a:bodyPr>
            <a:normAutofit/>
          </a:bodyPr>
          <a:lstStyle/>
          <a:p>
            <a:r>
              <a:rPr lang="tr-TR" dirty="0"/>
              <a:t>İlk oturumda öğretim yapılır.</a:t>
            </a:r>
          </a:p>
          <a:p>
            <a:r>
              <a:rPr lang="tr-TR" dirty="0"/>
              <a:t>İkinci oturuma başlamadan önce deneme (yoklama) oturumları yapılır.</a:t>
            </a:r>
          </a:p>
          <a:p>
            <a:r>
              <a:rPr lang="tr-TR" dirty="0"/>
              <a:t>Değerlendirme (yoklama) oturumları ilk öğretim oturumu haricinde, sonraki öğretim oturumlarının başında toplanır. </a:t>
            </a:r>
          </a:p>
          <a:p>
            <a:endParaRPr lang="tr-TR" dirty="0"/>
          </a:p>
          <a:p>
            <a:r>
              <a:rPr lang="tr-TR" dirty="0"/>
              <a:t>Yanıt aralığı (4 sn)</a:t>
            </a:r>
          </a:p>
          <a:p>
            <a:pPr>
              <a:buNone/>
            </a:pPr>
            <a:r>
              <a:rPr lang="tr-TR" dirty="0"/>
              <a:t>Y: dün seninle kutuların üstündeki işaretleri çalışmıştık. Ayşe bu işaretin adı ne?</a:t>
            </a:r>
          </a:p>
          <a:p>
            <a:pPr>
              <a:buNone/>
            </a:pPr>
            <a:r>
              <a:rPr lang="tr-TR" dirty="0"/>
              <a:t>Ç: çöpe atınız.</a:t>
            </a:r>
          </a:p>
          <a:p>
            <a:pPr>
              <a:buNone/>
            </a:pPr>
            <a:r>
              <a:rPr lang="tr-TR" dirty="0"/>
              <a:t>Y: Aferin çok güzel.</a:t>
            </a:r>
          </a:p>
        </p:txBody>
      </p:sp>
      <p:pic>
        <p:nvPicPr>
          <p:cNvPr id="4" name="Picture 4" descr="sunu">
            <a:extLst>
              <a:ext uri="{FF2B5EF4-FFF2-40B4-BE49-F238E27FC236}">
                <a16:creationId xmlns:a16="http://schemas.microsoft.com/office/drawing/2014/main" id="{58619123-3E3F-9440-ABD6-8507EA4B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214290"/>
            <a:ext cx="8286808" cy="6357982"/>
          </a:xfrm>
        </p:spPr>
        <p:txBody>
          <a:bodyPr>
            <a:normAutofit/>
          </a:bodyPr>
          <a:lstStyle/>
          <a:p>
            <a:pPr>
              <a:buNone/>
            </a:pPr>
            <a:r>
              <a:rPr lang="tr-TR" dirty="0"/>
              <a:t>Y: Ayşe bu işaretin adı ne?</a:t>
            </a:r>
          </a:p>
          <a:p>
            <a:pPr>
              <a:buNone/>
            </a:pPr>
            <a:r>
              <a:rPr lang="tr-TR" dirty="0"/>
              <a:t>Ç: ---- yanıt yok / yanlış cevap</a:t>
            </a:r>
          </a:p>
          <a:p>
            <a:pPr>
              <a:buNone/>
            </a:pPr>
            <a:r>
              <a:rPr lang="tr-TR" dirty="0"/>
              <a:t>Y: Başka soruya geçer.</a:t>
            </a:r>
          </a:p>
          <a:p>
            <a:pPr>
              <a:buNone/>
            </a:pPr>
            <a:endParaRPr lang="tr-TR" dirty="0"/>
          </a:p>
          <a:p>
            <a:pPr>
              <a:buNone/>
            </a:pPr>
            <a:endParaRPr lang="tr-TR" dirty="0"/>
          </a:p>
          <a:p>
            <a:pPr>
              <a:buNone/>
            </a:pPr>
            <a:r>
              <a:rPr lang="tr-TR" dirty="0"/>
              <a:t>Y: Furkan bu kim? Bu amca. Şimdi sen söyle.</a:t>
            </a:r>
          </a:p>
          <a:p>
            <a:pPr>
              <a:buNone/>
            </a:pPr>
            <a:r>
              <a:rPr lang="tr-TR" dirty="0"/>
              <a:t>F: Amca.</a:t>
            </a:r>
          </a:p>
          <a:p>
            <a:pPr>
              <a:buNone/>
            </a:pPr>
            <a:r>
              <a:rPr lang="tr-TR" dirty="0"/>
              <a:t>Y: Aferin. Çok güzel.</a:t>
            </a:r>
          </a:p>
          <a:p>
            <a:pPr>
              <a:buNone/>
            </a:pPr>
            <a:endParaRPr lang="tr-TR" dirty="0"/>
          </a:p>
          <a:p>
            <a:pPr>
              <a:buNone/>
            </a:pPr>
            <a:r>
              <a:rPr lang="tr-TR" dirty="0"/>
              <a:t>Y: Mehmet bu işaretin adı  ne? Bu işaret yaya giremez. Şimdi sen söyle.</a:t>
            </a:r>
          </a:p>
          <a:p>
            <a:pPr>
              <a:buNone/>
            </a:pPr>
            <a:r>
              <a:rPr lang="tr-TR" dirty="0"/>
              <a:t>Ç: Yaya giremez.</a:t>
            </a:r>
          </a:p>
          <a:p>
            <a:pPr>
              <a:buNone/>
            </a:pPr>
            <a:r>
              <a:rPr lang="tr-TR" dirty="0"/>
              <a:t>Y: Aferin.</a:t>
            </a:r>
          </a:p>
          <a:p>
            <a:pPr>
              <a:buNone/>
            </a:pPr>
            <a:endParaRPr lang="tr-TR" dirty="0"/>
          </a:p>
          <a:p>
            <a:pPr>
              <a:buNone/>
            </a:pPr>
            <a:endParaRPr lang="tr-TR" dirty="0"/>
          </a:p>
        </p:txBody>
      </p:sp>
      <p:pic>
        <p:nvPicPr>
          <p:cNvPr id="4" name="Picture 4" descr="sunu">
            <a:extLst>
              <a:ext uri="{FF2B5EF4-FFF2-40B4-BE49-F238E27FC236}">
                <a16:creationId xmlns:a16="http://schemas.microsoft.com/office/drawing/2014/main" id="{27B0F5C0-A306-6B45-8DBD-FF3541817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Arial" charset="0"/>
              <a:buChar char="•"/>
            </a:pPr>
            <a:r>
              <a:rPr lang="tr-TR" dirty="0"/>
              <a:t>Değerlendirme oturumlarında doğru tepkiler pekiştirilebilir.</a:t>
            </a:r>
          </a:p>
          <a:p>
            <a:pPr>
              <a:buNone/>
            </a:pPr>
            <a:r>
              <a:rPr lang="tr-TR" dirty="0"/>
              <a:t>(Bir arş.yapıyorsam </a:t>
            </a:r>
            <a:r>
              <a:rPr lang="tr-TR" dirty="0" err="1"/>
              <a:t>pekiştireçlerin</a:t>
            </a:r>
            <a:r>
              <a:rPr lang="tr-TR" dirty="0"/>
              <a:t> etkililiğiyle ilgili, sadece öğretimde </a:t>
            </a:r>
            <a:r>
              <a:rPr lang="tr-TR" dirty="0" err="1"/>
              <a:t>pekiştireç</a:t>
            </a:r>
            <a:r>
              <a:rPr lang="tr-TR" dirty="0"/>
              <a:t> kullanırım.)</a:t>
            </a:r>
          </a:p>
          <a:p>
            <a:pPr>
              <a:buFont typeface="Arial" charset="0"/>
              <a:buChar char="•"/>
            </a:pPr>
            <a:r>
              <a:rPr lang="tr-TR" dirty="0"/>
              <a:t>Değerlendirmede ipuçları kullanılmamalıdır.</a:t>
            </a:r>
          </a:p>
          <a:p>
            <a:endParaRPr lang="tr-TR" dirty="0"/>
          </a:p>
        </p:txBody>
      </p:sp>
      <p:pic>
        <p:nvPicPr>
          <p:cNvPr id="4" name="Picture 4" descr="sunu">
            <a:extLst>
              <a:ext uri="{FF2B5EF4-FFF2-40B4-BE49-F238E27FC236}">
                <a16:creationId xmlns:a16="http://schemas.microsoft.com/office/drawing/2014/main" id="{EE1A8823-3BC4-6D4D-9E3F-0C74926B8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Yoklama oturumundan sonra öğretime geçilir. Ölçüt karşılanıncaya kadar öğretime devam edilir.</a:t>
            </a:r>
          </a:p>
          <a:p>
            <a:endParaRPr lang="tr-TR" dirty="0"/>
          </a:p>
          <a:p>
            <a:r>
              <a:rPr lang="tr-TR" dirty="0"/>
              <a:t>Öğretim oturumunda öğrenciden tepki gelmezse, ipucu tekrar verilir. </a:t>
            </a:r>
            <a:r>
              <a:rPr lang="tr-TR" dirty="0" err="1"/>
              <a:t>Ard</a:t>
            </a:r>
            <a:r>
              <a:rPr lang="tr-TR" dirty="0"/>
              <a:t> arda 3 oturum yapılır.</a:t>
            </a:r>
          </a:p>
          <a:p>
            <a:r>
              <a:rPr lang="tr-TR" dirty="0"/>
              <a:t>3 oturumda </a:t>
            </a:r>
            <a:r>
              <a:rPr lang="tr-TR" dirty="0" err="1"/>
              <a:t>ard</a:t>
            </a:r>
            <a:r>
              <a:rPr lang="tr-TR" dirty="0"/>
              <a:t> arda %100 doğru yapması beklenir. İlk oturumda hepsini %100 yaparsa öğretime devam edilir. Kayıt tutulur.</a:t>
            </a:r>
          </a:p>
          <a:p>
            <a:endParaRPr lang="tr-TR" dirty="0"/>
          </a:p>
        </p:txBody>
      </p:sp>
      <p:pic>
        <p:nvPicPr>
          <p:cNvPr id="4" name="Picture 4" descr="sunu">
            <a:extLst>
              <a:ext uri="{FF2B5EF4-FFF2-40B4-BE49-F238E27FC236}">
                <a16:creationId xmlns:a16="http://schemas.microsoft.com/office/drawing/2014/main" id="{35E99A34-9AFB-664F-BDD0-0CEB00406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Zincirleme davranış için öğretimde her basamakta ipucu verilir.</a:t>
            </a:r>
          </a:p>
          <a:p>
            <a:r>
              <a:rPr lang="tr-TR" dirty="0"/>
              <a:t>Yoklama oturumlarında sadece hedef uyaran verilir.</a:t>
            </a:r>
          </a:p>
          <a:p>
            <a:r>
              <a:rPr lang="tr-TR" dirty="0"/>
              <a:t>Ör: şimdi bu kağıdı al, önlü arkalı fotokopi çek.</a:t>
            </a:r>
          </a:p>
        </p:txBody>
      </p:sp>
      <p:pic>
        <p:nvPicPr>
          <p:cNvPr id="4" name="Picture 4" descr="sunu">
            <a:extLst>
              <a:ext uri="{FF2B5EF4-FFF2-40B4-BE49-F238E27FC236}">
                <a16:creationId xmlns:a16="http://schemas.microsoft.com/office/drawing/2014/main" id="{02F53D07-9636-8F49-AB4F-4D7EA9788D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Sabit Bekleme Süreli Öğretim</a:t>
            </a:r>
          </a:p>
        </p:txBody>
      </p:sp>
      <p:sp>
        <p:nvSpPr>
          <p:cNvPr id="3" name="2 İçerik Yer Tutucusu"/>
          <p:cNvSpPr>
            <a:spLocks noGrp="1"/>
          </p:cNvSpPr>
          <p:nvPr>
            <p:ph idx="1"/>
          </p:nvPr>
        </p:nvSpPr>
        <p:spPr/>
        <p:txBody>
          <a:bodyPr>
            <a:normAutofit/>
          </a:bodyPr>
          <a:lstStyle/>
          <a:p>
            <a:r>
              <a:rPr lang="tr-TR" dirty="0"/>
              <a:t>İki aşamadan oluşur.</a:t>
            </a:r>
          </a:p>
          <a:p>
            <a:r>
              <a:rPr lang="tr-TR" dirty="0"/>
              <a:t>Sıfır saniye bekleme süreli denemeler</a:t>
            </a:r>
          </a:p>
          <a:p>
            <a:r>
              <a:rPr lang="tr-TR" dirty="0"/>
              <a:t>Sabit bekleme süreli denemeler</a:t>
            </a:r>
          </a:p>
          <a:p>
            <a:endParaRPr lang="tr-TR" dirty="0"/>
          </a:p>
          <a:p>
            <a:r>
              <a:rPr lang="tr-TR" dirty="0"/>
              <a:t>Belli bir sayıda sunulan sıfır saniye bekleme denemelerinde, hedef uyarandan sonra çocuğun doğru yanıt vermesini sağlamak üzere kontrol edici ipucu sunulur. Genellikle bu denemeler birey ipucu alarak %100 doğru tepkide bulununcaya kadar devam eder.</a:t>
            </a:r>
          </a:p>
        </p:txBody>
      </p:sp>
      <p:pic>
        <p:nvPicPr>
          <p:cNvPr id="4" name="Picture 4" descr="sunu">
            <a:extLst>
              <a:ext uri="{FF2B5EF4-FFF2-40B4-BE49-F238E27FC236}">
                <a16:creationId xmlns:a16="http://schemas.microsoft.com/office/drawing/2014/main" id="{7F4BED01-6117-1D48-8C46-4816EA2EC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Daha sonra beceri yönergesi ve kontrol edici ipucu arasında geçen sabit süre belirlenir ve tüm öğretim oturumlarında  bu sabit süre kadar bekler (</a:t>
            </a:r>
            <a:r>
              <a:rPr lang="tr-TR" dirty="0">
                <a:solidFill>
                  <a:srgbClr val="FF0000"/>
                </a:solidFill>
              </a:rPr>
              <a:t>sabit bekleme süreli deneme oturumları</a:t>
            </a:r>
            <a:r>
              <a:rPr lang="tr-TR" dirty="0"/>
              <a:t>).</a:t>
            </a:r>
          </a:p>
          <a:p>
            <a:endParaRPr lang="tr-TR" dirty="0"/>
          </a:p>
          <a:p>
            <a:r>
              <a:rPr lang="tr-TR" b="1" dirty="0">
                <a:solidFill>
                  <a:srgbClr val="FFFF00"/>
                </a:solidFill>
              </a:rPr>
              <a:t>İpucu geciktirme aralığı: </a:t>
            </a:r>
            <a:r>
              <a:rPr lang="tr-TR" dirty="0"/>
              <a:t>Beceri yönergesi ve kontrol edici ipucu arasında geçen süre.</a:t>
            </a:r>
          </a:p>
        </p:txBody>
      </p:sp>
      <p:pic>
        <p:nvPicPr>
          <p:cNvPr id="4" name="Picture 4" descr="sunu">
            <a:extLst>
              <a:ext uri="{FF2B5EF4-FFF2-40B4-BE49-F238E27FC236}">
                <a16:creationId xmlns:a16="http://schemas.microsoft.com/office/drawing/2014/main" id="{CBE17ECE-D4F3-0D40-AD4D-FAFD5C3E9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b="1" dirty="0"/>
              <a:t>5 tür birey tepkisi vardır.</a:t>
            </a:r>
          </a:p>
          <a:p>
            <a:pPr>
              <a:buNone/>
            </a:pPr>
            <a:endParaRPr lang="tr-TR" b="1" dirty="0"/>
          </a:p>
          <a:p>
            <a:r>
              <a:rPr lang="tr-TR" dirty="0"/>
              <a:t>İpucundan önce doğru</a:t>
            </a:r>
          </a:p>
          <a:p>
            <a:r>
              <a:rPr lang="tr-TR" dirty="0"/>
              <a:t>İpucundan sonra doğru</a:t>
            </a:r>
          </a:p>
          <a:p>
            <a:r>
              <a:rPr lang="tr-TR" dirty="0"/>
              <a:t>İpucundan önce yanlış</a:t>
            </a:r>
          </a:p>
          <a:p>
            <a:r>
              <a:rPr lang="tr-TR" dirty="0"/>
              <a:t>İpucundan sonra yanlış</a:t>
            </a:r>
          </a:p>
          <a:p>
            <a:r>
              <a:rPr lang="tr-TR" dirty="0"/>
              <a:t>Tepkide bulunmama</a:t>
            </a:r>
          </a:p>
        </p:txBody>
      </p:sp>
      <p:pic>
        <p:nvPicPr>
          <p:cNvPr id="4" name="Picture 4" descr="sunu">
            <a:extLst>
              <a:ext uri="{FF2B5EF4-FFF2-40B4-BE49-F238E27FC236}">
                <a16:creationId xmlns:a16="http://schemas.microsoft.com/office/drawing/2014/main" id="{4BAC6F97-7022-8142-B59B-54782AA93E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Hedef uyaran sunulur. </a:t>
            </a:r>
          </a:p>
          <a:p>
            <a:r>
              <a:rPr lang="tr-TR" dirty="0"/>
              <a:t>Birkaç sn. tepkide bulunması için beklenir. Bekleme süresi tek basamaklı dav. İçin 3-4 sn, zincirleme dav. İçin </a:t>
            </a:r>
            <a:r>
              <a:rPr lang="tr-TR" dirty="0" err="1"/>
              <a:t>max</a:t>
            </a:r>
            <a:r>
              <a:rPr lang="tr-TR" dirty="0"/>
              <a:t> 8 sn olarak belirlenir.</a:t>
            </a:r>
          </a:p>
          <a:p>
            <a:r>
              <a:rPr lang="tr-TR" dirty="0"/>
              <a:t>Kontrol edici ipucu sunulur.</a:t>
            </a:r>
          </a:p>
          <a:p>
            <a:r>
              <a:rPr lang="tr-TR" dirty="0"/>
              <a:t>İlk birkaç oturum sıfır saniyeli denemeler yapılır.</a:t>
            </a:r>
          </a:p>
          <a:p>
            <a:endParaRPr lang="tr-TR" dirty="0"/>
          </a:p>
          <a:p>
            <a:pPr>
              <a:buNone/>
            </a:pPr>
            <a:r>
              <a:rPr lang="tr-TR" dirty="0"/>
              <a:t>Y: Yunus, bu işaretin adı ne?</a:t>
            </a:r>
          </a:p>
          <a:p>
            <a:pPr>
              <a:buNone/>
            </a:pPr>
            <a:r>
              <a:rPr lang="tr-TR" dirty="0"/>
              <a:t>-Bekleme süresi kadar beklenir.</a:t>
            </a:r>
          </a:p>
          <a:p>
            <a:pPr>
              <a:buNone/>
            </a:pPr>
            <a:r>
              <a:rPr lang="tr-TR" dirty="0"/>
              <a:t>Y: Diş sağlığına uygundur.</a:t>
            </a:r>
          </a:p>
          <a:p>
            <a:pPr>
              <a:buNone/>
            </a:pPr>
            <a:r>
              <a:rPr lang="tr-TR" dirty="0"/>
              <a:t>-Kaydedilir.</a:t>
            </a:r>
          </a:p>
          <a:p>
            <a:endParaRPr lang="tr-TR" dirty="0"/>
          </a:p>
        </p:txBody>
      </p:sp>
      <p:pic>
        <p:nvPicPr>
          <p:cNvPr id="4" name="Picture 4" descr="sunu">
            <a:extLst>
              <a:ext uri="{FF2B5EF4-FFF2-40B4-BE49-F238E27FC236}">
                <a16:creationId xmlns:a16="http://schemas.microsoft.com/office/drawing/2014/main" id="{C8595535-3FA4-A840-8B9A-0FB8F06FC2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Wolery</a:t>
            </a:r>
            <a:r>
              <a:rPr lang="tr-TR" dirty="0"/>
              <a:t> ve </a:t>
            </a:r>
            <a:r>
              <a:rPr lang="tr-TR" dirty="0" err="1"/>
              <a:t>diğ</a:t>
            </a:r>
            <a:r>
              <a:rPr lang="tr-TR" dirty="0"/>
              <a:t>. Öğretim planı</a:t>
            </a:r>
          </a:p>
        </p:txBody>
      </p:sp>
      <p:sp>
        <p:nvSpPr>
          <p:cNvPr id="3" name="2 İçerik Yer Tutucusu"/>
          <p:cNvSpPr>
            <a:spLocks noGrp="1"/>
          </p:cNvSpPr>
          <p:nvPr>
            <p:ph idx="1"/>
          </p:nvPr>
        </p:nvSpPr>
        <p:spPr>
          <a:xfrm>
            <a:off x="428596" y="1783560"/>
            <a:ext cx="8715404" cy="4572000"/>
          </a:xfrm>
        </p:spPr>
        <p:txBody>
          <a:bodyPr>
            <a:normAutofit/>
          </a:bodyPr>
          <a:lstStyle/>
          <a:p>
            <a:pPr marL="582930" indent="-514350">
              <a:buAutoNum type="arabicPeriod"/>
            </a:pPr>
            <a:r>
              <a:rPr lang="tr-TR" dirty="0"/>
              <a:t>Bireye tepkide bulunması için verilecek uyaranı belirleme.</a:t>
            </a:r>
          </a:p>
          <a:p>
            <a:pPr marL="582930" indent="-514350">
              <a:buAutoNum type="arabicPeriod"/>
            </a:pPr>
            <a:r>
              <a:rPr lang="tr-TR" dirty="0"/>
              <a:t>Kontrol edici ipucunu belirleme.</a:t>
            </a:r>
          </a:p>
          <a:p>
            <a:pPr marL="582930" indent="-514350">
              <a:buAutoNum type="arabicPeriod"/>
            </a:pPr>
            <a:r>
              <a:rPr lang="tr-TR" dirty="0"/>
              <a:t>Bireye ipucunu bekleme becerisini kazandırma</a:t>
            </a:r>
          </a:p>
          <a:p>
            <a:pPr marL="582930" indent="-514350">
              <a:buAutoNum type="arabicPeriod"/>
            </a:pPr>
            <a:r>
              <a:rPr lang="tr-TR" dirty="0"/>
              <a:t>Sıfır sn bekleme süreli deneme sayısını belirleme</a:t>
            </a:r>
          </a:p>
          <a:p>
            <a:pPr marL="582930" indent="-514350">
              <a:buAutoNum type="arabicPeriod"/>
            </a:pPr>
            <a:r>
              <a:rPr lang="tr-TR" dirty="0"/>
              <a:t>İpucunu geciktirme (bekleme) süresini belirleme</a:t>
            </a:r>
          </a:p>
          <a:p>
            <a:pPr marL="582930" indent="-514350">
              <a:buAutoNum type="arabicPeriod"/>
            </a:pPr>
            <a:r>
              <a:rPr lang="tr-TR" dirty="0"/>
              <a:t>Birey davranışlarına ne şekilde tepkide bulunacağını belirleme.</a:t>
            </a:r>
          </a:p>
          <a:p>
            <a:pPr marL="582930" indent="-514350">
              <a:buAutoNum type="arabicPeriod"/>
            </a:pPr>
            <a:r>
              <a:rPr lang="tr-TR" dirty="0"/>
              <a:t>Veri kayıt yöntemini belirleme</a:t>
            </a:r>
          </a:p>
          <a:p>
            <a:pPr marL="582930" indent="-514350">
              <a:buAutoNum type="arabicPeriod"/>
            </a:pPr>
            <a:r>
              <a:rPr lang="tr-TR" dirty="0"/>
              <a:t>Uygulama, kayıt tutma ve performansa göre değişiklikler yapma</a:t>
            </a:r>
          </a:p>
        </p:txBody>
      </p:sp>
      <p:pic>
        <p:nvPicPr>
          <p:cNvPr id="4" name="Picture 4" descr="sunu">
            <a:extLst>
              <a:ext uri="{FF2B5EF4-FFF2-40B4-BE49-F238E27FC236}">
                <a16:creationId xmlns:a16="http://schemas.microsoft.com/office/drawing/2014/main" id="{D32FFB33-2C66-F943-8711-0901071AE8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0"/>
            <a:ext cx="7772400" cy="914400"/>
          </a:xfrm>
        </p:spPr>
        <p:txBody>
          <a:bodyPr/>
          <a:lstStyle/>
          <a:p>
            <a:endParaRPr lang="tr-TR" dirty="0"/>
          </a:p>
        </p:txBody>
      </p:sp>
      <p:sp>
        <p:nvSpPr>
          <p:cNvPr id="3" name="2 İçerik Yer Tutucusu"/>
          <p:cNvSpPr>
            <a:spLocks noGrp="1"/>
          </p:cNvSpPr>
          <p:nvPr>
            <p:ph idx="1"/>
          </p:nvPr>
        </p:nvSpPr>
        <p:spPr>
          <a:xfrm>
            <a:off x="857224" y="1142984"/>
            <a:ext cx="7772400" cy="5072098"/>
          </a:xfrm>
        </p:spPr>
        <p:txBody>
          <a:bodyPr>
            <a:normAutofit/>
          </a:bodyPr>
          <a:lstStyle/>
          <a:p>
            <a:pPr>
              <a:buNone/>
            </a:pPr>
            <a:r>
              <a:rPr lang="tr-TR" dirty="0"/>
              <a:t>Y: Yunus bu işaretin adı  ne?</a:t>
            </a:r>
          </a:p>
          <a:p>
            <a:r>
              <a:rPr lang="tr-TR" dirty="0"/>
              <a:t>(1001, 1002, 1003 sayılır..tepki için fırsat bekliyorum..)</a:t>
            </a:r>
          </a:p>
          <a:p>
            <a:pPr>
              <a:buNone/>
            </a:pPr>
            <a:r>
              <a:rPr lang="tr-TR" dirty="0"/>
              <a:t>Ç: Çöpe atınız.</a:t>
            </a:r>
          </a:p>
          <a:p>
            <a:pPr>
              <a:buNone/>
            </a:pPr>
            <a:r>
              <a:rPr lang="tr-TR" dirty="0"/>
              <a:t>Y: Çok güzel. Bravo.</a:t>
            </a:r>
          </a:p>
          <a:p>
            <a:pPr>
              <a:buNone/>
            </a:pPr>
            <a:endParaRPr lang="tr-TR" dirty="0"/>
          </a:p>
          <a:p>
            <a:pPr>
              <a:buNone/>
            </a:pPr>
            <a:r>
              <a:rPr lang="tr-TR" dirty="0"/>
              <a:t>Y: Yunus bu işaretin adı ne?</a:t>
            </a:r>
          </a:p>
          <a:p>
            <a:pPr>
              <a:buNone/>
            </a:pPr>
            <a:r>
              <a:rPr lang="tr-TR" dirty="0"/>
              <a:t>Ç: Kardan adam.</a:t>
            </a:r>
          </a:p>
          <a:p>
            <a:pPr>
              <a:buNone/>
            </a:pPr>
            <a:r>
              <a:rPr lang="tr-TR" dirty="0"/>
              <a:t>Y: Yunus bu işaret buzdolabında saklayınız. Şimdi sen söyle.</a:t>
            </a:r>
          </a:p>
          <a:p>
            <a:pPr>
              <a:buNone/>
            </a:pPr>
            <a:r>
              <a:rPr lang="tr-TR" dirty="0"/>
              <a:t>Ç: Buzdolabında saklayınız.</a:t>
            </a:r>
          </a:p>
          <a:p>
            <a:pPr>
              <a:buNone/>
            </a:pPr>
            <a:r>
              <a:rPr lang="tr-TR" dirty="0"/>
              <a:t>Y: Aferin.</a:t>
            </a:r>
          </a:p>
          <a:p>
            <a:pPr>
              <a:buNone/>
            </a:pPr>
            <a:endParaRPr lang="tr-TR" dirty="0"/>
          </a:p>
          <a:p>
            <a:pPr>
              <a:buNone/>
            </a:pPr>
            <a:endParaRPr lang="tr-TR" dirty="0"/>
          </a:p>
          <a:p>
            <a:pPr>
              <a:buNone/>
            </a:pPr>
            <a:endParaRPr lang="tr-TR" dirty="0"/>
          </a:p>
        </p:txBody>
      </p:sp>
      <p:pic>
        <p:nvPicPr>
          <p:cNvPr id="4" name="Picture 4" descr="sunu">
            <a:extLst>
              <a:ext uri="{FF2B5EF4-FFF2-40B4-BE49-F238E27FC236}">
                <a16:creationId xmlns:a16="http://schemas.microsoft.com/office/drawing/2014/main" id="{85810FDA-B1BC-5540-A250-E2433BF20F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a:t>Y: Cem, bunlardan hangisi elma?</a:t>
            </a:r>
          </a:p>
          <a:p>
            <a:pPr>
              <a:buNone/>
            </a:pPr>
            <a:r>
              <a:rPr lang="tr-TR" dirty="0"/>
              <a:t>Ç: Yanıt yok.</a:t>
            </a:r>
          </a:p>
          <a:p>
            <a:pPr>
              <a:buNone/>
            </a:pPr>
            <a:r>
              <a:rPr lang="tr-TR" dirty="0"/>
              <a:t>Y: Belirlenen süre kadar bekler.</a:t>
            </a:r>
          </a:p>
          <a:p>
            <a:pPr>
              <a:buNone/>
            </a:pPr>
            <a:r>
              <a:rPr lang="tr-TR" dirty="0"/>
              <a:t>Y: Bu elma. Şimdi sen göster.</a:t>
            </a:r>
          </a:p>
          <a:p>
            <a:pPr>
              <a:buNone/>
            </a:pPr>
            <a:r>
              <a:rPr lang="tr-TR" dirty="0"/>
              <a:t>Ç: Bu.</a:t>
            </a:r>
          </a:p>
          <a:p>
            <a:pPr>
              <a:buNone/>
            </a:pPr>
            <a:r>
              <a:rPr lang="tr-TR" dirty="0"/>
              <a:t>Y: Aferin.</a:t>
            </a:r>
          </a:p>
        </p:txBody>
      </p:sp>
      <p:pic>
        <p:nvPicPr>
          <p:cNvPr id="4" name="Picture 4" descr="sunu">
            <a:extLst>
              <a:ext uri="{FF2B5EF4-FFF2-40B4-BE49-F238E27FC236}">
                <a16:creationId xmlns:a16="http://schemas.microsoft.com/office/drawing/2014/main" id="{D5374FA8-58EC-C24E-ACD9-7CD3216E0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000100" y="1785926"/>
            <a:ext cx="7772400" cy="4572000"/>
          </a:xfrm>
        </p:spPr>
        <p:txBody>
          <a:bodyPr/>
          <a:lstStyle/>
          <a:p>
            <a:r>
              <a:rPr lang="tr-TR" dirty="0"/>
              <a:t>Değerlendirme, öğretim oturumlarında veri toplanır. Kayıt tutulur.</a:t>
            </a:r>
          </a:p>
          <a:p>
            <a:r>
              <a:rPr lang="tr-TR" dirty="0"/>
              <a:t>Ör: Bekleme süresi 4 sn ise 4 sn kadar beklenir. Cevap gelmezse veya yanlış cevap gelirse (-) olarak kaydedilir.</a:t>
            </a:r>
          </a:p>
          <a:p>
            <a:endParaRPr lang="tr-TR" dirty="0"/>
          </a:p>
          <a:p>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981988423"/>
              </p:ext>
            </p:extLst>
          </p:nvPr>
        </p:nvGraphicFramePr>
        <p:xfrm>
          <a:off x="1214414" y="3284984"/>
          <a:ext cx="6096000" cy="187221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4442">
                <a:tc>
                  <a:txBody>
                    <a:bodyPr/>
                    <a:lstStyle/>
                    <a:p>
                      <a:r>
                        <a:rPr lang="tr-TR" dirty="0"/>
                        <a:t>12mart</a:t>
                      </a:r>
                    </a:p>
                  </a:txBody>
                  <a:tcPr/>
                </a:tc>
                <a:tc>
                  <a:txBody>
                    <a:bodyPr/>
                    <a:lstStyle/>
                    <a:p>
                      <a:r>
                        <a:rPr lang="tr-TR" dirty="0"/>
                        <a:t>13mart</a:t>
                      </a:r>
                    </a:p>
                  </a:txBody>
                  <a:tcPr/>
                </a:tc>
                <a:tc>
                  <a:txBody>
                    <a:bodyPr/>
                    <a:lstStyle/>
                    <a:p>
                      <a:r>
                        <a:rPr lang="tr-TR" dirty="0"/>
                        <a:t>14 mart</a:t>
                      </a:r>
                    </a:p>
                  </a:txBody>
                  <a:tcPr/>
                </a:tc>
                <a:tc>
                  <a:txBody>
                    <a:bodyPr/>
                    <a:lstStyle/>
                    <a:p>
                      <a:r>
                        <a:rPr lang="tr-TR" dirty="0"/>
                        <a:t>15 mart</a:t>
                      </a:r>
                    </a:p>
                  </a:txBody>
                  <a:tcPr/>
                </a:tc>
                <a:tc>
                  <a:txBody>
                    <a:bodyPr/>
                    <a:lstStyle/>
                    <a:p>
                      <a:r>
                        <a:rPr lang="tr-TR" dirty="0"/>
                        <a:t>16 mart</a:t>
                      </a:r>
                    </a:p>
                  </a:txBody>
                  <a:tcPr/>
                </a:tc>
                <a:extLst>
                  <a:ext uri="{0D108BD9-81ED-4DB2-BD59-A6C34878D82A}">
                    <a16:rowId xmlns:a16="http://schemas.microsoft.com/office/drawing/2014/main" val="10000"/>
                  </a:ext>
                </a:extLst>
              </a:tr>
              <a:tr h="374442">
                <a:tc>
                  <a:txBody>
                    <a:bodyPr/>
                    <a:lstStyle/>
                    <a:p>
                      <a:r>
                        <a:rPr lang="tr-TR" dirty="0"/>
                        <a:t>O sn</a:t>
                      </a:r>
                    </a:p>
                  </a:txBody>
                  <a:tcPr/>
                </a:tc>
                <a:tc>
                  <a:txBody>
                    <a:bodyPr/>
                    <a:lstStyle/>
                    <a:p>
                      <a:r>
                        <a:rPr lang="tr-TR" dirty="0"/>
                        <a:t>O sn</a:t>
                      </a:r>
                    </a:p>
                  </a:txBody>
                  <a:tcPr/>
                </a:tc>
                <a:tc>
                  <a:txBody>
                    <a:bodyPr/>
                    <a:lstStyle/>
                    <a:p>
                      <a:r>
                        <a:rPr lang="tr-TR" dirty="0"/>
                        <a:t>4 sn</a:t>
                      </a:r>
                    </a:p>
                  </a:txBody>
                  <a:tcPr/>
                </a:tc>
                <a:tc>
                  <a:txBody>
                    <a:bodyPr/>
                    <a:lstStyle/>
                    <a:p>
                      <a:r>
                        <a:rPr lang="tr-TR" baseline="0" dirty="0"/>
                        <a:t> 4 sn</a:t>
                      </a:r>
                      <a:endParaRPr lang="tr-TR" dirty="0"/>
                    </a:p>
                  </a:txBody>
                  <a:tcPr/>
                </a:tc>
                <a:tc>
                  <a:txBody>
                    <a:bodyPr/>
                    <a:lstStyle/>
                    <a:p>
                      <a:r>
                        <a:rPr lang="tr-TR" dirty="0"/>
                        <a:t>4 sn</a:t>
                      </a:r>
                    </a:p>
                  </a:txBody>
                  <a:tcPr/>
                </a:tc>
                <a:extLst>
                  <a:ext uri="{0D108BD9-81ED-4DB2-BD59-A6C34878D82A}">
                    <a16:rowId xmlns:a16="http://schemas.microsoft.com/office/drawing/2014/main" val="10001"/>
                  </a:ext>
                </a:extLst>
              </a:tr>
              <a:tr h="374442">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extLst>
                  <a:ext uri="{0D108BD9-81ED-4DB2-BD59-A6C34878D82A}">
                    <a16:rowId xmlns:a16="http://schemas.microsoft.com/office/drawing/2014/main" val="10002"/>
                  </a:ext>
                </a:extLst>
              </a:tr>
              <a:tr h="374442">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extLst>
                  <a:ext uri="{0D108BD9-81ED-4DB2-BD59-A6C34878D82A}">
                    <a16:rowId xmlns:a16="http://schemas.microsoft.com/office/drawing/2014/main" val="10003"/>
                  </a:ext>
                </a:extLst>
              </a:tr>
              <a:tr h="374442">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tc>
                  <a:txBody>
                    <a:bodyPr/>
                    <a:lstStyle/>
                    <a:p>
                      <a:r>
                        <a:rPr lang="tr-TR" dirty="0"/>
                        <a:t>+</a:t>
                      </a:r>
                    </a:p>
                  </a:txBody>
                  <a:tcPr/>
                </a:tc>
                <a:extLst>
                  <a:ext uri="{0D108BD9-81ED-4DB2-BD59-A6C34878D82A}">
                    <a16:rowId xmlns:a16="http://schemas.microsoft.com/office/drawing/2014/main" val="10004"/>
                  </a:ext>
                </a:extLst>
              </a:tr>
            </a:tbl>
          </a:graphicData>
        </a:graphic>
      </p:graphicFrame>
      <p:pic>
        <p:nvPicPr>
          <p:cNvPr id="5" name="Picture 4" descr="sunu">
            <a:extLst>
              <a:ext uri="{FF2B5EF4-FFF2-40B4-BE49-F238E27FC236}">
                <a16:creationId xmlns:a16="http://schemas.microsoft.com/office/drawing/2014/main" id="{AB7EFC2B-C60C-DE48-B70D-C1DC31AF0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Artan Bekleme Süreli Öğretim</a:t>
            </a:r>
          </a:p>
        </p:txBody>
      </p:sp>
      <p:sp>
        <p:nvSpPr>
          <p:cNvPr id="3" name="2 İçerik Yer Tutucusu"/>
          <p:cNvSpPr>
            <a:spLocks noGrp="1"/>
          </p:cNvSpPr>
          <p:nvPr>
            <p:ph idx="1"/>
          </p:nvPr>
        </p:nvSpPr>
        <p:spPr/>
        <p:txBody>
          <a:bodyPr/>
          <a:lstStyle/>
          <a:p>
            <a:r>
              <a:rPr lang="tr-TR" dirty="0"/>
              <a:t>Yetişkin kontrol edici ipucunu sunmadan önce bekleme süresini gittikçe artırır. O sn, 4 sn, 6 sn…</a:t>
            </a:r>
          </a:p>
          <a:p>
            <a:endParaRPr lang="tr-TR" dirty="0"/>
          </a:p>
          <a:p>
            <a:r>
              <a:rPr lang="tr-TR" dirty="0"/>
              <a:t>Sabit bekleme ve artan bekleme süreli öğretimde ipucunu zaman açısından silikleştiriyoruz.</a:t>
            </a:r>
          </a:p>
        </p:txBody>
      </p:sp>
      <p:pic>
        <p:nvPicPr>
          <p:cNvPr id="4" name="Picture 4" descr="sunu">
            <a:extLst>
              <a:ext uri="{FF2B5EF4-FFF2-40B4-BE49-F238E27FC236}">
                <a16:creationId xmlns:a16="http://schemas.microsoft.com/office/drawing/2014/main" id="{87B360AB-4B2E-BC42-9296-EF31782085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Önce belli sayıda sıfır sn. bekleme süreli denemeler gerçekleştirilir. Daha sonra hedef uyaran ile kontrol edici ipucu arasında geçen bekleme süresi sistematik olarak yavaş yavaş artırılır.</a:t>
            </a:r>
          </a:p>
          <a:p>
            <a:endParaRPr lang="tr-TR" dirty="0"/>
          </a:p>
          <a:p>
            <a:r>
              <a:rPr lang="tr-TR" dirty="0"/>
              <a:t>İpucu geciktirme aralığı, birey ölçütü karşılar düzeyde performans sergileyinceye kadar ya da maksimum geciktirme aralığına ulaşıncaya kadar sürdürülür.</a:t>
            </a:r>
          </a:p>
        </p:txBody>
      </p:sp>
      <p:pic>
        <p:nvPicPr>
          <p:cNvPr id="4" name="Picture 4" descr="sunu">
            <a:extLst>
              <a:ext uri="{FF2B5EF4-FFF2-40B4-BE49-F238E27FC236}">
                <a16:creationId xmlns:a16="http://schemas.microsoft.com/office/drawing/2014/main" id="{626353F1-B6CB-A947-9437-C77ED2DD8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Tek tür ipucu kullanılır ve öğretim sırasında bireye bağımsız tepkide bulunma şansı verilerek ipucu zaman bağlamında silikleştirilir.</a:t>
            </a:r>
          </a:p>
          <a:p>
            <a:r>
              <a:rPr lang="tr-TR" dirty="0"/>
              <a:t> Değerlendirme verileri, öğretim oturumlarının başında toplanır.</a:t>
            </a:r>
          </a:p>
        </p:txBody>
      </p:sp>
      <p:pic>
        <p:nvPicPr>
          <p:cNvPr id="4" name="Picture 4" descr="sunu">
            <a:extLst>
              <a:ext uri="{FF2B5EF4-FFF2-40B4-BE49-F238E27FC236}">
                <a16:creationId xmlns:a16="http://schemas.microsoft.com/office/drawing/2014/main" id="{47AB3C2E-9A2F-EC40-B856-0C8657BCF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14348" y="512064"/>
            <a:ext cx="7972452" cy="914400"/>
          </a:xfrm>
        </p:spPr>
        <p:txBody>
          <a:bodyPr/>
          <a:lstStyle/>
          <a:p>
            <a:pPr algn="ctr"/>
            <a:r>
              <a:rPr lang="tr-TR" sz="3200" b="1" dirty="0"/>
              <a:t>Giderek İpucunun Artırılmasıyla Öğretim</a:t>
            </a:r>
          </a:p>
        </p:txBody>
      </p:sp>
      <p:sp>
        <p:nvSpPr>
          <p:cNvPr id="3" name="2 İçerik Yer Tutucusu"/>
          <p:cNvSpPr>
            <a:spLocks noGrp="1"/>
          </p:cNvSpPr>
          <p:nvPr>
            <p:ph idx="1"/>
          </p:nvPr>
        </p:nvSpPr>
        <p:spPr>
          <a:xfrm>
            <a:off x="914400" y="1783560"/>
            <a:ext cx="7772400" cy="4860150"/>
          </a:xfrm>
        </p:spPr>
        <p:txBody>
          <a:bodyPr>
            <a:normAutofit/>
          </a:bodyPr>
          <a:lstStyle/>
          <a:p>
            <a:r>
              <a:rPr lang="tr-TR" dirty="0"/>
              <a:t>Genellikle zincirleme davranışlar için kullanılır.</a:t>
            </a:r>
          </a:p>
          <a:p>
            <a:endParaRPr lang="tr-TR" dirty="0"/>
          </a:p>
          <a:p>
            <a:r>
              <a:rPr lang="tr-TR" dirty="0"/>
              <a:t>Matematik, yazma becerileri için kullanılır.</a:t>
            </a:r>
          </a:p>
          <a:p>
            <a:pPr>
              <a:buNone/>
            </a:pPr>
            <a:r>
              <a:rPr lang="tr-TR" dirty="0"/>
              <a:t>Y: Adını yaz.</a:t>
            </a:r>
          </a:p>
          <a:p>
            <a:pPr>
              <a:buNone/>
            </a:pPr>
            <a:r>
              <a:rPr lang="tr-TR" dirty="0"/>
              <a:t>Ç: Yazamazsa yetişkin önce model olma, sonra fiziksel yardım sunabilir.</a:t>
            </a:r>
          </a:p>
        </p:txBody>
      </p:sp>
      <p:pic>
        <p:nvPicPr>
          <p:cNvPr id="4" name="Picture 4" descr="sunu">
            <a:extLst>
              <a:ext uri="{FF2B5EF4-FFF2-40B4-BE49-F238E27FC236}">
                <a16:creationId xmlns:a16="http://schemas.microsoft.com/office/drawing/2014/main" id="{124C8946-CFD6-424E-AC8E-7CDEAA671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İpucunu nasıl artırıyoruz?</a:t>
            </a:r>
          </a:p>
          <a:p>
            <a:r>
              <a:rPr lang="tr-TR" dirty="0"/>
              <a:t>İpucuna silik başlıyoruz. En ılımlı ipucundan en kısıtlayıcıya doğru gidilir.</a:t>
            </a:r>
          </a:p>
          <a:p>
            <a:r>
              <a:rPr lang="tr-TR" dirty="0"/>
              <a:t>Çocuğun ihtiyacı olduğunda ipucu sunulur.</a:t>
            </a:r>
          </a:p>
          <a:p>
            <a:r>
              <a:rPr lang="tr-TR" dirty="0"/>
              <a:t>Bağımsız ile birlikte en az 3 düzey ipucu vardır.</a:t>
            </a:r>
          </a:p>
          <a:p>
            <a:endParaRPr lang="tr-TR" dirty="0"/>
          </a:p>
          <a:p>
            <a:r>
              <a:rPr lang="tr-TR" dirty="0"/>
              <a:t>Hedef uyaran verildikten sonra belirlenen yanıt aralığı sonunda çocuk tepkide bulunmazsa ipucu verilir ve ihtiyaç halinde ipucu düzeyi artırılır. </a:t>
            </a:r>
          </a:p>
          <a:p>
            <a:r>
              <a:rPr lang="tr-TR" dirty="0"/>
              <a:t>1. düzey her zaman bağımsız yapma aşamasıdır.</a:t>
            </a:r>
          </a:p>
          <a:p>
            <a:endParaRPr lang="tr-TR" dirty="0"/>
          </a:p>
        </p:txBody>
      </p:sp>
      <p:pic>
        <p:nvPicPr>
          <p:cNvPr id="4" name="Picture 4" descr="sunu">
            <a:extLst>
              <a:ext uri="{FF2B5EF4-FFF2-40B4-BE49-F238E27FC236}">
                <a16:creationId xmlns:a16="http://schemas.microsoft.com/office/drawing/2014/main" id="{401CFC28-1616-D84B-BF23-B9098B116A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İpucu hiyerarşisinde her ipucu düzeyinde beceri yönergesi sunulmalıdır. </a:t>
            </a:r>
          </a:p>
          <a:p>
            <a:endParaRPr lang="tr-TR" dirty="0"/>
          </a:p>
          <a:p>
            <a:r>
              <a:rPr lang="tr-TR" dirty="0"/>
              <a:t>Hiyerarşi izlenerek, ipucu sunulmadan önce ve sonra öğrencinin tepkide bulunması için yanıt aralığı süresi bırakılmalıdır.</a:t>
            </a:r>
          </a:p>
          <a:p>
            <a:endParaRPr lang="tr-TR" dirty="0"/>
          </a:p>
          <a:p>
            <a:r>
              <a:rPr lang="tr-TR" dirty="0"/>
              <a:t>Bireyin doğru tepkileri pekiştirilmelidir.</a:t>
            </a:r>
          </a:p>
        </p:txBody>
      </p:sp>
      <p:pic>
        <p:nvPicPr>
          <p:cNvPr id="4" name="Picture 4" descr="sunu">
            <a:extLst>
              <a:ext uri="{FF2B5EF4-FFF2-40B4-BE49-F238E27FC236}">
                <a16:creationId xmlns:a16="http://schemas.microsoft.com/office/drawing/2014/main" id="{17D9E540-755B-6746-8DD6-55596463E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582930" indent="-514350">
              <a:buNone/>
            </a:pPr>
            <a:r>
              <a:rPr lang="tr-TR" dirty="0"/>
              <a:t>1. düzey her zaman bağımsız olacak.</a:t>
            </a:r>
          </a:p>
          <a:p>
            <a:pPr marL="582930" indent="-514350">
              <a:buAutoNum type="arabicPeriod"/>
            </a:pPr>
            <a:endParaRPr lang="tr-TR" dirty="0"/>
          </a:p>
          <a:p>
            <a:pPr marL="582930" indent="-514350">
              <a:buNone/>
            </a:pPr>
            <a:r>
              <a:rPr lang="tr-TR" dirty="0"/>
              <a:t>2. düzeyi çocuğa göre biz belirleriz. Ör. Model olma</a:t>
            </a:r>
          </a:p>
          <a:p>
            <a:pPr marL="582930" indent="-514350">
              <a:buNone/>
            </a:pPr>
            <a:endParaRPr lang="tr-TR" dirty="0"/>
          </a:p>
          <a:p>
            <a:pPr marL="582930" indent="-514350">
              <a:buNone/>
            </a:pPr>
            <a:r>
              <a:rPr lang="tr-TR" dirty="0"/>
              <a:t>3. düzey kısmi fiziksel ipucu olabilir.</a:t>
            </a:r>
          </a:p>
          <a:p>
            <a:endParaRPr lang="tr-TR" dirty="0"/>
          </a:p>
        </p:txBody>
      </p:sp>
      <p:pic>
        <p:nvPicPr>
          <p:cNvPr id="4" name="Picture 4" descr="sunu">
            <a:extLst>
              <a:ext uri="{FF2B5EF4-FFF2-40B4-BE49-F238E27FC236}">
                <a16:creationId xmlns:a16="http://schemas.microsoft.com/office/drawing/2014/main" id="{4DACFD7D-C0D2-F440-8807-0918232EF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0"/>
            <a:ext cx="7772400" cy="914400"/>
          </a:xfrm>
        </p:spPr>
        <p:txBody>
          <a:bodyPr/>
          <a:lstStyle/>
          <a:p>
            <a:endParaRPr lang="tr-TR" dirty="0"/>
          </a:p>
        </p:txBody>
      </p:sp>
      <p:sp>
        <p:nvSpPr>
          <p:cNvPr id="3" name="2 İçerik Yer Tutucusu"/>
          <p:cNvSpPr>
            <a:spLocks noGrp="1"/>
          </p:cNvSpPr>
          <p:nvPr>
            <p:ph idx="1"/>
          </p:nvPr>
        </p:nvSpPr>
        <p:spPr>
          <a:xfrm>
            <a:off x="1000100" y="1000108"/>
            <a:ext cx="7772400" cy="5643602"/>
          </a:xfrm>
        </p:spPr>
        <p:txBody>
          <a:bodyPr>
            <a:normAutofit/>
          </a:bodyPr>
          <a:lstStyle/>
          <a:p>
            <a:pPr>
              <a:buNone/>
            </a:pPr>
            <a:r>
              <a:rPr lang="tr-TR" dirty="0"/>
              <a:t>Ör: El yıkama.</a:t>
            </a:r>
          </a:p>
          <a:p>
            <a:pPr>
              <a:buNone/>
            </a:pPr>
            <a:r>
              <a:rPr lang="tr-TR" dirty="0"/>
              <a:t>Yanıt aralığı: 6  sn</a:t>
            </a:r>
          </a:p>
          <a:p>
            <a:pPr>
              <a:buNone/>
            </a:pPr>
            <a:r>
              <a:rPr lang="tr-TR" dirty="0"/>
              <a:t>Y: Hadi bakalım ellerini yıka. (1001,1002,1003..)</a:t>
            </a:r>
          </a:p>
          <a:p>
            <a:pPr>
              <a:buNone/>
            </a:pPr>
            <a:r>
              <a:rPr lang="tr-TR" dirty="0"/>
              <a:t>Ç: musluğu yavaşça açtı.</a:t>
            </a:r>
          </a:p>
          <a:p>
            <a:pPr>
              <a:buNone/>
            </a:pPr>
            <a:r>
              <a:rPr lang="tr-TR" dirty="0"/>
              <a:t>Y: aferin sana. Şimdi devam et. (1001,1002,1003, 1004, 1005, 1006)</a:t>
            </a:r>
          </a:p>
          <a:p>
            <a:pPr>
              <a:buNone/>
            </a:pPr>
            <a:r>
              <a:rPr lang="tr-TR" dirty="0"/>
              <a:t>Ç: tepki yok.</a:t>
            </a:r>
          </a:p>
          <a:p>
            <a:pPr>
              <a:buNone/>
            </a:pPr>
            <a:r>
              <a:rPr lang="tr-TR" dirty="0"/>
              <a:t>Y: arda sabunu al.</a:t>
            </a:r>
          </a:p>
          <a:p>
            <a:pPr>
              <a:buNone/>
            </a:pPr>
            <a:r>
              <a:rPr lang="tr-TR" dirty="0"/>
              <a:t>Ç: sabunu aldı bekledi.</a:t>
            </a:r>
          </a:p>
          <a:p>
            <a:pPr>
              <a:buNone/>
            </a:pPr>
            <a:r>
              <a:rPr lang="tr-TR" dirty="0"/>
              <a:t>Y: sayar.(1001,1002,1003, 1004, 1005, 1006)</a:t>
            </a:r>
          </a:p>
          <a:p>
            <a:pPr>
              <a:buNone/>
            </a:pPr>
            <a:r>
              <a:rPr lang="tr-TR" dirty="0"/>
              <a:t>Y: sözel ipucu verilir. Tepki gelmezse model olur ya da fiziksel ipucu verilir.</a:t>
            </a:r>
          </a:p>
          <a:p>
            <a:pPr>
              <a:buNone/>
            </a:pPr>
            <a:r>
              <a:rPr lang="tr-TR" dirty="0"/>
              <a:t>Ç: Doğru tepki verirse ayrımlı pekiştirilir.</a:t>
            </a:r>
          </a:p>
          <a:p>
            <a:pPr>
              <a:buNone/>
            </a:pPr>
            <a:endParaRPr lang="tr-TR" dirty="0"/>
          </a:p>
          <a:p>
            <a:pPr>
              <a:buNone/>
            </a:pPr>
            <a:endParaRPr lang="tr-TR" dirty="0"/>
          </a:p>
        </p:txBody>
      </p:sp>
      <p:pic>
        <p:nvPicPr>
          <p:cNvPr id="4" name="Picture 4" descr="sunu">
            <a:extLst>
              <a:ext uri="{FF2B5EF4-FFF2-40B4-BE49-F238E27FC236}">
                <a16:creationId xmlns:a16="http://schemas.microsoft.com/office/drawing/2014/main" id="{0DBF4557-341D-2A45-AD96-E009CDD74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214290"/>
            <a:ext cx="7772400" cy="130854"/>
          </a:xfrm>
        </p:spPr>
        <p:txBody>
          <a:bodyPr>
            <a:normAutofit fontScale="90000"/>
          </a:bodyPr>
          <a:lstStyle/>
          <a:p>
            <a:endParaRPr lang="tr-TR" dirty="0"/>
          </a:p>
        </p:txBody>
      </p:sp>
      <p:sp>
        <p:nvSpPr>
          <p:cNvPr id="3" name="2 İçerik Yer Tutucusu"/>
          <p:cNvSpPr>
            <a:spLocks noGrp="1"/>
          </p:cNvSpPr>
          <p:nvPr>
            <p:ph idx="1"/>
          </p:nvPr>
        </p:nvSpPr>
        <p:spPr>
          <a:xfrm>
            <a:off x="857224" y="500042"/>
            <a:ext cx="7772400" cy="6000792"/>
          </a:xfrm>
        </p:spPr>
        <p:txBody>
          <a:bodyPr>
            <a:normAutofit/>
          </a:bodyPr>
          <a:lstStyle/>
          <a:p>
            <a:pPr>
              <a:buNone/>
            </a:pPr>
            <a:r>
              <a:rPr lang="tr-TR" dirty="0"/>
              <a:t>Ör: Diş fırçalama</a:t>
            </a:r>
          </a:p>
          <a:p>
            <a:pPr>
              <a:buNone/>
            </a:pPr>
            <a:r>
              <a:rPr lang="tr-TR" dirty="0"/>
              <a:t>(Yanıt aralığı: 5 sn olsun.)</a:t>
            </a:r>
          </a:p>
          <a:p>
            <a:pPr>
              <a:buNone/>
            </a:pPr>
            <a:r>
              <a:rPr lang="tr-TR" dirty="0"/>
              <a:t>Y: Dişlerini fırçala. </a:t>
            </a:r>
          </a:p>
          <a:p>
            <a:pPr>
              <a:buNone/>
            </a:pPr>
            <a:r>
              <a:rPr lang="tr-TR" dirty="0"/>
              <a:t>Bağımsız yapması için fırsat verilir. beklenir.</a:t>
            </a:r>
          </a:p>
          <a:p>
            <a:pPr>
              <a:buNone/>
            </a:pPr>
            <a:r>
              <a:rPr lang="tr-TR" dirty="0"/>
              <a:t>Y: Ayşe önce macunu eline al. (sözel yardım)</a:t>
            </a:r>
          </a:p>
          <a:p>
            <a:pPr>
              <a:buNone/>
            </a:pPr>
            <a:r>
              <a:rPr lang="tr-TR" dirty="0"/>
              <a:t>Ç: 5 sn içinde yaparsa pekiştirilir. “Devam et” denir.</a:t>
            </a:r>
          </a:p>
          <a:p>
            <a:pPr>
              <a:buNone/>
            </a:pPr>
            <a:r>
              <a:rPr lang="tr-TR" dirty="0"/>
              <a:t>5 sn sonra çocuk 2.basamağı bağımsız yapamazsa sözel ipucu verilir.</a:t>
            </a:r>
          </a:p>
          <a:p>
            <a:pPr>
              <a:buNone/>
            </a:pPr>
            <a:r>
              <a:rPr lang="tr-TR" dirty="0"/>
              <a:t>Y:  “Macunun kapağını açmalısın.” 5 sn beklenir.</a:t>
            </a:r>
          </a:p>
          <a:p>
            <a:pPr>
              <a:buNone/>
            </a:pPr>
            <a:r>
              <a:rPr lang="tr-TR" dirty="0"/>
              <a:t>Yine yapamazsa model olunur. </a:t>
            </a:r>
          </a:p>
          <a:p>
            <a:pPr>
              <a:buNone/>
            </a:pPr>
            <a:r>
              <a:rPr lang="tr-TR" dirty="0"/>
              <a:t>Y: “Hadi sen yap.” denir. 5 sn beklenir.</a:t>
            </a:r>
          </a:p>
          <a:p>
            <a:pPr>
              <a:buNone/>
            </a:pPr>
            <a:r>
              <a:rPr lang="tr-TR" dirty="0"/>
              <a:t>Yapamazsa fiziksel yardım verilir.</a:t>
            </a:r>
          </a:p>
        </p:txBody>
      </p:sp>
      <p:pic>
        <p:nvPicPr>
          <p:cNvPr id="4" name="Picture 4" descr="sunu">
            <a:extLst>
              <a:ext uri="{FF2B5EF4-FFF2-40B4-BE49-F238E27FC236}">
                <a16:creationId xmlns:a16="http://schemas.microsoft.com/office/drawing/2014/main" id="{D2200F14-AB17-8F4C-B554-65EAEF884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Değerlendirme nasıl yapılır?</a:t>
            </a:r>
          </a:p>
        </p:txBody>
      </p:sp>
      <p:sp>
        <p:nvSpPr>
          <p:cNvPr id="3" name="2 İçerik Yer Tutucusu"/>
          <p:cNvSpPr>
            <a:spLocks noGrp="1"/>
          </p:cNvSpPr>
          <p:nvPr>
            <p:ph idx="1"/>
          </p:nvPr>
        </p:nvSpPr>
        <p:spPr/>
        <p:txBody>
          <a:bodyPr/>
          <a:lstStyle/>
          <a:p>
            <a:r>
              <a:rPr lang="tr-TR" dirty="0"/>
              <a:t>Değerlendirme öğretim oturumlarında yapılır. </a:t>
            </a:r>
          </a:p>
          <a:p>
            <a:r>
              <a:rPr lang="tr-TR" dirty="0"/>
              <a:t>Fırsat verince yapıyorsa, yani hedef uyarandan sonra beceriyi doğru yapıyorsa (+) olarak kaydedilir. İpucuyla yapıyorsa yardım türü kaydedilir.</a:t>
            </a:r>
          </a:p>
          <a:p>
            <a:endParaRPr lang="tr-TR" dirty="0"/>
          </a:p>
          <a:p>
            <a:endParaRPr lang="tr-TR" dirty="0"/>
          </a:p>
        </p:txBody>
      </p:sp>
      <p:pic>
        <p:nvPicPr>
          <p:cNvPr id="4" name="Picture 4" descr="sunu">
            <a:extLst>
              <a:ext uri="{FF2B5EF4-FFF2-40B4-BE49-F238E27FC236}">
                <a16:creationId xmlns:a16="http://schemas.microsoft.com/office/drawing/2014/main" id="{520100C3-4021-F349-AAA6-9CB2C28030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Giderek İpucunun Azaltılması</a:t>
            </a:r>
          </a:p>
        </p:txBody>
      </p:sp>
      <p:sp>
        <p:nvSpPr>
          <p:cNvPr id="3" name="2 İçerik Yer Tutucusu"/>
          <p:cNvSpPr>
            <a:spLocks noGrp="1"/>
          </p:cNvSpPr>
          <p:nvPr>
            <p:ph idx="1"/>
          </p:nvPr>
        </p:nvSpPr>
        <p:spPr/>
        <p:txBody>
          <a:bodyPr/>
          <a:lstStyle/>
          <a:p>
            <a:r>
              <a:rPr lang="tr-TR" dirty="0"/>
              <a:t>Hedef uyaran verildikten sonra, öğrencinin bağımsız yapması beklenmez.</a:t>
            </a:r>
          </a:p>
          <a:p>
            <a:endParaRPr lang="tr-TR" dirty="0"/>
          </a:p>
          <a:p>
            <a:r>
              <a:rPr lang="tr-TR" dirty="0"/>
              <a:t>Öğretime başlandığında kullanılan ipucu çocuğun doğru tepki vermesini kesinleştirmelidir. Doğru tepkileri artırmalı. Kullanılan ipucu, yanlış tepki vermesine fırsat vermemelidir (En çok % 10 olabilir.)</a:t>
            </a:r>
          </a:p>
        </p:txBody>
      </p:sp>
      <p:pic>
        <p:nvPicPr>
          <p:cNvPr id="4" name="Picture 4" descr="sunu">
            <a:extLst>
              <a:ext uri="{FF2B5EF4-FFF2-40B4-BE49-F238E27FC236}">
                <a16:creationId xmlns:a16="http://schemas.microsoft.com/office/drawing/2014/main" id="{A2AA955A-2825-0D48-A381-5DE091549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İpucu belirlenir.</a:t>
            </a:r>
          </a:p>
          <a:p>
            <a:r>
              <a:rPr lang="tr-TR" dirty="0"/>
              <a:t>İpucunun nasıl azaltılacağı planlanır.</a:t>
            </a:r>
          </a:p>
          <a:p>
            <a:r>
              <a:rPr lang="tr-TR" dirty="0"/>
              <a:t>Tam fiziksel, model ipucu, bağımsız yapması için  fırsat tanıma.</a:t>
            </a:r>
          </a:p>
          <a:p>
            <a:endParaRPr lang="tr-TR" dirty="0"/>
          </a:p>
          <a:p>
            <a:r>
              <a:rPr lang="tr-TR" dirty="0"/>
              <a:t>Öğretimi nasıl yapmalıyız??</a:t>
            </a:r>
          </a:p>
        </p:txBody>
      </p:sp>
      <p:pic>
        <p:nvPicPr>
          <p:cNvPr id="4" name="Picture 4" descr="sunu">
            <a:extLst>
              <a:ext uri="{FF2B5EF4-FFF2-40B4-BE49-F238E27FC236}">
                <a16:creationId xmlns:a16="http://schemas.microsoft.com/office/drawing/2014/main" id="{E9FE2789-25BD-7C4C-B3F9-084DA91E1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a:t>Ör: Makarna yapma becerisi.</a:t>
            </a:r>
          </a:p>
          <a:p>
            <a:pPr>
              <a:buNone/>
            </a:pPr>
            <a:r>
              <a:rPr lang="tr-TR" b="1" dirty="0"/>
              <a:t>İlk ipucu düzeyi: Fiziksel ipucu</a:t>
            </a:r>
          </a:p>
          <a:p>
            <a:pPr>
              <a:buNone/>
            </a:pPr>
            <a:r>
              <a:rPr lang="tr-TR" dirty="0"/>
              <a:t>Geçiş ölçütünü baştan planlayabiliriz. 3 oturum fiziksel ipucu, 3 oturum model ipucu, 3 oturum sözel ipucu kullanılabilir.</a:t>
            </a:r>
          </a:p>
          <a:p>
            <a:pPr marL="582930" indent="-514350">
              <a:buAutoNum type="arabicPeriod"/>
            </a:pPr>
            <a:r>
              <a:rPr lang="tr-TR" dirty="0"/>
              <a:t>basamak: Tencereye su doldurma.</a:t>
            </a:r>
          </a:p>
          <a:p>
            <a:pPr marL="582930" indent="-514350">
              <a:buNone/>
            </a:pPr>
            <a:r>
              <a:rPr lang="tr-TR" dirty="0"/>
              <a:t>Ölçüt öğrenciye ya da beceriye göre değerlendirme oturumunda belirlenir. Bütün basamaklar değerlendirilir.</a:t>
            </a:r>
          </a:p>
          <a:p>
            <a:pPr>
              <a:buNone/>
            </a:pPr>
            <a:endParaRPr lang="tr-TR" dirty="0"/>
          </a:p>
        </p:txBody>
      </p:sp>
      <p:pic>
        <p:nvPicPr>
          <p:cNvPr id="4" name="Picture 4" descr="sunu">
            <a:extLst>
              <a:ext uri="{FF2B5EF4-FFF2-40B4-BE49-F238E27FC236}">
                <a16:creationId xmlns:a16="http://schemas.microsoft.com/office/drawing/2014/main" id="{8C6087D1-AAA2-D544-B2E6-58258094F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a:t>Ör: Sürahiden bardağa su doldurma.</a:t>
            </a:r>
          </a:p>
          <a:p>
            <a:pPr>
              <a:buNone/>
            </a:pPr>
            <a:r>
              <a:rPr lang="tr-TR" dirty="0"/>
              <a:t>- Sürahiyi alır.</a:t>
            </a:r>
          </a:p>
          <a:p>
            <a:pPr>
              <a:buNone/>
            </a:pPr>
            <a:r>
              <a:rPr lang="tr-TR" dirty="0"/>
              <a:t>- Bardağa döker.</a:t>
            </a:r>
          </a:p>
          <a:p>
            <a:pPr>
              <a:buNone/>
            </a:pPr>
            <a:r>
              <a:rPr lang="tr-TR" dirty="0"/>
              <a:t>- Sürahiyi masaya bırakır.</a:t>
            </a:r>
          </a:p>
          <a:p>
            <a:pPr>
              <a:buNone/>
            </a:pPr>
            <a:r>
              <a:rPr lang="tr-TR" dirty="0"/>
              <a:t>Y: “Ayşe bardağa su doldur.”</a:t>
            </a:r>
          </a:p>
          <a:p>
            <a:pPr>
              <a:buNone/>
            </a:pPr>
            <a:r>
              <a:rPr lang="tr-TR" dirty="0"/>
              <a:t>İlk ipucu düzeyi sözel + fiziksel ipucu olabilir.</a:t>
            </a:r>
          </a:p>
          <a:p>
            <a:pPr>
              <a:buNone/>
            </a:pPr>
            <a:r>
              <a:rPr lang="tr-TR" dirty="0"/>
              <a:t>“Önce sürahiyi alıyoruz.” Çocuğun elinden tutulur. Sürahiyi alması sağlanır. “Sonra sürahiyi koyuyoruz.” şeklinde yapılabilir.</a:t>
            </a:r>
          </a:p>
          <a:p>
            <a:pPr>
              <a:buNone/>
            </a:pPr>
            <a:endParaRPr lang="tr-TR" dirty="0"/>
          </a:p>
        </p:txBody>
      </p:sp>
      <p:pic>
        <p:nvPicPr>
          <p:cNvPr id="4" name="Picture 4" descr="sunu">
            <a:extLst>
              <a:ext uri="{FF2B5EF4-FFF2-40B4-BE49-F238E27FC236}">
                <a16:creationId xmlns:a16="http://schemas.microsoft.com/office/drawing/2014/main" id="{00433EF0-39E4-FF46-99AF-CC07BC3AE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a:t>2. oturumda önce çocuk değerlendirilir.</a:t>
            </a:r>
          </a:p>
          <a:p>
            <a:pPr>
              <a:buNone/>
            </a:pPr>
            <a:r>
              <a:rPr lang="tr-TR" dirty="0"/>
              <a:t>Ölçüt 1/3 diyelim.</a:t>
            </a:r>
          </a:p>
          <a:p>
            <a:pPr>
              <a:buNone/>
            </a:pPr>
            <a:r>
              <a:rPr lang="tr-TR" dirty="0"/>
              <a:t>Önceden belirlediğimiz ölçütü karşılıyorsa bu oturum için sözel + model ipucu kullanmaya karar verilebilir.</a:t>
            </a:r>
          </a:p>
          <a:p>
            <a:pPr>
              <a:buNone/>
            </a:pPr>
            <a:r>
              <a:rPr lang="tr-TR" dirty="0"/>
              <a:t>Y: Ayşe bardağına su koy. Bak ben nasıl dolduruyorum. Benim yaptığımı sen de yap.</a:t>
            </a:r>
          </a:p>
          <a:p>
            <a:pPr>
              <a:buNone/>
            </a:pPr>
            <a:r>
              <a:rPr lang="tr-TR" dirty="0"/>
              <a:t>Ç: Doğru yaparsa pekiştirilir.</a:t>
            </a:r>
          </a:p>
          <a:p>
            <a:pPr>
              <a:buNone/>
            </a:pPr>
            <a:r>
              <a:rPr lang="tr-TR" dirty="0"/>
              <a:t>Y: Şimdi sürahiyi koyalım. </a:t>
            </a:r>
          </a:p>
          <a:p>
            <a:pPr>
              <a:buNone/>
            </a:pPr>
            <a:r>
              <a:rPr lang="tr-TR" dirty="0"/>
              <a:t>Ç: Yapar.</a:t>
            </a:r>
          </a:p>
          <a:p>
            <a:pPr>
              <a:buNone/>
            </a:pPr>
            <a:r>
              <a:rPr lang="tr-TR" dirty="0"/>
              <a:t>Y: Aferin.</a:t>
            </a:r>
          </a:p>
        </p:txBody>
      </p:sp>
      <p:pic>
        <p:nvPicPr>
          <p:cNvPr id="4" name="Picture 4" descr="sunu">
            <a:extLst>
              <a:ext uri="{FF2B5EF4-FFF2-40B4-BE49-F238E27FC236}">
                <a16:creationId xmlns:a16="http://schemas.microsoft.com/office/drawing/2014/main" id="{F02EF983-C473-5A42-9191-B6F484F8D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a:t>3. Oturumdan önce değerlendirme yapılır.</a:t>
            </a:r>
          </a:p>
          <a:p>
            <a:pPr>
              <a:buNone/>
            </a:pPr>
            <a:r>
              <a:rPr lang="tr-TR" dirty="0"/>
              <a:t>Ölçütü karşılıyorsa sözel ipucu ya da bağımsız yapma düzeyine geçilebilir.</a:t>
            </a:r>
          </a:p>
          <a:p>
            <a:pPr>
              <a:buNone/>
            </a:pPr>
            <a:endParaRPr lang="tr-TR" dirty="0"/>
          </a:p>
          <a:p>
            <a:pPr>
              <a:buNone/>
            </a:pPr>
            <a:r>
              <a:rPr lang="tr-TR" dirty="0"/>
              <a:t>Sözel ipucunda yanlış yapmaya başlarsa sözel ipucundan bir üst ipucuna geçilir.</a:t>
            </a:r>
          </a:p>
          <a:p>
            <a:pPr>
              <a:buNone/>
            </a:pPr>
            <a:endParaRPr lang="tr-TR" dirty="0"/>
          </a:p>
          <a:p>
            <a:pPr>
              <a:buNone/>
            </a:pPr>
            <a:r>
              <a:rPr lang="tr-TR" dirty="0"/>
              <a:t>2 oturum üst üste aynı ipucu düzeyi kullanılabilir. Belirlenen ölçüte göre ipucu değiştirilir.</a:t>
            </a:r>
          </a:p>
        </p:txBody>
      </p:sp>
      <p:pic>
        <p:nvPicPr>
          <p:cNvPr id="4" name="Picture 4" descr="sunu">
            <a:extLst>
              <a:ext uri="{FF2B5EF4-FFF2-40B4-BE49-F238E27FC236}">
                <a16:creationId xmlns:a16="http://schemas.microsoft.com/office/drawing/2014/main" id="{7D1DB4EA-89D9-8A46-96A9-83A011366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Değerlendirme verileri bir sonraki oturumun başında yapılır. </a:t>
            </a:r>
          </a:p>
          <a:p>
            <a:endParaRPr lang="tr-TR" dirty="0"/>
          </a:p>
          <a:p>
            <a:r>
              <a:rPr lang="tr-TR" dirty="0"/>
              <a:t>Yoklama oturumlarında ipucu verilmediği için pekiştirme verilmelidir. </a:t>
            </a:r>
          </a:p>
        </p:txBody>
      </p:sp>
      <p:pic>
        <p:nvPicPr>
          <p:cNvPr id="4" name="Picture 4" descr="sunu">
            <a:extLst>
              <a:ext uri="{FF2B5EF4-FFF2-40B4-BE49-F238E27FC236}">
                <a16:creationId xmlns:a16="http://schemas.microsoft.com/office/drawing/2014/main" id="{25CF614C-9B84-2442-A983-B2DAC258D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Aşamalı Yardımla Öğretim</a:t>
            </a:r>
          </a:p>
        </p:txBody>
      </p:sp>
      <p:sp>
        <p:nvSpPr>
          <p:cNvPr id="3" name="2 İçerik Yer Tutucusu"/>
          <p:cNvSpPr>
            <a:spLocks noGrp="1"/>
          </p:cNvSpPr>
          <p:nvPr>
            <p:ph idx="1"/>
          </p:nvPr>
        </p:nvSpPr>
        <p:spPr/>
        <p:txBody>
          <a:bodyPr>
            <a:normAutofit/>
          </a:bodyPr>
          <a:lstStyle/>
          <a:p>
            <a:r>
              <a:rPr lang="tr-TR" dirty="0"/>
              <a:t>Genellikle zincirleme becerilerin öğretiminde kullanılır.</a:t>
            </a:r>
          </a:p>
          <a:p>
            <a:endParaRPr lang="tr-TR" dirty="0"/>
          </a:p>
          <a:p>
            <a:r>
              <a:rPr lang="tr-TR" dirty="0"/>
              <a:t>Öğretime kontrol edici ipucu sunularak başlanır ve zamanla kontrol edici ipucu ortadan kaldırılır.</a:t>
            </a:r>
          </a:p>
          <a:p>
            <a:endParaRPr lang="tr-TR" dirty="0"/>
          </a:p>
          <a:p>
            <a:r>
              <a:rPr lang="tr-TR" dirty="0"/>
              <a:t>Bireyin gösterdiği performansa bağlı olarak kontrol edici ipucu sunar/sunmaz, ipucu türü ve miktarında değişiklik yapar/yapmaz.</a:t>
            </a:r>
          </a:p>
        </p:txBody>
      </p:sp>
      <p:pic>
        <p:nvPicPr>
          <p:cNvPr id="4" name="Picture 4" descr="sunu">
            <a:extLst>
              <a:ext uri="{FF2B5EF4-FFF2-40B4-BE49-F238E27FC236}">
                <a16:creationId xmlns:a16="http://schemas.microsoft.com/office/drawing/2014/main" id="{1951A149-050F-BE46-9BE0-1969600AB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Aşamalı yardımla öğretimde kontrol edici ipucunun gerekliği olduğu düşünülürse sunmaya devam edilir, gerekli olmadığı düşünülürse kontrol edici ipucu ortadan kaldırılır.</a:t>
            </a:r>
          </a:p>
          <a:p>
            <a:endParaRPr lang="tr-TR" dirty="0"/>
          </a:p>
          <a:p>
            <a:r>
              <a:rPr lang="tr-TR" dirty="0"/>
              <a:t>Birey hedef uyarana bağımsız olarak tepkide bulunana kadar bu süreç devam eder.</a:t>
            </a:r>
          </a:p>
          <a:p>
            <a:endParaRPr lang="tr-TR" dirty="0"/>
          </a:p>
          <a:p>
            <a:r>
              <a:rPr lang="tr-TR" b="1" dirty="0"/>
              <a:t>Değerlendirme verileri öğretim oturumunda toplanır.</a:t>
            </a:r>
          </a:p>
          <a:p>
            <a:endParaRPr lang="tr-TR" dirty="0"/>
          </a:p>
        </p:txBody>
      </p:sp>
      <p:pic>
        <p:nvPicPr>
          <p:cNvPr id="4" name="Picture 4" descr="sunu">
            <a:extLst>
              <a:ext uri="{FF2B5EF4-FFF2-40B4-BE49-F238E27FC236}">
                <a16:creationId xmlns:a16="http://schemas.microsoft.com/office/drawing/2014/main" id="{D024352C-C114-334A-AAED-E03926A05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İpucunun silikleştirilmesi için sistematik bir kural ya da ölçüt yoktur.</a:t>
            </a:r>
          </a:p>
          <a:p>
            <a:endParaRPr lang="tr-TR" dirty="0"/>
          </a:p>
          <a:p>
            <a:r>
              <a:rPr lang="tr-TR" dirty="0"/>
              <a:t>İpucunun silikleştirilmesi bireye sunulan ipucu sayısı, türü, yoğunluğu gibi faktörlerde anlık kararlar alarak gerçekleştirilir.</a:t>
            </a:r>
          </a:p>
          <a:p>
            <a:endParaRPr lang="tr-TR" dirty="0"/>
          </a:p>
          <a:p>
            <a:r>
              <a:rPr lang="tr-TR" dirty="0"/>
              <a:t>Birey ipucuna gereksinim duymadığında ya da daha ılımlı bir ipucuna gereksinim duyduğunda ipucu silikleştirilir ya da daha önce silikleştirilen ipucu tekrar sunulur.</a:t>
            </a:r>
          </a:p>
        </p:txBody>
      </p:sp>
      <p:pic>
        <p:nvPicPr>
          <p:cNvPr id="4" name="Picture 4" descr="sunu">
            <a:extLst>
              <a:ext uri="{FF2B5EF4-FFF2-40B4-BE49-F238E27FC236}">
                <a16:creationId xmlns:a16="http://schemas.microsoft.com/office/drawing/2014/main" id="{65023D22-7D90-014B-A799-A8298982B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Yanıt aralığında tepkide bulunmazsa ya da yanlış tepki vereceği anlaşılırsa, hemen kontrol edici ipucu sunulur, bireyin yanlış tepkide bulunması önlenmiş olur.</a:t>
            </a:r>
          </a:p>
          <a:p>
            <a:endParaRPr lang="tr-TR" dirty="0"/>
          </a:p>
          <a:p>
            <a:r>
              <a:rPr lang="tr-TR" dirty="0"/>
              <a:t>Temel nokta, bireye gerektiğinde ve yeterince ipucu sunmak ve bunları en kısa sürede silikleştirmektir.</a:t>
            </a:r>
          </a:p>
        </p:txBody>
      </p:sp>
      <p:pic>
        <p:nvPicPr>
          <p:cNvPr id="4" name="Picture 4" descr="sunu">
            <a:extLst>
              <a:ext uri="{FF2B5EF4-FFF2-40B4-BE49-F238E27FC236}">
                <a16:creationId xmlns:a16="http://schemas.microsoft.com/office/drawing/2014/main" id="{94202665-9672-C642-96FC-C60E12DDB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Üç tür öğrenci tepkisi vardır. Doğru tepki, yanlış tepki ve tepkide bulunmama.</a:t>
            </a:r>
          </a:p>
          <a:p>
            <a:endParaRPr lang="tr-TR" dirty="0"/>
          </a:p>
          <a:p>
            <a:r>
              <a:rPr lang="tr-TR" dirty="0"/>
              <a:t>Öğretimde doğru tepkilerin hepsi pekiştirilir.</a:t>
            </a:r>
          </a:p>
          <a:p>
            <a:endParaRPr lang="tr-TR" dirty="0"/>
          </a:p>
          <a:p>
            <a:r>
              <a:rPr lang="tr-TR" dirty="0"/>
              <a:t>Bireye yanlış tepkide bulunma fırsatı verilmez, bireyin yanlış tepkide bulunacağı anlaşılırsa, birey durdurulur ve doğru tepkide bulunmasını kesinleştiren yardım sunulur.</a:t>
            </a:r>
          </a:p>
          <a:p>
            <a:endParaRPr lang="tr-TR" dirty="0"/>
          </a:p>
        </p:txBody>
      </p:sp>
      <p:pic>
        <p:nvPicPr>
          <p:cNvPr id="4" name="Picture 4" descr="sunu">
            <a:extLst>
              <a:ext uri="{FF2B5EF4-FFF2-40B4-BE49-F238E27FC236}">
                <a16:creationId xmlns:a16="http://schemas.microsoft.com/office/drawing/2014/main" id="{1CD533E4-1CE7-564D-AC1A-C6C85CE42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24" y="0"/>
            <a:ext cx="7772400" cy="914400"/>
          </a:xfrm>
        </p:spPr>
        <p:txBody>
          <a:bodyPr/>
          <a:lstStyle/>
          <a:p>
            <a:r>
              <a:rPr lang="tr-TR" sz="2400" dirty="0"/>
              <a:t>Aşamalı yardım (AYÖ) ile İpucunun giderek azaltılması yönteminin (İGAZ) farkı;</a:t>
            </a:r>
          </a:p>
        </p:txBody>
      </p:sp>
      <p:sp>
        <p:nvSpPr>
          <p:cNvPr id="3" name="2 İçerik Yer Tutucusu"/>
          <p:cNvSpPr>
            <a:spLocks noGrp="1"/>
          </p:cNvSpPr>
          <p:nvPr>
            <p:ph idx="1"/>
          </p:nvPr>
        </p:nvSpPr>
        <p:spPr>
          <a:xfrm>
            <a:off x="357158" y="928670"/>
            <a:ext cx="8572560" cy="5929330"/>
          </a:xfrm>
          <a:ln>
            <a:noFill/>
          </a:ln>
        </p:spPr>
        <p:txBody>
          <a:bodyPr>
            <a:normAutofit/>
          </a:bodyPr>
          <a:lstStyle/>
          <a:p>
            <a:pPr>
              <a:buNone/>
            </a:pPr>
            <a:endParaRPr lang="tr-TR" sz="2800" dirty="0"/>
          </a:p>
          <a:p>
            <a:pPr>
              <a:buNone/>
            </a:pPr>
            <a:r>
              <a:rPr lang="tr-TR" sz="2800" u="sng" dirty="0">
                <a:solidFill>
                  <a:schemeClr val="accent2"/>
                </a:solidFill>
              </a:rPr>
              <a:t>AYÖ: </a:t>
            </a:r>
            <a:r>
              <a:rPr lang="tr-TR" sz="2800" dirty="0"/>
              <a:t>Bireye sunulan ipucu ve miktarı aynı öğretim oturumunda  yer alan denemelerde değişiklik gösterebilir.</a:t>
            </a:r>
          </a:p>
          <a:p>
            <a:pPr>
              <a:buNone/>
            </a:pPr>
            <a:endParaRPr lang="tr-TR" sz="2800" u="sng" dirty="0">
              <a:solidFill>
                <a:schemeClr val="accent2"/>
              </a:solidFill>
            </a:endParaRPr>
          </a:p>
          <a:p>
            <a:pPr>
              <a:buNone/>
            </a:pPr>
            <a:r>
              <a:rPr lang="tr-TR" sz="2800" u="sng" dirty="0">
                <a:solidFill>
                  <a:schemeClr val="accent2"/>
                </a:solidFill>
              </a:rPr>
              <a:t>İGAZ: </a:t>
            </a:r>
            <a:r>
              <a:rPr lang="tr-TR" sz="2800" dirty="0"/>
              <a:t>İpucunun tür ve miktarındaki değişiklik </a:t>
            </a:r>
            <a:r>
              <a:rPr lang="tr-TR" sz="2800" dirty="0" err="1"/>
              <a:t>ard</a:t>
            </a:r>
            <a:r>
              <a:rPr lang="tr-TR" sz="2800" dirty="0"/>
              <a:t> arda başarılı biçimde tamamlanan denemelerden sonra gerçekleşir.</a:t>
            </a:r>
          </a:p>
          <a:p>
            <a:pPr>
              <a:buNone/>
            </a:pPr>
            <a:endParaRPr lang="tr-TR" sz="2600" b="1" dirty="0">
              <a:solidFill>
                <a:schemeClr val="accent2"/>
              </a:solidFill>
            </a:endParaRPr>
          </a:p>
        </p:txBody>
      </p:sp>
      <p:pic>
        <p:nvPicPr>
          <p:cNvPr id="4" name="Picture 4" descr="sunu">
            <a:extLst>
              <a:ext uri="{FF2B5EF4-FFF2-40B4-BE49-F238E27FC236}">
                <a16:creationId xmlns:a16="http://schemas.microsoft.com/office/drawing/2014/main" id="{84BA4967-F76A-3441-B89A-472D17541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24" y="0"/>
            <a:ext cx="7772400" cy="571504"/>
          </a:xfrm>
        </p:spPr>
        <p:txBody>
          <a:bodyPr/>
          <a:lstStyle/>
          <a:p>
            <a:r>
              <a:rPr lang="tr-TR" sz="2800" b="1" dirty="0"/>
              <a:t>Dikkat edilecek noktalar:</a:t>
            </a:r>
          </a:p>
        </p:txBody>
      </p:sp>
      <p:sp>
        <p:nvSpPr>
          <p:cNvPr id="3" name="2 İçerik Yer Tutucusu"/>
          <p:cNvSpPr>
            <a:spLocks noGrp="1"/>
          </p:cNvSpPr>
          <p:nvPr>
            <p:ph idx="1"/>
          </p:nvPr>
        </p:nvSpPr>
        <p:spPr>
          <a:xfrm>
            <a:off x="357158" y="714356"/>
            <a:ext cx="8329642" cy="5929354"/>
          </a:xfrm>
        </p:spPr>
        <p:txBody>
          <a:bodyPr>
            <a:normAutofit lnSpcReduction="10000"/>
          </a:bodyPr>
          <a:lstStyle/>
          <a:p>
            <a:pPr>
              <a:buNone/>
            </a:pPr>
            <a:r>
              <a:rPr lang="tr-TR" sz="2400" dirty="0"/>
              <a:t>1. Her denemede bireyin doğru tepkide bulunmasını kesinleştiren ipucuyla öğretime başlanmalıdır.</a:t>
            </a:r>
          </a:p>
          <a:p>
            <a:pPr>
              <a:buNone/>
            </a:pPr>
            <a:r>
              <a:rPr lang="tr-TR" sz="2400" dirty="0"/>
              <a:t>2. Deneme sırasında doğru tepki gelirse ipucunu silikleştirme süreci hemen başlatılmalıdır.</a:t>
            </a:r>
          </a:p>
          <a:p>
            <a:pPr>
              <a:buNone/>
            </a:pPr>
            <a:r>
              <a:rPr lang="tr-TR" sz="2400" dirty="0"/>
              <a:t>3.Davranış, bireyle fiziksel temasta bulunmadan gölge şeklinde takip edilir.</a:t>
            </a:r>
          </a:p>
          <a:p>
            <a:pPr>
              <a:buNone/>
            </a:pPr>
            <a:r>
              <a:rPr lang="tr-TR" sz="2400" dirty="0"/>
              <a:t>4. Birey tepkide bulunmayı durdurur ya da yanlış tepkide bulunmak üzere girişimde bulunursa, tepkide bulunmayı kesinleştiren ipucu sunumuna geri dönülür, performansa bağlı ipucu silikleştirme yapılır.</a:t>
            </a:r>
          </a:p>
          <a:p>
            <a:pPr>
              <a:buNone/>
            </a:pPr>
            <a:r>
              <a:rPr lang="tr-TR" sz="2400" dirty="0"/>
              <a:t>5. Bu süreç tepkide bulunmadığında/yanlış tepkide bulunduğunda tekrarlanır.</a:t>
            </a:r>
          </a:p>
          <a:p>
            <a:pPr>
              <a:buNone/>
            </a:pPr>
            <a:r>
              <a:rPr lang="tr-TR" sz="2400" dirty="0"/>
              <a:t>6. Beceri analizinde tamamen bağımsız  yapılan her basamak pekiştirilir.</a:t>
            </a:r>
          </a:p>
          <a:p>
            <a:pPr>
              <a:buNone/>
            </a:pPr>
            <a:r>
              <a:rPr lang="tr-TR" sz="2400" dirty="0"/>
              <a:t>7. Becerinin tamamlanması için gerekli yardımın sunulmasına direnç gösterirse </a:t>
            </a:r>
            <a:r>
              <a:rPr lang="tr-TR" sz="2400" dirty="0" err="1"/>
              <a:t>pekiştireç</a:t>
            </a:r>
            <a:r>
              <a:rPr lang="tr-TR" sz="2400" dirty="0"/>
              <a:t> sunulmamalıdır.</a:t>
            </a:r>
          </a:p>
        </p:txBody>
      </p:sp>
      <p:pic>
        <p:nvPicPr>
          <p:cNvPr id="4" name="Picture 4" descr="sunu">
            <a:extLst>
              <a:ext uri="{FF2B5EF4-FFF2-40B4-BE49-F238E27FC236}">
                <a16:creationId xmlns:a16="http://schemas.microsoft.com/office/drawing/2014/main" id="{3B3B47BD-6202-2948-A600-684AA00CD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24" y="214290"/>
            <a:ext cx="7772400" cy="914400"/>
          </a:xfrm>
        </p:spPr>
        <p:txBody>
          <a:bodyPr/>
          <a:lstStyle/>
          <a:p>
            <a:pPr algn="ctr"/>
            <a:r>
              <a:rPr lang="tr-TR" sz="3200" b="1" dirty="0"/>
              <a:t>Davranış Öncesi İpucu ve Sınamayla Öğretim</a:t>
            </a:r>
          </a:p>
        </p:txBody>
      </p:sp>
      <p:sp>
        <p:nvSpPr>
          <p:cNvPr id="3" name="2 İçerik Yer Tutucusu"/>
          <p:cNvSpPr>
            <a:spLocks noGrp="1"/>
          </p:cNvSpPr>
          <p:nvPr>
            <p:ph idx="1"/>
          </p:nvPr>
        </p:nvSpPr>
        <p:spPr/>
        <p:txBody>
          <a:bodyPr/>
          <a:lstStyle/>
          <a:p>
            <a:r>
              <a:rPr lang="tr-TR" dirty="0"/>
              <a:t>İki tür deneme gerçekleştirilir.</a:t>
            </a:r>
          </a:p>
          <a:p>
            <a:r>
              <a:rPr lang="tr-TR" dirty="0"/>
              <a:t>İpucunun sunulduğu ipuçlu denemeler</a:t>
            </a:r>
          </a:p>
          <a:p>
            <a:r>
              <a:rPr lang="tr-TR" dirty="0"/>
              <a:t>İpucunun kaldırılarak bireyin sınandığı yoklama denemeleri</a:t>
            </a:r>
          </a:p>
          <a:p>
            <a:endParaRPr lang="tr-TR" dirty="0"/>
          </a:p>
          <a:p>
            <a:r>
              <a:rPr lang="tr-TR" dirty="0"/>
              <a:t>Bu yöntemde uyaran kontrolü, bireyin ipucunun tamamen kaldırıldığı yoklama oturumlarında ölçütü karşılar düzeyde doğru tepkide bulunmasıyla kurulur.</a:t>
            </a:r>
          </a:p>
        </p:txBody>
      </p:sp>
      <p:pic>
        <p:nvPicPr>
          <p:cNvPr id="4" name="Picture 4" descr="sunu">
            <a:extLst>
              <a:ext uri="{FF2B5EF4-FFF2-40B4-BE49-F238E27FC236}">
                <a16:creationId xmlns:a16="http://schemas.microsoft.com/office/drawing/2014/main" id="{C7390C27-2ABE-FE40-993F-43496BE7AB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Hedef uyaran ve kontrol edici ipucu birlikte sunulur.</a:t>
            </a:r>
          </a:p>
          <a:p>
            <a:r>
              <a:rPr lang="tr-TR" dirty="0"/>
              <a:t>Davranış öncesi kontrol edici ipucu, belli sayıda deneme ya da oturumda sunulur.</a:t>
            </a:r>
          </a:p>
          <a:p>
            <a:r>
              <a:rPr lang="tr-TR" dirty="0"/>
              <a:t>Daha sonra ipucu tamamen kaldırılır ve yoklama denemelerinde yalnızca hedef uyaran sunulduğunda doğru tepki sınanır.</a:t>
            </a:r>
          </a:p>
        </p:txBody>
      </p:sp>
      <p:pic>
        <p:nvPicPr>
          <p:cNvPr id="4" name="Picture 4" descr="sunu">
            <a:extLst>
              <a:ext uri="{FF2B5EF4-FFF2-40B4-BE49-F238E27FC236}">
                <a16:creationId xmlns:a16="http://schemas.microsoft.com/office/drawing/2014/main" id="{27828D9C-23AE-E94B-948A-27250E4DA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b="1" dirty="0"/>
              <a:t>Bu yöntemin uygulanabilmesi iki koşula bağlıdır:</a:t>
            </a:r>
          </a:p>
        </p:txBody>
      </p:sp>
      <p:sp>
        <p:nvSpPr>
          <p:cNvPr id="3" name="2 İçerik Yer Tutucusu"/>
          <p:cNvSpPr>
            <a:spLocks noGrp="1"/>
          </p:cNvSpPr>
          <p:nvPr>
            <p:ph idx="1"/>
          </p:nvPr>
        </p:nvSpPr>
        <p:spPr/>
        <p:txBody>
          <a:bodyPr/>
          <a:lstStyle/>
          <a:p>
            <a:pPr>
              <a:buNone/>
            </a:pPr>
            <a:r>
              <a:rPr lang="tr-TR" dirty="0"/>
              <a:t>1. Öğretim sırasında tek bir ipucu ya da birkaç ipucunun birleşimi (sözel+fiziksel) kullanılır. </a:t>
            </a:r>
          </a:p>
          <a:p>
            <a:pPr>
              <a:buNone/>
            </a:pPr>
            <a:r>
              <a:rPr lang="tr-TR" dirty="0"/>
              <a:t>	(eşzamanlı, sabit bekleme süreli, artan bekleme süreli öğretim gibi)</a:t>
            </a:r>
          </a:p>
          <a:p>
            <a:endParaRPr lang="tr-TR" dirty="0"/>
          </a:p>
          <a:p>
            <a:pPr>
              <a:buNone/>
            </a:pPr>
            <a:r>
              <a:rPr lang="tr-TR" dirty="0"/>
              <a:t>2. İpucu öğretim sırasında silikleştirilmez, yoklama oturumlarında uyaran  kontrolünün (öğretimin)gerçekleşip gerçekleşmediği anlaşılır.</a:t>
            </a:r>
          </a:p>
        </p:txBody>
      </p:sp>
      <p:pic>
        <p:nvPicPr>
          <p:cNvPr id="4" name="Picture 4" descr="sunu">
            <a:extLst>
              <a:ext uri="{FF2B5EF4-FFF2-40B4-BE49-F238E27FC236}">
                <a16:creationId xmlns:a16="http://schemas.microsoft.com/office/drawing/2014/main" id="{F94546CA-600D-A54E-9A7D-7D5C69A6D8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Ör: 3 ile çarpma…</a:t>
            </a:r>
          </a:p>
          <a:p>
            <a:r>
              <a:rPr lang="tr-TR" dirty="0"/>
              <a:t>Öğretmen 3x2, 3x6 gibi 3lü çarpma işlemlerini ikişer deneme ile model olarak sunar.</a:t>
            </a:r>
          </a:p>
          <a:p>
            <a:r>
              <a:rPr lang="tr-TR" dirty="0"/>
              <a:t>Öğrencinin tepki vermesi istenir/istenmez.</a:t>
            </a:r>
          </a:p>
          <a:p>
            <a:r>
              <a:rPr lang="tr-TR" dirty="0"/>
              <a:t>Daha sonra öğrenciye 3lü çarpma işlemleri sorar. 3x4, 3x1, 3x2…</a:t>
            </a:r>
          </a:p>
          <a:p>
            <a:r>
              <a:rPr lang="tr-TR" dirty="0"/>
              <a:t>Kontrol edici ipucu sunmaz.</a:t>
            </a:r>
          </a:p>
          <a:p>
            <a:r>
              <a:rPr lang="tr-TR" dirty="0"/>
              <a:t>Öğrencinin bağımsız yanıt vermesi beklenir.</a:t>
            </a:r>
          </a:p>
        </p:txBody>
      </p:sp>
      <p:pic>
        <p:nvPicPr>
          <p:cNvPr id="4" name="Picture 4" descr="sunu">
            <a:extLst>
              <a:ext uri="{FF2B5EF4-FFF2-40B4-BE49-F238E27FC236}">
                <a16:creationId xmlns:a16="http://schemas.microsoft.com/office/drawing/2014/main" id="{A4D5CE92-64A0-F043-A94A-7CB816B84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a:t>Sınama oturumlarına geçiş için, ipuçlu denemelerde bireyin sunacağı doğru tepkilere göre bir ölçüt belirlenir.</a:t>
            </a:r>
          </a:p>
          <a:p>
            <a:r>
              <a:rPr lang="tr-TR" dirty="0"/>
              <a:t>3 tür öğrenci tepkisi vardır.</a:t>
            </a:r>
          </a:p>
          <a:p>
            <a:pPr>
              <a:buNone/>
            </a:pPr>
            <a:r>
              <a:rPr lang="tr-TR" dirty="0"/>
              <a:t>-  Doğru tepki</a:t>
            </a:r>
          </a:p>
          <a:p>
            <a:pPr>
              <a:buFontTx/>
              <a:buChar char="-"/>
            </a:pPr>
            <a:r>
              <a:rPr lang="tr-TR" dirty="0"/>
              <a:t>Yanlış tepki</a:t>
            </a:r>
          </a:p>
          <a:p>
            <a:pPr>
              <a:buFontTx/>
              <a:buChar char="-"/>
            </a:pPr>
            <a:r>
              <a:rPr lang="tr-TR" dirty="0"/>
              <a:t>Tepkide bulunmama</a:t>
            </a:r>
          </a:p>
        </p:txBody>
      </p:sp>
      <p:pic>
        <p:nvPicPr>
          <p:cNvPr id="4" name="Picture 4" descr="sunu">
            <a:extLst>
              <a:ext uri="{FF2B5EF4-FFF2-40B4-BE49-F238E27FC236}">
                <a16:creationId xmlns:a16="http://schemas.microsoft.com/office/drawing/2014/main" id="{CD9AD4B0-585E-E34D-9E7B-C30D05099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642910" y="1285860"/>
            <a:ext cx="8043890" cy="5214974"/>
          </a:xfrm>
        </p:spPr>
        <p:txBody>
          <a:bodyPr>
            <a:normAutofit/>
          </a:bodyPr>
          <a:lstStyle/>
          <a:p>
            <a:pPr>
              <a:buNone/>
            </a:pPr>
            <a:r>
              <a:rPr lang="tr-TR" dirty="0"/>
              <a:t>	</a:t>
            </a:r>
            <a:r>
              <a:rPr lang="tr-TR" b="1" dirty="0">
                <a:solidFill>
                  <a:srgbClr val="FF0000"/>
                </a:solidFill>
              </a:rPr>
              <a:t>Yoklama (değerlendirme) oturumları</a:t>
            </a:r>
          </a:p>
          <a:p>
            <a:pPr>
              <a:buNone/>
            </a:pPr>
            <a:endParaRPr lang="tr-TR" b="1" dirty="0">
              <a:solidFill>
                <a:srgbClr val="FF0000"/>
              </a:solidFill>
            </a:endParaRPr>
          </a:p>
          <a:p>
            <a:r>
              <a:rPr lang="tr-TR" dirty="0"/>
              <a:t>Öğretim oturumlarından hemen sonra</a:t>
            </a:r>
          </a:p>
          <a:p>
            <a:r>
              <a:rPr lang="tr-TR" dirty="0"/>
              <a:t>İpuçlu denemelerin gerçekleştirildiği ortamdan farklı bir ortamda</a:t>
            </a:r>
          </a:p>
          <a:p>
            <a:r>
              <a:rPr lang="tr-TR" dirty="0"/>
              <a:t>İpuçlu denemelerden sonra gün içinde herhangi bir zaman</a:t>
            </a:r>
          </a:p>
          <a:p>
            <a:r>
              <a:rPr lang="tr-TR" dirty="0"/>
              <a:t>İpuçlu deneme oturumlarından hemen önce</a:t>
            </a:r>
          </a:p>
          <a:p>
            <a:r>
              <a:rPr lang="tr-TR" dirty="0"/>
              <a:t>İpuçlu denemelerden sonra düzenlenecek olan ilk oturumda gerçekleşebilir.</a:t>
            </a:r>
          </a:p>
          <a:p>
            <a:pPr>
              <a:buNone/>
            </a:pPr>
            <a:endParaRPr lang="tr-TR" dirty="0"/>
          </a:p>
        </p:txBody>
      </p:sp>
      <p:pic>
        <p:nvPicPr>
          <p:cNvPr id="4" name="Picture 4" descr="sunu">
            <a:extLst>
              <a:ext uri="{FF2B5EF4-FFF2-40B4-BE49-F238E27FC236}">
                <a16:creationId xmlns:a16="http://schemas.microsoft.com/office/drawing/2014/main" id="{8A8B7C20-2025-6149-B71A-3B95C715D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606</TotalTime>
  <Words>2225</Words>
  <Application>Microsoft Macintosh PowerPoint</Application>
  <PresentationFormat>Ekran Gösterisi (4:3)</PresentationFormat>
  <Paragraphs>301</Paragraphs>
  <Slides>48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48</vt:i4>
      </vt:variant>
    </vt:vector>
  </HeadingPairs>
  <TitlesOfParts>
    <vt:vector size="53" baseType="lpstr">
      <vt:lpstr>Arial</vt:lpstr>
      <vt:lpstr>Calibri</vt:lpstr>
      <vt:lpstr>Calibri Light</vt:lpstr>
      <vt:lpstr>Wingdings</vt:lpstr>
      <vt:lpstr>Office Teması</vt:lpstr>
      <vt:lpstr>PowerPoint Sunusu</vt:lpstr>
      <vt:lpstr>Tepki İpuçlarının Kullanıldığı Yöntemler</vt:lpstr>
      <vt:lpstr>Tepki İpuçlarının Sunulduğu Yöntemler </vt:lpstr>
      <vt:lpstr>EŞ ZAMANLI İPUCUYLA ÖĞRETİM</vt:lpstr>
      <vt:lpstr>Örn: Ürünlerin üstündeki işaretleri öğretme </vt:lpstr>
      <vt:lpstr>Değerlendirme-Çocuğun öğrenip öğrenmediğini nasıl anlarız?</vt:lpstr>
      <vt:lpstr>PowerPoint Sunusu</vt:lpstr>
      <vt:lpstr>PowerPoint Sunusu</vt:lpstr>
      <vt:lpstr>PowerPoint Sunusu</vt:lpstr>
      <vt:lpstr>PowerPoint Sunusu</vt:lpstr>
      <vt:lpstr>Sabit Bekleme Süreli Öğretim</vt:lpstr>
      <vt:lpstr>PowerPoint Sunusu</vt:lpstr>
      <vt:lpstr>PowerPoint Sunusu</vt:lpstr>
      <vt:lpstr>PowerPoint Sunusu</vt:lpstr>
      <vt:lpstr>Wolery ve diğ. Öğretim planı</vt:lpstr>
      <vt:lpstr>PowerPoint Sunusu</vt:lpstr>
      <vt:lpstr>PowerPoint Sunusu</vt:lpstr>
      <vt:lpstr>PowerPoint Sunusu</vt:lpstr>
      <vt:lpstr>Artan Bekleme Süreli Öğretim</vt:lpstr>
      <vt:lpstr>PowerPoint Sunusu</vt:lpstr>
      <vt:lpstr>PowerPoint Sunusu</vt:lpstr>
      <vt:lpstr>Giderek İpucunun Artırılmasıyla Öğretim</vt:lpstr>
      <vt:lpstr>PowerPoint Sunusu</vt:lpstr>
      <vt:lpstr>PowerPoint Sunusu</vt:lpstr>
      <vt:lpstr>PowerPoint Sunusu</vt:lpstr>
      <vt:lpstr>PowerPoint Sunusu</vt:lpstr>
      <vt:lpstr>PowerPoint Sunusu</vt:lpstr>
      <vt:lpstr>Değerlendirme nasıl yapılır?</vt:lpstr>
      <vt:lpstr>Giderek İpucunun Azaltılması</vt:lpstr>
      <vt:lpstr>PowerPoint Sunusu</vt:lpstr>
      <vt:lpstr>PowerPoint Sunusu</vt:lpstr>
      <vt:lpstr>PowerPoint Sunusu</vt:lpstr>
      <vt:lpstr>PowerPoint Sunusu</vt:lpstr>
      <vt:lpstr>PowerPoint Sunusu</vt:lpstr>
      <vt:lpstr>PowerPoint Sunusu</vt:lpstr>
      <vt:lpstr>Aşamalı Yardımla Öğretim</vt:lpstr>
      <vt:lpstr>PowerPoint Sunusu</vt:lpstr>
      <vt:lpstr>PowerPoint Sunusu</vt:lpstr>
      <vt:lpstr>PowerPoint Sunusu</vt:lpstr>
      <vt:lpstr>PowerPoint Sunusu</vt:lpstr>
      <vt:lpstr>Aşamalı yardım (AYÖ) ile İpucunun giderek azaltılması yönteminin (İGAZ) farkı;</vt:lpstr>
      <vt:lpstr>Dikkat edilecek noktalar:</vt:lpstr>
      <vt:lpstr>Davranış Öncesi İpucu ve Sınamayla Öğretim</vt:lpstr>
      <vt:lpstr>PowerPoint Sunusu</vt:lpstr>
      <vt:lpstr>Bu yöntemin uygulanabilmesi iki koşula bağlıdır:</vt:lpstr>
      <vt:lpstr>PowerPoint Sunusu</vt:lpstr>
      <vt:lpstr>PowerPoint Sunusu</vt:lpstr>
      <vt:lpstr>PowerPoint Sunusu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egt</dc:creator>
  <cp:lastModifiedBy>Microsoft Office Kullanıcısı</cp:lastModifiedBy>
  <cp:revision>60</cp:revision>
  <dcterms:created xsi:type="dcterms:W3CDTF">2012-03-15T23:00:09Z</dcterms:created>
  <dcterms:modified xsi:type="dcterms:W3CDTF">2020-10-19T15:30:34Z</dcterms:modified>
</cp:coreProperties>
</file>