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4" r:id="rId4"/>
  </p:sldMasterIdLst>
  <p:notesMasterIdLst>
    <p:notesMasterId r:id="rId31"/>
  </p:notesMasterIdLst>
  <p:sldIdLst>
    <p:sldId id="256" r:id="rId5"/>
    <p:sldId id="324" r:id="rId6"/>
    <p:sldId id="323"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37" r:id="rId20"/>
    <p:sldId id="338" r:id="rId21"/>
    <p:sldId id="339" r:id="rId22"/>
    <p:sldId id="340" r:id="rId23"/>
    <p:sldId id="341" r:id="rId24"/>
    <p:sldId id="342" r:id="rId25"/>
    <p:sldId id="343" r:id="rId26"/>
    <p:sldId id="344" r:id="rId27"/>
    <p:sldId id="345" r:id="rId28"/>
    <p:sldId id="346" r:id="rId29"/>
    <p:sldId id="347" r:id="rId30"/>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şgeldiniz" id="{3374D542-6E3E-455F-9BFB-B45891911720}">
          <p14:sldIdLst>
            <p14:sldId id="256"/>
            <p14:sldId id="324"/>
            <p14:sldId id="323"/>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Lst>
        </p14:section>
        <p14:section name="Bölüm sonu" id="{62756D7E-964E-493A-83A1-13BC0B6B5E4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44" autoAdjust="0"/>
    <p:restoredTop sz="94598" autoAdjust="0"/>
  </p:normalViewPr>
  <p:slideViewPr>
    <p:cSldViewPr snapToGrid="0">
      <p:cViewPr varScale="1">
        <p:scale>
          <a:sx n="104" d="100"/>
          <a:sy n="104" d="100"/>
        </p:scale>
        <p:origin x="102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3FCC2-4E7A-4671-AA79-177CB194E449}" type="datetimeFigureOut">
              <a:rPr lang="en-US" smtClean="0"/>
              <a:t>10/19/20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1C38D-F26D-4167-83EF-8774BC62D548}" type="slidenum">
              <a:rPr lang="en-US" smtClean="0"/>
              <a:t>‹#›</a:t>
            </a:fld>
            <a:endParaRPr lang="en-US"/>
          </a:p>
        </p:txBody>
      </p:sp>
    </p:spTree>
    <p:extLst>
      <p:ext uri="{BB962C8B-B14F-4D97-AF65-F5344CB8AC3E}">
        <p14:creationId xmlns:p14="http://schemas.microsoft.com/office/powerpoint/2010/main" val="333605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A0118E4-5FA6-FE43-B7AA-8EE1FB13EE9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46ED7946-11B0-9741-8D1C-6D177462BB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F6A5424-FA9A-DA4A-BC87-9EA83EDF97AE}"/>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5" name="Alt Bilgi Yer Tutucusu 4">
            <a:extLst>
              <a:ext uri="{FF2B5EF4-FFF2-40B4-BE49-F238E27FC236}">
                <a16:creationId xmlns:a16="http://schemas.microsoft.com/office/drawing/2014/main" id="{4F710062-FE45-F241-9B56-5607C1151197}"/>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72C87D0A-DA7B-AB48-A0B2-7C26BC224C96}"/>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3721879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4FBFA7F-E200-6248-84EA-B255FFBA0CD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41723CC-60FC-5C4C-A861-4065A065990D}"/>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69FD42FA-B533-3740-87F1-EFE73865171E}"/>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5" name="Alt Bilgi Yer Tutucusu 4">
            <a:extLst>
              <a:ext uri="{FF2B5EF4-FFF2-40B4-BE49-F238E27FC236}">
                <a16:creationId xmlns:a16="http://schemas.microsoft.com/office/drawing/2014/main" id="{B5F90EB3-45EE-FF40-80BC-6A0A99D41969}"/>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DEBB2A86-D480-EB43-8D59-3C00607F0767}"/>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309321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4658955-853A-174F-BBFA-7F762B6F6EF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39DFB24-81E2-8A41-AF83-7DD03844DC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A1839B0-56FA-E440-AC32-187BA913ACEF}"/>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5" name="Alt Bilgi Yer Tutucusu 4">
            <a:extLst>
              <a:ext uri="{FF2B5EF4-FFF2-40B4-BE49-F238E27FC236}">
                <a16:creationId xmlns:a16="http://schemas.microsoft.com/office/drawing/2014/main" id="{F7689A7F-B3F2-154F-B898-596720222060}"/>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3C1228BE-8637-4F4C-B348-32969499ECDA}"/>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2042227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4FBC1CC-D326-F246-AC7F-1344E791754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D5894C1-6111-7148-AB29-505BCD51D4E2}"/>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4C24D7C9-1937-D34C-9A7A-ADBDC130314E}"/>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8676C017-A537-DD42-A9CD-D139A25D5CBE}"/>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6" name="Alt Bilgi Yer Tutucusu 5">
            <a:extLst>
              <a:ext uri="{FF2B5EF4-FFF2-40B4-BE49-F238E27FC236}">
                <a16:creationId xmlns:a16="http://schemas.microsoft.com/office/drawing/2014/main" id="{3B47542B-3466-A043-921B-A66CC5831E7D}"/>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13AEA175-E6E8-174C-B0E8-FE933F49EEA6}"/>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3616388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E8046E-54C0-2048-B6ED-4102FAF1099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B27794A-0A7E-E448-A4A6-69EA77BE31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89DAE0C-526D-F54E-BCE8-DCAD66780D02}"/>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ECB0BEF4-2A01-FA40-934F-99855667D1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74901345-AFE8-9C43-BE80-546E80F26551}"/>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3B383817-70E0-CA40-98AF-92639B151593}"/>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8" name="Alt Bilgi Yer Tutucusu 7">
            <a:extLst>
              <a:ext uri="{FF2B5EF4-FFF2-40B4-BE49-F238E27FC236}">
                <a16:creationId xmlns:a16="http://schemas.microsoft.com/office/drawing/2014/main" id="{BCCD121E-92AA-9441-AC46-6BA4B5647AE3}"/>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62695385-2B5D-1D40-BE6C-31187CA38641}"/>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793460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924F3FF-6032-5F41-9B3F-FAC8896B995C}"/>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D822054-BF5D-414B-9A12-5F69ACA3E785}"/>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4" name="Alt Bilgi Yer Tutucusu 3">
            <a:extLst>
              <a:ext uri="{FF2B5EF4-FFF2-40B4-BE49-F238E27FC236}">
                <a16:creationId xmlns:a16="http://schemas.microsoft.com/office/drawing/2014/main" id="{46E7FB60-0791-4C4C-8F98-A96E8053AB64}"/>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B760D613-4105-7045-BABF-3C6CFFFF5D35}"/>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1410450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6C55AB0-9B2E-A447-B6E7-E2BABA648B1E}"/>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3" name="Alt Bilgi Yer Tutucusu 2">
            <a:extLst>
              <a:ext uri="{FF2B5EF4-FFF2-40B4-BE49-F238E27FC236}">
                <a16:creationId xmlns:a16="http://schemas.microsoft.com/office/drawing/2014/main" id="{6A2422BB-A775-AD42-8B62-4D975FBEA6D4}"/>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93505A56-AAB6-504D-B696-51CE77CBAB65}"/>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2826367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A4C4692-6F6E-824E-AED5-FC2227896B7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3C99BE4C-85AF-AB4A-A2D3-9E90B0C813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928A9384-8895-FC4A-AAC5-59A1F3AFA4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8E8C742-2330-9E47-9745-BFDB0A43307C}"/>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6" name="Alt Bilgi Yer Tutucusu 5">
            <a:extLst>
              <a:ext uri="{FF2B5EF4-FFF2-40B4-BE49-F238E27FC236}">
                <a16:creationId xmlns:a16="http://schemas.microsoft.com/office/drawing/2014/main" id="{45CA56F9-15BD-E14C-ABEE-5A54F80DD3FE}"/>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AA5F5614-BC00-D740-B6FF-BB67275A7612}"/>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1650724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0555E0E-884C-DC4E-ACD2-0E324E1473C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BA1760E-C909-B340-8064-0377E55586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23678B9B-8435-4147-8116-F085864C7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029DACD2-E8DD-2340-9E5C-C65AF02C7BFB}"/>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6" name="Alt Bilgi Yer Tutucusu 5">
            <a:extLst>
              <a:ext uri="{FF2B5EF4-FFF2-40B4-BE49-F238E27FC236}">
                <a16:creationId xmlns:a16="http://schemas.microsoft.com/office/drawing/2014/main" id="{80BC1C06-64F8-754F-BEB1-35D261F12A85}"/>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8022E537-95C9-2848-ADD6-29532756433D}"/>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1363752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921605C-C9DC-3244-9EDD-671B3C6949C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3E4CEE6-3603-3E41-98B7-FDEDA8B09BE9}"/>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2BDF8E5-50E8-3E4F-944C-CCE4993DEBDB}"/>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5" name="Alt Bilgi Yer Tutucusu 4">
            <a:extLst>
              <a:ext uri="{FF2B5EF4-FFF2-40B4-BE49-F238E27FC236}">
                <a16:creationId xmlns:a16="http://schemas.microsoft.com/office/drawing/2014/main" id="{37B2E295-839D-F24A-A1C3-A0CF130D53D2}"/>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55D4D59B-1F6F-1E4D-B13C-E467D04A4CF1}"/>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417123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8408B4E-32B1-C74E-A63C-4997D1AEA0A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5A4B993-4FF0-9B4F-AEFA-834B3A19F1DE}"/>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0072A54D-3B42-B243-AB6D-0D0E4E3F9ACE}"/>
              </a:ext>
            </a:extLst>
          </p:cNvPr>
          <p:cNvSpPr>
            <a:spLocks noGrp="1"/>
          </p:cNvSpPr>
          <p:nvPr>
            <p:ph type="dt" sz="half" idx="10"/>
          </p:nvPr>
        </p:nvSpPr>
        <p:spPr/>
        <p:txBody>
          <a:bodyPr/>
          <a:lstStyle/>
          <a:p>
            <a:fld id="{4744E560-77BF-4D1A-B6E7-CD55CE12B1B8}" type="datetimeFigureOut">
              <a:rPr lang="en-US" smtClean="0"/>
              <a:t>10/19/20</a:t>
            </a:fld>
            <a:endParaRPr lang="en-US"/>
          </a:p>
        </p:txBody>
      </p:sp>
      <p:sp>
        <p:nvSpPr>
          <p:cNvPr id="5" name="Alt Bilgi Yer Tutucusu 4">
            <a:extLst>
              <a:ext uri="{FF2B5EF4-FFF2-40B4-BE49-F238E27FC236}">
                <a16:creationId xmlns:a16="http://schemas.microsoft.com/office/drawing/2014/main" id="{6BA0B5E4-BE90-434B-A159-C0CBD895E298}"/>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E0B0595A-A6E6-9E42-BFBA-206E103E78A7}"/>
              </a:ext>
            </a:extLst>
          </p:cNvPr>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1311582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017C897-2775-4930-B0BE-BEB72453232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42722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5A2570-7517-4576-B836-E4E6D3E743B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3" name="Content Placeholder 2">
            <a:extLst>
              <a:ext uri="{FF2B5EF4-FFF2-40B4-BE49-F238E27FC236}">
                <a16:creationId xmlns:a16="http://schemas.microsoft.com/office/drawing/2014/main" id="{6859B673-4507-4B72-871E-0018907875DD}"/>
              </a:ext>
            </a:extLst>
          </p:cNvPr>
          <p:cNvSpPr>
            <a:spLocks noGrp="1"/>
          </p:cNvSpPr>
          <p:nvPr>
            <p:ph idx="1"/>
          </p:nvPr>
        </p:nvSpPr>
        <p:spPr>
          <a:xfrm>
            <a:off x="604433" y="1604211"/>
            <a:ext cx="10983131" cy="4572752"/>
          </a:xfrm>
        </p:spPr>
        <p:txBody>
          <a:bodyP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Title 8">
            <a:extLst>
              <a:ext uri="{FF2B5EF4-FFF2-40B4-BE49-F238E27FC236}">
                <a16:creationId xmlns:a16="http://schemas.microsoft.com/office/drawing/2014/main" id="{FB8AB91F-D739-4DD5-859B-B16B125BEC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65370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5A2570-7517-4576-B836-E4E6D3E743B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3" name="Content Placeholder 2">
            <a:extLst>
              <a:ext uri="{FF2B5EF4-FFF2-40B4-BE49-F238E27FC236}">
                <a16:creationId xmlns:a16="http://schemas.microsoft.com/office/drawing/2014/main" id="{6859B673-4507-4B72-871E-0018907875DD}"/>
              </a:ext>
            </a:extLst>
          </p:cNvPr>
          <p:cNvSpPr>
            <a:spLocks noGrp="1"/>
          </p:cNvSpPr>
          <p:nvPr>
            <p:ph idx="1"/>
          </p:nvPr>
        </p:nvSpPr>
        <p:spPr>
          <a:xfrm>
            <a:off x="604433" y="1604211"/>
            <a:ext cx="10983131" cy="4572752"/>
          </a:xfrm>
        </p:spPr>
        <p:txBody>
          <a:bodyP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4" name="Title 3">
            <a:extLst>
              <a:ext uri="{FF2B5EF4-FFF2-40B4-BE49-F238E27FC236}">
                <a16:creationId xmlns:a16="http://schemas.microsoft.com/office/drawing/2014/main" id="{0E770BB0-A521-41C6-A0AE-BEE679D2AD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465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89203F-46EF-44A2-956A-7FF6AF93BE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8" name="Content Placeholder 2">
            <a:extLst>
              <a:ext uri="{FF2B5EF4-FFF2-40B4-BE49-F238E27FC236}">
                <a16:creationId xmlns:a16="http://schemas.microsoft.com/office/drawing/2014/main" id="{D1D47175-944E-463B-ABBB-06669A473913}"/>
              </a:ext>
            </a:extLst>
          </p:cNvPr>
          <p:cNvSpPr>
            <a:spLocks noGrp="1"/>
          </p:cNvSpPr>
          <p:nvPr>
            <p:ph idx="1"/>
          </p:nvPr>
        </p:nvSpPr>
        <p:spPr>
          <a:xfrm>
            <a:off x="1090862" y="1507068"/>
            <a:ext cx="3192379" cy="4669896"/>
          </a:xfrm>
        </p:spPr>
        <p:txBody>
          <a:bodyPr anchor="ctr"/>
          <a:lstStyle>
            <a:lvl1pPr marL="0" indent="0" algn="l">
              <a:lnSpc>
                <a:spcPct val="150000"/>
              </a:lnSpc>
              <a:spcAft>
                <a:spcPts val="1200"/>
              </a:spcAft>
              <a:buSzPct val="25000"/>
              <a:buFont typeface="Segoe UI" panose="020B0502040204020203" pitchFamily="34" charset="0"/>
              <a:buChar char=" "/>
              <a:defRPr sz="1200"/>
            </a:lvl1pPr>
            <a:lvl2pPr marL="401638" indent="7938" algn="l">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A40725B0-0DB7-41CE-9C4C-39E8D0F6325E}"/>
              </a:ext>
            </a:extLst>
          </p:cNvPr>
          <p:cNvSpPr>
            <a:spLocks noGrp="1"/>
          </p:cNvSpPr>
          <p:nvPr>
            <p:ph idx="13"/>
          </p:nvPr>
        </p:nvSpPr>
        <p:spPr>
          <a:xfrm>
            <a:off x="4395537" y="1507068"/>
            <a:ext cx="7143905" cy="4669896"/>
          </a:xfrm>
        </p:spPr>
        <p:txBody>
          <a:bodyPr anchor="ct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11" name="Title 10">
            <a:extLst>
              <a:ext uri="{FF2B5EF4-FFF2-40B4-BE49-F238E27FC236}">
                <a16:creationId xmlns:a16="http://schemas.microsoft.com/office/drawing/2014/main" id="{F9E63483-559C-4A6F-B04F-D6C56A3CC09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49444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258610D-0376-4D1E-8ED8-29382288BB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783" t="-3"/>
          <a:stretch/>
        </p:blipFill>
        <p:spPr>
          <a:xfrm>
            <a:off x="269032" y="4801396"/>
            <a:ext cx="11653936" cy="1786228"/>
          </a:xfrm>
          <a:prstGeom prst="rect">
            <a:avLst/>
          </a:prstGeom>
        </p:spPr>
      </p:pic>
      <p:sp>
        <p:nvSpPr>
          <p:cNvPr id="3" name="Title 2">
            <a:extLst>
              <a:ext uri="{FF2B5EF4-FFF2-40B4-BE49-F238E27FC236}">
                <a16:creationId xmlns:a16="http://schemas.microsoft.com/office/drawing/2014/main" id="{21C16CD2-606C-441E-BBA3-51767980CCA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3501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6985055-16DD-774E-AF92-2FBB03AC2D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E3B264B-C67C-064F-B525-4844A61F51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30737DBF-EAC2-2349-B113-196C77A2B1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4E560-77BF-4D1A-B6E7-CD55CE12B1B8}" type="datetimeFigureOut">
              <a:rPr lang="en-US" smtClean="0"/>
              <a:t>10/19/20</a:t>
            </a:fld>
            <a:endParaRPr lang="en-US"/>
          </a:p>
        </p:txBody>
      </p:sp>
      <p:sp>
        <p:nvSpPr>
          <p:cNvPr id="5" name="Alt Bilgi Yer Tutucusu 4">
            <a:extLst>
              <a:ext uri="{FF2B5EF4-FFF2-40B4-BE49-F238E27FC236}">
                <a16:creationId xmlns:a16="http://schemas.microsoft.com/office/drawing/2014/main" id="{F873C5CA-82E2-A34B-800E-0F7C405AE2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F175B1B2-E4A0-4A48-8B97-102CD466BB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59379A-16E2-4C4A-96D0-A52C442257E7}" type="slidenum">
              <a:rPr lang="en-US" smtClean="0"/>
              <a:t>‹#›</a:t>
            </a:fld>
            <a:endParaRPr lang="en-US"/>
          </a:p>
        </p:txBody>
      </p:sp>
      <p:sp>
        <p:nvSpPr>
          <p:cNvPr id="7" name="Rectangle 6">
            <a:extLst>
              <a:ext uri="{FF2B5EF4-FFF2-40B4-BE49-F238E27FC236}">
                <a16:creationId xmlns:a16="http://schemas.microsoft.com/office/drawing/2014/main" id="{A850319E-8DAF-9540-945D-A5DEFB032A12}"/>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6A9BDBD0-6202-B24B-8147-1A129B2F3268}"/>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25334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63" r:id="rId14"/>
    <p:sldLayoutId id="2147483652" r:id="rId15"/>
    <p:sldLayoutId id="2147483661"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9" descr="sunu kapak">
            <a:extLst>
              <a:ext uri="{FF2B5EF4-FFF2-40B4-BE49-F238E27FC236}">
                <a16:creationId xmlns:a16="http://schemas.microsoft.com/office/drawing/2014/main" id="{E0F9D52A-C4D1-644E-A5C0-92E943415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8">
            <a:extLst>
              <a:ext uri="{FF2B5EF4-FFF2-40B4-BE49-F238E27FC236}">
                <a16:creationId xmlns:a16="http://schemas.microsoft.com/office/drawing/2014/main" id="{A82B23CD-576F-5F4A-9E95-CCC9DED260B7}"/>
              </a:ext>
            </a:extLst>
          </p:cNvPr>
          <p:cNvSpPr>
            <a:spLocks noGrp="1" noChangeArrowheads="1"/>
          </p:cNvSpPr>
          <p:nvPr>
            <p:ph type="subTitle" idx="1"/>
          </p:nvPr>
        </p:nvSpPr>
        <p:spPr>
          <a:xfrm>
            <a:off x="4572000" y="3276600"/>
            <a:ext cx="6096000" cy="533400"/>
          </a:xfrm>
        </p:spPr>
        <p:txBody>
          <a:bodyPr/>
          <a:lstStyle/>
          <a:p>
            <a:pPr eaLnBrk="1" hangingPunct="1">
              <a:lnSpc>
                <a:spcPct val="80000"/>
              </a:lnSpc>
            </a:pPr>
            <a:r>
              <a:rPr lang="tr-TR" altLang="tr-TR" sz="3200" b="1" dirty="0">
                <a:solidFill>
                  <a:srgbClr val="FF0000"/>
                </a:solidFill>
              </a:rPr>
              <a:t>EŞ ZAMANLI İPUCUYLA ÖĞRETİM</a:t>
            </a:r>
          </a:p>
        </p:txBody>
      </p:sp>
    </p:spTree>
    <p:extLst>
      <p:ext uri="{BB962C8B-B14F-4D97-AF65-F5344CB8AC3E}">
        <p14:creationId xmlns:p14="http://schemas.microsoft.com/office/powerpoint/2010/main" val="2433568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A3C97-E356-4FF9-AED5-879B8F991C1B}"/>
              </a:ext>
            </a:extLst>
          </p:cNvPr>
          <p:cNvSpPr>
            <a:spLocks noGrp="1"/>
          </p:cNvSpPr>
          <p:nvPr>
            <p:ph type="title"/>
          </p:nvPr>
        </p:nvSpPr>
        <p:spPr/>
        <p:txBody>
          <a:bodyPr/>
          <a:lstStyle/>
          <a:p>
            <a:r>
              <a:rPr lang="tr-TR" b="1" dirty="0">
                <a:solidFill>
                  <a:srgbClr val="FF0000"/>
                </a:solidFill>
              </a:rPr>
              <a:t>Konu Başlıkları</a:t>
            </a:r>
            <a:endParaRPr lang="en-US" b="1" dirty="0">
              <a:solidFill>
                <a:srgbClr val="FF0000"/>
              </a:solidFill>
            </a:endParaRPr>
          </a:p>
        </p:txBody>
      </p:sp>
      <p:sp>
        <p:nvSpPr>
          <p:cNvPr id="19" name="Content Placeholder Step 1" descr="Select the 3D Model on the right, then go to Animations &gt; Turntable&#10;Hint: Effect Options gives you even more options for Turntable.&#10;">
            <a:extLst>
              <a:ext uri="{FF2B5EF4-FFF2-40B4-BE49-F238E27FC236}">
                <a16:creationId xmlns:a16="http://schemas.microsoft.com/office/drawing/2014/main" id="{535DE4CE-1611-4F31-9834-FA4E866E52DF}"/>
              </a:ext>
            </a:extLst>
          </p:cNvPr>
          <p:cNvSpPr txBox="1">
            <a:spLocks/>
          </p:cNvSpPr>
          <p:nvPr/>
        </p:nvSpPr>
        <p:spPr>
          <a:xfrm>
            <a:off x="483645" y="611493"/>
            <a:ext cx="11224710" cy="4925302"/>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spcAft>
                <a:spcPts val="0"/>
              </a:spcAft>
              <a:buNone/>
            </a:pPr>
            <a:endParaRPr lang="tr-TR" sz="2400" dirty="0">
              <a:solidFill>
                <a:schemeClr val="tx1"/>
              </a:solidFill>
              <a:latin typeface="Segoe UI (Body)"/>
              <a:cs typeface="Segoe UI Semibold" panose="020B0702040204020203" pitchFamily="34" charset="0"/>
            </a:endParaRPr>
          </a:p>
          <a:p>
            <a:pPr>
              <a:lnSpc>
                <a:spcPct val="150000"/>
              </a:lnSpc>
              <a:spcBef>
                <a:spcPts val="0"/>
              </a:spcBef>
              <a:spcAft>
                <a:spcPts val="0"/>
              </a:spcAft>
              <a:buFont typeface="Wingdings" panose="05000000000000000000" pitchFamily="2" charset="2"/>
              <a:buChar char="ü"/>
            </a:pPr>
            <a:r>
              <a:rPr lang="tr-TR" sz="2400" dirty="0">
                <a:solidFill>
                  <a:schemeClr val="tx1"/>
                </a:solidFill>
                <a:cs typeface="Segoe UI Semibold" panose="020B0702040204020203" pitchFamily="34" charset="0"/>
              </a:rPr>
              <a:t>Eşzamanlı ipucuyla öğretim</a:t>
            </a:r>
          </a:p>
          <a:p>
            <a:pPr>
              <a:buFont typeface="Wingdings" panose="05000000000000000000" pitchFamily="2" charset="2"/>
              <a:buChar char="ü"/>
            </a:pPr>
            <a:r>
              <a:rPr lang="tr-TR" sz="2400" dirty="0">
                <a:solidFill>
                  <a:schemeClr val="tx1"/>
                </a:solidFill>
              </a:rPr>
              <a:t>Eşzamanlı İpucuyla Öğretimin Basamakları</a:t>
            </a:r>
          </a:p>
          <a:p>
            <a:pPr>
              <a:buFont typeface="Wingdings" panose="05000000000000000000" pitchFamily="2" charset="2"/>
              <a:buChar char="ü"/>
            </a:pPr>
            <a:r>
              <a:rPr lang="tr-TR" sz="2400" dirty="0">
                <a:solidFill>
                  <a:schemeClr val="tx1"/>
                </a:solidFill>
              </a:rPr>
              <a:t>Bireye Tepkide Bulunması İçin Verilecek Uyaranı Belirleme </a:t>
            </a:r>
          </a:p>
          <a:p>
            <a:pPr>
              <a:buFont typeface="Wingdings" panose="05000000000000000000" pitchFamily="2" charset="2"/>
              <a:buChar char="ü"/>
            </a:pPr>
            <a:r>
              <a:rPr lang="nl-NL" sz="2400" dirty="0">
                <a:solidFill>
                  <a:schemeClr val="tx1"/>
                </a:solidFill>
              </a:rPr>
              <a:t>Kontrol Edici İpucunu Belirleme </a:t>
            </a:r>
            <a:endParaRPr lang="tr-TR" sz="2400" dirty="0">
              <a:solidFill>
                <a:schemeClr val="tx1"/>
              </a:solidFill>
            </a:endParaRPr>
          </a:p>
          <a:p>
            <a:pPr>
              <a:buFont typeface="Wingdings" panose="05000000000000000000" pitchFamily="2" charset="2"/>
              <a:buChar char="ü"/>
            </a:pPr>
            <a:r>
              <a:rPr lang="tr-TR" sz="2400" dirty="0">
                <a:solidFill>
                  <a:schemeClr val="tx1"/>
                </a:solidFill>
              </a:rPr>
              <a:t>Eşzamanlı İpucu Deneme Oturumlarını Planlama</a:t>
            </a:r>
          </a:p>
          <a:p>
            <a:pPr>
              <a:buFont typeface="Wingdings" panose="05000000000000000000" pitchFamily="2" charset="2"/>
              <a:buChar char="ü"/>
            </a:pPr>
            <a:r>
              <a:rPr lang="tr-TR" sz="2400" dirty="0">
                <a:solidFill>
                  <a:schemeClr val="tx1"/>
                </a:solidFill>
              </a:rPr>
              <a:t>Yoklama Oturumlarını Planlama </a:t>
            </a:r>
          </a:p>
          <a:p>
            <a:pPr>
              <a:buFont typeface="Wingdings" panose="05000000000000000000" pitchFamily="2" charset="2"/>
              <a:buChar char="ü"/>
            </a:pPr>
            <a:r>
              <a:rPr lang="tr-TR" sz="2400" dirty="0">
                <a:solidFill>
                  <a:schemeClr val="tx1"/>
                </a:solidFill>
              </a:rPr>
              <a:t>Yanıt Aralığı Süresini Belirleme </a:t>
            </a:r>
          </a:p>
          <a:p>
            <a:pPr>
              <a:buFont typeface="Wingdings" panose="05000000000000000000" pitchFamily="2" charset="2"/>
              <a:buChar char="ü"/>
            </a:pPr>
            <a:r>
              <a:rPr lang="tr-TR" sz="2400" dirty="0">
                <a:solidFill>
                  <a:schemeClr val="tx1"/>
                </a:solidFill>
              </a:rPr>
              <a:t>Bireyin Tepkilerine Ne Şekilde Yanıt Verileceğini Belirleme </a:t>
            </a:r>
          </a:p>
          <a:p>
            <a:pPr>
              <a:buFont typeface="Wingdings" panose="05000000000000000000" pitchFamily="2" charset="2"/>
              <a:buChar char="ü"/>
            </a:pPr>
            <a:r>
              <a:rPr lang="it-IT" sz="2400" dirty="0">
                <a:solidFill>
                  <a:schemeClr val="tx1"/>
                </a:solidFill>
              </a:rPr>
              <a:t>Veri Kayıt Yöntemini Belirleme </a:t>
            </a:r>
            <a:endParaRPr lang="tr-TR" sz="2400" dirty="0">
              <a:solidFill>
                <a:schemeClr val="tx1"/>
              </a:solidFill>
            </a:endParaRPr>
          </a:p>
          <a:p>
            <a:pPr>
              <a:buFont typeface="Wingdings" panose="05000000000000000000" pitchFamily="2" charset="2"/>
              <a:buChar char="ü"/>
            </a:pPr>
            <a:r>
              <a:rPr lang="tr-TR" sz="2400" dirty="0">
                <a:solidFill>
                  <a:schemeClr val="tx1"/>
                </a:solidFill>
              </a:rPr>
              <a:t>Uygulama, Kayıt Tutma ve Bireyin Gösterdiği Performansa Göre Gerektiğinde </a:t>
            </a:r>
          </a:p>
          <a:p>
            <a:pPr>
              <a:buFont typeface="Wingdings" panose="05000000000000000000" pitchFamily="2" charset="2"/>
              <a:buChar char="ü"/>
            </a:pPr>
            <a:r>
              <a:rPr lang="tr-TR" sz="2400" dirty="0">
                <a:solidFill>
                  <a:schemeClr val="tx1"/>
                </a:solidFill>
              </a:rPr>
              <a:t>Değişiklikler Yapma</a:t>
            </a:r>
            <a:endParaRPr lang="en-US" sz="2400" dirty="0">
              <a:solidFill>
                <a:schemeClr val="tx1"/>
              </a:solidFill>
            </a:endParaRPr>
          </a:p>
        </p:txBody>
      </p:sp>
      <p:pic>
        <p:nvPicPr>
          <p:cNvPr id="4" name="Picture 4" descr="sunu">
            <a:extLst>
              <a:ext uri="{FF2B5EF4-FFF2-40B4-BE49-F238E27FC236}">
                <a16:creationId xmlns:a16="http://schemas.microsoft.com/office/drawing/2014/main" id="{4C095DBE-5D6C-5746-B1FC-A4749C5A4F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88038"/>
            <a:ext cx="12035481"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460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5822" y="1336925"/>
            <a:ext cx="10983131" cy="4572752"/>
          </a:xfrm>
        </p:spPr>
        <p:txBody>
          <a:bodyPr>
            <a:normAutofit/>
          </a:bodyPr>
          <a:lstStyle/>
          <a:p>
            <a:pPr marL="342900" indent="-342900" algn="just">
              <a:buFont typeface="Wingdings" panose="05000000000000000000" pitchFamily="2" charset="2"/>
              <a:buChar char="Ø"/>
            </a:pPr>
            <a:r>
              <a:rPr lang="tr-TR" sz="2400" dirty="0"/>
              <a:t>Eşzamanlı ipucuyla öğretim, sabit bekleme süreli öğretimin 0 sn. denemeleri gibi gerçekleştirilmektedir. </a:t>
            </a:r>
          </a:p>
          <a:p>
            <a:pPr marL="342900" indent="-342900" algn="just">
              <a:buFont typeface="Wingdings" panose="05000000000000000000" pitchFamily="2" charset="2"/>
              <a:buChar char="Ø"/>
            </a:pPr>
            <a:r>
              <a:rPr lang="tr-TR" sz="2400" dirty="0"/>
              <a:t>Eşzamanlı ipucuyla öğretimle ilgili çalışmalar, sabit bekleme süreli öğretimde uyaran kontrolünün çoğunlukla 0 sn. denemelerinde gerçekleşmesi ile elde edildiği saptandıktan sonra yürütülmeye başlanmıştır. </a:t>
            </a:r>
          </a:p>
          <a:p>
            <a:pPr marL="342900" indent="-342900" algn="just">
              <a:buFont typeface="Wingdings" panose="05000000000000000000" pitchFamily="2" charset="2"/>
              <a:buChar char="Ø"/>
            </a:pPr>
            <a:r>
              <a:rPr lang="tr-TR" sz="2400" dirty="0"/>
              <a:t>Eşzamanlı ipucuyla öğretimin kullanıldığı araştırma sayısının sınırlı olmasına karşın, eşzamanlı ipucuyla öğretimin değişik yaş ve engel gruplarından olan bireylere tek-basamaklı ve zincirleme davranışların öğretiminde etkili olduğu görülmektedir.</a:t>
            </a:r>
          </a:p>
        </p:txBody>
      </p:sp>
      <p:sp>
        <p:nvSpPr>
          <p:cNvPr id="3" name="Title 2"/>
          <p:cNvSpPr>
            <a:spLocks noGrp="1"/>
          </p:cNvSpPr>
          <p:nvPr>
            <p:ph type="title"/>
          </p:nvPr>
        </p:nvSpPr>
        <p:spPr/>
        <p:txBody>
          <a:bodyPr/>
          <a:lstStyle/>
          <a:p>
            <a:r>
              <a:rPr lang="tr-TR" dirty="0">
                <a:solidFill>
                  <a:schemeClr val="tx1"/>
                </a:solidFill>
                <a:latin typeface="Arial Black" panose="020B0A04020102020204" pitchFamily="34" charset="0"/>
              </a:rPr>
              <a:t>Eşzamanlı ipucuyla öğretim </a:t>
            </a:r>
          </a:p>
        </p:txBody>
      </p:sp>
      <p:pic>
        <p:nvPicPr>
          <p:cNvPr id="4" name="Picture 4" descr="sunu">
            <a:extLst>
              <a:ext uri="{FF2B5EF4-FFF2-40B4-BE49-F238E27FC236}">
                <a16:creationId xmlns:a16="http://schemas.microsoft.com/office/drawing/2014/main" id="{CD95D6F2-B72E-A642-BC52-139A7EC8F3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047838"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2572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lgn="just">
              <a:lnSpc>
                <a:spcPct val="150000"/>
              </a:lnSpc>
              <a:buFont typeface="Wingdings" panose="05000000000000000000" pitchFamily="2" charset="2"/>
              <a:buChar char="q"/>
            </a:pPr>
            <a:r>
              <a:rPr lang="tr-TR" sz="2000" dirty="0"/>
              <a:t>Eşzamanlı ipucuyla öğretimde hedef uyaranın (örneğin, “Semih, bu işaretin anlamı ne?”) hemen ardından kontrol edici ipucu sunulur (örneğin, “Bu işaret ‘Giriş Yok’ demektir.”) ve birey kontrol edici ipucunu model alır.</a:t>
            </a:r>
          </a:p>
          <a:p>
            <a:pPr marL="285750" indent="-285750" algn="just">
              <a:lnSpc>
                <a:spcPct val="150000"/>
              </a:lnSpc>
              <a:buFont typeface="Wingdings" panose="05000000000000000000" pitchFamily="2" charset="2"/>
              <a:buChar char="q"/>
            </a:pPr>
            <a:r>
              <a:rPr lang="tr-TR" sz="2000" dirty="0"/>
              <a:t>Eşzamanlı ipucuyla öğretimde her denemede kontrol edici ipucunun sunulması nedeniyle bireye bağımsız olarak tepki verme olanağı tanınmamaktadır.</a:t>
            </a:r>
          </a:p>
          <a:p>
            <a:pPr marL="285750" indent="-285750" algn="just">
              <a:lnSpc>
                <a:spcPct val="150000"/>
              </a:lnSpc>
              <a:buFont typeface="Wingdings" panose="05000000000000000000" pitchFamily="2" charset="2"/>
              <a:buChar char="q"/>
            </a:pPr>
            <a:r>
              <a:rPr lang="tr-TR" sz="2000" dirty="0"/>
              <a:t>Bu nedenle, uyaran kontrol transferinin (kontrol edici ipucundan ayırdedici uyarana) gerçekleşip gerçekleşmediği, öğretim oturumlarından hemen önce düzenlenen yoklama oturumlarında anlaşılmaktadır.</a:t>
            </a:r>
          </a:p>
        </p:txBody>
      </p:sp>
      <p:sp>
        <p:nvSpPr>
          <p:cNvPr id="3" name="Title 2"/>
          <p:cNvSpPr>
            <a:spLocks noGrp="1"/>
          </p:cNvSpPr>
          <p:nvPr>
            <p:ph type="title"/>
          </p:nvPr>
        </p:nvSpPr>
        <p:spPr/>
        <p:txBody>
          <a:bodyPr/>
          <a:lstStyle/>
          <a:p>
            <a:r>
              <a:rPr lang="tr-TR" dirty="0">
                <a:solidFill>
                  <a:schemeClr val="tx1"/>
                </a:solidFill>
                <a:latin typeface="Arial Black" panose="020B0A04020102020204" pitchFamily="34" charset="0"/>
              </a:rPr>
              <a:t>Eşzamanlı ipucuyla öğretim </a:t>
            </a:r>
            <a:endParaRPr lang="tr-TR" dirty="0"/>
          </a:p>
        </p:txBody>
      </p:sp>
      <p:pic>
        <p:nvPicPr>
          <p:cNvPr id="4" name="Picture 4" descr="sunu">
            <a:extLst>
              <a:ext uri="{FF2B5EF4-FFF2-40B4-BE49-F238E27FC236}">
                <a16:creationId xmlns:a16="http://schemas.microsoft.com/office/drawing/2014/main" id="{A3CABEC2-E3E6-B444-B9E4-9C13A85399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132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lnSpc>
                <a:spcPct val="150000"/>
              </a:lnSpc>
            </a:pPr>
            <a:r>
              <a:rPr lang="tr-TR" sz="2800" dirty="0"/>
              <a:t>Eşzamanlı ipucuyla öğretimde, </a:t>
            </a:r>
          </a:p>
          <a:p>
            <a:pPr algn="just">
              <a:lnSpc>
                <a:spcPct val="150000"/>
              </a:lnSpc>
            </a:pPr>
            <a:r>
              <a:rPr lang="tr-TR" sz="2800" dirty="0"/>
              <a:t>(a) doğru tepkiler, </a:t>
            </a:r>
          </a:p>
          <a:p>
            <a:pPr algn="just">
              <a:lnSpc>
                <a:spcPct val="150000"/>
              </a:lnSpc>
            </a:pPr>
            <a:r>
              <a:rPr lang="tr-TR" sz="2800" dirty="0"/>
              <a:t>(b) yanlış tepkiler ve</a:t>
            </a:r>
          </a:p>
          <a:p>
            <a:pPr algn="just">
              <a:lnSpc>
                <a:spcPct val="150000"/>
              </a:lnSpc>
            </a:pPr>
            <a:r>
              <a:rPr lang="tr-TR" sz="2800" dirty="0"/>
              <a:t>(c) tepkide bulunmama olmak üzere üç tür birey tepkisi yer almaktadır.</a:t>
            </a:r>
          </a:p>
        </p:txBody>
      </p:sp>
      <p:sp>
        <p:nvSpPr>
          <p:cNvPr id="3" name="Title 2"/>
          <p:cNvSpPr>
            <a:spLocks noGrp="1"/>
          </p:cNvSpPr>
          <p:nvPr>
            <p:ph type="title"/>
          </p:nvPr>
        </p:nvSpPr>
        <p:spPr/>
        <p:txBody>
          <a:bodyPr/>
          <a:lstStyle/>
          <a:p>
            <a:r>
              <a:rPr lang="tr-TR" dirty="0">
                <a:solidFill>
                  <a:schemeClr val="tx1"/>
                </a:solidFill>
                <a:latin typeface="Arial Black" panose="020B0A04020102020204" pitchFamily="34" charset="0"/>
              </a:rPr>
              <a:t>Eşzamanlı ipucuyla öğretim </a:t>
            </a:r>
            <a:endParaRPr lang="tr-TR" dirty="0"/>
          </a:p>
        </p:txBody>
      </p:sp>
      <p:pic>
        <p:nvPicPr>
          <p:cNvPr id="4" name="Picture 4" descr="sunu">
            <a:extLst>
              <a:ext uri="{FF2B5EF4-FFF2-40B4-BE49-F238E27FC236}">
                <a16:creationId xmlns:a16="http://schemas.microsoft.com/office/drawing/2014/main" id="{A55F7AB8-DDA9-9448-BF88-FABAC97EBD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953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lgn="just">
              <a:lnSpc>
                <a:spcPct val="200000"/>
              </a:lnSpc>
              <a:buFont typeface="Wingdings" panose="05000000000000000000" pitchFamily="2" charset="2"/>
              <a:buChar char="§"/>
            </a:pPr>
            <a:r>
              <a:rPr lang="tr-TR" sz="1800" dirty="0"/>
              <a:t>Eşzamanlı ipucuyla öğretim, sabit bekleme süreli öğretimle ortak bazı özellikler taşır. </a:t>
            </a:r>
          </a:p>
          <a:p>
            <a:pPr marL="285750" indent="-285750" algn="just">
              <a:lnSpc>
                <a:spcPct val="200000"/>
              </a:lnSpc>
              <a:buFont typeface="Wingdings" panose="05000000000000000000" pitchFamily="2" charset="2"/>
              <a:buChar char="§"/>
            </a:pPr>
            <a:r>
              <a:rPr lang="tr-TR" sz="1800" dirty="0"/>
              <a:t>Her iki yöntemde de 0 sn. denemelerinin uygulanıyor olması iki yöntem arasındaki önemli benzerliklerden biridir. </a:t>
            </a:r>
          </a:p>
          <a:p>
            <a:pPr marL="285750" indent="-285750" algn="just">
              <a:lnSpc>
                <a:spcPct val="200000"/>
              </a:lnSpc>
              <a:buFont typeface="Wingdings" panose="05000000000000000000" pitchFamily="2" charset="2"/>
              <a:buChar char="§"/>
            </a:pPr>
            <a:r>
              <a:rPr lang="tr-TR" sz="1800" dirty="0"/>
              <a:t>İki yöntem arasındaki bir diğer benzerlik ise, her iki yöntemde de öğretim oturumlarında yalnızca tek tür ipucu (örneğin, sözel ipucu) ya da birden fazla ipucunun (örneğin, model olma ve sözel ipucu) birleştirilerek kullanılmasıdır.</a:t>
            </a:r>
          </a:p>
        </p:txBody>
      </p:sp>
      <p:sp>
        <p:nvSpPr>
          <p:cNvPr id="3" name="Title 2"/>
          <p:cNvSpPr>
            <a:spLocks noGrp="1"/>
          </p:cNvSpPr>
          <p:nvPr>
            <p:ph type="title"/>
          </p:nvPr>
        </p:nvSpPr>
        <p:spPr/>
        <p:txBody>
          <a:bodyPr/>
          <a:lstStyle/>
          <a:p>
            <a:r>
              <a:rPr lang="tr-TR" dirty="0">
                <a:solidFill>
                  <a:schemeClr val="tx1"/>
                </a:solidFill>
                <a:latin typeface="Arial Black" panose="020B0A04020102020204" pitchFamily="34" charset="0"/>
              </a:rPr>
              <a:t>Eşzamanlı ipucuyla öğretim </a:t>
            </a:r>
            <a:endParaRPr lang="tr-TR" dirty="0"/>
          </a:p>
        </p:txBody>
      </p:sp>
      <p:pic>
        <p:nvPicPr>
          <p:cNvPr id="4" name="Picture 4" descr="sunu">
            <a:extLst>
              <a:ext uri="{FF2B5EF4-FFF2-40B4-BE49-F238E27FC236}">
                <a16:creationId xmlns:a16="http://schemas.microsoft.com/office/drawing/2014/main" id="{457C723C-9B09-4945-AD75-D121FE4827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88038"/>
            <a:ext cx="12192001"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488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6099" y="1379127"/>
            <a:ext cx="11150990" cy="5232687"/>
          </a:xfrm>
        </p:spPr>
        <p:txBody>
          <a:bodyPr>
            <a:normAutofit fontScale="55000" lnSpcReduction="20000"/>
          </a:bodyPr>
          <a:lstStyle/>
          <a:p>
            <a:pPr marL="171450" indent="-171450" algn="just">
              <a:lnSpc>
                <a:spcPct val="220000"/>
              </a:lnSpc>
              <a:buFont typeface="Wingdings" panose="05000000000000000000" pitchFamily="2" charset="2"/>
              <a:buChar char="q"/>
            </a:pPr>
            <a:r>
              <a:rPr lang="tr-TR" sz="3300" dirty="0"/>
              <a:t>Sabit bekleme süreli öğretim ile eşzamanlı ipucuyla öğretim arasında, yukarıda açıklanan önemli benzerlikler yanında, yöntemlerin uygulanmasında gerekli önkoşul davranışlar ve uygulama bakımından bazı farklılıklar da vardır. </a:t>
            </a:r>
          </a:p>
          <a:p>
            <a:pPr marL="171450" indent="-171450" algn="just">
              <a:lnSpc>
                <a:spcPct val="220000"/>
              </a:lnSpc>
              <a:buFont typeface="Wingdings" panose="05000000000000000000" pitchFamily="2" charset="2"/>
              <a:buChar char="q"/>
            </a:pPr>
            <a:r>
              <a:rPr lang="tr-TR" sz="3300" dirty="0"/>
              <a:t>Sabit bekleme süreli öğretimde öğrencinin kontrol edici ipucunu beklemesi gerekmektedir; bir başka deyişle, sabit bekleme süreli öğretim öğrencinin ipucunu bekleme önkoşul becerisine sahip olmasını gerektirmektedir.</a:t>
            </a:r>
          </a:p>
          <a:p>
            <a:pPr marL="171450" indent="-171450" algn="just">
              <a:lnSpc>
                <a:spcPct val="220000"/>
              </a:lnSpc>
              <a:buFont typeface="Wingdings" panose="05000000000000000000" pitchFamily="2" charset="2"/>
              <a:buChar char="q"/>
            </a:pPr>
            <a:r>
              <a:rPr lang="tr-TR" sz="3300" dirty="0"/>
              <a:t>Eşzamanlı ipucuyla öğretim bu önkoşul beceriyi gerekli kılmaz. Eğer öğrenci bu beceriye sahip değilse, sabit bekleme süreli öğretimle öğretime başlanmadan önce öğrenciye kontrol edici ipucunu beklemesi öğretilir. </a:t>
            </a:r>
          </a:p>
          <a:p>
            <a:pPr marL="171450" indent="-171450" algn="just">
              <a:lnSpc>
                <a:spcPct val="220000"/>
              </a:lnSpc>
              <a:buFont typeface="Wingdings" panose="05000000000000000000" pitchFamily="2" charset="2"/>
              <a:buChar char="q"/>
            </a:pPr>
            <a:r>
              <a:rPr lang="tr-TR" sz="3300" dirty="0"/>
              <a:t>İki yöntem arasındaki bir diğer farklılık ise, yöntemin gerektirdiği uygulamacı davranışlarındaki farklılıklardır.</a:t>
            </a:r>
          </a:p>
          <a:p>
            <a:endParaRPr lang="tr-TR" dirty="0"/>
          </a:p>
        </p:txBody>
      </p:sp>
      <p:sp>
        <p:nvSpPr>
          <p:cNvPr id="3" name="Title 2"/>
          <p:cNvSpPr>
            <a:spLocks noGrp="1"/>
          </p:cNvSpPr>
          <p:nvPr>
            <p:ph type="title"/>
          </p:nvPr>
        </p:nvSpPr>
        <p:spPr/>
        <p:txBody>
          <a:bodyPr/>
          <a:lstStyle/>
          <a:p>
            <a:r>
              <a:rPr lang="tr-TR" dirty="0">
                <a:solidFill>
                  <a:schemeClr val="tx1"/>
                </a:solidFill>
                <a:latin typeface="Arial Black" panose="020B0A04020102020204" pitchFamily="34" charset="0"/>
              </a:rPr>
              <a:t>Eşzamanlı ipucuyla öğretim </a:t>
            </a:r>
          </a:p>
        </p:txBody>
      </p:sp>
      <p:pic>
        <p:nvPicPr>
          <p:cNvPr id="4" name="Picture 4" descr="sunu">
            <a:extLst>
              <a:ext uri="{FF2B5EF4-FFF2-40B4-BE49-F238E27FC236}">
                <a16:creationId xmlns:a16="http://schemas.microsoft.com/office/drawing/2014/main" id="{D66D398E-F938-5844-A4E7-8FAC849934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65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5822" y="1336925"/>
            <a:ext cx="10983131" cy="4572752"/>
          </a:xfrm>
        </p:spPr>
        <p:txBody>
          <a:bodyPr>
            <a:noAutofit/>
          </a:bodyPr>
          <a:lstStyle/>
          <a:p>
            <a:pPr algn="just">
              <a:lnSpc>
                <a:spcPct val="200000"/>
              </a:lnSpc>
            </a:pPr>
            <a:r>
              <a:rPr lang="tr-TR" sz="1400" u="sng" dirty="0"/>
              <a:t>Anımsayacağınız gibi, sabit bekleme süreli öğretimde iki tür uygulamacı davranışı söz konusudur: </a:t>
            </a:r>
          </a:p>
          <a:p>
            <a:pPr algn="just">
              <a:lnSpc>
                <a:spcPct val="200000"/>
              </a:lnSpc>
            </a:pPr>
            <a:r>
              <a:rPr lang="tr-TR" sz="1400" b="1" dirty="0"/>
              <a:t>0 sn. bekleme süreli denemeler ve sabit bekleme süreli denemeler. </a:t>
            </a:r>
          </a:p>
          <a:p>
            <a:pPr algn="just">
              <a:lnSpc>
                <a:spcPct val="200000"/>
              </a:lnSpc>
            </a:pPr>
            <a:r>
              <a:rPr lang="tr-TR" sz="1600" b="1" dirty="0">
                <a:solidFill>
                  <a:srgbClr val="FF0000"/>
                </a:solidFill>
              </a:rPr>
              <a:t>Eşzamanlı ipucuyla öğretimde ise yalnızca bir tür deneme, sıfır sn. bekleme süreli deneme, gerekmektedir.</a:t>
            </a:r>
          </a:p>
          <a:p>
            <a:pPr algn="just">
              <a:lnSpc>
                <a:spcPct val="200000"/>
              </a:lnSpc>
            </a:pPr>
            <a:r>
              <a:rPr lang="tr-TR" sz="1400" dirty="0"/>
              <a:t>Bu gibi durumlar dikkate alındığında, eşzamanlı ipucuyla öğretim gerçekleştirmek daha uygun ve kolay olabilir. </a:t>
            </a:r>
          </a:p>
          <a:p>
            <a:pPr algn="just">
              <a:lnSpc>
                <a:spcPct val="200000"/>
              </a:lnSpc>
            </a:pPr>
            <a:r>
              <a:rPr lang="tr-TR" sz="1400" dirty="0"/>
              <a:t>Sabit bekleme süreli öğretimin ilk birkaç oturumu sıfır saniye sabit bekleme süreli oturumlar biçiminde uygulanır (kontrol edici ipucu hedef uyaranın hemen ardından sunulur) ve bu birkaç oturumdan sonra hedef uyaran ile kontrol edici ipucu arasında ipucunu geciktirme süresi bırakılarak öğrenciye bağımsız olarak yanıt verme şansı tanınır.</a:t>
            </a:r>
          </a:p>
        </p:txBody>
      </p:sp>
      <p:sp>
        <p:nvSpPr>
          <p:cNvPr id="3" name="Title 2"/>
          <p:cNvSpPr>
            <a:spLocks noGrp="1"/>
          </p:cNvSpPr>
          <p:nvPr>
            <p:ph type="title"/>
          </p:nvPr>
        </p:nvSpPr>
        <p:spPr/>
        <p:txBody>
          <a:bodyPr/>
          <a:lstStyle/>
          <a:p>
            <a:r>
              <a:rPr lang="tr-TR" dirty="0">
                <a:solidFill>
                  <a:schemeClr val="tx1"/>
                </a:solidFill>
                <a:latin typeface="Arial Black" panose="020B0A04020102020204" pitchFamily="34" charset="0"/>
              </a:rPr>
              <a:t>Eşzamanlı ipucuyla öğretim </a:t>
            </a:r>
            <a:endParaRPr lang="tr-TR" dirty="0"/>
          </a:p>
        </p:txBody>
      </p:sp>
      <p:pic>
        <p:nvPicPr>
          <p:cNvPr id="4" name="Picture 4" descr="sunu">
            <a:extLst>
              <a:ext uri="{FF2B5EF4-FFF2-40B4-BE49-F238E27FC236}">
                <a16:creationId xmlns:a16="http://schemas.microsoft.com/office/drawing/2014/main" id="{2A593D02-8FAD-EA41-9C64-0CD5BBB9A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64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tr-TR" dirty="0">
                <a:solidFill>
                  <a:schemeClr val="tx1"/>
                </a:solidFill>
                <a:latin typeface="Arial Black" panose="020B0A04020102020204" pitchFamily="34" charset="0"/>
              </a:rPr>
              <a:t>Eşzamanlı ipucuyla öğretim </a:t>
            </a:r>
          </a:p>
        </p:txBody>
      </p:sp>
      <p:sp>
        <p:nvSpPr>
          <p:cNvPr id="4" name="Rectangle 3"/>
          <p:cNvSpPr/>
          <p:nvPr/>
        </p:nvSpPr>
        <p:spPr>
          <a:xfrm>
            <a:off x="604434" y="1421064"/>
            <a:ext cx="10983132" cy="3330335"/>
          </a:xfrm>
          <a:prstGeom prst="rect">
            <a:avLst/>
          </a:prstGeom>
        </p:spPr>
        <p:txBody>
          <a:bodyPr wrap="square">
            <a:spAutoFit/>
          </a:bodyPr>
          <a:lstStyle/>
          <a:p>
            <a:pPr marL="285750" indent="-285750" algn="just">
              <a:lnSpc>
                <a:spcPct val="200000"/>
              </a:lnSpc>
              <a:buFont typeface="Wingdings" panose="05000000000000000000" pitchFamily="2" charset="2"/>
              <a:buChar char="v"/>
            </a:pPr>
            <a:r>
              <a:rPr lang="tr-TR" dirty="0">
                <a:latin typeface="TimesNewRomanPSMT"/>
              </a:rPr>
              <a:t>Dolayısıyla, sabit bekleme süreli öğretimle düzenlenen öğretim oturumlarında uyaran kontrolünün gerçekleşip gerçekleşmediği incelenebilir. </a:t>
            </a:r>
          </a:p>
          <a:p>
            <a:pPr marL="285750" indent="-285750" algn="just">
              <a:lnSpc>
                <a:spcPct val="200000"/>
              </a:lnSpc>
              <a:buFont typeface="Wingdings" panose="05000000000000000000" pitchFamily="2" charset="2"/>
              <a:buChar char="v"/>
            </a:pPr>
            <a:endParaRPr lang="tr-TR" dirty="0">
              <a:latin typeface="TimesNewRomanPSMT"/>
            </a:endParaRPr>
          </a:p>
          <a:p>
            <a:pPr marL="285750" indent="-285750" algn="just">
              <a:lnSpc>
                <a:spcPct val="200000"/>
              </a:lnSpc>
              <a:buFont typeface="Wingdings" panose="05000000000000000000" pitchFamily="2" charset="2"/>
              <a:buChar char="v"/>
            </a:pPr>
            <a:r>
              <a:rPr lang="tr-TR" dirty="0">
                <a:latin typeface="TimesNewRomanPSMT"/>
              </a:rPr>
              <a:t>Eşzamanlı ipucuyla öğretim yapılırken hedef uyaran ile kontrol edici ipucu arasında böyle bir süre bırakılmaz; bir başka deyişle, eşzamanlı ipucuyla öğretimde tüm öğretim oturumları sıfır saniye bekleme süreli olarak gerçekleştirilir. </a:t>
            </a:r>
            <a:endParaRPr lang="tr-TR" dirty="0"/>
          </a:p>
        </p:txBody>
      </p:sp>
      <p:pic>
        <p:nvPicPr>
          <p:cNvPr id="5" name="Picture 4" descr="sunu">
            <a:extLst>
              <a:ext uri="{FF2B5EF4-FFF2-40B4-BE49-F238E27FC236}">
                <a16:creationId xmlns:a16="http://schemas.microsoft.com/office/drawing/2014/main" id="{46BA0383-B9BD-5A43-8B5E-1CF549153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145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lgn="just">
              <a:lnSpc>
                <a:spcPct val="150000"/>
              </a:lnSpc>
              <a:buFont typeface="Wingdings" panose="05000000000000000000" pitchFamily="2" charset="2"/>
              <a:buChar char="Ø"/>
            </a:pPr>
            <a:r>
              <a:rPr lang="tr-TR" sz="1600" dirty="0"/>
              <a:t>Mesleki beceriler</a:t>
            </a:r>
          </a:p>
          <a:p>
            <a:pPr marL="285750" indent="-285750" algn="just">
              <a:lnSpc>
                <a:spcPct val="150000"/>
              </a:lnSpc>
              <a:buFont typeface="Wingdings" panose="05000000000000000000" pitchFamily="2" charset="2"/>
              <a:buChar char="Ø"/>
            </a:pPr>
            <a:r>
              <a:rPr lang="tr-TR" sz="1600" dirty="0"/>
              <a:t>Çarpma işlemi</a:t>
            </a:r>
          </a:p>
          <a:p>
            <a:pPr marL="285750" indent="-285750" algn="just">
              <a:lnSpc>
                <a:spcPct val="150000"/>
              </a:lnSpc>
              <a:buFont typeface="Wingdings" panose="05000000000000000000" pitchFamily="2" charset="2"/>
              <a:buChar char="Ø"/>
            </a:pPr>
            <a:r>
              <a:rPr lang="tr-TR" sz="1600" dirty="0"/>
              <a:t>Haritada ülkeleri gösterme</a:t>
            </a:r>
          </a:p>
          <a:p>
            <a:pPr marL="285750" indent="-285750" algn="just">
              <a:lnSpc>
                <a:spcPct val="150000"/>
              </a:lnSpc>
              <a:buFont typeface="Wingdings" panose="05000000000000000000" pitchFamily="2" charset="2"/>
              <a:buChar char="Ø"/>
            </a:pPr>
            <a:r>
              <a:rPr lang="tr-TR" sz="1600" dirty="0"/>
              <a:t>Giyinme becerileri</a:t>
            </a:r>
          </a:p>
          <a:p>
            <a:pPr marL="285750" indent="-285750" algn="just">
              <a:lnSpc>
                <a:spcPct val="150000"/>
              </a:lnSpc>
              <a:buFont typeface="Wingdings" panose="05000000000000000000" pitchFamily="2" charset="2"/>
              <a:buChar char="Ø"/>
            </a:pPr>
            <a:r>
              <a:rPr lang="tr-TR" sz="1600" dirty="0"/>
              <a:t>Sözcük tanıma</a:t>
            </a:r>
          </a:p>
          <a:p>
            <a:pPr marL="285750" indent="-285750" algn="just">
              <a:lnSpc>
                <a:spcPct val="150000"/>
              </a:lnSpc>
              <a:buFont typeface="Wingdings" panose="05000000000000000000" pitchFamily="2" charset="2"/>
              <a:buChar char="Ø"/>
            </a:pPr>
            <a:r>
              <a:rPr lang="tr-TR" sz="1600" dirty="0"/>
              <a:t>Toplumda kullanılan işaretleri öğrenme </a:t>
            </a:r>
          </a:p>
          <a:p>
            <a:pPr marL="285750" indent="-285750" algn="just">
              <a:lnSpc>
                <a:spcPct val="150000"/>
              </a:lnSpc>
              <a:buFont typeface="Wingdings" panose="05000000000000000000" pitchFamily="2" charset="2"/>
              <a:buChar char="Ø"/>
            </a:pPr>
            <a:r>
              <a:rPr lang="tr-TR" sz="1600" dirty="0"/>
              <a:t>İfade edici dil becerileri...</a:t>
            </a:r>
          </a:p>
        </p:txBody>
      </p:sp>
      <p:sp>
        <p:nvSpPr>
          <p:cNvPr id="3" name="Title 2"/>
          <p:cNvSpPr>
            <a:spLocks noGrp="1"/>
          </p:cNvSpPr>
          <p:nvPr>
            <p:ph type="title"/>
          </p:nvPr>
        </p:nvSpPr>
        <p:spPr/>
        <p:txBody>
          <a:bodyPr>
            <a:normAutofit fontScale="90000"/>
          </a:bodyPr>
          <a:lstStyle/>
          <a:p>
            <a:r>
              <a:rPr lang="tr-TR" b="1" dirty="0">
                <a:solidFill>
                  <a:schemeClr val="tx1"/>
                </a:solidFill>
                <a:latin typeface="+mn-lt"/>
              </a:rPr>
              <a:t>Eşzamanlı ipucuyla öğretimin birçok farklı kavram ve becerinin öğretiminde etkili olduğunu gösteren araştırmalar bulunmaktadır: </a:t>
            </a:r>
          </a:p>
        </p:txBody>
      </p:sp>
      <p:pic>
        <p:nvPicPr>
          <p:cNvPr id="4" name="Picture 4" descr="sunu">
            <a:extLst>
              <a:ext uri="{FF2B5EF4-FFF2-40B4-BE49-F238E27FC236}">
                <a16:creationId xmlns:a16="http://schemas.microsoft.com/office/drawing/2014/main" id="{CED20D27-DE23-0C42-97F0-3B7E7E5BC0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5888038"/>
            <a:ext cx="12192001"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256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4433" y="1322363"/>
            <a:ext cx="10983131" cy="4854600"/>
          </a:xfrm>
        </p:spPr>
        <p:txBody>
          <a:bodyPr>
            <a:normAutofit/>
          </a:bodyPr>
          <a:lstStyle/>
          <a:p>
            <a:r>
              <a:rPr lang="tr-TR" sz="1600" dirty="0"/>
              <a:t>1. Bireye tepkide bulunması için verilecek uyaranı belirleme, </a:t>
            </a:r>
          </a:p>
          <a:p>
            <a:r>
              <a:rPr lang="tr-TR" sz="1600" dirty="0"/>
              <a:t>2. Kontrol edici ipucunu belirleme, </a:t>
            </a:r>
          </a:p>
          <a:p>
            <a:r>
              <a:rPr lang="tr-TR" sz="1600" dirty="0"/>
              <a:t>3. Eşzamanlı ipucuyla deneme oturumlarını planlama, </a:t>
            </a:r>
          </a:p>
          <a:p>
            <a:r>
              <a:rPr lang="tr-TR" sz="1600" dirty="0"/>
              <a:t>6. Yoklama oturumlarını planlama, </a:t>
            </a:r>
          </a:p>
          <a:p>
            <a:r>
              <a:rPr lang="tr-TR" sz="1600" dirty="0"/>
              <a:t>7. Yanıt aralığı süresini belirleme, </a:t>
            </a:r>
          </a:p>
          <a:p>
            <a:r>
              <a:rPr lang="tr-TR" sz="1600" dirty="0"/>
              <a:t>8. Bireyin tepkilerine ne şekilde yanıt verileceğini belirleme, </a:t>
            </a:r>
          </a:p>
          <a:p>
            <a:r>
              <a:rPr lang="tr-TR" sz="1600" dirty="0"/>
              <a:t>9. Denemeler arası süreyi belirleme, </a:t>
            </a:r>
          </a:p>
          <a:p>
            <a:r>
              <a:rPr lang="tr-TR" sz="1600" dirty="0"/>
              <a:t>10. Veri kayıt yöntemini belirleme,</a:t>
            </a:r>
          </a:p>
          <a:p>
            <a:r>
              <a:rPr lang="tr-TR" sz="1600" dirty="0"/>
              <a:t>11. Uygulama, kayıt tutma ve bireyin gösterdiği performansa göre gerektiğinde değişiklikler yapma.</a:t>
            </a:r>
          </a:p>
        </p:txBody>
      </p:sp>
      <p:sp>
        <p:nvSpPr>
          <p:cNvPr id="3" name="Title 2"/>
          <p:cNvSpPr>
            <a:spLocks noGrp="1"/>
          </p:cNvSpPr>
          <p:nvPr>
            <p:ph type="title"/>
          </p:nvPr>
        </p:nvSpPr>
        <p:spPr/>
        <p:txBody>
          <a:bodyPr/>
          <a:lstStyle/>
          <a:p>
            <a:r>
              <a:rPr lang="tr-TR" b="1" dirty="0">
                <a:solidFill>
                  <a:srgbClr val="002060"/>
                </a:solidFill>
                <a:latin typeface="Arial Black" panose="020B0A04020102020204" pitchFamily="34" charset="0"/>
              </a:rPr>
              <a:t>Eşzamanlı İpucuyla Öğretimin Basamakları</a:t>
            </a:r>
            <a:endParaRPr lang="tr-TR" dirty="0">
              <a:solidFill>
                <a:srgbClr val="002060"/>
              </a:solidFill>
              <a:latin typeface="Arial Black" panose="020B0A04020102020204" pitchFamily="34" charset="0"/>
            </a:endParaRPr>
          </a:p>
        </p:txBody>
      </p:sp>
      <p:pic>
        <p:nvPicPr>
          <p:cNvPr id="4" name="Picture 4" descr="sunu">
            <a:extLst>
              <a:ext uri="{FF2B5EF4-FFF2-40B4-BE49-F238E27FC236}">
                <a16:creationId xmlns:a16="http://schemas.microsoft.com/office/drawing/2014/main" id="{0B5758E4-A218-B541-87E8-07F2442D00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8030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900" indent="-342900" algn="just">
              <a:lnSpc>
                <a:spcPct val="250000"/>
              </a:lnSpc>
              <a:buFont typeface="Wingdings" panose="05000000000000000000" pitchFamily="2" charset="2"/>
              <a:buChar char="Ø"/>
            </a:pPr>
            <a:r>
              <a:rPr lang="tr-TR" sz="2000" dirty="0"/>
              <a:t>Bireye tepkide bulunması için verilecek uyaran, anımsayacağınız gibi, beceri yönergesi, çevre düzenlemesi ya da doğal olarak oluşan olayların kullanımı olmak üzere üç biçimde sunulabilmektedir. </a:t>
            </a:r>
          </a:p>
          <a:p>
            <a:pPr marL="342900" indent="-342900" algn="just">
              <a:lnSpc>
                <a:spcPct val="250000"/>
              </a:lnSpc>
              <a:buFont typeface="Wingdings" panose="05000000000000000000" pitchFamily="2" charset="2"/>
              <a:buChar char="Ø"/>
            </a:pPr>
            <a:r>
              <a:rPr lang="tr-TR" sz="2000" dirty="0"/>
              <a:t>Bu aşamada uygulamacı, </a:t>
            </a:r>
            <a:r>
              <a:rPr lang="tr-TR" sz="2000" b="1" dirty="0"/>
              <a:t>beceri yönergesi, çevre düzenlemesi ya da doğal olarak oluşan olaylardan</a:t>
            </a:r>
            <a:r>
              <a:rPr lang="tr-TR" sz="2000" dirty="0"/>
              <a:t> birini ya da birkaçını kullanarak bireyin tepkide bulunmasını sağlar.</a:t>
            </a:r>
          </a:p>
        </p:txBody>
      </p:sp>
      <p:sp>
        <p:nvSpPr>
          <p:cNvPr id="3" name="Title 2"/>
          <p:cNvSpPr>
            <a:spLocks noGrp="1"/>
          </p:cNvSpPr>
          <p:nvPr>
            <p:ph type="title"/>
          </p:nvPr>
        </p:nvSpPr>
        <p:spPr/>
        <p:txBody>
          <a:bodyPr/>
          <a:lstStyle/>
          <a:p>
            <a:r>
              <a:rPr lang="tr-TR" b="1" dirty="0">
                <a:solidFill>
                  <a:schemeClr val="accent6">
                    <a:lumMod val="50000"/>
                  </a:schemeClr>
                </a:solidFill>
                <a:latin typeface="+mn-lt"/>
              </a:rPr>
              <a:t>1. Bireye Tepkide Bulunması İçin Verilecek Uyaranı Belirleme</a:t>
            </a:r>
          </a:p>
        </p:txBody>
      </p:sp>
      <p:pic>
        <p:nvPicPr>
          <p:cNvPr id="4" name="Picture 4" descr="sunu">
            <a:extLst>
              <a:ext uri="{FF2B5EF4-FFF2-40B4-BE49-F238E27FC236}">
                <a16:creationId xmlns:a16="http://schemas.microsoft.com/office/drawing/2014/main" id="{F7432877-C475-D04E-94A3-089569F8EF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975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6809" y="1055714"/>
            <a:ext cx="10983131" cy="4572752"/>
          </a:xfrm>
        </p:spPr>
        <p:txBody>
          <a:bodyPr>
            <a:noAutofit/>
          </a:bodyPr>
          <a:lstStyle/>
          <a:p>
            <a:pPr marL="285750" indent="-285750" algn="just">
              <a:lnSpc>
                <a:spcPct val="300000"/>
              </a:lnSpc>
              <a:buFont typeface="Wingdings" panose="05000000000000000000" pitchFamily="2" charset="2"/>
              <a:buChar char="§"/>
            </a:pPr>
            <a:r>
              <a:rPr lang="tr-TR" sz="1600" dirty="0"/>
              <a:t>Bireye tepkide bulunması için ipucu olarak verilecek uyaranı belirleme aşamasından sonra uygulamacı kontrol edici ipucunu belirler. </a:t>
            </a:r>
          </a:p>
          <a:p>
            <a:pPr marL="285750" indent="-285750" algn="just">
              <a:lnSpc>
                <a:spcPct val="300000"/>
              </a:lnSpc>
              <a:buFont typeface="Wingdings" panose="05000000000000000000" pitchFamily="2" charset="2"/>
              <a:buChar char="§"/>
            </a:pPr>
            <a:r>
              <a:rPr lang="tr-TR" sz="1600" dirty="0"/>
              <a:t>Bir önceki ünitede değinildiği gibi, uygun ipucu belirlenirken bireyin özellikleri, öğretilmesi amaçlanan davranışların özellikleri vb. değişkenler dikkate alınmalıdır. </a:t>
            </a:r>
          </a:p>
          <a:p>
            <a:pPr marL="285750" indent="-285750" algn="just">
              <a:lnSpc>
                <a:spcPct val="300000"/>
              </a:lnSpc>
              <a:buFont typeface="Wingdings" panose="05000000000000000000" pitchFamily="2" charset="2"/>
              <a:buChar char="§"/>
            </a:pPr>
            <a:r>
              <a:rPr lang="tr-TR" sz="1600" dirty="0"/>
              <a:t>Aynı zamanda, uygulamacı uygun ipucuna karar verirken, ipucu belirlerken dikkat edilecek noktaları da göz önünde bulundurmalıdır.</a:t>
            </a:r>
          </a:p>
        </p:txBody>
      </p:sp>
      <p:sp>
        <p:nvSpPr>
          <p:cNvPr id="3" name="Title 2"/>
          <p:cNvSpPr>
            <a:spLocks noGrp="1"/>
          </p:cNvSpPr>
          <p:nvPr>
            <p:ph type="title"/>
          </p:nvPr>
        </p:nvSpPr>
        <p:spPr/>
        <p:txBody>
          <a:bodyPr/>
          <a:lstStyle/>
          <a:p>
            <a:r>
              <a:rPr lang="tr-TR" b="1" dirty="0">
                <a:solidFill>
                  <a:schemeClr val="accent6">
                    <a:lumMod val="50000"/>
                  </a:schemeClr>
                </a:solidFill>
                <a:latin typeface="+mn-lt"/>
              </a:rPr>
              <a:t>2. Kontrol Edici İpucunu Belirleme</a:t>
            </a:r>
            <a:endParaRPr lang="tr-TR" dirty="0">
              <a:latin typeface="+mn-lt"/>
            </a:endParaRPr>
          </a:p>
        </p:txBody>
      </p:sp>
      <p:pic>
        <p:nvPicPr>
          <p:cNvPr id="4" name="Picture 4" descr="sunu">
            <a:extLst>
              <a:ext uri="{FF2B5EF4-FFF2-40B4-BE49-F238E27FC236}">
                <a16:creationId xmlns:a16="http://schemas.microsoft.com/office/drawing/2014/main" id="{8D117150-3FB9-9D40-ADD7-6BB7EE916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88038"/>
            <a:ext cx="12192001"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73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7824" y="1196391"/>
            <a:ext cx="10983131" cy="4572752"/>
          </a:xfrm>
        </p:spPr>
        <p:txBody>
          <a:bodyPr>
            <a:noAutofit/>
          </a:bodyPr>
          <a:lstStyle/>
          <a:p>
            <a:pPr marL="285750" indent="-285750" algn="just">
              <a:lnSpc>
                <a:spcPct val="200000"/>
              </a:lnSpc>
              <a:buFont typeface="Wingdings" panose="05000000000000000000" pitchFamily="2" charset="2"/>
              <a:buChar char="Ø"/>
            </a:pPr>
            <a:r>
              <a:rPr lang="tr-TR" sz="1600" dirty="0"/>
              <a:t>Bildiğiniz gibi, eşzamanlı ipucuyla öğretim sıfır sn. bekleme denemelerinden oluşmaktadır. </a:t>
            </a:r>
          </a:p>
          <a:p>
            <a:pPr marL="285750" indent="-285750" algn="just">
              <a:lnSpc>
                <a:spcPct val="200000"/>
              </a:lnSpc>
              <a:buFont typeface="Wingdings" panose="05000000000000000000" pitchFamily="2" charset="2"/>
              <a:buChar char="Ø"/>
            </a:pPr>
            <a:r>
              <a:rPr lang="tr-TR" sz="1600" dirty="0">
                <a:solidFill>
                  <a:srgbClr val="FF0000"/>
                </a:solidFill>
              </a:rPr>
              <a:t>Sıfır saniye denemeleri ise, hedef uyaranın hemen ardından kontrol edici ipucunun sunulduğu denemelerdir. </a:t>
            </a:r>
          </a:p>
          <a:p>
            <a:pPr marL="285750" indent="-285750" algn="just">
              <a:lnSpc>
                <a:spcPct val="200000"/>
              </a:lnSpc>
              <a:buFont typeface="Wingdings" panose="05000000000000000000" pitchFamily="2" charset="2"/>
              <a:buChar char="Ø"/>
            </a:pPr>
            <a:r>
              <a:rPr lang="tr-TR" sz="1600" dirty="0"/>
              <a:t>Bu aşamada uygulamacı, bir öğretim oturumunda kaç tane 0 sn. bekleme denemesinin yer alacağına karar vermelidir. </a:t>
            </a:r>
          </a:p>
          <a:p>
            <a:pPr marL="285750" indent="-285750" algn="just">
              <a:lnSpc>
                <a:spcPct val="200000"/>
              </a:lnSpc>
              <a:buFont typeface="Wingdings" panose="05000000000000000000" pitchFamily="2" charset="2"/>
              <a:buChar char="Ø"/>
            </a:pPr>
            <a:r>
              <a:rPr lang="tr-TR" sz="1600" dirty="0"/>
              <a:t>Daha önceki bölümlerde açıkladığımız gibi, zincirleme ya da tek-basamaklı bir davranış için bir öğretim oturumunda kaç denemenin yer </a:t>
            </a:r>
            <a:r>
              <a:rPr lang="nn-NO" sz="1600" dirty="0"/>
              <a:t>alacağına ilişkin genel bir kural yoktur. </a:t>
            </a:r>
            <a:endParaRPr lang="tr-TR" sz="1600" dirty="0"/>
          </a:p>
          <a:p>
            <a:pPr marL="285750" indent="-285750" algn="just">
              <a:lnSpc>
                <a:spcPct val="200000"/>
              </a:lnSpc>
              <a:buFont typeface="Wingdings" panose="05000000000000000000" pitchFamily="2" charset="2"/>
              <a:buChar char="Ø"/>
            </a:pPr>
            <a:r>
              <a:rPr lang="nn-NO" sz="1600" dirty="0"/>
              <a:t>Ancak, deneme sayısını belirlerken</a:t>
            </a:r>
            <a:r>
              <a:rPr lang="tr-TR" sz="1600" dirty="0"/>
              <a:t> çoğunlukla hedef davranış, bireyin özellikleri, bireye ayrılacak olan öğretim süresi vb. değişkenler dikkate alınmaktadır.</a:t>
            </a:r>
          </a:p>
        </p:txBody>
      </p:sp>
      <p:sp>
        <p:nvSpPr>
          <p:cNvPr id="3" name="Title 2"/>
          <p:cNvSpPr>
            <a:spLocks noGrp="1"/>
          </p:cNvSpPr>
          <p:nvPr>
            <p:ph type="title"/>
          </p:nvPr>
        </p:nvSpPr>
        <p:spPr/>
        <p:txBody>
          <a:bodyPr/>
          <a:lstStyle/>
          <a:p>
            <a:r>
              <a:rPr lang="tr-TR" b="1" dirty="0">
                <a:solidFill>
                  <a:schemeClr val="accent6">
                    <a:lumMod val="50000"/>
                  </a:schemeClr>
                </a:solidFill>
                <a:latin typeface="+mn-lt"/>
              </a:rPr>
              <a:t>3. Eşzamanlı İpucu Deneme Oturumlarını Planlama</a:t>
            </a:r>
          </a:p>
        </p:txBody>
      </p:sp>
      <p:pic>
        <p:nvPicPr>
          <p:cNvPr id="4" name="Picture 4" descr="sunu">
            <a:extLst>
              <a:ext uri="{FF2B5EF4-FFF2-40B4-BE49-F238E27FC236}">
                <a16:creationId xmlns:a16="http://schemas.microsoft.com/office/drawing/2014/main" id="{C38EB0E2-DC7A-9C45-A947-78B859C8D3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264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9688" y="1196391"/>
            <a:ext cx="10983131" cy="4572752"/>
          </a:xfrm>
        </p:spPr>
        <p:txBody>
          <a:bodyPr>
            <a:noAutofit/>
          </a:bodyPr>
          <a:lstStyle/>
          <a:p>
            <a:pPr marL="285750" indent="-285750">
              <a:lnSpc>
                <a:spcPct val="200000"/>
              </a:lnSpc>
              <a:buFont typeface="Wingdings" panose="05000000000000000000" pitchFamily="2" charset="2"/>
              <a:buChar char="q"/>
            </a:pPr>
            <a:r>
              <a:rPr lang="tr-TR" sz="1600" dirty="0"/>
              <a:t>Uygulamacı yoklama oturumlarını planlamalı, yoklama oturumlarında hedef davranışa ilişkin kaç denemenin yer alacağını belirlemeli, birey tepkilerine ne şekilde tepkide bulunulacağına karar vermeli ve öğretimin gerçekleşmesine ilişkin ölçüt belirlemelidir.</a:t>
            </a:r>
          </a:p>
          <a:p>
            <a:pPr marL="285750" indent="-285750">
              <a:lnSpc>
                <a:spcPct val="200000"/>
              </a:lnSpc>
              <a:buFont typeface="Wingdings" panose="05000000000000000000" pitchFamily="2" charset="2"/>
              <a:buChar char="q"/>
            </a:pPr>
            <a:r>
              <a:rPr lang="tr-TR" sz="1600" dirty="0"/>
              <a:t>Yoklama oturumları eşzamanlı ipucuyla öğretim oturumundan hemen önce düzenlenmelidir. </a:t>
            </a:r>
          </a:p>
          <a:p>
            <a:pPr marL="285750" indent="-285750">
              <a:lnSpc>
                <a:spcPct val="200000"/>
              </a:lnSpc>
              <a:buFont typeface="Wingdings" panose="05000000000000000000" pitchFamily="2" charset="2"/>
              <a:buChar char="q"/>
            </a:pPr>
            <a:r>
              <a:rPr lang="tr-TR" sz="1600" dirty="0"/>
              <a:t>Ancak ilk öğretim oturumundan önce yoklama oturumu düzenlenmez. </a:t>
            </a:r>
          </a:p>
          <a:p>
            <a:pPr marL="285750" indent="-285750">
              <a:lnSpc>
                <a:spcPct val="200000"/>
              </a:lnSpc>
              <a:buFont typeface="Wingdings" panose="05000000000000000000" pitchFamily="2" charset="2"/>
              <a:buChar char="q"/>
            </a:pPr>
            <a:r>
              <a:rPr lang="tr-TR" sz="1600" dirty="0"/>
              <a:t>Bu durumu bir örnekle açıklayacak olursak, pazartesi günü çarpım tablosunun öğretimi için eşzamanlı ipucuyla öğretim uygulamasına yer verildiğini varsayalım. </a:t>
            </a:r>
          </a:p>
          <a:p>
            <a:pPr marL="285750" indent="-285750">
              <a:lnSpc>
                <a:spcPct val="200000"/>
              </a:lnSpc>
              <a:buFont typeface="Wingdings" panose="05000000000000000000" pitchFamily="2" charset="2"/>
              <a:buChar char="q"/>
            </a:pPr>
            <a:r>
              <a:rPr lang="tr-TR" sz="1600" dirty="0"/>
              <a:t>Böylece birinci öğretim oturumu düzenlenmiş olur.</a:t>
            </a:r>
          </a:p>
        </p:txBody>
      </p:sp>
      <p:sp>
        <p:nvSpPr>
          <p:cNvPr id="3" name="Title 2"/>
          <p:cNvSpPr>
            <a:spLocks noGrp="1"/>
          </p:cNvSpPr>
          <p:nvPr>
            <p:ph type="title"/>
          </p:nvPr>
        </p:nvSpPr>
        <p:spPr/>
        <p:txBody>
          <a:bodyPr/>
          <a:lstStyle/>
          <a:p>
            <a:r>
              <a:rPr lang="tr-TR" b="1" dirty="0">
                <a:solidFill>
                  <a:schemeClr val="accent6">
                    <a:lumMod val="50000"/>
                  </a:schemeClr>
                </a:solidFill>
                <a:latin typeface="+mn-lt"/>
              </a:rPr>
              <a:t>4. Yoklama Oturumlarını Planlama</a:t>
            </a:r>
          </a:p>
        </p:txBody>
      </p:sp>
      <p:pic>
        <p:nvPicPr>
          <p:cNvPr id="4" name="Picture 4" descr="sunu">
            <a:extLst>
              <a:ext uri="{FF2B5EF4-FFF2-40B4-BE49-F238E27FC236}">
                <a16:creationId xmlns:a16="http://schemas.microsoft.com/office/drawing/2014/main" id="{A9D0DD67-20CC-7E4C-9F00-D16FF48628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88038"/>
            <a:ext cx="12192001"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85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5620" y="1196391"/>
            <a:ext cx="10983131" cy="4572752"/>
          </a:xfrm>
        </p:spPr>
        <p:txBody>
          <a:bodyPr>
            <a:noAutofit/>
          </a:bodyPr>
          <a:lstStyle/>
          <a:p>
            <a:pPr marL="285750" indent="-285750" algn="just">
              <a:lnSpc>
                <a:spcPct val="200000"/>
              </a:lnSpc>
              <a:buFont typeface="Wingdings" panose="05000000000000000000" pitchFamily="2" charset="2"/>
              <a:buChar char="v"/>
            </a:pPr>
            <a:r>
              <a:rPr lang="tr-TR" sz="1800" dirty="0"/>
              <a:t>Salı günü eşzamanlı ipucuyla öğretim oturumu gerçekleştirmeden önce öğrenmenin gerçekleşip gerçekleşmediğini sınamak üzere birinci yoklama oturumu düzenlenir. </a:t>
            </a:r>
          </a:p>
          <a:p>
            <a:pPr marL="285750" indent="-285750" algn="just">
              <a:lnSpc>
                <a:spcPct val="200000"/>
              </a:lnSpc>
              <a:buFont typeface="Wingdings" panose="05000000000000000000" pitchFamily="2" charset="2"/>
              <a:buChar char="v"/>
            </a:pPr>
            <a:r>
              <a:rPr lang="tr-TR" sz="1800" dirty="0"/>
              <a:t>Bu süreç öğrenme gerçekleşinceye kadar bu şekilde devam ettirilir. </a:t>
            </a:r>
          </a:p>
          <a:p>
            <a:pPr marL="285750" indent="-285750" algn="just">
              <a:lnSpc>
                <a:spcPct val="200000"/>
              </a:lnSpc>
              <a:buFont typeface="Wingdings" panose="05000000000000000000" pitchFamily="2" charset="2"/>
              <a:buChar char="v"/>
            </a:pPr>
            <a:r>
              <a:rPr lang="tr-TR" sz="1800" dirty="0"/>
              <a:t>Ancak, her gün öğretimden önce yoklama oturumları düzenlemek öğrenci hata sayısının yüksek olmasına neden olabilir. </a:t>
            </a:r>
          </a:p>
          <a:p>
            <a:pPr marL="285750" indent="-285750" algn="just">
              <a:lnSpc>
                <a:spcPct val="200000"/>
              </a:lnSpc>
              <a:buFont typeface="Wingdings" panose="05000000000000000000" pitchFamily="2" charset="2"/>
              <a:buChar char="v"/>
            </a:pPr>
            <a:r>
              <a:rPr lang="tr-TR" sz="1800" dirty="0"/>
              <a:t>Bu durumda, hergün günlük yoklama oturumları düzenlemek yerine iki-üç günde bir ya da haftada bir aralıklı yoklama oturumları düzenlenebilir.</a:t>
            </a:r>
          </a:p>
        </p:txBody>
      </p:sp>
      <p:sp>
        <p:nvSpPr>
          <p:cNvPr id="3" name="Title 2"/>
          <p:cNvSpPr>
            <a:spLocks noGrp="1"/>
          </p:cNvSpPr>
          <p:nvPr>
            <p:ph type="title"/>
          </p:nvPr>
        </p:nvSpPr>
        <p:spPr/>
        <p:txBody>
          <a:bodyPr/>
          <a:lstStyle/>
          <a:p>
            <a:r>
              <a:rPr lang="tr-TR" b="1" dirty="0">
                <a:solidFill>
                  <a:schemeClr val="accent6">
                    <a:lumMod val="50000"/>
                  </a:schemeClr>
                </a:solidFill>
                <a:latin typeface="+mn-lt"/>
              </a:rPr>
              <a:t>4. Yoklama Oturumlarını Planlama (devam...)</a:t>
            </a:r>
            <a:endParaRPr lang="tr-TR" dirty="0">
              <a:latin typeface="+mn-lt"/>
            </a:endParaRPr>
          </a:p>
        </p:txBody>
      </p:sp>
      <p:pic>
        <p:nvPicPr>
          <p:cNvPr id="4" name="Picture 4" descr="sunu">
            <a:extLst>
              <a:ext uri="{FF2B5EF4-FFF2-40B4-BE49-F238E27FC236}">
                <a16:creationId xmlns:a16="http://schemas.microsoft.com/office/drawing/2014/main" id="{DE5B8FA9-2DBB-C747-9497-005D679533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253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7486" y="1069782"/>
            <a:ext cx="10983130" cy="4840532"/>
          </a:xfrm>
        </p:spPr>
        <p:txBody>
          <a:bodyPr>
            <a:noAutofit/>
          </a:bodyPr>
          <a:lstStyle/>
          <a:p>
            <a:pPr algn="just">
              <a:lnSpc>
                <a:spcPct val="200000"/>
              </a:lnSpc>
            </a:pPr>
            <a:r>
              <a:rPr lang="tr-TR" sz="1400" dirty="0">
                <a:solidFill>
                  <a:srgbClr val="FF0000"/>
                </a:solidFill>
              </a:rPr>
              <a:t>Eşzamanlı ipucuyla öğretimde, hedef uyaranın ardından kontrol edici ipucu sunularak bireyin belli bir süre içinde tepkide bulunması beklenir. </a:t>
            </a:r>
          </a:p>
          <a:p>
            <a:pPr algn="just">
              <a:lnSpc>
                <a:spcPct val="200000"/>
              </a:lnSpc>
            </a:pPr>
            <a:r>
              <a:rPr lang="tr-TR" sz="1400" dirty="0"/>
              <a:t>Bu süreye yanıt aralığı denmektedir. </a:t>
            </a:r>
          </a:p>
          <a:p>
            <a:pPr algn="just">
              <a:lnSpc>
                <a:spcPct val="200000"/>
              </a:lnSpc>
            </a:pPr>
            <a:r>
              <a:rPr lang="tr-TR" sz="1400" dirty="0"/>
              <a:t>Yanıt aralığı genellikle 3-5 sn. gibi, birey için makul olan bir süreden oluşur. </a:t>
            </a:r>
          </a:p>
          <a:p>
            <a:pPr algn="just">
              <a:lnSpc>
                <a:spcPct val="200000"/>
              </a:lnSpc>
            </a:pPr>
            <a:r>
              <a:rPr lang="tr-TR" sz="1400" dirty="0"/>
              <a:t>Öğretim planlanırken, yanıt aralığına ek olarak, bireyin üzerinde çalışılan davranış ya da davranış basamağını ne kadar sürede tamamlayacağı da belirlenebilir. </a:t>
            </a:r>
          </a:p>
          <a:p>
            <a:pPr algn="just">
              <a:lnSpc>
                <a:spcPct val="200000"/>
              </a:lnSpc>
            </a:pPr>
            <a:r>
              <a:rPr lang="tr-TR" sz="1400" b="1" dirty="0"/>
              <a:t>Örneğin, “4 saniye içinde davranışı yerine getirmek için girişimde bulunur ve 10 sn. içinde tamamlar”. </a:t>
            </a:r>
          </a:p>
          <a:p>
            <a:pPr algn="just">
              <a:lnSpc>
                <a:spcPct val="200000"/>
              </a:lnSpc>
            </a:pPr>
            <a:r>
              <a:rPr lang="tr-TR" sz="1400" dirty="0"/>
              <a:t>Yanıt aralığı ve davranışı tamamlama süresi tıpkı deneme sayısını belirlemekte olduğu gibi bireyin özellikleri, bireye ayrılacak olan öğretim süresi, davranışın özellikleri vb. değişkenlere göre belirlenir.</a:t>
            </a:r>
          </a:p>
        </p:txBody>
      </p:sp>
      <p:sp>
        <p:nvSpPr>
          <p:cNvPr id="3" name="Title 2"/>
          <p:cNvSpPr>
            <a:spLocks noGrp="1"/>
          </p:cNvSpPr>
          <p:nvPr>
            <p:ph type="title"/>
          </p:nvPr>
        </p:nvSpPr>
        <p:spPr/>
        <p:txBody>
          <a:bodyPr/>
          <a:lstStyle/>
          <a:p>
            <a:r>
              <a:rPr lang="tr-TR" b="1" dirty="0">
                <a:solidFill>
                  <a:schemeClr val="accent6">
                    <a:lumMod val="50000"/>
                  </a:schemeClr>
                </a:solidFill>
                <a:latin typeface="+mn-lt"/>
              </a:rPr>
              <a:t>5. Yanıt Aralığı Süresini Belirleme</a:t>
            </a:r>
          </a:p>
        </p:txBody>
      </p:sp>
      <p:pic>
        <p:nvPicPr>
          <p:cNvPr id="4" name="Picture 4" descr="sunu">
            <a:extLst>
              <a:ext uri="{FF2B5EF4-FFF2-40B4-BE49-F238E27FC236}">
                <a16:creationId xmlns:a16="http://schemas.microsoft.com/office/drawing/2014/main" id="{DC8DD28F-4047-3747-A3AC-C0AEDB3568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280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1553" y="1196391"/>
            <a:ext cx="10983131" cy="4572752"/>
          </a:xfrm>
        </p:spPr>
        <p:txBody>
          <a:bodyPr>
            <a:noAutofit/>
          </a:bodyPr>
          <a:lstStyle/>
          <a:p>
            <a:pPr marL="285750" indent="-285750" algn="just">
              <a:lnSpc>
                <a:spcPct val="200000"/>
              </a:lnSpc>
              <a:buFont typeface="Wingdings" panose="05000000000000000000" pitchFamily="2" charset="2"/>
              <a:buChar char="q"/>
            </a:pPr>
            <a:r>
              <a:rPr lang="tr-TR" sz="1400" dirty="0"/>
              <a:t>Daha önce söz edildiği gibi, eşzamanlı ipucuyla öğretimde üç tür birey tepkisi yer almaktadır: </a:t>
            </a:r>
            <a:r>
              <a:rPr lang="tr-TR" sz="1400" b="1" dirty="0"/>
              <a:t>(a) doğru tepkiler, (b) yanlış tepkiler, (c) tepkide bulunmama.</a:t>
            </a:r>
          </a:p>
          <a:p>
            <a:pPr marL="285750" indent="-285750" algn="just">
              <a:lnSpc>
                <a:spcPct val="200000"/>
              </a:lnSpc>
              <a:buFont typeface="Wingdings" panose="05000000000000000000" pitchFamily="2" charset="2"/>
              <a:buChar char="q"/>
            </a:pPr>
            <a:r>
              <a:rPr lang="tr-TR" sz="1400" dirty="0"/>
              <a:t>Uygulamacı bu üç tür tepkinin her birinin gerçekleşmesi durumunda birey tepkilerine ne şekilde tepkide bulunacağına, öğretime başlamadan önce karar vermelidir.</a:t>
            </a:r>
          </a:p>
          <a:p>
            <a:pPr marL="285750" indent="-285750" algn="just">
              <a:lnSpc>
                <a:spcPct val="200000"/>
              </a:lnSpc>
              <a:buFont typeface="Wingdings" panose="05000000000000000000" pitchFamily="2" charset="2"/>
              <a:buChar char="q"/>
            </a:pPr>
            <a:r>
              <a:rPr lang="tr-TR" sz="1400" dirty="0"/>
              <a:t>Doğru tepkiler mutlaka pekiştirilmelidir. Uygulamacı, öğretim oturumunda </a:t>
            </a:r>
            <a:r>
              <a:rPr lang="sv-SE" sz="1400" dirty="0"/>
              <a:t>hangi pekiştirme tarifesini kullanacağına karar vermelidir.</a:t>
            </a:r>
            <a:endParaRPr lang="tr-TR" sz="1400" dirty="0"/>
          </a:p>
          <a:p>
            <a:pPr marL="285750" indent="-285750" algn="just">
              <a:lnSpc>
                <a:spcPct val="200000"/>
              </a:lnSpc>
              <a:buFont typeface="Wingdings" panose="05000000000000000000" pitchFamily="2" charset="2"/>
              <a:buChar char="q"/>
            </a:pPr>
            <a:r>
              <a:rPr lang="sv-SE" sz="1400" dirty="0"/>
              <a:t>Örneğin,</a:t>
            </a:r>
            <a:r>
              <a:rPr lang="tr-TR" sz="1400" dirty="0"/>
              <a:t> ölçüt karşılanıncaya değin sürekli pekiştirme tarifesinin kullanımı planlanırken, ölçüt karşılandıktan sonra pekiştirme silikleştirilerek diğer pekiştirme tarifeleri kullanılabilir.</a:t>
            </a:r>
          </a:p>
        </p:txBody>
      </p:sp>
      <p:sp>
        <p:nvSpPr>
          <p:cNvPr id="3" name="Title 2"/>
          <p:cNvSpPr>
            <a:spLocks noGrp="1"/>
          </p:cNvSpPr>
          <p:nvPr>
            <p:ph type="title"/>
          </p:nvPr>
        </p:nvSpPr>
        <p:spPr/>
        <p:txBody>
          <a:bodyPr/>
          <a:lstStyle/>
          <a:p>
            <a:r>
              <a:rPr lang="tr-TR" b="1" dirty="0">
                <a:solidFill>
                  <a:schemeClr val="accent6">
                    <a:lumMod val="50000"/>
                  </a:schemeClr>
                </a:solidFill>
                <a:latin typeface="+mn-lt"/>
              </a:rPr>
              <a:t>6. Bireyin Tepkilerine Ne Şekilde Yanıt Verileceğini Belirleme</a:t>
            </a:r>
          </a:p>
        </p:txBody>
      </p:sp>
      <p:pic>
        <p:nvPicPr>
          <p:cNvPr id="4" name="Picture 4" descr="sunu">
            <a:extLst>
              <a:ext uri="{FF2B5EF4-FFF2-40B4-BE49-F238E27FC236}">
                <a16:creationId xmlns:a16="http://schemas.microsoft.com/office/drawing/2014/main" id="{EB07A263-FAE7-1047-912B-EE279D1DFC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8427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4434" y="1365060"/>
            <a:ext cx="10983131" cy="4572752"/>
          </a:xfrm>
        </p:spPr>
        <p:txBody>
          <a:bodyPr>
            <a:noAutofit/>
          </a:bodyPr>
          <a:lstStyle/>
          <a:p>
            <a:pPr algn="just">
              <a:lnSpc>
                <a:spcPct val="200000"/>
              </a:lnSpc>
            </a:pPr>
            <a:r>
              <a:rPr lang="tr-TR" sz="1600" dirty="0"/>
              <a:t>Uygulamacı doğru tepkilerde olduğu gibi yanlış tepki ve tepkide bulunmama durumlarında da ne şekilde tepkide bulunacağına önceden karar vermelidir. </a:t>
            </a:r>
          </a:p>
          <a:p>
            <a:pPr algn="just">
              <a:lnSpc>
                <a:spcPct val="200000"/>
              </a:lnSpc>
            </a:pPr>
            <a:r>
              <a:rPr lang="tr-TR" sz="1600" b="1" dirty="0"/>
              <a:t>Örneğin, yanlış tepkide deneme tekrarlanabilir, hata düzeltmesi kullanılabilir, bireyin hatalı davranışı görmezden gelinebilir. </a:t>
            </a:r>
          </a:p>
          <a:p>
            <a:pPr algn="just">
              <a:lnSpc>
                <a:spcPct val="200000"/>
              </a:lnSpc>
            </a:pPr>
            <a:r>
              <a:rPr lang="tr-TR" sz="1600" dirty="0"/>
              <a:t>Ancak, eşzamanlı ipucuyla öğretimde bireye hedef uyaranın hemen ardından doğru tepkide bulunma olasılığını kesinleştiren bir kontrol edici ipucu sunulduğu için, bireyin hata yapma olasılığı düşüktür. </a:t>
            </a:r>
          </a:p>
          <a:p>
            <a:pPr algn="just">
              <a:lnSpc>
                <a:spcPct val="200000"/>
              </a:lnSpc>
            </a:pPr>
            <a:r>
              <a:rPr lang="tr-TR" sz="1600" dirty="0"/>
              <a:t>Böyle olmasına rağmen birey hata yapıyorsa, uygulamacı kontrol edici ipucunu yeniden değerlendirmeli ve gerekli durumlarda değiştirmelidir.</a:t>
            </a:r>
          </a:p>
        </p:txBody>
      </p:sp>
      <p:sp>
        <p:nvSpPr>
          <p:cNvPr id="3" name="Title 2"/>
          <p:cNvSpPr>
            <a:spLocks noGrp="1"/>
          </p:cNvSpPr>
          <p:nvPr>
            <p:ph type="title"/>
          </p:nvPr>
        </p:nvSpPr>
        <p:spPr/>
        <p:txBody>
          <a:bodyPr>
            <a:normAutofit/>
          </a:bodyPr>
          <a:lstStyle/>
          <a:p>
            <a:r>
              <a:rPr lang="tr-TR" b="1" dirty="0">
                <a:solidFill>
                  <a:schemeClr val="accent6">
                    <a:lumMod val="50000"/>
                  </a:schemeClr>
                </a:solidFill>
                <a:latin typeface="+mn-lt"/>
              </a:rPr>
              <a:t>6. Bireyin Tepkilerine Ne Şekilde Yanıt Verileceğini Belirleme (devam...)</a:t>
            </a:r>
          </a:p>
        </p:txBody>
      </p:sp>
      <p:pic>
        <p:nvPicPr>
          <p:cNvPr id="4" name="Picture 4" descr="sunu">
            <a:extLst>
              <a:ext uri="{FF2B5EF4-FFF2-40B4-BE49-F238E27FC236}">
                <a16:creationId xmlns:a16="http://schemas.microsoft.com/office/drawing/2014/main" id="{132906F2-DF8F-9E42-A363-3A5AA5979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679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9350" y="1196391"/>
            <a:ext cx="10983131" cy="4572752"/>
          </a:xfrm>
        </p:spPr>
        <p:txBody>
          <a:bodyPr>
            <a:noAutofit/>
          </a:bodyPr>
          <a:lstStyle/>
          <a:p>
            <a:pPr algn="just">
              <a:lnSpc>
                <a:spcPct val="200000"/>
              </a:lnSpc>
            </a:pPr>
            <a:r>
              <a:rPr lang="tr-TR" sz="1600" b="1" dirty="0"/>
              <a:t>Uygulamacı, eşzamanlı ipucuyla öğretimin etkililiğini değerlendirmek üzere veri toplama yöntemine karar vermelidir. </a:t>
            </a:r>
          </a:p>
          <a:p>
            <a:pPr algn="just">
              <a:lnSpc>
                <a:spcPct val="200000"/>
              </a:lnSpc>
            </a:pPr>
            <a:r>
              <a:rPr lang="tr-TR" sz="1600" dirty="0"/>
              <a:t>Tüm veri toplama formlarında olduğu gibi eşzamanlı ipucuyla öğretim veri toplama formunda da bireye ve davranışa ilişkin verilere, bireyin performansına ve bu performansa ilişkin betimsel bilgilere yer verilmelidir. </a:t>
            </a:r>
          </a:p>
          <a:p>
            <a:pPr algn="just">
              <a:lnSpc>
                <a:spcPct val="200000"/>
              </a:lnSpc>
            </a:pPr>
            <a:r>
              <a:rPr lang="tr-TR" sz="1600" dirty="0"/>
              <a:t>Aslında, eşzamanlı ipucuyla öğretimde uyaran kontrolünün kurulup kurulmadığı öğretim oturumlarından önce gerçekleştirilen yoklama oturumlarında sınanır. </a:t>
            </a:r>
          </a:p>
          <a:p>
            <a:pPr algn="just">
              <a:lnSpc>
                <a:spcPct val="200000"/>
              </a:lnSpc>
            </a:pPr>
            <a:r>
              <a:rPr lang="tr-TR" sz="1600" dirty="0"/>
              <a:t>Yoklama oturumlarında gerçekleşebilecek birey tepkileri, öğretim oturumlarında gerçekleşebilecek tepkilerin aynısı olduğu için, aynı veri toplama formu hem öğretim oturumları hem de yoklama oturumları için kullanılabilir.</a:t>
            </a:r>
          </a:p>
        </p:txBody>
      </p:sp>
      <p:sp>
        <p:nvSpPr>
          <p:cNvPr id="3" name="Title 2"/>
          <p:cNvSpPr>
            <a:spLocks noGrp="1"/>
          </p:cNvSpPr>
          <p:nvPr>
            <p:ph type="title"/>
          </p:nvPr>
        </p:nvSpPr>
        <p:spPr/>
        <p:txBody>
          <a:bodyPr/>
          <a:lstStyle/>
          <a:p>
            <a:r>
              <a:rPr lang="tr-TR" b="1" dirty="0">
                <a:solidFill>
                  <a:schemeClr val="accent6">
                    <a:lumMod val="50000"/>
                  </a:schemeClr>
                </a:solidFill>
                <a:latin typeface="+mn-lt"/>
              </a:rPr>
              <a:t>7. Veri Kayıt Yöntemini Belirleme</a:t>
            </a:r>
          </a:p>
        </p:txBody>
      </p:sp>
      <p:pic>
        <p:nvPicPr>
          <p:cNvPr id="4" name="Picture 4" descr="sunu">
            <a:extLst>
              <a:ext uri="{FF2B5EF4-FFF2-40B4-BE49-F238E27FC236}">
                <a16:creationId xmlns:a16="http://schemas.microsoft.com/office/drawing/2014/main" id="{3726104C-CDCC-C24E-BE48-1592BAACC0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88038"/>
            <a:ext cx="12192001"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010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64234" y="448628"/>
            <a:ext cx="11310424" cy="6219458"/>
          </a:xfrm>
          <a:prstGeom prst="rect">
            <a:avLst/>
          </a:prstGeom>
        </p:spPr>
      </p:pic>
    </p:spTree>
    <p:extLst>
      <p:ext uri="{BB962C8B-B14F-4D97-AF65-F5344CB8AC3E}">
        <p14:creationId xmlns:p14="http://schemas.microsoft.com/office/powerpoint/2010/main" val="1722325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lnSpc>
                <a:spcPct val="250000"/>
              </a:lnSpc>
            </a:pPr>
            <a:r>
              <a:rPr lang="tr-TR" sz="1800" dirty="0"/>
              <a:t>Son aşama olan uygulama, davranış kaydı tutma ve bireyin gösterdiği performansa göre gerektiğinde uygulamada değişiklikler yapma aşamasında, uygulamacı bireyin gösterdiği performansı kaydeder ve öğretim sürecinde beliren gereksinime göre değişiklikler yapabilir. </a:t>
            </a:r>
          </a:p>
          <a:p>
            <a:pPr marL="285750" indent="-285750" algn="just">
              <a:lnSpc>
                <a:spcPct val="250000"/>
              </a:lnSpc>
            </a:pPr>
            <a:r>
              <a:rPr lang="tr-TR" sz="1800" b="1" dirty="0"/>
              <a:t>Bu grafiklerde yalnızca yoklama oturumlarında elde edilen veriler yer alabileceği gibi </a:t>
            </a:r>
            <a:r>
              <a:rPr lang="tr-TR" sz="1800" dirty="0"/>
              <a:t>(Bkz. Şekil 9.2.a), </a:t>
            </a:r>
            <a:r>
              <a:rPr lang="tr-TR" sz="1800" b="1" dirty="0"/>
              <a:t>hem yoklama oturumları hem de öğretim oturumları verileri de </a:t>
            </a:r>
            <a:r>
              <a:rPr lang="tr-TR" sz="1800" dirty="0"/>
              <a:t>(Bkz., Şekil 9.2.b) </a:t>
            </a:r>
            <a:r>
              <a:rPr lang="tr-TR" sz="1800" b="1" u="sng" dirty="0"/>
              <a:t>yer alabilir.</a:t>
            </a:r>
          </a:p>
        </p:txBody>
      </p:sp>
      <p:sp>
        <p:nvSpPr>
          <p:cNvPr id="3" name="Title 2"/>
          <p:cNvSpPr>
            <a:spLocks noGrp="1"/>
          </p:cNvSpPr>
          <p:nvPr>
            <p:ph type="title"/>
          </p:nvPr>
        </p:nvSpPr>
        <p:spPr/>
        <p:txBody>
          <a:bodyPr>
            <a:normAutofit fontScale="90000"/>
          </a:bodyPr>
          <a:lstStyle/>
          <a:p>
            <a:r>
              <a:rPr lang="tr-TR" b="1" dirty="0">
                <a:solidFill>
                  <a:schemeClr val="accent6">
                    <a:lumMod val="50000"/>
                  </a:schemeClr>
                </a:solidFill>
                <a:latin typeface="+mn-lt"/>
              </a:rPr>
              <a:t>8. Uygulama, Kayıt Tutma ve Bireyin Gösterdiği Performansa Göre</a:t>
            </a:r>
            <a:br>
              <a:rPr lang="tr-TR" b="1" dirty="0">
                <a:solidFill>
                  <a:schemeClr val="accent6">
                    <a:lumMod val="50000"/>
                  </a:schemeClr>
                </a:solidFill>
                <a:latin typeface="+mn-lt"/>
              </a:rPr>
            </a:br>
            <a:r>
              <a:rPr lang="tr-TR" b="1" dirty="0">
                <a:solidFill>
                  <a:schemeClr val="accent6">
                    <a:lumMod val="50000"/>
                  </a:schemeClr>
                </a:solidFill>
                <a:latin typeface="+mn-lt"/>
              </a:rPr>
              <a:t>Gerektiğinde Değişiklikler Yapma</a:t>
            </a:r>
          </a:p>
        </p:txBody>
      </p:sp>
      <p:pic>
        <p:nvPicPr>
          <p:cNvPr id="4" name="Picture 4" descr="sunu">
            <a:extLst>
              <a:ext uri="{FF2B5EF4-FFF2-40B4-BE49-F238E27FC236}">
                <a16:creationId xmlns:a16="http://schemas.microsoft.com/office/drawing/2014/main" id="{2AF50964-1784-3845-B4D4-60F90B608D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347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37626" y="365760"/>
            <a:ext cx="11437032" cy="6302326"/>
          </a:xfrm>
          <a:prstGeom prst="rect">
            <a:avLst/>
          </a:prstGeom>
        </p:spPr>
      </p:pic>
    </p:spTree>
    <p:extLst>
      <p:ext uri="{BB962C8B-B14F-4D97-AF65-F5344CB8AC3E}">
        <p14:creationId xmlns:p14="http://schemas.microsoft.com/office/powerpoint/2010/main" val="1633336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lgn="just">
              <a:lnSpc>
                <a:spcPct val="250000"/>
              </a:lnSpc>
              <a:buFont typeface="Wingdings" panose="05000000000000000000" pitchFamily="2" charset="2"/>
              <a:buChar char="q"/>
            </a:pPr>
            <a:r>
              <a:rPr lang="tr-TR" sz="1600" dirty="0"/>
              <a:t>Şekil 9.2.a’da yoklama oturumlarında elde edilen doğru tepki yüzdeleri verilmiştir. </a:t>
            </a:r>
          </a:p>
          <a:p>
            <a:pPr marL="285750" indent="-285750" algn="just">
              <a:lnSpc>
                <a:spcPct val="250000"/>
              </a:lnSpc>
              <a:buFont typeface="Wingdings" panose="05000000000000000000" pitchFamily="2" charset="2"/>
              <a:buChar char="q"/>
            </a:pPr>
            <a:r>
              <a:rPr lang="tr-TR" sz="1600" dirty="0"/>
              <a:t>Grafikte görülen performansa göre uygulamacı çeşitli değişiklik kararları alabilir ya da uygulamayı planladığı gibi sürdürebilir. </a:t>
            </a:r>
          </a:p>
          <a:p>
            <a:pPr marL="285750" indent="-285750" algn="just">
              <a:lnSpc>
                <a:spcPct val="250000"/>
              </a:lnSpc>
              <a:buFont typeface="Wingdings" panose="05000000000000000000" pitchFamily="2" charset="2"/>
              <a:buChar char="q"/>
            </a:pPr>
            <a:r>
              <a:rPr lang="tr-TR" sz="1600" dirty="0"/>
              <a:t>Öğretim oturumlarında bireyin gösterdiği tepkilerin de incelenmek istenmesi durumunda, aynı grafiğe öğretim oturumlarında elde edilen veriler de eklenebilir.</a:t>
            </a:r>
          </a:p>
        </p:txBody>
      </p:sp>
      <p:sp>
        <p:nvSpPr>
          <p:cNvPr id="3" name="Title 2"/>
          <p:cNvSpPr>
            <a:spLocks noGrp="1"/>
          </p:cNvSpPr>
          <p:nvPr>
            <p:ph type="title"/>
          </p:nvPr>
        </p:nvSpPr>
        <p:spPr/>
        <p:txBody>
          <a:bodyPr/>
          <a:lstStyle/>
          <a:p>
            <a:r>
              <a:rPr lang="tr-TR" b="1" dirty="0">
                <a:solidFill>
                  <a:srgbClr val="7030A0"/>
                </a:solidFill>
                <a:latin typeface="+mn-lt"/>
              </a:rPr>
              <a:t>Grafiğin açıklaması:</a:t>
            </a:r>
          </a:p>
        </p:txBody>
      </p:sp>
      <p:pic>
        <p:nvPicPr>
          <p:cNvPr id="4" name="Picture 4" descr="sunu">
            <a:extLst>
              <a:ext uri="{FF2B5EF4-FFF2-40B4-BE49-F238E27FC236}">
                <a16:creationId xmlns:a16="http://schemas.microsoft.com/office/drawing/2014/main" id="{C4FF2701-3BA4-6C40-9FF4-2350EE4488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9155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07963" y="365760"/>
            <a:ext cx="11282289" cy="6217920"/>
          </a:xfrm>
          <a:prstGeom prst="rect">
            <a:avLst/>
          </a:prstGeom>
        </p:spPr>
      </p:pic>
    </p:spTree>
    <p:extLst>
      <p:ext uri="{BB962C8B-B14F-4D97-AF65-F5344CB8AC3E}">
        <p14:creationId xmlns:p14="http://schemas.microsoft.com/office/powerpoint/2010/main" val="3496272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lgn="just">
              <a:lnSpc>
                <a:spcPct val="250000"/>
              </a:lnSpc>
              <a:buFont typeface="Courier New" panose="02070309020205020404" pitchFamily="49" charset="0"/>
              <a:buChar char="o"/>
            </a:pPr>
            <a:r>
              <a:rPr lang="tr-TR" sz="1800" dirty="0"/>
              <a:t>Şekil 9.2.b’de, hem yoklama hem de uygulama oturumlarında elde edilen doğru tepki yüzdeleri yer almaktadır. </a:t>
            </a:r>
          </a:p>
          <a:p>
            <a:pPr marL="285750" indent="-285750" algn="just">
              <a:lnSpc>
                <a:spcPct val="250000"/>
              </a:lnSpc>
              <a:buFont typeface="Courier New" panose="02070309020205020404" pitchFamily="49" charset="0"/>
              <a:buChar char="o"/>
            </a:pPr>
            <a:r>
              <a:rPr lang="tr-TR" sz="1800" dirty="0"/>
              <a:t>Yoklama ve öğretim oturumlarında el de edilen verilerin grafiğe işlenmesi ile uygulamacı ve okuyucular uygulamada gerçekleşen hata düzeyine ilişkin bir görüş edinirler. </a:t>
            </a:r>
          </a:p>
          <a:p>
            <a:pPr marL="285750" indent="-285750" algn="just">
              <a:lnSpc>
                <a:spcPct val="250000"/>
              </a:lnSpc>
              <a:buFont typeface="Courier New" panose="02070309020205020404" pitchFamily="49" charset="0"/>
              <a:buChar char="o"/>
            </a:pPr>
            <a:r>
              <a:rPr lang="tr-TR" sz="1800" dirty="0"/>
              <a:t>Böylece uygulamacı, uygulamada gerekli değişiklikleri gerçekleştirebilir.</a:t>
            </a:r>
          </a:p>
        </p:txBody>
      </p:sp>
      <p:sp>
        <p:nvSpPr>
          <p:cNvPr id="3" name="Title 2"/>
          <p:cNvSpPr>
            <a:spLocks noGrp="1"/>
          </p:cNvSpPr>
          <p:nvPr>
            <p:ph type="title"/>
          </p:nvPr>
        </p:nvSpPr>
        <p:spPr/>
        <p:txBody>
          <a:bodyPr/>
          <a:lstStyle/>
          <a:p>
            <a:r>
              <a:rPr lang="tr-TR" b="1" dirty="0">
                <a:solidFill>
                  <a:srgbClr val="7030A0"/>
                </a:solidFill>
                <a:latin typeface="+mn-lt"/>
              </a:rPr>
              <a:t>Grafiğin açıklaması:</a:t>
            </a:r>
          </a:p>
        </p:txBody>
      </p:sp>
      <p:pic>
        <p:nvPicPr>
          <p:cNvPr id="4" name="Picture 4" descr="sunu">
            <a:extLst>
              <a:ext uri="{FF2B5EF4-FFF2-40B4-BE49-F238E27FC236}">
                <a16:creationId xmlns:a16="http://schemas.microsoft.com/office/drawing/2014/main" id="{28F35786-073B-DE43-B90F-F84922D682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9029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UID" val="{DD50C931-9A07-4896-B27A-F4A3BB5D1CAA}"/>
  <p:tag name="ISPRING_RESOURCE_FOLDER" val="C:\Users\RV\Desktop\UZEBIM_Section-1\"/>
  <p:tag name="ISPRING_PRESENTATION_PATH" val="C:\Users\RV\Desktop\UZEBIM_Section-1.pptx"/>
  <p:tag name="ISPRING_PROJECT_VERSION" val="9.3"/>
  <p:tag name="ISPRING_PROJECT_FOLDER_UPDATED" val="1"/>
  <p:tag name="ISPRING_SCREEN_RECS_UPDATED" val="C:\Users\RV\Desktop\UZEBIM_Section-1\"/>
</p:tagLst>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6e0ed944f324437a1628d920c25a1c7c">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edbd56de57fb331bd1e5e8af7e1d85f1"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1FB2F3-BD0B-41F1-AA2B-BF829FD966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B90717D-CB20-4004-8DD0-01756D9D039A}">
  <ds:schemaRefs>
    <ds:schemaRef ds:uri="71af3243-3dd4-4a8d-8c0d-dd76da1f02a5"/>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16c05727-aa75-4e4a-9b5f-8a80a1165891"/>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18A56FF6-92BD-46DE-9059-01B9F08E88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1695</Words>
  <Application>Microsoft Macintosh PowerPoint</Application>
  <PresentationFormat>Geniş ekran</PresentationFormat>
  <Paragraphs>121</Paragraphs>
  <Slides>26</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26</vt:i4>
      </vt:variant>
    </vt:vector>
  </HeadingPairs>
  <TitlesOfParts>
    <vt:vector size="37" baseType="lpstr">
      <vt:lpstr>Arial</vt:lpstr>
      <vt:lpstr>Arial Black</vt:lpstr>
      <vt:lpstr>Calibri</vt:lpstr>
      <vt:lpstr>Calibri Light</vt:lpstr>
      <vt:lpstr>Courier New</vt:lpstr>
      <vt:lpstr>Segoe UI</vt:lpstr>
      <vt:lpstr>Segoe UI (Body)</vt:lpstr>
      <vt:lpstr>Segoe UI Semibold</vt:lpstr>
      <vt:lpstr>TimesNewRomanPSMT</vt:lpstr>
      <vt:lpstr>Wingdings</vt:lpstr>
      <vt:lpstr>Office Teması</vt:lpstr>
      <vt:lpstr>PowerPoint Sunusu</vt:lpstr>
      <vt:lpstr>Konu Başlıkları</vt:lpstr>
      <vt:lpstr>Eşzamanlı ipucuyla öğretim </vt:lpstr>
      <vt:lpstr>Eşzamanlı ipucuyla öğretim </vt:lpstr>
      <vt:lpstr>Eşzamanlı ipucuyla öğretim </vt:lpstr>
      <vt:lpstr>Eşzamanlı ipucuyla öğretim </vt:lpstr>
      <vt:lpstr>Eşzamanlı ipucuyla öğretim </vt:lpstr>
      <vt:lpstr>Eşzamanlı ipucuyla öğretim </vt:lpstr>
      <vt:lpstr>Eşzamanlı ipucuyla öğretim </vt:lpstr>
      <vt:lpstr>Eşzamanlı ipucuyla öğretimin birçok farklı kavram ve becerinin öğretiminde etkili olduğunu gösteren araştırmalar bulunmaktadır: </vt:lpstr>
      <vt:lpstr>Eşzamanlı İpucuyla Öğretimin Basamakları</vt:lpstr>
      <vt:lpstr>1. Bireye Tepkide Bulunması İçin Verilecek Uyaranı Belirleme</vt:lpstr>
      <vt:lpstr>2. Kontrol Edici İpucunu Belirleme</vt:lpstr>
      <vt:lpstr>3. Eşzamanlı İpucu Deneme Oturumlarını Planlama</vt:lpstr>
      <vt:lpstr>4. Yoklama Oturumlarını Planlama</vt:lpstr>
      <vt:lpstr>4. Yoklama Oturumlarını Planlama (devam...)</vt:lpstr>
      <vt:lpstr>5. Yanıt Aralığı Süresini Belirleme</vt:lpstr>
      <vt:lpstr>6. Bireyin Tepkilerine Ne Şekilde Yanıt Verileceğini Belirleme</vt:lpstr>
      <vt:lpstr>6. Bireyin Tepkilerine Ne Şekilde Yanıt Verileceğini Belirleme (devam...)</vt:lpstr>
      <vt:lpstr>7. Veri Kayıt Yöntemini Belirleme</vt:lpstr>
      <vt:lpstr>PowerPoint Sunusu</vt:lpstr>
      <vt:lpstr>8. Uygulama, Kayıt Tutma ve Bireyin Gösterdiği Performansa Göre Gerektiğinde Değişiklikler Yapma</vt:lpstr>
      <vt:lpstr>PowerPoint Sunusu</vt:lpstr>
      <vt:lpstr>Grafiğin açıklaması:</vt:lpstr>
      <vt:lpstr>PowerPoint Sunusu</vt:lpstr>
      <vt:lpstr>Grafiğin açıklaması:</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2020-02-25T05:39:55Z</dcterms:created>
  <dcterms:modified xsi:type="dcterms:W3CDTF">2020-10-19T16:04:09Z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