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76" r:id="rId2"/>
    <p:sldId id="257" r:id="rId3"/>
    <p:sldId id="275"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7"/>
    <p:restoredTop sz="93059"/>
  </p:normalViewPr>
  <p:slideViewPr>
    <p:cSldViewPr snapToGrid="0">
      <p:cViewPr varScale="1">
        <p:scale>
          <a:sx n="59" d="100"/>
          <a:sy n="59" d="100"/>
        </p:scale>
        <p:origin x="44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185E9B0-C0EC-FE42-AC50-5FFFA082F146}"/>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D9485183-5772-8F41-95F1-3A376AE988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DB9138C0-E57D-AC4A-B95E-126FA07E51C8}"/>
              </a:ext>
            </a:extLst>
          </p:cNvPr>
          <p:cNvSpPr>
            <a:spLocks noGrp="1"/>
          </p:cNvSpPr>
          <p:nvPr>
            <p:ph type="dt" sz="half" idx="10"/>
          </p:nvPr>
        </p:nvSpPr>
        <p:spPr/>
        <p:txBody>
          <a:bodyPr/>
          <a:lstStyle/>
          <a:p>
            <a:fld id="{984CF3BF-0CE2-49EA-B1AE-17A9C284AF32}" type="datetimeFigureOut">
              <a:rPr lang="tr-TR" smtClean="0"/>
              <a:t>19.03.2020</a:t>
            </a:fld>
            <a:endParaRPr lang="tr-TR"/>
          </a:p>
        </p:txBody>
      </p:sp>
      <p:sp>
        <p:nvSpPr>
          <p:cNvPr id="5" name="Alt Bilgi Yer Tutucusu 4">
            <a:extLst>
              <a:ext uri="{FF2B5EF4-FFF2-40B4-BE49-F238E27FC236}">
                <a16:creationId xmlns:a16="http://schemas.microsoft.com/office/drawing/2014/main" id="{883FB149-7DB7-7842-8533-4E4E2E73D02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6F1D6D3-1C28-FB43-AF5B-52D4BC9EDACD}"/>
              </a:ext>
            </a:extLst>
          </p:cNvPr>
          <p:cNvSpPr>
            <a:spLocks noGrp="1"/>
          </p:cNvSpPr>
          <p:nvPr>
            <p:ph type="sldNum" sz="quarter" idx="12"/>
          </p:nvPr>
        </p:nvSpPr>
        <p:spPr/>
        <p:txBody>
          <a:bodyPr/>
          <a:lstStyle/>
          <a:p>
            <a:fld id="{F8986239-8A65-4CBC-A122-8B98F5D4F0C8}" type="slidenum">
              <a:rPr lang="tr-TR" smtClean="0"/>
              <a:t>‹#›</a:t>
            </a:fld>
            <a:endParaRPr lang="tr-TR"/>
          </a:p>
        </p:txBody>
      </p:sp>
    </p:spTree>
    <p:extLst>
      <p:ext uri="{BB962C8B-B14F-4D97-AF65-F5344CB8AC3E}">
        <p14:creationId xmlns:p14="http://schemas.microsoft.com/office/powerpoint/2010/main" val="3176605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3C1C662-C68D-3846-807B-865B1D514D5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7895089-2116-6A47-BF7F-B4B846C9A2E2}"/>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59A9251-FD18-C345-BE2D-EA5FF703AA3E}"/>
              </a:ext>
            </a:extLst>
          </p:cNvPr>
          <p:cNvSpPr>
            <a:spLocks noGrp="1"/>
          </p:cNvSpPr>
          <p:nvPr>
            <p:ph type="dt" sz="half" idx="10"/>
          </p:nvPr>
        </p:nvSpPr>
        <p:spPr/>
        <p:txBody>
          <a:bodyPr/>
          <a:lstStyle/>
          <a:p>
            <a:fld id="{984CF3BF-0CE2-49EA-B1AE-17A9C284AF32}" type="datetimeFigureOut">
              <a:rPr lang="tr-TR" smtClean="0"/>
              <a:t>19.03.2020</a:t>
            </a:fld>
            <a:endParaRPr lang="tr-TR"/>
          </a:p>
        </p:txBody>
      </p:sp>
      <p:sp>
        <p:nvSpPr>
          <p:cNvPr id="5" name="Alt Bilgi Yer Tutucusu 4">
            <a:extLst>
              <a:ext uri="{FF2B5EF4-FFF2-40B4-BE49-F238E27FC236}">
                <a16:creationId xmlns:a16="http://schemas.microsoft.com/office/drawing/2014/main" id="{BD29BD32-F21F-B34F-A7ED-D084D1117F3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B87DF19-213F-1C4D-B356-9D3FB4476FB2}"/>
              </a:ext>
            </a:extLst>
          </p:cNvPr>
          <p:cNvSpPr>
            <a:spLocks noGrp="1"/>
          </p:cNvSpPr>
          <p:nvPr>
            <p:ph type="sldNum" sz="quarter" idx="12"/>
          </p:nvPr>
        </p:nvSpPr>
        <p:spPr/>
        <p:txBody>
          <a:bodyPr/>
          <a:lstStyle/>
          <a:p>
            <a:fld id="{F8986239-8A65-4CBC-A122-8B98F5D4F0C8}" type="slidenum">
              <a:rPr lang="tr-TR" smtClean="0"/>
              <a:t>‹#›</a:t>
            </a:fld>
            <a:endParaRPr lang="tr-TR"/>
          </a:p>
        </p:txBody>
      </p:sp>
    </p:spTree>
    <p:extLst>
      <p:ext uri="{BB962C8B-B14F-4D97-AF65-F5344CB8AC3E}">
        <p14:creationId xmlns:p14="http://schemas.microsoft.com/office/powerpoint/2010/main" val="94933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3B4C3C7-5741-3644-AFCF-32DCA1B451EA}"/>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CD54D5A3-DF9E-4347-821B-92B34678DD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A4EE037-E4C5-4840-BE0F-222E2DBA5297}"/>
              </a:ext>
            </a:extLst>
          </p:cNvPr>
          <p:cNvSpPr>
            <a:spLocks noGrp="1"/>
          </p:cNvSpPr>
          <p:nvPr>
            <p:ph type="dt" sz="half" idx="10"/>
          </p:nvPr>
        </p:nvSpPr>
        <p:spPr/>
        <p:txBody>
          <a:bodyPr/>
          <a:lstStyle/>
          <a:p>
            <a:fld id="{984CF3BF-0CE2-49EA-B1AE-17A9C284AF32}" type="datetimeFigureOut">
              <a:rPr lang="tr-TR" smtClean="0"/>
              <a:t>19.03.2020</a:t>
            </a:fld>
            <a:endParaRPr lang="tr-TR"/>
          </a:p>
        </p:txBody>
      </p:sp>
      <p:sp>
        <p:nvSpPr>
          <p:cNvPr id="5" name="Alt Bilgi Yer Tutucusu 4">
            <a:extLst>
              <a:ext uri="{FF2B5EF4-FFF2-40B4-BE49-F238E27FC236}">
                <a16:creationId xmlns:a16="http://schemas.microsoft.com/office/drawing/2014/main" id="{1D41E240-3A35-AD4A-9D9A-6E6B98BD6E7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AC6426A-E75E-0F4B-B4C1-047B7F0B3ED6}"/>
              </a:ext>
            </a:extLst>
          </p:cNvPr>
          <p:cNvSpPr>
            <a:spLocks noGrp="1"/>
          </p:cNvSpPr>
          <p:nvPr>
            <p:ph type="sldNum" sz="quarter" idx="12"/>
          </p:nvPr>
        </p:nvSpPr>
        <p:spPr/>
        <p:txBody>
          <a:bodyPr/>
          <a:lstStyle/>
          <a:p>
            <a:fld id="{F8986239-8A65-4CBC-A122-8B98F5D4F0C8}" type="slidenum">
              <a:rPr lang="tr-TR" smtClean="0"/>
              <a:t>‹#›</a:t>
            </a:fld>
            <a:endParaRPr lang="tr-TR"/>
          </a:p>
        </p:txBody>
      </p:sp>
    </p:spTree>
    <p:extLst>
      <p:ext uri="{BB962C8B-B14F-4D97-AF65-F5344CB8AC3E}">
        <p14:creationId xmlns:p14="http://schemas.microsoft.com/office/powerpoint/2010/main" val="1402437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1DE3186-2614-774E-BD43-3B86D4332BB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F176722-9C0D-5846-BDFD-730EC64B4C69}"/>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A04D10EF-7A39-724C-9108-A1946D00FDF9}"/>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689A7730-6A2E-DC49-9727-28428A147D75}"/>
              </a:ext>
            </a:extLst>
          </p:cNvPr>
          <p:cNvSpPr>
            <a:spLocks noGrp="1"/>
          </p:cNvSpPr>
          <p:nvPr>
            <p:ph type="dt" sz="half" idx="10"/>
          </p:nvPr>
        </p:nvSpPr>
        <p:spPr/>
        <p:txBody>
          <a:bodyPr/>
          <a:lstStyle/>
          <a:p>
            <a:fld id="{984CF3BF-0CE2-49EA-B1AE-17A9C284AF32}" type="datetimeFigureOut">
              <a:rPr lang="tr-TR" smtClean="0"/>
              <a:t>19.03.2020</a:t>
            </a:fld>
            <a:endParaRPr lang="tr-TR"/>
          </a:p>
        </p:txBody>
      </p:sp>
      <p:sp>
        <p:nvSpPr>
          <p:cNvPr id="6" name="Alt Bilgi Yer Tutucusu 5">
            <a:extLst>
              <a:ext uri="{FF2B5EF4-FFF2-40B4-BE49-F238E27FC236}">
                <a16:creationId xmlns:a16="http://schemas.microsoft.com/office/drawing/2014/main" id="{30B1C5A3-4C5B-0145-9B21-CA76293C114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9367DA1-0016-1342-AFF1-9B20243342A9}"/>
              </a:ext>
            </a:extLst>
          </p:cNvPr>
          <p:cNvSpPr>
            <a:spLocks noGrp="1"/>
          </p:cNvSpPr>
          <p:nvPr>
            <p:ph type="sldNum" sz="quarter" idx="12"/>
          </p:nvPr>
        </p:nvSpPr>
        <p:spPr/>
        <p:txBody>
          <a:bodyPr/>
          <a:lstStyle/>
          <a:p>
            <a:fld id="{F8986239-8A65-4CBC-A122-8B98F5D4F0C8}" type="slidenum">
              <a:rPr lang="tr-TR" smtClean="0"/>
              <a:t>‹#›</a:t>
            </a:fld>
            <a:endParaRPr lang="tr-TR"/>
          </a:p>
        </p:txBody>
      </p:sp>
    </p:spTree>
    <p:extLst>
      <p:ext uri="{BB962C8B-B14F-4D97-AF65-F5344CB8AC3E}">
        <p14:creationId xmlns:p14="http://schemas.microsoft.com/office/powerpoint/2010/main" val="2650951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8B25D2E-3454-B849-9099-580AEFC9153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CF32B4D-7B74-9D43-A0FA-E8DD4CBB9E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56DD4BE0-B4D7-B74A-8551-8E8719404F3C}"/>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E975B117-FC06-0944-BB56-FCBB156478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D3EE7B31-DF12-D045-B140-E399D6617FF2}"/>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8E32451D-EB10-B64E-A505-385B0004D749}"/>
              </a:ext>
            </a:extLst>
          </p:cNvPr>
          <p:cNvSpPr>
            <a:spLocks noGrp="1"/>
          </p:cNvSpPr>
          <p:nvPr>
            <p:ph type="dt" sz="half" idx="10"/>
          </p:nvPr>
        </p:nvSpPr>
        <p:spPr/>
        <p:txBody>
          <a:bodyPr/>
          <a:lstStyle/>
          <a:p>
            <a:fld id="{984CF3BF-0CE2-49EA-B1AE-17A9C284AF32}" type="datetimeFigureOut">
              <a:rPr lang="tr-TR" smtClean="0"/>
              <a:t>19.03.2020</a:t>
            </a:fld>
            <a:endParaRPr lang="tr-TR"/>
          </a:p>
        </p:txBody>
      </p:sp>
      <p:sp>
        <p:nvSpPr>
          <p:cNvPr id="8" name="Alt Bilgi Yer Tutucusu 7">
            <a:extLst>
              <a:ext uri="{FF2B5EF4-FFF2-40B4-BE49-F238E27FC236}">
                <a16:creationId xmlns:a16="http://schemas.microsoft.com/office/drawing/2014/main" id="{7077C357-547C-9E41-A2A2-2F01E96A2A7C}"/>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BEDECD12-4A9F-3F42-BBE2-0B52CA600BC3}"/>
              </a:ext>
            </a:extLst>
          </p:cNvPr>
          <p:cNvSpPr>
            <a:spLocks noGrp="1"/>
          </p:cNvSpPr>
          <p:nvPr>
            <p:ph type="sldNum" sz="quarter" idx="12"/>
          </p:nvPr>
        </p:nvSpPr>
        <p:spPr/>
        <p:txBody>
          <a:bodyPr/>
          <a:lstStyle/>
          <a:p>
            <a:fld id="{F8986239-8A65-4CBC-A122-8B98F5D4F0C8}" type="slidenum">
              <a:rPr lang="tr-TR" smtClean="0"/>
              <a:t>‹#›</a:t>
            </a:fld>
            <a:endParaRPr lang="tr-TR"/>
          </a:p>
        </p:txBody>
      </p:sp>
    </p:spTree>
    <p:extLst>
      <p:ext uri="{BB962C8B-B14F-4D97-AF65-F5344CB8AC3E}">
        <p14:creationId xmlns:p14="http://schemas.microsoft.com/office/powerpoint/2010/main" val="2170094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59ADCFB-B2FB-5E46-B81E-18796E4F69D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CAEEBCCA-1ABD-0A42-800E-F096E4EC02EC}"/>
              </a:ext>
            </a:extLst>
          </p:cNvPr>
          <p:cNvSpPr>
            <a:spLocks noGrp="1"/>
          </p:cNvSpPr>
          <p:nvPr>
            <p:ph type="dt" sz="half" idx="10"/>
          </p:nvPr>
        </p:nvSpPr>
        <p:spPr/>
        <p:txBody>
          <a:bodyPr/>
          <a:lstStyle/>
          <a:p>
            <a:fld id="{984CF3BF-0CE2-49EA-B1AE-17A9C284AF32}" type="datetimeFigureOut">
              <a:rPr lang="tr-TR" smtClean="0"/>
              <a:t>19.03.2020</a:t>
            </a:fld>
            <a:endParaRPr lang="tr-TR"/>
          </a:p>
        </p:txBody>
      </p:sp>
      <p:sp>
        <p:nvSpPr>
          <p:cNvPr id="4" name="Alt Bilgi Yer Tutucusu 3">
            <a:extLst>
              <a:ext uri="{FF2B5EF4-FFF2-40B4-BE49-F238E27FC236}">
                <a16:creationId xmlns:a16="http://schemas.microsoft.com/office/drawing/2014/main" id="{A7A5C00F-3FAA-3641-840E-9359944CA828}"/>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23085E8-9767-D84C-8F51-45D92F9F43BD}"/>
              </a:ext>
            </a:extLst>
          </p:cNvPr>
          <p:cNvSpPr>
            <a:spLocks noGrp="1"/>
          </p:cNvSpPr>
          <p:nvPr>
            <p:ph type="sldNum" sz="quarter" idx="12"/>
          </p:nvPr>
        </p:nvSpPr>
        <p:spPr/>
        <p:txBody>
          <a:bodyPr/>
          <a:lstStyle/>
          <a:p>
            <a:fld id="{F8986239-8A65-4CBC-A122-8B98F5D4F0C8}" type="slidenum">
              <a:rPr lang="tr-TR" smtClean="0"/>
              <a:t>‹#›</a:t>
            </a:fld>
            <a:endParaRPr lang="tr-TR"/>
          </a:p>
        </p:txBody>
      </p:sp>
    </p:spTree>
    <p:extLst>
      <p:ext uri="{BB962C8B-B14F-4D97-AF65-F5344CB8AC3E}">
        <p14:creationId xmlns:p14="http://schemas.microsoft.com/office/powerpoint/2010/main" val="4251576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E7F32D5-6A85-0A4B-BE72-6F4B48AAEFF1}"/>
              </a:ext>
            </a:extLst>
          </p:cNvPr>
          <p:cNvSpPr>
            <a:spLocks noGrp="1"/>
          </p:cNvSpPr>
          <p:nvPr>
            <p:ph type="dt" sz="half" idx="10"/>
          </p:nvPr>
        </p:nvSpPr>
        <p:spPr/>
        <p:txBody>
          <a:bodyPr/>
          <a:lstStyle/>
          <a:p>
            <a:fld id="{984CF3BF-0CE2-49EA-B1AE-17A9C284AF32}" type="datetimeFigureOut">
              <a:rPr lang="tr-TR" smtClean="0"/>
              <a:t>19.03.2020</a:t>
            </a:fld>
            <a:endParaRPr lang="tr-TR"/>
          </a:p>
        </p:txBody>
      </p:sp>
      <p:sp>
        <p:nvSpPr>
          <p:cNvPr id="3" name="Alt Bilgi Yer Tutucusu 2">
            <a:extLst>
              <a:ext uri="{FF2B5EF4-FFF2-40B4-BE49-F238E27FC236}">
                <a16:creationId xmlns:a16="http://schemas.microsoft.com/office/drawing/2014/main" id="{F5A6058B-587D-F14F-AACC-779AD349C2EE}"/>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41961089-7D73-8F41-AEFA-984596424DFF}"/>
              </a:ext>
            </a:extLst>
          </p:cNvPr>
          <p:cNvSpPr>
            <a:spLocks noGrp="1"/>
          </p:cNvSpPr>
          <p:nvPr>
            <p:ph type="sldNum" sz="quarter" idx="12"/>
          </p:nvPr>
        </p:nvSpPr>
        <p:spPr/>
        <p:txBody>
          <a:bodyPr/>
          <a:lstStyle/>
          <a:p>
            <a:fld id="{F8986239-8A65-4CBC-A122-8B98F5D4F0C8}" type="slidenum">
              <a:rPr lang="tr-TR" smtClean="0"/>
              <a:t>‹#›</a:t>
            </a:fld>
            <a:endParaRPr lang="tr-TR"/>
          </a:p>
        </p:txBody>
      </p:sp>
    </p:spTree>
    <p:extLst>
      <p:ext uri="{BB962C8B-B14F-4D97-AF65-F5344CB8AC3E}">
        <p14:creationId xmlns:p14="http://schemas.microsoft.com/office/powerpoint/2010/main" val="111886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AE7F833-E3E7-8944-B1D7-996E3A22F88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FE3D6EB3-8E1C-3942-BF0B-123727074A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DF417B4C-D7F3-6F49-8535-E89BAFD41D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59EFF61C-4E1A-6F40-90F2-D11DA49DD3D2}"/>
              </a:ext>
            </a:extLst>
          </p:cNvPr>
          <p:cNvSpPr>
            <a:spLocks noGrp="1"/>
          </p:cNvSpPr>
          <p:nvPr>
            <p:ph type="dt" sz="half" idx="10"/>
          </p:nvPr>
        </p:nvSpPr>
        <p:spPr/>
        <p:txBody>
          <a:bodyPr/>
          <a:lstStyle/>
          <a:p>
            <a:fld id="{984CF3BF-0CE2-49EA-B1AE-17A9C284AF32}" type="datetimeFigureOut">
              <a:rPr lang="tr-TR" smtClean="0"/>
              <a:t>19.03.2020</a:t>
            </a:fld>
            <a:endParaRPr lang="tr-TR"/>
          </a:p>
        </p:txBody>
      </p:sp>
      <p:sp>
        <p:nvSpPr>
          <p:cNvPr id="6" name="Alt Bilgi Yer Tutucusu 5">
            <a:extLst>
              <a:ext uri="{FF2B5EF4-FFF2-40B4-BE49-F238E27FC236}">
                <a16:creationId xmlns:a16="http://schemas.microsoft.com/office/drawing/2014/main" id="{1E833E22-6C02-094C-945B-BF101FF6B57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7E9B0C0-291E-5E49-B750-CB35A7A1999B}"/>
              </a:ext>
            </a:extLst>
          </p:cNvPr>
          <p:cNvSpPr>
            <a:spLocks noGrp="1"/>
          </p:cNvSpPr>
          <p:nvPr>
            <p:ph type="sldNum" sz="quarter" idx="12"/>
          </p:nvPr>
        </p:nvSpPr>
        <p:spPr/>
        <p:txBody>
          <a:bodyPr/>
          <a:lstStyle/>
          <a:p>
            <a:fld id="{F8986239-8A65-4CBC-A122-8B98F5D4F0C8}" type="slidenum">
              <a:rPr lang="tr-TR" smtClean="0"/>
              <a:t>‹#›</a:t>
            </a:fld>
            <a:endParaRPr lang="tr-TR"/>
          </a:p>
        </p:txBody>
      </p:sp>
    </p:spTree>
    <p:extLst>
      <p:ext uri="{BB962C8B-B14F-4D97-AF65-F5344CB8AC3E}">
        <p14:creationId xmlns:p14="http://schemas.microsoft.com/office/powerpoint/2010/main" val="1754671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0B9D522-2FF5-0A4E-B16F-292527C01D4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DC073BE0-3046-5141-9FCF-E32F0B695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12E0A21C-C843-504C-B416-E2B876156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A5713CFB-3B6C-9344-99A0-FF8E622ADD28}"/>
              </a:ext>
            </a:extLst>
          </p:cNvPr>
          <p:cNvSpPr>
            <a:spLocks noGrp="1"/>
          </p:cNvSpPr>
          <p:nvPr>
            <p:ph type="dt" sz="half" idx="10"/>
          </p:nvPr>
        </p:nvSpPr>
        <p:spPr/>
        <p:txBody>
          <a:bodyPr/>
          <a:lstStyle/>
          <a:p>
            <a:fld id="{984CF3BF-0CE2-49EA-B1AE-17A9C284AF32}" type="datetimeFigureOut">
              <a:rPr lang="tr-TR" smtClean="0"/>
              <a:t>19.03.2020</a:t>
            </a:fld>
            <a:endParaRPr lang="tr-TR"/>
          </a:p>
        </p:txBody>
      </p:sp>
      <p:sp>
        <p:nvSpPr>
          <p:cNvPr id="6" name="Alt Bilgi Yer Tutucusu 5">
            <a:extLst>
              <a:ext uri="{FF2B5EF4-FFF2-40B4-BE49-F238E27FC236}">
                <a16:creationId xmlns:a16="http://schemas.microsoft.com/office/drawing/2014/main" id="{D5A70C4B-D479-9048-A0D2-C76A4E1C2E1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1974FD4-0D4A-A642-8ACF-84A71150BB9B}"/>
              </a:ext>
            </a:extLst>
          </p:cNvPr>
          <p:cNvSpPr>
            <a:spLocks noGrp="1"/>
          </p:cNvSpPr>
          <p:nvPr>
            <p:ph type="sldNum" sz="quarter" idx="12"/>
          </p:nvPr>
        </p:nvSpPr>
        <p:spPr/>
        <p:txBody>
          <a:bodyPr/>
          <a:lstStyle/>
          <a:p>
            <a:fld id="{F8986239-8A65-4CBC-A122-8B98F5D4F0C8}" type="slidenum">
              <a:rPr lang="tr-TR" smtClean="0"/>
              <a:t>‹#›</a:t>
            </a:fld>
            <a:endParaRPr lang="tr-TR"/>
          </a:p>
        </p:txBody>
      </p:sp>
    </p:spTree>
    <p:extLst>
      <p:ext uri="{BB962C8B-B14F-4D97-AF65-F5344CB8AC3E}">
        <p14:creationId xmlns:p14="http://schemas.microsoft.com/office/powerpoint/2010/main" val="1986220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153E06B-CE64-E241-8EF2-F838682B59A2}"/>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C9907CA-C7A7-3946-A973-3B2F4910A131}"/>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542AA444-0FE3-7645-9F47-60F12C665FCA}"/>
              </a:ext>
            </a:extLst>
          </p:cNvPr>
          <p:cNvSpPr>
            <a:spLocks noGrp="1"/>
          </p:cNvSpPr>
          <p:nvPr>
            <p:ph type="dt" sz="half" idx="10"/>
          </p:nvPr>
        </p:nvSpPr>
        <p:spPr/>
        <p:txBody>
          <a:bodyPr/>
          <a:lstStyle/>
          <a:p>
            <a:fld id="{984CF3BF-0CE2-49EA-B1AE-17A9C284AF32}" type="datetimeFigureOut">
              <a:rPr lang="tr-TR" smtClean="0"/>
              <a:t>19.03.2020</a:t>
            </a:fld>
            <a:endParaRPr lang="tr-TR"/>
          </a:p>
        </p:txBody>
      </p:sp>
      <p:sp>
        <p:nvSpPr>
          <p:cNvPr id="5" name="Alt Bilgi Yer Tutucusu 4">
            <a:extLst>
              <a:ext uri="{FF2B5EF4-FFF2-40B4-BE49-F238E27FC236}">
                <a16:creationId xmlns:a16="http://schemas.microsoft.com/office/drawing/2014/main" id="{FAFD1D21-6FE3-4842-94E6-62C709C3135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783236C-55E4-E24B-A628-1EE29FEF5695}"/>
              </a:ext>
            </a:extLst>
          </p:cNvPr>
          <p:cNvSpPr>
            <a:spLocks noGrp="1"/>
          </p:cNvSpPr>
          <p:nvPr>
            <p:ph type="sldNum" sz="quarter" idx="12"/>
          </p:nvPr>
        </p:nvSpPr>
        <p:spPr/>
        <p:txBody>
          <a:bodyPr/>
          <a:lstStyle/>
          <a:p>
            <a:fld id="{F8986239-8A65-4CBC-A122-8B98F5D4F0C8}" type="slidenum">
              <a:rPr lang="tr-TR" smtClean="0"/>
              <a:t>‹#›</a:t>
            </a:fld>
            <a:endParaRPr lang="tr-TR"/>
          </a:p>
        </p:txBody>
      </p:sp>
    </p:spTree>
    <p:extLst>
      <p:ext uri="{BB962C8B-B14F-4D97-AF65-F5344CB8AC3E}">
        <p14:creationId xmlns:p14="http://schemas.microsoft.com/office/powerpoint/2010/main" val="905488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05E2C9E5-0D6A-084C-99F9-46661CCCAFDD}"/>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26FB7D79-2286-4E43-A2C3-2864F90E5AEE}"/>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B27DC01F-AFC8-B84A-BD7F-B791A94295C8}"/>
              </a:ext>
            </a:extLst>
          </p:cNvPr>
          <p:cNvSpPr>
            <a:spLocks noGrp="1"/>
          </p:cNvSpPr>
          <p:nvPr>
            <p:ph type="dt" sz="half" idx="10"/>
          </p:nvPr>
        </p:nvSpPr>
        <p:spPr/>
        <p:txBody>
          <a:bodyPr/>
          <a:lstStyle/>
          <a:p>
            <a:fld id="{984CF3BF-0CE2-49EA-B1AE-17A9C284AF32}" type="datetimeFigureOut">
              <a:rPr lang="tr-TR" smtClean="0"/>
              <a:t>19.03.2020</a:t>
            </a:fld>
            <a:endParaRPr lang="tr-TR"/>
          </a:p>
        </p:txBody>
      </p:sp>
      <p:sp>
        <p:nvSpPr>
          <p:cNvPr id="5" name="Alt Bilgi Yer Tutucusu 4">
            <a:extLst>
              <a:ext uri="{FF2B5EF4-FFF2-40B4-BE49-F238E27FC236}">
                <a16:creationId xmlns:a16="http://schemas.microsoft.com/office/drawing/2014/main" id="{52A24384-FA3F-5546-B64B-BFECE7D237A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F903F85-27A0-AB48-8D99-A591BCC96BCA}"/>
              </a:ext>
            </a:extLst>
          </p:cNvPr>
          <p:cNvSpPr>
            <a:spLocks noGrp="1"/>
          </p:cNvSpPr>
          <p:nvPr>
            <p:ph type="sldNum" sz="quarter" idx="12"/>
          </p:nvPr>
        </p:nvSpPr>
        <p:spPr/>
        <p:txBody>
          <a:bodyPr/>
          <a:lstStyle/>
          <a:p>
            <a:fld id="{F8986239-8A65-4CBC-A122-8B98F5D4F0C8}" type="slidenum">
              <a:rPr lang="tr-TR" smtClean="0"/>
              <a:t>‹#›</a:t>
            </a:fld>
            <a:endParaRPr lang="tr-TR"/>
          </a:p>
        </p:txBody>
      </p:sp>
    </p:spTree>
    <p:extLst>
      <p:ext uri="{BB962C8B-B14F-4D97-AF65-F5344CB8AC3E}">
        <p14:creationId xmlns:p14="http://schemas.microsoft.com/office/powerpoint/2010/main" val="2111139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8150E9C9-9A09-054D-9FCF-0AF9344FFF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C71F7CC-66A4-D24B-AD81-5DC4056C72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E84D939D-975E-7D4B-89DA-B6A77B9C9A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4CF3BF-0CE2-49EA-B1AE-17A9C284AF32}" type="datetimeFigureOut">
              <a:rPr lang="tr-TR" smtClean="0"/>
              <a:t>19.03.2020</a:t>
            </a:fld>
            <a:endParaRPr lang="tr-TR"/>
          </a:p>
        </p:txBody>
      </p:sp>
      <p:sp>
        <p:nvSpPr>
          <p:cNvPr id="5" name="Alt Bilgi Yer Tutucusu 4">
            <a:extLst>
              <a:ext uri="{FF2B5EF4-FFF2-40B4-BE49-F238E27FC236}">
                <a16:creationId xmlns:a16="http://schemas.microsoft.com/office/drawing/2014/main" id="{C986F2B8-0D69-9647-8FFC-9B89499E67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EB7070E2-C4B4-A74C-A5D7-B75E8D4F6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986239-8A65-4CBC-A122-8B98F5D4F0C8}" type="slidenum">
              <a:rPr lang="tr-TR" smtClean="0"/>
              <a:t>‹#›</a:t>
            </a:fld>
            <a:endParaRPr lang="tr-TR"/>
          </a:p>
        </p:txBody>
      </p:sp>
    </p:spTree>
    <p:extLst>
      <p:ext uri="{BB962C8B-B14F-4D97-AF65-F5344CB8AC3E}">
        <p14:creationId xmlns:p14="http://schemas.microsoft.com/office/powerpoint/2010/main" val="100507467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A97FDEA-90F5-394B-9F0C-7E71BA49666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54AB2DD-F723-D94E-8331-330555956ED9}"/>
              </a:ext>
            </a:extLst>
          </p:cNvPr>
          <p:cNvSpPr>
            <a:spLocks noGrp="1"/>
          </p:cNvSpPr>
          <p:nvPr>
            <p:ph idx="1"/>
          </p:nvPr>
        </p:nvSpPr>
        <p:spPr/>
        <p:txBody>
          <a:bodyPr/>
          <a:lstStyle/>
          <a:p>
            <a:endParaRPr lang="tr-TR"/>
          </a:p>
        </p:txBody>
      </p:sp>
      <p:pic>
        <p:nvPicPr>
          <p:cNvPr id="4" name="Picture 9" descr="sunu kapak">
            <a:extLst>
              <a:ext uri="{FF2B5EF4-FFF2-40B4-BE49-F238E27FC236}">
                <a16:creationId xmlns:a16="http://schemas.microsoft.com/office/drawing/2014/main" id="{1655C729-CDEE-C244-A889-8CEC531DED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6586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a:extLst>
              <a:ext uri="{FF2B5EF4-FFF2-40B4-BE49-F238E27FC236}">
                <a16:creationId xmlns:a16="http://schemas.microsoft.com/office/drawing/2014/main" id="{3964A92D-98F2-604F-A6CB-B33D608F0BFA}"/>
              </a:ext>
            </a:extLst>
          </p:cNvPr>
          <p:cNvSpPr/>
          <p:nvPr/>
        </p:nvSpPr>
        <p:spPr>
          <a:xfrm>
            <a:off x="4288971" y="2220686"/>
            <a:ext cx="6858000" cy="954107"/>
          </a:xfrm>
          <a:prstGeom prst="rect">
            <a:avLst/>
          </a:prstGeom>
        </p:spPr>
        <p:txBody>
          <a:bodyPr wrap="square">
            <a:spAutoFit/>
          </a:bodyPr>
          <a:lstStyle/>
          <a:p>
            <a:r>
              <a:rPr lang="tr-TR" sz="2800" b="1" dirty="0"/>
              <a:t>BEDENSEL ENGELLİ ÇOCUKLAR VE EĞİTİMLERİ</a:t>
            </a:r>
            <a:endParaRPr lang="tr-TR" sz="2800" dirty="0"/>
          </a:p>
        </p:txBody>
      </p:sp>
    </p:spTree>
    <p:extLst>
      <p:ext uri="{BB962C8B-B14F-4D97-AF65-F5344CB8AC3E}">
        <p14:creationId xmlns:p14="http://schemas.microsoft.com/office/powerpoint/2010/main" val="2805225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41412" y="1223889"/>
            <a:ext cx="9905999" cy="4567312"/>
          </a:xfrm>
        </p:spPr>
        <p:txBody>
          <a:bodyPr>
            <a:normAutofit fontScale="92500" lnSpcReduction="20000"/>
          </a:bodyPr>
          <a:lstStyle/>
          <a:p>
            <a:r>
              <a:rPr lang="tr-TR" dirty="0"/>
              <a:t>PL- 94-142 bedensel engelli ‘’doğuştan ya da hastalık sonucu ortaya çıkan engelleri kapsayan ve çocuğun eğitimsel performansını olumsuz olarak etkileyen her türlü  fiziksel durum ‘’ olarak tanımlanmaktadır. Okul çağındaki çocukların %3’ünün bedensel engelli oldukları bilinmektedir. Bedensel engelli çocuklar. Hatalı fonksiyon gören duyusal alıcılara ya da fonksiyon görme yeteneklerini sınırlayan kas sistemine sahiptir. Bir ya da birden fazla ek engelli sahip olabilirler. Birden fazla engele sahip olma durumu çocuğun hareketlerini ve ilgilendikleri fiziksel aktivitelere katılma durumlarını sınırlar. Bedensel engelli çocuklar. </a:t>
            </a:r>
            <a:r>
              <a:rPr lang="tr-TR" dirty="0" err="1"/>
              <a:t>Kardiyo-vasküler</a:t>
            </a:r>
            <a:r>
              <a:rPr lang="tr-TR" dirty="0"/>
              <a:t> bozukluğu olanlar, sinir- kas sistemi bozukluğu olanlar, kas-iskelet sistemi bozukluğu olanlar ve akciğer problemi olanlar olmak üzere çeşitli alt gruplara ayrılırlar. Gelişimsel beden eğitimi programlarına katılarak engelli çocukların ‘’duyusal, </a:t>
            </a:r>
            <a:r>
              <a:rPr lang="tr-TR" dirty="0" err="1"/>
              <a:t>kardiyo-vastüler</a:t>
            </a:r>
            <a:r>
              <a:rPr lang="tr-TR" dirty="0"/>
              <a:t>, nörolojik ve ortopedim sınırlılıklarını telafi edebilmeleri mümkündür.</a:t>
            </a:r>
          </a:p>
        </p:txBody>
      </p:sp>
      <p:pic>
        <p:nvPicPr>
          <p:cNvPr id="4" name="Picture 4" descr="sunu">
            <a:extLst>
              <a:ext uri="{FF2B5EF4-FFF2-40B4-BE49-F238E27FC236}">
                <a16:creationId xmlns:a16="http://schemas.microsoft.com/office/drawing/2014/main" id="{CD11791B-22EB-F24F-95EF-FF2090D683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017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3041" y="1448972"/>
            <a:ext cx="8918916" cy="4571622"/>
          </a:xfrm>
        </p:spPr>
      </p:pic>
      <p:pic>
        <p:nvPicPr>
          <p:cNvPr id="4" name="Picture 4" descr="sunu">
            <a:extLst>
              <a:ext uri="{FF2B5EF4-FFF2-40B4-BE49-F238E27FC236}">
                <a16:creationId xmlns:a16="http://schemas.microsoft.com/office/drawing/2014/main" id="{6E9CE18E-52F3-4044-9C76-DF74329D9F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816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Kalp-Dolaşım Rahatsızlıkları</a:t>
            </a:r>
          </a:p>
        </p:txBody>
      </p:sp>
      <p:sp>
        <p:nvSpPr>
          <p:cNvPr id="3" name="İçerik Yer Tutucusu 2"/>
          <p:cNvSpPr>
            <a:spLocks noGrp="1"/>
          </p:cNvSpPr>
          <p:nvPr>
            <p:ph idx="1"/>
          </p:nvPr>
        </p:nvSpPr>
        <p:spPr/>
        <p:txBody>
          <a:bodyPr>
            <a:normAutofit/>
          </a:bodyPr>
          <a:lstStyle/>
          <a:p>
            <a:r>
              <a:rPr lang="tr-TR" dirty="0"/>
              <a:t>Doğuştan kalp hastalıkları, </a:t>
            </a:r>
            <a:r>
              <a:rPr lang="tr-TR" dirty="0" err="1"/>
              <a:t>romatizmal</a:t>
            </a:r>
            <a:r>
              <a:rPr lang="tr-TR" dirty="0"/>
              <a:t> kalp hastalıkları, kalp-damar hastalıkları ve yüksek tansiyona bağlı kalp hastalıklarını kapsar. Sadece yetişkinlikte görülen en büyük sağlık problemleri olarak düşünülse de kalp-dolaşım sistemi hastalıkları çocuklarda da yaygın olarak görülmektedir. Hastalığın tipine bağlı olarak </a:t>
            </a:r>
            <a:r>
              <a:rPr lang="tr-TR" dirty="0" err="1"/>
              <a:t>çockların</a:t>
            </a:r>
            <a:r>
              <a:rPr lang="tr-TR" dirty="0"/>
              <a:t> katıldıkları fiziksel aktivite tipi, aktiviteye katılım süresi ve yoğunluğu farklılık gösterir. Aşırı fiziksel stresin belirtileri açısından tetikte olmak ve izin verilen egzersiz yoğunluğu hakkında çocuğun doktor ile yakından çalışmak önemlidir. Kalp-dolaşım sistemi rahatsızlığı bulunan birçok çocuk özel gereksinimlere uygun olarak düzenlenmiş beden eğitimi programlarına yetenekleri dahilinde katılabilirler.</a:t>
            </a:r>
          </a:p>
        </p:txBody>
      </p:sp>
      <p:pic>
        <p:nvPicPr>
          <p:cNvPr id="4" name="Picture 4" descr="sunu">
            <a:extLst>
              <a:ext uri="{FF2B5EF4-FFF2-40B4-BE49-F238E27FC236}">
                <a16:creationId xmlns:a16="http://schemas.microsoft.com/office/drawing/2014/main" id="{05842B39-D023-6D45-926F-824B3243B5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591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solidFill>
                  <a:srgbClr val="00B0F0"/>
                </a:solidFill>
              </a:rPr>
              <a:t>Kalp-dolaşım sistemi sınırlılıkları bulunan çocuklarla çalışan beden eğitimi öğretmenlerine öneriler</a:t>
            </a:r>
          </a:p>
        </p:txBody>
      </p:sp>
      <p:sp>
        <p:nvSpPr>
          <p:cNvPr id="3" name="İçerik Yer Tutucusu 2"/>
          <p:cNvSpPr>
            <a:spLocks noGrp="1"/>
          </p:cNvSpPr>
          <p:nvPr>
            <p:ph idx="1"/>
          </p:nvPr>
        </p:nvSpPr>
        <p:spPr/>
        <p:txBody>
          <a:bodyPr>
            <a:normAutofit lnSpcReduction="10000"/>
          </a:bodyPr>
          <a:lstStyle/>
          <a:p>
            <a:r>
              <a:rPr lang="tr-TR" dirty="0"/>
              <a:t>Çocuğun doktorunun koyduğu kurallar çerçevesinde çalışın.</a:t>
            </a:r>
          </a:p>
          <a:p>
            <a:r>
              <a:rPr lang="tr-TR" dirty="0"/>
              <a:t>Aşırı stres belirtilerini yakından izleyin.</a:t>
            </a:r>
          </a:p>
          <a:p>
            <a:r>
              <a:rPr lang="tr-TR" dirty="0"/>
              <a:t>Sık sık dinlenme verin.</a:t>
            </a:r>
          </a:p>
          <a:p>
            <a:r>
              <a:rPr lang="tr-TR" dirty="0"/>
              <a:t>Büyük çocuklar için beden eğitimi programınızda okçuluk golf ve bowling gibi sporlara yer verebilirsiniz.</a:t>
            </a:r>
          </a:p>
          <a:p>
            <a:r>
              <a:rPr lang="tr-TR" dirty="0"/>
              <a:t>Engelli çocuklar engelli bulunmayan akranlarından daha fazla gerilim giderici eğlendirici aktivitelere gereksinim duyarlar.</a:t>
            </a:r>
          </a:p>
          <a:p>
            <a:r>
              <a:rPr lang="tr-TR" dirty="0"/>
              <a:t>Fiziksel uygunluğu ve beceri düzeyini artırmak için yavaş tempoda çalışın.</a:t>
            </a:r>
          </a:p>
          <a:p>
            <a:r>
              <a:rPr lang="tr-TR" dirty="0"/>
              <a:t>Çocuğun düzenli aralıklarla tıbbi kontrolünü isteyin.</a:t>
            </a:r>
          </a:p>
        </p:txBody>
      </p:sp>
      <p:pic>
        <p:nvPicPr>
          <p:cNvPr id="4" name="Picture 4" descr="sunu">
            <a:extLst>
              <a:ext uri="{FF2B5EF4-FFF2-40B4-BE49-F238E27FC236}">
                <a16:creationId xmlns:a16="http://schemas.microsoft.com/office/drawing/2014/main" id="{DC86FB90-1416-FE4E-8F05-7E2BEF0326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159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Kalp-Sinir Sınırlılıkları</a:t>
            </a:r>
          </a:p>
        </p:txBody>
      </p:sp>
      <p:sp>
        <p:nvSpPr>
          <p:cNvPr id="3" name="İçerik Yer Tutucusu 2"/>
          <p:cNvSpPr>
            <a:spLocks noGrp="1"/>
          </p:cNvSpPr>
          <p:nvPr>
            <p:ph idx="1"/>
          </p:nvPr>
        </p:nvSpPr>
        <p:spPr/>
        <p:txBody>
          <a:bodyPr>
            <a:normAutofit fontScale="92500" lnSpcReduction="10000"/>
          </a:bodyPr>
          <a:lstStyle/>
          <a:p>
            <a:r>
              <a:rPr lang="tr-TR" dirty="0"/>
              <a:t>Sinir-kas sınırlılıkları, beyin ya da </a:t>
            </a:r>
            <a:r>
              <a:rPr lang="tr-TR" dirty="0" err="1"/>
              <a:t>spinal</a:t>
            </a:r>
            <a:r>
              <a:rPr lang="tr-TR" dirty="0"/>
              <a:t> </a:t>
            </a:r>
            <a:r>
              <a:rPr lang="tr-TR" dirty="0" err="1"/>
              <a:t>kord</a:t>
            </a:r>
            <a:r>
              <a:rPr lang="tr-TR" dirty="0"/>
              <a:t> bozuklukları olarak bilinir. </a:t>
            </a:r>
            <a:r>
              <a:rPr lang="tr-TR" dirty="0" err="1"/>
              <a:t>Serebral</a:t>
            </a:r>
            <a:r>
              <a:rPr lang="tr-TR" dirty="0"/>
              <a:t> </a:t>
            </a:r>
            <a:r>
              <a:rPr lang="tr-TR" dirty="0" err="1"/>
              <a:t>palsi</a:t>
            </a:r>
            <a:r>
              <a:rPr lang="tr-TR" dirty="0"/>
              <a:t> ve epilepsi en yaygın nörolojik bozukluklardır.</a:t>
            </a:r>
          </a:p>
          <a:p>
            <a:pPr marL="0" indent="0">
              <a:buNone/>
            </a:pPr>
            <a:r>
              <a:rPr lang="tr-TR" b="1" dirty="0" err="1">
                <a:solidFill>
                  <a:srgbClr val="00B0F0"/>
                </a:solidFill>
              </a:rPr>
              <a:t>Serebral</a:t>
            </a:r>
            <a:r>
              <a:rPr lang="tr-TR" b="1" dirty="0">
                <a:solidFill>
                  <a:srgbClr val="00B0F0"/>
                </a:solidFill>
              </a:rPr>
              <a:t> </a:t>
            </a:r>
            <a:r>
              <a:rPr lang="tr-TR" b="1" dirty="0" err="1">
                <a:solidFill>
                  <a:srgbClr val="00B0F0"/>
                </a:solidFill>
              </a:rPr>
              <a:t>Palsi</a:t>
            </a:r>
            <a:r>
              <a:rPr lang="tr-TR" b="1" dirty="0">
                <a:solidFill>
                  <a:srgbClr val="00B0F0"/>
                </a:solidFill>
              </a:rPr>
              <a:t> </a:t>
            </a:r>
          </a:p>
          <a:p>
            <a:pPr marL="0" indent="0">
              <a:buNone/>
            </a:pPr>
            <a:r>
              <a:rPr lang="tr-TR" dirty="0"/>
              <a:t> kortekste motor alandaki hasarın neden olduğu ilerleyici olmayan kalıcı bir bozukluktur. Belin hasarının yerine ve şiddetine bağlı olarak felç, zayıflık, titreme ya da koordine edilmemiş hareketlerle sonuçlanır. </a:t>
            </a:r>
            <a:r>
              <a:rPr lang="tr-TR" dirty="0" err="1"/>
              <a:t>Serebral</a:t>
            </a:r>
            <a:r>
              <a:rPr lang="tr-TR" dirty="0"/>
              <a:t> </a:t>
            </a:r>
            <a:r>
              <a:rPr lang="tr-TR" dirty="0" err="1"/>
              <a:t>palsi</a:t>
            </a:r>
            <a:r>
              <a:rPr lang="tr-TR" dirty="0"/>
              <a:t> 5 kategoride sınıflandırılır. </a:t>
            </a:r>
          </a:p>
          <a:p>
            <a:pPr marL="0" indent="0">
              <a:buNone/>
            </a:pPr>
            <a:r>
              <a:rPr lang="tr-TR" dirty="0">
                <a:solidFill>
                  <a:srgbClr val="00B0F0"/>
                </a:solidFill>
              </a:rPr>
              <a:t>1. </a:t>
            </a:r>
            <a:r>
              <a:rPr lang="tr-TR" dirty="0" err="1">
                <a:solidFill>
                  <a:srgbClr val="00B0F0"/>
                </a:solidFill>
              </a:rPr>
              <a:t>Spastisite</a:t>
            </a:r>
            <a:r>
              <a:rPr lang="tr-TR" dirty="0">
                <a:solidFill>
                  <a:srgbClr val="00B0F0"/>
                </a:solidFill>
              </a:rPr>
              <a:t>: </a:t>
            </a:r>
            <a:r>
              <a:rPr lang="tr-TR" dirty="0"/>
              <a:t>Kasın aşırı kasılmasının bir sonucu olarak istemli hareket kontrolünün sınırlanması olarak tanımlanır. Aşırı artmış gerilme refleksi kaslar pasif olarak gerildiğinde kolların ve bacakların hızlı bir şekilde kasılmasına neden olur ve böylece hareketin kusursuzca yapılmasına engel olur.</a:t>
            </a:r>
          </a:p>
        </p:txBody>
      </p:sp>
      <p:pic>
        <p:nvPicPr>
          <p:cNvPr id="4" name="Picture 4" descr="sunu">
            <a:extLst>
              <a:ext uri="{FF2B5EF4-FFF2-40B4-BE49-F238E27FC236}">
                <a16:creationId xmlns:a16="http://schemas.microsoft.com/office/drawing/2014/main" id="{6BA785F1-F22E-CA43-974E-35391A5694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7189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11480"/>
            <a:ext cx="10515600" cy="5989320"/>
          </a:xfrm>
        </p:spPr>
        <p:txBody>
          <a:bodyPr/>
          <a:lstStyle/>
          <a:p>
            <a:r>
              <a:rPr lang="tr-TR" dirty="0">
                <a:solidFill>
                  <a:srgbClr val="00B0F0"/>
                </a:solidFill>
              </a:rPr>
              <a:t>2. </a:t>
            </a:r>
            <a:r>
              <a:rPr lang="tr-TR" dirty="0" err="1">
                <a:solidFill>
                  <a:srgbClr val="00B0F0"/>
                </a:solidFill>
              </a:rPr>
              <a:t>Atetoz</a:t>
            </a:r>
            <a:r>
              <a:rPr lang="tr-TR" dirty="0">
                <a:solidFill>
                  <a:srgbClr val="00B0F0"/>
                </a:solidFill>
              </a:rPr>
              <a:t>: </a:t>
            </a:r>
            <a:r>
              <a:rPr lang="tr-TR" dirty="0"/>
              <a:t>Tüm </a:t>
            </a:r>
            <a:r>
              <a:rPr lang="tr-TR" dirty="0" err="1"/>
              <a:t>serebral</a:t>
            </a:r>
            <a:r>
              <a:rPr lang="tr-TR" dirty="0"/>
              <a:t> </a:t>
            </a:r>
            <a:r>
              <a:rPr lang="tr-TR" dirty="0" err="1"/>
              <a:t>palsilerin</a:t>
            </a:r>
            <a:r>
              <a:rPr lang="tr-TR" dirty="0"/>
              <a:t> yaklaşık %25’ini oluşturur ve istemsiz savruk hareketlerle tanımlanan bir bozukluktur. Hareket kontrol edilemez, tesadüfidir ve hemen hemen devamlıdır. İşitme, konuşma ve görme kayıpları yaygındır.</a:t>
            </a:r>
          </a:p>
          <a:p>
            <a:r>
              <a:rPr lang="tr-TR" dirty="0">
                <a:solidFill>
                  <a:srgbClr val="00B0F0"/>
                </a:solidFill>
              </a:rPr>
              <a:t>3. </a:t>
            </a:r>
            <a:r>
              <a:rPr lang="tr-TR" dirty="0" err="1">
                <a:solidFill>
                  <a:srgbClr val="00B0F0"/>
                </a:solidFill>
              </a:rPr>
              <a:t>Ataksia</a:t>
            </a:r>
            <a:r>
              <a:rPr lang="tr-TR" dirty="0">
                <a:solidFill>
                  <a:srgbClr val="00B0F0"/>
                </a:solidFill>
              </a:rPr>
              <a:t>: </a:t>
            </a:r>
            <a:r>
              <a:rPr lang="tr-TR" dirty="0"/>
              <a:t>Tüm </a:t>
            </a:r>
            <a:r>
              <a:rPr lang="tr-TR" dirty="0" err="1"/>
              <a:t>serebral</a:t>
            </a:r>
            <a:r>
              <a:rPr lang="tr-TR" dirty="0"/>
              <a:t> </a:t>
            </a:r>
            <a:r>
              <a:rPr lang="tr-TR" dirty="0" err="1"/>
              <a:t>palsilerin</a:t>
            </a:r>
            <a:r>
              <a:rPr lang="tr-TR" dirty="0"/>
              <a:t> %10’unu oluşturur. Çok zayıf denge ve koordinasyonla kendini gösterir. Hareketler kısıtlanır ancak sakar ve sallantılıdır. Algısal yetenekleri sınırlıdır.</a:t>
            </a:r>
          </a:p>
          <a:p>
            <a:r>
              <a:rPr lang="tr-TR" dirty="0">
                <a:solidFill>
                  <a:srgbClr val="00B0F0"/>
                </a:solidFill>
              </a:rPr>
              <a:t>4. </a:t>
            </a:r>
            <a:r>
              <a:rPr lang="tr-TR" dirty="0" err="1">
                <a:solidFill>
                  <a:srgbClr val="00B0F0"/>
                </a:solidFill>
              </a:rPr>
              <a:t>Rijidite</a:t>
            </a:r>
            <a:r>
              <a:rPr lang="tr-TR" dirty="0">
                <a:solidFill>
                  <a:srgbClr val="00B0F0"/>
                </a:solidFill>
              </a:rPr>
              <a:t>: </a:t>
            </a:r>
            <a:r>
              <a:rPr lang="tr-TR" dirty="0"/>
              <a:t>gerilme refleksinin yokluğu ve aşırı  beden katılığı ile tanınır. Aşırı gerilme ve sınırlı hareket ile birlikte yaygın olarak zihinsel gerilik görülür. </a:t>
            </a:r>
            <a:r>
              <a:rPr lang="tr-TR" dirty="0" err="1"/>
              <a:t>Serebrel</a:t>
            </a:r>
            <a:r>
              <a:rPr lang="tr-TR" dirty="0"/>
              <a:t> </a:t>
            </a:r>
            <a:r>
              <a:rPr lang="tr-TR" dirty="0" err="1"/>
              <a:t>palsilerin</a:t>
            </a:r>
            <a:r>
              <a:rPr lang="tr-TR" dirty="0"/>
              <a:t> %3’ünü </a:t>
            </a:r>
            <a:r>
              <a:rPr lang="tr-TR" dirty="0" err="1"/>
              <a:t>rijidite</a:t>
            </a:r>
            <a:r>
              <a:rPr lang="tr-TR" dirty="0"/>
              <a:t> olmaktadır.</a:t>
            </a:r>
          </a:p>
          <a:p>
            <a:r>
              <a:rPr lang="tr-TR" dirty="0">
                <a:solidFill>
                  <a:srgbClr val="00B0F0"/>
                </a:solidFill>
              </a:rPr>
              <a:t>5. Tremor: </a:t>
            </a:r>
            <a:r>
              <a:rPr lang="tr-TR" dirty="0"/>
              <a:t>tüm </a:t>
            </a:r>
            <a:r>
              <a:rPr lang="tr-TR" dirty="0" err="1"/>
              <a:t>serebral</a:t>
            </a:r>
            <a:r>
              <a:rPr lang="tr-TR" dirty="0"/>
              <a:t> </a:t>
            </a:r>
            <a:r>
              <a:rPr lang="tr-TR" dirty="0" err="1"/>
              <a:t>paslilerin</a:t>
            </a:r>
            <a:r>
              <a:rPr lang="tr-TR" dirty="0"/>
              <a:t> %2’sini oluşturur. Ritmik ve işlemsiz hareketlerle tanımlanır. İstemli harekete </a:t>
            </a:r>
            <a:r>
              <a:rPr lang="tr-TR" dirty="0" err="1"/>
              <a:t>teşebbüş</a:t>
            </a:r>
            <a:r>
              <a:rPr lang="tr-TR" dirty="0"/>
              <a:t> edildiğinde tremor artmaya eğilim gösterir. Sık sık katılığı ile birlikte görülür.</a:t>
            </a:r>
          </a:p>
        </p:txBody>
      </p:sp>
      <p:pic>
        <p:nvPicPr>
          <p:cNvPr id="4" name="Picture 4" descr="sunu">
            <a:extLst>
              <a:ext uri="{FF2B5EF4-FFF2-40B4-BE49-F238E27FC236}">
                <a16:creationId xmlns:a16="http://schemas.microsoft.com/office/drawing/2014/main" id="{EDA9BAA2-46D6-2340-B3CF-713FEB98B2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25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err="1">
                <a:solidFill>
                  <a:srgbClr val="00B0F0"/>
                </a:solidFill>
              </a:rPr>
              <a:t>Serebrel</a:t>
            </a:r>
            <a:r>
              <a:rPr lang="tr-TR" dirty="0">
                <a:solidFill>
                  <a:srgbClr val="00B0F0"/>
                </a:solidFill>
              </a:rPr>
              <a:t> </a:t>
            </a:r>
            <a:r>
              <a:rPr lang="tr-TR" dirty="0" err="1">
                <a:solidFill>
                  <a:srgbClr val="00B0F0"/>
                </a:solidFill>
              </a:rPr>
              <a:t>Palsi’li</a:t>
            </a:r>
            <a:r>
              <a:rPr lang="tr-TR" dirty="0">
                <a:solidFill>
                  <a:srgbClr val="00B0F0"/>
                </a:solidFill>
              </a:rPr>
              <a:t> çocuklarla çalışan beden eğitimi öğretmenlerine öneriler:</a:t>
            </a:r>
          </a:p>
        </p:txBody>
      </p:sp>
      <p:sp>
        <p:nvSpPr>
          <p:cNvPr id="3" name="İçerik Yer Tutucusu 2"/>
          <p:cNvSpPr>
            <a:spLocks noGrp="1"/>
          </p:cNvSpPr>
          <p:nvPr>
            <p:ph idx="1"/>
          </p:nvPr>
        </p:nvSpPr>
        <p:spPr/>
        <p:txBody>
          <a:bodyPr>
            <a:normAutofit lnSpcReduction="10000"/>
          </a:bodyPr>
          <a:lstStyle/>
          <a:p>
            <a:r>
              <a:rPr lang="tr-TR" dirty="0"/>
              <a:t>Aktiviteleri fiziksel terapist ile birlikte belirleyin.</a:t>
            </a:r>
          </a:p>
          <a:p>
            <a:r>
              <a:rPr lang="tr-TR" dirty="0"/>
              <a:t>Beceriyi mükemmelleştirmekten ziyade arkadaşları tarafından kabul ve işbirliği, yardımlaşma, dayanışma gibi sosyal yaşam becerilerine önem verin.</a:t>
            </a:r>
          </a:p>
          <a:p>
            <a:r>
              <a:rPr lang="tr-TR" dirty="0"/>
              <a:t>Mevcut serbest zaman aktiviteleri ve yaşamın ileriki yıllarına aktarılabilecek değerli hareket becerileri üzerine yoğunlaşın.</a:t>
            </a:r>
          </a:p>
          <a:p>
            <a:r>
              <a:rPr lang="tr-TR" dirty="0"/>
              <a:t>İstemli bırakma becerisini geliştirmek için top fırlatma aktivitelerine yer verin.</a:t>
            </a:r>
          </a:p>
          <a:p>
            <a:r>
              <a:rPr lang="tr-TR" dirty="0"/>
              <a:t>Motor kontrolü geliştirmek için ritmik aktivitelere yer verin.</a:t>
            </a:r>
          </a:p>
          <a:p>
            <a:r>
              <a:rPr lang="tr-TR" dirty="0"/>
              <a:t> </a:t>
            </a:r>
            <a:r>
              <a:rPr lang="tr-TR" dirty="0" err="1"/>
              <a:t>Ataksialı</a:t>
            </a:r>
            <a:r>
              <a:rPr lang="tr-TR" dirty="0"/>
              <a:t> çocukları denge ve ince motor aktivitelerden uzat tutun.</a:t>
            </a:r>
          </a:p>
          <a:p>
            <a:endParaRPr lang="tr-TR" dirty="0"/>
          </a:p>
        </p:txBody>
      </p:sp>
      <p:pic>
        <p:nvPicPr>
          <p:cNvPr id="4" name="Picture 4" descr="sunu">
            <a:extLst>
              <a:ext uri="{FF2B5EF4-FFF2-40B4-BE49-F238E27FC236}">
                <a16:creationId xmlns:a16="http://schemas.microsoft.com/office/drawing/2014/main" id="{9F133682-0FDE-EE43-89FB-178F267B32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102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err="1">
                <a:solidFill>
                  <a:srgbClr val="00B0F0"/>
                </a:solidFill>
              </a:rPr>
              <a:t>Serebral</a:t>
            </a:r>
            <a:r>
              <a:rPr lang="tr-TR" dirty="0">
                <a:solidFill>
                  <a:srgbClr val="00B0F0"/>
                </a:solidFill>
              </a:rPr>
              <a:t> </a:t>
            </a:r>
            <a:r>
              <a:rPr lang="tr-TR" dirty="0" err="1">
                <a:solidFill>
                  <a:srgbClr val="00B0F0"/>
                </a:solidFill>
              </a:rPr>
              <a:t>Palsi’nin</a:t>
            </a:r>
            <a:r>
              <a:rPr lang="tr-TR" dirty="0">
                <a:solidFill>
                  <a:srgbClr val="00B0F0"/>
                </a:solidFill>
              </a:rPr>
              <a:t> engelin oluştuğu yere göre sınıflandırılması:</a:t>
            </a:r>
          </a:p>
        </p:txBody>
      </p:sp>
      <p:sp>
        <p:nvSpPr>
          <p:cNvPr id="3" name="İçerik Yer Tutucusu 2"/>
          <p:cNvSpPr>
            <a:spLocks noGrp="1"/>
          </p:cNvSpPr>
          <p:nvPr>
            <p:ph idx="1"/>
          </p:nvPr>
        </p:nvSpPr>
        <p:spPr/>
        <p:txBody>
          <a:bodyPr>
            <a:normAutofit/>
          </a:bodyPr>
          <a:lstStyle/>
          <a:p>
            <a:r>
              <a:rPr lang="tr-TR" dirty="0">
                <a:solidFill>
                  <a:srgbClr val="00B0F0"/>
                </a:solidFill>
              </a:rPr>
              <a:t>1. </a:t>
            </a:r>
            <a:r>
              <a:rPr lang="tr-TR" dirty="0" err="1">
                <a:solidFill>
                  <a:srgbClr val="00B0F0"/>
                </a:solidFill>
              </a:rPr>
              <a:t>Monopleji</a:t>
            </a:r>
            <a:r>
              <a:rPr lang="tr-TR" dirty="0">
                <a:solidFill>
                  <a:srgbClr val="00B0F0"/>
                </a:solidFill>
              </a:rPr>
              <a:t>: </a:t>
            </a:r>
            <a:r>
              <a:rPr lang="tr-TR" dirty="0"/>
              <a:t>Sadece bir </a:t>
            </a:r>
            <a:r>
              <a:rPr lang="tr-TR" dirty="0" err="1"/>
              <a:t>uzuvun</a:t>
            </a:r>
            <a:r>
              <a:rPr lang="tr-TR" dirty="0"/>
              <a:t> etkilenmesi durumudur. Tek kol yada tek bacak gibi.</a:t>
            </a:r>
          </a:p>
          <a:p>
            <a:r>
              <a:rPr lang="tr-TR" dirty="0">
                <a:solidFill>
                  <a:srgbClr val="00B0F0"/>
                </a:solidFill>
              </a:rPr>
              <a:t>2. </a:t>
            </a:r>
            <a:r>
              <a:rPr lang="tr-TR" dirty="0" err="1">
                <a:solidFill>
                  <a:srgbClr val="00B0F0"/>
                </a:solidFill>
              </a:rPr>
              <a:t>Parapleji</a:t>
            </a:r>
            <a:r>
              <a:rPr lang="tr-TR" dirty="0">
                <a:solidFill>
                  <a:srgbClr val="00B0F0"/>
                </a:solidFill>
              </a:rPr>
              <a:t>: </a:t>
            </a:r>
            <a:r>
              <a:rPr lang="tr-TR" dirty="0"/>
              <a:t>Sadece iki bacak yada iki kolun etkilenmesi durumudur.</a:t>
            </a:r>
          </a:p>
          <a:p>
            <a:r>
              <a:rPr lang="tr-TR" dirty="0">
                <a:solidFill>
                  <a:srgbClr val="00B0F0"/>
                </a:solidFill>
              </a:rPr>
              <a:t>3. </a:t>
            </a:r>
            <a:r>
              <a:rPr lang="tr-TR" dirty="0" err="1">
                <a:solidFill>
                  <a:srgbClr val="00B0F0"/>
                </a:solidFill>
              </a:rPr>
              <a:t>Hemipleji</a:t>
            </a:r>
            <a:r>
              <a:rPr lang="tr-TR" dirty="0">
                <a:solidFill>
                  <a:srgbClr val="00B0F0"/>
                </a:solidFill>
              </a:rPr>
              <a:t>: </a:t>
            </a:r>
            <a:r>
              <a:rPr lang="tr-TR" dirty="0"/>
              <a:t>Bedenin sağ ya da sol tarafındaki uzuvların etkilendiği durumdur. Sağ kol ve sağ bacağın birlikte etkilenmesi gibi.</a:t>
            </a:r>
          </a:p>
          <a:p>
            <a:r>
              <a:rPr lang="tr-TR" dirty="0">
                <a:solidFill>
                  <a:srgbClr val="00B0F0"/>
                </a:solidFill>
              </a:rPr>
              <a:t>4. </a:t>
            </a:r>
            <a:r>
              <a:rPr lang="tr-TR" dirty="0" err="1">
                <a:solidFill>
                  <a:srgbClr val="00B0F0"/>
                </a:solidFill>
              </a:rPr>
              <a:t>Tripleji</a:t>
            </a:r>
            <a:r>
              <a:rPr lang="tr-TR" dirty="0">
                <a:solidFill>
                  <a:srgbClr val="00B0F0"/>
                </a:solidFill>
              </a:rPr>
              <a:t>: </a:t>
            </a:r>
            <a:r>
              <a:rPr lang="tr-TR" dirty="0"/>
              <a:t>Üç </a:t>
            </a:r>
            <a:r>
              <a:rPr lang="tr-TR" dirty="0" err="1"/>
              <a:t>uzuvun</a:t>
            </a:r>
            <a:r>
              <a:rPr lang="tr-TR" dirty="0"/>
              <a:t> etkilenmesi durumudur.</a:t>
            </a:r>
          </a:p>
          <a:p>
            <a:r>
              <a:rPr lang="tr-TR" dirty="0">
                <a:solidFill>
                  <a:srgbClr val="00B0F0"/>
                </a:solidFill>
              </a:rPr>
              <a:t>5. </a:t>
            </a:r>
            <a:r>
              <a:rPr lang="tr-TR" dirty="0" err="1">
                <a:solidFill>
                  <a:srgbClr val="00B0F0"/>
                </a:solidFill>
              </a:rPr>
              <a:t>Quadrpleji</a:t>
            </a:r>
            <a:r>
              <a:rPr lang="tr-TR" dirty="0">
                <a:solidFill>
                  <a:srgbClr val="00B0F0"/>
                </a:solidFill>
              </a:rPr>
              <a:t>: </a:t>
            </a:r>
            <a:r>
              <a:rPr lang="tr-TR" dirty="0"/>
              <a:t>Tüm uzuvların etkilenmesi durumudur.</a:t>
            </a:r>
          </a:p>
        </p:txBody>
      </p:sp>
      <p:pic>
        <p:nvPicPr>
          <p:cNvPr id="4" name="Picture 4" descr="sunu">
            <a:extLst>
              <a:ext uri="{FF2B5EF4-FFF2-40B4-BE49-F238E27FC236}">
                <a16:creationId xmlns:a16="http://schemas.microsoft.com/office/drawing/2014/main" id="{AD68A437-8D54-694C-A3A7-36B03E42D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4419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00B0F0"/>
                </a:solidFill>
              </a:rPr>
              <a:t>Epilepsi</a:t>
            </a:r>
          </a:p>
        </p:txBody>
      </p:sp>
      <p:sp>
        <p:nvSpPr>
          <p:cNvPr id="3" name="İçerik Yer Tutucusu 2"/>
          <p:cNvSpPr>
            <a:spLocks noGrp="1"/>
          </p:cNvSpPr>
          <p:nvPr>
            <p:ph idx="1"/>
          </p:nvPr>
        </p:nvSpPr>
        <p:spPr/>
        <p:txBody>
          <a:bodyPr/>
          <a:lstStyle/>
          <a:p>
            <a:r>
              <a:rPr lang="tr-TR" dirty="0"/>
              <a:t>Beyin hücrelerinin olağan elektrik akımı örüntüsünün beyin işlevlerini etkileyecek kadar bozulması durumudur. Beyinde aşırı elektrik enerjisinin boşalması nöbetlerin ortaya çıkmasına neden olur nöbetler sırasında kaslarda ve sinirlerde normal dışı durumlar meydana gelir. Beyin korteksinde olan bir zedelenme sonucu oluştuğu kabul edilse de kalıtımın da rolünün büyük olduğu bilinmektedir. Genel nüfusta 1\1000 oranında görülmektedir. </a:t>
            </a:r>
          </a:p>
          <a:p>
            <a:r>
              <a:rPr lang="tr-TR" dirty="0"/>
              <a:t>Epilepsinin iki türü bulunmaktadır;</a:t>
            </a:r>
          </a:p>
        </p:txBody>
      </p:sp>
      <p:pic>
        <p:nvPicPr>
          <p:cNvPr id="4" name="Picture 4" descr="sunu">
            <a:extLst>
              <a:ext uri="{FF2B5EF4-FFF2-40B4-BE49-F238E27FC236}">
                <a16:creationId xmlns:a16="http://schemas.microsoft.com/office/drawing/2014/main" id="{7C83A926-EC12-D74A-8D3D-77435AFE0D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123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77240"/>
            <a:ext cx="10515600" cy="5399723"/>
          </a:xfrm>
        </p:spPr>
        <p:txBody>
          <a:bodyPr/>
          <a:lstStyle/>
          <a:p>
            <a:r>
              <a:rPr lang="tr-TR" dirty="0">
                <a:solidFill>
                  <a:srgbClr val="00B0F0"/>
                </a:solidFill>
              </a:rPr>
              <a:t>1. Büyük nöbet: </a:t>
            </a:r>
            <a:r>
              <a:rPr lang="tr-TR" dirty="0"/>
              <a:t>Epilepsinin en ağır ve en tehlikeli türüdür. Hasta nöbet sırasında kendini kaybeder, yere yatar. Olduğu yere yığılır kalır. Ağız kenetlenir, hasta dilini ısırabilir, adaleler kasılır ve sertleşir, yüzü morarır, nefes sıklaşır, gözleri geriye kayar. Nöbet yarım saat ya da bir saat sürebilir. Nöbetten sonra hasta kusar, ağlar, yorgunluk hisseder. Ölüm tehlikesi olan durumlar ortaya çıkabilir.</a:t>
            </a:r>
          </a:p>
          <a:p>
            <a:r>
              <a:rPr lang="tr-TR" dirty="0">
                <a:solidFill>
                  <a:srgbClr val="00B0F0"/>
                </a:solidFill>
              </a:rPr>
              <a:t>2. Küçük nöbet: </a:t>
            </a:r>
            <a:r>
              <a:rPr lang="tr-TR" dirty="0"/>
              <a:t>Kısa süreli (1-10sn) nöbetlerdir. Kişi bir an için duraklar, boş boş bakar, sonra hiçbir şey olmamış gibi işine devam eder. Bazı hastalar günde 100-200 kez nöbet geçirebilirler.</a:t>
            </a:r>
          </a:p>
        </p:txBody>
      </p:sp>
      <p:pic>
        <p:nvPicPr>
          <p:cNvPr id="4" name="Picture 4" descr="sunu">
            <a:extLst>
              <a:ext uri="{FF2B5EF4-FFF2-40B4-BE49-F238E27FC236}">
                <a16:creationId xmlns:a16="http://schemas.microsoft.com/office/drawing/2014/main" id="{366E3759-E69A-9947-BC55-FD3DF97F18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40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solidFill>
                  <a:srgbClr val="00B0F0"/>
                </a:solidFill>
              </a:rPr>
              <a:t>Epileptik çocukla çalışan beden eğitimi öğretmeni şunlara dikkat etmelidir:</a:t>
            </a:r>
          </a:p>
        </p:txBody>
      </p:sp>
      <p:sp>
        <p:nvSpPr>
          <p:cNvPr id="3" name="İçerik Yer Tutucusu 2"/>
          <p:cNvSpPr>
            <a:spLocks noGrp="1"/>
          </p:cNvSpPr>
          <p:nvPr>
            <p:ph idx="1"/>
          </p:nvPr>
        </p:nvSpPr>
        <p:spPr/>
        <p:txBody>
          <a:bodyPr>
            <a:normAutofit fontScale="92500" lnSpcReduction="10000"/>
          </a:bodyPr>
          <a:lstStyle/>
          <a:p>
            <a:r>
              <a:rPr lang="tr-TR" dirty="0"/>
              <a:t>Beden eğitimi program taslağını çocuğun doktoru ile görüşün.</a:t>
            </a:r>
          </a:p>
          <a:p>
            <a:r>
              <a:rPr lang="tr-TR" dirty="0"/>
              <a:t>Epileptik çocukların ara sıra ortaya çıkan nöbetleri dışında akranları gibi olduğunu ve bu nöbetlerin ilaç tedavisi ile kontrol altına alınabildiğini unutmayın.</a:t>
            </a:r>
          </a:p>
          <a:p>
            <a:r>
              <a:rPr lang="tr-TR" dirty="0"/>
              <a:t>Nöbet durumunda soğukkanlı olun ve ilk yardım uygulayın. Diğer çocukların durumu anlaması ve kabul etmesine yardımcı olun.</a:t>
            </a:r>
          </a:p>
          <a:p>
            <a:r>
              <a:rPr lang="tr-TR" dirty="0"/>
              <a:t>Ritmik aktiviteler gibi konsantrasyon gerektiren aktivitelere odaklanın.</a:t>
            </a:r>
          </a:p>
          <a:p>
            <a:r>
              <a:rPr lang="tr-TR" dirty="0"/>
              <a:t>Sınıf öğretmeninden beden eğitimi dersinden önce çocuğun gösterdiği normal dışı davranış hakkında sizi uyarmasını rica edin.</a:t>
            </a:r>
          </a:p>
          <a:p>
            <a:r>
              <a:rPr lang="tr-TR" dirty="0"/>
              <a:t>Çocuğun durumunun şüpheli olduğu durumlarda tırmanma aktivitelerinden kaçının.</a:t>
            </a:r>
          </a:p>
        </p:txBody>
      </p:sp>
      <p:pic>
        <p:nvPicPr>
          <p:cNvPr id="4" name="Picture 4" descr="sunu">
            <a:extLst>
              <a:ext uri="{FF2B5EF4-FFF2-40B4-BE49-F238E27FC236}">
                <a16:creationId xmlns:a16="http://schemas.microsoft.com/office/drawing/2014/main" id="{84808C29-5F10-0F48-9E61-8F96C2A7DF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471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00B0F0"/>
                </a:solidFill>
              </a:rPr>
              <a:t>Akciğer Sınırlılıkları</a:t>
            </a:r>
          </a:p>
        </p:txBody>
      </p:sp>
      <p:sp>
        <p:nvSpPr>
          <p:cNvPr id="3" name="İçerik Yer Tutucusu 2"/>
          <p:cNvSpPr>
            <a:spLocks noGrp="1"/>
          </p:cNvSpPr>
          <p:nvPr>
            <p:ph idx="1"/>
          </p:nvPr>
        </p:nvSpPr>
        <p:spPr/>
        <p:txBody>
          <a:bodyPr>
            <a:normAutofit/>
          </a:bodyPr>
          <a:lstStyle/>
          <a:p>
            <a:r>
              <a:rPr lang="tr-TR" dirty="0"/>
              <a:t>İlköğretim beden eğitimi öğretmenleri astım ve </a:t>
            </a:r>
            <a:r>
              <a:rPr lang="tr-TR" dirty="0" err="1"/>
              <a:t>kistik</a:t>
            </a:r>
            <a:r>
              <a:rPr lang="tr-TR" dirty="0"/>
              <a:t> </a:t>
            </a:r>
            <a:r>
              <a:rPr lang="tr-TR" dirty="0" err="1"/>
              <a:t>fibrosis</a:t>
            </a:r>
            <a:r>
              <a:rPr lang="tr-TR" dirty="0"/>
              <a:t> ile karşılaşabilirler.</a:t>
            </a:r>
          </a:p>
          <a:p>
            <a:r>
              <a:rPr lang="tr-TR" dirty="0">
                <a:solidFill>
                  <a:srgbClr val="00B0F0"/>
                </a:solidFill>
              </a:rPr>
              <a:t>Astım: </a:t>
            </a:r>
            <a:r>
              <a:rPr lang="tr-TR" dirty="0"/>
              <a:t>Hafiften orta dereceye kadar solunumu etkileyen bir hastalıktır. Fiziksel aktiviteler bu çocuklar için oldukça yararlıdır. Fiziksel uygunluk düzeyi astım ataklarının sayı ve şiddetinde azalmaya neden olur. Astımlı çocuklar için ders hazırlarken astım atağını provoke etmeyen aktiviteler planlanmalıdır. Isınma, aktivite öncesi egzersize geçişe hazırlık sağlanması açısından önemlidir. Yüzme ve takım oyunları önerilir. Soğuk ve nemli havalarda egzersizden kaçınılmalıdır.</a:t>
            </a:r>
          </a:p>
        </p:txBody>
      </p:sp>
      <p:pic>
        <p:nvPicPr>
          <p:cNvPr id="4" name="Picture 4" descr="sunu">
            <a:extLst>
              <a:ext uri="{FF2B5EF4-FFF2-40B4-BE49-F238E27FC236}">
                <a16:creationId xmlns:a16="http://schemas.microsoft.com/office/drawing/2014/main" id="{50F69642-D378-3F42-9C42-16E7FBB52F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528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074420"/>
            <a:ext cx="10515600" cy="5102543"/>
          </a:xfrm>
        </p:spPr>
        <p:txBody>
          <a:bodyPr/>
          <a:lstStyle/>
          <a:p>
            <a:r>
              <a:rPr lang="tr-TR" dirty="0" err="1">
                <a:solidFill>
                  <a:srgbClr val="00B0F0"/>
                </a:solidFill>
              </a:rPr>
              <a:t>Kistik</a:t>
            </a:r>
            <a:r>
              <a:rPr lang="tr-TR" dirty="0">
                <a:solidFill>
                  <a:srgbClr val="00B0F0"/>
                </a:solidFill>
              </a:rPr>
              <a:t> </a:t>
            </a:r>
            <a:r>
              <a:rPr lang="tr-TR" dirty="0" err="1">
                <a:solidFill>
                  <a:srgbClr val="00B0F0"/>
                </a:solidFill>
              </a:rPr>
              <a:t>Fibrosis</a:t>
            </a:r>
            <a:r>
              <a:rPr lang="tr-TR" dirty="0">
                <a:solidFill>
                  <a:srgbClr val="00B0F0"/>
                </a:solidFill>
              </a:rPr>
              <a:t>: </a:t>
            </a:r>
            <a:r>
              <a:rPr lang="tr-TR" dirty="0"/>
              <a:t>Solunum güçlüğüne sonunda da ölümü yol açan ciğerin gittikçe artan miktarda mukus ile dolduğu, ilerleyici, tedavi edilemeyen ve ölümcül bir hastalıktır. Bu çocuklarda en önemli sınırlayıcı faktör sınırlı aerobik </a:t>
            </a:r>
            <a:r>
              <a:rPr lang="tr-TR" dirty="0" err="1"/>
              <a:t>dayanıklık</a:t>
            </a:r>
            <a:r>
              <a:rPr lang="tr-TR" dirty="0"/>
              <a:t> nedeniyle ortaya çıkan solunum sorunudur. Eğitimci aktiviteye başlamadan önce çocuğun doktorunun önerilerini yazılı olarak almalıdır. Yüzme, yürüme ve kısa egzersiz devresi olan takım sporları gibi sok dinlenmelere izin verin aktiviteler önerilir.</a:t>
            </a:r>
          </a:p>
        </p:txBody>
      </p:sp>
      <p:pic>
        <p:nvPicPr>
          <p:cNvPr id="4" name="Picture 4" descr="sunu">
            <a:extLst>
              <a:ext uri="{FF2B5EF4-FFF2-40B4-BE49-F238E27FC236}">
                <a16:creationId xmlns:a16="http://schemas.microsoft.com/office/drawing/2014/main" id="{68304D96-4BB6-F245-BAD2-A434F13000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774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Kas-İskelet Bozuklukları</a:t>
            </a:r>
          </a:p>
        </p:txBody>
      </p:sp>
      <p:sp>
        <p:nvSpPr>
          <p:cNvPr id="3" name="İçerik Yer Tutucusu 2"/>
          <p:cNvSpPr>
            <a:spLocks noGrp="1"/>
          </p:cNvSpPr>
          <p:nvPr>
            <p:ph idx="1"/>
          </p:nvPr>
        </p:nvSpPr>
        <p:spPr/>
        <p:txBody>
          <a:bodyPr>
            <a:normAutofit lnSpcReduction="10000"/>
          </a:bodyPr>
          <a:lstStyle/>
          <a:p>
            <a:r>
              <a:rPr lang="tr-TR" dirty="0" err="1"/>
              <a:t>Osgood</a:t>
            </a:r>
            <a:r>
              <a:rPr lang="tr-TR" dirty="0"/>
              <a:t> </a:t>
            </a:r>
            <a:r>
              <a:rPr lang="tr-TR" dirty="0" err="1"/>
              <a:t>Schlatter</a:t>
            </a:r>
            <a:r>
              <a:rPr lang="tr-TR" dirty="0"/>
              <a:t>, arterit ve duruşa özgü bozukluklar çocuğun etkin ve yeterli hareket etme yeteneğini etkileyen çok çeşitli kas-iskelet sınırlılıklarından birkaç tanesidir.</a:t>
            </a:r>
          </a:p>
          <a:p>
            <a:r>
              <a:rPr lang="tr-TR" dirty="0" err="1">
                <a:solidFill>
                  <a:srgbClr val="00B0F0"/>
                </a:solidFill>
              </a:rPr>
              <a:t>Osgood-schlatter</a:t>
            </a:r>
            <a:r>
              <a:rPr lang="tr-TR" dirty="0">
                <a:solidFill>
                  <a:srgbClr val="00B0F0"/>
                </a:solidFill>
              </a:rPr>
              <a:t>: </a:t>
            </a:r>
            <a:r>
              <a:rPr lang="tr-TR" dirty="0"/>
              <a:t>ergenlik öncesi kız ve erkeklerde yaygın olarak görülen diz eklemi etrafında şişme ve acıya neden olan bir hastalıktır. Tıbbi tedavi ile tamamen iyileşen ve çoğu zaman birkaç yıl sonra tedavi edilemeyen kendiliğinden iyileşen bir hastalıktır. Tedavi için bazıları bacağın en az altı hafta tamamen hareketsiz kalmasını ve bir yıla kadar bir zaman da fiziksel aktivitelerin yasaklanmasını, bazıları ise bireyin acıya katlandığı takdirde fiziksel aktiviteye katılmasını önermektedir.</a:t>
            </a:r>
          </a:p>
        </p:txBody>
      </p:sp>
      <p:pic>
        <p:nvPicPr>
          <p:cNvPr id="4" name="Picture 4" descr="sunu">
            <a:extLst>
              <a:ext uri="{FF2B5EF4-FFF2-40B4-BE49-F238E27FC236}">
                <a16:creationId xmlns:a16="http://schemas.microsoft.com/office/drawing/2014/main" id="{0E0CA524-20B5-6948-B7DF-73096F1B63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676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solidFill>
                  <a:srgbClr val="00B0F0"/>
                </a:solidFill>
              </a:rPr>
              <a:t>Eklem intihabı (</a:t>
            </a:r>
            <a:r>
              <a:rPr lang="tr-TR" dirty="0" err="1">
                <a:solidFill>
                  <a:srgbClr val="00B0F0"/>
                </a:solidFill>
              </a:rPr>
              <a:t>artrit</a:t>
            </a:r>
            <a:r>
              <a:rPr lang="tr-TR" dirty="0">
                <a:solidFill>
                  <a:srgbClr val="00B0F0"/>
                </a:solidFill>
              </a:rPr>
              <a:t>): </a:t>
            </a:r>
            <a:r>
              <a:rPr lang="tr-TR" dirty="0"/>
              <a:t>Yaşlılık hastalığı olarak bilinmesine rağmen birçok çocuk tedavisi henüz bulunamayan bu hastalıkla yaşarlar. Temele eklemlerin iltihaplanması ile ortaya çıkan acı veren bir hastalıktır. </a:t>
            </a:r>
            <a:r>
              <a:rPr lang="tr-TR" dirty="0" err="1"/>
              <a:t>Artritli</a:t>
            </a:r>
            <a:r>
              <a:rPr lang="tr-TR" dirty="0"/>
              <a:t> çocuklar düzenli beden eğitimi programına katılmalıdırlar. Eklem esnekliği ilerletmek için germe hareketlerine katılmaları desteklenmelidir.</a:t>
            </a:r>
          </a:p>
          <a:p>
            <a:endParaRPr lang="tr-TR" dirty="0"/>
          </a:p>
        </p:txBody>
      </p:sp>
      <p:pic>
        <p:nvPicPr>
          <p:cNvPr id="4" name="Picture 4" descr="sunu">
            <a:extLst>
              <a:ext uri="{FF2B5EF4-FFF2-40B4-BE49-F238E27FC236}">
                <a16:creationId xmlns:a16="http://schemas.microsoft.com/office/drawing/2014/main" id="{8A202035-7D17-014D-8581-79F053175E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1680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68680"/>
            <a:ext cx="10515600" cy="5308283"/>
          </a:xfrm>
        </p:spPr>
        <p:txBody>
          <a:bodyPr/>
          <a:lstStyle/>
          <a:p>
            <a:r>
              <a:rPr lang="tr-TR" dirty="0">
                <a:solidFill>
                  <a:srgbClr val="00B0F0"/>
                </a:solidFill>
              </a:rPr>
              <a:t>Duruşa bağlı bozukluklar: </a:t>
            </a:r>
            <a:r>
              <a:rPr lang="tr-TR" dirty="0"/>
              <a:t>ilkokul çocukları arasında en yaygındır. Fonksiyonel ve yapısal olarak sınıflandırılabilirler. Fonksiyonel duruşa göre bozukluk alışılmış yanlış beden duruşu ve belli kas gruplarının aşırı gelişiminin neden olduğu bir durumdur. </a:t>
            </a:r>
          </a:p>
          <a:p>
            <a:pPr marL="0" indent="0">
              <a:buNone/>
            </a:pPr>
            <a:r>
              <a:rPr lang="tr-TR" dirty="0"/>
              <a:t>   yapısal duruşa özgü bozukluklar yapısal iskelet sistemi bozukluklarını kapsar. İyileşemeyen doğuştan bozukluklar, düzeltilemeyen fonksiyonel bozukluklar yada iskelet yaralanmaları ile ortaya çıkabilir. Yapısal bozukluklar cerrahi müdahale gerektiren fonksiyonel kayıplar belirlenmiş kas gruplarını güçlendirmek için uygun aktivite programları ile düzeltilebilmektedir. </a:t>
            </a:r>
          </a:p>
        </p:txBody>
      </p:sp>
      <p:pic>
        <p:nvPicPr>
          <p:cNvPr id="4" name="Picture 4" descr="sunu">
            <a:extLst>
              <a:ext uri="{FF2B5EF4-FFF2-40B4-BE49-F238E27FC236}">
                <a16:creationId xmlns:a16="http://schemas.microsoft.com/office/drawing/2014/main" id="{4654B2A6-7FF9-B440-9DC9-233D2B646B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688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solidFill>
                  <a:srgbClr val="00B0F0"/>
                </a:solidFill>
              </a:rPr>
              <a:t>Kas-İskelet problemi olan çocukla çalışan beden eğitimi öğretmenini şunlara dikkat etmelidir;</a:t>
            </a:r>
          </a:p>
        </p:txBody>
      </p:sp>
      <p:sp>
        <p:nvSpPr>
          <p:cNvPr id="3" name="İçerik Yer Tutucusu 2"/>
          <p:cNvSpPr>
            <a:spLocks noGrp="1"/>
          </p:cNvSpPr>
          <p:nvPr>
            <p:ph idx="1"/>
          </p:nvPr>
        </p:nvSpPr>
        <p:spPr/>
        <p:txBody>
          <a:bodyPr>
            <a:normAutofit fontScale="85000" lnSpcReduction="20000"/>
          </a:bodyPr>
          <a:lstStyle/>
          <a:p>
            <a:r>
              <a:rPr lang="tr-TR" dirty="0"/>
              <a:t>Çocuğun doktoru tarafından belirlenmiş ya da tıbbi olarak onaylanmış beden eğitimi programını uygulayın.</a:t>
            </a:r>
          </a:p>
          <a:p>
            <a:r>
              <a:rPr lang="tr-TR" dirty="0"/>
              <a:t>Maksimum katılımı sağlayan aktiviteler planlayın.</a:t>
            </a:r>
          </a:p>
          <a:p>
            <a:r>
              <a:rPr lang="tr-TR" dirty="0"/>
              <a:t>Tekerlekli sandalyeden koltuk değneği ve otururken en uygun şekilde nasıl düşüleceğine ilişkin teknikler öğretin.</a:t>
            </a:r>
          </a:p>
          <a:p>
            <a:r>
              <a:rPr lang="tr-TR" dirty="0"/>
              <a:t>Takımları tüm çocukların kazanma fırsatı olacak şekilde beceri düzeyine göre oluşturun. </a:t>
            </a:r>
          </a:p>
          <a:p>
            <a:r>
              <a:rPr lang="tr-TR" dirty="0"/>
              <a:t>Gevşeme sağlayan su aktivitelerine yer verin.</a:t>
            </a:r>
          </a:p>
          <a:p>
            <a:r>
              <a:rPr lang="tr-TR" dirty="0"/>
              <a:t>Eklem iltihabı olan çocukların beden eğitiminde germe sağlayan hareketlere yer verin.</a:t>
            </a:r>
          </a:p>
          <a:p>
            <a:r>
              <a:rPr lang="tr-TR" dirty="0"/>
              <a:t>Bireysel beden eğitimi programını hazırlarken öğrencinin doktor ve fizyoterapisti ile birlikte çalışın.</a:t>
            </a:r>
          </a:p>
        </p:txBody>
      </p:sp>
      <p:pic>
        <p:nvPicPr>
          <p:cNvPr id="4" name="Picture 4" descr="sunu">
            <a:extLst>
              <a:ext uri="{FF2B5EF4-FFF2-40B4-BE49-F238E27FC236}">
                <a16:creationId xmlns:a16="http://schemas.microsoft.com/office/drawing/2014/main" id="{C2505A90-F35D-4141-85A1-7C371D71CF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20129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TotalTime>
  <Words>1442</Words>
  <Application>Microsoft Macintosh PowerPoint</Application>
  <PresentationFormat>Geniş ekran</PresentationFormat>
  <Paragraphs>64</Paragraphs>
  <Slides>18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18</vt:i4>
      </vt:variant>
    </vt:vector>
  </HeadingPairs>
  <TitlesOfParts>
    <vt:vector size="22" baseType="lpstr">
      <vt:lpstr>Arial</vt:lpstr>
      <vt:lpstr>Calibri</vt:lpstr>
      <vt:lpstr>Calibri Light</vt:lpstr>
      <vt:lpstr>Office Teması</vt:lpstr>
      <vt:lpstr>PowerPoint Sunusu</vt:lpstr>
      <vt:lpstr>PowerPoint Sunusu</vt:lpstr>
      <vt:lpstr>PowerPoint Sunusu</vt:lpstr>
      <vt:lpstr>Kalp-Dolaşım Rahatsızlıkları</vt:lpstr>
      <vt:lpstr>Kalp-dolaşım sistemi sınırlılıkları bulunan çocuklarla çalışan beden eğitimi öğretmenlerine öneriler</vt:lpstr>
      <vt:lpstr>Kalp-Sinir Sınırlılıkları</vt:lpstr>
      <vt:lpstr>PowerPoint Sunusu</vt:lpstr>
      <vt:lpstr>Serebrel Palsi’li çocuklarla çalışan beden eğitimi öğretmenlerine öneriler:</vt:lpstr>
      <vt:lpstr>Serebral Palsi’nin engelin oluştuğu yere göre sınıflandırılması:</vt:lpstr>
      <vt:lpstr>Epilepsi</vt:lpstr>
      <vt:lpstr>PowerPoint Sunusu</vt:lpstr>
      <vt:lpstr>Epileptik çocukla çalışan beden eğitimi öğretmeni şunlara dikkat etmelidir:</vt:lpstr>
      <vt:lpstr>Akciğer Sınırlılıkları</vt:lpstr>
      <vt:lpstr>PowerPoint Sunusu</vt:lpstr>
      <vt:lpstr>Kas-İskelet Bozuklukları</vt:lpstr>
      <vt:lpstr>PowerPoint Sunusu</vt:lpstr>
      <vt:lpstr>PowerPoint Sunusu</vt:lpstr>
      <vt:lpstr>Kas-İskelet problemi olan çocukla çalışan beden eğitimi öğretmenini şunlara dikkat etmelidir;</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BEDENSEL ENGELLİ ÇOCUKLAR VE EĞİTİMLERİ</dc:title>
  <dc:creator>HUSEYFE AKTAS</dc:creator>
  <cp:lastModifiedBy>Microsoft Office Kullanıcısı</cp:lastModifiedBy>
  <cp:revision>16</cp:revision>
  <cp:lastPrinted>2019-04-16T21:31:40Z</cp:lastPrinted>
  <dcterms:created xsi:type="dcterms:W3CDTF">2019-04-16T21:07:29Z</dcterms:created>
  <dcterms:modified xsi:type="dcterms:W3CDTF">2020-03-19T13:36:49Z</dcterms:modified>
</cp:coreProperties>
</file>