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0"/>
  </p:handoutMasterIdLst>
  <p:sldIdLst>
    <p:sldId id="256" r:id="rId2"/>
    <p:sldId id="257" r:id="rId3"/>
    <p:sldId id="258" r:id="rId4"/>
    <p:sldId id="259" r:id="rId5"/>
    <p:sldId id="260" r:id="rId6"/>
    <p:sldId id="263" r:id="rId7"/>
    <p:sldId id="262" r:id="rId8"/>
    <p:sldId id="261" r:id="rId9"/>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58" autoAdjust="0"/>
    <p:restoredTop sz="94667" autoAdjust="0"/>
  </p:normalViewPr>
  <p:slideViewPr>
    <p:cSldViewPr>
      <p:cViewPr varScale="1">
        <p:scale>
          <a:sx n="109" d="100"/>
          <a:sy n="109" d="100"/>
        </p:scale>
        <p:origin x="160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21.03.2020</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 için tıklatın</a:t>
            </a: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 için tıklatın</a:t>
            </a: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tıklatın</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a:t>Asıl başlık stili için tıklatın</a:t>
            </a: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a:t>Asıl başlık stili için tıklatın</a:t>
            </a: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a:t>Asıl başlık stili için tıklatın</a:t>
            </a: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t>SOSYAL HİZMET BÖLÜMÜ</a:t>
            </a:r>
          </a:p>
        </p:txBody>
      </p:sp>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SAĞLIK BİLİMLERİ FAKÜLTESİ</a:t>
            </a:r>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SHB 214 Çocuk Suçluluğu ve Sosyal Hizmet</a:t>
            </a:r>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3031231" y="5715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err="1">
                <a:solidFill>
                  <a:schemeClr val="bg1">
                    <a:lumMod val="50000"/>
                  </a:schemeClr>
                </a:solidFill>
              </a:rPr>
              <a:t>Öğr</a:t>
            </a:r>
            <a:r>
              <a:rPr lang="tr-TR" altLang="tr-TR" sz="2000" b="1" i="1" dirty="0">
                <a:solidFill>
                  <a:schemeClr val="bg1">
                    <a:lumMod val="50000"/>
                  </a:schemeClr>
                </a:solidFill>
              </a:rPr>
              <a:t>. Gör. Fatih KURŞUN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2000" dirty="0"/>
              <a:t>Çocuk Suçluluğunun Toplumsal Nedenleri</a:t>
            </a:r>
          </a:p>
        </p:txBody>
      </p:sp>
      <p:sp>
        <p:nvSpPr>
          <p:cNvPr id="6147" name="Rectangle 3">
            <a:extLst>
              <a:ext uri="{FF2B5EF4-FFF2-40B4-BE49-F238E27FC236}">
                <a16:creationId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a:t>Hafta-4</a:t>
            </a:r>
          </a:p>
        </p:txBody>
      </p:sp>
      <p:pic>
        <p:nvPicPr>
          <p:cNvPr id="6148" name="Picture 4" descr="sunu">
            <a:extLst>
              <a:ext uri="{FF2B5EF4-FFF2-40B4-BE49-F238E27FC236}">
                <a16:creationId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a:t>SHB 214 Çocuk Suçluluğu Sosyal Hizmet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7AA1610-AF3A-45AE-A608-F083657FC4A3}"/>
              </a:ext>
            </a:extLst>
          </p:cNvPr>
          <p:cNvSpPr>
            <a:spLocks noGrp="1"/>
          </p:cNvSpPr>
          <p:nvPr>
            <p:ph idx="1"/>
          </p:nvPr>
        </p:nvSpPr>
        <p:spPr>
          <a:xfrm>
            <a:off x="457200" y="1340768"/>
            <a:ext cx="8229600" cy="3633267"/>
          </a:xfrm>
        </p:spPr>
        <p:txBody>
          <a:bodyPr/>
          <a:lstStyle/>
          <a:p>
            <a:pPr marL="0" indent="0">
              <a:buNone/>
            </a:pPr>
            <a:r>
              <a:rPr lang="tr-TR" sz="2000" dirty="0"/>
              <a:t>Çocuğun dünyaya gelişinden itibaren karşılaştığı ilk toplumsallaşma kurumu ailedir. Aile içi ilişkiler düzeyinde yaşanan kötü toplumsallaşma süreci, çocuğun suç sayılabilecek davranışlara yönelmesinde ve sürüklenmesinde büyük rol oynamaktadır (Polat, 2004). </a:t>
            </a:r>
          </a:p>
          <a:p>
            <a:pPr marL="0" indent="0">
              <a:buNone/>
            </a:pPr>
            <a:r>
              <a:rPr lang="tr-TR" sz="2000" dirty="0"/>
              <a:t>Diğer bir ifadeyle suça yönelmede aile, birinci derecede önemli bir kurumdur (Tezcan, 2003). </a:t>
            </a:r>
          </a:p>
          <a:p>
            <a:pPr marL="0" indent="0">
              <a:buNone/>
            </a:pPr>
            <a:r>
              <a:rPr lang="tr-TR" sz="2000" dirty="0"/>
              <a:t>Aile içi ilişkilerin olumsuz olması, aile bireylerinin birbirlerine karşı olumsuz tutum ve davranışları çocuğun gelişimini olumsuz etkileyerek suça yönelmesine neden olabilmektedir (Akyüz, 2000).</a:t>
            </a:r>
          </a:p>
        </p:txBody>
      </p:sp>
      <p:sp>
        <p:nvSpPr>
          <p:cNvPr id="2" name="Başlık 1">
            <a:extLst>
              <a:ext uri="{FF2B5EF4-FFF2-40B4-BE49-F238E27FC236}">
                <a16:creationId xmlns:a16="http://schemas.microsoft.com/office/drawing/2014/main" id="{E7A5662B-ED52-094C-A63A-9FB5D25CF735}"/>
              </a:ext>
            </a:extLst>
          </p:cNvPr>
          <p:cNvSpPr>
            <a:spLocks noGrp="1"/>
          </p:cNvSpPr>
          <p:nvPr>
            <p:ph type="title"/>
          </p:nvPr>
        </p:nvSpPr>
        <p:spPr/>
        <p:txBody>
          <a:bodyPr/>
          <a:lstStyle/>
          <a:p>
            <a:r>
              <a:rPr lang="tr-TR" sz="2000" dirty="0"/>
              <a:t>Toplumsal Nedenler</a:t>
            </a:r>
          </a:p>
        </p:txBody>
      </p:sp>
    </p:spTree>
    <p:extLst>
      <p:ext uri="{BB962C8B-B14F-4D97-AF65-F5344CB8AC3E}">
        <p14:creationId xmlns:p14="http://schemas.microsoft.com/office/powerpoint/2010/main" val="2195003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80728"/>
            <a:ext cx="8229600" cy="4525963"/>
          </a:xfrm>
        </p:spPr>
        <p:txBody>
          <a:bodyPr/>
          <a:lstStyle/>
          <a:p>
            <a:pPr marL="0" indent="0" algn="just">
              <a:buNone/>
            </a:pPr>
            <a:r>
              <a:rPr lang="tr-TR" sz="2000" dirty="0"/>
              <a:t>Araştırmalarda suçlu çocukların evlerinde aşağıdaki koşullardan birine veya birkaçına rastlanmaktadır (İçli, 2001):</a:t>
            </a:r>
          </a:p>
          <a:p>
            <a:pPr algn="just"/>
            <a:r>
              <a:rPr lang="tr-TR" sz="2000" dirty="0"/>
              <a:t>Alenin diğer üyelerinin suçlu veya alkolik olmaları, </a:t>
            </a:r>
          </a:p>
          <a:p>
            <a:pPr algn="just"/>
            <a:r>
              <a:rPr lang="tr-TR" sz="2000" dirty="0"/>
              <a:t>Boşanma, ölüm veya terk nedeniyle ebeveynlerinden biri veya her ikisinin de yokluğu, </a:t>
            </a:r>
          </a:p>
          <a:p>
            <a:pPr algn="just"/>
            <a:r>
              <a:rPr lang="tr-TR" sz="2000" dirty="0"/>
              <a:t>İhmal, körlük veya bunun gibi fiziksel bir özür veya hastalık nedeniyle ebeveyn kontrolünün eksikliği,</a:t>
            </a:r>
          </a:p>
          <a:p>
            <a:pPr algn="just"/>
            <a:r>
              <a:rPr lang="tr-TR" sz="2000" dirty="0"/>
              <a:t> Evin çok kalabalık olması, aşırı baskı, kıskançlık, ihmal veya ebeveynlerinden birinin aşırı hakimiyeti, </a:t>
            </a:r>
          </a:p>
          <a:p>
            <a:pPr algn="just"/>
            <a:r>
              <a:rPr lang="tr-TR" sz="2000" dirty="0"/>
              <a:t>İşsizlik, yetersiz gelir gibi ekonomik baskılar ve annenin dışarıda çalışması</a:t>
            </a:r>
          </a:p>
        </p:txBody>
      </p:sp>
    </p:spTree>
    <p:extLst>
      <p:ext uri="{BB962C8B-B14F-4D97-AF65-F5344CB8AC3E}">
        <p14:creationId xmlns:p14="http://schemas.microsoft.com/office/powerpoint/2010/main" val="1073624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340768"/>
            <a:ext cx="8229600" cy="4525963"/>
          </a:xfrm>
        </p:spPr>
        <p:txBody>
          <a:bodyPr/>
          <a:lstStyle/>
          <a:p>
            <a:pPr algn="just"/>
            <a:r>
              <a:rPr lang="tr-TR" sz="2000" dirty="0"/>
              <a:t>Akran gruplarıyla etkileşime fırsat tanıyan bir ortam oluşturur, </a:t>
            </a:r>
          </a:p>
          <a:p>
            <a:pPr algn="just"/>
            <a:r>
              <a:rPr lang="tr-TR" sz="2000" dirty="0"/>
              <a:t>Çocuğun model almaya ve taklit etmeye yönleneceği kişilerle karşılaşmasına olanak sağlar, </a:t>
            </a:r>
          </a:p>
          <a:p>
            <a:pPr algn="just"/>
            <a:r>
              <a:rPr lang="tr-TR" sz="2000" dirty="0"/>
              <a:t>Okul eğer başarısız olursa çocuk üzerindeki önemini yitirir, hatalı ve eksik toplumsallaşmaya neden olur. </a:t>
            </a:r>
          </a:p>
          <a:p>
            <a:pPr algn="just"/>
            <a:r>
              <a:rPr lang="tr-TR" sz="2000" dirty="0"/>
              <a:t>Okul toplumsal değer ve normların biçimlenmesine katkıda bulunur. (</a:t>
            </a:r>
            <a:r>
              <a:rPr lang="tr-TR" sz="2000" dirty="0" err="1"/>
              <a:t>Ereş</a:t>
            </a:r>
            <a:r>
              <a:rPr lang="tr-TR" sz="2000" dirty="0"/>
              <a:t>, 2009:91)</a:t>
            </a:r>
          </a:p>
          <a:p>
            <a:pPr algn="just"/>
            <a:r>
              <a:rPr lang="tr-TR" sz="2000" dirty="0" err="1"/>
              <a:t>Uluğtekin</a:t>
            </a:r>
            <a:r>
              <a:rPr lang="tr-TR" sz="2000" dirty="0"/>
              <a:t>, S. (1991). Hükümlü Çocuk ve Yeniden Toplumsallaşma. Ankara: Bizim Büro Basımevi.</a:t>
            </a:r>
          </a:p>
        </p:txBody>
      </p:sp>
      <p:sp>
        <p:nvSpPr>
          <p:cNvPr id="4" name="Başlık 1">
            <a:extLst>
              <a:ext uri="{FF2B5EF4-FFF2-40B4-BE49-F238E27FC236}">
                <a16:creationId xmlns:a16="http://schemas.microsoft.com/office/drawing/2014/main" id="{B683C482-235A-F14A-83E5-112A9D125092}"/>
              </a:ext>
            </a:extLst>
          </p:cNvPr>
          <p:cNvSpPr>
            <a:spLocks noGrp="1"/>
          </p:cNvSpPr>
          <p:nvPr>
            <p:ph type="title"/>
          </p:nvPr>
        </p:nvSpPr>
        <p:spPr>
          <a:xfrm>
            <a:off x="457200" y="274638"/>
            <a:ext cx="8229600" cy="1143000"/>
          </a:xfrm>
        </p:spPr>
        <p:txBody>
          <a:bodyPr/>
          <a:lstStyle/>
          <a:p>
            <a:r>
              <a:rPr lang="tr-TR" sz="2000" dirty="0"/>
              <a:t>Okulun çocuğun toplumsallaşması üzerine etkileri aşağıdaki gibi özetlenebilir (</a:t>
            </a:r>
            <a:r>
              <a:rPr lang="tr-TR" sz="2000" dirty="0" err="1"/>
              <a:t>Uluğtekin</a:t>
            </a:r>
            <a:r>
              <a:rPr lang="tr-TR" sz="2000" dirty="0"/>
              <a:t>, 1991):</a:t>
            </a:r>
          </a:p>
        </p:txBody>
      </p:sp>
    </p:spTree>
    <p:extLst>
      <p:ext uri="{BB962C8B-B14F-4D97-AF65-F5344CB8AC3E}">
        <p14:creationId xmlns:p14="http://schemas.microsoft.com/office/powerpoint/2010/main" val="3010210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Başlık 10">
            <a:extLst>
              <a:ext uri="{FF2B5EF4-FFF2-40B4-BE49-F238E27FC236}">
                <a16:creationId xmlns:a16="http://schemas.microsoft.com/office/drawing/2014/main" id="{BF0CDC91-EDAA-324F-AAC1-435A39731013}"/>
              </a:ext>
            </a:extLst>
          </p:cNvPr>
          <p:cNvSpPr>
            <a:spLocks noGrp="1"/>
          </p:cNvSpPr>
          <p:nvPr>
            <p:ph type="title"/>
          </p:nvPr>
        </p:nvSpPr>
        <p:spPr/>
        <p:txBody>
          <a:bodyPr/>
          <a:lstStyle/>
          <a:p>
            <a:r>
              <a:rPr lang="tr-TR" sz="2000" dirty="0"/>
              <a:t>Okul-Suç İlişkisi</a:t>
            </a:r>
          </a:p>
        </p:txBody>
      </p:sp>
      <p:sp>
        <p:nvSpPr>
          <p:cNvPr id="12" name="İçerik Yer Tutucusu 11">
            <a:extLst>
              <a:ext uri="{FF2B5EF4-FFF2-40B4-BE49-F238E27FC236}">
                <a16:creationId xmlns:a16="http://schemas.microsoft.com/office/drawing/2014/main" id="{37652B65-C10D-C841-8376-48BD067386AE}"/>
              </a:ext>
            </a:extLst>
          </p:cNvPr>
          <p:cNvSpPr>
            <a:spLocks noGrp="1"/>
          </p:cNvSpPr>
          <p:nvPr>
            <p:ph idx="1"/>
          </p:nvPr>
        </p:nvSpPr>
        <p:spPr/>
        <p:txBody>
          <a:bodyPr/>
          <a:lstStyle/>
          <a:p>
            <a:pPr marL="0" indent="0" algn="just">
              <a:buNone/>
            </a:pPr>
            <a:r>
              <a:rPr lang="tr-TR" sz="2000" dirty="0"/>
              <a:t>Çocuğun ailesinden sonra karşılaştığı ilk sosyal çevre okuldur. </a:t>
            </a:r>
          </a:p>
          <a:p>
            <a:pPr marL="0" indent="0" algn="just">
              <a:buNone/>
            </a:pPr>
            <a:r>
              <a:rPr lang="tr-TR" sz="2000" dirty="0"/>
              <a:t>	Okulun başarısı ya da başarısızlığı tüm yaşamını etkilemektedir. Bu nedenle okul, öğrencileri üzerinde gerekli tanıma ve yönlendirme çalışmalarına özen göstermelidir. Bununla birlikte disiplin sorunu yaşayan, okula devamsızlık yapan, derslerinde başarısız olan öğrenciler üzerinde gerekli önlemleri almakla sorumludur. </a:t>
            </a:r>
          </a:p>
          <a:p>
            <a:pPr marL="0" indent="0" algn="just">
              <a:buNone/>
            </a:pPr>
            <a:r>
              <a:rPr lang="tr-TR" sz="2000" dirty="0"/>
              <a:t>	Okulun çocuğun eğitimine yönelik alacağı pek çok karar onun davranış bozukluğunun önlenmesine de neden olabilecektir.</a:t>
            </a:r>
          </a:p>
        </p:txBody>
      </p:sp>
      <p:sp>
        <p:nvSpPr>
          <p:cNvPr id="3" name="İçerik Yer Tutucusu 2">
            <a:extLst>
              <a:ext uri="{FF2B5EF4-FFF2-40B4-BE49-F238E27FC236}">
                <a16:creationId xmlns:a16="http://schemas.microsoft.com/office/drawing/2014/main" id="{CA6540A6-7D7F-BC41-94AA-BA8D4DDFFF43}"/>
              </a:ext>
            </a:extLst>
          </p:cNvPr>
          <p:cNvSpPr txBox="1">
            <a:spLocks/>
          </p:cNvSpPr>
          <p:nvPr/>
        </p:nvSpPr>
        <p:spPr>
          <a:xfrm>
            <a:off x="457200" y="1166018"/>
            <a:ext cx="8229600" cy="4525963"/>
          </a:xfrm>
          <a:prstGeom prst="rect">
            <a:avLst/>
          </a:prstGeom>
        </p:spPr>
        <p:txBody>
          <a:bodyPr/>
          <a:lst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endParaRPr lang="tr-TR" sz="2000" dirty="0">
              <a:solidFill>
                <a:srgbClr val="FF0000"/>
              </a:solidFill>
            </a:endParaRPr>
          </a:p>
        </p:txBody>
      </p:sp>
      <p:sp>
        <p:nvSpPr>
          <p:cNvPr id="6" name="İçerik Yer Tutucusu 2">
            <a:extLst>
              <a:ext uri="{FF2B5EF4-FFF2-40B4-BE49-F238E27FC236}">
                <a16:creationId xmlns:a16="http://schemas.microsoft.com/office/drawing/2014/main" id="{3349AFEA-4D50-0448-8237-C94BB14EC827}"/>
              </a:ext>
            </a:extLst>
          </p:cNvPr>
          <p:cNvSpPr txBox="1">
            <a:spLocks/>
          </p:cNvSpPr>
          <p:nvPr/>
        </p:nvSpPr>
        <p:spPr>
          <a:xfrm>
            <a:off x="609600" y="1318418"/>
            <a:ext cx="8229600" cy="4525963"/>
          </a:xfrm>
          <a:prstGeom prst="rect">
            <a:avLst/>
          </a:prstGeom>
        </p:spPr>
        <p:txBody>
          <a:bodyPr/>
          <a:lst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endParaRPr lang="tr-TR" sz="2000" dirty="0">
              <a:solidFill>
                <a:srgbClr val="FF0000"/>
              </a:solidFill>
            </a:endParaRPr>
          </a:p>
        </p:txBody>
      </p:sp>
    </p:spTree>
    <p:extLst>
      <p:ext uri="{BB962C8B-B14F-4D97-AF65-F5344CB8AC3E}">
        <p14:creationId xmlns:p14="http://schemas.microsoft.com/office/powerpoint/2010/main" val="2359722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5576" y="1268760"/>
            <a:ext cx="8229600" cy="4525963"/>
          </a:xfrm>
        </p:spPr>
        <p:txBody>
          <a:bodyPr/>
          <a:lstStyle/>
          <a:p>
            <a:pPr marL="0" indent="0" algn="just">
              <a:buNone/>
            </a:pPr>
            <a:r>
              <a:rPr lang="tr-TR" sz="1800" dirty="0"/>
              <a:t>Çocuk suçluluğu ile ilgili yapılan araştırmaların ortak noktası; çocuğun suça itilmiş çocuk olarak kabul edilmesidir. Bu bağlamda suça yönelen çocuk, ailedeki ve toplumdaki düzensizliklerin bedelini ödeyen, sonra da topluma ödeten çocuktur (</a:t>
            </a:r>
            <a:r>
              <a:rPr lang="tr-TR" sz="1800" dirty="0" err="1"/>
              <a:t>Çoğan</a:t>
            </a:r>
            <a:r>
              <a:rPr lang="tr-TR" sz="1800" dirty="0"/>
              <a:t>, 2006). 	</a:t>
            </a:r>
          </a:p>
          <a:p>
            <a:pPr marL="0" indent="0" algn="just">
              <a:buNone/>
            </a:pPr>
            <a:r>
              <a:rPr lang="tr-TR" sz="1800" dirty="0"/>
              <a:t>	Türkiye’de suçlu çocuklar incelendiğinde, çocukların suçu 3-5 kişilik gruplar halinde işledikleri görülmektedir (</a:t>
            </a:r>
            <a:r>
              <a:rPr lang="tr-TR" sz="1800" dirty="0" err="1"/>
              <a:t>Zulliger</a:t>
            </a:r>
            <a:r>
              <a:rPr lang="tr-TR" sz="1800" dirty="0"/>
              <a:t>, 1996). Ancak bu durum diğer ülkelerle karşılaştırıldığında çeteleşme ve uzmanlaşmanın Türkiye’de yaygın olmadığı anlaşılmaktadır (Sevük, 1998). </a:t>
            </a:r>
          </a:p>
          <a:p>
            <a:pPr marL="0" indent="0" algn="just">
              <a:buNone/>
            </a:pPr>
            <a:r>
              <a:rPr lang="tr-TR" sz="1800" dirty="0"/>
              <a:t>	Suça eğilim gösterenlerin ortak kişilik özellikleri, sınırsız bir özerklik eğilimi; her tür yetkeye karşı çıkma ve tepki gösterme; fiziksel güce hayranlık; maddi doyum istekli; cinsel yaşam ve sapıklıklara ilgi duyma; maceraperest; gerçekler karşısında kolay ve çabuk hırçınlaşma, ölçüsüz ve gereksiz tepkiler gösterme olarak özetlenebilir (Tezcan, 2003). </a:t>
            </a:r>
            <a:endParaRPr lang="tr-TR" sz="1400" dirty="0"/>
          </a:p>
        </p:txBody>
      </p:sp>
      <p:sp>
        <p:nvSpPr>
          <p:cNvPr id="4" name="Başlık 10">
            <a:extLst>
              <a:ext uri="{FF2B5EF4-FFF2-40B4-BE49-F238E27FC236}">
                <a16:creationId xmlns:a16="http://schemas.microsoft.com/office/drawing/2014/main" id="{0E672CE5-45B4-6044-B3C7-CA2A1E60FAB3}"/>
              </a:ext>
            </a:extLst>
          </p:cNvPr>
          <p:cNvSpPr>
            <a:spLocks noGrp="1"/>
          </p:cNvSpPr>
          <p:nvPr>
            <p:ph type="title"/>
          </p:nvPr>
        </p:nvSpPr>
        <p:spPr>
          <a:xfrm>
            <a:off x="457200" y="274638"/>
            <a:ext cx="8229600" cy="1143000"/>
          </a:xfrm>
        </p:spPr>
        <p:txBody>
          <a:bodyPr/>
          <a:lstStyle/>
          <a:p>
            <a:r>
              <a:rPr lang="tr-TR" sz="2000" dirty="0"/>
              <a:t>Çocuk Suçluluğunun Toplumsal Araştırmaları;</a:t>
            </a:r>
            <a:endParaRPr lang="tr-TR" sz="2000" dirty="0">
              <a:solidFill>
                <a:srgbClr val="FF0000"/>
              </a:solidFill>
            </a:endParaRPr>
          </a:p>
        </p:txBody>
      </p:sp>
    </p:spTree>
    <p:extLst>
      <p:ext uri="{BB962C8B-B14F-4D97-AF65-F5344CB8AC3E}">
        <p14:creationId xmlns:p14="http://schemas.microsoft.com/office/powerpoint/2010/main" val="4135201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l"/>
            <a:r>
              <a:rPr lang="tr-TR" dirty="0"/>
              <a:t>Kaynak</a:t>
            </a:r>
          </a:p>
        </p:txBody>
      </p:sp>
      <p:sp>
        <p:nvSpPr>
          <p:cNvPr id="4" name="İçerik Yer Tutucusu 3">
            <a:extLst>
              <a:ext uri="{FF2B5EF4-FFF2-40B4-BE49-F238E27FC236}">
                <a16:creationId xmlns:a16="http://schemas.microsoft.com/office/drawing/2014/main" id="{4167D8EC-DE6D-B043-9254-FBCEA90C935B}"/>
              </a:ext>
            </a:extLst>
          </p:cNvPr>
          <p:cNvSpPr>
            <a:spLocks noGrp="1"/>
          </p:cNvSpPr>
          <p:nvPr>
            <p:ph idx="1"/>
          </p:nvPr>
        </p:nvSpPr>
        <p:spPr/>
        <p:txBody>
          <a:bodyPr/>
          <a:lstStyle/>
          <a:p>
            <a:r>
              <a:rPr lang="tr-TR" sz="1800" dirty="0" err="1"/>
              <a:t>Ereş</a:t>
            </a:r>
            <a:r>
              <a:rPr lang="tr-TR" sz="1800" dirty="0"/>
              <a:t>, F. (2009). Toplumsal bir sorun: suçlu çocuklar ve ailenin önemi. </a:t>
            </a:r>
            <a:r>
              <a:rPr lang="tr-TR" sz="1800" i="1" dirty="0"/>
              <a:t>Aile ve Toplum Eğitim, Kültür ve Araştırma Dergisi, Yıl11, Cilt5</a:t>
            </a:r>
            <a:r>
              <a:rPr lang="tr-TR" sz="1800" dirty="0"/>
              <a:t>, (17), 88-96.</a:t>
            </a:r>
          </a:p>
          <a:p>
            <a:r>
              <a:rPr lang="tr-TR" sz="1800" dirty="0"/>
              <a:t>Tezcan, M. (2003). Gençlik Sosyolojisi. Ankara: </a:t>
            </a:r>
            <a:r>
              <a:rPr lang="tr-TR" sz="1800" dirty="0" err="1"/>
              <a:t>Naturel</a:t>
            </a:r>
            <a:r>
              <a:rPr lang="tr-TR" sz="1800" dirty="0"/>
              <a:t> Yayıncılık.</a:t>
            </a:r>
          </a:p>
          <a:p>
            <a:r>
              <a:rPr lang="tr-TR" sz="1800" dirty="0"/>
              <a:t>Sevük, H. (1998). Uluslar Arası Sözleşmelerdeki İlkeler Açısından Çocuk Suçluluğu İle Mücadelede Kurumsal Yaklaşım. İstanbul: Beta Basım Yayıncılık.</a:t>
            </a:r>
          </a:p>
          <a:p>
            <a:r>
              <a:rPr lang="tr-TR" sz="1800" dirty="0" err="1"/>
              <a:t>Çoğan,O</a:t>
            </a:r>
            <a:r>
              <a:rPr lang="tr-TR" sz="1800" dirty="0"/>
              <a:t>. (2006). Çocuk Suçluluğunun Nedenleri ve Edirne Ceza Mahkemelerinde Açılan Davaların Bu Yönden İncelenmesi. An. Ün. Sağlık Bilimleri Enstitüsü. Yayımlanmamış Yüksek Lisans Tezi.</a:t>
            </a:r>
          </a:p>
          <a:p>
            <a:r>
              <a:rPr lang="tr-TR" sz="1800" dirty="0"/>
              <a:t>İçli, T. (2001). Kriminoloji. Ankara: Bizim Büro Basımevi.</a:t>
            </a:r>
          </a:p>
          <a:p>
            <a:r>
              <a:rPr lang="tr-TR" sz="1800" dirty="0"/>
              <a:t>Akyüz, E. (2000). Ulusal ve Uluslararası Hukukta Çocuğun Haklarının ve Güvenliğinin Korunması. Ankara: Millî Eğitim Bakanlığı Yayınları.</a:t>
            </a:r>
          </a:p>
          <a:p>
            <a:r>
              <a:rPr lang="tr-TR" sz="1800" dirty="0"/>
              <a:t>Polat, O. (2004). Kriminoloji ve </a:t>
            </a:r>
            <a:r>
              <a:rPr lang="tr-TR" sz="1800" dirty="0" err="1"/>
              <a:t>Kriminalistik</a:t>
            </a:r>
            <a:r>
              <a:rPr lang="tr-TR" sz="1800" dirty="0"/>
              <a:t> Üzerine Notlar. Ankara: Seçkin Yayıncılık.</a:t>
            </a:r>
          </a:p>
          <a:p>
            <a:endParaRPr lang="tr-TR" sz="1800" dirty="0"/>
          </a:p>
          <a:p>
            <a:endParaRPr lang="tr-TR" sz="1800" dirty="0"/>
          </a:p>
        </p:txBody>
      </p:sp>
    </p:spTree>
    <p:extLst>
      <p:ext uri="{BB962C8B-B14F-4D97-AF65-F5344CB8AC3E}">
        <p14:creationId xmlns:p14="http://schemas.microsoft.com/office/powerpoint/2010/main" val="1931601554"/>
      </p:ext>
    </p:extLst>
  </p:cSld>
  <p:clrMapOvr>
    <a:masterClrMapping/>
  </p:clrMapOvr>
</p:sld>
</file>

<file path=ppt/theme/theme1.xml><?xml version="1.0" encoding="utf-8"?>
<a:theme xmlns:a="http://schemas.openxmlformats.org/drawingml/2006/main" name="sunum_sablon (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(1)</Template>
  <TotalTime>87</TotalTime>
  <Words>655</Words>
  <Application>Microsoft Macintosh PowerPoint</Application>
  <PresentationFormat>Ekran Gösterisi (4:3)</PresentationFormat>
  <Paragraphs>39</Paragraphs>
  <Slides>8</Slides>
  <Notes>0</Notes>
  <HiddenSlides>0</HiddenSlides>
  <MMClips>0</MMClips>
  <ScaleCrop>false</ScaleCrop>
  <HeadingPairs>
    <vt:vector size="6" baseType="variant">
      <vt:variant>
        <vt:lpstr>Kullanılan Yazı Tipleri</vt:lpstr>
      </vt:variant>
      <vt:variant>
        <vt:i4>1</vt:i4>
      </vt:variant>
      <vt:variant>
        <vt:lpstr>Tema</vt:lpstr>
      </vt:variant>
      <vt:variant>
        <vt:i4>1</vt:i4>
      </vt:variant>
      <vt:variant>
        <vt:lpstr>Slayt Başlıkları</vt:lpstr>
      </vt:variant>
      <vt:variant>
        <vt:i4>8</vt:i4>
      </vt:variant>
    </vt:vector>
  </HeadingPairs>
  <TitlesOfParts>
    <vt:vector size="10" baseType="lpstr">
      <vt:lpstr>Arial</vt:lpstr>
      <vt:lpstr>sunum_sablon (1)</vt:lpstr>
      <vt:lpstr>PowerPoint Sunusu</vt:lpstr>
      <vt:lpstr>Çocuk Suçluluğunun Toplumsal Nedenleri</vt:lpstr>
      <vt:lpstr>Toplumsal Nedenler</vt:lpstr>
      <vt:lpstr>PowerPoint Sunusu</vt:lpstr>
      <vt:lpstr>Okulun çocuğun toplumsallaşması üzerine etkileri aşağıdaki gibi özetlenebilir (Uluğtekin, 1991):</vt:lpstr>
      <vt:lpstr>Okul-Suç İlişkisi</vt:lpstr>
      <vt:lpstr>Çocuk Suçluluğunun Toplumsal Araştırmaları;</vt:lpstr>
      <vt:lpstr>Kaynak</vt:lpstr>
    </vt:vector>
  </TitlesOfParts>
  <Company>-=[By NeC]=-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Exper</dc:creator>
  <cp:lastModifiedBy>Microsoft Office User</cp:lastModifiedBy>
  <cp:revision>12</cp:revision>
  <cp:lastPrinted>1601-01-01T00:00:00Z</cp:lastPrinted>
  <dcterms:created xsi:type="dcterms:W3CDTF">2020-01-14T08:50:49Z</dcterms:created>
  <dcterms:modified xsi:type="dcterms:W3CDTF">2020-03-21T12:45:00Z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