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9" r:id="rId9"/>
    <p:sldId id="263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>
        <p:scale>
          <a:sx n="77" d="100"/>
          <a:sy n="77" d="100"/>
        </p:scale>
        <p:origin x="-10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C5711-A1B6-4C0B-BF7B-EBBCE42E98AF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6D499-B8F5-4AE6-9796-09FE3EA22A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4228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35E2C-136A-4917-9051-82AA36E4E51D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980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35E2C-136A-4917-9051-82AA36E4E51D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980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BÜRO YÖNETİMİ VE YÖNETİCİ ASİSTANLIĞI PROGRAMI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HAVZA MESLEK YÜKSEKOKULU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BYA119</a:t>
            </a:r>
            <a:r>
              <a:rPr lang="tr-TR" altLang="tr-TR" b="1" i="1" dirty="0" smtClean="0"/>
              <a:t>-Etkili </a:t>
            </a:r>
            <a:r>
              <a:rPr lang="tr-TR" altLang="tr-TR" b="1" i="1" dirty="0"/>
              <a:t>Konuşma ve İletişim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Gör. Derya KABASAKAL ŞAHİN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İletişim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660610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BYA119-Etkili Konuşma ve İletişim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 smtClean="0"/>
              <a:t>İletişimin Tanımı</a:t>
            </a:r>
            <a:endParaRPr lang="tr-TR" sz="4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Duygu, düşünce ve bilgilerin her türlü yolla başkalarına bildirimidir.</a:t>
            </a:r>
          </a:p>
          <a:p>
            <a:r>
              <a:rPr lang="tr-TR" sz="2800" dirty="0"/>
              <a:t>Tutum, bilgi, düşünce, duygu ve davranışların kaynaktan alıcıya doğru aktarılmasıdır.</a:t>
            </a:r>
          </a:p>
          <a:p>
            <a:endParaRPr lang="tr-TR" sz="2800" dirty="0"/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/>
          <a:lstStyle/>
          <a:p>
            <a:r>
              <a:rPr lang="tr-TR" sz="2800" dirty="0"/>
              <a:t>İnsanların duygu, düşünce ve bilgilerini taraflarca kabul gören araç ve sembollerle, bilinen her türlü araçla birbirine aktarma sürecidir.</a:t>
            </a:r>
          </a:p>
          <a:p>
            <a:r>
              <a:rPr lang="tr-TR" sz="2800" dirty="0"/>
              <a:t>İnsanın olduğu </a:t>
            </a:r>
            <a:r>
              <a:rPr lang="tr-TR" sz="2800" dirty="0" smtClean="0"/>
              <a:t>her yerde </a:t>
            </a:r>
            <a:r>
              <a:rPr lang="tr-TR" sz="2800" dirty="0"/>
              <a:t>kişiler, gruplar ve türler arasında karşılıklı gerçekleşen, mesajların değiş-tokuşu sürecidir. 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296919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err="1"/>
              <a:t>TDK’da</a:t>
            </a:r>
            <a:r>
              <a:rPr lang="tr-TR" sz="3200" b="1" dirty="0"/>
              <a:t> yer alan tanımına göre iletişim;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kişiler arasında, duygu, düşünce, bilgi, haber alışverişi, duygu, düşünce, bilgi ve haberlerin, akla gelebilecek her türlü biçim ve yolla kişiden kişiye karşılıklı olarak aktarılması.</a:t>
            </a:r>
          </a:p>
          <a:p>
            <a:endParaRPr lang="tr-TR" sz="2800" dirty="0"/>
          </a:p>
          <a:p>
            <a:r>
              <a:rPr lang="tr-TR" sz="2800" dirty="0"/>
              <a:t>kişilerin birbirlerini anlaması.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649643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/>
              <a:t>İletişimin Amaçları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Var olmak</a:t>
            </a:r>
          </a:p>
          <a:p>
            <a:r>
              <a:rPr lang="tr-TR" sz="2800" dirty="0"/>
              <a:t>İkna etmek</a:t>
            </a:r>
          </a:p>
          <a:p>
            <a:r>
              <a:rPr lang="tr-TR" sz="2800" dirty="0"/>
              <a:t>Sosyal ilişkiler kurmak</a:t>
            </a:r>
          </a:p>
          <a:p>
            <a:r>
              <a:rPr lang="tr-TR" sz="2800" dirty="0"/>
              <a:t>Haberleşmek</a:t>
            </a:r>
          </a:p>
          <a:p>
            <a:r>
              <a:rPr lang="tr-TR" sz="2800" dirty="0"/>
              <a:t>Eğlenmek 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135328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/>
              <a:t>İletişimin Temel </a:t>
            </a:r>
            <a:r>
              <a:rPr lang="tr-TR" sz="4000" dirty="0" smtClean="0"/>
              <a:t>Özellikleri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Canlılar arasında gerçekleşir.</a:t>
            </a:r>
          </a:p>
          <a:p>
            <a:r>
              <a:rPr lang="tr-TR" sz="2800" dirty="0"/>
              <a:t>Anlamların paylaşılmasını içerir.</a:t>
            </a:r>
          </a:p>
          <a:p>
            <a:r>
              <a:rPr lang="tr-TR" sz="2800" dirty="0"/>
              <a:t>Sembollerle yürütülür.</a:t>
            </a:r>
          </a:p>
          <a:p>
            <a:r>
              <a:rPr lang="tr-TR" sz="2800" dirty="0"/>
              <a:t>Dinamiktir.</a:t>
            </a:r>
          </a:p>
          <a:p>
            <a:r>
              <a:rPr lang="tr-TR" sz="2800" dirty="0"/>
              <a:t>Devamlıdır.</a:t>
            </a:r>
          </a:p>
          <a:p>
            <a:r>
              <a:rPr lang="tr-TR" sz="2800" dirty="0"/>
              <a:t>Daireseldir.</a:t>
            </a:r>
          </a:p>
          <a:p>
            <a:r>
              <a:rPr lang="tr-TR" sz="2800" dirty="0"/>
              <a:t>Aynen tekrar edilemez.</a:t>
            </a:r>
          </a:p>
          <a:p>
            <a:r>
              <a:rPr lang="tr-TR" sz="2800" dirty="0"/>
              <a:t>Geri alınamaz.</a:t>
            </a:r>
          </a:p>
          <a:p>
            <a:r>
              <a:rPr lang="tr-TR" sz="2800" dirty="0"/>
              <a:t>Karmaşıktır.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466854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tr-TR" sz="3600" b="1" dirty="0" smtClean="0"/>
          </a:p>
          <a:p>
            <a:pPr marL="0" indent="0" algn="ctr">
              <a:buNone/>
            </a:pPr>
            <a:r>
              <a:rPr lang="tr-TR" sz="3600" b="1" dirty="0" smtClean="0"/>
              <a:t>İLETİŞİM SÜRECİ</a:t>
            </a:r>
            <a:endParaRPr lang="tr-TR" sz="3600" b="1" dirty="0"/>
          </a:p>
        </p:txBody>
      </p:sp>
    </p:spTree>
    <p:extLst>
      <p:ext uri="{BB962C8B-B14F-4D97-AF65-F5344CB8AC3E}">
        <p14:creationId xmlns:p14="http://schemas.microsoft.com/office/powerpoint/2010/main" val="1893032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 21"/>
          <p:cNvGrpSpPr/>
          <p:nvPr/>
        </p:nvGrpSpPr>
        <p:grpSpPr>
          <a:xfrm>
            <a:off x="323528" y="588887"/>
            <a:ext cx="8028384" cy="5792441"/>
            <a:chOff x="0" y="260648"/>
            <a:chExt cx="9144000" cy="6597352"/>
          </a:xfrm>
        </p:grpSpPr>
        <p:sp>
          <p:nvSpPr>
            <p:cNvPr id="23" name="Oval 22"/>
            <p:cNvSpPr/>
            <p:nvPr/>
          </p:nvSpPr>
          <p:spPr>
            <a:xfrm>
              <a:off x="0" y="260648"/>
              <a:ext cx="9144000" cy="659735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sp>
          <p:nvSpPr>
            <p:cNvPr id="24" name="Dikdörtgen 23"/>
            <p:cNvSpPr/>
            <p:nvPr/>
          </p:nvSpPr>
          <p:spPr>
            <a:xfrm>
              <a:off x="1526597" y="1143908"/>
              <a:ext cx="1612153" cy="52581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tr-TR" sz="2400" b="1" dirty="0"/>
                <a:t>Gürültü</a:t>
              </a:r>
            </a:p>
          </p:txBody>
        </p:sp>
        <p:sp>
          <p:nvSpPr>
            <p:cNvPr id="25" name="Dikdörtgen 24"/>
            <p:cNvSpPr/>
            <p:nvPr/>
          </p:nvSpPr>
          <p:spPr>
            <a:xfrm>
              <a:off x="6060175" y="1157164"/>
              <a:ext cx="1533576" cy="52581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tr-TR" sz="2400" b="1" dirty="0"/>
                <a:t>Gürültü</a:t>
              </a:r>
            </a:p>
          </p:txBody>
        </p:sp>
        <p:sp>
          <p:nvSpPr>
            <p:cNvPr id="26" name="Dikdörtgen 25"/>
            <p:cNvSpPr/>
            <p:nvPr/>
          </p:nvSpPr>
          <p:spPr>
            <a:xfrm>
              <a:off x="3940427" y="6080874"/>
              <a:ext cx="1783700" cy="52581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tr-TR" sz="2400" b="1" dirty="0"/>
                <a:t>Gürültü</a:t>
              </a:r>
            </a:p>
          </p:txBody>
        </p:sp>
        <p:sp>
          <p:nvSpPr>
            <p:cNvPr id="27" name="Dikdörtgen 26"/>
            <p:cNvSpPr/>
            <p:nvPr/>
          </p:nvSpPr>
          <p:spPr>
            <a:xfrm>
              <a:off x="3850660" y="620688"/>
              <a:ext cx="1653108" cy="59592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tr-TR" sz="2800" b="1" dirty="0" smtClean="0"/>
                <a:t>ÇEVRE</a:t>
              </a:r>
              <a:endParaRPr lang="tr-TR" sz="2800" b="1" dirty="0"/>
            </a:p>
          </p:txBody>
        </p:sp>
        <p:sp>
          <p:nvSpPr>
            <p:cNvPr id="28" name="Dikdörtgen 27"/>
            <p:cNvSpPr/>
            <p:nvPr/>
          </p:nvSpPr>
          <p:spPr>
            <a:xfrm>
              <a:off x="539552" y="2189762"/>
              <a:ext cx="1584176" cy="259228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2200" b="1" dirty="0" smtClean="0"/>
                <a:t>KAYNAK</a:t>
              </a:r>
              <a:endParaRPr lang="tr-TR" sz="2200" b="1" dirty="0"/>
            </a:p>
            <a:p>
              <a:pPr algn="ctr"/>
              <a:r>
                <a:rPr lang="tr-TR" sz="2200" i="1" dirty="0" smtClean="0"/>
                <a:t>Bilgi</a:t>
              </a:r>
            </a:p>
            <a:p>
              <a:pPr algn="ctr"/>
              <a:r>
                <a:rPr lang="tr-TR" sz="2200" i="1" dirty="0" smtClean="0"/>
                <a:t>Fikir</a:t>
              </a:r>
            </a:p>
            <a:p>
              <a:pPr algn="ctr"/>
              <a:r>
                <a:rPr lang="tr-TR" sz="2200" i="1" dirty="0" smtClean="0"/>
                <a:t>Duygu</a:t>
              </a:r>
            </a:p>
            <a:p>
              <a:pPr algn="ctr"/>
              <a:r>
                <a:rPr lang="tr-TR" sz="2200" i="1" dirty="0" smtClean="0"/>
                <a:t>İnanç</a:t>
              </a:r>
            </a:p>
            <a:p>
              <a:pPr algn="ctr"/>
              <a:r>
                <a:rPr lang="tr-TR" sz="2200" i="1" dirty="0" smtClean="0"/>
                <a:t>Tutum</a:t>
              </a:r>
            </a:p>
            <a:p>
              <a:pPr algn="ctr"/>
              <a:r>
                <a:rPr lang="tr-TR" sz="2200" i="1" dirty="0" smtClean="0"/>
                <a:t>Beceri</a:t>
              </a:r>
              <a:endParaRPr lang="tr-TR" sz="2200" i="1" dirty="0"/>
            </a:p>
          </p:txBody>
        </p:sp>
        <p:sp>
          <p:nvSpPr>
            <p:cNvPr id="29" name="Dikdörtgen 28"/>
            <p:cNvSpPr/>
            <p:nvPr/>
          </p:nvSpPr>
          <p:spPr>
            <a:xfrm>
              <a:off x="2453984" y="2780869"/>
              <a:ext cx="1486443" cy="156694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2000" b="1" dirty="0"/>
                <a:t>Mesajı</a:t>
              </a:r>
            </a:p>
            <a:p>
              <a:pPr algn="ctr"/>
              <a:r>
                <a:rPr lang="tr-TR" sz="2000" b="1" dirty="0"/>
                <a:t>kodlama</a:t>
              </a:r>
            </a:p>
          </p:txBody>
        </p:sp>
        <p:sp>
          <p:nvSpPr>
            <p:cNvPr id="30" name="Dikdörtgen 29"/>
            <p:cNvSpPr/>
            <p:nvPr/>
          </p:nvSpPr>
          <p:spPr>
            <a:xfrm>
              <a:off x="4267762" y="2788972"/>
              <a:ext cx="1080120" cy="156694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2200" b="1" dirty="0"/>
                <a:t>Kanal</a:t>
              </a:r>
            </a:p>
          </p:txBody>
        </p:sp>
        <p:sp>
          <p:nvSpPr>
            <p:cNvPr id="31" name="Dikdörtgen 30"/>
            <p:cNvSpPr/>
            <p:nvPr/>
          </p:nvSpPr>
          <p:spPr>
            <a:xfrm>
              <a:off x="5658977" y="2788972"/>
              <a:ext cx="1165062" cy="156694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2000" b="1" dirty="0"/>
                <a:t>Kod</a:t>
              </a:r>
            </a:p>
            <a:p>
              <a:pPr algn="ctr"/>
              <a:r>
                <a:rPr lang="tr-TR" sz="2000" b="1" dirty="0"/>
                <a:t>Çözme</a:t>
              </a:r>
            </a:p>
          </p:txBody>
        </p:sp>
        <p:sp>
          <p:nvSpPr>
            <p:cNvPr id="32" name="Dikdörtgen 31"/>
            <p:cNvSpPr/>
            <p:nvPr/>
          </p:nvSpPr>
          <p:spPr>
            <a:xfrm>
              <a:off x="2483768" y="4879234"/>
              <a:ext cx="3576407" cy="91258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2200" b="1" dirty="0"/>
                <a:t>Geri </a:t>
              </a:r>
              <a:r>
                <a:rPr lang="tr-TR" sz="2200" b="1" dirty="0" smtClean="0"/>
                <a:t>bildirim</a:t>
              </a:r>
              <a:endParaRPr lang="tr-TR" sz="2200" b="1" dirty="0"/>
            </a:p>
          </p:txBody>
        </p:sp>
        <p:sp>
          <p:nvSpPr>
            <p:cNvPr id="33" name="Dikdörtgen 32"/>
            <p:cNvSpPr/>
            <p:nvPr/>
          </p:nvSpPr>
          <p:spPr>
            <a:xfrm>
              <a:off x="7092280" y="1988840"/>
              <a:ext cx="1489504" cy="279321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2200" b="1" dirty="0" smtClean="0"/>
                <a:t>HEDEF</a:t>
              </a:r>
              <a:endParaRPr lang="tr-TR" sz="2200" b="1" dirty="0"/>
            </a:p>
            <a:p>
              <a:pPr algn="ctr"/>
              <a:r>
                <a:rPr lang="tr-TR" sz="2200" i="1" dirty="0"/>
                <a:t>Bilgi</a:t>
              </a:r>
            </a:p>
            <a:p>
              <a:pPr algn="ctr"/>
              <a:r>
                <a:rPr lang="tr-TR" sz="2200" i="1" dirty="0"/>
                <a:t>Fikir</a:t>
              </a:r>
            </a:p>
            <a:p>
              <a:pPr algn="ctr"/>
              <a:r>
                <a:rPr lang="tr-TR" sz="2200" i="1" dirty="0"/>
                <a:t>Duygu</a:t>
              </a:r>
            </a:p>
            <a:p>
              <a:pPr algn="ctr"/>
              <a:r>
                <a:rPr lang="tr-TR" sz="2200" i="1" dirty="0"/>
                <a:t>İnanç</a:t>
              </a:r>
            </a:p>
            <a:p>
              <a:pPr algn="ctr"/>
              <a:r>
                <a:rPr lang="tr-TR" sz="2200" i="1" dirty="0"/>
                <a:t>Tutum </a:t>
              </a:r>
              <a:endParaRPr lang="tr-TR" sz="2200" i="1" dirty="0" smtClean="0"/>
            </a:p>
            <a:p>
              <a:pPr algn="ctr"/>
              <a:r>
                <a:rPr lang="tr-TR" sz="2200" i="1" dirty="0" smtClean="0"/>
                <a:t>Beceri</a:t>
              </a:r>
              <a:endParaRPr lang="tr-TR" sz="2200" i="1" dirty="0"/>
            </a:p>
          </p:txBody>
        </p:sp>
        <p:sp>
          <p:nvSpPr>
            <p:cNvPr id="34" name="Sağ Ok 33"/>
            <p:cNvSpPr/>
            <p:nvPr/>
          </p:nvSpPr>
          <p:spPr>
            <a:xfrm>
              <a:off x="2123728" y="3443340"/>
              <a:ext cx="279360" cy="216024"/>
            </a:xfrm>
            <a:prstGeom prst="rightArrow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5" name="Sağ Ok 34"/>
            <p:cNvSpPr/>
            <p:nvPr/>
          </p:nvSpPr>
          <p:spPr>
            <a:xfrm>
              <a:off x="3850660" y="3424083"/>
              <a:ext cx="279360" cy="216024"/>
            </a:xfrm>
            <a:prstGeom prst="rightArrow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6" name="Sağ Ok 35"/>
            <p:cNvSpPr/>
            <p:nvPr/>
          </p:nvSpPr>
          <p:spPr>
            <a:xfrm>
              <a:off x="5364088" y="3501008"/>
              <a:ext cx="279360" cy="216024"/>
            </a:xfrm>
            <a:prstGeom prst="rightArrow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7" name="Sağ Ok 36"/>
            <p:cNvSpPr/>
            <p:nvPr/>
          </p:nvSpPr>
          <p:spPr>
            <a:xfrm>
              <a:off x="6807175" y="3501008"/>
              <a:ext cx="279360" cy="216024"/>
            </a:xfrm>
            <a:prstGeom prst="rightArrow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cxnSp>
          <p:nvCxnSpPr>
            <p:cNvPr id="38" name="Dirsek Bağlayıcısı 37"/>
            <p:cNvCxnSpPr>
              <a:stCxn id="33" idx="2"/>
            </p:cNvCxnSpPr>
            <p:nvPr/>
          </p:nvCxnSpPr>
          <p:spPr>
            <a:xfrm rot="5400000">
              <a:off x="6748792" y="4117426"/>
              <a:ext cx="423616" cy="1752864"/>
            </a:xfrm>
            <a:prstGeom prst="bentConnector2">
              <a:avLst/>
            </a:prstGeom>
            <a:ln w="76200">
              <a:solidFill>
                <a:schemeClr val="tx1"/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Dirsek Bağlayıcısı 38"/>
            <p:cNvCxnSpPr/>
            <p:nvPr/>
          </p:nvCxnSpPr>
          <p:spPr>
            <a:xfrm rot="10800000">
              <a:off x="1331640" y="4782049"/>
              <a:ext cx="1122344" cy="447152"/>
            </a:xfrm>
            <a:prstGeom prst="bentConnector2">
              <a:avLst/>
            </a:prstGeom>
            <a:ln w="76200">
              <a:solidFill>
                <a:schemeClr val="tx1"/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66854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3600" b="1" cap="none" dirty="0" smtClean="0"/>
              <a:t>Kaynak </a:t>
            </a:r>
            <a:r>
              <a:rPr lang="tr-TR" sz="3600" b="1" cap="none" dirty="0" smtClean="0"/>
              <a:t>(Gönderici)</a:t>
            </a:r>
            <a:endParaRPr lang="tr-TR" sz="3600" b="1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351785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600"/>
              </a:spcBef>
            </a:pPr>
            <a:r>
              <a:rPr lang="tr-TR" sz="2600" b="0" dirty="0" smtClean="0"/>
              <a:t>Mesajı </a:t>
            </a:r>
            <a:r>
              <a:rPr lang="tr-TR" sz="2600" b="0" dirty="0"/>
              <a:t>ileten insan ya da kurum olabilir. </a:t>
            </a:r>
            <a:r>
              <a:rPr lang="tr-TR" sz="2600" b="0" dirty="0" smtClean="0"/>
              <a:t>Kaynak, </a:t>
            </a:r>
            <a:r>
              <a:rPr lang="tr-TR" sz="2600" b="0" dirty="0"/>
              <a:t>gönderilecek mesajın önce saptanması, sonra anlaşılır nitelikte oluşmasına özen göstermelidir. </a:t>
            </a:r>
            <a:endParaRPr lang="tr-TR" sz="2600" b="0" dirty="0" smtClean="0"/>
          </a:p>
          <a:p>
            <a:pPr marL="0" indent="0" algn="just">
              <a:spcBef>
                <a:spcPts val="600"/>
              </a:spcBef>
            </a:pPr>
            <a:endParaRPr lang="tr-TR" sz="2600" dirty="0">
              <a:solidFill>
                <a:srgbClr val="FF0000"/>
              </a:solidFill>
            </a:endParaRPr>
          </a:p>
          <a:p>
            <a:pPr marL="0" indent="0" algn="just">
              <a:spcBef>
                <a:spcPts val="600"/>
              </a:spcBef>
            </a:pPr>
            <a:r>
              <a:rPr lang="tr-TR" sz="2600" dirty="0" smtClean="0">
                <a:solidFill>
                  <a:srgbClr val="FF0000"/>
                </a:solidFill>
              </a:rPr>
              <a:t>Kaynak olmadan </a:t>
            </a:r>
            <a:r>
              <a:rPr lang="tr-TR" sz="2600" dirty="0">
                <a:solidFill>
                  <a:srgbClr val="FF0000"/>
                </a:solidFill>
              </a:rPr>
              <a:t>iletişim </a:t>
            </a:r>
            <a:r>
              <a:rPr lang="tr-TR" sz="2600" dirty="0" smtClean="0">
                <a:solidFill>
                  <a:srgbClr val="FF0000"/>
                </a:solidFill>
              </a:rPr>
              <a:t>kurulmaz bu nedenle iletişimde </a:t>
            </a:r>
            <a:r>
              <a:rPr lang="tr-TR" sz="2600" dirty="0">
                <a:solidFill>
                  <a:srgbClr val="FF0000"/>
                </a:solidFill>
              </a:rPr>
              <a:t>en büyük sorumluluk </a:t>
            </a:r>
            <a:r>
              <a:rPr lang="tr-TR" sz="2600" dirty="0" smtClean="0">
                <a:solidFill>
                  <a:srgbClr val="FF0000"/>
                </a:solidFill>
              </a:rPr>
              <a:t>kaynağa aittir.</a:t>
            </a:r>
            <a:endParaRPr lang="tr-TR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92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tr-TR" sz="3600" b="1" i="1" cap="none" dirty="0" smtClean="0"/>
              <a:t>Etkili iletişim için kaynağın taşıması gereken özellikler şunlardır:</a:t>
            </a:r>
            <a:endParaRPr lang="tr-TR" sz="3600" b="1" i="1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556792"/>
            <a:ext cx="8507288" cy="3312368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600"/>
              </a:spcBef>
            </a:pPr>
            <a:r>
              <a:rPr lang="tr-TR" sz="2600" u="sng" dirty="0"/>
              <a:t>Güvenirlilik</a:t>
            </a:r>
            <a:r>
              <a:rPr lang="tr-TR" sz="2600" dirty="0"/>
              <a:t>: </a:t>
            </a:r>
            <a:r>
              <a:rPr lang="tr-TR" sz="2600" b="0" dirty="0" smtClean="0"/>
              <a:t>Etkileyici </a:t>
            </a:r>
            <a:r>
              <a:rPr lang="tr-TR" sz="2600" b="0" dirty="0"/>
              <a:t>bir iletişimden söz edebilmek için kaynağın güvenilir olması gerekmektedir. Kaynağın hedefi ikna edebilmesi, inandırabilmesinin ilk şartı güvenilirliktir. Bu sebeple, kaynak her şeyden önce hedef kitlenin güvenini kazanmak zorundadır</a:t>
            </a:r>
            <a:r>
              <a:rPr lang="tr-TR" sz="2600" b="0" dirty="0" smtClean="0"/>
              <a:t>.</a:t>
            </a:r>
          </a:p>
          <a:p>
            <a:pPr marL="0" indent="0" algn="just">
              <a:spcBef>
                <a:spcPts val="600"/>
              </a:spcBef>
            </a:pPr>
            <a:r>
              <a:rPr lang="tr-TR" sz="2600" u="sng" dirty="0" err="1"/>
              <a:t>Sosyo</a:t>
            </a:r>
            <a:r>
              <a:rPr lang="tr-TR" sz="2600" u="sng" dirty="0"/>
              <a:t>-Demografik Özellikler</a:t>
            </a:r>
            <a:r>
              <a:rPr lang="tr-TR" sz="2600" dirty="0"/>
              <a:t>: </a:t>
            </a:r>
            <a:r>
              <a:rPr lang="tr-TR" sz="2600" b="0" dirty="0"/>
              <a:t>Mesajın etki derecesi üzerinde rol oynayan diğer özellikler; yaş, cinsiyet, </a:t>
            </a:r>
            <a:r>
              <a:rPr lang="tr-TR" sz="2600" b="0" dirty="0" smtClean="0"/>
              <a:t>inançlar</a:t>
            </a:r>
            <a:r>
              <a:rPr lang="tr-TR" sz="2600" b="0" dirty="0"/>
              <a:t>, ekonomik düzey, eğitim seviyesi ve sosyal statüdür.</a:t>
            </a:r>
          </a:p>
          <a:p>
            <a:pPr marL="0" indent="0" algn="just">
              <a:spcBef>
                <a:spcPts val="600"/>
              </a:spcBef>
            </a:pPr>
            <a:endParaRPr lang="tr-TR" sz="2600" b="0" dirty="0"/>
          </a:p>
        </p:txBody>
      </p:sp>
    </p:spTree>
    <p:extLst>
      <p:ext uri="{BB962C8B-B14F-4D97-AF65-F5344CB8AC3E}">
        <p14:creationId xmlns:p14="http://schemas.microsoft.com/office/powerpoint/2010/main" val="121510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516036"/>
            <a:ext cx="8507288" cy="4425132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600"/>
              </a:spcBef>
            </a:pPr>
            <a:r>
              <a:rPr lang="tr-TR" altLang="tr-TR" sz="2600" u="sng" dirty="0" smtClean="0"/>
              <a:t>Kaynağın </a:t>
            </a:r>
            <a:r>
              <a:rPr lang="tr-TR" altLang="tr-TR" sz="2600" u="sng" dirty="0"/>
              <a:t>Fiziki Görünümü</a:t>
            </a:r>
            <a:r>
              <a:rPr lang="tr-TR" altLang="tr-TR" sz="2600" dirty="0"/>
              <a:t>: </a:t>
            </a:r>
            <a:r>
              <a:rPr lang="tr-TR" altLang="tr-TR" sz="2600" b="0" dirty="0" smtClean="0"/>
              <a:t>Görünüş</a:t>
            </a:r>
            <a:r>
              <a:rPr lang="tr-TR" altLang="tr-TR" sz="2600" b="0" dirty="0"/>
              <a:t>, kişinin fiziki yapısıyla kılık kıyafetinin bir bütünü olarak algılanmaktadır. Seçilmiş düzgün bir kıyafet kaynağın kendisine duyduğu güvenin ve hedef kitleyi oluşturan bireylere karşı duyduğu saygının göstergesi olarak kabul edilmelidir. </a:t>
            </a:r>
          </a:p>
          <a:p>
            <a:pPr marL="0" indent="0" algn="just">
              <a:spcBef>
                <a:spcPts val="600"/>
              </a:spcBef>
            </a:pPr>
            <a:endParaRPr lang="tr-TR" altLang="tr-TR" sz="2600" u="sng" dirty="0"/>
          </a:p>
          <a:p>
            <a:pPr marL="0" indent="0" algn="just">
              <a:spcBef>
                <a:spcPts val="600"/>
              </a:spcBef>
            </a:pPr>
            <a:r>
              <a:rPr lang="tr-TR" altLang="tr-TR" sz="2600" u="sng" dirty="0" smtClean="0"/>
              <a:t>Empati </a:t>
            </a:r>
            <a:r>
              <a:rPr lang="tr-TR" altLang="tr-TR" sz="2600" u="sng" dirty="0"/>
              <a:t>Yeteneği</a:t>
            </a:r>
            <a:r>
              <a:rPr lang="tr-TR" altLang="tr-TR" sz="2600" b="0" dirty="0"/>
              <a:t>: </a:t>
            </a:r>
            <a:r>
              <a:rPr lang="tr-TR" altLang="tr-TR" sz="2600" b="0" dirty="0" smtClean="0"/>
              <a:t>Empati</a:t>
            </a:r>
            <a:r>
              <a:rPr lang="tr-TR" altLang="tr-TR" sz="2600" b="0" dirty="0"/>
              <a:t>, iletişimde bulunan kişinin söylediklerinin değerlendirmesini yapmadan problemini ve neler hissettiğini anlamaya yönelik bir çabadır.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2A1B1E-FB51-46C9-9C0E-1F97F0C2622B}" type="slidenum">
              <a:rPr lang="tr-TR" smtClean="0"/>
              <a:pPr>
                <a:defRPr/>
              </a:pPr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272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3600" b="1" cap="none" dirty="0" smtClean="0"/>
              <a:t>Mesaj</a:t>
            </a:r>
            <a:endParaRPr lang="tr-TR" sz="3600" b="1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351785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600"/>
              </a:spcBef>
            </a:pPr>
            <a:r>
              <a:rPr lang="tr-TR" sz="2600" b="0" dirty="0" smtClean="0"/>
              <a:t>Kaynağın fikirlerinin </a:t>
            </a:r>
            <a:r>
              <a:rPr lang="tr-TR" sz="2600" b="0" dirty="0"/>
              <a:t>ve </a:t>
            </a:r>
            <a:r>
              <a:rPr lang="tr-TR" sz="2600" b="0" dirty="0" smtClean="0"/>
              <a:t>isteklerinin sembollere </a:t>
            </a:r>
            <a:r>
              <a:rPr lang="tr-TR" sz="2600" b="0" dirty="0"/>
              <a:t>dönüşmüş halidir</a:t>
            </a:r>
            <a:r>
              <a:rPr lang="tr-TR" sz="2600" b="0" dirty="0" smtClean="0"/>
              <a:t>. Sembollerin </a:t>
            </a:r>
            <a:r>
              <a:rPr lang="tr-TR" sz="2600" b="0" dirty="0"/>
              <a:t>tek başına anlamı </a:t>
            </a:r>
            <a:r>
              <a:rPr lang="tr-TR" sz="2600" b="0" dirty="0" smtClean="0"/>
              <a:t>yoktur, sembollere</a:t>
            </a:r>
            <a:r>
              <a:rPr lang="tr-TR" sz="2600" b="0" dirty="0"/>
              <a:t>, anlamları </a:t>
            </a:r>
            <a:r>
              <a:rPr lang="tr-TR" sz="2600" b="0" dirty="0" smtClean="0"/>
              <a:t>kaynak ve alıcı yükler</a:t>
            </a:r>
            <a:r>
              <a:rPr lang="tr-TR" sz="2600" b="0" dirty="0"/>
              <a:t>. </a:t>
            </a:r>
            <a:endParaRPr lang="tr-TR" sz="2600" b="0" dirty="0" smtClean="0"/>
          </a:p>
          <a:p>
            <a:pPr marL="0" indent="0" algn="just">
              <a:spcBef>
                <a:spcPts val="600"/>
              </a:spcBef>
            </a:pPr>
            <a:endParaRPr lang="tr-TR" sz="2600" b="0" dirty="0"/>
          </a:p>
          <a:p>
            <a:pPr marL="0" indent="0" algn="just">
              <a:spcBef>
                <a:spcPts val="600"/>
              </a:spcBef>
            </a:pPr>
            <a:r>
              <a:rPr lang="tr-TR" sz="2600" b="0" dirty="0" smtClean="0"/>
              <a:t>Eğer </a:t>
            </a:r>
            <a:r>
              <a:rPr lang="tr-TR" sz="2600" b="0" dirty="0"/>
              <a:t>alıcının </a:t>
            </a:r>
            <a:r>
              <a:rPr lang="tr-TR" sz="2600" b="0" dirty="0" smtClean="0"/>
              <a:t>ve kaynağın algıladığı </a:t>
            </a:r>
            <a:r>
              <a:rPr lang="tr-TR" sz="2600" b="0" dirty="0"/>
              <a:t>anlamlar birbirlerine uygun ise</a:t>
            </a:r>
            <a:r>
              <a:rPr lang="tr-TR" sz="2600" b="0" dirty="0" smtClean="0"/>
              <a:t>, ‘etkin iletişim</a:t>
            </a:r>
            <a:r>
              <a:rPr lang="tr-TR" sz="2600" b="0" dirty="0"/>
              <a:t>’ söz konusu </a:t>
            </a:r>
            <a:r>
              <a:rPr lang="tr-TR" sz="2600" b="0" dirty="0" smtClean="0"/>
              <a:t>olabilir.</a:t>
            </a:r>
            <a:endParaRPr lang="tr-TR" sz="2600" b="0" dirty="0"/>
          </a:p>
        </p:txBody>
      </p:sp>
    </p:spTree>
    <p:extLst>
      <p:ext uri="{BB962C8B-B14F-4D97-AF65-F5344CB8AC3E}">
        <p14:creationId xmlns:p14="http://schemas.microsoft.com/office/powerpoint/2010/main" val="155907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3600" b="1" cap="none" dirty="0" smtClean="0"/>
              <a:t>Mesaj</a:t>
            </a:r>
            <a:endParaRPr lang="tr-TR" sz="3600" b="1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351785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600"/>
              </a:spcBef>
            </a:pPr>
            <a:r>
              <a:rPr lang="tr-TR" sz="2600" b="0" dirty="0" smtClean="0"/>
              <a:t>Mesaj</a:t>
            </a:r>
            <a:r>
              <a:rPr lang="tr-TR" sz="2600" b="0" dirty="0"/>
              <a:t>, konuşmacı ile dinleyici veya kaynak ile hedef arasındaki ilişkiyi sağlayan husustur. Kaynaktan alıcıya iletilen düşüncedir. Burada iki nokta önem </a:t>
            </a:r>
            <a:r>
              <a:rPr lang="tr-TR" sz="2600" b="0" dirty="0" smtClean="0"/>
              <a:t>taşır:</a:t>
            </a:r>
          </a:p>
          <a:p>
            <a:pPr marL="0" indent="0" algn="just">
              <a:spcBef>
                <a:spcPts val="600"/>
              </a:spcBef>
            </a:pPr>
            <a:r>
              <a:rPr lang="tr-TR" sz="2600" i="1" dirty="0" smtClean="0"/>
              <a:t>1. Mesajın </a:t>
            </a:r>
            <a:r>
              <a:rPr lang="tr-TR" sz="2600" i="1" dirty="0"/>
              <a:t>dili</a:t>
            </a:r>
            <a:r>
              <a:rPr lang="tr-TR" sz="2600" b="0" dirty="0"/>
              <a:t>, alıcı tarafından zorlanmaksızın anlaşılabilir, açık, net ve kesin nitelik taşımasını ifade eder. </a:t>
            </a:r>
          </a:p>
          <a:p>
            <a:pPr marL="0" indent="0" algn="just">
              <a:spcBef>
                <a:spcPts val="600"/>
              </a:spcBef>
            </a:pPr>
            <a:r>
              <a:rPr lang="tr-TR" sz="2600" i="1" dirty="0" smtClean="0"/>
              <a:t>2. Mesajın </a:t>
            </a:r>
            <a:r>
              <a:rPr lang="tr-TR" sz="2600" i="1" dirty="0"/>
              <a:t>içeriği</a:t>
            </a:r>
            <a:r>
              <a:rPr lang="tr-TR" sz="2600" b="0" dirty="0"/>
              <a:t> ise, iletilmek istenen bilgi ve düşüncenin ele alınış biçimidir. </a:t>
            </a:r>
          </a:p>
        </p:txBody>
      </p:sp>
    </p:spTree>
    <p:extLst>
      <p:ext uri="{BB962C8B-B14F-4D97-AF65-F5344CB8AC3E}">
        <p14:creationId xmlns:p14="http://schemas.microsoft.com/office/powerpoint/2010/main" val="311399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tr-TR" sz="3600" b="1" i="1" cap="none" dirty="0"/>
              <a:t>Etkili iletişim için mesajın taşıması gereken özellikler şunlardır: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3312368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tr-TR" sz="2600" b="0" dirty="0"/>
              <a:t>Hedefin bilgi, düşünce ve </a:t>
            </a:r>
            <a:r>
              <a:rPr lang="tr-TR" sz="2600" b="0" dirty="0" smtClean="0"/>
              <a:t>deneyimlerine uygunluk</a:t>
            </a:r>
            <a:r>
              <a:rPr lang="tr-TR" sz="2600" b="0" dirty="0"/>
              <a:t>,</a:t>
            </a:r>
          </a:p>
          <a:p>
            <a:pPr marL="457200" indent="-45720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tr-TR" sz="2600" b="0" dirty="0" smtClean="0"/>
              <a:t>Hedefin </a:t>
            </a:r>
            <a:r>
              <a:rPr lang="tr-TR" sz="2600" b="0" dirty="0"/>
              <a:t>inanç ve değerlerine uygunluk,</a:t>
            </a:r>
          </a:p>
          <a:p>
            <a:pPr marL="457200" indent="-45720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tr-TR" sz="2600" b="0" dirty="0" smtClean="0"/>
              <a:t>Hedefin </a:t>
            </a:r>
            <a:r>
              <a:rPr lang="tr-TR" sz="2600" b="0" dirty="0"/>
              <a:t>ihtiyaç, istek ve </a:t>
            </a:r>
            <a:r>
              <a:rPr lang="tr-TR" sz="2600" b="0" dirty="0" smtClean="0"/>
              <a:t>amaçlarına uygunluk</a:t>
            </a:r>
            <a:r>
              <a:rPr lang="tr-TR" sz="2600" b="0" dirty="0"/>
              <a:t>,</a:t>
            </a:r>
          </a:p>
          <a:p>
            <a:pPr marL="457200" indent="-45720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tr-TR" sz="2600" b="0" dirty="0" smtClean="0"/>
              <a:t>Hedefin </a:t>
            </a:r>
            <a:r>
              <a:rPr lang="tr-TR" sz="2600" b="0" dirty="0"/>
              <a:t>ilgi alanlarına uygunluk,</a:t>
            </a:r>
          </a:p>
          <a:p>
            <a:pPr marL="457200" indent="-45720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tr-TR" sz="2600" b="0" dirty="0" smtClean="0"/>
              <a:t>Hedefin </a:t>
            </a:r>
            <a:r>
              <a:rPr lang="tr-TR" sz="2600" b="0" dirty="0"/>
              <a:t>toplum içindeki rollerine </a:t>
            </a:r>
            <a:r>
              <a:rPr lang="tr-TR" sz="2600" b="0" dirty="0" smtClean="0"/>
              <a:t>ve konumuna uygunluk.</a:t>
            </a:r>
            <a:endParaRPr lang="tr-TR" sz="2600" b="0" dirty="0"/>
          </a:p>
        </p:txBody>
      </p:sp>
    </p:spTree>
    <p:extLst>
      <p:ext uri="{BB962C8B-B14F-4D97-AF65-F5344CB8AC3E}">
        <p14:creationId xmlns:p14="http://schemas.microsoft.com/office/powerpoint/2010/main" val="188355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tr-TR" sz="3600" b="1" i="1" cap="none" dirty="0"/>
              <a:t>Etkili iletişim için mesajın taşıması gereken özellikler şunlardır: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3240360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tr-TR" sz="2600" b="0" dirty="0"/>
              <a:t>Mesaj anlaşılır </a:t>
            </a:r>
            <a:r>
              <a:rPr lang="tr-TR" sz="2600" b="0" dirty="0" smtClean="0"/>
              <a:t>olmalıdır,</a:t>
            </a:r>
            <a:endParaRPr lang="tr-TR" sz="2600" b="0" dirty="0"/>
          </a:p>
          <a:p>
            <a:pPr marL="457200" indent="-45720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tr-TR" sz="2600" b="0" dirty="0"/>
              <a:t>Mesaj açık </a:t>
            </a:r>
            <a:r>
              <a:rPr lang="tr-TR" sz="2600" b="0" dirty="0" smtClean="0"/>
              <a:t>olmalıdır,</a:t>
            </a:r>
            <a:endParaRPr lang="tr-TR" sz="2600" b="0" dirty="0"/>
          </a:p>
          <a:p>
            <a:pPr marL="457200" indent="-45720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tr-TR" sz="2600" b="0" dirty="0"/>
              <a:t>Mesaj doğru zamanda </a:t>
            </a:r>
            <a:r>
              <a:rPr lang="tr-TR" sz="2600" b="0" dirty="0" smtClean="0"/>
              <a:t>iletilmelidir,</a:t>
            </a:r>
            <a:endParaRPr lang="tr-TR" sz="2600" b="0" dirty="0"/>
          </a:p>
          <a:p>
            <a:pPr marL="457200" indent="-45720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tr-TR" sz="2600" b="0" dirty="0"/>
              <a:t>Mesaj uygun kanalı </a:t>
            </a:r>
            <a:r>
              <a:rPr lang="tr-TR" sz="2600" b="0" dirty="0" smtClean="0"/>
              <a:t>izlemelidir,</a:t>
            </a:r>
            <a:endParaRPr lang="tr-TR" sz="2600" b="0" dirty="0"/>
          </a:p>
          <a:p>
            <a:pPr marL="457200" indent="-45720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tr-TR" sz="2600" b="0" dirty="0"/>
              <a:t>Mesaj, kaynak ve alıcı arasında kalmalıdır.</a:t>
            </a:r>
          </a:p>
        </p:txBody>
      </p:sp>
    </p:spTree>
    <p:extLst>
      <p:ext uri="{BB962C8B-B14F-4D97-AF65-F5344CB8AC3E}">
        <p14:creationId xmlns:p14="http://schemas.microsoft.com/office/powerpoint/2010/main" val="88019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3600" b="1" cap="none" dirty="0"/>
              <a:t> Kodlama-Kod Açma: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351785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600"/>
              </a:spcBef>
            </a:pPr>
            <a:r>
              <a:rPr lang="tr-TR" sz="2600" b="0" dirty="0" smtClean="0"/>
              <a:t>Kodlama bilginin</a:t>
            </a:r>
            <a:r>
              <a:rPr lang="tr-TR" sz="2600" b="0" dirty="0"/>
              <a:t>, düşüncenin mesaj </a:t>
            </a:r>
            <a:r>
              <a:rPr lang="tr-TR" sz="2600" b="0" dirty="0" smtClean="0"/>
              <a:t>haline getirilmesidir. Kaynağın </a:t>
            </a:r>
            <a:r>
              <a:rPr lang="tr-TR" sz="2600" b="0" dirty="0"/>
              <a:t>aklından geçirdiği </a:t>
            </a:r>
            <a:r>
              <a:rPr lang="tr-TR" sz="2600" b="0" dirty="0" smtClean="0"/>
              <a:t>düşünceler alıcının </a:t>
            </a:r>
            <a:r>
              <a:rPr lang="tr-TR" sz="2600" b="0" dirty="0"/>
              <a:t>anlayabileceği </a:t>
            </a:r>
            <a:r>
              <a:rPr lang="tr-TR" sz="2600" b="0" dirty="0" smtClean="0"/>
              <a:t>simgelerle kodlanarak, mesaja dönüştürülür. </a:t>
            </a:r>
          </a:p>
          <a:p>
            <a:pPr marL="0" indent="0" algn="just">
              <a:spcBef>
                <a:spcPts val="600"/>
              </a:spcBef>
            </a:pPr>
            <a:endParaRPr lang="tr-TR" sz="2600" i="1" dirty="0" smtClean="0"/>
          </a:p>
          <a:p>
            <a:pPr marL="0" indent="0" algn="just">
              <a:spcBef>
                <a:spcPts val="600"/>
              </a:spcBef>
            </a:pPr>
            <a:r>
              <a:rPr lang="tr-TR" sz="2600" i="1" dirty="0" smtClean="0"/>
              <a:t>Simge</a:t>
            </a:r>
            <a:r>
              <a:rPr lang="tr-TR" sz="2600" b="0" dirty="0"/>
              <a:t>; mesaja iletilmesi amacıyla </a:t>
            </a:r>
            <a:r>
              <a:rPr lang="tr-TR" sz="2600" b="0" dirty="0" smtClean="0"/>
              <a:t>verilen fiziksel </a:t>
            </a:r>
            <a:r>
              <a:rPr lang="tr-TR" sz="2600" b="0" dirty="0"/>
              <a:t>biçimdir</a:t>
            </a:r>
            <a:r>
              <a:rPr lang="tr-TR" sz="2600" b="0" dirty="0" smtClean="0"/>
              <a:t>.</a:t>
            </a:r>
            <a:endParaRPr lang="tr-TR" sz="2600" b="0" dirty="0"/>
          </a:p>
        </p:txBody>
      </p:sp>
    </p:spTree>
    <p:extLst>
      <p:ext uri="{BB962C8B-B14F-4D97-AF65-F5344CB8AC3E}">
        <p14:creationId xmlns:p14="http://schemas.microsoft.com/office/powerpoint/2010/main" val="324013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3600" b="1" cap="none" dirty="0"/>
              <a:t> Kodlama-Kod Açma: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351785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600"/>
              </a:spcBef>
            </a:pPr>
            <a:r>
              <a:rPr lang="tr-TR" sz="2600" i="1" dirty="0"/>
              <a:t>İletişimin gerçekleşmesi</a:t>
            </a:r>
            <a:r>
              <a:rPr lang="tr-TR" sz="2600" b="0" dirty="0"/>
              <a:t>, kaynağın mesajı alıcıya ulaştırmasıyla; </a:t>
            </a:r>
            <a:r>
              <a:rPr lang="tr-TR" sz="2600" i="1" dirty="0"/>
              <a:t>iletişimin etkinliği </a:t>
            </a:r>
            <a:r>
              <a:rPr lang="tr-TR" sz="2600" b="0" dirty="0"/>
              <a:t>ise, gönderilen mesajın anlamı ve etkisinin, alıcıya tam olarak iletilme gücü ile ölçülür. </a:t>
            </a:r>
            <a:endParaRPr lang="tr-TR" sz="2600" b="0" dirty="0" smtClean="0"/>
          </a:p>
          <a:p>
            <a:pPr marL="0" indent="0" algn="just">
              <a:spcBef>
                <a:spcPts val="600"/>
              </a:spcBef>
            </a:pPr>
            <a:endParaRPr lang="tr-TR" sz="2600" b="0" dirty="0"/>
          </a:p>
          <a:p>
            <a:pPr marL="0" indent="0" algn="ctr">
              <a:spcBef>
                <a:spcPts val="600"/>
              </a:spcBef>
            </a:pPr>
            <a:r>
              <a:rPr lang="tr-TR" sz="2600" dirty="0">
                <a:solidFill>
                  <a:srgbClr val="FF0000"/>
                </a:solidFill>
              </a:rPr>
              <a:t>Gerçek iletişim etkinliği, hedefte istenen davranışın sağlanmasıyla gerçekleşir. </a:t>
            </a:r>
          </a:p>
        </p:txBody>
      </p:sp>
    </p:spTree>
    <p:extLst>
      <p:ext uri="{BB962C8B-B14F-4D97-AF65-F5344CB8AC3E}">
        <p14:creationId xmlns:p14="http://schemas.microsoft.com/office/powerpoint/2010/main" val="233754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3600" b="1" cap="none" dirty="0"/>
              <a:t>Referans (İzafet) Çerçevesi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351785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600"/>
              </a:spcBef>
            </a:pPr>
            <a:r>
              <a:rPr lang="tr-TR" sz="2600" b="0" dirty="0"/>
              <a:t>Kaynak ile alıcının mesaja aynı </a:t>
            </a:r>
            <a:r>
              <a:rPr lang="tr-TR" sz="2600" b="0" dirty="0" smtClean="0"/>
              <a:t>anlamı vermesidir</a:t>
            </a:r>
            <a:r>
              <a:rPr lang="tr-TR" sz="2600" b="0" dirty="0"/>
              <a:t>. </a:t>
            </a:r>
            <a:r>
              <a:rPr lang="tr-TR" sz="2600" b="0" dirty="0" smtClean="0"/>
              <a:t>Diğer bir ifadeyle kod </a:t>
            </a:r>
            <a:r>
              <a:rPr lang="tr-TR" sz="2600" b="0" dirty="0"/>
              <a:t>açımının </a:t>
            </a:r>
            <a:r>
              <a:rPr lang="tr-TR" sz="2600" b="0" dirty="0" smtClean="0"/>
              <a:t>kodlandığı şekilde yapılmasıdır. İnsanların </a:t>
            </a:r>
            <a:r>
              <a:rPr lang="tr-TR" sz="2600" b="0" dirty="0"/>
              <a:t>izafet çerçevesinin kesiştiği </a:t>
            </a:r>
            <a:r>
              <a:rPr lang="tr-TR" sz="2600" b="0" dirty="0" smtClean="0"/>
              <a:t>alan, iletişimin </a:t>
            </a:r>
            <a:r>
              <a:rPr lang="tr-TR" sz="2600" b="0" dirty="0"/>
              <a:t>gerçekleştiği alandır</a:t>
            </a:r>
            <a:r>
              <a:rPr lang="tr-TR" sz="2600" b="0" dirty="0" smtClean="0"/>
              <a:t>.</a:t>
            </a:r>
            <a:endParaRPr lang="tr-TR" sz="26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95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39750" y="1124744"/>
            <a:ext cx="7921625" cy="3168650"/>
            <a:chOff x="385" y="1525"/>
            <a:chExt cx="4990" cy="1996"/>
          </a:xfrm>
        </p:grpSpPr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2245" y="1525"/>
              <a:ext cx="1692" cy="1330"/>
              <a:chOff x="4810" y="6492"/>
              <a:chExt cx="2760" cy="1800"/>
            </a:xfrm>
          </p:grpSpPr>
          <p:sp>
            <p:nvSpPr>
              <p:cNvPr id="14" name="Oval 6"/>
              <p:cNvSpPr>
                <a:spLocks noChangeArrowheads="1"/>
              </p:cNvSpPr>
              <p:nvPr/>
            </p:nvSpPr>
            <p:spPr bwMode="auto">
              <a:xfrm>
                <a:off x="5529" y="6492"/>
                <a:ext cx="2041" cy="180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tr-TR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AutoShape 7"/>
              <p:cNvSpPr>
                <a:spLocks noChangeArrowheads="1"/>
              </p:cNvSpPr>
              <p:nvPr/>
            </p:nvSpPr>
            <p:spPr bwMode="auto">
              <a:xfrm>
                <a:off x="4810" y="6492"/>
                <a:ext cx="2041" cy="1800"/>
              </a:xfrm>
              <a:prstGeom prst="flowChartConnector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tr-TR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Oval 8" descr="Koyu yukarı köşegen"/>
              <p:cNvSpPr>
                <a:spLocks noChangeArrowheads="1"/>
              </p:cNvSpPr>
              <p:nvPr/>
            </p:nvSpPr>
            <p:spPr bwMode="auto">
              <a:xfrm>
                <a:off x="5650" y="6492"/>
                <a:ext cx="1201" cy="1800"/>
              </a:xfrm>
              <a:prstGeom prst="ellipse">
                <a:avLst/>
              </a:prstGeom>
              <a:pattFill prst="dkUpDiag">
                <a:fgClr>
                  <a:srgbClr val="000000"/>
                </a:fgClr>
                <a:bgClr>
                  <a:srgbClr val="FFFFFF"/>
                </a:bgClr>
              </a:patt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tr-TR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8" name="Line 9"/>
            <p:cNvSpPr>
              <a:spLocks noChangeShapeType="1"/>
            </p:cNvSpPr>
            <p:nvPr/>
          </p:nvSpPr>
          <p:spPr bwMode="auto">
            <a:xfrm flipH="1">
              <a:off x="1650" y="2191"/>
              <a:ext cx="6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3784" y="2191"/>
              <a:ext cx="5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3121" y="2822"/>
              <a:ext cx="0" cy="30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4468" y="1914"/>
              <a:ext cx="907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/>
              <a:r>
                <a:rPr lang="tr-TR" altLang="tr-TR" sz="2800" b="0">
                  <a:latin typeface="Arial Narrow" pitchFamily="34" charset="0"/>
                </a:rPr>
                <a:t>Alıcının</a:t>
              </a:r>
              <a:br>
                <a:rPr lang="tr-TR" altLang="tr-TR" sz="2800" b="0">
                  <a:latin typeface="Arial Narrow" pitchFamily="34" charset="0"/>
                </a:rPr>
              </a:br>
              <a:r>
                <a:rPr lang="tr-TR" altLang="tr-TR" sz="2800" b="0">
                  <a:latin typeface="Arial Narrow" pitchFamily="34" charset="0"/>
                </a:rPr>
                <a:t>tecrübe</a:t>
              </a:r>
              <a:br>
                <a:rPr lang="tr-TR" altLang="tr-TR" sz="2800" b="0">
                  <a:latin typeface="Arial Narrow" pitchFamily="34" charset="0"/>
                </a:rPr>
              </a:br>
              <a:r>
                <a:rPr lang="tr-TR" altLang="tr-TR" sz="2800" b="0">
                  <a:latin typeface="Arial Narrow" pitchFamily="34" charset="0"/>
                </a:rPr>
                <a:t>alanı</a:t>
              </a:r>
              <a:endParaRPr lang="tr-TR" altLang="tr-TR" sz="2800" b="0">
                <a:latin typeface="Arial" charset="0"/>
              </a:endParaRPr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2381" y="3180"/>
              <a:ext cx="1361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/>
              <a:r>
                <a:rPr lang="tr-TR" altLang="tr-TR" sz="2800" b="0">
                  <a:latin typeface="Arial Narrow" pitchFamily="34" charset="0"/>
                </a:rPr>
                <a:t>Ortak tecrübe</a:t>
              </a:r>
            </a:p>
            <a:p>
              <a:pPr algn="ctr" eaLnBrk="1" hangingPunct="1"/>
              <a:r>
                <a:rPr lang="tr-TR" altLang="tr-TR" sz="2800" b="0">
                  <a:latin typeface="Arial Narrow" pitchFamily="34" charset="0"/>
                </a:rPr>
                <a:t>alanı</a:t>
              </a:r>
              <a:endParaRPr lang="tr-TR" altLang="tr-TR" sz="2800" b="0">
                <a:latin typeface="Arial" charset="0"/>
              </a:endParaRP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385" y="1887"/>
              <a:ext cx="1134" cy="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/>
              <a:r>
                <a:rPr lang="tr-TR" altLang="tr-TR" sz="2800" b="0">
                  <a:latin typeface="Arial Narrow" pitchFamily="34" charset="0"/>
                </a:rPr>
                <a:t>Göndericinin</a:t>
              </a:r>
              <a:br>
                <a:rPr lang="tr-TR" altLang="tr-TR" sz="2800" b="0">
                  <a:latin typeface="Arial Narrow" pitchFamily="34" charset="0"/>
                </a:rPr>
              </a:br>
              <a:r>
                <a:rPr lang="tr-TR" altLang="tr-TR" sz="2800" b="0">
                  <a:latin typeface="Arial Narrow" pitchFamily="34" charset="0"/>
                </a:rPr>
                <a:t>tecrübe alanı</a:t>
              </a:r>
              <a:endParaRPr lang="tr-TR" altLang="tr-TR" sz="2800" b="0"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471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3600" b="1" cap="none" dirty="0" smtClean="0"/>
              <a:t>Kanal</a:t>
            </a:r>
            <a:endParaRPr lang="tr-TR" sz="3600" b="1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351785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600"/>
              </a:spcBef>
            </a:pPr>
            <a:r>
              <a:rPr lang="tr-TR" sz="2600" b="0" dirty="0" smtClean="0"/>
              <a:t>Kanal</a:t>
            </a:r>
            <a:r>
              <a:rPr lang="tr-TR" sz="2600" b="0" dirty="0"/>
              <a:t>, kaynakla alıcı arasındaki mesajın aktarılmasını, alıcıya geçmesini sağlayan yoldur. Bunlar yazılı, sözlü, sözsüz veya görsel-işitsel araçlar olabilir. </a:t>
            </a:r>
          </a:p>
          <a:p>
            <a:pPr marL="0" indent="0" algn="just">
              <a:spcBef>
                <a:spcPts val="600"/>
              </a:spcBef>
            </a:pPr>
            <a:r>
              <a:rPr lang="tr-TR" sz="2600" b="0" dirty="0" smtClean="0"/>
              <a:t>Bu </a:t>
            </a:r>
            <a:r>
              <a:rPr lang="tr-TR" sz="2600" b="0" dirty="0"/>
              <a:t>araçlardan hangisinin seçilmesi gerektiği iletişimin etkinliğinde önemli bir rol oynar, aynı anda birkaç duyu organını etkileyen kanalın daha uygun olduğu söylenebilir. </a:t>
            </a:r>
          </a:p>
        </p:txBody>
      </p:sp>
    </p:spTree>
    <p:extLst>
      <p:ext uri="{BB962C8B-B14F-4D97-AF65-F5344CB8AC3E}">
        <p14:creationId xmlns:p14="http://schemas.microsoft.com/office/powerpoint/2010/main" val="109428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3600" b="1" cap="none" dirty="0" smtClean="0"/>
              <a:t>Alıcı (Hedef)</a:t>
            </a:r>
            <a:endParaRPr lang="tr-TR" sz="3600" b="1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351785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600"/>
              </a:spcBef>
            </a:pPr>
            <a:r>
              <a:rPr lang="tr-TR" sz="2600" b="0" dirty="0"/>
              <a:t>İletişimin gerçekleşmesi için en az iki kişiye ihtiyaç vardır. </a:t>
            </a:r>
          </a:p>
          <a:p>
            <a:pPr marL="0" indent="0" algn="just">
              <a:spcBef>
                <a:spcPts val="600"/>
              </a:spcBef>
            </a:pPr>
            <a:r>
              <a:rPr lang="tr-TR" sz="2600" b="0" dirty="0"/>
              <a:t>Bunlardan birisi kaynak, diğeri alıcıdır. </a:t>
            </a:r>
          </a:p>
          <a:p>
            <a:pPr marL="0" indent="0" algn="just">
              <a:spcBef>
                <a:spcPts val="600"/>
              </a:spcBef>
            </a:pPr>
            <a:r>
              <a:rPr lang="tr-TR" sz="2600" b="0" dirty="0"/>
              <a:t>Alıcı; kodlanmış mesajı alan ve kodunu açan kişidir.</a:t>
            </a:r>
          </a:p>
          <a:p>
            <a:pPr marL="0" indent="0" algn="just">
              <a:spcBef>
                <a:spcPts val="600"/>
              </a:spcBef>
            </a:pPr>
            <a:endParaRPr lang="tr-TR" sz="2600" b="0" dirty="0"/>
          </a:p>
        </p:txBody>
      </p:sp>
    </p:spTree>
    <p:extLst>
      <p:ext uri="{BB962C8B-B14F-4D97-AF65-F5344CB8AC3E}">
        <p14:creationId xmlns:p14="http://schemas.microsoft.com/office/powerpoint/2010/main" val="53992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tr-TR" sz="3600" b="1" cap="none" dirty="0" smtClean="0"/>
              <a:t>Etkili iletişim için alıcının taşıması gereken özellikler şunlardır:</a:t>
            </a:r>
            <a:endParaRPr lang="tr-TR" sz="3600" b="1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3312368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2800" b="0" dirty="0"/>
              <a:t>Alıcı mesajı algılayabilmelidir,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r-TR" sz="2800" b="0" dirty="0" smtClean="0"/>
              <a:t>Bilgili </a:t>
            </a:r>
            <a:r>
              <a:rPr lang="tr-TR" sz="2800" b="0" dirty="0"/>
              <a:t>olmalı ve geri </a:t>
            </a:r>
            <a:r>
              <a:rPr lang="tr-TR" sz="2800" b="0" dirty="0" smtClean="0"/>
              <a:t>besleme yeteneğine </a:t>
            </a:r>
            <a:r>
              <a:rPr lang="tr-TR" sz="2800" b="0" dirty="0"/>
              <a:t>sahip </a:t>
            </a:r>
            <a:r>
              <a:rPr lang="tr-TR" sz="2800" b="0" dirty="0" smtClean="0"/>
              <a:t>olmalıdır</a:t>
            </a:r>
            <a:r>
              <a:rPr lang="tr-TR" sz="2800" b="0" dirty="0"/>
              <a:t>,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r-TR" sz="2800" b="0" dirty="0" smtClean="0"/>
              <a:t>Seçici </a:t>
            </a:r>
            <a:r>
              <a:rPr lang="tr-TR" sz="2800" b="0" dirty="0"/>
              <a:t>olmamalıdır,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r-TR" sz="2800" b="0" dirty="0" smtClean="0"/>
              <a:t>Kaynak </a:t>
            </a:r>
            <a:r>
              <a:rPr lang="tr-TR" sz="2800" b="0" dirty="0"/>
              <a:t>olma özelliği taşımalıdır.</a:t>
            </a:r>
            <a:endParaRPr lang="tr-TR" sz="2600" b="0" dirty="0"/>
          </a:p>
        </p:txBody>
      </p:sp>
    </p:spTree>
    <p:extLst>
      <p:ext uri="{BB962C8B-B14F-4D97-AF65-F5344CB8AC3E}">
        <p14:creationId xmlns:p14="http://schemas.microsoft.com/office/powerpoint/2010/main" val="344018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3600" b="1" cap="none" dirty="0" smtClean="0"/>
              <a:t>Geribildirim</a:t>
            </a:r>
            <a:endParaRPr lang="tr-TR" sz="3600" b="1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351785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600"/>
              </a:spcBef>
            </a:pPr>
            <a:r>
              <a:rPr lang="tr-TR" sz="2600" b="0" dirty="0" smtClean="0"/>
              <a:t>İletişim </a:t>
            </a:r>
            <a:r>
              <a:rPr lang="tr-TR" sz="2600" b="0" dirty="0"/>
              <a:t>sürecinin son aşaması olan geri besleme,  yansıma olarak da ifade edilmektedir.</a:t>
            </a:r>
          </a:p>
          <a:p>
            <a:pPr marL="0" indent="0" algn="just">
              <a:spcBef>
                <a:spcPts val="600"/>
              </a:spcBef>
            </a:pPr>
            <a:r>
              <a:rPr lang="tr-TR" sz="2600" b="0" dirty="0" smtClean="0"/>
              <a:t>Geri </a:t>
            </a:r>
            <a:r>
              <a:rPr lang="tr-TR" sz="2600" b="0" dirty="0"/>
              <a:t>besleme, alıcının kaynağın mesajına verdiği cevap olarak ifade edilebilir</a:t>
            </a:r>
            <a:r>
              <a:rPr lang="tr-TR" sz="2600" b="0" dirty="0" smtClean="0"/>
              <a:t>.</a:t>
            </a:r>
          </a:p>
          <a:p>
            <a:pPr marL="0" indent="0" algn="just">
              <a:spcBef>
                <a:spcPts val="600"/>
              </a:spcBef>
              <a:buNone/>
            </a:pPr>
            <a:endParaRPr lang="tr-TR" sz="2600" b="0" dirty="0"/>
          </a:p>
        </p:txBody>
      </p:sp>
    </p:spTree>
    <p:extLst>
      <p:ext uri="{BB962C8B-B14F-4D97-AF65-F5344CB8AC3E}">
        <p14:creationId xmlns:p14="http://schemas.microsoft.com/office/powerpoint/2010/main" val="233886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tr-TR" sz="3600" b="1" cap="none" dirty="0" smtClean="0"/>
              <a:t>Etkin bir geri bildirimin sahip olması gereken özellikler şunlardır:</a:t>
            </a:r>
            <a:endParaRPr lang="tr-TR" sz="3600" b="1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3312368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2800" b="0" dirty="0"/>
              <a:t>Kaynağa yardımcı </a:t>
            </a:r>
            <a:r>
              <a:rPr lang="tr-TR" sz="2800" b="0" dirty="0" smtClean="0"/>
              <a:t>olmayı amaçlar,</a:t>
            </a:r>
            <a:endParaRPr lang="tr-TR" sz="2800" b="0" dirty="0"/>
          </a:p>
          <a:p>
            <a:pPr marL="457200" indent="-457200">
              <a:buFont typeface="Arial" pitchFamily="34" charset="0"/>
              <a:buChar char="•"/>
            </a:pPr>
            <a:r>
              <a:rPr lang="tr-TR" sz="2800" b="0" dirty="0"/>
              <a:t>Mesajın tam bir </a:t>
            </a:r>
            <a:r>
              <a:rPr lang="tr-TR" sz="2800" b="0" dirty="0" smtClean="0"/>
              <a:t>karşılığıdır</a:t>
            </a:r>
            <a:r>
              <a:rPr lang="tr-TR" sz="2800" b="0" dirty="0"/>
              <a:t>,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r-TR" sz="2800" b="0" dirty="0"/>
              <a:t>Zamanında </a:t>
            </a:r>
            <a:r>
              <a:rPr lang="tr-TR" sz="2800" b="0" dirty="0" smtClean="0"/>
              <a:t>gelir,</a:t>
            </a:r>
            <a:endParaRPr lang="tr-TR" sz="2800" b="0" dirty="0"/>
          </a:p>
          <a:p>
            <a:pPr marL="457200" indent="-457200">
              <a:buFont typeface="Arial" pitchFamily="34" charset="0"/>
              <a:buChar char="•"/>
            </a:pPr>
            <a:r>
              <a:rPr lang="tr-TR" sz="2800" b="0" dirty="0"/>
              <a:t>Kaynağın amacına ulaşmasını sağlayacak kadar açık ve </a:t>
            </a:r>
            <a:r>
              <a:rPr lang="tr-TR" sz="2800" b="0" dirty="0" smtClean="0"/>
              <a:t>seçiktir</a:t>
            </a:r>
            <a:r>
              <a:rPr lang="tr-TR" sz="2800" b="0" dirty="0"/>
              <a:t>,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r-TR" sz="2800" b="0" dirty="0"/>
              <a:t>Yapıcıdır ve davranış üzerinde durur.</a:t>
            </a:r>
          </a:p>
          <a:p>
            <a:pPr marL="457200" indent="-457200">
              <a:buFont typeface="Arial" pitchFamily="34" charset="0"/>
              <a:buChar char="•"/>
            </a:pPr>
            <a:endParaRPr lang="tr-TR" sz="2800" b="0" dirty="0"/>
          </a:p>
        </p:txBody>
      </p:sp>
    </p:spTree>
    <p:extLst>
      <p:ext uri="{BB962C8B-B14F-4D97-AF65-F5344CB8AC3E}">
        <p14:creationId xmlns:p14="http://schemas.microsoft.com/office/powerpoint/2010/main" val="44297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tr-TR" sz="3600" b="1" cap="none" dirty="0" smtClean="0"/>
              <a:t>Etkin olmayan bir geri bildirimin sahip olduğu özellikler şunlardır:</a:t>
            </a:r>
            <a:endParaRPr lang="tr-TR" sz="3600" b="1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3312368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2800" b="0" dirty="0"/>
              <a:t>Mesajın anlamını özel olarak içermez ve </a:t>
            </a:r>
            <a:r>
              <a:rPr lang="tr-TR" sz="2800" b="0" dirty="0" smtClean="0"/>
              <a:t>geneldir,</a:t>
            </a:r>
            <a:endParaRPr lang="tr-TR" sz="2800" b="0" dirty="0"/>
          </a:p>
          <a:p>
            <a:pPr marL="457200" indent="-457200">
              <a:buFont typeface="Arial" pitchFamily="34" charset="0"/>
              <a:buChar char="•"/>
            </a:pPr>
            <a:r>
              <a:rPr lang="tr-TR" sz="2800" b="0" dirty="0"/>
              <a:t>Mesajın anlamı ile doğrudan ilişkisi </a:t>
            </a:r>
            <a:r>
              <a:rPr lang="tr-TR" sz="2800" b="0" dirty="0" smtClean="0"/>
              <a:t>yoktur,</a:t>
            </a:r>
            <a:endParaRPr lang="tr-TR" sz="2800" b="0" dirty="0"/>
          </a:p>
          <a:p>
            <a:pPr marL="457200" indent="-457200">
              <a:buFont typeface="Arial" pitchFamily="34" charset="0"/>
              <a:buChar char="•"/>
            </a:pPr>
            <a:r>
              <a:rPr lang="tr-TR" sz="2800" b="0" dirty="0"/>
              <a:t>Zamanlama itibariyle </a:t>
            </a:r>
            <a:r>
              <a:rPr lang="tr-TR" sz="2800" b="0" dirty="0" smtClean="0"/>
              <a:t>hatalıdır, </a:t>
            </a:r>
            <a:endParaRPr lang="tr-TR" sz="2800" b="0" dirty="0"/>
          </a:p>
          <a:p>
            <a:pPr marL="457200" indent="-457200">
              <a:buFont typeface="Arial" pitchFamily="34" charset="0"/>
              <a:buChar char="•"/>
            </a:pPr>
            <a:r>
              <a:rPr lang="tr-TR" sz="2800" b="0" dirty="0"/>
              <a:t>Kişiyi ve kişiliği </a:t>
            </a:r>
            <a:r>
              <a:rPr lang="tr-TR" sz="2800" b="0" dirty="0" smtClean="0"/>
              <a:t>vurgular, </a:t>
            </a:r>
            <a:endParaRPr lang="tr-TR" sz="2800" b="0" dirty="0"/>
          </a:p>
          <a:p>
            <a:pPr marL="457200" indent="-457200">
              <a:buFont typeface="Arial" pitchFamily="34" charset="0"/>
              <a:buChar char="•"/>
            </a:pPr>
            <a:r>
              <a:rPr lang="tr-TR" sz="2800" b="0" dirty="0"/>
              <a:t>Anlaşılması </a:t>
            </a:r>
            <a:r>
              <a:rPr lang="tr-TR" sz="2800" b="0" dirty="0" smtClean="0"/>
              <a:t>güçtür,</a:t>
            </a:r>
            <a:endParaRPr lang="tr-TR" sz="2800" b="0" dirty="0"/>
          </a:p>
          <a:p>
            <a:pPr marL="457200" indent="-457200">
              <a:buFont typeface="Arial" pitchFamily="34" charset="0"/>
              <a:buChar char="•"/>
            </a:pPr>
            <a:r>
              <a:rPr lang="tr-TR" sz="2800" b="0" dirty="0"/>
              <a:t>Tahmin ve yorum ağırlıklıdır.</a:t>
            </a:r>
          </a:p>
          <a:p>
            <a:pPr marL="0" indent="0">
              <a:buNone/>
            </a:pPr>
            <a:r>
              <a:rPr lang="tr-TR" sz="2800" b="0" dirty="0" smtClean="0"/>
              <a:t> </a:t>
            </a:r>
            <a:endParaRPr lang="tr-TR" sz="2800" b="0" dirty="0"/>
          </a:p>
        </p:txBody>
      </p:sp>
    </p:spTree>
    <p:extLst>
      <p:ext uri="{BB962C8B-B14F-4D97-AF65-F5344CB8AC3E}">
        <p14:creationId xmlns:p14="http://schemas.microsoft.com/office/powerpoint/2010/main" val="61099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496944" cy="8309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3600" b="1" cap="none" dirty="0" smtClean="0"/>
              <a:t>Gürültü	</a:t>
            </a:r>
            <a:endParaRPr lang="tr-TR" sz="3600" b="1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351785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600"/>
              </a:spcBef>
            </a:pPr>
            <a:r>
              <a:rPr lang="tr-TR" sz="2600" b="0" dirty="0"/>
              <a:t>Kişilerarası iletişim sürecinde mesajın anlaşılmasını engelleyen, iletişimin işlemesini kötü yönde etkileyen unsurlardır.</a:t>
            </a:r>
            <a:endParaRPr lang="tr-TR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66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11</TotalTime>
  <Words>897</Words>
  <Application>Microsoft Office PowerPoint</Application>
  <PresentationFormat>Ekran Gösterisi (4:3)</PresentationFormat>
  <Paragraphs>136</Paragraphs>
  <Slides>27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sunum_sablon</vt:lpstr>
      <vt:lpstr>PowerPoint Sunusu</vt:lpstr>
      <vt:lpstr>İletişim</vt:lpstr>
      <vt:lpstr>İletişimin Tanımı</vt:lpstr>
      <vt:lpstr>PowerPoint Sunusu</vt:lpstr>
      <vt:lpstr>TDK’da yer alan tanımına göre iletişim;</vt:lpstr>
      <vt:lpstr>İletişimin Amaçları</vt:lpstr>
      <vt:lpstr>İletişimin Temel Özellikleri</vt:lpstr>
      <vt:lpstr>PowerPoint Sunusu</vt:lpstr>
      <vt:lpstr>PowerPoint Sunusu</vt:lpstr>
      <vt:lpstr>Kaynak (Gönderici)</vt:lpstr>
      <vt:lpstr>Etkili iletişim için kaynağın taşıması gereken özellikler şunlardır:</vt:lpstr>
      <vt:lpstr>PowerPoint Sunusu</vt:lpstr>
      <vt:lpstr>Mesaj</vt:lpstr>
      <vt:lpstr>Mesaj</vt:lpstr>
      <vt:lpstr>Etkili iletişim için mesajın taşıması gereken özellikler şunlardır: </vt:lpstr>
      <vt:lpstr>Etkili iletişim için mesajın taşıması gereken özellikler şunlardır: </vt:lpstr>
      <vt:lpstr> Kodlama-Kod Açma: </vt:lpstr>
      <vt:lpstr> Kodlama-Kod Açma: </vt:lpstr>
      <vt:lpstr>Referans (İzafet) Çerçevesi</vt:lpstr>
      <vt:lpstr>PowerPoint Sunusu</vt:lpstr>
      <vt:lpstr>Kanal</vt:lpstr>
      <vt:lpstr>Alıcı (Hedef)</vt:lpstr>
      <vt:lpstr>Etkili iletişim için alıcının taşıması gereken özellikler şunlardır:</vt:lpstr>
      <vt:lpstr>Geribildirim</vt:lpstr>
      <vt:lpstr>Etkin bir geri bildirimin sahip olması gereken özellikler şunlardır:</vt:lpstr>
      <vt:lpstr>Etkin olmayan bir geri bildirimin sahip olduğu özellikler şunlardır:</vt:lpstr>
      <vt:lpstr>Gürültü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DERYA KABASAKAL</dc:creator>
  <cp:lastModifiedBy>DERYA KABASAKAL</cp:lastModifiedBy>
  <cp:revision>5</cp:revision>
  <cp:lastPrinted>1601-01-01T00:00:00Z</cp:lastPrinted>
  <dcterms:created xsi:type="dcterms:W3CDTF">2020-01-12T20:13:14Z</dcterms:created>
  <dcterms:modified xsi:type="dcterms:W3CDTF">2020-01-14T23:34:40Z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