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5"/>
  </p:handoutMasterIdLst>
  <p:sldIdLst>
    <p:sldId id="256" r:id="rId2"/>
    <p:sldId id="257" r:id="rId3"/>
    <p:sldId id="258" r:id="rId4"/>
    <p:sldId id="259" r:id="rId5"/>
    <p:sldId id="260" r:id="rId6"/>
    <p:sldId id="261" r:id="rId7"/>
    <p:sldId id="262" r:id="rId8"/>
    <p:sldId id="263" r:id="rId9"/>
    <p:sldId id="266" r:id="rId10"/>
    <p:sldId id="267" r:id="rId11"/>
    <p:sldId id="268" r:id="rId12"/>
    <p:sldId id="269" r:id="rId13"/>
    <p:sldId id="270" r:id="rId1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77" d="100"/>
          <a:sy n="77" d="100"/>
        </p:scale>
        <p:origin x="-10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15.01.2020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BÜRO YÖNETİMİ VE YÖNETİCİ ASİSTANLIĞI PROGRAMI</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HAVZA MESLEK YÜKSEKOKULU</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BYA110-Mesleki </a:t>
            </a:r>
            <a:r>
              <a:rPr lang="tr-TR" altLang="tr-TR" b="1" i="1" dirty="0"/>
              <a:t>Yazışmalar</a:t>
            </a:r>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a:solidFill>
                  <a:schemeClr val="bg1">
                    <a:lumMod val="50000"/>
                  </a:schemeClr>
                </a:solidFill>
              </a:rPr>
              <a:t>Öğr</a:t>
            </a:r>
            <a:r>
              <a:rPr lang="tr-TR" altLang="tr-TR" sz="2000" b="1" i="1" dirty="0">
                <a:solidFill>
                  <a:schemeClr val="bg1">
                    <a:lumMod val="50000"/>
                  </a:schemeClr>
                </a:solidFill>
              </a:rPr>
              <a:t>. Gör. Derya KABASAKAL ŞAHİN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Elektronik Belge</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Hafta-14</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660610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BYA110-Mesleki Yazışmalar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0A398E2-9251-4F0A-83EC-B91919805ECF}"/>
              </a:ext>
            </a:extLst>
          </p:cNvPr>
          <p:cNvSpPr>
            <a:spLocks noGrp="1"/>
          </p:cNvSpPr>
          <p:nvPr>
            <p:ph type="title"/>
          </p:nvPr>
        </p:nvSpPr>
        <p:spPr/>
        <p:txBody>
          <a:bodyPr/>
          <a:lstStyle/>
          <a:p>
            <a:r>
              <a:rPr lang="tr-TR" dirty="0" smtClean="0"/>
              <a:t>Elektronik Belge</a:t>
            </a:r>
            <a:endParaRPr lang="tr-TR" dirty="0"/>
          </a:p>
        </p:txBody>
      </p:sp>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p:txBody>
          <a:bodyPr/>
          <a:lstStyle/>
          <a:p>
            <a:r>
              <a:rPr lang="tr-TR" dirty="0" smtClean="0"/>
              <a:t>Elektronik </a:t>
            </a:r>
            <a:r>
              <a:rPr lang="tr-TR" dirty="0"/>
              <a:t>belge, </a:t>
            </a:r>
            <a:r>
              <a:rPr lang="tr-TR" dirty="0" smtClean="0"/>
              <a:t>bilişim </a:t>
            </a:r>
            <a:r>
              <a:rPr lang="tr-TR" dirty="0"/>
              <a:t>teknolojileri aracılığıyla oluşturulan, iletilen ve korunan </a:t>
            </a:r>
            <a:r>
              <a:rPr lang="tr-TR" dirty="0" smtClean="0"/>
              <a:t>belgeler </a:t>
            </a:r>
            <a:r>
              <a:rPr lang="tr-TR" dirty="0"/>
              <a:t>şeklinde tanımlanabilir.</a:t>
            </a:r>
          </a:p>
          <a:p>
            <a:endParaRPr lang="tr-TR"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aşlık 1"/>
          <p:cNvSpPr>
            <a:spLocks noGrp="1"/>
          </p:cNvSpPr>
          <p:nvPr>
            <p:ph type="title"/>
          </p:nvPr>
        </p:nvSpPr>
        <p:spPr>
          <a:xfrm>
            <a:off x="457200" y="0"/>
            <a:ext cx="8229600" cy="1143000"/>
          </a:xfrm>
        </p:spPr>
        <p:txBody>
          <a:bodyPr/>
          <a:lstStyle/>
          <a:p>
            <a:r>
              <a:rPr lang="tr-TR" altLang="tr-TR" sz="3600" b="1" dirty="0" smtClean="0"/>
              <a:t>2.	Elektronik Belgenin Özellikleri</a:t>
            </a:r>
          </a:p>
        </p:txBody>
      </p:sp>
      <p:sp>
        <p:nvSpPr>
          <p:cNvPr id="8195" name="İçerik Yer Tutucusu 2"/>
          <p:cNvSpPr>
            <a:spLocks noGrp="1"/>
          </p:cNvSpPr>
          <p:nvPr>
            <p:ph idx="1"/>
          </p:nvPr>
        </p:nvSpPr>
        <p:spPr>
          <a:xfrm>
            <a:off x="381000" y="1143000"/>
            <a:ext cx="8458200" cy="4525963"/>
          </a:xfrm>
        </p:spPr>
        <p:txBody>
          <a:bodyPr/>
          <a:lstStyle/>
          <a:p>
            <a:pPr algn="just">
              <a:spcAft>
                <a:spcPts val="1800"/>
              </a:spcAft>
            </a:pPr>
            <a:r>
              <a:rPr lang="tr-TR" altLang="tr-TR" sz="2800" dirty="0" smtClean="0"/>
              <a:t>Elektronik belgelerin yasal, yönetsel ve </a:t>
            </a:r>
            <a:r>
              <a:rPr lang="tr-TR" altLang="tr-TR" sz="2800" dirty="0" err="1" smtClean="0"/>
              <a:t>kanıtsal</a:t>
            </a:r>
            <a:r>
              <a:rPr lang="tr-TR" altLang="tr-TR" sz="2800" dirty="0" smtClean="0"/>
              <a:t> olarak belge kimliği taşıyabilmesi için birtakım özelliklere sahip olması gerekmektedir. </a:t>
            </a:r>
          </a:p>
        </p:txBody>
      </p:sp>
      <p:sp>
        <p:nvSpPr>
          <p:cNvPr id="4" name="Slayt Numarası Yer Tutucusu 3"/>
          <p:cNvSpPr>
            <a:spLocks noGrp="1"/>
          </p:cNvSpPr>
          <p:nvPr>
            <p:ph type="sldNum" sz="quarter" idx="12"/>
          </p:nvPr>
        </p:nvSpPr>
        <p:spPr/>
        <p:txBody>
          <a:bodyPr/>
          <a:lstStyle/>
          <a:p>
            <a:pPr>
              <a:defRPr/>
            </a:pPr>
            <a:fld id="{7F0050AB-75F3-4707-A6AA-F72B24B8AE61}" type="slidenum">
              <a:rPr lang="tr-TR" smtClean="0"/>
              <a:pPr>
                <a:defRPr/>
              </a:pPr>
              <a:t>4</a:t>
            </a:fld>
            <a:endParaRPr lang="tr-TR"/>
          </a:p>
        </p:txBody>
      </p:sp>
    </p:spTree>
    <p:extLst>
      <p:ext uri="{BB962C8B-B14F-4D97-AF65-F5344CB8AC3E}">
        <p14:creationId xmlns:p14="http://schemas.microsoft.com/office/powerpoint/2010/main" val="3435066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457200" y="0"/>
            <a:ext cx="8229600" cy="1143000"/>
          </a:xfrm>
        </p:spPr>
        <p:txBody>
          <a:bodyPr/>
          <a:lstStyle/>
          <a:p>
            <a:r>
              <a:rPr lang="tr-TR" altLang="tr-TR" sz="3600" b="1" smtClean="0"/>
              <a:t>2.1	Tanımlanabilirlik</a:t>
            </a:r>
          </a:p>
        </p:txBody>
      </p:sp>
      <p:sp>
        <p:nvSpPr>
          <p:cNvPr id="9219" name="İçerik Yer Tutucusu 2"/>
          <p:cNvSpPr>
            <a:spLocks noGrp="1"/>
          </p:cNvSpPr>
          <p:nvPr>
            <p:ph idx="1"/>
          </p:nvPr>
        </p:nvSpPr>
        <p:spPr>
          <a:xfrm>
            <a:off x="381000" y="1143000"/>
            <a:ext cx="8458200" cy="4525963"/>
          </a:xfrm>
        </p:spPr>
        <p:txBody>
          <a:bodyPr/>
          <a:lstStyle/>
          <a:p>
            <a:pPr algn="just">
              <a:spcAft>
                <a:spcPts val="1800"/>
              </a:spcAft>
            </a:pPr>
            <a:r>
              <a:rPr lang="tr-TR" altLang="tr-TR" sz="2800" smtClean="0"/>
              <a:t>Herhangi bir dokümanın tanımlanabilir olması, o dokümanın belge özelliği kazanabilmesi açısından bir ön şart olarak kabul edilebilir. </a:t>
            </a:r>
          </a:p>
          <a:p>
            <a:pPr algn="just">
              <a:spcAft>
                <a:spcPts val="1800"/>
              </a:spcAft>
            </a:pPr>
            <a:r>
              <a:rPr lang="tr-TR" altLang="tr-TR" sz="2800" smtClean="0"/>
              <a:t>Çünkü dokümanın herhangi bir aktivitenin belgesi olup olmadığı yönünde bir yargıya varabilmek için öncelikle söz konusu belgenin kim tarafından ne zaman ve ne amaçla üretildiği gibi soruların yanıtlanması gerekir. </a:t>
            </a:r>
          </a:p>
        </p:txBody>
      </p:sp>
      <p:sp>
        <p:nvSpPr>
          <p:cNvPr id="4" name="Slayt Numarası Yer Tutucusu 3"/>
          <p:cNvSpPr>
            <a:spLocks noGrp="1"/>
          </p:cNvSpPr>
          <p:nvPr>
            <p:ph type="sldNum" sz="quarter" idx="12"/>
          </p:nvPr>
        </p:nvSpPr>
        <p:spPr/>
        <p:txBody>
          <a:bodyPr/>
          <a:lstStyle/>
          <a:p>
            <a:pPr>
              <a:defRPr/>
            </a:pPr>
            <a:fld id="{3F7DE5BB-F2E3-4212-B33E-745F75B28033}" type="slidenum">
              <a:rPr lang="tr-TR" smtClean="0"/>
              <a:pPr>
                <a:defRPr/>
              </a:pPr>
              <a:t>5</a:t>
            </a:fld>
            <a:endParaRPr lang="tr-TR"/>
          </a:p>
        </p:txBody>
      </p:sp>
    </p:spTree>
    <p:extLst>
      <p:ext uri="{BB962C8B-B14F-4D97-AF65-F5344CB8AC3E}">
        <p14:creationId xmlns:p14="http://schemas.microsoft.com/office/powerpoint/2010/main" val="2454945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Başlık 1"/>
          <p:cNvSpPr>
            <a:spLocks noGrp="1"/>
          </p:cNvSpPr>
          <p:nvPr>
            <p:ph type="title"/>
          </p:nvPr>
        </p:nvSpPr>
        <p:spPr>
          <a:xfrm>
            <a:off x="457200" y="76200"/>
            <a:ext cx="8229600" cy="1143000"/>
          </a:xfrm>
        </p:spPr>
        <p:txBody>
          <a:bodyPr/>
          <a:lstStyle/>
          <a:p>
            <a:r>
              <a:rPr lang="tr-TR" altLang="tr-TR" sz="3200" b="1" smtClean="0"/>
              <a:t>Belgenin tanımlanabilir olması için gerekli öğeler şunlardır:</a:t>
            </a:r>
          </a:p>
        </p:txBody>
      </p:sp>
      <p:sp>
        <p:nvSpPr>
          <p:cNvPr id="10243" name="İçerik Yer Tutucusu 2"/>
          <p:cNvSpPr>
            <a:spLocks noGrp="1"/>
          </p:cNvSpPr>
          <p:nvPr>
            <p:ph idx="1"/>
          </p:nvPr>
        </p:nvSpPr>
        <p:spPr>
          <a:xfrm>
            <a:off x="381000" y="1493838"/>
            <a:ext cx="8458200" cy="4525962"/>
          </a:xfrm>
        </p:spPr>
        <p:txBody>
          <a:bodyPr/>
          <a:lstStyle/>
          <a:p>
            <a:pPr algn="just">
              <a:spcAft>
                <a:spcPts val="1800"/>
              </a:spcAft>
            </a:pPr>
            <a:r>
              <a:rPr lang="tr-TR" altLang="tr-TR" sz="2600" dirty="0" smtClean="0"/>
              <a:t>Belgenin üreticisi olan veya üretim sorumluluğu taşıyan özel ve tüzel kişiliklere ait bilgiler olmalıdır. Belgenin entelektüel ve fiziksel üretiminden sorumlu şahıs ve kurumlara ait bilgilerin söz konusu belge ile fiziksel veya mantıksal olarak ilişkilendirilmesi gerekir.</a:t>
            </a:r>
          </a:p>
          <a:p>
            <a:pPr algn="just">
              <a:spcAft>
                <a:spcPts val="1800"/>
              </a:spcAft>
            </a:pPr>
            <a:r>
              <a:rPr lang="tr-TR" altLang="tr-TR" sz="2600" dirty="0" smtClean="0"/>
              <a:t>Belgenin üretim ve iletimine ait tarih bilgileri de belge özelliği incelemesi sırasında son derece önemlidir. Belgenin üretim tarihi ile alıcıya ulaştığı tarih arasında makul ve izah edilebilir bir zaman diliminin olması gerekir.</a:t>
            </a:r>
          </a:p>
        </p:txBody>
      </p:sp>
      <p:sp>
        <p:nvSpPr>
          <p:cNvPr id="4" name="Slayt Numarası Yer Tutucusu 3"/>
          <p:cNvSpPr>
            <a:spLocks noGrp="1"/>
          </p:cNvSpPr>
          <p:nvPr>
            <p:ph type="sldNum" sz="quarter" idx="12"/>
          </p:nvPr>
        </p:nvSpPr>
        <p:spPr/>
        <p:txBody>
          <a:bodyPr/>
          <a:lstStyle/>
          <a:p>
            <a:pPr>
              <a:defRPr/>
            </a:pPr>
            <a:fld id="{A91C6F88-B8B6-4E3D-8852-6A6D0B0E5B87}" type="slidenum">
              <a:rPr lang="tr-TR" smtClean="0"/>
              <a:pPr>
                <a:defRPr/>
              </a:pPr>
              <a:t>6</a:t>
            </a:fld>
            <a:endParaRPr lang="tr-TR"/>
          </a:p>
        </p:txBody>
      </p:sp>
    </p:spTree>
    <p:extLst>
      <p:ext uri="{BB962C8B-B14F-4D97-AF65-F5344CB8AC3E}">
        <p14:creationId xmlns:p14="http://schemas.microsoft.com/office/powerpoint/2010/main" val="284566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457200" y="76200"/>
            <a:ext cx="8229600" cy="1143000"/>
          </a:xfrm>
        </p:spPr>
        <p:txBody>
          <a:bodyPr/>
          <a:lstStyle/>
          <a:p>
            <a:r>
              <a:rPr lang="tr-TR" altLang="tr-TR" sz="3200" b="1" smtClean="0"/>
              <a:t>Belgenin tanımlanabilir olması için gerekli öğeler şunlardır:</a:t>
            </a:r>
          </a:p>
        </p:txBody>
      </p:sp>
      <p:sp>
        <p:nvSpPr>
          <p:cNvPr id="11267" name="İçerik Yer Tutucusu 2"/>
          <p:cNvSpPr>
            <a:spLocks noGrp="1"/>
          </p:cNvSpPr>
          <p:nvPr>
            <p:ph idx="1"/>
          </p:nvPr>
        </p:nvSpPr>
        <p:spPr>
          <a:xfrm>
            <a:off x="381000" y="1493838"/>
            <a:ext cx="8458200" cy="4525962"/>
          </a:xfrm>
        </p:spPr>
        <p:txBody>
          <a:bodyPr/>
          <a:lstStyle/>
          <a:p>
            <a:pPr algn="just">
              <a:spcAft>
                <a:spcPts val="1800"/>
              </a:spcAft>
            </a:pPr>
            <a:r>
              <a:rPr lang="tr-TR" altLang="tr-TR" sz="2800" smtClean="0"/>
              <a:t>Belgenin üretildiği yere ait bilgiler belge üzerinde belirlenebilir olmalıdır.</a:t>
            </a:r>
          </a:p>
          <a:p>
            <a:pPr algn="just">
              <a:spcAft>
                <a:spcPts val="1800"/>
              </a:spcAft>
            </a:pPr>
            <a:r>
              <a:rPr lang="tr-TR" altLang="tr-TR" sz="2800" smtClean="0"/>
              <a:t>Söz konusu belgeye ait bir ad bilgisi olmalıdır. Bu bilgi, aynı zamanda, belgenin üreticisinin belge içeriği konusundaki niyetini yansıtır nitelikte olmalıdır.</a:t>
            </a:r>
          </a:p>
          <a:p>
            <a:pPr algn="just">
              <a:spcAft>
                <a:spcPts val="1800"/>
              </a:spcAft>
            </a:pPr>
            <a:r>
              <a:rPr lang="tr-TR" altLang="tr-TR" sz="2800" smtClean="0"/>
              <a:t>Belgenin alıcısı veya muhatabı olan kişi ve/veya kurumların kimler olduğu belli olmalıdır.</a:t>
            </a:r>
          </a:p>
        </p:txBody>
      </p:sp>
      <p:sp>
        <p:nvSpPr>
          <p:cNvPr id="4" name="Slayt Numarası Yer Tutucusu 3"/>
          <p:cNvSpPr>
            <a:spLocks noGrp="1"/>
          </p:cNvSpPr>
          <p:nvPr>
            <p:ph type="sldNum" sz="quarter" idx="12"/>
          </p:nvPr>
        </p:nvSpPr>
        <p:spPr/>
        <p:txBody>
          <a:bodyPr/>
          <a:lstStyle/>
          <a:p>
            <a:pPr>
              <a:defRPr/>
            </a:pPr>
            <a:fld id="{B5FE8774-E494-49C2-89D3-74A2646E3871}" type="slidenum">
              <a:rPr lang="tr-TR" smtClean="0"/>
              <a:pPr>
                <a:defRPr/>
              </a:pPr>
              <a:t>7</a:t>
            </a:fld>
            <a:endParaRPr lang="tr-TR"/>
          </a:p>
        </p:txBody>
      </p:sp>
    </p:spTree>
    <p:extLst>
      <p:ext uri="{BB962C8B-B14F-4D97-AF65-F5344CB8AC3E}">
        <p14:creationId xmlns:p14="http://schemas.microsoft.com/office/powerpoint/2010/main" val="3935095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Başlık 1"/>
          <p:cNvSpPr>
            <a:spLocks noGrp="1"/>
          </p:cNvSpPr>
          <p:nvPr>
            <p:ph type="title"/>
          </p:nvPr>
        </p:nvSpPr>
        <p:spPr>
          <a:xfrm>
            <a:off x="457200" y="0"/>
            <a:ext cx="8229600" cy="1143000"/>
          </a:xfrm>
        </p:spPr>
        <p:txBody>
          <a:bodyPr/>
          <a:lstStyle/>
          <a:p>
            <a:r>
              <a:rPr lang="tr-TR" altLang="tr-TR" sz="3600" b="1" smtClean="0"/>
              <a:t>2.2	Bütünlük</a:t>
            </a:r>
          </a:p>
        </p:txBody>
      </p:sp>
      <p:sp>
        <p:nvSpPr>
          <p:cNvPr id="12291" name="İçerik Yer Tutucusu 2"/>
          <p:cNvSpPr>
            <a:spLocks noGrp="1"/>
          </p:cNvSpPr>
          <p:nvPr>
            <p:ph idx="1"/>
          </p:nvPr>
        </p:nvSpPr>
        <p:spPr>
          <a:xfrm>
            <a:off x="381000" y="1143000"/>
            <a:ext cx="8458200" cy="4525963"/>
          </a:xfrm>
        </p:spPr>
        <p:txBody>
          <a:bodyPr/>
          <a:lstStyle/>
          <a:p>
            <a:pPr marL="0" indent="0" algn="just">
              <a:spcAft>
                <a:spcPts val="1800"/>
              </a:spcAft>
              <a:buFont typeface="Arial" charset="0"/>
              <a:buNone/>
            </a:pPr>
            <a:r>
              <a:rPr lang="tr-TR" altLang="tr-TR" sz="2800" dirty="0" smtClean="0"/>
              <a:t>Belgenin </a:t>
            </a:r>
          </a:p>
          <a:p>
            <a:pPr lvl="1" algn="just">
              <a:spcAft>
                <a:spcPts val="1800"/>
              </a:spcAft>
            </a:pPr>
            <a:r>
              <a:rPr lang="tr-TR" altLang="tr-TR" b="1" i="1" dirty="0" smtClean="0"/>
              <a:t>entelektüel, </a:t>
            </a:r>
          </a:p>
          <a:p>
            <a:pPr lvl="1" algn="just">
              <a:spcAft>
                <a:spcPts val="1800"/>
              </a:spcAft>
            </a:pPr>
            <a:r>
              <a:rPr lang="tr-TR" altLang="tr-TR" b="1" i="1" dirty="0" smtClean="0"/>
              <a:t>tanımsal ve </a:t>
            </a:r>
          </a:p>
          <a:p>
            <a:pPr lvl="1" algn="just">
              <a:spcAft>
                <a:spcPts val="1800"/>
              </a:spcAft>
            </a:pPr>
            <a:r>
              <a:rPr lang="tr-TR" altLang="tr-TR" b="1" i="1" dirty="0" smtClean="0"/>
              <a:t>fiziksel </a:t>
            </a:r>
          </a:p>
          <a:p>
            <a:pPr marL="0" indent="0" algn="just">
              <a:spcAft>
                <a:spcPts val="1800"/>
              </a:spcAft>
              <a:buFont typeface="Arial" charset="0"/>
              <a:buNone/>
            </a:pPr>
            <a:r>
              <a:rPr lang="tr-TR" altLang="tr-TR" sz="2800" dirty="0" smtClean="0"/>
              <a:t>unsurlardan tümüne sahip olmasıdır. </a:t>
            </a:r>
          </a:p>
        </p:txBody>
      </p:sp>
      <p:sp>
        <p:nvSpPr>
          <p:cNvPr id="4" name="Slayt Numarası Yer Tutucusu 3"/>
          <p:cNvSpPr>
            <a:spLocks noGrp="1"/>
          </p:cNvSpPr>
          <p:nvPr>
            <p:ph type="sldNum" sz="quarter" idx="12"/>
          </p:nvPr>
        </p:nvSpPr>
        <p:spPr/>
        <p:txBody>
          <a:bodyPr/>
          <a:lstStyle/>
          <a:p>
            <a:pPr>
              <a:defRPr/>
            </a:pPr>
            <a:fld id="{0BBD6786-9CE5-4935-893B-645409707E0A}" type="slidenum">
              <a:rPr lang="tr-TR" smtClean="0"/>
              <a:pPr>
                <a:defRPr/>
              </a:pPr>
              <a:t>8</a:t>
            </a:fld>
            <a:endParaRPr lang="tr-TR"/>
          </a:p>
        </p:txBody>
      </p:sp>
    </p:spTree>
    <p:extLst>
      <p:ext uri="{BB962C8B-B14F-4D97-AF65-F5344CB8AC3E}">
        <p14:creationId xmlns:p14="http://schemas.microsoft.com/office/powerpoint/2010/main" val="2307337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57200" y="0"/>
            <a:ext cx="8229600" cy="1143000"/>
          </a:xfrm>
        </p:spPr>
        <p:txBody>
          <a:bodyPr/>
          <a:lstStyle/>
          <a:p>
            <a:r>
              <a:rPr lang="tr-TR" altLang="tr-TR" sz="3600" b="1" smtClean="0"/>
              <a:t>2.3 Onay ve Kayıt</a:t>
            </a:r>
          </a:p>
        </p:txBody>
      </p:sp>
      <p:sp>
        <p:nvSpPr>
          <p:cNvPr id="15363" name="İçerik Yer Tutucusu 2"/>
          <p:cNvSpPr>
            <a:spLocks noGrp="1"/>
          </p:cNvSpPr>
          <p:nvPr>
            <p:ph idx="1"/>
          </p:nvPr>
        </p:nvSpPr>
        <p:spPr>
          <a:xfrm>
            <a:off x="381000" y="1143000"/>
            <a:ext cx="8458200" cy="4525963"/>
          </a:xfrm>
        </p:spPr>
        <p:txBody>
          <a:bodyPr/>
          <a:lstStyle/>
          <a:p>
            <a:pPr marL="0" indent="0" algn="just">
              <a:spcAft>
                <a:spcPts val="1800"/>
              </a:spcAft>
              <a:buFont typeface="Arial" charset="0"/>
              <a:buNone/>
            </a:pPr>
            <a:r>
              <a:rPr lang="tr-TR" altLang="tr-TR" sz="2600" dirty="0" smtClean="0"/>
              <a:t>Elektronik </a:t>
            </a:r>
            <a:r>
              <a:rPr lang="tr-TR" altLang="tr-TR" sz="2600" dirty="0" smtClean="0"/>
              <a:t>ortamda üretilen belgeler için </a:t>
            </a:r>
            <a:r>
              <a:rPr lang="tr-TR" altLang="tr-TR" sz="2600" dirty="0" smtClean="0"/>
              <a:t>onay </a:t>
            </a:r>
            <a:r>
              <a:rPr lang="tr-TR" altLang="tr-TR" sz="2600" dirty="0" smtClean="0"/>
              <a:t>ve kayıt bilgisin bulunması belgelerin hukuki geçerliği açısından son derece önemlidir. </a:t>
            </a:r>
          </a:p>
          <a:p>
            <a:pPr marL="0" indent="0" algn="just">
              <a:spcAft>
                <a:spcPts val="1800"/>
              </a:spcAft>
              <a:buFont typeface="Arial" charset="0"/>
              <a:buNone/>
            </a:pPr>
            <a:r>
              <a:rPr lang="tr-TR" altLang="tr-TR" sz="2600" dirty="0" smtClean="0"/>
              <a:t>Ancak elektronik bilginin üretim, iletim ve saklama araçlarının sürekli gelişmesi ve değişmesi ile bu bilgilerin kolayca değiştirilebilir olması teknolojik ve yönetimsel bazı önlemlerin alınmasını gerekli kılmaktadır. </a:t>
            </a:r>
          </a:p>
        </p:txBody>
      </p:sp>
      <p:sp>
        <p:nvSpPr>
          <p:cNvPr id="4" name="Slayt Numarası Yer Tutucusu 3"/>
          <p:cNvSpPr>
            <a:spLocks noGrp="1"/>
          </p:cNvSpPr>
          <p:nvPr>
            <p:ph type="sldNum" sz="quarter" idx="12"/>
          </p:nvPr>
        </p:nvSpPr>
        <p:spPr/>
        <p:txBody>
          <a:bodyPr/>
          <a:lstStyle/>
          <a:p>
            <a:pPr>
              <a:defRPr/>
            </a:pPr>
            <a:fld id="{780EDCDC-E3CF-40C0-8F7A-1F4CC1D3454C}" type="slidenum">
              <a:rPr lang="tr-TR" smtClean="0"/>
              <a:pPr>
                <a:defRPr/>
              </a:pPr>
              <a:t>9</a:t>
            </a:fld>
            <a:endParaRPr lang="tr-TR"/>
          </a:p>
        </p:txBody>
      </p:sp>
    </p:spTree>
    <p:extLst>
      <p:ext uri="{BB962C8B-B14F-4D97-AF65-F5344CB8AC3E}">
        <p14:creationId xmlns:p14="http://schemas.microsoft.com/office/powerpoint/2010/main" val="3855606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457200" y="0"/>
            <a:ext cx="8686800" cy="1143000"/>
          </a:xfrm>
        </p:spPr>
        <p:txBody>
          <a:bodyPr/>
          <a:lstStyle/>
          <a:p>
            <a:r>
              <a:rPr lang="tr-TR" altLang="tr-TR" sz="3600" b="1" smtClean="0"/>
              <a:t>Bu önlemleri şu şekilde sıralayabiliriz;</a:t>
            </a:r>
          </a:p>
        </p:txBody>
      </p:sp>
      <p:sp>
        <p:nvSpPr>
          <p:cNvPr id="16387" name="İçerik Yer Tutucusu 2"/>
          <p:cNvSpPr>
            <a:spLocks noGrp="1"/>
          </p:cNvSpPr>
          <p:nvPr>
            <p:ph idx="1"/>
          </p:nvPr>
        </p:nvSpPr>
        <p:spPr>
          <a:xfrm>
            <a:off x="381000" y="1143000"/>
            <a:ext cx="8458200" cy="4525963"/>
          </a:xfrm>
        </p:spPr>
        <p:txBody>
          <a:bodyPr/>
          <a:lstStyle/>
          <a:p>
            <a:pPr marL="0" indent="0" algn="just">
              <a:spcAft>
                <a:spcPts val="1800"/>
              </a:spcAft>
              <a:buFont typeface="Arial" charset="0"/>
              <a:buNone/>
            </a:pPr>
            <a:r>
              <a:rPr lang="tr-TR" altLang="tr-TR" sz="2600" b="1" u="sng" dirty="0" smtClean="0"/>
              <a:t>Elektronik İmza:</a:t>
            </a:r>
            <a:r>
              <a:rPr lang="tr-TR" altLang="tr-TR" sz="2600" b="1" dirty="0" smtClean="0"/>
              <a:t> </a:t>
            </a:r>
          </a:p>
          <a:p>
            <a:pPr marL="0" indent="0" algn="just">
              <a:spcAft>
                <a:spcPts val="1800"/>
              </a:spcAft>
              <a:buFont typeface="Arial" charset="0"/>
              <a:buNone/>
            </a:pPr>
            <a:r>
              <a:rPr lang="tr-TR" altLang="tr-TR" sz="2600" dirty="0" smtClean="0"/>
              <a:t>Elektronik belgenin üretim, iletim, kullanım, saklama ve imhasının sorumlu kişi veya kişiler tarafından gerçekleştirildiğini gösteren dijital bir işarettir. </a:t>
            </a:r>
          </a:p>
        </p:txBody>
      </p:sp>
      <p:sp>
        <p:nvSpPr>
          <p:cNvPr id="4" name="Slayt Numarası Yer Tutucusu 3"/>
          <p:cNvSpPr>
            <a:spLocks noGrp="1"/>
          </p:cNvSpPr>
          <p:nvPr>
            <p:ph type="sldNum" sz="quarter" idx="12"/>
          </p:nvPr>
        </p:nvSpPr>
        <p:spPr/>
        <p:txBody>
          <a:bodyPr/>
          <a:lstStyle/>
          <a:p>
            <a:pPr>
              <a:defRPr/>
            </a:pPr>
            <a:fld id="{145093E5-658C-4DD1-9BAD-C44FD7E04CDA}" type="slidenum">
              <a:rPr lang="tr-TR" smtClean="0"/>
              <a:pPr>
                <a:defRPr/>
              </a:pPr>
              <a:t>10</a:t>
            </a:fld>
            <a:endParaRPr lang="tr-TR"/>
          </a:p>
        </p:txBody>
      </p:sp>
    </p:spTree>
    <p:extLst>
      <p:ext uri="{BB962C8B-B14F-4D97-AF65-F5344CB8AC3E}">
        <p14:creationId xmlns:p14="http://schemas.microsoft.com/office/powerpoint/2010/main" val="3870488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İçerik Yer Tutucusu 2"/>
          <p:cNvSpPr>
            <a:spLocks noGrp="1"/>
          </p:cNvSpPr>
          <p:nvPr>
            <p:ph idx="1"/>
          </p:nvPr>
        </p:nvSpPr>
        <p:spPr>
          <a:xfrm>
            <a:off x="381000" y="1143000"/>
            <a:ext cx="8458200" cy="4525963"/>
          </a:xfrm>
        </p:spPr>
        <p:txBody>
          <a:bodyPr/>
          <a:lstStyle/>
          <a:p>
            <a:pPr marL="0" indent="0" algn="just">
              <a:spcAft>
                <a:spcPts val="1800"/>
              </a:spcAft>
              <a:buFont typeface="Arial" charset="0"/>
              <a:buNone/>
            </a:pPr>
            <a:r>
              <a:rPr lang="tr-TR" altLang="tr-TR" sz="2600" b="1" u="sng" dirty="0" smtClean="0"/>
              <a:t>Elektronik Mühür:</a:t>
            </a:r>
            <a:r>
              <a:rPr lang="tr-TR" altLang="tr-TR" sz="2600" b="1" dirty="0" smtClean="0"/>
              <a:t> </a:t>
            </a:r>
          </a:p>
          <a:p>
            <a:pPr marL="0" indent="0" algn="just">
              <a:spcAft>
                <a:spcPts val="1800"/>
              </a:spcAft>
              <a:buFont typeface="Arial" charset="0"/>
              <a:buNone/>
            </a:pPr>
            <a:r>
              <a:rPr lang="tr-TR" altLang="tr-TR" sz="2600" dirty="0" smtClean="0"/>
              <a:t>Elektronik belgenin yalnızca kastedilen alıcısı tarafından alındığını veya okunduğunu sağlamak üzere geliştirilmiş elektronik bir araçtır. </a:t>
            </a:r>
          </a:p>
        </p:txBody>
      </p:sp>
      <p:sp>
        <p:nvSpPr>
          <p:cNvPr id="4" name="Slayt Numarası Yer Tutucusu 3"/>
          <p:cNvSpPr>
            <a:spLocks noGrp="1"/>
          </p:cNvSpPr>
          <p:nvPr>
            <p:ph type="sldNum" sz="quarter" idx="12"/>
          </p:nvPr>
        </p:nvSpPr>
        <p:spPr/>
        <p:txBody>
          <a:bodyPr/>
          <a:lstStyle/>
          <a:p>
            <a:pPr>
              <a:defRPr/>
            </a:pPr>
            <a:fld id="{127F9867-F546-4D41-B4B3-8F7DF4977C70}" type="slidenum">
              <a:rPr lang="tr-TR" smtClean="0"/>
              <a:pPr>
                <a:defRPr/>
              </a:pPr>
              <a:t>11</a:t>
            </a:fld>
            <a:endParaRPr lang="tr-TR"/>
          </a:p>
        </p:txBody>
      </p:sp>
    </p:spTree>
    <p:extLst>
      <p:ext uri="{BB962C8B-B14F-4D97-AF65-F5344CB8AC3E}">
        <p14:creationId xmlns:p14="http://schemas.microsoft.com/office/powerpoint/2010/main" val="1071035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İçerik Yer Tutucusu 2"/>
          <p:cNvSpPr>
            <a:spLocks noGrp="1"/>
          </p:cNvSpPr>
          <p:nvPr>
            <p:ph idx="1"/>
          </p:nvPr>
        </p:nvSpPr>
        <p:spPr>
          <a:xfrm>
            <a:off x="381000" y="476672"/>
            <a:ext cx="8458200" cy="4525963"/>
          </a:xfrm>
        </p:spPr>
        <p:txBody>
          <a:bodyPr/>
          <a:lstStyle/>
          <a:p>
            <a:pPr marL="0" indent="0" algn="just">
              <a:spcAft>
                <a:spcPts val="1800"/>
              </a:spcAft>
              <a:buFont typeface="Arial" charset="0"/>
              <a:buNone/>
            </a:pPr>
            <a:r>
              <a:rPr lang="tr-TR" altLang="tr-TR" sz="2600" b="1" u="sng" dirty="0" smtClean="0"/>
              <a:t>Elektronik Zaman Damgası: </a:t>
            </a:r>
          </a:p>
          <a:p>
            <a:pPr marL="0" indent="0" algn="just">
              <a:spcAft>
                <a:spcPts val="1800"/>
              </a:spcAft>
              <a:buFont typeface="Arial" charset="0"/>
              <a:buNone/>
            </a:pPr>
            <a:r>
              <a:rPr lang="tr-TR" altLang="tr-TR" sz="2600" dirty="0" smtClean="0"/>
              <a:t>Elektronik belgenin üretim, iletim ve alındısına ait tarih bilgilerinin fiziksel olarak belgeye eklenmesi veya belge ile mantıksal olarak ilişkilendirilmesidir. </a:t>
            </a:r>
            <a:endParaRPr lang="tr-TR" altLang="tr-TR" sz="2600" dirty="0" smtClean="0"/>
          </a:p>
          <a:p>
            <a:pPr marL="0" indent="0" algn="just">
              <a:spcAft>
                <a:spcPts val="1800"/>
              </a:spcAft>
              <a:buFont typeface="Arial" charset="0"/>
              <a:buNone/>
            </a:pPr>
            <a:r>
              <a:rPr lang="tr-TR" altLang="tr-TR" sz="2600" b="1" u="sng" dirty="0" smtClean="0"/>
              <a:t>Özel </a:t>
            </a:r>
            <a:r>
              <a:rPr lang="tr-TR" altLang="tr-TR" sz="2600" b="1" u="sng" dirty="0" smtClean="0"/>
              <a:t>Elektronik İşaretler: </a:t>
            </a:r>
          </a:p>
          <a:p>
            <a:pPr marL="0" indent="0" algn="just">
              <a:spcAft>
                <a:spcPts val="1800"/>
              </a:spcAft>
              <a:buFont typeface="Arial" charset="0"/>
              <a:buNone/>
            </a:pPr>
            <a:r>
              <a:rPr lang="tr-TR" altLang="tr-TR" sz="2600" dirty="0" smtClean="0"/>
              <a:t>Elektronik belgelere eklenmiş veya onlarla ilişkilendirilmiş dijital filigran, amblem, logo ve benzeri işaretlerdir. </a:t>
            </a:r>
          </a:p>
        </p:txBody>
      </p:sp>
      <p:sp>
        <p:nvSpPr>
          <p:cNvPr id="4" name="Slayt Numarası Yer Tutucusu 3"/>
          <p:cNvSpPr>
            <a:spLocks noGrp="1"/>
          </p:cNvSpPr>
          <p:nvPr>
            <p:ph type="sldNum" sz="quarter" idx="12"/>
          </p:nvPr>
        </p:nvSpPr>
        <p:spPr/>
        <p:txBody>
          <a:bodyPr/>
          <a:lstStyle/>
          <a:p>
            <a:pPr>
              <a:defRPr/>
            </a:pPr>
            <a:fld id="{27EFA9DD-2B92-4D25-A1F2-7EC246C0E37F}" type="slidenum">
              <a:rPr lang="tr-TR" smtClean="0"/>
              <a:pPr>
                <a:defRPr/>
              </a:pPr>
              <a:t>12</a:t>
            </a:fld>
            <a:endParaRPr lang="tr-TR"/>
          </a:p>
        </p:txBody>
      </p:sp>
    </p:spTree>
    <p:extLst>
      <p:ext uri="{BB962C8B-B14F-4D97-AF65-F5344CB8AC3E}">
        <p14:creationId xmlns:p14="http://schemas.microsoft.com/office/powerpoint/2010/main" val="3534582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İçerik Yer Tutucusu 2"/>
          <p:cNvSpPr>
            <a:spLocks noGrp="1"/>
          </p:cNvSpPr>
          <p:nvPr>
            <p:ph idx="1"/>
          </p:nvPr>
        </p:nvSpPr>
        <p:spPr>
          <a:xfrm>
            <a:off x="381000" y="1143000"/>
            <a:ext cx="8458200" cy="4525963"/>
          </a:xfrm>
        </p:spPr>
        <p:txBody>
          <a:bodyPr/>
          <a:lstStyle/>
          <a:p>
            <a:pPr marL="0" indent="0" algn="just">
              <a:spcAft>
                <a:spcPts val="1800"/>
              </a:spcAft>
              <a:buFont typeface="Arial" charset="0"/>
              <a:buNone/>
            </a:pPr>
            <a:r>
              <a:rPr lang="tr-TR" altLang="tr-TR" sz="2600" b="1" u="sng" smtClean="0"/>
              <a:t>Kurum Evrak Sistemi: </a:t>
            </a:r>
          </a:p>
          <a:p>
            <a:pPr marL="0" indent="0" algn="just">
              <a:spcAft>
                <a:spcPts val="1800"/>
              </a:spcAft>
              <a:buFont typeface="Arial" charset="0"/>
              <a:buNone/>
            </a:pPr>
            <a:r>
              <a:rPr lang="tr-TR" altLang="tr-TR" sz="2600" smtClean="0"/>
              <a:t>Elektronik belgelerin </a:t>
            </a:r>
            <a:r>
              <a:rPr lang="tr-TR" altLang="tr-TR" sz="2600" i="1" u="sng" smtClean="0"/>
              <a:t>resmi</a:t>
            </a:r>
            <a:r>
              <a:rPr lang="tr-TR" altLang="tr-TR" sz="2600" smtClean="0"/>
              <a:t> olmasını sağlayacak bir diğer özellik de söz konusu belgenin kendisinin ve ait olduğu evrak serisinin kurumsal evrak kayıt, dosya tasnif ve evrak saklama planlarında gösterilmiş olmasıdır.</a:t>
            </a:r>
          </a:p>
        </p:txBody>
      </p:sp>
      <p:sp>
        <p:nvSpPr>
          <p:cNvPr id="4" name="Slayt Numarası Yer Tutucusu 3"/>
          <p:cNvSpPr>
            <a:spLocks noGrp="1"/>
          </p:cNvSpPr>
          <p:nvPr>
            <p:ph type="sldNum" sz="quarter" idx="12"/>
          </p:nvPr>
        </p:nvSpPr>
        <p:spPr/>
        <p:txBody>
          <a:bodyPr/>
          <a:lstStyle/>
          <a:p>
            <a:pPr>
              <a:defRPr/>
            </a:pPr>
            <a:fld id="{3214DDA4-9F24-4CF6-86F0-0C86C8009617}" type="slidenum">
              <a:rPr lang="tr-TR" smtClean="0"/>
              <a:pPr>
                <a:defRPr/>
              </a:pPr>
              <a:t>13</a:t>
            </a:fld>
            <a:endParaRPr lang="tr-TR"/>
          </a:p>
        </p:txBody>
      </p:sp>
    </p:spTree>
    <p:extLst>
      <p:ext uri="{BB962C8B-B14F-4D97-AF65-F5344CB8AC3E}">
        <p14:creationId xmlns:p14="http://schemas.microsoft.com/office/powerpoint/2010/main" val="1516582090"/>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12</TotalTime>
  <Words>447</Words>
  <Application>Microsoft Office PowerPoint</Application>
  <PresentationFormat>Ekran Gösterisi (4:3)</PresentationFormat>
  <Paragraphs>51</Paragraphs>
  <Slides>13</Slides>
  <Notes>0</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sunum_sablon</vt:lpstr>
      <vt:lpstr>PowerPoint Sunusu</vt:lpstr>
      <vt:lpstr>Elektronik Belge</vt:lpstr>
      <vt:lpstr>Elektronik Belge</vt:lpstr>
      <vt:lpstr>2. Elektronik Belgenin Özellikleri</vt:lpstr>
      <vt:lpstr>2.1 Tanımlanabilirlik</vt:lpstr>
      <vt:lpstr>Belgenin tanımlanabilir olması için gerekli öğeler şunlardır:</vt:lpstr>
      <vt:lpstr>Belgenin tanımlanabilir olması için gerekli öğeler şunlardır:</vt:lpstr>
      <vt:lpstr>2.2 Bütünlük</vt:lpstr>
      <vt:lpstr>2.3 Onay ve Kayıt</vt:lpstr>
      <vt:lpstr>Bu önlemleri şu şekilde sıralayabiliriz;</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DERYA KABASAKAL</dc:creator>
  <cp:lastModifiedBy>DERYA KABASAKAL</cp:lastModifiedBy>
  <cp:revision>7</cp:revision>
  <cp:lastPrinted>1601-01-01T00:00:00Z</cp:lastPrinted>
  <dcterms:created xsi:type="dcterms:W3CDTF">2020-01-12T20:13:14Z</dcterms:created>
  <dcterms:modified xsi:type="dcterms:W3CDTF">2020-01-14T22:06:15Z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