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91" d="100"/>
          <a:sy n="91" d="100"/>
        </p:scale>
        <p:origin x="-95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=""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YÖNETİMİ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BİLİMLERİ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581128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SAY 403 SAĞLIK POLİTİKASI VE PLANLAMASI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PROF.DR.ELİF DİKMETAŞ YARDAN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sz="3600" b="1" dirty="0" smtClean="0"/>
              <a:t>Sağlık Politikası Belirleme Süreci ve Politikayı Belirleyen Aktörler</a:t>
            </a:r>
            <a:endParaRPr lang="tr-TR" sz="36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Hafta-2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 smtClean="0"/>
              <a:t>SAY 403 SAĞLIK POLİTİKASI VE PLANLAMASI</a:t>
            </a:r>
            <a:endParaRPr lang="tr-TR" altLang="tr-TR" sz="3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tr-TR" b="1" u="sng" dirty="0" smtClean="0"/>
              <a:t>Ders İçeriği;</a:t>
            </a:r>
          </a:p>
          <a:p>
            <a:pPr lvl="0" algn="ctr">
              <a:buNone/>
            </a:pPr>
            <a:endParaRPr lang="tr-TR" dirty="0" smtClean="0"/>
          </a:p>
          <a:p>
            <a:pPr lvl="0" algn="ctr"/>
            <a:r>
              <a:rPr lang="tr-TR" sz="2800" dirty="0" smtClean="0"/>
              <a:t>Sağlık Politikası Üçgeni ve Döngüsü</a:t>
            </a:r>
          </a:p>
          <a:p>
            <a:pPr lvl="0" algn="ctr"/>
            <a:r>
              <a:rPr lang="tr-TR" sz="2800" dirty="0" smtClean="0"/>
              <a:t>Sağlık Politikası Belirleme Süreci</a:t>
            </a:r>
          </a:p>
          <a:p>
            <a:pPr lvl="0" algn="ctr"/>
            <a:r>
              <a:rPr lang="tr-TR" sz="2800" dirty="0" smtClean="0"/>
              <a:t>Politikayı Etkileyen Bağlamsal Faktörler</a:t>
            </a:r>
          </a:p>
          <a:p>
            <a:pPr algn="ctr"/>
            <a:r>
              <a:rPr lang="tr-TR" sz="2800" dirty="0" smtClean="0"/>
              <a:t>Sağlık Politikasını Belirleyen Aktörler</a:t>
            </a:r>
            <a:endParaRPr lang="tr-T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0"/>
            <a:ext cx="7467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altLang="tr-TR" sz="3600" b="1" dirty="0" smtClean="0">
                <a:latin typeface="Arial" charset="0"/>
                <a:cs typeface="Arial" charset="0"/>
              </a:rPr>
              <a:t>Sağlık Politikası Üçgeni</a:t>
            </a:r>
            <a:endParaRPr lang="tr-TR" altLang="tr-TR" sz="3600" dirty="0" smtClean="0">
              <a:latin typeface="Arial" charset="0"/>
              <a:cs typeface="Arial" charset="0"/>
            </a:endParaRPr>
          </a:p>
        </p:txBody>
      </p:sp>
      <p:sp>
        <p:nvSpPr>
          <p:cNvPr id="4" name="3 İkizkenar Üçgen"/>
          <p:cNvSpPr/>
          <p:nvPr/>
        </p:nvSpPr>
        <p:spPr>
          <a:xfrm>
            <a:off x="1115616" y="1124744"/>
            <a:ext cx="5616575" cy="4321175"/>
          </a:xfrm>
          <a:prstGeom prst="triangle">
            <a:avLst/>
          </a:prstGeom>
          <a:solidFill>
            <a:schemeClr val="accent2"/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tr-TR" dirty="0"/>
              <a:t>Aktörler</a:t>
            </a:r>
          </a:p>
          <a:p>
            <a:pPr algn="ctr" eaLnBrk="1" hangingPunct="1">
              <a:buFont typeface="Arial" pitchFamily="34" charset="0"/>
              <a:buChar char="•"/>
              <a:defRPr/>
            </a:pPr>
            <a:r>
              <a:rPr lang="tr-TR" dirty="0"/>
              <a:t>Bireyler</a:t>
            </a:r>
          </a:p>
          <a:p>
            <a:pPr algn="ctr" eaLnBrk="1" hangingPunct="1">
              <a:buFont typeface="Arial" pitchFamily="34" charset="0"/>
              <a:buChar char="•"/>
              <a:defRPr/>
            </a:pPr>
            <a:r>
              <a:rPr lang="tr-TR" dirty="0"/>
              <a:t>Gruplar</a:t>
            </a:r>
          </a:p>
          <a:p>
            <a:pPr algn="ctr" eaLnBrk="1" hangingPunct="1">
              <a:buFont typeface="Arial" pitchFamily="34" charset="0"/>
              <a:buChar char="•"/>
              <a:defRPr/>
            </a:pPr>
            <a:r>
              <a:rPr lang="tr-TR" dirty="0"/>
              <a:t>Organizasyonlar </a:t>
            </a:r>
          </a:p>
        </p:txBody>
      </p:sp>
      <p:sp>
        <p:nvSpPr>
          <p:cNvPr id="24580" name="4 Metin kutusu"/>
          <p:cNvSpPr txBox="1">
            <a:spLocks noChangeArrowheads="1"/>
          </p:cNvSpPr>
          <p:nvPr/>
        </p:nvSpPr>
        <p:spPr bwMode="auto">
          <a:xfrm>
            <a:off x="6948264" y="5805264"/>
            <a:ext cx="18002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tr-TR" altLang="tr-TR" dirty="0"/>
              <a:t>SÜREÇ</a:t>
            </a:r>
          </a:p>
        </p:txBody>
      </p:sp>
      <p:sp>
        <p:nvSpPr>
          <p:cNvPr id="24581" name="5 Metin kutusu"/>
          <p:cNvSpPr txBox="1">
            <a:spLocks noChangeArrowheads="1"/>
          </p:cNvSpPr>
          <p:nvPr/>
        </p:nvSpPr>
        <p:spPr bwMode="auto">
          <a:xfrm>
            <a:off x="179512" y="5733256"/>
            <a:ext cx="2124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tr-TR" altLang="tr-TR" dirty="0"/>
              <a:t>İÇERİK</a:t>
            </a:r>
          </a:p>
        </p:txBody>
      </p:sp>
      <p:sp>
        <p:nvSpPr>
          <p:cNvPr id="24582" name="6 Metin kutusu"/>
          <p:cNvSpPr txBox="1">
            <a:spLocks noChangeArrowheads="1"/>
          </p:cNvSpPr>
          <p:nvPr/>
        </p:nvSpPr>
        <p:spPr bwMode="auto">
          <a:xfrm>
            <a:off x="4284663" y="1557338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tr-TR" altLang="tr-TR" dirty="0"/>
              <a:t>ORTAM</a:t>
            </a:r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auto">
          <a:xfrm>
            <a:off x="5435600" y="1773238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6227763" y="1341438"/>
            <a:ext cx="25209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r-TR" altLang="tr-TR"/>
              <a:t>Ekonomik yapı ülke tarihi/kültür</a:t>
            </a:r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 flipV="1">
            <a:off x="7380312" y="5229200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6660232" y="2780928"/>
            <a:ext cx="230505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r-TR" altLang="tr-TR" sz="2000" dirty="0"/>
              <a:t>Politikaların gündeme gelmesi ile ilgili olarak AKTÖRLERDEN etkilenir (güçleri, değerleri, beklentileri)</a:t>
            </a:r>
          </a:p>
        </p:txBody>
      </p:sp>
      <p:sp>
        <p:nvSpPr>
          <p:cNvPr id="19468" name="Line 12"/>
          <p:cNvSpPr>
            <a:spLocks noChangeShapeType="1"/>
          </p:cNvSpPr>
          <p:nvPr/>
        </p:nvSpPr>
        <p:spPr bwMode="auto">
          <a:xfrm>
            <a:off x="3995936" y="5013176"/>
            <a:ext cx="0" cy="86409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2123728" y="5877272"/>
            <a:ext cx="46085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r-TR" altLang="tr-TR" dirty="0"/>
              <a:t>Yaşadıkları-çalıştıkları ORTAMdan etkilenir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4" grpId="0" animBg="1"/>
      <p:bldP spid="19465" grpId="0"/>
      <p:bldP spid="19466" grpId="0" animBg="1"/>
      <p:bldP spid="19467" grpId="0"/>
      <p:bldP spid="19468" grpId="0" animBg="1"/>
      <p:bldP spid="1946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tr-TR" sz="2800" b="1" dirty="0" smtClean="0"/>
              <a:t>Sağlık Politikası Belirleme Süreci</a:t>
            </a:r>
            <a:endParaRPr lang="tr-TR" sz="2800" b="1" dirty="0"/>
          </a:p>
        </p:txBody>
      </p:sp>
      <p:grpSp>
        <p:nvGrpSpPr>
          <p:cNvPr id="3" name="2 Grup"/>
          <p:cNvGrpSpPr/>
          <p:nvPr/>
        </p:nvGrpSpPr>
        <p:grpSpPr>
          <a:xfrm>
            <a:off x="928662" y="1214422"/>
            <a:ext cx="7200800" cy="1331494"/>
            <a:chOff x="0" y="0"/>
            <a:chExt cx="7200800" cy="1331494"/>
          </a:xfrm>
        </p:grpSpPr>
        <p:sp>
          <p:nvSpPr>
            <p:cNvPr id="4" name="3 Yukarı Ok Belirtme Çizgisi"/>
            <p:cNvSpPr/>
            <p:nvPr/>
          </p:nvSpPr>
          <p:spPr>
            <a:xfrm rot="10800000">
              <a:off x="0" y="0"/>
              <a:ext cx="7200800" cy="1331494"/>
            </a:xfrm>
            <a:prstGeom prst="upArrowCallout">
              <a:avLst/>
            </a:prstGeom>
            <a:solidFill>
              <a:srgbClr val="00B050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Yukarı Ok Belirtme Çizgisi 4"/>
            <p:cNvSpPr/>
            <p:nvPr/>
          </p:nvSpPr>
          <p:spPr>
            <a:xfrm rot="21600000">
              <a:off x="0" y="0"/>
              <a:ext cx="7200800" cy="865165"/>
            </a:xfrm>
            <a:prstGeom prst="rect">
              <a:avLst/>
            </a:prstGeom>
            <a:solidFill>
              <a:srgbClr val="00B05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192024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altLang="tr-TR" sz="2700" b="1" kern="1200" dirty="0" smtClean="0">
                  <a:latin typeface="Arial" charset="0"/>
                  <a:cs typeface="Arial" charset="0"/>
                </a:rPr>
                <a:t>Gündem belirleme</a:t>
              </a:r>
              <a:endParaRPr lang="tr-TR" sz="2700" kern="1200" dirty="0"/>
            </a:p>
          </p:txBody>
        </p:sp>
      </p:grpSp>
      <p:grpSp>
        <p:nvGrpSpPr>
          <p:cNvPr id="6" name="5 Grup"/>
          <p:cNvGrpSpPr/>
          <p:nvPr/>
        </p:nvGrpSpPr>
        <p:grpSpPr>
          <a:xfrm>
            <a:off x="928662" y="2643182"/>
            <a:ext cx="7200800" cy="1331494"/>
            <a:chOff x="0" y="0"/>
            <a:chExt cx="7200800" cy="1331494"/>
          </a:xfrm>
        </p:grpSpPr>
        <p:sp>
          <p:nvSpPr>
            <p:cNvPr id="7" name="6 Yukarı Ok Belirtme Çizgisi"/>
            <p:cNvSpPr/>
            <p:nvPr/>
          </p:nvSpPr>
          <p:spPr>
            <a:xfrm rot="10800000">
              <a:off x="0" y="0"/>
              <a:ext cx="7200800" cy="1331494"/>
            </a:xfrm>
            <a:prstGeom prst="upArrowCallout">
              <a:avLst/>
            </a:prstGeom>
            <a:solidFill>
              <a:srgbClr val="7030A0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Yukarı Ok Belirtme Çizgisi 4"/>
            <p:cNvSpPr/>
            <p:nvPr/>
          </p:nvSpPr>
          <p:spPr>
            <a:xfrm rot="21600000">
              <a:off x="0" y="0"/>
              <a:ext cx="7200800" cy="865165"/>
            </a:xfrm>
            <a:prstGeom prst="rect">
              <a:avLst/>
            </a:prstGeom>
            <a:solidFill>
              <a:srgbClr val="7030A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192024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altLang="tr-TR" sz="2700" b="1" kern="1200" dirty="0" smtClean="0">
                  <a:latin typeface="Arial" charset="0"/>
                  <a:cs typeface="Arial" charset="0"/>
                </a:rPr>
                <a:t>Politika oluşturma</a:t>
              </a:r>
              <a:endParaRPr lang="tr-TR" sz="2700" kern="1200" dirty="0"/>
            </a:p>
          </p:txBody>
        </p:sp>
      </p:grpSp>
      <p:grpSp>
        <p:nvGrpSpPr>
          <p:cNvPr id="9" name="8 Grup"/>
          <p:cNvGrpSpPr/>
          <p:nvPr/>
        </p:nvGrpSpPr>
        <p:grpSpPr>
          <a:xfrm>
            <a:off x="928662" y="4000504"/>
            <a:ext cx="7200800" cy="1402932"/>
            <a:chOff x="-142876" y="-71438"/>
            <a:chExt cx="7200800" cy="1402932"/>
          </a:xfrm>
        </p:grpSpPr>
        <p:sp>
          <p:nvSpPr>
            <p:cNvPr id="10" name="9 Yukarı Ok Belirtme Çizgisi"/>
            <p:cNvSpPr/>
            <p:nvPr/>
          </p:nvSpPr>
          <p:spPr>
            <a:xfrm rot="10800000">
              <a:off x="-142876" y="0"/>
              <a:ext cx="7200800" cy="1331494"/>
            </a:xfrm>
            <a:prstGeom prst="upArrowCallout">
              <a:avLst/>
            </a:prstGeom>
            <a:solidFill>
              <a:srgbClr val="FFC000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Yukarı Ok Belirtme Çizgisi 4"/>
            <p:cNvSpPr/>
            <p:nvPr/>
          </p:nvSpPr>
          <p:spPr>
            <a:xfrm>
              <a:off x="-142876" y="-71438"/>
              <a:ext cx="7200800" cy="865165"/>
            </a:xfrm>
            <a:prstGeom prst="rect">
              <a:avLst/>
            </a:prstGeom>
            <a:solidFill>
              <a:srgbClr val="FFC0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192024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altLang="tr-TR" sz="2700" b="1" kern="1200" dirty="0" smtClean="0">
                  <a:latin typeface="Arial" charset="0"/>
                  <a:cs typeface="Arial" charset="0"/>
                </a:rPr>
                <a:t>Politika uygulama </a:t>
              </a:r>
              <a:endParaRPr lang="tr-TR" sz="2700" kern="1200" dirty="0"/>
            </a:p>
          </p:txBody>
        </p:sp>
      </p:grpSp>
      <p:sp>
        <p:nvSpPr>
          <p:cNvPr id="14" name="Yukarı Ok Belirtme Çizgisi 4"/>
          <p:cNvSpPr/>
          <p:nvPr/>
        </p:nvSpPr>
        <p:spPr>
          <a:xfrm>
            <a:off x="1142976" y="5357826"/>
            <a:ext cx="7200800" cy="86516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92024" tIns="192024" rIns="192024" bIns="192024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altLang="tr-TR" sz="2700" b="1" kern="1200" dirty="0" smtClean="0">
                <a:latin typeface="Arial" charset="0"/>
                <a:cs typeface="Arial" charset="0"/>
              </a:rPr>
              <a:t>Problem belirleme ve sorun tanımlanması</a:t>
            </a:r>
            <a:endParaRPr lang="tr-TR" sz="2700" kern="1200" dirty="0"/>
          </a:p>
        </p:txBody>
      </p:sp>
      <p:grpSp>
        <p:nvGrpSpPr>
          <p:cNvPr id="12" name="14 Grup"/>
          <p:cNvGrpSpPr/>
          <p:nvPr/>
        </p:nvGrpSpPr>
        <p:grpSpPr>
          <a:xfrm>
            <a:off x="928662" y="5357826"/>
            <a:ext cx="7200800" cy="865730"/>
            <a:chOff x="0" y="3950974"/>
            <a:chExt cx="7200800" cy="865730"/>
          </a:xfrm>
        </p:grpSpPr>
        <p:sp>
          <p:nvSpPr>
            <p:cNvPr id="16" name="15 Dikdörtgen"/>
            <p:cNvSpPr/>
            <p:nvPr/>
          </p:nvSpPr>
          <p:spPr>
            <a:xfrm>
              <a:off x="0" y="3950974"/>
              <a:ext cx="7200800" cy="865730"/>
            </a:xfrm>
            <a:prstGeom prst="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16 Dikdörtgen"/>
            <p:cNvSpPr/>
            <p:nvPr/>
          </p:nvSpPr>
          <p:spPr>
            <a:xfrm>
              <a:off x="0" y="3950974"/>
              <a:ext cx="7200800" cy="8657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192024" numCol="1" spcCol="1270" anchor="ctr" anchorCtr="0">
              <a:noAutofit/>
            </a:bodyPr>
            <a:lstStyle/>
            <a:p>
              <a:pPr marL="0" marR="0" lvl="1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r-TR" altLang="tr-TR" sz="2700" b="1" kern="1200" dirty="0" smtClean="0">
                  <a:latin typeface="Arial" charset="0"/>
                  <a:cs typeface="Arial" charset="0"/>
                </a:rPr>
                <a:t>Politika değerlendirme</a:t>
              </a:r>
              <a:endParaRPr lang="tr-TR" sz="27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altLang="tr-TR" sz="2400" b="1" dirty="0" smtClean="0">
                <a:latin typeface="Arial" charset="0"/>
                <a:cs typeface="Arial" charset="0"/>
              </a:rPr>
              <a:t>Politikayı etkileyen faktörler;</a:t>
            </a:r>
            <a:endParaRPr lang="tr-TR" sz="2400" b="1" dirty="0" smtClean="0"/>
          </a:p>
          <a:p>
            <a:pPr>
              <a:buFont typeface="Wingdings" pitchFamily="2" charset="2"/>
              <a:buChar char="v"/>
            </a:pPr>
            <a:endParaRPr lang="tr-TR" sz="2400" dirty="0" smtClean="0"/>
          </a:p>
          <a:p>
            <a:pPr>
              <a:buFont typeface="Wingdings" pitchFamily="2" charset="2"/>
              <a:buChar char="v"/>
            </a:pPr>
            <a:r>
              <a:rPr lang="tr-TR" sz="2400" dirty="0" smtClean="0"/>
              <a:t>Yapısal Faktörler</a:t>
            </a:r>
          </a:p>
          <a:p>
            <a:pPr lvl="1">
              <a:buFont typeface="Wingdings" pitchFamily="2" charset="2"/>
              <a:buChar char="v"/>
            </a:pPr>
            <a:r>
              <a:rPr lang="tr-TR" sz="2400" dirty="0" smtClean="0"/>
              <a:t>Durumsal Faktörler</a:t>
            </a:r>
          </a:p>
          <a:p>
            <a:pPr lvl="2">
              <a:buFont typeface="Wingdings" pitchFamily="2" charset="2"/>
              <a:buChar char="v"/>
            </a:pPr>
            <a:r>
              <a:rPr lang="tr-TR" dirty="0" smtClean="0"/>
              <a:t>Kültürel Faktörler</a:t>
            </a:r>
          </a:p>
          <a:p>
            <a:pPr lvl="3">
              <a:buFont typeface="Wingdings" pitchFamily="2" charset="2"/>
              <a:buChar char="v"/>
            </a:pPr>
            <a:r>
              <a:rPr lang="tr-TR" sz="2400" dirty="0" smtClean="0"/>
              <a:t>Çevresel Faktörler</a:t>
            </a:r>
          </a:p>
          <a:p>
            <a:pPr lvl="1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b="1" dirty="0" smtClean="0"/>
              <a:t>Sağlık Politikasını Belirleyen Aktörler</a:t>
            </a:r>
            <a:endParaRPr lang="tr-TR" sz="2800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altLang="tr-TR" sz="2800" dirty="0" smtClean="0">
                <a:latin typeface="Arial" charset="0"/>
                <a:cs typeface="Arial" charset="0"/>
              </a:rPr>
              <a:t>Bireyler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altLang="tr-TR" sz="2800" dirty="0" smtClean="0">
                <a:latin typeface="Arial" charset="0"/>
                <a:cs typeface="Arial" charset="0"/>
              </a:rPr>
              <a:t>Organizasyonlar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altLang="tr-TR" sz="2800" dirty="0" smtClean="0">
                <a:latin typeface="Arial" charset="0"/>
                <a:cs typeface="Arial" charset="0"/>
              </a:rPr>
              <a:t>Şirketler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altLang="tr-TR" sz="2800" dirty="0" smtClean="0">
                <a:latin typeface="Arial" charset="0"/>
                <a:cs typeface="Arial" charset="0"/>
              </a:rPr>
              <a:t>Hükümet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tr-TR" altLang="tr-TR" sz="2800" dirty="0" smtClean="0">
              <a:latin typeface="Arial" charset="0"/>
              <a:cs typeface="Arial" charset="0"/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altLang="tr-TR" sz="2800" dirty="0" smtClean="0">
                <a:latin typeface="Arial" charset="0"/>
                <a:cs typeface="Arial" charset="0"/>
              </a:rPr>
              <a:t>Hükümet dışı aktörler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altLang="tr-TR" sz="2800" dirty="0" smtClean="0">
                <a:latin typeface="Arial" charset="0"/>
                <a:cs typeface="Arial" charset="0"/>
              </a:rPr>
              <a:t>Çıkar ve baskı grupları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altLang="tr-TR" sz="2800" dirty="0" smtClean="0">
                <a:latin typeface="Arial" charset="0"/>
                <a:cs typeface="Arial" charset="0"/>
              </a:rPr>
              <a:t>Sivil toplum kuruluşları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219500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num_sablon (1)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 (1)</Template>
  <TotalTime>27</TotalTime>
  <Words>129</Words>
  <Application>Microsoft Office PowerPoint</Application>
  <PresentationFormat>Ekran Gösterisi (4:3)</PresentationFormat>
  <Paragraphs>45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8" baseType="lpstr">
      <vt:lpstr>sunum_sablon (1)</vt:lpstr>
      <vt:lpstr>Slayt 1</vt:lpstr>
      <vt:lpstr>Sağlık Politikası Belirleme Süreci ve Politikayı Belirleyen Aktörler</vt:lpstr>
      <vt:lpstr>Slayt 3</vt:lpstr>
      <vt:lpstr>Sağlık Politikası Üçgeni</vt:lpstr>
      <vt:lpstr>Sağlık Politikası Belirleme Süreci</vt:lpstr>
      <vt:lpstr>Slayt 6</vt:lpstr>
      <vt:lpstr>Sağlık Politikasını Belirleyen Aktörler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Elif</dc:creator>
  <cp:lastModifiedBy>pc</cp:lastModifiedBy>
  <cp:revision>2</cp:revision>
  <cp:lastPrinted>1601-01-01T00:00:00Z</cp:lastPrinted>
  <dcterms:created xsi:type="dcterms:W3CDTF">2020-01-14T09:39:03Z</dcterms:created>
  <dcterms:modified xsi:type="dcterms:W3CDTF">2020-01-15T10:50:37Z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