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91" d="100"/>
          <a:sy n="91" d="100"/>
        </p:scale>
        <p:origin x="-95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YÖNETİMİ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581128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SAY 403 SAĞLIK POLİTİKASI VE PLANLAMASI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PROF.DR.ELİF DİKMETAŞ YARDAN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>Çıkar Grupları ve Politika,</a:t>
            </a:r>
            <a:br>
              <a:rPr lang="tr-TR" sz="3600" b="1" dirty="0" smtClean="0"/>
            </a:br>
            <a:r>
              <a:rPr lang="tr-TR" sz="3600" b="1" dirty="0" smtClean="0"/>
              <a:t>Sağlık Politikası Analizi</a:t>
            </a: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/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SAY 403 SAĞLIK POLİTİKASI VE PLANLAMASI</a:t>
            </a:r>
            <a:endParaRPr lang="tr-TR" altLang="tr-TR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b="1" u="sng" dirty="0" smtClean="0"/>
              <a:t>Ders içeriği;</a:t>
            </a:r>
          </a:p>
          <a:p>
            <a:pPr algn="ctr">
              <a:buNone/>
            </a:pPr>
            <a:endParaRPr lang="tr-TR" sz="2000" b="1" u="sng" dirty="0" smtClean="0"/>
          </a:p>
          <a:p>
            <a:pPr algn="ctr">
              <a:buNone/>
            </a:pPr>
            <a:r>
              <a:rPr lang="tr-TR" sz="2400" b="1" dirty="0" smtClean="0"/>
              <a:t>Çıkar Grupları ve Politika</a:t>
            </a:r>
            <a:endParaRPr lang="tr-TR" sz="2400" dirty="0" smtClean="0"/>
          </a:p>
          <a:p>
            <a:pPr lvl="0" algn="ctr"/>
            <a:r>
              <a:rPr lang="tr-TR" sz="2400" dirty="0" smtClean="0"/>
              <a:t>Çıkar Grubu Kavramı</a:t>
            </a:r>
          </a:p>
          <a:p>
            <a:pPr lvl="0" algn="ctr"/>
            <a:r>
              <a:rPr lang="tr-TR" sz="2400" dirty="0" smtClean="0"/>
              <a:t>Çıkar Gruplarının Kullandıkları Etkileme Yöntemleri</a:t>
            </a:r>
          </a:p>
          <a:p>
            <a:pPr lvl="0" algn="ctr">
              <a:buNone/>
            </a:pPr>
            <a:endParaRPr lang="tr-TR" sz="2000" dirty="0" smtClean="0"/>
          </a:p>
          <a:p>
            <a:pPr algn="ctr">
              <a:buNone/>
            </a:pPr>
            <a:r>
              <a:rPr lang="tr-TR" sz="2400" b="1" dirty="0" smtClean="0"/>
              <a:t>Sağlık Politikası Analizi</a:t>
            </a:r>
            <a:endParaRPr lang="tr-TR" sz="2400" dirty="0" smtClean="0"/>
          </a:p>
          <a:p>
            <a:pPr lvl="0" algn="ctr"/>
            <a:r>
              <a:rPr lang="tr-TR" sz="2400" dirty="0" smtClean="0"/>
              <a:t>Neden Politika Analizi Yapılır?</a:t>
            </a:r>
          </a:p>
          <a:p>
            <a:pPr lvl="0" algn="ctr"/>
            <a:r>
              <a:rPr lang="tr-TR" sz="2400" dirty="0" smtClean="0"/>
              <a:t>Politika Analiz Süreci</a:t>
            </a:r>
          </a:p>
          <a:p>
            <a:pPr algn="ctr"/>
            <a:r>
              <a:rPr lang="tr-TR" sz="2400" dirty="0" smtClean="0"/>
              <a:t>Sağlık Politikasının Analizi</a:t>
            </a:r>
            <a:endParaRPr lang="tr-T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tr-TR" sz="3600" b="1" dirty="0" smtClean="0"/>
              <a:t>Çıkar Grubu Kavramı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algn="ctr"/>
            <a:r>
              <a:rPr lang="tr-TR" dirty="0" smtClean="0"/>
              <a:t>“Dolaylı bir biçimde elde edilen kazanç, menfaat, yarar” (TDK).</a:t>
            </a:r>
          </a:p>
          <a:p>
            <a:endParaRPr lang="tr-TR" dirty="0" smtClean="0"/>
          </a:p>
          <a:p>
            <a:pPr algn="ctr"/>
            <a:r>
              <a:rPr lang="tr-TR" sz="2800" b="1" dirty="0" smtClean="0"/>
              <a:t>Çıkar gruplarının fonksiyonları;</a:t>
            </a:r>
          </a:p>
          <a:p>
            <a:pPr lvl="1" algn="ctr">
              <a:buFont typeface="Wingdings" pitchFamily="2" charset="2"/>
              <a:buChar char="v"/>
            </a:pPr>
            <a:r>
              <a:rPr lang="tr-TR" sz="2000" dirty="0" smtClean="0"/>
              <a:t>Katılımcılık</a:t>
            </a:r>
          </a:p>
          <a:p>
            <a:pPr lvl="1" algn="ctr">
              <a:buFont typeface="Wingdings" pitchFamily="2" charset="2"/>
              <a:buChar char="v"/>
            </a:pPr>
            <a:r>
              <a:rPr lang="tr-TR" sz="2000" dirty="0" smtClean="0"/>
              <a:t>Temsil</a:t>
            </a:r>
          </a:p>
          <a:p>
            <a:pPr lvl="1" algn="ctr">
              <a:buFont typeface="Wingdings" pitchFamily="2" charset="2"/>
              <a:buChar char="v"/>
            </a:pPr>
            <a:r>
              <a:rPr lang="tr-TR" sz="2000" dirty="0" smtClean="0"/>
              <a:t>Politik eğitim</a:t>
            </a:r>
          </a:p>
          <a:p>
            <a:pPr lvl="1" algn="ctr">
              <a:buFont typeface="Wingdings" pitchFamily="2" charset="2"/>
              <a:buChar char="v"/>
            </a:pPr>
            <a:r>
              <a:rPr lang="tr-TR" sz="2000" dirty="0" smtClean="0"/>
              <a:t>Motivasyon</a:t>
            </a:r>
          </a:p>
          <a:p>
            <a:pPr lvl="1" algn="ctr">
              <a:buFont typeface="Wingdings" pitchFamily="2" charset="2"/>
              <a:buChar char="v"/>
            </a:pPr>
            <a:r>
              <a:rPr lang="tr-TR" sz="2000" dirty="0" err="1" smtClean="0"/>
              <a:t>Mobilizasyon</a:t>
            </a:r>
            <a:endParaRPr lang="tr-TR" sz="2000" dirty="0" smtClean="0"/>
          </a:p>
          <a:p>
            <a:pPr lvl="1" algn="ctr">
              <a:buFont typeface="Wingdings" pitchFamily="2" charset="2"/>
              <a:buChar char="v"/>
            </a:pPr>
            <a:r>
              <a:rPr lang="tr-TR" sz="2000" dirty="0" smtClean="0"/>
              <a:t>İzleme </a:t>
            </a:r>
          </a:p>
          <a:p>
            <a:pPr lvl="1" algn="ctr">
              <a:buFont typeface="Wingdings" pitchFamily="2" charset="2"/>
              <a:buChar char="v"/>
            </a:pPr>
            <a:r>
              <a:rPr lang="tr-TR" sz="2000" dirty="0" smtClean="0"/>
              <a:t>Provizyon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tr-TR" sz="2800" b="1" dirty="0" smtClean="0"/>
              <a:t>Çıkar Gruplarının Kullandıkları Etkileme Yöntemleri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Lobicilik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Tabandan hareketlendirme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Seçim etkisi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Kamu görüşünü şekillendirme 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Dava 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Sabotaj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İkna 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Medya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Seçim kampanyası yardımları</a:t>
            </a:r>
            <a:endParaRPr lang="tr-T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Sağlık Politikası Analizi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dirty="0" smtClean="0">
                <a:latin typeface="ArialMT"/>
              </a:rPr>
              <a:t>Politika analizi, politikaların anlaşılmasında ve geliştirilmesinde faydalanılacak bilgilerin oluşturulması, eleştirel olarak değerlendirilmesi ve iletilmesi üzerine tasarlanana </a:t>
            </a:r>
            <a:r>
              <a:rPr lang="tr-TR" sz="2800" dirty="0" err="1" smtClean="0">
                <a:latin typeface="ArialMT"/>
              </a:rPr>
              <a:t>multi</a:t>
            </a:r>
            <a:r>
              <a:rPr lang="tr-TR" sz="2800" dirty="0" smtClean="0">
                <a:latin typeface="ArialMT"/>
              </a:rPr>
              <a:t>-</a:t>
            </a:r>
            <a:r>
              <a:rPr lang="tr-TR" sz="2800" dirty="0" err="1" smtClean="0">
                <a:latin typeface="ArialMT"/>
              </a:rPr>
              <a:t>disipliner</a:t>
            </a:r>
            <a:r>
              <a:rPr lang="tr-TR" sz="2800" dirty="0" smtClean="0">
                <a:latin typeface="ArialMT"/>
              </a:rPr>
              <a:t> bir araştırma sürecidir.</a:t>
            </a:r>
            <a:endParaRPr lang="tr-TR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>
                <a:solidFill>
                  <a:schemeClr val="tx1"/>
                </a:solidFill>
              </a:rPr>
              <a:t>Neden Politika Analizi Yapılır?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v"/>
            </a:pPr>
            <a:r>
              <a:rPr lang="tr-TR" sz="2800" dirty="0" smtClean="0"/>
              <a:t>Retrospektif Politika Analizi</a:t>
            </a:r>
          </a:p>
          <a:p>
            <a:pPr algn="ctr">
              <a:buFont typeface="Wingdings" pitchFamily="2" charset="2"/>
              <a:buChar char="v"/>
            </a:pPr>
            <a:r>
              <a:rPr lang="tr-TR" sz="2800" dirty="0" err="1" smtClean="0"/>
              <a:t>Prospektif</a:t>
            </a:r>
            <a:r>
              <a:rPr lang="tr-TR" sz="2800" dirty="0" smtClean="0"/>
              <a:t> Politika Analizi</a:t>
            </a:r>
            <a:endParaRPr lang="tr-TR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r>
              <a:rPr lang="tr-TR" sz="3200" b="1" dirty="0" smtClean="0">
                <a:solidFill>
                  <a:schemeClr val="tx1"/>
                </a:solidFill>
              </a:rPr>
              <a:t>Politika Analizi Süreci</a:t>
            </a:r>
            <a:endParaRPr lang="tr-TR" sz="3200" b="1" dirty="0">
              <a:solidFill>
                <a:schemeClr val="tx1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714356"/>
            <a:ext cx="7429552" cy="53228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 err="1" smtClean="0">
                <a:solidFill>
                  <a:schemeClr val="tx1"/>
                </a:solidFill>
                <a:latin typeface="ZapfHumanist601BT-Bold"/>
              </a:rPr>
              <a:t>Bardach’ın</a:t>
            </a:r>
            <a:r>
              <a:rPr lang="tr-TR" sz="2800" b="1" dirty="0" smtClean="0">
                <a:solidFill>
                  <a:schemeClr val="tx1"/>
                </a:solidFill>
                <a:latin typeface="ZapfHumanist601BT-Bold"/>
              </a:rPr>
              <a:t> Politika Analizindeki Sekizli Yolu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it-IT" sz="2400" dirty="0" smtClean="0">
                <a:latin typeface="Arial-BoldItalicMT"/>
              </a:rPr>
              <a:t>Birinci Adım-Sorunun Belirlenmesi</a:t>
            </a:r>
            <a:endParaRPr lang="tr-TR" sz="2400" dirty="0" smtClean="0">
              <a:latin typeface="Arial-BoldItalicMT"/>
            </a:endParaRPr>
          </a:p>
          <a:p>
            <a:r>
              <a:rPr lang="tr-TR" sz="2400" dirty="0" smtClean="0">
                <a:latin typeface="Arial-BoldItalicMT"/>
              </a:rPr>
              <a:t>İkinci Adım-Kanıtların Bir Araya Getirilmesi</a:t>
            </a:r>
          </a:p>
          <a:p>
            <a:r>
              <a:rPr lang="tr-TR" sz="2400" dirty="0" smtClean="0">
                <a:latin typeface="Arial-BoldItalicMT"/>
              </a:rPr>
              <a:t>Üçüncü Adım-Alternatiflerin Oluşturulması</a:t>
            </a:r>
          </a:p>
          <a:p>
            <a:r>
              <a:rPr lang="tr-TR" sz="2400" dirty="0" smtClean="0">
                <a:latin typeface="Arial-BoldItalicMT"/>
              </a:rPr>
              <a:t>Dördüncü Adım-Kriterlerin Seçilmesi</a:t>
            </a:r>
          </a:p>
          <a:p>
            <a:r>
              <a:rPr lang="tr-TR" sz="2400" dirty="0" smtClean="0">
                <a:latin typeface="Arial-BoldItalicMT"/>
              </a:rPr>
              <a:t>Beşinci Adım-Sonuçların Öngörülmesi</a:t>
            </a:r>
          </a:p>
          <a:p>
            <a:r>
              <a:rPr lang="tr-TR" sz="2400" dirty="0" smtClean="0">
                <a:latin typeface="Arial-BoldItalicMT"/>
              </a:rPr>
              <a:t>Altıncı Adım-Dengelemelerle Yüzleşme</a:t>
            </a:r>
          </a:p>
          <a:p>
            <a:r>
              <a:rPr lang="tr-TR" sz="2400" dirty="0" smtClean="0">
                <a:latin typeface="Arial-BoldItalicMT"/>
              </a:rPr>
              <a:t>Yedinci Adım-Karar Verin!</a:t>
            </a:r>
          </a:p>
          <a:p>
            <a:r>
              <a:rPr lang="tr-TR" sz="2400" dirty="0" smtClean="0">
                <a:latin typeface="Arial-BoldItalicMT"/>
              </a:rPr>
              <a:t>Sekizinci Adım-Hikâyenizi Anlatın</a:t>
            </a:r>
            <a:endParaRPr lang="tr-TR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>
                <a:solidFill>
                  <a:schemeClr val="tx1"/>
                </a:solidFill>
                <a:latin typeface="ZapfHumanist601BT-Bold"/>
              </a:rPr>
              <a:t>Sağlık Politikası Analizi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sz="2400" b="1" dirty="0" smtClean="0">
                <a:latin typeface="ZapfHumanist601BT-Bold"/>
              </a:rPr>
              <a:t>Politika Haritalama Yöntemi (PHY)</a:t>
            </a:r>
          </a:p>
          <a:p>
            <a:pPr algn="ctr">
              <a:buNone/>
            </a:pPr>
            <a:r>
              <a:rPr lang="tr-TR" sz="2400" dirty="0" smtClean="0">
                <a:latin typeface="ZapfHumanist601BT-Bold"/>
              </a:rPr>
              <a:t>6 adımdan oluşmaktadır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tr-TR" sz="2400" i="1" dirty="0" smtClean="0">
                <a:solidFill>
                  <a:srgbClr val="FF0000"/>
                </a:solidFill>
                <a:latin typeface="Arial-ItalicMT"/>
              </a:rPr>
              <a:t>Politika haritalama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tr-TR" sz="2400" i="1" dirty="0" smtClean="0">
                <a:solidFill>
                  <a:srgbClr val="FF0000"/>
                </a:solidFill>
                <a:latin typeface="Arial-ItalicMT"/>
              </a:rPr>
              <a:t>Pozisyon haritası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tr-TR" sz="2400" i="1" dirty="0" smtClean="0">
                <a:solidFill>
                  <a:srgbClr val="FF0000"/>
                </a:solidFill>
                <a:latin typeface="Arial-ItalicMT"/>
              </a:rPr>
              <a:t>Paydaş analizi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tr-TR" sz="2400" i="1" dirty="0" smtClean="0">
                <a:solidFill>
                  <a:srgbClr val="FF0000"/>
                </a:solidFill>
                <a:latin typeface="Arial-ItalicMT"/>
              </a:rPr>
              <a:t>Politika ağ haritası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tr-TR" sz="2400" i="1" dirty="0" smtClean="0">
                <a:solidFill>
                  <a:srgbClr val="FF0000"/>
                </a:solidFill>
                <a:latin typeface="Arial-ItalicMT"/>
              </a:rPr>
              <a:t>Değişim değerlendirmesi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tr-TR" sz="2400" i="1" dirty="0" smtClean="0">
                <a:solidFill>
                  <a:srgbClr val="FF0000"/>
                </a:solidFill>
                <a:latin typeface="Arial-ItalicMT"/>
              </a:rPr>
              <a:t>Değişim stratejileri</a:t>
            </a:r>
            <a:endParaRPr lang="tr-T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27</TotalTime>
  <Words>198</Words>
  <Application>Microsoft Office PowerPoint</Application>
  <PresentationFormat>Ekran Gösterisi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sunum_sablon (1)</vt:lpstr>
      <vt:lpstr>Slayt 1</vt:lpstr>
      <vt:lpstr>  Çıkar Grupları ve Politika, Sağlık Politikası Analizi   </vt:lpstr>
      <vt:lpstr>Slayt 3</vt:lpstr>
      <vt:lpstr>Çıkar Grubu Kavramı</vt:lpstr>
      <vt:lpstr>Çıkar Gruplarının Kullandıkları Etkileme Yöntemleri</vt:lpstr>
      <vt:lpstr>Sağlık Politikası Analizi</vt:lpstr>
      <vt:lpstr>Neden Politika Analizi Yapılır?</vt:lpstr>
      <vt:lpstr>Politika Analizi Süreci</vt:lpstr>
      <vt:lpstr>Bardach’ın Politika Analizindeki Sekizli Yolu</vt:lpstr>
      <vt:lpstr>Sağlık Politikası Analizi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Elif</dc:creator>
  <cp:lastModifiedBy>pc</cp:lastModifiedBy>
  <cp:revision>2</cp:revision>
  <cp:lastPrinted>1601-01-01T00:00:00Z</cp:lastPrinted>
  <dcterms:created xsi:type="dcterms:W3CDTF">2020-01-14T09:39:03Z</dcterms:created>
  <dcterms:modified xsi:type="dcterms:W3CDTF">2020-01-15T10:54:55Z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