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106" d="100"/>
          <a:sy n="106" d="100"/>
        </p:scale>
        <p:origin x="-10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YÖNETİMİ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58112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SAY 220 SAĞLIK HİZMETLERİ YÖNETİMİ II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ELİF DİKMETAŞ YARDAN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>Sağlık Kuruluşlarında Afet Yönetimi ve Acil Sağlık Hizmetleri</a:t>
            </a: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Hafta-10-11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SAY 220 SAĞLIK HİZMETLERİ YÖNETİMİ II</a:t>
            </a:r>
            <a:endParaRPr lang="tr-TR" altLang="tr-TR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 smtClean="0"/>
              <a:t>Afet; fiziksel, ekonomik ve sosyal kayıp yaratan, normal yaşamı tamamen veya kısmen durduran ve insanların kendi olanakları ile baş edemeyecekleri bir doğa felaketidir.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85434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Afetlerde en az 25 kişi yaralı ise veya 10 kişi hastaneye yatırılarak tedavi edildi ise </a:t>
            </a:r>
            <a:r>
              <a:rPr lang="tr-TR" dirty="0" smtClean="0">
                <a:solidFill>
                  <a:srgbClr val="C00000"/>
                </a:solidFill>
              </a:rPr>
              <a:t>basit hafif afet</a:t>
            </a:r>
            <a:r>
              <a:rPr lang="tr-TR" dirty="0" smtClean="0"/>
              <a:t>,</a:t>
            </a:r>
          </a:p>
          <a:p>
            <a:r>
              <a:rPr lang="tr-TR" dirty="0" smtClean="0"/>
              <a:t>En az 100 kişi yaralı ise veya 50 kişi yatırılarak tedavi edildi ise </a:t>
            </a:r>
            <a:r>
              <a:rPr lang="tr-TR" dirty="0" smtClean="0">
                <a:solidFill>
                  <a:srgbClr val="C00000"/>
                </a:solidFill>
              </a:rPr>
              <a:t>orta derecede afet</a:t>
            </a:r>
            <a:r>
              <a:rPr lang="tr-TR" dirty="0" smtClean="0"/>
              <a:t>,</a:t>
            </a:r>
          </a:p>
          <a:p>
            <a:r>
              <a:rPr lang="tr-TR" dirty="0" smtClean="0"/>
              <a:t>En az 1000 kişi yaralı veya 250 kişinin yatırılarak tedavi edildi ise </a:t>
            </a:r>
            <a:r>
              <a:rPr lang="tr-TR" dirty="0" smtClean="0">
                <a:solidFill>
                  <a:srgbClr val="C00000"/>
                </a:solidFill>
              </a:rPr>
              <a:t> büyük afet</a:t>
            </a:r>
            <a:r>
              <a:rPr lang="tr-TR" dirty="0" smtClean="0"/>
              <a:t> olarak adlandırılır.</a:t>
            </a:r>
            <a:endParaRPr lang="tr-T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5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Tüm afet olayları ile ilgili faaliyetler:</a:t>
            </a:r>
          </a:p>
          <a:p>
            <a:r>
              <a:rPr lang="tr-TR" dirty="0" smtClean="0"/>
              <a:t>Zarar azaltma</a:t>
            </a:r>
          </a:p>
          <a:p>
            <a:r>
              <a:rPr lang="tr-TR" dirty="0" smtClean="0"/>
              <a:t>Önceden hazırlık</a:t>
            </a:r>
          </a:p>
          <a:p>
            <a:r>
              <a:rPr lang="tr-TR" dirty="0" smtClean="0"/>
              <a:t>Kurtarma ve ilk yardım</a:t>
            </a:r>
          </a:p>
          <a:p>
            <a:r>
              <a:rPr lang="tr-TR" dirty="0" smtClean="0"/>
              <a:t>İyileştirme</a:t>
            </a:r>
          </a:p>
          <a:p>
            <a:r>
              <a:rPr lang="tr-TR" dirty="0" smtClean="0"/>
              <a:t>Yeniden inşa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099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 smtClean="0"/>
              <a:t>Risk yönetimi, olay olmadan önce afetten korunma</a:t>
            </a:r>
          </a:p>
          <a:p>
            <a:pPr algn="just"/>
            <a:r>
              <a:rPr lang="tr-TR" sz="2800" dirty="0" smtClean="0"/>
              <a:t>Kriz yönetimi, afet olduktan sonra meydana gelen krizin ortadan kaldırılmasıdır.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8770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Afet Planının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Değişik acil durumlara uyarlanabilir olmalıdır.</a:t>
            </a:r>
          </a:p>
          <a:p>
            <a:r>
              <a:rPr lang="tr-TR" dirty="0" smtClean="0"/>
              <a:t>Her türlü afete acil yanıt veren bir sistem olmalıdır.</a:t>
            </a:r>
          </a:p>
          <a:p>
            <a:r>
              <a:rPr lang="tr-TR" dirty="0" smtClean="0"/>
              <a:t>Güncel teknoloji olmalıdır.</a:t>
            </a:r>
          </a:p>
          <a:p>
            <a:r>
              <a:rPr lang="tr-TR" dirty="0" smtClean="0"/>
              <a:t>Normal görevlerin de yürütülmesini mümkün kılmalıdır.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750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Afet Planında Bulunması Gereken Temel Hizmetler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Su</a:t>
            </a:r>
          </a:p>
          <a:p>
            <a:r>
              <a:rPr lang="tr-TR" dirty="0" smtClean="0"/>
              <a:t>Su Yolu ve Lağım Çıkışları ve Katı Atık Yerleri</a:t>
            </a:r>
          </a:p>
          <a:p>
            <a:r>
              <a:rPr lang="tr-TR" dirty="0" smtClean="0"/>
              <a:t>Elektrik Enerjisi</a:t>
            </a:r>
          </a:p>
          <a:p>
            <a:r>
              <a:rPr lang="tr-TR" dirty="0" smtClean="0"/>
              <a:t>Gaz</a:t>
            </a:r>
          </a:p>
          <a:p>
            <a:r>
              <a:rPr lang="tr-TR" dirty="0" smtClean="0"/>
              <a:t>Ulaşım</a:t>
            </a:r>
          </a:p>
          <a:p>
            <a:r>
              <a:rPr lang="tr-TR" dirty="0" smtClean="0"/>
              <a:t>İletişim</a:t>
            </a:r>
          </a:p>
          <a:p>
            <a:r>
              <a:rPr lang="tr-TR" dirty="0" smtClean="0"/>
              <a:t>Teknik ve İdari Organizasyon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5100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/>
          <a:lstStyle/>
          <a:p>
            <a:pPr algn="just"/>
            <a:r>
              <a:rPr lang="tr-TR" sz="2800" dirty="0" smtClean="0"/>
              <a:t>Her sağlık kurumunda, özellikle acil servisleri bulunan hastanelerde kendi imkanları çerçevesinde olağanüstü durum planlamasına gerek vardır.</a:t>
            </a:r>
          </a:p>
          <a:p>
            <a:pPr algn="just"/>
            <a:r>
              <a:rPr lang="tr-TR" sz="2800" dirty="0" smtClean="0"/>
              <a:t>Bu düzenlemenin üç aşaması vardır:</a:t>
            </a:r>
          </a:p>
          <a:p>
            <a:pPr algn="just"/>
            <a:r>
              <a:rPr lang="tr-TR" sz="2800" dirty="0" smtClean="0"/>
              <a:t>Olağanüstü durumdan önce yapılacak planlama</a:t>
            </a:r>
          </a:p>
          <a:p>
            <a:pPr algn="just"/>
            <a:r>
              <a:rPr lang="tr-TR" sz="2800" dirty="0" smtClean="0"/>
              <a:t>Olağanüstü durum haberi alındığında yapılacak işlemler</a:t>
            </a:r>
          </a:p>
          <a:p>
            <a:pPr algn="just"/>
            <a:r>
              <a:rPr lang="tr-TR" sz="2800" dirty="0" smtClean="0"/>
              <a:t>Hastaneye yaralılar gelmeye başladığında uygulanacak işlemler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2471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r>
              <a:rPr lang="tr-TR" dirty="0" smtClean="0"/>
              <a:t>Hastanelerde afet yönetim merkezi oluşturulmalıdır. Yönetim merkezi üyeleri:</a:t>
            </a:r>
          </a:p>
          <a:p>
            <a:r>
              <a:rPr lang="tr-TR" sz="2400" dirty="0" smtClean="0"/>
              <a:t>Hastane afet komutanı</a:t>
            </a:r>
          </a:p>
          <a:p>
            <a:r>
              <a:rPr lang="tr-TR" sz="2400" dirty="0" smtClean="0"/>
              <a:t>Halkla ilişkiler sorumlusu</a:t>
            </a:r>
          </a:p>
          <a:p>
            <a:r>
              <a:rPr lang="tr-TR" sz="2400" dirty="0" smtClean="0"/>
              <a:t>Güvenlik sorumlusu</a:t>
            </a:r>
          </a:p>
          <a:p>
            <a:r>
              <a:rPr lang="tr-TR" sz="2400" dirty="0" smtClean="0"/>
              <a:t>Kurumlar arası koordinasyon sorumlusu</a:t>
            </a:r>
          </a:p>
          <a:p>
            <a:r>
              <a:rPr lang="tr-TR" sz="2400" dirty="0" smtClean="0"/>
              <a:t>Tıbbi danışma kurulu</a:t>
            </a:r>
          </a:p>
          <a:p>
            <a:r>
              <a:rPr lang="tr-TR" sz="2400" dirty="0" smtClean="0"/>
              <a:t>Lojistik şefi</a:t>
            </a:r>
          </a:p>
          <a:p>
            <a:r>
              <a:rPr lang="tr-TR" sz="2400" dirty="0" smtClean="0"/>
              <a:t>Planlama şefi</a:t>
            </a:r>
          </a:p>
          <a:p>
            <a:r>
              <a:rPr lang="tr-TR" sz="2400" dirty="0" smtClean="0"/>
              <a:t>Finans şefi ve Operasyon bölüm şefinden oluşmalıdır.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0387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tr-TR" dirty="0" err="1" smtClean="0"/>
              <a:t>Triaj</a:t>
            </a:r>
            <a:r>
              <a:rPr lang="tr-TR" dirty="0" smtClean="0"/>
              <a:t> Kavramı</a:t>
            </a:r>
          </a:p>
          <a:p>
            <a:pPr algn="just"/>
            <a:r>
              <a:rPr lang="tr-TR" sz="2800" dirty="0" smtClean="0"/>
              <a:t>Afetzedelerin ya da yaralıların kabul edildikleri sağlık kuruluşunda sorunlarının ağırlıklarına göre sınıflandırılması esasına dayamaktadır.</a:t>
            </a:r>
          </a:p>
          <a:p>
            <a:pPr algn="just"/>
            <a:r>
              <a:rPr lang="tr-TR" sz="2800" dirty="0" smtClean="0"/>
              <a:t>1. Sınıf-Öncelikli/ </a:t>
            </a:r>
            <a:r>
              <a:rPr lang="tr-TR" sz="2800" dirty="0" smtClean="0">
                <a:solidFill>
                  <a:srgbClr val="FF0000"/>
                </a:solidFill>
              </a:rPr>
              <a:t>Kırmızı Kart</a:t>
            </a:r>
          </a:p>
          <a:p>
            <a:pPr algn="just"/>
            <a:r>
              <a:rPr lang="tr-TR" sz="2800" dirty="0" smtClean="0"/>
              <a:t>2. Sınıf-Geciktirilebilir/ </a:t>
            </a:r>
            <a:r>
              <a:rPr lang="tr-TR" sz="2800" dirty="0" smtClean="0">
                <a:solidFill>
                  <a:srgbClr val="92D050"/>
                </a:solidFill>
              </a:rPr>
              <a:t>Yeşil Kart</a:t>
            </a:r>
          </a:p>
          <a:p>
            <a:pPr algn="just"/>
            <a:r>
              <a:rPr lang="tr-TR" sz="2800" dirty="0" smtClean="0"/>
              <a:t>3. Sınıf-Geciktirilebilir/ </a:t>
            </a:r>
            <a:r>
              <a:rPr lang="tr-TR" sz="2800" dirty="0" smtClean="0">
                <a:solidFill>
                  <a:srgbClr val="FFFF00"/>
                </a:solidFill>
              </a:rPr>
              <a:t>Sarı Kart</a:t>
            </a:r>
          </a:p>
          <a:p>
            <a:pPr algn="just"/>
            <a:r>
              <a:rPr lang="tr-TR" sz="2800" dirty="0" smtClean="0"/>
              <a:t>4. Sınıf-Morg/ Siyah Kart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156400963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80</TotalTime>
  <Words>318</Words>
  <Application>Microsoft Office PowerPoint</Application>
  <PresentationFormat>Ekran Gösterisi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sunum_sablon (1)</vt:lpstr>
      <vt:lpstr>PowerPoint Sunusu</vt:lpstr>
      <vt:lpstr>   Sağlık Kuruluşlarında Afet Yönetimi ve Acil Sağlık Hizmetleri  </vt:lpstr>
      <vt:lpstr>PowerPoint Sunusu</vt:lpstr>
      <vt:lpstr>PowerPoint Sunusu</vt:lpstr>
      <vt:lpstr>PowerPoint Sunusu</vt:lpstr>
      <vt:lpstr>PowerPoint Sunusu</vt:lpstr>
      <vt:lpstr>Afet Planının Özellikleri</vt:lpstr>
      <vt:lpstr>Afet Planında Bulunması Gereken Temel Hizmetler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Elif</dc:creator>
  <cp:lastModifiedBy>gizem</cp:lastModifiedBy>
  <cp:revision>20</cp:revision>
  <cp:lastPrinted>1601-01-01T00:00:00Z</cp:lastPrinted>
  <dcterms:created xsi:type="dcterms:W3CDTF">2020-01-14T09:39:03Z</dcterms:created>
  <dcterms:modified xsi:type="dcterms:W3CDTF">2020-03-19T11:53:57Z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