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0D366-50B6-42D9-B94E-D4B8940A4040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781D9-01B0-4042-9CBA-DD757F21A1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5652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572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702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34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2009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755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572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702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349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572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2009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75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BCDB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84101" y="167601"/>
            <a:ext cx="8775855" cy="6522841"/>
          </a:xfrm>
          <a:custGeom>
            <a:avLst/>
            <a:gdLst/>
            <a:ahLst/>
            <a:cxnLst/>
            <a:rect l="l" t="t" r="r" b="b"/>
            <a:pathLst>
              <a:path w="92849" h="51759" extrusionOk="0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639500" y="2655767"/>
            <a:ext cx="38649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4800">
                <a:solidFill>
                  <a:srgbClr val="7C7F9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3621350" y="4418134"/>
            <a:ext cx="1783794" cy="227165"/>
          </a:xfrm>
          <a:custGeom>
            <a:avLst/>
            <a:gdLst/>
            <a:ahLst/>
            <a:cxnLst/>
            <a:rect l="l" t="t" r="r" b="b"/>
            <a:pathLst>
              <a:path w="16385" h="1565" extrusionOk="0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793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29.10.2020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ctrTitle"/>
          </p:nvPr>
        </p:nvSpPr>
        <p:spPr>
          <a:xfrm>
            <a:off x="2639500" y="2655767"/>
            <a:ext cx="38649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200" dirty="0"/>
              <a:t>GÖZLEM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4288246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D3039B39-009F-4A25-A849-11F80A0BBB1F}"/>
              </a:ext>
            </a:extLst>
          </p:cNvPr>
          <p:cNvSpPr/>
          <p:nvPr/>
        </p:nvSpPr>
        <p:spPr>
          <a:xfrm>
            <a:off x="457200" y="609600"/>
            <a:ext cx="81339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/>
              <a:t>	</a:t>
            </a:r>
          </a:p>
        </p:txBody>
      </p:sp>
      <p:sp>
        <p:nvSpPr>
          <p:cNvPr id="3" name="Dikdörtgen 2"/>
          <p:cNvSpPr/>
          <p:nvPr/>
        </p:nvSpPr>
        <p:spPr>
          <a:xfrm>
            <a:off x="457199" y="609601"/>
            <a:ext cx="79868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Küçük çocukların çoğunlukla doğal ortamlarında büyümeleriyle ilgili kanıtların toplanmasına yardım eden gözlem, dışarıdan gözlem/ katılarak gözlem, doğal ortamda gözlem/ yapay ortamda gözlem, yapılandırılmış gözlem/ yapılandırılmamış gözlem, sürekli gözlem/ aralıklı gözlem gibi çeşitlere ayrılmaktadır.</a:t>
            </a:r>
          </a:p>
        </p:txBody>
      </p:sp>
    </p:spTree>
    <p:extLst>
      <p:ext uri="{BB962C8B-B14F-4D97-AF65-F5344CB8AC3E}">
        <p14:creationId xmlns:p14="http://schemas.microsoft.com/office/powerpoint/2010/main" val="4095807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17690" y="829707"/>
            <a:ext cx="86021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Erken çocukluk eğitiminde en uzun süredir kullanılan tekniklerden olan gözlem, </a:t>
            </a:r>
            <a:r>
              <a:rPr lang="tr-TR" sz="1800" dirty="0" err="1"/>
              <a:t>Frobel</a:t>
            </a:r>
            <a:r>
              <a:rPr lang="tr-TR" sz="1800" dirty="0"/>
              <a:t> tarafından çocukların </a:t>
            </a:r>
            <a:r>
              <a:rPr lang="tr-TR" sz="1800" b="1" dirty="0"/>
              <a:t>neyi nasıl öğrendiklerini </a:t>
            </a:r>
            <a:r>
              <a:rPr lang="tr-TR" sz="1800" dirty="0"/>
              <a:t>anlamaları için erken çocukluk eğitimcilerinin sıklıkla başvurması gereken bir teknik olarak belirtilmiştir.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En önemli özelliklerinden birinin doğal olması ve böylece birçok teknikten ayrılmasıyla öne çıkan gözlem; rehberlik etmek, gelişimi değerlendirmek, çocukla ve aileyle iletişime geçmek, aileyi çocuk hakkında bilgilendirmek, akademik başarıyı değerlendirmek, problem davranışları belirlemek ve bireysel farklılıkları belirlemek gibi amaçlar için öğretmenler tarafından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3728209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68630" y="509231"/>
            <a:ext cx="7772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600" dirty="0"/>
              <a:t>Gözlem, değerlendirmede </a:t>
            </a:r>
            <a:r>
              <a:rPr lang="tr-TR" sz="1600" dirty="0" err="1"/>
              <a:t>informal</a:t>
            </a:r>
            <a:r>
              <a:rPr lang="tr-TR" sz="1600" dirty="0"/>
              <a:t> bir yoldur. Gelişimci ve eğitimcilerin değişik zamanlarda ve ilişkilerde, çocuklardaki farklılıkları anlamak için kullandıkları bir metottur.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600" dirty="0"/>
              <a:t>Gözlem daha çok çocuklardaki davranış değişikliklerini kolaylıkla ortaya çıkarabilen ve bu davranışı anlayıp detaylandırmamızı sağlayan bir yol olarak kullanılmaktadır. Aynı zamanda davranışı önceden tahmin etmemize de yarayan bir yoldur.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600" dirty="0"/>
              <a:t>Gözlemler özel bir davranışı ortaya çıkarmayı ve bununla ilgili olarak sistematik bir çözüm bulmamızı sağlayan en doğal yöntemdir.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600" dirty="0"/>
              <a:t>Gözlemi diğer değerlendirmelerden ayıran en önemli özellik; doğal olması ve göze batmamasıdır. </a:t>
            </a:r>
          </a:p>
          <a:p>
            <a:pPr algn="just">
              <a:lnSpc>
                <a:spcPct val="150000"/>
              </a:lnSpc>
            </a:pPr>
            <a:endParaRPr lang="tr-TR" sz="1600" dirty="0"/>
          </a:p>
          <a:p>
            <a:pPr algn="just">
              <a:lnSpc>
                <a:spcPct val="150000"/>
              </a:lnSpc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70088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514350" y="644090"/>
            <a:ext cx="80467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Gözlem gibi </a:t>
            </a:r>
            <a:r>
              <a:rPr lang="tr-TR" sz="1800" dirty="0" err="1"/>
              <a:t>informal</a:t>
            </a:r>
            <a:r>
              <a:rPr lang="tr-TR" sz="1800" dirty="0"/>
              <a:t> değerlendirme araçlarını kullanırken aşağıdaki noktalara dikkat edilmelidir: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</a:t>
            </a:r>
            <a:r>
              <a:rPr lang="tr-TR" sz="1800" dirty="0" err="1"/>
              <a:t>İnformal</a:t>
            </a:r>
            <a:r>
              <a:rPr lang="tr-TR" sz="1800" dirty="0"/>
              <a:t> değerlendirme araçları, davranışın gerçekleştiği doğal çevrede yapılmalıdır.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</a:t>
            </a:r>
            <a:r>
              <a:rPr lang="tr-TR" sz="1800" dirty="0" err="1"/>
              <a:t>İnformal</a:t>
            </a:r>
            <a:r>
              <a:rPr lang="tr-TR" sz="1800" dirty="0"/>
              <a:t> değerlendirme araçlarını uygulayan kişi hem değerlendirme aracı hem de çocuk hakkında bilgi sahibi olmalıdır. 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</a:t>
            </a:r>
            <a:r>
              <a:rPr lang="tr-TR" sz="1800" dirty="0" err="1"/>
              <a:t>İnformal</a:t>
            </a:r>
            <a:r>
              <a:rPr lang="tr-TR" sz="1800" dirty="0"/>
              <a:t> değerlendirme araçları, etkinlikler içinde yer alan beceri/ bilgileri ölçmek için tasarlanmalıdır. 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</a:t>
            </a:r>
            <a:r>
              <a:rPr lang="tr-TR" sz="1800" dirty="0" err="1"/>
              <a:t>İnformal</a:t>
            </a:r>
            <a:r>
              <a:rPr lang="tr-TR" sz="1800" dirty="0"/>
              <a:t> değerlendirme araçlarını uygularken, özel olarak ayrılan bir zaman dilimi olmaktansa, günlük etkinliklerin bir parçası olmalıdır. </a:t>
            </a:r>
          </a:p>
        </p:txBody>
      </p:sp>
    </p:spTree>
    <p:extLst>
      <p:ext uri="{BB962C8B-B14F-4D97-AF65-F5344CB8AC3E}">
        <p14:creationId xmlns:p14="http://schemas.microsoft.com/office/powerpoint/2010/main" val="158813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65760" y="2856191"/>
            <a:ext cx="8206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b="1" dirty="0"/>
              <a:t>Gözlemler bize ne sağlar?</a:t>
            </a:r>
          </a:p>
        </p:txBody>
      </p:sp>
    </p:spTree>
    <p:extLst>
      <p:ext uri="{BB962C8B-B14F-4D97-AF65-F5344CB8AC3E}">
        <p14:creationId xmlns:p14="http://schemas.microsoft.com/office/powerpoint/2010/main" val="123084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D3039B39-009F-4A25-A849-11F80A0BBB1F}"/>
              </a:ext>
            </a:extLst>
          </p:cNvPr>
          <p:cNvSpPr/>
          <p:nvPr/>
        </p:nvSpPr>
        <p:spPr>
          <a:xfrm>
            <a:off x="457200" y="609600"/>
            <a:ext cx="81339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/>
              <a:t>	</a:t>
            </a:r>
          </a:p>
        </p:txBody>
      </p:sp>
      <p:sp>
        <p:nvSpPr>
          <p:cNvPr id="3" name="Dikdörtgen 2"/>
          <p:cNvSpPr/>
          <p:nvPr/>
        </p:nvSpPr>
        <p:spPr>
          <a:xfrm>
            <a:off x="457199" y="680562"/>
            <a:ext cx="813390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-  Gözlem yoluyla değerlendirmenin amacı müfredatın içindeki etkinlikleri planlayarak çocukların gelişimini ve yapabildiklerini sınıf içinde desteklemek ve geliştirmektir.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800" dirty="0"/>
              <a:t>Çocukların sınıf içindeki davranışlarını gözlemleyerek ve kaydederek gözlemin en önemli amacı gerçekleştirilmiş olur.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800" dirty="0"/>
              <a:t>Böylece çocuğun yapabildikleri ve gelişimsel düzeyi ortaya konabilir. </a:t>
            </a:r>
          </a:p>
        </p:txBody>
      </p:sp>
    </p:spTree>
    <p:extLst>
      <p:ext uri="{BB962C8B-B14F-4D97-AF65-F5344CB8AC3E}">
        <p14:creationId xmlns:p14="http://schemas.microsoft.com/office/powerpoint/2010/main" val="102115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502920" y="859752"/>
            <a:ext cx="78409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800" dirty="0"/>
              <a:t>Bu nedenle eğitimcilerin müfredatın içindeki etkinlikleri planlarken her çocuğun gelişimsel olarak ne düzeyde olduğu ve ihtiyaçları hakkında bilgi sahibi olması gerekmektedir.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tr-TR" sz="1800" dirty="0"/>
              <a:t>Gözlemler yoluyla veriler toplandıktan ve yorumlandıktan sonra eğitimci çocuğun güçlü olduğu yanları kadar desteğe ihtiyacı olan yanlarının da farkına varmaktadır. </a:t>
            </a:r>
          </a:p>
        </p:txBody>
      </p:sp>
    </p:spTree>
    <p:extLst>
      <p:ext uri="{BB962C8B-B14F-4D97-AF65-F5344CB8AC3E}">
        <p14:creationId xmlns:p14="http://schemas.microsoft.com/office/powerpoint/2010/main" val="426778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45770" y="798792"/>
            <a:ext cx="81153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tr-TR" sz="1800" dirty="0"/>
          </a:p>
        </p:txBody>
      </p:sp>
      <p:sp>
        <p:nvSpPr>
          <p:cNvPr id="3" name="Dikdörtgen 2">
            <a:extLst>
              <a:ext uri="{FF2B5EF4-FFF2-40B4-BE49-F238E27FC236}">
                <a16:creationId xmlns="" xmlns:a16="http://schemas.microsoft.com/office/drawing/2014/main" id="{4D7CB23B-3DAD-4BFF-A0D1-7914C1FF32A8}"/>
              </a:ext>
            </a:extLst>
          </p:cNvPr>
          <p:cNvSpPr/>
          <p:nvPr/>
        </p:nvSpPr>
        <p:spPr>
          <a:xfrm>
            <a:off x="445770" y="754333"/>
            <a:ext cx="81153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-Daha sonra hem grup hem de bireysel ihtiyaçların karşılanması için uygun aktiviteler planlanmaktadır. 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-Gözlemler yoluyla toplana verileri kullanımının iki sebebi vardır: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	*Programı planlamak,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	*Değerlendirme yapmak,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</a:t>
            </a:r>
            <a:r>
              <a:rPr lang="tr-TR" sz="1800" b="1" i="1" dirty="0"/>
              <a:t>Programı belirlemek </a:t>
            </a:r>
            <a:r>
              <a:rPr lang="tr-TR" sz="1800" dirty="0"/>
              <a:t>için şu alanlarda çocukların gelişim süreci hakkında bilgi sahibi olmaya ihtiyacı vardır: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4227301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D3039B39-009F-4A25-A849-11F80A0BBB1F}"/>
              </a:ext>
            </a:extLst>
          </p:cNvPr>
          <p:cNvSpPr/>
          <p:nvPr/>
        </p:nvSpPr>
        <p:spPr>
          <a:xfrm>
            <a:off x="457200" y="609600"/>
            <a:ext cx="81339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/>
              <a:t>	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="" xmlns:a16="http://schemas.microsoft.com/office/drawing/2014/main" id="{7CDD4647-A6C2-4D53-B75D-BFF8337178F9}"/>
              </a:ext>
            </a:extLst>
          </p:cNvPr>
          <p:cNvSpPr/>
          <p:nvPr/>
        </p:nvSpPr>
        <p:spPr>
          <a:xfrm>
            <a:off x="2137144" y="1025915"/>
            <a:ext cx="4572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*Duygusal gelişim		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*Dil gelişimi 		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*Sosyal gelişim		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*Yaratıcılık gelişimi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*Fiziksel gelişim		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*</a:t>
            </a:r>
            <a:r>
              <a:rPr lang="tr-TR" sz="1800" dirty="0" err="1"/>
              <a:t>Özbakım</a:t>
            </a:r>
            <a:r>
              <a:rPr lang="tr-TR" sz="1800" dirty="0"/>
              <a:t> gelişimi 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*Bilişsel gelişim</a:t>
            </a:r>
          </a:p>
        </p:txBody>
      </p:sp>
    </p:spTree>
    <p:extLst>
      <p:ext uri="{BB962C8B-B14F-4D97-AF65-F5344CB8AC3E}">
        <p14:creationId xmlns:p14="http://schemas.microsoft.com/office/powerpoint/2010/main" val="382355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3DCDE129-2F71-409C-80EF-1B895D41BA94}"/>
              </a:ext>
            </a:extLst>
          </p:cNvPr>
          <p:cNvSpPr/>
          <p:nvPr/>
        </p:nvSpPr>
        <p:spPr>
          <a:xfrm>
            <a:off x="428173" y="806389"/>
            <a:ext cx="780851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800" dirty="0"/>
              <a:t>-Eğitim programlarına ait yapılan etkinlikler, çocuğun hangi gelişim alanında ne düzeyde olduğunu  ortaya koyar. 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-Bunu sağlamanın en iyi yolu ise çocuğun düzenli, devamlı ve sistematik olarak gözlemekten geçmektedir. 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-Her çocuğun ayrıntılı olarak gözlenip elde edilen verilerin bir araya getirilmesi günlük ve uzun dönemli planların hazırlanmasına yardımcı olacaktır.</a:t>
            </a:r>
          </a:p>
          <a:p>
            <a:pPr algn="just">
              <a:lnSpc>
                <a:spcPct val="150000"/>
              </a:lnSpc>
            </a:pP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00888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9144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7C7F91"/>
                </a:solidFill>
                <a:effectLst/>
                <a:uLnTx/>
                <a:uFillTx/>
                <a:latin typeface="Muli Light"/>
                <a:sym typeface="Muli Ligh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C7F91"/>
              </a:solidFill>
              <a:effectLst/>
              <a:uLnTx/>
              <a:uFillTx/>
              <a:latin typeface="Muli Light"/>
              <a:sym typeface="Muli Light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B13D6472-A59D-4C05-8374-A8780B41D5CB}"/>
              </a:ext>
            </a:extLst>
          </p:cNvPr>
          <p:cNvSpPr/>
          <p:nvPr/>
        </p:nvSpPr>
        <p:spPr>
          <a:xfrm>
            <a:off x="-318733" y="664623"/>
            <a:ext cx="9909059" cy="5493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i="1" dirty="0"/>
              <a:t>Değerlendirme Yapmak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-Erken çocukluk dönemi profesyonelleri sınıflarında belirlenen kriterler doğrultusunda gözlem yapmanın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çocuğun güçlü yanlarını ortaya koymada kullanılabilecek en iyi yöntem olduğunu bulmuşlardır.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-Erken çocukluk döneminde gözlem sadece çocuğun büyümesi ve gelişim hakkında bilgi vermez, aynı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zamanda çocuğun kendisini ve diğerlerini algılayışı, davranış şekilleri, çocuğun güçlü ve zayıf yönleri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hakkında kendiliğinden, doğal bir şekilde bilgi edinilmesini sağlar.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-Çocuklar bu dönemde davranışlarını olduğu gibi ortaya koyarlar. Daha büyük çocuklar ve yetişkinlerin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aksine hislerini, duygularını, fikirlerini saklamazlar. Bu nedenle gözlemler yoluyla çocuk hakkında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istenilen bilgilere ulaşılabilir.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740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Ekran Gösterisi (4:3)</PresentationFormat>
  <Paragraphs>60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GÖZLEM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GÖZLEM</dc:title>
  <dc:creator>user</dc:creator>
  <cp:lastModifiedBy>user</cp:lastModifiedBy>
  <cp:revision>1</cp:revision>
  <dcterms:created xsi:type="dcterms:W3CDTF">2020-10-29T12:13:44Z</dcterms:created>
  <dcterms:modified xsi:type="dcterms:W3CDTF">2020-10-29T12:14:04Z</dcterms:modified>
</cp:coreProperties>
</file>