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7"/>
  </p:handoutMasterIdLst>
  <p:sldIdLst>
    <p:sldId id="264" r:id="rId2"/>
    <p:sldId id="263" r:id="rId3"/>
    <p:sldId id="265" r:id="rId4"/>
    <p:sldId id="266" r:id="rId5"/>
    <p:sldId id="267" r:id="rId6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60CCD929-3FAC-4473-9920-DB260F7A5B6F}">
          <p14:sldIdLst>
            <p14:sldId id="264"/>
            <p14:sldId id="263"/>
            <p14:sldId id="265"/>
            <p14:sldId id="266"/>
            <p14:sldId id="26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 varScale="1">
        <p:scale>
          <a:sx n="70" d="100"/>
          <a:sy n="70" d="100"/>
        </p:scale>
        <p:origin x="129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13.12.2020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0334" y="-9939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0924" y="2924944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FBAE 103 Kimya I</a:t>
            </a:r>
          </a:p>
          <a:p>
            <a:pPr>
              <a:lnSpc>
                <a:spcPct val="90000"/>
              </a:lnSpc>
            </a:pPr>
            <a:endParaRPr lang="tr-TR" altLang="tr-TR" sz="40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90000"/>
              </a:lnSpc>
            </a:pPr>
            <a:r>
              <a:rPr lang="tr-TR" altLang="tr-TR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Doç. Dr. Dilek ÇELİKLER</a:t>
            </a:r>
            <a:endParaRPr lang="tr-TR" altLang="tr-TR" sz="36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4808" y="5733256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5572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1282154"/>
          </a:xfrm>
        </p:spPr>
        <p:txBody>
          <a:bodyPr/>
          <a:lstStyle/>
          <a:p>
            <a:r>
              <a:rPr lang="tr-TR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Atomun </a:t>
            </a:r>
            <a:r>
              <a:rPr lang="tr-TR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Elektron Yapısı</a:t>
            </a:r>
            <a:endParaRPr lang="tr-TR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3732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altLang="tr-TR" dirty="0" err="1"/>
              <a:t>Ele</a:t>
            </a:r>
            <a:r>
              <a:rPr lang="tr-TR" altLang="tr-TR" dirty="0"/>
              <a:t>k</a:t>
            </a:r>
            <a:r>
              <a:rPr lang="en-US" altLang="tr-TR" dirty="0" err="1"/>
              <a:t>troma</a:t>
            </a:r>
            <a:r>
              <a:rPr lang="tr-TR" altLang="tr-TR" dirty="0" err="1"/>
              <a:t>ny</a:t>
            </a:r>
            <a:r>
              <a:rPr lang="en-US" altLang="tr-TR" dirty="0" err="1"/>
              <a:t>eti</a:t>
            </a:r>
            <a:r>
              <a:rPr lang="tr-TR" altLang="tr-TR" dirty="0"/>
              <a:t>k</a:t>
            </a:r>
            <a:r>
              <a:rPr lang="en-US" altLang="tr-TR" dirty="0"/>
              <a:t> </a:t>
            </a:r>
            <a:r>
              <a:rPr lang="tr-TR" altLang="tr-TR" dirty="0"/>
              <a:t>Işıma</a:t>
            </a:r>
            <a:endParaRPr lang="en-US" altLang="tr-TR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altLang="tr-TR" dirty="0"/>
              <a:t>Atom </a:t>
            </a:r>
            <a:r>
              <a:rPr lang="en-US" altLang="tr-TR" dirty="0" err="1"/>
              <a:t>Spe</a:t>
            </a:r>
            <a:r>
              <a:rPr lang="tr-TR" altLang="tr-TR" dirty="0" err="1"/>
              <a:t>ktrumları</a:t>
            </a:r>
            <a:endParaRPr lang="tr-TR" altLang="tr-TR" dirty="0"/>
          </a:p>
          <a:p>
            <a:pPr>
              <a:buFont typeface="Wingdings" panose="05000000000000000000" pitchFamily="2" charset="2"/>
              <a:buChar char="Ø"/>
            </a:pPr>
            <a:r>
              <a:rPr lang="tr-TR" altLang="tr-TR" dirty="0"/>
              <a:t>K</a:t>
            </a:r>
            <a:r>
              <a:rPr lang="en-US" altLang="tr-TR" dirty="0" err="1"/>
              <a:t>uantum</a:t>
            </a:r>
            <a:r>
              <a:rPr lang="en-US" altLang="tr-TR" dirty="0"/>
              <a:t> </a:t>
            </a:r>
            <a:r>
              <a:rPr lang="tr-TR" altLang="tr-TR" dirty="0"/>
              <a:t>Kuramı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altLang="tr-TR" dirty="0"/>
              <a:t>Fotoelektrik Olayı</a:t>
            </a:r>
            <a:endParaRPr lang="en-US" altLang="tr-TR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altLang="tr-TR" dirty="0"/>
              <a:t>Bohr Atom</a:t>
            </a:r>
            <a:r>
              <a:rPr lang="tr-TR" altLang="tr-TR" dirty="0"/>
              <a:t> </a:t>
            </a:r>
            <a:r>
              <a:rPr lang="tr-TR" altLang="tr-TR" dirty="0" smtClean="0"/>
              <a:t>Modeli</a:t>
            </a:r>
          </a:p>
        </p:txBody>
      </p:sp>
    </p:spTree>
    <p:extLst>
      <p:ext uri="{BB962C8B-B14F-4D97-AF65-F5344CB8AC3E}">
        <p14:creationId xmlns:p14="http://schemas.microsoft.com/office/powerpoint/2010/main" val="2352437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Atomun </a:t>
            </a:r>
            <a:r>
              <a:rPr lang="tr-T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Elektron Yapısı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09331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tr-TR" altLang="tr-TR" dirty="0"/>
              <a:t>Belirsizlik </a:t>
            </a:r>
            <a:r>
              <a:rPr lang="tr-TR" altLang="tr-TR" dirty="0" smtClean="0"/>
              <a:t>İlkesi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altLang="tr-TR" dirty="0" smtClean="0"/>
              <a:t>Kuantum </a:t>
            </a:r>
            <a:r>
              <a:rPr lang="tr-TR" altLang="tr-TR" dirty="0"/>
              <a:t>Sayıları ve </a:t>
            </a:r>
            <a:r>
              <a:rPr lang="en-US" altLang="tr-TR" dirty="0" err="1"/>
              <a:t>Ele</a:t>
            </a:r>
            <a:r>
              <a:rPr lang="tr-TR" altLang="tr-TR" dirty="0"/>
              <a:t>k</a:t>
            </a:r>
            <a:r>
              <a:rPr lang="en-US" altLang="tr-TR" dirty="0" err="1"/>
              <a:t>tron</a:t>
            </a:r>
            <a:r>
              <a:rPr lang="en-US" altLang="tr-TR" dirty="0"/>
              <a:t> Orbital</a:t>
            </a:r>
            <a:r>
              <a:rPr lang="tr-TR" altLang="tr-TR" dirty="0" err="1" smtClean="0"/>
              <a:t>leri</a:t>
            </a:r>
            <a:endParaRPr lang="tr-TR" altLang="tr-TR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altLang="tr-TR" dirty="0" err="1"/>
              <a:t>Ele</a:t>
            </a:r>
            <a:r>
              <a:rPr lang="tr-TR" altLang="tr-TR" dirty="0"/>
              <a:t>k</a:t>
            </a:r>
            <a:r>
              <a:rPr lang="en-US" altLang="tr-TR" dirty="0" err="1"/>
              <a:t>tron</a:t>
            </a:r>
            <a:r>
              <a:rPr lang="tr-TR" altLang="tr-TR" dirty="0"/>
              <a:t> </a:t>
            </a:r>
            <a:r>
              <a:rPr lang="tr-TR" altLang="tr-TR" dirty="0" smtClean="0"/>
              <a:t>Dağılımları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tr-TR" dirty="0" err="1"/>
              <a:t>Ele</a:t>
            </a:r>
            <a:r>
              <a:rPr lang="tr-TR" altLang="tr-TR" dirty="0"/>
              <a:t>k</a:t>
            </a:r>
            <a:r>
              <a:rPr lang="en-US" altLang="tr-TR" dirty="0" err="1"/>
              <a:t>tron</a:t>
            </a:r>
            <a:r>
              <a:rPr lang="en-US" altLang="tr-TR" dirty="0"/>
              <a:t> </a:t>
            </a:r>
            <a:r>
              <a:rPr lang="tr-TR" altLang="tr-TR" dirty="0"/>
              <a:t>Dağılımları ve </a:t>
            </a:r>
            <a:r>
              <a:rPr lang="en-US" altLang="tr-TR" dirty="0" err="1"/>
              <a:t>Peri</a:t>
            </a:r>
            <a:r>
              <a:rPr lang="tr-TR" altLang="tr-TR" dirty="0"/>
              <a:t>y</a:t>
            </a:r>
            <a:r>
              <a:rPr lang="en-US" altLang="tr-TR" dirty="0" err="1"/>
              <a:t>odi</a:t>
            </a:r>
            <a:r>
              <a:rPr lang="tr-TR" altLang="tr-TR" dirty="0"/>
              <a:t>k</a:t>
            </a:r>
            <a:r>
              <a:rPr lang="en-US" altLang="tr-TR" dirty="0"/>
              <a:t> </a:t>
            </a:r>
            <a:r>
              <a:rPr lang="en-US" altLang="tr-TR" dirty="0" err="1"/>
              <a:t>Tabl</a:t>
            </a:r>
            <a:r>
              <a:rPr lang="tr-TR" altLang="tr-TR" dirty="0"/>
              <a:t>o</a:t>
            </a:r>
            <a:endParaRPr lang="en-US" altLang="tr-TR" dirty="0"/>
          </a:p>
          <a:p>
            <a:pPr>
              <a:buFont typeface="Wingdings" panose="05000000000000000000" pitchFamily="2" charset="2"/>
              <a:buChar char="Ø"/>
            </a:pPr>
            <a:endParaRPr lang="en-US" altLang="tr-TR" dirty="0"/>
          </a:p>
          <a:p>
            <a:pPr>
              <a:buClr>
                <a:schemeClr val="accent1"/>
              </a:buClr>
              <a:buNone/>
            </a:pPr>
            <a:endParaRPr lang="tr-TR" altLang="tr-TR" dirty="0"/>
          </a:p>
        </p:txBody>
      </p:sp>
    </p:spTree>
    <p:extLst>
      <p:ext uri="{BB962C8B-B14F-4D97-AF65-F5344CB8AC3E}">
        <p14:creationId xmlns:p14="http://schemas.microsoft.com/office/powerpoint/2010/main" val="21460169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KAYNAKLAR</a:t>
            </a:r>
            <a:endParaRPr lang="tr-TR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pPr marL="0" indent="0" algn="just">
              <a:buNone/>
            </a:pPr>
            <a:r>
              <a:rPr lang="tr-TR" sz="2000" b="1" dirty="0" smtClean="0"/>
              <a:t>1. </a:t>
            </a:r>
            <a:r>
              <a:rPr lang="tr-TR" sz="2000" dirty="0" smtClean="0"/>
              <a:t>Atasoy</a:t>
            </a:r>
            <a:r>
              <a:rPr lang="tr-TR" sz="2000" dirty="0"/>
              <a:t>, B. (2018). (</a:t>
            </a:r>
            <a:r>
              <a:rPr lang="tr-TR" sz="2000" dirty="0" err="1"/>
              <a:t>ed</a:t>
            </a:r>
            <a:r>
              <a:rPr lang="tr-TR" sz="2000" dirty="0"/>
              <a:t>) Genel </a:t>
            </a:r>
            <a:r>
              <a:rPr lang="tr-TR" sz="2000" dirty="0" err="1"/>
              <a:t>Kimya.Ankara</a:t>
            </a:r>
            <a:r>
              <a:rPr lang="tr-TR" sz="2000" dirty="0"/>
              <a:t>: </a:t>
            </a:r>
            <a:r>
              <a:rPr lang="tr-TR" sz="2000" dirty="0" err="1"/>
              <a:t>Palme</a:t>
            </a:r>
            <a:r>
              <a:rPr lang="tr-TR" sz="2000" dirty="0"/>
              <a:t> Yayınevi </a:t>
            </a:r>
          </a:p>
          <a:p>
            <a:pPr marL="0" indent="0" algn="just">
              <a:buNone/>
            </a:pPr>
            <a:r>
              <a:rPr lang="tr-TR" sz="2000" b="1" dirty="0"/>
              <a:t>2. </a:t>
            </a:r>
            <a:r>
              <a:rPr lang="tr-TR" sz="2000" dirty="0" err="1"/>
              <a:t>Atkins</a:t>
            </a:r>
            <a:r>
              <a:rPr lang="tr-TR" sz="2000" dirty="0"/>
              <a:t>, P., </a:t>
            </a:r>
            <a:r>
              <a:rPr lang="tr-TR" sz="2000" dirty="0" err="1"/>
              <a:t>Jones</a:t>
            </a:r>
            <a:r>
              <a:rPr lang="tr-TR" sz="2000" dirty="0"/>
              <a:t>, L. (1998). Temel kimya. Çeviri Editörleri: Kılıç, E., Köseoğlu, F., Yılmaz, H., (Üçüncü Baskıdan çeviri). Ankara: Bilim yayıncılık </a:t>
            </a:r>
          </a:p>
          <a:p>
            <a:pPr marL="0" indent="0" algn="just">
              <a:buNone/>
            </a:pPr>
            <a:r>
              <a:rPr lang="tr-TR" sz="2000" b="1" dirty="0" smtClean="0"/>
              <a:t>3</a:t>
            </a:r>
            <a:r>
              <a:rPr lang="tr-TR" sz="2000" b="1" dirty="0"/>
              <a:t>. </a:t>
            </a:r>
            <a:r>
              <a:rPr lang="tr-TR" sz="2000" dirty="0" err="1"/>
              <a:t>Chang</a:t>
            </a:r>
            <a:r>
              <a:rPr lang="tr-TR" sz="2000" dirty="0"/>
              <a:t>, </a:t>
            </a:r>
            <a:r>
              <a:rPr lang="tr-TR" sz="2000" dirty="0" err="1"/>
              <a:t>Raymond</a:t>
            </a:r>
            <a:r>
              <a:rPr lang="tr-TR" sz="2000" dirty="0"/>
              <a:t>; </a:t>
            </a:r>
            <a:r>
              <a:rPr lang="tr-TR" sz="2000" dirty="0" err="1"/>
              <a:t>Çev.Ed</a:t>
            </a:r>
            <a:r>
              <a:rPr lang="tr-TR" sz="2000" dirty="0"/>
              <a:t>: Soydan, Bahattin; </a:t>
            </a:r>
            <a:r>
              <a:rPr lang="tr-TR" sz="2000" dirty="0" err="1"/>
              <a:t>Aroğuz</a:t>
            </a:r>
            <a:r>
              <a:rPr lang="tr-TR" sz="2000" dirty="0"/>
              <a:t>, Ayşe Zehra; Fen ve Mühendislik Bölümleri için </a:t>
            </a:r>
            <a:r>
              <a:rPr lang="tr-TR" sz="2000" dirty="0" err="1"/>
              <a:t>Kimya,Beta</a:t>
            </a:r>
            <a:r>
              <a:rPr lang="tr-TR" sz="2000" dirty="0"/>
              <a:t> Basım Yayım, İstanbul, 2000. </a:t>
            </a:r>
          </a:p>
          <a:p>
            <a:pPr marL="0" indent="0" algn="just">
              <a:buNone/>
            </a:pPr>
            <a:r>
              <a:rPr lang="tr-TR" sz="2000" b="1" dirty="0"/>
              <a:t>4</a:t>
            </a:r>
            <a:r>
              <a:rPr lang="tr-TR" sz="2000" dirty="0"/>
              <a:t>. Erdik, Ender; Sarıkaya, Yüksel; </a:t>
            </a:r>
            <a:r>
              <a:rPr lang="tr-TR" sz="2000" dirty="0" smtClean="0"/>
              <a:t>Temel </a:t>
            </a:r>
            <a:r>
              <a:rPr lang="tr-TR" sz="2000" dirty="0"/>
              <a:t>Üniversite </a:t>
            </a:r>
            <a:r>
              <a:rPr lang="tr-TR" sz="2000" dirty="0" smtClean="0"/>
              <a:t>Kimyası, </a:t>
            </a:r>
            <a:r>
              <a:rPr lang="tr-TR" sz="2000" dirty="0"/>
              <a:t>Gazi Kitabevi, Ankara, 2002. </a:t>
            </a:r>
          </a:p>
          <a:p>
            <a:pPr marL="0" indent="0" algn="just">
              <a:buNone/>
            </a:pPr>
            <a:r>
              <a:rPr lang="tr-TR" sz="2000" b="1" dirty="0" smtClean="0"/>
              <a:t>5</a:t>
            </a:r>
            <a:r>
              <a:rPr lang="tr-TR" sz="2000" b="1" dirty="0"/>
              <a:t>. </a:t>
            </a:r>
            <a:r>
              <a:rPr lang="tr-TR" sz="2000" dirty="0"/>
              <a:t>Güneş, M.H., Çelikler, D., Demir, S.(2008). Fen bilgisi laboratuvar deneyleri. Güneş, T. (Ed.) Ankara: Anı Yayıncılık </a:t>
            </a:r>
          </a:p>
          <a:p>
            <a:pPr marL="0" indent="0" algn="just">
              <a:buNone/>
            </a:pPr>
            <a:r>
              <a:rPr lang="tr-TR" sz="2000" b="1" dirty="0" smtClean="0"/>
              <a:t>6</a:t>
            </a:r>
            <a:r>
              <a:rPr lang="tr-TR" sz="2000" b="1" dirty="0"/>
              <a:t>. </a:t>
            </a:r>
            <a:r>
              <a:rPr lang="tr-TR" sz="2000" dirty="0" err="1"/>
              <a:t>Mortimer</a:t>
            </a:r>
            <a:r>
              <a:rPr lang="tr-TR" sz="2000" dirty="0"/>
              <a:t>, C.E.(1993). Modern üniversite kimyası. Cilt 1-2. Çeviri Editörü: </a:t>
            </a:r>
            <a:r>
              <a:rPr lang="tr-TR" sz="2000" dirty="0" err="1"/>
              <a:t>Altınata</a:t>
            </a:r>
            <a:r>
              <a:rPr lang="tr-TR" sz="2000" dirty="0"/>
              <a:t> , T., (Üçüncü Baskıdan Çeviri). İstanbul: Çağlayan Basımevi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59319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KAYNAKLAR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marL="0" indent="0" algn="just">
              <a:buNone/>
            </a:pPr>
            <a:r>
              <a:rPr lang="tr-TR" sz="2000" b="1" dirty="0" smtClean="0"/>
              <a:t>7</a:t>
            </a:r>
            <a:r>
              <a:rPr lang="tr-TR" sz="2000" b="1" dirty="0"/>
              <a:t>. </a:t>
            </a:r>
            <a:r>
              <a:rPr lang="tr-TR" sz="2000" dirty="0"/>
              <a:t>Özcan, M., (1998). Temel kimya laboratuvarı. Ankara: Hatiboğlu </a:t>
            </a:r>
            <a:r>
              <a:rPr lang="tr-TR" sz="2000" dirty="0" smtClean="0"/>
              <a:t>Yayınevi</a:t>
            </a:r>
          </a:p>
          <a:p>
            <a:pPr marL="0" indent="0" algn="just">
              <a:buNone/>
            </a:pPr>
            <a:r>
              <a:rPr lang="tr-TR" sz="2000" dirty="0" smtClean="0"/>
              <a:t> </a:t>
            </a:r>
            <a:r>
              <a:rPr lang="tr-TR" sz="2000" b="1" dirty="0"/>
              <a:t>8. </a:t>
            </a:r>
            <a:r>
              <a:rPr lang="tr-TR" sz="2000" dirty="0" err="1"/>
              <a:t>Petrucci</a:t>
            </a:r>
            <a:r>
              <a:rPr lang="tr-TR" sz="2000" dirty="0"/>
              <a:t>, R.H., </a:t>
            </a:r>
            <a:r>
              <a:rPr lang="tr-TR" sz="2000" dirty="0" err="1"/>
              <a:t>Harwowood</a:t>
            </a:r>
            <a:r>
              <a:rPr lang="tr-TR" sz="2000" dirty="0"/>
              <a:t>, W.S., </a:t>
            </a:r>
            <a:r>
              <a:rPr lang="tr-TR" sz="2000" dirty="0" err="1"/>
              <a:t>Herring</a:t>
            </a:r>
            <a:r>
              <a:rPr lang="tr-TR" sz="2000" dirty="0"/>
              <a:t>, F.G. (2010). Genel Kimya. Cilt 1 Çeviri Editörleri: Uyar, T., Aksoy, S., (Sekizinci Baskıdan Çeviri) Ankara: </a:t>
            </a:r>
            <a:r>
              <a:rPr lang="tr-TR" sz="2000" dirty="0" err="1"/>
              <a:t>Palme</a:t>
            </a:r>
            <a:r>
              <a:rPr lang="tr-TR" sz="2000" dirty="0"/>
              <a:t> Yayıncılık</a:t>
            </a:r>
          </a:p>
          <a:p>
            <a:pPr marL="0" indent="0" algn="just">
              <a:buNone/>
            </a:pPr>
            <a:r>
              <a:rPr lang="tr-TR" sz="2000" b="1" dirty="0"/>
              <a:t>9. </a:t>
            </a:r>
            <a:r>
              <a:rPr lang="tr-TR" sz="2000" dirty="0" err="1"/>
              <a:t>Petrucci</a:t>
            </a:r>
            <a:r>
              <a:rPr lang="tr-TR" sz="2000" dirty="0"/>
              <a:t>, R.H., </a:t>
            </a:r>
            <a:r>
              <a:rPr lang="tr-TR" sz="2000" dirty="0" err="1"/>
              <a:t>Harwowood</a:t>
            </a:r>
            <a:r>
              <a:rPr lang="tr-TR" sz="2000" dirty="0"/>
              <a:t>, W.S., </a:t>
            </a:r>
            <a:r>
              <a:rPr lang="tr-TR" sz="2000" dirty="0" err="1"/>
              <a:t>Herring</a:t>
            </a:r>
            <a:r>
              <a:rPr lang="tr-TR" sz="2000" dirty="0"/>
              <a:t>, F.G.(2010). Genel Kimya. Cilt 2 Çeviri Editörleri: Uyar, T., Aksoy, S., (Sekizinci Baskıdan Çeviri) Ankara: </a:t>
            </a:r>
            <a:r>
              <a:rPr lang="tr-TR" sz="2000" dirty="0" err="1"/>
              <a:t>Palme</a:t>
            </a:r>
            <a:r>
              <a:rPr lang="tr-TR" sz="2000" dirty="0"/>
              <a:t> </a:t>
            </a:r>
            <a:r>
              <a:rPr lang="tr-TR" sz="2000" dirty="0" smtClean="0"/>
              <a:t>Yayıncılık.</a:t>
            </a:r>
          </a:p>
          <a:p>
            <a:pPr marL="0" indent="0" algn="just">
              <a:buNone/>
            </a:pPr>
            <a:r>
              <a:rPr lang="tr-TR" sz="2000" b="1" dirty="0"/>
              <a:t>10. </a:t>
            </a:r>
            <a:r>
              <a:rPr lang="tr-TR" sz="2000" dirty="0"/>
              <a:t>Somer, G., Hasdemir, P. ve ark., (2001). Genel kimya deneyleri. Üçüncü Baskı. Ankara: Gazi Üniversitesi Fen-Edebiyat Fakültesi Kimya Bölümü </a:t>
            </a:r>
          </a:p>
          <a:p>
            <a:pPr marL="0" indent="0" algn="just">
              <a:buNone/>
            </a:pPr>
            <a:r>
              <a:rPr lang="tr-TR" sz="2000" b="1" dirty="0"/>
              <a:t>11. </a:t>
            </a:r>
            <a:r>
              <a:rPr lang="tr-TR" sz="2000" dirty="0"/>
              <a:t>Soydan, A.B., Koza, G., Tan, N., Tunca, Ü.(2003). Genel kimya laboratuvar kitabı. Üçüncü Baskı. İstanbul: Alfa Yayınları </a:t>
            </a:r>
          </a:p>
          <a:p>
            <a:pPr marL="0" indent="0" algn="just">
              <a:buNone/>
            </a:pPr>
            <a:r>
              <a:rPr lang="tr-TR" sz="2000" b="1" dirty="0"/>
              <a:t>12. </a:t>
            </a:r>
            <a:r>
              <a:rPr lang="tr-TR" sz="2000" dirty="0"/>
              <a:t>Yılmaz, M., Karataş, İ. (2002). Genel Kimya </a:t>
            </a:r>
            <a:r>
              <a:rPr lang="tr-TR" sz="2000" dirty="0" err="1"/>
              <a:t>Laboratuarı</a:t>
            </a:r>
            <a:r>
              <a:rPr lang="tr-TR" sz="2000" dirty="0"/>
              <a:t>. Konya: Mimoza Yayınları</a:t>
            </a:r>
          </a:p>
          <a:p>
            <a:pPr marL="0" indent="0" algn="just">
              <a:buNone/>
            </a:pPr>
            <a:endParaRPr lang="tr-TR" sz="20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44192242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535</TotalTime>
  <Words>418</Words>
  <Application>Microsoft Office PowerPoint</Application>
  <PresentationFormat>Ekran Gösterisi (4:3)</PresentationFormat>
  <Paragraphs>28</Paragraphs>
  <Slides>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</vt:i4>
      </vt:variant>
    </vt:vector>
  </HeadingPairs>
  <TitlesOfParts>
    <vt:vector size="8" baseType="lpstr">
      <vt:lpstr>Arial</vt:lpstr>
      <vt:lpstr>Wingdings</vt:lpstr>
      <vt:lpstr>sunum_sablon</vt:lpstr>
      <vt:lpstr>PowerPoint Sunusu</vt:lpstr>
      <vt:lpstr>Atomun Elektron Yapısı</vt:lpstr>
      <vt:lpstr>Atomun Elektron Yapısı</vt:lpstr>
      <vt:lpstr>KAYNAKLAR</vt:lpstr>
      <vt:lpstr>KAYNAKLAR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Reviewer</cp:lastModifiedBy>
  <cp:revision>65</cp:revision>
  <cp:lastPrinted>1601-01-01T00:00:00Z</cp:lastPrinted>
  <dcterms:created xsi:type="dcterms:W3CDTF">2020-01-15T14:38:33Z</dcterms:created>
  <dcterms:modified xsi:type="dcterms:W3CDTF">2020-12-13T19:54:15Z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