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65" r:id="rId2"/>
    <p:sldId id="268" r:id="rId3"/>
    <p:sldId id="270" r:id="rId4"/>
    <p:sldId id="266" r:id="rId5"/>
    <p:sldId id="267" r:id="rId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5"/>
            <p14:sldId id="268"/>
            <p14:sldId id="270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1.1.2021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0924" y="292494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103 Kimya I</a:t>
            </a:r>
          </a:p>
          <a:p>
            <a:pPr>
              <a:lnSpc>
                <a:spcPct val="90000"/>
              </a:lnSpc>
            </a:pP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tr-TR" alt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  <a:endParaRPr lang="tr-TR" altLang="tr-TR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73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Bağlar: Bağ Enerjisi ve Molekül Geometrileri</a:t>
            </a:r>
            <a:endParaRPr 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/>
              <a:t>Lewis</a:t>
            </a:r>
            <a:r>
              <a:rPr lang="tr-TR" dirty="0" smtClean="0"/>
              <a:t> Kuramı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err="1"/>
              <a:t>Lewis</a:t>
            </a:r>
            <a:r>
              <a:rPr lang="tr-TR" dirty="0"/>
              <a:t> Simgeleri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İyonik Bileşiklerin </a:t>
            </a:r>
            <a:r>
              <a:rPr lang="tr-TR" dirty="0" err="1" smtClean="0"/>
              <a:t>Lewis</a:t>
            </a:r>
            <a:r>
              <a:rPr lang="tr-TR" dirty="0" smtClean="0"/>
              <a:t> Yapıları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/>
              <a:t>Kovalent</a:t>
            </a:r>
            <a:r>
              <a:rPr lang="tr-TR" dirty="0" smtClean="0"/>
              <a:t> Bağlanma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Koordine </a:t>
            </a:r>
            <a:r>
              <a:rPr lang="tr-TR" dirty="0" err="1"/>
              <a:t>Kovalent</a:t>
            </a:r>
            <a:r>
              <a:rPr lang="tr-TR" dirty="0"/>
              <a:t> </a:t>
            </a:r>
            <a:r>
              <a:rPr lang="tr-TR" dirty="0" smtClean="0"/>
              <a:t>Bağ</a:t>
            </a:r>
            <a:endParaRPr lang="tr-TR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Çok </a:t>
            </a:r>
            <a:r>
              <a:rPr lang="tr-TR" dirty="0"/>
              <a:t>Katlı </a:t>
            </a:r>
            <a:r>
              <a:rPr lang="tr-TR" dirty="0" err="1"/>
              <a:t>Kovalent</a:t>
            </a:r>
            <a:r>
              <a:rPr lang="tr-TR" dirty="0"/>
              <a:t> Bağlar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Polar </a:t>
            </a:r>
            <a:r>
              <a:rPr lang="tr-TR" dirty="0" err="1" smtClean="0"/>
              <a:t>Kovalent</a:t>
            </a:r>
            <a:r>
              <a:rPr lang="tr-TR" dirty="0" smtClean="0"/>
              <a:t> Bağlar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tr-TR" dirty="0" smtClean="0"/>
          </a:p>
          <a:p>
            <a:pPr lvl="2">
              <a:buFont typeface="Wingdings" panose="05000000000000000000" pitchFamily="2" charset="2"/>
              <a:buChar char="Ø"/>
            </a:pP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86547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274638"/>
            <a:ext cx="8964488" cy="1143000"/>
          </a:xfrm>
        </p:spPr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</a:t>
            </a:r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Bağlar: </a:t>
            </a:r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Bağ </a:t>
            </a:r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Enerjisi </a:t>
            </a:r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ve </a:t>
            </a:r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Molekül Geometrileri</a:t>
            </a:r>
            <a:endParaRPr 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/>
              <a:t>Lewis</a:t>
            </a:r>
            <a:r>
              <a:rPr lang="tr-TR" dirty="0" smtClean="0"/>
              <a:t> Yapılarının Yazılması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err="1" smtClean="0"/>
              <a:t>Formal</a:t>
            </a:r>
            <a:r>
              <a:rPr lang="tr-TR" dirty="0" smtClean="0"/>
              <a:t> Yük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Rezonans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/>
              <a:t>Oktet</a:t>
            </a:r>
            <a:r>
              <a:rPr lang="tr-TR" dirty="0" smtClean="0"/>
              <a:t> </a:t>
            </a:r>
            <a:r>
              <a:rPr lang="tr-TR" dirty="0"/>
              <a:t>Kuralından </a:t>
            </a:r>
            <a:r>
              <a:rPr lang="tr-TR" dirty="0" smtClean="0"/>
              <a:t>Sapmalar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Moleküllerin </a:t>
            </a:r>
            <a:r>
              <a:rPr lang="tr-TR" dirty="0" smtClean="0"/>
              <a:t>Biçimleri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Değerlik Kabuğu Elektron Çifti İtmesi (VSEPR) Kuramı</a:t>
            </a: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Bağ Derecesi ve Bağ Uzunlukları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Bağ Enerjileri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  <a:p>
            <a:pPr lvl="1">
              <a:buFont typeface="Wingdings" panose="05000000000000000000" pitchFamily="2" charset="2"/>
              <a:buChar char="Ø"/>
            </a:pPr>
            <a:endParaRPr lang="tr-TR" dirty="0" smtClean="0"/>
          </a:p>
          <a:p>
            <a:pPr lvl="1"/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91357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1. </a:t>
            </a:r>
            <a:r>
              <a:rPr lang="tr-TR" sz="2000" dirty="0" smtClean="0"/>
              <a:t>Atasoy</a:t>
            </a:r>
            <a:r>
              <a:rPr lang="tr-TR" sz="2000" dirty="0"/>
              <a:t>, B. (2018). (</a:t>
            </a:r>
            <a:r>
              <a:rPr lang="tr-TR" sz="2000" dirty="0" err="1"/>
              <a:t>ed</a:t>
            </a:r>
            <a:r>
              <a:rPr lang="tr-TR" sz="2000" dirty="0"/>
              <a:t>) Genel </a:t>
            </a:r>
            <a:r>
              <a:rPr lang="tr-TR" sz="2000" dirty="0" err="1"/>
              <a:t>Kimya.Ankara</a:t>
            </a:r>
            <a:r>
              <a:rPr lang="tr-TR" sz="2000" dirty="0"/>
              <a:t>: </a:t>
            </a:r>
            <a:r>
              <a:rPr lang="tr-TR" sz="2000" dirty="0" err="1"/>
              <a:t>Palme</a:t>
            </a:r>
            <a:r>
              <a:rPr lang="tr-TR" sz="2000" dirty="0"/>
              <a:t> Yayınevi </a:t>
            </a:r>
          </a:p>
          <a:p>
            <a:pPr marL="0" indent="0" algn="just">
              <a:buNone/>
            </a:pPr>
            <a:r>
              <a:rPr lang="tr-TR" sz="2000" b="1" dirty="0"/>
              <a:t>2. </a:t>
            </a:r>
            <a:r>
              <a:rPr lang="tr-TR" sz="2000" dirty="0" err="1"/>
              <a:t>Atkins</a:t>
            </a:r>
            <a:r>
              <a:rPr lang="tr-TR" sz="2000" dirty="0"/>
              <a:t>, P., </a:t>
            </a:r>
            <a:r>
              <a:rPr lang="tr-TR" sz="2000" dirty="0" err="1"/>
              <a:t>Jones</a:t>
            </a:r>
            <a:r>
              <a:rPr lang="tr-TR" sz="2000" dirty="0"/>
              <a:t>, L. (1998). Temel kimya. Çeviri Editörleri: Kılıç, E., Köseoğlu, F., Yılmaz, H., (Üçüncü Baskıdan çeviri). Ankara: Bilim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3</a:t>
            </a:r>
            <a:r>
              <a:rPr lang="tr-TR" sz="2000" b="1" dirty="0"/>
              <a:t>. </a:t>
            </a:r>
            <a:r>
              <a:rPr lang="tr-TR" sz="2000" dirty="0" err="1"/>
              <a:t>Chang</a:t>
            </a:r>
            <a:r>
              <a:rPr lang="tr-TR" sz="2000" dirty="0"/>
              <a:t>, </a:t>
            </a:r>
            <a:r>
              <a:rPr lang="tr-TR" sz="2000" dirty="0" err="1"/>
              <a:t>Raymond</a:t>
            </a:r>
            <a:r>
              <a:rPr lang="tr-TR" sz="2000" dirty="0"/>
              <a:t>; </a:t>
            </a:r>
            <a:r>
              <a:rPr lang="tr-TR" sz="2000" dirty="0" err="1"/>
              <a:t>Çev.Ed</a:t>
            </a:r>
            <a:r>
              <a:rPr lang="tr-TR" sz="2000" dirty="0"/>
              <a:t>: Soydan, Bahattin; </a:t>
            </a:r>
            <a:r>
              <a:rPr lang="tr-TR" sz="2000" dirty="0" err="1"/>
              <a:t>Aroğuz</a:t>
            </a:r>
            <a:r>
              <a:rPr lang="tr-TR" sz="2000" dirty="0"/>
              <a:t>, Ayşe Zehra; Fen ve Mühendislik Bölümleri için </a:t>
            </a:r>
            <a:r>
              <a:rPr lang="tr-TR" sz="2000" dirty="0" err="1"/>
              <a:t>Kimya,Beta</a:t>
            </a:r>
            <a:r>
              <a:rPr lang="tr-TR" sz="2000" dirty="0"/>
              <a:t> Basım Yayım, İstanbul, 2000. </a:t>
            </a:r>
          </a:p>
          <a:p>
            <a:pPr marL="0" indent="0" algn="just">
              <a:buNone/>
            </a:pPr>
            <a:r>
              <a:rPr lang="tr-TR" sz="2000" b="1" dirty="0"/>
              <a:t>4</a:t>
            </a:r>
            <a:r>
              <a:rPr lang="tr-TR" sz="2000" dirty="0"/>
              <a:t>. Erdik, Ender; Sarıkaya, Yüksel; </a:t>
            </a:r>
            <a:r>
              <a:rPr lang="tr-TR" sz="2000" dirty="0" smtClean="0"/>
              <a:t>Temel </a:t>
            </a:r>
            <a:r>
              <a:rPr lang="tr-TR" sz="2000" dirty="0"/>
              <a:t>Üniversite </a:t>
            </a:r>
            <a:r>
              <a:rPr lang="tr-TR" sz="2000" dirty="0" smtClean="0"/>
              <a:t>Kimyası, </a:t>
            </a:r>
            <a:r>
              <a:rPr lang="tr-TR" sz="2000" dirty="0"/>
              <a:t>Gazi Kitabevi, Ankara, 2002. </a:t>
            </a:r>
          </a:p>
          <a:p>
            <a:pPr marL="0" indent="0" algn="just">
              <a:buNone/>
            </a:pPr>
            <a:r>
              <a:rPr lang="tr-TR" sz="2000" b="1" dirty="0" smtClean="0"/>
              <a:t>5</a:t>
            </a:r>
            <a:r>
              <a:rPr lang="tr-TR" sz="2000" b="1" dirty="0"/>
              <a:t>. </a:t>
            </a:r>
            <a:r>
              <a:rPr lang="tr-TR" sz="2000" dirty="0"/>
              <a:t>Güneş, M.H., Çelikler, D., Demir, S.(2008). Fen bilgisi laboratuvar deneyleri. Güneş, T. (Ed.) Ankara: Anı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6</a:t>
            </a:r>
            <a:r>
              <a:rPr lang="tr-TR" sz="2000" b="1" dirty="0"/>
              <a:t>. </a:t>
            </a:r>
            <a:r>
              <a:rPr lang="tr-TR" sz="2000" dirty="0" err="1"/>
              <a:t>Mortimer</a:t>
            </a:r>
            <a:r>
              <a:rPr lang="tr-TR" sz="2000" dirty="0"/>
              <a:t>, C.E.(1993). Modern üniversite kimyası. Cilt 1-2. Çeviri Editörü: </a:t>
            </a:r>
            <a:r>
              <a:rPr lang="tr-TR" sz="2000" dirty="0" err="1"/>
              <a:t>Altınata</a:t>
            </a:r>
            <a:r>
              <a:rPr lang="tr-TR" sz="2000" dirty="0"/>
              <a:t> , T., (Üçüncü Baskıdan Çeviri). İstanbul: Çağlayan Basımevi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49550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7</a:t>
            </a:r>
            <a:r>
              <a:rPr lang="tr-TR" sz="2000" b="1" dirty="0"/>
              <a:t>. </a:t>
            </a:r>
            <a:r>
              <a:rPr lang="tr-TR" sz="2000" dirty="0"/>
              <a:t>Özcan, M., (1998). Temel kimya laboratuvarı. Ankara: Hatiboğlu </a:t>
            </a:r>
            <a:r>
              <a:rPr lang="tr-TR" sz="2000" dirty="0" smtClean="0"/>
              <a:t>Yayınevi</a:t>
            </a:r>
          </a:p>
          <a:p>
            <a:pPr marL="0" indent="0" algn="just">
              <a:buNone/>
            </a:pPr>
            <a:r>
              <a:rPr lang="tr-TR" sz="2000" dirty="0" smtClean="0"/>
              <a:t> </a:t>
            </a:r>
            <a:r>
              <a:rPr lang="tr-TR" sz="2000" b="1" dirty="0"/>
              <a:t>8.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 (2010). Genel Kimya. Cilt 1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Yayıncılık</a:t>
            </a:r>
          </a:p>
          <a:p>
            <a:pPr marL="0" indent="0" algn="just">
              <a:buNone/>
            </a:pPr>
            <a:r>
              <a:rPr lang="tr-TR" sz="2000" b="1" dirty="0"/>
              <a:t>9.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F.G.(2010). Genel Kimya. Cilt 2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</a:t>
            </a:r>
            <a:r>
              <a:rPr lang="tr-TR" sz="2000" dirty="0" smtClean="0"/>
              <a:t>Yayıncılık.</a:t>
            </a:r>
          </a:p>
          <a:p>
            <a:pPr marL="0" indent="0" algn="just">
              <a:buNone/>
            </a:pPr>
            <a:r>
              <a:rPr lang="tr-TR" sz="2000" b="1" dirty="0"/>
              <a:t>10. </a:t>
            </a:r>
            <a:r>
              <a:rPr lang="tr-TR" sz="2000" dirty="0"/>
              <a:t>Somer, G., Hasdemir, P. ve ark., (2001). Genel kimya deneyleri. Üçüncü Baskı. Ankara: Gazi Üniversitesi Fen-Edebiyat Fakültesi Kimya Bölümü </a:t>
            </a:r>
          </a:p>
          <a:p>
            <a:pPr marL="0" indent="0" algn="just">
              <a:buNone/>
            </a:pPr>
            <a:r>
              <a:rPr lang="tr-TR" sz="2000" b="1" dirty="0"/>
              <a:t>11. </a:t>
            </a:r>
            <a:r>
              <a:rPr lang="tr-TR" sz="2000" dirty="0"/>
              <a:t>Soydan, A.B., Koza, G., Tan, N., Tunca, Ü.(2003). Genel kimya laboratuvar kitabı. Üçüncü Baskı. İstanbul: Alfa Yayınları </a:t>
            </a:r>
          </a:p>
          <a:p>
            <a:pPr marL="0" indent="0" algn="just">
              <a:buNone/>
            </a:pPr>
            <a:r>
              <a:rPr lang="tr-TR" sz="2000" b="1" dirty="0"/>
              <a:t>12. </a:t>
            </a:r>
            <a:r>
              <a:rPr lang="tr-TR" sz="2000" dirty="0"/>
              <a:t>Yılmaz, M., Karataş, İ. (2002). Genel Kimya </a:t>
            </a:r>
            <a:r>
              <a:rPr lang="tr-TR" sz="2000" dirty="0" err="1"/>
              <a:t>Laboratuarı</a:t>
            </a:r>
            <a:r>
              <a:rPr lang="tr-TR" sz="2000" dirty="0"/>
              <a:t>. Konya: Mimoza Yayınları</a:t>
            </a:r>
          </a:p>
          <a:p>
            <a:pPr marL="0" indent="0" algn="just">
              <a:buNone/>
            </a:pP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1766290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794</TotalTime>
  <Words>432</Words>
  <Application>Microsoft Office PowerPoint</Application>
  <PresentationFormat>Ekran Gösterisi (4:3)</PresentationFormat>
  <Paragraphs>38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8" baseType="lpstr">
      <vt:lpstr>Arial</vt:lpstr>
      <vt:lpstr>Wingdings</vt:lpstr>
      <vt:lpstr>sunum_sablon</vt:lpstr>
      <vt:lpstr>PowerPoint Sunusu</vt:lpstr>
      <vt:lpstr>Kimyasal Bağlar: Bağ Enerjisi ve Molekül Geometrileri</vt:lpstr>
      <vt:lpstr>Kimyasal Bağlar: Bağ Enerjisi ve Molekül Geometrileri</vt:lpstr>
      <vt:lpstr>KAYNAKLAR</vt:lpstr>
      <vt:lpstr>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71</cp:revision>
  <cp:lastPrinted>1601-01-01T00:00:00Z</cp:lastPrinted>
  <dcterms:created xsi:type="dcterms:W3CDTF">2020-01-15T14:38:33Z</dcterms:created>
  <dcterms:modified xsi:type="dcterms:W3CDTF">2021-01-01T12:52:58Z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