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"/>
  </p:handoutMasterIdLst>
  <p:sldIdLst>
    <p:sldId id="265" r:id="rId2"/>
    <p:sldId id="263" r:id="rId3"/>
    <p:sldId id="262" r:id="rId4"/>
    <p:sldId id="266" r:id="rId5"/>
    <p:sldId id="267" r:id="rId6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60CCD929-3FAC-4473-9920-DB260F7A5B6F}">
          <p14:sldIdLst>
            <p14:sldId id="265"/>
            <p14:sldId id="263"/>
            <p14:sldId id="262"/>
            <p14:sldId id="266"/>
            <p14:sldId id="26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0" d="100"/>
          <a:sy n="70" d="100"/>
        </p:scale>
        <p:origin x="129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pPr/>
              <a:t>15.3.2021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334" y="-9939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2928934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FBAE 104 Kimya II</a:t>
            </a:r>
            <a:endParaRPr lang="tr-TR" altLang="tr-TR" sz="4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4808" y="5733256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3707904" y="4062263"/>
            <a:ext cx="4993483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tr-TR" altLang="tr-TR" sz="3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Doç. Dr. Dilek ÇELİKLER</a:t>
            </a:r>
          </a:p>
        </p:txBody>
      </p:sp>
    </p:spTree>
    <p:extLst>
      <p:ext uri="{BB962C8B-B14F-4D97-AF65-F5344CB8AC3E}">
        <p14:creationId xmlns:p14="http://schemas.microsoft.com/office/powerpoint/2010/main" val="579888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568952" cy="1143000"/>
          </a:xfrm>
        </p:spPr>
        <p:txBody>
          <a:bodyPr/>
          <a:lstStyle/>
          <a:p>
            <a:r>
              <a:rPr lang="tr-T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Çözeltiler ve Fiziksel </a:t>
            </a:r>
            <a:r>
              <a:rPr lang="tr-T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Özellikleri</a:t>
            </a:r>
            <a:endParaRPr lang="tr-TR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53347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Çözelti Türleri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Çözelti </a:t>
            </a:r>
            <a:r>
              <a:rPr lang="tr-TR" dirty="0" err="1" smtClean="0"/>
              <a:t>Derişimleri</a:t>
            </a:r>
            <a:endParaRPr lang="tr-TR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Moleküller Arası Kuvvetler ve Çözünme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Çözelti Oluşumu ve Denge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Gazların Çözünürlükleri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/>
              <a:t>Sıcaklığın Etkisi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/>
              <a:t>Basıncın Etkisi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352437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Çözeltilerin </a:t>
            </a:r>
            <a:r>
              <a:rPr lang="tr-TR" dirty="0"/>
              <a:t>Buhar </a:t>
            </a:r>
            <a:r>
              <a:rPr lang="tr-TR" dirty="0" smtClean="0"/>
              <a:t>Basınçları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err="1" smtClean="0"/>
              <a:t>Osmotik</a:t>
            </a:r>
            <a:r>
              <a:rPr lang="tr-TR" dirty="0" smtClean="0"/>
              <a:t> Basınç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Elektrolit Olmayan Çözeltilerde;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/>
              <a:t>Donma Noktası Alçalması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/>
              <a:t>Kaynama Noktası Yükselmesi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Elektrolit Çözeltiler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err="1" smtClean="0"/>
              <a:t>Kolloit</a:t>
            </a:r>
            <a:r>
              <a:rPr lang="tr-TR" dirty="0" smtClean="0"/>
              <a:t> Karışımlar</a:t>
            </a:r>
          </a:p>
          <a:p>
            <a:pPr marL="0" indent="0">
              <a:buNone/>
            </a:pPr>
            <a:endParaRPr lang="tr-TR" dirty="0" smtClean="0"/>
          </a:p>
          <a:p>
            <a:pPr>
              <a:buFont typeface="Wingdings" panose="05000000000000000000" pitchFamily="2" charset="2"/>
              <a:buChar char="Ø"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492929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KAYNAKLAR</a:t>
            </a:r>
            <a:endParaRPr lang="tr-TR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 marL="0" indent="0" algn="just">
              <a:buNone/>
            </a:pPr>
            <a:r>
              <a:rPr lang="tr-TR" sz="2000" b="1" dirty="0" smtClean="0"/>
              <a:t>1. </a:t>
            </a:r>
            <a:r>
              <a:rPr lang="tr-TR" sz="2000" dirty="0" smtClean="0"/>
              <a:t>Atasoy</a:t>
            </a:r>
            <a:r>
              <a:rPr lang="tr-TR" sz="2000" dirty="0"/>
              <a:t>, B. (2018). (</a:t>
            </a:r>
            <a:r>
              <a:rPr lang="tr-TR" sz="2000" dirty="0" err="1"/>
              <a:t>ed</a:t>
            </a:r>
            <a:r>
              <a:rPr lang="tr-TR" sz="2000" dirty="0"/>
              <a:t>) Genel </a:t>
            </a:r>
            <a:r>
              <a:rPr lang="tr-TR" sz="2000" dirty="0" err="1"/>
              <a:t>Kimya.Ankara</a:t>
            </a:r>
            <a:r>
              <a:rPr lang="tr-TR" sz="2000" dirty="0"/>
              <a:t>: </a:t>
            </a:r>
            <a:r>
              <a:rPr lang="tr-TR" sz="2000" dirty="0" err="1"/>
              <a:t>Palme</a:t>
            </a:r>
            <a:r>
              <a:rPr lang="tr-TR" sz="2000" dirty="0"/>
              <a:t> Yayınevi </a:t>
            </a:r>
          </a:p>
          <a:p>
            <a:pPr marL="0" indent="0" algn="just">
              <a:buNone/>
            </a:pPr>
            <a:r>
              <a:rPr lang="tr-TR" sz="2000" b="1" dirty="0"/>
              <a:t>2. </a:t>
            </a:r>
            <a:r>
              <a:rPr lang="tr-TR" sz="2000" dirty="0" err="1"/>
              <a:t>Atkins</a:t>
            </a:r>
            <a:r>
              <a:rPr lang="tr-TR" sz="2000" dirty="0"/>
              <a:t>, P., </a:t>
            </a:r>
            <a:r>
              <a:rPr lang="tr-TR" sz="2000" dirty="0" err="1"/>
              <a:t>Jones</a:t>
            </a:r>
            <a:r>
              <a:rPr lang="tr-TR" sz="2000" dirty="0"/>
              <a:t>, L. (1998). Temel kimya. Çeviri Editörleri: Kılıç, E., Köseoğlu, F., Yılmaz, H., (Üçüncü Baskıdan çeviri). Ankara: Bilim yayıncılık </a:t>
            </a:r>
          </a:p>
          <a:p>
            <a:pPr marL="0" indent="0" algn="just">
              <a:buNone/>
            </a:pPr>
            <a:r>
              <a:rPr lang="tr-TR" sz="2000" b="1" dirty="0" smtClean="0"/>
              <a:t>3</a:t>
            </a:r>
            <a:r>
              <a:rPr lang="tr-TR" sz="2000" b="1" dirty="0"/>
              <a:t>. </a:t>
            </a:r>
            <a:r>
              <a:rPr lang="tr-TR" sz="2000" dirty="0" err="1"/>
              <a:t>Chang</a:t>
            </a:r>
            <a:r>
              <a:rPr lang="tr-TR" sz="2000" dirty="0"/>
              <a:t>, </a:t>
            </a:r>
            <a:r>
              <a:rPr lang="tr-TR" sz="2000" dirty="0" err="1"/>
              <a:t>Raymond</a:t>
            </a:r>
            <a:r>
              <a:rPr lang="tr-TR" sz="2000" dirty="0"/>
              <a:t>; </a:t>
            </a:r>
            <a:r>
              <a:rPr lang="tr-TR" sz="2000" dirty="0" err="1"/>
              <a:t>Çev.Ed</a:t>
            </a:r>
            <a:r>
              <a:rPr lang="tr-TR" sz="2000" dirty="0"/>
              <a:t>: Soydan, Bahattin; </a:t>
            </a:r>
            <a:r>
              <a:rPr lang="tr-TR" sz="2000" dirty="0" err="1"/>
              <a:t>Aroğuz</a:t>
            </a:r>
            <a:r>
              <a:rPr lang="tr-TR" sz="2000" dirty="0"/>
              <a:t>, Ayşe Zehra; Fen ve Mühendislik Bölümleri için </a:t>
            </a:r>
            <a:r>
              <a:rPr lang="tr-TR" sz="2000" dirty="0" err="1"/>
              <a:t>Kimya,Beta</a:t>
            </a:r>
            <a:r>
              <a:rPr lang="tr-TR" sz="2000" dirty="0"/>
              <a:t> Basım Yayım, İstanbul, 2000. </a:t>
            </a:r>
          </a:p>
          <a:p>
            <a:pPr marL="0" indent="0" algn="just">
              <a:buNone/>
            </a:pPr>
            <a:r>
              <a:rPr lang="tr-TR" sz="2000" b="1" dirty="0"/>
              <a:t>4</a:t>
            </a:r>
            <a:r>
              <a:rPr lang="tr-TR" sz="2000" dirty="0"/>
              <a:t>. Erdik, Ender; Sarıkaya, Yüksel; ?Temel Üniversite Kimyası?, Gazi Kitabevi, Ankara, 2002. </a:t>
            </a:r>
          </a:p>
          <a:p>
            <a:pPr marL="0" indent="0" algn="just">
              <a:buNone/>
            </a:pPr>
            <a:r>
              <a:rPr lang="tr-TR" sz="2000" b="1" dirty="0" smtClean="0"/>
              <a:t>5</a:t>
            </a:r>
            <a:r>
              <a:rPr lang="tr-TR" sz="2000" b="1" dirty="0"/>
              <a:t>. </a:t>
            </a:r>
            <a:r>
              <a:rPr lang="tr-TR" sz="2000" dirty="0"/>
              <a:t>Güneş, M.H., Çelikler, D., Demir, S.(2008). Fen bilgisi laboratuvar deneyleri. Güneş, T. (Ed.) Ankara: Anı Yayıncılık </a:t>
            </a:r>
          </a:p>
          <a:p>
            <a:pPr marL="0" indent="0" algn="just">
              <a:buNone/>
            </a:pPr>
            <a:r>
              <a:rPr lang="tr-TR" sz="2000" b="1" dirty="0" smtClean="0"/>
              <a:t>6</a:t>
            </a:r>
            <a:r>
              <a:rPr lang="tr-TR" sz="2000" b="1" dirty="0"/>
              <a:t>. </a:t>
            </a:r>
            <a:r>
              <a:rPr lang="tr-TR" sz="2000" dirty="0" err="1"/>
              <a:t>Mortimer</a:t>
            </a:r>
            <a:r>
              <a:rPr lang="tr-TR" sz="2000" dirty="0"/>
              <a:t>, C.E.(1993). Modern üniversite kimyası. Cilt 1-2. Çeviri Editörü: </a:t>
            </a:r>
            <a:r>
              <a:rPr lang="tr-TR" sz="2000" dirty="0" err="1"/>
              <a:t>Altınata</a:t>
            </a:r>
            <a:r>
              <a:rPr lang="tr-TR" sz="2000" dirty="0"/>
              <a:t> , T., (Üçüncü Baskıdan Çeviri). İstanbul: Çağlayan Basımevi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80151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KAYNAKLAR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indent="0" algn="just">
              <a:buNone/>
            </a:pPr>
            <a:r>
              <a:rPr lang="tr-TR" sz="2000" b="1" dirty="0" smtClean="0"/>
              <a:t>7</a:t>
            </a:r>
            <a:r>
              <a:rPr lang="tr-TR" sz="2000" b="1" dirty="0"/>
              <a:t>. </a:t>
            </a:r>
            <a:r>
              <a:rPr lang="tr-TR" sz="2000" dirty="0"/>
              <a:t>Özcan, M., (1998). Temel kimya laboratuvarı. Ankara: Hatiboğlu </a:t>
            </a:r>
            <a:r>
              <a:rPr lang="tr-TR" sz="2000" dirty="0" smtClean="0"/>
              <a:t>Yayınevi</a:t>
            </a:r>
          </a:p>
          <a:p>
            <a:pPr marL="0" indent="0" algn="just">
              <a:buNone/>
            </a:pPr>
            <a:r>
              <a:rPr lang="tr-TR" sz="2000" dirty="0" smtClean="0"/>
              <a:t> </a:t>
            </a:r>
            <a:r>
              <a:rPr lang="tr-TR" sz="2000" b="1" dirty="0"/>
              <a:t>8. </a:t>
            </a:r>
            <a:r>
              <a:rPr lang="tr-TR" sz="2000" dirty="0" err="1"/>
              <a:t>Petrucci</a:t>
            </a:r>
            <a:r>
              <a:rPr lang="tr-TR" sz="2000" dirty="0"/>
              <a:t>, R.H., </a:t>
            </a:r>
            <a:r>
              <a:rPr lang="tr-TR" sz="2000" dirty="0" err="1"/>
              <a:t>Harwowood</a:t>
            </a:r>
            <a:r>
              <a:rPr lang="tr-TR" sz="2000" dirty="0"/>
              <a:t>, W.S., </a:t>
            </a:r>
            <a:r>
              <a:rPr lang="tr-TR" sz="2000" dirty="0" err="1"/>
              <a:t>Herring</a:t>
            </a:r>
            <a:r>
              <a:rPr lang="tr-TR" sz="2000" dirty="0"/>
              <a:t>, F.G. (2010). Genel Kimya. Cilt 1 Çeviri Editörleri: Uyar, T., Aksoy, S., (Sekizinci Baskıdan Çeviri) Ankara: </a:t>
            </a:r>
            <a:r>
              <a:rPr lang="tr-TR" sz="2000" dirty="0" err="1"/>
              <a:t>Palme</a:t>
            </a:r>
            <a:r>
              <a:rPr lang="tr-TR" sz="2000" dirty="0"/>
              <a:t> Yayıncılık</a:t>
            </a:r>
          </a:p>
          <a:p>
            <a:pPr marL="0" indent="0" algn="just">
              <a:buNone/>
            </a:pPr>
            <a:r>
              <a:rPr lang="tr-TR" sz="2000" b="1" dirty="0"/>
              <a:t>9. </a:t>
            </a:r>
            <a:r>
              <a:rPr lang="tr-TR" sz="2000" dirty="0" err="1"/>
              <a:t>Petrucci</a:t>
            </a:r>
            <a:r>
              <a:rPr lang="tr-TR" sz="2000" dirty="0"/>
              <a:t>, R.H., </a:t>
            </a:r>
            <a:r>
              <a:rPr lang="tr-TR" sz="2000" dirty="0" err="1"/>
              <a:t>Harwowood</a:t>
            </a:r>
            <a:r>
              <a:rPr lang="tr-TR" sz="2000" dirty="0"/>
              <a:t>, W.S., </a:t>
            </a:r>
            <a:r>
              <a:rPr lang="tr-TR" sz="2000" dirty="0" err="1"/>
              <a:t>Herring</a:t>
            </a:r>
            <a:r>
              <a:rPr lang="tr-TR" sz="2000" dirty="0"/>
              <a:t>, F.G.(2010). Genel Kimya. Cilt 2 Çeviri Editörleri: Uyar, T., Aksoy, S., (Sekizinci Baskıdan Çeviri) Ankara: </a:t>
            </a:r>
            <a:r>
              <a:rPr lang="tr-TR" sz="2000" dirty="0" err="1"/>
              <a:t>Palme</a:t>
            </a:r>
            <a:r>
              <a:rPr lang="tr-TR" sz="2000" dirty="0"/>
              <a:t> </a:t>
            </a:r>
            <a:r>
              <a:rPr lang="tr-TR" sz="2000" dirty="0" smtClean="0"/>
              <a:t>Yayıncılık.</a:t>
            </a:r>
          </a:p>
          <a:p>
            <a:pPr marL="0" indent="0" algn="just">
              <a:buNone/>
            </a:pPr>
            <a:r>
              <a:rPr lang="tr-TR" sz="2000" b="1" dirty="0"/>
              <a:t>10. </a:t>
            </a:r>
            <a:r>
              <a:rPr lang="tr-TR" sz="2000" dirty="0"/>
              <a:t>Somer, G., Hasdemir, P. ve ark., (2001). Genel kimya deneyleri. Üçüncü Baskı. Ankara: Gazi Üniversitesi Fen-Edebiyat Fakültesi Kimya Bölümü </a:t>
            </a:r>
          </a:p>
          <a:p>
            <a:pPr marL="0" indent="0" algn="just">
              <a:buNone/>
            </a:pPr>
            <a:r>
              <a:rPr lang="tr-TR" sz="2000" b="1" dirty="0"/>
              <a:t>11. </a:t>
            </a:r>
            <a:r>
              <a:rPr lang="tr-TR" sz="2000" dirty="0"/>
              <a:t>Soydan, A.B., Koza, G., Tan, N., Tunca, Ü.(2003). Genel kimya laboratuvar kitabı. Üçüncü Baskı. İstanbul: Alfa Yayınları </a:t>
            </a:r>
          </a:p>
          <a:p>
            <a:pPr marL="0" indent="0" algn="just">
              <a:buNone/>
            </a:pPr>
            <a:r>
              <a:rPr lang="tr-TR" sz="2000" b="1" dirty="0"/>
              <a:t>12. </a:t>
            </a:r>
            <a:r>
              <a:rPr lang="tr-TR" sz="2000" dirty="0"/>
              <a:t>Yılmaz, M., Karataş, İ. (2002). Genel Kimya </a:t>
            </a:r>
            <a:r>
              <a:rPr lang="tr-TR" sz="2000" dirty="0" err="1"/>
              <a:t>Laboratuarı</a:t>
            </a:r>
            <a:r>
              <a:rPr lang="tr-TR" sz="2000" dirty="0"/>
              <a:t>. Konya: Mimoza Yayınları</a:t>
            </a:r>
          </a:p>
          <a:p>
            <a:pPr marL="0" indent="0" algn="just">
              <a:buNone/>
            </a:pPr>
            <a:endParaRPr lang="tr-TR" sz="20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42791629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440</TotalTime>
  <Words>412</Words>
  <Application>Microsoft Office PowerPoint</Application>
  <PresentationFormat>Ekran Gösterisi (4:3)</PresentationFormat>
  <Paragraphs>31</Paragraphs>
  <Slides>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8" baseType="lpstr">
      <vt:lpstr>Arial</vt:lpstr>
      <vt:lpstr>Wingdings</vt:lpstr>
      <vt:lpstr>sunum_sablon</vt:lpstr>
      <vt:lpstr>PowerPoint Sunusu</vt:lpstr>
      <vt:lpstr>Çözeltiler ve Fiziksel Özellikleri</vt:lpstr>
      <vt:lpstr>PowerPoint Sunusu</vt:lpstr>
      <vt:lpstr>KAYNAKLAR</vt:lpstr>
      <vt:lpstr>KAYNAKLAR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Reviewer</cp:lastModifiedBy>
  <cp:revision>52</cp:revision>
  <cp:lastPrinted>1601-01-01T00:00:00Z</cp:lastPrinted>
  <dcterms:created xsi:type="dcterms:W3CDTF">2020-01-15T14:38:33Z</dcterms:created>
  <dcterms:modified xsi:type="dcterms:W3CDTF">2021-03-14T22:14:38Z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