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65" r:id="rId2"/>
    <p:sldId id="269" r:id="rId3"/>
    <p:sldId id="270" r:id="rId4"/>
    <p:sldId id="271" r:id="rId5"/>
    <p:sldId id="266" r:id="rId6"/>
    <p:sldId id="267" r:id="rId7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5"/>
            <p14:sldId id="269"/>
            <p14:sldId id="270"/>
            <p14:sldId id="271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29.3.2021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104 Kimya II</a:t>
            </a: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707904" y="4062263"/>
            <a:ext cx="4993483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tr-TR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</a:p>
        </p:txBody>
      </p:sp>
    </p:spTree>
    <p:extLst>
      <p:ext uri="{BB962C8B-B14F-4D97-AF65-F5344CB8AC3E}">
        <p14:creationId xmlns:p14="http://schemas.microsoft.com/office/powerpoint/2010/main" val="57988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/>
          <a:lstStyle/>
          <a:p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Termokimya </a:t>
            </a:r>
            <a:endParaRPr 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Sistemler ve Çevreleri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Enerji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Potansiyel Enerji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Kinetik Enerji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Enerjinin Korunumu Yasası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944907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Termokimya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Isı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Isı Kapasitesi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Tepkime Isısı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Ekzotermik </a:t>
            </a:r>
            <a:r>
              <a:rPr lang="tr-TR" dirty="0" smtClean="0"/>
              <a:t>Tepkime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Endotermik </a:t>
            </a:r>
            <a:r>
              <a:rPr lang="tr-TR" dirty="0" smtClean="0"/>
              <a:t>Tepkime</a:t>
            </a: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83054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Termokimya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İş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Termodinamiğin Birinci </a:t>
            </a:r>
            <a:r>
              <a:rPr lang="tr-TR" dirty="0" smtClean="0"/>
              <a:t>Yasası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Hal </a:t>
            </a:r>
            <a:r>
              <a:rPr lang="tr-TR" dirty="0"/>
              <a:t>Fonksiyonları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Yola Bağlı Fonksiyonlar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ym typeface="Symbol" panose="05050102010706020507" pitchFamily="18" charset="2"/>
              </a:rPr>
              <a:t></a:t>
            </a:r>
            <a:r>
              <a:rPr lang="tr-TR" dirty="0" err="1"/>
              <a:t>H’ın</a:t>
            </a:r>
            <a:r>
              <a:rPr lang="tr-TR" dirty="0"/>
              <a:t> Dolaylı Yoldan Belirlenmesi: </a:t>
            </a:r>
            <a:r>
              <a:rPr lang="tr-TR" dirty="0" err="1"/>
              <a:t>Hess</a:t>
            </a:r>
            <a:r>
              <a:rPr lang="tr-TR" dirty="0"/>
              <a:t> Yasası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Standar</a:t>
            </a:r>
            <a:r>
              <a:rPr lang="tr-TR" dirty="0"/>
              <a:t>t Oluşum </a:t>
            </a:r>
            <a:r>
              <a:rPr lang="tr-TR" dirty="0" err="1"/>
              <a:t>Entalpisi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48653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1. </a:t>
            </a:r>
            <a:r>
              <a:rPr lang="tr-TR" sz="2000" dirty="0" smtClean="0"/>
              <a:t>Atasoy</a:t>
            </a:r>
            <a:r>
              <a:rPr lang="tr-TR" sz="2000" dirty="0"/>
              <a:t>, B. (2018). (</a:t>
            </a:r>
            <a:r>
              <a:rPr lang="tr-TR" sz="2000" dirty="0" err="1"/>
              <a:t>ed</a:t>
            </a:r>
            <a:r>
              <a:rPr lang="tr-TR" sz="2000" dirty="0"/>
              <a:t>) Genel </a:t>
            </a:r>
            <a:r>
              <a:rPr lang="tr-TR" sz="2000" dirty="0" err="1"/>
              <a:t>Kimya.Ankara</a:t>
            </a:r>
            <a:r>
              <a:rPr lang="tr-TR" sz="2000" dirty="0"/>
              <a:t>: </a:t>
            </a:r>
            <a:r>
              <a:rPr lang="tr-TR" sz="2000" dirty="0" err="1"/>
              <a:t>Palme</a:t>
            </a:r>
            <a:r>
              <a:rPr lang="tr-TR" sz="2000" dirty="0"/>
              <a:t> Yayınevi </a:t>
            </a:r>
          </a:p>
          <a:p>
            <a:pPr marL="0" indent="0" algn="just">
              <a:buNone/>
            </a:pPr>
            <a:r>
              <a:rPr lang="tr-TR" sz="2000" b="1" dirty="0"/>
              <a:t>2. </a:t>
            </a:r>
            <a:r>
              <a:rPr lang="tr-TR" sz="2000" dirty="0" err="1"/>
              <a:t>Atkins</a:t>
            </a:r>
            <a:r>
              <a:rPr lang="tr-TR" sz="2000" dirty="0"/>
              <a:t>, P., </a:t>
            </a:r>
            <a:r>
              <a:rPr lang="tr-TR" sz="2000" dirty="0" err="1"/>
              <a:t>Jones</a:t>
            </a:r>
            <a:r>
              <a:rPr lang="tr-TR" sz="2000" dirty="0"/>
              <a:t>, L. (1998). Temel kimya. Çeviri Editörleri: Kılıç, E., Köseoğlu, F., Yılmaz, H., (Üçüncü Baskıdan çeviri). Ankara: Bilim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3</a:t>
            </a:r>
            <a:r>
              <a:rPr lang="tr-TR" sz="2000" b="1" dirty="0"/>
              <a:t>. </a:t>
            </a:r>
            <a:r>
              <a:rPr lang="tr-TR" sz="2000" dirty="0" err="1"/>
              <a:t>Chang</a:t>
            </a:r>
            <a:r>
              <a:rPr lang="tr-TR" sz="2000" dirty="0"/>
              <a:t>, </a:t>
            </a:r>
            <a:r>
              <a:rPr lang="tr-TR" sz="2000" dirty="0" err="1"/>
              <a:t>Raymond</a:t>
            </a:r>
            <a:r>
              <a:rPr lang="tr-TR" sz="2000" dirty="0"/>
              <a:t>; </a:t>
            </a:r>
            <a:r>
              <a:rPr lang="tr-TR" sz="2000" dirty="0" err="1"/>
              <a:t>Çev.Ed</a:t>
            </a:r>
            <a:r>
              <a:rPr lang="tr-TR" sz="2000" dirty="0"/>
              <a:t>: Soydan, Bahattin; </a:t>
            </a:r>
            <a:r>
              <a:rPr lang="tr-TR" sz="2000" dirty="0" err="1"/>
              <a:t>Aroğuz</a:t>
            </a:r>
            <a:r>
              <a:rPr lang="tr-TR" sz="2000" dirty="0"/>
              <a:t>, Ayşe Zehra; Fen ve Mühendislik Bölümleri için </a:t>
            </a:r>
            <a:r>
              <a:rPr lang="tr-TR" sz="2000" dirty="0" err="1"/>
              <a:t>Kimya,Beta</a:t>
            </a:r>
            <a:r>
              <a:rPr lang="tr-TR" sz="2000" dirty="0"/>
              <a:t> Basım Yayım, İstanbul, 2000. </a:t>
            </a:r>
          </a:p>
          <a:p>
            <a:pPr marL="0" indent="0" algn="just">
              <a:buNone/>
            </a:pPr>
            <a:r>
              <a:rPr lang="tr-TR" sz="2000" b="1" dirty="0"/>
              <a:t>4</a:t>
            </a:r>
            <a:r>
              <a:rPr lang="tr-TR" sz="2000" dirty="0"/>
              <a:t>. Erdik, Ender; Sarıkaya, Yüksel; ?Temel Üniversite Kimyası?, Gazi Kitabevi, Ankara, 2002. </a:t>
            </a:r>
          </a:p>
          <a:p>
            <a:pPr marL="0" indent="0" algn="just">
              <a:buNone/>
            </a:pPr>
            <a:r>
              <a:rPr lang="tr-TR" sz="2000" b="1" dirty="0" smtClean="0"/>
              <a:t>5</a:t>
            </a:r>
            <a:r>
              <a:rPr lang="tr-TR" sz="2000" b="1" dirty="0"/>
              <a:t>. </a:t>
            </a:r>
            <a:r>
              <a:rPr lang="tr-TR" sz="2000" dirty="0"/>
              <a:t>Güneş, M.H., Çelikler, D., Demir, S.(2008). Fen bilgisi laboratuvar deneyleri. Güneş, T. (Ed.) Ankara: Anı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6</a:t>
            </a:r>
            <a:r>
              <a:rPr lang="tr-TR" sz="2000" b="1" dirty="0"/>
              <a:t>. </a:t>
            </a:r>
            <a:r>
              <a:rPr lang="tr-TR" sz="2000" dirty="0" err="1"/>
              <a:t>Mortimer</a:t>
            </a:r>
            <a:r>
              <a:rPr lang="tr-TR" sz="2000" dirty="0"/>
              <a:t>, C.E.(1993). Modern üniversite kimyası. Cilt 1-2. Çeviri Editörü: </a:t>
            </a:r>
            <a:r>
              <a:rPr lang="tr-TR" sz="2000" dirty="0" err="1"/>
              <a:t>Altınata</a:t>
            </a:r>
            <a:r>
              <a:rPr lang="tr-TR" sz="2000" dirty="0"/>
              <a:t> , T., (Üçüncü Baskıdan Çeviri). İstanbul: Çağlayan Basımevi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80151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7</a:t>
            </a:r>
            <a:r>
              <a:rPr lang="tr-TR" sz="2000" b="1" dirty="0"/>
              <a:t>. </a:t>
            </a:r>
            <a:r>
              <a:rPr lang="tr-TR" sz="2000" dirty="0"/>
              <a:t>Özcan, M., (1998). Temel kimya laboratuvarı. Ankara: Hatiboğlu </a:t>
            </a:r>
            <a:r>
              <a:rPr lang="tr-TR" sz="2000" dirty="0" smtClean="0"/>
              <a:t>Yayınevi</a:t>
            </a:r>
          </a:p>
          <a:p>
            <a:pPr marL="0" indent="0" algn="just">
              <a:buNone/>
            </a:pPr>
            <a:r>
              <a:rPr lang="tr-TR" sz="2000" dirty="0" smtClean="0"/>
              <a:t> </a:t>
            </a:r>
            <a:r>
              <a:rPr lang="tr-TR" sz="2000" b="1" dirty="0"/>
              <a:t>8.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 (2010). Genel Kimya. Cilt 1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Yayıncılık</a:t>
            </a:r>
          </a:p>
          <a:p>
            <a:pPr marL="0" indent="0" algn="just">
              <a:buNone/>
            </a:pPr>
            <a:r>
              <a:rPr lang="tr-TR" sz="2000" b="1" dirty="0"/>
              <a:t>9.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F.G.(2010). Genel Kimya. Cilt 2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</a:t>
            </a:r>
            <a:r>
              <a:rPr lang="tr-TR" sz="2000" dirty="0" smtClean="0"/>
              <a:t>Yayıncılık.</a:t>
            </a:r>
          </a:p>
          <a:p>
            <a:pPr marL="0" indent="0" algn="just">
              <a:buNone/>
            </a:pPr>
            <a:r>
              <a:rPr lang="tr-TR" sz="2000" b="1" dirty="0"/>
              <a:t>10. </a:t>
            </a:r>
            <a:r>
              <a:rPr lang="tr-TR" sz="2000" dirty="0"/>
              <a:t>Somer, G., Hasdemir, P. ve ark., (2001). Genel kimya deneyleri. Üçüncü Baskı. Ankara: Gazi Üniversitesi Fen-Edebiyat Fakültesi Kimya Bölümü </a:t>
            </a:r>
          </a:p>
          <a:p>
            <a:pPr marL="0" indent="0" algn="just">
              <a:buNone/>
            </a:pPr>
            <a:r>
              <a:rPr lang="tr-TR" sz="2000" b="1" dirty="0"/>
              <a:t>11. </a:t>
            </a:r>
            <a:r>
              <a:rPr lang="tr-TR" sz="2000" dirty="0"/>
              <a:t>Soydan, A.B., Koza, G., Tan, N., Tunca, Ü.(2003). Genel kimya laboratuvar kitabı. Üçüncü Baskı. İstanbul: Alfa Yayınları </a:t>
            </a:r>
          </a:p>
          <a:p>
            <a:pPr marL="0" indent="0" algn="just">
              <a:buNone/>
            </a:pPr>
            <a:r>
              <a:rPr lang="tr-TR" sz="2000" b="1" dirty="0"/>
              <a:t>12. </a:t>
            </a:r>
            <a:r>
              <a:rPr lang="tr-TR" sz="2000" dirty="0"/>
              <a:t>Yılmaz, M., Karataş, İ. (2002). Genel Kimya </a:t>
            </a:r>
            <a:r>
              <a:rPr lang="tr-TR" sz="2000" dirty="0" err="1"/>
              <a:t>Laboratuarı</a:t>
            </a:r>
            <a:r>
              <a:rPr lang="tr-TR" sz="2000" dirty="0"/>
              <a:t>. Konya: Mimoza Yayınları</a:t>
            </a:r>
          </a:p>
          <a:p>
            <a:pPr marL="0" indent="0" algn="just">
              <a:buNone/>
            </a:pP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42791629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450</TotalTime>
  <Words>414</Words>
  <Application>Microsoft Office PowerPoint</Application>
  <PresentationFormat>Ekran Gösterisi (4:3)</PresentationFormat>
  <Paragraphs>35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0" baseType="lpstr">
      <vt:lpstr>Arial</vt:lpstr>
      <vt:lpstr>Symbol</vt:lpstr>
      <vt:lpstr>Wingdings</vt:lpstr>
      <vt:lpstr>sunum_sablon</vt:lpstr>
      <vt:lpstr>PowerPoint Sunusu</vt:lpstr>
      <vt:lpstr>Termokimya </vt:lpstr>
      <vt:lpstr>Termokimya</vt:lpstr>
      <vt:lpstr>Termokimya</vt:lpstr>
      <vt:lpstr>KAYNAKLAR</vt:lpstr>
      <vt:lpstr>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55</cp:revision>
  <cp:lastPrinted>1601-01-01T00:00:00Z</cp:lastPrinted>
  <dcterms:created xsi:type="dcterms:W3CDTF">2020-01-15T14:38:33Z</dcterms:created>
  <dcterms:modified xsi:type="dcterms:W3CDTF">2021-03-29T06:13:24Z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