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5" r:id="rId3"/>
    <p:sldId id="326" r:id="rId4"/>
    <p:sldId id="334" r:id="rId5"/>
    <p:sldId id="258" r:id="rId6"/>
    <p:sldId id="323" r:id="rId7"/>
    <p:sldId id="324" r:id="rId8"/>
    <p:sldId id="328" r:id="rId9"/>
    <p:sldId id="332" r:id="rId10"/>
    <p:sldId id="329" r:id="rId11"/>
    <p:sldId id="330" r:id="rId12"/>
    <p:sldId id="331" r:id="rId13"/>
    <p:sldId id="333" r:id="rId14"/>
    <p:sldId id="335" r:id="rId15"/>
    <p:sldId id="337" r:id="rId16"/>
    <p:sldId id="336" r:id="rId17"/>
    <p:sldId id="345" r:id="rId18"/>
    <p:sldId id="338" r:id="rId19"/>
    <p:sldId id="339" r:id="rId20"/>
    <p:sldId id="340" r:id="rId21"/>
    <p:sldId id="341" r:id="rId22"/>
    <p:sldId id="342" r:id="rId23"/>
    <p:sldId id="321" r:id="rId24"/>
    <p:sldId id="343" r:id="rId25"/>
    <p:sldId id="344" r:id="rId26"/>
    <p:sldId id="304" r:id="rId27"/>
    <p:sldId id="306" r:id="rId28"/>
    <p:sldId id="308" r:id="rId29"/>
    <p:sldId id="310" r:id="rId30"/>
    <p:sldId id="312" r:id="rId31"/>
    <p:sldId id="314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310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249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3896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07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363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6350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725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646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8838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91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8981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Başlık, İçeri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2C40836-D082-4D4D-8660-E19BC8F86271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30500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Başlık, 2 İçeri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8669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609600" y="4000500"/>
            <a:ext cx="5384800" cy="18669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half" idx="3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042A82D9-F438-4340-A44D-F478D35BDBCD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8" name="Veri Yer Tutucusu 7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64877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3780403A-DA6C-4525-874D-EF4670EB633E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38162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Çevrimiçi Resim Yer Tutucusu 2"/>
          <p:cNvSpPr>
            <a:spLocks noGrp="1"/>
          </p:cNvSpPr>
          <p:nvPr>
            <p:ph type="clipArt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CC405039-8E2D-40EE-8FBE-1D5717FBA74A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11968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94D9F-3DE8-4DFB-944C-0475B2C1087D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E140F-ECD5-4D68-BC85-B9DCD03F99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823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385723" y="2448740"/>
            <a:ext cx="9144000" cy="1357226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BEYİN VENTRİKÜLLERİ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195246"/>
            <a:ext cx="9144000" cy="1062553"/>
          </a:xfrm>
        </p:spPr>
        <p:txBody>
          <a:bodyPr/>
          <a:lstStyle/>
          <a:p>
            <a:r>
              <a:rPr lang="tr-TR" dirty="0" smtClean="0"/>
              <a:t>PROF. DR. MEHMET EMİRZEOĞLU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445" y="0"/>
            <a:ext cx="3324556" cy="205945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6" y="10690"/>
            <a:ext cx="2018270" cy="252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875" y="1380085"/>
            <a:ext cx="6657304" cy="4351338"/>
          </a:xfrm>
        </p:spPr>
        <p:txBody>
          <a:bodyPr>
            <a:normAutofit fontScale="85000" lnSpcReduction="20000"/>
          </a:bodyPr>
          <a:lstStyle/>
          <a:p>
            <a:r>
              <a:rPr lang="tr-TR" altLang="tr-TR" b="1" dirty="0">
                <a:solidFill>
                  <a:srgbClr val="FF0000"/>
                </a:solidFill>
              </a:rPr>
              <a:t>BEYİN VENTRİKÜLLERİ VE BOS </a:t>
            </a:r>
            <a:r>
              <a:rPr lang="tr-TR" altLang="tr-TR" b="1" dirty="0" smtClean="0">
                <a:solidFill>
                  <a:srgbClr val="FF0000"/>
                </a:solidFill>
              </a:rPr>
              <a:t>DOLAŞIMI</a:t>
            </a:r>
          </a:p>
          <a:p>
            <a:endParaRPr lang="tr-TR" altLang="tr-TR" b="1" dirty="0" smtClean="0"/>
          </a:p>
          <a:p>
            <a:r>
              <a:rPr lang="tr-TR" altLang="tr-TR" b="1" dirty="0" smtClean="0"/>
              <a:t>Beyin </a:t>
            </a:r>
            <a:r>
              <a:rPr lang="tr-TR" altLang="tr-TR" b="1" dirty="0"/>
              <a:t>ve beyin sapı içinde yer alırlar</a:t>
            </a:r>
            <a:r>
              <a:rPr lang="tr-TR" altLang="tr-TR" b="1" dirty="0" smtClean="0"/>
              <a:t>.</a:t>
            </a:r>
          </a:p>
          <a:p>
            <a:r>
              <a:rPr lang="tr-TR" altLang="tr-TR" b="1" dirty="0"/>
              <a:t>Birbirleriyle bağlantılıdırlar</a:t>
            </a:r>
            <a:r>
              <a:rPr lang="tr-TR" altLang="tr-TR" b="1" dirty="0" smtClean="0"/>
              <a:t>.</a:t>
            </a:r>
          </a:p>
          <a:p>
            <a:r>
              <a:rPr lang="tr-TR" altLang="tr-TR" b="1" dirty="0"/>
              <a:t>İçlerinde BOS (beyin-omurilik sıvısı) yer alır</a:t>
            </a:r>
            <a:r>
              <a:rPr lang="tr-TR" altLang="tr-TR" b="1" dirty="0" smtClean="0"/>
              <a:t>.</a:t>
            </a:r>
          </a:p>
          <a:p>
            <a:r>
              <a:rPr lang="tr-TR" altLang="tr-TR" b="1" dirty="0"/>
              <a:t>İç yüzleri </a:t>
            </a:r>
            <a:r>
              <a:rPr lang="tr-TR" altLang="tr-TR" b="1" dirty="0" err="1"/>
              <a:t>epandim</a:t>
            </a:r>
            <a:r>
              <a:rPr lang="tr-TR" altLang="tr-TR" b="1" dirty="0"/>
              <a:t> hücreleri ile döşelidir.</a:t>
            </a:r>
          </a:p>
          <a:p>
            <a:pPr marL="0" indent="0">
              <a:buNone/>
            </a:pPr>
            <a:r>
              <a:rPr lang="tr-TR" altLang="tr-TR" b="1" dirty="0"/>
              <a:t/>
            </a:r>
            <a:br>
              <a:rPr lang="tr-TR" altLang="tr-TR" b="1" dirty="0"/>
            </a:br>
            <a:r>
              <a:rPr lang="tr-TR" altLang="tr-TR" b="1" dirty="0"/>
              <a:t/>
            </a:r>
            <a:br>
              <a:rPr lang="tr-TR" altLang="tr-TR" b="1" dirty="0"/>
            </a:br>
            <a:r>
              <a:rPr lang="tr-TR" altLang="tr-TR" b="1" dirty="0"/>
              <a:t/>
            </a:r>
            <a:br>
              <a:rPr lang="tr-TR" altLang="tr-TR" b="1" dirty="0"/>
            </a:br>
            <a:r>
              <a:rPr lang="tr-TR" altLang="tr-TR" b="1" dirty="0"/>
              <a:t/>
            </a:r>
            <a:br>
              <a:rPr lang="tr-TR" altLang="tr-TR" b="1" dirty="0"/>
            </a:br>
            <a:r>
              <a:rPr lang="tr-TR" altLang="tr-TR" b="1" dirty="0"/>
              <a:t/>
            </a:r>
            <a:br>
              <a:rPr lang="tr-TR" altLang="tr-TR" b="1" dirty="0"/>
            </a:br>
            <a:r>
              <a:rPr lang="tr-TR" altLang="tr-TR" sz="2400" b="1" dirty="0"/>
              <a:t/>
            </a:r>
            <a:br>
              <a:rPr lang="tr-TR" altLang="tr-TR" sz="2400" b="1" dirty="0"/>
            </a:br>
            <a:endParaRPr lang="tr-TR" sz="2400" dirty="0"/>
          </a:p>
        </p:txBody>
      </p:sp>
      <p:pic>
        <p:nvPicPr>
          <p:cNvPr id="4" name="Picture 5" descr="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9173" y="382878"/>
            <a:ext cx="5018088" cy="47640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653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070501" y="254358"/>
            <a:ext cx="4893972" cy="3886200"/>
          </a:xfrm>
        </p:spPr>
        <p:txBody>
          <a:bodyPr>
            <a:noAutofit/>
          </a:bodyPr>
          <a:lstStyle/>
          <a:p>
            <a:r>
              <a:rPr lang="tr-TR" altLang="tr-TR" sz="2400" dirty="0" err="1" smtClean="0"/>
              <a:t>Epandim</a:t>
            </a:r>
            <a:r>
              <a:rPr lang="tr-TR" altLang="tr-TR" sz="2400" dirty="0" smtClean="0"/>
              <a:t> hücreleri, gelişim sırasında, </a:t>
            </a:r>
            <a:r>
              <a:rPr lang="tr-TR" altLang="tr-TR" sz="2400" dirty="0" err="1" smtClean="0"/>
              <a:t>ventriküllerin</a:t>
            </a:r>
            <a:r>
              <a:rPr lang="tr-TR" altLang="tr-TR" sz="2400" dirty="0" smtClean="0"/>
              <a:t> duvarında iki </a:t>
            </a:r>
            <a:r>
              <a:rPr lang="tr-TR" altLang="tr-TR" sz="2400" dirty="0" err="1"/>
              <a:t>piamater</a:t>
            </a:r>
            <a:r>
              <a:rPr lang="tr-TR" altLang="tr-TR" sz="2400" dirty="0"/>
              <a:t> </a:t>
            </a:r>
            <a:r>
              <a:rPr lang="tr-TR" altLang="tr-TR" sz="2400" dirty="0" smtClean="0"/>
              <a:t>tabakası ile </a:t>
            </a:r>
            <a:r>
              <a:rPr lang="tr-TR" altLang="tr-TR" sz="2400" dirty="0" err="1" smtClean="0"/>
              <a:t>biraraya</a:t>
            </a:r>
            <a:r>
              <a:rPr lang="tr-TR" altLang="tr-TR" sz="2400" dirty="0" smtClean="0"/>
              <a:t> gelerek damardan zengin bir yapı olan tela </a:t>
            </a:r>
            <a:r>
              <a:rPr lang="tr-TR" altLang="tr-TR" sz="2400" dirty="0" err="1" smtClean="0"/>
              <a:t>choroidea’yı</a:t>
            </a:r>
            <a:r>
              <a:rPr lang="tr-TR" altLang="tr-TR" sz="2400" dirty="0" smtClean="0"/>
              <a:t> oluşturur</a:t>
            </a:r>
            <a:r>
              <a:rPr lang="tr-TR" altLang="tr-TR" sz="2400" dirty="0" smtClean="0"/>
              <a:t>.</a:t>
            </a:r>
          </a:p>
          <a:p>
            <a:r>
              <a:rPr lang="tr-TR" altLang="tr-TR" sz="2400" dirty="0" smtClean="0"/>
              <a:t>Tela </a:t>
            </a:r>
            <a:r>
              <a:rPr lang="tr-TR" altLang="tr-TR" sz="2400" dirty="0" err="1" smtClean="0"/>
              <a:t>choroidea’nın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katlantıları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ventrikül</a:t>
            </a:r>
            <a:r>
              <a:rPr lang="tr-TR" altLang="tr-TR" sz="2400" dirty="0" smtClean="0"/>
              <a:t> içine </a:t>
            </a:r>
            <a:r>
              <a:rPr lang="tr-TR" altLang="tr-TR" sz="2400" dirty="0" err="1" smtClean="0"/>
              <a:t>invagine</a:t>
            </a:r>
            <a:r>
              <a:rPr lang="tr-TR" altLang="tr-TR" sz="2400" dirty="0" smtClean="0"/>
              <a:t> olarak </a:t>
            </a:r>
            <a:r>
              <a:rPr lang="tr-TR" altLang="tr-TR" sz="2400" dirty="0" err="1" smtClean="0"/>
              <a:t>plexus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choroideus’u</a:t>
            </a:r>
            <a:r>
              <a:rPr lang="tr-TR" altLang="tr-TR" sz="2400" dirty="0" smtClean="0"/>
              <a:t> oluşturur.</a:t>
            </a:r>
            <a:endParaRPr lang="tr-TR" altLang="tr-TR" sz="2400" dirty="0" smtClean="0"/>
          </a:p>
          <a:p>
            <a:r>
              <a:rPr lang="tr-TR" altLang="tr-TR" sz="2400" dirty="0"/>
              <a:t>BOS, </a:t>
            </a:r>
            <a:r>
              <a:rPr lang="tr-TR" altLang="tr-TR" sz="2400" dirty="0" err="1"/>
              <a:t>ventrikül’lerde</a:t>
            </a:r>
            <a:r>
              <a:rPr lang="tr-TR" altLang="tr-TR" sz="2400" dirty="0"/>
              <a:t> bulunan </a:t>
            </a:r>
            <a:r>
              <a:rPr lang="tr-TR" altLang="tr-TR" sz="2400" b="1" dirty="0" err="1"/>
              <a:t>plexus</a:t>
            </a:r>
            <a:r>
              <a:rPr lang="tr-TR" altLang="tr-TR" sz="2400" b="1" dirty="0"/>
              <a:t> </a:t>
            </a:r>
            <a:r>
              <a:rPr lang="tr-TR" altLang="tr-TR" sz="2400" b="1" dirty="0" err="1"/>
              <a:t>choroideus</a:t>
            </a:r>
            <a:r>
              <a:rPr lang="tr-TR" altLang="tr-TR" sz="2400" dirty="0" err="1"/>
              <a:t>’larda</a:t>
            </a:r>
            <a:r>
              <a:rPr lang="tr-TR" altLang="tr-TR" sz="2400" dirty="0"/>
              <a:t> yapılır ve salgılanır</a:t>
            </a:r>
            <a:endParaRPr lang="tr-TR" altLang="tr-TR" sz="2400" dirty="0" smtClean="0"/>
          </a:p>
          <a:p>
            <a:r>
              <a:rPr lang="tr-TR" altLang="tr-TR" sz="2400" dirty="0"/>
              <a:t>Sadece </a:t>
            </a:r>
            <a:r>
              <a:rPr lang="tr-TR" altLang="tr-TR" sz="2400" dirty="0" err="1"/>
              <a:t>lateral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ventrikül’lerin</a:t>
            </a:r>
            <a:r>
              <a:rPr lang="tr-TR" altLang="tr-TR" sz="2400" dirty="0"/>
              <a:t> </a:t>
            </a:r>
            <a:r>
              <a:rPr lang="tr-TR" altLang="tr-TR" sz="2400" b="1" dirty="0" err="1"/>
              <a:t>cornu</a:t>
            </a:r>
            <a:r>
              <a:rPr lang="tr-TR" altLang="tr-TR" sz="2400" b="1" dirty="0"/>
              <a:t> </a:t>
            </a:r>
            <a:r>
              <a:rPr lang="tr-TR" altLang="tr-TR" sz="2400" b="1" dirty="0" err="1"/>
              <a:t>anterius</a:t>
            </a:r>
            <a:r>
              <a:rPr lang="tr-TR" altLang="tr-TR" sz="2400" dirty="0"/>
              <a:t> ve </a:t>
            </a:r>
            <a:r>
              <a:rPr lang="tr-TR" altLang="tr-TR" sz="2400" b="1" dirty="0" err="1"/>
              <a:t>cornu</a:t>
            </a:r>
            <a:r>
              <a:rPr lang="tr-TR" altLang="tr-TR" sz="2400" dirty="0"/>
              <a:t> </a:t>
            </a:r>
            <a:r>
              <a:rPr lang="tr-TR" altLang="tr-TR" sz="2400" b="1" dirty="0" err="1"/>
              <a:t>posterius</a:t>
            </a:r>
            <a:r>
              <a:rPr lang="tr-TR" altLang="tr-TR" sz="2400" dirty="0" err="1"/>
              <a:t>’unda</a:t>
            </a:r>
            <a:r>
              <a:rPr lang="tr-TR" altLang="tr-TR" sz="2400" dirty="0"/>
              <a:t> </a:t>
            </a:r>
            <a:r>
              <a:rPr lang="tr-TR" altLang="tr-TR" sz="2400" dirty="0" err="1"/>
              <a:t>plexus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choroideus</a:t>
            </a:r>
            <a:r>
              <a:rPr lang="tr-TR" altLang="tr-TR" sz="2400" dirty="0"/>
              <a:t> </a:t>
            </a:r>
            <a:r>
              <a:rPr lang="tr-TR" altLang="tr-TR" sz="2400" dirty="0" smtClean="0"/>
              <a:t>yoktur</a:t>
            </a:r>
            <a:endParaRPr lang="tr-TR" altLang="tr-TR" sz="2400" dirty="0"/>
          </a:p>
          <a:p>
            <a:r>
              <a:rPr lang="tr-TR" altLang="tr-TR" sz="2400" dirty="0" err="1"/>
              <a:t>BOS’un</a:t>
            </a:r>
            <a:r>
              <a:rPr lang="tr-TR" altLang="tr-TR" sz="2400" dirty="0"/>
              <a:t> çoğu </a:t>
            </a:r>
            <a:r>
              <a:rPr lang="tr-TR" altLang="tr-TR" sz="2400" dirty="0" err="1"/>
              <a:t>lateral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ventriküllerde</a:t>
            </a:r>
            <a:r>
              <a:rPr lang="tr-TR" altLang="tr-TR" sz="2400" dirty="0"/>
              <a:t> yapılır.</a:t>
            </a:r>
          </a:p>
          <a:p>
            <a:endParaRPr lang="tr-TR" altLang="tr-TR" sz="2000" dirty="0"/>
          </a:p>
        </p:txBody>
      </p:sp>
      <p:pic>
        <p:nvPicPr>
          <p:cNvPr id="67594" name="Picture 10" descr="52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494763"/>
            <a:ext cx="5373688" cy="5715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10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74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230" y="1242643"/>
            <a:ext cx="5598017" cy="1371600"/>
          </a:xfrm>
        </p:spPr>
        <p:txBody>
          <a:bodyPr>
            <a:normAutofit fontScale="90000"/>
          </a:bodyPr>
          <a:lstStyle/>
          <a:p>
            <a:r>
              <a:rPr lang="tr-TR" altLang="tr-TR" sz="2400" b="1" dirty="0" smtClean="0"/>
              <a:t/>
            </a:r>
            <a:br>
              <a:rPr lang="tr-TR" altLang="tr-TR" sz="2400" b="1" dirty="0" smtClean="0"/>
            </a:br>
            <a:r>
              <a:rPr lang="tr-TR" altLang="tr-TR" sz="2400" b="1" dirty="0"/>
              <a:t/>
            </a:r>
            <a:br>
              <a:rPr lang="tr-TR" altLang="tr-TR" sz="2400" b="1" dirty="0"/>
            </a:br>
            <a:r>
              <a:rPr lang="tr-TR" altLang="tr-TR" sz="2400" b="1" dirty="0" smtClean="0"/>
              <a:t/>
            </a:r>
            <a:br>
              <a:rPr lang="tr-TR" altLang="tr-TR" sz="2400" b="1" dirty="0" smtClean="0"/>
            </a:br>
            <a:r>
              <a:rPr lang="tr-TR" altLang="tr-TR" sz="3600" b="1" dirty="0" err="1"/>
              <a:t>Ventriculus</a:t>
            </a:r>
            <a:r>
              <a:rPr lang="tr-TR" altLang="tr-TR" sz="3600" b="1" dirty="0"/>
              <a:t> </a:t>
            </a:r>
            <a:r>
              <a:rPr lang="tr-TR" altLang="tr-TR" sz="3600" b="1" dirty="0" err="1"/>
              <a:t>lateralis’ler</a:t>
            </a:r>
            <a:r>
              <a:rPr lang="tr-TR" altLang="tr-TR" sz="3600" b="1" dirty="0"/>
              <a:t/>
            </a:r>
            <a:br>
              <a:rPr lang="tr-TR" altLang="tr-TR" sz="3600" b="1" dirty="0"/>
            </a:br>
            <a:r>
              <a:rPr lang="tr-TR" altLang="tr-TR" sz="3600" b="1" dirty="0" smtClean="0"/>
              <a:t/>
            </a:r>
            <a:br>
              <a:rPr lang="tr-TR" altLang="tr-TR" sz="3600" b="1" dirty="0" smtClean="0"/>
            </a:br>
            <a:r>
              <a:rPr lang="tr-TR" altLang="tr-TR" sz="3600" b="1" dirty="0" err="1" smtClean="0"/>
              <a:t>Ventriculus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/>
              <a:t>tertius</a:t>
            </a:r>
            <a:r>
              <a:rPr lang="tr-TR" altLang="tr-TR" sz="3600" b="1" dirty="0"/>
              <a:t> (3. </a:t>
            </a:r>
            <a:r>
              <a:rPr lang="tr-TR" altLang="tr-TR" sz="3600" b="1" dirty="0" err="1"/>
              <a:t>ventrikül</a:t>
            </a:r>
            <a:r>
              <a:rPr lang="tr-TR" altLang="tr-TR" sz="3600" b="1" dirty="0"/>
              <a:t>)</a:t>
            </a:r>
            <a:br>
              <a:rPr lang="tr-TR" altLang="tr-TR" sz="3600" b="1" dirty="0"/>
            </a:br>
            <a:r>
              <a:rPr lang="tr-TR" altLang="tr-TR" sz="3600" b="1" dirty="0" smtClean="0"/>
              <a:t/>
            </a:r>
            <a:br>
              <a:rPr lang="tr-TR" altLang="tr-TR" sz="3600" b="1" dirty="0" smtClean="0"/>
            </a:br>
            <a:r>
              <a:rPr lang="tr-TR" altLang="tr-TR" sz="3600" b="1" dirty="0" err="1" smtClean="0"/>
              <a:t>Ventriculus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/>
              <a:t>quartus</a:t>
            </a:r>
            <a:r>
              <a:rPr lang="tr-TR" altLang="tr-TR" sz="3600" b="1" dirty="0"/>
              <a:t> (4. </a:t>
            </a:r>
            <a:r>
              <a:rPr lang="tr-TR" altLang="tr-TR" sz="3600" b="1" dirty="0" err="1"/>
              <a:t>ventrikül</a:t>
            </a:r>
            <a:r>
              <a:rPr lang="tr-TR" altLang="tr-TR" sz="3600" b="1" dirty="0"/>
              <a:t>)</a:t>
            </a:r>
            <a:br>
              <a:rPr lang="tr-TR" altLang="tr-TR" sz="3600" b="1" dirty="0"/>
            </a:br>
            <a:r>
              <a:rPr lang="tr-TR" altLang="tr-TR" sz="2400" b="1" dirty="0"/>
              <a:t/>
            </a:r>
            <a:br>
              <a:rPr lang="tr-TR" altLang="tr-TR" sz="2400" b="1" dirty="0"/>
            </a:br>
            <a:r>
              <a:rPr lang="tr-TR" altLang="tr-TR" sz="2700" b="1" dirty="0"/>
              <a:t/>
            </a:r>
            <a:br>
              <a:rPr lang="tr-TR" altLang="tr-TR" sz="2700" b="1" dirty="0"/>
            </a:br>
            <a:endParaRPr lang="tr-TR" altLang="tr-TR" sz="2700" b="1" dirty="0"/>
          </a:p>
        </p:txBody>
      </p:sp>
      <p:pic>
        <p:nvPicPr>
          <p:cNvPr id="6149" name="Picture 5" descr="ne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8266" y="1303140"/>
            <a:ext cx="5018088" cy="47640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8494064" y="886533"/>
            <a:ext cx="19397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1400" dirty="0" err="1"/>
              <a:t>Ventriculus</a:t>
            </a:r>
            <a:r>
              <a:rPr lang="tr-TR" altLang="tr-TR" sz="1400" dirty="0"/>
              <a:t> </a:t>
            </a:r>
            <a:r>
              <a:rPr lang="tr-TR" altLang="tr-TR" sz="1400" dirty="0" err="1"/>
              <a:t>lateralis</a:t>
            </a:r>
            <a:r>
              <a:rPr lang="tr-TR" altLang="tr-TR" sz="1400" dirty="0"/>
              <a:t>, 1-2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6826300" y="4267200"/>
            <a:ext cx="16677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1400" dirty="0" err="1"/>
              <a:t>Ventriculus</a:t>
            </a:r>
            <a:r>
              <a:rPr lang="tr-TR" altLang="tr-TR" sz="1400" dirty="0"/>
              <a:t> tertius-3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7655004" y="5607429"/>
            <a:ext cx="17530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1400" dirty="0" err="1"/>
              <a:t>Ventriculus</a:t>
            </a:r>
            <a:r>
              <a:rPr lang="tr-TR" altLang="tr-TR" sz="1400" dirty="0"/>
              <a:t> quartus-4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 flipV="1">
            <a:off x="9324304" y="1242643"/>
            <a:ext cx="17562" cy="17194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>
            <a:off x="8052167" y="3614259"/>
            <a:ext cx="1143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 flipH="1">
            <a:off x="8940802" y="4574977"/>
            <a:ext cx="1311559" cy="10324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tr-TR" dirty="0" smtClean="0"/>
              <a:t>,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03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Ventrıculus</a:t>
            </a:r>
            <a:r>
              <a:rPr lang="tr-TR" dirty="0" smtClean="0"/>
              <a:t> </a:t>
            </a:r>
            <a:r>
              <a:rPr lang="tr-TR" dirty="0" err="1" smtClean="0"/>
              <a:t>lateralis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Her bir </a:t>
            </a:r>
            <a:r>
              <a:rPr lang="tr-TR" dirty="0" err="1" smtClean="0"/>
              <a:t>hemisfer</a:t>
            </a:r>
            <a:r>
              <a:rPr lang="tr-TR" dirty="0" smtClean="0"/>
              <a:t> içinde yer alan </a:t>
            </a:r>
            <a:r>
              <a:rPr lang="tr-TR" dirty="0" smtClean="0"/>
              <a:t>üç uzantılı </a:t>
            </a:r>
            <a:r>
              <a:rPr lang="tr-TR" dirty="0" smtClean="0"/>
              <a:t>boşluktur.</a:t>
            </a:r>
          </a:p>
          <a:p>
            <a:r>
              <a:rPr lang="tr-TR" dirty="0" smtClean="0"/>
              <a:t>Hacmi Ort. 7-10 cc kadardır.</a:t>
            </a:r>
          </a:p>
          <a:p>
            <a:r>
              <a:rPr lang="tr-TR" dirty="0" smtClean="0"/>
              <a:t>Her iki </a:t>
            </a:r>
            <a:r>
              <a:rPr lang="tr-TR" dirty="0" err="1" smtClean="0"/>
              <a:t>ventrikül</a:t>
            </a:r>
            <a:r>
              <a:rPr lang="tr-TR" dirty="0" smtClean="0"/>
              <a:t> ortada </a:t>
            </a:r>
            <a:r>
              <a:rPr lang="tr-TR" dirty="0" err="1" smtClean="0"/>
              <a:t>septum</a:t>
            </a:r>
            <a:r>
              <a:rPr lang="tr-TR" dirty="0" smtClean="0"/>
              <a:t> </a:t>
            </a:r>
            <a:r>
              <a:rPr lang="tr-TR" dirty="0" err="1" smtClean="0"/>
              <a:t>pellucidum</a:t>
            </a:r>
            <a:r>
              <a:rPr lang="tr-TR" dirty="0" smtClean="0"/>
              <a:t> ile birbirinden ayrılmıştır.</a:t>
            </a:r>
          </a:p>
          <a:p>
            <a:endParaRPr lang="tr-TR" dirty="0"/>
          </a:p>
        </p:txBody>
      </p:sp>
      <p:pic>
        <p:nvPicPr>
          <p:cNvPr id="5" name="Picture 5" descr="ne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8266" y="1303140"/>
            <a:ext cx="5018088" cy="47640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623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8" y="-259724"/>
            <a:ext cx="3886200" cy="3886200"/>
          </a:xfr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70" y="4180602"/>
            <a:ext cx="4514850" cy="2257425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986" y="304130"/>
            <a:ext cx="4514850" cy="4781550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4301544" y="103031"/>
            <a:ext cx="2756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Septum</a:t>
            </a:r>
            <a:r>
              <a:rPr lang="tr-TR" sz="2400" dirty="0" smtClean="0"/>
              <a:t> </a:t>
            </a:r>
            <a:r>
              <a:rPr lang="tr-TR" sz="2400" dirty="0" err="1" smtClean="0"/>
              <a:t>pellucidum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1927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52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0212" y="1030287"/>
            <a:ext cx="5703888" cy="4303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3495542" y="278223"/>
            <a:ext cx="34050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1400" dirty="0" err="1"/>
              <a:t>Foramen</a:t>
            </a:r>
            <a:r>
              <a:rPr lang="tr-TR" altLang="tr-TR" sz="1400" dirty="0"/>
              <a:t> </a:t>
            </a:r>
            <a:r>
              <a:rPr lang="tr-TR" altLang="tr-TR" sz="1400" dirty="0" err="1"/>
              <a:t>interventrikülare</a:t>
            </a:r>
            <a:r>
              <a:rPr lang="tr-TR" altLang="tr-TR" sz="1400" dirty="0"/>
              <a:t> (</a:t>
            </a:r>
            <a:r>
              <a:rPr lang="tr-TR" altLang="tr-TR" sz="1400" dirty="0" err="1"/>
              <a:t>foramen</a:t>
            </a:r>
            <a:r>
              <a:rPr lang="tr-TR" altLang="tr-TR" sz="1400" dirty="0"/>
              <a:t> </a:t>
            </a:r>
            <a:r>
              <a:rPr lang="tr-TR" altLang="tr-TR" sz="1400" dirty="0" err="1"/>
              <a:t>Monro</a:t>
            </a:r>
            <a:r>
              <a:rPr lang="tr-TR" altLang="tr-TR" sz="1400" dirty="0"/>
              <a:t>)</a:t>
            </a:r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 flipV="1">
            <a:off x="3282156" y="734096"/>
            <a:ext cx="1779241" cy="22575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7392473" y="1030287"/>
            <a:ext cx="45848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 smtClean="0"/>
              <a:t>Ventriculus</a:t>
            </a:r>
            <a:r>
              <a:rPr lang="tr-TR" sz="2800" dirty="0" smtClean="0"/>
              <a:t> </a:t>
            </a:r>
            <a:r>
              <a:rPr lang="tr-TR" sz="2800" dirty="0" err="1" smtClean="0"/>
              <a:t>lateralis’ler</a:t>
            </a:r>
            <a:r>
              <a:rPr lang="tr-TR" sz="2800" dirty="0" smtClean="0"/>
              <a:t> </a:t>
            </a:r>
            <a:r>
              <a:rPr lang="tr-TR" sz="2800" dirty="0" err="1" smtClean="0">
                <a:solidFill>
                  <a:srgbClr val="FF0000"/>
                </a:solidFill>
              </a:rPr>
              <a:t>foramen</a:t>
            </a: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</a:rPr>
              <a:t>interventriculare</a:t>
            </a:r>
            <a:r>
              <a:rPr lang="tr-TR" sz="2800" dirty="0" smtClean="0">
                <a:solidFill>
                  <a:srgbClr val="FF0000"/>
                </a:solidFill>
              </a:rPr>
              <a:t> (</a:t>
            </a:r>
            <a:r>
              <a:rPr lang="tr-TR" sz="2800" dirty="0" err="1" smtClean="0">
                <a:solidFill>
                  <a:srgbClr val="FF0000"/>
                </a:solidFill>
              </a:rPr>
              <a:t>foramen</a:t>
            </a: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</a:rPr>
              <a:t>Monro</a:t>
            </a:r>
            <a:r>
              <a:rPr lang="tr-TR" sz="2800" dirty="0" smtClean="0"/>
              <a:t>) denilen deliklerle </a:t>
            </a:r>
            <a:r>
              <a:rPr lang="tr-TR" sz="2800" dirty="0" err="1" smtClean="0"/>
              <a:t>ventriculus</a:t>
            </a:r>
            <a:r>
              <a:rPr lang="tr-TR" sz="2800" dirty="0" smtClean="0"/>
              <a:t> </a:t>
            </a:r>
            <a:r>
              <a:rPr lang="tr-TR" sz="2800" dirty="0" err="1" smtClean="0"/>
              <a:t>tertius’a</a:t>
            </a:r>
            <a:r>
              <a:rPr lang="tr-TR" sz="2800" dirty="0" smtClean="0"/>
              <a:t> açılırlar.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23703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7324" y="0"/>
            <a:ext cx="10972800" cy="1371600"/>
          </a:xfrm>
        </p:spPr>
        <p:txBody>
          <a:bodyPr>
            <a:normAutofit/>
          </a:bodyPr>
          <a:lstStyle/>
          <a:p>
            <a:r>
              <a:rPr lang="tr-TR" altLang="tr-TR" sz="3200" b="1" dirty="0"/>
              <a:t>VENTRICULUS LATERALIS’İN </a:t>
            </a:r>
            <a:r>
              <a:rPr lang="tr-TR" altLang="tr-TR" sz="3200" b="1" dirty="0" smtClean="0"/>
              <a:t>BÖLÜMLERİ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anterius</a:t>
            </a:r>
            <a:r>
              <a:rPr lang="tr-TR" dirty="0" smtClean="0"/>
              <a:t> (</a:t>
            </a:r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frontale</a:t>
            </a:r>
            <a:r>
              <a:rPr lang="tr-TR" dirty="0" smtClean="0"/>
              <a:t>)</a:t>
            </a:r>
          </a:p>
          <a:p>
            <a:r>
              <a:rPr lang="tr-TR" dirty="0" smtClean="0"/>
              <a:t>Pars </a:t>
            </a:r>
            <a:r>
              <a:rPr lang="tr-TR" dirty="0" err="1" smtClean="0"/>
              <a:t>centralis</a:t>
            </a:r>
            <a:endParaRPr lang="tr-TR" dirty="0" smtClean="0"/>
          </a:p>
          <a:p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posterius</a:t>
            </a:r>
            <a:r>
              <a:rPr lang="tr-TR" dirty="0" smtClean="0"/>
              <a:t> (</a:t>
            </a:r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occipitale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inferius</a:t>
            </a:r>
            <a:r>
              <a:rPr lang="tr-TR" dirty="0" smtClean="0"/>
              <a:t> (</a:t>
            </a:r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temporale</a:t>
            </a:r>
            <a:r>
              <a:rPr lang="tr-TR" dirty="0" smtClean="0"/>
              <a:t>)</a:t>
            </a:r>
            <a:endParaRPr lang="tr-TR" dirty="0"/>
          </a:p>
        </p:txBody>
      </p:sp>
      <p:pic>
        <p:nvPicPr>
          <p:cNvPr id="5" name="Picture 5" descr="ne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8266" y="1303140"/>
            <a:ext cx="5018088" cy="47640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7" name="Düz Ok Bağlayıcısı 6"/>
          <p:cNvCxnSpPr/>
          <p:nvPr/>
        </p:nvCxnSpPr>
        <p:spPr>
          <a:xfrm>
            <a:off x="7675808" y="1828800"/>
            <a:ext cx="1146220" cy="14424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>
            <a:off x="6156101" y="1442434"/>
            <a:ext cx="2331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       </a:t>
            </a:r>
            <a:endParaRPr lang="tr-TR" dirty="0"/>
          </a:p>
        </p:txBody>
      </p:sp>
      <p:cxnSp>
        <p:nvCxnSpPr>
          <p:cNvPr id="13" name="Düz Ok Bağlayıcısı 12"/>
          <p:cNvCxnSpPr/>
          <p:nvPr/>
        </p:nvCxnSpPr>
        <p:spPr>
          <a:xfrm flipH="1">
            <a:off x="10908406" y="1811766"/>
            <a:ext cx="386366" cy="14594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etin kutusu 13"/>
          <p:cNvSpPr txBox="1"/>
          <p:nvPr/>
        </p:nvSpPr>
        <p:spPr>
          <a:xfrm>
            <a:off x="10483403" y="1386763"/>
            <a:ext cx="1708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posterius</a:t>
            </a:r>
            <a:endParaRPr lang="tr-TR" dirty="0"/>
          </a:p>
        </p:txBody>
      </p:sp>
      <p:cxnSp>
        <p:nvCxnSpPr>
          <p:cNvPr id="16" name="Düz Ok Bağlayıcısı 15"/>
          <p:cNvCxnSpPr/>
          <p:nvPr/>
        </p:nvCxnSpPr>
        <p:spPr>
          <a:xfrm flipV="1">
            <a:off x="9053848" y="4095482"/>
            <a:ext cx="785611" cy="108182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etin kutusu 16"/>
          <p:cNvSpPr txBox="1"/>
          <p:nvPr/>
        </p:nvSpPr>
        <p:spPr>
          <a:xfrm>
            <a:off x="7675808" y="5177307"/>
            <a:ext cx="193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    </a:t>
            </a:r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inferius</a:t>
            </a:r>
            <a:endParaRPr lang="tr-TR" dirty="0"/>
          </a:p>
        </p:txBody>
      </p:sp>
      <p:pic>
        <p:nvPicPr>
          <p:cNvPr id="19" name="Picture 5" descr="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7337" y="1386763"/>
            <a:ext cx="5018088" cy="47640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23" name="Düz Bağlayıcı 22"/>
          <p:cNvCxnSpPr/>
          <p:nvPr/>
        </p:nvCxnSpPr>
        <p:spPr>
          <a:xfrm>
            <a:off x="7765961" y="1828800"/>
            <a:ext cx="1056067" cy="15841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/>
          <p:cNvSpPr txBox="1"/>
          <p:nvPr/>
        </p:nvSpPr>
        <p:spPr>
          <a:xfrm>
            <a:off x="6296202" y="1442434"/>
            <a:ext cx="211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anterius</a:t>
            </a:r>
            <a:endParaRPr lang="tr-TR" dirty="0"/>
          </a:p>
        </p:txBody>
      </p:sp>
      <p:cxnSp>
        <p:nvCxnSpPr>
          <p:cNvPr id="26" name="Düz Bağlayıcı 25"/>
          <p:cNvCxnSpPr/>
          <p:nvPr/>
        </p:nvCxnSpPr>
        <p:spPr>
          <a:xfrm>
            <a:off x="9446653" y="1442434"/>
            <a:ext cx="160986" cy="16484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Metin kutusu 26"/>
          <p:cNvSpPr txBox="1"/>
          <p:nvPr/>
        </p:nvSpPr>
        <p:spPr>
          <a:xfrm>
            <a:off x="8414102" y="1163846"/>
            <a:ext cx="215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Pars </a:t>
            </a:r>
            <a:r>
              <a:rPr lang="tr-TR" dirty="0" err="1" smtClean="0"/>
              <a:t>centralis</a:t>
            </a:r>
            <a:endParaRPr lang="tr-TR" dirty="0"/>
          </a:p>
        </p:txBody>
      </p:sp>
      <p:cxnSp>
        <p:nvCxnSpPr>
          <p:cNvPr id="29" name="Düz Bağlayıcı 28"/>
          <p:cNvCxnSpPr/>
          <p:nvPr/>
        </p:nvCxnSpPr>
        <p:spPr>
          <a:xfrm>
            <a:off x="11005751" y="3616411"/>
            <a:ext cx="331950" cy="20374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Metin kutusu 29"/>
          <p:cNvSpPr txBox="1"/>
          <p:nvPr/>
        </p:nvSpPr>
        <p:spPr>
          <a:xfrm>
            <a:off x="10751523" y="5867400"/>
            <a:ext cx="194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posterius</a:t>
            </a:r>
            <a:endParaRPr lang="tr-TR" dirty="0"/>
          </a:p>
        </p:txBody>
      </p:sp>
      <p:cxnSp>
        <p:nvCxnSpPr>
          <p:cNvPr id="32" name="Düz Bağlayıcı 31"/>
          <p:cNvCxnSpPr/>
          <p:nvPr/>
        </p:nvCxnSpPr>
        <p:spPr>
          <a:xfrm flipV="1">
            <a:off x="8822028" y="4262907"/>
            <a:ext cx="895282" cy="1099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Metin kutusu 32"/>
          <p:cNvSpPr txBox="1"/>
          <p:nvPr/>
        </p:nvSpPr>
        <p:spPr>
          <a:xfrm>
            <a:off x="7765961" y="5357818"/>
            <a:ext cx="235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inferius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0931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400" b="1" dirty="0"/>
              <a:t>VENTRICULUS LATERALIS’İN BÖLÜMLERİ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844675"/>
            <a:ext cx="5277118" cy="3886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tr-TR" sz="2400" b="1" dirty="0" err="1">
                <a:solidFill>
                  <a:srgbClr val="FF0000"/>
                </a:solidFill>
              </a:rPr>
              <a:t>Cornu</a:t>
            </a:r>
            <a:r>
              <a:rPr lang="tr-TR" altLang="tr-TR" sz="2400" b="1" dirty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>
                <a:solidFill>
                  <a:srgbClr val="FF0000"/>
                </a:solidFill>
              </a:rPr>
              <a:t>anterius</a:t>
            </a:r>
            <a:r>
              <a:rPr lang="tr-TR" altLang="tr-TR" sz="2400" b="1" dirty="0">
                <a:solidFill>
                  <a:srgbClr val="FF0000"/>
                </a:solidFill>
              </a:rPr>
              <a:t> (</a:t>
            </a:r>
            <a:r>
              <a:rPr lang="tr-TR" altLang="tr-TR" sz="2400" b="1" dirty="0" err="1">
                <a:solidFill>
                  <a:srgbClr val="FF0000"/>
                </a:solidFill>
              </a:rPr>
              <a:t>frontale</a:t>
            </a:r>
            <a:r>
              <a:rPr lang="tr-TR" altLang="tr-TR" sz="2400" b="1" dirty="0">
                <a:solidFill>
                  <a:srgbClr val="FF0000"/>
                </a:solidFill>
              </a:rPr>
              <a:t>);</a:t>
            </a:r>
            <a:r>
              <a:rPr lang="tr-TR" altLang="tr-TR" sz="2400" dirty="0">
                <a:solidFill>
                  <a:srgbClr val="FF0000"/>
                </a:solidFill>
              </a:rPr>
              <a:t> </a:t>
            </a:r>
            <a:r>
              <a:rPr lang="tr-TR" altLang="tr-TR" sz="2400" dirty="0" err="1"/>
              <a:t>frontal</a:t>
            </a:r>
            <a:r>
              <a:rPr lang="tr-TR" altLang="tr-TR" sz="2400" dirty="0"/>
              <a:t> lob içindedir. </a:t>
            </a:r>
            <a:r>
              <a:rPr lang="tr-TR" altLang="tr-TR" sz="2400" dirty="0" smtClean="0"/>
              <a:t>Üst ve ön duvarını </a:t>
            </a:r>
            <a:r>
              <a:rPr lang="tr-TR" altLang="tr-TR" sz="2400" dirty="0" err="1" smtClean="0"/>
              <a:t>corpus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callosum’un</a:t>
            </a:r>
            <a:r>
              <a:rPr lang="tr-TR" altLang="tr-TR" sz="2400" dirty="0" smtClean="0"/>
              <a:t> ön kısmı, alt ve </a:t>
            </a:r>
            <a:r>
              <a:rPr lang="tr-TR" altLang="tr-TR" sz="2400" dirty="0" smtClean="0"/>
              <a:t>dış duvarını </a:t>
            </a:r>
            <a:r>
              <a:rPr lang="tr-TR" altLang="tr-TR" sz="2400" dirty="0" err="1" smtClean="0"/>
              <a:t>caput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nuclei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caudati</a:t>
            </a:r>
            <a:r>
              <a:rPr lang="tr-TR" altLang="tr-TR" sz="2400" dirty="0" smtClean="0"/>
              <a:t>, iç duvarını </a:t>
            </a:r>
            <a:r>
              <a:rPr lang="tr-TR" altLang="tr-TR" sz="2400" dirty="0" err="1" smtClean="0"/>
              <a:t>septum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pellucidum</a:t>
            </a:r>
            <a:r>
              <a:rPr lang="tr-TR" altLang="tr-TR" sz="2400" dirty="0" smtClean="0"/>
              <a:t> oluşturur.</a:t>
            </a:r>
            <a:endParaRPr lang="tr-TR" altLang="tr-TR" sz="2400" dirty="0"/>
          </a:p>
          <a:p>
            <a:pPr>
              <a:lnSpc>
                <a:spcPct val="90000"/>
              </a:lnSpc>
            </a:pPr>
            <a:endParaRPr lang="tr-TR" altLang="tr-TR" sz="2400" b="1" dirty="0"/>
          </a:p>
        </p:txBody>
      </p:sp>
      <p:pic>
        <p:nvPicPr>
          <p:cNvPr id="12295" name="Picture 7" descr="51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1" y="2224089"/>
            <a:ext cx="3744913" cy="3286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6" name="Line 8"/>
          <p:cNvSpPr>
            <a:spLocks noChangeShapeType="1"/>
          </p:cNvSpPr>
          <p:nvPr/>
        </p:nvSpPr>
        <p:spPr bwMode="auto">
          <a:xfrm flipH="1">
            <a:off x="2782888" y="1996224"/>
            <a:ext cx="3540639" cy="1072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794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Rectangle 1030"/>
          <p:cNvSpPr>
            <a:spLocks noGrp="1" noChangeArrowheads="1"/>
          </p:cNvSpPr>
          <p:nvPr>
            <p:ph type="body" sz="half" idx="2"/>
          </p:nvPr>
        </p:nvSpPr>
        <p:spPr>
          <a:xfrm>
            <a:off x="6084887" y="1844675"/>
            <a:ext cx="5815191" cy="3886200"/>
          </a:xfrm>
        </p:spPr>
        <p:txBody>
          <a:bodyPr>
            <a:normAutofit/>
          </a:bodyPr>
          <a:lstStyle/>
          <a:p>
            <a:r>
              <a:rPr lang="tr-TR" altLang="tr-TR" sz="2000" b="1" dirty="0" err="1">
                <a:solidFill>
                  <a:srgbClr val="FF0000"/>
                </a:solidFill>
              </a:rPr>
              <a:t>Cornu</a:t>
            </a:r>
            <a:r>
              <a:rPr lang="tr-TR" altLang="tr-TR" sz="2000" b="1" dirty="0">
                <a:solidFill>
                  <a:srgbClr val="FF0000"/>
                </a:solidFill>
              </a:rPr>
              <a:t> </a:t>
            </a:r>
            <a:r>
              <a:rPr lang="tr-TR" altLang="tr-TR" sz="2000" b="1" dirty="0" err="1">
                <a:solidFill>
                  <a:srgbClr val="FF0000"/>
                </a:solidFill>
              </a:rPr>
              <a:t>inferius</a:t>
            </a:r>
            <a:r>
              <a:rPr lang="tr-TR" altLang="tr-TR" sz="2000" b="1" dirty="0">
                <a:solidFill>
                  <a:srgbClr val="FF0000"/>
                </a:solidFill>
              </a:rPr>
              <a:t> (</a:t>
            </a:r>
            <a:r>
              <a:rPr lang="tr-TR" altLang="tr-TR" sz="2000" b="1" dirty="0" err="1">
                <a:solidFill>
                  <a:srgbClr val="FF0000"/>
                </a:solidFill>
              </a:rPr>
              <a:t>temporale</a:t>
            </a:r>
            <a:r>
              <a:rPr lang="tr-TR" altLang="tr-TR" sz="2000" b="1" dirty="0">
                <a:solidFill>
                  <a:srgbClr val="FF0000"/>
                </a:solidFill>
              </a:rPr>
              <a:t>);</a:t>
            </a:r>
            <a:r>
              <a:rPr lang="tr-TR" altLang="tr-TR" sz="2000" dirty="0">
                <a:solidFill>
                  <a:srgbClr val="FF0000"/>
                </a:solidFill>
              </a:rPr>
              <a:t> </a:t>
            </a:r>
            <a:r>
              <a:rPr lang="tr-TR" altLang="tr-TR" sz="2000" dirty="0" err="1"/>
              <a:t>lateral</a:t>
            </a:r>
            <a:r>
              <a:rPr lang="tr-TR" altLang="tr-TR" sz="2000" dirty="0"/>
              <a:t> </a:t>
            </a:r>
            <a:r>
              <a:rPr lang="tr-TR" altLang="tr-TR" sz="2000" dirty="0" err="1"/>
              <a:t>ventrikül’ün</a:t>
            </a:r>
            <a:r>
              <a:rPr lang="tr-TR" altLang="tr-TR" sz="2000" dirty="0"/>
              <a:t> </a:t>
            </a:r>
            <a:r>
              <a:rPr lang="tr-TR" altLang="tr-TR" sz="2000" b="1" dirty="0"/>
              <a:t>en büyük</a:t>
            </a:r>
            <a:r>
              <a:rPr lang="tr-TR" altLang="tr-TR" sz="2000" dirty="0"/>
              <a:t> parçasıdır. </a:t>
            </a:r>
            <a:r>
              <a:rPr lang="tr-TR" altLang="tr-TR" sz="2000" dirty="0" err="1"/>
              <a:t>Temporal</a:t>
            </a:r>
            <a:r>
              <a:rPr lang="tr-TR" altLang="tr-TR" sz="2000" dirty="0"/>
              <a:t> lob içindedir. </a:t>
            </a:r>
            <a:r>
              <a:rPr lang="tr-TR" altLang="tr-TR" sz="2000" dirty="0" err="1"/>
              <a:t>Nucleus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caudatus’un</a:t>
            </a:r>
            <a:r>
              <a:rPr lang="tr-TR" altLang="tr-TR" sz="2000" dirty="0"/>
              <a:t> kuyruğunun altındadır. </a:t>
            </a:r>
          </a:p>
          <a:p>
            <a:r>
              <a:rPr lang="tr-TR" altLang="tr-TR" sz="2000" dirty="0"/>
              <a:t>Tabanı, </a:t>
            </a:r>
            <a:r>
              <a:rPr lang="tr-TR" altLang="tr-TR" sz="2000" b="1" dirty="0" err="1">
                <a:solidFill>
                  <a:schemeClr val="hlink"/>
                </a:solidFill>
              </a:rPr>
              <a:t>trigonum</a:t>
            </a:r>
            <a:r>
              <a:rPr lang="tr-TR" altLang="tr-TR" sz="2000" b="1" dirty="0">
                <a:solidFill>
                  <a:schemeClr val="hlink"/>
                </a:solidFill>
              </a:rPr>
              <a:t> </a:t>
            </a:r>
            <a:r>
              <a:rPr lang="tr-TR" altLang="tr-TR" sz="2000" b="1" dirty="0" err="1">
                <a:solidFill>
                  <a:schemeClr val="hlink"/>
                </a:solidFill>
              </a:rPr>
              <a:t>collaterale</a:t>
            </a:r>
            <a:r>
              <a:rPr lang="tr-TR" altLang="tr-TR" sz="2000" b="1" dirty="0">
                <a:solidFill>
                  <a:schemeClr val="hlink"/>
                </a:solidFill>
              </a:rPr>
              <a:t> (</a:t>
            </a:r>
            <a:r>
              <a:rPr lang="tr-TR" altLang="tr-TR" sz="2000" b="1" dirty="0" err="1">
                <a:solidFill>
                  <a:schemeClr val="hlink"/>
                </a:solidFill>
              </a:rPr>
              <a:t>atrium</a:t>
            </a:r>
            <a:r>
              <a:rPr lang="tr-TR" altLang="tr-TR" sz="2000" b="1" dirty="0">
                <a:solidFill>
                  <a:schemeClr val="hlink"/>
                </a:solidFill>
              </a:rPr>
              <a:t>)</a:t>
            </a:r>
            <a:r>
              <a:rPr lang="tr-TR" altLang="tr-TR" sz="2000" dirty="0"/>
              <a:t> denilen bir genişleme gösterir. Burada, </a:t>
            </a:r>
            <a:r>
              <a:rPr lang="tr-TR" altLang="tr-TR" sz="2000" dirty="0" err="1"/>
              <a:t>cornu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posterius</a:t>
            </a:r>
            <a:r>
              <a:rPr lang="tr-TR" altLang="tr-TR" sz="2000" dirty="0"/>
              <a:t> ve pars </a:t>
            </a:r>
            <a:r>
              <a:rPr lang="tr-TR" altLang="tr-TR" sz="2000" dirty="0" err="1"/>
              <a:t>centralis’le</a:t>
            </a:r>
            <a:r>
              <a:rPr lang="tr-TR" altLang="tr-TR" sz="2000" dirty="0"/>
              <a:t> birleşir. Bu alan </a:t>
            </a:r>
            <a:r>
              <a:rPr lang="tr-TR" altLang="tr-TR" sz="2000" dirty="0" err="1"/>
              <a:t>lateral</a:t>
            </a:r>
            <a:r>
              <a:rPr lang="tr-TR" altLang="tr-TR" sz="2000" dirty="0"/>
              <a:t> </a:t>
            </a:r>
            <a:r>
              <a:rPr lang="tr-TR" altLang="tr-TR" sz="2000" dirty="0" err="1"/>
              <a:t>ventrikül’ün</a:t>
            </a:r>
            <a:r>
              <a:rPr lang="tr-TR" altLang="tr-TR" sz="2000" dirty="0"/>
              <a:t> en geniş bölgesidir ve beynin </a:t>
            </a:r>
            <a:r>
              <a:rPr lang="tr-TR" altLang="tr-TR" sz="2000" dirty="0" err="1"/>
              <a:t>dejeneratif</a:t>
            </a:r>
            <a:r>
              <a:rPr lang="tr-TR" altLang="tr-TR" sz="2000" dirty="0"/>
              <a:t> hastalıklarında en erken genişleme gösteren yerdir</a:t>
            </a:r>
            <a:r>
              <a:rPr lang="tr-TR" altLang="tr-TR" sz="2000" dirty="0" smtClean="0"/>
              <a:t>.</a:t>
            </a:r>
          </a:p>
          <a:p>
            <a:r>
              <a:rPr lang="tr-TR" altLang="tr-TR" sz="2000" dirty="0" smtClean="0"/>
              <a:t>Alt duvarında </a:t>
            </a:r>
            <a:r>
              <a:rPr lang="tr-TR" altLang="tr-TR" sz="2000" dirty="0" err="1" smtClean="0"/>
              <a:t>hippocampus</a:t>
            </a:r>
            <a:r>
              <a:rPr lang="tr-TR" altLang="tr-TR" sz="2000" dirty="0" smtClean="0"/>
              <a:t> yer alır.</a:t>
            </a:r>
            <a:endParaRPr lang="tr-TR" altLang="tr-TR" sz="2000" dirty="0"/>
          </a:p>
          <a:p>
            <a:endParaRPr lang="tr-TR" altLang="tr-TR" sz="2000" dirty="0"/>
          </a:p>
        </p:txBody>
      </p:sp>
      <p:pic>
        <p:nvPicPr>
          <p:cNvPr id="59399" name="Picture 1031" descr="51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13463" y="1988345"/>
            <a:ext cx="4105275" cy="3602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400" name="Line 1032"/>
          <p:cNvSpPr>
            <a:spLocks noChangeShapeType="1"/>
          </p:cNvSpPr>
          <p:nvPr/>
        </p:nvSpPr>
        <p:spPr bwMode="auto">
          <a:xfrm flipH="1">
            <a:off x="3563938" y="1989139"/>
            <a:ext cx="2665412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9401" name="Line 1033"/>
          <p:cNvSpPr>
            <a:spLocks noChangeShapeType="1"/>
          </p:cNvSpPr>
          <p:nvPr/>
        </p:nvSpPr>
        <p:spPr bwMode="auto">
          <a:xfrm flipH="1">
            <a:off x="4789488" y="2936383"/>
            <a:ext cx="1439862" cy="16559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660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Rectangle 1030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 altLang="tr-TR" sz="2400" b="1" dirty="0">
                <a:solidFill>
                  <a:srgbClr val="FF0000"/>
                </a:solidFill>
              </a:rPr>
              <a:t>Pars </a:t>
            </a:r>
            <a:r>
              <a:rPr lang="tr-TR" altLang="tr-TR" sz="2400" b="1" dirty="0" err="1">
                <a:solidFill>
                  <a:srgbClr val="FF0000"/>
                </a:solidFill>
              </a:rPr>
              <a:t>centralis</a:t>
            </a:r>
            <a:r>
              <a:rPr lang="tr-TR" altLang="tr-TR" sz="2400" b="1" dirty="0">
                <a:solidFill>
                  <a:srgbClr val="FF0000"/>
                </a:solidFill>
              </a:rPr>
              <a:t> (</a:t>
            </a:r>
            <a:r>
              <a:rPr lang="tr-TR" altLang="tr-TR" sz="2400" b="1" dirty="0" err="1">
                <a:solidFill>
                  <a:srgbClr val="FF0000"/>
                </a:solidFill>
              </a:rPr>
              <a:t>corpus</a:t>
            </a:r>
            <a:r>
              <a:rPr lang="tr-TR" altLang="tr-TR" sz="2400" b="1" dirty="0">
                <a:solidFill>
                  <a:srgbClr val="FF0000"/>
                </a:solidFill>
              </a:rPr>
              <a:t>);</a:t>
            </a:r>
            <a:r>
              <a:rPr lang="tr-TR" altLang="tr-TR" sz="2400" dirty="0">
                <a:solidFill>
                  <a:srgbClr val="FF0000"/>
                </a:solidFill>
              </a:rPr>
              <a:t> </a:t>
            </a:r>
            <a:r>
              <a:rPr lang="tr-TR" altLang="tr-TR" sz="2400" dirty="0" err="1"/>
              <a:t>foramen</a:t>
            </a:r>
            <a:r>
              <a:rPr lang="tr-TR" altLang="tr-TR" sz="2400" dirty="0"/>
              <a:t> </a:t>
            </a:r>
            <a:r>
              <a:rPr lang="tr-TR" altLang="tr-TR" sz="2400" dirty="0" err="1"/>
              <a:t>interventriculare’den</a:t>
            </a:r>
            <a:r>
              <a:rPr lang="tr-TR" altLang="tr-TR" sz="2400" dirty="0"/>
              <a:t>, </a:t>
            </a:r>
            <a:r>
              <a:rPr lang="tr-TR" altLang="tr-TR" sz="2400" dirty="0" err="1"/>
              <a:t>splenium</a:t>
            </a:r>
            <a:r>
              <a:rPr lang="tr-TR" altLang="tr-TR" sz="2400" dirty="0"/>
              <a:t> </a:t>
            </a:r>
            <a:r>
              <a:rPr lang="tr-TR" altLang="tr-TR" sz="2400" dirty="0" err="1"/>
              <a:t>corporis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callosi’ye</a:t>
            </a:r>
            <a:r>
              <a:rPr lang="tr-TR" altLang="tr-TR" sz="2400" dirty="0"/>
              <a:t> kadar olan parçadır. </a:t>
            </a:r>
          </a:p>
          <a:p>
            <a:r>
              <a:rPr lang="tr-TR" altLang="tr-TR" sz="2400" dirty="0" err="1"/>
              <a:t>Pariyetal</a:t>
            </a:r>
            <a:r>
              <a:rPr lang="tr-TR" altLang="tr-TR" sz="2400" dirty="0"/>
              <a:t> lob içindedir. </a:t>
            </a:r>
          </a:p>
          <a:p>
            <a:r>
              <a:rPr lang="tr-TR" altLang="tr-TR" sz="2400" dirty="0" err="1"/>
              <a:t>Thalamus</a:t>
            </a:r>
            <a:r>
              <a:rPr lang="tr-TR" altLang="tr-TR" sz="2400" dirty="0"/>
              <a:t> ve </a:t>
            </a:r>
            <a:r>
              <a:rPr lang="tr-TR" altLang="tr-TR" sz="2400" dirty="0" err="1"/>
              <a:t>fornix’in</a:t>
            </a:r>
            <a:r>
              <a:rPr lang="tr-TR" altLang="tr-TR" sz="2400" dirty="0"/>
              <a:t> üstünde, </a:t>
            </a:r>
            <a:r>
              <a:rPr lang="tr-TR" altLang="tr-TR" sz="2400" dirty="0" err="1"/>
              <a:t>truncus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corporis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callosi’nin</a:t>
            </a:r>
            <a:r>
              <a:rPr lang="tr-TR" altLang="tr-TR" sz="2400" dirty="0"/>
              <a:t> altındadır</a:t>
            </a:r>
            <a:r>
              <a:rPr lang="tr-TR" altLang="tr-TR" sz="2400" dirty="0" smtClean="0"/>
              <a:t>.</a:t>
            </a:r>
          </a:p>
          <a:p>
            <a:r>
              <a:rPr lang="tr-TR" altLang="tr-TR" sz="2400" dirty="0" smtClean="0"/>
              <a:t>İç duvarında </a:t>
            </a:r>
            <a:r>
              <a:rPr lang="tr-TR" altLang="tr-TR" sz="2400" dirty="0" err="1" smtClean="0"/>
              <a:t>septum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pellucidum</a:t>
            </a:r>
            <a:r>
              <a:rPr lang="tr-TR" altLang="tr-TR" sz="2400" dirty="0" smtClean="0"/>
              <a:t> yer alır.</a:t>
            </a:r>
            <a:endParaRPr lang="tr-TR" altLang="tr-TR" sz="2400" dirty="0"/>
          </a:p>
          <a:p>
            <a:endParaRPr lang="tr-TR" altLang="tr-TR" sz="1400" dirty="0"/>
          </a:p>
        </p:txBody>
      </p:sp>
      <p:pic>
        <p:nvPicPr>
          <p:cNvPr id="57353" name="Picture 1033" descr="51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4826" y="1970089"/>
            <a:ext cx="4105275" cy="3602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356" name="Line 1036"/>
          <p:cNvSpPr>
            <a:spLocks noChangeShapeType="1"/>
          </p:cNvSpPr>
          <p:nvPr/>
        </p:nvSpPr>
        <p:spPr bwMode="auto">
          <a:xfrm flipH="1">
            <a:off x="4224338" y="2133600"/>
            <a:ext cx="2087562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402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133206" y="1401650"/>
            <a:ext cx="5384800" cy="3886200"/>
          </a:xfrm>
        </p:spPr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Cornu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posterius</a:t>
            </a:r>
            <a:r>
              <a:rPr lang="tr-TR" dirty="0" smtClean="0">
                <a:solidFill>
                  <a:srgbClr val="FF0000"/>
                </a:solidFill>
              </a:rPr>
              <a:t> (</a:t>
            </a:r>
            <a:r>
              <a:rPr lang="tr-TR" dirty="0" err="1" smtClean="0">
                <a:solidFill>
                  <a:srgbClr val="FF0000"/>
                </a:solidFill>
              </a:rPr>
              <a:t>cornu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occipitale</a:t>
            </a:r>
            <a:r>
              <a:rPr lang="tr-TR" dirty="0" smtClean="0">
                <a:solidFill>
                  <a:srgbClr val="FF0000"/>
                </a:solidFill>
              </a:rPr>
              <a:t>)</a:t>
            </a:r>
          </a:p>
          <a:p>
            <a:r>
              <a:rPr lang="tr-TR" dirty="0" smtClean="0"/>
              <a:t>Dış ve üst duvarını </a:t>
            </a:r>
            <a:r>
              <a:rPr lang="tr-TR" dirty="0" err="1" smtClean="0"/>
              <a:t>corpus</a:t>
            </a:r>
            <a:r>
              <a:rPr lang="tr-TR" dirty="0" smtClean="0"/>
              <a:t> </a:t>
            </a:r>
            <a:r>
              <a:rPr lang="tr-TR" dirty="0" err="1" smtClean="0"/>
              <a:t>callosum’un</a:t>
            </a:r>
            <a:r>
              <a:rPr lang="tr-TR" dirty="0" smtClean="0"/>
              <a:t> </a:t>
            </a:r>
            <a:r>
              <a:rPr lang="tr-TR" dirty="0" err="1" smtClean="0"/>
              <a:t>tapetum’u</a:t>
            </a:r>
            <a:r>
              <a:rPr lang="tr-TR" dirty="0" smtClean="0"/>
              <a:t>, iç duvarını üstte </a:t>
            </a:r>
            <a:r>
              <a:rPr lang="tr-TR" dirty="0" err="1" smtClean="0"/>
              <a:t>forceps</a:t>
            </a:r>
            <a:r>
              <a:rPr lang="tr-TR" dirty="0" smtClean="0"/>
              <a:t> </a:t>
            </a:r>
            <a:r>
              <a:rPr lang="tr-TR" dirty="0" err="1" smtClean="0"/>
              <a:t>major</a:t>
            </a:r>
            <a:r>
              <a:rPr lang="tr-TR" dirty="0" smtClean="0"/>
              <a:t>, altta </a:t>
            </a:r>
            <a:r>
              <a:rPr lang="tr-TR" dirty="0" err="1" smtClean="0"/>
              <a:t>calcar</a:t>
            </a:r>
            <a:r>
              <a:rPr lang="tr-TR" dirty="0" smtClean="0"/>
              <a:t> </a:t>
            </a:r>
            <a:r>
              <a:rPr lang="tr-TR" dirty="0" err="1" smtClean="0"/>
              <a:t>avis</a:t>
            </a:r>
            <a:r>
              <a:rPr lang="tr-TR" dirty="0" smtClean="0"/>
              <a:t> oluşturur.</a:t>
            </a:r>
          </a:p>
          <a:p>
            <a:r>
              <a:rPr lang="tr-TR" dirty="0" err="1" smtClean="0"/>
              <a:t>Calcar</a:t>
            </a:r>
            <a:r>
              <a:rPr lang="tr-TR" dirty="0" smtClean="0"/>
              <a:t> </a:t>
            </a:r>
            <a:r>
              <a:rPr lang="tr-TR" dirty="0" err="1" smtClean="0"/>
              <a:t>avis</a:t>
            </a:r>
            <a:r>
              <a:rPr lang="tr-TR" dirty="0" smtClean="0"/>
              <a:t>, </a:t>
            </a:r>
            <a:r>
              <a:rPr lang="tr-TR" dirty="0" err="1" smtClean="0"/>
              <a:t>sulcus</a:t>
            </a:r>
            <a:r>
              <a:rPr lang="tr-TR" dirty="0" smtClean="0"/>
              <a:t> </a:t>
            </a:r>
            <a:r>
              <a:rPr lang="tr-TR" dirty="0" err="1" smtClean="0"/>
              <a:t>calcarinus’un</a:t>
            </a:r>
            <a:r>
              <a:rPr lang="tr-TR" dirty="0" smtClean="0"/>
              <a:t> </a:t>
            </a:r>
            <a:r>
              <a:rPr lang="tr-TR" dirty="0" err="1" smtClean="0"/>
              <a:t>ventrikül</a:t>
            </a:r>
            <a:r>
              <a:rPr lang="tr-TR" dirty="0" smtClean="0"/>
              <a:t> boşluğuna doğru olan </a:t>
            </a:r>
            <a:r>
              <a:rPr lang="tr-TR" dirty="0" err="1" smtClean="0"/>
              <a:t>kabarıntısıdır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5" name="Picture 1033" descr="51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597" y="1854557"/>
            <a:ext cx="4887534" cy="428866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7" name="Düz Bağlayıcı 6"/>
          <p:cNvCxnSpPr/>
          <p:nvPr/>
        </p:nvCxnSpPr>
        <p:spPr>
          <a:xfrm>
            <a:off x="4572000" y="316820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 flipV="1">
            <a:off x="4713668" y="1622738"/>
            <a:ext cx="1584101" cy="15841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617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39267" y="1350135"/>
            <a:ext cx="5384800" cy="3886200"/>
          </a:xfrm>
        </p:spPr>
        <p:txBody>
          <a:bodyPr/>
          <a:lstStyle/>
          <a:p>
            <a:r>
              <a:rPr lang="tr-TR" dirty="0" err="1" smtClean="0"/>
              <a:t>Plexus</a:t>
            </a:r>
            <a:r>
              <a:rPr lang="tr-TR" dirty="0" smtClean="0"/>
              <a:t> </a:t>
            </a:r>
            <a:r>
              <a:rPr lang="tr-TR" dirty="0" err="1" smtClean="0"/>
              <a:t>choroideus</a:t>
            </a:r>
            <a:r>
              <a:rPr lang="tr-TR" dirty="0" smtClean="0"/>
              <a:t>, </a:t>
            </a:r>
            <a:r>
              <a:rPr lang="tr-TR" dirty="0" err="1" smtClean="0"/>
              <a:t>ventriculus</a:t>
            </a:r>
            <a:r>
              <a:rPr lang="tr-TR" dirty="0" smtClean="0"/>
              <a:t> </a:t>
            </a:r>
            <a:r>
              <a:rPr lang="tr-TR" dirty="0" err="1" smtClean="0"/>
              <a:t>lateralis’in</a:t>
            </a:r>
            <a:r>
              <a:rPr lang="tr-TR" dirty="0" smtClean="0"/>
              <a:t> pars </a:t>
            </a:r>
            <a:r>
              <a:rPr lang="tr-TR" dirty="0" err="1" smtClean="0"/>
              <a:t>centralis</a:t>
            </a:r>
            <a:r>
              <a:rPr lang="tr-TR" dirty="0" smtClean="0"/>
              <a:t>, </a:t>
            </a:r>
            <a:r>
              <a:rPr lang="tr-TR" dirty="0" err="1" smtClean="0"/>
              <a:t>trigonum</a:t>
            </a:r>
            <a:r>
              <a:rPr lang="tr-TR" dirty="0" smtClean="0"/>
              <a:t> </a:t>
            </a:r>
            <a:r>
              <a:rPr lang="tr-TR" dirty="0" err="1" smtClean="0"/>
              <a:t>collaterale</a:t>
            </a:r>
            <a:r>
              <a:rPr lang="tr-TR" dirty="0" smtClean="0"/>
              <a:t> ve </a:t>
            </a:r>
            <a:r>
              <a:rPr lang="tr-TR" dirty="0" err="1" smtClean="0"/>
              <a:t>cornu</a:t>
            </a:r>
            <a:r>
              <a:rPr lang="tr-TR" dirty="0" smtClean="0"/>
              <a:t> </a:t>
            </a:r>
            <a:r>
              <a:rPr lang="tr-TR" dirty="0" err="1" smtClean="0"/>
              <a:t>inferius</a:t>
            </a:r>
            <a:r>
              <a:rPr lang="tr-TR" dirty="0" smtClean="0"/>
              <a:t> </a:t>
            </a:r>
            <a:r>
              <a:rPr lang="tr-TR" dirty="0" smtClean="0"/>
              <a:t>kısımlarında yer </a:t>
            </a:r>
            <a:r>
              <a:rPr lang="tr-TR" dirty="0" smtClean="0"/>
              <a:t>alır. </a:t>
            </a:r>
            <a:r>
              <a:rPr lang="tr-TR" dirty="0" err="1" smtClean="0"/>
              <a:t>Foramen</a:t>
            </a:r>
            <a:r>
              <a:rPr lang="tr-TR" dirty="0" smtClean="0"/>
              <a:t> </a:t>
            </a:r>
            <a:r>
              <a:rPr lang="tr-TR" dirty="0" err="1" smtClean="0"/>
              <a:t>interventriculare’den</a:t>
            </a:r>
            <a:r>
              <a:rPr lang="tr-TR" dirty="0" smtClean="0"/>
              <a:t> geçerek </a:t>
            </a:r>
            <a:r>
              <a:rPr lang="tr-TR" dirty="0" err="1" smtClean="0"/>
              <a:t>ventriculus</a:t>
            </a:r>
            <a:r>
              <a:rPr lang="tr-TR" dirty="0" smtClean="0"/>
              <a:t> </a:t>
            </a:r>
            <a:r>
              <a:rPr lang="tr-TR" dirty="0" err="1" smtClean="0"/>
              <a:t>tertius’un</a:t>
            </a:r>
            <a:r>
              <a:rPr lang="tr-TR" dirty="0" smtClean="0"/>
              <a:t> </a:t>
            </a:r>
            <a:r>
              <a:rPr lang="tr-TR" dirty="0" err="1" smtClean="0"/>
              <a:t>plexus</a:t>
            </a:r>
            <a:r>
              <a:rPr lang="tr-TR" dirty="0" smtClean="0"/>
              <a:t> </a:t>
            </a:r>
            <a:r>
              <a:rPr lang="tr-TR" dirty="0" err="1" smtClean="0"/>
              <a:t>choroideus’u</a:t>
            </a:r>
            <a:r>
              <a:rPr lang="tr-TR" dirty="0" smtClean="0"/>
              <a:t> ile birleşir.</a:t>
            </a:r>
            <a:endParaRPr lang="tr-TR" dirty="0"/>
          </a:p>
        </p:txBody>
      </p:sp>
      <p:pic>
        <p:nvPicPr>
          <p:cNvPr id="5" name="Picture 10" descr="52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812" y="584914"/>
            <a:ext cx="5373688" cy="5715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0" descr="52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494763"/>
            <a:ext cx="5373688" cy="5715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006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10354" y="551645"/>
            <a:ext cx="5984384" cy="3886200"/>
          </a:xfrm>
        </p:spPr>
        <p:txBody>
          <a:bodyPr/>
          <a:lstStyle/>
          <a:p>
            <a:r>
              <a:rPr lang="tr-TR" dirty="0" err="1" smtClean="0"/>
              <a:t>Ventriculus</a:t>
            </a:r>
            <a:r>
              <a:rPr lang="tr-TR" dirty="0" smtClean="0"/>
              <a:t> </a:t>
            </a:r>
            <a:r>
              <a:rPr lang="tr-TR" dirty="0" err="1" smtClean="0"/>
              <a:t>tertius</a:t>
            </a:r>
            <a:r>
              <a:rPr lang="tr-TR" dirty="0" smtClean="0"/>
              <a:t> (üçüncü </a:t>
            </a:r>
            <a:r>
              <a:rPr lang="tr-TR" dirty="0" err="1" smtClean="0"/>
              <a:t>ventrikül</a:t>
            </a:r>
            <a:r>
              <a:rPr lang="tr-TR" dirty="0" smtClean="0"/>
              <a:t>)</a:t>
            </a:r>
          </a:p>
          <a:p>
            <a:r>
              <a:rPr lang="tr-TR" dirty="0" smtClean="0"/>
              <a:t>Her iki </a:t>
            </a:r>
            <a:r>
              <a:rPr lang="tr-TR" dirty="0" err="1" smtClean="0"/>
              <a:t>thalamus</a:t>
            </a:r>
            <a:r>
              <a:rPr lang="tr-TR" dirty="0" smtClean="0"/>
              <a:t> ve </a:t>
            </a:r>
            <a:r>
              <a:rPr lang="tr-TR" dirty="0" err="1" smtClean="0"/>
              <a:t>hypothalamus’un</a:t>
            </a:r>
            <a:r>
              <a:rPr lang="tr-TR" dirty="0" smtClean="0"/>
              <a:t> arasında, orta hatta yer alır.</a:t>
            </a:r>
          </a:p>
          <a:p>
            <a:r>
              <a:rPr lang="tr-TR" dirty="0" err="1" smtClean="0"/>
              <a:t>For</a:t>
            </a:r>
            <a:r>
              <a:rPr lang="tr-TR" dirty="0" smtClean="0"/>
              <a:t>. </a:t>
            </a:r>
            <a:r>
              <a:rPr lang="tr-TR" dirty="0" err="1" smtClean="0"/>
              <a:t>interventriculare</a:t>
            </a:r>
            <a:r>
              <a:rPr lang="tr-TR" dirty="0" smtClean="0"/>
              <a:t> </a:t>
            </a:r>
            <a:r>
              <a:rPr lang="tr-TR" dirty="0" smtClean="0"/>
              <a:t>ile </a:t>
            </a:r>
            <a:r>
              <a:rPr lang="tr-TR" dirty="0" err="1" smtClean="0"/>
              <a:t>lateral</a:t>
            </a:r>
            <a:r>
              <a:rPr lang="tr-TR" dirty="0" smtClean="0"/>
              <a:t> </a:t>
            </a:r>
            <a:r>
              <a:rPr lang="tr-TR" dirty="0" err="1" smtClean="0"/>
              <a:t>ventriküllerle</a:t>
            </a:r>
            <a:r>
              <a:rPr lang="tr-TR" dirty="0" smtClean="0"/>
              <a:t>, arkada </a:t>
            </a:r>
            <a:r>
              <a:rPr lang="tr-TR" dirty="0" err="1" smtClean="0"/>
              <a:t>aquaductus</a:t>
            </a:r>
            <a:r>
              <a:rPr lang="tr-TR" dirty="0" smtClean="0"/>
              <a:t> </a:t>
            </a:r>
            <a:r>
              <a:rPr lang="tr-TR" dirty="0" err="1" smtClean="0"/>
              <a:t>cerebri</a:t>
            </a:r>
            <a:r>
              <a:rPr lang="tr-TR" dirty="0" smtClean="0"/>
              <a:t> ile dördüncü </a:t>
            </a:r>
            <a:r>
              <a:rPr lang="tr-TR" dirty="0" err="1" smtClean="0"/>
              <a:t>ventrikül</a:t>
            </a:r>
            <a:r>
              <a:rPr lang="tr-TR" dirty="0" smtClean="0"/>
              <a:t> ile bağlantılıdır.</a:t>
            </a:r>
            <a:endParaRPr lang="tr-TR" dirty="0"/>
          </a:p>
        </p:txBody>
      </p:sp>
      <p:pic>
        <p:nvPicPr>
          <p:cNvPr id="5" name="Picture 5" descr="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0819" y="1206459"/>
            <a:ext cx="5018088" cy="47640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561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74749" y="345583"/>
            <a:ext cx="5907110" cy="3886200"/>
          </a:xfrm>
        </p:spPr>
        <p:txBody>
          <a:bodyPr>
            <a:normAutofit lnSpcReduction="10000"/>
          </a:bodyPr>
          <a:lstStyle/>
          <a:p>
            <a:r>
              <a:rPr lang="tr-TR" dirty="0" err="1" smtClean="0">
                <a:solidFill>
                  <a:srgbClr val="FF0066"/>
                </a:solidFill>
              </a:rPr>
              <a:t>Ventriculus</a:t>
            </a:r>
            <a:r>
              <a:rPr lang="tr-TR" dirty="0" smtClean="0">
                <a:solidFill>
                  <a:srgbClr val="FF0066"/>
                </a:solidFill>
              </a:rPr>
              <a:t> </a:t>
            </a:r>
            <a:r>
              <a:rPr lang="tr-TR" dirty="0" err="1" smtClean="0">
                <a:solidFill>
                  <a:srgbClr val="FF0066"/>
                </a:solidFill>
              </a:rPr>
              <a:t>tertius</a:t>
            </a:r>
            <a:r>
              <a:rPr lang="tr-TR" dirty="0" smtClean="0">
                <a:solidFill>
                  <a:srgbClr val="FF0066"/>
                </a:solidFill>
              </a:rPr>
              <a:t> (üçüncü </a:t>
            </a:r>
            <a:r>
              <a:rPr lang="tr-TR" dirty="0" err="1" smtClean="0">
                <a:solidFill>
                  <a:srgbClr val="FF0066"/>
                </a:solidFill>
              </a:rPr>
              <a:t>ventrikül</a:t>
            </a:r>
            <a:r>
              <a:rPr lang="tr-TR" dirty="0" smtClean="0">
                <a:solidFill>
                  <a:srgbClr val="FF0066"/>
                </a:solidFill>
              </a:rPr>
              <a:t>)</a:t>
            </a:r>
          </a:p>
          <a:p>
            <a:r>
              <a:rPr lang="tr-TR" altLang="tr-TR" dirty="0">
                <a:solidFill>
                  <a:srgbClr val="00B0F0"/>
                </a:solidFill>
              </a:rPr>
              <a:t>Önden</a:t>
            </a:r>
            <a:r>
              <a:rPr lang="tr-TR" altLang="tr-TR" dirty="0"/>
              <a:t>; </a:t>
            </a:r>
            <a:r>
              <a:rPr lang="tr-TR" altLang="tr-TR" dirty="0" err="1"/>
              <a:t>lamina</a:t>
            </a:r>
            <a:r>
              <a:rPr lang="tr-TR" altLang="tr-TR" dirty="0"/>
              <a:t> </a:t>
            </a:r>
            <a:r>
              <a:rPr lang="tr-TR" altLang="tr-TR" dirty="0" err="1"/>
              <a:t>terminalis</a:t>
            </a:r>
            <a:r>
              <a:rPr lang="tr-TR" altLang="tr-TR" dirty="0"/>
              <a:t> ve </a:t>
            </a:r>
            <a:r>
              <a:rPr lang="tr-TR" altLang="tr-TR" dirty="0" err="1"/>
              <a:t>commissura</a:t>
            </a:r>
            <a:r>
              <a:rPr lang="tr-TR" altLang="tr-TR" dirty="0"/>
              <a:t> </a:t>
            </a:r>
            <a:r>
              <a:rPr lang="tr-TR" altLang="tr-TR" dirty="0" err="1"/>
              <a:t>anterior</a:t>
            </a:r>
            <a:r>
              <a:rPr lang="tr-TR" altLang="tr-TR" dirty="0"/>
              <a:t> ile,</a:t>
            </a:r>
          </a:p>
          <a:p>
            <a:r>
              <a:rPr lang="tr-TR" altLang="tr-TR" dirty="0">
                <a:solidFill>
                  <a:srgbClr val="00B0F0"/>
                </a:solidFill>
              </a:rPr>
              <a:t>Arkadan</a:t>
            </a:r>
            <a:r>
              <a:rPr lang="tr-TR" altLang="tr-TR" dirty="0"/>
              <a:t>; </a:t>
            </a:r>
            <a:r>
              <a:rPr lang="tr-TR" altLang="tr-TR" dirty="0" err="1"/>
              <a:t>epifiz</a:t>
            </a:r>
            <a:r>
              <a:rPr lang="tr-TR" altLang="tr-TR" dirty="0"/>
              <a:t> bezi ve </a:t>
            </a:r>
            <a:r>
              <a:rPr lang="tr-TR" altLang="tr-TR" dirty="0" err="1"/>
              <a:t>commissura</a:t>
            </a:r>
            <a:r>
              <a:rPr lang="tr-TR" altLang="tr-TR" dirty="0"/>
              <a:t> </a:t>
            </a:r>
            <a:r>
              <a:rPr lang="tr-TR" altLang="tr-TR" dirty="0" err="1"/>
              <a:t>posterior</a:t>
            </a:r>
            <a:r>
              <a:rPr lang="tr-TR" altLang="tr-TR" dirty="0"/>
              <a:t> ile sınırlanır.</a:t>
            </a:r>
          </a:p>
          <a:p>
            <a:r>
              <a:rPr lang="tr-TR" altLang="tr-TR" dirty="0">
                <a:solidFill>
                  <a:srgbClr val="00B0F0"/>
                </a:solidFill>
              </a:rPr>
              <a:t>Tabanını</a:t>
            </a:r>
            <a:r>
              <a:rPr lang="tr-TR" altLang="tr-TR" dirty="0"/>
              <a:t>; </a:t>
            </a:r>
            <a:r>
              <a:rPr lang="tr-TR" altLang="tr-TR" dirty="0" err="1"/>
              <a:t>tuber</a:t>
            </a:r>
            <a:r>
              <a:rPr lang="tr-TR" altLang="tr-TR" dirty="0"/>
              <a:t> </a:t>
            </a:r>
            <a:r>
              <a:rPr lang="tr-TR" altLang="tr-TR" dirty="0" err="1" smtClean="0"/>
              <a:t>cinereum</a:t>
            </a:r>
            <a:r>
              <a:rPr lang="tr-TR" altLang="tr-TR" dirty="0"/>
              <a:t>, </a:t>
            </a:r>
            <a:r>
              <a:rPr lang="tr-TR" altLang="tr-TR" dirty="0" err="1"/>
              <a:t>infundibulum</a:t>
            </a:r>
            <a:r>
              <a:rPr lang="tr-TR" altLang="tr-TR" dirty="0"/>
              <a:t>, </a:t>
            </a:r>
            <a:r>
              <a:rPr lang="tr-TR" altLang="tr-TR" dirty="0" err="1"/>
              <a:t>corpus</a:t>
            </a:r>
            <a:r>
              <a:rPr lang="tr-TR" altLang="tr-TR" dirty="0"/>
              <a:t> </a:t>
            </a:r>
            <a:r>
              <a:rPr lang="tr-TR" altLang="tr-TR" dirty="0" err="1"/>
              <a:t>mammillare</a:t>
            </a:r>
            <a:r>
              <a:rPr lang="tr-TR" altLang="tr-TR" dirty="0"/>
              <a:t> ve </a:t>
            </a:r>
            <a:r>
              <a:rPr lang="tr-TR" altLang="tr-TR" dirty="0" err="1"/>
              <a:t>mesencephalon’un</a:t>
            </a:r>
            <a:r>
              <a:rPr lang="tr-TR" altLang="tr-TR" dirty="0"/>
              <a:t> üst parçası oluşturur.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6" name="Picture 9" descr="4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3577" y="645822"/>
            <a:ext cx="5715000" cy="5029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584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210961" y="4800600"/>
            <a:ext cx="9119287" cy="1905000"/>
          </a:xfrm>
        </p:spPr>
        <p:txBody>
          <a:bodyPr>
            <a:normAutofit/>
          </a:bodyPr>
          <a:lstStyle/>
          <a:p>
            <a:r>
              <a:rPr lang="tr-TR" altLang="tr-TR" sz="1800" smtClean="0"/>
              <a:t>Çatısı </a:t>
            </a:r>
            <a:r>
              <a:rPr lang="tr-TR" altLang="tr-TR" sz="1800" dirty="0"/>
              <a:t>üzerinde arkada </a:t>
            </a:r>
            <a:r>
              <a:rPr lang="tr-TR" altLang="tr-TR" sz="1800" dirty="0" err="1"/>
              <a:t>epifiz</a:t>
            </a:r>
            <a:r>
              <a:rPr lang="tr-TR" altLang="tr-TR" sz="1800" dirty="0"/>
              <a:t> bezi oturur. </a:t>
            </a:r>
            <a:r>
              <a:rPr lang="tr-TR" altLang="tr-TR" sz="1800" dirty="0" err="1"/>
              <a:t>Ventrikül’ün</a:t>
            </a:r>
            <a:r>
              <a:rPr lang="tr-TR" altLang="tr-TR" sz="1800" dirty="0"/>
              <a:t> </a:t>
            </a:r>
            <a:r>
              <a:rPr lang="tr-TR" altLang="tr-TR" sz="1800" dirty="0" err="1"/>
              <a:t>epifiz</a:t>
            </a:r>
            <a:r>
              <a:rPr lang="tr-TR" altLang="tr-TR" sz="1800" dirty="0"/>
              <a:t> bezi sapı içine olan girintisine </a:t>
            </a:r>
            <a:r>
              <a:rPr lang="tr-TR" altLang="tr-TR" sz="1800" b="1" dirty="0" err="1"/>
              <a:t>recessus</a:t>
            </a:r>
            <a:r>
              <a:rPr lang="tr-TR" altLang="tr-TR" sz="1800" b="1" dirty="0"/>
              <a:t> </a:t>
            </a:r>
            <a:r>
              <a:rPr lang="tr-TR" altLang="tr-TR" sz="1800" b="1" dirty="0" err="1"/>
              <a:t>pinealis</a:t>
            </a:r>
            <a:r>
              <a:rPr lang="tr-TR" altLang="tr-TR" sz="1800" dirty="0"/>
              <a:t>, sapın üzerindeki girintisine </a:t>
            </a:r>
            <a:r>
              <a:rPr lang="tr-TR" altLang="tr-TR" sz="1800" b="1" dirty="0" err="1"/>
              <a:t>recessus</a:t>
            </a:r>
            <a:r>
              <a:rPr lang="tr-TR" altLang="tr-TR" sz="1800" b="1" dirty="0"/>
              <a:t> </a:t>
            </a:r>
            <a:r>
              <a:rPr lang="tr-TR" altLang="tr-TR" sz="1800" b="1" dirty="0" err="1"/>
              <a:t>suprapinealis</a:t>
            </a:r>
            <a:r>
              <a:rPr lang="tr-TR" altLang="tr-TR" sz="1800" dirty="0"/>
              <a:t> denir.</a:t>
            </a:r>
          </a:p>
          <a:p>
            <a:r>
              <a:rPr lang="tr-TR" altLang="tr-TR" sz="1800" dirty="0"/>
              <a:t>Benzer şekilde </a:t>
            </a:r>
            <a:r>
              <a:rPr lang="tr-TR" altLang="tr-TR" sz="1800" dirty="0" err="1"/>
              <a:t>infundibulum’a</a:t>
            </a:r>
            <a:r>
              <a:rPr lang="tr-TR" altLang="tr-TR" sz="1800" dirty="0"/>
              <a:t> </a:t>
            </a:r>
            <a:r>
              <a:rPr lang="tr-TR" altLang="tr-TR" sz="1800" b="1" dirty="0"/>
              <a:t>(</a:t>
            </a:r>
            <a:r>
              <a:rPr lang="tr-TR" altLang="tr-TR" sz="1800" b="1" dirty="0" err="1"/>
              <a:t>recessus</a:t>
            </a:r>
            <a:r>
              <a:rPr lang="tr-TR" altLang="tr-TR" sz="1800" b="1" dirty="0"/>
              <a:t> </a:t>
            </a:r>
            <a:r>
              <a:rPr lang="tr-TR" altLang="tr-TR" sz="1800" b="1" dirty="0" err="1"/>
              <a:t>infundibularis</a:t>
            </a:r>
            <a:r>
              <a:rPr lang="tr-TR" altLang="tr-TR" sz="1800" b="1" dirty="0"/>
              <a:t>) </a:t>
            </a:r>
            <a:r>
              <a:rPr lang="tr-TR" altLang="tr-TR" sz="1800" dirty="0"/>
              <a:t>ve </a:t>
            </a:r>
            <a:r>
              <a:rPr lang="tr-TR" altLang="tr-TR" sz="1800" dirty="0" err="1"/>
              <a:t>chiasma</a:t>
            </a:r>
            <a:r>
              <a:rPr lang="tr-TR" altLang="tr-TR" sz="1800" dirty="0"/>
              <a:t> </a:t>
            </a:r>
            <a:r>
              <a:rPr lang="tr-TR" altLang="tr-TR" sz="1800" dirty="0" err="1"/>
              <a:t>opticum’a</a:t>
            </a:r>
            <a:r>
              <a:rPr lang="tr-TR" altLang="tr-TR" sz="1800" dirty="0"/>
              <a:t> da </a:t>
            </a:r>
            <a:r>
              <a:rPr lang="tr-TR" altLang="tr-TR" sz="1800" b="1" dirty="0"/>
              <a:t>(</a:t>
            </a:r>
            <a:r>
              <a:rPr lang="tr-TR" altLang="tr-TR" sz="1800" b="1" dirty="0" err="1"/>
              <a:t>recessus</a:t>
            </a:r>
            <a:r>
              <a:rPr lang="tr-TR" altLang="tr-TR" sz="1800" b="1" dirty="0"/>
              <a:t> </a:t>
            </a:r>
            <a:r>
              <a:rPr lang="tr-TR" altLang="tr-TR" sz="1800" b="1" dirty="0" err="1"/>
              <a:t>supraopticus</a:t>
            </a:r>
            <a:r>
              <a:rPr lang="tr-TR" altLang="tr-TR" sz="1800" b="1" dirty="0"/>
              <a:t>)</a:t>
            </a:r>
            <a:r>
              <a:rPr lang="tr-TR" altLang="tr-TR" sz="1800" dirty="0"/>
              <a:t> birer girinti yapar.</a:t>
            </a:r>
          </a:p>
        </p:txBody>
      </p:sp>
      <p:pic>
        <p:nvPicPr>
          <p:cNvPr id="16391" name="Picture 7" descr="47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1325" y="102973"/>
            <a:ext cx="4953000" cy="43576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93" name="Picture 9" descr="5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8" y="702276"/>
            <a:ext cx="3744913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79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52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413" y="862885"/>
            <a:ext cx="5703888" cy="4303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1264989" y="387706"/>
            <a:ext cx="34050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1400" dirty="0" err="1"/>
              <a:t>Foramen</a:t>
            </a:r>
            <a:r>
              <a:rPr lang="tr-TR" altLang="tr-TR" sz="1400" dirty="0"/>
              <a:t> </a:t>
            </a:r>
            <a:r>
              <a:rPr lang="tr-TR" altLang="tr-TR" sz="1400" dirty="0" err="1"/>
              <a:t>interventrikülare</a:t>
            </a:r>
            <a:r>
              <a:rPr lang="tr-TR" altLang="tr-TR" sz="1400" dirty="0"/>
              <a:t> (</a:t>
            </a:r>
            <a:r>
              <a:rPr lang="tr-TR" altLang="tr-TR" sz="1400" dirty="0" err="1"/>
              <a:t>foramen</a:t>
            </a:r>
            <a:r>
              <a:rPr lang="tr-TR" altLang="tr-TR" sz="1400" dirty="0"/>
              <a:t> </a:t>
            </a:r>
            <a:r>
              <a:rPr lang="tr-TR" altLang="tr-TR" sz="1400" dirty="0" err="1"/>
              <a:t>Monro</a:t>
            </a:r>
            <a:r>
              <a:rPr lang="tr-TR" altLang="tr-TR" sz="1400" dirty="0"/>
              <a:t>)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1810216" y="5563673"/>
            <a:ext cx="27674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1400" dirty="0" err="1"/>
              <a:t>Aqueductus</a:t>
            </a:r>
            <a:r>
              <a:rPr lang="tr-TR" altLang="tr-TR" sz="1400" dirty="0"/>
              <a:t> </a:t>
            </a:r>
            <a:r>
              <a:rPr lang="tr-TR" altLang="tr-TR" sz="1400" dirty="0" err="1"/>
              <a:t>mesencephali</a:t>
            </a:r>
            <a:r>
              <a:rPr lang="tr-TR" altLang="tr-TR" sz="1400" dirty="0"/>
              <a:t> </a:t>
            </a:r>
          </a:p>
          <a:p>
            <a:r>
              <a:rPr lang="tr-TR" altLang="tr-TR" sz="1400" dirty="0"/>
              <a:t>(</a:t>
            </a:r>
            <a:r>
              <a:rPr lang="tr-TR" altLang="tr-TR" sz="1400" dirty="0" err="1"/>
              <a:t>Aqueductus</a:t>
            </a:r>
            <a:r>
              <a:rPr lang="tr-TR" altLang="tr-TR" sz="1400" dirty="0"/>
              <a:t> </a:t>
            </a:r>
            <a:r>
              <a:rPr lang="tr-TR" altLang="tr-TR" sz="1400" dirty="0" err="1"/>
              <a:t>cerebri</a:t>
            </a:r>
            <a:r>
              <a:rPr lang="tr-TR" altLang="tr-TR" sz="1400" dirty="0"/>
              <a:t>, </a:t>
            </a:r>
            <a:r>
              <a:rPr lang="tr-TR" altLang="tr-TR" sz="1400" dirty="0" err="1"/>
              <a:t>Sylvius</a:t>
            </a:r>
            <a:r>
              <a:rPr lang="tr-TR" altLang="tr-TR" sz="1400" dirty="0"/>
              <a:t> kanalı)</a:t>
            </a:r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 flipV="1">
            <a:off x="2987899" y="695482"/>
            <a:ext cx="64394" cy="2202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 flipH="1">
            <a:off x="3193961" y="3373191"/>
            <a:ext cx="436808" cy="21904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7070501" y="4655732"/>
            <a:ext cx="4610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 smtClean="0"/>
              <a:t>Ventriculus</a:t>
            </a:r>
            <a:r>
              <a:rPr lang="tr-TR" sz="2000" dirty="0" smtClean="0"/>
              <a:t> </a:t>
            </a:r>
            <a:r>
              <a:rPr lang="tr-TR" sz="2000" dirty="0" err="1" smtClean="0"/>
              <a:t>tertius</a:t>
            </a:r>
            <a:endParaRPr lang="tr-TR" sz="2000" dirty="0" smtClean="0"/>
          </a:p>
          <a:p>
            <a:r>
              <a:rPr lang="tr-TR" sz="1600" dirty="0" smtClean="0"/>
              <a:t>●</a:t>
            </a:r>
            <a:r>
              <a:rPr lang="tr-TR" sz="2000" dirty="0" smtClean="0"/>
              <a:t> Tavanında </a:t>
            </a:r>
            <a:r>
              <a:rPr lang="tr-TR" sz="2000" dirty="0" err="1" smtClean="0"/>
              <a:t>plexus</a:t>
            </a:r>
            <a:r>
              <a:rPr lang="tr-TR" sz="2000" dirty="0" smtClean="0"/>
              <a:t> </a:t>
            </a:r>
            <a:r>
              <a:rPr lang="tr-TR" sz="2000" dirty="0" err="1" smtClean="0"/>
              <a:t>chorideus</a:t>
            </a:r>
            <a:r>
              <a:rPr lang="tr-TR" sz="2000" dirty="0" smtClean="0"/>
              <a:t> yer alır.</a:t>
            </a:r>
            <a:endParaRPr lang="tr-TR" sz="2000" dirty="0"/>
          </a:p>
        </p:txBody>
      </p:sp>
      <p:pic>
        <p:nvPicPr>
          <p:cNvPr id="8" name="İçerik Yer Tutucus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934" y="196479"/>
            <a:ext cx="3794631" cy="41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9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5910" y="1324377"/>
            <a:ext cx="6400800" cy="3886200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Ventriculus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quartus</a:t>
            </a:r>
            <a:r>
              <a:rPr lang="tr-TR" dirty="0" smtClean="0">
                <a:solidFill>
                  <a:srgbClr val="FF0000"/>
                </a:solidFill>
              </a:rPr>
              <a:t> (dördüncü </a:t>
            </a:r>
            <a:r>
              <a:rPr lang="tr-TR" dirty="0" err="1" smtClean="0">
                <a:solidFill>
                  <a:srgbClr val="FF0000"/>
                </a:solidFill>
              </a:rPr>
              <a:t>ventrikül</a:t>
            </a:r>
            <a:r>
              <a:rPr lang="tr-TR" dirty="0" smtClean="0">
                <a:solidFill>
                  <a:srgbClr val="FF0000"/>
                </a:solidFill>
              </a:rPr>
              <a:t>)</a:t>
            </a:r>
          </a:p>
          <a:p>
            <a:r>
              <a:rPr lang="tr-TR" dirty="0" err="1" smtClean="0"/>
              <a:t>Bulbus</a:t>
            </a:r>
            <a:r>
              <a:rPr lang="tr-TR" dirty="0" smtClean="0"/>
              <a:t>, </a:t>
            </a:r>
            <a:r>
              <a:rPr lang="tr-TR" dirty="0" err="1" smtClean="0"/>
              <a:t>pons</a:t>
            </a:r>
            <a:r>
              <a:rPr lang="tr-TR" dirty="0" smtClean="0"/>
              <a:t> ve </a:t>
            </a:r>
            <a:r>
              <a:rPr lang="tr-TR" dirty="0" err="1" smtClean="0"/>
              <a:t>cerebellum</a:t>
            </a:r>
            <a:r>
              <a:rPr lang="tr-TR" dirty="0" smtClean="0"/>
              <a:t> arasında yer alır.</a:t>
            </a:r>
          </a:p>
          <a:p>
            <a:r>
              <a:rPr lang="tr-TR" dirty="0" err="1" smtClean="0">
                <a:solidFill>
                  <a:srgbClr val="00B0F0"/>
                </a:solidFill>
              </a:rPr>
              <a:t>Kaudalde</a:t>
            </a:r>
            <a:r>
              <a:rPr lang="tr-TR" dirty="0" smtClean="0"/>
              <a:t> </a:t>
            </a:r>
            <a:r>
              <a:rPr lang="tr-TR" dirty="0" err="1" smtClean="0"/>
              <a:t>canalis</a:t>
            </a:r>
            <a:r>
              <a:rPr lang="tr-TR" dirty="0" smtClean="0"/>
              <a:t> </a:t>
            </a:r>
            <a:r>
              <a:rPr lang="tr-TR" dirty="0" err="1" smtClean="0"/>
              <a:t>centralis</a:t>
            </a:r>
            <a:r>
              <a:rPr lang="tr-TR" dirty="0" smtClean="0"/>
              <a:t> ile devam eder.</a:t>
            </a:r>
          </a:p>
          <a:p>
            <a:r>
              <a:rPr lang="tr-TR" dirty="0" smtClean="0">
                <a:solidFill>
                  <a:srgbClr val="00B0F0"/>
                </a:solidFill>
              </a:rPr>
              <a:t>Tabanını</a:t>
            </a:r>
            <a:r>
              <a:rPr lang="tr-TR" dirty="0" smtClean="0"/>
              <a:t> fossa </a:t>
            </a:r>
            <a:r>
              <a:rPr lang="tr-TR" dirty="0" err="1" smtClean="0"/>
              <a:t>rhomboidea</a:t>
            </a:r>
            <a:r>
              <a:rPr lang="tr-TR" dirty="0" smtClean="0"/>
              <a:t>,</a:t>
            </a:r>
          </a:p>
          <a:p>
            <a:r>
              <a:rPr lang="tr-TR" dirty="0" smtClean="0">
                <a:solidFill>
                  <a:srgbClr val="00B0F0"/>
                </a:solidFill>
              </a:rPr>
              <a:t>Tavanını (arka duvarını), </a:t>
            </a:r>
            <a:r>
              <a:rPr lang="tr-TR" dirty="0" smtClean="0"/>
              <a:t>üst tarafta </a:t>
            </a:r>
            <a:r>
              <a:rPr lang="tr-TR" dirty="0" err="1" smtClean="0"/>
              <a:t>velum</a:t>
            </a:r>
            <a:r>
              <a:rPr lang="tr-TR" dirty="0" smtClean="0"/>
              <a:t> </a:t>
            </a:r>
            <a:r>
              <a:rPr lang="tr-TR" dirty="0" err="1" smtClean="0"/>
              <a:t>medullare</a:t>
            </a:r>
            <a:r>
              <a:rPr lang="tr-TR" dirty="0" smtClean="0"/>
              <a:t> </a:t>
            </a:r>
            <a:r>
              <a:rPr lang="tr-TR" dirty="0" err="1" smtClean="0"/>
              <a:t>suprius</a:t>
            </a:r>
            <a:r>
              <a:rPr lang="tr-TR" dirty="0" smtClean="0"/>
              <a:t>, alt tarafta </a:t>
            </a:r>
            <a:r>
              <a:rPr lang="tr-TR" dirty="0" err="1" smtClean="0"/>
              <a:t>velum</a:t>
            </a:r>
            <a:r>
              <a:rPr lang="tr-TR" dirty="0" smtClean="0"/>
              <a:t> </a:t>
            </a:r>
            <a:r>
              <a:rPr lang="tr-TR" dirty="0" err="1" smtClean="0"/>
              <a:t>medullare</a:t>
            </a:r>
            <a:r>
              <a:rPr lang="tr-TR" dirty="0" smtClean="0"/>
              <a:t> </a:t>
            </a:r>
            <a:r>
              <a:rPr lang="tr-TR" dirty="0" err="1" smtClean="0"/>
              <a:t>inferius</a:t>
            </a:r>
            <a:r>
              <a:rPr lang="tr-TR" dirty="0" smtClean="0"/>
              <a:t> ve </a:t>
            </a:r>
            <a:r>
              <a:rPr lang="tr-TR" dirty="0" err="1" smtClean="0"/>
              <a:t>plexus</a:t>
            </a:r>
            <a:r>
              <a:rPr lang="tr-TR" dirty="0" smtClean="0"/>
              <a:t> </a:t>
            </a:r>
            <a:r>
              <a:rPr lang="tr-TR" dirty="0" err="1" smtClean="0"/>
              <a:t>choroideus</a:t>
            </a:r>
            <a:r>
              <a:rPr lang="tr-TR" dirty="0" smtClean="0"/>
              <a:t> oluşturur.</a:t>
            </a:r>
          </a:p>
          <a:p>
            <a:r>
              <a:rPr lang="tr-TR" dirty="0" err="1" smtClean="0">
                <a:solidFill>
                  <a:srgbClr val="00B0F0"/>
                </a:solidFill>
              </a:rPr>
              <a:t>Lateral</a:t>
            </a:r>
            <a:r>
              <a:rPr lang="tr-TR" dirty="0" smtClean="0">
                <a:solidFill>
                  <a:srgbClr val="00B0F0"/>
                </a:solidFill>
              </a:rPr>
              <a:t> duvarlarını</a:t>
            </a:r>
            <a:r>
              <a:rPr lang="tr-TR" dirty="0" smtClean="0"/>
              <a:t>, yukarıda </a:t>
            </a:r>
            <a:r>
              <a:rPr lang="tr-TR" dirty="0" err="1" smtClean="0"/>
              <a:t>pedinculus</a:t>
            </a:r>
            <a:r>
              <a:rPr lang="tr-TR" dirty="0" smtClean="0"/>
              <a:t> </a:t>
            </a:r>
            <a:r>
              <a:rPr lang="tr-TR" dirty="0" err="1" smtClean="0"/>
              <a:t>cerebellaris</a:t>
            </a:r>
            <a:r>
              <a:rPr lang="tr-TR" dirty="0" smtClean="0"/>
              <a:t> </a:t>
            </a:r>
            <a:r>
              <a:rPr lang="tr-TR" dirty="0" err="1" smtClean="0"/>
              <a:t>superior</a:t>
            </a:r>
            <a:r>
              <a:rPr lang="tr-TR" dirty="0" smtClean="0"/>
              <a:t>, aşağıda </a:t>
            </a:r>
            <a:r>
              <a:rPr lang="tr-TR" dirty="0" err="1" smtClean="0"/>
              <a:t>pedinculus</a:t>
            </a:r>
            <a:r>
              <a:rPr lang="tr-TR" dirty="0" smtClean="0"/>
              <a:t> </a:t>
            </a:r>
            <a:r>
              <a:rPr lang="tr-TR" dirty="0" err="1" smtClean="0"/>
              <a:t>cerebellaris</a:t>
            </a:r>
            <a:r>
              <a:rPr lang="tr-TR" dirty="0" smtClean="0"/>
              <a:t> </a:t>
            </a:r>
            <a:r>
              <a:rPr lang="tr-TR" dirty="0" err="1" smtClean="0"/>
              <a:t>inferior</a:t>
            </a:r>
            <a:r>
              <a:rPr lang="tr-TR" dirty="0" smtClean="0"/>
              <a:t> oluşturur.</a:t>
            </a:r>
            <a:endParaRPr lang="tr-TR" dirty="0"/>
          </a:p>
        </p:txBody>
      </p:sp>
      <p:pic>
        <p:nvPicPr>
          <p:cNvPr id="5" name="Picture 5" descr="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0819" y="1206459"/>
            <a:ext cx="5018088" cy="47640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77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sobt-5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6304" y="270456"/>
            <a:ext cx="6920944" cy="609170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7" name="Düz Ok Bağlayıcısı 6"/>
          <p:cNvCxnSpPr/>
          <p:nvPr/>
        </p:nvCxnSpPr>
        <p:spPr>
          <a:xfrm flipH="1">
            <a:off x="4616776" y="2446986"/>
            <a:ext cx="3825025" cy="145531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>
            <a:off x="8319753" y="2077654"/>
            <a:ext cx="3683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Velum</a:t>
            </a:r>
            <a:r>
              <a:rPr lang="tr-TR" sz="2400" dirty="0" smtClean="0"/>
              <a:t> </a:t>
            </a:r>
            <a:r>
              <a:rPr lang="tr-TR" sz="2400" dirty="0" err="1" smtClean="0"/>
              <a:t>medullare</a:t>
            </a:r>
            <a:r>
              <a:rPr lang="tr-TR" sz="2400" dirty="0" smtClean="0"/>
              <a:t> </a:t>
            </a:r>
            <a:r>
              <a:rPr lang="tr-TR" sz="2400" dirty="0" err="1" smtClean="0"/>
              <a:t>superius</a:t>
            </a:r>
            <a:endParaRPr lang="tr-TR" sz="2400" dirty="0"/>
          </a:p>
        </p:txBody>
      </p:sp>
      <p:cxnSp>
        <p:nvCxnSpPr>
          <p:cNvPr id="10" name="Düz Ok Bağlayıcısı 9"/>
          <p:cNvCxnSpPr/>
          <p:nvPr/>
        </p:nvCxnSpPr>
        <p:spPr>
          <a:xfrm flipH="1">
            <a:off x="4748633" y="4271631"/>
            <a:ext cx="3561310" cy="29621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/>
          <p:cNvSpPr txBox="1"/>
          <p:nvPr/>
        </p:nvSpPr>
        <p:spPr>
          <a:xfrm>
            <a:off x="8441801" y="4043966"/>
            <a:ext cx="3355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Velum</a:t>
            </a:r>
            <a:r>
              <a:rPr lang="tr-TR" sz="2400" dirty="0" smtClean="0"/>
              <a:t> </a:t>
            </a:r>
            <a:r>
              <a:rPr lang="tr-TR" sz="2400" dirty="0" err="1" smtClean="0"/>
              <a:t>medullare</a:t>
            </a:r>
            <a:r>
              <a:rPr lang="tr-TR" sz="2400" dirty="0" smtClean="0"/>
              <a:t> </a:t>
            </a:r>
            <a:r>
              <a:rPr lang="tr-TR" sz="2400" dirty="0" err="1" smtClean="0"/>
              <a:t>inferius</a:t>
            </a:r>
            <a:endParaRPr lang="tr-TR" sz="2400" dirty="0"/>
          </a:p>
        </p:txBody>
      </p:sp>
      <p:cxnSp>
        <p:nvCxnSpPr>
          <p:cNvPr id="13" name="Düz Ok Bağlayıcısı 12"/>
          <p:cNvCxnSpPr/>
          <p:nvPr/>
        </p:nvCxnSpPr>
        <p:spPr>
          <a:xfrm flipH="1" flipV="1">
            <a:off x="4616776" y="5100034"/>
            <a:ext cx="3110548" cy="115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etin kutusu 13"/>
          <p:cNvSpPr txBox="1"/>
          <p:nvPr/>
        </p:nvSpPr>
        <p:spPr>
          <a:xfrm>
            <a:off x="7868992" y="5074276"/>
            <a:ext cx="318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Plexus</a:t>
            </a:r>
            <a:r>
              <a:rPr lang="tr-TR" sz="2400" dirty="0" smtClean="0"/>
              <a:t> </a:t>
            </a:r>
            <a:r>
              <a:rPr lang="tr-TR" sz="2400" dirty="0" err="1" smtClean="0"/>
              <a:t>choroideus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72919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Picture 7" descr="5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838201"/>
            <a:ext cx="3473450" cy="5394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8" name="Line 8"/>
          <p:cNvSpPr>
            <a:spLocks noChangeShapeType="1"/>
          </p:cNvSpPr>
          <p:nvPr/>
        </p:nvSpPr>
        <p:spPr bwMode="auto">
          <a:xfrm flipH="1">
            <a:off x="5257800" y="23622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 flipH="1" flipV="1">
            <a:off x="5519738" y="3068638"/>
            <a:ext cx="1566862" cy="55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7162800" y="2132133"/>
            <a:ext cx="33206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tr-TR" altLang="tr-TR" b="1" dirty="0" err="1"/>
              <a:t>Pedunculus</a:t>
            </a:r>
            <a:r>
              <a:rPr lang="tr-TR" altLang="tr-TR" b="1" dirty="0"/>
              <a:t> </a:t>
            </a:r>
            <a:r>
              <a:rPr lang="tr-TR" altLang="tr-TR" b="1" dirty="0" err="1"/>
              <a:t>cerebellaris</a:t>
            </a:r>
            <a:r>
              <a:rPr lang="tr-TR" altLang="tr-TR" b="1" dirty="0"/>
              <a:t> </a:t>
            </a:r>
            <a:r>
              <a:rPr lang="tr-TR" altLang="tr-TR" b="1" dirty="0" err="1"/>
              <a:t>superior</a:t>
            </a:r>
            <a:r>
              <a:rPr lang="tr-TR" altLang="tr-TR" dirty="0"/>
              <a:t> 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7086600" y="2914749"/>
            <a:ext cx="33968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tr-TR" altLang="tr-TR" b="1" dirty="0" err="1"/>
              <a:t>Pedunculus</a:t>
            </a:r>
            <a:r>
              <a:rPr lang="tr-TR" altLang="tr-TR" b="1" dirty="0"/>
              <a:t> </a:t>
            </a:r>
            <a:r>
              <a:rPr lang="tr-TR" altLang="tr-TR" b="1" dirty="0" err="1"/>
              <a:t>cerebellaris</a:t>
            </a:r>
            <a:r>
              <a:rPr lang="tr-TR" altLang="tr-TR" b="1" dirty="0"/>
              <a:t> </a:t>
            </a:r>
            <a:r>
              <a:rPr lang="tr-TR" altLang="tr-TR" b="1" dirty="0" err="1"/>
              <a:t>inferior</a:t>
            </a:r>
            <a:r>
              <a:rPr lang="tr-TR" altLang="tr-TR" dirty="0"/>
              <a:t> </a:t>
            </a: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7162799" y="1645643"/>
            <a:ext cx="35653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tr-TR" altLang="tr-TR" sz="2400" dirty="0" err="1">
                <a:solidFill>
                  <a:srgbClr val="0070C0"/>
                </a:solidFill>
              </a:rPr>
              <a:t>Lateral</a:t>
            </a:r>
            <a:r>
              <a:rPr lang="tr-TR" altLang="tr-TR" sz="2400" dirty="0">
                <a:solidFill>
                  <a:srgbClr val="0070C0"/>
                </a:solidFill>
              </a:rPr>
              <a:t> sınırlarını</a:t>
            </a:r>
          </a:p>
        </p:txBody>
      </p:sp>
    </p:spTree>
    <p:extLst>
      <p:ext uri="{BB962C8B-B14F-4D97-AF65-F5344CB8AC3E}">
        <p14:creationId xmlns:p14="http://schemas.microsoft.com/office/powerpoint/2010/main" val="173431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47730" y="773807"/>
            <a:ext cx="48939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Ventriculus</a:t>
            </a:r>
            <a:r>
              <a:rPr lang="tr-TR" sz="2400" dirty="0" smtClean="0"/>
              <a:t> </a:t>
            </a:r>
            <a:r>
              <a:rPr lang="tr-TR" sz="2400" dirty="0" err="1" smtClean="0"/>
              <a:t>quartus’un</a:t>
            </a:r>
            <a:r>
              <a:rPr lang="tr-TR" sz="2400" dirty="0" smtClean="0"/>
              <a:t> tavanının alt kısmında ve orta hatta yer alan </a:t>
            </a:r>
            <a:r>
              <a:rPr lang="tr-TR" sz="2400" dirty="0" err="1" smtClean="0">
                <a:solidFill>
                  <a:srgbClr val="FF0000"/>
                </a:solidFill>
              </a:rPr>
              <a:t>apertura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mediana</a:t>
            </a:r>
            <a:r>
              <a:rPr lang="tr-TR" sz="2400" dirty="0" smtClean="0">
                <a:solidFill>
                  <a:srgbClr val="FF0000"/>
                </a:solidFill>
              </a:rPr>
              <a:t> (</a:t>
            </a:r>
            <a:r>
              <a:rPr lang="tr-TR" sz="2400" dirty="0" err="1" smtClean="0">
                <a:solidFill>
                  <a:srgbClr val="FF0000"/>
                </a:solidFill>
              </a:rPr>
              <a:t>foramen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Magendi</a:t>
            </a:r>
            <a:r>
              <a:rPr lang="tr-TR" sz="2400" dirty="0" smtClean="0">
                <a:solidFill>
                  <a:srgbClr val="FF0000"/>
                </a:solidFill>
              </a:rPr>
              <a:t>) </a:t>
            </a:r>
            <a:r>
              <a:rPr lang="tr-TR" sz="2400" dirty="0" smtClean="0"/>
              <a:t>ile sağ ve sol </a:t>
            </a:r>
            <a:r>
              <a:rPr lang="tr-TR" sz="2400" dirty="0" err="1" smtClean="0"/>
              <a:t>recessus</a:t>
            </a:r>
            <a:r>
              <a:rPr lang="tr-TR" sz="2400" dirty="0" smtClean="0"/>
              <a:t> </a:t>
            </a:r>
            <a:r>
              <a:rPr lang="tr-TR" sz="2400" dirty="0" err="1" smtClean="0"/>
              <a:t>lateralis’lerin</a:t>
            </a:r>
            <a:r>
              <a:rPr lang="tr-TR" sz="2400" dirty="0" smtClean="0"/>
              <a:t> uç kısımlarında bulunan </a:t>
            </a:r>
            <a:r>
              <a:rPr lang="tr-TR" sz="2400" dirty="0" err="1" smtClean="0">
                <a:solidFill>
                  <a:srgbClr val="FF0000"/>
                </a:solidFill>
              </a:rPr>
              <a:t>apertura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lateralis</a:t>
            </a:r>
            <a:r>
              <a:rPr lang="tr-TR" sz="2400" dirty="0" smtClean="0">
                <a:solidFill>
                  <a:srgbClr val="FF0000"/>
                </a:solidFill>
              </a:rPr>
              <a:t> (</a:t>
            </a:r>
            <a:r>
              <a:rPr lang="tr-TR" sz="2400" dirty="0" err="1" smtClean="0">
                <a:solidFill>
                  <a:srgbClr val="FF0000"/>
                </a:solidFill>
              </a:rPr>
              <a:t>foramen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Luschka</a:t>
            </a:r>
            <a:r>
              <a:rPr lang="tr-TR" sz="2400" dirty="0" smtClean="0">
                <a:solidFill>
                  <a:srgbClr val="FF0000"/>
                </a:solidFill>
              </a:rPr>
              <a:t>)</a:t>
            </a:r>
            <a:r>
              <a:rPr lang="tr-TR" sz="2400" dirty="0" smtClean="0"/>
              <a:t>’</a:t>
            </a:r>
            <a:r>
              <a:rPr lang="tr-TR" sz="2400" dirty="0" err="1" smtClean="0"/>
              <a:t>ler</a:t>
            </a:r>
            <a:r>
              <a:rPr lang="tr-TR" sz="2400" dirty="0" smtClean="0"/>
              <a:t>             4. </a:t>
            </a:r>
            <a:r>
              <a:rPr lang="tr-TR" sz="2400" dirty="0" err="1" smtClean="0"/>
              <a:t>ventriküldeki</a:t>
            </a:r>
            <a:r>
              <a:rPr lang="tr-TR" sz="2400" dirty="0" smtClean="0"/>
              <a:t> </a:t>
            </a:r>
            <a:r>
              <a:rPr lang="tr-TR" sz="2400" dirty="0" err="1" smtClean="0"/>
              <a:t>BOS’un</a:t>
            </a:r>
            <a:r>
              <a:rPr lang="tr-TR" sz="2400" dirty="0" smtClean="0"/>
              <a:t> </a:t>
            </a:r>
            <a:r>
              <a:rPr lang="tr-TR" sz="2400" dirty="0" err="1" smtClean="0"/>
              <a:t>subaraknoid</a:t>
            </a:r>
            <a:r>
              <a:rPr lang="tr-TR" sz="2400" dirty="0" smtClean="0"/>
              <a:t> aralığa geçmesini sağlar.</a:t>
            </a:r>
            <a:endParaRPr lang="tr-TR" sz="2400" dirty="0"/>
          </a:p>
        </p:txBody>
      </p:sp>
      <p:pic>
        <p:nvPicPr>
          <p:cNvPr id="11" name="İçerik Yer Tutucusu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384" y="798491"/>
            <a:ext cx="6170730" cy="550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57" y="450761"/>
            <a:ext cx="5572875" cy="6104442"/>
          </a:xfrm>
        </p:spPr>
      </p:pic>
    </p:spTree>
    <p:extLst>
      <p:ext uri="{BB962C8B-B14F-4D97-AF65-F5344CB8AC3E}">
        <p14:creationId xmlns:p14="http://schemas.microsoft.com/office/powerpoint/2010/main" val="201990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23233" y="274637"/>
            <a:ext cx="5384800" cy="3886200"/>
          </a:xfrm>
        </p:spPr>
        <p:txBody>
          <a:bodyPr>
            <a:normAutofit lnSpcReduction="1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Fossa </a:t>
            </a:r>
            <a:r>
              <a:rPr lang="tr-TR" dirty="0" err="1" smtClean="0">
                <a:solidFill>
                  <a:srgbClr val="FF0000"/>
                </a:solidFill>
              </a:rPr>
              <a:t>rhomboidea</a:t>
            </a:r>
            <a:endParaRPr lang="tr-TR" dirty="0" smtClean="0">
              <a:solidFill>
                <a:srgbClr val="FF0000"/>
              </a:solidFill>
            </a:endParaRPr>
          </a:p>
          <a:p>
            <a:r>
              <a:rPr lang="tr-TR" dirty="0" smtClean="0"/>
              <a:t>4. </a:t>
            </a:r>
            <a:r>
              <a:rPr lang="tr-TR" dirty="0" err="1" smtClean="0"/>
              <a:t>ventrikülün</a:t>
            </a:r>
            <a:r>
              <a:rPr lang="tr-TR" dirty="0" smtClean="0"/>
              <a:t> eşkenar dörtgen şeklindeki tabanıdır.</a:t>
            </a:r>
          </a:p>
          <a:p>
            <a:r>
              <a:rPr lang="tr-TR" dirty="0" smtClean="0"/>
              <a:t>Yukarıda </a:t>
            </a:r>
            <a:r>
              <a:rPr lang="tr-TR" dirty="0" err="1" smtClean="0"/>
              <a:t>aquaductus</a:t>
            </a:r>
            <a:r>
              <a:rPr lang="tr-TR" dirty="0" smtClean="0"/>
              <a:t> </a:t>
            </a:r>
            <a:r>
              <a:rPr lang="tr-TR" dirty="0" err="1" smtClean="0"/>
              <a:t>mesencephali</a:t>
            </a:r>
            <a:r>
              <a:rPr lang="tr-TR" dirty="0" smtClean="0"/>
              <a:t>, aşağıda </a:t>
            </a:r>
            <a:r>
              <a:rPr lang="tr-TR" dirty="0" err="1" smtClean="0"/>
              <a:t>canalis</a:t>
            </a:r>
            <a:r>
              <a:rPr lang="tr-TR" dirty="0" smtClean="0"/>
              <a:t> </a:t>
            </a:r>
            <a:r>
              <a:rPr lang="tr-TR" dirty="0" err="1" smtClean="0"/>
              <a:t>centralis</a:t>
            </a:r>
            <a:r>
              <a:rPr lang="tr-TR" dirty="0" smtClean="0"/>
              <a:t> ile devam eder.</a:t>
            </a:r>
          </a:p>
          <a:p>
            <a:r>
              <a:rPr lang="tr-TR" dirty="0" smtClean="0"/>
              <a:t>Yan taraflarda </a:t>
            </a:r>
            <a:r>
              <a:rPr lang="tr-TR" dirty="0" err="1" smtClean="0"/>
              <a:t>pedinculus</a:t>
            </a:r>
            <a:r>
              <a:rPr lang="tr-TR" dirty="0" smtClean="0"/>
              <a:t> </a:t>
            </a:r>
            <a:r>
              <a:rPr lang="tr-TR" dirty="0" err="1" smtClean="0"/>
              <a:t>cerebellaris</a:t>
            </a:r>
            <a:r>
              <a:rPr lang="tr-TR" dirty="0" smtClean="0"/>
              <a:t> </a:t>
            </a:r>
            <a:r>
              <a:rPr lang="tr-TR" dirty="0" err="1" smtClean="0"/>
              <a:t>superior</a:t>
            </a:r>
            <a:r>
              <a:rPr lang="tr-TR" dirty="0" smtClean="0"/>
              <a:t> ve </a:t>
            </a:r>
            <a:r>
              <a:rPr lang="tr-TR" dirty="0" err="1" smtClean="0"/>
              <a:t>inferior</a:t>
            </a:r>
            <a:r>
              <a:rPr lang="tr-TR" dirty="0" smtClean="0"/>
              <a:t> yer alır.</a:t>
            </a:r>
          </a:p>
        </p:txBody>
      </p:sp>
      <p:pic>
        <p:nvPicPr>
          <p:cNvPr id="5" name="Picture 7" descr="5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04090" y="1463675"/>
            <a:ext cx="3473450" cy="5394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7" descr="5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85903" y="575033"/>
            <a:ext cx="3473450" cy="53943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9438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FF0000"/>
                </a:solidFill>
              </a:rPr>
              <a:t>Fossa </a:t>
            </a:r>
            <a:r>
              <a:rPr lang="tr-TR" sz="3200" dirty="0" err="1" smtClean="0">
                <a:solidFill>
                  <a:srgbClr val="FF0000"/>
                </a:solidFill>
              </a:rPr>
              <a:t>rhomboidea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Ortada yer alan </a:t>
            </a:r>
            <a:r>
              <a:rPr lang="tr-TR" dirty="0" err="1" smtClean="0"/>
              <a:t>sulcus</a:t>
            </a:r>
            <a:r>
              <a:rPr lang="tr-TR" dirty="0" smtClean="0"/>
              <a:t> </a:t>
            </a:r>
            <a:r>
              <a:rPr lang="tr-TR" dirty="0" err="1" smtClean="0"/>
              <a:t>medianus’un</a:t>
            </a:r>
            <a:r>
              <a:rPr lang="tr-TR" dirty="0" smtClean="0"/>
              <a:t> her iki yanında </a:t>
            </a:r>
            <a:r>
              <a:rPr lang="tr-TR" dirty="0" err="1" smtClean="0"/>
              <a:t>eminentia</a:t>
            </a:r>
            <a:r>
              <a:rPr lang="tr-TR" dirty="0" smtClean="0"/>
              <a:t> </a:t>
            </a:r>
            <a:r>
              <a:rPr lang="tr-TR" dirty="0" err="1" smtClean="0"/>
              <a:t>medialis</a:t>
            </a:r>
            <a:r>
              <a:rPr lang="tr-TR" dirty="0" smtClean="0"/>
              <a:t> denilen kabarık sahalar yer alır.</a:t>
            </a:r>
          </a:p>
          <a:p>
            <a:r>
              <a:rPr lang="tr-TR" dirty="0" err="1" smtClean="0"/>
              <a:t>Eminentia</a:t>
            </a:r>
            <a:r>
              <a:rPr lang="tr-TR" dirty="0" smtClean="0"/>
              <a:t> </a:t>
            </a:r>
            <a:r>
              <a:rPr lang="tr-TR" dirty="0" err="1" smtClean="0"/>
              <a:t>medialis’in</a:t>
            </a:r>
            <a:r>
              <a:rPr lang="tr-TR" dirty="0" smtClean="0"/>
              <a:t> ortalarında </a:t>
            </a:r>
            <a:r>
              <a:rPr lang="tr-TR" dirty="0" err="1" smtClean="0"/>
              <a:t>colliculus</a:t>
            </a:r>
            <a:r>
              <a:rPr lang="tr-TR" dirty="0" smtClean="0"/>
              <a:t> </a:t>
            </a:r>
            <a:r>
              <a:rPr lang="tr-TR" dirty="0" err="1" smtClean="0"/>
              <a:t>facialis</a:t>
            </a:r>
            <a:r>
              <a:rPr lang="tr-TR" dirty="0" smtClean="0"/>
              <a:t> yer alır.</a:t>
            </a:r>
          </a:p>
          <a:p>
            <a:r>
              <a:rPr lang="tr-TR" dirty="0" smtClean="0"/>
              <a:t>Alt yarısında, üstte </a:t>
            </a:r>
            <a:r>
              <a:rPr lang="tr-TR" dirty="0" err="1" smtClean="0"/>
              <a:t>trigonum</a:t>
            </a:r>
            <a:r>
              <a:rPr lang="tr-TR" dirty="0" smtClean="0"/>
              <a:t> </a:t>
            </a:r>
            <a:r>
              <a:rPr lang="tr-TR" dirty="0" err="1" smtClean="0"/>
              <a:t>nervi</a:t>
            </a:r>
            <a:r>
              <a:rPr lang="tr-TR" dirty="0" smtClean="0"/>
              <a:t> </a:t>
            </a:r>
            <a:r>
              <a:rPr lang="tr-TR" dirty="0" err="1" smtClean="0"/>
              <a:t>hypoglossi</a:t>
            </a:r>
            <a:r>
              <a:rPr lang="tr-TR" dirty="0" smtClean="0"/>
              <a:t>, altta </a:t>
            </a:r>
            <a:r>
              <a:rPr lang="tr-TR" dirty="0" err="1" smtClean="0"/>
              <a:t>trigonum</a:t>
            </a:r>
            <a:r>
              <a:rPr lang="tr-TR" dirty="0" smtClean="0"/>
              <a:t> </a:t>
            </a:r>
            <a:r>
              <a:rPr lang="tr-TR" dirty="0" err="1" smtClean="0"/>
              <a:t>nervi</a:t>
            </a:r>
            <a:r>
              <a:rPr lang="tr-TR" dirty="0" smtClean="0"/>
              <a:t> </a:t>
            </a:r>
            <a:r>
              <a:rPr lang="tr-TR" dirty="0" err="1" smtClean="0"/>
              <a:t>vagi</a:t>
            </a:r>
            <a:r>
              <a:rPr lang="tr-TR" dirty="0" smtClean="0"/>
              <a:t> yer alır.</a:t>
            </a:r>
            <a:endParaRPr lang="tr-TR" dirty="0"/>
          </a:p>
        </p:txBody>
      </p:sp>
      <p:pic>
        <p:nvPicPr>
          <p:cNvPr id="5" name="Picture 7" descr="5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42726" y="1463675"/>
            <a:ext cx="3473450" cy="5394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474" y="798491"/>
            <a:ext cx="6046307" cy="53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9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44450"/>
            <a:ext cx="8229600" cy="1371600"/>
          </a:xfrm>
        </p:spPr>
        <p:txBody>
          <a:bodyPr/>
          <a:lstStyle/>
          <a:p>
            <a:r>
              <a:rPr lang="tr-TR" altLang="tr-TR" sz="3200"/>
              <a:t>KLİNİK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726113" y="1703389"/>
            <a:ext cx="4906962" cy="4821237"/>
          </a:xfrm>
        </p:spPr>
        <p:txBody>
          <a:bodyPr/>
          <a:lstStyle/>
          <a:p>
            <a:r>
              <a:rPr lang="tr-TR" altLang="tr-TR" sz="1400" b="1"/>
              <a:t>Spinal anestezi;</a:t>
            </a:r>
            <a:r>
              <a:rPr lang="tr-TR" altLang="tr-TR" sz="1400"/>
              <a:t> anestezik madde, cisterna lumbalis’e verilir. Böylece lumbal ve sakral spinal sinir köklerindeki ileti bloke edilir.</a:t>
            </a:r>
          </a:p>
        </p:txBody>
      </p:sp>
      <p:pic>
        <p:nvPicPr>
          <p:cNvPr id="45068" name="Picture 12" descr="spinale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5439" y="1584325"/>
            <a:ext cx="4213225" cy="3981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49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altLang="tr-TR" sz="2800" b="1"/>
              <a:t>Spinal anestezi</a:t>
            </a:r>
          </a:p>
        </p:txBody>
      </p:sp>
      <p:pic>
        <p:nvPicPr>
          <p:cNvPr id="84996" name="Picture 4" descr="Spinal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981200"/>
            <a:ext cx="5181600" cy="3886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51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altLang="tr-TR" sz="2800" b="1"/>
              <a:t>Spinal anestezi</a:t>
            </a:r>
          </a:p>
        </p:txBody>
      </p:sp>
      <p:pic>
        <p:nvPicPr>
          <p:cNvPr id="86020" name="Picture 4" descr="spina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1813" y="1909763"/>
            <a:ext cx="5688012" cy="3789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0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altLang="tr-TR" sz="2800" b="1"/>
              <a:t>Epidural anestezi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49788" y="5726114"/>
            <a:ext cx="4038600" cy="655637"/>
          </a:xfrm>
        </p:spPr>
        <p:txBody>
          <a:bodyPr/>
          <a:lstStyle/>
          <a:p>
            <a:r>
              <a:rPr lang="tr-TR" altLang="tr-TR"/>
              <a:t>Lokal Anestezi</a:t>
            </a:r>
          </a:p>
        </p:txBody>
      </p:sp>
      <p:pic>
        <p:nvPicPr>
          <p:cNvPr id="87044" name="Picture 4" descr="figure4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6963" y="1735139"/>
            <a:ext cx="4906962" cy="392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122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9" name="Rectangle 10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altLang="tr-TR" sz="2800" b="1"/>
              <a:t>Epidural anestezi</a:t>
            </a:r>
          </a:p>
        </p:txBody>
      </p:sp>
      <p:pic>
        <p:nvPicPr>
          <p:cNvPr id="88068" name="Picture 1028" descr="figure5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8076" y="1908175"/>
            <a:ext cx="4968875" cy="3975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40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8764" y="457201"/>
            <a:ext cx="3322637" cy="1027113"/>
          </a:xfrm>
        </p:spPr>
        <p:txBody>
          <a:bodyPr/>
          <a:lstStyle/>
          <a:p>
            <a:r>
              <a:rPr lang="tr-TR" altLang="tr-TR" sz="2800" b="1"/>
              <a:t>Kaudal anestezi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071813" y="5437188"/>
            <a:ext cx="6635750" cy="1160462"/>
          </a:xfrm>
        </p:spPr>
        <p:txBody>
          <a:bodyPr/>
          <a:lstStyle/>
          <a:p>
            <a:r>
              <a:rPr lang="tr-TR" altLang="tr-TR"/>
              <a:t>Anestezik madde hiatus sacralis’ten epidural boşluğa verilir.</a:t>
            </a:r>
          </a:p>
          <a:p>
            <a:pPr>
              <a:buFont typeface="Wingdings" panose="05000000000000000000" pitchFamily="2" charset="2"/>
              <a:buNone/>
            </a:pPr>
            <a:endParaRPr lang="tr-TR" altLang="tr-TR"/>
          </a:p>
          <a:p>
            <a:endParaRPr lang="tr-TR" altLang="tr-TR"/>
          </a:p>
        </p:txBody>
      </p:sp>
      <p:pic>
        <p:nvPicPr>
          <p:cNvPr id="80903" name="Picture 7" descr="needle-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9150" y="1579563"/>
            <a:ext cx="4897438" cy="3676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28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768</Words>
  <Application>Microsoft Office PowerPoint</Application>
  <PresentationFormat>Geniş ekran</PresentationFormat>
  <Paragraphs>95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Wingdings</vt:lpstr>
      <vt:lpstr>Office Teması</vt:lpstr>
      <vt:lpstr>BEYİN VENTRİKÜLLERİ</vt:lpstr>
      <vt:lpstr>PowerPoint Sunusu</vt:lpstr>
      <vt:lpstr>PowerPoint Sunusu</vt:lpstr>
      <vt:lpstr>PowerPoint Sunusu</vt:lpstr>
      <vt:lpstr>   Ventriculus lateralis’ler  Ventriculus tertius (3. ventrikül)  Ventriculus quartus (4. ventrikül)   </vt:lpstr>
      <vt:lpstr>Ventrıculus lateralis</vt:lpstr>
      <vt:lpstr>PowerPoint Sunusu</vt:lpstr>
      <vt:lpstr>PowerPoint Sunusu</vt:lpstr>
      <vt:lpstr>VENTRICULUS LATERALIS’İN BÖLÜMLERİ</vt:lpstr>
      <vt:lpstr>VENTRICULUS LATERALIS’İN BÖLÜMLERİ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Fossa rhomboidea</vt:lpstr>
      <vt:lpstr>KLİNİK</vt:lpstr>
      <vt:lpstr>Spinal anestezi</vt:lpstr>
      <vt:lpstr>Spinal anestezi</vt:lpstr>
      <vt:lpstr>Epidural anestezi</vt:lpstr>
      <vt:lpstr>Epidural anestezi</vt:lpstr>
      <vt:lpstr>Kaudal anestezi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BEYİN VENRİKÜLLERİ</dc:title>
  <dc:creator>Prof.Dr M.Emirzeoğlu</dc:creator>
  <cp:lastModifiedBy>Prof.Dr M.Emirzeoğlu</cp:lastModifiedBy>
  <cp:revision>106</cp:revision>
  <dcterms:created xsi:type="dcterms:W3CDTF">2019-10-11T07:35:13Z</dcterms:created>
  <dcterms:modified xsi:type="dcterms:W3CDTF">2019-10-14T12:59:18Z</dcterms:modified>
</cp:coreProperties>
</file>