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58" r:id="rId3"/>
    <p:sldId id="260" r:id="rId4"/>
    <p:sldId id="262" r:id="rId5"/>
    <p:sldId id="264" r:id="rId6"/>
    <p:sldId id="266" r:id="rId7"/>
    <p:sldId id="268" r:id="rId8"/>
    <p:sldId id="270" r:id="rId9"/>
    <p:sldId id="272" r:id="rId10"/>
    <p:sldId id="274" r:id="rId11"/>
    <p:sldId id="276" r:id="rId12"/>
    <p:sldId id="278" r:id="rId13"/>
    <p:sldId id="280" r:id="rId14"/>
    <p:sldId id="282" r:id="rId15"/>
    <p:sldId id="284" r:id="rId16"/>
    <p:sldId id="286" r:id="rId17"/>
    <p:sldId id="288" r:id="rId18"/>
    <p:sldId id="290" r:id="rId19"/>
    <p:sldId id="292" r:id="rId20"/>
    <p:sldId id="294" r:id="rId21"/>
    <p:sldId id="296" r:id="rId22"/>
    <p:sldId id="298" r:id="rId23"/>
    <p:sldId id="300" r:id="rId24"/>
    <p:sldId id="302" r:id="rId25"/>
    <p:sldId id="303" r:id="rId26"/>
    <p:sldId id="305" r:id="rId27"/>
    <p:sldId id="307" r:id="rId28"/>
    <p:sldId id="309" r:id="rId29"/>
    <p:sldId id="311" r:id="rId30"/>
    <p:sldId id="313" r:id="rId31"/>
    <p:sldId id="315" r:id="rId32"/>
    <p:sldId id="317" r:id="rId33"/>
    <p:sldId id="319" r:id="rId34"/>
    <p:sldId id="321" r:id="rId35"/>
    <p:sldId id="323" r:id="rId36"/>
    <p:sldId id="325" r:id="rId37"/>
    <p:sldId id="327" r:id="rId38"/>
    <p:sldId id="329" r:id="rId39"/>
    <p:sldId id="331" r:id="rId40"/>
    <p:sldId id="333" r:id="rId41"/>
    <p:sldId id="335" r:id="rId42"/>
    <p:sldId id="337" r:id="rId43"/>
    <p:sldId id="377" r:id="rId44"/>
    <p:sldId id="378" r:id="rId45"/>
    <p:sldId id="379" r:id="rId46"/>
    <p:sldId id="380" r:id="rId47"/>
    <p:sldId id="381" r:id="rId48"/>
    <p:sldId id="339" r:id="rId49"/>
    <p:sldId id="341" r:id="rId50"/>
    <p:sldId id="343" r:id="rId51"/>
    <p:sldId id="344" r:id="rId52"/>
    <p:sldId id="346" r:id="rId53"/>
    <p:sldId id="348" r:id="rId54"/>
    <p:sldId id="349" r:id="rId55"/>
    <p:sldId id="351" r:id="rId56"/>
    <p:sldId id="353" r:id="rId57"/>
    <p:sldId id="355" r:id="rId58"/>
    <p:sldId id="357" r:id="rId59"/>
    <p:sldId id="359" r:id="rId60"/>
    <p:sldId id="361" r:id="rId61"/>
    <p:sldId id="363" r:id="rId62"/>
    <p:sldId id="365" r:id="rId63"/>
    <p:sldId id="367" r:id="rId64"/>
    <p:sldId id="369" r:id="rId65"/>
    <p:sldId id="371" r:id="rId66"/>
    <p:sldId id="373" r:id="rId67"/>
    <p:sldId id="375" r:id="rId68"/>
    <p:sldId id="382" r:id="rId69"/>
    <p:sldId id="383" r:id="rId70"/>
    <p:sldId id="384" r:id="rId71"/>
    <p:sldId id="386" r:id="rId72"/>
    <p:sldId id="387" r:id="rId73"/>
    <p:sldId id="388" r:id="rId74"/>
    <p:sldId id="390" r:id="rId75"/>
    <p:sldId id="391" r:id="rId76"/>
    <p:sldId id="393" r:id="rId7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75" d="100"/>
          <a:sy n="75" d="100"/>
        </p:scale>
        <p:origin x="-498"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E3B1AF-C042-45A2-A6A9-D7FD99295DF4}" type="datetimeFigureOut">
              <a:rPr lang="tr-TR" smtClean="0"/>
              <a:pPr/>
              <a:t>26.03.2020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0DC26-0EC2-443E-9AD4-1E9C27842DD8}" type="slidenum">
              <a:rPr lang="tr-TR" smtClean="0"/>
              <a:pPr/>
              <a:t>‹#›</a:t>
            </a:fld>
            <a:endParaRPr lang="tr-TR"/>
          </a:p>
        </p:txBody>
      </p:sp>
    </p:spTree>
    <p:extLst>
      <p:ext uri="{BB962C8B-B14F-4D97-AF65-F5344CB8AC3E}">
        <p14:creationId xmlns:p14="http://schemas.microsoft.com/office/powerpoint/2010/main" xmlns="" val="103846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2 Not Yer Tutucusu"/>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45060" name="3 Slayt Numarası Yer Tutucusu"/>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0774AB-2480-4E61-8D41-8F2A6B3D1D99}" type="slidenum">
              <a:rPr lang="tr-TR" altLang="tr-TR"/>
              <a:pPr eaLnBrk="1" hangingPunct="1"/>
              <a:t>15</a:t>
            </a:fld>
            <a:endParaRPr lang="tr-TR" altLang="tr-TR"/>
          </a:p>
        </p:txBody>
      </p:sp>
    </p:spTree>
    <p:extLst>
      <p:ext uri="{BB962C8B-B14F-4D97-AF65-F5344CB8AC3E}">
        <p14:creationId xmlns:p14="http://schemas.microsoft.com/office/powerpoint/2010/main" xmlns="" val="1591425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1744424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4077008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135495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352937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1348611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758643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2542462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3705297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1923399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3843257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04D46B9-D80D-4616-8CA9-A644F592CA3F}" type="datetimeFigureOut">
              <a:rPr lang="tr-TR" smtClean="0"/>
              <a:pPr/>
              <a:t>26.03.2020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51263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D46B9-D80D-4616-8CA9-A644F592CA3F}" type="datetimeFigureOut">
              <a:rPr lang="tr-TR" smtClean="0"/>
              <a:pPr/>
              <a:t>26.03.2020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4C9E6-5AAA-4644-92DD-2A0A07681964}" type="slidenum">
              <a:rPr lang="tr-TR" smtClean="0"/>
              <a:pPr/>
              <a:t>‹#›</a:t>
            </a:fld>
            <a:endParaRPr lang="tr-TR"/>
          </a:p>
        </p:txBody>
      </p:sp>
    </p:spTree>
    <p:extLst>
      <p:ext uri="{BB962C8B-B14F-4D97-AF65-F5344CB8AC3E}">
        <p14:creationId xmlns:p14="http://schemas.microsoft.com/office/powerpoint/2010/main" xmlns="" val="824027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bartleby.com/107/185.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bartleby.com/107/185.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lokman.cu.edu.tr/anestezi/my%20webs/epidural.jpg"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lokman.cu.edu.tr/anestezi/my%20webs/epidurallumbar.gi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lokman.cu.edu.tr/anestezi/my%20webs/epidural.jpg"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lokman.cu.edu.tr/anestezi/my%20webs/epidurallumbar.gi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bartleby.com/107/185.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upload.wikimedia.org/wikipedia/commons/2/20/Image806.pn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441622" y="990557"/>
            <a:ext cx="9144000" cy="2387600"/>
          </a:xfrm>
        </p:spPr>
        <p:txBody>
          <a:bodyPr>
            <a:noAutofit/>
          </a:bodyPr>
          <a:lstStyle/>
          <a:p>
            <a:r>
              <a:rPr lang="tr-TR" sz="4800" dirty="0" smtClean="0">
                <a:solidFill>
                  <a:srgbClr val="FFFF00"/>
                </a:solidFill>
              </a:rPr>
              <a:t>MEDULLA SPİNALİS</a:t>
            </a:r>
            <a:br>
              <a:rPr lang="tr-TR" sz="4800" dirty="0" smtClean="0">
                <a:solidFill>
                  <a:srgbClr val="FFFF00"/>
                </a:solidFill>
              </a:rPr>
            </a:br>
            <a:r>
              <a:rPr lang="tr-TR" sz="4800" dirty="0" smtClean="0">
                <a:solidFill>
                  <a:srgbClr val="FFFF00"/>
                </a:solidFill>
              </a:rPr>
              <a:t>SPİNAL SİNİRLER</a:t>
            </a:r>
            <a:br>
              <a:rPr lang="tr-TR" sz="4800" dirty="0" smtClean="0">
                <a:solidFill>
                  <a:srgbClr val="FFFF00"/>
                </a:solidFill>
              </a:rPr>
            </a:br>
            <a:r>
              <a:rPr lang="tr-TR" sz="4800" dirty="0" smtClean="0">
                <a:solidFill>
                  <a:srgbClr val="FFFF00"/>
                </a:solidFill>
              </a:rPr>
              <a:t>PLEKSUSLAR</a:t>
            </a:r>
            <a:br>
              <a:rPr lang="tr-TR" sz="4800" dirty="0" smtClean="0">
                <a:solidFill>
                  <a:srgbClr val="FFFF00"/>
                </a:solidFill>
              </a:rPr>
            </a:br>
            <a:r>
              <a:rPr lang="tr-TR" sz="4800" dirty="0" smtClean="0">
                <a:solidFill>
                  <a:srgbClr val="FFFF00"/>
                </a:solidFill>
              </a:rPr>
              <a:t>OTONOM SİNİR SİSTEMİ</a:t>
            </a:r>
            <a:endParaRPr lang="tr-TR" sz="4800" dirty="0">
              <a:solidFill>
                <a:srgbClr val="FFFF00"/>
              </a:solidFill>
            </a:endParaRPr>
          </a:p>
        </p:txBody>
      </p:sp>
      <p:sp>
        <p:nvSpPr>
          <p:cNvPr id="3" name="Alt Başlık 2"/>
          <p:cNvSpPr>
            <a:spLocks noGrp="1"/>
          </p:cNvSpPr>
          <p:nvPr>
            <p:ph type="subTitle" idx="1"/>
          </p:nvPr>
        </p:nvSpPr>
        <p:spPr>
          <a:xfrm>
            <a:off x="1441622" y="4483487"/>
            <a:ext cx="9144000" cy="1655762"/>
          </a:xfrm>
        </p:spPr>
        <p:txBody>
          <a:bodyPr/>
          <a:lstStyle/>
          <a:p>
            <a:r>
              <a:rPr lang="tr-TR" dirty="0" smtClean="0">
                <a:solidFill>
                  <a:schemeClr val="bg1"/>
                </a:solidFill>
              </a:rPr>
              <a:t>PROF. DR. MEHMET EMİRZEOĞLU</a:t>
            </a:r>
            <a:endParaRPr lang="tr-TR" dirty="0">
              <a:solidFill>
                <a:schemeClr val="bg1"/>
              </a:solidFill>
            </a:endParaRPr>
          </a:p>
        </p:txBody>
      </p:sp>
    </p:spTree>
    <p:extLst>
      <p:ext uri="{BB962C8B-B14F-4D97-AF65-F5344CB8AC3E}">
        <p14:creationId xmlns:p14="http://schemas.microsoft.com/office/powerpoint/2010/main" xmlns="" val="2697270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title"/>
          </p:nvPr>
        </p:nvSpPr>
        <p:spPr/>
        <p:txBody>
          <a:bodyPr/>
          <a:lstStyle/>
          <a:p>
            <a:r>
              <a:rPr lang="tr-TR" altLang="tr-TR" smtClean="0"/>
              <a:t>MEDULLA SPINALIS</a:t>
            </a:r>
          </a:p>
        </p:txBody>
      </p:sp>
      <p:pic>
        <p:nvPicPr>
          <p:cNvPr id="4099" name="Picture 3" descr="TF_130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880100" y="1508126"/>
            <a:ext cx="3816350" cy="5349875"/>
          </a:xfrm>
          <a:noFill/>
        </p:spPr>
      </p:pic>
      <p:sp>
        <p:nvSpPr>
          <p:cNvPr id="4100" name="4 Metin kutusu"/>
          <p:cNvSpPr txBox="1">
            <a:spLocks noChangeArrowheads="1"/>
          </p:cNvSpPr>
          <p:nvPr/>
        </p:nvSpPr>
        <p:spPr bwMode="auto">
          <a:xfrm>
            <a:off x="1774825" y="1700214"/>
            <a:ext cx="3816350"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400"/>
              <a:t>Canalis vertebralis içinde yer alır</a:t>
            </a:r>
          </a:p>
          <a:p>
            <a:pPr eaLnBrk="1" hangingPunct="1"/>
            <a:r>
              <a:rPr lang="tr-TR" altLang="tr-TR" sz="2400"/>
              <a:t>40-45 cm uzunlukta, 1 cm çapında, 30 gr ağırlıkta</a:t>
            </a:r>
          </a:p>
          <a:p>
            <a:pPr eaLnBrk="1" hangingPunct="1"/>
            <a:r>
              <a:rPr lang="tr-TR" altLang="tr-TR" sz="2400"/>
              <a:t>Alt ucu 1. ve 2. lumbal vertebralar arasındaki discus intervertebralis seviyesindedir. Alt ucuna </a:t>
            </a:r>
            <a:r>
              <a:rPr lang="tr-TR" altLang="tr-TR" sz="2400">
                <a:solidFill>
                  <a:srgbClr val="C00000"/>
                </a:solidFill>
              </a:rPr>
              <a:t>conus medullaris </a:t>
            </a:r>
            <a:r>
              <a:rPr lang="tr-TR" altLang="tr-TR" sz="2400"/>
              <a:t>denir.</a:t>
            </a:r>
          </a:p>
          <a:p>
            <a:pPr eaLnBrk="1" hangingPunct="1"/>
            <a:endParaRPr lang="tr-TR" altLang="tr-TR"/>
          </a:p>
          <a:p>
            <a:pPr eaLnBrk="1" hangingPunct="1"/>
            <a:endParaRPr lang="tr-TR" altLang="tr-TR"/>
          </a:p>
          <a:p>
            <a:pPr eaLnBrk="1" hangingPunct="1"/>
            <a:endParaRPr lang="tr-TR" altLang="tr-TR"/>
          </a:p>
          <a:p>
            <a:pPr eaLnBrk="1" hangingPunct="1"/>
            <a:endParaRPr lang="tr-TR" altLang="tr-TR"/>
          </a:p>
        </p:txBody>
      </p:sp>
    </p:spTree>
    <p:extLst>
      <p:ext uri="{BB962C8B-B14F-4D97-AF65-F5344CB8AC3E}">
        <p14:creationId xmlns:p14="http://schemas.microsoft.com/office/powerpoint/2010/main" xmlns="" val="1801898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title"/>
          </p:nvPr>
        </p:nvSpPr>
        <p:spPr>
          <a:xfrm>
            <a:off x="1524001" y="274639"/>
            <a:ext cx="5148263" cy="777875"/>
          </a:xfrm>
        </p:spPr>
        <p:txBody>
          <a:bodyPr/>
          <a:lstStyle/>
          <a:p>
            <a:r>
              <a:rPr lang="tr-TR" altLang="tr-TR" sz="3600"/>
              <a:t>MEDULLA SPINALIS</a:t>
            </a:r>
          </a:p>
        </p:txBody>
      </p:sp>
      <p:pic>
        <p:nvPicPr>
          <p:cNvPr id="5123" name="Picture 2" descr="D:\D disk yedek\Belgelerim\Netter's Atlas\149a-l.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016501" y="1196976"/>
            <a:ext cx="5546725" cy="4886325"/>
          </a:xfrm>
          <a:noFill/>
        </p:spPr>
      </p:pic>
      <p:sp>
        <p:nvSpPr>
          <p:cNvPr id="5124" name="4 Metin kutusu"/>
          <p:cNvSpPr txBox="1">
            <a:spLocks noChangeArrowheads="1"/>
          </p:cNvSpPr>
          <p:nvPr/>
        </p:nvSpPr>
        <p:spPr bwMode="auto">
          <a:xfrm>
            <a:off x="1524001" y="1700213"/>
            <a:ext cx="3851275" cy="3694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400" dirty="0" err="1">
                <a:solidFill>
                  <a:srgbClr val="C00000"/>
                </a:solidFill>
              </a:rPr>
              <a:t>Intumescentia</a:t>
            </a:r>
            <a:r>
              <a:rPr lang="tr-TR" altLang="tr-TR" sz="2400" dirty="0">
                <a:solidFill>
                  <a:srgbClr val="C00000"/>
                </a:solidFill>
              </a:rPr>
              <a:t> </a:t>
            </a:r>
            <a:r>
              <a:rPr lang="tr-TR" altLang="tr-TR" sz="2400" dirty="0" err="1">
                <a:solidFill>
                  <a:srgbClr val="C00000"/>
                </a:solidFill>
              </a:rPr>
              <a:t>cervicalis</a:t>
            </a:r>
            <a:r>
              <a:rPr lang="tr-TR" altLang="tr-TR" sz="2400" dirty="0"/>
              <a:t>, </a:t>
            </a:r>
            <a:r>
              <a:rPr lang="tr-TR" altLang="tr-TR" sz="2400" dirty="0" err="1"/>
              <a:t>servikal</a:t>
            </a:r>
            <a:r>
              <a:rPr lang="tr-TR" altLang="tr-TR" sz="2400" dirty="0"/>
              <a:t> bölgedeki genişlemedir. C</a:t>
            </a:r>
            <a:r>
              <a:rPr lang="tr-TR" altLang="tr-TR" sz="2400" dirty="0">
                <a:latin typeface="Calibri" panose="020F0502020204030204" pitchFamily="34" charset="0"/>
              </a:rPr>
              <a:t>4-T1 </a:t>
            </a:r>
            <a:r>
              <a:rPr lang="tr-TR" altLang="tr-TR" sz="2400" dirty="0" err="1">
                <a:latin typeface="Calibri" panose="020F0502020204030204" pitchFamily="34" charset="0"/>
              </a:rPr>
              <a:t>segmentlerini</a:t>
            </a:r>
            <a:r>
              <a:rPr lang="tr-TR" altLang="tr-TR" sz="2400" dirty="0">
                <a:latin typeface="Calibri" panose="020F0502020204030204" pitchFamily="34" charset="0"/>
              </a:rPr>
              <a:t> içerir. Üst </a:t>
            </a:r>
            <a:r>
              <a:rPr lang="tr-TR" altLang="tr-TR" sz="2400" dirty="0" err="1">
                <a:latin typeface="Calibri" panose="020F0502020204030204" pitchFamily="34" charset="0"/>
              </a:rPr>
              <a:t>ekstremite</a:t>
            </a:r>
            <a:r>
              <a:rPr lang="tr-TR" altLang="tr-TR" sz="2400" dirty="0">
                <a:latin typeface="Calibri" panose="020F0502020204030204" pitchFamily="34" charset="0"/>
              </a:rPr>
              <a:t> ile ilgilidir.</a:t>
            </a:r>
          </a:p>
          <a:p>
            <a:pPr eaLnBrk="1" hangingPunct="1"/>
            <a:endParaRPr lang="tr-TR" altLang="tr-TR" sz="2400" dirty="0">
              <a:latin typeface="Calibri" panose="020F0502020204030204" pitchFamily="34" charset="0"/>
            </a:endParaRPr>
          </a:p>
          <a:p>
            <a:pPr eaLnBrk="1" hangingPunct="1"/>
            <a:r>
              <a:rPr lang="tr-TR" altLang="tr-TR" sz="2400" dirty="0" err="1">
                <a:solidFill>
                  <a:srgbClr val="C00000"/>
                </a:solidFill>
                <a:latin typeface="Calibri" panose="020F0502020204030204" pitchFamily="34" charset="0"/>
              </a:rPr>
              <a:t>Intumescentia</a:t>
            </a:r>
            <a:r>
              <a:rPr lang="tr-TR" altLang="tr-TR" sz="2400" dirty="0">
                <a:solidFill>
                  <a:srgbClr val="C00000"/>
                </a:solidFill>
                <a:latin typeface="Calibri" panose="020F0502020204030204" pitchFamily="34" charset="0"/>
              </a:rPr>
              <a:t> </a:t>
            </a:r>
            <a:r>
              <a:rPr lang="tr-TR" altLang="tr-TR" sz="2400" dirty="0" err="1">
                <a:solidFill>
                  <a:srgbClr val="C00000"/>
                </a:solidFill>
                <a:latin typeface="Calibri" panose="020F0502020204030204" pitchFamily="34" charset="0"/>
              </a:rPr>
              <a:t>lumbosacralis</a:t>
            </a:r>
            <a:r>
              <a:rPr lang="tr-TR" altLang="tr-TR" sz="2400" dirty="0">
                <a:solidFill>
                  <a:srgbClr val="C00000"/>
                </a:solidFill>
                <a:latin typeface="Calibri" panose="020F0502020204030204" pitchFamily="34" charset="0"/>
              </a:rPr>
              <a:t>, </a:t>
            </a:r>
            <a:r>
              <a:rPr lang="tr-TR" altLang="tr-TR" sz="2400" dirty="0">
                <a:latin typeface="Calibri" panose="020F0502020204030204" pitchFamily="34" charset="0"/>
              </a:rPr>
              <a:t>L1-S3 </a:t>
            </a:r>
            <a:r>
              <a:rPr lang="tr-TR" altLang="tr-TR" sz="2400" dirty="0" err="1">
                <a:latin typeface="Calibri" panose="020F0502020204030204" pitchFamily="34" charset="0"/>
              </a:rPr>
              <a:t>segmentlerini</a:t>
            </a:r>
            <a:r>
              <a:rPr lang="tr-TR" altLang="tr-TR" sz="2400" dirty="0">
                <a:latin typeface="Calibri" panose="020F0502020204030204" pitchFamily="34" charset="0"/>
              </a:rPr>
              <a:t> içerir. Alt </a:t>
            </a:r>
            <a:r>
              <a:rPr lang="tr-TR" altLang="tr-TR" sz="2400" dirty="0" err="1">
                <a:latin typeface="Calibri" panose="020F0502020204030204" pitchFamily="34" charset="0"/>
              </a:rPr>
              <a:t>ekstremite</a:t>
            </a:r>
            <a:r>
              <a:rPr lang="tr-TR" altLang="tr-TR" sz="2400" dirty="0">
                <a:latin typeface="Calibri" panose="020F0502020204030204" pitchFamily="34" charset="0"/>
              </a:rPr>
              <a:t> ile ilgilidir.</a:t>
            </a:r>
          </a:p>
          <a:p>
            <a:pPr eaLnBrk="1" hangingPunct="1"/>
            <a:endParaRPr lang="tr-TR" altLang="tr-TR" dirty="0">
              <a:latin typeface="Calibri" panose="020F0502020204030204" pitchFamily="34" charset="0"/>
            </a:endParaRPr>
          </a:p>
        </p:txBody>
      </p:sp>
    </p:spTree>
    <p:extLst>
      <p:ext uri="{BB962C8B-B14F-4D97-AF65-F5344CB8AC3E}">
        <p14:creationId xmlns:p14="http://schemas.microsoft.com/office/powerpoint/2010/main" xmlns="" val="263117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p:cNvSpPr>
            <a:spLocks noGrp="1"/>
          </p:cNvSpPr>
          <p:nvPr>
            <p:ph type="title"/>
          </p:nvPr>
        </p:nvSpPr>
        <p:spPr>
          <a:xfrm>
            <a:off x="1703389" y="274638"/>
            <a:ext cx="5329237" cy="1143000"/>
          </a:xfrm>
        </p:spPr>
        <p:txBody>
          <a:bodyPr/>
          <a:lstStyle/>
          <a:p>
            <a:r>
              <a:rPr lang="tr-TR" altLang="tr-TR" sz="3600"/>
              <a:t>MEDULLA SPINALIS</a:t>
            </a:r>
          </a:p>
        </p:txBody>
      </p:sp>
      <p:pic>
        <p:nvPicPr>
          <p:cNvPr id="6147" name="Picture 2" descr="D:\D disk yedek\Belgelerim\Netter's Atlas\149a-l.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232401" y="1341438"/>
            <a:ext cx="5313363" cy="4679950"/>
          </a:xfrm>
          <a:noFill/>
        </p:spPr>
      </p:pic>
      <p:sp>
        <p:nvSpPr>
          <p:cNvPr id="6148" name="4 Metin kutusu"/>
          <p:cNvSpPr txBox="1">
            <a:spLocks noChangeArrowheads="1"/>
          </p:cNvSpPr>
          <p:nvPr/>
        </p:nvSpPr>
        <p:spPr bwMode="auto">
          <a:xfrm>
            <a:off x="1703388" y="1773238"/>
            <a:ext cx="381635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400"/>
              <a:t>Medulla spinalis 33 segmentten oluşur.</a:t>
            </a:r>
          </a:p>
          <a:p>
            <a:pPr eaLnBrk="1" hangingPunct="1"/>
            <a:endParaRPr lang="tr-TR" altLang="tr-TR" sz="2400"/>
          </a:p>
          <a:p>
            <a:pPr eaLnBrk="1" hangingPunct="1"/>
            <a:r>
              <a:rPr lang="tr-TR" altLang="tr-TR" sz="2400"/>
              <a:t>Pars cervicalis </a:t>
            </a:r>
            <a:r>
              <a:rPr lang="tr-TR" altLang="tr-TR" sz="2400">
                <a:latin typeface="Calibri" panose="020F0502020204030204" pitchFamily="34" charset="0"/>
              </a:rPr>
              <a:t>→ 8</a:t>
            </a:r>
          </a:p>
          <a:p>
            <a:pPr eaLnBrk="1" hangingPunct="1"/>
            <a:r>
              <a:rPr lang="tr-TR" altLang="tr-TR" sz="2400">
                <a:latin typeface="Calibri" panose="020F0502020204030204" pitchFamily="34" charset="0"/>
              </a:rPr>
              <a:t>Pars thoracica → 12</a:t>
            </a:r>
          </a:p>
          <a:p>
            <a:pPr eaLnBrk="1" hangingPunct="1"/>
            <a:r>
              <a:rPr lang="tr-TR" altLang="tr-TR" sz="2400">
                <a:latin typeface="Calibri" panose="020F0502020204030204" pitchFamily="34" charset="0"/>
              </a:rPr>
              <a:t>Pars lumbalis → 5</a:t>
            </a:r>
          </a:p>
          <a:p>
            <a:pPr eaLnBrk="1" hangingPunct="1"/>
            <a:r>
              <a:rPr lang="tr-TR" altLang="tr-TR" sz="2400">
                <a:latin typeface="Calibri" panose="020F0502020204030204" pitchFamily="34" charset="0"/>
              </a:rPr>
              <a:t>Pars sacralis → 5</a:t>
            </a:r>
          </a:p>
          <a:p>
            <a:pPr eaLnBrk="1" hangingPunct="1"/>
            <a:r>
              <a:rPr lang="tr-TR" altLang="tr-TR" sz="2400">
                <a:latin typeface="Calibri" panose="020F0502020204030204" pitchFamily="34" charset="0"/>
              </a:rPr>
              <a:t>Pars coccygea → 3</a:t>
            </a:r>
          </a:p>
          <a:p>
            <a:pPr eaLnBrk="1" hangingPunct="1"/>
            <a:r>
              <a:rPr lang="tr-TR" altLang="tr-TR" sz="2400">
                <a:latin typeface="Calibri" panose="020F0502020204030204" pitchFamily="34" charset="0"/>
              </a:rPr>
              <a:t>Herbir segment 1 çift spinal sinir içerir. Son iki segment rudimenter olması nedeniyle 1 çift koksigeal sinir vardır.</a:t>
            </a:r>
          </a:p>
          <a:p>
            <a:pPr eaLnBrk="1" hangingPunct="1"/>
            <a:endParaRPr lang="tr-TR" altLang="tr-TR"/>
          </a:p>
        </p:txBody>
      </p:sp>
    </p:spTree>
    <p:extLst>
      <p:ext uri="{BB962C8B-B14F-4D97-AF65-F5344CB8AC3E}">
        <p14:creationId xmlns:p14="http://schemas.microsoft.com/office/powerpoint/2010/main" xmlns="" val="3213650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p:txBody>
          <a:bodyPr/>
          <a:lstStyle/>
          <a:p>
            <a:r>
              <a:rPr lang="tr-TR" altLang="tr-TR" smtClean="0"/>
              <a:t>MEDULLA SPINALIS</a:t>
            </a:r>
          </a:p>
        </p:txBody>
      </p:sp>
      <p:pic>
        <p:nvPicPr>
          <p:cNvPr id="7171" name="Picture 2" descr="D:\D disk yedek\Belgelerim\Sobotta\SOBOTTA-1-Slayt\0570-0571.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454650" y="1557338"/>
            <a:ext cx="5213350" cy="4525962"/>
          </a:xfrm>
          <a:noFill/>
        </p:spPr>
      </p:pic>
      <p:sp>
        <p:nvSpPr>
          <p:cNvPr id="7172" name="4 Metin kutusu"/>
          <p:cNvSpPr txBox="1">
            <a:spLocks noChangeArrowheads="1"/>
          </p:cNvSpPr>
          <p:nvPr/>
        </p:nvSpPr>
        <p:spPr bwMode="auto">
          <a:xfrm>
            <a:off x="1524000" y="1773239"/>
            <a:ext cx="3779838"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a:solidFill>
                  <a:srgbClr val="3611EF"/>
                </a:solidFill>
              </a:rPr>
              <a:t>Medulla spinalis , conus medullaris’ten somra </a:t>
            </a:r>
            <a:r>
              <a:rPr lang="tr-TR" altLang="tr-TR">
                <a:solidFill>
                  <a:srgbClr val="C00000"/>
                </a:solidFill>
              </a:rPr>
              <a:t>filum terminale </a:t>
            </a:r>
            <a:r>
              <a:rPr lang="tr-TR" altLang="tr-TR">
                <a:solidFill>
                  <a:srgbClr val="3611EF"/>
                </a:solidFill>
              </a:rPr>
              <a:t>olarak uzanır. Ort. 20 cm uzunluktadır.</a:t>
            </a:r>
          </a:p>
          <a:p>
            <a:pPr eaLnBrk="1" hangingPunct="1"/>
            <a:r>
              <a:rPr lang="tr-TR" altLang="tr-TR">
                <a:solidFill>
                  <a:srgbClr val="3611EF"/>
                </a:solidFill>
              </a:rPr>
              <a:t>Filum terminale’nin 15 cm lik ilk bölümü duramaterin oluşturduğu boşluk içinde bulunur ve </a:t>
            </a:r>
            <a:r>
              <a:rPr lang="tr-TR" altLang="tr-TR">
                <a:solidFill>
                  <a:srgbClr val="C00000"/>
                </a:solidFill>
              </a:rPr>
              <a:t>Filum terminale internum (pars pialis)</a:t>
            </a:r>
            <a:r>
              <a:rPr lang="tr-TR" altLang="tr-TR">
                <a:solidFill>
                  <a:srgbClr val="3611EF"/>
                </a:solidFill>
              </a:rPr>
              <a:t>adını alır. 2. sakral vertebra seviyesinde sonlanır.</a:t>
            </a:r>
          </a:p>
          <a:p>
            <a:pPr eaLnBrk="1" hangingPunct="1"/>
            <a:r>
              <a:rPr lang="tr-TR" altLang="tr-TR">
                <a:solidFill>
                  <a:srgbClr val="3611EF"/>
                </a:solidFill>
              </a:rPr>
              <a:t>1. Sakral vertebra’dan 1. koksigeal vertebraya kadar uzanan 5 cm lik bölüme </a:t>
            </a:r>
            <a:r>
              <a:rPr lang="tr-TR" altLang="tr-TR">
                <a:solidFill>
                  <a:srgbClr val="C00000"/>
                </a:solidFill>
              </a:rPr>
              <a:t>filum terninale externum (pars duralis)</a:t>
            </a:r>
            <a:r>
              <a:rPr lang="tr-TR" altLang="tr-TR">
                <a:solidFill>
                  <a:srgbClr val="3611EF"/>
                </a:solidFill>
              </a:rPr>
              <a:t> adı verilir.</a:t>
            </a:r>
          </a:p>
          <a:p>
            <a:pPr eaLnBrk="1" hangingPunct="1"/>
            <a:endParaRPr lang="tr-TR" altLang="tr-TR">
              <a:solidFill>
                <a:srgbClr val="3611EF"/>
              </a:solidFill>
            </a:endParaRPr>
          </a:p>
          <a:p>
            <a:pPr eaLnBrk="1" hangingPunct="1"/>
            <a:endParaRPr lang="tr-TR" altLang="tr-TR"/>
          </a:p>
        </p:txBody>
      </p:sp>
    </p:spTree>
    <p:extLst>
      <p:ext uri="{BB962C8B-B14F-4D97-AF65-F5344CB8AC3E}">
        <p14:creationId xmlns:p14="http://schemas.microsoft.com/office/powerpoint/2010/main" xmlns="" val="168566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p:cNvSpPr>
            <a:spLocks noGrp="1"/>
          </p:cNvSpPr>
          <p:nvPr>
            <p:ph type="title"/>
          </p:nvPr>
        </p:nvSpPr>
        <p:spPr/>
        <p:txBody>
          <a:bodyPr/>
          <a:lstStyle/>
          <a:p>
            <a:r>
              <a:rPr lang="tr-TR" altLang="tr-TR" smtClean="0"/>
              <a:t>MEDULLA SPINALIS</a:t>
            </a:r>
          </a:p>
        </p:txBody>
      </p:sp>
      <p:pic>
        <p:nvPicPr>
          <p:cNvPr id="8195" name="Picture 2" descr="D:\D disk yedek\Belgelerim\Sobotta\SOBOTTA-1-Slayt\0570-0571.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303838" y="1628776"/>
            <a:ext cx="5213350" cy="4525963"/>
          </a:xfrm>
          <a:noFill/>
        </p:spPr>
      </p:pic>
      <p:sp>
        <p:nvSpPr>
          <p:cNvPr id="8196" name="4 Metin kutusu"/>
          <p:cNvSpPr txBox="1">
            <a:spLocks noChangeArrowheads="1"/>
          </p:cNvSpPr>
          <p:nvPr/>
        </p:nvSpPr>
        <p:spPr bwMode="auto">
          <a:xfrm>
            <a:off x="1524001" y="1628776"/>
            <a:ext cx="3419475" cy="304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400">
                <a:solidFill>
                  <a:srgbClr val="3611EF"/>
                </a:solidFill>
              </a:rPr>
              <a:t>Lumbal ve sakral segmentlerden çıkan spinal sinir kökleri, filum terminale çevresinde at kuyruğuna benzer bir görünüm oluştururlar. Bu yapıya </a:t>
            </a:r>
            <a:r>
              <a:rPr lang="tr-TR" altLang="tr-TR" sz="2400">
                <a:solidFill>
                  <a:srgbClr val="C00000"/>
                </a:solidFill>
              </a:rPr>
              <a:t>cauda equina</a:t>
            </a:r>
            <a:r>
              <a:rPr lang="tr-TR" altLang="tr-TR" sz="2400">
                <a:solidFill>
                  <a:srgbClr val="3611EF"/>
                </a:solidFill>
              </a:rPr>
              <a:t> adı verilir.</a:t>
            </a:r>
          </a:p>
        </p:txBody>
      </p:sp>
    </p:spTree>
    <p:extLst>
      <p:ext uri="{BB962C8B-B14F-4D97-AF65-F5344CB8AC3E}">
        <p14:creationId xmlns:p14="http://schemas.microsoft.com/office/powerpoint/2010/main" xmlns="" val="2768997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title"/>
          </p:nvPr>
        </p:nvSpPr>
        <p:spPr>
          <a:xfrm>
            <a:off x="1992313" y="0"/>
            <a:ext cx="8229600" cy="1143000"/>
          </a:xfrm>
        </p:spPr>
        <p:txBody>
          <a:bodyPr/>
          <a:lstStyle/>
          <a:p>
            <a:pPr eaLnBrk="1" hangingPunct="1"/>
            <a:r>
              <a:rPr lang="tr-TR" altLang="tr-TR" smtClean="0"/>
              <a:t>MEDULLA SPINALIS</a:t>
            </a:r>
          </a:p>
        </p:txBody>
      </p:sp>
      <p:pic>
        <p:nvPicPr>
          <p:cNvPr id="10243" name="Picture 4" descr="TF_130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566988" y="1196976"/>
            <a:ext cx="4038600" cy="5661025"/>
          </a:xfrm>
          <a:noFill/>
        </p:spPr>
      </p:pic>
      <p:sp>
        <p:nvSpPr>
          <p:cNvPr id="10244" name="Text Box 7"/>
          <p:cNvSpPr txBox="1">
            <a:spLocks noChangeArrowheads="1"/>
          </p:cNvSpPr>
          <p:nvPr/>
        </p:nvSpPr>
        <p:spPr bwMode="auto">
          <a:xfrm>
            <a:off x="7104064" y="2420938"/>
            <a:ext cx="3779837" cy="7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b="1"/>
              <a:t>Substantia grisea</a:t>
            </a:r>
          </a:p>
          <a:p>
            <a:pPr eaLnBrk="1" hangingPunct="1">
              <a:spcBef>
                <a:spcPct val="50000"/>
              </a:spcBef>
            </a:pPr>
            <a:r>
              <a:rPr lang="tr-TR" altLang="tr-TR" b="1"/>
              <a:t>Substantia alba</a:t>
            </a:r>
          </a:p>
        </p:txBody>
      </p:sp>
    </p:spTree>
    <p:extLst>
      <p:ext uri="{BB962C8B-B14F-4D97-AF65-F5344CB8AC3E}">
        <p14:creationId xmlns:p14="http://schemas.microsoft.com/office/powerpoint/2010/main" xmlns="" val="2063275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151a-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416176" y="357189"/>
            <a:ext cx="7312025" cy="6256337"/>
          </a:xfrm>
          <a:noFill/>
        </p:spPr>
      </p:pic>
    </p:spTree>
    <p:extLst>
      <p:ext uri="{BB962C8B-B14F-4D97-AF65-F5344CB8AC3E}">
        <p14:creationId xmlns:p14="http://schemas.microsoft.com/office/powerpoint/2010/main" xmlns="" val="2979350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spinal_cord_cut-awa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62325" y="333376"/>
            <a:ext cx="5422900" cy="652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10404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image664">
            <a:hlinkClick r:id="rId2"/>
          </p:cNvPr>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5808663" y="1752600"/>
            <a:ext cx="4113212" cy="2952750"/>
          </a:xfrm>
        </p:spPr>
      </p:pic>
      <p:sp>
        <p:nvSpPr>
          <p:cNvPr id="13315" name="Text Box 7"/>
          <p:cNvSpPr txBox="1">
            <a:spLocks noChangeArrowheads="1"/>
          </p:cNvSpPr>
          <p:nvPr/>
        </p:nvSpPr>
        <p:spPr bwMode="auto">
          <a:xfrm>
            <a:off x="1703389" y="0"/>
            <a:ext cx="4105275" cy="655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400" b="1">
                <a:solidFill>
                  <a:srgbClr val="FF6600"/>
                </a:solidFill>
              </a:rPr>
              <a:t>Canalis centralis</a:t>
            </a:r>
          </a:p>
          <a:p>
            <a:pPr eaLnBrk="1" hangingPunct="1">
              <a:spcBef>
                <a:spcPct val="50000"/>
              </a:spcBef>
            </a:pPr>
            <a:r>
              <a:rPr lang="tr-TR" altLang="tr-TR" sz="2000">
                <a:cs typeface="Arial" panose="020B0604020202020204" pitchFamily="34" charset="0"/>
              </a:rPr>
              <a:t>• </a:t>
            </a:r>
            <a:r>
              <a:rPr lang="tr-TR" altLang="tr-TR" sz="2000" b="1">
                <a:cs typeface="Arial" panose="020B0604020202020204" pitchFamily="34" charset="0"/>
              </a:rPr>
              <a:t>Medulla spinalis’in tüm uzunluğu boyunca bulunur</a:t>
            </a:r>
          </a:p>
          <a:p>
            <a:pPr eaLnBrk="1" hangingPunct="1">
              <a:spcBef>
                <a:spcPct val="50000"/>
              </a:spcBef>
            </a:pPr>
            <a:r>
              <a:rPr lang="tr-TR" altLang="tr-TR" sz="2000" b="1"/>
              <a:t>• Yukarıda 4. ventrikül ile birleşir. Aşağıda, filum terminale içinde 5-6 cm kadar uzanır.</a:t>
            </a:r>
          </a:p>
          <a:p>
            <a:pPr eaLnBrk="1" hangingPunct="1">
              <a:spcBef>
                <a:spcPct val="50000"/>
              </a:spcBef>
            </a:pPr>
            <a:r>
              <a:rPr lang="tr-TR" altLang="tr-TR" sz="2000" b="1"/>
              <a:t>• İçinde BOS dolaşır.</a:t>
            </a:r>
          </a:p>
          <a:p>
            <a:pPr eaLnBrk="1" hangingPunct="1">
              <a:spcBef>
                <a:spcPct val="50000"/>
              </a:spcBef>
            </a:pPr>
            <a:r>
              <a:rPr lang="tr-TR" altLang="tr-TR" sz="2000" b="1"/>
              <a:t>• Kanalın iç yüzü epandim ile döşelidir.</a:t>
            </a:r>
          </a:p>
          <a:p>
            <a:pPr eaLnBrk="1" hangingPunct="1">
              <a:spcBef>
                <a:spcPct val="50000"/>
              </a:spcBef>
            </a:pPr>
            <a:r>
              <a:rPr lang="tr-TR" altLang="tr-TR" sz="2000" b="1"/>
              <a:t>• Epandim’in hemen dışında substantia gelatinosa centralis yer alır. </a:t>
            </a:r>
          </a:p>
          <a:p>
            <a:pPr eaLnBrk="1" hangingPunct="1">
              <a:spcBef>
                <a:spcPct val="50000"/>
              </a:spcBef>
            </a:pPr>
            <a:r>
              <a:rPr lang="tr-TR" altLang="tr-TR" sz="2000" b="1"/>
              <a:t>• Substantia gelatinosa centralis’in önündeki gri cevher tabakasına </a:t>
            </a:r>
            <a:r>
              <a:rPr lang="tr-TR" altLang="tr-TR" sz="2000" b="1">
                <a:solidFill>
                  <a:schemeClr val="accent2"/>
                </a:solidFill>
              </a:rPr>
              <a:t>comissura grisea anterior</a:t>
            </a:r>
            <a:r>
              <a:rPr lang="tr-TR" altLang="tr-TR" sz="2000" b="1"/>
              <a:t>, arkasındaki bölümüne </a:t>
            </a:r>
            <a:r>
              <a:rPr lang="tr-TR" altLang="tr-TR" sz="2000" b="1">
                <a:solidFill>
                  <a:schemeClr val="accent2"/>
                </a:solidFill>
              </a:rPr>
              <a:t>comissura grisea posterior</a:t>
            </a:r>
            <a:r>
              <a:rPr lang="tr-TR" altLang="tr-TR" sz="2000" b="1"/>
              <a:t> denir</a:t>
            </a:r>
          </a:p>
        </p:txBody>
      </p:sp>
      <p:sp>
        <p:nvSpPr>
          <p:cNvPr id="13316" name="Line 8"/>
          <p:cNvSpPr>
            <a:spLocks noChangeShapeType="1"/>
          </p:cNvSpPr>
          <p:nvPr/>
        </p:nvSpPr>
        <p:spPr bwMode="auto">
          <a:xfrm>
            <a:off x="7535863" y="2565401"/>
            <a:ext cx="215900" cy="792163"/>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1185664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image664">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52751" y="1357314"/>
            <a:ext cx="6786563" cy="487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39" name="2 Metin kutusu"/>
          <p:cNvSpPr txBox="1">
            <a:spLocks noChangeArrowheads="1"/>
          </p:cNvSpPr>
          <p:nvPr/>
        </p:nvSpPr>
        <p:spPr bwMode="auto">
          <a:xfrm>
            <a:off x="2809876" y="285750"/>
            <a:ext cx="67151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3200"/>
              <a:t>       </a:t>
            </a:r>
            <a:r>
              <a:rPr lang="tr-TR" altLang="tr-TR" sz="3200">
                <a:solidFill>
                  <a:srgbClr val="C00000"/>
                </a:solidFill>
              </a:rPr>
              <a:t>SUBSTANTIA GRISEA</a:t>
            </a:r>
          </a:p>
        </p:txBody>
      </p:sp>
    </p:spTree>
    <p:extLst>
      <p:ext uri="{BB962C8B-B14F-4D97-AF65-F5344CB8AC3E}">
        <p14:creationId xmlns:p14="http://schemas.microsoft.com/office/powerpoint/2010/main" xmlns="" val="2860364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2063750" y="476250"/>
            <a:ext cx="8229600" cy="6154738"/>
          </a:xfrm>
        </p:spPr>
        <p:txBody>
          <a:bodyPr/>
          <a:lstStyle/>
          <a:p>
            <a:r>
              <a:rPr lang="tr-TR" altLang="tr-TR" sz="2400"/>
              <a:t>Substantia grisea’nın esasını hücre gövdeleri ve miyelinsiz sinir lifleri oluşturur.</a:t>
            </a:r>
          </a:p>
          <a:p>
            <a:r>
              <a:rPr lang="tr-TR" altLang="tr-TR" sz="2400"/>
              <a:t>Gri madde hücre kümeleri (nucleus) ve sütunlardan (columna) oluşur.</a:t>
            </a:r>
          </a:p>
          <a:p>
            <a:r>
              <a:rPr lang="tr-TR" altLang="tr-TR" sz="2400"/>
              <a:t>Her iki tarafta bulunan gri madde comissura grisea’lar ile birbirine bağlanmıştır.</a:t>
            </a:r>
          </a:p>
          <a:p>
            <a:r>
              <a:rPr lang="tr-TR" altLang="tr-TR" sz="2400"/>
              <a:t>Comissura grisea anterior</a:t>
            </a:r>
          </a:p>
          <a:p>
            <a:r>
              <a:rPr lang="tr-TR" altLang="tr-TR" sz="2400"/>
              <a:t>Comissura grisea posterior</a:t>
            </a:r>
          </a:p>
          <a:p>
            <a:r>
              <a:rPr lang="tr-TR" altLang="tr-TR" sz="2400"/>
              <a:t>Cornu anterius</a:t>
            </a:r>
          </a:p>
          <a:p>
            <a:r>
              <a:rPr lang="tr-TR" altLang="tr-TR" sz="2400"/>
              <a:t>Cornu posterius</a:t>
            </a:r>
          </a:p>
          <a:p>
            <a:r>
              <a:rPr lang="tr-TR" altLang="tr-TR" sz="2400"/>
              <a:t>Cornu laterale</a:t>
            </a:r>
          </a:p>
          <a:p>
            <a:r>
              <a:rPr lang="tr-TR" altLang="tr-TR" sz="2400"/>
              <a:t>Columna anterior</a:t>
            </a:r>
          </a:p>
          <a:p>
            <a:r>
              <a:rPr lang="tr-TR" altLang="tr-TR" sz="2400"/>
              <a:t>Columna posterior</a:t>
            </a:r>
          </a:p>
          <a:p>
            <a:r>
              <a:rPr lang="tr-TR" altLang="tr-TR" sz="2400"/>
              <a:t>Columna lateralis</a:t>
            </a:r>
          </a:p>
          <a:p>
            <a:pPr>
              <a:buFontTx/>
              <a:buNone/>
            </a:pPr>
            <a:endParaRPr lang="tr-TR" altLang="tr-TR" sz="2400"/>
          </a:p>
          <a:p>
            <a:endParaRPr lang="tr-TR" altLang="tr-TR" sz="2400"/>
          </a:p>
        </p:txBody>
      </p:sp>
    </p:spTree>
    <p:extLst>
      <p:ext uri="{BB962C8B-B14F-4D97-AF65-F5344CB8AC3E}">
        <p14:creationId xmlns:p14="http://schemas.microsoft.com/office/powerpoint/2010/main" xmlns="" val="3727544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0581b"/>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687514" y="288925"/>
            <a:ext cx="8408987" cy="6502400"/>
          </a:xfrm>
          <a:noFill/>
        </p:spPr>
      </p:pic>
    </p:spTree>
    <p:extLst>
      <p:ext uri="{BB962C8B-B14F-4D97-AF65-F5344CB8AC3E}">
        <p14:creationId xmlns:p14="http://schemas.microsoft.com/office/powerpoint/2010/main" xmlns="" val="619201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0581c"/>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486025" y="214313"/>
            <a:ext cx="7126288" cy="6215062"/>
          </a:xfrm>
          <a:noFill/>
        </p:spPr>
      </p:pic>
    </p:spTree>
    <p:extLst>
      <p:ext uri="{BB962C8B-B14F-4D97-AF65-F5344CB8AC3E}">
        <p14:creationId xmlns:p14="http://schemas.microsoft.com/office/powerpoint/2010/main" xmlns="" val="15925790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İçerik Yer Tutucusu"/>
          <p:cNvSpPr>
            <a:spLocks noGrp="1"/>
          </p:cNvSpPr>
          <p:nvPr>
            <p:ph idx="1"/>
          </p:nvPr>
        </p:nvSpPr>
        <p:spPr>
          <a:xfrm>
            <a:off x="1981200" y="214313"/>
            <a:ext cx="8229600" cy="5911850"/>
          </a:xfrm>
        </p:spPr>
        <p:txBody>
          <a:bodyPr/>
          <a:lstStyle/>
          <a:p>
            <a:pPr eaLnBrk="1" hangingPunct="1"/>
            <a:r>
              <a:rPr lang="tr-TR" altLang="tr-TR" b="1" smtClean="0"/>
              <a:t>Lamina spinales (Rexed laminaları)</a:t>
            </a:r>
          </a:p>
          <a:p>
            <a:pPr eaLnBrk="1" hangingPunct="1"/>
            <a:r>
              <a:rPr lang="tr-TR" altLang="tr-TR" sz="2000" b="1">
                <a:solidFill>
                  <a:srgbClr val="FF0000"/>
                </a:solidFill>
              </a:rPr>
              <a:t>Lamina I → Nucleus marginalis: </a:t>
            </a:r>
            <a:r>
              <a:rPr lang="tr-TR" altLang="tr-TR" sz="2000" b="1"/>
              <a:t>Arka boynuzun ucunda yer alır. Buraya zehirlenmede olduğu gibi çok acı veren duyular (nosiseptörlerden gelen ağrı) ve ısı duyuları gelir.</a:t>
            </a:r>
          </a:p>
          <a:p>
            <a:pPr eaLnBrk="1" hangingPunct="1"/>
            <a:r>
              <a:rPr lang="tr-TR" altLang="tr-TR" sz="2000" b="1">
                <a:solidFill>
                  <a:srgbClr val="FF0000"/>
                </a:solidFill>
              </a:rPr>
              <a:t>Lamina II → Substantia gelatinosa: </a:t>
            </a:r>
            <a:r>
              <a:rPr lang="tr-TR" altLang="tr-TR" sz="2000" b="1"/>
              <a:t>Bu laminada tr. spinoreticularis’in lifleri ile basınç, temas, ağrı ve ısı duyularını taşıyan lifler tr. posterolateralis’ ten geçerek burada sonlanır.</a:t>
            </a:r>
          </a:p>
          <a:p>
            <a:pPr eaLnBrk="1" hangingPunct="1"/>
            <a:r>
              <a:rPr lang="tr-TR" altLang="tr-TR" sz="2000" b="1">
                <a:solidFill>
                  <a:srgbClr val="FF0000"/>
                </a:solidFill>
              </a:rPr>
              <a:t>Lamina III ve IV → Nuc. proprius: </a:t>
            </a:r>
            <a:r>
              <a:rPr lang="tr-TR" altLang="tr-TR" sz="2000" b="1"/>
              <a:t>Arka boynuzdan funiculus posteriora giren pozisyon ve hareket ile ilgili proprioseptif, vibrasyon ve diskriminatif duyular inen ve çıkan dallara ayrılır. İnen dallar nuc. proprius’ta sonlanır. Çıkan lifler ise nuc. gracilis ve nuc. cuneatus’ta sonlanır. Lamina III ara nöron olarak görev yapar.</a:t>
            </a:r>
          </a:p>
          <a:p>
            <a:pPr eaLnBrk="1" hangingPunct="1"/>
            <a:r>
              <a:rPr lang="tr-TR" altLang="tr-TR" sz="2000" b="1">
                <a:solidFill>
                  <a:srgbClr val="FF0000"/>
                </a:solidFill>
              </a:rPr>
              <a:t>Lamina V </a:t>
            </a:r>
            <a:r>
              <a:rPr lang="tr-TR" altLang="tr-TR" sz="2000" b="1"/>
              <a:t>→ Tr. spinothalamicus’un liflerinin büyük kısmı, buradan başlar. Motor ve duyu korteksinden lifler gelir.</a:t>
            </a:r>
          </a:p>
          <a:p>
            <a:pPr eaLnBrk="1" hangingPunct="1"/>
            <a:r>
              <a:rPr lang="tr-TR" altLang="tr-TR" sz="2000" b="1">
                <a:solidFill>
                  <a:srgbClr val="FF0000"/>
                </a:solidFill>
              </a:rPr>
              <a:t>Lamina VI → Nuc. centrobasalis: </a:t>
            </a:r>
            <a:r>
              <a:rPr lang="tr-TR" altLang="tr-TR" sz="2000" b="1"/>
              <a:t>Proprioseptif</a:t>
            </a:r>
            <a:r>
              <a:rPr lang="tr-TR" altLang="tr-TR" sz="2000" b="1">
                <a:solidFill>
                  <a:srgbClr val="FF0000"/>
                </a:solidFill>
              </a:rPr>
              <a:t> </a:t>
            </a:r>
            <a:r>
              <a:rPr lang="tr-TR" altLang="tr-TR" sz="2000" b="1"/>
              <a:t>duyular ve tr. corticospinalis ile motor lifler gelir.</a:t>
            </a:r>
            <a:endParaRPr lang="tr-TR" altLang="tr-TR" sz="2000" b="1">
              <a:solidFill>
                <a:srgbClr val="FF0000"/>
              </a:solidFill>
            </a:endParaRPr>
          </a:p>
        </p:txBody>
      </p:sp>
    </p:spTree>
    <p:extLst>
      <p:ext uri="{BB962C8B-B14F-4D97-AF65-F5344CB8AC3E}">
        <p14:creationId xmlns:p14="http://schemas.microsoft.com/office/powerpoint/2010/main" xmlns="" val="2345461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İçerik Yer Tutucusu"/>
          <p:cNvSpPr>
            <a:spLocks noGrp="1"/>
          </p:cNvSpPr>
          <p:nvPr>
            <p:ph idx="1"/>
          </p:nvPr>
        </p:nvSpPr>
        <p:spPr>
          <a:xfrm>
            <a:off x="2024063" y="333376"/>
            <a:ext cx="8229600" cy="6149975"/>
          </a:xfrm>
        </p:spPr>
        <p:txBody>
          <a:bodyPr/>
          <a:lstStyle/>
          <a:p>
            <a:pPr eaLnBrk="1" hangingPunct="1"/>
            <a:r>
              <a:rPr lang="tr-TR" altLang="tr-TR" sz="2400">
                <a:solidFill>
                  <a:srgbClr val="FF0000"/>
                </a:solidFill>
              </a:rPr>
              <a:t>Lamina VIII → </a:t>
            </a:r>
            <a:r>
              <a:rPr lang="tr-TR" altLang="tr-TR" sz="2400"/>
              <a:t>Ön boynuzun tabanında yer alır.Tr. reticulospinalis ve tr. vestibulospinalis’in liflerinin büyük kısmı burada sonlanır.</a:t>
            </a:r>
          </a:p>
          <a:p>
            <a:pPr eaLnBrk="1" hangingPunct="1"/>
            <a:r>
              <a:rPr lang="tr-TR" altLang="tr-TR" sz="2400">
                <a:solidFill>
                  <a:srgbClr val="FF0000"/>
                </a:solidFill>
              </a:rPr>
              <a:t>Lamina IX → </a:t>
            </a:r>
            <a:r>
              <a:rPr lang="tr-TR" altLang="tr-TR" sz="2400"/>
              <a:t>Piramidal yolların 2. nöronları burada bulunur. Buradaki multipolar motor nöronların aksonları çizgili kaslara gider.</a:t>
            </a:r>
          </a:p>
          <a:p>
            <a:pPr eaLnBrk="1" hangingPunct="1"/>
            <a:r>
              <a:rPr lang="tr-TR" altLang="tr-TR" sz="2400">
                <a:solidFill>
                  <a:srgbClr val="FF0000"/>
                </a:solidFill>
              </a:rPr>
              <a:t>Lamina X → </a:t>
            </a:r>
            <a:r>
              <a:rPr lang="tr-TR" altLang="tr-TR" sz="2400"/>
              <a:t>Canalis centralis’in etrafında bulunur.Comissura grisea anterior,posterior ve substantia gelatinosa’dan oluşur.</a:t>
            </a:r>
          </a:p>
          <a:p>
            <a:pPr eaLnBrk="1" hangingPunct="1"/>
            <a:endParaRPr lang="tr-TR" altLang="tr-TR" sz="2400"/>
          </a:p>
          <a:p>
            <a:pPr eaLnBrk="1" hangingPunct="1"/>
            <a:r>
              <a:rPr lang="tr-TR" altLang="tr-TR" sz="2400"/>
              <a:t>Lamina I-IV, genel olarak deriden gelen afferent duyuların sinaps yaptığı laminalardır. </a:t>
            </a:r>
          </a:p>
          <a:p>
            <a:pPr eaLnBrk="1" hangingPunct="1"/>
            <a:r>
              <a:rPr lang="tr-TR" altLang="tr-TR" sz="2400"/>
              <a:t>Nosiseptörlerden gelen ağrı,ısı duyuları özellikle lamina I ve II de sonlanır.</a:t>
            </a:r>
          </a:p>
          <a:p>
            <a:pPr eaLnBrk="1" hangingPunct="1"/>
            <a:r>
              <a:rPr lang="tr-TR" altLang="tr-TR" sz="2400"/>
              <a:t>Ağrı, ısı ve temas duyuları lamina V de sinaps yapar, 2. nöronun aksonları tr. spinothalamicus’u oluşturur.</a:t>
            </a:r>
          </a:p>
          <a:p>
            <a:pPr eaLnBrk="1" hangingPunct="1"/>
            <a:endParaRPr lang="tr-TR" altLang="tr-TR" sz="2400"/>
          </a:p>
        </p:txBody>
      </p:sp>
    </p:spTree>
    <p:extLst>
      <p:ext uri="{BB962C8B-B14F-4D97-AF65-F5344CB8AC3E}">
        <p14:creationId xmlns:p14="http://schemas.microsoft.com/office/powerpoint/2010/main" xmlns="" val="32599191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0581c"/>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279651" y="165100"/>
            <a:ext cx="7345363" cy="6407150"/>
          </a:xfrm>
          <a:noFill/>
        </p:spPr>
      </p:pic>
      <p:sp>
        <p:nvSpPr>
          <p:cNvPr id="23555" name="Line 7"/>
          <p:cNvSpPr>
            <a:spLocks noChangeShapeType="1"/>
          </p:cNvSpPr>
          <p:nvPr/>
        </p:nvSpPr>
        <p:spPr bwMode="auto">
          <a:xfrm>
            <a:off x="6959601" y="908051"/>
            <a:ext cx="142875" cy="720725"/>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56" name="Text Box 8"/>
          <p:cNvSpPr txBox="1">
            <a:spLocks noChangeArrowheads="1"/>
          </p:cNvSpPr>
          <p:nvPr/>
        </p:nvSpPr>
        <p:spPr bwMode="auto">
          <a:xfrm>
            <a:off x="6600826" y="692151"/>
            <a:ext cx="7905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tr-TR" altLang="tr-TR"/>
          </a:p>
        </p:txBody>
      </p:sp>
      <p:sp>
        <p:nvSpPr>
          <p:cNvPr id="23557" name="Text Box 9"/>
          <p:cNvSpPr txBox="1">
            <a:spLocks noChangeArrowheads="1"/>
          </p:cNvSpPr>
          <p:nvPr/>
        </p:nvSpPr>
        <p:spPr bwMode="auto">
          <a:xfrm>
            <a:off x="6311901" y="620713"/>
            <a:ext cx="115252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Lamina I</a:t>
            </a:r>
          </a:p>
        </p:txBody>
      </p:sp>
      <p:sp>
        <p:nvSpPr>
          <p:cNvPr id="23558" name="Line 10"/>
          <p:cNvSpPr>
            <a:spLocks noChangeShapeType="1"/>
          </p:cNvSpPr>
          <p:nvPr/>
        </p:nvSpPr>
        <p:spPr bwMode="auto">
          <a:xfrm flipH="1">
            <a:off x="7104063" y="1484314"/>
            <a:ext cx="647700" cy="287337"/>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59" name="Text Box 11"/>
          <p:cNvSpPr txBox="1">
            <a:spLocks noChangeArrowheads="1"/>
          </p:cNvSpPr>
          <p:nvPr/>
        </p:nvSpPr>
        <p:spPr bwMode="auto">
          <a:xfrm>
            <a:off x="7751763" y="1268413"/>
            <a:ext cx="3603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II</a:t>
            </a:r>
          </a:p>
        </p:txBody>
      </p:sp>
      <p:sp>
        <p:nvSpPr>
          <p:cNvPr id="23560" name="Line 12"/>
          <p:cNvSpPr>
            <a:spLocks noChangeShapeType="1"/>
          </p:cNvSpPr>
          <p:nvPr/>
        </p:nvSpPr>
        <p:spPr bwMode="auto">
          <a:xfrm flipH="1">
            <a:off x="7104063" y="1844676"/>
            <a:ext cx="792162" cy="144463"/>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61" name="Text Box 13"/>
          <p:cNvSpPr txBox="1">
            <a:spLocks noChangeArrowheads="1"/>
          </p:cNvSpPr>
          <p:nvPr/>
        </p:nvSpPr>
        <p:spPr bwMode="auto">
          <a:xfrm>
            <a:off x="7896225" y="1628776"/>
            <a:ext cx="43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III</a:t>
            </a:r>
          </a:p>
        </p:txBody>
      </p:sp>
      <p:sp>
        <p:nvSpPr>
          <p:cNvPr id="23562" name="Line 14"/>
          <p:cNvSpPr>
            <a:spLocks noChangeShapeType="1"/>
          </p:cNvSpPr>
          <p:nvPr/>
        </p:nvSpPr>
        <p:spPr bwMode="auto">
          <a:xfrm flipH="1" flipV="1">
            <a:off x="6888163" y="2205039"/>
            <a:ext cx="1079500" cy="71437"/>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63" name="Text Box 15"/>
          <p:cNvSpPr txBox="1">
            <a:spLocks noChangeArrowheads="1"/>
          </p:cNvSpPr>
          <p:nvPr/>
        </p:nvSpPr>
        <p:spPr bwMode="auto">
          <a:xfrm>
            <a:off x="7896226" y="2122488"/>
            <a:ext cx="72072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IV</a:t>
            </a:r>
          </a:p>
        </p:txBody>
      </p:sp>
      <p:sp>
        <p:nvSpPr>
          <p:cNvPr id="23564" name="Line 16"/>
          <p:cNvSpPr>
            <a:spLocks noChangeShapeType="1"/>
          </p:cNvSpPr>
          <p:nvPr/>
        </p:nvSpPr>
        <p:spPr bwMode="auto">
          <a:xfrm flipH="1" flipV="1">
            <a:off x="6816726" y="2492376"/>
            <a:ext cx="1223963" cy="144463"/>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65" name="Text Box 17"/>
          <p:cNvSpPr txBox="1">
            <a:spLocks noChangeArrowheads="1"/>
          </p:cNvSpPr>
          <p:nvPr/>
        </p:nvSpPr>
        <p:spPr bwMode="auto">
          <a:xfrm>
            <a:off x="8040688" y="2482851"/>
            <a:ext cx="3603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V</a:t>
            </a:r>
          </a:p>
        </p:txBody>
      </p:sp>
      <p:sp>
        <p:nvSpPr>
          <p:cNvPr id="23566" name="Line 18"/>
          <p:cNvSpPr>
            <a:spLocks noChangeShapeType="1"/>
          </p:cNvSpPr>
          <p:nvPr/>
        </p:nvSpPr>
        <p:spPr bwMode="auto">
          <a:xfrm flipH="1" flipV="1">
            <a:off x="6456363" y="2997200"/>
            <a:ext cx="1727200" cy="71438"/>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67" name="Text Box 19"/>
          <p:cNvSpPr txBox="1">
            <a:spLocks noChangeArrowheads="1"/>
          </p:cNvSpPr>
          <p:nvPr/>
        </p:nvSpPr>
        <p:spPr bwMode="auto">
          <a:xfrm>
            <a:off x="8183564" y="2914651"/>
            <a:ext cx="6492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VI</a:t>
            </a:r>
          </a:p>
        </p:txBody>
      </p:sp>
      <p:sp>
        <p:nvSpPr>
          <p:cNvPr id="23568" name="Line 20"/>
          <p:cNvSpPr>
            <a:spLocks noChangeShapeType="1"/>
          </p:cNvSpPr>
          <p:nvPr/>
        </p:nvSpPr>
        <p:spPr bwMode="auto">
          <a:xfrm flipH="1" flipV="1">
            <a:off x="6600826" y="3213100"/>
            <a:ext cx="1008063" cy="215900"/>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69" name="Text Box 21"/>
          <p:cNvSpPr txBox="1">
            <a:spLocks noChangeArrowheads="1"/>
          </p:cNvSpPr>
          <p:nvPr/>
        </p:nvSpPr>
        <p:spPr bwMode="auto">
          <a:xfrm>
            <a:off x="7680326" y="3284538"/>
            <a:ext cx="57626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VII</a:t>
            </a:r>
          </a:p>
        </p:txBody>
      </p:sp>
      <p:sp>
        <p:nvSpPr>
          <p:cNvPr id="23570" name="Line 22"/>
          <p:cNvSpPr>
            <a:spLocks noChangeShapeType="1"/>
          </p:cNvSpPr>
          <p:nvPr/>
        </p:nvSpPr>
        <p:spPr bwMode="auto">
          <a:xfrm flipH="1" flipV="1">
            <a:off x="6456363" y="3429001"/>
            <a:ext cx="1439862" cy="504825"/>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71" name="Text Box 23"/>
          <p:cNvSpPr txBox="1">
            <a:spLocks noChangeArrowheads="1"/>
          </p:cNvSpPr>
          <p:nvPr/>
        </p:nvSpPr>
        <p:spPr bwMode="auto">
          <a:xfrm>
            <a:off x="7896226" y="3789363"/>
            <a:ext cx="57626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VIII</a:t>
            </a:r>
          </a:p>
        </p:txBody>
      </p:sp>
      <p:sp>
        <p:nvSpPr>
          <p:cNvPr id="23572" name="Line 24"/>
          <p:cNvSpPr>
            <a:spLocks noChangeShapeType="1"/>
          </p:cNvSpPr>
          <p:nvPr/>
        </p:nvSpPr>
        <p:spPr bwMode="auto">
          <a:xfrm flipH="1" flipV="1">
            <a:off x="6672263" y="4149725"/>
            <a:ext cx="1295400" cy="431800"/>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73" name="Text Box 25"/>
          <p:cNvSpPr txBox="1">
            <a:spLocks noChangeArrowheads="1"/>
          </p:cNvSpPr>
          <p:nvPr/>
        </p:nvSpPr>
        <p:spPr bwMode="auto">
          <a:xfrm>
            <a:off x="8040688" y="4508501"/>
            <a:ext cx="7921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IX</a:t>
            </a:r>
          </a:p>
        </p:txBody>
      </p:sp>
      <p:sp>
        <p:nvSpPr>
          <p:cNvPr id="23574" name="Line 26"/>
          <p:cNvSpPr>
            <a:spLocks noChangeShapeType="1"/>
          </p:cNvSpPr>
          <p:nvPr/>
        </p:nvSpPr>
        <p:spPr bwMode="auto">
          <a:xfrm flipV="1">
            <a:off x="5519738" y="3357563"/>
            <a:ext cx="144462" cy="1079500"/>
          </a:xfrm>
          <a:prstGeom prst="line">
            <a:avLst/>
          </a:prstGeom>
          <a:noFill/>
          <a:ln w="38100">
            <a:solidFill>
              <a:srgbClr val="FF33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3575" name="Text Box 27"/>
          <p:cNvSpPr txBox="1">
            <a:spLocks noChangeArrowheads="1"/>
          </p:cNvSpPr>
          <p:nvPr/>
        </p:nvSpPr>
        <p:spPr bwMode="auto">
          <a:xfrm>
            <a:off x="5303839" y="4365626"/>
            <a:ext cx="7207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solidFill>
                  <a:srgbClr val="FFFF00"/>
                </a:solidFill>
              </a:rPr>
              <a:t>X</a:t>
            </a:r>
          </a:p>
        </p:txBody>
      </p:sp>
    </p:spTree>
    <p:extLst>
      <p:ext uri="{BB962C8B-B14F-4D97-AF65-F5344CB8AC3E}">
        <p14:creationId xmlns:p14="http://schemas.microsoft.com/office/powerpoint/2010/main" xmlns="" val="36824026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2024063" y="214313"/>
            <a:ext cx="8229600" cy="1143000"/>
          </a:xfrm>
        </p:spPr>
        <p:txBody>
          <a:bodyPr/>
          <a:lstStyle/>
          <a:p>
            <a:pPr eaLnBrk="1" hangingPunct="1"/>
            <a:r>
              <a:rPr lang="tr-TR" altLang="tr-TR" smtClean="0">
                <a:solidFill>
                  <a:srgbClr val="C00000"/>
                </a:solidFill>
              </a:rPr>
              <a:t>SUBSTANTIA ALBA</a:t>
            </a:r>
          </a:p>
        </p:txBody>
      </p:sp>
      <p:pic>
        <p:nvPicPr>
          <p:cNvPr id="24579" name="Picture 4" descr="0581a"/>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095501" y="1571626"/>
            <a:ext cx="7966075" cy="4525963"/>
          </a:xfrm>
          <a:noFill/>
        </p:spPr>
      </p:pic>
    </p:spTree>
    <p:extLst>
      <p:ext uri="{BB962C8B-B14F-4D97-AF65-F5344CB8AC3E}">
        <p14:creationId xmlns:p14="http://schemas.microsoft.com/office/powerpoint/2010/main" xmlns="" val="759530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1981200" y="908051"/>
            <a:ext cx="8229600" cy="5218113"/>
          </a:xfrm>
        </p:spPr>
        <p:txBody>
          <a:bodyPr/>
          <a:lstStyle/>
          <a:p>
            <a:r>
              <a:rPr lang="tr-TR" altLang="tr-TR" sz="2400"/>
              <a:t>Substantia alba, miyelinli ve miyelinsiz sinir lifleri, nöroglia hücreleri ve kan damarlarından oluşur. Büyük bölümü miyelinli liflerden oluşması nedeniyle beyaz görünür.</a:t>
            </a:r>
          </a:p>
          <a:p>
            <a:r>
              <a:rPr lang="tr-TR" altLang="tr-TR" sz="2400"/>
              <a:t>Beyaz madde yollar (tractus) ve lif demetlerinden (fasciculus) meydana gelmiştir.</a:t>
            </a:r>
          </a:p>
          <a:p>
            <a:r>
              <a:rPr lang="tr-TR" altLang="tr-TR" sz="2400"/>
              <a:t>Funiculus anterior</a:t>
            </a:r>
          </a:p>
          <a:p>
            <a:r>
              <a:rPr lang="tr-TR" altLang="tr-TR" sz="2400"/>
              <a:t>Funiculus posterior</a:t>
            </a:r>
          </a:p>
          <a:p>
            <a:r>
              <a:rPr lang="tr-TR" altLang="tr-TR" sz="2400"/>
              <a:t>Funiculus lateralis</a:t>
            </a:r>
          </a:p>
          <a:p>
            <a:pPr>
              <a:buFontTx/>
              <a:buNone/>
            </a:pPr>
            <a:endParaRPr lang="tr-TR" altLang="tr-TR" sz="2000"/>
          </a:p>
          <a:p>
            <a:endParaRPr lang="tr-TR" altLang="tr-TR" sz="2000"/>
          </a:p>
        </p:txBody>
      </p:sp>
    </p:spTree>
    <p:extLst>
      <p:ext uri="{BB962C8B-B14F-4D97-AF65-F5344CB8AC3E}">
        <p14:creationId xmlns:p14="http://schemas.microsoft.com/office/powerpoint/2010/main" xmlns="" val="35698507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151b-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043113" y="358776"/>
            <a:ext cx="7358062" cy="6284913"/>
          </a:xfrm>
          <a:noFill/>
        </p:spPr>
      </p:pic>
    </p:spTree>
    <p:extLst>
      <p:ext uri="{BB962C8B-B14F-4D97-AF65-F5344CB8AC3E}">
        <p14:creationId xmlns:p14="http://schemas.microsoft.com/office/powerpoint/2010/main" xmlns="" val="1165883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81200" y="0"/>
            <a:ext cx="8229600" cy="1143000"/>
          </a:xfrm>
        </p:spPr>
        <p:txBody>
          <a:bodyPr/>
          <a:lstStyle/>
          <a:p>
            <a:pPr eaLnBrk="1" hangingPunct="1"/>
            <a:r>
              <a:rPr lang="tr-TR" altLang="tr-TR" smtClean="0"/>
              <a:t>Medulla spinalis zarları</a:t>
            </a:r>
          </a:p>
        </p:txBody>
      </p:sp>
      <p:pic>
        <p:nvPicPr>
          <p:cNvPr id="31747" name="Picture 5" descr="ANd9GcRN_uLWPAlBb8zbWsRyIJRsX2TqBbWN_9egwBj9NrnkQCtPnNICB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52814" y="1214438"/>
            <a:ext cx="5716587" cy="5395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961162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155a-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279650" y="290514"/>
            <a:ext cx="7632700" cy="6529387"/>
          </a:xfrm>
        </p:spPr>
      </p:pic>
    </p:spTree>
    <p:extLst>
      <p:ext uri="{BB962C8B-B14F-4D97-AF65-F5344CB8AC3E}">
        <p14:creationId xmlns:p14="http://schemas.microsoft.com/office/powerpoint/2010/main" xmlns="" val="10259815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p:txBody>
          <a:bodyPr/>
          <a:lstStyle/>
          <a:p>
            <a:pPr eaLnBrk="1" hangingPunct="1"/>
            <a:r>
              <a:rPr lang="tr-TR" altLang="tr-TR" b="1" smtClean="0"/>
              <a:t>DURAMATER SPINALIS</a:t>
            </a:r>
          </a:p>
        </p:txBody>
      </p:sp>
      <p:sp>
        <p:nvSpPr>
          <p:cNvPr id="33795" name="2 İçerik Yer Tutucusu"/>
          <p:cNvSpPr>
            <a:spLocks noGrp="1"/>
          </p:cNvSpPr>
          <p:nvPr>
            <p:ph idx="1"/>
          </p:nvPr>
        </p:nvSpPr>
        <p:spPr/>
        <p:txBody>
          <a:bodyPr/>
          <a:lstStyle/>
          <a:p>
            <a:pPr eaLnBrk="1" hangingPunct="1"/>
            <a:r>
              <a:rPr lang="tr-TR" altLang="tr-TR"/>
              <a:t>Duramater cranialis’in lamina interna’sının kaudale doğru uzantısıdır.  Canalis vertebralisi oluşturan vertebraların periosteumu duramater cranialis’in lamina externa’sına karşılık gelir.</a:t>
            </a:r>
          </a:p>
          <a:p>
            <a:pPr eaLnBrk="1" hangingPunct="1"/>
            <a:r>
              <a:rPr lang="tr-TR" altLang="tr-TR"/>
              <a:t>Duramater spinalis 2. sakral vertebra seviyesinde kapanır.</a:t>
            </a:r>
          </a:p>
          <a:p>
            <a:pPr eaLnBrk="1" hangingPunct="1">
              <a:buFontTx/>
              <a:buNone/>
            </a:pPr>
            <a:endParaRPr lang="tr-TR" altLang="tr-TR"/>
          </a:p>
          <a:p>
            <a:pPr eaLnBrk="1" hangingPunct="1"/>
            <a:endParaRPr lang="tr-TR" altLang="tr-TR"/>
          </a:p>
        </p:txBody>
      </p:sp>
    </p:spTree>
    <p:extLst>
      <p:ext uri="{BB962C8B-B14F-4D97-AF65-F5344CB8AC3E}">
        <p14:creationId xmlns:p14="http://schemas.microsoft.com/office/powerpoint/2010/main" xmlns="" val="2349411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1981200" y="260351"/>
            <a:ext cx="8229600" cy="5865813"/>
          </a:xfrm>
        </p:spPr>
        <p:txBody>
          <a:bodyPr/>
          <a:lstStyle/>
          <a:p>
            <a:pPr>
              <a:buFontTx/>
              <a:buNone/>
            </a:pPr>
            <a:r>
              <a:rPr lang="tr-TR" altLang="tr-TR" sz="2400">
                <a:solidFill>
                  <a:srgbClr val="FF6600"/>
                </a:solidFill>
              </a:rPr>
              <a:t>Spatium epidurale:</a:t>
            </a:r>
            <a:r>
              <a:rPr lang="tr-TR" altLang="tr-TR" sz="2400"/>
              <a:t> Vertebraların periosteumu ile duramater spinalis arasındaki aralığa denir. İçinde gevşek bağ dokusu, yağ dokusu, lenfatikler ve plexus venosus vertebralis internus bulunur</a:t>
            </a:r>
          </a:p>
        </p:txBody>
      </p:sp>
      <p:pic>
        <p:nvPicPr>
          <p:cNvPr id="34819" name="Picture 5" descr="http://www.capanes.com/services_ra_epidural.html">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03388" y="2565400"/>
            <a:ext cx="4032250" cy="374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0" name="Picture 7" descr="Resim 1. Lomber epidural aralık">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48450" y="2276476"/>
            <a:ext cx="36004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46767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1981200" y="260351"/>
            <a:ext cx="8229600" cy="5865813"/>
          </a:xfrm>
        </p:spPr>
        <p:txBody>
          <a:bodyPr/>
          <a:lstStyle/>
          <a:p>
            <a:pPr>
              <a:buFontTx/>
              <a:buNone/>
            </a:pPr>
            <a:r>
              <a:rPr lang="tr-TR" altLang="tr-TR" sz="2400">
                <a:solidFill>
                  <a:srgbClr val="FF6600"/>
                </a:solidFill>
              </a:rPr>
              <a:t>Spatium epidurale:</a:t>
            </a:r>
            <a:r>
              <a:rPr lang="tr-TR" altLang="tr-TR" sz="2400"/>
              <a:t> Vertebraların periosteumu ile duramater spinalis arasındaki aralığa denir. İçinde gevşek bağ dokusu, yağ dokusu, lenfatikler ve plexus venosus vertebralis internus bulunur</a:t>
            </a:r>
          </a:p>
        </p:txBody>
      </p:sp>
      <p:pic>
        <p:nvPicPr>
          <p:cNvPr id="34819" name="Picture 5" descr="http://www.capanes.com/services_ra_epidural.html">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03388" y="2565400"/>
            <a:ext cx="4032250" cy="374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20" name="Picture 7" descr="Resim 1. Lomber epidural aralık">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48450" y="2276476"/>
            <a:ext cx="36004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720127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TF_1302A"/>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781176" y="785814"/>
            <a:ext cx="7800975" cy="5572125"/>
          </a:xfrm>
          <a:noFill/>
        </p:spPr>
      </p:pic>
    </p:spTree>
    <p:extLst>
      <p:ext uri="{BB962C8B-B14F-4D97-AF65-F5344CB8AC3E}">
        <p14:creationId xmlns:p14="http://schemas.microsoft.com/office/powerpoint/2010/main" xmlns="" val="3707505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4 Metin kutusu"/>
          <p:cNvSpPr txBox="1">
            <a:spLocks noChangeArrowheads="1"/>
          </p:cNvSpPr>
          <p:nvPr/>
        </p:nvSpPr>
        <p:spPr bwMode="auto">
          <a:xfrm>
            <a:off x="1774826" y="981075"/>
            <a:ext cx="3571875" cy="521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000" b="1"/>
              <a:t>ARACHNOIDEA  MATER</a:t>
            </a:r>
          </a:p>
          <a:p>
            <a:pPr eaLnBrk="1" hangingPunct="1"/>
            <a:endParaRPr lang="tr-TR" altLang="tr-TR"/>
          </a:p>
          <a:p>
            <a:pPr eaLnBrk="1" hangingPunct="1"/>
            <a:r>
              <a:rPr lang="tr-TR" altLang="tr-TR" sz="2000" b="1"/>
              <a:t>Damardan yoksun bir zardır.</a:t>
            </a:r>
          </a:p>
          <a:p>
            <a:pPr eaLnBrk="1" hangingPunct="1"/>
            <a:endParaRPr lang="tr-TR" altLang="tr-TR" sz="2000" b="1"/>
          </a:p>
          <a:p>
            <a:pPr eaLnBrk="1" hangingPunct="1"/>
            <a:r>
              <a:rPr lang="tr-TR" altLang="tr-TR" sz="2000" b="1">
                <a:solidFill>
                  <a:srgbClr val="FF6600"/>
                </a:solidFill>
              </a:rPr>
              <a:t>Spatium subdurale:</a:t>
            </a:r>
            <a:r>
              <a:rPr lang="tr-TR" altLang="tr-TR" sz="2000" b="1"/>
              <a:t> Duramater ile arachnoidea mater arasındaki aralıktır. İçinde seröz bir sıvı bulunur.</a:t>
            </a:r>
          </a:p>
          <a:p>
            <a:pPr eaLnBrk="1" hangingPunct="1"/>
            <a:endParaRPr lang="tr-TR" altLang="tr-TR" sz="2000" b="1"/>
          </a:p>
          <a:p>
            <a:pPr eaLnBrk="1" hangingPunct="1"/>
            <a:r>
              <a:rPr lang="tr-TR" altLang="tr-TR" sz="2000" b="1">
                <a:solidFill>
                  <a:srgbClr val="FF6600"/>
                </a:solidFill>
              </a:rPr>
              <a:t>Spatium subarchnoideum:</a:t>
            </a:r>
            <a:r>
              <a:rPr lang="tr-TR" altLang="tr-TR" sz="2000" b="1"/>
              <a:t> Arachnoidea mater ile piamater arasında yer alır. İçinde BOS dolaşır.</a:t>
            </a:r>
          </a:p>
          <a:p>
            <a:pPr eaLnBrk="1" hangingPunct="1"/>
            <a:endParaRPr lang="tr-TR" altLang="tr-TR" sz="2000" b="1"/>
          </a:p>
          <a:p>
            <a:pPr eaLnBrk="1" hangingPunct="1"/>
            <a:endParaRPr lang="tr-TR" altLang="tr-TR"/>
          </a:p>
        </p:txBody>
      </p:sp>
      <p:pic>
        <p:nvPicPr>
          <p:cNvPr id="39939" name="Picture 5" descr="ANd9GcRN_uLWPAlBb8zbWsRyIJRsX2TqBbWN_9egwBj9NrnkQCtPnNICB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43525" y="1143001"/>
            <a:ext cx="5111750" cy="482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332327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Başlık"/>
          <p:cNvSpPr>
            <a:spLocks noGrp="1"/>
          </p:cNvSpPr>
          <p:nvPr>
            <p:ph type="title"/>
          </p:nvPr>
        </p:nvSpPr>
        <p:spPr>
          <a:xfrm>
            <a:off x="1809750" y="0"/>
            <a:ext cx="8229600" cy="1143000"/>
          </a:xfrm>
        </p:spPr>
        <p:txBody>
          <a:bodyPr/>
          <a:lstStyle/>
          <a:p>
            <a:pPr eaLnBrk="1" hangingPunct="1"/>
            <a:r>
              <a:rPr lang="tr-TR" altLang="tr-TR" b="1" smtClean="0"/>
              <a:t>PIAMATER</a:t>
            </a:r>
          </a:p>
        </p:txBody>
      </p:sp>
      <p:pic>
        <p:nvPicPr>
          <p:cNvPr id="40963" name="Picture 5" descr="image661">
            <a:hlinkClick r:id="rId2"/>
          </p:cNvPr>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7167563" y="857250"/>
            <a:ext cx="3314700" cy="5861050"/>
          </a:xfrm>
        </p:spPr>
      </p:pic>
      <p:sp>
        <p:nvSpPr>
          <p:cNvPr id="40964" name="4 Metin kutusu"/>
          <p:cNvSpPr txBox="1">
            <a:spLocks noChangeArrowheads="1"/>
          </p:cNvSpPr>
          <p:nvPr/>
        </p:nvSpPr>
        <p:spPr bwMode="auto">
          <a:xfrm>
            <a:off x="1809750" y="1428751"/>
            <a:ext cx="4572000" cy="496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000" b="1"/>
              <a:t>Damardan zengindir.</a:t>
            </a:r>
          </a:p>
          <a:p>
            <a:pPr eaLnBrk="1" hangingPunct="1"/>
            <a:endParaRPr lang="tr-TR" altLang="tr-TR" sz="2000" b="1"/>
          </a:p>
          <a:p>
            <a:pPr eaLnBrk="1" hangingPunct="1"/>
            <a:r>
              <a:rPr lang="tr-TR" altLang="tr-TR" sz="2000" b="1"/>
              <a:t>Lamina externa ve lamina interna olmak üzere iki tabakadan oluşur.</a:t>
            </a:r>
          </a:p>
          <a:p>
            <a:pPr eaLnBrk="1" hangingPunct="1"/>
            <a:endParaRPr lang="tr-TR" altLang="tr-TR" sz="2000" b="1"/>
          </a:p>
          <a:p>
            <a:pPr eaLnBrk="1" hangingPunct="1"/>
            <a:r>
              <a:rPr lang="tr-TR" altLang="tr-TR" sz="2000" b="1"/>
              <a:t>Lamina interna avasküler bir yapıdır.</a:t>
            </a:r>
          </a:p>
          <a:p>
            <a:pPr eaLnBrk="1" hangingPunct="1"/>
            <a:endParaRPr lang="tr-TR" altLang="tr-TR" sz="2000" b="1"/>
          </a:p>
          <a:p>
            <a:pPr eaLnBrk="1" hangingPunct="1"/>
            <a:r>
              <a:rPr lang="tr-TR" altLang="tr-TR" sz="2000" b="1"/>
              <a:t>Lamina externa lig. denticulatum’ları oluşturur.</a:t>
            </a:r>
          </a:p>
          <a:p>
            <a:pPr eaLnBrk="1" hangingPunct="1"/>
            <a:r>
              <a:rPr lang="tr-TR" altLang="tr-TR" sz="2000" b="1"/>
              <a:t>Medulla spinalis’in alt ucunda kapanır. Bu seviyeden itibaren ince bir bağ dokusunun etrafında </a:t>
            </a:r>
            <a:r>
              <a:rPr lang="tr-TR" altLang="tr-TR" sz="2000" b="1">
                <a:solidFill>
                  <a:srgbClr val="FF6600"/>
                </a:solidFill>
              </a:rPr>
              <a:t>filum terminale internum</a:t>
            </a:r>
            <a:r>
              <a:rPr lang="tr-TR" altLang="tr-TR" sz="2000" b="1"/>
              <a:t> olarak 2. sakral vertebra seviyesine kadar uzanır.</a:t>
            </a:r>
          </a:p>
          <a:p>
            <a:pPr eaLnBrk="1" hangingPunct="1"/>
            <a:endParaRPr lang="tr-TR" altLang="tr-TR" sz="2000" b="1"/>
          </a:p>
        </p:txBody>
      </p:sp>
      <p:sp>
        <p:nvSpPr>
          <p:cNvPr id="40965" name="Line 6"/>
          <p:cNvSpPr>
            <a:spLocks noChangeShapeType="1"/>
          </p:cNvSpPr>
          <p:nvPr/>
        </p:nvSpPr>
        <p:spPr bwMode="auto">
          <a:xfrm flipV="1">
            <a:off x="7464426" y="3284538"/>
            <a:ext cx="1008063" cy="36036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2011563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tr-TR" altLang="tr-TR" b="1" smtClean="0"/>
              <a:t>SPİNAL SİNİR</a:t>
            </a:r>
          </a:p>
        </p:txBody>
      </p:sp>
      <p:sp>
        <p:nvSpPr>
          <p:cNvPr id="3075" name="Text Box 6"/>
          <p:cNvSpPr txBox="1">
            <a:spLocks noChangeArrowheads="1"/>
          </p:cNvSpPr>
          <p:nvPr/>
        </p:nvSpPr>
        <p:spPr bwMode="auto">
          <a:xfrm>
            <a:off x="1847851" y="2205039"/>
            <a:ext cx="3025775" cy="222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cs typeface="Arial" panose="020B0604020202020204" pitchFamily="34" charset="0"/>
              </a:rPr>
              <a:t>● </a:t>
            </a:r>
            <a:r>
              <a:rPr lang="tr-TR" altLang="tr-TR" sz="2000" b="1">
                <a:cs typeface="Arial" panose="020B0604020202020204" pitchFamily="34" charset="0"/>
              </a:rPr>
              <a:t>Medulla spinalis’ten çıkan </a:t>
            </a:r>
            <a:r>
              <a:rPr lang="tr-TR" altLang="tr-TR" sz="2000" b="1">
                <a:solidFill>
                  <a:srgbClr val="FF0000"/>
                </a:solidFill>
                <a:cs typeface="Arial" panose="020B0604020202020204" pitchFamily="34" charset="0"/>
              </a:rPr>
              <a:t>radix anterior</a:t>
            </a:r>
            <a:r>
              <a:rPr lang="tr-TR" altLang="tr-TR" sz="2000" b="1">
                <a:cs typeface="Arial" panose="020B0604020202020204" pitchFamily="34" charset="0"/>
              </a:rPr>
              <a:t> ve </a:t>
            </a:r>
            <a:r>
              <a:rPr lang="tr-TR" altLang="tr-TR" sz="2000" b="1">
                <a:solidFill>
                  <a:srgbClr val="FF0000"/>
                </a:solidFill>
                <a:cs typeface="Arial" panose="020B0604020202020204" pitchFamily="34" charset="0"/>
              </a:rPr>
              <a:t>radix posterior</a:t>
            </a:r>
            <a:r>
              <a:rPr lang="tr-TR" altLang="tr-TR" sz="2000" b="1">
                <a:cs typeface="Arial" panose="020B0604020202020204" pitchFamily="34" charset="0"/>
              </a:rPr>
              <a:t> foramen intervertebrale’de birleşerek </a:t>
            </a:r>
            <a:r>
              <a:rPr lang="tr-TR" altLang="tr-TR" sz="2000" b="1">
                <a:solidFill>
                  <a:srgbClr val="FF0000"/>
                </a:solidFill>
                <a:cs typeface="Arial" panose="020B0604020202020204" pitchFamily="34" charset="0"/>
              </a:rPr>
              <a:t>spinal siniri</a:t>
            </a:r>
            <a:r>
              <a:rPr lang="tr-TR" altLang="tr-TR" sz="2000" b="1">
                <a:cs typeface="Arial" panose="020B0604020202020204" pitchFamily="34" charset="0"/>
              </a:rPr>
              <a:t> oluşturur.</a:t>
            </a:r>
          </a:p>
        </p:txBody>
      </p:sp>
      <p:pic>
        <p:nvPicPr>
          <p:cNvPr id="3076" name="Picture 7" descr="156a"/>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5232400" y="1557339"/>
            <a:ext cx="5435600" cy="4797425"/>
          </a:xfrm>
          <a:noFill/>
        </p:spPr>
      </p:pic>
      <p:sp>
        <p:nvSpPr>
          <p:cNvPr id="3077" name="Line 10"/>
          <p:cNvSpPr>
            <a:spLocks noChangeShapeType="1"/>
          </p:cNvSpPr>
          <p:nvPr/>
        </p:nvSpPr>
        <p:spPr bwMode="auto">
          <a:xfrm>
            <a:off x="8688388" y="3068639"/>
            <a:ext cx="0" cy="504825"/>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3078" name="Line 11"/>
          <p:cNvSpPr>
            <a:spLocks noChangeShapeType="1"/>
          </p:cNvSpPr>
          <p:nvPr/>
        </p:nvSpPr>
        <p:spPr bwMode="auto">
          <a:xfrm flipV="1">
            <a:off x="8688389" y="3789363"/>
            <a:ext cx="71437"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3079" name="Line 12"/>
          <p:cNvSpPr>
            <a:spLocks noChangeShapeType="1"/>
          </p:cNvSpPr>
          <p:nvPr/>
        </p:nvSpPr>
        <p:spPr bwMode="auto">
          <a:xfrm flipV="1">
            <a:off x="9264650" y="3860800"/>
            <a:ext cx="71438" cy="93503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23762557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p:txBody>
          <a:bodyPr/>
          <a:lstStyle/>
          <a:p>
            <a:pPr eaLnBrk="1" hangingPunct="1"/>
            <a:r>
              <a:rPr lang="tr-TR" altLang="tr-TR" b="1" smtClean="0"/>
              <a:t>SPİNAL SİNİR</a:t>
            </a:r>
          </a:p>
        </p:txBody>
      </p:sp>
      <p:pic>
        <p:nvPicPr>
          <p:cNvPr id="4099" name="Picture 8" descr="155b-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529264" y="1557338"/>
            <a:ext cx="5138737" cy="4525962"/>
          </a:xfrm>
          <a:noFill/>
        </p:spPr>
      </p:pic>
      <p:sp>
        <p:nvSpPr>
          <p:cNvPr id="4100" name="Text Box 9"/>
          <p:cNvSpPr txBox="1">
            <a:spLocks noChangeArrowheads="1"/>
          </p:cNvSpPr>
          <p:nvPr/>
        </p:nvSpPr>
        <p:spPr bwMode="auto">
          <a:xfrm>
            <a:off x="1524000" y="1773239"/>
            <a:ext cx="4140200" cy="385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solidFill>
                  <a:srgbClr val="FF0000"/>
                </a:solidFill>
              </a:rPr>
              <a:t>Radix anterior (motoria)</a:t>
            </a:r>
          </a:p>
          <a:p>
            <a:pPr eaLnBrk="1" hangingPunct="1">
              <a:spcBef>
                <a:spcPct val="50000"/>
              </a:spcBef>
            </a:pPr>
            <a:r>
              <a:rPr lang="tr-TR" altLang="tr-TR" sz="2000" b="1">
                <a:solidFill>
                  <a:srgbClr val="006600"/>
                </a:solidFill>
                <a:cs typeface="Arial" panose="020B0604020202020204" pitchFamily="34" charset="0"/>
              </a:rPr>
              <a:t>●</a:t>
            </a:r>
            <a:r>
              <a:rPr lang="tr-TR" altLang="tr-TR" sz="2000" b="1">
                <a:solidFill>
                  <a:srgbClr val="006600"/>
                </a:solidFill>
              </a:rPr>
              <a:t>Substantia grisea’nın cornu anterius’undan çıkar</a:t>
            </a:r>
          </a:p>
          <a:p>
            <a:pPr eaLnBrk="1" hangingPunct="1">
              <a:spcBef>
                <a:spcPct val="50000"/>
              </a:spcBef>
            </a:pPr>
            <a:r>
              <a:rPr lang="tr-TR" altLang="tr-TR" b="1">
                <a:solidFill>
                  <a:srgbClr val="006600"/>
                </a:solidFill>
              </a:rPr>
              <a:t>●</a:t>
            </a:r>
            <a:r>
              <a:rPr lang="tr-TR" altLang="tr-TR">
                <a:solidFill>
                  <a:srgbClr val="006600"/>
                </a:solidFill>
              </a:rPr>
              <a:t> </a:t>
            </a:r>
            <a:r>
              <a:rPr lang="tr-TR" altLang="tr-TR" sz="2000" b="1">
                <a:solidFill>
                  <a:srgbClr val="006600"/>
                </a:solidFill>
              </a:rPr>
              <a:t>Kökleri oluşturan liflere fila radicularia denir</a:t>
            </a:r>
          </a:p>
          <a:p>
            <a:pPr eaLnBrk="1" hangingPunct="1">
              <a:spcBef>
                <a:spcPct val="50000"/>
              </a:spcBef>
            </a:pPr>
            <a:r>
              <a:rPr lang="tr-TR" altLang="tr-TR" b="1">
                <a:solidFill>
                  <a:srgbClr val="006600"/>
                </a:solidFill>
              </a:rPr>
              <a:t>●</a:t>
            </a:r>
            <a:r>
              <a:rPr lang="tr-TR" altLang="tr-TR">
                <a:solidFill>
                  <a:srgbClr val="006600"/>
                </a:solidFill>
              </a:rPr>
              <a:t> </a:t>
            </a:r>
            <a:r>
              <a:rPr lang="tr-TR" altLang="tr-TR" sz="2000" b="1">
                <a:solidFill>
                  <a:srgbClr val="006600"/>
                </a:solidFill>
              </a:rPr>
              <a:t>Somatomotor, sempatik ve parasempatik liflerden oluşur</a:t>
            </a:r>
          </a:p>
          <a:p>
            <a:pPr eaLnBrk="1" hangingPunct="1">
              <a:spcBef>
                <a:spcPct val="50000"/>
              </a:spcBef>
            </a:pPr>
            <a:r>
              <a:rPr lang="tr-TR" altLang="tr-TR" sz="2000" b="1">
                <a:solidFill>
                  <a:srgbClr val="006600"/>
                </a:solidFill>
              </a:rPr>
              <a:t>● Medulla spinalis’i sulcus anterolateralis’ten terkeder</a:t>
            </a:r>
          </a:p>
          <a:p>
            <a:pPr eaLnBrk="1" hangingPunct="1">
              <a:spcBef>
                <a:spcPct val="50000"/>
              </a:spcBef>
            </a:pPr>
            <a:endParaRPr lang="tr-TR" altLang="tr-TR">
              <a:solidFill>
                <a:srgbClr val="00FF00"/>
              </a:solidFill>
            </a:endParaRPr>
          </a:p>
        </p:txBody>
      </p:sp>
      <p:sp>
        <p:nvSpPr>
          <p:cNvPr id="4101" name="Line 10"/>
          <p:cNvSpPr>
            <a:spLocks noChangeShapeType="1"/>
          </p:cNvSpPr>
          <p:nvPr/>
        </p:nvSpPr>
        <p:spPr bwMode="auto">
          <a:xfrm flipH="1" flipV="1">
            <a:off x="7824789" y="3284539"/>
            <a:ext cx="142875" cy="504825"/>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4102" name="Line 11"/>
          <p:cNvSpPr>
            <a:spLocks noChangeShapeType="1"/>
          </p:cNvSpPr>
          <p:nvPr/>
        </p:nvSpPr>
        <p:spPr bwMode="auto">
          <a:xfrm flipV="1">
            <a:off x="7032625" y="3716339"/>
            <a:ext cx="431800" cy="43338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21407517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title"/>
          </p:nvPr>
        </p:nvSpPr>
        <p:spPr/>
        <p:txBody>
          <a:bodyPr/>
          <a:lstStyle/>
          <a:p>
            <a:pPr eaLnBrk="1" hangingPunct="1"/>
            <a:r>
              <a:rPr lang="tr-TR" altLang="tr-TR" b="1" smtClean="0"/>
              <a:t>SPİNAL SİNİR</a:t>
            </a:r>
          </a:p>
        </p:txBody>
      </p:sp>
      <p:pic>
        <p:nvPicPr>
          <p:cNvPr id="5123" name="Picture 4" descr="155b-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159375" y="1557338"/>
            <a:ext cx="5138738" cy="4525962"/>
          </a:xfrm>
          <a:noFill/>
        </p:spPr>
      </p:pic>
      <p:sp>
        <p:nvSpPr>
          <p:cNvPr id="5124" name="Text Box 7"/>
          <p:cNvSpPr txBox="1">
            <a:spLocks noChangeArrowheads="1"/>
          </p:cNvSpPr>
          <p:nvPr/>
        </p:nvSpPr>
        <p:spPr bwMode="auto">
          <a:xfrm>
            <a:off x="1524001" y="1412876"/>
            <a:ext cx="3419475" cy="522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solidFill>
                  <a:srgbClr val="FF0000"/>
                </a:solidFill>
              </a:rPr>
              <a:t>Radix posterior (sensoria)</a:t>
            </a:r>
          </a:p>
          <a:p>
            <a:pPr eaLnBrk="1" hangingPunct="1">
              <a:spcBef>
                <a:spcPct val="50000"/>
              </a:spcBef>
            </a:pPr>
            <a:r>
              <a:rPr lang="tr-TR" altLang="tr-TR" sz="2000" b="1">
                <a:solidFill>
                  <a:srgbClr val="006600"/>
                </a:solidFill>
              </a:rPr>
              <a:t>● Substantia grisea’nın cornu posterius’undan girer</a:t>
            </a:r>
          </a:p>
          <a:p>
            <a:pPr eaLnBrk="1" hangingPunct="1">
              <a:spcBef>
                <a:spcPct val="50000"/>
              </a:spcBef>
            </a:pPr>
            <a:r>
              <a:rPr lang="tr-TR" altLang="tr-TR" sz="2000" b="1">
                <a:solidFill>
                  <a:srgbClr val="006600"/>
                </a:solidFill>
              </a:rPr>
              <a:t>● Kökleri oluşturan liflere fila radicularia denir</a:t>
            </a:r>
          </a:p>
          <a:p>
            <a:pPr eaLnBrk="1" hangingPunct="1">
              <a:spcBef>
                <a:spcPct val="50000"/>
              </a:spcBef>
            </a:pPr>
            <a:r>
              <a:rPr lang="tr-TR" altLang="tr-TR" sz="2000" b="1">
                <a:solidFill>
                  <a:srgbClr val="006600"/>
                </a:solidFill>
              </a:rPr>
              <a:t>● Sensitif liflerden oluşur</a:t>
            </a:r>
          </a:p>
          <a:p>
            <a:pPr eaLnBrk="1" hangingPunct="1">
              <a:spcBef>
                <a:spcPct val="50000"/>
              </a:spcBef>
            </a:pPr>
            <a:r>
              <a:rPr lang="tr-TR" altLang="tr-TR" sz="2000" b="1">
                <a:solidFill>
                  <a:srgbClr val="006600"/>
                </a:solidFill>
              </a:rPr>
              <a:t>● Ganglion spinale’de bulunan pseudounipolar ganglion hücrelerinin santral uzantılarıdır</a:t>
            </a:r>
          </a:p>
          <a:p>
            <a:pPr eaLnBrk="1" hangingPunct="1">
              <a:spcBef>
                <a:spcPct val="50000"/>
              </a:spcBef>
            </a:pPr>
            <a:r>
              <a:rPr lang="tr-TR" altLang="tr-TR" sz="2000" b="1">
                <a:solidFill>
                  <a:srgbClr val="006600"/>
                </a:solidFill>
              </a:rPr>
              <a:t>Medulla spinalis’e sulcus posterolateralis’ten girer</a:t>
            </a:r>
            <a:endParaRPr lang="tr-TR" altLang="tr-TR" sz="2000"/>
          </a:p>
          <a:p>
            <a:pPr eaLnBrk="1" hangingPunct="1">
              <a:spcBef>
                <a:spcPct val="50000"/>
              </a:spcBef>
            </a:pPr>
            <a:endParaRPr lang="tr-TR" altLang="tr-TR" b="1">
              <a:solidFill>
                <a:srgbClr val="006600"/>
              </a:solidFill>
            </a:endParaRPr>
          </a:p>
        </p:txBody>
      </p:sp>
      <p:sp>
        <p:nvSpPr>
          <p:cNvPr id="5125" name="Line 8"/>
          <p:cNvSpPr>
            <a:spLocks noChangeShapeType="1"/>
          </p:cNvSpPr>
          <p:nvPr/>
        </p:nvSpPr>
        <p:spPr bwMode="auto">
          <a:xfrm flipH="1">
            <a:off x="7391401" y="2708276"/>
            <a:ext cx="288925" cy="360363"/>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5126" name="Line 9"/>
          <p:cNvSpPr>
            <a:spLocks noChangeShapeType="1"/>
          </p:cNvSpPr>
          <p:nvPr/>
        </p:nvSpPr>
        <p:spPr bwMode="auto">
          <a:xfrm>
            <a:off x="5951539" y="4365625"/>
            <a:ext cx="504825" cy="2159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28272023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p:txBody>
          <a:bodyPr/>
          <a:lstStyle/>
          <a:p>
            <a:pPr eaLnBrk="1" hangingPunct="1"/>
            <a:r>
              <a:rPr lang="tr-TR" altLang="tr-TR" b="1" smtClean="0"/>
              <a:t>SPİNAL SİNİR</a:t>
            </a:r>
          </a:p>
        </p:txBody>
      </p:sp>
      <p:pic>
        <p:nvPicPr>
          <p:cNvPr id="6147" name="Picture 4" descr="156b-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378450" y="1700213"/>
            <a:ext cx="5289550" cy="4525962"/>
          </a:xfrm>
          <a:noFill/>
        </p:spPr>
      </p:pic>
      <p:sp>
        <p:nvSpPr>
          <p:cNvPr id="6148" name="Line 7"/>
          <p:cNvSpPr>
            <a:spLocks noChangeShapeType="1"/>
          </p:cNvSpPr>
          <p:nvPr/>
        </p:nvSpPr>
        <p:spPr bwMode="auto">
          <a:xfrm>
            <a:off x="5880101" y="3284538"/>
            <a:ext cx="720725" cy="14446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6149" name="Line 8"/>
          <p:cNvSpPr>
            <a:spLocks noChangeShapeType="1"/>
          </p:cNvSpPr>
          <p:nvPr/>
        </p:nvSpPr>
        <p:spPr bwMode="auto">
          <a:xfrm flipV="1">
            <a:off x="5808664" y="4868863"/>
            <a:ext cx="719137"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6150" name="Line 9"/>
          <p:cNvSpPr>
            <a:spLocks noChangeShapeType="1"/>
          </p:cNvSpPr>
          <p:nvPr/>
        </p:nvSpPr>
        <p:spPr bwMode="auto">
          <a:xfrm>
            <a:off x="5951538" y="3933826"/>
            <a:ext cx="360362" cy="358775"/>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6151" name="Text Box 10"/>
          <p:cNvSpPr txBox="1">
            <a:spLocks noChangeArrowheads="1"/>
          </p:cNvSpPr>
          <p:nvPr/>
        </p:nvSpPr>
        <p:spPr bwMode="auto">
          <a:xfrm>
            <a:off x="1524000" y="1690689"/>
            <a:ext cx="3708400" cy="374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cs typeface="Arial" panose="020B0604020202020204" pitchFamily="34" charset="0"/>
              </a:rPr>
              <a:t>● </a:t>
            </a:r>
            <a:r>
              <a:rPr lang="tr-TR" altLang="tr-TR" sz="2000" b="1"/>
              <a:t>For. intervertebrale’den çıktıktan sonra </a:t>
            </a:r>
            <a:r>
              <a:rPr lang="tr-TR" altLang="tr-TR" sz="2000" b="1">
                <a:solidFill>
                  <a:srgbClr val="FF0000"/>
                </a:solidFill>
              </a:rPr>
              <a:t>ramus  anterior</a:t>
            </a:r>
            <a:r>
              <a:rPr lang="tr-TR" altLang="tr-TR" sz="2000" b="1"/>
              <a:t> ve </a:t>
            </a:r>
            <a:r>
              <a:rPr lang="tr-TR" altLang="tr-TR" sz="2000" b="1">
                <a:solidFill>
                  <a:srgbClr val="FF0000"/>
                </a:solidFill>
              </a:rPr>
              <a:t>ramus posterior</a:t>
            </a:r>
            <a:r>
              <a:rPr lang="tr-TR" altLang="tr-TR" sz="2000" b="1"/>
              <a:t> dallarına ayrılır.</a:t>
            </a:r>
          </a:p>
          <a:p>
            <a:pPr eaLnBrk="1" hangingPunct="1">
              <a:spcBef>
                <a:spcPct val="50000"/>
              </a:spcBef>
            </a:pPr>
            <a:r>
              <a:rPr lang="tr-TR" altLang="tr-TR" sz="2000" b="1"/>
              <a:t>● Ramus anterior ve posterior her iki kökten de dallar alır</a:t>
            </a:r>
          </a:p>
          <a:p>
            <a:pPr eaLnBrk="1" hangingPunct="1">
              <a:spcBef>
                <a:spcPct val="50000"/>
              </a:spcBef>
            </a:pPr>
            <a:r>
              <a:rPr lang="tr-TR" altLang="tr-TR" sz="2000" b="1"/>
              <a:t>● </a:t>
            </a:r>
            <a:r>
              <a:rPr lang="tr-TR" altLang="tr-TR" sz="2000" b="1">
                <a:solidFill>
                  <a:srgbClr val="FF00FF"/>
                </a:solidFill>
              </a:rPr>
              <a:t>Rr. communicantes</a:t>
            </a:r>
            <a:r>
              <a:rPr lang="tr-TR" altLang="tr-TR" sz="2000" b="1"/>
              <a:t>, spinal sinirler ile truncus sympaticus arasındaki bağlantıyı sağlar</a:t>
            </a:r>
          </a:p>
        </p:txBody>
      </p:sp>
    </p:spTree>
    <p:extLst>
      <p:ext uri="{BB962C8B-B14F-4D97-AF65-F5344CB8AC3E}">
        <p14:creationId xmlns:p14="http://schemas.microsoft.com/office/powerpoint/2010/main" xmlns="" val="33541718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title"/>
          </p:nvPr>
        </p:nvSpPr>
        <p:spPr/>
        <p:txBody>
          <a:bodyPr/>
          <a:lstStyle/>
          <a:p>
            <a:pPr eaLnBrk="1" hangingPunct="1"/>
            <a:r>
              <a:rPr lang="tr-TR" altLang="tr-TR" b="1" smtClean="0"/>
              <a:t>SPİNAL SİNİR</a:t>
            </a:r>
          </a:p>
        </p:txBody>
      </p:sp>
      <p:pic>
        <p:nvPicPr>
          <p:cNvPr id="7171" name="Picture 7"/>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l="11734" t="2176" r="14796" b="4999"/>
          <a:stretch>
            <a:fillRect/>
          </a:stretch>
        </p:blipFill>
        <p:spPr>
          <a:xfrm>
            <a:off x="6024563" y="1628776"/>
            <a:ext cx="4032250" cy="4525963"/>
          </a:xfrm>
          <a:noFill/>
        </p:spPr>
      </p:pic>
      <p:sp>
        <p:nvSpPr>
          <p:cNvPr id="7172" name="Text Box 7"/>
          <p:cNvSpPr txBox="1">
            <a:spLocks noChangeArrowheads="1"/>
          </p:cNvSpPr>
          <p:nvPr/>
        </p:nvSpPr>
        <p:spPr bwMode="auto">
          <a:xfrm>
            <a:off x="1703388" y="1700213"/>
            <a:ext cx="4032250" cy="2692400"/>
          </a:xfrm>
          <a:prstGeom prst="rect">
            <a:avLst/>
          </a:prstGeom>
          <a:noFill/>
          <a:ln w="9525">
            <a:solidFill>
              <a:srgbClr val="0066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t>Toplam 31 çifttir</a:t>
            </a:r>
          </a:p>
          <a:p>
            <a:pPr eaLnBrk="1" hangingPunct="1">
              <a:spcBef>
                <a:spcPct val="50000"/>
              </a:spcBef>
            </a:pPr>
            <a:r>
              <a:rPr lang="tr-TR" altLang="tr-TR" sz="2000" b="1"/>
              <a:t>Nervi cervicales          8 </a:t>
            </a:r>
          </a:p>
          <a:p>
            <a:pPr eaLnBrk="1" hangingPunct="1">
              <a:spcBef>
                <a:spcPct val="50000"/>
              </a:spcBef>
            </a:pPr>
            <a:r>
              <a:rPr lang="tr-TR" altLang="tr-TR" sz="2000" b="1"/>
              <a:t>Nervi thoracici            12     </a:t>
            </a:r>
          </a:p>
          <a:p>
            <a:pPr eaLnBrk="1" hangingPunct="1">
              <a:spcBef>
                <a:spcPct val="50000"/>
              </a:spcBef>
            </a:pPr>
            <a:r>
              <a:rPr lang="tr-TR" altLang="tr-TR" sz="2000" b="1"/>
              <a:t>Nervi lumbales           5</a:t>
            </a:r>
          </a:p>
          <a:p>
            <a:pPr eaLnBrk="1" hangingPunct="1">
              <a:spcBef>
                <a:spcPct val="50000"/>
              </a:spcBef>
            </a:pPr>
            <a:r>
              <a:rPr lang="tr-TR" altLang="tr-TR" sz="2000" b="1"/>
              <a:t>Nervi sacrales            5</a:t>
            </a:r>
          </a:p>
          <a:p>
            <a:pPr eaLnBrk="1" hangingPunct="1">
              <a:spcBef>
                <a:spcPct val="50000"/>
              </a:spcBef>
            </a:pPr>
            <a:r>
              <a:rPr lang="tr-TR" altLang="tr-TR" sz="2000" b="1"/>
              <a:t>Nervus coccygeus     1</a:t>
            </a:r>
          </a:p>
        </p:txBody>
      </p:sp>
      <p:sp>
        <p:nvSpPr>
          <p:cNvPr id="7173" name="Line 9"/>
          <p:cNvSpPr>
            <a:spLocks noChangeShapeType="1"/>
          </p:cNvSpPr>
          <p:nvPr/>
        </p:nvSpPr>
        <p:spPr bwMode="auto">
          <a:xfrm>
            <a:off x="3863975" y="2349500"/>
            <a:ext cx="431800" cy="0"/>
          </a:xfrm>
          <a:prstGeom prst="line">
            <a:avLst/>
          </a:prstGeom>
          <a:noFill/>
          <a:ln w="381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7174" name="Line 12"/>
          <p:cNvSpPr>
            <a:spLocks noChangeShapeType="1"/>
          </p:cNvSpPr>
          <p:nvPr/>
        </p:nvSpPr>
        <p:spPr bwMode="auto">
          <a:xfrm>
            <a:off x="3792538" y="2852738"/>
            <a:ext cx="431800" cy="0"/>
          </a:xfrm>
          <a:prstGeom prst="line">
            <a:avLst/>
          </a:prstGeom>
          <a:noFill/>
          <a:ln w="381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7175" name="Line 13"/>
          <p:cNvSpPr>
            <a:spLocks noChangeShapeType="1"/>
          </p:cNvSpPr>
          <p:nvPr/>
        </p:nvSpPr>
        <p:spPr bwMode="auto">
          <a:xfrm>
            <a:off x="3792538" y="3284538"/>
            <a:ext cx="360362" cy="0"/>
          </a:xfrm>
          <a:prstGeom prst="line">
            <a:avLst/>
          </a:prstGeom>
          <a:noFill/>
          <a:ln w="381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7176" name="Line 14"/>
          <p:cNvSpPr>
            <a:spLocks noChangeShapeType="1"/>
          </p:cNvSpPr>
          <p:nvPr/>
        </p:nvSpPr>
        <p:spPr bwMode="auto">
          <a:xfrm>
            <a:off x="3719513" y="3716338"/>
            <a:ext cx="431800" cy="0"/>
          </a:xfrm>
          <a:prstGeom prst="line">
            <a:avLst/>
          </a:prstGeom>
          <a:noFill/>
          <a:ln w="381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7177" name="Line 15"/>
          <p:cNvSpPr>
            <a:spLocks noChangeShapeType="1"/>
          </p:cNvSpPr>
          <p:nvPr/>
        </p:nvSpPr>
        <p:spPr bwMode="auto">
          <a:xfrm>
            <a:off x="4151313" y="4221163"/>
            <a:ext cx="215900" cy="0"/>
          </a:xfrm>
          <a:prstGeom prst="line">
            <a:avLst/>
          </a:prstGeom>
          <a:noFill/>
          <a:ln w="381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3060874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title"/>
          </p:nvPr>
        </p:nvSpPr>
        <p:spPr/>
        <p:txBody>
          <a:bodyPr/>
          <a:lstStyle/>
          <a:p>
            <a:pPr eaLnBrk="1" hangingPunct="1"/>
            <a:r>
              <a:rPr lang="tr-TR" altLang="tr-TR" b="1" smtClean="0"/>
              <a:t>SİNİR PLEXUSLARI</a:t>
            </a:r>
          </a:p>
        </p:txBody>
      </p:sp>
      <p:pic>
        <p:nvPicPr>
          <p:cNvPr id="10243" name="Picture 7"/>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l="11734" t="2176" r="14796" b="4999"/>
          <a:stretch>
            <a:fillRect/>
          </a:stretch>
        </p:blipFill>
        <p:spPr>
          <a:xfrm>
            <a:off x="6240463" y="1773238"/>
            <a:ext cx="4032250" cy="4525962"/>
          </a:xfrm>
          <a:noFill/>
        </p:spPr>
      </p:pic>
      <p:sp>
        <p:nvSpPr>
          <p:cNvPr id="10244" name="Text Box 7"/>
          <p:cNvSpPr txBox="1">
            <a:spLocks noChangeArrowheads="1"/>
          </p:cNvSpPr>
          <p:nvPr/>
        </p:nvSpPr>
        <p:spPr bwMode="auto">
          <a:xfrm>
            <a:off x="1524000" y="1412876"/>
            <a:ext cx="4356100" cy="512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cs typeface="Arial" panose="020B0604020202020204" pitchFamily="34" charset="0"/>
              </a:rPr>
              <a:t>● </a:t>
            </a:r>
            <a:r>
              <a:rPr lang="tr-TR" altLang="tr-TR" sz="2000" b="1"/>
              <a:t>Torakal spinal sinirlerin ön dalları kaburgalar arasında n. intercostalis’ler olarak uzanırlar ve plexus yapmazlar.</a:t>
            </a:r>
          </a:p>
          <a:p>
            <a:pPr eaLnBrk="1" hangingPunct="1">
              <a:spcBef>
                <a:spcPct val="50000"/>
              </a:spcBef>
            </a:pPr>
            <a:r>
              <a:rPr lang="tr-TR" altLang="tr-TR" sz="2000" b="1"/>
              <a:t>● Servikal, lumbal ve sakral spinal sinirlerin ön dalları plexus oluştururlar</a:t>
            </a:r>
          </a:p>
          <a:p>
            <a:pPr eaLnBrk="1" hangingPunct="1">
              <a:spcBef>
                <a:spcPct val="50000"/>
              </a:spcBef>
            </a:pPr>
            <a:r>
              <a:rPr lang="tr-TR" altLang="tr-TR" sz="2000" b="1"/>
              <a:t>    Plexus cervicalis</a:t>
            </a:r>
          </a:p>
          <a:p>
            <a:pPr eaLnBrk="1" hangingPunct="1">
              <a:spcBef>
                <a:spcPct val="50000"/>
              </a:spcBef>
            </a:pPr>
            <a:r>
              <a:rPr lang="tr-TR" altLang="tr-TR" sz="2000" b="1"/>
              <a:t>    Plexus brachialis</a:t>
            </a:r>
          </a:p>
          <a:p>
            <a:pPr eaLnBrk="1" hangingPunct="1">
              <a:spcBef>
                <a:spcPct val="50000"/>
              </a:spcBef>
            </a:pPr>
            <a:r>
              <a:rPr lang="tr-TR" altLang="tr-TR" sz="2000" b="1"/>
              <a:t>    Plexus lumbalis</a:t>
            </a:r>
          </a:p>
          <a:p>
            <a:pPr eaLnBrk="1" hangingPunct="1">
              <a:spcBef>
                <a:spcPct val="50000"/>
              </a:spcBef>
            </a:pPr>
            <a:r>
              <a:rPr lang="tr-TR" altLang="tr-TR" sz="2000" b="1"/>
              <a:t>    Plexus sacralis</a:t>
            </a:r>
          </a:p>
          <a:p>
            <a:pPr eaLnBrk="1" hangingPunct="1">
              <a:spcBef>
                <a:spcPct val="50000"/>
              </a:spcBef>
            </a:pPr>
            <a:r>
              <a:rPr lang="tr-TR" altLang="tr-TR" sz="2000" b="1"/>
              <a:t>    Plexus pudendalis</a:t>
            </a:r>
          </a:p>
          <a:p>
            <a:pPr eaLnBrk="1" hangingPunct="1">
              <a:spcBef>
                <a:spcPct val="50000"/>
              </a:spcBef>
            </a:pPr>
            <a:r>
              <a:rPr lang="tr-TR" altLang="tr-TR" sz="2000" b="1"/>
              <a:t>    Plexus coccygeus</a:t>
            </a:r>
            <a:r>
              <a:rPr lang="tr-TR" altLang="tr-TR"/>
              <a:t> </a:t>
            </a:r>
          </a:p>
        </p:txBody>
      </p:sp>
    </p:spTree>
    <p:extLst>
      <p:ext uri="{BB962C8B-B14F-4D97-AF65-F5344CB8AC3E}">
        <p14:creationId xmlns:p14="http://schemas.microsoft.com/office/powerpoint/2010/main" xmlns="" val="24617986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a:xfrm>
            <a:off x="1992313" y="0"/>
            <a:ext cx="8229600" cy="1143000"/>
          </a:xfrm>
        </p:spPr>
        <p:txBody>
          <a:bodyPr/>
          <a:lstStyle/>
          <a:p>
            <a:pPr eaLnBrk="1" hangingPunct="1"/>
            <a:r>
              <a:rPr lang="tr-TR" altLang="tr-TR" b="1" smtClean="0"/>
              <a:t>PLEXUS CERVICALIS</a:t>
            </a:r>
          </a:p>
        </p:txBody>
      </p:sp>
      <p:pic>
        <p:nvPicPr>
          <p:cNvPr id="12291" name="Picture 7" descr="H:\DERSLER\NETTER SCANNER\n027.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t="8223" b="7491"/>
          <a:stretch>
            <a:fillRect/>
          </a:stretch>
        </p:blipFill>
        <p:spPr>
          <a:xfrm>
            <a:off x="6692900" y="1268414"/>
            <a:ext cx="3975100" cy="5589587"/>
          </a:xfrm>
          <a:noFill/>
        </p:spPr>
      </p:pic>
      <p:sp>
        <p:nvSpPr>
          <p:cNvPr id="12292" name="Text Box 7"/>
          <p:cNvSpPr txBox="1">
            <a:spLocks noChangeArrowheads="1"/>
          </p:cNvSpPr>
          <p:nvPr/>
        </p:nvSpPr>
        <p:spPr bwMode="auto">
          <a:xfrm>
            <a:off x="1524000" y="1474789"/>
            <a:ext cx="4859338"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cs typeface="Arial" panose="020B0604020202020204" pitchFamily="34" charset="0"/>
              </a:rPr>
              <a:t>● </a:t>
            </a:r>
            <a:r>
              <a:rPr lang="tr-TR" altLang="tr-TR" sz="2000" b="1"/>
              <a:t>1.- 4. servikal spinal sinirlerin ramus anterior’larının birleşmesiyle oluşur. </a:t>
            </a:r>
          </a:p>
          <a:p>
            <a:pPr eaLnBrk="1" hangingPunct="1">
              <a:spcBef>
                <a:spcPct val="50000"/>
              </a:spcBef>
            </a:pPr>
            <a:r>
              <a:rPr lang="tr-TR" altLang="tr-TR" sz="2000" b="1"/>
              <a:t>● İlk 4 servikal vertebra hizasında</a:t>
            </a:r>
          </a:p>
          <a:p>
            <a:pPr eaLnBrk="1" hangingPunct="1">
              <a:spcBef>
                <a:spcPct val="50000"/>
              </a:spcBef>
            </a:pPr>
            <a:r>
              <a:rPr lang="tr-TR" altLang="tr-TR" sz="2000" b="1"/>
              <a:t>● M. sternocleidomastoideus’un derininde</a:t>
            </a:r>
          </a:p>
          <a:p>
            <a:pPr eaLnBrk="1" hangingPunct="1">
              <a:spcBef>
                <a:spcPct val="50000"/>
              </a:spcBef>
            </a:pPr>
            <a:r>
              <a:rPr lang="tr-TR" altLang="tr-TR" sz="2000" b="1"/>
              <a:t>● M. levator scapula ile m. scalenus medius’un yüzeyelinde yer alır.</a:t>
            </a:r>
          </a:p>
        </p:txBody>
      </p:sp>
    </p:spTree>
    <p:extLst>
      <p:ext uri="{BB962C8B-B14F-4D97-AF65-F5344CB8AC3E}">
        <p14:creationId xmlns:p14="http://schemas.microsoft.com/office/powerpoint/2010/main" xmlns="" val="32090770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tr-TR" altLang="tr-TR" b="1" smtClean="0"/>
              <a:t>PLEXUS CERVICALIS</a:t>
            </a:r>
          </a:p>
        </p:txBody>
      </p:sp>
      <p:pic>
        <p:nvPicPr>
          <p:cNvPr id="13315" name="Picture 3" descr="027b-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3448051" y="1600201"/>
            <a:ext cx="5294313" cy="4525963"/>
          </a:xfrm>
          <a:noFill/>
        </p:spPr>
      </p:pic>
    </p:spTree>
    <p:extLst>
      <p:ext uri="{BB962C8B-B14F-4D97-AF65-F5344CB8AC3E}">
        <p14:creationId xmlns:p14="http://schemas.microsoft.com/office/powerpoint/2010/main" xmlns="" val="38393639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title"/>
          </p:nvPr>
        </p:nvSpPr>
        <p:spPr/>
        <p:txBody>
          <a:bodyPr/>
          <a:lstStyle/>
          <a:p>
            <a:pPr eaLnBrk="1" hangingPunct="1"/>
            <a:r>
              <a:rPr lang="tr-TR" altLang="tr-TR" b="1" smtClean="0"/>
              <a:t>PLEXUS CERVICALIS</a:t>
            </a:r>
          </a:p>
        </p:txBody>
      </p:sp>
      <p:pic>
        <p:nvPicPr>
          <p:cNvPr id="14339" name="Picture 4" descr="027a"/>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024564" y="1712914"/>
            <a:ext cx="4643437" cy="4270375"/>
          </a:xfrm>
          <a:noFill/>
        </p:spPr>
      </p:pic>
      <p:sp>
        <p:nvSpPr>
          <p:cNvPr id="14340" name="Text Box 7"/>
          <p:cNvSpPr txBox="1">
            <a:spLocks noChangeArrowheads="1"/>
          </p:cNvSpPr>
          <p:nvPr/>
        </p:nvSpPr>
        <p:spPr bwMode="auto">
          <a:xfrm>
            <a:off x="1703388" y="1700214"/>
            <a:ext cx="4176712"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solidFill>
                  <a:srgbClr val="FF6600"/>
                </a:solidFill>
              </a:rPr>
              <a:t>Yüzeyel (deri) dalları</a:t>
            </a:r>
          </a:p>
          <a:p>
            <a:pPr eaLnBrk="1" hangingPunct="1">
              <a:spcBef>
                <a:spcPct val="50000"/>
              </a:spcBef>
            </a:pPr>
            <a:r>
              <a:rPr lang="tr-TR" altLang="tr-TR" sz="2000" b="1"/>
              <a:t>    n. occipitalis minor (C2)</a:t>
            </a:r>
          </a:p>
          <a:p>
            <a:pPr eaLnBrk="1" hangingPunct="1">
              <a:spcBef>
                <a:spcPct val="50000"/>
              </a:spcBef>
            </a:pPr>
            <a:r>
              <a:rPr lang="tr-TR" altLang="tr-TR" sz="2000" b="1"/>
              <a:t>    n. auricularis magnus (C2,3)</a:t>
            </a:r>
          </a:p>
          <a:p>
            <a:pPr eaLnBrk="1" hangingPunct="1">
              <a:spcBef>
                <a:spcPct val="50000"/>
              </a:spcBef>
            </a:pPr>
            <a:r>
              <a:rPr lang="tr-TR" altLang="tr-TR" sz="2000" b="1"/>
              <a:t>    n. transversus colli (C2,3)</a:t>
            </a:r>
          </a:p>
          <a:p>
            <a:pPr eaLnBrk="1" hangingPunct="1">
              <a:spcBef>
                <a:spcPct val="50000"/>
              </a:spcBef>
            </a:pPr>
            <a:r>
              <a:rPr lang="tr-TR" altLang="tr-TR" sz="2000" b="1"/>
              <a:t>    nn. supraclaviculares (C3,4)</a:t>
            </a:r>
          </a:p>
          <a:p>
            <a:pPr eaLnBrk="1" hangingPunct="1">
              <a:spcBef>
                <a:spcPct val="50000"/>
              </a:spcBef>
            </a:pPr>
            <a:endParaRPr lang="tr-TR" altLang="tr-TR" sz="2000" b="1"/>
          </a:p>
        </p:txBody>
      </p:sp>
    </p:spTree>
    <p:extLst>
      <p:ext uri="{BB962C8B-B14F-4D97-AF65-F5344CB8AC3E}">
        <p14:creationId xmlns:p14="http://schemas.microsoft.com/office/powerpoint/2010/main" xmlns="" val="29355672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Grp="1" noChangeArrowheads="1"/>
          </p:cNvSpPr>
          <p:nvPr>
            <p:ph type="title"/>
          </p:nvPr>
        </p:nvSpPr>
        <p:spPr/>
        <p:txBody>
          <a:bodyPr/>
          <a:lstStyle/>
          <a:p>
            <a:pPr eaLnBrk="1" hangingPunct="1"/>
            <a:r>
              <a:rPr lang="tr-TR" altLang="tr-TR" b="1" smtClean="0"/>
              <a:t>PLEXUS CERVICALIS</a:t>
            </a:r>
          </a:p>
        </p:txBody>
      </p:sp>
      <p:pic>
        <p:nvPicPr>
          <p:cNvPr id="15363" name="Picture 4" descr="027a"/>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6096000" y="2060575"/>
            <a:ext cx="4019550" cy="3695700"/>
          </a:xfrm>
          <a:noFill/>
        </p:spPr>
      </p:pic>
      <p:sp>
        <p:nvSpPr>
          <p:cNvPr id="15364" name="Text Box 7"/>
          <p:cNvSpPr txBox="1">
            <a:spLocks noChangeArrowheads="1"/>
          </p:cNvSpPr>
          <p:nvPr/>
        </p:nvSpPr>
        <p:spPr bwMode="auto">
          <a:xfrm>
            <a:off x="1703388" y="1916113"/>
            <a:ext cx="4392612" cy="424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b="1">
                <a:solidFill>
                  <a:srgbClr val="FF6600"/>
                </a:solidFill>
              </a:rPr>
              <a:t>Derin (kas) dalları</a:t>
            </a:r>
          </a:p>
          <a:p>
            <a:pPr eaLnBrk="1" hangingPunct="1"/>
            <a:r>
              <a:rPr lang="tr-TR" altLang="tr-TR" b="1"/>
              <a:t>    m. rectus capitis anterior ve lateralis (C1,2)</a:t>
            </a:r>
          </a:p>
          <a:p>
            <a:pPr eaLnBrk="1" hangingPunct="1"/>
            <a:r>
              <a:rPr lang="tr-TR" altLang="tr-TR" b="1"/>
              <a:t>    m. longus colli ve capitis (C1,2,3)</a:t>
            </a:r>
          </a:p>
          <a:p>
            <a:pPr eaLnBrk="1" hangingPunct="1"/>
            <a:r>
              <a:rPr lang="tr-TR" altLang="tr-TR" b="1"/>
              <a:t>    m. levator scapula ( C3,4)</a:t>
            </a:r>
          </a:p>
          <a:p>
            <a:pPr eaLnBrk="1" hangingPunct="1"/>
            <a:r>
              <a:rPr lang="tr-TR" altLang="tr-TR" b="1"/>
              <a:t>    m. scalenus medius (C3,4)</a:t>
            </a:r>
          </a:p>
          <a:p>
            <a:pPr eaLnBrk="1" hangingPunct="1"/>
            <a:r>
              <a:rPr lang="tr-TR" altLang="tr-TR" b="1"/>
              <a:t>    m. trapezius (C2,3,4)</a:t>
            </a:r>
          </a:p>
          <a:p>
            <a:pPr eaLnBrk="1" hangingPunct="1"/>
            <a:r>
              <a:rPr lang="tr-TR" altLang="tr-TR" b="1"/>
              <a:t>    m. sternocleidomastoideus (C2,3,4)</a:t>
            </a:r>
          </a:p>
          <a:p>
            <a:pPr eaLnBrk="1" hangingPunct="1"/>
            <a:r>
              <a:rPr lang="tr-TR" altLang="tr-TR" b="1"/>
              <a:t>    m. geniohyoideus,    m.thyrohyoideus, m. omohyoideus’un üst karnı (C1,2)</a:t>
            </a:r>
          </a:p>
          <a:p>
            <a:pPr eaLnBrk="1" hangingPunct="1"/>
            <a:r>
              <a:rPr lang="tr-TR" altLang="tr-TR" b="1"/>
              <a:t>    m. sternohyoideus,                          m. sternothyroideus,                           m. omohyoideus’un alt karnı (C2,3)</a:t>
            </a:r>
          </a:p>
          <a:p>
            <a:pPr eaLnBrk="1" hangingPunct="1"/>
            <a:r>
              <a:rPr lang="tr-TR" altLang="tr-TR" b="1"/>
              <a:t>    n. phrenicus (C3,4,5)</a:t>
            </a:r>
          </a:p>
        </p:txBody>
      </p:sp>
    </p:spTree>
    <p:extLst>
      <p:ext uri="{BB962C8B-B14F-4D97-AF65-F5344CB8AC3E}">
        <p14:creationId xmlns:p14="http://schemas.microsoft.com/office/powerpoint/2010/main" xmlns="" val="34820141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tr-TR" altLang="tr-TR" b="1" smtClean="0"/>
              <a:t>PLEXUS CERVICALIS</a:t>
            </a:r>
          </a:p>
        </p:txBody>
      </p:sp>
      <p:pic>
        <p:nvPicPr>
          <p:cNvPr id="16387" name="Picture 5" descr="21004320"/>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587750" y="1484314"/>
            <a:ext cx="5029200" cy="5373687"/>
          </a:xfrm>
          <a:noFill/>
        </p:spPr>
      </p:pic>
      <p:sp>
        <p:nvSpPr>
          <p:cNvPr id="16388" name="Line 4"/>
          <p:cNvSpPr>
            <a:spLocks noChangeShapeType="1"/>
          </p:cNvSpPr>
          <p:nvPr/>
        </p:nvSpPr>
        <p:spPr bwMode="auto">
          <a:xfrm flipV="1">
            <a:off x="5664200" y="3933826"/>
            <a:ext cx="71438" cy="574675"/>
          </a:xfrm>
          <a:prstGeom prst="line">
            <a:avLst/>
          </a:prstGeom>
          <a:noFill/>
          <a:ln w="38100">
            <a:solidFill>
              <a:srgbClr val="FFCC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16389" name="Line 5"/>
          <p:cNvSpPr>
            <a:spLocks noChangeShapeType="1"/>
          </p:cNvSpPr>
          <p:nvPr/>
        </p:nvSpPr>
        <p:spPr bwMode="auto">
          <a:xfrm flipV="1">
            <a:off x="5448300" y="3068638"/>
            <a:ext cx="719138" cy="360362"/>
          </a:xfrm>
          <a:prstGeom prst="line">
            <a:avLst/>
          </a:prstGeom>
          <a:noFill/>
          <a:ln w="38100">
            <a:solidFill>
              <a:srgbClr val="FFCC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16390" name="Line 6"/>
          <p:cNvSpPr>
            <a:spLocks noChangeShapeType="1"/>
          </p:cNvSpPr>
          <p:nvPr/>
        </p:nvSpPr>
        <p:spPr bwMode="auto">
          <a:xfrm flipH="1" flipV="1">
            <a:off x="6959600" y="2636838"/>
            <a:ext cx="431800" cy="215900"/>
          </a:xfrm>
          <a:prstGeom prst="line">
            <a:avLst/>
          </a:prstGeom>
          <a:noFill/>
          <a:ln w="38100">
            <a:solidFill>
              <a:srgbClr val="FFCC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16391" name="Line 7"/>
          <p:cNvSpPr>
            <a:spLocks noChangeShapeType="1"/>
          </p:cNvSpPr>
          <p:nvPr/>
        </p:nvSpPr>
        <p:spPr bwMode="auto">
          <a:xfrm flipV="1">
            <a:off x="6096001" y="4005264"/>
            <a:ext cx="360363" cy="719137"/>
          </a:xfrm>
          <a:prstGeom prst="line">
            <a:avLst/>
          </a:prstGeom>
          <a:noFill/>
          <a:ln w="38100">
            <a:solidFill>
              <a:srgbClr val="FFCC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22810410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0259"/>
          <p:cNvPicPr>
            <a:picLocks noGrp="1" noChangeAspect="1" noChangeArrowheads="1"/>
          </p:cNvPicPr>
          <p:nvPr>
            <p:ph idx="1"/>
          </p:nvPr>
        </p:nvPicPr>
        <p:blipFill>
          <a:blip r:embed="rId2">
            <a:lum contrast="12000"/>
            <a:extLst>
              <a:ext uri="{28A0092B-C50C-407E-A947-70E740481C1C}">
                <a14:useLocalDpi xmlns:a14="http://schemas.microsoft.com/office/drawing/2010/main" xmlns="" val="0"/>
              </a:ext>
            </a:extLst>
          </a:blip>
          <a:srcRect/>
          <a:stretch>
            <a:fillRect/>
          </a:stretch>
        </p:blipFill>
        <p:spPr>
          <a:xfrm>
            <a:off x="3432176" y="268288"/>
            <a:ext cx="6480175" cy="6343650"/>
          </a:xfrm>
          <a:noFill/>
        </p:spPr>
      </p:pic>
      <p:sp>
        <p:nvSpPr>
          <p:cNvPr id="17411" name="Line 7"/>
          <p:cNvSpPr>
            <a:spLocks noChangeShapeType="1"/>
          </p:cNvSpPr>
          <p:nvPr/>
        </p:nvSpPr>
        <p:spPr bwMode="auto">
          <a:xfrm flipV="1">
            <a:off x="4367214" y="3789364"/>
            <a:ext cx="2160587" cy="1584325"/>
          </a:xfrm>
          <a:prstGeom prst="line">
            <a:avLst/>
          </a:prstGeom>
          <a:noFill/>
          <a:ln w="3810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17412" name="Text Box 8"/>
          <p:cNvSpPr txBox="1">
            <a:spLocks noChangeArrowheads="1"/>
          </p:cNvSpPr>
          <p:nvPr/>
        </p:nvSpPr>
        <p:spPr bwMode="auto">
          <a:xfrm>
            <a:off x="1524001" y="5300663"/>
            <a:ext cx="27717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b="1"/>
              <a:t>       </a:t>
            </a:r>
            <a:r>
              <a:rPr lang="tr-TR" altLang="tr-TR" b="1">
                <a:solidFill>
                  <a:srgbClr val="000066"/>
                </a:solidFill>
              </a:rPr>
              <a:t>punctum nervosum</a:t>
            </a:r>
          </a:p>
        </p:txBody>
      </p:sp>
    </p:spTree>
    <p:extLst>
      <p:ext uri="{BB962C8B-B14F-4D97-AF65-F5344CB8AC3E}">
        <p14:creationId xmlns:p14="http://schemas.microsoft.com/office/powerpoint/2010/main" xmlns="" val="22019291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tr-TR" altLang="tr-TR" smtClean="0"/>
              <a:t>Nervus phrenicus</a:t>
            </a:r>
          </a:p>
        </p:txBody>
      </p:sp>
      <p:pic>
        <p:nvPicPr>
          <p:cNvPr id="24579" name="Picture 3" descr="0270"/>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rcRect/>
          <a:stretch>
            <a:fillRect/>
          </a:stretch>
        </p:blipFill>
        <p:spPr>
          <a:xfrm>
            <a:off x="1524000" y="1946275"/>
            <a:ext cx="4495800" cy="3479800"/>
          </a:xfrm>
          <a:noFill/>
        </p:spPr>
      </p:pic>
      <p:pic>
        <p:nvPicPr>
          <p:cNvPr id="24580" name="Picture 4" descr="027b-l"/>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6172200" y="1746250"/>
            <a:ext cx="4495800" cy="3843338"/>
          </a:xfrm>
          <a:noFill/>
        </p:spPr>
      </p:pic>
      <p:sp>
        <p:nvSpPr>
          <p:cNvPr id="24581" name="Line 6"/>
          <p:cNvSpPr>
            <a:spLocks noChangeShapeType="1"/>
          </p:cNvSpPr>
          <p:nvPr/>
        </p:nvSpPr>
        <p:spPr bwMode="auto">
          <a:xfrm flipV="1">
            <a:off x="2640013" y="3933826"/>
            <a:ext cx="431800" cy="790575"/>
          </a:xfrm>
          <a:prstGeom prst="line">
            <a:avLst/>
          </a:prstGeom>
          <a:noFill/>
          <a:ln w="381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
        <p:nvSpPr>
          <p:cNvPr id="24582" name="Line 7"/>
          <p:cNvSpPr>
            <a:spLocks noChangeShapeType="1"/>
          </p:cNvSpPr>
          <p:nvPr/>
        </p:nvSpPr>
        <p:spPr bwMode="auto">
          <a:xfrm flipH="1" flipV="1">
            <a:off x="8401051" y="4868864"/>
            <a:ext cx="574675" cy="936625"/>
          </a:xfrm>
          <a:prstGeom prst="line">
            <a:avLst/>
          </a:prstGeom>
          <a:noFill/>
          <a:ln w="38100">
            <a:solidFill>
              <a:srgbClr val="000066"/>
            </a:solidFill>
            <a:round/>
            <a:headEnd/>
            <a:tailEnd type="triangle" w="med" len="med"/>
          </a:ln>
          <a:extLst>
            <a:ext uri="{909E8E84-426E-40DD-AFC4-6F175D3DCCD1}">
              <a14:hiddenFill xmlns:a14="http://schemas.microsoft.com/office/drawing/2010/main" xmlns="">
                <a:noFill/>
              </a14:hiddenFill>
            </a:ext>
          </a:extLst>
        </p:spPr>
        <p:txBody>
          <a:bodyPr/>
          <a:lstStyle/>
          <a:p>
            <a:endParaRPr lang="tr-TR"/>
          </a:p>
        </p:txBody>
      </p:sp>
    </p:spTree>
    <p:extLst>
      <p:ext uri="{BB962C8B-B14F-4D97-AF65-F5344CB8AC3E}">
        <p14:creationId xmlns:p14="http://schemas.microsoft.com/office/powerpoint/2010/main" xmlns="" val="14593072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atei:Image806.pn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29350" y="765176"/>
            <a:ext cx="4438650" cy="570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3" name="Text Box 3"/>
          <p:cNvSpPr txBox="1">
            <a:spLocks noChangeArrowheads="1"/>
          </p:cNvSpPr>
          <p:nvPr/>
        </p:nvSpPr>
        <p:spPr bwMode="auto">
          <a:xfrm>
            <a:off x="1774825" y="188913"/>
            <a:ext cx="4249738"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tr-TR" altLang="tr-TR"/>
          </a:p>
        </p:txBody>
      </p:sp>
      <p:sp>
        <p:nvSpPr>
          <p:cNvPr id="25604" name="Text Box 4"/>
          <p:cNvSpPr txBox="1">
            <a:spLocks noChangeArrowheads="1"/>
          </p:cNvSpPr>
          <p:nvPr/>
        </p:nvSpPr>
        <p:spPr bwMode="auto">
          <a:xfrm>
            <a:off x="1703388" y="188914"/>
            <a:ext cx="46799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4000" b="1">
                <a:solidFill>
                  <a:schemeClr val="tx2"/>
                </a:solidFill>
              </a:rPr>
              <a:t>Nervus phrenicus</a:t>
            </a:r>
          </a:p>
        </p:txBody>
      </p:sp>
      <p:sp>
        <p:nvSpPr>
          <p:cNvPr id="25605" name="Text Box 5"/>
          <p:cNvSpPr txBox="1">
            <a:spLocks noChangeArrowheads="1"/>
          </p:cNvSpPr>
          <p:nvPr/>
        </p:nvSpPr>
        <p:spPr bwMode="auto">
          <a:xfrm>
            <a:off x="1524001" y="1341439"/>
            <a:ext cx="4284663"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000" b="1">
                <a:solidFill>
                  <a:schemeClr val="accent2"/>
                </a:solidFill>
              </a:rPr>
              <a:t>Diaphragma’nın motor siniridir.</a:t>
            </a:r>
          </a:p>
          <a:p>
            <a:pPr eaLnBrk="1" hangingPunct="1">
              <a:spcBef>
                <a:spcPct val="50000"/>
              </a:spcBef>
            </a:pPr>
            <a:r>
              <a:rPr lang="tr-TR" altLang="tr-TR" sz="2000" b="1">
                <a:solidFill>
                  <a:schemeClr val="accent2"/>
                </a:solidFill>
              </a:rPr>
              <a:t>Motor ve sensitif lifler içerir.</a:t>
            </a:r>
          </a:p>
          <a:p>
            <a:pPr eaLnBrk="1" hangingPunct="1">
              <a:spcBef>
                <a:spcPct val="50000"/>
              </a:spcBef>
            </a:pPr>
            <a:r>
              <a:rPr lang="tr-TR" altLang="tr-TR" sz="2000" b="1">
                <a:solidFill>
                  <a:schemeClr val="accent2"/>
                </a:solidFill>
              </a:rPr>
              <a:t>Başlıca 4. servikal spinal sinirden oluşur.</a:t>
            </a:r>
          </a:p>
          <a:p>
            <a:pPr eaLnBrk="1" hangingPunct="1">
              <a:spcBef>
                <a:spcPct val="50000"/>
              </a:spcBef>
            </a:pPr>
            <a:r>
              <a:rPr lang="tr-TR" altLang="tr-TR" sz="2000" b="1">
                <a:solidFill>
                  <a:schemeClr val="accent2"/>
                </a:solidFill>
              </a:rPr>
              <a:t>3. ve 5. servikal spinal sinirlerden de lifler alır.</a:t>
            </a:r>
          </a:p>
        </p:txBody>
      </p:sp>
    </p:spTree>
    <p:extLst>
      <p:ext uri="{BB962C8B-B14F-4D97-AF65-F5344CB8AC3E}">
        <p14:creationId xmlns:p14="http://schemas.microsoft.com/office/powerpoint/2010/main" xmlns="" val="37623772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PLEXUS BRACHIALIS</a:t>
            </a:r>
            <a:endParaRPr lang="tr-TR" dirty="0"/>
          </a:p>
        </p:txBody>
      </p:sp>
      <p:sp>
        <p:nvSpPr>
          <p:cNvPr id="3" name="İçerik Yer Tutucusu 2"/>
          <p:cNvSpPr>
            <a:spLocks noGrp="1"/>
          </p:cNvSpPr>
          <p:nvPr>
            <p:ph idx="1"/>
          </p:nvPr>
        </p:nvSpPr>
        <p:spPr>
          <a:xfrm>
            <a:off x="838200" y="1825625"/>
            <a:ext cx="4755292" cy="4351338"/>
          </a:xfrm>
        </p:spPr>
        <p:txBody>
          <a:bodyPr>
            <a:normAutofit/>
          </a:bodyPr>
          <a:lstStyle/>
          <a:p>
            <a:r>
              <a:rPr lang="tr-TR" sz="2000" dirty="0" smtClean="0"/>
              <a:t>C5, C6, C7, C8 T1 </a:t>
            </a:r>
            <a:r>
              <a:rPr lang="tr-TR" sz="2000" dirty="0" err="1" smtClean="0"/>
              <a:t>spinal</a:t>
            </a:r>
            <a:r>
              <a:rPr lang="tr-TR" sz="2000" dirty="0" smtClean="0"/>
              <a:t> sinirlerin </a:t>
            </a:r>
            <a:r>
              <a:rPr lang="tr-TR" sz="2000" dirty="0" err="1" smtClean="0"/>
              <a:t>ramus</a:t>
            </a:r>
            <a:r>
              <a:rPr lang="tr-TR" sz="2000" dirty="0" smtClean="0"/>
              <a:t> </a:t>
            </a:r>
            <a:r>
              <a:rPr lang="tr-TR" sz="2000" dirty="0" err="1" smtClean="0"/>
              <a:t>anterior’larının</a:t>
            </a:r>
            <a:r>
              <a:rPr lang="tr-TR" sz="2000" dirty="0" smtClean="0"/>
              <a:t> birleşmesi ile oluşur.</a:t>
            </a:r>
          </a:p>
          <a:p>
            <a:r>
              <a:rPr lang="tr-TR" sz="2000" dirty="0" err="1" smtClean="0"/>
              <a:t>Radix’ler</a:t>
            </a:r>
            <a:r>
              <a:rPr lang="tr-TR" sz="2000" dirty="0" smtClean="0"/>
              <a:t> </a:t>
            </a:r>
            <a:r>
              <a:rPr lang="tr-TR" sz="2000" dirty="0" err="1" smtClean="0"/>
              <a:t>truncusları</a:t>
            </a:r>
            <a:r>
              <a:rPr lang="tr-TR" sz="2000" dirty="0" smtClean="0"/>
              <a:t> oluşturur. </a:t>
            </a:r>
          </a:p>
          <a:p>
            <a:r>
              <a:rPr lang="tr-TR" sz="2000" dirty="0" err="1" smtClean="0"/>
              <a:t>Truncuslar</a:t>
            </a:r>
            <a:r>
              <a:rPr lang="tr-TR" sz="2000" dirty="0" smtClean="0"/>
              <a:t> ön ve arka dallarına ayrılırlar.</a:t>
            </a:r>
          </a:p>
          <a:p>
            <a:r>
              <a:rPr lang="tr-TR" sz="2000" dirty="0" smtClean="0"/>
              <a:t>Arka dallar </a:t>
            </a:r>
            <a:r>
              <a:rPr lang="tr-TR" sz="2000" dirty="0" err="1" smtClean="0"/>
              <a:t>fasciculus</a:t>
            </a:r>
            <a:r>
              <a:rPr lang="tr-TR" sz="2000" dirty="0" smtClean="0"/>
              <a:t> </a:t>
            </a:r>
            <a:r>
              <a:rPr lang="tr-TR" sz="2000" dirty="0" err="1" smtClean="0"/>
              <a:t>posterior’u</a:t>
            </a:r>
            <a:r>
              <a:rPr lang="tr-TR" sz="2000" dirty="0" smtClean="0"/>
              <a:t>, </a:t>
            </a:r>
            <a:r>
              <a:rPr lang="tr-TR" sz="2000" dirty="0" err="1" smtClean="0"/>
              <a:t>truncus</a:t>
            </a:r>
            <a:r>
              <a:rPr lang="tr-TR" sz="2000" dirty="0" smtClean="0"/>
              <a:t> </a:t>
            </a:r>
            <a:r>
              <a:rPr lang="tr-TR" sz="2000" dirty="0" err="1" smtClean="0"/>
              <a:t>superior</a:t>
            </a:r>
            <a:r>
              <a:rPr lang="tr-TR" sz="2000" dirty="0" smtClean="0"/>
              <a:t> ve </a:t>
            </a:r>
            <a:r>
              <a:rPr lang="tr-TR" sz="2000" dirty="0" err="1" smtClean="0"/>
              <a:t>medius’un</a:t>
            </a:r>
            <a:r>
              <a:rPr lang="tr-TR" sz="2000" dirty="0" smtClean="0"/>
              <a:t> ön dalları </a:t>
            </a:r>
            <a:r>
              <a:rPr lang="tr-TR" sz="2000" dirty="0" err="1" smtClean="0"/>
              <a:t>fasciculus</a:t>
            </a:r>
            <a:r>
              <a:rPr lang="tr-TR" sz="2000" dirty="0" smtClean="0"/>
              <a:t> </a:t>
            </a:r>
            <a:r>
              <a:rPr lang="tr-TR" sz="2000" dirty="0" err="1" smtClean="0"/>
              <a:t>lateralis’i</a:t>
            </a:r>
            <a:r>
              <a:rPr lang="tr-TR" sz="2000" dirty="0" smtClean="0"/>
              <a:t>, </a:t>
            </a:r>
            <a:r>
              <a:rPr lang="tr-TR" sz="2000" dirty="0" err="1" smtClean="0"/>
              <a:t>truncus</a:t>
            </a:r>
            <a:r>
              <a:rPr lang="tr-TR" sz="2000" dirty="0" smtClean="0"/>
              <a:t> </a:t>
            </a:r>
            <a:r>
              <a:rPr lang="tr-TR" sz="2000" dirty="0" err="1" smtClean="0"/>
              <a:t>inferior’un</a:t>
            </a:r>
            <a:r>
              <a:rPr lang="tr-TR" sz="2000" dirty="0" smtClean="0"/>
              <a:t> ön dalı </a:t>
            </a:r>
            <a:r>
              <a:rPr lang="tr-TR" sz="2000" dirty="0" err="1" smtClean="0"/>
              <a:t>fasciculus</a:t>
            </a:r>
            <a:r>
              <a:rPr lang="tr-TR" sz="2000" dirty="0" smtClean="0"/>
              <a:t> </a:t>
            </a:r>
            <a:r>
              <a:rPr lang="tr-TR" sz="2000" dirty="0" err="1" smtClean="0"/>
              <a:t>medialis’i</a:t>
            </a:r>
            <a:r>
              <a:rPr lang="tr-TR" sz="2000" dirty="0" smtClean="0"/>
              <a:t> oluşturur.</a:t>
            </a:r>
          </a:p>
          <a:p>
            <a:endParaRPr lang="tr-TR" sz="2000"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44169" y="1027906"/>
            <a:ext cx="5947831" cy="5089053"/>
          </a:xfrm>
          <a:prstGeom prst="rect">
            <a:avLst/>
          </a:prstGeom>
        </p:spPr>
      </p:pic>
    </p:spTree>
    <p:extLst>
      <p:ext uri="{BB962C8B-B14F-4D97-AF65-F5344CB8AC3E}">
        <p14:creationId xmlns:p14="http://schemas.microsoft.com/office/powerpoint/2010/main" xmlns="" val="1824477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PLEXUS BRACHIALIS</a:t>
            </a:r>
            <a:endParaRPr lang="tr-TR" dirty="0"/>
          </a:p>
        </p:txBody>
      </p:sp>
      <p:sp>
        <p:nvSpPr>
          <p:cNvPr id="3" name="İçerik Yer Tutucusu 2"/>
          <p:cNvSpPr>
            <a:spLocks noGrp="1"/>
          </p:cNvSpPr>
          <p:nvPr>
            <p:ph idx="1"/>
          </p:nvPr>
        </p:nvSpPr>
        <p:spPr>
          <a:xfrm>
            <a:off x="838200" y="1825625"/>
            <a:ext cx="4730578" cy="4351338"/>
          </a:xfrm>
        </p:spPr>
        <p:txBody>
          <a:bodyPr>
            <a:normAutofit/>
          </a:bodyPr>
          <a:lstStyle/>
          <a:p>
            <a:r>
              <a:rPr lang="tr-TR" sz="2000" dirty="0" err="1" smtClean="0"/>
              <a:t>Fasciculus</a:t>
            </a:r>
            <a:r>
              <a:rPr lang="tr-TR" sz="2000" dirty="0" smtClean="0"/>
              <a:t> </a:t>
            </a:r>
            <a:r>
              <a:rPr lang="tr-TR" sz="2000" dirty="0" err="1" smtClean="0"/>
              <a:t>lateralis’in</a:t>
            </a:r>
            <a:r>
              <a:rPr lang="tr-TR" sz="2000" dirty="0" smtClean="0"/>
              <a:t> </a:t>
            </a:r>
            <a:r>
              <a:rPr lang="tr-TR" sz="2000" dirty="0" err="1" smtClean="0"/>
              <a:t>lateral</a:t>
            </a:r>
            <a:r>
              <a:rPr lang="tr-TR" sz="2000" dirty="0" smtClean="0"/>
              <a:t> dalı n. </a:t>
            </a:r>
            <a:r>
              <a:rPr lang="tr-TR" sz="2000" dirty="0" err="1" smtClean="0"/>
              <a:t>musculocutaneus’u</a:t>
            </a:r>
            <a:r>
              <a:rPr lang="tr-TR" sz="2000" dirty="0" smtClean="0"/>
              <a:t>, </a:t>
            </a:r>
            <a:r>
              <a:rPr lang="tr-TR" sz="2000" dirty="0" err="1" smtClean="0"/>
              <a:t>medial</a:t>
            </a:r>
            <a:r>
              <a:rPr lang="tr-TR" sz="2000" dirty="0" smtClean="0"/>
              <a:t> dalı n. </a:t>
            </a:r>
            <a:r>
              <a:rPr lang="tr-TR" sz="2000" dirty="0" err="1" smtClean="0"/>
              <a:t>medianus’un</a:t>
            </a:r>
            <a:r>
              <a:rPr lang="tr-TR" sz="2000" dirty="0" smtClean="0"/>
              <a:t> </a:t>
            </a:r>
            <a:r>
              <a:rPr lang="tr-TR" sz="2000" dirty="0" err="1" smtClean="0"/>
              <a:t>radix</a:t>
            </a:r>
            <a:r>
              <a:rPr lang="tr-TR" sz="2000" dirty="0" smtClean="0"/>
              <a:t> </a:t>
            </a:r>
            <a:r>
              <a:rPr lang="tr-TR" sz="2000" dirty="0" err="1" smtClean="0"/>
              <a:t>lateralis’ini</a:t>
            </a:r>
            <a:r>
              <a:rPr lang="tr-TR" sz="2000" dirty="0" smtClean="0"/>
              <a:t> oluşturur.</a:t>
            </a:r>
          </a:p>
          <a:p>
            <a:r>
              <a:rPr lang="tr-TR" sz="2000" dirty="0" err="1" smtClean="0"/>
              <a:t>Fasciculus</a:t>
            </a:r>
            <a:r>
              <a:rPr lang="tr-TR" sz="2000" dirty="0" smtClean="0"/>
              <a:t> </a:t>
            </a:r>
            <a:r>
              <a:rPr lang="tr-TR" sz="2000" dirty="0" err="1" smtClean="0"/>
              <a:t>medialis’in</a:t>
            </a:r>
            <a:r>
              <a:rPr lang="tr-TR" sz="2000" dirty="0" smtClean="0"/>
              <a:t> </a:t>
            </a:r>
            <a:r>
              <a:rPr lang="tr-TR" sz="2000" dirty="0" err="1" smtClean="0"/>
              <a:t>lateral</a:t>
            </a:r>
            <a:r>
              <a:rPr lang="tr-TR" sz="2000" dirty="0" smtClean="0"/>
              <a:t> dalı n. </a:t>
            </a:r>
            <a:r>
              <a:rPr lang="tr-TR" sz="2000" dirty="0" err="1" smtClean="0"/>
              <a:t>medianus’un</a:t>
            </a:r>
            <a:r>
              <a:rPr lang="tr-TR" sz="2000" dirty="0" smtClean="0"/>
              <a:t> </a:t>
            </a:r>
            <a:r>
              <a:rPr lang="tr-TR" sz="2000" dirty="0" err="1" smtClean="0"/>
              <a:t>radix</a:t>
            </a:r>
            <a:r>
              <a:rPr lang="tr-TR" sz="2000" dirty="0" smtClean="0"/>
              <a:t> </a:t>
            </a:r>
            <a:r>
              <a:rPr lang="tr-TR" sz="2000" dirty="0" err="1" smtClean="0"/>
              <a:t>medialis’ini</a:t>
            </a:r>
            <a:r>
              <a:rPr lang="tr-TR" sz="2000" dirty="0" smtClean="0"/>
              <a:t>, </a:t>
            </a:r>
            <a:r>
              <a:rPr lang="tr-TR" sz="2000" dirty="0" err="1" smtClean="0"/>
              <a:t>medial</a:t>
            </a:r>
            <a:r>
              <a:rPr lang="tr-TR" sz="2000" dirty="0" smtClean="0"/>
              <a:t> dalı n. </a:t>
            </a:r>
            <a:r>
              <a:rPr lang="tr-TR" sz="2000" dirty="0" err="1" smtClean="0"/>
              <a:t>ulnaris’i</a:t>
            </a:r>
            <a:r>
              <a:rPr lang="tr-TR" sz="2000" dirty="0" smtClean="0"/>
              <a:t> oluşturur.</a:t>
            </a:r>
          </a:p>
          <a:p>
            <a:r>
              <a:rPr lang="tr-TR" sz="2000" dirty="0" err="1" smtClean="0"/>
              <a:t>Fasciculus</a:t>
            </a:r>
            <a:r>
              <a:rPr lang="tr-TR" sz="2000" dirty="0" smtClean="0"/>
              <a:t> </a:t>
            </a:r>
            <a:r>
              <a:rPr lang="tr-TR" sz="2000" dirty="0" err="1" smtClean="0"/>
              <a:t>posterior’un</a:t>
            </a:r>
            <a:r>
              <a:rPr lang="tr-TR" sz="2000" dirty="0" smtClean="0"/>
              <a:t> uç dalları n. </a:t>
            </a:r>
            <a:r>
              <a:rPr lang="tr-TR" sz="2000" dirty="0" err="1" smtClean="0"/>
              <a:t>axillaris</a:t>
            </a:r>
            <a:r>
              <a:rPr lang="tr-TR" sz="2000" dirty="0" smtClean="0"/>
              <a:t> ve n. </a:t>
            </a:r>
            <a:r>
              <a:rPr lang="tr-TR" sz="2000" dirty="0" err="1" smtClean="0"/>
              <a:t>radialis’i</a:t>
            </a:r>
            <a:r>
              <a:rPr lang="tr-TR" sz="2000" dirty="0" smtClean="0"/>
              <a:t> oluşturur.</a:t>
            </a:r>
            <a:endParaRPr lang="tr-TR" sz="2000"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44169" y="1027906"/>
            <a:ext cx="5947831" cy="5089053"/>
          </a:xfrm>
          <a:prstGeom prst="rect">
            <a:avLst/>
          </a:prstGeom>
        </p:spPr>
      </p:pic>
    </p:spTree>
    <p:extLst>
      <p:ext uri="{BB962C8B-B14F-4D97-AF65-F5344CB8AC3E}">
        <p14:creationId xmlns:p14="http://schemas.microsoft.com/office/powerpoint/2010/main" xmlns="" val="1641900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4837670" cy="1325563"/>
          </a:xfrm>
        </p:spPr>
        <p:txBody>
          <a:bodyPr/>
          <a:lstStyle/>
          <a:p>
            <a:r>
              <a:rPr lang="tr-TR" b="1" dirty="0"/>
              <a:t>PLEXUS BRACHIALIS</a:t>
            </a:r>
            <a:endParaRPr lang="tr-TR" dirty="0"/>
          </a:p>
        </p:txBody>
      </p:sp>
      <p:sp>
        <p:nvSpPr>
          <p:cNvPr id="3" name="İçerik Yer Tutucusu 2"/>
          <p:cNvSpPr>
            <a:spLocks noGrp="1"/>
          </p:cNvSpPr>
          <p:nvPr>
            <p:ph idx="1"/>
          </p:nvPr>
        </p:nvSpPr>
        <p:spPr>
          <a:xfrm>
            <a:off x="378941" y="2369322"/>
            <a:ext cx="5486400" cy="4351338"/>
          </a:xfrm>
        </p:spPr>
        <p:txBody>
          <a:bodyPr>
            <a:normAutofit/>
          </a:bodyPr>
          <a:lstStyle/>
          <a:p>
            <a:r>
              <a:rPr lang="tr-TR" sz="2000" dirty="0" err="1" smtClean="0"/>
              <a:t>Radix’lerden</a:t>
            </a:r>
            <a:r>
              <a:rPr lang="tr-TR" sz="2000" dirty="0" smtClean="0"/>
              <a:t> çıkan sinirler</a:t>
            </a:r>
          </a:p>
          <a:p>
            <a:pPr lvl="1"/>
            <a:r>
              <a:rPr lang="tr-TR" sz="1600" dirty="0" smtClean="0"/>
              <a:t>N. </a:t>
            </a:r>
            <a:r>
              <a:rPr lang="tr-TR" sz="1600" dirty="0" err="1" smtClean="0"/>
              <a:t>dorsalis</a:t>
            </a:r>
            <a:r>
              <a:rPr lang="tr-TR" sz="1600" dirty="0" smtClean="0"/>
              <a:t> </a:t>
            </a:r>
            <a:r>
              <a:rPr lang="tr-TR" sz="1600" dirty="0" err="1" smtClean="0"/>
              <a:t>scapula</a:t>
            </a:r>
            <a:endParaRPr lang="tr-TR" sz="1600" dirty="0"/>
          </a:p>
          <a:p>
            <a:pPr lvl="1"/>
            <a:r>
              <a:rPr lang="tr-TR" sz="1600" dirty="0" smtClean="0"/>
              <a:t>N. </a:t>
            </a:r>
            <a:r>
              <a:rPr lang="tr-TR" sz="1600" dirty="0" err="1" smtClean="0"/>
              <a:t>thoracicus</a:t>
            </a:r>
            <a:r>
              <a:rPr lang="tr-TR" sz="1600" dirty="0" smtClean="0"/>
              <a:t> </a:t>
            </a:r>
            <a:r>
              <a:rPr lang="tr-TR" sz="1600" dirty="0" err="1" smtClean="0"/>
              <a:t>longus</a:t>
            </a:r>
            <a:endParaRPr lang="tr-TR" sz="1600" dirty="0" smtClean="0"/>
          </a:p>
          <a:p>
            <a:r>
              <a:rPr lang="tr-TR" sz="2000" dirty="0" err="1" smtClean="0"/>
              <a:t>Truncuslardan</a:t>
            </a:r>
            <a:r>
              <a:rPr lang="tr-TR" sz="2000" dirty="0" smtClean="0"/>
              <a:t> çıkan sinirler</a:t>
            </a:r>
          </a:p>
          <a:p>
            <a:pPr lvl="1"/>
            <a:r>
              <a:rPr lang="tr-TR" sz="1600" dirty="0" smtClean="0"/>
              <a:t>N. </a:t>
            </a:r>
            <a:r>
              <a:rPr lang="tr-TR" sz="1600" dirty="0" err="1" smtClean="0"/>
              <a:t>subclavius</a:t>
            </a:r>
            <a:endParaRPr lang="tr-TR" sz="1600" dirty="0" smtClean="0"/>
          </a:p>
          <a:p>
            <a:pPr lvl="1"/>
            <a:r>
              <a:rPr lang="tr-TR" sz="1600" dirty="0" smtClean="0"/>
              <a:t>N. </a:t>
            </a:r>
            <a:r>
              <a:rPr lang="tr-TR" sz="1600" dirty="0" err="1" smtClean="0"/>
              <a:t>supraclavicularis</a:t>
            </a:r>
            <a:endParaRPr lang="tr-TR" sz="1600" dirty="0" smtClean="0"/>
          </a:p>
          <a:p>
            <a:pPr marL="0" indent="0">
              <a:buNone/>
            </a:pPr>
            <a:endParaRPr lang="tr-TR" sz="1600" dirty="0" smtClean="0"/>
          </a:p>
        </p:txBody>
      </p:sp>
      <p:pic>
        <p:nvPicPr>
          <p:cNvPr id="4" name="İçerik Yer Tutucusu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44169" y="1027906"/>
            <a:ext cx="5947831" cy="5089053"/>
          </a:xfrm>
          <a:prstGeom prst="rect">
            <a:avLst/>
          </a:prstGeom>
        </p:spPr>
      </p:pic>
    </p:spTree>
    <p:extLst>
      <p:ext uri="{BB962C8B-B14F-4D97-AF65-F5344CB8AC3E}">
        <p14:creationId xmlns:p14="http://schemas.microsoft.com/office/powerpoint/2010/main" xmlns="" val="2852676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4969476" cy="1325563"/>
          </a:xfrm>
        </p:spPr>
        <p:txBody>
          <a:bodyPr/>
          <a:lstStyle/>
          <a:p>
            <a:r>
              <a:rPr lang="tr-TR" b="1" dirty="0"/>
              <a:t>PLEXUS BRACHIALIS</a:t>
            </a:r>
            <a:endParaRPr lang="tr-TR" dirty="0"/>
          </a:p>
        </p:txBody>
      </p:sp>
      <p:sp>
        <p:nvSpPr>
          <p:cNvPr id="3" name="İçerik Yer Tutucusu 2"/>
          <p:cNvSpPr>
            <a:spLocks noGrp="1"/>
          </p:cNvSpPr>
          <p:nvPr>
            <p:ph idx="1"/>
          </p:nvPr>
        </p:nvSpPr>
        <p:spPr>
          <a:xfrm>
            <a:off x="838200" y="1825625"/>
            <a:ext cx="4747054" cy="4351338"/>
          </a:xfrm>
        </p:spPr>
        <p:txBody>
          <a:bodyPr>
            <a:normAutofit lnSpcReduction="10000"/>
          </a:bodyPr>
          <a:lstStyle/>
          <a:p>
            <a:r>
              <a:rPr lang="tr-TR" sz="2000" dirty="0" err="1" smtClean="0"/>
              <a:t>Fasciculus</a:t>
            </a:r>
            <a:r>
              <a:rPr lang="tr-TR" sz="2000" dirty="0" smtClean="0"/>
              <a:t> </a:t>
            </a:r>
            <a:r>
              <a:rPr lang="tr-TR" sz="2000" dirty="0" err="1" smtClean="0"/>
              <a:t>lateralis’ten</a:t>
            </a:r>
            <a:r>
              <a:rPr lang="tr-TR" sz="2000" dirty="0" smtClean="0"/>
              <a:t> çıkan sinirler</a:t>
            </a:r>
          </a:p>
          <a:p>
            <a:pPr lvl="1"/>
            <a:r>
              <a:rPr lang="tr-TR" sz="1600" dirty="0" smtClean="0"/>
              <a:t>N. </a:t>
            </a:r>
            <a:r>
              <a:rPr lang="tr-TR" sz="1600" dirty="0" err="1" smtClean="0"/>
              <a:t>pectoralis</a:t>
            </a:r>
            <a:r>
              <a:rPr lang="tr-TR" sz="1600" dirty="0" smtClean="0"/>
              <a:t> </a:t>
            </a:r>
            <a:r>
              <a:rPr lang="tr-TR" sz="1600" dirty="0" err="1" smtClean="0"/>
              <a:t>lateralis</a:t>
            </a:r>
            <a:endParaRPr lang="tr-TR" sz="1600" dirty="0" smtClean="0"/>
          </a:p>
          <a:p>
            <a:pPr lvl="1"/>
            <a:r>
              <a:rPr lang="tr-TR" sz="1600" dirty="0" smtClean="0"/>
              <a:t>N. </a:t>
            </a:r>
            <a:r>
              <a:rPr lang="tr-TR" sz="1600" dirty="0" err="1" smtClean="0"/>
              <a:t>musculocutaneus</a:t>
            </a:r>
            <a:endParaRPr lang="tr-TR" sz="1600" dirty="0" smtClean="0"/>
          </a:p>
          <a:p>
            <a:pPr lvl="1"/>
            <a:r>
              <a:rPr lang="tr-TR" sz="1600" dirty="0" smtClean="0"/>
              <a:t>N. </a:t>
            </a:r>
            <a:r>
              <a:rPr lang="tr-TR" sz="1600" dirty="0" err="1" smtClean="0"/>
              <a:t>medianus’un</a:t>
            </a:r>
            <a:r>
              <a:rPr lang="tr-TR" sz="1600" dirty="0" smtClean="0"/>
              <a:t> </a:t>
            </a:r>
            <a:r>
              <a:rPr lang="tr-TR" sz="1600" dirty="0" err="1" smtClean="0"/>
              <a:t>radix</a:t>
            </a:r>
            <a:r>
              <a:rPr lang="tr-TR" sz="1600" dirty="0" smtClean="0"/>
              <a:t> </a:t>
            </a:r>
            <a:r>
              <a:rPr lang="tr-TR" sz="1600" dirty="0" err="1" smtClean="0"/>
              <a:t>lateralis’i</a:t>
            </a:r>
            <a:endParaRPr lang="tr-TR" sz="1600" dirty="0" smtClean="0"/>
          </a:p>
          <a:p>
            <a:r>
              <a:rPr lang="tr-TR" sz="2000" dirty="0" err="1" smtClean="0"/>
              <a:t>Fasciculus</a:t>
            </a:r>
            <a:r>
              <a:rPr lang="tr-TR" sz="2000" dirty="0" smtClean="0"/>
              <a:t> </a:t>
            </a:r>
            <a:r>
              <a:rPr lang="tr-TR" sz="2000" dirty="0" err="1" smtClean="0"/>
              <a:t>medialis’ten</a:t>
            </a:r>
            <a:r>
              <a:rPr lang="tr-TR" sz="2000" dirty="0" smtClean="0"/>
              <a:t> çıkan sinirler</a:t>
            </a:r>
          </a:p>
          <a:p>
            <a:pPr lvl="1"/>
            <a:r>
              <a:rPr lang="tr-TR" sz="1600" dirty="0" smtClean="0"/>
              <a:t>N. </a:t>
            </a:r>
            <a:r>
              <a:rPr lang="tr-TR" sz="1600" dirty="0" err="1" smtClean="0"/>
              <a:t>medianus’un</a:t>
            </a:r>
            <a:r>
              <a:rPr lang="tr-TR" sz="1600" dirty="0" smtClean="0"/>
              <a:t> </a:t>
            </a:r>
            <a:r>
              <a:rPr lang="tr-TR" sz="1600" dirty="0" err="1" smtClean="0"/>
              <a:t>radix</a:t>
            </a:r>
            <a:r>
              <a:rPr lang="tr-TR" sz="1600" dirty="0" smtClean="0"/>
              <a:t> </a:t>
            </a:r>
            <a:r>
              <a:rPr lang="tr-TR" sz="1600" dirty="0" err="1" smtClean="0"/>
              <a:t>medialis’i</a:t>
            </a:r>
            <a:endParaRPr lang="tr-TR" sz="1600" dirty="0" smtClean="0"/>
          </a:p>
          <a:p>
            <a:pPr lvl="1"/>
            <a:r>
              <a:rPr lang="tr-TR" sz="1600" dirty="0" smtClean="0"/>
              <a:t>N. </a:t>
            </a:r>
            <a:r>
              <a:rPr lang="tr-TR" sz="1600" dirty="0" err="1" smtClean="0"/>
              <a:t>pectoralis</a:t>
            </a:r>
            <a:r>
              <a:rPr lang="tr-TR" sz="1600" dirty="0" smtClean="0"/>
              <a:t> </a:t>
            </a:r>
            <a:r>
              <a:rPr lang="tr-TR" sz="1600" dirty="0" err="1" smtClean="0"/>
              <a:t>medialis</a:t>
            </a:r>
            <a:endParaRPr lang="tr-TR" sz="1600" dirty="0" smtClean="0"/>
          </a:p>
          <a:p>
            <a:pPr lvl="1"/>
            <a:r>
              <a:rPr lang="tr-TR" sz="1600" dirty="0" smtClean="0"/>
              <a:t>N. </a:t>
            </a:r>
            <a:r>
              <a:rPr lang="tr-TR" sz="1600" dirty="0" err="1" smtClean="0"/>
              <a:t>cutaneus</a:t>
            </a:r>
            <a:r>
              <a:rPr lang="tr-TR" sz="1600" dirty="0" smtClean="0"/>
              <a:t> </a:t>
            </a:r>
            <a:r>
              <a:rPr lang="tr-TR" sz="1600" dirty="0" err="1" smtClean="0"/>
              <a:t>brachii</a:t>
            </a:r>
            <a:r>
              <a:rPr lang="tr-TR" sz="1600" dirty="0" smtClean="0"/>
              <a:t> </a:t>
            </a:r>
            <a:r>
              <a:rPr lang="tr-TR" sz="1600" dirty="0" err="1" smtClean="0"/>
              <a:t>medialis</a:t>
            </a:r>
            <a:endParaRPr lang="tr-TR" sz="1600" dirty="0" smtClean="0"/>
          </a:p>
          <a:p>
            <a:pPr lvl="1"/>
            <a:r>
              <a:rPr lang="tr-TR" sz="1600" dirty="0" smtClean="0"/>
              <a:t>N. </a:t>
            </a:r>
            <a:r>
              <a:rPr lang="tr-TR" sz="1600" dirty="0" err="1" smtClean="0"/>
              <a:t>cutaneus</a:t>
            </a:r>
            <a:r>
              <a:rPr lang="tr-TR" sz="1600" dirty="0" smtClean="0"/>
              <a:t> </a:t>
            </a:r>
            <a:r>
              <a:rPr lang="tr-TR" sz="1600" dirty="0" err="1" smtClean="0"/>
              <a:t>antebrachii</a:t>
            </a:r>
            <a:r>
              <a:rPr lang="tr-TR" sz="1600" dirty="0" smtClean="0"/>
              <a:t> </a:t>
            </a:r>
            <a:r>
              <a:rPr lang="tr-TR" sz="1600" dirty="0" err="1" smtClean="0"/>
              <a:t>medialis</a:t>
            </a:r>
            <a:endParaRPr lang="tr-TR" sz="1600" dirty="0" smtClean="0"/>
          </a:p>
          <a:p>
            <a:pPr lvl="1"/>
            <a:r>
              <a:rPr lang="tr-TR" sz="1600" dirty="0" smtClean="0"/>
              <a:t>N. </a:t>
            </a:r>
            <a:r>
              <a:rPr lang="tr-TR" sz="1600" dirty="0" err="1" smtClean="0"/>
              <a:t>ulnaris</a:t>
            </a:r>
            <a:endParaRPr lang="tr-TR" sz="1600" dirty="0" smtClean="0"/>
          </a:p>
          <a:p>
            <a:r>
              <a:rPr lang="tr-TR" sz="2000" dirty="0" err="1" smtClean="0"/>
              <a:t>Fasciculus</a:t>
            </a:r>
            <a:r>
              <a:rPr lang="tr-TR" sz="2000" dirty="0" smtClean="0"/>
              <a:t> </a:t>
            </a:r>
            <a:r>
              <a:rPr lang="tr-TR" sz="2000" dirty="0" err="1" smtClean="0"/>
              <a:t>posterior’dan</a:t>
            </a:r>
            <a:r>
              <a:rPr lang="tr-TR" sz="2000" dirty="0" smtClean="0"/>
              <a:t> çıkan sinirler</a:t>
            </a:r>
          </a:p>
          <a:p>
            <a:pPr lvl="1"/>
            <a:r>
              <a:rPr lang="tr-TR" sz="1600" dirty="0" smtClean="0"/>
              <a:t>N. </a:t>
            </a:r>
            <a:r>
              <a:rPr lang="tr-TR" sz="1600" dirty="0" err="1" smtClean="0"/>
              <a:t>subscapularis</a:t>
            </a:r>
            <a:endParaRPr lang="tr-TR" sz="1600" dirty="0" smtClean="0"/>
          </a:p>
          <a:p>
            <a:pPr lvl="1"/>
            <a:r>
              <a:rPr lang="tr-TR" sz="1600" dirty="0" smtClean="0"/>
              <a:t>N. </a:t>
            </a:r>
            <a:r>
              <a:rPr lang="tr-TR" sz="1600" dirty="0" err="1" smtClean="0"/>
              <a:t>thoracodorsalis</a:t>
            </a:r>
            <a:endParaRPr lang="tr-TR" sz="1600" dirty="0" smtClean="0"/>
          </a:p>
          <a:p>
            <a:pPr lvl="1"/>
            <a:r>
              <a:rPr lang="tr-TR" sz="1600" dirty="0" smtClean="0"/>
              <a:t>N. </a:t>
            </a:r>
            <a:r>
              <a:rPr lang="tr-TR" sz="1600" dirty="0" err="1" smtClean="0"/>
              <a:t>radialis</a:t>
            </a:r>
            <a:endParaRPr lang="tr-TR" sz="1600" dirty="0" smtClean="0"/>
          </a:p>
          <a:p>
            <a:pPr lvl="1"/>
            <a:r>
              <a:rPr lang="tr-TR" sz="1600" dirty="0" smtClean="0"/>
              <a:t>N. </a:t>
            </a:r>
            <a:r>
              <a:rPr lang="tr-TR" sz="1600" dirty="0" err="1" smtClean="0"/>
              <a:t>axillaris</a:t>
            </a:r>
            <a:endParaRPr lang="tr-TR" sz="1600" dirty="0" smtClean="0"/>
          </a:p>
          <a:p>
            <a:endParaRPr lang="tr-TR" sz="2000"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44169" y="1027906"/>
            <a:ext cx="5947831" cy="5089053"/>
          </a:xfrm>
          <a:prstGeom prst="rect">
            <a:avLst/>
          </a:prstGeom>
        </p:spPr>
      </p:pic>
    </p:spTree>
    <p:extLst>
      <p:ext uri="{BB962C8B-B14F-4D97-AF65-F5344CB8AC3E}">
        <p14:creationId xmlns:p14="http://schemas.microsoft.com/office/powerpoint/2010/main" xmlns="" val="37759396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6519" y="365125"/>
            <a:ext cx="4596713" cy="1325563"/>
          </a:xfrm>
        </p:spPr>
        <p:txBody>
          <a:bodyPr>
            <a:normAutofit/>
          </a:bodyPr>
          <a:lstStyle/>
          <a:p>
            <a:r>
              <a:rPr lang="tr-TR" sz="3200" dirty="0" smtClean="0"/>
              <a:t>  </a:t>
            </a:r>
            <a:r>
              <a:rPr lang="tr-TR" sz="3200" dirty="0" err="1" smtClean="0"/>
              <a:t>Torakal</a:t>
            </a:r>
            <a:r>
              <a:rPr lang="tr-TR" sz="3200" dirty="0" smtClean="0"/>
              <a:t> </a:t>
            </a:r>
            <a:r>
              <a:rPr lang="tr-TR" sz="3200" dirty="0" err="1" smtClean="0"/>
              <a:t>spinal</a:t>
            </a:r>
            <a:r>
              <a:rPr lang="tr-TR" sz="3200" dirty="0" smtClean="0"/>
              <a:t> sinirler</a:t>
            </a:r>
            <a:br>
              <a:rPr lang="tr-TR" sz="3200" dirty="0" smtClean="0"/>
            </a:br>
            <a:endParaRPr lang="tr-TR" sz="32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8089309" y="1556950"/>
            <a:ext cx="3773425" cy="4351338"/>
          </a:xfrm>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55815" y="1556950"/>
            <a:ext cx="4133662" cy="4772005"/>
          </a:xfrm>
          <a:prstGeom prst="rect">
            <a:avLst/>
          </a:prstGeom>
        </p:spPr>
      </p:pic>
      <p:sp>
        <p:nvSpPr>
          <p:cNvPr id="6" name="Metin kutusu 5"/>
          <p:cNvSpPr txBox="1"/>
          <p:nvPr/>
        </p:nvSpPr>
        <p:spPr>
          <a:xfrm>
            <a:off x="156519" y="1690688"/>
            <a:ext cx="3896497" cy="1015663"/>
          </a:xfrm>
          <a:prstGeom prst="rect">
            <a:avLst/>
          </a:prstGeom>
          <a:noFill/>
        </p:spPr>
        <p:txBody>
          <a:bodyPr wrap="square" rtlCol="0">
            <a:spAutoFit/>
          </a:bodyPr>
          <a:lstStyle/>
          <a:p>
            <a:r>
              <a:rPr lang="tr-TR" sz="2000" dirty="0" smtClean="0"/>
              <a:t>12 adettirler</a:t>
            </a:r>
          </a:p>
          <a:p>
            <a:r>
              <a:rPr lang="tr-TR" sz="2000" dirty="0" err="1" smtClean="0"/>
              <a:t>Plexus</a:t>
            </a:r>
            <a:r>
              <a:rPr lang="tr-TR" sz="2000" dirty="0" smtClean="0"/>
              <a:t> yapmazlar</a:t>
            </a:r>
          </a:p>
          <a:p>
            <a:r>
              <a:rPr lang="tr-TR" sz="2000" dirty="0" err="1" smtClean="0"/>
              <a:t>İnterkostal</a:t>
            </a:r>
            <a:r>
              <a:rPr lang="tr-TR" sz="2000" dirty="0" smtClean="0"/>
              <a:t> aralıklarda seyrederler</a:t>
            </a:r>
            <a:endParaRPr lang="tr-TR" sz="2000" dirty="0"/>
          </a:p>
        </p:txBody>
      </p:sp>
    </p:spTree>
    <p:extLst>
      <p:ext uri="{BB962C8B-B14F-4D97-AF65-F5344CB8AC3E}">
        <p14:creationId xmlns:p14="http://schemas.microsoft.com/office/powerpoint/2010/main" xmlns="" val="25661777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PLEXUS LUMBOSACRALIS</a:t>
            </a:r>
            <a:endParaRPr lang="tr-TR" b="1" dirty="0"/>
          </a:p>
        </p:txBody>
      </p:sp>
      <p:pic>
        <p:nvPicPr>
          <p:cNvPr id="4" name="Picture 2" descr="D:\D disk yedek\Belgelerim\Netter's Atlas\467-l.jpg"/>
          <p:cNvPicPr>
            <a:picLocks noGrp="1" noChangeAspect="1" noChangeArrowheads="1"/>
          </p:cNvPicPr>
          <p:nvPr>
            <p:ph idx="1"/>
          </p:nvPr>
        </p:nvPicPr>
        <p:blipFill>
          <a:blip r:embed="rId2" cstate="print"/>
          <a:srcRect/>
          <a:stretch>
            <a:fillRect/>
          </a:stretch>
        </p:blipFill>
        <p:spPr bwMode="auto">
          <a:xfrm>
            <a:off x="5095868" y="1571613"/>
            <a:ext cx="5299148" cy="4525963"/>
          </a:xfrm>
          <a:prstGeom prst="rect">
            <a:avLst/>
          </a:prstGeom>
          <a:noFill/>
        </p:spPr>
      </p:pic>
      <p:sp>
        <p:nvSpPr>
          <p:cNvPr id="5" name="4 Metin kutusu"/>
          <p:cNvSpPr txBox="1"/>
          <p:nvPr/>
        </p:nvSpPr>
        <p:spPr>
          <a:xfrm>
            <a:off x="1524000" y="1643051"/>
            <a:ext cx="3857620" cy="4524315"/>
          </a:xfrm>
          <a:prstGeom prst="rect">
            <a:avLst/>
          </a:prstGeom>
          <a:noFill/>
        </p:spPr>
        <p:txBody>
          <a:bodyPr wrap="square" rtlCol="0">
            <a:spAutoFit/>
          </a:bodyPr>
          <a:lstStyle/>
          <a:p>
            <a:r>
              <a:rPr lang="tr-TR" sz="2400" dirty="0" err="1"/>
              <a:t>Plexus</a:t>
            </a:r>
            <a:r>
              <a:rPr lang="tr-TR" sz="2400" dirty="0"/>
              <a:t> </a:t>
            </a:r>
            <a:r>
              <a:rPr lang="tr-TR" sz="2400" dirty="0" err="1"/>
              <a:t>lumbosacralis’i</a:t>
            </a:r>
            <a:r>
              <a:rPr lang="tr-TR" sz="2400" dirty="0"/>
              <a:t> </a:t>
            </a:r>
            <a:r>
              <a:rPr lang="tr-TR" sz="2400" dirty="0" err="1"/>
              <a:t>lumbal</a:t>
            </a:r>
            <a:r>
              <a:rPr lang="tr-TR" sz="2400" dirty="0"/>
              <a:t>, </a:t>
            </a:r>
            <a:r>
              <a:rPr lang="tr-TR" sz="2400" dirty="0" err="1"/>
              <a:t>sakral</a:t>
            </a:r>
            <a:r>
              <a:rPr lang="tr-TR" sz="2400" dirty="0"/>
              <a:t> ve </a:t>
            </a:r>
            <a:r>
              <a:rPr lang="tr-TR" sz="2400" dirty="0" err="1"/>
              <a:t>koksigeal</a:t>
            </a:r>
            <a:r>
              <a:rPr lang="tr-TR" sz="2400" dirty="0"/>
              <a:t> </a:t>
            </a:r>
            <a:r>
              <a:rPr lang="tr-TR" sz="2400" dirty="0" err="1"/>
              <a:t>spinal</a:t>
            </a:r>
            <a:r>
              <a:rPr lang="tr-TR" sz="2400" dirty="0"/>
              <a:t> sinirlerin ön dalları oluşturur.</a:t>
            </a:r>
          </a:p>
          <a:p>
            <a:r>
              <a:rPr lang="tr-TR" sz="2400" dirty="0" err="1"/>
              <a:t>Plexus</a:t>
            </a:r>
            <a:r>
              <a:rPr lang="tr-TR" sz="2400" dirty="0"/>
              <a:t> </a:t>
            </a:r>
            <a:r>
              <a:rPr lang="tr-TR" sz="2400" dirty="0" err="1"/>
              <a:t>lumbalis</a:t>
            </a:r>
            <a:r>
              <a:rPr lang="tr-TR" sz="2400" dirty="0"/>
              <a:t> ile </a:t>
            </a:r>
            <a:r>
              <a:rPr lang="tr-TR" sz="2400" dirty="0" err="1"/>
              <a:t>plexus</a:t>
            </a:r>
            <a:r>
              <a:rPr lang="tr-TR" sz="2400" dirty="0"/>
              <a:t> </a:t>
            </a:r>
            <a:r>
              <a:rPr lang="tr-TR" sz="2400" dirty="0" err="1"/>
              <a:t>sacralis</a:t>
            </a:r>
            <a:r>
              <a:rPr lang="tr-TR" sz="2400" dirty="0"/>
              <a:t> alt </a:t>
            </a:r>
            <a:r>
              <a:rPr lang="tr-TR" sz="2400" dirty="0" err="1"/>
              <a:t>ekstremiteyi</a:t>
            </a:r>
            <a:r>
              <a:rPr lang="tr-TR" sz="2400" dirty="0"/>
              <a:t>, </a:t>
            </a:r>
            <a:r>
              <a:rPr lang="tr-TR" sz="2400" dirty="0" err="1"/>
              <a:t>plexus</a:t>
            </a:r>
            <a:r>
              <a:rPr lang="tr-TR" sz="2400" dirty="0"/>
              <a:t> </a:t>
            </a:r>
            <a:r>
              <a:rPr lang="tr-TR" sz="2400" dirty="0" err="1"/>
              <a:t>sacralis</a:t>
            </a:r>
            <a:r>
              <a:rPr lang="tr-TR" sz="2400" dirty="0"/>
              <a:t> ayrıca </a:t>
            </a:r>
            <a:r>
              <a:rPr lang="tr-TR" sz="2400" dirty="0" err="1"/>
              <a:t>plexus</a:t>
            </a:r>
            <a:r>
              <a:rPr lang="tr-TR" sz="2400" dirty="0"/>
              <a:t> </a:t>
            </a:r>
            <a:r>
              <a:rPr lang="tr-TR" sz="2400" dirty="0" err="1"/>
              <a:t>pudendalis</a:t>
            </a:r>
            <a:r>
              <a:rPr lang="tr-TR" sz="2400" dirty="0"/>
              <a:t> aracılığı ile </a:t>
            </a:r>
            <a:r>
              <a:rPr lang="tr-TR" sz="2400" dirty="0" err="1"/>
              <a:t>perineum’u</a:t>
            </a:r>
            <a:r>
              <a:rPr lang="tr-TR" sz="2400" dirty="0"/>
              <a:t>, </a:t>
            </a:r>
            <a:r>
              <a:rPr lang="tr-TR" sz="2400" dirty="0" err="1"/>
              <a:t>plexus</a:t>
            </a:r>
            <a:r>
              <a:rPr lang="tr-TR" sz="2400" dirty="0"/>
              <a:t> </a:t>
            </a:r>
            <a:r>
              <a:rPr lang="tr-TR" sz="2400" dirty="0" err="1"/>
              <a:t>coccygeus</a:t>
            </a:r>
            <a:r>
              <a:rPr lang="tr-TR" sz="2400" dirty="0"/>
              <a:t> aracılığı ile </a:t>
            </a:r>
            <a:r>
              <a:rPr lang="tr-TR" sz="2400" dirty="0" err="1"/>
              <a:t>koksigeal</a:t>
            </a:r>
            <a:r>
              <a:rPr lang="tr-TR" sz="2400" dirty="0"/>
              <a:t> bölgeyi </a:t>
            </a:r>
            <a:r>
              <a:rPr lang="tr-TR" sz="2400" dirty="0" err="1"/>
              <a:t>innerve</a:t>
            </a:r>
            <a:r>
              <a:rPr lang="tr-TR" sz="2400" dirty="0"/>
              <a:t> eder.</a:t>
            </a:r>
          </a:p>
        </p:txBody>
      </p:sp>
    </p:spTree>
    <p:extLst>
      <p:ext uri="{BB962C8B-B14F-4D97-AF65-F5344CB8AC3E}">
        <p14:creationId xmlns:p14="http://schemas.microsoft.com/office/powerpoint/2010/main" xmlns="" val="35145417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PLEXUS LUMBALIS</a:t>
            </a:r>
            <a:endParaRPr lang="tr-TR" b="1" dirty="0"/>
          </a:p>
        </p:txBody>
      </p:sp>
      <p:pic>
        <p:nvPicPr>
          <p:cNvPr id="1026" name="Picture 2" descr="D:\D disk yedek\Belgelerim\Netter's Atlas\468a-l.jpg"/>
          <p:cNvPicPr>
            <a:picLocks noGrp="1" noChangeAspect="1" noChangeArrowheads="1"/>
          </p:cNvPicPr>
          <p:nvPr>
            <p:ph idx="1"/>
          </p:nvPr>
        </p:nvPicPr>
        <p:blipFill>
          <a:blip r:embed="rId2" cstate="print"/>
          <a:srcRect/>
          <a:stretch>
            <a:fillRect/>
          </a:stretch>
        </p:blipFill>
        <p:spPr bwMode="auto">
          <a:xfrm>
            <a:off x="5095869" y="1714489"/>
            <a:ext cx="5289719" cy="4525963"/>
          </a:xfrm>
          <a:prstGeom prst="rect">
            <a:avLst/>
          </a:prstGeom>
          <a:noFill/>
        </p:spPr>
      </p:pic>
      <p:sp>
        <p:nvSpPr>
          <p:cNvPr id="4" name="3 Metin kutusu"/>
          <p:cNvSpPr txBox="1"/>
          <p:nvPr/>
        </p:nvSpPr>
        <p:spPr>
          <a:xfrm>
            <a:off x="1524000" y="1643050"/>
            <a:ext cx="3500430" cy="3970318"/>
          </a:xfrm>
          <a:prstGeom prst="rect">
            <a:avLst/>
          </a:prstGeom>
          <a:noFill/>
        </p:spPr>
        <p:txBody>
          <a:bodyPr wrap="square" rtlCol="0">
            <a:spAutoFit/>
          </a:bodyPr>
          <a:lstStyle/>
          <a:p>
            <a:r>
              <a:rPr lang="tr-TR" sz="2800" dirty="0"/>
              <a:t>İlk üç </a:t>
            </a:r>
            <a:r>
              <a:rPr lang="tr-TR" sz="2800" dirty="0" err="1"/>
              <a:t>lumbal</a:t>
            </a:r>
            <a:r>
              <a:rPr lang="tr-TR" sz="2800" dirty="0"/>
              <a:t> </a:t>
            </a:r>
            <a:r>
              <a:rPr lang="tr-TR" sz="2800" dirty="0" err="1"/>
              <a:t>spinal</a:t>
            </a:r>
            <a:r>
              <a:rPr lang="tr-TR" sz="2800" dirty="0"/>
              <a:t> sinirin ön dalları, 4. </a:t>
            </a:r>
            <a:r>
              <a:rPr lang="tr-TR" sz="2800" dirty="0" err="1"/>
              <a:t>lumbal</a:t>
            </a:r>
            <a:r>
              <a:rPr lang="tr-TR" sz="2800" dirty="0"/>
              <a:t> </a:t>
            </a:r>
            <a:r>
              <a:rPr lang="tr-TR" sz="2800" dirty="0" err="1"/>
              <a:t>spinal</a:t>
            </a:r>
            <a:r>
              <a:rPr lang="tr-TR" sz="2800" dirty="0"/>
              <a:t> sinirin ön dalının büyük bölümü ve 12. </a:t>
            </a:r>
            <a:r>
              <a:rPr lang="tr-TR" sz="2800" dirty="0" err="1"/>
              <a:t>torakal</a:t>
            </a:r>
            <a:r>
              <a:rPr lang="tr-TR" sz="2800" dirty="0"/>
              <a:t> </a:t>
            </a:r>
            <a:r>
              <a:rPr lang="tr-TR" sz="2800" dirty="0" err="1"/>
              <a:t>spinal</a:t>
            </a:r>
            <a:r>
              <a:rPr lang="tr-TR" sz="2800" dirty="0"/>
              <a:t> sinirin ön dalının küçük bir bölümü tarafından oluşturulur.</a:t>
            </a:r>
          </a:p>
        </p:txBody>
      </p:sp>
    </p:spTree>
    <p:extLst>
      <p:ext uri="{BB962C8B-B14F-4D97-AF65-F5344CB8AC3E}">
        <p14:creationId xmlns:p14="http://schemas.microsoft.com/office/powerpoint/2010/main" xmlns="" val="38031655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PLEXUS LUMBALIS</a:t>
            </a:r>
            <a:endParaRPr lang="tr-TR" b="1" dirty="0"/>
          </a:p>
        </p:txBody>
      </p:sp>
      <p:pic>
        <p:nvPicPr>
          <p:cNvPr id="3074" name="Picture 2" descr="D:\D disk yedek\Belgelerim\Netter's Atlas\468b-l.jpg"/>
          <p:cNvPicPr>
            <a:picLocks noGrp="1" noChangeAspect="1" noChangeArrowheads="1"/>
          </p:cNvPicPr>
          <p:nvPr>
            <p:ph idx="1"/>
          </p:nvPr>
        </p:nvPicPr>
        <p:blipFill>
          <a:blip r:embed="rId2" cstate="print"/>
          <a:srcRect/>
          <a:stretch>
            <a:fillRect/>
          </a:stretch>
        </p:blipFill>
        <p:spPr bwMode="auto">
          <a:xfrm>
            <a:off x="5095868" y="1571613"/>
            <a:ext cx="5299148" cy="4525963"/>
          </a:xfrm>
          <a:prstGeom prst="rect">
            <a:avLst/>
          </a:prstGeom>
          <a:noFill/>
        </p:spPr>
      </p:pic>
      <p:sp>
        <p:nvSpPr>
          <p:cNvPr id="4" name="3 Metin kutusu"/>
          <p:cNvSpPr txBox="1"/>
          <p:nvPr/>
        </p:nvSpPr>
        <p:spPr>
          <a:xfrm>
            <a:off x="1524000" y="1500175"/>
            <a:ext cx="3500430" cy="2246769"/>
          </a:xfrm>
          <a:prstGeom prst="rect">
            <a:avLst/>
          </a:prstGeom>
          <a:noFill/>
        </p:spPr>
        <p:txBody>
          <a:bodyPr wrap="square" rtlCol="0">
            <a:spAutoFit/>
          </a:bodyPr>
          <a:lstStyle/>
          <a:p>
            <a:r>
              <a:rPr lang="tr-TR" sz="2800" dirty="0"/>
              <a:t>Karın arka duvarında,</a:t>
            </a:r>
          </a:p>
          <a:p>
            <a:r>
              <a:rPr lang="tr-TR" sz="2800" dirty="0" err="1"/>
              <a:t>Proc</a:t>
            </a:r>
            <a:r>
              <a:rPr lang="tr-TR" sz="2800" dirty="0"/>
              <a:t>. </a:t>
            </a:r>
            <a:r>
              <a:rPr lang="tr-TR" sz="2800" dirty="0" err="1"/>
              <a:t>transversus’ların</a:t>
            </a:r>
            <a:r>
              <a:rPr lang="tr-TR" sz="2800" dirty="0"/>
              <a:t> önünde, m. </a:t>
            </a:r>
            <a:r>
              <a:rPr lang="tr-TR" sz="2800" dirty="0" err="1"/>
              <a:t>psoas</a:t>
            </a:r>
            <a:r>
              <a:rPr lang="tr-TR" sz="2800" dirty="0"/>
              <a:t> </a:t>
            </a:r>
            <a:r>
              <a:rPr lang="tr-TR" sz="2800" dirty="0" err="1"/>
              <a:t>major’un</a:t>
            </a:r>
            <a:r>
              <a:rPr lang="tr-TR" sz="2800" dirty="0"/>
              <a:t> arkasında yer alır.</a:t>
            </a:r>
          </a:p>
        </p:txBody>
      </p:sp>
    </p:spTree>
    <p:extLst>
      <p:ext uri="{BB962C8B-B14F-4D97-AF65-F5344CB8AC3E}">
        <p14:creationId xmlns:p14="http://schemas.microsoft.com/office/powerpoint/2010/main" xmlns="" val="38274995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PLEXUS LUMBALIS</a:t>
            </a:r>
            <a:endParaRPr lang="tr-TR" b="1" dirty="0"/>
          </a:p>
        </p:txBody>
      </p:sp>
      <p:pic>
        <p:nvPicPr>
          <p:cNvPr id="4" name="Picture 2" descr="D:\D disk yedek\Belgelerim\Netter's Atlas\468b-l.jpg"/>
          <p:cNvPicPr>
            <a:picLocks noGrp="1" noChangeAspect="1" noChangeArrowheads="1"/>
          </p:cNvPicPr>
          <p:nvPr>
            <p:ph idx="1"/>
          </p:nvPr>
        </p:nvPicPr>
        <p:blipFill>
          <a:blip r:embed="rId2" cstate="print"/>
          <a:srcRect/>
          <a:stretch>
            <a:fillRect/>
          </a:stretch>
        </p:blipFill>
        <p:spPr bwMode="auto">
          <a:xfrm>
            <a:off x="5368852" y="1643051"/>
            <a:ext cx="5299148" cy="4525963"/>
          </a:xfrm>
          <a:prstGeom prst="rect">
            <a:avLst/>
          </a:prstGeom>
          <a:noFill/>
        </p:spPr>
      </p:pic>
      <p:sp>
        <p:nvSpPr>
          <p:cNvPr id="5" name="4 Metin kutusu"/>
          <p:cNvSpPr txBox="1"/>
          <p:nvPr/>
        </p:nvSpPr>
        <p:spPr>
          <a:xfrm>
            <a:off x="1524000" y="1571613"/>
            <a:ext cx="3857620" cy="4893647"/>
          </a:xfrm>
          <a:prstGeom prst="rect">
            <a:avLst/>
          </a:prstGeom>
          <a:noFill/>
        </p:spPr>
        <p:txBody>
          <a:bodyPr wrap="square" rtlCol="0">
            <a:spAutoFit/>
          </a:bodyPr>
          <a:lstStyle/>
          <a:p>
            <a:r>
              <a:rPr lang="tr-TR" sz="2400" dirty="0"/>
              <a:t>DALLARI</a:t>
            </a:r>
          </a:p>
          <a:p>
            <a:r>
              <a:rPr lang="tr-TR" sz="2400" dirty="0"/>
              <a:t>  n. </a:t>
            </a:r>
            <a:r>
              <a:rPr lang="tr-TR" sz="2400" dirty="0" err="1"/>
              <a:t>iliohypogastricus</a:t>
            </a:r>
            <a:endParaRPr lang="tr-TR" sz="2400" dirty="0"/>
          </a:p>
          <a:p>
            <a:r>
              <a:rPr lang="tr-TR" sz="2400" dirty="0"/>
              <a:t>  n. </a:t>
            </a:r>
            <a:r>
              <a:rPr lang="tr-TR" sz="2400" dirty="0" err="1"/>
              <a:t>ilioinguinalis</a:t>
            </a:r>
            <a:endParaRPr lang="tr-TR" sz="2400" dirty="0"/>
          </a:p>
          <a:p>
            <a:r>
              <a:rPr lang="tr-TR" sz="2400" dirty="0"/>
              <a:t>  n. </a:t>
            </a:r>
            <a:r>
              <a:rPr lang="tr-TR" sz="2400" dirty="0" err="1"/>
              <a:t>genitofemoralis</a:t>
            </a:r>
            <a:endParaRPr lang="tr-TR" sz="2400" dirty="0"/>
          </a:p>
          <a:p>
            <a:r>
              <a:rPr lang="tr-TR" sz="2400" dirty="0"/>
              <a:t>  n. </a:t>
            </a:r>
            <a:r>
              <a:rPr lang="tr-TR" sz="2400" dirty="0" err="1"/>
              <a:t>cutaneus</a:t>
            </a:r>
            <a:r>
              <a:rPr lang="tr-TR" sz="2400" dirty="0"/>
              <a:t> </a:t>
            </a:r>
            <a:r>
              <a:rPr lang="tr-TR" sz="2400" dirty="0" err="1"/>
              <a:t>femoris</a:t>
            </a:r>
            <a:r>
              <a:rPr lang="tr-TR" sz="2400" dirty="0"/>
              <a:t> </a:t>
            </a:r>
            <a:r>
              <a:rPr lang="tr-TR" sz="2400" dirty="0" err="1"/>
              <a:t>lateralis</a:t>
            </a:r>
            <a:endParaRPr lang="tr-TR" sz="2400" dirty="0"/>
          </a:p>
          <a:p>
            <a:r>
              <a:rPr lang="tr-TR" sz="2400" dirty="0"/>
              <a:t>  n. </a:t>
            </a:r>
            <a:r>
              <a:rPr lang="tr-TR" sz="2400" dirty="0" err="1"/>
              <a:t>obturatorius</a:t>
            </a:r>
            <a:endParaRPr lang="tr-TR" sz="2400" dirty="0"/>
          </a:p>
          <a:p>
            <a:r>
              <a:rPr lang="tr-TR" sz="2400" dirty="0"/>
              <a:t>  n. </a:t>
            </a:r>
            <a:r>
              <a:rPr lang="tr-TR" sz="2400" dirty="0" err="1"/>
              <a:t>obturatorius</a:t>
            </a:r>
            <a:r>
              <a:rPr lang="tr-TR" sz="2400" dirty="0"/>
              <a:t> </a:t>
            </a:r>
            <a:r>
              <a:rPr lang="tr-TR" sz="2400" dirty="0" err="1"/>
              <a:t>accessorius</a:t>
            </a:r>
            <a:endParaRPr lang="tr-TR" sz="2400" dirty="0"/>
          </a:p>
          <a:p>
            <a:r>
              <a:rPr lang="tr-TR" sz="2400" dirty="0"/>
              <a:t>  n. </a:t>
            </a:r>
            <a:r>
              <a:rPr lang="tr-TR" sz="2400" dirty="0" err="1"/>
              <a:t>femoralis</a:t>
            </a:r>
            <a:endParaRPr lang="tr-TR" sz="2400" dirty="0"/>
          </a:p>
          <a:p>
            <a:endParaRPr lang="tr-TR" sz="2400" dirty="0"/>
          </a:p>
          <a:p>
            <a:r>
              <a:rPr lang="tr-TR" sz="2400" dirty="0"/>
              <a:t>İlk üçü karın duvarının alt kısmını, diğerleri uyluğun ön  ve iç tarafı ile bacağın iç yüzünü </a:t>
            </a:r>
            <a:r>
              <a:rPr lang="tr-TR" sz="2400" dirty="0" err="1"/>
              <a:t>innerve</a:t>
            </a:r>
            <a:r>
              <a:rPr lang="tr-TR" sz="2400" dirty="0"/>
              <a:t> eder.</a:t>
            </a:r>
          </a:p>
        </p:txBody>
      </p:sp>
    </p:spTree>
    <p:extLst>
      <p:ext uri="{BB962C8B-B14F-4D97-AF65-F5344CB8AC3E}">
        <p14:creationId xmlns:p14="http://schemas.microsoft.com/office/powerpoint/2010/main" xmlns="" val="20227255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PLEXUS LUMBALIS</a:t>
            </a:r>
            <a:endParaRPr lang="tr-TR" b="1" dirty="0"/>
          </a:p>
        </p:txBody>
      </p:sp>
      <p:pic>
        <p:nvPicPr>
          <p:cNvPr id="4" name="Picture 2" descr="D:\D disk yedek\Belgelerim\Netter's Atlas\468b-l.jpg"/>
          <p:cNvPicPr>
            <a:picLocks noGrp="1" noChangeAspect="1" noChangeArrowheads="1"/>
          </p:cNvPicPr>
          <p:nvPr>
            <p:ph idx="1"/>
          </p:nvPr>
        </p:nvPicPr>
        <p:blipFill>
          <a:blip r:embed="rId2" cstate="print"/>
          <a:srcRect/>
          <a:stretch>
            <a:fillRect/>
          </a:stretch>
        </p:blipFill>
        <p:spPr bwMode="auto">
          <a:xfrm>
            <a:off x="5368852" y="1643051"/>
            <a:ext cx="5299148" cy="4525963"/>
          </a:xfrm>
          <a:prstGeom prst="rect">
            <a:avLst/>
          </a:prstGeom>
          <a:noFill/>
        </p:spPr>
      </p:pic>
      <p:sp>
        <p:nvSpPr>
          <p:cNvPr id="5" name="4 Metin kutusu"/>
          <p:cNvSpPr txBox="1"/>
          <p:nvPr/>
        </p:nvSpPr>
        <p:spPr>
          <a:xfrm>
            <a:off x="1524000" y="1571613"/>
            <a:ext cx="3857620" cy="4893647"/>
          </a:xfrm>
          <a:prstGeom prst="rect">
            <a:avLst/>
          </a:prstGeom>
          <a:noFill/>
        </p:spPr>
        <p:txBody>
          <a:bodyPr wrap="square" rtlCol="0">
            <a:spAutoFit/>
          </a:bodyPr>
          <a:lstStyle/>
          <a:p>
            <a:r>
              <a:rPr lang="tr-TR" sz="2400" dirty="0"/>
              <a:t>DALLARI</a:t>
            </a:r>
          </a:p>
          <a:p>
            <a:r>
              <a:rPr lang="tr-TR" sz="2400" dirty="0"/>
              <a:t>  n. </a:t>
            </a:r>
            <a:r>
              <a:rPr lang="tr-TR" sz="2400" dirty="0" err="1"/>
              <a:t>iliohypogastricus</a:t>
            </a:r>
            <a:endParaRPr lang="tr-TR" sz="2400" dirty="0"/>
          </a:p>
          <a:p>
            <a:r>
              <a:rPr lang="tr-TR" sz="2400" dirty="0"/>
              <a:t>  n. </a:t>
            </a:r>
            <a:r>
              <a:rPr lang="tr-TR" sz="2400" dirty="0" err="1"/>
              <a:t>ilioinguinalis</a:t>
            </a:r>
            <a:endParaRPr lang="tr-TR" sz="2400" dirty="0"/>
          </a:p>
          <a:p>
            <a:r>
              <a:rPr lang="tr-TR" sz="2400" dirty="0"/>
              <a:t>  n. </a:t>
            </a:r>
            <a:r>
              <a:rPr lang="tr-TR" sz="2400" dirty="0" err="1"/>
              <a:t>genitofemoralis</a:t>
            </a:r>
            <a:endParaRPr lang="tr-TR" sz="2400" dirty="0"/>
          </a:p>
          <a:p>
            <a:r>
              <a:rPr lang="tr-TR" sz="2400" dirty="0"/>
              <a:t>  n. </a:t>
            </a:r>
            <a:r>
              <a:rPr lang="tr-TR" sz="2400" dirty="0" err="1"/>
              <a:t>cutaneus</a:t>
            </a:r>
            <a:r>
              <a:rPr lang="tr-TR" sz="2400" dirty="0"/>
              <a:t> </a:t>
            </a:r>
            <a:r>
              <a:rPr lang="tr-TR" sz="2400" dirty="0" err="1"/>
              <a:t>femoris</a:t>
            </a:r>
            <a:r>
              <a:rPr lang="tr-TR" sz="2400" dirty="0"/>
              <a:t> </a:t>
            </a:r>
            <a:r>
              <a:rPr lang="tr-TR" sz="2400" dirty="0" err="1"/>
              <a:t>lateralis</a:t>
            </a:r>
            <a:endParaRPr lang="tr-TR" sz="2400" dirty="0"/>
          </a:p>
          <a:p>
            <a:r>
              <a:rPr lang="tr-TR" sz="2400" dirty="0"/>
              <a:t>  n. </a:t>
            </a:r>
            <a:r>
              <a:rPr lang="tr-TR" sz="2400" dirty="0" err="1"/>
              <a:t>obturatorius</a:t>
            </a:r>
            <a:endParaRPr lang="tr-TR" sz="2400" dirty="0"/>
          </a:p>
          <a:p>
            <a:r>
              <a:rPr lang="tr-TR" sz="2400" dirty="0"/>
              <a:t>  n. </a:t>
            </a:r>
            <a:r>
              <a:rPr lang="tr-TR" sz="2400" dirty="0" err="1"/>
              <a:t>obturatorius</a:t>
            </a:r>
            <a:r>
              <a:rPr lang="tr-TR" sz="2400" dirty="0"/>
              <a:t> </a:t>
            </a:r>
            <a:r>
              <a:rPr lang="tr-TR" sz="2400" dirty="0" err="1"/>
              <a:t>accessorius</a:t>
            </a:r>
            <a:endParaRPr lang="tr-TR" sz="2400" dirty="0"/>
          </a:p>
          <a:p>
            <a:r>
              <a:rPr lang="tr-TR" sz="2400" dirty="0"/>
              <a:t>  n. </a:t>
            </a:r>
            <a:r>
              <a:rPr lang="tr-TR" sz="2400" dirty="0" err="1"/>
              <a:t>femoralis</a:t>
            </a:r>
            <a:endParaRPr lang="tr-TR" sz="2400" dirty="0"/>
          </a:p>
          <a:p>
            <a:endParaRPr lang="tr-TR" sz="2400" dirty="0"/>
          </a:p>
          <a:p>
            <a:r>
              <a:rPr lang="tr-TR" sz="2400" dirty="0"/>
              <a:t>İlk üçü karın duvarının alt kısmını, diğerleri uyluğun ön  ve iç tarafı ile bacağın iç yüzünü </a:t>
            </a:r>
            <a:r>
              <a:rPr lang="tr-TR" sz="2400" dirty="0" err="1"/>
              <a:t>innerve</a:t>
            </a:r>
            <a:r>
              <a:rPr lang="tr-TR" sz="2400" dirty="0"/>
              <a:t> eder.</a:t>
            </a:r>
          </a:p>
        </p:txBody>
      </p:sp>
    </p:spTree>
    <p:extLst>
      <p:ext uri="{BB962C8B-B14F-4D97-AF65-F5344CB8AC3E}">
        <p14:creationId xmlns:p14="http://schemas.microsoft.com/office/powerpoint/2010/main" xmlns="" val="19436182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Truncus</a:t>
            </a:r>
            <a:r>
              <a:rPr lang="tr-TR" b="1" dirty="0" smtClean="0"/>
              <a:t> </a:t>
            </a:r>
            <a:r>
              <a:rPr lang="tr-TR" b="1" dirty="0" err="1" smtClean="0"/>
              <a:t>lumbosacralis</a:t>
            </a:r>
            <a:endParaRPr lang="tr-TR" b="1" dirty="0"/>
          </a:p>
        </p:txBody>
      </p:sp>
      <p:pic>
        <p:nvPicPr>
          <p:cNvPr id="4" name="Picture 2" descr="D:\D disk yedek\Belgelerim\Netter's Atlas\468a-l.jpg"/>
          <p:cNvPicPr>
            <a:picLocks noGrp="1" noChangeAspect="1" noChangeArrowheads="1"/>
          </p:cNvPicPr>
          <p:nvPr>
            <p:ph idx="1"/>
          </p:nvPr>
        </p:nvPicPr>
        <p:blipFill>
          <a:blip r:embed="rId2" cstate="print"/>
          <a:srcRect/>
          <a:stretch>
            <a:fillRect/>
          </a:stretch>
        </p:blipFill>
        <p:spPr bwMode="auto">
          <a:xfrm>
            <a:off x="5378282" y="1571613"/>
            <a:ext cx="5289719" cy="4525963"/>
          </a:xfrm>
          <a:prstGeom prst="rect">
            <a:avLst/>
          </a:prstGeom>
          <a:noFill/>
        </p:spPr>
      </p:pic>
      <p:sp>
        <p:nvSpPr>
          <p:cNvPr id="5" name="4 Metin kutusu"/>
          <p:cNvSpPr txBox="1"/>
          <p:nvPr/>
        </p:nvSpPr>
        <p:spPr>
          <a:xfrm>
            <a:off x="1524000" y="2000240"/>
            <a:ext cx="4143372" cy="3416320"/>
          </a:xfrm>
          <a:prstGeom prst="rect">
            <a:avLst/>
          </a:prstGeom>
          <a:noFill/>
        </p:spPr>
        <p:txBody>
          <a:bodyPr wrap="square" rtlCol="0">
            <a:spAutoFit/>
          </a:bodyPr>
          <a:lstStyle/>
          <a:p>
            <a:r>
              <a:rPr lang="tr-TR" sz="2400" b="1" dirty="0"/>
              <a:t>4. </a:t>
            </a:r>
            <a:r>
              <a:rPr lang="tr-TR" sz="2400" b="1" dirty="0" err="1"/>
              <a:t>lumbal</a:t>
            </a:r>
            <a:r>
              <a:rPr lang="tr-TR" sz="2400" b="1" dirty="0"/>
              <a:t> sinirin bir bölümü ve 5. </a:t>
            </a:r>
            <a:r>
              <a:rPr lang="tr-TR" sz="2400" b="1" dirty="0" err="1"/>
              <a:t>lumbal</a:t>
            </a:r>
            <a:r>
              <a:rPr lang="tr-TR" sz="2400" b="1" dirty="0"/>
              <a:t> sinirin birleşmesiyle oluşur.</a:t>
            </a:r>
          </a:p>
          <a:p>
            <a:endParaRPr lang="tr-TR" sz="2400" b="1" dirty="0"/>
          </a:p>
          <a:p>
            <a:r>
              <a:rPr lang="tr-TR" sz="2400" b="1" dirty="0"/>
              <a:t>L4 ‘ün bir bölümünün </a:t>
            </a:r>
            <a:r>
              <a:rPr lang="tr-TR" sz="2400" b="1" dirty="0" err="1"/>
              <a:t>plexus</a:t>
            </a:r>
            <a:r>
              <a:rPr lang="tr-TR" sz="2400" b="1" dirty="0"/>
              <a:t> </a:t>
            </a:r>
            <a:r>
              <a:rPr lang="tr-TR" sz="2400" b="1" dirty="0" err="1"/>
              <a:t>lumbalis</a:t>
            </a:r>
            <a:r>
              <a:rPr lang="tr-TR" sz="2400" b="1" dirty="0"/>
              <a:t>, diğer bölümünün </a:t>
            </a:r>
            <a:r>
              <a:rPr lang="tr-TR" sz="2400" b="1" dirty="0" err="1"/>
              <a:t>plexus</a:t>
            </a:r>
            <a:r>
              <a:rPr lang="tr-TR" sz="2400" b="1" dirty="0"/>
              <a:t> </a:t>
            </a:r>
            <a:r>
              <a:rPr lang="tr-TR" sz="2400" b="1" dirty="0" err="1"/>
              <a:t>sacralis’in</a:t>
            </a:r>
            <a:r>
              <a:rPr lang="tr-TR" sz="2400" b="1" dirty="0"/>
              <a:t> yapısına katılması nedeniyle </a:t>
            </a:r>
            <a:r>
              <a:rPr lang="tr-TR" sz="2400" b="1" dirty="0">
                <a:solidFill>
                  <a:srgbClr val="FF0000"/>
                </a:solidFill>
              </a:rPr>
              <a:t>n. </a:t>
            </a:r>
            <a:r>
              <a:rPr lang="tr-TR" sz="2400" b="1" dirty="0" err="1">
                <a:solidFill>
                  <a:srgbClr val="FF0000"/>
                </a:solidFill>
              </a:rPr>
              <a:t>furcalis</a:t>
            </a:r>
            <a:r>
              <a:rPr lang="tr-TR" sz="2400" b="1" dirty="0">
                <a:solidFill>
                  <a:srgbClr val="FF0000"/>
                </a:solidFill>
              </a:rPr>
              <a:t> </a:t>
            </a:r>
            <a:r>
              <a:rPr lang="tr-TR" sz="2400" b="1" dirty="0"/>
              <a:t>olarak da adlandırılır.</a:t>
            </a:r>
          </a:p>
        </p:txBody>
      </p:sp>
      <p:cxnSp>
        <p:nvCxnSpPr>
          <p:cNvPr id="7" name="6 Düz Ok Bağlayıcısı"/>
          <p:cNvCxnSpPr/>
          <p:nvPr/>
        </p:nvCxnSpPr>
        <p:spPr>
          <a:xfrm rot="16200000" flipV="1">
            <a:off x="8060545" y="5679297"/>
            <a:ext cx="642942" cy="14287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292534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Truncus</a:t>
            </a:r>
            <a:r>
              <a:rPr lang="tr-TR" b="1" dirty="0" smtClean="0"/>
              <a:t> </a:t>
            </a:r>
            <a:r>
              <a:rPr lang="tr-TR" b="1" dirty="0" err="1" smtClean="0"/>
              <a:t>lumbosacralis</a:t>
            </a:r>
            <a:endParaRPr lang="tr-TR" b="1" dirty="0"/>
          </a:p>
        </p:txBody>
      </p:sp>
      <p:pic>
        <p:nvPicPr>
          <p:cNvPr id="4" name="Picture 2" descr="D:\D disk yedek\Belgelerim\Netter's Atlas\468a-l.jpg"/>
          <p:cNvPicPr>
            <a:picLocks noGrp="1" noChangeAspect="1" noChangeArrowheads="1"/>
          </p:cNvPicPr>
          <p:nvPr>
            <p:ph idx="1"/>
          </p:nvPr>
        </p:nvPicPr>
        <p:blipFill>
          <a:blip r:embed="rId2" cstate="print"/>
          <a:srcRect/>
          <a:stretch>
            <a:fillRect/>
          </a:stretch>
        </p:blipFill>
        <p:spPr bwMode="auto">
          <a:xfrm>
            <a:off x="5378282" y="1571613"/>
            <a:ext cx="5289719" cy="4525963"/>
          </a:xfrm>
          <a:prstGeom prst="rect">
            <a:avLst/>
          </a:prstGeom>
          <a:noFill/>
        </p:spPr>
      </p:pic>
      <p:sp>
        <p:nvSpPr>
          <p:cNvPr id="5" name="4 Metin kutusu"/>
          <p:cNvSpPr txBox="1"/>
          <p:nvPr/>
        </p:nvSpPr>
        <p:spPr>
          <a:xfrm>
            <a:off x="1524000" y="2000240"/>
            <a:ext cx="4143372" cy="3416320"/>
          </a:xfrm>
          <a:prstGeom prst="rect">
            <a:avLst/>
          </a:prstGeom>
          <a:noFill/>
        </p:spPr>
        <p:txBody>
          <a:bodyPr wrap="square" rtlCol="0">
            <a:spAutoFit/>
          </a:bodyPr>
          <a:lstStyle/>
          <a:p>
            <a:r>
              <a:rPr lang="tr-TR" sz="2400" b="1" dirty="0"/>
              <a:t>4. </a:t>
            </a:r>
            <a:r>
              <a:rPr lang="tr-TR" sz="2400" b="1" dirty="0" err="1"/>
              <a:t>lumbal</a:t>
            </a:r>
            <a:r>
              <a:rPr lang="tr-TR" sz="2400" b="1" dirty="0"/>
              <a:t> sinirin bir bölümü ve 5. </a:t>
            </a:r>
            <a:r>
              <a:rPr lang="tr-TR" sz="2400" b="1" dirty="0" err="1"/>
              <a:t>lumbal</a:t>
            </a:r>
            <a:r>
              <a:rPr lang="tr-TR" sz="2400" b="1" dirty="0"/>
              <a:t> sinirin birleşmesiyle oluşur.</a:t>
            </a:r>
          </a:p>
          <a:p>
            <a:endParaRPr lang="tr-TR" sz="2400" b="1" dirty="0"/>
          </a:p>
          <a:p>
            <a:r>
              <a:rPr lang="tr-TR" sz="2400" b="1" dirty="0"/>
              <a:t>L4 ‘ün bir bölümünün </a:t>
            </a:r>
            <a:r>
              <a:rPr lang="tr-TR" sz="2400" b="1" dirty="0" err="1"/>
              <a:t>plexus</a:t>
            </a:r>
            <a:r>
              <a:rPr lang="tr-TR" sz="2400" b="1" dirty="0"/>
              <a:t> </a:t>
            </a:r>
            <a:r>
              <a:rPr lang="tr-TR" sz="2400" b="1" dirty="0" err="1"/>
              <a:t>lumbalis</a:t>
            </a:r>
            <a:r>
              <a:rPr lang="tr-TR" sz="2400" b="1" dirty="0"/>
              <a:t>, diğer bölümünün </a:t>
            </a:r>
            <a:r>
              <a:rPr lang="tr-TR" sz="2400" b="1" dirty="0" err="1"/>
              <a:t>plexus</a:t>
            </a:r>
            <a:r>
              <a:rPr lang="tr-TR" sz="2400" b="1" dirty="0"/>
              <a:t> </a:t>
            </a:r>
            <a:r>
              <a:rPr lang="tr-TR" sz="2400" b="1" dirty="0" err="1"/>
              <a:t>sacralis’in</a:t>
            </a:r>
            <a:r>
              <a:rPr lang="tr-TR" sz="2400" b="1" dirty="0"/>
              <a:t> yapısına katılması nedeniyle </a:t>
            </a:r>
            <a:r>
              <a:rPr lang="tr-TR" sz="2400" b="1" dirty="0">
                <a:solidFill>
                  <a:srgbClr val="FF0000"/>
                </a:solidFill>
              </a:rPr>
              <a:t>n. </a:t>
            </a:r>
            <a:r>
              <a:rPr lang="tr-TR" sz="2400" b="1" dirty="0" err="1">
                <a:solidFill>
                  <a:srgbClr val="FF0000"/>
                </a:solidFill>
              </a:rPr>
              <a:t>furcalis</a:t>
            </a:r>
            <a:r>
              <a:rPr lang="tr-TR" sz="2400" b="1" dirty="0">
                <a:solidFill>
                  <a:srgbClr val="FF0000"/>
                </a:solidFill>
              </a:rPr>
              <a:t> </a:t>
            </a:r>
            <a:r>
              <a:rPr lang="tr-TR" sz="2400" b="1" dirty="0"/>
              <a:t>olarak da adlandırılır.</a:t>
            </a:r>
          </a:p>
        </p:txBody>
      </p:sp>
      <p:cxnSp>
        <p:nvCxnSpPr>
          <p:cNvPr id="7" name="6 Düz Ok Bağlayıcısı"/>
          <p:cNvCxnSpPr/>
          <p:nvPr/>
        </p:nvCxnSpPr>
        <p:spPr>
          <a:xfrm rot="16200000" flipV="1">
            <a:off x="8060545" y="5679297"/>
            <a:ext cx="642942" cy="14287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543782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Plexus</a:t>
            </a:r>
            <a:r>
              <a:rPr lang="tr-TR" b="1" dirty="0" smtClean="0"/>
              <a:t> </a:t>
            </a:r>
            <a:r>
              <a:rPr lang="tr-TR" b="1" dirty="0" err="1" smtClean="0"/>
              <a:t>sacralis</a:t>
            </a:r>
            <a:endParaRPr lang="tr-TR" b="1" dirty="0"/>
          </a:p>
        </p:txBody>
      </p:sp>
      <p:pic>
        <p:nvPicPr>
          <p:cNvPr id="4" name="Picture 2" descr="D:\D disk yedek\Belgelerim\Netter's Atlas\469a-l.jpg"/>
          <p:cNvPicPr>
            <a:picLocks noGrp="1" noChangeAspect="1" noChangeArrowheads="1"/>
          </p:cNvPicPr>
          <p:nvPr>
            <p:ph idx="1"/>
          </p:nvPr>
        </p:nvPicPr>
        <p:blipFill>
          <a:blip r:embed="rId2" cstate="print"/>
          <a:srcRect/>
          <a:stretch>
            <a:fillRect/>
          </a:stretch>
        </p:blipFill>
        <p:spPr bwMode="auto">
          <a:xfrm>
            <a:off x="5378282" y="1571613"/>
            <a:ext cx="5289719" cy="4525963"/>
          </a:xfrm>
          <a:prstGeom prst="rect">
            <a:avLst/>
          </a:prstGeom>
          <a:noFill/>
        </p:spPr>
      </p:pic>
      <p:sp>
        <p:nvSpPr>
          <p:cNvPr id="5" name="4 Metin kutusu"/>
          <p:cNvSpPr txBox="1"/>
          <p:nvPr/>
        </p:nvSpPr>
        <p:spPr>
          <a:xfrm>
            <a:off x="1524000" y="1857364"/>
            <a:ext cx="3786182" cy="4154984"/>
          </a:xfrm>
          <a:prstGeom prst="rect">
            <a:avLst/>
          </a:prstGeom>
          <a:noFill/>
        </p:spPr>
        <p:txBody>
          <a:bodyPr wrap="square" rtlCol="0">
            <a:spAutoFit/>
          </a:bodyPr>
          <a:lstStyle/>
          <a:p>
            <a:r>
              <a:rPr lang="tr-TR" sz="2400" b="1" dirty="0"/>
              <a:t>5. </a:t>
            </a:r>
            <a:r>
              <a:rPr lang="tr-TR" sz="2400" b="1" dirty="0" err="1"/>
              <a:t>lumbal</a:t>
            </a:r>
            <a:r>
              <a:rPr lang="tr-TR" sz="2400" b="1" dirty="0"/>
              <a:t> sinirin ön dalı ile 4. </a:t>
            </a:r>
            <a:r>
              <a:rPr lang="tr-TR" sz="2400" b="1" dirty="0" err="1"/>
              <a:t>lumbal</a:t>
            </a:r>
            <a:r>
              <a:rPr lang="tr-TR" sz="2400" b="1" dirty="0"/>
              <a:t> sinirin  ön dalından ayrılan sinirin oluşturduğu </a:t>
            </a:r>
            <a:r>
              <a:rPr lang="tr-TR" sz="2400" b="1" dirty="0" err="1"/>
              <a:t>truncus</a:t>
            </a:r>
            <a:r>
              <a:rPr lang="tr-TR" sz="2400" b="1" dirty="0"/>
              <a:t> </a:t>
            </a:r>
            <a:r>
              <a:rPr lang="tr-TR" sz="2400" b="1" dirty="0" err="1"/>
              <a:t>lumbosacralis</a:t>
            </a:r>
            <a:r>
              <a:rPr lang="tr-TR" sz="2400" b="1" dirty="0"/>
              <a:t> ve birinci, ikinci, üçüncü </a:t>
            </a:r>
            <a:r>
              <a:rPr lang="tr-TR" sz="2400" b="1" dirty="0" err="1"/>
              <a:t>sakral</a:t>
            </a:r>
            <a:r>
              <a:rPr lang="tr-TR" sz="2400" b="1" dirty="0"/>
              <a:t> </a:t>
            </a:r>
            <a:r>
              <a:rPr lang="tr-TR" sz="2400" b="1" dirty="0" err="1"/>
              <a:t>spinal</a:t>
            </a:r>
            <a:r>
              <a:rPr lang="tr-TR" sz="2400" b="1" dirty="0"/>
              <a:t> sinirlerin ön dallarının tümü, dördüncü </a:t>
            </a:r>
            <a:r>
              <a:rPr lang="tr-TR" sz="2400" b="1" dirty="0" err="1"/>
              <a:t>sakral</a:t>
            </a:r>
            <a:r>
              <a:rPr lang="tr-TR" sz="2400" b="1" dirty="0"/>
              <a:t> sinirin ön dalının bir bölümünün katılmasıyla oluşur.</a:t>
            </a:r>
          </a:p>
        </p:txBody>
      </p:sp>
    </p:spTree>
    <p:extLst>
      <p:ext uri="{BB962C8B-B14F-4D97-AF65-F5344CB8AC3E}">
        <p14:creationId xmlns:p14="http://schemas.microsoft.com/office/powerpoint/2010/main" xmlns="" val="12250502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Plexus</a:t>
            </a:r>
            <a:r>
              <a:rPr lang="tr-TR" b="1" dirty="0" smtClean="0"/>
              <a:t> </a:t>
            </a:r>
            <a:r>
              <a:rPr lang="tr-TR" b="1" dirty="0" err="1" smtClean="0"/>
              <a:t>sacralis</a:t>
            </a:r>
            <a:endParaRPr lang="tr-TR" b="1" dirty="0"/>
          </a:p>
        </p:txBody>
      </p:sp>
      <p:pic>
        <p:nvPicPr>
          <p:cNvPr id="4098" name="Picture 2" descr="D:\D disk yedek\Belgelerim\Netter's Atlas\469a-l.jpg"/>
          <p:cNvPicPr>
            <a:picLocks noGrp="1" noChangeAspect="1" noChangeArrowheads="1"/>
          </p:cNvPicPr>
          <p:nvPr>
            <p:ph idx="1"/>
          </p:nvPr>
        </p:nvPicPr>
        <p:blipFill>
          <a:blip r:embed="rId2" cstate="print"/>
          <a:srcRect/>
          <a:stretch>
            <a:fillRect/>
          </a:stretch>
        </p:blipFill>
        <p:spPr bwMode="auto">
          <a:xfrm>
            <a:off x="5095869" y="1571613"/>
            <a:ext cx="5289719" cy="4525963"/>
          </a:xfrm>
          <a:prstGeom prst="rect">
            <a:avLst/>
          </a:prstGeom>
          <a:noFill/>
        </p:spPr>
      </p:pic>
      <p:sp>
        <p:nvSpPr>
          <p:cNvPr id="4" name="3 Metin kutusu"/>
          <p:cNvSpPr txBox="1"/>
          <p:nvPr/>
        </p:nvSpPr>
        <p:spPr>
          <a:xfrm>
            <a:off x="1524000" y="1643050"/>
            <a:ext cx="3571868" cy="4339650"/>
          </a:xfrm>
          <a:prstGeom prst="rect">
            <a:avLst/>
          </a:prstGeom>
          <a:noFill/>
        </p:spPr>
        <p:txBody>
          <a:bodyPr wrap="square" rtlCol="0">
            <a:spAutoFit/>
          </a:bodyPr>
          <a:lstStyle/>
          <a:p>
            <a:r>
              <a:rPr lang="tr-TR" sz="2000" b="1" dirty="0"/>
              <a:t>DALLARI</a:t>
            </a:r>
          </a:p>
          <a:p>
            <a:r>
              <a:rPr lang="tr-TR" sz="2000" b="1" dirty="0"/>
              <a:t>   N. </a:t>
            </a:r>
            <a:r>
              <a:rPr lang="tr-TR" sz="2000" b="1" dirty="0" err="1"/>
              <a:t>musculi</a:t>
            </a:r>
            <a:r>
              <a:rPr lang="tr-TR" sz="2000" b="1" dirty="0"/>
              <a:t> </a:t>
            </a:r>
            <a:r>
              <a:rPr lang="tr-TR" sz="2000" b="1" dirty="0" err="1"/>
              <a:t>quadrati</a:t>
            </a:r>
            <a:r>
              <a:rPr lang="tr-TR" sz="2000" b="1" dirty="0"/>
              <a:t> </a:t>
            </a:r>
            <a:r>
              <a:rPr lang="tr-TR" sz="2000" b="1" dirty="0" err="1"/>
              <a:t>femoris</a:t>
            </a:r>
            <a:endParaRPr lang="tr-TR" sz="2000" b="1" dirty="0"/>
          </a:p>
          <a:p>
            <a:r>
              <a:rPr lang="tr-TR" sz="2000" b="1" dirty="0"/>
              <a:t>   N. </a:t>
            </a:r>
            <a:r>
              <a:rPr lang="tr-TR" sz="2000" b="1" dirty="0" err="1"/>
              <a:t>musculi</a:t>
            </a:r>
            <a:r>
              <a:rPr lang="tr-TR" sz="2000" b="1" dirty="0"/>
              <a:t> </a:t>
            </a:r>
            <a:r>
              <a:rPr lang="tr-TR" sz="2000" b="1" dirty="0" err="1"/>
              <a:t>obturatorii</a:t>
            </a:r>
            <a:r>
              <a:rPr lang="tr-TR" sz="2000" b="1" dirty="0"/>
              <a:t> </a:t>
            </a:r>
            <a:r>
              <a:rPr lang="tr-TR" sz="2000" b="1" dirty="0" err="1"/>
              <a:t>interni</a:t>
            </a:r>
            <a:endParaRPr lang="tr-TR" sz="2000" b="1" dirty="0"/>
          </a:p>
          <a:p>
            <a:r>
              <a:rPr lang="tr-TR" sz="2000" b="1" dirty="0"/>
              <a:t>   N. </a:t>
            </a:r>
            <a:r>
              <a:rPr lang="tr-TR" sz="2000" b="1" dirty="0" err="1"/>
              <a:t>musculi</a:t>
            </a:r>
            <a:r>
              <a:rPr lang="tr-TR" sz="2000" b="1" dirty="0"/>
              <a:t> </a:t>
            </a:r>
            <a:r>
              <a:rPr lang="tr-TR" sz="2000" b="1" dirty="0" err="1"/>
              <a:t>piriformis</a:t>
            </a:r>
            <a:endParaRPr lang="tr-TR" sz="2000" b="1" dirty="0"/>
          </a:p>
          <a:p>
            <a:r>
              <a:rPr lang="tr-TR" sz="2000" b="1" dirty="0"/>
              <a:t>   N. </a:t>
            </a:r>
            <a:r>
              <a:rPr lang="tr-TR" sz="2000" b="1" dirty="0" err="1"/>
              <a:t>gluteus</a:t>
            </a:r>
            <a:r>
              <a:rPr lang="tr-TR" sz="2000" b="1" dirty="0"/>
              <a:t> </a:t>
            </a:r>
            <a:r>
              <a:rPr lang="tr-TR" sz="2000" b="1" dirty="0" err="1"/>
              <a:t>superior</a:t>
            </a:r>
            <a:endParaRPr lang="tr-TR" sz="2000" b="1" dirty="0"/>
          </a:p>
          <a:p>
            <a:r>
              <a:rPr lang="tr-TR" sz="2000" b="1" dirty="0"/>
              <a:t>   N. </a:t>
            </a:r>
            <a:r>
              <a:rPr lang="tr-TR" sz="2000" b="1" dirty="0" err="1"/>
              <a:t>gluteus</a:t>
            </a:r>
            <a:r>
              <a:rPr lang="tr-TR" sz="2000" b="1" dirty="0"/>
              <a:t> </a:t>
            </a:r>
            <a:r>
              <a:rPr lang="tr-TR" sz="2000" b="1" dirty="0" err="1"/>
              <a:t>inferior</a:t>
            </a:r>
            <a:endParaRPr lang="tr-TR" sz="2000" b="1" dirty="0"/>
          </a:p>
          <a:p>
            <a:r>
              <a:rPr lang="tr-TR" sz="2000" b="1" dirty="0"/>
              <a:t>   N. </a:t>
            </a:r>
            <a:r>
              <a:rPr lang="tr-TR" sz="2000" b="1" dirty="0" err="1"/>
              <a:t>cutaneus</a:t>
            </a:r>
            <a:r>
              <a:rPr lang="tr-TR" sz="2000" b="1" dirty="0"/>
              <a:t> </a:t>
            </a:r>
            <a:r>
              <a:rPr lang="tr-TR" sz="2000" b="1" dirty="0" err="1"/>
              <a:t>femoris</a:t>
            </a:r>
            <a:r>
              <a:rPr lang="tr-TR" sz="2000" b="1" dirty="0"/>
              <a:t> </a:t>
            </a:r>
            <a:r>
              <a:rPr lang="tr-TR" sz="2000" b="1" dirty="0" err="1"/>
              <a:t>posterior</a:t>
            </a:r>
            <a:endParaRPr lang="tr-TR" sz="2000" b="1" dirty="0"/>
          </a:p>
          <a:p>
            <a:r>
              <a:rPr lang="tr-TR" sz="2000" b="1" dirty="0"/>
              <a:t>   N. </a:t>
            </a:r>
            <a:r>
              <a:rPr lang="tr-TR" sz="2000" b="1" dirty="0" err="1"/>
              <a:t>ischiadicus</a:t>
            </a:r>
            <a:endParaRPr lang="tr-TR" sz="2000" b="1" dirty="0"/>
          </a:p>
          <a:p>
            <a:r>
              <a:rPr lang="tr-TR" sz="2000" b="1" dirty="0"/>
              <a:t>         N. </a:t>
            </a:r>
            <a:r>
              <a:rPr lang="tr-TR" sz="2000" b="1" dirty="0" err="1"/>
              <a:t>tibialis</a:t>
            </a:r>
            <a:endParaRPr lang="tr-TR" sz="2000" b="1" dirty="0"/>
          </a:p>
          <a:p>
            <a:r>
              <a:rPr lang="tr-TR" sz="2000" b="1" dirty="0"/>
              <a:t>         N: </a:t>
            </a:r>
            <a:r>
              <a:rPr lang="tr-TR" sz="2000" b="1" dirty="0" err="1"/>
              <a:t>fibularis</a:t>
            </a:r>
            <a:r>
              <a:rPr lang="tr-TR" sz="2000" b="1" dirty="0"/>
              <a:t> (</a:t>
            </a:r>
            <a:r>
              <a:rPr lang="tr-TR" sz="2000" b="1" dirty="0" err="1"/>
              <a:t>peroneus</a:t>
            </a:r>
            <a:r>
              <a:rPr lang="tr-TR" sz="2000" b="1" dirty="0"/>
              <a:t>) </a:t>
            </a:r>
            <a:r>
              <a:rPr lang="tr-TR" sz="2000" b="1" dirty="0" err="1"/>
              <a:t>communis</a:t>
            </a:r>
            <a:endParaRPr lang="tr-TR" sz="2000" b="1" dirty="0"/>
          </a:p>
          <a:p>
            <a:r>
              <a:rPr lang="tr-TR" sz="2000" b="1" dirty="0"/>
              <a:t>   N. </a:t>
            </a:r>
            <a:r>
              <a:rPr lang="tr-TR" sz="2000" b="1" dirty="0" err="1"/>
              <a:t>pudendus</a:t>
            </a:r>
            <a:endParaRPr lang="tr-TR" sz="2000" b="1" dirty="0"/>
          </a:p>
          <a:p>
            <a:endParaRPr lang="tr-TR" dirty="0"/>
          </a:p>
          <a:p>
            <a:endParaRPr lang="tr-TR" dirty="0"/>
          </a:p>
        </p:txBody>
      </p:sp>
    </p:spTree>
    <p:extLst>
      <p:ext uri="{BB962C8B-B14F-4D97-AF65-F5344CB8AC3E}">
        <p14:creationId xmlns:p14="http://schemas.microsoft.com/office/powerpoint/2010/main" xmlns="" val="19739891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Plexus</a:t>
            </a:r>
            <a:r>
              <a:rPr lang="tr-TR" dirty="0" smtClean="0"/>
              <a:t> </a:t>
            </a:r>
            <a:r>
              <a:rPr lang="tr-TR" dirty="0" err="1" smtClean="0"/>
              <a:t>coccygeus</a:t>
            </a:r>
            <a:endParaRPr lang="tr-TR" dirty="0"/>
          </a:p>
        </p:txBody>
      </p:sp>
      <p:pic>
        <p:nvPicPr>
          <p:cNvPr id="4" name="Picture 2" descr="D:\D disk yedek\Belgelerim\Netter's Atlas\386a-l.jpg"/>
          <p:cNvPicPr>
            <a:picLocks noGrp="1" noChangeAspect="1" noChangeArrowheads="1"/>
          </p:cNvPicPr>
          <p:nvPr>
            <p:ph idx="1"/>
          </p:nvPr>
        </p:nvPicPr>
        <p:blipFill>
          <a:blip r:embed="rId2" cstate="print"/>
          <a:srcRect/>
          <a:stretch>
            <a:fillRect/>
          </a:stretch>
        </p:blipFill>
        <p:spPr bwMode="auto">
          <a:xfrm>
            <a:off x="5015880" y="1628801"/>
            <a:ext cx="5299148" cy="4525963"/>
          </a:xfrm>
          <a:prstGeom prst="rect">
            <a:avLst/>
          </a:prstGeom>
          <a:noFill/>
        </p:spPr>
      </p:pic>
      <p:sp>
        <p:nvSpPr>
          <p:cNvPr id="5" name="4 Metin kutusu"/>
          <p:cNvSpPr txBox="1"/>
          <p:nvPr/>
        </p:nvSpPr>
        <p:spPr>
          <a:xfrm>
            <a:off x="1524000" y="1916832"/>
            <a:ext cx="3491880" cy="3785652"/>
          </a:xfrm>
          <a:prstGeom prst="rect">
            <a:avLst/>
          </a:prstGeom>
          <a:noFill/>
        </p:spPr>
        <p:txBody>
          <a:bodyPr wrap="square" rtlCol="0">
            <a:spAutoFit/>
          </a:bodyPr>
          <a:lstStyle/>
          <a:p>
            <a:r>
              <a:rPr lang="tr-TR" sz="2400" b="1" dirty="0" err="1"/>
              <a:t>Koksigeal</a:t>
            </a:r>
            <a:r>
              <a:rPr lang="tr-TR" sz="2400" b="1" dirty="0"/>
              <a:t> </a:t>
            </a:r>
            <a:r>
              <a:rPr lang="tr-TR" sz="2400" b="1" dirty="0" err="1"/>
              <a:t>spinal</a:t>
            </a:r>
            <a:r>
              <a:rPr lang="tr-TR" sz="2400" b="1" dirty="0"/>
              <a:t> sinirin 4. ve 5. </a:t>
            </a:r>
            <a:r>
              <a:rPr lang="tr-TR" sz="2400" b="1" dirty="0" err="1"/>
              <a:t>sakral</a:t>
            </a:r>
            <a:r>
              <a:rPr lang="tr-TR" sz="2400" b="1" dirty="0"/>
              <a:t> </a:t>
            </a:r>
            <a:r>
              <a:rPr lang="tr-TR" sz="2400" b="1" dirty="0" err="1"/>
              <a:t>spinal</a:t>
            </a:r>
            <a:r>
              <a:rPr lang="tr-TR" sz="2400" b="1" dirty="0"/>
              <a:t> sinirlerin ön dallarından gelen küçük bir dal ile birleşmesiyle oluşur. Çok küçük olan bu </a:t>
            </a:r>
            <a:r>
              <a:rPr lang="tr-TR" sz="2400" b="1" dirty="0" err="1"/>
              <a:t>plexustan</a:t>
            </a:r>
            <a:r>
              <a:rPr lang="tr-TR" sz="2400" b="1" dirty="0"/>
              <a:t> çıkan n. </a:t>
            </a:r>
            <a:r>
              <a:rPr lang="tr-TR" sz="2400" b="1" dirty="0" err="1"/>
              <a:t>anococcygeus</a:t>
            </a:r>
            <a:r>
              <a:rPr lang="tr-TR" sz="2400" b="1" dirty="0"/>
              <a:t> lig. </a:t>
            </a:r>
            <a:r>
              <a:rPr lang="tr-TR" sz="2400" b="1" dirty="0" err="1"/>
              <a:t>sacrotuberale’yi</a:t>
            </a:r>
            <a:r>
              <a:rPr lang="tr-TR" sz="2400" b="1" dirty="0"/>
              <a:t> delerek </a:t>
            </a:r>
            <a:r>
              <a:rPr lang="tr-TR" sz="2400" b="1" dirty="0" err="1"/>
              <a:t>koksigeal</a:t>
            </a:r>
            <a:r>
              <a:rPr lang="tr-TR" sz="2400" b="1" dirty="0"/>
              <a:t> bölgenin derisini </a:t>
            </a:r>
            <a:r>
              <a:rPr lang="tr-TR" sz="2400" b="1" dirty="0" err="1"/>
              <a:t>innerve</a:t>
            </a:r>
            <a:r>
              <a:rPr lang="tr-TR" sz="2400" b="1" dirty="0"/>
              <a:t> eder.</a:t>
            </a:r>
          </a:p>
        </p:txBody>
      </p:sp>
    </p:spTree>
    <p:extLst>
      <p:ext uri="{BB962C8B-B14F-4D97-AF65-F5344CB8AC3E}">
        <p14:creationId xmlns:p14="http://schemas.microsoft.com/office/powerpoint/2010/main" xmlns="" val="1303625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OTONOM SİNİR SİSTEMİ</a:t>
            </a:r>
            <a:endParaRPr lang="tr-TR" dirty="0"/>
          </a:p>
        </p:txBody>
      </p:sp>
      <p:sp>
        <p:nvSpPr>
          <p:cNvPr id="3" name="2 İçerik Yer Tutucusu"/>
          <p:cNvSpPr>
            <a:spLocks noGrp="1"/>
          </p:cNvSpPr>
          <p:nvPr>
            <p:ph idx="1"/>
          </p:nvPr>
        </p:nvSpPr>
        <p:spPr/>
        <p:txBody>
          <a:bodyPr/>
          <a:lstStyle/>
          <a:p>
            <a:r>
              <a:rPr lang="tr-TR" dirty="0" smtClean="0"/>
              <a:t>Kalp kasını, düz kasları ve </a:t>
            </a:r>
            <a:r>
              <a:rPr lang="tr-TR" dirty="0" err="1" smtClean="0"/>
              <a:t>ekzokrin</a:t>
            </a:r>
            <a:r>
              <a:rPr lang="tr-TR" dirty="0" smtClean="0"/>
              <a:t> bezleri </a:t>
            </a:r>
            <a:r>
              <a:rPr lang="tr-TR" dirty="0" err="1" smtClean="0"/>
              <a:t>innerve</a:t>
            </a:r>
            <a:r>
              <a:rPr lang="tr-TR" dirty="0" smtClean="0"/>
              <a:t> eder.</a:t>
            </a:r>
          </a:p>
          <a:p>
            <a:r>
              <a:rPr lang="tr-TR" dirty="0" smtClean="0"/>
              <a:t>Merkezi </a:t>
            </a:r>
            <a:r>
              <a:rPr lang="tr-TR" dirty="0" err="1" smtClean="0"/>
              <a:t>hypothalamus’tur</a:t>
            </a:r>
            <a:r>
              <a:rPr lang="tr-TR" dirty="0" smtClean="0"/>
              <a:t>.</a:t>
            </a:r>
          </a:p>
          <a:p>
            <a:r>
              <a:rPr lang="tr-TR" dirty="0" smtClean="0"/>
              <a:t>Sempatik ve parasempatik olmak üzere iki kısımda incelenir.</a:t>
            </a:r>
            <a:endParaRPr lang="tr-TR" dirty="0"/>
          </a:p>
        </p:txBody>
      </p:sp>
    </p:spTree>
    <p:extLst>
      <p:ext uri="{BB962C8B-B14F-4D97-AF65-F5344CB8AC3E}">
        <p14:creationId xmlns:p14="http://schemas.microsoft.com/office/powerpoint/2010/main" xmlns="" val="25264621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81200" y="404665"/>
            <a:ext cx="8229600" cy="5721499"/>
          </a:xfrm>
        </p:spPr>
        <p:txBody>
          <a:bodyPr>
            <a:normAutofit/>
          </a:bodyPr>
          <a:lstStyle/>
          <a:p>
            <a:r>
              <a:rPr lang="tr-TR" sz="1800" b="1" dirty="0">
                <a:solidFill>
                  <a:srgbClr val="FF0000"/>
                </a:solidFill>
              </a:rPr>
              <a:t>Sempatik sistem;</a:t>
            </a:r>
          </a:p>
          <a:p>
            <a:r>
              <a:rPr lang="tr-TR" sz="1800" b="1" dirty="0"/>
              <a:t> </a:t>
            </a:r>
            <a:r>
              <a:rPr lang="tr-TR" sz="1800" b="1" dirty="0">
                <a:solidFill>
                  <a:srgbClr val="002060"/>
                </a:solidFill>
              </a:rPr>
              <a:t>Vücutta enerji harcamaya yönelik olarak; kalp atım sayısını artırma, deri ve bağırsak </a:t>
            </a:r>
            <a:r>
              <a:rPr lang="tr-TR" sz="1800" b="1" dirty="0" err="1">
                <a:solidFill>
                  <a:srgbClr val="002060"/>
                </a:solidFill>
              </a:rPr>
              <a:t>arteriollerinin</a:t>
            </a:r>
            <a:r>
              <a:rPr lang="tr-TR" sz="1800" b="1" dirty="0">
                <a:solidFill>
                  <a:srgbClr val="002060"/>
                </a:solidFill>
              </a:rPr>
              <a:t> çapını daraltma, kan basıncını yükseltme gibi etkileri oluşturur.</a:t>
            </a:r>
          </a:p>
          <a:p>
            <a:r>
              <a:rPr lang="tr-TR" sz="1800" b="1" dirty="0">
                <a:solidFill>
                  <a:srgbClr val="002060"/>
                </a:solidFill>
              </a:rPr>
              <a:t>Beyin, kalp ve iskelet kaslarına kan gönderir.</a:t>
            </a:r>
          </a:p>
          <a:p>
            <a:r>
              <a:rPr lang="tr-TR" sz="1800" b="1" dirty="0">
                <a:solidFill>
                  <a:srgbClr val="002060"/>
                </a:solidFill>
              </a:rPr>
              <a:t>Mesane, bağırsak ve solunum yollarındaki düz kasları gevşeterek </a:t>
            </a:r>
            <a:r>
              <a:rPr lang="tr-TR" sz="1800" b="1" dirty="0" err="1">
                <a:solidFill>
                  <a:srgbClr val="002060"/>
                </a:solidFill>
              </a:rPr>
              <a:t>sfinkterleri</a:t>
            </a:r>
            <a:r>
              <a:rPr lang="tr-TR" sz="1800" b="1" dirty="0">
                <a:solidFill>
                  <a:srgbClr val="002060"/>
                </a:solidFill>
              </a:rPr>
              <a:t> kasar</a:t>
            </a:r>
          </a:p>
          <a:p>
            <a:r>
              <a:rPr lang="tr-TR" sz="1800" b="1" dirty="0">
                <a:solidFill>
                  <a:srgbClr val="002060"/>
                </a:solidFill>
              </a:rPr>
              <a:t>Ter bezlerinde lokal terlemeyi başlatır.</a:t>
            </a:r>
          </a:p>
          <a:p>
            <a:r>
              <a:rPr lang="tr-TR" sz="1800" b="1" dirty="0">
                <a:solidFill>
                  <a:srgbClr val="002060"/>
                </a:solidFill>
              </a:rPr>
              <a:t>Solunum sayısını hızlandırır</a:t>
            </a:r>
          </a:p>
          <a:p>
            <a:r>
              <a:rPr lang="tr-TR" sz="1800" b="1" dirty="0">
                <a:solidFill>
                  <a:srgbClr val="FF0000"/>
                </a:solidFill>
              </a:rPr>
              <a:t>Parasempatik sistem; </a:t>
            </a:r>
          </a:p>
          <a:p>
            <a:r>
              <a:rPr lang="tr-TR" sz="1800" b="1" dirty="0">
                <a:solidFill>
                  <a:srgbClr val="002060"/>
                </a:solidFill>
              </a:rPr>
              <a:t>Vücutta enerji depolanmasını sağlar</a:t>
            </a:r>
          </a:p>
          <a:p>
            <a:r>
              <a:rPr lang="tr-TR" sz="1800" b="1" dirty="0">
                <a:solidFill>
                  <a:srgbClr val="002060"/>
                </a:solidFill>
              </a:rPr>
              <a:t>Kalp atım sayısını azaltır</a:t>
            </a:r>
          </a:p>
          <a:p>
            <a:r>
              <a:rPr lang="tr-TR" sz="1800" b="1" dirty="0">
                <a:solidFill>
                  <a:srgbClr val="002060"/>
                </a:solidFill>
              </a:rPr>
              <a:t>Sindirim bezlerinin salgısını artırır, bağırsak </a:t>
            </a:r>
            <a:r>
              <a:rPr lang="tr-TR" sz="1800" b="1" dirty="0" err="1">
                <a:solidFill>
                  <a:srgbClr val="002060"/>
                </a:solidFill>
              </a:rPr>
              <a:t>peristaltizmini</a:t>
            </a:r>
            <a:r>
              <a:rPr lang="tr-TR" sz="1800" b="1" dirty="0">
                <a:solidFill>
                  <a:srgbClr val="002060"/>
                </a:solidFill>
              </a:rPr>
              <a:t> artırır</a:t>
            </a:r>
          </a:p>
          <a:p>
            <a:r>
              <a:rPr lang="tr-TR" sz="1800" b="1" dirty="0">
                <a:solidFill>
                  <a:srgbClr val="002060"/>
                </a:solidFill>
              </a:rPr>
              <a:t>Mesane, bağırsak ve solunum yollarındaki düz kasları kasar, </a:t>
            </a:r>
            <a:r>
              <a:rPr lang="tr-TR" sz="1800" b="1" dirty="0" err="1">
                <a:solidFill>
                  <a:srgbClr val="002060"/>
                </a:solidFill>
              </a:rPr>
              <a:t>sfinkterleri</a:t>
            </a:r>
            <a:r>
              <a:rPr lang="tr-TR" sz="1800" b="1" dirty="0">
                <a:solidFill>
                  <a:srgbClr val="002060"/>
                </a:solidFill>
              </a:rPr>
              <a:t> gevşetir</a:t>
            </a:r>
          </a:p>
          <a:p>
            <a:r>
              <a:rPr lang="tr-TR" sz="1800" b="1" dirty="0">
                <a:solidFill>
                  <a:srgbClr val="002060"/>
                </a:solidFill>
              </a:rPr>
              <a:t>Solunum sayısını yavaşlatır</a:t>
            </a:r>
          </a:p>
          <a:p>
            <a:r>
              <a:rPr lang="tr-TR" sz="1800" b="1" dirty="0" err="1">
                <a:solidFill>
                  <a:srgbClr val="002060"/>
                </a:solidFill>
              </a:rPr>
              <a:t>Periferik</a:t>
            </a:r>
            <a:r>
              <a:rPr lang="tr-TR" sz="1800" b="1" dirty="0">
                <a:solidFill>
                  <a:srgbClr val="002060"/>
                </a:solidFill>
              </a:rPr>
              <a:t> damarlarda </a:t>
            </a:r>
            <a:r>
              <a:rPr lang="tr-TR" sz="1800" b="1" dirty="0" err="1">
                <a:solidFill>
                  <a:srgbClr val="002060"/>
                </a:solidFill>
              </a:rPr>
              <a:t>vazodilatasyona</a:t>
            </a:r>
            <a:r>
              <a:rPr lang="tr-TR" sz="1800" b="1" dirty="0">
                <a:solidFill>
                  <a:srgbClr val="002060"/>
                </a:solidFill>
              </a:rPr>
              <a:t> yol açar</a:t>
            </a:r>
          </a:p>
          <a:p>
            <a:r>
              <a:rPr lang="tr-TR" sz="1800" b="1" dirty="0">
                <a:solidFill>
                  <a:srgbClr val="002060"/>
                </a:solidFill>
              </a:rPr>
              <a:t> Vücuttaki tüm ter bezlerinin salgı yapmasını sağlar (genel terleme</a:t>
            </a:r>
            <a:r>
              <a:rPr lang="tr-TR" sz="1800" b="1" dirty="0">
                <a:solidFill>
                  <a:srgbClr val="0000CC"/>
                </a:solidFill>
              </a:rPr>
              <a:t>)</a:t>
            </a:r>
          </a:p>
        </p:txBody>
      </p:sp>
    </p:spTree>
    <p:extLst>
      <p:ext uri="{BB962C8B-B14F-4D97-AF65-F5344CB8AC3E}">
        <p14:creationId xmlns:p14="http://schemas.microsoft.com/office/powerpoint/2010/main" xmlns="" val="33371188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C00000"/>
                </a:solidFill>
              </a:rPr>
              <a:t>SEMPATİK SİNİR SİSTEMİ</a:t>
            </a:r>
            <a:endParaRPr lang="tr-TR" dirty="0">
              <a:solidFill>
                <a:srgbClr val="C00000"/>
              </a:solidFill>
            </a:endParaRPr>
          </a:p>
        </p:txBody>
      </p:sp>
      <p:sp>
        <p:nvSpPr>
          <p:cNvPr id="3" name="2 İçerik Yer Tutucusu"/>
          <p:cNvSpPr>
            <a:spLocks noGrp="1"/>
          </p:cNvSpPr>
          <p:nvPr>
            <p:ph idx="1"/>
          </p:nvPr>
        </p:nvSpPr>
        <p:spPr>
          <a:xfrm>
            <a:off x="1981200" y="1340769"/>
            <a:ext cx="8229600" cy="4785395"/>
          </a:xfrm>
        </p:spPr>
        <p:txBody>
          <a:bodyPr>
            <a:noAutofit/>
          </a:bodyPr>
          <a:lstStyle/>
          <a:p>
            <a:r>
              <a:rPr lang="tr-TR" sz="2400" dirty="0" err="1">
                <a:solidFill>
                  <a:srgbClr val="0000CC"/>
                </a:solidFill>
              </a:rPr>
              <a:t>Presinaptik</a:t>
            </a:r>
            <a:r>
              <a:rPr lang="tr-TR" sz="2400" dirty="0">
                <a:solidFill>
                  <a:srgbClr val="0000CC"/>
                </a:solidFill>
              </a:rPr>
              <a:t> nöronlar, </a:t>
            </a:r>
            <a:r>
              <a:rPr lang="tr-TR" sz="2400" dirty="0" err="1">
                <a:solidFill>
                  <a:srgbClr val="0000CC"/>
                </a:solidFill>
              </a:rPr>
              <a:t>medulla</a:t>
            </a:r>
            <a:r>
              <a:rPr lang="tr-TR" sz="2400" dirty="0">
                <a:solidFill>
                  <a:srgbClr val="0000CC"/>
                </a:solidFill>
              </a:rPr>
              <a:t> spinais’inT1-L2(3) </a:t>
            </a:r>
            <a:r>
              <a:rPr lang="tr-TR" sz="2400" dirty="0" err="1">
                <a:solidFill>
                  <a:srgbClr val="0000CC"/>
                </a:solidFill>
              </a:rPr>
              <a:t>segmentlerindeki</a:t>
            </a:r>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intermediolateralis’te</a:t>
            </a:r>
            <a:r>
              <a:rPr lang="tr-TR" sz="2400" dirty="0">
                <a:solidFill>
                  <a:srgbClr val="0000CC"/>
                </a:solidFill>
              </a:rPr>
              <a:t> yer alır.</a:t>
            </a:r>
          </a:p>
          <a:p>
            <a:r>
              <a:rPr lang="tr-TR" sz="2400" dirty="0">
                <a:solidFill>
                  <a:srgbClr val="0000CC"/>
                </a:solidFill>
              </a:rPr>
              <a:t>Bu nöronlardan başlayan aksonlar, GSE lifler ile birlikte </a:t>
            </a:r>
            <a:r>
              <a:rPr lang="tr-TR" sz="2400" dirty="0" err="1">
                <a:solidFill>
                  <a:srgbClr val="0000CC"/>
                </a:solidFill>
              </a:rPr>
              <a:t>radix</a:t>
            </a:r>
            <a:r>
              <a:rPr lang="tr-TR" sz="2400" dirty="0">
                <a:solidFill>
                  <a:srgbClr val="0000CC"/>
                </a:solidFill>
              </a:rPr>
              <a:t> </a:t>
            </a:r>
            <a:r>
              <a:rPr lang="tr-TR" sz="2400" dirty="0" err="1">
                <a:solidFill>
                  <a:srgbClr val="0000CC"/>
                </a:solidFill>
              </a:rPr>
              <a:t>anterior’lar</a:t>
            </a:r>
            <a:r>
              <a:rPr lang="tr-TR" sz="2400" dirty="0">
                <a:solidFill>
                  <a:srgbClr val="0000CC"/>
                </a:solidFill>
              </a:rPr>
              <a:t> içinde seyrederek  </a:t>
            </a:r>
            <a:r>
              <a:rPr lang="tr-TR" sz="2400" dirty="0" err="1">
                <a:solidFill>
                  <a:srgbClr val="0000CC"/>
                </a:solidFill>
              </a:rPr>
              <a:t>spinal</a:t>
            </a:r>
            <a:r>
              <a:rPr lang="tr-TR" sz="2400" dirty="0">
                <a:solidFill>
                  <a:srgbClr val="0000CC"/>
                </a:solidFill>
              </a:rPr>
              <a:t> sinirlere katılır. </a:t>
            </a:r>
          </a:p>
          <a:p>
            <a:r>
              <a:rPr lang="tr-TR" sz="2400" dirty="0" err="1">
                <a:solidFill>
                  <a:srgbClr val="0000CC"/>
                </a:solidFill>
              </a:rPr>
              <a:t>Spinal</a:t>
            </a:r>
            <a:r>
              <a:rPr lang="tr-TR" sz="2400" dirty="0">
                <a:solidFill>
                  <a:srgbClr val="0000CC"/>
                </a:solidFill>
              </a:rPr>
              <a:t> sinirlerden ayrılan sempatik lifler </a:t>
            </a:r>
            <a:r>
              <a:rPr lang="tr-TR" sz="2400" dirty="0" err="1">
                <a:solidFill>
                  <a:srgbClr val="0000CC"/>
                </a:solidFill>
              </a:rPr>
              <a:t>ramus</a:t>
            </a:r>
            <a:r>
              <a:rPr lang="tr-TR" sz="2400" dirty="0">
                <a:solidFill>
                  <a:srgbClr val="0000CC"/>
                </a:solidFill>
              </a:rPr>
              <a:t> </a:t>
            </a:r>
            <a:r>
              <a:rPr lang="tr-TR" sz="2400" dirty="0" err="1">
                <a:solidFill>
                  <a:srgbClr val="0000CC"/>
                </a:solidFill>
              </a:rPr>
              <a:t>communicans</a:t>
            </a:r>
            <a:r>
              <a:rPr lang="tr-TR" sz="2400" dirty="0">
                <a:solidFill>
                  <a:srgbClr val="0000CC"/>
                </a:solidFill>
              </a:rPr>
              <a:t> </a:t>
            </a:r>
            <a:r>
              <a:rPr lang="tr-TR" sz="2400" dirty="0" err="1">
                <a:solidFill>
                  <a:srgbClr val="0000CC"/>
                </a:solidFill>
              </a:rPr>
              <a:t>albus’ları</a:t>
            </a:r>
            <a:r>
              <a:rPr lang="tr-TR" sz="2400" dirty="0">
                <a:solidFill>
                  <a:srgbClr val="0000CC"/>
                </a:solidFill>
              </a:rPr>
              <a:t> </a:t>
            </a:r>
            <a:r>
              <a:rPr lang="tr-TR" sz="2400" dirty="0" err="1">
                <a:solidFill>
                  <a:srgbClr val="0000CC"/>
                </a:solidFill>
              </a:rPr>
              <a:t>oluştururarak</a:t>
            </a:r>
            <a:r>
              <a:rPr lang="tr-TR" sz="2400" dirty="0">
                <a:solidFill>
                  <a:srgbClr val="0000CC"/>
                </a:solidFill>
              </a:rPr>
              <a:t> </a:t>
            </a:r>
            <a:r>
              <a:rPr lang="tr-TR" sz="2400" dirty="0" err="1">
                <a:solidFill>
                  <a:srgbClr val="0000CC"/>
                </a:solidFill>
              </a:rPr>
              <a:t>columna</a:t>
            </a:r>
            <a:r>
              <a:rPr lang="tr-TR" sz="2400" dirty="0">
                <a:solidFill>
                  <a:srgbClr val="0000CC"/>
                </a:solidFill>
              </a:rPr>
              <a:t> </a:t>
            </a:r>
            <a:r>
              <a:rPr lang="tr-TR" sz="2400" dirty="0" err="1">
                <a:solidFill>
                  <a:srgbClr val="0000CC"/>
                </a:solidFill>
              </a:rPr>
              <a:t>vertebralis’in</a:t>
            </a:r>
            <a:r>
              <a:rPr lang="tr-TR" sz="2400" dirty="0">
                <a:solidFill>
                  <a:srgbClr val="0000CC"/>
                </a:solidFill>
              </a:rPr>
              <a:t> her iki yanında uzanan </a:t>
            </a:r>
            <a:r>
              <a:rPr lang="tr-TR" sz="2400" dirty="0" err="1">
                <a:solidFill>
                  <a:srgbClr val="0000CC"/>
                </a:solidFill>
              </a:rPr>
              <a:t>truncus</a:t>
            </a:r>
            <a:r>
              <a:rPr lang="tr-TR" sz="2400" dirty="0">
                <a:solidFill>
                  <a:srgbClr val="0000CC"/>
                </a:solidFill>
              </a:rPr>
              <a:t> </a:t>
            </a:r>
            <a:r>
              <a:rPr lang="tr-TR" sz="2400" dirty="0" err="1">
                <a:solidFill>
                  <a:srgbClr val="0000CC"/>
                </a:solidFill>
              </a:rPr>
              <a:t>sympaticus’a</a:t>
            </a:r>
            <a:r>
              <a:rPr lang="tr-TR" sz="2400" dirty="0">
                <a:solidFill>
                  <a:srgbClr val="0000CC"/>
                </a:solidFill>
              </a:rPr>
              <a:t> ait </a:t>
            </a:r>
            <a:r>
              <a:rPr lang="tr-TR" sz="2400" dirty="0" err="1">
                <a:solidFill>
                  <a:srgbClr val="0000CC"/>
                </a:solidFill>
              </a:rPr>
              <a:t>paravertebral</a:t>
            </a:r>
            <a:r>
              <a:rPr lang="tr-TR" sz="2400" dirty="0">
                <a:solidFill>
                  <a:srgbClr val="0000CC"/>
                </a:solidFill>
              </a:rPr>
              <a:t> </a:t>
            </a:r>
            <a:r>
              <a:rPr lang="tr-TR" sz="2400" dirty="0" err="1">
                <a:solidFill>
                  <a:srgbClr val="0000CC"/>
                </a:solidFill>
              </a:rPr>
              <a:t>ganglionlara</a:t>
            </a:r>
            <a:r>
              <a:rPr lang="tr-TR" sz="2400" dirty="0">
                <a:solidFill>
                  <a:srgbClr val="0000CC"/>
                </a:solidFill>
              </a:rPr>
              <a:t> giderler.</a:t>
            </a:r>
          </a:p>
          <a:p>
            <a:r>
              <a:rPr lang="tr-TR" sz="2400" dirty="0" err="1">
                <a:solidFill>
                  <a:srgbClr val="0000CC"/>
                </a:solidFill>
              </a:rPr>
              <a:t>Presinaptik</a:t>
            </a:r>
            <a:r>
              <a:rPr lang="tr-TR" sz="2400" dirty="0">
                <a:solidFill>
                  <a:srgbClr val="0000CC"/>
                </a:solidFill>
              </a:rPr>
              <a:t> sempatik aksonların bir kısmı </a:t>
            </a:r>
            <a:r>
              <a:rPr lang="tr-TR" sz="2400" dirty="0" err="1">
                <a:solidFill>
                  <a:srgbClr val="0000CC"/>
                </a:solidFill>
              </a:rPr>
              <a:t>truncus</a:t>
            </a:r>
            <a:r>
              <a:rPr lang="tr-TR" sz="2400" dirty="0">
                <a:solidFill>
                  <a:srgbClr val="0000CC"/>
                </a:solidFill>
              </a:rPr>
              <a:t> </a:t>
            </a:r>
            <a:r>
              <a:rPr lang="tr-TR" sz="2400" dirty="0" err="1">
                <a:solidFill>
                  <a:srgbClr val="0000CC"/>
                </a:solidFill>
              </a:rPr>
              <a:t>sympaticus</a:t>
            </a:r>
            <a:r>
              <a:rPr lang="tr-TR" sz="2400" dirty="0">
                <a:solidFill>
                  <a:srgbClr val="0000CC"/>
                </a:solidFill>
              </a:rPr>
              <a:t> içindeki </a:t>
            </a:r>
            <a:r>
              <a:rPr lang="tr-TR" sz="2400" dirty="0" err="1">
                <a:solidFill>
                  <a:srgbClr val="0000CC"/>
                </a:solidFill>
              </a:rPr>
              <a:t>ganglionlarda</a:t>
            </a:r>
            <a:r>
              <a:rPr lang="tr-TR" sz="2400" dirty="0">
                <a:solidFill>
                  <a:srgbClr val="0000CC"/>
                </a:solidFill>
              </a:rPr>
              <a:t> </a:t>
            </a:r>
            <a:r>
              <a:rPr lang="tr-TR" sz="2400" dirty="0" err="1">
                <a:solidFill>
                  <a:srgbClr val="0000CC"/>
                </a:solidFill>
              </a:rPr>
              <a:t>sinaps</a:t>
            </a:r>
            <a:r>
              <a:rPr lang="tr-TR" sz="2400" dirty="0">
                <a:solidFill>
                  <a:srgbClr val="0000CC"/>
                </a:solidFill>
              </a:rPr>
              <a:t> yaparlar.</a:t>
            </a:r>
          </a:p>
          <a:p>
            <a:r>
              <a:rPr lang="tr-TR" sz="2400" dirty="0">
                <a:solidFill>
                  <a:srgbClr val="0000CC"/>
                </a:solidFill>
              </a:rPr>
              <a:t>Bir kısım liflerde </a:t>
            </a:r>
            <a:r>
              <a:rPr lang="tr-TR" sz="2400" dirty="0" err="1">
                <a:solidFill>
                  <a:srgbClr val="0000CC"/>
                </a:solidFill>
              </a:rPr>
              <a:t>sinaps</a:t>
            </a:r>
            <a:r>
              <a:rPr lang="tr-TR" sz="2400" dirty="0">
                <a:solidFill>
                  <a:srgbClr val="0000CC"/>
                </a:solidFill>
              </a:rPr>
              <a:t> yapmadan geçerek </a:t>
            </a:r>
            <a:r>
              <a:rPr lang="tr-TR" sz="2400" dirty="0" err="1">
                <a:solidFill>
                  <a:srgbClr val="0000CC"/>
                </a:solidFill>
              </a:rPr>
              <a:t>nervus</a:t>
            </a:r>
            <a:r>
              <a:rPr lang="tr-TR" sz="2400" dirty="0">
                <a:solidFill>
                  <a:srgbClr val="0000CC"/>
                </a:solidFill>
              </a:rPr>
              <a:t> </a:t>
            </a:r>
            <a:r>
              <a:rPr lang="tr-TR" sz="2400" dirty="0" err="1">
                <a:solidFill>
                  <a:srgbClr val="0000CC"/>
                </a:solidFill>
              </a:rPr>
              <a:t>splancnicus’ları</a:t>
            </a:r>
            <a:r>
              <a:rPr lang="tr-TR" sz="2400" dirty="0">
                <a:solidFill>
                  <a:srgbClr val="0000CC"/>
                </a:solidFill>
              </a:rPr>
              <a:t> oluştururlar.</a:t>
            </a:r>
          </a:p>
        </p:txBody>
      </p:sp>
    </p:spTree>
    <p:extLst>
      <p:ext uri="{BB962C8B-B14F-4D97-AF65-F5344CB8AC3E}">
        <p14:creationId xmlns:p14="http://schemas.microsoft.com/office/powerpoint/2010/main" xmlns="" val="41391129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274638"/>
            <a:ext cx="8229600" cy="725470"/>
          </a:xfrm>
        </p:spPr>
        <p:txBody>
          <a:bodyPr>
            <a:normAutofit/>
          </a:bodyPr>
          <a:lstStyle/>
          <a:p>
            <a:r>
              <a:rPr lang="tr-TR" dirty="0" smtClean="0"/>
              <a:t>SEMPATİK SİNİR SİSTEMİ</a:t>
            </a:r>
            <a:endParaRPr lang="tr-TR" dirty="0"/>
          </a:p>
        </p:txBody>
      </p:sp>
      <p:sp>
        <p:nvSpPr>
          <p:cNvPr id="3" name="2 İçerik Yer Tutucusu"/>
          <p:cNvSpPr>
            <a:spLocks noGrp="1"/>
          </p:cNvSpPr>
          <p:nvPr>
            <p:ph idx="1"/>
          </p:nvPr>
        </p:nvSpPr>
        <p:spPr>
          <a:xfrm>
            <a:off x="1981200" y="1600201"/>
            <a:ext cx="3829048" cy="4525963"/>
          </a:xfrm>
        </p:spPr>
        <p:txBody>
          <a:bodyPr>
            <a:normAutofit/>
          </a:bodyPr>
          <a:lstStyle/>
          <a:p>
            <a:r>
              <a:rPr lang="tr-TR" sz="2400" dirty="0" err="1"/>
              <a:t>Nervus</a:t>
            </a:r>
            <a:r>
              <a:rPr lang="tr-TR" sz="2400" dirty="0"/>
              <a:t> </a:t>
            </a:r>
            <a:r>
              <a:rPr lang="tr-TR" sz="2400" dirty="0" err="1"/>
              <a:t>splancnicus’lar</a:t>
            </a:r>
            <a:r>
              <a:rPr lang="tr-TR" sz="2400" dirty="0"/>
              <a:t> içindeki </a:t>
            </a:r>
            <a:r>
              <a:rPr lang="tr-TR" sz="2400" dirty="0" err="1"/>
              <a:t>presinaptik</a:t>
            </a:r>
            <a:r>
              <a:rPr lang="tr-TR" sz="2400" dirty="0"/>
              <a:t> sempatik aksonlar karın boşluğunda yer alan </a:t>
            </a:r>
            <a:r>
              <a:rPr lang="tr-TR" sz="2400" dirty="0" err="1"/>
              <a:t>prevertebral</a:t>
            </a:r>
            <a:r>
              <a:rPr lang="tr-TR" sz="2400" dirty="0"/>
              <a:t> </a:t>
            </a:r>
            <a:r>
              <a:rPr lang="tr-TR" sz="2400" dirty="0" err="1"/>
              <a:t>ganglionlarda</a:t>
            </a:r>
            <a:r>
              <a:rPr lang="tr-TR" sz="2400" dirty="0"/>
              <a:t> veya </a:t>
            </a:r>
            <a:r>
              <a:rPr lang="tr-TR" sz="2400" dirty="0" err="1"/>
              <a:t>sekonder</a:t>
            </a:r>
            <a:r>
              <a:rPr lang="tr-TR" sz="2400" dirty="0"/>
              <a:t> </a:t>
            </a:r>
            <a:r>
              <a:rPr lang="tr-TR" sz="2400" dirty="0" err="1"/>
              <a:t>pleksusların</a:t>
            </a:r>
            <a:r>
              <a:rPr lang="tr-TR" sz="2400" dirty="0"/>
              <a:t> içinde yer alan </a:t>
            </a:r>
            <a:r>
              <a:rPr lang="tr-TR" sz="2400" dirty="0" err="1"/>
              <a:t>ganglionlarda</a:t>
            </a:r>
            <a:r>
              <a:rPr lang="tr-TR" sz="2400" dirty="0"/>
              <a:t> </a:t>
            </a:r>
            <a:r>
              <a:rPr lang="tr-TR" sz="2400" dirty="0" err="1"/>
              <a:t>sinaps</a:t>
            </a:r>
            <a:r>
              <a:rPr lang="tr-TR" sz="2400" dirty="0"/>
              <a:t> yaparlar.</a:t>
            </a:r>
          </a:p>
        </p:txBody>
      </p:sp>
      <p:pic>
        <p:nvPicPr>
          <p:cNvPr id="4" name="Picture 2" descr="D:\D disk yedek\Belgelerim\Netter's Atlas\304.jpg"/>
          <p:cNvPicPr>
            <a:picLocks noChangeAspect="1" noChangeArrowheads="1"/>
          </p:cNvPicPr>
          <p:nvPr/>
        </p:nvPicPr>
        <p:blipFill>
          <a:blip r:embed="rId2" cstate="print"/>
          <a:srcRect/>
          <a:stretch>
            <a:fillRect/>
          </a:stretch>
        </p:blipFill>
        <p:spPr bwMode="auto">
          <a:xfrm>
            <a:off x="7024694" y="1042998"/>
            <a:ext cx="3643306" cy="5815003"/>
          </a:xfrm>
          <a:prstGeom prst="rect">
            <a:avLst/>
          </a:prstGeom>
          <a:noFill/>
        </p:spPr>
      </p:pic>
    </p:spTree>
    <p:extLst>
      <p:ext uri="{BB962C8B-B14F-4D97-AF65-F5344CB8AC3E}">
        <p14:creationId xmlns:p14="http://schemas.microsoft.com/office/powerpoint/2010/main" xmlns="" val="21509254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Truncus</a:t>
            </a:r>
            <a:r>
              <a:rPr lang="tr-TR" dirty="0" smtClean="0"/>
              <a:t> </a:t>
            </a:r>
            <a:r>
              <a:rPr lang="tr-TR" dirty="0" err="1" smtClean="0"/>
              <a:t>sympathicus</a:t>
            </a:r>
            <a:endParaRPr lang="tr-TR" dirty="0"/>
          </a:p>
        </p:txBody>
      </p:sp>
      <p:pic>
        <p:nvPicPr>
          <p:cNvPr id="1026" name="Picture 2" descr="D:\D disk yedek\Belgelerim\Netter's Atlas\153.jpg"/>
          <p:cNvPicPr>
            <a:picLocks noGrp="1" noChangeAspect="1" noChangeArrowheads="1"/>
          </p:cNvPicPr>
          <p:nvPr>
            <p:ph idx="1"/>
          </p:nvPr>
        </p:nvPicPr>
        <p:blipFill>
          <a:blip r:embed="rId2" cstate="print"/>
          <a:srcRect/>
          <a:stretch>
            <a:fillRect/>
          </a:stretch>
        </p:blipFill>
        <p:spPr bwMode="auto">
          <a:xfrm>
            <a:off x="5381500" y="1700808"/>
            <a:ext cx="5106989" cy="5046480"/>
          </a:xfrm>
          <a:prstGeom prst="rect">
            <a:avLst/>
          </a:prstGeom>
          <a:noFill/>
        </p:spPr>
      </p:pic>
      <p:sp>
        <p:nvSpPr>
          <p:cNvPr id="6" name="5 Metin kutusu"/>
          <p:cNvSpPr txBox="1"/>
          <p:nvPr/>
        </p:nvSpPr>
        <p:spPr>
          <a:xfrm>
            <a:off x="1524000" y="1556792"/>
            <a:ext cx="3563888" cy="3754874"/>
          </a:xfrm>
          <a:prstGeom prst="rect">
            <a:avLst/>
          </a:prstGeom>
          <a:noFill/>
        </p:spPr>
        <p:txBody>
          <a:bodyPr wrap="square" rtlCol="0">
            <a:spAutoFit/>
          </a:bodyPr>
          <a:lstStyle/>
          <a:p>
            <a:r>
              <a:rPr lang="tr-TR" sz="2000" dirty="0"/>
              <a:t>• </a:t>
            </a:r>
            <a:r>
              <a:rPr lang="tr-TR" sz="2000" b="1" dirty="0" err="1">
                <a:solidFill>
                  <a:srgbClr val="0000CC"/>
                </a:solidFill>
              </a:rPr>
              <a:t>Columna</a:t>
            </a:r>
            <a:r>
              <a:rPr lang="tr-TR" sz="2000" b="1" dirty="0">
                <a:solidFill>
                  <a:srgbClr val="0000CC"/>
                </a:solidFill>
              </a:rPr>
              <a:t> </a:t>
            </a:r>
            <a:r>
              <a:rPr lang="tr-TR" sz="2000" b="1" dirty="0" err="1">
                <a:solidFill>
                  <a:srgbClr val="0000CC"/>
                </a:solidFill>
              </a:rPr>
              <a:t>vertebralis’in</a:t>
            </a:r>
            <a:r>
              <a:rPr lang="tr-TR" sz="2000" b="1" dirty="0">
                <a:solidFill>
                  <a:srgbClr val="0000CC"/>
                </a:solidFill>
              </a:rPr>
              <a:t> her iki yanında yer alan sempatik sisteme ait </a:t>
            </a:r>
            <a:r>
              <a:rPr lang="tr-TR" sz="2000" b="1" dirty="0" err="1">
                <a:solidFill>
                  <a:srgbClr val="0000CC"/>
                </a:solidFill>
              </a:rPr>
              <a:t>ganglionlara</a:t>
            </a:r>
            <a:r>
              <a:rPr lang="tr-TR" sz="2000" b="1" dirty="0">
                <a:solidFill>
                  <a:srgbClr val="0000CC"/>
                </a:solidFill>
              </a:rPr>
              <a:t> </a:t>
            </a:r>
            <a:r>
              <a:rPr lang="tr-TR" sz="2000" b="1" dirty="0" err="1">
                <a:solidFill>
                  <a:srgbClr val="0000CC"/>
                </a:solidFill>
              </a:rPr>
              <a:t>paravertebral</a:t>
            </a:r>
            <a:r>
              <a:rPr lang="tr-TR" sz="2000" b="1" dirty="0">
                <a:solidFill>
                  <a:srgbClr val="0000CC"/>
                </a:solidFill>
              </a:rPr>
              <a:t> </a:t>
            </a:r>
            <a:r>
              <a:rPr lang="tr-TR" sz="2000" b="1" dirty="0" err="1">
                <a:solidFill>
                  <a:srgbClr val="0000CC"/>
                </a:solidFill>
              </a:rPr>
              <a:t>ganglionlar</a:t>
            </a:r>
            <a:r>
              <a:rPr lang="tr-TR" sz="2000" b="1" dirty="0">
                <a:solidFill>
                  <a:srgbClr val="0000CC"/>
                </a:solidFill>
              </a:rPr>
              <a:t> denir.</a:t>
            </a:r>
          </a:p>
          <a:p>
            <a:r>
              <a:rPr lang="tr-TR" sz="2000" b="1" dirty="0">
                <a:solidFill>
                  <a:srgbClr val="0000CC"/>
                </a:solidFill>
              </a:rPr>
              <a:t>•</a:t>
            </a:r>
            <a:r>
              <a:rPr lang="tr-TR" sz="2000" b="1" dirty="0" err="1">
                <a:solidFill>
                  <a:srgbClr val="0000CC"/>
                </a:solidFill>
              </a:rPr>
              <a:t>Paravertebral</a:t>
            </a:r>
            <a:r>
              <a:rPr lang="tr-TR" sz="2000" b="1" dirty="0">
                <a:solidFill>
                  <a:srgbClr val="0000CC"/>
                </a:solidFill>
              </a:rPr>
              <a:t> </a:t>
            </a:r>
            <a:r>
              <a:rPr lang="tr-TR" sz="2000" b="1" dirty="0" err="1">
                <a:solidFill>
                  <a:srgbClr val="0000CC"/>
                </a:solidFill>
              </a:rPr>
              <a:t>ganglionlar</a:t>
            </a:r>
            <a:r>
              <a:rPr lang="tr-TR" sz="2000" b="1" dirty="0">
                <a:solidFill>
                  <a:srgbClr val="0000CC"/>
                </a:solidFill>
              </a:rPr>
              <a:t> ile bunları birbirine bağlayan </a:t>
            </a:r>
            <a:r>
              <a:rPr lang="tr-TR" sz="2000" b="1" dirty="0" err="1">
                <a:solidFill>
                  <a:srgbClr val="0000CC"/>
                </a:solidFill>
              </a:rPr>
              <a:t>presinaptik</a:t>
            </a:r>
            <a:r>
              <a:rPr lang="tr-TR" sz="2000" b="1" dirty="0">
                <a:solidFill>
                  <a:srgbClr val="0000CC"/>
                </a:solidFill>
              </a:rPr>
              <a:t> lifler </a:t>
            </a:r>
            <a:r>
              <a:rPr lang="tr-TR" sz="2000" b="1" dirty="0" err="1">
                <a:solidFill>
                  <a:srgbClr val="0000CC"/>
                </a:solidFill>
              </a:rPr>
              <a:t>truncus</a:t>
            </a:r>
            <a:r>
              <a:rPr lang="tr-TR" sz="2000" b="1" dirty="0">
                <a:solidFill>
                  <a:srgbClr val="0000CC"/>
                </a:solidFill>
              </a:rPr>
              <a:t> </a:t>
            </a:r>
            <a:r>
              <a:rPr lang="tr-TR" sz="2000" b="1" dirty="0" err="1">
                <a:solidFill>
                  <a:srgbClr val="0000CC"/>
                </a:solidFill>
              </a:rPr>
              <a:t>sympathicus’u</a:t>
            </a:r>
            <a:r>
              <a:rPr lang="tr-TR" sz="2000" b="1" dirty="0">
                <a:solidFill>
                  <a:srgbClr val="0000CC"/>
                </a:solidFill>
              </a:rPr>
              <a:t> oluşturur.</a:t>
            </a:r>
          </a:p>
          <a:p>
            <a:r>
              <a:rPr lang="tr-TR" sz="2000" b="1" dirty="0">
                <a:solidFill>
                  <a:srgbClr val="0000CC"/>
                </a:solidFill>
              </a:rPr>
              <a:t>• Kafa tabanından </a:t>
            </a:r>
            <a:r>
              <a:rPr lang="tr-TR" sz="2000" b="1" dirty="0" err="1">
                <a:solidFill>
                  <a:srgbClr val="0000CC"/>
                </a:solidFill>
              </a:rPr>
              <a:t>coccyx’in</a:t>
            </a:r>
            <a:r>
              <a:rPr lang="tr-TR" sz="2000" b="1" dirty="0">
                <a:solidFill>
                  <a:srgbClr val="0000CC"/>
                </a:solidFill>
              </a:rPr>
              <a:t> alt ucuna kadar uzanan 22-23 adet </a:t>
            </a:r>
            <a:r>
              <a:rPr lang="tr-TR" sz="2000" b="1" dirty="0" err="1">
                <a:solidFill>
                  <a:srgbClr val="0000CC"/>
                </a:solidFill>
              </a:rPr>
              <a:t>ganglion</a:t>
            </a:r>
            <a:r>
              <a:rPr lang="tr-TR" sz="2000" b="1" dirty="0">
                <a:solidFill>
                  <a:srgbClr val="0000CC"/>
                </a:solidFill>
              </a:rPr>
              <a:t> bulunur.</a:t>
            </a:r>
          </a:p>
          <a:p>
            <a:endParaRPr lang="tr-TR" b="1" dirty="0"/>
          </a:p>
        </p:txBody>
      </p:sp>
    </p:spTree>
    <p:extLst>
      <p:ext uri="{BB962C8B-B14F-4D97-AF65-F5344CB8AC3E}">
        <p14:creationId xmlns:p14="http://schemas.microsoft.com/office/powerpoint/2010/main" xmlns="" val="39597724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Truncus</a:t>
            </a:r>
            <a:r>
              <a:rPr lang="tr-TR" dirty="0" smtClean="0"/>
              <a:t> </a:t>
            </a:r>
            <a:r>
              <a:rPr lang="tr-TR" dirty="0" err="1" smtClean="0"/>
              <a:t>sympathicus</a:t>
            </a:r>
            <a:endParaRPr lang="tr-TR" dirty="0"/>
          </a:p>
        </p:txBody>
      </p:sp>
      <p:sp>
        <p:nvSpPr>
          <p:cNvPr id="3" name="2 İçerik Yer Tutucusu"/>
          <p:cNvSpPr>
            <a:spLocks noGrp="1"/>
          </p:cNvSpPr>
          <p:nvPr>
            <p:ph idx="1"/>
          </p:nvPr>
        </p:nvSpPr>
        <p:spPr/>
        <p:txBody>
          <a:bodyPr>
            <a:normAutofit/>
          </a:bodyPr>
          <a:lstStyle/>
          <a:p>
            <a:r>
              <a:rPr lang="tr-TR" sz="2400" dirty="0" err="1">
                <a:solidFill>
                  <a:srgbClr val="0000CC"/>
                </a:solidFill>
              </a:rPr>
              <a:t>Medulla</a:t>
            </a:r>
            <a:r>
              <a:rPr lang="tr-TR" sz="2400" dirty="0">
                <a:solidFill>
                  <a:srgbClr val="0000CC"/>
                </a:solidFill>
              </a:rPr>
              <a:t> </a:t>
            </a:r>
            <a:r>
              <a:rPr lang="tr-TR" sz="2400" dirty="0" err="1">
                <a:solidFill>
                  <a:srgbClr val="0000CC"/>
                </a:solidFill>
              </a:rPr>
              <a:t>spinalis’in</a:t>
            </a:r>
            <a:r>
              <a:rPr lang="tr-TR" sz="2400" dirty="0">
                <a:solidFill>
                  <a:srgbClr val="0000CC"/>
                </a:solidFill>
              </a:rPr>
              <a:t> 5.-12. </a:t>
            </a:r>
            <a:r>
              <a:rPr lang="tr-TR" sz="2400" dirty="0" err="1">
                <a:solidFill>
                  <a:srgbClr val="0000CC"/>
                </a:solidFill>
              </a:rPr>
              <a:t>torakal</a:t>
            </a:r>
            <a:r>
              <a:rPr lang="tr-TR" sz="2400" dirty="0">
                <a:solidFill>
                  <a:srgbClr val="0000CC"/>
                </a:solidFill>
              </a:rPr>
              <a:t> </a:t>
            </a:r>
            <a:r>
              <a:rPr lang="tr-TR" sz="2400" dirty="0" err="1">
                <a:solidFill>
                  <a:srgbClr val="0000CC"/>
                </a:solidFill>
              </a:rPr>
              <a:t>segmentlerinden</a:t>
            </a:r>
            <a:r>
              <a:rPr lang="tr-TR" sz="2400" dirty="0">
                <a:solidFill>
                  <a:srgbClr val="0000CC"/>
                </a:solidFill>
              </a:rPr>
              <a:t> çıkan </a:t>
            </a:r>
            <a:r>
              <a:rPr lang="tr-TR" sz="2400" dirty="0" err="1">
                <a:solidFill>
                  <a:srgbClr val="0000CC"/>
                </a:solidFill>
              </a:rPr>
              <a:t>presinaptik</a:t>
            </a:r>
            <a:r>
              <a:rPr lang="tr-TR" sz="2400" dirty="0">
                <a:solidFill>
                  <a:srgbClr val="0000CC"/>
                </a:solidFill>
              </a:rPr>
              <a:t> sempatik liflerin bir kısmı kendi </a:t>
            </a:r>
            <a:r>
              <a:rPr lang="tr-TR" sz="2400" dirty="0" err="1">
                <a:solidFill>
                  <a:srgbClr val="0000CC"/>
                </a:solidFill>
              </a:rPr>
              <a:t>segmentleri</a:t>
            </a:r>
            <a:r>
              <a:rPr lang="tr-TR" sz="2400" dirty="0">
                <a:solidFill>
                  <a:srgbClr val="0000CC"/>
                </a:solidFill>
              </a:rPr>
              <a:t> ile ilgili </a:t>
            </a:r>
            <a:r>
              <a:rPr lang="tr-TR" sz="2400" dirty="0" err="1">
                <a:solidFill>
                  <a:srgbClr val="0000CC"/>
                </a:solidFill>
              </a:rPr>
              <a:t>paravertebral</a:t>
            </a:r>
            <a:r>
              <a:rPr lang="tr-TR" sz="2400" dirty="0">
                <a:solidFill>
                  <a:srgbClr val="0000CC"/>
                </a:solidFill>
              </a:rPr>
              <a:t> </a:t>
            </a:r>
            <a:r>
              <a:rPr lang="tr-TR" sz="2400" dirty="0" err="1">
                <a:solidFill>
                  <a:srgbClr val="0000CC"/>
                </a:solidFill>
              </a:rPr>
              <a:t>ganglionlara</a:t>
            </a:r>
            <a:r>
              <a:rPr lang="tr-TR" sz="2400" dirty="0">
                <a:solidFill>
                  <a:srgbClr val="0000CC"/>
                </a:solidFill>
              </a:rPr>
              <a:t> girer, ancak </a:t>
            </a:r>
            <a:r>
              <a:rPr lang="tr-TR" sz="2400" dirty="0" err="1">
                <a:solidFill>
                  <a:srgbClr val="0000CC"/>
                </a:solidFill>
              </a:rPr>
              <a:t>sinaps</a:t>
            </a:r>
            <a:r>
              <a:rPr lang="tr-TR" sz="2400" dirty="0">
                <a:solidFill>
                  <a:srgbClr val="0000CC"/>
                </a:solidFill>
              </a:rPr>
              <a:t> yapmadan geçerek </a:t>
            </a:r>
            <a:r>
              <a:rPr lang="tr-TR" sz="2400" dirty="0">
                <a:solidFill>
                  <a:srgbClr val="FF0000"/>
                </a:solidFill>
              </a:rPr>
              <a:t>n. </a:t>
            </a:r>
            <a:r>
              <a:rPr lang="tr-TR" sz="2400" dirty="0" err="1">
                <a:solidFill>
                  <a:srgbClr val="FF0000"/>
                </a:solidFill>
              </a:rPr>
              <a:t>splancnicus</a:t>
            </a:r>
            <a:r>
              <a:rPr lang="tr-TR" sz="2400" dirty="0">
                <a:solidFill>
                  <a:srgbClr val="FF0000"/>
                </a:solidFill>
              </a:rPr>
              <a:t> </a:t>
            </a:r>
            <a:r>
              <a:rPr lang="tr-TR" sz="2400" dirty="0" err="1">
                <a:solidFill>
                  <a:srgbClr val="FF0000"/>
                </a:solidFill>
              </a:rPr>
              <a:t>major</a:t>
            </a:r>
            <a:r>
              <a:rPr lang="tr-TR" sz="2400" dirty="0">
                <a:solidFill>
                  <a:srgbClr val="0000CC"/>
                </a:solidFill>
              </a:rPr>
              <a:t>, </a:t>
            </a:r>
            <a:r>
              <a:rPr lang="tr-TR" sz="2400" dirty="0">
                <a:solidFill>
                  <a:srgbClr val="FF0000"/>
                </a:solidFill>
              </a:rPr>
              <a:t>n. </a:t>
            </a:r>
            <a:r>
              <a:rPr lang="tr-TR" sz="2400" dirty="0" err="1">
                <a:solidFill>
                  <a:srgbClr val="FF0000"/>
                </a:solidFill>
              </a:rPr>
              <a:t>splancnicus</a:t>
            </a:r>
            <a:r>
              <a:rPr lang="tr-TR" sz="2400" dirty="0">
                <a:solidFill>
                  <a:srgbClr val="FF0000"/>
                </a:solidFill>
              </a:rPr>
              <a:t> </a:t>
            </a:r>
            <a:r>
              <a:rPr lang="tr-TR" sz="2400" dirty="0" err="1">
                <a:solidFill>
                  <a:srgbClr val="FF0000"/>
                </a:solidFill>
              </a:rPr>
              <a:t>minor</a:t>
            </a:r>
            <a:r>
              <a:rPr lang="tr-TR" sz="2400" dirty="0">
                <a:solidFill>
                  <a:srgbClr val="FF0000"/>
                </a:solidFill>
              </a:rPr>
              <a:t> </a:t>
            </a:r>
            <a:r>
              <a:rPr lang="tr-TR" sz="2400" dirty="0">
                <a:solidFill>
                  <a:srgbClr val="0000CC"/>
                </a:solidFill>
              </a:rPr>
              <a:t>ve </a:t>
            </a:r>
            <a:r>
              <a:rPr lang="tr-TR" sz="2400" dirty="0">
                <a:solidFill>
                  <a:srgbClr val="FF0000"/>
                </a:solidFill>
              </a:rPr>
              <a:t>n. </a:t>
            </a:r>
            <a:r>
              <a:rPr lang="tr-TR" sz="2400" dirty="0" err="1">
                <a:solidFill>
                  <a:srgbClr val="FF0000"/>
                </a:solidFill>
              </a:rPr>
              <a:t>splancnicus</a:t>
            </a:r>
            <a:r>
              <a:rPr lang="tr-TR" sz="2400" dirty="0">
                <a:solidFill>
                  <a:srgbClr val="FF0000"/>
                </a:solidFill>
              </a:rPr>
              <a:t> </a:t>
            </a:r>
            <a:r>
              <a:rPr lang="tr-TR" sz="2400" dirty="0" err="1">
                <a:solidFill>
                  <a:srgbClr val="FF0000"/>
                </a:solidFill>
              </a:rPr>
              <a:t>imus</a:t>
            </a:r>
            <a:r>
              <a:rPr lang="tr-TR" sz="2400" dirty="0" err="1">
                <a:solidFill>
                  <a:srgbClr val="0000CC"/>
                </a:solidFill>
              </a:rPr>
              <a:t>’u</a:t>
            </a:r>
            <a:r>
              <a:rPr lang="tr-TR" sz="2400" dirty="0">
                <a:solidFill>
                  <a:srgbClr val="0000CC"/>
                </a:solidFill>
              </a:rPr>
              <a:t> oluştururlar.</a:t>
            </a:r>
          </a:p>
          <a:p>
            <a:r>
              <a:rPr lang="tr-TR" sz="2400" dirty="0">
                <a:solidFill>
                  <a:srgbClr val="0000CC"/>
                </a:solidFill>
              </a:rPr>
              <a:t>N. </a:t>
            </a:r>
            <a:r>
              <a:rPr lang="tr-TR" sz="2400" dirty="0" err="1">
                <a:solidFill>
                  <a:srgbClr val="0000CC"/>
                </a:solidFill>
              </a:rPr>
              <a:t>splancnicus</a:t>
            </a:r>
            <a:r>
              <a:rPr lang="tr-TR" sz="2400" dirty="0">
                <a:solidFill>
                  <a:srgbClr val="0000CC"/>
                </a:solidFill>
              </a:rPr>
              <a:t> </a:t>
            </a:r>
            <a:r>
              <a:rPr lang="tr-TR" sz="2400" dirty="0" err="1">
                <a:solidFill>
                  <a:srgbClr val="0000CC"/>
                </a:solidFill>
              </a:rPr>
              <a:t>major</a:t>
            </a:r>
            <a:r>
              <a:rPr lang="tr-TR" sz="2400" dirty="0">
                <a:solidFill>
                  <a:srgbClr val="0000CC"/>
                </a:solidFill>
              </a:rPr>
              <a:t> içersinde </a:t>
            </a:r>
            <a:r>
              <a:rPr lang="tr-TR" sz="2400" dirty="0" err="1">
                <a:solidFill>
                  <a:srgbClr val="0000CC"/>
                </a:solidFill>
              </a:rPr>
              <a:t>medulla</a:t>
            </a:r>
            <a:r>
              <a:rPr lang="tr-TR" sz="2400" dirty="0">
                <a:solidFill>
                  <a:srgbClr val="0000CC"/>
                </a:solidFill>
              </a:rPr>
              <a:t> </a:t>
            </a:r>
            <a:r>
              <a:rPr lang="tr-TR" sz="2400" dirty="0" err="1">
                <a:solidFill>
                  <a:srgbClr val="0000CC"/>
                </a:solidFill>
              </a:rPr>
              <a:t>spinalis’in</a:t>
            </a:r>
            <a:r>
              <a:rPr lang="tr-TR" sz="2400" dirty="0">
                <a:solidFill>
                  <a:srgbClr val="0000CC"/>
                </a:solidFill>
              </a:rPr>
              <a:t> 5.-9. </a:t>
            </a:r>
            <a:r>
              <a:rPr lang="tr-TR" sz="2400" dirty="0" err="1">
                <a:solidFill>
                  <a:srgbClr val="0000CC"/>
                </a:solidFill>
              </a:rPr>
              <a:t>torakal</a:t>
            </a:r>
            <a:r>
              <a:rPr lang="tr-TR" sz="2400" dirty="0">
                <a:solidFill>
                  <a:srgbClr val="0000CC"/>
                </a:solidFill>
              </a:rPr>
              <a:t> </a:t>
            </a:r>
            <a:r>
              <a:rPr lang="tr-TR" sz="2400" dirty="0" err="1">
                <a:solidFill>
                  <a:srgbClr val="0000CC"/>
                </a:solidFill>
              </a:rPr>
              <a:t>segmentlerinden</a:t>
            </a:r>
            <a:r>
              <a:rPr lang="tr-TR" sz="2400" dirty="0">
                <a:solidFill>
                  <a:srgbClr val="0000CC"/>
                </a:solidFill>
              </a:rPr>
              <a:t>, </a:t>
            </a:r>
          </a:p>
          <a:p>
            <a:r>
              <a:rPr lang="tr-TR" sz="2400" dirty="0">
                <a:solidFill>
                  <a:srgbClr val="0000CC"/>
                </a:solidFill>
              </a:rPr>
              <a:t>N. </a:t>
            </a:r>
            <a:r>
              <a:rPr lang="tr-TR" sz="2400" dirty="0" err="1">
                <a:solidFill>
                  <a:srgbClr val="0000CC"/>
                </a:solidFill>
              </a:rPr>
              <a:t>splancnicus</a:t>
            </a:r>
            <a:r>
              <a:rPr lang="tr-TR" sz="2400" dirty="0">
                <a:solidFill>
                  <a:srgbClr val="0000CC"/>
                </a:solidFill>
              </a:rPr>
              <a:t> </a:t>
            </a:r>
            <a:r>
              <a:rPr lang="tr-TR" sz="2400" dirty="0" err="1">
                <a:solidFill>
                  <a:srgbClr val="0000CC"/>
                </a:solidFill>
              </a:rPr>
              <a:t>minor</a:t>
            </a:r>
            <a:r>
              <a:rPr lang="tr-TR" sz="2400" dirty="0">
                <a:solidFill>
                  <a:srgbClr val="0000CC"/>
                </a:solidFill>
              </a:rPr>
              <a:t> içinde </a:t>
            </a:r>
            <a:r>
              <a:rPr lang="tr-TR" sz="2400" dirty="0" err="1">
                <a:solidFill>
                  <a:srgbClr val="0000CC"/>
                </a:solidFill>
              </a:rPr>
              <a:t>medulla</a:t>
            </a:r>
            <a:r>
              <a:rPr lang="tr-TR" sz="2400" dirty="0">
                <a:solidFill>
                  <a:srgbClr val="0000CC"/>
                </a:solidFill>
              </a:rPr>
              <a:t> </a:t>
            </a:r>
            <a:r>
              <a:rPr lang="tr-TR" sz="2400" dirty="0" err="1">
                <a:solidFill>
                  <a:srgbClr val="0000CC"/>
                </a:solidFill>
              </a:rPr>
              <a:t>spinalis’in</a:t>
            </a:r>
            <a:r>
              <a:rPr lang="tr-TR" sz="2400" dirty="0">
                <a:solidFill>
                  <a:srgbClr val="0000CC"/>
                </a:solidFill>
              </a:rPr>
              <a:t> 10.-11. </a:t>
            </a:r>
            <a:r>
              <a:rPr lang="tr-TR" sz="2400" dirty="0" err="1">
                <a:solidFill>
                  <a:srgbClr val="0000CC"/>
                </a:solidFill>
              </a:rPr>
              <a:t>torakal</a:t>
            </a:r>
            <a:r>
              <a:rPr lang="tr-TR" sz="2400" dirty="0">
                <a:solidFill>
                  <a:srgbClr val="0000CC"/>
                </a:solidFill>
              </a:rPr>
              <a:t> </a:t>
            </a:r>
            <a:r>
              <a:rPr lang="tr-TR" sz="2400" dirty="0" err="1">
                <a:solidFill>
                  <a:srgbClr val="0000CC"/>
                </a:solidFill>
              </a:rPr>
              <a:t>segmentlerinden</a:t>
            </a:r>
            <a:r>
              <a:rPr lang="tr-TR" sz="2400" dirty="0">
                <a:solidFill>
                  <a:srgbClr val="0000CC"/>
                </a:solidFill>
              </a:rPr>
              <a:t>,</a:t>
            </a:r>
          </a:p>
          <a:p>
            <a:r>
              <a:rPr lang="tr-TR" sz="2400" dirty="0">
                <a:solidFill>
                  <a:srgbClr val="0000CC"/>
                </a:solidFill>
              </a:rPr>
              <a:t>N. </a:t>
            </a:r>
            <a:r>
              <a:rPr lang="tr-TR" sz="2400" dirty="0" err="1">
                <a:solidFill>
                  <a:srgbClr val="0000CC"/>
                </a:solidFill>
              </a:rPr>
              <a:t>splancnicus</a:t>
            </a:r>
            <a:r>
              <a:rPr lang="tr-TR" sz="2400" dirty="0">
                <a:solidFill>
                  <a:srgbClr val="0000CC"/>
                </a:solidFill>
              </a:rPr>
              <a:t> </a:t>
            </a:r>
            <a:r>
              <a:rPr lang="tr-TR" sz="2400" dirty="0" err="1">
                <a:solidFill>
                  <a:srgbClr val="0000CC"/>
                </a:solidFill>
              </a:rPr>
              <a:t>imus</a:t>
            </a:r>
            <a:r>
              <a:rPr lang="tr-TR" sz="2400" dirty="0">
                <a:solidFill>
                  <a:srgbClr val="0000CC"/>
                </a:solidFill>
              </a:rPr>
              <a:t> içinde 12. </a:t>
            </a:r>
            <a:r>
              <a:rPr lang="tr-TR" sz="2400" dirty="0" err="1">
                <a:solidFill>
                  <a:srgbClr val="0000CC"/>
                </a:solidFill>
              </a:rPr>
              <a:t>torakal</a:t>
            </a:r>
            <a:r>
              <a:rPr lang="tr-TR" sz="2400" dirty="0">
                <a:solidFill>
                  <a:srgbClr val="0000CC"/>
                </a:solidFill>
              </a:rPr>
              <a:t> </a:t>
            </a:r>
            <a:r>
              <a:rPr lang="tr-TR" sz="2400" dirty="0" err="1">
                <a:solidFill>
                  <a:srgbClr val="0000CC"/>
                </a:solidFill>
              </a:rPr>
              <a:t>segmentinden</a:t>
            </a:r>
            <a:r>
              <a:rPr lang="tr-TR" sz="2400" dirty="0">
                <a:solidFill>
                  <a:srgbClr val="0000CC"/>
                </a:solidFill>
              </a:rPr>
              <a:t> çıkan </a:t>
            </a:r>
            <a:r>
              <a:rPr lang="tr-TR" sz="2400" dirty="0" err="1">
                <a:solidFill>
                  <a:srgbClr val="0000CC"/>
                </a:solidFill>
              </a:rPr>
              <a:t>presinaptik</a:t>
            </a:r>
            <a:r>
              <a:rPr lang="tr-TR" sz="2400" dirty="0">
                <a:solidFill>
                  <a:srgbClr val="0000CC"/>
                </a:solidFill>
              </a:rPr>
              <a:t> lifler yer alır.</a:t>
            </a:r>
          </a:p>
        </p:txBody>
      </p:sp>
    </p:spTree>
    <p:extLst>
      <p:ext uri="{BB962C8B-B14F-4D97-AF65-F5344CB8AC3E}">
        <p14:creationId xmlns:p14="http://schemas.microsoft.com/office/powerpoint/2010/main" xmlns="" val="1887695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a:t>PARASEMPATİK SİSTEM</a:t>
            </a:r>
          </a:p>
        </p:txBody>
      </p:sp>
      <p:sp>
        <p:nvSpPr>
          <p:cNvPr id="3" name="2 İçerik Yer Tutucusu"/>
          <p:cNvSpPr>
            <a:spLocks noGrp="1"/>
          </p:cNvSpPr>
          <p:nvPr>
            <p:ph idx="1"/>
          </p:nvPr>
        </p:nvSpPr>
        <p:spPr>
          <a:xfrm>
            <a:off x="1981200" y="1600201"/>
            <a:ext cx="3826768" cy="4525963"/>
          </a:xfrm>
        </p:spPr>
        <p:txBody>
          <a:bodyPr/>
          <a:lstStyle/>
          <a:p>
            <a:r>
              <a:rPr lang="tr-TR" dirty="0" smtClean="0">
                <a:solidFill>
                  <a:srgbClr val="0000CC"/>
                </a:solidFill>
              </a:rPr>
              <a:t>Pars </a:t>
            </a:r>
            <a:r>
              <a:rPr lang="tr-TR" dirty="0" err="1" smtClean="0">
                <a:solidFill>
                  <a:srgbClr val="0000CC"/>
                </a:solidFill>
              </a:rPr>
              <a:t>cranialis</a:t>
            </a:r>
            <a:endParaRPr lang="tr-TR" dirty="0" smtClean="0">
              <a:solidFill>
                <a:srgbClr val="0000CC"/>
              </a:solidFill>
            </a:endParaRPr>
          </a:p>
          <a:p>
            <a:r>
              <a:rPr lang="tr-TR" dirty="0" smtClean="0">
                <a:solidFill>
                  <a:srgbClr val="0000CC"/>
                </a:solidFill>
              </a:rPr>
              <a:t>Pars </a:t>
            </a:r>
            <a:r>
              <a:rPr lang="tr-TR" dirty="0" err="1" smtClean="0">
                <a:solidFill>
                  <a:srgbClr val="0000CC"/>
                </a:solidFill>
              </a:rPr>
              <a:t>sacralis</a:t>
            </a:r>
            <a:r>
              <a:rPr lang="tr-TR" dirty="0" smtClean="0">
                <a:solidFill>
                  <a:srgbClr val="0000CC"/>
                </a:solidFill>
              </a:rPr>
              <a:t> (</a:t>
            </a:r>
            <a:r>
              <a:rPr lang="tr-TR" dirty="0" err="1" smtClean="0">
                <a:solidFill>
                  <a:srgbClr val="0000CC"/>
                </a:solidFill>
              </a:rPr>
              <a:t>pelvica</a:t>
            </a:r>
            <a:r>
              <a:rPr lang="tr-TR" dirty="0" smtClean="0">
                <a:solidFill>
                  <a:srgbClr val="0000CC"/>
                </a:solidFill>
              </a:rPr>
              <a:t>)</a:t>
            </a:r>
            <a:endParaRPr lang="tr-TR" dirty="0">
              <a:solidFill>
                <a:srgbClr val="0000CC"/>
              </a:solidFill>
            </a:endParaRPr>
          </a:p>
        </p:txBody>
      </p:sp>
      <p:pic>
        <p:nvPicPr>
          <p:cNvPr id="1026" name="Picture 2" descr="D:\D disk yedek\Belgelerim\Netter's Atlas\153.jpg"/>
          <p:cNvPicPr>
            <a:picLocks noChangeAspect="1" noChangeArrowheads="1"/>
          </p:cNvPicPr>
          <p:nvPr/>
        </p:nvPicPr>
        <p:blipFill>
          <a:blip r:embed="rId2" cstate="print"/>
          <a:srcRect/>
          <a:stretch>
            <a:fillRect/>
          </a:stretch>
        </p:blipFill>
        <p:spPr bwMode="auto">
          <a:xfrm>
            <a:off x="5159897" y="1201017"/>
            <a:ext cx="5456721" cy="5392068"/>
          </a:xfrm>
          <a:prstGeom prst="rect">
            <a:avLst/>
          </a:prstGeom>
          <a:noFill/>
        </p:spPr>
      </p:pic>
    </p:spTree>
    <p:extLst>
      <p:ext uri="{BB962C8B-B14F-4D97-AF65-F5344CB8AC3E}">
        <p14:creationId xmlns:p14="http://schemas.microsoft.com/office/powerpoint/2010/main" xmlns="" val="10610856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PARASEMPATİK SİSTEM</a:t>
            </a:r>
            <a:endParaRPr lang="tr-TR" dirty="0"/>
          </a:p>
        </p:txBody>
      </p:sp>
      <p:pic>
        <p:nvPicPr>
          <p:cNvPr id="2050" name="Picture 2" descr="D:\D disk yedek\Belgelerim\Sobotta\SOBOTTA-1-Slayt\0507.jpg"/>
          <p:cNvPicPr>
            <a:picLocks noGrp="1" noChangeAspect="1" noChangeArrowheads="1"/>
          </p:cNvPicPr>
          <p:nvPr>
            <p:ph idx="1"/>
          </p:nvPr>
        </p:nvPicPr>
        <p:blipFill>
          <a:blip r:embed="rId2" cstate="print"/>
          <a:srcRect/>
          <a:stretch>
            <a:fillRect/>
          </a:stretch>
        </p:blipFill>
        <p:spPr bwMode="auto">
          <a:xfrm>
            <a:off x="5519937" y="1484785"/>
            <a:ext cx="4420281" cy="4525963"/>
          </a:xfrm>
          <a:prstGeom prst="rect">
            <a:avLst/>
          </a:prstGeom>
          <a:noFill/>
        </p:spPr>
      </p:pic>
      <p:sp>
        <p:nvSpPr>
          <p:cNvPr id="5" name="4 Metin kutusu"/>
          <p:cNvSpPr txBox="1"/>
          <p:nvPr/>
        </p:nvSpPr>
        <p:spPr>
          <a:xfrm>
            <a:off x="1524000" y="1556792"/>
            <a:ext cx="3923928" cy="3416320"/>
          </a:xfrm>
          <a:prstGeom prst="rect">
            <a:avLst/>
          </a:prstGeom>
          <a:noFill/>
        </p:spPr>
        <p:txBody>
          <a:bodyPr wrap="square" rtlCol="0">
            <a:spAutoFit/>
          </a:bodyPr>
          <a:lstStyle/>
          <a:p>
            <a:r>
              <a:rPr lang="tr-TR" sz="2400" dirty="0">
                <a:solidFill>
                  <a:srgbClr val="C00000"/>
                </a:solidFill>
              </a:rPr>
              <a:t>Pars </a:t>
            </a:r>
            <a:r>
              <a:rPr lang="tr-TR" sz="2400" dirty="0" err="1">
                <a:solidFill>
                  <a:srgbClr val="C00000"/>
                </a:solidFill>
              </a:rPr>
              <a:t>cranialis’teki</a:t>
            </a:r>
            <a:r>
              <a:rPr lang="tr-TR" sz="2400" dirty="0">
                <a:solidFill>
                  <a:srgbClr val="C00000"/>
                </a:solidFill>
              </a:rPr>
              <a:t> </a:t>
            </a:r>
            <a:r>
              <a:rPr lang="tr-TR" sz="2400" dirty="0" err="1">
                <a:solidFill>
                  <a:srgbClr val="C00000"/>
                </a:solidFill>
              </a:rPr>
              <a:t>nucleus’lar</a:t>
            </a:r>
            <a:endParaRPr lang="tr-TR" sz="2400" dirty="0">
              <a:solidFill>
                <a:srgbClr val="C00000"/>
              </a:solidFill>
            </a:endParaRPr>
          </a:p>
          <a:p>
            <a:r>
              <a:rPr lang="tr-TR" sz="2400" dirty="0"/>
              <a:t>• </a:t>
            </a:r>
            <a:r>
              <a:rPr lang="tr-TR" sz="2400" dirty="0" err="1">
                <a:solidFill>
                  <a:srgbClr val="0000CC"/>
                </a:solidFill>
              </a:rPr>
              <a:t>Nucleus</a:t>
            </a:r>
            <a:r>
              <a:rPr lang="tr-TR" sz="2400" dirty="0">
                <a:solidFill>
                  <a:srgbClr val="0000CC"/>
                </a:solidFill>
              </a:rPr>
              <a:t> </a:t>
            </a:r>
            <a:r>
              <a:rPr lang="tr-TR" sz="2400" dirty="0" err="1">
                <a:solidFill>
                  <a:srgbClr val="0000CC"/>
                </a:solidFill>
              </a:rPr>
              <a:t>oculomotorius</a:t>
            </a:r>
            <a:r>
              <a:rPr lang="tr-TR" sz="2400" dirty="0">
                <a:solidFill>
                  <a:srgbClr val="0000CC"/>
                </a:solidFill>
              </a:rPr>
              <a:t> </a:t>
            </a:r>
            <a:r>
              <a:rPr lang="tr-TR" sz="2400" dirty="0" err="1">
                <a:solidFill>
                  <a:srgbClr val="0000CC"/>
                </a:solidFill>
              </a:rPr>
              <a:t>accessorius</a:t>
            </a:r>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visseralis</a:t>
            </a:r>
            <a:r>
              <a:rPr lang="tr-TR" sz="2400" dirty="0">
                <a:solidFill>
                  <a:srgbClr val="0000CC"/>
                </a:solidFill>
              </a:rPr>
              <a:t>) (</a:t>
            </a:r>
            <a:r>
              <a:rPr lang="tr-TR" sz="2400" dirty="0" err="1">
                <a:solidFill>
                  <a:srgbClr val="0000CC"/>
                </a:solidFill>
              </a:rPr>
              <a:t>Edinger</a:t>
            </a:r>
            <a:r>
              <a:rPr lang="tr-TR" sz="2400" dirty="0">
                <a:solidFill>
                  <a:srgbClr val="0000CC"/>
                </a:solidFill>
              </a:rPr>
              <a:t>-</a:t>
            </a:r>
            <a:r>
              <a:rPr lang="tr-TR" sz="2400" dirty="0" err="1">
                <a:solidFill>
                  <a:srgbClr val="0000CC"/>
                </a:solidFill>
              </a:rPr>
              <a:t>Westphal</a:t>
            </a:r>
            <a:r>
              <a:rPr lang="tr-TR" sz="2400" dirty="0">
                <a:solidFill>
                  <a:srgbClr val="0000CC"/>
                </a:solidFill>
              </a:rPr>
              <a:t> </a:t>
            </a:r>
            <a:r>
              <a:rPr lang="tr-TR" sz="2400" dirty="0" err="1">
                <a:solidFill>
                  <a:srgbClr val="0000CC"/>
                </a:solidFill>
              </a:rPr>
              <a:t>nucleusu</a:t>
            </a:r>
            <a:r>
              <a:rPr lang="tr-TR" sz="2400" dirty="0">
                <a:solidFill>
                  <a:srgbClr val="0000CC"/>
                </a:solidFill>
              </a:rPr>
              <a:t>)</a:t>
            </a: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salivatorius</a:t>
            </a:r>
            <a:r>
              <a:rPr lang="tr-TR" sz="2400" dirty="0">
                <a:solidFill>
                  <a:srgbClr val="0000CC"/>
                </a:solidFill>
              </a:rPr>
              <a:t> </a:t>
            </a:r>
            <a:r>
              <a:rPr lang="tr-TR" sz="2400" dirty="0" err="1">
                <a:solidFill>
                  <a:srgbClr val="0000CC"/>
                </a:solidFill>
              </a:rPr>
              <a:t>superior</a:t>
            </a:r>
            <a:endParaRPr lang="tr-TR" sz="2400" dirty="0">
              <a:solidFill>
                <a:srgbClr val="0000CC"/>
              </a:solidFill>
            </a:endParaRP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salivatorius</a:t>
            </a:r>
            <a:r>
              <a:rPr lang="tr-TR" sz="2400" dirty="0">
                <a:solidFill>
                  <a:srgbClr val="0000CC"/>
                </a:solidFill>
              </a:rPr>
              <a:t> </a:t>
            </a:r>
            <a:r>
              <a:rPr lang="tr-TR" sz="2400" dirty="0" err="1">
                <a:solidFill>
                  <a:srgbClr val="0000CC"/>
                </a:solidFill>
              </a:rPr>
              <a:t>inferior</a:t>
            </a:r>
            <a:endParaRPr lang="tr-TR" sz="2400" dirty="0">
              <a:solidFill>
                <a:srgbClr val="0000CC"/>
              </a:solidFill>
            </a:endParaRP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dorsalis</a:t>
            </a:r>
            <a:r>
              <a:rPr lang="tr-TR" sz="2400" dirty="0">
                <a:solidFill>
                  <a:srgbClr val="0000CC"/>
                </a:solidFill>
              </a:rPr>
              <a:t> </a:t>
            </a:r>
            <a:r>
              <a:rPr lang="tr-TR" sz="2400" dirty="0" err="1">
                <a:solidFill>
                  <a:srgbClr val="0000CC"/>
                </a:solidFill>
              </a:rPr>
              <a:t>nervi</a:t>
            </a:r>
            <a:r>
              <a:rPr lang="tr-TR" sz="2400" dirty="0">
                <a:solidFill>
                  <a:srgbClr val="0000CC"/>
                </a:solidFill>
              </a:rPr>
              <a:t> </a:t>
            </a:r>
            <a:r>
              <a:rPr lang="tr-TR" sz="2400" dirty="0" err="1">
                <a:solidFill>
                  <a:srgbClr val="0000CC"/>
                </a:solidFill>
              </a:rPr>
              <a:t>vagi</a:t>
            </a:r>
            <a:endParaRPr lang="tr-TR" sz="2400" dirty="0">
              <a:solidFill>
                <a:srgbClr val="0000CC"/>
              </a:solidFill>
            </a:endParaRPr>
          </a:p>
        </p:txBody>
      </p:sp>
    </p:spTree>
    <p:extLst>
      <p:ext uri="{BB962C8B-B14F-4D97-AF65-F5344CB8AC3E}">
        <p14:creationId xmlns:p14="http://schemas.microsoft.com/office/powerpoint/2010/main" xmlns="" val="67844822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PARASEMPATİK SİSTEM</a:t>
            </a:r>
            <a:endParaRPr lang="tr-TR" dirty="0"/>
          </a:p>
        </p:txBody>
      </p:sp>
      <p:pic>
        <p:nvPicPr>
          <p:cNvPr id="2050" name="Picture 2" descr="D:\D disk yedek\Belgelerim\Sobotta\SOBOTTA-1-Slayt\0507.jpg"/>
          <p:cNvPicPr>
            <a:picLocks noGrp="1" noChangeAspect="1" noChangeArrowheads="1"/>
          </p:cNvPicPr>
          <p:nvPr>
            <p:ph idx="1"/>
          </p:nvPr>
        </p:nvPicPr>
        <p:blipFill>
          <a:blip r:embed="rId2" cstate="print"/>
          <a:srcRect/>
          <a:stretch>
            <a:fillRect/>
          </a:stretch>
        </p:blipFill>
        <p:spPr bwMode="auto">
          <a:xfrm>
            <a:off x="5519937" y="1484785"/>
            <a:ext cx="4420281" cy="4525963"/>
          </a:xfrm>
          <a:prstGeom prst="rect">
            <a:avLst/>
          </a:prstGeom>
          <a:noFill/>
        </p:spPr>
      </p:pic>
      <p:sp>
        <p:nvSpPr>
          <p:cNvPr id="5" name="4 Metin kutusu"/>
          <p:cNvSpPr txBox="1"/>
          <p:nvPr/>
        </p:nvSpPr>
        <p:spPr>
          <a:xfrm>
            <a:off x="1524000" y="1556792"/>
            <a:ext cx="3923928" cy="3416320"/>
          </a:xfrm>
          <a:prstGeom prst="rect">
            <a:avLst/>
          </a:prstGeom>
          <a:noFill/>
        </p:spPr>
        <p:txBody>
          <a:bodyPr wrap="square" rtlCol="0">
            <a:spAutoFit/>
          </a:bodyPr>
          <a:lstStyle/>
          <a:p>
            <a:r>
              <a:rPr lang="tr-TR" sz="2400" dirty="0">
                <a:solidFill>
                  <a:srgbClr val="C00000"/>
                </a:solidFill>
              </a:rPr>
              <a:t>Pars </a:t>
            </a:r>
            <a:r>
              <a:rPr lang="tr-TR" sz="2400" dirty="0" err="1">
                <a:solidFill>
                  <a:srgbClr val="C00000"/>
                </a:solidFill>
              </a:rPr>
              <a:t>cranialis’teki</a:t>
            </a:r>
            <a:r>
              <a:rPr lang="tr-TR" sz="2400" dirty="0">
                <a:solidFill>
                  <a:srgbClr val="C00000"/>
                </a:solidFill>
              </a:rPr>
              <a:t> </a:t>
            </a:r>
            <a:r>
              <a:rPr lang="tr-TR" sz="2400" dirty="0" err="1">
                <a:solidFill>
                  <a:srgbClr val="C00000"/>
                </a:solidFill>
              </a:rPr>
              <a:t>nucleus’lar</a:t>
            </a:r>
            <a:endParaRPr lang="tr-TR" sz="2400" dirty="0">
              <a:solidFill>
                <a:srgbClr val="C00000"/>
              </a:solidFill>
            </a:endParaRPr>
          </a:p>
          <a:p>
            <a:r>
              <a:rPr lang="tr-TR" sz="2400" dirty="0"/>
              <a:t>• </a:t>
            </a:r>
            <a:r>
              <a:rPr lang="tr-TR" sz="2400" dirty="0" err="1">
                <a:solidFill>
                  <a:srgbClr val="0000CC"/>
                </a:solidFill>
              </a:rPr>
              <a:t>Nucleus</a:t>
            </a:r>
            <a:r>
              <a:rPr lang="tr-TR" sz="2400" dirty="0">
                <a:solidFill>
                  <a:srgbClr val="0000CC"/>
                </a:solidFill>
              </a:rPr>
              <a:t> </a:t>
            </a:r>
            <a:r>
              <a:rPr lang="tr-TR" sz="2400" dirty="0" err="1">
                <a:solidFill>
                  <a:srgbClr val="0000CC"/>
                </a:solidFill>
              </a:rPr>
              <a:t>oculomotorius</a:t>
            </a:r>
            <a:r>
              <a:rPr lang="tr-TR" sz="2400" dirty="0">
                <a:solidFill>
                  <a:srgbClr val="0000CC"/>
                </a:solidFill>
              </a:rPr>
              <a:t> </a:t>
            </a:r>
            <a:r>
              <a:rPr lang="tr-TR" sz="2400" dirty="0" err="1">
                <a:solidFill>
                  <a:srgbClr val="0000CC"/>
                </a:solidFill>
              </a:rPr>
              <a:t>accessorius</a:t>
            </a:r>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visseralis</a:t>
            </a:r>
            <a:r>
              <a:rPr lang="tr-TR" sz="2400" dirty="0">
                <a:solidFill>
                  <a:srgbClr val="0000CC"/>
                </a:solidFill>
              </a:rPr>
              <a:t>) (</a:t>
            </a:r>
            <a:r>
              <a:rPr lang="tr-TR" sz="2400" dirty="0" err="1">
                <a:solidFill>
                  <a:srgbClr val="0000CC"/>
                </a:solidFill>
              </a:rPr>
              <a:t>Edinger</a:t>
            </a:r>
            <a:r>
              <a:rPr lang="tr-TR" sz="2400" dirty="0">
                <a:solidFill>
                  <a:srgbClr val="0000CC"/>
                </a:solidFill>
              </a:rPr>
              <a:t>-</a:t>
            </a:r>
            <a:r>
              <a:rPr lang="tr-TR" sz="2400" dirty="0" err="1">
                <a:solidFill>
                  <a:srgbClr val="0000CC"/>
                </a:solidFill>
              </a:rPr>
              <a:t>Westphal</a:t>
            </a:r>
            <a:r>
              <a:rPr lang="tr-TR" sz="2400" dirty="0">
                <a:solidFill>
                  <a:srgbClr val="0000CC"/>
                </a:solidFill>
              </a:rPr>
              <a:t> </a:t>
            </a:r>
            <a:r>
              <a:rPr lang="tr-TR" sz="2400" dirty="0" err="1">
                <a:solidFill>
                  <a:srgbClr val="0000CC"/>
                </a:solidFill>
              </a:rPr>
              <a:t>nucleusu</a:t>
            </a:r>
            <a:r>
              <a:rPr lang="tr-TR" sz="2400" dirty="0">
                <a:solidFill>
                  <a:srgbClr val="0000CC"/>
                </a:solidFill>
              </a:rPr>
              <a:t>)</a:t>
            </a: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salivatorius</a:t>
            </a:r>
            <a:r>
              <a:rPr lang="tr-TR" sz="2400" dirty="0">
                <a:solidFill>
                  <a:srgbClr val="0000CC"/>
                </a:solidFill>
              </a:rPr>
              <a:t> </a:t>
            </a:r>
            <a:r>
              <a:rPr lang="tr-TR" sz="2400" dirty="0" err="1">
                <a:solidFill>
                  <a:srgbClr val="0000CC"/>
                </a:solidFill>
              </a:rPr>
              <a:t>superior</a:t>
            </a:r>
            <a:endParaRPr lang="tr-TR" sz="2400" dirty="0">
              <a:solidFill>
                <a:srgbClr val="0000CC"/>
              </a:solidFill>
            </a:endParaRP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salivatorius</a:t>
            </a:r>
            <a:r>
              <a:rPr lang="tr-TR" sz="2400" dirty="0">
                <a:solidFill>
                  <a:srgbClr val="0000CC"/>
                </a:solidFill>
              </a:rPr>
              <a:t> </a:t>
            </a:r>
            <a:r>
              <a:rPr lang="tr-TR" sz="2400" dirty="0" err="1">
                <a:solidFill>
                  <a:srgbClr val="0000CC"/>
                </a:solidFill>
              </a:rPr>
              <a:t>inferior</a:t>
            </a:r>
            <a:endParaRPr lang="tr-TR" sz="2400" dirty="0">
              <a:solidFill>
                <a:srgbClr val="0000CC"/>
              </a:solidFill>
            </a:endParaRPr>
          </a:p>
          <a:p>
            <a:r>
              <a:rPr lang="tr-TR" sz="2400" dirty="0">
                <a:solidFill>
                  <a:srgbClr val="0000CC"/>
                </a:solidFill>
              </a:rPr>
              <a:t>• </a:t>
            </a:r>
            <a:r>
              <a:rPr lang="tr-TR" sz="2400" dirty="0" err="1">
                <a:solidFill>
                  <a:srgbClr val="0000CC"/>
                </a:solidFill>
              </a:rPr>
              <a:t>Nucleus</a:t>
            </a:r>
            <a:r>
              <a:rPr lang="tr-TR" sz="2400" dirty="0">
                <a:solidFill>
                  <a:srgbClr val="0000CC"/>
                </a:solidFill>
              </a:rPr>
              <a:t> </a:t>
            </a:r>
            <a:r>
              <a:rPr lang="tr-TR" sz="2400" dirty="0" err="1">
                <a:solidFill>
                  <a:srgbClr val="0000CC"/>
                </a:solidFill>
              </a:rPr>
              <a:t>dorsalis</a:t>
            </a:r>
            <a:r>
              <a:rPr lang="tr-TR" sz="2400" dirty="0">
                <a:solidFill>
                  <a:srgbClr val="0000CC"/>
                </a:solidFill>
              </a:rPr>
              <a:t> </a:t>
            </a:r>
            <a:r>
              <a:rPr lang="tr-TR" sz="2400" dirty="0" err="1">
                <a:solidFill>
                  <a:srgbClr val="0000CC"/>
                </a:solidFill>
              </a:rPr>
              <a:t>nervi</a:t>
            </a:r>
            <a:r>
              <a:rPr lang="tr-TR" sz="2400" dirty="0">
                <a:solidFill>
                  <a:srgbClr val="0000CC"/>
                </a:solidFill>
              </a:rPr>
              <a:t> </a:t>
            </a:r>
            <a:r>
              <a:rPr lang="tr-TR" sz="2400" dirty="0" err="1">
                <a:solidFill>
                  <a:srgbClr val="0000CC"/>
                </a:solidFill>
              </a:rPr>
              <a:t>vagi</a:t>
            </a:r>
            <a:endParaRPr lang="tr-TR" sz="2400" dirty="0">
              <a:solidFill>
                <a:srgbClr val="0000CC"/>
              </a:solidFill>
            </a:endParaRPr>
          </a:p>
        </p:txBody>
      </p:sp>
    </p:spTree>
    <p:extLst>
      <p:ext uri="{BB962C8B-B14F-4D97-AF65-F5344CB8AC3E}">
        <p14:creationId xmlns:p14="http://schemas.microsoft.com/office/powerpoint/2010/main" xmlns="" val="7882412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PARASEMPATİK SİSTEM</a:t>
            </a:r>
            <a:endParaRPr lang="tr-TR" dirty="0"/>
          </a:p>
        </p:txBody>
      </p:sp>
      <p:pic>
        <p:nvPicPr>
          <p:cNvPr id="4098" name="Picture 2" descr="D:\D disk yedek\Belgelerim\Netter's Atlas\391-l.jpg"/>
          <p:cNvPicPr>
            <a:picLocks noGrp="1" noChangeAspect="1" noChangeArrowheads="1"/>
          </p:cNvPicPr>
          <p:nvPr>
            <p:ph idx="1"/>
          </p:nvPr>
        </p:nvPicPr>
        <p:blipFill>
          <a:blip r:embed="rId2" cstate="print"/>
          <a:srcRect/>
          <a:stretch>
            <a:fillRect/>
          </a:stretch>
        </p:blipFill>
        <p:spPr bwMode="auto">
          <a:xfrm>
            <a:off x="4871864" y="1412777"/>
            <a:ext cx="5299148" cy="4525963"/>
          </a:xfrm>
          <a:prstGeom prst="rect">
            <a:avLst/>
          </a:prstGeom>
          <a:noFill/>
        </p:spPr>
      </p:pic>
      <p:sp>
        <p:nvSpPr>
          <p:cNvPr id="5" name="4 Metin kutusu"/>
          <p:cNvSpPr txBox="1"/>
          <p:nvPr/>
        </p:nvSpPr>
        <p:spPr>
          <a:xfrm>
            <a:off x="1524000" y="1700808"/>
            <a:ext cx="3419872" cy="3416320"/>
          </a:xfrm>
          <a:prstGeom prst="rect">
            <a:avLst/>
          </a:prstGeom>
          <a:noFill/>
        </p:spPr>
        <p:txBody>
          <a:bodyPr wrap="square" rtlCol="0">
            <a:spAutoFit/>
          </a:bodyPr>
          <a:lstStyle/>
          <a:p>
            <a:r>
              <a:rPr lang="tr-TR" sz="2400" dirty="0">
                <a:solidFill>
                  <a:srgbClr val="C00000"/>
                </a:solidFill>
              </a:rPr>
              <a:t>Pars </a:t>
            </a:r>
            <a:r>
              <a:rPr lang="tr-TR" sz="2400" dirty="0" err="1">
                <a:solidFill>
                  <a:srgbClr val="C00000"/>
                </a:solidFill>
              </a:rPr>
              <a:t>pelvica</a:t>
            </a:r>
            <a:r>
              <a:rPr lang="tr-TR" sz="2400" dirty="0" err="1">
                <a:solidFill>
                  <a:srgbClr val="0000CC"/>
                </a:solidFill>
              </a:rPr>
              <a:t>’ya</a:t>
            </a:r>
            <a:r>
              <a:rPr lang="tr-TR" sz="2400" dirty="0">
                <a:solidFill>
                  <a:srgbClr val="0000CC"/>
                </a:solidFill>
              </a:rPr>
              <a:t> ait </a:t>
            </a:r>
            <a:r>
              <a:rPr lang="tr-TR" sz="2400" dirty="0" err="1">
                <a:solidFill>
                  <a:srgbClr val="0000CC"/>
                </a:solidFill>
              </a:rPr>
              <a:t>presinaptik</a:t>
            </a:r>
            <a:r>
              <a:rPr lang="tr-TR" sz="2400" dirty="0">
                <a:solidFill>
                  <a:srgbClr val="0000CC"/>
                </a:solidFill>
              </a:rPr>
              <a:t> parasempatik lifler, </a:t>
            </a:r>
            <a:r>
              <a:rPr lang="tr-TR" sz="2400" dirty="0" err="1">
                <a:solidFill>
                  <a:srgbClr val="0000CC"/>
                </a:solidFill>
              </a:rPr>
              <a:t>medulla</a:t>
            </a:r>
            <a:r>
              <a:rPr lang="tr-TR" sz="2400" dirty="0">
                <a:solidFill>
                  <a:srgbClr val="0000CC"/>
                </a:solidFill>
              </a:rPr>
              <a:t> </a:t>
            </a:r>
            <a:r>
              <a:rPr lang="tr-TR" sz="2400" dirty="0" err="1">
                <a:solidFill>
                  <a:srgbClr val="0000CC"/>
                </a:solidFill>
              </a:rPr>
              <a:t>spinalis’in</a:t>
            </a:r>
            <a:r>
              <a:rPr lang="tr-TR" sz="2400" dirty="0">
                <a:solidFill>
                  <a:srgbClr val="0000CC"/>
                </a:solidFill>
              </a:rPr>
              <a:t> S2, S3 veS4 seviyelerindeki </a:t>
            </a:r>
            <a:r>
              <a:rPr lang="tr-TR" sz="2400" dirty="0" err="1">
                <a:solidFill>
                  <a:srgbClr val="660033"/>
                </a:solidFill>
              </a:rPr>
              <a:t>nuclei</a:t>
            </a:r>
            <a:r>
              <a:rPr lang="tr-TR" sz="2400" dirty="0">
                <a:solidFill>
                  <a:srgbClr val="660033"/>
                </a:solidFill>
              </a:rPr>
              <a:t> </a:t>
            </a:r>
            <a:r>
              <a:rPr lang="tr-TR" sz="2400" dirty="0" err="1">
                <a:solidFill>
                  <a:srgbClr val="660033"/>
                </a:solidFill>
              </a:rPr>
              <a:t>parasempatici</a:t>
            </a:r>
            <a:r>
              <a:rPr lang="tr-TR" sz="2400" dirty="0">
                <a:solidFill>
                  <a:srgbClr val="660033"/>
                </a:solidFill>
              </a:rPr>
              <a:t> </a:t>
            </a:r>
            <a:r>
              <a:rPr lang="tr-TR" sz="2400" dirty="0" err="1">
                <a:solidFill>
                  <a:srgbClr val="660033"/>
                </a:solidFill>
              </a:rPr>
              <a:t>sacrales</a:t>
            </a:r>
            <a:r>
              <a:rPr lang="tr-TR" sz="2400" dirty="0" err="1">
                <a:solidFill>
                  <a:srgbClr val="0000CC"/>
                </a:solidFill>
              </a:rPr>
              <a:t>’teki</a:t>
            </a:r>
            <a:r>
              <a:rPr lang="tr-TR" sz="2400" dirty="0">
                <a:solidFill>
                  <a:srgbClr val="0000CC"/>
                </a:solidFill>
              </a:rPr>
              <a:t> </a:t>
            </a:r>
            <a:r>
              <a:rPr lang="tr-TR" sz="2400" dirty="0" err="1">
                <a:solidFill>
                  <a:srgbClr val="0000CC"/>
                </a:solidFill>
              </a:rPr>
              <a:t>presinaptik</a:t>
            </a:r>
            <a:r>
              <a:rPr lang="tr-TR" sz="2400" dirty="0">
                <a:solidFill>
                  <a:srgbClr val="0000CC"/>
                </a:solidFill>
              </a:rPr>
              <a:t> parasempatik nöronlardan başlar.</a:t>
            </a:r>
          </a:p>
        </p:txBody>
      </p:sp>
    </p:spTree>
    <p:extLst>
      <p:ext uri="{BB962C8B-B14F-4D97-AF65-F5344CB8AC3E}">
        <p14:creationId xmlns:p14="http://schemas.microsoft.com/office/powerpoint/2010/main" xmlns="" val="115075843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755650" y="333375"/>
            <a:ext cx="7585075" cy="5688013"/>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2279532" y="660400"/>
            <a:ext cx="6721593" cy="5775326"/>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755650" y="566738"/>
            <a:ext cx="7561263" cy="567055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719667" y="404813"/>
            <a:ext cx="9999133" cy="5624512"/>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395288" y="260350"/>
            <a:ext cx="7956550" cy="596741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493713" y="692150"/>
            <a:ext cx="7570787" cy="5678488"/>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200152" y="765175"/>
            <a:ext cx="9427633" cy="5892800"/>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2224088" y="333375"/>
            <a:ext cx="4695825" cy="619125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Başlık 1"/>
          <p:cNvSpPr>
            <a:spLocks noGrp="1"/>
          </p:cNvSpPr>
          <p:nvPr>
            <p:ph type="ctrTitle"/>
          </p:nvPr>
        </p:nvSpPr>
        <p:spPr>
          <a:xfrm>
            <a:off x="527051" y="333375"/>
            <a:ext cx="10750549" cy="863600"/>
          </a:xfrm>
        </p:spPr>
        <p:txBody>
          <a:bodyPr>
            <a:normAutofit fontScale="90000"/>
          </a:bodyPr>
          <a:lstStyle/>
          <a:p>
            <a:r>
              <a:rPr lang="tr-TR" altLang="tr-TR" u="sng" smtClean="0"/>
              <a:t>Kullanılabilecek Kaynaklar</a:t>
            </a:r>
          </a:p>
        </p:txBody>
      </p:sp>
      <p:sp>
        <p:nvSpPr>
          <p:cNvPr id="10243" name="Alt Başlık 2"/>
          <p:cNvSpPr>
            <a:spLocks noGrp="1"/>
          </p:cNvSpPr>
          <p:nvPr>
            <p:ph type="subTitle" idx="1"/>
          </p:nvPr>
        </p:nvSpPr>
        <p:spPr>
          <a:xfrm>
            <a:off x="527051" y="1412875"/>
            <a:ext cx="10411883" cy="4873625"/>
          </a:xfrm>
        </p:spPr>
        <p:txBody>
          <a:bodyPr/>
          <a:lstStyle/>
          <a:p>
            <a:r>
              <a:rPr lang="tr-TR" altLang="tr-TR" dirty="0" err="1" smtClean="0"/>
              <a:t>Moore</a:t>
            </a:r>
            <a:r>
              <a:rPr lang="tr-TR" altLang="tr-TR" dirty="0" smtClean="0"/>
              <a:t> KL, </a:t>
            </a:r>
            <a:r>
              <a:rPr lang="tr-TR" altLang="tr-TR" dirty="0" err="1" smtClean="0"/>
              <a:t>Dalley</a:t>
            </a:r>
            <a:r>
              <a:rPr lang="tr-TR" altLang="tr-TR" dirty="0" smtClean="0"/>
              <a:t> AF. </a:t>
            </a:r>
            <a:r>
              <a:rPr lang="tr-TR" altLang="tr-TR" dirty="0" err="1" smtClean="0"/>
              <a:t>Clinically</a:t>
            </a:r>
            <a:r>
              <a:rPr lang="tr-TR" altLang="tr-TR" dirty="0" smtClean="0"/>
              <a:t> </a:t>
            </a:r>
            <a:r>
              <a:rPr lang="tr-TR" altLang="tr-TR" dirty="0" err="1" smtClean="0"/>
              <a:t>Oriented</a:t>
            </a:r>
            <a:r>
              <a:rPr lang="tr-TR" altLang="tr-TR" dirty="0" smtClean="0"/>
              <a:t> </a:t>
            </a:r>
            <a:r>
              <a:rPr lang="tr-TR" altLang="tr-TR" dirty="0" err="1" smtClean="0"/>
              <a:t>Anatomy</a:t>
            </a:r>
            <a:r>
              <a:rPr lang="tr-TR" altLang="tr-TR" dirty="0" smtClean="0"/>
              <a:t>. 4th ed. </a:t>
            </a:r>
            <a:r>
              <a:rPr lang="tr-TR" altLang="tr-TR" dirty="0" err="1" smtClean="0"/>
              <a:t>Lippincott</a:t>
            </a:r>
            <a:r>
              <a:rPr lang="tr-TR" altLang="tr-TR" dirty="0" smtClean="0"/>
              <a:t> Williams &amp; </a:t>
            </a:r>
            <a:r>
              <a:rPr lang="tr-TR" altLang="tr-TR" dirty="0" err="1" smtClean="0"/>
              <a:t>Wilkins</a:t>
            </a:r>
            <a:r>
              <a:rPr lang="tr-TR" altLang="tr-TR" dirty="0" smtClean="0"/>
              <a:t>, </a:t>
            </a:r>
            <a:r>
              <a:rPr lang="tr-TR" altLang="tr-TR" dirty="0" err="1" smtClean="0"/>
              <a:t>Philadelphia</a:t>
            </a:r>
            <a:r>
              <a:rPr lang="tr-TR" altLang="tr-TR" dirty="0" smtClean="0"/>
              <a:t> – Baltimore – New York – </a:t>
            </a:r>
            <a:r>
              <a:rPr lang="tr-TR" altLang="tr-TR" dirty="0" err="1" smtClean="0"/>
              <a:t>London</a:t>
            </a:r>
            <a:r>
              <a:rPr lang="tr-TR" altLang="tr-TR" dirty="0" smtClean="0"/>
              <a:t> – Buenos Aires – Hong Kong – Tokyo –Sydney, 1999</a:t>
            </a:r>
          </a:p>
          <a:p>
            <a:r>
              <a:rPr lang="tr-TR" altLang="tr-TR" dirty="0" err="1" smtClean="0"/>
              <a:t>Netter</a:t>
            </a:r>
            <a:r>
              <a:rPr lang="tr-TR" altLang="tr-TR" dirty="0" smtClean="0"/>
              <a:t> FH, İnsan Anatomisi Atlası.</a:t>
            </a:r>
          </a:p>
          <a:p>
            <a:r>
              <a:rPr lang="en-US" altLang="tr-TR" dirty="0" smtClean="0"/>
              <a:t>Clinical Anatomy</a:t>
            </a:r>
            <a:r>
              <a:rPr lang="tr-TR" altLang="tr-TR" dirty="0" smtClean="0"/>
              <a:t> </a:t>
            </a:r>
            <a:r>
              <a:rPr lang="tr-TR" altLang="tr-TR" dirty="0" err="1" smtClean="0"/>
              <a:t>For</a:t>
            </a:r>
            <a:r>
              <a:rPr lang="tr-TR" altLang="tr-TR" dirty="0" smtClean="0"/>
              <a:t> </a:t>
            </a:r>
            <a:r>
              <a:rPr lang="tr-TR" altLang="tr-TR" dirty="0" err="1" smtClean="0"/>
              <a:t>Students</a:t>
            </a:r>
            <a:r>
              <a:rPr lang="en-US" altLang="tr-TR" dirty="0" smtClean="0"/>
              <a:t>, Richard S. Snell, 8th Edition, Lippincott Williams and Wilkins. </a:t>
            </a:r>
            <a:endParaRPr lang="tr-TR" altLang="tr-TR" dirty="0" smtClean="0"/>
          </a:p>
          <a:p>
            <a:endParaRPr lang="tr-TR" altLang="tr-TR" dirty="0" smtClean="0"/>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2410</Words>
  <Application>Microsoft Office PowerPoint</Application>
  <PresentationFormat>Özel</PresentationFormat>
  <Paragraphs>313</Paragraphs>
  <Slides>76</Slides>
  <Notes>1</Notes>
  <HiddenSlides>0</HiddenSlides>
  <MMClips>0</MMClips>
  <ScaleCrop>false</ScaleCrop>
  <HeadingPairs>
    <vt:vector size="4" baseType="variant">
      <vt:variant>
        <vt:lpstr>Tema</vt:lpstr>
      </vt:variant>
      <vt:variant>
        <vt:i4>1</vt:i4>
      </vt:variant>
      <vt:variant>
        <vt:lpstr>Slayt Başlıkları</vt:lpstr>
      </vt:variant>
      <vt:variant>
        <vt:i4>76</vt:i4>
      </vt:variant>
    </vt:vector>
  </HeadingPairs>
  <TitlesOfParts>
    <vt:vector size="77" baseType="lpstr">
      <vt:lpstr>Office Teması</vt:lpstr>
      <vt:lpstr>MEDULLA SPİNALİS SPİNAL SİNİRLER PLEKSUSLAR OTONOM SİNİR SİSTEMİ</vt:lpstr>
      <vt:lpstr>MEDULLA SPINALIS</vt:lpstr>
      <vt:lpstr>MEDULLA SPINALIS</vt:lpstr>
      <vt:lpstr>MEDULLA SPINALIS</vt:lpstr>
      <vt:lpstr>MEDULLA SPINALIS</vt:lpstr>
      <vt:lpstr>MEDULLA SPINALIS</vt:lpstr>
      <vt:lpstr>MEDULLA SPINALIS</vt:lpstr>
      <vt:lpstr>Slayt 8</vt:lpstr>
      <vt:lpstr>Slayt 9</vt:lpstr>
      <vt:lpstr>Slayt 10</vt:lpstr>
      <vt:lpstr>Slayt 11</vt:lpstr>
      <vt:lpstr>Slayt 12</vt:lpstr>
      <vt:lpstr>Slayt 13</vt:lpstr>
      <vt:lpstr>Slayt 14</vt:lpstr>
      <vt:lpstr>Slayt 15</vt:lpstr>
      <vt:lpstr>Slayt 16</vt:lpstr>
      <vt:lpstr>Slayt 17</vt:lpstr>
      <vt:lpstr>SUBSTANTIA ALBA</vt:lpstr>
      <vt:lpstr>Slayt 19</vt:lpstr>
      <vt:lpstr>Slayt 20</vt:lpstr>
      <vt:lpstr>Medulla spinalis zarları</vt:lpstr>
      <vt:lpstr>Slayt 22</vt:lpstr>
      <vt:lpstr>DURAMATER SPINALIS</vt:lpstr>
      <vt:lpstr>Slayt 24</vt:lpstr>
      <vt:lpstr>Slayt 25</vt:lpstr>
      <vt:lpstr>Slayt 26</vt:lpstr>
      <vt:lpstr>Slayt 27</vt:lpstr>
      <vt:lpstr>PIAMATER</vt:lpstr>
      <vt:lpstr>SPİNAL SİNİR</vt:lpstr>
      <vt:lpstr>SPİNAL SİNİR</vt:lpstr>
      <vt:lpstr>SPİNAL SİNİR</vt:lpstr>
      <vt:lpstr>SPİNAL SİNİR</vt:lpstr>
      <vt:lpstr>SPİNAL SİNİR</vt:lpstr>
      <vt:lpstr>SİNİR PLEXUSLARI</vt:lpstr>
      <vt:lpstr>PLEXUS CERVICALIS</vt:lpstr>
      <vt:lpstr>PLEXUS CERVICALIS</vt:lpstr>
      <vt:lpstr>PLEXUS CERVICALIS</vt:lpstr>
      <vt:lpstr>PLEXUS CERVICALIS</vt:lpstr>
      <vt:lpstr>PLEXUS CERVICALIS</vt:lpstr>
      <vt:lpstr>Slayt 40</vt:lpstr>
      <vt:lpstr>Nervus phrenicus</vt:lpstr>
      <vt:lpstr>Slayt 42</vt:lpstr>
      <vt:lpstr>PLEXUS BRACHIALIS</vt:lpstr>
      <vt:lpstr>PLEXUS BRACHIALIS</vt:lpstr>
      <vt:lpstr>PLEXUS BRACHIALIS</vt:lpstr>
      <vt:lpstr>PLEXUS BRACHIALIS</vt:lpstr>
      <vt:lpstr>  Torakal spinal sinirler </vt:lpstr>
      <vt:lpstr>PLEXUS LUMBOSACRALIS</vt:lpstr>
      <vt:lpstr>PLEXUS LUMBALIS</vt:lpstr>
      <vt:lpstr>PLEXUS LUMBALIS</vt:lpstr>
      <vt:lpstr>PLEXUS LUMBALIS</vt:lpstr>
      <vt:lpstr>PLEXUS LUMBALIS</vt:lpstr>
      <vt:lpstr>Truncus lumbosacralis</vt:lpstr>
      <vt:lpstr>Truncus lumbosacralis</vt:lpstr>
      <vt:lpstr>Plexus sacralis</vt:lpstr>
      <vt:lpstr>Plexus sacralis</vt:lpstr>
      <vt:lpstr>Plexus coccygeus</vt:lpstr>
      <vt:lpstr>OTONOM SİNİR SİSTEMİ</vt:lpstr>
      <vt:lpstr>Slayt 59</vt:lpstr>
      <vt:lpstr>SEMPATİK SİNİR SİSTEMİ</vt:lpstr>
      <vt:lpstr>SEMPATİK SİNİR SİSTEMİ</vt:lpstr>
      <vt:lpstr>Truncus sympathicus</vt:lpstr>
      <vt:lpstr>Truncus sympathicus</vt:lpstr>
      <vt:lpstr>PARASEMPATİK SİSTEM</vt:lpstr>
      <vt:lpstr>PARASEMPATİK SİSTEM</vt:lpstr>
      <vt:lpstr>PARASEMPATİK SİSTEM</vt:lpstr>
      <vt:lpstr>PARASEMPATİK SİSTEM</vt:lpstr>
      <vt:lpstr>Slayt 68</vt:lpstr>
      <vt:lpstr>Slayt 69</vt:lpstr>
      <vt:lpstr>Slayt 70</vt:lpstr>
      <vt:lpstr>Slayt 71</vt:lpstr>
      <vt:lpstr>Slayt 72</vt:lpstr>
      <vt:lpstr>Slayt 73</vt:lpstr>
      <vt:lpstr>Slayt 74</vt:lpstr>
      <vt:lpstr>Slayt 75</vt:lpstr>
      <vt:lpstr>Kullanılabilecek Kaynaklar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MEDULLA SPİNALİS SPİNAL SİNİRLER PLEKSUSLAR OTONOM SİNİR SİSTEMİ</dc:title>
  <dc:creator>Prof.Dr M.Emirzeoğlu</dc:creator>
  <cp:lastModifiedBy>pc</cp:lastModifiedBy>
  <cp:revision>41</cp:revision>
  <dcterms:created xsi:type="dcterms:W3CDTF">2018-05-07T08:05:01Z</dcterms:created>
  <dcterms:modified xsi:type="dcterms:W3CDTF">2020-03-26T11:27:40Z</dcterms:modified>
</cp:coreProperties>
</file>