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5"/>
  </p:notesMasterIdLst>
  <p:sldIdLst>
    <p:sldId id="657" r:id="rId2"/>
    <p:sldId id="658" r:id="rId3"/>
    <p:sldId id="659" r:id="rId4"/>
    <p:sldId id="660" r:id="rId5"/>
    <p:sldId id="661" r:id="rId6"/>
    <p:sldId id="662" r:id="rId7"/>
    <p:sldId id="663" r:id="rId8"/>
    <p:sldId id="664" r:id="rId9"/>
    <p:sldId id="665" r:id="rId10"/>
    <p:sldId id="666" r:id="rId11"/>
    <p:sldId id="667" r:id="rId12"/>
    <p:sldId id="668" r:id="rId13"/>
    <p:sldId id="669" r:id="rId14"/>
    <p:sldId id="670" r:id="rId15"/>
    <p:sldId id="671" r:id="rId16"/>
    <p:sldId id="672" r:id="rId17"/>
    <p:sldId id="673" r:id="rId18"/>
    <p:sldId id="674" r:id="rId19"/>
    <p:sldId id="675" r:id="rId20"/>
    <p:sldId id="676" r:id="rId21"/>
    <p:sldId id="677" r:id="rId22"/>
    <p:sldId id="678" r:id="rId23"/>
    <p:sldId id="679" r:id="rId24"/>
    <p:sldId id="680" r:id="rId25"/>
    <p:sldId id="681" r:id="rId26"/>
    <p:sldId id="682" r:id="rId27"/>
    <p:sldId id="683" r:id="rId28"/>
    <p:sldId id="684" r:id="rId29"/>
    <p:sldId id="685" r:id="rId30"/>
    <p:sldId id="686" r:id="rId31"/>
    <p:sldId id="687" r:id="rId32"/>
    <p:sldId id="688" r:id="rId33"/>
    <p:sldId id="689" r:id="rId34"/>
    <p:sldId id="690" r:id="rId35"/>
    <p:sldId id="691" r:id="rId36"/>
    <p:sldId id="692" r:id="rId37"/>
    <p:sldId id="693" r:id="rId38"/>
    <p:sldId id="694" r:id="rId39"/>
    <p:sldId id="695" r:id="rId40"/>
    <p:sldId id="696" r:id="rId41"/>
    <p:sldId id="697" r:id="rId42"/>
    <p:sldId id="698" r:id="rId43"/>
    <p:sldId id="699" r:id="rId44"/>
    <p:sldId id="700" r:id="rId45"/>
    <p:sldId id="701" r:id="rId46"/>
    <p:sldId id="702" r:id="rId47"/>
    <p:sldId id="703" r:id="rId48"/>
    <p:sldId id="704" r:id="rId49"/>
    <p:sldId id="705" r:id="rId50"/>
    <p:sldId id="706" r:id="rId51"/>
    <p:sldId id="707" r:id="rId52"/>
    <p:sldId id="708" r:id="rId53"/>
    <p:sldId id="709" r:id="rId5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D252"/>
    <a:srgbClr val="7C7CBA"/>
    <a:srgbClr val="54C11D"/>
    <a:srgbClr val="CC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3" autoAdjust="0"/>
    <p:restoredTop sz="94658" autoAdjust="0"/>
  </p:normalViewPr>
  <p:slideViewPr>
    <p:cSldViewPr>
      <p:cViewPr varScale="1">
        <p:scale>
          <a:sx n="66" d="100"/>
          <a:sy n="66" d="100"/>
        </p:scale>
        <p:origin x="-55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DF65FB7-95B9-4BC9-B478-499DE5624304}" type="datetimeFigureOut">
              <a:rPr lang="tr-TR"/>
              <a:pPr>
                <a:defRPr/>
              </a:pPr>
              <a:t>21.11.2011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40A50EE-0F64-4A39-94A2-42B01322221D}"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3 Dikdörtgen"/>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4 Dikdörtgen"/>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 Dikdörtgen"/>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6 Dikdörtgen"/>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9 Dikdörtgen"/>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1" name="10 Yuvarlatılmış Dikdörtgen"/>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2" name="11 Yuvarlatılmış Dikdörtgen"/>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12 Dikdörtgen"/>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13 Dikdörtgen"/>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14 Dikdörtgen"/>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15 Dikdörtgen"/>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7 Başlık"/>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tr-TR" smtClean="0"/>
              <a:t>Asıl başlık stili için tıklatın</a:t>
            </a:r>
            <a:endParaRPr lang="en-US"/>
          </a:p>
        </p:txBody>
      </p:sp>
      <p:sp>
        <p:nvSpPr>
          <p:cNvPr id="9" name="8 Alt Başlık"/>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smtClean="0"/>
              <a:t>Asıl alt başlık stilini düzenlemek için tıklatın</a:t>
            </a:r>
            <a:endParaRPr lang="en-US"/>
          </a:p>
        </p:txBody>
      </p:sp>
      <p:sp>
        <p:nvSpPr>
          <p:cNvPr id="17" name="27 Veri Yer Tutucusu"/>
          <p:cNvSpPr>
            <a:spLocks noGrp="1"/>
          </p:cNvSpPr>
          <p:nvPr>
            <p:ph type="dt" sz="half" idx="10"/>
          </p:nvPr>
        </p:nvSpPr>
        <p:spPr>
          <a:xfrm>
            <a:off x="6705600" y="4206875"/>
            <a:ext cx="960438" cy="457200"/>
          </a:xfrm>
        </p:spPr>
        <p:txBody>
          <a:bodyPr/>
          <a:lstStyle>
            <a:lvl1pPr>
              <a:defRPr/>
            </a:lvl1pPr>
          </a:lstStyle>
          <a:p>
            <a:pPr>
              <a:defRPr/>
            </a:pPr>
            <a:fld id="{4D2DD04C-9DDA-4E8A-A195-73E8B72F1B64}" type="datetimeFigureOut">
              <a:rPr lang="tr-TR"/>
              <a:pPr>
                <a:defRPr/>
              </a:pPr>
              <a:t>21.11.2011</a:t>
            </a:fld>
            <a:endParaRPr lang="tr-TR"/>
          </a:p>
        </p:txBody>
      </p:sp>
      <p:sp>
        <p:nvSpPr>
          <p:cNvPr id="18" name="16 Altbilgi Yer Tutucusu"/>
          <p:cNvSpPr>
            <a:spLocks noGrp="1"/>
          </p:cNvSpPr>
          <p:nvPr>
            <p:ph type="ftr" sz="quarter" idx="11"/>
          </p:nvPr>
        </p:nvSpPr>
        <p:spPr>
          <a:xfrm>
            <a:off x="5410200" y="4205288"/>
            <a:ext cx="1295400" cy="457200"/>
          </a:xfrm>
        </p:spPr>
        <p:txBody>
          <a:bodyPr/>
          <a:lstStyle>
            <a:lvl1pPr>
              <a:defRPr/>
            </a:lvl1pPr>
          </a:lstStyle>
          <a:p>
            <a:pPr>
              <a:defRPr/>
            </a:pPr>
            <a:endParaRPr lang="tr-TR"/>
          </a:p>
        </p:txBody>
      </p:sp>
      <p:sp>
        <p:nvSpPr>
          <p:cNvPr id="19" name="28 Slayt Numarası Yer Tutucusu"/>
          <p:cNvSpPr>
            <a:spLocks noGrp="1"/>
          </p:cNvSpPr>
          <p:nvPr>
            <p:ph type="sldNum" sz="quarter" idx="12"/>
          </p:nvPr>
        </p:nvSpPr>
        <p:spPr>
          <a:xfrm>
            <a:off x="8320088" y="1588"/>
            <a:ext cx="747712" cy="365125"/>
          </a:xfrm>
        </p:spPr>
        <p:txBody>
          <a:bodyPr/>
          <a:lstStyle>
            <a:lvl1pPr algn="r">
              <a:defRPr sz="1800">
                <a:solidFill>
                  <a:schemeClr val="bg1"/>
                </a:solidFill>
              </a:defRPr>
            </a:lvl1pPr>
          </a:lstStyle>
          <a:p>
            <a:pPr>
              <a:defRPr/>
            </a:pPr>
            <a:fld id="{F0F148E8-0576-4B5D-9E20-D6083056E00D}" type="slidenum">
              <a:rPr lang="tr-TR"/>
              <a:pPr>
                <a:defRPr/>
              </a:pPr>
              <a:t>‹#›</a:t>
            </a:fld>
            <a:endParaRPr lang="tr-T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13 Veri Yer Tutucusu"/>
          <p:cNvSpPr>
            <a:spLocks noGrp="1"/>
          </p:cNvSpPr>
          <p:nvPr>
            <p:ph type="dt" sz="half" idx="10"/>
          </p:nvPr>
        </p:nvSpPr>
        <p:spPr/>
        <p:txBody>
          <a:bodyPr/>
          <a:lstStyle>
            <a:lvl1pPr>
              <a:defRPr/>
            </a:lvl1pPr>
          </a:lstStyle>
          <a:p>
            <a:pPr>
              <a:defRPr/>
            </a:pPr>
            <a:fld id="{D6BE65B0-7D35-44D5-8FC1-9DFA5D3DDAC7}" type="datetimeFigureOut">
              <a:rPr lang="tr-TR"/>
              <a:pPr>
                <a:defRPr/>
              </a:pPr>
              <a:t>21.11.2011</a:t>
            </a:fld>
            <a:endParaRPr lang="tr-TR"/>
          </a:p>
        </p:txBody>
      </p:sp>
      <p:sp>
        <p:nvSpPr>
          <p:cNvPr id="5" name="2 Altbilgi Yer Tutucusu"/>
          <p:cNvSpPr>
            <a:spLocks noGrp="1"/>
          </p:cNvSpPr>
          <p:nvPr>
            <p:ph type="ftr" sz="quarter" idx="11"/>
          </p:nvPr>
        </p:nvSpPr>
        <p:spPr/>
        <p:txBody>
          <a:bodyPr/>
          <a:lstStyle>
            <a:lvl1pPr>
              <a:defRPr/>
            </a:lvl1pPr>
          </a:lstStyle>
          <a:p>
            <a:pPr>
              <a:defRPr/>
            </a:pPr>
            <a:endParaRPr lang="tr-TR"/>
          </a:p>
        </p:txBody>
      </p:sp>
      <p:sp>
        <p:nvSpPr>
          <p:cNvPr id="6" name="22 Slayt Numarası Yer Tutucusu"/>
          <p:cNvSpPr>
            <a:spLocks noGrp="1"/>
          </p:cNvSpPr>
          <p:nvPr>
            <p:ph type="sldNum" sz="quarter" idx="12"/>
          </p:nvPr>
        </p:nvSpPr>
        <p:spPr/>
        <p:txBody>
          <a:bodyPr/>
          <a:lstStyle>
            <a:lvl1pPr>
              <a:defRPr/>
            </a:lvl1pPr>
          </a:lstStyle>
          <a:p>
            <a:pPr>
              <a:defRPr/>
            </a:pPr>
            <a:fld id="{0A786505-023E-4A17-AE51-5C6ADB14DEE1}" type="slidenum">
              <a:rPr lang="tr-TR"/>
              <a:pPr>
                <a:defRPr/>
              </a:pPr>
              <a:t>‹#›</a:t>
            </a:fld>
            <a:endParaRPr lang="tr-T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tr-TR" smtClean="0"/>
              <a:t>Asıl başlık stili için tıklatın</a:t>
            </a:r>
            <a:endParaRPr lang="en-US"/>
          </a:p>
        </p:txBody>
      </p:sp>
      <p:sp>
        <p:nvSpPr>
          <p:cNvPr id="3" name="2 Metin Yer Tutucusu"/>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smtClean="0"/>
              <a:t>Asıl metin stillerini düzenlemek için tıklatın</a:t>
            </a:r>
          </a:p>
        </p:txBody>
      </p:sp>
      <p:sp>
        <p:nvSpPr>
          <p:cNvPr id="4" name="13 Veri Yer Tutucusu"/>
          <p:cNvSpPr>
            <a:spLocks noGrp="1"/>
          </p:cNvSpPr>
          <p:nvPr>
            <p:ph type="dt" sz="half" idx="10"/>
          </p:nvPr>
        </p:nvSpPr>
        <p:spPr/>
        <p:txBody>
          <a:bodyPr/>
          <a:lstStyle>
            <a:lvl1pPr>
              <a:defRPr/>
            </a:lvl1pPr>
          </a:lstStyle>
          <a:p>
            <a:pPr>
              <a:defRPr/>
            </a:pPr>
            <a:fld id="{D4B8332A-0B1A-4A2C-84F7-BDF6312AB79E}" type="datetimeFigureOut">
              <a:rPr lang="tr-TR"/>
              <a:pPr>
                <a:defRPr/>
              </a:pPr>
              <a:t>21.11.2011</a:t>
            </a:fld>
            <a:endParaRPr lang="tr-TR"/>
          </a:p>
        </p:txBody>
      </p:sp>
      <p:sp>
        <p:nvSpPr>
          <p:cNvPr id="5" name="2 Altbilgi Yer Tutucusu"/>
          <p:cNvSpPr>
            <a:spLocks noGrp="1"/>
          </p:cNvSpPr>
          <p:nvPr>
            <p:ph type="ftr" sz="quarter" idx="11"/>
          </p:nvPr>
        </p:nvSpPr>
        <p:spPr/>
        <p:txBody>
          <a:bodyPr/>
          <a:lstStyle>
            <a:lvl1pPr>
              <a:defRPr/>
            </a:lvl1pPr>
          </a:lstStyle>
          <a:p>
            <a:pPr>
              <a:defRPr/>
            </a:pPr>
            <a:endParaRPr lang="tr-TR"/>
          </a:p>
        </p:txBody>
      </p:sp>
      <p:sp>
        <p:nvSpPr>
          <p:cNvPr id="6" name="22 Slayt Numarası Yer Tutucusu"/>
          <p:cNvSpPr>
            <a:spLocks noGrp="1"/>
          </p:cNvSpPr>
          <p:nvPr>
            <p:ph type="sldNum" sz="quarter" idx="12"/>
          </p:nvPr>
        </p:nvSpPr>
        <p:spPr/>
        <p:txBody>
          <a:bodyPr/>
          <a:lstStyle>
            <a:lvl1pPr>
              <a:defRPr/>
            </a:lvl1pPr>
          </a:lstStyle>
          <a:p>
            <a:pPr>
              <a:defRPr/>
            </a:pPr>
            <a:fld id="{BC8D6A0B-DF79-4E9E-84C0-8AFAE5A8E14A}" type="slidenum">
              <a:rPr lang="tr-TR"/>
              <a:pPr>
                <a:defRPr/>
              </a:pPr>
              <a:t>‹#›</a:t>
            </a:fld>
            <a:endParaRPr lang="tr-T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13 Veri Yer Tutucusu"/>
          <p:cNvSpPr>
            <a:spLocks noGrp="1"/>
          </p:cNvSpPr>
          <p:nvPr>
            <p:ph type="dt" sz="half" idx="10"/>
          </p:nvPr>
        </p:nvSpPr>
        <p:spPr/>
        <p:txBody>
          <a:bodyPr/>
          <a:lstStyle>
            <a:lvl1pPr>
              <a:defRPr/>
            </a:lvl1pPr>
          </a:lstStyle>
          <a:p>
            <a:pPr>
              <a:defRPr/>
            </a:pPr>
            <a:fld id="{9E24C9C1-1F55-4E1F-B420-9301E5F4B586}" type="datetimeFigureOut">
              <a:rPr lang="tr-TR"/>
              <a:pPr>
                <a:defRPr/>
              </a:pPr>
              <a:t>21.11.2011</a:t>
            </a:fld>
            <a:endParaRPr lang="tr-TR"/>
          </a:p>
        </p:txBody>
      </p:sp>
      <p:sp>
        <p:nvSpPr>
          <p:cNvPr id="6" name="2 Altbilgi Yer Tutucusu"/>
          <p:cNvSpPr>
            <a:spLocks noGrp="1"/>
          </p:cNvSpPr>
          <p:nvPr>
            <p:ph type="ftr" sz="quarter" idx="11"/>
          </p:nvPr>
        </p:nvSpPr>
        <p:spPr/>
        <p:txBody>
          <a:bodyPr/>
          <a:lstStyle>
            <a:lvl1pPr>
              <a:defRPr/>
            </a:lvl1pPr>
          </a:lstStyle>
          <a:p>
            <a:pPr>
              <a:defRPr/>
            </a:pPr>
            <a:endParaRPr lang="tr-TR"/>
          </a:p>
        </p:txBody>
      </p:sp>
      <p:sp>
        <p:nvSpPr>
          <p:cNvPr id="7" name="22 Slayt Numarası Yer Tutucusu"/>
          <p:cNvSpPr>
            <a:spLocks noGrp="1"/>
          </p:cNvSpPr>
          <p:nvPr>
            <p:ph type="sldNum" sz="quarter" idx="12"/>
          </p:nvPr>
        </p:nvSpPr>
        <p:spPr/>
        <p:txBody>
          <a:bodyPr/>
          <a:lstStyle>
            <a:lvl1pPr>
              <a:defRPr/>
            </a:lvl1pPr>
          </a:lstStyle>
          <a:p>
            <a:pPr>
              <a:defRPr/>
            </a:pPr>
            <a:fld id="{29F79D21-7605-4038-9CAE-CA00263ED9F9}" type="slidenum">
              <a:rPr lang="tr-TR"/>
              <a:pPr>
                <a:defRPr/>
              </a:pPr>
              <a:t>‹#›</a:t>
            </a:fld>
            <a:endParaRPr lang="tr-T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381000" y="1143000"/>
            <a:ext cx="8382000" cy="1069848"/>
          </a:xfrm>
        </p:spPr>
        <p:txBody>
          <a:bodyPr/>
          <a:lstStyle>
            <a:lvl1pPr>
              <a:defRPr sz="4000" b="0" i="0" cap="none" baseline="0"/>
            </a:lvl1pPr>
          </a:lstStyle>
          <a:p>
            <a:r>
              <a:rPr lang="tr-TR" smtClean="0"/>
              <a:t>Asıl başlık stili için tıklatın</a:t>
            </a:r>
            <a:endParaRPr lang="en-US"/>
          </a:p>
        </p:txBody>
      </p:sp>
      <p:sp>
        <p:nvSpPr>
          <p:cNvPr id="3" name="2 Metin Yer Tutucusu"/>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4" name="3 Metin Yer Tutucusu"/>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5" name="4 İçerik Yer Tutucusu"/>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İçerik Yer Tutucusu"/>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25 Veri Yer Tutucusu"/>
          <p:cNvSpPr>
            <a:spLocks noGrp="1"/>
          </p:cNvSpPr>
          <p:nvPr>
            <p:ph type="dt" sz="half" idx="10"/>
          </p:nvPr>
        </p:nvSpPr>
        <p:spPr/>
        <p:txBody>
          <a:bodyPr rtlCol="0"/>
          <a:lstStyle>
            <a:lvl1pPr>
              <a:defRPr/>
            </a:lvl1pPr>
          </a:lstStyle>
          <a:p>
            <a:pPr>
              <a:defRPr/>
            </a:pPr>
            <a:fld id="{5CECC6CF-F8DF-4BC4-A84F-8F3B05D50EC1}" type="datetimeFigureOut">
              <a:rPr lang="tr-TR"/>
              <a:pPr>
                <a:defRPr/>
              </a:pPr>
              <a:t>21.11.2011</a:t>
            </a:fld>
            <a:endParaRPr lang="tr-TR"/>
          </a:p>
        </p:txBody>
      </p:sp>
      <p:sp>
        <p:nvSpPr>
          <p:cNvPr id="8" name="26 Slayt Numarası Yer Tutucusu"/>
          <p:cNvSpPr>
            <a:spLocks noGrp="1"/>
          </p:cNvSpPr>
          <p:nvPr>
            <p:ph type="sldNum" sz="quarter" idx="11"/>
          </p:nvPr>
        </p:nvSpPr>
        <p:spPr/>
        <p:txBody>
          <a:bodyPr rtlCol="0"/>
          <a:lstStyle>
            <a:lvl1pPr>
              <a:defRPr/>
            </a:lvl1pPr>
          </a:lstStyle>
          <a:p>
            <a:pPr>
              <a:defRPr/>
            </a:pPr>
            <a:fld id="{749E55D3-16CA-44F2-A767-0FAE84875692}" type="slidenum">
              <a:rPr lang="tr-TR"/>
              <a:pPr>
                <a:defRPr/>
              </a:pPr>
              <a:t>‹#›</a:t>
            </a:fld>
            <a:endParaRPr lang="tr-TR"/>
          </a:p>
        </p:txBody>
      </p:sp>
      <p:sp>
        <p:nvSpPr>
          <p:cNvPr id="9" name="27 Altbilgi Yer Tutucusu"/>
          <p:cNvSpPr>
            <a:spLocks noGrp="1"/>
          </p:cNvSpPr>
          <p:nvPr>
            <p:ph type="ftr" sz="quarter" idx="12"/>
          </p:nvPr>
        </p:nvSpPr>
        <p:spPr/>
        <p:txBody>
          <a:bodyPr rtlCol="0"/>
          <a:lstStyle>
            <a:lvl1pPr>
              <a:defRPr/>
            </a:lvl1pPr>
          </a:lstStyle>
          <a:p>
            <a:pPr>
              <a:defRPr/>
            </a:pPr>
            <a:endParaRPr lang="tr-T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229600" cy="1069848"/>
          </a:xfrm>
        </p:spPr>
        <p:txBody>
          <a:bodyPr/>
          <a:lstStyle>
            <a:lvl1pPr>
              <a:defRPr sz="4000">
                <a:solidFill>
                  <a:schemeClr val="tx2"/>
                </a:solidFill>
              </a:defRPr>
            </a:lvl1pPr>
          </a:lstStyle>
          <a:p>
            <a:r>
              <a:rPr lang="tr-TR" smtClean="0"/>
              <a:t>Asıl başlık stili için tıklatın</a:t>
            </a:r>
            <a:endParaRPr lang="en-US"/>
          </a:p>
        </p:txBody>
      </p:sp>
      <p:sp>
        <p:nvSpPr>
          <p:cNvPr id="3" name="2 Veri Yer Tutucusu"/>
          <p:cNvSpPr>
            <a:spLocks noGrp="1"/>
          </p:cNvSpPr>
          <p:nvPr>
            <p:ph type="dt" sz="half" idx="10"/>
          </p:nvPr>
        </p:nvSpPr>
        <p:spPr>
          <a:xfrm>
            <a:off x="6583363" y="612775"/>
            <a:ext cx="957262" cy="457200"/>
          </a:xfrm>
        </p:spPr>
        <p:txBody>
          <a:bodyPr/>
          <a:lstStyle>
            <a:lvl1pPr>
              <a:defRPr/>
            </a:lvl1pPr>
          </a:lstStyle>
          <a:p>
            <a:pPr>
              <a:defRPr/>
            </a:pPr>
            <a:fld id="{05ADFBF3-96F3-49CE-A3DA-4496A4DDEAD2}" type="datetimeFigureOut">
              <a:rPr lang="tr-TR"/>
              <a:pPr>
                <a:defRPr/>
              </a:pPr>
              <a:t>21.11.2011</a:t>
            </a:fld>
            <a:endParaRPr lang="tr-TR"/>
          </a:p>
        </p:txBody>
      </p:sp>
      <p:sp>
        <p:nvSpPr>
          <p:cNvPr id="4" name="3 Altbilgi Yer Tutucusu"/>
          <p:cNvSpPr>
            <a:spLocks noGrp="1"/>
          </p:cNvSpPr>
          <p:nvPr>
            <p:ph type="ftr" sz="quarter" idx="11"/>
          </p:nvPr>
        </p:nvSpPr>
        <p:spPr/>
        <p:txBody>
          <a:bodyPr/>
          <a:lstStyle>
            <a:lvl1pPr>
              <a:defRPr/>
            </a:lvl1pPr>
          </a:lstStyle>
          <a:p>
            <a:pPr>
              <a:defRPr/>
            </a:pPr>
            <a:endParaRPr lang="tr-TR"/>
          </a:p>
        </p:txBody>
      </p:sp>
      <p:sp>
        <p:nvSpPr>
          <p:cNvPr id="5" name="4 Slayt Numarası Yer Tutucusu"/>
          <p:cNvSpPr>
            <a:spLocks noGrp="1"/>
          </p:cNvSpPr>
          <p:nvPr>
            <p:ph type="sldNum" sz="quarter" idx="12"/>
          </p:nvPr>
        </p:nvSpPr>
        <p:spPr/>
        <p:txBody>
          <a:bodyPr/>
          <a:lstStyle>
            <a:lvl1pPr>
              <a:defRPr/>
            </a:lvl1pPr>
          </a:lstStyle>
          <a:p>
            <a:pPr>
              <a:defRPr/>
            </a:pPr>
            <a:fld id="{5E699504-AAB5-4F99-BB91-D1EE526276CE}" type="slidenum">
              <a:rPr lang="tr-TR"/>
              <a:pPr>
                <a:defRPr/>
              </a:pPr>
              <a:t>‹#›</a:t>
            </a:fld>
            <a:endParaRPr lang="tr-T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3 Veri Yer Tutucusu"/>
          <p:cNvSpPr>
            <a:spLocks noGrp="1"/>
          </p:cNvSpPr>
          <p:nvPr>
            <p:ph type="dt" sz="half" idx="10"/>
          </p:nvPr>
        </p:nvSpPr>
        <p:spPr/>
        <p:txBody>
          <a:bodyPr/>
          <a:lstStyle>
            <a:lvl1pPr>
              <a:defRPr/>
            </a:lvl1pPr>
          </a:lstStyle>
          <a:p>
            <a:pPr>
              <a:defRPr/>
            </a:pPr>
            <a:fld id="{69F8E70A-E6DC-47A6-BEAC-D6B175E38D7F}" type="datetimeFigureOut">
              <a:rPr lang="tr-TR"/>
              <a:pPr>
                <a:defRPr/>
              </a:pPr>
              <a:t>21.11.2011</a:t>
            </a:fld>
            <a:endParaRPr lang="tr-TR"/>
          </a:p>
        </p:txBody>
      </p:sp>
      <p:sp>
        <p:nvSpPr>
          <p:cNvPr id="3" name="2 Altbilgi Yer Tutucusu"/>
          <p:cNvSpPr>
            <a:spLocks noGrp="1"/>
          </p:cNvSpPr>
          <p:nvPr>
            <p:ph type="ftr" sz="quarter" idx="11"/>
          </p:nvPr>
        </p:nvSpPr>
        <p:spPr/>
        <p:txBody>
          <a:bodyPr/>
          <a:lstStyle>
            <a:lvl1pPr>
              <a:defRPr/>
            </a:lvl1pPr>
          </a:lstStyle>
          <a:p>
            <a:pPr>
              <a:defRPr/>
            </a:pPr>
            <a:endParaRPr lang="tr-TR"/>
          </a:p>
        </p:txBody>
      </p:sp>
      <p:sp>
        <p:nvSpPr>
          <p:cNvPr id="4" name="22 Slayt Numarası Yer Tutucusu"/>
          <p:cNvSpPr>
            <a:spLocks noGrp="1"/>
          </p:cNvSpPr>
          <p:nvPr>
            <p:ph type="sldNum" sz="quarter" idx="12"/>
          </p:nvPr>
        </p:nvSpPr>
        <p:spPr/>
        <p:txBody>
          <a:bodyPr/>
          <a:lstStyle>
            <a:lvl1pPr>
              <a:defRPr/>
            </a:lvl1pPr>
          </a:lstStyle>
          <a:p>
            <a:pPr>
              <a:defRPr/>
            </a:pPr>
            <a:fld id="{B34F0D63-4265-4A7F-B3E9-4D3C33FF308E}" type="slidenum">
              <a:rPr lang="tr-TR"/>
              <a:pPr>
                <a:defRPr/>
              </a:pPr>
              <a:t>‹#›</a:t>
            </a:fld>
            <a:endParaRPr lang="tr-T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353496" y="1101970"/>
            <a:ext cx="3383280" cy="877824"/>
          </a:xfrm>
        </p:spPr>
        <p:txBody>
          <a:bodyPr anchor="b"/>
          <a:lstStyle>
            <a:lvl1pPr algn="l">
              <a:buNone/>
              <a:defRPr sz="1800" b="1"/>
            </a:lvl1pPr>
          </a:lstStyle>
          <a:p>
            <a:r>
              <a:rPr lang="tr-TR" smtClean="0"/>
              <a:t>Asıl başlık stili için tıklatın</a:t>
            </a:r>
            <a:endParaRPr lang="en-US"/>
          </a:p>
        </p:txBody>
      </p:sp>
      <p:sp>
        <p:nvSpPr>
          <p:cNvPr id="3" name="2 Metin Yer Tutucusu"/>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tr-TR" smtClean="0"/>
              <a:t>Asıl metin stillerini düzenlemek için tıklatın</a:t>
            </a:r>
          </a:p>
        </p:txBody>
      </p:sp>
      <p:sp>
        <p:nvSpPr>
          <p:cNvPr id="4" name="3 İçerik Yer Tutucusu"/>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13 Veri Yer Tutucusu"/>
          <p:cNvSpPr>
            <a:spLocks noGrp="1"/>
          </p:cNvSpPr>
          <p:nvPr>
            <p:ph type="dt" sz="half" idx="10"/>
          </p:nvPr>
        </p:nvSpPr>
        <p:spPr/>
        <p:txBody>
          <a:bodyPr/>
          <a:lstStyle>
            <a:lvl1pPr>
              <a:defRPr/>
            </a:lvl1pPr>
          </a:lstStyle>
          <a:p>
            <a:pPr>
              <a:defRPr/>
            </a:pPr>
            <a:fld id="{87A6A538-AF4C-4D0C-8D7A-E24456EC3453}" type="datetimeFigureOut">
              <a:rPr lang="tr-TR"/>
              <a:pPr>
                <a:defRPr/>
              </a:pPr>
              <a:t>21.11.2011</a:t>
            </a:fld>
            <a:endParaRPr lang="tr-TR"/>
          </a:p>
        </p:txBody>
      </p:sp>
      <p:sp>
        <p:nvSpPr>
          <p:cNvPr id="6" name="2 Altbilgi Yer Tutucusu"/>
          <p:cNvSpPr>
            <a:spLocks noGrp="1"/>
          </p:cNvSpPr>
          <p:nvPr>
            <p:ph type="ftr" sz="quarter" idx="11"/>
          </p:nvPr>
        </p:nvSpPr>
        <p:spPr/>
        <p:txBody>
          <a:bodyPr/>
          <a:lstStyle>
            <a:lvl1pPr>
              <a:defRPr/>
            </a:lvl1pPr>
          </a:lstStyle>
          <a:p>
            <a:pPr>
              <a:defRPr/>
            </a:pPr>
            <a:endParaRPr lang="tr-TR"/>
          </a:p>
        </p:txBody>
      </p:sp>
      <p:sp>
        <p:nvSpPr>
          <p:cNvPr id="7" name="22 Slayt Numarası Yer Tutucusu"/>
          <p:cNvSpPr>
            <a:spLocks noGrp="1"/>
          </p:cNvSpPr>
          <p:nvPr>
            <p:ph type="sldNum" sz="quarter" idx="12"/>
          </p:nvPr>
        </p:nvSpPr>
        <p:spPr/>
        <p:txBody>
          <a:bodyPr/>
          <a:lstStyle>
            <a:lvl1pPr>
              <a:defRPr/>
            </a:lvl1pPr>
          </a:lstStyle>
          <a:p>
            <a:pPr>
              <a:defRPr/>
            </a:pPr>
            <a:fld id="{EC758D90-0D75-4C52-85EA-5849BEF5238A}" type="slidenum">
              <a:rPr lang="tr-TR"/>
              <a:pPr>
                <a:defRPr/>
              </a:pPr>
              <a:t>‹#›</a:t>
            </a:fld>
            <a:endParaRPr lang="tr-T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tr-TR" smtClean="0"/>
              <a:t>Asıl başlık stili için tıklatın</a:t>
            </a:r>
            <a:endParaRPr lang="en-US"/>
          </a:p>
        </p:txBody>
      </p:sp>
      <p:sp>
        <p:nvSpPr>
          <p:cNvPr id="3" name="2 Resim Yer Tutucusu"/>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tr-TR" noProof="0" smtClean="0"/>
              <a:t>Resim eklemek için simgeyi tıklatın</a:t>
            </a:r>
            <a:endParaRPr lang="en-US" noProof="0" dirty="0"/>
          </a:p>
        </p:txBody>
      </p:sp>
      <p:sp>
        <p:nvSpPr>
          <p:cNvPr id="4" name="3 Metin Yer Tutucusu"/>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tr-TR" smtClean="0"/>
              <a:t>Asıl metin stillerini düzenlemek için tıklatın</a:t>
            </a:r>
          </a:p>
        </p:txBody>
      </p:sp>
      <p:sp>
        <p:nvSpPr>
          <p:cNvPr id="5" name="13 Veri Yer Tutucusu"/>
          <p:cNvSpPr>
            <a:spLocks noGrp="1"/>
          </p:cNvSpPr>
          <p:nvPr>
            <p:ph type="dt" sz="half" idx="10"/>
          </p:nvPr>
        </p:nvSpPr>
        <p:spPr/>
        <p:txBody>
          <a:bodyPr/>
          <a:lstStyle>
            <a:lvl1pPr>
              <a:defRPr/>
            </a:lvl1pPr>
          </a:lstStyle>
          <a:p>
            <a:pPr>
              <a:defRPr/>
            </a:pPr>
            <a:fld id="{286821AB-994D-4268-9C6F-E1175D81CB57}" type="datetimeFigureOut">
              <a:rPr lang="tr-TR"/>
              <a:pPr>
                <a:defRPr/>
              </a:pPr>
              <a:t>21.11.2011</a:t>
            </a:fld>
            <a:endParaRPr lang="tr-TR"/>
          </a:p>
        </p:txBody>
      </p:sp>
      <p:sp>
        <p:nvSpPr>
          <p:cNvPr id="6" name="2 Altbilgi Yer Tutucusu"/>
          <p:cNvSpPr>
            <a:spLocks noGrp="1"/>
          </p:cNvSpPr>
          <p:nvPr>
            <p:ph type="ftr" sz="quarter" idx="11"/>
          </p:nvPr>
        </p:nvSpPr>
        <p:spPr/>
        <p:txBody>
          <a:bodyPr/>
          <a:lstStyle>
            <a:lvl1pPr>
              <a:defRPr/>
            </a:lvl1pPr>
          </a:lstStyle>
          <a:p>
            <a:pPr>
              <a:defRPr/>
            </a:pPr>
            <a:endParaRPr lang="tr-TR"/>
          </a:p>
        </p:txBody>
      </p:sp>
      <p:sp>
        <p:nvSpPr>
          <p:cNvPr id="7" name="22 Slayt Numarası Yer Tutucusu"/>
          <p:cNvSpPr>
            <a:spLocks noGrp="1"/>
          </p:cNvSpPr>
          <p:nvPr>
            <p:ph type="sldNum" sz="quarter" idx="12"/>
          </p:nvPr>
        </p:nvSpPr>
        <p:spPr/>
        <p:txBody>
          <a:bodyPr/>
          <a:lstStyle>
            <a:lvl1pPr>
              <a:defRPr/>
            </a:lvl1pPr>
          </a:lstStyle>
          <a:p>
            <a:pPr>
              <a:defRPr/>
            </a:pPr>
            <a:fld id="{E6DB7BE4-6186-43E9-8E40-1C165E46ABCE}" type="slidenum">
              <a:rPr lang="tr-TR"/>
              <a:pPr>
                <a:defRPr/>
              </a:pPr>
              <a:t>‹#›</a:t>
            </a:fld>
            <a:endParaRPr lang="tr-T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13 Veri Yer Tutucusu"/>
          <p:cNvSpPr>
            <a:spLocks noGrp="1"/>
          </p:cNvSpPr>
          <p:nvPr>
            <p:ph type="dt" sz="half" idx="10"/>
          </p:nvPr>
        </p:nvSpPr>
        <p:spPr/>
        <p:txBody>
          <a:bodyPr/>
          <a:lstStyle>
            <a:lvl1pPr>
              <a:defRPr/>
            </a:lvl1pPr>
          </a:lstStyle>
          <a:p>
            <a:pPr>
              <a:defRPr/>
            </a:pPr>
            <a:fld id="{DB74262A-B418-46B8-BE80-F004B620BF03}" type="datetimeFigureOut">
              <a:rPr lang="tr-TR"/>
              <a:pPr>
                <a:defRPr/>
              </a:pPr>
              <a:t>21.11.2011</a:t>
            </a:fld>
            <a:endParaRPr lang="tr-TR"/>
          </a:p>
        </p:txBody>
      </p:sp>
      <p:sp>
        <p:nvSpPr>
          <p:cNvPr id="5" name="2 Altbilgi Yer Tutucusu"/>
          <p:cNvSpPr>
            <a:spLocks noGrp="1"/>
          </p:cNvSpPr>
          <p:nvPr>
            <p:ph type="ftr" sz="quarter" idx="11"/>
          </p:nvPr>
        </p:nvSpPr>
        <p:spPr/>
        <p:txBody>
          <a:bodyPr/>
          <a:lstStyle>
            <a:lvl1pPr>
              <a:defRPr/>
            </a:lvl1pPr>
          </a:lstStyle>
          <a:p>
            <a:pPr>
              <a:defRPr/>
            </a:pPr>
            <a:endParaRPr lang="tr-TR"/>
          </a:p>
        </p:txBody>
      </p:sp>
      <p:sp>
        <p:nvSpPr>
          <p:cNvPr id="6" name="22 Slayt Numarası Yer Tutucusu"/>
          <p:cNvSpPr>
            <a:spLocks noGrp="1"/>
          </p:cNvSpPr>
          <p:nvPr>
            <p:ph type="sldNum" sz="quarter" idx="12"/>
          </p:nvPr>
        </p:nvSpPr>
        <p:spPr/>
        <p:txBody>
          <a:bodyPr/>
          <a:lstStyle>
            <a:lvl1pPr>
              <a:defRPr/>
            </a:lvl1pPr>
          </a:lstStyle>
          <a:p>
            <a:pPr>
              <a:defRPr/>
            </a:pPr>
            <a:fld id="{E016588B-C9FE-4E7D-837B-A8F6B28AC04E}" type="slidenum">
              <a:rPr lang="tr-TR"/>
              <a:pPr>
                <a:defRPr/>
              </a:pPr>
              <a:t>‹#›</a:t>
            </a:fld>
            <a:endParaRPr lang="tr-T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1143000"/>
            <a:ext cx="1905000" cy="5486400"/>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1143000"/>
            <a:ext cx="6248400" cy="5486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13 Veri Yer Tutucusu"/>
          <p:cNvSpPr>
            <a:spLocks noGrp="1"/>
          </p:cNvSpPr>
          <p:nvPr>
            <p:ph type="dt" sz="half" idx="10"/>
          </p:nvPr>
        </p:nvSpPr>
        <p:spPr/>
        <p:txBody>
          <a:bodyPr/>
          <a:lstStyle>
            <a:lvl1pPr>
              <a:defRPr/>
            </a:lvl1pPr>
          </a:lstStyle>
          <a:p>
            <a:pPr>
              <a:defRPr/>
            </a:pPr>
            <a:fld id="{FD607F46-D9AF-4B57-8F5B-E91AA226B543}" type="datetimeFigureOut">
              <a:rPr lang="tr-TR"/>
              <a:pPr>
                <a:defRPr/>
              </a:pPr>
              <a:t>21.11.2011</a:t>
            </a:fld>
            <a:endParaRPr lang="tr-TR"/>
          </a:p>
        </p:txBody>
      </p:sp>
      <p:sp>
        <p:nvSpPr>
          <p:cNvPr id="5" name="2 Altbilgi Yer Tutucusu"/>
          <p:cNvSpPr>
            <a:spLocks noGrp="1"/>
          </p:cNvSpPr>
          <p:nvPr>
            <p:ph type="ftr" sz="quarter" idx="11"/>
          </p:nvPr>
        </p:nvSpPr>
        <p:spPr/>
        <p:txBody>
          <a:bodyPr/>
          <a:lstStyle>
            <a:lvl1pPr>
              <a:defRPr/>
            </a:lvl1pPr>
          </a:lstStyle>
          <a:p>
            <a:pPr>
              <a:defRPr/>
            </a:pPr>
            <a:endParaRPr lang="tr-TR"/>
          </a:p>
        </p:txBody>
      </p:sp>
      <p:sp>
        <p:nvSpPr>
          <p:cNvPr id="6" name="22 Slayt Numarası Yer Tutucusu"/>
          <p:cNvSpPr>
            <a:spLocks noGrp="1"/>
          </p:cNvSpPr>
          <p:nvPr>
            <p:ph type="sldNum" sz="quarter" idx="12"/>
          </p:nvPr>
        </p:nvSpPr>
        <p:spPr/>
        <p:txBody>
          <a:bodyPr/>
          <a:lstStyle>
            <a:lvl1pPr>
              <a:defRPr/>
            </a:lvl1pPr>
          </a:lstStyle>
          <a:p>
            <a:pPr>
              <a:defRPr/>
            </a:pPr>
            <a:fld id="{152E592F-5372-47A0-B257-0CF49B45F933}" type="slidenum">
              <a:rPr lang="tr-TR"/>
              <a:pPr>
                <a:defRPr/>
              </a:pPr>
              <a:t>‹#›</a:t>
            </a:fld>
            <a:endParaRPr lang="tr-T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Dikdörtgen"/>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28 Dikdörtgen"/>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29 Dikdörtgen"/>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30 Dikdörtgen"/>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31 Dikdörtgen"/>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33" name="32 Yuvarlatılmış Dikdörtgen"/>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34" name="33 Yuvarlatılmış Dikdörtgen"/>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 name="34 Dikdörtgen"/>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35 Dikdörtgen"/>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36 Dikdörtgen"/>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37 Dikdörtgen"/>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38 Dikdörtgen"/>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39 Dikdörtgen"/>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9" name="21 Başlık Yer Tutucusu"/>
          <p:cNvSpPr>
            <a:spLocks noGrp="1"/>
          </p:cNvSpPr>
          <p:nvPr>
            <p:ph type="title"/>
          </p:nvPr>
        </p:nvSpPr>
        <p:spPr bwMode="auto">
          <a:xfrm>
            <a:off x="457200" y="11430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endParaRPr lang="en-US" smtClean="0"/>
          </a:p>
        </p:txBody>
      </p:sp>
      <p:sp>
        <p:nvSpPr>
          <p:cNvPr id="1040" name="12 Metin Yer Tutucusu"/>
          <p:cNvSpPr>
            <a:spLocks noGrp="1"/>
          </p:cNvSpPr>
          <p:nvPr>
            <p:ph type="body" idx="1"/>
          </p:nvPr>
        </p:nvSpPr>
        <p:spPr bwMode="auto">
          <a:xfrm>
            <a:off x="457200" y="2249488"/>
            <a:ext cx="8229600" cy="4324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14" name="13 Veri Yer Tutucusu"/>
          <p:cNvSpPr>
            <a:spLocks noGrp="1"/>
          </p:cNvSpPr>
          <p:nvPr>
            <p:ph type="dt" sz="half" idx="2"/>
          </p:nvPr>
        </p:nvSpPr>
        <p:spPr>
          <a:xfrm>
            <a:off x="6586538" y="612775"/>
            <a:ext cx="957262" cy="457200"/>
          </a:xfrm>
          <a:prstGeom prst="rect">
            <a:avLst/>
          </a:prstGeom>
        </p:spPr>
        <p:txBody>
          <a:bodyPr vert="horz"/>
          <a:lstStyle>
            <a:lvl1pPr algn="l" eaLnBrk="1" fontAlgn="auto" latinLnBrk="0" hangingPunct="1">
              <a:spcBef>
                <a:spcPts val="0"/>
              </a:spcBef>
              <a:spcAft>
                <a:spcPts val="0"/>
              </a:spcAft>
              <a:defRPr kumimoji="0" sz="800">
                <a:solidFill>
                  <a:schemeClr val="accent2"/>
                </a:solidFill>
                <a:latin typeface="+mn-lt"/>
                <a:cs typeface="+mn-cs"/>
              </a:defRPr>
            </a:lvl1pPr>
          </a:lstStyle>
          <a:p>
            <a:pPr>
              <a:defRPr/>
            </a:pPr>
            <a:fld id="{8FBB4735-7E5F-4D87-BE5B-B801383199EC}" type="datetimeFigureOut">
              <a:rPr lang="tr-TR"/>
              <a:pPr>
                <a:defRPr/>
              </a:pPr>
              <a:t>21.11.2011</a:t>
            </a:fld>
            <a:endParaRPr lang="tr-TR"/>
          </a:p>
        </p:txBody>
      </p:sp>
      <p:sp>
        <p:nvSpPr>
          <p:cNvPr id="3" name="2 Altbilgi Yer Tutucusu"/>
          <p:cNvSpPr>
            <a:spLocks noGrp="1"/>
          </p:cNvSpPr>
          <p:nvPr>
            <p:ph type="ftr" sz="quarter" idx="3"/>
          </p:nvPr>
        </p:nvSpPr>
        <p:spPr>
          <a:xfrm>
            <a:off x="5257800" y="612775"/>
            <a:ext cx="1325563" cy="457200"/>
          </a:xfrm>
          <a:prstGeom prst="rect">
            <a:avLst/>
          </a:prstGeom>
        </p:spPr>
        <p:txBody>
          <a:bodyPr vert="horz"/>
          <a:lstStyle>
            <a:lvl1pPr algn="r" eaLnBrk="1" fontAlgn="auto" latinLnBrk="0" hangingPunct="1">
              <a:spcBef>
                <a:spcPts val="0"/>
              </a:spcBef>
              <a:spcAft>
                <a:spcPts val="0"/>
              </a:spcAft>
              <a:defRPr kumimoji="0" sz="800">
                <a:solidFill>
                  <a:schemeClr val="accent2"/>
                </a:solidFill>
                <a:latin typeface="+mn-lt"/>
                <a:cs typeface="+mn-cs"/>
              </a:defRPr>
            </a:lvl1pPr>
          </a:lstStyle>
          <a:p>
            <a:pPr>
              <a:defRPr/>
            </a:pPr>
            <a:endParaRPr lang="tr-TR"/>
          </a:p>
        </p:txBody>
      </p:sp>
      <p:sp>
        <p:nvSpPr>
          <p:cNvPr id="23" name="22 Slayt Numarası Yer Tutucusu"/>
          <p:cNvSpPr>
            <a:spLocks noGrp="1"/>
          </p:cNvSpPr>
          <p:nvPr>
            <p:ph type="sldNum" sz="quarter" idx="4"/>
          </p:nvPr>
        </p:nvSpPr>
        <p:spPr>
          <a:xfrm>
            <a:off x="8174038" y="1588"/>
            <a:ext cx="762000" cy="366712"/>
          </a:xfrm>
          <a:prstGeom prst="rect">
            <a:avLst/>
          </a:prstGeom>
        </p:spPr>
        <p:txBody>
          <a:bodyPr vert="horz" anchor="b"/>
          <a:lstStyle>
            <a:lvl1pPr algn="r" eaLnBrk="1" fontAlgn="auto" latinLnBrk="0" hangingPunct="1">
              <a:spcBef>
                <a:spcPts val="0"/>
              </a:spcBef>
              <a:spcAft>
                <a:spcPts val="0"/>
              </a:spcAft>
              <a:defRPr kumimoji="0" sz="1800">
                <a:solidFill>
                  <a:srgbClr val="FFFFFF"/>
                </a:solidFill>
                <a:latin typeface="+mn-lt"/>
                <a:cs typeface="+mn-cs"/>
              </a:defRPr>
            </a:lvl1pPr>
          </a:lstStyle>
          <a:p>
            <a:pPr>
              <a:defRPr/>
            </a:pPr>
            <a:fld id="{E1F80E6B-D861-4344-90D6-0F7EDE6C1CEC}"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96" r:id="rId1"/>
    <p:sldLayoutId id="2147483695" r:id="rId2"/>
    <p:sldLayoutId id="2147483694" r:id="rId3"/>
    <p:sldLayoutId id="2147483693" r:id="rId4"/>
    <p:sldLayoutId id="2147483697" r:id="rId5"/>
    <p:sldLayoutId id="2147483698" r:id="rId6"/>
    <p:sldLayoutId id="2147483692" r:id="rId7"/>
    <p:sldLayoutId id="2147483691" r:id="rId8"/>
    <p:sldLayoutId id="2147483690" r:id="rId9"/>
    <p:sldLayoutId id="2147483689" r:id="rId10"/>
    <p:sldLayoutId id="2147483688" r:id="rId11"/>
  </p:sldLayoutIdLst>
  <p:transition/>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smtClean="0"/>
              <a:t>BÖLÜMLÜ PROTEZLERDE OKLUZAL İLİŞKİLER</a:t>
            </a:r>
            <a:r>
              <a:rPr lang="tr-TR" smtClean="0"/>
              <a:t/>
            </a:r>
            <a:br>
              <a:rPr lang="tr-TR" smtClean="0"/>
            </a:br>
            <a:endParaRPr lang="tr-TR" smtClean="0"/>
          </a:p>
        </p:txBody>
      </p:sp>
      <p:sp>
        <p:nvSpPr>
          <p:cNvPr id="3" name="2 İçerik Yer Tutucusu"/>
          <p:cNvSpPr>
            <a:spLocks noGrp="1"/>
          </p:cNvSpPr>
          <p:nvPr>
            <p:ph idx="1"/>
          </p:nvPr>
        </p:nvSpPr>
        <p:spPr/>
        <p:txBody>
          <a:bodyPr/>
          <a:lstStyle/>
          <a:p>
            <a:pPr marL="622300" indent="-514350">
              <a:buFont typeface="Georgia" pitchFamily="18" charset="0"/>
              <a:buNone/>
            </a:pPr>
            <a:r>
              <a:rPr lang="tr-TR" b="1" smtClean="0">
                <a:solidFill>
                  <a:srgbClr val="FF0000"/>
                </a:solidFill>
                <a:latin typeface="Arial" charset="0"/>
              </a:rPr>
              <a:t>1-</a:t>
            </a:r>
            <a:r>
              <a:rPr lang="tr-TR" b="1" smtClean="0">
                <a:solidFill>
                  <a:srgbClr val="FF0000"/>
                </a:solidFill>
              </a:rPr>
              <a:t>Modellerin doğrudan doğruya karşılıklı</a:t>
            </a:r>
          </a:p>
          <a:p>
            <a:pPr marL="622300" indent="-514350">
              <a:buFont typeface="Georgia" pitchFamily="18" charset="0"/>
              <a:buNone/>
            </a:pPr>
            <a:r>
              <a:rPr lang="tr-TR" b="1" smtClean="0">
                <a:solidFill>
                  <a:srgbClr val="FF0000"/>
                </a:solidFill>
              </a:rPr>
              <a:t>getirilmesi</a:t>
            </a:r>
          </a:p>
          <a:p>
            <a:pPr marL="622300" indent="-514350">
              <a:buFont typeface="Georgia" pitchFamily="18" charset="0"/>
              <a:buNone/>
            </a:pPr>
            <a:r>
              <a:rPr lang="tr-TR" smtClean="0"/>
              <a:t>Çok az sayıda yapay diş yerleştirilecekse, yani</a:t>
            </a:r>
          </a:p>
          <a:p>
            <a:pPr marL="622300" indent="-514350">
              <a:buFont typeface="Georgia" pitchFamily="18" charset="0"/>
              <a:buNone/>
            </a:pPr>
            <a:r>
              <a:rPr lang="tr-TR" smtClean="0"/>
              <a:t>hastanın ağzında birbiri ile değim halinde çok</a:t>
            </a:r>
          </a:p>
          <a:p>
            <a:pPr marL="622300" indent="-514350">
              <a:buFont typeface="Georgia" pitchFamily="18" charset="0"/>
              <a:buNone/>
            </a:pPr>
            <a:r>
              <a:rPr lang="tr-TR" smtClean="0"/>
              <a:t>sayıda doğal diş varsa modeller elde artiküle</a:t>
            </a:r>
          </a:p>
          <a:p>
            <a:pPr marL="622300" indent="-514350">
              <a:buFont typeface="Georgia" pitchFamily="18" charset="0"/>
              <a:buNone/>
            </a:pPr>
            <a:r>
              <a:rPr lang="tr-TR" smtClean="0"/>
              <a:t>edilebilir. </a:t>
            </a:r>
            <a:endParaRPr lang="tr-TR" smtClean="0">
              <a:solidFill>
                <a:srgbClr val="FF0000"/>
              </a:solidFill>
            </a:endParaRPr>
          </a:p>
          <a:p>
            <a:pPr marL="622300" indent="-514350">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slide(fromBottom)">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slide(fromBottom)">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2" end="2"/>
                                            </p:txEl>
                                          </p:spTgt>
                                        </p:tgtEl>
                                      </p:cBhvr>
                                    </p:animEffect>
                                  </p:childTnLst>
                                </p:cTn>
                              </p:par>
                              <p:par>
                                <p:cTn id="38" presetID="29" presetClass="entr" presetSubtype="0" fill="hold" nodeType="with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p:cTn id="40"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1"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42" dur="1000"/>
                                        <p:tgtEl>
                                          <p:spTgt spid="3">
                                            <p:txEl>
                                              <p:pRg st="3" end="3"/>
                                            </p:txEl>
                                          </p:spTgt>
                                        </p:tgtEl>
                                      </p:cBhvr>
                                    </p:animEffect>
                                  </p:childTnLst>
                                </p:cTn>
                              </p:par>
                              <p:par>
                                <p:cTn id="43" presetID="29" presetClass="entr" presetSubtype="0" fill="hold" nodeType="with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6"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7" dur="1000"/>
                                        <p:tgtEl>
                                          <p:spTgt spid="3">
                                            <p:txEl>
                                              <p:pRg st="4" end="4"/>
                                            </p:txEl>
                                          </p:spTgt>
                                        </p:tgtEl>
                                      </p:cBhvr>
                                    </p:animEffect>
                                  </p:childTnLst>
                                </p:cTn>
                              </p:par>
                              <p:par>
                                <p:cTn id="48" presetID="29" presetClass="entr" presetSubtype="0" fill="hold" nodeType="with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 calcmode="lin" valueType="num">
                                      <p:cBhvr>
                                        <p:cTn id="50"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3">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1000"/>
                                        <p:tgtEl>
                                          <p:spTgt spid="3">
                                            <p:txEl>
                                              <p:pRg st="2" end="2"/>
                                            </p:txEl>
                                          </p:spTgt>
                                        </p:tgtEl>
                                      </p:cBhvr>
                                    </p:animEffect>
                                    <p:set>
                                      <p:cBhvr>
                                        <p:cTn id="57" dur="1" fill="hold">
                                          <p:stCondLst>
                                            <p:cond delay="999"/>
                                          </p:stCondLst>
                                        </p:cTn>
                                        <p:tgtEl>
                                          <p:spTgt spid="3">
                                            <p:txEl>
                                              <p:pRg st="2" end="2"/>
                                            </p:txEl>
                                          </p:spTgt>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1000"/>
                                        <p:tgtEl>
                                          <p:spTgt spid="3">
                                            <p:txEl>
                                              <p:pRg st="3" end="3"/>
                                            </p:txEl>
                                          </p:spTgt>
                                        </p:tgtEl>
                                      </p:cBhvr>
                                    </p:animEffect>
                                    <p:set>
                                      <p:cBhvr>
                                        <p:cTn id="60" dur="1" fill="hold">
                                          <p:stCondLst>
                                            <p:cond delay="999"/>
                                          </p:stCondLst>
                                        </p:cTn>
                                        <p:tgtEl>
                                          <p:spTgt spid="3">
                                            <p:txEl>
                                              <p:pRg st="3" end="3"/>
                                            </p:txEl>
                                          </p:spTgt>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1000"/>
                                        <p:tgtEl>
                                          <p:spTgt spid="3">
                                            <p:txEl>
                                              <p:pRg st="4" end="4"/>
                                            </p:txEl>
                                          </p:spTgt>
                                        </p:tgtEl>
                                      </p:cBhvr>
                                    </p:animEffect>
                                    <p:set>
                                      <p:cBhvr>
                                        <p:cTn id="63" dur="1" fill="hold">
                                          <p:stCondLst>
                                            <p:cond delay="999"/>
                                          </p:stCondLst>
                                        </p:cTn>
                                        <p:tgtEl>
                                          <p:spTgt spid="3">
                                            <p:txEl>
                                              <p:pRg st="4" end="4"/>
                                            </p:txEl>
                                          </p:spTgt>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1000"/>
                                        <p:tgtEl>
                                          <p:spTgt spid="3">
                                            <p:txEl>
                                              <p:pRg st="5" end="5"/>
                                            </p:txEl>
                                          </p:spTgt>
                                        </p:tgtEl>
                                      </p:cBhvr>
                                    </p:animEffect>
                                    <p:set>
                                      <p:cBhvr>
                                        <p:cTn id="66"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Başlık"/>
          <p:cNvSpPr>
            <a:spLocks noGrp="1"/>
          </p:cNvSpPr>
          <p:nvPr>
            <p:ph type="title"/>
          </p:nvPr>
        </p:nvSpPr>
        <p:spPr>
          <a:xfrm>
            <a:off x="468313" y="1125538"/>
            <a:ext cx="8229600" cy="1066800"/>
          </a:xfrm>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marL="622300" indent="-514350">
              <a:buFont typeface="Georgia" pitchFamily="18" charset="0"/>
              <a:buNone/>
            </a:pPr>
            <a:r>
              <a:rPr lang="tr-TR" b="1" smtClean="0">
                <a:solidFill>
                  <a:srgbClr val="FF0000"/>
                </a:solidFill>
                <a:latin typeface="Arial" charset="0"/>
              </a:rPr>
              <a:t>1-</a:t>
            </a:r>
            <a:r>
              <a:rPr lang="tr-TR" b="1" smtClean="0">
                <a:solidFill>
                  <a:srgbClr val="FF0000"/>
                </a:solidFill>
              </a:rPr>
              <a:t>Modellerin doğrudan doğruya karşılıklı</a:t>
            </a:r>
          </a:p>
          <a:p>
            <a:pPr marL="622300" indent="-514350">
              <a:buFont typeface="Georgia" pitchFamily="18" charset="0"/>
              <a:buNone/>
            </a:pPr>
            <a:r>
              <a:rPr lang="tr-TR" b="1" smtClean="0">
                <a:solidFill>
                  <a:srgbClr val="FF0000"/>
                </a:solidFill>
              </a:rPr>
              <a:t>getirilmesi</a:t>
            </a:r>
          </a:p>
          <a:p>
            <a:pPr marL="622300" indent="-514350">
              <a:buFont typeface="Georgia" pitchFamily="18" charset="0"/>
              <a:buNone/>
            </a:pPr>
            <a:r>
              <a:rPr lang="tr-TR" smtClean="0"/>
              <a:t>- Bu yöntemde esas tehlike mevcut okluzyon dikey</a:t>
            </a:r>
          </a:p>
          <a:p>
            <a:pPr marL="622300" indent="-514350">
              <a:buFont typeface="Georgia" pitchFamily="18" charset="0"/>
              <a:buNone/>
            </a:pPr>
            <a:r>
              <a:rPr lang="tr-TR" smtClean="0"/>
              <a:t>boyutunun veya mevcut herhangi bir okluzal</a:t>
            </a:r>
          </a:p>
          <a:p>
            <a:pPr marL="622300" indent="-514350">
              <a:buFont typeface="Georgia" pitchFamily="18" charset="0"/>
              <a:buNone/>
            </a:pPr>
            <a:r>
              <a:rPr lang="tr-TR" smtClean="0"/>
              <a:t>disharmoninin devam ettirilmesidir.</a:t>
            </a:r>
          </a:p>
          <a:p>
            <a:pPr marL="622300" indent="-514350">
              <a:buFont typeface="Georgia" pitchFamily="18" charset="0"/>
              <a:buNone/>
            </a:pPr>
            <a:r>
              <a:rPr lang="tr-TR" smtClean="0"/>
              <a:t>- Bunu önlemek için doğru okuzal ilişkiyi</a:t>
            </a:r>
          </a:p>
          <a:p>
            <a:pPr marL="622300" indent="-514350">
              <a:buFont typeface="Georgia" pitchFamily="18" charset="0"/>
              <a:buNone/>
            </a:pPr>
            <a:r>
              <a:rPr lang="tr-TR" smtClean="0"/>
              <a:t>oluşturmak üzere ayrı bir seans gerekebilir.</a:t>
            </a:r>
          </a:p>
          <a:p>
            <a:pPr marL="622300" indent="-514350">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2" end="2"/>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3" end="3"/>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1000"/>
                                        <p:tgtEl>
                                          <p:spTgt spid="3">
                                            <p:txEl>
                                              <p:pRg st="2" end="2"/>
                                            </p:txEl>
                                          </p:spTgt>
                                        </p:tgtEl>
                                      </p:cBhvr>
                                    </p:animEffect>
                                    <p:set>
                                      <p:cBhvr>
                                        <p:cTn id="24" dur="1" fill="hold">
                                          <p:stCondLst>
                                            <p:cond delay="999"/>
                                          </p:stCondLst>
                                        </p:cTn>
                                        <p:tgtEl>
                                          <p:spTgt spid="3">
                                            <p:txEl>
                                              <p:pRg st="2" end="2"/>
                                            </p:txEl>
                                          </p:spTgt>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1000"/>
                                        <p:tgtEl>
                                          <p:spTgt spid="3">
                                            <p:txEl>
                                              <p:pRg st="3" end="3"/>
                                            </p:txEl>
                                          </p:spTgt>
                                        </p:tgtEl>
                                      </p:cBhvr>
                                    </p:animEffect>
                                    <p:set>
                                      <p:cBhvr>
                                        <p:cTn id="27" dur="1" fill="hold">
                                          <p:stCondLst>
                                            <p:cond delay="999"/>
                                          </p:stCondLst>
                                        </p:cTn>
                                        <p:tgtEl>
                                          <p:spTgt spid="3">
                                            <p:txEl>
                                              <p:pRg st="3" end="3"/>
                                            </p:txEl>
                                          </p:spTgt>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1000"/>
                                        <p:tgtEl>
                                          <p:spTgt spid="3">
                                            <p:txEl>
                                              <p:pRg st="4" end="4"/>
                                            </p:txEl>
                                          </p:spTgt>
                                        </p:tgtEl>
                                      </p:cBhvr>
                                    </p:animEffect>
                                    <p:set>
                                      <p:cBhvr>
                                        <p:cTn id="30"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5" end="5"/>
                                            </p:txEl>
                                          </p:spTgt>
                                        </p:tgtEl>
                                      </p:cBhvr>
                                    </p:animEffect>
                                  </p:childTnLst>
                                </p:cTn>
                              </p:par>
                              <p:par>
                                <p:cTn id="38" presetID="29"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 calcmode="lin" valueType="num">
                                      <p:cBhvr>
                                        <p:cTn id="40"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1000"/>
                                        <p:tgtEl>
                                          <p:spTgt spid="3">
                                            <p:txEl>
                                              <p:pRg st="5" end="5"/>
                                            </p:txEl>
                                          </p:spTgt>
                                        </p:tgtEl>
                                      </p:cBhvr>
                                    </p:animEffect>
                                    <p:set>
                                      <p:cBhvr>
                                        <p:cTn id="47" dur="1" fill="hold">
                                          <p:stCondLst>
                                            <p:cond delay="999"/>
                                          </p:stCondLst>
                                        </p:cTn>
                                        <p:tgtEl>
                                          <p:spTgt spid="3">
                                            <p:txEl>
                                              <p:pRg st="5" end="5"/>
                                            </p:txEl>
                                          </p:spTgt>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1000"/>
                                        <p:tgtEl>
                                          <p:spTgt spid="3">
                                            <p:txEl>
                                              <p:pRg st="6" end="6"/>
                                            </p:txEl>
                                          </p:spTgt>
                                        </p:tgtEl>
                                      </p:cBhvr>
                                    </p:animEffect>
                                    <p:set>
                                      <p:cBhvr>
                                        <p:cTn id="50" dur="1" fill="hold">
                                          <p:stCondLst>
                                            <p:cond delay="999"/>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Başlık"/>
          <p:cNvSpPr>
            <a:spLocks noGrp="1"/>
          </p:cNvSpPr>
          <p:nvPr>
            <p:ph type="title"/>
          </p:nvPr>
        </p:nvSpPr>
        <p:spPr>
          <a:xfrm>
            <a:off x="468313" y="1125538"/>
            <a:ext cx="8229600" cy="1066800"/>
          </a:xfrm>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marL="622300" indent="-514350">
              <a:buFont typeface="Georgia" pitchFamily="18" charset="0"/>
              <a:buNone/>
            </a:pPr>
            <a:r>
              <a:rPr lang="tr-TR" b="1" smtClean="0">
                <a:solidFill>
                  <a:srgbClr val="FF0000"/>
                </a:solidFill>
                <a:latin typeface="Arial" charset="0"/>
              </a:rPr>
              <a:t>1-</a:t>
            </a:r>
            <a:r>
              <a:rPr lang="tr-TR" b="1" smtClean="0">
                <a:solidFill>
                  <a:srgbClr val="FF0000"/>
                </a:solidFill>
              </a:rPr>
              <a:t>Modellerin doğrudan doğruya karşılıklı</a:t>
            </a:r>
          </a:p>
          <a:p>
            <a:pPr marL="622300" indent="-514350">
              <a:buFont typeface="Georgia" pitchFamily="18" charset="0"/>
              <a:buNone/>
            </a:pPr>
            <a:r>
              <a:rPr lang="tr-TR" b="1" smtClean="0">
                <a:solidFill>
                  <a:srgbClr val="FF0000"/>
                </a:solidFill>
              </a:rPr>
              <a:t>getirilmesi</a:t>
            </a:r>
          </a:p>
          <a:p>
            <a:pPr marL="622300" indent="-514350">
              <a:buFont typeface="Georgia" pitchFamily="18" charset="0"/>
              <a:buNone/>
            </a:pPr>
            <a:r>
              <a:rPr lang="tr-TR" smtClean="0">
                <a:solidFill>
                  <a:schemeClr val="accent1"/>
                </a:solidFill>
              </a:rPr>
              <a:t>Avantajı:</a:t>
            </a:r>
          </a:p>
          <a:p>
            <a:pPr marL="622300" indent="-514350"/>
            <a:r>
              <a:rPr lang="tr-TR" smtClean="0"/>
              <a:t>Doğal dişler arasındaki ilişkinin ve okluzal dikey boyutun olduğu gibi aktarılmasıdır. Böylece kayıt materyalinin hacminden ve etkisinden uzak olunacağı için hastanın yanlış bir ilişki vermesi önlenmiş olur. En basit ve en kolay yöntemdir.</a:t>
            </a:r>
          </a:p>
          <a:p>
            <a:pPr marL="622300" indent="-514350">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lide(fromBottom)">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3" end="3"/>
                                            </p:txEl>
                                          </p:spTgt>
                                        </p:tgtEl>
                                      </p:cBhvr>
                                    </p:animEffect>
                                    <p:set>
                                      <p:cBhvr>
                                        <p:cTn id="19"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Başlık"/>
          <p:cNvSpPr>
            <a:spLocks noGrp="1"/>
          </p:cNvSpPr>
          <p:nvPr>
            <p:ph type="title"/>
          </p:nvPr>
        </p:nvSpPr>
        <p:spPr>
          <a:xfrm>
            <a:off x="468313" y="1125538"/>
            <a:ext cx="8229600" cy="1066800"/>
          </a:xfrm>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2-</a:t>
            </a:r>
            <a:r>
              <a:rPr lang="tr-TR" b="1" smtClean="0">
                <a:solidFill>
                  <a:srgbClr val="FF0000"/>
                </a:solidFill>
              </a:rPr>
              <a:t>Okluzal ilişkilerin interokluzal kayıtlara</a:t>
            </a:r>
          </a:p>
          <a:p>
            <a:pPr>
              <a:buFont typeface="Georgia" pitchFamily="18" charset="0"/>
              <a:buNone/>
            </a:pPr>
            <a:r>
              <a:rPr lang="tr-TR" b="1" smtClean="0">
                <a:solidFill>
                  <a:srgbClr val="FF0000"/>
                </a:solidFill>
              </a:rPr>
              <a:t>saptanması</a:t>
            </a:r>
            <a:endParaRPr lang="tr-TR" smtClean="0">
              <a:solidFill>
                <a:srgbClr val="FF0000"/>
              </a:solidFill>
            </a:endParaRPr>
          </a:p>
          <a:p>
            <a:r>
              <a:rPr lang="tr-TR" b="1" smtClean="0"/>
              <a:t> </a:t>
            </a:r>
            <a:r>
              <a:rPr lang="tr-TR" smtClean="0"/>
              <a:t>Ağızda yeterli sayıda diş kalmışsa ve modeller elde kapanışa getirilemiyorsa uygulanır. </a:t>
            </a:r>
          </a:p>
          <a:p>
            <a:r>
              <a:rPr lang="tr-TR" smtClean="0"/>
              <a:t>İnterokluzal kayıt materyali olarak mum kullanılır. Ancak mumun hacmi, yoğunluğu ve sertleştikten sonraki durumu okluzal ilişkinin başarılı olatrak kaydedilmesini etkileyebilir. </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lide(fromBottom)">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1000"/>
                                        <p:tgtEl>
                                          <p:spTgt spid="3">
                                            <p:txEl>
                                              <p:pRg st="2" end="2"/>
                                            </p:txEl>
                                          </p:spTgt>
                                        </p:tgtEl>
                                      </p:cBhvr>
                                    </p:animEffect>
                                    <p:set>
                                      <p:cBhvr>
                                        <p:cTn id="22"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p:cTn id="27"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1000"/>
                                        <p:tgtEl>
                                          <p:spTgt spid="3">
                                            <p:txEl>
                                              <p:pRg st="3" end="3"/>
                                            </p:txEl>
                                          </p:spTgt>
                                        </p:tgtEl>
                                      </p:cBhvr>
                                    </p:animEffect>
                                    <p:set>
                                      <p:cBhvr>
                                        <p:cTn id="34"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Başlık"/>
          <p:cNvSpPr>
            <a:spLocks noGrp="1"/>
          </p:cNvSpPr>
          <p:nvPr>
            <p:ph type="title"/>
          </p:nvPr>
        </p:nvSpPr>
        <p:spPr>
          <a:xfrm>
            <a:off x="468313" y="1125538"/>
            <a:ext cx="8229600" cy="1066800"/>
          </a:xfrm>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2-</a:t>
            </a:r>
            <a:r>
              <a:rPr lang="tr-TR" b="1" smtClean="0">
                <a:solidFill>
                  <a:srgbClr val="FF0000"/>
                </a:solidFill>
              </a:rPr>
              <a:t>Okluzal ilişkilerin interokluzal kayıtlara</a:t>
            </a:r>
          </a:p>
          <a:p>
            <a:pPr>
              <a:buFont typeface="Georgia" pitchFamily="18" charset="0"/>
              <a:buNone/>
            </a:pPr>
            <a:r>
              <a:rPr lang="tr-TR" b="1" smtClean="0">
                <a:solidFill>
                  <a:srgbClr val="FF0000"/>
                </a:solidFill>
              </a:rPr>
              <a:t>saptanması</a:t>
            </a:r>
            <a:endParaRPr lang="tr-TR" smtClean="0">
              <a:solidFill>
                <a:srgbClr val="FF0000"/>
              </a:solidFill>
            </a:endParaRPr>
          </a:p>
          <a:p>
            <a:r>
              <a:rPr lang="tr-TR" smtClean="0"/>
              <a:t>Dişsiz alanlardaki mukozal yüzeylere aşırı temas eden mum basınç nedeniyle yumuşak dokuyu distorsiyona uğratabilir. Bu nedenle kaydın alçı modele yerleştirilmesi esnasında dikkatli olunmalıdır.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2" end="2"/>
                                            </p:txEl>
                                          </p:spTgt>
                                        </p:tgtEl>
                                      </p:cBhvr>
                                    </p:animEffect>
                                    <p:set>
                                      <p:cBhvr>
                                        <p:cTn id="14"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Başlık"/>
          <p:cNvSpPr>
            <a:spLocks noGrp="1"/>
          </p:cNvSpPr>
          <p:nvPr>
            <p:ph type="title"/>
          </p:nvPr>
        </p:nvSpPr>
        <p:spPr>
          <a:xfrm>
            <a:off x="468313" y="1125538"/>
            <a:ext cx="8229600" cy="1066800"/>
          </a:xfrm>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2-</a:t>
            </a:r>
            <a:r>
              <a:rPr lang="tr-TR" b="1" smtClean="0">
                <a:solidFill>
                  <a:srgbClr val="FF0000"/>
                </a:solidFill>
              </a:rPr>
              <a:t>Okluzal ilişkilerin interokluzal kayıtlar</a:t>
            </a:r>
            <a:r>
              <a:rPr lang="tr-TR" b="1" smtClean="0">
                <a:solidFill>
                  <a:srgbClr val="FF0000"/>
                </a:solidFill>
                <a:latin typeface="Arial" charset="0"/>
              </a:rPr>
              <a:t>l</a:t>
            </a:r>
            <a:r>
              <a:rPr lang="tr-TR" b="1" smtClean="0">
                <a:solidFill>
                  <a:srgbClr val="FF0000"/>
                </a:solidFill>
              </a:rPr>
              <a:t>a</a:t>
            </a:r>
          </a:p>
          <a:p>
            <a:pPr>
              <a:buFont typeface="Georgia" pitchFamily="18" charset="0"/>
              <a:buNone/>
            </a:pPr>
            <a:r>
              <a:rPr lang="tr-TR" b="1" smtClean="0">
                <a:solidFill>
                  <a:srgbClr val="FF0000"/>
                </a:solidFill>
              </a:rPr>
              <a:t>saptanması</a:t>
            </a:r>
            <a:endParaRPr lang="tr-TR" smtClean="0">
              <a:solidFill>
                <a:srgbClr val="FF0000"/>
              </a:solidFill>
            </a:endParaRPr>
          </a:p>
          <a:p>
            <a:pPr>
              <a:buFont typeface="Georgia" pitchFamily="18" charset="0"/>
              <a:buNone/>
            </a:pPr>
            <a:r>
              <a:rPr lang="tr-TR" sz="2000" smtClean="0"/>
              <a:t>- Hastaya pratik yaptırılmalıdır. Yumuşak dokulara taşan kısımlar</a:t>
            </a:r>
          </a:p>
          <a:p>
            <a:pPr>
              <a:buFont typeface="Georgia" pitchFamily="18" charset="0"/>
              <a:buNone/>
            </a:pPr>
            <a:r>
              <a:rPr lang="tr-TR" sz="2000" smtClean="0"/>
              <a:t>kesilmelidir. Birkaç kez kontrol edilmelidir. </a:t>
            </a:r>
          </a:p>
          <a:p>
            <a:pPr>
              <a:buFont typeface="Georgia" pitchFamily="18" charset="0"/>
              <a:buNone/>
            </a:pPr>
            <a:r>
              <a:rPr lang="tr-TR" sz="2000" smtClean="0"/>
              <a:t>- Bütün bu önlemlere ilave olarak ZnOE patı veya kayıt patları ile son</a:t>
            </a:r>
          </a:p>
          <a:p>
            <a:pPr>
              <a:buFont typeface="Georgia" pitchFamily="18" charset="0"/>
              <a:buNone/>
            </a:pPr>
            <a:r>
              <a:rPr lang="tr-TR" sz="2000" smtClean="0"/>
              <a:t>şekli verilebilir. ZnOE rijit bir materyal olduğundan kayıt alınmasında</a:t>
            </a:r>
          </a:p>
          <a:p>
            <a:pPr>
              <a:buFont typeface="Georgia" pitchFamily="18" charset="0"/>
              <a:buNone/>
            </a:pPr>
            <a:r>
              <a:rPr lang="tr-TR" sz="2000" smtClean="0"/>
              <a:t>kesinlik sağlar. </a:t>
            </a:r>
          </a:p>
          <a:p>
            <a:pPr>
              <a:buFontTx/>
              <a:buChar char="-"/>
            </a:pPr>
            <a:r>
              <a:rPr lang="tr-TR" sz="2000" smtClean="0"/>
              <a:t>Tam dişli bir karşıt ark varsa alçı direkt patın üzerine dökülerek</a:t>
            </a:r>
          </a:p>
          <a:p>
            <a:pPr>
              <a:buFont typeface="Georgia" pitchFamily="18" charset="0"/>
              <a:buNone/>
            </a:pPr>
            <a:r>
              <a:rPr lang="tr-TR" sz="2000" smtClean="0"/>
              <a:t>karşıt çene modeli olarak kullanılabilir.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2" end="2"/>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2" end="2"/>
                                            </p:txEl>
                                          </p:spTgt>
                                        </p:tgtEl>
                                      </p:cBhvr>
                                    </p:animEffect>
                                    <p:set>
                                      <p:cBhvr>
                                        <p:cTn id="19" dur="1" fill="hold">
                                          <p:stCondLst>
                                            <p:cond delay="999"/>
                                          </p:stCondLst>
                                        </p:cTn>
                                        <p:tgtEl>
                                          <p:spTgt spid="3">
                                            <p:txEl>
                                              <p:pRg st="2" end="2"/>
                                            </p:txEl>
                                          </p:spTgt>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1000"/>
                                        <p:tgtEl>
                                          <p:spTgt spid="3">
                                            <p:txEl>
                                              <p:pRg st="3" end="3"/>
                                            </p:txEl>
                                          </p:spTgt>
                                        </p:tgtEl>
                                      </p:cBhvr>
                                    </p:animEffect>
                                    <p:set>
                                      <p:cBhvr>
                                        <p:cTn id="22"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5" end="5"/>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1000"/>
                                        <p:tgtEl>
                                          <p:spTgt spid="3">
                                            <p:txEl>
                                              <p:pRg st="4" end="4"/>
                                            </p:txEl>
                                          </p:spTgt>
                                        </p:tgtEl>
                                      </p:cBhvr>
                                    </p:animEffect>
                                    <p:set>
                                      <p:cBhvr>
                                        <p:cTn id="44" dur="1" fill="hold">
                                          <p:stCondLst>
                                            <p:cond delay="999"/>
                                          </p:stCondLst>
                                        </p:cTn>
                                        <p:tgtEl>
                                          <p:spTgt spid="3">
                                            <p:txEl>
                                              <p:pRg st="4" end="4"/>
                                            </p:txEl>
                                          </p:spTgt>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1000"/>
                                        <p:tgtEl>
                                          <p:spTgt spid="3">
                                            <p:txEl>
                                              <p:pRg st="5" end="5"/>
                                            </p:txEl>
                                          </p:spTgt>
                                        </p:tgtEl>
                                      </p:cBhvr>
                                    </p:animEffect>
                                    <p:set>
                                      <p:cBhvr>
                                        <p:cTn id="47" dur="1" fill="hold">
                                          <p:stCondLst>
                                            <p:cond delay="999"/>
                                          </p:stCondLst>
                                        </p:cTn>
                                        <p:tgtEl>
                                          <p:spTgt spid="3">
                                            <p:txEl>
                                              <p:pRg st="5" end="5"/>
                                            </p:txEl>
                                          </p:spTgt>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1000"/>
                                        <p:tgtEl>
                                          <p:spTgt spid="3">
                                            <p:txEl>
                                              <p:pRg st="6" end="6"/>
                                            </p:txEl>
                                          </p:spTgt>
                                        </p:tgtEl>
                                      </p:cBhvr>
                                    </p:animEffect>
                                    <p:set>
                                      <p:cBhvr>
                                        <p:cTn id="50" dur="1" fill="hold">
                                          <p:stCondLst>
                                            <p:cond delay="999"/>
                                          </p:stCondLst>
                                        </p:cTn>
                                        <p:tgtEl>
                                          <p:spTgt spid="3">
                                            <p:txEl>
                                              <p:pRg st="6" end="6"/>
                                            </p:txEl>
                                          </p:spTgt>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9" presetClass="entr" presetSubtype="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p:cTn id="55"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7" dur="1000"/>
                                        <p:tgtEl>
                                          <p:spTgt spid="3">
                                            <p:txEl>
                                              <p:pRg st="7" end="7"/>
                                            </p:txEl>
                                          </p:spTgt>
                                        </p:tgtEl>
                                      </p:cBhvr>
                                    </p:animEffect>
                                  </p:childTnLst>
                                </p:cTn>
                              </p:par>
                              <p:par>
                                <p:cTn id="58" presetID="29" presetClass="entr" presetSubtype="0" fill="hold" nodeType="withEffect">
                                  <p:stCondLst>
                                    <p:cond delay="0"/>
                                  </p:stCondLst>
                                  <p:childTnLst>
                                    <p:set>
                                      <p:cBhvr>
                                        <p:cTn id="59" dur="1" fill="hold">
                                          <p:stCondLst>
                                            <p:cond delay="0"/>
                                          </p:stCondLst>
                                        </p:cTn>
                                        <p:tgtEl>
                                          <p:spTgt spid="3">
                                            <p:txEl>
                                              <p:pRg st="8" end="8"/>
                                            </p:txEl>
                                          </p:spTgt>
                                        </p:tgtEl>
                                        <p:attrNameLst>
                                          <p:attrName>style.visibility</p:attrName>
                                        </p:attrNameLst>
                                      </p:cBhvr>
                                      <p:to>
                                        <p:strVal val="visible"/>
                                      </p:to>
                                    </p:set>
                                    <p:anim calcmode="lin" valueType="num">
                                      <p:cBhvr>
                                        <p:cTn id="60" dur="10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61" dur="1000" fill="hold"/>
                                        <p:tgtEl>
                                          <p:spTgt spid="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62" dur="1000"/>
                                        <p:tgtEl>
                                          <p:spTgt spid="3">
                                            <p:txEl>
                                              <p:pRg st="8" end="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1000"/>
                                        <p:tgtEl>
                                          <p:spTgt spid="3">
                                            <p:txEl>
                                              <p:pRg st="7" end="7"/>
                                            </p:txEl>
                                          </p:spTgt>
                                        </p:tgtEl>
                                      </p:cBhvr>
                                    </p:animEffect>
                                    <p:set>
                                      <p:cBhvr>
                                        <p:cTn id="67" dur="1" fill="hold">
                                          <p:stCondLst>
                                            <p:cond delay="999"/>
                                          </p:stCondLst>
                                        </p:cTn>
                                        <p:tgtEl>
                                          <p:spTgt spid="3">
                                            <p:txEl>
                                              <p:pRg st="7" end="7"/>
                                            </p:txEl>
                                          </p:spTgt>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1000"/>
                                        <p:tgtEl>
                                          <p:spTgt spid="3">
                                            <p:txEl>
                                              <p:pRg st="8" end="8"/>
                                            </p:txEl>
                                          </p:spTgt>
                                        </p:tgtEl>
                                      </p:cBhvr>
                                    </p:animEffect>
                                    <p:set>
                                      <p:cBhvr>
                                        <p:cTn id="70" dur="1" fill="hold">
                                          <p:stCondLst>
                                            <p:cond delay="999"/>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3-</a:t>
            </a:r>
            <a:r>
              <a:rPr lang="tr-TR" b="1" smtClean="0">
                <a:solidFill>
                  <a:srgbClr val="FF0000"/>
                </a:solidFill>
              </a:rPr>
              <a:t>Kaide plakları ve mum duvarlar aracılığı</a:t>
            </a:r>
          </a:p>
          <a:p>
            <a:pPr>
              <a:buFont typeface="Georgia" pitchFamily="18" charset="0"/>
              <a:buNone/>
            </a:pPr>
            <a:r>
              <a:rPr lang="tr-TR" b="1" smtClean="0">
                <a:solidFill>
                  <a:srgbClr val="FF0000"/>
                </a:solidFill>
              </a:rPr>
              <a:t>ile saptama</a:t>
            </a:r>
          </a:p>
          <a:p>
            <a:pPr>
              <a:buFont typeface="Georgia" pitchFamily="18" charset="0"/>
              <a:buNone/>
            </a:pPr>
            <a:r>
              <a:rPr lang="tr-TR" smtClean="0"/>
              <a:t>Bu yöntem vakanın tek veya çift taraflı dişsiz</a:t>
            </a:r>
          </a:p>
          <a:p>
            <a:pPr>
              <a:buFont typeface="Georgia" pitchFamily="18" charset="0"/>
              <a:buNone/>
            </a:pPr>
            <a:r>
              <a:rPr lang="tr-TR" smtClean="0"/>
              <a:t>olması, dişsiz alanların uzun olması, üst ve alt</a:t>
            </a:r>
          </a:p>
          <a:p>
            <a:pPr>
              <a:buFont typeface="Georgia" pitchFamily="18" charset="0"/>
              <a:buNone/>
            </a:pPr>
            <a:r>
              <a:rPr lang="tr-TR" smtClean="0"/>
              <a:t>çenedeki dişlerin karşılıklı gelmemesi</a:t>
            </a:r>
          </a:p>
          <a:p>
            <a:pPr>
              <a:buFont typeface="Georgia" pitchFamily="18" charset="0"/>
              <a:buNone/>
            </a:pPr>
            <a:r>
              <a:rPr lang="tr-TR" smtClean="0"/>
              <a:t>durumlarında kullanılır:</a:t>
            </a:r>
          </a:p>
          <a:p>
            <a:r>
              <a:rPr lang="tr-TR" smtClean="0"/>
              <a:t>Mumun alçıya yapışmasını önlemek için model izole edilir veya suda bekletilir. </a:t>
            </a:r>
          </a:p>
          <a:p>
            <a:pPr>
              <a:buFont typeface="Georgia" pitchFamily="18" charset="0"/>
              <a:buNone/>
            </a:pPr>
            <a:endParaRPr lang="tr-TR"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lide(fromBottom)">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3">
                                            <p:txEl>
                                              <p:pRg st="2" end="2"/>
                                            </p:txEl>
                                          </p:spTgt>
                                        </p:tgtEl>
                                      </p:cBhvr>
                                    </p:animEffect>
                                  </p:childTnLst>
                                </p:cTn>
                              </p:par>
                              <p:par>
                                <p:cTn id="18" presetID="29"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p:cTn id="20"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2" dur="1000"/>
                                        <p:tgtEl>
                                          <p:spTgt spid="3">
                                            <p:txEl>
                                              <p:pRg st="3" end="3"/>
                                            </p:txEl>
                                          </p:spTgt>
                                        </p:tgtEl>
                                      </p:cBhvr>
                                    </p:animEffect>
                                  </p:childTnLst>
                                </p:cTn>
                              </p:par>
                              <p:par>
                                <p:cTn id="23" presetID="29"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4" end="4"/>
                                            </p:txEl>
                                          </p:spTgt>
                                        </p:tgtEl>
                                      </p:cBhvr>
                                    </p:animEffect>
                                  </p:childTnLst>
                                </p:cTn>
                              </p:par>
                              <p:par>
                                <p:cTn id="28" presetID="29"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p:cTn id="30"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1000"/>
                                        <p:tgtEl>
                                          <p:spTgt spid="3">
                                            <p:txEl>
                                              <p:pRg st="6" end="6"/>
                                            </p:txEl>
                                          </p:spTgt>
                                        </p:tgtEl>
                                      </p:cBhvr>
                                    </p:animEffect>
                                    <p:set>
                                      <p:cBhvr>
                                        <p:cTn id="44" dur="1" fill="hold">
                                          <p:stCondLst>
                                            <p:cond delay="999"/>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3-</a:t>
            </a:r>
            <a:r>
              <a:rPr lang="tr-TR" b="1" smtClean="0">
                <a:solidFill>
                  <a:srgbClr val="FF0000"/>
                </a:solidFill>
              </a:rPr>
              <a:t>Kaide plakları ve mum duvarlar aracılığı</a:t>
            </a:r>
          </a:p>
          <a:p>
            <a:pPr>
              <a:buFont typeface="Georgia" pitchFamily="18" charset="0"/>
              <a:buNone/>
            </a:pPr>
            <a:r>
              <a:rPr lang="tr-TR" b="1" smtClean="0">
                <a:solidFill>
                  <a:srgbClr val="FF0000"/>
                </a:solidFill>
              </a:rPr>
              <a:t>ile saptama</a:t>
            </a:r>
          </a:p>
          <a:p>
            <a:r>
              <a:rPr lang="tr-TR" sz="2400" smtClean="0"/>
              <a:t>İskelet modele yerleştirilir ve dişsiz alanların olduğu bölgelerdeki retansiyon halkalarının altına damlatılarak mum yığılır. </a:t>
            </a:r>
          </a:p>
          <a:p>
            <a:r>
              <a:rPr lang="tr-TR" sz="2400" smtClean="0"/>
              <a:t>Rulo halinde kıvrılan mum, duvar haline getirilerek iskeletin üzerine oturtulur ve düzeltilir.Duvarların son şekillendirilmesi hasta ağzında tamamlanır. Karşıt okluzyon duvarlarının kullanıldığı durumlarda biri ideal okluzal plana göre ayarlanır, diğeri bununla kontakta gelinceye kadar kısaltılır.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2" end="2"/>
                                            </p:txEl>
                                          </p:spTgt>
                                        </p:tgtEl>
                                      </p:cBhvr>
                                    </p:animEffect>
                                    <p:set>
                                      <p:cBhvr>
                                        <p:cTn id="14"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1000"/>
                                        <p:tgtEl>
                                          <p:spTgt spid="3">
                                            <p:txEl>
                                              <p:pRg st="3" end="3"/>
                                            </p:txEl>
                                          </p:spTgt>
                                        </p:tgtEl>
                                      </p:cBhvr>
                                    </p:animEffect>
                                    <p:set>
                                      <p:cBhvr>
                                        <p:cTn id="26"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3-</a:t>
            </a:r>
            <a:r>
              <a:rPr lang="tr-TR" b="1" smtClean="0">
                <a:solidFill>
                  <a:srgbClr val="FF0000"/>
                </a:solidFill>
              </a:rPr>
              <a:t>Kaide plakları ve mum duvarlar aracılığı</a:t>
            </a:r>
          </a:p>
          <a:p>
            <a:pPr>
              <a:buFont typeface="Georgia" pitchFamily="18" charset="0"/>
              <a:buNone/>
            </a:pPr>
            <a:r>
              <a:rPr lang="tr-TR" b="1" smtClean="0">
                <a:solidFill>
                  <a:srgbClr val="FF0000"/>
                </a:solidFill>
              </a:rPr>
              <a:t>ile saptama</a:t>
            </a:r>
          </a:p>
          <a:p>
            <a:r>
              <a:rPr lang="tr-TR" sz="2400" smtClean="0"/>
              <a:t>İdeal okluzal düzlemi elde etmek genellikle mandibuler okluzal duvarlar kullanılarak, normal anatomik landmarklara göre hazırlanır. AH okluzal duvarın yüksekliği posteriorlarda retromolar pedin 2/3’ü kadar, anteriorda kalan doğal dişlerin yüksekliğinde olmalıdır.</a:t>
            </a:r>
          </a:p>
          <a:p>
            <a:r>
              <a:rPr lang="tr-TR" sz="2400" smtClean="0"/>
              <a:t>Mum okluzyon duvarı karşı duvar veya karşıt çene dişleri ile temas etmeyecek şekilde 2-3 mm kısaltılır. Yüzey pürüzlendirilir, çentik açılır.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3">
                                            <p:txEl>
                                              <p:pRg st="2" end="2"/>
                                            </p:txEl>
                                          </p:spTgt>
                                        </p:tgtEl>
                                      </p:cBhvr>
                                    </p:animEffect>
                                    <p:set>
                                      <p:cBhvr>
                                        <p:cTn id="14"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1000"/>
                                        <p:tgtEl>
                                          <p:spTgt spid="3">
                                            <p:txEl>
                                              <p:pRg st="3" end="3"/>
                                            </p:txEl>
                                          </p:spTgt>
                                        </p:tgtEl>
                                      </p:cBhvr>
                                    </p:animEffect>
                                    <p:set>
                                      <p:cBhvr>
                                        <p:cTn id="26"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3-</a:t>
            </a:r>
            <a:r>
              <a:rPr lang="tr-TR" b="1" smtClean="0">
                <a:solidFill>
                  <a:srgbClr val="FF0000"/>
                </a:solidFill>
              </a:rPr>
              <a:t>Kaide plakları ve mum duvarlar aracılığı</a:t>
            </a:r>
          </a:p>
          <a:p>
            <a:pPr>
              <a:buFont typeface="Georgia" pitchFamily="18" charset="0"/>
              <a:buNone/>
            </a:pPr>
            <a:r>
              <a:rPr lang="tr-TR" b="1" smtClean="0">
                <a:solidFill>
                  <a:srgbClr val="FF0000"/>
                </a:solidFill>
              </a:rPr>
              <a:t>ile saptama</a:t>
            </a:r>
          </a:p>
          <a:p>
            <a:pPr>
              <a:buFont typeface="Georgia" pitchFamily="18" charset="0"/>
              <a:buNone/>
            </a:pPr>
            <a:r>
              <a:rPr lang="tr-TR" smtClean="0"/>
              <a:t>Okluzal duvar yğüzeyine ZnOE patı, ölçü alçısı</a:t>
            </a:r>
          </a:p>
          <a:p>
            <a:pPr>
              <a:buFont typeface="Georgia" pitchFamily="18" charset="0"/>
              <a:buNone/>
            </a:pPr>
            <a:r>
              <a:rPr lang="tr-TR" smtClean="0"/>
              <a:t>veya otopolimerizan akril uygulanarak doğal dişler</a:t>
            </a:r>
          </a:p>
          <a:p>
            <a:pPr>
              <a:buFont typeface="Georgia" pitchFamily="18" charset="0"/>
              <a:buNone/>
            </a:pPr>
            <a:r>
              <a:rPr lang="tr-TR" smtClean="0"/>
              <a:t>sentrik okluzyona gelene dek kapanış alınır.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2" end="2"/>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3" end="3"/>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1000"/>
                                        <p:tgtEl>
                                          <p:spTgt spid="3">
                                            <p:txEl>
                                              <p:pRg st="2" end="2"/>
                                            </p:txEl>
                                          </p:spTgt>
                                        </p:tgtEl>
                                      </p:cBhvr>
                                    </p:animEffect>
                                    <p:set>
                                      <p:cBhvr>
                                        <p:cTn id="24" dur="1" fill="hold">
                                          <p:stCondLst>
                                            <p:cond delay="999"/>
                                          </p:stCondLst>
                                        </p:cTn>
                                        <p:tgtEl>
                                          <p:spTgt spid="3">
                                            <p:txEl>
                                              <p:pRg st="2" end="2"/>
                                            </p:txEl>
                                          </p:spTgt>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1000"/>
                                        <p:tgtEl>
                                          <p:spTgt spid="3">
                                            <p:txEl>
                                              <p:pRg st="3" end="3"/>
                                            </p:txEl>
                                          </p:spTgt>
                                        </p:tgtEl>
                                      </p:cBhvr>
                                    </p:animEffect>
                                    <p:set>
                                      <p:cBhvr>
                                        <p:cTn id="27" dur="1" fill="hold">
                                          <p:stCondLst>
                                            <p:cond delay="999"/>
                                          </p:stCondLst>
                                        </p:cTn>
                                        <p:tgtEl>
                                          <p:spTgt spid="3">
                                            <p:txEl>
                                              <p:pRg st="3" end="3"/>
                                            </p:txEl>
                                          </p:spTgt>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1000"/>
                                        <p:tgtEl>
                                          <p:spTgt spid="3">
                                            <p:txEl>
                                              <p:pRg st="4" end="4"/>
                                            </p:txEl>
                                          </p:spTgt>
                                        </p:tgtEl>
                                      </p:cBhvr>
                                    </p:animEffect>
                                    <p:set>
                                      <p:cBhvr>
                                        <p:cTn id="30"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1"/>
                </a:solidFill>
              </a:rPr>
              <a:t>Metal oksit patların avantajları:</a:t>
            </a:r>
            <a:endParaRPr lang="tr-TR" smtClean="0"/>
          </a:p>
          <a:p>
            <a:r>
              <a:rPr lang="tr-TR" smtClean="0"/>
              <a:t>Uniform kıvama sahiptir.</a:t>
            </a:r>
          </a:p>
          <a:p>
            <a:r>
              <a:rPr lang="tr-TR" smtClean="0"/>
              <a:t>Okluzal yüzey aynen kopya edilebilir.</a:t>
            </a:r>
          </a:p>
          <a:p>
            <a:r>
              <a:rPr lang="tr-TR" smtClean="0"/>
              <a:t>Boyutsal olarak stabildir.</a:t>
            </a:r>
          </a:p>
          <a:p>
            <a:r>
              <a:rPr lang="tr-TR" smtClean="0"/>
              <a:t>Kayıt uzun süre distorsiyona uğramadan kalır.</a:t>
            </a:r>
          </a:p>
          <a:p>
            <a:r>
              <a:rPr lang="tr-TR" smtClean="0"/>
              <a:t>Patla basınçsız olarak kayıt alınır.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1" end="1"/>
                                            </p:txEl>
                                          </p:spTgt>
                                        </p:tgtEl>
                                      </p:cBhvr>
                                    </p:animEffect>
                                    <p:set>
                                      <p:cBhvr>
                                        <p:cTn id="19"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2" end="2"/>
                                            </p:txEl>
                                          </p:spTgt>
                                        </p:tgtEl>
                                      </p:cBhvr>
                                    </p:animEffect>
                                    <p:set>
                                      <p:cBhvr>
                                        <p:cTn id="31"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1000"/>
                                        <p:tgtEl>
                                          <p:spTgt spid="3">
                                            <p:txEl>
                                              <p:pRg st="3" end="3"/>
                                            </p:txEl>
                                          </p:spTgt>
                                        </p:tgtEl>
                                      </p:cBhvr>
                                    </p:animEffect>
                                    <p:set>
                                      <p:cBhvr>
                                        <p:cTn id="43"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9"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1000"/>
                                        <p:tgtEl>
                                          <p:spTgt spid="3">
                                            <p:txEl>
                                              <p:pRg st="4" end="4"/>
                                            </p:txEl>
                                          </p:spTgt>
                                        </p:tgtEl>
                                      </p:cBhvr>
                                    </p:animEffect>
                                    <p:set>
                                      <p:cBhvr>
                                        <p:cTn id="55"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9" presetClass="entr" presetSubtype="0" fill="hold" nodeType="clickEffect">
                                  <p:stCondLst>
                                    <p:cond delay="0"/>
                                  </p:stCondLst>
                                  <p:childTnLst>
                                    <p:set>
                                      <p:cBhvr>
                                        <p:cTn id="59" dur="1" fill="hold">
                                          <p:stCondLst>
                                            <p:cond delay="0"/>
                                          </p:stCondLst>
                                        </p:cTn>
                                        <p:tgtEl>
                                          <p:spTgt spid="3">
                                            <p:txEl>
                                              <p:pRg st="5" end="5"/>
                                            </p:txEl>
                                          </p:spTgt>
                                        </p:tgtEl>
                                        <p:attrNameLst>
                                          <p:attrName>style.visibility</p:attrName>
                                        </p:attrNameLst>
                                      </p:cBhvr>
                                      <p:to>
                                        <p:strVal val="visible"/>
                                      </p:to>
                                    </p:set>
                                    <p:anim calcmode="lin" valueType="num">
                                      <p:cBhvr>
                                        <p:cTn id="60"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1"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62" dur="1000"/>
                                        <p:tgtEl>
                                          <p:spTgt spid="3">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1000"/>
                                        <p:tgtEl>
                                          <p:spTgt spid="3">
                                            <p:txEl>
                                              <p:pRg st="5" end="5"/>
                                            </p:txEl>
                                          </p:spTgt>
                                        </p:tgtEl>
                                      </p:cBhvr>
                                    </p:animEffect>
                                    <p:set>
                                      <p:cBhvr>
                                        <p:cTn id="67"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4-</a:t>
            </a:r>
            <a:r>
              <a:rPr lang="tr-TR" b="1" smtClean="0">
                <a:solidFill>
                  <a:srgbClr val="FF0000"/>
                </a:solidFill>
              </a:rPr>
              <a:t>Okluzal ilişkinin tümüyle mum duvarlar ile</a:t>
            </a:r>
            <a:r>
              <a:rPr lang="tr-TR" b="1" smtClean="0">
                <a:solidFill>
                  <a:srgbClr val="FF0000"/>
                </a:solidFill>
                <a:latin typeface="Arial" charset="0"/>
              </a:rPr>
              <a:t> </a:t>
            </a:r>
            <a:r>
              <a:rPr lang="tr-TR" b="1" smtClean="0">
                <a:solidFill>
                  <a:srgbClr val="FF0000"/>
                </a:solidFill>
              </a:rPr>
              <a:t>kaydedilmesi </a:t>
            </a:r>
          </a:p>
          <a:p>
            <a:pPr>
              <a:buFont typeface="Georgia" pitchFamily="18" charset="0"/>
              <a:buNone/>
            </a:pPr>
            <a:r>
              <a:rPr lang="tr-TR" smtClean="0"/>
              <a:t>Ağızda çok az sayıda diş kalmışsa, bu dişler</a:t>
            </a:r>
          </a:p>
          <a:p>
            <a:pPr>
              <a:buFont typeface="Georgia" pitchFamily="18" charset="0"/>
              <a:buNone/>
            </a:pPr>
            <a:r>
              <a:rPr lang="tr-TR" smtClean="0"/>
              <a:t>arasında hiç okluzal değim yoksa, kalan dişler</a:t>
            </a:r>
          </a:p>
          <a:p>
            <a:pPr>
              <a:buFont typeface="Georgia" pitchFamily="18" charset="0"/>
              <a:buNone/>
            </a:pPr>
            <a:r>
              <a:rPr lang="tr-TR" smtClean="0"/>
              <a:t>okluzyona gelmiyorsa ve eksentrik çene ilişkilerini</a:t>
            </a:r>
          </a:p>
          <a:p>
            <a:pPr>
              <a:buFont typeface="Georgia" pitchFamily="18" charset="0"/>
              <a:buNone/>
            </a:pPr>
            <a:r>
              <a:rPr lang="tr-TR" smtClean="0"/>
              <a:t>etkilemiyorsa, karşıt ark sadece anterior dişleri</a:t>
            </a:r>
          </a:p>
          <a:p>
            <a:pPr>
              <a:buFont typeface="Georgia" pitchFamily="18" charset="0"/>
              <a:buNone/>
            </a:pPr>
            <a:r>
              <a:rPr lang="tr-TR" smtClean="0"/>
              <a:t>içeriyorsa, karşıt çenede tam proteze karşılık</a:t>
            </a:r>
          </a:p>
          <a:p>
            <a:pPr>
              <a:buFont typeface="Georgia" pitchFamily="18" charset="0"/>
              <a:buNone/>
            </a:pPr>
            <a:r>
              <a:rPr lang="tr-TR" smtClean="0"/>
              <a:t>bölümlü protez yapılacaksa bu yöntem uygulanır.</a:t>
            </a:r>
          </a:p>
          <a:p>
            <a:pPr>
              <a:buFont typeface="Georgia" pitchFamily="18" charset="0"/>
              <a:buNone/>
            </a:pPr>
            <a:endParaRPr lang="tr-TR"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2" end="2"/>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3">
                                            <p:txEl>
                                              <p:pRg st="3" end="3"/>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5" end="5"/>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1000"/>
                                        <p:tgtEl>
                                          <p:spTgt spid="3">
                                            <p:txEl>
                                              <p:pRg st="1" end="1"/>
                                            </p:txEl>
                                          </p:spTgt>
                                        </p:tgtEl>
                                      </p:cBhvr>
                                    </p:animEffect>
                                    <p:set>
                                      <p:cBhvr>
                                        <p:cTn id="44" dur="1" fill="hold">
                                          <p:stCondLst>
                                            <p:cond delay="999"/>
                                          </p:stCondLst>
                                        </p:cTn>
                                        <p:tgtEl>
                                          <p:spTgt spid="3">
                                            <p:txEl>
                                              <p:pRg st="1" end="1"/>
                                            </p:txEl>
                                          </p:spTgt>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1000"/>
                                        <p:tgtEl>
                                          <p:spTgt spid="3">
                                            <p:txEl>
                                              <p:pRg st="2" end="2"/>
                                            </p:txEl>
                                          </p:spTgt>
                                        </p:tgtEl>
                                      </p:cBhvr>
                                    </p:animEffect>
                                    <p:set>
                                      <p:cBhvr>
                                        <p:cTn id="47" dur="1" fill="hold">
                                          <p:stCondLst>
                                            <p:cond delay="999"/>
                                          </p:stCondLst>
                                        </p:cTn>
                                        <p:tgtEl>
                                          <p:spTgt spid="3">
                                            <p:txEl>
                                              <p:pRg st="2" end="2"/>
                                            </p:txEl>
                                          </p:spTgt>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1000"/>
                                        <p:tgtEl>
                                          <p:spTgt spid="3">
                                            <p:txEl>
                                              <p:pRg st="3" end="3"/>
                                            </p:txEl>
                                          </p:spTgt>
                                        </p:tgtEl>
                                      </p:cBhvr>
                                    </p:animEffect>
                                    <p:set>
                                      <p:cBhvr>
                                        <p:cTn id="50" dur="1" fill="hold">
                                          <p:stCondLst>
                                            <p:cond delay="999"/>
                                          </p:stCondLst>
                                        </p:cTn>
                                        <p:tgtEl>
                                          <p:spTgt spid="3">
                                            <p:txEl>
                                              <p:pRg st="3" end="3"/>
                                            </p:txEl>
                                          </p:spTgt>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1000"/>
                                        <p:tgtEl>
                                          <p:spTgt spid="3">
                                            <p:txEl>
                                              <p:pRg st="4" end="4"/>
                                            </p:txEl>
                                          </p:spTgt>
                                        </p:tgtEl>
                                      </p:cBhvr>
                                    </p:animEffect>
                                    <p:set>
                                      <p:cBhvr>
                                        <p:cTn id="53" dur="1" fill="hold">
                                          <p:stCondLst>
                                            <p:cond delay="999"/>
                                          </p:stCondLst>
                                        </p:cTn>
                                        <p:tgtEl>
                                          <p:spTgt spid="3">
                                            <p:txEl>
                                              <p:pRg st="4" end="4"/>
                                            </p:txEl>
                                          </p:spTgt>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1000"/>
                                        <p:tgtEl>
                                          <p:spTgt spid="3">
                                            <p:txEl>
                                              <p:pRg st="5" end="5"/>
                                            </p:txEl>
                                          </p:spTgt>
                                        </p:tgtEl>
                                      </p:cBhvr>
                                    </p:animEffect>
                                    <p:set>
                                      <p:cBhvr>
                                        <p:cTn id="56" dur="1" fill="hold">
                                          <p:stCondLst>
                                            <p:cond delay="999"/>
                                          </p:stCondLst>
                                        </p:cTn>
                                        <p:tgtEl>
                                          <p:spTgt spid="3">
                                            <p:txEl>
                                              <p:pRg st="5" end="5"/>
                                            </p:txEl>
                                          </p:spTgt>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1000"/>
                                        <p:tgtEl>
                                          <p:spTgt spid="3">
                                            <p:txEl>
                                              <p:pRg st="6" end="6"/>
                                            </p:txEl>
                                          </p:spTgt>
                                        </p:tgtEl>
                                      </p:cBhvr>
                                    </p:animEffect>
                                    <p:set>
                                      <p:cBhvr>
                                        <p:cTn id="59" dur="1" fill="hold">
                                          <p:stCondLst>
                                            <p:cond delay="999"/>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4-</a:t>
            </a:r>
            <a:r>
              <a:rPr lang="tr-TR" b="1" smtClean="0">
                <a:solidFill>
                  <a:srgbClr val="FF0000"/>
                </a:solidFill>
              </a:rPr>
              <a:t>Okluzal ilişkinin tümüyle mum duvarlar ile</a:t>
            </a:r>
            <a:r>
              <a:rPr lang="tr-TR" b="1" smtClean="0">
                <a:solidFill>
                  <a:srgbClr val="FF0000"/>
                </a:solidFill>
                <a:latin typeface="Arial" charset="0"/>
              </a:rPr>
              <a:t> </a:t>
            </a:r>
            <a:r>
              <a:rPr lang="tr-TR" b="1" smtClean="0">
                <a:solidFill>
                  <a:srgbClr val="FF0000"/>
                </a:solidFill>
              </a:rPr>
              <a:t>kaydedilmesi </a:t>
            </a:r>
          </a:p>
          <a:p>
            <a:r>
              <a:rPr lang="tr-TR" smtClean="0"/>
              <a:t>Burada hekim aynen tam protez yapımı gibi hareket eder. Sentrik ilişkinin saptanması için istediği yöntemi kullanabilir. Ya interokluzal mumla kayıt yapar ya da gotik ark çizimi yapar.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1" end="1"/>
                                            </p:txEl>
                                          </p:spTgt>
                                        </p:tgtEl>
                                      </p:cBhvr>
                                    </p:animEffect>
                                    <p:set>
                                      <p:cBhvr>
                                        <p:cTn id="14"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tx2"/>
                </a:solidFill>
              </a:rPr>
              <a:t>Sentrik ilişki saptama yöntemleri</a:t>
            </a:r>
          </a:p>
          <a:p>
            <a:r>
              <a:rPr lang="tr-TR" smtClean="0"/>
              <a:t>Hasta yutkundurulur.</a:t>
            </a:r>
          </a:p>
          <a:p>
            <a:r>
              <a:rPr lang="tr-TR" smtClean="0"/>
              <a:t>Dilin ucu damağın arka tarafına değdirilir. </a:t>
            </a:r>
          </a:p>
          <a:p>
            <a:r>
              <a:rPr lang="tr-TR" smtClean="0"/>
              <a:t>Üst çeneyi ileri çıkarması söylenir. </a:t>
            </a:r>
          </a:p>
          <a:p>
            <a:r>
              <a:rPr lang="tr-TR" smtClean="0"/>
              <a:t>Ağız içi ya da dışı gotik ark çizimleri yapılır.</a:t>
            </a:r>
          </a:p>
          <a:p>
            <a:pPr>
              <a:buFont typeface="Georgia" pitchFamily="18" charset="0"/>
              <a:buNone/>
            </a:pPr>
            <a:endParaRPr lang="tr-TR" smtClean="0">
              <a:solidFill>
                <a:schemeClr val="tx2"/>
              </a:solidFill>
            </a:endParaRPr>
          </a:p>
          <a:p>
            <a:pPr>
              <a:buFont typeface="Georgia" pitchFamily="18" charset="0"/>
              <a:buNone/>
            </a:pPr>
            <a:endParaRPr lang="tr-TR" smtClean="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3">
                                            <p:txEl>
                                              <p:pRg st="1" end="1"/>
                                            </p:txEl>
                                          </p:spTgt>
                                        </p:tgtEl>
                                      </p:cBhvr>
                                    </p:animEffect>
                                    <p:set>
                                      <p:cBhvr>
                                        <p:cTn id="21"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8" dur="10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1000"/>
                                        <p:tgtEl>
                                          <p:spTgt spid="3">
                                            <p:txEl>
                                              <p:pRg st="2" end="2"/>
                                            </p:txEl>
                                          </p:spTgt>
                                        </p:tgtEl>
                                      </p:cBhvr>
                                    </p:animEffect>
                                    <p:set>
                                      <p:cBhvr>
                                        <p:cTn id="33"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 calcmode="lin" valueType="num">
                                      <p:cBhvr>
                                        <p:cTn id="38"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9"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40" dur="10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1000"/>
                                        <p:tgtEl>
                                          <p:spTgt spid="3">
                                            <p:txEl>
                                              <p:pRg st="3" end="3"/>
                                            </p:txEl>
                                          </p:spTgt>
                                        </p:tgtEl>
                                      </p:cBhvr>
                                    </p:animEffect>
                                    <p:set>
                                      <p:cBhvr>
                                        <p:cTn id="45"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nodeType="clickEffect">
                                  <p:stCondLst>
                                    <p:cond delay="0"/>
                                  </p:stCondLst>
                                  <p:childTnLst>
                                    <p:set>
                                      <p:cBhvr>
                                        <p:cTn id="49" dur="1" fill="hold">
                                          <p:stCondLst>
                                            <p:cond delay="0"/>
                                          </p:stCondLst>
                                        </p:cTn>
                                        <p:tgtEl>
                                          <p:spTgt spid="3">
                                            <p:txEl>
                                              <p:pRg st="4" end="4"/>
                                            </p:txEl>
                                          </p:spTgt>
                                        </p:tgtEl>
                                        <p:attrNameLst>
                                          <p:attrName>style.visibility</p:attrName>
                                        </p:attrNameLst>
                                      </p:cBhvr>
                                      <p:to>
                                        <p:strVal val="visible"/>
                                      </p:to>
                                    </p:set>
                                    <p:anim calcmode="lin" valueType="num">
                                      <p:cBhvr>
                                        <p:cTn id="50"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1000"/>
                                        <p:tgtEl>
                                          <p:spTgt spid="3">
                                            <p:txEl>
                                              <p:pRg st="4" end="4"/>
                                            </p:txEl>
                                          </p:spTgt>
                                        </p:tgtEl>
                                      </p:cBhvr>
                                    </p:animEffect>
                                    <p:set>
                                      <p:cBhvr>
                                        <p:cTn id="57"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tx2"/>
                </a:solidFill>
              </a:rPr>
              <a:t>Sentrik ilişki saptama yöntemleri</a:t>
            </a:r>
          </a:p>
          <a:p>
            <a:r>
              <a:rPr lang="tr-TR" smtClean="0"/>
              <a:t>Hastanın ağzı defalarca açılıp kapattırılarak, dış pterygoid kasın yorulması sağlanır. Böylece alt çene kolay geriye gider.</a:t>
            </a:r>
          </a:p>
          <a:p>
            <a:r>
              <a:rPr lang="tr-TR" smtClean="0"/>
              <a:t>Hekim her iki işaret parmağını azıların distalinde mukozaya koyar ve iç tarafa doğru bastırır. Bu uyarı alt çenenin geriye doğru gitmesini sağlar. Buna ‘iki taraflı arka uyarı’ adı verilir.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1" end="1"/>
                                            </p:txEl>
                                          </p:spTgt>
                                        </p:tgtEl>
                                      </p:cBhvr>
                                    </p:animEffect>
                                    <p:set>
                                      <p:cBhvr>
                                        <p:cTn id="14"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1000"/>
                                        <p:tgtEl>
                                          <p:spTgt spid="3">
                                            <p:txEl>
                                              <p:pRg st="2" end="2"/>
                                            </p:txEl>
                                          </p:spTgt>
                                        </p:tgtEl>
                                      </p:cBhvr>
                                    </p:animEffect>
                                    <p:set>
                                      <p:cBhvr>
                                        <p:cTn id="26"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tx2"/>
                </a:solidFill>
              </a:rPr>
              <a:t>Sentrik ilişki saptama yöntemleri</a:t>
            </a:r>
          </a:p>
          <a:p>
            <a:pPr>
              <a:buFont typeface="Georgia" pitchFamily="18" charset="0"/>
              <a:buNone/>
            </a:pPr>
            <a:r>
              <a:rPr lang="tr-TR" smtClean="0"/>
              <a:t>Hastanın başı geriye yatırılır ve çenenin altının</a:t>
            </a:r>
          </a:p>
          <a:p>
            <a:pPr>
              <a:buFont typeface="Georgia" pitchFamily="18" charset="0"/>
              <a:buNone/>
            </a:pPr>
            <a:r>
              <a:rPr lang="tr-TR" smtClean="0"/>
              <a:t>gerginleşmesi sağlanır. Hekim arka taraftan iki</a:t>
            </a:r>
          </a:p>
          <a:p>
            <a:pPr>
              <a:buFont typeface="Georgia" pitchFamily="18" charset="0"/>
              <a:buNone/>
            </a:pPr>
            <a:r>
              <a:rPr lang="tr-TR" smtClean="0"/>
              <a:t>elinin baş parmakları simfiziste birleşmek ve diğer</a:t>
            </a:r>
          </a:p>
          <a:p>
            <a:pPr>
              <a:buFont typeface="Georgia" pitchFamily="18" charset="0"/>
              <a:buNone/>
            </a:pPr>
            <a:r>
              <a:rPr lang="tr-TR" smtClean="0"/>
              <a:t>dört parmağı da mandibulanın alt kenarında</a:t>
            </a:r>
          </a:p>
          <a:p>
            <a:pPr>
              <a:buFont typeface="Georgia" pitchFamily="18" charset="0"/>
              <a:buNone/>
            </a:pPr>
            <a:r>
              <a:rPr lang="tr-TR" smtClean="0"/>
              <a:t>olmak üzere çeneyi kavrar ve basınç uygular.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2" end="2"/>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3" end="3"/>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p:cTn id="22"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3">
                                            <p:txEl>
                                              <p:pRg st="4" end="4"/>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p:cTn id="27"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1000"/>
                                        <p:tgtEl>
                                          <p:spTgt spid="3">
                                            <p:txEl>
                                              <p:pRg st="1" end="1"/>
                                            </p:txEl>
                                          </p:spTgt>
                                        </p:tgtEl>
                                      </p:cBhvr>
                                    </p:animEffect>
                                    <p:set>
                                      <p:cBhvr>
                                        <p:cTn id="34" dur="1" fill="hold">
                                          <p:stCondLst>
                                            <p:cond delay="999"/>
                                          </p:stCondLst>
                                        </p:cTn>
                                        <p:tgtEl>
                                          <p:spTgt spid="3">
                                            <p:txEl>
                                              <p:pRg st="1" end="1"/>
                                            </p:txEl>
                                          </p:spTgt>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1000"/>
                                        <p:tgtEl>
                                          <p:spTgt spid="3">
                                            <p:txEl>
                                              <p:pRg st="2" end="2"/>
                                            </p:txEl>
                                          </p:spTgt>
                                        </p:tgtEl>
                                      </p:cBhvr>
                                    </p:animEffect>
                                    <p:set>
                                      <p:cBhvr>
                                        <p:cTn id="37" dur="1" fill="hold">
                                          <p:stCondLst>
                                            <p:cond delay="999"/>
                                          </p:stCondLst>
                                        </p:cTn>
                                        <p:tgtEl>
                                          <p:spTgt spid="3">
                                            <p:txEl>
                                              <p:pRg st="2" end="2"/>
                                            </p:txEl>
                                          </p:spTgt>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1000"/>
                                        <p:tgtEl>
                                          <p:spTgt spid="3">
                                            <p:txEl>
                                              <p:pRg st="3" end="3"/>
                                            </p:txEl>
                                          </p:spTgt>
                                        </p:tgtEl>
                                      </p:cBhvr>
                                    </p:animEffect>
                                    <p:set>
                                      <p:cBhvr>
                                        <p:cTn id="40" dur="1" fill="hold">
                                          <p:stCondLst>
                                            <p:cond delay="999"/>
                                          </p:stCondLst>
                                        </p:cTn>
                                        <p:tgtEl>
                                          <p:spTgt spid="3">
                                            <p:txEl>
                                              <p:pRg st="3" end="3"/>
                                            </p:txEl>
                                          </p:spTgt>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1000"/>
                                        <p:tgtEl>
                                          <p:spTgt spid="3">
                                            <p:txEl>
                                              <p:pRg st="4" end="4"/>
                                            </p:txEl>
                                          </p:spTgt>
                                        </p:tgtEl>
                                      </p:cBhvr>
                                    </p:animEffect>
                                    <p:set>
                                      <p:cBhvr>
                                        <p:cTn id="43" dur="1" fill="hold">
                                          <p:stCondLst>
                                            <p:cond delay="999"/>
                                          </p:stCondLst>
                                        </p:cTn>
                                        <p:tgtEl>
                                          <p:spTgt spid="3">
                                            <p:txEl>
                                              <p:pRg st="4" end="4"/>
                                            </p:txEl>
                                          </p:spTgt>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1000"/>
                                        <p:tgtEl>
                                          <p:spTgt spid="3">
                                            <p:txEl>
                                              <p:pRg st="5" end="5"/>
                                            </p:txEl>
                                          </p:spTgt>
                                        </p:tgtEl>
                                      </p:cBhvr>
                                    </p:animEffect>
                                    <p:set>
                                      <p:cBhvr>
                                        <p:cTn id="46"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5-</a:t>
            </a:r>
            <a:r>
              <a:rPr lang="tr-TR" b="1" smtClean="0">
                <a:solidFill>
                  <a:srgbClr val="FF0000"/>
                </a:solidFill>
              </a:rPr>
              <a:t>Okluzal hareket yollarını kaydederek</a:t>
            </a:r>
          </a:p>
          <a:p>
            <a:pPr>
              <a:buFont typeface="Georgia" pitchFamily="18" charset="0"/>
              <a:buNone/>
            </a:pPr>
            <a:r>
              <a:rPr lang="tr-TR" b="1" smtClean="0">
                <a:solidFill>
                  <a:srgbClr val="FF0000"/>
                </a:solidFill>
              </a:rPr>
              <a:t>okluza ilişkinin saptanması- Fonksiyonel</a:t>
            </a:r>
          </a:p>
          <a:p>
            <a:pPr>
              <a:buFont typeface="Georgia" pitchFamily="18" charset="0"/>
              <a:buNone/>
            </a:pPr>
            <a:r>
              <a:rPr lang="tr-TR" b="1" smtClean="0">
                <a:solidFill>
                  <a:srgbClr val="FF0000"/>
                </a:solidFill>
              </a:rPr>
              <a:t>olarak oluşturulmuş yollar yöntemi (FGP)</a:t>
            </a:r>
            <a:endParaRPr lang="tr-TR" smtClean="0">
              <a:solidFill>
                <a:srgbClr val="FF0000"/>
              </a:solidFill>
            </a:endParaRPr>
          </a:p>
          <a:p>
            <a:r>
              <a:rPr lang="tr-TR" smtClean="0"/>
              <a:t>Dişsiz boşluğa karşı gelen her bir dişin mandibulanın fonksiyonel hareketlerinde çizdiği yollar kaydedilir ve yapay dişler buna göre konumlandırılır. Böylece dişler antagonisti ile her zaman uyumlu bir ilişki içinde kalır. </a:t>
            </a:r>
            <a:endParaRPr lang="tr-TR"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p:cTn id="18"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1000"/>
                                        <p:tgtEl>
                                          <p:spTgt spid="3">
                                            <p:txEl>
                                              <p:pRg st="3" end="3"/>
                                            </p:txEl>
                                          </p:spTgt>
                                        </p:tgtEl>
                                      </p:cBhvr>
                                    </p:animEffect>
                                    <p:set>
                                      <p:cBhvr>
                                        <p:cTn id="25"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a:xfrm>
            <a:off x="468313" y="2276475"/>
            <a:ext cx="8229600" cy="4324350"/>
          </a:xfrm>
        </p:spPr>
        <p:txBody>
          <a:bodyPr/>
          <a:lstStyle/>
          <a:p>
            <a:pPr>
              <a:buFont typeface="Georgia" pitchFamily="18" charset="0"/>
              <a:buNone/>
            </a:pPr>
            <a:r>
              <a:rPr lang="tr-TR" b="1" smtClean="0">
                <a:solidFill>
                  <a:srgbClr val="FF0000"/>
                </a:solidFill>
                <a:latin typeface="Arial" charset="0"/>
              </a:rPr>
              <a:t>5-</a:t>
            </a:r>
            <a:r>
              <a:rPr lang="tr-TR" b="1" smtClean="0">
                <a:solidFill>
                  <a:srgbClr val="FF0000"/>
                </a:solidFill>
              </a:rPr>
              <a:t>Okluzal hareket yollarını kaydederek</a:t>
            </a:r>
          </a:p>
          <a:p>
            <a:pPr>
              <a:buFont typeface="Georgia" pitchFamily="18" charset="0"/>
              <a:buNone/>
            </a:pPr>
            <a:r>
              <a:rPr lang="tr-TR" b="1" smtClean="0">
                <a:solidFill>
                  <a:srgbClr val="FF0000"/>
                </a:solidFill>
              </a:rPr>
              <a:t>okluza ilişkinin saptanması- Fonksiyonel</a:t>
            </a:r>
          </a:p>
          <a:p>
            <a:pPr>
              <a:buFont typeface="Georgia" pitchFamily="18" charset="0"/>
              <a:buNone/>
            </a:pPr>
            <a:r>
              <a:rPr lang="tr-TR" b="1" smtClean="0">
                <a:solidFill>
                  <a:srgbClr val="FF0000"/>
                </a:solidFill>
              </a:rPr>
              <a:t>olarak oluşturulmuş yollar yöntemi (FGP)</a:t>
            </a:r>
            <a:endParaRPr lang="tr-TR" smtClean="0">
              <a:solidFill>
                <a:srgbClr val="FF0000"/>
              </a:solidFill>
            </a:endParaRPr>
          </a:p>
          <a:p>
            <a:pPr>
              <a:buFont typeface="Georgia" pitchFamily="18" charset="0"/>
              <a:buNone/>
            </a:pPr>
            <a:r>
              <a:rPr lang="tr-TR" sz="2000" smtClean="0"/>
              <a:t>Diş yüzeylerinin çene hareketlerine göre ‘dinamik’ olarak kaydedildiği</a:t>
            </a:r>
          </a:p>
          <a:p>
            <a:pPr>
              <a:buFont typeface="Georgia" pitchFamily="18" charset="0"/>
              <a:buNone/>
            </a:pPr>
            <a:r>
              <a:rPr lang="tr-TR" sz="2000" smtClean="0"/>
              <a:t>yollar hasta tarafından mum okluzal duvarlar üzerinde oluşturulur.</a:t>
            </a:r>
          </a:p>
          <a:p>
            <a:pPr>
              <a:buFont typeface="Georgia" pitchFamily="18" charset="0"/>
              <a:buNone/>
            </a:pPr>
            <a:r>
              <a:rPr lang="tr-TR" sz="2000" smtClean="0"/>
              <a:t>Hasta karşıt dişler okluzal duvarın yüzeyi ile değimde iken tüm</a:t>
            </a:r>
          </a:p>
          <a:p>
            <a:pPr>
              <a:buFont typeface="Georgia" pitchFamily="18" charset="0"/>
              <a:buNone/>
            </a:pPr>
            <a:r>
              <a:rPr lang="tr-TR" sz="2000" smtClean="0"/>
              <a:t>fonksiyonel gezinme hareketlerini yapar. Mum içinde ortaya çıkan</a:t>
            </a:r>
          </a:p>
          <a:p>
            <a:pPr>
              <a:buFont typeface="Georgia" pitchFamily="18" charset="0"/>
              <a:buNone/>
            </a:pPr>
            <a:r>
              <a:rPr lang="tr-TR" sz="2000" smtClean="0"/>
              <a:t>izler her bir karşıt dişin hareketinin gerçek bir negatifidir. </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3" end="3"/>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p:cTn id="12"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4" end="4"/>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p:cTn id="17"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5" end="5"/>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 calcmode="lin" valueType="num">
                                      <p:cBhvr>
                                        <p:cTn id="22"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3">
                                            <p:txEl>
                                              <p:pRg st="6" end="6"/>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p:cTn id="27"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1000"/>
                                        <p:tgtEl>
                                          <p:spTgt spid="3">
                                            <p:txEl>
                                              <p:pRg st="3" end="3"/>
                                            </p:txEl>
                                          </p:spTgt>
                                        </p:tgtEl>
                                      </p:cBhvr>
                                    </p:animEffect>
                                    <p:set>
                                      <p:cBhvr>
                                        <p:cTn id="34" dur="1" fill="hold">
                                          <p:stCondLst>
                                            <p:cond delay="999"/>
                                          </p:stCondLst>
                                        </p:cTn>
                                        <p:tgtEl>
                                          <p:spTgt spid="3">
                                            <p:txEl>
                                              <p:pRg st="3" end="3"/>
                                            </p:txEl>
                                          </p:spTgt>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1000"/>
                                        <p:tgtEl>
                                          <p:spTgt spid="3">
                                            <p:txEl>
                                              <p:pRg st="4" end="4"/>
                                            </p:txEl>
                                          </p:spTgt>
                                        </p:tgtEl>
                                      </p:cBhvr>
                                    </p:animEffect>
                                    <p:set>
                                      <p:cBhvr>
                                        <p:cTn id="37" dur="1" fill="hold">
                                          <p:stCondLst>
                                            <p:cond delay="999"/>
                                          </p:stCondLst>
                                        </p:cTn>
                                        <p:tgtEl>
                                          <p:spTgt spid="3">
                                            <p:txEl>
                                              <p:pRg st="4" end="4"/>
                                            </p:txEl>
                                          </p:spTgt>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1000"/>
                                        <p:tgtEl>
                                          <p:spTgt spid="3">
                                            <p:txEl>
                                              <p:pRg st="5" end="5"/>
                                            </p:txEl>
                                          </p:spTgt>
                                        </p:tgtEl>
                                      </p:cBhvr>
                                    </p:animEffect>
                                    <p:set>
                                      <p:cBhvr>
                                        <p:cTn id="40" dur="1" fill="hold">
                                          <p:stCondLst>
                                            <p:cond delay="999"/>
                                          </p:stCondLst>
                                        </p:cTn>
                                        <p:tgtEl>
                                          <p:spTgt spid="3">
                                            <p:txEl>
                                              <p:pRg st="5" end="5"/>
                                            </p:txEl>
                                          </p:spTgt>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1000"/>
                                        <p:tgtEl>
                                          <p:spTgt spid="3">
                                            <p:txEl>
                                              <p:pRg st="6" end="6"/>
                                            </p:txEl>
                                          </p:spTgt>
                                        </p:tgtEl>
                                      </p:cBhvr>
                                    </p:animEffect>
                                    <p:set>
                                      <p:cBhvr>
                                        <p:cTn id="43" dur="1" fill="hold">
                                          <p:stCondLst>
                                            <p:cond delay="999"/>
                                          </p:stCondLst>
                                        </p:cTn>
                                        <p:tgtEl>
                                          <p:spTgt spid="3">
                                            <p:txEl>
                                              <p:pRg st="6" end="6"/>
                                            </p:txEl>
                                          </p:spTgt>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1000"/>
                                        <p:tgtEl>
                                          <p:spTgt spid="3">
                                            <p:txEl>
                                              <p:pRg st="7" end="7"/>
                                            </p:txEl>
                                          </p:spTgt>
                                        </p:tgtEl>
                                      </p:cBhvr>
                                    </p:animEffect>
                                    <p:set>
                                      <p:cBhvr>
                                        <p:cTn id="46" dur="1" fill="hold">
                                          <p:stCondLst>
                                            <p:cond delay="999"/>
                                          </p:stCondLst>
                                        </p:cTn>
                                        <p:tgtEl>
                                          <p:spTgt spid="3">
                                            <p:txEl>
                                              <p:pRg st="7" end="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5-</a:t>
            </a:r>
            <a:r>
              <a:rPr lang="tr-TR" b="1" smtClean="0">
                <a:solidFill>
                  <a:srgbClr val="FF0000"/>
                </a:solidFill>
              </a:rPr>
              <a:t>Okluzal hareket yollarını kaydederek</a:t>
            </a:r>
          </a:p>
          <a:p>
            <a:pPr>
              <a:buFont typeface="Georgia" pitchFamily="18" charset="0"/>
              <a:buNone/>
            </a:pPr>
            <a:r>
              <a:rPr lang="tr-TR" b="1" smtClean="0">
                <a:solidFill>
                  <a:srgbClr val="FF0000"/>
                </a:solidFill>
              </a:rPr>
              <a:t>okluza ilişkinin saptanması- Fonksiyonel</a:t>
            </a:r>
          </a:p>
          <a:p>
            <a:pPr>
              <a:buFont typeface="Georgia" pitchFamily="18" charset="0"/>
              <a:buNone/>
            </a:pPr>
            <a:r>
              <a:rPr lang="tr-TR" b="1" smtClean="0">
                <a:solidFill>
                  <a:srgbClr val="FF0000"/>
                </a:solidFill>
              </a:rPr>
              <a:t>olarak oluşturulmuş yollar yöntemi (FGP)</a:t>
            </a:r>
            <a:endParaRPr lang="tr-TR" smtClean="0">
              <a:solidFill>
                <a:srgbClr val="FF0000"/>
              </a:solidFill>
            </a:endParaRPr>
          </a:p>
          <a:p>
            <a:pPr>
              <a:buFont typeface="Georgia" pitchFamily="18" charset="0"/>
              <a:buNone/>
            </a:pPr>
            <a:r>
              <a:rPr lang="tr-TR" b="1" smtClean="0">
                <a:solidFill>
                  <a:schemeClr val="tx2"/>
                </a:solidFill>
              </a:rPr>
              <a:t>Avantajları:</a:t>
            </a:r>
          </a:p>
          <a:p>
            <a:pPr>
              <a:buFont typeface="Georgia" pitchFamily="18" charset="0"/>
              <a:buNone/>
            </a:pPr>
            <a:r>
              <a:rPr lang="tr-TR" smtClean="0"/>
              <a:t>1)İnterokluzal kayıtlarla ya da çizici uçlarla bir artikülatörün uyumlanmasına ihtiyaç göstermemesi en büyük avantajıdır.</a:t>
            </a:r>
          </a:p>
          <a:p>
            <a:pPr>
              <a:buFont typeface="Georgia" pitchFamily="18" charset="0"/>
              <a:buNone/>
            </a:pPr>
            <a:endParaRPr lang="tr-TR" smtClean="0">
              <a:solidFill>
                <a:schemeClr val="tx2"/>
              </a:solidFill>
            </a:endParaRP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7"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3" end="3"/>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3">
                                            <p:txEl>
                                              <p:pRg st="4" end="4"/>
                                            </p:txEl>
                                          </p:spTgt>
                                        </p:tgtEl>
                                      </p:cBhvr>
                                    </p:animEffect>
                                    <p:set>
                                      <p:cBhvr>
                                        <p:cTn id="21"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5-</a:t>
            </a:r>
            <a:r>
              <a:rPr lang="tr-TR" b="1" smtClean="0">
                <a:solidFill>
                  <a:srgbClr val="FF0000"/>
                </a:solidFill>
              </a:rPr>
              <a:t>Okluzal hareket yollarını kaydederek</a:t>
            </a:r>
          </a:p>
          <a:p>
            <a:pPr>
              <a:buFont typeface="Georgia" pitchFamily="18" charset="0"/>
              <a:buNone/>
            </a:pPr>
            <a:r>
              <a:rPr lang="tr-TR" b="1" smtClean="0">
                <a:solidFill>
                  <a:srgbClr val="FF0000"/>
                </a:solidFill>
              </a:rPr>
              <a:t>okluza ilişkinin saptanması- Fonksiyonel</a:t>
            </a:r>
          </a:p>
          <a:p>
            <a:pPr>
              <a:buFont typeface="Georgia" pitchFamily="18" charset="0"/>
              <a:buNone/>
            </a:pPr>
            <a:r>
              <a:rPr lang="tr-TR" b="1" smtClean="0">
                <a:solidFill>
                  <a:srgbClr val="FF0000"/>
                </a:solidFill>
              </a:rPr>
              <a:t>olarak oluşturulmuş yollar yöntemi (FGP)</a:t>
            </a:r>
            <a:endParaRPr lang="tr-TR" smtClean="0">
              <a:solidFill>
                <a:srgbClr val="FF0000"/>
              </a:solidFill>
            </a:endParaRPr>
          </a:p>
          <a:p>
            <a:pPr>
              <a:buFont typeface="Georgia" pitchFamily="18" charset="0"/>
              <a:buNone/>
            </a:pPr>
            <a:r>
              <a:rPr lang="tr-TR" b="1" smtClean="0">
                <a:solidFill>
                  <a:schemeClr val="tx2"/>
                </a:solidFill>
              </a:rPr>
              <a:t>Avantajları:</a:t>
            </a:r>
          </a:p>
          <a:p>
            <a:pPr>
              <a:buFont typeface="Georgia" pitchFamily="18" charset="0"/>
              <a:buNone/>
            </a:pPr>
            <a:r>
              <a:rPr lang="tr-TR" sz="2000" smtClean="0"/>
              <a:t>2) Çene hareketlerini bir artikülatörde doğru olarak kaydetmedeki başarı, bu tekniğe göre daha fazla hata potansiyeline sahiptir.</a:t>
            </a:r>
          </a:p>
          <a:p>
            <a:pPr>
              <a:buFont typeface="Georgia" pitchFamily="18" charset="0"/>
              <a:buNone/>
            </a:pPr>
            <a:r>
              <a:rPr lang="tr-TR" sz="2000" smtClean="0"/>
              <a:t>3)Bu metot face-bow transferini elimine eder, çünkü tüm bilgiler bu yolların içindedir.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4" end="4"/>
                                            </p:txEl>
                                          </p:spTgt>
                                        </p:tgtEl>
                                      </p:cBhvr>
                                    </p:animEffect>
                                    <p:set>
                                      <p:cBhvr>
                                        <p:cTn id="14"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20"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2000"/>
                                        <p:tgtEl>
                                          <p:spTgt spid="3">
                                            <p:txEl>
                                              <p:pRg st="5" end="5"/>
                                            </p:txEl>
                                          </p:spTgt>
                                        </p:tgtEl>
                                      </p:cBhvr>
                                    </p:animEffect>
                                    <p:set>
                                      <p:cBhvr>
                                        <p:cTn id="26" dur="1" fill="hold">
                                          <p:stCondLst>
                                            <p:cond delay="19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5-</a:t>
            </a:r>
            <a:r>
              <a:rPr lang="tr-TR" b="1" smtClean="0">
                <a:solidFill>
                  <a:srgbClr val="FF0000"/>
                </a:solidFill>
              </a:rPr>
              <a:t>Okluzal hareket yollarını kaydederek</a:t>
            </a:r>
          </a:p>
          <a:p>
            <a:pPr>
              <a:buFont typeface="Georgia" pitchFamily="18" charset="0"/>
              <a:buNone/>
            </a:pPr>
            <a:r>
              <a:rPr lang="tr-TR" b="1" smtClean="0">
                <a:solidFill>
                  <a:srgbClr val="FF0000"/>
                </a:solidFill>
              </a:rPr>
              <a:t>okluza ilişkinin saptanması- Fonksiyonel</a:t>
            </a:r>
          </a:p>
          <a:p>
            <a:pPr>
              <a:buFont typeface="Georgia" pitchFamily="18" charset="0"/>
              <a:buNone/>
            </a:pPr>
            <a:r>
              <a:rPr lang="tr-TR" b="1" smtClean="0">
                <a:solidFill>
                  <a:srgbClr val="FF0000"/>
                </a:solidFill>
              </a:rPr>
              <a:t>olarak oluşturulmuş yollar yöntemi (FGP)</a:t>
            </a:r>
            <a:endParaRPr lang="tr-TR" smtClean="0">
              <a:solidFill>
                <a:srgbClr val="FF0000"/>
              </a:solidFill>
            </a:endParaRPr>
          </a:p>
          <a:p>
            <a:pPr>
              <a:buFont typeface="Georgia" pitchFamily="18" charset="0"/>
              <a:buNone/>
            </a:pPr>
            <a:r>
              <a:rPr lang="tr-TR" b="1" smtClean="0">
                <a:solidFill>
                  <a:schemeClr val="tx2"/>
                </a:solidFill>
              </a:rPr>
              <a:t>Avantajları:</a:t>
            </a:r>
          </a:p>
          <a:p>
            <a:pPr>
              <a:buFont typeface="Georgia" pitchFamily="18" charset="0"/>
              <a:buNone/>
            </a:pPr>
            <a:r>
              <a:rPr lang="tr-TR" smtClean="0"/>
              <a:t>4) Okluzal ilişkileri bu yöntemle saptanmış ve bitirilmiş bir HBP de dişlerin uyumu mükemmeldir.</a:t>
            </a:r>
          </a:p>
          <a:p>
            <a:pPr>
              <a:buFont typeface="Georgia" pitchFamily="18" charset="0"/>
              <a:buNone/>
            </a:pPr>
            <a:endParaRPr lang="tr-TR" smtClean="0"/>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4" end="4"/>
                                            </p:txEl>
                                          </p:spTgt>
                                        </p:tgtEl>
                                      </p:cBhvr>
                                    </p:animEffect>
                                    <p:set>
                                      <p:cBhvr>
                                        <p:cTn id="14"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1 Başlık"/>
          <p:cNvSpPr>
            <a:spLocks noGrp="1"/>
          </p:cNvSpPr>
          <p:nvPr>
            <p:ph type="title"/>
          </p:nvPr>
        </p:nvSpPr>
        <p:spPr/>
        <p:txBody>
          <a:bodyPr/>
          <a:lstStyle/>
          <a:p>
            <a:pPr algn="ctr"/>
            <a:r>
              <a:rPr lang="tr-TR" b="1" smtClean="0"/>
              <a:t>BÖLÜMLÜ PROTEZLERDE OKLUZAL İLİŞKİLER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latin typeface="Arial" charset="0"/>
              </a:rPr>
              <a:t>5-</a:t>
            </a:r>
            <a:r>
              <a:rPr lang="tr-TR" b="1" smtClean="0">
                <a:solidFill>
                  <a:srgbClr val="FF0000"/>
                </a:solidFill>
              </a:rPr>
              <a:t>Okluzal hareket yollarını kaydederek</a:t>
            </a:r>
          </a:p>
          <a:p>
            <a:pPr>
              <a:buFont typeface="Georgia" pitchFamily="18" charset="0"/>
              <a:buNone/>
            </a:pPr>
            <a:r>
              <a:rPr lang="tr-TR" b="1" smtClean="0">
                <a:solidFill>
                  <a:srgbClr val="FF0000"/>
                </a:solidFill>
              </a:rPr>
              <a:t>okluza ilişkinin saptanması- Fonksiyonel</a:t>
            </a:r>
          </a:p>
          <a:p>
            <a:pPr>
              <a:buFont typeface="Georgia" pitchFamily="18" charset="0"/>
              <a:buNone/>
            </a:pPr>
            <a:r>
              <a:rPr lang="tr-TR" b="1" smtClean="0">
                <a:solidFill>
                  <a:srgbClr val="FF0000"/>
                </a:solidFill>
              </a:rPr>
              <a:t>olarak oluşturulmuş yollar yöntemi (FGP)</a:t>
            </a:r>
            <a:endParaRPr lang="tr-TR" smtClean="0">
              <a:solidFill>
                <a:srgbClr val="FF0000"/>
              </a:solidFill>
            </a:endParaRPr>
          </a:p>
          <a:p>
            <a:pPr>
              <a:buFont typeface="Georgia" pitchFamily="18" charset="0"/>
              <a:buNone/>
            </a:pPr>
            <a:r>
              <a:rPr lang="tr-TR" b="1" smtClean="0">
                <a:solidFill>
                  <a:schemeClr val="tx2"/>
                </a:solidFill>
              </a:rPr>
              <a:t>Dezavantajları:</a:t>
            </a:r>
          </a:p>
          <a:p>
            <a:pPr>
              <a:buFont typeface="Georgia" pitchFamily="18" charset="0"/>
              <a:buNone/>
            </a:pPr>
            <a:r>
              <a:rPr lang="tr-TR" smtClean="0"/>
              <a:t>1) Eğer HBP’e karşı bir bölümlü protez varsa protezlerden biri tamamlanmadan diğeri yapılamaz.</a:t>
            </a:r>
          </a:p>
          <a:p>
            <a:pPr>
              <a:buFont typeface="Georgia" pitchFamily="18" charset="0"/>
              <a:buNone/>
            </a:pPr>
            <a:r>
              <a:rPr lang="tr-TR" smtClean="0"/>
              <a:t>2) Total proteze karşı HBP varsa metot uygun değildir.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7"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3" end="3"/>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3">
                                            <p:txEl>
                                              <p:pRg st="4" end="4"/>
                                            </p:txEl>
                                          </p:spTgt>
                                        </p:tgtEl>
                                      </p:cBhvr>
                                    </p:animEffect>
                                    <p:set>
                                      <p:cBhvr>
                                        <p:cTn id="21"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calcmode="lin" valueType="num">
                                      <p:cBhvr>
                                        <p:cTn id="26"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27"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28" dur="10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1000"/>
                                        <p:tgtEl>
                                          <p:spTgt spid="3">
                                            <p:txEl>
                                              <p:pRg st="5" end="5"/>
                                            </p:txEl>
                                          </p:spTgt>
                                        </p:tgtEl>
                                      </p:cBhvr>
                                    </p:animEffect>
                                    <p:set>
                                      <p:cBhvr>
                                        <p:cTn id="33"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smtClean="0"/>
              <a:t>PROTEZİN HASTAYA TESLİMİ</a:t>
            </a:r>
            <a:r>
              <a:rPr lang="tr-TR" smtClean="0"/>
              <a:t/>
            </a:r>
            <a:br>
              <a:rPr lang="tr-TR" smtClean="0"/>
            </a:b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1. Ağrı </a:t>
            </a:r>
            <a:endParaRPr lang="tr-TR" smtClean="0">
              <a:solidFill>
                <a:schemeClr val="accent1"/>
              </a:solidFill>
            </a:endParaRPr>
          </a:p>
          <a:p>
            <a:pPr lvl="1"/>
            <a:r>
              <a:rPr lang="tr-TR" sz="2800" smtClean="0"/>
              <a:t>Protez kaide plağının kenarlarının sebep olduğu ağrı</a:t>
            </a:r>
          </a:p>
          <a:p>
            <a:pPr lvl="1"/>
            <a:r>
              <a:rPr lang="tr-TR" sz="2800" smtClean="0"/>
              <a:t>Alveoler kret tepesinde vuruklar</a:t>
            </a:r>
          </a:p>
          <a:p>
            <a:pPr>
              <a:buFont typeface="Georgia" pitchFamily="18" charset="0"/>
              <a:buNone/>
            </a:pPr>
            <a:endParaRPr lang="tr-TR" smtClean="0">
              <a:solidFill>
                <a:srgbClr val="FF0000"/>
              </a:solidFill>
            </a:endParaRPr>
          </a:p>
        </p:txBody>
      </p:sp>
      <p:pic>
        <p:nvPicPr>
          <p:cNvPr id="1026" name="Picture 2"/>
          <p:cNvPicPr>
            <a:picLocks noChangeAspect="1" noChangeArrowheads="1"/>
          </p:cNvPicPr>
          <p:nvPr/>
        </p:nvPicPr>
        <p:blipFill>
          <a:blip r:embed="rId2" cstate="print"/>
          <a:srcRect/>
          <a:stretch>
            <a:fillRect/>
          </a:stretch>
        </p:blipFill>
        <p:spPr bwMode="auto">
          <a:xfrm>
            <a:off x="714375" y="4629150"/>
            <a:ext cx="2547938" cy="2228850"/>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5072063" y="4643438"/>
            <a:ext cx="2667000" cy="20097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slide(fromBottom)">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box(in)">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026"/>
                                        </p:tgtEl>
                                        <p:attrNameLst>
                                          <p:attrName>style.visibility</p:attrName>
                                        </p:attrNameLst>
                                      </p:cBhvr>
                                      <p:to>
                                        <p:strVal val="visible"/>
                                      </p:to>
                                    </p:set>
                                    <p:animEffect transition="in" filter="blinds(horizontal)">
                                      <p:cBhvr>
                                        <p:cTn id="42" dur="500"/>
                                        <p:tgtEl>
                                          <p:spTgt spid="1026"/>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xit" presetSubtype="4" fill="hold" nodeType="clickEffect">
                                  <p:stCondLst>
                                    <p:cond delay="0"/>
                                  </p:stCondLst>
                                  <p:childTnLst>
                                    <p:anim calcmode="lin" valueType="num">
                                      <p:cBhvr additive="base">
                                        <p:cTn id="46" dur="500"/>
                                        <p:tgtEl>
                                          <p:spTgt spid="1026"/>
                                        </p:tgtEl>
                                        <p:attrNameLst>
                                          <p:attrName>ppt_x</p:attrName>
                                        </p:attrNameLst>
                                      </p:cBhvr>
                                      <p:tavLst>
                                        <p:tav tm="0">
                                          <p:val>
                                            <p:strVal val="ppt_x"/>
                                          </p:val>
                                        </p:tav>
                                        <p:tav tm="100000">
                                          <p:val>
                                            <p:strVal val="ppt_x"/>
                                          </p:val>
                                        </p:tav>
                                      </p:tavLst>
                                    </p:anim>
                                    <p:anim calcmode="lin" valueType="num">
                                      <p:cBhvr additive="base">
                                        <p:cTn id="47" dur="500"/>
                                        <p:tgtEl>
                                          <p:spTgt spid="1026"/>
                                        </p:tgtEl>
                                        <p:attrNameLst>
                                          <p:attrName>ppt_y</p:attrName>
                                        </p:attrNameLst>
                                      </p:cBhvr>
                                      <p:tavLst>
                                        <p:tav tm="0">
                                          <p:val>
                                            <p:strVal val="ppt_y"/>
                                          </p:val>
                                        </p:tav>
                                        <p:tav tm="100000">
                                          <p:val>
                                            <p:strVal val="1+ppt_h/2"/>
                                          </p:val>
                                        </p:tav>
                                      </p:tavLst>
                                    </p:anim>
                                    <p:set>
                                      <p:cBhvr>
                                        <p:cTn id="48" dur="1" fill="hold">
                                          <p:stCondLst>
                                            <p:cond delay="499"/>
                                          </p:stCondLst>
                                        </p:cTn>
                                        <p:tgtEl>
                                          <p:spTgt spid="1026"/>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nodeType="clickEffect">
                                  <p:stCondLst>
                                    <p:cond delay="0"/>
                                  </p:stCondLst>
                                  <p:childTnLst>
                                    <p:animEffect transition="out" filter="fade">
                                      <p:cBhvr>
                                        <p:cTn id="52" dur="1000"/>
                                        <p:tgtEl>
                                          <p:spTgt spid="3">
                                            <p:txEl>
                                              <p:pRg st="2" end="2"/>
                                            </p:txEl>
                                          </p:spTgt>
                                        </p:tgtEl>
                                      </p:cBhvr>
                                    </p:animEffect>
                                    <p:set>
                                      <p:cBhvr>
                                        <p:cTn id="53"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29" presetClass="entr" presetSubtype="0" fill="hold" nodeType="click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 calcmode="lin" valueType="num">
                                      <p:cBhvr>
                                        <p:cTn id="58"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59"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60" dur="1000"/>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blinds(horizontal)">
                                      <p:cBhvr>
                                        <p:cTn id="65" dur="500"/>
                                        <p:tgtEl>
                                          <p:spTgt spid="1028"/>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xit" presetSubtype="4" fill="hold" nodeType="clickEffect">
                                  <p:stCondLst>
                                    <p:cond delay="0"/>
                                  </p:stCondLst>
                                  <p:childTnLst>
                                    <p:anim calcmode="lin" valueType="num">
                                      <p:cBhvr additive="base">
                                        <p:cTn id="69" dur="500"/>
                                        <p:tgtEl>
                                          <p:spTgt spid="1028"/>
                                        </p:tgtEl>
                                        <p:attrNameLst>
                                          <p:attrName>ppt_x</p:attrName>
                                        </p:attrNameLst>
                                      </p:cBhvr>
                                      <p:tavLst>
                                        <p:tav tm="0">
                                          <p:val>
                                            <p:strVal val="ppt_x"/>
                                          </p:val>
                                        </p:tav>
                                        <p:tav tm="100000">
                                          <p:val>
                                            <p:strVal val="ppt_x"/>
                                          </p:val>
                                        </p:tav>
                                      </p:tavLst>
                                    </p:anim>
                                    <p:anim calcmode="lin" valueType="num">
                                      <p:cBhvr additive="base">
                                        <p:cTn id="70" dur="500"/>
                                        <p:tgtEl>
                                          <p:spTgt spid="1028"/>
                                        </p:tgtEl>
                                        <p:attrNameLst>
                                          <p:attrName>ppt_y</p:attrName>
                                        </p:attrNameLst>
                                      </p:cBhvr>
                                      <p:tavLst>
                                        <p:tav tm="0">
                                          <p:val>
                                            <p:strVal val="ppt_y"/>
                                          </p:val>
                                        </p:tav>
                                        <p:tav tm="100000">
                                          <p:val>
                                            <p:strVal val="1+ppt_h/2"/>
                                          </p:val>
                                        </p:tav>
                                      </p:tavLst>
                                    </p:anim>
                                    <p:set>
                                      <p:cBhvr>
                                        <p:cTn id="71" dur="1" fill="hold">
                                          <p:stCondLst>
                                            <p:cond delay="499"/>
                                          </p:stCondLst>
                                        </p:cTn>
                                        <p:tgtEl>
                                          <p:spTgt spid="1028"/>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1000"/>
                                        <p:tgtEl>
                                          <p:spTgt spid="3">
                                            <p:txEl>
                                              <p:pRg st="3" end="3"/>
                                            </p:txEl>
                                          </p:spTgt>
                                        </p:tgtEl>
                                      </p:cBhvr>
                                    </p:animEffect>
                                    <p:set>
                                      <p:cBhvr>
                                        <p:cTn id="76"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defRPr/>
            </a:pPr>
            <a:r>
              <a:rPr lang="tr-TR" b="1" dirty="0" smtClean="0">
                <a:solidFill>
                  <a:srgbClr val="FF0000"/>
                </a:solidFill>
              </a:rPr>
              <a:t>Protez takıldıktan sonra hasta şikayetleri</a:t>
            </a:r>
          </a:p>
          <a:p>
            <a:pPr marL="623887" indent="-514350">
              <a:buFont typeface="Georgia" pitchFamily="18" charset="0"/>
              <a:buAutoNum type="arabicPeriod"/>
              <a:defRPr/>
            </a:pPr>
            <a:r>
              <a:rPr lang="tr-TR" b="1" dirty="0" smtClean="0">
                <a:solidFill>
                  <a:schemeClr val="accent1"/>
                </a:solidFill>
              </a:rPr>
              <a:t>Ağrı </a:t>
            </a:r>
          </a:p>
          <a:p>
            <a:pPr lvl="1">
              <a:defRPr/>
            </a:pPr>
            <a:r>
              <a:rPr lang="tr-TR" sz="2800" dirty="0" smtClean="0"/>
              <a:t>Doğal dişlerde veya çenelerde ağrı</a:t>
            </a:r>
          </a:p>
          <a:p>
            <a:pPr lvl="1">
              <a:defRPr/>
            </a:pPr>
            <a:r>
              <a:rPr lang="tr-TR" sz="2800" dirty="0" smtClean="0"/>
              <a:t>Dil ve yanak ısırması sonucu oluşan ağrı</a:t>
            </a:r>
          </a:p>
          <a:p>
            <a:pPr marL="623887" indent="-514350">
              <a:buFont typeface="Georgia" pitchFamily="18" charset="0"/>
              <a:buNone/>
              <a:defRPr/>
            </a:pPr>
            <a:endParaRPr lang="tr-TR" dirty="0" smtClean="0">
              <a:solidFill>
                <a:schemeClr val="accent1"/>
              </a:solidFill>
            </a:endParaRPr>
          </a:p>
          <a:p>
            <a:pPr>
              <a:buFont typeface="Georgia" pitchFamily="18" charset="0"/>
              <a:buNone/>
              <a:defRPr/>
            </a:pPr>
            <a:endParaRPr lang="tr-TR" dirty="0"/>
          </a:p>
        </p:txBody>
      </p:sp>
      <p:pic>
        <p:nvPicPr>
          <p:cNvPr id="2050" name="Picture 2"/>
          <p:cNvPicPr>
            <a:picLocks noChangeAspect="1" noChangeArrowheads="1"/>
          </p:cNvPicPr>
          <p:nvPr/>
        </p:nvPicPr>
        <p:blipFill>
          <a:blip r:embed="rId2" cstate="print"/>
          <a:srcRect/>
          <a:stretch>
            <a:fillRect/>
          </a:stretch>
        </p:blipFill>
        <p:spPr bwMode="auto">
          <a:xfrm>
            <a:off x="1000125" y="4500563"/>
            <a:ext cx="1905000" cy="190500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929188" y="4429125"/>
            <a:ext cx="2071687" cy="1270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blinds(horizontal)">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2050"/>
                                        </p:tgtEl>
                                        <p:attrNameLst>
                                          <p:attrName>ppt_x</p:attrName>
                                        </p:attrNameLst>
                                      </p:cBhvr>
                                      <p:tavLst>
                                        <p:tav tm="0">
                                          <p:val>
                                            <p:strVal val="ppt_x"/>
                                          </p:val>
                                        </p:tav>
                                        <p:tav tm="100000">
                                          <p:val>
                                            <p:strVal val="ppt_x"/>
                                          </p:val>
                                        </p:tav>
                                      </p:tavLst>
                                    </p:anim>
                                    <p:anim calcmode="lin" valueType="num">
                                      <p:cBhvr additive="base">
                                        <p:cTn id="19" dur="500"/>
                                        <p:tgtEl>
                                          <p:spTgt spid="2050"/>
                                        </p:tgtEl>
                                        <p:attrNameLst>
                                          <p:attrName>ppt_y</p:attrName>
                                        </p:attrNameLst>
                                      </p:cBhvr>
                                      <p:tavLst>
                                        <p:tav tm="0">
                                          <p:val>
                                            <p:strVal val="ppt_y"/>
                                          </p:val>
                                        </p:tav>
                                        <p:tav tm="100000">
                                          <p:val>
                                            <p:strVal val="1+ppt_h/2"/>
                                          </p:val>
                                        </p:tav>
                                      </p:tavLst>
                                    </p:anim>
                                    <p:set>
                                      <p:cBhvr>
                                        <p:cTn id="20" dur="1" fill="hold">
                                          <p:stCondLst>
                                            <p:cond delay="499"/>
                                          </p:stCondLst>
                                        </p:cTn>
                                        <p:tgtEl>
                                          <p:spTgt spid="205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1000"/>
                                        <p:tgtEl>
                                          <p:spTgt spid="3">
                                            <p:txEl>
                                              <p:pRg st="2" end="2"/>
                                            </p:txEl>
                                          </p:spTgt>
                                        </p:tgtEl>
                                      </p:cBhvr>
                                    </p:animEffect>
                                    <p:set>
                                      <p:cBhvr>
                                        <p:cTn id="25"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9"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2" dur="1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9" presetClass="entr" presetSubtype="0" fill="hold" nodeType="clickEffect">
                                  <p:stCondLst>
                                    <p:cond delay="0"/>
                                  </p:stCondLst>
                                  <p:childTnLst>
                                    <p:set>
                                      <p:cBhvr>
                                        <p:cTn id="36" dur="1" fill="hold">
                                          <p:stCondLst>
                                            <p:cond delay="0"/>
                                          </p:stCondLst>
                                        </p:cTn>
                                        <p:tgtEl>
                                          <p:spTgt spid="2051"/>
                                        </p:tgtEl>
                                        <p:attrNameLst>
                                          <p:attrName>style.visibility</p:attrName>
                                        </p:attrNameLst>
                                      </p:cBhvr>
                                      <p:to>
                                        <p:strVal val="visible"/>
                                      </p:to>
                                    </p:set>
                                    <p:anim calcmode="lin" valueType="num">
                                      <p:cBhvr>
                                        <p:cTn id="37" dur="1000" fill="hold"/>
                                        <p:tgtEl>
                                          <p:spTgt spid="2051"/>
                                        </p:tgtEl>
                                        <p:attrNameLst>
                                          <p:attrName>ppt_x</p:attrName>
                                        </p:attrNameLst>
                                      </p:cBhvr>
                                      <p:tavLst>
                                        <p:tav tm="0">
                                          <p:val>
                                            <p:strVal val="#ppt_x-.2"/>
                                          </p:val>
                                        </p:tav>
                                        <p:tav tm="100000">
                                          <p:val>
                                            <p:strVal val="#ppt_x"/>
                                          </p:val>
                                        </p:tav>
                                      </p:tavLst>
                                    </p:anim>
                                    <p:anim calcmode="lin" valueType="num">
                                      <p:cBhvr>
                                        <p:cTn id="38" dur="1000" fill="hold"/>
                                        <p:tgtEl>
                                          <p:spTgt spid="2051"/>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051"/>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xit" presetSubtype="4" fill="hold" nodeType="clickEffect">
                                  <p:stCondLst>
                                    <p:cond delay="0"/>
                                  </p:stCondLst>
                                  <p:childTnLst>
                                    <p:anim calcmode="lin" valueType="num">
                                      <p:cBhvr additive="base">
                                        <p:cTn id="43" dur="500"/>
                                        <p:tgtEl>
                                          <p:spTgt spid="2051"/>
                                        </p:tgtEl>
                                        <p:attrNameLst>
                                          <p:attrName>ppt_x</p:attrName>
                                        </p:attrNameLst>
                                      </p:cBhvr>
                                      <p:tavLst>
                                        <p:tav tm="0">
                                          <p:val>
                                            <p:strVal val="ppt_x"/>
                                          </p:val>
                                        </p:tav>
                                        <p:tav tm="100000">
                                          <p:val>
                                            <p:strVal val="ppt_x"/>
                                          </p:val>
                                        </p:tav>
                                      </p:tavLst>
                                    </p:anim>
                                    <p:anim calcmode="lin" valueType="num">
                                      <p:cBhvr additive="base">
                                        <p:cTn id="44" dur="500"/>
                                        <p:tgtEl>
                                          <p:spTgt spid="2051"/>
                                        </p:tgtEl>
                                        <p:attrNameLst>
                                          <p:attrName>ppt_y</p:attrName>
                                        </p:attrNameLst>
                                      </p:cBhvr>
                                      <p:tavLst>
                                        <p:tav tm="0">
                                          <p:val>
                                            <p:strVal val="ppt_y"/>
                                          </p:val>
                                        </p:tav>
                                        <p:tav tm="100000">
                                          <p:val>
                                            <p:strVal val="1+ppt_h/2"/>
                                          </p:val>
                                        </p:tav>
                                      </p:tavLst>
                                    </p:anim>
                                    <p:set>
                                      <p:cBhvr>
                                        <p:cTn id="45" dur="1" fill="hold">
                                          <p:stCondLst>
                                            <p:cond delay="499"/>
                                          </p:stCondLst>
                                        </p:cTn>
                                        <p:tgtEl>
                                          <p:spTgt spid="2051"/>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1000"/>
                                        <p:tgtEl>
                                          <p:spTgt spid="3">
                                            <p:txEl>
                                              <p:pRg st="3" end="3"/>
                                            </p:txEl>
                                          </p:spTgt>
                                        </p:tgtEl>
                                      </p:cBhvr>
                                    </p:animEffect>
                                    <p:set>
                                      <p:cBhvr>
                                        <p:cTn id="50"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2. Protezin hareket etmesi</a:t>
            </a:r>
            <a:endParaRPr lang="tr-TR" smtClean="0">
              <a:solidFill>
                <a:schemeClr val="accent1"/>
              </a:solidFill>
            </a:endParaRPr>
          </a:p>
          <a:p>
            <a:pPr lvl="2"/>
            <a:r>
              <a:rPr lang="tr-TR" smtClean="0"/>
              <a:t>Kaide plağının adezyonunun yetersiz olması</a:t>
            </a:r>
          </a:p>
          <a:p>
            <a:pPr lvl="2"/>
            <a:r>
              <a:rPr lang="tr-TR" smtClean="0"/>
              <a:t>Okluzyon, artikülasyon hataları</a:t>
            </a:r>
          </a:p>
          <a:p>
            <a:pPr lvl="2"/>
            <a:r>
              <a:rPr lang="tr-TR" smtClean="0"/>
              <a:t>Kroşe ucunun yeterli andırkatta olmaması</a:t>
            </a:r>
          </a:p>
          <a:p>
            <a:pPr>
              <a:buFont typeface="Georgia" pitchFamily="18" charset="0"/>
              <a:buNone/>
            </a:pPr>
            <a:endParaRPr lang="tr-TR" smtClean="0"/>
          </a:p>
        </p:txBody>
      </p:sp>
      <p:pic>
        <p:nvPicPr>
          <p:cNvPr id="3074" name="Picture 2"/>
          <p:cNvPicPr>
            <a:picLocks noChangeAspect="1" noChangeArrowheads="1"/>
          </p:cNvPicPr>
          <p:nvPr/>
        </p:nvPicPr>
        <p:blipFill>
          <a:blip r:embed="rId2" cstate="print"/>
          <a:srcRect/>
          <a:stretch>
            <a:fillRect/>
          </a:stretch>
        </p:blipFill>
        <p:spPr bwMode="auto">
          <a:xfrm>
            <a:off x="5929313" y="4357688"/>
            <a:ext cx="2409825" cy="229076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blinds(horizontal)">
                                      <p:cBhvr>
                                        <p:cTn id="12" dur="5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2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1000"/>
                                        <p:tgtEl>
                                          <p:spTgt spid="3">
                                            <p:txEl>
                                              <p:pRg st="2" end="2"/>
                                            </p:txEl>
                                          </p:spTgt>
                                        </p:tgtEl>
                                      </p:cBhvr>
                                    </p:animEffect>
                                    <p:set>
                                      <p:cBhvr>
                                        <p:cTn id="24"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1000"/>
                                        <p:tgtEl>
                                          <p:spTgt spid="3">
                                            <p:txEl>
                                              <p:pRg st="3" end="3"/>
                                            </p:txEl>
                                          </p:spTgt>
                                        </p:tgtEl>
                                      </p:cBhvr>
                                    </p:animEffect>
                                    <p:set>
                                      <p:cBhvr>
                                        <p:cTn id="36"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9"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p:cTn id="41"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3" dur="1000"/>
                                        <p:tgtEl>
                                          <p:spTgt spid="3">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2000"/>
                                        <p:tgtEl>
                                          <p:spTgt spid="3">
                                            <p:txEl>
                                              <p:pRg st="4" end="4"/>
                                            </p:txEl>
                                          </p:spTgt>
                                        </p:tgtEl>
                                      </p:cBhvr>
                                    </p:animEffect>
                                    <p:set>
                                      <p:cBhvr>
                                        <p:cTn id="48" dur="1" fill="hold">
                                          <p:stCondLst>
                                            <p:cond delay="1999"/>
                                          </p:stCondLst>
                                        </p:cTn>
                                        <p:tgtEl>
                                          <p:spTgt spid="3">
                                            <p:txEl>
                                              <p:pRg st="4" end="4"/>
                                            </p:txEl>
                                          </p:spTgt>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2" presetClass="exit" presetSubtype="4" fill="hold" nodeType="clickEffect">
                                  <p:stCondLst>
                                    <p:cond delay="0"/>
                                  </p:stCondLst>
                                  <p:childTnLst>
                                    <p:anim calcmode="lin" valueType="num">
                                      <p:cBhvr additive="base">
                                        <p:cTn id="52" dur="500"/>
                                        <p:tgtEl>
                                          <p:spTgt spid="3074"/>
                                        </p:tgtEl>
                                        <p:attrNameLst>
                                          <p:attrName>ppt_x</p:attrName>
                                        </p:attrNameLst>
                                      </p:cBhvr>
                                      <p:tavLst>
                                        <p:tav tm="0">
                                          <p:val>
                                            <p:strVal val="ppt_x"/>
                                          </p:val>
                                        </p:tav>
                                        <p:tav tm="100000">
                                          <p:val>
                                            <p:strVal val="ppt_x"/>
                                          </p:val>
                                        </p:tav>
                                      </p:tavLst>
                                    </p:anim>
                                    <p:anim calcmode="lin" valueType="num">
                                      <p:cBhvr additive="base">
                                        <p:cTn id="53" dur="500"/>
                                        <p:tgtEl>
                                          <p:spTgt spid="3074"/>
                                        </p:tgtEl>
                                        <p:attrNameLst>
                                          <p:attrName>ppt_y</p:attrName>
                                        </p:attrNameLst>
                                      </p:cBhvr>
                                      <p:tavLst>
                                        <p:tav tm="0">
                                          <p:val>
                                            <p:strVal val="ppt_y"/>
                                          </p:val>
                                        </p:tav>
                                        <p:tav tm="100000">
                                          <p:val>
                                            <p:strVal val="1+ppt_h/2"/>
                                          </p:val>
                                        </p:tav>
                                      </p:tavLst>
                                    </p:anim>
                                    <p:set>
                                      <p:cBhvr>
                                        <p:cTn id="54" dur="1" fill="hold">
                                          <p:stCondLst>
                                            <p:cond delay="499"/>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2. Protezin hareket etmesi</a:t>
            </a:r>
            <a:endParaRPr lang="tr-TR" b="1" smtClean="0">
              <a:solidFill>
                <a:srgbClr val="FF0000"/>
              </a:solidFill>
            </a:endParaRPr>
          </a:p>
          <a:p>
            <a:pPr lvl="2" algn="just"/>
            <a:r>
              <a:rPr lang="tr-TR" smtClean="0"/>
              <a:t>Akrilik plağın kenar uzunluğu</a:t>
            </a:r>
          </a:p>
          <a:p>
            <a:pPr lvl="2" algn="just"/>
            <a:r>
              <a:rPr lang="tr-TR" smtClean="0"/>
              <a:t>Yapay dişlerin lingualde dizilmesi</a:t>
            </a:r>
          </a:p>
          <a:p>
            <a:pPr lvl="2" algn="just"/>
            <a:r>
              <a:rPr lang="tr-TR" smtClean="0"/>
              <a:t>Ön dişleri bulunmayan ve bir geçici protez düşünülen vakalarda estetik açıdan kroşe kullanılamayacak ise ve ön yapay dişler ajuste çalışılmışsa hastanın ısırma yapması protezin oynamasına neden olur. Protezin estetik amaçla yapıldığı hastaya anlatılmalıdır.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2" end="2"/>
                                            </p:txEl>
                                          </p:spTgt>
                                        </p:tgtEl>
                                      </p:cBhvr>
                                    </p:animEffect>
                                    <p:set>
                                      <p:cBhvr>
                                        <p:cTn id="14"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1000"/>
                                        <p:tgtEl>
                                          <p:spTgt spid="3">
                                            <p:txEl>
                                              <p:pRg st="3" end="3"/>
                                            </p:txEl>
                                          </p:spTgt>
                                        </p:tgtEl>
                                      </p:cBhvr>
                                    </p:animEffect>
                                    <p:set>
                                      <p:cBhvr>
                                        <p:cTn id="26"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2"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1000"/>
                                        <p:tgtEl>
                                          <p:spTgt spid="3">
                                            <p:txEl>
                                              <p:pRg st="4" end="4"/>
                                            </p:txEl>
                                          </p:spTgt>
                                        </p:tgtEl>
                                      </p:cBhvr>
                                    </p:animEffect>
                                    <p:set>
                                      <p:cBhvr>
                                        <p:cTn id="38"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3. Yemek sırasında karşılaşılan güçlükler</a:t>
            </a:r>
            <a:endParaRPr lang="tr-TR" smtClean="0">
              <a:solidFill>
                <a:schemeClr val="accent1"/>
              </a:solidFill>
            </a:endParaRPr>
          </a:p>
          <a:p>
            <a:r>
              <a:rPr lang="tr-TR" smtClean="0"/>
              <a:t>Yemeklerin iyi çiğnenememesi</a:t>
            </a:r>
          </a:p>
          <a:p>
            <a:r>
              <a:rPr lang="tr-TR" smtClean="0"/>
              <a:t>Protezin altına gıda kaçması</a:t>
            </a:r>
          </a:p>
          <a:p>
            <a:r>
              <a:rPr lang="tr-TR" smtClean="0"/>
              <a:t>Hermetik kapanmanın iyi olmaması</a:t>
            </a:r>
          </a:p>
          <a:p>
            <a:r>
              <a:rPr lang="tr-TR" smtClean="0"/>
              <a:t>Cilalı yüz formasyonunun iyi olma</a:t>
            </a:r>
            <a:r>
              <a:rPr lang="tr-TR" smtClean="0">
                <a:latin typeface="Arial" charset="0"/>
              </a:rPr>
              <a:t>ma</a:t>
            </a:r>
            <a:r>
              <a:rPr lang="tr-TR" smtClean="0"/>
              <a:t>sı</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2" end="2"/>
                                            </p:txEl>
                                          </p:spTgt>
                                        </p:tgtEl>
                                      </p:cBhvr>
                                    </p:animEffect>
                                    <p:set>
                                      <p:cBhvr>
                                        <p:cTn id="19"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3" end="3"/>
                                            </p:txEl>
                                          </p:spTgt>
                                        </p:tgtEl>
                                      </p:cBhvr>
                                    </p:animEffect>
                                    <p:set>
                                      <p:cBhvr>
                                        <p:cTn id="31"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p:cTn id="36"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1000"/>
                                        <p:tgtEl>
                                          <p:spTgt spid="3">
                                            <p:txEl>
                                              <p:pRg st="4" end="4"/>
                                            </p:txEl>
                                          </p:spTgt>
                                        </p:tgtEl>
                                      </p:cBhvr>
                                    </p:animEffect>
                                    <p:set>
                                      <p:cBhvr>
                                        <p:cTn id="43"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p:cTn id="48"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1000"/>
                                        <p:tgtEl>
                                          <p:spTgt spid="3">
                                            <p:txEl>
                                              <p:pRg st="5" end="5"/>
                                            </p:txEl>
                                          </p:spTgt>
                                        </p:tgtEl>
                                      </p:cBhvr>
                                    </p:animEffect>
                                    <p:set>
                                      <p:cBhvr>
                                        <p:cTn id="55"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4. Konuşma bozuklukları</a:t>
            </a:r>
          </a:p>
          <a:p>
            <a:pPr>
              <a:buFontTx/>
              <a:buChar char="-"/>
            </a:pPr>
            <a:r>
              <a:rPr lang="tr-TR" smtClean="0"/>
              <a:t>Ön dişlerin yanlış konumlandırılması</a:t>
            </a:r>
          </a:p>
          <a:p>
            <a:pPr>
              <a:buFontTx/>
              <a:buChar char="-"/>
            </a:pPr>
            <a:r>
              <a:rPr lang="tr-TR" smtClean="0"/>
              <a:t>Rugaların kapalı olması</a:t>
            </a:r>
          </a:p>
          <a:p>
            <a:pPr>
              <a:buFont typeface="Georgia" pitchFamily="18" charset="0"/>
              <a:buNone/>
            </a:pPr>
            <a:endParaRPr lang="tr-TR" b="1" smtClean="0">
              <a:solidFill>
                <a:srgbClr val="FF0000"/>
              </a:solidFill>
            </a:endParaRP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2" end="2"/>
                                            </p:txEl>
                                          </p:spTgt>
                                        </p:tgtEl>
                                      </p:cBhvr>
                                    </p:animEffect>
                                    <p:set>
                                      <p:cBhvr>
                                        <p:cTn id="19"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3" end="3"/>
                                            </p:txEl>
                                          </p:spTgt>
                                        </p:tgtEl>
                                      </p:cBhvr>
                                    </p:animEffect>
                                    <p:set>
                                      <p:cBhvr>
                                        <p:cTn id="31"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5. Yapay dişlerin ses çıkarması</a:t>
            </a:r>
          </a:p>
          <a:p>
            <a:pPr>
              <a:buFontTx/>
              <a:buChar char="-"/>
            </a:pPr>
            <a:r>
              <a:rPr lang="tr-TR" smtClean="0"/>
              <a:t>Dikey boyutun yüksek alınması</a:t>
            </a:r>
          </a:p>
          <a:p>
            <a:pPr>
              <a:buFontTx/>
              <a:buChar char="-"/>
            </a:pPr>
            <a:r>
              <a:rPr lang="tr-TR" smtClean="0"/>
              <a:t> Protez retansiyonunun az olması</a:t>
            </a:r>
          </a:p>
          <a:p>
            <a:pPr>
              <a:buFontTx/>
              <a:buChar char="-"/>
            </a:pPr>
            <a:r>
              <a:rPr lang="tr-TR" smtClean="0"/>
              <a:t> Okluzal uyumsuzluk</a:t>
            </a:r>
          </a:p>
          <a:p>
            <a:pPr>
              <a:buFontTx/>
              <a:buChar char="-"/>
            </a:pPr>
            <a:r>
              <a:rPr lang="tr-TR" smtClean="0"/>
              <a:t> Porselen diş kullanılması</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2" end="2"/>
                                            </p:txEl>
                                          </p:spTgt>
                                        </p:tgtEl>
                                      </p:cBhvr>
                                    </p:animEffect>
                                    <p:set>
                                      <p:cBhvr>
                                        <p:cTn id="19"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3" end="3"/>
                                            </p:txEl>
                                          </p:spTgt>
                                        </p:tgtEl>
                                      </p:cBhvr>
                                    </p:animEffect>
                                    <p:set>
                                      <p:cBhvr>
                                        <p:cTn id="31"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p:cTn id="36"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1000"/>
                                        <p:tgtEl>
                                          <p:spTgt spid="3">
                                            <p:txEl>
                                              <p:pRg st="4" end="4"/>
                                            </p:txEl>
                                          </p:spTgt>
                                        </p:tgtEl>
                                      </p:cBhvr>
                                    </p:animEffect>
                                    <p:set>
                                      <p:cBhvr>
                                        <p:cTn id="43"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p:cTn id="48"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1000"/>
                                        <p:tgtEl>
                                          <p:spTgt spid="3">
                                            <p:txEl>
                                              <p:pRg st="5" end="5"/>
                                            </p:txEl>
                                          </p:spTgt>
                                        </p:tgtEl>
                                      </p:cBhvr>
                                    </p:animEffect>
                                    <p:set>
                                      <p:cBhvr>
                                        <p:cTn id="55"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6. Metalik tat </a:t>
            </a:r>
            <a:endParaRPr lang="tr-TR" smtClean="0">
              <a:solidFill>
                <a:schemeClr val="accent1"/>
              </a:solidFill>
            </a:endParaRPr>
          </a:p>
          <a:p>
            <a:r>
              <a:rPr lang="tr-TR" smtClean="0"/>
              <a:t>Metalik tat </a:t>
            </a:r>
          </a:p>
          <a:p>
            <a:r>
              <a:rPr lang="tr-TR" smtClean="0"/>
              <a:t>Co-Cr alaşımlarında başlangıçta görülebilir</a:t>
            </a:r>
          </a:p>
          <a:p>
            <a:r>
              <a:rPr lang="tr-TR" smtClean="0"/>
              <a:t>Lehimler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1000" fill="hold"/>
                                        <p:tgtEl>
                                          <p:spTgt spid="3">
                                            <p:txEl>
                                              <p:pRg st="2" end="2"/>
                                            </p:txEl>
                                          </p:spTgt>
                                        </p:tgtEl>
                                        <p:attrNameLst>
                                          <p:attrName>r</p:attrName>
                                        </p:attrNameLst>
                                      </p:cBhvr>
                                    </p:animRo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00"/>
                                        <p:tgtEl>
                                          <p:spTgt spid="3">
                                            <p:txEl>
                                              <p:pRg st="2" end="2"/>
                                            </p:txEl>
                                          </p:spTgt>
                                        </p:tgtEl>
                                      </p:cBhvr>
                                    </p:animEffect>
                                    <p:set>
                                      <p:cBhvr>
                                        <p:cTn id="16"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1000"/>
                                        <p:tgtEl>
                                          <p:spTgt spid="3">
                                            <p:txEl>
                                              <p:pRg st="3" end="3"/>
                                            </p:txEl>
                                          </p:spTgt>
                                        </p:tgtEl>
                                      </p:cBhvr>
                                    </p:animEffect>
                                    <p:set>
                                      <p:cBhvr>
                                        <p:cTn id="28"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4"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5" dur="10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1000"/>
                                        <p:tgtEl>
                                          <p:spTgt spid="3">
                                            <p:txEl>
                                              <p:pRg st="4" end="4"/>
                                            </p:txEl>
                                          </p:spTgt>
                                        </p:tgtEl>
                                      </p:cBhvr>
                                    </p:animEffect>
                                    <p:set>
                                      <p:cBhvr>
                                        <p:cTn id="40"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7. Mide bulantısı </a:t>
            </a:r>
            <a:endParaRPr lang="tr-TR" smtClean="0">
              <a:solidFill>
                <a:schemeClr val="accent1"/>
              </a:solidFill>
            </a:endParaRPr>
          </a:p>
          <a:p>
            <a:r>
              <a:rPr lang="tr-TR" smtClean="0"/>
              <a:t>Titreşim hattında protezin gevşek teması</a:t>
            </a:r>
          </a:p>
          <a:p>
            <a:r>
              <a:rPr lang="tr-TR" smtClean="0"/>
              <a:t>Plağın kalın olması</a:t>
            </a:r>
          </a:p>
          <a:p>
            <a:r>
              <a:rPr lang="tr-TR" smtClean="0"/>
              <a:t>Psikolojik</a:t>
            </a:r>
          </a:p>
          <a:p>
            <a:r>
              <a:rPr lang="tr-TR" smtClean="0"/>
              <a:t>Retansiyon eksikliği</a:t>
            </a:r>
          </a:p>
          <a:p>
            <a:r>
              <a:rPr lang="tr-TR" smtClean="0"/>
              <a:t>Hatalı okluzyon</a:t>
            </a:r>
          </a:p>
          <a:p>
            <a:r>
              <a:rPr lang="tr-TR" smtClean="0"/>
              <a:t>Okluzal dikey boyut düşüklüğü</a:t>
            </a:r>
          </a:p>
          <a:p>
            <a:r>
              <a:rPr lang="tr-TR" smtClean="0"/>
              <a:t>Dişlerin lingualde dizilmesi</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2" end="2"/>
                                            </p:txEl>
                                          </p:spTgt>
                                        </p:tgtEl>
                                      </p:cBhvr>
                                    </p:animEffect>
                                    <p:set>
                                      <p:cBhvr>
                                        <p:cTn id="19"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3" end="3"/>
                                            </p:txEl>
                                          </p:spTgt>
                                        </p:tgtEl>
                                      </p:cBhvr>
                                    </p:animEffect>
                                    <p:set>
                                      <p:cBhvr>
                                        <p:cTn id="31"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p:cTn id="36"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1000"/>
                                        <p:tgtEl>
                                          <p:spTgt spid="3">
                                            <p:txEl>
                                              <p:pRg st="4" end="4"/>
                                            </p:txEl>
                                          </p:spTgt>
                                        </p:tgtEl>
                                      </p:cBhvr>
                                    </p:animEffect>
                                    <p:set>
                                      <p:cBhvr>
                                        <p:cTn id="43"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p:cTn id="48"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1000"/>
                                        <p:tgtEl>
                                          <p:spTgt spid="3">
                                            <p:txEl>
                                              <p:pRg st="5" end="5"/>
                                            </p:txEl>
                                          </p:spTgt>
                                        </p:tgtEl>
                                      </p:cBhvr>
                                    </p:animEffect>
                                    <p:set>
                                      <p:cBhvr>
                                        <p:cTn id="55"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9" presetClass="entr" presetSubtype="0" fill="hold" nodeType="clickEffect">
                                  <p:stCondLst>
                                    <p:cond delay="0"/>
                                  </p:stCondLst>
                                  <p:childTnLst>
                                    <p:set>
                                      <p:cBhvr>
                                        <p:cTn id="59" dur="1" fill="hold">
                                          <p:stCondLst>
                                            <p:cond delay="0"/>
                                          </p:stCondLst>
                                        </p:cTn>
                                        <p:tgtEl>
                                          <p:spTgt spid="3">
                                            <p:txEl>
                                              <p:pRg st="6" end="6"/>
                                            </p:txEl>
                                          </p:spTgt>
                                        </p:tgtEl>
                                        <p:attrNameLst>
                                          <p:attrName>style.visibility</p:attrName>
                                        </p:attrNameLst>
                                      </p:cBhvr>
                                      <p:to>
                                        <p:strVal val="visible"/>
                                      </p:to>
                                    </p:set>
                                    <p:anim calcmode="lin" valueType="num">
                                      <p:cBhvr>
                                        <p:cTn id="60"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1"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62" dur="1000"/>
                                        <p:tgtEl>
                                          <p:spTgt spid="3">
                                            <p:txEl>
                                              <p:p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1000"/>
                                        <p:tgtEl>
                                          <p:spTgt spid="3">
                                            <p:txEl>
                                              <p:pRg st="6" end="6"/>
                                            </p:txEl>
                                          </p:spTgt>
                                        </p:tgtEl>
                                      </p:cBhvr>
                                    </p:animEffect>
                                    <p:set>
                                      <p:cBhvr>
                                        <p:cTn id="67" dur="1" fill="hold">
                                          <p:stCondLst>
                                            <p:cond delay="999"/>
                                          </p:stCondLst>
                                        </p:cTn>
                                        <p:tgtEl>
                                          <p:spTgt spid="3">
                                            <p:txEl>
                                              <p:pRg st="6" end="6"/>
                                            </p:txEl>
                                          </p:spTgt>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29" presetClass="entr" presetSubtype="0" fill="hold" nodeType="clickEffect">
                                  <p:stCondLst>
                                    <p:cond delay="0"/>
                                  </p:stCondLst>
                                  <p:childTnLst>
                                    <p:set>
                                      <p:cBhvr>
                                        <p:cTn id="71" dur="1" fill="hold">
                                          <p:stCondLst>
                                            <p:cond delay="0"/>
                                          </p:stCondLst>
                                        </p:cTn>
                                        <p:tgtEl>
                                          <p:spTgt spid="3">
                                            <p:txEl>
                                              <p:pRg st="7" end="7"/>
                                            </p:txEl>
                                          </p:spTgt>
                                        </p:tgtEl>
                                        <p:attrNameLst>
                                          <p:attrName>style.visibility</p:attrName>
                                        </p:attrNameLst>
                                      </p:cBhvr>
                                      <p:to>
                                        <p:strVal val="visible"/>
                                      </p:to>
                                    </p:set>
                                    <p:anim calcmode="lin" valueType="num">
                                      <p:cBhvr>
                                        <p:cTn id="72"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73"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74" dur="1000"/>
                                        <p:tgtEl>
                                          <p:spTgt spid="3">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1000"/>
                                        <p:tgtEl>
                                          <p:spTgt spid="3">
                                            <p:txEl>
                                              <p:pRg st="7" end="7"/>
                                            </p:txEl>
                                          </p:spTgt>
                                        </p:tgtEl>
                                      </p:cBhvr>
                                    </p:animEffect>
                                    <p:set>
                                      <p:cBhvr>
                                        <p:cTn id="79" dur="1" fill="hold">
                                          <p:stCondLst>
                                            <p:cond delay="999"/>
                                          </p:stCondLst>
                                        </p:cTn>
                                        <p:tgtEl>
                                          <p:spTgt spid="3">
                                            <p:txEl>
                                              <p:pRg st="7" end="7"/>
                                            </p:txEl>
                                          </p:spTgt>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nodeType="clickEffect">
                                  <p:stCondLst>
                                    <p:cond delay="0"/>
                                  </p:stCondLst>
                                  <p:childTnLst>
                                    <p:set>
                                      <p:cBhvr>
                                        <p:cTn id="83" dur="1" fill="hold">
                                          <p:stCondLst>
                                            <p:cond delay="0"/>
                                          </p:stCondLst>
                                        </p:cTn>
                                        <p:tgtEl>
                                          <p:spTgt spid="3">
                                            <p:txEl>
                                              <p:pRg st="8" end="8"/>
                                            </p:txEl>
                                          </p:spTgt>
                                        </p:tgtEl>
                                        <p:attrNameLst>
                                          <p:attrName>style.visibility</p:attrName>
                                        </p:attrNameLst>
                                      </p:cBhvr>
                                      <p:to>
                                        <p:strVal val="visible"/>
                                      </p:to>
                                    </p:set>
                                    <p:anim calcmode="lin" valueType="num">
                                      <p:cBhvr>
                                        <p:cTn id="84" dur="10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85" dur="1000" fill="hold"/>
                                        <p:tgtEl>
                                          <p:spTgt spid="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86" dur="1000"/>
                                        <p:tgtEl>
                                          <p:spTgt spid="3">
                                            <p:txEl>
                                              <p:pRg st="8" end="8"/>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1000"/>
                                        <p:tgtEl>
                                          <p:spTgt spid="3">
                                            <p:txEl>
                                              <p:pRg st="8" end="8"/>
                                            </p:txEl>
                                          </p:spTgt>
                                        </p:tgtEl>
                                      </p:cBhvr>
                                    </p:animEffect>
                                    <p:set>
                                      <p:cBhvr>
                                        <p:cTn id="91" dur="1" fill="hold">
                                          <p:stCondLst>
                                            <p:cond delay="999"/>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8. Aşırı tükürük salgısı</a:t>
            </a:r>
            <a:endParaRPr lang="tr-TR" smtClean="0">
              <a:solidFill>
                <a:schemeClr val="accent1"/>
              </a:solidFill>
            </a:endParaRPr>
          </a:p>
          <a:p>
            <a:pPr>
              <a:buFont typeface="Georgia" pitchFamily="18" charset="0"/>
              <a:buNone/>
            </a:pPr>
            <a:r>
              <a:rPr lang="tr-TR" smtClean="0"/>
              <a:t>İlk protez ağza yerleştirildiğinde görülür.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3">
                                            <p:txEl>
                                              <p:pRg st="2" end="2"/>
                                            </p:txEl>
                                          </p:spTgt>
                                        </p:tgtEl>
                                      </p:cBhvr>
                                    </p:animEffect>
                                    <p:set>
                                      <p:cBhvr>
                                        <p:cTn id="21"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9. Yanma hissi </a:t>
            </a:r>
            <a:endParaRPr lang="tr-TR" smtClean="0">
              <a:solidFill>
                <a:schemeClr val="accent1"/>
              </a:solidFill>
            </a:endParaRPr>
          </a:p>
          <a:p>
            <a:r>
              <a:rPr lang="tr-TR" smtClean="0"/>
              <a:t>Allerjik reaksiyon</a:t>
            </a:r>
          </a:p>
          <a:p>
            <a:r>
              <a:rPr lang="tr-TR" smtClean="0"/>
              <a:t>Menapoz</a:t>
            </a:r>
          </a:p>
          <a:p>
            <a:r>
              <a:rPr lang="tr-TR" smtClean="0"/>
              <a:t>Psikonörotik</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2" end="2"/>
                                            </p:txEl>
                                          </p:spTgt>
                                        </p:tgtEl>
                                      </p:cBhvr>
                                    </p:animEffect>
                                    <p:set>
                                      <p:cBhvr>
                                        <p:cTn id="19"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3" end="3"/>
                                            </p:txEl>
                                          </p:spTgt>
                                        </p:tgtEl>
                                      </p:cBhvr>
                                    </p:animEffect>
                                    <p:set>
                                      <p:cBhvr>
                                        <p:cTn id="31"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p:cTn id="36"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1000"/>
                                        <p:tgtEl>
                                          <p:spTgt spid="3">
                                            <p:txEl>
                                              <p:pRg st="4" end="4"/>
                                            </p:txEl>
                                          </p:spTgt>
                                        </p:tgtEl>
                                      </p:cBhvr>
                                    </p:animEffect>
                                    <p:set>
                                      <p:cBhvr>
                                        <p:cTn id="43"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1 Başlık"/>
          <p:cNvSpPr>
            <a:spLocks noGrp="1"/>
          </p:cNvSpPr>
          <p:nvPr>
            <p:ph type="title"/>
          </p:nvPr>
        </p:nvSpPr>
        <p:spPr/>
        <p:txBody>
          <a:bodyPr/>
          <a:lstStyle/>
          <a:p>
            <a:r>
              <a:rPr lang="tr-TR" b="1" smtClean="0"/>
              <a:t>PROTEZİN HASTAYA TESLİMİ</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rgbClr val="FF0000"/>
                </a:solidFill>
              </a:rPr>
              <a:t>Protez takıldıktan sonra hasta şikayetleri</a:t>
            </a:r>
          </a:p>
          <a:p>
            <a:pPr>
              <a:buFont typeface="Georgia" pitchFamily="18" charset="0"/>
              <a:buNone/>
            </a:pPr>
            <a:r>
              <a:rPr lang="tr-TR" b="1" smtClean="0">
                <a:solidFill>
                  <a:schemeClr val="accent1"/>
                </a:solidFill>
              </a:rPr>
              <a:t>10. Görünüş </a:t>
            </a:r>
            <a:endParaRPr lang="tr-TR" smtClean="0">
              <a:solidFill>
                <a:schemeClr val="accent1"/>
              </a:solidFill>
            </a:endParaRPr>
          </a:p>
          <a:p>
            <a:r>
              <a:rPr lang="tr-TR" smtClean="0"/>
              <a:t>Kroşelerin görünmesi</a:t>
            </a:r>
          </a:p>
          <a:p>
            <a:r>
              <a:rPr lang="tr-TR" smtClean="0"/>
              <a:t>Diş diziminin düzgün olmaması</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2" end="2"/>
                                            </p:txEl>
                                          </p:spTgt>
                                        </p:tgtEl>
                                      </p:cBhvr>
                                    </p:animEffect>
                                    <p:set>
                                      <p:cBhvr>
                                        <p:cTn id="19"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3" end="3"/>
                                            </p:txEl>
                                          </p:spTgt>
                                        </p:tgtEl>
                                      </p:cBhvr>
                                    </p:animEffect>
                                    <p:set>
                                      <p:cBhvr>
                                        <p:cTn id="31"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smtClean="0"/>
              <a:t>SONLARI DİŞLİ VE DİŞSİZ HBP ARASINDAKİ FARKLAR</a:t>
            </a:r>
            <a:r>
              <a:rPr lang="tr-TR" smtClean="0"/>
              <a:t/>
            </a:r>
            <a:br>
              <a:rPr lang="tr-TR" smtClean="0"/>
            </a:br>
            <a:endParaRPr lang="tr-TR" smtClean="0"/>
          </a:p>
        </p:txBody>
      </p:sp>
      <p:sp>
        <p:nvSpPr>
          <p:cNvPr id="3" name="2 İçerik Yer Tutucusu"/>
          <p:cNvSpPr>
            <a:spLocks noGrp="1"/>
          </p:cNvSpPr>
          <p:nvPr>
            <p:ph idx="1"/>
          </p:nvPr>
        </p:nvSpPr>
        <p:spPr/>
        <p:txBody>
          <a:bodyPr/>
          <a:lstStyle/>
          <a:p>
            <a:pPr marL="365125" lvl="1" indent="-255588">
              <a:buClr>
                <a:srgbClr val="A04DA3"/>
              </a:buClr>
              <a:buFont typeface="Georgia" pitchFamily="18" charset="0"/>
              <a:buNone/>
            </a:pPr>
            <a:r>
              <a:rPr lang="tr-TR" sz="2800" b="1" smtClean="0"/>
              <a:t>Destek farkı</a:t>
            </a:r>
            <a:endParaRPr lang="tr-TR" sz="2800" smtClean="0"/>
          </a:p>
          <a:p>
            <a:pPr algn="just">
              <a:buFont typeface="Georgia" pitchFamily="18" charset="0"/>
              <a:buNone/>
            </a:pPr>
            <a:r>
              <a:rPr lang="tr-TR" smtClean="0"/>
              <a:t>   Cl I ve Cl II protezlerde destek, kaide plağı altındaki dokudan ve doğal dişlerden alınır. Eksik doğal diş sayısı ne kadar çoksa doku desteği o kadar önem kazanır. İkinci derecede kısıtlı destek de tırnaklar aracılığı ile dişlerden alınır.</a:t>
            </a:r>
          </a:p>
          <a:p>
            <a:pPr>
              <a:buFont typeface="Georgia" pitchFamily="18" charset="0"/>
              <a:buNone/>
            </a:pPr>
            <a:endParaRPr lang="tr-TR" smtClean="0"/>
          </a:p>
        </p:txBody>
      </p:sp>
      <p:pic>
        <p:nvPicPr>
          <p:cNvPr id="4098" name="Picture 2"/>
          <p:cNvPicPr>
            <a:picLocks noChangeAspect="1" noChangeArrowheads="1"/>
          </p:cNvPicPr>
          <p:nvPr/>
        </p:nvPicPr>
        <p:blipFill>
          <a:blip r:embed="rId2" cstate="print"/>
          <a:srcRect/>
          <a:stretch>
            <a:fillRect/>
          </a:stretch>
        </p:blipFill>
        <p:spPr bwMode="auto">
          <a:xfrm>
            <a:off x="3857625" y="4929188"/>
            <a:ext cx="2800350" cy="18907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slide(fromBottom)">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9" presetClass="entr" presetSubtype="0"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 calcmode="lin" valueType="num">
                                      <p:cBhvr>
                                        <p:cTn id="30"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31"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32" dur="1000"/>
                                        <p:tgtEl>
                                          <p:spTgt spid="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098"/>
                                        </p:tgtEl>
                                        <p:attrNameLst>
                                          <p:attrName>style.visibility</p:attrName>
                                        </p:attrNameLst>
                                      </p:cBhvr>
                                      <p:to>
                                        <p:strVal val="visible"/>
                                      </p:to>
                                    </p:set>
                                    <p:animEffect transition="in" filter="blinds(horizontal)">
                                      <p:cBhvr>
                                        <p:cTn id="37" dur="500"/>
                                        <p:tgtEl>
                                          <p:spTgt spid="4098"/>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xit" presetSubtype="4" fill="hold" nodeType="clickEffect">
                                  <p:stCondLst>
                                    <p:cond delay="0"/>
                                  </p:stCondLst>
                                  <p:childTnLst>
                                    <p:anim calcmode="lin" valueType="num">
                                      <p:cBhvr additive="base">
                                        <p:cTn id="41" dur="500"/>
                                        <p:tgtEl>
                                          <p:spTgt spid="4098"/>
                                        </p:tgtEl>
                                        <p:attrNameLst>
                                          <p:attrName>ppt_x</p:attrName>
                                        </p:attrNameLst>
                                      </p:cBhvr>
                                      <p:tavLst>
                                        <p:tav tm="0">
                                          <p:val>
                                            <p:strVal val="ppt_x"/>
                                          </p:val>
                                        </p:tav>
                                        <p:tav tm="100000">
                                          <p:val>
                                            <p:strVal val="ppt_x"/>
                                          </p:val>
                                        </p:tav>
                                      </p:tavLst>
                                    </p:anim>
                                    <p:anim calcmode="lin" valueType="num">
                                      <p:cBhvr additive="base">
                                        <p:cTn id="42" dur="500"/>
                                        <p:tgtEl>
                                          <p:spTgt spid="4098"/>
                                        </p:tgtEl>
                                        <p:attrNameLst>
                                          <p:attrName>ppt_y</p:attrName>
                                        </p:attrNameLst>
                                      </p:cBhvr>
                                      <p:tavLst>
                                        <p:tav tm="0">
                                          <p:val>
                                            <p:strVal val="ppt_y"/>
                                          </p:val>
                                        </p:tav>
                                        <p:tav tm="100000">
                                          <p:val>
                                            <p:strVal val="1+ppt_h/2"/>
                                          </p:val>
                                        </p:tav>
                                      </p:tavLst>
                                    </p:anim>
                                    <p:set>
                                      <p:cBhvr>
                                        <p:cTn id="43" dur="1" fill="hold">
                                          <p:stCondLst>
                                            <p:cond delay="499"/>
                                          </p:stCondLst>
                                        </p:cTn>
                                        <p:tgtEl>
                                          <p:spTgt spid="4098"/>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1000"/>
                                        <p:tgtEl>
                                          <p:spTgt spid="3">
                                            <p:txEl>
                                              <p:pRg st="1" end="1"/>
                                            </p:txEl>
                                          </p:spTgt>
                                        </p:tgtEl>
                                      </p:cBhvr>
                                    </p:animEffect>
                                    <p:set>
                                      <p:cBhvr>
                                        <p:cTn id="48"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Ölçü farkı</a:t>
            </a:r>
          </a:p>
          <a:p>
            <a:pPr algn="just">
              <a:buFont typeface="Georgia" pitchFamily="18" charset="0"/>
              <a:buNone/>
            </a:pPr>
            <a:r>
              <a:rPr lang="tr-TR" smtClean="0"/>
              <a:t>   Sonları dişli biten vakalarda mukostatik ölçü alınır. Fakat sonları dişsiz biten vakalarda serbest alveolar kretlerin ölçüsünün dokular fonksiyon altındaymış gibi basınç altında alınması gerekir. Dokular ancak bu şekilde proteze destek olabilirler.</a:t>
            </a:r>
          </a:p>
          <a:p>
            <a:pPr>
              <a:buFont typeface="Georgia" pitchFamily="18" charset="0"/>
              <a:buNone/>
            </a:pPr>
            <a:endParaRPr lang="tr-TR" smtClean="0">
              <a:solidFill>
                <a:schemeClr val="accent2"/>
              </a:solidFill>
            </a:endParaRP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1" end="1"/>
                                            </p:txEl>
                                          </p:spTgt>
                                        </p:tgtEl>
                                      </p:cBhvr>
                                    </p:animEffect>
                                    <p:set>
                                      <p:cBhvr>
                                        <p:cTn id="19"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Kroşe farkı</a:t>
            </a:r>
          </a:p>
          <a:p>
            <a:pPr algn="just">
              <a:buFont typeface="Georgia" pitchFamily="18" charset="0"/>
              <a:buNone/>
            </a:pPr>
            <a:r>
              <a:rPr lang="tr-TR" smtClean="0"/>
              <a:t>   Sonları dişsiz biten protezlerde kullanılacak kroşeler, protezin dokudan uzaklaşmasına engel olmanın yanında; tork kuvveti oluşturmayacak şekilde planlanması, fleksible olması, ajuste edilebilir olması ve dişe minimal temas etmesi gerekir.</a:t>
            </a:r>
          </a:p>
          <a:p>
            <a:pPr>
              <a:buFont typeface="Georgia" pitchFamily="18" charset="0"/>
              <a:buNone/>
            </a:pPr>
            <a:endParaRPr lang="tr-TR" smtClean="0">
              <a:solidFill>
                <a:schemeClr val="accent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1" end="1"/>
                                            </p:txEl>
                                          </p:spTgt>
                                        </p:tgtEl>
                                      </p:cBhvr>
                                    </p:animEffect>
                                    <p:set>
                                      <p:cBhvr>
                                        <p:cTn id="19"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İndirekt tutucu farkı </a:t>
            </a:r>
            <a:endParaRPr lang="tr-TR" smtClean="0">
              <a:solidFill>
                <a:schemeClr val="accent2"/>
              </a:solidFill>
            </a:endParaRPr>
          </a:p>
          <a:p>
            <a:pPr algn="just">
              <a:buFont typeface="Georgia" pitchFamily="18" charset="0"/>
              <a:buNone/>
            </a:pPr>
            <a:r>
              <a:rPr lang="tr-TR" smtClean="0"/>
              <a:t>   Sonları dişsiz biten vakalarda dokudan uzaklaşma yönünde hareket vardır. Fulkrum ekseni etrafında gerçekleşir. Ancak indirekt tutucular ile engellenebilir.</a:t>
            </a:r>
          </a:p>
          <a:p>
            <a:pPr>
              <a:buFont typeface="Georgia" pitchFamily="18" charset="0"/>
              <a:buNone/>
            </a:pPr>
            <a:endParaRPr lang="tr-TR" smtClean="0"/>
          </a:p>
        </p:txBody>
      </p:sp>
      <p:pic>
        <p:nvPicPr>
          <p:cNvPr id="5123" name="Picture 3"/>
          <p:cNvPicPr>
            <a:picLocks noChangeAspect="1" noChangeArrowheads="1"/>
          </p:cNvPicPr>
          <p:nvPr/>
        </p:nvPicPr>
        <p:blipFill>
          <a:blip r:embed="rId2" cstate="print"/>
          <a:srcRect/>
          <a:stretch>
            <a:fillRect/>
          </a:stretch>
        </p:blipFill>
        <p:spPr bwMode="auto">
          <a:xfrm>
            <a:off x="6357938" y="4286250"/>
            <a:ext cx="2543175" cy="24003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blinds(horizontal)">
                                      <p:cBhvr>
                                        <p:cTn id="12" dur="500"/>
                                        <p:tgtEl>
                                          <p:spTgt spid="512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5123"/>
                                        </p:tgtEl>
                                        <p:attrNameLst>
                                          <p:attrName>ppt_x</p:attrName>
                                        </p:attrNameLst>
                                      </p:cBhvr>
                                      <p:tavLst>
                                        <p:tav tm="0">
                                          <p:val>
                                            <p:strVal val="ppt_x"/>
                                          </p:val>
                                        </p:tav>
                                        <p:tav tm="100000">
                                          <p:val>
                                            <p:strVal val="ppt_x"/>
                                          </p:val>
                                        </p:tav>
                                      </p:tavLst>
                                    </p:anim>
                                    <p:anim calcmode="lin" valueType="num">
                                      <p:cBhvr additive="base">
                                        <p:cTn id="17" dur="500"/>
                                        <p:tgtEl>
                                          <p:spTgt spid="5123"/>
                                        </p:tgtEl>
                                        <p:attrNameLst>
                                          <p:attrName>ppt_y</p:attrName>
                                        </p:attrNameLst>
                                      </p:cBhvr>
                                      <p:tavLst>
                                        <p:tav tm="0">
                                          <p:val>
                                            <p:strVal val="ppt_y"/>
                                          </p:val>
                                        </p:tav>
                                        <p:tav tm="100000">
                                          <p:val>
                                            <p:strVal val="1+ppt_h/2"/>
                                          </p:val>
                                        </p:tav>
                                      </p:tavLst>
                                    </p:anim>
                                    <p:set>
                                      <p:cBhvr>
                                        <p:cTn id="18" dur="1" fill="hold">
                                          <p:stCondLst>
                                            <p:cond delay="499"/>
                                          </p:stCondLst>
                                        </p:cTn>
                                        <p:tgtEl>
                                          <p:spTgt spid="512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1000"/>
                                        <p:tgtEl>
                                          <p:spTgt spid="3">
                                            <p:txEl>
                                              <p:pRg st="1" end="1"/>
                                            </p:txEl>
                                          </p:spTgt>
                                        </p:tgtEl>
                                      </p:cBhvr>
                                    </p:animEffect>
                                    <p:set>
                                      <p:cBhvr>
                                        <p:cTn id="23"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Kaide plağı maddesi </a:t>
            </a:r>
            <a:endParaRPr lang="tr-TR" smtClean="0">
              <a:solidFill>
                <a:schemeClr val="accent2"/>
              </a:solidFill>
            </a:endParaRPr>
          </a:p>
          <a:p>
            <a:pPr algn="just">
              <a:buFont typeface="Georgia" pitchFamily="18" charset="0"/>
              <a:buNone/>
            </a:pPr>
            <a:r>
              <a:rPr lang="tr-TR" smtClean="0"/>
              <a:t>   Sonları dişsiz biten protezlerde arkada dokularla desteklenmiş olduğu için zaman zaman kaide plağının beslenmesi gerekebilir. Bunun için kaide plağının akrilik olması gerekir. Halbuki sonu dişli biten vakalarda kaide plağı metal hazırlanabilir. </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1" end="1"/>
                                            </p:txEl>
                                          </p:spTgt>
                                        </p:tgtEl>
                                      </p:cBhvr>
                                    </p:animEffect>
                                    <p:set>
                                      <p:cBhvr>
                                        <p:cTn id="19"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 Protezlerde</a:t>
            </a:r>
            <a:endParaRPr lang="tr-TR" smtClean="0">
              <a:solidFill>
                <a:schemeClr val="accent2"/>
              </a:solidFill>
            </a:endParaRPr>
          </a:p>
          <a:p>
            <a:pPr>
              <a:buFont typeface="Georgia" pitchFamily="18" charset="0"/>
              <a:buNone/>
            </a:pPr>
            <a:r>
              <a:rPr lang="tr-TR" smtClean="0">
                <a:solidFill>
                  <a:srgbClr val="FF0000"/>
                </a:solidFill>
              </a:rPr>
              <a:t>Yükün azaltılması</a:t>
            </a:r>
          </a:p>
          <a:p>
            <a:pPr>
              <a:buFontTx/>
              <a:buChar char="-"/>
            </a:pPr>
            <a:r>
              <a:rPr lang="tr-TR" smtClean="0"/>
              <a:t>B-L dar dişler kullanmak</a:t>
            </a:r>
          </a:p>
          <a:p>
            <a:pPr>
              <a:buFontTx/>
              <a:buChar char="-"/>
            </a:pPr>
            <a:r>
              <a:rPr lang="tr-TR" smtClean="0"/>
              <a:t>Bir diş eksik koymak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9"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0" dur="1000" fill="hold"/>
                                        <p:tgtEl>
                                          <p:spTgt spid="3">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slide(fromBottom)">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9"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2" dur="1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1000"/>
                                        <p:tgtEl>
                                          <p:spTgt spid="3">
                                            <p:txEl>
                                              <p:pRg st="2" end="2"/>
                                            </p:txEl>
                                          </p:spTgt>
                                        </p:tgtEl>
                                      </p:cBhvr>
                                    </p:animEffect>
                                    <p:set>
                                      <p:cBhvr>
                                        <p:cTn id="27"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1000"/>
                                        <p:tgtEl>
                                          <p:spTgt spid="3">
                                            <p:txEl>
                                              <p:pRg st="3" end="3"/>
                                            </p:txEl>
                                          </p:spTgt>
                                        </p:tgtEl>
                                      </p:cBhvr>
                                    </p:animEffect>
                                    <p:set>
                                      <p:cBhvr>
                                        <p:cTn id="39"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 Protezlerde</a:t>
            </a:r>
          </a:p>
          <a:p>
            <a:pPr>
              <a:buFont typeface="Georgia" pitchFamily="18" charset="0"/>
              <a:buNone/>
            </a:pPr>
            <a:r>
              <a:rPr lang="tr-TR" b="1" smtClean="0">
                <a:solidFill>
                  <a:srgbClr val="FF0000"/>
                </a:solidFill>
              </a:rPr>
              <a:t>Yükün dişler ve kretler arasında</a:t>
            </a:r>
          </a:p>
          <a:p>
            <a:pPr>
              <a:buFont typeface="Georgia" pitchFamily="18" charset="0"/>
              <a:buNone/>
            </a:pPr>
            <a:r>
              <a:rPr lang="tr-TR" b="1" smtClean="0">
                <a:solidFill>
                  <a:srgbClr val="FF0000"/>
                </a:solidFill>
              </a:rPr>
              <a:t>dağıtılması</a:t>
            </a:r>
            <a:endParaRPr lang="tr-TR" smtClean="0">
              <a:solidFill>
                <a:srgbClr val="FF0000"/>
              </a:solidFill>
            </a:endParaRPr>
          </a:p>
          <a:p>
            <a:pPr lvl="2"/>
            <a:r>
              <a:rPr lang="tr-TR" smtClean="0"/>
              <a:t>Kuvvet kırıcılar</a:t>
            </a:r>
          </a:p>
          <a:p>
            <a:pPr lvl="2"/>
            <a:r>
              <a:rPr lang="tr-TR" smtClean="0"/>
              <a:t>Bar kroşeler kulanmak(bükme tel) </a:t>
            </a:r>
          </a:p>
          <a:p>
            <a:pPr lvl="2"/>
            <a:r>
              <a:rPr lang="tr-TR" smtClean="0"/>
              <a:t>Okluzal tırnakları daha öne koymak</a:t>
            </a:r>
          </a:p>
          <a:p>
            <a:pPr lvl="2"/>
            <a:r>
              <a:rPr lang="tr-TR" smtClean="0"/>
              <a:t>Fonksiyonel ölçü almak</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slide(fromBottom)">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1000"/>
                                        <p:tgtEl>
                                          <p:spTgt spid="3">
                                            <p:txEl>
                                              <p:pRg st="3" end="3"/>
                                            </p:txEl>
                                          </p:spTgt>
                                        </p:tgtEl>
                                      </p:cBhvr>
                                    </p:animEffect>
                                    <p:set>
                                      <p:cBhvr>
                                        <p:cTn id="22"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1000"/>
                                        <p:tgtEl>
                                          <p:spTgt spid="3">
                                            <p:txEl>
                                              <p:pRg st="4" end="4"/>
                                            </p:txEl>
                                          </p:spTgt>
                                        </p:tgtEl>
                                      </p:cBhvr>
                                    </p:animEffect>
                                    <p:set>
                                      <p:cBhvr>
                                        <p:cTn id="34"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1000"/>
                                        <p:tgtEl>
                                          <p:spTgt spid="3">
                                            <p:txEl>
                                              <p:pRg st="5" end="5"/>
                                            </p:txEl>
                                          </p:spTgt>
                                        </p:tgtEl>
                                      </p:cBhvr>
                                    </p:animEffect>
                                    <p:set>
                                      <p:cBhvr>
                                        <p:cTn id="46"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29" presetClass="entr" presetSubtype="0" fill="hold"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anim calcmode="lin" valueType="num">
                                      <p:cBhvr>
                                        <p:cTn id="51"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52"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3" dur="1000"/>
                                        <p:tgtEl>
                                          <p:spTgt spid="3">
                                            <p:txEl>
                                              <p:pRg st="6" end="6"/>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1000"/>
                                        <p:tgtEl>
                                          <p:spTgt spid="3">
                                            <p:txEl>
                                              <p:pRg st="6" end="6"/>
                                            </p:txEl>
                                          </p:spTgt>
                                        </p:tgtEl>
                                      </p:cBhvr>
                                    </p:animEffect>
                                    <p:set>
                                      <p:cBhvr>
                                        <p:cTn id="58" dur="1" fill="hold">
                                          <p:stCondLst>
                                            <p:cond delay="999"/>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1 Başlık"/>
          <p:cNvSpPr>
            <a:spLocks noGrp="1"/>
          </p:cNvSpPr>
          <p:nvPr>
            <p:ph type="title"/>
          </p:nvPr>
        </p:nvSpPr>
        <p:spPr/>
        <p:txBody>
          <a:bodyPr/>
          <a:lstStyle/>
          <a:p>
            <a:r>
              <a:rPr lang="tr-TR" b="1" smtClean="0"/>
              <a:t>SONLARI DİŞLİ VE DİŞSİZ HBP ARASINDAKİ FARKLAR</a:t>
            </a:r>
            <a:endParaRPr lang="tr-TR" smtClean="0"/>
          </a:p>
        </p:txBody>
      </p:sp>
      <p:sp>
        <p:nvSpPr>
          <p:cNvPr id="57346"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 Protezlerde</a:t>
            </a:r>
          </a:p>
          <a:p>
            <a:pPr marL="365125" lvl="1" indent="-255588">
              <a:buClr>
                <a:srgbClr val="A04DA3"/>
              </a:buClr>
              <a:buFont typeface="Georgia" pitchFamily="18" charset="0"/>
              <a:buNone/>
            </a:pPr>
            <a:r>
              <a:rPr lang="tr-TR" sz="2800" b="1" smtClean="0">
                <a:solidFill>
                  <a:srgbClr val="FF0000"/>
                </a:solidFill>
              </a:rPr>
              <a:t>Yükü geniş bir alana yaymak</a:t>
            </a:r>
            <a:endParaRPr lang="tr-TR" sz="2800" smtClean="0">
              <a:solidFill>
                <a:srgbClr val="FF0000"/>
              </a:solidFill>
            </a:endParaRPr>
          </a:p>
          <a:p>
            <a:pPr>
              <a:buFont typeface="Georgia" pitchFamily="18" charset="0"/>
              <a:buNone/>
            </a:pPr>
            <a:endParaRPr lang="tr-TR" smtClean="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 Protezlerde</a:t>
            </a:r>
          </a:p>
          <a:p>
            <a:pPr>
              <a:buFont typeface="Georgia" pitchFamily="18" charset="0"/>
              <a:buNone/>
            </a:pPr>
            <a:r>
              <a:rPr lang="tr-TR" b="1" smtClean="0">
                <a:solidFill>
                  <a:srgbClr val="FF0000"/>
                </a:solidFill>
              </a:rPr>
              <a:t>Gelen yükü birden fazla dişin üzerine</a:t>
            </a:r>
          </a:p>
          <a:p>
            <a:pPr>
              <a:buFont typeface="Georgia" pitchFamily="18" charset="0"/>
              <a:buNone/>
            </a:pPr>
            <a:r>
              <a:rPr lang="tr-TR" b="1" smtClean="0">
                <a:solidFill>
                  <a:srgbClr val="FF0000"/>
                </a:solidFill>
              </a:rPr>
              <a:t>dağıtmak</a:t>
            </a:r>
            <a:endParaRPr lang="tr-TR" smtClean="0">
              <a:solidFill>
                <a:srgbClr val="FF0000"/>
              </a:solidFill>
            </a:endParaRPr>
          </a:p>
          <a:p>
            <a:pPr lvl="2"/>
            <a:r>
              <a:rPr lang="tr-TR" smtClean="0"/>
              <a:t>Kompound kroşeler </a:t>
            </a:r>
          </a:p>
          <a:p>
            <a:pPr lvl="2"/>
            <a:r>
              <a:rPr lang="tr-TR" smtClean="0"/>
              <a:t>Yeterli sayıda tırnak</a:t>
            </a:r>
          </a:p>
          <a:p>
            <a:r>
              <a:rPr lang="tr-TR" smtClean="0"/>
              <a:t>Protez takıldıktan hemen sonraki dişteki ağrı, kroşenin aktif olmasındandır. </a:t>
            </a:r>
          </a:p>
          <a:p>
            <a:r>
              <a:rPr lang="tr-TR" smtClean="0"/>
              <a:t>Protez bir süre kullanıldıktan sonra ağrı, okluzyon bozukluğundan kaynaklanır.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slide(fromBottom)">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1000"/>
                                        <p:tgtEl>
                                          <p:spTgt spid="3">
                                            <p:txEl>
                                              <p:pRg st="3" end="3"/>
                                            </p:txEl>
                                          </p:spTgt>
                                        </p:tgtEl>
                                      </p:cBhvr>
                                    </p:animEffect>
                                    <p:set>
                                      <p:cBhvr>
                                        <p:cTn id="22"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1000"/>
                                        <p:tgtEl>
                                          <p:spTgt spid="3">
                                            <p:txEl>
                                              <p:pRg st="4" end="4"/>
                                            </p:txEl>
                                          </p:spTgt>
                                        </p:tgtEl>
                                      </p:cBhvr>
                                    </p:animEffect>
                                    <p:set>
                                      <p:cBhvr>
                                        <p:cTn id="34"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7" presetClass="entr" presetSubtype="0" fill="hold" nodeType="clickEffect">
                                  <p:stCondLst>
                                    <p:cond delay="0"/>
                                  </p:stCondLst>
                                  <p:iterate type="lt">
                                    <p:tmPct val="50000"/>
                                  </p:iterate>
                                  <p:childTnLst>
                                    <p:set>
                                      <p:cBhvr>
                                        <p:cTn id="38" dur="1" fill="hold">
                                          <p:stCondLst>
                                            <p:cond delay="0"/>
                                          </p:stCondLst>
                                        </p:cTn>
                                        <p:tgtEl>
                                          <p:spTgt spid="3">
                                            <p:txEl>
                                              <p:pRg st="5" end="5"/>
                                            </p:txEl>
                                          </p:spTgt>
                                        </p:tgtEl>
                                        <p:attrNameLst>
                                          <p:attrName>style.visibility</p:attrName>
                                        </p:attrNameLst>
                                      </p:cBhvr>
                                      <p:to>
                                        <p:strVal val="visible"/>
                                      </p:to>
                                    </p:set>
                                    <p:anim calcmode="discrete" valueType="clr">
                                      <p:cBhvr override="childStyle">
                                        <p:cTn id="39" dur="80"/>
                                        <p:tgtEl>
                                          <p:spTgt spid="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3">
                                            <p:txEl>
                                              <p:pRg st="5" end="5"/>
                                            </p:txEl>
                                          </p:spTgt>
                                        </p:tgtEl>
                                        <p:attrNameLst>
                                          <p:attrName>fillcolor</p:attrName>
                                        </p:attrNameLst>
                                      </p:cBhvr>
                                      <p:tavLst>
                                        <p:tav tm="0">
                                          <p:val>
                                            <p:clrVal>
                                              <a:schemeClr val="accent2"/>
                                            </p:clrVal>
                                          </p:val>
                                        </p:tav>
                                        <p:tav tm="50000">
                                          <p:val>
                                            <p:clrVal>
                                              <a:schemeClr val="hlink"/>
                                            </p:clrVal>
                                          </p:val>
                                        </p:tav>
                                      </p:tavLst>
                                    </p:anim>
                                    <p:set>
                                      <p:cBhvr>
                                        <p:cTn id="41" dur="80"/>
                                        <p:tgtEl>
                                          <p:spTgt spid="3">
                                            <p:txEl>
                                              <p:pRg st="5" end="5"/>
                                            </p:txEl>
                                          </p:spTgt>
                                        </p:tgtEl>
                                        <p:attrNameLst>
                                          <p:attrName>fill.type</p:attrName>
                                        </p:attrNameLst>
                                      </p:cBhvr>
                                      <p:to>
                                        <p:strVal val="solid"/>
                                      </p:to>
                                    </p:se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iterate type="lt">
                                    <p:tmPct val="0"/>
                                  </p:iterate>
                                  <p:childTnLst>
                                    <p:animEffect transition="out" filter="fade">
                                      <p:cBhvr>
                                        <p:cTn id="45" dur="1000"/>
                                        <p:tgtEl>
                                          <p:spTgt spid="3">
                                            <p:txEl>
                                              <p:pRg st="5" end="5"/>
                                            </p:txEl>
                                          </p:spTgt>
                                        </p:tgtEl>
                                      </p:cBhvr>
                                    </p:animEffect>
                                    <p:set>
                                      <p:cBhvr>
                                        <p:cTn id="46"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27" presetClass="entr" presetSubtype="0" fill="hold" nodeType="clickEffect">
                                  <p:stCondLst>
                                    <p:cond delay="0"/>
                                  </p:stCondLst>
                                  <p:iterate type="lt">
                                    <p:tmPct val="50000"/>
                                  </p:iterate>
                                  <p:childTnLst>
                                    <p:set>
                                      <p:cBhvr>
                                        <p:cTn id="50" dur="1" fill="hold">
                                          <p:stCondLst>
                                            <p:cond delay="0"/>
                                          </p:stCondLst>
                                        </p:cTn>
                                        <p:tgtEl>
                                          <p:spTgt spid="3">
                                            <p:txEl>
                                              <p:pRg st="6" end="6"/>
                                            </p:txEl>
                                          </p:spTgt>
                                        </p:tgtEl>
                                        <p:attrNameLst>
                                          <p:attrName>style.visibility</p:attrName>
                                        </p:attrNameLst>
                                      </p:cBhvr>
                                      <p:to>
                                        <p:strVal val="visible"/>
                                      </p:to>
                                    </p:set>
                                    <p:anim calcmode="discrete" valueType="clr">
                                      <p:cBhvr override="childStyle">
                                        <p:cTn id="51" dur="80"/>
                                        <p:tgtEl>
                                          <p:spTgt spid="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3">
                                            <p:txEl>
                                              <p:pRg st="6" end="6"/>
                                            </p:txEl>
                                          </p:spTgt>
                                        </p:tgtEl>
                                        <p:attrNameLst>
                                          <p:attrName>fillcolor</p:attrName>
                                        </p:attrNameLst>
                                      </p:cBhvr>
                                      <p:tavLst>
                                        <p:tav tm="0">
                                          <p:val>
                                            <p:clrVal>
                                              <a:schemeClr val="accent2"/>
                                            </p:clrVal>
                                          </p:val>
                                        </p:tav>
                                        <p:tav tm="50000">
                                          <p:val>
                                            <p:clrVal>
                                              <a:schemeClr val="hlink"/>
                                            </p:clrVal>
                                          </p:val>
                                        </p:tav>
                                      </p:tavLst>
                                    </p:anim>
                                    <p:set>
                                      <p:cBhvr>
                                        <p:cTn id="53" dur="80"/>
                                        <p:tgtEl>
                                          <p:spTgt spid="3">
                                            <p:txEl>
                                              <p:pRg st="6" end="6"/>
                                            </p:txEl>
                                          </p:spTgt>
                                        </p:tgtEl>
                                        <p:attrNameLst>
                                          <p:attrName>fill.type</p:attrName>
                                        </p:attrNameLst>
                                      </p:cBhvr>
                                      <p:to>
                                        <p:strVal val="solid"/>
                                      </p:to>
                                    </p:se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iterate type="lt">
                                    <p:tmPct val="0"/>
                                  </p:iterate>
                                  <p:childTnLst>
                                    <p:animEffect transition="out" filter="fade">
                                      <p:cBhvr>
                                        <p:cTn id="57" dur="1000"/>
                                        <p:tgtEl>
                                          <p:spTgt spid="3">
                                            <p:txEl>
                                              <p:pRg st="6" end="6"/>
                                            </p:txEl>
                                          </p:spTgt>
                                        </p:tgtEl>
                                      </p:cBhvr>
                                    </p:animEffect>
                                    <p:set>
                                      <p:cBhvr>
                                        <p:cTn id="58" dur="1" fill="hold">
                                          <p:stCondLst>
                                            <p:cond delay="999"/>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II Protezlerde</a:t>
            </a:r>
          </a:p>
          <a:p>
            <a:r>
              <a:rPr lang="tr-TR" sz="2400" smtClean="0"/>
              <a:t>Dişli tarafta rijit kroşelerle dişlerden sağlam destekler alındı ise retansiyon daha olumlu olur. Bu durum modifikasyonu olmayan Kennedy II için doğrudur.</a:t>
            </a:r>
          </a:p>
          <a:p>
            <a:r>
              <a:rPr lang="tr-TR" sz="2400" smtClean="0"/>
              <a:t>Kaide plağı komşu destek dişe istenmeyen yüklerin gelmesini engellemek için geniş yapılmalı, dar dişler kullanılmalı, destek dişler üzerinde rijit olmayan kroşe sistemleri kullanılmalıdır. Kuvvet kırıcılar uygulanabilir.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1" end="1"/>
                                            </p:txEl>
                                          </p:spTgt>
                                        </p:tgtEl>
                                      </p:cBhvr>
                                    </p:animEffect>
                                    <p:set>
                                      <p:cBhvr>
                                        <p:cTn id="19"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2" end="2"/>
                                            </p:txEl>
                                          </p:spTgt>
                                        </p:tgtEl>
                                      </p:cBhvr>
                                    </p:animEffect>
                                    <p:set>
                                      <p:cBhvr>
                                        <p:cTn id="31"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II Protezlerde</a:t>
            </a:r>
          </a:p>
          <a:p>
            <a:r>
              <a:rPr lang="tr-TR" smtClean="0"/>
              <a:t>Modifikasyon I vakalarda durum farklı değildir. Arkada tek başına duran bir büyük azı var ve şüpheli ise okluzal tırnak olmaksızın bükme tel kroşe kullanılabilir.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1" end="1"/>
                                            </p:txEl>
                                          </p:spTgt>
                                        </p:tgtEl>
                                      </p:cBhvr>
                                    </p:animEffect>
                                    <p:set>
                                      <p:cBhvr>
                                        <p:cTn id="14"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II Protezlerde</a:t>
            </a:r>
          </a:p>
          <a:p>
            <a:pPr>
              <a:buFont typeface="Georgia" pitchFamily="18" charset="0"/>
              <a:buNone/>
            </a:pPr>
            <a:r>
              <a:rPr lang="tr-TR" sz="2400" smtClean="0"/>
              <a:t>    </a:t>
            </a:r>
            <a:r>
              <a:rPr lang="tr-TR" sz="2400" smtClean="0">
                <a:latin typeface="Arial" charset="0"/>
              </a:rPr>
              <a:t>Karşıt</a:t>
            </a:r>
            <a:r>
              <a:rPr lang="tr-TR" sz="2400" smtClean="0"/>
              <a:t> ark stabilizasyonu; dişsiz eğer kısmın horizontal düzlemde yan tarafa doğru meyletmesini engellemek için, bu hareketin son dayanak dişe uygulayacağı tork kuvvetini elimine etmek için yapılır. Karşıt ark stabilizasyonu yapılmış protezlerde bu hareket karşıt arktaki dişte tork oluşturabilir. Bunun için rijit bağlayıcı kullanılmalıdır. Ayrıca basınç daha geniş alana dağıtılır.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1" end="1"/>
                                            </p:txEl>
                                          </p:spTgt>
                                        </p:tgtEl>
                                      </p:cBhvr>
                                    </p:animEffect>
                                    <p:set>
                                      <p:cBhvr>
                                        <p:cTn id="14"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II Protezlerde</a:t>
            </a:r>
          </a:p>
          <a:p>
            <a:r>
              <a:rPr lang="tr-TR" smtClean="0"/>
              <a:t>Bilateral protezlerde stabilite daha olumludur.</a:t>
            </a:r>
          </a:p>
          <a:p>
            <a:r>
              <a:rPr lang="tr-TR" smtClean="0"/>
              <a:t>Bilateral protezlerde yük daha geniş alana yayılır.</a:t>
            </a:r>
          </a:p>
          <a:p>
            <a:r>
              <a:rPr lang="tr-TR" smtClean="0"/>
              <a:t>Tork kuvvetleri kaide plağının hareket etmesiyle ortaya çıkar. Kaide plağının hareketi de dişsiz alanın uzunluğu ile doğru orantılıdır.</a:t>
            </a: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1" end="1"/>
                                            </p:txEl>
                                          </p:spTgt>
                                        </p:tgtEl>
                                      </p:cBhvr>
                                    </p:animEffect>
                                    <p:set>
                                      <p:cBhvr>
                                        <p:cTn id="14"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1000"/>
                                        <p:tgtEl>
                                          <p:spTgt spid="3">
                                            <p:txEl>
                                              <p:pRg st="2" end="2"/>
                                            </p:txEl>
                                          </p:spTgt>
                                        </p:tgtEl>
                                      </p:cBhvr>
                                    </p:animEffect>
                                    <p:set>
                                      <p:cBhvr>
                                        <p:cTn id="26"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2"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1000"/>
                                        <p:tgtEl>
                                          <p:spTgt spid="3">
                                            <p:txEl>
                                              <p:pRg st="3" end="3"/>
                                            </p:txEl>
                                          </p:spTgt>
                                        </p:tgtEl>
                                      </p:cBhvr>
                                    </p:animEffect>
                                    <p:set>
                                      <p:cBhvr>
                                        <p:cTn id="38"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II Protezlerde</a:t>
            </a:r>
          </a:p>
          <a:p>
            <a:pPr>
              <a:buFont typeface="Georgia" pitchFamily="18" charset="0"/>
              <a:buNone/>
            </a:pPr>
            <a:r>
              <a:rPr lang="tr-TR" b="1" smtClean="0">
                <a:solidFill>
                  <a:srgbClr val="FF0000"/>
                </a:solidFill>
              </a:rPr>
              <a:t>Tork kuvvetini azaltmak için</a:t>
            </a:r>
            <a:r>
              <a:rPr lang="tr-TR" b="1" smtClean="0"/>
              <a:t> </a:t>
            </a:r>
          </a:p>
          <a:p>
            <a:r>
              <a:rPr lang="tr-TR" smtClean="0"/>
              <a:t>Dişlerin tüberkül yükseklikleri azaltılır.</a:t>
            </a:r>
          </a:p>
          <a:p>
            <a:r>
              <a:rPr lang="tr-TR" smtClean="0"/>
              <a:t>Kaide plağı mümkün olduğunca geniş yapılır.</a:t>
            </a:r>
          </a:p>
          <a:p>
            <a:r>
              <a:rPr lang="tr-TR" smtClean="0"/>
              <a:t>Kaide plağı ile dokulardan maksimum destek sağlanır.</a:t>
            </a:r>
          </a:p>
          <a:p>
            <a:r>
              <a:rPr lang="tr-TR" smtClean="0"/>
              <a:t>Ana bağlayıcının rijit olmasına özen gösterilmelidir.</a:t>
            </a:r>
          </a:p>
          <a:p>
            <a:pPr>
              <a:buFont typeface="Georgia" pitchFamily="18" charset="0"/>
              <a:buNone/>
            </a:pPr>
            <a:endParaRPr lang="tr-TR" smtClean="0"/>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2" end="2"/>
                                            </p:txEl>
                                          </p:spTgt>
                                        </p:tgtEl>
                                      </p:cBhvr>
                                    </p:animEffect>
                                    <p:set>
                                      <p:cBhvr>
                                        <p:cTn id="19"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3" end="3"/>
                                            </p:txEl>
                                          </p:spTgt>
                                        </p:tgtEl>
                                      </p:cBhvr>
                                    </p:animEffect>
                                    <p:set>
                                      <p:cBhvr>
                                        <p:cTn id="31"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35"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style.rotation</p:attrName>
                                        </p:attrNameLst>
                                      </p:cBhvr>
                                      <p:tavLst>
                                        <p:tav tm="0">
                                          <p:val>
                                            <p:fltVal val="720"/>
                                          </p:val>
                                        </p:tav>
                                        <p:tav tm="100000">
                                          <p:val>
                                            <p:fltVal val="0"/>
                                          </p:val>
                                        </p:tav>
                                      </p:tavLst>
                                    </p:anim>
                                    <p:anim calcmode="lin" valueType="num">
                                      <p:cBhvr>
                                        <p:cTn id="3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1000"/>
                                        <p:tgtEl>
                                          <p:spTgt spid="3">
                                            <p:txEl>
                                              <p:pRg st="4" end="4"/>
                                            </p:txEl>
                                          </p:spTgt>
                                        </p:tgtEl>
                                      </p:cBhvr>
                                    </p:animEffect>
                                    <p:set>
                                      <p:cBhvr>
                                        <p:cTn id="44"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blinds(horizontal)">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1000"/>
                                        <p:tgtEl>
                                          <p:spTgt spid="3">
                                            <p:txEl>
                                              <p:pRg st="5" end="5"/>
                                            </p:txEl>
                                          </p:spTgt>
                                        </p:tgtEl>
                                      </p:cBhvr>
                                    </p:animEffect>
                                    <p:set>
                                      <p:cBhvr>
                                        <p:cTn id="54"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II Protezlerde</a:t>
            </a:r>
          </a:p>
          <a:p>
            <a:pPr>
              <a:buFont typeface="Georgia" pitchFamily="18" charset="0"/>
              <a:buNone/>
            </a:pPr>
            <a:r>
              <a:rPr lang="tr-TR" b="1" smtClean="0">
                <a:solidFill>
                  <a:srgbClr val="FF0000"/>
                </a:solidFill>
              </a:rPr>
              <a:t>Tork kuvvetini azaltmak için</a:t>
            </a:r>
            <a:r>
              <a:rPr lang="tr-TR" b="1" smtClean="0"/>
              <a:t> </a:t>
            </a:r>
          </a:p>
          <a:p>
            <a:r>
              <a:rPr lang="tr-TR" smtClean="0"/>
              <a:t>Ana bağlayıcı karşı taraftaki en uzak dişe uzanır.</a:t>
            </a:r>
          </a:p>
          <a:p>
            <a:r>
              <a:rPr lang="tr-TR" smtClean="0"/>
              <a:t>Bükme kroşelerden faydalanılır.</a:t>
            </a:r>
          </a:p>
          <a:p>
            <a:r>
              <a:rPr lang="tr-TR" smtClean="0"/>
              <a:t>Mümkünse destek diş, yandaki dişe splintlenir.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3">
                                            <p:txEl>
                                              <p:pRg st="2" end="2"/>
                                            </p:txEl>
                                          </p:spTgt>
                                        </p:tgtEl>
                                      </p:cBhvr>
                                    </p:animEffect>
                                    <p:set>
                                      <p:cBhvr>
                                        <p:cTn id="14"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1000"/>
                                        <p:tgtEl>
                                          <p:spTgt spid="3">
                                            <p:txEl>
                                              <p:pRg st="3" end="3"/>
                                            </p:txEl>
                                          </p:spTgt>
                                        </p:tgtEl>
                                      </p:cBhvr>
                                    </p:animEffect>
                                    <p:set>
                                      <p:cBhvr>
                                        <p:cTn id="26"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2"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1000"/>
                                        <p:tgtEl>
                                          <p:spTgt spid="3">
                                            <p:txEl>
                                              <p:pRg st="4" end="4"/>
                                            </p:txEl>
                                          </p:spTgt>
                                        </p:tgtEl>
                                      </p:cBhvr>
                                    </p:animEffect>
                                    <p:set>
                                      <p:cBhvr>
                                        <p:cTn id="38"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III Protezlerde</a:t>
            </a:r>
          </a:p>
          <a:p>
            <a:r>
              <a:rPr lang="tr-TR" sz="2400" smtClean="0">
                <a:latin typeface="Arial" charset="0"/>
              </a:rPr>
              <a:t>Karşıt</a:t>
            </a:r>
            <a:r>
              <a:rPr lang="tr-TR" sz="2400" smtClean="0"/>
              <a:t> ark stabilizasyonundan yararlanılmalı, protez bilateral planlanmalıdır.</a:t>
            </a:r>
          </a:p>
          <a:p>
            <a:r>
              <a:rPr lang="tr-TR" sz="2400" smtClean="0"/>
              <a:t>Bukkal ve lingual tüberkül teması sağlanmalı  (stabilite için) </a:t>
            </a:r>
          </a:p>
          <a:p>
            <a:r>
              <a:rPr lang="tr-TR" sz="2400" smtClean="0"/>
              <a:t>Yeterli kavrama etkisi</a:t>
            </a:r>
          </a:p>
          <a:p>
            <a:r>
              <a:rPr lang="tr-TR" sz="2400" smtClean="0"/>
              <a:t>Parçalı protezler: Retansiyon için proksimal andırkatlardan yararlanılır. İki parça bir sürgü ile kilitlenir. Kroşeye gerek yoktur. Yapımı zordur.</a:t>
            </a:r>
            <a:r>
              <a:rPr lang="tr-TR"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1" end="1"/>
                                            </p:txEl>
                                          </p:spTgt>
                                        </p:tgtEl>
                                      </p:cBhvr>
                                    </p:animEffect>
                                    <p:set>
                                      <p:cBhvr>
                                        <p:cTn id="19"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2" end="2"/>
                                            </p:txEl>
                                          </p:spTgt>
                                        </p:tgtEl>
                                      </p:cBhvr>
                                    </p:animEffect>
                                    <p:set>
                                      <p:cBhvr>
                                        <p:cTn id="31"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1000"/>
                                        <p:tgtEl>
                                          <p:spTgt spid="3">
                                            <p:txEl>
                                              <p:pRg st="3" end="3"/>
                                            </p:txEl>
                                          </p:spTgt>
                                        </p:tgtEl>
                                      </p:cBhvr>
                                    </p:animEffect>
                                    <p:set>
                                      <p:cBhvr>
                                        <p:cTn id="43"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9"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1000"/>
                                        <p:tgtEl>
                                          <p:spTgt spid="3">
                                            <p:txEl>
                                              <p:pRg st="4" end="4"/>
                                            </p:txEl>
                                          </p:spTgt>
                                        </p:tgtEl>
                                      </p:cBhvr>
                                    </p:animEffect>
                                    <p:set>
                                      <p:cBhvr>
                                        <p:cTn id="55"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IV Protezlerde</a:t>
            </a:r>
          </a:p>
          <a:p>
            <a:r>
              <a:rPr lang="tr-TR" smtClean="0"/>
              <a:t>Daha az lateral kuvvet görülür, tork etkisi azdır.</a:t>
            </a:r>
          </a:p>
          <a:p>
            <a:r>
              <a:rPr lang="tr-TR" smtClean="0"/>
              <a:t>Genellikle kısa oldukları için kaide plağı daha az kaldıraç etkisi gösterir.</a:t>
            </a:r>
          </a:p>
          <a:p>
            <a:r>
              <a:rPr lang="tr-TR" smtClean="0"/>
              <a:t>Hareket yönü daha çok vertikaldir. Destek olarak tırnaklar ve indirekt tutucular iyi seçilmelidir.</a:t>
            </a:r>
          </a:p>
          <a:p>
            <a:r>
              <a:rPr lang="tr-TR" smtClean="0"/>
              <a:t>Estetik nedenlerle ön tarafta eğimli diş dizimi kaldıraç kuvvetlerini arttırır.</a:t>
            </a:r>
          </a:p>
          <a:p>
            <a:pPr>
              <a:buFont typeface="Georgia" pitchFamily="18" charset="0"/>
              <a:buNone/>
            </a:pPr>
            <a:endParaRPr lang="tr-TR" b="1" smtClean="0">
              <a:solidFill>
                <a:schemeClr val="accent2"/>
              </a:solidFill>
            </a:endParaRPr>
          </a:p>
          <a:p>
            <a:pPr>
              <a:buFont typeface="Georgia" pitchFamily="18" charset="0"/>
              <a:buNone/>
            </a:pPr>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3">
                                            <p:txEl>
                                              <p:pRg st="1" end="1"/>
                                            </p:txEl>
                                          </p:spTgt>
                                        </p:tgtEl>
                                      </p:cBhvr>
                                    </p:animEffect>
                                    <p:set>
                                      <p:cBhvr>
                                        <p:cTn id="19"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3">
                                            <p:txEl>
                                              <p:pRg st="2" end="2"/>
                                            </p:txEl>
                                          </p:spTgt>
                                        </p:tgtEl>
                                      </p:cBhvr>
                                    </p:animEffect>
                                    <p:set>
                                      <p:cBhvr>
                                        <p:cTn id="31"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1000"/>
                                        <p:tgtEl>
                                          <p:spTgt spid="3">
                                            <p:txEl>
                                              <p:pRg st="3" end="3"/>
                                            </p:txEl>
                                          </p:spTgt>
                                        </p:tgtEl>
                                      </p:cBhvr>
                                    </p:animEffect>
                                    <p:set>
                                      <p:cBhvr>
                                        <p:cTn id="43"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9"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1000"/>
                                        <p:tgtEl>
                                          <p:spTgt spid="3">
                                            <p:txEl>
                                              <p:pRg st="4" end="4"/>
                                            </p:txEl>
                                          </p:spTgt>
                                        </p:tgtEl>
                                      </p:cBhvr>
                                    </p:animEffect>
                                    <p:set>
                                      <p:cBhvr>
                                        <p:cTn id="55"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buFont typeface="Georgia" pitchFamily="18" charset="0"/>
              <a:buNone/>
            </a:pPr>
            <a:r>
              <a:rPr lang="tr-TR" b="1" smtClean="0">
                <a:solidFill>
                  <a:schemeClr val="accent2"/>
                </a:solidFill>
              </a:rPr>
              <a:t>Kennedy IV Protezlerde</a:t>
            </a:r>
          </a:p>
          <a:p>
            <a:pPr>
              <a:buFont typeface="Georgia" pitchFamily="18" charset="0"/>
              <a:buNone/>
            </a:pPr>
            <a:r>
              <a:rPr lang="tr-TR" smtClean="0"/>
              <a:t>   Plak şeklinde büyük bağlayıcılar veya diş etlerinin tümüyle serbest bırakan barlar şeklinde ana bağlayıcılar kullanılabilir. </a:t>
            </a:r>
          </a:p>
          <a:p>
            <a:r>
              <a:rPr lang="tr-TR" smtClean="0"/>
              <a:t>Multiple kroşeleme ve rest yapımı</a:t>
            </a:r>
          </a:p>
          <a:p>
            <a:r>
              <a:rPr lang="tr-TR" smtClean="0"/>
              <a:t>Uygun okluzyon </a:t>
            </a:r>
          </a:p>
          <a:p>
            <a:r>
              <a:rPr lang="tr-TR" smtClean="0"/>
              <a:t>Geniş doku örtümü</a:t>
            </a:r>
          </a:p>
          <a:p>
            <a:pPr>
              <a:buFont typeface="Georgia" pitchFamily="18" charset="0"/>
              <a:buNone/>
            </a:pPr>
            <a:endParaRPr lang="tr-TR" b="1" smtClean="0">
              <a:solidFill>
                <a:schemeClr val="accent2"/>
              </a:solidFill>
            </a:endParaRPr>
          </a:p>
          <a:p>
            <a:endParaRPr lang="tr-T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3">
                                            <p:txEl>
                                              <p:pRg st="2" end="2"/>
                                            </p:txEl>
                                          </p:spTgt>
                                        </p:tgtEl>
                                      </p:cBhvr>
                                    </p:animEffect>
                                    <p:set>
                                      <p:cBhvr>
                                        <p:cTn id="21"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8" dur="1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1000"/>
                                        <p:tgtEl>
                                          <p:spTgt spid="3">
                                            <p:txEl>
                                              <p:pRg st="3" end="3"/>
                                            </p:txEl>
                                          </p:spTgt>
                                        </p:tgtEl>
                                      </p:cBhvr>
                                    </p:animEffect>
                                    <p:set>
                                      <p:cBhvr>
                                        <p:cTn id="33"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9"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0" dur="1000"/>
                                        <p:tgtEl>
                                          <p:spTgt spid="3">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1000"/>
                                        <p:tgtEl>
                                          <p:spTgt spid="3">
                                            <p:txEl>
                                              <p:pRg st="4" end="4"/>
                                            </p:txEl>
                                          </p:spTgt>
                                        </p:tgtEl>
                                      </p:cBhvr>
                                    </p:animEffect>
                                    <p:set>
                                      <p:cBhvr>
                                        <p:cTn id="45"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1 Başlık"/>
          <p:cNvSpPr>
            <a:spLocks noGrp="1"/>
          </p:cNvSpPr>
          <p:nvPr>
            <p:ph type="title"/>
          </p:nvPr>
        </p:nvSpPr>
        <p:spPr/>
        <p:txBody>
          <a:bodyPr/>
          <a:lstStyle/>
          <a:p>
            <a:r>
              <a:rPr lang="tr-TR" b="1" smtClean="0"/>
              <a:t>SONLARI DİŞLİ VE DİŞSİZ HBP ARASINDAKİ FARKLAR</a:t>
            </a:r>
            <a:endParaRPr lang="tr-TR" smtClean="0"/>
          </a:p>
        </p:txBody>
      </p:sp>
      <p:sp>
        <p:nvSpPr>
          <p:cNvPr id="3" name="2 İçerik Yer Tutucusu"/>
          <p:cNvSpPr>
            <a:spLocks noGrp="1"/>
          </p:cNvSpPr>
          <p:nvPr>
            <p:ph idx="1"/>
          </p:nvPr>
        </p:nvSpPr>
        <p:spPr/>
        <p:txBody>
          <a:bodyPr/>
          <a:lstStyle/>
          <a:p>
            <a:pPr algn="just">
              <a:buFont typeface="Georgia" pitchFamily="18" charset="0"/>
              <a:buNone/>
            </a:pPr>
            <a:r>
              <a:rPr lang="tr-TR" b="1" smtClean="0">
                <a:solidFill>
                  <a:srgbClr val="FF0000"/>
                </a:solidFill>
              </a:rPr>
              <a:t>Modeli kaybolmuş ve kırılmış iskeletten ölçü alma</a:t>
            </a:r>
          </a:p>
          <a:p>
            <a:r>
              <a:rPr lang="tr-TR" sz="2400" smtClean="0"/>
              <a:t>İskelet ağıza yerleştirilir.</a:t>
            </a:r>
          </a:p>
          <a:p>
            <a:r>
              <a:rPr lang="tr-TR" sz="2400" smtClean="0"/>
              <a:t>Ağızda soğuk akrilikten kret üzerine kaşık hazırlanır.</a:t>
            </a:r>
          </a:p>
          <a:p>
            <a:r>
              <a:rPr lang="tr-TR" sz="2400" smtClean="0"/>
              <a:t>Sertleşince ağızdan çıkarılır, kenarları düzeltilir.</a:t>
            </a:r>
          </a:p>
          <a:p>
            <a:r>
              <a:rPr lang="tr-TR" sz="2400" smtClean="0"/>
              <a:t>Kenarlar stenç veya mumla şekillendirilir, ölçü alınır.</a:t>
            </a:r>
          </a:p>
          <a:p>
            <a:r>
              <a:rPr lang="tr-TR" sz="2400" smtClean="0"/>
              <a:t>Daha sonra standart kaşıkla, aljinatla hepsi ağızdayken ikinci ölçü alınır.</a:t>
            </a:r>
            <a:endParaRPr lang="tr-TR" sz="240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3">
                                            <p:txEl>
                                              <p:pRg st="1" end="1"/>
                                            </p:txEl>
                                          </p:spTgt>
                                        </p:tgtEl>
                                      </p:cBhvr>
                                    </p:animEffect>
                                    <p:set>
                                      <p:cBhvr>
                                        <p:cTn id="21"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8" dur="10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1000"/>
                                        <p:tgtEl>
                                          <p:spTgt spid="3">
                                            <p:txEl>
                                              <p:pRg st="2" end="2"/>
                                            </p:txEl>
                                          </p:spTgt>
                                        </p:tgtEl>
                                      </p:cBhvr>
                                    </p:animEffect>
                                    <p:set>
                                      <p:cBhvr>
                                        <p:cTn id="33"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 calcmode="lin" valueType="num">
                                      <p:cBhvr>
                                        <p:cTn id="38"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9"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40" dur="10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1000"/>
                                        <p:tgtEl>
                                          <p:spTgt spid="3">
                                            <p:txEl>
                                              <p:pRg st="3" end="3"/>
                                            </p:txEl>
                                          </p:spTgt>
                                        </p:tgtEl>
                                      </p:cBhvr>
                                    </p:animEffect>
                                    <p:set>
                                      <p:cBhvr>
                                        <p:cTn id="45"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nodeType="clickEffect">
                                  <p:stCondLst>
                                    <p:cond delay="0"/>
                                  </p:stCondLst>
                                  <p:childTnLst>
                                    <p:set>
                                      <p:cBhvr>
                                        <p:cTn id="49" dur="1" fill="hold">
                                          <p:stCondLst>
                                            <p:cond delay="0"/>
                                          </p:stCondLst>
                                        </p:cTn>
                                        <p:tgtEl>
                                          <p:spTgt spid="3">
                                            <p:txEl>
                                              <p:pRg st="4" end="4"/>
                                            </p:txEl>
                                          </p:spTgt>
                                        </p:tgtEl>
                                        <p:attrNameLst>
                                          <p:attrName>style.visibility</p:attrName>
                                        </p:attrNameLst>
                                      </p:cBhvr>
                                      <p:to>
                                        <p:strVal val="visible"/>
                                      </p:to>
                                    </p:set>
                                    <p:anim calcmode="lin" valueType="num">
                                      <p:cBhvr>
                                        <p:cTn id="50"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1000"/>
                                        <p:tgtEl>
                                          <p:spTgt spid="3">
                                            <p:txEl>
                                              <p:pRg st="4" end="4"/>
                                            </p:txEl>
                                          </p:spTgt>
                                        </p:tgtEl>
                                      </p:cBhvr>
                                    </p:animEffect>
                                    <p:set>
                                      <p:cBhvr>
                                        <p:cTn id="57"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9" presetClass="entr" presetSubtype="0" fill="hold" nodeType="clickEffect">
                                  <p:stCondLst>
                                    <p:cond delay="0"/>
                                  </p:stCondLst>
                                  <p:childTnLst>
                                    <p:set>
                                      <p:cBhvr>
                                        <p:cTn id="61" dur="1" fill="hold">
                                          <p:stCondLst>
                                            <p:cond delay="0"/>
                                          </p:stCondLst>
                                        </p:cTn>
                                        <p:tgtEl>
                                          <p:spTgt spid="3">
                                            <p:txEl>
                                              <p:pRg st="5" end="5"/>
                                            </p:txEl>
                                          </p:spTgt>
                                        </p:tgtEl>
                                        <p:attrNameLst>
                                          <p:attrName>style.visibility</p:attrName>
                                        </p:attrNameLst>
                                      </p:cBhvr>
                                      <p:to>
                                        <p:strVal val="visible"/>
                                      </p:to>
                                    </p:set>
                                    <p:anim calcmode="lin" valueType="num">
                                      <p:cBhvr>
                                        <p:cTn id="6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64" dur="1000"/>
                                        <p:tgtEl>
                                          <p:spTgt spid="3">
                                            <p:txEl>
                                              <p:pRg st="5" end="5"/>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1000"/>
                                        <p:tgtEl>
                                          <p:spTgt spid="3">
                                            <p:txEl>
                                              <p:pRg st="5" end="5"/>
                                            </p:txEl>
                                          </p:spTgt>
                                        </p:tgtEl>
                                      </p:cBhvr>
                                    </p:animEffect>
                                    <p:set>
                                      <p:cBhvr>
                                        <p:cTn id="69" dur="1" fill="hold">
                                          <p:stCondLst>
                                            <p:cond delay="9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Şehir Hayatı">
  <a:themeElements>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Şehir Hayatı">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Şehir Hayatı">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4075</TotalTime>
  <Words>2007</Words>
  <Application>Microsoft Office PowerPoint</Application>
  <PresentationFormat>Ekran Gösterisi (4:3)</PresentationFormat>
  <Paragraphs>302</Paragraphs>
  <Slides>53</Slides>
  <Notes>0</Notes>
  <HiddenSlides>0</HiddenSlides>
  <MMClips>0</MMClips>
  <ScaleCrop>false</ScaleCrop>
  <HeadingPairs>
    <vt:vector size="4" baseType="variant">
      <vt:variant>
        <vt:lpstr>Tema</vt:lpstr>
      </vt:variant>
      <vt:variant>
        <vt:i4>1</vt:i4>
      </vt:variant>
      <vt:variant>
        <vt:lpstr>Slayt Başlıkları</vt:lpstr>
      </vt:variant>
      <vt:variant>
        <vt:i4>53</vt:i4>
      </vt:variant>
    </vt:vector>
  </HeadingPairs>
  <TitlesOfParts>
    <vt:vector size="54" baseType="lpstr">
      <vt:lpstr>Şehir Hayatı</vt:lpstr>
      <vt:lpstr>BÖLÜMLÜ PROTEZLERDE OKLUZAL İLİŞKİLER </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BÖLÜMLÜ PROTEZLERDE OKLUZAL İLİŞKİLER</vt:lpstr>
      <vt:lpstr>PROTEZİN HASTAYA TESLİMİ </vt:lpstr>
      <vt:lpstr>PROTEZİN HASTAYA TESLİMİ</vt:lpstr>
      <vt:lpstr>PROTEZİN HASTAYA TESLİMİ</vt:lpstr>
      <vt:lpstr>PROTEZİN HASTAYA TESLİMİ</vt:lpstr>
      <vt:lpstr>PROTEZİN HASTAYA TESLİMİ</vt:lpstr>
      <vt:lpstr>PROTEZİN HASTAYA TESLİMİ</vt:lpstr>
      <vt:lpstr>PROTEZİN HASTAYA TESLİMİ</vt:lpstr>
      <vt:lpstr>PROTEZİN HASTAYA TESLİMİ</vt:lpstr>
      <vt:lpstr>PROTEZİN HASTAYA TESLİMİ</vt:lpstr>
      <vt:lpstr>PROTEZİN HASTAYA TESLİMİ</vt:lpstr>
      <vt:lpstr>PROTEZİN HASTAYA TESLİMİ</vt:lpstr>
      <vt:lpstr>PROTEZİN HASTAYA TESLİMİ</vt:lpstr>
      <vt:lpstr>SONLARI DİŞLİ VE DİŞSİZ HBP ARASINDAKİ FARKLAR </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lpstr>SONLARI DİŞLİ VE DİŞSİZ HBP ARASINDAKİ FARKLAR</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Hareketli Bölümlü Protezlerin Yapım Amaçları</dc:title>
  <dc:creator> </dc:creator>
  <cp:lastModifiedBy>gozlem ceylan</cp:lastModifiedBy>
  <cp:revision>182</cp:revision>
  <dcterms:created xsi:type="dcterms:W3CDTF">2010-02-04T07:15:06Z</dcterms:created>
  <dcterms:modified xsi:type="dcterms:W3CDTF">2011-11-21T09:19:13Z</dcterms:modified>
</cp:coreProperties>
</file>