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288" r:id="rId3"/>
    <p:sldId id="293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89" r:id="rId16"/>
    <p:sldId id="295" r:id="rId17"/>
    <p:sldId id="277" r:id="rId18"/>
    <p:sldId id="290" r:id="rId19"/>
    <p:sldId id="296" r:id="rId20"/>
    <p:sldId id="268" r:id="rId21"/>
    <p:sldId id="297" r:id="rId22"/>
    <p:sldId id="278" r:id="rId23"/>
    <p:sldId id="301" r:id="rId24"/>
    <p:sldId id="269" r:id="rId25"/>
    <p:sldId id="291" r:id="rId26"/>
    <p:sldId id="298" r:id="rId27"/>
    <p:sldId id="279" r:id="rId28"/>
    <p:sldId id="302" r:id="rId29"/>
    <p:sldId id="299" r:id="rId30"/>
    <p:sldId id="270" r:id="rId31"/>
    <p:sldId id="271" r:id="rId32"/>
    <p:sldId id="272" r:id="rId33"/>
    <p:sldId id="273" r:id="rId34"/>
    <p:sldId id="274" r:id="rId35"/>
    <p:sldId id="276" r:id="rId36"/>
    <p:sldId id="280" r:id="rId37"/>
    <p:sldId id="281" r:id="rId38"/>
    <p:sldId id="282" r:id="rId39"/>
    <p:sldId id="283" r:id="rId40"/>
    <p:sldId id="284" r:id="rId41"/>
    <p:sldId id="285" r:id="rId42"/>
    <p:sldId id="286" r:id="rId43"/>
    <p:sldId id="294" r:id="rId4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0" d="100"/>
          <a:sy n="90" d="100"/>
        </p:scale>
        <p:origin x="4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44426F-3785-4F30-B3EE-51D01C346AB6}" type="datetimeFigureOut">
              <a:rPr lang="tr-TR" smtClean="0"/>
              <a:pPr/>
              <a:t>14.02.2020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1645F0-A823-4FA9-852F-9F7F33BDE3C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88411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sz="1200" dirty="0" err="1" smtClean="0"/>
              <a:t>Prognoz</a:t>
            </a:r>
            <a:r>
              <a:rPr lang="tr-TR" sz="1200" dirty="0" smtClean="0"/>
              <a:t> tayini sırasında önemli-önemsiz tüm faktörler ayrıntılarıyla değerlendirilir: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645F0-A823-4FA9-852F-9F7F33BDE3C7}" type="slidenum">
              <a:rPr lang="tr-TR" smtClean="0"/>
              <a:pPr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6193583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645F0-A823-4FA9-852F-9F7F33BDE3C7}" type="slidenum">
              <a:rPr lang="tr-TR" smtClean="0"/>
              <a:pPr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408477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645F0-A823-4FA9-852F-9F7F33BDE3C7}" type="slidenum">
              <a:rPr lang="tr-TR" smtClean="0"/>
              <a:pPr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857506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 smtClean="0"/>
              <a:t>Diabet</a:t>
            </a:r>
            <a:r>
              <a:rPr lang="tr-TR" dirty="0" smtClean="0"/>
              <a:t> </a:t>
            </a:r>
            <a:r>
              <a:rPr lang="tr-TR" dirty="0" err="1" smtClean="0"/>
              <a:t>kollagen</a:t>
            </a:r>
            <a:r>
              <a:rPr lang="tr-TR" dirty="0" smtClean="0"/>
              <a:t> metabolizması bozulmuş ,</a:t>
            </a:r>
            <a:r>
              <a:rPr lang="tr-TR" dirty="0" err="1" smtClean="0"/>
              <a:t>pmnl</a:t>
            </a:r>
            <a:r>
              <a:rPr lang="tr-TR" dirty="0" smtClean="0"/>
              <a:t> fonksiyonları bozulmuş bu nedenle hastalığa daha yatkın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645F0-A823-4FA9-852F-9F7F33BDE3C7}" type="slidenum">
              <a:rPr lang="tr-TR" smtClean="0"/>
              <a:pPr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0732020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645F0-A823-4FA9-852F-9F7F33BDE3C7}" type="slidenum">
              <a:rPr lang="tr-TR" smtClean="0"/>
              <a:pPr/>
              <a:t>31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578770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 smtClean="0"/>
              <a:t>Campbell</a:t>
            </a:r>
            <a:r>
              <a:rPr lang="tr-TR" baseline="0" dirty="0" smtClean="0"/>
              <a:t> HG.</a:t>
            </a:r>
            <a:r>
              <a:rPr lang="tr-TR" dirty="0" smtClean="0"/>
              <a:t> ,1944</a:t>
            </a:r>
            <a:r>
              <a:rPr lang="tr-TR" baseline="0" dirty="0" smtClean="0"/>
              <a:t> </a:t>
            </a:r>
            <a:r>
              <a:rPr lang="tr-TR" baseline="0" dirty="0" err="1" smtClean="0"/>
              <a:t>ingiliz</a:t>
            </a:r>
            <a:r>
              <a:rPr lang="tr-TR" baseline="0" dirty="0" smtClean="0"/>
              <a:t> hava kuvvetleri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645F0-A823-4FA9-852F-9F7F33BDE3C7}" type="slidenum">
              <a:rPr lang="tr-TR" smtClean="0"/>
              <a:pPr/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97396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3CCCF-6B1F-4104-AD97-B83138228D44}" type="datetimeFigureOut">
              <a:rPr lang="tr-TR" smtClean="0"/>
              <a:pPr/>
              <a:t>14.02.2020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A50F9-35A7-4CF0-AE70-AD9F1165E5D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4106008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3CCCF-6B1F-4104-AD97-B83138228D44}" type="datetimeFigureOut">
              <a:rPr lang="tr-TR" smtClean="0"/>
              <a:pPr/>
              <a:t>14.02.2020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A50F9-35A7-4CF0-AE70-AD9F1165E5D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443036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3CCCF-6B1F-4104-AD97-B83138228D44}" type="datetimeFigureOut">
              <a:rPr lang="tr-TR" smtClean="0"/>
              <a:pPr/>
              <a:t>14.02.2020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A50F9-35A7-4CF0-AE70-AD9F1165E5D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391621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3CCCF-6B1F-4104-AD97-B83138228D44}" type="datetimeFigureOut">
              <a:rPr lang="tr-TR" smtClean="0"/>
              <a:pPr/>
              <a:t>14.02.2020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A50F9-35A7-4CF0-AE70-AD9F1165E5D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995227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3CCCF-6B1F-4104-AD97-B83138228D44}" type="datetimeFigureOut">
              <a:rPr lang="tr-TR" smtClean="0"/>
              <a:pPr/>
              <a:t>14.02.2020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A50F9-35A7-4CF0-AE70-AD9F1165E5D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154469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3CCCF-6B1F-4104-AD97-B83138228D44}" type="datetimeFigureOut">
              <a:rPr lang="tr-TR" smtClean="0"/>
              <a:pPr/>
              <a:t>14.02.2020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A50F9-35A7-4CF0-AE70-AD9F1165E5D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202939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3CCCF-6B1F-4104-AD97-B83138228D44}" type="datetimeFigureOut">
              <a:rPr lang="tr-TR" smtClean="0"/>
              <a:pPr/>
              <a:t>14.02.2020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A50F9-35A7-4CF0-AE70-AD9F1165E5D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330628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3CCCF-6B1F-4104-AD97-B83138228D44}" type="datetimeFigureOut">
              <a:rPr lang="tr-TR" smtClean="0"/>
              <a:pPr/>
              <a:t>14.02.2020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A50F9-35A7-4CF0-AE70-AD9F1165E5D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499528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3CCCF-6B1F-4104-AD97-B83138228D44}" type="datetimeFigureOut">
              <a:rPr lang="tr-TR" smtClean="0"/>
              <a:pPr/>
              <a:t>14.02.2020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A50F9-35A7-4CF0-AE70-AD9F1165E5D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440897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3CCCF-6B1F-4104-AD97-B83138228D44}" type="datetimeFigureOut">
              <a:rPr lang="tr-TR" smtClean="0"/>
              <a:pPr/>
              <a:t>14.02.2020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A50F9-35A7-4CF0-AE70-AD9F1165E5D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11724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3CCCF-6B1F-4104-AD97-B83138228D44}" type="datetimeFigureOut">
              <a:rPr lang="tr-TR" smtClean="0"/>
              <a:pPr/>
              <a:t>14.02.2020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A50F9-35A7-4CF0-AE70-AD9F1165E5D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636050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3CCCF-6B1F-4104-AD97-B83138228D44}" type="datetimeFigureOut">
              <a:rPr lang="tr-TR" smtClean="0"/>
              <a:pPr/>
              <a:t>14.02.2020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CA50F9-35A7-4CF0-AE70-AD9F1165E5D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403398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357430"/>
            <a:ext cx="7772400" cy="1785950"/>
          </a:xfrm>
        </p:spPr>
        <p:txBody>
          <a:bodyPr>
            <a:normAutofit fontScale="90000"/>
          </a:bodyPr>
          <a:lstStyle/>
          <a:p>
            <a:r>
              <a:rPr lang="tr-TR" sz="8000" b="1" dirty="0" smtClean="0"/>
              <a:t>Tedavi planlaması ve </a:t>
            </a:r>
            <a:r>
              <a:rPr lang="tr-TR" sz="8000" b="1" dirty="0" err="1" smtClean="0"/>
              <a:t>prognoz</a:t>
            </a:r>
            <a:endParaRPr lang="tr-TR" sz="8000" b="1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4572008"/>
            <a:ext cx="6400800" cy="1066792"/>
          </a:xfrm>
        </p:spPr>
        <p:txBody>
          <a:bodyPr>
            <a:normAutofit/>
          </a:bodyPr>
          <a:lstStyle/>
          <a:p>
            <a:r>
              <a:rPr lang="tr-TR" sz="4000" b="1" i="1" dirty="0" err="1" smtClean="0">
                <a:solidFill>
                  <a:schemeClr val="accent2">
                    <a:lumMod val="50000"/>
                  </a:schemeClr>
                </a:solidFill>
              </a:rPr>
              <a:t>Prof.Dr</a:t>
            </a:r>
            <a:r>
              <a:rPr lang="tr-TR" sz="4000" b="1" i="1" dirty="0" smtClean="0">
                <a:solidFill>
                  <a:schemeClr val="accent2">
                    <a:lumMod val="50000"/>
                  </a:schemeClr>
                </a:solidFill>
              </a:rPr>
              <a:t>.Elif Eser ACAREL</a:t>
            </a:r>
            <a:endParaRPr lang="tr-TR" sz="4000" b="1" i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55421" y="188640"/>
            <a:ext cx="3029322" cy="216024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7401" y="177311"/>
            <a:ext cx="2135312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893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sz="6000" b="1" dirty="0" smtClean="0"/>
              <a:t>PROGNOZ</a:t>
            </a:r>
            <a:endParaRPr lang="tr-TR" sz="6000" b="1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Eski yunanca</a:t>
            </a:r>
            <a:r>
              <a:rPr lang="tr-TR" dirty="0" smtClean="0"/>
              <a:t>: önceden bilme , öngörü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562709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800" b="1" dirty="0" smtClean="0"/>
              <a:t>Amaç</a:t>
            </a:r>
            <a:endParaRPr lang="tr-TR" sz="48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                   </a:t>
            </a:r>
            <a:r>
              <a:rPr lang="tr-TR" dirty="0" err="1" smtClean="0"/>
              <a:t>Prognozun</a:t>
            </a:r>
            <a:r>
              <a:rPr lang="tr-TR" dirty="0" smtClean="0"/>
              <a:t> sınıflandırılması,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                </a:t>
            </a:r>
            <a:r>
              <a:rPr lang="tr-TR" dirty="0" err="1" smtClean="0"/>
              <a:t>Prognozu</a:t>
            </a:r>
            <a:r>
              <a:rPr lang="tr-TR" dirty="0" smtClean="0"/>
              <a:t> etkileyen faktörler, 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                Değişik </a:t>
            </a:r>
            <a:r>
              <a:rPr lang="tr-TR" dirty="0" err="1" smtClean="0"/>
              <a:t>periodontal</a:t>
            </a:r>
            <a:r>
              <a:rPr lang="tr-TR" dirty="0" smtClean="0"/>
              <a:t> hastalık durumlarında </a:t>
            </a:r>
            <a:r>
              <a:rPr lang="tr-TR" dirty="0" err="1" smtClean="0"/>
              <a:t>prognoz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36088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PROGNOZ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tr-TR" sz="2800" dirty="0" smtClean="0"/>
              <a:t>Bir hastalığın </a:t>
            </a:r>
            <a:r>
              <a:rPr lang="tr-TR" sz="2800" dirty="0" err="1" smtClean="0"/>
              <a:t>patogenezi</a:t>
            </a:r>
            <a:r>
              <a:rPr lang="tr-TR" sz="2800" dirty="0" smtClean="0"/>
              <a:t> ve risk faktörleri hakkındaki bilgilerimizin ışığı altında ; süresinin , seyrinin ve sonuçta nereye varacağının tahmini </a:t>
            </a:r>
          </a:p>
          <a:p>
            <a:pPr algn="just"/>
            <a:r>
              <a:rPr lang="tr-TR" sz="2800" dirty="0" smtClean="0"/>
              <a:t>Tanı konulduktan sonra ; tedavi planından önce </a:t>
            </a:r>
          </a:p>
          <a:p>
            <a:pPr algn="just"/>
            <a:r>
              <a:rPr lang="tr-TR" sz="2800" dirty="0" err="1" smtClean="0"/>
              <a:t>Klinisyenin</a:t>
            </a:r>
            <a:r>
              <a:rPr lang="tr-TR" sz="2800" dirty="0" smtClean="0"/>
              <a:t> aynı konuda yaptığı tedavilerden ve elde ettiği sonuçlardan edindiği deneyimler ve hastalık hakkında bildiğimiz spesifik bilgilerden elde edilir.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xmlns="" val="354072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6000" dirty="0" err="1" smtClean="0">
                <a:solidFill>
                  <a:srgbClr val="FF0000"/>
                </a:solidFill>
              </a:rPr>
              <a:t>Prognozun</a:t>
            </a:r>
            <a:r>
              <a:rPr lang="tr-TR" sz="6000" dirty="0" smtClean="0">
                <a:solidFill>
                  <a:srgbClr val="FF0000"/>
                </a:solidFill>
              </a:rPr>
              <a:t> tipleri: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sz="2800" dirty="0" smtClean="0"/>
              <a:t/>
            </a:r>
            <a:br>
              <a:rPr lang="tr-TR" sz="2800" dirty="0" smtClean="0"/>
            </a:br>
            <a:r>
              <a:rPr lang="tr-TR" sz="2800" dirty="0" smtClean="0"/>
              <a:t> 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sz="4400" dirty="0" smtClean="0"/>
              <a:t>1- Mükemmel</a:t>
            </a:r>
          </a:p>
          <a:p>
            <a:pPr marL="0" indent="0">
              <a:buNone/>
            </a:pPr>
            <a:r>
              <a:rPr lang="tr-TR" sz="4400" dirty="0" smtClean="0"/>
              <a:t>2-İyi</a:t>
            </a:r>
          </a:p>
          <a:p>
            <a:pPr marL="0" indent="0">
              <a:buNone/>
            </a:pPr>
            <a:r>
              <a:rPr lang="tr-TR" sz="4400" dirty="0" smtClean="0"/>
              <a:t>3-Kötü</a:t>
            </a:r>
          </a:p>
          <a:p>
            <a:pPr marL="0" indent="0">
              <a:buNone/>
            </a:pPr>
            <a:r>
              <a:rPr lang="tr-TR" sz="4400" dirty="0" smtClean="0"/>
              <a:t>4-Şüpheli</a:t>
            </a:r>
          </a:p>
          <a:p>
            <a:pPr marL="0" indent="0">
              <a:buNone/>
            </a:pPr>
            <a:r>
              <a:rPr lang="tr-TR" sz="4400" dirty="0" smtClean="0"/>
              <a:t>5-Umutsuz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                                             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                                                          </a:t>
            </a:r>
            <a:r>
              <a:rPr lang="tr-TR" sz="2000" dirty="0" smtClean="0"/>
              <a:t>(</a:t>
            </a:r>
            <a:r>
              <a:rPr lang="tr-TR" sz="2000" dirty="0" err="1" smtClean="0"/>
              <a:t>Mc</a:t>
            </a:r>
            <a:r>
              <a:rPr lang="tr-TR" sz="2000" dirty="0" smtClean="0"/>
              <a:t> </a:t>
            </a:r>
            <a:r>
              <a:rPr lang="tr-TR" sz="2000" dirty="0" err="1" smtClean="0"/>
              <a:t>Guire</a:t>
            </a:r>
            <a:r>
              <a:rPr lang="tr-TR" sz="2000" dirty="0" smtClean="0"/>
              <a:t> ve ark. 1991)</a:t>
            </a:r>
            <a:endParaRPr lang="tr-TR" sz="2000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8184" y="1484784"/>
            <a:ext cx="2592288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5818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Mükemmel</a:t>
            </a:r>
            <a:r>
              <a:rPr lang="tr-TR" dirty="0" smtClean="0"/>
              <a:t> 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Kemik kaybı yok,</a:t>
            </a:r>
          </a:p>
          <a:p>
            <a:r>
              <a:rPr lang="tr-TR" dirty="0" smtClean="0"/>
              <a:t>Diş etleri çok iyi durumda,</a:t>
            </a:r>
          </a:p>
          <a:p>
            <a:r>
              <a:rPr lang="tr-TR" dirty="0" smtClean="0"/>
              <a:t>Hasta çok uyumlu,</a:t>
            </a:r>
          </a:p>
          <a:p>
            <a:r>
              <a:rPr lang="tr-TR" dirty="0" smtClean="0"/>
              <a:t>Sistemik ve çevresel faktör bulunmuyor. 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47864" y="4293096"/>
            <a:ext cx="2880320" cy="193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3527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İyi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 smtClean="0"/>
              <a:t>Yaklaşık % 25 </a:t>
            </a:r>
            <a:r>
              <a:rPr lang="tr-TR" dirty="0" err="1" smtClean="0"/>
              <a:t>ataçman</a:t>
            </a:r>
            <a:r>
              <a:rPr lang="tr-TR" dirty="0" smtClean="0"/>
              <a:t> kaybı ve/veya 1. sınıf </a:t>
            </a:r>
            <a:r>
              <a:rPr lang="tr-TR" dirty="0" err="1" smtClean="0"/>
              <a:t>furkasyon</a:t>
            </a:r>
            <a:r>
              <a:rPr lang="tr-TR" dirty="0" smtClean="0"/>
              <a:t> tutulumu var ancak </a:t>
            </a:r>
            <a:r>
              <a:rPr lang="tr-TR" dirty="0" err="1" smtClean="0"/>
              <a:t>lokasyon</a:t>
            </a:r>
            <a:r>
              <a:rPr lang="tr-TR" dirty="0" smtClean="0"/>
              <a:t> ve derinlik ulaşımı engellemez,</a:t>
            </a:r>
          </a:p>
          <a:p>
            <a:pPr algn="just"/>
            <a:r>
              <a:rPr lang="tr-TR" dirty="0" smtClean="0"/>
              <a:t>Yeterli hasta uyumu mevcut.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877072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Kötü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 err="1" smtClean="0"/>
              <a:t>Ataçman</a:t>
            </a:r>
            <a:r>
              <a:rPr lang="tr-TR" dirty="0" smtClean="0"/>
              <a:t> kaybı % 50 ,</a:t>
            </a:r>
          </a:p>
          <a:p>
            <a:pPr algn="just"/>
            <a:r>
              <a:rPr lang="tr-TR" dirty="0" smtClean="0"/>
              <a:t>2. sınıf </a:t>
            </a:r>
            <a:r>
              <a:rPr lang="tr-TR" dirty="0" err="1" smtClean="0"/>
              <a:t>furka</a:t>
            </a:r>
            <a:r>
              <a:rPr lang="tr-TR" dirty="0" smtClean="0"/>
              <a:t> tutulumu, </a:t>
            </a:r>
            <a:r>
              <a:rPr lang="tr-TR" dirty="0" err="1" smtClean="0"/>
              <a:t>lokasyon</a:t>
            </a:r>
            <a:r>
              <a:rPr lang="tr-TR" dirty="0" smtClean="0"/>
              <a:t>  ve derinlik açısından erişim mümkün ama ulaşmak kolay değil.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35854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Şüpheli 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 smtClean="0"/>
              <a:t>% 50’nin üzerinde </a:t>
            </a:r>
            <a:r>
              <a:rPr lang="tr-TR" dirty="0" err="1" smtClean="0"/>
              <a:t>ataçman</a:t>
            </a:r>
            <a:r>
              <a:rPr lang="tr-TR" dirty="0" smtClean="0"/>
              <a:t> kaybı, zayıf kök kron oranı ve kök formu,</a:t>
            </a:r>
          </a:p>
          <a:p>
            <a:pPr algn="just"/>
            <a:r>
              <a:rPr lang="tr-TR" dirty="0" smtClean="0"/>
              <a:t>Sınıf 2 veya 3 </a:t>
            </a:r>
            <a:r>
              <a:rPr lang="tr-TR" dirty="0" err="1" smtClean="0"/>
              <a:t>furka</a:t>
            </a:r>
            <a:r>
              <a:rPr lang="tr-TR" dirty="0" smtClean="0"/>
              <a:t> </a:t>
            </a:r>
            <a:r>
              <a:rPr lang="tr-TR" dirty="0" err="1" smtClean="0"/>
              <a:t>defekti</a:t>
            </a:r>
            <a:r>
              <a:rPr lang="tr-TR" dirty="0"/>
              <a:t>.</a:t>
            </a:r>
            <a:r>
              <a:rPr lang="tr-TR" dirty="0" smtClean="0"/>
              <a:t>( </a:t>
            </a:r>
            <a:r>
              <a:rPr lang="tr-TR" dirty="0" err="1" smtClean="0"/>
              <a:t>lokasyon</a:t>
            </a:r>
            <a:r>
              <a:rPr lang="tr-TR" dirty="0" smtClean="0"/>
              <a:t> ve erişim bakımından ulaşmak zor)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87824" y="3917032"/>
            <a:ext cx="3698748" cy="196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8995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Umutsuz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44069" y="1484784"/>
            <a:ext cx="8229600" cy="4525963"/>
          </a:xfrm>
        </p:spPr>
        <p:txBody>
          <a:bodyPr/>
          <a:lstStyle/>
          <a:p>
            <a:pPr algn="just"/>
            <a:r>
              <a:rPr lang="tr-TR" dirty="0" smtClean="0"/>
              <a:t>Sağlık, fonksiyon ve yaşam kalitesini devam ettirmeye yetecek kadar </a:t>
            </a:r>
            <a:r>
              <a:rPr lang="tr-TR" dirty="0" err="1" smtClean="0"/>
              <a:t>ataçman</a:t>
            </a:r>
            <a:r>
              <a:rPr lang="tr-TR" dirty="0" smtClean="0"/>
              <a:t> bulunmuyor,</a:t>
            </a:r>
          </a:p>
          <a:p>
            <a:pPr algn="just"/>
            <a:r>
              <a:rPr lang="tr-TR" dirty="0" smtClean="0"/>
              <a:t>Sınıf 2 </a:t>
            </a:r>
            <a:r>
              <a:rPr lang="tr-TR" dirty="0" err="1" smtClean="0"/>
              <a:t>mobilite</a:t>
            </a:r>
            <a:r>
              <a:rPr lang="tr-TR" dirty="0" smtClean="0"/>
              <a:t>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1760" y="3453019"/>
            <a:ext cx="5040560" cy="2444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0746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Prognoz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 fontScale="92500"/>
          </a:bodyPr>
          <a:lstStyle/>
          <a:p>
            <a:pPr algn="just"/>
            <a:r>
              <a:rPr lang="tr-TR" dirty="0" smtClean="0"/>
              <a:t>Mükemmel, iyi ve umutsuz olgularda </a:t>
            </a:r>
            <a:r>
              <a:rPr lang="tr-TR" dirty="0" err="1" smtClean="0"/>
              <a:t>prognoz</a:t>
            </a:r>
            <a:r>
              <a:rPr lang="tr-TR" dirty="0" smtClean="0"/>
              <a:t> tayinleri kolay; kötü ve şüpheli için daha zordur.</a:t>
            </a:r>
          </a:p>
          <a:p>
            <a:pPr algn="just"/>
            <a:r>
              <a:rPr lang="tr-TR" dirty="0" smtClean="0">
                <a:solidFill>
                  <a:srgbClr val="FF0000"/>
                </a:solidFill>
              </a:rPr>
              <a:t>Genel </a:t>
            </a:r>
            <a:r>
              <a:rPr lang="tr-TR" dirty="0" err="1" smtClean="0">
                <a:solidFill>
                  <a:srgbClr val="FF0000"/>
                </a:solidFill>
              </a:rPr>
              <a:t>prognozda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>
                <a:solidFill>
                  <a:srgbClr val="FF0000"/>
                </a:solidFill>
              </a:rPr>
              <a:t>dentisyon</a:t>
            </a:r>
            <a:r>
              <a:rPr lang="tr-TR" dirty="0" smtClean="0">
                <a:solidFill>
                  <a:srgbClr val="FF0000"/>
                </a:solidFill>
              </a:rPr>
              <a:t> tümüyle ele alınır .  </a:t>
            </a:r>
            <a:r>
              <a:rPr lang="tr-TR" b="1" dirty="0" smtClean="0"/>
              <a:t>Yaş, hastalık şiddeti, sistemik faktörler, plak,             diş taşı, sigara, hastanın şikayeti, </a:t>
            </a:r>
            <a:r>
              <a:rPr lang="tr-TR" b="1" dirty="0" err="1" smtClean="0"/>
              <a:t>protetik</a:t>
            </a:r>
            <a:r>
              <a:rPr lang="tr-TR" b="1" dirty="0" smtClean="0"/>
              <a:t> olasılıklar </a:t>
            </a:r>
            <a:r>
              <a:rPr lang="tr-TR" dirty="0" smtClean="0"/>
              <a:t>gibi faktörler genel </a:t>
            </a:r>
            <a:r>
              <a:rPr lang="tr-TR" dirty="0" err="1" smtClean="0"/>
              <a:t>prognozu</a:t>
            </a:r>
            <a:r>
              <a:rPr lang="tr-TR" dirty="0" smtClean="0"/>
              <a:t> etkiler.</a:t>
            </a:r>
          </a:p>
          <a:p>
            <a:pPr algn="just"/>
            <a:endParaRPr lang="tr-TR" dirty="0" smtClean="0"/>
          </a:p>
          <a:p>
            <a:pPr algn="just">
              <a:buNone/>
            </a:pPr>
            <a:r>
              <a:rPr lang="tr-TR" dirty="0" smtClean="0"/>
              <a:t>Örneğin; </a:t>
            </a:r>
            <a:r>
              <a:rPr lang="tr-TR" dirty="0" err="1" smtClean="0"/>
              <a:t>periodontal</a:t>
            </a:r>
            <a:r>
              <a:rPr lang="tr-TR" dirty="0" smtClean="0"/>
              <a:t> açıdan tedavi edilebilir bir dişin </a:t>
            </a:r>
            <a:r>
              <a:rPr lang="tr-TR" dirty="0" err="1" smtClean="0"/>
              <a:t>protetik</a:t>
            </a:r>
            <a:r>
              <a:rPr lang="tr-TR" dirty="0" smtClean="0"/>
              <a:t> açıdan hiçbir faydası olmayabilir.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22422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Şu sorulara cevap aranır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  1. Tedavi gerekli mi?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2. Başarı olasılığı var mı?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3. Kalan dişler yapılacak </a:t>
            </a:r>
            <a:r>
              <a:rPr lang="tr-TR" dirty="0" err="1" smtClean="0"/>
              <a:t>protetik</a:t>
            </a:r>
            <a:r>
              <a:rPr lang="tr-TR" dirty="0" smtClean="0"/>
              <a:t> restorasyona    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   destek olabilecek mi?   </a:t>
            </a:r>
          </a:p>
          <a:p>
            <a:pPr marL="0" indent="0" algn="ctr">
              <a:buNone/>
            </a:pPr>
            <a:endParaRPr lang="tr-TR" dirty="0"/>
          </a:p>
          <a:p>
            <a:pPr marL="0" indent="0" algn="ctr">
              <a:buNone/>
            </a:pPr>
            <a:r>
              <a:rPr lang="tr-TR" dirty="0" smtClean="0"/>
              <a:t> Genel değerlendirmeden sonra her dişin </a:t>
            </a:r>
            <a:r>
              <a:rPr lang="tr-TR" dirty="0" err="1" smtClean="0"/>
              <a:t>prognozu</a:t>
            </a:r>
            <a:r>
              <a:rPr lang="tr-TR" dirty="0" smtClean="0"/>
              <a:t> tek tek tayin edilir.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426901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err="1" smtClean="0">
                <a:solidFill>
                  <a:srgbClr val="FF0000"/>
                </a:solidFill>
              </a:rPr>
              <a:t>Prognozu</a:t>
            </a:r>
            <a:r>
              <a:rPr lang="tr-TR" b="1" dirty="0" smtClean="0">
                <a:solidFill>
                  <a:srgbClr val="FF0000"/>
                </a:solidFill>
              </a:rPr>
              <a:t> belirlerken dikkate alınacak faktörler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tr-TR" b="1" dirty="0" smtClean="0"/>
              <a:t>Genel klinik faktörler:  </a:t>
            </a:r>
            <a:r>
              <a:rPr lang="tr-TR" dirty="0" smtClean="0"/>
              <a:t>Hastanın yaşı, hastalığın şiddeti, plak kontrolü, hasta uyumu.</a:t>
            </a:r>
          </a:p>
          <a:p>
            <a:pPr algn="just"/>
            <a:r>
              <a:rPr lang="tr-TR" b="1" dirty="0" smtClean="0"/>
              <a:t>Sistemik ve çevresel faktörler: </a:t>
            </a:r>
            <a:r>
              <a:rPr lang="tr-TR" dirty="0" smtClean="0"/>
              <a:t>Sigara,  stres, genetik faktörler, sistemik hastalıklar.</a:t>
            </a:r>
          </a:p>
          <a:p>
            <a:pPr algn="just"/>
            <a:r>
              <a:rPr lang="tr-TR" b="1" dirty="0" smtClean="0"/>
              <a:t>Lokal faktörler: </a:t>
            </a:r>
            <a:r>
              <a:rPr lang="tr-TR" dirty="0"/>
              <a:t>P</a:t>
            </a:r>
            <a:r>
              <a:rPr lang="tr-TR" dirty="0" smtClean="0"/>
              <a:t>lak ve diş taşı, </a:t>
            </a:r>
            <a:r>
              <a:rPr lang="tr-TR" dirty="0" err="1" smtClean="0"/>
              <a:t>subgingival</a:t>
            </a:r>
            <a:r>
              <a:rPr lang="tr-TR" dirty="0" smtClean="0"/>
              <a:t> restorasyonlar .</a:t>
            </a:r>
          </a:p>
          <a:p>
            <a:pPr algn="just"/>
            <a:r>
              <a:rPr lang="tr-TR" b="1" dirty="0" smtClean="0"/>
              <a:t>Anatomik faktörler: </a:t>
            </a:r>
            <a:r>
              <a:rPr lang="tr-TR" dirty="0" smtClean="0"/>
              <a:t>Kısa açılı kökler, </a:t>
            </a:r>
            <a:r>
              <a:rPr lang="tr-TR" dirty="0" err="1" smtClean="0"/>
              <a:t>servikal</a:t>
            </a:r>
            <a:r>
              <a:rPr lang="tr-TR" dirty="0" smtClean="0"/>
              <a:t> mine projeksiyonları, mine incileri, </a:t>
            </a:r>
            <a:r>
              <a:rPr lang="tr-TR" dirty="0" err="1" smtClean="0"/>
              <a:t>furkalardaki</a:t>
            </a:r>
            <a:r>
              <a:rPr lang="tr-TR" dirty="0" smtClean="0"/>
              <a:t> sırtlar, kök    </a:t>
            </a:r>
            <a:r>
              <a:rPr lang="tr-TR" dirty="0" err="1" smtClean="0"/>
              <a:t>konkaviteleri</a:t>
            </a:r>
            <a:r>
              <a:rPr lang="tr-TR" dirty="0" smtClean="0"/>
              <a:t>, gelişimsel oluklar, köklerin birbirine yakınlığı, </a:t>
            </a:r>
            <a:r>
              <a:rPr lang="tr-TR" dirty="0" err="1" smtClean="0"/>
              <a:t>mobilite</a:t>
            </a:r>
            <a:r>
              <a:rPr lang="tr-TR" dirty="0" smtClean="0"/>
              <a:t>.</a:t>
            </a:r>
          </a:p>
          <a:p>
            <a:pPr algn="just"/>
            <a:r>
              <a:rPr lang="tr-TR" b="1" dirty="0" err="1" smtClean="0"/>
              <a:t>Protetik</a:t>
            </a:r>
            <a:r>
              <a:rPr lang="tr-TR" b="1" dirty="0" smtClean="0"/>
              <a:t> ve </a:t>
            </a:r>
            <a:r>
              <a:rPr lang="tr-TR" b="1" dirty="0" err="1" smtClean="0"/>
              <a:t>restoratif</a:t>
            </a:r>
            <a:r>
              <a:rPr lang="tr-TR" b="1" dirty="0" smtClean="0"/>
              <a:t> faktörler: </a:t>
            </a:r>
            <a:r>
              <a:rPr lang="tr-TR" dirty="0" smtClean="0"/>
              <a:t>Dayanak seçimi, çürükler, </a:t>
            </a:r>
            <a:r>
              <a:rPr lang="tr-TR" dirty="0" err="1" smtClean="0"/>
              <a:t>devital</a:t>
            </a:r>
            <a:r>
              <a:rPr lang="tr-TR" dirty="0" smtClean="0"/>
              <a:t> dişler, kök </a:t>
            </a:r>
            <a:r>
              <a:rPr lang="tr-TR" dirty="0" err="1" smtClean="0"/>
              <a:t>rezorpsiyonu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r>
              <a:rPr lang="tr-TR" sz="1800" dirty="0" smtClean="0"/>
              <a:t>                                                                                                                                                 (   </a:t>
            </a:r>
            <a:r>
              <a:rPr lang="tr-TR" sz="1800" dirty="0" err="1" smtClean="0"/>
              <a:t>Kwok</a:t>
            </a:r>
            <a:r>
              <a:rPr lang="tr-TR" sz="1800" dirty="0" smtClean="0"/>
              <a:t> &amp;</a:t>
            </a:r>
            <a:r>
              <a:rPr lang="tr-TR" sz="1800" dirty="0" err="1" smtClean="0"/>
              <a:t>Caton</a:t>
            </a:r>
            <a:r>
              <a:rPr lang="tr-TR" sz="1800" dirty="0" smtClean="0"/>
              <a:t> , </a:t>
            </a:r>
            <a:r>
              <a:rPr lang="tr-TR" sz="1800" dirty="0" err="1" smtClean="0"/>
              <a:t>J.perio</a:t>
            </a:r>
            <a:r>
              <a:rPr lang="tr-TR" sz="1800" dirty="0" smtClean="0"/>
              <a:t> 2007)</a:t>
            </a:r>
            <a:endParaRPr lang="tr-TR" sz="1800" dirty="0"/>
          </a:p>
        </p:txBody>
      </p:sp>
    </p:spTree>
    <p:extLst>
      <p:ext uri="{BB962C8B-B14F-4D97-AF65-F5344CB8AC3E}">
        <p14:creationId xmlns:p14="http://schemas.microsoft.com/office/powerpoint/2010/main" xmlns="" val="129796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Genel klinik faktörler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71845" y="1268760"/>
            <a:ext cx="8229600" cy="524604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tr-TR" sz="2800" b="1" dirty="0" smtClean="0"/>
              <a:t>                                Hasta yaşı :</a:t>
            </a:r>
          </a:p>
          <a:p>
            <a:pPr marL="0" indent="0" algn="ctr">
              <a:buNone/>
            </a:pPr>
            <a:r>
              <a:rPr lang="tr-TR" sz="2800" b="1" dirty="0" smtClean="0"/>
              <a:t> </a:t>
            </a:r>
            <a:r>
              <a:rPr lang="tr-TR" sz="2800" dirty="0" smtClean="0"/>
              <a:t>Kısa zamanda </a:t>
            </a:r>
            <a:r>
              <a:rPr lang="tr-TR" sz="2800" dirty="0" err="1" smtClean="0"/>
              <a:t>periodontal</a:t>
            </a:r>
            <a:r>
              <a:rPr lang="tr-TR" sz="2800" dirty="0" smtClean="0"/>
              <a:t> yıkım oluşan genç hastalarda </a:t>
            </a:r>
            <a:r>
              <a:rPr lang="tr-TR" sz="2800" dirty="0" err="1" smtClean="0"/>
              <a:t>prognoz</a:t>
            </a:r>
            <a:r>
              <a:rPr lang="tr-TR" sz="2800" dirty="0" smtClean="0"/>
              <a:t> kötüdür .  </a:t>
            </a:r>
            <a:r>
              <a:rPr lang="tr-TR" sz="2800" dirty="0" err="1" smtClean="0"/>
              <a:t>Ataçman</a:t>
            </a:r>
            <a:r>
              <a:rPr lang="tr-TR" sz="2800" dirty="0" smtClean="0"/>
              <a:t> ve kemik kaybı düzeyleri aynı ve </a:t>
            </a:r>
            <a:r>
              <a:rPr lang="tr-TR" sz="2800" dirty="0" err="1" smtClean="0"/>
              <a:t>periodontal</a:t>
            </a:r>
            <a:r>
              <a:rPr lang="tr-TR" sz="2800" dirty="0" smtClean="0"/>
              <a:t> durumları benzer olan iki hastadan yaşlı olanda </a:t>
            </a:r>
            <a:r>
              <a:rPr lang="tr-TR" sz="2800" dirty="0" err="1" smtClean="0"/>
              <a:t>prognoz</a:t>
            </a:r>
            <a:r>
              <a:rPr lang="tr-TR" sz="2800" dirty="0" smtClean="0"/>
              <a:t> daha iyidir . </a:t>
            </a:r>
            <a:r>
              <a:rPr lang="tr-TR" sz="2800" dirty="0"/>
              <a:t>Ç</a:t>
            </a:r>
            <a:r>
              <a:rPr lang="tr-TR" sz="2800" dirty="0" smtClean="0"/>
              <a:t>ünkü genç olanda hastalık agresif tipte olabilir, sistemik hastalıklarla alakalı veya genetik yatkınlık söz konusu olabilir. Yaş artıkça hastalığa maruz kalma süresi de artar.</a:t>
            </a:r>
          </a:p>
          <a:p>
            <a:pPr marL="0" indent="0" algn="ctr">
              <a:buNone/>
            </a:pPr>
            <a:endParaRPr lang="tr-TR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262488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tr-TR" sz="4000" dirty="0"/>
              <a:t>Genel klinik faktörler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5658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sz="3300" b="1" dirty="0" smtClean="0"/>
              <a:t>                       Hastalığın </a:t>
            </a:r>
            <a:r>
              <a:rPr lang="tr-TR" sz="3300" b="1" dirty="0"/>
              <a:t>şiddeti : </a:t>
            </a:r>
            <a:endParaRPr lang="tr-TR" sz="3300" dirty="0"/>
          </a:p>
          <a:p>
            <a:r>
              <a:rPr lang="tr-TR" sz="3300" dirty="0" smtClean="0"/>
              <a:t> </a:t>
            </a:r>
            <a:r>
              <a:rPr lang="tr-TR" sz="3300" dirty="0"/>
              <a:t>Klinik ve radyografik muayene sırasında saptanan; cep derinliği, </a:t>
            </a:r>
            <a:r>
              <a:rPr lang="tr-TR" sz="3300" dirty="0" err="1"/>
              <a:t>ataçman</a:t>
            </a:r>
            <a:r>
              <a:rPr lang="tr-TR" sz="3300" dirty="0"/>
              <a:t> düzeyi, kemik kaybı miktarı ve </a:t>
            </a:r>
            <a:r>
              <a:rPr lang="tr-TR" sz="3300" dirty="0" err="1"/>
              <a:t>defektin</a:t>
            </a:r>
            <a:r>
              <a:rPr lang="tr-TR" sz="3300" dirty="0"/>
              <a:t> tipi gibi parametreler </a:t>
            </a:r>
            <a:r>
              <a:rPr lang="tr-TR" sz="3300" dirty="0" err="1"/>
              <a:t>prognozu</a:t>
            </a:r>
            <a:r>
              <a:rPr lang="tr-TR" sz="3300" dirty="0"/>
              <a:t> önemli ölçüde etkiler</a:t>
            </a:r>
            <a:r>
              <a:rPr lang="tr-TR" sz="3300" dirty="0" smtClean="0"/>
              <a:t>.</a:t>
            </a:r>
          </a:p>
          <a:p>
            <a:r>
              <a:rPr lang="tr-TR" sz="3300" dirty="0" smtClean="0"/>
              <a:t> </a:t>
            </a:r>
            <a:r>
              <a:rPr lang="tr-TR" sz="3300" dirty="0"/>
              <a:t>Her zaman kemik kaybı ile birlikte seyretmediğinden cep </a:t>
            </a:r>
            <a:r>
              <a:rPr lang="tr-TR" sz="3300" dirty="0" smtClean="0"/>
              <a:t>derinliği, </a:t>
            </a:r>
            <a:r>
              <a:rPr lang="tr-TR" sz="3300" dirty="0" err="1"/>
              <a:t>ataçman</a:t>
            </a:r>
            <a:r>
              <a:rPr lang="tr-TR" sz="3300" dirty="0"/>
              <a:t> düzeyinden </a:t>
            </a:r>
            <a:r>
              <a:rPr lang="tr-TR" sz="3300" u="sng" dirty="0"/>
              <a:t>daha az </a:t>
            </a:r>
            <a:r>
              <a:rPr lang="tr-TR" sz="3300" dirty="0" smtClean="0"/>
              <a:t>önemlidir.</a:t>
            </a:r>
          </a:p>
          <a:p>
            <a:r>
              <a:rPr lang="tr-TR" sz="3300" dirty="0" smtClean="0"/>
              <a:t>Genel </a:t>
            </a:r>
            <a:r>
              <a:rPr lang="tr-TR" sz="3300" dirty="0"/>
              <a:t>olarak, </a:t>
            </a:r>
            <a:r>
              <a:rPr lang="tr-TR" sz="3300" dirty="0" err="1"/>
              <a:t>ataçman</a:t>
            </a:r>
            <a:r>
              <a:rPr lang="tr-TR" sz="3300" dirty="0"/>
              <a:t> ve kemik kaybı az olan bir derin cep olgusu, </a:t>
            </a:r>
            <a:r>
              <a:rPr lang="tr-TR" sz="3300" dirty="0" err="1"/>
              <a:t>ataçman</a:t>
            </a:r>
            <a:r>
              <a:rPr lang="tr-TR" sz="3300" dirty="0"/>
              <a:t> ve kemik kaybı fazla olan sığ bir cep olgusundan daha iyi </a:t>
            </a:r>
            <a:r>
              <a:rPr lang="tr-TR" sz="3300" dirty="0" err="1"/>
              <a:t>prognoza</a:t>
            </a:r>
            <a:r>
              <a:rPr lang="tr-TR" sz="3300" dirty="0"/>
              <a:t> sahiptir. Bu arada derin ceplerin enfeksiyon kaynağı olduğu da unutulmamalıdır</a:t>
            </a:r>
            <a:r>
              <a:rPr lang="tr-TR" sz="3300" dirty="0" smtClean="0"/>
              <a:t>.</a:t>
            </a:r>
          </a:p>
          <a:p>
            <a:r>
              <a:rPr lang="tr-TR" sz="3300" dirty="0" smtClean="0"/>
              <a:t> </a:t>
            </a:r>
            <a:r>
              <a:rPr lang="tr-TR" sz="3300" dirty="0"/>
              <a:t>Olaya </a:t>
            </a:r>
            <a:r>
              <a:rPr lang="tr-TR" sz="3300" dirty="0" err="1"/>
              <a:t>apikalde</a:t>
            </a:r>
            <a:r>
              <a:rPr lang="tr-TR" sz="3300" dirty="0"/>
              <a:t> </a:t>
            </a:r>
            <a:r>
              <a:rPr lang="tr-TR" sz="3300" dirty="0" err="1"/>
              <a:t>endodontik</a:t>
            </a:r>
            <a:r>
              <a:rPr lang="tr-TR" sz="3300" dirty="0"/>
              <a:t> bir lezyonun dahil olması </a:t>
            </a:r>
            <a:r>
              <a:rPr lang="tr-TR" sz="3300" dirty="0" err="1"/>
              <a:t>prognozu</a:t>
            </a:r>
            <a:r>
              <a:rPr lang="tr-TR" sz="3300" dirty="0"/>
              <a:t> kötüleştirir</a:t>
            </a:r>
            <a:r>
              <a:rPr lang="tr-TR" sz="3300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86242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Hastalığın şiddeti :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5256585"/>
          </a:xfrm>
        </p:spPr>
        <p:txBody>
          <a:bodyPr>
            <a:normAutofit/>
          </a:bodyPr>
          <a:lstStyle/>
          <a:p>
            <a:r>
              <a:rPr lang="tr-TR" sz="2800" dirty="0"/>
              <a:t>Ne kadar kayıp olduğundan daha çok kalan kemik miktarının dişi desteklemeye yetip yetmeyeceği önem taşır</a:t>
            </a:r>
            <a:r>
              <a:rPr lang="tr-TR" sz="2800" dirty="0" smtClean="0"/>
              <a:t>.</a:t>
            </a:r>
          </a:p>
          <a:p>
            <a:r>
              <a:rPr lang="tr-TR" sz="2800" dirty="0" smtClean="0"/>
              <a:t> </a:t>
            </a:r>
            <a:r>
              <a:rPr lang="tr-TR" sz="2800" dirty="0"/>
              <a:t>Kemik kaybının tipi de </a:t>
            </a:r>
            <a:r>
              <a:rPr lang="tr-TR" sz="2800" dirty="0" err="1"/>
              <a:t>prognozu</a:t>
            </a:r>
            <a:r>
              <a:rPr lang="tr-TR" sz="2800" dirty="0"/>
              <a:t> belirler. </a:t>
            </a:r>
            <a:r>
              <a:rPr lang="tr-TR" sz="2800" dirty="0" err="1"/>
              <a:t>Horizontal</a:t>
            </a:r>
            <a:r>
              <a:rPr lang="tr-TR" sz="2800" dirty="0"/>
              <a:t> kemik kayıplarının </a:t>
            </a:r>
            <a:r>
              <a:rPr lang="tr-TR" sz="2800" dirty="0" err="1"/>
              <a:t>rejenerasyonu</a:t>
            </a:r>
            <a:r>
              <a:rPr lang="tr-TR" sz="2800" dirty="0"/>
              <a:t> çok güçtür, yine kalan kemik yüksekliği değerlendirilir</a:t>
            </a:r>
            <a:r>
              <a:rPr lang="tr-TR" sz="2800" dirty="0" smtClean="0"/>
              <a:t>.</a:t>
            </a:r>
          </a:p>
          <a:p>
            <a:r>
              <a:rPr lang="tr-TR" sz="2800" dirty="0" smtClean="0"/>
              <a:t> </a:t>
            </a:r>
            <a:r>
              <a:rPr lang="tr-TR" sz="2800" dirty="0" err="1"/>
              <a:t>Vertikal</a:t>
            </a:r>
            <a:r>
              <a:rPr lang="tr-TR" sz="2800" dirty="0"/>
              <a:t> </a:t>
            </a:r>
            <a:r>
              <a:rPr lang="tr-TR" sz="2800" dirty="0" err="1"/>
              <a:t>defektlerde</a:t>
            </a:r>
            <a:r>
              <a:rPr lang="tr-TR" sz="2800" dirty="0"/>
              <a:t> ise yıkıma uğramamış sağlam kalan kemik duvarının kalınlığı ve sayısının fazlalığı </a:t>
            </a:r>
            <a:r>
              <a:rPr lang="tr-TR" sz="2800" dirty="0" err="1"/>
              <a:t>rejenerasyonu</a:t>
            </a:r>
            <a:r>
              <a:rPr lang="tr-TR" sz="2800" dirty="0"/>
              <a:t> kolaylaştırır.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2120" y="5013176"/>
            <a:ext cx="3240360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8612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/>
              <a:t>Genel klinik faktörler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tr-TR" sz="2800" b="1" dirty="0" smtClean="0"/>
              <a:t>                               Plak</a:t>
            </a:r>
            <a:r>
              <a:rPr lang="tr-TR" sz="2800" dirty="0" smtClean="0"/>
              <a:t>:</a:t>
            </a:r>
          </a:p>
          <a:p>
            <a:r>
              <a:rPr lang="tr-TR" sz="2800" dirty="0" smtClean="0"/>
              <a:t> </a:t>
            </a:r>
            <a:r>
              <a:rPr lang="tr-TR" sz="2800" dirty="0"/>
              <a:t>Bakteri plağı </a:t>
            </a:r>
            <a:r>
              <a:rPr lang="tr-TR" sz="2800" dirty="0" err="1"/>
              <a:t>periodontal</a:t>
            </a:r>
            <a:r>
              <a:rPr lang="tr-TR" sz="2800" dirty="0"/>
              <a:t> hastalıkların </a:t>
            </a:r>
            <a:r>
              <a:rPr lang="tr-TR" sz="2800" dirty="0" err="1"/>
              <a:t>primer</a:t>
            </a:r>
            <a:r>
              <a:rPr lang="tr-TR" sz="2800" dirty="0"/>
              <a:t> etiyolojik faktörü olduğundan düzenli ve etkin bir şekilde uzaklaştırılabilmesi hem tedavi hem de </a:t>
            </a:r>
            <a:r>
              <a:rPr lang="tr-TR" sz="2800" dirty="0" err="1"/>
              <a:t>prognoz</a:t>
            </a:r>
            <a:r>
              <a:rPr lang="tr-TR" sz="2800" dirty="0"/>
              <a:t> açısından önemlidir.</a:t>
            </a:r>
          </a:p>
          <a:p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xmlns="" val="182781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tr-TR" sz="4000" dirty="0"/>
              <a:t>Genel klinik faktörl</a:t>
            </a:r>
            <a:r>
              <a:rPr lang="tr-TR" dirty="0"/>
              <a:t>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02840" y="1124744"/>
            <a:ext cx="8229600" cy="432047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sz="3000" b="1" dirty="0" smtClean="0"/>
              <a:t>                      Hastanın Uyumu</a:t>
            </a:r>
            <a:r>
              <a:rPr lang="tr-TR" sz="3000" dirty="0" smtClean="0"/>
              <a:t>: </a:t>
            </a:r>
          </a:p>
          <a:p>
            <a:pPr marL="0" indent="0">
              <a:buNone/>
            </a:pPr>
            <a:r>
              <a:rPr lang="tr-TR" sz="3000" dirty="0" smtClean="0"/>
              <a:t>            </a:t>
            </a:r>
            <a:r>
              <a:rPr lang="tr-TR" sz="3000" dirty="0" err="1" smtClean="0"/>
              <a:t>Gingival</a:t>
            </a:r>
            <a:r>
              <a:rPr lang="tr-TR" sz="3000" dirty="0" smtClean="0"/>
              <a:t> </a:t>
            </a:r>
            <a:r>
              <a:rPr lang="tr-TR" sz="3000" dirty="0"/>
              <a:t>ve </a:t>
            </a:r>
            <a:r>
              <a:rPr lang="tr-TR" sz="3000" dirty="0" err="1"/>
              <a:t>periodontal</a:t>
            </a:r>
            <a:r>
              <a:rPr lang="tr-TR" sz="3000" dirty="0"/>
              <a:t> hastalığı olan kişilerde </a:t>
            </a:r>
            <a:r>
              <a:rPr lang="tr-TR" sz="3000" dirty="0" err="1"/>
              <a:t>prognoz</a:t>
            </a:r>
            <a:r>
              <a:rPr lang="tr-TR" sz="3000" dirty="0"/>
              <a:t>; hastanın uyumu, davranışı, doğal dişlerini ağzında tutma </a:t>
            </a:r>
            <a:r>
              <a:rPr lang="tr-TR" sz="3000" dirty="0" smtClean="0"/>
              <a:t>isteği </a:t>
            </a:r>
            <a:r>
              <a:rPr lang="tr-TR" sz="3000" dirty="0"/>
              <a:t>ve oral hijyenine gösterebileceği özenle yakından ilgilidir. Bunlar </a:t>
            </a:r>
            <a:r>
              <a:rPr lang="tr-TR" sz="3000" dirty="0" smtClean="0"/>
              <a:t>yoksa </a:t>
            </a:r>
            <a:r>
              <a:rPr lang="tr-TR" sz="3000" dirty="0"/>
              <a:t>uygulanacak tedavinin başarılı olma olasılığı </a:t>
            </a:r>
            <a:r>
              <a:rPr lang="tr-TR" sz="3000" dirty="0" smtClean="0"/>
              <a:t> </a:t>
            </a:r>
            <a:r>
              <a:rPr lang="tr-TR" sz="3000" dirty="0"/>
              <a:t>yoktur. </a:t>
            </a:r>
            <a:endParaRPr lang="tr-TR" sz="3000" dirty="0" smtClean="0"/>
          </a:p>
          <a:p>
            <a:pPr marL="0" indent="0">
              <a:buNone/>
            </a:pPr>
            <a:r>
              <a:rPr lang="tr-TR" sz="3000" dirty="0" smtClean="0"/>
              <a:t>	Eğer </a:t>
            </a:r>
            <a:r>
              <a:rPr lang="tr-TR" sz="3000" dirty="0"/>
              <a:t>hasta ağız bakımına özen göstermemekte ısrarcıysa ve düzenli aralıklarla kontrollere gelme konusunda isteksizse hekimin iki seçeneği </a:t>
            </a:r>
            <a:r>
              <a:rPr lang="tr-TR" sz="3000" dirty="0" smtClean="0"/>
              <a:t>vardır; </a:t>
            </a:r>
            <a:r>
              <a:rPr lang="tr-TR" sz="3000" dirty="0"/>
              <a:t>y</a:t>
            </a:r>
            <a:r>
              <a:rPr lang="tr-TR" sz="3000" dirty="0" smtClean="0"/>
              <a:t>a </a:t>
            </a:r>
            <a:r>
              <a:rPr lang="tr-TR" sz="3000" dirty="0"/>
              <a:t>hastanın tedavisine artık devam edemeyeceğini bildirir  </a:t>
            </a:r>
            <a:r>
              <a:rPr lang="tr-TR" sz="3000" dirty="0" smtClean="0"/>
              <a:t>ya da </a:t>
            </a:r>
            <a:r>
              <a:rPr lang="tr-TR" sz="3000" dirty="0" err="1"/>
              <a:t>prognozu</a:t>
            </a:r>
            <a:r>
              <a:rPr lang="tr-TR" sz="3000" dirty="0"/>
              <a:t> ümitsiz ve kötü dişleri çektikten </a:t>
            </a:r>
            <a:r>
              <a:rPr lang="tr-TR" sz="3000" dirty="0" smtClean="0"/>
              <a:t>sonra </a:t>
            </a:r>
            <a:r>
              <a:rPr lang="tr-TR" sz="3000" dirty="0"/>
              <a:t>diş taşlarını temizleyip tedaviyi bit</a:t>
            </a:r>
            <a:r>
              <a:rPr lang="tr-TR" dirty="0"/>
              <a:t>irir.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8184" y="5276606"/>
            <a:ext cx="2304256" cy="155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426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tr-TR" sz="2800" b="1" dirty="0"/>
              <a:t>Hastanın Uyumu</a:t>
            </a:r>
            <a:r>
              <a:rPr lang="tr-TR" sz="2800" dirty="0"/>
              <a:t>: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1340768"/>
            <a:ext cx="8229600" cy="5145435"/>
          </a:xfrm>
        </p:spPr>
        <p:txBody>
          <a:bodyPr>
            <a:normAutofit/>
          </a:bodyPr>
          <a:lstStyle/>
          <a:p>
            <a:r>
              <a:rPr lang="tr-TR" sz="2800" dirty="0"/>
              <a:t>Her iki durumda da hastanın kayıtlarına aslında ileri tedaviye ihtiyacı olduğu ve yapılamama nedenleri açıkça not düşülür. Aslında </a:t>
            </a:r>
            <a:r>
              <a:rPr lang="tr-TR" sz="2800" dirty="0" smtClean="0"/>
              <a:t>hiçbir </a:t>
            </a:r>
            <a:r>
              <a:rPr lang="tr-TR" sz="2800" dirty="0"/>
              <a:t>hekimin bu duruma düşmesi arzulanmaz ama hekim bu tür sorunlarla karşılaşıyorsa hasta motivasyonu açısından profesyonel eğitim almak zorundadır. </a:t>
            </a:r>
          </a:p>
        </p:txBody>
      </p:sp>
    </p:spTree>
    <p:extLst>
      <p:ext uri="{BB962C8B-B14F-4D97-AF65-F5344CB8AC3E}">
        <p14:creationId xmlns:p14="http://schemas.microsoft.com/office/powerpoint/2010/main" xmlns="" val="97663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301006"/>
          </a:xfrm>
        </p:spPr>
        <p:txBody>
          <a:bodyPr>
            <a:normAutofit/>
          </a:bodyPr>
          <a:lstStyle/>
          <a:p>
            <a:r>
              <a:rPr lang="tr-TR" sz="4000" dirty="0" smtClean="0"/>
              <a:t>Sistemik ve çevresel faktörler:</a:t>
            </a:r>
            <a:endParaRPr lang="tr-TR" sz="40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980728"/>
            <a:ext cx="8229600" cy="4857403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tr-TR" sz="4500" b="1" dirty="0" smtClean="0"/>
              <a:t>  Sigara</a:t>
            </a:r>
            <a:r>
              <a:rPr lang="tr-TR" sz="4500" dirty="0" smtClean="0"/>
              <a:t>:</a:t>
            </a:r>
          </a:p>
          <a:p>
            <a:pPr marL="0" indent="0" algn="ctr">
              <a:buNone/>
            </a:pPr>
            <a:r>
              <a:rPr lang="tr-TR" sz="4500" dirty="0"/>
              <a:t> </a:t>
            </a:r>
            <a:r>
              <a:rPr lang="tr-TR" sz="4500" dirty="0" smtClean="0"/>
              <a:t>       </a:t>
            </a:r>
            <a:r>
              <a:rPr lang="tr-TR" sz="4500" dirty="0"/>
              <a:t>Y</a:t>
            </a:r>
            <a:r>
              <a:rPr lang="tr-TR" sz="4500" dirty="0" smtClean="0"/>
              <a:t>apılan </a:t>
            </a:r>
            <a:r>
              <a:rPr lang="tr-TR" sz="4500" dirty="0"/>
              <a:t>epidemiyolojik araştırmalar, sigaranın </a:t>
            </a:r>
            <a:r>
              <a:rPr lang="tr-TR" sz="4500" dirty="0" err="1"/>
              <a:t>periodontal</a:t>
            </a:r>
            <a:r>
              <a:rPr lang="tr-TR" sz="4500" dirty="0"/>
              <a:t> hastalığın ortaya çıkması ve ilerlemesini sağlayan en önemli çevresel faktörlerden birisi olduğunu göstermektedir. Hasta bu konuda açıkça bilgilendirilmeli ve genel sağlık açısından maruz kalabileceği riskler konusunda uyarılmalıdır</a:t>
            </a:r>
            <a:r>
              <a:rPr lang="tr-TR" sz="4500" dirty="0" smtClean="0"/>
              <a:t>.</a:t>
            </a:r>
          </a:p>
          <a:p>
            <a:pPr marL="0" indent="0" algn="ctr">
              <a:buNone/>
            </a:pPr>
            <a:r>
              <a:rPr lang="tr-TR" sz="4500" dirty="0"/>
              <a:t> </a:t>
            </a:r>
            <a:r>
              <a:rPr lang="tr-TR" sz="4500" dirty="0" smtClean="0"/>
              <a:t>       Sigara </a:t>
            </a:r>
            <a:r>
              <a:rPr lang="tr-TR" sz="4500" dirty="0"/>
              <a:t>sadece </a:t>
            </a:r>
            <a:r>
              <a:rPr lang="tr-TR" sz="4500" dirty="0" err="1"/>
              <a:t>periodontal</a:t>
            </a:r>
            <a:r>
              <a:rPr lang="tr-TR" sz="4500" dirty="0"/>
              <a:t> hastalığın şiddetini arttırmakla kalmaz, </a:t>
            </a:r>
            <a:r>
              <a:rPr lang="tr-TR" sz="4500" dirty="0" err="1"/>
              <a:t>periodontal</a:t>
            </a:r>
            <a:r>
              <a:rPr lang="tr-TR" sz="4500" dirty="0"/>
              <a:t> dokuların iyileşmesini de olumsuz yönde etkiler</a:t>
            </a:r>
            <a:r>
              <a:rPr lang="tr-TR" sz="4500" dirty="0" smtClean="0"/>
              <a:t>.</a:t>
            </a:r>
          </a:p>
          <a:p>
            <a:pPr marL="0" indent="0" algn="ctr">
              <a:buNone/>
            </a:pPr>
            <a:r>
              <a:rPr lang="tr-TR" sz="4500" dirty="0"/>
              <a:t> </a:t>
            </a:r>
            <a:r>
              <a:rPr lang="tr-TR" sz="4500" dirty="0" smtClean="0"/>
              <a:t>        </a:t>
            </a:r>
            <a:r>
              <a:rPr lang="tr-TR" sz="4500" dirty="0"/>
              <a:t>Bu nedenle hafif ve orta şiddette </a:t>
            </a:r>
            <a:r>
              <a:rPr lang="tr-TR" sz="4500" dirty="0" err="1"/>
              <a:t>periodontitisli</a:t>
            </a:r>
            <a:r>
              <a:rPr lang="tr-TR" sz="4500" dirty="0"/>
              <a:t> sigara kullanan kişilerde </a:t>
            </a:r>
            <a:r>
              <a:rPr lang="tr-TR" sz="4500" dirty="0" err="1"/>
              <a:t>prognoz</a:t>
            </a:r>
            <a:r>
              <a:rPr lang="tr-TR" sz="4500" dirty="0"/>
              <a:t> idare eder ve kötü, şiddetli </a:t>
            </a:r>
            <a:r>
              <a:rPr lang="tr-TR" sz="4500" dirty="0" err="1"/>
              <a:t>periodontitislilerde</a:t>
            </a:r>
            <a:r>
              <a:rPr lang="tr-TR" sz="4500" dirty="0"/>
              <a:t> ise ümitsiz kabul </a:t>
            </a:r>
            <a:r>
              <a:rPr lang="tr-TR" sz="4500" dirty="0" err="1" smtClean="0"/>
              <a:t>edilmelidir.Hasta</a:t>
            </a:r>
            <a:r>
              <a:rPr lang="tr-TR" sz="4500" dirty="0" smtClean="0"/>
              <a:t> </a:t>
            </a:r>
            <a:r>
              <a:rPr lang="tr-TR" sz="4500" dirty="0"/>
              <a:t>sigarayı bırakırsa </a:t>
            </a:r>
            <a:r>
              <a:rPr lang="tr-TR" sz="4500" dirty="0" err="1"/>
              <a:t>prognoz</a:t>
            </a:r>
            <a:r>
              <a:rPr lang="tr-TR" sz="4500" dirty="0"/>
              <a:t> değerlendirilmesi olumlu yönde birer basamak </a:t>
            </a:r>
            <a:r>
              <a:rPr lang="tr-TR" sz="4500" dirty="0" smtClean="0"/>
              <a:t>yükseltilebilir.</a:t>
            </a:r>
          </a:p>
          <a:p>
            <a:pPr marL="0" indent="0" algn="ctr">
              <a:buNone/>
            </a:pPr>
            <a:r>
              <a:rPr lang="tr-TR" sz="2200" dirty="0" smtClean="0"/>
              <a:t>                                                                                                                                     </a:t>
            </a:r>
            <a:r>
              <a:rPr lang="tr-TR" sz="2200" dirty="0" err="1" smtClean="0"/>
              <a:t>Kiane</a:t>
            </a:r>
            <a:r>
              <a:rPr lang="tr-TR" sz="2200" dirty="0" smtClean="0"/>
              <a:t> ve </a:t>
            </a:r>
            <a:r>
              <a:rPr lang="tr-TR" sz="2200" dirty="0" err="1" smtClean="0"/>
              <a:t>chestnutt</a:t>
            </a:r>
            <a:r>
              <a:rPr lang="tr-TR" sz="2200" dirty="0" smtClean="0"/>
              <a:t> ,2000</a:t>
            </a:r>
            <a:r>
              <a:rPr lang="tr-TR" sz="2200" dirty="0"/>
              <a:t> </a:t>
            </a:r>
            <a:r>
              <a:rPr lang="tr-TR" sz="2200" dirty="0" smtClean="0"/>
              <a:t>, </a:t>
            </a:r>
            <a:r>
              <a:rPr lang="tr-TR" sz="2200" dirty="0" err="1" smtClean="0"/>
              <a:t>Palmer</a:t>
            </a:r>
            <a:r>
              <a:rPr lang="tr-TR" sz="2200" dirty="0" smtClean="0"/>
              <a:t> ve ark. ,2005</a:t>
            </a:r>
            <a:endParaRPr lang="tr-TR" sz="2200" dirty="0"/>
          </a:p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914103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/>
              <a:t>Genel klinik faktörler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 marL="0" indent="0">
              <a:buNone/>
            </a:pPr>
            <a:r>
              <a:rPr lang="tr-TR" sz="2800" b="1" dirty="0" smtClean="0"/>
              <a:t>               Sistemik </a:t>
            </a:r>
            <a:r>
              <a:rPr lang="tr-TR" sz="2800" b="1" dirty="0"/>
              <a:t>Durum veya Hastalık</a:t>
            </a:r>
            <a:r>
              <a:rPr lang="tr-TR" sz="2800" dirty="0"/>
              <a:t> </a:t>
            </a:r>
            <a:r>
              <a:rPr lang="tr-TR" sz="2800" dirty="0" smtClean="0"/>
              <a:t>:</a:t>
            </a:r>
          </a:p>
          <a:p>
            <a:pPr marL="0" indent="0" algn="ctr">
              <a:buNone/>
            </a:pPr>
            <a:r>
              <a:rPr lang="tr-TR" sz="2800" dirty="0"/>
              <a:t> </a:t>
            </a:r>
            <a:r>
              <a:rPr lang="tr-TR" sz="2800" dirty="0" smtClean="0"/>
              <a:t>     </a:t>
            </a:r>
            <a:r>
              <a:rPr lang="tr-TR" sz="2800" dirty="0"/>
              <a:t>Diyabetli hastalarda </a:t>
            </a:r>
            <a:r>
              <a:rPr lang="tr-TR" sz="2800" dirty="0" err="1"/>
              <a:t>periodontal</a:t>
            </a:r>
            <a:r>
              <a:rPr lang="tr-TR" sz="2800" dirty="0"/>
              <a:t> hastalığın </a:t>
            </a:r>
            <a:r>
              <a:rPr lang="tr-TR" sz="2800" dirty="0" err="1"/>
              <a:t>prevelans</a:t>
            </a:r>
            <a:r>
              <a:rPr lang="tr-TR" sz="2800" dirty="0"/>
              <a:t> ve şiddeti yüksektir. Diğer sistemik durumlar da </a:t>
            </a:r>
            <a:r>
              <a:rPr lang="tr-TR" sz="2800" dirty="0" err="1"/>
              <a:t>prognozu</a:t>
            </a:r>
            <a:r>
              <a:rPr lang="tr-TR" sz="2800" dirty="0"/>
              <a:t> etkilerler. </a:t>
            </a:r>
            <a:r>
              <a:rPr lang="tr-TR" sz="2800" dirty="0" smtClean="0"/>
              <a:t>Bazen </a:t>
            </a:r>
            <a:r>
              <a:rPr lang="tr-TR" sz="2800" dirty="0"/>
              <a:t>cerrahi gerektiği halde sistemik durumları elvermediğinden ileri tedavi yapılamayan olgularla karşılaşılabilir.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43808" y="4221088"/>
            <a:ext cx="3456384" cy="215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1444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/>
              <a:t>Sistemik ve çevresel faktörler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tr-TR" sz="3300" b="1" dirty="0" smtClean="0"/>
              <a:t>                           Genetik Faktörler</a:t>
            </a:r>
            <a:r>
              <a:rPr lang="tr-TR" sz="3300" dirty="0"/>
              <a:t>:</a:t>
            </a:r>
            <a:r>
              <a:rPr lang="tr-TR" sz="3300" dirty="0" smtClean="0"/>
              <a:t> </a:t>
            </a:r>
          </a:p>
          <a:p>
            <a:pPr marL="0" indent="0" algn="just">
              <a:buNone/>
            </a:pPr>
            <a:r>
              <a:rPr lang="tr-TR" sz="3300" dirty="0" smtClean="0"/>
              <a:t>        </a:t>
            </a:r>
            <a:r>
              <a:rPr lang="tr-TR" sz="3300" dirty="0" err="1" smtClean="0"/>
              <a:t>Periodontal</a:t>
            </a:r>
            <a:r>
              <a:rPr lang="tr-TR" sz="3300" dirty="0" smtClean="0"/>
              <a:t> </a:t>
            </a:r>
            <a:r>
              <a:rPr lang="tr-TR" sz="3300" dirty="0"/>
              <a:t>hastalıklar; bakteriler ve bunlara karşı konak yanıtının çevresel faktörlerle modülasyonu sonucunda ortaya çıkarlar. Bu dış faktörlerin yanı sıra genetik faktörler de bu süreçte önemli yer tutar. </a:t>
            </a:r>
            <a:endParaRPr lang="tr-TR" sz="3300" dirty="0" smtClean="0"/>
          </a:p>
          <a:p>
            <a:pPr marL="0" indent="0" algn="ctr">
              <a:buNone/>
            </a:pPr>
            <a:r>
              <a:rPr lang="tr-TR" sz="3300" dirty="0" smtClean="0"/>
              <a:t>Lökosit </a:t>
            </a:r>
            <a:r>
              <a:rPr lang="tr-TR" sz="3300" dirty="0"/>
              <a:t>fonksiyonlarını etkileyen genetik durumlarda örn.; lökosit adezyon yetmezliği ve </a:t>
            </a:r>
            <a:r>
              <a:rPr lang="tr-TR" sz="3300" dirty="0" err="1" smtClean="0"/>
              <a:t>İnterlökin</a:t>
            </a:r>
            <a:r>
              <a:rPr lang="tr-TR" sz="3300" dirty="0" smtClean="0"/>
              <a:t> </a:t>
            </a:r>
            <a:r>
              <a:rPr lang="tr-TR" sz="3300" dirty="0"/>
              <a:t>1-β genetik </a:t>
            </a:r>
            <a:r>
              <a:rPr lang="tr-TR" sz="3300" dirty="0" err="1"/>
              <a:t>polimorfizmi</a:t>
            </a:r>
            <a:r>
              <a:rPr lang="tr-TR" sz="3300" dirty="0"/>
              <a:t> tespit edilen hastalarda kronik </a:t>
            </a:r>
            <a:r>
              <a:rPr lang="tr-TR" sz="3300" dirty="0" err="1" smtClean="0"/>
              <a:t>periodontitise</a:t>
            </a:r>
            <a:r>
              <a:rPr lang="tr-TR" sz="3300" dirty="0" smtClean="0"/>
              <a:t> </a:t>
            </a:r>
            <a:r>
              <a:rPr lang="tr-TR" sz="3300" dirty="0"/>
              <a:t>yakalanma olasılığı </a:t>
            </a:r>
            <a:r>
              <a:rPr lang="tr-TR" sz="3300" dirty="0" smtClean="0"/>
              <a:t>arttırmaktadır.      </a:t>
            </a:r>
          </a:p>
          <a:p>
            <a:pPr marL="0" indent="0" algn="ctr">
              <a:buNone/>
            </a:pPr>
            <a:r>
              <a:rPr lang="tr-TR" sz="1400" dirty="0" smtClean="0"/>
              <a:t>                                                                                                                        </a:t>
            </a:r>
            <a:r>
              <a:rPr lang="tr-TR" sz="1400" dirty="0" err="1" smtClean="0"/>
              <a:t>Huynh-Ba</a:t>
            </a:r>
            <a:r>
              <a:rPr lang="tr-TR" sz="1400" dirty="0" smtClean="0"/>
              <a:t> ve ark.,2008; </a:t>
            </a:r>
            <a:r>
              <a:rPr lang="tr-TR" sz="1400" dirty="0" err="1" smtClean="0"/>
              <a:t>Deraka</a:t>
            </a:r>
            <a:r>
              <a:rPr lang="tr-TR" sz="1400" dirty="0" smtClean="0"/>
              <a:t> ve ark.,2012                                                                                                      </a:t>
            </a:r>
            <a:endParaRPr lang="tr-TR" sz="14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51329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Sistemik ve çevresel faktörler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/>
              <a:t>Stres</a:t>
            </a:r>
            <a:r>
              <a:rPr lang="tr-TR" dirty="0"/>
              <a:t>: Fiziksel ve </a:t>
            </a:r>
            <a:r>
              <a:rPr lang="tr-TR" dirty="0" err="1"/>
              <a:t>emosyonel</a:t>
            </a:r>
            <a:r>
              <a:rPr lang="tr-TR" dirty="0"/>
              <a:t> stresin de genel sağlık yanında </a:t>
            </a:r>
            <a:r>
              <a:rPr lang="tr-TR" dirty="0" err="1"/>
              <a:t>periodontal</a:t>
            </a:r>
            <a:r>
              <a:rPr lang="tr-TR" dirty="0"/>
              <a:t> </a:t>
            </a:r>
            <a:r>
              <a:rPr lang="tr-TR" dirty="0" err="1"/>
              <a:t>prognozu</a:t>
            </a:r>
            <a:r>
              <a:rPr lang="tr-TR" dirty="0"/>
              <a:t> olumsuz yönde etkilediği bilinmektedir.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33624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r>
              <a:rPr lang="tr-TR" dirty="0" smtClean="0"/>
              <a:t>Lokal faktörler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800" b="1" dirty="0" smtClean="0"/>
              <a:t>                      Plak ve Diş Taşı :</a:t>
            </a:r>
          </a:p>
          <a:p>
            <a:pPr marL="0" indent="0">
              <a:buNone/>
            </a:pPr>
            <a:r>
              <a:rPr lang="tr-TR" sz="2800" b="1" dirty="0" smtClean="0"/>
              <a:t> </a:t>
            </a:r>
            <a:r>
              <a:rPr lang="tr-TR" sz="2800" dirty="0" smtClean="0"/>
              <a:t> Hastalığın temel etkenlerinden olduğundan kesin olarak elimine edilmeleri gereklidir.</a:t>
            </a:r>
          </a:p>
          <a:p>
            <a:pPr marL="0" indent="0">
              <a:buNone/>
            </a:pPr>
            <a:r>
              <a:rPr lang="tr-TR" sz="2800" b="1" dirty="0" smtClean="0"/>
              <a:t>                 </a:t>
            </a:r>
            <a:r>
              <a:rPr lang="tr-TR" sz="2800" b="1" dirty="0" err="1" smtClean="0"/>
              <a:t>Subgingival</a:t>
            </a:r>
            <a:r>
              <a:rPr lang="tr-TR" sz="2800" b="1" dirty="0" smtClean="0"/>
              <a:t> restorasyonlar</a:t>
            </a:r>
            <a:r>
              <a:rPr lang="tr-TR" sz="2800" dirty="0" smtClean="0"/>
              <a:t>: </a:t>
            </a:r>
          </a:p>
          <a:p>
            <a:pPr marL="0" indent="0" algn="ctr">
              <a:buNone/>
            </a:pPr>
            <a:r>
              <a:rPr lang="tr-TR" sz="2800" dirty="0" smtClean="0"/>
              <a:t>Plak </a:t>
            </a:r>
            <a:r>
              <a:rPr lang="tr-TR" sz="2800" dirty="0" err="1" smtClean="0"/>
              <a:t>birikimi,inflamasyon</a:t>
            </a:r>
            <a:r>
              <a:rPr lang="tr-TR" sz="2800" dirty="0" smtClean="0"/>
              <a:t> ve kemik kaybında artışa neden olabilirler. Uygun olmayan restorasyon kenarları, örneğin taşkın dolgular büyüklükleri ile orantılı olarak </a:t>
            </a:r>
            <a:r>
              <a:rPr lang="tr-TR" sz="2800" dirty="0" err="1" smtClean="0"/>
              <a:t>periodontal</a:t>
            </a:r>
            <a:r>
              <a:rPr lang="tr-TR" sz="2800" dirty="0" smtClean="0"/>
              <a:t> dokularda yıkıma neden olarak </a:t>
            </a:r>
            <a:r>
              <a:rPr lang="tr-TR" sz="2800" dirty="0" err="1" smtClean="0"/>
              <a:t>prognozu</a:t>
            </a:r>
            <a:r>
              <a:rPr lang="tr-TR" sz="2800" dirty="0" smtClean="0"/>
              <a:t> olumsuz yönde etkilerler.</a:t>
            </a:r>
          </a:p>
          <a:p>
            <a:pPr marL="0" indent="0">
              <a:buNone/>
            </a:pPr>
            <a:endParaRPr lang="tr-TR" sz="2400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80928"/>
            <a:ext cx="2402378" cy="1296144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11752" y="80928"/>
            <a:ext cx="2232248" cy="158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5163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tr-TR" sz="4000" dirty="0"/>
              <a:t>Lokal faktörler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147248" cy="453650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tr-TR" sz="2800" b="1" dirty="0" smtClean="0"/>
              <a:t>                           Anatomik </a:t>
            </a:r>
            <a:r>
              <a:rPr lang="tr-TR" sz="2800" b="1" dirty="0"/>
              <a:t>Faktörler</a:t>
            </a:r>
            <a:r>
              <a:rPr lang="tr-TR" sz="2800" dirty="0"/>
              <a:t> </a:t>
            </a:r>
            <a:r>
              <a:rPr lang="tr-TR" sz="2800" dirty="0" smtClean="0"/>
              <a:t>:</a:t>
            </a:r>
          </a:p>
          <a:p>
            <a:pPr marL="0" indent="0" algn="ctr">
              <a:buNone/>
            </a:pPr>
            <a:r>
              <a:rPr lang="tr-TR" sz="2800" dirty="0" smtClean="0"/>
              <a:t> Kısa</a:t>
            </a:r>
            <a:r>
              <a:rPr lang="tr-TR" sz="2800" dirty="0"/>
              <a:t>, sivri köklü ve büyük </a:t>
            </a:r>
            <a:r>
              <a:rPr lang="tr-TR" sz="2800" dirty="0" err="1"/>
              <a:t>kronlu</a:t>
            </a:r>
            <a:r>
              <a:rPr lang="tr-TR" sz="2800" dirty="0"/>
              <a:t> dişler kron/kök oranını bozarak </a:t>
            </a:r>
            <a:r>
              <a:rPr lang="tr-TR" sz="2800" dirty="0" err="1"/>
              <a:t>sekonder</a:t>
            </a:r>
            <a:r>
              <a:rPr lang="tr-TR" sz="2800" dirty="0"/>
              <a:t> </a:t>
            </a:r>
            <a:r>
              <a:rPr lang="tr-TR" sz="2800" dirty="0" err="1"/>
              <a:t>oklüzal</a:t>
            </a:r>
            <a:r>
              <a:rPr lang="tr-TR" sz="2800" dirty="0"/>
              <a:t> travmaya neden olabilirler. </a:t>
            </a:r>
            <a:r>
              <a:rPr lang="tr-TR" sz="2800" dirty="0" err="1"/>
              <a:t>Servikal</a:t>
            </a:r>
            <a:r>
              <a:rPr lang="tr-TR" sz="2800" dirty="0"/>
              <a:t> mine çıkıntıları mine - </a:t>
            </a:r>
            <a:r>
              <a:rPr lang="tr-TR" sz="2800" dirty="0" err="1"/>
              <a:t>sement</a:t>
            </a:r>
            <a:r>
              <a:rPr lang="tr-TR" sz="2800" dirty="0"/>
              <a:t> birleşiminin normal şeklini bozarlar </a:t>
            </a:r>
            <a:r>
              <a:rPr lang="tr-TR" sz="2800" dirty="0" smtClean="0"/>
              <a:t>sıklıkla </a:t>
            </a:r>
            <a:r>
              <a:rPr lang="tr-TR" sz="2800" dirty="0" err="1" smtClean="0"/>
              <a:t>molarlarda</a:t>
            </a:r>
            <a:r>
              <a:rPr lang="tr-TR" sz="2800" dirty="0" smtClean="0"/>
              <a:t> </a:t>
            </a:r>
            <a:r>
              <a:rPr lang="tr-TR" sz="2800" dirty="0" err="1"/>
              <a:t>furkasyon</a:t>
            </a:r>
            <a:r>
              <a:rPr lang="tr-TR" sz="2800" dirty="0"/>
              <a:t> </a:t>
            </a:r>
            <a:r>
              <a:rPr lang="tr-TR" sz="2800" dirty="0" smtClean="0"/>
              <a:t>bölgesinde bulunurlar.</a:t>
            </a:r>
          </a:p>
          <a:p>
            <a:pPr marL="0" indent="0" algn="ctr">
              <a:buNone/>
            </a:pPr>
            <a:r>
              <a:rPr lang="tr-TR" sz="2800" dirty="0" smtClean="0"/>
              <a:t>  </a:t>
            </a:r>
            <a:r>
              <a:rPr lang="tr-TR" sz="2800" dirty="0"/>
              <a:t>Mine incileri </a:t>
            </a:r>
            <a:r>
              <a:rPr lang="tr-TR" sz="2800" dirty="0" err="1"/>
              <a:t>furkasyon</a:t>
            </a:r>
            <a:r>
              <a:rPr lang="tr-TR" sz="2800" dirty="0"/>
              <a:t> bölgelerinde ve diğer kök yüzeylerinde görülen yuvarlak mine eklentileridir. En çok </a:t>
            </a:r>
            <a:r>
              <a:rPr lang="tr-TR" sz="2800" dirty="0" err="1"/>
              <a:t>maksiller</a:t>
            </a:r>
            <a:r>
              <a:rPr lang="tr-TR" sz="2800" dirty="0"/>
              <a:t> 3. </a:t>
            </a:r>
            <a:r>
              <a:rPr lang="tr-TR" sz="2800" dirty="0" err="1"/>
              <a:t>Molarlarda</a:t>
            </a:r>
            <a:r>
              <a:rPr lang="tr-TR" sz="2800" dirty="0"/>
              <a:t> görülürler. </a:t>
            </a:r>
            <a:r>
              <a:rPr lang="tr-TR" sz="2800" dirty="0" err="1"/>
              <a:t>Ataçman</a:t>
            </a:r>
            <a:r>
              <a:rPr lang="tr-TR" sz="2800" dirty="0"/>
              <a:t> üzerinde negatif etkileri vardır. </a:t>
            </a:r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xmlns="" val="31653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/>
              <a:t>Lokal faktörler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sz="2800" dirty="0" smtClean="0"/>
              <a:t>               Kök </a:t>
            </a:r>
            <a:r>
              <a:rPr lang="tr-TR" sz="2800" dirty="0" err="1"/>
              <a:t>konkavitelerine</a:t>
            </a:r>
            <a:r>
              <a:rPr lang="tr-TR" sz="2800" dirty="0"/>
              <a:t> en çok </a:t>
            </a:r>
            <a:r>
              <a:rPr lang="tr-TR" sz="2800" dirty="0" err="1"/>
              <a:t>maksiller</a:t>
            </a:r>
            <a:r>
              <a:rPr lang="tr-TR" sz="2800" dirty="0"/>
              <a:t> birinci </a:t>
            </a:r>
            <a:r>
              <a:rPr lang="tr-TR" sz="2800" dirty="0" err="1"/>
              <a:t>molarlarda</a:t>
            </a:r>
            <a:r>
              <a:rPr lang="tr-TR" sz="2800" dirty="0"/>
              <a:t> rastlanırsa da diğer dişlerin köklerinde de çöküntü şeklindeki bu yüzeyler bulunur. Çok köklü dişlerdeki </a:t>
            </a:r>
            <a:r>
              <a:rPr lang="tr-TR" sz="2800" dirty="0" err="1"/>
              <a:t>furkasyon</a:t>
            </a:r>
            <a:r>
              <a:rPr lang="tr-TR" sz="2800" dirty="0"/>
              <a:t> alanları da bu bağlamda değerlendirilebilir. </a:t>
            </a:r>
            <a:endParaRPr lang="tr-TR" sz="2800" dirty="0" smtClean="0"/>
          </a:p>
          <a:p>
            <a:pPr marL="0" indent="0" algn="ctr">
              <a:buNone/>
            </a:pPr>
            <a:r>
              <a:rPr lang="tr-TR" sz="2800" dirty="0" err="1" smtClean="0"/>
              <a:t>Periodontal</a:t>
            </a:r>
            <a:r>
              <a:rPr lang="tr-TR" sz="2800" dirty="0" smtClean="0"/>
              <a:t> </a:t>
            </a:r>
            <a:r>
              <a:rPr lang="tr-TR" sz="2800" dirty="0"/>
              <a:t>tedavide en önemli yeri tutan </a:t>
            </a:r>
            <a:r>
              <a:rPr lang="tr-TR" sz="2800" dirty="0" smtClean="0"/>
              <a:t>diş taşları </a:t>
            </a:r>
            <a:r>
              <a:rPr lang="tr-TR" sz="2800" dirty="0"/>
              <a:t>temizliği ve kök düzeltmesi işlemlerinin layığıyla yapılmasını engelleyerek tedaviyi olumsuz yönde etkilerler. </a:t>
            </a:r>
            <a:r>
              <a:rPr lang="tr-TR" sz="2800" dirty="0" smtClean="0"/>
              <a:t>Ayrıca </a:t>
            </a:r>
            <a:r>
              <a:rPr lang="tr-TR" sz="2800" dirty="0"/>
              <a:t>komşu köklerin birbirine yakınlıklarına da dikkat edilmelidir.</a:t>
            </a:r>
          </a:p>
        </p:txBody>
      </p:sp>
    </p:spTree>
    <p:extLst>
      <p:ext uri="{BB962C8B-B14F-4D97-AF65-F5344CB8AC3E}">
        <p14:creationId xmlns:p14="http://schemas.microsoft.com/office/powerpoint/2010/main" xmlns="" val="8499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tr-TR" sz="4000" dirty="0"/>
              <a:t>Lokal </a:t>
            </a:r>
            <a:r>
              <a:rPr lang="tr-TR" sz="4000" dirty="0" smtClean="0"/>
              <a:t>faktörler:</a:t>
            </a:r>
            <a:endParaRPr lang="tr-TR" sz="40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b="1" dirty="0" smtClean="0"/>
              <a:t>                                  </a:t>
            </a:r>
            <a:r>
              <a:rPr lang="tr-TR" sz="2800" b="1" dirty="0" err="1" smtClean="0"/>
              <a:t>Mobilite</a:t>
            </a:r>
            <a:r>
              <a:rPr lang="tr-TR" sz="2800" dirty="0" smtClean="0"/>
              <a:t> </a:t>
            </a:r>
            <a:r>
              <a:rPr lang="tr-TR" sz="2800" dirty="0"/>
              <a:t>: </a:t>
            </a:r>
            <a:endParaRPr lang="tr-TR" sz="2800" dirty="0" smtClean="0"/>
          </a:p>
          <a:p>
            <a:pPr marL="0" indent="0" algn="ctr">
              <a:buNone/>
            </a:pPr>
            <a:r>
              <a:rPr lang="tr-TR" dirty="0" smtClean="0"/>
              <a:t>Temel </a:t>
            </a:r>
            <a:r>
              <a:rPr lang="tr-TR" dirty="0"/>
              <a:t>nedenleri; </a:t>
            </a:r>
            <a:r>
              <a:rPr lang="tr-TR" dirty="0" err="1"/>
              <a:t>alveoler</a:t>
            </a:r>
            <a:r>
              <a:rPr lang="tr-TR" dirty="0"/>
              <a:t> kemikteki kayıp, iltihabi değişiklikler ve </a:t>
            </a:r>
            <a:r>
              <a:rPr lang="tr-TR" dirty="0" err="1"/>
              <a:t>oklüzal</a:t>
            </a:r>
            <a:r>
              <a:rPr lang="tr-TR" dirty="0"/>
              <a:t> travmadır. Son ikisi kolaylıkla halledilebilir ama kaybedilmiş kemiğin </a:t>
            </a:r>
            <a:r>
              <a:rPr lang="tr-TR" dirty="0" err="1"/>
              <a:t>rejenerasyonu</a:t>
            </a:r>
            <a:r>
              <a:rPr lang="tr-TR" dirty="0"/>
              <a:t> çok zordur. Mobil dişler </a:t>
            </a:r>
            <a:r>
              <a:rPr lang="tr-TR" dirty="0" err="1"/>
              <a:t>periodontal</a:t>
            </a:r>
            <a:r>
              <a:rPr lang="tr-TR" dirty="0"/>
              <a:t> tedaviye çok iyi yanıt vermezler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90125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Lokal faktörler: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lvl="2" indent="0">
              <a:buNone/>
            </a:pPr>
            <a:r>
              <a:rPr lang="tr-TR" b="1" dirty="0" smtClean="0"/>
              <a:t>                    </a:t>
            </a:r>
            <a:r>
              <a:rPr lang="tr-TR" sz="3000" b="1" dirty="0" err="1" smtClean="0"/>
              <a:t>Protetik</a:t>
            </a:r>
            <a:r>
              <a:rPr lang="tr-TR" sz="3000" b="1" dirty="0" smtClean="0"/>
              <a:t> </a:t>
            </a:r>
            <a:r>
              <a:rPr lang="tr-TR" sz="3000" b="1" dirty="0"/>
              <a:t>ve </a:t>
            </a:r>
            <a:r>
              <a:rPr lang="tr-TR" sz="3000" b="1" dirty="0" err="1"/>
              <a:t>restoratif</a:t>
            </a:r>
            <a:r>
              <a:rPr lang="tr-TR" sz="3000" b="1" dirty="0"/>
              <a:t> faktörler</a:t>
            </a:r>
            <a:r>
              <a:rPr lang="tr-TR" sz="3000" dirty="0"/>
              <a:t> :</a:t>
            </a:r>
            <a:r>
              <a:rPr lang="tr-TR" dirty="0"/>
              <a:t> </a:t>
            </a:r>
            <a:endParaRPr lang="tr-TR" dirty="0" smtClean="0"/>
          </a:p>
          <a:p>
            <a:pPr marL="0" lvl="2" indent="0" algn="ctr">
              <a:buNone/>
            </a:pPr>
            <a:r>
              <a:rPr lang="tr-TR" dirty="0" smtClean="0"/>
              <a:t>Sadece </a:t>
            </a:r>
            <a:r>
              <a:rPr lang="tr-TR" dirty="0" err="1"/>
              <a:t>periodontal</a:t>
            </a:r>
            <a:r>
              <a:rPr lang="tr-TR" dirty="0"/>
              <a:t> </a:t>
            </a:r>
            <a:r>
              <a:rPr lang="tr-TR" dirty="0" err="1"/>
              <a:t>prognoz</a:t>
            </a:r>
            <a:r>
              <a:rPr lang="tr-TR" dirty="0"/>
              <a:t> değil genel </a:t>
            </a:r>
            <a:r>
              <a:rPr lang="tr-TR" dirty="0" err="1"/>
              <a:t>prognoz</a:t>
            </a:r>
            <a:r>
              <a:rPr lang="tr-TR" dirty="0"/>
              <a:t> da önemlidir. Genel bir değerlendirmeyle </a:t>
            </a:r>
            <a:r>
              <a:rPr lang="tr-TR" dirty="0" err="1"/>
              <a:t>ataçman</a:t>
            </a:r>
            <a:r>
              <a:rPr lang="tr-TR" dirty="0"/>
              <a:t> ve kemik düzeyleri incelenerek yapılacak proteze destek olarak kullanılacak dişlerin durumu belirlenir. Bu noktada genel ve tek diş </a:t>
            </a:r>
            <a:r>
              <a:rPr lang="tr-TR" dirty="0" err="1"/>
              <a:t>prognozları</a:t>
            </a:r>
            <a:r>
              <a:rPr lang="tr-TR" dirty="0"/>
              <a:t> çakışır. Fonksiyonel ve estetik bir </a:t>
            </a:r>
            <a:r>
              <a:rPr lang="tr-TR" dirty="0" err="1"/>
              <a:t>dentisyon</a:t>
            </a:r>
            <a:r>
              <a:rPr lang="tr-TR" dirty="0"/>
              <a:t> sağlayabilmek üzere destek olarak kullanılabilecek yeteri kadar diş ağızda tutulabilecek mi? Örneğin; bir veya birkaç dişin çekimine karar verince sabit protez planını hareketliye dönüştürmek zorunda kalabiliriz. Bazen de </a:t>
            </a:r>
            <a:r>
              <a:rPr lang="tr-TR" dirty="0" err="1"/>
              <a:t>periodontal</a:t>
            </a:r>
            <a:r>
              <a:rPr lang="tr-TR" dirty="0"/>
              <a:t> açıdan tedavi edilebilecek bir diş </a:t>
            </a:r>
            <a:r>
              <a:rPr lang="tr-TR" dirty="0" err="1"/>
              <a:t>protetik</a:t>
            </a:r>
            <a:r>
              <a:rPr lang="tr-TR" dirty="0"/>
              <a:t> nedenlerden dolayı çekilebilir. </a:t>
            </a:r>
            <a:endParaRPr lang="tr-TR" dirty="0" smtClean="0"/>
          </a:p>
          <a:p>
            <a:pPr marL="0" lvl="2" indent="0" algn="ctr">
              <a:buNone/>
            </a:pPr>
            <a:r>
              <a:rPr lang="tr-TR" dirty="0" smtClean="0"/>
              <a:t>Eksik </a:t>
            </a:r>
            <a:r>
              <a:rPr lang="tr-TR" dirty="0"/>
              <a:t>diş sayısı ne kadar fazla ise ağıza o kadar büyük protez gireceği için kalan dişlerin ve protezin </a:t>
            </a:r>
            <a:r>
              <a:rPr lang="tr-TR" dirty="0" err="1"/>
              <a:t>prognozu</a:t>
            </a:r>
            <a:r>
              <a:rPr lang="tr-TR" dirty="0"/>
              <a:t> da kötüye gidecektir.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65758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/>
              <a:t>Lokal faktörler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2800" b="1" dirty="0" smtClean="0"/>
              <a:t>     Diş </a:t>
            </a:r>
            <a:r>
              <a:rPr lang="tr-TR" sz="2800" b="1" dirty="0"/>
              <a:t>çürükleri, </a:t>
            </a:r>
            <a:r>
              <a:rPr lang="tr-TR" sz="2800" b="1" dirty="0" err="1" smtClean="0"/>
              <a:t>devital</a:t>
            </a:r>
            <a:r>
              <a:rPr lang="tr-TR" sz="2800" b="1" dirty="0" smtClean="0"/>
              <a:t> </a:t>
            </a:r>
            <a:r>
              <a:rPr lang="tr-TR" sz="2800" b="1" dirty="0"/>
              <a:t>dişler ve kök </a:t>
            </a:r>
            <a:r>
              <a:rPr lang="tr-TR" sz="2800" b="1" dirty="0" err="1" smtClean="0"/>
              <a:t>rezorpsiyonu</a:t>
            </a:r>
            <a:r>
              <a:rPr lang="tr-TR" sz="2800" dirty="0" smtClean="0"/>
              <a:t>: </a:t>
            </a:r>
            <a:r>
              <a:rPr lang="tr-TR" sz="2800" dirty="0"/>
              <a:t>Aşırı çürük, dolgu veya kanal tedavisi gerektiren dişler </a:t>
            </a:r>
            <a:r>
              <a:rPr lang="tr-TR" sz="2800" dirty="0" err="1"/>
              <a:t>periodontal</a:t>
            </a:r>
            <a:r>
              <a:rPr lang="tr-TR" sz="2800" dirty="0"/>
              <a:t> tedaviden önce değerlendirilmelidir. Kök </a:t>
            </a:r>
            <a:r>
              <a:rPr lang="tr-TR" sz="2800" dirty="0" err="1"/>
              <a:t>rezorpsiyonları</a:t>
            </a:r>
            <a:r>
              <a:rPr lang="tr-TR" sz="2800" dirty="0"/>
              <a:t> da (</a:t>
            </a:r>
            <a:r>
              <a:rPr lang="tr-TR" sz="2800" dirty="0" err="1" smtClean="0"/>
              <a:t>idiyopatik</a:t>
            </a:r>
            <a:r>
              <a:rPr lang="tr-TR" sz="2800" dirty="0" smtClean="0"/>
              <a:t> </a:t>
            </a:r>
            <a:r>
              <a:rPr lang="tr-TR" sz="2800" dirty="0"/>
              <a:t>veya </a:t>
            </a:r>
            <a:r>
              <a:rPr lang="tr-TR" sz="2800" dirty="0" err="1"/>
              <a:t>ortodontik</a:t>
            </a:r>
            <a:r>
              <a:rPr lang="tr-TR" sz="2800" dirty="0"/>
              <a:t> tedavi sonrası) dişlerin </a:t>
            </a:r>
            <a:r>
              <a:rPr lang="tr-TR" sz="2800" dirty="0" err="1"/>
              <a:t>stabilitesini</a:t>
            </a:r>
            <a:r>
              <a:rPr lang="tr-TR" sz="2800" dirty="0"/>
              <a:t> bozar, </a:t>
            </a:r>
            <a:r>
              <a:rPr lang="tr-TR" sz="2800" dirty="0" err="1"/>
              <a:t>periodontal</a:t>
            </a:r>
            <a:r>
              <a:rPr lang="tr-TR" sz="2800" dirty="0"/>
              <a:t> tedaviye yanıtı etkiler</a:t>
            </a:r>
            <a:r>
              <a:rPr lang="tr-TR" sz="2800" dirty="0" smtClean="0"/>
              <a:t>.</a:t>
            </a:r>
          </a:p>
          <a:p>
            <a:pPr marL="0" indent="0" algn="ctr">
              <a:buNone/>
            </a:pPr>
            <a:r>
              <a:rPr lang="tr-TR" sz="2800" dirty="0" smtClean="0"/>
              <a:t> </a:t>
            </a:r>
            <a:r>
              <a:rPr lang="tr-TR" sz="2800" dirty="0"/>
              <a:t>Dişlerin </a:t>
            </a:r>
            <a:r>
              <a:rPr lang="tr-TR" sz="2800" dirty="0" err="1"/>
              <a:t>vital</a:t>
            </a:r>
            <a:r>
              <a:rPr lang="tr-TR" sz="2800" dirty="0"/>
              <a:t> veya </a:t>
            </a:r>
            <a:r>
              <a:rPr lang="tr-TR" sz="2800" dirty="0" err="1"/>
              <a:t>devital</a:t>
            </a:r>
            <a:r>
              <a:rPr lang="tr-TR" sz="2800" dirty="0"/>
              <a:t> olması </a:t>
            </a:r>
            <a:r>
              <a:rPr lang="tr-TR" sz="2800" dirty="0" err="1"/>
              <a:t>periodontal</a:t>
            </a:r>
            <a:r>
              <a:rPr lang="tr-TR" sz="2800" dirty="0"/>
              <a:t> </a:t>
            </a:r>
            <a:r>
              <a:rPr lang="tr-TR" sz="2800" dirty="0" err="1"/>
              <a:t>prognozu</a:t>
            </a:r>
            <a:r>
              <a:rPr lang="tr-TR" sz="2800" dirty="0"/>
              <a:t> etkilemez. </a:t>
            </a:r>
            <a:r>
              <a:rPr lang="tr-TR" sz="2800" dirty="0" err="1"/>
              <a:t>Vital</a:t>
            </a:r>
            <a:r>
              <a:rPr lang="tr-TR" sz="2800" dirty="0"/>
              <a:t> dişin de </a:t>
            </a:r>
            <a:r>
              <a:rPr lang="tr-TR" sz="2800" dirty="0" err="1"/>
              <a:t>devital</a:t>
            </a:r>
            <a:r>
              <a:rPr lang="tr-TR" sz="2800" dirty="0"/>
              <a:t> dişin de </a:t>
            </a:r>
            <a:r>
              <a:rPr lang="tr-TR" sz="2800" dirty="0" err="1"/>
              <a:t>sementine</a:t>
            </a:r>
            <a:r>
              <a:rPr lang="tr-TR" sz="2800" dirty="0"/>
              <a:t> yeni </a:t>
            </a:r>
            <a:r>
              <a:rPr lang="tr-TR" sz="2800" dirty="0" err="1"/>
              <a:t>ataçman</a:t>
            </a:r>
            <a:r>
              <a:rPr lang="tr-TR" sz="2800" dirty="0"/>
              <a:t> gerçekleşebilir</a:t>
            </a:r>
          </a:p>
        </p:txBody>
      </p:sp>
    </p:spTree>
    <p:extLst>
      <p:ext uri="{BB962C8B-B14F-4D97-AF65-F5344CB8AC3E}">
        <p14:creationId xmlns:p14="http://schemas.microsoft.com/office/powerpoint/2010/main" xmlns="" val="1267846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 smtClean="0"/>
              <a:t>Teşhisle </a:t>
            </a:r>
            <a:r>
              <a:rPr lang="tr-TR" sz="4000" dirty="0" err="1" smtClean="0"/>
              <a:t>prognoz</a:t>
            </a:r>
            <a:r>
              <a:rPr lang="tr-TR" sz="4000" dirty="0" smtClean="0"/>
              <a:t> arasındaki ilişki :</a:t>
            </a:r>
            <a:endParaRPr lang="tr-TR" sz="4000" dirty="0"/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2105040"/>
            <a:ext cx="8229600" cy="3516283"/>
          </a:xfrm>
        </p:spPr>
      </p:pic>
    </p:spTree>
    <p:extLst>
      <p:ext uri="{BB962C8B-B14F-4D97-AF65-F5344CB8AC3E}">
        <p14:creationId xmlns:p14="http://schemas.microsoft.com/office/powerpoint/2010/main" xmlns="" val="1278880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 err="1" smtClean="0"/>
              <a:t>Gingivitisli</a:t>
            </a:r>
            <a:r>
              <a:rPr lang="tr-TR" sz="4000" dirty="0" smtClean="0"/>
              <a:t> hastaların </a:t>
            </a:r>
            <a:r>
              <a:rPr lang="tr-TR" sz="4000" dirty="0" err="1" smtClean="0"/>
              <a:t>prognozu</a:t>
            </a:r>
            <a:endParaRPr lang="tr-TR" sz="40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r>
              <a:rPr lang="tr-TR" sz="2800" b="1" dirty="0" smtClean="0"/>
              <a:t>Diş plağına bağlı </a:t>
            </a:r>
            <a:r>
              <a:rPr lang="tr-TR" sz="2800" b="1" dirty="0" err="1" smtClean="0"/>
              <a:t>gingivitis</a:t>
            </a:r>
            <a:r>
              <a:rPr lang="tr-TR" sz="2800" b="1" dirty="0" smtClean="0"/>
              <a:t> : </a:t>
            </a:r>
            <a:r>
              <a:rPr lang="tr-TR" sz="2800" dirty="0" err="1" smtClean="0"/>
              <a:t>Prognoz</a:t>
            </a:r>
            <a:r>
              <a:rPr lang="tr-TR" sz="2800" dirty="0" smtClean="0"/>
              <a:t> iyidir, </a:t>
            </a:r>
            <a:r>
              <a:rPr lang="tr-TR" sz="2800" dirty="0" err="1"/>
              <a:t>a</a:t>
            </a:r>
            <a:r>
              <a:rPr lang="tr-TR" sz="2800" dirty="0" err="1" smtClean="0"/>
              <a:t>taçman</a:t>
            </a:r>
            <a:r>
              <a:rPr lang="tr-TR" sz="2800" dirty="0" smtClean="0"/>
              <a:t> kaybı yoktur </a:t>
            </a:r>
            <a:r>
              <a:rPr lang="tr-TR" sz="2800" dirty="0"/>
              <a:t> </a:t>
            </a:r>
            <a:r>
              <a:rPr lang="tr-TR" sz="2800" dirty="0" smtClean="0"/>
              <a:t>ve </a:t>
            </a:r>
            <a:r>
              <a:rPr lang="tr-TR" sz="2800" dirty="0" err="1" smtClean="0"/>
              <a:t>etyolojik</a:t>
            </a:r>
            <a:r>
              <a:rPr lang="tr-TR" sz="2800" dirty="0" smtClean="0"/>
              <a:t> faktör olan lokal </a:t>
            </a:r>
            <a:r>
              <a:rPr lang="tr-TR" sz="2800" dirty="0" err="1" smtClean="0"/>
              <a:t>irritanlar</a:t>
            </a:r>
            <a:r>
              <a:rPr lang="tr-TR" sz="2800" dirty="0" smtClean="0"/>
              <a:t> elimine edildikten sonra  olay geriye döner.</a:t>
            </a:r>
            <a:endParaRPr lang="tr-TR" sz="2800" b="1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3768" y="2780959"/>
            <a:ext cx="4320480" cy="378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9097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 err="1"/>
              <a:t>Gingivitisli</a:t>
            </a:r>
            <a:r>
              <a:rPr lang="tr-TR" sz="4000" dirty="0"/>
              <a:t> hastaların </a:t>
            </a:r>
            <a:r>
              <a:rPr lang="tr-TR" sz="4000" dirty="0" err="1"/>
              <a:t>prognozu</a:t>
            </a:r>
            <a:endParaRPr lang="tr-TR" sz="40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b="1" dirty="0" smtClean="0"/>
              <a:t>Diş plağına bağlı ancak sistemik faktörlerin </a:t>
            </a:r>
            <a:r>
              <a:rPr lang="tr-TR" sz="2800" b="1" dirty="0" err="1" smtClean="0"/>
              <a:t>modifiye</a:t>
            </a:r>
            <a:r>
              <a:rPr lang="tr-TR" sz="2800" b="1" dirty="0" smtClean="0"/>
              <a:t> ettiği </a:t>
            </a:r>
            <a:r>
              <a:rPr lang="tr-TR" sz="2800" b="1" dirty="0" err="1" smtClean="0"/>
              <a:t>gingivitis</a:t>
            </a:r>
            <a:r>
              <a:rPr lang="tr-TR" sz="2800" b="1" dirty="0" smtClean="0"/>
              <a:t> : </a:t>
            </a:r>
            <a:r>
              <a:rPr lang="tr-TR" sz="2800" dirty="0" smtClean="0"/>
              <a:t>Dişetinin plağa verdiği cevap bazı sistemik faktörler tarafından değiştirilebilir. Örneğin </a:t>
            </a:r>
            <a:r>
              <a:rPr lang="tr-TR" sz="2800" dirty="0" err="1" smtClean="0"/>
              <a:t>puberte</a:t>
            </a:r>
            <a:r>
              <a:rPr lang="tr-TR" sz="2800" dirty="0" smtClean="0"/>
              <a:t>  , </a:t>
            </a:r>
            <a:r>
              <a:rPr lang="tr-TR" sz="2800" dirty="0" err="1" smtClean="0"/>
              <a:t>menstruasyon</a:t>
            </a:r>
            <a:r>
              <a:rPr lang="tr-TR" sz="2800" dirty="0" smtClean="0"/>
              <a:t>, hamilelik, </a:t>
            </a:r>
            <a:r>
              <a:rPr lang="tr-TR" sz="2800" dirty="0" err="1" smtClean="0"/>
              <a:t>diabet</a:t>
            </a:r>
            <a:r>
              <a:rPr lang="tr-TR" sz="2800" dirty="0" smtClean="0"/>
              <a:t> , kan hastalıkları . Az miktardaki plağa karşı aşırı reaksiyon oluşabilir. Bu durumda </a:t>
            </a:r>
            <a:r>
              <a:rPr lang="tr-TR" sz="2800" dirty="0" err="1" smtClean="0"/>
              <a:t>prognoz</a:t>
            </a:r>
            <a:r>
              <a:rPr lang="tr-TR" sz="2800" dirty="0" smtClean="0"/>
              <a:t> hem plak kontrolüne hem de sistemik durumun kontrolüne bağlıdır.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725144"/>
            <a:ext cx="2160240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8807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 err="1"/>
              <a:t>Gingivitisli</a:t>
            </a:r>
            <a:r>
              <a:rPr lang="tr-TR" sz="4000" dirty="0"/>
              <a:t> hastaların </a:t>
            </a:r>
            <a:r>
              <a:rPr lang="tr-TR" sz="4000" dirty="0" err="1"/>
              <a:t>prognozu</a:t>
            </a:r>
            <a:endParaRPr lang="tr-TR" sz="40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b="1" dirty="0"/>
              <a:t>Plağa Bağlı ve İlaçların Etkilediği </a:t>
            </a:r>
            <a:r>
              <a:rPr lang="tr-TR" sz="2800" b="1" dirty="0" err="1"/>
              <a:t>Gingival</a:t>
            </a:r>
            <a:r>
              <a:rPr lang="tr-TR" sz="2800" b="1" dirty="0"/>
              <a:t> </a:t>
            </a:r>
            <a:r>
              <a:rPr lang="tr-TR" sz="2800" b="1" dirty="0" smtClean="0"/>
              <a:t>Hastalıklar: </a:t>
            </a:r>
            <a:r>
              <a:rPr lang="tr-TR" sz="2800" dirty="0" err="1"/>
              <a:t>Fenitoin</a:t>
            </a:r>
            <a:r>
              <a:rPr lang="tr-TR" sz="2800" dirty="0"/>
              <a:t>, </a:t>
            </a:r>
            <a:r>
              <a:rPr lang="tr-TR" sz="2800" dirty="0" err="1"/>
              <a:t>siklosporin</a:t>
            </a:r>
            <a:r>
              <a:rPr lang="tr-TR" sz="2800" dirty="0"/>
              <a:t>, </a:t>
            </a:r>
            <a:r>
              <a:rPr lang="tr-TR" sz="2800" dirty="0" err="1" smtClean="0"/>
              <a:t>nifedipin</a:t>
            </a:r>
            <a:r>
              <a:rPr lang="tr-TR" sz="2800" dirty="0" smtClean="0"/>
              <a:t> kullanan </a:t>
            </a:r>
            <a:r>
              <a:rPr lang="tr-TR" sz="2800" dirty="0"/>
              <a:t>hastalarda dişeti büyümesi görülür. İlacı kullandığı sürece dişetindeki olay tekrarlar. Bu durumlarda </a:t>
            </a:r>
            <a:r>
              <a:rPr lang="tr-TR" sz="2800" dirty="0" err="1"/>
              <a:t>prognoz</a:t>
            </a:r>
            <a:r>
              <a:rPr lang="tr-TR" sz="2800" dirty="0"/>
              <a:t> hastanın ilacı değiştirip değiştirememesine bağlıdır. Aynı durum doğum kontrol hapı kullananlar için de geçerlidir.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41845" y="4653136"/>
            <a:ext cx="2842323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5095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 err="1"/>
              <a:t>Gingivitisli</a:t>
            </a:r>
            <a:r>
              <a:rPr lang="tr-TR" sz="4000" dirty="0"/>
              <a:t> hastaların </a:t>
            </a:r>
            <a:r>
              <a:rPr lang="tr-TR" sz="4000" dirty="0" err="1"/>
              <a:t>prognozu</a:t>
            </a:r>
            <a:endParaRPr lang="tr-TR" sz="40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886003"/>
          </a:xfrm>
        </p:spPr>
        <p:txBody>
          <a:bodyPr/>
          <a:lstStyle/>
          <a:p>
            <a:pPr algn="ctr"/>
            <a:r>
              <a:rPr lang="tr-TR" sz="2400" b="1" dirty="0" err="1"/>
              <a:t>Malnutrisyonun</a:t>
            </a:r>
            <a:r>
              <a:rPr lang="tr-TR" sz="2400" b="1" dirty="0"/>
              <a:t> Etkilediği </a:t>
            </a:r>
            <a:r>
              <a:rPr lang="tr-TR" sz="2400" b="1" dirty="0" err="1"/>
              <a:t>Gingival</a:t>
            </a:r>
            <a:r>
              <a:rPr lang="tr-TR" sz="2400" dirty="0"/>
              <a:t> </a:t>
            </a:r>
            <a:r>
              <a:rPr lang="tr-TR" sz="2400" b="1" dirty="0" smtClean="0"/>
              <a:t>Hastalıklar :</a:t>
            </a:r>
            <a:r>
              <a:rPr lang="tr-TR" sz="2400" dirty="0" smtClean="0"/>
              <a:t> </a:t>
            </a:r>
            <a:r>
              <a:rPr lang="tr-TR" sz="2400" dirty="0" err="1"/>
              <a:t>Malnutrisyonun</a:t>
            </a:r>
            <a:r>
              <a:rPr lang="tr-TR" sz="2400" dirty="0"/>
              <a:t> </a:t>
            </a:r>
            <a:r>
              <a:rPr lang="tr-TR" sz="2400" dirty="0" err="1"/>
              <a:t>gingival</a:t>
            </a:r>
            <a:r>
              <a:rPr lang="tr-TR" sz="2400" dirty="0"/>
              <a:t> hastalıklar üzerindeki rolü şüphelidir. Yapılan çalışmalarda aralarında istatistiksel açıdan kuvvetli bir ilişki tespit edilememiştir</a:t>
            </a:r>
            <a:r>
              <a:rPr lang="tr-TR" sz="2400" dirty="0" smtClean="0"/>
              <a:t>.</a:t>
            </a:r>
          </a:p>
          <a:p>
            <a:pPr algn="ctr"/>
            <a:r>
              <a:rPr lang="tr-TR" sz="2400" dirty="0" smtClean="0"/>
              <a:t> </a:t>
            </a:r>
            <a:r>
              <a:rPr lang="tr-TR" sz="2400" dirty="0"/>
              <a:t>Tek olası istisna C vitaminidir. Eksikliğinin </a:t>
            </a:r>
            <a:r>
              <a:rPr lang="tr-TR" sz="2400" dirty="0" err="1" smtClean="0"/>
              <a:t>sondlamada</a:t>
            </a:r>
            <a:r>
              <a:rPr lang="tr-TR" sz="2400" dirty="0" smtClean="0"/>
              <a:t> </a:t>
            </a:r>
            <a:r>
              <a:rPr lang="tr-TR" sz="2400" dirty="0"/>
              <a:t>kanamayı plak birikiminden bağımsız olarak arttırdığı bildirilmiştir. </a:t>
            </a:r>
            <a:r>
              <a:rPr lang="tr-TR" sz="2400" dirty="0" err="1" smtClean="0"/>
              <a:t>Prognoz</a:t>
            </a:r>
            <a:r>
              <a:rPr lang="tr-TR" sz="2400" dirty="0" smtClean="0"/>
              <a:t>, </a:t>
            </a:r>
            <a:r>
              <a:rPr lang="tr-TR" sz="2400" dirty="0"/>
              <a:t>eksikliğin derecesi ve süresine bağlı olarak etkilenebilir.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6068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 err="1"/>
              <a:t>Gingivitisli</a:t>
            </a:r>
            <a:r>
              <a:rPr lang="tr-TR" sz="4000" dirty="0"/>
              <a:t> hastaların </a:t>
            </a:r>
            <a:r>
              <a:rPr lang="tr-TR" sz="4000" dirty="0" err="1"/>
              <a:t>prognozu</a:t>
            </a:r>
            <a:endParaRPr lang="tr-TR" sz="40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b="1" dirty="0"/>
              <a:t>Plağa Bağlı Olmaksızın Gelişen </a:t>
            </a:r>
            <a:r>
              <a:rPr lang="tr-TR" sz="2800" b="1" dirty="0" err="1"/>
              <a:t>Gingival</a:t>
            </a:r>
            <a:r>
              <a:rPr lang="tr-TR" sz="2800" b="1" dirty="0"/>
              <a:t> Lezyonlar</a:t>
            </a:r>
            <a:r>
              <a:rPr lang="tr-TR" sz="2800" dirty="0"/>
              <a:t>. Çeşitli bakteriyel </a:t>
            </a:r>
            <a:r>
              <a:rPr lang="tr-TR" sz="2800" dirty="0" err="1"/>
              <a:t>fungal</a:t>
            </a:r>
            <a:r>
              <a:rPr lang="tr-TR" sz="2800" dirty="0"/>
              <a:t> ve </a:t>
            </a:r>
            <a:r>
              <a:rPr lang="tr-TR" sz="2800" dirty="0" err="1"/>
              <a:t>viral</a:t>
            </a:r>
            <a:r>
              <a:rPr lang="tr-TR" sz="2800" dirty="0"/>
              <a:t> enfeksiyonlar sırasında ortaya çıkarlar. Plak birikimine bağlı olmadıklarından </a:t>
            </a:r>
            <a:r>
              <a:rPr lang="tr-TR" sz="2800" dirty="0" err="1"/>
              <a:t>prognozları</a:t>
            </a:r>
            <a:r>
              <a:rPr lang="tr-TR" sz="2800" dirty="0"/>
              <a:t> enfeksiyon nedeninin eliminasyonuna bağlıdır. </a:t>
            </a:r>
            <a:r>
              <a:rPr lang="tr-TR" sz="2800" dirty="0" smtClean="0"/>
              <a:t>Dermatolojik </a:t>
            </a:r>
            <a:r>
              <a:rPr lang="tr-TR" sz="2800" dirty="0"/>
              <a:t>hastalıklara bağlı </a:t>
            </a:r>
            <a:r>
              <a:rPr lang="tr-TR" sz="2800" dirty="0" err="1"/>
              <a:t>gingival</a:t>
            </a:r>
            <a:r>
              <a:rPr lang="tr-TR" sz="2800" dirty="0"/>
              <a:t> lezyonların </a:t>
            </a:r>
            <a:r>
              <a:rPr lang="tr-TR" sz="2800" dirty="0" err="1"/>
              <a:t>prognozu</a:t>
            </a:r>
            <a:r>
              <a:rPr lang="tr-TR" sz="2800" dirty="0"/>
              <a:t> da bunların eliminasyonuna bağlıdır. Aynı çözüm alerjik, </a:t>
            </a:r>
            <a:r>
              <a:rPr lang="tr-TR" sz="2800" dirty="0" err="1"/>
              <a:t>toksik</a:t>
            </a:r>
            <a:r>
              <a:rPr lang="tr-TR" sz="2800" dirty="0"/>
              <a:t> ve yabancı cisim reaksiyonuna bağlı lezyonlarda da geçerlidir.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xmlns="" val="103237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 err="1" smtClean="0"/>
              <a:t>Periodontitisli</a:t>
            </a:r>
            <a:r>
              <a:rPr lang="tr-TR" sz="4000" dirty="0" smtClean="0"/>
              <a:t> hastanın </a:t>
            </a:r>
            <a:r>
              <a:rPr lang="tr-TR" sz="4000" dirty="0" err="1" smtClean="0"/>
              <a:t>prognozu</a:t>
            </a:r>
            <a:endParaRPr lang="tr-TR" sz="40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800" b="1" dirty="0" smtClean="0"/>
              <a:t>                       Kronik </a:t>
            </a:r>
            <a:r>
              <a:rPr lang="tr-TR" sz="2800" b="1" dirty="0" err="1" smtClean="0"/>
              <a:t>Periodontitis</a:t>
            </a:r>
            <a:r>
              <a:rPr lang="tr-TR" sz="2800" dirty="0" smtClean="0"/>
              <a:t>: </a:t>
            </a:r>
          </a:p>
          <a:p>
            <a:r>
              <a:rPr lang="tr-TR" sz="2800" dirty="0" smtClean="0"/>
              <a:t>Klinik </a:t>
            </a:r>
            <a:r>
              <a:rPr lang="tr-TR" sz="2800" dirty="0" err="1"/>
              <a:t>ataçman</a:t>
            </a:r>
            <a:r>
              <a:rPr lang="tr-TR" sz="2800" dirty="0"/>
              <a:t> ve kemik kaybı çok fazla olmayan olgularda tedavi sonrasında iyi bir oral hijyen sağlanıp bu durum ileride de sürdürülebilirse </a:t>
            </a:r>
            <a:r>
              <a:rPr lang="tr-TR" sz="2800" dirty="0" err="1"/>
              <a:t>prognoz</a:t>
            </a:r>
            <a:r>
              <a:rPr lang="tr-TR" sz="2800" dirty="0"/>
              <a:t> iyidir</a:t>
            </a:r>
            <a:r>
              <a:rPr lang="tr-TR" sz="2800" dirty="0" smtClean="0"/>
              <a:t>.</a:t>
            </a:r>
          </a:p>
          <a:p>
            <a:r>
              <a:rPr lang="tr-TR" sz="2800" dirty="0" smtClean="0"/>
              <a:t> </a:t>
            </a:r>
            <a:r>
              <a:rPr lang="tr-TR" sz="2800" dirty="0"/>
              <a:t>Aşırı doku kaybı, </a:t>
            </a:r>
            <a:r>
              <a:rPr lang="tr-TR" sz="2800" dirty="0" err="1"/>
              <a:t>furkasyon</a:t>
            </a:r>
            <a:r>
              <a:rPr lang="tr-TR" sz="2800" dirty="0"/>
              <a:t> sorunu ve </a:t>
            </a:r>
            <a:r>
              <a:rPr lang="tr-TR" sz="2800" dirty="0" err="1"/>
              <a:t>mobilitenin</a:t>
            </a:r>
            <a:r>
              <a:rPr lang="tr-TR" sz="2800" dirty="0"/>
              <a:t> bulunduğu olgularda </a:t>
            </a:r>
            <a:r>
              <a:rPr lang="tr-TR" sz="2800" dirty="0" err="1"/>
              <a:t>prognoz</a:t>
            </a:r>
            <a:r>
              <a:rPr lang="tr-TR" sz="2800" dirty="0"/>
              <a:t> kötüye </a:t>
            </a:r>
            <a:r>
              <a:rPr lang="tr-TR" sz="2800" dirty="0" smtClean="0"/>
              <a:t>gider.</a:t>
            </a:r>
            <a:endParaRPr lang="tr-TR" sz="2800" dirty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58296" y="4581128"/>
            <a:ext cx="2303537" cy="2162944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78079" y="4737458"/>
            <a:ext cx="2400300" cy="1914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505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85192" y="260648"/>
            <a:ext cx="8229600" cy="418058"/>
          </a:xfrm>
        </p:spPr>
        <p:txBody>
          <a:bodyPr>
            <a:noAutofit/>
          </a:bodyPr>
          <a:lstStyle/>
          <a:p>
            <a:r>
              <a:rPr lang="tr-TR" sz="2800" b="1" dirty="0"/>
              <a:t>Kronik </a:t>
            </a:r>
            <a:r>
              <a:rPr lang="tr-TR" sz="2800" b="1" dirty="0" err="1" smtClean="0"/>
              <a:t>Periodontitis</a:t>
            </a:r>
            <a:r>
              <a:rPr lang="tr-TR" sz="2800" b="1" dirty="0" smtClean="0"/>
              <a:t>:</a:t>
            </a:r>
            <a:endParaRPr lang="tr-TR" sz="28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tr-TR" sz="2800" dirty="0" err="1" smtClean="0"/>
              <a:t>Vertikal</a:t>
            </a:r>
            <a:r>
              <a:rPr lang="tr-TR" sz="2800" dirty="0" smtClean="0"/>
              <a:t> kemik kaybı olan vakalarda ise </a:t>
            </a:r>
            <a:r>
              <a:rPr lang="tr-TR" sz="2800" dirty="0" err="1" smtClean="0"/>
              <a:t>prognozu</a:t>
            </a:r>
            <a:r>
              <a:rPr lang="tr-TR" sz="2800" dirty="0" smtClean="0"/>
              <a:t> duvar sayısı belirler. </a:t>
            </a:r>
            <a:r>
              <a:rPr lang="tr-TR" sz="2800" dirty="0" err="1" smtClean="0"/>
              <a:t>Defektin</a:t>
            </a:r>
            <a:r>
              <a:rPr lang="tr-TR" sz="2800" dirty="0" smtClean="0"/>
              <a:t> duvar sayısı ne kadar çok ise tedavi edilebilirliği o kadar iyidir</a:t>
            </a:r>
            <a:r>
              <a:rPr lang="tr-TR" sz="2800" dirty="0"/>
              <a:t>. </a:t>
            </a:r>
            <a:endParaRPr lang="tr-TR" sz="2800" dirty="0" smtClean="0"/>
          </a:p>
          <a:p>
            <a:r>
              <a:rPr lang="tr-TR" sz="2800" dirty="0" err="1" smtClean="0"/>
              <a:t>Horizontal</a:t>
            </a:r>
            <a:r>
              <a:rPr lang="tr-TR" sz="2800" dirty="0" smtClean="0"/>
              <a:t> </a:t>
            </a:r>
            <a:r>
              <a:rPr lang="tr-TR" sz="2800" dirty="0"/>
              <a:t>kemik kaybı olan vakada </a:t>
            </a:r>
            <a:r>
              <a:rPr lang="tr-TR" sz="2800" dirty="0" err="1"/>
              <a:t>prognozu</a:t>
            </a:r>
            <a:r>
              <a:rPr lang="tr-TR" sz="2800" dirty="0"/>
              <a:t> kemik yüksekliği belirler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7624" y="3068960"/>
            <a:ext cx="6624736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8571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r>
              <a:rPr lang="tr-TR" dirty="0" err="1"/>
              <a:t>Periodontitisli</a:t>
            </a:r>
            <a:r>
              <a:rPr lang="tr-TR" dirty="0"/>
              <a:t> hastanın </a:t>
            </a:r>
            <a:r>
              <a:rPr lang="tr-TR" dirty="0" err="1"/>
              <a:t>prognozu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sz="2800" b="1" dirty="0" smtClean="0"/>
              <a:t>                      Agresif</a:t>
            </a:r>
            <a:r>
              <a:rPr lang="tr-TR" sz="2800" dirty="0" smtClean="0"/>
              <a:t> </a:t>
            </a:r>
            <a:r>
              <a:rPr lang="tr-TR" sz="2800" b="1" dirty="0" err="1" smtClean="0"/>
              <a:t>Periodontitis</a:t>
            </a:r>
            <a:r>
              <a:rPr lang="tr-TR" sz="2800" dirty="0" smtClean="0"/>
              <a:t>:</a:t>
            </a:r>
          </a:p>
          <a:p>
            <a:pPr marL="0" indent="0" algn="ctr">
              <a:buNone/>
            </a:pPr>
            <a:r>
              <a:rPr lang="tr-TR" sz="2400" dirty="0" smtClean="0"/>
              <a:t>Erken </a:t>
            </a:r>
            <a:r>
              <a:rPr lang="tr-TR" sz="2400" dirty="0"/>
              <a:t>tanı konulan lokalize tip olgularda; konservatif tedavi, oral hijyenin sağlanması ve sistemik antibiyotik kullanımı ile mükemmel bir </a:t>
            </a:r>
            <a:r>
              <a:rPr lang="tr-TR" sz="2400" dirty="0" err="1"/>
              <a:t>prognoz</a:t>
            </a:r>
            <a:r>
              <a:rPr lang="tr-TR" sz="2400" dirty="0"/>
              <a:t> elde edilebilir. Daha ileri vakalarda da oral hijyen, sistemik antibiyotik ve </a:t>
            </a:r>
            <a:r>
              <a:rPr lang="tr-TR" sz="2400" dirty="0" err="1"/>
              <a:t>rejeneratif</a:t>
            </a:r>
            <a:r>
              <a:rPr lang="tr-TR" sz="2400" dirty="0"/>
              <a:t> tedaviyle iyi sonuçlar alınabilir. </a:t>
            </a:r>
            <a:r>
              <a:rPr lang="tr-TR" sz="2400" dirty="0" err="1"/>
              <a:t>Generalize</a:t>
            </a:r>
            <a:r>
              <a:rPr lang="tr-TR" sz="2400" dirty="0"/>
              <a:t> forma sahip hastalarda -ki çoğunlukla 30 yaşın altındadırlar- bağışıklık yanıtındaki problemlere sigara gibi yardımcı etkenler de eşlik ediyorsa genellikle diş taşları temizliği, oral hijyen eğitimi ve cerrahi işlemlerden ibaret konvansiyonel tedaviye olumlu yanıt alınamaz. </a:t>
            </a:r>
          </a:p>
          <a:p>
            <a:endParaRPr lang="tr-TR" sz="24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6709" y="4581128"/>
            <a:ext cx="3006204" cy="158115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92080" y="4581128"/>
            <a:ext cx="3168352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3276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Sistemik Hastalıklarla Birlikte Görülen </a:t>
            </a:r>
            <a:r>
              <a:rPr lang="tr-TR" b="1" dirty="0" err="1" smtClean="0"/>
              <a:t>Periodontitis</a:t>
            </a:r>
            <a:r>
              <a:rPr lang="tr-TR" dirty="0"/>
              <a:t>: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sz="2800" dirty="0"/>
              <a:t>1- Hematolojik hastalıklarla ilgili olanlar; </a:t>
            </a:r>
            <a:r>
              <a:rPr lang="tr-TR" sz="2800" dirty="0" smtClean="0"/>
              <a:t>Lösemi</a:t>
            </a:r>
            <a:r>
              <a:rPr lang="tr-TR" sz="2800" dirty="0"/>
              <a:t>, </a:t>
            </a:r>
            <a:r>
              <a:rPr lang="tr-TR" sz="2800" dirty="0" smtClean="0"/>
              <a:t>   </a:t>
            </a:r>
            <a:r>
              <a:rPr lang="tr-TR" sz="2800" dirty="0" err="1"/>
              <a:t>N</a:t>
            </a:r>
            <a:r>
              <a:rPr lang="tr-TR" sz="2800" dirty="0" err="1" smtClean="0"/>
              <a:t>ötropeni</a:t>
            </a:r>
            <a:r>
              <a:rPr lang="tr-TR" sz="2800" dirty="0" smtClean="0"/>
              <a:t> </a:t>
            </a:r>
            <a:r>
              <a:rPr lang="tr-TR" sz="2800" dirty="0"/>
              <a:t>gibi.</a:t>
            </a:r>
          </a:p>
          <a:p>
            <a:pPr marL="0" indent="0" algn="just">
              <a:buNone/>
            </a:pPr>
            <a:r>
              <a:rPr lang="tr-TR" sz="2800" dirty="0"/>
              <a:t>2- Genetik; </a:t>
            </a:r>
            <a:r>
              <a:rPr lang="tr-TR" sz="2800" dirty="0" err="1"/>
              <a:t>Nötropeni</a:t>
            </a:r>
            <a:r>
              <a:rPr lang="tr-TR" sz="2800" dirty="0"/>
              <a:t>, </a:t>
            </a:r>
            <a:r>
              <a:rPr lang="tr-TR" sz="2800" dirty="0" err="1"/>
              <a:t>Down</a:t>
            </a:r>
            <a:r>
              <a:rPr lang="tr-TR" sz="2800" dirty="0"/>
              <a:t> </a:t>
            </a:r>
            <a:r>
              <a:rPr lang="tr-TR" sz="2800" dirty="0" err="1"/>
              <a:t>dendromu</a:t>
            </a:r>
            <a:r>
              <a:rPr lang="tr-TR" sz="2800" dirty="0"/>
              <a:t>, </a:t>
            </a:r>
            <a:r>
              <a:rPr lang="tr-TR" sz="2800" dirty="0" err="1"/>
              <a:t>Papillon-Lefevre</a:t>
            </a:r>
            <a:r>
              <a:rPr lang="tr-TR" sz="2800" dirty="0"/>
              <a:t> sendromu, </a:t>
            </a:r>
            <a:r>
              <a:rPr lang="tr-TR" sz="2800" dirty="0" err="1"/>
              <a:t>H</a:t>
            </a:r>
            <a:r>
              <a:rPr lang="tr-TR" sz="2800" dirty="0" err="1" smtClean="0"/>
              <a:t>ipofosfataziya</a:t>
            </a:r>
            <a:r>
              <a:rPr lang="tr-TR" sz="2800" dirty="0" smtClean="0"/>
              <a:t> </a:t>
            </a:r>
            <a:r>
              <a:rPr lang="tr-TR" sz="2800" dirty="0"/>
              <a:t>gibi. </a:t>
            </a:r>
            <a:endParaRPr lang="tr-TR" sz="2800" dirty="0" smtClean="0"/>
          </a:p>
          <a:p>
            <a:pPr marL="0" indent="0" algn="ctr">
              <a:buNone/>
            </a:pPr>
            <a:r>
              <a:rPr lang="tr-TR" sz="2800" dirty="0" smtClean="0"/>
              <a:t>Esas </a:t>
            </a:r>
            <a:r>
              <a:rPr lang="tr-TR" sz="2800" dirty="0"/>
              <a:t>etiyolojik faktör plak olmasına rağmen, sistemik durum kişinin plağa karşı cevabını olumsuz yönde etkiler. </a:t>
            </a:r>
            <a:r>
              <a:rPr lang="tr-TR" sz="2800" dirty="0" smtClean="0"/>
              <a:t>Konak </a:t>
            </a:r>
            <a:r>
              <a:rPr lang="tr-TR" sz="2800" dirty="0"/>
              <a:t>yanıtını değiştiren genetik hastalıklar da agresif </a:t>
            </a:r>
            <a:r>
              <a:rPr lang="tr-TR" sz="2800" dirty="0" err="1"/>
              <a:t>periodontitise</a:t>
            </a:r>
            <a:r>
              <a:rPr lang="tr-TR" sz="2800" dirty="0"/>
              <a:t> benzer tablolara neden olarak </a:t>
            </a:r>
            <a:r>
              <a:rPr lang="tr-TR" sz="2800" dirty="0" err="1"/>
              <a:t>prognozu</a:t>
            </a:r>
            <a:r>
              <a:rPr lang="tr-TR" sz="2800" dirty="0"/>
              <a:t> olumsuz yönde etkileyebilirler.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91499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548680"/>
            <a:ext cx="8229600" cy="59046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800" b="1" dirty="0" smtClean="0"/>
              <a:t>                  </a:t>
            </a:r>
            <a:r>
              <a:rPr lang="tr-TR" sz="2800" b="1" dirty="0" err="1" smtClean="0"/>
              <a:t>Nekrotizan</a:t>
            </a:r>
            <a:r>
              <a:rPr lang="tr-TR" sz="2800" b="1" dirty="0" smtClean="0"/>
              <a:t> </a:t>
            </a:r>
            <a:r>
              <a:rPr lang="tr-TR" sz="2800" b="1" dirty="0" err="1"/>
              <a:t>Periodontal</a:t>
            </a:r>
            <a:r>
              <a:rPr lang="tr-TR" sz="2800" b="1" dirty="0"/>
              <a:t> </a:t>
            </a:r>
            <a:r>
              <a:rPr lang="tr-TR" sz="2800" b="1" dirty="0" smtClean="0"/>
              <a:t>Hastalıklar</a:t>
            </a:r>
            <a:r>
              <a:rPr lang="tr-TR" sz="2800" dirty="0" smtClean="0"/>
              <a:t>:</a:t>
            </a:r>
          </a:p>
          <a:p>
            <a:pPr marL="0" indent="0" algn="ctr">
              <a:buNone/>
            </a:pPr>
            <a:r>
              <a:rPr lang="tr-TR" sz="2800" dirty="0" smtClean="0"/>
              <a:t> </a:t>
            </a:r>
            <a:r>
              <a:rPr lang="tr-TR" sz="2400" dirty="0" err="1" smtClean="0"/>
              <a:t>NUG’te</a:t>
            </a:r>
            <a:r>
              <a:rPr lang="tr-TR" sz="2400" dirty="0" smtClean="0"/>
              <a:t> </a:t>
            </a:r>
            <a:r>
              <a:rPr lang="tr-TR" sz="2400" dirty="0"/>
              <a:t>bakteriyel etkenlerin yanı sıra akut psikolojik stres, sigara ve kötü beslenme gibi ikincil faktörler de vardır. Bakteriyel plak ve ikincil faktörlerin kontrol altına alınabildiği olgularda </a:t>
            </a:r>
            <a:r>
              <a:rPr lang="tr-TR" sz="2400" dirty="0" err="1"/>
              <a:t>NUG’in</a:t>
            </a:r>
            <a:r>
              <a:rPr lang="tr-TR" sz="2400" dirty="0"/>
              <a:t> </a:t>
            </a:r>
            <a:r>
              <a:rPr lang="tr-TR" sz="2400" dirty="0" err="1"/>
              <a:t>prognozu</a:t>
            </a:r>
            <a:r>
              <a:rPr lang="tr-TR" sz="2400" dirty="0"/>
              <a:t> iyidir ama oluşan doku hasarı kalıcıdır. İkincil faktörlerin tam olarak elimine edilemediği durumlarda </a:t>
            </a:r>
            <a:r>
              <a:rPr lang="tr-TR" sz="2400" dirty="0" err="1"/>
              <a:t>nüks</a:t>
            </a:r>
            <a:r>
              <a:rPr lang="tr-TR" sz="2400" dirty="0"/>
              <a:t> görülebilir, bu durumda </a:t>
            </a:r>
            <a:r>
              <a:rPr lang="tr-TR" sz="2400" dirty="0" err="1"/>
              <a:t>prognoz</a:t>
            </a:r>
            <a:r>
              <a:rPr lang="tr-TR" sz="2400" dirty="0"/>
              <a:t> da kötüye doğru gidecektir. Sistemik olarak sağlıklı </a:t>
            </a:r>
            <a:r>
              <a:rPr lang="tr-TR" sz="2400" dirty="0" err="1"/>
              <a:t>NUP’li</a:t>
            </a:r>
            <a:r>
              <a:rPr lang="tr-TR" sz="2400" dirty="0"/>
              <a:t> hastalarda da </a:t>
            </a:r>
            <a:r>
              <a:rPr lang="tr-TR" sz="2400" dirty="0" err="1"/>
              <a:t>prognoz</a:t>
            </a:r>
            <a:r>
              <a:rPr lang="tr-TR" sz="2400" dirty="0"/>
              <a:t> her iki grup etkenin ortadan kaldırılmasına bağlıdır. Ne var ki, çoğunlukla HIV enfeksiyonu gibi bağışıklık problemi yaratan sistemik durumlara bağlı </a:t>
            </a:r>
            <a:r>
              <a:rPr lang="tr-TR" sz="2400" dirty="0" err="1"/>
              <a:t>NUP’in</a:t>
            </a:r>
            <a:r>
              <a:rPr lang="tr-TR" sz="2400" dirty="0"/>
              <a:t> </a:t>
            </a:r>
            <a:r>
              <a:rPr lang="tr-TR" sz="2400" dirty="0" err="1"/>
              <a:t>prognozu</a:t>
            </a:r>
            <a:r>
              <a:rPr lang="tr-TR" sz="2400" dirty="0"/>
              <a:t> hastalığın </a:t>
            </a:r>
            <a:r>
              <a:rPr lang="tr-TR" sz="2400" dirty="0" err="1"/>
              <a:t>prognozuna</a:t>
            </a:r>
            <a:r>
              <a:rPr lang="tr-TR" sz="2400" dirty="0"/>
              <a:t> bağlıdır.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15816" y="4941168"/>
            <a:ext cx="3629025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810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Faz 1 tedavi sonrası </a:t>
            </a:r>
            <a:r>
              <a:rPr lang="tr-TR" dirty="0" err="1" smtClean="0"/>
              <a:t>prognozun</a:t>
            </a:r>
            <a:r>
              <a:rPr lang="tr-TR" dirty="0" smtClean="0"/>
              <a:t> tekrar değerlendirilmesi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ctr"/>
            <a:r>
              <a:rPr lang="tr-TR" sz="3400" dirty="0"/>
              <a:t>Başlangıç tedavisinden sonraki gözden geçirme safhasında bazen </a:t>
            </a:r>
            <a:r>
              <a:rPr lang="tr-TR" sz="3400" dirty="0" err="1"/>
              <a:t>periodontal</a:t>
            </a:r>
            <a:r>
              <a:rPr lang="tr-TR" sz="3400" dirty="0"/>
              <a:t> dokuların umulandan daha fazla gelişme kaydettiği, bazen de çok fazla başarı sağlanamadığı görülebilir. Bu durumda ilk başta yapılan </a:t>
            </a:r>
            <a:r>
              <a:rPr lang="tr-TR" sz="3400" dirty="0" err="1"/>
              <a:t>prognoz</a:t>
            </a:r>
            <a:r>
              <a:rPr lang="tr-TR" sz="3400" dirty="0"/>
              <a:t> tahmininde değişiklikler yapılması gerekebilir. Cep derinliğinde belirgin bir azalma ve tedaviye olumlu bir yanıt alınmışsa başlangıçta yaptığımız </a:t>
            </a:r>
            <a:r>
              <a:rPr lang="tr-TR" sz="3400" dirty="0" smtClean="0"/>
              <a:t>tahminin </a:t>
            </a:r>
            <a:r>
              <a:rPr lang="tr-TR" sz="3400" dirty="0"/>
              <a:t>daha iyiye doğru değişmesine neden olabilir. Ama </a:t>
            </a:r>
            <a:r>
              <a:rPr lang="tr-TR" sz="3400" dirty="0" smtClean="0"/>
              <a:t> Faz1 </a:t>
            </a:r>
            <a:r>
              <a:rPr lang="tr-TR" sz="3400" dirty="0"/>
              <a:t>tedaviyle iltihabi yanıt kontrol altına alınamamışsa genel </a:t>
            </a:r>
            <a:r>
              <a:rPr lang="tr-TR" sz="3400" dirty="0" err="1"/>
              <a:t>prognoz</a:t>
            </a:r>
            <a:r>
              <a:rPr lang="tr-TR" sz="3400" dirty="0"/>
              <a:t> </a:t>
            </a:r>
            <a:r>
              <a:rPr lang="tr-TR" sz="3400" dirty="0" smtClean="0"/>
              <a:t>tahminimize ulaşamamış olabiliriz. </a:t>
            </a:r>
            <a:r>
              <a:rPr lang="tr-TR" sz="3400" u="sng" dirty="0"/>
              <a:t>Bu konudaki en önemli faktörlerden birisi </a:t>
            </a:r>
            <a:r>
              <a:rPr lang="tr-TR" sz="3400" u="sng" dirty="0" err="1"/>
              <a:t>inflamasyonun</a:t>
            </a:r>
            <a:r>
              <a:rPr lang="tr-TR" sz="3400" u="sng" dirty="0"/>
              <a:t> </a:t>
            </a:r>
            <a:r>
              <a:rPr lang="tr-TR" sz="3400" dirty="0" smtClean="0"/>
              <a:t>şiddetidir. Aynı </a:t>
            </a:r>
            <a:r>
              <a:rPr lang="tr-TR" sz="3400" dirty="0"/>
              <a:t>derecede </a:t>
            </a:r>
            <a:r>
              <a:rPr lang="tr-TR" sz="3400" dirty="0" err="1"/>
              <a:t>periodontal</a:t>
            </a:r>
            <a:r>
              <a:rPr lang="tr-TR" sz="3400" dirty="0"/>
              <a:t> yıkıma sahip iki hastadan birisinde başlangıç tedavisine daha iyi yanıt </a:t>
            </a:r>
            <a:r>
              <a:rPr lang="tr-TR" sz="3400" dirty="0" smtClean="0"/>
              <a:t>alınabilir. </a:t>
            </a:r>
            <a:r>
              <a:rPr lang="tr-TR" sz="3400" dirty="0"/>
              <a:t>Lokal </a:t>
            </a:r>
            <a:r>
              <a:rPr lang="tr-TR" sz="3400" dirty="0" err="1"/>
              <a:t>irritanların</a:t>
            </a:r>
            <a:r>
              <a:rPr lang="tr-TR" sz="3400" dirty="0"/>
              <a:t> uzaklaştırılması </a:t>
            </a:r>
            <a:r>
              <a:rPr lang="tr-TR" sz="3400" dirty="0" smtClean="0"/>
              <a:t>ciddi </a:t>
            </a:r>
            <a:r>
              <a:rPr lang="tr-TR" sz="3400" dirty="0"/>
              <a:t>bir etki </a:t>
            </a:r>
            <a:r>
              <a:rPr lang="tr-TR" sz="3400" dirty="0" smtClean="0"/>
              <a:t>yaratabilir. </a:t>
            </a:r>
            <a:r>
              <a:rPr lang="tr-TR" sz="3400" dirty="0"/>
              <a:t>Yine bu aşamada çevresel etkenlerin ve </a:t>
            </a:r>
            <a:r>
              <a:rPr lang="tr-TR" sz="3400" dirty="0" smtClean="0"/>
              <a:t>sistemik </a:t>
            </a:r>
            <a:r>
              <a:rPr lang="tr-TR" sz="3400" dirty="0"/>
              <a:t>hastalıkların etkilerinin kontrol altına alınıp alınmadığı da belirlenmiş olur.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02440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Faz 1 tedavi sonrası </a:t>
            </a:r>
            <a:r>
              <a:rPr lang="tr-TR" dirty="0" err="1"/>
              <a:t>prognozun</a:t>
            </a:r>
            <a:r>
              <a:rPr lang="tr-TR" dirty="0"/>
              <a:t> tekrar </a:t>
            </a:r>
            <a:r>
              <a:rPr lang="tr-TR" dirty="0" smtClean="0"/>
              <a:t>değerlendirilmesi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 err="1"/>
              <a:t>Periodontitisin</a:t>
            </a:r>
            <a:r>
              <a:rPr lang="tr-TR" sz="2800" dirty="0"/>
              <a:t> ataklar ve aralarda sessiz dönemler şeklinde ilerleyen karakteri nedeniyle her zaman kesin bir </a:t>
            </a:r>
            <a:r>
              <a:rPr lang="tr-TR" sz="2800" dirty="0" err="1"/>
              <a:t>prognoz</a:t>
            </a:r>
            <a:r>
              <a:rPr lang="tr-TR" sz="2800" dirty="0"/>
              <a:t> tahmini yapmak mümkün olmayabilir.</a:t>
            </a:r>
          </a:p>
          <a:p>
            <a:r>
              <a:rPr lang="tr-TR" sz="2800" dirty="0" smtClean="0"/>
              <a:t>Günümüzde  </a:t>
            </a:r>
            <a:r>
              <a:rPr lang="tr-TR" sz="2800" dirty="0" err="1" smtClean="0"/>
              <a:t>periodontal</a:t>
            </a:r>
            <a:r>
              <a:rPr lang="tr-TR" sz="2800" dirty="0" smtClean="0"/>
              <a:t> hastalığın sessiz dönemde mi  yoksa akut durumda mı olduğunu tanımlayabilecek geçerli </a:t>
            </a:r>
            <a:r>
              <a:rPr lang="tr-TR" sz="2800" dirty="0" err="1" smtClean="0"/>
              <a:t>metod</a:t>
            </a:r>
            <a:r>
              <a:rPr lang="tr-TR" sz="2800" dirty="0" smtClean="0"/>
              <a:t> yoktur.</a:t>
            </a:r>
          </a:p>
          <a:p>
            <a:r>
              <a:rPr lang="tr-TR" sz="2800" dirty="0" smtClean="0"/>
              <a:t>İleri lezyonlar </a:t>
            </a:r>
            <a:r>
              <a:rPr lang="tr-TR" sz="2800" dirty="0"/>
              <a:t> </a:t>
            </a:r>
            <a:r>
              <a:rPr lang="tr-TR" sz="2800" dirty="0" smtClean="0"/>
              <a:t>eğer aktif durumdalarsa hastalığı çok hızlı bir şekilde umutsuz hale getirebilir.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xmlns="" val="14371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 smtClean="0"/>
              <a:t>Kaynaklar</a:t>
            </a:r>
            <a:endParaRPr lang="tr-TR" sz="40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 smtClean="0"/>
              <a:t>Kwok</a:t>
            </a:r>
            <a:r>
              <a:rPr lang="tr-TR" sz="2400" dirty="0" smtClean="0"/>
              <a:t>,  V. </a:t>
            </a:r>
            <a:r>
              <a:rPr lang="tr-TR" sz="2400" dirty="0" err="1" smtClean="0"/>
              <a:t>Caton,J</a:t>
            </a:r>
            <a:r>
              <a:rPr lang="tr-TR" sz="2400" dirty="0" smtClean="0"/>
              <a:t>.(2007).</a:t>
            </a:r>
            <a:r>
              <a:rPr lang="en-US" sz="2400" dirty="0"/>
              <a:t> </a:t>
            </a:r>
            <a:r>
              <a:rPr lang="en-US" sz="2400" dirty="0" smtClean="0"/>
              <a:t> "</a:t>
            </a:r>
            <a:r>
              <a:rPr lang="en-US" sz="2400" dirty="0"/>
              <a:t>Commentary: prognosis revisited: a system for assigning periodontal prognosis." </a:t>
            </a:r>
            <a:r>
              <a:rPr lang="en-US" sz="2400" i="1" dirty="0"/>
              <a:t>Journal of periodontology</a:t>
            </a:r>
            <a:r>
              <a:rPr lang="en-US" sz="2400" dirty="0"/>
              <a:t> </a:t>
            </a:r>
            <a:r>
              <a:rPr lang="en-US" sz="2400" dirty="0" smtClean="0"/>
              <a:t> (</a:t>
            </a:r>
            <a:r>
              <a:rPr lang="en-US" sz="2400" dirty="0"/>
              <a:t>2007): </a:t>
            </a:r>
            <a:r>
              <a:rPr lang="tr-TR" sz="2400" dirty="0" smtClean="0"/>
              <a:t>787(11);</a:t>
            </a:r>
            <a:r>
              <a:rPr lang="en-US" sz="2400" dirty="0" smtClean="0"/>
              <a:t>2063-2071</a:t>
            </a:r>
            <a:r>
              <a:rPr lang="en-US" sz="2400" dirty="0"/>
              <a:t>. </a:t>
            </a:r>
            <a:endParaRPr lang="tr-TR" sz="2400" dirty="0" smtClean="0"/>
          </a:p>
          <a:p>
            <a:r>
              <a:rPr lang="tr-TR" sz="2400" dirty="0" err="1" smtClean="0"/>
              <a:t>McGuire</a:t>
            </a:r>
            <a:r>
              <a:rPr lang="tr-TR" sz="2400" dirty="0" smtClean="0"/>
              <a:t> MK, </a:t>
            </a:r>
            <a:r>
              <a:rPr lang="tr-TR" sz="2400" dirty="0" err="1" smtClean="0"/>
              <a:t>Nunn</a:t>
            </a:r>
            <a:r>
              <a:rPr lang="tr-TR" sz="2400" dirty="0" smtClean="0"/>
              <a:t> </a:t>
            </a:r>
            <a:r>
              <a:rPr lang="tr-TR" sz="2400" dirty="0" err="1" smtClean="0"/>
              <a:t>ME:Prognosis</a:t>
            </a:r>
            <a:r>
              <a:rPr lang="tr-TR" sz="2400" dirty="0" smtClean="0"/>
              <a:t> </a:t>
            </a:r>
            <a:r>
              <a:rPr lang="tr-TR" sz="2400" dirty="0" err="1" smtClean="0"/>
              <a:t>versus</a:t>
            </a:r>
            <a:r>
              <a:rPr lang="tr-TR" sz="2400" dirty="0" smtClean="0"/>
              <a:t> </a:t>
            </a:r>
            <a:r>
              <a:rPr lang="tr-TR" sz="2400" dirty="0" err="1" smtClean="0"/>
              <a:t>actual</a:t>
            </a:r>
            <a:r>
              <a:rPr lang="tr-TR" sz="2400" dirty="0" smtClean="0"/>
              <a:t> outcome.4.The </a:t>
            </a:r>
            <a:r>
              <a:rPr lang="tr-TR" sz="2400" dirty="0" err="1" smtClean="0"/>
              <a:t>effectivenessof</a:t>
            </a:r>
            <a:r>
              <a:rPr lang="tr-TR" sz="2400" dirty="0" smtClean="0"/>
              <a:t> </a:t>
            </a:r>
            <a:r>
              <a:rPr lang="tr-TR" sz="2400" dirty="0" err="1" smtClean="0"/>
              <a:t>clinical</a:t>
            </a:r>
            <a:r>
              <a:rPr lang="tr-TR" sz="2400" dirty="0" smtClean="0"/>
              <a:t> </a:t>
            </a:r>
            <a:r>
              <a:rPr lang="tr-TR" sz="2400" dirty="0" err="1" smtClean="0"/>
              <a:t>parameters</a:t>
            </a:r>
            <a:r>
              <a:rPr lang="tr-TR" sz="2400" dirty="0" smtClean="0"/>
              <a:t> </a:t>
            </a:r>
            <a:r>
              <a:rPr lang="tr-TR" sz="2400" dirty="0" err="1" smtClean="0"/>
              <a:t>and</a:t>
            </a:r>
            <a:r>
              <a:rPr lang="tr-TR" sz="2400" dirty="0" smtClean="0"/>
              <a:t> IL-1 </a:t>
            </a:r>
            <a:r>
              <a:rPr lang="tr-TR" sz="2400" dirty="0" err="1" smtClean="0"/>
              <a:t>genotype</a:t>
            </a:r>
            <a:r>
              <a:rPr lang="tr-TR" sz="2400" dirty="0" smtClean="0"/>
              <a:t> in </a:t>
            </a:r>
            <a:r>
              <a:rPr lang="tr-TR" sz="2400" dirty="0" err="1" smtClean="0"/>
              <a:t>acurrately</a:t>
            </a:r>
            <a:r>
              <a:rPr lang="tr-TR" sz="2400" dirty="0" smtClean="0"/>
              <a:t> </a:t>
            </a:r>
            <a:r>
              <a:rPr lang="tr-TR" sz="2400" dirty="0" err="1" smtClean="0"/>
              <a:t>predicting</a:t>
            </a:r>
            <a:r>
              <a:rPr lang="tr-TR" sz="2400" dirty="0" smtClean="0"/>
              <a:t> </a:t>
            </a:r>
            <a:r>
              <a:rPr lang="tr-TR" sz="2400" dirty="0" err="1" smtClean="0"/>
              <a:t>prognoses</a:t>
            </a:r>
            <a:r>
              <a:rPr lang="tr-TR" sz="2400" dirty="0" smtClean="0"/>
              <a:t> </a:t>
            </a:r>
            <a:r>
              <a:rPr lang="tr-TR" sz="2400" dirty="0" err="1" smtClean="0"/>
              <a:t>and</a:t>
            </a:r>
            <a:r>
              <a:rPr lang="tr-TR" sz="2400" dirty="0" smtClean="0"/>
              <a:t> </a:t>
            </a:r>
            <a:r>
              <a:rPr lang="tr-TR" sz="2400" dirty="0" err="1" smtClean="0"/>
              <a:t>tooth</a:t>
            </a:r>
            <a:r>
              <a:rPr lang="tr-TR" sz="2400" dirty="0" smtClean="0"/>
              <a:t> </a:t>
            </a:r>
            <a:r>
              <a:rPr lang="tr-TR" sz="2400" dirty="0" err="1" smtClean="0"/>
              <a:t>survival</a:t>
            </a:r>
            <a:r>
              <a:rPr lang="tr-TR" sz="2400" dirty="0" smtClean="0"/>
              <a:t>. J. </a:t>
            </a:r>
            <a:r>
              <a:rPr lang="tr-TR" sz="2400" dirty="0" err="1" smtClean="0"/>
              <a:t>Periodontology</a:t>
            </a:r>
            <a:r>
              <a:rPr lang="tr-TR" sz="2400" dirty="0" smtClean="0"/>
              <a:t> 1999.</a:t>
            </a:r>
          </a:p>
          <a:p>
            <a:r>
              <a:rPr lang="tr-TR" sz="2400" dirty="0" err="1" smtClean="0"/>
              <a:t>Carranza’s</a:t>
            </a:r>
            <a:r>
              <a:rPr lang="tr-TR" sz="2400" dirty="0" smtClean="0"/>
              <a:t> </a:t>
            </a:r>
            <a:r>
              <a:rPr lang="tr-TR" sz="2400" dirty="0" err="1" smtClean="0"/>
              <a:t>clinical</a:t>
            </a:r>
            <a:r>
              <a:rPr lang="tr-TR" sz="2400" dirty="0" smtClean="0"/>
              <a:t> </a:t>
            </a:r>
            <a:r>
              <a:rPr lang="tr-TR" sz="2400" dirty="0" err="1" smtClean="0"/>
              <a:t>periodontology</a:t>
            </a:r>
            <a:r>
              <a:rPr lang="tr-TR" sz="2400" dirty="0" smtClean="0"/>
              <a:t> </a:t>
            </a:r>
            <a:r>
              <a:rPr lang="tr-TR" sz="2400" dirty="0" err="1" smtClean="0"/>
              <a:t>twelfth</a:t>
            </a:r>
            <a:r>
              <a:rPr lang="tr-TR" sz="2400" dirty="0" smtClean="0"/>
              <a:t> </a:t>
            </a:r>
            <a:r>
              <a:rPr lang="tr-TR" sz="2400" dirty="0" err="1" smtClean="0"/>
              <a:t>edition</a:t>
            </a:r>
            <a:r>
              <a:rPr lang="tr-TR" sz="2400" dirty="0" smtClean="0"/>
              <a:t>.</a:t>
            </a:r>
          </a:p>
          <a:p>
            <a:r>
              <a:rPr lang="tr-TR" sz="2400" dirty="0" err="1" smtClean="0"/>
              <a:t>Clinical</a:t>
            </a:r>
            <a:r>
              <a:rPr lang="tr-TR" sz="2400" dirty="0" smtClean="0"/>
              <a:t> </a:t>
            </a:r>
            <a:r>
              <a:rPr lang="tr-TR" sz="2400" dirty="0" err="1" smtClean="0"/>
              <a:t>periodontology</a:t>
            </a:r>
            <a:r>
              <a:rPr lang="tr-TR" sz="2400" dirty="0" smtClean="0"/>
              <a:t> </a:t>
            </a:r>
            <a:r>
              <a:rPr lang="tr-TR" sz="2400" dirty="0" err="1" smtClean="0"/>
              <a:t>and</a:t>
            </a:r>
            <a:r>
              <a:rPr lang="tr-TR" sz="2400" dirty="0" smtClean="0"/>
              <a:t> </a:t>
            </a:r>
            <a:r>
              <a:rPr lang="tr-TR" sz="2400" dirty="0" err="1" smtClean="0"/>
              <a:t>implant</a:t>
            </a:r>
            <a:r>
              <a:rPr lang="tr-TR" sz="2400" dirty="0" smtClean="0"/>
              <a:t> </a:t>
            </a:r>
            <a:r>
              <a:rPr lang="tr-TR" sz="2400" dirty="0" err="1" smtClean="0"/>
              <a:t>dentistry</a:t>
            </a:r>
            <a:r>
              <a:rPr lang="tr-TR" sz="2400" dirty="0" smtClean="0"/>
              <a:t> </a:t>
            </a:r>
            <a:r>
              <a:rPr lang="tr-TR" sz="2400" dirty="0" err="1" smtClean="0"/>
              <a:t>sixth</a:t>
            </a:r>
            <a:r>
              <a:rPr lang="tr-TR" sz="2400" dirty="0" smtClean="0"/>
              <a:t> </a:t>
            </a:r>
            <a:r>
              <a:rPr lang="tr-TR" sz="2400" dirty="0" err="1" smtClean="0"/>
              <a:t>edition</a:t>
            </a:r>
            <a:r>
              <a:rPr lang="tr-TR" sz="2400" dirty="0" smtClean="0"/>
              <a:t>.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xmlns="" val="136522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</TotalTime>
  <Words>2216</Words>
  <Application>Microsoft Office PowerPoint</Application>
  <PresentationFormat>Ekran Gösterisi (4:3)</PresentationFormat>
  <Paragraphs>165</Paragraphs>
  <Slides>43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43</vt:i4>
      </vt:variant>
    </vt:vector>
  </HeadingPairs>
  <TitlesOfParts>
    <vt:vector size="44" baseType="lpstr">
      <vt:lpstr>Ofis Teması</vt:lpstr>
      <vt:lpstr>Tedavi planlaması ve prognoz</vt:lpstr>
      <vt:lpstr>PROGNOZ</vt:lpstr>
      <vt:lpstr>Amaç</vt:lpstr>
      <vt:lpstr>PROGNOZ</vt:lpstr>
      <vt:lpstr>Prognozun tipleri:    </vt:lpstr>
      <vt:lpstr>Mükemmel  </vt:lpstr>
      <vt:lpstr>İyi </vt:lpstr>
      <vt:lpstr>Kötü</vt:lpstr>
      <vt:lpstr>Şüpheli </vt:lpstr>
      <vt:lpstr>Umutsuz </vt:lpstr>
      <vt:lpstr>Prognoz</vt:lpstr>
      <vt:lpstr>Şu sorulara cevap aranır</vt:lpstr>
      <vt:lpstr>Prognozu belirlerken dikkate alınacak faktörler</vt:lpstr>
      <vt:lpstr>Genel klinik faktörler </vt:lpstr>
      <vt:lpstr>Genel klinik faktörler</vt:lpstr>
      <vt:lpstr>Hastalığın şiddeti :</vt:lpstr>
      <vt:lpstr>Genel klinik faktörler</vt:lpstr>
      <vt:lpstr>Genel klinik faktörler</vt:lpstr>
      <vt:lpstr>Hastanın Uyumu: </vt:lpstr>
      <vt:lpstr>Sistemik ve çevresel faktörler:</vt:lpstr>
      <vt:lpstr>Genel klinik faktörler</vt:lpstr>
      <vt:lpstr>Sistemik ve çevresel faktörler</vt:lpstr>
      <vt:lpstr>Sistemik ve çevresel faktörler</vt:lpstr>
      <vt:lpstr>Lokal faktörler</vt:lpstr>
      <vt:lpstr>Lokal faktörler</vt:lpstr>
      <vt:lpstr>Lokal faktörler</vt:lpstr>
      <vt:lpstr>Lokal faktörler:</vt:lpstr>
      <vt:lpstr>Lokal faktörler:</vt:lpstr>
      <vt:lpstr>Lokal faktörler</vt:lpstr>
      <vt:lpstr>Teşhisle prognoz arasındaki ilişki :</vt:lpstr>
      <vt:lpstr>Gingivitisli hastaların prognozu</vt:lpstr>
      <vt:lpstr>Gingivitisli hastaların prognozu</vt:lpstr>
      <vt:lpstr>Gingivitisli hastaların prognozu</vt:lpstr>
      <vt:lpstr>Gingivitisli hastaların prognozu</vt:lpstr>
      <vt:lpstr>Gingivitisli hastaların prognozu</vt:lpstr>
      <vt:lpstr>Periodontitisli hastanın prognozu</vt:lpstr>
      <vt:lpstr>Kronik Periodontitis:</vt:lpstr>
      <vt:lpstr>Periodontitisli hastanın prognozu</vt:lpstr>
      <vt:lpstr>Sistemik Hastalıklarla Birlikte Görülen Periodontitis:</vt:lpstr>
      <vt:lpstr>Slayt 40</vt:lpstr>
      <vt:lpstr>Faz 1 tedavi sonrası prognozun tekrar değerlendirilmesi</vt:lpstr>
      <vt:lpstr>Faz 1 tedavi sonrası prognozun tekrar değerlendirilmesi</vt:lpstr>
      <vt:lpstr>Kaynaklar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PROGNOZ</dc:title>
  <dc:creator>Acer</dc:creator>
  <cp:lastModifiedBy>OEMPC</cp:lastModifiedBy>
  <cp:revision>87</cp:revision>
  <dcterms:created xsi:type="dcterms:W3CDTF">2017-10-08T09:21:52Z</dcterms:created>
  <dcterms:modified xsi:type="dcterms:W3CDTF">2020-02-14T08:21:40Z</dcterms:modified>
</cp:coreProperties>
</file>