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2"/>
      </p:bgRef>
    </p:bg>
    <p:spTree>
      <p:nvGrpSpPr>
        <p:cNvPr id="1" name=""/>
        <p:cNvGrpSpPr/>
        <p:nvPr/>
      </p:nvGrpSpPr>
      <p:grpSpPr>
        <a:xfrm>
          <a:off x="0" y="0"/>
          <a:ext cx="0" cy="0"/>
          <a:chOff x="0" y="0"/>
          <a:chExt cx="0" cy="0"/>
        </a:xfrm>
      </p:grpSpPr>
      <p:sp>
        <p:nvSpPr>
          <p:cNvPr id="15" name="14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Dikdörtgen"/>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Alt Başlık"/>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p:txBody>
          <a:bodyPr/>
          <a:lstStyle/>
          <a:p>
            <a:fld id="{D9F75050-0E15-4C5B-92B0-66D068882F1F}" type="datetimeFigureOut">
              <a:rPr lang="tr-TR" smtClean="0"/>
              <a:pPr/>
              <a:t>25.03.2015</a:t>
            </a:fld>
            <a:endParaRPr lang="tr-TR"/>
          </a:p>
        </p:txBody>
      </p:sp>
      <p:sp>
        <p:nvSpPr>
          <p:cNvPr id="17" name="16 Altbilgi Yer Tutucusu"/>
          <p:cNvSpPr>
            <a:spLocks noGrp="1"/>
          </p:cNvSpPr>
          <p:nvPr>
            <p:ph type="ftr" sz="quarter" idx="11"/>
          </p:nvPr>
        </p:nvSpPr>
        <p:spPr/>
        <p:txBody>
          <a:bodyPr/>
          <a:lstStyle/>
          <a:p>
            <a:endParaRPr lang="tr-TR"/>
          </a:p>
        </p:txBody>
      </p:sp>
      <p:sp>
        <p:nvSpPr>
          <p:cNvPr id="7" name="6 Düz Bağlayıcı"/>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Dikdörtgen"/>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Oval"/>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Oval"/>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Slayt Numarası Yer Tutucusu"/>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DEFA8C-F947-479F-BE07-76B6B3F80BF1}" type="slidenum">
              <a:rPr lang="tr-TR" smtClean="0"/>
              <a:pPr/>
              <a:t>‹#›</a:t>
            </a:fld>
            <a:endParaRPr lang="tr-TR"/>
          </a:p>
        </p:txBody>
      </p:sp>
      <p:sp>
        <p:nvSpPr>
          <p:cNvPr id="8" name="7 Başlık"/>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solidFill>
                  <a:schemeClr val="accent3">
                    <a:shade val="75000"/>
                  </a:schemeClr>
                </a:solidFill>
              </a:defRPr>
            </a:lvl1pPr>
          </a:lstStyle>
          <a:p>
            <a:r>
              <a:rPr kumimoji="0" lang="tr-TR" smtClean="0"/>
              <a:t>Asıl başlık stili için tıklatın</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25.03.2015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a:xfrm>
            <a:off x="4361688" y="1026372"/>
            <a:ext cx="457200" cy="441325"/>
          </a:xfrm>
        </p:spPr>
        <p:txBody>
          <a:bodyPr/>
          <a:lstStyle/>
          <a:p>
            <a:fld id="{B1DEFA8C-F947-479F-BE07-76B6B3F80BF1}" type="slidenum">
              <a:rPr lang="tr-TR" smtClean="0"/>
              <a:pPr/>
              <a:t>‹#›</a:t>
            </a:fld>
            <a:endParaRPr lang="tr-TR"/>
          </a:p>
        </p:txBody>
      </p:sp>
      <p:sp>
        <p:nvSpPr>
          <p:cNvPr id="8" name="7 İçerik Yer Tutucusu"/>
          <p:cNvSpPr>
            <a:spLocks noGrp="1"/>
          </p:cNvSpPr>
          <p:nvPr>
            <p:ph sz="quarter" idx="1"/>
          </p:nvPr>
        </p:nvSpPr>
        <p:spPr>
          <a:xfrm>
            <a:off x="301752" y="1527048"/>
            <a:ext cx="850392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1"/>
      </p:bgRef>
    </p:bg>
    <p:spTree>
      <p:nvGrpSpPr>
        <p:cNvPr id="1" name=""/>
        <p:cNvGrpSpPr/>
        <p:nvPr/>
      </p:nvGrpSpPr>
      <p:grpSpPr>
        <a:xfrm>
          <a:off x="0" y="0"/>
          <a:ext cx="0" cy="0"/>
          <a:chOff x="0" y="0"/>
          <a:chExt cx="0" cy="0"/>
        </a:xfrm>
      </p:grpSpPr>
      <p:sp>
        <p:nvSpPr>
          <p:cNvPr id="17" name="16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Dikdörtgen"/>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Metin Yer Tutucusu"/>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13" name="12 Dikdörtgen"/>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Dikdörtgen"/>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Altbilgi Yer Tutucusu"/>
          <p:cNvSpPr>
            <a:spLocks noGrp="1"/>
          </p:cNvSpPr>
          <p:nvPr>
            <p:ph type="ftr" sz="quarter" idx="11"/>
          </p:nvPr>
        </p:nvSpPr>
        <p:spPr/>
        <p:txBody>
          <a:bodyPr/>
          <a:lstStyle/>
          <a:p>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25.03.2015</a:t>
            </a:fld>
            <a:endParaRPr lang="tr-TR"/>
          </a:p>
        </p:txBody>
      </p:sp>
      <p:sp>
        <p:nvSpPr>
          <p:cNvPr id="8" name="7 Düz Bağlayıcı"/>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Oval"/>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Oval"/>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Slayt Numarası Yer Tutucusu"/>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DEFA8C-F947-479F-BE07-76B6B3F80BF1}" type="slidenum">
              <a:rPr lang="tr-TR" smtClean="0"/>
              <a:pPr/>
              <a:t>‹#›</a:t>
            </a:fld>
            <a:endParaRPr lang="tr-TR"/>
          </a:p>
        </p:txBody>
      </p:sp>
      <p:sp>
        <p:nvSpPr>
          <p:cNvPr id="2" name="1 Başlık"/>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301752" y="228600"/>
            <a:ext cx="8534400" cy="758952"/>
          </a:xfrm>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a:xfrm>
            <a:off x="5791200" y="6409944"/>
            <a:ext cx="3044952" cy="365760"/>
          </a:xfrm>
        </p:spPr>
        <p:txBody>
          <a:bodyPr/>
          <a:lstStyle/>
          <a:p>
            <a:fld id="{D9F75050-0E15-4C5B-92B0-66D068882F1F}" type="datetimeFigureOut">
              <a:rPr lang="tr-TR" smtClean="0"/>
              <a:pPr/>
              <a:t>25.03.2015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Düz Bağlayıcı"/>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İçerik Yer Tutucusu"/>
          <p:cNvSpPr>
            <a:spLocks noGrp="1"/>
          </p:cNvSpPr>
          <p:nvPr>
            <p:ph sz="half" idx="1"/>
          </p:nvPr>
        </p:nvSpPr>
        <p:spPr>
          <a:xfrm>
            <a:off x="301752" y="1371600"/>
            <a:ext cx="4038600" cy="4681728"/>
          </a:xfrm>
        </p:spPr>
        <p:txBody>
          <a:bodyPr/>
          <a:lstStyle>
            <a:lvl1pPr>
              <a:defRPr sz="2500"/>
            </a:lvl1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İçerik Yer Tutucusu"/>
          <p:cNvSpPr>
            <a:spLocks noGrp="1"/>
          </p:cNvSpPr>
          <p:nvPr>
            <p:ph sz="half" idx="2"/>
          </p:nvPr>
        </p:nvSpPr>
        <p:spPr>
          <a:xfrm>
            <a:off x="4800600" y="1371600"/>
            <a:ext cx="4038600" cy="4681728"/>
          </a:xfrm>
        </p:spPr>
        <p:txBody>
          <a:bodyPr/>
          <a:lstStyle>
            <a:lvl1pPr>
              <a:defRPr sz="2500"/>
            </a:lvl1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1">
        <a:schemeClr val="bg2"/>
      </p:bgRef>
    </p:bg>
    <p:spTree>
      <p:nvGrpSpPr>
        <p:cNvPr id="1" name=""/>
        <p:cNvGrpSpPr/>
        <p:nvPr/>
      </p:nvGrpSpPr>
      <p:grpSpPr>
        <a:xfrm>
          <a:off x="0" y="0"/>
          <a:ext cx="0" cy="0"/>
          <a:chOff x="0" y="0"/>
          <a:chExt cx="0" cy="0"/>
        </a:xfrm>
      </p:grpSpPr>
      <p:sp>
        <p:nvSpPr>
          <p:cNvPr id="10" name="9 Düz Bağlayıcı"/>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Dikdörtgen"/>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20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21 Dikdörtgen"/>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Dikdörtgen"/>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ikdörtgen"/>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Metin Yer Tutucusu"/>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6 Veri Yer Tutucusu"/>
          <p:cNvSpPr>
            <a:spLocks noGrp="1"/>
          </p:cNvSpPr>
          <p:nvPr>
            <p:ph type="dt" sz="half" idx="10"/>
          </p:nvPr>
        </p:nvSpPr>
        <p:spPr/>
        <p:txBody>
          <a:bodyPr/>
          <a:lstStyle/>
          <a:p>
            <a:fld id="{D9F75050-0E15-4C5B-92B0-66D068882F1F}" type="datetimeFigureOut">
              <a:rPr lang="tr-TR" smtClean="0"/>
              <a:pPr/>
              <a:t>25.03.2015</a:t>
            </a:fld>
            <a:endParaRPr lang="tr-TR"/>
          </a:p>
        </p:txBody>
      </p:sp>
      <p:sp>
        <p:nvSpPr>
          <p:cNvPr id="8" name="7 Altbilgi Yer Tutucusu"/>
          <p:cNvSpPr>
            <a:spLocks noGrp="1"/>
          </p:cNvSpPr>
          <p:nvPr>
            <p:ph type="ftr" sz="quarter" idx="11"/>
          </p:nvPr>
        </p:nvSpPr>
        <p:spPr>
          <a:xfrm>
            <a:off x="304800" y="6409944"/>
            <a:ext cx="3581400" cy="365760"/>
          </a:xfrm>
        </p:spPr>
        <p:txBody>
          <a:bodyPr/>
          <a:lstStyle/>
          <a:p>
            <a:endParaRPr lang="tr-TR"/>
          </a:p>
        </p:txBody>
      </p:sp>
      <p:sp>
        <p:nvSpPr>
          <p:cNvPr id="15" name="14 Düz Bağlayıcı"/>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23 İçerik Yer Tutucusu"/>
          <p:cNvSpPr>
            <a:spLocks noGrp="1"/>
          </p:cNvSpPr>
          <p:nvPr>
            <p:ph sz="quarter" idx="2"/>
          </p:nvPr>
        </p:nvSpPr>
        <p:spPr>
          <a:xfrm>
            <a:off x="301752" y="2471383"/>
            <a:ext cx="4041648" cy="3818404"/>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25 İçerik Yer Tutucusu"/>
          <p:cNvSpPr>
            <a:spLocks noGrp="1"/>
          </p:cNvSpPr>
          <p:nvPr>
            <p:ph sz="quarter" idx="4"/>
          </p:nvPr>
        </p:nvSpPr>
        <p:spPr>
          <a:xfrm>
            <a:off x="4800600" y="2471383"/>
            <a:ext cx="4038600" cy="382219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24 Oval"/>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Oval"/>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Slayt Numarası Yer Tutucusu"/>
          <p:cNvSpPr>
            <a:spLocks noGrp="1"/>
          </p:cNvSpPr>
          <p:nvPr>
            <p:ph type="sldNum" sz="quarter" idx="12"/>
          </p:nvPr>
        </p:nvSpPr>
        <p:spPr>
          <a:xfrm>
            <a:off x="4343400" y="1042416"/>
            <a:ext cx="457200" cy="441325"/>
          </a:xfrm>
        </p:spPr>
        <p:txBody>
          <a:bodyPr/>
          <a:lstStyle>
            <a:lvl1pPr algn="ctr">
              <a:defRPr/>
            </a:lvl1pPr>
          </a:lstStyle>
          <a:p>
            <a:fld id="{B1DEFA8C-F947-479F-BE07-76B6B3F80BF1}" type="slidenum">
              <a:rPr lang="tr-TR" smtClean="0"/>
              <a:pPr/>
              <a:t>‹#›</a:t>
            </a:fld>
            <a:endParaRPr lang="tr-TR"/>
          </a:p>
        </p:txBody>
      </p:sp>
      <p:sp>
        <p:nvSpPr>
          <p:cNvPr id="23" name="22 Başlık"/>
          <p:cNvSpPr>
            <a:spLocks noGrp="1"/>
          </p:cNvSpPr>
          <p:nvPr>
            <p:ph type="title"/>
          </p:nvPr>
        </p:nvSpPr>
        <p:spPr/>
        <p:txBody>
          <a:bodyPr rtlCol="0" anchor="b" anchorCtr="0"/>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25.03.2015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a:xfrm>
            <a:off x="4343400" y="1036020"/>
            <a:ext cx="457200" cy="441325"/>
          </a:xfrm>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6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Dikdörtgen"/>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Dikdörtgen"/>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Dikdörtgen"/>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5 Dikdörtgen"/>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1 Veri Yer Tutucusu"/>
          <p:cNvSpPr>
            <a:spLocks noGrp="1"/>
          </p:cNvSpPr>
          <p:nvPr>
            <p:ph type="dt" sz="half" idx="10"/>
          </p:nvPr>
        </p:nvSpPr>
        <p:spPr/>
        <p:txBody>
          <a:bodyPr/>
          <a:lstStyle/>
          <a:p>
            <a:fld id="{D9F75050-0E15-4C5B-92B0-66D068882F1F}" type="datetimeFigureOut">
              <a:rPr lang="tr-TR" smtClean="0"/>
              <a:pPr/>
              <a:t>25.03.2015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a:xfrm>
            <a:off x="4267200" y="6324600"/>
            <a:ext cx="609600" cy="441324"/>
          </a:xfrm>
        </p:spPr>
        <p:txBody>
          <a:bodyPr/>
          <a:lstStyle>
            <a:lvl1pPr>
              <a:defRPr>
                <a:solidFill>
                  <a:srgbClr val="FFFFFF"/>
                </a:solidFill>
              </a:defRPr>
            </a:lvl1p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9" name="18 Dikdörtgen"/>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12 Dikdörtgen"/>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ikdörtgen"/>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Düz Bağlayıcı"/>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İçerik Yer Tutucusu"/>
          <p:cNvSpPr>
            <a:spLocks noGrp="1"/>
          </p:cNvSpPr>
          <p:nvPr>
            <p:ph sz="quarter" idx="1"/>
          </p:nvPr>
        </p:nvSpPr>
        <p:spPr>
          <a:xfrm>
            <a:off x="3124200" y="685800"/>
            <a:ext cx="5638800" cy="5410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 name="9 Oval"/>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Oval"/>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Slayt Numarası Yer Tutucusu"/>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1DEFA8C-F947-479F-BE07-76B6B3F80BF1}" type="slidenum">
              <a:rPr lang="tr-TR" smtClean="0"/>
              <a:pPr/>
              <a:t>‹#›</a:t>
            </a:fld>
            <a:endParaRPr lang="tr-TR"/>
          </a:p>
        </p:txBody>
      </p:sp>
      <p:sp>
        <p:nvSpPr>
          <p:cNvPr id="21" name="20 Dikdörtgen"/>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25.03.2015</a:t>
            </a:fld>
            <a:endParaRPr lang="tr-TR"/>
          </a:p>
        </p:txBody>
      </p:sp>
      <p:sp>
        <p:nvSpPr>
          <p:cNvPr id="6" name="5 Altbilgi Yer Tutucusu"/>
          <p:cNvSpPr>
            <a:spLocks noGrp="1"/>
          </p:cNvSpPr>
          <p:nvPr>
            <p:ph type="ftr" sz="quarter" idx="11"/>
          </p:nvPr>
        </p:nvSpPr>
        <p:spPr>
          <a:xfrm>
            <a:off x="301752" y="6410848"/>
            <a:ext cx="3383280" cy="365760"/>
          </a:xfrm>
        </p:spPr>
        <p:txBody>
          <a:bodyPr/>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1" name="20 Düz Bağlayıcı"/>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Dikdörtgen"/>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19 Dikdörtgen"/>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Dikdörtgen"/>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Dikdörtgen"/>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Oval"/>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Oval"/>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Slayt Numarası Yer Tutucusu"/>
          <p:cNvSpPr>
            <a:spLocks noGrp="1"/>
          </p:cNvSpPr>
          <p:nvPr>
            <p:ph type="sldNum" sz="quarter" idx="12"/>
          </p:nvPr>
        </p:nvSpPr>
        <p:spPr>
          <a:xfrm>
            <a:off x="1371600" y="312738"/>
            <a:ext cx="457200" cy="441325"/>
          </a:xfrm>
        </p:spPr>
        <p:txBody>
          <a:bodyPr/>
          <a:lstStyle/>
          <a:p>
            <a:fld id="{B1DEFA8C-F947-479F-BE07-76B6B3F80BF1}" type="slidenum">
              <a:rPr lang="tr-TR" smtClean="0"/>
              <a:pPr/>
              <a:t>‹#›</a:t>
            </a:fld>
            <a:endParaRPr lang="tr-TR"/>
          </a:p>
        </p:txBody>
      </p:sp>
      <p:sp>
        <p:nvSpPr>
          <p:cNvPr id="2" name="1 Başlık"/>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3000375" y="609600"/>
            <a:ext cx="5867400" cy="4267200"/>
          </a:xfrm>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22" name="21 Dikdörtgen"/>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Veri Yer Tutucusu"/>
          <p:cNvSpPr>
            <a:spLocks noGrp="1"/>
          </p:cNvSpPr>
          <p:nvPr>
            <p:ph type="dt" sz="half" idx="10"/>
          </p:nvPr>
        </p:nvSpPr>
        <p:spPr>
          <a:xfrm>
            <a:off x="5788152" y="6404984"/>
            <a:ext cx="3044952" cy="365760"/>
          </a:xfrm>
        </p:spPr>
        <p:txBody>
          <a:bodyPr/>
          <a:lstStyle/>
          <a:p>
            <a:fld id="{D9F75050-0E15-4C5B-92B0-66D068882F1F}" type="datetimeFigureOut">
              <a:rPr lang="tr-TR" smtClean="0"/>
              <a:pPr/>
              <a:t>25.03.2015</a:t>
            </a:fld>
            <a:endParaRPr lang="tr-TR"/>
          </a:p>
        </p:txBody>
      </p:sp>
      <p:sp>
        <p:nvSpPr>
          <p:cNvPr id="6" name="5 Altbilgi Yer Tutucusu"/>
          <p:cNvSpPr>
            <a:spLocks noGrp="1"/>
          </p:cNvSpPr>
          <p:nvPr>
            <p:ph type="ftr" sz="quarter" idx="11"/>
          </p:nvPr>
        </p:nvSpPr>
        <p:spPr>
          <a:xfrm>
            <a:off x="301752" y="6410848"/>
            <a:ext cx="3584448" cy="365760"/>
          </a:xfrm>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25.03.2015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bg>
      <p:bgRef idx="1001">
        <a:schemeClr val="bg2"/>
      </p:bgRef>
    </p:bg>
    <p:spTree>
      <p:nvGrpSpPr>
        <p:cNvPr id="1" name=""/>
        <p:cNvGrpSpPr/>
        <p:nvPr/>
      </p:nvGrpSpPr>
      <p:grpSpPr>
        <a:xfrm>
          <a:off x="0" y="0"/>
          <a:ext cx="0" cy="0"/>
          <a:chOff x="0" y="0"/>
          <a:chExt cx="0" cy="0"/>
        </a:xfrm>
      </p:grpSpPr>
      <p:sp>
        <p:nvSpPr>
          <p:cNvPr id="7" name="6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Dikdörtgen"/>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Dikdörtgen"/>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Dikdörtgen"/>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Dikdörtgen"/>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Düz Bağlayıcı"/>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13 Oval"/>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Oval"/>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Slayt Numarası Yer Tutucusu"/>
          <p:cNvSpPr>
            <a:spLocks noGrp="1"/>
          </p:cNvSpPr>
          <p:nvPr>
            <p:ph type="sldNum" sz="quarter" idx="12"/>
          </p:nvPr>
        </p:nvSpPr>
        <p:spPr>
          <a:xfrm>
            <a:off x="6915912" y="3009901"/>
            <a:ext cx="457200" cy="441325"/>
          </a:xfrm>
        </p:spPr>
        <p:txBody>
          <a:bodyPr/>
          <a:lstStyle/>
          <a:p>
            <a:fld id="{B1DEFA8C-F947-479F-BE07-76B6B3F80BF1}" type="slidenum">
              <a:rPr lang="tr-TR" smtClean="0"/>
              <a:pPr/>
              <a:t>‹#›</a:t>
            </a:fld>
            <a:endParaRPr lang="tr-TR"/>
          </a:p>
        </p:txBody>
      </p:sp>
      <p:sp>
        <p:nvSpPr>
          <p:cNvPr id="3" name="2 Dikey Metin Yer Tutucusu"/>
          <p:cNvSpPr>
            <a:spLocks noGrp="1"/>
          </p:cNvSpPr>
          <p:nvPr>
            <p:ph type="body" orient="vert" idx="1"/>
          </p:nvPr>
        </p:nvSpPr>
        <p:spPr>
          <a:xfrm>
            <a:off x="304800" y="304800"/>
            <a:ext cx="6553200" cy="5821366"/>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25.03.2015</a:t>
            </a:fld>
            <a:endParaRPr lang="tr-TR"/>
          </a:p>
        </p:txBody>
      </p:sp>
      <p:sp>
        <p:nvSpPr>
          <p:cNvPr id="5" name="4 Altbilgi Yer Tutucusu"/>
          <p:cNvSpPr>
            <a:spLocks noGrp="1"/>
          </p:cNvSpPr>
          <p:nvPr>
            <p:ph type="ftr" sz="quarter" idx="11"/>
          </p:nvPr>
        </p:nvSpPr>
        <p:spPr/>
        <p:txBody>
          <a:bodyPr/>
          <a:lstStyle/>
          <a:p>
            <a:endParaRPr lang="tr-TR"/>
          </a:p>
        </p:txBody>
      </p:sp>
      <p:sp>
        <p:nvSpPr>
          <p:cNvPr id="2" name="1 Dikey Başlık"/>
          <p:cNvSpPr>
            <a:spLocks noGrp="1"/>
          </p:cNvSpPr>
          <p:nvPr>
            <p:ph type="title" orient="vert"/>
          </p:nvPr>
        </p:nvSpPr>
        <p:spPr>
          <a:xfrm>
            <a:off x="7391400" y="304801"/>
            <a:ext cx="1447800" cy="5851525"/>
          </a:xfrm>
        </p:spPr>
        <p:txBody>
          <a:bodyPr vert="eaVert"/>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Dikdörtgen"/>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Veri Yer Tutucusu"/>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9F75050-0E15-4C5B-92B0-66D068882F1F}" type="datetimeFigureOut">
              <a:rPr lang="tr-TR" smtClean="0"/>
              <a:pPr/>
              <a:t>25.03.2015</a:t>
            </a:fld>
            <a:endParaRPr lang="tr-TR"/>
          </a:p>
        </p:txBody>
      </p:sp>
      <p:sp>
        <p:nvSpPr>
          <p:cNvPr id="3" name="2 Altbilgi Yer Tutucusu"/>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tr-TR"/>
          </a:p>
        </p:txBody>
      </p:sp>
      <p:sp>
        <p:nvSpPr>
          <p:cNvPr id="8" name="7 Dikdörtgen"/>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Düz Bağlayıcı"/>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11 Oval"/>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Oval"/>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Slayt Numarası Yer Tutucusu"/>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1DEFA8C-F947-479F-BE07-76B6B3F80BF1}" type="slidenum">
              <a:rPr lang="tr-TR" smtClean="0"/>
              <a:pPr/>
              <a:t>‹#›</a:t>
            </a:fld>
            <a:endParaRPr lang="tr-TR"/>
          </a:p>
        </p:txBody>
      </p:sp>
      <p:sp>
        <p:nvSpPr>
          <p:cNvPr id="22" name="21 Başlık Yer Tutucusu"/>
          <p:cNvSpPr>
            <a:spLocks noGrp="1"/>
          </p:cNvSpPr>
          <p:nvPr>
            <p:ph type="title"/>
          </p:nvPr>
        </p:nvSpPr>
        <p:spPr>
          <a:xfrm>
            <a:off x="301752" y="228600"/>
            <a:ext cx="8534400" cy="758952"/>
          </a:xfrm>
          <a:prstGeom prst="rect">
            <a:avLst/>
          </a:prstGeom>
        </p:spPr>
        <p:txBody>
          <a:bodyPr vert="horz" anchor="b">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371600" y="2819400"/>
            <a:ext cx="6400800" cy="2265784"/>
          </a:xfrm>
        </p:spPr>
        <p:txBody>
          <a:bodyPr>
            <a:normAutofit/>
          </a:bodyPr>
          <a:lstStyle/>
          <a:p>
            <a:endParaRPr lang="tr-TR" sz="1800" dirty="0" smtClean="0"/>
          </a:p>
          <a:p>
            <a:endParaRPr lang="tr-TR" sz="1800" dirty="0" smtClean="0"/>
          </a:p>
          <a:p>
            <a:r>
              <a:rPr lang="tr-TR" sz="2800" dirty="0" smtClean="0"/>
              <a:t>HAZIRLAYAN</a:t>
            </a:r>
          </a:p>
          <a:p>
            <a:endParaRPr lang="tr-TR" sz="2800" dirty="0" smtClean="0"/>
          </a:p>
          <a:p>
            <a:r>
              <a:rPr lang="tr-TR" sz="2800" dirty="0" smtClean="0"/>
              <a:t>OĞUZHAN ÜNAL</a:t>
            </a:r>
          </a:p>
        </p:txBody>
      </p:sp>
      <p:sp>
        <p:nvSpPr>
          <p:cNvPr id="2" name="1 Başlık"/>
          <p:cNvSpPr>
            <a:spLocks noGrp="1"/>
          </p:cNvSpPr>
          <p:nvPr>
            <p:ph type="ctrTitle"/>
          </p:nvPr>
        </p:nvSpPr>
        <p:spPr/>
        <p:txBody>
          <a:bodyPr>
            <a:normAutofit/>
          </a:bodyPr>
          <a:lstStyle/>
          <a:p>
            <a:r>
              <a:rPr lang="tr-TR" sz="4400" dirty="0" smtClean="0"/>
              <a:t>POLİMERLER VE POLİMERİZASYON</a:t>
            </a:r>
            <a:endParaRPr lang="tr-TR"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r>
              <a:rPr lang="tr-TR" dirty="0" smtClean="0"/>
              <a:t>Akrilik polimerlerin 1937 de diş hekimliğine girişinden önce </a:t>
            </a:r>
            <a:r>
              <a:rPr lang="tr-TR" dirty="0" err="1" smtClean="0"/>
              <a:t>dental</a:t>
            </a:r>
            <a:r>
              <a:rPr lang="tr-TR" dirty="0" smtClean="0"/>
              <a:t> kaide için </a:t>
            </a:r>
            <a:r>
              <a:rPr lang="tr-TR" dirty="0" err="1" smtClean="0"/>
              <a:t>vulkanize</a:t>
            </a:r>
            <a:r>
              <a:rPr lang="tr-TR" dirty="0" smtClean="0"/>
              <a:t> plastikler kullanılmaktaydı. Daha sonra </a:t>
            </a:r>
            <a:r>
              <a:rPr lang="tr-TR" dirty="0" err="1" smtClean="0"/>
              <a:t>vinil</a:t>
            </a:r>
            <a:r>
              <a:rPr lang="tr-TR" dirty="0" smtClean="0"/>
              <a:t> akrilikler, </a:t>
            </a:r>
            <a:r>
              <a:rPr lang="tr-TR" dirty="0" err="1" smtClean="0"/>
              <a:t>polisitren</a:t>
            </a:r>
            <a:r>
              <a:rPr lang="tr-TR" dirty="0" smtClean="0"/>
              <a:t>, </a:t>
            </a:r>
            <a:r>
              <a:rPr lang="tr-TR" dirty="0" err="1" smtClean="0"/>
              <a:t>epoksiler</a:t>
            </a:r>
            <a:r>
              <a:rPr lang="tr-TR" dirty="0" smtClean="0"/>
              <a:t>, </a:t>
            </a:r>
            <a:r>
              <a:rPr lang="tr-TR" dirty="0" err="1" smtClean="0"/>
              <a:t>polikarbonatlar</a:t>
            </a:r>
            <a:r>
              <a:rPr lang="tr-TR" dirty="0" smtClean="0"/>
              <a:t>, </a:t>
            </a:r>
            <a:r>
              <a:rPr lang="tr-TR" dirty="0" err="1" smtClean="0"/>
              <a:t>polivinilasetatpolietilen</a:t>
            </a:r>
            <a:r>
              <a:rPr lang="tr-TR" dirty="0" smtClean="0"/>
              <a:t>, </a:t>
            </a:r>
            <a:r>
              <a:rPr lang="tr-TR" dirty="0" err="1" smtClean="0"/>
              <a:t>cis</a:t>
            </a:r>
            <a:r>
              <a:rPr lang="tr-TR" dirty="0" smtClean="0"/>
              <a:t> ve trans </a:t>
            </a:r>
            <a:r>
              <a:rPr lang="tr-TR" dirty="0" err="1" smtClean="0"/>
              <a:t>polisiopren</a:t>
            </a:r>
            <a:r>
              <a:rPr lang="tr-TR" dirty="0" smtClean="0"/>
              <a:t>, </a:t>
            </a:r>
            <a:r>
              <a:rPr lang="tr-TR" dirty="0" err="1" smtClean="0"/>
              <a:t>polisülfidler</a:t>
            </a:r>
            <a:r>
              <a:rPr lang="tr-TR" dirty="0" smtClean="0"/>
              <a:t>, silikonlar, </a:t>
            </a:r>
            <a:r>
              <a:rPr lang="tr-TR" dirty="0" err="1" smtClean="0"/>
              <a:t>polieterler</a:t>
            </a:r>
            <a:r>
              <a:rPr lang="tr-TR" dirty="0" smtClean="0"/>
              <a:t> ve </a:t>
            </a:r>
            <a:r>
              <a:rPr lang="tr-TR" dirty="0" err="1" smtClean="0"/>
              <a:t>poliakrilik</a:t>
            </a:r>
            <a:r>
              <a:rPr lang="tr-TR" dirty="0" smtClean="0"/>
              <a:t> asitleri içeren çeşitli polimerler diş hekimliğinde kullanılmaya başlanmıştır. Buna ilaveten </a:t>
            </a:r>
            <a:r>
              <a:rPr lang="tr-TR" dirty="0" err="1" smtClean="0"/>
              <a:t>bisfenol</a:t>
            </a:r>
            <a:r>
              <a:rPr lang="tr-TR" dirty="0" smtClean="0"/>
              <a:t> A </a:t>
            </a:r>
            <a:r>
              <a:rPr lang="tr-TR" dirty="0" err="1" smtClean="0"/>
              <a:t>glicidil</a:t>
            </a:r>
            <a:r>
              <a:rPr lang="tr-TR" dirty="0" smtClean="0"/>
              <a:t> </a:t>
            </a:r>
            <a:r>
              <a:rPr lang="tr-TR" dirty="0" err="1" smtClean="0"/>
              <a:t>metakrilat</a:t>
            </a:r>
            <a:r>
              <a:rPr lang="tr-TR" dirty="0" smtClean="0"/>
              <a:t> (</a:t>
            </a:r>
            <a:r>
              <a:rPr lang="tr-TR" dirty="0" err="1" smtClean="0"/>
              <a:t>dimetakrilatlar</a:t>
            </a:r>
            <a:r>
              <a:rPr lang="tr-TR" dirty="0" smtClean="0"/>
              <a:t> gibi) ve </a:t>
            </a:r>
            <a:r>
              <a:rPr lang="tr-TR" dirty="0" err="1" smtClean="0"/>
              <a:t>üretan</a:t>
            </a:r>
            <a:r>
              <a:rPr lang="tr-TR" dirty="0" smtClean="0"/>
              <a:t> </a:t>
            </a:r>
            <a:r>
              <a:rPr lang="tr-TR" dirty="0" err="1" smtClean="0"/>
              <a:t>dimetakrilatlar</a:t>
            </a:r>
            <a:r>
              <a:rPr lang="tr-TR" dirty="0" smtClean="0"/>
              <a:t> gibi </a:t>
            </a:r>
            <a:r>
              <a:rPr lang="tr-TR" dirty="0" err="1" smtClean="0"/>
              <a:t>oligomerler</a:t>
            </a:r>
            <a:r>
              <a:rPr lang="tr-TR" dirty="0" smtClean="0"/>
              <a:t> geliştirilmiştir. </a:t>
            </a:r>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r>
              <a:rPr lang="tr-TR" dirty="0" smtClean="0"/>
              <a:t>Polimerlerin diş hekimliğinde esas kullanım alanları diş, kaide yapımındadır. Yapay </a:t>
            </a:r>
            <a:r>
              <a:rPr lang="tr-TR" dirty="0" err="1" smtClean="0"/>
              <a:t>diĢlerin</a:t>
            </a:r>
            <a:r>
              <a:rPr lang="tr-TR" dirty="0" smtClean="0"/>
              <a:t> yapımında, diş </a:t>
            </a:r>
            <a:r>
              <a:rPr lang="tr-TR" dirty="0" err="1" smtClean="0"/>
              <a:t>restoratiflerinde</a:t>
            </a:r>
            <a:r>
              <a:rPr lang="tr-TR" dirty="0" smtClean="0"/>
              <a:t>, </a:t>
            </a:r>
            <a:r>
              <a:rPr lang="tr-TR" dirty="0" err="1" smtClean="0"/>
              <a:t>simanlarda</a:t>
            </a:r>
            <a:r>
              <a:rPr lang="tr-TR" dirty="0" smtClean="0"/>
              <a:t>, </a:t>
            </a:r>
            <a:r>
              <a:rPr lang="tr-TR" dirty="0" err="1" smtClean="0"/>
              <a:t>ortodontik</a:t>
            </a:r>
            <a:r>
              <a:rPr lang="tr-TR" dirty="0" smtClean="0"/>
              <a:t> yer tutucularda ve elastiklerde, sabit bölümlü protezlerde </a:t>
            </a:r>
            <a:r>
              <a:rPr lang="tr-TR" dirty="0" err="1" smtClean="0"/>
              <a:t>veneer</a:t>
            </a:r>
            <a:r>
              <a:rPr lang="tr-TR" dirty="0" smtClean="0"/>
              <a:t> materyali olarak, dudak damak yarıklı hastalar için </a:t>
            </a:r>
            <a:r>
              <a:rPr lang="tr-TR" dirty="0" err="1" smtClean="0"/>
              <a:t>obtüratörlerde</a:t>
            </a:r>
            <a:r>
              <a:rPr lang="tr-TR" dirty="0" smtClean="0"/>
              <a:t>, ölçü maddeleri, </a:t>
            </a:r>
            <a:r>
              <a:rPr lang="tr-TR" dirty="0" err="1" smtClean="0"/>
              <a:t>daylar</a:t>
            </a:r>
            <a:r>
              <a:rPr lang="tr-TR" dirty="0" smtClean="0"/>
              <a:t>, geçici restorasyonlarda, kök kanal dolgu materyali olarak ve atletik ağız </a:t>
            </a:r>
            <a:r>
              <a:rPr lang="tr-TR" dirty="0" err="1" smtClean="0"/>
              <a:t>kouyucusu</a:t>
            </a:r>
            <a:r>
              <a:rPr lang="tr-TR" dirty="0" smtClean="0"/>
              <a:t> olarak da kullanılmaktadır.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FF0000"/>
                </a:solidFill>
              </a:rPr>
              <a:t>POLİMERLERİN TEMEL DOĞASI</a:t>
            </a:r>
            <a:endParaRPr lang="tr-TR" dirty="0">
              <a:solidFill>
                <a:srgbClr val="FF0000"/>
              </a:solidFill>
            </a:endParaRPr>
          </a:p>
        </p:txBody>
      </p:sp>
      <p:sp>
        <p:nvSpPr>
          <p:cNvPr id="3" name="2 İçerik Yer Tutucusu"/>
          <p:cNvSpPr>
            <a:spLocks noGrp="1"/>
          </p:cNvSpPr>
          <p:nvPr>
            <p:ph sz="quarter" idx="1"/>
          </p:nvPr>
        </p:nvSpPr>
        <p:spPr/>
        <p:txBody>
          <a:bodyPr>
            <a:normAutofit fontScale="92500" lnSpcReduction="20000"/>
          </a:bodyPr>
          <a:lstStyle/>
          <a:p>
            <a:r>
              <a:rPr lang="tr-TR" b="1" dirty="0" smtClean="0"/>
              <a:t>Kimyasal Kompozisyon: </a:t>
            </a:r>
          </a:p>
          <a:p>
            <a:r>
              <a:rPr lang="tr-TR" i="1" dirty="0" smtClean="0"/>
              <a:t>Polimer terimi birçok bölümden oluşan molekül anlamına gelmektedir -</a:t>
            </a:r>
            <a:r>
              <a:rPr lang="tr-TR" i="1" dirty="0" err="1" smtClean="0"/>
              <a:t>poly</a:t>
            </a:r>
            <a:r>
              <a:rPr lang="tr-TR" i="1" dirty="0" smtClean="0"/>
              <a:t>, </a:t>
            </a:r>
            <a:r>
              <a:rPr lang="tr-TR" i="1" dirty="0" err="1" smtClean="0"/>
              <a:t>mers</a:t>
            </a:r>
            <a:r>
              <a:rPr lang="tr-TR" i="1" dirty="0" smtClean="0"/>
              <a:t>- </a:t>
            </a:r>
            <a:r>
              <a:rPr lang="tr-TR" i="1" dirty="0" err="1" smtClean="0"/>
              <a:t>Mer</a:t>
            </a:r>
            <a:r>
              <a:rPr lang="tr-TR" i="1" dirty="0" smtClean="0"/>
              <a:t> ile biten kısım polimerin oluştuğu, tekrarlayan kimyasal yapısı anlamına gelmektedir. Örneğin </a:t>
            </a:r>
            <a:r>
              <a:rPr lang="tr-TR" i="1" dirty="0" err="1" smtClean="0"/>
              <a:t>poly</a:t>
            </a:r>
            <a:r>
              <a:rPr lang="tr-TR" i="1" dirty="0" smtClean="0"/>
              <a:t> (</a:t>
            </a:r>
            <a:r>
              <a:rPr lang="tr-TR" i="1" dirty="0" err="1" smtClean="0"/>
              <a:t>methyl</a:t>
            </a:r>
            <a:r>
              <a:rPr lang="tr-TR" i="1" dirty="0" smtClean="0"/>
              <a:t> </a:t>
            </a:r>
            <a:r>
              <a:rPr lang="tr-TR" i="1" dirty="0" err="1" smtClean="0"/>
              <a:t>methacrylate</a:t>
            </a:r>
            <a:r>
              <a:rPr lang="tr-TR" i="1" dirty="0" smtClean="0"/>
              <a:t>) kimyasal yapısı çok sayıda metil </a:t>
            </a:r>
            <a:r>
              <a:rPr lang="tr-TR" i="1" dirty="0" err="1" smtClean="0"/>
              <a:t>metakrilat</a:t>
            </a:r>
            <a:r>
              <a:rPr lang="tr-TR" i="1" dirty="0" smtClean="0"/>
              <a:t> ünitelerinden oluşan polimer demektir. Polimeri </a:t>
            </a:r>
            <a:r>
              <a:rPr lang="tr-TR" i="1" dirty="0" err="1" smtClean="0"/>
              <a:t>oluĢturan</a:t>
            </a:r>
            <a:r>
              <a:rPr lang="tr-TR" i="1" dirty="0" smtClean="0"/>
              <a:t> moleküllere </a:t>
            </a:r>
            <a:r>
              <a:rPr lang="tr-TR" i="1" dirty="0" err="1" smtClean="0"/>
              <a:t>monomer</a:t>
            </a:r>
            <a:r>
              <a:rPr lang="tr-TR" i="1" dirty="0" smtClean="0"/>
              <a:t> denir. Polimer molekülü değişik tipteki </a:t>
            </a:r>
            <a:r>
              <a:rPr lang="tr-TR" i="1" dirty="0" err="1" smtClean="0"/>
              <a:t>monomerlerden</a:t>
            </a:r>
            <a:r>
              <a:rPr lang="tr-TR" i="1" dirty="0" smtClean="0"/>
              <a:t> oluşabilir. Polimer molekülleri değişik tipteki </a:t>
            </a:r>
            <a:r>
              <a:rPr lang="tr-TR" i="1" dirty="0" err="1" smtClean="0"/>
              <a:t>monomerlerin</a:t>
            </a:r>
            <a:r>
              <a:rPr lang="tr-TR" i="1" dirty="0" smtClean="0"/>
              <a:t> karışımından </a:t>
            </a:r>
            <a:r>
              <a:rPr lang="tr-TR" i="1" dirty="0" err="1" smtClean="0"/>
              <a:t>oluĢabilir</a:t>
            </a:r>
            <a:r>
              <a:rPr lang="tr-TR" i="1" dirty="0" smtClean="0"/>
              <a:t> o zaman bunlara kopolimerler denilir. Eğer üç farklı </a:t>
            </a:r>
            <a:r>
              <a:rPr lang="tr-TR" i="1" dirty="0" err="1" smtClean="0"/>
              <a:t>monomerden</a:t>
            </a:r>
            <a:r>
              <a:rPr lang="tr-TR" i="1" dirty="0" smtClean="0"/>
              <a:t> oluşuyorsa </a:t>
            </a:r>
            <a:r>
              <a:rPr lang="tr-TR" i="1" dirty="0" err="1" smtClean="0"/>
              <a:t>terpolimerler</a:t>
            </a:r>
            <a:r>
              <a:rPr lang="tr-TR" i="1" dirty="0" smtClean="0"/>
              <a:t> denilir. </a:t>
            </a: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normAutofit fontScale="70000" lnSpcReduction="20000"/>
          </a:bodyPr>
          <a:lstStyle/>
          <a:p>
            <a:r>
              <a:rPr lang="tr-TR" b="1" dirty="0" smtClean="0"/>
              <a:t>Moleküler Ağırlık: </a:t>
            </a:r>
          </a:p>
          <a:p>
            <a:r>
              <a:rPr lang="tr-TR" dirty="0" smtClean="0"/>
              <a:t>Bir polimer molekülünün moleküler ağırlığı, çeşitli </a:t>
            </a:r>
            <a:r>
              <a:rPr lang="tr-TR" dirty="0" err="1" smtClean="0"/>
              <a:t>merlerin</a:t>
            </a:r>
            <a:r>
              <a:rPr lang="tr-TR" dirty="0" smtClean="0"/>
              <a:t> moleküler ağırlıklarının </a:t>
            </a:r>
            <a:r>
              <a:rPr lang="tr-TR" dirty="0" err="1" smtClean="0"/>
              <a:t>mer</a:t>
            </a:r>
            <a:r>
              <a:rPr lang="tr-TR" dirty="0" smtClean="0"/>
              <a:t> sayısı ile çarpımına eşittir. Yüksek molekül ağırlığına sahip tek bir </a:t>
            </a:r>
            <a:r>
              <a:rPr lang="tr-TR" dirty="0" err="1" smtClean="0"/>
              <a:t>monomerden</a:t>
            </a:r>
            <a:r>
              <a:rPr lang="tr-TR" dirty="0" smtClean="0"/>
              <a:t> oluşan polimer, yüksek </a:t>
            </a:r>
            <a:r>
              <a:rPr lang="tr-TR" dirty="0" err="1" smtClean="0"/>
              <a:t>polimerizasyon</a:t>
            </a:r>
            <a:r>
              <a:rPr lang="tr-TR" dirty="0" smtClean="0"/>
              <a:t> derecesi göstermektedir. </a:t>
            </a:r>
            <a:r>
              <a:rPr lang="tr-TR" dirty="0" err="1" smtClean="0"/>
              <a:t>Polimerizasyon</a:t>
            </a:r>
            <a:r>
              <a:rPr lang="tr-TR" dirty="0" smtClean="0"/>
              <a:t> terimi nitel bir anlamda kullanılsa da </a:t>
            </a:r>
            <a:r>
              <a:rPr lang="tr-TR" dirty="0" err="1" smtClean="0"/>
              <a:t>polimerizasyon</a:t>
            </a:r>
            <a:r>
              <a:rPr lang="tr-TR" dirty="0" smtClean="0"/>
              <a:t> derecesi demek, polimer molekülündeki toplam </a:t>
            </a:r>
            <a:r>
              <a:rPr lang="tr-TR" dirty="0" err="1" smtClean="0"/>
              <a:t>mer</a:t>
            </a:r>
            <a:r>
              <a:rPr lang="tr-TR" dirty="0" smtClean="0"/>
              <a:t> sayısıdır. Genel olarak bir polimerin moleküler ağırlığı ortalama moleküler ağırlıktır çünkü tekrarlayan </a:t>
            </a:r>
            <a:r>
              <a:rPr lang="tr-TR" dirty="0" err="1" smtClean="0"/>
              <a:t>ünitlerin</a:t>
            </a:r>
            <a:r>
              <a:rPr lang="tr-TR" dirty="0" smtClean="0"/>
              <a:t> sayısı bir molekülden öbürüne değişebilmektedir. Umulduğu gibi, düşük, orta ve yüksek moleküler ağırlıklar, materyalin ortalama ağırlıkları çeşitli fiziksel özellikleri etkilemektedir. Bu nedenle iki </a:t>
            </a:r>
            <a:r>
              <a:rPr lang="tr-TR" dirty="0" err="1" smtClean="0"/>
              <a:t>polimetilmetakrilat</a:t>
            </a:r>
            <a:r>
              <a:rPr lang="tr-TR" dirty="0" smtClean="0"/>
              <a:t> örnekleri aynı kimyasal yapıyı içerebilir ama birinde düşük molekül ağırlıklı </a:t>
            </a:r>
            <a:r>
              <a:rPr lang="tr-TR" dirty="0" err="1" smtClean="0"/>
              <a:t>monomerler</a:t>
            </a:r>
            <a:r>
              <a:rPr lang="tr-TR" dirty="0" smtClean="0"/>
              <a:t> mevcutsa, diğerinde de yüksek molekül ağırlıklı </a:t>
            </a:r>
            <a:r>
              <a:rPr lang="tr-TR" dirty="0" err="1" smtClean="0"/>
              <a:t>monomerler</a:t>
            </a:r>
            <a:r>
              <a:rPr lang="tr-TR" dirty="0" smtClean="0"/>
              <a:t> mevcutsa; yüksek oranda farklı fiziksel özellikler içerirler. Molekül ağırlığının dağılımındaki çeşitlilik </a:t>
            </a:r>
            <a:r>
              <a:rPr lang="tr-TR" dirty="0" err="1" smtClean="0"/>
              <a:t>polimerizasyon</a:t>
            </a:r>
            <a:r>
              <a:rPr lang="tr-TR" dirty="0" smtClean="0"/>
              <a:t> prosedüründe de farklılık meydana getirir. O nedenle bu moleküller kesin, tam bir fiziksel katsayı göstermezler, erime noktası mesela diğer sıradan materyallerde olduğu gibi. Örneğin yüksek molekülüler ağırlığa sahip polimer daha yüksek yumuşama ve erime noktasına sahiptir ve daha katıdırlar. </a:t>
            </a:r>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normAutofit fontScale="92500"/>
          </a:bodyPr>
          <a:lstStyle/>
          <a:p>
            <a:r>
              <a:rPr lang="tr-TR" b="1" dirty="0" smtClean="0"/>
              <a:t>Uzaysal Yapı: </a:t>
            </a:r>
          </a:p>
          <a:p>
            <a:r>
              <a:rPr lang="tr-TR" dirty="0" smtClean="0"/>
              <a:t>Kimyasal kompozisyon ve moleküler ağırlığına ek olarak, polimerin fiziksel ve uzaysal özellikleri de özelliklerinin anlaşılması için ayrıca önemlidir. Üç çeşit ana yapı vardır: Doğrusal, dallanmış ve çapraz bağlı polimerler olmak üzere. </a:t>
            </a:r>
          </a:p>
          <a:p>
            <a:r>
              <a:rPr lang="tr-TR" dirty="0" smtClean="0"/>
              <a:t>Doğrusal </a:t>
            </a:r>
            <a:r>
              <a:rPr lang="tr-TR" dirty="0" err="1" smtClean="0"/>
              <a:t>homopolimerler</a:t>
            </a:r>
            <a:r>
              <a:rPr lang="tr-TR" dirty="0" smtClean="0"/>
              <a:t> aynı tip </a:t>
            </a:r>
            <a:r>
              <a:rPr lang="tr-TR" dirty="0" err="1" smtClean="0"/>
              <a:t>mer</a:t>
            </a:r>
            <a:r>
              <a:rPr lang="tr-TR" dirty="0" smtClean="0"/>
              <a:t> </a:t>
            </a:r>
            <a:r>
              <a:rPr lang="tr-TR" dirty="0" err="1" smtClean="0"/>
              <a:t>ünitlerine</a:t>
            </a:r>
            <a:r>
              <a:rPr lang="tr-TR" dirty="0" smtClean="0"/>
              <a:t> sahiptir. Doğrusal tipin rastgele kopolimerleri, zincir boyunca iki </a:t>
            </a:r>
            <a:r>
              <a:rPr lang="tr-TR" dirty="0" err="1" smtClean="0"/>
              <a:t>mer</a:t>
            </a:r>
            <a:r>
              <a:rPr lang="tr-TR" dirty="0" smtClean="0"/>
              <a:t> </a:t>
            </a:r>
            <a:r>
              <a:rPr lang="tr-TR" dirty="0" err="1" smtClean="0"/>
              <a:t>ünit</a:t>
            </a:r>
            <a:r>
              <a:rPr lang="tr-TR" dirty="0" smtClean="0"/>
              <a:t> rastgele dağılmıştır. Doğrusal blok kopolimer, zincir boyunca aynı </a:t>
            </a:r>
            <a:r>
              <a:rPr lang="tr-TR" dirty="0" err="1" smtClean="0"/>
              <a:t>mer</a:t>
            </a:r>
            <a:r>
              <a:rPr lang="tr-TR" dirty="0" smtClean="0"/>
              <a:t> </a:t>
            </a:r>
            <a:r>
              <a:rPr lang="tr-TR" dirty="0" err="1" smtClean="0"/>
              <a:t>ünitlerinden</a:t>
            </a:r>
            <a:r>
              <a:rPr lang="tr-TR" dirty="0" smtClean="0"/>
              <a:t> oluşan bloklar ve </a:t>
            </a:r>
            <a:r>
              <a:rPr lang="tr-TR" dirty="0" err="1" smtClean="0"/>
              <a:t>segmentler</a:t>
            </a:r>
            <a:r>
              <a:rPr lang="tr-TR" dirty="0" smtClean="0"/>
              <a:t> mevcuttur. </a:t>
            </a:r>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normAutofit fontScale="77500" lnSpcReduction="20000"/>
          </a:bodyPr>
          <a:lstStyle/>
          <a:p>
            <a:r>
              <a:rPr lang="tr-TR" dirty="0" smtClean="0"/>
              <a:t>Dallanmış ve doğrusal moleküller ayrı ve bambaşkadır, çapraz bağlı moleküller polimerin dev bir moleküle benzemesine neden olan ağ şeklindedir. Polimerlerin uzaysal özellikleri onların akıcılık özelliklerini etkilemektedir, fakat genelleme yapmak kolay değildir, çünkü doğrusal polimer molekülleri arasındaki etkileşim ya da dalların </a:t>
            </a:r>
            <a:r>
              <a:rPr lang="tr-TR" dirty="0" err="1" smtClean="0"/>
              <a:t>uzunluğuda</a:t>
            </a:r>
            <a:r>
              <a:rPr lang="tr-TR" dirty="0" smtClean="0"/>
              <a:t> etkili olabilir. Genel olarak çapraz bağlı polimerlerin akışkanlığı diğer doğrusal ve dallanmış polimerlere göre daha yüksektir. </a:t>
            </a:r>
          </a:p>
          <a:p>
            <a:r>
              <a:rPr lang="tr-TR" dirty="0" smtClean="0"/>
              <a:t>Ayrıca polimerler </a:t>
            </a:r>
            <a:r>
              <a:rPr lang="tr-TR" dirty="0" err="1" smtClean="0"/>
              <a:t>termoplastik</a:t>
            </a:r>
            <a:r>
              <a:rPr lang="tr-TR" dirty="0" smtClean="0"/>
              <a:t> ya da </a:t>
            </a:r>
            <a:r>
              <a:rPr lang="tr-TR" dirty="0" err="1" smtClean="0"/>
              <a:t>termosetting</a:t>
            </a:r>
            <a:r>
              <a:rPr lang="tr-TR" dirty="0" smtClean="0"/>
              <a:t> olarak da adlandırılır. </a:t>
            </a:r>
            <a:r>
              <a:rPr lang="tr-TR" dirty="0" err="1" smtClean="0"/>
              <a:t>Termoplastik</a:t>
            </a:r>
            <a:r>
              <a:rPr lang="tr-TR" dirty="0" smtClean="0"/>
              <a:t> terimi </a:t>
            </a:r>
            <a:r>
              <a:rPr lang="tr-TR" dirty="0" err="1" smtClean="0"/>
              <a:t>moleklün</a:t>
            </a:r>
            <a:r>
              <a:rPr lang="tr-TR" dirty="0" smtClean="0"/>
              <a:t> ısı karşısında yumuşaması, soğutması karşısında da katılaşması ve bu özelliklerin tekrarlanabilmesidir. Bu çeşit polimerlerin temel örnekleri: </a:t>
            </a:r>
            <a:r>
              <a:rPr lang="tr-TR" dirty="0" err="1" smtClean="0"/>
              <a:t>polimetilmetakrilat</a:t>
            </a:r>
            <a:r>
              <a:rPr lang="tr-TR" dirty="0" smtClean="0"/>
              <a:t>, polietilen, </a:t>
            </a:r>
            <a:r>
              <a:rPr lang="tr-TR" dirty="0" err="1" smtClean="0"/>
              <a:t>polivinilasetat</a:t>
            </a:r>
            <a:r>
              <a:rPr lang="tr-TR" dirty="0" smtClean="0"/>
              <a:t> ve </a:t>
            </a:r>
            <a:r>
              <a:rPr lang="tr-TR" dirty="0" err="1" smtClean="0"/>
              <a:t>polisitren</a:t>
            </a:r>
            <a:r>
              <a:rPr lang="tr-TR" dirty="0" smtClean="0"/>
              <a:t>. </a:t>
            </a:r>
          </a:p>
          <a:p>
            <a:r>
              <a:rPr lang="tr-TR" dirty="0" err="1" smtClean="0"/>
              <a:t>Termosetting</a:t>
            </a:r>
            <a:r>
              <a:rPr lang="tr-TR" dirty="0" smtClean="0"/>
              <a:t> terimi de fabrikasyon sırasında katılaşması ama tekrar ısıtılması ile yumuşamamasıdır. Bu polimerler genellikle </a:t>
            </a:r>
            <a:r>
              <a:rPr lang="tr-TR" dirty="0" err="1" smtClean="0"/>
              <a:t>croslinked</a:t>
            </a:r>
            <a:r>
              <a:rPr lang="tr-TR" dirty="0" smtClean="0"/>
              <a:t> reaksiyon gösterir. Tipik </a:t>
            </a:r>
            <a:r>
              <a:rPr lang="tr-TR" dirty="0" err="1" smtClean="0"/>
              <a:t>dental</a:t>
            </a:r>
            <a:r>
              <a:rPr lang="tr-TR" dirty="0" smtClean="0"/>
              <a:t> özellikleri </a:t>
            </a:r>
            <a:r>
              <a:rPr lang="tr-TR" dirty="0" err="1" smtClean="0"/>
              <a:t>polimetil</a:t>
            </a:r>
            <a:r>
              <a:rPr lang="tr-TR" dirty="0" smtClean="0"/>
              <a:t> </a:t>
            </a:r>
            <a:r>
              <a:rPr lang="tr-TR" dirty="0" err="1" smtClean="0"/>
              <a:t>metakrilat</a:t>
            </a:r>
            <a:r>
              <a:rPr lang="tr-TR" dirty="0" smtClean="0"/>
              <a:t>, silikonlar, </a:t>
            </a:r>
            <a:r>
              <a:rPr lang="tr-TR" dirty="0" err="1" smtClean="0"/>
              <a:t>cis</a:t>
            </a:r>
            <a:r>
              <a:rPr lang="tr-TR" dirty="0" smtClean="0"/>
              <a:t>-</a:t>
            </a:r>
            <a:r>
              <a:rPr lang="tr-TR" dirty="0" err="1" smtClean="0"/>
              <a:t>poliizopren</a:t>
            </a:r>
            <a:r>
              <a:rPr lang="tr-TR" dirty="0" smtClean="0"/>
              <a:t> ve </a:t>
            </a:r>
            <a:r>
              <a:rPr lang="tr-TR" dirty="0" err="1" smtClean="0"/>
              <a:t>bisfenol</a:t>
            </a:r>
            <a:r>
              <a:rPr lang="tr-TR" dirty="0" smtClean="0"/>
              <a:t> A </a:t>
            </a:r>
            <a:r>
              <a:rPr lang="tr-TR" dirty="0" err="1" smtClean="0"/>
              <a:t>diakrilat</a:t>
            </a:r>
            <a:r>
              <a:rPr lang="tr-TR" dirty="0" smtClean="0"/>
              <a:t>. </a:t>
            </a:r>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r>
              <a:rPr lang="tr-TR" b="1" dirty="0" smtClean="0"/>
              <a:t>POLİMERLERİN HAZIRLANMASI </a:t>
            </a:r>
          </a:p>
          <a:p>
            <a:r>
              <a:rPr lang="tr-TR" dirty="0" smtClean="0"/>
              <a:t>Polimerler küçük moleküllerin birleşerek büyük moleküller oluşturması ile yani </a:t>
            </a:r>
            <a:r>
              <a:rPr lang="tr-TR" dirty="0" err="1" smtClean="0"/>
              <a:t>polimerizasyonla</a:t>
            </a:r>
            <a:r>
              <a:rPr lang="tr-TR" dirty="0" smtClean="0"/>
              <a:t> meydana gelmektedir. </a:t>
            </a:r>
            <a:r>
              <a:rPr lang="tr-TR" dirty="0" err="1" smtClean="0"/>
              <a:t>Polimerizasyon</a:t>
            </a:r>
            <a:r>
              <a:rPr lang="tr-TR" dirty="0" smtClean="0"/>
              <a:t> metodu çok farklı şekillerde meydana gelebilmektedir. Fakat Çoğu </a:t>
            </a:r>
            <a:r>
              <a:rPr lang="tr-TR" dirty="0" err="1" smtClean="0"/>
              <a:t>polimerizasyon</a:t>
            </a:r>
            <a:r>
              <a:rPr lang="tr-TR" dirty="0" smtClean="0"/>
              <a:t> tipleri iki ana tipte görülmektedir: ilave </a:t>
            </a:r>
            <a:r>
              <a:rPr lang="tr-TR" dirty="0" err="1" smtClean="0"/>
              <a:t>polimerizasyon</a:t>
            </a:r>
            <a:r>
              <a:rPr lang="tr-TR" dirty="0" smtClean="0"/>
              <a:t> ya da </a:t>
            </a:r>
            <a:r>
              <a:rPr lang="tr-TR" dirty="0" err="1" smtClean="0"/>
              <a:t>kondensasyon</a:t>
            </a:r>
            <a:r>
              <a:rPr lang="tr-TR" dirty="0" smtClean="0"/>
              <a:t> </a:t>
            </a:r>
            <a:r>
              <a:rPr lang="tr-TR" dirty="0" err="1" smtClean="0"/>
              <a:t>polimerizasyonu</a:t>
            </a:r>
            <a:r>
              <a:rPr lang="tr-TR" dirty="0" smtClean="0"/>
              <a:t>… </a:t>
            </a:r>
          </a:p>
          <a:p>
            <a:r>
              <a:rPr lang="tr-TR" dirty="0" smtClean="0"/>
              <a:t>Önemli ilave </a:t>
            </a:r>
            <a:r>
              <a:rPr lang="tr-TR" dirty="0" err="1" smtClean="0"/>
              <a:t>polimerizasyon</a:t>
            </a:r>
            <a:r>
              <a:rPr lang="tr-TR" dirty="0" smtClean="0"/>
              <a:t> çeşitleri: serbest radikal-halka açılımı-iyonik reaksiyonlardır. </a:t>
            </a:r>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normAutofit fontScale="85000" lnSpcReduction="20000"/>
          </a:bodyPr>
          <a:lstStyle/>
          <a:p>
            <a:r>
              <a:rPr lang="tr-TR" b="1" dirty="0" smtClean="0"/>
              <a:t>İLAVE POLİMEREZASYON </a:t>
            </a:r>
          </a:p>
          <a:p>
            <a:r>
              <a:rPr lang="tr-TR" b="1" dirty="0" smtClean="0"/>
              <a:t>Serbest radikal </a:t>
            </a:r>
            <a:r>
              <a:rPr lang="tr-TR" b="1" dirty="0" err="1" smtClean="0"/>
              <a:t>polimerizasyonu</a:t>
            </a:r>
            <a:r>
              <a:rPr lang="tr-TR" b="1" dirty="0" smtClean="0"/>
              <a:t>: Genellikle çift bağlar içeren doymamış moleküllerde görülür. şekilde görüldüğü gibi R grubu; herhangi bir organik grubu, </a:t>
            </a:r>
            <a:r>
              <a:rPr lang="tr-TR" b="1" dirty="0" err="1" smtClean="0"/>
              <a:t>klorini</a:t>
            </a:r>
            <a:r>
              <a:rPr lang="tr-TR" b="1" dirty="0" smtClean="0"/>
              <a:t>, ya da hidrojeni belirtmektedir. Bu tip reaksiyonda hiçbir artık ürün elde edilmez. Reaksiyon 3 aşamada </a:t>
            </a:r>
          </a:p>
          <a:p>
            <a:r>
              <a:rPr lang="tr-TR" dirty="0" smtClean="0"/>
              <a:t>gerçekleşir: </a:t>
            </a:r>
            <a:r>
              <a:rPr lang="tr-TR" dirty="0" err="1" smtClean="0"/>
              <a:t>inititation</a:t>
            </a:r>
            <a:r>
              <a:rPr lang="tr-TR" dirty="0" smtClean="0"/>
              <a:t>, </a:t>
            </a:r>
            <a:r>
              <a:rPr lang="tr-TR" dirty="0" err="1" smtClean="0"/>
              <a:t>propagation</a:t>
            </a:r>
            <a:r>
              <a:rPr lang="tr-TR" dirty="0" smtClean="0"/>
              <a:t>, </a:t>
            </a:r>
            <a:r>
              <a:rPr lang="tr-TR" dirty="0" err="1" smtClean="0"/>
              <a:t>termination</a:t>
            </a:r>
            <a:r>
              <a:rPr lang="tr-TR" dirty="0" smtClean="0"/>
              <a:t> aşamaları; başlama, ilerleme ve son bulma reaksiyonları. </a:t>
            </a:r>
          </a:p>
          <a:p>
            <a:r>
              <a:rPr lang="tr-TR" dirty="0" smtClean="0"/>
              <a:t>Reaksiyon ısı, ışık ya da </a:t>
            </a:r>
            <a:r>
              <a:rPr lang="tr-TR" dirty="0" err="1" smtClean="0"/>
              <a:t>peroksid</a:t>
            </a:r>
            <a:r>
              <a:rPr lang="tr-TR" dirty="0" smtClean="0"/>
              <a:t> </a:t>
            </a:r>
            <a:r>
              <a:rPr lang="tr-TR" dirty="0" err="1" smtClean="0"/>
              <a:t>trasesleri</a:t>
            </a:r>
            <a:r>
              <a:rPr lang="tr-TR" dirty="0" smtClean="0"/>
              <a:t> ile hızlanabilir. Başlangıç reaksiyonu serbest radikal ile başlar. Kimyasal </a:t>
            </a:r>
            <a:r>
              <a:rPr lang="tr-TR" dirty="0" err="1" smtClean="0"/>
              <a:t>akselatörler</a:t>
            </a:r>
            <a:r>
              <a:rPr lang="tr-TR" dirty="0" smtClean="0"/>
              <a:t> (ya da tersiyer amin; organik peroksitle birlikte </a:t>
            </a:r>
            <a:r>
              <a:rPr lang="tr-TR" dirty="0" err="1" smtClean="0"/>
              <a:t>sulfanik</a:t>
            </a:r>
            <a:r>
              <a:rPr lang="tr-TR" dirty="0" smtClean="0"/>
              <a:t> asit) oda ısısında yeterli sayıda serbest radikalin oluşturulması için kullanılır. N,N-</a:t>
            </a:r>
            <a:r>
              <a:rPr lang="tr-TR" dirty="0" err="1" smtClean="0"/>
              <a:t>dihydroxyethyl</a:t>
            </a:r>
            <a:r>
              <a:rPr lang="tr-TR" dirty="0" smtClean="0"/>
              <a:t>-para-</a:t>
            </a:r>
            <a:r>
              <a:rPr lang="tr-TR" dirty="0" err="1" smtClean="0"/>
              <a:t>toludine</a:t>
            </a:r>
            <a:r>
              <a:rPr lang="tr-TR" dirty="0" smtClean="0"/>
              <a:t>, </a:t>
            </a:r>
            <a:r>
              <a:rPr lang="tr-TR" dirty="0" err="1" smtClean="0"/>
              <a:t>dental</a:t>
            </a:r>
            <a:r>
              <a:rPr lang="tr-TR" dirty="0" smtClean="0"/>
              <a:t> ürünlerde sıklıkla kullanılan </a:t>
            </a:r>
            <a:r>
              <a:rPr lang="tr-TR" dirty="0" err="1" smtClean="0"/>
              <a:t>akselatördür</a:t>
            </a:r>
            <a:r>
              <a:rPr lang="tr-TR" dirty="0" smtClean="0"/>
              <a:t>. </a:t>
            </a:r>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4" name="2 İçerik Yer Tutucusu"/>
          <p:cNvSpPr>
            <a:spLocks noGrp="1"/>
          </p:cNvSpPr>
          <p:nvPr>
            <p:ph sz="quarter" idx="1"/>
          </p:nvPr>
        </p:nvSpPr>
        <p:spPr/>
        <p:txBody>
          <a:bodyPr>
            <a:normAutofit fontScale="62500" lnSpcReduction="20000"/>
          </a:bodyPr>
          <a:lstStyle/>
          <a:p>
            <a:endParaRPr lang="tr-TR" dirty="0" smtClean="0"/>
          </a:p>
          <a:p>
            <a:pPr>
              <a:buNone/>
            </a:pPr>
            <a:r>
              <a:rPr lang="tr-TR" dirty="0" smtClean="0"/>
              <a:t>Başlangıç aşaması, diğer </a:t>
            </a:r>
            <a:r>
              <a:rPr lang="tr-TR" dirty="0" err="1" smtClean="0"/>
              <a:t>monomer</a:t>
            </a:r>
            <a:r>
              <a:rPr lang="tr-TR" dirty="0" smtClean="0"/>
              <a:t> molekülerinin serbest radikal gruplarının, zincirin serbest elektron ucuna bağlanması ile devam eder. Gelişen zincir ilerleme aşamasını kaydeder. ilerleme aşaması serbest radikaller sıralanana kadar devam eder. Uç uca ekleme aşaması çeşitli şekillerde gerçekleşebilir. M, </a:t>
            </a:r>
            <a:r>
              <a:rPr lang="tr-TR" dirty="0" err="1" smtClean="0"/>
              <a:t>mer</a:t>
            </a:r>
            <a:r>
              <a:rPr lang="tr-TR" dirty="0" smtClean="0"/>
              <a:t> </a:t>
            </a:r>
            <a:r>
              <a:rPr lang="tr-TR" dirty="0" err="1" smtClean="0"/>
              <a:t>üniti</a:t>
            </a:r>
            <a:r>
              <a:rPr lang="tr-TR" dirty="0" smtClean="0"/>
              <a:t> gösterir. n ve m de </a:t>
            </a:r>
            <a:r>
              <a:rPr lang="tr-TR" dirty="0" err="1" smtClean="0"/>
              <a:t>mer</a:t>
            </a:r>
            <a:r>
              <a:rPr lang="tr-TR" dirty="0" smtClean="0"/>
              <a:t> </a:t>
            </a:r>
            <a:r>
              <a:rPr lang="tr-TR" dirty="0" err="1" smtClean="0"/>
              <a:t>ünit</a:t>
            </a:r>
            <a:r>
              <a:rPr lang="tr-TR" dirty="0" smtClean="0"/>
              <a:t> sayısını gösterir. Serbest radikal </a:t>
            </a:r>
            <a:r>
              <a:rPr lang="tr-TR" dirty="0" err="1" smtClean="0"/>
              <a:t>poimerizasyonu</a:t>
            </a:r>
            <a:r>
              <a:rPr lang="tr-TR" dirty="0" smtClean="0"/>
              <a:t> reaksiyonu çeşitli materyallerin ilave edilmesi ile </a:t>
            </a:r>
            <a:r>
              <a:rPr lang="tr-TR" dirty="0" err="1" smtClean="0"/>
              <a:t>inhibe</a:t>
            </a:r>
            <a:r>
              <a:rPr lang="tr-TR" dirty="0" smtClean="0"/>
              <a:t> edilebilir. </a:t>
            </a:r>
            <a:r>
              <a:rPr lang="tr-TR" dirty="0" err="1" smtClean="0"/>
              <a:t>Polimerizasyon</a:t>
            </a:r>
            <a:r>
              <a:rPr lang="tr-TR" dirty="0" smtClean="0"/>
              <a:t> reaksiyonunda oranı düşürmek, başlayıcı tekrar ettirir. Uçların oranını arttırmaksa </a:t>
            </a:r>
            <a:r>
              <a:rPr lang="tr-TR" dirty="0" err="1" smtClean="0"/>
              <a:t>polimerizasyonun</a:t>
            </a:r>
            <a:r>
              <a:rPr lang="tr-TR" dirty="0" smtClean="0"/>
              <a:t> derecesini ve final polimerin molekül </a:t>
            </a:r>
            <a:r>
              <a:rPr lang="tr-TR" dirty="0" err="1" smtClean="0"/>
              <a:t>ağırlığıı</a:t>
            </a:r>
            <a:r>
              <a:rPr lang="tr-TR" dirty="0" smtClean="0"/>
              <a:t> düşürür. </a:t>
            </a:r>
            <a:r>
              <a:rPr lang="tr-TR" dirty="0" err="1" smtClean="0"/>
              <a:t>Hidrokinon</a:t>
            </a:r>
            <a:r>
              <a:rPr lang="tr-TR" dirty="0" smtClean="0"/>
              <a:t>, </a:t>
            </a:r>
            <a:r>
              <a:rPr lang="tr-TR" dirty="0" err="1" smtClean="0"/>
              <a:t>öjenol</a:t>
            </a:r>
            <a:r>
              <a:rPr lang="tr-TR" dirty="0" smtClean="0"/>
              <a:t> gibi çeşitli materyaller, ya da çok miktardaki oksijen </a:t>
            </a:r>
            <a:r>
              <a:rPr lang="tr-TR" dirty="0" err="1" smtClean="0"/>
              <a:t>polimerizasyonu</a:t>
            </a:r>
            <a:r>
              <a:rPr lang="tr-TR" dirty="0" smtClean="0"/>
              <a:t> </a:t>
            </a:r>
            <a:r>
              <a:rPr lang="tr-TR" dirty="0" err="1" smtClean="0"/>
              <a:t>inhibe</a:t>
            </a:r>
            <a:r>
              <a:rPr lang="tr-TR" dirty="0" smtClean="0"/>
              <a:t> edebilir. Küçük miktarlardaki </a:t>
            </a:r>
            <a:r>
              <a:rPr lang="tr-TR" dirty="0" err="1" smtClean="0"/>
              <a:t>hidrokinon</a:t>
            </a:r>
            <a:r>
              <a:rPr lang="tr-TR" dirty="0" smtClean="0"/>
              <a:t> metil </a:t>
            </a:r>
            <a:r>
              <a:rPr lang="tr-TR" dirty="0" err="1" smtClean="0"/>
              <a:t>metakrilat</a:t>
            </a:r>
            <a:r>
              <a:rPr lang="tr-TR" dirty="0" smtClean="0"/>
              <a:t> </a:t>
            </a:r>
            <a:r>
              <a:rPr lang="tr-TR" dirty="0" err="1" smtClean="0"/>
              <a:t>monomerinin</a:t>
            </a:r>
            <a:r>
              <a:rPr lang="tr-TR" dirty="0" smtClean="0"/>
              <a:t> </a:t>
            </a:r>
            <a:r>
              <a:rPr lang="tr-TR" dirty="0" err="1" smtClean="0"/>
              <a:t>premature</a:t>
            </a:r>
            <a:r>
              <a:rPr lang="tr-TR" dirty="0" smtClean="0"/>
              <a:t> erken </a:t>
            </a:r>
            <a:r>
              <a:rPr lang="tr-TR" dirty="0" err="1" smtClean="0"/>
              <a:t>polimerizasyonunu</a:t>
            </a:r>
            <a:r>
              <a:rPr lang="tr-TR" dirty="0" smtClean="0"/>
              <a:t> önlemek için kullanılır. Diğer önemli bir </a:t>
            </a:r>
            <a:r>
              <a:rPr lang="tr-TR" dirty="0" err="1" smtClean="0"/>
              <a:t>sebest</a:t>
            </a:r>
            <a:r>
              <a:rPr lang="tr-TR" dirty="0" smtClean="0"/>
              <a:t> radikal </a:t>
            </a:r>
            <a:r>
              <a:rPr lang="tr-TR" dirty="0" err="1" smtClean="0"/>
              <a:t>polimerizasyon</a:t>
            </a:r>
            <a:r>
              <a:rPr lang="tr-TR" dirty="0" smtClean="0"/>
              <a:t> reaksiyonu da, </a:t>
            </a:r>
            <a:r>
              <a:rPr lang="tr-TR" dirty="0" err="1" smtClean="0"/>
              <a:t>rezin</a:t>
            </a:r>
            <a:r>
              <a:rPr lang="tr-TR" dirty="0" smtClean="0"/>
              <a:t> </a:t>
            </a:r>
            <a:r>
              <a:rPr lang="tr-TR" dirty="0" err="1" smtClean="0"/>
              <a:t>kompozitlerin</a:t>
            </a:r>
            <a:r>
              <a:rPr lang="tr-TR" dirty="0" smtClean="0"/>
              <a:t> yapımındadır. Üreticiler 2,2-</a:t>
            </a:r>
            <a:r>
              <a:rPr lang="tr-TR" dirty="0" err="1" smtClean="0"/>
              <a:t>bis</a:t>
            </a:r>
            <a:r>
              <a:rPr lang="tr-TR" dirty="0" smtClean="0"/>
              <a:t> 4L2-</a:t>
            </a:r>
            <a:r>
              <a:rPr lang="tr-TR" dirty="0" err="1" smtClean="0"/>
              <a:t>hidroksi</a:t>
            </a:r>
            <a:r>
              <a:rPr lang="tr-TR" dirty="0" smtClean="0"/>
              <a:t> 3- </a:t>
            </a:r>
            <a:r>
              <a:rPr lang="tr-TR" dirty="0" err="1" smtClean="0"/>
              <a:t>metakriloksi</a:t>
            </a:r>
            <a:r>
              <a:rPr lang="tr-TR" dirty="0" smtClean="0"/>
              <a:t>-</a:t>
            </a:r>
            <a:r>
              <a:rPr lang="tr-TR" dirty="0" err="1" smtClean="0"/>
              <a:t>propiloksi</a:t>
            </a:r>
            <a:r>
              <a:rPr lang="tr-TR" dirty="0" smtClean="0"/>
              <a:t> </a:t>
            </a:r>
            <a:r>
              <a:rPr lang="tr-TR" dirty="0" err="1" smtClean="0"/>
              <a:t>fenil</a:t>
            </a:r>
            <a:r>
              <a:rPr lang="tr-TR" dirty="0" smtClean="0"/>
              <a:t> </a:t>
            </a:r>
            <a:r>
              <a:rPr lang="tr-TR" dirty="0" err="1" smtClean="0"/>
              <a:t>propan</a:t>
            </a:r>
            <a:r>
              <a:rPr lang="tr-TR" dirty="0" smtClean="0"/>
              <a:t> </a:t>
            </a:r>
            <a:r>
              <a:rPr lang="tr-TR" dirty="0" err="1" smtClean="0"/>
              <a:t>oluĢması</a:t>
            </a:r>
            <a:r>
              <a:rPr lang="tr-TR" dirty="0" smtClean="0"/>
              <a:t> için 1 molekül </a:t>
            </a:r>
            <a:r>
              <a:rPr lang="tr-TR" dirty="0" err="1" smtClean="0"/>
              <a:t>bis</a:t>
            </a:r>
            <a:r>
              <a:rPr lang="tr-TR" dirty="0" smtClean="0"/>
              <a:t> fenol A ve 2 molekül </a:t>
            </a:r>
            <a:r>
              <a:rPr lang="tr-TR" dirty="0" err="1" smtClean="0"/>
              <a:t>glisidil</a:t>
            </a:r>
            <a:r>
              <a:rPr lang="tr-TR" dirty="0" smtClean="0"/>
              <a:t> </a:t>
            </a:r>
            <a:r>
              <a:rPr lang="tr-TR" dirty="0" err="1" smtClean="0"/>
              <a:t>metakrilat</a:t>
            </a:r>
            <a:r>
              <a:rPr lang="tr-TR" dirty="0" smtClean="0"/>
              <a:t> hazırlıyorlar. </a:t>
            </a:r>
            <a:r>
              <a:rPr lang="tr-TR" dirty="0" err="1" smtClean="0"/>
              <a:t>Bis</a:t>
            </a:r>
            <a:r>
              <a:rPr lang="tr-TR" dirty="0" smtClean="0"/>
              <a:t>-GMA bu bileşiği tanımlamak için kullanılır. Bu bir </a:t>
            </a:r>
            <a:r>
              <a:rPr lang="tr-TR" dirty="0" err="1" smtClean="0"/>
              <a:t>oligomerdir</a:t>
            </a:r>
            <a:r>
              <a:rPr lang="tr-TR" dirty="0" smtClean="0"/>
              <a:t>. TEG-DMA gibi düşük moleküler ağırlıklı çift fonksiyonlu </a:t>
            </a:r>
            <a:r>
              <a:rPr lang="tr-TR" dirty="0" err="1" smtClean="0"/>
              <a:t>monomerler</a:t>
            </a:r>
            <a:r>
              <a:rPr lang="tr-TR" dirty="0" smtClean="0"/>
              <a:t> yoğunluğu düşürmek için ilave edilirler, serbest radikaller kullanarak </a:t>
            </a:r>
            <a:r>
              <a:rPr lang="tr-TR" dirty="0" err="1" smtClean="0"/>
              <a:t>polimerizasyonun</a:t>
            </a:r>
            <a:r>
              <a:rPr lang="tr-TR" dirty="0" smtClean="0"/>
              <a:t> </a:t>
            </a:r>
            <a:r>
              <a:rPr lang="tr-TR" dirty="0" err="1" smtClean="0"/>
              <a:t>tamamalanmasını</a:t>
            </a:r>
            <a:r>
              <a:rPr lang="tr-TR" dirty="0" smtClean="0"/>
              <a:t> sağlarlar. Çünkü </a:t>
            </a:r>
            <a:r>
              <a:rPr lang="tr-TR" dirty="0" err="1" smtClean="0"/>
              <a:t>Bis</a:t>
            </a:r>
            <a:r>
              <a:rPr lang="tr-TR" dirty="0" smtClean="0"/>
              <a:t>-GMA molekülünün uçta reaktif çift bağları vardır ve yüksek derecede çapraz bağlı polimerler elde edilir. </a:t>
            </a:r>
          </a:p>
          <a:p>
            <a:pPr>
              <a:buNone/>
            </a:pPr>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normAutofit fontScale="70000" lnSpcReduction="20000"/>
          </a:bodyPr>
          <a:lstStyle/>
          <a:p>
            <a:r>
              <a:rPr lang="tr-TR" dirty="0" smtClean="0"/>
              <a:t>Serbest radikaller reaksiyonun başlaması için gerekir, </a:t>
            </a:r>
            <a:r>
              <a:rPr lang="tr-TR" dirty="0" err="1" smtClean="0"/>
              <a:t>kompozit</a:t>
            </a:r>
            <a:r>
              <a:rPr lang="tr-TR" dirty="0" smtClean="0"/>
              <a:t> yapımında kullanılır. </a:t>
            </a:r>
            <a:r>
              <a:rPr lang="tr-TR" dirty="0" err="1" smtClean="0"/>
              <a:t>Üretan</a:t>
            </a:r>
            <a:r>
              <a:rPr lang="tr-TR" dirty="0" smtClean="0"/>
              <a:t> </a:t>
            </a:r>
            <a:r>
              <a:rPr lang="tr-TR" dirty="0" err="1" smtClean="0"/>
              <a:t>dimetiakrilatlar</a:t>
            </a:r>
            <a:r>
              <a:rPr lang="tr-TR" dirty="0" smtClean="0"/>
              <a:t> </a:t>
            </a:r>
            <a:r>
              <a:rPr lang="tr-TR" dirty="0" err="1" smtClean="0"/>
              <a:t>oligomer</a:t>
            </a:r>
            <a:r>
              <a:rPr lang="tr-TR" dirty="0" smtClean="0"/>
              <a:t> içeren </a:t>
            </a:r>
            <a:r>
              <a:rPr lang="tr-TR" dirty="0" err="1" smtClean="0"/>
              <a:t>kompozitlerdir</a:t>
            </a:r>
            <a:r>
              <a:rPr lang="tr-TR" dirty="0" smtClean="0"/>
              <a:t>. </a:t>
            </a:r>
          </a:p>
          <a:p>
            <a:r>
              <a:rPr lang="tr-TR" dirty="0" err="1" smtClean="0"/>
              <a:t>Polimerizasyon</a:t>
            </a:r>
            <a:r>
              <a:rPr lang="tr-TR" dirty="0" smtClean="0"/>
              <a:t> serbest radikal başlangıç ve perokside amin sistem veya </a:t>
            </a:r>
            <a:r>
              <a:rPr lang="tr-TR" dirty="0" err="1" smtClean="0"/>
              <a:t>üretan</a:t>
            </a:r>
            <a:r>
              <a:rPr lang="tr-TR" dirty="0" smtClean="0"/>
              <a:t> </a:t>
            </a:r>
            <a:r>
              <a:rPr lang="tr-TR" dirty="0" err="1" smtClean="0"/>
              <a:t>dimetakrilatlar</a:t>
            </a:r>
            <a:r>
              <a:rPr lang="tr-TR" dirty="0" smtClean="0"/>
              <a:t> ile mavi görünebilir </a:t>
            </a:r>
            <a:r>
              <a:rPr lang="tr-TR" dirty="0" err="1" smtClean="0"/>
              <a:t>ışıkda</a:t>
            </a:r>
            <a:r>
              <a:rPr lang="tr-TR" dirty="0" smtClean="0"/>
              <a:t> yansırlar. </a:t>
            </a:r>
          </a:p>
          <a:p>
            <a:r>
              <a:rPr lang="tr-TR" dirty="0" smtClean="0"/>
              <a:t>Doygun olmayan </a:t>
            </a:r>
            <a:r>
              <a:rPr lang="tr-TR" dirty="0" err="1" smtClean="0"/>
              <a:t>monomer</a:t>
            </a:r>
            <a:r>
              <a:rPr lang="tr-TR" dirty="0" smtClean="0"/>
              <a:t> ve </a:t>
            </a:r>
            <a:r>
              <a:rPr lang="tr-TR" dirty="0" err="1" smtClean="0"/>
              <a:t>oligomerlerin</a:t>
            </a:r>
            <a:r>
              <a:rPr lang="tr-TR" dirty="0" smtClean="0"/>
              <a:t> serbest radikal </a:t>
            </a:r>
            <a:r>
              <a:rPr lang="tr-TR" dirty="0" err="1" smtClean="0"/>
              <a:t>polimerizasyonunda</a:t>
            </a:r>
            <a:r>
              <a:rPr lang="tr-TR" dirty="0" smtClean="0"/>
              <a:t> çifte bağlı reaksiyonlar oluşmaz. Çevirme derecesi terimi tek bağlara reaksiyonla çevirme işleminin yüzdesini gösterir. şartlara bağlı olarak değerler gövdede %35’den hava içermeyen % 80’e kadar değişebilir. </a:t>
            </a:r>
          </a:p>
          <a:p>
            <a:r>
              <a:rPr lang="tr-TR" dirty="0" smtClean="0"/>
              <a:t>Işınla başlayan </a:t>
            </a:r>
            <a:r>
              <a:rPr lang="tr-TR" dirty="0" err="1" smtClean="0"/>
              <a:t>polimerizasyonda</a:t>
            </a:r>
            <a:r>
              <a:rPr lang="tr-TR" dirty="0" smtClean="0"/>
              <a:t> diş hekimliğinde popüler olmaktadır, %65’den %80’e kadar bir oran oluşur. Kimyasal başlangıç ise %60 ve %75 oranındadır. Siman sistemlerinde ışık ve kimyasal başlangıcın ikisi bir arada kullanılır çünkü ışığın ulaşamadığı yerlerde reaksiyonun </a:t>
            </a:r>
          </a:p>
          <a:p>
            <a:r>
              <a:rPr lang="tr-TR" dirty="0" smtClean="0"/>
              <a:t>tamamlanması gerekir, böylece </a:t>
            </a:r>
            <a:r>
              <a:rPr lang="tr-TR" dirty="0" err="1" smtClean="0"/>
              <a:t>maximum</a:t>
            </a:r>
            <a:r>
              <a:rPr lang="tr-TR" dirty="0" smtClean="0"/>
              <a:t> dayanıklılık sağlanır. </a:t>
            </a:r>
            <a:r>
              <a:rPr lang="tr-TR" dirty="0" err="1" smtClean="0"/>
              <a:t>Dual</a:t>
            </a:r>
            <a:r>
              <a:rPr lang="tr-TR" dirty="0" smtClean="0"/>
              <a:t>-</a:t>
            </a:r>
            <a:r>
              <a:rPr lang="tr-TR" dirty="0" err="1" smtClean="0"/>
              <a:t>cure</a:t>
            </a:r>
            <a:r>
              <a:rPr lang="tr-TR" dirty="0" smtClean="0"/>
              <a:t> maddelerde %80 </a:t>
            </a:r>
            <a:r>
              <a:rPr lang="tr-TR" dirty="0" err="1" smtClean="0"/>
              <a:t>dönüĢüm</a:t>
            </a:r>
            <a:r>
              <a:rPr lang="tr-TR" dirty="0" smtClean="0"/>
              <a:t> dönüşüm rapor edilmiştir. </a:t>
            </a:r>
            <a:endParaRPr lang="tr-T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r>
              <a:rPr lang="tr-TR" b="1" dirty="0" smtClean="0"/>
              <a:t>HALKA AÇILIM POLİMERİZASYONU </a:t>
            </a:r>
          </a:p>
          <a:p>
            <a:r>
              <a:rPr lang="tr-TR" sz="2800" dirty="0" smtClean="0"/>
              <a:t>iki önemli halka açılım </a:t>
            </a:r>
            <a:r>
              <a:rPr lang="tr-TR" sz="2800" dirty="0" err="1" smtClean="0"/>
              <a:t>polimerizasyonu</a:t>
            </a:r>
            <a:r>
              <a:rPr lang="tr-TR" sz="2800" dirty="0" smtClean="0"/>
              <a:t> </a:t>
            </a:r>
            <a:r>
              <a:rPr lang="tr-TR" sz="2800" dirty="0" err="1" smtClean="0"/>
              <a:t>epoksi</a:t>
            </a:r>
            <a:r>
              <a:rPr lang="tr-TR" sz="2800" dirty="0" smtClean="0"/>
              <a:t> ve etilen imin reaksiyonudur. ilki </a:t>
            </a:r>
            <a:r>
              <a:rPr lang="tr-TR" sz="2800" dirty="0" err="1" smtClean="0"/>
              <a:t>elastomerik</a:t>
            </a:r>
            <a:r>
              <a:rPr lang="tr-TR" sz="2800" dirty="0" smtClean="0"/>
              <a:t> ölçünün ölçümünden, diğeri </a:t>
            </a:r>
            <a:r>
              <a:rPr lang="tr-TR" sz="2800" dirty="0" err="1" smtClean="0"/>
              <a:t>polieter</a:t>
            </a:r>
            <a:r>
              <a:rPr lang="tr-TR" sz="2800" dirty="0" smtClean="0"/>
              <a:t> ölçü maddesinin reaksiyonudur. </a:t>
            </a:r>
            <a:r>
              <a:rPr lang="tr-TR" sz="2800" dirty="0" err="1" smtClean="0"/>
              <a:t>Epoksi</a:t>
            </a:r>
            <a:r>
              <a:rPr lang="tr-TR" sz="2800" dirty="0" smtClean="0"/>
              <a:t> sistemde tepkimeye girenlerler çift fonksiyonlu </a:t>
            </a:r>
            <a:r>
              <a:rPr lang="tr-TR" sz="2800" dirty="0" err="1" smtClean="0"/>
              <a:t>epoksi</a:t>
            </a:r>
            <a:r>
              <a:rPr lang="tr-TR" sz="2800" dirty="0" smtClean="0"/>
              <a:t> polimeridir ve çift fonksiyonlu amin şekildeki gibidir. </a:t>
            </a:r>
            <a:endParaRPr lang="tr-TR"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2050" name="Picture 2"/>
          <p:cNvPicPr>
            <a:picLocks noGrp="1" noChangeAspect="1" noChangeArrowheads="1"/>
          </p:cNvPicPr>
          <p:nvPr>
            <p:ph sz="quarter" idx="1"/>
          </p:nvPr>
        </p:nvPicPr>
        <p:blipFill>
          <a:blip r:embed="rId2" cstate="print"/>
          <a:srcRect/>
          <a:stretch>
            <a:fillRect/>
          </a:stretch>
        </p:blipFill>
        <p:spPr bwMode="auto">
          <a:xfrm>
            <a:off x="755576" y="1772816"/>
            <a:ext cx="7776864" cy="37444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r>
              <a:rPr lang="tr-TR" dirty="0" smtClean="0"/>
              <a:t>Amin açılır ve çapraz bağlantı ile </a:t>
            </a:r>
            <a:r>
              <a:rPr lang="tr-TR" dirty="0" err="1" smtClean="0"/>
              <a:t>rijit</a:t>
            </a:r>
            <a:r>
              <a:rPr lang="tr-TR" dirty="0" smtClean="0"/>
              <a:t> polimer sağlanır. Su </a:t>
            </a:r>
            <a:r>
              <a:rPr lang="tr-TR" dirty="0" err="1" smtClean="0"/>
              <a:t>epoksi</a:t>
            </a:r>
            <a:r>
              <a:rPr lang="tr-TR" dirty="0" smtClean="0"/>
              <a:t> ile etkileştiğinden reaksiyonu engeller. </a:t>
            </a:r>
            <a:r>
              <a:rPr lang="tr-TR" dirty="0" err="1" smtClean="0"/>
              <a:t>Polieter</a:t>
            </a:r>
            <a:r>
              <a:rPr lang="tr-TR" dirty="0" smtClean="0"/>
              <a:t> </a:t>
            </a:r>
            <a:r>
              <a:rPr lang="tr-TR" dirty="0" err="1" smtClean="0"/>
              <a:t>oligomer</a:t>
            </a:r>
            <a:r>
              <a:rPr lang="tr-TR" dirty="0" smtClean="0"/>
              <a:t> nitrojen içeren 3 üyeli halkadır. </a:t>
            </a:r>
          </a:p>
          <a:p>
            <a:r>
              <a:rPr lang="tr-TR" dirty="0" smtClean="0"/>
              <a:t>Halka </a:t>
            </a:r>
            <a:r>
              <a:rPr lang="tr-TR" dirty="0" err="1" smtClean="0"/>
              <a:t>sulfonium</a:t>
            </a:r>
            <a:r>
              <a:rPr lang="tr-TR" dirty="0" smtClean="0"/>
              <a:t> </a:t>
            </a:r>
            <a:r>
              <a:rPr lang="tr-TR" dirty="0" err="1" smtClean="0"/>
              <a:t>fluoborate</a:t>
            </a:r>
            <a:r>
              <a:rPr lang="tr-TR" dirty="0" smtClean="0"/>
              <a:t> ile açılır ve plastikteki çapraz bağlantıyla </a:t>
            </a:r>
            <a:r>
              <a:rPr lang="tr-TR" dirty="0" err="1" smtClean="0"/>
              <a:t>polimerizasyon</a:t>
            </a:r>
            <a:r>
              <a:rPr lang="tr-TR" dirty="0" smtClean="0"/>
              <a:t> sağlanır. </a:t>
            </a:r>
            <a:r>
              <a:rPr lang="tr-TR" dirty="0" err="1" smtClean="0"/>
              <a:t>Oligomer</a:t>
            </a:r>
            <a:r>
              <a:rPr lang="tr-TR" dirty="0" smtClean="0"/>
              <a:t> ve reaksiyonlar bölüm 12’de(?) </a:t>
            </a:r>
            <a:r>
              <a:rPr lang="tr-TR" dirty="0" err="1" smtClean="0"/>
              <a:t>anlatilacaktır</a:t>
            </a:r>
            <a:r>
              <a:rPr lang="tr-TR" dirty="0" smtClean="0"/>
              <a:t>. </a:t>
            </a:r>
            <a:endParaRPr lang="tr-T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r>
              <a:rPr lang="tr-TR" b="1" dirty="0" smtClean="0"/>
              <a:t>HİDROZİLASYON </a:t>
            </a:r>
          </a:p>
          <a:p>
            <a:r>
              <a:rPr lang="tr-TR" dirty="0" err="1" smtClean="0"/>
              <a:t>Vinil</a:t>
            </a:r>
            <a:r>
              <a:rPr lang="tr-TR" dirty="0" smtClean="0"/>
              <a:t> silikon ve </a:t>
            </a:r>
            <a:r>
              <a:rPr lang="tr-TR" dirty="0" err="1" smtClean="0"/>
              <a:t>silanın</a:t>
            </a:r>
            <a:r>
              <a:rPr lang="tr-TR" dirty="0" smtClean="0"/>
              <a:t> ilave reaksiyonu VI. reaksiyondur. </a:t>
            </a:r>
            <a:r>
              <a:rPr lang="tr-TR" dirty="0" err="1" smtClean="0"/>
              <a:t>Platinyum</a:t>
            </a:r>
            <a:r>
              <a:rPr lang="tr-TR" dirty="0" smtClean="0"/>
              <a:t> kataliz </a:t>
            </a:r>
            <a:r>
              <a:rPr lang="tr-TR" dirty="0" err="1" smtClean="0"/>
              <a:t>silan</a:t>
            </a:r>
            <a:r>
              <a:rPr lang="tr-TR" dirty="0" smtClean="0"/>
              <a:t> içeren </a:t>
            </a:r>
            <a:r>
              <a:rPr lang="tr-TR" dirty="0" err="1" smtClean="0"/>
              <a:t>dimetil</a:t>
            </a:r>
            <a:r>
              <a:rPr lang="tr-TR" dirty="0" smtClean="0"/>
              <a:t> </a:t>
            </a:r>
            <a:r>
              <a:rPr lang="tr-TR" dirty="0" err="1" smtClean="0"/>
              <a:t>siloksandaki</a:t>
            </a:r>
            <a:r>
              <a:rPr lang="tr-TR" dirty="0" smtClean="0"/>
              <a:t> H ile etkileşir, bu kompleks </a:t>
            </a:r>
            <a:r>
              <a:rPr lang="tr-TR" dirty="0" err="1" smtClean="0"/>
              <a:t>vinil</a:t>
            </a:r>
            <a:r>
              <a:rPr lang="tr-TR" dirty="0" smtClean="0"/>
              <a:t> sonlu </a:t>
            </a:r>
            <a:r>
              <a:rPr lang="tr-TR" dirty="0" err="1" smtClean="0"/>
              <a:t>dimetil</a:t>
            </a:r>
            <a:r>
              <a:rPr lang="tr-TR" dirty="0" smtClean="0"/>
              <a:t> </a:t>
            </a:r>
            <a:r>
              <a:rPr lang="tr-TR" dirty="0" err="1" smtClean="0"/>
              <a:t>siloksan</a:t>
            </a:r>
            <a:r>
              <a:rPr lang="tr-TR" dirty="0" smtClean="0"/>
              <a:t> ile reaksiyona girer, çapraz bağlantılı silikon oluşur. Lateks cerrahi eldivenlerle ilave silikonlar reaksiyon oluşturur ve </a:t>
            </a:r>
            <a:r>
              <a:rPr lang="tr-TR" dirty="0" err="1" smtClean="0"/>
              <a:t>kontakdan</a:t>
            </a:r>
            <a:r>
              <a:rPr lang="tr-TR" dirty="0" smtClean="0"/>
              <a:t> kaçınılmalıdır. </a:t>
            </a:r>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normAutofit fontScale="70000" lnSpcReduction="20000"/>
          </a:bodyPr>
          <a:lstStyle/>
          <a:p>
            <a:r>
              <a:rPr lang="tr-TR" b="1" dirty="0" smtClean="0"/>
              <a:t>KONDENZASYON POLİMERİZASYONU </a:t>
            </a:r>
          </a:p>
          <a:p>
            <a:r>
              <a:rPr lang="tr-TR" dirty="0" err="1" smtClean="0"/>
              <a:t>Kondenzasyon</a:t>
            </a:r>
            <a:r>
              <a:rPr lang="tr-TR" dirty="0" smtClean="0"/>
              <a:t> reaksiyonu düşük moleküler ağırlıklı ürünlerle </a:t>
            </a:r>
            <a:r>
              <a:rPr lang="tr-TR" dirty="0" err="1" smtClean="0"/>
              <a:t>polimerizasyon</a:t>
            </a:r>
            <a:r>
              <a:rPr lang="tr-TR" dirty="0" smtClean="0"/>
              <a:t> şeklinde sonuçlanır. </a:t>
            </a:r>
            <a:r>
              <a:rPr lang="tr-TR" dirty="0" err="1" smtClean="0"/>
              <a:t>Polisülfidler</a:t>
            </a:r>
            <a:r>
              <a:rPr lang="tr-TR" dirty="0" smtClean="0"/>
              <a:t> ilave reaksiyonla oluşur, en genel reaksiyon </a:t>
            </a:r>
            <a:r>
              <a:rPr lang="tr-TR" dirty="0" err="1" smtClean="0"/>
              <a:t>merkaptan</a:t>
            </a:r>
            <a:r>
              <a:rPr lang="tr-TR" dirty="0" smtClean="0"/>
              <a:t> içeren düşük moleküler ağırlıklı </a:t>
            </a:r>
            <a:r>
              <a:rPr lang="tr-TR" dirty="0" err="1" smtClean="0"/>
              <a:t>polisulfid</a:t>
            </a:r>
            <a:r>
              <a:rPr lang="tr-TR" dirty="0" smtClean="0"/>
              <a:t> polimerler ve kurşun </a:t>
            </a:r>
            <a:r>
              <a:rPr lang="tr-TR" dirty="0" err="1" smtClean="0"/>
              <a:t>dioksid</a:t>
            </a:r>
            <a:r>
              <a:rPr lang="tr-TR" dirty="0" smtClean="0"/>
              <a:t> grupları arasındadır. </a:t>
            </a:r>
          </a:p>
          <a:p>
            <a:r>
              <a:rPr lang="tr-TR" dirty="0" smtClean="0"/>
              <a:t>Su ve kurşun </a:t>
            </a:r>
            <a:r>
              <a:rPr lang="tr-TR" dirty="0" err="1" smtClean="0"/>
              <a:t>sülfid</a:t>
            </a:r>
            <a:r>
              <a:rPr lang="tr-TR" dirty="0" smtClean="0"/>
              <a:t> reaksiyon sonucu oluşur. </a:t>
            </a:r>
            <a:r>
              <a:rPr lang="tr-TR" dirty="0" err="1" smtClean="0"/>
              <a:t>Merkaptan</a:t>
            </a:r>
            <a:r>
              <a:rPr lang="tr-TR" dirty="0" smtClean="0"/>
              <a:t> grupları zincir boyunca vardır ve böylece çapraz bağlantı oluşur. Reaksiyon oranı SH, </a:t>
            </a:r>
            <a:r>
              <a:rPr lang="tr-TR" dirty="0" err="1" smtClean="0"/>
              <a:t>PbOz</a:t>
            </a:r>
            <a:r>
              <a:rPr lang="tr-TR" dirty="0" smtClean="0"/>
              <a:t> ve su gruplarıyla orantılıdır. </a:t>
            </a:r>
          </a:p>
          <a:p>
            <a:r>
              <a:rPr lang="tr-TR" dirty="0" err="1" smtClean="0"/>
              <a:t>Merkaptan</a:t>
            </a:r>
            <a:r>
              <a:rPr lang="tr-TR" dirty="0" smtClean="0"/>
              <a:t> gruplarının </a:t>
            </a:r>
            <a:r>
              <a:rPr lang="tr-TR" dirty="0" err="1" smtClean="0"/>
              <a:t>kondenzasyon</a:t>
            </a:r>
            <a:r>
              <a:rPr lang="tr-TR" dirty="0" smtClean="0"/>
              <a:t> </a:t>
            </a:r>
            <a:r>
              <a:rPr lang="tr-TR" dirty="0" err="1" smtClean="0"/>
              <a:t>polimerizasyonu</a:t>
            </a:r>
            <a:r>
              <a:rPr lang="tr-TR" dirty="0" smtClean="0"/>
              <a:t> </a:t>
            </a:r>
            <a:r>
              <a:rPr lang="tr-TR" dirty="0" err="1" smtClean="0"/>
              <a:t>Cu</a:t>
            </a:r>
            <a:r>
              <a:rPr lang="tr-TR" dirty="0" smtClean="0"/>
              <a:t>(OH)2 kullanımıyla </a:t>
            </a:r>
            <a:r>
              <a:rPr lang="tr-TR" dirty="0" err="1" smtClean="0"/>
              <a:t>kompanze</a:t>
            </a:r>
            <a:r>
              <a:rPr lang="tr-TR" dirty="0" smtClean="0"/>
              <a:t> edilebilir, </a:t>
            </a:r>
            <a:r>
              <a:rPr lang="tr-TR" dirty="0" err="1" smtClean="0"/>
              <a:t>Cu</a:t>
            </a:r>
            <a:r>
              <a:rPr lang="tr-TR" dirty="0" smtClean="0"/>
              <a:t>(OH)2’ </a:t>
            </a:r>
            <a:r>
              <a:rPr lang="tr-TR" dirty="0" err="1" smtClean="0"/>
              <a:t>li</a:t>
            </a:r>
            <a:r>
              <a:rPr lang="tr-TR" dirty="0" smtClean="0"/>
              <a:t> </a:t>
            </a:r>
            <a:r>
              <a:rPr lang="tr-TR" dirty="0" err="1" smtClean="0"/>
              <a:t>polimerizasyonda</a:t>
            </a:r>
            <a:r>
              <a:rPr lang="tr-TR" dirty="0" smtClean="0"/>
              <a:t> </a:t>
            </a:r>
            <a:r>
              <a:rPr lang="tr-TR" dirty="0" err="1" smtClean="0"/>
              <a:t>PbOz’nin</a:t>
            </a:r>
            <a:r>
              <a:rPr lang="tr-TR" dirty="0" smtClean="0"/>
              <a:t> koyu rengi verir ve </a:t>
            </a:r>
            <a:r>
              <a:rPr lang="tr-TR" dirty="0" err="1" smtClean="0"/>
              <a:t>PbOz</a:t>
            </a:r>
            <a:r>
              <a:rPr lang="tr-TR" dirty="0" smtClean="0"/>
              <a:t> içeren </a:t>
            </a:r>
            <a:r>
              <a:rPr lang="tr-TR" dirty="0" err="1" smtClean="0"/>
              <a:t>polisülfid</a:t>
            </a:r>
            <a:r>
              <a:rPr lang="tr-TR" dirty="0" smtClean="0"/>
              <a:t> ölçü maddesinden kaçınılmalıdır. </a:t>
            </a:r>
          </a:p>
          <a:p>
            <a:r>
              <a:rPr lang="tr-TR" dirty="0" smtClean="0"/>
              <a:t>Hidroksil grupla sonlanan </a:t>
            </a:r>
            <a:r>
              <a:rPr lang="tr-TR" dirty="0" err="1" smtClean="0"/>
              <a:t>kondenzasyon</a:t>
            </a:r>
            <a:r>
              <a:rPr lang="tr-TR" dirty="0" smtClean="0"/>
              <a:t> silikonlarda metal esterler </a:t>
            </a:r>
            <a:r>
              <a:rPr lang="tr-TR" dirty="0" err="1" smtClean="0"/>
              <a:t>stannous</a:t>
            </a:r>
            <a:r>
              <a:rPr lang="tr-TR" dirty="0" smtClean="0"/>
              <a:t> </a:t>
            </a:r>
            <a:r>
              <a:rPr lang="tr-TR" dirty="0" err="1" smtClean="0"/>
              <a:t>octte</a:t>
            </a:r>
            <a:r>
              <a:rPr lang="tr-TR" dirty="0" smtClean="0"/>
              <a:t> ve </a:t>
            </a:r>
            <a:r>
              <a:rPr lang="tr-TR" dirty="0" err="1" smtClean="0"/>
              <a:t>dibutyl</a:t>
            </a:r>
            <a:r>
              <a:rPr lang="tr-TR" dirty="0" smtClean="0"/>
              <a:t> tin </a:t>
            </a:r>
            <a:r>
              <a:rPr lang="tr-TR" dirty="0" err="1" smtClean="0"/>
              <a:t>dilaurate</a:t>
            </a:r>
            <a:r>
              <a:rPr lang="tr-TR" dirty="0" smtClean="0"/>
              <a:t> içerir. </a:t>
            </a:r>
            <a:r>
              <a:rPr lang="tr-TR" dirty="0" err="1" smtClean="0"/>
              <a:t>Oro</a:t>
            </a:r>
            <a:r>
              <a:rPr lang="tr-TR" dirty="0" smtClean="0"/>
              <a:t>-</a:t>
            </a:r>
            <a:r>
              <a:rPr lang="tr-TR" dirty="0" err="1" smtClean="0"/>
              <a:t>ethyl</a:t>
            </a:r>
            <a:r>
              <a:rPr lang="tr-TR" dirty="0" smtClean="0"/>
              <a:t> silikat çapraz bağlantı ajanı olarak kullanılır, metal esterlerle kombine edilmezse daha stabildir </a:t>
            </a: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normAutofit fontScale="70000" lnSpcReduction="20000"/>
          </a:bodyPr>
          <a:lstStyle/>
          <a:p>
            <a:r>
              <a:rPr lang="tr-TR" dirty="0" err="1" smtClean="0"/>
              <a:t>Kondenzasyon</a:t>
            </a:r>
            <a:r>
              <a:rPr lang="tr-TR" dirty="0" smtClean="0"/>
              <a:t> silikon oluşurken buharlaşmayla büzülme olur ve etil alkol oluşur. Polimer asitler </a:t>
            </a:r>
            <a:r>
              <a:rPr lang="tr-TR" dirty="0" err="1" smtClean="0"/>
              <a:t>hidrate</a:t>
            </a:r>
            <a:r>
              <a:rPr lang="tr-TR" dirty="0" smtClean="0"/>
              <a:t> metal iyonlar </a:t>
            </a:r>
            <a:r>
              <a:rPr lang="tr-TR" dirty="0" err="1" smtClean="0"/>
              <a:t>Zn</a:t>
            </a:r>
            <a:r>
              <a:rPr lang="tr-TR" dirty="0" smtClean="0"/>
              <a:t>+2 </a:t>
            </a:r>
            <a:r>
              <a:rPr lang="tr-TR" dirty="0" err="1" smtClean="0"/>
              <a:t>Ca</a:t>
            </a:r>
            <a:r>
              <a:rPr lang="tr-TR" dirty="0" smtClean="0"/>
              <a:t>+2 veya Al+3 </a:t>
            </a:r>
            <a:r>
              <a:rPr lang="tr-TR" dirty="0" err="1" smtClean="0"/>
              <a:t>diĢ</a:t>
            </a:r>
            <a:r>
              <a:rPr lang="tr-TR" dirty="0" smtClean="0"/>
              <a:t> </a:t>
            </a:r>
          </a:p>
          <a:p>
            <a:r>
              <a:rPr lang="tr-TR" dirty="0" smtClean="0"/>
              <a:t>hekimliğinde başarılı bir şekilde </a:t>
            </a:r>
            <a:r>
              <a:rPr lang="tr-TR" dirty="0" err="1" smtClean="0"/>
              <a:t>kullanılılr</a:t>
            </a:r>
            <a:r>
              <a:rPr lang="tr-TR" dirty="0" smtClean="0"/>
              <a:t>. Sudaki akrilik asit ve </a:t>
            </a:r>
            <a:r>
              <a:rPr lang="tr-TR" dirty="0" err="1" smtClean="0"/>
              <a:t>itakonik</a:t>
            </a:r>
            <a:r>
              <a:rPr lang="tr-TR" dirty="0" smtClean="0"/>
              <a:t> asit kopolimerlerinin çinko oksit ile asit bazlı reaksiyonundan çinko </a:t>
            </a:r>
            <a:r>
              <a:rPr lang="tr-TR" dirty="0" err="1" smtClean="0"/>
              <a:t>poliakrilat</a:t>
            </a:r>
            <a:r>
              <a:rPr lang="tr-TR" dirty="0" smtClean="0"/>
              <a:t> siman oluşur. </a:t>
            </a:r>
          </a:p>
          <a:p>
            <a:r>
              <a:rPr lang="tr-TR" dirty="0" smtClean="0"/>
              <a:t>Kopolimer asit dondurulup kurutulabilir ve çinko oksit tozu içerir, sonra sadece toza su katılır. </a:t>
            </a:r>
          </a:p>
          <a:p>
            <a:r>
              <a:rPr lang="tr-TR" dirty="0" smtClean="0"/>
              <a:t>Benzer bir reaksiyon da su içinde kopolimer akrilik ve </a:t>
            </a:r>
            <a:r>
              <a:rPr lang="tr-TR" dirty="0" err="1" smtClean="0"/>
              <a:t>itakonik</a:t>
            </a:r>
            <a:r>
              <a:rPr lang="tr-TR" dirty="0" smtClean="0"/>
              <a:t> asit </a:t>
            </a:r>
            <a:r>
              <a:rPr lang="tr-TR" dirty="0" err="1" smtClean="0"/>
              <a:t>aluminasilikat</a:t>
            </a:r>
            <a:r>
              <a:rPr lang="tr-TR" dirty="0" smtClean="0"/>
              <a:t> cam ile cam </a:t>
            </a:r>
            <a:r>
              <a:rPr lang="tr-TR" dirty="0" err="1" smtClean="0"/>
              <a:t>iyonomer</a:t>
            </a:r>
            <a:r>
              <a:rPr lang="tr-TR" dirty="0" smtClean="0"/>
              <a:t> oluşturmak için reaksiyona girer. Kopolimer </a:t>
            </a:r>
            <a:r>
              <a:rPr lang="tr-TR" dirty="0" err="1" smtClean="0"/>
              <a:t>poliakrilik</a:t>
            </a:r>
            <a:r>
              <a:rPr lang="tr-TR" dirty="0" smtClean="0"/>
              <a:t> asitten daha çok kullanılır çünkü </a:t>
            </a:r>
            <a:r>
              <a:rPr lang="tr-TR" dirty="0" err="1" smtClean="0"/>
              <a:t>itakonik</a:t>
            </a:r>
            <a:r>
              <a:rPr lang="tr-TR" dirty="0" smtClean="0"/>
              <a:t> asit varlığı </a:t>
            </a:r>
            <a:r>
              <a:rPr lang="tr-TR" dirty="0" err="1" smtClean="0"/>
              <a:t>poliakrilik</a:t>
            </a:r>
            <a:r>
              <a:rPr lang="tr-TR" dirty="0" smtClean="0"/>
              <a:t> asidin kalınlaşmasını engeller. Tartarik asit çapraz bağlantı sayesinde </a:t>
            </a:r>
            <a:r>
              <a:rPr lang="tr-TR" dirty="0" err="1" smtClean="0"/>
              <a:t>iyonomerdeki</a:t>
            </a:r>
            <a:r>
              <a:rPr lang="tr-TR" dirty="0" smtClean="0"/>
              <a:t> dayanıklılığı arttırır. </a:t>
            </a:r>
          </a:p>
          <a:p>
            <a:r>
              <a:rPr lang="tr-TR" dirty="0" smtClean="0"/>
              <a:t>Daha güçlü </a:t>
            </a:r>
            <a:r>
              <a:rPr lang="tr-TR" dirty="0" err="1" smtClean="0"/>
              <a:t>diasid</a:t>
            </a:r>
            <a:r>
              <a:rPr lang="tr-TR" dirty="0" smtClean="0"/>
              <a:t>, </a:t>
            </a:r>
            <a:r>
              <a:rPr lang="tr-TR" dirty="0" err="1" smtClean="0"/>
              <a:t>maleik</a:t>
            </a:r>
            <a:r>
              <a:rPr lang="tr-TR" dirty="0" smtClean="0"/>
              <a:t> asit, reaksiyon oranını arttırır, erken dayanıklılığı yükseltir. </a:t>
            </a:r>
          </a:p>
          <a:p>
            <a:r>
              <a:rPr lang="tr-TR" dirty="0" smtClean="0"/>
              <a:t>Kopolimer </a:t>
            </a:r>
            <a:r>
              <a:rPr lang="tr-TR" dirty="0" err="1" smtClean="0"/>
              <a:t>asid</a:t>
            </a:r>
            <a:r>
              <a:rPr lang="tr-TR" dirty="0" smtClean="0"/>
              <a:t> ilk </a:t>
            </a:r>
            <a:r>
              <a:rPr lang="tr-TR" dirty="0" err="1" smtClean="0"/>
              <a:t>Ca</a:t>
            </a:r>
            <a:r>
              <a:rPr lang="tr-TR" dirty="0" smtClean="0"/>
              <a:t>+2 ile ile reaksiyona girer ve sonra, Al +3 çözülerek metal esterler oluşturmak için iyonik reaksiyona girer. Bu </a:t>
            </a:r>
            <a:r>
              <a:rPr lang="tr-TR" dirty="0" err="1" smtClean="0"/>
              <a:t>materyel</a:t>
            </a:r>
            <a:r>
              <a:rPr lang="tr-TR" dirty="0" smtClean="0"/>
              <a:t> </a:t>
            </a:r>
            <a:r>
              <a:rPr lang="tr-TR" dirty="0" err="1" smtClean="0"/>
              <a:t>ionomer</a:t>
            </a:r>
            <a:r>
              <a:rPr lang="tr-TR" dirty="0" smtClean="0"/>
              <a:t> olarak adlandırılır ve </a:t>
            </a:r>
            <a:r>
              <a:rPr lang="tr-TR" dirty="0" err="1" smtClean="0"/>
              <a:t>restoratif</a:t>
            </a:r>
            <a:r>
              <a:rPr lang="tr-TR" dirty="0" smtClean="0"/>
              <a:t> amaçlı siman olarak </a:t>
            </a:r>
            <a:r>
              <a:rPr lang="tr-TR" dirty="0" err="1" smtClean="0"/>
              <a:t>kullanılur</a:t>
            </a:r>
            <a:r>
              <a:rPr lang="tr-TR" dirty="0" smtClean="0"/>
              <a:t>. </a:t>
            </a:r>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normAutofit fontScale="77500" lnSpcReduction="20000"/>
          </a:bodyPr>
          <a:lstStyle/>
          <a:p>
            <a:r>
              <a:rPr lang="tr-TR" dirty="0" err="1" smtClean="0"/>
              <a:t>Kompomer</a:t>
            </a:r>
            <a:r>
              <a:rPr lang="tr-TR" dirty="0" smtClean="0"/>
              <a:t> denilen maddeler </a:t>
            </a:r>
            <a:r>
              <a:rPr lang="tr-TR" dirty="0" err="1" smtClean="0"/>
              <a:t>ionomer</a:t>
            </a:r>
            <a:r>
              <a:rPr lang="tr-TR" dirty="0" smtClean="0"/>
              <a:t> reaksiyon kombinasyonudur ve serbest radikal </a:t>
            </a:r>
            <a:r>
              <a:rPr lang="tr-TR" dirty="0" err="1" smtClean="0"/>
              <a:t>polimerizasyonu</a:t>
            </a:r>
            <a:r>
              <a:rPr lang="tr-TR" dirty="0" smtClean="0"/>
              <a:t> </a:t>
            </a:r>
            <a:r>
              <a:rPr lang="tr-TR" dirty="0" err="1" smtClean="0"/>
              <a:t>oluĢur</a:t>
            </a:r>
            <a:r>
              <a:rPr lang="tr-TR" dirty="0" smtClean="0"/>
              <a:t>. </a:t>
            </a:r>
            <a:r>
              <a:rPr lang="tr-TR" dirty="0" err="1" smtClean="0"/>
              <a:t>Poliakrilik</a:t>
            </a:r>
            <a:r>
              <a:rPr lang="tr-TR" dirty="0" smtClean="0"/>
              <a:t> asit molekülleri </a:t>
            </a:r>
            <a:r>
              <a:rPr lang="tr-TR" dirty="0" err="1" smtClean="0"/>
              <a:t>pendant</a:t>
            </a:r>
            <a:r>
              <a:rPr lang="tr-TR" dirty="0" smtClean="0"/>
              <a:t> </a:t>
            </a:r>
            <a:r>
              <a:rPr lang="tr-TR" dirty="0" err="1" smtClean="0"/>
              <a:t>metakrilat</a:t>
            </a:r>
            <a:r>
              <a:rPr lang="tr-TR" dirty="0" smtClean="0"/>
              <a:t> grupları içerir ve su içinde 2 </a:t>
            </a:r>
            <a:r>
              <a:rPr lang="tr-TR" dirty="0" err="1" smtClean="0"/>
              <a:t>hidroksietilmetakrilat</a:t>
            </a:r>
            <a:r>
              <a:rPr lang="tr-TR" dirty="0" smtClean="0"/>
              <a:t> ve tartarik asit içinde çözülür. Toz cam ve </a:t>
            </a:r>
            <a:r>
              <a:rPr lang="tr-TR" dirty="0" err="1" smtClean="0"/>
              <a:t>mikrokapsüllü</a:t>
            </a:r>
            <a:r>
              <a:rPr lang="tr-TR" dirty="0" smtClean="0"/>
              <a:t> potasyum </a:t>
            </a:r>
            <a:r>
              <a:rPr lang="tr-TR" dirty="0" err="1" smtClean="0"/>
              <a:t>persulfat</a:t>
            </a:r>
            <a:r>
              <a:rPr lang="tr-TR" dirty="0" smtClean="0"/>
              <a:t> ve </a:t>
            </a:r>
            <a:r>
              <a:rPr lang="tr-TR" dirty="0" err="1" smtClean="0"/>
              <a:t>askorbik</a:t>
            </a:r>
            <a:r>
              <a:rPr lang="tr-TR" dirty="0" smtClean="0"/>
              <a:t> asit katalizi içerir. Tozu sıvıya karıştırırken asit baz </a:t>
            </a:r>
            <a:r>
              <a:rPr lang="tr-TR" dirty="0" err="1" smtClean="0"/>
              <a:t>ionomer</a:t>
            </a:r>
            <a:r>
              <a:rPr lang="tr-TR" dirty="0" smtClean="0"/>
              <a:t> reaksiyon oluşurken serbest radikal </a:t>
            </a:r>
            <a:r>
              <a:rPr lang="tr-TR" dirty="0" err="1" smtClean="0"/>
              <a:t>metakrilat</a:t>
            </a:r>
            <a:r>
              <a:rPr lang="tr-TR" dirty="0" smtClean="0"/>
              <a:t> reaksiyonu oluşur. </a:t>
            </a:r>
          </a:p>
          <a:p>
            <a:r>
              <a:rPr lang="tr-TR" dirty="0" smtClean="0"/>
              <a:t>Bazı </a:t>
            </a:r>
            <a:r>
              <a:rPr lang="tr-TR" dirty="0" err="1" smtClean="0"/>
              <a:t>kompomerler</a:t>
            </a:r>
            <a:r>
              <a:rPr lang="tr-TR" dirty="0" smtClean="0"/>
              <a:t> </a:t>
            </a:r>
            <a:r>
              <a:rPr lang="tr-TR" dirty="0" err="1" smtClean="0"/>
              <a:t>hidroksietilmetakrilat</a:t>
            </a:r>
            <a:r>
              <a:rPr lang="tr-TR" dirty="0" smtClean="0"/>
              <a:t> ile </a:t>
            </a:r>
            <a:r>
              <a:rPr lang="tr-TR" dirty="0" err="1" smtClean="0"/>
              <a:t>polifonksiyonel</a:t>
            </a:r>
            <a:r>
              <a:rPr lang="tr-TR" dirty="0" smtClean="0"/>
              <a:t> organik asit reaksiyonunda bir bileşik oluşturur ve serbest radikal oluşur böylece asit baz reaksiyonu ortaya çıkar. </a:t>
            </a:r>
          </a:p>
          <a:p>
            <a:r>
              <a:rPr lang="tr-TR" dirty="0" smtClean="0"/>
              <a:t>Sonuç olarak </a:t>
            </a:r>
            <a:r>
              <a:rPr lang="tr-TR" dirty="0" err="1" smtClean="0"/>
              <a:t>rezin</a:t>
            </a:r>
            <a:r>
              <a:rPr lang="tr-TR" dirty="0" smtClean="0"/>
              <a:t> </a:t>
            </a:r>
            <a:r>
              <a:rPr lang="tr-TR" dirty="0" err="1" smtClean="0"/>
              <a:t>modifiye</a:t>
            </a:r>
            <a:r>
              <a:rPr lang="tr-TR" dirty="0" smtClean="0"/>
              <a:t> </a:t>
            </a:r>
            <a:r>
              <a:rPr lang="tr-TR" dirty="0" err="1" smtClean="0"/>
              <a:t>ionomer</a:t>
            </a:r>
            <a:r>
              <a:rPr lang="tr-TR" dirty="0" smtClean="0"/>
              <a:t> tip </a:t>
            </a:r>
            <a:r>
              <a:rPr lang="tr-TR" dirty="0" err="1" smtClean="0"/>
              <a:t>kompomerler</a:t>
            </a:r>
            <a:r>
              <a:rPr lang="tr-TR" dirty="0" smtClean="0"/>
              <a:t> ve </a:t>
            </a:r>
            <a:r>
              <a:rPr lang="tr-TR" dirty="0" err="1" smtClean="0"/>
              <a:t>ionomre</a:t>
            </a:r>
            <a:r>
              <a:rPr lang="tr-TR" dirty="0" smtClean="0"/>
              <a:t> </a:t>
            </a:r>
            <a:r>
              <a:rPr lang="tr-TR" dirty="0" err="1" smtClean="0"/>
              <a:t>modifiye</a:t>
            </a:r>
            <a:r>
              <a:rPr lang="tr-TR" dirty="0" smtClean="0"/>
              <a:t> </a:t>
            </a:r>
            <a:r>
              <a:rPr lang="tr-TR" dirty="0" err="1" smtClean="0"/>
              <a:t>kompozitler</a:t>
            </a:r>
            <a:r>
              <a:rPr lang="tr-TR" dirty="0" smtClean="0"/>
              <a:t> mevcuttur. Bazı maddelerde kimyasal veya ışıkla başlayan asit-baz reaksiyonu oluşur, bu ürünlere </a:t>
            </a:r>
            <a:r>
              <a:rPr lang="tr-TR" dirty="0" err="1" smtClean="0"/>
              <a:t>tri</a:t>
            </a:r>
            <a:r>
              <a:rPr lang="tr-TR" dirty="0" smtClean="0"/>
              <a:t>-</a:t>
            </a:r>
            <a:r>
              <a:rPr lang="tr-TR" dirty="0" err="1" smtClean="0"/>
              <a:t>cured</a:t>
            </a:r>
            <a:r>
              <a:rPr lang="tr-TR" dirty="0" smtClean="0"/>
              <a:t> maddeler denir. Poliasit grup numarası ne kadar büyükse maddeler o kadar çok cam </a:t>
            </a:r>
            <a:r>
              <a:rPr lang="tr-TR" dirty="0" err="1" smtClean="0"/>
              <a:t>ionomere</a:t>
            </a:r>
            <a:r>
              <a:rPr lang="tr-TR" dirty="0" smtClean="0"/>
              <a:t> ya da </a:t>
            </a:r>
            <a:r>
              <a:rPr lang="tr-TR" dirty="0" err="1" smtClean="0"/>
              <a:t>rezin</a:t>
            </a:r>
            <a:r>
              <a:rPr lang="tr-TR" dirty="0" smtClean="0"/>
              <a:t> </a:t>
            </a:r>
            <a:r>
              <a:rPr lang="tr-TR" dirty="0" err="1" smtClean="0"/>
              <a:t>kompozite</a:t>
            </a:r>
            <a:r>
              <a:rPr lang="tr-TR" dirty="0" smtClean="0"/>
              <a:t> benzer. </a:t>
            </a:r>
            <a:endParaRPr lang="tr-T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normAutofit fontScale="70000" lnSpcReduction="20000"/>
          </a:bodyPr>
          <a:lstStyle/>
          <a:p>
            <a:r>
              <a:rPr lang="tr-TR" b="1" dirty="0" smtClean="0"/>
              <a:t>DİĞER POLİMERLER </a:t>
            </a:r>
          </a:p>
          <a:p>
            <a:r>
              <a:rPr lang="tr-TR" dirty="0" err="1" smtClean="0"/>
              <a:t>Poliisoprenin</a:t>
            </a:r>
            <a:r>
              <a:rPr lang="tr-TR" dirty="0" smtClean="0"/>
              <a:t> iki formu vardır, </a:t>
            </a:r>
            <a:r>
              <a:rPr lang="tr-TR" dirty="0" err="1" smtClean="0"/>
              <a:t>cis</a:t>
            </a:r>
            <a:r>
              <a:rPr lang="tr-TR" dirty="0" smtClean="0"/>
              <a:t> ve trans ve ikisi de doğal </a:t>
            </a:r>
            <a:r>
              <a:rPr lang="tr-TR" dirty="0" err="1" smtClean="0"/>
              <a:t>kauçukdur</a:t>
            </a:r>
            <a:r>
              <a:rPr lang="tr-TR" dirty="0" smtClean="0"/>
              <a:t>. </a:t>
            </a:r>
            <a:r>
              <a:rPr lang="tr-TR" dirty="0" err="1" smtClean="0"/>
              <a:t>Cis</a:t>
            </a:r>
            <a:r>
              <a:rPr lang="tr-TR" dirty="0" smtClean="0"/>
              <a:t> tipinde CH3 ve H aynı </a:t>
            </a:r>
            <a:r>
              <a:rPr lang="tr-TR" dirty="0" err="1" smtClean="0"/>
              <a:t>tarafda</a:t>
            </a:r>
            <a:r>
              <a:rPr lang="tr-TR" dirty="0" smtClean="0"/>
              <a:t> ve trans </a:t>
            </a:r>
            <a:r>
              <a:rPr lang="tr-TR" dirty="0" err="1" smtClean="0"/>
              <a:t>tipde</a:t>
            </a:r>
            <a:r>
              <a:rPr lang="tr-TR" dirty="0" smtClean="0"/>
              <a:t> ise ters </a:t>
            </a:r>
            <a:r>
              <a:rPr lang="tr-TR" dirty="0" err="1" smtClean="0"/>
              <a:t>tarafdadır</a:t>
            </a:r>
            <a:r>
              <a:rPr lang="tr-TR" dirty="0" smtClean="0"/>
              <a:t>. </a:t>
            </a:r>
            <a:r>
              <a:rPr lang="tr-TR" dirty="0" err="1" smtClean="0"/>
              <a:t>Cis</a:t>
            </a:r>
            <a:r>
              <a:rPr lang="tr-TR" dirty="0" smtClean="0"/>
              <a:t>-</a:t>
            </a:r>
            <a:r>
              <a:rPr lang="tr-TR" dirty="0" err="1" smtClean="0"/>
              <a:t>poliisopren</a:t>
            </a:r>
            <a:r>
              <a:rPr lang="tr-TR" dirty="0" smtClean="0"/>
              <a:t> peroksitler gibi sülfür ya da kimyasallar gibi </a:t>
            </a:r>
            <a:r>
              <a:rPr lang="tr-TR" dirty="0" err="1" smtClean="0"/>
              <a:t>vulkanizasyon</a:t>
            </a:r>
            <a:r>
              <a:rPr lang="tr-TR" dirty="0" smtClean="0"/>
              <a:t> ile çapraz bağlantıya sahiptirler. </a:t>
            </a:r>
            <a:r>
              <a:rPr lang="tr-TR" dirty="0" err="1" smtClean="0"/>
              <a:t>Vulkanize</a:t>
            </a:r>
            <a:r>
              <a:rPr lang="tr-TR" dirty="0" smtClean="0"/>
              <a:t> form esnektir ve cerrahi eldivenlerde, </a:t>
            </a:r>
            <a:r>
              <a:rPr lang="tr-TR" dirty="0" err="1" smtClean="0"/>
              <a:t>rubber</a:t>
            </a:r>
            <a:r>
              <a:rPr lang="tr-TR" dirty="0" smtClean="0"/>
              <a:t> dam ve ortodonti için elastiklerde kullanılır. Trans-</a:t>
            </a:r>
            <a:r>
              <a:rPr lang="tr-TR" dirty="0" err="1" smtClean="0"/>
              <a:t>poliisopren</a:t>
            </a:r>
            <a:r>
              <a:rPr lang="tr-TR" dirty="0" smtClean="0"/>
              <a:t> </a:t>
            </a:r>
            <a:r>
              <a:rPr lang="tr-TR" dirty="0" err="1" smtClean="0"/>
              <a:t>rijittir</a:t>
            </a:r>
            <a:r>
              <a:rPr lang="tr-TR" dirty="0" smtClean="0"/>
              <a:t>, ana yapısı çinko oksittir( biraz mum ve çinko silikat da içerir) ve kanal dolgu maddesi olarak </a:t>
            </a:r>
            <a:r>
              <a:rPr lang="tr-TR" dirty="0" err="1" smtClean="0"/>
              <a:t>endodontide</a:t>
            </a:r>
            <a:r>
              <a:rPr lang="tr-TR" dirty="0" smtClean="0"/>
              <a:t> kullanılır. Bu uygulama gutta </a:t>
            </a:r>
            <a:r>
              <a:rPr lang="tr-TR" dirty="0" err="1" smtClean="0"/>
              <a:t>perkadır</a:t>
            </a:r>
            <a:r>
              <a:rPr lang="tr-TR" dirty="0" smtClean="0"/>
              <a:t>. </a:t>
            </a:r>
          </a:p>
          <a:p>
            <a:r>
              <a:rPr lang="tr-TR" dirty="0" smtClean="0"/>
              <a:t>Etilen ve </a:t>
            </a:r>
            <a:r>
              <a:rPr lang="tr-TR" dirty="0" err="1" smtClean="0"/>
              <a:t>vinil</a:t>
            </a:r>
            <a:r>
              <a:rPr lang="tr-TR" dirty="0" smtClean="0"/>
              <a:t> asetat kopolimer yapıdadır. %18’den % 33’e kadar </a:t>
            </a:r>
            <a:r>
              <a:rPr lang="tr-TR" dirty="0" err="1" smtClean="0"/>
              <a:t>vinil</a:t>
            </a:r>
            <a:r>
              <a:rPr lang="tr-TR" dirty="0" smtClean="0"/>
              <a:t> asetat içeren kopolimerler 90 dereceye kadar ısıtılır ve vakumlanır, alçı üzerinde elle </a:t>
            </a:r>
            <a:r>
              <a:rPr lang="tr-TR" dirty="0" err="1" smtClean="0"/>
              <a:t>Ģekillendirilen</a:t>
            </a:r>
            <a:r>
              <a:rPr lang="tr-TR" dirty="0" smtClean="0"/>
              <a:t> ağız koruyucularda tamamen </a:t>
            </a:r>
            <a:r>
              <a:rPr lang="tr-TR" dirty="0" err="1" smtClean="0"/>
              <a:t>polimerize</a:t>
            </a:r>
            <a:r>
              <a:rPr lang="tr-TR" dirty="0" smtClean="0"/>
              <a:t> bir yapıdadır. </a:t>
            </a:r>
            <a:r>
              <a:rPr lang="tr-TR" dirty="0" err="1" smtClean="0"/>
              <a:t>Vinil</a:t>
            </a:r>
            <a:r>
              <a:rPr lang="tr-TR" dirty="0" smtClean="0"/>
              <a:t> asetat yüzdesi arttıkça kopolimer o kadar </a:t>
            </a:r>
            <a:r>
              <a:rPr lang="tr-TR" dirty="0" err="1" smtClean="0"/>
              <a:t>yumuĢaktır</a:t>
            </a:r>
            <a:r>
              <a:rPr lang="tr-TR" dirty="0" smtClean="0"/>
              <a:t>. Serbest radikal </a:t>
            </a:r>
            <a:r>
              <a:rPr lang="tr-TR" dirty="0" err="1" smtClean="0"/>
              <a:t>polimerziasyon</a:t>
            </a:r>
            <a:r>
              <a:rPr lang="tr-TR" dirty="0" smtClean="0"/>
              <a:t> metodu polimer yapımında </a:t>
            </a:r>
            <a:r>
              <a:rPr lang="tr-TR" dirty="0" err="1" smtClean="0"/>
              <a:t>kulanılır</a:t>
            </a:r>
            <a:r>
              <a:rPr lang="tr-TR" dirty="0" smtClean="0"/>
              <a:t> ve </a:t>
            </a:r>
          </a:p>
          <a:p>
            <a:r>
              <a:rPr lang="tr-TR" dirty="0" smtClean="0"/>
              <a:t>yapraklar halinde eritilir. </a:t>
            </a:r>
            <a:r>
              <a:rPr lang="tr-TR" dirty="0" err="1" smtClean="0"/>
              <a:t>Dental</a:t>
            </a:r>
            <a:r>
              <a:rPr lang="tr-TR" dirty="0" smtClean="0"/>
              <a:t> alanda ağız koruyucuları </a:t>
            </a:r>
            <a:r>
              <a:rPr lang="tr-TR" dirty="0" err="1" smtClean="0"/>
              <a:t>termoplastik</a:t>
            </a:r>
            <a:r>
              <a:rPr lang="tr-TR" dirty="0" smtClean="0"/>
              <a:t> </a:t>
            </a:r>
            <a:r>
              <a:rPr lang="tr-TR" dirty="0" err="1" smtClean="0"/>
              <a:t>süreçde</a:t>
            </a:r>
            <a:r>
              <a:rPr lang="tr-TR" dirty="0" smtClean="0"/>
              <a:t> </a:t>
            </a:r>
            <a:r>
              <a:rPr lang="tr-TR" dirty="0" err="1" smtClean="0"/>
              <a:t>polimerizasyon</a:t>
            </a:r>
            <a:r>
              <a:rPr lang="tr-TR" dirty="0" smtClean="0"/>
              <a:t> meydana gelmez. </a:t>
            </a:r>
            <a:endParaRPr lang="tr-T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normAutofit fontScale="85000" lnSpcReduction="20000"/>
          </a:bodyPr>
          <a:lstStyle/>
          <a:p>
            <a:r>
              <a:rPr lang="tr-TR" b="1" dirty="0" err="1" smtClean="0">
                <a:solidFill>
                  <a:srgbClr val="FF0000"/>
                </a:solidFill>
              </a:rPr>
              <a:t>Monomer</a:t>
            </a:r>
            <a:r>
              <a:rPr lang="tr-TR" b="1" dirty="0" smtClean="0">
                <a:solidFill>
                  <a:srgbClr val="FF0000"/>
                </a:solidFill>
              </a:rPr>
              <a:t> </a:t>
            </a:r>
            <a:r>
              <a:rPr lang="tr-TR" b="1" dirty="0" smtClean="0"/>
              <a:t>	</a:t>
            </a:r>
            <a:r>
              <a:rPr lang="tr-TR" b="1" dirty="0" err="1" smtClean="0"/>
              <a:t>Protetik</a:t>
            </a:r>
            <a:r>
              <a:rPr lang="tr-TR" b="1" dirty="0" smtClean="0"/>
              <a:t> akrilik </a:t>
            </a:r>
            <a:r>
              <a:rPr lang="tr-TR" b="1" dirty="0" err="1" smtClean="0"/>
              <a:t>rezin</a:t>
            </a:r>
            <a:r>
              <a:rPr lang="tr-TR" b="1" dirty="0" smtClean="0"/>
              <a:t> ve </a:t>
            </a:r>
            <a:r>
              <a:rPr lang="tr-TR" b="1" dirty="0" err="1" smtClean="0"/>
              <a:t>kompozit</a:t>
            </a:r>
            <a:r>
              <a:rPr lang="tr-TR" b="1" dirty="0" smtClean="0"/>
              <a:t> olgularında molekül ağırlıkları düşük olan organik moleküller bir veya daha fazla </a:t>
            </a:r>
            <a:r>
              <a:rPr lang="tr-TR" b="1" dirty="0" err="1" smtClean="0"/>
              <a:t>metakrilat</a:t>
            </a:r>
            <a:r>
              <a:rPr lang="tr-TR" b="1" dirty="0" smtClean="0"/>
              <a:t> grubu içerirler. 	</a:t>
            </a:r>
          </a:p>
          <a:p>
            <a:r>
              <a:rPr lang="tr-TR" b="1" dirty="0" err="1" smtClean="0">
                <a:solidFill>
                  <a:srgbClr val="FF0000"/>
                </a:solidFill>
              </a:rPr>
              <a:t>Komonomerler</a:t>
            </a:r>
            <a:r>
              <a:rPr lang="tr-TR" b="1" dirty="0" smtClean="0"/>
              <a:t> 	Polimerlerin özelliklerini değiştirmek amacıyla eklenen çeşitli </a:t>
            </a:r>
            <a:r>
              <a:rPr lang="tr-TR" b="1" dirty="0" err="1" smtClean="0"/>
              <a:t>monomerlerdir</a:t>
            </a:r>
            <a:r>
              <a:rPr lang="tr-TR" b="1" dirty="0" smtClean="0"/>
              <a:t>. 	</a:t>
            </a:r>
          </a:p>
          <a:p>
            <a:r>
              <a:rPr lang="tr-TR" b="1" dirty="0" smtClean="0">
                <a:solidFill>
                  <a:srgbClr val="FF0000"/>
                </a:solidFill>
              </a:rPr>
              <a:t>Polimer</a:t>
            </a:r>
            <a:r>
              <a:rPr lang="tr-TR" b="1" dirty="0" smtClean="0"/>
              <a:t> 	</a:t>
            </a:r>
            <a:r>
              <a:rPr lang="tr-TR" b="1" dirty="0" err="1" smtClean="0"/>
              <a:t>Monomerlerden</a:t>
            </a:r>
            <a:r>
              <a:rPr lang="tr-TR" b="1" dirty="0" smtClean="0"/>
              <a:t> ve </a:t>
            </a:r>
            <a:r>
              <a:rPr lang="tr-TR" b="1" dirty="0" err="1" smtClean="0"/>
              <a:t>komonomerlerden</a:t>
            </a:r>
            <a:r>
              <a:rPr lang="tr-TR" b="1" dirty="0" smtClean="0"/>
              <a:t> oluşan ve bazı durumlarda birbirlerine çapraz-bağlı olabilen oldukça uzun zincirli moleküllerdir. Özellikleri kendini oluşturan maddelerinkinden tamamen farklıdır. 	</a:t>
            </a:r>
          </a:p>
          <a:p>
            <a:r>
              <a:rPr lang="tr-TR" b="1" dirty="0" smtClean="0">
                <a:solidFill>
                  <a:srgbClr val="FF0000"/>
                </a:solidFill>
              </a:rPr>
              <a:t>İnhibitörler </a:t>
            </a:r>
            <a:r>
              <a:rPr lang="tr-TR" b="1" dirty="0" smtClean="0"/>
              <a:t>	Ulaşım veya saklama sırasında erken </a:t>
            </a:r>
            <a:r>
              <a:rPr lang="tr-TR" b="1" dirty="0" err="1" smtClean="0"/>
              <a:t>polimerizasyonu</a:t>
            </a:r>
            <a:r>
              <a:rPr lang="tr-TR" b="1" dirty="0" smtClean="0"/>
              <a:t> önlemek amacıyla yaklaşık %2 oranında </a:t>
            </a:r>
            <a:r>
              <a:rPr lang="tr-TR" b="1" dirty="0" err="1" smtClean="0"/>
              <a:t>monomere</a:t>
            </a:r>
            <a:r>
              <a:rPr lang="tr-TR" b="1" dirty="0" smtClean="0"/>
              <a:t> ilave edilir. 	</a:t>
            </a:r>
          </a:p>
          <a:p>
            <a:endParaRPr lang="tr-TR"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normAutofit fontScale="77500" lnSpcReduction="20000"/>
          </a:bodyPr>
          <a:lstStyle/>
          <a:p>
            <a:endParaRPr lang="tr-TR" dirty="0" smtClean="0"/>
          </a:p>
          <a:p>
            <a:r>
              <a:rPr lang="tr-TR" b="1" dirty="0" smtClean="0"/>
              <a:t>Başlatıcı 	Dışarıdan gelen enerji ile birlikte başlangıç radikallerine ayrılarak </a:t>
            </a:r>
            <a:r>
              <a:rPr lang="tr-TR" b="1" dirty="0" err="1" smtClean="0"/>
              <a:t>monomer</a:t>
            </a:r>
            <a:r>
              <a:rPr lang="tr-TR" b="1" dirty="0" smtClean="0"/>
              <a:t> ve </a:t>
            </a:r>
            <a:r>
              <a:rPr lang="tr-TR" b="1" dirty="0" err="1" smtClean="0"/>
              <a:t>komonomerlerle</a:t>
            </a:r>
            <a:r>
              <a:rPr lang="tr-TR" b="1" dirty="0" smtClean="0"/>
              <a:t> etkileşime girer, ardından </a:t>
            </a:r>
            <a:r>
              <a:rPr lang="tr-TR" b="1" dirty="0" err="1" smtClean="0"/>
              <a:t>polimerizasyon</a:t>
            </a:r>
            <a:r>
              <a:rPr lang="tr-TR" b="1" dirty="0" smtClean="0"/>
              <a:t> reaksiyonu sırasında polimerle reaksiyona girer. % 1-2 oranında ilave edilirler ve büyük oranda tüketilirler. Son üründeki konsantrasyonları birkaç binde birdir. </a:t>
            </a:r>
          </a:p>
          <a:p>
            <a:r>
              <a:rPr lang="tr-TR" dirty="0" smtClean="0"/>
              <a:t>Verilen enerji tipine bağlı olarak, </a:t>
            </a:r>
            <a:r>
              <a:rPr lang="tr-TR" dirty="0" err="1" smtClean="0"/>
              <a:t>polimerizasyon</a:t>
            </a:r>
            <a:r>
              <a:rPr lang="tr-TR" dirty="0" smtClean="0"/>
              <a:t> tipleri arasında bir ayrım yapılabilir. </a:t>
            </a:r>
          </a:p>
          <a:p>
            <a:r>
              <a:rPr lang="tr-TR" b="1" dirty="0" smtClean="0"/>
              <a:t>Verilen enerji        Radikal </a:t>
            </a:r>
            <a:r>
              <a:rPr lang="tr-TR" b="1" dirty="0" err="1" smtClean="0"/>
              <a:t>polimerizasyon</a:t>
            </a:r>
            <a:r>
              <a:rPr lang="tr-TR" b="1" dirty="0" smtClean="0"/>
              <a:t> tipi: </a:t>
            </a:r>
          </a:p>
          <a:p>
            <a:r>
              <a:rPr lang="tr-TR" dirty="0" smtClean="0">
                <a:solidFill>
                  <a:srgbClr val="FF0000"/>
                </a:solidFill>
              </a:rPr>
              <a:t>ısı yoluyla                              </a:t>
            </a:r>
            <a:r>
              <a:rPr lang="tr-TR" dirty="0" smtClean="0"/>
              <a:t>sıcak </a:t>
            </a:r>
            <a:r>
              <a:rPr lang="tr-TR" dirty="0" err="1" smtClean="0"/>
              <a:t>polimerizasyon</a:t>
            </a:r>
            <a:r>
              <a:rPr lang="tr-TR" dirty="0" smtClean="0"/>
              <a:t> </a:t>
            </a:r>
          </a:p>
          <a:p>
            <a:r>
              <a:rPr lang="es-ES" dirty="0" smtClean="0">
                <a:solidFill>
                  <a:srgbClr val="FF0000"/>
                </a:solidFill>
              </a:rPr>
              <a:t>kimyasal reaksiyon yoluyla</a:t>
            </a:r>
            <a:r>
              <a:rPr lang="tr-TR" dirty="0" smtClean="0">
                <a:solidFill>
                  <a:srgbClr val="FF0000"/>
                </a:solidFill>
              </a:rPr>
              <a:t>             </a:t>
            </a:r>
            <a:r>
              <a:rPr lang="es-ES" dirty="0" smtClean="0">
                <a:solidFill>
                  <a:srgbClr val="FF0000"/>
                </a:solidFill>
              </a:rPr>
              <a:t> </a:t>
            </a:r>
            <a:r>
              <a:rPr lang="es-ES" dirty="0" smtClean="0"/>
              <a:t>kimyasal polimerizasyon </a:t>
            </a:r>
          </a:p>
          <a:p>
            <a:r>
              <a:rPr lang="tr-TR" dirty="0" smtClean="0">
                <a:solidFill>
                  <a:srgbClr val="FF0000"/>
                </a:solidFill>
              </a:rPr>
              <a:t>ışık veya UV radyasyonu yoluyla      </a:t>
            </a:r>
            <a:r>
              <a:rPr lang="tr-TR" dirty="0" smtClean="0"/>
              <a:t>ışık </a:t>
            </a:r>
            <a:r>
              <a:rPr lang="tr-TR" dirty="0" err="1" smtClean="0"/>
              <a:t>pol</a:t>
            </a:r>
            <a:r>
              <a:rPr lang="tr-TR" dirty="0" smtClean="0"/>
              <a:t>. veya </a:t>
            </a:r>
            <a:r>
              <a:rPr lang="tr-TR" dirty="0" err="1" smtClean="0"/>
              <a:t>fotopolimerizasyon</a:t>
            </a:r>
            <a:r>
              <a:rPr lang="tr-TR" dirty="0" smtClean="0"/>
              <a:t> </a:t>
            </a:r>
          </a:p>
          <a:p>
            <a:r>
              <a:rPr lang="tr-TR" dirty="0" smtClean="0">
                <a:solidFill>
                  <a:srgbClr val="FF0000"/>
                </a:solidFill>
              </a:rPr>
              <a:t>mikrodalgalar yoluyla </a:t>
            </a:r>
            <a:r>
              <a:rPr lang="tr-TR" dirty="0" smtClean="0">
                <a:solidFill>
                  <a:srgbClr val="FF0000"/>
                </a:solidFill>
              </a:rPr>
              <a:t>      </a:t>
            </a:r>
            <a:r>
              <a:rPr lang="tr-TR" dirty="0" smtClean="0"/>
              <a:t>mikrodalga</a:t>
            </a:r>
            <a:r>
              <a:rPr lang="tr-TR" dirty="0" smtClean="0">
                <a:solidFill>
                  <a:srgbClr val="FF0000"/>
                </a:solidFill>
              </a:rPr>
              <a:t>             </a:t>
            </a:r>
            <a:r>
              <a:rPr lang="tr-TR" dirty="0" err="1" smtClean="0"/>
              <a:t>polimerizasyonu</a:t>
            </a:r>
            <a:r>
              <a:rPr lang="tr-TR" dirty="0" smtClean="0"/>
              <a:t> 	</a:t>
            </a:r>
          </a:p>
          <a:p>
            <a:pPr>
              <a:buNone/>
            </a:pPr>
            <a:endParaRPr lang="tr-T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r>
              <a:rPr lang="tr-TR" sz="2000" b="1" dirty="0" err="1" smtClean="0">
                <a:solidFill>
                  <a:srgbClr val="FF0000"/>
                </a:solidFill>
              </a:rPr>
              <a:t>Akseleratör</a:t>
            </a:r>
            <a:r>
              <a:rPr lang="tr-TR" sz="2000" b="1" dirty="0" smtClean="0">
                <a:solidFill>
                  <a:srgbClr val="FF0000"/>
                </a:solidFill>
              </a:rPr>
              <a:t> </a:t>
            </a:r>
            <a:r>
              <a:rPr lang="tr-TR" sz="2000" b="1" dirty="0" smtClean="0"/>
              <a:t>	Kimyasal </a:t>
            </a:r>
            <a:r>
              <a:rPr lang="tr-TR" sz="2000" b="1" dirty="0" err="1" smtClean="0"/>
              <a:t>polimerizasyonda</a:t>
            </a:r>
            <a:r>
              <a:rPr lang="tr-TR" sz="2000" b="1" dirty="0" smtClean="0"/>
              <a:t> başlatıcı ile reaksiyona girer ve böylelikle enerji açığa çıkar (sıcak, ışık, foto ve mikrodalga </a:t>
            </a:r>
            <a:r>
              <a:rPr lang="tr-TR" sz="2000" b="1" dirty="0" err="1" smtClean="0"/>
              <a:t>polimerizasyonu</a:t>
            </a:r>
            <a:r>
              <a:rPr lang="tr-TR" sz="2000" b="1" dirty="0" smtClean="0"/>
              <a:t> için gerekli değildir). 	</a:t>
            </a:r>
          </a:p>
          <a:p>
            <a:r>
              <a:rPr lang="tr-TR" sz="2000" b="1" dirty="0" smtClean="0">
                <a:solidFill>
                  <a:srgbClr val="FF0000"/>
                </a:solidFill>
              </a:rPr>
              <a:t>Pigmentler</a:t>
            </a:r>
            <a:r>
              <a:rPr lang="tr-TR" sz="2000" b="1" dirty="0" smtClean="0"/>
              <a:t> 	Çoğunlukla oksitler, sülfitler ve/veya çeşitli metallerin </a:t>
            </a:r>
            <a:r>
              <a:rPr lang="tr-TR" sz="2000" b="1" dirty="0" err="1" smtClean="0"/>
              <a:t>selenidleridir</a:t>
            </a:r>
            <a:r>
              <a:rPr lang="tr-TR" sz="2000" b="1" dirty="0" smtClean="0"/>
              <a:t>. Bunlar </a:t>
            </a:r>
            <a:r>
              <a:rPr lang="tr-TR" sz="2000" b="1" dirty="0" err="1" smtClean="0"/>
              <a:t>polimerizasyon</a:t>
            </a:r>
            <a:r>
              <a:rPr lang="tr-TR" sz="2000" b="1" dirty="0" smtClean="0"/>
              <a:t> reaksiyonunda yer almayan ve neredeyse hiç çözünmeyen bileşiklerdir. 	</a:t>
            </a:r>
          </a:p>
          <a:p>
            <a:r>
              <a:rPr lang="tr-TR" sz="2000" b="1" dirty="0" smtClean="0">
                <a:solidFill>
                  <a:srgbClr val="FF0000"/>
                </a:solidFill>
              </a:rPr>
              <a:t>Yumuşatıcılar </a:t>
            </a:r>
            <a:r>
              <a:rPr lang="tr-TR" sz="2000" b="1" dirty="0" smtClean="0"/>
              <a:t>	Plastik </a:t>
            </a:r>
            <a:r>
              <a:rPr lang="tr-TR" sz="2000" b="1" dirty="0" err="1" smtClean="0"/>
              <a:t>duktilite</a:t>
            </a:r>
            <a:r>
              <a:rPr lang="tr-TR" sz="2000" b="1" dirty="0" smtClean="0"/>
              <a:t> sağlamak için ilave edilen (</a:t>
            </a:r>
            <a:r>
              <a:rPr lang="tr-TR" sz="2000" b="1" dirty="0" err="1" smtClean="0"/>
              <a:t>eksternal</a:t>
            </a:r>
            <a:r>
              <a:rPr lang="tr-TR" sz="2000" b="1" dirty="0" smtClean="0"/>
              <a:t> yumuşatıcılar) veya </a:t>
            </a:r>
            <a:r>
              <a:rPr lang="tr-TR" sz="2000" b="1" dirty="0" err="1" smtClean="0"/>
              <a:t>ko</a:t>
            </a:r>
            <a:r>
              <a:rPr lang="tr-TR" sz="2000" b="1" dirty="0" smtClean="0"/>
              <a:t>-</a:t>
            </a:r>
            <a:r>
              <a:rPr lang="tr-TR" sz="2000" b="1" dirty="0" err="1" smtClean="0"/>
              <a:t>polimerize</a:t>
            </a:r>
            <a:r>
              <a:rPr lang="tr-TR" sz="2000" b="1" dirty="0" smtClean="0"/>
              <a:t> edilen (</a:t>
            </a:r>
            <a:r>
              <a:rPr lang="tr-TR" sz="2000" b="1" dirty="0" err="1" smtClean="0"/>
              <a:t>internal</a:t>
            </a:r>
            <a:r>
              <a:rPr lang="tr-TR" sz="2000" b="1" dirty="0" smtClean="0"/>
              <a:t> yumuşatıcılar) maddelerdir. 	</a:t>
            </a:r>
          </a:p>
          <a:p>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normAutofit fontScale="85000" lnSpcReduction="10000"/>
          </a:bodyPr>
          <a:lstStyle/>
          <a:p>
            <a:r>
              <a:rPr lang="tr-TR" b="1" dirty="0" smtClean="0"/>
              <a:t>Doldurucular 	</a:t>
            </a:r>
            <a:r>
              <a:rPr lang="tr-TR" b="1" dirty="0" err="1" smtClean="0"/>
              <a:t>Protetik</a:t>
            </a:r>
            <a:r>
              <a:rPr lang="tr-TR" b="1" dirty="0" smtClean="0"/>
              <a:t> akrilik </a:t>
            </a:r>
            <a:r>
              <a:rPr lang="tr-TR" b="1" dirty="0" err="1" smtClean="0"/>
              <a:t>rezinlerde</a:t>
            </a:r>
            <a:r>
              <a:rPr lang="tr-TR" b="1" dirty="0" smtClean="0"/>
              <a:t>: </a:t>
            </a:r>
          </a:p>
          <a:p>
            <a:r>
              <a:rPr lang="tr-TR" dirty="0" smtClean="0"/>
              <a:t>Burada, </a:t>
            </a:r>
            <a:r>
              <a:rPr lang="tr-TR" dirty="0" err="1" smtClean="0"/>
              <a:t>primer</a:t>
            </a:r>
            <a:r>
              <a:rPr lang="tr-TR" dirty="0" smtClean="0"/>
              <a:t> polimer (prim. PMMA: </a:t>
            </a:r>
            <a:r>
              <a:rPr lang="tr-TR" dirty="0" err="1" smtClean="0"/>
              <a:t>primer</a:t>
            </a:r>
            <a:r>
              <a:rPr lang="tr-TR" dirty="0" smtClean="0"/>
              <a:t> </a:t>
            </a:r>
            <a:r>
              <a:rPr lang="tr-TR" dirty="0" err="1" smtClean="0"/>
              <a:t>polimetilmetakrilat</a:t>
            </a:r>
            <a:r>
              <a:rPr lang="tr-TR" dirty="0" smtClean="0"/>
              <a:t>) kullanılır. Bu, küçük partiküllerin mono-</a:t>
            </a:r>
            <a:r>
              <a:rPr lang="tr-TR" dirty="0" err="1" smtClean="0"/>
              <a:t>merle</a:t>
            </a:r>
            <a:r>
              <a:rPr lang="tr-TR" dirty="0" smtClean="0"/>
              <a:t> karıştırılmasıyla </a:t>
            </a:r>
            <a:r>
              <a:rPr lang="tr-TR" dirty="0" err="1" smtClean="0"/>
              <a:t>polimerize</a:t>
            </a:r>
            <a:r>
              <a:rPr lang="tr-TR" dirty="0" smtClean="0"/>
              <a:t> olan polimerdir. </a:t>
            </a:r>
            <a:r>
              <a:rPr lang="tr-TR" dirty="0" err="1" smtClean="0"/>
              <a:t>Polimerizasyon</a:t>
            </a:r>
            <a:r>
              <a:rPr lang="tr-TR" dirty="0" smtClean="0"/>
              <a:t> yoluyla </a:t>
            </a:r>
            <a:r>
              <a:rPr lang="tr-TR" dirty="0" err="1" smtClean="0"/>
              <a:t>monomer</a:t>
            </a:r>
            <a:r>
              <a:rPr lang="tr-TR" dirty="0" smtClean="0"/>
              <a:t> </a:t>
            </a:r>
            <a:r>
              <a:rPr lang="tr-TR" dirty="0" err="1" smtClean="0"/>
              <a:t>metilmetakrilattan</a:t>
            </a:r>
            <a:r>
              <a:rPr lang="tr-TR" dirty="0" smtClean="0"/>
              <a:t> oluşan polimere </a:t>
            </a:r>
            <a:r>
              <a:rPr lang="tr-TR" dirty="0" err="1" smtClean="0"/>
              <a:t>sekonder</a:t>
            </a:r>
            <a:r>
              <a:rPr lang="tr-TR" dirty="0" smtClean="0"/>
              <a:t> polimer adı verilir (sek. PMMA). Mekanik olarak </a:t>
            </a:r>
            <a:r>
              <a:rPr lang="tr-TR" dirty="0" err="1" smtClean="0"/>
              <a:t>primer</a:t>
            </a:r>
            <a:r>
              <a:rPr lang="tr-TR" dirty="0" smtClean="0"/>
              <a:t> polimeride bağlıdır. </a:t>
            </a:r>
          </a:p>
          <a:p>
            <a:r>
              <a:rPr lang="tr-TR" b="1" dirty="0" err="1" smtClean="0"/>
              <a:t>Kompozitlerde</a:t>
            </a:r>
            <a:r>
              <a:rPr lang="tr-TR" b="1" dirty="0" smtClean="0"/>
              <a:t> </a:t>
            </a:r>
          </a:p>
          <a:p>
            <a:r>
              <a:rPr lang="tr-TR" dirty="0" smtClean="0"/>
              <a:t>Burada, homojen dağıtılmış cam, seramik ve benzer maddeler </a:t>
            </a:r>
            <a:r>
              <a:rPr lang="tr-TR" dirty="0" err="1" smtClean="0"/>
              <a:t>silanizasyon</a:t>
            </a:r>
            <a:r>
              <a:rPr lang="tr-TR" dirty="0" smtClean="0"/>
              <a:t> olarak bilinen bir işlemle plastiklere, </a:t>
            </a:r>
            <a:r>
              <a:rPr lang="tr-TR" dirty="0" err="1" smtClean="0"/>
              <a:t>polimetakrilatlara</a:t>
            </a:r>
            <a:r>
              <a:rPr lang="tr-TR" dirty="0" smtClean="0"/>
              <a:t> bağlanırlar. </a:t>
            </a:r>
            <a:r>
              <a:rPr lang="tr-TR" dirty="0" err="1" smtClean="0"/>
              <a:t>Fillerler</a:t>
            </a:r>
            <a:r>
              <a:rPr lang="tr-TR" dirty="0" smtClean="0"/>
              <a:t>, birkaç </a:t>
            </a:r>
            <a:r>
              <a:rPr lang="el-GR" dirty="0" smtClean="0"/>
              <a:t>μ</a:t>
            </a:r>
            <a:r>
              <a:rPr lang="tr-TR" dirty="0" err="1" smtClean="0"/>
              <a:t>m'den</a:t>
            </a:r>
            <a:r>
              <a:rPr lang="tr-TR" dirty="0" smtClean="0"/>
              <a:t> </a:t>
            </a:r>
            <a:r>
              <a:rPr lang="el-GR" dirty="0" smtClean="0"/>
              <a:t>μ</a:t>
            </a:r>
            <a:r>
              <a:rPr lang="tr-TR" dirty="0" err="1" smtClean="0"/>
              <a:t>m'nin</a:t>
            </a:r>
            <a:r>
              <a:rPr lang="tr-TR" dirty="0" smtClean="0"/>
              <a:t> kesirlerine kadar değişen boyutlarda olabilmektedirler. </a:t>
            </a:r>
          </a:p>
          <a:p>
            <a:r>
              <a:rPr lang="tr-TR" dirty="0" smtClean="0"/>
              <a:t>Yavaş tepkiyen metal oksitler de filler olarak kullanılabilirler. 	</a:t>
            </a:r>
          </a:p>
          <a:p>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normAutofit fontScale="70000" lnSpcReduction="20000"/>
          </a:bodyPr>
          <a:lstStyle/>
          <a:p>
            <a:r>
              <a:rPr lang="tr-TR" b="1" i="1" dirty="0" smtClean="0"/>
              <a:t>Akrilik </a:t>
            </a:r>
            <a:r>
              <a:rPr lang="tr-TR" b="1" i="1" dirty="0" err="1" smtClean="0"/>
              <a:t>rezinler</a:t>
            </a:r>
            <a:r>
              <a:rPr lang="tr-TR" b="1" i="1" dirty="0" smtClean="0"/>
              <a:t> / polimerler </a:t>
            </a:r>
          </a:p>
          <a:p>
            <a:r>
              <a:rPr lang="tr-TR" dirty="0" smtClean="0"/>
              <a:t>Polimer olarak da bilinen akrilik </a:t>
            </a:r>
            <a:r>
              <a:rPr lang="tr-TR" dirty="0" err="1" smtClean="0"/>
              <a:t>rezinler</a:t>
            </a:r>
            <a:r>
              <a:rPr lang="tr-TR" dirty="0" smtClean="0"/>
              <a:t>, çoğun-</a:t>
            </a:r>
            <a:r>
              <a:rPr lang="tr-TR" dirty="0" err="1" smtClean="0"/>
              <a:t>lukla</a:t>
            </a:r>
            <a:r>
              <a:rPr lang="tr-TR" dirty="0" smtClean="0"/>
              <a:t> </a:t>
            </a:r>
            <a:r>
              <a:rPr lang="tr-TR" dirty="0" err="1" smtClean="0"/>
              <a:t>dental</a:t>
            </a:r>
            <a:r>
              <a:rPr lang="tr-TR" dirty="0" smtClean="0"/>
              <a:t> </a:t>
            </a:r>
            <a:r>
              <a:rPr lang="tr-TR" dirty="0" err="1" smtClean="0"/>
              <a:t>laboratuvarlarda</a:t>
            </a:r>
            <a:r>
              <a:rPr lang="tr-TR" dirty="0" smtClean="0"/>
              <a:t> </a:t>
            </a:r>
            <a:r>
              <a:rPr lang="tr-TR" dirty="0" err="1" smtClean="0"/>
              <a:t>dental</a:t>
            </a:r>
            <a:r>
              <a:rPr lang="tr-TR" dirty="0" smtClean="0"/>
              <a:t> teknisyenler tarafından hazırlanmaktadır. Bununla birlikte, bazı durumlarda hasta ağzında diş hekimlerince de hazırlanabilmektedir; örneğin dolgu akrilik </a:t>
            </a:r>
            <a:r>
              <a:rPr lang="tr-TR" dirty="0" err="1" smtClean="0"/>
              <a:t>rezinleri</a:t>
            </a:r>
            <a:r>
              <a:rPr lang="tr-TR" dirty="0" smtClean="0"/>
              <a:t>, geçici restorasyonlar veya </a:t>
            </a:r>
            <a:r>
              <a:rPr lang="tr-TR" dirty="0" err="1" smtClean="0"/>
              <a:t>adezivler</a:t>
            </a:r>
            <a:r>
              <a:rPr lang="tr-TR" dirty="0" smtClean="0"/>
              <a:t>. Her iki durumda da </a:t>
            </a:r>
            <a:r>
              <a:rPr lang="tr-TR" dirty="0" err="1" smtClean="0"/>
              <a:t>monomer</a:t>
            </a:r>
            <a:r>
              <a:rPr lang="tr-TR" dirty="0" smtClean="0"/>
              <a:t> adı verilen yapı-</a:t>
            </a:r>
            <a:r>
              <a:rPr lang="tr-TR" dirty="0" err="1" smtClean="0"/>
              <a:t>lar</a:t>
            </a:r>
            <a:r>
              <a:rPr lang="tr-TR" dirty="0" smtClean="0"/>
              <a:t>, bir </a:t>
            </a:r>
            <a:r>
              <a:rPr lang="tr-TR" dirty="0" err="1" smtClean="0"/>
              <a:t>polimerizasyon</a:t>
            </a:r>
            <a:r>
              <a:rPr lang="tr-TR" dirty="0" smtClean="0"/>
              <a:t> reaksiyonu ile polimer yapısına dönüşür. Bu polimer yapısı da hasta-</a:t>
            </a:r>
            <a:r>
              <a:rPr lang="tr-TR" dirty="0" err="1" smtClean="0"/>
              <a:t>ların</a:t>
            </a:r>
            <a:r>
              <a:rPr lang="tr-TR" dirty="0" smtClean="0"/>
              <a:t> sürekli olarak ağızlarında taşıdıkları akrilik </a:t>
            </a:r>
            <a:r>
              <a:rPr lang="tr-TR" dirty="0" err="1" smtClean="0"/>
              <a:t>rezini</a:t>
            </a:r>
            <a:r>
              <a:rPr lang="tr-TR" dirty="0" smtClean="0"/>
              <a:t> temsil eder.15 </a:t>
            </a:r>
          </a:p>
          <a:p>
            <a:r>
              <a:rPr lang="tr-TR" dirty="0" smtClean="0"/>
              <a:t>Hastaların ve </a:t>
            </a:r>
            <a:r>
              <a:rPr lang="tr-TR" dirty="0" err="1" smtClean="0"/>
              <a:t>dental</a:t>
            </a:r>
            <a:r>
              <a:rPr lang="tr-TR" dirty="0" smtClean="0"/>
              <a:t> teknisyenlerin kısa süreli de olsa temas ettikleri bir diğer polimer de ölçü maddeleridir. </a:t>
            </a:r>
            <a:r>
              <a:rPr lang="tr-TR" dirty="0" err="1" smtClean="0"/>
              <a:t>Polimerizasyon</a:t>
            </a:r>
            <a:r>
              <a:rPr lang="tr-TR" dirty="0" smtClean="0"/>
              <a:t> reaksiyonu hasta ağzında gerçekleşmektedir. Temelde, ağız için-de bir etkileşim meydana gelebilmektedir.16 Ölçü maddesi olarak çoğunlukla şu materyal grupları kullanılmaktadır:17 </a:t>
            </a:r>
          </a:p>
          <a:p>
            <a:r>
              <a:rPr lang="tr-TR" dirty="0" err="1" smtClean="0"/>
              <a:t>Hidrokolloidler</a:t>
            </a:r>
            <a:r>
              <a:rPr lang="tr-TR" dirty="0" smtClean="0"/>
              <a:t> (</a:t>
            </a:r>
            <a:r>
              <a:rPr lang="tr-TR" dirty="0" err="1" smtClean="0"/>
              <a:t>agar</a:t>
            </a:r>
            <a:r>
              <a:rPr lang="tr-TR" dirty="0" smtClean="0"/>
              <a:t> materyalleri veya </a:t>
            </a:r>
            <a:r>
              <a:rPr lang="tr-TR" dirty="0" err="1" smtClean="0"/>
              <a:t>aljinat</a:t>
            </a:r>
            <a:r>
              <a:rPr lang="tr-TR" dirty="0" smtClean="0"/>
              <a:t>-</a:t>
            </a:r>
            <a:r>
              <a:rPr lang="tr-TR" dirty="0" err="1" smtClean="0"/>
              <a:t>lar</a:t>
            </a:r>
            <a:r>
              <a:rPr lang="tr-TR" dirty="0" smtClean="0"/>
              <a:t>) </a:t>
            </a:r>
          </a:p>
          <a:p>
            <a:r>
              <a:rPr lang="tr-TR" dirty="0" smtClean="0"/>
              <a:t>İlave veya </a:t>
            </a:r>
            <a:r>
              <a:rPr lang="tr-TR" dirty="0" err="1" smtClean="0"/>
              <a:t>kondansasyon</a:t>
            </a:r>
            <a:r>
              <a:rPr lang="tr-TR" dirty="0" smtClean="0"/>
              <a:t> reaksiyonlu çapraz bağlı silikonlar (silisyum-oksijen-karbon bile-</a:t>
            </a:r>
            <a:r>
              <a:rPr lang="tr-TR" dirty="0" err="1" smtClean="0"/>
              <a:t>şikleri</a:t>
            </a:r>
            <a:r>
              <a:rPr lang="tr-TR" dirty="0" smtClean="0"/>
              <a:t>, </a:t>
            </a:r>
            <a:r>
              <a:rPr lang="tr-TR" dirty="0" err="1" smtClean="0"/>
              <a:t>siloksanlar</a:t>
            </a:r>
            <a:r>
              <a:rPr lang="tr-TR" dirty="0" smtClean="0"/>
              <a:t>) </a:t>
            </a:r>
          </a:p>
          <a:p>
            <a:r>
              <a:rPr lang="tr-TR" dirty="0" err="1" smtClean="0"/>
              <a:t>Polieterler</a:t>
            </a:r>
            <a:r>
              <a:rPr lang="tr-TR" dirty="0" smtClean="0"/>
              <a:t> </a:t>
            </a:r>
          </a:p>
          <a:p>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4" name="3 İçerik Yer Tutucusu" descr="FB_IMG_1427235746797.jpg"/>
          <p:cNvPicPr>
            <a:picLocks noGrp="1" noChangeAspect="1"/>
          </p:cNvPicPr>
          <p:nvPr>
            <p:ph sz="quarter" idx="1"/>
          </p:nvPr>
        </p:nvPicPr>
        <p:blipFill>
          <a:blip r:embed="rId2" cstate="print"/>
          <a:stretch>
            <a:fillRect/>
          </a:stretch>
        </p:blipFill>
        <p:spPr>
          <a:xfrm>
            <a:off x="611560" y="1556792"/>
            <a:ext cx="7992888" cy="4854153"/>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IMG_251908387264236.jpeg"/>
          <p:cNvPicPr>
            <a:picLocks noGrp="1" noChangeAspect="1"/>
          </p:cNvPicPr>
          <p:nvPr>
            <p:ph sz="quarter" idx="1"/>
          </p:nvPr>
        </p:nvPicPr>
        <p:blipFill>
          <a:blip r:embed="rId2" cstate="print"/>
          <a:stretch>
            <a:fillRect/>
          </a:stretch>
        </p:blipFill>
        <p:spPr>
          <a:xfrm>
            <a:off x="539552" y="1628800"/>
            <a:ext cx="8136904" cy="4392488"/>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r>
              <a:rPr lang="tr-TR" dirty="0" smtClean="0"/>
              <a:t>KAYNAKÇA:</a:t>
            </a:r>
          </a:p>
          <a:p>
            <a:r>
              <a:rPr lang="tr-TR" dirty="0" smtClean="0"/>
              <a:t>EGE ÜNİVERSİTESİ DİŞ HEKİMLİĞİ DERGİSİ</a:t>
            </a:r>
          </a:p>
          <a:p>
            <a:r>
              <a:rPr lang="tr-TR" dirty="0" smtClean="0"/>
              <a:t>İBRAHİM HOCANIN KİTABI</a:t>
            </a:r>
          </a:p>
          <a:p>
            <a:endParaRPr lang="tr-TR" dirty="0" smtClean="0"/>
          </a:p>
          <a:p>
            <a:endParaRPr lang="tr-TR" dirty="0" smtClean="0"/>
          </a:p>
          <a:p>
            <a:r>
              <a:rPr lang="tr-TR" dirty="0" smtClean="0"/>
              <a:t>TEŞEKKÜR EDERİM ARKADAŞLAR…</a:t>
            </a:r>
            <a:endParaRPr lang="tr-TR"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Kent">
  <a:themeElements>
    <a:clrScheme name="Kent">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Kent">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Kent">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114</TotalTime>
  <Words>1919</Words>
  <Application>Microsoft Office PowerPoint</Application>
  <PresentationFormat>Ekran Gösterisi (4:3)</PresentationFormat>
  <Paragraphs>89</Paragraphs>
  <Slides>27</Slides>
  <Notes>0</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Kent</vt:lpstr>
      <vt:lpstr>POLİMERLER VE POLİMERİZASYON</vt:lpstr>
      <vt:lpstr>Slayt 2</vt:lpstr>
      <vt:lpstr>Slayt 3</vt:lpstr>
      <vt:lpstr>POLİMERLERİN TEMEL DOĞASI</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00</dc:title>
  <dc:creator>Oğuzhan</dc:creator>
  <cp:lastModifiedBy>Oğuzhan</cp:lastModifiedBy>
  <cp:revision>14</cp:revision>
  <dcterms:created xsi:type="dcterms:W3CDTF">2015-03-25T17:43:51Z</dcterms:created>
  <dcterms:modified xsi:type="dcterms:W3CDTF">2015-03-25T19:50:29Z</dcterms:modified>
</cp:coreProperties>
</file>