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28 Başlık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1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2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Başlık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24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27 İçerik Yer Tutucusu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24" name="2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Başlık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29" name="2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dirty="0" smtClean="0"/>
              <a:t>Resim eklemek için simgeyi tıklatın</a:t>
            </a:r>
            <a:endParaRPr kumimoji="0" lang="en-US" dirty="0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7" name="16 Başlık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88D8C3-5969-44DB-9F36-B5161256F25D}" type="datetimeFigureOut">
              <a:rPr lang="tr-TR" smtClean="0"/>
              <a:t>9.4.2015</a:t>
            </a:fld>
            <a:endParaRPr lang="tr-TR" dirty="0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7CC4B9-103F-40C2-9F78-B3CF989A0A08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0" name="9 Başlık Yer Tutucusu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428596" y="1285860"/>
            <a:ext cx="8458200" cy="1222375"/>
          </a:xfrm>
        </p:spPr>
        <p:txBody>
          <a:bodyPr>
            <a:noAutofit/>
          </a:bodyPr>
          <a:lstStyle/>
          <a:p>
            <a:pPr algn="r"/>
            <a: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  <a:t>                </a:t>
            </a:r>
            <a:b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  <a:t>Soy metal </a:t>
            </a:r>
            <a:r>
              <a:rPr lang="tr-TR" sz="6600" dirty="0" err="1" smtClean="0">
                <a:solidFill>
                  <a:schemeClr val="accent6">
                    <a:lumMod val="75000"/>
                  </a:schemeClr>
                </a:solidFill>
              </a:rPr>
              <a:t>alaşimlar</a:t>
            </a:r>
            <a: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tr-TR" sz="66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tr-TR" sz="6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tr-TR" sz="4800" dirty="0" smtClean="0">
                <a:solidFill>
                  <a:schemeClr val="accent6">
                    <a:lumMod val="75000"/>
                  </a:schemeClr>
                </a:solidFill>
              </a:rPr>
              <a:t>Oya </a:t>
            </a:r>
            <a:r>
              <a:rPr lang="tr-TR" sz="4800" dirty="0" err="1" smtClean="0">
                <a:solidFill>
                  <a:schemeClr val="accent6">
                    <a:lumMod val="75000"/>
                  </a:schemeClr>
                </a:solidFill>
              </a:rPr>
              <a:t>sarıçay</a:t>
            </a:r>
            <a: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tr-TR" sz="66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tr-TR" sz="6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tr-TR" sz="6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tr-TR" sz="6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Soy metal </a:t>
            </a:r>
            <a:r>
              <a:rPr lang="tr-TR" dirty="0" err="1" smtClean="0"/>
              <a:t>alaşIm</a:t>
            </a:r>
            <a:r>
              <a:rPr lang="tr-TR" dirty="0" smtClean="0"/>
              <a:t> </a:t>
            </a:r>
            <a:r>
              <a:rPr lang="tr-TR" dirty="0" err="1" smtClean="0"/>
              <a:t>sİstemlerİ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2071678"/>
            <a:ext cx="8686800" cy="4525963"/>
          </a:xfrm>
        </p:spPr>
        <p:txBody>
          <a:bodyPr/>
          <a:lstStyle/>
          <a:p>
            <a:r>
              <a:rPr lang="tr-TR" dirty="0" smtClean="0"/>
              <a:t>Yüksek Altın 1.Altın-Platin-</a:t>
            </a:r>
            <a:r>
              <a:rPr lang="tr-TR" dirty="0" err="1" smtClean="0"/>
              <a:t>Palladyum</a:t>
            </a:r>
            <a:r>
              <a:rPr lang="tr-TR" dirty="0" smtClean="0"/>
              <a:t> Alaşımları</a:t>
            </a:r>
          </a:p>
          <a:p>
            <a:pPr>
              <a:buNone/>
            </a:pPr>
            <a:r>
              <a:rPr lang="tr-TR" dirty="0" smtClean="0"/>
              <a:t>                          2.Altın-Platin-Tantal Alaşımları</a:t>
            </a:r>
          </a:p>
          <a:p>
            <a:pPr>
              <a:buNone/>
            </a:pPr>
            <a:r>
              <a:rPr lang="tr-TR" dirty="0" smtClean="0"/>
              <a:t>    Düşük Altın 3.Altın-</a:t>
            </a:r>
            <a:r>
              <a:rPr lang="tr-TR" dirty="0" err="1" smtClean="0"/>
              <a:t>Palladyum</a:t>
            </a:r>
            <a:r>
              <a:rPr lang="tr-TR" dirty="0" smtClean="0"/>
              <a:t>-Gümüş Alaşımları</a:t>
            </a:r>
            <a:br>
              <a:rPr lang="tr-TR" dirty="0" smtClean="0"/>
            </a:br>
            <a:r>
              <a:rPr lang="tr-TR" dirty="0" smtClean="0"/>
              <a:t> Altınsız        4.</a:t>
            </a:r>
            <a:r>
              <a:rPr lang="tr-TR" dirty="0" err="1" smtClean="0"/>
              <a:t>Palladyum</a:t>
            </a:r>
            <a:r>
              <a:rPr lang="tr-TR" dirty="0" smtClean="0"/>
              <a:t>-Gümüş Alaşımları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Temel </a:t>
            </a:r>
            <a:r>
              <a:rPr lang="tr-TR" dirty="0" err="1" smtClean="0"/>
              <a:t>alaşIm</a:t>
            </a:r>
            <a:r>
              <a:rPr lang="tr-TR" dirty="0" smtClean="0"/>
              <a:t> </a:t>
            </a:r>
            <a:r>
              <a:rPr lang="tr-TR" dirty="0" err="1" smtClean="0"/>
              <a:t>Sİstemlerİ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2000240"/>
            <a:ext cx="8686800" cy="2303466"/>
          </a:xfrm>
        </p:spPr>
        <p:txBody>
          <a:bodyPr/>
          <a:lstStyle/>
          <a:p>
            <a:r>
              <a:rPr lang="tr-TR" dirty="0" smtClean="0"/>
              <a:t>Nikel-Krom Alaşımları</a:t>
            </a:r>
          </a:p>
          <a:p>
            <a:r>
              <a:rPr lang="tr-TR" dirty="0" smtClean="0"/>
              <a:t>Kobalt-Krom Alaşımları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4800" y="357166"/>
            <a:ext cx="8686800" cy="5722959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Soy Metal Alaşımları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Metallerin standart EMK serisindeki yeri ne kadar altta ise metalin aktivitesi o kadar fazladır. Ne kadar yüksekte ise o kadar </a:t>
            </a:r>
            <a:r>
              <a:rPr lang="tr-TR" dirty="0" err="1" smtClean="0"/>
              <a:t>inerttir</a:t>
            </a:r>
            <a:r>
              <a:rPr lang="tr-TR" dirty="0" smtClean="0"/>
              <a:t>. Metalin </a:t>
            </a:r>
            <a:r>
              <a:rPr lang="tr-TR" dirty="0" err="1" smtClean="0"/>
              <a:t>inert</a:t>
            </a:r>
            <a:r>
              <a:rPr lang="tr-TR" dirty="0" smtClean="0"/>
              <a:t> olması soyluluğunu gösterir. Bunlar altın,platin,platin grubu metaller (</a:t>
            </a:r>
            <a:r>
              <a:rPr lang="tr-TR" dirty="0" err="1" smtClean="0"/>
              <a:t>Palladyum</a:t>
            </a:r>
            <a:r>
              <a:rPr lang="tr-TR" dirty="0" smtClean="0"/>
              <a:t>,radyum,rutenyum,iridyum,osmiyum)</a:t>
            </a:r>
            <a:br>
              <a:rPr lang="tr-TR" dirty="0" smtClean="0"/>
            </a:br>
            <a:r>
              <a:rPr lang="tr-TR" dirty="0" smtClean="0"/>
              <a:t>ve gümüştür.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Ağız boşluğunda gösterdikleri kimyasal </a:t>
            </a:r>
            <a:r>
              <a:rPr lang="tr-TR" dirty="0" err="1" smtClean="0"/>
              <a:t>stabiliteden</a:t>
            </a:r>
            <a:r>
              <a:rPr lang="tr-TR" dirty="0" smtClean="0"/>
              <a:t> dolayı soy metaller sabit protez alaşımlarının temelini teşkil ederler. Yukarıda bahsedilen sekiz metalden dördü (Altın,platin,</a:t>
            </a:r>
            <a:r>
              <a:rPr lang="tr-TR" dirty="0" err="1" smtClean="0"/>
              <a:t>palladyum</a:t>
            </a:r>
            <a:r>
              <a:rPr lang="tr-TR" dirty="0" smtClean="0"/>
              <a:t> ve gümüş) diş hekimliği açısından çok büyük önem taşımaktadır. Bunların ilk üçü ağız boşluğunda </a:t>
            </a:r>
            <a:r>
              <a:rPr lang="tr-TR" dirty="0" err="1" smtClean="0"/>
              <a:t>inerttir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838200"/>
          </a:xfrm>
        </p:spPr>
        <p:txBody>
          <a:bodyPr/>
          <a:lstStyle/>
          <a:p>
            <a:r>
              <a:rPr lang="tr-TR" dirty="0" err="1" smtClean="0">
                <a:solidFill>
                  <a:schemeClr val="accent1"/>
                </a:solidFill>
              </a:rPr>
              <a:t>AltIN</a:t>
            </a:r>
            <a:r>
              <a:rPr lang="tr-TR" dirty="0" smtClean="0">
                <a:solidFill>
                  <a:schemeClr val="accent1"/>
                </a:solidFill>
              </a:rPr>
              <a:t>: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Altın içeren soy metal alaşımlarının ana </a:t>
            </a:r>
            <a:r>
              <a:rPr lang="tr-TR" dirty="0" err="1" smtClean="0"/>
              <a:t>bileşinidir</a:t>
            </a:r>
            <a:r>
              <a:rPr lang="tr-TR" dirty="0" smtClean="0"/>
              <a:t>.Alaşımın </a:t>
            </a:r>
            <a:r>
              <a:rPr lang="tr-TR" dirty="0" err="1" smtClean="0"/>
              <a:t>lekenlenme</a:t>
            </a:r>
            <a:r>
              <a:rPr lang="tr-TR" dirty="0" smtClean="0"/>
              <a:t> direncini arttırır.</a:t>
            </a:r>
            <a:br>
              <a:rPr lang="tr-TR" dirty="0" smtClean="0"/>
            </a:br>
            <a:r>
              <a:rPr lang="tr-TR" dirty="0" smtClean="0"/>
              <a:t>Lekelenme ve korozyona yeterli direnç oluşturması için ağırlıkça en az %75 olması istenir.</a:t>
            </a:r>
            <a:br>
              <a:rPr lang="tr-TR" dirty="0" smtClean="0"/>
            </a:br>
            <a:r>
              <a:rPr lang="tr-TR" dirty="0" smtClean="0"/>
              <a:t>Ancak ADA </a:t>
            </a:r>
            <a:r>
              <a:rPr lang="tr-TR" dirty="0" err="1" smtClean="0"/>
              <a:t>nın</a:t>
            </a:r>
            <a:r>
              <a:rPr lang="tr-TR" dirty="0" smtClean="0"/>
              <a:t> </a:t>
            </a:r>
            <a:r>
              <a:rPr lang="tr-TR" dirty="0" err="1" smtClean="0"/>
              <a:t>spesifikasyon</a:t>
            </a:r>
            <a:r>
              <a:rPr lang="tr-TR" dirty="0" smtClean="0"/>
              <a:t> şartlarında altın yerine platin veya </a:t>
            </a:r>
            <a:r>
              <a:rPr lang="tr-TR" dirty="0" err="1" smtClean="0"/>
              <a:t>palladyum</a:t>
            </a:r>
            <a:r>
              <a:rPr lang="tr-TR" dirty="0" smtClean="0"/>
              <a:t> da kullanılabilir.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71678"/>
            <a:ext cx="8686800" cy="4525963"/>
          </a:xfrm>
        </p:spPr>
        <p:txBody>
          <a:bodyPr/>
          <a:lstStyle/>
          <a:p>
            <a:r>
              <a:rPr lang="tr-TR" dirty="0" smtClean="0"/>
              <a:t>Alaşımın işlenebilirliğini etkiler. Özgül ağırlığını arttırır, özellikle bakır ile birleştiğinde alaşımın ısıl işlemde önemli bir faktördür.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solidFill>
                  <a:schemeClr val="accent1"/>
                </a:solidFill>
              </a:rPr>
              <a:t>Platİn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714488"/>
            <a:ext cx="8715436" cy="4572032"/>
          </a:xfrm>
        </p:spPr>
        <p:txBody>
          <a:bodyPr/>
          <a:lstStyle/>
          <a:p>
            <a:r>
              <a:rPr lang="tr-TR" dirty="0" smtClean="0"/>
              <a:t>İyi sertleştirici ve kuvvetlendiricidir. Altın ile birlikte alaşımın lekelenme ve korozyon direncini arttırır. Erime noktasını yükselttiğinden döküm altın alaşımlarında kullanılabilirliği sınırlıdır. 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000240"/>
            <a:ext cx="8429652" cy="4168773"/>
          </a:xfrm>
        </p:spPr>
        <p:txBody>
          <a:bodyPr/>
          <a:lstStyle/>
          <a:p>
            <a:r>
              <a:rPr lang="tr-TR" dirty="0" err="1" smtClean="0"/>
              <a:t>Dental</a:t>
            </a:r>
            <a:r>
              <a:rPr lang="tr-TR" dirty="0" smtClean="0"/>
              <a:t> alaşımda kullanılan maksimum miktarı %3-4tür. Alaşımı beyazlatma eğilimindedir.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86800" cy="838200"/>
          </a:xfrm>
        </p:spPr>
        <p:txBody>
          <a:bodyPr/>
          <a:lstStyle/>
          <a:p>
            <a:r>
              <a:rPr lang="tr-TR" dirty="0" err="1" smtClean="0">
                <a:solidFill>
                  <a:schemeClr val="accent1"/>
                </a:solidFill>
              </a:rPr>
              <a:t>Palladyum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Platinden daha düşük fiyatlı olduğundan genellikle platin yerine kullanılır. Platinden daha düşük sıcaklıkta erimesine karşın alaşımın erime sıcaklığını yükseltmekte platinden daha etkilidir.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Diğer elementlerden çok daha etkili, alaşımı beyazlatma özelliği vardır. Özgül ağırlığı altın ve platinden daha küçüktür, dolayısıyla alaşımın birim hacim başına olan ağırlığını azaltır.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Gümüş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Bakır ile birleştiği zaman alaşımın ısıl işlemini etkilemesine karşın </a:t>
            </a:r>
            <a:r>
              <a:rPr lang="tr-TR" dirty="0" err="1" smtClean="0"/>
              <a:t>nötral</a:t>
            </a:r>
            <a:r>
              <a:rPr lang="tr-TR" dirty="0" smtClean="0"/>
              <a:t> bir etkiye sahiptir.</a:t>
            </a:r>
            <a:br>
              <a:rPr lang="tr-TR" dirty="0" smtClean="0"/>
            </a:br>
            <a:r>
              <a:rPr lang="tr-TR" dirty="0" smtClean="0"/>
              <a:t>Genel olarak alaşımı beyazlatma eğilimindedir.</a:t>
            </a:r>
            <a:br>
              <a:rPr lang="tr-TR" dirty="0" smtClean="0"/>
            </a:br>
            <a:r>
              <a:rPr lang="tr-TR" dirty="0" err="1" smtClean="0"/>
              <a:t>Palladyum</a:t>
            </a:r>
            <a:r>
              <a:rPr lang="tr-TR" dirty="0" smtClean="0"/>
              <a:t> mevcudiyetinde altın alaşımının işlenebilirliğine katkıda bulunur.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chemeClr val="accent1"/>
                </a:solidFill>
              </a:rPr>
              <a:t>Çİnko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Genellikle oksijen tutucu olarak kullanılır. Alaşımda gümüş bulunursa, ergime sırasında atmosferden oksijen </a:t>
            </a:r>
            <a:r>
              <a:rPr lang="tr-TR" dirty="0" err="1" smtClean="0"/>
              <a:t>absorblanır</a:t>
            </a:r>
            <a:r>
              <a:rPr lang="tr-TR" dirty="0" smtClean="0"/>
              <a:t>.Katılaşma sırasında bu oksijen geri atıldığından, dökümden gaz </a:t>
            </a:r>
            <a:r>
              <a:rPr lang="tr-TR" dirty="0" err="1" smtClean="0"/>
              <a:t>porozitesi</a:t>
            </a:r>
            <a:r>
              <a:rPr lang="tr-TR" dirty="0" smtClean="0"/>
              <a:t> meydana gelir. Çinko ilavesi oksijen atılımını önler. Ayrıca alaşımın ergime noktasını düşürür ve dökülebilirliğini arttırır.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Soy metal </a:t>
            </a:r>
            <a:r>
              <a:rPr lang="tr-TR" dirty="0" err="1" smtClean="0">
                <a:solidFill>
                  <a:schemeClr val="accent1"/>
                </a:solidFill>
              </a:rPr>
              <a:t>alaşImlarIn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 err="1" smtClean="0">
                <a:solidFill>
                  <a:schemeClr val="accent1"/>
                </a:solidFill>
              </a:rPr>
              <a:t>Özellİklerİ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Altın-Platin-</a:t>
            </a:r>
            <a:r>
              <a:rPr lang="tr-TR" b="1" dirty="0" err="1" smtClean="0"/>
              <a:t>Palladyum</a:t>
            </a:r>
            <a:r>
              <a:rPr lang="tr-TR" b="1" dirty="0" smtClean="0"/>
              <a:t> Alaşımları: </a:t>
            </a:r>
            <a:r>
              <a:rPr lang="tr-TR" dirty="0" smtClean="0"/>
              <a:t>Bu alaşımların ana </a:t>
            </a:r>
            <a:r>
              <a:rPr lang="tr-TR" dirty="0" err="1" smtClean="0"/>
              <a:t>bileşini</a:t>
            </a:r>
            <a:r>
              <a:rPr lang="tr-TR" dirty="0" smtClean="0"/>
              <a:t> altındır. Erime sıcaklığını artırıp, termal genleşme katsayısını düşürmek ve alaşımı kuvvetlendirmek için platin ve </a:t>
            </a:r>
            <a:r>
              <a:rPr lang="tr-TR" dirty="0" err="1" smtClean="0"/>
              <a:t>palladyum</a:t>
            </a:r>
            <a:r>
              <a:rPr lang="tr-TR" dirty="0" smtClean="0"/>
              <a:t> eklenir.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686800" cy="4525963"/>
          </a:xfrm>
        </p:spPr>
        <p:txBody>
          <a:bodyPr/>
          <a:lstStyle/>
          <a:p>
            <a:r>
              <a:rPr lang="tr-TR" dirty="0" smtClean="0"/>
              <a:t>Bugün, bunların yerine alternatif aranmasının nedeni, yüksek masrafları ve porselenle kullanıldıklarında içerdikleri %84-85 altının erime derecesinin, porselenin fırınlanma ısısı700-750°C</a:t>
            </a:r>
            <a:br>
              <a:rPr lang="tr-TR" dirty="0" smtClean="0"/>
            </a:br>
            <a:r>
              <a:rPr lang="tr-TR" dirty="0" smtClean="0"/>
              <a:t>a yakın olması nedeniyle, metalde büzülme olması sonucu uyumunun zorlaşmasıdır.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Alaşıma seramik bağlantısında, </a:t>
            </a:r>
            <a:r>
              <a:rPr lang="tr-TR" dirty="0" err="1" smtClean="0"/>
              <a:t>arayüzde</a:t>
            </a:r>
            <a:r>
              <a:rPr lang="tr-TR" dirty="0" smtClean="0"/>
              <a:t> oksit tabakası oluşturmak üzere, az miktarda temel metaller; indiyum, çinko ve kalay eklenebilir. Bu temel metaller, oksit oluşumundaki etkilerinin yanında, alaşımı sertleştirip gren yapısını düzenlerler.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AltIn</a:t>
            </a:r>
            <a:r>
              <a:rPr lang="tr-TR" dirty="0" smtClean="0"/>
              <a:t>-</a:t>
            </a:r>
            <a:r>
              <a:rPr lang="tr-TR" dirty="0" err="1" smtClean="0"/>
              <a:t>platİn</a:t>
            </a:r>
            <a:r>
              <a:rPr lang="tr-TR" dirty="0" smtClean="0"/>
              <a:t>-tantal </a:t>
            </a:r>
            <a:r>
              <a:rPr lang="tr-TR" dirty="0" err="1" smtClean="0"/>
              <a:t>alaşImlarI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Platin veya </a:t>
            </a:r>
            <a:r>
              <a:rPr lang="tr-TR" dirty="0" err="1" smtClean="0"/>
              <a:t>palladyum</a:t>
            </a:r>
            <a:r>
              <a:rPr lang="tr-TR" dirty="0" smtClean="0"/>
              <a:t> içeren yüksek içerikli alaşımlar estetik açıdan pek tatminkar değildir. Bunlar, gri hatta siyah görünüşlü olup hastanın beğenisini kazanmazlar. 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altIn</a:t>
            </a:r>
            <a:r>
              <a:rPr lang="tr-TR" dirty="0" smtClean="0"/>
              <a:t>-</a:t>
            </a:r>
            <a:r>
              <a:rPr lang="tr-TR" dirty="0" err="1" smtClean="0"/>
              <a:t>platİn</a:t>
            </a:r>
            <a:r>
              <a:rPr lang="tr-TR" dirty="0" smtClean="0"/>
              <a:t>-gümüş </a:t>
            </a:r>
            <a:r>
              <a:rPr lang="tr-TR" dirty="0" err="1" smtClean="0"/>
              <a:t>alaşImlarI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4800" y="2500306"/>
            <a:ext cx="8686800" cy="3579819"/>
          </a:xfrm>
        </p:spPr>
        <p:txBody>
          <a:bodyPr/>
          <a:lstStyle/>
          <a:p>
            <a:r>
              <a:rPr lang="tr-TR" dirty="0" smtClean="0"/>
              <a:t>Bu alaşımlar 1972’de piyasaya sürülmüştür. </a:t>
            </a:r>
            <a:r>
              <a:rPr lang="tr-TR" dirty="0" err="1" smtClean="0"/>
              <a:t>Mc</a:t>
            </a:r>
            <a:r>
              <a:rPr lang="tr-TR" dirty="0" smtClean="0"/>
              <a:t> </a:t>
            </a:r>
            <a:r>
              <a:rPr lang="tr-TR" dirty="0" err="1" smtClean="0"/>
              <a:t>Lean’ın</a:t>
            </a:r>
            <a:r>
              <a:rPr lang="tr-TR" dirty="0" smtClean="0"/>
              <a:t> belirttiğine göre </a:t>
            </a:r>
            <a:r>
              <a:rPr lang="tr-TR" dirty="0" err="1" smtClean="0"/>
              <a:t>Tuccilo</a:t>
            </a:r>
            <a:r>
              <a:rPr lang="tr-TR" dirty="0" smtClean="0"/>
              <a:t> tarafından bu alaşımların bileşimi şöyle verilmiştir: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  Altın %50</a:t>
            </a:r>
            <a:br>
              <a:rPr lang="tr-TR" dirty="0" smtClean="0"/>
            </a:br>
            <a:r>
              <a:rPr lang="tr-TR" dirty="0" smtClean="0"/>
              <a:t> </a:t>
            </a:r>
            <a:r>
              <a:rPr lang="tr-TR" dirty="0" err="1" smtClean="0"/>
              <a:t>Palladyum</a:t>
            </a:r>
            <a:r>
              <a:rPr lang="tr-TR" dirty="0" smtClean="0"/>
              <a:t> %30</a:t>
            </a:r>
            <a:br>
              <a:rPr lang="tr-TR" dirty="0" smtClean="0"/>
            </a:br>
            <a:r>
              <a:rPr lang="tr-TR" dirty="0" smtClean="0"/>
              <a:t> Gümüş %12</a:t>
            </a:r>
            <a:br>
              <a:rPr lang="tr-TR" dirty="0" smtClean="0"/>
            </a:br>
            <a:r>
              <a:rPr lang="tr-TR" dirty="0" smtClean="0"/>
              <a:t> İndiyum %8</a:t>
            </a:r>
            <a:br>
              <a:rPr lang="tr-TR" dirty="0" smtClean="0"/>
            </a:br>
            <a:r>
              <a:rPr lang="tr-TR" dirty="0" smtClean="0"/>
              <a:t> Kalay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Sertleşme, kalay veya indiyum yada her ikisinin </a:t>
            </a:r>
            <a:r>
              <a:rPr lang="tr-TR" dirty="0" err="1" smtClean="0"/>
              <a:t>Au</a:t>
            </a:r>
            <a:r>
              <a:rPr lang="tr-TR" dirty="0" smtClean="0"/>
              <a:t>-</a:t>
            </a:r>
            <a:r>
              <a:rPr lang="tr-TR" dirty="0" err="1" smtClean="0"/>
              <a:t>Pd</a:t>
            </a:r>
            <a:r>
              <a:rPr lang="tr-TR" dirty="0" smtClean="0"/>
              <a:t> çifti ile katı çözelti sertleşmesine dayanır. Her iki metal de alaşımın kuvvetini arttırır. Yüksek </a:t>
            </a:r>
            <a:r>
              <a:rPr lang="tr-TR" dirty="0" err="1" smtClean="0"/>
              <a:t>palladyum</a:t>
            </a:r>
            <a:r>
              <a:rPr lang="tr-TR" dirty="0" smtClean="0"/>
              <a:t> miktarı </a:t>
            </a:r>
            <a:r>
              <a:rPr lang="tr-TR" dirty="0" err="1" smtClean="0"/>
              <a:t>Au</a:t>
            </a:r>
            <a:r>
              <a:rPr lang="tr-TR" dirty="0" smtClean="0"/>
              <a:t>-</a:t>
            </a:r>
            <a:r>
              <a:rPr lang="tr-TR" dirty="0" err="1" smtClean="0"/>
              <a:t>Pt</a:t>
            </a:r>
            <a:r>
              <a:rPr lang="tr-TR" dirty="0" smtClean="0"/>
              <a:t>-</a:t>
            </a:r>
            <a:r>
              <a:rPr lang="tr-TR" dirty="0" err="1" smtClean="0"/>
              <a:t>Pd</a:t>
            </a:r>
            <a:r>
              <a:rPr lang="tr-TR" dirty="0" smtClean="0"/>
              <a:t> sistemlerinin erime noktasından 40 °C daha yüksek bir erime aralığı oluşturur.</a:t>
            </a: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Dolayısıyla </a:t>
            </a:r>
            <a:r>
              <a:rPr lang="tr-TR" dirty="0" err="1" smtClean="0"/>
              <a:t>Au</a:t>
            </a:r>
            <a:r>
              <a:rPr lang="tr-TR" dirty="0" smtClean="0"/>
              <a:t>-</a:t>
            </a:r>
            <a:r>
              <a:rPr lang="tr-TR" dirty="0" err="1" smtClean="0"/>
              <a:t>Pd</a:t>
            </a:r>
            <a:r>
              <a:rPr lang="tr-TR" dirty="0" smtClean="0"/>
              <a:t>-</a:t>
            </a:r>
            <a:r>
              <a:rPr lang="tr-TR" dirty="0" err="1" smtClean="0"/>
              <a:t>Ag</a:t>
            </a:r>
            <a:r>
              <a:rPr lang="tr-TR" dirty="0" smtClean="0"/>
              <a:t> alaşımları porselen fırınlamaları sırasında oluşan metal büzülmelerine daha dayanıklıdır. Altın veya platin yerine daha fazla miktarda </a:t>
            </a:r>
            <a:r>
              <a:rPr lang="tr-TR" dirty="0" err="1" smtClean="0"/>
              <a:t>palladyum</a:t>
            </a:r>
            <a:r>
              <a:rPr lang="tr-TR" dirty="0" smtClean="0"/>
              <a:t> ve gümüş kullanılması durumunda yoğunluk %25 daha az olup maliyet düşmektedir.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Palladyum</a:t>
            </a:r>
            <a:r>
              <a:rPr lang="tr-TR" dirty="0" smtClean="0"/>
              <a:t>-gümüş </a:t>
            </a:r>
            <a:r>
              <a:rPr lang="tr-TR" dirty="0" err="1" smtClean="0"/>
              <a:t>alaşImlarI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Pd</a:t>
            </a:r>
            <a:r>
              <a:rPr lang="tr-TR" dirty="0" smtClean="0"/>
              <a:t>-</a:t>
            </a:r>
            <a:r>
              <a:rPr lang="tr-TR" dirty="0" err="1" smtClean="0"/>
              <a:t>Ag</a:t>
            </a:r>
            <a:r>
              <a:rPr lang="tr-TR" dirty="0" smtClean="0"/>
              <a:t> alaşımları %60 </a:t>
            </a:r>
            <a:r>
              <a:rPr lang="tr-TR" dirty="0" err="1" smtClean="0"/>
              <a:t>Pd</a:t>
            </a:r>
            <a:r>
              <a:rPr lang="tr-TR" dirty="0" smtClean="0"/>
              <a:t> ve diğer kısmı </a:t>
            </a:r>
            <a:r>
              <a:rPr lang="tr-TR" dirty="0" err="1" smtClean="0"/>
              <a:t>Ag</a:t>
            </a:r>
            <a:r>
              <a:rPr lang="tr-TR" dirty="0" smtClean="0"/>
              <a:t> olacak şekilde bir bileşime sahip olup, 1974’de piyasaya sürülmüşlerdir. Yapıya alaşımı sertleştiren </a:t>
            </a:r>
            <a:r>
              <a:rPr lang="tr-TR" dirty="0" err="1" smtClean="0"/>
              <a:t>In</a:t>
            </a:r>
            <a:r>
              <a:rPr lang="tr-TR" dirty="0" smtClean="0"/>
              <a:t> ve Sn gibi elementler katılır. Alaşımda </a:t>
            </a:r>
            <a:r>
              <a:rPr lang="tr-TR" dirty="0" err="1" smtClean="0"/>
              <a:t>Ag</a:t>
            </a:r>
            <a:r>
              <a:rPr lang="tr-TR" dirty="0" smtClean="0"/>
              <a:t> miktarı arttıkça sertlikte artış görülür.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109</TotalTime>
  <Words>502</Words>
  <Application>Microsoft Office PowerPoint</Application>
  <PresentationFormat>Ekran Gösterisi (4:3)</PresentationFormat>
  <Paragraphs>36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Gezinti</vt:lpstr>
      <vt:lpstr>                 Soy metal alaşimlar  Oya sarıçay   </vt:lpstr>
      <vt:lpstr>Soy metal alaşIm sİstemlerİ</vt:lpstr>
      <vt:lpstr>Temel alaşIm Sİstemlerİ</vt:lpstr>
      <vt:lpstr>PowerPoint Sunusu</vt:lpstr>
      <vt:lpstr>PowerPoint Sunusu</vt:lpstr>
      <vt:lpstr>AltIN:</vt:lpstr>
      <vt:lpstr>PowerPoint Sunusu</vt:lpstr>
      <vt:lpstr>Platİn</vt:lpstr>
      <vt:lpstr>PowerPoint Sunusu</vt:lpstr>
      <vt:lpstr>Palladyum</vt:lpstr>
      <vt:lpstr>PowerPoint Sunusu</vt:lpstr>
      <vt:lpstr>Gümüş</vt:lpstr>
      <vt:lpstr>Çİnko</vt:lpstr>
      <vt:lpstr>Soy metal alaşImlarIn Özellİklerİ</vt:lpstr>
      <vt:lpstr>PowerPoint Sunusu</vt:lpstr>
      <vt:lpstr>PowerPoint Sunusu</vt:lpstr>
      <vt:lpstr>AltIn-platİn-tantal alaşImlarI</vt:lpstr>
      <vt:lpstr>altIn-platİn-gümüş alaşImlarI</vt:lpstr>
      <vt:lpstr>PowerPoint Sunusu</vt:lpstr>
      <vt:lpstr>PowerPoint Sunusu</vt:lpstr>
      <vt:lpstr>PowerPoint Sunusu</vt:lpstr>
      <vt:lpstr>Palladyum-gümüş alaşImlarI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Soy metal alaşimlar </dc:title>
  <dc:creator>OYA SARIÇAY</dc:creator>
  <cp:lastModifiedBy>Melih</cp:lastModifiedBy>
  <cp:revision>3</cp:revision>
  <dcterms:created xsi:type="dcterms:W3CDTF">2015-02-24T21:04:59Z</dcterms:created>
  <dcterms:modified xsi:type="dcterms:W3CDTF">2015-04-09T18:18:24Z</dcterms:modified>
</cp:coreProperties>
</file>