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Dikdörtgen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Dikdörtgen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Dikdörtgen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üz Bağlayıcı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Düz Bağlayıcı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Dikdörtgen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Dikdörtgen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üz Bağlayıcı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Düz Bağlayıcı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ikdörtgen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Düz Bağlayıcı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Metin Yer Tutucus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İçerik Yer Tutucus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Altbilgi Yer Tutucusu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Dikdörtgen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Düz Bağlayıcı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Veri Yer Tutucus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18" name="Slayt Numarası Yer Tutucus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ikdörtgen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Diş hekimliğinde sterilizasyon ve dezenfeksiyon</a:t>
            </a:r>
            <a:b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9279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Kan kaynaklı mikroorganizmalar ile çapraz enfeksiyon riski</a:t>
            </a:r>
          </a:p>
          <a:p>
            <a:r>
              <a:rPr lang="tr-TR" dirty="0"/>
              <a:t>Çapraz enfeksiyon kontrolü hastalığın geçiş yollarını önleyerek veya en aza indirerek sağlanabilir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820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Çapraz geçiş yolları;</a:t>
            </a:r>
          </a:p>
          <a:p>
            <a:pPr lvl="1"/>
            <a:r>
              <a:rPr lang="tr-TR" dirty="0"/>
              <a:t>Hastadan doktor ve /veya yardımcılarına</a:t>
            </a:r>
          </a:p>
          <a:p>
            <a:pPr lvl="1"/>
            <a:r>
              <a:rPr lang="tr-TR" dirty="0"/>
              <a:t>Doktor ve/veya yardımcılarından hastaya</a:t>
            </a:r>
          </a:p>
          <a:p>
            <a:pPr lvl="1"/>
            <a:r>
              <a:rPr lang="tr-TR" dirty="0"/>
              <a:t>Hastadan hastaya</a:t>
            </a:r>
          </a:p>
          <a:p>
            <a:pPr lvl="1"/>
            <a:r>
              <a:rPr lang="tr-TR" dirty="0"/>
              <a:t>Doktorun çalışma ortamından topluma</a:t>
            </a:r>
          </a:p>
          <a:p>
            <a:pPr lvl="1"/>
            <a:r>
              <a:rPr lang="tr-TR" dirty="0"/>
              <a:t>Toplumdan hastaya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7549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Riskli sağlık işletmelerinde etkili enfeksiyon kontrol yöntemlerinin ve evrensel yöntemlerin hayata geçirilmesiyle ve taviz vermeden uygulanmasıyla en aza indirilebilir.</a:t>
            </a:r>
          </a:p>
        </p:txBody>
      </p:sp>
    </p:spTree>
    <p:extLst>
      <p:ext uri="{BB962C8B-B14F-4D97-AF65-F5344CB8AC3E}">
        <p14:creationId xmlns:p14="http://schemas.microsoft.com/office/powerpoint/2010/main" val="3393585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Hastanın medikal hikayesi</a:t>
            </a:r>
          </a:p>
          <a:p>
            <a:r>
              <a:rPr lang="tr-TR" dirty="0" err="1"/>
              <a:t>Centers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 Control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Prevention</a:t>
            </a:r>
            <a:r>
              <a:rPr lang="tr-TR" dirty="0"/>
              <a:t> (CDC)</a:t>
            </a:r>
          </a:p>
          <a:p>
            <a:pPr lvl="1"/>
            <a:r>
              <a:rPr lang="tr-TR" dirty="0"/>
              <a:t>İnsan kanı ve tükürük gibi vücut sıvıları </a:t>
            </a:r>
            <a:r>
              <a:rPr lang="tr-TR" dirty="0" err="1"/>
              <a:t>enfekte</a:t>
            </a:r>
            <a:r>
              <a:rPr lang="tr-TR" dirty="0"/>
              <a:t> kabul edildi.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tr-TR" dirty="0"/>
          </a:p>
          <a:p>
            <a:pPr lvl="1">
              <a:buFont typeface="Courier New" panose="02070309020205020404" pitchFamily="49" charset="0"/>
              <a:buChar char="o"/>
            </a:pPr>
            <a:endParaRPr lang="tr-TR" dirty="0"/>
          </a:p>
          <a:p>
            <a:pPr marL="365760" lvl="1" indent="0">
              <a:buNone/>
            </a:pPr>
            <a:r>
              <a:rPr lang="tr-TR" dirty="0"/>
              <a:t>Amerikan Diş Hekimleri Birliği (ADA); diş hekimlere evrensel yöntemlere uyulması gerektiğini bildirdi.</a:t>
            </a:r>
          </a:p>
        </p:txBody>
      </p:sp>
    </p:spTree>
    <p:extLst>
      <p:ext uri="{BB962C8B-B14F-4D97-AF65-F5344CB8AC3E}">
        <p14:creationId xmlns:p14="http://schemas.microsoft.com/office/powerpoint/2010/main" val="2644599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Bariyer yöntemleri</a:t>
            </a:r>
          </a:p>
          <a:p>
            <a:pPr lvl="1"/>
            <a:r>
              <a:rPr lang="tr-TR" dirty="0"/>
              <a:t>Eldiven</a:t>
            </a:r>
          </a:p>
          <a:p>
            <a:pPr lvl="1"/>
            <a:r>
              <a:rPr lang="tr-TR" dirty="0"/>
              <a:t>Koruyucu giysiler</a:t>
            </a:r>
          </a:p>
          <a:p>
            <a:pPr lvl="1"/>
            <a:r>
              <a:rPr lang="tr-TR" dirty="0"/>
              <a:t>Maske </a:t>
            </a:r>
          </a:p>
          <a:p>
            <a:pPr lvl="1"/>
            <a:r>
              <a:rPr lang="tr-TR" dirty="0"/>
              <a:t>Koruyucu gözlük</a:t>
            </a:r>
          </a:p>
        </p:txBody>
      </p:sp>
    </p:spTree>
    <p:extLst>
      <p:ext uri="{BB962C8B-B14F-4D97-AF65-F5344CB8AC3E}">
        <p14:creationId xmlns:p14="http://schemas.microsoft.com/office/powerpoint/2010/main" val="3077547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Kontaminasyonun</a:t>
            </a:r>
            <a:r>
              <a:rPr lang="tr-TR" dirty="0"/>
              <a:t> sınırlanması</a:t>
            </a:r>
          </a:p>
          <a:p>
            <a:pPr lvl="1"/>
            <a:r>
              <a:rPr lang="tr-TR" dirty="0"/>
              <a:t>Uygun hasta pozisyonu</a:t>
            </a:r>
          </a:p>
          <a:p>
            <a:pPr lvl="1"/>
            <a:r>
              <a:rPr lang="tr-TR" dirty="0" err="1"/>
              <a:t>Rubber</a:t>
            </a:r>
            <a:r>
              <a:rPr lang="tr-TR" dirty="0"/>
              <a:t>-dam</a:t>
            </a:r>
          </a:p>
          <a:p>
            <a:pPr lvl="1"/>
            <a:r>
              <a:rPr lang="tr-TR" dirty="0"/>
              <a:t>Çekiş gücü yüksek aspiratör</a:t>
            </a:r>
          </a:p>
          <a:p>
            <a:pPr lvl="1"/>
            <a:r>
              <a:rPr lang="tr-TR" dirty="0"/>
              <a:t>Tedavi esnasında tutulacak malzemelerin steril </a:t>
            </a:r>
            <a:r>
              <a:rPr lang="tr-TR" dirty="0" err="1"/>
              <a:t>folio</a:t>
            </a:r>
            <a:r>
              <a:rPr lang="tr-TR" dirty="0"/>
              <a:t> ile sarılması (reflektör)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6408712" cy="4838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93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Eller</a:t>
            </a:r>
          </a:p>
          <a:p>
            <a:pPr lvl="1"/>
            <a:r>
              <a:rPr lang="tr-TR" dirty="0"/>
              <a:t>Her günün başlangıcında</a:t>
            </a:r>
          </a:p>
          <a:p>
            <a:pPr lvl="1"/>
            <a:r>
              <a:rPr lang="tr-TR" dirty="0"/>
              <a:t>Her hastadan önce ve sonra</a:t>
            </a:r>
          </a:p>
          <a:p>
            <a:pPr lvl="1"/>
            <a:r>
              <a:rPr lang="tr-TR" dirty="0"/>
              <a:t>Vücut sıvıları ile </a:t>
            </a:r>
            <a:r>
              <a:rPr lang="tr-TR" dirty="0" err="1"/>
              <a:t>kontaminasyon</a:t>
            </a:r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marL="365760" lvl="1" indent="0">
              <a:buNone/>
            </a:pPr>
            <a:r>
              <a:rPr lang="tr-TR" dirty="0"/>
              <a:t>Keskin aletler iğneler</a:t>
            </a:r>
          </a:p>
        </p:txBody>
      </p:sp>
    </p:spTree>
    <p:extLst>
      <p:ext uri="{BB962C8B-B14F-4D97-AF65-F5344CB8AC3E}">
        <p14:creationId xmlns:p14="http://schemas.microsoft.com/office/powerpoint/2010/main" val="239083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Önlemler-</a:t>
            </a:r>
            <a:r>
              <a:rPr lang="tr-TR" dirty="0" err="1"/>
              <a:t>anamnez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Hastaların çoğu </a:t>
            </a:r>
            <a:r>
              <a:rPr lang="tr-TR" dirty="0" err="1"/>
              <a:t>Herpes</a:t>
            </a:r>
            <a:r>
              <a:rPr lang="tr-TR" dirty="0"/>
              <a:t>, Hepatit B &amp; C, AIDS gibi bulaşıcı hastalıklara sahip olduğunu saklar. Türkiye’de hastaların özel durumlarını belirten bir bilgi ağı yoktur.</a:t>
            </a:r>
          </a:p>
          <a:p>
            <a:r>
              <a:rPr lang="tr-TR" dirty="0"/>
              <a:t>Doğru bir </a:t>
            </a:r>
            <a:r>
              <a:rPr lang="tr-TR" dirty="0" err="1"/>
              <a:t>anamnez</a:t>
            </a:r>
            <a:r>
              <a:rPr lang="tr-TR" dirty="0"/>
              <a:t> alınması, klinik uygulamanın ilk önemli basamağıdır. Özellikle </a:t>
            </a:r>
            <a:r>
              <a:rPr lang="tr-TR" dirty="0" err="1"/>
              <a:t>immün</a:t>
            </a:r>
            <a:r>
              <a:rPr lang="tr-TR" dirty="0"/>
              <a:t> </a:t>
            </a:r>
            <a:r>
              <a:rPr lang="tr-TR" dirty="0" err="1"/>
              <a:t>yetmezlikli</a:t>
            </a:r>
            <a:r>
              <a:rPr lang="tr-TR" dirty="0"/>
              <a:t> hastanın tanınmasını sağlaması yönünden yararlıdır.</a:t>
            </a:r>
          </a:p>
          <a:p>
            <a:r>
              <a:rPr lang="tr-TR" dirty="0" err="1"/>
              <a:t>Anamnezle</a:t>
            </a:r>
            <a:r>
              <a:rPr lang="tr-TR" dirty="0"/>
              <a:t> eskiden geçirilmiş enfeksiyon hastalıkları hakkında da bilgi sağlanabilir.</a:t>
            </a:r>
          </a:p>
          <a:p>
            <a:r>
              <a:rPr lang="tr-TR" dirty="0"/>
              <a:t>Evrensel enfeksiyon kontrolünün ilkesi: Her hastayı enfeksiyon hastası olarak kabul etmektir.</a:t>
            </a:r>
          </a:p>
        </p:txBody>
      </p:sp>
    </p:spTree>
    <p:extLst>
      <p:ext uri="{BB962C8B-B14F-4D97-AF65-F5344CB8AC3E}">
        <p14:creationId xmlns:p14="http://schemas.microsoft.com/office/powerpoint/2010/main" val="717767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Önlemler-aletlerin temizlenmesi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Alet sterilizasyonunun ilk aşaması aletlerin temizlenmesi olmalıdır.</a:t>
            </a:r>
          </a:p>
          <a:p>
            <a:r>
              <a:rPr lang="tr-TR" dirty="0"/>
              <a:t>Hastada kullanılan aletler üzerindeki artıkların kurumaması için içinde deterjan bulunan bir kaba atılabilir.</a:t>
            </a:r>
          </a:p>
          <a:p>
            <a:r>
              <a:rPr lang="tr-TR" dirty="0"/>
              <a:t>Günümüzde bu işlem </a:t>
            </a:r>
            <a:r>
              <a:rPr lang="tr-TR" dirty="0" err="1"/>
              <a:t>ultrasonik</a:t>
            </a:r>
            <a:r>
              <a:rPr lang="tr-TR" dirty="0"/>
              <a:t> temizleyicilerde yapılmaktadır.</a:t>
            </a:r>
          </a:p>
        </p:txBody>
      </p:sp>
    </p:spTree>
    <p:extLst>
      <p:ext uri="{BB962C8B-B14F-4D97-AF65-F5344CB8AC3E}">
        <p14:creationId xmlns:p14="http://schemas.microsoft.com/office/powerpoint/2010/main" val="3060049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Önlemler-aletlerin steril edilmesi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Alet sterilizasyonunda yeğlenmesi gereken en güvenilir sterilizasyon yöntemi otoklav sterilizasyonudur. Otoklavda sterilizasyon 121°C’de 15 dakika ya da 134 °C’de 3 dakikadır.</a:t>
            </a:r>
          </a:p>
          <a:p>
            <a:r>
              <a:rPr lang="tr-TR" dirty="0"/>
              <a:t>Aletler otoklav için özel buhar geçirebilen içindekinin görülebildiği malzeme ile paketlenmelidir.</a:t>
            </a:r>
          </a:p>
        </p:txBody>
      </p:sp>
    </p:spTree>
    <p:extLst>
      <p:ext uri="{BB962C8B-B14F-4D97-AF65-F5344CB8AC3E}">
        <p14:creationId xmlns:p14="http://schemas.microsoft.com/office/powerpoint/2010/main" val="253885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Önlemler-tek kullanımlık alet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Günümüzde tek kullanımlık aletler ve malzemelerle çalışılması gittikçe yaygınlaşmaktadır. </a:t>
            </a:r>
          </a:p>
          <a:p>
            <a:r>
              <a:rPr lang="tr-TR" dirty="0"/>
              <a:t>Temizleme ve sterilizasyon işlemleriyle karşılaştırıldığında bazı durumlarda daha ekonomik olduğu görülmektedir.</a:t>
            </a:r>
          </a:p>
          <a:p>
            <a:r>
              <a:rPr lang="tr-TR" dirty="0"/>
              <a:t>Tek kullanımlık alet ve malzemeler kesinlikle yeniden kullanılmamalıdır.</a:t>
            </a:r>
          </a:p>
        </p:txBody>
      </p:sp>
    </p:spTree>
    <p:extLst>
      <p:ext uri="{BB962C8B-B14F-4D97-AF65-F5344CB8AC3E}">
        <p14:creationId xmlns:p14="http://schemas.microsoft.com/office/powerpoint/2010/main" val="1665041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Önlemler- yüzeylerin </a:t>
            </a:r>
            <a:r>
              <a:rPr lang="tr-TR" dirty="0" err="1"/>
              <a:t>dekontaminasyonu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Hasta tedavisi sırasında diş </a:t>
            </a:r>
            <a:r>
              <a:rPr lang="tr-TR" dirty="0" err="1"/>
              <a:t>ünitinin</a:t>
            </a:r>
            <a:r>
              <a:rPr lang="tr-TR" dirty="0"/>
              <a:t> yüzeyleri tükürük ve kanla </a:t>
            </a:r>
            <a:r>
              <a:rPr lang="tr-TR" dirty="0" err="1"/>
              <a:t>kontamine</a:t>
            </a:r>
            <a:r>
              <a:rPr lang="tr-TR" dirty="0"/>
              <a:t> olur. Bu </a:t>
            </a:r>
            <a:r>
              <a:rPr lang="tr-TR" dirty="0" err="1"/>
              <a:t>kontaminasyon</a:t>
            </a:r>
            <a:r>
              <a:rPr lang="tr-TR" dirty="0"/>
              <a:t> iki yolla önlenebilir:</a:t>
            </a:r>
          </a:p>
          <a:p>
            <a:r>
              <a:rPr lang="tr-TR" dirty="0"/>
              <a:t>Birincisi yüzeylerin tek kullanımlık örtülerle örtülmesidir. Bu örtüler her hastadan sonra değiştirilmelidir.</a:t>
            </a:r>
          </a:p>
          <a:p>
            <a:r>
              <a:rPr lang="tr-TR" dirty="0"/>
              <a:t>İkinci yol her hasta arasında uygun bir dezenfektanla yüzeylerin temizlenmesidir.</a:t>
            </a:r>
          </a:p>
          <a:p>
            <a:r>
              <a:rPr lang="tr-TR" dirty="0"/>
              <a:t>Yüzeylerin özellikleri nedeniyle sprey dezenfektanların kullanımı uygundur.</a:t>
            </a:r>
          </a:p>
        </p:txBody>
      </p:sp>
    </p:spTree>
    <p:extLst>
      <p:ext uri="{BB962C8B-B14F-4D97-AF65-F5344CB8AC3E}">
        <p14:creationId xmlns:p14="http://schemas.microsoft.com/office/powerpoint/2010/main" val="2512660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Önlemler-koruyucu giyim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Diş hekimi ve yardımcıları mutlaka önlük giymeli ve </a:t>
            </a:r>
            <a:r>
              <a:rPr lang="nb-NO" dirty="0"/>
              <a:t>eldiven, maske, gözlük ya da siperlik</a:t>
            </a:r>
            <a:r>
              <a:rPr lang="tr-TR" dirty="0"/>
              <a:t> kullanmalıdır. </a:t>
            </a:r>
          </a:p>
          <a:p>
            <a:r>
              <a:rPr lang="tr-TR" dirty="0"/>
              <a:t>Hastaya da hasta önlüğü ve gerektiğinde gözlük takılmalıdır.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85" y="836712"/>
            <a:ext cx="6492523" cy="432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73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 ellerin yıkanması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Eldiven giyilmeden önce ve çıkartıldıktan sonra eller yıkanmalıdır. El yıkama tekniği öğrencilikte öğretilmelidir. Eller yıkanırken ve eldivenli iken yüzükler, bilezikler ve saat çıkarılmalı ve takılmamalıdır. </a:t>
            </a:r>
          </a:p>
          <a:p>
            <a:r>
              <a:rPr lang="tr-TR" dirty="0"/>
              <a:t>Otomatik olarak akan musluklar ve sıvı sabun yeğlenmelidir. </a:t>
            </a:r>
          </a:p>
          <a:p>
            <a:r>
              <a:rPr lang="tr-TR" dirty="0"/>
              <a:t>Eller kağıt havlu ile kurulanmalıdır. Ellerde kesik, sıyrık şeklindeki yaralar su geçirmez bantla kapatılmalıdır.</a:t>
            </a:r>
          </a:p>
        </p:txBody>
      </p:sp>
    </p:spTree>
    <p:extLst>
      <p:ext uri="{BB962C8B-B14F-4D97-AF65-F5344CB8AC3E}">
        <p14:creationId xmlns:p14="http://schemas.microsoft.com/office/powerpoint/2010/main" val="2705409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Önlemler-aşılama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Aşılama</a:t>
            </a:r>
          </a:p>
        </p:txBody>
      </p:sp>
    </p:spTree>
    <p:extLst>
      <p:ext uri="{BB962C8B-B14F-4D97-AF65-F5344CB8AC3E}">
        <p14:creationId xmlns:p14="http://schemas.microsoft.com/office/powerpoint/2010/main" val="2444185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Önlemler-</a:t>
            </a:r>
            <a:r>
              <a:rPr lang="tr-TR" dirty="0" err="1"/>
              <a:t>enfekte</a:t>
            </a:r>
            <a:r>
              <a:rPr lang="tr-TR" dirty="0"/>
              <a:t> atıklar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Tüm </a:t>
            </a:r>
            <a:r>
              <a:rPr lang="tr-TR" dirty="0" err="1"/>
              <a:t>kontamine</a:t>
            </a:r>
            <a:r>
              <a:rPr lang="tr-TR" dirty="0"/>
              <a:t> atıklar </a:t>
            </a:r>
            <a:r>
              <a:rPr lang="tr-TR" dirty="0" err="1"/>
              <a:t>enfekte</a:t>
            </a:r>
            <a:r>
              <a:rPr lang="tr-TR" dirty="0"/>
              <a:t> atık torbalarında biriktirilmeli.</a:t>
            </a:r>
          </a:p>
          <a:p>
            <a:r>
              <a:rPr lang="tr-TR" dirty="0"/>
              <a:t>Bölgesel olarak uygun düzenlemelere göre atılmalıdır.</a:t>
            </a:r>
          </a:p>
          <a:p>
            <a:r>
              <a:rPr lang="tr-TR" dirty="0"/>
              <a:t>İğne ve enjektörler de yaralanmayı önleyen kaplara atılmalıdır.</a:t>
            </a:r>
          </a:p>
        </p:txBody>
      </p:sp>
    </p:spTree>
    <p:extLst>
      <p:ext uri="{BB962C8B-B14F-4D97-AF65-F5344CB8AC3E}">
        <p14:creationId xmlns:p14="http://schemas.microsoft.com/office/powerpoint/2010/main" val="2938841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eğitim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/>
              <a:t>Diş hekiminin </a:t>
            </a:r>
            <a:r>
              <a:rPr lang="tr-TR" dirty="0"/>
              <a:t>yardımcıları enfeksiyon kontrolünün asıl uygulayıcıları olarak düzenli olarak eğitilmelidirler.</a:t>
            </a:r>
          </a:p>
        </p:txBody>
      </p:sp>
    </p:spTree>
    <p:extLst>
      <p:ext uri="{BB962C8B-B14F-4D97-AF65-F5344CB8AC3E}">
        <p14:creationId xmlns:p14="http://schemas.microsoft.com/office/powerpoint/2010/main" val="1796123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156</TotalTime>
  <Words>510</Words>
  <Application>Microsoft Office PowerPoint</Application>
  <PresentationFormat>Ekran Gösterisi (4:3)</PresentationFormat>
  <Paragraphs>69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4" baseType="lpstr">
      <vt:lpstr>Arial</vt:lpstr>
      <vt:lpstr>Century Schoolbook</vt:lpstr>
      <vt:lpstr>Courier New</vt:lpstr>
      <vt:lpstr>Wingdings</vt:lpstr>
      <vt:lpstr>Wingdings 2</vt:lpstr>
      <vt:lpstr>Cumba</vt:lpstr>
      <vt:lpstr>Diş hekimliğinde sterilizasyon ve dezenfeksiyon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Önlemler-anamnez</vt:lpstr>
      <vt:lpstr>Önlemler-aletlerin temizlenmesi</vt:lpstr>
      <vt:lpstr>Önlemler-aletlerin steril edilmesi</vt:lpstr>
      <vt:lpstr>Önlemler-tek kullanımlık alet</vt:lpstr>
      <vt:lpstr>Önlemler- yüzeylerin dekontaminasyonu</vt:lpstr>
      <vt:lpstr>Önlemler-koruyucu giyim</vt:lpstr>
      <vt:lpstr>Önlemler ellerin yıkanması</vt:lpstr>
      <vt:lpstr>Önlemler-aşılama</vt:lpstr>
      <vt:lpstr>Önlemler-enfekte atıklar</vt:lpstr>
      <vt:lpstr>eğitim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Diş hekimliğinde sterilizasyon ve dezenfeksiyon </dc:title>
  <dc:creator>User</dc:creator>
  <cp:lastModifiedBy>Aysun Caglar Torun</cp:lastModifiedBy>
  <cp:revision>17</cp:revision>
  <dcterms:created xsi:type="dcterms:W3CDTF">2018-03-06T08:30:43Z</dcterms:created>
  <dcterms:modified xsi:type="dcterms:W3CDTF">2019-10-30T13:00:34Z</dcterms:modified>
</cp:coreProperties>
</file>