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68" r:id="rId8"/>
    <p:sldId id="270" r:id="rId9"/>
    <p:sldId id="272" r:id="rId10"/>
    <p:sldId id="407" r:id="rId11"/>
    <p:sldId id="276" r:id="rId12"/>
    <p:sldId id="278" r:id="rId13"/>
    <p:sldId id="280" r:id="rId14"/>
    <p:sldId id="282" r:id="rId15"/>
    <p:sldId id="284" r:id="rId16"/>
    <p:sldId id="286" r:id="rId17"/>
    <p:sldId id="288" r:id="rId18"/>
    <p:sldId id="292" r:id="rId19"/>
    <p:sldId id="294" r:id="rId20"/>
    <p:sldId id="296" r:id="rId21"/>
    <p:sldId id="298" r:id="rId22"/>
    <p:sldId id="408" r:id="rId23"/>
    <p:sldId id="300" r:id="rId24"/>
    <p:sldId id="302" r:id="rId25"/>
    <p:sldId id="304" r:id="rId26"/>
    <p:sldId id="306" r:id="rId27"/>
    <p:sldId id="308" r:id="rId28"/>
    <p:sldId id="310" r:id="rId29"/>
    <p:sldId id="312" r:id="rId30"/>
    <p:sldId id="314" r:id="rId31"/>
    <p:sldId id="316" r:id="rId32"/>
    <p:sldId id="318" r:id="rId33"/>
    <p:sldId id="322" r:id="rId34"/>
    <p:sldId id="324" r:id="rId35"/>
    <p:sldId id="326" r:id="rId36"/>
    <p:sldId id="328" r:id="rId37"/>
    <p:sldId id="330" r:id="rId38"/>
    <p:sldId id="332" r:id="rId39"/>
    <p:sldId id="334" r:id="rId40"/>
    <p:sldId id="336" r:id="rId41"/>
    <p:sldId id="338" r:id="rId42"/>
    <p:sldId id="340" r:id="rId43"/>
    <p:sldId id="344" r:id="rId44"/>
    <p:sldId id="348" r:id="rId45"/>
    <p:sldId id="350" r:id="rId46"/>
    <p:sldId id="410" r:id="rId47"/>
    <p:sldId id="352" r:id="rId48"/>
    <p:sldId id="354" r:id="rId49"/>
    <p:sldId id="356" r:id="rId50"/>
    <p:sldId id="358" r:id="rId51"/>
    <p:sldId id="360" r:id="rId52"/>
    <p:sldId id="362" r:id="rId53"/>
    <p:sldId id="364" r:id="rId54"/>
    <p:sldId id="366" r:id="rId55"/>
    <p:sldId id="368" r:id="rId56"/>
    <p:sldId id="370" r:id="rId57"/>
    <p:sldId id="372" r:id="rId58"/>
    <p:sldId id="374" r:id="rId59"/>
    <p:sldId id="411" r:id="rId60"/>
    <p:sldId id="376" r:id="rId61"/>
    <p:sldId id="378" r:id="rId62"/>
    <p:sldId id="380" r:id="rId63"/>
    <p:sldId id="382" r:id="rId64"/>
    <p:sldId id="416" r:id="rId65"/>
    <p:sldId id="415" r:id="rId66"/>
    <p:sldId id="388" r:id="rId67"/>
    <p:sldId id="390" r:id="rId68"/>
    <p:sldId id="392" r:id="rId69"/>
    <p:sldId id="394" r:id="rId70"/>
    <p:sldId id="396" r:id="rId71"/>
    <p:sldId id="398" r:id="rId72"/>
    <p:sldId id="400" r:id="rId73"/>
    <p:sldId id="402" r:id="rId74"/>
    <p:sldId id="404" r:id="rId75"/>
    <p:sldId id="406" r:id="rId7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479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488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039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13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435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7000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9205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997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540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0206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10566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1117601" y="2362201"/>
            <a:ext cx="5027084" cy="37242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47884" y="2362201"/>
            <a:ext cx="5027083" cy="37242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3251201" y="6248401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7721600" y="6248401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12184" y="6242050"/>
            <a:ext cx="783167" cy="4889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88BA72-6F30-4A8A-831B-AC79CA337D5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825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Başlık ve İçerik Üzerind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10566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1117601" y="2362200"/>
            <a:ext cx="10257367" cy="17859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17601" y="4300539"/>
            <a:ext cx="10257367" cy="178593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3251201" y="6248401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7721600" y="6248401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12184" y="6242050"/>
            <a:ext cx="783167" cy="4889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096BDF-71B6-4718-8657-3BD1997DC54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9096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16000" y="762001"/>
            <a:ext cx="10566400" cy="53244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3251201" y="6248401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7721600" y="6248401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112184" y="6242050"/>
            <a:ext cx="783167" cy="4889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994612-4489-4707-8F4B-4AEA4F48B63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11875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E2D770-B8FA-487F-8C46-596A9C88D56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13553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C1C90-009F-4E92-AF94-AFF5DC769BC1}" type="datetimeFigureOut">
              <a:rPr lang="tr-TR" smtClean="0"/>
              <a:pPr/>
              <a:t>25.03.2019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61E83-BBDF-49B6-9F9C-6F85D93318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465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624114"/>
            <a:ext cx="9144000" cy="2293257"/>
          </a:xfrm>
        </p:spPr>
        <p:txBody>
          <a:bodyPr/>
          <a:lstStyle/>
          <a:p>
            <a:r>
              <a:rPr lang="tr-TR" dirty="0" smtClean="0"/>
              <a:t>SOLUNUM SİSTEMİ ANATOMİSİ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PROF. DR. </a:t>
            </a:r>
            <a:r>
              <a:rPr lang="tr-TR" smtClean="0"/>
              <a:t>MEHMET EMİRZEOĞLU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1526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SOLUNUM SİSTEMİNE GİRİŞ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O2’nin sağlanması</a:t>
            </a:r>
          </a:p>
          <a:p>
            <a:pPr lvl="1" eaLnBrk="1" hangingPunct="1"/>
            <a:r>
              <a:rPr lang="tr-TR" altLang="tr-TR" smtClean="0"/>
              <a:t>O2----------</a:t>
            </a:r>
            <a:r>
              <a:rPr lang="tr-TR" altLang="tr-TR" smtClean="0">
                <a:sym typeface="Wingdings" panose="05000000000000000000" pitchFamily="2" charset="2"/>
              </a:rPr>
              <a:t>--&gt;</a:t>
            </a:r>
            <a:r>
              <a:rPr lang="tr-TR" altLang="tr-TR" smtClean="0"/>
              <a:t> ENERJİ </a:t>
            </a:r>
          </a:p>
          <a:p>
            <a:pPr eaLnBrk="1" hangingPunct="1"/>
            <a:r>
              <a:rPr lang="tr-TR" altLang="tr-TR" smtClean="0"/>
              <a:t>CO2’nin uzaklaştırılması</a:t>
            </a:r>
          </a:p>
          <a:p>
            <a:pPr eaLnBrk="1" hangingPunct="1"/>
            <a:r>
              <a:rPr lang="tr-TR" altLang="tr-TR" smtClean="0"/>
              <a:t>Bu işlem </a:t>
            </a:r>
          </a:p>
          <a:p>
            <a:pPr lvl="1" eaLnBrk="1" hangingPunct="1"/>
            <a:r>
              <a:rPr lang="tr-TR" altLang="tr-TR" smtClean="0"/>
              <a:t>Dolaşım sistemi ve</a:t>
            </a:r>
          </a:p>
          <a:p>
            <a:pPr lvl="1" eaLnBrk="1" hangingPunct="1"/>
            <a:r>
              <a:rPr lang="tr-TR" altLang="tr-TR" smtClean="0"/>
              <a:t>SOLUNUM SİSTEMİ tarafından beraberce gerçekleştirilir.</a:t>
            </a:r>
          </a:p>
        </p:txBody>
      </p:sp>
    </p:spTree>
    <p:extLst>
      <p:ext uri="{BB962C8B-B14F-4D97-AF65-F5344CB8AC3E}">
        <p14:creationId xmlns:p14="http://schemas.microsoft.com/office/powerpoint/2010/main" val="76117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SOLUNUM = Respiration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Solunumun 3 fazı vardır:</a:t>
            </a:r>
          </a:p>
          <a:p>
            <a:pPr lvl="1" eaLnBrk="1" hangingPunct="1"/>
            <a:r>
              <a:rPr lang="tr-TR" altLang="tr-TR" smtClean="0"/>
              <a:t>Pulmoner Ventilasyon</a:t>
            </a:r>
          </a:p>
          <a:p>
            <a:pPr lvl="2" eaLnBrk="1" hangingPunct="1"/>
            <a:r>
              <a:rPr lang="tr-TR" altLang="tr-TR" smtClean="0"/>
              <a:t>Akciğerin havalanması (inspirasyon-ekspirasyon)</a:t>
            </a:r>
          </a:p>
          <a:p>
            <a:pPr lvl="1" eaLnBrk="1" hangingPunct="1"/>
            <a:r>
              <a:rPr lang="tr-TR" altLang="tr-TR" smtClean="0"/>
              <a:t>Difüzyon</a:t>
            </a:r>
          </a:p>
          <a:p>
            <a:pPr lvl="2" eaLnBrk="1" hangingPunct="1"/>
            <a:r>
              <a:rPr lang="tr-TR" altLang="tr-TR" smtClean="0"/>
              <a:t>Kanda O2 ve CO2 değişimi (dış solunum)</a:t>
            </a:r>
          </a:p>
          <a:p>
            <a:pPr lvl="1" eaLnBrk="1" hangingPunct="1"/>
            <a:r>
              <a:rPr lang="tr-TR" altLang="tr-TR" smtClean="0"/>
              <a:t>Taşıma (Transport)</a:t>
            </a:r>
          </a:p>
          <a:p>
            <a:pPr lvl="2" eaLnBrk="1" hangingPunct="1"/>
            <a:r>
              <a:rPr lang="tr-TR" altLang="tr-TR" smtClean="0"/>
              <a:t>Kanın periferden akciğerlere ve akciğerlerden perifere taşınması (iç solunum)</a:t>
            </a:r>
          </a:p>
        </p:txBody>
      </p:sp>
    </p:spTree>
    <p:extLst>
      <p:ext uri="{BB962C8B-B14F-4D97-AF65-F5344CB8AC3E}">
        <p14:creationId xmlns:p14="http://schemas.microsoft.com/office/powerpoint/2010/main" val="175835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dirty="0"/>
              <a:t>SOLUNUM SİSTEMİ FONKSİYONLARI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O2’den zengin hava sağlamak</a:t>
            </a:r>
          </a:p>
          <a:p>
            <a:pPr eaLnBrk="1" hangingPunct="1"/>
            <a:r>
              <a:rPr lang="tr-TR" altLang="tr-TR" dirty="0" smtClean="0"/>
              <a:t>Bu havanın temizlenmesi, nemlendirilmesi ve ısıtılması</a:t>
            </a:r>
          </a:p>
          <a:p>
            <a:pPr eaLnBrk="1" hangingPunct="1"/>
            <a:r>
              <a:rPr lang="tr-TR" altLang="tr-TR" dirty="0" smtClean="0"/>
              <a:t>Koku duyusu (burundaki özel hücreler ile)</a:t>
            </a:r>
          </a:p>
          <a:p>
            <a:pPr eaLnBrk="1" hangingPunct="1"/>
            <a:r>
              <a:rPr lang="tr-TR" altLang="tr-TR" dirty="0" smtClean="0"/>
              <a:t>Ses üretimi (</a:t>
            </a:r>
            <a:r>
              <a:rPr lang="tr-TR" altLang="tr-TR" dirty="0" err="1" smtClean="0"/>
              <a:t>fonatio</a:t>
            </a:r>
            <a:r>
              <a:rPr lang="tr-TR" altLang="tr-TR" dirty="0" smtClean="0"/>
              <a:t>)</a:t>
            </a:r>
          </a:p>
          <a:p>
            <a:pPr eaLnBrk="1" hangingPunct="1"/>
            <a:r>
              <a:rPr lang="tr-TR" altLang="tr-TR" dirty="0" smtClean="0"/>
              <a:t>Vücudun </a:t>
            </a:r>
            <a:r>
              <a:rPr lang="tr-TR" altLang="tr-TR" dirty="0" err="1" smtClean="0"/>
              <a:t>ph</a:t>
            </a:r>
            <a:r>
              <a:rPr lang="tr-TR" altLang="tr-TR" dirty="0" smtClean="0"/>
              <a:t> düzeyinin ayarlanması</a:t>
            </a:r>
          </a:p>
        </p:txBody>
      </p:sp>
    </p:spTree>
    <p:extLst>
      <p:ext uri="{BB962C8B-B14F-4D97-AF65-F5344CB8AC3E}">
        <p14:creationId xmlns:p14="http://schemas.microsoft.com/office/powerpoint/2010/main" val="260920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SOLUNUM SİSTEMİ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tr-TR" altLang="tr-TR" sz="2400"/>
              <a:t>İletici Bölüm</a:t>
            </a:r>
          </a:p>
          <a:p>
            <a:pPr marL="914400" lvl="1" indent="-457200"/>
            <a:r>
              <a:rPr lang="tr-TR" altLang="tr-TR" sz="2000"/>
              <a:t>SOLUNUM YOLLARI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tr-TR" altLang="tr-TR" sz="2400"/>
              <a:t>Solunum Organı</a:t>
            </a:r>
          </a:p>
          <a:p>
            <a:pPr marL="914400" lvl="1" indent="-457200"/>
            <a:r>
              <a:rPr lang="tr-TR" altLang="tr-TR" sz="2000"/>
              <a:t>Akciğerler</a:t>
            </a:r>
          </a:p>
          <a:p>
            <a:pPr marL="914400" lvl="1" indent="-457200"/>
            <a:endParaRPr lang="tr-TR" altLang="tr-TR" sz="2000"/>
          </a:p>
          <a:p>
            <a:pPr marL="533400" indent="-533400"/>
            <a:r>
              <a:rPr lang="tr-TR" altLang="tr-TR" sz="2400"/>
              <a:t>Solunum merkezi beyin sapında (medulla oblongata bölümünde) bulunur.</a:t>
            </a:r>
          </a:p>
        </p:txBody>
      </p:sp>
      <p:pic>
        <p:nvPicPr>
          <p:cNvPr id="10244" name="Picture 5" descr="002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80101" y="2716214"/>
            <a:ext cx="4537075" cy="2987675"/>
          </a:xfrm>
          <a:noFill/>
        </p:spPr>
      </p:pic>
    </p:spTree>
    <p:extLst>
      <p:ext uri="{BB962C8B-B14F-4D97-AF65-F5344CB8AC3E}">
        <p14:creationId xmlns:p14="http://schemas.microsoft.com/office/powerpoint/2010/main" val="190898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1" descr="0028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587" y="3323771"/>
            <a:ext cx="5364616" cy="353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HAVA İLETİCİ BÖLÜM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838200" y="1825625"/>
            <a:ext cx="5181600" cy="1599746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tr-TR" altLang="tr-TR" sz="2400" dirty="0"/>
              <a:t>ÜST SOLUNUM YOLLARI</a:t>
            </a:r>
          </a:p>
          <a:p>
            <a:pPr lvl="1" eaLnBrk="1" hangingPunct="1"/>
            <a:r>
              <a:rPr lang="tr-TR" altLang="tr-TR" sz="2000" dirty="0"/>
              <a:t>Burun (</a:t>
            </a:r>
            <a:r>
              <a:rPr lang="tr-TR" altLang="tr-TR" sz="2000" dirty="0" err="1"/>
              <a:t>nasus</a:t>
            </a:r>
            <a:r>
              <a:rPr lang="tr-TR" altLang="tr-TR" sz="2000" dirty="0"/>
              <a:t>)</a:t>
            </a:r>
          </a:p>
          <a:p>
            <a:pPr lvl="1"/>
            <a:r>
              <a:rPr lang="tr-TR" altLang="tr-TR" sz="2000" dirty="0" err="1" smtClean="0"/>
              <a:t>Pharynx</a:t>
            </a:r>
            <a:r>
              <a:rPr lang="tr-TR" altLang="tr-TR" sz="2000" dirty="0" smtClean="0"/>
              <a:t> (Yutak)</a:t>
            </a:r>
            <a:endParaRPr lang="tr-TR" altLang="tr-TR" sz="2000" dirty="0"/>
          </a:p>
          <a:p>
            <a:pPr lvl="1"/>
            <a:r>
              <a:rPr lang="tr-TR" altLang="tr-TR" sz="2000" dirty="0" err="1" smtClean="0"/>
              <a:t>Larynx</a:t>
            </a:r>
            <a:r>
              <a:rPr lang="tr-TR" altLang="tr-TR" sz="2000" dirty="0" smtClean="0"/>
              <a:t> (Gırtlak)</a:t>
            </a:r>
            <a:endParaRPr lang="tr-TR" altLang="tr-TR" sz="2000" dirty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7333343" y="1799770"/>
            <a:ext cx="5181600" cy="133531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tr-TR" altLang="tr-TR" sz="2400" dirty="0"/>
              <a:t>ALT SOLUNUM YOLLARI</a:t>
            </a:r>
          </a:p>
          <a:p>
            <a:pPr lvl="1"/>
            <a:r>
              <a:rPr lang="tr-TR" altLang="tr-TR" sz="2000" dirty="0" err="1" smtClean="0"/>
              <a:t>Trachea</a:t>
            </a:r>
            <a:r>
              <a:rPr lang="tr-TR" altLang="tr-TR" sz="2000" dirty="0" smtClean="0"/>
              <a:t> (Soluk borusu)</a:t>
            </a:r>
            <a:endParaRPr lang="tr-TR" altLang="tr-TR" sz="2000" dirty="0"/>
          </a:p>
          <a:p>
            <a:pPr lvl="1" eaLnBrk="1" hangingPunct="1"/>
            <a:r>
              <a:rPr lang="tr-TR" altLang="tr-TR" sz="2000" dirty="0"/>
              <a:t>Bronşlar (</a:t>
            </a:r>
            <a:r>
              <a:rPr lang="tr-TR" altLang="tr-TR" sz="2000" dirty="0" err="1"/>
              <a:t>bronchi</a:t>
            </a:r>
            <a:r>
              <a:rPr lang="tr-TR" altLang="tr-TR" sz="2000" dirty="0"/>
              <a:t>)</a:t>
            </a:r>
          </a:p>
          <a:p>
            <a:pPr lvl="1" eaLnBrk="1" hangingPunct="1"/>
            <a:r>
              <a:rPr lang="tr-TR" altLang="tr-TR" sz="2000" dirty="0"/>
              <a:t>Akciğer içi hava iletici bölüm.</a:t>
            </a:r>
          </a:p>
        </p:txBody>
      </p:sp>
    </p:spTree>
    <p:extLst>
      <p:ext uri="{BB962C8B-B14F-4D97-AF65-F5344CB8AC3E}">
        <p14:creationId xmlns:p14="http://schemas.microsoft.com/office/powerpoint/2010/main" val="22541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BURUN (nasus – rhinos)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 sz="2400"/>
              <a:t>Solunum ve koku organıdır.</a:t>
            </a:r>
          </a:p>
          <a:p>
            <a:pPr eaLnBrk="1" hangingPunct="1"/>
            <a:r>
              <a:rPr lang="tr-TR" altLang="tr-TR" sz="2400"/>
              <a:t>Dış burun (nasus externus)</a:t>
            </a:r>
          </a:p>
          <a:p>
            <a:pPr eaLnBrk="1" hangingPunct="1"/>
            <a:r>
              <a:rPr lang="tr-TR" altLang="tr-TR" sz="2400"/>
              <a:t>Burun boşluğu (cavitas nasi)</a:t>
            </a:r>
          </a:p>
        </p:txBody>
      </p:sp>
      <p:pic>
        <p:nvPicPr>
          <p:cNvPr id="12292" name="Picture 5" descr="032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4913" y="2795588"/>
            <a:ext cx="3770312" cy="2857500"/>
          </a:xfrm>
          <a:noFill/>
        </p:spPr>
      </p:pic>
    </p:spTree>
    <p:extLst>
      <p:ext uri="{BB962C8B-B14F-4D97-AF65-F5344CB8AC3E}">
        <p14:creationId xmlns:p14="http://schemas.microsoft.com/office/powerpoint/2010/main" val="97648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Nasus Externus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 sz="2400"/>
              <a:t>Nares (burun delikleri)</a:t>
            </a:r>
          </a:p>
          <a:p>
            <a:pPr eaLnBrk="1" hangingPunct="1"/>
            <a:r>
              <a:rPr lang="tr-TR" altLang="tr-TR" sz="2400"/>
              <a:t>Apex (tepesi)</a:t>
            </a:r>
          </a:p>
          <a:p>
            <a:pPr eaLnBrk="1" hangingPunct="1"/>
            <a:r>
              <a:rPr lang="tr-TR" altLang="tr-TR" sz="2400"/>
              <a:t>Dorsum (sırtı)</a:t>
            </a:r>
          </a:p>
          <a:p>
            <a:pPr eaLnBrk="1" hangingPunct="1"/>
            <a:r>
              <a:rPr lang="tr-TR" altLang="tr-TR" sz="2400"/>
              <a:t>Alae (kanatları)</a:t>
            </a:r>
          </a:p>
          <a:p>
            <a:pPr eaLnBrk="1" hangingPunct="1"/>
            <a:r>
              <a:rPr lang="tr-TR" altLang="tr-TR" sz="2400"/>
              <a:t>Radix (kökü)</a:t>
            </a:r>
          </a:p>
        </p:txBody>
      </p:sp>
      <p:pic>
        <p:nvPicPr>
          <p:cNvPr id="5" name="Picture 2" descr="C:\Users\casper\Desktop\bur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2514" y="2206171"/>
            <a:ext cx="5742030" cy="35786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848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BURUN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/>
              <a:t>Kemik iskeleti:</a:t>
            </a:r>
          </a:p>
          <a:p>
            <a:pPr lvl="1" eaLnBrk="1" hangingPunct="1"/>
            <a:r>
              <a:rPr lang="tr-TR" altLang="tr-TR" sz="2000" dirty="0" err="1"/>
              <a:t>Os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nasale</a:t>
            </a:r>
            <a:endParaRPr lang="tr-TR" altLang="tr-TR" sz="2000" dirty="0"/>
          </a:p>
          <a:p>
            <a:pPr lvl="1" eaLnBrk="1" hangingPunct="1"/>
            <a:r>
              <a:rPr lang="tr-TR" altLang="tr-TR" sz="2000" dirty="0" err="1"/>
              <a:t>Maxilla</a:t>
            </a:r>
            <a:r>
              <a:rPr lang="tr-TR" altLang="tr-TR" sz="2000" dirty="0"/>
              <a:t> (</a:t>
            </a:r>
            <a:r>
              <a:rPr lang="tr-TR" altLang="tr-TR" sz="2000" dirty="0" err="1"/>
              <a:t>proc</a:t>
            </a:r>
            <a:r>
              <a:rPr lang="tr-TR" altLang="tr-TR" sz="2000" dirty="0"/>
              <a:t>.</a:t>
            </a:r>
            <a:r>
              <a:rPr lang="tr-TR" altLang="tr-TR" sz="2000" dirty="0" err="1"/>
              <a:t>frontalis’i</a:t>
            </a:r>
            <a:r>
              <a:rPr lang="tr-TR" altLang="tr-TR" sz="2000" dirty="0"/>
              <a:t>)</a:t>
            </a:r>
          </a:p>
          <a:p>
            <a:pPr lvl="1" eaLnBrk="1" hangingPunct="1"/>
            <a:r>
              <a:rPr lang="tr-TR" altLang="tr-TR" sz="2000" dirty="0" err="1"/>
              <a:t>Os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frontale</a:t>
            </a:r>
            <a:r>
              <a:rPr lang="tr-TR" altLang="tr-TR" sz="2000" dirty="0"/>
              <a:t> (pars </a:t>
            </a:r>
            <a:r>
              <a:rPr lang="tr-TR" altLang="tr-TR" sz="2000" dirty="0" err="1"/>
              <a:t>nasalis’i</a:t>
            </a:r>
            <a:r>
              <a:rPr lang="tr-TR" altLang="tr-TR" sz="2000" dirty="0"/>
              <a:t>)</a:t>
            </a:r>
          </a:p>
          <a:p>
            <a:pPr eaLnBrk="1" hangingPunct="1"/>
            <a:r>
              <a:rPr lang="tr-TR" altLang="tr-TR" sz="2400" dirty="0"/>
              <a:t>Kıkırdak iskeleti:</a:t>
            </a:r>
          </a:p>
          <a:p>
            <a:pPr lvl="1" eaLnBrk="1" hangingPunct="1"/>
            <a:r>
              <a:rPr lang="tr-TR" altLang="tr-TR" sz="2000" dirty="0" err="1"/>
              <a:t>Cartilago</a:t>
            </a:r>
            <a:r>
              <a:rPr lang="tr-TR" altLang="tr-TR" sz="2000" dirty="0"/>
              <a:t> </a:t>
            </a:r>
            <a:r>
              <a:rPr lang="tr-TR" altLang="tr-TR" sz="2000" dirty="0" err="1"/>
              <a:t>septi</a:t>
            </a:r>
            <a:r>
              <a:rPr lang="tr-TR" altLang="tr-TR" sz="2000" dirty="0"/>
              <a:t> </a:t>
            </a:r>
            <a:r>
              <a:rPr lang="tr-TR" altLang="tr-TR" sz="2000" dirty="0" err="1"/>
              <a:t>nasi</a:t>
            </a:r>
            <a:endParaRPr lang="tr-TR" altLang="tr-TR" sz="2000" dirty="0"/>
          </a:p>
          <a:p>
            <a:pPr lvl="1" eaLnBrk="1" hangingPunct="1"/>
            <a:r>
              <a:rPr lang="tr-TR" altLang="tr-TR" sz="2000" dirty="0" err="1"/>
              <a:t>Cartt</a:t>
            </a:r>
            <a:r>
              <a:rPr lang="tr-TR" altLang="tr-TR" sz="2000" dirty="0"/>
              <a:t>.</a:t>
            </a:r>
            <a:r>
              <a:rPr lang="tr-TR" altLang="tr-TR" sz="2000" dirty="0" err="1"/>
              <a:t>alares</a:t>
            </a:r>
            <a:r>
              <a:rPr lang="tr-TR" altLang="tr-TR" sz="2000" dirty="0"/>
              <a:t> (</a:t>
            </a:r>
            <a:r>
              <a:rPr lang="tr-TR" altLang="tr-TR" sz="2000" dirty="0" err="1"/>
              <a:t>major</a:t>
            </a:r>
            <a:r>
              <a:rPr lang="tr-TR" altLang="tr-TR" sz="2000" dirty="0"/>
              <a:t> ve </a:t>
            </a:r>
            <a:r>
              <a:rPr lang="tr-TR" altLang="tr-TR" sz="2000" dirty="0" err="1"/>
              <a:t>minor</a:t>
            </a:r>
            <a:r>
              <a:rPr lang="tr-TR" altLang="tr-TR" sz="2000" dirty="0"/>
              <a:t>)</a:t>
            </a:r>
          </a:p>
          <a:p>
            <a:pPr lvl="1" eaLnBrk="1" hangingPunct="1"/>
            <a:endParaRPr lang="tr-TR" altLang="tr-TR" sz="2000" dirty="0"/>
          </a:p>
        </p:txBody>
      </p:sp>
      <p:pic>
        <p:nvPicPr>
          <p:cNvPr id="14340" name="Picture 6" descr="014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1539" y="2476500"/>
            <a:ext cx="4465637" cy="34734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16000" y="762000"/>
            <a:ext cx="3875314" cy="1143000"/>
          </a:xfrm>
        </p:spPr>
        <p:txBody>
          <a:bodyPr/>
          <a:lstStyle/>
          <a:p>
            <a:r>
              <a:rPr lang="tr-TR" dirty="0" smtClean="0"/>
              <a:t>BURUN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580572" y="2188029"/>
            <a:ext cx="4615542" cy="3724275"/>
          </a:xfrm>
        </p:spPr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Kıkırdak iskeleti</a:t>
            </a:r>
          </a:p>
          <a:p>
            <a:r>
              <a:rPr lang="tr-TR" dirty="0" err="1" smtClean="0"/>
              <a:t>Cartilago</a:t>
            </a:r>
            <a:r>
              <a:rPr lang="tr-TR" dirty="0" smtClean="0"/>
              <a:t> </a:t>
            </a:r>
            <a:r>
              <a:rPr lang="tr-TR" dirty="0" err="1" smtClean="0"/>
              <a:t>septi</a:t>
            </a:r>
            <a:r>
              <a:rPr lang="tr-TR" dirty="0" smtClean="0"/>
              <a:t> </a:t>
            </a:r>
            <a:r>
              <a:rPr lang="tr-TR" dirty="0" err="1" smtClean="0"/>
              <a:t>nasi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- </a:t>
            </a:r>
            <a:r>
              <a:rPr lang="tr-TR" dirty="0" err="1" smtClean="0"/>
              <a:t>Processus</a:t>
            </a:r>
            <a:r>
              <a:rPr lang="tr-TR" dirty="0" smtClean="0"/>
              <a:t> </a:t>
            </a:r>
            <a:r>
              <a:rPr lang="tr-TR" dirty="0" err="1" smtClean="0"/>
              <a:t>lateralis</a:t>
            </a:r>
            <a:endParaRPr lang="tr-TR" dirty="0" smtClean="0"/>
          </a:p>
          <a:p>
            <a:pPr>
              <a:buNone/>
            </a:pPr>
            <a:r>
              <a:rPr lang="tr-TR" sz="1600" dirty="0" smtClean="0"/>
              <a:t>●  </a:t>
            </a:r>
            <a:r>
              <a:rPr lang="tr-TR" dirty="0" err="1" smtClean="0"/>
              <a:t>Cartilago</a:t>
            </a:r>
            <a:r>
              <a:rPr lang="tr-TR" dirty="0" smtClean="0"/>
              <a:t> </a:t>
            </a:r>
            <a:r>
              <a:rPr lang="tr-TR" dirty="0" err="1" smtClean="0"/>
              <a:t>alaris</a:t>
            </a:r>
            <a:r>
              <a:rPr lang="tr-TR" dirty="0" smtClean="0"/>
              <a:t> </a:t>
            </a:r>
            <a:r>
              <a:rPr lang="tr-TR" dirty="0" err="1" smtClean="0"/>
              <a:t>major</a:t>
            </a:r>
            <a:endParaRPr lang="tr-TR" dirty="0" smtClean="0"/>
          </a:p>
          <a:p>
            <a:pPr>
              <a:buNone/>
            </a:pPr>
            <a:r>
              <a:rPr lang="tr-TR" sz="1600" dirty="0" smtClean="0"/>
              <a:t>●</a:t>
            </a:r>
            <a:r>
              <a:rPr lang="tr-TR" dirty="0" smtClean="0"/>
              <a:t> </a:t>
            </a:r>
            <a:r>
              <a:rPr lang="tr-TR" dirty="0" err="1" smtClean="0"/>
              <a:t>Cartilagines</a:t>
            </a:r>
            <a:r>
              <a:rPr lang="tr-TR" dirty="0" smtClean="0"/>
              <a:t> </a:t>
            </a:r>
            <a:r>
              <a:rPr lang="tr-TR" dirty="0" err="1" smtClean="0"/>
              <a:t>alaris</a:t>
            </a:r>
            <a:r>
              <a:rPr lang="tr-TR" dirty="0" smtClean="0"/>
              <a:t> </a:t>
            </a:r>
            <a:r>
              <a:rPr lang="tr-TR" dirty="0" err="1" smtClean="0"/>
              <a:t>minores</a:t>
            </a:r>
            <a:endParaRPr lang="tr-TR" dirty="0"/>
          </a:p>
        </p:txBody>
      </p:sp>
      <p:pic>
        <p:nvPicPr>
          <p:cNvPr id="7" name="Picture 10" descr="0147-01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8150" y="2293257"/>
            <a:ext cx="6844485" cy="3556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BURUN BOŞLUĞU (</a:t>
            </a:r>
            <a:r>
              <a:rPr lang="tr-TR" altLang="tr-TR" dirty="0" err="1" smtClean="0"/>
              <a:t>Cavitas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Nasi</a:t>
            </a:r>
            <a:r>
              <a:rPr lang="tr-TR" altLang="tr-TR" dirty="0" smtClean="0"/>
              <a:t>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458" y="2188029"/>
            <a:ext cx="5027084" cy="3724275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400" dirty="0" err="1"/>
              <a:t>Nares</a:t>
            </a:r>
            <a:r>
              <a:rPr lang="tr-TR" altLang="tr-TR" sz="2400" dirty="0"/>
              <a:t> yolu ile dış ortamla</a:t>
            </a:r>
          </a:p>
          <a:p>
            <a:pPr eaLnBrk="1" hangingPunct="1"/>
            <a:r>
              <a:rPr lang="tr-TR" altLang="tr-TR" sz="2400" dirty="0" err="1"/>
              <a:t>Choana</a:t>
            </a:r>
            <a:r>
              <a:rPr lang="tr-TR" altLang="tr-TR" sz="2400" dirty="0"/>
              <a:t> yoluyla </a:t>
            </a:r>
            <a:r>
              <a:rPr lang="tr-TR" altLang="tr-TR" sz="2400" dirty="0" err="1"/>
              <a:t>nasopharynx</a:t>
            </a:r>
            <a:r>
              <a:rPr lang="tr-TR" altLang="tr-TR" sz="2400" dirty="0"/>
              <a:t> ile bağlanır.</a:t>
            </a:r>
          </a:p>
          <a:p>
            <a:pPr eaLnBrk="1" hangingPunct="1"/>
            <a:r>
              <a:rPr lang="tr-TR" altLang="tr-TR" sz="2400" dirty="0" err="1"/>
              <a:t>Septum</a:t>
            </a:r>
            <a:r>
              <a:rPr lang="tr-TR" altLang="tr-TR" sz="2400" dirty="0"/>
              <a:t> </a:t>
            </a:r>
            <a:r>
              <a:rPr lang="tr-TR" altLang="tr-TR" sz="2400" dirty="0" err="1"/>
              <a:t>nasi</a:t>
            </a:r>
            <a:r>
              <a:rPr lang="tr-TR" altLang="tr-TR" sz="2400" dirty="0"/>
              <a:t> ile iki eş parçaya ayrılır.</a:t>
            </a:r>
          </a:p>
          <a:p>
            <a:pPr eaLnBrk="1" hangingPunct="1"/>
            <a:r>
              <a:rPr lang="tr-TR" altLang="tr-TR" sz="2400" dirty="0" err="1"/>
              <a:t>Canalis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nasolacrimalis</a:t>
            </a:r>
            <a:r>
              <a:rPr lang="tr-TR" altLang="tr-TR" sz="2400" dirty="0"/>
              <a:t> yolu ile </a:t>
            </a:r>
            <a:r>
              <a:rPr lang="tr-TR" altLang="tr-TR" sz="2400" dirty="0" err="1"/>
              <a:t>orbita</a:t>
            </a:r>
            <a:r>
              <a:rPr lang="tr-TR" altLang="tr-TR" sz="2400" dirty="0"/>
              <a:t>,</a:t>
            </a:r>
          </a:p>
          <a:p>
            <a:pPr eaLnBrk="1" hangingPunct="1"/>
            <a:r>
              <a:rPr lang="tr-TR" altLang="tr-TR" sz="2400" dirty="0"/>
              <a:t>Açılma delikleri yolu ile de </a:t>
            </a:r>
            <a:r>
              <a:rPr lang="tr-TR" altLang="tr-TR" sz="2400" dirty="0" err="1"/>
              <a:t>paranasal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sinus’lerle</a:t>
            </a:r>
            <a:r>
              <a:rPr lang="tr-TR" altLang="tr-TR" sz="2400" dirty="0"/>
              <a:t> bağlantısı vardır.</a:t>
            </a:r>
          </a:p>
        </p:txBody>
      </p:sp>
      <p:pic>
        <p:nvPicPr>
          <p:cNvPr id="16388" name="Picture 4" descr="034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9655" y="2308542"/>
            <a:ext cx="4774973" cy="400494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97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/>
              <a:t>BURUN BOŞLUĞU (</a:t>
            </a:r>
            <a:r>
              <a:rPr lang="tr-TR" altLang="tr-TR" dirty="0" err="1" smtClean="0"/>
              <a:t>Cavitas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Nasi</a:t>
            </a:r>
            <a:r>
              <a:rPr lang="tr-TR" altLang="tr-TR" dirty="0" smtClean="0"/>
              <a:t>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dirty="0" smtClean="0"/>
              <a:t>Tavan (üst duvar)</a:t>
            </a:r>
            <a:endParaRPr lang="tr-TR" altLang="tr-TR" dirty="0"/>
          </a:p>
          <a:p>
            <a:pPr lvl="1" eaLnBrk="1" hangingPunct="1"/>
            <a:endParaRPr lang="tr-TR" altLang="tr-TR" dirty="0" smtClean="0"/>
          </a:p>
          <a:p>
            <a:pPr lvl="1" eaLnBrk="1" hangingPunct="1"/>
            <a:r>
              <a:rPr lang="tr-TR" altLang="tr-TR" dirty="0" smtClean="0"/>
              <a:t>Cart.</a:t>
            </a:r>
            <a:r>
              <a:rPr lang="tr-TR" altLang="tr-TR" dirty="0" err="1" smtClean="0"/>
              <a:t>septi</a:t>
            </a:r>
            <a:r>
              <a:rPr lang="tr-TR" altLang="tr-TR" dirty="0" smtClean="0"/>
              <a:t> </a:t>
            </a:r>
            <a:r>
              <a:rPr lang="tr-TR" altLang="tr-TR" dirty="0" err="1"/>
              <a:t>nasi</a:t>
            </a:r>
            <a:r>
              <a:rPr lang="tr-TR" altLang="tr-TR" dirty="0"/>
              <a:t> (</a:t>
            </a:r>
            <a:r>
              <a:rPr lang="tr-TR" altLang="tr-TR" dirty="0" err="1"/>
              <a:t>proc</a:t>
            </a:r>
            <a:r>
              <a:rPr lang="tr-TR" altLang="tr-TR" dirty="0"/>
              <a:t>.</a:t>
            </a:r>
            <a:r>
              <a:rPr lang="tr-TR" altLang="tr-TR" dirty="0" err="1"/>
              <a:t>lateralis’i</a:t>
            </a:r>
            <a:r>
              <a:rPr lang="tr-TR" altLang="tr-TR" dirty="0"/>
              <a:t>)</a:t>
            </a:r>
          </a:p>
          <a:p>
            <a:pPr lvl="1" eaLnBrk="1" hangingPunct="1"/>
            <a:r>
              <a:rPr lang="tr-TR" altLang="tr-TR" dirty="0" err="1"/>
              <a:t>Os</a:t>
            </a:r>
            <a:r>
              <a:rPr lang="tr-TR" altLang="tr-TR" dirty="0"/>
              <a:t> </a:t>
            </a:r>
            <a:r>
              <a:rPr lang="tr-TR" altLang="tr-TR" dirty="0" err="1"/>
              <a:t>nasale</a:t>
            </a:r>
            <a:endParaRPr lang="tr-TR" altLang="tr-TR" dirty="0"/>
          </a:p>
          <a:p>
            <a:pPr lvl="1" eaLnBrk="1" hangingPunct="1"/>
            <a:r>
              <a:rPr lang="tr-TR" altLang="tr-TR" dirty="0" err="1"/>
              <a:t>Os</a:t>
            </a:r>
            <a:r>
              <a:rPr lang="tr-TR" altLang="tr-TR" dirty="0"/>
              <a:t> </a:t>
            </a:r>
            <a:r>
              <a:rPr lang="tr-TR" altLang="tr-TR" dirty="0" err="1"/>
              <a:t>ethmoidale</a:t>
            </a:r>
            <a:r>
              <a:rPr lang="tr-TR" altLang="tr-TR" dirty="0"/>
              <a:t> (</a:t>
            </a:r>
            <a:r>
              <a:rPr lang="tr-TR" altLang="tr-TR" dirty="0" err="1"/>
              <a:t>lamina</a:t>
            </a:r>
            <a:r>
              <a:rPr lang="tr-TR" altLang="tr-TR" dirty="0"/>
              <a:t> </a:t>
            </a:r>
            <a:r>
              <a:rPr lang="tr-TR" altLang="tr-TR" dirty="0" err="1" smtClean="0"/>
              <a:t>cribrosa</a:t>
            </a:r>
            <a:r>
              <a:rPr lang="tr-TR" altLang="tr-TR" dirty="0" smtClean="0"/>
              <a:t>)</a:t>
            </a:r>
            <a:endParaRPr lang="tr-TR" altLang="tr-TR" dirty="0"/>
          </a:p>
          <a:p>
            <a:pPr lvl="1" eaLnBrk="1" hangingPunct="1"/>
            <a:r>
              <a:rPr lang="tr-TR" altLang="tr-TR" dirty="0" err="1"/>
              <a:t>Os</a:t>
            </a:r>
            <a:r>
              <a:rPr lang="tr-TR" altLang="tr-TR" dirty="0"/>
              <a:t> </a:t>
            </a:r>
            <a:r>
              <a:rPr lang="tr-TR" altLang="tr-TR" dirty="0" err="1"/>
              <a:t>sphenoidale</a:t>
            </a:r>
            <a:r>
              <a:rPr lang="tr-TR" altLang="tr-TR" dirty="0"/>
              <a:t> (</a:t>
            </a:r>
            <a:r>
              <a:rPr lang="tr-TR" altLang="tr-TR" dirty="0" err="1"/>
              <a:t>corpus’u</a:t>
            </a:r>
            <a:r>
              <a:rPr lang="tr-TR" altLang="tr-TR" dirty="0"/>
              <a:t>)</a:t>
            </a:r>
          </a:p>
        </p:txBody>
      </p:sp>
      <p:pic>
        <p:nvPicPr>
          <p:cNvPr id="17412" name="Picture 4" descr="034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4913" y="2643188"/>
            <a:ext cx="3770312" cy="31623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49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/>
              <a:t>BURUN BOŞLUĞU (</a:t>
            </a:r>
            <a:r>
              <a:rPr lang="tr-TR" altLang="tr-TR" dirty="0" err="1" smtClean="0"/>
              <a:t>Cavitas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Nasi</a:t>
            </a:r>
            <a:r>
              <a:rPr lang="tr-TR" altLang="tr-TR" dirty="0" smtClean="0"/>
              <a:t>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Taban (alt duvar)</a:t>
            </a:r>
            <a:endParaRPr lang="tr-TR" altLang="tr-TR" dirty="0"/>
          </a:p>
          <a:p>
            <a:pPr lvl="1" eaLnBrk="1" hangingPunct="1"/>
            <a:endParaRPr lang="tr-TR" altLang="tr-TR" sz="2000" dirty="0" smtClean="0"/>
          </a:p>
          <a:p>
            <a:pPr lvl="1" eaLnBrk="1" hangingPunct="1"/>
            <a:r>
              <a:rPr lang="tr-TR" altLang="tr-TR" dirty="0" err="1" smtClean="0"/>
              <a:t>Maxilla</a:t>
            </a:r>
            <a:r>
              <a:rPr lang="tr-TR" altLang="tr-TR" dirty="0" smtClean="0"/>
              <a:t> </a:t>
            </a:r>
            <a:r>
              <a:rPr lang="tr-TR" altLang="tr-TR" dirty="0"/>
              <a:t>(</a:t>
            </a:r>
            <a:r>
              <a:rPr lang="tr-TR" altLang="tr-TR" dirty="0" err="1"/>
              <a:t>proc</a:t>
            </a:r>
            <a:r>
              <a:rPr lang="tr-TR" altLang="tr-TR" dirty="0"/>
              <a:t>.</a:t>
            </a:r>
            <a:r>
              <a:rPr lang="tr-TR" altLang="tr-TR" dirty="0" err="1"/>
              <a:t>palatinus</a:t>
            </a:r>
            <a:r>
              <a:rPr lang="tr-TR" altLang="tr-TR" dirty="0"/>
              <a:t>)</a:t>
            </a:r>
          </a:p>
          <a:p>
            <a:pPr lvl="1" eaLnBrk="1" hangingPunct="1"/>
            <a:r>
              <a:rPr lang="tr-TR" altLang="tr-TR" dirty="0" err="1"/>
              <a:t>Os</a:t>
            </a:r>
            <a:r>
              <a:rPr lang="tr-TR" altLang="tr-TR" dirty="0"/>
              <a:t> </a:t>
            </a:r>
            <a:r>
              <a:rPr lang="tr-TR" altLang="tr-TR" dirty="0" err="1"/>
              <a:t>palatinum</a:t>
            </a:r>
            <a:r>
              <a:rPr lang="tr-TR" altLang="tr-TR" dirty="0"/>
              <a:t> (</a:t>
            </a:r>
            <a:r>
              <a:rPr lang="tr-TR" altLang="tr-TR" dirty="0" err="1"/>
              <a:t>lamina</a:t>
            </a:r>
            <a:r>
              <a:rPr lang="tr-TR" altLang="tr-TR" dirty="0"/>
              <a:t> </a:t>
            </a:r>
            <a:r>
              <a:rPr lang="tr-TR" altLang="tr-TR" dirty="0" err="1"/>
              <a:t>horizontalis</a:t>
            </a:r>
            <a:r>
              <a:rPr lang="tr-TR" altLang="tr-TR" dirty="0"/>
              <a:t>)</a:t>
            </a:r>
          </a:p>
        </p:txBody>
      </p:sp>
      <p:pic>
        <p:nvPicPr>
          <p:cNvPr id="18436" name="Picture 4" descr="034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39769" y="2097379"/>
            <a:ext cx="5442323" cy="456467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32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/>
              <a:t>BURUN BOŞLUĞU (</a:t>
            </a:r>
            <a:r>
              <a:rPr lang="tr-TR" altLang="tr-TR" dirty="0" err="1" smtClean="0"/>
              <a:t>Cavitas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Nasi</a:t>
            </a:r>
            <a:r>
              <a:rPr lang="tr-TR" altLang="tr-TR" dirty="0" smtClean="0"/>
              <a:t>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 dirty="0"/>
              <a:t>Dış yan </a:t>
            </a:r>
            <a:r>
              <a:rPr lang="tr-TR" altLang="tr-TR" dirty="0" smtClean="0"/>
              <a:t>duvar</a:t>
            </a:r>
            <a:endParaRPr lang="tr-TR" altLang="tr-TR" dirty="0"/>
          </a:p>
          <a:p>
            <a:pPr lvl="1" eaLnBrk="1" hangingPunct="1"/>
            <a:endParaRPr lang="tr-TR" altLang="tr-TR" dirty="0" smtClean="0"/>
          </a:p>
          <a:p>
            <a:pPr lvl="1" eaLnBrk="1" hangingPunct="1"/>
            <a:r>
              <a:rPr lang="tr-TR" altLang="tr-TR" dirty="0" err="1" smtClean="0"/>
              <a:t>Concha</a:t>
            </a:r>
            <a:r>
              <a:rPr lang="tr-TR" altLang="tr-TR" dirty="0" smtClean="0"/>
              <a:t> </a:t>
            </a:r>
            <a:r>
              <a:rPr lang="tr-TR" altLang="tr-TR" dirty="0" err="1"/>
              <a:t>nasalis</a:t>
            </a:r>
            <a:r>
              <a:rPr lang="tr-TR" altLang="tr-TR" dirty="0"/>
              <a:t> </a:t>
            </a:r>
            <a:r>
              <a:rPr lang="tr-TR" altLang="tr-TR" dirty="0" err="1" smtClean="0"/>
              <a:t>superior</a:t>
            </a:r>
            <a:endParaRPr lang="tr-TR" altLang="tr-TR" dirty="0"/>
          </a:p>
          <a:p>
            <a:pPr lvl="1" eaLnBrk="1" hangingPunct="1"/>
            <a:r>
              <a:rPr lang="tr-TR" altLang="tr-TR" dirty="0" err="1"/>
              <a:t>Concha</a:t>
            </a:r>
            <a:r>
              <a:rPr lang="tr-TR" altLang="tr-TR" dirty="0"/>
              <a:t> </a:t>
            </a:r>
            <a:r>
              <a:rPr lang="tr-TR" altLang="tr-TR" dirty="0" err="1"/>
              <a:t>nasalis</a:t>
            </a:r>
            <a:r>
              <a:rPr lang="tr-TR" altLang="tr-TR" dirty="0"/>
              <a:t> </a:t>
            </a:r>
            <a:r>
              <a:rPr lang="tr-TR" altLang="tr-TR" dirty="0" err="1"/>
              <a:t>medius</a:t>
            </a:r>
            <a:endParaRPr lang="tr-TR" altLang="tr-TR" dirty="0"/>
          </a:p>
          <a:p>
            <a:pPr lvl="1" eaLnBrk="1" hangingPunct="1"/>
            <a:r>
              <a:rPr lang="tr-TR" altLang="tr-TR" dirty="0" err="1"/>
              <a:t>Concha</a:t>
            </a:r>
            <a:r>
              <a:rPr lang="tr-TR" altLang="tr-TR" dirty="0"/>
              <a:t> </a:t>
            </a:r>
            <a:r>
              <a:rPr lang="tr-TR" altLang="tr-TR" dirty="0" err="1"/>
              <a:t>nasalis</a:t>
            </a:r>
            <a:r>
              <a:rPr lang="tr-TR" altLang="tr-TR" dirty="0"/>
              <a:t> </a:t>
            </a:r>
            <a:r>
              <a:rPr lang="tr-TR" altLang="tr-TR" dirty="0" err="1"/>
              <a:t>inferior</a:t>
            </a:r>
            <a:r>
              <a:rPr lang="tr-TR" altLang="tr-TR" dirty="0"/>
              <a:t> </a:t>
            </a:r>
          </a:p>
          <a:p>
            <a:pPr lvl="1" eaLnBrk="1" hangingPunct="1"/>
            <a:endParaRPr lang="tr-TR" altLang="tr-TR" dirty="0"/>
          </a:p>
          <a:p>
            <a:pPr lvl="2" eaLnBrk="1" hangingPunct="1"/>
            <a:r>
              <a:rPr lang="tr-TR" altLang="tr-TR" sz="2400" dirty="0" err="1"/>
              <a:t>Meatus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nasi</a:t>
            </a:r>
            <a:r>
              <a:rPr lang="tr-TR" altLang="tr-TR" sz="2400" dirty="0"/>
              <a:t> </a:t>
            </a:r>
            <a:r>
              <a:rPr lang="tr-TR" altLang="tr-TR" sz="2400" dirty="0" err="1"/>
              <a:t>superior</a:t>
            </a:r>
            <a:endParaRPr lang="tr-TR" altLang="tr-TR" sz="2400" dirty="0"/>
          </a:p>
          <a:p>
            <a:pPr lvl="2" eaLnBrk="1" hangingPunct="1"/>
            <a:r>
              <a:rPr lang="tr-TR" altLang="tr-TR" sz="2400" dirty="0" err="1"/>
              <a:t>Meatus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nasi</a:t>
            </a:r>
            <a:r>
              <a:rPr lang="tr-TR" altLang="tr-TR" sz="2400" dirty="0"/>
              <a:t> </a:t>
            </a:r>
            <a:r>
              <a:rPr lang="tr-TR" altLang="tr-TR" sz="2400" dirty="0" err="1"/>
              <a:t>medius</a:t>
            </a:r>
            <a:endParaRPr lang="tr-TR" altLang="tr-TR" sz="2400" dirty="0"/>
          </a:p>
          <a:p>
            <a:pPr lvl="2" eaLnBrk="1" hangingPunct="1"/>
            <a:r>
              <a:rPr lang="tr-TR" altLang="tr-TR" sz="2400" dirty="0" err="1"/>
              <a:t>Meatus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nasi</a:t>
            </a:r>
            <a:r>
              <a:rPr lang="tr-TR" altLang="tr-TR" sz="2400" dirty="0"/>
              <a:t> </a:t>
            </a:r>
            <a:r>
              <a:rPr lang="tr-TR" altLang="tr-TR" sz="2400" dirty="0" err="1"/>
              <a:t>inferior</a:t>
            </a:r>
            <a:endParaRPr lang="tr-TR" altLang="tr-TR" sz="2400" dirty="0"/>
          </a:p>
          <a:p>
            <a:pPr lvl="1" eaLnBrk="1" hangingPunct="1"/>
            <a:endParaRPr lang="tr-TR" altLang="tr-TR" sz="2000" dirty="0"/>
          </a:p>
        </p:txBody>
      </p:sp>
      <p:pic>
        <p:nvPicPr>
          <p:cNvPr id="19460" name="Picture 6" descr="033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4913" y="2495551"/>
            <a:ext cx="3770312" cy="3457575"/>
          </a:xfrm>
          <a:noFill/>
        </p:spPr>
      </p:pic>
    </p:spTree>
    <p:extLst>
      <p:ext uri="{BB962C8B-B14F-4D97-AF65-F5344CB8AC3E}">
        <p14:creationId xmlns:p14="http://schemas.microsoft.com/office/powerpoint/2010/main" val="15500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Dışyan duvar</a:t>
            </a:r>
          </a:p>
        </p:txBody>
      </p:sp>
      <p:pic>
        <p:nvPicPr>
          <p:cNvPr id="20483" name="Picture 4" descr="009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2550" y="1600201"/>
            <a:ext cx="6946900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84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/>
              <a:t>BURUN BOŞLUĞU (</a:t>
            </a:r>
            <a:r>
              <a:rPr lang="tr-TR" altLang="tr-TR" dirty="0" err="1" smtClean="0"/>
              <a:t>Cavitas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Nasi</a:t>
            </a:r>
            <a:r>
              <a:rPr lang="tr-TR" altLang="tr-TR" dirty="0" smtClean="0"/>
              <a:t>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dirty="0"/>
              <a:t>İç yan </a:t>
            </a:r>
            <a:r>
              <a:rPr lang="tr-TR" altLang="tr-TR" dirty="0" smtClean="0"/>
              <a:t>duvar</a:t>
            </a:r>
            <a:endParaRPr lang="tr-TR" altLang="tr-TR" dirty="0"/>
          </a:p>
          <a:p>
            <a:pPr lvl="1" eaLnBrk="1" hangingPunct="1"/>
            <a:endParaRPr lang="tr-TR" altLang="tr-TR" sz="2000" dirty="0" smtClean="0"/>
          </a:p>
          <a:p>
            <a:pPr lvl="1" eaLnBrk="1" hangingPunct="1"/>
            <a:r>
              <a:rPr lang="tr-TR" altLang="tr-TR" dirty="0" err="1" smtClean="0"/>
              <a:t>Septum</a:t>
            </a:r>
            <a:r>
              <a:rPr lang="tr-TR" altLang="tr-TR" dirty="0" smtClean="0"/>
              <a:t> </a:t>
            </a:r>
            <a:r>
              <a:rPr lang="tr-TR" altLang="tr-TR" dirty="0" err="1"/>
              <a:t>nasi</a:t>
            </a:r>
            <a:r>
              <a:rPr lang="tr-TR" altLang="tr-TR" dirty="0"/>
              <a:t> (burun bölmesi)</a:t>
            </a:r>
          </a:p>
          <a:p>
            <a:pPr lvl="2" eaLnBrk="1" hangingPunct="1"/>
            <a:r>
              <a:rPr lang="tr-TR" altLang="tr-TR" sz="2400" dirty="0" smtClean="0"/>
              <a:t>Kıkırdak</a:t>
            </a:r>
            <a:endParaRPr lang="tr-TR" altLang="tr-TR" sz="2400" dirty="0"/>
          </a:p>
          <a:p>
            <a:pPr lvl="3" eaLnBrk="1" hangingPunct="1"/>
            <a:r>
              <a:rPr lang="tr-TR" altLang="tr-TR" sz="2400" dirty="0" err="1" smtClean="0"/>
              <a:t>Cartilago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septi</a:t>
            </a:r>
            <a:r>
              <a:rPr lang="tr-TR" altLang="tr-TR" sz="2400" dirty="0" smtClean="0"/>
              <a:t> </a:t>
            </a:r>
            <a:r>
              <a:rPr lang="tr-TR" altLang="tr-TR" sz="2400" dirty="0" err="1"/>
              <a:t>nasi</a:t>
            </a:r>
            <a:endParaRPr lang="tr-TR" altLang="tr-TR" sz="2400" dirty="0"/>
          </a:p>
          <a:p>
            <a:pPr lvl="2" eaLnBrk="1" hangingPunct="1"/>
            <a:r>
              <a:rPr lang="tr-TR" altLang="tr-TR" sz="2400" dirty="0"/>
              <a:t>Kemik </a:t>
            </a:r>
            <a:r>
              <a:rPr lang="tr-TR" altLang="tr-TR" sz="2400" dirty="0" smtClean="0"/>
              <a:t>bölüm</a:t>
            </a:r>
            <a:endParaRPr lang="tr-TR" altLang="tr-TR" sz="2400" dirty="0"/>
          </a:p>
          <a:p>
            <a:pPr lvl="3" eaLnBrk="1" hangingPunct="1"/>
            <a:r>
              <a:rPr lang="tr-TR" altLang="tr-TR" sz="2400" dirty="0" err="1"/>
              <a:t>Vomer</a:t>
            </a:r>
            <a:endParaRPr lang="tr-TR" altLang="tr-TR" sz="2400" dirty="0"/>
          </a:p>
          <a:p>
            <a:pPr lvl="3" eaLnBrk="1" hangingPunct="1"/>
            <a:r>
              <a:rPr lang="tr-TR" altLang="tr-TR" sz="2400" dirty="0" err="1"/>
              <a:t>Os</a:t>
            </a:r>
            <a:r>
              <a:rPr lang="tr-TR" altLang="tr-TR" sz="2400" dirty="0"/>
              <a:t> </a:t>
            </a:r>
            <a:r>
              <a:rPr lang="tr-TR" altLang="tr-TR" sz="2400" dirty="0" err="1" smtClean="0"/>
              <a:t>ethmoidale’nin</a:t>
            </a:r>
            <a:r>
              <a:rPr lang="tr-TR" altLang="tr-TR" sz="2400" dirty="0" smtClean="0"/>
              <a:t> </a:t>
            </a:r>
            <a:r>
              <a:rPr lang="tr-TR" altLang="tr-TR" sz="2400" dirty="0" err="1"/>
              <a:t>lamina</a:t>
            </a:r>
            <a:r>
              <a:rPr lang="tr-TR" altLang="tr-TR" sz="2400" dirty="0"/>
              <a:t> </a:t>
            </a:r>
            <a:r>
              <a:rPr lang="tr-TR" altLang="tr-TR" sz="2400" dirty="0" err="1"/>
              <a:t>perpendicularis’i</a:t>
            </a:r>
            <a:endParaRPr lang="tr-TR" altLang="tr-TR" sz="2400" dirty="0"/>
          </a:p>
        </p:txBody>
      </p:sp>
      <p:pic>
        <p:nvPicPr>
          <p:cNvPr id="21508" name="Picture 7" descr="034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4913" y="2643188"/>
            <a:ext cx="3770312" cy="31623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05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/>
              <a:t>BURUN BOŞLUĞU (</a:t>
            </a:r>
            <a:r>
              <a:rPr lang="tr-TR" altLang="tr-TR" dirty="0" err="1" smtClean="0"/>
              <a:t>Cavitas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Nasi</a:t>
            </a:r>
            <a:r>
              <a:rPr lang="tr-TR" altLang="tr-TR" dirty="0" smtClean="0"/>
              <a:t>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4115" y="2289630"/>
            <a:ext cx="5805714" cy="3724275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400" b="1" dirty="0" err="1" smtClean="0">
                <a:solidFill>
                  <a:srgbClr val="002060"/>
                </a:solidFill>
              </a:rPr>
              <a:t>Vestibulum</a:t>
            </a:r>
            <a:r>
              <a:rPr lang="tr-TR" altLang="tr-TR" sz="2400" b="1" dirty="0" smtClean="0">
                <a:solidFill>
                  <a:srgbClr val="00206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002060"/>
                </a:solidFill>
              </a:rPr>
              <a:t>nasi</a:t>
            </a:r>
            <a:endParaRPr lang="tr-TR" altLang="tr-TR" sz="2400" b="1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tr-TR" altLang="tr-TR" sz="2400" b="1" dirty="0" err="1" smtClean="0">
                <a:solidFill>
                  <a:srgbClr val="002060"/>
                </a:solidFill>
              </a:rPr>
              <a:t>Regio</a:t>
            </a:r>
            <a:r>
              <a:rPr lang="tr-TR" altLang="tr-TR" sz="2400" b="1" dirty="0" smtClean="0">
                <a:solidFill>
                  <a:srgbClr val="00206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002060"/>
                </a:solidFill>
              </a:rPr>
              <a:t>respiratoria</a:t>
            </a:r>
            <a:r>
              <a:rPr lang="tr-TR" altLang="tr-TR" sz="2400" b="1" dirty="0" smtClean="0">
                <a:solidFill>
                  <a:srgbClr val="002060"/>
                </a:solidFill>
              </a:rPr>
              <a:t>: </a:t>
            </a:r>
            <a:r>
              <a:rPr lang="tr-TR" altLang="tr-TR" sz="2400" dirty="0" err="1" smtClean="0"/>
              <a:t>Cavitas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nasi’nin</a:t>
            </a:r>
            <a:r>
              <a:rPr lang="tr-TR" altLang="tr-TR" sz="2400" dirty="0" smtClean="0"/>
              <a:t> 2/3 alt kısmını kapsar.</a:t>
            </a:r>
            <a:endParaRPr lang="tr-TR" altLang="tr-TR" sz="2400" dirty="0"/>
          </a:p>
          <a:p>
            <a:pPr lvl="1"/>
            <a:r>
              <a:rPr lang="tr-TR" altLang="tr-TR" dirty="0"/>
              <a:t>Havanın </a:t>
            </a:r>
            <a:r>
              <a:rPr lang="tr-TR" altLang="tr-TR" dirty="0" smtClean="0"/>
              <a:t>ısıtılması, nemlendirilmesi ve temizlenmesi burada </a:t>
            </a:r>
            <a:r>
              <a:rPr lang="tr-TR" altLang="tr-TR" dirty="0"/>
              <a:t>olur.</a:t>
            </a:r>
          </a:p>
          <a:p>
            <a:pPr eaLnBrk="1" hangingPunct="1"/>
            <a:r>
              <a:rPr lang="tr-TR" altLang="tr-TR" sz="2400" b="1" dirty="0" err="1">
                <a:solidFill>
                  <a:srgbClr val="002060"/>
                </a:solidFill>
              </a:rPr>
              <a:t>Regio</a:t>
            </a:r>
            <a:r>
              <a:rPr lang="tr-TR" altLang="tr-TR" sz="2400" b="1" dirty="0">
                <a:solidFill>
                  <a:srgbClr val="00206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002060"/>
                </a:solidFill>
              </a:rPr>
              <a:t>olfactoria</a:t>
            </a:r>
            <a:r>
              <a:rPr lang="tr-TR" altLang="tr-TR" sz="2400" b="1" dirty="0" smtClean="0">
                <a:solidFill>
                  <a:srgbClr val="002060"/>
                </a:solidFill>
              </a:rPr>
              <a:t>: </a:t>
            </a:r>
            <a:r>
              <a:rPr lang="tr-TR" altLang="tr-TR" sz="2400" dirty="0" err="1" smtClean="0"/>
              <a:t>Cavitas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nasi’nin</a:t>
            </a:r>
            <a:r>
              <a:rPr lang="tr-TR" altLang="tr-TR" sz="2400" dirty="0" smtClean="0"/>
              <a:t> 1/3 üst kısmını ve </a:t>
            </a:r>
            <a:r>
              <a:rPr lang="tr-TR" altLang="tr-TR" sz="2400" dirty="0" err="1" smtClean="0"/>
              <a:t>concha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nasalis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superior’u</a:t>
            </a:r>
            <a:r>
              <a:rPr lang="tr-TR" altLang="tr-TR" sz="2400" dirty="0" smtClean="0"/>
              <a:t> kapsar.</a:t>
            </a:r>
            <a:endParaRPr lang="tr-TR" altLang="tr-TR" sz="2400" dirty="0"/>
          </a:p>
        </p:txBody>
      </p:sp>
      <p:pic>
        <p:nvPicPr>
          <p:cNvPr id="22532" name="Picture 5" descr="039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9942" y="2380344"/>
            <a:ext cx="4512406" cy="3590926"/>
          </a:xfrm>
          <a:noFill/>
        </p:spPr>
      </p:pic>
    </p:spTree>
    <p:extLst>
      <p:ext uri="{BB962C8B-B14F-4D97-AF65-F5344CB8AC3E}">
        <p14:creationId xmlns:p14="http://schemas.microsoft.com/office/powerpoint/2010/main" val="41805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PARANASAL SİNUS’LER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Solunum epiteli ile döşeli, bazı kemiklerin içerisindeki boşluk alanlardır.</a:t>
            </a:r>
          </a:p>
          <a:p>
            <a:pPr eaLnBrk="1" hangingPunct="1"/>
            <a:r>
              <a:rPr lang="tr-TR" altLang="tr-TR" smtClean="0"/>
              <a:t>Bu epitelin salgısı burun boşluğuna akıtılır.</a:t>
            </a:r>
          </a:p>
          <a:p>
            <a:pPr eaLnBrk="1" hangingPunct="1"/>
            <a:r>
              <a:rPr lang="tr-TR" altLang="tr-TR" smtClean="0"/>
              <a:t>Toplam hacim 40-60 ml.</a:t>
            </a:r>
          </a:p>
          <a:p>
            <a:pPr eaLnBrk="1" hangingPunct="1"/>
            <a:r>
              <a:rPr lang="tr-TR" altLang="tr-TR" smtClean="0"/>
              <a:t>Konuşmada rezonator</a:t>
            </a:r>
          </a:p>
          <a:p>
            <a:pPr eaLnBrk="1" hangingPunct="1"/>
            <a:r>
              <a:rPr lang="tr-TR" altLang="tr-TR" smtClean="0"/>
              <a:t>Kafatasının ağırlığının azaltılması</a:t>
            </a:r>
          </a:p>
        </p:txBody>
      </p:sp>
    </p:spTree>
    <p:extLst>
      <p:ext uri="{BB962C8B-B14F-4D97-AF65-F5344CB8AC3E}">
        <p14:creationId xmlns:p14="http://schemas.microsoft.com/office/powerpoint/2010/main" val="121959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PARANASAL SİNUS’LER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0486" y="2115458"/>
            <a:ext cx="5054600" cy="372427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z="2400" b="1" dirty="0" err="1">
                <a:solidFill>
                  <a:srgbClr val="0070C0"/>
                </a:solidFill>
              </a:rPr>
              <a:t>Sinus</a:t>
            </a:r>
            <a:r>
              <a:rPr lang="tr-TR" altLang="tr-TR" sz="2400" b="1" dirty="0">
                <a:solidFill>
                  <a:srgbClr val="0070C0"/>
                </a:solidFill>
              </a:rPr>
              <a:t> </a:t>
            </a:r>
            <a:r>
              <a:rPr lang="tr-TR" altLang="tr-TR" sz="2400" b="1" dirty="0" err="1">
                <a:solidFill>
                  <a:srgbClr val="0070C0"/>
                </a:solidFill>
              </a:rPr>
              <a:t>frontalis</a:t>
            </a:r>
            <a:endParaRPr lang="tr-TR" altLang="tr-TR" sz="2400" b="1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/>
              <a:t>Meatus</a:t>
            </a:r>
            <a:r>
              <a:rPr lang="tr-TR" altLang="tr-TR" dirty="0"/>
              <a:t> </a:t>
            </a:r>
            <a:r>
              <a:rPr lang="tr-TR" altLang="tr-TR" dirty="0" err="1"/>
              <a:t>nasi</a:t>
            </a:r>
            <a:r>
              <a:rPr lang="tr-TR" altLang="tr-TR" dirty="0"/>
              <a:t> </a:t>
            </a:r>
            <a:r>
              <a:rPr lang="tr-TR" altLang="tr-TR" dirty="0" err="1"/>
              <a:t>medius’a</a:t>
            </a:r>
            <a:endParaRPr lang="tr-TR" altLang="tr-TR" dirty="0"/>
          </a:p>
          <a:p>
            <a:pPr eaLnBrk="1" hangingPunct="1">
              <a:lnSpc>
                <a:spcPct val="90000"/>
              </a:lnSpc>
            </a:pPr>
            <a:r>
              <a:rPr lang="tr-TR" altLang="tr-TR" sz="2400" b="1" dirty="0" err="1">
                <a:solidFill>
                  <a:srgbClr val="0070C0"/>
                </a:solidFill>
              </a:rPr>
              <a:t>Sinus</a:t>
            </a:r>
            <a:r>
              <a:rPr lang="tr-TR" altLang="tr-TR" sz="2400" b="1" dirty="0">
                <a:solidFill>
                  <a:srgbClr val="0070C0"/>
                </a:solidFill>
              </a:rPr>
              <a:t> </a:t>
            </a:r>
            <a:r>
              <a:rPr lang="tr-TR" altLang="tr-TR" sz="2400" b="1" dirty="0" err="1">
                <a:solidFill>
                  <a:srgbClr val="0070C0"/>
                </a:solidFill>
              </a:rPr>
              <a:t>maxillaris</a:t>
            </a:r>
            <a:endParaRPr lang="tr-TR" altLang="tr-TR" sz="2400" b="1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/>
              <a:t>Meatus</a:t>
            </a:r>
            <a:r>
              <a:rPr lang="tr-TR" altLang="tr-TR" dirty="0"/>
              <a:t> </a:t>
            </a:r>
            <a:r>
              <a:rPr lang="tr-TR" altLang="tr-TR" dirty="0" err="1"/>
              <a:t>nasi</a:t>
            </a:r>
            <a:r>
              <a:rPr lang="tr-TR" altLang="tr-TR" dirty="0"/>
              <a:t> </a:t>
            </a:r>
            <a:r>
              <a:rPr lang="tr-TR" altLang="tr-TR" dirty="0" err="1"/>
              <a:t>medius’a</a:t>
            </a:r>
            <a:endParaRPr lang="tr-TR" altLang="tr-TR" dirty="0"/>
          </a:p>
          <a:p>
            <a:pPr eaLnBrk="1" hangingPunct="1">
              <a:lnSpc>
                <a:spcPct val="90000"/>
              </a:lnSpc>
            </a:pPr>
            <a:r>
              <a:rPr lang="tr-TR" altLang="tr-TR" sz="2400" b="1" dirty="0" err="1">
                <a:solidFill>
                  <a:srgbClr val="0070C0"/>
                </a:solidFill>
              </a:rPr>
              <a:t>Sinus</a:t>
            </a:r>
            <a:r>
              <a:rPr lang="tr-TR" altLang="tr-TR" sz="2400" b="1" dirty="0">
                <a:solidFill>
                  <a:srgbClr val="0070C0"/>
                </a:solidFill>
              </a:rPr>
              <a:t> </a:t>
            </a:r>
            <a:r>
              <a:rPr lang="tr-TR" altLang="tr-TR" sz="2400" b="1" dirty="0" err="1">
                <a:solidFill>
                  <a:srgbClr val="0070C0"/>
                </a:solidFill>
              </a:rPr>
              <a:t>sphenoidalis</a:t>
            </a:r>
            <a:endParaRPr lang="tr-TR" altLang="tr-TR" sz="2400" b="1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/>
              <a:t>Recessus</a:t>
            </a:r>
            <a:r>
              <a:rPr lang="tr-TR" altLang="tr-TR" dirty="0"/>
              <a:t> </a:t>
            </a:r>
            <a:r>
              <a:rPr lang="tr-TR" altLang="tr-TR" dirty="0" err="1"/>
              <a:t>sphenoethmoidalis’e</a:t>
            </a:r>
            <a:endParaRPr lang="tr-TR" altLang="tr-TR" dirty="0"/>
          </a:p>
          <a:p>
            <a:pPr eaLnBrk="1" hangingPunct="1">
              <a:lnSpc>
                <a:spcPct val="90000"/>
              </a:lnSpc>
            </a:pPr>
            <a:r>
              <a:rPr lang="tr-TR" altLang="tr-TR" sz="2400" b="1" dirty="0" err="1">
                <a:solidFill>
                  <a:srgbClr val="0070C0"/>
                </a:solidFill>
              </a:rPr>
              <a:t>Sinus</a:t>
            </a:r>
            <a:r>
              <a:rPr lang="tr-TR" altLang="tr-TR" sz="2400" b="1" dirty="0">
                <a:solidFill>
                  <a:srgbClr val="0070C0"/>
                </a:solidFill>
              </a:rPr>
              <a:t> </a:t>
            </a:r>
            <a:r>
              <a:rPr lang="tr-TR" altLang="tr-TR" sz="2400" b="1" dirty="0" err="1">
                <a:solidFill>
                  <a:srgbClr val="0070C0"/>
                </a:solidFill>
              </a:rPr>
              <a:t>ethmoidales</a:t>
            </a:r>
            <a:endParaRPr lang="tr-TR" altLang="tr-TR" sz="2400" b="1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/>
              <a:t>Ön ve orta grup, </a:t>
            </a:r>
            <a:r>
              <a:rPr lang="tr-TR" altLang="tr-TR" dirty="0" err="1"/>
              <a:t>meatus</a:t>
            </a:r>
            <a:r>
              <a:rPr lang="tr-TR" altLang="tr-TR" dirty="0"/>
              <a:t> </a:t>
            </a:r>
            <a:r>
              <a:rPr lang="tr-TR" altLang="tr-TR" dirty="0" err="1"/>
              <a:t>nasi</a:t>
            </a:r>
            <a:r>
              <a:rPr lang="tr-TR" altLang="tr-TR" dirty="0"/>
              <a:t> </a:t>
            </a:r>
            <a:r>
              <a:rPr lang="tr-TR" altLang="tr-TR" dirty="0" err="1" smtClean="0"/>
              <a:t>medius’a</a:t>
            </a:r>
            <a:endParaRPr lang="tr-TR" altLang="tr-TR" dirty="0"/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smtClean="0"/>
              <a:t>Arka </a:t>
            </a:r>
            <a:r>
              <a:rPr lang="tr-TR" altLang="tr-TR" dirty="0"/>
              <a:t>grup, </a:t>
            </a:r>
            <a:r>
              <a:rPr lang="tr-TR" altLang="tr-TR" dirty="0" err="1"/>
              <a:t>meatus</a:t>
            </a:r>
            <a:r>
              <a:rPr lang="tr-TR" altLang="tr-TR" dirty="0"/>
              <a:t> </a:t>
            </a:r>
            <a:r>
              <a:rPr lang="tr-TR" altLang="tr-TR" dirty="0" err="1"/>
              <a:t>nasi</a:t>
            </a:r>
            <a:r>
              <a:rPr lang="tr-TR" altLang="tr-TR" dirty="0"/>
              <a:t> </a:t>
            </a:r>
            <a:r>
              <a:rPr lang="tr-TR" altLang="tr-TR" dirty="0" err="1"/>
              <a:t>superior’a</a:t>
            </a:r>
            <a:r>
              <a:rPr lang="tr-TR" altLang="tr-TR" dirty="0"/>
              <a:t> açılır.</a:t>
            </a:r>
          </a:p>
        </p:txBody>
      </p:sp>
      <p:pic>
        <p:nvPicPr>
          <p:cNvPr id="25604" name="Picture 5" descr="015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8662" y="2130353"/>
            <a:ext cx="6012615" cy="3689875"/>
          </a:xfrm>
          <a:noFill/>
        </p:spPr>
      </p:pic>
    </p:spTree>
    <p:extLst>
      <p:ext uri="{BB962C8B-B14F-4D97-AF65-F5344CB8AC3E}">
        <p14:creationId xmlns:p14="http://schemas.microsoft.com/office/powerpoint/2010/main" val="32657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PARANASAL SİNUS’LER</a:t>
            </a:r>
          </a:p>
        </p:txBody>
      </p:sp>
      <p:pic>
        <p:nvPicPr>
          <p:cNvPr id="26627" name="Picture 4" descr="015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6650" y="1600201"/>
            <a:ext cx="7378700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5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b="1" dirty="0" smtClean="0"/>
              <a:t>PHARYNX - YUTAK </a:t>
            </a:r>
            <a:br>
              <a:rPr lang="tr-TR" altLang="tr-TR" b="1" dirty="0" smtClean="0"/>
            </a:br>
            <a:endParaRPr lang="tr-TR" altLang="tr-TR" b="1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56344" y="1694544"/>
            <a:ext cx="5027084" cy="3724275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tr-TR" altLang="tr-TR" sz="2400" dirty="0"/>
              <a:t>Sindirim ve solunumda rolü </a:t>
            </a:r>
            <a:r>
              <a:rPr lang="tr-TR" altLang="tr-TR" sz="2400" dirty="0" smtClean="0"/>
              <a:t>var</a:t>
            </a:r>
          </a:p>
          <a:p>
            <a:pPr eaLnBrk="1" hangingPunct="1"/>
            <a:r>
              <a:rPr lang="tr-TR" altLang="tr-TR" sz="2400" dirty="0" smtClean="0"/>
              <a:t>13-15 cm uzunlukta</a:t>
            </a:r>
            <a:endParaRPr lang="tr-TR" altLang="tr-TR" sz="2400" dirty="0"/>
          </a:p>
          <a:p>
            <a:pPr eaLnBrk="1" hangingPunct="1"/>
            <a:r>
              <a:rPr lang="tr-TR" altLang="tr-TR" sz="2400" dirty="0" smtClean="0"/>
              <a:t>Kafa tabanından C6’ya kadar uzanır. Bu seviyede </a:t>
            </a:r>
            <a:r>
              <a:rPr lang="tr-TR" altLang="tr-TR" sz="2400" dirty="0" err="1" smtClean="0"/>
              <a:t>özofagus</a:t>
            </a:r>
            <a:r>
              <a:rPr lang="tr-TR" altLang="tr-TR" sz="2400" dirty="0" smtClean="0"/>
              <a:t> ile devam eder.</a:t>
            </a:r>
          </a:p>
          <a:p>
            <a:pPr eaLnBrk="1" hangingPunct="1"/>
            <a:r>
              <a:rPr lang="tr-TR" altLang="tr-TR" sz="2400" dirty="0" smtClean="0"/>
              <a:t>Arka tarafta </a:t>
            </a:r>
            <a:r>
              <a:rPr lang="tr-TR" altLang="tr-TR" sz="2400" dirty="0" err="1" smtClean="0"/>
              <a:t>servikal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vertebralar</a:t>
            </a:r>
            <a:r>
              <a:rPr lang="tr-TR" altLang="tr-TR" sz="2400" dirty="0" smtClean="0"/>
              <a:t> ve </a:t>
            </a:r>
            <a:r>
              <a:rPr lang="tr-TR" altLang="tr-TR" sz="2400" dirty="0" err="1" smtClean="0"/>
              <a:t>prevertebral</a:t>
            </a:r>
            <a:r>
              <a:rPr lang="tr-TR" altLang="tr-TR" sz="2400" dirty="0" smtClean="0"/>
              <a:t> kaslar yer alır.</a:t>
            </a:r>
            <a:endParaRPr lang="tr-TR" altLang="tr-TR" sz="2400" dirty="0"/>
          </a:p>
          <a:p>
            <a:pPr lvl="1" eaLnBrk="1" hangingPunct="1"/>
            <a:r>
              <a:rPr lang="tr-TR" altLang="tr-TR" sz="2000" dirty="0" err="1"/>
              <a:t>Isthmus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faucium</a:t>
            </a:r>
            <a:endParaRPr lang="tr-TR" altLang="tr-TR" sz="2000" dirty="0"/>
          </a:p>
          <a:p>
            <a:pPr lvl="1" eaLnBrk="1" hangingPunct="1"/>
            <a:r>
              <a:rPr lang="tr-TR" altLang="tr-TR" sz="2000" dirty="0" err="1"/>
              <a:t>Aditus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laryngis</a:t>
            </a:r>
            <a:endParaRPr lang="tr-TR" altLang="tr-TR" sz="2000" dirty="0"/>
          </a:p>
          <a:p>
            <a:pPr eaLnBrk="1" hangingPunct="1"/>
            <a:r>
              <a:rPr lang="tr-TR" altLang="tr-TR" sz="2400" dirty="0" err="1"/>
              <a:t>Nasopharynx</a:t>
            </a:r>
            <a:endParaRPr lang="tr-TR" altLang="tr-TR" sz="2400" dirty="0"/>
          </a:p>
          <a:p>
            <a:pPr eaLnBrk="1" hangingPunct="1"/>
            <a:r>
              <a:rPr lang="tr-TR" altLang="tr-TR" sz="2400" dirty="0" err="1"/>
              <a:t>Oropharynx</a:t>
            </a:r>
            <a:endParaRPr lang="tr-TR" altLang="tr-TR" sz="2400" dirty="0"/>
          </a:p>
          <a:p>
            <a:pPr eaLnBrk="1" hangingPunct="1"/>
            <a:r>
              <a:rPr lang="tr-TR" altLang="tr-TR" sz="2400" dirty="0" err="1"/>
              <a:t>Laryngopharynx</a:t>
            </a:r>
            <a:r>
              <a:rPr lang="tr-TR" altLang="tr-TR" sz="2400" dirty="0"/>
              <a:t> </a:t>
            </a:r>
          </a:p>
        </p:txBody>
      </p:sp>
      <p:pic>
        <p:nvPicPr>
          <p:cNvPr id="27652" name="Picture 4" descr="027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20115" y="1001487"/>
            <a:ext cx="5240658" cy="580681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44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 smtClean="0"/>
              <a:t>PHARYNX - YUTAK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754744" y="2202544"/>
            <a:ext cx="6037942" cy="3724275"/>
          </a:xfrm>
        </p:spPr>
        <p:txBody>
          <a:bodyPr/>
          <a:lstStyle/>
          <a:p>
            <a:r>
              <a:rPr lang="tr-TR" dirty="0" err="1" smtClean="0"/>
              <a:t>Pharynx’in</a:t>
            </a:r>
            <a:r>
              <a:rPr lang="tr-TR" dirty="0" smtClean="0"/>
              <a:t> bölümleri</a:t>
            </a:r>
          </a:p>
          <a:p>
            <a:r>
              <a:rPr lang="tr-TR" sz="2400" b="1" dirty="0" smtClean="0">
                <a:solidFill>
                  <a:srgbClr val="FF0066"/>
                </a:solidFill>
              </a:rPr>
              <a:t>Pars </a:t>
            </a:r>
            <a:r>
              <a:rPr lang="tr-TR" sz="2400" b="1" dirty="0" err="1" smtClean="0">
                <a:solidFill>
                  <a:srgbClr val="FF0066"/>
                </a:solidFill>
              </a:rPr>
              <a:t>nasalis</a:t>
            </a:r>
            <a:r>
              <a:rPr lang="tr-TR" sz="2400" b="1" dirty="0" smtClean="0">
                <a:solidFill>
                  <a:srgbClr val="FF0066"/>
                </a:solidFill>
              </a:rPr>
              <a:t> </a:t>
            </a:r>
            <a:r>
              <a:rPr lang="tr-TR" sz="2400" b="1" dirty="0" err="1" smtClean="0">
                <a:solidFill>
                  <a:srgbClr val="FF0066"/>
                </a:solidFill>
              </a:rPr>
              <a:t>pharyngis</a:t>
            </a:r>
            <a:r>
              <a:rPr lang="tr-TR" sz="2400" b="1" dirty="0" smtClean="0">
                <a:solidFill>
                  <a:srgbClr val="FF0066"/>
                </a:solidFill>
              </a:rPr>
              <a:t> (</a:t>
            </a:r>
            <a:r>
              <a:rPr lang="tr-TR" sz="2400" b="1" dirty="0" err="1" smtClean="0">
                <a:solidFill>
                  <a:srgbClr val="FF0066"/>
                </a:solidFill>
              </a:rPr>
              <a:t>nasopharynx</a:t>
            </a:r>
            <a:r>
              <a:rPr lang="tr-TR" sz="2400" b="1" dirty="0" smtClean="0">
                <a:solidFill>
                  <a:srgbClr val="FF0066"/>
                </a:solidFill>
              </a:rPr>
              <a:t>): </a:t>
            </a:r>
            <a:r>
              <a:rPr lang="tr-TR" sz="2400" dirty="0" err="1" smtClean="0"/>
              <a:t>Choanae</a:t>
            </a:r>
            <a:r>
              <a:rPr lang="tr-TR" sz="2400" dirty="0" smtClean="0"/>
              <a:t> aracılığı ile </a:t>
            </a:r>
            <a:r>
              <a:rPr lang="tr-TR" sz="2400" dirty="0" err="1" smtClean="0"/>
              <a:t>cavitas</a:t>
            </a:r>
            <a:r>
              <a:rPr lang="tr-TR" sz="2400" dirty="0" smtClean="0"/>
              <a:t> </a:t>
            </a:r>
            <a:r>
              <a:rPr lang="tr-TR" sz="2400" dirty="0" err="1" smtClean="0"/>
              <a:t>nasi</a:t>
            </a:r>
            <a:r>
              <a:rPr lang="tr-TR" sz="2400" dirty="0" smtClean="0"/>
              <a:t> ile bağlantılıdır. </a:t>
            </a:r>
          </a:p>
          <a:p>
            <a:r>
              <a:rPr lang="tr-TR" sz="2400" b="1" dirty="0" smtClean="0">
                <a:solidFill>
                  <a:srgbClr val="FF0066"/>
                </a:solidFill>
              </a:rPr>
              <a:t>Pars </a:t>
            </a:r>
            <a:r>
              <a:rPr lang="tr-TR" sz="2400" b="1" dirty="0" err="1" smtClean="0">
                <a:solidFill>
                  <a:srgbClr val="FF0066"/>
                </a:solidFill>
              </a:rPr>
              <a:t>oralis</a:t>
            </a:r>
            <a:r>
              <a:rPr lang="tr-TR" sz="2400" b="1" dirty="0" smtClean="0">
                <a:solidFill>
                  <a:srgbClr val="FF0066"/>
                </a:solidFill>
              </a:rPr>
              <a:t> </a:t>
            </a:r>
            <a:r>
              <a:rPr lang="tr-TR" sz="2400" b="1" dirty="0" err="1" smtClean="0">
                <a:solidFill>
                  <a:srgbClr val="FF0066"/>
                </a:solidFill>
              </a:rPr>
              <a:t>pharyngis</a:t>
            </a:r>
            <a:r>
              <a:rPr lang="tr-TR" sz="2400" b="1" dirty="0" smtClean="0">
                <a:solidFill>
                  <a:srgbClr val="FF0066"/>
                </a:solidFill>
              </a:rPr>
              <a:t> (</a:t>
            </a:r>
            <a:r>
              <a:rPr lang="tr-TR" sz="2400" b="1" dirty="0" err="1" smtClean="0">
                <a:solidFill>
                  <a:srgbClr val="FF0066"/>
                </a:solidFill>
              </a:rPr>
              <a:t>oropharynx</a:t>
            </a:r>
            <a:r>
              <a:rPr lang="tr-TR" sz="2400" b="1" dirty="0" smtClean="0">
                <a:solidFill>
                  <a:srgbClr val="FF0066"/>
                </a:solidFill>
              </a:rPr>
              <a:t>): </a:t>
            </a:r>
            <a:r>
              <a:rPr lang="tr-TR" sz="2400" dirty="0" err="1" smtClean="0"/>
              <a:t>İsthmus</a:t>
            </a:r>
            <a:r>
              <a:rPr lang="tr-TR" sz="2400" dirty="0" smtClean="0"/>
              <a:t> </a:t>
            </a:r>
            <a:r>
              <a:rPr lang="tr-TR" sz="2400" dirty="0" err="1" smtClean="0"/>
              <a:t>faucium</a:t>
            </a:r>
            <a:r>
              <a:rPr lang="tr-TR" sz="2400" dirty="0" smtClean="0"/>
              <a:t> aracılığı ile </a:t>
            </a:r>
            <a:r>
              <a:rPr lang="tr-TR" sz="2400" dirty="0" err="1" smtClean="0"/>
              <a:t>cavitas</a:t>
            </a:r>
            <a:r>
              <a:rPr lang="tr-TR" sz="2400" dirty="0" smtClean="0"/>
              <a:t> </a:t>
            </a:r>
            <a:r>
              <a:rPr lang="tr-TR" sz="2400" dirty="0" err="1" smtClean="0"/>
              <a:t>oris</a:t>
            </a:r>
            <a:r>
              <a:rPr lang="tr-TR" sz="2400" dirty="0" smtClean="0"/>
              <a:t> bağlantılıdır.</a:t>
            </a:r>
          </a:p>
          <a:p>
            <a:r>
              <a:rPr lang="tr-TR" sz="2400" b="1" dirty="0" smtClean="0">
                <a:solidFill>
                  <a:srgbClr val="FF0066"/>
                </a:solidFill>
              </a:rPr>
              <a:t>Pars </a:t>
            </a:r>
            <a:r>
              <a:rPr lang="tr-TR" sz="2400" b="1" dirty="0" err="1" smtClean="0">
                <a:solidFill>
                  <a:srgbClr val="FF0066"/>
                </a:solidFill>
              </a:rPr>
              <a:t>laryngea</a:t>
            </a:r>
            <a:r>
              <a:rPr lang="tr-TR" sz="2400" b="1" dirty="0" smtClean="0">
                <a:solidFill>
                  <a:srgbClr val="FF0066"/>
                </a:solidFill>
              </a:rPr>
              <a:t> </a:t>
            </a:r>
            <a:r>
              <a:rPr lang="tr-TR" sz="2400" b="1" dirty="0" err="1" smtClean="0">
                <a:solidFill>
                  <a:srgbClr val="FF0066"/>
                </a:solidFill>
              </a:rPr>
              <a:t>pharyngis</a:t>
            </a:r>
            <a:r>
              <a:rPr lang="tr-TR" sz="2400" b="1" dirty="0" smtClean="0">
                <a:solidFill>
                  <a:srgbClr val="FF0066"/>
                </a:solidFill>
              </a:rPr>
              <a:t> (</a:t>
            </a:r>
            <a:r>
              <a:rPr lang="tr-TR" sz="2400" b="1" dirty="0" err="1" smtClean="0">
                <a:solidFill>
                  <a:srgbClr val="FF0066"/>
                </a:solidFill>
              </a:rPr>
              <a:t>laringopharynx</a:t>
            </a:r>
            <a:r>
              <a:rPr lang="tr-TR" sz="2400" b="1" dirty="0" smtClean="0">
                <a:solidFill>
                  <a:srgbClr val="FF0066"/>
                </a:solidFill>
              </a:rPr>
              <a:t>): </a:t>
            </a:r>
            <a:r>
              <a:rPr lang="tr-TR" sz="2400" dirty="0" err="1" smtClean="0"/>
              <a:t>Aditus</a:t>
            </a:r>
            <a:r>
              <a:rPr lang="tr-TR" sz="2400" dirty="0" smtClean="0"/>
              <a:t> </a:t>
            </a:r>
            <a:r>
              <a:rPr lang="tr-TR" sz="2400" dirty="0" err="1" smtClean="0"/>
              <a:t>laringis</a:t>
            </a:r>
            <a:r>
              <a:rPr lang="tr-TR" sz="2400" dirty="0" smtClean="0"/>
              <a:t> aracılığı ile </a:t>
            </a:r>
            <a:r>
              <a:rPr lang="tr-TR" sz="2400" dirty="0" err="1" smtClean="0"/>
              <a:t>cavitas</a:t>
            </a:r>
            <a:r>
              <a:rPr lang="tr-TR" sz="2400" dirty="0" smtClean="0"/>
              <a:t> </a:t>
            </a:r>
            <a:r>
              <a:rPr lang="tr-TR" sz="2400" dirty="0" err="1" smtClean="0"/>
              <a:t>laryngis</a:t>
            </a:r>
            <a:r>
              <a:rPr lang="tr-TR" sz="2400" dirty="0" smtClean="0"/>
              <a:t> ile bağlantılıdır.</a:t>
            </a:r>
            <a:endParaRPr lang="tr-TR" sz="2400" dirty="0"/>
          </a:p>
        </p:txBody>
      </p:sp>
      <p:pic>
        <p:nvPicPr>
          <p:cNvPr id="5" name="Picture 4" descr="027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1349" y="838500"/>
            <a:ext cx="4874426" cy="540264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 smtClean="0"/>
              <a:t>LARYNX - GIRTLAK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98287" y="2013859"/>
            <a:ext cx="5660570" cy="3724275"/>
          </a:xfrm>
        </p:spPr>
        <p:txBody>
          <a:bodyPr>
            <a:noAutofit/>
          </a:bodyPr>
          <a:lstStyle/>
          <a:p>
            <a:pPr eaLnBrk="1" hangingPunct="1"/>
            <a:r>
              <a:rPr lang="tr-TR" altLang="tr-TR" sz="2400" dirty="0"/>
              <a:t>C3-C6 </a:t>
            </a:r>
            <a:r>
              <a:rPr lang="tr-TR" altLang="tr-TR" sz="2400" dirty="0" err="1"/>
              <a:t>vertebralar</a:t>
            </a:r>
            <a:r>
              <a:rPr lang="tr-TR" altLang="tr-TR" sz="2400" dirty="0"/>
              <a:t> seviyesindedir.</a:t>
            </a:r>
          </a:p>
          <a:p>
            <a:pPr eaLnBrk="1" hangingPunct="1"/>
            <a:r>
              <a:rPr lang="tr-TR" altLang="tr-TR" sz="2400" dirty="0"/>
              <a:t>İletici </a:t>
            </a:r>
            <a:r>
              <a:rPr lang="tr-TR" altLang="tr-TR" sz="2400" dirty="0" smtClean="0"/>
              <a:t>yoldur</a:t>
            </a:r>
          </a:p>
          <a:p>
            <a:pPr eaLnBrk="1" hangingPunct="1"/>
            <a:r>
              <a:rPr lang="tr-TR" altLang="tr-TR" sz="2400" dirty="0" smtClean="0"/>
              <a:t>Kıkırdak, kas ve zarlardan yapılmıştır.</a:t>
            </a:r>
            <a:endParaRPr lang="tr-TR" altLang="tr-TR" sz="2400" dirty="0"/>
          </a:p>
          <a:p>
            <a:pPr eaLnBrk="1" hangingPunct="1"/>
            <a:r>
              <a:rPr lang="tr-TR" altLang="tr-TR" sz="2400" dirty="0"/>
              <a:t>Koruyucu </a:t>
            </a:r>
            <a:r>
              <a:rPr lang="tr-TR" altLang="tr-TR" sz="2400" dirty="0" err="1"/>
              <a:t>sfinkter</a:t>
            </a:r>
            <a:r>
              <a:rPr lang="tr-TR" altLang="tr-TR" sz="2400" dirty="0"/>
              <a:t> görevi de </a:t>
            </a:r>
            <a:r>
              <a:rPr lang="tr-TR" altLang="tr-TR" sz="2400" dirty="0" smtClean="0"/>
              <a:t>yapar.</a:t>
            </a:r>
            <a:endParaRPr lang="tr-TR" altLang="tr-TR" sz="2400" dirty="0"/>
          </a:p>
          <a:p>
            <a:pPr eaLnBrk="1" hangingPunct="1"/>
            <a:r>
              <a:rPr lang="tr-TR" altLang="tr-TR" sz="2400" dirty="0" smtClean="0"/>
              <a:t>Sesin oluşumunda görev yapar.</a:t>
            </a:r>
            <a:endParaRPr lang="tr-TR" altLang="tr-TR" sz="2400" dirty="0"/>
          </a:p>
          <a:p>
            <a:pPr eaLnBrk="1" hangingPunct="1"/>
            <a:r>
              <a:rPr lang="tr-TR" altLang="tr-TR" sz="2400" dirty="0" err="1"/>
              <a:t>Aditus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laryngis</a:t>
            </a:r>
            <a:r>
              <a:rPr lang="tr-TR" altLang="tr-TR" sz="2400" dirty="0"/>
              <a:t> ile yukarıda </a:t>
            </a:r>
            <a:r>
              <a:rPr lang="tr-TR" altLang="tr-TR" sz="2400" dirty="0" err="1"/>
              <a:t>laryngopharynx’e</a:t>
            </a:r>
            <a:r>
              <a:rPr lang="tr-TR" altLang="tr-TR" sz="2400" dirty="0"/>
              <a:t> </a:t>
            </a:r>
            <a:r>
              <a:rPr lang="tr-TR" altLang="tr-TR" sz="2400" dirty="0" smtClean="0"/>
              <a:t>açılır.</a:t>
            </a:r>
            <a:endParaRPr lang="tr-TR" altLang="tr-TR" sz="2400" dirty="0"/>
          </a:p>
          <a:p>
            <a:pPr eaLnBrk="1" hangingPunct="1"/>
            <a:r>
              <a:rPr lang="tr-TR" altLang="tr-TR" sz="2400" dirty="0" err="1"/>
              <a:t>Trachea</a:t>
            </a:r>
            <a:r>
              <a:rPr lang="tr-TR" altLang="tr-TR" sz="2400" dirty="0"/>
              <a:t> (soluk borusu) ile devam eder</a:t>
            </a:r>
            <a:r>
              <a:rPr lang="tr-TR" altLang="tr-TR" sz="2400" dirty="0" smtClean="0"/>
              <a:t>.</a:t>
            </a:r>
          </a:p>
          <a:p>
            <a:pPr eaLnBrk="1" hangingPunct="1"/>
            <a:endParaRPr lang="tr-TR" altLang="tr-TR" sz="2400" dirty="0"/>
          </a:p>
        </p:txBody>
      </p:sp>
      <p:pic>
        <p:nvPicPr>
          <p:cNvPr id="28676" name="Picture 4" descr="027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2515" y="928914"/>
            <a:ext cx="4866543" cy="539228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15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LARYNX KIKIRDAKLARI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7374" y="2159000"/>
            <a:ext cx="5515426" cy="1785938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b="1" dirty="0" err="1" smtClean="0"/>
              <a:t>Cartilago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thyroidea</a:t>
            </a:r>
            <a:r>
              <a:rPr lang="tr-TR" altLang="tr-TR" b="1" dirty="0" smtClean="0"/>
              <a:t> </a:t>
            </a:r>
            <a:r>
              <a:rPr lang="tr-TR" altLang="tr-TR" b="1" dirty="0"/>
              <a:t>(tek)</a:t>
            </a:r>
          </a:p>
          <a:p>
            <a:pPr lvl="1" eaLnBrk="1" hangingPunct="1"/>
            <a:r>
              <a:rPr lang="tr-TR" altLang="tr-TR" dirty="0"/>
              <a:t>En büyüğü</a:t>
            </a:r>
          </a:p>
          <a:p>
            <a:pPr lvl="1" eaLnBrk="1" hangingPunct="1"/>
            <a:r>
              <a:rPr lang="tr-TR" altLang="tr-TR" dirty="0" err="1"/>
              <a:t>Prominentia</a:t>
            </a:r>
            <a:r>
              <a:rPr lang="tr-TR" altLang="tr-TR" dirty="0"/>
              <a:t> </a:t>
            </a:r>
            <a:r>
              <a:rPr lang="tr-TR" altLang="tr-TR" dirty="0" err="1"/>
              <a:t>laryngea</a:t>
            </a:r>
            <a:r>
              <a:rPr lang="tr-TR" altLang="tr-TR" dirty="0"/>
              <a:t> (adem elması)</a:t>
            </a:r>
          </a:p>
          <a:p>
            <a:pPr lvl="1" eaLnBrk="1" hangingPunct="1"/>
            <a:r>
              <a:rPr lang="tr-TR" altLang="tr-TR" dirty="0"/>
              <a:t>Ses telleri önde bu kıkırdağa tutunur.</a:t>
            </a:r>
          </a:p>
        </p:txBody>
      </p:sp>
      <p:pic>
        <p:nvPicPr>
          <p:cNvPr id="29700" name="Picture 4" descr="0214-02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870" y="4053796"/>
            <a:ext cx="6019800" cy="178593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82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LARYNX KIKIRDAKLARI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5773" y="2086429"/>
            <a:ext cx="5515428" cy="1785938"/>
          </a:xfrm>
        </p:spPr>
        <p:txBody>
          <a:bodyPr/>
          <a:lstStyle/>
          <a:p>
            <a:pPr eaLnBrk="1" hangingPunct="1"/>
            <a:r>
              <a:rPr lang="tr-TR" altLang="tr-TR" b="1" dirty="0" err="1" smtClean="0"/>
              <a:t>Cartilago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cricoidea</a:t>
            </a:r>
            <a:r>
              <a:rPr lang="tr-TR" altLang="tr-TR" b="1" dirty="0" smtClean="0"/>
              <a:t> </a:t>
            </a:r>
            <a:r>
              <a:rPr lang="tr-TR" altLang="tr-TR" b="1" dirty="0"/>
              <a:t>(tek)</a:t>
            </a:r>
          </a:p>
          <a:p>
            <a:pPr lvl="1" eaLnBrk="1" hangingPunct="1"/>
            <a:r>
              <a:rPr lang="tr-TR" altLang="tr-TR" dirty="0" smtClean="0"/>
              <a:t>En </a:t>
            </a:r>
            <a:r>
              <a:rPr lang="tr-TR" altLang="tr-TR" dirty="0"/>
              <a:t>kalın ve en sağlam olandır</a:t>
            </a:r>
            <a:r>
              <a:rPr lang="tr-TR" altLang="tr-TR" sz="2000" dirty="0"/>
              <a:t>.</a:t>
            </a:r>
          </a:p>
          <a:p>
            <a:pPr lvl="1" eaLnBrk="1" hangingPunct="1"/>
            <a:endParaRPr lang="tr-TR" altLang="tr-TR" sz="2000" dirty="0"/>
          </a:p>
        </p:txBody>
      </p:sp>
      <p:pic>
        <p:nvPicPr>
          <p:cNvPr id="30724" name="Picture 4" descr="0219-02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4391" y="3309257"/>
            <a:ext cx="8137324" cy="291351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6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LARYNX KIKIRDAKLARI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19317" y="2246086"/>
            <a:ext cx="5384797" cy="178593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b="1" dirty="0" err="1" smtClean="0"/>
              <a:t>Cartilago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arytenoidea</a:t>
            </a:r>
            <a:r>
              <a:rPr lang="tr-TR" altLang="tr-TR" b="1" dirty="0" smtClean="0"/>
              <a:t> </a:t>
            </a:r>
            <a:r>
              <a:rPr lang="tr-TR" altLang="tr-TR" b="1" dirty="0"/>
              <a:t>(2 tanedir)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/>
              <a:t>Cart.</a:t>
            </a:r>
            <a:r>
              <a:rPr lang="tr-TR" altLang="tr-TR" dirty="0" err="1"/>
              <a:t>cricoidea’nın</a:t>
            </a:r>
            <a:r>
              <a:rPr lang="tr-TR" altLang="tr-TR" dirty="0"/>
              <a:t> arka bölümünün üzerine oturur.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/>
              <a:t>Ses çıkarma ve </a:t>
            </a:r>
            <a:r>
              <a:rPr lang="tr-TR" altLang="tr-TR" dirty="0" err="1"/>
              <a:t>sfinkterik</a:t>
            </a:r>
            <a:r>
              <a:rPr lang="tr-TR" altLang="tr-TR" dirty="0"/>
              <a:t> fonksiyonlarda önemli rol alırlar.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 smtClean="0"/>
              <a:t>Proc</a:t>
            </a:r>
            <a:r>
              <a:rPr lang="tr-TR" altLang="tr-TR" dirty="0" smtClean="0"/>
              <a:t>.</a:t>
            </a:r>
            <a:r>
              <a:rPr lang="tr-TR" altLang="tr-TR" dirty="0" err="1" smtClean="0"/>
              <a:t>vocalis</a:t>
            </a:r>
            <a:r>
              <a:rPr lang="tr-TR" altLang="tr-TR" dirty="0" smtClean="0"/>
              <a:t>: Lig. </a:t>
            </a:r>
            <a:r>
              <a:rPr lang="tr-TR" altLang="tr-TR" dirty="0" err="1" smtClean="0"/>
              <a:t>vocale</a:t>
            </a:r>
            <a:r>
              <a:rPr lang="tr-TR" altLang="tr-TR" dirty="0" smtClean="0"/>
              <a:t> (ses telleri) tutunur.</a:t>
            </a:r>
            <a:endParaRPr lang="tr-TR" altLang="tr-TR" dirty="0"/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/>
              <a:t>Proc</a:t>
            </a:r>
            <a:r>
              <a:rPr lang="tr-TR" altLang="tr-TR" dirty="0"/>
              <a:t>.</a:t>
            </a:r>
            <a:r>
              <a:rPr lang="tr-TR" altLang="tr-TR" dirty="0" err="1"/>
              <a:t>muscularis</a:t>
            </a:r>
            <a:endParaRPr lang="tr-TR" altLang="tr-TR" dirty="0"/>
          </a:p>
        </p:txBody>
      </p:sp>
      <p:pic>
        <p:nvPicPr>
          <p:cNvPr id="31748" name="Picture 4" descr="0219-02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5111" y="1799773"/>
            <a:ext cx="6196889" cy="229325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4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>
          <a:xfrm>
            <a:off x="1016000" y="718457"/>
            <a:ext cx="10566400" cy="1143000"/>
          </a:xfrm>
        </p:spPr>
        <p:txBody>
          <a:bodyPr/>
          <a:lstStyle/>
          <a:p>
            <a:pPr eaLnBrk="1" hangingPunct="1"/>
            <a:r>
              <a:rPr lang="tr-TR" altLang="tr-TR" b="1" dirty="0" smtClean="0"/>
              <a:t>LARYNX KIKIRDAKLARI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0572" y="2129972"/>
            <a:ext cx="5027084" cy="3724275"/>
          </a:xfrm>
        </p:spPr>
        <p:txBody>
          <a:bodyPr/>
          <a:lstStyle/>
          <a:p>
            <a:pPr eaLnBrk="1" hangingPunct="1"/>
            <a:r>
              <a:rPr lang="tr-TR" altLang="tr-TR" b="1" dirty="0" err="1" smtClean="0"/>
              <a:t>Cartilago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epiglottica</a:t>
            </a:r>
            <a:r>
              <a:rPr lang="tr-TR" altLang="tr-TR" b="1" dirty="0" smtClean="0"/>
              <a:t> (tek)</a:t>
            </a:r>
          </a:p>
          <a:p>
            <a:pPr lvl="1" eaLnBrk="1" hangingPunct="1"/>
            <a:endParaRPr lang="tr-TR" altLang="tr-TR" dirty="0" smtClean="0"/>
          </a:p>
          <a:p>
            <a:pPr lvl="1" eaLnBrk="1" hangingPunct="1"/>
            <a:r>
              <a:rPr lang="tr-TR" altLang="tr-TR" dirty="0" err="1" smtClean="0"/>
              <a:t>Os</a:t>
            </a:r>
            <a:r>
              <a:rPr lang="tr-TR" altLang="tr-TR" dirty="0" smtClean="0"/>
              <a:t> </a:t>
            </a:r>
            <a:r>
              <a:rPr lang="tr-TR" altLang="tr-TR" dirty="0" err="1"/>
              <a:t>hyoideum’un</a:t>
            </a:r>
            <a:r>
              <a:rPr lang="tr-TR" altLang="tr-TR" dirty="0"/>
              <a:t> arkasındadır.</a:t>
            </a:r>
          </a:p>
          <a:p>
            <a:pPr lvl="1" eaLnBrk="1" hangingPunct="1"/>
            <a:r>
              <a:rPr lang="tr-TR" altLang="tr-TR" dirty="0"/>
              <a:t>Yaprak şeklindedir.</a:t>
            </a:r>
          </a:p>
          <a:p>
            <a:pPr lvl="1" eaLnBrk="1" hangingPunct="1"/>
            <a:r>
              <a:rPr lang="tr-TR" altLang="tr-TR" dirty="0" smtClean="0"/>
              <a:t>Yutma sırasında </a:t>
            </a:r>
            <a:r>
              <a:rPr lang="tr-TR" altLang="tr-TR" dirty="0" err="1" smtClean="0"/>
              <a:t>aditus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laryngis’i</a:t>
            </a:r>
            <a:r>
              <a:rPr lang="tr-TR" altLang="tr-TR" dirty="0" smtClean="0"/>
              <a:t> kapatır..</a:t>
            </a:r>
            <a:endParaRPr lang="tr-TR" altLang="tr-TR" dirty="0"/>
          </a:p>
        </p:txBody>
      </p:sp>
      <p:pic>
        <p:nvPicPr>
          <p:cNvPr id="2050" name="Picture 2" descr="C:\Users\casper\Desktop\epiglo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51444" y="1944915"/>
            <a:ext cx="5540556" cy="3802743"/>
          </a:xfrm>
          <a:prstGeom prst="rect">
            <a:avLst/>
          </a:prstGeom>
          <a:noFill/>
        </p:spPr>
      </p:pic>
      <p:cxnSp>
        <p:nvCxnSpPr>
          <p:cNvPr id="9" name="8 Düz Ok Bağlayıcısı"/>
          <p:cNvCxnSpPr/>
          <p:nvPr/>
        </p:nvCxnSpPr>
        <p:spPr>
          <a:xfrm rot="16200000" flipH="1">
            <a:off x="10479314" y="1625599"/>
            <a:ext cx="609600" cy="435429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70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 smtClean="0"/>
              <a:t>LARYNX KIKIRDAKLARI</a:t>
            </a:r>
          </a:p>
        </p:txBody>
      </p:sp>
      <p:sp>
        <p:nvSpPr>
          <p:cNvPr id="3379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783773" y="2057401"/>
            <a:ext cx="5027084" cy="3724275"/>
          </a:xfrm>
        </p:spPr>
        <p:txBody>
          <a:bodyPr>
            <a:noAutofit/>
          </a:bodyPr>
          <a:lstStyle/>
          <a:p>
            <a:pPr eaLnBrk="1" hangingPunct="1"/>
            <a:r>
              <a:rPr lang="tr-TR" altLang="tr-TR" sz="2400" dirty="0"/>
              <a:t>Tek olanlar</a:t>
            </a:r>
          </a:p>
          <a:p>
            <a:pPr lvl="1" eaLnBrk="1" hangingPunct="1"/>
            <a:r>
              <a:rPr lang="tr-TR" altLang="tr-TR" dirty="0"/>
              <a:t>Cart.</a:t>
            </a:r>
            <a:r>
              <a:rPr lang="tr-TR" altLang="tr-TR" dirty="0" err="1"/>
              <a:t>thyroidea</a:t>
            </a:r>
            <a:endParaRPr lang="tr-TR" altLang="tr-TR" dirty="0"/>
          </a:p>
          <a:p>
            <a:pPr lvl="1" eaLnBrk="1" hangingPunct="1"/>
            <a:r>
              <a:rPr lang="tr-TR" altLang="tr-TR" dirty="0"/>
              <a:t>Cart.</a:t>
            </a:r>
            <a:r>
              <a:rPr lang="tr-TR" altLang="tr-TR" dirty="0" err="1"/>
              <a:t>cricoidea</a:t>
            </a:r>
            <a:endParaRPr lang="tr-TR" altLang="tr-TR" dirty="0"/>
          </a:p>
          <a:p>
            <a:pPr lvl="1" eaLnBrk="1" hangingPunct="1"/>
            <a:r>
              <a:rPr lang="tr-TR" altLang="tr-TR" dirty="0"/>
              <a:t>Cart.</a:t>
            </a:r>
            <a:r>
              <a:rPr lang="tr-TR" altLang="tr-TR" dirty="0" err="1"/>
              <a:t>epiglottica</a:t>
            </a:r>
            <a:endParaRPr lang="tr-TR" altLang="tr-TR" dirty="0"/>
          </a:p>
          <a:p>
            <a:pPr eaLnBrk="1" hangingPunct="1"/>
            <a:r>
              <a:rPr lang="tr-TR" altLang="tr-TR" sz="2400" dirty="0"/>
              <a:t>Çift olanlar</a:t>
            </a:r>
          </a:p>
          <a:p>
            <a:pPr lvl="1" eaLnBrk="1" hangingPunct="1"/>
            <a:r>
              <a:rPr lang="tr-TR" altLang="tr-TR" dirty="0"/>
              <a:t>Cart.</a:t>
            </a:r>
            <a:r>
              <a:rPr lang="tr-TR" altLang="tr-TR" dirty="0" err="1"/>
              <a:t>arytenoidea</a:t>
            </a:r>
            <a:endParaRPr lang="tr-TR" altLang="tr-TR" dirty="0"/>
          </a:p>
          <a:p>
            <a:pPr lvl="1" eaLnBrk="1" hangingPunct="1"/>
            <a:r>
              <a:rPr lang="tr-TR" altLang="tr-TR" dirty="0"/>
              <a:t>Cart.</a:t>
            </a:r>
            <a:r>
              <a:rPr lang="tr-TR" altLang="tr-TR" dirty="0" err="1"/>
              <a:t>corniculata</a:t>
            </a:r>
            <a:endParaRPr lang="tr-TR" altLang="tr-TR" dirty="0"/>
          </a:p>
          <a:p>
            <a:pPr lvl="1" eaLnBrk="1" hangingPunct="1"/>
            <a:r>
              <a:rPr lang="tr-TR" altLang="tr-TR" dirty="0"/>
              <a:t>Cart.</a:t>
            </a:r>
            <a:r>
              <a:rPr lang="tr-TR" altLang="tr-TR" dirty="0" err="1"/>
              <a:t>cuneiformis</a:t>
            </a:r>
            <a:endParaRPr lang="tr-TR" altLang="tr-TR" dirty="0"/>
          </a:p>
          <a:p>
            <a:pPr lvl="1" eaLnBrk="1" hangingPunct="1"/>
            <a:endParaRPr lang="tr-TR" altLang="tr-TR" sz="2000" dirty="0"/>
          </a:p>
        </p:txBody>
      </p:sp>
      <p:pic>
        <p:nvPicPr>
          <p:cNvPr id="33796" name="Picture 4" descr="022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9657" y="2188464"/>
            <a:ext cx="6749621" cy="438252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23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LARYNX KIKIRDAKLARI</a:t>
            </a:r>
          </a:p>
        </p:txBody>
      </p:sp>
      <p:pic>
        <p:nvPicPr>
          <p:cNvPr id="34819" name="Picture 4" descr="0214-022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2825" y="1600201"/>
            <a:ext cx="3435350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0" name="Picture 7" descr="0222-022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5876" y="2362200"/>
            <a:ext cx="3178175" cy="43068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91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LARYNX’İN BAĞLARI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4607" y="1975022"/>
            <a:ext cx="5027084" cy="3724275"/>
          </a:xfrm>
        </p:spPr>
        <p:txBody>
          <a:bodyPr/>
          <a:lstStyle/>
          <a:p>
            <a:pPr eaLnBrk="1" hangingPunct="1"/>
            <a:r>
              <a:rPr lang="tr-TR" altLang="tr-TR" sz="2400" dirty="0" err="1"/>
              <a:t>Membrana</a:t>
            </a:r>
            <a:r>
              <a:rPr lang="tr-TR" altLang="tr-TR" sz="2400" dirty="0"/>
              <a:t> </a:t>
            </a:r>
            <a:r>
              <a:rPr lang="tr-TR" altLang="tr-TR" sz="2400" dirty="0" err="1"/>
              <a:t>thyroidea</a:t>
            </a:r>
            <a:endParaRPr lang="tr-TR" altLang="tr-TR" sz="2400" dirty="0"/>
          </a:p>
          <a:p>
            <a:r>
              <a:rPr lang="tr-TR" altLang="tr-TR" sz="2400" dirty="0" err="1" smtClean="0"/>
              <a:t>Membrana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fibro-elastica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laryngis</a:t>
            </a:r>
            <a:endParaRPr lang="tr-TR" altLang="tr-TR" sz="2400" dirty="0" smtClean="0"/>
          </a:p>
          <a:p>
            <a:r>
              <a:rPr lang="tr-TR" altLang="tr-TR" sz="2400" dirty="0" err="1" smtClean="0">
                <a:solidFill>
                  <a:srgbClr val="0070C0"/>
                </a:solidFill>
              </a:rPr>
              <a:t>Membrana</a:t>
            </a:r>
            <a:r>
              <a:rPr lang="tr-TR" altLang="tr-TR" sz="2400" dirty="0" smtClean="0">
                <a:solidFill>
                  <a:srgbClr val="0070C0"/>
                </a:solidFill>
              </a:rPr>
              <a:t> </a:t>
            </a:r>
            <a:r>
              <a:rPr lang="tr-TR" altLang="tr-TR" sz="2400" dirty="0" err="1" smtClean="0">
                <a:solidFill>
                  <a:srgbClr val="0070C0"/>
                </a:solidFill>
              </a:rPr>
              <a:t>quadranguler</a:t>
            </a:r>
            <a:endParaRPr lang="tr-TR" altLang="tr-TR" sz="2400" dirty="0">
              <a:solidFill>
                <a:srgbClr val="0070C0"/>
              </a:solidFill>
            </a:endParaRPr>
          </a:p>
          <a:p>
            <a:pPr lvl="1" eaLnBrk="1" hangingPunct="1"/>
            <a:r>
              <a:rPr lang="tr-TR" altLang="tr-TR" sz="2000" dirty="0">
                <a:solidFill>
                  <a:srgbClr val="0070C0"/>
                </a:solidFill>
              </a:rPr>
              <a:t>Lig.</a:t>
            </a:r>
            <a:r>
              <a:rPr lang="tr-TR" altLang="tr-TR" sz="2000" dirty="0" err="1">
                <a:solidFill>
                  <a:srgbClr val="0070C0"/>
                </a:solidFill>
              </a:rPr>
              <a:t>vestibulare</a:t>
            </a:r>
            <a:endParaRPr lang="tr-TR" altLang="tr-TR" sz="2000" dirty="0">
              <a:solidFill>
                <a:srgbClr val="0070C0"/>
              </a:solidFill>
            </a:endParaRPr>
          </a:p>
          <a:p>
            <a:r>
              <a:rPr lang="tr-TR" altLang="tr-TR" sz="2400" dirty="0" err="1" smtClean="0">
                <a:solidFill>
                  <a:srgbClr val="0070C0"/>
                </a:solidFill>
              </a:rPr>
              <a:t>Membrana</a:t>
            </a:r>
            <a:r>
              <a:rPr lang="tr-TR" altLang="tr-TR" sz="2400" dirty="0" smtClean="0">
                <a:solidFill>
                  <a:srgbClr val="0070C0"/>
                </a:solidFill>
              </a:rPr>
              <a:t> </a:t>
            </a:r>
            <a:r>
              <a:rPr lang="tr-TR" altLang="tr-TR" sz="2400" dirty="0" err="1" smtClean="0">
                <a:solidFill>
                  <a:srgbClr val="0070C0"/>
                </a:solidFill>
              </a:rPr>
              <a:t>trianguler</a:t>
            </a:r>
            <a:r>
              <a:rPr lang="tr-TR" altLang="tr-TR" sz="2400" dirty="0" smtClean="0">
                <a:solidFill>
                  <a:srgbClr val="0070C0"/>
                </a:solidFill>
              </a:rPr>
              <a:t> (</a:t>
            </a:r>
            <a:r>
              <a:rPr lang="tr-TR" altLang="tr-TR" sz="2400" dirty="0" err="1">
                <a:solidFill>
                  <a:srgbClr val="0070C0"/>
                </a:solidFill>
              </a:rPr>
              <a:t>conus</a:t>
            </a:r>
            <a:r>
              <a:rPr lang="tr-TR" altLang="tr-TR" sz="2400" dirty="0">
                <a:solidFill>
                  <a:srgbClr val="0070C0"/>
                </a:solidFill>
              </a:rPr>
              <a:t> </a:t>
            </a:r>
            <a:r>
              <a:rPr lang="tr-TR" altLang="tr-TR" sz="2400" dirty="0" err="1">
                <a:solidFill>
                  <a:srgbClr val="0070C0"/>
                </a:solidFill>
              </a:rPr>
              <a:t>elasticus</a:t>
            </a:r>
            <a:r>
              <a:rPr lang="tr-TR" altLang="tr-TR" sz="2400" dirty="0">
                <a:solidFill>
                  <a:srgbClr val="0070C0"/>
                </a:solidFill>
              </a:rPr>
              <a:t>)</a:t>
            </a:r>
          </a:p>
          <a:p>
            <a:pPr lvl="1" eaLnBrk="1" hangingPunct="1"/>
            <a:r>
              <a:rPr lang="tr-TR" altLang="tr-TR" sz="2000" dirty="0">
                <a:solidFill>
                  <a:srgbClr val="0070C0"/>
                </a:solidFill>
              </a:rPr>
              <a:t>Lig.</a:t>
            </a:r>
            <a:r>
              <a:rPr lang="tr-TR" altLang="tr-TR" sz="2000" dirty="0" err="1">
                <a:solidFill>
                  <a:srgbClr val="0070C0"/>
                </a:solidFill>
              </a:rPr>
              <a:t>vocale</a:t>
            </a:r>
            <a:endParaRPr lang="tr-TR" altLang="tr-TR" sz="2000" dirty="0">
              <a:solidFill>
                <a:srgbClr val="0070C0"/>
              </a:solidFill>
            </a:endParaRPr>
          </a:p>
          <a:p>
            <a:pPr eaLnBrk="1" hangingPunct="1"/>
            <a:r>
              <a:rPr lang="tr-TR" altLang="tr-TR" sz="2400" dirty="0" err="1" smtClean="0"/>
              <a:t>Lig.hyo-epiglotticum</a:t>
            </a:r>
            <a:endParaRPr lang="tr-TR" altLang="tr-TR" sz="2400" dirty="0"/>
          </a:p>
          <a:p>
            <a:pPr eaLnBrk="1" hangingPunct="1"/>
            <a:r>
              <a:rPr lang="tr-TR" altLang="tr-TR" sz="2400" dirty="0"/>
              <a:t>Lig.</a:t>
            </a:r>
            <a:r>
              <a:rPr lang="tr-TR" altLang="tr-TR" sz="2400" dirty="0" err="1"/>
              <a:t>cricotracheale</a:t>
            </a:r>
            <a:endParaRPr lang="tr-TR" altLang="tr-TR" sz="2400" dirty="0"/>
          </a:p>
        </p:txBody>
      </p:sp>
      <p:pic>
        <p:nvPicPr>
          <p:cNvPr id="35844" name="Picture 4" descr="022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4913" y="2997201"/>
            <a:ext cx="3770312" cy="24542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073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LARYNX’İN BAĞLARI</a:t>
            </a:r>
          </a:p>
        </p:txBody>
      </p:sp>
      <p:pic>
        <p:nvPicPr>
          <p:cNvPr id="36867" name="Picture 3" descr="023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1089" y="1600201"/>
            <a:ext cx="7489825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5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CAVITAS LARYNGIS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49401" y="2071914"/>
            <a:ext cx="4310063" cy="4090988"/>
          </a:xfrm>
        </p:spPr>
        <p:txBody>
          <a:bodyPr/>
          <a:lstStyle/>
          <a:p>
            <a:pPr eaLnBrk="1" hangingPunct="1"/>
            <a:r>
              <a:rPr lang="tr-TR" altLang="tr-TR" sz="2400" dirty="0" err="1"/>
              <a:t>Vestibulum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laryngis</a:t>
            </a:r>
            <a:endParaRPr lang="tr-TR" altLang="tr-TR" sz="2400" dirty="0"/>
          </a:p>
          <a:p>
            <a:pPr lvl="1" eaLnBrk="1" hangingPunct="1"/>
            <a:r>
              <a:rPr lang="tr-TR" altLang="tr-TR" sz="2000" dirty="0" err="1"/>
              <a:t>Aditus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laryngis</a:t>
            </a:r>
            <a:r>
              <a:rPr lang="tr-TR" altLang="tr-TR" sz="2000" dirty="0"/>
              <a:t> ile </a:t>
            </a:r>
            <a:r>
              <a:rPr lang="tr-TR" altLang="tr-TR" sz="2000" dirty="0" err="1"/>
              <a:t>plica</a:t>
            </a:r>
            <a:r>
              <a:rPr lang="tr-TR" altLang="tr-TR" sz="2000" dirty="0"/>
              <a:t> </a:t>
            </a:r>
            <a:r>
              <a:rPr lang="tr-TR" altLang="tr-TR" sz="2000" dirty="0" err="1"/>
              <a:t>vestibularis</a:t>
            </a:r>
            <a:r>
              <a:rPr lang="tr-TR" altLang="tr-TR" sz="2000" dirty="0"/>
              <a:t> arası</a:t>
            </a:r>
          </a:p>
          <a:p>
            <a:pPr eaLnBrk="1" hangingPunct="1"/>
            <a:r>
              <a:rPr lang="tr-TR" altLang="tr-TR" sz="2400" dirty="0" err="1"/>
              <a:t>Ventriculus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laryngis</a:t>
            </a:r>
            <a:endParaRPr lang="tr-TR" altLang="tr-TR" sz="2400" dirty="0"/>
          </a:p>
          <a:p>
            <a:pPr lvl="1" eaLnBrk="1" hangingPunct="1"/>
            <a:r>
              <a:rPr lang="tr-TR" altLang="tr-TR" sz="2000" dirty="0" err="1"/>
              <a:t>Plica</a:t>
            </a:r>
            <a:r>
              <a:rPr lang="tr-TR" altLang="tr-TR" sz="2000" dirty="0"/>
              <a:t> </a:t>
            </a:r>
            <a:r>
              <a:rPr lang="tr-TR" altLang="tr-TR" sz="2000" dirty="0" err="1"/>
              <a:t>vestibularis</a:t>
            </a:r>
            <a:r>
              <a:rPr lang="tr-TR" altLang="tr-TR" sz="2000" dirty="0"/>
              <a:t> ile </a:t>
            </a:r>
            <a:r>
              <a:rPr lang="tr-TR" altLang="tr-TR" sz="2000" dirty="0" err="1"/>
              <a:t>plica</a:t>
            </a:r>
            <a:r>
              <a:rPr lang="tr-TR" altLang="tr-TR" sz="2000" dirty="0"/>
              <a:t> </a:t>
            </a:r>
            <a:r>
              <a:rPr lang="tr-TR" altLang="tr-TR" sz="2000" dirty="0" err="1"/>
              <a:t>vocalis</a:t>
            </a:r>
            <a:r>
              <a:rPr lang="tr-TR" altLang="tr-TR" sz="2000" dirty="0"/>
              <a:t> arası</a:t>
            </a:r>
          </a:p>
          <a:p>
            <a:pPr lvl="1" eaLnBrk="1" hangingPunct="1"/>
            <a:r>
              <a:rPr lang="tr-TR" altLang="tr-TR" sz="2000" dirty="0" err="1"/>
              <a:t>Rima</a:t>
            </a:r>
            <a:r>
              <a:rPr lang="tr-TR" altLang="tr-TR" sz="2000" dirty="0"/>
              <a:t> </a:t>
            </a:r>
            <a:r>
              <a:rPr lang="tr-TR" altLang="tr-TR" sz="2000" dirty="0" err="1"/>
              <a:t>glottidis</a:t>
            </a:r>
            <a:r>
              <a:rPr lang="tr-TR" altLang="tr-TR" sz="2000" dirty="0"/>
              <a:t> (sağ sol ses telleri arasında kalan açıklık)</a:t>
            </a:r>
          </a:p>
          <a:p>
            <a:pPr eaLnBrk="1" hangingPunct="1"/>
            <a:r>
              <a:rPr lang="tr-TR" altLang="tr-TR" sz="2400" dirty="0" err="1"/>
              <a:t>Cavitas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infraglottica</a:t>
            </a:r>
            <a:endParaRPr lang="tr-TR" altLang="tr-TR" sz="2400" dirty="0"/>
          </a:p>
          <a:p>
            <a:pPr lvl="1" eaLnBrk="1" hangingPunct="1"/>
            <a:r>
              <a:rPr lang="tr-TR" altLang="tr-TR" sz="2000" dirty="0" err="1"/>
              <a:t>Plica</a:t>
            </a:r>
            <a:r>
              <a:rPr lang="tr-TR" altLang="tr-TR" sz="2000" dirty="0"/>
              <a:t> </a:t>
            </a:r>
            <a:r>
              <a:rPr lang="tr-TR" altLang="tr-TR" sz="2000" dirty="0" err="1"/>
              <a:t>vocalis</a:t>
            </a:r>
            <a:r>
              <a:rPr lang="tr-TR" altLang="tr-TR" sz="2000" dirty="0"/>
              <a:t> ile cart.</a:t>
            </a:r>
            <a:r>
              <a:rPr lang="tr-TR" altLang="tr-TR" sz="2000" dirty="0" err="1"/>
              <a:t>cricoidea</a:t>
            </a:r>
            <a:r>
              <a:rPr lang="tr-TR" altLang="tr-TR" sz="2000" dirty="0"/>
              <a:t> alt kenarı arası</a:t>
            </a:r>
          </a:p>
        </p:txBody>
      </p:sp>
      <p:pic>
        <p:nvPicPr>
          <p:cNvPr id="37892" name="Picture 5" descr="023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4913" y="2064711"/>
            <a:ext cx="5822380" cy="410386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9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CAVITAS LARYNGIS</a:t>
            </a:r>
          </a:p>
        </p:txBody>
      </p:sp>
      <p:pic>
        <p:nvPicPr>
          <p:cNvPr id="39939" name="Picture 4" descr="023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1089" y="1600201"/>
            <a:ext cx="7489825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2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0210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339" y="3355975"/>
            <a:ext cx="3017837" cy="350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LARYNX KASLARI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825625"/>
            <a:ext cx="4038600" cy="4351338"/>
          </a:xfrm>
        </p:spPr>
        <p:txBody>
          <a:bodyPr/>
          <a:lstStyle/>
          <a:p>
            <a:pPr marL="457200" indent="-457200"/>
            <a:r>
              <a:rPr lang="tr-TR" altLang="tr-TR" u="sng" smtClean="0"/>
              <a:t>Ekstrinsik kaslar</a:t>
            </a:r>
          </a:p>
          <a:p>
            <a:pPr marL="457200" indent="-457200"/>
            <a:r>
              <a:rPr lang="tr-TR" altLang="tr-TR" sz="2400"/>
              <a:t>Elevasyon yaptıranlar</a:t>
            </a:r>
          </a:p>
          <a:p>
            <a:pPr marL="838200" lvl="1" indent="-381000"/>
            <a:r>
              <a:rPr lang="tr-TR" altLang="tr-TR" sz="2000"/>
              <a:t>M.digastricus</a:t>
            </a:r>
          </a:p>
          <a:p>
            <a:pPr marL="838200" lvl="1" indent="-381000"/>
            <a:r>
              <a:rPr lang="tr-TR" altLang="tr-TR" sz="2000"/>
              <a:t>M.stylohyoideus</a:t>
            </a:r>
          </a:p>
          <a:p>
            <a:pPr marL="838200" lvl="1" indent="-381000"/>
            <a:r>
              <a:rPr lang="tr-TR" altLang="tr-TR" sz="2000"/>
              <a:t>M.geniohyoideus</a:t>
            </a:r>
          </a:p>
          <a:p>
            <a:pPr marL="838200" lvl="1" indent="-381000"/>
            <a:r>
              <a:rPr lang="tr-TR" altLang="tr-TR" sz="2000"/>
              <a:t>M.stylopharyngeus</a:t>
            </a:r>
          </a:p>
          <a:p>
            <a:pPr marL="838200" lvl="1" indent="-381000"/>
            <a:r>
              <a:rPr lang="tr-TR" altLang="tr-TR" sz="2000"/>
              <a:t>M.salpingopharyngeus</a:t>
            </a:r>
          </a:p>
          <a:p>
            <a:pPr marL="838200" lvl="1" indent="-381000"/>
            <a:r>
              <a:rPr lang="tr-TR" altLang="tr-TR" sz="2000"/>
              <a:t>M.palatopharyngeus</a:t>
            </a:r>
          </a:p>
        </p:txBody>
      </p:sp>
      <p:sp>
        <p:nvSpPr>
          <p:cNvPr id="40965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7507514" y="1811111"/>
            <a:ext cx="4437743" cy="4351338"/>
          </a:xfrm>
        </p:spPr>
        <p:txBody>
          <a:bodyPr/>
          <a:lstStyle/>
          <a:p>
            <a:pPr eaLnBrk="1" hangingPunct="1"/>
            <a:endParaRPr lang="tr-TR" altLang="tr-TR" sz="2400" dirty="0"/>
          </a:p>
          <a:p>
            <a:pPr eaLnBrk="1" hangingPunct="1"/>
            <a:r>
              <a:rPr lang="tr-TR" altLang="tr-TR" sz="2400" dirty="0"/>
              <a:t>Depresyon yaptıranlar</a:t>
            </a:r>
          </a:p>
          <a:p>
            <a:pPr lvl="1" eaLnBrk="1" hangingPunct="1"/>
            <a:r>
              <a:rPr lang="tr-TR" altLang="tr-TR" sz="2000" dirty="0" err="1"/>
              <a:t>M.sternothyroideus</a:t>
            </a:r>
            <a:endParaRPr lang="tr-TR" altLang="tr-TR" sz="2000" dirty="0"/>
          </a:p>
          <a:p>
            <a:pPr lvl="1" eaLnBrk="1" hangingPunct="1"/>
            <a:r>
              <a:rPr lang="tr-TR" altLang="tr-TR" sz="2000" dirty="0" err="1"/>
              <a:t>M.sternohyoideus</a:t>
            </a:r>
            <a:endParaRPr lang="tr-TR" altLang="tr-TR" sz="2000" dirty="0"/>
          </a:p>
          <a:p>
            <a:pPr lvl="1" eaLnBrk="1" hangingPunct="1"/>
            <a:r>
              <a:rPr lang="tr-TR" altLang="tr-TR" sz="2000" dirty="0" err="1"/>
              <a:t>M.omohyoideus</a:t>
            </a:r>
            <a:endParaRPr lang="tr-TR" altLang="tr-TR" sz="2000" dirty="0"/>
          </a:p>
        </p:txBody>
      </p:sp>
    </p:spTree>
    <p:extLst>
      <p:ext uri="{BB962C8B-B14F-4D97-AF65-F5344CB8AC3E}">
        <p14:creationId xmlns:p14="http://schemas.microsoft.com/office/powerpoint/2010/main" val="36254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LARYNX KASLARI (</a:t>
            </a:r>
            <a:r>
              <a:rPr lang="tr-TR" altLang="tr-TR" dirty="0" err="1" smtClean="0"/>
              <a:t>İntrinsik</a:t>
            </a:r>
            <a:r>
              <a:rPr lang="tr-TR" altLang="tr-TR" dirty="0" smtClean="0"/>
              <a:t>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110344" y="1730830"/>
            <a:ext cx="3609975" cy="4525963"/>
          </a:xfrm>
        </p:spPr>
        <p:txBody>
          <a:bodyPr/>
          <a:lstStyle/>
          <a:p>
            <a:pPr eaLnBrk="1" hangingPunct="1"/>
            <a:r>
              <a:rPr lang="tr-TR" altLang="tr-TR" sz="2500" dirty="0" err="1"/>
              <a:t>Aditus</a:t>
            </a:r>
            <a:r>
              <a:rPr lang="tr-TR" altLang="tr-TR" sz="2500" dirty="0"/>
              <a:t> </a:t>
            </a:r>
            <a:r>
              <a:rPr lang="tr-TR" altLang="tr-TR" sz="2500" dirty="0" err="1"/>
              <a:t>laryngis’e</a:t>
            </a:r>
            <a:r>
              <a:rPr lang="tr-TR" altLang="tr-TR" sz="2500" dirty="0"/>
              <a:t> etkili olanlar</a:t>
            </a:r>
          </a:p>
          <a:p>
            <a:pPr lvl="1" eaLnBrk="1" hangingPunct="1"/>
            <a:r>
              <a:rPr lang="tr-TR" altLang="tr-TR" sz="2200" dirty="0" err="1" smtClean="0"/>
              <a:t>M.aryepiglottica</a:t>
            </a:r>
            <a:endParaRPr lang="tr-TR" altLang="tr-TR" sz="2200" dirty="0"/>
          </a:p>
          <a:p>
            <a:pPr lvl="2" eaLnBrk="1" hangingPunct="1"/>
            <a:r>
              <a:rPr lang="tr-TR" altLang="tr-TR" sz="2200" dirty="0" smtClean="0"/>
              <a:t>kapatır </a:t>
            </a:r>
            <a:endParaRPr lang="tr-TR" altLang="tr-TR" sz="2200" dirty="0"/>
          </a:p>
          <a:p>
            <a:pPr lvl="1" eaLnBrk="1" hangingPunct="1"/>
            <a:r>
              <a:rPr lang="tr-TR" altLang="tr-TR" sz="2200" dirty="0" err="1"/>
              <a:t>M.thyroepiglotticus</a:t>
            </a:r>
            <a:endParaRPr lang="tr-TR" altLang="tr-TR" sz="2200" dirty="0"/>
          </a:p>
          <a:p>
            <a:pPr lvl="2" eaLnBrk="1" hangingPunct="1"/>
            <a:r>
              <a:rPr lang="tr-TR" altLang="tr-TR" sz="2200" dirty="0" smtClean="0"/>
              <a:t>kapatır</a:t>
            </a:r>
            <a:endParaRPr lang="tr-TR" altLang="tr-TR" sz="22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096001" y="1628775"/>
            <a:ext cx="4310063" cy="423545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tr-TR" dirty="0" err="1"/>
              <a:t>Plica</a:t>
            </a:r>
            <a:r>
              <a:rPr lang="tr-TR" dirty="0"/>
              <a:t> </a:t>
            </a:r>
            <a:r>
              <a:rPr lang="tr-TR" dirty="0" err="1"/>
              <a:t>vocalis’lere</a:t>
            </a:r>
            <a:r>
              <a:rPr lang="tr-TR" dirty="0"/>
              <a:t> etkili olanlar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 err="1"/>
              <a:t>M.cricothyroideus</a:t>
            </a:r>
            <a:r>
              <a:rPr lang="tr-TR" dirty="0"/>
              <a:t> (</a:t>
            </a:r>
            <a:r>
              <a:rPr lang="tr-TR" dirty="0" err="1"/>
              <a:t>m.anticus</a:t>
            </a:r>
            <a:r>
              <a:rPr lang="tr-TR" dirty="0"/>
              <a:t>)**</a:t>
            </a:r>
          </a:p>
          <a:p>
            <a:pPr lvl="2">
              <a:lnSpc>
                <a:spcPct val="90000"/>
              </a:lnSpc>
              <a:defRPr/>
            </a:pPr>
            <a:r>
              <a:rPr lang="tr-TR" dirty="0"/>
              <a:t>Gerer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 err="1"/>
              <a:t>M.thyroarytenoideus</a:t>
            </a:r>
            <a:endParaRPr lang="tr-TR" dirty="0"/>
          </a:p>
          <a:p>
            <a:pPr lvl="2">
              <a:lnSpc>
                <a:spcPct val="90000"/>
              </a:lnSpc>
              <a:defRPr/>
            </a:pPr>
            <a:r>
              <a:rPr lang="tr-TR" dirty="0"/>
              <a:t>Gevşetir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 err="1"/>
              <a:t>M.cricoarytenoideus</a:t>
            </a:r>
            <a:r>
              <a:rPr lang="tr-TR" dirty="0"/>
              <a:t> </a:t>
            </a:r>
            <a:r>
              <a:rPr lang="tr-TR" dirty="0" err="1"/>
              <a:t>lateralis</a:t>
            </a:r>
            <a:endParaRPr lang="tr-TR" dirty="0"/>
          </a:p>
          <a:p>
            <a:pPr lvl="2">
              <a:lnSpc>
                <a:spcPct val="90000"/>
              </a:lnSpc>
              <a:defRPr/>
            </a:pPr>
            <a:r>
              <a:rPr lang="tr-TR" dirty="0" err="1"/>
              <a:t>Adduksiyon</a:t>
            </a:r>
            <a:r>
              <a:rPr lang="tr-TR" dirty="0"/>
              <a:t> 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 err="1"/>
              <a:t>M.cricoarytenoideus</a:t>
            </a:r>
            <a:r>
              <a:rPr lang="tr-TR" dirty="0"/>
              <a:t> </a:t>
            </a:r>
            <a:r>
              <a:rPr lang="tr-TR" dirty="0" err="1"/>
              <a:t>posterior</a:t>
            </a:r>
            <a:r>
              <a:rPr lang="tr-TR" dirty="0"/>
              <a:t> (</a:t>
            </a:r>
            <a:r>
              <a:rPr lang="tr-TR" dirty="0" err="1"/>
              <a:t>m.posticus</a:t>
            </a:r>
            <a:r>
              <a:rPr lang="tr-TR" dirty="0"/>
              <a:t>)***</a:t>
            </a:r>
          </a:p>
          <a:p>
            <a:pPr lvl="2">
              <a:lnSpc>
                <a:spcPct val="90000"/>
              </a:lnSpc>
              <a:defRPr/>
            </a:pPr>
            <a:r>
              <a:rPr lang="tr-TR" dirty="0" err="1"/>
              <a:t>Abduksiyon</a:t>
            </a:r>
            <a:r>
              <a:rPr lang="tr-TR" dirty="0"/>
              <a:t> </a:t>
            </a:r>
            <a:r>
              <a:rPr lang="tr-TR" b="1" i="1" dirty="0">
                <a:solidFill>
                  <a:srgbClr val="0D0DD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tr-TR" b="1" i="1" dirty="0" err="1">
                <a:solidFill>
                  <a:srgbClr val="0D0DD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rima</a:t>
            </a:r>
            <a:r>
              <a:rPr lang="tr-TR" b="1" i="1" dirty="0">
                <a:solidFill>
                  <a:srgbClr val="0D0DD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b="1" i="1" dirty="0" err="1">
                <a:solidFill>
                  <a:srgbClr val="0D0DD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glottidis’i</a:t>
            </a:r>
            <a:r>
              <a:rPr lang="tr-TR" b="1" i="1" dirty="0">
                <a:solidFill>
                  <a:srgbClr val="0D0DD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genişleten tek kas budur)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 err="1"/>
              <a:t>M.arytenoideus</a:t>
            </a:r>
            <a:r>
              <a:rPr lang="tr-TR" dirty="0"/>
              <a:t> </a:t>
            </a:r>
            <a:r>
              <a:rPr lang="tr-TR" dirty="0" err="1"/>
              <a:t>transversus</a:t>
            </a:r>
            <a:endParaRPr lang="tr-TR" dirty="0"/>
          </a:p>
          <a:p>
            <a:pPr lvl="2">
              <a:lnSpc>
                <a:spcPct val="90000"/>
              </a:lnSpc>
              <a:defRPr/>
            </a:pPr>
            <a:r>
              <a:rPr lang="tr-TR" dirty="0" err="1"/>
              <a:t>Cart.arytenoidea’ları</a:t>
            </a:r>
            <a:r>
              <a:rPr lang="tr-TR" dirty="0"/>
              <a:t> yaklaştırır.</a:t>
            </a:r>
          </a:p>
        </p:txBody>
      </p:sp>
    </p:spTree>
    <p:extLst>
      <p:ext uri="{BB962C8B-B14F-4D97-AF65-F5344CB8AC3E}">
        <p14:creationId xmlns:p14="http://schemas.microsoft.com/office/powerpoint/2010/main" val="277947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/>
              <a:t>LARYNX KASLARI (</a:t>
            </a:r>
            <a:r>
              <a:rPr lang="tr-TR" altLang="tr-TR" dirty="0" err="1" smtClean="0"/>
              <a:t>İntrinsik</a:t>
            </a:r>
            <a:r>
              <a:rPr lang="tr-TR" altLang="tr-TR" dirty="0" smtClean="0"/>
              <a:t>)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261257" y="1582057"/>
            <a:ext cx="423817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/>
              <a:t>Rima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glottidis’i</a:t>
            </a:r>
            <a:r>
              <a:rPr lang="tr-TR" sz="2400" b="1" dirty="0" smtClean="0"/>
              <a:t> kapatan kaslar</a:t>
            </a:r>
          </a:p>
          <a:p>
            <a:r>
              <a:rPr lang="tr-TR" sz="2400" dirty="0" smtClean="0"/>
              <a:t>▪ M. </a:t>
            </a:r>
            <a:r>
              <a:rPr lang="tr-TR" sz="2400" dirty="0" err="1" smtClean="0"/>
              <a:t>cricoyhyroideus</a:t>
            </a:r>
            <a:endParaRPr lang="tr-TR" sz="2400" dirty="0" smtClean="0"/>
          </a:p>
          <a:p>
            <a:r>
              <a:rPr lang="tr-TR" sz="2400" dirty="0" smtClean="0"/>
              <a:t>▪ M. </a:t>
            </a:r>
            <a:r>
              <a:rPr lang="tr-TR" sz="2400" dirty="0" err="1" smtClean="0"/>
              <a:t>arytenoideus</a:t>
            </a:r>
            <a:endParaRPr lang="tr-TR" sz="2400" dirty="0" smtClean="0"/>
          </a:p>
          <a:p>
            <a:r>
              <a:rPr lang="tr-TR" sz="2400" dirty="0" smtClean="0"/>
              <a:t>▪ M. </a:t>
            </a:r>
            <a:r>
              <a:rPr lang="tr-TR" sz="2400" dirty="0" err="1" smtClean="0"/>
              <a:t>cricoarytenoideus</a:t>
            </a:r>
            <a:r>
              <a:rPr lang="tr-TR" sz="2400" dirty="0" smtClean="0"/>
              <a:t> </a:t>
            </a:r>
            <a:r>
              <a:rPr lang="tr-TR" sz="2400" dirty="0" err="1" smtClean="0"/>
              <a:t>lateralis</a:t>
            </a:r>
            <a:endParaRPr lang="tr-TR" sz="2400" dirty="0" smtClean="0"/>
          </a:p>
          <a:p>
            <a:r>
              <a:rPr lang="tr-TR" sz="2400" dirty="0" smtClean="0"/>
              <a:t>▪ M. </a:t>
            </a:r>
            <a:r>
              <a:rPr lang="tr-TR" sz="2400" dirty="0" err="1" smtClean="0"/>
              <a:t>aryepiglottica</a:t>
            </a:r>
            <a:endParaRPr lang="tr-TR" sz="2400" dirty="0" smtClean="0"/>
          </a:p>
          <a:p>
            <a:r>
              <a:rPr lang="tr-TR" sz="2400" dirty="0" smtClean="0"/>
              <a:t>▪ M. </a:t>
            </a:r>
            <a:r>
              <a:rPr lang="tr-TR" sz="2400" dirty="0" err="1" smtClean="0"/>
              <a:t>thyroarytenoideus</a:t>
            </a:r>
            <a:endParaRPr lang="tr-TR" sz="2400" dirty="0" smtClean="0"/>
          </a:p>
          <a:p>
            <a:r>
              <a:rPr lang="tr-TR" sz="2400" dirty="0" smtClean="0"/>
              <a:t>▪ M. </a:t>
            </a:r>
            <a:r>
              <a:rPr lang="tr-TR" sz="2400" dirty="0" err="1" smtClean="0"/>
              <a:t>vocalis</a:t>
            </a:r>
            <a:endParaRPr lang="tr-TR" sz="2400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4934857" y="1712686"/>
            <a:ext cx="4354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/>
              <a:t>Rima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glottidis’i</a:t>
            </a:r>
            <a:r>
              <a:rPr lang="tr-TR" sz="2400" b="1" dirty="0" smtClean="0"/>
              <a:t> açan kas</a:t>
            </a:r>
          </a:p>
          <a:p>
            <a:r>
              <a:rPr lang="tr-TR" sz="2400" dirty="0" smtClean="0"/>
              <a:t>▪ M. </a:t>
            </a:r>
            <a:r>
              <a:rPr lang="tr-TR" sz="2400" dirty="0" err="1" smtClean="0"/>
              <a:t>cricoarytenoideus</a:t>
            </a:r>
            <a:r>
              <a:rPr lang="tr-TR" sz="2400" dirty="0" smtClean="0"/>
              <a:t> </a:t>
            </a:r>
            <a:r>
              <a:rPr lang="tr-TR" sz="2400" dirty="0" err="1" smtClean="0"/>
              <a:t>posterior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9127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LARYNX KASLARI</a:t>
            </a:r>
          </a:p>
        </p:txBody>
      </p:sp>
      <p:pic>
        <p:nvPicPr>
          <p:cNvPr id="44035" name="Picture 4" descr="022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3239" y="1600201"/>
            <a:ext cx="6105525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88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İntrinsik Larynx Kaslarının Sinirleri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N.vagus’un dalı olan</a:t>
            </a:r>
          </a:p>
          <a:p>
            <a:pPr lvl="1" eaLnBrk="1" hangingPunct="1"/>
            <a:r>
              <a:rPr lang="tr-TR" altLang="tr-TR" smtClean="0"/>
              <a:t>N.laryngealis recurrens</a:t>
            </a:r>
          </a:p>
          <a:p>
            <a:pPr lvl="1" eaLnBrk="1" hangingPunct="1"/>
            <a:endParaRPr lang="tr-TR" altLang="tr-TR" smtClean="0"/>
          </a:p>
          <a:p>
            <a:pPr lvl="1" eaLnBrk="1" hangingPunct="1"/>
            <a:r>
              <a:rPr lang="tr-TR" altLang="tr-TR" smtClean="0"/>
              <a:t>Sadece m.cricothyroideus</a:t>
            </a:r>
          </a:p>
          <a:p>
            <a:pPr lvl="2" eaLnBrk="1" hangingPunct="1"/>
            <a:r>
              <a:rPr lang="tr-TR" altLang="tr-TR" smtClean="0"/>
              <a:t>N.laryngealis superior’un ramus externus’undan inerve olur.</a:t>
            </a:r>
          </a:p>
        </p:txBody>
      </p:sp>
    </p:spTree>
    <p:extLst>
      <p:ext uri="{BB962C8B-B14F-4D97-AF65-F5344CB8AC3E}">
        <p14:creationId xmlns:p14="http://schemas.microsoft.com/office/powerpoint/2010/main" val="22945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Yutma Sırasında Larynx</a:t>
            </a:r>
          </a:p>
        </p:txBody>
      </p:sp>
      <p:pic>
        <p:nvPicPr>
          <p:cNvPr id="46083" name="Picture 4" descr="0233-023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995489"/>
            <a:ext cx="8229600" cy="37353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073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TRACHEA – Soluk Borusu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400" dirty="0" smtClean="0"/>
              <a:t>10-12 </a:t>
            </a:r>
            <a:r>
              <a:rPr lang="tr-TR" altLang="tr-TR" sz="2400" dirty="0"/>
              <a:t>cm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/>
              <a:t>Çapı </a:t>
            </a:r>
            <a:r>
              <a:rPr lang="tr-TR" altLang="tr-TR" sz="2400" dirty="0" smtClean="0"/>
              <a:t>2 </a:t>
            </a:r>
            <a:r>
              <a:rPr lang="tr-TR" altLang="tr-TR" sz="2400" dirty="0"/>
              <a:t>cm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/>
              <a:t>C6 </a:t>
            </a:r>
            <a:r>
              <a:rPr lang="tr-TR" altLang="tr-TR" sz="2400" dirty="0" err="1"/>
              <a:t>vertebra</a:t>
            </a:r>
            <a:r>
              <a:rPr lang="tr-TR" altLang="tr-TR" sz="2400" dirty="0"/>
              <a:t> seviyesinden başlar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 err="1"/>
              <a:t>Thoraks</a:t>
            </a:r>
            <a:r>
              <a:rPr lang="tr-TR" altLang="tr-TR" sz="2400" dirty="0"/>
              <a:t> içinde </a:t>
            </a:r>
            <a:r>
              <a:rPr lang="tr-TR" altLang="tr-TR" sz="2400" dirty="0" smtClean="0"/>
              <a:t>T4 </a:t>
            </a:r>
            <a:r>
              <a:rPr lang="tr-TR" altLang="tr-TR" sz="2400" dirty="0" err="1"/>
              <a:t>vertebra</a:t>
            </a:r>
            <a:r>
              <a:rPr lang="tr-TR" altLang="tr-TR" sz="2400" dirty="0"/>
              <a:t> cisminin alt kenarı hizasında iki ana bronşa ayrılır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err="1"/>
              <a:t>Bifurcatio</a:t>
            </a:r>
            <a:r>
              <a:rPr lang="tr-TR" altLang="tr-TR" sz="2000" dirty="0"/>
              <a:t> </a:t>
            </a:r>
            <a:r>
              <a:rPr lang="tr-TR" altLang="tr-TR" sz="2000" dirty="0" err="1"/>
              <a:t>trachea</a:t>
            </a:r>
            <a:endParaRPr lang="tr-TR" altLang="tr-TR" sz="2000" dirty="0"/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err="1" smtClean="0"/>
              <a:t>Carina</a:t>
            </a:r>
            <a:r>
              <a:rPr lang="tr-TR" altLang="tr-TR" sz="2000" dirty="0" smtClean="0"/>
              <a:t> </a:t>
            </a:r>
            <a:endParaRPr lang="tr-TR" altLang="tr-TR" sz="2000" dirty="0"/>
          </a:p>
        </p:txBody>
      </p:sp>
      <p:pic>
        <p:nvPicPr>
          <p:cNvPr id="47108" name="Picture 4" descr="08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7813" y="2362201"/>
            <a:ext cx="3084512" cy="37242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10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TRACHEA</a:t>
            </a:r>
          </a:p>
        </p:txBody>
      </p:sp>
      <p:pic>
        <p:nvPicPr>
          <p:cNvPr id="48131" name="Picture 4" descr="084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8567" y="1654630"/>
            <a:ext cx="3701445" cy="447153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32" name="Picture 7" descr="084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6514" y="1600201"/>
            <a:ext cx="3609975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897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TRACHEA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400" dirty="0"/>
              <a:t>Pars </a:t>
            </a:r>
            <a:r>
              <a:rPr lang="tr-TR" altLang="tr-TR" sz="2400" dirty="0" err="1"/>
              <a:t>cervicalis</a:t>
            </a:r>
            <a:endParaRPr lang="tr-TR" altLang="tr-TR" sz="2400" dirty="0"/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/>
              <a:t>Pars </a:t>
            </a:r>
            <a:r>
              <a:rPr lang="tr-TR" altLang="tr-TR" sz="2400" dirty="0" err="1"/>
              <a:t>thoracalis</a:t>
            </a:r>
            <a:endParaRPr lang="tr-TR" altLang="tr-TR" sz="2400" dirty="0"/>
          </a:p>
          <a:p>
            <a:pPr eaLnBrk="1" hangingPunct="1">
              <a:lnSpc>
                <a:spcPct val="90000"/>
              </a:lnSpc>
            </a:pPr>
            <a:endParaRPr lang="tr-TR" altLang="tr-TR" sz="2400" dirty="0"/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/>
              <a:t>Cart.</a:t>
            </a:r>
            <a:r>
              <a:rPr lang="tr-TR" altLang="tr-TR" sz="2400" dirty="0" err="1"/>
              <a:t>tracheales</a:t>
            </a:r>
            <a:r>
              <a:rPr lang="tr-TR" altLang="tr-TR" sz="2400" dirty="0"/>
              <a:t>(16-20)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/>
              <a:t>Lig.</a:t>
            </a:r>
            <a:r>
              <a:rPr lang="tr-TR" altLang="tr-TR" sz="2400" dirty="0" err="1"/>
              <a:t>annularia</a:t>
            </a:r>
            <a:r>
              <a:rPr lang="tr-TR" altLang="tr-TR" sz="24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 err="1"/>
              <a:t>M.trachealis</a:t>
            </a:r>
            <a:r>
              <a:rPr lang="tr-TR" altLang="tr-TR" sz="2400" dirty="0"/>
              <a:t> (düz kas)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 err="1"/>
              <a:t>Membranöz</a:t>
            </a:r>
            <a:r>
              <a:rPr lang="tr-TR" altLang="tr-TR" sz="2400" dirty="0"/>
              <a:t> </a:t>
            </a:r>
            <a:r>
              <a:rPr lang="tr-TR" altLang="tr-TR" sz="2400" dirty="0" smtClean="0"/>
              <a:t>duvar (arka duvar)</a:t>
            </a:r>
            <a:endParaRPr lang="tr-TR" altLang="tr-TR" sz="2400" dirty="0"/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/>
              <a:t>Otonom sinirlerle </a:t>
            </a:r>
            <a:r>
              <a:rPr lang="tr-TR" altLang="tr-TR" sz="2400" dirty="0" err="1"/>
              <a:t>inerve</a:t>
            </a:r>
            <a:r>
              <a:rPr lang="tr-TR" altLang="tr-TR" sz="2400" dirty="0"/>
              <a:t> olur.</a:t>
            </a:r>
          </a:p>
        </p:txBody>
      </p:sp>
      <p:pic>
        <p:nvPicPr>
          <p:cNvPr id="6" name="Picture 7" descr="084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86566" y="1"/>
            <a:ext cx="5395890" cy="676242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2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BRONŞLAR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 rtlCol="0">
            <a:normAutofit lnSpcReduction="10000"/>
          </a:bodyPr>
          <a:lstStyle/>
          <a:p>
            <a:pPr>
              <a:defRPr/>
            </a:pPr>
            <a:r>
              <a:rPr lang="tr-TR" sz="2400">
                <a:latin typeface="Bookman Old Style" pitchFamily="18" charset="0"/>
              </a:rPr>
              <a:t>Hava iletiminin trachea ile lobulus (acinus) arasında kalan dallanma bölümü bronşlardır.</a:t>
            </a:r>
          </a:p>
          <a:p>
            <a:pPr>
              <a:defRPr/>
            </a:pPr>
            <a:r>
              <a:rPr lang="tr-TR" sz="2400">
                <a:latin typeface="Bookman Old Style" pitchFamily="18" charset="0"/>
              </a:rPr>
              <a:t>Ana bronş</a:t>
            </a:r>
          </a:p>
          <a:p>
            <a:pPr lvl="1">
              <a:defRPr/>
            </a:pPr>
            <a:r>
              <a:rPr lang="tr-TR" sz="2000">
                <a:latin typeface="Bookman Old Style" pitchFamily="18" charset="0"/>
              </a:rPr>
              <a:t>Bronchus principalis</a:t>
            </a:r>
          </a:p>
          <a:p>
            <a:pPr>
              <a:defRPr/>
            </a:pPr>
            <a:r>
              <a:rPr lang="tr-TR" sz="2400">
                <a:latin typeface="Bookman Old Style" pitchFamily="18" charset="0"/>
              </a:rPr>
              <a:t>Lober bronş</a:t>
            </a:r>
          </a:p>
          <a:p>
            <a:pPr lvl="1">
              <a:defRPr/>
            </a:pPr>
            <a:r>
              <a:rPr lang="tr-TR" sz="2000">
                <a:latin typeface="Bookman Old Style" pitchFamily="18" charset="0"/>
              </a:rPr>
              <a:t>Bronchus lobaris</a:t>
            </a:r>
          </a:p>
          <a:p>
            <a:pPr>
              <a:defRPr/>
            </a:pPr>
            <a:r>
              <a:rPr lang="tr-TR" sz="2400">
                <a:latin typeface="Bookman Old Style" pitchFamily="18" charset="0"/>
              </a:rPr>
              <a:t>Segmental bronş</a:t>
            </a:r>
          </a:p>
          <a:p>
            <a:pPr lvl="1">
              <a:defRPr/>
            </a:pPr>
            <a:r>
              <a:rPr lang="tr-TR" sz="2000">
                <a:latin typeface="Bookman Old Style" pitchFamily="18" charset="0"/>
              </a:rPr>
              <a:t>Bronchus segmentalis</a:t>
            </a:r>
          </a:p>
        </p:txBody>
      </p:sp>
      <p:pic>
        <p:nvPicPr>
          <p:cNvPr id="52228" name="Picture 5" descr="P01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6350" y="1600201"/>
            <a:ext cx="3670300" cy="4525963"/>
          </a:xfrm>
          <a:noFill/>
        </p:spPr>
      </p:pic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8688388" y="3743325"/>
            <a:ext cx="0" cy="8382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 flipH="1">
            <a:off x="7680325" y="4724400"/>
            <a:ext cx="503238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H="1">
            <a:off x="7319963" y="5805488"/>
            <a:ext cx="576262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027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  <p:bldP spid="4103" grpId="0" animBg="1"/>
      <p:bldP spid="410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Ana Bronşlar</a:t>
            </a:r>
          </a:p>
        </p:txBody>
      </p:sp>
      <p:sp>
        <p:nvSpPr>
          <p:cNvPr id="542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44172" y="1846944"/>
            <a:ext cx="4186238" cy="4525963"/>
          </a:xfrm>
        </p:spPr>
        <p:txBody>
          <a:bodyPr/>
          <a:lstStyle/>
          <a:p>
            <a:pPr eaLnBrk="1" hangingPunct="1"/>
            <a:r>
              <a:rPr lang="tr-TR" altLang="tr-TR" dirty="0" err="1">
                <a:latin typeface="Bookman Old Style" panose="02050604050505020204" pitchFamily="18" charset="0"/>
              </a:rPr>
              <a:t>Bronchus</a:t>
            </a:r>
            <a:r>
              <a:rPr lang="tr-TR" altLang="tr-TR" dirty="0">
                <a:latin typeface="Bookman Old Style" panose="02050604050505020204" pitchFamily="18" charset="0"/>
              </a:rPr>
              <a:t> </a:t>
            </a:r>
            <a:r>
              <a:rPr lang="tr-TR" altLang="tr-TR" dirty="0" err="1">
                <a:latin typeface="Bookman Old Style" panose="02050604050505020204" pitchFamily="18" charset="0"/>
              </a:rPr>
              <a:t>principalis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/>
            <a:r>
              <a:rPr lang="tr-TR" altLang="tr-TR" dirty="0" err="1">
                <a:latin typeface="Bookman Old Style" panose="02050604050505020204" pitchFamily="18" charset="0"/>
              </a:rPr>
              <a:t>dexter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2" eaLnBrk="1" hangingPunct="1"/>
            <a:r>
              <a:rPr lang="tr-TR" altLang="tr-TR" dirty="0">
                <a:latin typeface="Bookman Old Style" panose="02050604050505020204" pitchFamily="18" charset="0"/>
              </a:rPr>
              <a:t>3 </a:t>
            </a:r>
            <a:r>
              <a:rPr lang="tr-TR" altLang="tr-TR" dirty="0" err="1">
                <a:latin typeface="Bookman Old Style" panose="02050604050505020204" pitchFamily="18" charset="0"/>
              </a:rPr>
              <a:t>lober</a:t>
            </a:r>
            <a:r>
              <a:rPr lang="tr-TR" altLang="tr-TR" dirty="0">
                <a:latin typeface="Bookman Old Style" panose="02050604050505020204" pitchFamily="18" charset="0"/>
              </a:rPr>
              <a:t> dala ayrılır</a:t>
            </a:r>
          </a:p>
          <a:p>
            <a:pPr lvl="1" eaLnBrk="1" hangingPunct="1"/>
            <a:r>
              <a:rPr lang="tr-TR" altLang="tr-TR" dirty="0" err="1">
                <a:latin typeface="Bookman Old Style" panose="02050604050505020204" pitchFamily="18" charset="0"/>
              </a:rPr>
              <a:t>sinister</a:t>
            </a:r>
            <a:r>
              <a:rPr lang="tr-TR" altLang="tr-TR" dirty="0">
                <a:latin typeface="Bookman Old Style" panose="02050604050505020204" pitchFamily="18" charset="0"/>
              </a:rPr>
              <a:t> </a:t>
            </a:r>
          </a:p>
          <a:p>
            <a:pPr lvl="2" eaLnBrk="1" hangingPunct="1"/>
            <a:r>
              <a:rPr lang="tr-TR" altLang="tr-TR" dirty="0">
                <a:latin typeface="Bookman Old Style" panose="02050604050505020204" pitchFamily="18" charset="0"/>
              </a:rPr>
              <a:t>2 </a:t>
            </a:r>
            <a:r>
              <a:rPr lang="tr-TR" altLang="tr-TR" dirty="0" err="1">
                <a:latin typeface="Bookman Old Style" panose="02050604050505020204" pitchFamily="18" charset="0"/>
              </a:rPr>
              <a:t>lober</a:t>
            </a:r>
            <a:r>
              <a:rPr lang="tr-TR" altLang="tr-TR" dirty="0">
                <a:latin typeface="Bookman Old Style" panose="02050604050505020204" pitchFamily="18" charset="0"/>
              </a:rPr>
              <a:t> dala ayrılır</a:t>
            </a:r>
          </a:p>
          <a:p>
            <a:pPr eaLnBrk="1" hangingPunct="1"/>
            <a:r>
              <a:rPr lang="tr-TR" altLang="tr-TR" dirty="0">
                <a:latin typeface="Bookman Old Style" panose="02050604050505020204" pitchFamily="18" charset="0"/>
              </a:rPr>
              <a:t>Sağ ana bronş sola göre daha geniş, daha kısa ve daha dik seyirlidir.</a:t>
            </a:r>
          </a:p>
          <a:p>
            <a:pPr eaLnBrk="1" hangingPunct="1"/>
            <a:endParaRPr lang="tr-TR" altLang="tr-TR" dirty="0">
              <a:latin typeface="Bookman Old Style" panose="02050604050505020204" pitchFamily="18" charset="0"/>
            </a:endParaRPr>
          </a:p>
        </p:txBody>
      </p:sp>
      <p:pic>
        <p:nvPicPr>
          <p:cNvPr id="54276" name="Picture 6" descr="08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8226" y="1196975"/>
            <a:ext cx="4410075" cy="5327650"/>
          </a:xfrm>
          <a:noFill/>
        </p:spPr>
      </p:pic>
    </p:spTree>
    <p:extLst>
      <p:ext uri="{BB962C8B-B14F-4D97-AF65-F5344CB8AC3E}">
        <p14:creationId xmlns:p14="http://schemas.microsoft.com/office/powerpoint/2010/main" val="160786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Akciğer İçi Bronşlar</a:t>
            </a:r>
          </a:p>
        </p:txBody>
      </p:sp>
      <p:sp>
        <p:nvSpPr>
          <p:cNvPr id="5529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211943" y="1817916"/>
            <a:ext cx="4762500" cy="4525963"/>
          </a:xfrm>
        </p:spPr>
        <p:txBody>
          <a:bodyPr/>
          <a:lstStyle/>
          <a:p>
            <a:pPr eaLnBrk="1" hangingPunct="1"/>
            <a:r>
              <a:rPr lang="tr-TR" altLang="tr-TR" sz="2400" dirty="0" err="1">
                <a:latin typeface="Bookman Old Style" panose="02050604050505020204" pitchFamily="18" charset="0"/>
              </a:rPr>
              <a:t>Bronchus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lobaris</a:t>
            </a:r>
            <a:endParaRPr lang="tr-TR" altLang="tr-TR" sz="2400" dirty="0">
              <a:latin typeface="Bookman Old Style" panose="02050604050505020204" pitchFamily="18" charset="0"/>
            </a:endParaRPr>
          </a:p>
          <a:p>
            <a:pPr lvl="1" eaLnBrk="1" hangingPunct="1"/>
            <a:r>
              <a:rPr lang="tr-TR" altLang="tr-TR" sz="2000" dirty="0">
                <a:latin typeface="Bookman Old Style" panose="02050604050505020204" pitchFamily="18" charset="0"/>
              </a:rPr>
              <a:t>Sağda 3</a:t>
            </a:r>
          </a:p>
          <a:p>
            <a:pPr lvl="1" eaLnBrk="1" hangingPunct="1"/>
            <a:r>
              <a:rPr lang="tr-TR" altLang="tr-TR" sz="2000" dirty="0">
                <a:latin typeface="Bookman Old Style" panose="02050604050505020204" pitchFamily="18" charset="0"/>
              </a:rPr>
              <a:t>Solda 2 </a:t>
            </a:r>
          </a:p>
          <a:p>
            <a:pPr eaLnBrk="1" hangingPunct="1"/>
            <a:r>
              <a:rPr lang="tr-TR" altLang="tr-TR" sz="2400" dirty="0" err="1">
                <a:latin typeface="Bookman Old Style" panose="02050604050505020204" pitchFamily="18" charset="0"/>
              </a:rPr>
              <a:t>Bronchus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segmentalis</a:t>
            </a:r>
            <a:endParaRPr lang="tr-TR" altLang="tr-TR" sz="2400" dirty="0">
              <a:latin typeface="Bookman Old Style" panose="02050604050505020204" pitchFamily="18" charset="0"/>
            </a:endParaRPr>
          </a:p>
          <a:p>
            <a:pPr lvl="1" eaLnBrk="1" hangingPunct="1"/>
            <a:r>
              <a:rPr lang="tr-TR" altLang="tr-TR" sz="2000" dirty="0">
                <a:latin typeface="Bookman Old Style" panose="02050604050505020204" pitchFamily="18" charset="0"/>
              </a:rPr>
              <a:t>Sağ ve sol akciğerde 10’ar tane vardır</a:t>
            </a:r>
          </a:p>
          <a:p>
            <a:pPr eaLnBrk="1" hangingPunct="1"/>
            <a:r>
              <a:rPr lang="tr-TR" altLang="tr-TR" sz="2400" dirty="0">
                <a:latin typeface="Bookman Old Style" panose="02050604050505020204" pitchFamily="18" charset="0"/>
              </a:rPr>
              <a:t>Sağ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bronchus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lobaris’ler</a:t>
            </a:r>
            <a:r>
              <a:rPr lang="tr-TR" altLang="tr-TR" sz="2400" dirty="0">
                <a:latin typeface="Bookman Old Style" panose="02050604050505020204" pitchFamily="18" charset="0"/>
              </a:rPr>
              <a:t> (3)</a:t>
            </a:r>
          </a:p>
          <a:p>
            <a:pPr lvl="1" eaLnBrk="1" hangingPunct="1"/>
            <a:r>
              <a:rPr lang="tr-TR" altLang="tr-TR" sz="2000" dirty="0">
                <a:latin typeface="Bookman Old Style" panose="02050604050505020204" pitchFamily="18" charset="0"/>
              </a:rPr>
              <a:t>3-2-5 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segmental</a:t>
            </a:r>
            <a:r>
              <a:rPr lang="tr-TR" altLang="tr-TR" sz="2000" dirty="0">
                <a:latin typeface="Bookman Old Style" panose="02050604050505020204" pitchFamily="18" charset="0"/>
              </a:rPr>
              <a:t> bronşa</a:t>
            </a:r>
          </a:p>
          <a:p>
            <a:pPr eaLnBrk="1" hangingPunct="1"/>
            <a:r>
              <a:rPr lang="tr-TR" altLang="tr-TR" sz="2400" dirty="0">
                <a:latin typeface="Bookman Old Style" panose="02050604050505020204" pitchFamily="18" charset="0"/>
              </a:rPr>
              <a:t>Sol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bronchus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lobaris’ler</a:t>
            </a:r>
            <a:r>
              <a:rPr lang="tr-TR" altLang="tr-TR" sz="2400" dirty="0">
                <a:latin typeface="Bookman Old Style" panose="02050604050505020204" pitchFamily="18" charset="0"/>
              </a:rPr>
              <a:t> (2)</a:t>
            </a:r>
          </a:p>
          <a:p>
            <a:pPr lvl="1" eaLnBrk="1" hangingPunct="1"/>
            <a:r>
              <a:rPr lang="tr-TR" altLang="tr-TR" sz="2000" dirty="0">
                <a:latin typeface="Bookman Old Style" panose="02050604050505020204" pitchFamily="18" charset="0"/>
              </a:rPr>
              <a:t>5-5 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segmental</a:t>
            </a:r>
            <a:r>
              <a:rPr lang="tr-TR" altLang="tr-TR" sz="2000" dirty="0">
                <a:latin typeface="Bookman Old Style" panose="02050604050505020204" pitchFamily="18" charset="0"/>
              </a:rPr>
              <a:t> bronşa</a:t>
            </a:r>
          </a:p>
        </p:txBody>
      </p:sp>
      <p:pic>
        <p:nvPicPr>
          <p:cNvPr id="55300" name="Picture 9" descr="190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5626" y="1550988"/>
            <a:ext cx="3063875" cy="44704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8534400" y="3814763"/>
            <a:ext cx="0" cy="8382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9048750" y="4030663"/>
            <a:ext cx="0" cy="8382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9551988" y="4319588"/>
            <a:ext cx="0" cy="8382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42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4" grpId="0" animBg="1"/>
      <p:bldP spid="8205" grpId="0" animBg="1"/>
      <p:bldP spid="820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0850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0214" y="274639"/>
            <a:ext cx="6251575" cy="58515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05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70858" y="1897744"/>
            <a:ext cx="5027084" cy="3724275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tr-TR" dirty="0" err="1" smtClean="0">
                <a:latin typeface="Bookman Old Style" pitchFamily="18" charset="0"/>
              </a:rPr>
              <a:t>Thorax</a:t>
            </a:r>
            <a:r>
              <a:rPr lang="tr-TR" dirty="0" smtClean="0">
                <a:latin typeface="Bookman Old Style" pitchFamily="18" charset="0"/>
              </a:rPr>
              <a:t> boşluğunda, kalbin her iki yanında </a:t>
            </a:r>
            <a:endParaRPr lang="tr-TR" dirty="0">
              <a:latin typeface="Bookman Old Style" pitchFamily="18" charset="0"/>
            </a:endParaRPr>
          </a:p>
          <a:p>
            <a:pPr>
              <a:defRPr/>
            </a:pPr>
            <a:r>
              <a:rPr lang="tr-TR" dirty="0">
                <a:latin typeface="Bookman Old Style" pitchFamily="18" charset="0"/>
              </a:rPr>
              <a:t>Gaz alışverişini gerçekleştiren organdır.</a:t>
            </a:r>
          </a:p>
          <a:p>
            <a:pPr>
              <a:defRPr/>
            </a:pPr>
            <a:r>
              <a:rPr lang="tr-TR" dirty="0">
                <a:latin typeface="Bookman Old Style" pitchFamily="18" charset="0"/>
              </a:rPr>
              <a:t>İki akciğer arasında kalan alanın adı </a:t>
            </a:r>
            <a:r>
              <a:rPr lang="tr-TR" i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MEDİASTİNUM</a:t>
            </a:r>
            <a:r>
              <a:rPr lang="tr-TR" dirty="0" err="1">
                <a:latin typeface="Bookman Old Style" pitchFamily="18" charset="0"/>
              </a:rPr>
              <a:t>’dur</a:t>
            </a:r>
            <a:r>
              <a:rPr lang="tr-TR" dirty="0">
                <a:latin typeface="Bookman Old Style" pitchFamily="18" charset="0"/>
              </a:rPr>
              <a:t>.</a:t>
            </a:r>
          </a:p>
        </p:txBody>
      </p:sp>
      <p:pic>
        <p:nvPicPr>
          <p:cNvPr id="57348" name="Picture 8" descr="19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6779" y="1504204"/>
            <a:ext cx="4511449" cy="4534648"/>
          </a:xfrm>
          <a:noFill/>
        </p:spPr>
      </p:pic>
    </p:spTree>
    <p:extLst>
      <p:ext uri="{BB962C8B-B14F-4D97-AF65-F5344CB8AC3E}">
        <p14:creationId xmlns:p14="http://schemas.microsoft.com/office/powerpoint/2010/main" val="343619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6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Akciğer içi hava değişimi</a:t>
            </a:r>
          </a:p>
        </p:txBody>
      </p:sp>
      <p:pic>
        <p:nvPicPr>
          <p:cNvPr id="58371" name="Picture 4" descr="192-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132013"/>
            <a:ext cx="4038600" cy="34607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8372" name="Picture 7" descr="193-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151063"/>
            <a:ext cx="4038600" cy="34226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56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</a:t>
            </a:r>
          </a:p>
        </p:txBody>
      </p:sp>
      <p:sp>
        <p:nvSpPr>
          <p:cNvPr id="5939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 sz="2400">
                <a:latin typeface="Bookman Old Style" panose="02050604050505020204" pitchFamily="18" charset="0"/>
              </a:rPr>
              <a:t>Plevra (çift katmanlı)</a:t>
            </a:r>
          </a:p>
          <a:p>
            <a:pPr lvl="1" eaLnBrk="1" hangingPunct="1"/>
            <a:r>
              <a:rPr lang="tr-TR" altLang="tr-TR" sz="2000">
                <a:latin typeface="Bookman Old Style" panose="02050604050505020204" pitchFamily="18" charset="0"/>
              </a:rPr>
              <a:t>Visseral plevra</a:t>
            </a:r>
          </a:p>
          <a:p>
            <a:pPr lvl="2" eaLnBrk="1" hangingPunct="1"/>
            <a:r>
              <a:rPr lang="tr-TR" altLang="tr-TR" sz="1800">
                <a:latin typeface="Bookman Old Style" panose="02050604050505020204" pitchFamily="18" charset="0"/>
              </a:rPr>
              <a:t>Plevral boşluk</a:t>
            </a:r>
          </a:p>
          <a:p>
            <a:pPr lvl="1" eaLnBrk="1" hangingPunct="1"/>
            <a:r>
              <a:rPr lang="tr-TR" altLang="tr-TR" sz="2000">
                <a:latin typeface="Bookman Old Style" panose="02050604050505020204" pitchFamily="18" charset="0"/>
              </a:rPr>
              <a:t>Parietal plevra</a:t>
            </a:r>
          </a:p>
          <a:p>
            <a:pPr eaLnBrk="1" hangingPunct="1"/>
            <a:r>
              <a:rPr lang="tr-TR" altLang="tr-TR" sz="2400">
                <a:latin typeface="Bookman Old Style" panose="02050604050505020204" pitchFamily="18" charset="0"/>
              </a:rPr>
              <a:t>Sağ akciğer sola göre %10 daha büyüktür.</a:t>
            </a:r>
          </a:p>
          <a:p>
            <a:pPr eaLnBrk="1" hangingPunct="1"/>
            <a:r>
              <a:rPr lang="tr-TR" altLang="tr-TR" sz="2400">
                <a:latin typeface="Bookman Old Style" panose="02050604050505020204" pitchFamily="18" charset="0"/>
              </a:rPr>
              <a:t>Sağ akciğerde 3 lob,</a:t>
            </a:r>
          </a:p>
          <a:p>
            <a:pPr eaLnBrk="1" hangingPunct="1"/>
            <a:r>
              <a:rPr lang="tr-TR" altLang="tr-TR" sz="2400">
                <a:latin typeface="Bookman Old Style" panose="02050604050505020204" pitchFamily="18" charset="0"/>
              </a:rPr>
              <a:t>Sol akciğerde 2 lob vardır.</a:t>
            </a:r>
          </a:p>
        </p:txBody>
      </p:sp>
      <p:pic>
        <p:nvPicPr>
          <p:cNvPr id="59396" name="Picture 6" descr="18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3175" y="2005013"/>
            <a:ext cx="3676650" cy="3714750"/>
          </a:xfrm>
          <a:noFill/>
        </p:spPr>
      </p:pic>
    </p:spTree>
    <p:extLst>
      <p:ext uri="{BB962C8B-B14F-4D97-AF65-F5344CB8AC3E}">
        <p14:creationId xmlns:p14="http://schemas.microsoft.com/office/powerpoint/2010/main" val="159027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7" descr="0869-0870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823914"/>
            <a:ext cx="8229600" cy="4752975"/>
          </a:xfrm>
          <a:noFill/>
        </p:spPr>
      </p:pic>
    </p:spTree>
    <p:extLst>
      <p:ext uri="{BB962C8B-B14F-4D97-AF65-F5344CB8AC3E}">
        <p14:creationId xmlns:p14="http://schemas.microsoft.com/office/powerpoint/2010/main" val="77735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0871-087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085851"/>
            <a:ext cx="8229600" cy="42275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38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2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PLEVRA</a:t>
            </a:r>
          </a:p>
        </p:txBody>
      </p:sp>
      <p:pic>
        <p:nvPicPr>
          <p:cNvPr id="62467" name="Picture 4" descr="image096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9164" y="1600201"/>
            <a:ext cx="3621087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68" name="Picture 7" descr="image096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9726" y="1600201"/>
            <a:ext cx="3001963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29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6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PLEVRA</a:t>
            </a:r>
          </a:p>
        </p:txBody>
      </p:sp>
      <p:pic>
        <p:nvPicPr>
          <p:cNvPr id="63491" name="Picture 4" descr="18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14575" y="2057401"/>
            <a:ext cx="3371850" cy="36099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492" name="Picture 7" descr="18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48439" y="2071688"/>
            <a:ext cx="3286125" cy="35814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10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40229" y="268514"/>
            <a:ext cx="105664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53144" y="1534887"/>
            <a:ext cx="5027084" cy="372427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tr-TR" sz="2000" dirty="0">
                <a:latin typeface="Bookman Old Style" pitchFamily="18" charset="0"/>
              </a:rPr>
              <a:t>Tepesi (</a:t>
            </a:r>
            <a:r>
              <a:rPr lang="tr-TR" sz="2000" dirty="0" err="1">
                <a:latin typeface="Bookman Old Style" pitchFamily="18" charset="0"/>
              </a:rPr>
              <a:t>apex</a:t>
            </a:r>
            <a:r>
              <a:rPr lang="tr-TR" sz="2000" dirty="0">
                <a:latin typeface="Bookman Old Style" pitchFamily="18" charset="0"/>
              </a:rPr>
              <a:t> </a:t>
            </a:r>
            <a:r>
              <a:rPr lang="tr-TR" sz="2000" dirty="0" err="1">
                <a:latin typeface="Bookman Old Style" pitchFamily="18" charset="0"/>
              </a:rPr>
              <a:t>pulmonis</a:t>
            </a:r>
            <a:r>
              <a:rPr lang="tr-TR" sz="2000" dirty="0">
                <a:latin typeface="Bookman Old Style" pitchFamily="18" charset="0"/>
              </a:rPr>
              <a:t>)</a:t>
            </a:r>
          </a:p>
          <a:p>
            <a:pPr>
              <a:defRPr/>
            </a:pPr>
            <a:r>
              <a:rPr lang="tr-TR" sz="2000" dirty="0">
                <a:latin typeface="Bookman Old Style" pitchFamily="18" charset="0"/>
              </a:rPr>
              <a:t>Tabanı (</a:t>
            </a:r>
            <a:r>
              <a:rPr lang="tr-TR" sz="2000" dirty="0" err="1">
                <a:latin typeface="Bookman Old Style" pitchFamily="18" charset="0"/>
              </a:rPr>
              <a:t>basis</a:t>
            </a:r>
            <a:r>
              <a:rPr lang="tr-TR" sz="2000" dirty="0">
                <a:latin typeface="Bookman Old Style" pitchFamily="18" charset="0"/>
              </a:rPr>
              <a:t> </a:t>
            </a:r>
            <a:r>
              <a:rPr lang="tr-TR" sz="2000" dirty="0" err="1">
                <a:latin typeface="Bookman Old Style" pitchFamily="18" charset="0"/>
              </a:rPr>
              <a:t>pulmonis</a:t>
            </a:r>
            <a:r>
              <a:rPr lang="tr-TR" sz="2000" dirty="0">
                <a:latin typeface="Bookman Old Style" pitchFamily="18" charset="0"/>
              </a:rPr>
              <a:t>)</a:t>
            </a:r>
          </a:p>
          <a:p>
            <a:pPr>
              <a:defRPr/>
            </a:pPr>
            <a:r>
              <a:rPr lang="tr-TR" sz="2000" dirty="0">
                <a:latin typeface="Bookman Old Style" pitchFamily="18" charset="0"/>
              </a:rPr>
              <a:t>3 yüzü vardır</a:t>
            </a:r>
          </a:p>
          <a:p>
            <a:pPr lvl="1">
              <a:defRPr/>
            </a:pPr>
            <a:r>
              <a:rPr lang="tr-TR" sz="2000" dirty="0" err="1">
                <a:latin typeface="Bookman Old Style" pitchFamily="18" charset="0"/>
              </a:rPr>
              <a:t>Facies</a:t>
            </a:r>
            <a:r>
              <a:rPr lang="tr-TR" sz="2000" dirty="0">
                <a:latin typeface="Bookman Old Style" pitchFamily="18" charset="0"/>
              </a:rPr>
              <a:t> </a:t>
            </a:r>
            <a:r>
              <a:rPr lang="tr-TR" sz="2000" dirty="0" err="1">
                <a:latin typeface="Bookman Old Style" pitchFamily="18" charset="0"/>
              </a:rPr>
              <a:t>costalis</a:t>
            </a:r>
            <a:endParaRPr lang="tr-TR" sz="2000" dirty="0">
              <a:latin typeface="Bookman Old Style" pitchFamily="18" charset="0"/>
            </a:endParaRPr>
          </a:p>
          <a:p>
            <a:pPr lvl="1">
              <a:defRPr/>
            </a:pPr>
            <a:r>
              <a:rPr lang="tr-TR" sz="2000" dirty="0" err="1">
                <a:latin typeface="Bookman Old Style" pitchFamily="18" charset="0"/>
              </a:rPr>
              <a:t>Facies</a:t>
            </a:r>
            <a:r>
              <a:rPr lang="tr-TR" sz="2000" dirty="0">
                <a:latin typeface="Bookman Old Style" pitchFamily="18" charset="0"/>
              </a:rPr>
              <a:t> </a:t>
            </a:r>
            <a:r>
              <a:rPr lang="tr-TR" sz="2000" dirty="0" err="1">
                <a:latin typeface="Bookman Old Style" pitchFamily="18" charset="0"/>
              </a:rPr>
              <a:t>diaphragmatica</a:t>
            </a:r>
            <a:endParaRPr lang="tr-TR" sz="2000" dirty="0">
              <a:latin typeface="Bookman Old Style" pitchFamily="18" charset="0"/>
            </a:endParaRPr>
          </a:p>
          <a:p>
            <a:pPr lvl="1">
              <a:defRPr/>
            </a:pPr>
            <a:r>
              <a:rPr lang="tr-TR" sz="2000" dirty="0" err="1">
                <a:latin typeface="Bookman Old Style" pitchFamily="18" charset="0"/>
              </a:rPr>
              <a:t>Facies</a:t>
            </a:r>
            <a:r>
              <a:rPr lang="tr-TR" sz="2000" dirty="0">
                <a:latin typeface="Bookman Old Style" pitchFamily="18" charset="0"/>
              </a:rPr>
              <a:t> </a:t>
            </a:r>
            <a:r>
              <a:rPr lang="tr-TR" sz="2000" dirty="0" err="1">
                <a:latin typeface="Bookman Old Style" pitchFamily="18" charset="0"/>
              </a:rPr>
              <a:t>mediastinalis</a:t>
            </a:r>
            <a:endParaRPr lang="tr-TR" sz="2000" dirty="0">
              <a:latin typeface="Bookman Old Style" pitchFamily="18" charset="0"/>
            </a:endParaRPr>
          </a:p>
          <a:p>
            <a:pPr>
              <a:defRPr/>
            </a:pPr>
            <a:r>
              <a:rPr lang="tr-TR" sz="2000" dirty="0" err="1">
                <a:latin typeface="Bookman Old Style" pitchFamily="18" charset="0"/>
              </a:rPr>
              <a:t>Margo</a:t>
            </a:r>
            <a:r>
              <a:rPr lang="tr-TR" sz="2000" dirty="0">
                <a:latin typeface="Bookman Old Style" pitchFamily="18" charset="0"/>
              </a:rPr>
              <a:t> </a:t>
            </a:r>
            <a:r>
              <a:rPr lang="tr-TR" sz="2000" dirty="0" err="1">
                <a:latin typeface="Bookman Old Style" pitchFamily="18" charset="0"/>
              </a:rPr>
              <a:t>anterior</a:t>
            </a:r>
            <a:endParaRPr lang="tr-TR" sz="2000" dirty="0">
              <a:latin typeface="Bookman Old Style" pitchFamily="18" charset="0"/>
            </a:endParaRPr>
          </a:p>
          <a:p>
            <a:pPr lvl="1">
              <a:defRPr/>
            </a:pPr>
            <a:r>
              <a:rPr lang="tr-TR" sz="2000" dirty="0" err="1">
                <a:latin typeface="Bookman Old Style" pitchFamily="18" charset="0"/>
              </a:rPr>
              <a:t>Costal</a:t>
            </a:r>
            <a:r>
              <a:rPr lang="tr-TR" sz="2000" dirty="0">
                <a:latin typeface="Bookman Old Style" pitchFamily="18" charset="0"/>
              </a:rPr>
              <a:t> ve </a:t>
            </a:r>
            <a:r>
              <a:rPr lang="tr-TR" sz="2000" dirty="0" err="1">
                <a:latin typeface="Bookman Old Style" pitchFamily="18" charset="0"/>
              </a:rPr>
              <a:t>mediastinal</a:t>
            </a:r>
            <a:r>
              <a:rPr lang="tr-TR" sz="2000" dirty="0">
                <a:latin typeface="Bookman Old Style" pitchFamily="18" charset="0"/>
              </a:rPr>
              <a:t> yüzlerin birleştiği kenar</a:t>
            </a:r>
          </a:p>
          <a:p>
            <a:pPr>
              <a:defRPr/>
            </a:pPr>
            <a:r>
              <a:rPr lang="tr-TR" sz="2000" dirty="0" err="1">
                <a:latin typeface="Bookman Old Style" pitchFamily="18" charset="0"/>
              </a:rPr>
              <a:t>Margo</a:t>
            </a:r>
            <a:r>
              <a:rPr lang="tr-TR" sz="2000" dirty="0">
                <a:latin typeface="Bookman Old Style" pitchFamily="18" charset="0"/>
              </a:rPr>
              <a:t> </a:t>
            </a:r>
            <a:r>
              <a:rPr lang="tr-TR" sz="2000" dirty="0" err="1">
                <a:latin typeface="Bookman Old Style" pitchFamily="18" charset="0"/>
              </a:rPr>
              <a:t>inferior</a:t>
            </a:r>
            <a:endParaRPr lang="tr-TR" sz="2000" dirty="0">
              <a:latin typeface="Bookman Old Style" pitchFamily="18" charset="0"/>
            </a:endParaRPr>
          </a:p>
          <a:p>
            <a:pPr lvl="1">
              <a:defRPr/>
            </a:pPr>
            <a:r>
              <a:rPr lang="tr-TR" sz="2000" dirty="0" err="1">
                <a:latin typeface="Bookman Old Style" pitchFamily="18" charset="0"/>
              </a:rPr>
              <a:t>Diaphragmatik</a:t>
            </a:r>
            <a:r>
              <a:rPr lang="tr-TR" sz="2000" dirty="0">
                <a:latin typeface="Bookman Old Style" pitchFamily="18" charset="0"/>
              </a:rPr>
              <a:t> ve </a:t>
            </a:r>
            <a:r>
              <a:rPr lang="tr-TR" sz="2000" dirty="0" err="1">
                <a:latin typeface="Bookman Old Style" pitchFamily="18" charset="0"/>
              </a:rPr>
              <a:t>costal</a:t>
            </a:r>
            <a:r>
              <a:rPr lang="tr-TR" sz="2000" dirty="0">
                <a:latin typeface="Bookman Old Style" pitchFamily="18" charset="0"/>
              </a:rPr>
              <a:t> yüzlerin birleştiği kenar</a:t>
            </a:r>
          </a:p>
          <a:p>
            <a:pPr>
              <a:defRPr/>
            </a:pPr>
            <a:r>
              <a:rPr lang="tr-TR" sz="2000" dirty="0" err="1">
                <a:latin typeface="Bookman Old Style" pitchFamily="18" charset="0"/>
              </a:rPr>
              <a:t>Incisura</a:t>
            </a:r>
            <a:r>
              <a:rPr lang="tr-TR" sz="2000" dirty="0">
                <a:latin typeface="Bookman Old Style" pitchFamily="18" charset="0"/>
              </a:rPr>
              <a:t> </a:t>
            </a:r>
            <a:r>
              <a:rPr lang="tr-TR" sz="2000" dirty="0" err="1">
                <a:latin typeface="Bookman Old Style" pitchFamily="18" charset="0"/>
              </a:rPr>
              <a:t>cardiaca</a:t>
            </a:r>
            <a:r>
              <a:rPr lang="tr-TR" sz="2000" dirty="0">
                <a:latin typeface="Bookman Old Style" pitchFamily="18" charset="0"/>
              </a:rPr>
              <a:t> (solda)</a:t>
            </a:r>
          </a:p>
        </p:txBody>
      </p:sp>
      <p:pic>
        <p:nvPicPr>
          <p:cNvPr id="64516" name="Picture 6" descr="085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973264"/>
            <a:ext cx="4038600" cy="3779837"/>
          </a:xfrm>
          <a:noFill/>
        </p:spPr>
      </p:pic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8616950" y="1557338"/>
            <a:ext cx="0" cy="8382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H="1">
            <a:off x="9191625" y="2924176"/>
            <a:ext cx="649288" cy="695325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H="1">
            <a:off x="9336089" y="3068639"/>
            <a:ext cx="504825" cy="1081087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V="1">
            <a:off x="7319963" y="5157789"/>
            <a:ext cx="0" cy="503237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8040688" y="4076700"/>
            <a:ext cx="431800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H="1">
            <a:off x="8040688" y="3933825"/>
            <a:ext cx="360362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524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 animBg="1"/>
      <p:bldP spid="14344" grpId="0" animBg="1"/>
      <p:bldP spid="14345" grpId="0" animBg="1"/>
      <p:bldP spid="14346" grpId="0" animBg="1"/>
      <p:bldP spid="14347" grpId="0" animBg="1"/>
      <p:bldP spid="1434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8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 - sağ</a:t>
            </a:r>
          </a:p>
        </p:txBody>
      </p:sp>
      <p:pic>
        <p:nvPicPr>
          <p:cNvPr id="65539" name="Picture 4" descr="085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4514" y="1600201"/>
            <a:ext cx="6021387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31" name="Line 11"/>
          <p:cNvSpPr>
            <a:spLocks noChangeShapeType="1"/>
          </p:cNvSpPr>
          <p:nvPr/>
        </p:nvSpPr>
        <p:spPr bwMode="auto">
          <a:xfrm>
            <a:off x="5664200" y="2209800"/>
            <a:ext cx="0" cy="8382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32" name="Line 12"/>
          <p:cNvSpPr>
            <a:spLocks noChangeShapeType="1"/>
          </p:cNvSpPr>
          <p:nvPr/>
        </p:nvSpPr>
        <p:spPr bwMode="auto">
          <a:xfrm flipH="1">
            <a:off x="6240463" y="4508500"/>
            <a:ext cx="792162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33" name="Line 13"/>
          <p:cNvSpPr>
            <a:spLocks noChangeShapeType="1"/>
          </p:cNvSpPr>
          <p:nvPr/>
        </p:nvSpPr>
        <p:spPr bwMode="auto">
          <a:xfrm>
            <a:off x="4440238" y="5229225"/>
            <a:ext cx="576262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777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1" grpId="0" animBg="1"/>
      <p:bldP spid="81932" grpId="0" animBg="1"/>
      <p:bldP spid="8193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5" name="Rectangle 5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 - sol</a:t>
            </a:r>
          </a:p>
        </p:txBody>
      </p:sp>
      <p:pic>
        <p:nvPicPr>
          <p:cNvPr id="66563" name="Picture 4" descr="085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2650" y="1600201"/>
            <a:ext cx="5346700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67" name="Line 7"/>
          <p:cNvSpPr>
            <a:spLocks noChangeShapeType="1"/>
          </p:cNvSpPr>
          <p:nvPr/>
        </p:nvSpPr>
        <p:spPr bwMode="auto">
          <a:xfrm>
            <a:off x="6096000" y="2209800"/>
            <a:ext cx="0" cy="8382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168" name="Line 8"/>
          <p:cNvSpPr>
            <a:spLocks noChangeShapeType="1"/>
          </p:cNvSpPr>
          <p:nvPr/>
        </p:nvSpPr>
        <p:spPr bwMode="auto">
          <a:xfrm flipH="1">
            <a:off x="6959601" y="4797425"/>
            <a:ext cx="720725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430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7" grpId="0" animBg="1"/>
      <p:bldP spid="9216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 - sağ</a:t>
            </a:r>
          </a:p>
        </p:txBody>
      </p:sp>
      <p:pic>
        <p:nvPicPr>
          <p:cNvPr id="67587" name="Picture 4" descr="085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3414" y="1600201"/>
            <a:ext cx="5843587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1" name="Line 9"/>
          <p:cNvSpPr>
            <a:spLocks noChangeShapeType="1"/>
          </p:cNvSpPr>
          <p:nvPr/>
        </p:nvSpPr>
        <p:spPr bwMode="auto">
          <a:xfrm flipV="1">
            <a:off x="5808663" y="3789363"/>
            <a:ext cx="215900" cy="431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591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0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5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 - sol</a:t>
            </a:r>
          </a:p>
        </p:txBody>
      </p:sp>
      <p:pic>
        <p:nvPicPr>
          <p:cNvPr id="68611" name="Picture 4" descr="085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32189" y="1600201"/>
            <a:ext cx="5126037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9095" name="Line 7"/>
          <p:cNvSpPr>
            <a:spLocks noChangeShapeType="1"/>
          </p:cNvSpPr>
          <p:nvPr/>
        </p:nvSpPr>
        <p:spPr bwMode="auto">
          <a:xfrm flipH="1" flipV="1">
            <a:off x="6167439" y="3716339"/>
            <a:ext cx="433387" cy="217487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134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Hilum</a:t>
            </a:r>
            <a:r>
              <a:rPr lang="tr-TR" dirty="0" smtClean="0"/>
              <a:t> </a:t>
            </a:r>
            <a:r>
              <a:rPr lang="tr-TR" dirty="0" err="1" smtClean="0"/>
              <a:t>pulmonis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1825625"/>
            <a:ext cx="5664200" cy="4351338"/>
          </a:xfrm>
        </p:spPr>
        <p:txBody>
          <a:bodyPr/>
          <a:lstStyle/>
          <a:p>
            <a:r>
              <a:rPr lang="tr-TR" dirty="0" err="1" smtClean="0"/>
              <a:t>Mediastinal</a:t>
            </a:r>
            <a:r>
              <a:rPr lang="tr-TR" dirty="0" smtClean="0"/>
              <a:t> yüzde yer alır.</a:t>
            </a:r>
          </a:p>
          <a:p>
            <a:r>
              <a:rPr lang="tr-TR" dirty="0" err="1" smtClean="0">
                <a:solidFill>
                  <a:srgbClr val="FF0066"/>
                </a:solidFill>
              </a:rPr>
              <a:t>Radix</a:t>
            </a:r>
            <a:r>
              <a:rPr lang="tr-TR" dirty="0" smtClean="0">
                <a:solidFill>
                  <a:srgbClr val="FF0066"/>
                </a:solidFill>
              </a:rPr>
              <a:t> </a:t>
            </a:r>
            <a:r>
              <a:rPr lang="tr-TR" dirty="0" err="1" smtClean="0">
                <a:solidFill>
                  <a:srgbClr val="FF0066"/>
                </a:solidFill>
              </a:rPr>
              <a:t>pulmonis</a:t>
            </a:r>
            <a:endParaRPr lang="tr-TR" dirty="0" smtClean="0">
              <a:solidFill>
                <a:srgbClr val="FF0066"/>
              </a:solidFill>
            </a:endParaRPr>
          </a:p>
          <a:p>
            <a:r>
              <a:rPr lang="tr-TR" dirty="0" smtClean="0">
                <a:solidFill>
                  <a:srgbClr val="002060"/>
                </a:solidFill>
              </a:rPr>
              <a:t>A. </a:t>
            </a:r>
            <a:r>
              <a:rPr lang="tr-TR" dirty="0" err="1" smtClean="0">
                <a:solidFill>
                  <a:srgbClr val="002060"/>
                </a:solidFill>
              </a:rPr>
              <a:t>pulmonalis</a:t>
            </a:r>
            <a:endParaRPr lang="tr-TR" dirty="0" smtClean="0">
              <a:solidFill>
                <a:srgbClr val="002060"/>
              </a:solidFill>
            </a:endParaRPr>
          </a:p>
          <a:p>
            <a:r>
              <a:rPr lang="tr-TR" dirty="0" smtClean="0">
                <a:solidFill>
                  <a:srgbClr val="002060"/>
                </a:solidFill>
              </a:rPr>
              <a:t>V. </a:t>
            </a:r>
            <a:r>
              <a:rPr lang="tr-TR" dirty="0" err="1" smtClean="0">
                <a:solidFill>
                  <a:srgbClr val="002060"/>
                </a:solidFill>
              </a:rPr>
              <a:t>pulmonalis’ler</a:t>
            </a:r>
            <a:endParaRPr lang="tr-TR" dirty="0" smtClean="0">
              <a:solidFill>
                <a:srgbClr val="002060"/>
              </a:solidFill>
            </a:endParaRPr>
          </a:p>
          <a:p>
            <a:r>
              <a:rPr lang="tr-TR" dirty="0" err="1" smtClean="0">
                <a:solidFill>
                  <a:srgbClr val="002060"/>
                </a:solidFill>
              </a:rPr>
              <a:t>Bronchus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tr-TR" dirty="0" err="1" smtClean="0">
                <a:solidFill>
                  <a:srgbClr val="002060"/>
                </a:solidFill>
              </a:rPr>
              <a:t>principalis</a:t>
            </a:r>
            <a:endParaRPr lang="tr-TR" dirty="0">
              <a:solidFill>
                <a:srgbClr val="002060"/>
              </a:solidFill>
            </a:endParaRPr>
          </a:p>
        </p:txBody>
      </p:sp>
      <p:pic>
        <p:nvPicPr>
          <p:cNvPr id="4" name="Picture 4" descr="08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8001" y="1298979"/>
            <a:ext cx="6604000" cy="5114916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</a:t>
            </a:r>
          </a:p>
        </p:txBody>
      </p:sp>
      <p:sp>
        <p:nvSpPr>
          <p:cNvPr id="6963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>
                <a:latin typeface="Bookman Old Style" panose="02050604050505020204" pitchFamily="18" charset="0"/>
              </a:rPr>
              <a:t>Fissura’larla loblara ayrılırlar</a:t>
            </a:r>
          </a:p>
          <a:p>
            <a:pPr eaLnBrk="1" hangingPunct="1"/>
            <a:r>
              <a:rPr lang="tr-TR" altLang="tr-TR">
                <a:latin typeface="Bookman Old Style" panose="02050604050505020204" pitchFamily="18" charset="0"/>
              </a:rPr>
              <a:t>Sağ akciğer (3 lob)</a:t>
            </a:r>
          </a:p>
          <a:p>
            <a:pPr lvl="1" eaLnBrk="1" hangingPunct="1"/>
            <a:r>
              <a:rPr lang="tr-TR" altLang="tr-TR">
                <a:latin typeface="Bookman Old Style" panose="02050604050505020204" pitchFamily="18" charset="0"/>
              </a:rPr>
              <a:t>Fissura obliqua</a:t>
            </a:r>
          </a:p>
          <a:p>
            <a:pPr lvl="1" eaLnBrk="1" hangingPunct="1"/>
            <a:r>
              <a:rPr lang="tr-TR" altLang="tr-TR">
                <a:latin typeface="Bookman Old Style" panose="02050604050505020204" pitchFamily="18" charset="0"/>
              </a:rPr>
              <a:t>Fissura horizontalis</a:t>
            </a:r>
          </a:p>
          <a:p>
            <a:pPr eaLnBrk="1" hangingPunct="1"/>
            <a:r>
              <a:rPr lang="tr-TR" altLang="tr-TR">
                <a:latin typeface="Bookman Old Style" panose="02050604050505020204" pitchFamily="18" charset="0"/>
              </a:rPr>
              <a:t>Sol akciğer (2 lob)</a:t>
            </a:r>
          </a:p>
          <a:p>
            <a:pPr lvl="1" eaLnBrk="1" hangingPunct="1"/>
            <a:r>
              <a:rPr lang="tr-TR" altLang="tr-TR">
                <a:latin typeface="Bookman Old Style" panose="02050604050505020204" pitchFamily="18" charset="0"/>
              </a:rPr>
              <a:t>Fissura obliqua</a:t>
            </a:r>
          </a:p>
        </p:txBody>
      </p:sp>
      <p:pic>
        <p:nvPicPr>
          <p:cNvPr id="69636" name="Picture 8" descr="085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973264"/>
            <a:ext cx="4038600" cy="3779837"/>
          </a:xfrm>
          <a:noFill/>
        </p:spPr>
      </p:pic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037388" y="2852738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7175501" y="42672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6311901" y="44116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6402" name="Text Box 18"/>
          <p:cNvSpPr txBox="1">
            <a:spLocks noChangeArrowheads="1"/>
          </p:cNvSpPr>
          <p:nvPr/>
        </p:nvSpPr>
        <p:spPr bwMode="auto">
          <a:xfrm>
            <a:off x="8837613" y="2924175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9558338" y="4700588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>
            <a:off x="7464425" y="3644901"/>
            <a:ext cx="0" cy="360363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05" name="Line 21"/>
          <p:cNvSpPr>
            <a:spLocks noChangeShapeType="1"/>
          </p:cNvSpPr>
          <p:nvPr/>
        </p:nvSpPr>
        <p:spPr bwMode="auto">
          <a:xfrm>
            <a:off x="6672263" y="4003675"/>
            <a:ext cx="0" cy="433388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>
            <a:off x="9840913" y="3933825"/>
            <a:ext cx="0" cy="431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594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  <p:bldP spid="16400" grpId="0"/>
      <p:bldP spid="16401" grpId="0"/>
      <p:bldP spid="16402" grpId="0"/>
      <p:bldP spid="16403" grpId="0"/>
      <p:bldP spid="16404" grpId="0" animBg="1"/>
      <p:bldP spid="16405" grpId="0" animBg="1"/>
      <p:bldP spid="1640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</a:t>
            </a:r>
          </a:p>
        </p:txBody>
      </p:sp>
      <p:sp>
        <p:nvSpPr>
          <p:cNvPr id="71683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 sz="2400">
                <a:latin typeface="Bookman Old Style" panose="02050604050505020204" pitchFamily="18" charset="0"/>
              </a:rPr>
              <a:t>Sağ akciğer</a:t>
            </a:r>
          </a:p>
          <a:p>
            <a:pPr lvl="1" eaLnBrk="1" hangingPunct="1"/>
            <a:r>
              <a:rPr lang="tr-TR" altLang="tr-TR" sz="2000">
                <a:latin typeface="Bookman Old Style" panose="02050604050505020204" pitchFamily="18" charset="0"/>
              </a:rPr>
              <a:t>Lobus superior (3)*</a:t>
            </a:r>
          </a:p>
          <a:p>
            <a:pPr lvl="1" eaLnBrk="1" hangingPunct="1"/>
            <a:r>
              <a:rPr lang="tr-TR" altLang="tr-TR" sz="2000">
                <a:latin typeface="Bookman Old Style" panose="02050604050505020204" pitchFamily="18" charset="0"/>
              </a:rPr>
              <a:t>Lobus medius (2)*</a:t>
            </a:r>
          </a:p>
          <a:p>
            <a:pPr lvl="1" eaLnBrk="1" hangingPunct="1"/>
            <a:r>
              <a:rPr lang="tr-TR" altLang="tr-TR" sz="2000">
                <a:latin typeface="Bookman Old Style" panose="02050604050505020204" pitchFamily="18" charset="0"/>
              </a:rPr>
              <a:t>Lobus inferior (5)*</a:t>
            </a:r>
          </a:p>
          <a:p>
            <a:pPr eaLnBrk="1" hangingPunct="1"/>
            <a:r>
              <a:rPr lang="tr-TR" altLang="tr-TR" sz="2400">
                <a:latin typeface="Bookman Old Style" panose="02050604050505020204" pitchFamily="18" charset="0"/>
              </a:rPr>
              <a:t>Sol akciğer</a:t>
            </a:r>
          </a:p>
          <a:p>
            <a:pPr lvl="1" eaLnBrk="1" hangingPunct="1"/>
            <a:r>
              <a:rPr lang="tr-TR" altLang="tr-TR" sz="2000">
                <a:latin typeface="Bookman Old Style" panose="02050604050505020204" pitchFamily="18" charset="0"/>
              </a:rPr>
              <a:t>Lobus superior (5)*</a:t>
            </a:r>
          </a:p>
          <a:p>
            <a:pPr lvl="1" eaLnBrk="1" hangingPunct="1"/>
            <a:r>
              <a:rPr lang="tr-TR" altLang="tr-TR" sz="2000">
                <a:latin typeface="Bookman Old Style" panose="02050604050505020204" pitchFamily="18" charset="0"/>
              </a:rPr>
              <a:t>Lobus inferior (5)*</a:t>
            </a:r>
          </a:p>
          <a:p>
            <a:pPr lvl="1" eaLnBrk="1" hangingPunct="1"/>
            <a:r>
              <a:rPr lang="tr-TR" altLang="tr-TR" sz="1800">
                <a:latin typeface="Bookman Old Style" panose="02050604050505020204" pitchFamily="18" charset="0"/>
              </a:rPr>
              <a:t>(lobus lingularis)</a:t>
            </a:r>
          </a:p>
          <a:p>
            <a:pPr eaLnBrk="1" hangingPunct="1"/>
            <a:r>
              <a:rPr lang="tr-TR" altLang="tr-TR" sz="2400">
                <a:latin typeface="Bookman Old Style" panose="02050604050505020204" pitchFamily="18" charset="0"/>
              </a:rPr>
              <a:t>*  ayrıldığı segmental bronş sayısı</a:t>
            </a:r>
          </a:p>
        </p:txBody>
      </p:sp>
      <p:pic>
        <p:nvPicPr>
          <p:cNvPr id="71684" name="Picture 6" descr="085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7350" y="1600200"/>
            <a:ext cx="2908300" cy="21859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685" name="Picture 7" descr="085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9275" y="3938589"/>
            <a:ext cx="2584450" cy="21875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09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12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 dirty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AKCİĞERLERİN SEGMENTASYONU</a:t>
            </a:r>
          </a:p>
        </p:txBody>
      </p:sp>
      <p:pic>
        <p:nvPicPr>
          <p:cNvPr id="7" name="Picture 4" descr="C:\Users\casper\Desktop\sag-akciger-ust-lob-anterior-segment-nedir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8058" y="1727200"/>
            <a:ext cx="7558334" cy="50555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32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</a:t>
            </a:r>
          </a:p>
        </p:txBody>
      </p:sp>
      <p:sp>
        <p:nvSpPr>
          <p:cNvPr id="7373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latin typeface="Bookman Old Style" panose="02050604050505020204" pitchFamily="18" charset="0"/>
              </a:rPr>
              <a:t>Her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segment</a:t>
            </a:r>
            <a:r>
              <a:rPr lang="tr-TR" altLang="tr-TR" sz="2400" dirty="0">
                <a:latin typeface="Bookman Old Style" panose="02050604050505020204" pitchFamily="18" charset="0"/>
              </a:rPr>
              <a:t> tepesi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hilum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pulmonale’ye</a:t>
            </a:r>
            <a:r>
              <a:rPr lang="tr-TR" altLang="tr-TR" sz="2400" dirty="0">
                <a:latin typeface="Bookman Old Style" panose="02050604050505020204" pitchFamily="18" charset="0"/>
              </a:rPr>
              <a:t>, tabanı akciğer yüzeyine bakan piramidal biçimlidir.</a:t>
            </a:r>
          </a:p>
          <a:p>
            <a:pPr eaLnBrk="1" hangingPunct="1"/>
            <a:r>
              <a:rPr lang="tr-TR" altLang="tr-TR" sz="2400" dirty="0">
                <a:latin typeface="Bookman Old Style" panose="02050604050505020204" pitchFamily="18" charset="0"/>
              </a:rPr>
              <a:t>Her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segmentin</a:t>
            </a:r>
            <a:r>
              <a:rPr lang="tr-TR" altLang="tr-TR" sz="2400" dirty="0">
                <a:latin typeface="Bookman Old Style" panose="02050604050505020204" pitchFamily="18" charset="0"/>
              </a:rPr>
              <a:t> ayrı bronşu, ayrı damar ve sinirleri vardır.</a:t>
            </a:r>
          </a:p>
          <a:p>
            <a:pPr eaLnBrk="1" hangingPunct="1"/>
            <a:r>
              <a:rPr lang="tr-TR" altLang="tr-TR" sz="2400" dirty="0">
                <a:latin typeface="Bookman Old Style" panose="02050604050505020204" pitchFamily="18" charset="0"/>
              </a:rPr>
              <a:t>Her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segment</a:t>
            </a:r>
            <a:r>
              <a:rPr lang="tr-TR" altLang="tr-TR" sz="2400" dirty="0">
                <a:latin typeface="Bookman Old Style" panose="02050604050505020204" pitchFamily="18" charset="0"/>
              </a:rPr>
              <a:t> birer BAĞIMSIZ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AKCİĞERCİK’tir</a:t>
            </a:r>
            <a:r>
              <a:rPr lang="tr-TR" altLang="tr-TR" sz="2400" dirty="0">
                <a:latin typeface="Bookman Old Style" panose="02050604050505020204" pitchFamily="18" charset="0"/>
              </a:rPr>
              <a:t>.</a:t>
            </a:r>
          </a:p>
        </p:txBody>
      </p:sp>
      <p:pic>
        <p:nvPicPr>
          <p:cNvPr id="73733" name="Picture 7" descr="086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434" y="1701120"/>
            <a:ext cx="4957340" cy="397396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0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Akciğer </a:t>
            </a:r>
            <a:r>
              <a:rPr lang="tr-TR" altLang="tr-TR" dirty="0" err="1" smtClean="0"/>
              <a:t>segmentleri</a:t>
            </a:r>
            <a:endParaRPr lang="tr-TR" altLang="tr-TR" dirty="0" smtClean="0"/>
          </a:p>
        </p:txBody>
      </p:sp>
      <p:sp>
        <p:nvSpPr>
          <p:cNvPr id="12291" name="3 İçerik Yer Tutucusu"/>
          <p:cNvSpPr>
            <a:spLocks noGrp="1"/>
          </p:cNvSpPr>
          <p:nvPr>
            <p:ph sz="quarter" idx="2"/>
          </p:nvPr>
        </p:nvSpPr>
        <p:spPr>
          <a:xfrm>
            <a:off x="6172200" y="1600200"/>
            <a:ext cx="4038600" cy="4852988"/>
          </a:xfrm>
        </p:spPr>
        <p:txBody>
          <a:bodyPr/>
          <a:lstStyle/>
          <a:p>
            <a:pPr eaLnBrk="1" hangingPunct="1"/>
            <a:r>
              <a:rPr lang="tr-TR" altLang="tr-TR" sz="2000" dirty="0" err="1"/>
              <a:t>Bronchiolus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respiratorius</a:t>
            </a:r>
            <a:r>
              <a:rPr lang="tr-TR" altLang="tr-TR" sz="2000" dirty="0"/>
              <a:t> gaz alışverişinin başladığı yerdir. Burada az sayıda </a:t>
            </a:r>
            <a:r>
              <a:rPr lang="tr-TR" altLang="tr-TR" sz="2000" dirty="0" err="1"/>
              <a:t>alveolus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pulmonis</a:t>
            </a:r>
            <a:r>
              <a:rPr lang="tr-TR" altLang="tr-TR" sz="2000" dirty="0"/>
              <a:t> görülür.</a:t>
            </a:r>
          </a:p>
          <a:p>
            <a:pPr eaLnBrk="1" hangingPunct="1"/>
            <a:r>
              <a:rPr lang="tr-TR" altLang="tr-TR" sz="2000" dirty="0" err="1">
                <a:solidFill>
                  <a:srgbClr val="FF0000"/>
                </a:solidFill>
              </a:rPr>
              <a:t>Acinus</a:t>
            </a:r>
            <a:r>
              <a:rPr lang="tr-TR" altLang="tr-TR" sz="2000" dirty="0">
                <a:solidFill>
                  <a:srgbClr val="FF0000"/>
                </a:solidFill>
              </a:rPr>
              <a:t>:</a:t>
            </a:r>
            <a:r>
              <a:rPr lang="tr-TR" altLang="tr-TR" sz="2000" dirty="0"/>
              <a:t> </a:t>
            </a:r>
            <a:r>
              <a:rPr lang="tr-TR" altLang="tr-TR" sz="2000" dirty="0" err="1"/>
              <a:t>Bronchiolus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respiratorius</a:t>
            </a:r>
            <a:r>
              <a:rPr lang="tr-TR" altLang="tr-TR" sz="2000" dirty="0"/>
              <a:t>, </a:t>
            </a:r>
            <a:r>
              <a:rPr lang="tr-TR" altLang="tr-TR" sz="2000" dirty="0" err="1"/>
              <a:t>ductus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alveolaris</a:t>
            </a:r>
            <a:r>
              <a:rPr lang="tr-TR" altLang="tr-TR" sz="2000" dirty="0"/>
              <a:t>, </a:t>
            </a:r>
            <a:r>
              <a:rPr lang="tr-TR" altLang="tr-TR" sz="2000" dirty="0" err="1"/>
              <a:t>saccus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alveolaris</a:t>
            </a:r>
            <a:r>
              <a:rPr lang="tr-TR" altLang="tr-TR" sz="2000" dirty="0"/>
              <a:t> ve </a:t>
            </a:r>
            <a:r>
              <a:rPr lang="tr-TR" altLang="tr-TR" sz="2000" dirty="0" err="1"/>
              <a:t>alveolus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pulmonis</a:t>
            </a:r>
            <a:r>
              <a:rPr lang="tr-TR" altLang="tr-TR" sz="2000" dirty="0"/>
              <a:t> birlikte bir akciğer </a:t>
            </a:r>
            <a:r>
              <a:rPr lang="tr-TR" altLang="tr-TR" sz="2000" dirty="0" err="1"/>
              <a:t>acinus’unu</a:t>
            </a:r>
            <a:r>
              <a:rPr lang="tr-TR" altLang="tr-TR" sz="2000" dirty="0"/>
              <a:t> oluşturur. </a:t>
            </a:r>
            <a:r>
              <a:rPr lang="tr-TR" altLang="tr-TR" sz="2000" dirty="0" err="1"/>
              <a:t>Acinus</a:t>
            </a:r>
            <a:r>
              <a:rPr lang="tr-TR" altLang="tr-TR" sz="2000" dirty="0"/>
              <a:t>, gaz alışverişinin yapıldığı yerdir.</a:t>
            </a:r>
          </a:p>
          <a:p>
            <a:pPr eaLnBrk="1" hangingPunct="1"/>
            <a:r>
              <a:rPr lang="tr-TR" altLang="tr-TR" sz="2000" dirty="0"/>
              <a:t>12-18 </a:t>
            </a:r>
            <a:r>
              <a:rPr lang="tr-TR" altLang="tr-TR" sz="2000" dirty="0" err="1"/>
              <a:t>acinus</a:t>
            </a:r>
            <a:r>
              <a:rPr lang="tr-TR" altLang="tr-TR" sz="2000" dirty="0"/>
              <a:t> birleşerek bir </a:t>
            </a:r>
            <a:r>
              <a:rPr lang="tr-TR" altLang="tr-TR" sz="2000" dirty="0" err="1"/>
              <a:t>lobulus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pulmonis’i</a:t>
            </a:r>
            <a:r>
              <a:rPr lang="tr-TR" altLang="tr-TR" sz="2000" dirty="0"/>
              <a:t> oluşturur.</a:t>
            </a:r>
          </a:p>
        </p:txBody>
      </p:sp>
      <p:pic>
        <p:nvPicPr>
          <p:cNvPr id="12292" name="Picture 2" descr="D:\D disk yedek\Belgelerim\Netter's Atlas\193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844675"/>
            <a:ext cx="4589463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90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/>
              <a:t>Akciğer </a:t>
            </a:r>
            <a:r>
              <a:rPr lang="tr-TR" altLang="tr-TR" dirty="0" err="1" smtClean="0"/>
              <a:t>segmentleri</a:t>
            </a:r>
            <a:endParaRPr lang="tr-TR" altLang="tr-TR" dirty="0" smtClean="0"/>
          </a:p>
        </p:txBody>
      </p:sp>
      <p:sp>
        <p:nvSpPr>
          <p:cNvPr id="11267" name="3 İçerik Yer Tutucusu"/>
          <p:cNvSpPr>
            <a:spLocks noGrp="1"/>
          </p:cNvSpPr>
          <p:nvPr>
            <p:ph sz="quarter" idx="2"/>
          </p:nvPr>
        </p:nvSpPr>
        <p:spPr>
          <a:xfrm>
            <a:off x="6495257" y="1180072"/>
            <a:ext cx="4495800" cy="4492625"/>
          </a:xfrm>
        </p:spPr>
        <p:txBody>
          <a:bodyPr/>
          <a:lstStyle/>
          <a:p>
            <a:pPr eaLnBrk="1" hangingPunct="1"/>
            <a:r>
              <a:rPr lang="tr-TR" altLang="tr-TR" sz="2000" dirty="0" err="1">
                <a:solidFill>
                  <a:srgbClr val="FF0000"/>
                </a:solidFill>
              </a:rPr>
              <a:t>Arbor</a:t>
            </a:r>
            <a:r>
              <a:rPr lang="tr-TR" altLang="tr-TR" sz="2000" dirty="0">
                <a:solidFill>
                  <a:srgbClr val="FF0000"/>
                </a:solidFill>
              </a:rPr>
              <a:t> </a:t>
            </a:r>
            <a:r>
              <a:rPr lang="tr-TR" altLang="tr-TR" sz="2000" dirty="0" err="1">
                <a:solidFill>
                  <a:srgbClr val="FF0000"/>
                </a:solidFill>
              </a:rPr>
              <a:t>bronchialis</a:t>
            </a:r>
            <a:endParaRPr lang="tr-TR" altLang="tr-TR" sz="2000" dirty="0">
              <a:solidFill>
                <a:srgbClr val="FF0000"/>
              </a:solidFill>
            </a:endParaRPr>
          </a:p>
          <a:p>
            <a:pPr eaLnBrk="1" hangingPunct="1"/>
            <a:r>
              <a:rPr lang="tr-TR" altLang="tr-TR" sz="2000" dirty="0" err="1"/>
              <a:t>Trachea</a:t>
            </a:r>
            <a:endParaRPr lang="tr-TR" altLang="tr-TR" sz="2000" dirty="0"/>
          </a:p>
          <a:p>
            <a:pPr eaLnBrk="1" hangingPunct="1"/>
            <a:r>
              <a:rPr lang="tr-TR" altLang="tr-TR" sz="2000" dirty="0" err="1"/>
              <a:t>Bronchus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principalis</a:t>
            </a:r>
            <a:r>
              <a:rPr lang="tr-TR" altLang="tr-TR" sz="2000" dirty="0"/>
              <a:t> (</a:t>
            </a:r>
            <a:r>
              <a:rPr lang="tr-TR" altLang="tr-TR" sz="2000" dirty="0" err="1"/>
              <a:t>dex</a:t>
            </a:r>
            <a:r>
              <a:rPr lang="tr-TR" altLang="tr-TR" sz="2000" dirty="0"/>
              <a:t>. ve sin.</a:t>
            </a:r>
          </a:p>
          <a:p>
            <a:pPr eaLnBrk="1" hangingPunct="1"/>
            <a:r>
              <a:rPr lang="tr-TR" altLang="tr-TR" sz="2000" dirty="0" err="1"/>
              <a:t>Bronchus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lobaris</a:t>
            </a:r>
            <a:endParaRPr lang="tr-TR" altLang="tr-TR" sz="2000" dirty="0"/>
          </a:p>
          <a:p>
            <a:pPr eaLnBrk="1" hangingPunct="1"/>
            <a:r>
              <a:rPr lang="tr-TR" altLang="tr-TR" sz="2000" dirty="0" err="1"/>
              <a:t>Bronchus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segmentalis</a:t>
            </a:r>
            <a:endParaRPr lang="tr-TR" altLang="tr-TR" sz="2000" dirty="0"/>
          </a:p>
          <a:p>
            <a:pPr eaLnBrk="1" hangingPunct="1"/>
            <a:r>
              <a:rPr lang="tr-TR" altLang="tr-TR" sz="2000" dirty="0" err="1"/>
              <a:t>Bronchiolus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lobularis</a:t>
            </a:r>
            <a:endParaRPr lang="tr-TR" altLang="tr-TR" sz="2000" dirty="0"/>
          </a:p>
          <a:p>
            <a:pPr eaLnBrk="1" hangingPunct="1"/>
            <a:r>
              <a:rPr lang="tr-TR" altLang="tr-TR" sz="2000" dirty="0" err="1"/>
              <a:t>Bronchiolus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terminalis</a:t>
            </a:r>
            <a:endParaRPr lang="tr-TR" altLang="tr-TR" sz="2000" dirty="0"/>
          </a:p>
          <a:p>
            <a:pPr eaLnBrk="1" hangingPunct="1"/>
            <a:r>
              <a:rPr lang="tr-TR" altLang="tr-TR" sz="2000" dirty="0" err="1"/>
              <a:t>Bronchiolus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respiratorius</a:t>
            </a:r>
            <a:endParaRPr lang="tr-TR" altLang="tr-TR" sz="2000" dirty="0"/>
          </a:p>
          <a:p>
            <a:pPr eaLnBrk="1" hangingPunct="1"/>
            <a:r>
              <a:rPr lang="tr-TR" altLang="tr-TR" sz="2000" dirty="0" err="1"/>
              <a:t>Ductus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alveolaris</a:t>
            </a:r>
            <a:endParaRPr lang="tr-TR" altLang="tr-TR" sz="2000" dirty="0"/>
          </a:p>
          <a:p>
            <a:pPr eaLnBrk="1" hangingPunct="1"/>
            <a:r>
              <a:rPr lang="tr-TR" altLang="tr-TR" sz="2000" dirty="0" err="1"/>
              <a:t>Saccus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alveolaris</a:t>
            </a:r>
            <a:endParaRPr lang="tr-TR" altLang="tr-TR" sz="2000" dirty="0"/>
          </a:p>
          <a:p>
            <a:pPr eaLnBrk="1" hangingPunct="1"/>
            <a:r>
              <a:rPr lang="tr-TR" altLang="tr-TR" sz="2000" dirty="0" err="1"/>
              <a:t>Alveolus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pulmonis</a:t>
            </a:r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</p:txBody>
      </p:sp>
      <p:pic>
        <p:nvPicPr>
          <p:cNvPr id="11268" name="Picture 2" descr="D:\D disk yedek\Belgelerim\Sobotta\SOBOTTA-2-Slayt\08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44675"/>
            <a:ext cx="457200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Sağ Ayraç"/>
          <p:cNvSpPr/>
          <p:nvPr/>
        </p:nvSpPr>
        <p:spPr>
          <a:xfrm>
            <a:off x="9409113" y="4221162"/>
            <a:ext cx="142875" cy="11525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1270" name="7 Metin kutusu"/>
          <p:cNvSpPr txBox="1">
            <a:spLocks noChangeArrowheads="1"/>
          </p:cNvSpPr>
          <p:nvPr/>
        </p:nvSpPr>
        <p:spPr bwMode="auto">
          <a:xfrm>
            <a:off x="9551988" y="4797425"/>
            <a:ext cx="111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 err="1"/>
              <a:t>Acinus</a:t>
            </a: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338980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 dirty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AKCİĞERLERİN KANLANMASI</a:t>
            </a:r>
          </a:p>
        </p:txBody>
      </p:sp>
      <p:sp>
        <p:nvSpPr>
          <p:cNvPr id="76803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tr-TR" altLang="tr-TR">
                <a:latin typeface="Bookman Old Style" panose="02050604050505020204" pitchFamily="18" charset="0"/>
              </a:rPr>
              <a:t>Besleyici</a:t>
            </a:r>
          </a:p>
          <a:p>
            <a:pPr lvl="1" eaLnBrk="1" hangingPunct="1"/>
            <a:r>
              <a:rPr lang="tr-TR" altLang="tr-TR">
                <a:latin typeface="Bookman Old Style" panose="02050604050505020204" pitchFamily="18" charset="0"/>
              </a:rPr>
              <a:t>Aa.bronchiales</a:t>
            </a:r>
          </a:p>
          <a:p>
            <a:pPr eaLnBrk="1" hangingPunct="1"/>
            <a:r>
              <a:rPr lang="tr-TR" altLang="tr-TR">
                <a:latin typeface="Bookman Old Style" panose="02050604050505020204" pitchFamily="18" charset="0"/>
              </a:rPr>
              <a:t>Fonksiyonel</a:t>
            </a:r>
          </a:p>
          <a:p>
            <a:pPr lvl="1" eaLnBrk="1" hangingPunct="1"/>
            <a:r>
              <a:rPr lang="tr-TR" altLang="tr-TR">
                <a:latin typeface="Bookman Old Style" panose="02050604050505020204" pitchFamily="18" charset="0"/>
              </a:rPr>
              <a:t>A.pulmonalis</a:t>
            </a:r>
          </a:p>
        </p:txBody>
      </p:sp>
      <p:pic>
        <p:nvPicPr>
          <p:cNvPr id="76804" name="Picture 6" descr="196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5125" y="2033588"/>
            <a:ext cx="2952750" cy="3657600"/>
          </a:xfrm>
          <a:noFill/>
        </p:spPr>
      </p:pic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8472488" y="4221164"/>
            <a:ext cx="0" cy="503237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790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 dirty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AKCİĞERLERİN KANLANMASI</a:t>
            </a:r>
          </a:p>
        </p:txBody>
      </p:sp>
      <p:pic>
        <p:nvPicPr>
          <p:cNvPr id="77827" name="Picture 4" descr="19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1901" y="1916114"/>
            <a:ext cx="3724275" cy="37433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7828" name="Picture 6" descr="19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0" y="1989139"/>
            <a:ext cx="4038600" cy="36226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442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410279" y="0"/>
            <a:ext cx="7924800" cy="11430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tr-TR" sz="4000" dirty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AKCİĞERLERİN İNERVASYONU</a:t>
            </a:r>
          </a:p>
        </p:txBody>
      </p:sp>
      <p:sp>
        <p:nvSpPr>
          <p:cNvPr id="798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232400" y="4868864"/>
            <a:ext cx="4248150" cy="168433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z="2000">
                <a:latin typeface="Bookman Old Style" panose="02050604050505020204" pitchFamily="18" charset="0"/>
              </a:rPr>
              <a:t>Otonom sinirler ile olur.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000">
                <a:latin typeface="Bookman Old Style" panose="02050604050505020204" pitchFamily="18" charset="0"/>
              </a:rPr>
              <a:t>Sempatikler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1800">
                <a:latin typeface="Bookman Old Style" panose="02050604050505020204" pitchFamily="18" charset="0"/>
              </a:rPr>
              <a:t>Bronkodilatasyon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000">
                <a:latin typeface="Bookman Old Style" panose="02050604050505020204" pitchFamily="18" charset="0"/>
              </a:rPr>
              <a:t>Parasempatikler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1800">
                <a:latin typeface="Bookman Old Style" panose="02050604050505020204" pitchFamily="18" charset="0"/>
              </a:rPr>
              <a:t>Bronkokonstruksiyon</a:t>
            </a:r>
          </a:p>
        </p:txBody>
      </p:sp>
      <p:pic>
        <p:nvPicPr>
          <p:cNvPr id="79876" name="Picture 6" descr="19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1" y="1341439"/>
            <a:ext cx="2428875" cy="3990975"/>
          </a:xfrm>
        </p:spPr>
      </p:pic>
      <p:pic>
        <p:nvPicPr>
          <p:cNvPr id="79877" name="Picture 9" descr="199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1" y="1196975"/>
            <a:ext cx="4176713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26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MEDİASTİNUM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>
                <a:latin typeface="Bookman Old Style" pitchFamily="18" charset="0"/>
              </a:rPr>
              <a:t>Göğüs boşluğunun ortasında, iki plevral torbanın arasında kalan bölümdür.</a:t>
            </a:r>
          </a:p>
          <a:p>
            <a:pPr>
              <a:defRPr/>
            </a:pPr>
            <a:r>
              <a:rPr lang="tr-TR" i="1">
                <a:latin typeface="Bookman Old Style" pitchFamily="18" charset="0"/>
              </a:rPr>
              <a:t>Akciğerler ve plevra dışındaki tüm göğüs boşluğu yapıları mediastinum içinde yer alırlar.</a:t>
            </a:r>
          </a:p>
        </p:txBody>
      </p:sp>
      <p:pic>
        <p:nvPicPr>
          <p:cNvPr id="80900" name="Picture 8" descr="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0314" y="1914526"/>
            <a:ext cx="3762375" cy="3895725"/>
          </a:xfrm>
          <a:noFill/>
        </p:spPr>
      </p:pic>
    </p:spTree>
    <p:extLst>
      <p:ext uri="{BB962C8B-B14F-4D97-AF65-F5344CB8AC3E}">
        <p14:creationId xmlns:p14="http://schemas.microsoft.com/office/powerpoint/2010/main" val="394684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MEDİASTİNUM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 rtlCol="0">
            <a:normAutofit lnSpcReduction="10000"/>
          </a:bodyPr>
          <a:lstStyle/>
          <a:p>
            <a:pPr>
              <a:defRPr/>
            </a:pPr>
            <a:r>
              <a:rPr lang="tr-TR">
                <a:latin typeface="Bookman Old Style" pitchFamily="18" charset="0"/>
              </a:rPr>
              <a:t>Yukarda apertura thoracis superior</a:t>
            </a:r>
          </a:p>
          <a:p>
            <a:pPr>
              <a:defRPr/>
            </a:pPr>
            <a:r>
              <a:rPr lang="tr-TR">
                <a:latin typeface="Bookman Old Style" pitchFamily="18" charset="0"/>
              </a:rPr>
              <a:t>Aşağıda diaphragma</a:t>
            </a:r>
          </a:p>
          <a:p>
            <a:pPr>
              <a:defRPr/>
            </a:pPr>
            <a:r>
              <a:rPr lang="tr-TR">
                <a:latin typeface="Bookman Old Style" pitchFamily="18" charset="0"/>
              </a:rPr>
              <a:t>Önde sternum ve kıkırdak kostalar</a:t>
            </a:r>
          </a:p>
          <a:p>
            <a:pPr>
              <a:defRPr/>
            </a:pPr>
            <a:r>
              <a:rPr lang="tr-TR">
                <a:latin typeface="Bookman Old Style" pitchFamily="18" charset="0"/>
              </a:rPr>
              <a:t>Arkada vertebralar</a:t>
            </a:r>
          </a:p>
          <a:p>
            <a:pPr>
              <a:defRPr/>
            </a:pPr>
            <a:r>
              <a:rPr lang="tr-TR">
                <a:latin typeface="Bookman Old Style" pitchFamily="18" charset="0"/>
              </a:rPr>
              <a:t>Yanlarda mediastinal plevra </a:t>
            </a:r>
          </a:p>
          <a:p>
            <a:pPr lvl="1">
              <a:defRPr/>
            </a:pPr>
            <a:r>
              <a:rPr lang="tr-TR">
                <a:latin typeface="Bookman Old Style" pitchFamily="18" charset="0"/>
              </a:rPr>
              <a:t>ile sınırlanmıştır.</a:t>
            </a:r>
          </a:p>
        </p:txBody>
      </p:sp>
      <p:pic>
        <p:nvPicPr>
          <p:cNvPr id="81924" name="Picture 6" descr="P008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4639" y="1600201"/>
            <a:ext cx="3132137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41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MEDİASTİNUM</a:t>
            </a:r>
          </a:p>
        </p:txBody>
      </p:sp>
      <p:sp>
        <p:nvSpPr>
          <p:cNvPr id="8294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255486" y="1861458"/>
            <a:ext cx="4546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latin typeface="Bookman Old Style" panose="02050604050505020204" pitchFamily="18" charset="0"/>
              </a:rPr>
              <a:t>Önde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angulus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sterni</a:t>
            </a:r>
            <a:r>
              <a:rPr lang="tr-TR" altLang="tr-TR" sz="2400" dirty="0">
                <a:latin typeface="Bookman Old Style" panose="02050604050505020204" pitchFamily="18" charset="0"/>
              </a:rPr>
              <a:t>, arkada T4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vertebra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corpus</a:t>
            </a:r>
            <a:r>
              <a:rPr lang="tr-TR" altLang="tr-TR" sz="2400" dirty="0">
                <a:latin typeface="Bookman Old Style" panose="02050604050505020204" pitchFamily="18" charset="0"/>
              </a:rPr>
              <a:t> alt kenarından çekilen hat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latin typeface="Bookman Old Style" panose="02050604050505020204" pitchFamily="18" charset="0"/>
              </a:rPr>
              <a:t>Üst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400" dirty="0">
                <a:latin typeface="Bookman Old Style" panose="02050604050505020204" pitchFamily="18" charset="0"/>
              </a:rPr>
              <a:t> (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superius</a:t>
            </a:r>
            <a:r>
              <a:rPr lang="tr-TR" altLang="tr-TR" sz="2400" dirty="0">
                <a:latin typeface="Bookman Old Style" panose="02050604050505020204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latin typeface="Bookman Old Style" panose="02050604050505020204" pitchFamily="18" charset="0"/>
              </a:rPr>
              <a:t>Alt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400" dirty="0">
                <a:latin typeface="Bookman Old Style" panose="02050604050505020204" pitchFamily="18" charset="0"/>
              </a:rPr>
              <a:t> (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400" dirty="0">
                <a:latin typeface="Bookman Old Style" panose="02050604050505020204" pitchFamily="18" charset="0"/>
              </a:rPr>
              <a:t> </a:t>
            </a:r>
            <a:r>
              <a:rPr lang="tr-TR" altLang="tr-TR" sz="2400" dirty="0" err="1">
                <a:latin typeface="Bookman Old Style" panose="02050604050505020204" pitchFamily="18" charset="0"/>
              </a:rPr>
              <a:t>inferius</a:t>
            </a:r>
            <a:r>
              <a:rPr lang="tr-TR" altLang="tr-TR" sz="2400" dirty="0">
                <a:latin typeface="Bookman Old Style" panose="02050604050505020204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>
                <a:latin typeface="Bookman Old Style" panose="02050604050505020204" pitchFamily="18" charset="0"/>
              </a:rPr>
              <a:t>Ön 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000" dirty="0">
                <a:latin typeface="Bookman Old Style" panose="02050604050505020204" pitchFamily="18" charset="0"/>
              </a:rPr>
              <a:t> (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000" dirty="0">
                <a:latin typeface="Bookman Old Style" panose="02050604050505020204" pitchFamily="18" charset="0"/>
              </a:rPr>
              <a:t> 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anterius</a:t>
            </a:r>
            <a:r>
              <a:rPr lang="tr-TR" altLang="tr-TR" sz="2000" dirty="0">
                <a:latin typeface="Bookman Old Style" panose="02050604050505020204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>
                <a:latin typeface="Bookman Old Style" panose="02050604050505020204" pitchFamily="18" charset="0"/>
              </a:rPr>
              <a:t>Orta 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000" dirty="0">
                <a:latin typeface="Bookman Old Style" panose="02050604050505020204" pitchFamily="18" charset="0"/>
              </a:rPr>
              <a:t> (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000" dirty="0">
                <a:latin typeface="Bookman Old Style" panose="02050604050505020204" pitchFamily="18" charset="0"/>
              </a:rPr>
              <a:t> 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medius</a:t>
            </a:r>
            <a:r>
              <a:rPr lang="tr-TR" altLang="tr-TR" sz="2000" dirty="0">
                <a:latin typeface="Bookman Old Style" panose="02050604050505020204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>
                <a:latin typeface="Bookman Old Style" panose="02050604050505020204" pitchFamily="18" charset="0"/>
              </a:rPr>
              <a:t>Arka 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000" dirty="0">
                <a:latin typeface="Bookman Old Style" panose="02050604050505020204" pitchFamily="18" charset="0"/>
              </a:rPr>
              <a:t> (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000" dirty="0">
                <a:latin typeface="Bookman Old Style" panose="02050604050505020204" pitchFamily="18" charset="0"/>
              </a:rPr>
              <a:t> </a:t>
            </a:r>
            <a:r>
              <a:rPr lang="tr-TR" altLang="tr-TR" sz="2000" dirty="0" err="1">
                <a:latin typeface="Bookman Old Style" panose="02050604050505020204" pitchFamily="18" charset="0"/>
              </a:rPr>
              <a:t>posterius</a:t>
            </a:r>
            <a:r>
              <a:rPr lang="tr-TR" altLang="tr-TR" sz="2000" dirty="0">
                <a:latin typeface="Bookman Old Style" panose="02050604050505020204" pitchFamily="18" charset="0"/>
              </a:rPr>
              <a:t>)</a:t>
            </a:r>
          </a:p>
        </p:txBody>
      </p:sp>
      <p:pic>
        <p:nvPicPr>
          <p:cNvPr id="82948" name="Picture 6" descr="P008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4639" y="1600201"/>
            <a:ext cx="3132137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96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6629" y="210457"/>
            <a:ext cx="105664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tr-TR" sz="3500" dirty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MEDİASTİNUM SUPERIUS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2173" y="1418773"/>
            <a:ext cx="5027084" cy="4764313"/>
          </a:xfrm>
        </p:spPr>
        <p:txBody>
          <a:bodyPr rtlCol="0"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tr-TR" sz="1800" dirty="0" err="1">
                <a:latin typeface="Bookman Old Style" pitchFamily="18" charset="0"/>
              </a:rPr>
              <a:t>M.sternohyoideus</a:t>
            </a:r>
            <a:endParaRPr lang="tr-TR" sz="1800" dirty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err="1">
                <a:latin typeface="Bookman Old Style" pitchFamily="18" charset="0"/>
              </a:rPr>
              <a:t>M.sternothyroideus</a:t>
            </a:r>
            <a:endParaRPr lang="tr-TR" sz="1800" dirty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err="1">
                <a:latin typeface="Bookman Old Style" pitchFamily="18" charset="0"/>
              </a:rPr>
              <a:t>Thymus</a:t>
            </a:r>
            <a:endParaRPr lang="tr-TR" sz="1800" dirty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>
                <a:latin typeface="Bookman Old Style" pitchFamily="18" charset="0"/>
              </a:rPr>
              <a:t>V.cava </a:t>
            </a:r>
            <a:r>
              <a:rPr lang="tr-TR" sz="1800" dirty="0" err="1">
                <a:latin typeface="Bookman Old Style" pitchFamily="18" charset="0"/>
              </a:rPr>
              <a:t>superior</a:t>
            </a:r>
            <a:endParaRPr lang="tr-TR" sz="1800" dirty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err="1">
                <a:latin typeface="Bookman Old Style" pitchFamily="18" charset="0"/>
              </a:rPr>
              <a:t>Vv</a:t>
            </a:r>
            <a:r>
              <a:rPr lang="tr-TR" sz="1800" dirty="0">
                <a:latin typeface="Bookman Old Style" pitchFamily="18" charset="0"/>
              </a:rPr>
              <a:t>.</a:t>
            </a:r>
            <a:r>
              <a:rPr lang="tr-TR" sz="1800" dirty="0" err="1">
                <a:latin typeface="Bookman Old Style" pitchFamily="18" charset="0"/>
              </a:rPr>
              <a:t>brachiocephalicae</a:t>
            </a:r>
            <a:endParaRPr lang="tr-TR" sz="1800" dirty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err="1">
                <a:latin typeface="Bookman Old Style" pitchFamily="18" charset="0"/>
              </a:rPr>
              <a:t>Oesophagus</a:t>
            </a:r>
            <a:endParaRPr lang="tr-TR" sz="1800" dirty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err="1" smtClean="0">
                <a:latin typeface="Bookman Old Style" pitchFamily="18" charset="0"/>
              </a:rPr>
              <a:t>Trachea</a:t>
            </a:r>
          </a:p>
          <a:p>
            <a:pPr>
              <a:lnSpc>
                <a:spcPct val="80000"/>
              </a:lnSpc>
              <a:defRPr/>
            </a:pPr>
            <a:r>
              <a:rPr lang="tr-TR" sz="1800" dirty="0" err="1" smtClean="0">
                <a:latin typeface="Bookman Old Style" pitchFamily="18" charset="0"/>
              </a:rPr>
              <a:t>Ductus</a:t>
            </a:r>
            <a:r>
              <a:rPr lang="tr-TR" sz="1800" dirty="0" smtClean="0">
                <a:latin typeface="Bookman Old Style" pitchFamily="18" charset="0"/>
              </a:rPr>
              <a:t> </a:t>
            </a:r>
            <a:r>
              <a:rPr lang="tr-TR" sz="1800" dirty="0" err="1" smtClean="0">
                <a:latin typeface="Bookman Old Style" pitchFamily="18" charset="0"/>
              </a:rPr>
              <a:t>thoracicus</a:t>
            </a:r>
            <a:endParaRPr lang="tr-TR" sz="1800" dirty="0" smtClean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smtClean="0">
                <a:latin typeface="Bookman Old Style" pitchFamily="18" charset="0"/>
              </a:rPr>
              <a:t>N.</a:t>
            </a:r>
            <a:r>
              <a:rPr lang="tr-TR" sz="1800" dirty="0" err="1" smtClean="0">
                <a:latin typeface="Bookman Old Style" pitchFamily="18" charset="0"/>
              </a:rPr>
              <a:t>laryngealis</a:t>
            </a:r>
            <a:r>
              <a:rPr lang="tr-TR" sz="1800" dirty="0" smtClean="0">
                <a:latin typeface="Bookman Old Style" pitchFamily="18" charset="0"/>
              </a:rPr>
              <a:t> </a:t>
            </a:r>
            <a:r>
              <a:rPr lang="tr-TR" sz="1800" dirty="0" err="1" smtClean="0">
                <a:latin typeface="Bookman Old Style" pitchFamily="18" charset="0"/>
              </a:rPr>
              <a:t>superior</a:t>
            </a:r>
            <a:endParaRPr lang="tr-TR" sz="1800" dirty="0" smtClean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err="1" smtClean="0">
                <a:latin typeface="Bookman Old Style" pitchFamily="18" charset="0"/>
              </a:rPr>
              <a:t>Mm.prevertebrales</a:t>
            </a:r>
            <a:endParaRPr lang="tr-TR" sz="1800" dirty="0" smtClean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err="1" smtClean="0">
                <a:latin typeface="Bookman Old Style" pitchFamily="18" charset="0"/>
              </a:rPr>
              <a:t>Arcus</a:t>
            </a:r>
            <a:r>
              <a:rPr lang="tr-TR" sz="1800" dirty="0" smtClean="0">
                <a:latin typeface="Bookman Old Style" pitchFamily="18" charset="0"/>
              </a:rPr>
              <a:t> aorta ve dalları</a:t>
            </a:r>
          </a:p>
          <a:p>
            <a:pPr>
              <a:lnSpc>
                <a:spcPct val="80000"/>
              </a:lnSpc>
              <a:defRPr/>
            </a:pPr>
            <a:r>
              <a:rPr lang="tr-TR" sz="1800" dirty="0" smtClean="0">
                <a:latin typeface="Bookman Old Style" pitchFamily="18" charset="0"/>
              </a:rPr>
              <a:t>Sağ ve sol n.</a:t>
            </a:r>
            <a:r>
              <a:rPr lang="tr-TR" sz="1800" dirty="0" err="1" smtClean="0">
                <a:latin typeface="Bookman Old Style" pitchFamily="18" charset="0"/>
              </a:rPr>
              <a:t>vagus</a:t>
            </a:r>
            <a:endParaRPr lang="tr-TR" sz="1800" dirty="0" smtClean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smtClean="0">
                <a:latin typeface="Bookman Old Style" pitchFamily="18" charset="0"/>
              </a:rPr>
              <a:t>Sağ ve sol n.</a:t>
            </a:r>
            <a:r>
              <a:rPr lang="tr-TR" sz="1800" dirty="0" err="1" smtClean="0">
                <a:latin typeface="Bookman Old Style" pitchFamily="18" charset="0"/>
              </a:rPr>
              <a:t>phrenicus</a:t>
            </a:r>
            <a:endParaRPr lang="tr-TR" sz="1800" dirty="0" smtClean="0">
              <a:latin typeface="Bookman Old Style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1800" dirty="0" err="1" smtClean="0">
                <a:latin typeface="Bookman Old Style" pitchFamily="18" charset="0"/>
              </a:rPr>
              <a:t>Nn</a:t>
            </a:r>
            <a:r>
              <a:rPr lang="tr-TR" sz="1800" dirty="0" smtClean="0">
                <a:latin typeface="Bookman Old Style" pitchFamily="18" charset="0"/>
              </a:rPr>
              <a:t>.</a:t>
            </a:r>
            <a:r>
              <a:rPr lang="tr-TR" sz="1800" dirty="0" err="1" smtClean="0">
                <a:latin typeface="Bookman Old Style" pitchFamily="18" charset="0"/>
              </a:rPr>
              <a:t>cardiaci</a:t>
            </a:r>
            <a:endParaRPr lang="tr-TR" sz="1800" dirty="0">
              <a:latin typeface="Bookman Old Style" pitchFamily="18" charset="0"/>
            </a:endParaRPr>
          </a:p>
        </p:txBody>
      </p:sp>
      <p:pic>
        <p:nvPicPr>
          <p:cNvPr id="83972" name="Picture 8" descr="P008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6504" y="1571172"/>
            <a:ext cx="3070225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67" name="Picture 11" descr="P00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855" y="493486"/>
            <a:ext cx="2128470" cy="30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47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8686" y="239485"/>
            <a:ext cx="6531428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tr-TR" sz="3500" dirty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MEDİASTİNUM INFERIUS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7029" y="1346201"/>
            <a:ext cx="5428341" cy="3724275"/>
          </a:xfrm>
        </p:spPr>
        <p:txBody>
          <a:bodyPr rtlCol="0">
            <a:normAutofit fontScale="850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tr-TR" sz="2400" u="sng" dirty="0" err="1">
                <a:latin typeface="Bookman Old Style" pitchFamily="18" charset="0"/>
              </a:rPr>
              <a:t>Mediastinum</a:t>
            </a:r>
            <a:r>
              <a:rPr lang="tr-TR" sz="2400" u="sng" dirty="0">
                <a:latin typeface="Bookman Old Style" pitchFamily="18" charset="0"/>
              </a:rPr>
              <a:t> </a:t>
            </a:r>
            <a:r>
              <a:rPr lang="tr-TR" sz="2400" u="sng" dirty="0" err="1">
                <a:latin typeface="Bookman Old Style" pitchFamily="18" charset="0"/>
              </a:rPr>
              <a:t>anterius</a:t>
            </a:r>
            <a:endParaRPr lang="tr-TR" sz="2400" u="sng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 err="1">
                <a:latin typeface="Bookman Old Style" pitchFamily="18" charset="0"/>
              </a:rPr>
              <a:t>Thymus</a:t>
            </a:r>
            <a:endParaRPr lang="tr-TR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>
                <a:latin typeface="Bookman Old Style" pitchFamily="18" charset="0"/>
              </a:rPr>
              <a:t>A.</a:t>
            </a:r>
            <a:r>
              <a:rPr lang="tr-TR" dirty="0" err="1">
                <a:latin typeface="Bookman Old Style" pitchFamily="18" charset="0"/>
              </a:rPr>
              <a:t>thoracica</a:t>
            </a:r>
            <a:r>
              <a:rPr lang="tr-TR" dirty="0">
                <a:latin typeface="Bookman Old Style" pitchFamily="18" charset="0"/>
              </a:rPr>
              <a:t> </a:t>
            </a:r>
            <a:r>
              <a:rPr lang="tr-TR" dirty="0" err="1">
                <a:latin typeface="Bookman Old Style" pitchFamily="18" charset="0"/>
              </a:rPr>
              <a:t>interna</a:t>
            </a:r>
            <a:endParaRPr lang="tr-TR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 err="1">
                <a:latin typeface="Bookman Old Style" pitchFamily="18" charset="0"/>
              </a:rPr>
              <a:t>Ligg</a:t>
            </a:r>
            <a:r>
              <a:rPr lang="tr-TR" dirty="0">
                <a:latin typeface="Bookman Old Style" pitchFamily="18" charset="0"/>
              </a:rPr>
              <a:t>.</a:t>
            </a:r>
            <a:r>
              <a:rPr lang="tr-TR" dirty="0" err="1">
                <a:latin typeface="Bookman Old Style" pitchFamily="18" charset="0"/>
              </a:rPr>
              <a:t>sternopericardiales</a:t>
            </a:r>
            <a:endParaRPr lang="tr-TR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>
                <a:latin typeface="Bookman Old Style" pitchFamily="18" charset="0"/>
              </a:rPr>
              <a:t>Yağ ve bağ dokusu</a:t>
            </a:r>
          </a:p>
          <a:p>
            <a:pPr lvl="1">
              <a:lnSpc>
                <a:spcPct val="80000"/>
              </a:lnSpc>
              <a:defRPr/>
            </a:pPr>
            <a:r>
              <a:rPr lang="tr-TR" dirty="0">
                <a:latin typeface="Bookman Old Style" pitchFamily="18" charset="0"/>
              </a:rPr>
              <a:t>Birkaç </a:t>
            </a:r>
            <a:r>
              <a:rPr lang="tr-TR" dirty="0" err="1">
                <a:latin typeface="Bookman Old Style" pitchFamily="18" charset="0"/>
              </a:rPr>
              <a:t>len</a:t>
            </a:r>
            <a:r>
              <a:rPr lang="tr-TR" dirty="0">
                <a:latin typeface="Bookman Old Style" pitchFamily="18" charset="0"/>
              </a:rPr>
              <a:t> düğümü ve damarı</a:t>
            </a:r>
          </a:p>
          <a:p>
            <a:pPr>
              <a:lnSpc>
                <a:spcPct val="80000"/>
              </a:lnSpc>
              <a:defRPr/>
            </a:pPr>
            <a:r>
              <a:rPr lang="tr-TR" sz="2400" u="sng" dirty="0" err="1">
                <a:latin typeface="Bookman Old Style" pitchFamily="18" charset="0"/>
              </a:rPr>
              <a:t>Mediastinum</a:t>
            </a:r>
            <a:r>
              <a:rPr lang="tr-TR" sz="2400" u="sng" dirty="0">
                <a:latin typeface="Bookman Old Style" pitchFamily="18" charset="0"/>
              </a:rPr>
              <a:t> </a:t>
            </a:r>
            <a:r>
              <a:rPr lang="tr-TR" sz="2400" u="sng" dirty="0" err="1">
                <a:latin typeface="Bookman Old Style" pitchFamily="18" charset="0"/>
              </a:rPr>
              <a:t>medium</a:t>
            </a:r>
            <a:endParaRPr lang="tr-TR" sz="2400" u="sng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 err="1">
                <a:latin typeface="Bookman Old Style" pitchFamily="18" charset="0"/>
              </a:rPr>
              <a:t>Perikard</a:t>
            </a:r>
            <a:r>
              <a:rPr lang="tr-TR" dirty="0">
                <a:latin typeface="Bookman Old Style" pitchFamily="18" charset="0"/>
              </a:rPr>
              <a:t>, kalp</a:t>
            </a:r>
          </a:p>
          <a:p>
            <a:pPr lvl="1">
              <a:lnSpc>
                <a:spcPct val="80000"/>
              </a:lnSpc>
              <a:defRPr/>
            </a:pPr>
            <a:r>
              <a:rPr lang="tr-TR" dirty="0">
                <a:latin typeface="Bookman Old Style" pitchFamily="18" charset="0"/>
              </a:rPr>
              <a:t>Aorta </a:t>
            </a:r>
            <a:r>
              <a:rPr lang="tr-TR" dirty="0" err="1">
                <a:latin typeface="Bookman Old Style" pitchFamily="18" charset="0"/>
              </a:rPr>
              <a:t>ascendens</a:t>
            </a:r>
            <a:endParaRPr lang="tr-TR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>
                <a:latin typeface="Bookman Old Style" pitchFamily="18" charset="0"/>
              </a:rPr>
              <a:t>V.cava </a:t>
            </a:r>
            <a:r>
              <a:rPr lang="tr-TR" dirty="0" err="1">
                <a:latin typeface="Bookman Old Style" pitchFamily="18" charset="0"/>
              </a:rPr>
              <a:t>superior</a:t>
            </a:r>
            <a:endParaRPr lang="tr-TR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 err="1">
                <a:latin typeface="Bookman Old Style" pitchFamily="18" charset="0"/>
              </a:rPr>
              <a:t>Truncus</a:t>
            </a:r>
            <a:r>
              <a:rPr lang="tr-TR" dirty="0">
                <a:latin typeface="Bookman Old Style" pitchFamily="18" charset="0"/>
              </a:rPr>
              <a:t> </a:t>
            </a:r>
            <a:r>
              <a:rPr lang="tr-TR" dirty="0" err="1">
                <a:latin typeface="Bookman Old Style" pitchFamily="18" charset="0"/>
              </a:rPr>
              <a:t>pulmonalis</a:t>
            </a:r>
            <a:endParaRPr lang="tr-TR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>
                <a:latin typeface="Bookman Old Style" pitchFamily="18" charset="0"/>
              </a:rPr>
              <a:t>N.</a:t>
            </a:r>
            <a:r>
              <a:rPr lang="tr-TR" dirty="0" err="1">
                <a:latin typeface="Bookman Old Style" pitchFamily="18" charset="0"/>
              </a:rPr>
              <a:t>phrenicus’lar</a:t>
            </a:r>
            <a:endParaRPr lang="tr-TR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 err="1">
                <a:latin typeface="Bookman Old Style" pitchFamily="18" charset="0"/>
              </a:rPr>
              <a:t>Plx</a:t>
            </a:r>
            <a:r>
              <a:rPr lang="tr-TR" dirty="0">
                <a:latin typeface="Bookman Old Style" pitchFamily="18" charset="0"/>
              </a:rPr>
              <a:t>.</a:t>
            </a:r>
            <a:r>
              <a:rPr lang="tr-TR" dirty="0" err="1">
                <a:latin typeface="Bookman Old Style" pitchFamily="18" charset="0"/>
              </a:rPr>
              <a:t>cardiacus</a:t>
            </a:r>
            <a:r>
              <a:rPr lang="tr-TR" dirty="0">
                <a:latin typeface="Bookman Old Style" pitchFamily="18" charset="0"/>
              </a:rPr>
              <a:t> </a:t>
            </a:r>
            <a:r>
              <a:rPr lang="tr-TR" dirty="0" err="1">
                <a:latin typeface="Bookman Old Style" pitchFamily="18" charset="0"/>
              </a:rPr>
              <a:t>profundus</a:t>
            </a:r>
            <a:endParaRPr lang="tr-TR" dirty="0"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tr-TR" dirty="0">
                <a:latin typeface="Bookman Old Style" pitchFamily="18" charset="0"/>
              </a:rPr>
              <a:t>Akciğer kökü oluşumları</a:t>
            </a:r>
          </a:p>
        </p:txBody>
      </p:sp>
      <p:pic>
        <p:nvPicPr>
          <p:cNvPr id="84996" name="Picture 8" descr="P008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6389" y="1600201"/>
            <a:ext cx="3070225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41" name="Picture 13" descr="P00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1" y="147314"/>
            <a:ext cx="2277568" cy="329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8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Rectangle 5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3500" dirty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MEDİASTİNUM INFERIUS</a:t>
            </a:r>
          </a:p>
        </p:txBody>
      </p:sp>
      <p:sp>
        <p:nvSpPr>
          <p:cNvPr id="860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08001" y="2100944"/>
            <a:ext cx="5027084" cy="3724275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z="2400" u="sng" dirty="0" err="1">
                <a:latin typeface="Bookman Old Style" panose="02050604050505020204" pitchFamily="18" charset="0"/>
              </a:rPr>
              <a:t>Mediastinum</a:t>
            </a:r>
            <a:r>
              <a:rPr lang="tr-TR" altLang="tr-TR" sz="2400" u="sng" dirty="0">
                <a:latin typeface="Bookman Old Style" panose="02050604050505020204" pitchFamily="18" charset="0"/>
              </a:rPr>
              <a:t> </a:t>
            </a:r>
            <a:r>
              <a:rPr lang="tr-TR" altLang="tr-TR" sz="2400" u="sng" dirty="0" err="1">
                <a:latin typeface="Bookman Old Style" panose="02050604050505020204" pitchFamily="18" charset="0"/>
              </a:rPr>
              <a:t>posterius</a:t>
            </a:r>
            <a:endParaRPr lang="tr-TR" altLang="tr-TR" sz="2400" u="sng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>
                <a:latin typeface="Bookman Old Style" panose="02050604050505020204" pitchFamily="18" charset="0"/>
              </a:rPr>
              <a:t>Oesophagus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>
                <a:latin typeface="Bookman Old Style" panose="02050604050505020204" pitchFamily="18" charset="0"/>
              </a:rPr>
              <a:t>Aorta </a:t>
            </a:r>
            <a:r>
              <a:rPr lang="tr-TR" altLang="tr-TR" dirty="0" err="1">
                <a:latin typeface="Bookman Old Style" panose="02050604050505020204" pitchFamily="18" charset="0"/>
              </a:rPr>
              <a:t>thoracica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>
                <a:latin typeface="Bookman Old Style" panose="02050604050505020204" pitchFamily="18" charset="0"/>
              </a:rPr>
              <a:t>V.</a:t>
            </a:r>
            <a:r>
              <a:rPr lang="tr-TR" altLang="tr-TR" dirty="0" err="1">
                <a:latin typeface="Bookman Old Style" panose="02050604050505020204" pitchFamily="18" charset="0"/>
              </a:rPr>
              <a:t>azygos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>
                <a:latin typeface="Bookman Old Style" panose="02050604050505020204" pitchFamily="18" charset="0"/>
              </a:rPr>
              <a:t>V.</a:t>
            </a:r>
            <a:r>
              <a:rPr lang="tr-TR" altLang="tr-TR" dirty="0" err="1">
                <a:latin typeface="Bookman Old Style" panose="02050604050505020204" pitchFamily="18" charset="0"/>
              </a:rPr>
              <a:t>hemiazygos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>
                <a:latin typeface="Bookman Old Style" panose="02050604050505020204" pitchFamily="18" charset="0"/>
              </a:rPr>
              <a:t>Ductus</a:t>
            </a:r>
            <a:r>
              <a:rPr lang="tr-TR" altLang="tr-TR" dirty="0">
                <a:latin typeface="Bookman Old Style" panose="02050604050505020204" pitchFamily="18" charset="0"/>
              </a:rPr>
              <a:t> </a:t>
            </a:r>
            <a:r>
              <a:rPr lang="tr-TR" altLang="tr-TR" dirty="0" err="1">
                <a:latin typeface="Bookman Old Style" panose="02050604050505020204" pitchFamily="18" charset="0"/>
              </a:rPr>
              <a:t>thoracicus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>
                <a:latin typeface="Bookman Old Style" panose="02050604050505020204" pitchFamily="18" charset="0"/>
              </a:rPr>
              <a:t>Truncus</a:t>
            </a:r>
            <a:r>
              <a:rPr lang="tr-TR" altLang="tr-TR" dirty="0">
                <a:latin typeface="Bookman Old Style" panose="02050604050505020204" pitchFamily="18" charset="0"/>
              </a:rPr>
              <a:t> </a:t>
            </a:r>
            <a:r>
              <a:rPr lang="tr-TR" altLang="tr-TR" dirty="0" err="1">
                <a:latin typeface="Bookman Old Style" panose="02050604050505020204" pitchFamily="18" charset="0"/>
              </a:rPr>
              <a:t>sympathicus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>
                <a:latin typeface="Bookman Old Style" panose="02050604050505020204" pitchFamily="18" charset="0"/>
              </a:rPr>
              <a:t>Aa</a:t>
            </a:r>
            <a:r>
              <a:rPr lang="tr-TR" altLang="tr-TR" dirty="0">
                <a:latin typeface="Bookman Old Style" panose="02050604050505020204" pitchFamily="18" charset="0"/>
              </a:rPr>
              <a:t>.</a:t>
            </a:r>
            <a:r>
              <a:rPr lang="tr-TR" altLang="tr-TR" dirty="0" err="1">
                <a:latin typeface="Bookman Old Style" panose="02050604050505020204" pitchFamily="18" charset="0"/>
              </a:rPr>
              <a:t>intercostales</a:t>
            </a:r>
            <a:r>
              <a:rPr lang="tr-TR" altLang="tr-TR" dirty="0">
                <a:latin typeface="Bookman Old Style" panose="02050604050505020204" pitchFamily="18" charset="0"/>
              </a:rPr>
              <a:t> </a:t>
            </a:r>
            <a:r>
              <a:rPr lang="tr-TR" altLang="tr-TR" dirty="0" err="1">
                <a:latin typeface="Bookman Old Style" panose="02050604050505020204" pitchFamily="18" charset="0"/>
              </a:rPr>
              <a:t>posteriores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>
                <a:latin typeface="Bookman Old Style" panose="02050604050505020204" pitchFamily="18" charset="0"/>
              </a:rPr>
              <a:t>Vv</a:t>
            </a:r>
            <a:r>
              <a:rPr lang="tr-TR" altLang="tr-TR" dirty="0">
                <a:latin typeface="Bookman Old Style" panose="02050604050505020204" pitchFamily="18" charset="0"/>
              </a:rPr>
              <a:t>.</a:t>
            </a:r>
            <a:r>
              <a:rPr lang="tr-TR" altLang="tr-TR" dirty="0" err="1">
                <a:latin typeface="Bookman Old Style" panose="02050604050505020204" pitchFamily="18" charset="0"/>
              </a:rPr>
              <a:t>intercostales</a:t>
            </a:r>
            <a:r>
              <a:rPr lang="tr-TR" altLang="tr-TR" dirty="0">
                <a:latin typeface="Bookman Old Style" panose="02050604050505020204" pitchFamily="18" charset="0"/>
              </a:rPr>
              <a:t> </a:t>
            </a:r>
            <a:r>
              <a:rPr lang="tr-TR" altLang="tr-TR" dirty="0" err="1">
                <a:latin typeface="Bookman Old Style" panose="02050604050505020204" pitchFamily="18" charset="0"/>
              </a:rPr>
              <a:t>posteriores</a:t>
            </a:r>
            <a:endParaRPr lang="tr-TR" altLang="tr-TR" dirty="0">
              <a:latin typeface="Bookman Old Style" panose="020506040505050202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 err="1">
                <a:latin typeface="Bookman Old Style" panose="02050604050505020204" pitchFamily="18" charset="0"/>
              </a:rPr>
              <a:t>Nn</a:t>
            </a:r>
            <a:r>
              <a:rPr lang="tr-TR" altLang="tr-TR" dirty="0">
                <a:latin typeface="Bookman Old Style" panose="02050604050505020204" pitchFamily="18" charset="0"/>
              </a:rPr>
              <a:t>.</a:t>
            </a:r>
            <a:r>
              <a:rPr lang="tr-TR" altLang="tr-TR" dirty="0" err="1">
                <a:latin typeface="Bookman Old Style" panose="02050604050505020204" pitchFamily="18" charset="0"/>
              </a:rPr>
              <a:t>intercostales</a:t>
            </a:r>
            <a:endParaRPr lang="tr-TR" altLang="tr-TR" dirty="0">
              <a:latin typeface="Bookman Old Style" panose="02050604050505020204" pitchFamily="18" charset="0"/>
            </a:endParaRPr>
          </a:p>
        </p:txBody>
      </p:sp>
      <p:pic>
        <p:nvPicPr>
          <p:cNvPr id="86020" name="Picture 9" descr="P008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6389" y="1600201"/>
            <a:ext cx="3070225" cy="45259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188" name="Picture 12" descr="P00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0" y="44450"/>
            <a:ext cx="131445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69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4" descr="P008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3538" y="190501"/>
            <a:ext cx="4533900" cy="65516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8068" name="Picture 7" descr="P008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050" y="190501"/>
            <a:ext cx="4445000" cy="65516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34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1569</Words>
  <Application>Microsoft Office PowerPoint</Application>
  <PresentationFormat>Geniş ekran</PresentationFormat>
  <Paragraphs>442</Paragraphs>
  <Slides>75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75</vt:i4>
      </vt:variant>
    </vt:vector>
  </HeadingPairs>
  <TitlesOfParts>
    <vt:vector size="81" baseType="lpstr">
      <vt:lpstr>Arial</vt:lpstr>
      <vt:lpstr>Bookman Old Style</vt:lpstr>
      <vt:lpstr>Calibri</vt:lpstr>
      <vt:lpstr>Calibri Light</vt:lpstr>
      <vt:lpstr>Wingdings</vt:lpstr>
      <vt:lpstr>Office Teması</vt:lpstr>
      <vt:lpstr>SOLUNUM SİSTEMİ ANATOMİSİ</vt:lpstr>
      <vt:lpstr>SOLUNUM SİSTEMİNE GİRİŞ</vt:lpstr>
      <vt:lpstr>SOLUNUM = Respiration</vt:lpstr>
      <vt:lpstr>SOLUNUM SİSTEMİ FONKSİYONLARI</vt:lpstr>
      <vt:lpstr>SOLUNUM SİSTEMİ</vt:lpstr>
      <vt:lpstr>HAVA İLETİCİ BÖLÜM</vt:lpstr>
      <vt:lpstr>BURUN (nasus – rhinos)</vt:lpstr>
      <vt:lpstr>Nasus Externus</vt:lpstr>
      <vt:lpstr>BURUN</vt:lpstr>
      <vt:lpstr>BURUN</vt:lpstr>
      <vt:lpstr>BURUN BOŞLUĞU (Cavitas Nasi)</vt:lpstr>
      <vt:lpstr>BURUN BOŞLUĞU (Cavitas Nasi)</vt:lpstr>
      <vt:lpstr>BURUN BOŞLUĞU (Cavitas Nasi)</vt:lpstr>
      <vt:lpstr>BURUN BOŞLUĞU (Cavitas Nasi)</vt:lpstr>
      <vt:lpstr>Dışyan duvar</vt:lpstr>
      <vt:lpstr>BURUN BOŞLUĞU (Cavitas Nasi)</vt:lpstr>
      <vt:lpstr>BURUN BOŞLUĞU (Cavitas Nasi)</vt:lpstr>
      <vt:lpstr>PARANASAL SİNUS’LER</vt:lpstr>
      <vt:lpstr>PARANASAL SİNUS’LER</vt:lpstr>
      <vt:lpstr>PARANASAL SİNUS’LER</vt:lpstr>
      <vt:lpstr>PHARYNX - YUTAK  </vt:lpstr>
      <vt:lpstr>PHARYNX - YUTAK</vt:lpstr>
      <vt:lpstr>LARYNX - GIRTLAK</vt:lpstr>
      <vt:lpstr>LARYNX KIKIRDAKLARI</vt:lpstr>
      <vt:lpstr>LARYNX KIKIRDAKLARI</vt:lpstr>
      <vt:lpstr>LARYNX KIKIRDAKLARI</vt:lpstr>
      <vt:lpstr>LARYNX KIKIRDAKLARI</vt:lpstr>
      <vt:lpstr>LARYNX KIKIRDAKLARI</vt:lpstr>
      <vt:lpstr>LARYNX KIKIRDAKLARI</vt:lpstr>
      <vt:lpstr>LARYNX’İN BAĞLARI</vt:lpstr>
      <vt:lpstr>LARYNX’İN BAĞLARI</vt:lpstr>
      <vt:lpstr>CAVITAS LARYNGIS</vt:lpstr>
      <vt:lpstr>CAVITAS LARYNGIS</vt:lpstr>
      <vt:lpstr>LARYNX KASLARI</vt:lpstr>
      <vt:lpstr>LARYNX KASLARI (İntrinsik)</vt:lpstr>
      <vt:lpstr>LARYNX KASLARI (İntrinsik)</vt:lpstr>
      <vt:lpstr>LARYNX KASLARI</vt:lpstr>
      <vt:lpstr>İntrinsik Larynx Kaslarının Sinirleri</vt:lpstr>
      <vt:lpstr>Yutma Sırasında Larynx</vt:lpstr>
      <vt:lpstr>TRACHEA – Soluk Borusu</vt:lpstr>
      <vt:lpstr>TRACHEA</vt:lpstr>
      <vt:lpstr>TRACHEA</vt:lpstr>
      <vt:lpstr>BRONŞLAR</vt:lpstr>
      <vt:lpstr>Ana Bronşlar</vt:lpstr>
      <vt:lpstr>Akciğer İçi Bronşlar</vt:lpstr>
      <vt:lpstr>PowerPoint Sunusu</vt:lpstr>
      <vt:lpstr>AKCİĞERLER</vt:lpstr>
      <vt:lpstr>Akciğer içi hava değişimi</vt:lpstr>
      <vt:lpstr>AKCİĞERLER</vt:lpstr>
      <vt:lpstr>PowerPoint Sunusu</vt:lpstr>
      <vt:lpstr>PowerPoint Sunusu</vt:lpstr>
      <vt:lpstr>PLEVRA</vt:lpstr>
      <vt:lpstr>PLEVRA</vt:lpstr>
      <vt:lpstr>AKCİĞERLER</vt:lpstr>
      <vt:lpstr>AKCİĞERLER - sağ</vt:lpstr>
      <vt:lpstr>AKCİĞERLER - sol</vt:lpstr>
      <vt:lpstr>AKCİĞERLER - sağ</vt:lpstr>
      <vt:lpstr>AKCİĞERLER - sol</vt:lpstr>
      <vt:lpstr>Hilum pulmonis</vt:lpstr>
      <vt:lpstr>AKCİĞERLER</vt:lpstr>
      <vt:lpstr>AKCİĞERLER</vt:lpstr>
      <vt:lpstr>AKCİĞERLERİN SEGMENTASYONU</vt:lpstr>
      <vt:lpstr>AKCİĞERLER</vt:lpstr>
      <vt:lpstr>Akciğer segmentleri</vt:lpstr>
      <vt:lpstr>Akciğer segmentleri</vt:lpstr>
      <vt:lpstr>AKCİĞERLERİN KANLANMASI</vt:lpstr>
      <vt:lpstr>AKCİĞERLERİN KANLANMASI</vt:lpstr>
      <vt:lpstr>AKCİĞERLERİN İNERVASYONU</vt:lpstr>
      <vt:lpstr>MEDİASTİNUM</vt:lpstr>
      <vt:lpstr>MEDİASTİNUM</vt:lpstr>
      <vt:lpstr>MEDİASTİNUM</vt:lpstr>
      <vt:lpstr>MEDİASTİNUM SUPERIUS</vt:lpstr>
      <vt:lpstr>MEDİASTİNUM INFERIUS</vt:lpstr>
      <vt:lpstr>MEDİASTİNUM INFERIUS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SOLUNUM SİSTEMİ ANATOMİSİ</dc:title>
  <dc:creator>Prof.Dr M.Emirzeoğlu</dc:creator>
  <cp:lastModifiedBy>Prof.Dr M.Emirzeoğlu</cp:lastModifiedBy>
  <cp:revision>129</cp:revision>
  <dcterms:created xsi:type="dcterms:W3CDTF">2019-03-20T13:55:37Z</dcterms:created>
  <dcterms:modified xsi:type="dcterms:W3CDTF">2019-03-25T07:05:13Z</dcterms:modified>
</cp:coreProperties>
</file>