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0" r:id="rId4"/>
  </p:sldMasterIdLst>
  <p:notesMasterIdLst>
    <p:notesMasterId r:id="rId79"/>
  </p:notesMasterIdLst>
  <p:handoutMasterIdLst>
    <p:handoutMasterId r:id="rId80"/>
  </p:handoutMasterIdLst>
  <p:sldIdLst>
    <p:sldId id="594" r:id="rId5"/>
    <p:sldId id="625" r:id="rId6"/>
    <p:sldId id="785" r:id="rId7"/>
    <p:sldId id="654" r:id="rId8"/>
    <p:sldId id="656" r:id="rId9"/>
    <p:sldId id="813" r:id="rId10"/>
    <p:sldId id="815" r:id="rId11"/>
    <p:sldId id="849" r:id="rId12"/>
    <p:sldId id="814" r:id="rId13"/>
    <p:sldId id="843" r:id="rId14"/>
    <p:sldId id="844" r:id="rId15"/>
    <p:sldId id="845" r:id="rId16"/>
    <p:sldId id="846" r:id="rId17"/>
    <p:sldId id="847" r:id="rId18"/>
    <p:sldId id="848" r:id="rId19"/>
    <p:sldId id="823" r:id="rId20"/>
    <p:sldId id="824" r:id="rId21"/>
    <p:sldId id="825" r:id="rId22"/>
    <p:sldId id="816" r:id="rId23"/>
    <p:sldId id="817" r:id="rId24"/>
    <p:sldId id="818" r:id="rId25"/>
    <p:sldId id="819" r:id="rId26"/>
    <p:sldId id="821" r:id="rId27"/>
    <p:sldId id="820" r:id="rId28"/>
    <p:sldId id="822" r:id="rId29"/>
    <p:sldId id="828" r:id="rId30"/>
    <p:sldId id="829" r:id="rId31"/>
    <p:sldId id="830" r:id="rId32"/>
    <p:sldId id="832" r:id="rId33"/>
    <p:sldId id="833" r:id="rId34"/>
    <p:sldId id="834" r:id="rId35"/>
    <p:sldId id="835" r:id="rId36"/>
    <p:sldId id="836" r:id="rId37"/>
    <p:sldId id="837" r:id="rId38"/>
    <p:sldId id="838" r:id="rId39"/>
    <p:sldId id="839" r:id="rId40"/>
    <p:sldId id="840" r:id="rId41"/>
    <p:sldId id="827" r:id="rId42"/>
    <p:sldId id="841" r:id="rId43"/>
    <p:sldId id="805" r:id="rId44"/>
    <p:sldId id="806" r:id="rId45"/>
    <p:sldId id="808" r:id="rId46"/>
    <p:sldId id="807" r:id="rId47"/>
    <p:sldId id="787" r:id="rId48"/>
    <p:sldId id="786" r:id="rId49"/>
    <p:sldId id="790" r:id="rId50"/>
    <p:sldId id="788" r:id="rId51"/>
    <p:sldId id="789" r:id="rId52"/>
    <p:sldId id="791" r:id="rId53"/>
    <p:sldId id="792" r:id="rId54"/>
    <p:sldId id="793" r:id="rId55"/>
    <p:sldId id="794" r:id="rId56"/>
    <p:sldId id="795" r:id="rId57"/>
    <p:sldId id="607" r:id="rId58"/>
    <p:sldId id="796" r:id="rId59"/>
    <p:sldId id="797" r:id="rId60"/>
    <p:sldId id="798" r:id="rId61"/>
    <p:sldId id="799" r:id="rId62"/>
    <p:sldId id="801" r:id="rId63"/>
    <p:sldId id="800" r:id="rId64"/>
    <p:sldId id="802" r:id="rId65"/>
    <p:sldId id="803" r:id="rId66"/>
    <p:sldId id="640" r:id="rId67"/>
    <p:sldId id="809" r:id="rId68"/>
    <p:sldId id="641" r:id="rId69"/>
    <p:sldId id="810" r:id="rId70"/>
    <p:sldId id="642" r:id="rId71"/>
    <p:sldId id="643" r:id="rId72"/>
    <p:sldId id="811" r:id="rId73"/>
    <p:sldId id="758" r:id="rId74"/>
    <p:sldId id="713" r:id="rId75"/>
    <p:sldId id="714" r:id="rId76"/>
    <p:sldId id="804" r:id="rId77"/>
    <p:sldId id="712" r:id="rId78"/>
  </p:sldIdLst>
  <p:sldSz cx="12188825" cy="6858000"/>
  <p:notesSz cx="9947275" cy="6858000"/>
  <p:defaultTextStyle>
    <a:defPPr rtl="0">
      <a:defRPr lang="tr-T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5" pos="3839">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B8D1F"/>
    <a:srgbClr val="718412"/>
    <a:srgbClr val="70811D"/>
    <a:srgbClr val="65741A"/>
    <a:srgbClr val="394404"/>
    <a:srgbClr val="5F6F0F"/>
    <a:srgbClr val="839721"/>
    <a:srgbClr val="95AB25"/>
    <a:srgbClr val="BC5500"/>
    <a:srgbClr val="C45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076" autoAdjust="0"/>
    <p:restoredTop sz="96796" autoAdjust="0"/>
  </p:normalViewPr>
  <p:slideViewPr>
    <p:cSldViewPr>
      <p:cViewPr>
        <p:scale>
          <a:sx n="80" d="100"/>
          <a:sy n="80" d="100"/>
        </p:scale>
        <p:origin x="-1896" y="-720"/>
      </p:cViewPr>
      <p:guideLst>
        <p:guide orient="horz" pos="2160"/>
        <p:guide pos="3839"/>
      </p:guideLst>
    </p:cSldViewPr>
  </p:slideViewPr>
  <p:outlineViewPr>
    <p:cViewPr>
      <p:scale>
        <a:sx n="33" d="100"/>
        <a:sy n="33" d="100"/>
      </p:scale>
      <p:origin x="0" y="-58464"/>
    </p:cViewPr>
  </p:outlineViewPr>
  <p:notesTextViewPr>
    <p:cViewPr>
      <p:scale>
        <a:sx n="1" d="1"/>
        <a:sy n="1" d="1"/>
      </p:scale>
      <p:origin x="0" y="0"/>
    </p:cViewPr>
  </p:notesTextViewPr>
  <p:sorterViewPr>
    <p:cViewPr varScale="1">
      <p:scale>
        <a:sx n="100" d="100"/>
        <a:sy n="100" d="100"/>
      </p:scale>
      <p:origin x="0" y="0"/>
    </p:cViewPr>
  </p:sorterViewPr>
  <p:notesViewPr>
    <p:cSldViewPr showGuides="1">
      <p:cViewPr varScale="1">
        <p:scale>
          <a:sx n="114" d="100"/>
          <a:sy n="114" d="100"/>
        </p:scale>
        <p:origin x="-2358" y="-102"/>
      </p:cViewPr>
      <p:guideLst>
        <p:guide orient="horz" pos="2160"/>
        <p:guide pos="3133"/>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slide" Target="slides/slide72.xml"/><Relationship Id="rId84" Type="http://schemas.openxmlformats.org/officeDocument/2006/relationships/tableStyles" Target="tableStyles.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notesMaster" Target="notesMasters/notesMaster1.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handoutMaster" Target="handoutMasters/handout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20457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4310486" cy="342900"/>
          </a:xfrm>
          <a:prstGeom prst="rect">
            <a:avLst/>
          </a:prstGeom>
        </p:spPr>
        <p:txBody>
          <a:bodyPr vert="horz" lIns="91440" tIns="45720" rIns="91440" bIns="45720" rtlCol="0"/>
          <a:lstStyle>
            <a:lvl1pPr algn="l" rtl="0">
              <a:defRPr sz="1200"/>
            </a:lvl1pPr>
          </a:lstStyle>
          <a:p>
            <a:pPr rtl="0"/>
            <a:endParaRPr/>
          </a:p>
        </p:txBody>
      </p:sp>
      <p:sp>
        <p:nvSpPr>
          <p:cNvPr id="3" name="Tarih Yer Tutucusu 2"/>
          <p:cNvSpPr>
            <a:spLocks noGrp="1"/>
          </p:cNvSpPr>
          <p:nvPr>
            <p:ph type="dt" idx="1"/>
          </p:nvPr>
        </p:nvSpPr>
        <p:spPr>
          <a:xfrm>
            <a:off x="5634487" y="0"/>
            <a:ext cx="4310486" cy="342900"/>
          </a:xfrm>
          <a:prstGeom prst="rect">
            <a:avLst/>
          </a:prstGeom>
        </p:spPr>
        <p:txBody>
          <a:bodyPr vert="horz" lIns="91440" tIns="45720" rIns="91440" bIns="45720" rtlCol="0"/>
          <a:lstStyle>
            <a:lvl1pPr algn="l" rtl="0">
              <a:defRPr sz="1200"/>
            </a:lvl1pPr>
          </a:lstStyle>
          <a:p>
            <a:pPr rtl="0"/>
            <a:r>
              <a:rPr lang="en-US"/>
              <a:t>01.08.2016</a:t>
            </a:r>
            <a:endParaRPr/>
          </a:p>
        </p:txBody>
      </p:sp>
      <p:sp>
        <p:nvSpPr>
          <p:cNvPr id="4" name="Slayt Görüntüsü Yer Tutucusu 3"/>
          <p:cNvSpPr>
            <a:spLocks noGrp="1" noRot="1" noChangeAspect="1"/>
          </p:cNvSpPr>
          <p:nvPr>
            <p:ph type="sldImg" idx="2"/>
          </p:nvPr>
        </p:nvSpPr>
        <p:spPr>
          <a:xfrm>
            <a:off x="2689225" y="514350"/>
            <a:ext cx="4570413" cy="2571750"/>
          </a:xfrm>
          <a:prstGeom prst="rect">
            <a:avLst/>
          </a:prstGeom>
          <a:noFill/>
          <a:ln w="12700">
            <a:solidFill>
              <a:prstClr val="black"/>
            </a:solidFill>
          </a:ln>
        </p:spPr>
        <p:txBody>
          <a:bodyPr vert="horz" lIns="91440" tIns="45720" rIns="91440" bIns="45720" rtlCol="0" anchor="ctr"/>
          <a:lstStyle/>
          <a:p>
            <a:pPr rtl="0"/>
            <a:endParaRPr/>
          </a:p>
        </p:txBody>
      </p:sp>
      <p:sp>
        <p:nvSpPr>
          <p:cNvPr id="5" name="Not Yer Tutucusu 4"/>
          <p:cNvSpPr>
            <a:spLocks noGrp="1"/>
          </p:cNvSpPr>
          <p:nvPr>
            <p:ph type="body" sz="quarter" idx="3"/>
          </p:nvPr>
        </p:nvSpPr>
        <p:spPr>
          <a:xfrm>
            <a:off x="994728" y="3257550"/>
            <a:ext cx="7957820" cy="3086100"/>
          </a:xfrm>
          <a:prstGeom prst="rect">
            <a:avLst/>
          </a:prstGeom>
        </p:spPr>
        <p:txBody>
          <a:bodyPr vert="horz" lIns="91440" tIns="45720" rIns="91440" bIns="45720" rtlCol="0"/>
          <a:lstStyle/>
          <a:p>
            <a:pPr lvl="0" rtl="0"/>
            <a:r>
              <a:t>Asıl metin stillerini düzenlemek için tıklayın</a:t>
            </a:r>
          </a:p>
          <a:p>
            <a:pPr lvl="1" rtl="0"/>
            <a:r>
              <a:t>İkinci düzey</a:t>
            </a:r>
          </a:p>
          <a:p>
            <a:pPr lvl="2" rtl="0"/>
            <a:r>
              <a:t>Üçüncü düzey</a:t>
            </a:r>
          </a:p>
          <a:p>
            <a:pPr lvl="3" rtl="0"/>
            <a:r>
              <a:t>Dördüncü düzey</a:t>
            </a:r>
          </a:p>
          <a:p>
            <a:pPr lvl="4" rtl="0"/>
            <a:r>
              <a:t>Beşinci düzey</a:t>
            </a:r>
          </a:p>
        </p:txBody>
      </p:sp>
      <p:sp>
        <p:nvSpPr>
          <p:cNvPr id="6" name="Alt Bilgi Yer Tutucusu 5"/>
          <p:cNvSpPr>
            <a:spLocks noGrp="1"/>
          </p:cNvSpPr>
          <p:nvPr>
            <p:ph type="ftr" sz="quarter" idx="4"/>
          </p:nvPr>
        </p:nvSpPr>
        <p:spPr>
          <a:xfrm>
            <a:off x="0" y="6513910"/>
            <a:ext cx="4310486" cy="342900"/>
          </a:xfrm>
          <a:prstGeom prst="rect">
            <a:avLst/>
          </a:prstGeom>
        </p:spPr>
        <p:txBody>
          <a:bodyPr vert="horz" lIns="91440" tIns="45720" rIns="91440" bIns="45720" rtlCol="0" anchor="b"/>
          <a:lstStyle>
            <a:lvl1pPr algn="l" rtl="0">
              <a:defRPr sz="1200"/>
            </a:lvl1pPr>
          </a:lstStyle>
          <a:p>
            <a:pPr rtl="0"/>
            <a:endParaRPr/>
          </a:p>
        </p:txBody>
      </p:sp>
      <p:sp>
        <p:nvSpPr>
          <p:cNvPr id="7" name="Slayt Numarası Yer Tutucusu 6"/>
          <p:cNvSpPr>
            <a:spLocks noGrp="1"/>
          </p:cNvSpPr>
          <p:nvPr>
            <p:ph type="sldNum" sz="quarter" idx="5"/>
          </p:nvPr>
        </p:nvSpPr>
        <p:spPr>
          <a:xfrm>
            <a:off x="5634487" y="6513910"/>
            <a:ext cx="4310486" cy="342900"/>
          </a:xfrm>
          <a:prstGeom prst="rect">
            <a:avLst/>
          </a:prstGeom>
        </p:spPr>
        <p:txBody>
          <a:bodyPr vert="horz" lIns="91440" tIns="45720" rIns="91440" bIns="45720" rtlCol="0" anchor="b"/>
          <a:lstStyle>
            <a:lvl1pPr algn="l" rtl="0">
              <a:defRPr sz="1200"/>
            </a:lvl1pPr>
          </a:lstStyle>
          <a:p>
            <a:pPr rtl="0"/>
            <a:fld id="{3EBA5BD7-F043-4D1B-AA17-CD412FC534DE}" type="slidenum">
              <a:rPr/>
              <a:t>‹#›</a:t>
            </a:fld>
            <a:endParaRPr/>
          </a:p>
        </p:txBody>
      </p:sp>
    </p:spTree>
    <p:extLst>
      <p:ext uri="{BB962C8B-B14F-4D97-AF65-F5344CB8AC3E}">
        <p14:creationId xmlns:p14="http://schemas.microsoft.com/office/powerpoint/2010/main" val="276705785"/>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1"/>
        </a:solidFill>
        <a:latin typeface="+mn-lt"/>
        <a:ea typeface="+mn-ea"/>
        <a:cs typeface="+mn-cs"/>
      </a:defRPr>
    </a:lvl1pPr>
    <a:lvl2pPr marL="609493" algn="l" defTabSz="1218987" rtl="0" eaLnBrk="1" latinLnBrk="0" hangingPunct="1">
      <a:defRPr sz="1600" kern="1200">
        <a:solidFill>
          <a:schemeClr val="tx1"/>
        </a:solidFill>
        <a:latin typeface="+mn-lt"/>
        <a:ea typeface="+mn-ea"/>
        <a:cs typeface="+mn-cs"/>
      </a:defRPr>
    </a:lvl2pPr>
    <a:lvl3pPr marL="1218987" algn="l" defTabSz="1218987" rtl="0" eaLnBrk="1" latinLnBrk="0" hangingPunct="1">
      <a:defRPr sz="1600" kern="1200">
        <a:solidFill>
          <a:schemeClr val="tx1"/>
        </a:solidFill>
        <a:latin typeface="+mn-lt"/>
        <a:ea typeface="+mn-ea"/>
        <a:cs typeface="+mn-cs"/>
      </a:defRPr>
    </a:lvl3pPr>
    <a:lvl4pPr marL="1828480" algn="l" defTabSz="1218987" rtl="0" eaLnBrk="1" latinLnBrk="0" hangingPunct="1">
      <a:defRPr sz="1600" kern="1200">
        <a:solidFill>
          <a:schemeClr val="tx1"/>
        </a:solidFill>
        <a:latin typeface="+mn-lt"/>
        <a:ea typeface="+mn-ea"/>
        <a:cs typeface="+mn-cs"/>
      </a:defRPr>
    </a:lvl4pPr>
    <a:lvl5pPr marL="2437973" algn="l" defTabSz="1218987" rtl="0" eaLnBrk="1" latinLnBrk="0" hangingPunct="1">
      <a:defRPr sz="1600" kern="1200">
        <a:solidFill>
          <a:schemeClr val="tx1"/>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pPr rtl="0"/>
            <a:fld id="{3EBA5BD7-F043-4D1B-AA17-CD412FC534DE}" type="slidenum">
              <a:rPr lang="tr-TR" smtClean="0"/>
              <a:t>1</a:t>
            </a:fld>
            <a:endParaRPr lang="tr-TR"/>
          </a:p>
        </p:txBody>
      </p:sp>
    </p:spTree>
    <p:extLst>
      <p:ext uri="{BB962C8B-B14F-4D97-AF65-F5344CB8AC3E}">
        <p14:creationId xmlns:p14="http://schemas.microsoft.com/office/powerpoint/2010/main" val="17850934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grpSp>
        <p:nvGrpSpPr>
          <p:cNvPr id="21" name="köşegenler"/>
          <p:cNvGrpSpPr/>
          <p:nvPr/>
        </p:nvGrpSpPr>
        <p:grpSpPr>
          <a:xfrm>
            <a:off x="7516443" y="4145281"/>
            <a:ext cx="4686117" cy="2731407"/>
            <a:chOff x="5638800" y="3108960"/>
            <a:chExt cx="3515503" cy="2048555"/>
          </a:xfrm>
        </p:grpSpPr>
        <p:cxnSp>
          <p:nvCxnSpPr>
            <p:cNvPr id="14" name="Düz Bağlayıcı 13"/>
            <p:cNvCxnSpPr/>
            <p:nvPr/>
          </p:nvCxnSpPr>
          <p:spPr>
            <a:xfrm flipV="1">
              <a:off x="5638800" y="3108960"/>
              <a:ext cx="3515503" cy="2037116"/>
            </a:xfrm>
            <a:prstGeom prst="line">
              <a:avLst/>
            </a:prstGeom>
            <a:noFill/>
            <a:ln w="38100">
              <a:gradFill>
                <a:gsLst>
                  <a:gs pos="50000">
                    <a:schemeClr val="accent1">
                      <a:lumMod val="75000"/>
                    </a:schemeClr>
                  </a:gs>
                  <a:gs pos="0">
                    <a:schemeClr val="accent1"/>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cxnSp>
          <p:nvCxnSpPr>
            <p:cNvPr id="17" name="Düz Bağlayıcı 16"/>
            <p:cNvCxnSpPr/>
            <p:nvPr/>
          </p:nvCxnSpPr>
          <p:spPr>
            <a:xfrm flipV="1">
              <a:off x="6004643" y="3333750"/>
              <a:ext cx="3149660" cy="1823765"/>
            </a:xfrm>
            <a:prstGeom prst="line">
              <a:avLst/>
            </a:prstGeom>
            <a:noFill/>
            <a:ln w="28575">
              <a:gradFill>
                <a:gsLst>
                  <a:gs pos="0">
                    <a:schemeClr val="accent1">
                      <a:lumMod val="75000"/>
                    </a:schemeClr>
                  </a:gs>
                  <a:gs pos="50000">
                    <a:schemeClr val="accent1">
                      <a:lumMod val="75000"/>
                    </a:schemeClr>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cxnSp>
          <p:nvCxnSpPr>
            <p:cNvPr id="19" name="Düz Bağlayıcı 18"/>
            <p:cNvCxnSpPr/>
            <p:nvPr/>
          </p:nvCxnSpPr>
          <p:spPr>
            <a:xfrm flipV="1">
              <a:off x="6388342" y="3549891"/>
              <a:ext cx="2765961" cy="1600149"/>
            </a:xfrm>
            <a:prstGeom prst="line">
              <a:avLst/>
            </a:prstGeom>
            <a:noFill/>
            <a:ln w="25400">
              <a:gradFill>
                <a:gsLst>
                  <a:gs pos="0">
                    <a:schemeClr val="accent1">
                      <a:lumMod val="50000"/>
                    </a:schemeClr>
                  </a:gs>
                  <a:gs pos="100000">
                    <a:schemeClr val="accent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grpSp>
      <p:grpSp>
        <p:nvGrpSpPr>
          <p:cNvPr id="12" name="alt çizgiler"/>
          <p:cNvGrpSpPr/>
          <p:nvPr/>
        </p:nvGrpSpPr>
        <p:grpSpPr>
          <a:xfrm>
            <a:off x="-8916" y="6057149"/>
            <a:ext cx="5498726" cy="820207"/>
            <a:chOff x="-6689" y="4553748"/>
            <a:chExt cx="4125119" cy="615155"/>
          </a:xfrm>
        </p:grpSpPr>
        <p:sp>
          <p:nvSpPr>
            <p:cNvPr id="9" name="Serbest Biçim 8"/>
            <p:cNvSpPr/>
            <p:nvPr/>
          </p:nvSpPr>
          <p:spPr>
            <a:xfrm rot="16200000">
              <a:off x="1754302" y="2802395"/>
              <a:ext cx="612775" cy="4115481"/>
            </a:xfrm>
            <a:custGeom>
              <a:avLst/>
              <a:gdLst>
                <a:gd name="connsiteX0" fmla="*/ 0 w 603250"/>
                <a:gd name="connsiteY0" fmla="*/ 3905250 h 3905250"/>
                <a:gd name="connsiteX1" fmla="*/ 603250 w 603250"/>
                <a:gd name="connsiteY1" fmla="*/ 2984500 h 3905250"/>
                <a:gd name="connsiteX2" fmla="*/ 603250 w 603250"/>
                <a:gd name="connsiteY2" fmla="*/ 0 h 3905250"/>
                <a:gd name="connsiteX0" fmla="*/ 0 w 612775"/>
                <a:gd name="connsiteY0" fmla="*/ 3919538 h 3919538"/>
                <a:gd name="connsiteX1" fmla="*/ 612775 w 612775"/>
                <a:gd name="connsiteY1" fmla="*/ 2984500 h 3919538"/>
                <a:gd name="connsiteX2" fmla="*/ 612775 w 612775"/>
                <a:gd name="connsiteY2" fmla="*/ 0 h 3919538"/>
                <a:gd name="connsiteX0" fmla="*/ 0 w 612775"/>
                <a:gd name="connsiteY0" fmla="*/ 4115481 h 4115481"/>
                <a:gd name="connsiteX1" fmla="*/ 612775 w 612775"/>
                <a:gd name="connsiteY1" fmla="*/ 3180443 h 4115481"/>
                <a:gd name="connsiteX2" fmla="*/ 612775 w 612775"/>
                <a:gd name="connsiteY2" fmla="*/ 0 h 4115481"/>
              </a:gdLst>
              <a:ahLst/>
              <a:cxnLst>
                <a:cxn ang="0">
                  <a:pos x="connsiteX0" y="connsiteY0"/>
                </a:cxn>
                <a:cxn ang="0">
                  <a:pos x="connsiteX1" y="connsiteY1"/>
                </a:cxn>
                <a:cxn ang="0">
                  <a:pos x="connsiteX2" y="connsiteY2"/>
                </a:cxn>
              </a:cxnLst>
              <a:rect l="l" t="t" r="r" b="b"/>
              <a:pathLst>
                <a:path w="612775" h="4115481">
                  <a:moveTo>
                    <a:pt x="0" y="4115481"/>
                  </a:moveTo>
                  <a:lnTo>
                    <a:pt x="612775" y="3180443"/>
                  </a:lnTo>
                  <a:lnTo>
                    <a:pt x="612775" y="0"/>
                  </a:lnTo>
                </a:path>
              </a:pathLst>
            </a:custGeom>
            <a:noFill/>
            <a:ln w="38100">
              <a:gradFill>
                <a:gsLst>
                  <a:gs pos="50000">
                    <a:schemeClr val="accent1">
                      <a:lumMod val="75000"/>
                    </a:schemeClr>
                  </a:gs>
                  <a:gs pos="0">
                    <a:schemeClr val="accent1"/>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a:p>
          </p:txBody>
        </p:sp>
        <p:sp>
          <p:nvSpPr>
            <p:cNvPr id="10" name="Serbest Form 9"/>
            <p:cNvSpPr/>
            <p:nvPr/>
          </p:nvSpPr>
          <p:spPr>
            <a:xfrm rot="16200000">
              <a:off x="1604659" y="3152814"/>
              <a:ext cx="410751" cy="3621427"/>
            </a:xfrm>
            <a:custGeom>
              <a:avLst/>
              <a:gdLst>
                <a:gd name="connsiteX0" fmla="*/ 0 w 603250"/>
                <a:gd name="connsiteY0" fmla="*/ 3905250 h 3905250"/>
                <a:gd name="connsiteX1" fmla="*/ 603250 w 603250"/>
                <a:gd name="connsiteY1" fmla="*/ 2984500 h 3905250"/>
                <a:gd name="connsiteX2" fmla="*/ 603250 w 603250"/>
                <a:gd name="connsiteY2" fmla="*/ 0 h 3905250"/>
                <a:gd name="connsiteX0" fmla="*/ 0 w 612775"/>
                <a:gd name="connsiteY0" fmla="*/ 3919538 h 3919538"/>
                <a:gd name="connsiteX1" fmla="*/ 612775 w 612775"/>
                <a:gd name="connsiteY1" fmla="*/ 2984500 h 3919538"/>
                <a:gd name="connsiteX2" fmla="*/ 612775 w 612775"/>
                <a:gd name="connsiteY2" fmla="*/ 0 h 3919538"/>
                <a:gd name="connsiteX0" fmla="*/ 0 w 612775"/>
                <a:gd name="connsiteY0" fmla="*/ 3919538 h 3919538"/>
                <a:gd name="connsiteX1" fmla="*/ 202024 w 612775"/>
                <a:gd name="connsiteY1" fmla="*/ 3607676 h 3919538"/>
                <a:gd name="connsiteX2" fmla="*/ 612775 w 612775"/>
                <a:gd name="connsiteY2" fmla="*/ 2984500 h 3919538"/>
                <a:gd name="connsiteX3" fmla="*/ 612775 w 612775"/>
                <a:gd name="connsiteY3" fmla="*/ 0 h 3919538"/>
                <a:gd name="connsiteX0" fmla="*/ 0 w 410751"/>
                <a:gd name="connsiteY0" fmla="*/ 3607676 h 3607676"/>
                <a:gd name="connsiteX1" fmla="*/ 410751 w 410751"/>
                <a:gd name="connsiteY1" fmla="*/ 2984500 h 3607676"/>
                <a:gd name="connsiteX2" fmla="*/ 410751 w 410751"/>
                <a:gd name="connsiteY2" fmla="*/ 0 h 3607676"/>
                <a:gd name="connsiteX0" fmla="*/ 0 w 410751"/>
                <a:gd name="connsiteY0" fmla="*/ 3607676 h 3607676"/>
                <a:gd name="connsiteX1" fmla="*/ 410751 w 410751"/>
                <a:gd name="connsiteY1" fmla="*/ 2984500 h 3607676"/>
                <a:gd name="connsiteX2" fmla="*/ 409575 w 410751"/>
                <a:gd name="connsiteY2" fmla="*/ 185820 h 3607676"/>
                <a:gd name="connsiteX3" fmla="*/ 410751 w 410751"/>
                <a:gd name="connsiteY3" fmla="*/ 0 h 3607676"/>
                <a:gd name="connsiteX0" fmla="*/ 0 w 410751"/>
                <a:gd name="connsiteY0" fmla="*/ 3421856 h 3421856"/>
                <a:gd name="connsiteX1" fmla="*/ 410751 w 410751"/>
                <a:gd name="connsiteY1" fmla="*/ 2798680 h 3421856"/>
                <a:gd name="connsiteX2" fmla="*/ 409575 w 410751"/>
                <a:gd name="connsiteY2" fmla="*/ 0 h 3421856"/>
                <a:gd name="connsiteX0" fmla="*/ 0 w 410751"/>
                <a:gd name="connsiteY0" fmla="*/ 3614170 h 3614170"/>
                <a:gd name="connsiteX1" fmla="*/ 410751 w 410751"/>
                <a:gd name="connsiteY1" fmla="*/ 2990994 h 3614170"/>
                <a:gd name="connsiteX2" fmla="*/ 405947 w 410751"/>
                <a:gd name="connsiteY2" fmla="*/ 0 h 3614170"/>
                <a:gd name="connsiteX0" fmla="*/ 0 w 410751"/>
                <a:gd name="connsiteY0" fmla="*/ 3621427 h 3621427"/>
                <a:gd name="connsiteX1" fmla="*/ 410751 w 410751"/>
                <a:gd name="connsiteY1" fmla="*/ 2998251 h 3621427"/>
                <a:gd name="connsiteX2" fmla="*/ 405947 w 410751"/>
                <a:gd name="connsiteY2" fmla="*/ 0 h 3621427"/>
              </a:gdLst>
              <a:ahLst/>
              <a:cxnLst>
                <a:cxn ang="0">
                  <a:pos x="connsiteX0" y="connsiteY0"/>
                </a:cxn>
                <a:cxn ang="0">
                  <a:pos x="connsiteX1" y="connsiteY1"/>
                </a:cxn>
                <a:cxn ang="0">
                  <a:pos x="connsiteX2" y="connsiteY2"/>
                </a:cxn>
              </a:cxnLst>
              <a:rect l="l" t="t" r="r" b="b"/>
              <a:pathLst>
                <a:path w="410751" h="3621427">
                  <a:moveTo>
                    <a:pt x="0" y="3621427"/>
                  </a:moveTo>
                  <a:lnTo>
                    <a:pt x="410751" y="2998251"/>
                  </a:lnTo>
                  <a:cubicBezTo>
                    <a:pt x="410359" y="2065358"/>
                    <a:pt x="406339" y="932893"/>
                    <a:pt x="405947" y="0"/>
                  </a:cubicBezTo>
                </a:path>
              </a:pathLst>
            </a:custGeom>
            <a:noFill/>
            <a:ln w="28575">
              <a:gradFill>
                <a:gsLst>
                  <a:gs pos="0">
                    <a:schemeClr val="accent1">
                      <a:lumMod val="75000"/>
                    </a:schemeClr>
                  </a:gs>
                  <a:gs pos="50000">
                    <a:schemeClr val="accent1">
                      <a:lumMod val="75000"/>
                    </a:schemeClr>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a:p>
          </p:txBody>
        </p:sp>
        <p:sp>
          <p:nvSpPr>
            <p:cNvPr id="11" name="Serbest Biçim 10"/>
            <p:cNvSpPr/>
            <p:nvPr/>
          </p:nvSpPr>
          <p:spPr>
            <a:xfrm rot="16200000">
              <a:off x="1462308" y="3453376"/>
              <a:ext cx="241768" cy="3179761"/>
            </a:xfrm>
            <a:custGeom>
              <a:avLst/>
              <a:gdLst>
                <a:gd name="connsiteX0" fmla="*/ 0 w 603250"/>
                <a:gd name="connsiteY0" fmla="*/ 3905250 h 3905250"/>
                <a:gd name="connsiteX1" fmla="*/ 603250 w 603250"/>
                <a:gd name="connsiteY1" fmla="*/ 2984500 h 3905250"/>
                <a:gd name="connsiteX2" fmla="*/ 603250 w 603250"/>
                <a:gd name="connsiteY2" fmla="*/ 0 h 3905250"/>
                <a:gd name="connsiteX0" fmla="*/ 0 w 612775"/>
                <a:gd name="connsiteY0" fmla="*/ 3919538 h 3919538"/>
                <a:gd name="connsiteX1" fmla="*/ 612775 w 612775"/>
                <a:gd name="connsiteY1" fmla="*/ 2984500 h 3919538"/>
                <a:gd name="connsiteX2" fmla="*/ 612775 w 612775"/>
                <a:gd name="connsiteY2" fmla="*/ 0 h 3919538"/>
                <a:gd name="connsiteX0" fmla="*/ 0 w 612775"/>
                <a:gd name="connsiteY0" fmla="*/ 3919538 h 3919538"/>
                <a:gd name="connsiteX1" fmla="*/ 373856 w 612775"/>
                <a:gd name="connsiteY1" fmla="*/ 3344891 h 3919538"/>
                <a:gd name="connsiteX2" fmla="*/ 612775 w 612775"/>
                <a:gd name="connsiteY2" fmla="*/ 2984500 h 3919538"/>
                <a:gd name="connsiteX3" fmla="*/ 612775 w 612775"/>
                <a:gd name="connsiteY3" fmla="*/ 0 h 3919538"/>
                <a:gd name="connsiteX0" fmla="*/ 0 w 238919"/>
                <a:gd name="connsiteY0" fmla="*/ 3344891 h 3344891"/>
                <a:gd name="connsiteX1" fmla="*/ 238919 w 238919"/>
                <a:gd name="connsiteY1" fmla="*/ 2984500 h 3344891"/>
                <a:gd name="connsiteX2" fmla="*/ 238919 w 238919"/>
                <a:gd name="connsiteY2" fmla="*/ 0 h 3344891"/>
                <a:gd name="connsiteX0" fmla="*/ 0 w 238919"/>
                <a:gd name="connsiteY0" fmla="*/ 3344891 h 3344891"/>
                <a:gd name="connsiteX1" fmla="*/ 238919 w 238919"/>
                <a:gd name="connsiteY1" fmla="*/ 2984500 h 3344891"/>
                <a:gd name="connsiteX2" fmla="*/ 238125 w 238919"/>
                <a:gd name="connsiteY2" fmla="*/ 368330 h 3344891"/>
                <a:gd name="connsiteX3" fmla="*/ 238919 w 238919"/>
                <a:gd name="connsiteY3" fmla="*/ 0 h 3344891"/>
                <a:gd name="connsiteX0" fmla="*/ 0 w 238919"/>
                <a:gd name="connsiteY0" fmla="*/ 2976561 h 2976561"/>
                <a:gd name="connsiteX1" fmla="*/ 238919 w 238919"/>
                <a:gd name="connsiteY1" fmla="*/ 2616170 h 2976561"/>
                <a:gd name="connsiteX2" fmla="*/ 238125 w 238919"/>
                <a:gd name="connsiteY2" fmla="*/ 0 h 2976561"/>
                <a:gd name="connsiteX0" fmla="*/ 0 w 241768"/>
                <a:gd name="connsiteY0" fmla="*/ 3179761 h 3179761"/>
                <a:gd name="connsiteX1" fmla="*/ 238919 w 241768"/>
                <a:gd name="connsiteY1" fmla="*/ 2819370 h 3179761"/>
                <a:gd name="connsiteX2" fmla="*/ 241754 w 241768"/>
                <a:gd name="connsiteY2" fmla="*/ 0 h 3179761"/>
              </a:gdLst>
              <a:ahLst/>
              <a:cxnLst>
                <a:cxn ang="0">
                  <a:pos x="connsiteX0" y="connsiteY0"/>
                </a:cxn>
                <a:cxn ang="0">
                  <a:pos x="connsiteX1" y="connsiteY1"/>
                </a:cxn>
                <a:cxn ang="0">
                  <a:pos x="connsiteX2" y="connsiteY2"/>
                </a:cxn>
              </a:cxnLst>
              <a:rect l="l" t="t" r="r" b="b"/>
              <a:pathLst>
                <a:path w="241768" h="3179761">
                  <a:moveTo>
                    <a:pt x="0" y="3179761"/>
                  </a:moveTo>
                  <a:lnTo>
                    <a:pt x="238919" y="2819370"/>
                  </a:lnTo>
                  <a:cubicBezTo>
                    <a:pt x="238654" y="1947313"/>
                    <a:pt x="242019" y="872057"/>
                    <a:pt x="241754" y="0"/>
                  </a:cubicBezTo>
                </a:path>
              </a:pathLst>
            </a:custGeom>
            <a:noFill/>
            <a:ln w="25400">
              <a:gradFill>
                <a:gsLst>
                  <a:gs pos="0">
                    <a:schemeClr val="accent1">
                      <a:lumMod val="50000"/>
                    </a:schemeClr>
                  </a:gs>
                  <a:gs pos="100000">
                    <a:schemeClr val="accent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a:p>
          </p:txBody>
        </p:sp>
      </p:grpSp>
      <p:sp>
        <p:nvSpPr>
          <p:cNvPr id="2" name="Başlık 1"/>
          <p:cNvSpPr>
            <a:spLocks noGrp="1"/>
          </p:cNvSpPr>
          <p:nvPr>
            <p:ph type="ctrTitle"/>
          </p:nvPr>
        </p:nvSpPr>
        <p:spPr>
          <a:xfrm>
            <a:off x="1625176" y="584200"/>
            <a:ext cx="8735325" cy="2000251"/>
          </a:xfrm>
        </p:spPr>
        <p:txBody>
          <a:bodyPr rtlCol="0">
            <a:normAutofit/>
          </a:bodyPr>
          <a:lstStyle>
            <a:lvl1pPr algn="l" rtl="0">
              <a:defRPr sz="5400"/>
            </a:lvl1pPr>
          </a:lstStyle>
          <a:p>
            <a:pPr rtl="0"/>
            <a:r>
              <a:rPr lang="tr-TR"/>
              <a:t>Asıl başlık stilini düzenlemek için tıklayın</a:t>
            </a:r>
            <a:endParaRPr/>
          </a:p>
        </p:txBody>
      </p:sp>
      <p:sp>
        <p:nvSpPr>
          <p:cNvPr id="3" name="Alt Başlık 2"/>
          <p:cNvSpPr>
            <a:spLocks noGrp="1"/>
          </p:cNvSpPr>
          <p:nvPr>
            <p:ph type="subTitle" idx="1"/>
          </p:nvPr>
        </p:nvSpPr>
        <p:spPr>
          <a:xfrm>
            <a:off x="1625176" y="2616200"/>
            <a:ext cx="8735325" cy="1752600"/>
          </a:xfrm>
        </p:spPr>
        <p:txBody>
          <a:bodyPr rtlCol="0">
            <a:normAutofit/>
          </a:bodyPr>
          <a:lstStyle>
            <a:lvl1pPr marL="0" indent="0" algn="l" rtl="0">
              <a:spcBef>
                <a:spcPts val="0"/>
              </a:spcBef>
              <a:buNone/>
              <a:defRPr sz="2800" cap="all" spc="200" baseline="0">
                <a:solidFill>
                  <a:schemeClr val="accent1"/>
                </a:solidFill>
              </a:defRPr>
            </a:lvl1pPr>
            <a:lvl2pPr marL="609493" indent="0" algn="ctr" rtl="0">
              <a:buNone/>
              <a:defRPr>
                <a:solidFill>
                  <a:schemeClr val="tx1">
                    <a:tint val="75000"/>
                  </a:schemeClr>
                </a:solidFill>
              </a:defRPr>
            </a:lvl2pPr>
            <a:lvl3pPr marL="1218987" indent="0" algn="ctr" rtl="0">
              <a:buNone/>
              <a:defRPr>
                <a:solidFill>
                  <a:schemeClr val="tx1">
                    <a:tint val="75000"/>
                  </a:schemeClr>
                </a:solidFill>
              </a:defRPr>
            </a:lvl3pPr>
            <a:lvl4pPr marL="1828480" indent="0" algn="ctr" rtl="0">
              <a:buNone/>
              <a:defRPr>
                <a:solidFill>
                  <a:schemeClr val="tx1">
                    <a:tint val="75000"/>
                  </a:schemeClr>
                </a:solidFill>
              </a:defRPr>
            </a:lvl4pPr>
            <a:lvl5pPr marL="2437973" indent="0" algn="ctr" rtl="0">
              <a:buNone/>
              <a:defRPr>
                <a:solidFill>
                  <a:schemeClr val="tx1">
                    <a:tint val="75000"/>
                  </a:schemeClr>
                </a:solidFill>
              </a:defRPr>
            </a:lvl5pPr>
            <a:lvl6pPr marL="3047467" indent="0" algn="ctr" rtl="0">
              <a:buNone/>
              <a:defRPr>
                <a:solidFill>
                  <a:schemeClr val="tx1">
                    <a:tint val="75000"/>
                  </a:schemeClr>
                </a:solidFill>
              </a:defRPr>
            </a:lvl6pPr>
            <a:lvl7pPr marL="3656960" indent="0" algn="ctr" rtl="0">
              <a:buNone/>
              <a:defRPr>
                <a:solidFill>
                  <a:schemeClr val="tx1">
                    <a:tint val="75000"/>
                  </a:schemeClr>
                </a:solidFill>
              </a:defRPr>
            </a:lvl7pPr>
            <a:lvl8pPr marL="4266453" indent="0" algn="ctr" rtl="0">
              <a:buNone/>
              <a:defRPr>
                <a:solidFill>
                  <a:schemeClr val="tx1">
                    <a:tint val="75000"/>
                  </a:schemeClr>
                </a:solidFill>
              </a:defRPr>
            </a:lvl8pPr>
            <a:lvl9pPr marL="4875947" indent="0" algn="ctr" rtl="0">
              <a:buNone/>
              <a:defRPr>
                <a:solidFill>
                  <a:schemeClr val="tx1">
                    <a:tint val="75000"/>
                  </a:schemeClr>
                </a:solidFill>
              </a:defRPr>
            </a:lvl9pPr>
          </a:lstStyle>
          <a:p>
            <a:pPr rtl="0"/>
            <a:r>
              <a:rPr lang="tr-TR"/>
              <a:t>Asıl alt başlık stilini düzenlemek için tıklayın</a:t>
            </a:r>
            <a:endParaRPr/>
          </a:p>
        </p:txBody>
      </p:sp>
      <p:sp>
        <p:nvSpPr>
          <p:cNvPr id="22" name="Tarih Yer Tutucusu 21"/>
          <p:cNvSpPr>
            <a:spLocks noGrp="1"/>
          </p:cNvSpPr>
          <p:nvPr>
            <p:ph type="dt" sz="half" idx="10"/>
          </p:nvPr>
        </p:nvSpPr>
        <p:spPr/>
        <p:txBody>
          <a:bodyPr rtlCol="0"/>
          <a:lstStyle/>
          <a:p>
            <a:pPr rtl="0"/>
            <a:r>
              <a:rPr lang="en-US"/>
              <a:t>01.08.2016</a:t>
            </a:r>
            <a:endParaRPr/>
          </a:p>
        </p:txBody>
      </p:sp>
      <p:sp>
        <p:nvSpPr>
          <p:cNvPr id="23" name="Alt Bilgi Yer Tutucusu 22"/>
          <p:cNvSpPr>
            <a:spLocks noGrp="1"/>
          </p:cNvSpPr>
          <p:nvPr>
            <p:ph type="ftr" sz="quarter" idx="11"/>
          </p:nvPr>
        </p:nvSpPr>
        <p:spPr/>
        <p:txBody>
          <a:bodyPr rtlCol="0"/>
          <a:lstStyle/>
          <a:p>
            <a:pPr rtl="0"/>
            <a:endParaRPr/>
          </a:p>
        </p:txBody>
      </p:sp>
      <p:sp>
        <p:nvSpPr>
          <p:cNvPr id="24" name="Slayt Numarası Yer Tutucusu 23"/>
          <p:cNvSpPr>
            <a:spLocks noGrp="1"/>
          </p:cNvSpPr>
          <p:nvPr>
            <p:ph type="sldNum" sz="quarter" idx="12"/>
          </p:nvPr>
        </p:nvSpPr>
        <p:spPr/>
        <p:txBody>
          <a:bodyPr rtlCol="0"/>
          <a:lstStyle/>
          <a:p>
            <a:pPr rtl="0"/>
            <a:fld id="{C014DD1E-5D91-48A3-AD6D-45FBA980D106}" type="slidenum">
              <a:rPr/>
              <a:t>‹#›</a:t>
            </a:fld>
            <a:endParaRPr/>
          </a:p>
        </p:txBody>
      </p:sp>
    </p:spTree>
    <p:extLst>
      <p:ext uri="{BB962C8B-B14F-4D97-AF65-F5344CB8AC3E}">
        <p14:creationId xmlns:p14="http://schemas.microsoft.com/office/powerpoint/2010/main" val="1847488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p>
            <a:pPr rtl="0"/>
            <a:r>
              <a:rPr lang="tr-TR"/>
              <a:t>Asıl başlık stilini düzenlemek için tıklayın</a:t>
            </a:r>
            <a:endParaRPr/>
          </a:p>
        </p:txBody>
      </p:sp>
      <p:sp>
        <p:nvSpPr>
          <p:cNvPr id="3" name="İçerik Yer Tutucusu 2"/>
          <p:cNvSpPr>
            <a:spLocks noGrp="1"/>
          </p:cNvSpPr>
          <p:nvPr>
            <p:ph idx="1"/>
          </p:nvPr>
        </p:nvSpPr>
        <p:spPr/>
        <p:txBody>
          <a:bodyPr rtlCol="0"/>
          <a:lstStyle>
            <a:lvl5pPr algn="l" rtl="0">
              <a:defRPr/>
            </a:lvl5pPr>
            <a:lvl6pPr algn="l" rtl="0">
              <a:defRPr/>
            </a:lvl6pPr>
            <a:lvl7pPr algn="l" rtl="0">
              <a:defRPr/>
            </a:lvl7pPr>
            <a:lvl8pPr algn="l" rtl="0">
              <a:defRPr/>
            </a:lvl8pPr>
            <a:lvl9pPr algn="l" rtl="0">
              <a:defRPr/>
            </a:lvl9pPr>
          </a:lstStyle>
          <a:p>
            <a:pPr lvl="0" rtl="0"/>
            <a:r>
              <a:rPr lang="tr-TR"/>
              <a:t>Asıl metin stillerini düzenle</a:t>
            </a:r>
          </a:p>
          <a:p>
            <a:pPr lvl="1" rtl="0"/>
            <a:r>
              <a:rPr lang="tr-TR"/>
              <a:t>İkinci düzey</a:t>
            </a:r>
          </a:p>
          <a:p>
            <a:pPr lvl="2" rtl="0"/>
            <a:r>
              <a:rPr lang="tr-TR"/>
              <a:t>Üçüncü düzey</a:t>
            </a:r>
          </a:p>
          <a:p>
            <a:pPr lvl="3" rtl="0"/>
            <a:r>
              <a:rPr lang="tr-TR"/>
              <a:t>Dördüncü düzey</a:t>
            </a:r>
          </a:p>
          <a:p>
            <a:pPr lvl="4" rtl="0"/>
            <a:r>
              <a:rPr lang="tr-TR"/>
              <a:t>Beşinci düzey</a:t>
            </a:r>
            <a:endParaRPr/>
          </a:p>
        </p:txBody>
      </p:sp>
      <p:sp>
        <p:nvSpPr>
          <p:cNvPr id="4" name="Tarih Yer Tutucusu 3"/>
          <p:cNvSpPr>
            <a:spLocks noGrp="1"/>
          </p:cNvSpPr>
          <p:nvPr>
            <p:ph type="dt" sz="half" idx="10"/>
          </p:nvPr>
        </p:nvSpPr>
        <p:spPr/>
        <p:txBody>
          <a:bodyPr rtlCol="0"/>
          <a:lstStyle/>
          <a:p>
            <a:pPr rtl="0"/>
            <a:r>
              <a:rPr lang="en-US"/>
              <a:t>01.08.2016</a:t>
            </a:r>
            <a:endParaRPr/>
          </a:p>
        </p:txBody>
      </p:sp>
      <p:sp>
        <p:nvSpPr>
          <p:cNvPr id="5" name="Alt Bilgi Yer Tutucusu 4"/>
          <p:cNvSpPr>
            <a:spLocks noGrp="1"/>
          </p:cNvSpPr>
          <p:nvPr>
            <p:ph type="ftr" sz="quarter" idx="11"/>
          </p:nvPr>
        </p:nvSpPr>
        <p:spPr/>
        <p:txBody>
          <a:bodyPr rtlCol="0"/>
          <a:lstStyle/>
          <a:p>
            <a:pPr rtl="0"/>
            <a:endParaRPr/>
          </a:p>
        </p:txBody>
      </p:sp>
      <p:sp>
        <p:nvSpPr>
          <p:cNvPr id="6" name="Slayt Numarası Yer Tutucusu 5"/>
          <p:cNvSpPr>
            <a:spLocks noGrp="1"/>
          </p:cNvSpPr>
          <p:nvPr>
            <p:ph type="sldNum" sz="quarter" idx="12"/>
          </p:nvPr>
        </p:nvSpPr>
        <p:spPr/>
        <p:txBody>
          <a:bodyPr rtlCol="0"/>
          <a:lstStyle/>
          <a:p>
            <a:pPr rtl="0"/>
            <a:fld id="{C014DD1E-5D91-48A3-AD6D-45FBA980D106}" type="slidenum">
              <a:rPr/>
              <a:t>‹#›</a:t>
            </a:fld>
            <a:endParaRPr/>
          </a:p>
        </p:txBody>
      </p:sp>
    </p:spTree>
    <p:extLst>
      <p:ext uri="{BB962C8B-B14F-4D97-AF65-F5344CB8AC3E}">
        <p14:creationId xmlns:p14="http://schemas.microsoft.com/office/powerpoint/2010/main" val="1406769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grpSp>
        <p:nvGrpSpPr>
          <p:cNvPr id="11" name="köşegenler"/>
          <p:cNvGrpSpPr/>
          <p:nvPr/>
        </p:nvGrpSpPr>
        <p:grpSpPr>
          <a:xfrm>
            <a:off x="7516443" y="4145281"/>
            <a:ext cx="4686117" cy="2731407"/>
            <a:chOff x="5638800" y="3108960"/>
            <a:chExt cx="3515503" cy="2048555"/>
          </a:xfrm>
        </p:grpSpPr>
        <p:cxnSp>
          <p:nvCxnSpPr>
            <p:cNvPr id="12" name="Düz Bağlayıcı 11"/>
            <p:cNvCxnSpPr/>
            <p:nvPr/>
          </p:nvCxnSpPr>
          <p:spPr>
            <a:xfrm flipV="1">
              <a:off x="5638800" y="3108960"/>
              <a:ext cx="3515503" cy="2037116"/>
            </a:xfrm>
            <a:prstGeom prst="line">
              <a:avLst/>
            </a:prstGeom>
            <a:noFill/>
            <a:ln w="38100">
              <a:gradFill>
                <a:gsLst>
                  <a:gs pos="50000">
                    <a:schemeClr val="accent1">
                      <a:lumMod val="75000"/>
                    </a:schemeClr>
                  </a:gs>
                  <a:gs pos="0">
                    <a:schemeClr val="accent1"/>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cxnSp>
          <p:nvCxnSpPr>
            <p:cNvPr id="13" name="Düz Bağlayıcı 12"/>
            <p:cNvCxnSpPr/>
            <p:nvPr/>
          </p:nvCxnSpPr>
          <p:spPr>
            <a:xfrm flipV="1">
              <a:off x="6004643" y="3333750"/>
              <a:ext cx="3149660" cy="1823765"/>
            </a:xfrm>
            <a:prstGeom prst="line">
              <a:avLst/>
            </a:prstGeom>
            <a:noFill/>
            <a:ln w="28575">
              <a:gradFill>
                <a:gsLst>
                  <a:gs pos="0">
                    <a:schemeClr val="accent1">
                      <a:lumMod val="75000"/>
                    </a:schemeClr>
                  </a:gs>
                  <a:gs pos="50000">
                    <a:schemeClr val="accent1">
                      <a:lumMod val="75000"/>
                    </a:schemeClr>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cxnSp>
          <p:nvCxnSpPr>
            <p:cNvPr id="14" name="Düz Bağlayıcı 13"/>
            <p:cNvCxnSpPr/>
            <p:nvPr/>
          </p:nvCxnSpPr>
          <p:spPr>
            <a:xfrm flipV="1">
              <a:off x="6388342" y="3549891"/>
              <a:ext cx="2765961" cy="1600149"/>
            </a:xfrm>
            <a:prstGeom prst="line">
              <a:avLst/>
            </a:prstGeom>
            <a:noFill/>
            <a:ln w="25400">
              <a:gradFill>
                <a:gsLst>
                  <a:gs pos="0">
                    <a:schemeClr val="accent1">
                      <a:lumMod val="50000"/>
                    </a:schemeClr>
                  </a:gs>
                  <a:gs pos="100000">
                    <a:schemeClr val="accent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grpSp>
      <p:sp>
        <p:nvSpPr>
          <p:cNvPr id="2" name="Başlık 1"/>
          <p:cNvSpPr>
            <a:spLocks noGrp="1"/>
          </p:cNvSpPr>
          <p:nvPr>
            <p:ph type="title"/>
          </p:nvPr>
        </p:nvSpPr>
        <p:spPr>
          <a:xfrm>
            <a:off x="1625177" y="2209801"/>
            <a:ext cx="8938472" cy="2764335"/>
          </a:xfrm>
        </p:spPr>
        <p:txBody>
          <a:bodyPr rtlCol="0" anchor="b">
            <a:normAutofit/>
          </a:bodyPr>
          <a:lstStyle>
            <a:lvl1pPr algn="l" rtl="0">
              <a:defRPr sz="5400" b="0" cap="none" baseline="0"/>
            </a:lvl1pPr>
          </a:lstStyle>
          <a:p>
            <a:pPr rtl="0"/>
            <a:r>
              <a:rPr lang="tr-TR"/>
              <a:t>Asıl başlık stilini düzenlemek için tıklayın</a:t>
            </a:r>
            <a:endParaRPr/>
          </a:p>
        </p:txBody>
      </p:sp>
      <p:sp>
        <p:nvSpPr>
          <p:cNvPr id="3" name="Metin Yer Tutucusu 2"/>
          <p:cNvSpPr>
            <a:spLocks noGrp="1"/>
          </p:cNvSpPr>
          <p:nvPr>
            <p:ph type="body" idx="1"/>
          </p:nvPr>
        </p:nvSpPr>
        <p:spPr>
          <a:xfrm>
            <a:off x="1625176" y="4951266"/>
            <a:ext cx="7069519" cy="1220933"/>
          </a:xfrm>
        </p:spPr>
        <p:txBody>
          <a:bodyPr rtlCol="0" anchor="t">
            <a:normAutofit/>
          </a:bodyPr>
          <a:lstStyle>
            <a:lvl1pPr marL="0" indent="0" algn="l" rtl="0">
              <a:spcBef>
                <a:spcPts val="0"/>
              </a:spcBef>
              <a:buNone/>
              <a:defRPr sz="2800" cap="all" spc="200" baseline="0">
                <a:solidFill>
                  <a:schemeClr val="accent1"/>
                </a:solidFill>
              </a:defRPr>
            </a:lvl1pPr>
            <a:lvl2pPr marL="609493" indent="0" algn="l" rtl="0">
              <a:buNone/>
              <a:defRPr sz="2400">
                <a:solidFill>
                  <a:schemeClr val="tx1">
                    <a:tint val="75000"/>
                  </a:schemeClr>
                </a:solidFill>
              </a:defRPr>
            </a:lvl2pPr>
            <a:lvl3pPr marL="1218987" indent="0" algn="l" rtl="0">
              <a:buNone/>
              <a:defRPr sz="2100">
                <a:solidFill>
                  <a:schemeClr val="tx1">
                    <a:tint val="75000"/>
                  </a:schemeClr>
                </a:solidFill>
              </a:defRPr>
            </a:lvl3pPr>
            <a:lvl4pPr marL="1828480" indent="0" algn="l" rtl="0">
              <a:buNone/>
              <a:defRPr sz="1900">
                <a:solidFill>
                  <a:schemeClr val="tx1">
                    <a:tint val="75000"/>
                  </a:schemeClr>
                </a:solidFill>
              </a:defRPr>
            </a:lvl4pPr>
            <a:lvl5pPr marL="2437973" indent="0" algn="l" rtl="0">
              <a:buNone/>
              <a:defRPr sz="1900">
                <a:solidFill>
                  <a:schemeClr val="tx1">
                    <a:tint val="75000"/>
                  </a:schemeClr>
                </a:solidFill>
              </a:defRPr>
            </a:lvl5pPr>
            <a:lvl6pPr marL="3047467" indent="0" algn="l" rtl="0">
              <a:buNone/>
              <a:defRPr sz="1900">
                <a:solidFill>
                  <a:schemeClr val="tx1">
                    <a:tint val="75000"/>
                  </a:schemeClr>
                </a:solidFill>
              </a:defRPr>
            </a:lvl6pPr>
            <a:lvl7pPr marL="3656960" indent="0" algn="l" rtl="0">
              <a:buNone/>
              <a:defRPr sz="1900">
                <a:solidFill>
                  <a:schemeClr val="tx1">
                    <a:tint val="75000"/>
                  </a:schemeClr>
                </a:solidFill>
              </a:defRPr>
            </a:lvl7pPr>
            <a:lvl8pPr marL="4266453" indent="0" algn="l" rtl="0">
              <a:buNone/>
              <a:defRPr sz="1900">
                <a:solidFill>
                  <a:schemeClr val="tx1">
                    <a:tint val="75000"/>
                  </a:schemeClr>
                </a:solidFill>
              </a:defRPr>
            </a:lvl8pPr>
            <a:lvl9pPr marL="4875947" indent="0" algn="l" rtl="0">
              <a:buNone/>
              <a:defRPr sz="1900">
                <a:solidFill>
                  <a:schemeClr val="tx1">
                    <a:tint val="75000"/>
                  </a:schemeClr>
                </a:solidFill>
              </a:defRPr>
            </a:lvl9pPr>
          </a:lstStyle>
          <a:p>
            <a:pPr lvl="0" rtl="0"/>
            <a:r>
              <a:rPr lang="tr-TR"/>
              <a:t>Asıl metin stillerini düzenle</a:t>
            </a:r>
          </a:p>
        </p:txBody>
      </p:sp>
      <p:sp>
        <p:nvSpPr>
          <p:cNvPr id="4" name="Tarih Yer Tutucusu 3"/>
          <p:cNvSpPr>
            <a:spLocks noGrp="1"/>
          </p:cNvSpPr>
          <p:nvPr>
            <p:ph type="dt" sz="half" idx="10"/>
          </p:nvPr>
        </p:nvSpPr>
        <p:spPr/>
        <p:txBody>
          <a:bodyPr rtlCol="0"/>
          <a:lstStyle/>
          <a:p>
            <a:pPr rtl="0"/>
            <a:r>
              <a:rPr lang="en-US"/>
              <a:t>01.08.2016</a:t>
            </a:r>
            <a:endParaRPr/>
          </a:p>
        </p:txBody>
      </p:sp>
      <p:sp>
        <p:nvSpPr>
          <p:cNvPr id="5" name="Alt Bilgi Yer Tutucusu 4"/>
          <p:cNvSpPr>
            <a:spLocks noGrp="1"/>
          </p:cNvSpPr>
          <p:nvPr>
            <p:ph type="ftr" sz="quarter" idx="11"/>
          </p:nvPr>
        </p:nvSpPr>
        <p:spPr/>
        <p:txBody>
          <a:bodyPr rtlCol="0"/>
          <a:lstStyle/>
          <a:p>
            <a:pPr rtl="0"/>
            <a:endParaRPr/>
          </a:p>
        </p:txBody>
      </p:sp>
      <p:sp>
        <p:nvSpPr>
          <p:cNvPr id="6" name="Slayt Numarası Yer Tutucusu 5"/>
          <p:cNvSpPr>
            <a:spLocks noGrp="1"/>
          </p:cNvSpPr>
          <p:nvPr>
            <p:ph type="sldNum" sz="quarter" idx="12"/>
          </p:nvPr>
        </p:nvSpPr>
        <p:spPr/>
        <p:txBody>
          <a:bodyPr rtlCol="0"/>
          <a:lstStyle/>
          <a:p>
            <a:pPr rtl="0"/>
            <a:fld id="{C014DD1E-5D91-48A3-AD6D-45FBA980D106}" type="slidenum">
              <a:rPr/>
              <a:t>‹#›</a:t>
            </a:fld>
            <a:endParaRPr/>
          </a:p>
        </p:txBody>
      </p:sp>
    </p:spTree>
    <p:extLst>
      <p:ext uri="{BB962C8B-B14F-4D97-AF65-F5344CB8AC3E}">
        <p14:creationId xmlns:p14="http://schemas.microsoft.com/office/powerpoint/2010/main" val="3616330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p>
            <a:pPr rtl="0"/>
            <a:r>
              <a:rPr lang="tr-TR"/>
              <a:t>Asıl başlık stilini düzenlemek için tıklayın</a:t>
            </a:r>
            <a:endParaRPr/>
          </a:p>
        </p:txBody>
      </p:sp>
      <p:sp>
        <p:nvSpPr>
          <p:cNvPr id="3" name="İçerik Yer Tutucusu 2"/>
          <p:cNvSpPr>
            <a:spLocks noGrp="1"/>
          </p:cNvSpPr>
          <p:nvPr>
            <p:ph sz="half" idx="1"/>
          </p:nvPr>
        </p:nvSpPr>
        <p:spPr>
          <a:xfrm>
            <a:off x="1218883" y="1706880"/>
            <a:ext cx="5078677" cy="4465320"/>
          </a:xfrm>
        </p:spPr>
        <p:txBody>
          <a:bodyPr rtlCol="0">
            <a:normAutofit/>
          </a:bodyPr>
          <a:lstStyle>
            <a:lvl1pPr algn="l" rtl="0">
              <a:defRPr sz="2800"/>
            </a:lvl1pPr>
            <a:lvl2pPr algn="l" rtl="0">
              <a:defRPr sz="2400"/>
            </a:lvl2pPr>
            <a:lvl3pPr algn="l" rtl="0">
              <a:defRPr sz="2000"/>
            </a:lvl3pPr>
            <a:lvl4pPr algn="l" rtl="0">
              <a:defRPr sz="2000"/>
            </a:lvl4pPr>
            <a:lvl5pPr algn="l" rtl="0">
              <a:defRPr sz="2000"/>
            </a:lvl5pPr>
            <a:lvl6pPr algn="l" rtl="0">
              <a:defRPr sz="2000"/>
            </a:lvl6pPr>
            <a:lvl7pPr algn="l" rtl="0">
              <a:defRPr sz="2000"/>
            </a:lvl7pPr>
            <a:lvl8pPr algn="l" rtl="0">
              <a:defRPr sz="2000" baseline="0"/>
            </a:lvl8pPr>
            <a:lvl9pPr algn="l" rtl="0">
              <a:defRPr sz="2000" baseline="0"/>
            </a:lvl9pPr>
          </a:lstStyle>
          <a:p>
            <a:pPr lvl="0" rtl="0"/>
            <a:r>
              <a:rPr lang="tr-TR"/>
              <a:t>Asıl metin stillerini düzenle</a:t>
            </a:r>
          </a:p>
          <a:p>
            <a:pPr lvl="1" rtl="0"/>
            <a:r>
              <a:rPr lang="tr-TR"/>
              <a:t>İkinci düzey</a:t>
            </a:r>
          </a:p>
          <a:p>
            <a:pPr lvl="2" rtl="0"/>
            <a:r>
              <a:rPr lang="tr-TR"/>
              <a:t>Üçüncü düzey</a:t>
            </a:r>
          </a:p>
          <a:p>
            <a:pPr lvl="3" rtl="0"/>
            <a:r>
              <a:rPr lang="tr-TR"/>
              <a:t>Dördüncü düzey</a:t>
            </a:r>
          </a:p>
          <a:p>
            <a:pPr lvl="4" rtl="0"/>
            <a:r>
              <a:rPr lang="tr-TR"/>
              <a:t>Beşinci düzey</a:t>
            </a:r>
            <a:endParaRPr/>
          </a:p>
        </p:txBody>
      </p:sp>
      <p:sp>
        <p:nvSpPr>
          <p:cNvPr id="4" name="İçerik Yer Tutucusu 3"/>
          <p:cNvSpPr>
            <a:spLocks noGrp="1"/>
          </p:cNvSpPr>
          <p:nvPr>
            <p:ph sz="half" idx="2"/>
          </p:nvPr>
        </p:nvSpPr>
        <p:spPr>
          <a:xfrm>
            <a:off x="6500707" y="1706880"/>
            <a:ext cx="5078677" cy="4465320"/>
          </a:xfrm>
        </p:spPr>
        <p:txBody>
          <a:bodyPr rtlCol="0">
            <a:normAutofit/>
          </a:bodyPr>
          <a:lstStyle>
            <a:lvl1pPr algn="l" rtl="0">
              <a:defRPr sz="2800"/>
            </a:lvl1pPr>
            <a:lvl2pPr algn="l" rtl="0">
              <a:defRPr sz="2400"/>
            </a:lvl2pPr>
            <a:lvl3pPr algn="l" rtl="0">
              <a:defRPr sz="2000"/>
            </a:lvl3pPr>
            <a:lvl4pPr algn="l" rtl="0">
              <a:defRPr sz="2000"/>
            </a:lvl4pPr>
            <a:lvl5pPr algn="l" rtl="0">
              <a:defRPr sz="2000"/>
            </a:lvl5pPr>
            <a:lvl6pPr algn="l" rtl="0">
              <a:defRPr sz="2000"/>
            </a:lvl6pPr>
            <a:lvl7pPr algn="l" rtl="0">
              <a:defRPr sz="2000"/>
            </a:lvl7pPr>
            <a:lvl8pPr algn="l" rtl="0">
              <a:defRPr sz="2000"/>
            </a:lvl8pPr>
            <a:lvl9pPr algn="l" rtl="0">
              <a:defRPr sz="2000"/>
            </a:lvl9pPr>
          </a:lstStyle>
          <a:p>
            <a:pPr lvl="0" rtl="0"/>
            <a:r>
              <a:rPr lang="tr-TR"/>
              <a:t>Asıl metin stillerini düzenle</a:t>
            </a:r>
          </a:p>
          <a:p>
            <a:pPr lvl="1" rtl="0"/>
            <a:r>
              <a:rPr lang="tr-TR"/>
              <a:t>İkinci düzey</a:t>
            </a:r>
          </a:p>
          <a:p>
            <a:pPr lvl="2" rtl="0"/>
            <a:r>
              <a:rPr lang="tr-TR"/>
              <a:t>Üçüncü düzey</a:t>
            </a:r>
          </a:p>
          <a:p>
            <a:pPr lvl="3" rtl="0"/>
            <a:r>
              <a:rPr lang="tr-TR"/>
              <a:t>Dördüncü düzey</a:t>
            </a:r>
          </a:p>
          <a:p>
            <a:pPr lvl="4" rtl="0"/>
            <a:r>
              <a:rPr lang="tr-TR"/>
              <a:t>Beşinci düzey</a:t>
            </a:r>
            <a:endParaRPr/>
          </a:p>
        </p:txBody>
      </p:sp>
      <p:sp>
        <p:nvSpPr>
          <p:cNvPr id="5" name="Tarih Yer Tutucusu 4"/>
          <p:cNvSpPr>
            <a:spLocks noGrp="1"/>
          </p:cNvSpPr>
          <p:nvPr>
            <p:ph type="dt" sz="half" idx="10"/>
          </p:nvPr>
        </p:nvSpPr>
        <p:spPr/>
        <p:txBody>
          <a:bodyPr rtlCol="0"/>
          <a:lstStyle/>
          <a:p>
            <a:pPr rtl="0"/>
            <a:r>
              <a:rPr lang="en-US"/>
              <a:t>01.08.2016</a:t>
            </a:r>
            <a:endParaRPr/>
          </a:p>
        </p:txBody>
      </p:sp>
      <p:sp>
        <p:nvSpPr>
          <p:cNvPr id="6" name="Alt Bilgi Yer Tutucusu 5"/>
          <p:cNvSpPr>
            <a:spLocks noGrp="1"/>
          </p:cNvSpPr>
          <p:nvPr>
            <p:ph type="ftr" sz="quarter" idx="11"/>
          </p:nvPr>
        </p:nvSpPr>
        <p:spPr/>
        <p:txBody>
          <a:bodyPr rtlCol="0"/>
          <a:lstStyle/>
          <a:p>
            <a:pPr rtl="0"/>
            <a:endParaRPr/>
          </a:p>
        </p:txBody>
      </p:sp>
      <p:sp>
        <p:nvSpPr>
          <p:cNvPr id="7" name="Slayt Numarası Yer Tutucusu 6"/>
          <p:cNvSpPr>
            <a:spLocks noGrp="1"/>
          </p:cNvSpPr>
          <p:nvPr>
            <p:ph type="sldNum" sz="quarter" idx="12"/>
          </p:nvPr>
        </p:nvSpPr>
        <p:spPr/>
        <p:txBody>
          <a:bodyPr rtlCol="0"/>
          <a:lstStyle/>
          <a:p>
            <a:pPr rtl="0"/>
            <a:fld id="{C014DD1E-5D91-48A3-AD6D-45FBA980D106}" type="slidenum">
              <a:rPr/>
              <a:t>‹#›</a:t>
            </a:fld>
            <a:endParaRPr/>
          </a:p>
        </p:txBody>
      </p:sp>
    </p:spTree>
    <p:extLst>
      <p:ext uri="{BB962C8B-B14F-4D97-AF65-F5344CB8AC3E}">
        <p14:creationId xmlns:p14="http://schemas.microsoft.com/office/powerpoint/2010/main" val="3557647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lvl1pPr algn="l" rtl="0">
              <a:defRPr/>
            </a:lvl1pPr>
          </a:lstStyle>
          <a:p>
            <a:pPr rtl="0"/>
            <a:r>
              <a:rPr lang="tr-TR"/>
              <a:t>Asıl başlık stilini düzenlemek için tıklayın</a:t>
            </a:r>
            <a:endParaRPr/>
          </a:p>
        </p:txBody>
      </p:sp>
      <p:sp>
        <p:nvSpPr>
          <p:cNvPr id="3" name="Metin Yer Tutucusu 2"/>
          <p:cNvSpPr>
            <a:spLocks noGrp="1"/>
          </p:cNvSpPr>
          <p:nvPr>
            <p:ph type="body" idx="1"/>
          </p:nvPr>
        </p:nvSpPr>
        <p:spPr>
          <a:xfrm>
            <a:off x="1218883" y="1701800"/>
            <a:ext cx="5082740" cy="914400"/>
          </a:xfrm>
        </p:spPr>
        <p:txBody>
          <a:bodyPr rtlCol="0" anchor="b">
            <a:normAutofit/>
          </a:bodyPr>
          <a:lstStyle>
            <a:lvl1pPr marL="0" indent="0" algn="l" rtl="0">
              <a:spcBef>
                <a:spcPts val="0"/>
              </a:spcBef>
              <a:buNone/>
              <a:defRPr sz="2800" b="0" cap="all" spc="200" baseline="0">
                <a:solidFill>
                  <a:schemeClr val="accent1"/>
                </a:solidFill>
              </a:defRPr>
            </a:lvl1pPr>
            <a:lvl2pPr marL="609493" indent="0" algn="l" rtl="0">
              <a:buNone/>
              <a:defRPr sz="2700" b="1"/>
            </a:lvl2pPr>
            <a:lvl3pPr marL="1218987" indent="0" algn="l" rtl="0">
              <a:buNone/>
              <a:defRPr sz="2400" b="1"/>
            </a:lvl3pPr>
            <a:lvl4pPr marL="1828480" indent="0" algn="l" rtl="0">
              <a:buNone/>
              <a:defRPr sz="2100" b="1"/>
            </a:lvl4pPr>
            <a:lvl5pPr marL="2437973" indent="0" algn="l" rtl="0">
              <a:buNone/>
              <a:defRPr sz="2100" b="1"/>
            </a:lvl5pPr>
            <a:lvl6pPr marL="3047467" indent="0" algn="l" rtl="0">
              <a:buNone/>
              <a:defRPr sz="2100" b="1"/>
            </a:lvl6pPr>
            <a:lvl7pPr marL="3656960" indent="0" algn="l" rtl="0">
              <a:buNone/>
              <a:defRPr sz="2100" b="1"/>
            </a:lvl7pPr>
            <a:lvl8pPr marL="4266453" indent="0" algn="l" rtl="0">
              <a:buNone/>
              <a:defRPr sz="2100" b="1"/>
            </a:lvl8pPr>
            <a:lvl9pPr marL="4875947" indent="0" algn="l" rtl="0">
              <a:buNone/>
              <a:defRPr sz="2100" b="1"/>
            </a:lvl9pPr>
          </a:lstStyle>
          <a:p>
            <a:pPr lvl="0" rtl="0"/>
            <a:r>
              <a:rPr lang="tr-TR"/>
              <a:t>Asıl metin stillerini düzenle</a:t>
            </a:r>
          </a:p>
        </p:txBody>
      </p:sp>
      <p:sp>
        <p:nvSpPr>
          <p:cNvPr id="4" name="İçerik Yer Tutucusu 3"/>
          <p:cNvSpPr>
            <a:spLocks noGrp="1"/>
          </p:cNvSpPr>
          <p:nvPr>
            <p:ph sz="half" idx="2"/>
          </p:nvPr>
        </p:nvSpPr>
        <p:spPr>
          <a:xfrm>
            <a:off x="1218883" y="2717800"/>
            <a:ext cx="5078677" cy="3454400"/>
          </a:xfrm>
        </p:spPr>
        <p:txBody>
          <a:bodyPr rtlCol="0">
            <a:noAutofit/>
          </a:bodyPr>
          <a:lstStyle>
            <a:lvl1pPr algn="l" rtl="0">
              <a:defRPr sz="2800"/>
            </a:lvl1pPr>
            <a:lvl2pPr algn="l" rtl="0">
              <a:defRPr sz="2400"/>
            </a:lvl2pPr>
            <a:lvl3pPr algn="l" rtl="0">
              <a:defRPr sz="2000"/>
            </a:lvl3pPr>
            <a:lvl4pPr algn="l" rtl="0">
              <a:defRPr sz="2000"/>
            </a:lvl4pPr>
            <a:lvl5pPr algn="l" rtl="0">
              <a:defRPr sz="2000"/>
            </a:lvl5pPr>
            <a:lvl6pPr algn="l" rtl="0">
              <a:defRPr sz="2000"/>
            </a:lvl6pPr>
            <a:lvl7pPr algn="l" rtl="0">
              <a:defRPr sz="2000" baseline="0"/>
            </a:lvl7pPr>
            <a:lvl8pPr algn="l" rtl="0">
              <a:defRPr sz="2000" baseline="0"/>
            </a:lvl8pPr>
            <a:lvl9pPr algn="l" rtl="0">
              <a:defRPr sz="2000" baseline="0"/>
            </a:lvl9pPr>
          </a:lstStyle>
          <a:p>
            <a:pPr lvl="0" rtl="0"/>
            <a:r>
              <a:rPr lang="tr-TR"/>
              <a:t>Asıl metin stillerini düzenle</a:t>
            </a:r>
          </a:p>
          <a:p>
            <a:pPr lvl="1" rtl="0"/>
            <a:r>
              <a:rPr lang="tr-TR"/>
              <a:t>İkinci düzey</a:t>
            </a:r>
          </a:p>
          <a:p>
            <a:pPr lvl="2" rtl="0"/>
            <a:r>
              <a:rPr lang="tr-TR"/>
              <a:t>Üçüncü düzey</a:t>
            </a:r>
          </a:p>
          <a:p>
            <a:pPr lvl="3" rtl="0"/>
            <a:r>
              <a:rPr lang="tr-TR"/>
              <a:t>Dördüncü düzey</a:t>
            </a:r>
          </a:p>
          <a:p>
            <a:pPr lvl="4" rtl="0"/>
            <a:r>
              <a:rPr lang="tr-TR"/>
              <a:t>Beşinci düzey</a:t>
            </a:r>
            <a:endParaRPr/>
          </a:p>
        </p:txBody>
      </p:sp>
      <p:sp>
        <p:nvSpPr>
          <p:cNvPr id="5" name="Metin Yer Tutucusu 4"/>
          <p:cNvSpPr>
            <a:spLocks noGrp="1"/>
          </p:cNvSpPr>
          <p:nvPr>
            <p:ph type="body" sz="quarter" idx="3"/>
          </p:nvPr>
        </p:nvSpPr>
        <p:spPr>
          <a:xfrm>
            <a:off x="6496644" y="1701800"/>
            <a:ext cx="5082740" cy="914400"/>
          </a:xfrm>
        </p:spPr>
        <p:txBody>
          <a:bodyPr rtlCol="0" anchor="b">
            <a:normAutofit/>
          </a:bodyPr>
          <a:lstStyle>
            <a:lvl1pPr marL="0" indent="0" algn="l" rtl="0">
              <a:spcBef>
                <a:spcPts val="0"/>
              </a:spcBef>
              <a:buNone/>
              <a:defRPr sz="2800" b="0" cap="all" spc="200" baseline="0">
                <a:solidFill>
                  <a:schemeClr val="accent1"/>
                </a:solidFill>
              </a:defRPr>
            </a:lvl1pPr>
            <a:lvl2pPr marL="609493" indent="0" algn="l" rtl="0">
              <a:buNone/>
              <a:defRPr sz="2700" b="1"/>
            </a:lvl2pPr>
            <a:lvl3pPr marL="1218987" indent="0" algn="l" rtl="0">
              <a:buNone/>
              <a:defRPr sz="2400" b="1"/>
            </a:lvl3pPr>
            <a:lvl4pPr marL="1828480" indent="0" algn="l" rtl="0">
              <a:buNone/>
              <a:defRPr sz="2100" b="1"/>
            </a:lvl4pPr>
            <a:lvl5pPr marL="2437973" indent="0" algn="l" rtl="0">
              <a:buNone/>
              <a:defRPr sz="2100" b="1"/>
            </a:lvl5pPr>
            <a:lvl6pPr marL="3047467" indent="0" algn="l" rtl="0">
              <a:buNone/>
              <a:defRPr sz="2100" b="1"/>
            </a:lvl6pPr>
            <a:lvl7pPr marL="3656960" indent="0" algn="l" rtl="0">
              <a:buNone/>
              <a:defRPr sz="2100" b="1"/>
            </a:lvl7pPr>
            <a:lvl8pPr marL="4266453" indent="0" algn="l" rtl="0">
              <a:buNone/>
              <a:defRPr sz="2100" b="1"/>
            </a:lvl8pPr>
            <a:lvl9pPr marL="4875947" indent="0" algn="l" rtl="0">
              <a:buNone/>
              <a:defRPr sz="2100" b="1"/>
            </a:lvl9pPr>
          </a:lstStyle>
          <a:p>
            <a:pPr lvl="0" rtl="0"/>
            <a:r>
              <a:rPr lang="tr-TR"/>
              <a:t>Asıl metin stillerini düzenle</a:t>
            </a:r>
          </a:p>
        </p:txBody>
      </p:sp>
      <p:sp>
        <p:nvSpPr>
          <p:cNvPr id="6" name="İçerik Yer Tutucusu 5"/>
          <p:cNvSpPr>
            <a:spLocks noGrp="1"/>
          </p:cNvSpPr>
          <p:nvPr>
            <p:ph sz="quarter" idx="4"/>
          </p:nvPr>
        </p:nvSpPr>
        <p:spPr>
          <a:xfrm>
            <a:off x="6500707" y="2717800"/>
            <a:ext cx="5078677" cy="3454400"/>
          </a:xfrm>
        </p:spPr>
        <p:txBody>
          <a:bodyPr rtlCol="0">
            <a:noAutofit/>
          </a:bodyPr>
          <a:lstStyle>
            <a:lvl1pPr algn="l" rtl="0">
              <a:defRPr sz="2800"/>
            </a:lvl1pPr>
            <a:lvl2pPr algn="l" rtl="0">
              <a:defRPr sz="2400"/>
            </a:lvl2pPr>
            <a:lvl3pPr algn="l" rtl="0">
              <a:defRPr sz="2000"/>
            </a:lvl3pPr>
            <a:lvl4pPr algn="l" rtl="0">
              <a:defRPr sz="2000"/>
            </a:lvl4pPr>
            <a:lvl5pPr algn="l" rtl="0">
              <a:defRPr sz="2000"/>
            </a:lvl5pPr>
            <a:lvl6pPr algn="l" rtl="0">
              <a:defRPr sz="2000" baseline="0"/>
            </a:lvl6pPr>
            <a:lvl7pPr algn="l" rtl="0">
              <a:defRPr sz="2000" baseline="0"/>
            </a:lvl7pPr>
            <a:lvl8pPr algn="l" rtl="0">
              <a:defRPr sz="2000" baseline="0"/>
            </a:lvl8pPr>
            <a:lvl9pPr algn="l" rtl="0">
              <a:defRPr sz="2000" baseline="0"/>
            </a:lvl9pPr>
          </a:lstStyle>
          <a:p>
            <a:pPr lvl="0" rtl="0"/>
            <a:r>
              <a:rPr lang="tr-TR"/>
              <a:t>Asıl metin stillerini düzenle</a:t>
            </a:r>
          </a:p>
          <a:p>
            <a:pPr lvl="1" rtl="0"/>
            <a:r>
              <a:rPr lang="tr-TR"/>
              <a:t>İkinci düzey</a:t>
            </a:r>
          </a:p>
          <a:p>
            <a:pPr lvl="2" rtl="0"/>
            <a:r>
              <a:rPr lang="tr-TR"/>
              <a:t>Üçüncü düzey</a:t>
            </a:r>
          </a:p>
          <a:p>
            <a:pPr lvl="3" rtl="0"/>
            <a:r>
              <a:rPr lang="tr-TR"/>
              <a:t>Dördüncü düzey</a:t>
            </a:r>
          </a:p>
          <a:p>
            <a:pPr lvl="4" rtl="0"/>
            <a:r>
              <a:rPr lang="tr-TR"/>
              <a:t>Beşinci düzey</a:t>
            </a:r>
            <a:endParaRPr/>
          </a:p>
        </p:txBody>
      </p:sp>
      <p:sp>
        <p:nvSpPr>
          <p:cNvPr id="7" name="Tarih Yer Tutucusu 6"/>
          <p:cNvSpPr>
            <a:spLocks noGrp="1"/>
          </p:cNvSpPr>
          <p:nvPr>
            <p:ph type="dt" sz="half" idx="10"/>
          </p:nvPr>
        </p:nvSpPr>
        <p:spPr/>
        <p:txBody>
          <a:bodyPr rtlCol="0"/>
          <a:lstStyle/>
          <a:p>
            <a:pPr rtl="0"/>
            <a:r>
              <a:rPr lang="en-US"/>
              <a:t>01.08.2016</a:t>
            </a:r>
            <a:endParaRPr/>
          </a:p>
        </p:txBody>
      </p:sp>
      <p:sp>
        <p:nvSpPr>
          <p:cNvPr id="8" name="Alt Bilgi Yer Tutucusu 7"/>
          <p:cNvSpPr>
            <a:spLocks noGrp="1"/>
          </p:cNvSpPr>
          <p:nvPr>
            <p:ph type="ftr" sz="quarter" idx="11"/>
          </p:nvPr>
        </p:nvSpPr>
        <p:spPr/>
        <p:txBody>
          <a:bodyPr rtlCol="0"/>
          <a:lstStyle/>
          <a:p>
            <a:pPr rtl="0"/>
            <a:endParaRPr/>
          </a:p>
        </p:txBody>
      </p:sp>
      <p:sp>
        <p:nvSpPr>
          <p:cNvPr id="9" name="Slayt Numarası Yer Tutucusu 8"/>
          <p:cNvSpPr>
            <a:spLocks noGrp="1"/>
          </p:cNvSpPr>
          <p:nvPr>
            <p:ph type="sldNum" sz="quarter" idx="12"/>
          </p:nvPr>
        </p:nvSpPr>
        <p:spPr/>
        <p:txBody>
          <a:bodyPr rtlCol="0"/>
          <a:lstStyle/>
          <a:p>
            <a:pPr rtl="0"/>
            <a:fld id="{C014DD1E-5D91-48A3-AD6D-45FBA980D106}" type="slidenum">
              <a:rPr/>
              <a:t>‹#›</a:t>
            </a:fld>
            <a:endParaRPr/>
          </a:p>
        </p:txBody>
      </p:sp>
    </p:spTree>
    <p:extLst>
      <p:ext uri="{BB962C8B-B14F-4D97-AF65-F5344CB8AC3E}">
        <p14:creationId xmlns:p14="http://schemas.microsoft.com/office/powerpoint/2010/main" val="595381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p>
            <a:pPr rtl="0"/>
            <a:r>
              <a:rPr lang="tr-TR"/>
              <a:t>Asıl başlık stilini düzenlemek için tıklayın</a:t>
            </a:r>
            <a:endParaRPr/>
          </a:p>
        </p:txBody>
      </p:sp>
      <p:sp>
        <p:nvSpPr>
          <p:cNvPr id="3" name="Tarih Yer Tutucusu 2"/>
          <p:cNvSpPr>
            <a:spLocks noGrp="1"/>
          </p:cNvSpPr>
          <p:nvPr>
            <p:ph type="dt" sz="half" idx="10"/>
          </p:nvPr>
        </p:nvSpPr>
        <p:spPr/>
        <p:txBody>
          <a:bodyPr rtlCol="0"/>
          <a:lstStyle/>
          <a:p>
            <a:pPr rtl="0"/>
            <a:r>
              <a:rPr lang="en-US"/>
              <a:t>01.08.2016</a:t>
            </a:r>
            <a:endParaRPr/>
          </a:p>
        </p:txBody>
      </p:sp>
      <p:sp>
        <p:nvSpPr>
          <p:cNvPr id="4" name="Alt Bilgi Yer Tutucusu 3"/>
          <p:cNvSpPr>
            <a:spLocks noGrp="1"/>
          </p:cNvSpPr>
          <p:nvPr>
            <p:ph type="ftr" sz="quarter" idx="11"/>
          </p:nvPr>
        </p:nvSpPr>
        <p:spPr/>
        <p:txBody>
          <a:bodyPr rtlCol="0"/>
          <a:lstStyle/>
          <a:p>
            <a:pPr rtl="0"/>
            <a:endParaRPr/>
          </a:p>
        </p:txBody>
      </p:sp>
      <p:sp>
        <p:nvSpPr>
          <p:cNvPr id="5" name="Slayt Numarası Yer Tutucusu 4"/>
          <p:cNvSpPr>
            <a:spLocks noGrp="1"/>
          </p:cNvSpPr>
          <p:nvPr>
            <p:ph type="sldNum" sz="quarter" idx="12"/>
          </p:nvPr>
        </p:nvSpPr>
        <p:spPr/>
        <p:txBody>
          <a:bodyPr rtlCol="0"/>
          <a:lstStyle/>
          <a:p>
            <a:pPr rtl="0"/>
            <a:fld id="{C014DD1E-5D91-48A3-AD6D-45FBA980D106}" type="slidenum">
              <a:rPr/>
              <a:t>‹#›</a:t>
            </a:fld>
            <a:endParaRPr/>
          </a:p>
        </p:txBody>
      </p:sp>
    </p:spTree>
    <p:extLst>
      <p:ext uri="{BB962C8B-B14F-4D97-AF65-F5344CB8AC3E}">
        <p14:creationId xmlns:p14="http://schemas.microsoft.com/office/powerpoint/2010/main" val="1515229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Tarih Yer Tutucusu 1"/>
          <p:cNvSpPr>
            <a:spLocks noGrp="1"/>
          </p:cNvSpPr>
          <p:nvPr>
            <p:ph type="dt" sz="half" idx="10"/>
          </p:nvPr>
        </p:nvSpPr>
        <p:spPr/>
        <p:txBody>
          <a:bodyPr rtlCol="0"/>
          <a:lstStyle/>
          <a:p>
            <a:pPr rtl="0"/>
            <a:r>
              <a:rPr lang="en-US"/>
              <a:t>01.08.2016</a:t>
            </a:r>
            <a:endParaRPr/>
          </a:p>
        </p:txBody>
      </p:sp>
      <p:sp>
        <p:nvSpPr>
          <p:cNvPr id="3" name="Alt Bilgi Yer Tutucusu 2"/>
          <p:cNvSpPr>
            <a:spLocks noGrp="1"/>
          </p:cNvSpPr>
          <p:nvPr>
            <p:ph type="ftr" sz="quarter" idx="11"/>
          </p:nvPr>
        </p:nvSpPr>
        <p:spPr/>
        <p:txBody>
          <a:bodyPr rtlCol="0"/>
          <a:lstStyle/>
          <a:p>
            <a:pPr rtl="0"/>
            <a:endParaRPr/>
          </a:p>
        </p:txBody>
      </p:sp>
      <p:sp>
        <p:nvSpPr>
          <p:cNvPr id="4" name="Slayt Numarası Yer Tutucusu 3"/>
          <p:cNvSpPr>
            <a:spLocks noGrp="1"/>
          </p:cNvSpPr>
          <p:nvPr>
            <p:ph type="sldNum" sz="quarter" idx="12"/>
          </p:nvPr>
        </p:nvSpPr>
        <p:spPr/>
        <p:txBody>
          <a:bodyPr rtlCol="0"/>
          <a:lstStyle/>
          <a:p>
            <a:pPr rtl="0"/>
            <a:fld id="{C014DD1E-5D91-48A3-AD6D-45FBA980D106}" type="slidenum">
              <a:rPr/>
              <a:t>‹#›</a:t>
            </a:fld>
            <a:endParaRPr/>
          </a:p>
        </p:txBody>
      </p:sp>
    </p:spTree>
    <p:extLst>
      <p:ext uri="{BB962C8B-B14F-4D97-AF65-F5344CB8AC3E}">
        <p14:creationId xmlns:p14="http://schemas.microsoft.com/office/powerpoint/2010/main" val="2172478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Resim Yazı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1218882" y="1701800"/>
            <a:ext cx="4062942" cy="2438400"/>
          </a:xfrm>
        </p:spPr>
        <p:txBody>
          <a:bodyPr rtlCol="0" anchor="b">
            <a:normAutofit/>
          </a:bodyPr>
          <a:lstStyle>
            <a:lvl1pPr algn="l" rtl="0">
              <a:defRPr sz="2800" b="0" cap="all" spc="200" baseline="0">
                <a:solidFill>
                  <a:schemeClr val="accent1"/>
                </a:solidFill>
              </a:defRPr>
            </a:lvl1pPr>
          </a:lstStyle>
          <a:p>
            <a:pPr rtl="0"/>
            <a:r>
              <a:rPr lang="tr-TR"/>
              <a:t>Asıl başlık stilini düzenlemek için tıklayın</a:t>
            </a:r>
            <a:endParaRPr/>
          </a:p>
        </p:txBody>
      </p:sp>
      <p:sp>
        <p:nvSpPr>
          <p:cNvPr id="4" name="Metin Yer Tutucusu 3"/>
          <p:cNvSpPr>
            <a:spLocks noGrp="1"/>
          </p:cNvSpPr>
          <p:nvPr>
            <p:ph type="body" sz="half" idx="2"/>
          </p:nvPr>
        </p:nvSpPr>
        <p:spPr>
          <a:xfrm>
            <a:off x="1218882" y="4241800"/>
            <a:ext cx="4062942" cy="1930400"/>
          </a:xfrm>
        </p:spPr>
        <p:txBody>
          <a:bodyPr rtlCol="0">
            <a:normAutofit/>
          </a:bodyPr>
          <a:lstStyle>
            <a:lvl1pPr marL="0" indent="0" algn="l" rtl="0">
              <a:buNone/>
              <a:defRPr sz="2000"/>
            </a:lvl1pPr>
            <a:lvl2pPr marL="609493" indent="0" algn="l" rtl="0">
              <a:buNone/>
              <a:defRPr sz="1600"/>
            </a:lvl2pPr>
            <a:lvl3pPr marL="1218987" indent="0" algn="l" rtl="0">
              <a:buNone/>
              <a:defRPr sz="1300"/>
            </a:lvl3pPr>
            <a:lvl4pPr marL="1828480" indent="0" algn="l" rtl="0">
              <a:buNone/>
              <a:defRPr sz="1200"/>
            </a:lvl4pPr>
            <a:lvl5pPr marL="2437973" indent="0" algn="l" rtl="0">
              <a:buNone/>
              <a:defRPr sz="1200"/>
            </a:lvl5pPr>
            <a:lvl6pPr marL="3047467" indent="0" algn="l" rtl="0">
              <a:buNone/>
              <a:defRPr sz="1200"/>
            </a:lvl6pPr>
            <a:lvl7pPr marL="3656960" indent="0" algn="l" rtl="0">
              <a:buNone/>
              <a:defRPr sz="1200"/>
            </a:lvl7pPr>
            <a:lvl8pPr marL="4266453" indent="0" algn="l" rtl="0">
              <a:buNone/>
              <a:defRPr sz="1200"/>
            </a:lvl8pPr>
            <a:lvl9pPr marL="4875947" indent="0" algn="l" rtl="0">
              <a:buNone/>
              <a:defRPr sz="1200"/>
            </a:lvl9pPr>
          </a:lstStyle>
          <a:p>
            <a:pPr lvl="0" rtl="0"/>
            <a:r>
              <a:rPr lang="tr-TR"/>
              <a:t>Asıl metin stillerini düzenle</a:t>
            </a:r>
          </a:p>
        </p:txBody>
      </p:sp>
      <p:sp>
        <p:nvSpPr>
          <p:cNvPr id="3" name="İçerik Yer Tutucusu 2"/>
          <p:cNvSpPr>
            <a:spLocks noGrp="1"/>
          </p:cNvSpPr>
          <p:nvPr>
            <p:ph idx="1"/>
          </p:nvPr>
        </p:nvSpPr>
        <p:spPr>
          <a:xfrm>
            <a:off x="5484971" y="584200"/>
            <a:ext cx="6094413" cy="5588000"/>
          </a:xfrm>
        </p:spPr>
        <p:txBody>
          <a:bodyPr rtlCol="0">
            <a:normAutofit/>
          </a:bodyPr>
          <a:lstStyle>
            <a:lvl1pPr algn="l" rtl="0">
              <a:defRPr sz="2800"/>
            </a:lvl1pPr>
            <a:lvl2pPr algn="l" rtl="0">
              <a:defRPr sz="2400"/>
            </a:lvl2pPr>
            <a:lvl3pPr algn="l" rtl="0">
              <a:defRPr sz="2000"/>
            </a:lvl3pPr>
            <a:lvl4pPr algn="l" rtl="0">
              <a:defRPr sz="2000"/>
            </a:lvl4pPr>
            <a:lvl5pPr algn="l" rtl="0">
              <a:defRPr sz="2000"/>
            </a:lvl5pPr>
            <a:lvl6pPr algn="l" rtl="0">
              <a:defRPr sz="2000"/>
            </a:lvl6pPr>
            <a:lvl7pPr algn="l" rtl="0">
              <a:defRPr sz="2000"/>
            </a:lvl7pPr>
            <a:lvl8pPr algn="l" rtl="0">
              <a:defRPr sz="2000" baseline="0"/>
            </a:lvl8pPr>
            <a:lvl9pPr algn="l" rtl="0">
              <a:defRPr sz="2000" baseline="0"/>
            </a:lvl9pPr>
          </a:lstStyle>
          <a:p>
            <a:pPr lvl="0" rtl="0"/>
            <a:r>
              <a:rPr lang="tr-TR"/>
              <a:t>Asıl metin stillerini düzenle</a:t>
            </a:r>
          </a:p>
          <a:p>
            <a:pPr lvl="1" rtl="0"/>
            <a:r>
              <a:rPr lang="tr-TR"/>
              <a:t>İkinci düzey</a:t>
            </a:r>
          </a:p>
          <a:p>
            <a:pPr lvl="2" rtl="0"/>
            <a:r>
              <a:rPr lang="tr-TR"/>
              <a:t>Üçüncü düzey</a:t>
            </a:r>
          </a:p>
          <a:p>
            <a:pPr lvl="3" rtl="0"/>
            <a:r>
              <a:rPr lang="tr-TR"/>
              <a:t>Dördüncü düzey</a:t>
            </a:r>
          </a:p>
          <a:p>
            <a:pPr lvl="4" rtl="0"/>
            <a:r>
              <a:rPr lang="tr-TR"/>
              <a:t>Beşinci düzey</a:t>
            </a:r>
            <a:endParaRPr/>
          </a:p>
        </p:txBody>
      </p:sp>
      <p:sp>
        <p:nvSpPr>
          <p:cNvPr id="5" name="Tarih Yer Tutucusu 4"/>
          <p:cNvSpPr>
            <a:spLocks noGrp="1"/>
          </p:cNvSpPr>
          <p:nvPr>
            <p:ph type="dt" sz="half" idx="10"/>
          </p:nvPr>
        </p:nvSpPr>
        <p:spPr/>
        <p:txBody>
          <a:bodyPr rtlCol="0"/>
          <a:lstStyle/>
          <a:p>
            <a:pPr rtl="0"/>
            <a:r>
              <a:rPr lang="en-US"/>
              <a:t>01.08.2016</a:t>
            </a:r>
            <a:endParaRPr/>
          </a:p>
        </p:txBody>
      </p:sp>
      <p:sp>
        <p:nvSpPr>
          <p:cNvPr id="6" name="Alt Bilgi Yer Tutucusu 5"/>
          <p:cNvSpPr>
            <a:spLocks noGrp="1"/>
          </p:cNvSpPr>
          <p:nvPr>
            <p:ph type="ftr" sz="quarter" idx="11"/>
          </p:nvPr>
        </p:nvSpPr>
        <p:spPr/>
        <p:txBody>
          <a:bodyPr rtlCol="0"/>
          <a:lstStyle/>
          <a:p>
            <a:pPr rtl="0"/>
            <a:endParaRPr/>
          </a:p>
        </p:txBody>
      </p:sp>
      <p:sp>
        <p:nvSpPr>
          <p:cNvPr id="7" name="Slayt Numarası Yer Tutucusu 6"/>
          <p:cNvSpPr>
            <a:spLocks noGrp="1"/>
          </p:cNvSpPr>
          <p:nvPr>
            <p:ph type="sldNum" sz="quarter" idx="12"/>
          </p:nvPr>
        </p:nvSpPr>
        <p:spPr/>
        <p:txBody>
          <a:bodyPr rtlCol="0"/>
          <a:lstStyle/>
          <a:p>
            <a:pPr rtl="0"/>
            <a:fld id="{C014DD1E-5D91-48A3-AD6D-45FBA980D106}" type="slidenum">
              <a:rPr/>
              <a:t>‹#›</a:t>
            </a:fld>
            <a:endParaRPr/>
          </a:p>
        </p:txBody>
      </p:sp>
    </p:spTree>
    <p:extLst>
      <p:ext uri="{BB962C8B-B14F-4D97-AF65-F5344CB8AC3E}">
        <p14:creationId xmlns:p14="http://schemas.microsoft.com/office/powerpoint/2010/main" val="1618139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Resim Yazı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218882" y="1701800"/>
            <a:ext cx="4062942" cy="2438400"/>
          </a:xfrm>
        </p:spPr>
        <p:txBody>
          <a:bodyPr rtlCol="0" anchor="b">
            <a:normAutofit/>
          </a:bodyPr>
          <a:lstStyle>
            <a:lvl1pPr algn="l" rtl="0">
              <a:defRPr sz="2800" b="0" cap="all" spc="200" baseline="0">
                <a:solidFill>
                  <a:schemeClr val="accent1"/>
                </a:solidFill>
              </a:defRPr>
            </a:lvl1pPr>
          </a:lstStyle>
          <a:p>
            <a:pPr rtl="0"/>
            <a:r>
              <a:rPr lang="tr-TR"/>
              <a:t>Asıl başlık stilini düzenlemek için tıklayın</a:t>
            </a:r>
            <a:endParaRPr/>
          </a:p>
        </p:txBody>
      </p:sp>
      <p:sp>
        <p:nvSpPr>
          <p:cNvPr id="4" name="Metin Yer Tutucusu 3"/>
          <p:cNvSpPr>
            <a:spLocks noGrp="1"/>
          </p:cNvSpPr>
          <p:nvPr>
            <p:ph type="body" sz="half" idx="2"/>
          </p:nvPr>
        </p:nvSpPr>
        <p:spPr>
          <a:xfrm>
            <a:off x="1218882" y="4241800"/>
            <a:ext cx="4062942" cy="1930400"/>
          </a:xfrm>
        </p:spPr>
        <p:txBody>
          <a:bodyPr rtlCol="0">
            <a:normAutofit/>
          </a:bodyPr>
          <a:lstStyle>
            <a:lvl1pPr marL="0" indent="0" algn="l" rtl="0">
              <a:buNone/>
              <a:defRPr sz="2000"/>
            </a:lvl1pPr>
            <a:lvl2pPr marL="609493" indent="0" algn="l" rtl="0">
              <a:buNone/>
              <a:defRPr sz="1600"/>
            </a:lvl2pPr>
            <a:lvl3pPr marL="1218987" indent="0" algn="l" rtl="0">
              <a:buNone/>
              <a:defRPr sz="1300"/>
            </a:lvl3pPr>
            <a:lvl4pPr marL="1828480" indent="0" algn="l" rtl="0">
              <a:buNone/>
              <a:defRPr sz="1200"/>
            </a:lvl4pPr>
            <a:lvl5pPr marL="2437973" indent="0" algn="l" rtl="0">
              <a:buNone/>
              <a:defRPr sz="1200"/>
            </a:lvl5pPr>
            <a:lvl6pPr marL="3047467" indent="0" algn="l" rtl="0">
              <a:buNone/>
              <a:defRPr sz="1200"/>
            </a:lvl6pPr>
            <a:lvl7pPr marL="3656960" indent="0" algn="l" rtl="0">
              <a:buNone/>
              <a:defRPr sz="1200"/>
            </a:lvl7pPr>
            <a:lvl8pPr marL="4266453" indent="0" algn="l" rtl="0">
              <a:buNone/>
              <a:defRPr sz="1200"/>
            </a:lvl8pPr>
            <a:lvl9pPr marL="4875947" indent="0" algn="l" rtl="0">
              <a:buNone/>
              <a:defRPr sz="1200"/>
            </a:lvl9pPr>
          </a:lstStyle>
          <a:p>
            <a:pPr lvl="0" rtl="0"/>
            <a:r>
              <a:rPr lang="tr-TR"/>
              <a:t>Asıl metin stillerini düzenle</a:t>
            </a:r>
          </a:p>
        </p:txBody>
      </p:sp>
      <p:sp>
        <p:nvSpPr>
          <p:cNvPr id="3" name="Resim Yer Tutucusu 2" descr="Resim eklemek için boş yer tutucu. Yer tutucuya tıklayın ve eklemek istediğiniz resmi seçin."/>
          <p:cNvSpPr>
            <a:spLocks noGrp="1"/>
          </p:cNvSpPr>
          <p:nvPr>
            <p:ph type="pic" idx="1"/>
          </p:nvPr>
        </p:nvSpPr>
        <p:spPr>
          <a:xfrm>
            <a:off x="5484971" y="584200"/>
            <a:ext cx="6094413" cy="5588000"/>
          </a:xfrm>
          <a:ln w="12700">
            <a:solidFill>
              <a:schemeClr val="bg1">
                <a:lumMod val="75000"/>
                <a:lumOff val="25000"/>
              </a:schemeClr>
            </a:solidFill>
            <a:miter lim="800000"/>
          </a:ln>
        </p:spPr>
        <p:txBody>
          <a:bodyPr rtlCol="0">
            <a:normAutofit/>
          </a:bodyPr>
          <a:lstStyle>
            <a:lvl1pPr marL="0" indent="0" algn="l" rtl="0">
              <a:buNone/>
              <a:defRPr sz="2800"/>
            </a:lvl1pPr>
            <a:lvl2pPr marL="609493" indent="0" algn="l" rtl="0">
              <a:buNone/>
              <a:defRPr sz="3700"/>
            </a:lvl2pPr>
            <a:lvl3pPr marL="1218987" indent="0" algn="l" rtl="0">
              <a:buNone/>
              <a:defRPr sz="3200"/>
            </a:lvl3pPr>
            <a:lvl4pPr marL="1828480" indent="0" algn="l" rtl="0">
              <a:buNone/>
              <a:defRPr sz="2700"/>
            </a:lvl4pPr>
            <a:lvl5pPr marL="2437973" indent="0" algn="l" rtl="0">
              <a:buNone/>
              <a:defRPr sz="2700"/>
            </a:lvl5pPr>
            <a:lvl6pPr marL="3047467" indent="0" algn="l" rtl="0">
              <a:buNone/>
              <a:defRPr sz="2700"/>
            </a:lvl6pPr>
            <a:lvl7pPr marL="3656960" indent="0" algn="l" rtl="0">
              <a:buNone/>
              <a:defRPr sz="2700"/>
            </a:lvl7pPr>
            <a:lvl8pPr marL="4266453" indent="0" algn="l" rtl="0">
              <a:buNone/>
              <a:defRPr sz="2700"/>
            </a:lvl8pPr>
            <a:lvl9pPr marL="4875947" indent="0" algn="l" rtl="0">
              <a:buNone/>
              <a:defRPr sz="2700"/>
            </a:lvl9pPr>
          </a:lstStyle>
          <a:p>
            <a:pPr rtl="0"/>
            <a:r>
              <a:rPr lang="tr-TR"/>
              <a:t>Resim eklemek için simgeye tıklayın</a:t>
            </a:r>
            <a:endParaRPr/>
          </a:p>
        </p:txBody>
      </p:sp>
      <p:sp>
        <p:nvSpPr>
          <p:cNvPr id="5" name="Tarih Yer Tutucusu 4"/>
          <p:cNvSpPr>
            <a:spLocks noGrp="1"/>
          </p:cNvSpPr>
          <p:nvPr>
            <p:ph type="dt" sz="half" idx="10"/>
          </p:nvPr>
        </p:nvSpPr>
        <p:spPr/>
        <p:txBody>
          <a:bodyPr rtlCol="0"/>
          <a:lstStyle/>
          <a:p>
            <a:pPr rtl="0"/>
            <a:r>
              <a:rPr lang="en-US"/>
              <a:t>01.08.2016</a:t>
            </a:r>
            <a:endParaRPr/>
          </a:p>
        </p:txBody>
      </p:sp>
      <p:sp>
        <p:nvSpPr>
          <p:cNvPr id="6" name="Alt Bilgi Yer Tutucusu 5"/>
          <p:cNvSpPr>
            <a:spLocks noGrp="1"/>
          </p:cNvSpPr>
          <p:nvPr>
            <p:ph type="ftr" sz="quarter" idx="11"/>
          </p:nvPr>
        </p:nvSpPr>
        <p:spPr/>
        <p:txBody>
          <a:bodyPr rtlCol="0"/>
          <a:lstStyle/>
          <a:p>
            <a:pPr rtl="0"/>
            <a:endParaRPr/>
          </a:p>
        </p:txBody>
      </p:sp>
      <p:sp>
        <p:nvSpPr>
          <p:cNvPr id="7" name="Slayt Numarası Yer Tutucusu 6"/>
          <p:cNvSpPr>
            <a:spLocks noGrp="1"/>
          </p:cNvSpPr>
          <p:nvPr>
            <p:ph type="sldNum" sz="quarter" idx="12"/>
          </p:nvPr>
        </p:nvSpPr>
        <p:spPr/>
        <p:txBody>
          <a:bodyPr rtlCol="0"/>
          <a:lstStyle/>
          <a:p>
            <a:pPr rtl="0"/>
            <a:fld id="{C014DD1E-5D91-48A3-AD6D-45FBA980D106}" type="slidenum">
              <a:rPr/>
              <a:t>‹#›</a:t>
            </a:fld>
            <a:endParaRPr/>
          </a:p>
        </p:txBody>
      </p:sp>
    </p:spTree>
    <p:extLst>
      <p:ext uri="{BB962C8B-B14F-4D97-AF65-F5344CB8AC3E}">
        <p14:creationId xmlns:p14="http://schemas.microsoft.com/office/powerpoint/2010/main" val="4223431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p>
            <a:pPr rtl="0"/>
            <a:r>
              <a:rPr lang="tr-TR"/>
              <a:t>Asıl başlık stilini düzenlemek için tıklayın</a:t>
            </a:r>
            <a:endParaRPr/>
          </a:p>
        </p:txBody>
      </p:sp>
      <p:sp>
        <p:nvSpPr>
          <p:cNvPr id="3" name="Dikey Metin Yer Tutucusu 2"/>
          <p:cNvSpPr>
            <a:spLocks noGrp="1"/>
          </p:cNvSpPr>
          <p:nvPr>
            <p:ph type="body" orient="vert" idx="1"/>
          </p:nvPr>
        </p:nvSpPr>
        <p:spPr/>
        <p:txBody>
          <a:bodyPr vert="eaVert" rtlCol="0"/>
          <a:lstStyle>
            <a:lvl5pPr algn="l" rtl="0">
              <a:defRPr/>
            </a:lvl5pPr>
            <a:lvl6pPr algn="l" rtl="0">
              <a:defRPr/>
            </a:lvl6pPr>
            <a:lvl7pPr algn="l" rtl="0">
              <a:defRPr/>
            </a:lvl7pPr>
            <a:lvl8pPr algn="l" rtl="0">
              <a:defRPr baseline="0"/>
            </a:lvl8pPr>
            <a:lvl9pPr algn="l" rtl="0">
              <a:defRPr baseline="0"/>
            </a:lvl9pPr>
          </a:lstStyle>
          <a:p>
            <a:pPr lvl="0" rtl="0"/>
            <a:r>
              <a:rPr lang="tr-TR"/>
              <a:t>Asıl metin stillerini düzenle</a:t>
            </a:r>
          </a:p>
          <a:p>
            <a:pPr lvl="1" rtl="0"/>
            <a:r>
              <a:rPr lang="tr-TR"/>
              <a:t>İkinci düzey</a:t>
            </a:r>
          </a:p>
          <a:p>
            <a:pPr lvl="2" rtl="0"/>
            <a:r>
              <a:rPr lang="tr-TR"/>
              <a:t>Üçüncü düzey</a:t>
            </a:r>
          </a:p>
          <a:p>
            <a:pPr lvl="3" rtl="0"/>
            <a:r>
              <a:rPr lang="tr-TR"/>
              <a:t>Dördüncü düzey</a:t>
            </a:r>
          </a:p>
          <a:p>
            <a:pPr lvl="4" rtl="0"/>
            <a:r>
              <a:rPr lang="tr-TR"/>
              <a:t>Beşinci düzey</a:t>
            </a:r>
            <a:endParaRPr/>
          </a:p>
        </p:txBody>
      </p:sp>
      <p:sp>
        <p:nvSpPr>
          <p:cNvPr id="4" name="Tarih Yer Tutucusu 3"/>
          <p:cNvSpPr>
            <a:spLocks noGrp="1"/>
          </p:cNvSpPr>
          <p:nvPr>
            <p:ph type="dt" sz="half" idx="10"/>
          </p:nvPr>
        </p:nvSpPr>
        <p:spPr/>
        <p:txBody>
          <a:bodyPr rtlCol="0"/>
          <a:lstStyle/>
          <a:p>
            <a:pPr rtl="0"/>
            <a:r>
              <a:rPr lang="en-US"/>
              <a:t>01.08.2016</a:t>
            </a:r>
            <a:endParaRPr/>
          </a:p>
        </p:txBody>
      </p:sp>
      <p:sp>
        <p:nvSpPr>
          <p:cNvPr id="5" name="Alt Bilgi Yer Tutucusu 4"/>
          <p:cNvSpPr>
            <a:spLocks noGrp="1"/>
          </p:cNvSpPr>
          <p:nvPr>
            <p:ph type="ftr" sz="quarter" idx="11"/>
          </p:nvPr>
        </p:nvSpPr>
        <p:spPr/>
        <p:txBody>
          <a:bodyPr rtlCol="0"/>
          <a:lstStyle/>
          <a:p>
            <a:pPr rtl="0"/>
            <a:endParaRPr/>
          </a:p>
        </p:txBody>
      </p:sp>
      <p:sp>
        <p:nvSpPr>
          <p:cNvPr id="6" name="Slayt Numarası Yer Tutucusu 5"/>
          <p:cNvSpPr>
            <a:spLocks noGrp="1"/>
          </p:cNvSpPr>
          <p:nvPr>
            <p:ph type="sldNum" sz="quarter" idx="12"/>
          </p:nvPr>
        </p:nvSpPr>
        <p:spPr/>
        <p:txBody>
          <a:bodyPr rtlCol="0"/>
          <a:lstStyle/>
          <a:p>
            <a:pPr rtl="0"/>
            <a:fld id="{C014DD1E-5D91-48A3-AD6D-45FBA980D106}" type="slidenum">
              <a:rPr/>
              <a:t>‹#›</a:t>
            </a:fld>
            <a:endParaRPr/>
          </a:p>
        </p:txBody>
      </p:sp>
    </p:spTree>
    <p:extLst>
      <p:ext uri="{BB962C8B-B14F-4D97-AF65-F5344CB8AC3E}">
        <p14:creationId xmlns:p14="http://schemas.microsoft.com/office/powerpoint/2010/main" val="1996675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836898" y="584200"/>
            <a:ext cx="2742486" cy="5588000"/>
          </a:xfrm>
        </p:spPr>
        <p:txBody>
          <a:bodyPr vert="eaVert" rtlCol="0"/>
          <a:lstStyle/>
          <a:p>
            <a:pPr rtl="0"/>
            <a:r>
              <a:rPr lang="tr-TR"/>
              <a:t>Asıl başlık stilini düzenlemek için tıklayın</a:t>
            </a:r>
            <a:endParaRPr/>
          </a:p>
        </p:txBody>
      </p:sp>
      <p:sp>
        <p:nvSpPr>
          <p:cNvPr id="3" name="Dikey Metin Yer Tutucusu 2"/>
          <p:cNvSpPr>
            <a:spLocks noGrp="1"/>
          </p:cNvSpPr>
          <p:nvPr>
            <p:ph type="body" orient="vert" idx="1"/>
          </p:nvPr>
        </p:nvSpPr>
        <p:spPr>
          <a:xfrm>
            <a:off x="1218882" y="584200"/>
            <a:ext cx="7414869" cy="5588000"/>
          </a:xfrm>
        </p:spPr>
        <p:txBody>
          <a:bodyPr vert="eaVert" rtlCol="0"/>
          <a:lstStyle>
            <a:lvl5pPr algn="l" rtl="0">
              <a:defRPr/>
            </a:lvl5pPr>
            <a:lvl6pPr algn="l" rtl="0">
              <a:defRPr/>
            </a:lvl6pPr>
            <a:lvl7pPr algn="l" rtl="0">
              <a:defRPr/>
            </a:lvl7pPr>
            <a:lvl8pPr algn="l" rtl="0">
              <a:defRPr/>
            </a:lvl8pPr>
            <a:lvl9pPr algn="l" rtl="0">
              <a:defRPr/>
            </a:lvl9pPr>
          </a:lstStyle>
          <a:p>
            <a:pPr lvl="0" rtl="0"/>
            <a:r>
              <a:rPr lang="tr-TR"/>
              <a:t>Asıl metin stillerini düzenle</a:t>
            </a:r>
          </a:p>
          <a:p>
            <a:pPr lvl="1" rtl="0"/>
            <a:r>
              <a:rPr lang="tr-TR"/>
              <a:t>İkinci düzey</a:t>
            </a:r>
          </a:p>
          <a:p>
            <a:pPr lvl="2" rtl="0"/>
            <a:r>
              <a:rPr lang="tr-TR"/>
              <a:t>Üçüncü düzey</a:t>
            </a:r>
          </a:p>
          <a:p>
            <a:pPr lvl="3" rtl="0"/>
            <a:r>
              <a:rPr lang="tr-TR"/>
              <a:t>Dördüncü düzey</a:t>
            </a:r>
          </a:p>
          <a:p>
            <a:pPr lvl="4" rtl="0"/>
            <a:r>
              <a:rPr lang="tr-TR"/>
              <a:t>Beşinci düzey</a:t>
            </a:r>
            <a:endParaRPr/>
          </a:p>
        </p:txBody>
      </p:sp>
      <p:sp>
        <p:nvSpPr>
          <p:cNvPr id="4" name="Tarih Yer Tutucusu 3"/>
          <p:cNvSpPr>
            <a:spLocks noGrp="1"/>
          </p:cNvSpPr>
          <p:nvPr>
            <p:ph type="dt" sz="half" idx="10"/>
          </p:nvPr>
        </p:nvSpPr>
        <p:spPr/>
        <p:txBody>
          <a:bodyPr rtlCol="0"/>
          <a:lstStyle/>
          <a:p>
            <a:pPr rtl="0"/>
            <a:r>
              <a:rPr lang="en-US"/>
              <a:t>01.08.2016</a:t>
            </a:r>
            <a:endParaRPr/>
          </a:p>
        </p:txBody>
      </p:sp>
      <p:sp>
        <p:nvSpPr>
          <p:cNvPr id="5" name="Alt Bilgi Yer Tutucusu 4"/>
          <p:cNvSpPr>
            <a:spLocks noGrp="1"/>
          </p:cNvSpPr>
          <p:nvPr>
            <p:ph type="ftr" sz="quarter" idx="11"/>
          </p:nvPr>
        </p:nvSpPr>
        <p:spPr/>
        <p:txBody>
          <a:bodyPr rtlCol="0"/>
          <a:lstStyle/>
          <a:p>
            <a:pPr rtl="0"/>
            <a:endParaRPr/>
          </a:p>
        </p:txBody>
      </p:sp>
      <p:sp>
        <p:nvSpPr>
          <p:cNvPr id="6" name="Slayt Numarası Yer Tutucusu 5"/>
          <p:cNvSpPr>
            <a:spLocks noGrp="1"/>
          </p:cNvSpPr>
          <p:nvPr>
            <p:ph type="sldNum" sz="quarter" idx="12"/>
          </p:nvPr>
        </p:nvSpPr>
        <p:spPr/>
        <p:txBody>
          <a:bodyPr rtlCol="0"/>
          <a:lstStyle/>
          <a:p>
            <a:pPr rtl="0"/>
            <a:fld id="{C014DD1E-5D91-48A3-AD6D-45FBA980D106}" type="slidenum">
              <a:rPr/>
              <a:t>‹#›</a:t>
            </a:fld>
            <a:endParaRPr/>
          </a:p>
        </p:txBody>
      </p:sp>
    </p:spTree>
    <p:extLst>
      <p:ext uri="{BB962C8B-B14F-4D97-AF65-F5344CB8AC3E}">
        <p14:creationId xmlns:p14="http://schemas.microsoft.com/office/powerpoint/2010/main" val="595886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Başlık, Metin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C64E4D12-82E8-4BFB-9475-27A18A34B770}"/>
              </a:ext>
            </a:extLst>
          </p:cNvPr>
          <p:cNvSpPr>
            <a:spLocks noGrp="1"/>
          </p:cNvSpPr>
          <p:nvPr>
            <p:ph type="title"/>
          </p:nvPr>
        </p:nvSpPr>
        <p:spPr>
          <a:xfrm>
            <a:off x="609441" y="277814"/>
            <a:ext cx="10969943" cy="1139825"/>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xmlns="" id="{C6A7329D-DF8A-4137-BEE4-48E10F93C9F5}"/>
              </a:ext>
            </a:extLst>
          </p:cNvPr>
          <p:cNvSpPr>
            <a:spLocks noGrp="1"/>
          </p:cNvSpPr>
          <p:nvPr>
            <p:ph type="body" sz="half" idx="1"/>
          </p:nvPr>
        </p:nvSpPr>
        <p:spPr>
          <a:xfrm>
            <a:off x="609441" y="1600201"/>
            <a:ext cx="5383398" cy="4530725"/>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xmlns="" id="{45DD7879-8665-4237-8C51-A47469672494}"/>
              </a:ext>
            </a:extLst>
          </p:cNvPr>
          <p:cNvSpPr>
            <a:spLocks noGrp="1"/>
          </p:cNvSpPr>
          <p:nvPr>
            <p:ph sz="half" idx="2"/>
          </p:nvPr>
        </p:nvSpPr>
        <p:spPr>
          <a:xfrm>
            <a:off x="6195986" y="1600201"/>
            <a:ext cx="5383398" cy="4530725"/>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Alt Bilgi Yer Tutucusu 4">
            <a:extLst>
              <a:ext uri="{FF2B5EF4-FFF2-40B4-BE49-F238E27FC236}">
                <a16:creationId xmlns:a16="http://schemas.microsoft.com/office/drawing/2014/main" xmlns="" id="{0876D235-D3E9-446A-B0E3-1778CBC59E44}"/>
              </a:ext>
            </a:extLst>
          </p:cNvPr>
          <p:cNvSpPr>
            <a:spLocks noGrp="1"/>
          </p:cNvSpPr>
          <p:nvPr>
            <p:ph type="ftr" sz="quarter" idx="10"/>
          </p:nvPr>
        </p:nvSpPr>
        <p:spPr>
          <a:xfrm>
            <a:off x="4164515" y="6248400"/>
            <a:ext cx="3859795" cy="457200"/>
          </a:xfrm>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E138115B-57A4-4179-8130-1784ACE108AA}"/>
              </a:ext>
            </a:extLst>
          </p:cNvPr>
          <p:cNvSpPr>
            <a:spLocks noGrp="1"/>
          </p:cNvSpPr>
          <p:nvPr>
            <p:ph type="sldNum" sz="quarter" idx="11"/>
          </p:nvPr>
        </p:nvSpPr>
        <p:spPr>
          <a:xfrm>
            <a:off x="8735325" y="6243638"/>
            <a:ext cx="2844059" cy="457200"/>
          </a:xfrm>
        </p:spPr>
        <p:txBody>
          <a:bodyPr/>
          <a:lstStyle>
            <a:lvl1pPr>
              <a:defRPr/>
            </a:lvl1pPr>
          </a:lstStyle>
          <a:p>
            <a:fld id="{716A0D08-7797-4CD5-B986-216624872CA5}" type="slidenum">
              <a:rPr lang="tr-TR" altLang="tr-TR"/>
              <a:pPr/>
              <a:t>‹#›</a:t>
            </a:fld>
            <a:endParaRPr lang="tr-TR" altLang="tr-TR"/>
          </a:p>
        </p:txBody>
      </p:sp>
      <p:sp>
        <p:nvSpPr>
          <p:cNvPr id="7" name="Veri Yer Tutucusu 6">
            <a:extLst>
              <a:ext uri="{FF2B5EF4-FFF2-40B4-BE49-F238E27FC236}">
                <a16:creationId xmlns:a16="http://schemas.microsoft.com/office/drawing/2014/main" xmlns="" id="{87FE123F-71AC-4982-BE4D-A60A07FFE71F}"/>
              </a:ext>
            </a:extLst>
          </p:cNvPr>
          <p:cNvSpPr>
            <a:spLocks noGrp="1"/>
          </p:cNvSpPr>
          <p:nvPr>
            <p:ph type="dt" sz="half" idx="12"/>
          </p:nvPr>
        </p:nvSpPr>
        <p:spPr>
          <a:xfrm>
            <a:off x="609441" y="6248400"/>
            <a:ext cx="2844059" cy="457200"/>
          </a:xfrm>
        </p:spPr>
        <p:txBody>
          <a:bodyPr/>
          <a:lstStyle>
            <a:lvl1pPr>
              <a:defRPr/>
            </a:lvl1pPr>
          </a:lstStyle>
          <a:p>
            <a:endParaRPr lang="tr-TR" altLang="tr-TR"/>
          </a:p>
        </p:txBody>
      </p:sp>
    </p:spTree>
    <p:extLst>
      <p:ext uri="{BB962C8B-B14F-4D97-AF65-F5344CB8AC3E}">
        <p14:creationId xmlns:p14="http://schemas.microsoft.com/office/powerpoint/2010/main" val="3573220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2">
                <a:tint val="100000"/>
                <a:shade val="0"/>
                <a:satMod val="100000"/>
              </a:schemeClr>
            </a:gs>
            <a:gs pos="85000">
              <a:schemeClr val="bg2">
                <a:tint val="100000"/>
                <a:shade val="30000"/>
                <a:satMod val="100000"/>
              </a:schemeClr>
            </a:gs>
            <a:gs pos="100000">
              <a:schemeClr val="bg2">
                <a:shade val="60000"/>
                <a:satMod val="100000"/>
              </a:schemeClr>
            </a:gs>
          </a:gsLst>
          <a:lin ang="3600000" scaled="0"/>
          <a:tileRect/>
        </a:gradFill>
        <a:effectLst/>
      </p:bgPr>
    </p:bg>
    <p:spTree>
      <p:nvGrpSpPr>
        <p:cNvPr id="1" name=""/>
        <p:cNvGrpSpPr/>
        <p:nvPr/>
      </p:nvGrpSpPr>
      <p:grpSpPr>
        <a:xfrm>
          <a:off x="0" y="0"/>
          <a:ext cx="0" cy="0"/>
          <a:chOff x="0" y="0"/>
          <a:chExt cx="0" cy="0"/>
        </a:xfrm>
      </p:grpSpPr>
      <p:grpSp>
        <p:nvGrpSpPr>
          <p:cNvPr id="15" name="sol çizgiler"/>
          <p:cNvGrpSpPr/>
          <p:nvPr/>
        </p:nvGrpSpPr>
        <p:grpSpPr>
          <a:xfrm>
            <a:off x="-15870" y="-3174"/>
            <a:ext cx="819993" cy="5229225"/>
            <a:chOff x="-11906" y="-2381"/>
            <a:chExt cx="615155" cy="3921919"/>
          </a:xfrm>
        </p:grpSpPr>
        <p:sp>
          <p:nvSpPr>
            <p:cNvPr id="10" name="Serbest Biçim 9"/>
            <p:cNvSpPr/>
            <p:nvPr/>
          </p:nvSpPr>
          <p:spPr>
            <a:xfrm>
              <a:off x="-9526" y="0"/>
              <a:ext cx="612775" cy="3919538"/>
            </a:xfrm>
            <a:custGeom>
              <a:avLst/>
              <a:gdLst>
                <a:gd name="connsiteX0" fmla="*/ 0 w 603250"/>
                <a:gd name="connsiteY0" fmla="*/ 3905250 h 3905250"/>
                <a:gd name="connsiteX1" fmla="*/ 603250 w 603250"/>
                <a:gd name="connsiteY1" fmla="*/ 2984500 h 3905250"/>
                <a:gd name="connsiteX2" fmla="*/ 603250 w 603250"/>
                <a:gd name="connsiteY2" fmla="*/ 0 h 3905250"/>
                <a:gd name="connsiteX0" fmla="*/ 0 w 612775"/>
                <a:gd name="connsiteY0" fmla="*/ 3919538 h 3919538"/>
                <a:gd name="connsiteX1" fmla="*/ 612775 w 612775"/>
                <a:gd name="connsiteY1" fmla="*/ 2984500 h 3919538"/>
                <a:gd name="connsiteX2" fmla="*/ 612775 w 612775"/>
                <a:gd name="connsiteY2" fmla="*/ 0 h 3919538"/>
              </a:gdLst>
              <a:ahLst/>
              <a:cxnLst>
                <a:cxn ang="0">
                  <a:pos x="connsiteX0" y="connsiteY0"/>
                </a:cxn>
                <a:cxn ang="0">
                  <a:pos x="connsiteX1" y="connsiteY1"/>
                </a:cxn>
                <a:cxn ang="0">
                  <a:pos x="connsiteX2" y="connsiteY2"/>
                </a:cxn>
              </a:cxnLst>
              <a:rect l="l" t="t" r="r" b="b"/>
              <a:pathLst>
                <a:path w="612775" h="3919538">
                  <a:moveTo>
                    <a:pt x="0" y="3919538"/>
                  </a:moveTo>
                  <a:lnTo>
                    <a:pt x="612775" y="2984500"/>
                  </a:lnTo>
                  <a:lnTo>
                    <a:pt x="612775" y="0"/>
                  </a:lnTo>
                </a:path>
              </a:pathLst>
            </a:custGeom>
            <a:noFill/>
            <a:ln w="38100">
              <a:gradFill>
                <a:gsLst>
                  <a:gs pos="50000">
                    <a:schemeClr val="accent1">
                      <a:lumMod val="75000"/>
                    </a:schemeClr>
                  </a:gs>
                  <a:gs pos="0">
                    <a:schemeClr val="accent1"/>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a:p>
          </p:txBody>
        </p:sp>
        <p:sp>
          <p:nvSpPr>
            <p:cNvPr id="11" name="Serbest Biçim 10"/>
            <p:cNvSpPr/>
            <p:nvPr/>
          </p:nvSpPr>
          <p:spPr>
            <a:xfrm>
              <a:off x="-11906" y="0"/>
              <a:ext cx="410751" cy="3421856"/>
            </a:xfrm>
            <a:custGeom>
              <a:avLst/>
              <a:gdLst>
                <a:gd name="connsiteX0" fmla="*/ 0 w 603250"/>
                <a:gd name="connsiteY0" fmla="*/ 3905250 h 3905250"/>
                <a:gd name="connsiteX1" fmla="*/ 603250 w 603250"/>
                <a:gd name="connsiteY1" fmla="*/ 2984500 h 3905250"/>
                <a:gd name="connsiteX2" fmla="*/ 603250 w 603250"/>
                <a:gd name="connsiteY2" fmla="*/ 0 h 3905250"/>
                <a:gd name="connsiteX0" fmla="*/ 0 w 612775"/>
                <a:gd name="connsiteY0" fmla="*/ 3919538 h 3919538"/>
                <a:gd name="connsiteX1" fmla="*/ 612775 w 612775"/>
                <a:gd name="connsiteY1" fmla="*/ 2984500 h 3919538"/>
                <a:gd name="connsiteX2" fmla="*/ 612775 w 612775"/>
                <a:gd name="connsiteY2" fmla="*/ 0 h 3919538"/>
                <a:gd name="connsiteX0" fmla="*/ 0 w 612775"/>
                <a:gd name="connsiteY0" fmla="*/ 3919538 h 3919538"/>
                <a:gd name="connsiteX1" fmla="*/ 202024 w 612775"/>
                <a:gd name="connsiteY1" fmla="*/ 3607676 h 3919538"/>
                <a:gd name="connsiteX2" fmla="*/ 612775 w 612775"/>
                <a:gd name="connsiteY2" fmla="*/ 2984500 h 3919538"/>
                <a:gd name="connsiteX3" fmla="*/ 612775 w 612775"/>
                <a:gd name="connsiteY3" fmla="*/ 0 h 3919538"/>
                <a:gd name="connsiteX0" fmla="*/ 0 w 410751"/>
                <a:gd name="connsiteY0" fmla="*/ 3607676 h 3607676"/>
                <a:gd name="connsiteX1" fmla="*/ 410751 w 410751"/>
                <a:gd name="connsiteY1" fmla="*/ 2984500 h 3607676"/>
                <a:gd name="connsiteX2" fmla="*/ 410751 w 410751"/>
                <a:gd name="connsiteY2" fmla="*/ 0 h 3607676"/>
                <a:gd name="connsiteX0" fmla="*/ 0 w 410751"/>
                <a:gd name="connsiteY0" fmla="*/ 3607676 h 3607676"/>
                <a:gd name="connsiteX1" fmla="*/ 410751 w 410751"/>
                <a:gd name="connsiteY1" fmla="*/ 2984500 h 3607676"/>
                <a:gd name="connsiteX2" fmla="*/ 409575 w 410751"/>
                <a:gd name="connsiteY2" fmla="*/ 185820 h 3607676"/>
                <a:gd name="connsiteX3" fmla="*/ 410751 w 410751"/>
                <a:gd name="connsiteY3" fmla="*/ 0 h 3607676"/>
                <a:gd name="connsiteX0" fmla="*/ 0 w 410751"/>
                <a:gd name="connsiteY0" fmla="*/ 3421856 h 3421856"/>
                <a:gd name="connsiteX1" fmla="*/ 410751 w 410751"/>
                <a:gd name="connsiteY1" fmla="*/ 2798680 h 3421856"/>
                <a:gd name="connsiteX2" fmla="*/ 409575 w 410751"/>
                <a:gd name="connsiteY2" fmla="*/ 0 h 3421856"/>
              </a:gdLst>
              <a:ahLst/>
              <a:cxnLst>
                <a:cxn ang="0">
                  <a:pos x="connsiteX0" y="connsiteY0"/>
                </a:cxn>
                <a:cxn ang="0">
                  <a:pos x="connsiteX1" y="connsiteY1"/>
                </a:cxn>
                <a:cxn ang="0">
                  <a:pos x="connsiteX2" y="connsiteY2"/>
                </a:cxn>
              </a:cxnLst>
              <a:rect l="l" t="t" r="r" b="b"/>
              <a:pathLst>
                <a:path w="410751" h="3421856">
                  <a:moveTo>
                    <a:pt x="0" y="3421856"/>
                  </a:moveTo>
                  <a:lnTo>
                    <a:pt x="410751" y="2798680"/>
                  </a:lnTo>
                  <a:lnTo>
                    <a:pt x="409575" y="0"/>
                  </a:lnTo>
                </a:path>
              </a:pathLst>
            </a:custGeom>
            <a:noFill/>
            <a:ln w="28575">
              <a:gradFill>
                <a:gsLst>
                  <a:gs pos="0">
                    <a:schemeClr val="accent1">
                      <a:lumMod val="75000"/>
                    </a:schemeClr>
                  </a:gs>
                  <a:gs pos="50000">
                    <a:schemeClr val="accent1">
                      <a:lumMod val="75000"/>
                    </a:schemeClr>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a:p>
          </p:txBody>
        </p:sp>
        <p:sp>
          <p:nvSpPr>
            <p:cNvPr id="14" name="Serbest Biçim 13"/>
            <p:cNvSpPr/>
            <p:nvPr/>
          </p:nvSpPr>
          <p:spPr>
            <a:xfrm>
              <a:off x="-7144" y="-2381"/>
              <a:ext cx="238919" cy="2976561"/>
            </a:xfrm>
            <a:custGeom>
              <a:avLst/>
              <a:gdLst>
                <a:gd name="connsiteX0" fmla="*/ 0 w 603250"/>
                <a:gd name="connsiteY0" fmla="*/ 3905250 h 3905250"/>
                <a:gd name="connsiteX1" fmla="*/ 603250 w 603250"/>
                <a:gd name="connsiteY1" fmla="*/ 2984500 h 3905250"/>
                <a:gd name="connsiteX2" fmla="*/ 603250 w 603250"/>
                <a:gd name="connsiteY2" fmla="*/ 0 h 3905250"/>
                <a:gd name="connsiteX0" fmla="*/ 0 w 612775"/>
                <a:gd name="connsiteY0" fmla="*/ 3919538 h 3919538"/>
                <a:gd name="connsiteX1" fmla="*/ 612775 w 612775"/>
                <a:gd name="connsiteY1" fmla="*/ 2984500 h 3919538"/>
                <a:gd name="connsiteX2" fmla="*/ 612775 w 612775"/>
                <a:gd name="connsiteY2" fmla="*/ 0 h 3919538"/>
                <a:gd name="connsiteX0" fmla="*/ 0 w 612775"/>
                <a:gd name="connsiteY0" fmla="*/ 3919538 h 3919538"/>
                <a:gd name="connsiteX1" fmla="*/ 373856 w 612775"/>
                <a:gd name="connsiteY1" fmla="*/ 3344891 h 3919538"/>
                <a:gd name="connsiteX2" fmla="*/ 612775 w 612775"/>
                <a:gd name="connsiteY2" fmla="*/ 2984500 h 3919538"/>
                <a:gd name="connsiteX3" fmla="*/ 612775 w 612775"/>
                <a:gd name="connsiteY3" fmla="*/ 0 h 3919538"/>
                <a:gd name="connsiteX0" fmla="*/ 0 w 238919"/>
                <a:gd name="connsiteY0" fmla="*/ 3344891 h 3344891"/>
                <a:gd name="connsiteX1" fmla="*/ 238919 w 238919"/>
                <a:gd name="connsiteY1" fmla="*/ 2984500 h 3344891"/>
                <a:gd name="connsiteX2" fmla="*/ 238919 w 238919"/>
                <a:gd name="connsiteY2" fmla="*/ 0 h 3344891"/>
                <a:gd name="connsiteX0" fmla="*/ 0 w 238919"/>
                <a:gd name="connsiteY0" fmla="*/ 3344891 h 3344891"/>
                <a:gd name="connsiteX1" fmla="*/ 238919 w 238919"/>
                <a:gd name="connsiteY1" fmla="*/ 2984500 h 3344891"/>
                <a:gd name="connsiteX2" fmla="*/ 238125 w 238919"/>
                <a:gd name="connsiteY2" fmla="*/ 368330 h 3344891"/>
                <a:gd name="connsiteX3" fmla="*/ 238919 w 238919"/>
                <a:gd name="connsiteY3" fmla="*/ 0 h 3344891"/>
                <a:gd name="connsiteX0" fmla="*/ 0 w 238919"/>
                <a:gd name="connsiteY0" fmla="*/ 2976561 h 2976561"/>
                <a:gd name="connsiteX1" fmla="*/ 238919 w 238919"/>
                <a:gd name="connsiteY1" fmla="*/ 2616170 h 2976561"/>
                <a:gd name="connsiteX2" fmla="*/ 238125 w 238919"/>
                <a:gd name="connsiteY2" fmla="*/ 0 h 2976561"/>
              </a:gdLst>
              <a:ahLst/>
              <a:cxnLst>
                <a:cxn ang="0">
                  <a:pos x="connsiteX0" y="connsiteY0"/>
                </a:cxn>
                <a:cxn ang="0">
                  <a:pos x="connsiteX1" y="connsiteY1"/>
                </a:cxn>
                <a:cxn ang="0">
                  <a:pos x="connsiteX2" y="connsiteY2"/>
                </a:cxn>
              </a:cxnLst>
              <a:rect l="l" t="t" r="r" b="b"/>
              <a:pathLst>
                <a:path w="238919" h="2976561">
                  <a:moveTo>
                    <a:pt x="0" y="2976561"/>
                  </a:moveTo>
                  <a:lnTo>
                    <a:pt x="238919" y="2616170"/>
                  </a:lnTo>
                  <a:cubicBezTo>
                    <a:pt x="238654" y="1744113"/>
                    <a:pt x="238390" y="872057"/>
                    <a:pt x="238125" y="0"/>
                  </a:cubicBezTo>
                </a:path>
              </a:pathLst>
            </a:custGeom>
            <a:noFill/>
            <a:ln w="25400">
              <a:gradFill>
                <a:gsLst>
                  <a:gs pos="0">
                    <a:schemeClr val="accent1">
                      <a:lumMod val="50000"/>
                    </a:schemeClr>
                  </a:gs>
                  <a:gs pos="100000">
                    <a:schemeClr val="accent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a:p>
          </p:txBody>
        </p:sp>
      </p:grpSp>
      <p:sp>
        <p:nvSpPr>
          <p:cNvPr id="2" name="Başlık Yer Tutucusu 1"/>
          <p:cNvSpPr>
            <a:spLocks noGrp="1"/>
          </p:cNvSpPr>
          <p:nvPr>
            <p:ph type="title"/>
          </p:nvPr>
        </p:nvSpPr>
        <p:spPr>
          <a:xfrm>
            <a:off x="1218883" y="274637"/>
            <a:ext cx="10360501" cy="1223963"/>
          </a:xfrm>
          <a:prstGeom prst="rect">
            <a:avLst/>
          </a:prstGeom>
        </p:spPr>
        <p:txBody>
          <a:bodyPr vert="horz" lIns="121899" tIns="60949" rIns="121899" bIns="60949" rtlCol="0" anchor="b">
            <a:normAutofit/>
          </a:bodyPr>
          <a:lstStyle/>
          <a:p>
            <a:pPr rtl="0"/>
            <a:r>
              <a:rPr lang="tr"/>
              <a:t>Asıl başlık stili için tıklatın</a:t>
            </a:r>
            <a:endParaRPr/>
          </a:p>
        </p:txBody>
      </p:sp>
      <p:sp>
        <p:nvSpPr>
          <p:cNvPr id="3" name="Metin Yer Tutucusu 2"/>
          <p:cNvSpPr>
            <a:spLocks noGrp="1"/>
          </p:cNvSpPr>
          <p:nvPr>
            <p:ph type="body" idx="1"/>
          </p:nvPr>
        </p:nvSpPr>
        <p:spPr>
          <a:xfrm>
            <a:off x="1218883" y="1701797"/>
            <a:ext cx="10360501" cy="4462272"/>
          </a:xfrm>
          <a:prstGeom prst="rect">
            <a:avLst/>
          </a:prstGeom>
        </p:spPr>
        <p:txBody>
          <a:bodyPr vert="horz" lIns="121899" tIns="60949" rIns="121899" bIns="60949" rtlCol="0">
            <a:normAutofit/>
          </a:bodyPr>
          <a:lstStyle/>
          <a:p>
            <a:pPr lvl="0" rtl="0"/>
            <a:r>
              <a:rPr lang="tr"/>
              <a:t>Asıl metin stillerini düzenle</a:t>
            </a:r>
          </a:p>
          <a:p>
            <a:pPr lvl="1" rtl="0"/>
            <a:r>
              <a:rPr lang="tr"/>
              <a:t>İkinci düzey</a:t>
            </a:r>
          </a:p>
          <a:p>
            <a:pPr lvl="2" rtl="0"/>
            <a:r>
              <a:rPr lang="tr"/>
              <a:t>Üçüncü düzey</a:t>
            </a:r>
          </a:p>
          <a:p>
            <a:pPr lvl="3" rtl="0"/>
            <a:r>
              <a:rPr lang="tr"/>
              <a:t>Dördüncü düzey</a:t>
            </a:r>
          </a:p>
          <a:p>
            <a:pPr lvl="4" rtl="0"/>
            <a:r>
              <a:rPr lang="tr"/>
              <a:t>Beşinci düzey</a:t>
            </a:r>
            <a:endParaRPr/>
          </a:p>
        </p:txBody>
      </p:sp>
      <p:sp>
        <p:nvSpPr>
          <p:cNvPr id="4" name="Tarih Yer Tutucusu 3"/>
          <p:cNvSpPr>
            <a:spLocks noGrp="1"/>
          </p:cNvSpPr>
          <p:nvPr>
            <p:ph type="dt" sz="half" idx="2"/>
          </p:nvPr>
        </p:nvSpPr>
        <p:spPr>
          <a:xfrm>
            <a:off x="1218882" y="6356352"/>
            <a:ext cx="2234618" cy="365125"/>
          </a:xfrm>
          <a:prstGeom prst="rect">
            <a:avLst/>
          </a:prstGeom>
        </p:spPr>
        <p:txBody>
          <a:bodyPr vert="horz" lIns="121899" tIns="60949" rIns="121899" bIns="60949" rtlCol="0" anchor="ctr"/>
          <a:lstStyle>
            <a:lvl1pPr algn="l" rtl="0">
              <a:defRPr sz="1200">
                <a:solidFill>
                  <a:schemeClr val="tx1">
                    <a:tint val="75000"/>
                  </a:schemeClr>
                </a:solidFill>
              </a:defRPr>
            </a:lvl1pPr>
          </a:lstStyle>
          <a:p>
            <a:pPr rtl="0"/>
            <a:r>
              <a:rPr lang="en-US"/>
              <a:t>01.08.2016</a:t>
            </a:r>
            <a:endParaRPr/>
          </a:p>
        </p:txBody>
      </p:sp>
      <p:sp>
        <p:nvSpPr>
          <p:cNvPr id="5" name="Alt Bilgi Yer Tutucusu 4"/>
          <p:cNvSpPr>
            <a:spLocks noGrp="1"/>
          </p:cNvSpPr>
          <p:nvPr>
            <p:ph type="ftr" sz="quarter" idx="3"/>
          </p:nvPr>
        </p:nvSpPr>
        <p:spPr>
          <a:xfrm>
            <a:off x="3453501" y="6356352"/>
            <a:ext cx="5281824" cy="365125"/>
          </a:xfrm>
          <a:prstGeom prst="rect">
            <a:avLst/>
          </a:prstGeom>
        </p:spPr>
        <p:txBody>
          <a:bodyPr vert="horz" lIns="121899" tIns="60949" rIns="121899" bIns="60949" rtlCol="0" anchor="ctr"/>
          <a:lstStyle>
            <a:lvl1pPr algn="ctr" rtl="0">
              <a:defRPr sz="1200">
                <a:solidFill>
                  <a:schemeClr val="tx1">
                    <a:tint val="75000"/>
                  </a:schemeClr>
                </a:solidFill>
              </a:defRPr>
            </a:lvl1pPr>
          </a:lstStyle>
          <a:p>
            <a:pPr rtl="0"/>
            <a:endParaRPr/>
          </a:p>
        </p:txBody>
      </p:sp>
      <p:sp>
        <p:nvSpPr>
          <p:cNvPr id="6" name="Slayt Numarası Yer Tutucusu 5"/>
          <p:cNvSpPr>
            <a:spLocks noGrp="1"/>
          </p:cNvSpPr>
          <p:nvPr>
            <p:ph type="sldNum" sz="quarter" idx="4"/>
          </p:nvPr>
        </p:nvSpPr>
        <p:spPr>
          <a:xfrm>
            <a:off x="10563649" y="6356352"/>
            <a:ext cx="1015735" cy="365125"/>
          </a:xfrm>
          <a:prstGeom prst="rect">
            <a:avLst/>
          </a:prstGeom>
        </p:spPr>
        <p:txBody>
          <a:bodyPr vert="horz" lIns="121899" tIns="60949" rIns="121899" bIns="60949" rtlCol="0" anchor="ctr"/>
          <a:lstStyle>
            <a:lvl1pPr algn="l" rtl="0">
              <a:defRPr sz="1200">
                <a:solidFill>
                  <a:schemeClr val="tx1">
                    <a:tint val="75000"/>
                  </a:schemeClr>
                </a:solidFill>
              </a:defRPr>
            </a:lvl1pPr>
          </a:lstStyle>
          <a:p>
            <a:pPr rtl="0"/>
            <a:fld id="{C014DD1E-5D91-48A3-AD6D-45FBA980D106}" type="slidenum">
              <a:rPr/>
              <a:pPr/>
              <a:t>‹#›</a:t>
            </a:fld>
            <a:endParaRPr/>
          </a:p>
        </p:txBody>
      </p:sp>
    </p:spTree>
    <p:extLst>
      <p:ext uri="{BB962C8B-B14F-4D97-AF65-F5344CB8AC3E}">
        <p14:creationId xmlns:p14="http://schemas.microsoft.com/office/powerpoint/2010/main" val="139527588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1218987"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304747" indent="-304747" algn="l" defTabSz="1218987" rtl="0" eaLnBrk="1" latinLnBrk="0" hangingPunct="1">
        <a:lnSpc>
          <a:spcPct val="90000"/>
        </a:lnSpc>
        <a:spcBef>
          <a:spcPts val="1600"/>
        </a:spcBef>
        <a:buClr>
          <a:schemeClr val="accent1"/>
        </a:buClr>
        <a:buSzPct val="100000"/>
        <a:buFont typeface="Arial" pitchFamily="34" charset="0"/>
        <a:buChar char="•"/>
        <a:defRPr sz="2800" kern="1200">
          <a:solidFill>
            <a:schemeClr val="tx1"/>
          </a:solidFill>
          <a:latin typeface="+mn-lt"/>
          <a:ea typeface="+mn-ea"/>
          <a:cs typeface="+mn-cs"/>
        </a:defRPr>
      </a:lvl1pPr>
      <a:lvl2pPr marL="609493" indent="-231607" algn="l" defTabSz="1218987" rtl="0" eaLnBrk="1" latinLnBrk="0" hangingPunct="1">
        <a:lnSpc>
          <a:spcPct val="90000"/>
        </a:lnSpc>
        <a:spcBef>
          <a:spcPts val="800"/>
        </a:spcBef>
        <a:buClr>
          <a:schemeClr val="accent1"/>
        </a:buClr>
        <a:buSzPct val="80000"/>
        <a:buFont typeface="Arial" pitchFamily="34" charset="0"/>
        <a:buChar char="•"/>
        <a:defRPr sz="2400" kern="1200">
          <a:solidFill>
            <a:schemeClr val="tx1"/>
          </a:solidFill>
          <a:latin typeface="+mn-lt"/>
          <a:ea typeface="+mn-ea"/>
          <a:cs typeface="+mn-cs"/>
        </a:defRPr>
      </a:lvl2pPr>
      <a:lvl3pPr marL="914240" indent="-231607" algn="l" defTabSz="1218987" rtl="0" eaLnBrk="1" latinLnBrk="0" hangingPunct="1">
        <a:lnSpc>
          <a:spcPct val="90000"/>
        </a:lnSpc>
        <a:spcBef>
          <a:spcPts val="800"/>
        </a:spcBef>
        <a:buClr>
          <a:schemeClr val="accent1"/>
        </a:buClr>
        <a:buSzPct val="80000"/>
        <a:buFont typeface="Arial" pitchFamily="34" charset="0"/>
        <a:buChar char="•"/>
        <a:defRPr sz="2000" kern="1200">
          <a:solidFill>
            <a:schemeClr val="tx1"/>
          </a:solidFill>
          <a:latin typeface="+mn-lt"/>
          <a:ea typeface="+mn-ea"/>
          <a:cs typeface="+mn-cs"/>
        </a:defRPr>
      </a:lvl3pPr>
      <a:lvl4pPr marL="1218987" indent="-231607" algn="l" defTabSz="1218987" rtl="0" eaLnBrk="1" latinLnBrk="0" hangingPunct="1">
        <a:lnSpc>
          <a:spcPct val="90000"/>
        </a:lnSpc>
        <a:spcBef>
          <a:spcPts val="800"/>
        </a:spcBef>
        <a:buClr>
          <a:schemeClr val="accent1"/>
        </a:buClr>
        <a:buSzPct val="80000"/>
        <a:buFont typeface="Arial" pitchFamily="34" charset="0"/>
        <a:buChar char="•"/>
        <a:defRPr sz="2000" kern="1200">
          <a:solidFill>
            <a:schemeClr val="tx1"/>
          </a:solidFill>
          <a:latin typeface="+mn-lt"/>
          <a:ea typeface="+mn-ea"/>
          <a:cs typeface="+mn-cs"/>
        </a:defRPr>
      </a:lvl4pPr>
      <a:lvl5pPr marL="1523733" indent="-231607" algn="l" defTabSz="1218987" rtl="0" eaLnBrk="1" latinLnBrk="0" hangingPunct="1">
        <a:lnSpc>
          <a:spcPct val="90000"/>
        </a:lnSpc>
        <a:spcBef>
          <a:spcPts val="800"/>
        </a:spcBef>
        <a:buClr>
          <a:schemeClr val="accent1"/>
        </a:buClr>
        <a:buSzPct val="80000"/>
        <a:buFont typeface="Arial" pitchFamily="34" charset="0"/>
        <a:buChar char="•"/>
        <a:defRPr sz="2000" kern="1200">
          <a:solidFill>
            <a:schemeClr val="tx1"/>
          </a:solidFill>
          <a:latin typeface="+mn-lt"/>
          <a:ea typeface="+mn-ea"/>
          <a:cs typeface="+mn-cs"/>
        </a:defRPr>
      </a:lvl5pPr>
      <a:lvl6pPr marL="1828480" indent="-231607" algn="l" defTabSz="1218987" rtl="0" eaLnBrk="1" latinLnBrk="0" hangingPunct="1">
        <a:lnSpc>
          <a:spcPct val="90000"/>
        </a:lnSpc>
        <a:spcBef>
          <a:spcPts val="800"/>
        </a:spcBef>
        <a:buClr>
          <a:schemeClr val="accent1"/>
        </a:buClr>
        <a:buSzPct val="80000"/>
        <a:buFont typeface="Arial" pitchFamily="34" charset="0"/>
        <a:buChar char="•"/>
        <a:defRPr sz="2000" kern="1200">
          <a:solidFill>
            <a:schemeClr val="tx1"/>
          </a:solidFill>
          <a:latin typeface="+mn-lt"/>
          <a:ea typeface="+mn-ea"/>
          <a:cs typeface="+mn-cs"/>
        </a:defRPr>
      </a:lvl6pPr>
      <a:lvl7pPr marL="2133227" indent="-231607" algn="l" defTabSz="1218987" rtl="0" eaLnBrk="1" latinLnBrk="0" hangingPunct="1">
        <a:lnSpc>
          <a:spcPct val="90000"/>
        </a:lnSpc>
        <a:spcBef>
          <a:spcPts val="800"/>
        </a:spcBef>
        <a:buClr>
          <a:schemeClr val="accent1"/>
        </a:buClr>
        <a:buSzPct val="80000"/>
        <a:buFont typeface="Arial" pitchFamily="34" charset="0"/>
        <a:buChar char="•"/>
        <a:defRPr sz="2000" kern="1200">
          <a:solidFill>
            <a:schemeClr val="tx1"/>
          </a:solidFill>
          <a:latin typeface="+mn-lt"/>
          <a:ea typeface="+mn-ea"/>
          <a:cs typeface="+mn-cs"/>
        </a:defRPr>
      </a:lvl7pPr>
      <a:lvl8pPr marL="2437973" indent="-231607" algn="l" defTabSz="1218987" rtl="0" eaLnBrk="1" latinLnBrk="0" hangingPunct="1">
        <a:lnSpc>
          <a:spcPct val="90000"/>
        </a:lnSpc>
        <a:spcBef>
          <a:spcPts val="800"/>
        </a:spcBef>
        <a:buClr>
          <a:schemeClr val="accent1"/>
        </a:buClr>
        <a:buSzPct val="80000"/>
        <a:buFont typeface="Arial" pitchFamily="34" charset="0"/>
        <a:buChar char="•"/>
        <a:defRPr sz="2000" kern="1200" baseline="0">
          <a:solidFill>
            <a:schemeClr val="tx1"/>
          </a:solidFill>
          <a:latin typeface="+mn-lt"/>
          <a:ea typeface="+mn-ea"/>
          <a:cs typeface="+mn-cs"/>
        </a:defRPr>
      </a:lvl8pPr>
      <a:lvl9pPr marL="2742720" indent="-231607" algn="l" defTabSz="1218987" rtl="0" eaLnBrk="1" latinLnBrk="0" hangingPunct="1">
        <a:lnSpc>
          <a:spcPct val="90000"/>
        </a:lnSpc>
        <a:spcBef>
          <a:spcPts val="800"/>
        </a:spcBef>
        <a:buClr>
          <a:schemeClr val="accent1"/>
        </a:buClr>
        <a:buSzPct val="80000"/>
        <a:buFont typeface="Arial" pitchFamily="34" charset="0"/>
        <a:buChar char="•"/>
        <a:defRPr sz="2000" kern="1200" baseline="0">
          <a:solidFill>
            <a:schemeClr val="tx1"/>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2.xml"/><Relationship Id="rId5" Type="http://schemas.openxmlformats.org/officeDocument/2006/relationships/image" Target="../media/image8.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2.xml"/><Relationship Id="rId5" Type="http://schemas.openxmlformats.org/officeDocument/2006/relationships/image" Target="../media/image12.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3.png"/><Relationship Id="rId1" Type="http://schemas.openxmlformats.org/officeDocument/2006/relationships/slideLayout" Target="../slideLayouts/slideLayout12.xml"/><Relationship Id="rId4" Type="http://schemas.openxmlformats.org/officeDocument/2006/relationships/image" Target="../media/image6.jpeg"/></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2.xml"/><Relationship Id="rId5" Type="http://schemas.openxmlformats.org/officeDocument/2006/relationships/image" Target="../media/image12.pn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2.xml"/><Relationship Id="rId4" Type="http://schemas.openxmlformats.org/officeDocument/2006/relationships/image" Target="../media/image4.jpeg"/></Relationships>
</file>

<file path=ppt/slides/_rels/slide4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2.xml"/><Relationship Id="rId4" Type="http://schemas.openxmlformats.org/officeDocument/2006/relationships/image" Target="../media/image4.jpeg"/></Relationships>
</file>

<file path=ppt/slides/_rels/slide5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2.xml"/><Relationship Id="rId4" Type="http://schemas.openxmlformats.org/officeDocument/2006/relationships/image" Target="../media/image15.jpeg"/></Relationships>
</file>

<file path=ppt/slides/_rels/slide5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2.xml"/><Relationship Id="rId4" Type="http://schemas.openxmlformats.org/officeDocument/2006/relationships/image" Target="../media/image4.jpeg"/></Relationships>
</file>

<file path=ppt/slides/_rels/slide5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2.xml"/><Relationship Id="rId4" Type="http://schemas.openxmlformats.org/officeDocument/2006/relationships/image" Target="../media/image4.jpeg"/></Relationships>
</file>

<file path=ppt/slides/_rels/slide5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2.xml"/><Relationship Id="rId4" Type="http://schemas.openxmlformats.org/officeDocument/2006/relationships/image" Target="../media/image15.jpeg"/></Relationships>
</file>

<file path=ppt/slides/_rels/slide5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2.xml"/><Relationship Id="rId4" Type="http://schemas.openxmlformats.org/officeDocument/2006/relationships/image" Target="../media/image4.jpeg"/></Relationships>
</file>

<file path=ppt/slides/_rels/slide5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7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2.xml"/><Relationship Id="rId5" Type="http://schemas.openxmlformats.org/officeDocument/2006/relationships/image" Target="../media/image13.png"/><Relationship Id="rId4" Type="http://schemas.openxmlformats.org/officeDocument/2006/relationships/image" Target="../media/image10.png"/></Relationships>
</file>

<file path=ppt/slides/_rels/slide7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4.png"/></Relationships>
</file>

<file path=ppt/slides/_rels/slide7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jpeg"/><Relationship Id="rId1" Type="http://schemas.openxmlformats.org/officeDocument/2006/relationships/slideLayout" Target="../slideLayouts/slideLayout12.xml"/><Relationship Id="rId5" Type="http://schemas.openxmlformats.org/officeDocument/2006/relationships/hyperlink" Target="http://www.cdc-gov/niosh" TargetMode="External"/><Relationship Id="rId4" Type="http://schemas.openxmlformats.org/officeDocument/2006/relationships/hyperlink" Target="http://www.sistems.org/ergonomi;bilinc_b.htm" TargetMode="External"/></Relationships>
</file>

<file path=ppt/slides/_rels/slide7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Rectangle 3">
            <a:extLst>
              <a:ext uri="{FF2B5EF4-FFF2-40B4-BE49-F238E27FC236}">
                <a16:creationId xmlns:a16="http://schemas.microsoft.com/office/drawing/2014/main" xmlns="" id="{B1A85A84-4D61-4FEF-8145-45C9E700F75C}"/>
              </a:ext>
            </a:extLst>
          </p:cNvPr>
          <p:cNvSpPr>
            <a:spLocks noGrp="1" noChangeArrowheads="1"/>
          </p:cNvSpPr>
          <p:nvPr>
            <p:ph type="body" sz="half" idx="1"/>
          </p:nvPr>
        </p:nvSpPr>
        <p:spPr>
          <a:xfrm>
            <a:off x="3395261" y="2708920"/>
            <a:ext cx="5454411" cy="2360561"/>
          </a:xfrm>
        </p:spPr>
        <p:txBody>
          <a:bodyPr>
            <a:noAutofit/>
          </a:bodyPr>
          <a:lstStyle/>
          <a:p>
            <a:pPr algn="ctr">
              <a:lnSpc>
                <a:spcPct val="120000"/>
              </a:lnSpc>
              <a:buFont typeface="Wingdings" panose="05000000000000000000" pitchFamily="2" charset="2"/>
              <a:buNone/>
            </a:pPr>
            <a:r>
              <a:rPr lang="tr-TR" altLang="tr-TR" sz="2400" b="1" dirty="0" smtClean="0"/>
              <a:t>ONDOKUZ MAYIS ÜNİVERSİTESİ</a:t>
            </a:r>
          </a:p>
          <a:p>
            <a:pPr algn="ctr">
              <a:lnSpc>
                <a:spcPct val="120000"/>
              </a:lnSpc>
              <a:buFont typeface="Wingdings" panose="05000000000000000000" pitchFamily="2" charset="2"/>
              <a:buNone/>
            </a:pPr>
            <a:r>
              <a:rPr lang="tr-TR" altLang="tr-TR" sz="2400" b="1" dirty="0" smtClean="0"/>
              <a:t>DİŞ HEKİMLİĞİ FAKÜLTESİ</a:t>
            </a:r>
          </a:p>
          <a:p>
            <a:pPr algn="ctr">
              <a:lnSpc>
                <a:spcPct val="120000"/>
              </a:lnSpc>
              <a:buFont typeface="Wingdings" panose="05000000000000000000" pitchFamily="2" charset="2"/>
              <a:buNone/>
            </a:pPr>
            <a:r>
              <a:rPr lang="tr-TR" altLang="tr-TR" sz="2400" b="1" dirty="0" smtClean="0"/>
              <a:t>Prof. Dr. Hikmet </a:t>
            </a:r>
            <a:r>
              <a:rPr lang="tr-TR" altLang="tr-TR" sz="2400" b="1" dirty="0"/>
              <a:t>AYDEMİR</a:t>
            </a:r>
          </a:p>
          <a:p>
            <a:pPr algn="ctr">
              <a:lnSpc>
                <a:spcPct val="120000"/>
              </a:lnSpc>
              <a:buFont typeface="Wingdings" panose="05000000000000000000" pitchFamily="2" charset="2"/>
              <a:buNone/>
            </a:pPr>
            <a:r>
              <a:rPr lang="tr-TR" altLang="tr-TR" sz="2400" b="1" dirty="0"/>
              <a:t>ENDODONTİ Anabilim Dalı</a:t>
            </a:r>
          </a:p>
        </p:txBody>
      </p:sp>
      <p:sp>
        <p:nvSpPr>
          <p:cNvPr id="11" name="Rectangle 2">
            <a:extLst>
              <a:ext uri="{FF2B5EF4-FFF2-40B4-BE49-F238E27FC236}">
                <a16:creationId xmlns:a16="http://schemas.microsoft.com/office/drawing/2014/main" xmlns="" id="{C326BF1F-B49C-4DF3-882F-012849EC5EE3}"/>
              </a:ext>
            </a:extLst>
          </p:cNvPr>
          <p:cNvSpPr txBox="1">
            <a:spLocks noChangeArrowheads="1"/>
          </p:cNvSpPr>
          <p:nvPr/>
        </p:nvSpPr>
        <p:spPr>
          <a:xfrm>
            <a:off x="1627024" y="188640"/>
            <a:ext cx="8856984" cy="1368152"/>
          </a:xfrm>
          <a:prstGeom prst="rect">
            <a:avLst/>
          </a:prstGeo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vert="horz" lIns="121899" tIns="60949" rIns="121899" bIns="60949" rtlCol="0" anchor="b">
            <a:normAutofit/>
          </a:bodyPr>
          <a:lstStyle>
            <a:lvl1pPr algn="l" defTabSz="1218987" rtl="0" eaLnBrk="1" latinLnBrk="0" hangingPunct="1">
              <a:lnSpc>
                <a:spcPct val="90000"/>
              </a:lnSpc>
              <a:spcBef>
                <a:spcPct val="0"/>
              </a:spcBef>
              <a:buNone/>
              <a:defRPr sz="36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tr-TR" altLang="tr-TR" sz="3200" b="1" dirty="0" smtClean="0">
                <a:solidFill>
                  <a:schemeClr val="bg1"/>
                </a:solidFill>
              </a:rPr>
              <a:t>ENDODONTİK EKİPMANLAR </a:t>
            </a:r>
            <a:br>
              <a:rPr lang="tr-TR" altLang="tr-TR" sz="3200" b="1" dirty="0" smtClean="0">
                <a:solidFill>
                  <a:schemeClr val="bg1"/>
                </a:solidFill>
              </a:rPr>
            </a:br>
            <a:r>
              <a:rPr lang="tr-TR" sz="3200" b="1" dirty="0" smtClean="0">
                <a:solidFill>
                  <a:schemeClr val="bg1"/>
                </a:solidFill>
              </a:rPr>
              <a:t>DİŞ ÜNİTİ-ERGONOMİ</a:t>
            </a:r>
            <a:endParaRPr lang="tr-TR" altLang="tr-TR" sz="3200" b="1" dirty="0">
              <a:solidFill>
                <a:schemeClr val="bg1"/>
              </a:solidFill>
            </a:endParaRPr>
          </a:p>
        </p:txBody>
      </p:sp>
      <p:pic>
        <p:nvPicPr>
          <p:cNvPr id="12" name="Picture 2"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768" t="5404" r="27357" b="4505"/>
          <a:stretch/>
        </p:blipFill>
        <p:spPr bwMode="auto">
          <a:xfrm>
            <a:off x="191188" y="192373"/>
            <a:ext cx="1358224" cy="136838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OMÜ AMBLEM ile ilgili görsel sonucu"/>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6211" t="7155" r="6671" b="5531"/>
          <a:stretch/>
        </p:blipFill>
        <p:spPr bwMode="auto">
          <a:xfrm>
            <a:off x="10556016" y="192374"/>
            <a:ext cx="1375549" cy="1368384"/>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Dünyadaki ilk diş hekimi koltuğu"/>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1188" y="2483742"/>
            <a:ext cx="3166920" cy="3228613"/>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EN İLERİ DİŞ ÜNİTLERİ ile ilgili görsel sonucu"/>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849672" y="2492895"/>
            <a:ext cx="3086729" cy="31683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62763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xmlns="" id="{C326BF1F-B49C-4DF3-882F-012849EC5EE3}"/>
              </a:ext>
            </a:extLst>
          </p:cNvPr>
          <p:cNvSpPr>
            <a:spLocks noGrp="1" noChangeArrowheads="1"/>
          </p:cNvSpPr>
          <p:nvPr>
            <p:ph type="title"/>
          </p:nvPr>
        </p:nvSpPr>
        <p:spPr>
          <a:xfrm>
            <a:off x="1627024" y="188640"/>
            <a:ext cx="8856984" cy="1368152"/>
          </a:xfr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a:normAutofit/>
          </a:bodyPr>
          <a:lstStyle/>
          <a:p>
            <a:pPr algn="ctr"/>
            <a:r>
              <a:rPr lang="tr-TR" altLang="tr-TR" sz="3200" b="1" dirty="0">
                <a:solidFill>
                  <a:schemeClr val="bg1"/>
                </a:solidFill>
              </a:rPr>
              <a:t>ENDODONTİK EKİPMANLAR </a:t>
            </a:r>
            <a:r>
              <a:rPr lang="tr-TR" altLang="tr-TR" sz="3200" b="1" dirty="0" smtClean="0">
                <a:solidFill>
                  <a:schemeClr val="bg1"/>
                </a:solidFill>
              </a:rPr>
              <a:t/>
            </a:r>
            <a:br>
              <a:rPr lang="tr-TR" altLang="tr-TR" sz="3200" b="1" dirty="0" smtClean="0">
                <a:solidFill>
                  <a:schemeClr val="bg1"/>
                </a:solidFill>
              </a:rPr>
            </a:br>
            <a:r>
              <a:rPr lang="tr-TR" sz="3200" b="1" dirty="0" smtClean="0">
                <a:solidFill>
                  <a:schemeClr val="bg1"/>
                </a:solidFill>
              </a:rPr>
              <a:t>DİŞ ÜNİTİ</a:t>
            </a:r>
            <a:endParaRPr lang="tr-TR" altLang="tr-TR" sz="3200" b="1" dirty="0">
              <a:solidFill>
                <a:schemeClr val="bg1"/>
              </a:solidFill>
            </a:endParaRPr>
          </a:p>
        </p:txBody>
      </p:sp>
      <p:pic>
        <p:nvPicPr>
          <p:cNvPr id="1026" name="Picture 2" descr="OMÜ AMBLEM ile ilgili gö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68" t="5404" r="27357" b="4505"/>
          <a:stretch/>
        </p:blipFill>
        <p:spPr bwMode="auto">
          <a:xfrm>
            <a:off x="191188" y="192373"/>
            <a:ext cx="1358224" cy="136838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11" t="7155" r="6671" b="5531"/>
          <a:stretch/>
        </p:blipFill>
        <p:spPr bwMode="auto">
          <a:xfrm>
            <a:off x="10556016" y="192374"/>
            <a:ext cx="1375549" cy="1368384"/>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5"/>
          <p:cNvSpPr>
            <a:spLocks noChangeArrowheads="1"/>
          </p:cNvSpPr>
          <p:nvPr/>
        </p:nvSpPr>
        <p:spPr bwMode="auto">
          <a:xfrm>
            <a:off x="765819" y="2083236"/>
            <a:ext cx="8226985" cy="4339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342900" lvl="0" indent="-342900" algn="just" defTabSz="914400">
              <a:buClr>
                <a:schemeClr val="accent1"/>
              </a:buClr>
              <a:buFont typeface="Wingdings" panose="05000000000000000000" pitchFamily="2" charset="2"/>
              <a:buChar char="Ø"/>
            </a:pPr>
            <a:r>
              <a:rPr lang="tr-TR" sz="2300" b="1" u="sng" dirty="0">
                <a:solidFill>
                  <a:srgbClr val="FFC000"/>
                </a:solidFill>
              </a:rPr>
              <a:t>İ</a:t>
            </a:r>
            <a:r>
              <a:rPr lang="tr-TR" sz="2300" b="1" u="sng" dirty="0" smtClean="0">
                <a:solidFill>
                  <a:srgbClr val="FFC000"/>
                </a:solidFill>
              </a:rPr>
              <a:t>lk </a:t>
            </a:r>
            <a:r>
              <a:rPr lang="tr-TR" sz="2300" b="1" u="sng" dirty="0">
                <a:solidFill>
                  <a:srgbClr val="FFC000"/>
                </a:solidFill>
              </a:rPr>
              <a:t>diş hekimi </a:t>
            </a:r>
            <a:r>
              <a:rPr lang="tr-TR" sz="2300" b="1" u="sng" dirty="0" smtClean="0">
                <a:solidFill>
                  <a:srgbClr val="FFC000"/>
                </a:solidFill>
              </a:rPr>
              <a:t>koltuğu</a:t>
            </a:r>
            <a:r>
              <a:rPr lang="tr-TR" sz="2300" b="1" dirty="0" smtClean="0"/>
              <a:t>; </a:t>
            </a:r>
            <a:r>
              <a:rPr lang="tr-TR" sz="2300" b="1" dirty="0"/>
              <a:t>1832 yılında, Londra’da bir diş hekimi olan </a:t>
            </a:r>
            <a:r>
              <a:rPr lang="tr-TR" sz="2300" b="1" dirty="0">
                <a:solidFill>
                  <a:srgbClr val="FFC000"/>
                </a:solidFill>
              </a:rPr>
              <a:t>Dr. James </a:t>
            </a:r>
            <a:r>
              <a:rPr lang="tr-TR" sz="2300" b="1" dirty="0" err="1">
                <a:solidFill>
                  <a:srgbClr val="FFC000"/>
                </a:solidFill>
              </a:rPr>
              <a:t>Snell</a:t>
            </a:r>
            <a:r>
              <a:rPr lang="tr-TR" sz="2300" b="1" dirty="0">
                <a:solidFill>
                  <a:srgbClr val="FFC000"/>
                </a:solidFill>
              </a:rPr>
              <a:t> </a:t>
            </a:r>
            <a:r>
              <a:rPr lang="tr-TR" sz="2300" b="1" dirty="0" smtClean="0"/>
              <a:t>tarafından icat edilmiştir. </a:t>
            </a:r>
            <a:r>
              <a:rPr lang="tr-TR" sz="2300" b="1" dirty="0"/>
              <a:t>H</a:t>
            </a:r>
            <a:r>
              <a:rPr lang="tr-TR" sz="2300" b="1" dirty="0" smtClean="0">
                <a:latin typeface="+mn-lt"/>
              </a:rPr>
              <a:t>astaların </a:t>
            </a:r>
            <a:r>
              <a:rPr lang="tr-TR" sz="2300" b="1" dirty="0">
                <a:latin typeface="+mn-lt"/>
              </a:rPr>
              <a:t>uzanarak tedavi </a:t>
            </a:r>
            <a:r>
              <a:rPr lang="tr-TR" sz="2300" b="1" dirty="0" smtClean="0">
                <a:latin typeface="+mn-lt"/>
              </a:rPr>
              <a:t>olabileceği, pelüş </a:t>
            </a:r>
            <a:r>
              <a:rPr lang="tr-TR" sz="2300" b="1" dirty="0">
                <a:latin typeface="+mn-lt"/>
              </a:rPr>
              <a:t>kadife döşemeli </a:t>
            </a:r>
            <a:r>
              <a:rPr lang="tr-TR" sz="2300" b="1" dirty="0" smtClean="0">
                <a:latin typeface="+mn-lt"/>
              </a:rPr>
              <a:t>ve </a:t>
            </a:r>
            <a:r>
              <a:rPr lang="tr-TR" sz="2300" b="1" dirty="0">
                <a:latin typeface="+mn-lt"/>
              </a:rPr>
              <a:t>dökme demir </a:t>
            </a:r>
            <a:r>
              <a:rPr lang="tr-TR" sz="2300" b="1" dirty="0" smtClean="0">
                <a:latin typeface="+mn-lt"/>
              </a:rPr>
              <a:t>üzeri lastik </a:t>
            </a:r>
            <a:r>
              <a:rPr lang="tr-TR" sz="2300" b="1" dirty="0">
                <a:latin typeface="+mn-lt"/>
              </a:rPr>
              <a:t>ayak dayanağı </a:t>
            </a:r>
            <a:r>
              <a:rPr lang="tr-TR" sz="2300" b="1" dirty="0" smtClean="0">
                <a:latin typeface="+mn-lt"/>
              </a:rPr>
              <a:t>olan koltuk, </a:t>
            </a:r>
            <a:r>
              <a:rPr lang="tr-TR" sz="2300" b="1" dirty="0">
                <a:latin typeface="+mn-lt"/>
              </a:rPr>
              <a:t>hastaya göre </a:t>
            </a:r>
            <a:r>
              <a:rPr lang="tr-TR" sz="2300" b="1" dirty="0" smtClean="0">
                <a:latin typeface="+mn-lt"/>
              </a:rPr>
              <a:t>ayarlanabilen özellikte düzenlenmiştir. </a:t>
            </a:r>
          </a:p>
          <a:p>
            <a:pPr marL="342900" lvl="0" indent="-342900" algn="just" defTabSz="914400">
              <a:buClr>
                <a:schemeClr val="accent1"/>
              </a:buClr>
              <a:buFont typeface="Wingdings" panose="05000000000000000000" pitchFamily="2" charset="2"/>
              <a:buChar char="Ø"/>
            </a:pPr>
            <a:r>
              <a:rPr lang="tr-TR" sz="2300" b="1" dirty="0" smtClean="0">
                <a:latin typeface="+mn-lt"/>
              </a:rPr>
              <a:t>1887 </a:t>
            </a:r>
            <a:r>
              <a:rPr lang="tr-TR" sz="2300" b="1" dirty="0">
                <a:latin typeface="+mn-lt"/>
              </a:rPr>
              <a:t>yılında Frank </a:t>
            </a:r>
            <a:r>
              <a:rPr lang="tr-TR" sz="2300" b="1" dirty="0" err="1">
                <a:latin typeface="+mn-lt"/>
              </a:rPr>
              <a:t>Ritter’in</a:t>
            </a:r>
            <a:r>
              <a:rPr lang="tr-TR" sz="2300" b="1" dirty="0">
                <a:latin typeface="+mn-lt"/>
              </a:rPr>
              <a:t> geliştirdiği diş koltuğu ise hem yüksekliği, hem eğimi hem de kafa desteği ayarlanabilen dünyanın ilk diş koltuğu olarak tarihe </a:t>
            </a:r>
            <a:r>
              <a:rPr lang="tr-TR" sz="2300" b="1" dirty="0" smtClean="0">
                <a:latin typeface="+mn-lt"/>
              </a:rPr>
              <a:t>geçmiştir.</a:t>
            </a:r>
          </a:p>
          <a:p>
            <a:pPr marL="342900" indent="-342900" algn="just" defTabSz="914400">
              <a:buClr>
                <a:schemeClr val="accent1"/>
              </a:buClr>
              <a:buFont typeface="Wingdings" panose="05000000000000000000" pitchFamily="2" charset="2"/>
              <a:buChar char="Ø"/>
            </a:pPr>
            <a:r>
              <a:rPr lang="tr-TR" sz="2300" b="1" dirty="0">
                <a:latin typeface="+mn-lt"/>
              </a:rPr>
              <a:t>Diş hekimi koltuğunun ortaya çıkışı diş hekimliğinin ayrı bir meslek olarak tanımlanmasına yardımcı </a:t>
            </a:r>
            <a:r>
              <a:rPr lang="tr-TR" sz="2300" b="1" dirty="0" smtClean="0">
                <a:latin typeface="+mn-lt"/>
              </a:rPr>
              <a:t>olmuştur. </a:t>
            </a:r>
          </a:p>
          <a:p>
            <a:pPr marL="342900" indent="-342900" algn="just" defTabSz="914400">
              <a:buClr>
                <a:schemeClr val="accent1"/>
              </a:buClr>
              <a:buFont typeface="Wingdings" panose="05000000000000000000" pitchFamily="2" charset="2"/>
              <a:buChar char="Ø"/>
            </a:pPr>
            <a:r>
              <a:rPr lang="tr-TR" sz="2300" b="1" dirty="0" smtClean="0">
                <a:latin typeface="+mn-lt"/>
              </a:rPr>
              <a:t>Bir </a:t>
            </a:r>
            <a:r>
              <a:rPr lang="tr-TR" sz="2300" b="1" dirty="0">
                <a:latin typeface="+mn-lt"/>
              </a:rPr>
              <a:t>süre sonra sandalyenin </a:t>
            </a:r>
            <a:r>
              <a:rPr lang="tr-TR" sz="2300" b="1" dirty="0" smtClean="0">
                <a:latin typeface="+mn-lt"/>
              </a:rPr>
              <a:t>kalitesi, </a:t>
            </a:r>
            <a:r>
              <a:rPr lang="tr-TR" sz="2300" b="1" dirty="0">
                <a:latin typeface="+mn-lt"/>
              </a:rPr>
              <a:t>diş hekimi </a:t>
            </a:r>
            <a:r>
              <a:rPr lang="tr-TR" sz="2300" b="1" dirty="0" smtClean="0">
                <a:latin typeface="+mn-lt"/>
              </a:rPr>
              <a:t>tercih </a:t>
            </a:r>
            <a:r>
              <a:rPr lang="tr-TR" sz="2300" b="1" dirty="0">
                <a:latin typeface="+mn-lt"/>
              </a:rPr>
              <a:t>kriteri haline </a:t>
            </a:r>
            <a:r>
              <a:rPr lang="tr-TR" sz="2300" b="1" dirty="0" smtClean="0">
                <a:latin typeface="+mn-lt"/>
              </a:rPr>
              <a:t>gelmiştir. </a:t>
            </a:r>
          </a:p>
        </p:txBody>
      </p:sp>
      <p:pic>
        <p:nvPicPr>
          <p:cNvPr id="2050" name="Picture 2" descr="Dünyadaki ilk diş hekimi koltuğu"/>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62763" y="2708920"/>
            <a:ext cx="2682493" cy="27347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38189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xmlns="" id="{C326BF1F-B49C-4DF3-882F-012849EC5EE3}"/>
              </a:ext>
            </a:extLst>
          </p:cNvPr>
          <p:cNvSpPr>
            <a:spLocks noGrp="1" noChangeArrowheads="1"/>
          </p:cNvSpPr>
          <p:nvPr>
            <p:ph type="title"/>
          </p:nvPr>
        </p:nvSpPr>
        <p:spPr>
          <a:xfrm>
            <a:off x="1627024" y="188640"/>
            <a:ext cx="8856984" cy="1368152"/>
          </a:xfr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a:normAutofit/>
          </a:bodyPr>
          <a:lstStyle/>
          <a:p>
            <a:pPr algn="ctr"/>
            <a:r>
              <a:rPr lang="tr-TR" altLang="tr-TR" sz="3200" b="1" dirty="0">
                <a:solidFill>
                  <a:schemeClr val="bg1"/>
                </a:solidFill>
              </a:rPr>
              <a:t>ENDODONTİK EKİPMANLAR </a:t>
            </a:r>
            <a:r>
              <a:rPr lang="tr-TR" altLang="tr-TR" sz="3200" b="1" dirty="0" smtClean="0">
                <a:solidFill>
                  <a:schemeClr val="bg1"/>
                </a:solidFill>
              </a:rPr>
              <a:t/>
            </a:r>
            <a:br>
              <a:rPr lang="tr-TR" altLang="tr-TR" sz="3200" b="1" dirty="0" smtClean="0">
                <a:solidFill>
                  <a:schemeClr val="bg1"/>
                </a:solidFill>
              </a:rPr>
            </a:br>
            <a:r>
              <a:rPr lang="tr-TR" sz="3200" b="1" dirty="0" smtClean="0">
                <a:solidFill>
                  <a:schemeClr val="bg1"/>
                </a:solidFill>
              </a:rPr>
              <a:t>DİŞ ÜNİTİ</a:t>
            </a:r>
            <a:endParaRPr lang="tr-TR" altLang="tr-TR" sz="3200" b="1" dirty="0">
              <a:solidFill>
                <a:schemeClr val="bg1"/>
              </a:solidFill>
            </a:endParaRPr>
          </a:p>
        </p:txBody>
      </p:sp>
      <p:pic>
        <p:nvPicPr>
          <p:cNvPr id="1026" name="Picture 2" descr="OMÜ AMBLEM ile ilgili gö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68" t="5404" r="27357" b="4505"/>
          <a:stretch/>
        </p:blipFill>
        <p:spPr bwMode="auto">
          <a:xfrm>
            <a:off x="191188" y="192373"/>
            <a:ext cx="1358224" cy="136838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11" t="7155" r="6671" b="5531"/>
          <a:stretch/>
        </p:blipFill>
        <p:spPr bwMode="auto">
          <a:xfrm>
            <a:off x="10556016" y="192374"/>
            <a:ext cx="1375549" cy="1368384"/>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5"/>
          <p:cNvSpPr>
            <a:spLocks noChangeArrowheads="1"/>
          </p:cNvSpPr>
          <p:nvPr/>
        </p:nvSpPr>
        <p:spPr bwMode="auto">
          <a:xfrm>
            <a:off x="758527" y="1988840"/>
            <a:ext cx="11165745" cy="4124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342900" indent="-342900">
              <a:buClr>
                <a:schemeClr val="accent1"/>
              </a:buClr>
              <a:buFont typeface="Wingdings" panose="05000000000000000000" pitchFamily="2" charset="2"/>
              <a:buChar char="Ø"/>
            </a:pPr>
            <a:r>
              <a:rPr lang="tr-TR" b="1" dirty="0"/>
              <a:t>1912 yılında </a:t>
            </a:r>
            <a:r>
              <a:rPr lang="tr-TR" b="1" dirty="0" err="1"/>
              <a:t>Ritter</a:t>
            </a:r>
            <a:r>
              <a:rPr lang="tr-TR" b="1" dirty="0"/>
              <a:t> tarafından kontrol paneli ilavesi ile </a:t>
            </a:r>
            <a:r>
              <a:rPr lang="tr-TR" b="1" dirty="0">
                <a:solidFill>
                  <a:srgbClr val="FFC000"/>
                </a:solidFill>
              </a:rPr>
              <a:t>diş hekimi koltuğu</a:t>
            </a:r>
            <a:r>
              <a:rPr lang="tr-TR" b="1" dirty="0"/>
              <a:t>nun </a:t>
            </a:r>
            <a:r>
              <a:rPr lang="tr-TR" b="1" dirty="0">
                <a:solidFill>
                  <a:srgbClr val="FFC000"/>
                </a:solidFill>
              </a:rPr>
              <a:t>diş </a:t>
            </a:r>
            <a:r>
              <a:rPr lang="tr-TR" b="1" dirty="0" err="1">
                <a:solidFill>
                  <a:srgbClr val="FFC000"/>
                </a:solidFill>
              </a:rPr>
              <a:t>ünitine</a:t>
            </a:r>
            <a:r>
              <a:rPr lang="tr-TR" b="1" dirty="0">
                <a:solidFill>
                  <a:srgbClr val="FFC000"/>
                </a:solidFill>
              </a:rPr>
              <a:t> </a:t>
            </a:r>
            <a:r>
              <a:rPr lang="tr-TR" b="1" dirty="0"/>
              <a:t>dönüşümünde ilk atım atılmıştır.</a:t>
            </a:r>
          </a:p>
          <a:p>
            <a:pPr marL="342900" indent="-342900">
              <a:buClr>
                <a:schemeClr val="accent1"/>
              </a:buClr>
              <a:buFont typeface="Wingdings" panose="05000000000000000000" pitchFamily="2" charset="2"/>
              <a:buChar char="Ø"/>
            </a:pPr>
            <a:endParaRPr lang="tr-TR" b="1" dirty="0" smtClean="0">
              <a:latin typeface="+mn-lt"/>
            </a:endParaRPr>
          </a:p>
          <a:p>
            <a:pPr marL="342900" indent="-342900">
              <a:buClr>
                <a:schemeClr val="accent1"/>
              </a:buClr>
              <a:buFont typeface="Wingdings" panose="05000000000000000000" pitchFamily="2" charset="2"/>
              <a:buChar char="Ø"/>
            </a:pPr>
            <a:r>
              <a:rPr lang="tr-TR" b="1" dirty="0" smtClean="0">
                <a:latin typeface="+mn-lt"/>
              </a:rPr>
              <a:t>Yine </a:t>
            </a:r>
            <a:r>
              <a:rPr lang="tr-TR" b="1" dirty="0">
                <a:latin typeface="+mn-lt"/>
              </a:rPr>
              <a:t>1917 de </a:t>
            </a:r>
            <a:r>
              <a:rPr lang="tr-TR" b="1" dirty="0" err="1" smtClean="0">
                <a:latin typeface="+mn-lt"/>
              </a:rPr>
              <a:t>Ritter</a:t>
            </a:r>
            <a:r>
              <a:rPr lang="tr-TR" b="1" dirty="0" smtClean="0">
                <a:latin typeface="+mn-lt"/>
              </a:rPr>
              <a:t> tarafından, </a:t>
            </a:r>
            <a:r>
              <a:rPr lang="tr-TR" b="1" dirty="0">
                <a:solidFill>
                  <a:srgbClr val="FFC000"/>
                </a:solidFill>
                <a:latin typeface="+mn-lt"/>
              </a:rPr>
              <a:t>entegre kontrol paneli</a:t>
            </a:r>
            <a:r>
              <a:rPr lang="tr-TR" b="1" dirty="0">
                <a:latin typeface="+mn-lt"/>
              </a:rPr>
              <a:t>, </a:t>
            </a:r>
            <a:r>
              <a:rPr lang="tr-TR" b="1" dirty="0">
                <a:solidFill>
                  <a:srgbClr val="FFC000"/>
                </a:solidFill>
                <a:latin typeface="+mn-lt"/>
              </a:rPr>
              <a:t>dinamik aletler</a:t>
            </a:r>
            <a:r>
              <a:rPr lang="tr-TR" b="1" dirty="0">
                <a:latin typeface="+mn-lt"/>
              </a:rPr>
              <a:t>, </a:t>
            </a:r>
            <a:r>
              <a:rPr lang="tr-TR" b="1" dirty="0" err="1">
                <a:solidFill>
                  <a:srgbClr val="FFC000"/>
                </a:solidFill>
                <a:latin typeface="+mn-lt"/>
              </a:rPr>
              <a:t>aspirasyon</a:t>
            </a:r>
            <a:r>
              <a:rPr lang="tr-TR" b="1" dirty="0">
                <a:latin typeface="+mn-lt"/>
              </a:rPr>
              <a:t>, </a:t>
            </a:r>
            <a:r>
              <a:rPr lang="tr-TR" b="1" dirty="0">
                <a:solidFill>
                  <a:srgbClr val="FFC000"/>
                </a:solidFill>
                <a:latin typeface="+mn-lt"/>
              </a:rPr>
              <a:t>tepsi</a:t>
            </a:r>
            <a:r>
              <a:rPr lang="tr-TR" b="1" dirty="0">
                <a:latin typeface="+mn-lt"/>
              </a:rPr>
              <a:t>, </a:t>
            </a:r>
            <a:r>
              <a:rPr lang="tr-TR" b="1" dirty="0">
                <a:solidFill>
                  <a:srgbClr val="FFC000"/>
                </a:solidFill>
                <a:latin typeface="+mn-lt"/>
              </a:rPr>
              <a:t>hava-su şırıngası </a:t>
            </a:r>
            <a:r>
              <a:rPr lang="tr-TR" b="1" dirty="0">
                <a:latin typeface="+mn-lt"/>
              </a:rPr>
              <a:t>gibi unsurların birlikte olduğu sistem </a:t>
            </a:r>
            <a:r>
              <a:rPr lang="tr-TR" b="1" dirty="0" smtClean="0">
                <a:latin typeface="+mn-lt"/>
              </a:rPr>
              <a:t>geliştirilerek 21</a:t>
            </a:r>
            <a:r>
              <a:rPr lang="tr-TR" b="1" dirty="0">
                <a:latin typeface="+mn-lt"/>
              </a:rPr>
              <a:t>. yüzyılda kullanılan tüm diş </a:t>
            </a:r>
            <a:r>
              <a:rPr lang="tr-TR" b="1" dirty="0" err="1">
                <a:latin typeface="+mn-lt"/>
              </a:rPr>
              <a:t>ünitlerinin</a:t>
            </a:r>
            <a:r>
              <a:rPr lang="tr-TR" b="1" dirty="0">
                <a:latin typeface="+mn-lt"/>
              </a:rPr>
              <a:t> </a:t>
            </a:r>
            <a:r>
              <a:rPr lang="tr-TR" b="1" dirty="0" smtClean="0">
                <a:latin typeface="+mn-lt"/>
              </a:rPr>
              <a:t>temeli oluşturulmuştur.</a:t>
            </a:r>
          </a:p>
          <a:p>
            <a:pPr marL="342900" indent="-342900">
              <a:buClr>
                <a:schemeClr val="accent1"/>
              </a:buClr>
              <a:buFont typeface="Wingdings" panose="05000000000000000000" pitchFamily="2" charset="2"/>
              <a:buChar char="Ø"/>
            </a:pPr>
            <a:endParaRPr lang="tr-TR" b="1" dirty="0">
              <a:latin typeface="+mn-lt"/>
            </a:endParaRPr>
          </a:p>
          <a:p>
            <a:pPr marL="342900" indent="-342900">
              <a:buClr>
                <a:schemeClr val="accent1"/>
              </a:buClr>
              <a:buFont typeface="Wingdings" panose="05000000000000000000" pitchFamily="2" charset="2"/>
              <a:buChar char="Ø"/>
            </a:pPr>
            <a:r>
              <a:rPr lang="tr-TR" b="1" dirty="0">
                <a:latin typeface="+mn-lt"/>
              </a:rPr>
              <a:t>1963 yılında </a:t>
            </a:r>
            <a:r>
              <a:rPr lang="tr-TR" b="1" dirty="0" err="1">
                <a:latin typeface="+mn-lt"/>
              </a:rPr>
              <a:t>Morita</a:t>
            </a:r>
            <a:r>
              <a:rPr lang="tr-TR" b="1" dirty="0">
                <a:latin typeface="+mn-lt"/>
              </a:rPr>
              <a:t> firması tarafından ergonomi konsepti ile </a:t>
            </a:r>
            <a:r>
              <a:rPr lang="tr-TR" b="1" dirty="0" smtClean="0">
                <a:latin typeface="+mn-lt"/>
              </a:rPr>
              <a:t>ilk </a:t>
            </a:r>
            <a:r>
              <a:rPr lang="tr-TR" b="1" dirty="0">
                <a:latin typeface="+mn-lt"/>
              </a:rPr>
              <a:t>defa </a:t>
            </a:r>
            <a:r>
              <a:rPr lang="tr-TR" b="1" dirty="0" smtClean="0">
                <a:latin typeface="+mn-lt"/>
              </a:rPr>
              <a:t>geliştirilen, hastaların </a:t>
            </a:r>
            <a:r>
              <a:rPr lang="tr-TR" b="1" dirty="0">
                <a:latin typeface="+mn-lt"/>
              </a:rPr>
              <a:t>yattığı hekimin ise oturarak </a:t>
            </a:r>
            <a:r>
              <a:rPr lang="tr-TR" b="1" dirty="0" smtClean="0">
                <a:latin typeface="+mn-lt"/>
              </a:rPr>
              <a:t>tedavilerin gerçekleştirildiği tasarım ile hekimin </a:t>
            </a:r>
            <a:r>
              <a:rPr lang="tr-TR" b="1" dirty="0">
                <a:latin typeface="+mn-lt"/>
              </a:rPr>
              <a:t>ayakta </a:t>
            </a:r>
            <a:r>
              <a:rPr lang="tr-TR" b="1" dirty="0" smtClean="0">
                <a:latin typeface="+mn-lt"/>
              </a:rPr>
              <a:t>çalıştığı, hastanın oturarak </a:t>
            </a:r>
            <a:r>
              <a:rPr lang="tr-TR" b="1" dirty="0">
                <a:latin typeface="+mn-lt"/>
              </a:rPr>
              <a:t>tedavi gördüğü diş </a:t>
            </a:r>
            <a:r>
              <a:rPr lang="tr-TR" b="1" dirty="0" smtClean="0">
                <a:latin typeface="+mn-lt"/>
              </a:rPr>
              <a:t>koltukları konsepti ortadan kalkmıştır.</a:t>
            </a:r>
            <a:endParaRPr lang="tr-TR" b="1" dirty="0">
              <a:latin typeface="+mn-lt"/>
            </a:endParaRPr>
          </a:p>
        </p:txBody>
      </p:sp>
    </p:spTree>
    <p:extLst>
      <p:ext uri="{BB962C8B-B14F-4D97-AF65-F5344CB8AC3E}">
        <p14:creationId xmlns:p14="http://schemas.microsoft.com/office/powerpoint/2010/main" val="41912575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xmlns="" id="{C326BF1F-B49C-4DF3-882F-012849EC5EE3}"/>
              </a:ext>
            </a:extLst>
          </p:cNvPr>
          <p:cNvSpPr>
            <a:spLocks noGrp="1" noChangeArrowheads="1"/>
          </p:cNvSpPr>
          <p:nvPr>
            <p:ph type="title"/>
          </p:nvPr>
        </p:nvSpPr>
        <p:spPr>
          <a:xfrm>
            <a:off x="2842867" y="260648"/>
            <a:ext cx="6504051" cy="648072"/>
          </a:xfr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a:normAutofit/>
          </a:bodyPr>
          <a:lstStyle/>
          <a:p>
            <a:pPr algn="ctr"/>
            <a:r>
              <a:rPr lang="tr-TR" altLang="tr-TR" sz="3200" b="1" dirty="0" smtClean="0">
                <a:solidFill>
                  <a:schemeClr val="bg1"/>
                </a:solidFill>
              </a:rPr>
              <a:t>DİŞ HEKİMLİĞİNDE ERGONOMİ</a:t>
            </a:r>
            <a:endParaRPr lang="tr-TR" altLang="tr-TR" sz="3200" b="1" dirty="0">
              <a:solidFill>
                <a:schemeClr val="bg1"/>
              </a:solidFill>
            </a:endParaRPr>
          </a:p>
        </p:txBody>
      </p:sp>
      <p:pic>
        <p:nvPicPr>
          <p:cNvPr id="1026" name="Picture 2" descr="OMÜ AMBLEM ile ilgili gö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68" t="5404" r="27357" b="4505"/>
          <a:stretch/>
        </p:blipFill>
        <p:spPr bwMode="auto">
          <a:xfrm>
            <a:off x="405780" y="264382"/>
            <a:ext cx="648072" cy="60834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11" t="7155" r="6671" b="5531"/>
          <a:stretch/>
        </p:blipFill>
        <p:spPr bwMode="auto">
          <a:xfrm>
            <a:off x="11126705" y="264383"/>
            <a:ext cx="656339" cy="608348"/>
          </a:xfrm>
          <a:prstGeom prst="rect">
            <a:avLst/>
          </a:prstGeom>
          <a:noFill/>
          <a:extLst>
            <a:ext uri="{909E8E84-426E-40DD-AFC4-6F175D3DCCD1}">
              <a14:hiddenFill xmlns:a14="http://schemas.microsoft.com/office/drawing/2010/main">
                <a:solidFill>
                  <a:srgbClr val="FFFFFF"/>
                </a:solidFill>
              </a14:hiddenFill>
            </a:ext>
          </a:extLst>
        </p:spPr>
      </p:pic>
      <p:sp>
        <p:nvSpPr>
          <p:cNvPr id="4" name="Dikdörtgen 3"/>
          <p:cNvSpPr/>
          <p:nvPr/>
        </p:nvSpPr>
        <p:spPr>
          <a:xfrm>
            <a:off x="909836" y="1340768"/>
            <a:ext cx="10873208" cy="5262979"/>
          </a:xfrm>
          <a:prstGeom prst="rect">
            <a:avLst/>
          </a:prstGeom>
        </p:spPr>
        <p:txBody>
          <a:bodyPr wrap="square">
            <a:spAutoFit/>
          </a:bodyPr>
          <a:lstStyle/>
          <a:p>
            <a:r>
              <a:rPr lang="tr-TR" b="1" dirty="0"/>
              <a:t>Diş hekimliği mesleği, önemli ölçüde ayrıntılara dikkat edilmesini ve konsantre olunmasını gerektiren bir uğraşı olmakla beraber, diş hekimleri öncelikle hastalarının rahatı ile ilgilenmekte ve maalesef herhangi bir hastalık ya da ağrı yaşayana kadar kendi rahatlıklarına dikkat etmemektedirler. </a:t>
            </a:r>
            <a:endParaRPr lang="tr-TR" b="1" dirty="0" smtClean="0"/>
          </a:p>
          <a:p>
            <a:endParaRPr lang="tr-TR" b="1" dirty="0" smtClean="0"/>
          </a:p>
          <a:p>
            <a:r>
              <a:rPr lang="tr-TR" b="1" dirty="0" smtClean="0"/>
              <a:t>Diş </a:t>
            </a:r>
            <a:r>
              <a:rPr lang="tr-TR" b="1" dirty="0"/>
              <a:t>hekimliği uygulamaları sırasında, hastanın diş sağlığının korunmasına odaklanılırken; diş hekiminin uygun duruş pozisyonunda ve sağlıklı bir şekilde çalışmasını, üretkenliğini ve konforunu sağlayan ergonomik kurallar çoğu zaman göz ardı edilmektedir. </a:t>
            </a:r>
            <a:endParaRPr lang="tr-TR" b="1" dirty="0" smtClean="0"/>
          </a:p>
          <a:p>
            <a:endParaRPr lang="tr-TR" b="1" dirty="0" smtClean="0"/>
          </a:p>
          <a:p>
            <a:r>
              <a:rPr lang="tr-TR" b="1" dirty="0" smtClean="0"/>
              <a:t>Çalışma </a:t>
            </a:r>
            <a:r>
              <a:rPr lang="tr-TR" b="1" dirty="0"/>
              <a:t>alanlarının ergonomik olmayan dizaynı, plansız çalışma saatleri ve ergonomik olmayan </a:t>
            </a:r>
            <a:r>
              <a:rPr lang="tr-TR" b="1" dirty="0" err="1"/>
              <a:t>ünit</a:t>
            </a:r>
            <a:r>
              <a:rPr lang="tr-TR" b="1" dirty="0"/>
              <a:t>, araç-gereç ve el aletlerinin kullanımı diş hekimlerinin sağlıklı ve verimli çalışmasını ve mesleki memnuniyetini önemli ölçüde etkilemektedir.</a:t>
            </a:r>
          </a:p>
        </p:txBody>
      </p:sp>
    </p:spTree>
    <p:extLst>
      <p:ext uri="{BB962C8B-B14F-4D97-AF65-F5344CB8AC3E}">
        <p14:creationId xmlns:p14="http://schemas.microsoft.com/office/powerpoint/2010/main" val="12578467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xmlns="" id="{C326BF1F-B49C-4DF3-882F-012849EC5EE3}"/>
              </a:ext>
            </a:extLst>
          </p:cNvPr>
          <p:cNvSpPr>
            <a:spLocks noGrp="1" noChangeArrowheads="1"/>
          </p:cNvSpPr>
          <p:nvPr>
            <p:ph type="title"/>
          </p:nvPr>
        </p:nvSpPr>
        <p:spPr>
          <a:xfrm>
            <a:off x="1413892" y="268114"/>
            <a:ext cx="9394740" cy="946320"/>
          </a:xfr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a:normAutofit/>
          </a:bodyPr>
          <a:lstStyle/>
          <a:p>
            <a:pPr algn="ctr"/>
            <a:r>
              <a:rPr lang="tr-TR" altLang="tr-TR" sz="3200" b="1" dirty="0" smtClean="0">
                <a:solidFill>
                  <a:schemeClr val="bg1"/>
                </a:solidFill>
              </a:rPr>
              <a:t>DİŞ HEKİMLİĞİNDE ERGONOMİ</a:t>
            </a:r>
            <a:endParaRPr lang="tr-TR" altLang="tr-TR" sz="3200" b="1" dirty="0">
              <a:solidFill>
                <a:schemeClr val="bg1"/>
              </a:solidFill>
            </a:endParaRPr>
          </a:p>
        </p:txBody>
      </p:sp>
      <p:pic>
        <p:nvPicPr>
          <p:cNvPr id="1026" name="Picture 2" descr="OMÜ AMBLEM ile ilgili gö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68" t="5404" r="27357" b="4505"/>
          <a:stretch/>
        </p:blipFill>
        <p:spPr bwMode="auto">
          <a:xfrm>
            <a:off x="242923" y="268114"/>
            <a:ext cx="936104" cy="94631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11" t="7155" r="6671" b="5531"/>
          <a:stretch/>
        </p:blipFill>
        <p:spPr bwMode="auto">
          <a:xfrm>
            <a:off x="10996093" y="254051"/>
            <a:ext cx="948045" cy="946319"/>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837828" y="1484784"/>
            <a:ext cx="11233248" cy="3416320"/>
          </a:xfrm>
          <a:prstGeom prst="rect">
            <a:avLst/>
          </a:prstGeom>
        </p:spPr>
        <p:txBody>
          <a:bodyPr wrap="square">
            <a:spAutoFit/>
          </a:bodyPr>
          <a:lstStyle/>
          <a:p>
            <a:r>
              <a:rPr lang="tr-TR" b="1" dirty="0">
                <a:solidFill>
                  <a:srgbClr val="FFC000"/>
                </a:solidFill>
              </a:rPr>
              <a:t>DİŞ HEKİMLİĞİNDE ERGONOMİK RİSK FAKTÖRLERİ </a:t>
            </a:r>
            <a:endParaRPr lang="tr-TR" b="1" dirty="0" smtClean="0">
              <a:solidFill>
                <a:srgbClr val="FFC000"/>
              </a:solidFill>
            </a:endParaRPr>
          </a:p>
          <a:p>
            <a:endParaRPr lang="tr-TR" b="1" dirty="0" smtClean="0"/>
          </a:p>
          <a:p>
            <a:r>
              <a:rPr lang="tr-TR" b="1" dirty="0" smtClean="0"/>
              <a:t>Diş </a:t>
            </a:r>
            <a:r>
              <a:rPr lang="tr-TR" b="1" dirty="0"/>
              <a:t>hekimliği mesleğinin uygulanmasında ortaya çıkan ergonomik risk faktörleri</a:t>
            </a:r>
            <a:r>
              <a:rPr lang="tr-TR" b="1" dirty="0" smtClean="0"/>
              <a:t>;</a:t>
            </a:r>
          </a:p>
          <a:p>
            <a:r>
              <a:rPr lang="tr-TR" b="1" dirty="0" smtClean="0"/>
              <a:t> </a:t>
            </a:r>
          </a:p>
          <a:p>
            <a:pPr marL="628650" indent="-266700"/>
            <a:r>
              <a:rPr lang="tr-TR" b="1" dirty="0" smtClean="0"/>
              <a:t>A- Çevresel </a:t>
            </a:r>
            <a:r>
              <a:rPr lang="tr-TR" b="1" dirty="0"/>
              <a:t>risk faktörleri, </a:t>
            </a:r>
            <a:endParaRPr lang="tr-TR" b="1" dirty="0" smtClean="0"/>
          </a:p>
          <a:p>
            <a:pPr marL="628650" indent="-266700"/>
            <a:r>
              <a:rPr lang="tr-TR" b="1" dirty="0" smtClean="0"/>
              <a:t>B- Çalışma </a:t>
            </a:r>
            <a:r>
              <a:rPr lang="tr-TR" b="1" dirty="0"/>
              <a:t>biçimi ile ilgili risk faktörleri, </a:t>
            </a:r>
            <a:endParaRPr lang="tr-TR" b="1" dirty="0" smtClean="0"/>
          </a:p>
          <a:p>
            <a:pPr marL="628650" indent="-266700"/>
            <a:r>
              <a:rPr lang="tr-TR" b="1" dirty="0" smtClean="0"/>
              <a:t>C- Duruş </a:t>
            </a:r>
            <a:r>
              <a:rPr lang="tr-TR" b="1" dirty="0"/>
              <a:t>ile ilgili risk faktörleri, </a:t>
            </a:r>
            <a:endParaRPr lang="tr-TR" b="1" dirty="0" smtClean="0"/>
          </a:p>
          <a:p>
            <a:pPr marL="628650" indent="-266700"/>
            <a:r>
              <a:rPr lang="tr-TR" b="1" dirty="0" smtClean="0"/>
              <a:t>D- Kullanılan </a:t>
            </a:r>
            <a:r>
              <a:rPr lang="tr-TR" b="1" dirty="0"/>
              <a:t>araç-gereçler ile ilgili risk faktörleri ve </a:t>
            </a:r>
            <a:endParaRPr lang="tr-TR" b="1" dirty="0" smtClean="0"/>
          </a:p>
          <a:p>
            <a:pPr marL="628650" indent="-266700"/>
            <a:r>
              <a:rPr lang="tr-TR" b="1" dirty="0" smtClean="0"/>
              <a:t>E- </a:t>
            </a:r>
            <a:r>
              <a:rPr lang="tr-TR" b="1" dirty="0" err="1" smtClean="0"/>
              <a:t>Psikososyal</a:t>
            </a:r>
            <a:r>
              <a:rPr lang="tr-TR" b="1" dirty="0" smtClean="0"/>
              <a:t> </a:t>
            </a:r>
            <a:r>
              <a:rPr lang="tr-TR" b="1" dirty="0"/>
              <a:t>risk faktörleri olarak sınıflandırılabilir. </a:t>
            </a:r>
            <a:endParaRPr lang="tr-TR" b="1" dirty="0" smtClean="0"/>
          </a:p>
        </p:txBody>
      </p:sp>
    </p:spTree>
    <p:extLst>
      <p:ext uri="{BB962C8B-B14F-4D97-AF65-F5344CB8AC3E}">
        <p14:creationId xmlns:p14="http://schemas.microsoft.com/office/powerpoint/2010/main" val="6977229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xmlns="" id="{C326BF1F-B49C-4DF3-882F-012849EC5EE3}"/>
              </a:ext>
            </a:extLst>
          </p:cNvPr>
          <p:cNvSpPr>
            <a:spLocks noGrp="1" noChangeArrowheads="1"/>
          </p:cNvSpPr>
          <p:nvPr>
            <p:ph type="title"/>
          </p:nvPr>
        </p:nvSpPr>
        <p:spPr>
          <a:xfrm>
            <a:off x="1413892" y="268114"/>
            <a:ext cx="9394740" cy="946320"/>
          </a:xfr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a:normAutofit/>
          </a:bodyPr>
          <a:lstStyle/>
          <a:p>
            <a:pPr algn="ctr"/>
            <a:r>
              <a:rPr lang="tr-TR" altLang="tr-TR" sz="3200" b="1" dirty="0" smtClean="0">
                <a:solidFill>
                  <a:schemeClr val="bg1"/>
                </a:solidFill>
              </a:rPr>
              <a:t>DİŞ HEKİMLİĞİNDE ERGONOMİ</a:t>
            </a:r>
            <a:endParaRPr lang="tr-TR" altLang="tr-TR" sz="3200" b="1" dirty="0">
              <a:solidFill>
                <a:schemeClr val="bg1"/>
              </a:solidFill>
            </a:endParaRPr>
          </a:p>
        </p:txBody>
      </p:sp>
      <p:pic>
        <p:nvPicPr>
          <p:cNvPr id="1026" name="Picture 2" descr="OMÜ AMBLEM ile ilgili gö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68" t="5404" r="27357" b="4505"/>
          <a:stretch/>
        </p:blipFill>
        <p:spPr bwMode="auto">
          <a:xfrm>
            <a:off x="242923" y="268114"/>
            <a:ext cx="936104" cy="94631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11" t="7155" r="6671" b="5531"/>
          <a:stretch/>
        </p:blipFill>
        <p:spPr bwMode="auto">
          <a:xfrm>
            <a:off x="10996093" y="254051"/>
            <a:ext cx="948045" cy="946319"/>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837828" y="1484784"/>
            <a:ext cx="11233248" cy="4339650"/>
          </a:xfrm>
          <a:prstGeom prst="rect">
            <a:avLst/>
          </a:prstGeom>
        </p:spPr>
        <p:txBody>
          <a:bodyPr wrap="square">
            <a:spAutoFit/>
          </a:bodyPr>
          <a:lstStyle/>
          <a:p>
            <a:r>
              <a:rPr lang="tr-TR" b="1" dirty="0">
                <a:solidFill>
                  <a:srgbClr val="FFC000"/>
                </a:solidFill>
              </a:rPr>
              <a:t>DİŞ HEKİMLİĞİNDE ERGONOMİK RİSK FAKTÖRLERİ </a:t>
            </a:r>
            <a:endParaRPr lang="tr-TR" b="1" dirty="0" smtClean="0">
              <a:solidFill>
                <a:srgbClr val="FFC000"/>
              </a:solidFill>
            </a:endParaRPr>
          </a:p>
          <a:p>
            <a:endParaRPr lang="tr-TR" sz="600" b="1" dirty="0" smtClean="0"/>
          </a:p>
          <a:p>
            <a:r>
              <a:rPr lang="tr-TR" b="1" dirty="0">
                <a:solidFill>
                  <a:srgbClr val="FFC000"/>
                </a:solidFill>
              </a:rPr>
              <a:t>Çevresel Risk Faktörleri </a:t>
            </a:r>
            <a:endParaRPr lang="tr-TR" b="1" dirty="0" smtClean="0">
              <a:solidFill>
                <a:srgbClr val="FFC000"/>
              </a:solidFill>
            </a:endParaRPr>
          </a:p>
          <a:p>
            <a:endParaRPr lang="tr-TR" sz="600" b="1" dirty="0" smtClean="0"/>
          </a:p>
          <a:p>
            <a:pPr algn="just"/>
            <a:r>
              <a:rPr lang="tr-TR" b="1" dirty="0" smtClean="0"/>
              <a:t>Ergonomik </a:t>
            </a:r>
            <a:r>
              <a:rPr lang="tr-TR" b="1" dirty="0"/>
              <a:t>olarak düzenlenmemiş çalışma alanında diş hekiminin, manevra kabiliyeti azalmakta ve karışıklık nedeniyle hatalar artmaktadır</a:t>
            </a:r>
            <a:r>
              <a:rPr lang="tr-TR" b="1" dirty="0" smtClean="0"/>
              <a:t>. </a:t>
            </a:r>
          </a:p>
          <a:p>
            <a:pPr algn="just"/>
            <a:r>
              <a:rPr lang="tr-TR" b="1" dirty="0" smtClean="0"/>
              <a:t>Günümüzde</a:t>
            </a:r>
            <a:r>
              <a:rPr lang="tr-TR" b="1" dirty="0"/>
              <a:t>, diş hekimi kliniklerinde yaygın olarak kullanılmaya başlanan teknolojik ekipmanlar nedeniyle oluşan dağınıklık; işin seri bir biçimde akışını engelleyebilmekte ve hatta tedavi sürecini yavaşlatabilmektedir. </a:t>
            </a:r>
            <a:endParaRPr lang="tr-TR" b="1" dirty="0" smtClean="0"/>
          </a:p>
          <a:p>
            <a:pPr algn="just"/>
            <a:r>
              <a:rPr lang="tr-TR" b="1" dirty="0" smtClean="0"/>
              <a:t>Uygun </a:t>
            </a:r>
            <a:r>
              <a:rPr lang="tr-TR" b="1" dirty="0"/>
              <a:t>olmayan klinik dizaynının </a:t>
            </a:r>
            <a:r>
              <a:rPr lang="tr-TR" b="1" dirty="0" err="1"/>
              <a:t>yanısıra</a:t>
            </a:r>
            <a:r>
              <a:rPr lang="tr-TR" b="1" dirty="0"/>
              <a:t>; çalışılan ortamın aydınlatması, yetersiz hava kalitesi, kötü kokular, yetersiz yalıtım, sıcaklık, nem (rutubet) oranı, ortamdaki kalabalık ve çevreden gelen gürültü etkenleri çevresel ergonomik risk faktörlerini </a:t>
            </a:r>
            <a:r>
              <a:rPr lang="tr-TR" b="1" dirty="0" smtClean="0"/>
              <a:t>oluşturmaktadır.</a:t>
            </a:r>
            <a:endParaRPr lang="tr-TR" b="1" dirty="0"/>
          </a:p>
        </p:txBody>
      </p:sp>
    </p:spTree>
    <p:extLst>
      <p:ext uri="{BB962C8B-B14F-4D97-AF65-F5344CB8AC3E}">
        <p14:creationId xmlns:p14="http://schemas.microsoft.com/office/powerpoint/2010/main" val="3572934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xmlns="" id="{C326BF1F-B49C-4DF3-882F-012849EC5EE3}"/>
              </a:ext>
            </a:extLst>
          </p:cNvPr>
          <p:cNvSpPr>
            <a:spLocks noGrp="1" noChangeArrowheads="1"/>
          </p:cNvSpPr>
          <p:nvPr>
            <p:ph type="title"/>
          </p:nvPr>
        </p:nvSpPr>
        <p:spPr>
          <a:xfrm>
            <a:off x="1413892" y="268114"/>
            <a:ext cx="9394740" cy="946320"/>
          </a:xfr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a:normAutofit/>
          </a:bodyPr>
          <a:lstStyle/>
          <a:p>
            <a:pPr algn="ctr"/>
            <a:r>
              <a:rPr lang="tr-TR" altLang="tr-TR" sz="3200" b="1" dirty="0" smtClean="0">
                <a:solidFill>
                  <a:schemeClr val="bg1"/>
                </a:solidFill>
              </a:rPr>
              <a:t>DİŞ HEKİMLİĞİNDE ERGONOMİ</a:t>
            </a:r>
            <a:endParaRPr lang="tr-TR" altLang="tr-TR" sz="3200" b="1" dirty="0">
              <a:solidFill>
                <a:schemeClr val="bg1"/>
              </a:solidFill>
            </a:endParaRPr>
          </a:p>
        </p:txBody>
      </p:sp>
      <p:pic>
        <p:nvPicPr>
          <p:cNvPr id="1026" name="Picture 2" descr="OMÜ AMBLEM ile ilgili gö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68" t="5404" r="27357" b="4505"/>
          <a:stretch/>
        </p:blipFill>
        <p:spPr bwMode="auto">
          <a:xfrm>
            <a:off x="242923" y="268114"/>
            <a:ext cx="936104" cy="94631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11" t="7155" r="6671" b="5531"/>
          <a:stretch/>
        </p:blipFill>
        <p:spPr bwMode="auto">
          <a:xfrm>
            <a:off x="10996093" y="254051"/>
            <a:ext cx="948045" cy="946319"/>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837828" y="1412776"/>
            <a:ext cx="11233248" cy="5078313"/>
          </a:xfrm>
          <a:prstGeom prst="rect">
            <a:avLst/>
          </a:prstGeom>
        </p:spPr>
        <p:txBody>
          <a:bodyPr wrap="square">
            <a:spAutoFit/>
          </a:bodyPr>
          <a:lstStyle/>
          <a:p>
            <a:r>
              <a:rPr lang="tr-TR" b="1" dirty="0">
                <a:solidFill>
                  <a:srgbClr val="FFC000"/>
                </a:solidFill>
              </a:rPr>
              <a:t>DİŞ HEKİMLİĞİNDE ERGONOMİK RİSK FAKTÖRLERİ </a:t>
            </a:r>
            <a:endParaRPr lang="tr-TR" b="1" dirty="0" smtClean="0">
              <a:solidFill>
                <a:srgbClr val="FFC000"/>
              </a:solidFill>
            </a:endParaRPr>
          </a:p>
          <a:p>
            <a:endParaRPr lang="tr-TR" sz="600" b="1" dirty="0" smtClean="0"/>
          </a:p>
          <a:p>
            <a:r>
              <a:rPr lang="tr-TR" b="1" dirty="0">
                <a:solidFill>
                  <a:srgbClr val="FFC000"/>
                </a:solidFill>
              </a:rPr>
              <a:t>Çalışma Biçimi ile İlgili Risk Faktörleri </a:t>
            </a:r>
          </a:p>
          <a:p>
            <a:r>
              <a:rPr lang="tr-TR" sz="1800" b="1" dirty="0"/>
              <a:t>Ergonomik olmayan çalışmalara bağlı hasarların gelişiminde fiziksel iş yükü önemli bir etkendir. </a:t>
            </a:r>
            <a:endParaRPr lang="tr-TR" sz="1800" b="1" dirty="0" smtClean="0"/>
          </a:p>
          <a:p>
            <a:r>
              <a:rPr lang="tr-TR" sz="1800" b="1" dirty="0" smtClean="0"/>
              <a:t>Normal </a:t>
            </a:r>
            <a:r>
              <a:rPr lang="tr-TR" sz="1800" b="1" dirty="0"/>
              <a:t>koşullarda, hasar gören dokular dinlenme sırasında tamir edilir, ancak çoğu zaman bu hasarlar, yetersiz dinlenme süreleri nedeniyle tamir edilebilir aşamayı geçmektedir. </a:t>
            </a:r>
            <a:r>
              <a:rPr lang="tr-TR" sz="1800" b="1" dirty="0" smtClean="0"/>
              <a:t> </a:t>
            </a:r>
          </a:p>
          <a:p>
            <a:r>
              <a:rPr lang="tr-TR" sz="1800" b="1" dirty="0" smtClean="0"/>
              <a:t>Diş </a:t>
            </a:r>
            <a:r>
              <a:rPr lang="tr-TR" sz="1800" b="1" dirty="0"/>
              <a:t>hekimleri, uzun çalışma sürelerinin, yaşadıkları ağrılar üzerinde büyük etkisi olduğunu </a:t>
            </a:r>
            <a:r>
              <a:rPr lang="tr-TR" sz="1800" b="1" dirty="0" smtClean="0"/>
              <a:t>belirtmektedirler.</a:t>
            </a:r>
          </a:p>
          <a:p>
            <a:r>
              <a:rPr lang="tr-TR" sz="1800" b="1" dirty="0" smtClean="0"/>
              <a:t>Yapılan </a:t>
            </a:r>
            <a:r>
              <a:rPr lang="tr-TR" sz="1800" b="1" dirty="0"/>
              <a:t>bir çalışmada, diş hekimlerinin %29,9’unun hiç ara vermeden çalıştığı ve pek çoğunun günde 1 kere ara vererek yaklaşık 8 saat çalıştığı belirlenmiştir</a:t>
            </a:r>
            <a:r>
              <a:rPr lang="tr-TR" sz="1800" b="1" dirty="0" smtClean="0"/>
              <a:t>. </a:t>
            </a:r>
          </a:p>
          <a:p>
            <a:r>
              <a:rPr lang="tr-TR" sz="1800" b="1" dirty="0" smtClean="0"/>
              <a:t>Ayrıca </a:t>
            </a:r>
            <a:r>
              <a:rPr lang="tr-TR" sz="1800" b="1" dirty="0"/>
              <a:t>mesleki hastalık semptomlarının çoğunun, meslek başında geçirilen 6-10. yıllar arasında meydana geldiği bildirilmiş ve çalışılan yıl sayısı arttıkça bu semptomların çoğaldığı </a:t>
            </a:r>
            <a:r>
              <a:rPr lang="tr-TR" sz="1800" b="1" dirty="0" smtClean="0"/>
              <a:t>görülmüştür.</a:t>
            </a:r>
          </a:p>
          <a:p>
            <a:r>
              <a:rPr lang="tr-TR" sz="1800" b="1" dirty="0" smtClean="0"/>
              <a:t>Çalışma </a:t>
            </a:r>
            <a:r>
              <a:rPr lang="tr-TR" sz="1800" b="1" dirty="0"/>
              <a:t>saatlerinin düzensizliğinin </a:t>
            </a:r>
            <a:r>
              <a:rPr lang="tr-TR" sz="1800" b="1" dirty="0" err="1"/>
              <a:t>yanısıra</a:t>
            </a:r>
            <a:r>
              <a:rPr lang="tr-TR" sz="1800" b="1" dirty="0"/>
              <a:t>; nöbetli-vardiyalı çalışma, yetersiz molalar, gerçek dışı süre sınırlamaları ve üretim hedefleri de diş hekimlerinin çalışma biçimine bağlı olarak sahip olduğu ergonomik risk faktörleri arasında yer </a:t>
            </a:r>
            <a:r>
              <a:rPr lang="tr-TR" sz="1800" b="1" dirty="0" smtClean="0"/>
              <a:t>almaktadır.</a:t>
            </a:r>
          </a:p>
          <a:p>
            <a:r>
              <a:rPr lang="tr-TR" sz="1800" b="1" dirty="0" err="1" smtClean="0"/>
              <a:t>Lehto</a:t>
            </a:r>
            <a:r>
              <a:rPr lang="tr-TR" sz="1800" b="1" dirty="0" smtClean="0"/>
              <a:t> </a:t>
            </a:r>
            <a:r>
              <a:rPr lang="tr-TR" sz="1800" b="1" dirty="0"/>
              <a:t>ve ark. (1991) tarafından yapılan bir araştırmada, son 1 yıl içerisinde yaşanan ağrı şikayetleri </a:t>
            </a:r>
            <a:r>
              <a:rPr lang="tr-TR" sz="1800" b="1" dirty="0" err="1"/>
              <a:t>prevalansının</a:t>
            </a:r>
            <a:r>
              <a:rPr lang="tr-TR" sz="1800" b="1" dirty="0"/>
              <a:t>; maaşlı çalışan diş hekimlerinde özel çalışanlara göre daha yüksek olduğu sonucuna varılmıştır</a:t>
            </a:r>
            <a:r>
              <a:rPr lang="tr-TR" sz="1800" b="1" dirty="0" smtClean="0"/>
              <a:t>. </a:t>
            </a:r>
            <a:r>
              <a:rPr lang="tr-TR" sz="1800" b="1" dirty="0"/>
              <a:t>Ayrıca, klinik işlemlerin çoğunluğunu bir yardımcı personel ile birlikte ‘4 elle diş hekimliği’ yöntemi ile gerçekleştiren hekimlerin, boyun-omuz ağrıları yaşama olasılığının tek başına çalışanlara göre daha düşük olduğu tespit edilmiştir</a:t>
            </a:r>
            <a:r>
              <a:rPr lang="tr-TR" sz="1800" b="1" dirty="0" smtClean="0"/>
              <a:t>.</a:t>
            </a:r>
            <a:endParaRPr lang="tr-TR" sz="1800" b="1" dirty="0"/>
          </a:p>
        </p:txBody>
      </p:sp>
    </p:spTree>
    <p:extLst>
      <p:ext uri="{BB962C8B-B14F-4D97-AF65-F5344CB8AC3E}">
        <p14:creationId xmlns:p14="http://schemas.microsoft.com/office/powerpoint/2010/main" val="33910180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xmlns="" id="{C326BF1F-B49C-4DF3-882F-012849EC5EE3}"/>
              </a:ext>
            </a:extLst>
          </p:cNvPr>
          <p:cNvSpPr>
            <a:spLocks noGrp="1" noChangeArrowheads="1"/>
          </p:cNvSpPr>
          <p:nvPr>
            <p:ph type="title"/>
          </p:nvPr>
        </p:nvSpPr>
        <p:spPr>
          <a:xfrm>
            <a:off x="1413892" y="268114"/>
            <a:ext cx="9394740" cy="946320"/>
          </a:xfr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a:normAutofit/>
          </a:bodyPr>
          <a:lstStyle/>
          <a:p>
            <a:pPr algn="ctr"/>
            <a:r>
              <a:rPr lang="tr-TR" altLang="tr-TR" sz="3200" b="1" dirty="0" smtClean="0">
                <a:solidFill>
                  <a:schemeClr val="bg1"/>
                </a:solidFill>
              </a:rPr>
              <a:t>DİŞ HEKİMLİĞİNDE ERGONOMİ</a:t>
            </a:r>
            <a:endParaRPr lang="tr-TR" altLang="tr-TR" sz="3200" b="1" dirty="0">
              <a:solidFill>
                <a:schemeClr val="bg1"/>
              </a:solidFill>
            </a:endParaRPr>
          </a:p>
        </p:txBody>
      </p:sp>
      <p:pic>
        <p:nvPicPr>
          <p:cNvPr id="1026" name="Picture 2" descr="OMÜ AMBLEM ile ilgili gö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68" t="5404" r="27357" b="4505"/>
          <a:stretch/>
        </p:blipFill>
        <p:spPr bwMode="auto">
          <a:xfrm>
            <a:off x="242923" y="268114"/>
            <a:ext cx="936104" cy="94631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11" t="7155" r="6671" b="5531"/>
          <a:stretch/>
        </p:blipFill>
        <p:spPr bwMode="auto">
          <a:xfrm>
            <a:off x="10996093" y="254051"/>
            <a:ext cx="948045" cy="946319"/>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837828" y="1340768"/>
            <a:ext cx="11233248" cy="5355312"/>
          </a:xfrm>
          <a:prstGeom prst="rect">
            <a:avLst/>
          </a:prstGeom>
        </p:spPr>
        <p:txBody>
          <a:bodyPr wrap="square">
            <a:spAutoFit/>
          </a:bodyPr>
          <a:lstStyle/>
          <a:p>
            <a:r>
              <a:rPr lang="tr-TR" b="1" dirty="0">
                <a:solidFill>
                  <a:srgbClr val="FFC000"/>
                </a:solidFill>
              </a:rPr>
              <a:t>DİŞ HEKİMLİĞİNDE ERGONOMİK RİSK FAKTÖRLERİ </a:t>
            </a:r>
            <a:endParaRPr lang="tr-TR" b="1" dirty="0" smtClean="0">
              <a:solidFill>
                <a:srgbClr val="FFC000"/>
              </a:solidFill>
            </a:endParaRPr>
          </a:p>
          <a:p>
            <a:endParaRPr lang="tr-TR" sz="600" b="1" dirty="0" smtClean="0"/>
          </a:p>
          <a:p>
            <a:r>
              <a:rPr lang="tr-TR" b="1" dirty="0">
                <a:solidFill>
                  <a:srgbClr val="FFC000"/>
                </a:solidFill>
              </a:rPr>
              <a:t>Duruş ile İlgili Risk Faktörleri </a:t>
            </a:r>
          </a:p>
          <a:p>
            <a:pPr marL="342900" indent="-342900" algn="just">
              <a:buClr>
                <a:schemeClr val="accent4"/>
              </a:buClr>
              <a:buFont typeface="Wingdings" panose="05000000000000000000" pitchFamily="2" charset="2"/>
              <a:buChar char="Ø"/>
            </a:pPr>
            <a:r>
              <a:rPr lang="tr-TR" b="1" dirty="0"/>
              <a:t>Diş hekimlerinin, uzun süreler boyunca, tekrarlayan şekilde, rahatsız duruş pozisyonunda gerçekleştirdikleri uygulamalar, mesleki hasarların oluşumunda önemli risk faktörleridir. </a:t>
            </a:r>
            <a:endParaRPr lang="tr-TR" b="1" dirty="0" smtClean="0"/>
          </a:p>
          <a:p>
            <a:pPr marL="342900" indent="-342900" algn="just">
              <a:buClr>
                <a:schemeClr val="accent4"/>
              </a:buClr>
              <a:buFont typeface="Wingdings" panose="05000000000000000000" pitchFamily="2" charset="2"/>
              <a:buChar char="Ø"/>
            </a:pPr>
            <a:r>
              <a:rPr lang="tr-TR" b="1" dirty="0" smtClean="0"/>
              <a:t>İnsan </a:t>
            </a:r>
            <a:r>
              <a:rPr lang="tr-TR" b="1" dirty="0"/>
              <a:t>vücudu yaşam için gerekli hareketleri yapmaya uygun olup ‘çok uzun süre aynı vücut pozisyonunu sürdürmek’ için tasarlanmamıştır, bu nedenle diş hekimliği gibi sabit ve oturularak yapılan hareketsiz mesleklerde ergonomik risk faktörleri, artış </a:t>
            </a:r>
            <a:r>
              <a:rPr lang="tr-TR" b="1" dirty="0" smtClean="0"/>
              <a:t>göstermektedir.</a:t>
            </a:r>
          </a:p>
          <a:p>
            <a:pPr marL="342900" indent="-342900" algn="just">
              <a:buClr>
                <a:schemeClr val="accent4"/>
              </a:buClr>
              <a:buFont typeface="Wingdings" panose="05000000000000000000" pitchFamily="2" charset="2"/>
              <a:buChar char="Ø"/>
            </a:pPr>
            <a:r>
              <a:rPr lang="tr-TR" b="1" dirty="0" smtClean="0"/>
              <a:t>Hastanın </a:t>
            </a:r>
            <a:r>
              <a:rPr lang="tr-TR" b="1" dirty="0"/>
              <a:t>ya da hekimin kötü konumlanması, ileriye doğru eğilme, baş-boyun ve gövdenin bir yöne doğru tekrarlayan rotasyonları, kolların gövdeden uzak pozisyonda kullanımı, aşırı yüklenme, boynun kamburlaştırılması ve gergin şekilde oturma gibi doğal olmayan ya da uygunsuz çalışma duruşları </a:t>
            </a:r>
            <a:r>
              <a:rPr lang="tr-TR" b="1" dirty="0" smtClean="0"/>
              <a:t>bu </a:t>
            </a:r>
            <a:r>
              <a:rPr lang="tr-TR" b="1" dirty="0"/>
              <a:t>risk faktörlerine örnek olarak verilebilmektedir. </a:t>
            </a:r>
            <a:endParaRPr lang="tr-TR" b="1" dirty="0" smtClean="0"/>
          </a:p>
        </p:txBody>
      </p:sp>
    </p:spTree>
    <p:extLst>
      <p:ext uri="{BB962C8B-B14F-4D97-AF65-F5344CB8AC3E}">
        <p14:creationId xmlns:p14="http://schemas.microsoft.com/office/powerpoint/2010/main" val="36751557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xmlns="" id="{C326BF1F-B49C-4DF3-882F-012849EC5EE3}"/>
              </a:ext>
            </a:extLst>
          </p:cNvPr>
          <p:cNvSpPr>
            <a:spLocks noGrp="1" noChangeArrowheads="1"/>
          </p:cNvSpPr>
          <p:nvPr>
            <p:ph type="title"/>
          </p:nvPr>
        </p:nvSpPr>
        <p:spPr>
          <a:xfrm>
            <a:off x="1413892" y="268114"/>
            <a:ext cx="9394740" cy="946320"/>
          </a:xfr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a:normAutofit/>
          </a:bodyPr>
          <a:lstStyle/>
          <a:p>
            <a:pPr algn="ctr"/>
            <a:r>
              <a:rPr lang="tr-TR" altLang="tr-TR" sz="3200" b="1" dirty="0" smtClean="0">
                <a:solidFill>
                  <a:schemeClr val="bg1"/>
                </a:solidFill>
              </a:rPr>
              <a:t>DİŞ HEKİMLİĞİNDE ERGONOMİ</a:t>
            </a:r>
            <a:endParaRPr lang="tr-TR" altLang="tr-TR" sz="3200" b="1" dirty="0">
              <a:solidFill>
                <a:schemeClr val="bg1"/>
              </a:solidFill>
            </a:endParaRPr>
          </a:p>
        </p:txBody>
      </p:sp>
      <p:pic>
        <p:nvPicPr>
          <p:cNvPr id="1026" name="Picture 2" descr="OMÜ AMBLEM ile ilgili gö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68" t="5404" r="27357" b="4505"/>
          <a:stretch/>
        </p:blipFill>
        <p:spPr bwMode="auto">
          <a:xfrm>
            <a:off x="242923" y="268114"/>
            <a:ext cx="936104" cy="94631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11" t="7155" r="6671" b="5531"/>
          <a:stretch/>
        </p:blipFill>
        <p:spPr bwMode="auto">
          <a:xfrm>
            <a:off x="10996093" y="254051"/>
            <a:ext cx="948045" cy="946319"/>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826055" y="1484784"/>
            <a:ext cx="11233248" cy="4770537"/>
          </a:xfrm>
          <a:prstGeom prst="rect">
            <a:avLst/>
          </a:prstGeom>
        </p:spPr>
        <p:txBody>
          <a:bodyPr wrap="square">
            <a:spAutoFit/>
          </a:bodyPr>
          <a:lstStyle/>
          <a:p>
            <a:r>
              <a:rPr lang="tr-TR" b="1" dirty="0">
                <a:solidFill>
                  <a:srgbClr val="FFC000"/>
                </a:solidFill>
              </a:rPr>
              <a:t>DİŞ HEKİMLİĞİNDE ERGONOMİK RİSK FAKTÖRLERİ </a:t>
            </a:r>
            <a:endParaRPr lang="tr-TR" b="1" dirty="0" smtClean="0">
              <a:solidFill>
                <a:srgbClr val="FFC000"/>
              </a:solidFill>
            </a:endParaRPr>
          </a:p>
          <a:p>
            <a:endParaRPr lang="tr-TR" sz="600" b="1" dirty="0" smtClean="0"/>
          </a:p>
          <a:p>
            <a:r>
              <a:rPr lang="tr-TR" b="1" dirty="0">
                <a:solidFill>
                  <a:srgbClr val="FFC000"/>
                </a:solidFill>
              </a:rPr>
              <a:t>Duruş ile İlgili Risk </a:t>
            </a:r>
            <a:r>
              <a:rPr lang="tr-TR" b="1" dirty="0" smtClean="0">
                <a:solidFill>
                  <a:srgbClr val="FFC000"/>
                </a:solidFill>
              </a:rPr>
              <a:t>Faktörleri</a:t>
            </a:r>
          </a:p>
          <a:p>
            <a:endParaRPr lang="tr-TR" sz="1000" b="1" dirty="0">
              <a:solidFill>
                <a:srgbClr val="FFC000"/>
              </a:solidFill>
            </a:endParaRPr>
          </a:p>
          <a:p>
            <a:pPr marL="342900" indent="-342900" algn="just">
              <a:buClr>
                <a:schemeClr val="accent4"/>
              </a:buClr>
              <a:buFont typeface="Wingdings" panose="05000000000000000000" pitchFamily="2" charset="2"/>
              <a:buChar char="Ø"/>
            </a:pPr>
            <a:r>
              <a:rPr lang="tr-TR" b="1" dirty="0" smtClean="0"/>
              <a:t>Çalışma </a:t>
            </a:r>
            <a:r>
              <a:rPr lang="tr-TR" b="1" dirty="0"/>
              <a:t>alanında direkt görüşteki zorluk, </a:t>
            </a:r>
            <a:endParaRPr lang="tr-TR" b="1" dirty="0" smtClean="0"/>
          </a:p>
          <a:p>
            <a:pPr marL="342900" indent="-342900" algn="just">
              <a:buClr>
                <a:schemeClr val="accent4"/>
              </a:buClr>
              <a:buFont typeface="Wingdings" panose="05000000000000000000" pitchFamily="2" charset="2"/>
              <a:buChar char="Ø"/>
            </a:pPr>
            <a:r>
              <a:rPr lang="tr-TR" b="1" dirty="0" smtClean="0"/>
              <a:t>Hassasiyet </a:t>
            </a:r>
            <a:r>
              <a:rPr lang="tr-TR" b="1" dirty="0"/>
              <a:t>gerektiren özel klinik uygulamalar </a:t>
            </a:r>
          </a:p>
          <a:p>
            <a:pPr marL="342900" indent="-342900" algn="just">
              <a:buClr>
                <a:schemeClr val="accent4"/>
              </a:buClr>
              <a:buFont typeface="Wingdings" panose="05000000000000000000" pitchFamily="2" charset="2"/>
              <a:buChar char="Ø"/>
            </a:pPr>
            <a:r>
              <a:rPr lang="tr-TR" b="1" dirty="0" smtClean="0"/>
              <a:t>Tekrarlayan </a:t>
            </a:r>
            <a:r>
              <a:rPr lang="tr-TR" b="1" dirty="0"/>
              <a:t>elle kavrama </a:t>
            </a:r>
            <a:r>
              <a:rPr lang="tr-TR" b="1" dirty="0" smtClean="0"/>
              <a:t>hareketleri, </a:t>
            </a:r>
            <a:r>
              <a:rPr lang="tr-TR" b="1" dirty="0"/>
              <a:t>ağız sağlığı çalışanlarına özgü duruş problemleri oluşumunda rol oynamaktadır</a:t>
            </a:r>
            <a:r>
              <a:rPr lang="tr-TR" b="1" dirty="0" smtClean="0"/>
              <a:t>. </a:t>
            </a:r>
          </a:p>
          <a:p>
            <a:pPr marL="342900" indent="-342900" algn="just">
              <a:buClr>
                <a:schemeClr val="accent4"/>
              </a:buClr>
              <a:buFont typeface="Wingdings" panose="05000000000000000000" pitchFamily="2" charset="2"/>
              <a:buChar char="Ø"/>
            </a:pPr>
            <a:r>
              <a:rPr lang="tr-TR" b="1" dirty="0" smtClean="0"/>
              <a:t>Diş </a:t>
            </a:r>
            <a:r>
              <a:rPr lang="tr-TR" b="1" dirty="0"/>
              <a:t>hekimi sandalyede oturup hastaya doğru eğildiğinde, </a:t>
            </a:r>
            <a:r>
              <a:rPr lang="tr-TR" b="1" dirty="0" err="1"/>
              <a:t>lumbar</a:t>
            </a:r>
            <a:r>
              <a:rPr lang="tr-TR" b="1" dirty="0"/>
              <a:t> kıvrım düzleşmektedir. </a:t>
            </a:r>
            <a:r>
              <a:rPr lang="tr-TR" b="1" dirty="0" smtClean="0"/>
              <a:t>Bu </a:t>
            </a:r>
            <a:r>
              <a:rPr lang="tr-TR" b="1" dirty="0"/>
              <a:t>nedenlerden ötürü oturarak çalışma pozisyonlarının, rahatsızlık ve sakatlanma durumlarını engellediği söylenemez. </a:t>
            </a:r>
            <a:endParaRPr lang="tr-TR" b="1" dirty="0" smtClean="0"/>
          </a:p>
          <a:p>
            <a:pPr marL="342900" indent="-342900" algn="just">
              <a:buClr>
                <a:schemeClr val="accent4"/>
              </a:buClr>
              <a:buFont typeface="Wingdings" panose="05000000000000000000" pitchFamily="2" charset="2"/>
              <a:buChar char="Ø"/>
            </a:pPr>
            <a:r>
              <a:rPr lang="tr-TR" b="1" dirty="0" smtClean="0"/>
              <a:t>Sırttaki </a:t>
            </a:r>
            <a:r>
              <a:rPr lang="tr-TR" b="1" dirty="0"/>
              <a:t>basıncın azaltılması için en iyi yöntem ayakta duruş pozisyonudur ancak diş hekimleri uzun çalışma süreleri nedeniyle çoğu zaman oturma gereksinimi duymaktadırlar</a:t>
            </a:r>
            <a:r>
              <a:rPr lang="tr-TR" b="1" dirty="0" smtClean="0"/>
              <a:t>.</a:t>
            </a:r>
            <a:endParaRPr lang="tr-TR" b="1" dirty="0"/>
          </a:p>
        </p:txBody>
      </p:sp>
    </p:spTree>
    <p:extLst>
      <p:ext uri="{BB962C8B-B14F-4D97-AF65-F5344CB8AC3E}">
        <p14:creationId xmlns:p14="http://schemas.microsoft.com/office/powerpoint/2010/main" val="32996795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xmlns="" id="{C326BF1F-B49C-4DF3-882F-012849EC5EE3}"/>
              </a:ext>
            </a:extLst>
          </p:cNvPr>
          <p:cNvSpPr>
            <a:spLocks noGrp="1" noChangeArrowheads="1"/>
          </p:cNvSpPr>
          <p:nvPr>
            <p:ph type="title"/>
          </p:nvPr>
        </p:nvSpPr>
        <p:spPr>
          <a:xfrm>
            <a:off x="1413892" y="268114"/>
            <a:ext cx="9394740" cy="946320"/>
          </a:xfr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a:normAutofit/>
          </a:bodyPr>
          <a:lstStyle/>
          <a:p>
            <a:pPr algn="ctr"/>
            <a:r>
              <a:rPr lang="tr-TR" altLang="tr-TR" sz="3200" b="1" dirty="0" smtClean="0">
                <a:solidFill>
                  <a:schemeClr val="bg1"/>
                </a:solidFill>
              </a:rPr>
              <a:t>DİŞ HEKİMLİĞİNDE ERGONOMİ</a:t>
            </a:r>
            <a:endParaRPr lang="tr-TR" altLang="tr-TR" sz="3200" b="1" dirty="0">
              <a:solidFill>
                <a:schemeClr val="bg1"/>
              </a:solidFill>
            </a:endParaRPr>
          </a:p>
        </p:txBody>
      </p:sp>
      <p:pic>
        <p:nvPicPr>
          <p:cNvPr id="1026" name="Picture 2" descr="OMÜ AMBLEM ile ilgili gö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68" t="5404" r="27357" b="4505"/>
          <a:stretch/>
        </p:blipFill>
        <p:spPr bwMode="auto">
          <a:xfrm>
            <a:off x="242923" y="268114"/>
            <a:ext cx="936104" cy="94631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11" t="7155" r="6671" b="5531"/>
          <a:stretch/>
        </p:blipFill>
        <p:spPr bwMode="auto">
          <a:xfrm>
            <a:off x="10996093" y="254051"/>
            <a:ext cx="948045" cy="94631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922" y="1484784"/>
            <a:ext cx="2755145" cy="26403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2921" y="4146669"/>
            <a:ext cx="2755145" cy="26173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Dikdörtgen 7"/>
          <p:cNvSpPr/>
          <p:nvPr/>
        </p:nvSpPr>
        <p:spPr>
          <a:xfrm>
            <a:off x="4078188" y="1355576"/>
            <a:ext cx="4131259" cy="523220"/>
          </a:xfrm>
          <a:prstGeom prst="rect">
            <a:avLst/>
          </a:prstGeom>
        </p:spPr>
        <p:txBody>
          <a:bodyPr wrap="none">
            <a:spAutoFit/>
          </a:bodyPr>
          <a:lstStyle/>
          <a:p>
            <a:r>
              <a:rPr lang="tr-TR" sz="2800" b="1" dirty="0">
                <a:solidFill>
                  <a:srgbClr val="FFC000"/>
                </a:solidFill>
              </a:rPr>
              <a:t>Yanlış Oturma Pozisyonları</a:t>
            </a:r>
          </a:p>
        </p:txBody>
      </p:sp>
      <p:sp>
        <p:nvSpPr>
          <p:cNvPr id="9" name="Dikdörtgen 8"/>
          <p:cNvSpPr/>
          <p:nvPr/>
        </p:nvSpPr>
        <p:spPr>
          <a:xfrm>
            <a:off x="3062858" y="1971504"/>
            <a:ext cx="8846734" cy="3970318"/>
          </a:xfrm>
          <a:prstGeom prst="rect">
            <a:avLst/>
          </a:prstGeom>
        </p:spPr>
        <p:txBody>
          <a:bodyPr wrap="square">
            <a:spAutoFit/>
          </a:bodyPr>
          <a:lstStyle/>
          <a:p>
            <a:pPr marL="457200" indent="-457200" algn="just">
              <a:buClr>
                <a:schemeClr val="accent4"/>
              </a:buClr>
              <a:buFont typeface="Wingdings" panose="05000000000000000000" pitchFamily="2" charset="2"/>
              <a:buChar char="Ø"/>
            </a:pPr>
            <a:r>
              <a:rPr lang="tr-TR" sz="2800" dirty="0" smtClean="0"/>
              <a:t>Diş </a:t>
            </a:r>
            <a:r>
              <a:rPr lang="tr-TR" sz="2800" dirty="0"/>
              <a:t>hekimi </a:t>
            </a:r>
            <a:r>
              <a:rPr lang="tr-TR" sz="2800" dirty="0" err="1" smtClean="0"/>
              <a:t>vertebral</a:t>
            </a:r>
            <a:r>
              <a:rPr lang="tr-TR" sz="2800" dirty="0" smtClean="0"/>
              <a:t> kolonunu </a:t>
            </a:r>
            <a:r>
              <a:rPr lang="tr-TR" sz="2800" dirty="0"/>
              <a:t>çevirerek yana doğru kıvırmakta</a:t>
            </a:r>
            <a:r>
              <a:rPr lang="tr-TR" sz="2800" dirty="0" smtClean="0"/>
              <a:t>, aynı </a:t>
            </a:r>
            <a:r>
              <a:rPr lang="tr-TR" sz="2800" dirty="0"/>
              <a:t>zamanda da vücudunu, boynunu </a:t>
            </a:r>
            <a:r>
              <a:rPr lang="tr-TR" sz="2800" dirty="0" smtClean="0"/>
              <a:t>ve kafasını yana </a:t>
            </a:r>
            <a:r>
              <a:rPr lang="tr-TR" sz="2800" dirty="0"/>
              <a:t>eğmektedir. </a:t>
            </a:r>
            <a:endParaRPr lang="tr-TR" sz="2800" dirty="0" smtClean="0"/>
          </a:p>
          <a:p>
            <a:pPr marL="457200" indent="-457200" algn="just">
              <a:buClr>
                <a:schemeClr val="accent4"/>
              </a:buClr>
              <a:buFont typeface="Wingdings" panose="05000000000000000000" pitchFamily="2" charset="2"/>
              <a:buChar char="Ø"/>
            </a:pPr>
            <a:r>
              <a:rPr lang="tr-TR" sz="2800" dirty="0" smtClean="0"/>
              <a:t>Boynunu </a:t>
            </a:r>
            <a:r>
              <a:rPr lang="tr-TR" sz="2800" dirty="0"/>
              <a:t>ve kafasını ileri </a:t>
            </a:r>
            <a:r>
              <a:rPr lang="tr-TR" sz="2800" dirty="0" smtClean="0"/>
              <a:t>ve aşağıya </a:t>
            </a:r>
            <a:r>
              <a:rPr lang="tr-TR" sz="2800" dirty="0"/>
              <a:t>doğru eğerek uzatmaktadır. </a:t>
            </a:r>
            <a:endParaRPr lang="tr-TR" sz="2800" dirty="0" smtClean="0"/>
          </a:p>
          <a:p>
            <a:pPr marL="457200" indent="-457200" algn="just">
              <a:buClr>
                <a:schemeClr val="accent4"/>
              </a:buClr>
              <a:buFont typeface="Wingdings" panose="05000000000000000000" pitchFamily="2" charset="2"/>
              <a:buChar char="Ø"/>
            </a:pPr>
            <a:r>
              <a:rPr lang="tr-TR" sz="2800" dirty="0" smtClean="0"/>
              <a:t>Bu </a:t>
            </a:r>
            <a:r>
              <a:rPr lang="tr-TR" sz="2800" dirty="0"/>
              <a:t>tür </a:t>
            </a:r>
            <a:r>
              <a:rPr lang="tr-TR" sz="2800" dirty="0" smtClean="0"/>
              <a:t>bir çalışma </a:t>
            </a:r>
            <a:r>
              <a:rPr lang="tr-TR" sz="2800" dirty="0"/>
              <a:t>sonucunda şikayetler başlar </a:t>
            </a:r>
            <a:r>
              <a:rPr lang="tr-TR" sz="2800" dirty="0" smtClean="0"/>
              <a:t>ve genellikle </a:t>
            </a:r>
            <a:r>
              <a:rPr lang="tr-TR" sz="2800" dirty="0"/>
              <a:t>eklemlerde, bağ dokuda </a:t>
            </a:r>
            <a:r>
              <a:rPr lang="tr-TR" sz="2800" dirty="0" smtClean="0"/>
              <a:t>veya kaslarda </a:t>
            </a:r>
            <a:r>
              <a:rPr lang="tr-TR" sz="2800" dirty="0"/>
              <a:t>zedelenmeler olur, </a:t>
            </a:r>
            <a:r>
              <a:rPr lang="tr-TR" sz="2800" dirty="0" smtClean="0"/>
              <a:t>bunun sonucunda </a:t>
            </a:r>
            <a:r>
              <a:rPr lang="tr-TR" sz="2800" dirty="0"/>
              <a:t>da kaslarda gerginliğe neden olur</a:t>
            </a:r>
            <a:r>
              <a:rPr lang="tr-TR" sz="2800" dirty="0" smtClean="0"/>
              <a:t>. </a:t>
            </a:r>
          </a:p>
        </p:txBody>
      </p:sp>
    </p:spTree>
    <p:extLst>
      <p:ext uri="{BB962C8B-B14F-4D97-AF65-F5344CB8AC3E}">
        <p14:creationId xmlns:p14="http://schemas.microsoft.com/office/powerpoint/2010/main" val="38152952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xmlns="" id="{C326BF1F-B49C-4DF3-882F-012849EC5EE3}"/>
              </a:ext>
            </a:extLst>
          </p:cNvPr>
          <p:cNvSpPr txBox="1">
            <a:spLocks noChangeArrowheads="1"/>
          </p:cNvSpPr>
          <p:nvPr/>
        </p:nvSpPr>
        <p:spPr>
          <a:xfrm>
            <a:off x="1413892" y="268114"/>
            <a:ext cx="9394740" cy="946320"/>
          </a:xfrm>
          <a:prstGeom prst="rect">
            <a:avLst/>
          </a:prstGeo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vert="horz" lIns="121899" tIns="60949" rIns="121899" bIns="60949" rtlCol="0" anchor="b">
            <a:normAutofit/>
          </a:bodyPr>
          <a:lstStyle>
            <a:lvl1pPr algn="l" defTabSz="1218987" rtl="0" eaLnBrk="1" latinLnBrk="0" hangingPunct="1">
              <a:lnSpc>
                <a:spcPct val="90000"/>
              </a:lnSpc>
              <a:spcBef>
                <a:spcPct val="0"/>
              </a:spcBef>
              <a:buNone/>
              <a:defRPr sz="36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tr-TR" altLang="tr-TR" sz="3200" b="1" smtClean="0">
                <a:solidFill>
                  <a:schemeClr val="bg1"/>
                </a:solidFill>
              </a:rPr>
              <a:t>DİŞ HEKİMLİĞİNDE ERGONOMİ</a:t>
            </a:r>
            <a:endParaRPr lang="tr-TR" altLang="tr-TR" sz="3200" b="1" dirty="0">
              <a:solidFill>
                <a:schemeClr val="bg1"/>
              </a:solidFill>
            </a:endParaRPr>
          </a:p>
        </p:txBody>
      </p:sp>
      <p:pic>
        <p:nvPicPr>
          <p:cNvPr id="6" name="Picture 2" descr="OMÜ AMBLEM ile ilgili gö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68" t="5404" r="27357" b="4505"/>
          <a:stretch/>
        </p:blipFill>
        <p:spPr bwMode="auto">
          <a:xfrm>
            <a:off x="242923" y="268114"/>
            <a:ext cx="936104" cy="94631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11" t="7155" r="6671" b="5531"/>
          <a:stretch/>
        </p:blipFill>
        <p:spPr bwMode="auto">
          <a:xfrm>
            <a:off x="10996093" y="254051"/>
            <a:ext cx="948045" cy="946319"/>
          </a:xfrm>
          <a:prstGeom prst="rect">
            <a:avLst/>
          </a:prstGeom>
          <a:noFill/>
          <a:extLst>
            <a:ext uri="{909E8E84-426E-40DD-AFC4-6F175D3DCCD1}">
              <a14:hiddenFill xmlns:a14="http://schemas.microsoft.com/office/drawing/2010/main">
                <a:solidFill>
                  <a:srgbClr val="FFFFFF"/>
                </a:solidFill>
              </a14:hiddenFill>
            </a:ext>
          </a:extLst>
        </p:spPr>
      </p:pic>
      <p:sp>
        <p:nvSpPr>
          <p:cNvPr id="8" name="Dikdörtgen 7"/>
          <p:cNvSpPr/>
          <p:nvPr/>
        </p:nvSpPr>
        <p:spPr>
          <a:xfrm>
            <a:off x="4078188" y="1355576"/>
            <a:ext cx="4131259" cy="523220"/>
          </a:xfrm>
          <a:prstGeom prst="rect">
            <a:avLst/>
          </a:prstGeom>
        </p:spPr>
        <p:txBody>
          <a:bodyPr wrap="none">
            <a:spAutoFit/>
          </a:bodyPr>
          <a:lstStyle/>
          <a:p>
            <a:r>
              <a:rPr lang="tr-TR" sz="2800" b="1" dirty="0">
                <a:solidFill>
                  <a:srgbClr val="FFC000"/>
                </a:solidFill>
              </a:rPr>
              <a:t>Yanlış Oturma Pozisyonları</a:t>
            </a:r>
          </a:p>
        </p:txBody>
      </p:sp>
      <p:pic>
        <p:nvPicPr>
          <p:cNvPr id="9"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923" y="2060848"/>
            <a:ext cx="3865498" cy="41044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Dikdörtgen 9"/>
          <p:cNvSpPr/>
          <p:nvPr/>
        </p:nvSpPr>
        <p:spPr>
          <a:xfrm>
            <a:off x="4366219" y="2343361"/>
            <a:ext cx="7577919" cy="3539430"/>
          </a:xfrm>
          <a:prstGeom prst="rect">
            <a:avLst/>
          </a:prstGeom>
        </p:spPr>
        <p:txBody>
          <a:bodyPr wrap="square">
            <a:spAutoFit/>
          </a:bodyPr>
          <a:lstStyle/>
          <a:p>
            <a:pPr marL="457200" indent="-457200" algn="just">
              <a:buClr>
                <a:schemeClr val="accent4"/>
              </a:buClr>
              <a:buFont typeface="Wingdings" panose="05000000000000000000" pitchFamily="2" charset="2"/>
              <a:buChar char="Ø"/>
            </a:pPr>
            <a:r>
              <a:rPr lang="tr-TR" sz="2800" dirty="0"/>
              <a:t>Diş hekimi, optik koşullar yetersizse</a:t>
            </a:r>
            <a:r>
              <a:rPr lang="tr-TR" sz="2800" dirty="0" smtClean="0"/>
              <a:t>, sık </a:t>
            </a:r>
            <a:r>
              <a:rPr lang="tr-TR" sz="2800" dirty="0"/>
              <a:t>sık hastanın ağzına bakmak için </a:t>
            </a:r>
            <a:r>
              <a:rPr lang="tr-TR" sz="2800" dirty="0" smtClean="0"/>
              <a:t>öne eğilmek </a:t>
            </a:r>
            <a:r>
              <a:rPr lang="tr-TR" sz="2800" dirty="0"/>
              <a:t>zorundadır. </a:t>
            </a:r>
            <a:endParaRPr lang="tr-TR" sz="2800" dirty="0" smtClean="0"/>
          </a:p>
          <a:p>
            <a:pPr marL="457200" indent="-457200" algn="just">
              <a:buClr>
                <a:schemeClr val="accent4"/>
              </a:buClr>
              <a:buFont typeface="Wingdings" panose="05000000000000000000" pitchFamily="2" charset="2"/>
              <a:buChar char="Ø"/>
            </a:pPr>
            <a:r>
              <a:rPr lang="tr-TR" sz="2800" dirty="0" smtClean="0"/>
              <a:t>Eğer </a:t>
            </a:r>
            <a:r>
              <a:rPr lang="tr-TR" sz="2800" dirty="0"/>
              <a:t>diş </a:t>
            </a:r>
            <a:r>
              <a:rPr lang="tr-TR" sz="2800" dirty="0" smtClean="0"/>
              <a:t>hekimi sırtını </a:t>
            </a:r>
            <a:r>
              <a:rPr lang="tr-TR" sz="2800" dirty="0"/>
              <a:t>bükerek öne eğilirse, </a:t>
            </a:r>
            <a:r>
              <a:rPr lang="tr-TR" sz="2800" dirty="0" smtClean="0"/>
              <a:t>bel omurgasının </a:t>
            </a:r>
            <a:r>
              <a:rPr lang="tr-TR" sz="2800" dirty="0" err="1"/>
              <a:t>omurlararası</a:t>
            </a:r>
            <a:r>
              <a:rPr lang="tr-TR" sz="2800" dirty="0"/>
              <a:t> diskinin </a:t>
            </a:r>
            <a:r>
              <a:rPr lang="tr-TR" sz="2800" dirty="0" smtClean="0"/>
              <a:t>ön kısmına </a:t>
            </a:r>
            <a:r>
              <a:rPr lang="tr-TR" sz="2800" dirty="0"/>
              <a:t>büyük bir yük bindirecektir. </a:t>
            </a:r>
            <a:endParaRPr lang="tr-TR" sz="2800" dirty="0" smtClean="0"/>
          </a:p>
          <a:p>
            <a:pPr marL="457200" indent="-457200" algn="just">
              <a:buClr>
                <a:schemeClr val="accent4"/>
              </a:buClr>
              <a:buFont typeface="Wingdings" panose="05000000000000000000" pitchFamily="2" charset="2"/>
              <a:buChar char="Ø"/>
            </a:pPr>
            <a:r>
              <a:rPr lang="tr-TR" sz="2800" dirty="0" smtClean="0"/>
              <a:t>Bu oturma </a:t>
            </a:r>
            <a:r>
              <a:rPr lang="tr-TR" sz="2800" dirty="0"/>
              <a:t>pozisyonu, sırt kaslarına </a:t>
            </a:r>
            <a:r>
              <a:rPr lang="tr-TR" sz="2800" dirty="0" smtClean="0"/>
              <a:t>da büyük </a:t>
            </a:r>
            <a:r>
              <a:rPr lang="tr-TR" sz="2800" dirty="0"/>
              <a:t>bir gerilim yükleyecektir.</a:t>
            </a:r>
          </a:p>
        </p:txBody>
      </p:sp>
    </p:spTree>
    <p:extLst>
      <p:ext uri="{BB962C8B-B14F-4D97-AF65-F5344CB8AC3E}">
        <p14:creationId xmlns:p14="http://schemas.microsoft.com/office/powerpoint/2010/main" val="2135273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xmlns="" id="{C326BF1F-B49C-4DF3-882F-012849EC5EE3}"/>
              </a:ext>
            </a:extLst>
          </p:cNvPr>
          <p:cNvSpPr txBox="1">
            <a:spLocks noChangeArrowheads="1"/>
          </p:cNvSpPr>
          <p:nvPr/>
        </p:nvSpPr>
        <p:spPr>
          <a:xfrm>
            <a:off x="1413892" y="268114"/>
            <a:ext cx="9394740" cy="946320"/>
          </a:xfrm>
          <a:prstGeom prst="rect">
            <a:avLst/>
          </a:prstGeo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vert="horz" lIns="121899" tIns="60949" rIns="121899" bIns="60949" rtlCol="0" anchor="b">
            <a:normAutofit/>
          </a:bodyPr>
          <a:lstStyle>
            <a:lvl1pPr algn="l" defTabSz="1218987" rtl="0" eaLnBrk="1" latinLnBrk="0" hangingPunct="1">
              <a:lnSpc>
                <a:spcPct val="90000"/>
              </a:lnSpc>
              <a:spcBef>
                <a:spcPct val="0"/>
              </a:spcBef>
              <a:buNone/>
              <a:defRPr sz="36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tr-TR" altLang="tr-TR" sz="3200" b="1" smtClean="0">
                <a:solidFill>
                  <a:schemeClr val="bg1"/>
                </a:solidFill>
              </a:rPr>
              <a:t>DİŞ HEKİMLİĞİNDE ERGONOMİ</a:t>
            </a:r>
            <a:endParaRPr lang="tr-TR" altLang="tr-TR" sz="3200" b="1" dirty="0">
              <a:solidFill>
                <a:schemeClr val="bg1"/>
              </a:solidFill>
            </a:endParaRPr>
          </a:p>
        </p:txBody>
      </p:sp>
      <p:pic>
        <p:nvPicPr>
          <p:cNvPr id="6" name="Picture 2" descr="OMÜ AMBLEM ile ilgili gö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68" t="5404" r="27357" b="4505"/>
          <a:stretch/>
        </p:blipFill>
        <p:spPr bwMode="auto">
          <a:xfrm>
            <a:off x="242923" y="268114"/>
            <a:ext cx="936104" cy="94631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11" t="7155" r="6671" b="5531"/>
          <a:stretch/>
        </p:blipFill>
        <p:spPr bwMode="auto">
          <a:xfrm>
            <a:off x="10996093" y="254051"/>
            <a:ext cx="948045" cy="946319"/>
          </a:xfrm>
          <a:prstGeom prst="rect">
            <a:avLst/>
          </a:prstGeom>
          <a:noFill/>
          <a:extLst>
            <a:ext uri="{909E8E84-426E-40DD-AFC4-6F175D3DCCD1}">
              <a14:hiddenFill xmlns:a14="http://schemas.microsoft.com/office/drawing/2010/main">
                <a:solidFill>
                  <a:srgbClr val="FFFFFF"/>
                </a:solidFill>
              </a14:hiddenFill>
            </a:ext>
          </a:extLst>
        </p:spPr>
      </p:pic>
      <p:sp>
        <p:nvSpPr>
          <p:cNvPr id="8" name="Dikdörtgen 7"/>
          <p:cNvSpPr/>
          <p:nvPr/>
        </p:nvSpPr>
        <p:spPr>
          <a:xfrm>
            <a:off x="4078188" y="1231324"/>
            <a:ext cx="4131259" cy="523220"/>
          </a:xfrm>
          <a:prstGeom prst="rect">
            <a:avLst/>
          </a:prstGeom>
        </p:spPr>
        <p:txBody>
          <a:bodyPr wrap="none">
            <a:spAutoFit/>
          </a:bodyPr>
          <a:lstStyle/>
          <a:p>
            <a:r>
              <a:rPr lang="tr-TR" sz="2800" b="1" dirty="0">
                <a:solidFill>
                  <a:srgbClr val="FFC000"/>
                </a:solidFill>
              </a:rPr>
              <a:t>Yanlış Oturma Pozisyonları</a:t>
            </a:r>
          </a:p>
        </p:txBody>
      </p:sp>
      <p:pic>
        <p:nvPicPr>
          <p:cNvPr id="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923" y="2420888"/>
            <a:ext cx="3077084" cy="31866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Dikdörtgen 10"/>
          <p:cNvSpPr/>
          <p:nvPr/>
        </p:nvSpPr>
        <p:spPr>
          <a:xfrm>
            <a:off x="3430116" y="1715589"/>
            <a:ext cx="8514022" cy="4955203"/>
          </a:xfrm>
          <a:prstGeom prst="rect">
            <a:avLst/>
          </a:prstGeom>
        </p:spPr>
        <p:txBody>
          <a:bodyPr wrap="square">
            <a:spAutoFit/>
          </a:bodyPr>
          <a:lstStyle/>
          <a:p>
            <a:pPr marL="355600" indent="-355600" algn="just">
              <a:buClr>
                <a:schemeClr val="accent4"/>
              </a:buClr>
              <a:buFont typeface="Wingdings" panose="05000000000000000000" pitchFamily="2" charset="2"/>
              <a:buChar char="Ø"/>
            </a:pPr>
            <a:r>
              <a:rPr lang="tr-TR" sz="2800" b="1" dirty="0"/>
              <a:t>Eğer hasta diş hekimine göre daha alçak </a:t>
            </a:r>
            <a:r>
              <a:rPr lang="tr-TR" sz="2800" b="1" dirty="0" smtClean="0"/>
              <a:t>bir konumda </a:t>
            </a:r>
            <a:r>
              <a:rPr lang="tr-TR" sz="2800" b="1" dirty="0"/>
              <a:t>duruyorsa, diş hekimi daha </a:t>
            </a:r>
            <a:r>
              <a:rPr lang="tr-TR" sz="2800" b="1" dirty="0" smtClean="0"/>
              <a:t>detaylı görebilmek </a:t>
            </a:r>
            <a:r>
              <a:rPr lang="tr-TR" sz="2800" b="1" dirty="0"/>
              <a:t>için, görüntü </a:t>
            </a:r>
            <a:r>
              <a:rPr lang="tr-TR" sz="2800" b="1" dirty="0" smtClean="0"/>
              <a:t>mesafesini azaltmak </a:t>
            </a:r>
            <a:r>
              <a:rPr lang="tr-TR" sz="2800" b="1" dirty="0"/>
              <a:t>zorundadır. </a:t>
            </a:r>
            <a:endParaRPr lang="tr-TR" sz="2800" b="1" dirty="0" smtClean="0"/>
          </a:p>
          <a:p>
            <a:pPr marL="355600" indent="-355600" algn="just">
              <a:buClr>
                <a:schemeClr val="accent4"/>
              </a:buClr>
              <a:buFont typeface="Wingdings" panose="05000000000000000000" pitchFamily="2" charset="2"/>
              <a:buChar char="Ø"/>
            </a:pPr>
            <a:endParaRPr lang="tr-TR" sz="1200" b="1" dirty="0"/>
          </a:p>
          <a:p>
            <a:pPr marL="355600" indent="-355600" algn="just">
              <a:buClr>
                <a:schemeClr val="accent4"/>
              </a:buClr>
              <a:buFont typeface="Wingdings" panose="05000000000000000000" pitchFamily="2" charset="2"/>
              <a:buChar char="Ø"/>
            </a:pPr>
            <a:r>
              <a:rPr lang="tr-TR" sz="2800" b="1" dirty="0" smtClean="0"/>
              <a:t>Bu durum, diş hekiminin başını </a:t>
            </a:r>
            <a:r>
              <a:rPr lang="tr-TR" sz="2800" b="1" dirty="0"/>
              <a:t>ve </a:t>
            </a:r>
            <a:r>
              <a:rPr lang="tr-TR" sz="2800" b="1" dirty="0" smtClean="0"/>
              <a:t>boynunu eğmesi </a:t>
            </a:r>
            <a:r>
              <a:rPr lang="tr-TR" sz="2800" b="1" dirty="0"/>
              <a:t>anlamına gelir. </a:t>
            </a:r>
            <a:endParaRPr lang="tr-TR" sz="2800" b="1" dirty="0" smtClean="0"/>
          </a:p>
          <a:p>
            <a:pPr marL="355600" indent="-355600" algn="just">
              <a:buClr>
                <a:schemeClr val="accent4"/>
              </a:buClr>
              <a:buFont typeface="Wingdings" panose="05000000000000000000" pitchFamily="2" charset="2"/>
              <a:buChar char="Ø"/>
            </a:pPr>
            <a:endParaRPr lang="tr-TR" sz="1200" b="1" dirty="0" smtClean="0"/>
          </a:p>
          <a:p>
            <a:pPr marL="355600" indent="-355600" algn="just">
              <a:buClr>
                <a:schemeClr val="accent4"/>
              </a:buClr>
              <a:buFont typeface="Wingdings" panose="05000000000000000000" pitchFamily="2" charset="2"/>
              <a:buChar char="Ø"/>
            </a:pPr>
            <a:r>
              <a:rPr lang="tr-TR" sz="2800" b="1" dirty="0" smtClean="0"/>
              <a:t>Bu hareket </a:t>
            </a:r>
            <a:r>
              <a:rPr lang="tr-TR" sz="2800" b="1" dirty="0" err="1" smtClean="0"/>
              <a:t>omurlararası</a:t>
            </a:r>
            <a:r>
              <a:rPr lang="tr-TR" sz="2800" b="1" dirty="0" smtClean="0"/>
              <a:t> </a:t>
            </a:r>
            <a:r>
              <a:rPr lang="tr-TR" sz="2800" b="1" dirty="0"/>
              <a:t>disklere, boynun kas </a:t>
            </a:r>
            <a:r>
              <a:rPr lang="tr-TR" sz="2800" b="1" dirty="0" smtClean="0"/>
              <a:t>ve bağlarına </a:t>
            </a:r>
            <a:r>
              <a:rPr lang="tr-TR" sz="2800" b="1" dirty="0"/>
              <a:t>basınç uygular, </a:t>
            </a:r>
            <a:endParaRPr lang="tr-TR" sz="2800" b="1" dirty="0" smtClean="0"/>
          </a:p>
          <a:p>
            <a:pPr marL="355600" indent="-355600" algn="just">
              <a:buClr>
                <a:schemeClr val="accent4"/>
              </a:buClr>
              <a:buFont typeface="Wingdings" panose="05000000000000000000" pitchFamily="2" charset="2"/>
              <a:buChar char="Ø"/>
            </a:pPr>
            <a:endParaRPr lang="tr-TR" sz="1200" b="1" dirty="0" smtClean="0"/>
          </a:p>
          <a:p>
            <a:pPr marL="355600" indent="-355600" algn="just">
              <a:buClr>
                <a:schemeClr val="accent4"/>
              </a:buClr>
              <a:buFont typeface="Wingdings" panose="05000000000000000000" pitchFamily="2" charset="2"/>
              <a:buChar char="Ø"/>
            </a:pPr>
            <a:r>
              <a:rPr lang="tr-TR" sz="2800" b="1" dirty="0" smtClean="0"/>
              <a:t>Uzun vadede boyunda </a:t>
            </a:r>
            <a:r>
              <a:rPr lang="tr-TR" sz="2800" b="1" dirty="0" err="1"/>
              <a:t>osteoartrite</a:t>
            </a:r>
            <a:r>
              <a:rPr lang="tr-TR" sz="2800" b="1" dirty="0"/>
              <a:t> ve </a:t>
            </a:r>
            <a:r>
              <a:rPr lang="tr-TR" sz="2800" b="1" dirty="0" smtClean="0"/>
              <a:t>disklerin kayması </a:t>
            </a:r>
            <a:r>
              <a:rPr lang="tr-TR" sz="2800" b="1" dirty="0"/>
              <a:t>veya kompresyonu </a:t>
            </a:r>
            <a:r>
              <a:rPr lang="tr-TR" sz="2800" b="1" dirty="0" smtClean="0"/>
              <a:t>sonucunda </a:t>
            </a:r>
            <a:r>
              <a:rPr lang="nn-NO" sz="2800" b="1" dirty="0" smtClean="0"/>
              <a:t>kollarda </a:t>
            </a:r>
            <a:r>
              <a:rPr lang="nn-NO" sz="2800" b="1" dirty="0"/>
              <a:t>ve ellerde nevraljiye sebep olabilir.</a:t>
            </a:r>
            <a:endParaRPr lang="tr-TR" sz="2800" b="1" dirty="0"/>
          </a:p>
        </p:txBody>
      </p:sp>
    </p:spTree>
    <p:extLst>
      <p:ext uri="{BB962C8B-B14F-4D97-AF65-F5344CB8AC3E}">
        <p14:creationId xmlns:p14="http://schemas.microsoft.com/office/powerpoint/2010/main" val="33913858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xmlns="" id="{C326BF1F-B49C-4DF3-882F-012849EC5EE3}"/>
              </a:ext>
            </a:extLst>
          </p:cNvPr>
          <p:cNvSpPr txBox="1">
            <a:spLocks noChangeArrowheads="1"/>
          </p:cNvSpPr>
          <p:nvPr/>
        </p:nvSpPr>
        <p:spPr>
          <a:xfrm>
            <a:off x="1413892" y="268114"/>
            <a:ext cx="9394740" cy="946320"/>
          </a:xfrm>
          <a:prstGeom prst="rect">
            <a:avLst/>
          </a:prstGeo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vert="horz" lIns="121899" tIns="60949" rIns="121899" bIns="60949" rtlCol="0" anchor="b">
            <a:normAutofit/>
          </a:bodyPr>
          <a:lstStyle>
            <a:lvl1pPr algn="l" defTabSz="1218987" rtl="0" eaLnBrk="1" latinLnBrk="0" hangingPunct="1">
              <a:lnSpc>
                <a:spcPct val="90000"/>
              </a:lnSpc>
              <a:spcBef>
                <a:spcPct val="0"/>
              </a:spcBef>
              <a:buNone/>
              <a:defRPr sz="36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tr-TR" altLang="tr-TR" sz="3200" b="1" smtClean="0">
                <a:solidFill>
                  <a:schemeClr val="bg1"/>
                </a:solidFill>
              </a:rPr>
              <a:t>DİŞ HEKİMLİĞİNDE ERGONOMİ</a:t>
            </a:r>
            <a:endParaRPr lang="tr-TR" altLang="tr-TR" sz="3200" b="1" dirty="0">
              <a:solidFill>
                <a:schemeClr val="bg1"/>
              </a:solidFill>
            </a:endParaRPr>
          </a:p>
        </p:txBody>
      </p:sp>
      <p:pic>
        <p:nvPicPr>
          <p:cNvPr id="7" name="Picture 2" descr="OMÜ AMBLEM ile ilgili gö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68" t="5404" r="27357" b="4505"/>
          <a:stretch/>
        </p:blipFill>
        <p:spPr bwMode="auto">
          <a:xfrm>
            <a:off x="242923" y="268114"/>
            <a:ext cx="936104" cy="94631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11" t="7155" r="6671" b="5531"/>
          <a:stretch/>
        </p:blipFill>
        <p:spPr bwMode="auto">
          <a:xfrm>
            <a:off x="10996093" y="254051"/>
            <a:ext cx="948045" cy="946319"/>
          </a:xfrm>
          <a:prstGeom prst="rect">
            <a:avLst/>
          </a:prstGeom>
          <a:noFill/>
          <a:extLst>
            <a:ext uri="{909E8E84-426E-40DD-AFC4-6F175D3DCCD1}">
              <a14:hiddenFill xmlns:a14="http://schemas.microsoft.com/office/drawing/2010/main">
                <a:solidFill>
                  <a:srgbClr val="FFFFFF"/>
                </a:solidFill>
              </a14:hiddenFill>
            </a:ext>
          </a:extLst>
        </p:spPr>
      </p:pic>
      <p:sp>
        <p:nvSpPr>
          <p:cNvPr id="9" name="Dikdörtgen 8"/>
          <p:cNvSpPr/>
          <p:nvPr/>
        </p:nvSpPr>
        <p:spPr>
          <a:xfrm>
            <a:off x="1566749" y="1252461"/>
            <a:ext cx="9089027" cy="523220"/>
          </a:xfrm>
          <a:prstGeom prst="rect">
            <a:avLst/>
          </a:prstGeom>
        </p:spPr>
        <p:txBody>
          <a:bodyPr wrap="none">
            <a:spAutoFit/>
          </a:bodyPr>
          <a:lstStyle/>
          <a:p>
            <a:pPr algn="ctr"/>
            <a:r>
              <a:rPr lang="tr-TR" sz="2800" b="1" dirty="0">
                <a:solidFill>
                  <a:srgbClr val="FFC000"/>
                </a:solidFill>
              </a:rPr>
              <a:t>Yanlış Oturma </a:t>
            </a:r>
            <a:r>
              <a:rPr lang="tr-TR" sz="2800" b="1" dirty="0" smtClean="0">
                <a:solidFill>
                  <a:srgbClr val="FFC000"/>
                </a:solidFill>
              </a:rPr>
              <a:t>Pozisyonları - </a:t>
            </a:r>
            <a:r>
              <a:rPr lang="tr-TR" sz="2800" b="1" dirty="0">
                <a:solidFill>
                  <a:srgbClr val="FFC000"/>
                </a:solidFill>
              </a:rPr>
              <a:t>Öne Eğilerek Oturma </a:t>
            </a:r>
            <a:r>
              <a:rPr lang="tr-TR" sz="2800" b="1" dirty="0" smtClean="0">
                <a:solidFill>
                  <a:srgbClr val="FFC000"/>
                </a:solidFill>
              </a:rPr>
              <a:t>Pozisyonu</a:t>
            </a:r>
            <a:endParaRPr lang="tr-TR" sz="2800" b="1" dirty="0">
              <a:solidFill>
                <a:srgbClr val="FFC000"/>
              </a:solidFill>
            </a:endParaRPr>
          </a:p>
        </p:txBody>
      </p:sp>
      <p:pic>
        <p:nvPicPr>
          <p:cNvPr id="1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923" y="1844824"/>
            <a:ext cx="2881321" cy="30963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Dikdörtgen 10"/>
          <p:cNvSpPr/>
          <p:nvPr/>
        </p:nvSpPr>
        <p:spPr>
          <a:xfrm>
            <a:off x="3274950" y="1700808"/>
            <a:ext cx="8669188" cy="5262979"/>
          </a:xfrm>
          <a:prstGeom prst="rect">
            <a:avLst/>
          </a:prstGeom>
        </p:spPr>
        <p:txBody>
          <a:bodyPr wrap="square">
            <a:spAutoFit/>
          </a:bodyPr>
          <a:lstStyle/>
          <a:p>
            <a:pPr marL="342900" indent="-342900" algn="just">
              <a:buClr>
                <a:schemeClr val="accent4"/>
              </a:buClr>
              <a:buFont typeface="Wingdings" panose="05000000000000000000" pitchFamily="2" charset="2"/>
              <a:buChar char="Ø"/>
            </a:pPr>
            <a:r>
              <a:rPr lang="tr-TR" b="1" dirty="0" smtClean="0"/>
              <a:t>Klasik </a:t>
            </a:r>
            <a:r>
              <a:rPr lang="tr-TR" b="1" dirty="0"/>
              <a:t>bir hekim taburesinin oturma yeri arkaya </a:t>
            </a:r>
            <a:r>
              <a:rPr lang="tr-TR" b="1" dirty="0" smtClean="0"/>
              <a:t>doğru eğimlidir</a:t>
            </a:r>
            <a:r>
              <a:rPr lang="tr-TR" b="1" dirty="0"/>
              <a:t>. </a:t>
            </a:r>
            <a:endParaRPr lang="tr-TR" b="1" dirty="0" smtClean="0"/>
          </a:p>
          <a:p>
            <a:pPr marL="342900" indent="-342900" algn="just">
              <a:buClr>
                <a:schemeClr val="accent4"/>
              </a:buClr>
              <a:buFont typeface="Wingdings" panose="05000000000000000000" pitchFamily="2" charset="2"/>
              <a:buChar char="Ø"/>
            </a:pPr>
            <a:r>
              <a:rPr lang="tr-TR" b="1" dirty="0" smtClean="0"/>
              <a:t>Böyle bir sandalyede </a:t>
            </a:r>
            <a:r>
              <a:rPr lang="tr-TR" b="1" dirty="0"/>
              <a:t>diş </a:t>
            </a:r>
            <a:r>
              <a:rPr lang="tr-TR" b="1" dirty="0" smtClean="0"/>
              <a:t>hekimi, hastanın ağzının </a:t>
            </a:r>
            <a:r>
              <a:rPr lang="tr-TR" b="1" dirty="0"/>
              <a:t>içine bakmak için öne doğru biraz eğildiğinde</a:t>
            </a:r>
            <a:r>
              <a:rPr lang="tr-TR" b="1" dirty="0" smtClean="0"/>
              <a:t>, sırtını </a:t>
            </a:r>
            <a:r>
              <a:rPr lang="tr-TR" b="1" dirty="0"/>
              <a:t>dengede tutmakta zorlanabilir. </a:t>
            </a:r>
            <a:endParaRPr lang="tr-TR" b="1" dirty="0" smtClean="0"/>
          </a:p>
          <a:p>
            <a:pPr marL="342900" indent="-342900" algn="just">
              <a:buClr>
                <a:schemeClr val="accent4"/>
              </a:buClr>
              <a:buFont typeface="Wingdings" panose="05000000000000000000" pitchFamily="2" charset="2"/>
              <a:buChar char="Ø"/>
            </a:pPr>
            <a:r>
              <a:rPr lang="tr-TR" b="1" dirty="0" smtClean="0"/>
              <a:t>Kalça </a:t>
            </a:r>
            <a:r>
              <a:rPr lang="tr-TR" b="1" dirty="0"/>
              <a:t>ile </a:t>
            </a:r>
            <a:r>
              <a:rPr lang="tr-TR" b="1" dirty="0" smtClean="0"/>
              <a:t>beden arasındaki </a:t>
            </a:r>
            <a:r>
              <a:rPr lang="tr-TR" b="1" dirty="0"/>
              <a:t>açı çok daralır, ve bel omurgası kamburlaşır</a:t>
            </a:r>
            <a:r>
              <a:rPr lang="tr-TR" b="1" dirty="0" smtClean="0"/>
              <a:t>. </a:t>
            </a:r>
          </a:p>
          <a:p>
            <a:pPr marL="342900" indent="-342900" algn="just">
              <a:buClr>
                <a:schemeClr val="accent4"/>
              </a:buClr>
              <a:buFont typeface="Wingdings" panose="05000000000000000000" pitchFamily="2" charset="2"/>
              <a:buChar char="Ø"/>
            </a:pPr>
            <a:r>
              <a:rPr lang="tr-TR" b="1" dirty="0" smtClean="0"/>
              <a:t>Bu </a:t>
            </a:r>
            <a:r>
              <a:rPr lang="tr-TR" b="1" dirty="0"/>
              <a:t>hareket disklerin ön kısmına büyük bir ağırlık bindirir</a:t>
            </a:r>
            <a:r>
              <a:rPr lang="tr-TR" b="1" dirty="0" smtClean="0"/>
              <a:t>. </a:t>
            </a:r>
          </a:p>
          <a:p>
            <a:pPr marL="342900" indent="-342900" algn="just">
              <a:buClr>
                <a:schemeClr val="accent4"/>
              </a:buClr>
              <a:buFont typeface="Wingdings" panose="05000000000000000000" pitchFamily="2" charset="2"/>
              <a:buChar char="Ø"/>
            </a:pPr>
            <a:endParaRPr lang="tr-TR" b="1" dirty="0" smtClean="0"/>
          </a:p>
          <a:p>
            <a:pPr marL="342900" indent="-342900" algn="just">
              <a:buClr>
                <a:schemeClr val="accent4"/>
              </a:buClr>
              <a:buFont typeface="Wingdings" panose="05000000000000000000" pitchFamily="2" charset="2"/>
              <a:buChar char="Ø"/>
            </a:pPr>
            <a:r>
              <a:rPr lang="tr-TR" b="1" dirty="0" smtClean="0"/>
              <a:t>Boyu </a:t>
            </a:r>
            <a:r>
              <a:rPr lang="tr-TR" b="1" dirty="0"/>
              <a:t>178 </a:t>
            </a:r>
            <a:r>
              <a:rPr lang="tr-TR" b="1" dirty="0" err="1"/>
              <a:t>cm.den</a:t>
            </a:r>
            <a:r>
              <a:rPr lang="tr-TR" b="1" dirty="0"/>
              <a:t> uzun olan diş hekimleri, </a:t>
            </a:r>
            <a:r>
              <a:rPr lang="tr-TR" b="1" dirty="0" smtClean="0"/>
              <a:t>oturma yüksekliği </a:t>
            </a:r>
            <a:r>
              <a:rPr lang="tr-TR" b="1" dirty="0"/>
              <a:t>55 </a:t>
            </a:r>
            <a:r>
              <a:rPr lang="tr-TR" b="1" dirty="0" err="1"/>
              <a:t>cm.den</a:t>
            </a:r>
            <a:r>
              <a:rPr lang="tr-TR" b="1" dirty="0"/>
              <a:t> az olmayan ekstra </a:t>
            </a:r>
            <a:r>
              <a:rPr lang="tr-TR" b="1" dirty="0" smtClean="0"/>
              <a:t>yüksek sandalyeler </a:t>
            </a:r>
            <a:r>
              <a:rPr lang="tr-TR" b="1" dirty="0"/>
              <a:t>kullanmak zorundadır. </a:t>
            </a:r>
            <a:endParaRPr lang="tr-TR" b="1" dirty="0" smtClean="0"/>
          </a:p>
          <a:p>
            <a:pPr marL="342900" indent="-342900" algn="just">
              <a:buClr>
                <a:schemeClr val="accent4"/>
              </a:buClr>
              <a:buFont typeface="Wingdings" panose="05000000000000000000" pitchFamily="2" charset="2"/>
              <a:buChar char="Ø"/>
            </a:pPr>
            <a:r>
              <a:rPr lang="tr-TR" b="1" dirty="0" smtClean="0"/>
              <a:t>Öne </a:t>
            </a:r>
            <a:r>
              <a:rPr lang="tr-TR" b="1" dirty="0"/>
              <a:t>doğru eğimli </a:t>
            </a:r>
            <a:r>
              <a:rPr lang="tr-TR" b="1" dirty="0" smtClean="0"/>
              <a:t>bir sandalyede </a:t>
            </a:r>
            <a:r>
              <a:rPr lang="tr-TR" b="1" dirty="0"/>
              <a:t>oturan bir diş hekiminin öne </a:t>
            </a:r>
            <a:r>
              <a:rPr lang="tr-TR" b="1" dirty="0" smtClean="0"/>
              <a:t>kaymasını önlemek </a:t>
            </a:r>
            <a:r>
              <a:rPr lang="tr-TR" b="1" dirty="0"/>
              <a:t>için</a:t>
            </a:r>
            <a:r>
              <a:rPr lang="tr-TR" b="1" dirty="0" smtClean="0"/>
              <a:t>, sandalyenin </a:t>
            </a:r>
            <a:r>
              <a:rPr lang="tr-TR" b="1" dirty="0"/>
              <a:t>oturulacak kısmında hafif </a:t>
            </a:r>
            <a:r>
              <a:rPr lang="tr-TR" b="1" dirty="0" smtClean="0"/>
              <a:t>bir çukurluk </a:t>
            </a:r>
            <a:r>
              <a:rPr lang="tr-TR" b="1" dirty="0"/>
              <a:t>olması gerekir.</a:t>
            </a:r>
          </a:p>
        </p:txBody>
      </p:sp>
      <p:pic>
        <p:nvPicPr>
          <p:cNvPr id="1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13335" y="4941168"/>
            <a:ext cx="1140495" cy="18062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911346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582" y="2636912"/>
            <a:ext cx="2467113" cy="27666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Dikdörtgen 5"/>
          <p:cNvSpPr/>
          <p:nvPr/>
        </p:nvSpPr>
        <p:spPr>
          <a:xfrm>
            <a:off x="2752006" y="2276872"/>
            <a:ext cx="9162094" cy="3662541"/>
          </a:xfrm>
          <a:prstGeom prst="rect">
            <a:avLst/>
          </a:prstGeom>
        </p:spPr>
        <p:txBody>
          <a:bodyPr wrap="square">
            <a:spAutoFit/>
          </a:bodyPr>
          <a:lstStyle/>
          <a:p>
            <a:pPr marL="457200" indent="-457200">
              <a:buClr>
                <a:schemeClr val="accent4"/>
              </a:buClr>
              <a:buFont typeface="Wingdings" panose="05000000000000000000" pitchFamily="2" charset="2"/>
              <a:buChar char="Ø"/>
            </a:pPr>
            <a:r>
              <a:rPr lang="tr-TR" sz="2800" dirty="0"/>
              <a:t>İyi bir çalışma pozisyonu, </a:t>
            </a:r>
            <a:r>
              <a:rPr lang="tr-TR" sz="2800" dirty="0" smtClean="0"/>
              <a:t>vücudun orta </a:t>
            </a:r>
            <a:r>
              <a:rPr lang="tr-TR" sz="2800" dirty="0"/>
              <a:t>düzlemini çalıştırır; yani vücut</a:t>
            </a:r>
            <a:r>
              <a:rPr lang="tr-TR" sz="2800" dirty="0" smtClean="0"/>
              <a:t>, boyun </a:t>
            </a:r>
            <a:r>
              <a:rPr lang="tr-TR" sz="2800" dirty="0"/>
              <a:t>ve kafa çalışırken sağa, </a:t>
            </a:r>
            <a:r>
              <a:rPr lang="tr-TR" sz="2800" dirty="0" smtClean="0"/>
              <a:t>sola dönmez </a:t>
            </a:r>
            <a:r>
              <a:rPr lang="tr-TR" sz="2800" dirty="0"/>
              <a:t>ve eğilmez</a:t>
            </a:r>
            <a:r>
              <a:rPr lang="tr-TR" sz="2800" dirty="0" smtClean="0"/>
              <a:t>.</a:t>
            </a:r>
          </a:p>
          <a:p>
            <a:pPr marL="457200" indent="-457200">
              <a:buClr>
                <a:schemeClr val="accent4"/>
              </a:buClr>
              <a:buFont typeface="Wingdings" panose="05000000000000000000" pitchFamily="2" charset="2"/>
              <a:buChar char="Ø"/>
            </a:pPr>
            <a:endParaRPr lang="tr-TR" sz="1200" dirty="0" smtClean="0"/>
          </a:p>
          <a:p>
            <a:pPr marL="457200" indent="-457200">
              <a:buClr>
                <a:schemeClr val="accent4"/>
              </a:buClr>
              <a:buFont typeface="Wingdings" panose="05000000000000000000" pitchFamily="2" charset="2"/>
              <a:buChar char="Ø"/>
            </a:pPr>
            <a:r>
              <a:rPr lang="tr-TR" sz="2800" dirty="0" smtClean="0"/>
              <a:t> Önden bakıldığında</a:t>
            </a:r>
            <a:r>
              <a:rPr lang="tr-TR" sz="2800" dirty="0"/>
              <a:t>, omurganın düz </a:t>
            </a:r>
            <a:r>
              <a:rPr lang="tr-TR" sz="2800" dirty="0" smtClean="0"/>
              <a:t>durması gerekir</a:t>
            </a:r>
            <a:r>
              <a:rPr lang="tr-TR" sz="2800" dirty="0"/>
              <a:t>. </a:t>
            </a:r>
            <a:endParaRPr lang="tr-TR" sz="2800" dirty="0" smtClean="0"/>
          </a:p>
          <a:p>
            <a:pPr>
              <a:buClr>
                <a:schemeClr val="accent4"/>
              </a:buClr>
            </a:pPr>
            <a:endParaRPr lang="tr-TR" sz="1200" dirty="0" smtClean="0"/>
          </a:p>
          <a:p>
            <a:pPr marL="457200" indent="-457200">
              <a:buClr>
                <a:schemeClr val="accent4"/>
              </a:buClr>
              <a:buFont typeface="Wingdings" panose="05000000000000000000" pitchFamily="2" charset="2"/>
              <a:buChar char="Ø"/>
            </a:pPr>
            <a:r>
              <a:rPr lang="tr-TR" sz="2800" dirty="0" smtClean="0"/>
              <a:t>Vücut </a:t>
            </a:r>
            <a:r>
              <a:rPr lang="tr-TR" sz="2800" dirty="0"/>
              <a:t>simetrik durmalıdır</a:t>
            </a:r>
            <a:r>
              <a:rPr lang="tr-TR" sz="2800" dirty="0" smtClean="0"/>
              <a:t>. </a:t>
            </a:r>
          </a:p>
          <a:p>
            <a:pPr>
              <a:buClr>
                <a:schemeClr val="accent4"/>
              </a:buClr>
            </a:pPr>
            <a:endParaRPr lang="tr-TR" sz="1200" dirty="0" smtClean="0"/>
          </a:p>
          <a:p>
            <a:pPr marL="457200" indent="-457200">
              <a:buClr>
                <a:schemeClr val="accent4"/>
              </a:buClr>
              <a:buFont typeface="Wingdings" panose="05000000000000000000" pitchFamily="2" charset="2"/>
              <a:buChar char="Ø"/>
            </a:pPr>
            <a:r>
              <a:rPr lang="tr-TR" sz="2800" dirty="0" smtClean="0"/>
              <a:t>Oturma </a:t>
            </a:r>
            <a:r>
              <a:rPr lang="tr-TR" sz="2800" dirty="0"/>
              <a:t>pozisyonu, statik </a:t>
            </a:r>
            <a:r>
              <a:rPr lang="tr-TR" sz="2800" dirty="0" smtClean="0"/>
              <a:t>kas basıncını </a:t>
            </a:r>
            <a:r>
              <a:rPr lang="tr-TR" sz="2800" dirty="0"/>
              <a:t>mümkün </a:t>
            </a:r>
            <a:r>
              <a:rPr lang="tr-TR" sz="2800" dirty="0" smtClean="0"/>
              <a:t>olduğunca azaltacak </a:t>
            </a:r>
            <a:r>
              <a:rPr lang="tr-TR" sz="2800" dirty="0"/>
              <a:t>şekilde dengede olmalıdır.</a:t>
            </a:r>
          </a:p>
        </p:txBody>
      </p:sp>
      <p:sp>
        <p:nvSpPr>
          <p:cNvPr id="7" name="Rectangle 2">
            <a:extLst>
              <a:ext uri="{FF2B5EF4-FFF2-40B4-BE49-F238E27FC236}">
                <a16:creationId xmlns:a16="http://schemas.microsoft.com/office/drawing/2014/main" xmlns="" id="{C326BF1F-B49C-4DF3-882F-012849EC5EE3}"/>
              </a:ext>
            </a:extLst>
          </p:cNvPr>
          <p:cNvSpPr txBox="1">
            <a:spLocks noChangeArrowheads="1"/>
          </p:cNvSpPr>
          <p:nvPr/>
        </p:nvSpPr>
        <p:spPr>
          <a:xfrm>
            <a:off x="1413892" y="268114"/>
            <a:ext cx="9394740" cy="946320"/>
          </a:xfrm>
          <a:prstGeom prst="rect">
            <a:avLst/>
          </a:prstGeo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vert="horz" lIns="121899" tIns="60949" rIns="121899" bIns="60949" rtlCol="0" anchor="b">
            <a:normAutofit/>
          </a:bodyPr>
          <a:lstStyle>
            <a:lvl1pPr algn="l" defTabSz="1218987" rtl="0" eaLnBrk="1" latinLnBrk="0" hangingPunct="1">
              <a:lnSpc>
                <a:spcPct val="90000"/>
              </a:lnSpc>
              <a:spcBef>
                <a:spcPct val="0"/>
              </a:spcBef>
              <a:buNone/>
              <a:defRPr sz="36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tr-TR" altLang="tr-TR" sz="3200" b="1" dirty="0" smtClean="0">
                <a:solidFill>
                  <a:schemeClr val="bg1"/>
                </a:solidFill>
              </a:rPr>
              <a:t>DİŞ HEKİMLİĞİNDE ERGONOMİ</a:t>
            </a:r>
            <a:endParaRPr lang="tr-TR" altLang="tr-TR" sz="3200" b="1" dirty="0">
              <a:solidFill>
                <a:schemeClr val="bg1"/>
              </a:solidFill>
            </a:endParaRPr>
          </a:p>
        </p:txBody>
      </p:sp>
      <p:pic>
        <p:nvPicPr>
          <p:cNvPr id="8" name="Picture 2"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768" t="5404" r="27357" b="4505"/>
          <a:stretch/>
        </p:blipFill>
        <p:spPr bwMode="auto">
          <a:xfrm>
            <a:off x="242923" y="268114"/>
            <a:ext cx="936104" cy="94631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OMÜ AMBLEM ile ilgili görsel sonucu"/>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6211" t="7155" r="6671" b="5531"/>
          <a:stretch/>
        </p:blipFill>
        <p:spPr bwMode="auto">
          <a:xfrm>
            <a:off x="10996093" y="254051"/>
            <a:ext cx="948045" cy="946319"/>
          </a:xfrm>
          <a:prstGeom prst="rect">
            <a:avLst/>
          </a:prstGeom>
          <a:noFill/>
          <a:extLst>
            <a:ext uri="{909E8E84-426E-40DD-AFC4-6F175D3DCCD1}">
              <a14:hiddenFill xmlns:a14="http://schemas.microsoft.com/office/drawing/2010/main">
                <a:solidFill>
                  <a:srgbClr val="FFFFFF"/>
                </a:solidFill>
              </a14:hiddenFill>
            </a:ext>
          </a:extLst>
        </p:spPr>
      </p:pic>
      <p:sp>
        <p:nvSpPr>
          <p:cNvPr id="10" name="Dikdörtgen 9"/>
          <p:cNvSpPr/>
          <p:nvPr/>
        </p:nvSpPr>
        <p:spPr>
          <a:xfrm>
            <a:off x="1682770" y="1478055"/>
            <a:ext cx="8856984" cy="523220"/>
          </a:xfrm>
          <a:prstGeom prst="rect">
            <a:avLst/>
          </a:prstGeom>
        </p:spPr>
        <p:txBody>
          <a:bodyPr wrap="square">
            <a:spAutoFit/>
          </a:bodyPr>
          <a:lstStyle/>
          <a:p>
            <a:pPr algn="ctr"/>
            <a:r>
              <a:rPr lang="tr-TR" sz="2800" b="1" dirty="0" smtClean="0">
                <a:solidFill>
                  <a:srgbClr val="FFC000"/>
                </a:solidFill>
              </a:rPr>
              <a:t>İyi çalışma Pozisyonu</a:t>
            </a:r>
            <a:endParaRPr lang="tr-TR" sz="2800" b="1" dirty="0">
              <a:solidFill>
                <a:srgbClr val="FFC000"/>
              </a:solidFill>
            </a:endParaRPr>
          </a:p>
        </p:txBody>
      </p:sp>
    </p:spTree>
    <p:extLst>
      <p:ext uri="{BB962C8B-B14F-4D97-AF65-F5344CB8AC3E}">
        <p14:creationId xmlns:p14="http://schemas.microsoft.com/office/powerpoint/2010/main" val="17585788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xmlns="" id="{C326BF1F-B49C-4DF3-882F-012849EC5EE3}"/>
              </a:ext>
            </a:extLst>
          </p:cNvPr>
          <p:cNvSpPr txBox="1">
            <a:spLocks noChangeArrowheads="1"/>
          </p:cNvSpPr>
          <p:nvPr/>
        </p:nvSpPr>
        <p:spPr>
          <a:xfrm>
            <a:off x="1413892" y="268114"/>
            <a:ext cx="9394740" cy="946320"/>
          </a:xfrm>
          <a:prstGeom prst="rect">
            <a:avLst/>
          </a:prstGeo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vert="horz" lIns="121899" tIns="60949" rIns="121899" bIns="60949" rtlCol="0" anchor="b">
            <a:normAutofit/>
          </a:bodyPr>
          <a:lstStyle>
            <a:lvl1pPr algn="l" defTabSz="1218987" rtl="0" eaLnBrk="1" latinLnBrk="0" hangingPunct="1">
              <a:lnSpc>
                <a:spcPct val="90000"/>
              </a:lnSpc>
              <a:spcBef>
                <a:spcPct val="0"/>
              </a:spcBef>
              <a:buNone/>
              <a:defRPr sz="36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tr-TR" altLang="tr-TR" sz="3200" b="1" dirty="0" smtClean="0">
                <a:solidFill>
                  <a:schemeClr val="bg1"/>
                </a:solidFill>
              </a:rPr>
              <a:t>DİŞ HEKİMLİĞİNDE ERGONOMİ</a:t>
            </a:r>
            <a:endParaRPr lang="tr-TR" altLang="tr-TR" sz="3200" b="1" dirty="0">
              <a:solidFill>
                <a:schemeClr val="bg1"/>
              </a:solidFill>
            </a:endParaRPr>
          </a:p>
        </p:txBody>
      </p:sp>
      <p:pic>
        <p:nvPicPr>
          <p:cNvPr id="6" name="Picture 2" descr="OMÜ AMBLEM ile ilgili gö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68" t="5404" r="27357" b="4505"/>
          <a:stretch/>
        </p:blipFill>
        <p:spPr bwMode="auto">
          <a:xfrm>
            <a:off x="242923" y="268114"/>
            <a:ext cx="936104" cy="94631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11" t="7155" r="6671" b="5531"/>
          <a:stretch/>
        </p:blipFill>
        <p:spPr bwMode="auto">
          <a:xfrm>
            <a:off x="10996093" y="254051"/>
            <a:ext cx="948045" cy="946319"/>
          </a:xfrm>
          <a:prstGeom prst="rect">
            <a:avLst/>
          </a:prstGeom>
          <a:noFill/>
          <a:extLst>
            <a:ext uri="{909E8E84-426E-40DD-AFC4-6F175D3DCCD1}">
              <a14:hiddenFill xmlns:a14="http://schemas.microsoft.com/office/drawing/2010/main">
                <a:solidFill>
                  <a:srgbClr val="FFFFFF"/>
                </a:solidFill>
              </a14:hiddenFill>
            </a:ext>
          </a:extLst>
        </p:spPr>
      </p:pic>
      <p:sp>
        <p:nvSpPr>
          <p:cNvPr id="8" name="Dikdörtgen 7"/>
          <p:cNvSpPr/>
          <p:nvPr/>
        </p:nvSpPr>
        <p:spPr>
          <a:xfrm>
            <a:off x="1682770" y="1478055"/>
            <a:ext cx="8856984" cy="523220"/>
          </a:xfrm>
          <a:prstGeom prst="rect">
            <a:avLst/>
          </a:prstGeom>
        </p:spPr>
        <p:txBody>
          <a:bodyPr wrap="square">
            <a:spAutoFit/>
          </a:bodyPr>
          <a:lstStyle/>
          <a:p>
            <a:pPr algn="ctr"/>
            <a:r>
              <a:rPr lang="tr-TR" sz="2800" b="1" dirty="0" smtClean="0">
                <a:solidFill>
                  <a:srgbClr val="FFC000"/>
                </a:solidFill>
              </a:rPr>
              <a:t>Yaslanarak </a:t>
            </a:r>
            <a:r>
              <a:rPr lang="tr-TR" sz="2800" b="1" dirty="0">
                <a:solidFill>
                  <a:srgbClr val="FFC000"/>
                </a:solidFill>
              </a:rPr>
              <a:t>Oturma Pozisyonları</a:t>
            </a:r>
          </a:p>
        </p:txBody>
      </p:sp>
      <p:pic>
        <p:nvPicPr>
          <p:cNvPr id="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923" y="1340768"/>
            <a:ext cx="3113644" cy="30921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Dikdörtgen 9"/>
          <p:cNvSpPr/>
          <p:nvPr/>
        </p:nvSpPr>
        <p:spPr>
          <a:xfrm>
            <a:off x="3440848" y="2002230"/>
            <a:ext cx="8503290" cy="3970318"/>
          </a:xfrm>
          <a:prstGeom prst="rect">
            <a:avLst/>
          </a:prstGeom>
        </p:spPr>
        <p:txBody>
          <a:bodyPr wrap="square">
            <a:spAutoFit/>
          </a:bodyPr>
          <a:lstStyle/>
          <a:p>
            <a:r>
              <a:rPr lang="tr-TR" sz="2800" b="1" dirty="0" smtClean="0"/>
              <a:t>Burada</a:t>
            </a:r>
            <a:r>
              <a:rPr lang="tr-TR" sz="2800" b="1" dirty="0"/>
              <a:t>, sandalyenin oturulan kısmı </a:t>
            </a:r>
            <a:r>
              <a:rPr lang="tr-TR" sz="2800" b="1" dirty="0" smtClean="0"/>
              <a:t>hafifçe geriye doğru eğimlidir </a:t>
            </a:r>
            <a:r>
              <a:rPr lang="tr-TR" sz="2800" b="1" dirty="0"/>
              <a:t>ve dayanılan kısmı, belkemiğini </a:t>
            </a:r>
            <a:r>
              <a:rPr lang="tr-TR" sz="2800" b="1" dirty="0" smtClean="0"/>
              <a:t>güçlü bir </a:t>
            </a:r>
            <a:r>
              <a:rPr lang="tr-TR" sz="2800" b="1" dirty="0"/>
              <a:t>şekilde desteklemektedir. </a:t>
            </a:r>
            <a:endParaRPr lang="tr-TR" sz="2800" b="1" dirty="0" smtClean="0"/>
          </a:p>
          <a:p>
            <a:r>
              <a:rPr lang="tr-TR" sz="2800" b="1" dirty="0" smtClean="0"/>
              <a:t>Diş hekimi hastasıyla </a:t>
            </a:r>
            <a:r>
              <a:rPr lang="tr-TR" sz="2800" b="1" dirty="0"/>
              <a:t>konuşurken bile, bu </a:t>
            </a:r>
            <a:r>
              <a:rPr lang="tr-TR" sz="2800" b="1" dirty="0" smtClean="0"/>
              <a:t>pozisyonda oturmalıdır</a:t>
            </a:r>
            <a:r>
              <a:rPr lang="tr-TR" sz="2800" b="1" dirty="0"/>
              <a:t>. </a:t>
            </a:r>
            <a:endParaRPr lang="tr-TR" sz="2800" b="1" dirty="0" smtClean="0"/>
          </a:p>
          <a:p>
            <a:r>
              <a:rPr lang="tr-TR" sz="2800" b="1" dirty="0" smtClean="0"/>
              <a:t>Hasta </a:t>
            </a:r>
            <a:r>
              <a:rPr lang="tr-TR" sz="2800" b="1" dirty="0"/>
              <a:t>ağzının muayenesinin </a:t>
            </a:r>
            <a:r>
              <a:rPr lang="tr-TR" sz="2800" b="1" dirty="0" smtClean="0"/>
              <a:t>kolay olduğu </a:t>
            </a:r>
            <a:r>
              <a:rPr lang="tr-TR" sz="2800" b="1" dirty="0"/>
              <a:t>durumlarda, bu oturma tarzı </a:t>
            </a:r>
            <a:r>
              <a:rPr lang="tr-TR" sz="2800" b="1" dirty="0" smtClean="0"/>
              <a:t>tercih edilmelidir</a:t>
            </a:r>
            <a:r>
              <a:rPr lang="tr-TR" sz="2800" b="1" dirty="0"/>
              <a:t>. </a:t>
            </a:r>
            <a:endParaRPr lang="tr-TR" sz="2800" b="1" dirty="0" smtClean="0"/>
          </a:p>
          <a:p>
            <a:r>
              <a:rPr lang="tr-TR" sz="2800" b="1" dirty="0" smtClean="0"/>
              <a:t>Ancak</a:t>
            </a:r>
            <a:r>
              <a:rPr lang="tr-TR" sz="2800" b="1" dirty="0"/>
              <a:t>, bu pozisyonda çalışmak</a:t>
            </a:r>
            <a:r>
              <a:rPr lang="tr-TR" sz="2800" b="1" dirty="0" smtClean="0"/>
              <a:t>, sizler </a:t>
            </a:r>
            <a:r>
              <a:rPr lang="tr-TR" sz="2800" b="1" dirty="0"/>
              <a:t>için pek mümkün olmamaktadır.</a:t>
            </a:r>
          </a:p>
        </p:txBody>
      </p:sp>
      <p:pic>
        <p:nvPicPr>
          <p:cNvPr id="11"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79027" y="4432938"/>
            <a:ext cx="1402085" cy="22205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030581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xmlns="" id="{C326BF1F-B49C-4DF3-882F-012849EC5EE3}"/>
              </a:ext>
            </a:extLst>
          </p:cNvPr>
          <p:cNvSpPr>
            <a:spLocks noGrp="1" noChangeArrowheads="1"/>
          </p:cNvSpPr>
          <p:nvPr>
            <p:ph type="title"/>
          </p:nvPr>
        </p:nvSpPr>
        <p:spPr>
          <a:xfrm>
            <a:off x="1413892" y="268114"/>
            <a:ext cx="9394740" cy="946320"/>
          </a:xfr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a:normAutofit/>
          </a:bodyPr>
          <a:lstStyle/>
          <a:p>
            <a:pPr algn="ctr"/>
            <a:r>
              <a:rPr lang="tr-TR" altLang="tr-TR" sz="3200" b="1" dirty="0" smtClean="0">
                <a:solidFill>
                  <a:schemeClr val="bg1"/>
                </a:solidFill>
              </a:rPr>
              <a:t>DİŞ HEKİMLİĞİNDE ERGONOMİ</a:t>
            </a:r>
            <a:endParaRPr lang="tr-TR" altLang="tr-TR" sz="3200" b="1" dirty="0">
              <a:solidFill>
                <a:schemeClr val="bg1"/>
              </a:solidFill>
            </a:endParaRPr>
          </a:p>
        </p:txBody>
      </p:sp>
      <p:pic>
        <p:nvPicPr>
          <p:cNvPr id="1026" name="Picture 2" descr="OMÜ AMBLEM ile ilgili gö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68" t="5404" r="27357" b="4505"/>
          <a:stretch/>
        </p:blipFill>
        <p:spPr bwMode="auto">
          <a:xfrm>
            <a:off x="242923" y="268114"/>
            <a:ext cx="936104" cy="94631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11" t="7155" r="6671" b="5531"/>
          <a:stretch/>
        </p:blipFill>
        <p:spPr bwMode="auto">
          <a:xfrm>
            <a:off x="10996093" y="254051"/>
            <a:ext cx="948045" cy="946319"/>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837828" y="1340768"/>
            <a:ext cx="11233248" cy="5509200"/>
          </a:xfrm>
          <a:prstGeom prst="rect">
            <a:avLst/>
          </a:prstGeom>
        </p:spPr>
        <p:txBody>
          <a:bodyPr wrap="square">
            <a:spAutoFit/>
          </a:bodyPr>
          <a:lstStyle/>
          <a:p>
            <a:r>
              <a:rPr lang="tr-TR" sz="2200" b="1" dirty="0">
                <a:solidFill>
                  <a:srgbClr val="FFC000"/>
                </a:solidFill>
              </a:rPr>
              <a:t>DİŞ HEKİMLİĞİNDE ERGONOMİK RİSK FAKTÖRLERİ </a:t>
            </a:r>
            <a:endParaRPr lang="tr-TR" sz="2200" b="1" dirty="0" smtClean="0">
              <a:solidFill>
                <a:srgbClr val="FFC000"/>
              </a:solidFill>
            </a:endParaRPr>
          </a:p>
          <a:p>
            <a:r>
              <a:rPr lang="tr-TR" sz="2200" b="1" dirty="0" smtClean="0">
                <a:solidFill>
                  <a:srgbClr val="FFC000"/>
                </a:solidFill>
              </a:rPr>
              <a:t>Duruş </a:t>
            </a:r>
            <a:r>
              <a:rPr lang="tr-TR" sz="2200" b="1" dirty="0">
                <a:solidFill>
                  <a:srgbClr val="FFC000"/>
                </a:solidFill>
              </a:rPr>
              <a:t>ile İlgili Risk Faktörleri </a:t>
            </a:r>
            <a:r>
              <a:rPr lang="tr-TR" sz="2200" b="1" dirty="0" smtClean="0">
                <a:solidFill>
                  <a:srgbClr val="FFC000"/>
                </a:solidFill>
              </a:rPr>
              <a:t>(</a:t>
            </a:r>
            <a:r>
              <a:rPr lang="tr-TR" sz="2200" b="1" dirty="0" smtClean="0"/>
              <a:t>Ergonomiye </a:t>
            </a:r>
            <a:r>
              <a:rPr lang="tr-TR" sz="2200" b="1" dirty="0"/>
              <a:t>Uygun Çalışma Duruşu ve Zaman Planlaması </a:t>
            </a:r>
            <a:r>
              <a:rPr lang="tr-TR" sz="2200" b="1" dirty="0" smtClean="0"/>
              <a:t>)</a:t>
            </a:r>
            <a:endParaRPr lang="tr-TR" sz="2200" b="1" dirty="0"/>
          </a:p>
          <a:p>
            <a:r>
              <a:rPr lang="tr-TR" sz="2200" b="1" dirty="0"/>
              <a:t>Ergonomiye uygun çalışma duruşu, çalışmaya bağlı oluşan hasarların önlenmesinde başlangıç noktasıdır. </a:t>
            </a:r>
            <a:endParaRPr lang="tr-TR" sz="2200" b="1" dirty="0" smtClean="0"/>
          </a:p>
          <a:p>
            <a:r>
              <a:rPr lang="tr-TR" sz="2200" b="1" dirty="0" smtClean="0"/>
              <a:t>Uzun </a:t>
            </a:r>
            <a:r>
              <a:rPr lang="tr-TR" sz="2200" b="1" dirty="0"/>
              <a:t>süreli ve tekrarlayan şekilde uygunsuz pozisyonlarda çalışmanın oluşturacağı hasarların engellenmesinde doğru bir çalışma planı ve zaman ayarlaması önemli rol oynamaktadır. </a:t>
            </a:r>
            <a:endParaRPr lang="tr-TR" sz="2200" b="1" dirty="0" smtClean="0"/>
          </a:p>
          <a:p>
            <a:r>
              <a:rPr lang="tr-TR" sz="2200" b="1" dirty="0" smtClean="0"/>
              <a:t>Kronik </a:t>
            </a:r>
            <a:r>
              <a:rPr lang="tr-TR" sz="2200" b="1" dirty="0" err="1"/>
              <a:t>kassal</a:t>
            </a:r>
            <a:r>
              <a:rPr lang="tr-TR" sz="2200" b="1" dirty="0"/>
              <a:t> yorulmaların engellenmesi için, diş hekimleri kendilerine yeterli toparlanma süresi sağlamak durumundadırlar. </a:t>
            </a:r>
            <a:endParaRPr lang="tr-TR" sz="2200" b="1" dirty="0" smtClean="0"/>
          </a:p>
          <a:p>
            <a:r>
              <a:rPr lang="tr-TR" sz="2200" b="1" dirty="0" smtClean="0"/>
              <a:t>Bu </a:t>
            </a:r>
            <a:r>
              <a:rPr lang="tr-TR" sz="2200" b="1" dirty="0"/>
              <a:t>amaçla şu önerilere dikkat </a:t>
            </a:r>
            <a:r>
              <a:rPr lang="tr-TR" sz="2200" b="1" dirty="0" smtClean="0"/>
              <a:t>edilmelidir:</a:t>
            </a:r>
          </a:p>
          <a:p>
            <a:r>
              <a:rPr lang="tr-TR" sz="2200" b="1" dirty="0" smtClean="0"/>
              <a:t>Hastalar </a:t>
            </a:r>
            <a:r>
              <a:rPr lang="tr-TR" sz="2200" b="1" dirty="0"/>
              <a:t>arasında mutlaka mola verilmelidir. </a:t>
            </a:r>
            <a:endParaRPr lang="tr-TR" sz="2200" b="1" dirty="0" smtClean="0"/>
          </a:p>
          <a:p>
            <a:r>
              <a:rPr lang="tr-TR" sz="2200" b="1" dirty="0" smtClean="0"/>
              <a:t>Çalışma </a:t>
            </a:r>
            <a:r>
              <a:rPr lang="tr-TR" sz="2200" b="1" dirty="0"/>
              <a:t>esnasında sık sık dinlenmek için ara verilmelidir (yardımcı personel siman hazırlarken ya da ışınlama yaparken, lokal anestezinin sağlanmasını beklerken). </a:t>
            </a:r>
            <a:endParaRPr lang="tr-TR" sz="2200" b="1" dirty="0" smtClean="0"/>
          </a:p>
          <a:p>
            <a:r>
              <a:rPr lang="tr-TR" sz="2200" b="1" dirty="0" smtClean="0"/>
              <a:t>Uzun </a:t>
            </a:r>
            <a:r>
              <a:rPr lang="tr-TR" sz="2200" b="1" dirty="0"/>
              <a:t>süre sabit pozisyonda kalmaktan kaçınmalı, hareket edilmelidir. </a:t>
            </a:r>
            <a:endParaRPr lang="tr-TR" sz="2200" b="1" dirty="0" smtClean="0"/>
          </a:p>
          <a:p>
            <a:r>
              <a:rPr lang="tr-TR" sz="2200" b="1" dirty="0" smtClean="0"/>
              <a:t>İş </a:t>
            </a:r>
            <a:r>
              <a:rPr lang="tr-TR" sz="2200" b="1" dirty="0"/>
              <a:t>yükü sık sık vücudun bir alanından diğerine geçirilmelidir ve bir kas grubu çalışırken diğerinin dinlenmesine olanak sağlanmalıdır. -Zor hastalar için tedavi süresi arttırılmalıdır. </a:t>
            </a:r>
            <a:endParaRPr lang="tr-TR" sz="2200" b="1" dirty="0" smtClean="0"/>
          </a:p>
          <a:p>
            <a:r>
              <a:rPr lang="tr-TR" sz="2200" b="1" dirty="0" smtClean="0"/>
              <a:t>Zor </a:t>
            </a:r>
            <a:r>
              <a:rPr lang="tr-TR" sz="2200" b="1" dirty="0"/>
              <a:t>ve kolay işlemler uygulanacak hastalar birbiri ardına randevu verilmelidir. </a:t>
            </a:r>
          </a:p>
        </p:txBody>
      </p:sp>
    </p:spTree>
    <p:extLst>
      <p:ext uri="{BB962C8B-B14F-4D97-AF65-F5344CB8AC3E}">
        <p14:creationId xmlns:p14="http://schemas.microsoft.com/office/powerpoint/2010/main" val="37469999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xmlns="" id="{C326BF1F-B49C-4DF3-882F-012849EC5EE3}"/>
              </a:ext>
            </a:extLst>
          </p:cNvPr>
          <p:cNvSpPr>
            <a:spLocks noGrp="1" noChangeArrowheads="1"/>
          </p:cNvSpPr>
          <p:nvPr>
            <p:ph type="title"/>
          </p:nvPr>
        </p:nvSpPr>
        <p:spPr>
          <a:xfrm>
            <a:off x="1413892" y="268114"/>
            <a:ext cx="9394740" cy="946320"/>
          </a:xfr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a:normAutofit/>
          </a:bodyPr>
          <a:lstStyle/>
          <a:p>
            <a:pPr algn="ctr"/>
            <a:r>
              <a:rPr lang="tr-TR" altLang="tr-TR" sz="3200" b="1" dirty="0" smtClean="0">
                <a:solidFill>
                  <a:schemeClr val="bg1"/>
                </a:solidFill>
              </a:rPr>
              <a:t>DİŞ HEKİMLİĞİNDE ERGONOMİ</a:t>
            </a:r>
            <a:endParaRPr lang="tr-TR" altLang="tr-TR" sz="3200" b="1" dirty="0">
              <a:solidFill>
                <a:schemeClr val="bg1"/>
              </a:solidFill>
            </a:endParaRPr>
          </a:p>
        </p:txBody>
      </p:sp>
      <p:pic>
        <p:nvPicPr>
          <p:cNvPr id="1026" name="Picture 2" descr="OMÜ AMBLEM ile ilgili gö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68" t="5404" r="27357" b="4505"/>
          <a:stretch/>
        </p:blipFill>
        <p:spPr bwMode="auto">
          <a:xfrm>
            <a:off x="242923" y="268114"/>
            <a:ext cx="936104" cy="94631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11" t="7155" r="6671" b="5531"/>
          <a:stretch/>
        </p:blipFill>
        <p:spPr bwMode="auto">
          <a:xfrm>
            <a:off x="10996093" y="254051"/>
            <a:ext cx="948045" cy="946319"/>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837828" y="1252007"/>
            <a:ext cx="11233248" cy="5632311"/>
          </a:xfrm>
          <a:prstGeom prst="rect">
            <a:avLst/>
          </a:prstGeom>
        </p:spPr>
        <p:txBody>
          <a:bodyPr wrap="square">
            <a:spAutoFit/>
          </a:bodyPr>
          <a:lstStyle/>
          <a:p>
            <a:r>
              <a:rPr lang="tr-TR" b="1" dirty="0">
                <a:solidFill>
                  <a:srgbClr val="FFC000"/>
                </a:solidFill>
              </a:rPr>
              <a:t>DİŞ HEKİMLİĞİNDE ERGONOMİK RİSK FAKTÖRLERİ </a:t>
            </a:r>
            <a:endParaRPr lang="tr-TR" b="1" dirty="0" smtClean="0">
              <a:solidFill>
                <a:srgbClr val="FFC000"/>
              </a:solidFill>
            </a:endParaRPr>
          </a:p>
          <a:p>
            <a:r>
              <a:rPr lang="tr-TR" b="1" dirty="0" smtClean="0">
                <a:solidFill>
                  <a:srgbClr val="FFC000"/>
                </a:solidFill>
              </a:rPr>
              <a:t>Duruş </a:t>
            </a:r>
            <a:r>
              <a:rPr lang="tr-TR" b="1" dirty="0">
                <a:solidFill>
                  <a:srgbClr val="FFC000"/>
                </a:solidFill>
              </a:rPr>
              <a:t>ile İlgili Risk </a:t>
            </a:r>
            <a:r>
              <a:rPr lang="tr-TR" b="1" dirty="0" smtClean="0">
                <a:solidFill>
                  <a:srgbClr val="FFC000"/>
                </a:solidFill>
              </a:rPr>
              <a:t>Faktörleri; </a:t>
            </a:r>
          </a:p>
          <a:p>
            <a:r>
              <a:rPr lang="tr-TR" b="1" u="sng" dirty="0" smtClean="0">
                <a:solidFill>
                  <a:srgbClr val="FFC000"/>
                </a:solidFill>
              </a:rPr>
              <a:t>İyi </a:t>
            </a:r>
            <a:r>
              <a:rPr lang="tr-TR" b="1" u="sng" dirty="0">
                <a:solidFill>
                  <a:srgbClr val="FFC000"/>
                </a:solidFill>
              </a:rPr>
              <a:t>bir çalışma duruşu </a:t>
            </a:r>
            <a:r>
              <a:rPr lang="tr-TR" b="1" u="sng" dirty="0" smtClean="0">
                <a:solidFill>
                  <a:srgbClr val="FFC000"/>
                </a:solidFill>
              </a:rPr>
              <a:t>için; </a:t>
            </a:r>
          </a:p>
          <a:p>
            <a:pPr marL="342900" indent="-342900">
              <a:buFont typeface="Wingdings" panose="05000000000000000000" pitchFamily="2" charset="2"/>
              <a:buChar char="Ø"/>
            </a:pPr>
            <a:r>
              <a:rPr lang="tr-TR" b="1" dirty="0" smtClean="0"/>
              <a:t>Her </a:t>
            </a:r>
            <a:r>
              <a:rPr lang="tr-TR" b="1" dirty="0"/>
              <a:t>zaman dik pozisyonda durmaya çalışılmalıdır. </a:t>
            </a:r>
            <a:endParaRPr lang="tr-TR" b="1" dirty="0" smtClean="0"/>
          </a:p>
          <a:p>
            <a:pPr marL="342900" indent="-342900">
              <a:buFont typeface="Wingdings" panose="05000000000000000000" pitchFamily="2" charset="2"/>
              <a:buChar char="Ø"/>
            </a:pPr>
            <a:r>
              <a:rPr lang="tr-TR" b="1" dirty="0" smtClean="0"/>
              <a:t>Hasta </a:t>
            </a:r>
            <a:r>
              <a:rPr lang="tr-TR" b="1" dirty="0"/>
              <a:t>koltuğuna mümkün olduğunca yakın oturulmalı ve hastaya doğru aşırı eğilip bükülmenin önüne geçilmelidir. </a:t>
            </a:r>
            <a:endParaRPr lang="tr-TR" b="1" dirty="0" smtClean="0"/>
          </a:p>
          <a:p>
            <a:pPr marL="342900" indent="-342900">
              <a:buFont typeface="Wingdings" panose="05000000000000000000" pitchFamily="2" charset="2"/>
              <a:buChar char="Ø"/>
            </a:pPr>
            <a:r>
              <a:rPr lang="tr-TR" b="1" dirty="0" smtClean="0"/>
              <a:t>Ayak </a:t>
            </a:r>
            <a:r>
              <a:rPr lang="tr-TR" b="1" dirty="0"/>
              <a:t>tabanları daima yerde konumlanmalı, </a:t>
            </a:r>
            <a:r>
              <a:rPr lang="tr-TR" b="1" dirty="0" err="1"/>
              <a:t>pelvisin</a:t>
            </a:r>
            <a:r>
              <a:rPr lang="tr-TR" b="1" dirty="0"/>
              <a:t> </a:t>
            </a:r>
            <a:r>
              <a:rPr lang="tr-TR" b="1" dirty="0" err="1"/>
              <a:t>nötral</a:t>
            </a:r>
            <a:r>
              <a:rPr lang="tr-TR" b="1" dirty="0"/>
              <a:t> ya da öne eğimli bir pozisyon alması böylece omurganın </a:t>
            </a:r>
            <a:r>
              <a:rPr lang="tr-TR" b="1" dirty="0" err="1"/>
              <a:t>nötral</a:t>
            </a:r>
            <a:r>
              <a:rPr lang="tr-TR" b="1" dirty="0"/>
              <a:t> </a:t>
            </a:r>
            <a:r>
              <a:rPr lang="tr-TR" b="1" dirty="0" err="1"/>
              <a:t>kurvatürünün</a:t>
            </a:r>
            <a:r>
              <a:rPr lang="tr-TR" b="1" dirty="0"/>
              <a:t> korunması sağlanmalıdır. </a:t>
            </a:r>
            <a:endParaRPr lang="tr-TR" b="1" dirty="0" smtClean="0"/>
          </a:p>
          <a:p>
            <a:pPr marL="342900" indent="-342900">
              <a:buFont typeface="Wingdings" panose="05000000000000000000" pitchFamily="2" charset="2"/>
              <a:buChar char="Ø"/>
            </a:pPr>
            <a:r>
              <a:rPr lang="tr-TR" b="1" dirty="0" smtClean="0"/>
              <a:t>Başımızın </a:t>
            </a:r>
            <a:r>
              <a:rPr lang="tr-TR" b="1" dirty="0"/>
              <a:t>ağırlığının bir bowling topuna eşdeğer olduğu hatırlanmalı ve boynun öne doğru bükülmesiyle bu ağırlığın omurgadaki kemik ve disklerin yerine kaslar tarafından taşınmaya zorlandığı unutulmamalıdır. </a:t>
            </a:r>
            <a:endParaRPr lang="tr-TR" b="1" dirty="0" smtClean="0"/>
          </a:p>
          <a:p>
            <a:pPr marL="342900" indent="-342900">
              <a:buFont typeface="Wingdings" panose="05000000000000000000" pitchFamily="2" charset="2"/>
              <a:buChar char="Ø"/>
            </a:pPr>
            <a:r>
              <a:rPr lang="tr-TR" b="1" dirty="0" smtClean="0"/>
              <a:t>Ayarlanabilir </a:t>
            </a:r>
            <a:r>
              <a:rPr lang="tr-TR" b="1" dirty="0"/>
              <a:t>bel, sırt ve kol desteği olan bir hekim sandalyesi kullanılmalıdır. </a:t>
            </a:r>
            <a:endParaRPr lang="tr-TR" b="1" dirty="0" smtClean="0"/>
          </a:p>
          <a:p>
            <a:pPr marL="342900" indent="-342900">
              <a:buFont typeface="Wingdings" panose="05000000000000000000" pitchFamily="2" charset="2"/>
              <a:buChar char="Ø"/>
            </a:pPr>
            <a:r>
              <a:rPr lang="tr-TR" b="1" dirty="0" smtClean="0"/>
              <a:t>Diş </a:t>
            </a:r>
            <a:r>
              <a:rPr lang="tr-TR" b="1" dirty="0"/>
              <a:t>hekimlerinin günde 8 saat, haftada 5 gün, ayda 4 hafta ve yaklaşık 11 ay çalıştığı düşünülürse, bu özelliklere sahip yüksek kalitede bir sandalyenin kas-iskelet sistemi sağlığı açısından maliyet-etkinliği oldukça yüksektir. </a:t>
            </a:r>
            <a:endParaRPr lang="tr-TR" b="1" dirty="0" smtClean="0"/>
          </a:p>
        </p:txBody>
      </p:sp>
    </p:spTree>
    <p:extLst>
      <p:ext uri="{BB962C8B-B14F-4D97-AF65-F5344CB8AC3E}">
        <p14:creationId xmlns:p14="http://schemas.microsoft.com/office/powerpoint/2010/main" val="27828261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xmlns="" id="{C326BF1F-B49C-4DF3-882F-012849EC5EE3}"/>
              </a:ext>
            </a:extLst>
          </p:cNvPr>
          <p:cNvSpPr>
            <a:spLocks noGrp="1" noChangeArrowheads="1"/>
          </p:cNvSpPr>
          <p:nvPr>
            <p:ph type="title"/>
          </p:nvPr>
        </p:nvSpPr>
        <p:spPr>
          <a:xfrm>
            <a:off x="1413892" y="268114"/>
            <a:ext cx="9394740" cy="946320"/>
          </a:xfr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a:normAutofit/>
          </a:bodyPr>
          <a:lstStyle/>
          <a:p>
            <a:pPr algn="ctr"/>
            <a:r>
              <a:rPr lang="tr-TR" altLang="tr-TR" sz="3200" b="1" dirty="0" smtClean="0">
                <a:solidFill>
                  <a:schemeClr val="bg1"/>
                </a:solidFill>
              </a:rPr>
              <a:t>DİŞ HEKİMLİĞİNDE ERGONOMİ</a:t>
            </a:r>
            <a:endParaRPr lang="tr-TR" altLang="tr-TR" sz="3200" b="1" dirty="0">
              <a:solidFill>
                <a:schemeClr val="bg1"/>
              </a:solidFill>
            </a:endParaRPr>
          </a:p>
        </p:txBody>
      </p:sp>
      <p:pic>
        <p:nvPicPr>
          <p:cNvPr id="1026" name="Picture 2" descr="OMÜ AMBLEM ile ilgili gö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68" t="5404" r="27357" b="4505"/>
          <a:stretch/>
        </p:blipFill>
        <p:spPr bwMode="auto">
          <a:xfrm>
            <a:off x="242923" y="268114"/>
            <a:ext cx="936104" cy="94631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11" t="7155" r="6671" b="5531"/>
          <a:stretch/>
        </p:blipFill>
        <p:spPr bwMode="auto">
          <a:xfrm>
            <a:off x="10996093" y="254051"/>
            <a:ext cx="948045" cy="946319"/>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837828" y="1340768"/>
            <a:ext cx="11233248" cy="5109091"/>
          </a:xfrm>
          <a:prstGeom prst="rect">
            <a:avLst/>
          </a:prstGeom>
        </p:spPr>
        <p:txBody>
          <a:bodyPr wrap="square">
            <a:spAutoFit/>
          </a:bodyPr>
          <a:lstStyle/>
          <a:p>
            <a:r>
              <a:rPr lang="tr-TR" sz="2000" b="1" dirty="0">
                <a:solidFill>
                  <a:srgbClr val="FFC000"/>
                </a:solidFill>
              </a:rPr>
              <a:t>DİŞ HEKİMLİĞİNDE ERGONOMİK RİSK FAKTÖRLERİ </a:t>
            </a:r>
            <a:endParaRPr lang="tr-TR" sz="2000" b="1" dirty="0" smtClean="0">
              <a:solidFill>
                <a:srgbClr val="FFC000"/>
              </a:solidFill>
            </a:endParaRPr>
          </a:p>
          <a:p>
            <a:r>
              <a:rPr lang="tr-TR" sz="2000" b="1" dirty="0" smtClean="0">
                <a:solidFill>
                  <a:srgbClr val="FFC000"/>
                </a:solidFill>
              </a:rPr>
              <a:t>Duruş </a:t>
            </a:r>
            <a:r>
              <a:rPr lang="tr-TR" sz="2000" b="1" dirty="0">
                <a:solidFill>
                  <a:srgbClr val="FFC000"/>
                </a:solidFill>
              </a:rPr>
              <a:t>ile İlgili Risk </a:t>
            </a:r>
            <a:r>
              <a:rPr lang="tr-TR" sz="2000" b="1" dirty="0" smtClean="0">
                <a:solidFill>
                  <a:srgbClr val="FFC000"/>
                </a:solidFill>
              </a:rPr>
              <a:t>Faktörleri; </a:t>
            </a:r>
          </a:p>
          <a:p>
            <a:r>
              <a:rPr lang="tr-TR" sz="2000" b="1" u="sng" dirty="0" smtClean="0">
                <a:solidFill>
                  <a:srgbClr val="FFC000"/>
                </a:solidFill>
              </a:rPr>
              <a:t>İyi </a:t>
            </a:r>
            <a:r>
              <a:rPr lang="tr-TR" sz="2000" b="1" u="sng" dirty="0">
                <a:solidFill>
                  <a:srgbClr val="FFC000"/>
                </a:solidFill>
              </a:rPr>
              <a:t>bir çalışma duruşu </a:t>
            </a:r>
            <a:r>
              <a:rPr lang="tr-TR" sz="2000" b="1" u="sng" dirty="0" smtClean="0">
                <a:solidFill>
                  <a:srgbClr val="FFC000"/>
                </a:solidFill>
              </a:rPr>
              <a:t>için; </a:t>
            </a:r>
          </a:p>
          <a:p>
            <a:endParaRPr lang="tr-TR" sz="600" b="1" dirty="0" smtClean="0"/>
          </a:p>
          <a:p>
            <a:r>
              <a:rPr lang="tr-TR" sz="2000" b="1" dirty="0" smtClean="0"/>
              <a:t>-</a:t>
            </a:r>
            <a:r>
              <a:rPr lang="tr-TR" sz="2000" b="1" dirty="0"/>
              <a:t>Hekim ve hasta koltuğu birbirine göre ve hasta ağzı hekimin dirsekleri hizasına gelecek biçimde ayarlanmalıdır. </a:t>
            </a:r>
            <a:endParaRPr lang="tr-TR" sz="2000" b="1" dirty="0" smtClean="0"/>
          </a:p>
          <a:p>
            <a:r>
              <a:rPr lang="tr-TR" sz="2000" b="1" dirty="0" smtClean="0"/>
              <a:t>-</a:t>
            </a:r>
            <a:r>
              <a:rPr lang="tr-TR" sz="2000" b="1" dirty="0"/>
              <a:t>Daha ergonomik bir pozisyon elde edilmesi için hekim hastanın çevresinde hareket ederek konum değişikliği yapmalıdır. </a:t>
            </a:r>
            <a:endParaRPr lang="tr-TR" sz="2000" b="1" dirty="0" smtClean="0"/>
          </a:p>
          <a:p>
            <a:r>
              <a:rPr lang="tr-TR" sz="2000" b="1" dirty="0" smtClean="0"/>
              <a:t>-</a:t>
            </a:r>
            <a:r>
              <a:rPr lang="tr-TR" sz="2000" b="1" dirty="0"/>
              <a:t>Reflektör diş hekiminin kol uzunluğu ile ulaşabileceği mesafede olmalıdır. </a:t>
            </a:r>
            <a:endParaRPr lang="tr-TR" sz="2000" b="1" dirty="0" smtClean="0"/>
          </a:p>
          <a:p>
            <a:r>
              <a:rPr lang="tr-TR" sz="2000" b="1" dirty="0" smtClean="0"/>
              <a:t>-</a:t>
            </a:r>
            <a:r>
              <a:rPr lang="tr-TR" sz="2000" b="1" dirty="0"/>
              <a:t>Aşırı el-bilek ve parmak hareketlerinden kaçınılmalıdır. Ellerin uygun çalışma pozisyonunda tutulmasında, küçük ve zorlayıcı parmak hareketlerinden ziyade kol ve omuzlardan yardım alınmasına çalışılmalıdır. </a:t>
            </a:r>
          </a:p>
          <a:p>
            <a:r>
              <a:rPr lang="tr-TR" sz="2000" b="1" dirty="0"/>
              <a:t>-Hasta, koltukta </a:t>
            </a:r>
            <a:r>
              <a:rPr lang="tr-TR" sz="2000" b="1" dirty="0" err="1"/>
              <a:t>horizontal</a:t>
            </a:r>
            <a:r>
              <a:rPr lang="tr-TR" sz="2000" b="1" dirty="0"/>
              <a:t> pozisyonda uzanacak biçimde ayarlanarak çalışmaya özen gösterilmelidir. Bu pozisyon; ergonomik bir duruş ile her iki çeneyi de eşit biçimde görebilmeye yardımcı olacaktır. </a:t>
            </a:r>
            <a:endParaRPr lang="tr-TR" sz="2000" b="1" dirty="0" smtClean="0"/>
          </a:p>
          <a:p>
            <a:r>
              <a:rPr lang="tr-TR" sz="2000" b="1" dirty="0" smtClean="0"/>
              <a:t>Hasta </a:t>
            </a:r>
            <a:r>
              <a:rPr lang="tr-TR" sz="2000" b="1" dirty="0"/>
              <a:t>koltuğu ve hekim sandalyesinin yanı </a:t>
            </a:r>
            <a:r>
              <a:rPr lang="tr-TR" sz="2000" b="1" dirty="0" smtClean="0"/>
              <a:t>sıra </a:t>
            </a:r>
            <a:r>
              <a:rPr lang="tr-TR" sz="2000" b="1" dirty="0"/>
              <a:t>büyütme cihazları, görüntüleme sistemleri ve diğer </a:t>
            </a:r>
            <a:r>
              <a:rPr lang="tr-TR" sz="2000" b="1" dirty="0" err="1"/>
              <a:t>dental</a:t>
            </a:r>
            <a:r>
              <a:rPr lang="tr-TR" sz="2000" b="1" dirty="0"/>
              <a:t> ekipmanların kullanımı da ergonomik bir çalışma duruşu sağlanmasında, diş hekimlerine yardımcı </a:t>
            </a:r>
            <a:r>
              <a:rPr lang="tr-TR" sz="2000" b="1" dirty="0" smtClean="0"/>
              <a:t>olabilmektedir.</a:t>
            </a:r>
            <a:endParaRPr lang="tr-TR" sz="2000" b="1" dirty="0"/>
          </a:p>
        </p:txBody>
      </p:sp>
    </p:spTree>
    <p:extLst>
      <p:ext uri="{BB962C8B-B14F-4D97-AF65-F5344CB8AC3E}">
        <p14:creationId xmlns:p14="http://schemas.microsoft.com/office/powerpoint/2010/main" val="23229663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xmlns="" id="{C326BF1F-B49C-4DF3-882F-012849EC5EE3}"/>
              </a:ext>
            </a:extLst>
          </p:cNvPr>
          <p:cNvSpPr>
            <a:spLocks noGrp="1" noChangeArrowheads="1"/>
          </p:cNvSpPr>
          <p:nvPr>
            <p:ph type="title"/>
          </p:nvPr>
        </p:nvSpPr>
        <p:spPr>
          <a:xfrm>
            <a:off x="1413892" y="268114"/>
            <a:ext cx="9394740" cy="946320"/>
          </a:xfr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a:normAutofit/>
          </a:bodyPr>
          <a:lstStyle/>
          <a:p>
            <a:pPr algn="ctr"/>
            <a:r>
              <a:rPr lang="tr-TR" altLang="tr-TR" sz="3200" b="1" dirty="0" smtClean="0">
                <a:solidFill>
                  <a:schemeClr val="bg1"/>
                </a:solidFill>
              </a:rPr>
              <a:t>DİŞ HEKİMLİĞİNDE ERGONOMİ</a:t>
            </a:r>
            <a:endParaRPr lang="tr-TR" altLang="tr-TR" sz="3200" b="1" dirty="0">
              <a:solidFill>
                <a:schemeClr val="bg1"/>
              </a:solidFill>
            </a:endParaRPr>
          </a:p>
        </p:txBody>
      </p:sp>
      <p:pic>
        <p:nvPicPr>
          <p:cNvPr id="1026" name="Picture 2" descr="OMÜ AMBLEM ile ilgili gö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68" t="5404" r="27357" b="4505"/>
          <a:stretch/>
        </p:blipFill>
        <p:spPr bwMode="auto">
          <a:xfrm>
            <a:off x="242923" y="268114"/>
            <a:ext cx="936104" cy="94631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11" t="7155" r="6671" b="5531"/>
          <a:stretch/>
        </p:blipFill>
        <p:spPr bwMode="auto">
          <a:xfrm>
            <a:off x="10996093" y="254051"/>
            <a:ext cx="948045" cy="946319"/>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837828" y="1340768"/>
            <a:ext cx="11233248" cy="5109091"/>
          </a:xfrm>
          <a:prstGeom prst="rect">
            <a:avLst/>
          </a:prstGeom>
        </p:spPr>
        <p:txBody>
          <a:bodyPr wrap="square">
            <a:spAutoFit/>
          </a:bodyPr>
          <a:lstStyle/>
          <a:p>
            <a:r>
              <a:rPr lang="tr-TR" sz="2000" b="1" dirty="0">
                <a:solidFill>
                  <a:srgbClr val="FFC000"/>
                </a:solidFill>
              </a:rPr>
              <a:t>DİŞ HEKİMLİĞİNDE ERGONOMİK RİSK FAKTÖRLERİ </a:t>
            </a:r>
            <a:endParaRPr lang="tr-TR" sz="2000" b="1" dirty="0" smtClean="0">
              <a:solidFill>
                <a:srgbClr val="FFC000"/>
              </a:solidFill>
            </a:endParaRPr>
          </a:p>
          <a:p>
            <a:endParaRPr lang="tr-TR" sz="600" b="1" dirty="0" smtClean="0"/>
          </a:p>
          <a:p>
            <a:r>
              <a:rPr lang="tr-TR" sz="2000" b="1" dirty="0">
                <a:solidFill>
                  <a:srgbClr val="FFC000"/>
                </a:solidFill>
              </a:rPr>
              <a:t>Kullanılan </a:t>
            </a:r>
            <a:r>
              <a:rPr lang="tr-TR" sz="2000" b="1" dirty="0" err="1">
                <a:solidFill>
                  <a:srgbClr val="FFC000"/>
                </a:solidFill>
              </a:rPr>
              <a:t>Ünit</a:t>
            </a:r>
            <a:r>
              <a:rPr lang="tr-TR" sz="2000" b="1" dirty="0">
                <a:solidFill>
                  <a:srgbClr val="FFC000"/>
                </a:solidFill>
              </a:rPr>
              <a:t>, Araç-Gereç ve Aletler ile İlgili Risk Faktörleri </a:t>
            </a:r>
            <a:endParaRPr lang="tr-TR" sz="2000" b="1" dirty="0" smtClean="0">
              <a:solidFill>
                <a:srgbClr val="FFC000"/>
              </a:solidFill>
            </a:endParaRPr>
          </a:p>
          <a:p>
            <a:r>
              <a:rPr lang="tr-TR" sz="2000" b="1" dirty="0"/>
              <a:t>Ergonomik olmayan </a:t>
            </a:r>
            <a:r>
              <a:rPr lang="tr-TR" sz="2000" b="1" dirty="0" err="1"/>
              <a:t>ünit</a:t>
            </a:r>
            <a:r>
              <a:rPr lang="tr-TR" sz="2000" b="1" dirty="0"/>
              <a:t>, araç-gereç ve el aletlerinin kullanımı; boyun, sırt ve özellikle el-bilek bölgesinde meydana gelebilecek mesleki hasarlar açısından önemli risk faktörleridir. </a:t>
            </a:r>
            <a:endParaRPr lang="tr-TR" sz="2000" b="1" dirty="0" smtClean="0"/>
          </a:p>
          <a:p>
            <a:pPr marL="285750" indent="-285750">
              <a:buFont typeface="Wingdings" panose="05000000000000000000" pitchFamily="2" charset="2"/>
              <a:buChar char="Ø"/>
            </a:pPr>
            <a:r>
              <a:rPr lang="tr-TR" sz="2000" b="1" dirty="0" smtClean="0"/>
              <a:t>Ergonomiye </a:t>
            </a:r>
            <a:r>
              <a:rPr lang="tr-TR" sz="2000" b="1" dirty="0"/>
              <a:t>uygun olmayan </a:t>
            </a:r>
            <a:r>
              <a:rPr lang="tr-TR" sz="2000" b="1" dirty="0" err="1"/>
              <a:t>ünit</a:t>
            </a:r>
            <a:r>
              <a:rPr lang="tr-TR" sz="2000" b="1" dirty="0"/>
              <a:t> dizaynı ve taşıyıcı sistemlerin yerleşimi, </a:t>
            </a:r>
            <a:endParaRPr lang="tr-TR" sz="2000" b="1" dirty="0" smtClean="0"/>
          </a:p>
          <a:p>
            <a:pPr marL="285750" indent="-285750">
              <a:buFont typeface="Wingdings" panose="05000000000000000000" pitchFamily="2" charset="2"/>
              <a:buChar char="Ø"/>
            </a:pPr>
            <a:r>
              <a:rPr lang="tr-TR" sz="2000" b="1" dirty="0" smtClean="0"/>
              <a:t>Hekim </a:t>
            </a:r>
            <a:r>
              <a:rPr lang="tr-TR" sz="2000" b="1" dirty="0"/>
              <a:t>sandalyesinin özellikleri (şekli, yerden yüksekliği, sırt desteği, kolçakları…), </a:t>
            </a:r>
            <a:endParaRPr lang="tr-TR" sz="2000" b="1" dirty="0" smtClean="0"/>
          </a:p>
          <a:p>
            <a:pPr marL="285750" indent="-285750">
              <a:buFont typeface="Wingdings" panose="05000000000000000000" pitchFamily="2" charset="2"/>
              <a:buChar char="Ø"/>
            </a:pPr>
            <a:r>
              <a:rPr lang="tr-TR" sz="2000" b="1" dirty="0" smtClean="0"/>
              <a:t>Hasta </a:t>
            </a:r>
            <a:r>
              <a:rPr lang="tr-TR" sz="2000" b="1" dirty="0"/>
              <a:t>koltuğunun özellikleri (kalınlığı, </a:t>
            </a:r>
            <a:r>
              <a:rPr lang="tr-TR" sz="2000" b="1" dirty="0" err="1"/>
              <a:t>ayarlanabilirliği</a:t>
            </a:r>
            <a:r>
              <a:rPr lang="tr-TR" sz="2000" b="1" dirty="0"/>
              <a:t>…), </a:t>
            </a:r>
            <a:endParaRPr lang="tr-TR" sz="2000" b="1" dirty="0" smtClean="0"/>
          </a:p>
          <a:p>
            <a:pPr marL="285750" indent="-285750">
              <a:buFont typeface="Wingdings" panose="05000000000000000000" pitchFamily="2" charset="2"/>
              <a:buChar char="Ø"/>
            </a:pPr>
            <a:r>
              <a:rPr lang="tr-TR" sz="2000" b="1" dirty="0" smtClean="0"/>
              <a:t>Çalışma </a:t>
            </a:r>
            <a:r>
              <a:rPr lang="tr-TR" sz="2000" b="1" dirty="0"/>
              <a:t>ışığının konumu, </a:t>
            </a:r>
            <a:endParaRPr lang="tr-TR" sz="2000" b="1" dirty="0" smtClean="0"/>
          </a:p>
          <a:p>
            <a:pPr marL="285750" indent="-285750">
              <a:buFont typeface="Wingdings" panose="05000000000000000000" pitchFamily="2" charset="2"/>
              <a:buChar char="Ø"/>
            </a:pPr>
            <a:r>
              <a:rPr lang="tr-TR" sz="2000" b="1" dirty="0" smtClean="0"/>
              <a:t>Mekanik </a:t>
            </a:r>
            <a:r>
              <a:rPr lang="tr-TR" sz="2000" b="1" dirty="0"/>
              <a:t>aletlerin titreşimi ve </a:t>
            </a:r>
            <a:endParaRPr lang="tr-TR" sz="2000" b="1" dirty="0" smtClean="0"/>
          </a:p>
          <a:p>
            <a:pPr marL="285750" indent="-285750">
              <a:buFont typeface="Wingdings" panose="05000000000000000000" pitchFamily="2" charset="2"/>
              <a:buChar char="Ø"/>
            </a:pPr>
            <a:r>
              <a:rPr lang="tr-TR" sz="2000" b="1" dirty="0" smtClean="0"/>
              <a:t>El </a:t>
            </a:r>
            <a:r>
              <a:rPr lang="tr-TR" sz="2000" b="1" dirty="0"/>
              <a:t>aletlerinin sertlik, ağırlık, denge, çap ve dokusu diş hekimlerinin </a:t>
            </a:r>
            <a:r>
              <a:rPr lang="tr-TR" sz="2000" b="1" dirty="0" err="1"/>
              <a:t>nötral</a:t>
            </a:r>
            <a:r>
              <a:rPr lang="tr-TR" sz="2000" b="1" dirty="0"/>
              <a:t> çalışma duruşunu etkileyen, özellikle </a:t>
            </a:r>
            <a:r>
              <a:rPr lang="tr-TR" sz="2000" b="1" dirty="0" err="1"/>
              <a:t>karpal</a:t>
            </a:r>
            <a:r>
              <a:rPr lang="tr-TR" sz="2000" b="1" dirty="0"/>
              <a:t> tünel üzerinde olmak üzere kas ve iskelet sistemi üzerinde potansiyel baskıları artıran, dolayısıyla ergonomik risk faktörleri arasında yer alan </a:t>
            </a:r>
            <a:r>
              <a:rPr lang="tr-TR" sz="2000" b="1" dirty="0" smtClean="0"/>
              <a:t>etmenlerdir. </a:t>
            </a:r>
          </a:p>
          <a:p>
            <a:pPr marL="285750" indent="-285750">
              <a:buFont typeface="Wingdings" panose="05000000000000000000" pitchFamily="2" charset="2"/>
              <a:buChar char="Ø"/>
            </a:pPr>
            <a:r>
              <a:rPr lang="tr-TR" sz="2000" b="1" dirty="0" smtClean="0"/>
              <a:t>Uzun </a:t>
            </a:r>
            <a:r>
              <a:rPr lang="tr-TR" sz="2000" b="1" dirty="0"/>
              <a:t>süre uygun olmayan eldivenlerin kullanımı da parmaklar üzerinde baskı oluşumuna, ve damarlarda büzülmeye ya da parmak kaslarında yorulmaya neden </a:t>
            </a:r>
            <a:r>
              <a:rPr lang="tr-TR" sz="2000" b="1" dirty="0" smtClean="0"/>
              <a:t>olabilmektedir. </a:t>
            </a:r>
          </a:p>
          <a:p>
            <a:pPr marL="285750" indent="-285750">
              <a:buFont typeface="Wingdings" panose="05000000000000000000" pitchFamily="2" charset="2"/>
              <a:buChar char="Ø"/>
            </a:pPr>
            <a:r>
              <a:rPr lang="tr-TR" sz="2000" b="1" dirty="0" smtClean="0"/>
              <a:t>Gürültülü </a:t>
            </a:r>
            <a:r>
              <a:rPr lang="tr-TR" sz="2000" b="1" dirty="0"/>
              <a:t>aletlerin zayıf izolasyonu ve </a:t>
            </a:r>
            <a:endParaRPr lang="tr-TR" sz="2000" b="1" dirty="0" smtClean="0"/>
          </a:p>
          <a:p>
            <a:pPr marL="285750" indent="-285750">
              <a:buFont typeface="Wingdings" panose="05000000000000000000" pitchFamily="2" charset="2"/>
              <a:buChar char="Ø"/>
            </a:pPr>
            <a:r>
              <a:rPr lang="tr-TR" sz="2000" b="1" dirty="0" smtClean="0"/>
              <a:t>İyi </a:t>
            </a:r>
            <a:r>
              <a:rPr lang="tr-TR" sz="2000" b="1" dirty="0"/>
              <a:t>bir duruş sağlamaya yardımcı araç-gereç ve aletlere olan ilginin </a:t>
            </a:r>
            <a:r>
              <a:rPr lang="tr-TR" sz="2000" b="1" dirty="0" smtClean="0"/>
              <a:t>yetersizliği</a:t>
            </a:r>
            <a:endParaRPr lang="tr-TR" sz="2000" b="1" dirty="0"/>
          </a:p>
        </p:txBody>
      </p:sp>
    </p:spTree>
    <p:extLst>
      <p:ext uri="{BB962C8B-B14F-4D97-AF65-F5344CB8AC3E}">
        <p14:creationId xmlns:p14="http://schemas.microsoft.com/office/powerpoint/2010/main" val="30974093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xmlns="" id="{C326BF1F-B49C-4DF3-882F-012849EC5EE3}"/>
              </a:ext>
            </a:extLst>
          </p:cNvPr>
          <p:cNvSpPr>
            <a:spLocks noGrp="1" noChangeArrowheads="1"/>
          </p:cNvSpPr>
          <p:nvPr>
            <p:ph type="title"/>
          </p:nvPr>
        </p:nvSpPr>
        <p:spPr>
          <a:xfrm>
            <a:off x="1413892" y="268114"/>
            <a:ext cx="9394740" cy="946320"/>
          </a:xfr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a:normAutofit/>
          </a:bodyPr>
          <a:lstStyle/>
          <a:p>
            <a:pPr algn="ctr"/>
            <a:r>
              <a:rPr lang="tr-TR" altLang="tr-TR" sz="3200" b="1" dirty="0" smtClean="0">
                <a:solidFill>
                  <a:schemeClr val="bg1"/>
                </a:solidFill>
              </a:rPr>
              <a:t>DİŞ HEKİMLİĞİNDE ERGONOMİ</a:t>
            </a:r>
            <a:endParaRPr lang="tr-TR" altLang="tr-TR" sz="3200" b="1" dirty="0">
              <a:solidFill>
                <a:schemeClr val="bg1"/>
              </a:solidFill>
            </a:endParaRPr>
          </a:p>
        </p:txBody>
      </p:sp>
      <p:pic>
        <p:nvPicPr>
          <p:cNvPr id="1026" name="Picture 2" descr="OMÜ AMBLEM ile ilgili gö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68" t="5404" r="27357" b="4505"/>
          <a:stretch/>
        </p:blipFill>
        <p:spPr bwMode="auto">
          <a:xfrm>
            <a:off x="242923" y="268114"/>
            <a:ext cx="936104" cy="94631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11" t="7155" r="6671" b="5531"/>
          <a:stretch/>
        </p:blipFill>
        <p:spPr bwMode="auto">
          <a:xfrm>
            <a:off x="10996093" y="254051"/>
            <a:ext cx="948045" cy="946319"/>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837828" y="1240751"/>
            <a:ext cx="11233248" cy="5663089"/>
          </a:xfrm>
          <a:prstGeom prst="rect">
            <a:avLst/>
          </a:prstGeom>
        </p:spPr>
        <p:txBody>
          <a:bodyPr wrap="square">
            <a:spAutoFit/>
          </a:bodyPr>
          <a:lstStyle/>
          <a:p>
            <a:r>
              <a:rPr lang="tr-TR" sz="2000" b="1" dirty="0">
                <a:solidFill>
                  <a:srgbClr val="FFC000"/>
                </a:solidFill>
              </a:rPr>
              <a:t>DİŞ HEKİMLİĞİNDE ERGONOMİK RİSK FAKTÖRLERİ </a:t>
            </a:r>
            <a:endParaRPr lang="tr-TR" sz="2000" b="1" dirty="0" smtClean="0">
              <a:solidFill>
                <a:srgbClr val="FFC000"/>
              </a:solidFill>
            </a:endParaRPr>
          </a:p>
          <a:p>
            <a:endParaRPr lang="tr-TR" sz="600" b="1" dirty="0" smtClean="0"/>
          </a:p>
          <a:p>
            <a:r>
              <a:rPr lang="tr-TR" sz="2800" b="1" dirty="0" err="1">
                <a:solidFill>
                  <a:srgbClr val="FFC000"/>
                </a:solidFill>
              </a:rPr>
              <a:t>Psikososyal</a:t>
            </a:r>
            <a:r>
              <a:rPr lang="tr-TR" sz="2800" b="1" dirty="0">
                <a:solidFill>
                  <a:srgbClr val="FFC000"/>
                </a:solidFill>
              </a:rPr>
              <a:t> Risk Faktörleri </a:t>
            </a:r>
          </a:p>
          <a:p>
            <a:pPr marL="342900" indent="-342900" algn="just">
              <a:buFont typeface="Wingdings" panose="05000000000000000000" pitchFamily="2" charset="2"/>
              <a:buChar char="Ø"/>
            </a:pPr>
            <a:r>
              <a:rPr lang="tr-TR" sz="2200" b="1" dirty="0"/>
              <a:t>Diş sağlığının korunması adına başarılı tedavilerin gerçekleştirilmesi başlı başına stresli bir iştir ve diş hekimlerinin sık sık maruz kaldıkları ruhsal stres etkenleri ergonomik risk faktörleri olarak karşımıza çıkmaktadır. </a:t>
            </a:r>
            <a:endParaRPr lang="tr-TR" sz="2200" b="1" dirty="0" smtClean="0"/>
          </a:p>
          <a:p>
            <a:pPr marL="342900" indent="-342900" algn="just">
              <a:buFont typeface="Wingdings" panose="05000000000000000000" pitchFamily="2" charset="2"/>
              <a:buChar char="Ø"/>
            </a:pPr>
            <a:r>
              <a:rPr lang="tr-TR" sz="2200" b="1" dirty="0" smtClean="0"/>
              <a:t>Çalışma </a:t>
            </a:r>
            <a:r>
              <a:rPr lang="tr-TR" sz="2200" b="1" dirty="0"/>
              <a:t>ortamında yaşanan ruhsal stres, </a:t>
            </a:r>
            <a:endParaRPr lang="tr-TR" sz="2200" b="1" dirty="0" smtClean="0"/>
          </a:p>
          <a:p>
            <a:pPr marL="714375" indent="-352425" algn="just">
              <a:buFont typeface="Wingdings" panose="05000000000000000000" pitchFamily="2" charset="2"/>
              <a:buChar char="ü"/>
            </a:pPr>
            <a:r>
              <a:rPr lang="tr-TR" sz="2200" b="1" dirty="0" smtClean="0"/>
              <a:t>süreklilik</a:t>
            </a:r>
            <a:r>
              <a:rPr lang="tr-TR" sz="2200" b="1" dirty="0"/>
              <a:t>, </a:t>
            </a:r>
            <a:endParaRPr lang="tr-TR" sz="2200" b="1" dirty="0" smtClean="0"/>
          </a:p>
          <a:p>
            <a:pPr marL="714375" indent="-352425" algn="just">
              <a:buFont typeface="Wingdings" panose="05000000000000000000" pitchFamily="2" charset="2"/>
              <a:buChar char="ü"/>
            </a:pPr>
            <a:r>
              <a:rPr lang="tr-TR" sz="2200" b="1" dirty="0" smtClean="0"/>
              <a:t>zayıf </a:t>
            </a:r>
            <a:r>
              <a:rPr lang="tr-TR" sz="2200" b="1" dirty="0"/>
              <a:t>özerklik, </a:t>
            </a:r>
            <a:endParaRPr lang="tr-TR" sz="2200" b="1" dirty="0" smtClean="0"/>
          </a:p>
          <a:p>
            <a:pPr marL="714375" indent="-352425" algn="just">
              <a:buFont typeface="Wingdings" panose="05000000000000000000" pitchFamily="2" charset="2"/>
              <a:buChar char="ü"/>
            </a:pPr>
            <a:r>
              <a:rPr lang="tr-TR" sz="2200" b="1" dirty="0" smtClean="0"/>
              <a:t>ayrımcılık</a:t>
            </a:r>
            <a:r>
              <a:rPr lang="tr-TR" sz="2200" b="1" dirty="0"/>
              <a:t>, </a:t>
            </a:r>
            <a:endParaRPr lang="tr-TR" sz="2200" b="1" dirty="0" smtClean="0"/>
          </a:p>
          <a:p>
            <a:pPr marL="714375" indent="-352425" algn="just">
              <a:buFont typeface="Wingdings" panose="05000000000000000000" pitchFamily="2" charset="2"/>
              <a:buChar char="ü"/>
            </a:pPr>
            <a:r>
              <a:rPr lang="tr-TR" sz="2200" b="1" dirty="0" smtClean="0"/>
              <a:t>zayıf </a:t>
            </a:r>
            <a:r>
              <a:rPr lang="tr-TR" sz="2200" b="1" dirty="0"/>
              <a:t>iletişim, </a:t>
            </a:r>
            <a:endParaRPr lang="tr-TR" sz="2200" b="1" dirty="0" smtClean="0"/>
          </a:p>
          <a:p>
            <a:pPr marL="714375" indent="-352425" algn="just">
              <a:buFont typeface="Wingdings" panose="05000000000000000000" pitchFamily="2" charset="2"/>
              <a:buChar char="ü"/>
            </a:pPr>
            <a:r>
              <a:rPr lang="tr-TR" sz="2200" b="1" dirty="0" smtClean="0"/>
              <a:t>eksik </a:t>
            </a:r>
            <a:r>
              <a:rPr lang="tr-TR" sz="2200" b="1" dirty="0"/>
              <a:t>sosyal destek </a:t>
            </a:r>
            <a:endParaRPr lang="tr-TR" sz="2200" b="1" dirty="0" smtClean="0"/>
          </a:p>
          <a:p>
            <a:pPr marL="342900" indent="-342900" algn="just">
              <a:buFont typeface="Wingdings" panose="05000000000000000000" pitchFamily="2" charset="2"/>
              <a:buChar char="Ø"/>
            </a:pPr>
            <a:r>
              <a:rPr lang="tr-TR" sz="2200" b="1" dirty="0" smtClean="0"/>
              <a:t>Ayrıca</a:t>
            </a:r>
            <a:r>
              <a:rPr lang="tr-TR" sz="2200" b="1" dirty="0"/>
              <a:t>, hekimin yaşadığı finansal sorunlar ve yaşanan ruhsal stresin kas-iskelet sistemi hastalıkları oluşumuna etkisinin kabul edilmemesi de </a:t>
            </a:r>
            <a:r>
              <a:rPr lang="tr-TR" sz="2200" b="1" dirty="0" err="1"/>
              <a:t>psikososyal</a:t>
            </a:r>
            <a:r>
              <a:rPr lang="tr-TR" sz="2200" b="1" dirty="0"/>
              <a:t> risk faktörleri olarak kabul edilmektedir</a:t>
            </a:r>
            <a:r>
              <a:rPr lang="tr-TR" sz="2200" b="1" dirty="0" smtClean="0"/>
              <a:t>. </a:t>
            </a:r>
          </a:p>
          <a:p>
            <a:pPr marL="342900" indent="-342900" algn="just">
              <a:buFont typeface="Wingdings" panose="05000000000000000000" pitchFamily="2" charset="2"/>
              <a:buChar char="Ø"/>
            </a:pPr>
            <a:r>
              <a:rPr lang="tr-TR" sz="2200" b="1" dirty="0" smtClean="0"/>
              <a:t>Bu </a:t>
            </a:r>
            <a:r>
              <a:rPr lang="tr-TR" sz="2200" b="1" dirty="0"/>
              <a:t>nedenlerle, mesleki hasarların etkenleri arasında; fiziksel faktörlerin yanında </a:t>
            </a:r>
            <a:r>
              <a:rPr lang="tr-TR" sz="2200" b="1" dirty="0" err="1"/>
              <a:t>psikososyal</a:t>
            </a:r>
            <a:r>
              <a:rPr lang="tr-TR" sz="2200" b="1" dirty="0"/>
              <a:t> faktörler ve kişisel özelliklerin de yer aldığı unutulmamalıdır. </a:t>
            </a:r>
          </a:p>
        </p:txBody>
      </p:sp>
    </p:spTree>
    <p:extLst>
      <p:ext uri="{BB962C8B-B14F-4D97-AF65-F5344CB8AC3E}">
        <p14:creationId xmlns:p14="http://schemas.microsoft.com/office/powerpoint/2010/main" val="8910422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xmlns="" id="{C326BF1F-B49C-4DF3-882F-012849EC5EE3}"/>
              </a:ext>
            </a:extLst>
          </p:cNvPr>
          <p:cNvSpPr>
            <a:spLocks noGrp="1" noChangeArrowheads="1"/>
          </p:cNvSpPr>
          <p:nvPr>
            <p:ph type="title"/>
          </p:nvPr>
        </p:nvSpPr>
        <p:spPr>
          <a:xfrm>
            <a:off x="1413892" y="152107"/>
            <a:ext cx="9394740" cy="946320"/>
          </a:xfr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a:normAutofit/>
          </a:bodyPr>
          <a:lstStyle/>
          <a:p>
            <a:pPr algn="ctr"/>
            <a:r>
              <a:rPr lang="tr-TR" altLang="tr-TR" sz="3200" b="1" dirty="0" smtClean="0">
                <a:solidFill>
                  <a:schemeClr val="bg1"/>
                </a:solidFill>
              </a:rPr>
              <a:t>DİŞ HEKİMLİĞİNDE ERGONOMİ</a:t>
            </a:r>
            <a:endParaRPr lang="tr-TR" altLang="tr-TR" sz="3200" b="1" dirty="0">
              <a:solidFill>
                <a:schemeClr val="bg1"/>
              </a:solidFill>
            </a:endParaRPr>
          </a:p>
        </p:txBody>
      </p:sp>
      <p:pic>
        <p:nvPicPr>
          <p:cNvPr id="1026" name="Picture 2" descr="OMÜ AMBLEM ile ilgili gö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68" t="5404" r="27357" b="4505"/>
          <a:stretch/>
        </p:blipFill>
        <p:spPr bwMode="auto">
          <a:xfrm>
            <a:off x="242923" y="152107"/>
            <a:ext cx="936104" cy="94631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11" t="7155" r="6671" b="5531"/>
          <a:stretch/>
        </p:blipFill>
        <p:spPr bwMode="auto">
          <a:xfrm>
            <a:off x="10996093" y="138044"/>
            <a:ext cx="948045" cy="946319"/>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710974" y="1268760"/>
            <a:ext cx="11360101" cy="5447645"/>
          </a:xfrm>
          <a:prstGeom prst="rect">
            <a:avLst/>
          </a:prstGeom>
        </p:spPr>
        <p:txBody>
          <a:bodyPr wrap="square">
            <a:spAutoFit/>
          </a:bodyPr>
          <a:lstStyle/>
          <a:p>
            <a:r>
              <a:rPr lang="tr-TR" sz="2000" b="1" dirty="0">
                <a:solidFill>
                  <a:srgbClr val="FFC000"/>
                </a:solidFill>
              </a:rPr>
              <a:t>DİŞ HEKİMLİĞİNDE ERGONOMİK RİSK FAKTÖRLERİ </a:t>
            </a:r>
            <a:endParaRPr lang="tr-TR" sz="2000" b="1" dirty="0" smtClean="0">
              <a:solidFill>
                <a:srgbClr val="FFC000"/>
              </a:solidFill>
            </a:endParaRPr>
          </a:p>
          <a:p>
            <a:endParaRPr lang="tr-TR" sz="400" b="1" dirty="0" smtClean="0"/>
          </a:p>
          <a:p>
            <a:r>
              <a:rPr lang="tr-TR" sz="2000" b="1" dirty="0">
                <a:solidFill>
                  <a:srgbClr val="FFC000"/>
                </a:solidFill>
              </a:rPr>
              <a:t>FARKINDALIK VE ALINACAK </a:t>
            </a:r>
            <a:r>
              <a:rPr lang="tr-TR" sz="2000" b="1" dirty="0" smtClean="0">
                <a:solidFill>
                  <a:srgbClr val="FFC000"/>
                </a:solidFill>
              </a:rPr>
              <a:t>ÖNLEMLER(</a:t>
            </a:r>
            <a:r>
              <a:rPr lang="tr-TR" sz="2000" b="1" dirty="0" smtClean="0"/>
              <a:t>hekimlerin aşağıdaki hususlarda kişisel </a:t>
            </a:r>
            <a:r>
              <a:rPr lang="tr-TR" sz="2000" b="1" dirty="0"/>
              <a:t>farkındalığı çok </a:t>
            </a:r>
            <a:r>
              <a:rPr lang="tr-TR" sz="2000" b="1" dirty="0" smtClean="0"/>
              <a:t>önemlidir) </a:t>
            </a:r>
            <a:endParaRPr lang="tr-TR" sz="2000" b="1" dirty="0"/>
          </a:p>
          <a:p>
            <a:pPr marL="342900" indent="-342900">
              <a:buFont typeface="Wingdings" panose="05000000000000000000" pitchFamily="2" charset="2"/>
              <a:buChar char="Ø"/>
            </a:pPr>
            <a:endParaRPr lang="tr-TR" sz="400" b="1" dirty="0" smtClean="0"/>
          </a:p>
          <a:p>
            <a:pPr marL="342900" indent="-342900">
              <a:buFont typeface="Wingdings" panose="05000000000000000000" pitchFamily="2" charset="2"/>
              <a:buChar char="Ø"/>
            </a:pPr>
            <a:r>
              <a:rPr lang="tr-TR" sz="2000" b="1" dirty="0" smtClean="0"/>
              <a:t>Çalışma </a:t>
            </a:r>
            <a:r>
              <a:rPr lang="tr-TR" sz="2000" b="1" dirty="0"/>
              <a:t>ve dinlenme arasında bir denge kurulabildiği, </a:t>
            </a:r>
            <a:endParaRPr lang="tr-TR" sz="2000" b="1" dirty="0" smtClean="0"/>
          </a:p>
          <a:p>
            <a:pPr marL="342900" indent="-342900">
              <a:buFont typeface="Wingdings" panose="05000000000000000000" pitchFamily="2" charset="2"/>
              <a:buChar char="Ø"/>
            </a:pPr>
            <a:r>
              <a:rPr lang="tr-TR" sz="2000" b="1" dirty="0" smtClean="0"/>
              <a:t>Ergonomik </a:t>
            </a:r>
            <a:r>
              <a:rPr lang="tr-TR" sz="2000" b="1" dirty="0"/>
              <a:t>prensiplerin uygulanabildiği, </a:t>
            </a:r>
            <a:endParaRPr lang="tr-TR" sz="2000" b="1" dirty="0" smtClean="0"/>
          </a:p>
          <a:p>
            <a:pPr marL="342900" indent="-342900">
              <a:buFont typeface="Wingdings" panose="05000000000000000000" pitchFamily="2" charset="2"/>
              <a:buChar char="Ø"/>
            </a:pPr>
            <a:r>
              <a:rPr lang="tr-TR" sz="2000" b="1" dirty="0" smtClean="0"/>
              <a:t>Uygun </a:t>
            </a:r>
            <a:r>
              <a:rPr lang="tr-TR" sz="2000" b="1" dirty="0"/>
              <a:t>çalışma stratejileri </a:t>
            </a:r>
            <a:r>
              <a:rPr lang="tr-TR" sz="2000" b="1" dirty="0" err="1"/>
              <a:t>geliştirilebilindiği</a:t>
            </a:r>
            <a:r>
              <a:rPr lang="tr-TR" sz="2000" b="1" dirty="0"/>
              <a:t> </a:t>
            </a:r>
            <a:endParaRPr lang="tr-TR" sz="2000" b="1" dirty="0" smtClean="0"/>
          </a:p>
          <a:p>
            <a:pPr marL="342900" indent="-342900">
              <a:buFont typeface="Wingdings" panose="05000000000000000000" pitchFamily="2" charset="2"/>
              <a:buChar char="Ø"/>
            </a:pPr>
            <a:r>
              <a:rPr lang="tr-TR" sz="2000" b="1" dirty="0" smtClean="0"/>
              <a:t>Çalışma </a:t>
            </a:r>
            <a:r>
              <a:rPr lang="tr-TR" sz="2000" b="1" dirty="0"/>
              <a:t>alanında kaza ve sakatlanmalardan kaçınıldığı takdirde ergonomik olmayan çalışmalara bağlı oluşan hasarlar önlenebilmektedir. </a:t>
            </a:r>
            <a:endParaRPr lang="tr-TR" sz="2000" b="1" dirty="0" smtClean="0"/>
          </a:p>
          <a:p>
            <a:pPr marL="342900" indent="-342900">
              <a:buFont typeface="Wingdings" panose="05000000000000000000" pitchFamily="2" charset="2"/>
              <a:buChar char="Ø"/>
            </a:pPr>
            <a:r>
              <a:rPr lang="tr-TR" sz="2000" b="1" dirty="0" smtClean="0"/>
              <a:t>Ergonomik </a:t>
            </a:r>
            <a:r>
              <a:rPr lang="tr-TR" sz="2000" b="1" dirty="0"/>
              <a:t>olmayan çalışmalara bağlı oluşan rahatsızlıklarda, belirtiler görüldüğünde vakit kaybedilmeden konunun uzmanı bir hekimden yardım alınmalıdır. Ne yazık ki diş hekimleri, çoğu zaman bu belirti ve kısıtlanmalara rağmen finansal baskılar ya da aşırı iş yükü nedeniyle çalışmaya devam edebilmektedirler. </a:t>
            </a:r>
            <a:endParaRPr lang="tr-TR" sz="2000" b="1" dirty="0" smtClean="0"/>
          </a:p>
          <a:p>
            <a:pPr marL="342900" indent="-342900">
              <a:buFont typeface="Wingdings" panose="05000000000000000000" pitchFamily="2" charset="2"/>
              <a:buChar char="Ø"/>
            </a:pPr>
            <a:r>
              <a:rPr lang="tr-TR" sz="2000" b="1" dirty="0" smtClean="0"/>
              <a:t>Diş </a:t>
            </a:r>
            <a:r>
              <a:rPr lang="tr-TR" sz="2000" b="1" dirty="0"/>
              <a:t>hekimlerinin daha sağlıklı ve uzun bir çalışma hayatına sahip olabilmeleri için ergonomiye uygun; </a:t>
            </a:r>
            <a:endParaRPr lang="tr-TR" sz="2000" b="1" dirty="0" smtClean="0"/>
          </a:p>
          <a:p>
            <a:pPr marL="714375" indent="-352425">
              <a:buFont typeface="Wingdings" panose="05000000000000000000" pitchFamily="2" charset="2"/>
              <a:buChar char="ü"/>
            </a:pPr>
            <a:r>
              <a:rPr lang="tr-TR" sz="2000" b="1" dirty="0"/>
              <a:t>O</a:t>
            </a:r>
            <a:r>
              <a:rPr lang="tr-TR" sz="2000" b="1" dirty="0" smtClean="0"/>
              <a:t>fis </a:t>
            </a:r>
            <a:r>
              <a:rPr lang="tr-TR" sz="2000" b="1" dirty="0"/>
              <a:t>ve klinik düzenlemesi, </a:t>
            </a:r>
            <a:endParaRPr lang="tr-TR" sz="2000" b="1" dirty="0" smtClean="0"/>
          </a:p>
          <a:p>
            <a:pPr marL="714375" indent="-352425">
              <a:buFont typeface="Wingdings" panose="05000000000000000000" pitchFamily="2" charset="2"/>
              <a:buChar char="ü"/>
            </a:pPr>
            <a:r>
              <a:rPr lang="tr-TR" sz="2000" b="1" dirty="0" smtClean="0"/>
              <a:t>çalışma </a:t>
            </a:r>
            <a:r>
              <a:rPr lang="tr-TR" sz="2000" b="1" dirty="0"/>
              <a:t>duruşu ve </a:t>
            </a:r>
            <a:endParaRPr lang="tr-TR" sz="2000" b="1" dirty="0" smtClean="0"/>
          </a:p>
          <a:p>
            <a:pPr marL="714375" indent="-352425">
              <a:buFont typeface="Wingdings" panose="05000000000000000000" pitchFamily="2" charset="2"/>
              <a:buChar char="ü"/>
            </a:pPr>
            <a:r>
              <a:rPr lang="tr-TR" sz="2000" b="1" dirty="0" smtClean="0"/>
              <a:t>zaman </a:t>
            </a:r>
            <a:r>
              <a:rPr lang="tr-TR" sz="2000" b="1" dirty="0"/>
              <a:t>planlaması yapılmalı </a:t>
            </a:r>
            <a:endParaRPr lang="tr-TR" sz="2000" b="1" dirty="0" smtClean="0"/>
          </a:p>
          <a:p>
            <a:pPr marL="714375" indent="-352425">
              <a:buFont typeface="Wingdings" panose="05000000000000000000" pitchFamily="2" charset="2"/>
              <a:buChar char="ü"/>
            </a:pPr>
            <a:r>
              <a:rPr lang="tr-TR" sz="2000" b="1" dirty="0" err="1" smtClean="0"/>
              <a:t>dental</a:t>
            </a:r>
            <a:r>
              <a:rPr lang="tr-TR" sz="2000" b="1" dirty="0" smtClean="0"/>
              <a:t> </a:t>
            </a:r>
            <a:r>
              <a:rPr lang="tr-TR" sz="2000" b="1" dirty="0" err="1"/>
              <a:t>ünitin</a:t>
            </a:r>
            <a:r>
              <a:rPr lang="tr-TR" sz="2000" b="1" dirty="0"/>
              <a:t>, eşyaların, araç-gereç ve aletlerin seçiminde ergonomik prensipler göz önünde bulundurulmalıdır. </a:t>
            </a:r>
          </a:p>
        </p:txBody>
      </p:sp>
    </p:spTree>
    <p:extLst>
      <p:ext uri="{BB962C8B-B14F-4D97-AF65-F5344CB8AC3E}">
        <p14:creationId xmlns:p14="http://schemas.microsoft.com/office/powerpoint/2010/main" val="41567114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xmlns="" id="{C326BF1F-B49C-4DF3-882F-012849EC5EE3}"/>
              </a:ext>
            </a:extLst>
          </p:cNvPr>
          <p:cNvSpPr>
            <a:spLocks noGrp="1" noChangeArrowheads="1"/>
          </p:cNvSpPr>
          <p:nvPr>
            <p:ph type="title"/>
          </p:nvPr>
        </p:nvSpPr>
        <p:spPr>
          <a:xfrm>
            <a:off x="1413892" y="152107"/>
            <a:ext cx="9394740" cy="946320"/>
          </a:xfr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a:normAutofit/>
          </a:bodyPr>
          <a:lstStyle/>
          <a:p>
            <a:pPr algn="ctr"/>
            <a:r>
              <a:rPr lang="tr-TR" altLang="tr-TR" sz="3200" b="1" dirty="0" smtClean="0">
                <a:solidFill>
                  <a:schemeClr val="bg1"/>
                </a:solidFill>
              </a:rPr>
              <a:t>DİŞ HEKİMLİĞİNDE ERGONOMİ</a:t>
            </a:r>
            <a:endParaRPr lang="tr-TR" altLang="tr-TR" sz="3200" b="1" dirty="0">
              <a:solidFill>
                <a:schemeClr val="bg1"/>
              </a:solidFill>
            </a:endParaRPr>
          </a:p>
        </p:txBody>
      </p:sp>
      <p:pic>
        <p:nvPicPr>
          <p:cNvPr id="1026" name="Picture 2" descr="OMÜ AMBLEM ile ilgili gö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68" t="5404" r="27357" b="4505"/>
          <a:stretch/>
        </p:blipFill>
        <p:spPr bwMode="auto">
          <a:xfrm>
            <a:off x="242923" y="152107"/>
            <a:ext cx="936104" cy="94631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11" t="7155" r="6671" b="5531"/>
          <a:stretch/>
        </p:blipFill>
        <p:spPr bwMode="auto">
          <a:xfrm>
            <a:off x="10996093" y="138044"/>
            <a:ext cx="948045" cy="946319"/>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710974" y="1268760"/>
            <a:ext cx="11360101" cy="5139869"/>
          </a:xfrm>
          <a:prstGeom prst="rect">
            <a:avLst/>
          </a:prstGeom>
        </p:spPr>
        <p:txBody>
          <a:bodyPr wrap="square">
            <a:spAutoFit/>
          </a:bodyPr>
          <a:lstStyle/>
          <a:p>
            <a:r>
              <a:rPr lang="tr-TR" sz="2000" b="1" dirty="0">
                <a:solidFill>
                  <a:srgbClr val="FFC000"/>
                </a:solidFill>
              </a:rPr>
              <a:t>DİŞ HEKİMLİĞİNDE ERGONOMİK RİSK FAKTÖRLERİ </a:t>
            </a:r>
            <a:endParaRPr lang="tr-TR" sz="2000" b="1" dirty="0" smtClean="0">
              <a:solidFill>
                <a:srgbClr val="FFC000"/>
              </a:solidFill>
            </a:endParaRPr>
          </a:p>
          <a:p>
            <a:endParaRPr lang="tr-TR" sz="400" b="1" dirty="0" smtClean="0"/>
          </a:p>
          <a:p>
            <a:r>
              <a:rPr lang="tr-TR" sz="2000" b="1" dirty="0">
                <a:solidFill>
                  <a:srgbClr val="FFC000"/>
                </a:solidFill>
              </a:rPr>
              <a:t>FARKINDALIK VE ALINACAK </a:t>
            </a:r>
            <a:r>
              <a:rPr lang="tr-TR" sz="2000" b="1" dirty="0" smtClean="0">
                <a:solidFill>
                  <a:srgbClr val="FFC000"/>
                </a:solidFill>
              </a:rPr>
              <a:t>ÖNLEMLER</a:t>
            </a:r>
            <a:r>
              <a:rPr lang="tr-TR" sz="2000" b="1" dirty="0" smtClean="0"/>
              <a:t> </a:t>
            </a:r>
            <a:endParaRPr lang="tr-TR" sz="2000" b="1" dirty="0"/>
          </a:p>
          <a:p>
            <a:pPr marL="342900" indent="-342900">
              <a:buFont typeface="Wingdings" panose="05000000000000000000" pitchFamily="2" charset="2"/>
              <a:buChar char="Ø"/>
            </a:pPr>
            <a:endParaRPr lang="tr-TR" sz="400" b="1" dirty="0" smtClean="0"/>
          </a:p>
          <a:p>
            <a:r>
              <a:rPr lang="tr-TR" sz="2000" b="1" dirty="0">
                <a:solidFill>
                  <a:srgbClr val="FFC000"/>
                </a:solidFill>
              </a:rPr>
              <a:t>Ergonomiye Uygun Ofis ve Klinik </a:t>
            </a:r>
            <a:r>
              <a:rPr lang="tr-TR" sz="2000" b="1" dirty="0" smtClean="0">
                <a:solidFill>
                  <a:srgbClr val="FFC000"/>
                </a:solidFill>
              </a:rPr>
              <a:t>Düzenlemesi;  </a:t>
            </a:r>
            <a:r>
              <a:rPr lang="tr-TR" sz="2000" b="1" dirty="0" smtClean="0"/>
              <a:t>(hastaların</a:t>
            </a:r>
            <a:r>
              <a:rPr lang="tr-TR" sz="2000" b="1" dirty="0"/>
              <a:t>, personelin ve diş hekimlerinin kendilerini daha iyi hissetmesini ve güvenliğini </a:t>
            </a:r>
            <a:r>
              <a:rPr lang="tr-TR" sz="2000" b="1" dirty="0" smtClean="0"/>
              <a:t>sağlamaktadır)</a:t>
            </a:r>
          </a:p>
          <a:p>
            <a:endParaRPr lang="tr-TR" sz="2000" b="1" dirty="0">
              <a:solidFill>
                <a:srgbClr val="FFC000"/>
              </a:solidFill>
            </a:endParaRPr>
          </a:p>
          <a:p>
            <a:pPr marL="342900" indent="-342900">
              <a:buFont typeface="Wingdings" panose="05000000000000000000" pitchFamily="2" charset="2"/>
              <a:buChar char="Ø"/>
            </a:pPr>
            <a:r>
              <a:rPr lang="tr-TR" sz="2000" b="1" dirty="0" err="1"/>
              <a:t>Wittenstrom</a:t>
            </a:r>
            <a:r>
              <a:rPr lang="tr-TR" sz="2000" b="1" dirty="0"/>
              <a:t> &amp; </a:t>
            </a:r>
            <a:r>
              <a:rPr lang="tr-TR" sz="2000" b="1" dirty="0" err="1"/>
              <a:t>Kawaguchi</a:t>
            </a:r>
            <a:r>
              <a:rPr lang="tr-TR" sz="2000" b="1" dirty="0"/>
              <a:t>, </a:t>
            </a:r>
            <a:r>
              <a:rPr lang="tr-TR" sz="2000" b="1" dirty="0" err="1" smtClean="0"/>
              <a:t>dental</a:t>
            </a:r>
            <a:r>
              <a:rPr lang="tr-TR" sz="2000" b="1" dirty="0" smtClean="0"/>
              <a:t> </a:t>
            </a:r>
            <a:r>
              <a:rPr lang="tr-TR" sz="2000" b="1" dirty="0"/>
              <a:t>ofisi, kullanım amaçlarına göre; </a:t>
            </a:r>
            <a:endParaRPr lang="tr-TR" sz="2000" b="1" dirty="0" smtClean="0"/>
          </a:p>
          <a:p>
            <a:pPr marL="714375" indent="-352425">
              <a:buFont typeface="Wingdings" panose="05000000000000000000" pitchFamily="2" charset="2"/>
              <a:buChar char="ü"/>
            </a:pPr>
            <a:r>
              <a:rPr lang="tr-TR" sz="2000" b="1" dirty="0" smtClean="0"/>
              <a:t>insan </a:t>
            </a:r>
            <a:r>
              <a:rPr lang="tr-TR" sz="2000" b="1" dirty="0"/>
              <a:t>merkezli </a:t>
            </a:r>
            <a:r>
              <a:rPr lang="tr-TR" sz="2000" b="1" dirty="0" smtClean="0"/>
              <a:t>bölümler </a:t>
            </a:r>
          </a:p>
          <a:p>
            <a:pPr marL="714375" indent="-352425">
              <a:buFont typeface="Wingdings" panose="05000000000000000000" pitchFamily="2" charset="2"/>
              <a:buChar char="ü"/>
            </a:pPr>
            <a:r>
              <a:rPr lang="tr-TR" sz="2000" b="1" dirty="0" smtClean="0"/>
              <a:t>makina </a:t>
            </a:r>
            <a:r>
              <a:rPr lang="tr-TR" sz="2000" b="1" dirty="0"/>
              <a:t>ya da iş merkezli </a:t>
            </a:r>
            <a:r>
              <a:rPr lang="tr-TR" sz="2000" b="1" dirty="0" smtClean="0"/>
              <a:t>bölümler </a:t>
            </a:r>
            <a:r>
              <a:rPr lang="tr-TR" sz="2000" b="1" dirty="0"/>
              <a:t>olarak 2 ana başlık altında </a:t>
            </a:r>
            <a:r>
              <a:rPr lang="tr-TR" sz="2000" b="1" dirty="0" err="1"/>
              <a:t>bölgelendirmişlerdir</a:t>
            </a:r>
            <a:r>
              <a:rPr lang="tr-TR" sz="2000" b="1" dirty="0" smtClean="0"/>
              <a:t>.</a:t>
            </a:r>
          </a:p>
          <a:p>
            <a:pPr marL="714375" indent="-352425">
              <a:buFont typeface="Wingdings" panose="05000000000000000000" pitchFamily="2" charset="2"/>
              <a:buChar char="ü"/>
            </a:pPr>
            <a:endParaRPr lang="tr-TR" sz="2000" b="1" dirty="0"/>
          </a:p>
          <a:p>
            <a:pPr marL="342900" indent="-342900">
              <a:buFont typeface="Wingdings" panose="05000000000000000000" pitchFamily="2" charset="2"/>
              <a:buChar char="Ø"/>
            </a:pPr>
            <a:r>
              <a:rPr lang="tr-TR" sz="2000" b="1" dirty="0">
                <a:solidFill>
                  <a:srgbClr val="FFC000"/>
                </a:solidFill>
              </a:rPr>
              <a:t>İnsan merkezli bölümler: </a:t>
            </a:r>
            <a:endParaRPr lang="tr-TR" sz="2000" b="1" dirty="0" smtClean="0">
              <a:solidFill>
                <a:srgbClr val="FFC000"/>
              </a:solidFill>
            </a:endParaRPr>
          </a:p>
          <a:p>
            <a:pPr marL="714375" indent="-352425">
              <a:buFont typeface="Wingdings" panose="05000000000000000000" pitchFamily="2" charset="2"/>
              <a:buChar char="ü"/>
            </a:pPr>
            <a:r>
              <a:rPr lang="tr-TR" sz="2000" b="1" dirty="0"/>
              <a:t>R</a:t>
            </a:r>
            <a:r>
              <a:rPr lang="tr-TR" sz="2000" b="1" dirty="0" smtClean="0"/>
              <a:t>esepsiyon </a:t>
            </a:r>
            <a:r>
              <a:rPr lang="tr-TR" sz="2000" b="1" dirty="0"/>
              <a:t>alanında; görevli personel, </a:t>
            </a:r>
            <a:r>
              <a:rPr lang="tr-TR" sz="2000" b="1" dirty="0" err="1"/>
              <a:t>dental</a:t>
            </a:r>
            <a:r>
              <a:rPr lang="tr-TR" sz="2000" b="1" dirty="0"/>
              <a:t> ofise giriş yapan tüm hastaları görebilmeli ve görevin yerine getirilmesi için uygun alan sağlanmalıdır. </a:t>
            </a:r>
            <a:endParaRPr lang="tr-TR" sz="2000" b="1" dirty="0" smtClean="0"/>
          </a:p>
          <a:p>
            <a:pPr marL="714375" indent="-352425">
              <a:buFont typeface="Wingdings" panose="05000000000000000000" pitchFamily="2" charset="2"/>
              <a:buChar char="ü"/>
            </a:pPr>
            <a:r>
              <a:rPr lang="tr-TR" sz="2000" b="1" dirty="0" smtClean="0"/>
              <a:t>Verimli </a:t>
            </a:r>
            <a:r>
              <a:rPr lang="tr-TR" sz="2000" b="1" dirty="0"/>
              <a:t>bir çalışma ortamı için, bu alanda kullanılan diğer ekipmanlar (hasta dosyaları, bilgisayarlar…) için ilave bir yer </a:t>
            </a:r>
            <a:r>
              <a:rPr lang="tr-TR" sz="2000" b="1" dirty="0" smtClean="0"/>
              <a:t>ayarlanmalıdır. </a:t>
            </a:r>
          </a:p>
          <a:p>
            <a:pPr marL="714375" indent="-352425">
              <a:buFont typeface="Wingdings" panose="05000000000000000000" pitchFamily="2" charset="2"/>
              <a:buChar char="ü"/>
            </a:pPr>
            <a:r>
              <a:rPr lang="tr-TR" sz="2000" b="1" dirty="0" smtClean="0"/>
              <a:t>Tedavi </a:t>
            </a:r>
            <a:r>
              <a:rPr lang="tr-TR" sz="2000" b="1" dirty="0"/>
              <a:t>alanları ise; hem </a:t>
            </a:r>
            <a:r>
              <a:rPr lang="tr-TR" sz="2000" b="1" dirty="0" err="1"/>
              <a:t>dental</a:t>
            </a:r>
            <a:r>
              <a:rPr lang="tr-TR" sz="2000" b="1" dirty="0"/>
              <a:t> işlemlere, hem de hastanın çevresinde rahatça hareket edilebilmesine uygun olarak dizayn edilmelidir. </a:t>
            </a:r>
          </a:p>
        </p:txBody>
      </p:sp>
    </p:spTree>
    <p:extLst>
      <p:ext uri="{BB962C8B-B14F-4D97-AF65-F5344CB8AC3E}">
        <p14:creationId xmlns:p14="http://schemas.microsoft.com/office/powerpoint/2010/main" val="5723615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xmlns="" id="{C326BF1F-B49C-4DF3-882F-012849EC5EE3}"/>
              </a:ext>
            </a:extLst>
          </p:cNvPr>
          <p:cNvSpPr>
            <a:spLocks noGrp="1" noChangeArrowheads="1"/>
          </p:cNvSpPr>
          <p:nvPr>
            <p:ph type="title"/>
          </p:nvPr>
        </p:nvSpPr>
        <p:spPr>
          <a:xfrm>
            <a:off x="1413892" y="152107"/>
            <a:ext cx="9394740" cy="946320"/>
          </a:xfr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a:normAutofit/>
          </a:bodyPr>
          <a:lstStyle/>
          <a:p>
            <a:pPr algn="ctr"/>
            <a:r>
              <a:rPr lang="tr-TR" altLang="tr-TR" sz="3200" b="1" dirty="0" smtClean="0">
                <a:solidFill>
                  <a:schemeClr val="bg1"/>
                </a:solidFill>
              </a:rPr>
              <a:t>DİŞ HEKİMLİĞİNDE ERGONOMİ</a:t>
            </a:r>
            <a:endParaRPr lang="tr-TR" altLang="tr-TR" sz="3200" b="1" dirty="0">
              <a:solidFill>
                <a:schemeClr val="bg1"/>
              </a:solidFill>
            </a:endParaRPr>
          </a:p>
        </p:txBody>
      </p:sp>
      <p:pic>
        <p:nvPicPr>
          <p:cNvPr id="1026" name="Picture 2" descr="OMÜ AMBLEM ile ilgili gö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68" t="5404" r="27357" b="4505"/>
          <a:stretch/>
        </p:blipFill>
        <p:spPr bwMode="auto">
          <a:xfrm>
            <a:off x="242923" y="152107"/>
            <a:ext cx="936104" cy="94631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11" t="7155" r="6671" b="5531"/>
          <a:stretch/>
        </p:blipFill>
        <p:spPr bwMode="auto">
          <a:xfrm>
            <a:off x="10996093" y="138044"/>
            <a:ext cx="948045" cy="946319"/>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710974" y="1268760"/>
            <a:ext cx="11360101" cy="5262979"/>
          </a:xfrm>
          <a:prstGeom prst="rect">
            <a:avLst/>
          </a:prstGeom>
        </p:spPr>
        <p:txBody>
          <a:bodyPr wrap="square">
            <a:spAutoFit/>
          </a:bodyPr>
          <a:lstStyle/>
          <a:p>
            <a:r>
              <a:rPr lang="tr-TR" sz="2200" b="1" dirty="0">
                <a:solidFill>
                  <a:srgbClr val="FFC000"/>
                </a:solidFill>
              </a:rPr>
              <a:t>DİŞ HEKİMLİĞİNDE ERGONOMİK RİSK FAKTÖRLERİ </a:t>
            </a:r>
            <a:endParaRPr lang="tr-TR" sz="2200" b="1" dirty="0" smtClean="0">
              <a:solidFill>
                <a:srgbClr val="FFC000"/>
              </a:solidFill>
            </a:endParaRPr>
          </a:p>
          <a:p>
            <a:endParaRPr lang="tr-TR" sz="600" b="1" dirty="0" smtClean="0"/>
          </a:p>
          <a:p>
            <a:r>
              <a:rPr lang="tr-TR" sz="2200" b="1" dirty="0">
                <a:solidFill>
                  <a:srgbClr val="FFC000"/>
                </a:solidFill>
              </a:rPr>
              <a:t>FARKINDALIK VE ALINACAK </a:t>
            </a:r>
            <a:r>
              <a:rPr lang="tr-TR" sz="2200" b="1" dirty="0" smtClean="0">
                <a:solidFill>
                  <a:srgbClr val="FFC000"/>
                </a:solidFill>
              </a:rPr>
              <a:t>ÖNLEMLER</a:t>
            </a:r>
            <a:r>
              <a:rPr lang="tr-TR" sz="2200" b="1" dirty="0" smtClean="0"/>
              <a:t> </a:t>
            </a:r>
            <a:endParaRPr lang="tr-TR" sz="2200" b="1" dirty="0"/>
          </a:p>
          <a:p>
            <a:endParaRPr lang="tr-TR" sz="2200" b="1" dirty="0" smtClean="0">
              <a:solidFill>
                <a:srgbClr val="FFC000"/>
              </a:solidFill>
            </a:endParaRPr>
          </a:p>
          <a:p>
            <a:r>
              <a:rPr lang="tr-TR" sz="2200" b="1" dirty="0" smtClean="0">
                <a:solidFill>
                  <a:srgbClr val="FFC000"/>
                </a:solidFill>
              </a:rPr>
              <a:t>Ergonomiye </a:t>
            </a:r>
            <a:r>
              <a:rPr lang="tr-TR" sz="2200" b="1" dirty="0">
                <a:solidFill>
                  <a:srgbClr val="FFC000"/>
                </a:solidFill>
              </a:rPr>
              <a:t>Uygun Ofis ve Klinik </a:t>
            </a:r>
            <a:r>
              <a:rPr lang="tr-TR" sz="2200" b="1" dirty="0" smtClean="0">
                <a:solidFill>
                  <a:srgbClr val="FFC000"/>
                </a:solidFill>
              </a:rPr>
              <a:t>Düzenlemesi; </a:t>
            </a:r>
          </a:p>
          <a:p>
            <a:r>
              <a:rPr lang="tr-TR" sz="2200" b="1" dirty="0" err="1" smtClean="0"/>
              <a:t>Wittendstrom</a:t>
            </a:r>
            <a:r>
              <a:rPr lang="tr-TR" sz="2200" b="1" dirty="0" smtClean="0"/>
              <a:t> </a:t>
            </a:r>
            <a:r>
              <a:rPr lang="tr-TR" sz="2200" b="1" dirty="0"/>
              <a:t>ve </a:t>
            </a:r>
            <a:r>
              <a:rPr lang="tr-TR" sz="2200" b="1" dirty="0" err="1" smtClean="0"/>
              <a:t>Kawaguchi</a:t>
            </a:r>
            <a:r>
              <a:rPr lang="tr-TR" sz="2200" b="1" dirty="0" smtClean="0"/>
              <a:t> </a:t>
            </a:r>
          </a:p>
          <a:p>
            <a:endParaRPr lang="tr-TR" sz="2200" b="1" dirty="0" smtClean="0">
              <a:solidFill>
                <a:srgbClr val="FFC000"/>
              </a:solidFill>
            </a:endParaRPr>
          </a:p>
          <a:p>
            <a:r>
              <a:rPr lang="tr-TR" sz="2200" b="1" dirty="0" smtClean="0">
                <a:solidFill>
                  <a:srgbClr val="FFC000"/>
                </a:solidFill>
              </a:rPr>
              <a:t>İnsan-merkezli </a:t>
            </a:r>
            <a:r>
              <a:rPr lang="tr-TR" sz="2200" b="1" dirty="0">
                <a:solidFill>
                  <a:srgbClr val="FFC000"/>
                </a:solidFill>
              </a:rPr>
              <a:t>alanlar (tedavi odaları</a:t>
            </a:r>
            <a:r>
              <a:rPr lang="tr-TR" sz="2200" b="1" dirty="0" smtClean="0">
                <a:solidFill>
                  <a:srgbClr val="FFC000"/>
                </a:solidFill>
              </a:rPr>
              <a:t>) </a:t>
            </a:r>
          </a:p>
          <a:p>
            <a:pPr marL="342900" indent="-342900">
              <a:buFont typeface="Wingdings" panose="05000000000000000000" pitchFamily="2" charset="2"/>
              <a:buChar char="Ø"/>
            </a:pPr>
            <a:r>
              <a:rPr lang="tr-TR" sz="2200" b="1" dirty="0"/>
              <a:t>Tedavi alanının en az 335cm genişliğinde olması gerektiğini belirtmişlerdir. </a:t>
            </a:r>
          </a:p>
          <a:p>
            <a:pPr marL="342900" indent="-342900">
              <a:buFont typeface="Wingdings" panose="05000000000000000000" pitchFamily="2" charset="2"/>
              <a:buChar char="Ø"/>
            </a:pPr>
            <a:r>
              <a:rPr lang="tr-TR" sz="2200" b="1" dirty="0" smtClean="0"/>
              <a:t>Makine iş </a:t>
            </a:r>
            <a:r>
              <a:rPr lang="tr-TR" sz="2200" b="1" dirty="0"/>
              <a:t>merkezli alanlara göre tipik olarak resepsiyon alanına daha yakın konumlanmalıdır. </a:t>
            </a:r>
            <a:endParaRPr lang="tr-TR" sz="2200" b="1" dirty="0" smtClean="0"/>
          </a:p>
          <a:p>
            <a:pPr marL="361950" algn="just"/>
            <a:r>
              <a:rPr lang="tr-TR" sz="2200" b="1" dirty="0" smtClean="0"/>
              <a:t>Bu </a:t>
            </a:r>
            <a:r>
              <a:rPr lang="tr-TR" sz="2200" b="1" dirty="0"/>
              <a:t>yaklaşım; </a:t>
            </a:r>
            <a:r>
              <a:rPr lang="tr-TR" sz="2200" b="1" dirty="0" err="1"/>
              <a:t>kalabalıklığı</a:t>
            </a:r>
            <a:r>
              <a:rPr lang="tr-TR" sz="2200" b="1" dirty="0"/>
              <a:t> en aza indirmekte, koridorlar için ilave alan gereksinimlerini azaltmakta ve hastaların kullanım alanlarında kafa karışıklığı yaşamalarını </a:t>
            </a:r>
            <a:r>
              <a:rPr lang="tr-TR" sz="2200" b="1" dirty="0" smtClean="0"/>
              <a:t>engellemektedir. </a:t>
            </a:r>
          </a:p>
          <a:p>
            <a:pPr marL="342900" indent="-342900" algn="just">
              <a:buFont typeface="Wingdings" panose="05000000000000000000" pitchFamily="2" charset="2"/>
              <a:buChar char="Ø"/>
            </a:pPr>
            <a:r>
              <a:rPr lang="tr-TR" sz="2200" b="1" dirty="0" smtClean="0"/>
              <a:t>Teknolojinin </a:t>
            </a:r>
            <a:r>
              <a:rPr lang="tr-TR" sz="2200" b="1" dirty="0"/>
              <a:t>diş hekimliği uygulamalarına dahil edilmesi ile birlikte, kliniklerde daha fazla alan ihtiyacı ortaya çıkmıştır. </a:t>
            </a:r>
            <a:endParaRPr lang="tr-TR" sz="2200" b="1" dirty="0" smtClean="0"/>
          </a:p>
          <a:p>
            <a:pPr marL="342900" indent="-342900" algn="just">
              <a:buFont typeface="Wingdings" panose="05000000000000000000" pitchFamily="2" charset="2"/>
              <a:buChar char="Ø"/>
            </a:pPr>
            <a:r>
              <a:rPr lang="tr-TR" sz="2200" b="1" dirty="0" smtClean="0"/>
              <a:t>Diş </a:t>
            </a:r>
            <a:r>
              <a:rPr lang="tr-TR" sz="2200" b="1" dirty="0"/>
              <a:t>hekimlerinin kliniklerine araç-gereç satın alırken daha az yer kaplayan ve kablosuz olanları (kablosuz </a:t>
            </a:r>
            <a:r>
              <a:rPr lang="tr-TR" sz="2200" b="1" dirty="0" err="1"/>
              <a:t>polimerizasyon</a:t>
            </a:r>
            <a:r>
              <a:rPr lang="tr-TR" sz="2200" b="1" dirty="0"/>
              <a:t> cihazları, </a:t>
            </a:r>
            <a:r>
              <a:rPr lang="tr-TR" sz="2200" b="1" dirty="0" err="1"/>
              <a:t>intraoral</a:t>
            </a:r>
            <a:r>
              <a:rPr lang="tr-TR" sz="2200" b="1" dirty="0"/>
              <a:t> kameralar…) tercih etmeleri önerilmektedir</a:t>
            </a:r>
          </a:p>
        </p:txBody>
      </p:sp>
    </p:spTree>
    <p:extLst>
      <p:ext uri="{BB962C8B-B14F-4D97-AF65-F5344CB8AC3E}">
        <p14:creationId xmlns:p14="http://schemas.microsoft.com/office/powerpoint/2010/main" val="32489699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xmlns="" id="{C326BF1F-B49C-4DF3-882F-012849EC5EE3}"/>
              </a:ext>
            </a:extLst>
          </p:cNvPr>
          <p:cNvSpPr>
            <a:spLocks noGrp="1" noChangeArrowheads="1"/>
          </p:cNvSpPr>
          <p:nvPr>
            <p:ph type="title"/>
          </p:nvPr>
        </p:nvSpPr>
        <p:spPr>
          <a:xfrm>
            <a:off x="1413892" y="152107"/>
            <a:ext cx="9394740" cy="946320"/>
          </a:xfr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a:normAutofit/>
          </a:bodyPr>
          <a:lstStyle/>
          <a:p>
            <a:pPr algn="ctr"/>
            <a:r>
              <a:rPr lang="tr-TR" altLang="tr-TR" sz="3200" b="1" dirty="0" smtClean="0">
                <a:solidFill>
                  <a:schemeClr val="bg1"/>
                </a:solidFill>
              </a:rPr>
              <a:t>DİŞ HEKİMLİĞİNDE ERGONOMİ</a:t>
            </a:r>
            <a:endParaRPr lang="tr-TR" altLang="tr-TR" sz="3200" b="1" dirty="0">
              <a:solidFill>
                <a:schemeClr val="bg1"/>
              </a:solidFill>
            </a:endParaRPr>
          </a:p>
        </p:txBody>
      </p:sp>
      <p:pic>
        <p:nvPicPr>
          <p:cNvPr id="1026" name="Picture 2" descr="OMÜ AMBLEM ile ilgili gö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68" t="5404" r="27357" b="4505"/>
          <a:stretch/>
        </p:blipFill>
        <p:spPr bwMode="auto">
          <a:xfrm>
            <a:off x="242923" y="152107"/>
            <a:ext cx="936104" cy="94631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11" t="7155" r="6671" b="5531"/>
          <a:stretch/>
        </p:blipFill>
        <p:spPr bwMode="auto">
          <a:xfrm>
            <a:off x="10996093" y="138044"/>
            <a:ext cx="948045" cy="946319"/>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710974" y="1268760"/>
            <a:ext cx="11360101" cy="4524315"/>
          </a:xfrm>
          <a:prstGeom prst="rect">
            <a:avLst/>
          </a:prstGeom>
        </p:spPr>
        <p:txBody>
          <a:bodyPr wrap="square">
            <a:spAutoFit/>
          </a:bodyPr>
          <a:lstStyle/>
          <a:p>
            <a:r>
              <a:rPr lang="tr-TR" sz="2000" b="1" dirty="0">
                <a:solidFill>
                  <a:srgbClr val="FFC000"/>
                </a:solidFill>
              </a:rPr>
              <a:t>DİŞ HEKİMLİĞİNDE ERGONOMİK RİSK FAKTÖRLERİ </a:t>
            </a:r>
            <a:endParaRPr lang="tr-TR" sz="2000" b="1" dirty="0" smtClean="0">
              <a:solidFill>
                <a:srgbClr val="FFC000"/>
              </a:solidFill>
            </a:endParaRPr>
          </a:p>
          <a:p>
            <a:endParaRPr lang="tr-TR" sz="400" b="1" dirty="0" smtClean="0"/>
          </a:p>
          <a:p>
            <a:r>
              <a:rPr lang="tr-TR" sz="2000" b="1" dirty="0">
                <a:solidFill>
                  <a:srgbClr val="FFC000"/>
                </a:solidFill>
              </a:rPr>
              <a:t>FARKINDALIK VE ALINACAK </a:t>
            </a:r>
            <a:r>
              <a:rPr lang="tr-TR" sz="2000" b="1" dirty="0" smtClean="0">
                <a:solidFill>
                  <a:srgbClr val="FFC000"/>
                </a:solidFill>
              </a:rPr>
              <a:t>ÖNLEMLER</a:t>
            </a:r>
            <a:r>
              <a:rPr lang="tr-TR" sz="2000" b="1" dirty="0" smtClean="0"/>
              <a:t> </a:t>
            </a:r>
            <a:endParaRPr lang="tr-TR" sz="2000" b="1" dirty="0"/>
          </a:p>
          <a:p>
            <a:pPr marL="342900" indent="-342900">
              <a:buFont typeface="Wingdings" panose="05000000000000000000" pitchFamily="2" charset="2"/>
              <a:buChar char="Ø"/>
            </a:pPr>
            <a:endParaRPr lang="tr-TR" sz="400" b="1" dirty="0" smtClean="0"/>
          </a:p>
          <a:p>
            <a:r>
              <a:rPr lang="tr-TR" sz="2000" b="1" dirty="0">
                <a:solidFill>
                  <a:srgbClr val="FFC000"/>
                </a:solidFill>
              </a:rPr>
              <a:t>Ergonomiye Uygun Ofis ve Klinik </a:t>
            </a:r>
            <a:r>
              <a:rPr lang="tr-TR" sz="2000" b="1" dirty="0" smtClean="0">
                <a:solidFill>
                  <a:srgbClr val="FFC000"/>
                </a:solidFill>
              </a:rPr>
              <a:t>Düzenlemesi; </a:t>
            </a:r>
          </a:p>
          <a:p>
            <a:r>
              <a:rPr lang="tr-TR" sz="2000" b="1" dirty="0" err="1" smtClean="0"/>
              <a:t>Wittendstrom</a:t>
            </a:r>
            <a:r>
              <a:rPr lang="tr-TR" sz="2000" b="1" dirty="0" smtClean="0"/>
              <a:t> </a:t>
            </a:r>
            <a:r>
              <a:rPr lang="tr-TR" sz="2000" b="1" dirty="0"/>
              <a:t>ve </a:t>
            </a:r>
            <a:r>
              <a:rPr lang="tr-TR" sz="2000" b="1" dirty="0" err="1" smtClean="0"/>
              <a:t>Kawaguchi</a:t>
            </a:r>
            <a:r>
              <a:rPr lang="tr-TR" sz="2000" b="1" dirty="0" smtClean="0"/>
              <a:t> </a:t>
            </a:r>
          </a:p>
          <a:p>
            <a:r>
              <a:rPr lang="tr-TR" sz="2000" b="1" dirty="0"/>
              <a:t>T</a:t>
            </a:r>
            <a:r>
              <a:rPr lang="tr-TR" sz="2000" b="1" dirty="0" smtClean="0"/>
              <a:t>edavi </a:t>
            </a:r>
            <a:r>
              <a:rPr lang="tr-TR" sz="2000" b="1" dirty="0"/>
              <a:t>alanının en az 335cm genişliğinde olması gerektiğini belirtmişlerdir. </a:t>
            </a:r>
            <a:endParaRPr lang="tr-TR" sz="2000" b="1" dirty="0" smtClean="0"/>
          </a:p>
          <a:p>
            <a:endParaRPr lang="tr-TR" sz="2000" b="1" dirty="0" smtClean="0"/>
          </a:p>
          <a:p>
            <a:r>
              <a:rPr lang="tr-TR" sz="2000" b="1" dirty="0" smtClean="0">
                <a:solidFill>
                  <a:srgbClr val="FFC000"/>
                </a:solidFill>
              </a:rPr>
              <a:t>Makina </a:t>
            </a:r>
            <a:r>
              <a:rPr lang="tr-TR" sz="2000" b="1" dirty="0">
                <a:solidFill>
                  <a:srgbClr val="FFC000"/>
                </a:solidFill>
              </a:rPr>
              <a:t>ya da iş merkezli bölümler: </a:t>
            </a:r>
            <a:endParaRPr lang="tr-TR" sz="2000" b="1" dirty="0" smtClean="0">
              <a:solidFill>
                <a:srgbClr val="FFC000"/>
              </a:solidFill>
            </a:endParaRPr>
          </a:p>
          <a:p>
            <a:pPr marL="628650" indent="-447675">
              <a:buFont typeface="Wingdings" panose="05000000000000000000" pitchFamily="2" charset="2"/>
              <a:buChar char="ü"/>
            </a:pPr>
            <a:r>
              <a:rPr lang="tr-TR" sz="2000" b="1" dirty="0" smtClean="0"/>
              <a:t>Tüm </a:t>
            </a:r>
            <a:r>
              <a:rPr lang="tr-TR" sz="2000" b="1" dirty="0"/>
              <a:t>hekimlerin kullanabileceği şekilde, X-ray cihazı kullanımı için bir oda, </a:t>
            </a:r>
            <a:endParaRPr lang="tr-TR" sz="2000" b="1" dirty="0" smtClean="0"/>
          </a:p>
          <a:p>
            <a:pPr marL="628650" indent="-447675">
              <a:buFont typeface="Wingdings" panose="05000000000000000000" pitchFamily="2" charset="2"/>
              <a:buChar char="ü"/>
            </a:pPr>
            <a:r>
              <a:rPr lang="tr-TR" sz="2000" b="1" dirty="0" err="1" smtClean="0"/>
              <a:t>Laboratuar</a:t>
            </a:r>
            <a:r>
              <a:rPr lang="tr-TR" sz="2000" b="1" dirty="0"/>
              <a:t>, </a:t>
            </a:r>
            <a:endParaRPr lang="tr-TR" sz="2000" b="1" dirty="0" smtClean="0"/>
          </a:p>
          <a:p>
            <a:pPr marL="628650" indent="-447675">
              <a:buFont typeface="Wingdings" panose="05000000000000000000" pitchFamily="2" charset="2"/>
              <a:buChar char="ü"/>
            </a:pPr>
            <a:r>
              <a:rPr lang="tr-TR" sz="2000" b="1" dirty="0" smtClean="0"/>
              <a:t>Çalışma </a:t>
            </a:r>
            <a:r>
              <a:rPr lang="tr-TR" sz="2000" b="1" dirty="0"/>
              <a:t>ofisi, </a:t>
            </a:r>
            <a:endParaRPr lang="tr-TR" sz="2000" b="1" dirty="0" smtClean="0"/>
          </a:p>
          <a:p>
            <a:pPr marL="628650" indent="-447675">
              <a:buFont typeface="Wingdings" panose="05000000000000000000" pitchFamily="2" charset="2"/>
              <a:buChar char="ü"/>
            </a:pPr>
            <a:r>
              <a:rPr lang="tr-TR" sz="2000" b="1" dirty="0" smtClean="0"/>
              <a:t>Malzeme </a:t>
            </a:r>
            <a:r>
              <a:rPr lang="tr-TR" sz="2000" b="1" dirty="0"/>
              <a:t>odası ve </a:t>
            </a:r>
            <a:endParaRPr lang="tr-TR" sz="2000" b="1" dirty="0" smtClean="0"/>
          </a:p>
          <a:p>
            <a:pPr marL="628650" indent="-447675">
              <a:buFont typeface="Wingdings" panose="05000000000000000000" pitchFamily="2" charset="2"/>
              <a:buChar char="ü"/>
            </a:pPr>
            <a:r>
              <a:rPr lang="tr-TR" sz="2000" b="1" dirty="0" smtClean="0"/>
              <a:t>Klinikler </a:t>
            </a:r>
            <a:r>
              <a:rPr lang="tr-TR" sz="2000" b="1" dirty="0"/>
              <a:t>yer almalıdır. </a:t>
            </a:r>
            <a:endParaRPr lang="tr-TR" sz="2000" b="1" dirty="0" smtClean="0"/>
          </a:p>
          <a:p>
            <a:pPr marL="628650" indent="-447675">
              <a:buFont typeface="Wingdings" panose="05000000000000000000" pitchFamily="2" charset="2"/>
              <a:buChar char="ü"/>
            </a:pPr>
            <a:r>
              <a:rPr lang="tr-TR" sz="2000" b="1" dirty="0" smtClean="0"/>
              <a:t>CAD/CAM </a:t>
            </a:r>
            <a:r>
              <a:rPr lang="tr-TR" sz="2000" b="1" dirty="0"/>
              <a:t>cihazı gibi daha büyük </a:t>
            </a:r>
            <a:r>
              <a:rPr lang="tr-TR" sz="2000" b="1" dirty="0" err="1"/>
              <a:t>dental</a:t>
            </a:r>
            <a:r>
              <a:rPr lang="tr-TR" sz="2000" b="1" dirty="0"/>
              <a:t> ekipmanların kullanıldığı kliniklerde, daha geniş alan gereksinimi olmaktadır</a:t>
            </a:r>
            <a:r>
              <a:rPr lang="tr-TR" sz="2000" b="1" dirty="0" smtClean="0"/>
              <a:t>. </a:t>
            </a:r>
            <a:endParaRPr lang="tr-TR" sz="2000" b="1" dirty="0"/>
          </a:p>
        </p:txBody>
      </p:sp>
    </p:spTree>
    <p:extLst>
      <p:ext uri="{BB962C8B-B14F-4D97-AF65-F5344CB8AC3E}">
        <p14:creationId xmlns:p14="http://schemas.microsoft.com/office/powerpoint/2010/main" val="23891453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xmlns="" id="{C326BF1F-B49C-4DF3-882F-012849EC5EE3}"/>
              </a:ext>
            </a:extLst>
          </p:cNvPr>
          <p:cNvSpPr>
            <a:spLocks noGrp="1" noChangeArrowheads="1"/>
          </p:cNvSpPr>
          <p:nvPr>
            <p:ph type="title"/>
          </p:nvPr>
        </p:nvSpPr>
        <p:spPr>
          <a:xfrm>
            <a:off x="1413892" y="152107"/>
            <a:ext cx="9394740" cy="946320"/>
          </a:xfr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a:normAutofit/>
          </a:bodyPr>
          <a:lstStyle/>
          <a:p>
            <a:pPr algn="ctr"/>
            <a:r>
              <a:rPr lang="tr-TR" altLang="tr-TR" sz="3200" b="1" dirty="0" smtClean="0">
                <a:solidFill>
                  <a:schemeClr val="bg1"/>
                </a:solidFill>
              </a:rPr>
              <a:t>DİŞ HEKİMLİĞİNDE ERGONOMİ</a:t>
            </a:r>
            <a:endParaRPr lang="tr-TR" altLang="tr-TR" sz="3200" b="1" dirty="0">
              <a:solidFill>
                <a:schemeClr val="bg1"/>
              </a:solidFill>
            </a:endParaRPr>
          </a:p>
        </p:txBody>
      </p:sp>
      <p:pic>
        <p:nvPicPr>
          <p:cNvPr id="1026" name="Picture 2" descr="OMÜ AMBLEM ile ilgili gö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68" t="5404" r="27357" b="4505"/>
          <a:stretch/>
        </p:blipFill>
        <p:spPr bwMode="auto">
          <a:xfrm>
            <a:off x="242923" y="152107"/>
            <a:ext cx="936104" cy="94631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11" t="7155" r="6671" b="5531"/>
          <a:stretch/>
        </p:blipFill>
        <p:spPr bwMode="auto">
          <a:xfrm>
            <a:off x="10996093" y="138044"/>
            <a:ext cx="948045" cy="946319"/>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909836" y="1268760"/>
            <a:ext cx="11161239" cy="5262979"/>
          </a:xfrm>
          <a:prstGeom prst="rect">
            <a:avLst/>
          </a:prstGeom>
        </p:spPr>
        <p:txBody>
          <a:bodyPr wrap="square">
            <a:spAutoFit/>
          </a:bodyPr>
          <a:lstStyle/>
          <a:p>
            <a:r>
              <a:rPr lang="tr-TR" b="1" dirty="0">
                <a:solidFill>
                  <a:srgbClr val="FFC000"/>
                </a:solidFill>
              </a:rPr>
              <a:t>DİŞ HEKİMLİĞİNDE ERGONOMİK RİSK FAKTÖRLERİ </a:t>
            </a:r>
            <a:endParaRPr lang="tr-TR" b="1" dirty="0" smtClean="0">
              <a:solidFill>
                <a:srgbClr val="FFC000"/>
              </a:solidFill>
            </a:endParaRPr>
          </a:p>
          <a:p>
            <a:r>
              <a:rPr lang="tr-TR" b="1" dirty="0" smtClean="0">
                <a:solidFill>
                  <a:srgbClr val="FFC000"/>
                </a:solidFill>
              </a:rPr>
              <a:t>FARKINDALIK </a:t>
            </a:r>
            <a:r>
              <a:rPr lang="tr-TR" b="1" dirty="0">
                <a:solidFill>
                  <a:srgbClr val="FFC000"/>
                </a:solidFill>
              </a:rPr>
              <a:t>VE ALINACAK </a:t>
            </a:r>
            <a:r>
              <a:rPr lang="tr-TR" b="1" dirty="0" smtClean="0">
                <a:solidFill>
                  <a:srgbClr val="FFC000"/>
                </a:solidFill>
              </a:rPr>
              <a:t>ÖNLEMLER</a:t>
            </a:r>
            <a:r>
              <a:rPr lang="tr-TR" b="1" dirty="0" smtClean="0"/>
              <a:t> </a:t>
            </a:r>
            <a:endParaRPr lang="tr-TR" b="1" dirty="0"/>
          </a:p>
          <a:p>
            <a:r>
              <a:rPr lang="tr-TR" b="1" u="sng" dirty="0" smtClean="0">
                <a:solidFill>
                  <a:srgbClr val="FFC000"/>
                </a:solidFill>
              </a:rPr>
              <a:t>Ergonomiye </a:t>
            </a:r>
            <a:r>
              <a:rPr lang="tr-TR" b="1" u="sng" dirty="0">
                <a:solidFill>
                  <a:srgbClr val="FFC000"/>
                </a:solidFill>
              </a:rPr>
              <a:t>Uygun </a:t>
            </a:r>
            <a:r>
              <a:rPr lang="tr-TR" b="1" u="sng" dirty="0" err="1">
                <a:solidFill>
                  <a:srgbClr val="FFC000"/>
                </a:solidFill>
              </a:rPr>
              <a:t>Ünit</a:t>
            </a:r>
            <a:r>
              <a:rPr lang="tr-TR" b="1" u="sng" dirty="0">
                <a:solidFill>
                  <a:srgbClr val="FFC000"/>
                </a:solidFill>
              </a:rPr>
              <a:t>, Araç-Gereç ve Aletlerin Seçim Kriterleri </a:t>
            </a:r>
            <a:endParaRPr lang="tr-TR" b="1" u="sng" dirty="0" smtClean="0">
              <a:solidFill>
                <a:srgbClr val="FFC000"/>
              </a:solidFill>
            </a:endParaRPr>
          </a:p>
          <a:p>
            <a:endParaRPr lang="tr-TR" b="1" u="sng" dirty="0" smtClean="0">
              <a:solidFill>
                <a:srgbClr val="FFC000"/>
              </a:solidFill>
            </a:endParaRPr>
          </a:p>
          <a:p>
            <a:pPr marL="342900" indent="-342900">
              <a:buFont typeface="Wingdings" panose="05000000000000000000" pitchFamily="2" charset="2"/>
              <a:buChar char="Ø"/>
            </a:pPr>
            <a:r>
              <a:rPr lang="tr-TR" sz="2000" b="1" dirty="0" smtClean="0"/>
              <a:t>Ergonomiye </a:t>
            </a:r>
            <a:r>
              <a:rPr lang="tr-TR" sz="2000" b="1" dirty="0"/>
              <a:t>uygun bir çalışma alanı oluşturulmasında </a:t>
            </a:r>
            <a:r>
              <a:rPr lang="tr-TR" sz="2000" b="1" dirty="0" err="1"/>
              <a:t>dental</a:t>
            </a:r>
            <a:r>
              <a:rPr lang="tr-TR" sz="2000" b="1" dirty="0"/>
              <a:t> </a:t>
            </a:r>
            <a:r>
              <a:rPr lang="tr-TR" sz="2000" b="1" dirty="0" err="1"/>
              <a:t>ünit</a:t>
            </a:r>
            <a:r>
              <a:rPr lang="tr-TR" sz="2000" b="1" dirty="0"/>
              <a:t>, diş hekimi sandalyesi, hasta koltuğu, el aletleri ve mekanik aletlerin sahip olması gereken ergonomik özellikler iyi bilinmelidir. </a:t>
            </a:r>
            <a:endParaRPr lang="tr-TR" sz="2000" b="1" dirty="0" smtClean="0"/>
          </a:p>
          <a:p>
            <a:r>
              <a:rPr lang="tr-TR" sz="2000" b="1" u="sng" dirty="0" smtClean="0">
                <a:solidFill>
                  <a:srgbClr val="FFC000"/>
                </a:solidFill>
              </a:rPr>
              <a:t>Ergonomiye </a:t>
            </a:r>
            <a:r>
              <a:rPr lang="tr-TR" sz="2000" b="1" u="sng" dirty="0">
                <a:solidFill>
                  <a:srgbClr val="FFC000"/>
                </a:solidFill>
              </a:rPr>
              <a:t>uygun </a:t>
            </a:r>
            <a:r>
              <a:rPr lang="tr-TR" sz="2000" b="1" u="sng" dirty="0" err="1">
                <a:solidFill>
                  <a:srgbClr val="FFC000"/>
                </a:solidFill>
              </a:rPr>
              <a:t>ünit</a:t>
            </a:r>
            <a:r>
              <a:rPr lang="tr-TR" sz="2000" b="1" u="sng" dirty="0">
                <a:solidFill>
                  <a:srgbClr val="FFC000"/>
                </a:solidFill>
              </a:rPr>
              <a:t> seçim kriterleri </a:t>
            </a:r>
            <a:endParaRPr lang="tr-TR" sz="2000" b="1" u="sng" dirty="0" smtClean="0">
              <a:solidFill>
                <a:srgbClr val="FFC000"/>
              </a:solidFill>
            </a:endParaRPr>
          </a:p>
          <a:p>
            <a:pPr marL="342900" indent="-342900">
              <a:buFont typeface="Wingdings" panose="05000000000000000000" pitchFamily="2" charset="2"/>
              <a:buChar char="Ø"/>
            </a:pPr>
            <a:r>
              <a:rPr lang="tr-TR" sz="2000" b="1" dirty="0" smtClean="0"/>
              <a:t>Sıklıkla </a:t>
            </a:r>
            <a:r>
              <a:rPr lang="tr-TR" sz="2000" b="1" dirty="0"/>
              <a:t>gözden kaçırılan faktör; odak noktasının yardımcı personel olduğudur. El aletleri ve diğer hareketli araçlar öncelikle diş hekimi yardımcısının, ikinci sırada hekimin ulaşabileceği bir konumda yer almalıdır. Bu seçim, diş hekimini tedavi uygulamaları sırasında gereksiz hareketlerden </a:t>
            </a:r>
            <a:r>
              <a:rPr lang="tr-TR" sz="2000" b="1" dirty="0" smtClean="0"/>
              <a:t>kurtarmaktadır.</a:t>
            </a:r>
          </a:p>
          <a:p>
            <a:pPr marL="342900" indent="-342900">
              <a:buFont typeface="Wingdings" panose="05000000000000000000" pitchFamily="2" charset="2"/>
              <a:buChar char="Ø"/>
            </a:pPr>
            <a:r>
              <a:rPr lang="tr-TR" sz="2000" b="1" dirty="0" smtClean="0"/>
              <a:t>Diş </a:t>
            </a:r>
            <a:r>
              <a:rPr lang="tr-TR" sz="2000" b="1" dirty="0"/>
              <a:t>hekimi el aletleri ya da hava-su spreyini kullanmak için tekrar tekrar uzandığında bu durum; zaman kaybına, gereksiz ve aşırı hareket edilmesine ve fiziksel zorlanmaya neden </a:t>
            </a:r>
            <a:r>
              <a:rPr lang="tr-TR" sz="2000" b="1" dirty="0" smtClean="0"/>
              <a:t>olmaktadır. </a:t>
            </a:r>
          </a:p>
          <a:p>
            <a:pPr marL="342900" indent="-342900">
              <a:buFont typeface="Wingdings" panose="05000000000000000000" pitchFamily="2" charset="2"/>
              <a:buChar char="Ø"/>
            </a:pPr>
            <a:r>
              <a:rPr lang="tr-TR" sz="2000" b="1" dirty="0" smtClean="0"/>
              <a:t>Hareketleri </a:t>
            </a:r>
            <a:r>
              <a:rPr lang="tr-TR" sz="2000" b="1" dirty="0"/>
              <a:t>en aza indirmek ve etkili bir biçimde diş hekimine alet transferi sağlamak için tüm </a:t>
            </a:r>
            <a:r>
              <a:rPr lang="tr-TR" sz="2000" b="1" dirty="0" err="1"/>
              <a:t>enstrumanlar</a:t>
            </a:r>
            <a:r>
              <a:rPr lang="tr-TR" sz="2000" b="1" dirty="0"/>
              <a:t> yardımcı personelin çevresinde 21 inç (54cm)’</a:t>
            </a:r>
            <a:r>
              <a:rPr lang="tr-TR" sz="2000" b="1" dirty="0" err="1"/>
              <a:t>lik</a:t>
            </a:r>
            <a:r>
              <a:rPr lang="tr-TR" sz="2000" b="1" dirty="0"/>
              <a:t> yarıçapa sahip bir alanda </a:t>
            </a:r>
            <a:r>
              <a:rPr lang="tr-TR" sz="2000" b="1" dirty="0" smtClean="0"/>
              <a:t>konumlandırılmalıdır. </a:t>
            </a:r>
          </a:p>
        </p:txBody>
      </p:sp>
    </p:spTree>
    <p:extLst>
      <p:ext uri="{BB962C8B-B14F-4D97-AF65-F5344CB8AC3E}">
        <p14:creationId xmlns:p14="http://schemas.microsoft.com/office/powerpoint/2010/main" val="16097804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xmlns="" id="{C326BF1F-B49C-4DF3-882F-012849EC5EE3}"/>
              </a:ext>
            </a:extLst>
          </p:cNvPr>
          <p:cNvSpPr>
            <a:spLocks noGrp="1" noChangeArrowheads="1"/>
          </p:cNvSpPr>
          <p:nvPr>
            <p:ph type="title"/>
          </p:nvPr>
        </p:nvSpPr>
        <p:spPr>
          <a:xfrm>
            <a:off x="1413892" y="152107"/>
            <a:ext cx="9394740" cy="946320"/>
          </a:xfr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a:normAutofit/>
          </a:bodyPr>
          <a:lstStyle/>
          <a:p>
            <a:pPr algn="ctr"/>
            <a:r>
              <a:rPr lang="tr-TR" altLang="tr-TR" sz="3200" b="1" dirty="0" smtClean="0">
                <a:solidFill>
                  <a:schemeClr val="bg1"/>
                </a:solidFill>
              </a:rPr>
              <a:t>DİŞ HEKİMLİĞİNDE ERGONOMİ</a:t>
            </a:r>
            <a:endParaRPr lang="tr-TR" altLang="tr-TR" sz="3200" b="1" dirty="0">
              <a:solidFill>
                <a:schemeClr val="bg1"/>
              </a:solidFill>
            </a:endParaRPr>
          </a:p>
        </p:txBody>
      </p:sp>
      <p:pic>
        <p:nvPicPr>
          <p:cNvPr id="1026" name="Picture 2" descr="OMÜ AMBLEM ile ilgili gö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68" t="5404" r="27357" b="4505"/>
          <a:stretch/>
        </p:blipFill>
        <p:spPr bwMode="auto">
          <a:xfrm>
            <a:off x="242923" y="152107"/>
            <a:ext cx="936104" cy="94631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11" t="7155" r="6671" b="5531"/>
          <a:stretch/>
        </p:blipFill>
        <p:spPr bwMode="auto">
          <a:xfrm>
            <a:off x="10996093" y="138044"/>
            <a:ext cx="948045" cy="946319"/>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909836" y="1268760"/>
            <a:ext cx="11161239" cy="4985980"/>
          </a:xfrm>
          <a:prstGeom prst="rect">
            <a:avLst/>
          </a:prstGeom>
        </p:spPr>
        <p:txBody>
          <a:bodyPr wrap="square">
            <a:spAutoFit/>
          </a:bodyPr>
          <a:lstStyle/>
          <a:p>
            <a:r>
              <a:rPr lang="tr-TR" b="1" dirty="0">
                <a:solidFill>
                  <a:srgbClr val="FFC000"/>
                </a:solidFill>
              </a:rPr>
              <a:t>DİŞ HEKİMLİĞİNDE ERGONOMİK RİSK FAKTÖRLERİ </a:t>
            </a:r>
            <a:endParaRPr lang="tr-TR" b="1" dirty="0" smtClean="0">
              <a:solidFill>
                <a:srgbClr val="FFC000"/>
              </a:solidFill>
            </a:endParaRPr>
          </a:p>
          <a:p>
            <a:r>
              <a:rPr lang="tr-TR" b="1" dirty="0" smtClean="0">
                <a:solidFill>
                  <a:srgbClr val="FFC000"/>
                </a:solidFill>
              </a:rPr>
              <a:t>FARKINDALIK </a:t>
            </a:r>
            <a:r>
              <a:rPr lang="tr-TR" b="1" dirty="0">
                <a:solidFill>
                  <a:srgbClr val="FFC000"/>
                </a:solidFill>
              </a:rPr>
              <a:t>VE ALINACAK </a:t>
            </a:r>
            <a:r>
              <a:rPr lang="tr-TR" b="1" dirty="0" smtClean="0">
                <a:solidFill>
                  <a:srgbClr val="FFC000"/>
                </a:solidFill>
              </a:rPr>
              <a:t>ÖNLEMLER</a:t>
            </a:r>
            <a:r>
              <a:rPr lang="tr-TR" b="1" dirty="0" smtClean="0"/>
              <a:t> </a:t>
            </a:r>
            <a:endParaRPr lang="tr-TR" b="1" dirty="0"/>
          </a:p>
          <a:p>
            <a:endParaRPr lang="tr-TR" sz="600" b="1" dirty="0" smtClean="0"/>
          </a:p>
          <a:p>
            <a:r>
              <a:rPr lang="tr-TR" b="1" u="sng" dirty="0" smtClean="0">
                <a:solidFill>
                  <a:srgbClr val="FFC000"/>
                </a:solidFill>
              </a:rPr>
              <a:t>Ergonomiye </a:t>
            </a:r>
            <a:r>
              <a:rPr lang="tr-TR" b="1" u="sng" dirty="0">
                <a:solidFill>
                  <a:srgbClr val="FFC000"/>
                </a:solidFill>
              </a:rPr>
              <a:t>uygun bir </a:t>
            </a:r>
            <a:r>
              <a:rPr lang="tr-TR" b="1" u="sng" dirty="0" err="1">
                <a:solidFill>
                  <a:srgbClr val="FFC000"/>
                </a:solidFill>
              </a:rPr>
              <a:t>dental</a:t>
            </a:r>
            <a:r>
              <a:rPr lang="tr-TR" b="1" u="sng" dirty="0">
                <a:solidFill>
                  <a:srgbClr val="FFC000"/>
                </a:solidFill>
              </a:rPr>
              <a:t> </a:t>
            </a:r>
            <a:r>
              <a:rPr lang="tr-TR" b="1" u="sng" dirty="0" err="1">
                <a:solidFill>
                  <a:srgbClr val="FFC000"/>
                </a:solidFill>
              </a:rPr>
              <a:t>ünit</a:t>
            </a:r>
            <a:r>
              <a:rPr lang="tr-TR" b="1" u="sng" dirty="0">
                <a:solidFill>
                  <a:srgbClr val="FFC000"/>
                </a:solidFill>
              </a:rPr>
              <a:t> aşağıdaki özelliklere sahip </a:t>
            </a:r>
            <a:r>
              <a:rPr lang="tr-TR" b="1" u="sng" dirty="0" smtClean="0">
                <a:solidFill>
                  <a:srgbClr val="FFC000"/>
                </a:solidFill>
              </a:rPr>
              <a:t>olmalıdır:</a:t>
            </a:r>
          </a:p>
          <a:p>
            <a:endParaRPr lang="tr-TR" b="1" u="sng" dirty="0" smtClean="0">
              <a:solidFill>
                <a:srgbClr val="FFC000"/>
              </a:solidFill>
            </a:endParaRPr>
          </a:p>
          <a:p>
            <a:pPr marL="342900" indent="-342900">
              <a:buFont typeface="Wingdings" panose="05000000000000000000" pitchFamily="2" charset="2"/>
              <a:buChar char="Ø"/>
            </a:pPr>
            <a:r>
              <a:rPr lang="tr-TR" b="1" dirty="0" err="1" smtClean="0"/>
              <a:t>Transtoraks</a:t>
            </a:r>
            <a:r>
              <a:rPr lang="tr-TR" b="1" dirty="0" smtClean="0"/>
              <a:t> </a:t>
            </a:r>
            <a:r>
              <a:rPr lang="tr-TR" b="1" dirty="0"/>
              <a:t>taşıyıcı sistemli olmalıdır, </a:t>
            </a:r>
            <a:endParaRPr lang="tr-TR" b="1" dirty="0" smtClean="0"/>
          </a:p>
          <a:p>
            <a:pPr marL="342900" indent="-342900">
              <a:buFont typeface="Wingdings" panose="05000000000000000000" pitchFamily="2" charset="2"/>
              <a:buChar char="Ø"/>
            </a:pPr>
            <a:r>
              <a:rPr lang="tr-TR" b="1" dirty="0" err="1" smtClean="0"/>
              <a:t>Vertikal</a:t>
            </a:r>
            <a:r>
              <a:rPr lang="tr-TR" b="1" dirty="0" smtClean="0"/>
              <a:t> </a:t>
            </a:r>
            <a:r>
              <a:rPr lang="tr-TR" b="1" dirty="0"/>
              <a:t>olarak ayarlanabilmeli ve </a:t>
            </a:r>
            <a:r>
              <a:rPr lang="tr-TR" b="1" dirty="0" err="1"/>
              <a:t>horizontal</a:t>
            </a:r>
            <a:r>
              <a:rPr lang="tr-TR" b="1" dirty="0"/>
              <a:t> yönde eğilebilmelidir, </a:t>
            </a:r>
            <a:endParaRPr lang="tr-TR" b="1" dirty="0" smtClean="0"/>
          </a:p>
          <a:p>
            <a:pPr marL="342900" indent="-342900">
              <a:buFont typeface="Wingdings" panose="05000000000000000000" pitchFamily="2" charset="2"/>
              <a:buChar char="Ø"/>
            </a:pPr>
            <a:r>
              <a:rPr lang="tr-TR" b="1" dirty="0" smtClean="0"/>
              <a:t>Gerekli </a:t>
            </a:r>
            <a:r>
              <a:rPr lang="tr-TR" b="1" dirty="0"/>
              <a:t>tüm bileşenleri ve el aletlerini yardımcı personelin 21 inçlik ulaşma alanında olacak şekilde içermelidir, </a:t>
            </a:r>
            <a:endParaRPr lang="tr-TR" b="1" dirty="0" smtClean="0"/>
          </a:p>
          <a:p>
            <a:pPr marL="342900" indent="-342900">
              <a:buFont typeface="Wingdings" panose="05000000000000000000" pitchFamily="2" charset="2"/>
              <a:buChar char="Ø"/>
            </a:pPr>
            <a:r>
              <a:rPr lang="tr-TR" b="1" dirty="0" smtClean="0"/>
              <a:t>Dolaşmış </a:t>
            </a:r>
            <a:r>
              <a:rPr lang="tr-TR" b="1" dirty="0"/>
              <a:t>olmayan, yere değmeyen ve yer çekimi ile geri çekilebilen pürüzsüz borulara sahip olmalıdır, </a:t>
            </a:r>
            <a:endParaRPr lang="tr-TR" b="1" dirty="0" smtClean="0"/>
          </a:p>
          <a:p>
            <a:pPr marL="342900" indent="-342900">
              <a:buFont typeface="Wingdings" panose="05000000000000000000" pitchFamily="2" charset="2"/>
              <a:buChar char="Ø"/>
            </a:pPr>
            <a:r>
              <a:rPr lang="tr-TR" b="1" dirty="0" smtClean="0"/>
              <a:t>Yoğun </a:t>
            </a:r>
            <a:r>
              <a:rPr lang="tr-TR" b="1" dirty="0"/>
              <a:t>şekilde günlük kullanıma dayanıklı olmalıdır, </a:t>
            </a:r>
            <a:endParaRPr lang="tr-TR" b="1" dirty="0" smtClean="0"/>
          </a:p>
          <a:p>
            <a:pPr marL="342900" indent="-342900">
              <a:buFont typeface="Wingdings" panose="05000000000000000000" pitchFamily="2" charset="2"/>
              <a:buChar char="Ø"/>
            </a:pPr>
            <a:r>
              <a:rPr lang="tr-TR" b="1" dirty="0" smtClean="0"/>
              <a:t>Hortumların </a:t>
            </a:r>
            <a:r>
              <a:rPr lang="tr-TR" b="1" dirty="0"/>
              <a:t>bağlantıları çıkarılabilir ve sterilize edilebilir olmalıdır, </a:t>
            </a:r>
            <a:endParaRPr lang="tr-TR" b="1" dirty="0" smtClean="0"/>
          </a:p>
          <a:p>
            <a:pPr marL="342900" indent="-342900">
              <a:buFont typeface="Wingdings" panose="05000000000000000000" pitchFamily="2" charset="2"/>
              <a:buChar char="Ø"/>
            </a:pPr>
            <a:r>
              <a:rPr lang="tr-TR" b="1" dirty="0" smtClean="0"/>
              <a:t>Döner </a:t>
            </a:r>
            <a:r>
              <a:rPr lang="tr-TR" b="1" dirty="0"/>
              <a:t>aletlerin geri gelmesini engelleyecek şekilde kilit mekanizmaları olmalıdır. </a:t>
            </a:r>
          </a:p>
        </p:txBody>
      </p:sp>
    </p:spTree>
    <p:extLst>
      <p:ext uri="{BB962C8B-B14F-4D97-AF65-F5344CB8AC3E}">
        <p14:creationId xmlns:p14="http://schemas.microsoft.com/office/powerpoint/2010/main" val="2431022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xmlns="" id="{C326BF1F-B49C-4DF3-882F-012849EC5EE3}"/>
              </a:ext>
            </a:extLst>
          </p:cNvPr>
          <p:cNvSpPr>
            <a:spLocks noGrp="1" noChangeArrowheads="1"/>
          </p:cNvSpPr>
          <p:nvPr>
            <p:ph type="title"/>
          </p:nvPr>
        </p:nvSpPr>
        <p:spPr>
          <a:xfrm>
            <a:off x="1413892" y="152107"/>
            <a:ext cx="9394740" cy="946320"/>
          </a:xfr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a:normAutofit/>
          </a:bodyPr>
          <a:lstStyle/>
          <a:p>
            <a:pPr algn="ctr"/>
            <a:r>
              <a:rPr lang="tr-TR" altLang="tr-TR" sz="3200" b="1" dirty="0" smtClean="0">
                <a:solidFill>
                  <a:schemeClr val="bg1"/>
                </a:solidFill>
              </a:rPr>
              <a:t>DİŞ HEKİMLİĞİNDE ERGONOMİ</a:t>
            </a:r>
            <a:endParaRPr lang="tr-TR" altLang="tr-TR" sz="3200" b="1" dirty="0">
              <a:solidFill>
                <a:schemeClr val="bg1"/>
              </a:solidFill>
            </a:endParaRPr>
          </a:p>
        </p:txBody>
      </p:sp>
      <p:pic>
        <p:nvPicPr>
          <p:cNvPr id="1026" name="Picture 2" descr="OMÜ AMBLEM ile ilgili gö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68" t="5404" r="27357" b="4505"/>
          <a:stretch/>
        </p:blipFill>
        <p:spPr bwMode="auto">
          <a:xfrm>
            <a:off x="242923" y="152107"/>
            <a:ext cx="936104" cy="94631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11" t="7155" r="6671" b="5531"/>
          <a:stretch/>
        </p:blipFill>
        <p:spPr bwMode="auto">
          <a:xfrm>
            <a:off x="10996093" y="138044"/>
            <a:ext cx="948045" cy="946319"/>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909836" y="1268760"/>
            <a:ext cx="11161239" cy="4247317"/>
          </a:xfrm>
          <a:prstGeom prst="rect">
            <a:avLst/>
          </a:prstGeom>
        </p:spPr>
        <p:txBody>
          <a:bodyPr wrap="square">
            <a:spAutoFit/>
          </a:bodyPr>
          <a:lstStyle/>
          <a:p>
            <a:r>
              <a:rPr lang="tr-TR" b="1" dirty="0">
                <a:solidFill>
                  <a:srgbClr val="FFC000"/>
                </a:solidFill>
              </a:rPr>
              <a:t>DİŞ HEKİMLİĞİNDE ERGONOMİK RİSK FAKTÖRLERİ </a:t>
            </a:r>
            <a:endParaRPr lang="tr-TR" b="1" dirty="0" smtClean="0">
              <a:solidFill>
                <a:srgbClr val="FFC000"/>
              </a:solidFill>
            </a:endParaRPr>
          </a:p>
          <a:p>
            <a:r>
              <a:rPr lang="tr-TR" b="1" dirty="0" smtClean="0">
                <a:solidFill>
                  <a:srgbClr val="FFC000"/>
                </a:solidFill>
              </a:rPr>
              <a:t>FARKINDALIK </a:t>
            </a:r>
            <a:r>
              <a:rPr lang="tr-TR" b="1" dirty="0">
                <a:solidFill>
                  <a:srgbClr val="FFC000"/>
                </a:solidFill>
              </a:rPr>
              <a:t>VE ALINACAK </a:t>
            </a:r>
            <a:r>
              <a:rPr lang="tr-TR" b="1" dirty="0" smtClean="0">
                <a:solidFill>
                  <a:srgbClr val="FFC000"/>
                </a:solidFill>
              </a:rPr>
              <a:t>ÖNLEMLER</a:t>
            </a:r>
            <a:r>
              <a:rPr lang="tr-TR" b="1" dirty="0" smtClean="0"/>
              <a:t> </a:t>
            </a:r>
            <a:endParaRPr lang="tr-TR" b="1" dirty="0"/>
          </a:p>
          <a:p>
            <a:endParaRPr lang="tr-TR" sz="600" b="1" dirty="0" smtClean="0"/>
          </a:p>
          <a:p>
            <a:r>
              <a:rPr lang="tr-TR" u="sng" dirty="0">
                <a:solidFill>
                  <a:srgbClr val="FFC000"/>
                </a:solidFill>
              </a:rPr>
              <a:t>Diş hekimi sandalyesinin ergonomik seçim kriterleri </a:t>
            </a:r>
            <a:endParaRPr lang="tr-TR" u="sng" dirty="0" smtClean="0">
              <a:solidFill>
                <a:srgbClr val="FFC000"/>
              </a:solidFill>
            </a:endParaRPr>
          </a:p>
          <a:p>
            <a:endParaRPr lang="tr-TR" u="sng" dirty="0">
              <a:solidFill>
                <a:srgbClr val="FFC000"/>
              </a:solidFill>
            </a:endParaRPr>
          </a:p>
          <a:p>
            <a:pPr marL="342900" indent="-342900">
              <a:buFont typeface="Wingdings" panose="05000000000000000000" pitchFamily="2" charset="2"/>
              <a:buChar char="Ø"/>
            </a:pPr>
            <a:r>
              <a:rPr lang="tr-TR" dirty="0" err="1" smtClean="0"/>
              <a:t>Dental</a:t>
            </a:r>
            <a:r>
              <a:rPr lang="tr-TR" dirty="0" smtClean="0"/>
              <a:t> </a:t>
            </a:r>
            <a:r>
              <a:rPr lang="tr-TR" dirty="0"/>
              <a:t>koltuk üreticileri hasta konforu üzerine yoğunlaşmıştır ve hastalar için; geniş kolçakları olan, lüks ve rahat koltuklar üretilmiştir. </a:t>
            </a:r>
            <a:endParaRPr lang="tr-TR" dirty="0" smtClean="0"/>
          </a:p>
          <a:p>
            <a:pPr marL="342900" indent="-342900">
              <a:buFont typeface="Wingdings" panose="05000000000000000000" pitchFamily="2" charset="2"/>
              <a:buChar char="Ø"/>
            </a:pPr>
            <a:endParaRPr lang="tr-TR" dirty="0"/>
          </a:p>
          <a:p>
            <a:pPr marL="342900" indent="-342900">
              <a:buFont typeface="Wingdings" panose="05000000000000000000" pitchFamily="2" charset="2"/>
              <a:buChar char="Ø"/>
            </a:pPr>
            <a:r>
              <a:rPr lang="tr-TR" dirty="0" smtClean="0"/>
              <a:t>Ancak </a:t>
            </a:r>
            <a:r>
              <a:rPr lang="tr-TR" dirty="0"/>
              <a:t>hastaların yılda ortalama, diş hekimi koltuğunda geçirdiği saatler (birkaç saat) ile, diş hekiminin yılda hasta ağzı etrafında rahatsız şekilde geçirdiği saatler (2000 saatten fazla) kıyaslandığında, kimlerin gerçekten rahatsızlık ya da ağrı yaşama riski altında olduğu ortaya çıkmaktadır</a:t>
            </a:r>
            <a:r>
              <a:rPr lang="tr-TR" dirty="0" smtClean="0"/>
              <a:t>.</a:t>
            </a:r>
          </a:p>
        </p:txBody>
      </p:sp>
    </p:spTree>
    <p:extLst>
      <p:ext uri="{BB962C8B-B14F-4D97-AF65-F5344CB8AC3E}">
        <p14:creationId xmlns:p14="http://schemas.microsoft.com/office/powerpoint/2010/main" val="9739408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xmlns="" id="{C326BF1F-B49C-4DF3-882F-012849EC5EE3}"/>
              </a:ext>
            </a:extLst>
          </p:cNvPr>
          <p:cNvSpPr>
            <a:spLocks noGrp="1" noChangeArrowheads="1"/>
          </p:cNvSpPr>
          <p:nvPr>
            <p:ph type="title"/>
          </p:nvPr>
        </p:nvSpPr>
        <p:spPr>
          <a:xfrm>
            <a:off x="1413892" y="152107"/>
            <a:ext cx="9394740" cy="946320"/>
          </a:xfr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a:normAutofit/>
          </a:bodyPr>
          <a:lstStyle/>
          <a:p>
            <a:pPr algn="ctr"/>
            <a:r>
              <a:rPr lang="tr-TR" altLang="tr-TR" sz="3200" b="1" dirty="0" smtClean="0">
                <a:solidFill>
                  <a:schemeClr val="bg1"/>
                </a:solidFill>
              </a:rPr>
              <a:t>DİŞ HEKİMLİĞİNDE ERGONOMİ</a:t>
            </a:r>
            <a:endParaRPr lang="tr-TR" altLang="tr-TR" sz="3200" b="1" dirty="0">
              <a:solidFill>
                <a:schemeClr val="bg1"/>
              </a:solidFill>
            </a:endParaRPr>
          </a:p>
        </p:txBody>
      </p:sp>
      <p:pic>
        <p:nvPicPr>
          <p:cNvPr id="1026" name="Picture 2" descr="OMÜ AMBLEM ile ilgili gö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68" t="5404" r="27357" b="4505"/>
          <a:stretch/>
        </p:blipFill>
        <p:spPr bwMode="auto">
          <a:xfrm>
            <a:off x="242923" y="152107"/>
            <a:ext cx="936104" cy="94631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11" t="7155" r="6671" b="5531"/>
          <a:stretch/>
        </p:blipFill>
        <p:spPr bwMode="auto">
          <a:xfrm>
            <a:off x="10996093" y="138044"/>
            <a:ext cx="948045" cy="946319"/>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909836" y="1268760"/>
            <a:ext cx="11161239" cy="4247317"/>
          </a:xfrm>
          <a:prstGeom prst="rect">
            <a:avLst/>
          </a:prstGeom>
        </p:spPr>
        <p:txBody>
          <a:bodyPr wrap="square">
            <a:spAutoFit/>
          </a:bodyPr>
          <a:lstStyle/>
          <a:p>
            <a:r>
              <a:rPr lang="tr-TR" b="1" dirty="0">
                <a:solidFill>
                  <a:srgbClr val="FFC000"/>
                </a:solidFill>
              </a:rPr>
              <a:t>DİŞ HEKİMLİĞİNDE ERGONOMİK RİSK FAKTÖRLERİ </a:t>
            </a:r>
            <a:endParaRPr lang="tr-TR" b="1" dirty="0" smtClean="0">
              <a:solidFill>
                <a:srgbClr val="FFC000"/>
              </a:solidFill>
            </a:endParaRPr>
          </a:p>
          <a:p>
            <a:r>
              <a:rPr lang="tr-TR" b="1" dirty="0" smtClean="0">
                <a:solidFill>
                  <a:srgbClr val="FFC000"/>
                </a:solidFill>
              </a:rPr>
              <a:t>FARKINDALIK </a:t>
            </a:r>
            <a:r>
              <a:rPr lang="tr-TR" b="1" dirty="0">
                <a:solidFill>
                  <a:srgbClr val="FFC000"/>
                </a:solidFill>
              </a:rPr>
              <a:t>VE ALINACAK </a:t>
            </a:r>
            <a:r>
              <a:rPr lang="tr-TR" b="1" dirty="0" smtClean="0">
                <a:solidFill>
                  <a:srgbClr val="FFC000"/>
                </a:solidFill>
              </a:rPr>
              <a:t>ÖNLEMLER</a:t>
            </a:r>
            <a:r>
              <a:rPr lang="tr-TR" b="1" dirty="0" smtClean="0"/>
              <a:t> </a:t>
            </a:r>
            <a:endParaRPr lang="tr-TR" b="1" dirty="0"/>
          </a:p>
          <a:p>
            <a:endParaRPr lang="tr-TR" sz="600" b="1" dirty="0" smtClean="0"/>
          </a:p>
          <a:p>
            <a:r>
              <a:rPr lang="tr-TR" u="sng" dirty="0">
                <a:solidFill>
                  <a:srgbClr val="FFC000"/>
                </a:solidFill>
              </a:rPr>
              <a:t>Diş hekimi sandalyesinin ergonomik seçim </a:t>
            </a:r>
            <a:r>
              <a:rPr lang="tr-TR" u="sng" dirty="0" smtClean="0">
                <a:solidFill>
                  <a:srgbClr val="FFC000"/>
                </a:solidFill>
              </a:rPr>
              <a:t>kriterlerinde  aranması </a:t>
            </a:r>
            <a:r>
              <a:rPr lang="tr-TR" u="sng" dirty="0">
                <a:solidFill>
                  <a:srgbClr val="FFC000"/>
                </a:solidFill>
              </a:rPr>
              <a:t>gereken ergonomik prensipler </a:t>
            </a:r>
            <a:r>
              <a:rPr lang="tr-TR" u="sng" dirty="0" smtClean="0">
                <a:solidFill>
                  <a:srgbClr val="FFC000"/>
                </a:solidFill>
              </a:rPr>
              <a:t>;</a:t>
            </a:r>
          </a:p>
          <a:p>
            <a:endParaRPr lang="tr-TR" u="sng" dirty="0" smtClean="0">
              <a:solidFill>
                <a:srgbClr val="FFC000"/>
              </a:solidFill>
            </a:endParaRPr>
          </a:p>
          <a:p>
            <a:pPr marL="342900" indent="-342900">
              <a:buFont typeface="Wingdings" panose="05000000000000000000" pitchFamily="2" charset="2"/>
              <a:buChar char="Ø"/>
            </a:pPr>
            <a:r>
              <a:rPr lang="tr-TR" dirty="0" smtClean="0"/>
              <a:t>Beş </a:t>
            </a:r>
            <a:r>
              <a:rPr lang="tr-TR" dirty="0"/>
              <a:t>tekerlekli olacak biçimde stabil bir kaidesi olmalıdır. </a:t>
            </a:r>
            <a:endParaRPr lang="tr-TR" dirty="0" smtClean="0"/>
          </a:p>
          <a:p>
            <a:pPr marL="342900" indent="-342900">
              <a:buFont typeface="Wingdings" panose="05000000000000000000" pitchFamily="2" charset="2"/>
              <a:buChar char="Ø"/>
            </a:pPr>
            <a:r>
              <a:rPr lang="tr-TR" dirty="0" smtClean="0"/>
              <a:t>Optimal </a:t>
            </a:r>
            <a:r>
              <a:rPr lang="tr-TR" dirty="0"/>
              <a:t>duruş için doğal sırt, boyun, omuz desteği olmalıdır. </a:t>
            </a:r>
            <a:endParaRPr lang="tr-TR" dirty="0" smtClean="0"/>
          </a:p>
          <a:p>
            <a:pPr marL="342900" indent="-342900">
              <a:buFont typeface="Wingdings" panose="05000000000000000000" pitchFamily="2" charset="2"/>
              <a:buChar char="Ø"/>
            </a:pPr>
            <a:r>
              <a:rPr lang="tr-TR" dirty="0" smtClean="0"/>
              <a:t>Doğru </a:t>
            </a:r>
            <a:r>
              <a:rPr lang="tr-TR" dirty="0"/>
              <a:t>yükseklikte ve eğimde olmalıdır. </a:t>
            </a:r>
            <a:endParaRPr lang="tr-TR" dirty="0" smtClean="0"/>
          </a:p>
          <a:p>
            <a:pPr marL="342900" indent="-342900">
              <a:buFont typeface="Wingdings" panose="05000000000000000000" pitchFamily="2" charset="2"/>
              <a:buChar char="Ø"/>
            </a:pPr>
            <a:r>
              <a:rPr lang="tr-TR" dirty="0" smtClean="0"/>
              <a:t>Tercihen </a:t>
            </a:r>
            <a:r>
              <a:rPr lang="tr-TR" dirty="0"/>
              <a:t>kol ve dirsek desteği olmalıdır. </a:t>
            </a:r>
            <a:endParaRPr lang="tr-TR" dirty="0" smtClean="0"/>
          </a:p>
          <a:p>
            <a:pPr marL="342900" indent="-342900">
              <a:buFont typeface="Wingdings" panose="05000000000000000000" pitchFamily="2" charset="2"/>
              <a:buChar char="Ø"/>
            </a:pPr>
            <a:r>
              <a:rPr lang="tr-TR" dirty="0" smtClean="0"/>
              <a:t>Her </a:t>
            </a:r>
            <a:r>
              <a:rPr lang="tr-TR" dirty="0"/>
              <a:t>diş hekimine uyum sağlayabilmesi için yüksekliği ayarlanabilir bir silindir içermelidir ve yükseklik ayarı ellerden bağımsız şekilde (</a:t>
            </a:r>
            <a:r>
              <a:rPr lang="tr-TR" dirty="0" err="1"/>
              <a:t>hands-free</a:t>
            </a:r>
            <a:r>
              <a:rPr lang="tr-TR" dirty="0"/>
              <a:t>) yapılabilmelidir. </a:t>
            </a:r>
            <a:endParaRPr lang="tr-TR" dirty="0" smtClean="0"/>
          </a:p>
        </p:txBody>
      </p:sp>
    </p:spTree>
    <p:extLst>
      <p:ext uri="{BB962C8B-B14F-4D97-AF65-F5344CB8AC3E}">
        <p14:creationId xmlns:p14="http://schemas.microsoft.com/office/powerpoint/2010/main" val="11620698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xmlns="" id="{C326BF1F-B49C-4DF3-882F-012849EC5EE3}"/>
              </a:ext>
            </a:extLst>
          </p:cNvPr>
          <p:cNvSpPr>
            <a:spLocks noGrp="1" noChangeArrowheads="1"/>
          </p:cNvSpPr>
          <p:nvPr>
            <p:ph type="title"/>
          </p:nvPr>
        </p:nvSpPr>
        <p:spPr>
          <a:xfrm>
            <a:off x="1413892" y="152107"/>
            <a:ext cx="9394740" cy="946320"/>
          </a:xfr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a:normAutofit/>
          </a:bodyPr>
          <a:lstStyle/>
          <a:p>
            <a:pPr algn="ctr"/>
            <a:r>
              <a:rPr lang="tr-TR" altLang="tr-TR" sz="3200" b="1" dirty="0" smtClean="0">
                <a:solidFill>
                  <a:schemeClr val="bg1"/>
                </a:solidFill>
              </a:rPr>
              <a:t>DİŞ HEKİMLİĞİNDE ERGONOMİ</a:t>
            </a:r>
            <a:endParaRPr lang="tr-TR" altLang="tr-TR" sz="3200" b="1" dirty="0">
              <a:solidFill>
                <a:schemeClr val="bg1"/>
              </a:solidFill>
            </a:endParaRPr>
          </a:p>
        </p:txBody>
      </p:sp>
      <p:pic>
        <p:nvPicPr>
          <p:cNvPr id="1026" name="Picture 2" descr="OMÜ AMBLEM ile ilgili gö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68" t="5404" r="27357" b="4505"/>
          <a:stretch/>
        </p:blipFill>
        <p:spPr bwMode="auto">
          <a:xfrm>
            <a:off x="242923" y="152107"/>
            <a:ext cx="936104" cy="94631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11" t="7155" r="6671" b="5531"/>
          <a:stretch/>
        </p:blipFill>
        <p:spPr bwMode="auto">
          <a:xfrm>
            <a:off x="10996093" y="138044"/>
            <a:ext cx="948045" cy="946319"/>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909836" y="1268760"/>
            <a:ext cx="11161239" cy="5355312"/>
          </a:xfrm>
          <a:prstGeom prst="rect">
            <a:avLst/>
          </a:prstGeom>
        </p:spPr>
        <p:txBody>
          <a:bodyPr wrap="square">
            <a:spAutoFit/>
          </a:bodyPr>
          <a:lstStyle/>
          <a:p>
            <a:r>
              <a:rPr lang="tr-TR" b="1" dirty="0">
                <a:solidFill>
                  <a:srgbClr val="FFC000"/>
                </a:solidFill>
              </a:rPr>
              <a:t>DİŞ HEKİMLİĞİNDE ERGONOMİK RİSK FAKTÖRLERİ </a:t>
            </a:r>
            <a:endParaRPr lang="tr-TR" b="1" dirty="0" smtClean="0">
              <a:solidFill>
                <a:srgbClr val="FFC000"/>
              </a:solidFill>
            </a:endParaRPr>
          </a:p>
          <a:p>
            <a:r>
              <a:rPr lang="tr-TR" b="1" dirty="0" smtClean="0">
                <a:solidFill>
                  <a:srgbClr val="FFC000"/>
                </a:solidFill>
              </a:rPr>
              <a:t>FARKINDALIK </a:t>
            </a:r>
            <a:r>
              <a:rPr lang="tr-TR" b="1" dirty="0">
                <a:solidFill>
                  <a:srgbClr val="FFC000"/>
                </a:solidFill>
              </a:rPr>
              <a:t>VE ALINACAK </a:t>
            </a:r>
            <a:r>
              <a:rPr lang="tr-TR" b="1" dirty="0" smtClean="0">
                <a:solidFill>
                  <a:srgbClr val="FFC000"/>
                </a:solidFill>
              </a:rPr>
              <a:t>ÖNLEMLER</a:t>
            </a:r>
            <a:r>
              <a:rPr lang="tr-TR" b="1" dirty="0" smtClean="0"/>
              <a:t> </a:t>
            </a:r>
            <a:endParaRPr lang="tr-TR" b="1" dirty="0"/>
          </a:p>
          <a:p>
            <a:endParaRPr lang="tr-TR" sz="600" b="1" dirty="0" smtClean="0"/>
          </a:p>
          <a:p>
            <a:r>
              <a:rPr lang="tr-TR" u="sng" dirty="0">
                <a:solidFill>
                  <a:srgbClr val="FFC000"/>
                </a:solidFill>
              </a:rPr>
              <a:t>Diş hekimi sandalyesinin ergonomik seçim </a:t>
            </a:r>
            <a:r>
              <a:rPr lang="tr-TR" u="sng" dirty="0" smtClean="0">
                <a:solidFill>
                  <a:srgbClr val="FFC000"/>
                </a:solidFill>
              </a:rPr>
              <a:t>kriterlerinde  aranması </a:t>
            </a:r>
            <a:r>
              <a:rPr lang="tr-TR" u="sng" dirty="0">
                <a:solidFill>
                  <a:srgbClr val="FFC000"/>
                </a:solidFill>
              </a:rPr>
              <a:t>gereken ergonomik prensipler </a:t>
            </a:r>
            <a:r>
              <a:rPr lang="tr-TR" u="sng" dirty="0" smtClean="0">
                <a:solidFill>
                  <a:srgbClr val="FFC000"/>
                </a:solidFill>
              </a:rPr>
              <a:t>;</a:t>
            </a:r>
          </a:p>
          <a:p>
            <a:pPr marL="342900" indent="-342900">
              <a:buFont typeface="Wingdings" panose="05000000000000000000" pitchFamily="2" charset="2"/>
              <a:buChar char="Ø"/>
            </a:pPr>
            <a:r>
              <a:rPr lang="tr-TR" dirty="0" smtClean="0"/>
              <a:t>Oturma </a:t>
            </a:r>
            <a:r>
              <a:rPr lang="tr-TR" dirty="0"/>
              <a:t>yüzeyi; </a:t>
            </a:r>
            <a:r>
              <a:rPr lang="tr-TR" dirty="0" err="1"/>
              <a:t>horizontal</a:t>
            </a:r>
            <a:r>
              <a:rPr lang="tr-TR" dirty="0"/>
              <a:t> eğimli olanlardan ziyade eğer biçiminde olanlar tercih </a:t>
            </a:r>
            <a:r>
              <a:rPr lang="tr-TR" dirty="0" smtClean="0"/>
              <a:t>edilmelidir. </a:t>
            </a:r>
            <a:r>
              <a:rPr lang="tr-TR" dirty="0"/>
              <a:t>Çünkü, </a:t>
            </a:r>
            <a:r>
              <a:rPr lang="tr-TR" dirty="0" err="1"/>
              <a:t>horizontal</a:t>
            </a:r>
            <a:r>
              <a:rPr lang="tr-TR" dirty="0"/>
              <a:t> eğimli oturma yüzeyi, </a:t>
            </a:r>
            <a:r>
              <a:rPr lang="tr-TR" dirty="0" err="1"/>
              <a:t>pelvisin</a:t>
            </a:r>
            <a:r>
              <a:rPr lang="tr-TR" dirty="0"/>
              <a:t> </a:t>
            </a:r>
            <a:r>
              <a:rPr lang="tr-TR" dirty="0" err="1"/>
              <a:t>posterior</a:t>
            </a:r>
            <a:r>
              <a:rPr lang="tr-TR" dirty="0"/>
              <a:t> rotasyonuna ve kambur duruşa neden olmaktadır. Buna karşın, eğer biçimli oturma yüzeyi, kalça açısının 90⁰’den fazla olmasına, bacakların arka uyluk bölgesinde basınç oluşumunu önlemeye, </a:t>
            </a:r>
            <a:r>
              <a:rPr lang="tr-TR" dirty="0" err="1"/>
              <a:t>pelvisi</a:t>
            </a:r>
            <a:r>
              <a:rPr lang="tr-TR" dirty="0"/>
              <a:t> </a:t>
            </a:r>
            <a:r>
              <a:rPr lang="tr-TR" dirty="0" err="1"/>
              <a:t>nötral</a:t>
            </a:r>
            <a:r>
              <a:rPr lang="tr-TR" dirty="0"/>
              <a:t> pozisyonda tutarak alt sırt bölgesi omurlarının </a:t>
            </a:r>
            <a:r>
              <a:rPr lang="tr-TR" dirty="0" err="1"/>
              <a:t>kurvatürünü</a:t>
            </a:r>
            <a:r>
              <a:rPr lang="tr-TR" dirty="0"/>
              <a:t> korumaya yardımcı olur. </a:t>
            </a:r>
            <a:endParaRPr lang="tr-TR" dirty="0" smtClean="0"/>
          </a:p>
          <a:p>
            <a:pPr marL="342900" indent="-342900">
              <a:buFont typeface="Wingdings" panose="05000000000000000000" pitchFamily="2" charset="2"/>
              <a:buChar char="Ø"/>
            </a:pPr>
            <a:r>
              <a:rPr lang="tr-TR" dirty="0" smtClean="0"/>
              <a:t>Hekim </a:t>
            </a:r>
            <a:r>
              <a:rPr lang="tr-TR" dirty="0"/>
              <a:t>tamamen sırt desteğine yaslanacak biçimde oturduğunda oturma yüzeyi kenarı ile hekimin dizlerinin arka kısmı arasında en az 3 parmak genişliğinde serbest alan kalmalıdır. Bu alan sandalyenin uygun kullanımını sağlar ve bu alanda istenmeyen herhangi bir basınç oluşumunu engeller</a:t>
            </a:r>
            <a:r>
              <a:rPr lang="tr-TR" dirty="0" smtClean="0"/>
              <a:t>.</a:t>
            </a:r>
            <a:endParaRPr lang="tr-TR" dirty="0"/>
          </a:p>
        </p:txBody>
      </p:sp>
    </p:spTree>
    <p:extLst>
      <p:ext uri="{BB962C8B-B14F-4D97-AF65-F5344CB8AC3E}">
        <p14:creationId xmlns:p14="http://schemas.microsoft.com/office/powerpoint/2010/main" val="10046592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xmlns="" id="{C326BF1F-B49C-4DF3-882F-012849EC5EE3}"/>
              </a:ext>
            </a:extLst>
          </p:cNvPr>
          <p:cNvSpPr>
            <a:spLocks noGrp="1" noChangeArrowheads="1"/>
          </p:cNvSpPr>
          <p:nvPr>
            <p:ph type="title"/>
          </p:nvPr>
        </p:nvSpPr>
        <p:spPr>
          <a:xfrm>
            <a:off x="1413892" y="152107"/>
            <a:ext cx="9394740" cy="946320"/>
          </a:xfr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a:normAutofit/>
          </a:bodyPr>
          <a:lstStyle/>
          <a:p>
            <a:pPr algn="ctr"/>
            <a:r>
              <a:rPr lang="tr-TR" altLang="tr-TR" sz="3200" b="1" dirty="0" smtClean="0">
                <a:solidFill>
                  <a:schemeClr val="bg1"/>
                </a:solidFill>
              </a:rPr>
              <a:t>DİŞ HEKİMLİĞİNDE ERGONOMİ</a:t>
            </a:r>
            <a:endParaRPr lang="tr-TR" altLang="tr-TR" sz="3200" b="1" dirty="0">
              <a:solidFill>
                <a:schemeClr val="bg1"/>
              </a:solidFill>
            </a:endParaRPr>
          </a:p>
        </p:txBody>
      </p:sp>
      <p:pic>
        <p:nvPicPr>
          <p:cNvPr id="1026" name="Picture 2" descr="OMÜ AMBLEM ile ilgili gö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68" t="5404" r="27357" b="4505"/>
          <a:stretch/>
        </p:blipFill>
        <p:spPr bwMode="auto">
          <a:xfrm>
            <a:off x="242923" y="152107"/>
            <a:ext cx="936104" cy="94631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11" t="7155" r="6671" b="5531"/>
          <a:stretch/>
        </p:blipFill>
        <p:spPr bwMode="auto">
          <a:xfrm>
            <a:off x="10996093" y="138044"/>
            <a:ext cx="948045" cy="946319"/>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909836" y="1268760"/>
            <a:ext cx="11161239" cy="4985980"/>
          </a:xfrm>
          <a:prstGeom prst="rect">
            <a:avLst/>
          </a:prstGeom>
        </p:spPr>
        <p:txBody>
          <a:bodyPr wrap="square">
            <a:spAutoFit/>
          </a:bodyPr>
          <a:lstStyle/>
          <a:p>
            <a:r>
              <a:rPr lang="tr-TR" b="1" dirty="0">
                <a:solidFill>
                  <a:srgbClr val="FFC000"/>
                </a:solidFill>
              </a:rPr>
              <a:t>DİŞ HEKİMLİĞİNDE ERGONOMİK RİSK FAKTÖRLERİ </a:t>
            </a:r>
            <a:endParaRPr lang="tr-TR" b="1" dirty="0" smtClean="0">
              <a:solidFill>
                <a:srgbClr val="FFC000"/>
              </a:solidFill>
            </a:endParaRPr>
          </a:p>
          <a:p>
            <a:r>
              <a:rPr lang="tr-TR" b="1" dirty="0" smtClean="0">
                <a:solidFill>
                  <a:srgbClr val="FFC000"/>
                </a:solidFill>
              </a:rPr>
              <a:t>FARKINDALIK </a:t>
            </a:r>
            <a:r>
              <a:rPr lang="tr-TR" b="1" dirty="0">
                <a:solidFill>
                  <a:srgbClr val="FFC000"/>
                </a:solidFill>
              </a:rPr>
              <a:t>VE ALINACAK </a:t>
            </a:r>
            <a:r>
              <a:rPr lang="tr-TR" b="1" dirty="0" smtClean="0">
                <a:solidFill>
                  <a:srgbClr val="FFC000"/>
                </a:solidFill>
              </a:rPr>
              <a:t>ÖNLEMLER</a:t>
            </a:r>
            <a:r>
              <a:rPr lang="tr-TR" b="1" dirty="0" smtClean="0"/>
              <a:t> </a:t>
            </a:r>
            <a:endParaRPr lang="tr-TR" b="1" dirty="0"/>
          </a:p>
          <a:p>
            <a:endParaRPr lang="tr-TR" sz="600" b="1" dirty="0" smtClean="0"/>
          </a:p>
          <a:p>
            <a:r>
              <a:rPr lang="tr-TR" u="sng" dirty="0">
                <a:solidFill>
                  <a:srgbClr val="FFC000"/>
                </a:solidFill>
              </a:rPr>
              <a:t>Diş hekimi sandalyesinin ergonomik seçim </a:t>
            </a:r>
            <a:r>
              <a:rPr lang="tr-TR" u="sng" dirty="0" smtClean="0">
                <a:solidFill>
                  <a:srgbClr val="FFC000"/>
                </a:solidFill>
              </a:rPr>
              <a:t>kriterlerinde  aranması </a:t>
            </a:r>
            <a:r>
              <a:rPr lang="tr-TR" u="sng" dirty="0">
                <a:solidFill>
                  <a:srgbClr val="FFC000"/>
                </a:solidFill>
              </a:rPr>
              <a:t>gereken ergonomik prensipler </a:t>
            </a:r>
            <a:r>
              <a:rPr lang="tr-TR" u="sng" dirty="0" smtClean="0">
                <a:solidFill>
                  <a:srgbClr val="FFC000"/>
                </a:solidFill>
              </a:rPr>
              <a:t>;</a:t>
            </a:r>
          </a:p>
          <a:p>
            <a:pPr marL="342900" indent="-342900">
              <a:buFont typeface="Wingdings" panose="05000000000000000000" pitchFamily="2" charset="2"/>
              <a:buChar char="Ø"/>
            </a:pPr>
            <a:endParaRPr lang="tr-TR" dirty="0" smtClean="0"/>
          </a:p>
          <a:p>
            <a:pPr marL="342900" indent="-342900">
              <a:buFont typeface="Wingdings" panose="05000000000000000000" pitchFamily="2" charset="2"/>
              <a:buChar char="Ø"/>
            </a:pPr>
            <a:r>
              <a:rPr lang="tr-TR" dirty="0" smtClean="0"/>
              <a:t>Ergonomik </a:t>
            </a:r>
            <a:r>
              <a:rPr lang="tr-TR" dirty="0"/>
              <a:t>olarak dizayn edilmiş bir hekim sandalyesi ile sıradan hekim sandalyesinin karşılaştırıldığı bir çalışmada, </a:t>
            </a:r>
            <a:endParaRPr lang="tr-TR" dirty="0" smtClean="0"/>
          </a:p>
          <a:p>
            <a:pPr marL="809625" indent="-447675">
              <a:buFont typeface="Wingdings" panose="05000000000000000000" pitchFamily="2" charset="2"/>
              <a:buChar char="ü"/>
            </a:pPr>
            <a:r>
              <a:rPr lang="tr-TR" dirty="0" smtClean="0"/>
              <a:t>İki </a:t>
            </a:r>
            <a:r>
              <a:rPr lang="tr-TR" dirty="0"/>
              <a:t>farklı sandalyede yapılan klinik çalışmalar sırasında hekimlerin üst, sağ ve sol trapez kası EMG aktiviteleri değerlendirilmiştir. </a:t>
            </a:r>
            <a:endParaRPr lang="tr-TR" dirty="0" smtClean="0"/>
          </a:p>
          <a:p>
            <a:pPr marL="809625" indent="-447675">
              <a:buFont typeface="Wingdings" panose="05000000000000000000" pitchFamily="2" charset="2"/>
              <a:buChar char="ü"/>
            </a:pPr>
            <a:r>
              <a:rPr lang="tr-TR" dirty="0" smtClean="0"/>
              <a:t>Çalışmanın </a:t>
            </a:r>
            <a:r>
              <a:rPr lang="tr-TR" dirty="0"/>
              <a:t>sonucunda ergonomik olarak dizayn edilmiş diş hekimi sandalyesinin, trapez kası EMG aktivitesi üzerinde anlamlı olumlu etkisinin olduğu, ayrıca yapılan anket sonucunda katılımcı diş hekimlerinin neredeyse tamamının ergonomik dizayn edilmiş olan sandalyeyi diğerine tercih ettiği tespit </a:t>
            </a:r>
            <a:r>
              <a:rPr lang="tr-TR" dirty="0" smtClean="0"/>
              <a:t>edilmiştir. </a:t>
            </a:r>
            <a:endParaRPr lang="tr-TR" dirty="0"/>
          </a:p>
        </p:txBody>
      </p:sp>
    </p:spTree>
    <p:extLst>
      <p:ext uri="{BB962C8B-B14F-4D97-AF65-F5344CB8AC3E}">
        <p14:creationId xmlns:p14="http://schemas.microsoft.com/office/powerpoint/2010/main" val="29240332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xmlns="" id="{C326BF1F-B49C-4DF3-882F-012849EC5EE3}"/>
              </a:ext>
            </a:extLst>
          </p:cNvPr>
          <p:cNvSpPr>
            <a:spLocks noGrp="1" noChangeArrowheads="1"/>
          </p:cNvSpPr>
          <p:nvPr>
            <p:ph type="title"/>
          </p:nvPr>
        </p:nvSpPr>
        <p:spPr>
          <a:xfrm>
            <a:off x="1413892" y="152107"/>
            <a:ext cx="9394740" cy="946320"/>
          </a:xfr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a:normAutofit/>
          </a:bodyPr>
          <a:lstStyle/>
          <a:p>
            <a:pPr algn="ctr"/>
            <a:r>
              <a:rPr lang="tr-TR" altLang="tr-TR" sz="3200" b="1" dirty="0" smtClean="0">
                <a:solidFill>
                  <a:schemeClr val="bg1"/>
                </a:solidFill>
              </a:rPr>
              <a:t>DİŞ HEKİMLİĞİNDE ERGONOMİ</a:t>
            </a:r>
            <a:endParaRPr lang="tr-TR" altLang="tr-TR" sz="3200" b="1" dirty="0">
              <a:solidFill>
                <a:schemeClr val="bg1"/>
              </a:solidFill>
            </a:endParaRPr>
          </a:p>
        </p:txBody>
      </p:sp>
      <p:pic>
        <p:nvPicPr>
          <p:cNvPr id="1026" name="Picture 2" descr="OMÜ AMBLEM ile ilgili gö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68" t="5404" r="27357" b="4505"/>
          <a:stretch/>
        </p:blipFill>
        <p:spPr bwMode="auto">
          <a:xfrm>
            <a:off x="242923" y="152107"/>
            <a:ext cx="936104" cy="94631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11" t="7155" r="6671" b="5531"/>
          <a:stretch/>
        </p:blipFill>
        <p:spPr bwMode="auto">
          <a:xfrm>
            <a:off x="10996093" y="138044"/>
            <a:ext cx="948045" cy="946319"/>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909836" y="1268760"/>
            <a:ext cx="11161239" cy="5447645"/>
          </a:xfrm>
          <a:prstGeom prst="rect">
            <a:avLst/>
          </a:prstGeom>
        </p:spPr>
        <p:txBody>
          <a:bodyPr wrap="square">
            <a:spAutoFit/>
          </a:bodyPr>
          <a:lstStyle/>
          <a:p>
            <a:r>
              <a:rPr lang="tr-TR" b="1" dirty="0">
                <a:solidFill>
                  <a:srgbClr val="FFC000"/>
                </a:solidFill>
              </a:rPr>
              <a:t>DİŞ HEKİMLİĞİNDE ERGONOMİK RİSK FAKTÖRLERİ </a:t>
            </a:r>
            <a:endParaRPr lang="tr-TR" b="1" dirty="0" smtClean="0">
              <a:solidFill>
                <a:srgbClr val="FFC000"/>
              </a:solidFill>
            </a:endParaRPr>
          </a:p>
          <a:p>
            <a:r>
              <a:rPr lang="tr-TR" b="1" dirty="0" smtClean="0">
                <a:solidFill>
                  <a:srgbClr val="FFC000"/>
                </a:solidFill>
              </a:rPr>
              <a:t>FARKINDALIK </a:t>
            </a:r>
            <a:r>
              <a:rPr lang="tr-TR" b="1" dirty="0">
                <a:solidFill>
                  <a:srgbClr val="FFC000"/>
                </a:solidFill>
              </a:rPr>
              <a:t>VE ALINACAK </a:t>
            </a:r>
            <a:r>
              <a:rPr lang="tr-TR" b="1" dirty="0" smtClean="0">
                <a:solidFill>
                  <a:srgbClr val="FFC000"/>
                </a:solidFill>
              </a:rPr>
              <a:t>ÖNLEMLER</a:t>
            </a:r>
            <a:r>
              <a:rPr lang="tr-TR" b="1" dirty="0" smtClean="0"/>
              <a:t> </a:t>
            </a:r>
            <a:endParaRPr lang="tr-TR" b="1" dirty="0"/>
          </a:p>
          <a:p>
            <a:endParaRPr lang="tr-TR" sz="600" b="1" dirty="0" smtClean="0"/>
          </a:p>
          <a:p>
            <a:r>
              <a:rPr lang="tr-TR" b="1" u="sng" dirty="0" smtClean="0">
                <a:solidFill>
                  <a:srgbClr val="FFC000"/>
                </a:solidFill>
              </a:rPr>
              <a:t>Araştırmacılar</a:t>
            </a:r>
            <a:r>
              <a:rPr lang="tr-TR" b="1" u="sng" dirty="0">
                <a:solidFill>
                  <a:srgbClr val="FFC000"/>
                </a:solidFill>
              </a:rPr>
              <a:t>, hasta koltuğunun, ergonomik açıdan şu özelliklere sahip olması gerektiğini </a:t>
            </a:r>
            <a:r>
              <a:rPr lang="tr-TR" b="1" u="sng" dirty="0" smtClean="0">
                <a:solidFill>
                  <a:srgbClr val="FFC000"/>
                </a:solidFill>
              </a:rPr>
              <a:t>bildirmektedirler:</a:t>
            </a:r>
          </a:p>
          <a:p>
            <a:endParaRPr lang="tr-TR" sz="600" b="1" u="sng" dirty="0" smtClean="0">
              <a:solidFill>
                <a:srgbClr val="FFC000"/>
              </a:solidFill>
            </a:endParaRPr>
          </a:p>
          <a:p>
            <a:pPr marL="342900" indent="-342900">
              <a:buFont typeface="Wingdings" panose="05000000000000000000" pitchFamily="2" charset="2"/>
              <a:buChar char="Ø"/>
            </a:pPr>
            <a:r>
              <a:rPr lang="tr-TR" b="1" dirty="0" smtClean="0"/>
              <a:t>Stabil </a:t>
            </a:r>
            <a:r>
              <a:rPr lang="tr-TR" b="1" dirty="0"/>
              <a:t>olmalıdır. </a:t>
            </a:r>
            <a:endParaRPr lang="tr-TR" b="1" dirty="0" smtClean="0"/>
          </a:p>
          <a:p>
            <a:pPr marL="342900" indent="-342900">
              <a:buFont typeface="Wingdings" panose="05000000000000000000" pitchFamily="2" charset="2"/>
              <a:buChar char="Ø"/>
            </a:pPr>
            <a:r>
              <a:rPr lang="tr-TR" b="1" dirty="0" smtClean="0"/>
              <a:t>Küçük</a:t>
            </a:r>
            <a:r>
              <a:rPr lang="tr-TR" b="1" dirty="0"/>
              <a:t>, ince ve ayarlanabilir bir baş desteği olmalıdır. </a:t>
            </a:r>
            <a:endParaRPr lang="tr-TR" b="1" dirty="0" smtClean="0"/>
          </a:p>
          <a:p>
            <a:pPr marL="342900" indent="-342900">
              <a:buFont typeface="Wingdings" panose="05000000000000000000" pitchFamily="2" charset="2"/>
              <a:buChar char="Ø"/>
            </a:pPr>
            <a:r>
              <a:rPr lang="tr-TR" b="1" dirty="0" smtClean="0"/>
              <a:t>İnce </a:t>
            </a:r>
            <a:r>
              <a:rPr lang="tr-TR" b="1" dirty="0"/>
              <a:t>profilde sırt desteği olmalıdır. </a:t>
            </a:r>
            <a:endParaRPr lang="tr-TR" b="1" dirty="0" smtClean="0"/>
          </a:p>
          <a:p>
            <a:pPr marL="342900" indent="-342900">
              <a:buFont typeface="Wingdings" panose="05000000000000000000" pitchFamily="2" charset="2"/>
              <a:buChar char="Ø"/>
            </a:pPr>
            <a:r>
              <a:rPr lang="tr-TR" b="1" dirty="0" smtClean="0"/>
              <a:t>Hekimin </a:t>
            </a:r>
            <a:r>
              <a:rPr lang="tr-TR" b="1" dirty="0"/>
              <a:t>yeterince yaklaşabilmesine olanak sağlamalı ve dizlerinin rahat konumlanabileceği bir alan kalmalıdır. </a:t>
            </a:r>
            <a:endParaRPr lang="tr-TR" b="1" dirty="0" smtClean="0"/>
          </a:p>
          <a:p>
            <a:pPr marL="342900" indent="-342900">
              <a:buFont typeface="Wingdings" panose="05000000000000000000" pitchFamily="2" charset="2"/>
              <a:buChar char="Ø"/>
            </a:pPr>
            <a:r>
              <a:rPr lang="tr-TR" b="1" dirty="0" smtClean="0"/>
              <a:t>Hastaya </a:t>
            </a:r>
            <a:r>
              <a:rPr lang="tr-TR" b="1" dirty="0"/>
              <a:t>ideal şekilde yaklaşılabilmesi için (özellikle saat 9-11 pozisyonlarında) geniş koltuklar yerine omuz kısımları daha dar olan koltuklar seçilmelidir, böylece hasta başı etrafında kolayca hareket </a:t>
            </a:r>
            <a:r>
              <a:rPr lang="tr-TR" b="1" dirty="0" err="1"/>
              <a:t>edilebilinir</a:t>
            </a:r>
            <a:r>
              <a:rPr lang="tr-TR" b="1" dirty="0"/>
              <a:t>. </a:t>
            </a:r>
            <a:endParaRPr lang="tr-TR" b="1" dirty="0" smtClean="0"/>
          </a:p>
          <a:p>
            <a:pPr marL="342900" indent="-342900">
              <a:buFont typeface="Wingdings" panose="05000000000000000000" pitchFamily="2" charset="2"/>
              <a:buChar char="Ø"/>
            </a:pPr>
            <a:r>
              <a:rPr lang="tr-TR" b="1" dirty="0"/>
              <a:t>Hastanın </a:t>
            </a:r>
            <a:r>
              <a:rPr lang="tr-TR" b="1" dirty="0" err="1"/>
              <a:t>horizontal</a:t>
            </a:r>
            <a:r>
              <a:rPr lang="tr-TR" b="1" dirty="0"/>
              <a:t> pozisyonda uzanmasını sağlayabilecek biçimde ve yüksekliği ayarlanabilir olmalıdır. </a:t>
            </a:r>
          </a:p>
        </p:txBody>
      </p:sp>
    </p:spTree>
    <p:extLst>
      <p:ext uri="{BB962C8B-B14F-4D97-AF65-F5344CB8AC3E}">
        <p14:creationId xmlns:p14="http://schemas.microsoft.com/office/powerpoint/2010/main" val="19074412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xmlns="" id="{C326BF1F-B49C-4DF3-882F-012849EC5EE3}"/>
              </a:ext>
            </a:extLst>
          </p:cNvPr>
          <p:cNvSpPr>
            <a:spLocks noGrp="1" noChangeArrowheads="1"/>
          </p:cNvSpPr>
          <p:nvPr>
            <p:ph type="title"/>
          </p:nvPr>
        </p:nvSpPr>
        <p:spPr>
          <a:xfrm>
            <a:off x="1413892" y="152107"/>
            <a:ext cx="9394740" cy="946320"/>
          </a:xfr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a:normAutofit/>
          </a:bodyPr>
          <a:lstStyle/>
          <a:p>
            <a:pPr algn="ctr"/>
            <a:r>
              <a:rPr lang="tr-TR" altLang="tr-TR" sz="3200" b="1" dirty="0" smtClean="0">
                <a:solidFill>
                  <a:schemeClr val="bg1"/>
                </a:solidFill>
              </a:rPr>
              <a:t>DİŞ HEKİMLİĞİNDE ERGONOMİ</a:t>
            </a:r>
            <a:endParaRPr lang="tr-TR" altLang="tr-TR" sz="3200" b="1" dirty="0">
              <a:solidFill>
                <a:schemeClr val="bg1"/>
              </a:solidFill>
            </a:endParaRPr>
          </a:p>
        </p:txBody>
      </p:sp>
      <p:pic>
        <p:nvPicPr>
          <p:cNvPr id="1026" name="Picture 2" descr="OMÜ AMBLEM ile ilgili gö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68" t="5404" r="27357" b="4505"/>
          <a:stretch/>
        </p:blipFill>
        <p:spPr bwMode="auto">
          <a:xfrm>
            <a:off x="242923" y="152107"/>
            <a:ext cx="936104" cy="94631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11" t="7155" r="6671" b="5531"/>
          <a:stretch/>
        </p:blipFill>
        <p:spPr bwMode="auto">
          <a:xfrm>
            <a:off x="10996093" y="138044"/>
            <a:ext cx="948045" cy="946319"/>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909836" y="1268760"/>
            <a:ext cx="11161239" cy="5355312"/>
          </a:xfrm>
          <a:prstGeom prst="rect">
            <a:avLst/>
          </a:prstGeom>
        </p:spPr>
        <p:txBody>
          <a:bodyPr wrap="square">
            <a:spAutoFit/>
          </a:bodyPr>
          <a:lstStyle/>
          <a:p>
            <a:r>
              <a:rPr lang="tr-TR" b="1" dirty="0">
                <a:solidFill>
                  <a:srgbClr val="FFC000"/>
                </a:solidFill>
              </a:rPr>
              <a:t>DİŞ HEKİMLİĞİNDE ERGONOMİK RİSK FAKTÖRLERİ </a:t>
            </a:r>
            <a:endParaRPr lang="tr-TR" b="1" dirty="0" smtClean="0">
              <a:solidFill>
                <a:srgbClr val="FFC000"/>
              </a:solidFill>
            </a:endParaRPr>
          </a:p>
          <a:p>
            <a:r>
              <a:rPr lang="tr-TR" b="1" dirty="0" smtClean="0">
                <a:solidFill>
                  <a:srgbClr val="FFC000"/>
                </a:solidFill>
              </a:rPr>
              <a:t>FARKINDALIK </a:t>
            </a:r>
            <a:r>
              <a:rPr lang="tr-TR" b="1" dirty="0">
                <a:solidFill>
                  <a:srgbClr val="FFC000"/>
                </a:solidFill>
              </a:rPr>
              <a:t>VE ALINACAK </a:t>
            </a:r>
            <a:r>
              <a:rPr lang="tr-TR" b="1" dirty="0" smtClean="0">
                <a:solidFill>
                  <a:srgbClr val="FFC000"/>
                </a:solidFill>
              </a:rPr>
              <a:t>ÖNLEMLER</a:t>
            </a:r>
            <a:r>
              <a:rPr lang="tr-TR" b="1" dirty="0" smtClean="0"/>
              <a:t> </a:t>
            </a:r>
            <a:endParaRPr lang="tr-TR" b="1" dirty="0"/>
          </a:p>
          <a:p>
            <a:endParaRPr lang="tr-TR" sz="600" b="1" dirty="0" smtClean="0"/>
          </a:p>
          <a:p>
            <a:r>
              <a:rPr lang="tr-TR" b="1" u="sng" dirty="0" smtClean="0">
                <a:solidFill>
                  <a:srgbClr val="FFC000"/>
                </a:solidFill>
              </a:rPr>
              <a:t>Araştırmacılar</a:t>
            </a:r>
            <a:r>
              <a:rPr lang="tr-TR" b="1" u="sng" dirty="0">
                <a:solidFill>
                  <a:srgbClr val="FFC000"/>
                </a:solidFill>
              </a:rPr>
              <a:t>, hasta koltuğunun, ergonomik açıdan şu özelliklere sahip olması gerektiğini </a:t>
            </a:r>
            <a:r>
              <a:rPr lang="tr-TR" b="1" u="sng" dirty="0" smtClean="0">
                <a:solidFill>
                  <a:srgbClr val="FFC000"/>
                </a:solidFill>
              </a:rPr>
              <a:t>bildirmektedirler:</a:t>
            </a:r>
            <a:r>
              <a:rPr lang="tr-TR" b="1" dirty="0" smtClean="0"/>
              <a:t> </a:t>
            </a:r>
          </a:p>
          <a:p>
            <a:endParaRPr lang="tr-TR" b="1" dirty="0" smtClean="0"/>
          </a:p>
          <a:p>
            <a:pPr marL="342900" indent="-342900">
              <a:buFont typeface="Wingdings" panose="05000000000000000000" pitchFamily="2" charset="2"/>
              <a:buChar char="Ø"/>
            </a:pPr>
            <a:r>
              <a:rPr lang="tr-TR" b="1" dirty="0" smtClean="0"/>
              <a:t>Kayış </a:t>
            </a:r>
            <a:r>
              <a:rPr lang="tr-TR" b="1" dirty="0"/>
              <a:t>biçiminde ya da düşük seviyede kolçaklara sahip </a:t>
            </a:r>
            <a:r>
              <a:rPr lang="tr-TR" b="1" dirty="0" smtClean="0"/>
              <a:t>olmalıdır.</a:t>
            </a:r>
          </a:p>
          <a:p>
            <a:pPr marL="342900" indent="-342900">
              <a:buFont typeface="Wingdings" panose="05000000000000000000" pitchFamily="2" charset="2"/>
              <a:buChar char="Ø"/>
            </a:pPr>
            <a:r>
              <a:rPr lang="tr-TR" b="1" dirty="0" smtClean="0"/>
              <a:t>Bir </a:t>
            </a:r>
            <a:r>
              <a:rPr lang="tr-TR" b="1" dirty="0"/>
              <a:t>mil etrafında dönebilmelidir. Özellikle dar klinik alanlarında hastanın başı etrafından geçiş için </a:t>
            </a:r>
            <a:r>
              <a:rPr lang="tr-TR" b="1" dirty="0" err="1"/>
              <a:t>kotuğun</a:t>
            </a:r>
            <a:r>
              <a:rPr lang="tr-TR" b="1" dirty="0"/>
              <a:t> döndürülmesi sağlanır. </a:t>
            </a:r>
            <a:endParaRPr lang="tr-TR" b="1" dirty="0" smtClean="0"/>
          </a:p>
          <a:p>
            <a:pPr marL="342900" indent="-342900">
              <a:buFont typeface="Wingdings" panose="05000000000000000000" pitchFamily="2" charset="2"/>
              <a:buChar char="Ø"/>
            </a:pPr>
            <a:r>
              <a:rPr lang="tr-TR" b="1" dirty="0" smtClean="0"/>
              <a:t>Ellerden </a:t>
            </a:r>
            <a:r>
              <a:rPr lang="tr-TR" b="1" dirty="0"/>
              <a:t>bağımsız şekilde (</a:t>
            </a:r>
            <a:r>
              <a:rPr lang="tr-TR" b="1" dirty="0" err="1"/>
              <a:t>hands-free</a:t>
            </a:r>
            <a:r>
              <a:rPr lang="tr-TR" b="1" dirty="0"/>
              <a:t>) çalıştırılıp ayarlanabilmelidir. </a:t>
            </a:r>
            <a:endParaRPr lang="tr-TR" b="1" dirty="0" smtClean="0"/>
          </a:p>
          <a:p>
            <a:pPr marL="342900" indent="-342900">
              <a:buFont typeface="Wingdings" panose="05000000000000000000" pitchFamily="2" charset="2"/>
              <a:buChar char="Ø"/>
            </a:pPr>
            <a:r>
              <a:rPr lang="tr-TR" b="1" dirty="0" smtClean="0"/>
              <a:t>Uzunluğu</a:t>
            </a:r>
            <a:r>
              <a:rPr lang="tr-TR" b="1" dirty="0"/>
              <a:t>, çalışılan kliniğin büyüklüğüne göre hekimin saat 12 pozisyonunda çalışabilmesine olanak sağlayacak miktarda olmalıdır. </a:t>
            </a:r>
            <a:endParaRPr lang="tr-TR" b="1" dirty="0" smtClean="0"/>
          </a:p>
          <a:p>
            <a:pPr marL="342900" indent="-342900">
              <a:buFont typeface="Wingdings" panose="05000000000000000000" pitchFamily="2" charset="2"/>
              <a:buChar char="Ø"/>
            </a:pPr>
            <a:r>
              <a:rPr lang="tr-TR" b="1" dirty="0" smtClean="0"/>
              <a:t>Ayrıca</a:t>
            </a:r>
            <a:r>
              <a:rPr lang="tr-TR" b="1" dirty="0"/>
              <a:t>, çocuk hastaların tedavileri sırasında, ‘</a:t>
            </a:r>
            <a:r>
              <a:rPr lang="tr-TR" b="1" dirty="0" err="1"/>
              <a:t>Pedodontik</a:t>
            </a:r>
            <a:r>
              <a:rPr lang="tr-TR" b="1" dirty="0"/>
              <a:t> koltuk desteği’ kullanılarak hastanın koltuk başlığına yükseltilmesi ile hekimin ağız boşluğuna erişimi, daha ergonomik bir duruş ile </a:t>
            </a:r>
            <a:r>
              <a:rPr lang="tr-TR" b="1" dirty="0" smtClean="0"/>
              <a:t>sağlanabilir.</a:t>
            </a:r>
            <a:endParaRPr lang="tr-TR" b="1" dirty="0"/>
          </a:p>
        </p:txBody>
      </p:sp>
    </p:spTree>
    <p:extLst>
      <p:ext uri="{BB962C8B-B14F-4D97-AF65-F5344CB8AC3E}">
        <p14:creationId xmlns:p14="http://schemas.microsoft.com/office/powerpoint/2010/main" val="39585881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xmlns="" id="{C326BF1F-B49C-4DF3-882F-012849EC5EE3}"/>
              </a:ext>
            </a:extLst>
          </p:cNvPr>
          <p:cNvSpPr>
            <a:spLocks noGrp="1" noChangeArrowheads="1"/>
          </p:cNvSpPr>
          <p:nvPr>
            <p:ph type="title"/>
          </p:nvPr>
        </p:nvSpPr>
        <p:spPr>
          <a:xfrm>
            <a:off x="1413892" y="152107"/>
            <a:ext cx="9394740" cy="946320"/>
          </a:xfr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a:normAutofit/>
          </a:bodyPr>
          <a:lstStyle/>
          <a:p>
            <a:pPr algn="ctr"/>
            <a:r>
              <a:rPr lang="tr-TR" altLang="tr-TR" sz="3200" b="1" dirty="0" smtClean="0">
                <a:solidFill>
                  <a:schemeClr val="bg1"/>
                </a:solidFill>
              </a:rPr>
              <a:t>DİŞ HEKİMLİĞİNDE ERGONOMİ</a:t>
            </a:r>
            <a:endParaRPr lang="tr-TR" altLang="tr-TR" sz="3200" b="1" dirty="0">
              <a:solidFill>
                <a:schemeClr val="bg1"/>
              </a:solidFill>
            </a:endParaRPr>
          </a:p>
        </p:txBody>
      </p:sp>
      <p:pic>
        <p:nvPicPr>
          <p:cNvPr id="1026" name="Picture 2" descr="OMÜ AMBLEM ile ilgili gö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68" t="5404" r="27357" b="4505"/>
          <a:stretch/>
        </p:blipFill>
        <p:spPr bwMode="auto">
          <a:xfrm>
            <a:off x="242923" y="152107"/>
            <a:ext cx="936104" cy="94631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11" t="7155" r="6671" b="5531"/>
          <a:stretch/>
        </p:blipFill>
        <p:spPr bwMode="auto">
          <a:xfrm>
            <a:off x="10996093" y="138044"/>
            <a:ext cx="948045" cy="946319"/>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909836" y="1268760"/>
            <a:ext cx="11161239" cy="4154984"/>
          </a:xfrm>
          <a:prstGeom prst="rect">
            <a:avLst/>
          </a:prstGeom>
        </p:spPr>
        <p:txBody>
          <a:bodyPr wrap="square">
            <a:spAutoFit/>
          </a:bodyPr>
          <a:lstStyle/>
          <a:p>
            <a:r>
              <a:rPr lang="tr-TR" b="1" dirty="0">
                <a:solidFill>
                  <a:srgbClr val="FFC000"/>
                </a:solidFill>
              </a:rPr>
              <a:t>DİŞ HEKİMLİĞİNDE ERGONOMİK RİSK FAKTÖRLERİ </a:t>
            </a:r>
            <a:endParaRPr lang="tr-TR" b="1" dirty="0" smtClean="0">
              <a:solidFill>
                <a:srgbClr val="FFC000"/>
              </a:solidFill>
            </a:endParaRPr>
          </a:p>
          <a:p>
            <a:r>
              <a:rPr lang="tr-TR" b="1" dirty="0" smtClean="0">
                <a:solidFill>
                  <a:srgbClr val="FFC000"/>
                </a:solidFill>
              </a:rPr>
              <a:t>FARKINDALIK </a:t>
            </a:r>
            <a:r>
              <a:rPr lang="tr-TR" b="1" dirty="0">
                <a:solidFill>
                  <a:srgbClr val="FFC000"/>
                </a:solidFill>
              </a:rPr>
              <a:t>VE ALINACAK </a:t>
            </a:r>
            <a:r>
              <a:rPr lang="tr-TR" b="1" dirty="0" smtClean="0">
                <a:solidFill>
                  <a:srgbClr val="FFC000"/>
                </a:solidFill>
              </a:rPr>
              <a:t>ÖNLEMLER</a:t>
            </a:r>
            <a:r>
              <a:rPr lang="tr-TR" b="1" dirty="0" smtClean="0"/>
              <a:t> </a:t>
            </a:r>
            <a:endParaRPr lang="tr-TR" b="1" dirty="0"/>
          </a:p>
          <a:p>
            <a:endParaRPr lang="tr-TR" b="1" dirty="0" smtClean="0"/>
          </a:p>
          <a:p>
            <a:r>
              <a:rPr lang="tr-TR" b="1" u="sng" dirty="0">
                <a:solidFill>
                  <a:srgbClr val="FFC000"/>
                </a:solidFill>
              </a:rPr>
              <a:t>Pedalın konumlandırılması: </a:t>
            </a:r>
            <a:endParaRPr lang="tr-TR" b="1" u="sng" dirty="0" smtClean="0">
              <a:solidFill>
                <a:srgbClr val="FFC000"/>
              </a:solidFill>
            </a:endParaRPr>
          </a:p>
          <a:p>
            <a:endParaRPr lang="tr-TR" b="1" u="sng" dirty="0" smtClean="0">
              <a:solidFill>
                <a:srgbClr val="FFC000"/>
              </a:solidFill>
            </a:endParaRPr>
          </a:p>
          <a:p>
            <a:pPr marL="342900" indent="-342900">
              <a:buFont typeface="Wingdings" panose="05000000000000000000" pitchFamily="2" charset="2"/>
              <a:buChar char="Ø"/>
            </a:pPr>
            <a:r>
              <a:rPr lang="tr-TR" b="1" dirty="0" smtClean="0"/>
              <a:t>Çalışma </a:t>
            </a:r>
            <a:r>
              <a:rPr lang="tr-TR" b="1" dirty="0"/>
              <a:t>esnasında pedal hekimin ayağına mümkün olduğunca yakın olmalı ve dizlerin açısı 90-100⁰ arasında olmalıdır. Aksi halde hekim ağırlığını tek tarafa yönlendirir, sırtta asimetrik basınç oluşur ve bel ağrıları ortaya çıkar. </a:t>
            </a:r>
            <a:endParaRPr lang="tr-TR" b="1" dirty="0" smtClean="0"/>
          </a:p>
          <a:p>
            <a:pPr marL="342900" indent="-342900">
              <a:buFont typeface="Wingdings" panose="05000000000000000000" pitchFamily="2" charset="2"/>
              <a:buChar char="Ø"/>
            </a:pPr>
            <a:endParaRPr lang="tr-TR" b="1" dirty="0" smtClean="0"/>
          </a:p>
          <a:p>
            <a:pPr marL="342900" indent="-342900">
              <a:buFont typeface="Wingdings" panose="05000000000000000000" pitchFamily="2" charset="2"/>
              <a:buChar char="Ø"/>
            </a:pPr>
            <a:r>
              <a:rPr lang="tr-TR" b="1" dirty="0" smtClean="0"/>
              <a:t>Ayrıca </a:t>
            </a:r>
            <a:r>
              <a:rPr lang="tr-TR" b="1" dirty="0"/>
              <a:t>pedal kullanılan ayak, gün içerisinde 2-3 kez değiştirilerek dinlenmesi </a:t>
            </a:r>
            <a:r>
              <a:rPr lang="tr-TR" b="1" dirty="0" smtClean="0"/>
              <a:t>sağlanmalıdır.</a:t>
            </a:r>
            <a:endParaRPr lang="tr-TR" b="1" dirty="0"/>
          </a:p>
        </p:txBody>
      </p:sp>
    </p:spTree>
    <p:extLst>
      <p:ext uri="{BB962C8B-B14F-4D97-AF65-F5344CB8AC3E}">
        <p14:creationId xmlns:p14="http://schemas.microsoft.com/office/powerpoint/2010/main" val="22613431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xmlns="" id="{C326BF1F-B49C-4DF3-882F-012849EC5EE3}"/>
              </a:ext>
            </a:extLst>
          </p:cNvPr>
          <p:cNvSpPr>
            <a:spLocks noGrp="1" noChangeArrowheads="1"/>
          </p:cNvSpPr>
          <p:nvPr>
            <p:ph type="title"/>
          </p:nvPr>
        </p:nvSpPr>
        <p:spPr>
          <a:xfrm>
            <a:off x="1413892" y="152107"/>
            <a:ext cx="9394740" cy="946320"/>
          </a:xfr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a:normAutofit/>
          </a:bodyPr>
          <a:lstStyle/>
          <a:p>
            <a:pPr algn="ctr"/>
            <a:r>
              <a:rPr lang="tr-TR" altLang="tr-TR" sz="3200" b="1" dirty="0" smtClean="0">
                <a:solidFill>
                  <a:schemeClr val="bg1"/>
                </a:solidFill>
              </a:rPr>
              <a:t>DİŞ HEKİMLİĞİNDE ERGONOMİ</a:t>
            </a:r>
            <a:endParaRPr lang="tr-TR" altLang="tr-TR" sz="3200" b="1" dirty="0">
              <a:solidFill>
                <a:schemeClr val="bg1"/>
              </a:solidFill>
            </a:endParaRPr>
          </a:p>
        </p:txBody>
      </p:sp>
      <p:pic>
        <p:nvPicPr>
          <p:cNvPr id="1026" name="Picture 2" descr="OMÜ AMBLEM ile ilgili gö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68" t="5404" r="27357" b="4505"/>
          <a:stretch/>
        </p:blipFill>
        <p:spPr bwMode="auto">
          <a:xfrm>
            <a:off x="242923" y="152107"/>
            <a:ext cx="936104" cy="94631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11" t="7155" r="6671" b="5531"/>
          <a:stretch/>
        </p:blipFill>
        <p:spPr bwMode="auto">
          <a:xfrm>
            <a:off x="10996093" y="138044"/>
            <a:ext cx="948045" cy="946319"/>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909836" y="1268760"/>
            <a:ext cx="11161239" cy="5355312"/>
          </a:xfrm>
          <a:prstGeom prst="rect">
            <a:avLst/>
          </a:prstGeom>
        </p:spPr>
        <p:txBody>
          <a:bodyPr wrap="square">
            <a:spAutoFit/>
          </a:bodyPr>
          <a:lstStyle/>
          <a:p>
            <a:r>
              <a:rPr lang="tr-TR" b="1" dirty="0">
                <a:solidFill>
                  <a:srgbClr val="FFC000"/>
                </a:solidFill>
              </a:rPr>
              <a:t>DİŞ HEKİMLİĞİNDE ERGONOMİK RİSK FAKTÖRLERİ </a:t>
            </a:r>
            <a:endParaRPr lang="tr-TR" b="1" dirty="0" smtClean="0">
              <a:solidFill>
                <a:srgbClr val="FFC000"/>
              </a:solidFill>
            </a:endParaRPr>
          </a:p>
          <a:p>
            <a:r>
              <a:rPr lang="tr-TR" b="1" dirty="0" smtClean="0">
                <a:solidFill>
                  <a:srgbClr val="FFC000"/>
                </a:solidFill>
              </a:rPr>
              <a:t>FARKINDALIK </a:t>
            </a:r>
            <a:r>
              <a:rPr lang="tr-TR" b="1" dirty="0">
                <a:solidFill>
                  <a:srgbClr val="FFC000"/>
                </a:solidFill>
              </a:rPr>
              <a:t>VE ALINACAK </a:t>
            </a:r>
            <a:r>
              <a:rPr lang="tr-TR" b="1" dirty="0" smtClean="0">
                <a:solidFill>
                  <a:srgbClr val="FFC000"/>
                </a:solidFill>
              </a:rPr>
              <a:t>ÖNLEMLER</a:t>
            </a:r>
            <a:r>
              <a:rPr lang="tr-TR" b="1" dirty="0" smtClean="0"/>
              <a:t> </a:t>
            </a:r>
            <a:endParaRPr lang="tr-TR" b="1" dirty="0"/>
          </a:p>
          <a:p>
            <a:endParaRPr lang="tr-TR" sz="600" b="1" dirty="0" smtClean="0"/>
          </a:p>
          <a:p>
            <a:r>
              <a:rPr lang="tr-TR" b="1" u="sng" dirty="0">
                <a:solidFill>
                  <a:srgbClr val="FFC000"/>
                </a:solidFill>
              </a:rPr>
              <a:t>El aletlerinin seçimi: </a:t>
            </a:r>
            <a:endParaRPr lang="tr-TR" b="1" u="sng" dirty="0" smtClean="0">
              <a:solidFill>
                <a:srgbClr val="FFC000"/>
              </a:solidFill>
            </a:endParaRPr>
          </a:p>
          <a:p>
            <a:r>
              <a:rPr lang="tr-TR" b="1" u="sng" dirty="0" smtClean="0">
                <a:solidFill>
                  <a:srgbClr val="FFC000"/>
                </a:solidFill>
              </a:rPr>
              <a:t>Araç-gereç </a:t>
            </a:r>
            <a:r>
              <a:rPr lang="tr-TR" b="1" u="sng" dirty="0">
                <a:solidFill>
                  <a:srgbClr val="FFC000"/>
                </a:solidFill>
              </a:rPr>
              <a:t>ya da aletlerin dizaynı;</a:t>
            </a:r>
            <a:r>
              <a:rPr lang="tr-TR" b="1" dirty="0">
                <a:solidFill>
                  <a:srgbClr val="FFC000"/>
                </a:solidFill>
              </a:rPr>
              <a:t>  </a:t>
            </a:r>
            <a:r>
              <a:rPr lang="tr-TR" b="1" dirty="0" smtClean="0"/>
              <a:t>h</a:t>
            </a:r>
            <a:r>
              <a:rPr lang="tr-TR" dirty="0" smtClean="0"/>
              <a:t>arcanan </a:t>
            </a:r>
            <a:r>
              <a:rPr lang="tr-TR" dirty="0"/>
              <a:t>kuvveti en aza indirecek biçimde ve el ya da bileğin doğal duruşunu koruyacak şekilde olmalıdır. </a:t>
            </a:r>
            <a:endParaRPr lang="tr-TR" dirty="0" smtClean="0"/>
          </a:p>
          <a:p>
            <a:r>
              <a:rPr lang="tr-TR" b="1" u="sng" dirty="0" smtClean="0">
                <a:solidFill>
                  <a:srgbClr val="FFC000"/>
                </a:solidFill>
              </a:rPr>
              <a:t>El </a:t>
            </a:r>
            <a:r>
              <a:rPr lang="tr-TR" b="1" u="sng" dirty="0">
                <a:solidFill>
                  <a:srgbClr val="FFC000"/>
                </a:solidFill>
              </a:rPr>
              <a:t>aletlerinde dikkat edilmesi gereken özellikler: </a:t>
            </a:r>
            <a:endParaRPr lang="tr-TR" b="1" u="sng" dirty="0" smtClean="0">
              <a:solidFill>
                <a:srgbClr val="FFC000"/>
              </a:solidFill>
            </a:endParaRPr>
          </a:p>
          <a:p>
            <a:endParaRPr lang="tr-TR" b="1" u="sng" dirty="0" smtClean="0">
              <a:solidFill>
                <a:srgbClr val="FFC000"/>
              </a:solidFill>
            </a:endParaRPr>
          </a:p>
          <a:p>
            <a:pPr marL="342900" indent="-342900">
              <a:buFont typeface="Wingdings" panose="05000000000000000000" pitchFamily="2" charset="2"/>
              <a:buChar char="Ø"/>
            </a:pPr>
            <a:r>
              <a:rPr lang="tr-TR" dirty="0" smtClean="0"/>
              <a:t>Genel </a:t>
            </a:r>
            <a:r>
              <a:rPr lang="tr-TR" dirty="0"/>
              <a:t>şekil ve boyutları, </a:t>
            </a:r>
            <a:endParaRPr lang="tr-TR" dirty="0" smtClean="0"/>
          </a:p>
          <a:p>
            <a:pPr marL="342900" indent="-342900">
              <a:buFont typeface="Wingdings" panose="05000000000000000000" pitchFamily="2" charset="2"/>
              <a:buChar char="Ø"/>
            </a:pPr>
            <a:r>
              <a:rPr lang="tr-TR" dirty="0" smtClean="0"/>
              <a:t>Alet </a:t>
            </a:r>
            <a:r>
              <a:rPr lang="tr-TR" dirty="0"/>
              <a:t>sapının şekil ve boyutları, </a:t>
            </a:r>
            <a:endParaRPr lang="tr-TR" dirty="0" smtClean="0"/>
          </a:p>
          <a:p>
            <a:pPr marL="342900" indent="-342900">
              <a:buFont typeface="Wingdings" panose="05000000000000000000" pitchFamily="2" charset="2"/>
              <a:buChar char="Ø"/>
            </a:pPr>
            <a:r>
              <a:rPr lang="tr-TR" dirty="0" smtClean="0"/>
              <a:t>Aletin </a:t>
            </a:r>
            <a:r>
              <a:rPr lang="tr-TR" dirty="0"/>
              <a:t>ağırlığı, </a:t>
            </a:r>
            <a:endParaRPr lang="tr-TR" dirty="0" smtClean="0"/>
          </a:p>
          <a:p>
            <a:pPr marL="342900" indent="-342900">
              <a:buFont typeface="Wingdings" panose="05000000000000000000" pitchFamily="2" charset="2"/>
              <a:buChar char="Ø"/>
            </a:pPr>
            <a:r>
              <a:rPr lang="tr-TR" dirty="0" smtClean="0"/>
              <a:t>Dengesi</a:t>
            </a:r>
            <a:r>
              <a:rPr lang="tr-TR" dirty="0"/>
              <a:t>, </a:t>
            </a:r>
            <a:endParaRPr lang="tr-TR" dirty="0" smtClean="0"/>
          </a:p>
          <a:p>
            <a:pPr marL="342900" indent="-342900">
              <a:buFont typeface="Wingdings" panose="05000000000000000000" pitchFamily="2" charset="2"/>
              <a:buChar char="Ø"/>
            </a:pPr>
            <a:r>
              <a:rPr lang="tr-TR" dirty="0" smtClean="0"/>
              <a:t>Manevra </a:t>
            </a:r>
            <a:r>
              <a:rPr lang="tr-TR" dirty="0"/>
              <a:t>kabiliyeti, </a:t>
            </a:r>
            <a:endParaRPr lang="tr-TR" dirty="0" smtClean="0"/>
          </a:p>
          <a:p>
            <a:pPr marL="342900" indent="-342900">
              <a:buFont typeface="Wingdings" panose="05000000000000000000" pitchFamily="2" charset="2"/>
              <a:buChar char="Ø"/>
            </a:pPr>
            <a:r>
              <a:rPr lang="tr-TR" dirty="0" smtClean="0"/>
              <a:t>Çalışma </a:t>
            </a:r>
            <a:r>
              <a:rPr lang="tr-TR" dirty="0"/>
              <a:t>kolaylığı ve </a:t>
            </a:r>
            <a:endParaRPr lang="tr-TR" dirty="0" smtClean="0"/>
          </a:p>
          <a:p>
            <a:pPr marL="342900" indent="-342900">
              <a:buFont typeface="Wingdings" panose="05000000000000000000" pitchFamily="2" charset="2"/>
              <a:buChar char="Ø"/>
            </a:pPr>
            <a:r>
              <a:rPr lang="tr-TR" dirty="0" smtClean="0"/>
              <a:t>Bakım </a:t>
            </a:r>
            <a:r>
              <a:rPr lang="tr-TR" dirty="0"/>
              <a:t>kolaylığı olarak </a:t>
            </a:r>
            <a:r>
              <a:rPr lang="tr-TR" dirty="0" smtClean="0"/>
              <a:t>sıralanabilir. </a:t>
            </a:r>
            <a:endParaRPr lang="tr-TR" dirty="0"/>
          </a:p>
        </p:txBody>
      </p:sp>
    </p:spTree>
    <p:extLst>
      <p:ext uri="{BB962C8B-B14F-4D97-AF65-F5344CB8AC3E}">
        <p14:creationId xmlns:p14="http://schemas.microsoft.com/office/powerpoint/2010/main" val="13696134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xmlns="" id="{C326BF1F-B49C-4DF3-882F-012849EC5EE3}"/>
              </a:ext>
            </a:extLst>
          </p:cNvPr>
          <p:cNvSpPr>
            <a:spLocks noGrp="1" noChangeArrowheads="1"/>
          </p:cNvSpPr>
          <p:nvPr>
            <p:ph type="title"/>
          </p:nvPr>
        </p:nvSpPr>
        <p:spPr>
          <a:xfrm>
            <a:off x="1413892" y="152107"/>
            <a:ext cx="9394740" cy="946320"/>
          </a:xfr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a:normAutofit/>
          </a:bodyPr>
          <a:lstStyle/>
          <a:p>
            <a:pPr algn="ctr"/>
            <a:r>
              <a:rPr lang="tr-TR" altLang="tr-TR" sz="3200" b="1" dirty="0" smtClean="0">
                <a:solidFill>
                  <a:schemeClr val="bg1"/>
                </a:solidFill>
              </a:rPr>
              <a:t>DİŞ HEKİMLİĞİNDE ERGONOMİ</a:t>
            </a:r>
            <a:endParaRPr lang="tr-TR" altLang="tr-TR" sz="3200" b="1" dirty="0">
              <a:solidFill>
                <a:schemeClr val="bg1"/>
              </a:solidFill>
            </a:endParaRPr>
          </a:p>
        </p:txBody>
      </p:sp>
      <p:pic>
        <p:nvPicPr>
          <p:cNvPr id="1026" name="Picture 2" descr="OMÜ AMBLEM ile ilgili gö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68" t="5404" r="27357" b="4505"/>
          <a:stretch/>
        </p:blipFill>
        <p:spPr bwMode="auto">
          <a:xfrm>
            <a:off x="242923" y="152107"/>
            <a:ext cx="936104" cy="94631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11" t="7155" r="6671" b="5531"/>
          <a:stretch/>
        </p:blipFill>
        <p:spPr bwMode="auto">
          <a:xfrm>
            <a:off x="10996093" y="138044"/>
            <a:ext cx="948045" cy="946319"/>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909836" y="1268760"/>
            <a:ext cx="11161239" cy="4247317"/>
          </a:xfrm>
          <a:prstGeom prst="rect">
            <a:avLst/>
          </a:prstGeom>
        </p:spPr>
        <p:txBody>
          <a:bodyPr wrap="square">
            <a:spAutoFit/>
          </a:bodyPr>
          <a:lstStyle/>
          <a:p>
            <a:r>
              <a:rPr lang="tr-TR" b="1" dirty="0">
                <a:solidFill>
                  <a:srgbClr val="FFC000"/>
                </a:solidFill>
              </a:rPr>
              <a:t>DİŞ HEKİMLİĞİNDE ERGONOMİK RİSK FAKTÖRLERİ </a:t>
            </a:r>
            <a:endParaRPr lang="tr-TR" b="1" dirty="0" smtClean="0">
              <a:solidFill>
                <a:srgbClr val="FFC000"/>
              </a:solidFill>
            </a:endParaRPr>
          </a:p>
          <a:p>
            <a:r>
              <a:rPr lang="tr-TR" b="1" dirty="0" smtClean="0">
                <a:solidFill>
                  <a:srgbClr val="FFC000"/>
                </a:solidFill>
              </a:rPr>
              <a:t>FARKINDALIK </a:t>
            </a:r>
            <a:r>
              <a:rPr lang="tr-TR" b="1" dirty="0">
                <a:solidFill>
                  <a:srgbClr val="FFC000"/>
                </a:solidFill>
              </a:rPr>
              <a:t>VE ALINACAK </a:t>
            </a:r>
            <a:r>
              <a:rPr lang="tr-TR" b="1" dirty="0" smtClean="0">
                <a:solidFill>
                  <a:srgbClr val="FFC000"/>
                </a:solidFill>
              </a:rPr>
              <a:t>ÖNLEMLER</a:t>
            </a:r>
            <a:r>
              <a:rPr lang="tr-TR" b="1" dirty="0" smtClean="0"/>
              <a:t> </a:t>
            </a:r>
            <a:endParaRPr lang="tr-TR" b="1" dirty="0"/>
          </a:p>
          <a:p>
            <a:endParaRPr lang="tr-TR" sz="600" b="1" dirty="0" smtClean="0"/>
          </a:p>
          <a:p>
            <a:r>
              <a:rPr lang="tr-TR" b="1" u="sng" dirty="0">
                <a:solidFill>
                  <a:srgbClr val="FFC000"/>
                </a:solidFill>
              </a:rPr>
              <a:t>El aletlerinin seçimi: </a:t>
            </a:r>
            <a:endParaRPr lang="tr-TR" b="1" u="sng" dirty="0" smtClean="0">
              <a:solidFill>
                <a:srgbClr val="FFC000"/>
              </a:solidFill>
            </a:endParaRPr>
          </a:p>
          <a:p>
            <a:r>
              <a:rPr lang="tr-TR" b="1" u="sng" dirty="0" smtClean="0">
                <a:solidFill>
                  <a:srgbClr val="FFC000"/>
                </a:solidFill>
              </a:rPr>
              <a:t>Araç-gereç </a:t>
            </a:r>
            <a:r>
              <a:rPr lang="tr-TR" b="1" u="sng" dirty="0">
                <a:solidFill>
                  <a:srgbClr val="FFC000"/>
                </a:solidFill>
              </a:rPr>
              <a:t>ya da aletlerin dizaynı;</a:t>
            </a:r>
            <a:r>
              <a:rPr lang="tr-TR" b="1" dirty="0">
                <a:solidFill>
                  <a:srgbClr val="FFC000"/>
                </a:solidFill>
              </a:rPr>
              <a:t>  </a:t>
            </a:r>
            <a:r>
              <a:rPr lang="tr-TR" b="1" dirty="0" smtClean="0"/>
              <a:t>h</a:t>
            </a:r>
            <a:r>
              <a:rPr lang="tr-TR" dirty="0" smtClean="0"/>
              <a:t>arcanan </a:t>
            </a:r>
            <a:r>
              <a:rPr lang="tr-TR" dirty="0"/>
              <a:t>kuvveti en aza indirecek biçimde ve el ya da bileğin doğal duruşunu koruyacak şekilde olmalıdır. </a:t>
            </a:r>
            <a:endParaRPr lang="tr-TR" dirty="0" smtClean="0"/>
          </a:p>
          <a:p>
            <a:endParaRPr lang="tr-TR" dirty="0" smtClean="0"/>
          </a:p>
          <a:p>
            <a:r>
              <a:rPr lang="tr-TR" b="1" u="sng" dirty="0" smtClean="0">
                <a:solidFill>
                  <a:srgbClr val="FFC000"/>
                </a:solidFill>
              </a:rPr>
              <a:t>El </a:t>
            </a:r>
            <a:r>
              <a:rPr lang="tr-TR" b="1" u="sng" dirty="0">
                <a:solidFill>
                  <a:srgbClr val="FFC000"/>
                </a:solidFill>
              </a:rPr>
              <a:t>aletlerinde dikkat edilmesi gereken özellikler: </a:t>
            </a:r>
            <a:r>
              <a:rPr lang="tr-TR" dirty="0" smtClean="0"/>
              <a:t>El </a:t>
            </a:r>
            <a:r>
              <a:rPr lang="tr-TR" dirty="0"/>
              <a:t>aletleri satın alınırken; </a:t>
            </a:r>
            <a:endParaRPr lang="tr-TR" dirty="0" smtClean="0"/>
          </a:p>
          <a:p>
            <a:endParaRPr lang="tr-TR" dirty="0" smtClean="0"/>
          </a:p>
          <a:p>
            <a:pPr marL="342900" indent="-342900">
              <a:buFont typeface="Wingdings" panose="05000000000000000000" pitchFamily="2" charset="2"/>
              <a:buChar char="Ø"/>
            </a:pPr>
            <a:r>
              <a:rPr lang="tr-TR" dirty="0" smtClean="0"/>
              <a:t>Alet </a:t>
            </a:r>
            <a:r>
              <a:rPr lang="tr-TR" dirty="0"/>
              <a:t>boyutlarının ele uygunluğuna, </a:t>
            </a:r>
            <a:endParaRPr lang="tr-TR" dirty="0" smtClean="0"/>
          </a:p>
          <a:p>
            <a:pPr marL="342900" indent="-342900">
              <a:buFont typeface="Wingdings" panose="05000000000000000000" pitchFamily="2" charset="2"/>
              <a:buChar char="Ø"/>
            </a:pPr>
            <a:r>
              <a:rPr lang="tr-TR" dirty="0" smtClean="0"/>
              <a:t>Alet </a:t>
            </a:r>
            <a:r>
              <a:rPr lang="tr-TR" dirty="0"/>
              <a:t>sapının içi boş yapıda ya da </a:t>
            </a:r>
            <a:r>
              <a:rPr lang="tr-TR" dirty="0" err="1"/>
              <a:t>rezin</a:t>
            </a:r>
            <a:r>
              <a:rPr lang="tr-TR" dirty="0"/>
              <a:t> içerikli, yuvarlak, çentikli, sıkıştırılabilir yapıda olmasına ve keskin kenarlı aletlerin karbon çelik yapıda olmasına dikkat </a:t>
            </a:r>
            <a:r>
              <a:rPr lang="tr-TR" dirty="0" smtClean="0"/>
              <a:t>edilmelidir.</a:t>
            </a:r>
          </a:p>
        </p:txBody>
      </p:sp>
    </p:spTree>
    <p:extLst>
      <p:ext uri="{BB962C8B-B14F-4D97-AF65-F5344CB8AC3E}">
        <p14:creationId xmlns:p14="http://schemas.microsoft.com/office/powerpoint/2010/main" val="8220422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xmlns="" id="{C326BF1F-B49C-4DF3-882F-012849EC5EE3}"/>
              </a:ext>
            </a:extLst>
          </p:cNvPr>
          <p:cNvSpPr>
            <a:spLocks noGrp="1" noChangeArrowheads="1"/>
          </p:cNvSpPr>
          <p:nvPr>
            <p:ph type="title"/>
          </p:nvPr>
        </p:nvSpPr>
        <p:spPr>
          <a:xfrm>
            <a:off x="1413892" y="152107"/>
            <a:ext cx="9394740" cy="946320"/>
          </a:xfr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a:normAutofit/>
          </a:bodyPr>
          <a:lstStyle/>
          <a:p>
            <a:pPr algn="ctr"/>
            <a:r>
              <a:rPr lang="tr-TR" altLang="tr-TR" sz="3200" b="1" dirty="0" smtClean="0">
                <a:solidFill>
                  <a:schemeClr val="bg1"/>
                </a:solidFill>
              </a:rPr>
              <a:t>DİŞ HEKİMLİĞİNDE ERGONOMİ</a:t>
            </a:r>
            <a:endParaRPr lang="tr-TR" altLang="tr-TR" sz="3200" b="1" dirty="0">
              <a:solidFill>
                <a:schemeClr val="bg1"/>
              </a:solidFill>
            </a:endParaRPr>
          </a:p>
        </p:txBody>
      </p:sp>
      <p:pic>
        <p:nvPicPr>
          <p:cNvPr id="1026" name="Picture 2" descr="OMÜ AMBLEM ile ilgili gö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68" t="5404" r="27357" b="4505"/>
          <a:stretch/>
        </p:blipFill>
        <p:spPr bwMode="auto">
          <a:xfrm>
            <a:off x="242923" y="152107"/>
            <a:ext cx="936104" cy="94631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11" t="7155" r="6671" b="5531"/>
          <a:stretch/>
        </p:blipFill>
        <p:spPr bwMode="auto">
          <a:xfrm>
            <a:off x="10996093" y="138044"/>
            <a:ext cx="948045" cy="946319"/>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909835" y="1098426"/>
            <a:ext cx="11161239" cy="5632311"/>
          </a:xfrm>
          <a:prstGeom prst="rect">
            <a:avLst/>
          </a:prstGeom>
        </p:spPr>
        <p:txBody>
          <a:bodyPr wrap="square">
            <a:spAutoFit/>
          </a:bodyPr>
          <a:lstStyle/>
          <a:p>
            <a:r>
              <a:rPr lang="tr-TR" sz="2000" b="1" dirty="0">
                <a:solidFill>
                  <a:srgbClr val="FFC000"/>
                </a:solidFill>
              </a:rPr>
              <a:t>DİŞ HEKİMLİĞİNDE ERGONOMİK RİSK FAKTÖRLERİ </a:t>
            </a:r>
            <a:endParaRPr lang="tr-TR" sz="2000" b="1" dirty="0" smtClean="0">
              <a:solidFill>
                <a:srgbClr val="FFC000"/>
              </a:solidFill>
            </a:endParaRPr>
          </a:p>
          <a:p>
            <a:r>
              <a:rPr lang="tr-TR" sz="2000" b="1" u="sng" dirty="0" smtClean="0">
                <a:solidFill>
                  <a:srgbClr val="FFC000"/>
                </a:solidFill>
              </a:rPr>
              <a:t>El </a:t>
            </a:r>
            <a:r>
              <a:rPr lang="tr-TR" sz="2000" b="1" u="sng" dirty="0">
                <a:solidFill>
                  <a:srgbClr val="FFC000"/>
                </a:solidFill>
              </a:rPr>
              <a:t>aletlerinde dikkat edilmesi gereken özellikler: </a:t>
            </a:r>
            <a:endParaRPr lang="tr-TR" sz="2000" b="1" u="sng" dirty="0" smtClean="0">
              <a:solidFill>
                <a:srgbClr val="FFC000"/>
              </a:solidFill>
            </a:endParaRPr>
          </a:p>
          <a:p>
            <a:pPr marL="342900" indent="-342900">
              <a:buFont typeface="Wingdings" panose="05000000000000000000" pitchFamily="2" charset="2"/>
              <a:buChar char="Ø"/>
            </a:pPr>
            <a:r>
              <a:rPr lang="tr-TR" sz="2000" b="1" dirty="0" smtClean="0"/>
              <a:t>Türkiye’de </a:t>
            </a:r>
            <a:r>
              <a:rPr lang="tr-TR" sz="2000" b="1" dirty="0"/>
              <a:t>yapılan bir araştırmada, diş hekimliği fakültesi öğrencilerinin ellerinde </a:t>
            </a:r>
            <a:r>
              <a:rPr lang="tr-TR" sz="2000" b="1" dirty="0" err="1"/>
              <a:t>antropometrik</a:t>
            </a:r>
            <a:r>
              <a:rPr lang="tr-TR" sz="2000" b="1" dirty="0"/>
              <a:t> ve biyomekanik ölçümler yapılarak, cinsiyetler ve popülasyonlar arası farklılıklar saptanmıştır. </a:t>
            </a:r>
            <a:endParaRPr lang="tr-TR" sz="2000" b="1" dirty="0" smtClean="0"/>
          </a:p>
          <a:p>
            <a:pPr marL="342900" indent="-342900">
              <a:buFont typeface="Wingdings" panose="05000000000000000000" pitchFamily="2" charset="2"/>
              <a:buChar char="Ø"/>
            </a:pPr>
            <a:r>
              <a:rPr lang="tr-TR" sz="2000" b="1" dirty="0" smtClean="0"/>
              <a:t>Bu </a:t>
            </a:r>
            <a:r>
              <a:rPr lang="tr-TR" sz="2000" b="1" dirty="0"/>
              <a:t>araştırmanın sonucunda; beklenildiği gibi erkeklerde ellerin, boyutsal olarak ve kavrama kuvveti açısından bayanlara göre daha yüksek skorlara sahip olduğu tespit edilmiştir. </a:t>
            </a:r>
            <a:endParaRPr lang="tr-TR" sz="2000" b="1" dirty="0" smtClean="0"/>
          </a:p>
          <a:p>
            <a:pPr marL="342900" indent="-342900">
              <a:buFont typeface="Wingdings" panose="05000000000000000000" pitchFamily="2" charset="2"/>
              <a:buChar char="Ø"/>
            </a:pPr>
            <a:r>
              <a:rPr lang="tr-TR" sz="2000" b="1" dirty="0" smtClean="0"/>
              <a:t>Bu </a:t>
            </a:r>
            <a:r>
              <a:rPr lang="tr-TR" sz="2000" b="1" dirty="0"/>
              <a:t>sonuç, diş hekimliği mesleğinde bayan hekimlerin sayısının giderek artmakta olması nedeniyle önem teşkil etmektedir. </a:t>
            </a:r>
            <a:endParaRPr lang="tr-TR" sz="2000" b="1" dirty="0" smtClean="0"/>
          </a:p>
          <a:p>
            <a:pPr marL="342900" indent="-342900">
              <a:buFont typeface="Wingdings" panose="05000000000000000000" pitchFamily="2" charset="2"/>
              <a:buChar char="Ø"/>
            </a:pPr>
            <a:r>
              <a:rPr lang="tr-TR" sz="2000" b="1" dirty="0" smtClean="0"/>
              <a:t>Türk </a:t>
            </a:r>
            <a:r>
              <a:rPr lang="tr-TR" sz="2000" b="1" dirty="0"/>
              <a:t>Diş Hekimliği Birliği verilerine göre 2004-2008 yılları arasında aktif olarak çalışan bayan diş hekimi oranında %19 artış meydana </a:t>
            </a:r>
            <a:r>
              <a:rPr lang="tr-TR" sz="2000" b="1" dirty="0" smtClean="0"/>
              <a:t>gelmiştir.</a:t>
            </a:r>
          </a:p>
          <a:p>
            <a:pPr marL="342900" indent="-342900">
              <a:buFont typeface="Wingdings" panose="05000000000000000000" pitchFamily="2" charset="2"/>
              <a:buChar char="Ø"/>
            </a:pPr>
            <a:r>
              <a:rPr lang="tr-TR" sz="2000" b="1" dirty="0" smtClean="0"/>
              <a:t>Bu </a:t>
            </a:r>
            <a:r>
              <a:rPr lang="tr-TR" sz="2000" b="1" dirty="0"/>
              <a:t>nedenle </a:t>
            </a:r>
            <a:r>
              <a:rPr lang="tr-TR" sz="2000" b="1" dirty="0" err="1"/>
              <a:t>dental</a:t>
            </a:r>
            <a:r>
              <a:rPr lang="tr-TR" sz="2000" b="1" dirty="0"/>
              <a:t> el aletleri endüstrisinde, cinsiyetler arası farklılıkların göz önünde bulundurulması, bayan hekimlerde aşırı kas kuvveti gereksinimine, yorgunluğa ve üretkenliğin azalmasına neden olabilecek faktörlerin elimine edilmesi </a:t>
            </a:r>
            <a:r>
              <a:rPr lang="tr-TR" sz="2000" b="1" dirty="0" smtClean="0"/>
              <a:t>önerilmektedir.</a:t>
            </a:r>
          </a:p>
          <a:p>
            <a:pPr marL="342900" indent="-342900">
              <a:buFont typeface="Wingdings" panose="05000000000000000000" pitchFamily="2" charset="2"/>
              <a:buChar char="Ø"/>
            </a:pPr>
            <a:r>
              <a:rPr lang="tr-TR" sz="2000" b="1" dirty="0" smtClean="0"/>
              <a:t>Çalışmanın </a:t>
            </a:r>
            <a:r>
              <a:rPr lang="tr-TR" sz="2000" b="1" dirty="0"/>
              <a:t>verilerine göre ayrıca; Türkiye’deki bayan diş hekimlerinin elle kavrama kuvvetinin, İngiliz bayanlar dışında karşılaştırılan diğer popülasyonlardan yüksek olduğu, erkeklerin elle kavrama kuvvetinin ise, Amerikalı erkekler dışındaki tüm karşılaştırılan popülasyonlardan yüksek olduğu tespit edilmiştir</a:t>
            </a:r>
            <a:r>
              <a:rPr lang="tr-TR" sz="2000" b="1" dirty="0" smtClean="0"/>
              <a:t>. Bu </a:t>
            </a:r>
            <a:r>
              <a:rPr lang="tr-TR" sz="2000" b="1" dirty="0"/>
              <a:t>veriler göz önünde bulundurulduğunda, ergonomik alet dizaynında, satışa sunulacak popülasyonların fiziksel özelliklerinin de değerlendirilmesi gerektiği ortaya çıkmaktadır.</a:t>
            </a:r>
          </a:p>
        </p:txBody>
      </p:sp>
    </p:spTree>
    <p:extLst>
      <p:ext uri="{BB962C8B-B14F-4D97-AF65-F5344CB8AC3E}">
        <p14:creationId xmlns:p14="http://schemas.microsoft.com/office/powerpoint/2010/main" val="13251956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xmlns="" id="{C326BF1F-B49C-4DF3-882F-012849EC5EE3}"/>
              </a:ext>
            </a:extLst>
          </p:cNvPr>
          <p:cNvSpPr>
            <a:spLocks noGrp="1" noChangeArrowheads="1"/>
          </p:cNvSpPr>
          <p:nvPr>
            <p:ph type="title"/>
          </p:nvPr>
        </p:nvSpPr>
        <p:spPr>
          <a:xfrm>
            <a:off x="1413892" y="152107"/>
            <a:ext cx="9394740" cy="946320"/>
          </a:xfr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a:normAutofit/>
          </a:bodyPr>
          <a:lstStyle/>
          <a:p>
            <a:pPr algn="ctr"/>
            <a:r>
              <a:rPr lang="tr-TR" altLang="tr-TR" sz="3200" b="1" dirty="0" smtClean="0">
                <a:solidFill>
                  <a:schemeClr val="bg1"/>
                </a:solidFill>
              </a:rPr>
              <a:t>DİŞ HEKİMLİĞİNDE ERGONOMİ</a:t>
            </a:r>
            <a:endParaRPr lang="tr-TR" altLang="tr-TR" sz="3200" b="1" dirty="0">
              <a:solidFill>
                <a:schemeClr val="bg1"/>
              </a:solidFill>
            </a:endParaRPr>
          </a:p>
        </p:txBody>
      </p:sp>
      <p:pic>
        <p:nvPicPr>
          <p:cNvPr id="1026" name="Picture 2" descr="OMÜ AMBLEM ile ilgili gö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68" t="5404" r="27357" b="4505"/>
          <a:stretch/>
        </p:blipFill>
        <p:spPr bwMode="auto">
          <a:xfrm>
            <a:off x="242923" y="152107"/>
            <a:ext cx="936104" cy="94631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11" t="7155" r="6671" b="5531"/>
          <a:stretch/>
        </p:blipFill>
        <p:spPr bwMode="auto">
          <a:xfrm>
            <a:off x="10996093" y="138044"/>
            <a:ext cx="948045" cy="946319"/>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909835" y="1098426"/>
            <a:ext cx="11161239" cy="5324535"/>
          </a:xfrm>
          <a:prstGeom prst="rect">
            <a:avLst/>
          </a:prstGeom>
        </p:spPr>
        <p:txBody>
          <a:bodyPr wrap="square">
            <a:spAutoFit/>
          </a:bodyPr>
          <a:lstStyle/>
          <a:p>
            <a:r>
              <a:rPr lang="tr-TR" sz="2000" b="1" dirty="0">
                <a:solidFill>
                  <a:srgbClr val="FFC000"/>
                </a:solidFill>
              </a:rPr>
              <a:t>DİŞ HEKİMLİĞİNDE ERGONOMİK RİSK FAKTÖRLERİ </a:t>
            </a:r>
            <a:endParaRPr lang="tr-TR" sz="2000" b="1" dirty="0" smtClean="0">
              <a:solidFill>
                <a:srgbClr val="FFC000"/>
              </a:solidFill>
            </a:endParaRPr>
          </a:p>
          <a:p>
            <a:r>
              <a:rPr lang="tr-TR" sz="2000" b="1" u="sng" dirty="0" smtClean="0">
                <a:solidFill>
                  <a:srgbClr val="FFC000"/>
                </a:solidFill>
              </a:rPr>
              <a:t>El </a:t>
            </a:r>
            <a:r>
              <a:rPr lang="tr-TR" sz="2000" b="1" u="sng" dirty="0">
                <a:solidFill>
                  <a:srgbClr val="FFC000"/>
                </a:solidFill>
              </a:rPr>
              <a:t>aletlerinde dikkat edilmesi gereken özellikler: </a:t>
            </a:r>
            <a:endParaRPr lang="tr-TR" sz="2000" b="1" u="sng" dirty="0" smtClean="0">
              <a:solidFill>
                <a:srgbClr val="FFC000"/>
              </a:solidFill>
            </a:endParaRPr>
          </a:p>
          <a:p>
            <a:endParaRPr lang="tr-TR" sz="2000" b="1" u="sng" dirty="0" smtClean="0">
              <a:solidFill>
                <a:srgbClr val="FFC000"/>
              </a:solidFill>
            </a:endParaRPr>
          </a:p>
          <a:p>
            <a:r>
              <a:rPr lang="tr-TR" sz="2000" b="1" dirty="0"/>
              <a:t>Çocuk hastalarda kullanılan el aletlerinin; </a:t>
            </a:r>
            <a:r>
              <a:rPr lang="tr-TR" sz="2000" b="1" dirty="0" err="1"/>
              <a:t>infantlardan</a:t>
            </a:r>
            <a:r>
              <a:rPr lang="tr-TR" sz="2000" b="1" dirty="0"/>
              <a:t> ergenliğe kadar değişik boyutlardaki ağızlar için uygun olmasına ve titreşimi az ve gürültüsüz olan mekanik aletlerin seçimine dikkat edilmelidir. </a:t>
            </a:r>
            <a:endParaRPr lang="tr-TR" sz="2000" b="1" dirty="0" smtClean="0"/>
          </a:p>
          <a:p>
            <a:endParaRPr lang="tr-TR" sz="2000" b="1" dirty="0"/>
          </a:p>
          <a:p>
            <a:r>
              <a:rPr lang="tr-TR" sz="2000" b="1" u="sng" dirty="0" smtClean="0">
                <a:solidFill>
                  <a:srgbClr val="FFC000"/>
                </a:solidFill>
              </a:rPr>
              <a:t>Otomatik </a:t>
            </a:r>
            <a:r>
              <a:rPr lang="tr-TR" sz="2000" b="1" u="sng" dirty="0">
                <a:solidFill>
                  <a:srgbClr val="FFC000"/>
                </a:solidFill>
              </a:rPr>
              <a:t>el aletleri satın alınırken göz önünde bulundurulması gereken özellikler ise şu şekilde </a:t>
            </a:r>
            <a:r>
              <a:rPr lang="tr-TR" sz="2000" b="1" u="sng" dirty="0" smtClean="0">
                <a:solidFill>
                  <a:srgbClr val="FFC000"/>
                </a:solidFill>
              </a:rPr>
              <a:t>belirtilmiştir:</a:t>
            </a:r>
          </a:p>
          <a:p>
            <a:pPr marL="342900" indent="-342900">
              <a:buFont typeface="Wingdings" panose="05000000000000000000" pitchFamily="2" charset="2"/>
              <a:buChar char="Ø"/>
            </a:pPr>
            <a:r>
              <a:rPr lang="tr-TR" sz="2000" b="1" dirty="0" smtClean="0"/>
              <a:t>Titreşimleri </a:t>
            </a:r>
            <a:r>
              <a:rPr lang="tr-TR" sz="2000" b="1" dirty="0"/>
              <a:t>hafifleten el aletleri seçilmelidir. </a:t>
            </a:r>
            <a:endParaRPr lang="tr-TR" sz="2000" b="1" dirty="0" smtClean="0"/>
          </a:p>
          <a:p>
            <a:pPr marL="342900" indent="-342900">
              <a:buFont typeface="Wingdings" panose="05000000000000000000" pitchFamily="2" charset="2"/>
              <a:buChar char="Ø"/>
            </a:pPr>
            <a:r>
              <a:rPr lang="tr-TR" sz="2000" b="1" dirty="0" smtClean="0"/>
              <a:t>Tercihen </a:t>
            </a:r>
            <a:r>
              <a:rPr lang="tr-TR" sz="2000" b="1" dirty="0"/>
              <a:t>kablosuz olan, düşük ağırlıklı ve dengeli modeller seçilmelidir. </a:t>
            </a:r>
            <a:endParaRPr lang="tr-TR" sz="2000" b="1" dirty="0" smtClean="0"/>
          </a:p>
          <a:p>
            <a:pPr marL="342900" indent="-342900">
              <a:buFont typeface="Wingdings" panose="05000000000000000000" pitchFamily="2" charset="2"/>
              <a:buChar char="Ø"/>
            </a:pPr>
            <a:r>
              <a:rPr lang="tr-TR" sz="2000" b="1" dirty="0" smtClean="0"/>
              <a:t>Yeterli </a:t>
            </a:r>
            <a:r>
              <a:rPr lang="tr-TR" sz="2000" b="1" dirty="0"/>
              <a:t>güçte olmalıdır. </a:t>
            </a:r>
            <a:endParaRPr lang="tr-TR" sz="2000" b="1" dirty="0" smtClean="0"/>
          </a:p>
          <a:p>
            <a:pPr marL="342900" indent="-342900">
              <a:buFont typeface="Wingdings" panose="05000000000000000000" pitchFamily="2" charset="2"/>
              <a:buChar char="Ø"/>
            </a:pPr>
            <a:r>
              <a:rPr lang="tr-TR" sz="2000" b="1" dirty="0" smtClean="0"/>
              <a:t>Kendinden </a:t>
            </a:r>
            <a:r>
              <a:rPr lang="tr-TR" sz="2000" b="1" dirty="0"/>
              <a:t>ışık kaynaklı olanlar tercih edilmelidir. </a:t>
            </a:r>
            <a:endParaRPr lang="tr-TR" sz="2000" b="1" dirty="0" smtClean="0"/>
          </a:p>
          <a:p>
            <a:pPr marL="342900" indent="-342900">
              <a:buFont typeface="Wingdings" panose="05000000000000000000" pitchFamily="2" charset="2"/>
              <a:buChar char="Ø"/>
            </a:pPr>
            <a:r>
              <a:rPr lang="tr-TR" sz="2000" b="1" dirty="0" smtClean="0"/>
              <a:t>Açılı </a:t>
            </a:r>
            <a:r>
              <a:rPr lang="tr-TR" sz="2000" b="1" dirty="0"/>
              <a:t>ya da düz gövdeli oluşuna dikkat edilmelidir. </a:t>
            </a:r>
            <a:endParaRPr lang="tr-TR" sz="2000" b="1" dirty="0" smtClean="0"/>
          </a:p>
          <a:p>
            <a:pPr marL="342900" indent="-342900">
              <a:buFont typeface="Wingdings" panose="05000000000000000000" pitchFamily="2" charset="2"/>
              <a:buChar char="Ø"/>
            </a:pPr>
            <a:r>
              <a:rPr lang="tr-TR" sz="2000" b="1" dirty="0" smtClean="0"/>
              <a:t>Esnek </a:t>
            </a:r>
            <a:r>
              <a:rPr lang="tr-TR" sz="2000" b="1" dirty="0"/>
              <a:t>ve hafif hortumlu olanlar seçilmelidir. </a:t>
            </a:r>
            <a:endParaRPr lang="tr-TR" sz="2000" b="1" dirty="0" smtClean="0"/>
          </a:p>
          <a:p>
            <a:pPr marL="342900" indent="-342900">
              <a:buFont typeface="Wingdings" panose="05000000000000000000" pitchFamily="2" charset="2"/>
              <a:buChar char="Ø"/>
            </a:pPr>
            <a:r>
              <a:rPr lang="tr-TR" sz="2000" b="1" dirty="0" smtClean="0"/>
              <a:t>Mil </a:t>
            </a:r>
            <a:r>
              <a:rPr lang="tr-TR" sz="2000" b="1" dirty="0"/>
              <a:t>ya da eksen çevresinde dönen mekanizmalar içermelidir. </a:t>
            </a:r>
            <a:endParaRPr lang="tr-TR" sz="2000" b="1" dirty="0" smtClean="0"/>
          </a:p>
          <a:p>
            <a:pPr marL="342900" indent="-342900">
              <a:buFont typeface="Wingdings" panose="05000000000000000000" pitchFamily="2" charset="2"/>
              <a:buChar char="Ø"/>
            </a:pPr>
            <a:r>
              <a:rPr lang="tr-TR" sz="2000" b="1" dirty="0" smtClean="0"/>
              <a:t>Kolay </a:t>
            </a:r>
            <a:r>
              <a:rPr lang="tr-TR" sz="2000" b="1" dirty="0"/>
              <a:t>aktive edilen modeller tercih edilmelidir. </a:t>
            </a:r>
            <a:endParaRPr lang="tr-TR" sz="2000" b="1" dirty="0" smtClean="0"/>
          </a:p>
          <a:p>
            <a:pPr marL="342900" indent="-342900">
              <a:buFont typeface="Wingdings" panose="05000000000000000000" pitchFamily="2" charset="2"/>
              <a:buChar char="Ø"/>
            </a:pPr>
            <a:r>
              <a:rPr lang="tr-TR" sz="2000" b="1" dirty="0" smtClean="0"/>
              <a:t>Bakımı </a:t>
            </a:r>
            <a:r>
              <a:rPr lang="tr-TR" sz="2000" b="1" dirty="0"/>
              <a:t>kolay olmalıdır. </a:t>
            </a:r>
          </a:p>
        </p:txBody>
      </p:sp>
    </p:spTree>
    <p:extLst>
      <p:ext uri="{BB962C8B-B14F-4D97-AF65-F5344CB8AC3E}">
        <p14:creationId xmlns:p14="http://schemas.microsoft.com/office/powerpoint/2010/main" val="2285370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xmlns="" id="{C326BF1F-B49C-4DF3-882F-012849EC5EE3}"/>
              </a:ext>
            </a:extLst>
          </p:cNvPr>
          <p:cNvSpPr>
            <a:spLocks noGrp="1" noChangeArrowheads="1"/>
          </p:cNvSpPr>
          <p:nvPr>
            <p:ph type="title"/>
          </p:nvPr>
        </p:nvSpPr>
        <p:spPr>
          <a:xfrm>
            <a:off x="1413892" y="152107"/>
            <a:ext cx="9394740" cy="946320"/>
          </a:xfr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a:normAutofit/>
          </a:bodyPr>
          <a:lstStyle/>
          <a:p>
            <a:pPr algn="ctr"/>
            <a:r>
              <a:rPr lang="tr-TR" altLang="tr-TR" sz="3200" b="1" dirty="0" smtClean="0">
                <a:solidFill>
                  <a:schemeClr val="bg1"/>
                </a:solidFill>
              </a:rPr>
              <a:t>DİŞ HEKİMLİĞİNDE ERGONOMİ</a:t>
            </a:r>
            <a:endParaRPr lang="tr-TR" altLang="tr-TR" sz="3200" b="1" dirty="0">
              <a:solidFill>
                <a:schemeClr val="bg1"/>
              </a:solidFill>
            </a:endParaRPr>
          </a:p>
        </p:txBody>
      </p:sp>
      <p:pic>
        <p:nvPicPr>
          <p:cNvPr id="1026" name="Picture 2" descr="OMÜ AMBLEM ile ilgili gö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68" t="5404" r="27357" b="4505"/>
          <a:stretch/>
        </p:blipFill>
        <p:spPr bwMode="auto">
          <a:xfrm>
            <a:off x="242923" y="152107"/>
            <a:ext cx="936104" cy="94631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11" t="7155" r="6671" b="5531"/>
          <a:stretch/>
        </p:blipFill>
        <p:spPr bwMode="auto">
          <a:xfrm>
            <a:off x="10996093" y="138044"/>
            <a:ext cx="948045" cy="946319"/>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909836" y="1268760"/>
            <a:ext cx="11161239" cy="4524315"/>
          </a:xfrm>
          <a:prstGeom prst="rect">
            <a:avLst/>
          </a:prstGeom>
        </p:spPr>
        <p:txBody>
          <a:bodyPr wrap="square">
            <a:spAutoFit/>
          </a:bodyPr>
          <a:lstStyle/>
          <a:p>
            <a:r>
              <a:rPr lang="tr-TR" b="1" dirty="0">
                <a:solidFill>
                  <a:srgbClr val="FFC000"/>
                </a:solidFill>
              </a:rPr>
              <a:t>DİŞ HEKİMLİĞİNDE ERGONOMİK RİSK FAKTÖRLERİ </a:t>
            </a:r>
            <a:endParaRPr lang="tr-TR" b="1" dirty="0" smtClean="0">
              <a:solidFill>
                <a:srgbClr val="FFC000"/>
              </a:solidFill>
            </a:endParaRPr>
          </a:p>
          <a:p>
            <a:r>
              <a:rPr lang="tr-TR" b="1" dirty="0" smtClean="0">
                <a:solidFill>
                  <a:srgbClr val="FFC000"/>
                </a:solidFill>
              </a:rPr>
              <a:t>FARKINDALIK </a:t>
            </a:r>
            <a:r>
              <a:rPr lang="tr-TR" b="1" dirty="0">
                <a:solidFill>
                  <a:srgbClr val="FFC000"/>
                </a:solidFill>
              </a:rPr>
              <a:t>VE ALINACAK </a:t>
            </a:r>
            <a:r>
              <a:rPr lang="tr-TR" b="1" dirty="0" smtClean="0">
                <a:solidFill>
                  <a:srgbClr val="FFC000"/>
                </a:solidFill>
              </a:rPr>
              <a:t>ÖNLEMLER</a:t>
            </a:r>
            <a:r>
              <a:rPr lang="tr-TR" b="1" dirty="0" smtClean="0"/>
              <a:t> </a:t>
            </a:r>
            <a:endParaRPr lang="tr-TR" b="1" dirty="0"/>
          </a:p>
          <a:p>
            <a:r>
              <a:rPr lang="tr-TR" b="1" dirty="0" smtClean="0">
                <a:solidFill>
                  <a:srgbClr val="FFC000"/>
                </a:solidFill>
              </a:rPr>
              <a:t>Ergonomiye </a:t>
            </a:r>
            <a:r>
              <a:rPr lang="tr-TR" b="1" dirty="0">
                <a:solidFill>
                  <a:srgbClr val="FFC000"/>
                </a:solidFill>
              </a:rPr>
              <a:t>Uygun Ofis ve Klinik </a:t>
            </a:r>
            <a:r>
              <a:rPr lang="tr-TR" b="1" dirty="0" smtClean="0">
                <a:solidFill>
                  <a:srgbClr val="FFC000"/>
                </a:solidFill>
              </a:rPr>
              <a:t>Düzenlemesi; </a:t>
            </a:r>
          </a:p>
          <a:p>
            <a:r>
              <a:rPr lang="tr-TR" b="1" u="sng" dirty="0">
                <a:solidFill>
                  <a:srgbClr val="FFC000"/>
                </a:solidFill>
              </a:rPr>
              <a:t>Büyütme cihazları: </a:t>
            </a:r>
          </a:p>
          <a:p>
            <a:pPr marL="342900" indent="-342900">
              <a:buFont typeface="Wingdings" panose="05000000000000000000" pitchFamily="2" charset="2"/>
              <a:buChar char="Ø"/>
            </a:pPr>
            <a:r>
              <a:rPr lang="tr-TR" b="1" dirty="0"/>
              <a:t>Piyasada yer alan büyütme cihazları; </a:t>
            </a:r>
            <a:endParaRPr lang="tr-TR" b="1" dirty="0" smtClean="0"/>
          </a:p>
          <a:p>
            <a:pPr marL="714375" indent="-352425">
              <a:buFont typeface="Wingdings" panose="05000000000000000000" pitchFamily="2" charset="2"/>
              <a:buChar char="ü"/>
            </a:pPr>
            <a:r>
              <a:rPr lang="tr-TR" b="1" dirty="0" err="1" smtClean="0"/>
              <a:t>ekstraoral</a:t>
            </a:r>
            <a:r>
              <a:rPr lang="tr-TR" b="1" dirty="0" smtClean="0"/>
              <a:t> </a:t>
            </a:r>
            <a:r>
              <a:rPr lang="tr-TR" b="1" dirty="0"/>
              <a:t>kameralar, </a:t>
            </a:r>
            <a:endParaRPr lang="tr-TR" b="1" dirty="0" smtClean="0"/>
          </a:p>
          <a:p>
            <a:pPr marL="714375" indent="-352425">
              <a:buFont typeface="Wingdings" panose="05000000000000000000" pitchFamily="2" charset="2"/>
              <a:buChar char="ü"/>
            </a:pPr>
            <a:r>
              <a:rPr lang="tr-TR" b="1" dirty="0" smtClean="0"/>
              <a:t>mikroskoplar</a:t>
            </a:r>
            <a:r>
              <a:rPr lang="tr-TR" b="1" dirty="0"/>
              <a:t>, </a:t>
            </a:r>
          </a:p>
          <a:p>
            <a:pPr marL="714375" indent="-352425">
              <a:buFont typeface="Wingdings" panose="05000000000000000000" pitchFamily="2" charset="2"/>
              <a:buChar char="ü"/>
            </a:pPr>
            <a:r>
              <a:rPr lang="tr-TR" b="1" dirty="0" err="1" smtClean="0"/>
              <a:t>dental</a:t>
            </a:r>
            <a:r>
              <a:rPr lang="tr-TR" b="1" dirty="0" smtClean="0"/>
              <a:t> </a:t>
            </a:r>
            <a:r>
              <a:rPr lang="tr-TR" b="1" dirty="0"/>
              <a:t>luplar (teleskoplar)’</a:t>
            </a:r>
            <a:r>
              <a:rPr lang="tr-TR" b="1" dirty="0" err="1"/>
              <a:t>dır</a:t>
            </a:r>
            <a:r>
              <a:rPr lang="tr-TR" b="1" dirty="0"/>
              <a:t>. </a:t>
            </a:r>
            <a:endParaRPr lang="tr-TR" b="1" dirty="0" smtClean="0"/>
          </a:p>
          <a:p>
            <a:pPr marL="342900" indent="-342900">
              <a:buFont typeface="Wingdings" panose="05000000000000000000" pitchFamily="2" charset="2"/>
              <a:buChar char="Ø"/>
            </a:pPr>
            <a:r>
              <a:rPr lang="tr-TR" b="1" dirty="0" smtClean="0"/>
              <a:t>Seçilen </a:t>
            </a:r>
            <a:r>
              <a:rPr lang="tr-TR" b="1" dirty="0"/>
              <a:t>büyütme cihazı türüne de bağlı olarak, bu cihazlar diş hekiminin çalışırken hastaya doğru 25 dereceden daha düşük bir açıyla eğilmesine olanak sağlar. </a:t>
            </a:r>
            <a:endParaRPr lang="tr-TR" b="1" dirty="0" smtClean="0"/>
          </a:p>
          <a:p>
            <a:pPr marL="342900" indent="-342900">
              <a:buFont typeface="Wingdings" panose="05000000000000000000" pitchFamily="2" charset="2"/>
              <a:buChar char="Ø"/>
            </a:pPr>
            <a:r>
              <a:rPr lang="tr-TR" b="1" dirty="0" smtClean="0"/>
              <a:t>Uygun </a:t>
            </a:r>
            <a:r>
              <a:rPr lang="tr-TR" b="1" dirty="0"/>
              <a:t>seçilmiş ve ayarlanabilen bir büyütme cihazı, baş ve boynun zorlanmasına ve </a:t>
            </a:r>
            <a:r>
              <a:rPr lang="tr-TR" b="1" dirty="0" err="1"/>
              <a:t>muskuloskeletal</a:t>
            </a:r>
            <a:r>
              <a:rPr lang="tr-TR" b="1" dirty="0"/>
              <a:t> bozukluklara karşı koruyucu rol </a:t>
            </a:r>
            <a:r>
              <a:rPr lang="tr-TR" b="1" dirty="0" smtClean="0"/>
              <a:t>oynayabilmektedir.</a:t>
            </a:r>
            <a:endParaRPr lang="tr-TR" b="1" dirty="0"/>
          </a:p>
        </p:txBody>
      </p:sp>
    </p:spTree>
    <p:extLst>
      <p:ext uri="{BB962C8B-B14F-4D97-AF65-F5344CB8AC3E}">
        <p14:creationId xmlns:p14="http://schemas.microsoft.com/office/powerpoint/2010/main" val="27887181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xmlns="" id="{C326BF1F-B49C-4DF3-882F-012849EC5EE3}"/>
              </a:ext>
            </a:extLst>
          </p:cNvPr>
          <p:cNvSpPr>
            <a:spLocks noGrp="1" noChangeArrowheads="1"/>
          </p:cNvSpPr>
          <p:nvPr>
            <p:ph type="title"/>
          </p:nvPr>
        </p:nvSpPr>
        <p:spPr>
          <a:xfrm>
            <a:off x="1413892" y="152107"/>
            <a:ext cx="9394740" cy="946320"/>
          </a:xfr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a:normAutofit/>
          </a:bodyPr>
          <a:lstStyle/>
          <a:p>
            <a:pPr algn="ctr"/>
            <a:r>
              <a:rPr lang="tr-TR" altLang="tr-TR" sz="3200" b="1" dirty="0" smtClean="0">
                <a:solidFill>
                  <a:schemeClr val="bg1"/>
                </a:solidFill>
              </a:rPr>
              <a:t>DİŞ HEKİMLİĞİNDE ERGONOMİ</a:t>
            </a:r>
            <a:endParaRPr lang="tr-TR" altLang="tr-TR" sz="3200" b="1" dirty="0">
              <a:solidFill>
                <a:schemeClr val="bg1"/>
              </a:solidFill>
            </a:endParaRPr>
          </a:p>
        </p:txBody>
      </p:sp>
      <p:pic>
        <p:nvPicPr>
          <p:cNvPr id="1026" name="Picture 2" descr="OMÜ AMBLEM ile ilgili gö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68" t="5404" r="27357" b="4505"/>
          <a:stretch/>
        </p:blipFill>
        <p:spPr bwMode="auto">
          <a:xfrm>
            <a:off x="242923" y="152107"/>
            <a:ext cx="936104" cy="94631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11" t="7155" r="6671" b="5531"/>
          <a:stretch/>
        </p:blipFill>
        <p:spPr bwMode="auto">
          <a:xfrm>
            <a:off x="10996093" y="138044"/>
            <a:ext cx="948045" cy="946319"/>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909836" y="1268760"/>
            <a:ext cx="11161239" cy="5201424"/>
          </a:xfrm>
          <a:prstGeom prst="rect">
            <a:avLst/>
          </a:prstGeom>
        </p:spPr>
        <p:txBody>
          <a:bodyPr wrap="square">
            <a:spAutoFit/>
          </a:bodyPr>
          <a:lstStyle/>
          <a:p>
            <a:r>
              <a:rPr lang="tr-TR" b="1" dirty="0">
                <a:solidFill>
                  <a:srgbClr val="FFC000"/>
                </a:solidFill>
              </a:rPr>
              <a:t>DİŞ HEKİMLİĞİNDE ERGONOMİK RİSK FAKTÖRLERİ </a:t>
            </a:r>
            <a:endParaRPr lang="tr-TR" b="1" dirty="0" smtClean="0">
              <a:solidFill>
                <a:srgbClr val="FFC000"/>
              </a:solidFill>
            </a:endParaRPr>
          </a:p>
          <a:p>
            <a:r>
              <a:rPr lang="tr-TR" b="1" u="sng" dirty="0" smtClean="0">
                <a:solidFill>
                  <a:srgbClr val="FFC000"/>
                </a:solidFill>
              </a:rPr>
              <a:t>Koruyucu </a:t>
            </a:r>
            <a:r>
              <a:rPr lang="tr-TR" b="1" u="sng" dirty="0">
                <a:solidFill>
                  <a:srgbClr val="FFC000"/>
                </a:solidFill>
              </a:rPr>
              <a:t>Egzersizler </a:t>
            </a:r>
            <a:endParaRPr lang="tr-TR" b="1" u="sng" dirty="0" smtClean="0">
              <a:solidFill>
                <a:srgbClr val="FFC000"/>
              </a:solidFill>
            </a:endParaRPr>
          </a:p>
          <a:p>
            <a:endParaRPr lang="tr-TR" b="1" u="sng" dirty="0" smtClean="0">
              <a:solidFill>
                <a:srgbClr val="FFC000"/>
              </a:solidFill>
            </a:endParaRPr>
          </a:p>
          <a:p>
            <a:pPr marL="342900" indent="-342900">
              <a:buFont typeface="Wingdings" panose="05000000000000000000" pitchFamily="2" charset="2"/>
              <a:buChar char="Ø"/>
            </a:pPr>
            <a:r>
              <a:rPr lang="tr-TR" sz="2000" b="1" dirty="0" smtClean="0"/>
              <a:t>Diş </a:t>
            </a:r>
            <a:r>
              <a:rPr lang="tr-TR" sz="2000" b="1" dirty="0"/>
              <a:t>hekimleri; kas iskelet sistemi sağlığını korumak, iyi bir çalışma duruşu sağlamak, kolların ve ellerin ideal fonksiyonunu devam ettirmek ve sakatlanmaları önlemek için gövde ve omuz eklemlerine, ellere ve baş-boyun bölgesine yönelik özel egzersizler ve germe hareketleri yapmalıdır. </a:t>
            </a:r>
            <a:endParaRPr lang="tr-TR" sz="2000" b="1" dirty="0" smtClean="0"/>
          </a:p>
          <a:p>
            <a:pPr marL="342900" indent="-342900">
              <a:buFont typeface="Wingdings" panose="05000000000000000000" pitchFamily="2" charset="2"/>
              <a:buChar char="Ø"/>
            </a:pPr>
            <a:r>
              <a:rPr lang="tr-TR" sz="2000" b="1" dirty="0" smtClean="0"/>
              <a:t>Gün </a:t>
            </a:r>
            <a:r>
              <a:rPr lang="tr-TR" sz="2000" b="1" dirty="0"/>
              <a:t>içerisinde verilen küçük molalarda 10-15 saniye gibi kısa zaman aralıklarında ya da hasta başında germe-esneme hareketleri şeklinde yapılabilir. </a:t>
            </a:r>
            <a:endParaRPr lang="tr-TR" sz="2000" b="1" dirty="0" smtClean="0"/>
          </a:p>
          <a:p>
            <a:pPr marL="342900" indent="-342900">
              <a:buFont typeface="Wingdings" panose="05000000000000000000" pitchFamily="2" charset="2"/>
              <a:buChar char="Ø"/>
            </a:pPr>
            <a:r>
              <a:rPr lang="tr-TR" sz="2000" b="1" dirty="0" smtClean="0"/>
              <a:t>Ancak </a:t>
            </a:r>
            <a:r>
              <a:rPr lang="tr-TR" sz="2000" b="1" dirty="0"/>
              <a:t>herhangi bir tıbbi durum ya da sakatlık söz konusu ise öncelikle bir fizyoterapist konsültasyonu </a:t>
            </a:r>
            <a:r>
              <a:rPr lang="tr-TR" sz="2000" b="1" dirty="0" smtClean="0"/>
              <a:t>alınmalıdır, </a:t>
            </a:r>
            <a:r>
              <a:rPr lang="tr-TR" sz="2000" b="1" dirty="0"/>
              <a:t>tamir edebilmesine olanak sağlanmalıdır. </a:t>
            </a:r>
            <a:endParaRPr lang="tr-TR" sz="2000" b="1" dirty="0" smtClean="0"/>
          </a:p>
          <a:p>
            <a:pPr marL="342900" indent="-342900">
              <a:buFont typeface="Wingdings" panose="05000000000000000000" pitchFamily="2" charset="2"/>
              <a:buChar char="Ø"/>
            </a:pPr>
            <a:r>
              <a:rPr lang="tr-TR" sz="2000" b="1" dirty="0" smtClean="0"/>
              <a:t>Düzenli </a:t>
            </a:r>
            <a:r>
              <a:rPr lang="tr-TR" sz="2000" b="1" dirty="0"/>
              <a:t>olarak egzersiz yapılmalı ve çalışma dışında geçirilen zamanlarda da riskli aktivitelerden (ağır kaldırma, itme-çekme hareketleri gerektiren ev işleri, bilgisayar başında geçirilen uzun saatler…) kaçınılmalıdır. </a:t>
            </a:r>
            <a:endParaRPr lang="tr-TR" sz="2000" b="1" dirty="0" smtClean="0"/>
          </a:p>
          <a:p>
            <a:pPr marL="342900" indent="-342900">
              <a:buFont typeface="Wingdings" panose="05000000000000000000" pitchFamily="2" charset="2"/>
              <a:buChar char="Ø"/>
            </a:pPr>
            <a:r>
              <a:rPr lang="tr-TR" sz="2000" b="1" dirty="0" smtClean="0"/>
              <a:t>Son </a:t>
            </a:r>
            <a:r>
              <a:rPr lang="tr-TR" sz="2000" b="1" dirty="0"/>
              <a:t>olarak; uzun ve sağlıklı bir çalışma hayatı için diş hekimleri, hastalarının sağlığının </a:t>
            </a:r>
            <a:r>
              <a:rPr lang="tr-TR" sz="2000" b="1" dirty="0" err="1"/>
              <a:t>yanısıra</a:t>
            </a:r>
            <a:r>
              <a:rPr lang="tr-TR" sz="2000" b="1" dirty="0"/>
              <a:t> kendi sağlıklarını da düşünmeli ve herhangi bir hastalık semptomu ya da günlük hareketlerde kısıtlanma hissedildiğinde vakit kaybetmeden konunun uzmanı bir hekimden yardım alınmalıdır.</a:t>
            </a:r>
          </a:p>
        </p:txBody>
      </p:sp>
    </p:spTree>
    <p:extLst>
      <p:ext uri="{BB962C8B-B14F-4D97-AF65-F5344CB8AC3E}">
        <p14:creationId xmlns:p14="http://schemas.microsoft.com/office/powerpoint/2010/main" val="34607965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xmlns="" id="{C326BF1F-B49C-4DF3-882F-012849EC5EE3}"/>
              </a:ext>
            </a:extLst>
          </p:cNvPr>
          <p:cNvSpPr>
            <a:spLocks noGrp="1" noChangeArrowheads="1"/>
          </p:cNvSpPr>
          <p:nvPr>
            <p:ph type="title"/>
          </p:nvPr>
        </p:nvSpPr>
        <p:spPr>
          <a:xfrm>
            <a:off x="1627024" y="188640"/>
            <a:ext cx="8856984" cy="1368152"/>
          </a:xfr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a:normAutofit/>
          </a:bodyPr>
          <a:lstStyle/>
          <a:p>
            <a:pPr algn="ctr"/>
            <a:r>
              <a:rPr lang="tr-TR" altLang="tr-TR" sz="3200" b="1" dirty="0">
                <a:solidFill>
                  <a:schemeClr val="bg1"/>
                </a:solidFill>
              </a:rPr>
              <a:t>ENDODONTİK EKİPMANLAR </a:t>
            </a:r>
            <a:r>
              <a:rPr lang="tr-TR" altLang="tr-TR" sz="3200" b="1" dirty="0" smtClean="0">
                <a:solidFill>
                  <a:schemeClr val="bg1"/>
                </a:solidFill>
              </a:rPr>
              <a:t/>
            </a:r>
            <a:br>
              <a:rPr lang="tr-TR" altLang="tr-TR" sz="3200" b="1" dirty="0" smtClean="0">
                <a:solidFill>
                  <a:schemeClr val="bg1"/>
                </a:solidFill>
              </a:rPr>
            </a:br>
            <a:r>
              <a:rPr lang="tr-TR" sz="3200" b="1" dirty="0" smtClean="0">
                <a:solidFill>
                  <a:schemeClr val="bg1"/>
                </a:solidFill>
              </a:rPr>
              <a:t>DİŞ ÜNİTİ</a:t>
            </a:r>
            <a:endParaRPr lang="tr-TR" altLang="tr-TR" sz="3200" b="1" dirty="0">
              <a:solidFill>
                <a:schemeClr val="bg1"/>
              </a:solidFill>
            </a:endParaRPr>
          </a:p>
        </p:txBody>
      </p:sp>
      <p:pic>
        <p:nvPicPr>
          <p:cNvPr id="1026" name="Picture 2" descr="OMÜ AMBLEM ile ilgili gö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68" t="5404" r="27357" b="4505"/>
          <a:stretch/>
        </p:blipFill>
        <p:spPr bwMode="auto">
          <a:xfrm>
            <a:off x="191188" y="192373"/>
            <a:ext cx="1358224" cy="136838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11" t="7155" r="6671" b="5531"/>
          <a:stretch/>
        </p:blipFill>
        <p:spPr bwMode="auto">
          <a:xfrm>
            <a:off x="10556016" y="192374"/>
            <a:ext cx="1375549" cy="1368384"/>
          </a:xfrm>
          <a:prstGeom prst="rect">
            <a:avLst/>
          </a:prstGeom>
          <a:noFill/>
          <a:extLst>
            <a:ext uri="{909E8E84-426E-40DD-AFC4-6F175D3DCCD1}">
              <a14:hiddenFill xmlns:a14="http://schemas.microsoft.com/office/drawing/2010/main">
                <a:solidFill>
                  <a:srgbClr val="FFFFFF"/>
                </a:solidFill>
              </a14:hiddenFill>
            </a:ext>
          </a:extLst>
        </p:spPr>
      </p:pic>
      <p:sp>
        <p:nvSpPr>
          <p:cNvPr id="6" name="İçerik Yer Tutucusu 2"/>
          <p:cNvSpPr>
            <a:spLocks noGrp="1"/>
          </p:cNvSpPr>
          <p:nvPr>
            <p:ph idx="1"/>
          </p:nvPr>
        </p:nvSpPr>
        <p:spPr>
          <a:xfrm>
            <a:off x="870300" y="1988840"/>
            <a:ext cx="11094504" cy="4752528"/>
          </a:xfrm>
        </p:spPr>
        <p:txBody>
          <a:bodyPr>
            <a:normAutofit/>
          </a:bodyPr>
          <a:lstStyle/>
          <a:p>
            <a:pPr marL="0" indent="0" fontAlgn="base">
              <a:buNone/>
            </a:pPr>
            <a:r>
              <a:rPr lang="tr-TR" sz="2200" b="1" dirty="0" err="1">
                <a:solidFill>
                  <a:srgbClr val="FFC000"/>
                </a:solidFill>
              </a:rPr>
              <a:t>Dişhekimliği</a:t>
            </a:r>
            <a:r>
              <a:rPr lang="tr-TR" sz="2200" b="1" dirty="0">
                <a:solidFill>
                  <a:srgbClr val="FFC000"/>
                </a:solidFill>
              </a:rPr>
              <a:t> ve Ergonomi</a:t>
            </a:r>
          </a:p>
          <a:p>
            <a:pPr marL="0" indent="0" fontAlgn="base">
              <a:buNone/>
            </a:pPr>
            <a:r>
              <a:rPr lang="tr-TR" sz="2200" b="1" dirty="0" smtClean="0"/>
              <a:t>Diş Hekimlerinin </a:t>
            </a:r>
            <a:r>
              <a:rPr lang="tr-TR" sz="2200" b="1" dirty="0" err="1" smtClean="0"/>
              <a:t>yakınımlarda</a:t>
            </a:r>
            <a:r>
              <a:rPr lang="tr-TR" sz="2200" b="1" dirty="0" smtClean="0"/>
              <a:t> </a:t>
            </a:r>
            <a:r>
              <a:rPr lang="tr-TR" sz="2200" b="1" dirty="0"/>
              <a:t>fiziksel, psikolojik, sosyokültürel bazı risk faktörleri olmakla beraber en önemli risk faktörleri şu şekilde sıralanmıştır;</a:t>
            </a:r>
          </a:p>
          <a:p>
            <a:pPr marL="447675" indent="-266700" fontAlgn="base"/>
            <a:r>
              <a:rPr lang="tr-TR" sz="2200" b="1" dirty="0" smtClean="0"/>
              <a:t>Uzun </a:t>
            </a:r>
            <a:r>
              <a:rPr lang="tr-TR" sz="2200" b="1" dirty="0"/>
              <a:t>süre öne eğik </a:t>
            </a:r>
            <a:r>
              <a:rPr lang="tr-TR" sz="2200" b="1" dirty="0" err="1"/>
              <a:t>postür</a:t>
            </a:r>
            <a:endParaRPr lang="tr-TR" sz="2200" b="1" dirty="0"/>
          </a:p>
          <a:p>
            <a:pPr marL="447675" indent="-266700" fontAlgn="base"/>
            <a:r>
              <a:rPr lang="tr-TR" sz="2200" b="1" dirty="0" smtClean="0"/>
              <a:t>Eğilmek </a:t>
            </a:r>
            <a:r>
              <a:rPr lang="tr-TR" sz="2200" b="1" dirty="0"/>
              <a:t>ve dönmek</a:t>
            </a:r>
          </a:p>
          <a:p>
            <a:pPr marL="447675" indent="-266700" fontAlgn="base"/>
            <a:r>
              <a:rPr lang="tr-TR" sz="2200" b="1" dirty="0" smtClean="0"/>
              <a:t>Vibrasyon</a:t>
            </a:r>
            <a:endParaRPr lang="tr-TR" sz="2200" b="1" dirty="0"/>
          </a:p>
          <a:p>
            <a:pPr marL="447675" indent="-266700" fontAlgn="base"/>
            <a:r>
              <a:rPr lang="tr-TR" sz="2200" b="1" dirty="0" smtClean="0"/>
              <a:t>Tekrarlayan hareketler</a:t>
            </a:r>
          </a:p>
          <a:p>
            <a:pPr marL="447675" indent="-266700" fontAlgn="base"/>
            <a:r>
              <a:rPr lang="tr-TR" sz="2200" b="1" dirty="0" smtClean="0"/>
              <a:t>Gürültü, ses</a:t>
            </a:r>
            <a:endParaRPr lang="tr-TR" sz="2200" b="1" dirty="0"/>
          </a:p>
          <a:p>
            <a:endParaRPr lang="tr-TR" sz="2200" b="1" dirty="0"/>
          </a:p>
          <a:p>
            <a:endParaRPr lang="tr-TR" sz="2200" b="1" dirty="0"/>
          </a:p>
          <a:p>
            <a:endParaRPr lang="tr-TR" sz="2200" b="1" dirty="0"/>
          </a:p>
        </p:txBody>
      </p:sp>
    </p:spTree>
    <p:extLst>
      <p:ext uri="{BB962C8B-B14F-4D97-AF65-F5344CB8AC3E}">
        <p14:creationId xmlns:p14="http://schemas.microsoft.com/office/powerpoint/2010/main" val="9389429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xmlns="" id="{C326BF1F-B49C-4DF3-882F-012849EC5EE3}"/>
              </a:ext>
            </a:extLst>
          </p:cNvPr>
          <p:cNvSpPr>
            <a:spLocks noGrp="1" noChangeArrowheads="1"/>
          </p:cNvSpPr>
          <p:nvPr>
            <p:ph type="title"/>
          </p:nvPr>
        </p:nvSpPr>
        <p:spPr>
          <a:xfrm>
            <a:off x="1627024" y="188640"/>
            <a:ext cx="8856984" cy="1368152"/>
          </a:xfr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a:normAutofit/>
          </a:bodyPr>
          <a:lstStyle/>
          <a:p>
            <a:pPr algn="ctr"/>
            <a:r>
              <a:rPr lang="tr-TR" altLang="tr-TR" sz="3200" b="1" dirty="0">
                <a:solidFill>
                  <a:schemeClr val="bg1"/>
                </a:solidFill>
              </a:rPr>
              <a:t>ENDODONTİK EKİPMANLAR </a:t>
            </a:r>
            <a:r>
              <a:rPr lang="tr-TR" altLang="tr-TR" sz="3200" b="1" dirty="0" smtClean="0">
                <a:solidFill>
                  <a:schemeClr val="bg1"/>
                </a:solidFill>
              </a:rPr>
              <a:t/>
            </a:r>
            <a:br>
              <a:rPr lang="tr-TR" altLang="tr-TR" sz="3200" b="1" dirty="0" smtClean="0">
                <a:solidFill>
                  <a:schemeClr val="bg1"/>
                </a:solidFill>
              </a:rPr>
            </a:br>
            <a:r>
              <a:rPr lang="tr-TR" sz="3200" b="1" dirty="0" smtClean="0">
                <a:solidFill>
                  <a:schemeClr val="bg1"/>
                </a:solidFill>
              </a:rPr>
              <a:t>DİŞ ÜNİTİ</a:t>
            </a:r>
            <a:endParaRPr lang="tr-TR" altLang="tr-TR" sz="3200" b="1" dirty="0">
              <a:solidFill>
                <a:schemeClr val="bg1"/>
              </a:solidFill>
            </a:endParaRPr>
          </a:p>
        </p:txBody>
      </p:sp>
      <p:pic>
        <p:nvPicPr>
          <p:cNvPr id="1026" name="Picture 2" descr="OMÜ AMBLEM ile ilgili gö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68" t="5404" r="27357" b="4505"/>
          <a:stretch/>
        </p:blipFill>
        <p:spPr bwMode="auto">
          <a:xfrm>
            <a:off x="191188" y="192373"/>
            <a:ext cx="1358224" cy="136838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11" t="7155" r="6671" b="5531"/>
          <a:stretch/>
        </p:blipFill>
        <p:spPr bwMode="auto">
          <a:xfrm>
            <a:off x="10556016" y="192374"/>
            <a:ext cx="1375549" cy="1368384"/>
          </a:xfrm>
          <a:prstGeom prst="rect">
            <a:avLst/>
          </a:prstGeom>
          <a:noFill/>
          <a:extLst>
            <a:ext uri="{909E8E84-426E-40DD-AFC4-6F175D3DCCD1}">
              <a14:hiddenFill xmlns:a14="http://schemas.microsoft.com/office/drawing/2010/main">
                <a:solidFill>
                  <a:srgbClr val="FFFFFF"/>
                </a:solidFill>
              </a14:hiddenFill>
            </a:ext>
          </a:extLst>
        </p:spPr>
      </p:pic>
      <p:sp>
        <p:nvSpPr>
          <p:cNvPr id="6" name="İçerik Yer Tutucusu 2"/>
          <p:cNvSpPr>
            <a:spLocks noGrp="1"/>
          </p:cNvSpPr>
          <p:nvPr>
            <p:ph idx="1"/>
          </p:nvPr>
        </p:nvSpPr>
        <p:spPr>
          <a:xfrm>
            <a:off x="837061" y="1844824"/>
            <a:ext cx="11094504" cy="4752528"/>
          </a:xfrm>
        </p:spPr>
        <p:txBody>
          <a:bodyPr>
            <a:noAutofit/>
          </a:bodyPr>
          <a:lstStyle/>
          <a:p>
            <a:pPr marL="0" indent="0" fontAlgn="base">
              <a:buNone/>
            </a:pPr>
            <a:r>
              <a:rPr lang="tr-TR" sz="2200" b="1" dirty="0" err="1">
                <a:solidFill>
                  <a:srgbClr val="FFC000"/>
                </a:solidFill>
              </a:rPr>
              <a:t>Dişhekimliği</a:t>
            </a:r>
            <a:r>
              <a:rPr lang="tr-TR" sz="2200" b="1" dirty="0">
                <a:solidFill>
                  <a:srgbClr val="FFC000"/>
                </a:solidFill>
              </a:rPr>
              <a:t> ve Ergonomi</a:t>
            </a:r>
          </a:p>
          <a:p>
            <a:pPr marL="0" indent="0" fontAlgn="base">
              <a:buNone/>
            </a:pPr>
            <a:r>
              <a:rPr lang="tr-TR" sz="2200" b="1" dirty="0" err="1"/>
              <a:t>Dişhekimleri</a:t>
            </a:r>
            <a:r>
              <a:rPr lang="tr-TR" sz="2200" b="1" dirty="0"/>
              <a:t>, çalışma pozisyonları nedeniyle meslek hastalıkları açısından en riskli gruplardan birisini oluşturmaktadırlar. </a:t>
            </a:r>
            <a:endParaRPr lang="tr-TR" sz="2200" b="1" dirty="0" smtClean="0"/>
          </a:p>
          <a:p>
            <a:pPr fontAlgn="base">
              <a:buFont typeface="Wingdings" panose="05000000000000000000" pitchFamily="2" charset="2"/>
              <a:buChar char="Ø"/>
            </a:pPr>
            <a:r>
              <a:rPr lang="tr-TR" sz="2200" b="1" dirty="0" smtClean="0"/>
              <a:t>Kullanılan </a:t>
            </a:r>
            <a:r>
              <a:rPr lang="tr-TR" sz="2200" b="1" dirty="0"/>
              <a:t>eldivenlere bağlı ortaya çıkan </a:t>
            </a:r>
            <a:r>
              <a:rPr lang="tr-TR" sz="2200" b="1" dirty="0" err="1"/>
              <a:t>kontakt</a:t>
            </a:r>
            <a:r>
              <a:rPr lang="tr-TR" sz="2200" b="1" dirty="0"/>
              <a:t> dermatitler</a:t>
            </a:r>
            <a:r>
              <a:rPr lang="tr-TR" sz="2200" b="1" dirty="0" smtClean="0"/>
              <a:t>,</a:t>
            </a:r>
          </a:p>
          <a:p>
            <a:pPr fontAlgn="base">
              <a:buFont typeface="Wingdings" panose="05000000000000000000" pitchFamily="2" charset="2"/>
              <a:buChar char="Ø"/>
            </a:pPr>
            <a:r>
              <a:rPr lang="tr-TR" sz="2200" b="1" dirty="0" smtClean="0"/>
              <a:t>Gürültü kirliliğine bağlı işitme sorunları, </a:t>
            </a:r>
          </a:p>
          <a:p>
            <a:pPr fontAlgn="base">
              <a:buFont typeface="Wingdings" panose="05000000000000000000" pitchFamily="2" charset="2"/>
              <a:buChar char="Ø"/>
            </a:pPr>
            <a:r>
              <a:rPr lang="tr-TR" sz="2200" b="1" dirty="0" smtClean="0"/>
              <a:t>Strese </a:t>
            </a:r>
            <a:r>
              <a:rPr lang="tr-TR" sz="2200" b="1" dirty="0"/>
              <a:t>bağlı psikolojik sorunlar, </a:t>
            </a:r>
            <a:endParaRPr lang="tr-TR" sz="2200" b="1" dirty="0" smtClean="0"/>
          </a:p>
          <a:p>
            <a:pPr fontAlgn="base">
              <a:buFont typeface="Wingdings" panose="05000000000000000000" pitchFamily="2" charset="2"/>
              <a:buChar char="Ø"/>
            </a:pPr>
            <a:r>
              <a:rPr lang="tr-TR" sz="2200" b="1" dirty="0" smtClean="0"/>
              <a:t>Ayakta </a:t>
            </a:r>
            <a:r>
              <a:rPr lang="tr-TR" sz="2200" b="1" dirty="0"/>
              <a:t>durmaya bağlı varisler, </a:t>
            </a:r>
            <a:endParaRPr lang="tr-TR" sz="2200" b="1" dirty="0" smtClean="0"/>
          </a:p>
          <a:p>
            <a:pPr fontAlgn="base">
              <a:buFont typeface="Wingdings" panose="05000000000000000000" pitchFamily="2" charset="2"/>
              <a:buChar char="Ø"/>
            </a:pPr>
            <a:r>
              <a:rPr lang="tr-TR" sz="2200" b="1" dirty="0" smtClean="0"/>
              <a:t>Kanla </a:t>
            </a:r>
            <a:r>
              <a:rPr lang="tr-TR" sz="2200" b="1" dirty="0"/>
              <a:t>ve </a:t>
            </a:r>
            <a:r>
              <a:rPr lang="tr-TR" sz="2200" b="1" dirty="0" err="1"/>
              <a:t>tükrükle</a:t>
            </a:r>
            <a:r>
              <a:rPr lang="tr-TR" sz="2200" b="1" dirty="0"/>
              <a:t> temas etmeye bağlı </a:t>
            </a:r>
            <a:r>
              <a:rPr lang="tr-TR" sz="2200" b="1" dirty="0" err="1"/>
              <a:t>infeksiyöz</a:t>
            </a:r>
            <a:r>
              <a:rPr lang="tr-TR" sz="2200" b="1" dirty="0"/>
              <a:t> hastalıklar </a:t>
            </a:r>
            <a:endParaRPr lang="tr-TR" sz="2200" b="1" dirty="0" smtClean="0"/>
          </a:p>
          <a:p>
            <a:pPr fontAlgn="base">
              <a:buFont typeface="Wingdings" panose="05000000000000000000" pitchFamily="2" charset="2"/>
              <a:buChar char="Ø"/>
            </a:pPr>
            <a:r>
              <a:rPr lang="tr-TR" sz="2200" b="1" dirty="0" smtClean="0"/>
              <a:t>En sık </a:t>
            </a:r>
            <a:r>
              <a:rPr lang="tr-TR" sz="2200" b="1" dirty="0"/>
              <a:t>karşılaşılan yakınım kas iskelet sistemine ait yakınımlardır. </a:t>
            </a:r>
            <a:endParaRPr lang="tr-TR" sz="2200" b="1" dirty="0" smtClean="0"/>
          </a:p>
          <a:p>
            <a:endParaRPr lang="tr-TR" sz="2200" b="1" dirty="0"/>
          </a:p>
          <a:p>
            <a:endParaRPr lang="tr-TR" sz="2200" b="1" dirty="0"/>
          </a:p>
          <a:p>
            <a:endParaRPr lang="tr-TR" sz="2200" b="1" dirty="0"/>
          </a:p>
        </p:txBody>
      </p:sp>
    </p:spTree>
    <p:extLst>
      <p:ext uri="{BB962C8B-B14F-4D97-AF65-F5344CB8AC3E}">
        <p14:creationId xmlns:p14="http://schemas.microsoft.com/office/powerpoint/2010/main" val="35154496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xmlns="" id="{C326BF1F-B49C-4DF3-882F-012849EC5EE3}"/>
              </a:ext>
            </a:extLst>
          </p:cNvPr>
          <p:cNvSpPr>
            <a:spLocks noGrp="1" noChangeArrowheads="1"/>
          </p:cNvSpPr>
          <p:nvPr>
            <p:ph type="title"/>
          </p:nvPr>
        </p:nvSpPr>
        <p:spPr>
          <a:xfrm>
            <a:off x="1627024" y="188640"/>
            <a:ext cx="8856984" cy="1368152"/>
          </a:xfr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a:normAutofit/>
          </a:bodyPr>
          <a:lstStyle/>
          <a:p>
            <a:pPr algn="ctr"/>
            <a:r>
              <a:rPr lang="tr-TR" altLang="tr-TR" sz="3200" b="1" dirty="0">
                <a:solidFill>
                  <a:schemeClr val="bg1"/>
                </a:solidFill>
              </a:rPr>
              <a:t>ENDODONTİK EKİPMANLAR </a:t>
            </a:r>
            <a:r>
              <a:rPr lang="tr-TR" altLang="tr-TR" sz="3200" b="1" dirty="0" smtClean="0">
                <a:solidFill>
                  <a:schemeClr val="bg1"/>
                </a:solidFill>
              </a:rPr>
              <a:t/>
            </a:r>
            <a:br>
              <a:rPr lang="tr-TR" altLang="tr-TR" sz="3200" b="1" dirty="0" smtClean="0">
                <a:solidFill>
                  <a:schemeClr val="bg1"/>
                </a:solidFill>
              </a:rPr>
            </a:br>
            <a:r>
              <a:rPr lang="tr-TR" sz="3200" b="1" dirty="0" smtClean="0">
                <a:solidFill>
                  <a:schemeClr val="bg1"/>
                </a:solidFill>
              </a:rPr>
              <a:t>DİŞ ÜNİTİ</a:t>
            </a:r>
            <a:endParaRPr lang="tr-TR" altLang="tr-TR" sz="3200" b="1" dirty="0">
              <a:solidFill>
                <a:schemeClr val="bg1"/>
              </a:solidFill>
            </a:endParaRPr>
          </a:p>
        </p:txBody>
      </p:sp>
      <p:pic>
        <p:nvPicPr>
          <p:cNvPr id="1026" name="Picture 2" descr="OMÜ AMBLEM ile ilgili gö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68" t="5404" r="27357" b="4505"/>
          <a:stretch/>
        </p:blipFill>
        <p:spPr bwMode="auto">
          <a:xfrm>
            <a:off x="191188" y="192373"/>
            <a:ext cx="1358224" cy="136838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11" t="7155" r="6671" b="5531"/>
          <a:stretch/>
        </p:blipFill>
        <p:spPr bwMode="auto">
          <a:xfrm>
            <a:off x="10556016" y="192374"/>
            <a:ext cx="1375549" cy="1368384"/>
          </a:xfrm>
          <a:prstGeom prst="rect">
            <a:avLst/>
          </a:prstGeom>
          <a:noFill/>
          <a:extLst>
            <a:ext uri="{909E8E84-426E-40DD-AFC4-6F175D3DCCD1}">
              <a14:hiddenFill xmlns:a14="http://schemas.microsoft.com/office/drawing/2010/main">
                <a:solidFill>
                  <a:srgbClr val="FFFFFF"/>
                </a:solidFill>
              </a14:hiddenFill>
            </a:ext>
          </a:extLst>
        </p:spPr>
      </p:pic>
      <p:sp>
        <p:nvSpPr>
          <p:cNvPr id="6" name="İçerik Yer Tutucusu 2"/>
          <p:cNvSpPr>
            <a:spLocks noGrp="1"/>
          </p:cNvSpPr>
          <p:nvPr>
            <p:ph idx="1"/>
          </p:nvPr>
        </p:nvSpPr>
        <p:spPr>
          <a:xfrm>
            <a:off x="837061" y="1700808"/>
            <a:ext cx="11094504" cy="4752528"/>
          </a:xfrm>
        </p:spPr>
        <p:txBody>
          <a:bodyPr>
            <a:noAutofit/>
          </a:bodyPr>
          <a:lstStyle/>
          <a:p>
            <a:pPr marL="0" indent="0" fontAlgn="base">
              <a:buNone/>
            </a:pPr>
            <a:r>
              <a:rPr lang="tr-TR" sz="2000" b="1" dirty="0" err="1">
                <a:solidFill>
                  <a:srgbClr val="FFC000"/>
                </a:solidFill>
              </a:rPr>
              <a:t>Dişhekimliği</a:t>
            </a:r>
            <a:r>
              <a:rPr lang="tr-TR" sz="2000" b="1" dirty="0">
                <a:solidFill>
                  <a:srgbClr val="FFC000"/>
                </a:solidFill>
              </a:rPr>
              <a:t> ve Ergonomi</a:t>
            </a:r>
          </a:p>
          <a:p>
            <a:pPr fontAlgn="base"/>
            <a:r>
              <a:rPr lang="tr-TR" sz="2000" b="1" dirty="0"/>
              <a:t>1960lara kadar ayakta çalışan </a:t>
            </a:r>
            <a:r>
              <a:rPr lang="tr-TR" sz="2000" b="1" dirty="0" err="1"/>
              <a:t>dişhekimleri</a:t>
            </a:r>
            <a:r>
              <a:rPr lang="tr-TR" sz="2000" b="1" dirty="0"/>
              <a:t>, 1960lardan sonra oturarak çalışmaya başlamışlardır. </a:t>
            </a:r>
            <a:endParaRPr lang="tr-TR" sz="2000" b="1" dirty="0" smtClean="0"/>
          </a:p>
          <a:p>
            <a:pPr fontAlgn="base"/>
            <a:r>
              <a:rPr lang="tr-TR" sz="2000" b="1" dirty="0" smtClean="0"/>
              <a:t>Ancak </a:t>
            </a:r>
            <a:r>
              <a:rPr lang="tr-TR" sz="2000" b="1" dirty="0"/>
              <a:t>desteksiz, dik pozisyonda oturmanın da zorlukları vardır. Bu pozisyonda durmak, bel </a:t>
            </a:r>
            <a:r>
              <a:rPr lang="tr-TR" sz="2000" b="1" dirty="0" err="1"/>
              <a:t>bölgesnideki</a:t>
            </a:r>
            <a:r>
              <a:rPr lang="tr-TR" sz="2000" b="1" dirty="0"/>
              <a:t> omurlara, </a:t>
            </a:r>
            <a:r>
              <a:rPr lang="tr-TR" sz="2000" b="1" dirty="0" err="1"/>
              <a:t>aykta</a:t>
            </a:r>
            <a:r>
              <a:rPr lang="tr-TR" sz="2000" b="1" dirty="0"/>
              <a:t> durmaya göre 5.9 kez fazla yük </a:t>
            </a:r>
            <a:r>
              <a:rPr lang="tr-TR" sz="2000" b="1" dirty="0" smtClean="0"/>
              <a:t>bindirir.</a:t>
            </a:r>
          </a:p>
          <a:p>
            <a:pPr fontAlgn="base"/>
            <a:r>
              <a:rPr lang="tr-TR" sz="2000" b="1" dirty="0" smtClean="0"/>
              <a:t>Desteksiz </a:t>
            </a:r>
            <a:r>
              <a:rPr lang="tr-TR" sz="2000" b="1" dirty="0"/>
              <a:t>oturma pozisyonunda kalça kemiği arkaya doğru döner, bu durum bel çukurluğunun azalmasına neden </a:t>
            </a:r>
            <a:r>
              <a:rPr lang="tr-TR" sz="2000" b="1" dirty="0" smtClean="0"/>
              <a:t>olur.</a:t>
            </a:r>
          </a:p>
          <a:p>
            <a:pPr fontAlgn="base"/>
            <a:r>
              <a:rPr lang="tr-TR" sz="2000" b="1" dirty="0" smtClean="0"/>
              <a:t>Bel </a:t>
            </a:r>
            <a:r>
              <a:rPr lang="tr-TR" sz="2000" b="1" dirty="0"/>
              <a:t>çukurluğunun azalması ise, omurlar arasındaki disklerin öne kayması, aşırı yüklenmesi ve faset eklemlerin gerilmesi ile sonuçlanır. </a:t>
            </a:r>
            <a:endParaRPr lang="tr-TR" sz="2000" b="1" dirty="0" smtClean="0"/>
          </a:p>
          <a:p>
            <a:pPr fontAlgn="base"/>
            <a:r>
              <a:rPr lang="tr-TR" sz="2000" b="1" dirty="0" smtClean="0"/>
              <a:t>Boyun </a:t>
            </a:r>
            <a:r>
              <a:rPr lang="tr-TR" sz="2000" b="1" dirty="0"/>
              <a:t>ise öne doğru uzandığı için kas </a:t>
            </a:r>
            <a:r>
              <a:rPr lang="tr-TR" sz="2000" b="1" dirty="0" err="1"/>
              <a:t>akivitesi</a:t>
            </a:r>
            <a:r>
              <a:rPr lang="tr-TR" sz="2000" b="1" dirty="0"/>
              <a:t> çok artmıştır. </a:t>
            </a:r>
            <a:endParaRPr lang="tr-TR" sz="2000" b="1" dirty="0" smtClean="0"/>
          </a:p>
          <a:p>
            <a:pPr fontAlgn="base"/>
            <a:r>
              <a:rPr lang="tr-TR" sz="2000" b="1" dirty="0" smtClean="0"/>
              <a:t>Kolların </a:t>
            </a:r>
            <a:r>
              <a:rPr lang="tr-TR" sz="2000" b="1" dirty="0"/>
              <a:t>gövdeden uzak tutulması, aşırı, statik yüklenmeye bağlı, omuzda kas yırtılmaları, dirsekte tenisçi dirseği, el bileğinde </a:t>
            </a:r>
            <a:r>
              <a:rPr lang="tr-TR" sz="2000" b="1" dirty="0" err="1"/>
              <a:t>karpal</a:t>
            </a:r>
            <a:r>
              <a:rPr lang="tr-TR" sz="2000" b="1" dirty="0"/>
              <a:t> tünel sendromu ile </a:t>
            </a:r>
            <a:r>
              <a:rPr lang="tr-TR" sz="2000" b="1" dirty="0" smtClean="0"/>
              <a:t>sonuçlanır.</a:t>
            </a:r>
          </a:p>
          <a:p>
            <a:pPr fontAlgn="base"/>
            <a:r>
              <a:rPr lang="tr-TR" sz="2000" b="1" dirty="0" smtClean="0"/>
              <a:t>Bu </a:t>
            </a:r>
            <a:r>
              <a:rPr lang="tr-TR" sz="2000" b="1" dirty="0"/>
              <a:t>nedenle </a:t>
            </a:r>
            <a:r>
              <a:rPr lang="tr-TR" sz="2000" b="1" dirty="0" err="1"/>
              <a:t>dişhekimiği</a:t>
            </a:r>
            <a:r>
              <a:rPr lang="tr-TR" sz="2000" b="1" dirty="0"/>
              <a:t> kas iskelet sistemi </a:t>
            </a:r>
            <a:r>
              <a:rPr lang="tr-TR" sz="2000" b="1" dirty="0" err="1"/>
              <a:t>yakınımları</a:t>
            </a:r>
            <a:r>
              <a:rPr lang="tr-TR" sz="2000" b="1" dirty="0"/>
              <a:t> açısından riskli bir meslek grubunu oluşturmaktadır.</a:t>
            </a:r>
          </a:p>
          <a:p>
            <a:endParaRPr lang="tr-TR" sz="2000" b="1" dirty="0"/>
          </a:p>
          <a:p>
            <a:endParaRPr lang="tr-TR" sz="2000" b="1" dirty="0"/>
          </a:p>
          <a:p>
            <a:endParaRPr lang="tr-TR" sz="2000" b="1" dirty="0"/>
          </a:p>
        </p:txBody>
      </p:sp>
    </p:spTree>
    <p:extLst>
      <p:ext uri="{BB962C8B-B14F-4D97-AF65-F5344CB8AC3E}">
        <p14:creationId xmlns:p14="http://schemas.microsoft.com/office/powerpoint/2010/main" val="20709268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xmlns="" id="{C326BF1F-B49C-4DF3-882F-012849EC5EE3}"/>
              </a:ext>
            </a:extLst>
          </p:cNvPr>
          <p:cNvSpPr>
            <a:spLocks noGrp="1" noChangeArrowheads="1"/>
          </p:cNvSpPr>
          <p:nvPr>
            <p:ph type="title"/>
          </p:nvPr>
        </p:nvSpPr>
        <p:spPr>
          <a:xfrm>
            <a:off x="1627024" y="188640"/>
            <a:ext cx="8856984" cy="1368152"/>
          </a:xfr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a:normAutofit/>
          </a:bodyPr>
          <a:lstStyle/>
          <a:p>
            <a:pPr algn="ctr"/>
            <a:r>
              <a:rPr lang="tr-TR" altLang="tr-TR" sz="3200" b="1" dirty="0">
                <a:solidFill>
                  <a:schemeClr val="bg1"/>
                </a:solidFill>
              </a:rPr>
              <a:t>ENDODONTİK EKİPMANLAR </a:t>
            </a:r>
            <a:r>
              <a:rPr lang="tr-TR" altLang="tr-TR" sz="3200" b="1" dirty="0" smtClean="0">
                <a:solidFill>
                  <a:schemeClr val="bg1"/>
                </a:solidFill>
              </a:rPr>
              <a:t/>
            </a:r>
            <a:br>
              <a:rPr lang="tr-TR" altLang="tr-TR" sz="3200" b="1" dirty="0" smtClean="0">
                <a:solidFill>
                  <a:schemeClr val="bg1"/>
                </a:solidFill>
              </a:rPr>
            </a:br>
            <a:r>
              <a:rPr lang="tr-TR" sz="3200" b="1" dirty="0" smtClean="0">
                <a:solidFill>
                  <a:schemeClr val="bg1"/>
                </a:solidFill>
              </a:rPr>
              <a:t>DİŞ ÜNİTİ</a:t>
            </a:r>
            <a:endParaRPr lang="tr-TR" altLang="tr-TR" sz="3200" b="1" dirty="0">
              <a:solidFill>
                <a:schemeClr val="bg1"/>
              </a:solidFill>
            </a:endParaRPr>
          </a:p>
        </p:txBody>
      </p:sp>
      <p:pic>
        <p:nvPicPr>
          <p:cNvPr id="1026" name="Picture 2" descr="OMÜ AMBLEM ile ilgili gö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68" t="5404" r="27357" b="4505"/>
          <a:stretch/>
        </p:blipFill>
        <p:spPr bwMode="auto">
          <a:xfrm>
            <a:off x="191188" y="192373"/>
            <a:ext cx="1358224" cy="136838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11" t="7155" r="6671" b="5531"/>
          <a:stretch/>
        </p:blipFill>
        <p:spPr bwMode="auto">
          <a:xfrm>
            <a:off x="10556016" y="192374"/>
            <a:ext cx="1375549" cy="1368384"/>
          </a:xfrm>
          <a:prstGeom prst="rect">
            <a:avLst/>
          </a:prstGeom>
          <a:noFill/>
          <a:extLst>
            <a:ext uri="{909E8E84-426E-40DD-AFC4-6F175D3DCCD1}">
              <a14:hiddenFill xmlns:a14="http://schemas.microsoft.com/office/drawing/2010/main">
                <a:solidFill>
                  <a:srgbClr val="FFFFFF"/>
                </a:solidFill>
              </a14:hiddenFill>
            </a:ext>
          </a:extLst>
        </p:spPr>
      </p:pic>
      <p:sp>
        <p:nvSpPr>
          <p:cNvPr id="6" name="İçerik Yer Tutucusu 2"/>
          <p:cNvSpPr>
            <a:spLocks noGrp="1"/>
          </p:cNvSpPr>
          <p:nvPr>
            <p:ph idx="1"/>
          </p:nvPr>
        </p:nvSpPr>
        <p:spPr>
          <a:xfrm>
            <a:off x="837061" y="1844824"/>
            <a:ext cx="11094504" cy="4752528"/>
          </a:xfrm>
        </p:spPr>
        <p:txBody>
          <a:bodyPr>
            <a:noAutofit/>
          </a:bodyPr>
          <a:lstStyle/>
          <a:p>
            <a:pPr marL="0" indent="0" fontAlgn="base">
              <a:buNone/>
            </a:pPr>
            <a:r>
              <a:rPr lang="tr-TR" sz="2200" b="1" dirty="0" err="1">
                <a:solidFill>
                  <a:srgbClr val="FFC000"/>
                </a:solidFill>
              </a:rPr>
              <a:t>Dişhekimliği</a:t>
            </a:r>
            <a:r>
              <a:rPr lang="tr-TR" sz="2200" b="1" dirty="0">
                <a:solidFill>
                  <a:srgbClr val="FFC000"/>
                </a:solidFill>
              </a:rPr>
              <a:t> ve Ergonomi</a:t>
            </a:r>
          </a:p>
          <a:p>
            <a:pPr fontAlgn="base">
              <a:buFont typeface="Wingdings" panose="05000000000000000000" pitchFamily="2" charset="2"/>
              <a:buChar char="Ø"/>
            </a:pPr>
            <a:r>
              <a:rPr lang="tr-TR" sz="2200" b="1" dirty="0" err="1" smtClean="0"/>
              <a:t>Danimarka</a:t>
            </a:r>
            <a:r>
              <a:rPr lang="tr-TR" sz="2200" b="1" dirty="0" err="1"/>
              <a:t>da</a:t>
            </a:r>
            <a:r>
              <a:rPr lang="tr-TR" sz="2200" b="1" dirty="0"/>
              <a:t> yapılan bir araştırmada, </a:t>
            </a:r>
            <a:r>
              <a:rPr lang="tr-TR" sz="2200" b="1" dirty="0" err="1" smtClean="0"/>
              <a:t>dişhekimlerinin</a:t>
            </a:r>
            <a:r>
              <a:rPr lang="tr-TR" sz="2200" b="1" dirty="0" smtClean="0"/>
              <a:t> </a:t>
            </a:r>
          </a:p>
          <a:p>
            <a:pPr marL="714375" indent="-352425" fontAlgn="base">
              <a:buFont typeface="Wingdings" panose="05000000000000000000" pitchFamily="2" charset="2"/>
              <a:buChar char="ü"/>
            </a:pPr>
            <a:r>
              <a:rPr lang="tr-TR" sz="2200" b="1" dirty="0" smtClean="0"/>
              <a:t>yüzde </a:t>
            </a:r>
            <a:r>
              <a:rPr lang="tr-TR" sz="2200" b="1" dirty="0"/>
              <a:t>59unda bel, </a:t>
            </a:r>
            <a:endParaRPr lang="tr-TR" sz="2200" b="1" dirty="0" smtClean="0"/>
          </a:p>
          <a:p>
            <a:pPr marL="714375" indent="-352425" fontAlgn="base">
              <a:buFont typeface="Wingdings" panose="05000000000000000000" pitchFamily="2" charset="2"/>
              <a:buChar char="ü"/>
            </a:pPr>
            <a:r>
              <a:rPr lang="tr-TR" sz="2200" b="1" dirty="0" smtClean="0"/>
              <a:t>yüzde </a:t>
            </a:r>
            <a:r>
              <a:rPr lang="tr-TR" sz="2200" b="1" dirty="0"/>
              <a:t>65inde omuz ve boyun ağrısı yakınımı olduğu bildirilmektedir. </a:t>
            </a:r>
            <a:endParaRPr lang="tr-TR" sz="2200" b="1" dirty="0" smtClean="0"/>
          </a:p>
          <a:p>
            <a:pPr marL="714375" indent="-352425" fontAlgn="base">
              <a:buFont typeface="Wingdings" panose="05000000000000000000" pitchFamily="2" charset="2"/>
              <a:buChar char="ü"/>
            </a:pPr>
            <a:r>
              <a:rPr lang="tr-TR" sz="2200" b="1" dirty="0" err="1" smtClean="0"/>
              <a:t>Dişhekimlerinin</a:t>
            </a:r>
            <a:r>
              <a:rPr lang="tr-TR" sz="2200" b="1" dirty="0" smtClean="0"/>
              <a:t> </a:t>
            </a:r>
            <a:r>
              <a:rPr lang="tr-TR" sz="2200" b="1" dirty="0"/>
              <a:t>erken emeklilik nedenleri arasında yüzde 29.5 ile kas iskelet sistemi </a:t>
            </a:r>
            <a:r>
              <a:rPr lang="tr-TR" sz="2200" b="1" dirty="0" err="1"/>
              <a:t>yakınımları</a:t>
            </a:r>
            <a:r>
              <a:rPr lang="tr-TR" sz="2200" b="1" dirty="0"/>
              <a:t> birinci sırayı almaktadır.</a:t>
            </a:r>
          </a:p>
          <a:p>
            <a:pPr fontAlgn="base">
              <a:buFont typeface="Wingdings" panose="05000000000000000000" pitchFamily="2" charset="2"/>
              <a:buChar char="Ø"/>
            </a:pPr>
            <a:r>
              <a:rPr lang="tr-TR" sz="2200" b="1" dirty="0" smtClean="0"/>
              <a:t>Yapılan </a:t>
            </a:r>
            <a:r>
              <a:rPr lang="tr-TR" sz="2200" b="1" dirty="0"/>
              <a:t>çalışmalarda boyunun </a:t>
            </a:r>
            <a:r>
              <a:rPr lang="tr-TR" sz="2200" b="1" dirty="0" err="1"/>
              <a:t>fleksiyonda</a:t>
            </a:r>
            <a:r>
              <a:rPr lang="tr-TR" sz="2200" b="1" dirty="0"/>
              <a:t> (öne eğik pozisyonda) tutulasının, uzun süre statik pozisyonda kasların kullanılmasının önemli risk faktörleri arasında olduğu bildirilmiştir. </a:t>
            </a:r>
            <a:endParaRPr lang="tr-TR" sz="2200" b="1" dirty="0" smtClean="0"/>
          </a:p>
          <a:p>
            <a:pPr fontAlgn="base">
              <a:buFont typeface="Wingdings" panose="05000000000000000000" pitchFamily="2" charset="2"/>
              <a:buChar char="Ø"/>
            </a:pPr>
            <a:r>
              <a:rPr lang="tr-TR" sz="2200" b="1" dirty="0" smtClean="0"/>
              <a:t>Çalışma </a:t>
            </a:r>
            <a:r>
              <a:rPr lang="tr-TR" sz="2200" b="1" dirty="0"/>
              <a:t>süresinin yüzde 75inde 15 derece </a:t>
            </a:r>
            <a:r>
              <a:rPr lang="tr-TR" sz="2200" b="1" dirty="0" err="1"/>
              <a:t>fleksiyonda</a:t>
            </a:r>
            <a:r>
              <a:rPr lang="tr-TR" sz="2200" b="1" dirty="0"/>
              <a:t> çalışmanın risk oluşturduğu bildirilirken, </a:t>
            </a:r>
            <a:r>
              <a:rPr lang="tr-TR" sz="2200" b="1" dirty="0" err="1"/>
              <a:t>dişhekimlerinin</a:t>
            </a:r>
            <a:r>
              <a:rPr lang="tr-TR" sz="2200" b="1" dirty="0"/>
              <a:t> zamanlarının yüzde </a:t>
            </a:r>
            <a:r>
              <a:rPr lang="tr-TR" sz="2200" b="1" dirty="0" smtClean="0"/>
              <a:t>82’</a:t>
            </a:r>
            <a:r>
              <a:rPr lang="tr-TR" sz="2200" b="1" dirty="0"/>
              <a:t>si 30 derece üzerinde boyun </a:t>
            </a:r>
            <a:r>
              <a:rPr lang="tr-TR" sz="2200" b="1" dirty="0" err="1"/>
              <a:t>fleksiyonunda</a:t>
            </a:r>
            <a:r>
              <a:rPr lang="tr-TR" sz="2200" b="1" dirty="0"/>
              <a:t> geçmektedir.</a:t>
            </a:r>
          </a:p>
          <a:p>
            <a:endParaRPr lang="tr-TR" sz="2200" b="1" dirty="0"/>
          </a:p>
          <a:p>
            <a:endParaRPr lang="tr-TR" sz="2200" b="1" dirty="0"/>
          </a:p>
          <a:p>
            <a:endParaRPr lang="tr-TR" sz="2200" b="1" dirty="0"/>
          </a:p>
        </p:txBody>
      </p:sp>
    </p:spTree>
    <p:extLst>
      <p:ext uri="{BB962C8B-B14F-4D97-AF65-F5344CB8AC3E}">
        <p14:creationId xmlns:p14="http://schemas.microsoft.com/office/powerpoint/2010/main" val="34048043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xmlns="" id="{C326BF1F-B49C-4DF3-882F-012849EC5EE3}"/>
              </a:ext>
            </a:extLst>
          </p:cNvPr>
          <p:cNvSpPr>
            <a:spLocks noGrp="1" noChangeArrowheads="1"/>
          </p:cNvSpPr>
          <p:nvPr>
            <p:ph type="title"/>
          </p:nvPr>
        </p:nvSpPr>
        <p:spPr>
          <a:xfrm>
            <a:off x="1627024" y="188640"/>
            <a:ext cx="8856984" cy="1368152"/>
          </a:xfr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a:normAutofit/>
          </a:bodyPr>
          <a:lstStyle/>
          <a:p>
            <a:pPr algn="ctr"/>
            <a:r>
              <a:rPr lang="tr-TR" altLang="tr-TR" sz="3200" b="1" dirty="0">
                <a:solidFill>
                  <a:schemeClr val="bg1"/>
                </a:solidFill>
              </a:rPr>
              <a:t>ENDODONTİK EKİPMANLAR </a:t>
            </a:r>
            <a:r>
              <a:rPr lang="tr-TR" altLang="tr-TR" sz="3200" b="1" dirty="0" smtClean="0">
                <a:solidFill>
                  <a:schemeClr val="bg1"/>
                </a:solidFill>
              </a:rPr>
              <a:t/>
            </a:r>
            <a:br>
              <a:rPr lang="tr-TR" altLang="tr-TR" sz="3200" b="1" dirty="0" smtClean="0">
                <a:solidFill>
                  <a:schemeClr val="bg1"/>
                </a:solidFill>
              </a:rPr>
            </a:br>
            <a:r>
              <a:rPr lang="tr-TR" sz="3200" b="1" dirty="0" smtClean="0">
                <a:solidFill>
                  <a:schemeClr val="bg1"/>
                </a:solidFill>
              </a:rPr>
              <a:t>DİŞ ÜNİTİ</a:t>
            </a:r>
            <a:endParaRPr lang="tr-TR" altLang="tr-TR" sz="3200" b="1" dirty="0">
              <a:solidFill>
                <a:schemeClr val="bg1"/>
              </a:solidFill>
            </a:endParaRPr>
          </a:p>
        </p:txBody>
      </p:sp>
      <p:pic>
        <p:nvPicPr>
          <p:cNvPr id="1026" name="Picture 2" descr="OMÜ AMBLEM ile ilgili gö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68" t="5404" r="27357" b="4505"/>
          <a:stretch/>
        </p:blipFill>
        <p:spPr bwMode="auto">
          <a:xfrm>
            <a:off x="191188" y="192373"/>
            <a:ext cx="1358224" cy="136838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11" t="7155" r="6671" b="5531"/>
          <a:stretch/>
        </p:blipFill>
        <p:spPr bwMode="auto">
          <a:xfrm>
            <a:off x="10556016" y="192374"/>
            <a:ext cx="1375549" cy="1368384"/>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5"/>
          <p:cNvSpPr>
            <a:spLocks noChangeArrowheads="1"/>
          </p:cNvSpPr>
          <p:nvPr/>
        </p:nvSpPr>
        <p:spPr bwMode="auto">
          <a:xfrm>
            <a:off x="837507" y="2276462"/>
            <a:ext cx="111657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a:buClr>
                <a:schemeClr val="accent1"/>
              </a:buClr>
            </a:pPr>
            <a:r>
              <a:rPr lang="tr-TR" b="1" u="sng" dirty="0" err="1" smtClean="0">
                <a:solidFill>
                  <a:srgbClr val="FFC000"/>
                </a:solidFill>
                <a:latin typeface="+mn-lt"/>
              </a:rPr>
              <a:t>Dental</a:t>
            </a:r>
            <a:r>
              <a:rPr lang="tr-TR" b="1" u="sng" dirty="0" smtClean="0">
                <a:solidFill>
                  <a:srgbClr val="FFC000"/>
                </a:solidFill>
                <a:latin typeface="+mn-lt"/>
              </a:rPr>
              <a:t> </a:t>
            </a:r>
            <a:r>
              <a:rPr lang="tr-TR" b="1" u="sng" dirty="0" err="1" smtClean="0">
                <a:solidFill>
                  <a:srgbClr val="FFC000"/>
                </a:solidFill>
                <a:latin typeface="+mn-lt"/>
              </a:rPr>
              <a:t>ünitlerinin</a:t>
            </a:r>
            <a:r>
              <a:rPr lang="tr-TR" b="1" u="sng" dirty="0" smtClean="0">
                <a:solidFill>
                  <a:srgbClr val="FFC000"/>
                </a:solidFill>
                <a:latin typeface="+mn-lt"/>
              </a:rPr>
              <a:t> seçimi </a:t>
            </a:r>
            <a:r>
              <a:rPr lang="tr-TR" b="1" u="sng" dirty="0">
                <a:solidFill>
                  <a:srgbClr val="FFC000"/>
                </a:solidFill>
                <a:latin typeface="+mn-lt"/>
              </a:rPr>
              <a:t>3 ana kategori altında </a:t>
            </a:r>
            <a:r>
              <a:rPr lang="tr-TR" b="1" u="sng" dirty="0" smtClean="0">
                <a:solidFill>
                  <a:srgbClr val="FFC000"/>
                </a:solidFill>
                <a:latin typeface="+mn-lt"/>
              </a:rPr>
              <a:t>değerlendirilebilir.</a:t>
            </a:r>
            <a:endParaRPr lang="tr-TR" b="1" u="sng" dirty="0">
              <a:solidFill>
                <a:srgbClr val="FFC000"/>
              </a:solidFill>
              <a:latin typeface="+mn-lt"/>
            </a:endParaRPr>
          </a:p>
        </p:txBody>
      </p:sp>
      <p:sp>
        <p:nvSpPr>
          <p:cNvPr id="6" name="Dikdörtgen 5"/>
          <p:cNvSpPr/>
          <p:nvPr/>
        </p:nvSpPr>
        <p:spPr>
          <a:xfrm>
            <a:off x="837507" y="1713604"/>
            <a:ext cx="11094057" cy="523220"/>
          </a:xfrm>
          <a:prstGeom prst="rect">
            <a:avLst/>
          </a:prstGeom>
        </p:spPr>
        <p:txBody>
          <a:bodyPr wrap="square">
            <a:spAutoFit/>
          </a:bodyPr>
          <a:lstStyle/>
          <a:p>
            <a:r>
              <a:rPr lang="tr-TR" sz="2800" b="1" dirty="0">
                <a:solidFill>
                  <a:srgbClr val="FFC000"/>
                </a:solidFill>
              </a:rPr>
              <a:t>Diş </a:t>
            </a:r>
            <a:r>
              <a:rPr lang="tr-TR" sz="2800" b="1" dirty="0" err="1">
                <a:solidFill>
                  <a:srgbClr val="FFC000"/>
                </a:solidFill>
              </a:rPr>
              <a:t>Üniti</a:t>
            </a:r>
            <a:r>
              <a:rPr lang="tr-TR" sz="2800" b="1" dirty="0">
                <a:solidFill>
                  <a:srgbClr val="FFC000"/>
                </a:solidFill>
              </a:rPr>
              <a:t> Nasıl Seçilir? </a:t>
            </a:r>
          </a:p>
        </p:txBody>
      </p:sp>
      <p:sp>
        <p:nvSpPr>
          <p:cNvPr id="2" name="Dikdörtgen 1"/>
          <p:cNvSpPr/>
          <p:nvPr/>
        </p:nvSpPr>
        <p:spPr>
          <a:xfrm>
            <a:off x="549796" y="3068960"/>
            <a:ext cx="6092825" cy="1938992"/>
          </a:xfrm>
          <a:prstGeom prst="rect">
            <a:avLst/>
          </a:prstGeom>
        </p:spPr>
        <p:txBody>
          <a:bodyPr>
            <a:spAutoFit/>
          </a:bodyPr>
          <a:lstStyle/>
          <a:p>
            <a:pPr marL="1162050" indent="-619125">
              <a:buClr>
                <a:srgbClr val="FFC000"/>
              </a:buClr>
              <a:buFont typeface="Wingdings" panose="05000000000000000000" pitchFamily="2" charset="2"/>
              <a:buChar char="Ø"/>
            </a:pPr>
            <a:r>
              <a:rPr lang="tr-TR" b="1" dirty="0"/>
              <a:t>Tasarım </a:t>
            </a:r>
            <a:r>
              <a:rPr lang="tr-TR" b="1" dirty="0" smtClean="0"/>
              <a:t>Bileşenleri</a:t>
            </a:r>
          </a:p>
          <a:p>
            <a:pPr marL="1162050" indent="-619125">
              <a:buClr>
                <a:srgbClr val="FFC000"/>
              </a:buClr>
              <a:buFont typeface="Wingdings" panose="05000000000000000000" pitchFamily="2" charset="2"/>
              <a:buChar char="Ø"/>
            </a:pPr>
            <a:endParaRPr lang="tr-TR" b="1" dirty="0" smtClean="0"/>
          </a:p>
          <a:p>
            <a:pPr marL="1162050" indent="-619125">
              <a:buClr>
                <a:srgbClr val="FFC000"/>
              </a:buClr>
              <a:buFont typeface="Wingdings" panose="05000000000000000000" pitchFamily="2" charset="2"/>
              <a:buChar char="Ø"/>
            </a:pPr>
            <a:r>
              <a:rPr lang="tr-TR" b="1" dirty="0" smtClean="0"/>
              <a:t>İşlevsellik Bileşenleri</a:t>
            </a:r>
          </a:p>
          <a:p>
            <a:pPr marL="542925">
              <a:buClr>
                <a:srgbClr val="FFC000"/>
              </a:buClr>
            </a:pPr>
            <a:endParaRPr lang="tr-TR" b="1" dirty="0" smtClean="0"/>
          </a:p>
          <a:p>
            <a:pPr marL="1162050" indent="-619125">
              <a:buClr>
                <a:srgbClr val="FFC000"/>
              </a:buClr>
              <a:buFont typeface="Wingdings" panose="05000000000000000000" pitchFamily="2" charset="2"/>
              <a:buChar char="Ø"/>
            </a:pPr>
            <a:r>
              <a:rPr lang="tr-TR" b="1" dirty="0" smtClean="0"/>
              <a:t>Aksesuar </a:t>
            </a:r>
            <a:r>
              <a:rPr lang="tr-TR" b="1" dirty="0"/>
              <a:t>Bileşenleri</a:t>
            </a:r>
          </a:p>
        </p:txBody>
      </p:sp>
    </p:spTree>
    <p:extLst>
      <p:ext uri="{BB962C8B-B14F-4D97-AF65-F5344CB8AC3E}">
        <p14:creationId xmlns:p14="http://schemas.microsoft.com/office/powerpoint/2010/main" val="9594569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xmlns="" id="{C326BF1F-B49C-4DF3-882F-012849EC5EE3}"/>
              </a:ext>
            </a:extLst>
          </p:cNvPr>
          <p:cNvSpPr>
            <a:spLocks noGrp="1" noChangeArrowheads="1"/>
          </p:cNvSpPr>
          <p:nvPr>
            <p:ph type="title"/>
          </p:nvPr>
        </p:nvSpPr>
        <p:spPr>
          <a:xfrm>
            <a:off x="1627024" y="188640"/>
            <a:ext cx="8856984" cy="1368152"/>
          </a:xfr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a:normAutofit/>
          </a:bodyPr>
          <a:lstStyle/>
          <a:p>
            <a:pPr algn="ctr"/>
            <a:r>
              <a:rPr lang="tr-TR" altLang="tr-TR" sz="3200" b="1" dirty="0">
                <a:solidFill>
                  <a:schemeClr val="bg1"/>
                </a:solidFill>
              </a:rPr>
              <a:t>ENDODONTİK EKİPMANLAR </a:t>
            </a:r>
            <a:r>
              <a:rPr lang="tr-TR" altLang="tr-TR" sz="3200" b="1" dirty="0" smtClean="0">
                <a:solidFill>
                  <a:schemeClr val="bg1"/>
                </a:solidFill>
              </a:rPr>
              <a:t/>
            </a:r>
            <a:br>
              <a:rPr lang="tr-TR" altLang="tr-TR" sz="3200" b="1" dirty="0" smtClean="0">
                <a:solidFill>
                  <a:schemeClr val="bg1"/>
                </a:solidFill>
              </a:rPr>
            </a:br>
            <a:r>
              <a:rPr lang="tr-TR" sz="3200" b="1" dirty="0" smtClean="0">
                <a:solidFill>
                  <a:schemeClr val="bg1"/>
                </a:solidFill>
              </a:rPr>
              <a:t>DİŞ ÜNİTİ</a:t>
            </a:r>
            <a:endParaRPr lang="tr-TR" altLang="tr-TR" sz="3200" b="1" dirty="0">
              <a:solidFill>
                <a:schemeClr val="bg1"/>
              </a:solidFill>
            </a:endParaRPr>
          </a:p>
        </p:txBody>
      </p:sp>
      <p:pic>
        <p:nvPicPr>
          <p:cNvPr id="1026" name="Picture 2" descr="OMÜ AMBLEM ile ilgili gö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68" t="5404" r="27357" b="4505"/>
          <a:stretch/>
        </p:blipFill>
        <p:spPr bwMode="auto">
          <a:xfrm>
            <a:off x="191188" y="192373"/>
            <a:ext cx="1358224" cy="136838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11" t="7155" r="6671" b="5531"/>
          <a:stretch/>
        </p:blipFill>
        <p:spPr bwMode="auto">
          <a:xfrm>
            <a:off x="10556016" y="192374"/>
            <a:ext cx="1375549" cy="1368384"/>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5"/>
          <p:cNvSpPr>
            <a:spLocks noChangeArrowheads="1"/>
          </p:cNvSpPr>
          <p:nvPr/>
        </p:nvSpPr>
        <p:spPr bwMode="auto">
          <a:xfrm>
            <a:off x="837506" y="2295499"/>
            <a:ext cx="1109405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542925" indent="-542925">
              <a:buClr>
                <a:srgbClr val="FFC000"/>
              </a:buClr>
            </a:pPr>
            <a:r>
              <a:rPr lang="tr-TR" b="1" u="sng" dirty="0">
                <a:solidFill>
                  <a:srgbClr val="FFC000"/>
                </a:solidFill>
                <a:latin typeface="+mn-lt"/>
              </a:rPr>
              <a:t>Tasarım </a:t>
            </a:r>
            <a:r>
              <a:rPr lang="tr-TR" b="1" u="sng" dirty="0" smtClean="0">
                <a:solidFill>
                  <a:srgbClr val="FFC000"/>
                </a:solidFill>
                <a:latin typeface="+mn-lt"/>
              </a:rPr>
              <a:t>Bileşenleri </a:t>
            </a:r>
            <a:r>
              <a:rPr lang="tr-TR" b="1" dirty="0" smtClean="0">
                <a:solidFill>
                  <a:srgbClr val="FFC000"/>
                </a:solidFill>
                <a:latin typeface="+mn-lt"/>
              </a:rPr>
              <a:t>; </a:t>
            </a:r>
            <a:r>
              <a:rPr lang="tr-TR" sz="2200" b="1" dirty="0">
                <a:latin typeface="+mn-lt"/>
              </a:rPr>
              <a:t>hasta koltuğunun konforunu, ergonomisini ve estetik </a:t>
            </a:r>
            <a:r>
              <a:rPr lang="tr-TR" sz="2200" b="1" dirty="0" smtClean="0">
                <a:latin typeface="+mn-lt"/>
              </a:rPr>
              <a:t>değerini belirler.</a:t>
            </a:r>
            <a:r>
              <a:rPr lang="tr-TR" sz="2200" b="1" u="sng" dirty="0" smtClean="0">
                <a:solidFill>
                  <a:srgbClr val="FFC000"/>
                </a:solidFill>
                <a:latin typeface="+mn-lt"/>
              </a:rPr>
              <a:t> </a:t>
            </a:r>
            <a:endParaRPr lang="tr-TR" sz="2200" b="1" u="sng" dirty="0">
              <a:solidFill>
                <a:srgbClr val="FFC000"/>
              </a:solidFill>
              <a:latin typeface="+mn-lt"/>
            </a:endParaRPr>
          </a:p>
        </p:txBody>
      </p:sp>
      <p:sp>
        <p:nvSpPr>
          <p:cNvPr id="6" name="Dikdörtgen 5"/>
          <p:cNvSpPr/>
          <p:nvPr/>
        </p:nvSpPr>
        <p:spPr>
          <a:xfrm>
            <a:off x="837507" y="1713604"/>
            <a:ext cx="11094057" cy="523220"/>
          </a:xfrm>
          <a:prstGeom prst="rect">
            <a:avLst/>
          </a:prstGeom>
        </p:spPr>
        <p:txBody>
          <a:bodyPr wrap="square">
            <a:spAutoFit/>
          </a:bodyPr>
          <a:lstStyle/>
          <a:p>
            <a:r>
              <a:rPr lang="tr-TR" sz="2800" b="1" dirty="0">
                <a:solidFill>
                  <a:srgbClr val="FFC000"/>
                </a:solidFill>
              </a:rPr>
              <a:t>Diş </a:t>
            </a:r>
            <a:r>
              <a:rPr lang="tr-TR" sz="2800" b="1" dirty="0" err="1">
                <a:solidFill>
                  <a:srgbClr val="FFC000"/>
                </a:solidFill>
              </a:rPr>
              <a:t>Üniti</a:t>
            </a:r>
            <a:r>
              <a:rPr lang="tr-TR" sz="2800" b="1" dirty="0">
                <a:solidFill>
                  <a:srgbClr val="FFC000"/>
                </a:solidFill>
              </a:rPr>
              <a:t> Nasıl Seçilir? </a:t>
            </a:r>
          </a:p>
        </p:txBody>
      </p:sp>
      <p:sp>
        <p:nvSpPr>
          <p:cNvPr id="3" name="Dikdörtgen 2"/>
          <p:cNvSpPr/>
          <p:nvPr/>
        </p:nvSpPr>
        <p:spPr>
          <a:xfrm>
            <a:off x="870300" y="2924944"/>
            <a:ext cx="11061264" cy="3046988"/>
          </a:xfrm>
          <a:prstGeom prst="rect">
            <a:avLst/>
          </a:prstGeom>
        </p:spPr>
        <p:txBody>
          <a:bodyPr wrap="square">
            <a:spAutoFit/>
          </a:bodyPr>
          <a:lstStyle/>
          <a:p>
            <a:pPr marL="361950" indent="-361950" algn="just">
              <a:buAutoNum type="arabicPeriod"/>
            </a:pPr>
            <a:r>
              <a:rPr lang="tr-TR" b="1" dirty="0">
                <a:solidFill>
                  <a:srgbClr val="FFC000"/>
                </a:solidFill>
              </a:rPr>
              <a:t>Sandalyenin </a:t>
            </a:r>
            <a:r>
              <a:rPr lang="tr-TR" b="1" dirty="0" smtClean="0">
                <a:solidFill>
                  <a:srgbClr val="FFC000"/>
                </a:solidFill>
              </a:rPr>
              <a:t>boyutları; </a:t>
            </a:r>
            <a:r>
              <a:rPr lang="tr-TR" b="1" dirty="0"/>
              <a:t>çalışmanın düzenini belirleme anlamında kritik bir öneme sahiptir. </a:t>
            </a:r>
            <a:endParaRPr lang="tr-TR" b="1" dirty="0" smtClean="0"/>
          </a:p>
          <a:p>
            <a:pPr algn="just"/>
            <a:endParaRPr lang="tr-TR" b="1" dirty="0" smtClean="0"/>
          </a:p>
          <a:p>
            <a:pPr marL="714375" indent="-352425" algn="just">
              <a:buFont typeface="Wingdings" panose="05000000000000000000" pitchFamily="2" charset="2"/>
              <a:buChar char="ü"/>
            </a:pPr>
            <a:r>
              <a:rPr lang="tr-TR" b="1" dirty="0" smtClean="0"/>
              <a:t>Diş </a:t>
            </a:r>
            <a:r>
              <a:rPr lang="tr-TR" b="1" dirty="0"/>
              <a:t>hekimi koltuğunun, hava-su şırıngası, türbin, </a:t>
            </a:r>
            <a:r>
              <a:rPr lang="tr-TR" b="1" dirty="0" err="1"/>
              <a:t>mikromotor</a:t>
            </a:r>
            <a:r>
              <a:rPr lang="tr-TR" b="1" dirty="0"/>
              <a:t>, </a:t>
            </a:r>
            <a:r>
              <a:rPr lang="tr-TR" b="1" dirty="0" err="1"/>
              <a:t>kavitron</a:t>
            </a:r>
            <a:r>
              <a:rPr lang="tr-TR" b="1" dirty="0"/>
              <a:t> birimi, ışınlı dolgu, emme ünitesi, hava kompresörü ve onu çevreleyen diğer tüm ekipmanlara sahip olması önemlidir. </a:t>
            </a:r>
            <a:endParaRPr lang="tr-TR" b="1" dirty="0" smtClean="0"/>
          </a:p>
          <a:p>
            <a:pPr marL="714375" indent="-352425" algn="just">
              <a:buFont typeface="Wingdings" panose="05000000000000000000" pitchFamily="2" charset="2"/>
              <a:buChar char="ü"/>
            </a:pPr>
            <a:r>
              <a:rPr lang="tr-TR" b="1" dirty="0" smtClean="0"/>
              <a:t>Enstrüman </a:t>
            </a:r>
            <a:r>
              <a:rPr lang="tr-TR" b="1" dirty="0"/>
              <a:t>panelinin hareket yarıçapı yeterli olmalı ve kısıtlanmamalıdır.</a:t>
            </a:r>
            <a:endParaRPr lang="tr-TR" b="1" dirty="0" smtClean="0"/>
          </a:p>
          <a:p>
            <a:pPr marL="714375" indent="-352425" algn="just">
              <a:buFont typeface="Wingdings" panose="05000000000000000000" pitchFamily="2" charset="2"/>
              <a:buChar char="ü"/>
            </a:pPr>
            <a:endParaRPr lang="tr-TR" b="1" dirty="0"/>
          </a:p>
        </p:txBody>
      </p:sp>
    </p:spTree>
    <p:extLst>
      <p:ext uri="{BB962C8B-B14F-4D97-AF65-F5344CB8AC3E}">
        <p14:creationId xmlns:p14="http://schemas.microsoft.com/office/powerpoint/2010/main" val="5564594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xmlns="" id="{C326BF1F-B49C-4DF3-882F-012849EC5EE3}"/>
              </a:ext>
            </a:extLst>
          </p:cNvPr>
          <p:cNvSpPr>
            <a:spLocks noGrp="1" noChangeArrowheads="1"/>
          </p:cNvSpPr>
          <p:nvPr>
            <p:ph type="title"/>
          </p:nvPr>
        </p:nvSpPr>
        <p:spPr>
          <a:xfrm>
            <a:off x="1627024" y="188640"/>
            <a:ext cx="8856984" cy="1368152"/>
          </a:xfr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a:normAutofit/>
          </a:bodyPr>
          <a:lstStyle/>
          <a:p>
            <a:pPr algn="ctr"/>
            <a:r>
              <a:rPr lang="tr-TR" altLang="tr-TR" sz="3200" b="1" dirty="0">
                <a:solidFill>
                  <a:schemeClr val="bg1"/>
                </a:solidFill>
              </a:rPr>
              <a:t>ENDODONTİK EKİPMANLAR </a:t>
            </a:r>
            <a:r>
              <a:rPr lang="tr-TR" altLang="tr-TR" sz="3200" b="1" dirty="0" smtClean="0">
                <a:solidFill>
                  <a:schemeClr val="bg1"/>
                </a:solidFill>
              </a:rPr>
              <a:t/>
            </a:r>
            <a:br>
              <a:rPr lang="tr-TR" altLang="tr-TR" sz="3200" b="1" dirty="0" smtClean="0">
                <a:solidFill>
                  <a:schemeClr val="bg1"/>
                </a:solidFill>
              </a:rPr>
            </a:br>
            <a:r>
              <a:rPr lang="tr-TR" sz="3200" b="1" dirty="0" smtClean="0">
                <a:solidFill>
                  <a:schemeClr val="bg1"/>
                </a:solidFill>
              </a:rPr>
              <a:t>DİŞ ÜNİTİ</a:t>
            </a:r>
            <a:endParaRPr lang="tr-TR" altLang="tr-TR" sz="3200" b="1" dirty="0">
              <a:solidFill>
                <a:schemeClr val="bg1"/>
              </a:solidFill>
            </a:endParaRPr>
          </a:p>
        </p:txBody>
      </p:sp>
      <p:pic>
        <p:nvPicPr>
          <p:cNvPr id="1026" name="Picture 2" descr="OMÜ AMBLEM ile ilgili gö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68" t="5404" r="27357" b="4505"/>
          <a:stretch/>
        </p:blipFill>
        <p:spPr bwMode="auto">
          <a:xfrm>
            <a:off x="191188" y="192373"/>
            <a:ext cx="1358224" cy="136838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11" t="7155" r="6671" b="5531"/>
          <a:stretch/>
        </p:blipFill>
        <p:spPr bwMode="auto">
          <a:xfrm>
            <a:off x="10556016" y="192374"/>
            <a:ext cx="1375549" cy="1368384"/>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5"/>
          <p:cNvSpPr>
            <a:spLocks noChangeArrowheads="1"/>
          </p:cNvSpPr>
          <p:nvPr/>
        </p:nvSpPr>
        <p:spPr bwMode="auto">
          <a:xfrm>
            <a:off x="837506" y="2295499"/>
            <a:ext cx="1109405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542925" indent="-542925">
              <a:buClr>
                <a:srgbClr val="FFC000"/>
              </a:buClr>
            </a:pPr>
            <a:r>
              <a:rPr lang="tr-TR" b="1" u="sng" dirty="0">
                <a:solidFill>
                  <a:srgbClr val="FFC000"/>
                </a:solidFill>
                <a:latin typeface="+mn-lt"/>
              </a:rPr>
              <a:t>Tasarım </a:t>
            </a:r>
            <a:r>
              <a:rPr lang="tr-TR" b="1" u="sng" dirty="0" smtClean="0">
                <a:solidFill>
                  <a:srgbClr val="FFC000"/>
                </a:solidFill>
                <a:latin typeface="+mn-lt"/>
              </a:rPr>
              <a:t>Bileşenleri </a:t>
            </a:r>
            <a:r>
              <a:rPr lang="tr-TR" b="1" dirty="0" smtClean="0">
                <a:solidFill>
                  <a:srgbClr val="FFC000"/>
                </a:solidFill>
                <a:latin typeface="+mn-lt"/>
              </a:rPr>
              <a:t>; </a:t>
            </a:r>
            <a:endParaRPr lang="tr-TR" sz="2200" b="1" u="sng" dirty="0">
              <a:solidFill>
                <a:srgbClr val="FFC000"/>
              </a:solidFill>
              <a:latin typeface="+mn-lt"/>
            </a:endParaRPr>
          </a:p>
        </p:txBody>
      </p:sp>
      <p:sp>
        <p:nvSpPr>
          <p:cNvPr id="6" name="Dikdörtgen 5"/>
          <p:cNvSpPr/>
          <p:nvPr/>
        </p:nvSpPr>
        <p:spPr>
          <a:xfrm>
            <a:off x="837507" y="1713604"/>
            <a:ext cx="11094057" cy="523220"/>
          </a:xfrm>
          <a:prstGeom prst="rect">
            <a:avLst/>
          </a:prstGeom>
        </p:spPr>
        <p:txBody>
          <a:bodyPr wrap="square">
            <a:spAutoFit/>
          </a:bodyPr>
          <a:lstStyle/>
          <a:p>
            <a:r>
              <a:rPr lang="tr-TR" sz="2800" b="1" dirty="0">
                <a:solidFill>
                  <a:srgbClr val="FFC000"/>
                </a:solidFill>
              </a:rPr>
              <a:t>Diş </a:t>
            </a:r>
            <a:r>
              <a:rPr lang="tr-TR" sz="2800" b="1" dirty="0" err="1">
                <a:solidFill>
                  <a:srgbClr val="FFC000"/>
                </a:solidFill>
              </a:rPr>
              <a:t>Üniti</a:t>
            </a:r>
            <a:r>
              <a:rPr lang="tr-TR" sz="2800" b="1" dirty="0">
                <a:solidFill>
                  <a:srgbClr val="FFC000"/>
                </a:solidFill>
              </a:rPr>
              <a:t> Nasıl Seçilir? </a:t>
            </a:r>
          </a:p>
        </p:txBody>
      </p:sp>
      <p:sp>
        <p:nvSpPr>
          <p:cNvPr id="3" name="Dikdörtgen 2"/>
          <p:cNvSpPr/>
          <p:nvPr/>
        </p:nvSpPr>
        <p:spPr>
          <a:xfrm>
            <a:off x="870300" y="3068960"/>
            <a:ext cx="11061264" cy="3139321"/>
          </a:xfrm>
          <a:prstGeom prst="rect">
            <a:avLst/>
          </a:prstGeom>
        </p:spPr>
        <p:txBody>
          <a:bodyPr wrap="square">
            <a:spAutoFit/>
          </a:bodyPr>
          <a:lstStyle/>
          <a:p>
            <a:pPr marL="457200" indent="-457200" algn="just">
              <a:buAutoNum type="arabicPeriod" startAt="2"/>
            </a:pPr>
            <a:r>
              <a:rPr lang="tr-TR" sz="2200" b="1" dirty="0" smtClean="0">
                <a:solidFill>
                  <a:srgbClr val="FFC000"/>
                </a:solidFill>
              </a:rPr>
              <a:t>Diş </a:t>
            </a:r>
            <a:r>
              <a:rPr lang="tr-TR" sz="2200" b="1" dirty="0">
                <a:solidFill>
                  <a:srgbClr val="FFC000"/>
                </a:solidFill>
              </a:rPr>
              <a:t>hekimi koltuğunun sırtlığı, </a:t>
            </a:r>
            <a:endParaRPr lang="tr-TR" sz="2200" b="1" dirty="0" smtClean="0">
              <a:solidFill>
                <a:srgbClr val="FFC000"/>
              </a:solidFill>
            </a:endParaRPr>
          </a:p>
          <a:p>
            <a:pPr algn="just"/>
            <a:endParaRPr lang="tr-TR" sz="2200" b="1" dirty="0" smtClean="0">
              <a:solidFill>
                <a:srgbClr val="FFC000"/>
              </a:solidFill>
            </a:endParaRPr>
          </a:p>
          <a:p>
            <a:pPr marL="714375" indent="-352425" algn="just">
              <a:buFont typeface="Wingdings" panose="05000000000000000000" pitchFamily="2" charset="2"/>
              <a:buChar char="ü"/>
            </a:pPr>
            <a:r>
              <a:rPr lang="tr-TR" sz="2200" b="1" dirty="0" smtClean="0"/>
              <a:t>Hastanın </a:t>
            </a:r>
            <a:r>
              <a:rPr lang="tr-TR" sz="2200" b="1" dirty="0"/>
              <a:t>yeterli sırt desteğine sahip olmasını sağlayacak kadar geniş olmalıdır, ancak diş hekiminin hareket kabiliyetini de kısıtlamamalıdır</a:t>
            </a:r>
            <a:r>
              <a:rPr lang="tr-TR" sz="2200" b="1" dirty="0" smtClean="0"/>
              <a:t>. </a:t>
            </a:r>
            <a:r>
              <a:rPr lang="tr-TR" sz="2200" b="1" dirty="0"/>
              <a:t>Çok geniş bir sırtlık hasta konforunu arttırırken diş hekimin çalışma konforunu azaltır</a:t>
            </a:r>
            <a:r>
              <a:rPr lang="tr-TR" sz="2200" b="1" dirty="0" smtClean="0"/>
              <a:t>.</a:t>
            </a:r>
          </a:p>
          <a:p>
            <a:pPr marL="714375" indent="-352425" algn="just">
              <a:buFont typeface="Wingdings" panose="05000000000000000000" pitchFamily="2" charset="2"/>
              <a:buChar char="ü"/>
            </a:pPr>
            <a:r>
              <a:rPr lang="tr-TR" sz="2200" b="1" dirty="0" smtClean="0"/>
              <a:t>Sırtlık </a:t>
            </a:r>
            <a:r>
              <a:rPr lang="tr-TR" sz="2200" b="1" dirty="0"/>
              <a:t>ve koltuk arasında boşluk olmaması önem arz eder. Aksi halde hasta tedavi sırasında rahatsız olacak ve uzun seanslara dayanamayacaktır</a:t>
            </a:r>
            <a:r>
              <a:rPr lang="tr-TR" sz="2200" b="1" dirty="0" smtClean="0"/>
              <a:t>.</a:t>
            </a:r>
          </a:p>
          <a:p>
            <a:pPr marL="361950" indent="-361950" algn="just"/>
            <a:endParaRPr lang="tr-TR" sz="2200" b="1" dirty="0" smtClean="0"/>
          </a:p>
          <a:p>
            <a:pPr marL="714375" indent="-352425" algn="just">
              <a:buFont typeface="Wingdings" panose="05000000000000000000" pitchFamily="2" charset="2"/>
              <a:buChar char="ü"/>
            </a:pPr>
            <a:endParaRPr lang="tr-TR" sz="2200" b="1" dirty="0"/>
          </a:p>
        </p:txBody>
      </p:sp>
    </p:spTree>
    <p:extLst>
      <p:ext uri="{BB962C8B-B14F-4D97-AF65-F5344CB8AC3E}">
        <p14:creationId xmlns:p14="http://schemas.microsoft.com/office/powerpoint/2010/main" val="23703316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xmlns="" id="{C326BF1F-B49C-4DF3-882F-012849EC5EE3}"/>
              </a:ext>
            </a:extLst>
          </p:cNvPr>
          <p:cNvSpPr>
            <a:spLocks noGrp="1" noChangeArrowheads="1"/>
          </p:cNvSpPr>
          <p:nvPr>
            <p:ph type="title"/>
          </p:nvPr>
        </p:nvSpPr>
        <p:spPr>
          <a:xfrm>
            <a:off x="1627024" y="188640"/>
            <a:ext cx="8856984" cy="1368152"/>
          </a:xfr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a:normAutofit/>
          </a:bodyPr>
          <a:lstStyle/>
          <a:p>
            <a:pPr algn="ctr"/>
            <a:r>
              <a:rPr lang="tr-TR" altLang="tr-TR" sz="3200" b="1" dirty="0">
                <a:solidFill>
                  <a:schemeClr val="bg1"/>
                </a:solidFill>
              </a:rPr>
              <a:t>ENDODONTİK EKİPMANLAR </a:t>
            </a:r>
            <a:r>
              <a:rPr lang="tr-TR" altLang="tr-TR" sz="3200" b="1" dirty="0" smtClean="0">
                <a:solidFill>
                  <a:schemeClr val="bg1"/>
                </a:solidFill>
              </a:rPr>
              <a:t/>
            </a:r>
            <a:br>
              <a:rPr lang="tr-TR" altLang="tr-TR" sz="3200" b="1" dirty="0" smtClean="0">
                <a:solidFill>
                  <a:schemeClr val="bg1"/>
                </a:solidFill>
              </a:rPr>
            </a:br>
            <a:r>
              <a:rPr lang="tr-TR" sz="3200" b="1" dirty="0" smtClean="0">
                <a:solidFill>
                  <a:schemeClr val="bg1"/>
                </a:solidFill>
              </a:rPr>
              <a:t>DİŞ ÜNİTİ</a:t>
            </a:r>
            <a:endParaRPr lang="tr-TR" altLang="tr-TR" sz="3200" b="1" dirty="0">
              <a:solidFill>
                <a:schemeClr val="bg1"/>
              </a:solidFill>
            </a:endParaRPr>
          </a:p>
        </p:txBody>
      </p:sp>
      <p:pic>
        <p:nvPicPr>
          <p:cNvPr id="1026" name="Picture 2" descr="OMÜ AMBLEM ile ilgili gö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68" t="5404" r="27357" b="4505"/>
          <a:stretch/>
        </p:blipFill>
        <p:spPr bwMode="auto">
          <a:xfrm>
            <a:off x="191188" y="192373"/>
            <a:ext cx="1358224" cy="136838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11" t="7155" r="6671" b="5531"/>
          <a:stretch/>
        </p:blipFill>
        <p:spPr bwMode="auto">
          <a:xfrm>
            <a:off x="10556016" y="192374"/>
            <a:ext cx="1375549" cy="1368384"/>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5"/>
          <p:cNvSpPr>
            <a:spLocks noChangeArrowheads="1"/>
          </p:cNvSpPr>
          <p:nvPr/>
        </p:nvSpPr>
        <p:spPr bwMode="auto">
          <a:xfrm>
            <a:off x="837506" y="2310888"/>
            <a:ext cx="11094058"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542925" indent="-542925">
              <a:buClr>
                <a:srgbClr val="FFC000"/>
              </a:buClr>
            </a:pPr>
            <a:r>
              <a:rPr lang="tr-TR" sz="2200" b="1" u="sng" dirty="0">
                <a:solidFill>
                  <a:srgbClr val="FFC000"/>
                </a:solidFill>
                <a:latin typeface="+mn-lt"/>
              </a:rPr>
              <a:t>Tasarım </a:t>
            </a:r>
            <a:r>
              <a:rPr lang="tr-TR" sz="2200" b="1" u="sng" dirty="0" smtClean="0">
                <a:solidFill>
                  <a:srgbClr val="FFC000"/>
                </a:solidFill>
                <a:latin typeface="+mn-lt"/>
              </a:rPr>
              <a:t>Bileşenleri </a:t>
            </a:r>
            <a:r>
              <a:rPr lang="tr-TR" sz="2200" b="1" dirty="0" smtClean="0">
                <a:solidFill>
                  <a:srgbClr val="FFC000"/>
                </a:solidFill>
                <a:latin typeface="+mn-lt"/>
              </a:rPr>
              <a:t>; </a:t>
            </a:r>
            <a:r>
              <a:rPr lang="tr-TR" sz="2200" b="1" dirty="0">
                <a:latin typeface="+mn-lt"/>
              </a:rPr>
              <a:t>hasta koltuğunun konforunu, ergonomisini ve estetik </a:t>
            </a:r>
            <a:r>
              <a:rPr lang="tr-TR" sz="2200" b="1" dirty="0" smtClean="0">
                <a:latin typeface="+mn-lt"/>
              </a:rPr>
              <a:t>değerini belirler.</a:t>
            </a:r>
            <a:r>
              <a:rPr lang="tr-TR" sz="2200" b="1" u="sng" dirty="0" smtClean="0">
                <a:solidFill>
                  <a:srgbClr val="FFC000"/>
                </a:solidFill>
                <a:latin typeface="+mn-lt"/>
              </a:rPr>
              <a:t> </a:t>
            </a:r>
            <a:endParaRPr lang="tr-TR" sz="2200" b="1" u="sng" dirty="0">
              <a:solidFill>
                <a:srgbClr val="FFC000"/>
              </a:solidFill>
              <a:latin typeface="+mn-lt"/>
            </a:endParaRPr>
          </a:p>
        </p:txBody>
      </p:sp>
      <p:sp>
        <p:nvSpPr>
          <p:cNvPr id="6" name="Dikdörtgen 5"/>
          <p:cNvSpPr/>
          <p:nvPr/>
        </p:nvSpPr>
        <p:spPr>
          <a:xfrm>
            <a:off x="837507" y="1713604"/>
            <a:ext cx="11094057" cy="523220"/>
          </a:xfrm>
          <a:prstGeom prst="rect">
            <a:avLst/>
          </a:prstGeom>
        </p:spPr>
        <p:txBody>
          <a:bodyPr wrap="square">
            <a:spAutoFit/>
          </a:bodyPr>
          <a:lstStyle/>
          <a:p>
            <a:r>
              <a:rPr lang="tr-TR" sz="2800" b="1" dirty="0">
                <a:solidFill>
                  <a:srgbClr val="FFC000"/>
                </a:solidFill>
              </a:rPr>
              <a:t>Diş </a:t>
            </a:r>
            <a:r>
              <a:rPr lang="tr-TR" sz="2800" b="1" dirty="0" err="1">
                <a:solidFill>
                  <a:srgbClr val="FFC000"/>
                </a:solidFill>
              </a:rPr>
              <a:t>Üniti</a:t>
            </a:r>
            <a:r>
              <a:rPr lang="tr-TR" sz="2800" b="1" dirty="0">
                <a:solidFill>
                  <a:srgbClr val="FFC000"/>
                </a:solidFill>
              </a:rPr>
              <a:t> Nasıl Seçilir? </a:t>
            </a:r>
          </a:p>
        </p:txBody>
      </p:sp>
      <p:sp>
        <p:nvSpPr>
          <p:cNvPr id="3" name="Dikdörtgen 2"/>
          <p:cNvSpPr/>
          <p:nvPr/>
        </p:nvSpPr>
        <p:spPr>
          <a:xfrm>
            <a:off x="853903" y="2852936"/>
            <a:ext cx="11061264" cy="4493538"/>
          </a:xfrm>
          <a:prstGeom prst="rect">
            <a:avLst/>
          </a:prstGeom>
        </p:spPr>
        <p:txBody>
          <a:bodyPr wrap="square">
            <a:spAutoFit/>
          </a:bodyPr>
          <a:lstStyle/>
          <a:p>
            <a:r>
              <a:rPr lang="tr-TR" sz="2200" b="1" dirty="0">
                <a:solidFill>
                  <a:srgbClr val="FFC000"/>
                </a:solidFill>
              </a:rPr>
              <a:t>3</a:t>
            </a:r>
            <a:r>
              <a:rPr lang="tr-TR" sz="2200" b="1" dirty="0" smtClean="0">
                <a:solidFill>
                  <a:srgbClr val="FFC000"/>
                </a:solidFill>
              </a:rPr>
              <a:t>.</a:t>
            </a:r>
            <a:r>
              <a:rPr lang="tr-TR" sz="2200" b="1" dirty="0" smtClean="0"/>
              <a:t> </a:t>
            </a:r>
            <a:r>
              <a:rPr lang="tr-TR" sz="2200" b="1" dirty="0" err="1">
                <a:solidFill>
                  <a:srgbClr val="FFC000"/>
                </a:solidFill>
              </a:rPr>
              <a:t>Dental</a:t>
            </a:r>
            <a:r>
              <a:rPr lang="tr-TR" sz="2200" b="1" dirty="0">
                <a:solidFill>
                  <a:srgbClr val="FFC000"/>
                </a:solidFill>
              </a:rPr>
              <a:t> koltuk </a:t>
            </a:r>
            <a:r>
              <a:rPr lang="tr-TR" sz="2200" b="1" dirty="0" smtClean="0">
                <a:solidFill>
                  <a:srgbClr val="FFC000"/>
                </a:solidFill>
              </a:rPr>
              <a:t>başlığı; </a:t>
            </a:r>
            <a:r>
              <a:rPr lang="tr-TR" sz="2200" b="1" dirty="0"/>
              <a:t>hem diş hekimi hem de hasta konforunu artırmak anlamında bir </a:t>
            </a:r>
            <a:r>
              <a:rPr lang="tr-TR" sz="2200" b="1" dirty="0" smtClean="0"/>
              <a:t>diş</a:t>
            </a:r>
          </a:p>
          <a:p>
            <a:r>
              <a:rPr lang="tr-TR" sz="2200" b="1" dirty="0"/>
              <a:t> </a:t>
            </a:r>
            <a:r>
              <a:rPr lang="tr-TR" sz="2200" b="1" dirty="0" smtClean="0"/>
              <a:t>   ünitesinin </a:t>
            </a:r>
            <a:r>
              <a:rPr lang="tr-TR" sz="2200" b="1" dirty="0"/>
              <a:t>en önemli parçasıdır. </a:t>
            </a:r>
            <a:endParaRPr lang="tr-TR" sz="2200" b="1" dirty="0" smtClean="0"/>
          </a:p>
          <a:p>
            <a:pPr marL="714375" indent="-352425">
              <a:buFont typeface="Wingdings" panose="05000000000000000000" pitchFamily="2" charset="2"/>
              <a:buChar char="ü"/>
            </a:pPr>
            <a:r>
              <a:rPr lang="tr-TR" sz="2200" b="1" dirty="0"/>
              <a:t>B</a:t>
            </a:r>
            <a:r>
              <a:rPr lang="tr-TR" sz="2200" b="1" dirty="0" smtClean="0"/>
              <a:t>aş </a:t>
            </a:r>
            <a:r>
              <a:rPr lang="tr-TR" sz="2200" b="1" dirty="0"/>
              <a:t>desteğinin koltuk ile aynı hizaya getirilmesi ya da kaldırılması, çocuk hastaların başlarını yasladıkları zaman diş hekimlerinin ağız boşluğuna daha kolay erişmesine yardımcı olur.</a:t>
            </a:r>
          </a:p>
          <a:p>
            <a:pPr marL="714375" indent="-352425">
              <a:buFont typeface="Wingdings" panose="05000000000000000000" pitchFamily="2" charset="2"/>
              <a:buChar char="ü"/>
            </a:pPr>
            <a:r>
              <a:rPr lang="tr-TR" sz="2200" b="1" dirty="0" smtClean="0"/>
              <a:t>İkinci </a:t>
            </a:r>
            <a:r>
              <a:rPr lang="tr-TR" sz="2200" b="1" dirty="0"/>
              <a:t>ve üçüncü azı dişleri gibi zorlu bölgelerin görünürlüğünü en üst düzeye çıkarmaya yardımcı olabilecek çift mafsallı bir başlığa sahip olması önem arz eder. </a:t>
            </a:r>
            <a:endParaRPr lang="tr-TR" sz="2200" b="1" dirty="0" smtClean="0"/>
          </a:p>
          <a:p>
            <a:pPr marL="714375" indent="-352425">
              <a:buFont typeface="Wingdings" panose="05000000000000000000" pitchFamily="2" charset="2"/>
              <a:buChar char="ü"/>
            </a:pPr>
            <a:r>
              <a:rPr lang="tr-TR" sz="2200" b="1" dirty="0" smtClean="0"/>
              <a:t>Hastaların </a:t>
            </a:r>
            <a:r>
              <a:rPr lang="tr-TR" sz="2200" b="1" dirty="0"/>
              <a:t>tekerlekli sandalyede tedavi edilmesi durumunda, arkadan içeriye erişime izin veren baş desteğinin çevrilebilmesi gerekir. </a:t>
            </a:r>
            <a:endParaRPr lang="tr-TR" sz="2200" b="1" dirty="0" smtClean="0"/>
          </a:p>
          <a:p>
            <a:pPr marL="714375" indent="-352425">
              <a:buFont typeface="Wingdings" panose="05000000000000000000" pitchFamily="2" charset="2"/>
              <a:buChar char="ü"/>
            </a:pPr>
            <a:r>
              <a:rPr lang="tr-TR" sz="2200" b="1" dirty="0" smtClean="0"/>
              <a:t>Uzun </a:t>
            </a:r>
            <a:r>
              <a:rPr lang="tr-TR" sz="2200" b="1" dirty="0"/>
              <a:t>tedavi seanslarında baş desteğinin, hastanın ayakları sandalyenin ayak tabanından dışarı uzanmayacak şekilde uzatılabilmesi hasta konforu anlamında önem teşkil eder.</a:t>
            </a:r>
          </a:p>
          <a:p>
            <a:pPr marL="361950" indent="-361950" algn="just"/>
            <a:endParaRPr lang="tr-TR" sz="2200" b="1" dirty="0" smtClean="0"/>
          </a:p>
          <a:p>
            <a:pPr marL="714375" indent="-352425" algn="just">
              <a:buFont typeface="Wingdings" panose="05000000000000000000" pitchFamily="2" charset="2"/>
              <a:buChar char="ü"/>
            </a:pPr>
            <a:endParaRPr lang="tr-TR" sz="2200" b="1" dirty="0"/>
          </a:p>
        </p:txBody>
      </p:sp>
    </p:spTree>
    <p:extLst>
      <p:ext uri="{BB962C8B-B14F-4D97-AF65-F5344CB8AC3E}">
        <p14:creationId xmlns:p14="http://schemas.microsoft.com/office/powerpoint/2010/main" val="24653824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xmlns="" id="{C326BF1F-B49C-4DF3-882F-012849EC5EE3}"/>
              </a:ext>
            </a:extLst>
          </p:cNvPr>
          <p:cNvSpPr>
            <a:spLocks noGrp="1" noChangeArrowheads="1"/>
          </p:cNvSpPr>
          <p:nvPr>
            <p:ph type="title"/>
          </p:nvPr>
        </p:nvSpPr>
        <p:spPr>
          <a:xfrm>
            <a:off x="1627024" y="188640"/>
            <a:ext cx="8856984" cy="1368152"/>
          </a:xfr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a:normAutofit/>
          </a:bodyPr>
          <a:lstStyle/>
          <a:p>
            <a:pPr algn="ctr"/>
            <a:r>
              <a:rPr lang="tr-TR" altLang="tr-TR" sz="3200" b="1" dirty="0">
                <a:solidFill>
                  <a:schemeClr val="bg1"/>
                </a:solidFill>
              </a:rPr>
              <a:t>ENDODONTİK EKİPMANLAR </a:t>
            </a:r>
            <a:r>
              <a:rPr lang="tr-TR" altLang="tr-TR" sz="3200" b="1" dirty="0" smtClean="0">
                <a:solidFill>
                  <a:schemeClr val="bg1"/>
                </a:solidFill>
              </a:rPr>
              <a:t/>
            </a:r>
            <a:br>
              <a:rPr lang="tr-TR" altLang="tr-TR" sz="3200" b="1" dirty="0" smtClean="0">
                <a:solidFill>
                  <a:schemeClr val="bg1"/>
                </a:solidFill>
              </a:rPr>
            </a:br>
            <a:r>
              <a:rPr lang="tr-TR" sz="3200" b="1" dirty="0" smtClean="0">
                <a:solidFill>
                  <a:schemeClr val="bg1"/>
                </a:solidFill>
              </a:rPr>
              <a:t>DİŞ ÜNİTİ</a:t>
            </a:r>
            <a:endParaRPr lang="tr-TR" altLang="tr-TR" sz="3200" b="1" dirty="0">
              <a:solidFill>
                <a:schemeClr val="bg1"/>
              </a:solidFill>
            </a:endParaRPr>
          </a:p>
        </p:txBody>
      </p:sp>
      <p:pic>
        <p:nvPicPr>
          <p:cNvPr id="1026" name="Picture 2" descr="OMÜ AMBLEM ile ilgili gö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68" t="5404" r="27357" b="4505"/>
          <a:stretch/>
        </p:blipFill>
        <p:spPr bwMode="auto">
          <a:xfrm>
            <a:off x="191188" y="192373"/>
            <a:ext cx="1358224" cy="136838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11" t="7155" r="6671" b="5531"/>
          <a:stretch/>
        </p:blipFill>
        <p:spPr bwMode="auto">
          <a:xfrm>
            <a:off x="10556016" y="192374"/>
            <a:ext cx="1375549" cy="1368384"/>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5"/>
          <p:cNvSpPr>
            <a:spLocks noChangeArrowheads="1"/>
          </p:cNvSpPr>
          <p:nvPr/>
        </p:nvSpPr>
        <p:spPr bwMode="auto">
          <a:xfrm>
            <a:off x="837506" y="2310888"/>
            <a:ext cx="11094058"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542925" indent="-542925">
              <a:buClr>
                <a:srgbClr val="FFC000"/>
              </a:buClr>
            </a:pPr>
            <a:r>
              <a:rPr lang="tr-TR" sz="2200" b="1" u="sng" dirty="0">
                <a:solidFill>
                  <a:srgbClr val="FFC000"/>
                </a:solidFill>
                <a:latin typeface="+mn-lt"/>
              </a:rPr>
              <a:t>Tasarım </a:t>
            </a:r>
            <a:r>
              <a:rPr lang="tr-TR" sz="2200" b="1" u="sng" dirty="0" smtClean="0">
                <a:solidFill>
                  <a:srgbClr val="FFC000"/>
                </a:solidFill>
                <a:latin typeface="+mn-lt"/>
              </a:rPr>
              <a:t>Bileşenleri </a:t>
            </a:r>
            <a:r>
              <a:rPr lang="tr-TR" sz="2200" b="1" dirty="0" smtClean="0">
                <a:solidFill>
                  <a:srgbClr val="FFC000"/>
                </a:solidFill>
                <a:latin typeface="+mn-lt"/>
              </a:rPr>
              <a:t>; </a:t>
            </a:r>
            <a:r>
              <a:rPr lang="tr-TR" sz="2200" b="1" dirty="0">
                <a:latin typeface="+mn-lt"/>
              </a:rPr>
              <a:t>hasta koltuğunun konforunu, ergonomisini ve estetik </a:t>
            </a:r>
            <a:r>
              <a:rPr lang="tr-TR" sz="2200" b="1" dirty="0" smtClean="0">
                <a:latin typeface="+mn-lt"/>
              </a:rPr>
              <a:t>değerini belirler.</a:t>
            </a:r>
            <a:r>
              <a:rPr lang="tr-TR" sz="2200" b="1" u="sng" dirty="0" smtClean="0">
                <a:solidFill>
                  <a:srgbClr val="FFC000"/>
                </a:solidFill>
                <a:latin typeface="+mn-lt"/>
              </a:rPr>
              <a:t> </a:t>
            </a:r>
            <a:endParaRPr lang="tr-TR" sz="2200" b="1" u="sng" dirty="0">
              <a:solidFill>
                <a:srgbClr val="FFC000"/>
              </a:solidFill>
              <a:latin typeface="+mn-lt"/>
            </a:endParaRPr>
          </a:p>
        </p:txBody>
      </p:sp>
      <p:sp>
        <p:nvSpPr>
          <p:cNvPr id="6" name="Dikdörtgen 5"/>
          <p:cNvSpPr/>
          <p:nvPr/>
        </p:nvSpPr>
        <p:spPr>
          <a:xfrm>
            <a:off x="837507" y="1713604"/>
            <a:ext cx="11094057" cy="523220"/>
          </a:xfrm>
          <a:prstGeom prst="rect">
            <a:avLst/>
          </a:prstGeom>
        </p:spPr>
        <p:txBody>
          <a:bodyPr wrap="square">
            <a:spAutoFit/>
          </a:bodyPr>
          <a:lstStyle/>
          <a:p>
            <a:r>
              <a:rPr lang="tr-TR" sz="2800" b="1" dirty="0">
                <a:solidFill>
                  <a:srgbClr val="FFC000"/>
                </a:solidFill>
              </a:rPr>
              <a:t>Diş </a:t>
            </a:r>
            <a:r>
              <a:rPr lang="tr-TR" sz="2800" b="1" dirty="0" err="1">
                <a:solidFill>
                  <a:srgbClr val="FFC000"/>
                </a:solidFill>
              </a:rPr>
              <a:t>Üniti</a:t>
            </a:r>
            <a:r>
              <a:rPr lang="tr-TR" sz="2800" b="1" dirty="0">
                <a:solidFill>
                  <a:srgbClr val="FFC000"/>
                </a:solidFill>
              </a:rPr>
              <a:t> Nasıl Seçilir? </a:t>
            </a:r>
          </a:p>
        </p:txBody>
      </p:sp>
      <p:sp>
        <p:nvSpPr>
          <p:cNvPr id="3" name="Dikdörtgen 2"/>
          <p:cNvSpPr/>
          <p:nvPr/>
        </p:nvSpPr>
        <p:spPr>
          <a:xfrm>
            <a:off x="853903" y="2852936"/>
            <a:ext cx="7688781" cy="4493538"/>
          </a:xfrm>
          <a:prstGeom prst="rect">
            <a:avLst/>
          </a:prstGeom>
        </p:spPr>
        <p:txBody>
          <a:bodyPr wrap="square">
            <a:spAutoFit/>
          </a:bodyPr>
          <a:lstStyle/>
          <a:p>
            <a:pPr marL="457200" indent="-457200">
              <a:buAutoNum type="arabicPeriod" startAt="4"/>
            </a:pPr>
            <a:r>
              <a:rPr lang="tr-TR" sz="2200" b="1" dirty="0" smtClean="0">
                <a:solidFill>
                  <a:srgbClr val="FFC000"/>
                </a:solidFill>
              </a:rPr>
              <a:t>Koltuk döşemenin rengi, kalitesi;  </a:t>
            </a:r>
            <a:r>
              <a:rPr lang="tr-TR" sz="2200" b="1" dirty="0"/>
              <a:t>hem hastalar hem de diş hekimleri için çok önemlidir</a:t>
            </a:r>
            <a:r>
              <a:rPr lang="tr-TR" sz="2200" b="1" dirty="0" smtClean="0"/>
              <a:t>.</a:t>
            </a:r>
          </a:p>
          <a:p>
            <a:endParaRPr lang="tr-TR" sz="2200" b="1" dirty="0"/>
          </a:p>
          <a:p>
            <a:pPr marL="714375" indent="-352425">
              <a:buFont typeface="Wingdings" panose="05000000000000000000" pitchFamily="2" charset="2"/>
              <a:buChar char="ü"/>
            </a:pPr>
            <a:r>
              <a:rPr lang="tr-TR" sz="2200" b="1" dirty="0" smtClean="0"/>
              <a:t>Koltuk </a:t>
            </a:r>
            <a:r>
              <a:rPr lang="tr-TR" sz="2200" b="1" dirty="0"/>
              <a:t>yumuşak bir döşemeye sahip olduğunda, özellikle </a:t>
            </a:r>
            <a:r>
              <a:rPr lang="tr-TR" sz="2200" b="1" dirty="0" err="1"/>
              <a:t>endodonti</a:t>
            </a:r>
            <a:r>
              <a:rPr lang="tr-TR" sz="2200" b="1" dirty="0"/>
              <a:t> ve </a:t>
            </a:r>
            <a:r>
              <a:rPr lang="tr-TR" sz="2200" b="1" dirty="0" err="1"/>
              <a:t>implant</a:t>
            </a:r>
            <a:r>
              <a:rPr lang="tr-TR" sz="2200" b="1" dirty="0"/>
              <a:t> tedavileri gibi prosedürleri uzun tedavilerde </a:t>
            </a:r>
            <a:r>
              <a:rPr lang="tr-TR" sz="2200" b="1" dirty="0" smtClean="0"/>
              <a:t>hasta konforunu artıracaktır.</a:t>
            </a:r>
          </a:p>
          <a:p>
            <a:pPr marL="361950"/>
            <a:endParaRPr lang="tr-TR" sz="2200" b="1" dirty="0" smtClean="0"/>
          </a:p>
          <a:p>
            <a:pPr marL="714375" indent="-352425">
              <a:buFont typeface="Wingdings" panose="05000000000000000000" pitchFamily="2" charset="2"/>
              <a:buChar char="ü"/>
            </a:pPr>
            <a:r>
              <a:rPr lang="tr-TR" sz="2200" b="1" dirty="0" err="1" smtClean="0"/>
              <a:t>Ünit</a:t>
            </a:r>
            <a:r>
              <a:rPr lang="tr-TR" sz="2200" b="1" dirty="0"/>
              <a:t>, </a:t>
            </a:r>
            <a:r>
              <a:rPr lang="tr-TR" sz="2200" b="1" dirty="0" smtClean="0"/>
              <a:t>özellikle de koltuğu, </a:t>
            </a:r>
            <a:r>
              <a:rPr lang="tr-TR" sz="2200" b="1" dirty="0"/>
              <a:t>hastalarınızın kliniğinize girdiklerinde fark ettikleri ilk şeydir</a:t>
            </a:r>
            <a:r>
              <a:rPr lang="tr-TR" sz="2200" b="1" dirty="0" smtClean="0"/>
              <a:t>. Estetik </a:t>
            </a:r>
            <a:r>
              <a:rPr lang="tr-TR" sz="2200" b="1" dirty="0"/>
              <a:t>bir görüntü, hastanın diş tedavisine karşı tutumu üzerinde kesinlikle pozitif bir etki bırakır.</a:t>
            </a:r>
          </a:p>
          <a:p>
            <a:pPr marL="361950" indent="-361950" algn="just"/>
            <a:endParaRPr lang="tr-TR" sz="2200" b="1" dirty="0" smtClean="0"/>
          </a:p>
          <a:p>
            <a:pPr marL="714375" indent="-352425" algn="just">
              <a:buFont typeface="Wingdings" panose="05000000000000000000" pitchFamily="2" charset="2"/>
              <a:buChar char="ü"/>
            </a:pPr>
            <a:endParaRPr lang="tr-TR" sz="2200" b="1" dirty="0"/>
          </a:p>
        </p:txBody>
      </p:sp>
      <p:pic>
        <p:nvPicPr>
          <p:cNvPr id="8" name="Picture 4" descr="EN İLERİ DİŞ ÜNİTLERİ ile ilgili görsel sonucu"/>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42684" y="2924944"/>
            <a:ext cx="3384376" cy="3384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36477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xmlns="" id="{C326BF1F-B49C-4DF3-882F-012849EC5EE3}"/>
              </a:ext>
            </a:extLst>
          </p:cNvPr>
          <p:cNvSpPr>
            <a:spLocks noGrp="1" noChangeArrowheads="1"/>
          </p:cNvSpPr>
          <p:nvPr>
            <p:ph type="title"/>
          </p:nvPr>
        </p:nvSpPr>
        <p:spPr>
          <a:xfrm>
            <a:off x="1627024" y="188640"/>
            <a:ext cx="8856984" cy="1368152"/>
          </a:xfr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a:normAutofit/>
          </a:bodyPr>
          <a:lstStyle/>
          <a:p>
            <a:pPr algn="ctr"/>
            <a:r>
              <a:rPr lang="tr-TR" altLang="tr-TR" sz="3200" b="1" dirty="0">
                <a:solidFill>
                  <a:schemeClr val="bg1"/>
                </a:solidFill>
              </a:rPr>
              <a:t>ENDODONTİK EKİPMANLAR </a:t>
            </a:r>
            <a:r>
              <a:rPr lang="tr-TR" altLang="tr-TR" sz="3200" b="1" dirty="0" smtClean="0">
                <a:solidFill>
                  <a:schemeClr val="bg1"/>
                </a:solidFill>
              </a:rPr>
              <a:t/>
            </a:r>
            <a:br>
              <a:rPr lang="tr-TR" altLang="tr-TR" sz="3200" b="1" dirty="0" smtClean="0">
                <a:solidFill>
                  <a:schemeClr val="bg1"/>
                </a:solidFill>
              </a:rPr>
            </a:br>
            <a:r>
              <a:rPr lang="tr-TR" sz="3200" b="1" dirty="0" smtClean="0">
                <a:solidFill>
                  <a:schemeClr val="bg1"/>
                </a:solidFill>
              </a:rPr>
              <a:t>DİŞ ÜNİTİ</a:t>
            </a:r>
            <a:endParaRPr lang="tr-TR" altLang="tr-TR" sz="3200" b="1" dirty="0">
              <a:solidFill>
                <a:schemeClr val="bg1"/>
              </a:solidFill>
            </a:endParaRPr>
          </a:p>
        </p:txBody>
      </p:sp>
      <p:pic>
        <p:nvPicPr>
          <p:cNvPr id="1026" name="Picture 2" descr="OMÜ AMBLEM ile ilgili gö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68" t="5404" r="27357" b="4505"/>
          <a:stretch/>
        </p:blipFill>
        <p:spPr bwMode="auto">
          <a:xfrm>
            <a:off x="191188" y="192373"/>
            <a:ext cx="1358224" cy="136838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11" t="7155" r="6671" b="5531"/>
          <a:stretch/>
        </p:blipFill>
        <p:spPr bwMode="auto">
          <a:xfrm>
            <a:off x="10556016" y="192374"/>
            <a:ext cx="1375549" cy="1368384"/>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5"/>
          <p:cNvSpPr>
            <a:spLocks noChangeArrowheads="1"/>
          </p:cNvSpPr>
          <p:nvPr/>
        </p:nvSpPr>
        <p:spPr bwMode="auto">
          <a:xfrm>
            <a:off x="870301" y="2152345"/>
            <a:ext cx="8824512"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542925" indent="-542925">
              <a:buClr>
                <a:srgbClr val="FFC000"/>
              </a:buClr>
            </a:pPr>
            <a:r>
              <a:rPr lang="tr-TR" b="1" u="sng" dirty="0" smtClean="0">
                <a:solidFill>
                  <a:srgbClr val="FFC000"/>
                </a:solidFill>
                <a:latin typeface="+mn-lt"/>
              </a:rPr>
              <a:t>İşlevsel Bileşenleri </a:t>
            </a:r>
            <a:r>
              <a:rPr lang="tr-TR" b="1" dirty="0" smtClean="0">
                <a:solidFill>
                  <a:srgbClr val="FFC000"/>
                </a:solidFill>
                <a:latin typeface="+mn-lt"/>
              </a:rPr>
              <a:t>; </a:t>
            </a:r>
            <a:r>
              <a:rPr lang="tr-TR" sz="2200" b="1" dirty="0">
                <a:latin typeface="+mn-lt"/>
              </a:rPr>
              <a:t>diş </a:t>
            </a:r>
            <a:r>
              <a:rPr lang="tr-TR" sz="2200" b="1" dirty="0" err="1">
                <a:latin typeface="+mn-lt"/>
              </a:rPr>
              <a:t>ünitinin</a:t>
            </a:r>
            <a:r>
              <a:rPr lang="tr-TR" sz="2200" b="1" dirty="0">
                <a:latin typeface="+mn-lt"/>
              </a:rPr>
              <a:t> işlevselliği diş hekiminin </a:t>
            </a:r>
            <a:r>
              <a:rPr lang="tr-TR" sz="2200" b="1" dirty="0" smtClean="0">
                <a:latin typeface="+mn-lt"/>
              </a:rPr>
              <a:t>verimliliğini</a:t>
            </a:r>
          </a:p>
          <a:p>
            <a:pPr marL="542925" indent="-542925">
              <a:buClr>
                <a:srgbClr val="FFC000"/>
              </a:buClr>
            </a:pPr>
            <a:r>
              <a:rPr lang="tr-TR" sz="2200" b="1" dirty="0">
                <a:latin typeface="+mn-lt"/>
              </a:rPr>
              <a:t> </a:t>
            </a:r>
            <a:r>
              <a:rPr lang="tr-TR" sz="2200" b="1" dirty="0" smtClean="0">
                <a:latin typeface="+mn-lt"/>
              </a:rPr>
              <a:t>                                       büyük ölçüde </a:t>
            </a:r>
            <a:r>
              <a:rPr lang="tr-TR" sz="2200" b="1" dirty="0">
                <a:latin typeface="+mn-lt"/>
              </a:rPr>
              <a:t>etkiler. </a:t>
            </a:r>
            <a:endParaRPr lang="tr-TR" sz="2200" b="1" dirty="0" smtClean="0">
              <a:latin typeface="+mn-lt"/>
            </a:endParaRPr>
          </a:p>
          <a:p>
            <a:pPr marL="542925" indent="-542925">
              <a:buClr>
                <a:srgbClr val="FFC000"/>
              </a:buClr>
            </a:pPr>
            <a:r>
              <a:rPr lang="tr-TR" sz="2200" b="1" dirty="0" smtClean="0">
                <a:latin typeface="+mn-lt"/>
              </a:rPr>
              <a:t>                                        </a:t>
            </a:r>
            <a:endParaRPr lang="tr-TR" sz="2200" b="1" u="sng" dirty="0">
              <a:solidFill>
                <a:srgbClr val="FFC000"/>
              </a:solidFill>
              <a:latin typeface="+mn-lt"/>
            </a:endParaRPr>
          </a:p>
        </p:txBody>
      </p:sp>
      <p:sp>
        <p:nvSpPr>
          <p:cNvPr id="6" name="Dikdörtgen 5"/>
          <p:cNvSpPr/>
          <p:nvPr/>
        </p:nvSpPr>
        <p:spPr>
          <a:xfrm>
            <a:off x="837507" y="1629125"/>
            <a:ext cx="11094057" cy="523220"/>
          </a:xfrm>
          <a:prstGeom prst="rect">
            <a:avLst/>
          </a:prstGeom>
        </p:spPr>
        <p:txBody>
          <a:bodyPr wrap="square">
            <a:spAutoFit/>
          </a:bodyPr>
          <a:lstStyle/>
          <a:p>
            <a:r>
              <a:rPr lang="tr-TR" sz="2800" b="1" dirty="0">
                <a:solidFill>
                  <a:srgbClr val="FFC000"/>
                </a:solidFill>
              </a:rPr>
              <a:t>Diş </a:t>
            </a:r>
            <a:r>
              <a:rPr lang="tr-TR" sz="2800" b="1" dirty="0" err="1">
                <a:solidFill>
                  <a:srgbClr val="FFC000"/>
                </a:solidFill>
              </a:rPr>
              <a:t>Üniti</a:t>
            </a:r>
            <a:r>
              <a:rPr lang="tr-TR" sz="2800" b="1" dirty="0">
                <a:solidFill>
                  <a:srgbClr val="FFC000"/>
                </a:solidFill>
              </a:rPr>
              <a:t> Nasıl Seçilir? </a:t>
            </a:r>
          </a:p>
        </p:txBody>
      </p:sp>
      <p:sp>
        <p:nvSpPr>
          <p:cNvPr id="3" name="Dikdörtgen 2"/>
          <p:cNvSpPr/>
          <p:nvPr/>
        </p:nvSpPr>
        <p:spPr>
          <a:xfrm>
            <a:off x="765820" y="3032815"/>
            <a:ext cx="8592091" cy="3816429"/>
          </a:xfrm>
          <a:prstGeom prst="rect">
            <a:avLst/>
          </a:prstGeom>
        </p:spPr>
        <p:txBody>
          <a:bodyPr wrap="square">
            <a:spAutoFit/>
          </a:bodyPr>
          <a:lstStyle/>
          <a:p>
            <a:pPr marL="457200" indent="-457200">
              <a:buAutoNum type="arabicPeriod"/>
            </a:pPr>
            <a:r>
              <a:rPr lang="tr-TR" sz="2200" b="1" dirty="0" smtClean="0">
                <a:solidFill>
                  <a:srgbClr val="FFC000"/>
                </a:solidFill>
              </a:rPr>
              <a:t>Koltuğa </a:t>
            </a:r>
            <a:r>
              <a:rPr lang="tr-TR" sz="2200" b="1" dirty="0">
                <a:solidFill>
                  <a:srgbClr val="FFC000"/>
                </a:solidFill>
              </a:rPr>
              <a:t>monte </a:t>
            </a:r>
            <a:r>
              <a:rPr lang="tr-TR" sz="2200" b="1" dirty="0" err="1">
                <a:solidFill>
                  <a:srgbClr val="FFC000"/>
                </a:solidFill>
              </a:rPr>
              <a:t>dental</a:t>
            </a:r>
            <a:r>
              <a:rPr lang="tr-TR" sz="2200" b="1" dirty="0">
                <a:solidFill>
                  <a:srgbClr val="FFC000"/>
                </a:solidFill>
              </a:rPr>
              <a:t> </a:t>
            </a:r>
            <a:r>
              <a:rPr lang="tr-TR" sz="2200" b="1" dirty="0" err="1" smtClean="0">
                <a:solidFill>
                  <a:srgbClr val="FFC000"/>
                </a:solidFill>
              </a:rPr>
              <a:t>ünitler</a:t>
            </a:r>
            <a:r>
              <a:rPr lang="tr-TR" sz="2200" b="1" dirty="0" smtClean="0">
                <a:solidFill>
                  <a:srgbClr val="FFC000"/>
                </a:solidFill>
              </a:rPr>
              <a:t>;  </a:t>
            </a:r>
            <a:r>
              <a:rPr lang="tr-TR" sz="2200" b="1" dirty="0"/>
              <a:t>kurulum ve fonksiyonellik açısından basit sistemlerdir. </a:t>
            </a:r>
            <a:r>
              <a:rPr lang="tr-TR" sz="2200" b="1" dirty="0" smtClean="0"/>
              <a:t>Koltuğun </a:t>
            </a:r>
            <a:r>
              <a:rPr lang="tr-TR" sz="2200" b="1" dirty="0"/>
              <a:t>her iki </a:t>
            </a:r>
            <a:r>
              <a:rPr lang="tr-TR" sz="2200" b="1" dirty="0" smtClean="0"/>
              <a:t>tarafındaki </a:t>
            </a:r>
            <a:r>
              <a:rPr lang="tr-TR" sz="2200" b="1" dirty="0"/>
              <a:t>menteşeden destek alarak hareket ederler. </a:t>
            </a:r>
            <a:endParaRPr lang="tr-TR" sz="2200" b="1" dirty="0" smtClean="0"/>
          </a:p>
          <a:p>
            <a:pPr marL="447675"/>
            <a:r>
              <a:rPr lang="tr-TR" sz="2200" b="1" dirty="0" smtClean="0"/>
              <a:t>Bu </a:t>
            </a:r>
            <a:r>
              <a:rPr lang="tr-TR" sz="2200" b="1" dirty="0"/>
              <a:t>sistemler ferah aerodinamik bir görünüme sahiptir ve oldukça yer tasarrufu sağlar. Genellikle 4 bağlantı bileşeni vardır. </a:t>
            </a:r>
            <a:endParaRPr lang="tr-TR" sz="2200" b="1" dirty="0" smtClean="0"/>
          </a:p>
          <a:p>
            <a:pPr marL="809625" indent="-361950">
              <a:buFont typeface="Wingdings" panose="05000000000000000000" pitchFamily="2" charset="2"/>
              <a:buChar char="ü"/>
            </a:pPr>
            <a:r>
              <a:rPr lang="tr-TR" sz="2200" b="1" dirty="0" smtClean="0"/>
              <a:t>Basınçlı </a:t>
            </a:r>
            <a:r>
              <a:rPr lang="tr-TR" sz="2200" b="1" dirty="0"/>
              <a:t>havanın </a:t>
            </a:r>
            <a:r>
              <a:rPr lang="tr-TR" sz="2200" b="1" dirty="0" err="1"/>
              <a:t>dental</a:t>
            </a:r>
            <a:r>
              <a:rPr lang="tr-TR" sz="2200" b="1" dirty="0"/>
              <a:t> hava kompresöründen türetildiği 1 veya 2 adet </a:t>
            </a:r>
            <a:r>
              <a:rPr lang="tr-TR" sz="2200" b="1" dirty="0" err="1"/>
              <a:t>aeretör</a:t>
            </a:r>
            <a:r>
              <a:rPr lang="tr-TR" sz="2200" b="1" dirty="0"/>
              <a:t> </a:t>
            </a:r>
            <a:r>
              <a:rPr lang="tr-TR" sz="2200" b="1" dirty="0" smtClean="0"/>
              <a:t>bağlantısı, </a:t>
            </a:r>
          </a:p>
          <a:p>
            <a:pPr marL="809625" indent="-361950">
              <a:buFont typeface="Wingdings" panose="05000000000000000000" pitchFamily="2" charset="2"/>
              <a:buChar char="ü"/>
            </a:pPr>
            <a:r>
              <a:rPr lang="tr-TR" sz="2200" b="1" dirty="0" smtClean="0"/>
              <a:t>Düz </a:t>
            </a:r>
            <a:r>
              <a:rPr lang="tr-TR" sz="2200" b="1" dirty="0"/>
              <a:t>veya ters açılı bir el </a:t>
            </a:r>
            <a:r>
              <a:rPr lang="tr-TR" sz="2200" b="1" dirty="0" smtClean="0"/>
              <a:t>parçasını,</a:t>
            </a:r>
          </a:p>
          <a:p>
            <a:pPr marL="809625" indent="-361950">
              <a:buFont typeface="Wingdings" panose="05000000000000000000" pitchFamily="2" charset="2"/>
              <a:buChar char="ü"/>
            </a:pPr>
            <a:r>
              <a:rPr lang="tr-TR" sz="2200" b="1" dirty="0" smtClean="0"/>
              <a:t>Bir </a:t>
            </a:r>
            <a:r>
              <a:rPr lang="tr-TR" sz="2200" b="1" dirty="0"/>
              <a:t>hava / su şırınga bağlantısını </a:t>
            </a:r>
            <a:endParaRPr lang="tr-TR" sz="2200" b="1" dirty="0" smtClean="0"/>
          </a:p>
          <a:p>
            <a:pPr marL="809625" indent="-361950">
              <a:buFont typeface="Wingdings" panose="05000000000000000000" pitchFamily="2" charset="2"/>
              <a:buChar char="ü"/>
            </a:pPr>
            <a:r>
              <a:rPr lang="tr-TR" sz="2200" b="1" dirty="0" smtClean="0"/>
              <a:t>Elektrik </a:t>
            </a:r>
            <a:r>
              <a:rPr lang="tr-TR" sz="2200" b="1" dirty="0"/>
              <a:t>motoru için 1 </a:t>
            </a:r>
            <a:r>
              <a:rPr lang="tr-TR" sz="2200" b="1" dirty="0" smtClean="0"/>
              <a:t>bağlantısı,</a:t>
            </a:r>
            <a:endParaRPr lang="tr-TR" sz="2200" b="1" dirty="0"/>
          </a:p>
          <a:p>
            <a:pPr marL="714375" indent="-352425" algn="just">
              <a:buFont typeface="Wingdings" panose="05000000000000000000" pitchFamily="2" charset="2"/>
              <a:buChar char="ü"/>
            </a:pPr>
            <a:endParaRPr lang="tr-TR" sz="2200" b="1" dirty="0"/>
          </a:p>
        </p:txBody>
      </p:sp>
      <p:pic>
        <p:nvPicPr>
          <p:cNvPr id="8" name="Picture 4" descr="EN İLERİ DİŞ ÜNİTLERİ ile ilgili görsel sonucu"/>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539973" y="3429000"/>
            <a:ext cx="2409376" cy="2409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33854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xmlns="" id="{C326BF1F-B49C-4DF3-882F-012849EC5EE3}"/>
              </a:ext>
            </a:extLst>
          </p:cNvPr>
          <p:cNvSpPr>
            <a:spLocks noGrp="1" noChangeArrowheads="1"/>
          </p:cNvSpPr>
          <p:nvPr>
            <p:ph type="title"/>
          </p:nvPr>
        </p:nvSpPr>
        <p:spPr>
          <a:xfrm>
            <a:off x="1627024" y="188640"/>
            <a:ext cx="8856984" cy="1368152"/>
          </a:xfr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a:normAutofit/>
          </a:bodyPr>
          <a:lstStyle/>
          <a:p>
            <a:pPr algn="ctr"/>
            <a:r>
              <a:rPr lang="tr-TR" altLang="tr-TR" sz="3200" b="1" dirty="0">
                <a:solidFill>
                  <a:schemeClr val="bg1"/>
                </a:solidFill>
              </a:rPr>
              <a:t>ENDODONTİK EKİPMANLAR </a:t>
            </a:r>
            <a:r>
              <a:rPr lang="tr-TR" altLang="tr-TR" sz="3200" b="1" dirty="0" smtClean="0">
                <a:solidFill>
                  <a:schemeClr val="bg1"/>
                </a:solidFill>
              </a:rPr>
              <a:t/>
            </a:r>
            <a:br>
              <a:rPr lang="tr-TR" altLang="tr-TR" sz="3200" b="1" dirty="0" smtClean="0">
                <a:solidFill>
                  <a:schemeClr val="bg1"/>
                </a:solidFill>
              </a:rPr>
            </a:br>
            <a:r>
              <a:rPr lang="tr-TR" sz="3200" b="1" dirty="0" smtClean="0">
                <a:solidFill>
                  <a:schemeClr val="bg1"/>
                </a:solidFill>
              </a:rPr>
              <a:t>DİŞ ÜNİTİ</a:t>
            </a:r>
            <a:endParaRPr lang="tr-TR" altLang="tr-TR" sz="3200" b="1" dirty="0">
              <a:solidFill>
                <a:schemeClr val="bg1"/>
              </a:solidFill>
            </a:endParaRPr>
          </a:p>
        </p:txBody>
      </p:sp>
      <p:pic>
        <p:nvPicPr>
          <p:cNvPr id="1026" name="Picture 2" descr="OMÜ AMBLEM ile ilgili gö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68" t="5404" r="27357" b="4505"/>
          <a:stretch/>
        </p:blipFill>
        <p:spPr bwMode="auto">
          <a:xfrm>
            <a:off x="191188" y="192373"/>
            <a:ext cx="1358224" cy="136838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11" t="7155" r="6671" b="5531"/>
          <a:stretch/>
        </p:blipFill>
        <p:spPr bwMode="auto">
          <a:xfrm>
            <a:off x="10556016" y="192374"/>
            <a:ext cx="1375549" cy="1368384"/>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5"/>
          <p:cNvSpPr>
            <a:spLocks noChangeArrowheads="1"/>
          </p:cNvSpPr>
          <p:nvPr/>
        </p:nvSpPr>
        <p:spPr bwMode="auto">
          <a:xfrm>
            <a:off x="870300" y="2053926"/>
            <a:ext cx="1109405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542925" indent="-542925">
              <a:buClr>
                <a:srgbClr val="FFC000"/>
              </a:buClr>
            </a:pPr>
            <a:r>
              <a:rPr lang="tr-TR" b="1" u="sng" dirty="0" smtClean="0">
                <a:solidFill>
                  <a:srgbClr val="FFC000"/>
                </a:solidFill>
                <a:latin typeface="+mn-lt"/>
              </a:rPr>
              <a:t>İşlevsel Bileşenleri </a:t>
            </a:r>
            <a:r>
              <a:rPr lang="tr-TR" b="1" dirty="0" smtClean="0">
                <a:solidFill>
                  <a:srgbClr val="FFC000"/>
                </a:solidFill>
                <a:latin typeface="+mn-lt"/>
              </a:rPr>
              <a:t>; </a:t>
            </a:r>
            <a:endParaRPr lang="tr-TR" sz="2200" b="1" u="sng" dirty="0">
              <a:solidFill>
                <a:srgbClr val="FFC000"/>
              </a:solidFill>
              <a:latin typeface="+mn-lt"/>
            </a:endParaRPr>
          </a:p>
        </p:txBody>
      </p:sp>
      <p:sp>
        <p:nvSpPr>
          <p:cNvPr id="6" name="Dikdörtgen 5"/>
          <p:cNvSpPr/>
          <p:nvPr/>
        </p:nvSpPr>
        <p:spPr>
          <a:xfrm>
            <a:off x="837507" y="1547445"/>
            <a:ext cx="11094057" cy="523220"/>
          </a:xfrm>
          <a:prstGeom prst="rect">
            <a:avLst/>
          </a:prstGeom>
        </p:spPr>
        <p:txBody>
          <a:bodyPr wrap="square">
            <a:spAutoFit/>
          </a:bodyPr>
          <a:lstStyle/>
          <a:p>
            <a:r>
              <a:rPr lang="tr-TR" sz="2800" b="1" dirty="0">
                <a:solidFill>
                  <a:srgbClr val="FFC000"/>
                </a:solidFill>
              </a:rPr>
              <a:t>Diş </a:t>
            </a:r>
            <a:r>
              <a:rPr lang="tr-TR" sz="2800" b="1" dirty="0" err="1">
                <a:solidFill>
                  <a:srgbClr val="FFC000"/>
                </a:solidFill>
              </a:rPr>
              <a:t>Üniti</a:t>
            </a:r>
            <a:r>
              <a:rPr lang="tr-TR" sz="2800" b="1" dirty="0">
                <a:solidFill>
                  <a:srgbClr val="FFC000"/>
                </a:solidFill>
              </a:rPr>
              <a:t> Nasıl Seçilir? </a:t>
            </a:r>
          </a:p>
        </p:txBody>
      </p:sp>
      <p:sp>
        <p:nvSpPr>
          <p:cNvPr id="3" name="Dikdörtgen 2"/>
          <p:cNvSpPr/>
          <p:nvPr/>
        </p:nvSpPr>
        <p:spPr>
          <a:xfrm>
            <a:off x="862981" y="2636912"/>
            <a:ext cx="11061264" cy="3816429"/>
          </a:xfrm>
          <a:prstGeom prst="rect">
            <a:avLst/>
          </a:prstGeom>
        </p:spPr>
        <p:txBody>
          <a:bodyPr wrap="square">
            <a:spAutoFit/>
          </a:bodyPr>
          <a:lstStyle/>
          <a:p>
            <a:pPr marL="266700" indent="-266700"/>
            <a:r>
              <a:rPr lang="tr-TR" sz="2200" b="1" dirty="0" smtClean="0">
                <a:solidFill>
                  <a:srgbClr val="FFC000"/>
                </a:solidFill>
              </a:rPr>
              <a:t>2. Askılı </a:t>
            </a:r>
            <a:r>
              <a:rPr lang="tr-TR" sz="2200" b="1" dirty="0">
                <a:solidFill>
                  <a:srgbClr val="FFC000"/>
                </a:solidFill>
              </a:rPr>
              <a:t>bir tedavi modülü </a:t>
            </a:r>
            <a:endParaRPr lang="tr-TR" sz="2200" b="1" dirty="0" smtClean="0">
              <a:solidFill>
                <a:srgbClr val="FFC000"/>
              </a:solidFill>
            </a:endParaRPr>
          </a:p>
          <a:p>
            <a:pPr marL="628650" indent="-361950">
              <a:buFont typeface="Wingdings" panose="05000000000000000000" pitchFamily="2" charset="2"/>
              <a:buChar char="ü"/>
            </a:pPr>
            <a:r>
              <a:rPr lang="tr-TR" sz="2200" b="1" dirty="0" smtClean="0"/>
              <a:t>Benzersiz </a:t>
            </a:r>
            <a:r>
              <a:rPr lang="tr-TR" sz="2200" b="1" dirty="0"/>
              <a:t>bir ergonomi </a:t>
            </a:r>
            <a:r>
              <a:rPr lang="tr-TR" sz="2200" b="1" dirty="0" smtClean="0"/>
              <a:t>sunar.</a:t>
            </a:r>
          </a:p>
          <a:p>
            <a:pPr marL="628650" indent="-361950">
              <a:buFont typeface="Wingdings" panose="05000000000000000000" pitchFamily="2" charset="2"/>
              <a:buChar char="ü"/>
            </a:pPr>
            <a:r>
              <a:rPr lang="tr-TR" sz="2200" b="1" dirty="0" smtClean="0"/>
              <a:t>Kullanırken </a:t>
            </a:r>
            <a:r>
              <a:rPr lang="tr-TR" sz="2200" b="1" dirty="0"/>
              <a:t>karşılaşılan temel zorluklar, kontrol kolları için supap gereksinimi ve hortumların yönetimidir. </a:t>
            </a:r>
            <a:endParaRPr lang="tr-TR" sz="2200" b="1" dirty="0" smtClean="0"/>
          </a:p>
          <a:p>
            <a:pPr marL="628650" indent="-361950">
              <a:buFont typeface="Wingdings" panose="05000000000000000000" pitchFamily="2" charset="2"/>
              <a:buChar char="ü"/>
            </a:pPr>
            <a:r>
              <a:rPr lang="tr-TR" sz="2200" b="1" dirty="0" smtClean="0"/>
              <a:t>Sistem</a:t>
            </a:r>
            <a:r>
              <a:rPr lang="tr-TR" sz="2200" b="1" dirty="0"/>
              <a:t>, dinamik el aletlerinin kontrol tablasının üstüne yerleştirilmesine izin verir</a:t>
            </a:r>
            <a:r>
              <a:rPr lang="tr-TR" sz="2200" b="1" dirty="0" smtClean="0"/>
              <a:t>.</a:t>
            </a:r>
          </a:p>
          <a:p>
            <a:pPr marL="266700"/>
            <a:r>
              <a:rPr lang="tr-TR" sz="2200" b="1" dirty="0">
                <a:solidFill>
                  <a:srgbClr val="FFC000"/>
                </a:solidFill>
              </a:rPr>
              <a:t>Kamçı </a:t>
            </a:r>
            <a:r>
              <a:rPr lang="tr-TR" sz="2200" b="1" dirty="0" smtClean="0">
                <a:solidFill>
                  <a:srgbClr val="FFC000"/>
                </a:solidFill>
              </a:rPr>
              <a:t>kollu tedavi modülü</a:t>
            </a:r>
          </a:p>
          <a:p>
            <a:pPr marL="609600" indent="-342900">
              <a:buFont typeface="Wingdings" panose="05000000000000000000" pitchFamily="2" charset="2"/>
              <a:buChar char="ü"/>
            </a:pPr>
            <a:r>
              <a:rPr lang="tr-TR" sz="2200" b="1" dirty="0"/>
              <a:t>K</a:t>
            </a:r>
            <a:r>
              <a:rPr lang="tr-TR" sz="2200" b="1" dirty="0" smtClean="0"/>
              <a:t>olları </a:t>
            </a:r>
            <a:r>
              <a:rPr lang="tr-TR" sz="2200" b="1" dirty="0"/>
              <a:t>bileğe düşen ağırlığı alır ve elektrikli el aletlerini dengelemek daha kolay hale gelir. </a:t>
            </a:r>
            <a:endParaRPr lang="tr-TR" sz="2200" b="1" dirty="0" smtClean="0"/>
          </a:p>
          <a:p>
            <a:pPr marL="609600" indent="-342900">
              <a:buFont typeface="Wingdings" panose="05000000000000000000" pitchFamily="2" charset="2"/>
              <a:buChar char="ü"/>
            </a:pPr>
            <a:r>
              <a:rPr lang="tr-TR" sz="2200" b="1" dirty="0" smtClean="0"/>
              <a:t>Operatörün </a:t>
            </a:r>
            <a:r>
              <a:rPr lang="tr-TR" sz="2200" b="1" dirty="0"/>
              <a:t>göz yorgunluğu da azalır. </a:t>
            </a:r>
            <a:r>
              <a:rPr lang="tr-TR" sz="2200" b="1" dirty="0" smtClean="0"/>
              <a:t>Gereksiz </a:t>
            </a:r>
            <a:r>
              <a:rPr lang="tr-TR" sz="2200" b="1" dirty="0"/>
              <a:t>eğilme, bükülme </a:t>
            </a:r>
            <a:r>
              <a:rPr lang="tr-TR" sz="2200" b="1" dirty="0" smtClean="0"/>
              <a:t>ortadan </a:t>
            </a:r>
            <a:r>
              <a:rPr lang="tr-TR" sz="2200" b="1" dirty="0"/>
              <a:t>kalkar.</a:t>
            </a:r>
          </a:p>
          <a:p>
            <a:pPr marL="609600" indent="-342900">
              <a:buFont typeface="Wingdings" panose="05000000000000000000" pitchFamily="2" charset="2"/>
              <a:buChar char="ü"/>
            </a:pPr>
            <a:r>
              <a:rPr lang="tr-TR" sz="2200" b="1" dirty="0" smtClean="0"/>
              <a:t>Diş </a:t>
            </a:r>
            <a:r>
              <a:rPr lang="tr-TR" sz="2200" b="1" dirty="0"/>
              <a:t>hekimleri, el cihazını bulmak, almak ve değiştirmek anlamında bir sıkıntı yaşamaz; </a:t>
            </a:r>
            <a:r>
              <a:rPr lang="tr-TR" sz="2200" b="1" dirty="0" smtClean="0"/>
              <a:t>Kamçı </a:t>
            </a:r>
            <a:r>
              <a:rPr lang="tr-TR" sz="2200" b="1" dirty="0"/>
              <a:t>kolları tarafından desteklenen el aletleri, ekipmanın yere düşmesini önler. </a:t>
            </a:r>
          </a:p>
        </p:txBody>
      </p:sp>
      <p:pic>
        <p:nvPicPr>
          <p:cNvPr id="8" name="Picture 4" descr="EN İLERİ DİŞ ÜNİTLERİ ile ilgili görsel sonucu"/>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332088" y="1706167"/>
            <a:ext cx="1618848" cy="16188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68724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xmlns="" id="{C326BF1F-B49C-4DF3-882F-012849EC5EE3}"/>
              </a:ext>
            </a:extLst>
          </p:cNvPr>
          <p:cNvSpPr>
            <a:spLocks noGrp="1" noChangeArrowheads="1"/>
          </p:cNvSpPr>
          <p:nvPr>
            <p:ph type="title"/>
          </p:nvPr>
        </p:nvSpPr>
        <p:spPr>
          <a:xfrm>
            <a:off x="1627024" y="188640"/>
            <a:ext cx="8856984" cy="1080120"/>
          </a:xfr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a:normAutofit/>
          </a:bodyPr>
          <a:lstStyle/>
          <a:p>
            <a:pPr algn="ctr"/>
            <a:r>
              <a:rPr lang="tr-TR" altLang="tr-TR" sz="3200" b="1" dirty="0">
                <a:solidFill>
                  <a:schemeClr val="bg1"/>
                </a:solidFill>
              </a:rPr>
              <a:t>ENDODONTİK EKİPMANLAR </a:t>
            </a:r>
            <a:r>
              <a:rPr lang="tr-TR" altLang="tr-TR" sz="3200" b="1" dirty="0" smtClean="0">
                <a:solidFill>
                  <a:schemeClr val="bg1"/>
                </a:solidFill>
              </a:rPr>
              <a:t/>
            </a:r>
            <a:br>
              <a:rPr lang="tr-TR" altLang="tr-TR" sz="3200" b="1" dirty="0" smtClean="0">
                <a:solidFill>
                  <a:schemeClr val="bg1"/>
                </a:solidFill>
              </a:rPr>
            </a:br>
            <a:r>
              <a:rPr lang="tr-TR" sz="3200" b="1" dirty="0" smtClean="0">
                <a:solidFill>
                  <a:schemeClr val="bg1"/>
                </a:solidFill>
              </a:rPr>
              <a:t>DİŞ ÜNİTİ</a:t>
            </a:r>
            <a:endParaRPr lang="tr-TR" altLang="tr-TR" sz="3200" b="1" dirty="0">
              <a:solidFill>
                <a:schemeClr val="bg1"/>
              </a:solidFill>
            </a:endParaRPr>
          </a:p>
        </p:txBody>
      </p:sp>
      <p:pic>
        <p:nvPicPr>
          <p:cNvPr id="1026" name="Picture 2" descr="OMÜ AMBLEM ile ilgili gö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68" t="5404" r="27357" b="4505"/>
          <a:stretch/>
        </p:blipFill>
        <p:spPr bwMode="auto">
          <a:xfrm>
            <a:off x="191188" y="192374"/>
            <a:ext cx="1358224" cy="108030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11" t="7155" r="6671" b="5531"/>
          <a:stretch/>
        </p:blipFill>
        <p:spPr bwMode="auto">
          <a:xfrm>
            <a:off x="10556016" y="192374"/>
            <a:ext cx="1375549" cy="1080303"/>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5"/>
          <p:cNvSpPr>
            <a:spLocks noChangeArrowheads="1"/>
          </p:cNvSpPr>
          <p:nvPr/>
        </p:nvSpPr>
        <p:spPr bwMode="auto">
          <a:xfrm>
            <a:off x="878559" y="1758007"/>
            <a:ext cx="1109405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542925" indent="-542925">
              <a:buClr>
                <a:srgbClr val="FFC000"/>
              </a:buClr>
            </a:pPr>
            <a:r>
              <a:rPr lang="tr-TR" b="1" u="sng" dirty="0" smtClean="0">
                <a:solidFill>
                  <a:srgbClr val="FFC000"/>
                </a:solidFill>
                <a:latin typeface="+mn-lt"/>
              </a:rPr>
              <a:t>İşlevsel Bileşenleri </a:t>
            </a:r>
            <a:r>
              <a:rPr lang="tr-TR" b="1" dirty="0" smtClean="0">
                <a:solidFill>
                  <a:srgbClr val="FFC000"/>
                </a:solidFill>
                <a:latin typeface="+mn-lt"/>
              </a:rPr>
              <a:t>; </a:t>
            </a:r>
            <a:endParaRPr lang="tr-TR" sz="2200" b="1" u="sng" dirty="0">
              <a:solidFill>
                <a:srgbClr val="FFC000"/>
              </a:solidFill>
              <a:latin typeface="+mn-lt"/>
            </a:endParaRPr>
          </a:p>
        </p:txBody>
      </p:sp>
      <p:sp>
        <p:nvSpPr>
          <p:cNvPr id="6" name="Dikdörtgen 5"/>
          <p:cNvSpPr/>
          <p:nvPr/>
        </p:nvSpPr>
        <p:spPr>
          <a:xfrm>
            <a:off x="845766" y="1316612"/>
            <a:ext cx="11094057" cy="523220"/>
          </a:xfrm>
          <a:prstGeom prst="rect">
            <a:avLst/>
          </a:prstGeom>
        </p:spPr>
        <p:txBody>
          <a:bodyPr wrap="square">
            <a:spAutoFit/>
          </a:bodyPr>
          <a:lstStyle/>
          <a:p>
            <a:r>
              <a:rPr lang="tr-TR" sz="2800" b="1" dirty="0">
                <a:solidFill>
                  <a:srgbClr val="FFC000"/>
                </a:solidFill>
              </a:rPr>
              <a:t>Diş </a:t>
            </a:r>
            <a:r>
              <a:rPr lang="tr-TR" sz="2800" b="1" dirty="0" err="1">
                <a:solidFill>
                  <a:srgbClr val="FFC000"/>
                </a:solidFill>
              </a:rPr>
              <a:t>Üniti</a:t>
            </a:r>
            <a:r>
              <a:rPr lang="tr-TR" sz="2800" b="1" dirty="0">
                <a:solidFill>
                  <a:srgbClr val="FFC000"/>
                </a:solidFill>
              </a:rPr>
              <a:t> Nasıl Seçilir? </a:t>
            </a:r>
          </a:p>
        </p:txBody>
      </p:sp>
      <p:sp>
        <p:nvSpPr>
          <p:cNvPr id="3" name="Dikdörtgen 2"/>
          <p:cNvSpPr/>
          <p:nvPr/>
        </p:nvSpPr>
        <p:spPr>
          <a:xfrm>
            <a:off x="878558" y="2344015"/>
            <a:ext cx="7463679" cy="4262705"/>
          </a:xfrm>
          <a:prstGeom prst="rect">
            <a:avLst/>
          </a:prstGeom>
        </p:spPr>
        <p:txBody>
          <a:bodyPr wrap="square">
            <a:spAutoFit/>
          </a:bodyPr>
          <a:lstStyle/>
          <a:p>
            <a:pPr algn="just"/>
            <a:r>
              <a:rPr lang="tr-TR" sz="2200" b="1" dirty="0" smtClean="0">
                <a:solidFill>
                  <a:srgbClr val="FFC000"/>
                </a:solidFill>
              </a:rPr>
              <a:t>2. Tedavi </a:t>
            </a:r>
            <a:r>
              <a:rPr lang="tr-TR" sz="2200" b="1" dirty="0">
                <a:solidFill>
                  <a:srgbClr val="FFC000"/>
                </a:solidFill>
              </a:rPr>
              <a:t>ünitesi sınırsız ve yumuşak hareketlere sahip </a:t>
            </a:r>
            <a:r>
              <a:rPr lang="tr-TR" sz="2200" b="1" dirty="0" smtClean="0">
                <a:solidFill>
                  <a:srgbClr val="FFC000"/>
                </a:solidFill>
              </a:rPr>
              <a:t>olmalıdır</a:t>
            </a:r>
            <a:r>
              <a:rPr lang="tr-TR" sz="2200" b="1" dirty="0" smtClean="0"/>
              <a:t>; maksimum </a:t>
            </a:r>
            <a:r>
              <a:rPr lang="tr-TR" sz="2200" b="1" dirty="0"/>
              <a:t>ergonomi </a:t>
            </a:r>
            <a:r>
              <a:rPr lang="tr-TR" sz="2200" b="1" dirty="0" smtClean="0"/>
              <a:t>ve uzun </a:t>
            </a:r>
            <a:r>
              <a:rPr lang="tr-TR" sz="2200" b="1" dirty="0"/>
              <a:t>ömür sağlamak için </a:t>
            </a:r>
            <a:r>
              <a:rPr lang="tr-TR" sz="2200" b="1" dirty="0" smtClean="0"/>
              <a:t>önemlidir.</a:t>
            </a:r>
          </a:p>
          <a:p>
            <a:pPr algn="just"/>
            <a:endParaRPr lang="tr-TR" sz="500" b="1" dirty="0" smtClean="0"/>
          </a:p>
          <a:p>
            <a:pPr marL="628650" lvl="0" indent="-361950" algn="just">
              <a:buFont typeface="Wingdings" panose="05000000000000000000" pitchFamily="2" charset="2"/>
              <a:buChar char="ü"/>
            </a:pPr>
            <a:r>
              <a:rPr lang="tr-TR" altLang="tr-TR" sz="2000" b="1" dirty="0" smtClean="0">
                <a:cs typeface="Arial" pitchFamily="34" charset="0"/>
              </a:rPr>
              <a:t>Merkezi </a:t>
            </a:r>
            <a:r>
              <a:rPr lang="tr-TR" altLang="tr-TR" sz="2000" b="1" dirty="0">
                <a:cs typeface="Arial" pitchFamily="34" charset="0"/>
              </a:rPr>
              <a:t>olarak konumlandırılabilen ve bıraktığınız her yerde dengeli bir şekilde durabilen </a:t>
            </a:r>
            <a:r>
              <a:rPr lang="tr-TR" sz="2000" b="1" dirty="0"/>
              <a:t>kilitleme mekanizmasına sahip </a:t>
            </a:r>
            <a:r>
              <a:rPr lang="tr-TR" altLang="tr-TR" sz="2000" b="1" dirty="0" err="1" smtClean="0">
                <a:cs typeface="Arial" pitchFamily="34" charset="0"/>
              </a:rPr>
              <a:t>enstruman</a:t>
            </a:r>
            <a:r>
              <a:rPr lang="tr-TR" altLang="tr-TR" sz="2000" b="1" dirty="0" smtClean="0">
                <a:cs typeface="Arial" pitchFamily="34" charset="0"/>
              </a:rPr>
              <a:t> modülü, t</a:t>
            </a:r>
            <a:r>
              <a:rPr lang="tr-TR" sz="2000" b="1" dirty="0" smtClean="0"/>
              <a:t>edavi ünitesi, aletlerin güvenliği ile, operatörün</a:t>
            </a:r>
            <a:r>
              <a:rPr lang="tr-TR" sz="2000" b="1" dirty="0"/>
              <a:t>, ekipmanın ve tedavi tabletinde bulunan araçların konumunu hatırlamasını sağlayarak ve hekimin duruşundaki değişimi büyük ölçüde en aza indirerek işlevselliğe büyük bir değer katabilir</a:t>
            </a:r>
            <a:r>
              <a:rPr lang="tr-TR" sz="2000" b="1" dirty="0" smtClean="0"/>
              <a:t>.</a:t>
            </a:r>
            <a:r>
              <a:rPr lang="tr-TR" altLang="tr-TR" sz="2000" b="1" dirty="0">
                <a:cs typeface="Arial" pitchFamily="34" charset="0"/>
              </a:rPr>
              <a:t> </a:t>
            </a:r>
            <a:endParaRPr lang="tr-TR" altLang="tr-TR" sz="2000" b="1" dirty="0" smtClean="0">
              <a:cs typeface="Arial" pitchFamily="34" charset="0"/>
            </a:endParaRPr>
          </a:p>
          <a:p>
            <a:pPr marL="628650" lvl="0" indent="-361950" algn="just">
              <a:buFont typeface="Wingdings" panose="05000000000000000000" pitchFamily="2" charset="2"/>
              <a:buChar char="ü"/>
            </a:pPr>
            <a:r>
              <a:rPr lang="tr-TR" altLang="tr-TR" sz="2000" b="1" dirty="0" smtClean="0">
                <a:cs typeface="Arial" pitchFamily="34" charset="0"/>
              </a:rPr>
              <a:t>Bu </a:t>
            </a:r>
            <a:r>
              <a:rPr lang="tr-TR" altLang="tr-TR" sz="2000" b="1" dirty="0" err="1">
                <a:cs typeface="Arial" pitchFamily="34" charset="0"/>
              </a:rPr>
              <a:t>enstruman</a:t>
            </a:r>
            <a:r>
              <a:rPr lang="tr-TR" altLang="tr-TR" sz="2000" b="1" dirty="0">
                <a:cs typeface="Arial" pitchFamily="34" charset="0"/>
              </a:rPr>
              <a:t> modülünün bağlı olduğu kol sağa, sola ve yukarı aşağı çift eklem aracılığıyla hareket edebilmeli, hareketler </a:t>
            </a:r>
            <a:r>
              <a:rPr lang="tr-TR" altLang="tr-TR" sz="2000" b="1" dirty="0" err="1">
                <a:cs typeface="Arial" pitchFamily="34" charset="0"/>
              </a:rPr>
              <a:t>hasas</a:t>
            </a:r>
            <a:r>
              <a:rPr lang="tr-TR" altLang="tr-TR" sz="2000" b="1" dirty="0">
                <a:cs typeface="Arial" pitchFamily="34" charset="0"/>
              </a:rPr>
              <a:t> yay ayarı </a:t>
            </a:r>
            <a:r>
              <a:rPr lang="tr-TR" altLang="tr-TR" sz="2000" b="1" dirty="0" smtClean="0">
                <a:cs typeface="Arial" pitchFamily="34" charset="0"/>
              </a:rPr>
              <a:t>ile kolayca </a:t>
            </a:r>
            <a:r>
              <a:rPr lang="tr-TR" altLang="tr-TR" sz="2000" b="1" dirty="0">
                <a:cs typeface="Arial" pitchFamily="34" charset="0"/>
              </a:rPr>
              <a:t>ayarlanabilmelidir</a:t>
            </a:r>
            <a:r>
              <a:rPr lang="tr-TR" altLang="tr-TR" sz="2000" b="1" dirty="0" smtClean="0">
                <a:cs typeface="Arial" pitchFamily="34" charset="0"/>
              </a:rPr>
              <a:t>.</a:t>
            </a:r>
            <a:endParaRPr lang="tr-TR" altLang="tr-TR" sz="2000" b="1" dirty="0">
              <a:cs typeface="Arial" pitchFamily="34" charset="0"/>
            </a:endParaRPr>
          </a:p>
        </p:txBody>
      </p:sp>
      <p:pic>
        <p:nvPicPr>
          <p:cNvPr id="8" name="Picture 4" descr="EN İLERİ DİŞ ÜNİTLERİ ile ilgili görsel sonucu"/>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11728" y="2996952"/>
            <a:ext cx="3460889" cy="29568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18825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xmlns="" id="{C326BF1F-B49C-4DF3-882F-012849EC5EE3}"/>
              </a:ext>
            </a:extLst>
          </p:cNvPr>
          <p:cNvSpPr>
            <a:spLocks noGrp="1" noChangeArrowheads="1"/>
          </p:cNvSpPr>
          <p:nvPr>
            <p:ph type="title"/>
          </p:nvPr>
        </p:nvSpPr>
        <p:spPr>
          <a:xfrm>
            <a:off x="1627024" y="188640"/>
            <a:ext cx="8856984" cy="1152128"/>
          </a:xfr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a:normAutofit/>
          </a:bodyPr>
          <a:lstStyle/>
          <a:p>
            <a:pPr algn="ctr"/>
            <a:r>
              <a:rPr lang="tr-TR" altLang="tr-TR" sz="3200" b="1" dirty="0">
                <a:solidFill>
                  <a:schemeClr val="bg1"/>
                </a:solidFill>
              </a:rPr>
              <a:t>ENDODONTİK EKİPMANLAR </a:t>
            </a:r>
            <a:r>
              <a:rPr lang="tr-TR" altLang="tr-TR" sz="3200" b="1" dirty="0" smtClean="0">
                <a:solidFill>
                  <a:schemeClr val="bg1"/>
                </a:solidFill>
              </a:rPr>
              <a:t/>
            </a:r>
            <a:br>
              <a:rPr lang="tr-TR" altLang="tr-TR" sz="3200" b="1" dirty="0" smtClean="0">
                <a:solidFill>
                  <a:schemeClr val="bg1"/>
                </a:solidFill>
              </a:rPr>
            </a:br>
            <a:r>
              <a:rPr lang="tr-TR" sz="3200" b="1" dirty="0" smtClean="0">
                <a:solidFill>
                  <a:schemeClr val="bg1"/>
                </a:solidFill>
              </a:rPr>
              <a:t>DİŞ ÜNİTİ</a:t>
            </a:r>
            <a:endParaRPr lang="tr-TR" altLang="tr-TR" sz="3200" b="1" dirty="0">
              <a:solidFill>
                <a:schemeClr val="bg1"/>
              </a:solidFill>
            </a:endParaRPr>
          </a:p>
        </p:txBody>
      </p:sp>
      <p:pic>
        <p:nvPicPr>
          <p:cNvPr id="1026" name="Picture 2" descr="OMÜ AMBLEM ile ilgili gö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68" t="5404" r="27357" b="4505"/>
          <a:stretch/>
        </p:blipFill>
        <p:spPr bwMode="auto">
          <a:xfrm>
            <a:off x="191188" y="192374"/>
            <a:ext cx="1358224" cy="115232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11" t="7155" r="6671" b="5531"/>
          <a:stretch/>
        </p:blipFill>
        <p:spPr bwMode="auto">
          <a:xfrm>
            <a:off x="10556016" y="192374"/>
            <a:ext cx="1375549" cy="1152323"/>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5"/>
          <p:cNvSpPr>
            <a:spLocks noChangeArrowheads="1"/>
          </p:cNvSpPr>
          <p:nvPr/>
        </p:nvSpPr>
        <p:spPr bwMode="auto">
          <a:xfrm>
            <a:off x="837507" y="1701806"/>
            <a:ext cx="1109405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542925" indent="-542925">
              <a:buClr>
                <a:srgbClr val="FFC000"/>
              </a:buClr>
            </a:pPr>
            <a:r>
              <a:rPr lang="tr-TR" b="1" u="sng" dirty="0" smtClean="0">
                <a:solidFill>
                  <a:srgbClr val="FFC000"/>
                </a:solidFill>
                <a:latin typeface="+mn-lt"/>
              </a:rPr>
              <a:t>İşlevsel Bileşenleri </a:t>
            </a:r>
            <a:r>
              <a:rPr lang="tr-TR" b="1" dirty="0" smtClean="0">
                <a:solidFill>
                  <a:srgbClr val="FFC000"/>
                </a:solidFill>
                <a:latin typeface="+mn-lt"/>
              </a:rPr>
              <a:t>; </a:t>
            </a:r>
            <a:endParaRPr lang="tr-TR" sz="2200" b="1" u="sng" dirty="0">
              <a:solidFill>
                <a:srgbClr val="FFC000"/>
              </a:solidFill>
              <a:latin typeface="+mn-lt"/>
            </a:endParaRPr>
          </a:p>
        </p:txBody>
      </p:sp>
      <p:sp>
        <p:nvSpPr>
          <p:cNvPr id="6" name="Dikdörtgen 5"/>
          <p:cNvSpPr/>
          <p:nvPr/>
        </p:nvSpPr>
        <p:spPr>
          <a:xfrm>
            <a:off x="804714" y="1332419"/>
            <a:ext cx="11094057" cy="523220"/>
          </a:xfrm>
          <a:prstGeom prst="rect">
            <a:avLst/>
          </a:prstGeom>
        </p:spPr>
        <p:txBody>
          <a:bodyPr wrap="square">
            <a:spAutoFit/>
          </a:bodyPr>
          <a:lstStyle/>
          <a:p>
            <a:r>
              <a:rPr lang="tr-TR" sz="2800" b="1" dirty="0">
                <a:solidFill>
                  <a:srgbClr val="FFC000"/>
                </a:solidFill>
              </a:rPr>
              <a:t>Diş </a:t>
            </a:r>
            <a:r>
              <a:rPr lang="tr-TR" sz="2800" b="1" dirty="0" err="1">
                <a:solidFill>
                  <a:srgbClr val="FFC000"/>
                </a:solidFill>
              </a:rPr>
              <a:t>Üniti</a:t>
            </a:r>
            <a:r>
              <a:rPr lang="tr-TR" sz="2800" b="1" dirty="0">
                <a:solidFill>
                  <a:srgbClr val="FFC000"/>
                </a:solidFill>
              </a:rPr>
              <a:t> Nasıl Seçilir? </a:t>
            </a:r>
          </a:p>
        </p:txBody>
      </p:sp>
      <p:sp>
        <p:nvSpPr>
          <p:cNvPr id="3" name="Dikdörtgen 2"/>
          <p:cNvSpPr/>
          <p:nvPr/>
        </p:nvSpPr>
        <p:spPr>
          <a:xfrm>
            <a:off x="837508" y="2061846"/>
            <a:ext cx="11061264" cy="4970591"/>
          </a:xfrm>
          <a:prstGeom prst="rect">
            <a:avLst/>
          </a:prstGeom>
        </p:spPr>
        <p:txBody>
          <a:bodyPr wrap="square">
            <a:spAutoFit/>
          </a:bodyPr>
          <a:lstStyle/>
          <a:p>
            <a:r>
              <a:rPr lang="tr-TR" sz="2200" b="1" dirty="0">
                <a:solidFill>
                  <a:srgbClr val="FFC000"/>
                </a:solidFill>
              </a:rPr>
              <a:t>3</a:t>
            </a:r>
            <a:r>
              <a:rPr lang="tr-TR" sz="2200" b="1" dirty="0" smtClean="0">
                <a:solidFill>
                  <a:srgbClr val="FFC000"/>
                </a:solidFill>
              </a:rPr>
              <a:t>. Kontrol </a:t>
            </a:r>
            <a:r>
              <a:rPr lang="tr-TR" sz="2200" b="1" dirty="0">
                <a:solidFill>
                  <a:srgbClr val="FFC000"/>
                </a:solidFill>
              </a:rPr>
              <a:t>panellerinde veya ayak </a:t>
            </a:r>
            <a:r>
              <a:rPr lang="tr-TR" sz="2200" b="1" dirty="0" smtClean="0">
                <a:solidFill>
                  <a:srgbClr val="FFC000"/>
                </a:solidFill>
              </a:rPr>
              <a:t>pedalında;  </a:t>
            </a:r>
          </a:p>
          <a:p>
            <a:pPr marL="628650" indent="-361950">
              <a:buFont typeface="Wingdings" panose="05000000000000000000" pitchFamily="2" charset="2"/>
              <a:buChar char="ü"/>
            </a:pPr>
            <a:r>
              <a:rPr lang="tr-TR" sz="2100" b="1" dirty="0" smtClean="0"/>
              <a:t>Koltuk </a:t>
            </a:r>
            <a:r>
              <a:rPr lang="tr-TR" sz="2100" b="1" dirty="0"/>
              <a:t>pozisyonu, </a:t>
            </a:r>
            <a:endParaRPr lang="tr-TR" sz="2100" b="1" dirty="0" smtClean="0"/>
          </a:p>
          <a:p>
            <a:pPr marL="628650" indent="-361950">
              <a:buFont typeface="Wingdings" panose="05000000000000000000" pitchFamily="2" charset="2"/>
              <a:buChar char="ü"/>
            </a:pPr>
            <a:r>
              <a:rPr lang="tr-TR" sz="2100" b="1" dirty="0" smtClean="0"/>
              <a:t>Enstrümanların </a:t>
            </a:r>
            <a:r>
              <a:rPr lang="tr-TR" sz="2100" b="1" dirty="0"/>
              <a:t>ışık seçimi, </a:t>
            </a:r>
            <a:endParaRPr lang="tr-TR" sz="2100" b="1" dirty="0" smtClean="0"/>
          </a:p>
          <a:p>
            <a:pPr marL="628650" indent="-361950">
              <a:buFont typeface="Wingdings" panose="05000000000000000000" pitchFamily="2" charset="2"/>
              <a:buChar char="ü"/>
            </a:pPr>
            <a:r>
              <a:rPr lang="tr-TR" sz="2100" b="1" dirty="0" smtClean="0"/>
              <a:t>Su </a:t>
            </a:r>
            <a:r>
              <a:rPr lang="tr-TR" sz="2100" b="1" dirty="0"/>
              <a:t>püskürtme kontrolü, </a:t>
            </a:r>
            <a:endParaRPr lang="tr-TR" sz="2100" b="1" dirty="0" smtClean="0"/>
          </a:p>
          <a:p>
            <a:pPr marL="628650" indent="-361950">
              <a:buFont typeface="Wingdings" panose="05000000000000000000" pitchFamily="2" charset="2"/>
              <a:buChar char="ü"/>
            </a:pPr>
            <a:r>
              <a:rPr lang="tr-TR" sz="2100" b="1" dirty="0" smtClean="0"/>
              <a:t>Bardak </a:t>
            </a:r>
            <a:r>
              <a:rPr lang="tr-TR" sz="2100" b="1" dirty="0"/>
              <a:t>dolum ve </a:t>
            </a:r>
            <a:r>
              <a:rPr lang="tr-TR" sz="2100" b="1" dirty="0" err="1"/>
              <a:t>kreşuar</a:t>
            </a:r>
            <a:r>
              <a:rPr lang="tr-TR" sz="2100" b="1" dirty="0"/>
              <a:t> çalkalamanın aktive edilmesi, </a:t>
            </a:r>
            <a:endParaRPr lang="tr-TR" sz="2100" b="1" dirty="0" smtClean="0"/>
          </a:p>
          <a:p>
            <a:pPr marL="628650" indent="-361950">
              <a:buFont typeface="Wingdings" panose="05000000000000000000" pitchFamily="2" charset="2"/>
              <a:buChar char="ü"/>
            </a:pPr>
            <a:r>
              <a:rPr lang="tr-TR" sz="2100" b="1" dirty="0" smtClean="0"/>
              <a:t>Reflektör </a:t>
            </a:r>
            <a:r>
              <a:rPr lang="tr-TR" sz="2100" b="1" dirty="0"/>
              <a:t>açma kapama </a:t>
            </a:r>
            <a:r>
              <a:rPr lang="tr-TR" sz="2100" b="1" dirty="0" smtClean="0"/>
              <a:t>butonu, </a:t>
            </a:r>
          </a:p>
          <a:p>
            <a:pPr marL="628650" indent="-361950">
              <a:buFont typeface="Wingdings" panose="05000000000000000000" pitchFamily="2" charset="2"/>
              <a:buChar char="ü"/>
            </a:pPr>
            <a:r>
              <a:rPr lang="tr-TR" sz="2100" b="1" dirty="0" err="1" smtClean="0"/>
              <a:t>Periapikal</a:t>
            </a:r>
            <a:r>
              <a:rPr lang="tr-TR" sz="2100" b="1" dirty="0" smtClean="0"/>
              <a:t> </a:t>
            </a:r>
            <a:r>
              <a:rPr lang="tr-TR" sz="2100" b="1" dirty="0"/>
              <a:t>film </a:t>
            </a:r>
            <a:r>
              <a:rPr lang="tr-TR" sz="2100" b="1" dirty="0" err="1" smtClean="0"/>
              <a:t>negatoskopu</a:t>
            </a:r>
            <a:endParaRPr lang="tr-TR" sz="2100" b="1" dirty="0"/>
          </a:p>
          <a:p>
            <a:r>
              <a:rPr lang="tr-TR" sz="2100" b="1" dirty="0" smtClean="0">
                <a:solidFill>
                  <a:srgbClr val="FFC000"/>
                </a:solidFill>
              </a:rPr>
              <a:t>4. Hasta koltuğunu pozisyonlandırılması</a:t>
            </a:r>
          </a:p>
          <a:p>
            <a:pPr marL="628650" indent="-361950">
              <a:buFont typeface="Wingdings" panose="05000000000000000000" pitchFamily="2" charset="2"/>
              <a:buChar char="ü"/>
            </a:pPr>
            <a:r>
              <a:rPr lang="tr-TR" sz="2100" b="1" dirty="0" smtClean="0"/>
              <a:t>Diş </a:t>
            </a:r>
            <a:r>
              <a:rPr lang="tr-TR" sz="2100" b="1" dirty="0"/>
              <a:t>tedavisinin başarısını doğrudan </a:t>
            </a:r>
            <a:r>
              <a:rPr lang="tr-TR" sz="2100" b="1" dirty="0" smtClean="0"/>
              <a:t>etkileyen, operatörün </a:t>
            </a:r>
            <a:r>
              <a:rPr lang="tr-TR" sz="2100" b="1" dirty="0"/>
              <a:t>maksimum görüş alanına sahip olarak ağız boşluğuna kolayca </a:t>
            </a:r>
            <a:r>
              <a:rPr lang="tr-TR" sz="2100" b="1" dirty="0" smtClean="0"/>
              <a:t>erişebilmesi, </a:t>
            </a:r>
            <a:r>
              <a:rPr lang="tr-TR" sz="2100" b="1" dirty="0"/>
              <a:t>en uygun pozisyonda çalışma imkanı sağlayacak doğru pozisyonları </a:t>
            </a:r>
            <a:r>
              <a:rPr lang="tr-TR" sz="2100" b="1" dirty="0" err="1" smtClean="0"/>
              <a:t>hafızalandırma</a:t>
            </a:r>
            <a:r>
              <a:rPr lang="tr-TR" sz="2100" b="1" dirty="0" smtClean="0"/>
              <a:t>,</a:t>
            </a:r>
            <a:endParaRPr lang="tr-TR" sz="2100" b="1" dirty="0"/>
          </a:p>
          <a:p>
            <a:pPr marL="628650" indent="-361950">
              <a:buFont typeface="Wingdings" panose="05000000000000000000" pitchFamily="2" charset="2"/>
              <a:buChar char="ü"/>
            </a:pPr>
            <a:r>
              <a:rPr lang="tr-TR" sz="2100" b="1" dirty="0" smtClean="0"/>
              <a:t>Programlanabilir </a:t>
            </a:r>
            <a:r>
              <a:rPr lang="tr-TR" sz="2100" b="1" dirty="0"/>
              <a:t>koltuk pozisyonları </a:t>
            </a:r>
            <a:r>
              <a:rPr lang="tr-TR" sz="2100" b="1" dirty="0" smtClean="0"/>
              <a:t>ile, sıfır </a:t>
            </a:r>
            <a:r>
              <a:rPr lang="tr-TR" sz="2100" b="1" dirty="0"/>
              <a:t>konumu, tükürme ve son çalışma pozisyonu </a:t>
            </a:r>
            <a:r>
              <a:rPr lang="tr-TR" sz="2100" b="1" dirty="0" smtClean="0"/>
              <a:t>ve </a:t>
            </a:r>
            <a:r>
              <a:rPr lang="tr-TR" sz="2100" b="1" dirty="0"/>
              <a:t>tedavi esnasında herhangi bir acil tıbbi durum söz konusu olduğunda müdahaleye olanak tanıyan </a:t>
            </a:r>
            <a:r>
              <a:rPr lang="tr-TR" sz="2100" b="1" dirty="0" err="1"/>
              <a:t>Trendelenburg</a:t>
            </a:r>
            <a:r>
              <a:rPr lang="tr-TR" sz="2100" b="1" dirty="0"/>
              <a:t> pozisyonuna </a:t>
            </a:r>
            <a:r>
              <a:rPr lang="tr-TR" sz="2100" b="1" dirty="0" smtClean="0"/>
              <a:t>gibi </a:t>
            </a:r>
            <a:r>
              <a:rPr lang="tr-TR" sz="2100" b="1" dirty="0"/>
              <a:t>önceden tanımlanmış hafıza </a:t>
            </a:r>
            <a:r>
              <a:rPr lang="tr-TR" sz="2100" b="1" dirty="0" smtClean="0"/>
              <a:t>fonksiyonları ,</a:t>
            </a:r>
          </a:p>
          <a:p>
            <a:pPr marL="628650" indent="-361950">
              <a:buFont typeface="Wingdings" panose="05000000000000000000" pitchFamily="2" charset="2"/>
              <a:buChar char="ü"/>
            </a:pPr>
            <a:endParaRPr lang="tr-TR" sz="2200" b="1" dirty="0"/>
          </a:p>
        </p:txBody>
      </p:sp>
      <p:pic>
        <p:nvPicPr>
          <p:cNvPr id="8" name="Picture 4" descr="EN İLERİ DİŞ ÜNİTLERİ ile ilgili görsel sonucu"/>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70676" y="1442943"/>
            <a:ext cx="3460889" cy="29568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57284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xmlns="" id="{C326BF1F-B49C-4DF3-882F-012849EC5EE3}"/>
              </a:ext>
            </a:extLst>
          </p:cNvPr>
          <p:cNvSpPr>
            <a:spLocks noGrp="1" noChangeArrowheads="1"/>
          </p:cNvSpPr>
          <p:nvPr>
            <p:ph type="title"/>
          </p:nvPr>
        </p:nvSpPr>
        <p:spPr>
          <a:xfrm>
            <a:off x="1627024" y="188640"/>
            <a:ext cx="8856984" cy="936104"/>
          </a:xfr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a:normAutofit fontScale="90000"/>
          </a:bodyPr>
          <a:lstStyle/>
          <a:p>
            <a:pPr algn="ctr"/>
            <a:r>
              <a:rPr lang="tr-TR" altLang="tr-TR" sz="3200" b="1" dirty="0">
                <a:solidFill>
                  <a:schemeClr val="bg1"/>
                </a:solidFill>
              </a:rPr>
              <a:t>ENDODONTİK EKİPMANLAR </a:t>
            </a:r>
            <a:r>
              <a:rPr lang="tr-TR" altLang="tr-TR" sz="3200" b="1" dirty="0" smtClean="0">
                <a:solidFill>
                  <a:schemeClr val="bg1"/>
                </a:solidFill>
              </a:rPr>
              <a:t/>
            </a:r>
            <a:br>
              <a:rPr lang="tr-TR" altLang="tr-TR" sz="3200" b="1" dirty="0" smtClean="0">
                <a:solidFill>
                  <a:schemeClr val="bg1"/>
                </a:solidFill>
              </a:rPr>
            </a:br>
            <a:r>
              <a:rPr lang="tr-TR" sz="3200" b="1" dirty="0" smtClean="0">
                <a:solidFill>
                  <a:schemeClr val="bg1"/>
                </a:solidFill>
              </a:rPr>
              <a:t>DİŞ ÜNİTİ</a:t>
            </a:r>
            <a:endParaRPr lang="tr-TR" altLang="tr-TR" sz="3200" b="1" dirty="0">
              <a:solidFill>
                <a:schemeClr val="bg1"/>
              </a:solidFill>
            </a:endParaRPr>
          </a:p>
        </p:txBody>
      </p:sp>
      <p:pic>
        <p:nvPicPr>
          <p:cNvPr id="1026" name="Picture 2" descr="OMÜ AMBLEM ile ilgili gö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68" t="5404" r="27357" b="4505"/>
          <a:stretch/>
        </p:blipFill>
        <p:spPr bwMode="auto">
          <a:xfrm>
            <a:off x="191188" y="192374"/>
            <a:ext cx="1358224" cy="93626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11" t="7155" r="6671" b="5531"/>
          <a:stretch/>
        </p:blipFill>
        <p:spPr bwMode="auto">
          <a:xfrm>
            <a:off x="10556016" y="192375"/>
            <a:ext cx="1375549" cy="936262"/>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5"/>
          <p:cNvSpPr>
            <a:spLocks noChangeArrowheads="1"/>
          </p:cNvSpPr>
          <p:nvPr/>
        </p:nvSpPr>
        <p:spPr bwMode="auto">
          <a:xfrm>
            <a:off x="865686" y="1556792"/>
            <a:ext cx="1109405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542925" indent="-542925">
              <a:buClr>
                <a:srgbClr val="FFC000"/>
              </a:buClr>
            </a:pPr>
            <a:r>
              <a:rPr lang="tr-TR" b="1" u="sng" dirty="0" smtClean="0">
                <a:solidFill>
                  <a:srgbClr val="FFC000"/>
                </a:solidFill>
                <a:latin typeface="+mn-lt"/>
              </a:rPr>
              <a:t>Aksesuar Bileşenleri </a:t>
            </a:r>
            <a:r>
              <a:rPr lang="tr-TR" b="1" dirty="0" smtClean="0">
                <a:solidFill>
                  <a:srgbClr val="FFC000"/>
                </a:solidFill>
                <a:latin typeface="+mn-lt"/>
              </a:rPr>
              <a:t>; </a:t>
            </a:r>
            <a:r>
              <a:rPr lang="tr-TR" sz="2200" b="1" dirty="0">
                <a:latin typeface="+mn-lt"/>
              </a:rPr>
              <a:t>operatörün işleyişini geliştirdiklerinden dolayı önem taşırlar</a:t>
            </a:r>
            <a:endParaRPr lang="tr-TR" sz="2200" b="1" u="sng" dirty="0">
              <a:solidFill>
                <a:srgbClr val="FFC000"/>
              </a:solidFill>
              <a:latin typeface="+mn-lt"/>
            </a:endParaRPr>
          </a:p>
        </p:txBody>
      </p:sp>
      <p:sp>
        <p:nvSpPr>
          <p:cNvPr id="6" name="Dikdörtgen 5"/>
          <p:cNvSpPr/>
          <p:nvPr/>
        </p:nvSpPr>
        <p:spPr>
          <a:xfrm>
            <a:off x="804714" y="1128637"/>
            <a:ext cx="11094057" cy="523220"/>
          </a:xfrm>
          <a:prstGeom prst="rect">
            <a:avLst/>
          </a:prstGeom>
        </p:spPr>
        <p:txBody>
          <a:bodyPr wrap="square">
            <a:spAutoFit/>
          </a:bodyPr>
          <a:lstStyle/>
          <a:p>
            <a:r>
              <a:rPr lang="tr-TR" sz="2800" b="1" dirty="0">
                <a:solidFill>
                  <a:srgbClr val="FFC000"/>
                </a:solidFill>
              </a:rPr>
              <a:t>Diş </a:t>
            </a:r>
            <a:r>
              <a:rPr lang="tr-TR" sz="2800" b="1" dirty="0" err="1">
                <a:solidFill>
                  <a:srgbClr val="FFC000"/>
                </a:solidFill>
              </a:rPr>
              <a:t>Üniti</a:t>
            </a:r>
            <a:r>
              <a:rPr lang="tr-TR" sz="2800" b="1" dirty="0">
                <a:solidFill>
                  <a:srgbClr val="FFC000"/>
                </a:solidFill>
              </a:rPr>
              <a:t> Nasıl Seçilir? </a:t>
            </a:r>
          </a:p>
        </p:txBody>
      </p:sp>
      <p:sp>
        <p:nvSpPr>
          <p:cNvPr id="3" name="Dikdörtgen 2"/>
          <p:cNvSpPr/>
          <p:nvPr/>
        </p:nvSpPr>
        <p:spPr>
          <a:xfrm>
            <a:off x="804714" y="2018457"/>
            <a:ext cx="11061264" cy="3354765"/>
          </a:xfrm>
          <a:prstGeom prst="rect">
            <a:avLst/>
          </a:prstGeom>
        </p:spPr>
        <p:txBody>
          <a:bodyPr wrap="square">
            <a:spAutoFit/>
          </a:bodyPr>
          <a:lstStyle/>
          <a:p>
            <a:pPr marL="361950" indent="-361950">
              <a:buAutoNum type="arabicPeriod"/>
            </a:pPr>
            <a:r>
              <a:rPr lang="tr-TR" sz="2200" b="1" dirty="0" err="1" smtClean="0">
                <a:solidFill>
                  <a:srgbClr val="FFC000"/>
                </a:solidFill>
              </a:rPr>
              <a:t>Led</a:t>
            </a:r>
            <a:r>
              <a:rPr lang="tr-TR" sz="2200" b="1" dirty="0" smtClean="0">
                <a:solidFill>
                  <a:srgbClr val="FFC000"/>
                </a:solidFill>
              </a:rPr>
              <a:t> Reflektör; </a:t>
            </a:r>
            <a:r>
              <a:rPr lang="tr-TR" sz="2200" b="1" dirty="0"/>
              <a:t>diş tedavisinin kalitesi üzerinde muazzam bir etkiye sahiptir. </a:t>
            </a:r>
            <a:endParaRPr lang="tr-TR" sz="2200" b="1" dirty="0" smtClean="0">
              <a:solidFill>
                <a:srgbClr val="FFC000"/>
              </a:solidFill>
            </a:endParaRPr>
          </a:p>
          <a:p>
            <a:pPr marL="714375" indent="-352425">
              <a:buFont typeface="Wingdings" panose="05000000000000000000" pitchFamily="2" charset="2"/>
              <a:buChar char="ü"/>
            </a:pPr>
            <a:r>
              <a:rPr lang="tr-TR" sz="2200" b="1" dirty="0" smtClean="0"/>
              <a:t>Isı salınımı tedaviyi olumsuz etkiler </a:t>
            </a:r>
          </a:p>
          <a:p>
            <a:pPr marL="714375" indent="-352425">
              <a:buFont typeface="Wingdings" panose="05000000000000000000" pitchFamily="2" charset="2"/>
              <a:buChar char="ü"/>
            </a:pPr>
            <a:r>
              <a:rPr lang="tr-TR" sz="2200" b="1" dirty="0"/>
              <a:t>Aydınlatma, herhangi bir yerde, bir kişinin enerjisini ve ruh halini etkiler.</a:t>
            </a:r>
          </a:p>
          <a:p>
            <a:pPr marL="714375" indent="-352425">
              <a:buFont typeface="Wingdings" panose="05000000000000000000" pitchFamily="2" charset="2"/>
              <a:buChar char="ü"/>
            </a:pPr>
            <a:r>
              <a:rPr lang="tr-TR" sz="2200" b="1" dirty="0" smtClean="0"/>
              <a:t>Diş </a:t>
            </a:r>
            <a:r>
              <a:rPr lang="tr-TR" sz="2200" b="1" dirty="0"/>
              <a:t>hekimliğinde üç tip çalışma lambası kullanılır: </a:t>
            </a:r>
            <a:endParaRPr lang="tr-TR" sz="2200" b="1" dirty="0" smtClean="0"/>
          </a:p>
          <a:p>
            <a:pPr marL="1057275" indent="-342900">
              <a:buFont typeface="Wingdings" panose="05000000000000000000" pitchFamily="2" charset="2"/>
              <a:buChar char="§"/>
            </a:pPr>
            <a:r>
              <a:rPr lang="tr-TR" sz="2200" b="1" dirty="0" smtClean="0"/>
              <a:t>Geleneksel </a:t>
            </a:r>
            <a:r>
              <a:rPr lang="tr-TR" sz="2200" b="1" dirty="0"/>
              <a:t>ampul, </a:t>
            </a:r>
            <a:endParaRPr lang="tr-TR" sz="2200" b="1" dirty="0" smtClean="0"/>
          </a:p>
          <a:p>
            <a:pPr marL="1057275" indent="-342900">
              <a:buFont typeface="Wingdings" panose="05000000000000000000" pitchFamily="2" charset="2"/>
              <a:buChar char="§"/>
            </a:pPr>
            <a:r>
              <a:rPr lang="tr-TR" sz="2200" b="1" dirty="0" smtClean="0"/>
              <a:t>Halojen </a:t>
            </a:r>
            <a:r>
              <a:rPr lang="tr-TR" sz="2200" b="1" dirty="0"/>
              <a:t>ışık </a:t>
            </a:r>
          </a:p>
          <a:p>
            <a:pPr marL="1057275" indent="-342900">
              <a:buFont typeface="Wingdings" panose="05000000000000000000" pitchFamily="2" charset="2"/>
              <a:buChar char="§"/>
            </a:pPr>
            <a:r>
              <a:rPr lang="tr-TR" sz="2200" b="1" dirty="0" smtClean="0"/>
              <a:t>LED </a:t>
            </a:r>
            <a:r>
              <a:rPr lang="tr-TR" sz="2200" b="1" dirty="0"/>
              <a:t>ışıkları. </a:t>
            </a:r>
          </a:p>
          <a:p>
            <a:pPr marL="714375" indent="-352425"/>
            <a:r>
              <a:rPr lang="tr-TR" sz="1900" b="1" dirty="0" smtClean="0"/>
              <a:t>Geleneksel </a:t>
            </a:r>
            <a:r>
              <a:rPr lang="tr-TR" sz="1900" b="1" dirty="0"/>
              <a:t>ampul ve halojen ışık tedaviyi negatif yönde etkileyecek şekilde ısı yayar. </a:t>
            </a:r>
          </a:p>
          <a:p>
            <a:pPr marL="714375" indent="-352425"/>
            <a:r>
              <a:rPr lang="tr-TR" sz="1900" b="1" dirty="0"/>
              <a:t>Reflektörün açılıp, kapanması ve 3 kademeli ışık seviyesi pedal ile kontrol edilebilmelidir</a:t>
            </a:r>
            <a:r>
              <a:rPr lang="tr-TR" sz="1900" b="1" dirty="0" smtClean="0"/>
              <a:t>.</a:t>
            </a:r>
          </a:p>
          <a:p>
            <a:pPr marL="714375" indent="-352425"/>
            <a:r>
              <a:rPr lang="tr-TR" sz="1900" b="1" dirty="0" smtClean="0"/>
              <a:t>Kademelerden birisinde doğal renklerin görülebildiği en </a:t>
            </a:r>
            <a:r>
              <a:rPr lang="tr-TR" sz="1900" b="1" dirty="0"/>
              <a:t>az 5.000 Kelvin </a:t>
            </a:r>
            <a:r>
              <a:rPr lang="tr-TR" sz="1900" b="1" dirty="0" smtClean="0"/>
              <a:t>ışık </a:t>
            </a:r>
            <a:r>
              <a:rPr lang="tr-TR" sz="1900" b="1" dirty="0"/>
              <a:t>renk </a:t>
            </a:r>
            <a:r>
              <a:rPr lang="tr-TR" sz="1900" b="1" dirty="0" smtClean="0"/>
              <a:t>ısısına sahip olmalıdır</a:t>
            </a:r>
            <a:r>
              <a:rPr lang="tr-TR" sz="2000" b="1" dirty="0" smtClean="0"/>
              <a:t>.</a:t>
            </a:r>
            <a:endParaRPr lang="tr-TR" sz="2000" b="1" dirty="0"/>
          </a:p>
        </p:txBody>
      </p:sp>
      <p:sp>
        <p:nvSpPr>
          <p:cNvPr id="8" name="Dikdörtgen 7"/>
          <p:cNvSpPr/>
          <p:nvPr/>
        </p:nvSpPr>
        <p:spPr>
          <a:xfrm>
            <a:off x="889672" y="5386978"/>
            <a:ext cx="11061264" cy="1446550"/>
          </a:xfrm>
          <a:prstGeom prst="rect">
            <a:avLst/>
          </a:prstGeom>
        </p:spPr>
        <p:txBody>
          <a:bodyPr wrap="square">
            <a:spAutoFit/>
          </a:bodyPr>
          <a:lstStyle/>
          <a:p>
            <a:r>
              <a:rPr lang="tr-TR" sz="2200" b="1" dirty="0" smtClean="0">
                <a:solidFill>
                  <a:srgbClr val="FFC000"/>
                </a:solidFill>
              </a:rPr>
              <a:t>2.  Asistan </a:t>
            </a:r>
            <a:r>
              <a:rPr lang="tr-TR" sz="2200" b="1" dirty="0">
                <a:solidFill>
                  <a:srgbClr val="FFC000"/>
                </a:solidFill>
              </a:rPr>
              <a:t>modülü, </a:t>
            </a:r>
            <a:endParaRPr lang="tr-TR" sz="2200" b="1" dirty="0" smtClean="0">
              <a:solidFill>
                <a:srgbClr val="FFC000"/>
              </a:solidFill>
            </a:endParaRPr>
          </a:p>
          <a:p>
            <a:pPr marL="704850" indent="-342900">
              <a:buFont typeface="Wingdings" panose="05000000000000000000" pitchFamily="2" charset="2"/>
              <a:buChar char="ü"/>
            </a:pPr>
            <a:r>
              <a:rPr lang="tr-TR" sz="2200" b="1" dirty="0" smtClean="0"/>
              <a:t>Ana </a:t>
            </a:r>
            <a:r>
              <a:rPr lang="tr-TR" sz="2200" b="1" dirty="0"/>
              <a:t>emiş ünitesine bağlı olan </a:t>
            </a:r>
            <a:r>
              <a:rPr lang="tr-TR" sz="2200" b="1" dirty="0" err="1" smtClean="0"/>
              <a:t>kreşuar</a:t>
            </a:r>
            <a:r>
              <a:rPr lang="tr-TR" sz="2200" b="1" dirty="0" smtClean="0"/>
              <a:t>; genelde hijyen açısından seramik tercih edilir. </a:t>
            </a:r>
          </a:p>
          <a:p>
            <a:pPr marL="704850" indent="-342900">
              <a:buFont typeface="Wingdings" panose="05000000000000000000" pitchFamily="2" charset="2"/>
              <a:buChar char="ü"/>
            </a:pPr>
            <a:r>
              <a:rPr lang="tr-TR" sz="2200" b="1" dirty="0" smtClean="0"/>
              <a:t>Tükürük </a:t>
            </a:r>
            <a:r>
              <a:rPr lang="tr-TR" sz="2200" b="1" dirty="0"/>
              <a:t>ve emme tüplerini içerir</a:t>
            </a:r>
            <a:r>
              <a:rPr lang="tr-TR" sz="2200" b="1" dirty="0" smtClean="0"/>
              <a:t>.</a:t>
            </a:r>
          </a:p>
          <a:p>
            <a:pPr marL="704850" indent="-342900">
              <a:buFont typeface="Wingdings" panose="05000000000000000000" pitchFamily="2" charset="2"/>
              <a:buChar char="ü"/>
            </a:pPr>
            <a:r>
              <a:rPr lang="tr-TR" sz="2200" b="1" dirty="0" smtClean="0"/>
              <a:t>Diğer aksesuarlar </a:t>
            </a:r>
            <a:endParaRPr lang="tr-TR" sz="2200" b="1" dirty="0"/>
          </a:p>
        </p:txBody>
      </p:sp>
      <p:pic>
        <p:nvPicPr>
          <p:cNvPr id="9" name="Picture 4" descr="EN İLERİ DİŞ ÜNİTLERİ ile ilgili görsel sonucu"/>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332088" y="3155863"/>
            <a:ext cx="1618848" cy="16188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82887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OMÜ AMBLEM ile ilgili gö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68" t="5404" r="27357" b="4505"/>
          <a:stretch/>
        </p:blipFill>
        <p:spPr bwMode="auto">
          <a:xfrm>
            <a:off x="224426" y="188639"/>
            <a:ext cx="1358224" cy="115212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11" t="7155" r="6671" b="5531"/>
          <a:stretch/>
        </p:blipFill>
        <p:spPr bwMode="auto">
          <a:xfrm>
            <a:off x="10589254" y="188640"/>
            <a:ext cx="1375549" cy="115212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EN İLERİ DİŞ ÜNİTLERİ ile ilgili görsel sonucu"/>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4426" y="3429000"/>
            <a:ext cx="4003086" cy="3227284"/>
          </a:xfrm>
          <a:prstGeom prst="rect">
            <a:avLst/>
          </a:prstGeom>
          <a:noFill/>
          <a:extLst>
            <a:ext uri="{909E8E84-426E-40DD-AFC4-6F175D3DCCD1}">
              <a14:hiddenFill xmlns:a14="http://schemas.microsoft.com/office/drawing/2010/main">
                <a:solidFill>
                  <a:srgbClr val="FFFFFF"/>
                </a:solidFill>
              </a14:hiddenFill>
            </a:ext>
          </a:extLst>
        </p:spPr>
      </p:pic>
      <p:sp>
        <p:nvSpPr>
          <p:cNvPr id="7" name="Dikdörtgen 6"/>
          <p:cNvSpPr/>
          <p:nvPr/>
        </p:nvSpPr>
        <p:spPr>
          <a:xfrm>
            <a:off x="825752" y="1507749"/>
            <a:ext cx="7094528" cy="461665"/>
          </a:xfrm>
          <a:prstGeom prst="rect">
            <a:avLst/>
          </a:prstGeom>
        </p:spPr>
        <p:txBody>
          <a:bodyPr wrap="square">
            <a:spAutoFit/>
          </a:bodyPr>
          <a:lstStyle/>
          <a:p>
            <a:r>
              <a:rPr lang="tr-TR" b="1" dirty="0">
                <a:solidFill>
                  <a:srgbClr val="FFC000"/>
                </a:solidFill>
              </a:rPr>
              <a:t>Çağın gereklerine uygun ideal bir </a:t>
            </a:r>
            <a:r>
              <a:rPr lang="tr-TR" b="1" dirty="0" err="1">
                <a:solidFill>
                  <a:srgbClr val="FFC000"/>
                </a:solidFill>
              </a:rPr>
              <a:t>ünit</a:t>
            </a:r>
            <a:r>
              <a:rPr lang="tr-TR" b="1" dirty="0">
                <a:solidFill>
                  <a:srgbClr val="FFC000"/>
                </a:solidFill>
              </a:rPr>
              <a:t> nasıl olmalıdır?</a:t>
            </a:r>
            <a:endParaRPr lang="tr-TR" dirty="0">
              <a:solidFill>
                <a:srgbClr val="FFC000"/>
              </a:solidFill>
            </a:endParaRPr>
          </a:p>
        </p:txBody>
      </p:sp>
      <p:sp>
        <p:nvSpPr>
          <p:cNvPr id="10" name="Rectangle 5"/>
          <p:cNvSpPr>
            <a:spLocks noChangeArrowheads="1"/>
          </p:cNvSpPr>
          <p:nvPr/>
        </p:nvSpPr>
        <p:spPr bwMode="auto">
          <a:xfrm>
            <a:off x="4366219" y="3313575"/>
            <a:ext cx="7598584" cy="34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342900" marR="0" lvl="0" indent="-342900" algn="l" defTabSz="914400" rtl="0" eaLnBrk="1" fontAlgn="base" latinLnBrk="0" hangingPunct="1">
              <a:lnSpc>
                <a:spcPct val="100000"/>
              </a:lnSpc>
              <a:spcBef>
                <a:spcPct val="0"/>
              </a:spcBef>
              <a:spcAft>
                <a:spcPct val="0"/>
              </a:spcAft>
              <a:buClr>
                <a:schemeClr val="accent1"/>
              </a:buClr>
              <a:buSzTx/>
              <a:buFont typeface="Wingdings" panose="05000000000000000000" pitchFamily="2" charset="2"/>
              <a:buChar char="Ø"/>
              <a:tabLst/>
            </a:pPr>
            <a:r>
              <a:rPr kumimoji="0" lang="tr-TR" altLang="tr-TR" sz="2000" b="1" i="0" u="none" strike="noStrike" cap="none" normalizeH="0" baseline="0" dirty="0" smtClean="0">
                <a:ln>
                  <a:noFill/>
                </a:ln>
                <a:effectLst/>
                <a:latin typeface="+mn-lt"/>
                <a:cs typeface="Arial" pitchFamily="34" charset="0"/>
              </a:rPr>
              <a:t>Meslek grupları içinde, meslek hastalıklarına en çok maruz kalan gruplardan biri şüphesiz diş hekimleridir. </a:t>
            </a:r>
          </a:p>
          <a:p>
            <a:pPr marL="342900" marR="0" lvl="0" indent="-342900" algn="l" defTabSz="914400" rtl="0" eaLnBrk="1" fontAlgn="base" latinLnBrk="0" hangingPunct="1">
              <a:lnSpc>
                <a:spcPct val="100000"/>
              </a:lnSpc>
              <a:spcBef>
                <a:spcPct val="0"/>
              </a:spcBef>
              <a:spcAft>
                <a:spcPct val="0"/>
              </a:spcAft>
              <a:buClr>
                <a:schemeClr val="accent1"/>
              </a:buClr>
              <a:buSzTx/>
              <a:buFont typeface="Wingdings" panose="05000000000000000000" pitchFamily="2" charset="2"/>
              <a:buChar char="Ø"/>
              <a:tabLst/>
            </a:pPr>
            <a:r>
              <a:rPr kumimoji="0" lang="tr-TR" altLang="tr-TR" sz="2000" b="1" i="0" u="none" strike="noStrike" cap="none" normalizeH="0" baseline="0" dirty="0" smtClean="0">
                <a:ln>
                  <a:noFill/>
                </a:ln>
                <a:effectLst/>
                <a:latin typeface="+mn-lt"/>
                <a:cs typeface="Arial" pitchFamily="34" charset="0"/>
              </a:rPr>
              <a:t>Araştırmalar her 3 hekimden 2 sinin meslek hastalığı yaşadıklarını ortaya koymaktadır. </a:t>
            </a:r>
          </a:p>
          <a:p>
            <a:pPr marL="342900" marR="0" lvl="0" indent="-342900" algn="l" defTabSz="914400" rtl="0" eaLnBrk="0" fontAlgn="base" latinLnBrk="0" hangingPunct="0">
              <a:lnSpc>
                <a:spcPct val="100000"/>
              </a:lnSpc>
              <a:spcBef>
                <a:spcPct val="0"/>
              </a:spcBef>
              <a:spcAft>
                <a:spcPct val="0"/>
              </a:spcAft>
              <a:buClr>
                <a:schemeClr val="accent1"/>
              </a:buClr>
              <a:buSzTx/>
              <a:buFont typeface="Wingdings" panose="05000000000000000000" pitchFamily="2" charset="2"/>
              <a:buChar char="Ø"/>
              <a:tabLst/>
            </a:pPr>
            <a:r>
              <a:rPr kumimoji="0" lang="tr-TR" altLang="tr-TR" sz="2000" b="1" i="0" u="none" strike="noStrike" cap="none" normalizeH="0" baseline="0" dirty="0" smtClean="0">
                <a:ln>
                  <a:noFill/>
                </a:ln>
                <a:effectLst/>
                <a:latin typeface="+mn-lt"/>
                <a:cs typeface="Arial" pitchFamily="34" charset="0"/>
              </a:rPr>
              <a:t> Sağlık hizmeti veren </a:t>
            </a:r>
            <a:r>
              <a:rPr kumimoji="0" lang="tr-TR" altLang="tr-TR" sz="2000" b="1" i="0" u="none" strike="noStrike" cap="none" normalizeH="0" baseline="0" dirty="0" err="1" smtClean="0">
                <a:ln>
                  <a:noFill/>
                </a:ln>
                <a:effectLst/>
                <a:latin typeface="+mn-lt"/>
                <a:cs typeface="Arial" pitchFamily="34" charset="0"/>
              </a:rPr>
              <a:t>dişhekimi</a:t>
            </a:r>
            <a:r>
              <a:rPr kumimoji="0" lang="tr-TR" altLang="tr-TR" sz="2000" b="1" i="0" u="none" strike="noStrike" cap="none" normalizeH="0" baseline="0" dirty="0" smtClean="0">
                <a:ln>
                  <a:noFill/>
                </a:ln>
                <a:effectLst/>
                <a:latin typeface="+mn-lt"/>
                <a:cs typeface="Arial" pitchFamily="34" charset="0"/>
              </a:rPr>
              <a:t> ve asistanının kendi sağlığını kaybetmemesi için ergonomik tasarıma sahip bir diş </a:t>
            </a:r>
            <a:r>
              <a:rPr kumimoji="0" lang="tr-TR" altLang="tr-TR" sz="2000" b="1" i="0" u="none" strike="noStrike" cap="none" normalizeH="0" baseline="0" dirty="0" err="1" smtClean="0">
                <a:ln>
                  <a:noFill/>
                </a:ln>
                <a:effectLst/>
                <a:latin typeface="+mn-lt"/>
                <a:cs typeface="Arial" pitchFamily="34" charset="0"/>
              </a:rPr>
              <a:t>üniti</a:t>
            </a:r>
            <a:r>
              <a:rPr kumimoji="0" lang="tr-TR" altLang="tr-TR" sz="2000" b="1" i="0" u="none" strike="noStrike" cap="none" normalizeH="0" baseline="0" dirty="0" smtClean="0">
                <a:ln>
                  <a:noFill/>
                </a:ln>
                <a:effectLst/>
                <a:latin typeface="+mn-lt"/>
                <a:cs typeface="Arial" pitchFamily="34" charset="0"/>
              </a:rPr>
              <a:t> ile çalışması gereklidir. </a:t>
            </a:r>
          </a:p>
          <a:p>
            <a:pPr marL="342900" marR="0" lvl="0" indent="-342900" algn="l" defTabSz="914400" rtl="0" eaLnBrk="0" fontAlgn="base" latinLnBrk="0" hangingPunct="0">
              <a:lnSpc>
                <a:spcPct val="100000"/>
              </a:lnSpc>
              <a:spcBef>
                <a:spcPct val="0"/>
              </a:spcBef>
              <a:spcAft>
                <a:spcPct val="0"/>
              </a:spcAft>
              <a:buClr>
                <a:schemeClr val="accent1"/>
              </a:buClr>
              <a:buSzTx/>
              <a:buFont typeface="Wingdings" panose="05000000000000000000" pitchFamily="2" charset="2"/>
              <a:buChar char="Ø"/>
              <a:tabLst/>
            </a:pPr>
            <a:r>
              <a:rPr kumimoji="0" lang="tr-TR" altLang="tr-TR" sz="2000" b="1" i="0" u="none" strike="noStrike" cap="none" normalizeH="0" baseline="0" dirty="0" smtClean="0">
                <a:ln>
                  <a:noFill/>
                </a:ln>
                <a:effectLst/>
                <a:latin typeface="+mn-lt"/>
                <a:cs typeface="Arial" pitchFamily="34" charset="0"/>
              </a:rPr>
              <a:t>Ayrıca kendi zamanını ve emeğini tüketerek mesleğini icra eden, hem aklını hem de fiziğini kullanarak çalışan diş hekimlerinin çağın gerekliliklerine uygun olarak  daha organize ve verimli çalışması kaçınılmazdır.</a:t>
            </a:r>
          </a:p>
        </p:txBody>
      </p:sp>
      <p:sp>
        <p:nvSpPr>
          <p:cNvPr id="8" name="Rectangle 2">
            <a:extLst>
              <a:ext uri="{FF2B5EF4-FFF2-40B4-BE49-F238E27FC236}">
                <a16:creationId xmlns:a16="http://schemas.microsoft.com/office/drawing/2014/main" xmlns="" id="{C326BF1F-B49C-4DF3-882F-012849EC5EE3}"/>
              </a:ext>
            </a:extLst>
          </p:cNvPr>
          <p:cNvSpPr txBox="1">
            <a:spLocks noChangeArrowheads="1"/>
          </p:cNvSpPr>
          <p:nvPr/>
        </p:nvSpPr>
        <p:spPr>
          <a:xfrm>
            <a:off x="1627024" y="188640"/>
            <a:ext cx="8856984" cy="1152128"/>
          </a:xfrm>
          <a:prstGeom prst="rect">
            <a:avLst/>
          </a:prstGeo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vert="horz" lIns="121899" tIns="60949" rIns="121899" bIns="60949" rtlCol="0" anchor="b">
            <a:normAutofit/>
          </a:bodyPr>
          <a:lstStyle>
            <a:lvl1pPr algn="l" defTabSz="1218987" rtl="0" eaLnBrk="1" latinLnBrk="0" hangingPunct="1">
              <a:lnSpc>
                <a:spcPct val="90000"/>
              </a:lnSpc>
              <a:spcBef>
                <a:spcPct val="0"/>
              </a:spcBef>
              <a:buNone/>
              <a:defRPr sz="36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tr-TR" altLang="tr-TR" sz="3200" b="1" smtClean="0">
                <a:solidFill>
                  <a:schemeClr val="bg1"/>
                </a:solidFill>
              </a:rPr>
              <a:t>ENDODONTİK EKİPMANLAR </a:t>
            </a:r>
            <a:br>
              <a:rPr lang="tr-TR" altLang="tr-TR" sz="3200" b="1" smtClean="0">
                <a:solidFill>
                  <a:schemeClr val="bg1"/>
                </a:solidFill>
              </a:rPr>
            </a:br>
            <a:r>
              <a:rPr lang="tr-TR" sz="3200" b="1" smtClean="0">
                <a:solidFill>
                  <a:schemeClr val="bg1"/>
                </a:solidFill>
              </a:rPr>
              <a:t>DİŞ ÜNİTİ</a:t>
            </a:r>
            <a:endParaRPr lang="tr-TR" altLang="tr-TR" sz="3200" b="1" dirty="0">
              <a:solidFill>
                <a:schemeClr val="bg1"/>
              </a:solidFill>
            </a:endParaRPr>
          </a:p>
        </p:txBody>
      </p:sp>
      <p:sp>
        <p:nvSpPr>
          <p:cNvPr id="3" name="Dikdörtgen 2"/>
          <p:cNvSpPr/>
          <p:nvPr/>
        </p:nvSpPr>
        <p:spPr>
          <a:xfrm>
            <a:off x="837828" y="1982302"/>
            <a:ext cx="11126975" cy="1323439"/>
          </a:xfrm>
          <a:prstGeom prst="rect">
            <a:avLst/>
          </a:prstGeom>
        </p:spPr>
        <p:txBody>
          <a:bodyPr wrap="square">
            <a:spAutoFit/>
          </a:bodyPr>
          <a:lstStyle/>
          <a:p>
            <a:pPr marL="342900" indent="-342900">
              <a:buClr>
                <a:schemeClr val="accent1"/>
              </a:buClr>
              <a:buFont typeface="Wingdings" panose="05000000000000000000" pitchFamily="2" charset="2"/>
              <a:buChar char="Ø"/>
            </a:pPr>
            <a:r>
              <a:rPr lang="tr-TR" altLang="tr-TR" sz="2000" b="1" dirty="0">
                <a:cs typeface="Arial" pitchFamily="34" charset="0"/>
              </a:rPr>
              <a:t>Modern </a:t>
            </a:r>
            <a:r>
              <a:rPr lang="tr-TR" altLang="tr-TR" sz="2000" b="1" dirty="0" err="1">
                <a:cs typeface="Arial" pitchFamily="34" charset="0"/>
              </a:rPr>
              <a:t>dişhekimliğinde</a:t>
            </a:r>
            <a:r>
              <a:rPr lang="tr-TR" altLang="tr-TR" sz="2000" b="1" dirty="0">
                <a:cs typeface="Arial" pitchFamily="34" charset="0"/>
              </a:rPr>
              <a:t> bir </a:t>
            </a:r>
            <a:r>
              <a:rPr lang="tr-TR" altLang="tr-TR" sz="2000" b="1" dirty="0" err="1">
                <a:cs typeface="Arial" pitchFamily="34" charset="0"/>
              </a:rPr>
              <a:t>ünitin</a:t>
            </a:r>
            <a:r>
              <a:rPr lang="tr-TR" altLang="tr-TR" sz="2000" b="1" dirty="0">
                <a:cs typeface="Arial" pitchFamily="34" charset="0"/>
              </a:rPr>
              <a:t> tasarımı organize bir çalışma ortamı sunmalıdır</a:t>
            </a:r>
            <a:r>
              <a:rPr lang="tr-TR" altLang="tr-TR" sz="2000" b="1" dirty="0" smtClean="0">
                <a:cs typeface="Arial" pitchFamily="34" charset="0"/>
              </a:rPr>
              <a:t>.</a:t>
            </a:r>
          </a:p>
          <a:p>
            <a:pPr marL="342900" indent="-342900">
              <a:buClr>
                <a:schemeClr val="accent1"/>
              </a:buClr>
              <a:buFont typeface="Wingdings" panose="05000000000000000000" pitchFamily="2" charset="2"/>
              <a:buChar char="Ø"/>
            </a:pPr>
            <a:r>
              <a:rPr lang="tr-TR" altLang="tr-TR" sz="2000" b="1" dirty="0" smtClean="0">
                <a:cs typeface="Arial" pitchFamily="34" charset="0"/>
              </a:rPr>
              <a:t>Tüm </a:t>
            </a:r>
            <a:r>
              <a:rPr lang="tr-TR" altLang="tr-TR" sz="2000" b="1" dirty="0">
                <a:cs typeface="Arial" pitchFamily="34" charset="0"/>
              </a:rPr>
              <a:t>donanımlar; </a:t>
            </a:r>
            <a:r>
              <a:rPr lang="tr-TR" altLang="tr-TR" sz="2000" b="1" dirty="0" smtClean="0">
                <a:cs typeface="Arial" pitchFamily="34" charset="0"/>
              </a:rPr>
              <a:t>kolay </a:t>
            </a:r>
            <a:r>
              <a:rPr lang="tr-TR" altLang="tr-TR" sz="2000" b="1" dirty="0">
                <a:cs typeface="Arial" pitchFamily="34" charset="0"/>
              </a:rPr>
              <a:t>kullanım ve ergonomik çalışma anlayışı çerçevesinde kolay erişilebilen ve görüş alanı içerisinde ideal olarak olması gereken yerde </a:t>
            </a:r>
            <a:r>
              <a:rPr lang="tr-TR" altLang="tr-TR" sz="2000" b="1" dirty="0" smtClean="0">
                <a:cs typeface="Arial" pitchFamily="34" charset="0"/>
              </a:rPr>
              <a:t>konumlandırılmış , </a:t>
            </a:r>
            <a:r>
              <a:rPr lang="tr-TR" altLang="tr-TR" sz="2000" b="1" u="sng" dirty="0" smtClean="0">
                <a:solidFill>
                  <a:srgbClr val="FFC000"/>
                </a:solidFill>
                <a:cs typeface="Arial" pitchFamily="34" charset="0"/>
              </a:rPr>
              <a:t>hijyen</a:t>
            </a:r>
            <a:r>
              <a:rPr lang="tr-TR" altLang="tr-TR" sz="2000" b="1" dirty="0" smtClean="0">
                <a:cs typeface="Arial" pitchFamily="34" charset="0"/>
              </a:rPr>
              <a:t> ve </a:t>
            </a:r>
            <a:r>
              <a:rPr lang="tr-TR" altLang="tr-TR" sz="2000" b="1" u="sng" dirty="0" smtClean="0">
                <a:solidFill>
                  <a:srgbClr val="FFC000"/>
                </a:solidFill>
                <a:cs typeface="Arial" pitchFamily="34" charset="0"/>
              </a:rPr>
              <a:t>fiziksel</a:t>
            </a:r>
            <a:r>
              <a:rPr lang="tr-TR" altLang="tr-TR" sz="2000" b="1" dirty="0" smtClean="0">
                <a:cs typeface="Arial" pitchFamily="34" charset="0"/>
              </a:rPr>
              <a:t> olarak hasta-hekim </a:t>
            </a:r>
            <a:r>
              <a:rPr lang="tr-TR" altLang="tr-TR" sz="2000" b="1" dirty="0">
                <a:cs typeface="Arial" pitchFamily="34" charset="0"/>
              </a:rPr>
              <a:t>ve ekipmanlar için </a:t>
            </a:r>
            <a:r>
              <a:rPr lang="tr-TR" altLang="tr-TR" sz="2000" b="1" dirty="0" smtClean="0">
                <a:cs typeface="Arial" pitchFamily="34" charset="0"/>
              </a:rPr>
              <a:t>güvenliği azami ölçüde koruyacak tasarımda </a:t>
            </a:r>
            <a:r>
              <a:rPr lang="tr-TR" altLang="tr-TR" sz="2000" b="1" dirty="0">
                <a:cs typeface="Arial" pitchFamily="34" charset="0"/>
              </a:rPr>
              <a:t>olmalıdır.</a:t>
            </a:r>
            <a:r>
              <a:rPr lang="tr-TR" altLang="tr-TR" sz="2000" b="1" dirty="0" smtClean="0">
                <a:cs typeface="Arial" pitchFamily="34" charset="0"/>
              </a:rPr>
              <a:t> </a:t>
            </a:r>
            <a:endParaRPr lang="tr-TR" sz="2000" dirty="0"/>
          </a:p>
        </p:txBody>
      </p:sp>
    </p:spTree>
    <p:extLst>
      <p:ext uri="{BB962C8B-B14F-4D97-AF65-F5344CB8AC3E}">
        <p14:creationId xmlns:p14="http://schemas.microsoft.com/office/powerpoint/2010/main" val="32138305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OMÜ AMBLEM ile ilgili gö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68" t="5404" r="27357" b="4505"/>
          <a:stretch/>
        </p:blipFill>
        <p:spPr bwMode="auto">
          <a:xfrm>
            <a:off x="224426" y="188639"/>
            <a:ext cx="1358224" cy="115212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11" t="7155" r="6671" b="5531"/>
          <a:stretch/>
        </p:blipFill>
        <p:spPr bwMode="auto">
          <a:xfrm>
            <a:off x="10589254" y="188640"/>
            <a:ext cx="1375549" cy="1152128"/>
          </a:xfrm>
          <a:prstGeom prst="rect">
            <a:avLst/>
          </a:prstGeom>
          <a:noFill/>
          <a:extLst>
            <a:ext uri="{909E8E84-426E-40DD-AFC4-6F175D3DCCD1}">
              <a14:hiddenFill xmlns:a14="http://schemas.microsoft.com/office/drawing/2010/main">
                <a:solidFill>
                  <a:srgbClr val="FFFFFF"/>
                </a:solidFill>
              </a14:hiddenFill>
            </a:ext>
          </a:extLst>
        </p:spPr>
      </p:pic>
      <p:sp>
        <p:nvSpPr>
          <p:cNvPr id="7" name="Dikdörtgen 6"/>
          <p:cNvSpPr/>
          <p:nvPr/>
        </p:nvSpPr>
        <p:spPr>
          <a:xfrm>
            <a:off x="825752" y="1507749"/>
            <a:ext cx="7094528" cy="461665"/>
          </a:xfrm>
          <a:prstGeom prst="rect">
            <a:avLst/>
          </a:prstGeom>
        </p:spPr>
        <p:txBody>
          <a:bodyPr wrap="square">
            <a:spAutoFit/>
          </a:bodyPr>
          <a:lstStyle/>
          <a:p>
            <a:r>
              <a:rPr lang="tr-TR" b="1" dirty="0">
                <a:solidFill>
                  <a:srgbClr val="FFC000"/>
                </a:solidFill>
              </a:rPr>
              <a:t>Çağın gereklerine uygun ideal bir </a:t>
            </a:r>
            <a:r>
              <a:rPr lang="tr-TR" b="1" dirty="0" err="1">
                <a:solidFill>
                  <a:srgbClr val="FFC000"/>
                </a:solidFill>
              </a:rPr>
              <a:t>ünit</a:t>
            </a:r>
            <a:r>
              <a:rPr lang="tr-TR" b="1" dirty="0">
                <a:solidFill>
                  <a:srgbClr val="FFC000"/>
                </a:solidFill>
              </a:rPr>
              <a:t> nasıl olmalıdır?</a:t>
            </a:r>
            <a:endParaRPr lang="tr-TR" dirty="0">
              <a:solidFill>
                <a:srgbClr val="FFC000"/>
              </a:solidFill>
            </a:endParaRPr>
          </a:p>
        </p:txBody>
      </p:sp>
      <p:sp>
        <p:nvSpPr>
          <p:cNvPr id="10" name="Rectangle 5"/>
          <p:cNvSpPr>
            <a:spLocks noChangeArrowheads="1"/>
          </p:cNvSpPr>
          <p:nvPr/>
        </p:nvSpPr>
        <p:spPr bwMode="auto">
          <a:xfrm>
            <a:off x="903538" y="2300461"/>
            <a:ext cx="11167538" cy="4401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342900" indent="-342900">
              <a:buClr>
                <a:schemeClr val="accent1"/>
              </a:buClr>
              <a:buFont typeface="Wingdings" panose="05000000000000000000" pitchFamily="2" charset="2"/>
              <a:buChar char="Ø"/>
            </a:pPr>
            <a:r>
              <a:rPr lang="tr-TR" sz="2000" b="1" dirty="0" err="1" smtClean="0">
                <a:latin typeface="+mn-lt"/>
              </a:rPr>
              <a:t>Enstruman</a:t>
            </a:r>
            <a:r>
              <a:rPr lang="tr-TR" sz="2000" b="1" dirty="0" smtClean="0">
                <a:latin typeface="+mn-lt"/>
              </a:rPr>
              <a:t> </a:t>
            </a:r>
            <a:r>
              <a:rPr lang="tr-TR" sz="2000" b="1" dirty="0">
                <a:latin typeface="+mn-lt"/>
              </a:rPr>
              <a:t>ayarları el değmeden izlenebilen düğmesiz bir gösterge ekranı yardımı ile </a:t>
            </a:r>
            <a:r>
              <a:rPr lang="tr-TR" sz="2000" b="1" dirty="0" smtClean="0">
                <a:latin typeface="+mn-lt"/>
              </a:rPr>
              <a:t>görülebilmelidir</a:t>
            </a:r>
            <a:r>
              <a:rPr lang="tr-TR" sz="2000" b="1" dirty="0">
                <a:latin typeface="+mn-lt"/>
              </a:rPr>
              <a:t>.</a:t>
            </a:r>
          </a:p>
          <a:p>
            <a:pPr marL="342900" indent="-342900">
              <a:buClr>
                <a:schemeClr val="accent1"/>
              </a:buClr>
              <a:buFont typeface="Wingdings" panose="05000000000000000000" pitchFamily="2" charset="2"/>
              <a:buChar char="Ø"/>
            </a:pPr>
            <a:r>
              <a:rPr lang="tr-TR" sz="2000" b="1" dirty="0">
                <a:latin typeface="+mn-lt"/>
              </a:rPr>
              <a:t>E</a:t>
            </a:r>
            <a:r>
              <a:rPr lang="tr-TR" sz="2000" b="1" dirty="0" smtClean="0">
                <a:latin typeface="+mn-lt"/>
              </a:rPr>
              <a:t>lektrikli </a:t>
            </a:r>
            <a:r>
              <a:rPr lang="tr-TR" sz="2000" b="1" dirty="0">
                <a:latin typeface="+mn-lt"/>
              </a:rPr>
              <a:t>mikro motorun maksimum devri sabitlenebilmeli ve en az 3 kademeli olarak pedal </a:t>
            </a:r>
            <a:r>
              <a:rPr lang="tr-TR" sz="2000" b="1" dirty="0" err="1">
                <a:latin typeface="+mn-lt"/>
              </a:rPr>
              <a:t>ustü</a:t>
            </a:r>
            <a:r>
              <a:rPr lang="tr-TR" sz="2000" b="1" dirty="0">
                <a:latin typeface="+mn-lt"/>
              </a:rPr>
              <a:t> </a:t>
            </a:r>
            <a:r>
              <a:rPr lang="tr-TR" sz="2000" b="1" dirty="0" err="1">
                <a:latin typeface="+mn-lt"/>
              </a:rPr>
              <a:t>joy</a:t>
            </a:r>
            <a:r>
              <a:rPr lang="tr-TR" sz="2000" b="1" dirty="0">
                <a:latin typeface="+mn-lt"/>
              </a:rPr>
              <a:t> </a:t>
            </a:r>
            <a:r>
              <a:rPr lang="tr-TR" sz="2000" b="1" dirty="0" err="1">
                <a:latin typeface="+mn-lt"/>
              </a:rPr>
              <a:t>stick</a:t>
            </a:r>
            <a:r>
              <a:rPr lang="tr-TR" sz="2000" b="1" dirty="0">
                <a:latin typeface="+mn-lt"/>
              </a:rPr>
              <a:t> yardımı ile ayakla ayarlanıp hafızada saklanabilmelidir.</a:t>
            </a:r>
          </a:p>
          <a:p>
            <a:pPr marL="342900" indent="-342900">
              <a:buClr>
                <a:schemeClr val="accent1"/>
              </a:buClr>
              <a:buFont typeface="Wingdings" panose="05000000000000000000" pitchFamily="2" charset="2"/>
              <a:buChar char="Ø"/>
            </a:pPr>
            <a:r>
              <a:rPr lang="tr-TR" sz="2000" b="1" dirty="0" smtClean="0">
                <a:latin typeface="+mn-lt"/>
              </a:rPr>
              <a:t>Yine </a:t>
            </a:r>
            <a:r>
              <a:rPr lang="tr-TR" sz="2000" b="1" dirty="0">
                <a:latin typeface="+mn-lt"/>
              </a:rPr>
              <a:t>aynı prensiple sprey hava miktarı da kalkmadan, dönmeden pedal üstü </a:t>
            </a:r>
            <a:r>
              <a:rPr lang="tr-TR" sz="2000" b="1" dirty="0" err="1">
                <a:latin typeface="+mn-lt"/>
              </a:rPr>
              <a:t>joy</a:t>
            </a:r>
            <a:r>
              <a:rPr lang="tr-TR" sz="2000" b="1" dirty="0">
                <a:latin typeface="+mn-lt"/>
              </a:rPr>
              <a:t> </a:t>
            </a:r>
            <a:r>
              <a:rPr lang="tr-TR" sz="2000" b="1" dirty="0" err="1">
                <a:latin typeface="+mn-lt"/>
              </a:rPr>
              <a:t>stick</a:t>
            </a:r>
            <a:r>
              <a:rPr lang="tr-TR" sz="2000" b="1" dirty="0">
                <a:latin typeface="+mn-lt"/>
              </a:rPr>
              <a:t> yardımıyla ayakla ayarlanıp hafızada saklanabilmelidir.</a:t>
            </a:r>
          </a:p>
          <a:p>
            <a:pPr marL="342900" indent="-342900">
              <a:buClr>
                <a:schemeClr val="accent1"/>
              </a:buClr>
              <a:buFont typeface="Wingdings" panose="05000000000000000000" pitchFamily="2" charset="2"/>
              <a:buChar char="Ø"/>
            </a:pPr>
            <a:r>
              <a:rPr lang="tr-TR" sz="2000" b="1" dirty="0" smtClean="0">
                <a:latin typeface="+mn-lt"/>
              </a:rPr>
              <a:t>Ayrıca </a:t>
            </a:r>
            <a:r>
              <a:rPr lang="tr-TR" sz="2000" b="1" dirty="0">
                <a:latin typeface="+mn-lt"/>
              </a:rPr>
              <a:t>sprey hava ve su fonksiyonları pedal üstü butonlar yardımıyla kolayca devreye sokulup, devreden çıkartılabilmeli, cihaza entegre </a:t>
            </a:r>
            <a:r>
              <a:rPr lang="tr-TR" sz="2000" b="1" dirty="0" err="1">
                <a:latin typeface="+mn-lt"/>
              </a:rPr>
              <a:t>kavitron</a:t>
            </a:r>
            <a:r>
              <a:rPr lang="tr-TR" sz="2000" b="1" dirty="0">
                <a:latin typeface="+mn-lt"/>
              </a:rPr>
              <a:t> yada ışıklı dolgu cihazlarının fonksiyonları da ayakla kontrol edilmedir</a:t>
            </a:r>
            <a:r>
              <a:rPr lang="tr-TR" sz="2000" b="1" dirty="0" smtClean="0">
                <a:latin typeface="+mn-lt"/>
              </a:rPr>
              <a:t>.</a:t>
            </a:r>
          </a:p>
          <a:p>
            <a:pPr marL="342900" indent="-342900">
              <a:buClr>
                <a:schemeClr val="accent1"/>
              </a:buClr>
              <a:buFont typeface="Wingdings" panose="05000000000000000000" pitchFamily="2" charset="2"/>
              <a:buChar char="Ø"/>
            </a:pPr>
            <a:r>
              <a:rPr lang="tr-TR" sz="2000" b="1" dirty="0">
                <a:latin typeface="+mn-lt"/>
              </a:rPr>
              <a:t>Hayatımızın her alanına nüfus eden dijital dünya mutlak olarak iyi bir ünite de yer </a:t>
            </a:r>
            <a:r>
              <a:rPr lang="tr-TR" sz="2000" b="1" dirty="0" smtClean="0">
                <a:latin typeface="+mn-lt"/>
              </a:rPr>
              <a:t>almalıdır.</a:t>
            </a:r>
          </a:p>
          <a:p>
            <a:pPr marL="342900" indent="-342900">
              <a:buClr>
                <a:schemeClr val="accent1"/>
              </a:buClr>
              <a:buFont typeface="Wingdings" panose="05000000000000000000" pitchFamily="2" charset="2"/>
              <a:buChar char="Ø"/>
            </a:pPr>
            <a:r>
              <a:rPr lang="tr-TR" sz="2000" b="1" dirty="0" smtClean="0">
                <a:latin typeface="+mn-lt"/>
              </a:rPr>
              <a:t>Bardak </a:t>
            </a:r>
            <a:r>
              <a:rPr lang="tr-TR" sz="2000" b="1" dirty="0">
                <a:latin typeface="+mn-lt"/>
              </a:rPr>
              <a:t>dolumu ve </a:t>
            </a:r>
            <a:r>
              <a:rPr lang="tr-TR" sz="2000" b="1" dirty="0" err="1">
                <a:latin typeface="+mn-lt"/>
              </a:rPr>
              <a:t>kreşuarın</a:t>
            </a:r>
            <a:r>
              <a:rPr lang="tr-TR" sz="2000" b="1" dirty="0">
                <a:latin typeface="+mn-lt"/>
              </a:rPr>
              <a:t> yıkanması fotosel yardımıyla otomatik olmalı istenirse ilave </a:t>
            </a:r>
            <a:r>
              <a:rPr lang="tr-TR" sz="2000" b="1" dirty="0" err="1">
                <a:latin typeface="+mn-lt"/>
              </a:rPr>
              <a:t>kreşuar</a:t>
            </a:r>
            <a:r>
              <a:rPr lang="tr-TR" sz="2000" b="1" dirty="0">
                <a:latin typeface="+mn-lt"/>
              </a:rPr>
              <a:t> yıkanması ayak pedalı ile veya asistan düğmeleri yardımıyla yapılabilmelidir. </a:t>
            </a:r>
            <a:endParaRPr lang="tr-TR" sz="2000" b="1" dirty="0" smtClean="0">
              <a:latin typeface="+mn-lt"/>
            </a:endParaRPr>
          </a:p>
          <a:p>
            <a:pPr marL="342900" indent="-342900">
              <a:buClr>
                <a:schemeClr val="accent1"/>
              </a:buClr>
              <a:buFont typeface="Wingdings" panose="05000000000000000000" pitchFamily="2" charset="2"/>
              <a:buChar char="Ø"/>
            </a:pPr>
            <a:r>
              <a:rPr lang="tr-TR" sz="2000" b="1" dirty="0" smtClean="0">
                <a:latin typeface="+mn-lt"/>
              </a:rPr>
              <a:t>Bardak </a:t>
            </a:r>
            <a:r>
              <a:rPr lang="tr-TR" sz="2000" b="1" dirty="0">
                <a:latin typeface="+mn-lt"/>
              </a:rPr>
              <a:t>dolum ve </a:t>
            </a:r>
            <a:r>
              <a:rPr lang="tr-TR" sz="2000" b="1" dirty="0" err="1">
                <a:latin typeface="+mn-lt"/>
              </a:rPr>
              <a:t>kreşuar</a:t>
            </a:r>
            <a:r>
              <a:rPr lang="tr-TR" sz="2000" b="1" dirty="0">
                <a:latin typeface="+mn-lt"/>
              </a:rPr>
              <a:t> yıkanma süreleri pedal üstü joystick yardımı ila ayakla </a:t>
            </a:r>
            <a:r>
              <a:rPr lang="tr-TR" sz="2000" b="1" dirty="0" smtClean="0">
                <a:latin typeface="+mn-lt"/>
              </a:rPr>
              <a:t>ayarlanabilmelidir.</a:t>
            </a:r>
          </a:p>
          <a:p>
            <a:pPr marL="342900" indent="-342900">
              <a:buClr>
                <a:schemeClr val="accent1"/>
              </a:buClr>
              <a:buFont typeface="Wingdings" panose="05000000000000000000" pitchFamily="2" charset="2"/>
              <a:buChar char="Ø"/>
            </a:pPr>
            <a:r>
              <a:rPr lang="tr-TR" sz="2000" b="1" dirty="0" smtClean="0">
                <a:latin typeface="+mn-lt"/>
              </a:rPr>
              <a:t>Gösterge </a:t>
            </a:r>
            <a:r>
              <a:rPr lang="tr-TR" sz="2000" b="1" dirty="0">
                <a:latin typeface="+mn-lt"/>
              </a:rPr>
              <a:t>ekranında sprey hava ve sprey su fonksiyonlarının devrede olup olmadığını belirten ışıklar olmalıdır</a:t>
            </a:r>
          </a:p>
        </p:txBody>
      </p:sp>
      <p:sp>
        <p:nvSpPr>
          <p:cNvPr id="8" name="Rectangle 2">
            <a:extLst>
              <a:ext uri="{FF2B5EF4-FFF2-40B4-BE49-F238E27FC236}">
                <a16:creationId xmlns:a16="http://schemas.microsoft.com/office/drawing/2014/main" xmlns="" id="{C326BF1F-B49C-4DF3-882F-012849EC5EE3}"/>
              </a:ext>
            </a:extLst>
          </p:cNvPr>
          <p:cNvSpPr txBox="1">
            <a:spLocks noChangeArrowheads="1"/>
          </p:cNvSpPr>
          <p:nvPr/>
        </p:nvSpPr>
        <p:spPr>
          <a:xfrm>
            <a:off x="1627024" y="188640"/>
            <a:ext cx="8856984" cy="1152128"/>
          </a:xfrm>
          <a:prstGeom prst="rect">
            <a:avLst/>
          </a:prstGeo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vert="horz" lIns="121899" tIns="60949" rIns="121899" bIns="60949" rtlCol="0" anchor="b">
            <a:normAutofit/>
          </a:bodyPr>
          <a:lstStyle>
            <a:lvl1pPr algn="l" defTabSz="1218987" rtl="0" eaLnBrk="1" latinLnBrk="0" hangingPunct="1">
              <a:lnSpc>
                <a:spcPct val="90000"/>
              </a:lnSpc>
              <a:spcBef>
                <a:spcPct val="0"/>
              </a:spcBef>
              <a:buNone/>
              <a:defRPr sz="36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tr-TR" altLang="tr-TR" sz="3200" b="1" smtClean="0">
                <a:solidFill>
                  <a:schemeClr val="bg1"/>
                </a:solidFill>
              </a:rPr>
              <a:t>ENDODONTİK EKİPMANLAR </a:t>
            </a:r>
            <a:br>
              <a:rPr lang="tr-TR" altLang="tr-TR" sz="3200" b="1" smtClean="0">
                <a:solidFill>
                  <a:schemeClr val="bg1"/>
                </a:solidFill>
              </a:rPr>
            </a:br>
            <a:r>
              <a:rPr lang="tr-TR" sz="3200" b="1" smtClean="0">
                <a:solidFill>
                  <a:schemeClr val="bg1"/>
                </a:solidFill>
              </a:rPr>
              <a:t>DİŞ ÜNİTİ</a:t>
            </a:r>
            <a:endParaRPr lang="tr-TR" altLang="tr-TR" sz="3200" b="1" dirty="0">
              <a:solidFill>
                <a:schemeClr val="bg1"/>
              </a:solidFill>
            </a:endParaRPr>
          </a:p>
        </p:txBody>
      </p:sp>
      <p:sp>
        <p:nvSpPr>
          <p:cNvPr id="2" name="Başlık 1"/>
          <p:cNvSpPr>
            <a:spLocks noGrp="1"/>
          </p:cNvSpPr>
          <p:nvPr>
            <p:ph type="title"/>
          </p:nvPr>
        </p:nvSpPr>
        <p:spPr/>
        <p:txBody>
          <a:bodyPr/>
          <a:lstStyle/>
          <a:p>
            <a:endParaRPr lang="tr-TR" dirty="0"/>
          </a:p>
        </p:txBody>
      </p:sp>
      <p:sp>
        <p:nvSpPr>
          <p:cNvPr id="3" name="Dikdörtgen 2"/>
          <p:cNvSpPr/>
          <p:nvPr/>
        </p:nvSpPr>
        <p:spPr>
          <a:xfrm>
            <a:off x="837828" y="1982302"/>
            <a:ext cx="11126975" cy="400110"/>
          </a:xfrm>
          <a:prstGeom prst="rect">
            <a:avLst/>
          </a:prstGeom>
        </p:spPr>
        <p:txBody>
          <a:bodyPr wrap="square">
            <a:spAutoFit/>
          </a:bodyPr>
          <a:lstStyle/>
          <a:p>
            <a:pPr>
              <a:buClr>
                <a:schemeClr val="accent1"/>
              </a:buClr>
            </a:pPr>
            <a:r>
              <a:rPr lang="tr-TR" sz="2000" b="1" u="sng" dirty="0">
                <a:solidFill>
                  <a:srgbClr val="FFC000"/>
                </a:solidFill>
              </a:rPr>
              <a:t>E</a:t>
            </a:r>
            <a:r>
              <a:rPr lang="tr-TR" sz="2000" b="1" u="sng" dirty="0" smtClean="0">
                <a:solidFill>
                  <a:srgbClr val="FFC000"/>
                </a:solidFill>
              </a:rPr>
              <a:t>nstrüman </a:t>
            </a:r>
            <a:r>
              <a:rPr lang="tr-TR" sz="2000" b="1" u="sng" dirty="0">
                <a:solidFill>
                  <a:srgbClr val="FFC000"/>
                </a:solidFill>
              </a:rPr>
              <a:t>modülü </a:t>
            </a:r>
            <a:endParaRPr lang="tr-TR" sz="2000" b="1" u="sng" dirty="0" smtClean="0">
              <a:solidFill>
                <a:srgbClr val="FFC000"/>
              </a:solidFill>
            </a:endParaRPr>
          </a:p>
        </p:txBody>
      </p:sp>
    </p:spTree>
    <p:extLst>
      <p:ext uri="{BB962C8B-B14F-4D97-AF65-F5344CB8AC3E}">
        <p14:creationId xmlns:p14="http://schemas.microsoft.com/office/powerpoint/2010/main" val="33772808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OMÜ AMBLEM ile ilgili gö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68" t="5404" r="27357" b="4505"/>
          <a:stretch/>
        </p:blipFill>
        <p:spPr bwMode="auto">
          <a:xfrm>
            <a:off x="224426" y="188639"/>
            <a:ext cx="1358224" cy="115212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11" t="7155" r="6671" b="5531"/>
          <a:stretch/>
        </p:blipFill>
        <p:spPr bwMode="auto">
          <a:xfrm>
            <a:off x="10589254" y="188640"/>
            <a:ext cx="1375549" cy="1152128"/>
          </a:xfrm>
          <a:prstGeom prst="rect">
            <a:avLst/>
          </a:prstGeom>
          <a:noFill/>
          <a:extLst>
            <a:ext uri="{909E8E84-426E-40DD-AFC4-6F175D3DCCD1}">
              <a14:hiddenFill xmlns:a14="http://schemas.microsoft.com/office/drawing/2010/main">
                <a:solidFill>
                  <a:srgbClr val="FFFFFF"/>
                </a:solidFill>
              </a14:hiddenFill>
            </a:ext>
          </a:extLst>
        </p:spPr>
      </p:pic>
      <p:sp>
        <p:nvSpPr>
          <p:cNvPr id="7" name="Dikdörtgen 6"/>
          <p:cNvSpPr/>
          <p:nvPr/>
        </p:nvSpPr>
        <p:spPr>
          <a:xfrm>
            <a:off x="825752" y="1507749"/>
            <a:ext cx="7094528" cy="461665"/>
          </a:xfrm>
          <a:prstGeom prst="rect">
            <a:avLst/>
          </a:prstGeom>
        </p:spPr>
        <p:txBody>
          <a:bodyPr wrap="square">
            <a:spAutoFit/>
          </a:bodyPr>
          <a:lstStyle/>
          <a:p>
            <a:r>
              <a:rPr lang="tr-TR" b="1" dirty="0">
                <a:solidFill>
                  <a:srgbClr val="FFC000"/>
                </a:solidFill>
              </a:rPr>
              <a:t>Çağın gereklerine uygun ideal bir </a:t>
            </a:r>
            <a:r>
              <a:rPr lang="tr-TR" b="1" dirty="0" err="1">
                <a:solidFill>
                  <a:srgbClr val="FFC000"/>
                </a:solidFill>
              </a:rPr>
              <a:t>ünit</a:t>
            </a:r>
            <a:r>
              <a:rPr lang="tr-TR" b="1" dirty="0">
                <a:solidFill>
                  <a:srgbClr val="FFC000"/>
                </a:solidFill>
              </a:rPr>
              <a:t> nasıl olmalıdır?</a:t>
            </a:r>
            <a:endParaRPr lang="tr-TR" dirty="0">
              <a:solidFill>
                <a:srgbClr val="FFC000"/>
              </a:solidFill>
            </a:endParaRPr>
          </a:p>
        </p:txBody>
      </p:sp>
      <p:sp>
        <p:nvSpPr>
          <p:cNvPr id="10" name="Rectangle 5"/>
          <p:cNvSpPr>
            <a:spLocks noChangeArrowheads="1"/>
          </p:cNvSpPr>
          <p:nvPr/>
        </p:nvSpPr>
        <p:spPr bwMode="auto">
          <a:xfrm>
            <a:off x="877220" y="2492896"/>
            <a:ext cx="11167538" cy="40934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342900" indent="-342900">
              <a:buClr>
                <a:schemeClr val="accent1"/>
              </a:buClr>
              <a:buFont typeface="Wingdings" panose="05000000000000000000" pitchFamily="2" charset="2"/>
              <a:buChar char="Ø"/>
            </a:pPr>
            <a:r>
              <a:rPr lang="tr-TR" sz="2000" b="1" dirty="0" err="1" smtClean="0">
                <a:latin typeface="+mn-lt"/>
              </a:rPr>
              <a:t>Dişhekimleri</a:t>
            </a:r>
            <a:r>
              <a:rPr lang="tr-TR" sz="2000" b="1" dirty="0" smtClean="0">
                <a:latin typeface="+mn-lt"/>
              </a:rPr>
              <a:t> </a:t>
            </a:r>
            <a:r>
              <a:rPr lang="tr-TR" sz="2000" b="1" dirty="0">
                <a:latin typeface="+mn-lt"/>
              </a:rPr>
              <a:t>bir çok medikal gruptan daha fazla çapraz enfeksiyon riski ile karşı karşıyadır. </a:t>
            </a:r>
            <a:endParaRPr lang="tr-TR" sz="2000" b="1" dirty="0" smtClean="0">
              <a:latin typeface="+mn-lt"/>
            </a:endParaRPr>
          </a:p>
          <a:p>
            <a:pPr marL="342900" indent="-342900">
              <a:buClr>
                <a:schemeClr val="accent1"/>
              </a:buClr>
              <a:buFont typeface="Wingdings" panose="05000000000000000000" pitchFamily="2" charset="2"/>
              <a:buChar char="Ø"/>
            </a:pPr>
            <a:r>
              <a:rPr lang="tr-TR" sz="2000" b="1" dirty="0" smtClean="0">
                <a:latin typeface="+mn-lt"/>
              </a:rPr>
              <a:t>Gerek </a:t>
            </a:r>
            <a:r>
              <a:rPr lang="tr-TR" sz="2000" b="1" dirty="0">
                <a:latin typeface="+mn-lt"/>
              </a:rPr>
              <a:t>hijyen standardını yükseltme gerekse kolay kullanım amacıyla cihazın hasta koltuğu ve ünite ait tüm fonksiyonları hiç el değmeden ayak pedalı, ayakla kontrol edilen butonlar ve joystickler yardımı ile kontrol edilebilmelidir. </a:t>
            </a:r>
            <a:endParaRPr lang="tr-TR" sz="2000" b="1" dirty="0" smtClean="0">
              <a:latin typeface="+mn-lt"/>
            </a:endParaRPr>
          </a:p>
          <a:p>
            <a:pPr marL="342900" indent="-342900">
              <a:buClr>
                <a:schemeClr val="accent1"/>
              </a:buClr>
              <a:buFont typeface="Wingdings" panose="05000000000000000000" pitchFamily="2" charset="2"/>
              <a:buChar char="Ø"/>
            </a:pPr>
            <a:r>
              <a:rPr lang="tr-TR" sz="2000" b="1" dirty="0" smtClean="0">
                <a:latin typeface="+mn-lt"/>
              </a:rPr>
              <a:t>Sistem </a:t>
            </a:r>
            <a:r>
              <a:rPr lang="tr-TR" sz="2000" b="1" dirty="0">
                <a:latin typeface="+mn-lt"/>
              </a:rPr>
              <a:t>zorunlu olarak el ile kontrol edilen hiçbir fonksiyon düğmesi veya kontrol paneli içermemeli bu şekilde hijyen standardı sağlanmalıdır. </a:t>
            </a:r>
            <a:endParaRPr lang="tr-TR" sz="2000" b="1" dirty="0" smtClean="0">
              <a:latin typeface="+mn-lt"/>
            </a:endParaRPr>
          </a:p>
          <a:p>
            <a:pPr marL="342900" indent="-342900">
              <a:buClr>
                <a:schemeClr val="accent1"/>
              </a:buClr>
              <a:buFont typeface="Wingdings" panose="05000000000000000000" pitchFamily="2" charset="2"/>
              <a:buChar char="Ø"/>
            </a:pPr>
            <a:r>
              <a:rPr lang="tr-TR" sz="2000" b="1" dirty="0" err="1" smtClean="0">
                <a:latin typeface="+mn-lt"/>
              </a:rPr>
              <a:t>Kreşuarın</a:t>
            </a:r>
            <a:r>
              <a:rPr lang="tr-TR" sz="2000" b="1" dirty="0" smtClean="0">
                <a:latin typeface="+mn-lt"/>
              </a:rPr>
              <a:t> </a:t>
            </a:r>
            <a:r>
              <a:rPr lang="tr-TR" sz="2000" b="1" dirty="0">
                <a:latin typeface="+mn-lt"/>
              </a:rPr>
              <a:t>camdan üretileni tercih edilmeli sökülebilmeli ve böylece </a:t>
            </a:r>
            <a:r>
              <a:rPr lang="tr-TR" sz="2000" b="1" dirty="0" err="1">
                <a:latin typeface="+mn-lt"/>
              </a:rPr>
              <a:t>thermo</a:t>
            </a:r>
            <a:r>
              <a:rPr lang="tr-TR" sz="2000" b="1" dirty="0">
                <a:latin typeface="+mn-lt"/>
              </a:rPr>
              <a:t> dezenfeksiyona tabii tutulabilmelidir.</a:t>
            </a:r>
          </a:p>
          <a:p>
            <a:pPr marL="342900" indent="-342900">
              <a:buClr>
                <a:schemeClr val="accent1"/>
              </a:buClr>
              <a:buFont typeface="Wingdings" panose="05000000000000000000" pitchFamily="2" charset="2"/>
              <a:buChar char="Ø"/>
            </a:pPr>
            <a:r>
              <a:rPr lang="tr-TR" sz="2000" b="1" dirty="0" smtClean="0">
                <a:latin typeface="+mn-lt"/>
              </a:rPr>
              <a:t>Sisteme </a:t>
            </a:r>
            <a:r>
              <a:rPr lang="tr-TR" sz="2000" b="1" dirty="0">
                <a:latin typeface="+mn-lt"/>
              </a:rPr>
              <a:t>giren su önce genel bir filtreden geçmeli sonra hem hava hem de su kaynakları hassas filtreden geçerek sisteme verilmelidir. </a:t>
            </a:r>
            <a:endParaRPr lang="tr-TR" sz="2000" b="1" dirty="0" smtClean="0">
              <a:latin typeface="+mn-lt"/>
            </a:endParaRPr>
          </a:p>
          <a:p>
            <a:pPr marL="342900" indent="-342900">
              <a:buClr>
                <a:schemeClr val="accent1"/>
              </a:buClr>
              <a:buFont typeface="Wingdings" panose="05000000000000000000" pitchFamily="2" charset="2"/>
              <a:buChar char="Ø"/>
            </a:pPr>
            <a:r>
              <a:rPr lang="tr-TR" sz="2000" b="1" dirty="0" smtClean="0">
                <a:latin typeface="+mn-lt"/>
              </a:rPr>
              <a:t>Cihazın </a:t>
            </a:r>
            <a:r>
              <a:rPr lang="tr-TR" sz="2000" b="1" dirty="0">
                <a:latin typeface="+mn-lt"/>
              </a:rPr>
              <a:t>içinde aspiratör ve atık su giderindeki katı atık parçacıklarını drenaja vermeden tutan ve ayıran ve tank bölümü olmalıdır.</a:t>
            </a:r>
          </a:p>
          <a:p>
            <a:pPr marL="342900" indent="-342900">
              <a:buClr>
                <a:schemeClr val="accent1"/>
              </a:buClr>
              <a:buFont typeface="Wingdings" panose="05000000000000000000" pitchFamily="2" charset="2"/>
              <a:buChar char="Ø"/>
            </a:pPr>
            <a:r>
              <a:rPr lang="tr-TR" sz="2000" b="1" dirty="0" err="1">
                <a:latin typeface="+mn-lt"/>
              </a:rPr>
              <a:t>Ünit</a:t>
            </a:r>
            <a:r>
              <a:rPr lang="tr-TR" sz="2000" b="1" dirty="0">
                <a:latin typeface="+mn-lt"/>
              </a:rPr>
              <a:t> yüzeyleri pürüzsüz olmalı dezenfektanlar ile silinmeye karşı dayanıklı olmalıdır. </a:t>
            </a:r>
            <a:endParaRPr lang="tr-TR" sz="2000" b="1" dirty="0" smtClean="0">
              <a:latin typeface="+mn-lt"/>
            </a:endParaRPr>
          </a:p>
        </p:txBody>
      </p:sp>
      <p:sp>
        <p:nvSpPr>
          <p:cNvPr id="8" name="Rectangle 2">
            <a:extLst>
              <a:ext uri="{FF2B5EF4-FFF2-40B4-BE49-F238E27FC236}">
                <a16:creationId xmlns:a16="http://schemas.microsoft.com/office/drawing/2014/main" xmlns="" id="{C326BF1F-B49C-4DF3-882F-012849EC5EE3}"/>
              </a:ext>
            </a:extLst>
          </p:cNvPr>
          <p:cNvSpPr txBox="1">
            <a:spLocks noChangeArrowheads="1"/>
          </p:cNvSpPr>
          <p:nvPr/>
        </p:nvSpPr>
        <p:spPr>
          <a:xfrm>
            <a:off x="1627024" y="188640"/>
            <a:ext cx="8856984" cy="1152128"/>
          </a:xfrm>
          <a:prstGeom prst="rect">
            <a:avLst/>
          </a:prstGeo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vert="horz" lIns="121899" tIns="60949" rIns="121899" bIns="60949" rtlCol="0" anchor="b">
            <a:normAutofit/>
          </a:bodyPr>
          <a:lstStyle>
            <a:lvl1pPr algn="l" defTabSz="1218987" rtl="0" eaLnBrk="1" latinLnBrk="0" hangingPunct="1">
              <a:lnSpc>
                <a:spcPct val="90000"/>
              </a:lnSpc>
              <a:spcBef>
                <a:spcPct val="0"/>
              </a:spcBef>
              <a:buNone/>
              <a:defRPr sz="36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tr-TR" altLang="tr-TR" sz="3200" b="1" smtClean="0">
                <a:solidFill>
                  <a:schemeClr val="bg1"/>
                </a:solidFill>
              </a:rPr>
              <a:t>ENDODONTİK EKİPMANLAR </a:t>
            </a:r>
            <a:br>
              <a:rPr lang="tr-TR" altLang="tr-TR" sz="3200" b="1" smtClean="0">
                <a:solidFill>
                  <a:schemeClr val="bg1"/>
                </a:solidFill>
              </a:rPr>
            </a:br>
            <a:r>
              <a:rPr lang="tr-TR" sz="3200" b="1" smtClean="0">
                <a:solidFill>
                  <a:schemeClr val="bg1"/>
                </a:solidFill>
              </a:rPr>
              <a:t>DİŞ ÜNİTİ</a:t>
            </a:r>
            <a:endParaRPr lang="tr-TR" altLang="tr-TR" sz="3200" b="1" dirty="0">
              <a:solidFill>
                <a:schemeClr val="bg1"/>
              </a:solidFill>
            </a:endParaRPr>
          </a:p>
        </p:txBody>
      </p:sp>
      <p:sp>
        <p:nvSpPr>
          <p:cNvPr id="3" name="Dikdörtgen 2"/>
          <p:cNvSpPr/>
          <p:nvPr/>
        </p:nvSpPr>
        <p:spPr>
          <a:xfrm>
            <a:off x="837828" y="1982302"/>
            <a:ext cx="11126975" cy="400110"/>
          </a:xfrm>
          <a:prstGeom prst="rect">
            <a:avLst/>
          </a:prstGeom>
        </p:spPr>
        <p:txBody>
          <a:bodyPr wrap="square">
            <a:spAutoFit/>
          </a:bodyPr>
          <a:lstStyle/>
          <a:p>
            <a:pPr>
              <a:buClr>
                <a:schemeClr val="accent1"/>
              </a:buClr>
            </a:pPr>
            <a:r>
              <a:rPr lang="tr-TR" sz="2000" b="1" dirty="0">
                <a:solidFill>
                  <a:srgbClr val="FFC000"/>
                </a:solidFill>
              </a:rPr>
              <a:t>Hijyen ve dezenfeksiyon</a:t>
            </a:r>
            <a:endParaRPr lang="tr-TR" sz="2000" b="1" u="sng" dirty="0" smtClean="0">
              <a:solidFill>
                <a:srgbClr val="FFC000"/>
              </a:solidFill>
            </a:endParaRPr>
          </a:p>
        </p:txBody>
      </p:sp>
    </p:spTree>
    <p:extLst>
      <p:ext uri="{BB962C8B-B14F-4D97-AF65-F5344CB8AC3E}">
        <p14:creationId xmlns:p14="http://schemas.microsoft.com/office/powerpoint/2010/main" val="33775073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OMÜ AMBLEM ile ilgili gö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68" t="5404" r="27357" b="4505"/>
          <a:stretch/>
        </p:blipFill>
        <p:spPr bwMode="auto">
          <a:xfrm>
            <a:off x="224426" y="188639"/>
            <a:ext cx="1358224" cy="115212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11" t="7155" r="6671" b="5531"/>
          <a:stretch/>
        </p:blipFill>
        <p:spPr bwMode="auto">
          <a:xfrm>
            <a:off x="10589254" y="188640"/>
            <a:ext cx="1375549" cy="1152128"/>
          </a:xfrm>
          <a:prstGeom prst="rect">
            <a:avLst/>
          </a:prstGeom>
          <a:noFill/>
          <a:extLst>
            <a:ext uri="{909E8E84-426E-40DD-AFC4-6F175D3DCCD1}">
              <a14:hiddenFill xmlns:a14="http://schemas.microsoft.com/office/drawing/2010/main">
                <a:solidFill>
                  <a:srgbClr val="FFFFFF"/>
                </a:solidFill>
              </a14:hiddenFill>
            </a:ext>
          </a:extLst>
        </p:spPr>
      </p:pic>
      <p:sp>
        <p:nvSpPr>
          <p:cNvPr id="7" name="Dikdörtgen 6"/>
          <p:cNvSpPr/>
          <p:nvPr/>
        </p:nvSpPr>
        <p:spPr>
          <a:xfrm>
            <a:off x="825752" y="1507749"/>
            <a:ext cx="7094528" cy="461665"/>
          </a:xfrm>
          <a:prstGeom prst="rect">
            <a:avLst/>
          </a:prstGeom>
        </p:spPr>
        <p:txBody>
          <a:bodyPr wrap="square">
            <a:spAutoFit/>
          </a:bodyPr>
          <a:lstStyle/>
          <a:p>
            <a:r>
              <a:rPr lang="tr-TR" b="1" dirty="0">
                <a:solidFill>
                  <a:srgbClr val="FFC000"/>
                </a:solidFill>
              </a:rPr>
              <a:t>Çağın gereklerine uygun ideal bir </a:t>
            </a:r>
            <a:r>
              <a:rPr lang="tr-TR" b="1" dirty="0" err="1">
                <a:solidFill>
                  <a:srgbClr val="FFC000"/>
                </a:solidFill>
              </a:rPr>
              <a:t>ünit</a:t>
            </a:r>
            <a:r>
              <a:rPr lang="tr-TR" b="1" dirty="0">
                <a:solidFill>
                  <a:srgbClr val="FFC000"/>
                </a:solidFill>
              </a:rPr>
              <a:t> nasıl olmalıdır?</a:t>
            </a:r>
            <a:endParaRPr lang="tr-TR" dirty="0">
              <a:solidFill>
                <a:srgbClr val="FFC000"/>
              </a:solidFill>
            </a:endParaRPr>
          </a:p>
        </p:txBody>
      </p:sp>
      <p:sp>
        <p:nvSpPr>
          <p:cNvPr id="10" name="Rectangle 5"/>
          <p:cNvSpPr>
            <a:spLocks noChangeArrowheads="1"/>
          </p:cNvSpPr>
          <p:nvPr/>
        </p:nvSpPr>
        <p:spPr bwMode="auto">
          <a:xfrm>
            <a:off x="817546" y="2492896"/>
            <a:ext cx="11167538"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342900" indent="-342900">
              <a:buClr>
                <a:schemeClr val="accent1"/>
              </a:buClr>
              <a:buFont typeface="Wingdings" panose="05000000000000000000" pitchFamily="2" charset="2"/>
              <a:buChar char="Ø"/>
            </a:pPr>
            <a:r>
              <a:rPr lang="tr-TR" sz="2000" b="1" dirty="0" smtClean="0">
                <a:latin typeface="+mn-lt"/>
              </a:rPr>
              <a:t>Reflektörün </a:t>
            </a:r>
            <a:r>
              <a:rPr lang="tr-TR" sz="2000" b="1" dirty="0">
                <a:latin typeface="+mn-lt"/>
              </a:rPr>
              <a:t>taşıma kulpları, </a:t>
            </a:r>
            <a:r>
              <a:rPr lang="tr-TR" sz="2000" b="1" dirty="0" err="1">
                <a:latin typeface="+mn-lt"/>
              </a:rPr>
              <a:t>enstruman</a:t>
            </a:r>
            <a:r>
              <a:rPr lang="tr-TR" sz="2000" b="1" dirty="0">
                <a:latin typeface="+mn-lt"/>
              </a:rPr>
              <a:t> modülü taşıma </a:t>
            </a:r>
            <a:r>
              <a:rPr lang="tr-TR" sz="2000" b="1" dirty="0" err="1">
                <a:latin typeface="+mn-lt"/>
              </a:rPr>
              <a:t>kulbu</a:t>
            </a:r>
            <a:r>
              <a:rPr lang="tr-TR" sz="2000" b="1" dirty="0">
                <a:latin typeface="+mn-lt"/>
              </a:rPr>
              <a:t>, </a:t>
            </a:r>
            <a:r>
              <a:rPr lang="tr-TR" sz="2000" b="1" dirty="0" err="1">
                <a:latin typeface="+mn-lt"/>
              </a:rPr>
              <a:t>enstrumanların</a:t>
            </a:r>
            <a:r>
              <a:rPr lang="tr-TR" sz="2000" b="1" dirty="0">
                <a:latin typeface="+mn-lt"/>
              </a:rPr>
              <a:t> modüle dayandığı bölümdeki kaide, cerrahi ve tükürük emici hortumların başlıkları ve filtreler gibi tüm parçalar çıkarılıp </a:t>
            </a:r>
            <a:r>
              <a:rPr lang="tr-TR" sz="2000" b="1" dirty="0" err="1">
                <a:latin typeface="+mn-lt"/>
              </a:rPr>
              <a:t>otoklavlanabilir</a:t>
            </a:r>
            <a:r>
              <a:rPr lang="tr-TR" sz="2000" b="1" dirty="0">
                <a:latin typeface="+mn-lt"/>
              </a:rPr>
              <a:t> olmalıdır.</a:t>
            </a:r>
          </a:p>
          <a:p>
            <a:pPr marL="342900" indent="-342900">
              <a:buClr>
                <a:schemeClr val="accent1"/>
              </a:buClr>
              <a:buFont typeface="Wingdings" panose="05000000000000000000" pitchFamily="2" charset="2"/>
              <a:buChar char="Ø"/>
            </a:pPr>
            <a:r>
              <a:rPr lang="tr-TR" sz="2000" b="1" dirty="0" smtClean="0">
                <a:latin typeface="+mn-lt"/>
              </a:rPr>
              <a:t>Cerrahi </a:t>
            </a:r>
            <a:r>
              <a:rPr lang="tr-TR" sz="2000" b="1" dirty="0">
                <a:latin typeface="+mn-lt"/>
              </a:rPr>
              <a:t>hortumlar ve kamçı kolları cihaza entegre bir vakum pompası yardımıyla dezenfektanlar ile otomatik olarak yıkanıp dezenfekte edilebilmelidir.</a:t>
            </a:r>
          </a:p>
          <a:p>
            <a:pPr marL="342900" indent="-342900">
              <a:buClr>
                <a:schemeClr val="accent1"/>
              </a:buClr>
              <a:buFont typeface="Wingdings" panose="05000000000000000000" pitchFamily="2" charset="2"/>
              <a:buChar char="Ø"/>
            </a:pPr>
            <a:r>
              <a:rPr lang="tr-TR" sz="2000" b="1" dirty="0" smtClean="0">
                <a:latin typeface="+mn-lt"/>
              </a:rPr>
              <a:t>Bardak </a:t>
            </a:r>
            <a:r>
              <a:rPr lang="tr-TR" sz="2000" b="1" dirty="0">
                <a:latin typeface="+mn-lt"/>
              </a:rPr>
              <a:t>dolum ve </a:t>
            </a:r>
            <a:r>
              <a:rPr lang="tr-TR" sz="2000" b="1" dirty="0" err="1">
                <a:latin typeface="+mn-lt"/>
              </a:rPr>
              <a:t>kreşuar</a:t>
            </a:r>
            <a:r>
              <a:rPr lang="tr-TR" sz="2000" b="1" dirty="0">
                <a:latin typeface="+mn-lt"/>
              </a:rPr>
              <a:t> bölümleri ayrı ayrı yerlerinden çıkartılabilir ve temizlenebilir </a:t>
            </a:r>
            <a:r>
              <a:rPr lang="tr-TR" sz="2000" b="1" dirty="0" smtClean="0">
                <a:latin typeface="+mn-lt"/>
              </a:rPr>
              <a:t>olmalıdır.</a:t>
            </a:r>
          </a:p>
          <a:p>
            <a:pPr marL="342900" indent="-342900">
              <a:buClr>
                <a:schemeClr val="accent1"/>
              </a:buClr>
              <a:buFont typeface="Wingdings" panose="05000000000000000000" pitchFamily="2" charset="2"/>
              <a:buChar char="Ø"/>
            </a:pPr>
            <a:r>
              <a:rPr lang="tr-TR" sz="2000" b="1" dirty="0" smtClean="0">
                <a:latin typeface="+mn-lt"/>
              </a:rPr>
              <a:t>Tükürük </a:t>
            </a:r>
            <a:r>
              <a:rPr lang="tr-TR" sz="2000" b="1" dirty="0">
                <a:latin typeface="+mn-lt"/>
              </a:rPr>
              <a:t>emici ve cerrahi aspiratör </a:t>
            </a:r>
            <a:r>
              <a:rPr lang="tr-TR" sz="2000" b="1" dirty="0" err="1">
                <a:latin typeface="+mn-lt"/>
              </a:rPr>
              <a:t>hartumları</a:t>
            </a:r>
            <a:r>
              <a:rPr lang="tr-TR" sz="2000" b="1" dirty="0">
                <a:latin typeface="+mn-lt"/>
              </a:rPr>
              <a:t> hava emişi yapan bir </a:t>
            </a:r>
            <a:r>
              <a:rPr lang="tr-TR" sz="2000" b="1" dirty="0" err="1">
                <a:latin typeface="+mn-lt"/>
              </a:rPr>
              <a:t>aspirasyon</a:t>
            </a:r>
            <a:r>
              <a:rPr lang="tr-TR" sz="2000" b="1" dirty="0">
                <a:latin typeface="+mn-lt"/>
              </a:rPr>
              <a:t> vakum motoru ile çalışmalı bir üniteye bağlı bu hortumlar hasta koltuğu sol veya sağ tarafına ya da </a:t>
            </a:r>
            <a:r>
              <a:rPr lang="tr-TR" sz="2000" b="1" dirty="0" err="1">
                <a:latin typeface="+mn-lt"/>
              </a:rPr>
              <a:t>enstruman</a:t>
            </a:r>
            <a:r>
              <a:rPr lang="tr-TR" sz="2000" b="1" dirty="0">
                <a:latin typeface="+mn-lt"/>
              </a:rPr>
              <a:t> modülünün yanına entegre edilebilmelidir.</a:t>
            </a:r>
          </a:p>
        </p:txBody>
      </p:sp>
      <p:sp>
        <p:nvSpPr>
          <p:cNvPr id="8" name="Rectangle 2">
            <a:extLst>
              <a:ext uri="{FF2B5EF4-FFF2-40B4-BE49-F238E27FC236}">
                <a16:creationId xmlns:a16="http://schemas.microsoft.com/office/drawing/2014/main" xmlns="" id="{C326BF1F-B49C-4DF3-882F-012849EC5EE3}"/>
              </a:ext>
            </a:extLst>
          </p:cNvPr>
          <p:cNvSpPr txBox="1">
            <a:spLocks noChangeArrowheads="1"/>
          </p:cNvSpPr>
          <p:nvPr/>
        </p:nvSpPr>
        <p:spPr>
          <a:xfrm>
            <a:off x="1627024" y="188640"/>
            <a:ext cx="8856984" cy="1152128"/>
          </a:xfrm>
          <a:prstGeom prst="rect">
            <a:avLst/>
          </a:prstGeo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vert="horz" lIns="121899" tIns="60949" rIns="121899" bIns="60949" rtlCol="0" anchor="b">
            <a:normAutofit/>
          </a:bodyPr>
          <a:lstStyle>
            <a:lvl1pPr algn="l" defTabSz="1218987" rtl="0" eaLnBrk="1" latinLnBrk="0" hangingPunct="1">
              <a:lnSpc>
                <a:spcPct val="90000"/>
              </a:lnSpc>
              <a:spcBef>
                <a:spcPct val="0"/>
              </a:spcBef>
              <a:buNone/>
              <a:defRPr sz="36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tr-TR" altLang="tr-TR" sz="3200" b="1" smtClean="0">
                <a:solidFill>
                  <a:schemeClr val="bg1"/>
                </a:solidFill>
              </a:rPr>
              <a:t>ENDODONTİK EKİPMANLAR </a:t>
            </a:r>
            <a:br>
              <a:rPr lang="tr-TR" altLang="tr-TR" sz="3200" b="1" smtClean="0">
                <a:solidFill>
                  <a:schemeClr val="bg1"/>
                </a:solidFill>
              </a:rPr>
            </a:br>
            <a:r>
              <a:rPr lang="tr-TR" sz="3200" b="1" smtClean="0">
                <a:solidFill>
                  <a:schemeClr val="bg1"/>
                </a:solidFill>
              </a:rPr>
              <a:t>DİŞ ÜNİTİ</a:t>
            </a:r>
            <a:endParaRPr lang="tr-TR" altLang="tr-TR" sz="3200" b="1" dirty="0">
              <a:solidFill>
                <a:schemeClr val="bg1"/>
              </a:solidFill>
            </a:endParaRPr>
          </a:p>
        </p:txBody>
      </p:sp>
      <p:sp>
        <p:nvSpPr>
          <p:cNvPr id="2" name="Başlık 1"/>
          <p:cNvSpPr>
            <a:spLocks noGrp="1"/>
          </p:cNvSpPr>
          <p:nvPr>
            <p:ph type="title"/>
          </p:nvPr>
        </p:nvSpPr>
        <p:spPr/>
        <p:txBody>
          <a:bodyPr/>
          <a:lstStyle/>
          <a:p>
            <a:endParaRPr lang="tr-TR" dirty="0"/>
          </a:p>
        </p:txBody>
      </p:sp>
      <p:sp>
        <p:nvSpPr>
          <p:cNvPr id="3" name="Dikdörtgen 2"/>
          <p:cNvSpPr/>
          <p:nvPr/>
        </p:nvSpPr>
        <p:spPr>
          <a:xfrm>
            <a:off x="837828" y="1982302"/>
            <a:ext cx="11126975" cy="400110"/>
          </a:xfrm>
          <a:prstGeom prst="rect">
            <a:avLst/>
          </a:prstGeom>
        </p:spPr>
        <p:txBody>
          <a:bodyPr wrap="square">
            <a:spAutoFit/>
          </a:bodyPr>
          <a:lstStyle/>
          <a:p>
            <a:pPr>
              <a:buClr>
                <a:schemeClr val="accent1"/>
              </a:buClr>
            </a:pPr>
            <a:r>
              <a:rPr lang="tr-TR" sz="2000" b="1" dirty="0">
                <a:solidFill>
                  <a:srgbClr val="FFC000"/>
                </a:solidFill>
              </a:rPr>
              <a:t>Hijyen ve dezenfeksiyon</a:t>
            </a:r>
            <a:endParaRPr lang="tr-TR" sz="2000" b="1" u="sng" dirty="0" smtClean="0">
              <a:solidFill>
                <a:srgbClr val="FFC000"/>
              </a:solidFill>
            </a:endParaRPr>
          </a:p>
        </p:txBody>
      </p:sp>
    </p:spTree>
    <p:extLst>
      <p:ext uri="{BB962C8B-B14F-4D97-AF65-F5344CB8AC3E}">
        <p14:creationId xmlns:p14="http://schemas.microsoft.com/office/powerpoint/2010/main" val="8409615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OMÜ AMBLEM ile ilgili gö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68" t="5404" r="27357" b="4505"/>
          <a:stretch/>
        </p:blipFill>
        <p:spPr bwMode="auto">
          <a:xfrm>
            <a:off x="224426" y="188639"/>
            <a:ext cx="1358224" cy="115212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11" t="7155" r="6671" b="5531"/>
          <a:stretch/>
        </p:blipFill>
        <p:spPr bwMode="auto">
          <a:xfrm>
            <a:off x="10589254" y="188640"/>
            <a:ext cx="1375549" cy="1152128"/>
          </a:xfrm>
          <a:prstGeom prst="rect">
            <a:avLst/>
          </a:prstGeom>
          <a:noFill/>
          <a:extLst>
            <a:ext uri="{909E8E84-426E-40DD-AFC4-6F175D3DCCD1}">
              <a14:hiddenFill xmlns:a14="http://schemas.microsoft.com/office/drawing/2010/main">
                <a:solidFill>
                  <a:srgbClr val="FFFFFF"/>
                </a:solidFill>
              </a14:hiddenFill>
            </a:ext>
          </a:extLst>
        </p:spPr>
      </p:pic>
      <p:sp>
        <p:nvSpPr>
          <p:cNvPr id="7" name="Dikdörtgen 6"/>
          <p:cNvSpPr/>
          <p:nvPr/>
        </p:nvSpPr>
        <p:spPr>
          <a:xfrm>
            <a:off x="825752" y="1507749"/>
            <a:ext cx="7094528" cy="461665"/>
          </a:xfrm>
          <a:prstGeom prst="rect">
            <a:avLst/>
          </a:prstGeom>
        </p:spPr>
        <p:txBody>
          <a:bodyPr wrap="square">
            <a:spAutoFit/>
          </a:bodyPr>
          <a:lstStyle/>
          <a:p>
            <a:r>
              <a:rPr lang="tr-TR" b="1" dirty="0">
                <a:solidFill>
                  <a:srgbClr val="FFC000"/>
                </a:solidFill>
              </a:rPr>
              <a:t>Çağın gereklerine uygun ideal bir </a:t>
            </a:r>
            <a:r>
              <a:rPr lang="tr-TR" b="1" dirty="0" err="1">
                <a:solidFill>
                  <a:srgbClr val="FFC000"/>
                </a:solidFill>
              </a:rPr>
              <a:t>ünit</a:t>
            </a:r>
            <a:r>
              <a:rPr lang="tr-TR" b="1" dirty="0">
                <a:solidFill>
                  <a:srgbClr val="FFC000"/>
                </a:solidFill>
              </a:rPr>
              <a:t> nasıl olmalıdır?</a:t>
            </a:r>
            <a:endParaRPr lang="tr-TR" dirty="0">
              <a:solidFill>
                <a:srgbClr val="FFC000"/>
              </a:solidFill>
            </a:endParaRPr>
          </a:p>
        </p:txBody>
      </p:sp>
      <p:sp>
        <p:nvSpPr>
          <p:cNvPr id="10" name="Rectangle 5"/>
          <p:cNvSpPr>
            <a:spLocks noChangeArrowheads="1"/>
          </p:cNvSpPr>
          <p:nvPr/>
        </p:nvSpPr>
        <p:spPr bwMode="auto">
          <a:xfrm>
            <a:off x="825752" y="2592768"/>
            <a:ext cx="11167538"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342900" indent="-342900">
              <a:buClr>
                <a:schemeClr val="accent1"/>
              </a:buClr>
              <a:buFont typeface="Wingdings" panose="05000000000000000000" pitchFamily="2" charset="2"/>
              <a:buChar char="Ø"/>
            </a:pPr>
            <a:r>
              <a:rPr lang="tr-TR" sz="2000" b="1" dirty="0">
                <a:latin typeface="+mn-lt"/>
              </a:rPr>
              <a:t>İdeal bir koltuk, </a:t>
            </a:r>
            <a:r>
              <a:rPr lang="tr-TR" sz="2000" b="1" dirty="0" err="1">
                <a:latin typeface="+mn-lt"/>
              </a:rPr>
              <a:t>ünit</a:t>
            </a:r>
            <a:r>
              <a:rPr lang="tr-TR" sz="2000" b="1" dirty="0">
                <a:latin typeface="+mn-lt"/>
              </a:rPr>
              <a:t> kaidesine entegre asansör sistemli olmalıdır. </a:t>
            </a:r>
            <a:endParaRPr lang="tr-TR" sz="2000" b="1" dirty="0" smtClean="0">
              <a:latin typeface="+mn-lt"/>
            </a:endParaRPr>
          </a:p>
          <a:p>
            <a:pPr marL="342900" indent="-342900">
              <a:buClr>
                <a:schemeClr val="accent1"/>
              </a:buClr>
              <a:buFont typeface="Wingdings" panose="05000000000000000000" pitchFamily="2" charset="2"/>
              <a:buChar char="Ø"/>
            </a:pPr>
            <a:r>
              <a:rPr lang="tr-TR" sz="2000" b="1" dirty="0" smtClean="0">
                <a:latin typeface="+mn-lt"/>
              </a:rPr>
              <a:t>Koltuğun </a:t>
            </a:r>
            <a:r>
              <a:rPr lang="tr-TR" sz="2000" b="1" dirty="0">
                <a:latin typeface="+mn-lt"/>
              </a:rPr>
              <a:t>döşemesi yumuşak ve konforlu olmalı yüzeyi dezenfektanlar ile silinmeye dayanıklı olmalıdır. </a:t>
            </a:r>
            <a:endParaRPr lang="tr-TR" sz="2000" b="1" dirty="0" smtClean="0">
              <a:latin typeface="+mn-lt"/>
            </a:endParaRPr>
          </a:p>
          <a:p>
            <a:pPr marL="342900" indent="-342900">
              <a:buClr>
                <a:schemeClr val="accent1"/>
              </a:buClr>
              <a:buFont typeface="Wingdings" panose="05000000000000000000" pitchFamily="2" charset="2"/>
              <a:buChar char="Ø"/>
            </a:pPr>
            <a:r>
              <a:rPr lang="tr-TR" sz="2000" b="1" dirty="0" smtClean="0">
                <a:latin typeface="+mn-lt"/>
              </a:rPr>
              <a:t>Hasta </a:t>
            </a:r>
            <a:r>
              <a:rPr lang="tr-TR" sz="2000" b="1" dirty="0">
                <a:latin typeface="+mn-lt"/>
              </a:rPr>
              <a:t>koltuğu sırt kısmının alt bölümü hastanın dirseklerini rahatça koyabileceği geniş çıkıntılar şeklinde, sırt kısım üst bölümü ise hekimin hastaya yaklaşabileceği girintili şekilde tasarlanmalıdır.</a:t>
            </a:r>
          </a:p>
          <a:p>
            <a:pPr marL="342900" indent="-342900">
              <a:buClr>
                <a:schemeClr val="accent1"/>
              </a:buClr>
              <a:buFont typeface="Wingdings" panose="05000000000000000000" pitchFamily="2" charset="2"/>
              <a:buChar char="Ø"/>
            </a:pPr>
            <a:r>
              <a:rPr lang="tr-TR" sz="2000" b="1" dirty="0" smtClean="0">
                <a:latin typeface="+mn-lt"/>
              </a:rPr>
              <a:t>İdeal </a:t>
            </a:r>
            <a:r>
              <a:rPr lang="tr-TR" sz="2000" b="1" dirty="0">
                <a:latin typeface="+mn-lt"/>
              </a:rPr>
              <a:t>koltuğun yere yaklaşma mesafesi 35 </a:t>
            </a:r>
            <a:r>
              <a:rPr lang="tr-TR" sz="2000" b="1" dirty="0" smtClean="0">
                <a:latin typeface="+mn-lt"/>
              </a:rPr>
              <a:t>cm </a:t>
            </a:r>
            <a:r>
              <a:rPr lang="tr-TR" sz="2000" b="1" dirty="0" err="1">
                <a:latin typeface="+mn-lt"/>
              </a:rPr>
              <a:t>dir</a:t>
            </a:r>
            <a:r>
              <a:rPr lang="tr-TR" sz="2000" b="1" dirty="0">
                <a:latin typeface="+mn-lt"/>
              </a:rPr>
              <a:t>. Bu sayede yaşlı hastalar ve çocuklar da koltuğa rahatça oturup kalkabilir. </a:t>
            </a:r>
            <a:endParaRPr lang="tr-TR" sz="2000" b="1" dirty="0" smtClean="0">
              <a:latin typeface="+mn-lt"/>
            </a:endParaRPr>
          </a:p>
          <a:p>
            <a:pPr marL="342900" indent="-342900">
              <a:buClr>
                <a:schemeClr val="accent1"/>
              </a:buClr>
              <a:buFont typeface="Wingdings" panose="05000000000000000000" pitchFamily="2" charset="2"/>
              <a:buChar char="Ø"/>
            </a:pPr>
            <a:r>
              <a:rPr lang="tr-TR" sz="2000" b="1" dirty="0" smtClean="0">
                <a:latin typeface="+mn-lt"/>
              </a:rPr>
              <a:t>Hasta </a:t>
            </a:r>
            <a:r>
              <a:rPr lang="tr-TR" sz="2000" b="1" dirty="0">
                <a:latin typeface="+mn-lt"/>
              </a:rPr>
              <a:t>koltuğa otururken ve kalkarken </a:t>
            </a:r>
            <a:r>
              <a:rPr lang="tr-TR" sz="2000" b="1" dirty="0" err="1">
                <a:latin typeface="+mn-lt"/>
              </a:rPr>
              <a:t>enstruman</a:t>
            </a:r>
            <a:r>
              <a:rPr lang="tr-TR" sz="2000" b="1" dirty="0">
                <a:latin typeface="+mn-lt"/>
              </a:rPr>
              <a:t> modülü </a:t>
            </a:r>
            <a:r>
              <a:rPr lang="tr-TR" sz="2000" b="1" dirty="0" err="1">
                <a:latin typeface="+mn-lt"/>
              </a:rPr>
              <a:t>ünitin</a:t>
            </a:r>
            <a:r>
              <a:rPr lang="tr-TR" sz="2000" b="1" dirty="0">
                <a:latin typeface="+mn-lt"/>
              </a:rPr>
              <a:t> soluna park pozisyonuna alınabilir olmalıdır. Bu sayede hastaya hem fiziksel, hem de psikolojik rahatlık sağlanabilir. </a:t>
            </a:r>
            <a:endParaRPr lang="tr-TR" sz="2000" b="1" dirty="0" smtClean="0">
              <a:latin typeface="+mn-lt"/>
            </a:endParaRPr>
          </a:p>
          <a:p>
            <a:pPr marL="342900" indent="-342900">
              <a:buClr>
                <a:schemeClr val="accent1"/>
              </a:buClr>
              <a:buFont typeface="Wingdings" panose="05000000000000000000" pitchFamily="2" charset="2"/>
              <a:buChar char="Ø"/>
            </a:pPr>
            <a:r>
              <a:rPr lang="tr-TR" sz="2000" b="1" dirty="0" smtClean="0">
                <a:latin typeface="+mn-lt"/>
              </a:rPr>
              <a:t>Koltuk </a:t>
            </a:r>
            <a:r>
              <a:rPr lang="tr-TR" sz="2000" b="1" dirty="0">
                <a:latin typeface="+mn-lt"/>
              </a:rPr>
              <a:t>tam yatar veya </a:t>
            </a:r>
            <a:r>
              <a:rPr lang="tr-TR" sz="2000" b="1" dirty="0" err="1">
                <a:latin typeface="+mn-lt"/>
              </a:rPr>
              <a:t>trandelenburg</a:t>
            </a:r>
            <a:r>
              <a:rPr lang="tr-TR" sz="2000" b="1" dirty="0">
                <a:latin typeface="+mn-lt"/>
              </a:rPr>
              <a:t> pozisyonuna gelebilir </a:t>
            </a:r>
            <a:r>
              <a:rPr lang="tr-TR" sz="2000" b="1" dirty="0" smtClean="0">
                <a:latin typeface="+mn-lt"/>
              </a:rPr>
              <a:t>olmalıdır.</a:t>
            </a:r>
          </a:p>
          <a:p>
            <a:pPr marL="342900" indent="-342900">
              <a:buClr>
                <a:schemeClr val="accent1"/>
              </a:buClr>
              <a:buFont typeface="Wingdings" panose="05000000000000000000" pitchFamily="2" charset="2"/>
              <a:buChar char="Ø"/>
            </a:pPr>
            <a:r>
              <a:rPr lang="tr-TR" sz="2000" b="1" dirty="0" smtClean="0">
                <a:latin typeface="+mn-lt"/>
              </a:rPr>
              <a:t>Koltuğun </a:t>
            </a:r>
            <a:r>
              <a:rPr lang="tr-TR" sz="2000" b="1" dirty="0">
                <a:latin typeface="+mn-lt"/>
              </a:rPr>
              <a:t>sırt kısmı istenildiğinde şişebilen </a:t>
            </a:r>
            <a:r>
              <a:rPr lang="tr-TR" sz="2000" b="1" dirty="0" err="1">
                <a:latin typeface="+mn-lt"/>
              </a:rPr>
              <a:t>lumbar</a:t>
            </a:r>
            <a:r>
              <a:rPr lang="tr-TR" sz="2000" b="1" dirty="0">
                <a:latin typeface="+mn-lt"/>
              </a:rPr>
              <a:t> desteği ile hastanın belini </a:t>
            </a:r>
            <a:r>
              <a:rPr lang="tr-TR" sz="2000" b="1" dirty="0" smtClean="0">
                <a:latin typeface="+mn-lt"/>
              </a:rPr>
              <a:t>destekleyebilmeli</a:t>
            </a:r>
          </a:p>
          <a:p>
            <a:pPr marL="342900" indent="-342900">
              <a:buClr>
                <a:schemeClr val="accent1"/>
              </a:buClr>
              <a:buFont typeface="Wingdings" panose="05000000000000000000" pitchFamily="2" charset="2"/>
              <a:buChar char="Ø"/>
            </a:pPr>
            <a:r>
              <a:rPr lang="tr-TR" sz="2000" b="1" dirty="0" smtClean="0">
                <a:latin typeface="+mn-lt"/>
              </a:rPr>
              <a:t>Koltuğun </a:t>
            </a:r>
            <a:r>
              <a:rPr lang="tr-TR" sz="2000" b="1" dirty="0">
                <a:latin typeface="+mn-lt"/>
              </a:rPr>
              <a:t>sırt ve oturma kısmı senkronize artikülasyon hareketine sahip olmalıdır. </a:t>
            </a:r>
            <a:endParaRPr lang="tr-TR" sz="2000" b="1" dirty="0" smtClean="0">
              <a:latin typeface="+mn-lt"/>
            </a:endParaRPr>
          </a:p>
        </p:txBody>
      </p:sp>
      <p:sp>
        <p:nvSpPr>
          <p:cNvPr id="8" name="Rectangle 2">
            <a:extLst>
              <a:ext uri="{FF2B5EF4-FFF2-40B4-BE49-F238E27FC236}">
                <a16:creationId xmlns:a16="http://schemas.microsoft.com/office/drawing/2014/main" xmlns="" id="{C326BF1F-B49C-4DF3-882F-012849EC5EE3}"/>
              </a:ext>
            </a:extLst>
          </p:cNvPr>
          <p:cNvSpPr txBox="1">
            <a:spLocks noChangeArrowheads="1"/>
          </p:cNvSpPr>
          <p:nvPr/>
        </p:nvSpPr>
        <p:spPr>
          <a:xfrm>
            <a:off x="1627024" y="188640"/>
            <a:ext cx="8856984" cy="1152128"/>
          </a:xfrm>
          <a:prstGeom prst="rect">
            <a:avLst/>
          </a:prstGeo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vert="horz" lIns="121899" tIns="60949" rIns="121899" bIns="60949" rtlCol="0" anchor="b">
            <a:normAutofit/>
          </a:bodyPr>
          <a:lstStyle>
            <a:lvl1pPr algn="l" defTabSz="1218987" rtl="0" eaLnBrk="1" latinLnBrk="0" hangingPunct="1">
              <a:lnSpc>
                <a:spcPct val="90000"/>
              </a:lnSpc>
              <a:spcBef>
                <a:spcPct val="0"/>
              </a:spcBef>
              <a:buNone/>
              <a:defRPr sz="36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tr-TR" altLang="tr-TR" sz="3200" b="1" smtClean="0">
                <a:solidFill>
                  <a:schemeClr val="bg1"/>
                </a:solidFill>
              </a:rPr>
              <a:t>ENDODONTİK EKİPMANLAR </a:t>
            </a:r>
            <a:br>
              <a:rPr lang="tr-TR" altLang="tr-TR" sz="3200" b="1" smtClean="0">
                <a:solidFill>
                  <a:schemeClr val="bg1"/>
                </a:solidFill>
              </a:rPr>
            </a:br>
            <a:r>
              <a:rPr lang="tr-TR" sz="3200" b="1" smtClean="0">
                <a:solidFill>
                  <a:schemeClr val="bg1"/>
                </a:solidFill>
              </a:rPr>
              <a:t>DİŞ ÜNİTİ</a:t>
            </a:r>
            <a:endParaRPr lang="tr-TR" altLang="tr-TR" sz="3200" b="1" dirty="0">
              <a:solidFill>
                <a:schemeClr val="bg1"/>
              </a:solidFill>
            </a:endParaRPr>
          </a:p>
        </p:txBody>
      </p:sp>
      <p:sp>
        <p:nvSpPr>
          <p:cNvPr id="3" name="Dikdörtgen 2"/>
          <p:cNvSpPr/>
          <p:nvPr/>
        </p:nvSpPr>
        <p:spPr>
          <a:xfrm>
            <a:off x="837828" y="1982302"/>
            <a:ext cx="11126975" cy="400110"/>
          </a:xfrm>
          <a:prstGeom prst="rect">
            <a:avLst/>
          </a:prstGeom>
        </p:spPr>
        <p:txBody>
          <a:bodyPr wrap="square">
            <a:spAutoFit/>
          </a:bodyPr>
          <a:lstStyle/>
          <a:p>
            <a:pPr fontAlgn="base"/>
            <a:r>
              <a:rPr lang="tr-TR" sz="2000" b="1" dirty="0">
                <a:solidFill>
                  <a:srgbClr val="FFC000"/>
                </a:solidFill>
              </a:rPr>
              <a:t>İdeal bir hasta koltuğu nasıl olmalıdır?</a:t>
            </a:r>
            <a:endParaRPr lang="tr-TR" sz="2000" dirty="0">
              <a:solidFill>
                <a:srgbClr val="FFC000"/>
              </a:solidFill>
            </a:endParaRPr>
          </a:p>
        </p:txBody>
      </p:sp>
    </p:spTree>
    <p:extLst>
      <p:ext uri="{BB962C8B-B14F-4D97-AF65-F5344CB8AC3E}">
        <p14:creationId xmlns:p14="http://schemas.microsoft.com/office/powerpoint/2010/main" val="1590652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OMÜ AMBLEM ile ilgili gö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68" t="5404" r="27357" b="4505"/>
          <a:stretch/>
        </p:blipFill>
        <p:spPr bwMode="auto">
          <a:xfrm>
            <a:off x="224426" y="188639"/>
            <a:ext cx="1358224" cy="115212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11" t="7155" r="6671" b="5531"/>
          <a:stretch/>
        </p:blipFill>
        <p:spPr bwMode="auto">
          <a:xfrm>
            <a:off x="10589254" y="188640"/>
            <a:ext cx="1375549" cy="1152128"/>
          </a:xfrm>
          <a:prstGeom prst="rect">
            <a:avLst/>
          </a:prstGeom>
          <a:noFill/>
          <a:extLst>
            <a:ext uri="{909E8E84-426E-40DD-AFC4-6F175D3DCCD1}">
              <a14:hiddenFill xmlns:a14="http://schemas.microsoft.com/office/drawing/2010/main">
                <a:solidFill>
                  <a:srgbClr val="FFFFFF"/>
                </a:solidFill>
              </a14:hiddenFill>
            </a:ext>
          </a:extLst>
        </p:spPr>
      </p:pic>
      <p:sp>
        <p:nvSpPr>
          <p:cNvPr id="7" name="Dikdörtgen 6"/>
          <p:cNvSpPr/>
          <p:nvPr/>
        </p:nvSpPr>
        <p:spPr>
          <a:xfrm>
            <a:off x="825752" y="1507749"/>
            <a:ext cx="7094528" cy="461665"/>
          </a:xfrm>
          <a:prstGeom prst="rect">
            <a:avLst/>
          </a:prstGeom>
        </p:spPr>
        <p:txBody>
          <a:bodyPr wrap="square">
            <a:spAutoFit/>
          </a:bodyPr>
          <a:lstStyle/>
          <a:p>
            <a:r>
              <a:rPr lang="tr-TR" b="1" dirty="0">
                <a:solidFill>
                  <a:srgbClr val="FFC000"/>
                </a:solidFill>
              </a:rPr>
              <a:t>Çağın gereklerine uygun ideal bir </a:t>
            </a:r>
            <a:r>
              <a:rPr lang="tr-TR" b="1" dirty="0" err="1">
                <a:solidFill>
                  <a:srgbClr val="FFC000"/>
                </a:solidFill>
              </a:rPr>
              <a:t>ünit</a:t>
            </a:r>
            <a:r>
              <a:rPr lang="tr-TR" b="1" dirty="0">
                <a:solidFill>
                  <a:srgbClr val="FFC000"/>
                </a:solidFill>
              </a:rPr>
              <a:t> nasıl olmalıdır?</a:t>
            </a:r>
            <a:endParaRPr lang="tr-TR" dirty="0">
              <a:solidFill>
                <a:srgbClr val="FFC000"/>
              </a:solidFill>
            </a:endParaRPr>
          </a:p>
        </p:txBody>
      </p:sp>
      <p:sp>
        <p:nvSpPr>
          <p:cNvPr id="10" name="Rectangle 5"/>
          <p:cNvSpPr>
            <a:spLocks noChangeArrowheads="1"/>
          </p:cNvSpPr>
          <p:nvPr/>
        </p:nvSpPr>
        <p:spPr bwMode="auto">
          <a:xfrm>
            <a:off x="825752" y="2680309"/>
            <a:ext cx="11167538"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342900" indent="-342900">
              <a:buClr>
                <a:schemeClr val="accent1"/>
              </a:buClr>
              <a:buFont typeface="Wingdings" panose="05000000000000000000" pitchFamily="2" charset="2"/>
              <a:buChar char="Ø"/>
            </a:pPr>
            <a:r>
              <a:rPr lang="tr-TR" sz="2000" b="1" dirty="0" smtClean="0">
                <a:latin typeface="+mn-lt"/>
              </a:rPr>
              <a:t>Hastanın </a:t>
            </a:r>
            <a:r>
              <a:rPr lang="tr-TR" sz="2000" b="1" dirty="0">
                <a:latin typeface="+mn-lt"/>
              </a:rPr>
              <a:t>kolunu koyması için koltuğa hareketli destek kolçakları eklenebilir olmalıdır</a:t>
            </a:r>
            <a:r>
              <a:rPr lang="tr-TR" sz="2000" b="1" dirty="0" smtClean="0">
                <a:latin typeface="+mn-lt"/>
              </a:rPr>
              <a:t>.</a:t>
            </a:r>
            <a:r>
              <a:rPr lang="tr-TR" sz="2000" b="1" dirty="0">
                <a:latin typeface="+mn-lt"/>
              </a:rPr>
              <a:t> (Kolay oturma ve kalkma amaçlı)</a:t>
            </a:r>
            <a:r>
              <a:rPr lang="tr-TR" sz="2000" b="1" dirty="0" smtClean="0">
                <a:latin typeface="+mn-lt"/>
              </a:rPr>
              <a:t> </a:t>
            </a:r>
          </a:p>
          <a:p>
            <a:pPr marL="342900" indent="-342900">
              <a:buClr>
                <a:schemeClr val="accent1"/>
              </a:buClr>
              <a:buFont typeface="Wingdings" panose="05000000000000000000" pitchFamily="2" charset="2"/>
              <a:buChar char="Ø"/>
            </a:pPr>
            <a:r>
              <a:rPr lang="tr-TR" sz="2000" b="1" dirty="0" smtClean="0">
                <a:latin typeface="+mn-lt"/>
              </a:rPr>
              <a:t>Koltuk </a:t>
            </a:r>
            <a:r>
              <a:rPr lang="tr-TR" sz="2000" b="1" dirty="0">
                <a:latin typeface="+mn-lt"/>
              </a:rPr>
              <a:t>hareketi manuel ve otomatik olarak ayakla kontrol edilen joystickler yardımı ile kontrol edilir olmalıdır. </a:t>
            </a:r>
            <a:endParaRPr lang="tr-TR" sz="2000" b="1" dirty="0" smtClean="0">
              <a:latin typeface="+mn-lt"/>
            </a:endParaRPr>
          </a:p>
          <a:p>
            <a:pPr marL="342900" indent="-342900">
              <a:buClr>
                <a:schemeClr val="accent1"/>
              </a:buClr>
              <a:buFont typeface="Wingdings" panose="05000000000000000000" pitchFamily="2" charset="2"/>
              <a:buChar char="Ø"/>
            </a:pPr>
            <a:r>
              <a:rPr lang="tr-TR" sz="2000" b="1" dirty="0" smtClean="0">
                <a:latin typeface="+mn-lt"/>
              </a:rPr>
              <a:t>Hasta </a:t>
            </a:r>
            <a:r>
              <a:rPr lang="tr-TR" sz="2000" b="1" dirty="0">
                <a:latin typeface="+mn-lt"/>
              </a:rPr>
              <a:t>koltuğunun; hekimin tercihine göre ayarlayabileceği ve hafızaya alabileceği programlı hafızası mevcutta </a:t>
            </a:r>
            <a:r>
              <a:rPr lang="tr-TR" sz="2000" b="1" dirty="0" smtClean="0">
                <a:latin typeface="+mn-lt"/>
              </a:rPr>
              <a:t>olmalı (oturma, tükürme, </a:t>
            </a:r>
            <a:r>
              <a:rPr lang="tr-TR" sz="2000" b="1" dirty="0" err="1" smtClean="0">
                <a:latin typeface="+mn-lt"/>
              </a:rPr>
              <a:t>trendelenburg</a:t>
            </a:r>
            <a:r>
              <a:rPr lang="tr-TR" sz="2000" b="1" dirty="0" smtClean="0">
                <a:latin typeface="+mn-lt"/>
              </a:rPr>
              <a:t> </a:t>
            </a:r>
            <a:r>
              <a:rPr lang="tr-TR" sz="2000" b="1" dirty="0">
                <a:latin typeface="+mn-lt"/>
              </a:rPr>
              <a:t>yada </a:t>
            </a:r>
            <a:r>
              <a:rPr lang="tr-TR" sz="2000" b="1" dirty="0" err="1">
                <a:latin typeface="+mn-lt"/>
              </a:rPr>
              <a:t>horizontal</a:t>
            </a:r>
            <a:r>
              <a:rPr lang="tr-TR" sz="2000" b="1" dirty="0">
                <a:latin typeface="+mn-lt"/>
              </a:rPr>
              <a:t> üst çene </a:t>
            </a:r>
            <a:r>
              <a:rPr lang="tr-TR" sz="2000" b="1" dirty="0" smtClean="0">
                <a:latin typeface="+mn-lt"/>
              </a:rPr>
              <a:t>çalışma ve alt </a:t>
            </a:r>
            <a:r>
              <a:rPr lang="tr-TR" sz="2000" b="1" dirty="0">
                <a:latin typeface="+mn-lt"/>
              </a:rPr>
              <a:t>çene çalışma </a:t>
            </a:r>
            <a:r>
              <a:rPr lang="tr-TR" sz="2000" b="1" dirty="0" smtClean="0">
                <a:latin typeface="+mn-lt"/>
              </a:rPr>
              <a:t>pozisyonu).</a:t>
            </a:r>
          </a:p>
          <a:p>
            <a:pPr marL="342900" indent="-342900">
              <a:buClr>
                <a:schemeClr val="accent1"/>
              </a:buClr>
              <a:buFont typeface="Wingdings" panose="05000000000000000000" pitchFamily="2" charset="2"/>
              <a:buChar char="Ø"/>
            </a:pPr>
            <a:r>
              <a:rPr lang="tr-TR" sz="2000" b="1" dirty="0" smtClean="0">
                <a:latin typeface="+mn-lt"/>
              </a:rPr>
              <a:t>Ayrıca </a:t>
            </a:r>
            <a:r>
              <a:rPr lang="tr-TR" sz="2000" b="1" dirty="0">
                <a:latin typeface="+mn-lt"/>
              </a:rPr>
              <a:t>koltuğun aşağı hareketi sırasında sırt kısmı hekimin bacağına değdiğinde otomatik durabilmeli ve bir miktar yukarı hareket edebilmelidir. </a:t>
            </a:r>
            <a:endParaRPr lang="tr-TR" sz="2000" b="1" dirty="0" smtClean="0">
              <a:latin typeface="+mn-lt"/>
            </a:endParaRPr>
          </a:p>
          <a:p>
            <a:pPr marL="342900" indent="-342900">
              <a:buClr>
                <a:schemeClr val="accent1"/>
              </a:buClr>
              <a:buFont typeface="Wingdings" panose="05000000000000000000" pitchFamily="2" charset="2"/>
              <a:buChar char="Ø"/>
            </a:pPr>
            <a:r>
              <a:rPr lang="tr-TR" sz="2000" b="1" dirty="0" err="1" smtClean="0">
                <a:latin typeface="+mn-lt"/>
              </a:rPr>
              <a:t>Enstrumanlardan</a:t>
            </a:r>
            <a:r>
              <a:rPr lang="tr-TR" sz="2000" b="1" dirty="0" smtClean="0">
                <a:latin typeface="+mn-lt"/>
              </a:rPr>
              <a:t> </a:t>
            </a:r>
            <a:r>
              <a:rPr lang="tr-TR" sz="2000" b="1" dirty="0">
                <a:latin typeface="+mn-lt"/>
              </a:rPr>
              <a:t>biri yerinden kalktığında koltuk hareket etmemeli böylece hasta güvenliği arttırılmış olmalıdır.</a:t>
            </a:r>
          </a:p>
          <a:p>
            <a:pPr marL="342900" indent="-342900">
              <a:buClr>
                <a:schemeClr val="accent1"/>
              </a:buClr>
              <a:buFont typeface="Wingdings" panose="05000000000000000000" pitchFamily="2" charset="2"/>
              <a:buChar char="Ø"/>
            </a:pPr>
            <a:endParaRPr lang="tr-TR" sz="2000" b="1" dirty="0">
              <a:latin typeface="+mn-lt"/>
            </a:endParaRPr>
          </a:p>
        </p:txBody>
      </p:sp>
      <p:sp>
        <p:nvSpPr>
          <p:cNvPr id="8" name="Rectangle 2">
            <a:extLst>
              <a:ext uri="{FF2B5EF4-FFF2-40B4-BE49-F238E27FC236}">
                <a16:creationId xmlns:a16="http://schemas.microsoft.com/office/drawing/2014/main" xmlns="" id="{C326BF1F-B49C-4DF3-882F-012849EC5EE3}"/>
              </a:ext>
            </a:extLst>
          </p:cNvPr>
          <p:cNvSpPr txBox="1">
            <a:spLocks noChangeArrowheads="1"/>
          </p:cNvSpPr>
          <p:nvPr/>
        </p:nvSpPr>
        <p:spPr>
          <a:xfrm>
            <a:off x="1627024" y="188640"/>
            <a:ext cx="8856984" cy="1152128"/>
          </a:xfrm>
          <a:prstGeom prst="rect">
            <a:avLst/>
          </a:prstGeo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vert="horz" lIns="121899" tIns="60949" rIns="121899" bIns="60949" rtlCol="0" anchor="b">
            <a:normAutofit/>
          </a:bodyPr>
          <a:lstStyle>
            <a:lvl1pPr algn="l" defTabSz="1218987" rtl="0" eaLnBrk="1" latinLnBrk="0" hangingPunct="1">
              <a:lnSpc>
                <a:spcPct val="90000"/>
              </a:lnSpc>
              <a:spcBef>
                <a:spcPct val="0"/>
              </a:spcBef>
              <a:buNone/>
              <a:defRPr sz="36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tr-TR" altLang="tr-TR" sz="3200" b="1" smtClean="0">
                <a:solidFill>
                  <a:schemeClr val="bg1"/>
                </a:solidFill>
              </a:rPr>
              <a:t>ENDODONTİK EKİPMANLAR </a:t>
            </a:r>
            <a:br>
              <a:rPr lang="tr-TR" altLang="tr-TR" sz="3200" b="1" smtClean="0">
                <a:solidFill>
                  <a:schemeClr val="bg1"/>
                </a:solidFill>
              </a:rPr>
            </a:br>
            <a:r>
              <a:rPr lang="tr-TR" sz="3200" b="1" smtClean="0">
                <a:solidFill>
                  <a:schemeClr val="bg1"/>
                </a:solidFill>
              </a:rPr>
              <a:t>DİŞ ÜNİTİ</a:t>
            </a:r>
            <a:endParaRPr lang="tr-TR" altLang="tr-TR" sz="3200" b="1" dirty="0">
              <a:solidFill>
                <a:schemeClr val="bg1"/>
              </a:solidFill>
            </a:endParaRPr>
          </a:p>
        </p:txBody>
      </p:sp>
      <p:sp>
        <p:nvSpPr>
          <p:cNvPr id="3" name="Dikdörtgen 2"/>
          <p:cNvSpPr/>
          <p:nvPr/>
        </p:nvSpPr>
        <p:spPr>
          <a:xfrm>
            <a:off x="837828" y="1982302"/>
            <a:ext cx="11126975" cy="400110"/>
          </a:xfrm>
          <a:prstGeom prst="rect">
            <a:avLst/>
          </a:prstGeom>
        </p:spPr>
        <p:txBody>
          <a:bodyPr wrap="square">
            <a:spAutoFit/>
          </a:bodyPr>
          <a:lstStyle/>
          <a:p>
            <a:pPr fontAlgn="base"/>
            <a:r>
              <a:rPr lang="tr-TR" sz="2000" b="1" dirty="0">
                <a:solidFill>
                  <a:srgbClr val="FFC000"/>
                </a:solidFill>
              </a:rPr>
              <a:t>İdeal bir hasta koltuğu nasıl olmalıdır?</a:t>
            </a:r>
            <a:endParaRPr lang="tr-TR" sz="2000" dirty="0">
              <a:solidFill>
                <a:srgbClr val="FFC000"/>
              </a:solidFill>
            </a:endParaRPr>
          </a:p>
        </p:txBody>
      </p:sp>
    </p:spTree>
    <p:extLst>
      <p:ext uri="{BB962C8B-B14F-4D97-AF65-F5344CB8AC3E}">
        <p14:creationId xmlns:p14="http://schemas.microsoft.com/office/powerpoint/2010/main" val="16371115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OMÜ AMBLEM ile ilgili gö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68" t="5404" r="27357" b="4505"/>
          <a:stretch/>
        </p:blipFill>
        <p:spPr bwMode="auto">
          <a:xfrm>
            <a:off x="224426" y="188639"/>
            <a:ext cx="1358224" cy="115212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11" t="7155" r="6671" b="5531"/>
          <a:stretch/>
        </p:blipFill>
        <p:spPr bwMode="auto">
          <a:xfrm>
            <a:off x="10589254" y="188640"/>
            <a:ext cx="1375549" cy="1152128"/>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5"/>
          <p:cNvSpPr>
            <a:spLocks noChangeArrowheads="1"/>
          </p:cNvSpPr>
          <p:nvPr/>
        </p:nvSpPr>
        <p:spPr bwMode="auto">
          <a:xfrm>
            <a:off x="797265" y="2060848"/>
            <a:ext cx="11167538" cy="4124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342900" indent="-342900">
              <a:buClr>
                <a:schemeClr val="accent1"/>
              </a:buClr>
              <a:buFont typeface="Wingdings" panose="05000000000000000000" pitchFamily="2" charset="2"/>
              <a:buChar char="Ø"/>
            </a:pPr>
            <a:r>
              <a:rPr lang="tr-TR" sz="2200" b="1" dirty="0" err="1">
                <a:latin typeface="+mn-lt"/>
              </a:rPr>
              <a:t>Dişhekimliği</a:t>
            </a:r>
            <a:r>
              <a:rPr lang="tr-TR" sz="2200" b="1" dirty="0">
                <a:latin typeface="+mn-lt"/>
              </a:rPr>
              <a:t> ergonomisi konusunda yapılan araştırmalar hastanın </a:t>
            </a:r>
            <a:r>
              <a:rPr lang="tr-TR" sz="2200" b="1" dirty="0" err="1">
                <a:latin typeface="+mn-lt"/>
              </a:rPr>
              <a:t>horizantal</a:t>
            </a:r>
            <a:r>
              <a:rPr lang="tr-TR" sz="2200" b="1" dirty="0">
                <a:latin typeface="+mn-lt"/>
              </a:rPr>
              <a:t> bir şekilde yatırılarak hekimin de dik bir şekilde oturarak çalıştığı pozisyonu ideal kabul </a:t>
            </a:r>
            <a:r>
              <a:rPr lang="tr-TR" sz="2200" b="1" dirty="0" smtClean="0">
                <a:latin typeface="+mn-lt"/>
              </a:rPr>
              <a:t>etmektedir.</a:t>
            </a:r>
          </a:p>
          <a:p>
            <a:pPr>
              <a:buClr>
                <a:schemeClr val="accent1"/>
              </a:buClr>
            </a:pPr>
            <a:endParaRPr lang="tr-TR" sz="2200" b="1" dirty="0" smtClean="0">
              <a:latin typeface="+mn-lt"/>
            </a:endParaRPr>
          </a:p>
          <a:p>
            <a:pPr marL="342900" indent="-342900">
              <a:buClr>
                <a:schemeClr val="accent1"/>
              </a:buClr>
              <a:buFont typeface="Wingdings" panose="05000000000000000000" pitchFamily="2" charset="2"/>
              <a:buChar char="Ø"/>
            </a:pPr>
            <a:r>
              <a:rPr lang="tr-TR" sz="2200" b="1" dirty="0" smtClean="0">
                <a:latin typeface="+mn-lt"/>
              </a:rPr>
              <a:t>Oturarak </a:t>
            </a:r>
            <a:r>
              <a:rPr lang="tr-TR" sz="2200" b="1" dirty="0">
                <a:latin typeface="+mn-lt"/>
              </a:rPr>
              <a:t>çalışma dediğimizde hekim taburesi ön plana çıkar. Her tabure ergonomik </a:t>
            </a:r>
            <a:r>
              <a:rPr lang="tr-TR" sz="2200" b="1" dirty="0" smtClean="0">
                <a:latin typeface="+mn-lt"/>
              </a:rPr>
              <a:t>değildir.</a:t>
            </a:r>
          </a:p>
          <a:p>
            <a:pPr marL="342900" indent="-342900">
              <a:buClr>
                <a:schemeClr val="accent1"/>
              </a:buClr>
              <a:buFont typeface="Wingdings" panose="05000000000000000000" pitchFamily="2" charset="2"/>
              <a:buChar char="Ø"/>
            </a:pPr>
            <a:r>
              <a:rPr lang="tr-TR" sz="2200" b="1" dirty="0" smtClean="0">
                <a:latin typeface="+mn-lt"/>
              </a:rPr>
              <a:t>İyi </a:t>
            </a:r>
            <a:r>
              <a:rPr lang="tr-TR" sz="2200" b="1" dirty="0">
                <a:latin typeface="+mn-lt"/>
              </a:rPr>
              <a:t>bir hekim veya asistan taburesinin </a:t>
            </a:r>
            <a:endParaRPr lang="tr-TR" sz="2200" b="1" dirty="0" smtClean="0">
              <a:latin typeface="+mn-lt"/>
            </a:endParaRPr>
          </a:p>
          <a:p>
            <a:pPr>
              <a:buClr>
                <a:schemeClr val="accent1"/>
              </a:buClr>
            </a:pPr>
            <a:endParaRPr lang="tr-TR" sz="2200" b="1" dirty="0" smtClean="0">
              <a:latin typeface="+mn-lt"/>
            </a:endParaRPr>
          </a:p>
          <a:p>
            <a:pPr marL="714375" indent="-352425">
              <a:buClr>
                <a:schemeClr val="accent1"/>
              </a:buClr>
              <a:buFont typeface="Wingdings" panose="05000000000000000000" pitchFamily="2" charset="2"/>
              <a:buChar char="ü"/>
            </a:pPr>
            <a:r>
              <a:rPr lang="tr-TR" sz="2200" b="1" dirty="0">
                <a:latin typeface="+mn-lt"/>
              </a:rPr>
              <a:t>S</a:t>
            </a:r>
            <a:r>
              <a:rPr lang="tr-TR" sz="2200" b="1" dirty="0" smtClean="0">
                <a:latin typeface="+mn-lt"/>
              </a:rPr>
              <a:t>ırt </a:t>
            </a:r>
            <a:r>
              <a:rPr lang="tr-TR" sz="2200" b="1" dirty="0">
                <a:latin typeface="+mn-lt"/>
              </a:rPr>
              <a:t>kısmı bel kavisini destekler şekilde diklenebilir olmalıdır. </a:t>
            </a:r>
            <a:endParaRPr lang="tr-TR" sz="2200" b="1" dirty="0" smtClean="0">
              <a:latin typeface="+mn-lt"/>
            </a:endParaRPr>
          </a:p>
          <a:p>
            <a:pPr marL="714375" indent="-352425">
              <a:buClr>
                <a:schemeClr val="accent1"/>
              </a:buClr>
              <a:buFont typeface="Wingdings" panose="05000000000000000000" pitchFamily="2" charset="2"/>
              <a:buChar char="ü"/>
            </a:pPr>
            <a:r>
              <a:rPr lang="tr-TR" sz="2200" b="1" dirty="0" smtClean="0">
                <a:latin typeface="+mn-lt"/>
              </a:rPr>
              <a:t>Oturma </a:t>
            </a:r>
            <a:r>
              <a:rPr lang="tr-TR" sz="2200" b="1" dirty="0">
                <a:latin typeface="+mn-lt"/>
              </a:rPr>
              <a:t>kısmı içerlek ve omurgayı destekleyecek şekilde tasarlanmış olmalıdır. </a:t>
            </a:r>
            <a:endParaRPr lang="tr-TR" sz="2200" b="1" dirty="0" smtClean="0">
              <a:latin typeface="+mn-lt"/>
            </a:endParaRPr>
          </a:p>
          <a:p>
            <a:pPr marL="714375" indent="-352425">
              <a:buClr>
                <a:schemeClr val="accent1"/>
              </a:buClr>
              <a:buFont typeface="Wingdings" panose="05000000000000000000" pitchFamily="2" charset="2"/>
              <a:buChar char="ü"/>
            </a:pPr>
            <a:r>
              <a:rPr lang="tr-TR" sz="2200" b="1" dirty="0" smtClean="0">
                <a:latin typeface="+mn-lt"/>
              </a:rPr>
              <a:t>Oturma </a:t>
            </a:r>
            <a:r>
              <a:rPr lang="tr-TR" sz="2200" b="1" dirty="0">
                <a:latin typeface="+mn-lt"/>
              </a:rPr>
              <a:t>kısmı kalça ekleminin 60 derecelik maksimal eğimini sağlamalı ve altınızdan kaymayı engeller olmalıdır. </a:t>
            </a:r>
            <a:endParaRPr lang="tr-TR" sz="2200" b="1" dirty="0" smtClean="0">
              <a:latin typeface="+mn-lt"/>
            </a:endParaRPr>
          </a:p>
          <a:p>
            <a:pPr marL="714375" indent="-352425">
              <a:buClr>
                <a:schemeClr val="accent1"/>
              </a:buClr>
              <a:buFont typeface="Wingdings" panose="05000000000000000000" pitchFamily="2" charset="2"/>
              <a:buChar char="ü"/>
            </a:pPr>
            <a:r>
              <a:rPr lang="tr-TR" sz="2200" b="1" dirty="0" smtClean="0">
                <a:latin typeface="+mn-lt"/>
              </a:rPr>
              <a:t>Yukarı </a:t>
            </a:r>
            <a:r>
              <a:rPr lang="tr-TR" sz="2200" b="1" dirty="0">
                <a:latin typeface="+mn-lt"/>
              </a:rPr>
              <a:t>aşağı yükseklik ayarı veya dinlenme amaçlı kaykılma </a:t>
            </a:r>
            <a:r>
              <a:rPr lang="tr-TR" sz="2200" b="1" dirty="0" err="1">
                <a:latin typeface="+mn-lt"/>
              </a:rPr>
              <a:t>modu</a:t>
            </a:r>
            <a:r>
              <a:rPr lang="tr-TR" sz="2200" b="1" dirty="0">
                <a:latin typeface="+mn-lt"/>
              </a:rPr>
              <a:t> mevcut olmalıdır.</a:t>
            </a:r>
          </a:p>
          <a:p>
            <a:pPr marL="342900" indent="-342900">
              <a:buClr>
                <a:schemeClr val="accent1"/>
              </a:buClr>
              <a:buFont typeface="Wingdings" panose="05000000000000000000" pitchFamily="2" charset="2"/>
              <a:buChar char="Ø"/>
            </a:pPr>
            <a:endParaRPr lang="tr-TR" sz="2000" b="1" dirty="0">
              <a:latin typeface="+mn-lt"/>
            </a:endParaRPr>
          </a:p>
        </p:txBody>
      </p:sp>
      <p:sp>
        <p:nvSpPr>
          <p:cNvPr id="8" name="Rectangle 2">
            <a:extLst>
              <a:ext uri="{FF2B5EF4-FFF2-40B4-BE49-F238E27FC236}">
                <a16:creationId xmlns:a16="http://schemas.microsoft.com/office/drawing/2014/main" xmlns="" id="{C326BF1F-B49C-4DF3-882F-012849EC5EE3}"/>
              </a:ext>
            </a:extLst>
          </p:cNvPr>
          <p:cNvSpPr txBox="1">
            <a:spLocks noChangeArrowheads="1"/>
          </p:cNvSpPr>
          <p:nvPr/>
        </p:nvSpPr>
        <p:spPr>
          <a:xfrm>
            <a:off x="1627024" y="188640"/>
            <a:ext cx="8856984" cy="1152128"/>
          </a:xfrm>
          <a:prstGeom prst="rect">
            <a:avLst/>
          </a:prstGeo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vert="horz" lIns="121899" tIns="60949" rIns="121899" bIns="60949" rtlCol="0" anchor="b">
            <a:normAutofit/>
          </a:bodyPr>
          <a:lstStyle>
            <a:lvl1pPr algn="l" defTabSz="1218987" rtl="0" eaLnBrk="1" latinLnBrk="0" hangingPunct="1">
              <a:lnSpc>
                <a:spcPct val="90000"/>
              </a:lnSpc>
              <a:spcBef>
                <a:spcPct val="0"/>
              </a:spcBef>
              <a:buNone/>
              <a:defRPr sz="36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tr-TR" altLang="tr-TR" sz="3200" b="1" smtClean="0">
                <a:solidFill>
                  <a:schemeClr val="bg1"/>
                </a:solidFill>
              </a:rPr>
              <a:t>ENDODONTİK EKİPMANLAR </a:t>
            </a:r>
            <a:br>
              <a:rPr lang="tr-TR" altLang="tr-TR" sz="3200" b="1" smtClean="0">
                <a:solidFill>
                  <a:schemeClr val="bg1"/>
                </a:solidFill>
              </a:rPr>
            </a:br>
            <a:r>
              <a:rPr lang="tr-TR" sz="3200" b="1" smtClean="0">
                <a:solidFill>
                  <a:schemeClr val="bg1"/>
                </a:solidFill>
              </a:rPr>
              <a:t>DİŞ ÜNİTİ</a:t>
            </a:r>
            <a:endParaRPr lang="tr-TR" altLang="tr-TR" sz="3200" b="1" dirty="0">
              <a:solidFill>
                <a:schemeClr val="bg1"/>
              </a:solidFill>
            </a:endParaRPr>
          </a:p>
        </p:txBody>
      </p:sp>
      <p:sp>
        <p:nvSpPr>
          <p:cNvPr id="2" name="Dikdörtgen 1"/>
          <p:cNvSpPr/>
          <p:nvPr/>
        </p:nvSpPr>
        <p:spPr>
          <a:xfrm>
            <a:off x="868439" y="1484784"/>
            <a:ext cx="7602237" cy="461665"/>
          </a:xfrm>
          <a:prstGeom prst="rect">
            <a:avLst/>
          </a:prstGeom>
        </p:spPr>
        <p:txBody>
          <a:bodyPr wrap="square">
            <a:spAutoFit/>
          </a:bodyPr>
          <a:lstStyle/>
          <a:p>
            <a:pPr fontAlgn="base"/>
            <a:r>
              <a:rPr lang="tr-TR" b="1" dirty="0">
                <a:solidFill>
                  <a:srgbClr val="FFC000"/>
                </a:solidFill>
              </a:rPr>
              <a:t>Oturarak çalışma, ergonomi ve taburenin önemi</a:t>
            </a:r>
            <a:endParaRPr lang="tr-TR" dirty="0">
              <a:solidFill>
                <a:srgbClr val="FFC000"/>
              </a:solidFill>
            </a:endParaRPr>
          </a:p>
        </p:txBody>
      </p:sp>
    </p:spTree>
    <p:extLst>
      <p:ext uri="{BB962C8B-B14F-4D97-AF65-F5344CB8AC3E}">
        <p14:creationId xmlns:p14="http://schemas.microsoft.com/office/powerpoint/2010/main" val="41133448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OMÜ AMBLEM ile ilgili gö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68" t="5404" r="27357" b="4505"/>
          <a:stretch/>
        </p:blipFill>
        <p:spPr bwMode="auto">
          <a:xfrm>
            <a:off x="224426" y="188639"/>
            <a:ext cx="1358224" cy="115212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11" t="7155" r="6671" b="5531"/>
          <a:stretch/>
        </p:blipFill>
        <p:spPr bwMode="auto">
          <a:xfrm>
            <a:off x="10589254" y="188640"/>
            <a:ext cx="1375549" cy="1152128"/>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5"/>
          <p:cNvSpPr>
            <a:spLocks noChangeArrowheads="1"/>
          </p:cNvSpPr>
          <p:nvPr/>
        </p:nvSpPr>
        <p:spPr bwMode="auto">
          <a:xfrm>
            <a:off x="797265" y="1772816"/>
            <a:ext cx="11167538" cy="5016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r>
              <a:rPr lang="tr-TR" sz="1600" b="1" u="sng" dirty="0">
                <a:solidFill>
                  <a:srgbClr val="FFC000"/>
                </a:solidFill>
                <a:latin typeface="+mn-lt"/>
              </a:rPr>
              <a:t>Günümüzde ideal bir </a:t>
            </a:r>
            <a:r>
              <a:rPr lang="tr-TR" sz="1600" b="1" u="sng" dirty="0" err="1">
                <a:solidFill>
                  <a:srgbClr val="FFC000"/>
                </a:solidFill>
                <a:latin typeface="+mn-lt"/>
              </a:rPr>
              <a:t>unite</a:t>
            </a:r>
            <a:r>
              <a:rPr lang="tr-TR" sz="1600" b="1" u="sng" dirty="0">
                <a:solidFill>
                  <a:srgbClr val="FFC000"/>
                </a:solidFill>
                <a:latin typeface="+mn-lt"/>
              </a:rPr>
              <a:t> aşağıdaki </a:t>
            </a:r>
            <a:r>
              <a:rPr lang="tr-TR" sz="1600" b="1" u="sng" dirty="0" err="1">
                <a:solidFill>
                  <a:srgbClr val="FFC000"/>
                </a:solidFill>
                <a:latin typeface="+mn-lt"/>
              </a:rPr>
              <a:t>enstruman</a:t>
            </a:r>
            <a:r>
              <a:rPr lang="tr-TR" sz="1600" b="1" u="sng" dirty="0">
                <a:solidFill>
                  <a:srgbClr val="FFC000"/>
                </a:solidFill>
                <a:latin typeface="+mn-lt"/>
              </a:rPr>
              <a:t> ve donanımlar eklenebilir;</a:t>
            </a:r>
          </a:p>
          <a:p>
            <a:pPr marL="447675" indent="-266700">
              <a:buClr>
                <a:schemeClr val="accent1"/>
              </a:buClr>
              <a:buFont typeface="Wingdings" panose="05000000000000000000" pitchFamily="2" charset="2"/>
              <a:buChar char="Ø"/>
            </a:pPr>
            <a:r>
              <a:rPr lang="tr-TR" sz="1900" b="1" dirty="0" smtClean="0">
                <a:latin typeface="+mn-lt"/>
              </a:rPr>
              <a:t>3 </a:t>
            </a:r>
            <a:r>
              <a:rPr lang="tr-TR" sz="1900" b="1" dirty="0">
                <a:latin typeface="+mn-lt"/>
              </a:rPr>
              <a:t>fonksiyonlu hava su şırıngası veya </a:t>
            </a:r>
            <a:r>
              <a:rPr lang="tr-TR" sz="1900" b="1" dirty="0" smtClean="0">
                <a:latin typeface="+mn-lt"/>
              </a:rPr>
              <a:t>ısıtıcılı </a:t>
            </a:r>
            <a:r>
              <a:rPr lang="tr-TR" sz="1900" b="1" dirty="0">
                <a:latin typeface="+mn-lt"/>
              </a:rPr>
              <a:t>6 fonksiyonlu hava su şırıngası.</a:t>
            </a:r>
          </a:p>
          <a:p>
            <a:pPr marL="447675" indent="-266700">
              <a:buClr>
                <a:schemeClr val="accent1"/>
              </a:buClr>
              <a:buFont typeface="Wingdings" panose="05000000000000000000" pitchFamily="2" charset="2"/>
              <a:buChar char="Ø"/>
            </a:pPr>
            <a:r>
              <a:rPr lang="tr-TR" sz="1900" b="1" dirty="0">
                <a:latin typeface="+mn-lt"/>
              </a:rPr>
              <a:t>1 veya 2 adet elektrikli içten sulu ışıklı </a:t>
            </a:r>
            <a:r>
              <a:rPr lang="tr-TR" sz="1900" b="1" dirty="0" err="1" smtClean="0">
                <a:latin typeface="+mn-lt"/>
              </a:rPr>
              <a:t>mikromotor</a:t>
            </a:r>
            <a:endParaRPr lang="tr-TR" sz="1900" b="1" dirty="0" smtClean="0">
              <a:latin typeface="+mn-lt"/>
            </a:endParaRPr>
          </a:p>
          <a:p>
            <a:pPr marL="447675" indent="-266700">
              <a:buClr>
                <a:schemeClr val="accent1"/>
              </a:buClr>
              <a:buFont typeface="Wingdings" panose="05000000000000000000" pitchFamily="2" charset="2"/>
              <a:buChar char="Ø"/>
            </a:pPr>
            <a:r>
              <a:rPr lang="tr-TR" sz="1900" b="1" dirty="0">
                <a:latin typeface="+mn-lt"/>
              </a:rPr>
              <a:t>1 veya 2 adet </a:t>
            </a:r>
            <a:r>
              <a:rPr lang="tr-TR" sz="1900" b="1" dirty="0" err="1">
                <a:latin typeface="+mn-lt"/>
              </a:rPr>
              <a:t>fiberoptik</a:t>
            </a:r>
            <a:r>
              <a:rPr lang="tr-TR" sz="1900" b="1" dirty="0">
                <a:latin typeface="+mn-lt"/>
              </a:rPr>
              <a:t> türbin (</a:t>
            </a:r>
            <a:r>
              <a:rPr lang="tr-TR" sz="1900" b="1" dirty="0" err="1">
                <a:latin typeface="+mn-lt"/>
              </a:rPr>
              <a:t>aeratör</a:t>
            </a:r>
            <a:r>
              <a:rPr lang="tr-TR" sz="1900" b="1" dirty="0" smtClean="0">
                <a:latin typeface="+mn-lt"/>
              </a:rPr>
              <a:t>)</a:t>
            </a:r>
          </a:p>
          <a:p>
            <a:pPr marL="447675" indent="-266700">
              <a:buClr>
                <a:schemeClr val="accent1"/>
              </a:buClr>
              <a:buFont typeface="Wingdings" panose="05000000000000000000" pitchFamily="2" charset="2"/>
              <a:buChar char="Ø"/>
            </a:pPr>
            <a:r>
              <a:rPr lang="tr-TR" sz="1900" b="1" dirty="0">
                <a:latin typeface="+mn-lt"/>
              </a:rPr>
              <a:t>Işıklı veya ışıksız </a:t>
            </a:r>
            <a:r>
              <a:rPr lang="tr-TR" sz="1900" b="1" dirty="0" err="1">
                <a:latin typeface="+mn-lt"/>
              </a:rPr>
              <a:t>kavitron</a:t>
            </a:r>
            <a:endParaRPr lang="tr-TR" sz="1900" b="1" dirty="0">
              <a:latin typeface="+mn-lt"/>
            </a:endParaRPr>
          </a:p>
          <a:p>
            <a:pPr marL="447675" indent="-266700">
              <a:buClr>
                <a:schemeClr val="accent1"/>
              </a:buClr>
              <a:buFont typeface="Wingdings" panose="05000000000000000000" pitchFamily="2" charset="2"/>
              <a:buChar char="Ø"/>
            </a:pPr>
            <a:r>
              <a:rPr lang="tr-TR" sz="1900" b="1" dirty="0" smtClean="0">
                <a:latin typeface="+mn-lt"/>
              </a:rPr>
              <a:t>Motorda </a:t>
            </a:r>
            <a:r>
              <a:rPr lang="tr-TR" sz="1900" b="1" dirty="0">
                <a:latin typeface="+mn-lt"/>
              </a:rPr>
              <a:t>cerrahi amaçlı </a:t>
            </a:r>
            <a:r>
              <a:rPr lang="tr-TR" sz="1900" b="1" dirty="0" smtClean="0">
                <a:latin typeface="+mn-lt"/>
              </a:rPr>
              <a:t>serum </a:t>
            </a:r>
            <a:r>
              <a:rPr lang="tr-TR" sz="1900" b="1" dirty="0">
                <a:latin typeface="+mn-lt"/>
              </a:rPr>
              <a:t>fizyolojik </a:t>
            </a:r>
            <a:r>
              <a:rPr lang="tr-TR" sz="1900" b="1" dirty="0" err="1">
                <a:latin typeface="+mn-lt"/>
              </a:rPr>
              <a:t>irrigasyon</a:t>
            </a:r>
            <a:r>
              <a:rPr lang="tr-TR" sz="1900" b="1" dirty="0">
                <a:latin typeface="+mn-lt"/>
              </a:rPr>
              <a:t> </a:t>
            </a:r>
            <a:r>
              <a:rPr lang="tr-TR" sz="1900" b="1" dirty="0" smtClean="0">
                <a:latin typeface="+mn-lt"/>
              </a:rPr>
              <a:t>pompası, cerrahi </a:t>
            </a:r>
            <a:r>
              <a:rPr lang="tr-TR" sz="1900" b="1" dirty="0" err="1">
                <a:latin typeface="+mn-lt"/>
              </a:rPr>
              <a:t>fizyodispensır</a:t>
            </a:r>
            <a:endParaRPr lang="tr-TR" sz="1900" b="1" dirty="0">
              <a:latin typeface="+mn-lt"/>
            </a:endParaRPr>
          </a:p>
          <a:p>
            <a:pPr marL="447675" indent="-266700">
              <a:buClr>
                <a:schemeClr val="accent1"/>
              </a:buClr>
              <a:buFont typeface="Wingdings" panose="05000000000000000000" pitchFamily="2" charset="2"/>
              <a:buChar char="Ø"/>
            </a:pPr>
            <a:r>
              <a:rPr lang="tr-TR" sz="1900" b="1" dirty="0" err="1" smtClean="0">
                <a:latin typeface="+mn-lt"/>
              </a:rPr>
              <a:t>Ledli</a:t>
            </a:r>
            <a:r>
              <a:rPr lang="tr-TR" sz="1900" b="1" dirty="0" smtClean="0">
                <a:latin typeface="+mn-lt"/>
              </a:rPr>
              <a:t> </a:t>
            </a:r>
            <a:r>
              <a:rPr lang="tr-TR" sz="1900" b="1" dirty="0">
                <a:latin typeface="+mn-lt"/>
              </a:rPr>
              <a:t>veya </a:t>
            </a:r>
            <a:r>
              <a:rPr lang="tr-TR" sz="1900" b="1" dirty="0" err="1">
                <a:latin typeface="+mn-lt"/>
              </a:rPr>
              <a:t>halojenli</a:t>
            </a:r>
            <a:r>
              <a:rPr lang="tr-TR" sz="1900" b="1" dirty="0">
                <a:latin typeface="+mn-lt"/>
              </a:rPr>
              <a:t> ışınlı dolgu cihazı.</a:t>
            </a:r>
          </a:p>
          <a:p>
            <a:pPr marL="447675" indent="-266700">
              <a:buClr>
                <a:schemeClr val="accent1"/>
              </a:buClr>
              <a:buFont typeface="Wingdings" panose="05000000000000000000" pitchFamily="2" charset="2"/>
              <a:buChar char="Ø"/>
            </a:pPr>
            <a:r>
              <a:rPr lang="tr-TR" sz="1900" b="1" dirty="0" err="1">
                <a:latin typeface="+mn-lt"/>
              </a:rPr>
              <a:t>Intra</a:t>
            </a:r>
            <a:r>
              <a:rPr lang="tr-TR" sz="1900" b="1" dirty="0">
                <a:latin typeface="+mn-lt"/>
              </a:rPr>
              <a:t> oral video kamera.</a:t>
            </a:r>
          </a:p>
          <a:p>
            <a:pPr marL="447675" indent="-266700">
              <a:buClr>
                <a:schemeClr val="accent1"/>
              </a:buClr>
              <a:buFont typeface="Wingdings" panose="05000000000000000000" pitchFamily="2" charset="2"/>
              <a:buChar char="Ø"/>
            </a:pPr>
            <a:r>
              <a:rPr lang="tr-TR" sz="1900" b="1" dirty="0" err="1">
                <a:latin typeface="+mn-lt"/>
              </a:rPr>
              <a:t>Ünit</a:t>
            </a:r>
            <a:r>
              <a:rPr lang="tr-TR" sz="1900" b="1" dirty="0">
                <a:latin typeface="+mn-lt"/>
              </a:rPr>
              <a:t> üstü LCD kamera.</a:t>
            </a:r>
          </a:p>
          <a:p>
            <a:pPr marL="447675" indent="-266700">
              <a:buClr>
                <a:schemeClr val="accent1"/>
              </a:buClr>
              <a:buFont typeface="Wingdings" panose="05000000000000000000" pitchFamily="2" charset="2"/>
              <a:buChar char="Ø"/>
            </a:pPr>
            <a:r>
              <a:rPr lang="tr-TR" sz="1900" b="1" dirty="0">
                <a:latin typeface="+mn-lt"/>
              </a:rPr>
              <a:t>Bardak dolumu ve </a:t>
            </a:r>
            <a:r>
              <a:rPr lang="tr-TR" sz="1900" b="1" dirty="0" err="1">
                <a:latin typeface="+mn-lt"/>
              </a:rPr>
              <a:t>enstrumanlar</a:t>
            </a:r>
            <a:r>
              <a:rPr lang="tr-TR" sz="1900" b="1" dirty="0">
                <a:latin typeface="+mn-lt"/>
              </a:rPr>
              <a:t> için su ısıtıcı</a:t>
            </a:r>
          </a:p>
          <a:p>
            <a:pPr marL="447675" indent="-266700">
              <a:buClr>
                <a:schemeClr val="accent1"/>
              </a:buClr>
              <a:buFont typeface="Wingdings" panose="05000000000000000000" pitchFamily="2" charset="2"/>
              <a:buChar char="Ø"/>
            </a:pPr>
            <a:r>
              <a:rPr lang="tr-TR" sz="1900" b="1" dirty="0">
                <a:latin typeface="+mn-lt"/>
              </a:rPr>
              <a:t>Yüksek hijyen standardı </a:t>
            </a:r>
            <a:r>
              <a:rPr lang="tr-TR" sz="1900" b="1" dirty="0" smtClean="0">
                <a:latin typeface="+mn-lt"/>
              </a:rPr>
              <a:t>için </a:t>
            </a:r>
          </a:p>
          <a:p>
            <a:pPr marL="714375" indent="-266700">
              <a:buClr>
                <a:schemeClr val="accent1"/>
              </a:buClr>
              <a:buFont typeface="Wingdings" panose="05000000000000000000" pitchFamily="2" charset="2"/>
              <a:buChar char="ü"/>
            </a:pPr>
            <a:r>
              <a:rPr lang="tr-TR" sz="1900" b="1" dirty="0">
                <a:latin typeface="+mn-lt"/>
              </a:rPr>
              <a:t>C</a:t>
            </a:r>
            <a:r>
              <a:rPr lang="tr-TR" sz="1900" b="1" dirty="0" smtClean="0">
                <a:latin typeface="+mn-lt"/>
              </a:rPr>
              <a:t>errahi </a:t>
            </a:r>
            <a:r>
              <a:rPr lang="tr-TR" sz="1900" b="1" dirty="0">
                <a:latin typeface="+mn-lt"/>
              </a:rPr>
              <a:t>hortumların otomatik olarak özel dezenfektanlar yıkama </a:t>
            </a:r>
            <a:r>
              <a:rPr lang="tr-TR" sz="1900" b="1" dirty="0" smtClean="0">
                <a:latin typeface="+mn-lt"/>
              </a:rPr>
              <a:t>özelliği</a:t>
            </a:r>
            <a:endParaRPr lang="tr-TR" sz="1900" b="1" dirty="0">
              <a:latin typeface="+mn-lt"/>
            </a:endParaRPr>
          </a:p>
          <a:p>
            <a:pPr marL="714375" indent="-266700">
              <a:buClr>
                <a:schemeClr val="accent1"/>
              </a:buClr>
              <a:buFont typeface="Wingdings" panose="05000000000000000000" pitchFamily="2" charset="2"/>
              <a:buChar char="ü"/>
            </a:pPr>
            <a:r>
              <a:rPr lang="tr-TR" sz="1900" b="1" dirty="0">
                <a:latin typeface="+mn-lt"/>
              </a:rPr>
              <a:t>İçinden su geçen tüm </a:t>
            </a:r>
            <a:r>
              <a:rPr lang="tr-TR" sz="1900" b="1" dirty="0" err="1">
                <a:latin typeface="+mn-lt"/>
              </a:rPr>
              <a:t>enstrumanların</a:t>
            </a:r>
            <a:r>
              <a:rPr lang="tr-TR" sz="1900" b="1" dirty="0">
                <a:latin typeface="+mn-lt"/>
              </a:rPr>
              <a:t> kamçı kollarının, otomatik olarak özel dezenfektanlar ile hijyen amaçlı yıkama </a:t>
            </a:r>
            <a:r>
              <a:rPr lang="tr-TR" sz="1900" b="1" dirty="0" smtClean="0">
                <a:latin typeface="+mn-lt"/>
              </a:rPr>
              <a:t>özelliği</a:t>
            </a:r>
            <a:endParaRPr lang="tr-TR" sz="1900" b="1" dirty="0">
              <a:latin typeface="+mn-lt"/>
            </a:endParaRPr>
          </a:p>
          <a:p>
            <a:pPr marL="714375" indent="-266700">
              <a:buClr>
                <a:schemeClr val="accent1"/>
              </a:buClr>
              <a:buFont typeface="Wingdings" panose="05000000000000000000" pitchFamily="2" charset="2"/>
              <a:buChar char="ü"/>
            </a:pPr>
            <a:r>
              <a:rPr lang="tr-TR" sz="1900" b="1" dirty="0" err="1">
                <a:latin typeface="+mn-lt"/>
              </a:rPr>
              <a:t>Aspirasyona</a:t>
            </a:r>
            <a:r>
              <a:rPr lang="tr-TR" sz="1900" b="1" dirty="0">
                <a:latin typeface="+mn-lt"/>
              </a:rPr>
              <a:t> bağlı otomatik çalışan amalgam veya katı atık </a:t>
            </a:r>
            <a:r>
              <a:rPr lang="tr-TR" sz="1900" b="1" dirty="0" err="1">
                <a:latin typeface="+mn-lt"/>
              </a:rPr>
              <a:t>separatörü</a:t>
            </a:r>
            <a:endParaRPr lang="tr-TR" sz="1900" b="1" dirty="0">
              <a:latin typeface="+mn-lt"/>
            </a:endParaRPr>
          </a:p>
          <a:p>
            <a:pPr marL="714375" indent="-266700">
              <a:buClr>
                <a:schemeClr val="accent1"/>
              </a:buClr>
              <a:buFont typeface="Wingdings" panose="05000000000000000000" pitchFamily="2" charset="2"/>
              <a:buChar char="ü"/>
            </a:pPr>
            <a:r>
              <a:rPr lang="tr-TR" sz="1900" b="1" dirty="0">
                <a:latin typeface="+mn-lt"/>
              </a:rPr>
              <a:t>Ünite gelen ve kullanılmayan suyun geri dönerek tekrar şebekeye karışmasını engelleyen çevre koruma standardı.</a:t>
            </a:r>
          </a:p>
        </p:txBody>
      </p:sp>
      <p:sp>
        <p:nvSpPr>
          <p:cNvPr id="8" name="Rectangle 2">
            <a:extLst>
              <a:ext uri="{FF2B5EF4-FFF2-40B4-BE49-F238E27FC236}">
                <a16:creationId xmlns:a16="http://schemas.microsoft.com/office/drawing/2014/main" xmlns="" id="{C326BF1F-B49C-4DF3-882F-012849EC5EE3}"/>
              </a:ext>
            </a:extLst>
          </p:cNvPr>
          <p:cNvSpPr txBox="1">
            <a:spLocks noChangeArrowheads="1"/>
          </p:cNvSpPr>
          <p:nvPr/>
        </p:nvSpPr>
        <p:spPr>
          <a:xfrm>
            <a:off x="1627024" y="188640"/>
            <a:ext cx="8856984" cy="1152128"/>
          </a:xfrm>
          <a:prstGeom prst="rect">
            <a:avLst/>
          </a:prstGeo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vert="horz" lIns="121899" tIns="60949" rIns="121899" bIns="60949" rtlCol="0" anchor="b">
            <a:normAutofit/>
          </a:bodyPr>
          <a:lstStyle>
            <a:lvl1pPr algn="l" defTabSz="1218987" rtl="0" eaLnBrk="1" latinLnBrk="0" hangingPunct="1">
              <a:lnSpc>
                <a:spcPct val="90000"/>
              </a:lnSpc>
              <a:spcBef>
                <a:spcPct val="0"/>
              </a:spcBef>
              <a:buNone/>
              <a:defRPr sz="36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tr-TR" altLang="tr-TR" sz="3200" b="1" smtClean="0">
                <a:solidFill>
                  <a:schemeClr val="bg1"/>
                </a:solidFill>
              </a:rPr>
              <a:t>ENDODONTİK EKİPMANLAR </a:t>
            </a:r>
            <a:br>
              <a:rPr lang="tr-TR" altLang="tr-TR" sz="3200" b="1" smtClean="0">
                <a:solidFill>
                  <a:schemeClr val="bg1"/>
                </a:solidFill>
              </a:rPr>
            </a:br>
            <a:r>
              <a:rPr lang="tr-TR" sz="3200" b="1" smtClean="0">
                <a:solidFill>
                  <a:schemeClr val="bg1"/>
                </a:solidFill>
              </a:rPr>
              <a:t>DİŞ ÜNİTİ</a:t>
            </a:r>
            <a:endParaRPr lang="tr-TR" altLang="tr-TR" sz="3200" b="1" dirty="0">
              <a:solidFill>
                <a:schemeClr val="bg1"/>
              </a:solidFill>
            </a:endParaRPr>
          </a:p>
        </p:txBody>
      </p:sp>
      <p:sp>
        <p:nvSpPr>
          <p:cNvPr id="2" name="Dikdörtgen 1"/>
          <p:cNvSpPr/>
          <p:nvPr/>
        </p:nvSpPr>
        <p:spPr>
          <a:xfrm>
            <a:off x="827725" y="1412776"/>
            <a:ext cx="7673411" cy="461665"/>
          </a:xfrm>
          <a:prstGeom prst="rect">
            <a:avLst/>
          </a:prstGeom>
        </p:spPr>
        <p:txBody>
          <a:bodyPr wrap="square">
            <a:spAutoFit/>
          </a:bodyPr>
          <a:lstStyle/>
          <a:p>
            <a:pPr fontAlgn="base"/>
            <a:r>
              <a:rPr lang="tr-TR" b="1" dirty="0" err="1">
                <a:solidFill>
                  <a:srgbClr val="FFC000"/>
                </a:solidFill>
              </a:rPr>
              <a:t>Enstruman</a:t>
            </a:r>
            <a:r>
              <a:rPr lang="tr-TR" b="1" dirty="0">
                <a:solidFill>
                  <a:srgbClr val="FFC000"/>
                </a:solidFill>
              </a:rPr>
              <a:t> ve </a:t>
            </a:r>
            <a:r>
              <a:rPr lang="tr-TR" b="1" dirty="0" smtClean="0">
                <a:solidFill>
                  <a:srgbClr val="FFC000"/>
                </a:solidFill>
              </a:rPr>
              <a:t>Donanımlar</a:t>
            </a:r>
            <a:r>
              <a:rPr lang="tr-TR" b="1" dirty="0">
                <a:solidFill>
                  <a:srgbClr val="FFC000"/>
                </a:solidFill>
              </a:rPr>
              <a:t></a:t>
            </a:r>
            <a:endParaRPr lang="tr-TR" dirty="0">
              <a:solidFill>
                <a:srgbClr val="FFC000"/>
              </a:solidFill>
            </a:endParaRPr>
          </a:p>
        </p:txBody>
      </p:sp>
    </p:spTree>
    <p:extLst>
      <p:ext uri="{BB962C8B-B14F-4D97-AF65-F5344CB8AC3E}">
        <p14:creationId xmlns:p14="http://schemas.microsoft.com/office/powerpoint/2010/main" val="16261846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OMÜ AMBLEM ile ilgili gö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68" t="5404" r="27357" b="4505"/>
          <a:stretch/>
        </p:blipFill>
        <p:spPr bwMode="auto">
          <a:xfrm>
            <a:off x="224426" y="188639"/>
            <a:ext cx="1358224" cy="115212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11" t="7155" r="6671" b="5531"/>
          <a:stretch/>
        </p:blipFill>
        <p:spPr bwMode="auto">
          <a:xfrm>
            <a:off x="10589254" y="188640"/>
            <a:ext cx="1375549" cy="1152128"/>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5"/>
          <p:cNvSpPr>
            <a:spLocks noChangeArrowheads="1"/>
          </p:cNvSpPr>
          <p:nvPr/>
        </p:nvSpPr>
        <p:spPr bwMode="auto">
          <a:xfrm>
            <a:off x="888655" y="1856631"/>
            <a:ext cx="11167538" cy="4832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542925" indent="-361950">
              <a:buClr>
                <a:schemeClr val="accent1"/>
              </a:buClr>
              <a:buFont typeface="Wingdings" panose="05000000000000000000" pitchFamily="2" charset="2"/>
              <a:buChar char="Ø"/>
            </a:pPr>
            <a:r>
              <a:rPr lang="tr-TR" sz="2200" b="1" dirty="0">
                <a:latin typeface="+mn-lt"/>
              </a:rPr>
              <a:t>Cihaz en az ISO 9001 ve ISO 13485 gerekliliklerine uygun geliştirilmiş, üretilmiş </a:t>
            </a:r>
            <a:r>
              <a:rPr lang="tr-TR" sz="2200" b="1" dirty="0" smtClean="0">
                <a:latin typeface="+mn-lt"/>
              </a:rPr>
              <a:t>olmalıdır.</a:t>
            </a:r>
          </a:p>
          <a:p>
            <a:pPr marL="542925" indent="-361950">
              <a:buClr>
                <a:schemeClr val="accent1"/>
              </a:buClr>
              <a:buFont typeface="Wingdings" panose="05000000000000000000" pitchFamily="2" charset="2"/>
              <a:buChar char="Ø"/>
            </a:pPr>
            <a:r>
              <a:rPr lang="tr-TR" sz="2200" b="1" dirty="0" smtClean="0">
                <a:latin typeface="+mn-lt"/>
              </a:rPr>
              <a:t>Cihaz </a:t>
            </a:r>
            <a:r>
              <a:rPr lang="tr-TR" sz="2200" b="1" dirty="0">
                <a:latin typeface="+mn-lt"/>
              </a:rPr>
              <a:t>EN 60601-1 (IEC 601-1) gerekliliklerine göre test edilmiş ve uygunluğu onaylanmış olmalıdır.</a:t>
            </a:r>
          </a:p>
          <a:p>
            <a:pPr>
              <a:buClr>
                <a:schemeClr val="accent1"/>
              </a:buClr>
            </a:pPr>
            <a:endParaRPr lang="tr-TR" sz="2200" b="1" u="sng" dirty="0" smtClean="0">
              <a:solidFill>
                <a:srgbClr val="FFC000"/>
              </a:solidFill>
              <a:latin typeface="+mn-lt"/>
            </a:endParaRPr>
          </a:p>
          <a:p>
            <a:pPr>
              <a:buClr>
                <a:schemeClr val="accent1"/>
              </a:buClr>
            </a:pPr>
            <a:r>
              <a:rPr lang="tr-TR" sz="2200" b="1" u="sng" dirty="0" smtClean="0">
                <a:solidFill>
                  <a:srgbClr val="FFC000"/>
                </a:solidFill>
                <a:latin typeface="+mn-lt"/>
              </a:rPr>
              <a:t>Garanti</a:t>
            </a:r>
            <a:endParaRPr lang="tr-TR" sz="2200" b="1" u="sng" dirty="0">
              <a:solidFill>
                <a:srgbClr val="FFC000"/>
              </a:solidFill>
              <a:latin typeface="+mn-lt"/>
            </a:endParaRPr>
          </a:p>
          <a:p>
            <a:pPr marL="542925" indent="-361950">
              <a:buClr>
                <a:schemeClr val="accent1"/>
              </a:buClr>
              <a:buFont typeface="Wingdings" panose="05000000000000000000" pitchFamily="2" charset="2"/>
              <a:buChar char="Ø"/>
            </a:pPr>
            <a:r>
              <a:rPr lang="tr-TR" sz="2200" b="1" dirty="0">
                <a:latin typeface="+mn-lt"/>
              </a:rPr>
              <a:t> İyi bir cihaz en az 2 yıl garanti kapsamında </a:t>
            </a:r>
            <a:r>
              <a:rPr lang="tr-TR" sz="2200" b="1" dirty="0" smtClean="0">
                <a:latin typeface="+mn-lt"/>
              </a:rPr>
              <a:t>olmalıdır.</a:t>
            </a:r>
          </a:p>
          <a:p>
            <a:pPr marL="180975" indent="-180975">
              <a:buClr>
                <a:schemeClr val="accent1"/>
              </a:buClr>
            </a:pPr>
            <a:endParaRPr lang="tr-TR" sz="2200" b="1" u="sng" dirty="0" smtClean="0">
              <a:solidFill>
                <a:srgbClr val="FFC000"/>
              </a:solidFill>
              <a:latin typeface="+mn-lt"/>
            </a:endParaRPr>
          </a:p>
          <a:p>
            <a:pPr marL="180975" indent="-180975">
              <a:buClr>
                <a:schemeClr val="accent1"/>
              </a:buClr>
            </a:pPr>
            <a:r>
              <a:rPr lang="tr-TR" sz="2200" b="1" u="sng" dirty="0" smtClean="0">
                <a:solidFill>
                  <a:srgbClr val="FFC000"/>
                </a:solidFill>
                <a:latin typeface="+mn-lt"/>
              </a:rPr>
              <a:t>Satış </a:t>
            </a:r>
            <a:r>
              <a:rPr lang="tr-TR" sz="2200" b="1" u="sng" dirty="0">
                <a:solidFill>
                  <a:srgbClr val="FFC000"/>
                </a:solidFill>
                <a:latin typeface="+mn-lt"/>
              </a:rPr>
              <a:t>sonrası hizmetler</a:t>
            </a:r>
          </a:p>
          <a:p>
            <a:pPr marL="542925" indent="-361950">
              <a:buClr>
                <a:schemeClr val="accent1"/>
              </a:buClr>
              <a:buFont typeface="Wingdings" panose="05000000000000000000" pitchFamily="2" charset="2"/>
              <a:buChar char="Ø"/>
            </a:pPr>
            <a:r>
              <a:rPr lang="tr-TR" sz="2200" b="1" dirty="0" smtClean="0">
                <a:latin typeface="+mn-lt"/>
              </a:rPr>
              <a:t>Yeterli </a:t>
            </a:r>
            <a:r>
              <a:rPr lang="tr-TR" sz="2200" b="1" dirty="0">
                <a:latin typeface="+mn-lt"/>
              </a:rPr>
              <a:t>tecrübe, birikim ve satış öncesi, kurulum ve satış sonrası hizmetler standardına ve gerekli kurumsal firma konfigürasyonuna sahip olmayan depo ve satıcıların tercih edilmesi orta ve uzun vadede kullanıcı açısından sorun teşkil edecektir.</a:t>
            </a:r>
          </a:p>
          <a:p>
            <a:pPr marL="542925" indent="-361950">
              <a:buClr>
                <a:schemeClr val="accent1"/>
              </a:buClr>
              <a:buFont typeface="Wingdings" panose="05000000000000000000" pitchFamily="2" charset="2"/>
              <a:buChar char="Ø"/>
            </a:pPr>
            <a:r>
              <a:rPr lang="tr-TR" sz="2200" b="1" dirty="0" smtClean="0">
                <a:latin typeface="+mn-lt"/>
              </a:rPr>
              <a:t>Gerek </a:t>
            </a:r>
            <a:r>
              <a:rPr lang="tr-TR" sz="2200" b="1" dirty="0">
                <a:latin typeface="+mn-lt"/>
              </a:rPr>
              <a:t>üretici firmanın araştırma geliştirme kültürüne sahip olması ve konsept ürünler tasarlaması gerekse </a:t>
            </a:r>
            <a:r>
              <a:rPr lang="tr-TR" sz="2200" b="1" dirty="0" err="1">
                <a:latin typeface="+mn-lt"/>
              </a:rPr>
              <a:t>distrübütör</a:t>
            </a:r>
            <a:r>
              <a:rPr lang="tr-TR" sz="2200" b="1" dirty="0">
                <a:latin typeface="+mn-lt"/>
              </a:rPr>
              <a:t> kurumun bu ürünü temsil edebilmesi değerlendirme açısından önemlidir</a:t>
            </a:r>
            <a:r>
              <a:rPr lang="tr-TR" sz="2200" b="1" dirty="0" smtClean="0">
                <a:latin typeface="+mn-lt"/>
              </a:rPr>
              <a:t>.</a:t>
            </a:r>
            <a:endParaRPr lang="tr-TR" sz="2200" b="1" dirty="0">
              <a:latin typeface="+mn-lt"/>
            </a:endParaRPr>
          </a:p>
        </p:txBody>
      </p:sp>
      <p:sp>
        <p:nvSpPr>
          <p:cNvPr id="8" name="Rectangle 2">
            <a:extLst>
              <a:ext uri="{FF2B5EF4-FFF2-40B4-BE49-F238E27FC236}">
                <a16:creationId xmlns:a16="http://schemas.microsoft.com/office/drawing/2014/main" xmlns="" id="{C326BF1F-B49C-4DF3-882F-012849EC5EE3}"/>
              </a:ext>
            </a:extLst>
          </p:cNvPr>
          <p:cNvSpPr txBox="1">
            <a:spLocks noChangeArrowheads="1"/>
          </p:cNvSpPr>
          <p:nvPr/>
        </p:nvSpPr>
        <p:spPr>
          <a:xfrm>
            <a:off x="1627024" y="188640"/>
            <a:ext cx="8856984" cy="1152128"/>
          </a:xfrm>
          <a:prstGeom prst="rect">
            <a:avLst/>
          </a:prstGeo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vert="horz" lIns="121899" tIns="60949" rIns="121899" bIns="60949" rtlCol="0" anchor="b">
            <a:normAutofit/>
          </a:bodyPr>
          <a:lstStyle>
            <a:lvl1pPr algn="l" defTabSz="1218987" rtl="0" eaLnBrk="1" latinLnBrk="0" hangingPunct="1">
              <a:lnSpc>
                <a:spcPct val="90000"/>
              </a:lnSpc>
              <a:spcBef>
                <a:spcPct val="0"/>
              </a:spcBef>
              <a:buNone/>
              <a:defRPr sz="36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tr-TR" altLang="tr-TR" sz="3200" b="1" smtClean="0">
                <a:solidFill>
                  <a:schemeClr val="bg1"/>
                </a:solidFill>
              </a:rPr>
              <a:t>ENDODONTİK EKİPMANLAR </a:t>
            </a:r>
            <a:br>
              <a:rPr lang="tr-TR" altLang="tr-TR" sz="3200" b="1" smtClean="0">
                <a:solidFill>
                  <a:schemeClr val="bg1"/>
                </a:solidFill>
              </a:rPr>
            </a:br>
            <a:r>
              <a:rPr lang="tr-TR" sz="3200" b="1" smtClean="0">
                <a:solidFill>
                  <a:schemeClr val="bg1"/>
                </a:solidFill>
              </a:rPr>
              <a:t>DİŞ ÜNİTİ</a:t>
            </a:r>
            <a:endParaRPr lang="tr-TR" altLang="tr-TR" sz="3200" b="1" dirty="0">
              <a:solidFill>
                <a:schemeClr val="bg1"/>
              </a:solidFill>
            </a:endParaRPr>
          </a:p>
        </p:txBody>
      </p:sp>
      <p:sp>
        <p:nvSpPr>
          <p:cNvPr id="2" name="Dikdörtgen 1"/>
          <p:cNvSpPr/>
          <p:nvPr/>
        </p:nvSpPr>
        <p:spPr>
          <a:xfrm>
            <a:off x="827725" y="1412776"/>
            <a:ext cx="7673411" cy="461665"/>
          </a:xfrm>
          <a:prstGeom prst="rect">
            <a:avLst/>
          </a:prstGeom>
        </p:spPr>
        <p:txBody>
          <a:bodyPr wrap="square">
            <a:spAutoFit/>
          </a:bodyPr>
          <a:lstStyle/>
          <a:p>
            <a:pPr fontAlgn="base"/>
            <a:r>
              <a:rPr lang="tr-TR" b="1" dirty="0" smtClean="0">
                <a:solidFill>
                  <a:srgbClr val="FFC000"/>
                </a:solidFill>
              </a:rPr>
              <a:t> Kalite </a:t>
            </a:r>
            <a:r>
              <a:rPr lang="tr-TR" b="1" dirty="0">
                <a:solidFill>
                  <a:srgbClr val="FFC000"/>
                </a:solidFill>
              </a:rPr>
              <a:t>yönetimi ve </a:t>
            </a:r>
            <a:r>
              <a:rPr lang="tr-TR" b="1" dirty="0" smtClean="0">
                <a:solidFill>
                  <a:srgbClr val="FFC000"/>
                </a:solidFill>
              </a:rPr>
              <a:t>standartlar</a:t>
            </a:r>
            <a:r>
              <a:rPr lang="tr-TR" b="1" dirty="0">
                <a:solidFill>
                  <a:srgbClr val="FFC000"/>
                </a:solidFill>
              </a:rPr>
              <a:t></a:t>
            </a:r>
            <a:endParaRPr lang="tr-TR" dirty="0">
              <a:solidFill>
                <a:srgbClr val="FFC000"/>
              </a:solidFill>
            </a:endParaRPr>
          </a:p>
        </p:txBody>
      </p:sp>
    </p:spTree>
    <p:extLst>
      <p:ext uri="{BB962C8B-B14F-4D97-AF65-F5344CB8AC3E}">
        <p14:creationId xmlns:p14="http://schemas.microsoft.com/office/powerpoint/2010/main" val="23666996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xmlns="" id="{C326BF1F-B49C-4DF3-882F-012849EC5EE3}"/>
              </a:ext>
            </a:extLst>
          </p:cNvPr>
          <p:cNvSpPr>
            <a:spLocks noGrp="1" noChangeArrowheads="1"/>
          </p:cNvSpPr>
          <p:nvPr>
            <p:ph type="title"/>
          </p:nvPr>
        </p:nvSpPr>
        <p:spPr>
          <a:xfrm>
            <a:off x="1660263" y="260648"/>
            <a:ext cx="8856984" cy="1368152"/>
          </a:xfr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a:normAutofit/>
          </a:bodyPr>
          <a:lstStyle/>
          <a:p>
            <a:pPr algn="ctr"/>
            <a:r>
              <a:rPr lang="tr-TR" altLang="tr-TR" sz="3200" b="1" dirty="0" smtClean="0">
                <a:solidFill>
                  <a:schemeClr val="bg1"/>
                </a:solidFill>
              </a:rPr>
              <a:t>KÖK KANAL TEDAVİ </a:t>
            </a:r>
            <a:br>
              <a:rPr lang="tr-TR" altLang="tr-TR" sz="3200" b="1" dirty="0" smtClean="0">
                <a:solidFill>
                  <a:schemeClr val="bg1"/>
                </a:solidFill>
              </a:rPr>
            </a:br>
            <a:r>
              <a:rPr lang="tr-TR" altLang="tr-TR" sz="3200" b="1" dirty="0" smtClean="0">
                <a:solidFill>
                  <a:schemeClr val="bg1"/>
                </a:solidFill>
              </a:rPr>
              <a:t>KOMPLİKASYONLARI VE HATALAR</a:t>
            </a:r>
            <a:endParaRPr lang="tr-TR" altLang="tr-TR" sz="3200" b="1" dirty="0">
              <a:solidFill>
                <a:schemeClr val="bg1"/>
              </a:solidFill>
            </a:endParaRPr>
          </a:p>
        </p:txBody>
      </p:sp>
      <p:pic>
        <p:nvPicPr>
          <p:cNvPr id="1026" name="Picture 2" descr="OMÜ AMBLEM ile ilgili gö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68" t="5404" r="27357" b="4505"/>
          <a:stretch/>
        </p:blipFill>
        <p:spPr bwMode="auto">
          <a:xfrm>
            <a:off x="224427" y="264381"/>
            <a:ext cx="1358224" cy="136838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11" t="7155" r="6671" b="5531"/>
          <a:stretch/>
        </p:blipFill>
        <p:spPr bwMode="auto">
          <a:xfrm>
            <a:off x="10589255" y="264382"/>
            <a:ext cx="1375549" cy="1368384"/>
          </a:xfrm>
          <a:prstGeom prst="rect">
            <a:avLst/>
          </a:prstGeom>
          <a:noFill/>
          <a:extLst>
            <a:ext uri="{909E8E84-426E-40DD-AFC4-6F175D3DCCD1}">
              <a14:hiddenFill xmlns:a14="http://schemas.microsoft.com/office/drawing/2010/main">
                <a:solidFill>
                  <a:srgbClr val="FFFFFF"/>
                </a:solidFill>
              </a14:hiddenFill>
            </a:ext>
          </a:extLst>
        </p:spPr>
      </p:pic>
      <p:sp>
        <p:nvSpPr>
          <p:cNvPr id="9" name="İçerik Yer Tutucusu 2"/>
          <p:cNvSpPr>
            <a:spLocks noGrp="1"/>
          </p:cNvSpPr>
          <p:nvPr>
            <p:ph idx="1"/>
          </p:nvPr>
        </p:nvSpPr>
        <p:spPr>
          <a:xfrm>
            <a:off x="837828" y="1772816"/>
            <a:ext cx="11126976" cy="4968552"/>
          </a:xfrm>
        </p:spPr>
        <p:txBody>
          <a:bodyPr>
            <a:normAutofit/>
          </a:bodyPr>
          <a:lstStyle/>
          <a:p>
            <a:pPr marL="0" indent="0" fontAlgn="base">
              <a:buNone/>
            </a:pPr>
            <a:r>
              <a:rPr lang="tr-TR" sz="2000" b="1" u="sng" dirty="0" err="1">
                <a:solidFill>
                  <a:srgbClr val="FFC000"/>
                </a:solidFill>
              </a:rPr>
              <a:t>Dişhekimliği</a:t>
            </a:r>
            <a:r>
              <a:rPr lang="tr-TR" sz="2000" b="1" u="sng" dirty="0">
                <a:solidFill>
                  <a:srgbClr val="FFC000"/>
                </a:solidFill>
              </a:rPr>
              <a:t> ve Ergonomi</a:t>
            </a:r>
          </a:p>
          <a:p>
            <a:pPr fontAlgn="base"/>
            <a:r>
              <a:rPr lang="tr-TR" sz="2000" b="1" dirty="0" err="1"/>
              <a:t>Dişhekimlerinde</a:t>
            </a:r>
            <a:r>
              <a:rPr lang="tr-TR" sz="2000" b="1" dirty="0"/>
              <a:t> mesleğe bağlı eklem ve kas zorlanmasının ortaya çıkarttığı hastalıklar genel olarak şu şekilde sınıflanabilir;</a:t>
            </a:r>
          </a:p>
          <a:p>
            <a:pPr marL="809625" indent="-447675" fontAlgn="base">
              <a:buNone/>
            </a:pPr>
            <a:r>
              <a:rPr lang="tr-TR" sz="2000" b="1" dirty="0"/>
              <a:t>1.  </a:t>
            </a:r>
            <a:r>
              <a:rPr lang="tr-TR" sz="2000" b="1" dirty="0" smtClean="0"/>
              <a:t>Üst </a:t>
            </a:r>
            <a:r>
              <a:rPr lang="tr-TR" sz="2000" b="1" dirty="0" err="1"/>
              <a:t>ekstremitede</a:t>
            </a:r>
            <a:r>
              <a:rPr lang="tr-TR" sz="2000" b="1" dirty="0"/>
              <a:t> gözlenen yakınımlar:</a:t>
            </a:r>
          </a:p>
          <a:p>
            <a:pPr marL="1076325" indent="-361950" fontAlgn="base">
              <a:buClr>
                <a:schemeClr val="tx1"/>
              </a:buClr>
              <a:buAutoNum type="alphaLcPeriod"/>
            </a:pPr>
            <a:r>
              <a:rPr lang="tr-TR" sz="2000" b="1" dirty="0" err="1" smtClean="0"/>
              <a:t>Servikal</a:t>
            </a:r>
            <a:r>
              <a:rPr lang="tr-TR" sz="2000" b="1" dirty="0" smtClean="0"/>
              <a:t> </a:t>
            </a:r>
            <a:r>
              <a:rPr lang="tr-TR" sz="2000" b="1" dirty="0" err="1"/>
              <a:t>diskopati</a:t>
            </a:r>
            <a:r>
              <a:rPr lang="tr-TR" sz="2000" b="1" dirty="0"/>
              <a:t> (Boyun </a:t>
            </a:r>
            <a:r>
              <a:rPr lang="tr-TR" sz="2000" b="1" dirty="0" smtClean="0"/>
              <a:t>fıtığı)</a:t>
            </a:r>
          </a:p>
          <a:p>
            <a:pPr marL="1076325" indent="-361950" fontAlgn="base">
              <a:buClr>
                <a:schemeClr val="tx1"/>
              </a:buClr>
              <a:buAutoNum type="alphaLcPeriod"/>
            </a:pPr>
            <a:r>
              <a:rPr lang="tr-TR" sz="2000" b="1" dirty="0" smtClean="0"/>
              <a:t>Erken </a:t>
            </a:r>
            <a:r>
              <a:rPr lang="tr-TR" sz="2000" b="1" dirty="0" err="1"/>
              <a:t>servikal</a:t>
            </a:r>
            <a:r>
              <a:rPr lang="tr-TR" sz="2000" b="1" dirty="0"/>
              <a:t> dejenerasyon (</a:t>
            </a:r>
            <a:r>
              <a:rPr lang="tr-TR" sz="2000" b="1" dirty="0" smtClean="0"/>
              <a:t>Kireçlenme)</a:t>
            </a:r>
          </a:p>
          <a:p>
            <a:pPr marL="1076325" indent="-361950" fontAlgn="base">
              <a:buClr>
                <a:schemeClr val="tx1"/>
              </a:buClr>
              <a:buAutoNum type="alphaLcPeriod"/>
            </a:pPr>
            <a:r>
              <a:rPr lang="tr-TR" sz="2000" b="1" dirty="0" err="1" smtClean="0"/>
              <a:t>Rotator</a:t>
            </a:r>
            <a:r>
              <a:rPr lang="tr-TR" sz="2000" b="1" dirty="0" smtClean="0"/>
              <a:t> </a:t>
            </a:r>
            <a:r>
              <a:rPr lang="tr-TR" sz="2000" b="1" dirty="0" err="1" smtClean="0"/>
              <a:t>kaf</a:t>
            </a:r>
            <a:r>
              <a:rPr lang="tr-TR" sz="2000" b="1" dirty="0" smtClean="0"/>
              <a:t> lezyonu (Omuz adalesi yırtığı)</a:t>
            </a:r>
          </a:p>
          <a:p>
            <a:pPr marL="1076325" indent="-361950" fontAlgn="base">
              <a:buClr>
                <a:schemeClr val="tx1"/>
              </a:buClr>
              <a:buAutoNum type="alphaLcPeriod"/>
            </a:pPr>
            <a:r>
              <a:rPr lang="tr-TR" sz="2000" b="1" dirty="0" err="1" smtClean="0"/>
              <a:t>İmpingement</a:t>
            </a:r>
            <a:r>
              <a:rPr lang="tr-TR" sz="2000" b="1" dirty="0" smtClean="0"/>
              <a:t> sendromu (Omuz adalesinin zorlanması ve ağrıması)</a:t>
            </a:r>
          </a:p>
          <a:p>
            <a:pPr marL="1076325" indent="-361950" fontAlgn="base">
              <a:buClr>
                <a:schemeClr val="tx1"/>
              </a:buClr>
              <a:buAutoNum type="alphaLcPeriod"/>
            </a:pPr>
            <a:r>
              <a:rPr lang="tr-TR" sz="2000" b="1" dirty="0" err="1" smtClean="0"/>
              <a:t>Lateral</a:t>
            </a:r>
            <a:r>
              <a:rPr lang="tr-TR" sz="2000" b="1" dirty="0" smtClean="0"/>
              <a:t> </a:t>
            </a:r>
            <a:r>
              <a:rPr lang="tr-TR" sz="2000" b="1" dirty="0" err="1"/>
              <a:t>epikondilit</a:t>
            </a:r>
            <a:r>
              <a:rPr lang="tr-TR" sz="2000" b="1" dirty="0"/>
              <a:t> (</a:t>
            </a:r>
            <a:r>
              <a:rPr lang="tr-TR" sz="2000" b="1" dirty="0" err="1"/>
              <a:t>Tenisci</a:t>
            </a:r>
            <a:r>
              <a:rPr lang="tr-TR" sz="2000" b="1" dirty="0"/>
              <a:t> </a:t>
            </a:r>
            <a:r>
              <a:rPr lang="tr-TR" sz="2000" b="1" dirty="0" smtClean="0"/>
              <a:t>dirseği)</a:t>
            </a:r>
          </a:p>
          <a:p>
            <a:pPr marL="1076325" indent="-361950" fontAlgn="base">
              <a:buClr>
                <a:schemeClr val="tx1"/>
              </a:buClr>
              <a:buAutoNum type="alphaLcPeriod"/>
            </a:pPr>
            <a:r>
              <a:rPr lang="tr-TR" sz="2000" b="1" dirty="0" err="1" smtClean="0"/>
              <a:t>Karpal</a:t>
            </a:r>
            <a:r>
              <a:rPr lang="tr-TR" sz="2000" b="1" dirty="0" smtClean="0"/>
              <a:t> </a:t>
            </a:r>
            <a:r>
              <a:rPr lang="tr-TR" sz="2000" b="1" dirty="0"/>
              <a:t>tünel </a:t>
            </a:r>
            <a:r>
              <a:rPr lang="tr-TR" sz="2000" b="1" dirty="0" smtClean="0"/>
              <a:t>sendromu</a:t>
            </a:r>
          </a:p>
          <a:p>
            <a:pPr marL="1076325" indent="-361950" fontAlgn="base">
              <a:buClr>
                <a:schemeClr val="tx1"/>
              </a:buClr>
              <a:buAutoNum type="alphaLcPeriod"/>
            </a:pPr>
            <a:r>
              <a:rPr lang="tr-TR" sz="2000" b="1" dirty="0" err="1" smtClean="0"/>
              <a:t>Gyofasial</a:t>
            </a:r>
            <a:r>
              <a:rPr lang="tr-TR" sz="2000" b="1" dirty="0" smtClean="0"/>
              <a:t> </a:t>
            </a:r>
            <a:r>
              <a:rPr lang="tr-TR" sz="2000" b="1" dirty="0"/>
              <a:t>ağrı </a:t>
            </a:r>
            <a:r>
              <a:rPr lang="tr-TR" sz="2000" b="1" dirty="0" smtClean="0"/>
              <a:t>sendromu</a:t>
            </a:r>
            <a:r>
              <a:rPr lang="tr-TR" sz="2000" b="1" dirty="0"/>
              <a:t> </a:t>
            </a:r>
          </a:p>
          <a:p>
            <a:endParaRPr lang="tr-TR" sz="2000" b="1" dirty="0"/>
          </a:p>
        </p:txBody>
      </p:sp>
    </p:spTree>
    <p:extLst>
      <p:ext uri="{BB962C8B-B14F-4D97-AF65-F5344CB8AC3E}">
        <p14:creationId xmlns:p14="http://schemas.microsoft.com/office/powerpoint/2010/main" val="32034749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xmlns="" id="{C326BF1F-B49C-4DF3-882F-012849EC5EE3}"/>
              </a:ext>
            </a:extLst>
          </p:cNvPr>
          <p:cNvSpPr>
            <a:spLocks noGrp="1" noChangeArrowheads="1"/>
          </p:cNvSpPr>
          <p:nvPr>
            <p:ph type="title"/>
          </p:nvPr>
        </p:nvSpPr>
        <p:spPr>
          <a:xfrm>
            <a:off x="1660263" y="260648"/>
            <a:ext cx="8856984" cy="1368152"/>
          </a:xfr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a:normAutofit/>
          </a:bodyPr>
          <a:lstStyle/>
          <a:p>
            <a:pPr algn="ctr"/>
            <a:r>
              <a:rPr lang="tr-TR" altLang="tr-TR" sz="3200" b="1" dirty="0" smtClean="0">
                <a:solidFill>
                  <a:schemeClr val="bg1"/>
                </a:solidFill>
              </a:rPr>
              <a:t>KÖK KANAL TEDAVİ </a:t>
            </a:r>
            <a:br>
              <a:rPr lang="tr-TR" altLang="tr-TR" sz="3200" b="1" dirty="0" smtClean="0">
                <a:solidFill>
                  <a:schemeClr val="bg1"/>
                </a:solidFill>
              </a:rPr>
            </a:br>
            <a:r>
              <a:rPr lang="tr-TR" altLang="tr-TR" sz="3200" b="1" dirty="0" smtClean="0">
                <a:solidFill>
                  <a:schemeClr val="bg1"/>
                </a:solidFill>
              </a:rPr>
              <a:t>KOMPLİKASYONLARI VE HATALAR</a:t>
            </a:r>
            <a:endParaRPr lang="tr-TR" altLang="tr-TR" sz="3200" b="1" dirty="0">
              <a:solidFill>
                <a:schemeClr val="bg1"/>
              </a:solidFill>
            </a:endParaRPr>
          </a:p>
        </p:txBody>
      </p:sp>
      <p:pic>
        <p:nvPicPr>
          <p:cNvPr id="1026" name="Picture 2" descr="OMÜ AMBLEM ile ilgili gö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68" t="5404" r="27357" b="4505"/>
          <a:stretch/>
        </p:blipFill>
        <p:spPr bwMode="auto">
          <a:xfrm>
            <a:off x="224427" y="264381"/>
            <a:ext cx="1358224" cy="136838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11" t="7155" r="6671" b="5531"/>
          <a:stretch/>
        </p:blipFill>
        <p:spPr bwMode="auto">
          <a:xfrm>
            <a:off x="10589255" y="264382"/>
            <a:ext cx="1375549" cy="1368384"/>
          </a:xfrm>
          <a:prstGeom prst="rect">
            <a:avLst/>
          </a:prstGeom>
          <a:noFill/>
          <a:extLst>
            <a:ext uri="{909E8E84-426E-40DD-AFC4-6F175D3DCCD1}">
              <a14:hiddenFill xmlns:a14="http://schemas.microsoft.com/office/drawing/2010/main">
                <a:solidFill>
                  <a:srgbClr val="FFFFFF"/>
                </a:solidFill>
              </a14:hiddenFill>
            </a:ext>
          </a:extLst>
        </p:spPr>
      </p:pic>
      <p:sp>
        <p:nvSpPr>
          <p:cNvPr id="9" name="İçerik Yer Tutucusu 2"/>
          <p:cNvSpPr>
            <a:spLocks noGrp="1"/>
          </p:cNvSpPr>
          <p:nvPr>
            <p:ph idx="1"/>
          </p:nvPr>
        </p:nvSpPr>
        <p:spPr>
          <a:xfrm>
            <a:off x="903539" y="1772816"/>
            <a:ext cx="11061265" cy="4968552"/>
          </a:xfrm>
        </p:spPr>
        <p:txBody>
          <a:bodyPr>
            <a:normAutofit/>
          </a:bodyPr>
          <a:lstStyle/>
          <a:p>
            <a:pPr marL="0" indent="0" fontAlgn="base">
              <a:buNone/>
            </a:pPr>
            <a:r>
              <a:rPr lang="tr-TR" sz="2400" b="1" dirty="0" err="1">
                <a:solidFill>
                  <a:srgbClr val="FFC000"/>
                </a:solidFill>
              </a:rPr>
              <a:t>Dişhekimliği</a:t>
            </a:r>
            <a:r>
              <a:rPr lang="tr-TR" sz="2400" b="1" dirty="0">
                <a:solidFill>
                  <a:srgbClr val="FFC000"/>
                </a:solidFill>
              </a:rPr>
              <a:t> ve Ergonomi</a:t>
            </a:r>
          </a:p>
          <a:p>
            <a:pPr marL="361950" indent="-361950" fontAlgn="base">
              <a:buNone/>
            </a:pPr>
            <a:r>
              <a:rPr lang="tr-TR" sz="2400" b="1" dirty="0" smtClean="0"/>
              <a:t>2</a:t>
            </a:r>
            <a:r>
              <a:rPr lang="tr-TR" sz="2400" b="1" dirty="0"/>
              <a:t>.   </a:t>
            </a:r>
            <a:r>
              <a:rPr lang="tr-TR" sz="2400" b="1" dirty="0" smtClean="0"/>
              <a:t>Sırt</a:t>
            </a:r>
            <a:r>
              <a:rPr lang="tr-TR" sz="2400" b="1" dirty="0"/>
              <a:t>, bel ve alt </a:t>
            </a:r>
            <a:r>
              <a:rPr lang="tr-TR" sz="2400" b="1" dirty="0" err="1"/>
              <a:t>ekstremite</a:t>
            </a:r>
            <a:r>
              <a:rPr lang="tr-TR" sz="2400" b="1" dirty="0"/>
              <a:t> problemleri</a:t>
            </a:r>
          </a:p>
          <a:p>
            <a:pPr marL="714375" indent="-411163" fontAlgn="base">
              <a:buNone/>
            </a:pPr>
            <a:r>
              <a:rPr lang="tr-TR" sz="2400" b="1" dirty="0"/>
              <a:t>a.   </a:t>
            </a:r>
            <a:r>
              <a:rPr lang="tr-TR" sz="2400" b="1" dirty="0" err="1" smtClean="0"/>
              <a:t>Lomber</a:t>
            </a:r>
            <a:r>
              <a:rPr lang="tr-TR" sz="2400" b="1" dirty="0" smtClean="0"/>
              <a:t> </a:t>
            </a:r>
            <a:r>
              <a:rPr lang="tr-TR" sz="2400" b="1" dirty="0" err="1"/>
              <a:t>diskopati</a:t>
            </a:r>
            <a:r>
              <a:rPr lang="tr-TR" sz="2400" b="1" dirty="0"/>
              <a:t> (Bel fıtığı)</a:t>
            </a:r>
          </a:p>
          <a:p>
            <a:pPr marL="714375" indent="-411163" fontAlgn="base">
              <a:buNone/>
            </a:pPr>
            <a:r>
              <a:rPr lang="tr-TR" sz="2400" b="1" dirty="0"/>
              <a:t>b.   </a:t>
            </a:r>
            <a:r>
              <a:rPr lang="tr-TR" sz="2400" b="1" dirty="0" smtClean="0"/>
              <a:t>Erken </a:t>
            </a:r>
            <a:r>
              <a:rPr lang="tr-TR" sz="2400" b="1" dirty="0" err="1"/>
              <a:t>lomber</a:t>
            </a:r>
            <a:r>
              <a:rPr lang="tr-TR" sz="2400" b="1" dirty="0"/>
              <a:t> dejenerasyon (Kireçlenme)</a:t>
            </a:r>
          </a:p>
          <a:p>
            <a:pPr marL="714375" indent="-411163" fontAlgn="base">
              <a:buNone/>
            </a:pPr>
            <a:r>
              <a:rPr lang="tr-TR" sz="2400" b="1" dirty="0"/>
              <a:t>c.   </a:t>
            </a:r>
            <a:r>
              <a:rPr lang="tr-TR" sz="2400" b="1" dirty="0" err="1" smtClean="0"/>
              <a:t>Postür</a:t>
            </a:r>
            <a:r>
              <a:rPr lang="tr-TR" sz="2400" b="1" dirty="0" smtClean="0"/>
              <a:t> </a:t>
            </a:r>
            <a:r>
              <a:rPr lang="tr-TR" sz="2400" b="1" dirty="0"/>
              <a:t>bozuklukları, </a:t>
            </a:r>
            <a:r>
              <a:rPr lang="tr-TR" sz="2400" b="1" dirty="0" err="1"/>
              <a:t>skolyoz</a:t>
            </a:r>
            <a:endParaRPr lang="tr-TR" sz="2400" b="1" dirty="0"/>
          </a:p>
          <a:p>
            <a:pPr marL="714375" indent="-411163" fontAlgn="base">
              <a:buNone/>
            </a:pPr>
            <a:r>
              <a:rPr lang="tr-TR" sz="2400" b="1" dirty="0"/>
              <a:t>d.  </a:t>
            </a:r>
            <a:r>
              <a:rPr lang="tr-TR" sz="2400" b="1" dirty="0" smtClean="0"/>
              <a:t>Varisler</a:t>
            </a:r>
            <a:endParaRPr lang="tr-TR" sz="2400" b="1" dirty="0"/>
          </a:p>
          <a:p>
            <a:pPr marL="714375" indent="-411163" fontAlgn="base">
              <a:buNone/>
            </a:pPr>
            <a:r>
              <a:rPr lang="tr-TR" sz="2400" b="1" dirty="0"/>
              <a:t>e.  </a:t>
            </a:r>
            <a:r>
              <a:rPr lang="tr-TR" sz="2400" b="1" dirty="0" smtClean="0"/>
              <a:t>Pes </a:t>
            </a:r>
            <a:r>
              <a:rPr lang="tr-TR" sz="2400" b="1" dirty="0" err="1"/>
              <a:t>planus</a:t>
            </a:r>
            <a:r>
              <a:rPr lang="tr-TR" sz="2400" b="1" dirty="0"/>
              <a:t> (Düz tabanlık)</a:t>
            </a:r>
          </a:p>
          <a:p>
            <a:endParaRPr lang="tr-TR" sz="2000" b="1" dirty="0"/>
          </a:p>
          <a:p>
            <a:endParaRPr lang="tr-TR" sz="2000" b="1" dirty="0"/>
          </a:p>
        </p:txBody>
      </p:sp>
    </p:spTree>
    <p:extLst>
      <p:ext uri="{BB962C8B-B14F-4D97-AF65-F5344CB8AC3E}">
        <p14:creationId xmlns:p14="http://schemas.microsoft.com/office/powerpoint/2010/main" val="18672615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xmlns="" id="{C326BF1F-B49C-4DF3-882F-012849EC5EE3}"/>
              </a:ext>
            </a:extLst>
          </p:cNvPr>
          <p:cNvSpPr>
            <a:spLocks noGrp="1" noChangeArrowheads="1"/>
          </p:cNvSpPr>
          <p:nvPr>
            <p:ph type="title"/>
          </p:nvPr>
        </p:nvSpPr>
        <p:spPr>
          <a:xfrm>
            <a:off x="1660263" y="260648"/>
            <a:ext cx="8856984" cy="1368152"/>
          </a:xfr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a:normAutofit/>
          </a:bodyPr>
          <a:lstStyle/>
          <a:p>
            <a:pPr algn="ctr"/>
            <a:r>
              <a:rPr lang="tr-TR" altLang="tr-TR" sz="3200" b="1" dirty="0" smtClean="0">
                <a:solidFill>
                  <a:schemeClr val="bg1"/>
                </a:solidFill>
              </a:rPr>
              <a:t>KÖK KANAL TEDAVİ </a:t>
            </a:r>
            <a:br>
              <a:rPr lang="tr-TR" altLang="tr-TR" sz="3200" b="1" dirty="0" smtClean="0">
                <a:solidFill>
                  <a:schemeClr val="bg1"/>
                </a:solidFill>
              </a:rPr>
            </a:br>
            <a:r>
              <a:rPr lang="tr-TR" altLang="tr-TR" sz="3200" b="1" dirty="0" smtClean="0">
                <a:solidFill>
                  <a:schemeClr val="bg1"/>
                </a:solidFill>
              </a:rPr>
              <a:t>KOMPLİKASYONLARI VE HATALAR</a:t>
            </a:r>
            <a:endParaRPr lang="tr-TR" altLang="tr-TR" sz="3200" b="1" dirty="0">
              <a:solidFill>
                <a:schemeClr val="bg1"/>
              </a:solidFill>
            </a:endParaRPr>
          </a:p>
        </p:txBody>
      </p:sp>
      <p:pic>
        <p:nvPicPr>
          <p:cNvPr id="1026" name="Picture 2" descr="OMÜ AMBLEM ile ilgili gö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68" t="5404" r="27357" b="4505"/>
          <a:stretch/>
        </p:blipFill>
        <p:spPr bwMode="auto">
          <a:xfrm>
            <a:off x="224427" y="264381"/>
            <a:ext cx="1358224" cy="136838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11" t="7155" r="6671" b="5531"/>
          <a:stretch/>
        </p:blipFill>
        <p:spPr bwMode="auto">
          <a:xfrm>
            <a:off x="10589255" y="264382"/>
            <a:ext cx="1375549" cy="1368384"/>
          </a:xfrm>
          <a:prstGeom prst="rect">
            <a:avLst/>
          </a:prstGeom>
          <a:noFill/>
          <a:extLst>
            <a:ext uri="{909E8E84-426E-40DD-AFC4-6F175D3DCCD1}">
              <a14:hiddenFill xmlns:a14="http://schemas.microsoft.com/office/drawing/2010/main">
                <a:solidFill>
                  <a:srgbClr val="FFFFFF"/>
                </a:solidFill>
              </a14:hiddenFill>
            </a:ext>
          </a:extLst>
        </p:spPr>
      </p:pic>
      <p:sp>
        <p:nvSpPr>
          <p:cNvPr id="9" name="İçerik Yer Tutucusu 2"/>
          <p:cNvSpPr>
            <a:spLocks noGrp="1"/>
          </p:cNvSpPr>
          <p:nvPr>
            <p:ph idx="1"/>
          </p:nvPr>
        </p:nvSpPr>
        <p:spPr>
          <a:xfrm>
            <a:off x="903539" y="1772816"/>
            <a:ext cx="11061265" cy="4968552"/>
          </a:xfrm>
        </p:spPr>
        <p:txBody>
          <a:bodyPr>
            <a:normAutofit/>
          </a:bodyPr>
          <a:lstStyle/>
          <a:p>
            <a:pPr marL="0" indent="0" fontAlgn="base">
              <a:buNone/>
            </a:pPr>
            <a:r>
              <a:rPr lang="tr-TR" sz="2000" b="1" dirty="0" err="1">
                <a:solidFill>
                  <a:srgbClr val="FFC000"/>
                </a:solidFill>
              </a:rPr>
              <a:t>Dişhekimliği</a:t>
            </a:r>
            <a:r>
              <a:rPr lang="tr-TR" sz="2000" b="1" dirty="0">
                <a:solidFill>
                  <a:srgbClr val="FFC000"/>
                </a:solidFill>
              </a:rPr>
              <a:t> ve Ergonomi</a:t>
            </a:r>
          </a:p>
          <a:p>
            <a:pPr marL="0" indent="0" fontAlgn="base">
              <a:buNone/>
            </a:pPr>
            <a:r>
              <a:rPr lang="tr-TR" sz="2000" b="1" dirty="0"/>
              <a:t>Ülkemizde yapılan bir çalışmada </a:t>
            </a:r>
            <a:r>
              <a:rPr lang="tr-TR" sz="2000" b="1" dirty="0" err="1"/>
              <a:t>dişhekimliği</a:t>
            </a:r>
            <a:r>
              <a:rPr lang="tr-TR" sz="2000" b="1" dirty="0"/>
              <a:t> fakültesi öğrencilerinde klinik çalışmalara başladıkları yıllarda kas iskelet sistemi </a:t>
            </a:r>
            <a:r>
              <a:rPr lang="tr-TR" sz="2000" b="1" dirty="0" err="1"/>
              <a:t>yakınımları</a:t>
            </a:r>
            <a:r>
              <a:rPr lang="tr-TR" sz="2000" b="1" dirty="0"/>
              <a:t> değerlendirilmiştir.</a:t>
            </a:r>
          </a:p>
          <a:p>
            <a:pPr marL="0" indent="0" fontAlgn="base">
              <a:buNone/>
            </a:pPr>
            <a:r>
              <a:rPr lang="tr-TR" sz="2000" b="1" dirty="0"/>
              <a:t>Bütün bu veriler hastalıklardan korunmanın önemini vurgulamaktadır. </a:t>
            </a:r>
            <a:r>
              <a:rPr lang="tr-TR" sz="2000" b="1" dirty="0" err="1"/>
              <a:t>Dişhekimlerinin</a:t>
            </a:r>
            <a:r>
              <a:rPr lang="tr-TR" sz="2000" b="1" dirty="0"/>
              <a:t> daha sağlıklı, ağrısız ve verimli olabilmeleri için alınması gereken önlemler aşağıda kısaca özetlenmiştir;</a:t>
            </a:r>
          </a:p>
          <a:p>
            <a:pPr marL="542925" indent="-361950" fontAlgn="base">
              <a:buNone/>
            </a:pPr>
            <a:r>
              <a:rPr lang="tr-TR" sz="2000" b="1" dirty="0"/>
              <a:t>1-   </a:t>
            </a:r>
            <a:r>
              <a:rPr lang="tr-TR" sz="2000" b="1" dirty="0" err="1" smtClean="0"/>
              <a:t>Postür</a:t>
            </a:r>
            <a:r>
              <a:rPr lang="tr-TR" sz="2000" b="1" dirty="0" smtClean="0"/>
              <a:t> </a:t>
            </a:r>
            <a:r>
              <a:rPr lang="tr-TR" sz="2000" b="1" dirty="0"/>
              <a:t>değiştirin: Çalışma saatleriniz içinde arada oturup, kalkarak farklı </a:t>
            </a:r>
            <a:r>
              <a:rPr lang="tr-TR" sz="2000" b="1" dirty="0" err="1"/>
              <a:t>postürlerde</a:t>
            </a:r>
            <a:r>
              <a:rPr lang="tr-TR" sz="2000" b="1" dirty="0"/>
              <a:t> çalışmak, statik kas yorgunluğunu azaltır.</a:t>
            </a:r>
          </a:p>
          <a:p>
            <a:pPr marL="542925" indent="-361950" fontAlgn="base">
              <a:buNone/>
            </a:pPr>
            <a:r>
              <a:rPr lang="tr-TR" sz="2000" b="1" dirty="0"/>
              <a:t>2-   </a:t>
            </a:r>
            <a:r>
              <a:rPr lang="tr-TR" sz="2000" b="1" dirty="0" smtClean="0"/>
              <a:t>Destekleri </a:t>
            </a:r>
            <a:r>
              <a:rPr lang="tr-TR" sz="2000" b="1" dirty="0"/>
              <a:t>kullanın: Ayakta veya oturarak desteksiz çalışmayın. Oturduğunuzda arkanıza dayanın, ayak desteklerinden yararlanır, ayakta çalışırken kolunuzu destekleyin.</a:t>
            </a:r>
          </a:p>
          <a:p>
            <a:pPr marL="542925" indent="-361950" fontAlgn="base">
              <a:buNone/>
            </a:pPr>
            <a:r>
              <a:rPr lang="tr-TR" sz="2000" b="1" dirty="0"/>
              <a:t>3-   </a:t>
            </a:r>
            <a:r>
              <a:rPr lang="tr-TR" sz="2000" b="1" dirty="0" smtClean="0"/>
              <a:t>Uzanmayın</a:t>
            </a:r>
            <a:r>
              <a:rPr lang="tr-TR" sz="2000" b="1" dirty="0"/>
              <a:t>: Hastaya yakın çalışıp, en fazla kullandığınız aletleri 50 cm. mesafede tutun. Daha uzaktaki aletler için yardım alın.</a:t>
            </a:r>
          </a:p>
          <a:p>
            <a:pPr marL="542925" indent="-361950" fontAlgn="base">
              <a:buNone/>
            </a:pPr>
            <a:endParaRPr lang="tr-TR" sz="2000" b="1" dirty="0"/>
          </a:p>
        </p:txBody>
      </p:sp>
    </p:spTree>
    <p:extLst>
      <p:ext uri="{BB962C8B-B14F-4D97-AF65-F5344CB8AC3E}">
        <p14:creationId xmlns:p14="http://schemas.microsoft.com/office/powerpoint/2010/main" val="8351269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xmlns="" id="{C326BF1F-B49C-4DF3-882F-012849EC5EE3}"/>
              </a:ext>
            </a:extLst>
          </p:cNvPr>
          <p:cNvSpPr>
            <a:spLocks noGrp="1" noChangeArrowheads="1"/>
          </p:cNvSpPr>
          <p:nvPr>
            <p:ph type="title"/>
          </p:nvPr>
        </p:nvSpPr>
        <p:spPr>
          <a:xfrm>
            <a:off x="1660263" y="260648"/>
            <a:ext cx="8856984" cy="1368152"/>
          </a:xfr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a:normAutofit/>
          </a:bodyPr>
          <a:lstStyle/>
          <a:p>
            <a:pPr algn="ctr"/>
            <a:r>
              <a:rPr lang="tr-TR" altLang="tr-TR" sz="3200" b="1" dirty="0" smtClean="0">
                <a:solidFill>
                  <a:schemeClr val="bg1"/>
                </a:solidFill>
              </a:rPr>
              <a:t>KÖK KANAL TEDAVİ </a:t>
            </a:r>
            <a:br>
              <a:rPr lang="tr-TR" altLang="tr-TR" sz="3200" b="1" dirty="0" smtClean="0">
                <a:solidFill>
                  <a:schemeClr val="bg1"/>
                </a:solidFill>
              </a:rPr>
            </a:br>
            <a:r>
              <a:rPr lang="tr-TR" altLang="tr-TR" sz="3200" b="1" dirty="0" smtClean="0">
                <a:solidFill>
                  <a:schemeClr val="bg1"/>
                </a:solidFill>
              </a:rPr>
              <a:t>KOMPLİKASYONLARI VE HATALAR</a:t>
            </a:r>
            <a:endParaRPr lang="tr-TR" altLang="tr-TR" sz="3200" b="1" dirty="0">
              <a:solidFill>
                <a:schemeClr val="bg1"/>
              </a:solidFill>
            </a:endParaRPr>
          </a:p>
        </p:txBody>
      </p:sp>
      <p:pic>
        <p:nvPicPr>
          <p:cNvPr id="1026" name="Picture 2" descr="OMÜ AMBLEM ile ilgili gö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68" t="5404" r="27357" b="4505"/>
          <a:stretch/>
        </p:blipFill>
        <p:spPr bwMode="auto">
          <a:xfrm>
            <a:off x="224427" y="264381"/>
            <a:ext cx="1358224" cy="136838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11" t="7155" r="6671" b="5531"/>
          <a:stretch/>
        </p:blipFill>
        <p:spPr bwMode="auto">
          <a:xfrm>
            <a:off x="10589255" y="264382"/>
            <a:ext cx="1375549" cy="1368384"/>
          </a:xfrm>
          <a:prstGeom prst="rect">
            <a:avLst/>
          </a:prstGeom>
          <a:noFill/>
          <a:extLst>
            <a:ext uri="{909E8E84-426E-40DD-AFC4-6F175D3DCCD1}">
              <a14:hiddenFill xmlns:a14="http://schemas.microsoft.com/office/drawing/2010/main">
                <a:solidFill>
                  <a:srgbClr val="FFFFFF"/>
                </a:solidFill>
              </a14:hiddenFill>
            </a:ext>
          </a:extLst>
        </p:spPr>
      </p:pic>
      <p:sp>
        <p:nvSpPr>
          <p:cNvPr id="9" name="İçerik Yer Tutucusu 2"/>
          <p:cNvSpPr>
            <a:spLocks noGrp="1"/>
          </p:cNvSpPr>
          <p:nvPr>
            <p:ph idx="1"/>
          </p:nvPr>
        </p:nvSpPr>
        <p:spPr>
          <a:xfrm>
            <a:off x="903539" y="1988840"/>
            <a:ext cx="11061265" cy="4752528"/>
          </a:xfrm>
        </p:spPr>
        <p:txBody>
          <a:bodyPr>
            <a:normAutofit/>
          </a:bodyPr>
          <a:lstStyle/>
          <a:p>
            <a:pPr marL="0" indent="0" fontAlgn="base">
              <a:buNone/>
            </a:pPr>
            <a:r>
              <a:rPr lang="tr-TR" sz="2000" b="1" dirty="0" err="1">
                <a:solidFill>
                  <a:srgbClr val="FFC000"/>
                </a:solidFill>
              </a:rPr>
              <a:t>Dişhekimliği</a:t>
            </a:r>
            <a:r>
              <a:rPr lang="tr-TR" sz="2000" b="1" dirty="0">
                <a:solidFill>
                  <a:srgbClr val="FFC000"/>
                </a:solidFill>
              </a:rPr>
              <a:t> ve Ergonomi</a:t>
            </a:r>
          </a:p>
          <a:p>
            <a:pPr marL="542925" indent="-361950" fontAlgn="base">
              <a:buNone/>
            </a:pPr>
            <a:r>
              <a:rPr lang="tr-TR" sz="2000" b="1" dirty="0" smtClean="0"/>
              <a:t>4-</a:t>
            </a:r>
            <a:r>
              <a:rPr lang="tr-TR" sz="2000" b="1" dirty="0"/>
              <a:t>   </a:t>
            </a:r>
            <a:r>
              <a:rPr lang="tr-TR" sz="2000" b="1" dirty="0" smtClean="0"/>
              <a:t>Düzgün </a:t>
            </a:r>
            <a:r>
              <a:rPr lang="tr-TR" sz="2000" b="1" dirty="0"/>
              <a:t>kol pozisyonu: Çalışırken dirseğiniz gövdeye yakın olmalıdır. Elin bilekten kıvrılarak çalışılması, el bileğinin aşırı yüklenmesi anlamına gelir.</a:t>
            </a:r>
          </a:p>
          <a:p>
            <a:pPr marL="542925" indent="-361950" fontAlgn="base">
              <a:buNone/>
            </a:pPr>
            <a:r>
              <a:rPr lang="tr-TR" sz="2000" b="1" dirty="0"/>
              <a:t>5-   </a:t>
            </a:r>
            <a:r>
              <a:rPr lang="tr-TR" sz="2000" b="1" dirty="0" smtClean="0"/>
              <a:t>Ergonomik </a:t>
            </a:r>
            <a:r>
              <a:rPr lang="tr-TR" sz="2000" b="1" dirty="0"/>
              <a:t>malzeme kullanın: Çalışırken ağır olmayan, kola ve omurgaya fazla yük bindirmeyen, hafif ve ergonomik aletler kullanılmalıdır. Aşağıda özetlenen temel ergonomi prensiplerine uyun.</a:t>
            </a:r>
          </a:p>
          <a:p>
            <a:pPr marL="542925" indent="-361950" fontAlgn="base">
              <a:buNone/>
            </a:pPr>
            <a:r>
              <a:rPr lang="tr-TR" sz="2000" b="1" dirty="0"/>
              <a:t>6-   </a:t>
            </a:r>
            <a:r>
              <a:rPr lang="tr-TR" sz="2000" b="1" dirty="0" smtClean="0"/>
              <a:t>Zamanı </a:t>
            </a:r>
            <a:r>
              <a:rPr lang="tr-TR" sz="2000" b="1" dirty="0"/>
              <a:t>iyi kullanın: Uzun randevulardan kaçınmak ve randevular arasına kısa dinlenme süreleri koymak, kas yorgunluğunu azaltmak için önemlidir.</a:t>
            </a:r>
          </a:p>
          <a:p>
            <a:pPr marL="542925" indent="-361950" fontAlgn="base">
              <a:buNone/>
            </a:pPr>
            <a:r>
              <a:rPr lang="tr-TR" sz="2000" b="1" dirty="0"/>
              <a:t>7-   </a:t>
            </a:r>
            <a:r>
              <a:rPr lang="tr-TR" sz="2000" b="1" dirty="0" smtClean="0"/>
              <a:t>Düzenli </a:t>
            </a:r>
            <a:r>
              <a:rPr lang="tr-TR" sz="2000" b="1" dirty="0"/>
              <a:t>egzersiz yapın: Özellikle boyun ve sırt adalelerini germe, kolları güçlendirmeye ve duruşu düzeltmeye yönelik egzersizler düzenli olarak yapılmalıdır. Aşağıda basit koruyucu egzersizlere örnekler verilmiştir</a:t>
            </a:r>
            <a:r>
              <a:rPr lang="tr-TR" sz="2000" b="1" dirty="0" smtClean="0"/>
              <a:t>.</a:t>
            </a:r>
            <a:endParaRPr lang="tr-TR" sz="2000" b="1" dirty="0"/>
          </a:p>
        </p:txBody>
      </p:sp>
    </p:spTree>
    <p:extLst>
      <p:ext uri="{BB962C8B-B14F-4D97-AF65-F5344CB8AC3E}">
        <p14:creationId xmlns:p14="http://schemas.microsoft.com/office/powerpoint/2010/main" val="14332722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xmlns="" id="{C326BF1F-B49C-4DF3-882F-012849EC5EE3}"/>
              </a:ext>
            </a:extLst>
          </p:cNvPr>
          <p:cNvSpPr>
            <a:spLocks noGrp="1" noChangeArrowheads="1"/>
          </p:cNvSpPr>
          <p:nvPr>
            <p:ph type="title"/>
          </p:nvPr>
        </p:nvSpPr>
        <p:spPr>
          <a:xfrm>
            <a:off x="1694865" y="116632"/>
            <a:ext cx="8856984" cy="1080120"/>
          </a:xfr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a:normAutofit/>
          </a:bodyPr>
          <a:lstStyle/>
          <a:p>
            <a:pPr algn="ctr"/>
            <a:r>
              <a:rPr lang="tr-TR" altLang="tr-TR" sz="3200" b="1" dirty="0" smtClean="0">
                <a:solidFill>
                  <a:schemeClr val="bg1"/>
                </a:solidFill>
              </a:rPr>
              <a:t>KÖK KANAL TEDAVİ </a:t>
            </a:r>
            <a:br>
              <a:rPr lang="tr-TR" altLang="tr-TR" sz="3200" b="1" dirty="0" smtClean="0">
                <a:solidFill>
                  <a:schemeClr val="bg1"/>
                </a:solidFill>
              </a:rPr>
            </a:br>
            <a:r>
              <a:rPr lang="tr-TR" altLang="tr-TR" sz="3200" b="1" dirty="0" smtClean="0">
                <a:solidFill>
                  <a:schemeClr val="bg1"/>
                </a:solidFill>
              </a:rPr>
              <a:t>KOMPLİKASYONLARI VE HATALAR</a:t>
            </a:r>
            <a:endParaRPr lang="tr-TR" altLang="tr-TR" sz="3200" b="1" dirty="0">
              <a:solidFill>
                <a:schemeClr val="bg1"/>
              </a:solidFill>
            </a:endParaRPr>
          </a:p>
        </p:txBody>
      </p:sp>
      <p:pic>
        <p:nvPicPr>
          <p:cNvPr id="1026" name="Picture 2" descr="OMÜ AMBLEM ile ilgili gö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68" t="5404" r="27357" b="4505"/>
          <a:stretch/>
        </p:blipFill>
        <p:spPr bwMode="auto">
          <a:xfrm>
            <a:off x="259029" y="120366"/>
            <a:ext cx="1358224" cy="108030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11" t="7155" r="6671" b="5531"/>
          <a:stretch/>
        </p:blipFill>
        <p:spPr bwMode="auto">
          <a:xfrm>
            <a:off x="10623857" y="120366"/>
            <a:ext cx="1375549" cy="1080303"/>
          </a:xfrm>
          <a:prstGeom prst="rect">
            <a:avLst/>
          </a:prstGeom>
          <a:noFill/>
          <a:extLst>
            <a:ext uri="{909E8E84-426E-40DD-AFC4-6F175D3DCCD1}">
              <a14:hiddenFill xmlns:a14="http://schemas.microsoft.com/office/drawing/2010/main">
                <a:solidFill>
                  <a:srgbClr val="FFFFFF"/>
                </a:solidFill>
              </a14:hiddenFill>
            </a:ext>
          </a:extLst>
        </p:spPr>
      </p:pic>
      <p:sp>
        <p:nvSpPr>
          <p:cNvPr id="9" name="İçerik Yer Tutucusu 2"/>
          <p:cNvSpPr>
            <a:spLocks noGrp="1"/>
          </p:cNvSpPr>
          <p:nvPr>
            <p:ph idx="1"/>
          </p:nvPr>
        </p:nvSpPr>
        <p:spPr>
          <a:xfrm>
            <a:off x="903539" y="1340768"/>
            <a:ext cx="11061265" cy="5400600"/>
          </a:xfrm>
        </p:spPr>
        <p:txBody>
          <a:bodyPr>
            <a:normAutofit fontScale="92500" lnSpcReduction="20000"/>
          </a:bodyPr>
          <a:lstStyle/>
          <a:p>
            <a:pPr marL="0" indent="0" fontAlgn="base">
              <a:buNone/>
            </a:pPr>
            <a:r>
              <a:rPr lang="tr-TR" sz="2000" b="1" dirty="0" err="1">
                <a:solidFill>
                  <a:srgbClr val="FFC000"/>
                </a:solidFill>
              </a:rPr>
              <a:t>Dişhekimliği</a:t>
            </a:r>
            <a:r>
              <a:rPr lang="tr-TR" sz="2000" b="1" dirty="0">
                <a:solidFill>
                  <a:srgbClr val="FFC000"/>
                </a:solidFill>
              </a:rPr>
              <a:t> ve Ergonomi</a:t>
            </a:r>
          </a:p>
          <a:p>
            <a:pPr marL="0" indent="0" fontAlgn="base">
              <a:buNone/>
            </a:pPr>
            <a:r>
              <a:rPr lang="tr-TR" sz="1800" b="1" dirty="0"/>
              <a:t>Ergonominin Temel Elemanları</a:t>
            </a:r>
          </a:p>
          <a:p>
            <a:pPr marL="361950" indent="-180975" fontAlgn="base">
              <a:buNone/>
            </a:pPr>
            <a:r>
              <a:rPr lang="tr-TR" sz="1800" b="1" dirty="0"/>
              <a:t>a)  </a:t>
            </a:r>
            <a:r>
              <a:rPr lang="tr-TR" sz="1800" b="1" dirty="0" smtClean="0"/>
              <a:t>Çalışma </a:t>
            </a:r>
            <a:r>
              <a:rPr lang="tr-TR" sz="1800" b="1" dirty="0"/>
              <a:t>süresi</a:t>
            </a:r>
          </a:p>
          <a:p>
            <a:pPr marL="361950" indent="-180975" fontAlgn="base">
              <a:buNone/>
            </a:pPr>
            <a:r>
              <a:rPr lang="tr-TR" sz="1800" b="1" dirty="0"/>
              <a:t>b)  </a:t>
            </a:r>
            <a:r>
              <a:rPr lang="tr-TR" sz="1800" b="1" dirty="0" smtClean="0"/>
              <a:t>Harcanılan </a:t>
            </a:r>
            <a:r>
              <a:rPr lang="tr-TR" sz="1800" b="1" dirty="0"/>
              <a:t>enerji</a:t>
            </a:r>
          </a:p>
          <a:p>
            <a:pPr marL="361950" indent="-180975" fontAlgn="base">
              <a:buNone/>
            </a:pPr>
            <a:r>
              <a:rPr lang="tr-TR" sz="1800" b="1" dirty="0"/>
              <a:t>c)   </a:t>
            </a:r>
            <a:r>
              <a:rPr lang="tr-TR" sz="1800" b="1" dirty="0" smtClean="0"/>
              <a:t>Çalışılan </a:t>
            </a:r>
            <a:r>
              <a:rPr lang="tr-TR" sz="1800" b="1" dirty="0"/>
              <a:t>ortam</a:t>
            </a:r>
          </a:p>
          <a:p>
            <a:pPr marL="361950" indent="-180975" fontAlgn="base">
              <a:buNone/>
            </a:pPr>
            <a:r>
              <a:rPr lang="tr-TR" sz="1800" b="1" dirty="0"/>
              <a:t>d)   </a:t>
            </a:r>
            <a:r>
              <a:rPr lang="tr-TR" sz="1800" b="1" dirty="0" smtClean="0"/>
              <a:t>Çalışma prensipleri</a:t>
            </a:r>
            <a:endParaRPr lang="tr-TR" sz="1800" b="1" dirty="0"/>
          </a:p>
          <a:p>
            <a:pPr marL="266700" indent="-266700" fontAlgn="base">
              <a:buNone/>
            </a:pPr>
            <a:r>
              <a:rPr lang="tr-TR" sz="1800" b="1" dirty="0"/>
              <a:t>a)  </a:t>
            </a:r>
            <a:r>
              <a:rPr lang="tr-TR" sz="1800" b="1" dirty="0" smtClean="0"/>
              <a:t>Çalışma </a:t>
            </a:r>
            <a:r>
              <a:rPr lang="tr-TR" sz="1800" b="1" dirty="0"/>
              <a:t>süresi: </a:t>
            </a:r>
            <a:r>
              <a:rPr lang="tr-TR" sz="1800" b="1" dirty="0" smtClean="0"/>
              <a:t>Her </a:t>
            </a:r>
            <a:r>
              <a:rPr lang="tr-TR" sz="1800" b="1" dirty="0"/>
              <a:t>iş kolunda d</a:t>
            </a:r>
            <a:r>
              <a:rPr lang="tr-TR" sz="1800" b="1" dirty="0" smtClean="0"/>
              <a:t>ikkatin </a:t>
            </a:r>
            <a:r>
              <a:rPr lang="tr-TR" sz="1800" b="1" dirty="0"/>
              <a:t>dağılmaması ve vücudun zorlanmaması </a:t>
            </a:r>
            <a:r>
              <a:rPr lang="tr-TR" sz="1800" b="1" dirty="0" smtClean="0"/>
              <a:t>ve verimli bir çalışma için belirlenmiş standart  çalışma süresine dikkat edilmelidir. </a:t>
            </a:r>
            <a:r>
              <a:rPr lang="tr-TR" sz="1800" b="1" dirty="0" err="1" smtClean="0"/>
              <a:t>Dişhekimlerinde</a:t>
            </a:r>
            <a:r>
              <a:rPr lang="tr-TR" sz="1800" b="1" dirty="0" smtClean="0"/>
              <a:t> </a:t>
            </a:r>
            <a:r>
              <a:rPr lang="tr-TR" sz="1800" b="1" dirty="0"/>
              <a:t>bu süre, üçer saatlik iki bölüm ya da ikişer saatlik üç bölüm halinde düzenlenebilir.</a:t>
            </a:r>
          </a:p>
          <a:p>
            <a:pPr marL="266700" indent="-266700" fontAlgn="base">
              <a:buNone/>
            </a:pPr>
            <a:r>
              <a:rPr lang="tr-TR" sz="1800" b="1" dirty="0"/>
              <a:t>b)  </a:t>
            </a:r>
            <a:r>
              <a:rPr lang="tr-TR" sz="1800" b="1" dirty="0" smtClean="0"/>
              <a:t>Harcanılan </a:t>
            </a:r>
            <a:r>
              <a:rPr lang="tr-TR" sz="1800" b="1" dirty="0"/>
              <a:t>enerji: Gün içinde bölümlenmiş çalışma sürelerinde belirli ölçüde bir iş yapılabilir. İnsan enerjisinin berili bir bölümünü o işi yapmak için harcar. Vücudumuzun ürettiği enerjiyi planlı kullanabilmek için iş için ayırdığımız enerjinin toplam enerjimizin en fazla yüzde 40ı olması gerekir.</a:t>
            </a:r>
          </a:p>
          <a:p>
            <a:pPr marL="266700" indent="-266700" fontAlgn="base">
              <a:buNone/>
            </a:pPr>
            <a:r>
              <a:rPr lang="tr-TR" sz="1800" b="1" dirty="0"/>
              <a:t>c)  </a:t>
            </a:r>
            <a:r>
              <a:rPr lang="tr-TR" sz="1800" b="1" dirty="0" smtClean="0"/>
              <a:t>Çalışılan </a:t>
            </a:r>
            <a:r>
              <a:rPr lang="tr-TR" sz="1800" b="1" dirty="0"/>
              <a:t>ortam: Çalışma ortamının iş gücüne ve çalışma kapasitesine etkisi çok fazladır. Bu etki, iş ortamının arkadaş ve meslektaş uyumu sayesinde </a:t>
            </a:r>
            <a:r>
              <a:rPr lang="tr-TR" sz="1800" b="1" dirty="0" err="1"/>
              <a:t>psikojenik</a:t>
            </a:r>
            <a:r>
              <a:rPr lang="tr-TR" sz="1800" b="1" dirty="0"/>
              <a:t> veya aydınlatılması, havalandırılması, ısıtılması, döşenmesi gibi faktörlerle fiziksel etkisi ile olabilir.</a:t>
            </a:r>
          </a:p>
          <a:p>
            <a:pPr marL="266700" indent="-266700" fontAlgn="base">
              <a:buNone/>
            </a:pPr>
            <a:r>
              <a:rPr lang="tr-TR" sz="1800" b="1" dirty="0"/>
              <a:t>d)  </a:t>
            </a:r>
            <a:r>
              <a:rPr lang="tr-TR" sz="1800" b="1" dirty="0" smtClean="0"/>
              <a:t>Çalışma </a:t>
            </a:r>
            <a:r>
              <a:rPr lang="tr-TR" sz="1800" b="1" dirty="0"/>
              <a:t>prensipleri: Hekimler çalışma ortamlarını düzenlerken, çalışma pozisyonlarının seçerken ve alet kullanırken bazı prensiplerle çalışmalıdırlar</a:t>
            </a:r>
            <a:r>
              <a:rPr lang="tr-TR" sz="1800" b="1" dirty="0" smtClean="0"/>
              <a:t>.</a:t>
            </a:r>
            <a:endParaRPr lang="tr-TR" sz="2000" b="1" dirty="0"/>
          </a:p>
        </p:txBody>
      </p:sp>
    </p:spTree>
    <p:extLst>
      <p:ext uri="{BB962C8B-B14F-4D97-AF65-F5344CB8AC3E}">
        <p14:creationId xmlns:p14="http://schemas.microsoft.com/office/powerpoint/2010/main" val="29256820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xmlns="" id="{C326BF1F-B49C-4DF3-882F-012849EC5EE3}"/>
              </a:ext>
            </a:extLst>
          </p:cNvPr>
          <p:cNvSpPr>
            <a:spLocks noGrp="1" noChangeArrowheads="1"/>
          </p:cNvSpPr>
          <p:nvPr>
            <p:ph type="title"/>
          </p:nvPr>
        </p:nvSpPr>
        <p:spPr>
          <a:xfrm>
            <a:off x="1660263" y="260648"/>
            <a:ext cx="8856984" cy="1368152"/>
          </a:xfr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a:normAutofit/>
          </a:bodyPr>
          <a:lstStyle/>
          <a:p>
            <a:pPr algn="ctr"/>
            <a:r>
              <a:rPr lang="tr-TR" altLang="tr-TR" sz="3200" b="1" dirty="0" smtClean="0">
                <a:solidFill>
                  <a:schemeClr val="bg1"/>
                </a:solidFill>
              </a:rPr>
              <a:t>KÖK KANAL TEDAVİ </a:t>
            </a:r>
            <a:br>
              <a:rPr lang="tr-TR" altLang="tr-TR" sz="3200" b="1" dirty="0" smtClean="0">
                <a:solidFill>
                  <a:schemeClr val="bg1"/>
                </a:solidFill>
              </a:rPr>
            </a:br>
            <a:r>
              <a:rPr lang="tr-TR" altLang="tr-TR" sz="3200" b="1" dirty="0" smtClean="0">
                <a:solidFill>
                  <a:schemeClr val="bg1"/>
                </a:solidFill>
              </a:rPr>
              <a:t>KOMPLİKASYONLARI VE HATALAR</a:t>
            </a:r>
            <a:endParaRPr lang="tr-TR" altLang="tr-TR" sz="3200" b="1" dirty="0">
              <a:solidFill>
                <a:schemeClr val="bg1"/>
              </a:solidFill>
            </a:endParaRPr>
          </a:p>
        </p:txBody>
      </p:sp>
      <p:pic>
        <p:nvPicPr>
          <p:cNvPr id="1026" name="Picture 2" descr="OMÜ AMBLEM ile ilgili gö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68" t="5404" r="27357" b="4505"/>
          <a:stretch/>
        </p:blipFill>
        <p:spPr bwMode="auto">
          <a:xfrm>
            <a:off x="224427" y="264381"/>
            <a:ext cx="1358224" cy="136838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11" t="7155" r="6671" b="5531"/>
          <a:stretch/>
        </p:blipFill>
        <p:spPr bwMode="auto">
          <a:xfrm>
            <a:off x="10589255" y="264382"/>
            <a:ext cx="1375549" cy="1368384"/>
          </a:xfrm>
          <a:prstGeom prst="rect">
            <a:avLst/>
          </a:prstGeom>
          <a:noFill/>
          <a:extLst>
            <a:ext uri="{909E8E84-426E-40DD-AFC4-6F175D3DCCD1}">
              <a14:hiddenFill xmlns:a14="http://schemas.microsoft.com/office/drawing/2010/main">
                <a:solidFill>
                  <a:srgbClr val="FFFFFF"/>
                </a:solidFill>
              </a14:hiddenFill>
            </a:ext>
          </a:extLst>
        </p:spPr>
      </p:pic>
      <p:sp>
        <p:nvSpPr>
          <p:cNvPr id="9" name="İçerik Yer Tutucusu 2"/>
          <p:cNvSpPr>
            <a:spLocks noGrp="1"/>
          </p:cNvSpPr>
          <p:nvPr>
            <p:ph idx="1"/>
          </p:nvPr>
        </p:nvSpPr>
        <p:spPr>
          <a:xfrm>
            <a:off x="837828" y="1772816"/>
            <a:ext cx="11126976" cy="4968552"/>
          </a:xfrm>
        </p:spPr>
        <p:txBody>
          <a:bodyPr>
            <a:normAutofit fontScale="85000" lnSpcReduction="20000"/>
          </a:bodyPr>
          <a:lstStyle/>
          <a:p>
            <a:pPr marL="0" indent="0" fontAlgn="base">
              <a:buNone/>
            </a:pPr>
            <a:r>
              <a:rPr lang="tr-TR" b="1" dirty="0" err="1">
                <a:solidFill>
                  <a:srgbClr val="FFC000"/>
                </a:solidFill>
              </a:rPr>
              <a:t>Dişhekimliği</a:t>
            </a:r>
            <a:r>
              <a:rPr lang="tr-TR" b="1" dirty="0">
                <a:solidFill>
                  <a:srgbClr val="FFC000"/>
                </a:solidFill>
              </a:rPr>
              <a:t> ve Ergonomi</a:t>
            </a:r>
          </a:p>
          <a:p>
            <a:pPr marL="180975" indent="-180975" fontAlgn="base">
              <a:buNone/>
            </a:pPr>
            <a:r>
              <a:rPr lang="tr-TR" sz="2400" b="1" dirty="0">
                <a:solidFill>
                  <a:srgbClr val="FFC000"/>
                </a:solidFill>
              </a:rPr>
              <a:t>1- </a:t>
            </a:r>
            <a:r>
              <a:rPr lang="tr-TR" sz="2400" b="1" dirty="0" smtClean="0">
                <a:solidFill>
                  <a:srgbClr val="FFC000"/>
                </a:solidFill>
              </a:rPr>
              <a:t>Çalışma </a:t>
            </a:r>
            <a:r>
              <a:rPr lang="tr-TR" sz="2400" b="1" dirty="0">
                <a:solidFill>
                  <a:srgbClr val="FFC000"/>
                </a:solidFill>
              </a:rPr>
              <a:t>alanının kullanılması</a:t>
            </a:r>
          </a:p>
          <a:p>
            <a:pPr marL="361950" indent="0" fontAlgn="base">
              <a:buNone/>
            </a:pPr>
            <a:r>
              <a:rPr lang="tr-TR" sz="2400" b="1" dirty="0" smtClean="0"/>
              <a:t>İş </a:t>
            </a:r>
            <a:r>
              <a:rPr lang="tr-TR" sz="2400" b="1" dirty="0"/>
              <a:t>yerinin uygun şekilde düzenlenmesi gereksiz yere gidip-gelmeleri engeller. Bu da çalışanın gereksiz eforlar sarf etmesini engeller. Birey çalıştığı yerden diğer alanlara kolayca ulaşabilmelidir. Bunu da vücudunu rahat biçimde sağa sola döndürerek, elini rahtça bir eşyaya uzatarak yapabilmelidir</a:t>
            </a:r>
            <a:r>
              <a:rPr lang="tr-TR" sz="2400" b="1" dirty="0" smtClean="0"/>
              <a:t>.</a:t>
            </a:r>
          </a:p>
          <a:p>
            <a:pPr marL="0" indent="0" fontAlgn="base">
              <a:buNone/>
            </a:pPr>
            <a:r>
              <a:rPr lang="tr-TR" sz="2400" b="1" dirty="0" smtClean="0">
                <a:solidFill>
                  <a:srgbClr val="FFC000"/>
                </a:solidFill>
              </a:rPr>
              <a:t>2-</a:t>
            </a:r>
            <a:r>
              <a:rPr lang="tr-TR" sz="2400" b="1" dirty="0">
                <a:solidFill>
                  <a:srgbClr val="FFC000"/>
                </a:solidFill>
              </a:rPr>
              <a:t>  </a:t>
            </a:r>
            <a:r>
              <a:rPr lang="tr-TR" sz="2400" b="1" dirty="0" smtClean="0">
                <a:solidFill>
                  <a:srgbClr val="FFC000"/>
                </a:solidFill>
              </a:rPr>
              <a:t>Aletlerin </a:t>
            </a:r>
            <a:r>
              <a:rPr lang="tr-TR" sz="2400" b="1" dirty="0">
                <a:solidFill>
                  <a:srgbClr val="FFC000"/>
                </a:solidFill>
              </a:rPr>
              <a:t>kullanılması</a:t>
            </a:r>
          </a:p>
          <a:p>
            <a:pPr marL="361950" indent="0" fontAlgn="base">
              <a:buNone/>
            </a:pPr>
            <a:r>
              <a:rPr lang="tr-TR" sz="2400" b="1" dirty="0"/>
              <a:t>Bir iş kolunda verimin üst düzeyde olabilmesi için iş kolunun özelliğine göre gerekli spesifik araç gereçlerin yerinde kullanılması gerekir. Her aletin kullanan kişiye ve kullanılacak ortama ve yapılacak işe uygun olmasının önemi büyüktür.</a:t>
            </a:r>
          </a:p>
          <a:p>
            <a:pPr marL="0" indent="0" fontAlgn="base">
              <a:buNone/>
            </a:pPr>
            <a:r>
              <a:rPr lang="tr-TR" sz="2400" b="1" dirty="0"/>
              <a:t> </a:t>
            </a:r>
          </a:p>
          <a:p>
            <a:pPr marL="0" indent="0" fontAlgn="base">
              <a:buNone/>
            </a:pPr>
            <a:r>
              <a:rPr lang="tr-TR" sz="2400" b="1" dirty="0" smtClean="0"/>
              <a:t>Temel Egzersizler</a:t>
            </a:r>
          </a:p>
          <a:p>
            <a:pPr marL="0" indent="0" fontAlgn="base">
              <a:buNone/>
            </a:pPr>
            <a:r>
              <a:rPr lang="tr-TR" sz="2400" b="1" dirty="0" smtClean="0"/>
              <a:t>Hekimler, özellikle uzun çalışma </a:t>
            </a:r>
            <a:r>
              <a:rPr lang="tr-TR" sz="2400" b="1" dirty="0" err="1" smtClean="0"/>
              <a:t>süleri</a:t>
            </a:r>
            <a:r>
              <a:rPr lang="tr-TR" sz="2400" b="1" dirty="0" smtClean="0"/>
              <a:t> sonucunda ortaya çıkan kas gerginliğini azaltmaya yönelik olarak düzenli germe ve </a:t>
            </a:r>
            <a:r>
              <a:rPr lang="tr-TR" sz="2400" b="1" dirty="0" err="1" smtClean="0"/>
              <a:t>postür</a:t>
            </a:r>
            <a:r>
              <a:rPr lang="tr-TR" sz="2400" b="1" dirty="0" smtClean="0"/>
              <a:t> egzersizlerini yapmalıdırlar. Bu egzersizler özellikle bir vücut bölgesinde ağrı ortaya çıkmışsa o bölgeye özel olacağı gibi, genel olarak ağrısız kişilerin de yapabileceği egzersizlerdir.</a:t>
            </a:r>
          </a:p>
          <a:p>
            <a:pPr marL="361950" indent="0" fontAlgn="base">
              <a:buNone/>
            </a:pPr>
            <a:endParaRPr lang="tr-TR" sz="2400" b="1" dirty="0"/>
          </a:p>
          <a:p>
            <a:endParaRPr lang="tr-TR" sz="2000" b="1" dirty="0"/>
          </a:p>
        </p:txBody>
      </p:sp>
    </p:spTree>
    <p:extLst>
      <p:ext uri="{BB962C8B-B14F-4D97-AF65-F5344CB8AC3E}">
        <p14:creationId xmlns:p14="http://schemas.microsoft.com/office/powerpoint/2010/main" val="35848424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xmlns="" id="{C326BF1F-B49C-4DF3-882F-012849EC5EE3}"/>
              </a:ext>
            </a:extLst>
          </p:cNvPr>
          <p:cNvSpPr>
            <a:spLocks noGrp="1" noChangeArrowheads="1"/>
          </p:cNvSpPr>
          <p:nvPr>
            <p:ph type="title"/>
          </p:nvPr>
        </p:nvSpPr>
        <p:spPr>
          <a:xfrm>
            <a:off x="1667059" y="116632"/>
            <a:ext cx="8856984" cy="1008112"/>
          </a:xfr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a:normAutofit/>
          </a:bodyPr>
          <a:lstStyle/>
          <a:p>
            <a:pPr algn="ctr"/>
            <a:r>
              <a:rPr lang="tr-TR" altLang="tr-TR" sz="3200" b="1" dirty="0" smtClean="0">
                <a:solidFill>
                  <a:schemeClr val="bg1"/>
                </a:solidFill>
              </a:rPr>
              <a:t>KÖK KANAL TEDAVİ </a:t>
            </a:r>
            <a:br>
              <a:rPr lang="tr-TR" altLang="tr-TR" sz="3200" b="1" dirty="0" smtClean="0">
                <a:solidFill>
                  <a:schemeClr val="bg1"/>
                </a:solidFill>
              </a:rPr>
            </a:br>
            <a:r>
              <a:rPr lang="tr-TR" altLang="tr-TR" sz="3200" b="1" dirty="0" smtClean="0">
                <a:solidFill>
                  <a:schemeClr val="bg1"/>
                </a:solidFill>
              </a:rPr>
              <a:t>KOMPLİKASYONLARI VE HATALAR</a:t>
            </a:r>
            <a:endParaRPr lang="tr-TR" altLang="tr-TR" sz="3200" b="1" dirty="0">
              <a:solidFill>
                <a:schemeClr val="bg1"/>
              </a:solidFill>
            </a:endParaRPr>
          </a:p>
        </p:txBody>
      </p:sp>
      <p:pic>
        <p:nvPicPr>
          <p:cNvPr id="1026" name="Picture 2" descr="OMÜ AMBLEM ile ilgili gö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68" t="5404" r="27357" b="4505"/>
          <a:stretch/>
        </p:blipFill>
        <p:spPr bwMode="auto">
          <a:xfrm>
            <a:off x="231223" y="120366"/>
            <a:ext cx="1358224" cy="100828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11" t="7155" r="6671" b="5531"/>
          <a:stretch/>
        </p:blipFill>
        <p:spPr bwMode="auto">
          <a:xfrm>
            <a:off x="10596051" y="120366"/>
            <a:ext cx="1375549" cy="1008283"/>
          </a:xfrm>
          <a:prstGeom prst="rect">
            <a:avLst/>
          </a:prstGeom>
          <a:noFill/>
          <a:extLst>
            <a:ext uri="{909E8E84-426E-40DD-AFC4-6F175D3DCCD1}">
              <a14:hiddenFill xmlns:a14="http://schemas.microsoft.com/office/drawing/2010/main">
                <a:solidFill>
                  <a:srgbClr val="FFFFFF"/>
                </a:solidFill>
              </a14:hiddenFill>
            </a:ext>
          </a:extLst>
        </p:spPr>
      </p:pic>
      <p:sp>
        <p:nvSpPr>
          <p:cNvPr id="9" name="İçerik Yer Tutucusu 2"/>
          <p:cNvSpPr>
            <a:spLocks noGrp="1"/>
          </p:cNvSpPr>
          <p:nvPr>
            <p:ph idx="1"/>
          </p:nvPr>
        </p:nvSpPr>
        <p:spPr>
          <a:xfrm>
            <a:off x="844624" y="1196752"/>
            <a:ext cx="11126976" cy="5976664"/>
          </a:xfrm>
        </p:spPr>
        <p:txBody>
          <a:bodyPr>
            <a:noAutofit/>
          </a:bodyPr>
          <a:lstStyle/>
          <a:p>
            <a:pPr marL="0" indent="0" fontAlgn="base">
              <a:buNone/>
            </a:pPr>
            <a:r>
              <a:rPr lang="tr-TR" sz="2400" b="1" dirty="0" err="1">
                <a:solidFill>
                  <a:srgbClr val="FFC000"/>
                </a:solidFill>
              </a:rPr>
              <a:t>Dişhekimliği</a:t>
            </a:r>
            <a:r>
              <a:rPr lang="tr-TR" sz="2400" b="1" dirty="0">
                <a:solidFill>
                  <a:srgbClr val="FFC000"/>
                </a:solidFill>
              </a:rPr>
              <a:t> ve Ergonomi</a:t>
            </a:r>
          </a:p>
          <a:p>
            <a:pPr marL="180975" indent="-180975" fontAlgn="base">
              <a:buNone/>
            </a:pPr>
            <a:r>
              <a:rPr lang="tr-TR" sz="2000" b="1" dirty="0">
                <a:solidFill>
                  <a:srgbClr val="FFC000"/>
                </a:solidFill>
              </a:rPr>
              <a:t>3</a:t>
            </a:r>
            <a:r>
              <a:rPr lang="tr-TR" sz="2000" b="1" dirty="0" smtClean="0">
                <a:solidFill>
                  <a:srgbClr val="FFC000"/>
                </a:solidFill>
              </a:rPr>
              <a:t>-</a:t>
            </a:r>
            <a:r>
              <a:rPr lang="tr-TR" sz="2000" b="1" dirty="0">
                <a:solidFill>
                  <a:srgbClr val="FFC000"/>
                </a:solidFill>
              </a:rPr>
              <a:t> </a:t>
            </a:r>
            <a:r>
              <a:rPr lang="tr-TR" sz="2000" b="1" dirty="0" smtClean="0">
                <a:solidFill>
                  <a:srgbClr val="FFC000"/>
                </a:solidFill>
              </a:rPr>
              <a:t>Her </a:t>
            </a:r>
            <a:r>
              <a:rPr lang="tr-TR" sz="2000" b="1" dirty="0">
                <a:solidFill>
                  <a:srgbClr val="FFC000"/>
                </a:solidFill>
              </a:rPr>
              <a:t>meslek kendine özgü bir çalışma pozisyonuna sahiptir. </a:t>
            </a:r>
            <a:endParaRPr lang="tr-TR" sz="2000" b="1" dirty="0" smtClean="0">
              <a:solidFill>
                <a:srgbClr val="FFC000"/>
              </a:solidFill>
            </a:endParaRPr>
          </a:p>
          <a:p>
            <a:pPr marL="180975" indent="-180975" fontAlgn="base">
              <a:buNone/>
            </a:pPr>
            <a:r>
              <a:rPr lang="tr-TR" sz="2000" b="1" dirty="0"/>
              <a:t> </a:t>
            </a:r>
            <a:r>
              <a:rPr lang="tr-TR" sz="2000" b="1" dirty="0" smtClean="0"/>
              <a:t>  </a:t>
            </a:r>
            <a:r>
              <a:rPr lang="tr-TR" sz="2000" b="1" dirty="0" err="1" smtClean="0"/>
              <a:t>Dişhekimleri</a:t>
            </a:r>
            <a:r>
              <a:rPr lang="tr-TR" sz="2000" b="1" dirty="0" smtClean="0"/>
              <a:t> </a:t>
            </a:r>
            <a:r>
              <a:rPr lang="tr-TR" sz="2000" b="1" dirty="0"/>
              <a:t>için hem oturarak hem de ayakta çalışmak mümkündür. Bu konuda bilimsel veriler tek pozisyonun uygun </a:t>
            </a:r>
            <a:r>
              <a:rPr lang="tr-TR" sz="2000" b="1" dirty="0" err="1"/>
              <a:t>olmadığ</a:t>
            </a:r>
            <a:r>
              <a:rPr lang="tr-TR" sz="2000" b="1" dirty="0"/>
              <a:t> şeklindedir. Yani birey zaman zaman çalışma pozisyonunu </a:t>
            </a:r>
            <a:r>
              <a:rPr lang="tr-TR" sz="2000" b="1" dirty="0" err="1"/>
              <a:t>değiştermelidir</a:t>
            </a:r>
            <a:r>
              <a:rPr lang="tr-TR" sz="2000" b="1" dirty="0"/>
              <a:t>. Oturarak çalışan bir hekim doğru oturma pozisyonunun bilmelidir. Doğru oturma şu şekilde özetlenebilir.</a:t>
            </a:r>
          </a:p>
          <a:p>
            <a:pPr marL="288000" indent="-266700" fontAlgn="base">
              <a:spcBef>
                <a:spcPts val="1200"/>
              </a:spcBef>
              <a:buNone/>
            </a:pPr>
            <a:r>
              <a:rPr lang="tr-TR" sz="2000" b="1" dirty="0"/>
              <a:t>a- </a:t>
            </a:r>
            <a:r>
              <a:rPr lang="tr-TR" sz="2000" b="1" dirty="0" smtClean="0"/>
              <a:t>Ayaklar </a:t>
            </a:r>
            <a:r>
              <a:rPr lang="tr-TR" sz="2000" b="1" dirty="0"/>
              <a:t>yere tam basmalıdır. Bunun gerçekleşmesi için rahat, ayarlanabilen hekim sandalyelerine ihtiyaç vardır.</a:t>
            </a:r>
          </a:p>
          <a:p>
            <a:pPr marL="288000" indent="-266700" fontAlgn="base">
              <a:spcBef>
                <a:spcPts val="1200"/>
              </a:spcBef>
              <a:buNone/>
            </a:pPr>
            <a:r>
              <a:rPr lang="tr-TR" sz="2000" b="1" dirty="0"/>
              <a:t>b- </a:t>
            </a:r>
            <a:r>
              <a:rPr lang="tr-TR" sz="2000" b="1" dirty="0" smtClean="0"/>
              <a:t>Otururken </a:t>
            </a:r>
            <a:r>
              <a:rPr lang="tr-TR" sz="2000" b="1" dirty="0"/>
              <a:t>bacaklar arasındaki açı 90 derece  110 derece olmalıdır. Bu pozisyonda kan dolaşımı çok iyidir. Dolayısı ile oturma süresi uzadıkça spazmların oluşması engellenecektir.</a:t>
            </a:r>
          </a:p>
          <a:p>
            <a:pPr marL="288000" indent="-266700" fontAlgn="base">
              <a:spcBef>
                <a:spcPts val="1200"/>
              </a:spcBef>
              <a:buNone/>
            </a:pPr>
            <a:r>
              <a:rPr lang="tr-TR" sz="2000" b="1" dirty="0"/>
              <a:t>c- </a:t>
            </a:r>
            <a:r>
              <a:rPr lang="tr-TR" sz="2000" b="1" dirty="0" smtClean="0"/>
              <a:t>Oturma </a:t>
            </a:r>
            <a:r>
              <a:rPr lang="tr-TR" sz="2000" b="1" dirty="0"/>
              <a:t>yüksekliği kişiden kişiye değişiklik gösterir. Oturma pozisyonunda dizin açısı 110 dereceyi geçmemelidir.</a:t>
            </a:r>
          </a:p>
          <a:p>
            <a:pPr marL="288000" indent="-266700" fontAlgn="base">
              <a:spcBef>
                <a:spcPts val="1200"/>
              </a:spcBef>
              <a:buNone/>
            </a:pPr>
            <a:r>
              <a:rPr lang="tr-TR" sz="2000" b="1" dirty="0" smtClean="0"/>
              <a:t>d- Hekim </a:t>
            </a:r>
            <a:r>
              <a:rPr lang="tr-TR" sz="2000" b="1" dirty="0" err="1"/>
              <a:t>sandelyesinin</a:t>
            </a:r>
            <a:r>
              <a:rPr lang="tr-TR" sz="2000" b="1" dirty="0"/>
              <a:t> arkalığı anatomik yapılara uygun olmalı kişiye göre ayarlanabilmelidir.</a:t>
            </a:r>
          </a:p>
          <a:p>
            <a:pPr marL="288000" indent="-266700" fontAlgn="base">
              <a:spcBef>
                <a:spcPts val="1200"/>
              </a:spcBef>
              <a:buNone/>
            </a:pPr>
            <a:r>
              <a:rPr lang="tr-TR" sz="2000" b="1" dirty="0"/>
              <a:t>e- </a:t>
            </a:r>
            <a:r>
              <a:rPr lang="tr-TR" sz="2000" b="1" dirty="0" smtClean="0"/>
              <a:t>Hekim </a:t>
            </a:r>
            <a:r>
              <a:rPr lang="tr-TR" sz="2000" b="1" dirty="0"/>
              <a:t>oturur </a:t>
            </a:r>
            <a:r>
              <a:rPr lang="tr-TR" sz="2000" b="1" dirty="0" err="1"/>
              <a:t>poziyonda</a:t>
            </a:r>
            <a:r>
              <a:rPr lang="tr-TR" sz="2000" b="1" dirty="0"/>
              <a:t> her türlü alete rahatlıkla ulaşabilmeli ve bunu yaparken ayağa kalkma gereği duymamalıdır. Sürekli oturmak, sürekli ayakta durmak gibi hatalıdır. Çünkü uzun süreli statik duruşlar kamplara neden olmaktadır.</a:t>
            </a:r>
          </a:p>
          <a:p>
            <a:endParaRPr lang="tr-TR" sz="2000" b="1" dirty="0"/>
          </a:p>
          <a:p>
            <a:endParaRPr lang="tr-TR" sz="2000" b="1" dirty="0"/>
          </a:p>
        </p:txBody>
      </p:sp>
    </p:spTree>
    <p:extLst>
      <p:ext uri="{BB962C8B-B14F-4D97-AF65-F5344CB8AC3E}">
        <p14:creationId xmlns:p14="http://schemas.microsoft.com/office/powerpoint/2010/main" val="31564199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xmlns="" id="{C326BF1F-B49C-4DF3-882F-012849EC5EE3}"/>
              </a:ext>
            </a:extLst>
          </p:cNvPr>
          <p:cNvSpPr>
            <a:spLocks noGrp="1" noChangeArrowheads="1"/>
          </p:cNvSpPr>
          <p:nvPr>
            <p:ph type="title"/>
          </p:nvPr>
        </p:nvSpPr>
        <p:spPr>
          <a:xfrm>
            <a:off x="2842867" y="260648"/>
            <a:ext cx="6504051" cy="648072"/>
          </a:xfr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a:normAutofit/>
          </a:bodyPr>
          <a:lstStyle/>
          <a:p>
            <a:pPr algn="ctr"/>
            <a:r>
              <a:rPr lang="tr-TR" altLang="tr-TR" sz="3200" b="1" dirty="0" smtClean="0">
                <a:solidFill>
                  <a:schemeClr val="bg1"/>
                </a:solidFill>
              </a:rPr>
              <a:t>DİŞ HEKİMLİĞİNDE ERGONOMİ</a:t>
            </a:r>
            <a:endParaRPr lang="tr-TR" altLang="tr-TR" sz="3200" b="1" dirty="0">
              <a:solidFill>
                <a:schemeClr val="bg1"/>
              </a:solidFill>
            </a:endParaRPr>
          </a:p>
        </p:txBody>
      </p:sp>
      <p:pic>
        <p:nvPicPr>
          <p:cNvPr id="1026" name="Picture 2" descr="OMÜ AMBLEM ile ilgili gö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68" t="5404" r="27357" b="4505"/>
          <a:stretch/>
        </p:blipFill>
        <p:spPr bwMode="auto">
          <a:xfrm>
            <a:off x="405780" y="264382"/>
            <a:ext cx="648072" cy="60834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11" t="7155" r="6671" b="5531"/>
          <a:stretch/>
        </p:blipFill>
        <p:spPr bwMode="auto">
          <a:xfrm>
            <a:off x="11126705" y="264383"/>
            <a:ext cx="656339" cy="608348"/>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884304" y="1124744"/>
            <a:ext cx="3464988" cy="461665"/>
          </a:xfrm>
          <a:prstGeom prst="rect">
            <a:avLst/>
          </a:prstGeom>
        </p:spPr>
        <p:txBody>
          <a:bodyPr wrap="none">
            <a:spAutoFit/>
          </a:bodyPr>
          <a:lstStyle/>
          <a:p>
            <a:r>
              <a:rPr lang="tr-TR" dirty="0"/>
              <a:t>Yanlış Oturma Pozisyonları</a:t>
            </a:r>
          </a:p>
        </p:txBody>
      </p:sp>
      <p:pic>
        <p:nvPicPr>
          <p:cNvPr id="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4304" y="1772816"/>
            <a:ext cx="2514600" cy="2409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78788" y="1739607"/>
            <a:ext cx="2476500" cy="2352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Dikdörtgen 4"/>
          <p:cNvSpPr/>
          <p:nvPr/>
        </p:nvSpPr>
        <p:spPr>
          <a:xfrm>
            <a:off x="3574132" y="1484784"/>
            <a:ext cx="6092825" cy="2862322"/>
          </a:xfrm>
          <a:prstGeom prst="rect">
            <a:avLst/>
          </a:prstGeom>
        </p:spPr>
        <p:txBody>
          <a:bodyPr wrap="square">
            <a:spAutoFit/>
          </a:bodyPr>
          <a:lstStyle/>
          <a:p>
            <a:r>
              <a:rPr lang="tr-TR" sz="2000" dirty="0"/>
              <a:t>Yandaki resimlerde diş hekimi </a:t>
            </a:r>
            <a:r>
              <a:rPr lang="tr-TR" sz="2000" dirty="0" err="1" smtClean="0"/>
              <a:t>vertebral</a:t>
            </a:r>
            <a:r>
              <a:rPr lang="tr-TR" sz="2000" dirty="0" smtClean="0"/>
              <a:t> kolonunu </a:t>
            </a:r>
            <a:r>
              <a:rPr lang="tr-TR" sz="2000" dirty="0"/>
              <a:t>çevirerek yana doğru kıvırmakta</a:t>
            </a:r>
            <a:r>
              <a:rPr lang="tr-TR" sz="2000" dirty="0" smtClean="0"/>
              <a:t>, aynı </a:t>
            </a:r>
            <a:r>
              <a:rPr lang="tr-TR" sz="2000" dirty="0"/>
              <a:t>zamanda da vücudunu, boynunu </a:t>
            </a:r>
            <a:r>
              <a:rPr lang="tr-TR" sz="2000" dirty="0" smtClean="0"/>
              <a:t>ve kafasını yana </a:t>
            </a:r>
            <a:r>
              <a:rPr lang="tr-TR" sz="2000" dirty="0"/>
              <a:t>eğmektedir. Boynunu ve kafasını ileri </a:t>
            </a:r>
            <a:r>
              <a:rPr lang="tr-TR" sz="2000" dirty="0" smtClean="0"/>
              <a:t>ve aşağıya </a:t>
            </a:r>
            <a:r>
              <a:rPr lang="tr-TR" sz="2000" dirty="0"/>
              <a:t>doğru eğerek uzatmaktadır. Bu tür </a:t>
            </a:r>
            <a:r>
              <a:rPr lang="tr-TR" sz="2000" dirty="0" smtClean="0"/>
              <a:t>bir çalışma </a:t>
            </a:r>
            <a:r>
              <a:rPr lang="tr-TR" sz="2000" dirty="0"/>
              <a:t>sonucunda şikayetler başlar </a:t>
            </a:r>
            <a:r>
              <a:rPr lang="tr-TR" sz="2000" dirty="0" smtClean="0"/>
              <a:t>ve genellikle </a:t>
            </a:r>
            <a:r>
              <a:rPr lang="tr-TR" sz="2000" dirty="0"/>
              <a:t>eklemlerde, bağ dokuda veya</a:t>
            </a:r>
          </a:p>
          <a:p>
            <a:r>
              <a:rPr lang="tr-TR" sz="2000" dirty="0"/>
              <a:t>kaslarda zedelenmeler olur, ve </a:t>
            </a:r>
            <a:r>
              <a:rPr lang="tr-TR" sz="2000" dirty="0" smtClean="0"/>
              <a:t>bunun sonucunda </a:t>
            </a:r>
            <a:r>
              <a:rPr lang="tr-TR" sz="2000" dirty="0"/>
              <a:t>da kaslarda gerginliğe neden olur</a:t>
            </a:r>
            <a:r>
              <a:rPr lang="tr-TR" sz="2000" dirty="0" smtClean="0"/>
              <a:t>. gergin </a:t>
            </a:r>
            <a:r>
              <a:rPr lang="tr-TR" sz="2000" dirty="0"/>
              <a:t>bir diş hekimi hastasını </a:t>
            </a:r>
            <a:r>
              <a:rPr lang="tr-TR" sz="2000" dirty="0" smtClean="0"/>
              <a:t>rahatlatmakta zorlanacaktır</a:t>
            </a:r>
            <a:r>
              <a:rPr lang="tr-TR" sz="2000" dirty="0"/>
              <a:t>.</a:t>
            </a:r>
          </a:p>
        </p:txBody>
      </p:sp>
      <p:pic>
        <p:nvPicPr>
          <p:cNvPr id="6"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9529" y="4076700"/>
            <a:ext cx="2619375" cy="2781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Dikdörtgen 6"/>
          <p:cNvSpPr/>
          <p:nvPr/>
        </p:nvSpPr>
        <p:spPr>
          <a:xfrm>
            <a:off x="3423187" y="4786937"/>
            <a:ext cx="8669188" cy="1323439"/>
          </a:xfrm>
          <a:prstGeom prst="rect">
            <a:avLst/>
          </a:prstGeom>
        </p:spPr>
        <p:txBody>
          <a:bodyPr wrap="square">
            <a:spAutoFit/>
          </a:bodyPr>
          <a:lstStyle/>
          <a:p>
            <a:r>
              <a:rPr lang="tr-TR" sz="2000" dirty="0"/>
              <a:t>Diş hekimi, optik koşullar yetersizse</a:t>
            </a:r>
            <a:r>
              <a:rPr lang="tr-TR" sz="2000" dirty="0" smtClean="0"/>
              <a:t>, sık </a:t>
            </a:r>
            <a:r>
              <a:rPr lang="tr-TR" sz="2000" dirty="0"/>
              <a:t>sık hastanın ağzına bakmak için </a:t>
            </a:r>
            <a:r>
              <a:rPr lang="tr-TR" sz="2000" dirty="0" smtClean="0"/>
              <a:t>öne eğilmek </a:t>
            </a:r>
            <a:r>
              <a:rPr lang="tr-TR" sz="2000" dirty="0"/>
              <a:t>zorundadır. Eğer diş </a:t>
            </a:r>
            <a:r>
              <a:rPr lang="tr-TR" sz="2000" dirty="0" smtClean="0"/>
              <a:t>hekimi sırtını </a:t>
            </a:r>
            <a:r>
              <a:rPr lang="tr-TR" sz="2000" dirty="0"/>
              <a:t>bükerek öne eğilirse, </a:t>
            </a:r>
            <a:r>
              <a:rPr lang="tr-TR" sz="2000" dirty="0" smtClean="0"/>
              <a:t>bel omurgasının </a:t>
            </a:r>
            <a:r>
              <a:rPr lang="tr-TR" sz="2000" dirty="0" err="1"/>
              <a:t>omurlararası</a:t>
            </a:r>
            <a:r>
              <a:rPr lang="tr-TR" sz="2000" dirty="0"/>
              <a:t> diskinin </a:t>
            </a:r>
            <a:r>
              <a:rPr lang="tr-TR" sz="2000" dirty="0" smtClean="0"/>
              <a:t>ön kısmına </a:t>
            </a:r>
            <a:r>
              <a:rPr lang="tr-TR" sz="2000" dirty="0"/>
              <a:t>büyük bir yük bindirecektir. </a:t>
            </a:r>
            <a:r>
              <a:rPr lang="tr-TR" sz="2000" dirty="0" smtClean="0"/>
              <a:t>Bu oturma </a:t>
            </a:r>
            <a:r>
              <a:rPr lang="tr-TR" sz="2000" dirty="0"/>
              <a:t>pozisyonu, sırt kaslarına </a:t>
            </a:r>
            <a:r>
              <a:rPr lang="tr-TR" sz="2000" dirty="0" smtClean="0"/>
              <a:t>da büyük </a:t>
            </a:r>
            <a:r>
              <a:rPr lang="tr-TR" sz="2000" dirty="0"/>
              <a:t>bir gerilim yükleyecektir.</a:t>
            </a:r>
          </a:p>
        </p:txBody>
      </p:sp>
    </p:spTree>
    <p:extLst>
      <p:ext uri="{BB962C8B-B14F-4D97-AF65-F5344CB8AC3E}">
        <p14:creationId xmlns:p14="http://schemas.microsoft.com/office/powerpoint/2010/main" val="700575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xmlns="" id="{C326BF1F-B49C-4DF3-882F-012849EC5EE3}"/>
              </a:ext>
            </a:extLst>
          </p:cNvPr>
          <p:cNvSpPr>
            <a:spLocks noGrp="1" noChangeArrowheads="1"/>
          </p:cNvSpPr>
          <p:nvPr>
            <p:ph type="title"/>
          </p:nvPr>
        </p:nvSpPr>
        <p:spPr>
          <a:xfrm>
            <a:off x="2842867" y="260648"/>
            <a:ext cx="6504051" cy="648072"/>
          </a:xfr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a:normAutofit/>
          </a:bodyPr>
          <a:lstStyle/>
          <a:p>
            <a:pPr algn="ctr"/>
            <a:r>
              <a:rPr lang="tr-TR" altLang="tr-TR" sz="3200" b="1" dirty="0" smtClean="0">
                <a:solidFill>
                  <a:schemeClr val="bg1"/>
                </a:solidFill>
              </a:rPr>
              <a:t>DİŞ HEKİMLİĞİNDE ERGONOMİ</a:t>
            </a:r>
            <a:endParaRPr lang="tr-TR" altLang="tr-TR" sz="3200" b="1" dirty="0">
              <a:solidFill>
                <a:schemeClr val="bg1"/>
              </a:solidFill>
            </a:endParaRPr>
          </a:p>
        </p:txBody>
      </p:sp>
      <p:pic>
        <p:nvPicPr>
          <p:cNvPr id="1026" name="Picture 2" descr="OMÜ AMBLEM ile ilgili gö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68" t="5404" r="27357" b="4505"/>
          <a:stretch/>
        </p:blipFill>
        <p:spPr bwMode="auto">
          <a:xfrm>
            <a:off x="405780" y="264382"/>
            <a:ext cx="648072" cy="60834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11" t="7155" r="6671" b="5531"/>
          <a:stretch/>
        </p:blipFill>
        <p:spPr bwMode="auto">
          <a:xfrm>
            <a:off x="11126705" y="264383"/>
            <a:ext cx="656339" cy="608348"/>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884304" y="1023119"/>
            <a:ext cx="3464988" cy="461665"/>
          </a:xfrm>
          <a:prstGeom prst="rect">
            <a:avLst/>
          </a:prstGeom>
        </p:spPr>
        <p:txBody>
          <a:bodyPr wrap="none">
            <a:spAutoFit/>
          </a:bodyPr>
          <a:lstStyle/>
          <a:p>
            <a:r>
              <a:rPr lang="tr-TR" dirty="0"/>
              <a:t>Yanlış Oturma Pozisyonları</a:t>
            </a:r>
          </a:p>
        </p:txBody>
      </p:sp>
      <p:sp>
        <p:nvSpPr>
          <p:cNvPr id="5" name="Dikdörtgen 4"/>
          <p:cNvSpPr/>
          <p:nvPr/>
        </p:nvSpPr>
        <p:spPr>
          <a:xfrm>
            <a:off x="3433406" y="1501587"/>
            <a:ext cx="8064895" cy="2246769"/>
          </a:xfrm>
          <a:prstGeom prst="rect">
            <a:avLst/>
          </a:prstGeom>
        </p:spPr>
        <p:txBody>
          <a:bodyPr wrap="square">
            <a:spAutoFit/>
          </a:bodyPr>
          <a:lstStyle/>
          <a:p>
            <a:r>
              <a:rPr lang="tr-TR" sz="2000" dirty="0"/>
              <a:t>Eğer hasta diş hekimine göre daha alçak </a:t>
            </a:r>
            <a:r>
              <a:rPr lang="tr-TR" sz="2000" dirty="0" smtClean="0"/>
              <a:t>bir konumda </a:t>
            </a:r>
            <a:r>
              <a:rPr lang="tr-TR" sz="2000" dirty="0"/>
              <a:t>duruyorsa, diş hekimi daha detaylı</a:t>
            </a:r>
          </a:p>
          <a:p>
            <a:r>
              <a:rPr lang="tr-TR" sz="2000" dirty="0"/>
              <a:t>görebilmek için, görüntü </a:t>
            </a:r>
            <a:r>
              <a:rPr lang="tr-TR" sz="2000" dirty="0" smtClean="0"/>
              <a:t>mesafesini azaltmak </a:t>
            </a:r>
            <a:r>
              <a:rPr lang="tr-TR" sz="2000" dirty="0"/>
              <a:t>zorundadır. Bu, başını ve </a:t>
            </a:r>
            <a:r>
              <a:rPr lang="tr-TR" sz="2000" dirty="0" smtClean="0"/>
              <a:t>boynunu eğmek </a:t>
            </a:r>
            <a:r>
              <a:rPr lang="tr-TR" sz="2000" dirty="0"/>
              <a:t>anlamına gelir. Bu </a:t>
            </a:r>
            <a:r>
              <a:rPr lang="tr-TR" sz="2000" dirty="0" smtClean="0"/>
              <a:t>hareket </a:t>
            </a:r>
            <a:r>
              <a:rPr lang="tr-TR" sz="2000" dirty="0" err="1" smtClean="0"/>
              <a:t>omurlararası</a:t>
            </a:r>
            <a:r>
              <a:rPr lang="tr-TR" sz="2000" dirty="0" smtClean="0"/>
              <a:t> </a:t>
            </a:r>
            <a:r>
              <a:rPr lang="tr-TR" sz="2000" dirty="0"/>
              <a:t>disklere, boynun kas </a:t>
            </a:r>
            <a:r>
              <a:rPr lang="tr-TR" sz="2000" dirty="0" smtClean="0"/>
              <a:t>ve bağlarına </a:t>
            </a:r>
            <a:r>
              <a:rPr lang="tr-TR" sz="2000" dirty="0"/>
              <a:t>basınç uygular, ve uzun </a:t>
            </a:r>
            <a:r>
              <a:rPr lang="tr-TR" sz="2000" dirty="0" smtClean="0"/>
              <a:t>vadede boyunda </a:t>
            </a:r>
            <a:r>
              <a:rPr lang="tr-TR" sz="2000" dirty="0" err="1"/>
              <a:t>osteoartrite</a:t>
            </a:r>
            <a:r>
              <a:rPr lang="tr-TR" sz="2000" dirty="0"/>
              <a:t> ve </a:t>
            </a:r>
            <a:r>
              <a:rPr lang="tr-TR" sz="2000" dirty="0" smtClean="0"/>
              <a:t>disklerin kayması </a:t>
            </a:r>
            <a:r>
              <a:rPr lang="tr-TR" sz="2000" dirty="0"/>
              <a:t>veya kompresyonu </a:t>
            </a:r>
            <a:r>
              <a:rPr lang="tr-TR" sz="2000" dirty="0" smtClean="0"/>
              <a:t>sonucunda </a:t>
            </a:r>
            <a:r>
              <a:rPr lang="nn-NO" sz="2000" dirty="0" smtClean="0"/>
              <a:t>kollarda </a:t>
            </a:r>
            <a:r>
              <a:rPr lang="nn-NO" sz="2000" dirty="0"/>
              <a:t>ve ellerde nevraljiye sebep olabilir.</a:t>
            </a:r>
            <a:endParaRPr lang="tr-TR" sz="2000" dirty="0"/>
          </a:p>
        </p:txBody>
      </p:sp>
      <p:sp>
        <p:nvSpPr>
          <p:cNvPr id="7" name="Dikdörtgen 6"/>
          <p:cNvSpPr/>
          <p:nvPr/>
        </p:nvSpPr>
        <p:spPr>
          <a:xfrm>
            <a:off x="3408973" y="4365104"/>
            <a:ext cx="8669188" cy="1323439"/>
          </a:xfrm>
          <a:prstGeom prst="rect">
            <a:avLst/>
          </a:prstGeom>
        </p:spPr>
        <p:txBody>
          <a:bodyPr wrap="square">
            <a:spAutoFit/>
          </a:bodyPr>
          <a:lstStyle/>
          <a:p>
            <a:r>
              <a:rPr lang="tr-TR" sz="2000" dirty="0"/>
              <a:t>İyi bir çalışma pozisyonu, </a:t>
            </a:r>
            <a:r>
              <a:rPr lang="tr-TR" sz="2000" dirty="0" smtClean="0"/>
              <a:t>vücudun orta </a:t>
            </a:r>
            <a:r>
              <a:rPr lang="tr-TR" sz="2000" dirty="0"/>
              <a:t>düzlemini çalıştırır; yani vücut</a:t>
            </a:r>
            <a:r>
              <a:rPr lang="tr-TR" sz="2000" dirty="0" smtClean="0"/>
              <a:t>, boyun </a:t>
            </a:r>
            <a:r>
              <a:rPr lang="tr-TR" sz="2000" dirty="0"/>
              <a:t>ve kafa çalışırken sağa, </a:t>
            </a:r>
            <a:r>
              <a:rPr lang="tr-TR" sz="2000" dirty="0" smtClean="0"/>
              <a:t>sola dönmez </a:t>
            </a:r>
            <a:r>
              <a:rPr lang="tr-TR" sz="2000" dirty="0"/>
              <a:t>ve eğilmez. </a:t>
            </a:r>
            <a:r>
              <a:rPr lang="tr-TR" sz="2000" dirty="0" smtClean="0"/>
              <a:t>Önden bakıldığında</a:t>
            </a:r>
            <a:r>
              <a:rPr lang="tr-TR" sz="2000" dirty="0"/>
              <a:t>, omurganın düz </a:t>
            </a:r>
            <a:r>
              <a:rPr lang="tr-TR" sz="2000" dirty="0" smtClean="0"/>
              <a:t>durması gerekir</a:t>
            </a:r>
            <a:r>
              <a:rPr lang="tr-TR" sz="2000" dirty="0"/>
              <a:t>. Vücut simetrik durmalıdır</a:t>
            </a:r>
            <a:r>
              <a:rPr lang="tr-TR" sz="2000" dirty="0" smtClean="0"/>
              <a:t>. Oturma </a:t>
            </a:r>
            <a:r>
              <a:rPr lang="tr-TR" sz="2000" dirty="0"/>
              <a:t>pozisyonu, statik </a:t>
            </a:r>
            <a:r>
              <a:rPr lang="tr-TR" sz="2000" dirty="0" smtClean="0"/>
              <a:t>kas basıncını </a:t>
            </a:r>
            <a:r>
              <a:rPr lang="tr-TR" sz="2000" dirty="0"/>
              <a:t>mümkün </a:t>
            </a:r>
            <a:r>
              <a:rPr lang="tr-TR" sz="2000" dirty="0" smtClean="0"/>
              <a:t>olduğunca azaltacak </a:t>
            </a:r>
            <a:r>
              <a:rPr lang="tr-TR" sz="2000" dirty="0"/>
              <a:t>şekilde dengede olmalıdır.</a:t>
            </a: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9529" y="1484784"/>
            <a:ext cx="2362555" cy="24466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9529" y="3931443"/>
            <a:ext cx="2381250" cy="2743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372442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xmlns="" id="{C326BF1F-B49C-4DF3-882F-012849EC5EE3}"/>
              </a:ext>
            </a:extLst>
          </p:cNvPr>
          <p:cNvSpPr>
            <a:spLocks noGrp="1" noChangeArrowheads="1"/>
          </p:cNvSpPr>
          <p:nvPr>
            <p:ph type="title"/>
          </p:nvPr>
        </p:nvSpPr>
        <p:spPr>
          <a:xfrm>
            <a:off x="2842867" y="260648"/>
            <a:ext cx="6504051" cy="648072"/>
          </a:xfr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a:normAutofit/>
          </a:bodyPr>
          <a:lstStyle/>
          <a:p>
            <a:pPr algn="ctr"/>
            <a:r>
              <a:rPr lang="tr-TR" altLang="tr-TR" sz="3200" b="1" dirty="0" smtClean="0">
                <a:solidFill>
                  <a:schemeClr val="bg1"/>
                </a:solidFill>
              </a:rPr>
              <a:t>DİŞ HEKİMLİĞİNDE ERGONOMİ</a:t>
            </a:r>
            <a:endParaRPr lang="tr-TR" altLang="tr-TR" sz="3200" b="1" dirty="0">
              <a:solidFill>
                <a:schemeClr val="bg1"/>
              </a:solidFill>
            </a:endParaRPr>
          </a:p>
        </p:txBody>
      </p:sp>
      <p:pic>
        <p:nvPicPr>
          <p:cNvPr id="1026" name="Picture 2" descr="OMÜ AMBLEM ile ilgili gö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68" t="5404" r="27357" b="4505"/>
          <a:stretch/>
        </p:blipFill>
        <p:spPr bwMode="auto">
          <a:xfrm>
            <a:off x="405780" y="264382"/>
            <a:ext cx="648072" cy="60834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11" t="7155" r="6671" b="5531"/>
          <a:stretch/>
        </p:blipFill>
        <p:spPr bwMode="auto">
          <a:xfrm>
            <a:off x="11126705" y="264383"/>
            <a:ext cx="656339" cy="608348"/>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884304" y="1023119"/>
            <a:ext cx="3464988" cy="461665"/>
          </a:xfrm>
          <a:prstGeom prst="rect">
            <a:avLst/>
          </a:prstGeom>
        </p:spPr>
        <p:txBody>
          <a:bodyPr wrap="none">
            <a:spAutoFit/>
          </a:bodyPr>
          <a:lstStyle/>
          <a:p>
            <a:r>
              <a:rPr lang="tr-TR" dirty="0"/>
              <a:t>Yanlış Oturma Pozisyonları</a:t>
            </a:r>
          </a:p>
        </p:txBody>
      </p:sp>
      <p:sp>
        <p:nvSpPr>
          <p:cNvPr id="5" name="Dikdörtgen 4"/>
          <p:cNvSpPr/>
          <p:nvPr/>
        </p:nvSpPr>
        <p:spPr>
          <a:xfrm>
            <a:off x="3433407" y="1464216"/>
            <a:ext cx="6621446" cy="2554545"/>
          </a:xfrm>
          <a:prstGeom prst="rect">
            <a:avLst/>
          </a:prstGeom>
        </p:spPr>
        <p:txBody>
          <a:bodyPr wrap="square">
            <a:spAutoFit/>
          </a:bodyPr>
          <a:lstStyle/>
          <a:p>
            <a:r>
              <a:rPr lang="tr-TR" sz="2000" b="1" dirty="0"/>
              <a:t>Yaslanarak Oturma Pozisyonu:</a:t>
            </a:r>
          </a:p>
          <a:p>
            <a:r>
              <a:rPr lang="tr-TR" sz="2000" dirty="0"/>
              <a:t>Burada, sandalyenin oturulan kısmı </a:t>
            </a:r>
            <a:r>
              <a:rPr lang="tr-TR" sz="2000" dirty="0" smtClean="0"/>
              <a:t>hafifçe geriye doğru eğimlidir </a:t>
            </a:r>
            <a:r>
              <a:rPr lang="tr-TR" sz="2000" dirty="0"/>
              <a:t>ve dayanılan kısmı, belkemiğini </a:t>
            </a:r>
            <a:r>
              <a:rPr lang="tr-TR" sz="2000" dirty="0" smtClean="0"/>
              <a:t>güçlü bir </a:t>
            </a:r>
            <a:r>
              <a:rPr lang="tr-TR" sz="2000" dirty="0"/>
              <a:t>şekilde desteklemektedir. Diş hekimi</a:t>
            </a:r>
          </a:p>
          <a:p>
            <a:r>
              <a:rPr lang="tr-TR" sz="2000" dirty="0"/>
              <a:t>hastasıyla konuşurken bile, bu </a:t>
            </a:r>
            <a:r>
              <a:rPr lang="tr-TR" sz="2000" dirty="0" smtClean="0"/>
              <a:t>pozisyonda oturmalıdır</a:t>
            </a:r>
            <a:r>
              <a:rPr lang="tr-TR" sz="2000" dirty="0"/>
              <a:t>. Hasta ağzının muayenesinin </a:t>
            </a:r>
            <a:r>
              <a:rPr lang="tr-TR" sz="2000" dirty="0" smtClean="0"/>
              <a:t>kolay olduğu </a:t>
            </a:r>
            <a:r>
              <a:rPr lang="tr-TR" sz="2000" dirty="0"/>
              <a:t>durumlarda, bu oturma tarzı </a:t>
            </a:r>
            <a:r>
              <a:rPr lang="tr-TR" sz="2000" dirty="0" smtClean="0"/>
              <a:t>tercih edilmelidir</a:t>
            </a:r>
            <a:r>
              <a:rPr lang="tr-TR" sz="2000" dirty="0"/>
              <a:t>. Ancak, bu pozisyonda çalışmak</a:t>
            </a:r>
            <a:r>
              <a:rPr lang="tr-TR" sz="2000" dirty="0" smtClean="0"/>
              <a:t>, sizler </a:t>
            </a:r>
            <a:r>
              <a:rPr lang="tr-TR" sz="2000" dirty="0"/>
              <a:t>için pek mümkün olmamaktadır.</a:t>
            </a:r>
          </a:p>
        </p:txBody>
      </p:sp>
      <p:sp>
        <p:nvSpPr>
          <p:cNvPr id="7" name="Dikdörtgen 6"/>
          <p:cNvSpPr/>
          <p:nvPr/>
        </p:nvSpPr>
        <p:spPr>
          <a:xfrm>
            <a:off x="3433406" y="3995678"/>
            <a:ext cx="8669188" cy="2862322"/>
          </a:xfrm>
          <a:prstGeom prst="rect">
            <a:avLst/>
          </a:prstGeom>
        </p:spPr>
        <p:txBody>
          <a:bodyPr wrap="square">
            <a:spAutoFit/>
          </a:bodyPr>
          <a:lstStyle/>
          <a:p>
            <a:r>
              <a:rPr lang="tr-TR" sz="2000" dirty="0"/>
              <a:t>Öne Eğilerek Oturma Pozisyonu</a:t>
            </a:r>
          </a:p>
          <a:p>
            <a:r>
              <a:rPr lang="tr-TR" sz="2000" dirty="0"/>
              <a:t>Klasik bir hekim taburesinin oturma yeri arkaya </a:t>
            </a:r>
            <a:r>
              <a:rPr lang="tr-TR" sz="2000" dirty="0" smtClean="0"/>
              <a:t>doğru eğimlidir</a:t>
            </a:r>
            <a:r>
              <a:rPr lang="tr-TR" sz="2000" dirty="0"/>
              <a:t>. Böyle </a:t>
            </a:r>
            <a:r>
              <a:rPr lang="tr-TR" sz="2000" dirty="0" smtClean="0"/>
              <a:t>bir sandalyede </a:t>
            </a:r>
            <a:r>
              <a:rPr lang="tr-TR" sz="2000" dirty="0"/>
              <a:t>diş hekimi </a:t>
            </a:r>
            <a:r>
              <a:rPr lang="tr-TR" sz="2000" dirty="0" smtClean="0"/>
              <a:t>hastanın ağzının </a:t>
            </a:r>
            <a:r>
              <a:rPr lang="tr-TR" sz="2000" dirty="0"/>
              <a:t>içine bakmak için öne doğru biraz eğildiğinde</a:t>
            </a:r>
            <a:r>
              <a:rPr lang="tr-TR" sz="2000" dirty="0" smtClean="0"/>
              <a:t>, sırtını </a:t>
            </a:r>
            <a:r>
              <a:rPr lang="tr-TR" sz="2000" dirty="0"/>
              <a:t>dengede tutmakta zorlanabilir. Kalça ile </a:t>
            </a:r>
            <a:r>
              <a:rPr lang="tr-TR" sz="2000" dirty="0" smtClean="0"/>
              <a:t>beden arasındaki </a:t>
            </a:r>
            <a:r>
              <a:rPr lang="tr-TR" sz="2000" dirty="0"/>
              <a:t>açı çok daralır, ve bel omurgası kamburlaşır</a:t>
            </a:r>
            <a:r>
              <a:rPr lang="tr-TR" sz="2000" dirty="0" smtClean="0"/>
              <a:t>. Bu </a:t>
            </a:r>
            <a:r>
              <a:rPr lang="tr-TR" sz="2000" dirty="0"/>
              <a:t>hareket disklerin ön kısmına büyük bir ağırlık bindirir</a:t>
            </a:r>
            <a:r>
              <a:rPr lang="tr-TR" sz="2000" dirty="0" smtClean="0"/>
              <a:t>. Boyu </a:t>
            </a:r>
            <a:r>
              <a:rPr lang="tr-TR" sz="2000" dirty="0"/>
              <a:t>178 </a:t>
            </a:r>
            <a:r>
              <a:rPr lang="tr-TR" sz="2000" dirty="0" err="1"/>
              <a:t>cm.den</a:t>
            </a:r>
            <a:r>
              <a:rPr lang="tr-TR" sz="2000" dirty="0"/>
              <a:t> uzun olan diş hekimleri, </a:t>
            </a:r>
            <a:r>
              <a:rPr lang="tr-TR" sz="2000" dirty="0" smtClean="0"/>
              <a:t>oturma yüksekliği </a:t>
            </a:r>
            <a:r>
              <a:rPr lang="tr-TR" sz="2000" dirty="0"/>
              <a:t>55 </a:t>
            </a:r>
            <a:r>
              <a:rPr lang="tr-TR" sz="2000" dirty="0" err="1"/>
              <a:t>cm.den</a:t>
            </a:r>
            <a:r>
              <a:rPr lang="tr-TR" sz="2000" dirty="0"/>
              <a:t> az olmayan ekstra </a:t>
            </a:r>
            <a:r>
              <a:rPr lang="tr-TR" sz="2000" dirty="0" smtClean="0"/>
              <a:t>yüksek sandalyeler </a:t>
            </a:r>
            <a:r>
              <a:rPr lang="tr-TR" sz="2000" dirty="0"/>
              <a:t>kullanmak zorundadır. Öne doğru eğimli </a:t>
            </a:r>
            <a:r>
              <a:rPr lang="tr-TR" sz="2000" dirty="0" smtClean="0"/>
              <a:t>bir sandalyede </a:t>
            </a:r>
            <a:r>
              <a:rPr lang="tr-TR" sz="2000" dirty="0"/>
              <a:t>oturan bir diş hekiminin öne </a:t>
            </a:r>
            <a:r>
              <a:rPr lang="tr-TR" sz="2000" dirty="0" smtClean="0"/>
              <a:t>kaymasını önlemek </a:t>
            </a:r>
            <a:r>
              <a:rPr lang="tr-TR" sz="2000" dirty="0"/>
              <a:t>için</a:t>
            </a:r>
            <a:r>
              <a:rPr lang="tr-TR" sz="2000" dirty="0" smtClean="0"/>
              <a:t>, sandalyenin </a:t>
            </a:r>
            <a:r>
              <a:rPr lang="tr-TR" sz="2000" dirty="0"/>
              <a:t>oturulacak kısmında hafif </a:t>
            </a:r>
            <a:r>
              <a:rPr lang="tr-TR" sz="2000" dirty="0" smtClean="0"/>
              <a:t>bir çukurluk </a:t>
            </a:r>
            <a:r>
              <a:rPr lang="tr-TR" sz="2000" dirty="0"/>
              <a:t>olması gerekir.</a:t>
            </a:r>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4304" y="1484784"/>
            <a:ext cx="2102734" cy="20882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1150" y="3881934"/>
            <a:ext cx="2130765" cy="22897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245642" y="1501587"/>
            <a:ext cx="1762125" cy="2790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888125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OMÜ AMBLEM ile ilgili gö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68" t="5404" r="27357" b="4505"/>
          <a:stretch/>
        </p:blipFill>
        <p:spPr bwMode="auto">
          <a:xfrm>
            <a:off x="318438" y="210393"/>
            <a:ext cx="1147242" cy="84234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11" t="7155" r="6671" b="5531"/>
          <a:stretch/>
        </p:blipFill>
        <p:spPr bwMode="auto">
          <a:xfrm>
            <a:off x="10589255" y="188640"/>
            <a:ext cx="1193789" cy="864096"/>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2">
            <a:extLst>
              <a:ext uri="{FF2B5EF4-FFF2-40B4-BE49-F238E27FC236}">
                <a16:creationId xmlns:a16="http://schemas.microsoft.com/office/drawing/2014/main" xmlns="" id="{C326BF1F-B49C-4DF3-882F-012849EC5EE3}"/>
              </a:ext>
            </a:extLst>
          </p:cNvPr>
          <p:cNvSpPr txBox="1">
            <a:spLocks noChangeArrowheads="1"/>
          </p:cNvSpPr>
          <p:nvPr/>
        </p:nvSpPr>
        <p:spPr>
          <a:xfrm>
            <a:off x="1627024" y="188640"/>
            <a:ext cx="8856984" cy="864096"/>
          </a:xfrm>
          <a:prstGeom prst="rect">
            <a:avLst/>
          </a:prstGeo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vert="horz" lIns="121899" tIns="60949" rIns="121899" bIns="60949" rtlCol="0" anchor="b">
            <a:normAutofit fontScale="92500" lnSpcReduction="10000"/>
          </a:bodyPr>
          <a:lstStyle>
            <a:lvl1pPr algn="l" defTabSz="1218987" rtl="0" eaLnBrk="1" latinLnBrk="0" hangingPunct="1">
              <a:lnSpc>
                <a:spcPct val="90000"/>
              </a:lnSpc>
              <a:spcBef>
                <a:spcPct val="0"/>
              </a:spcBef>
              <a:buNone/>
              <a:defRPr sz="36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tr-TR" altLang="tr-TR" sz="3200" b="1" smtClean="0">
                <a:solidFill>
                  <a:schemeClr val="bg1"/>
                </a:solidFill>
              </a:rPr>
              <a:t>ENDODONTİK EKİPMANLAR </a:t>
            </a:r>
            <a:br>
              <a:rPr lang="tr-TR" altLang="tr-TR" sz="3200" b="1" smtClean="0">
                <a:solidFill>
                  <a:schemeClr val="bg1"/>
                </a:solidFill>
              </a:rPr>
            </a:br>
            <a:r>
              <a:rPr lang="tr-TR" sz="3200" b="1" smtClean="0">
                <a:solidFill>
                  <a:schemeClr val="bg1"/>
                </a:solidFill>
              </a:rPr>
              <a:t>DİŞ ÜNİTİ</a:t>
            </a:r>
            <a:endParaRPr lang="tr-TR" altLang="tr-TR" sz="3200" b="1" dirty="0">
              <a:solidFill>
                <a:schemeClr val="bg1"/>
              </a:solidFill>
            </a:endParaRPr>
          </a:p>
        </p:txBody>
      </p:sp>
      <p:sp>
        <p:nvSpPr>
          <p:cNvPr id="7" name="Başlık 1"/>
          <p:cNvSpPr txBox="1">
            <a:spLocks/>
          </p:cNvSpPr>
          <p:nvPr/>
        </p:nvSpPr>
        <p:spPr>
          <a:xfrm>
            <a:off x="877245" y="1185317"/>
            <a:ext cx="2274540" cy="371475"/>
          </a:xfrm>
          <a:prstGeom prst="rect">
            <a:avLst/>
          </a:prstGeom>
        </p:spPr>
        <p:txBody>
          <a:bodyPr vert="horz" lIns="121899" tIns="60949" rIns="121899" bIns="60949" rtlCol="0" anchor="b">
            <a:normAutofit fontScale="92500" lnSpcReduction="10000"/>
          </a:bodyPr>
          <a:lstStyle>
            <a:lvl1pPr algn="l" defTabSz="1218987" rtl="0" eaLnBrk="1" latinLnBrk="0" hangingPunct="1">
              <a:lnSpc>
                <a:spcPct val="90000"/>
              </a:lnSpc>
              <a:spcBef>
                <a:spcPct val="0"/>
              </a:spcBef>
              <a:buNone/>
              <a:defRPr sz="3600" kern="1200">
                <a:solidFill>
                  <a:schemeClr val="tx1"/>
                </a:solidFill>
                <a:latin typeface="+mj-lt"/>
                <a:ea typeface="+mj-ea"/>
                <a:cs typeface="+mj-cs"/>
              </a:defRPr>
            </a:lvl1pPr>
          </a:lstStyle>
          <a:p>
            <a:r>
              <a:rPr lang="tr-TR" sz="2000" b="1" dirty="0" smtClean="0">
                <a:solidFill>
                  <a:srgbClr val="FFC000"/>
                </a:solidFill>
              </a:rPr>
              <a:t>Kaynaklar</a:t>
            </a:r>
            <a:endParaRPr lang="tr-TR" sz="2000" b="1" dirty="0">
              <a:solidFill>
                <a:srgbClr val="FFC000"/>
              </a:solidFill>
            </a:endParaRPr>
          </a:p>
        </p:txBody>
      </p:sp>
      <p:sp>
        <p:nvSpPr>
          <p:cNvPr id="9" name="İçerik Yer Tutucusu 2"/>
          <p:cNvSpPr>
            <a:spLocks noGrp="1"/>
          </p:cNvSpPr>
          <p:nvPr>
            <p:ph idx="1"/>
          </p:nvPr>
        </p:nvSpPr>
        <p:spPr>
          <a:xfrm>
            <a:off x="765820" y="1556793"/>
            <a:ext cx="11165745" cy="5256584"/>
          </a:xfrm>
        </p:spPr>
        <p:txBody>
          <a:bodyPr>
            <a:normAutofit fontScale="70000" lnSpcReduction="20000"/>
          </a:bodyPr>
          <a:lstStyle/>
          <a:p>
            <a:pPr marL="288000" indent="-217488" fontAlgn="base">
              <a:spcBef>
                <a:spcPts val="1200"/>
              </a:spcBef>
            </a:pPr>
            <a:r>
              <a:rPr lang="tr-TR" sz="2200" b="1" dirty="0" smtClean="0"/>
              <a:t>Çakmak A. </a:t>
            </a:r>
            <a:r>
              <a:rPr lang="tr-TR" sz="2200" b="1" dirty="0" err="1" smtClean="0"/>
              <a:t>Dişhekimliği</a:t>
            </a:r>
            <a:r>
              <a:rPr lang="tr-TR" sz="2200" b="1" dirty="0" smtClean="0"/>
              <a:t> Ve Ergonomi</a:t>
            </a:r>
          </a:p>
          <a:p>
            <a:pPr marL="288000" indent="-217488" fontAlgn="base">
              <a:spcBef>
                <a:spcPts val="1200"/>
              </a:spcBef>
            </a:pPr>
            <a:r>
              <a:rPr lang="tr-TR" sz="2200" b="1" dirty="0" err="1" smtClean="0"/>
              <a:t>Kırzıoğlu</a:t>
            </a:r>
            <a:r>
              <a:rPr lang="tr-TR" sz="2200" b="1" dirty="0" smtClean="0"/>
              <a:t> Z, Yetiş </a:t>
            </a:r>
            <a:r>
              <a:rPr lang="tr-TR" sz="2200" b="1" dirty="0" err="1" smtClean="0"/>
              <a:t>Cç</a:t>
            </a:r>
            <a:r>
              <a:rPr lang="tr-TR" sz="2200" b="1" dirty="0" smtClean="0"/>
              <a:t>. Diş Hekimliği Kliniklerinde Ergonomik Düzenlemeler Bölüm 2: Diş Hekimliğinde Ergonomik Risk Faktörleri, Farkındalık Ve Alınacak Önlemler </a:t>
            </a:r>
            <a:r>
              <a:rPr lang="tr-TR" sz="2200" b="1" dirty="0" err="1" smtClean="0"/>
              <a:t>Ergonomıc</a:t>
            </a:r>
            <a:r>
              <a:rPr lang="tr-TR" sz="2200" b="1" dirty="0" smtClean="0"/>
              <a:t> </a:t>
            </a:r>
            <a:r>
              <a:rPr lang="tr-TR" sz="2200" b="1" dirty="0" err="1" smtClean="0"/>
              <a:t>Arrangements</a:t>
            </a:r>
            <a:r>
              <a:rPr lang="tr-TR" sz="2200" b="1" dirty="0" smtClean="0"/>
              <a:t> </a:t>
            </a:r>
            <a:r>
              <a:rPr lang="tr-TR" sz="2200" b="1" dirty="0" err="1" smtClean="0"/>
              <a:t>In</a:t>
            </a:r>
            <a:r>
              <a:rPr lang="tr-TR" sz="2200" b="1" dirty="0" smtClean="0"/>
              <a:t> </a:t>
            </a:r>
            <a:r>
              <a:rPr lang="tr-TR" sz="2200" b="1" dirty="0" err="1" smtClean="0"/>
              <a:t>Dental</a:t>
            </a:r>
            <a:r>
              <a:rPr lang="tr-TR" sz="2200" b="1" dirty="0" smtClean="0"/>
              <a:t> </a:t>
            </a:r>
            <a:r>
              <a:rPr lang="tr-TR" sz="2200" b="1" dirty="0" err="1" smtClean="0"/>
              <a:t>Clınıcs</a:t>
            </a:r>
            <a:r>
              <a:rPr lang="tr-TR" sz="2200" b="1" dirty="0" smtClean="0"/>
              <a:t> </a:t>
            </a:r>
            <a:r>
              <a:rPr lang="tr-TR" sz="2200" b="1" dirty="0" err="1" smtClean="0"/>
              <a:t>Part</a:t>
            </a:r>
            <a:r>
              <a:rPr lang="tr-TR" sz="2200" b="1" dirty="0" smtClean="0"/>
              <a:t> 2: </a:t>
            </a:r>
            <a:r>
              <a:rPr lang="tr-TR" sz="2200" b="1" dirty="0" err="1" smtClean="0"/>
              <a:t>Ergonomıcal</a:t>
            </a:r>
            <a:r>
              <a:rPr lang="tr-TR" sz="2200" b="1" dirty="0" smtClean="0"/>
              <a:t> </a:t>
            </a:r>
            <a:r>
              <a:rPr lang="tr-TR" sz="2200" b="1" dirty="0" err="1" smtClean="0"/>
              <a:t>Rısk</a:t>
            </a:r>
            <a:r>
              <a:rPr lang="tr-TR" sz="2200" b="1" dirty="0" smtClean="0"/>
              <a:t> </a:t>
            </a:r>
            <a:r>
              <a:rPr lang="tr-TR" sz="2200" b="1" dirty="0" err="1" smtClean="0"/>
              <a:t>Factors</a:t>
            </a:r>
            <a:r>
              <a:rPr lang="tr-TR" sz="2200" b="1" dirty="0" smtClean="0"/>
              <a:t> </a:t>
            </a:r>
            <a:r>
              <a:rPr lang="tr-TR" sz="2200" b="1" dirty="0" err="1" smtClean="0"/>
              <a:t>In</a:t>
            </a:r>
            <a:r>
              <a:rPr lang="tr-TR" sz="2200" b="1" dirty="0" smtClean="0"/>
              <a:t> </a:t>
            </a:r>
            <a:r>
              <a:rPr lang="tr-TR" sz="2200" b="1" dirty="0" err="1" smtClean="0"/>
              <a:t>Dentıstry</a:t>
            </a:r>
            <a:r>
              <a:rPr lang="tr-TR" sz="2200" b="1" dirty="0" smtClean="0"/>
              <a:t>, </a:t>
            </a:r>
            <a:r>
              <a:rPr lang="tr-TR" sz="2200" b="1" dirty="0" err="1" smtClean="0"/>
              <a:t>Awareness</a:t>
            </a:r>
            <a:r>
              <a:rPr lang="tr-TR" sz="2200" b="1" dirty="0" smtClean="0"/>
              <a:t> </a:t>
            </a:r>
            <a:r>
              <a:rPr lang="tr-TR" sz="2200" b="1" dirty="0" err="1" smtClean="0"/>
              <a:t>And</a:t>
            </a:r>
            <a:r>
              <a:rPr lang="tr-TR" sz="2200" b="1" dirty="0" smtClean="0"/>
              <a:t> </a:t>
            </a:r>
            <a:r>
              <a:rPr lang="tr-TR" sz="2200" b="1" dirty="0" err="1" smtClean="0"/>
              <a:t>Preventıons</a:t>
            </a:r>
            <a:r>
              <a:rPr lang="tr-TR" sz="2200" b="1" dirty="0" smtClean="0"/>
              <a:t> </a:t>
            </a:r>
          </a:p>
          <a:p>
            <a:pPr marL="288000" indent="-217488" fontAlgn="base">
              <a:spcBef>
                <a:spcPts val="1200"/>
              </a:spcBef>
            </a:pPr>
            <a:r>
              <a:rPr lang="tr-TR" sz="2200" b="1" dirty="0"/>
              <a:t>H. </a:t>
            </a:r>
            <a:r>
              <a:rPr lang="tr-TR" sz="2200" b="1" dirty="0" err="1"/>
              <a:t>Luczak</a:t>
            </a:r>
            <a:r>
              <a:rPr lang="tr-TR" sz="2200" b="1" dirty="0"/>
              <a:t> </a:t>
            </a:r>
            <a:r>
              <a:rPr lang="tr-TR" sz="2200" b="1" dirty="0" err="1"/>
              <a:t>And</a:t>
            </a:r>
            <a:r>
              <a:rPr lang="tr-TR" sz="2200" b="1" dirty="0"/>
              <a:t> K. J.  </a:t>
            </a:r>
            <a:r>
              <a:rPr lang="tr-TR" sz="2200" b="1" dirty="0" err="1"/>
              <a:t>Zink</a:t>
            </a:r>
            <a:r>
              <a:rPr lang="tr-TR" sz="2200" b="1" dirty="0"/>
              <a:t> (</a:t>
            </a:r>
            <a:r>
              <a:rPr lang="tr-TR" sz="2200" b="1" dirty="0" err="1"/>
              <a:t>Editors</a:t>
            </a:r>
            <a:r>
              <a:rPr lang="tr-TR" sz="2200" b="1" dirty="0"/>
              <a:t>) </a:t>
            </a:r>
            <a:r>
              <a:rPr lang="tr-TR" sz="2200" b="1" dirty="0" smtClean="0"/>
              <a:t>, Dul. Jan. </a:t>
            </a:r>
            <a:r>
              <a:rPr lang="tr-TR" sz="2200" b="1" dirty="0" err="1" smtClean="0"/>
              <a:t>The</a:t>
            </a:r>
            <a:r>
              <a:rPr lang="tr-TR" sz="2200" b="1" dirty="0" smtClean="0"/>
              <a:t> Strategic Value Of </a:t>
            </a:r>
            <a:r>
              <a:rPr lang="tr-TR" sz="2200" b="1" dirty="0" err="1" smtClean="0"/>
              <a:t>Ergonomics</a:t>
            </a:r>
            <a:r>
              <a:rPr lang="tr-TR" sz="2200" b="1" dirty="0" smtClean="0"/>
              <a:t> </a:t>
            </a:r>
            <a:r>
              <a:rPr lang="tr-TR" sz="2200" b="1" dirty="0" err="1" smtClean="0"/>
              <a:t>For</a:t>
            </a:r>
            <a:r>
              <a:rPr lang="tr-TR" sz="2200" b="1" dirty="0" smtClean="0"/>
              <a:t> </a:t>
            </a:r>
            <a:r>
              <a:rPr lang="tr-TR" sz="2200" b="1" dirty="0" err="1" smtClean="0"/>
              <a:t>Vompanies</a:t>
            </a:r>
            <a:r>
              <a:rPr lang="tr-TR" sz="2200" b="1" dirty="0" smtClean="0"/>
              <a:t> Human </a:t>
            </a:r>
            <a:r>
              <a:rPr lang="tr-TR" sz="2200" b="1" dirty="0" err="1" smtClean="0"/>
              <a:t>Factors</a:t>
            </a:r>
            <a:r>
              <a:rPr lang="tr-TR" sz="2200" b="1" dirty="0" smtClean="0"/>
              <a:t> </a:t>
            </a:r>
            <a:r>
              <a:rPr lang="tr-TR" sz="2200" b="1" dirty="0" err="1" smtClean="0"/>
              <a:t>In</a:t>
            </a:r>
            <a:r>
              <a:rPr lang="tr-TR" sz="2200" b="1" dirty="0" smtClean="0"/>
              <a:t> </a:t>
            </a:r>
            <a:r>
              <a:rPr lang="tr-TR" sz="2200" b="1" dirty="0" err="1" smtClean="0"/>
              <a:t>Organızatıonal</a:t>
            </a:r>
            <a:r>
              <a:rPr lang="tr-TR" sz="2200" b="1" dirty="0" smtClean="0"/>
              <a:t> </a:t>
            </a:r>
            <a:r>
              <a:rPr lang="tr-TR" sz="2200" b="1" dirty="0" err="1" smtClean="0"/>
              <a:t>Desıgn</a:t>
            </a:r>
            <a:r>
              <a:rPr lang="tr-TR" sz="2200" b="1" dirty="0" smtClean="0"/>
              <a:t> </a:t>
            </a:r>
            <a:r>
              <a:rPr lang="tr-TR" sz="2200" b="1" dirty="0" err="1" smtClean="0"/>
              <a:t>And</a:t>
            </a:r>
            <a:r>
              <a:rPr lang="tr-TR" sz="2200" b="1" dirty="0" smtClean="0"/>
              <a:t> Management  2003</a:t>
            </a:r>
          </a:p>
          <a:p>
            <a:pPr marL="288000" indent="-217488" fontAlgn="base">
              <a:spcBef>
                <a:spcPts val="1200"/>
              </a:spcBef>
            </a:pPr>
            <a:r>
              <a:rPr lang="tr-TR" sz="2200" b="1" dirty="0" smtClean="0"/>
              <a:t>Dul. Jan., </a:t>
            </a:r>
            <a:r>
              <a:rPr lang="tr-TR" sz="2200" b="1" dirty="0" err="1" smtClean="0"/>
              <a:t>Willemse</a:t>
            </a:r>
            <a:r>
              <a:rPr lang="tr-TR" sz="2200" b="1" dirty="0" smtClean="0"/>
              <a:t>, H., De </a:t>
            </a:r>
            <a:r>
              <a:rPr lang="tr-TR" sz="2200" b="1" dirty="0" err="1" smtClean="0"/>
              <a:t>Vries</a:t>
            </a:r>
            <a:r>
              <a:rPr lang="tr-TR" sz="2200" b="1" dirty="0" smtClean="0"/>
              <a:t>, H. (2004) </a:t>
            </a:r>
            <a:r>
              <a:rPr lang="tr-TR" sz="2200" b="1" dirty="0" err="1" smtClean="0"/>
              <a:t>Participatory</a:t>
            </a:r>
            <a:r>
              <a:rPr lang="tr-TR" sz="2200" b="1" dirty="0" smtClean="0"/>
              <a:t> Design Of </a:t>
            </a:r>
            <a:r>
              <a:rPr lang="tr-TR" sz="2200" b="1" dirty="0" err="1" smtClean="0"/>
              <a:t>Work</a:t>
            </a:r>
            <a:r>
              <a:rPr lang="tr-TR" sz="2200" b="1" dirty="0" smtClean="0"/>
              <a:t> </a:t>
            </a:r>
            <a:r>
              <a:rPr lang="tr-TR" sz="2200" b="1" dirty="0" err="1" smtClean="0"/>
              <a:t>Equipment</a:t>
            </a:r>
            <a:r>
              <a:rPr lang="tr-TR" sz="2200" b="1" dirty="0" smtClean="0"/>
              <a:t>. How </a:t>
            </a:r>
            <a:r>
              <a:rPr lang="tr-TR" sz="2200" b="1" dirty="0" err="1" smtClean="0"/>
              <a:t>End-user</a:t>
            </a:r>
            <a:r>
              <a:rPr lang="tr-TR" sz="2200" b="1" dirty="0" smtClean="0"/>
              <a:t> Data Can Be </a:t>
            </a:r>
            <a:r>
              <a:rPr lang="tr-TR" sz="2200" b="1" dirty="0" err="1" smtClean="0"/>
              <a:t>İntegrated</a:t>
            </a:r>
            <a:r>
              <a:rPr lang="tr-TR" sz="2200" b="1" dirty="0" smtClean="0"/>
              <a:t> </a:t>
            </a:r>
            <a:r>
              <a:rPr lang="tr-TR" sz="2200" b="1" dirty="0" err="1" smtClean="0"/>
              <a:t>İnto</a:t>
            </a:r>
            <a:r>
              <a:rPr lang="tr-TR" sz="2200" b="1" dirty="0" smtClean="0"/>
              <a:t> </a:t>
            </a:r>
            <a:r>
              <a:rPr lang="tr-TR" sz="2200" b="1" dirty="0" err="1" smtClean="0"/>
              <a:t>The</a:t>
            </a:r>
            <a:r>
              <a:rPr lang="tr-TR" sz="2200" b="1" dirty="0" smtClean="0"/>
              <a:t> ISO </a:t>
            </a:r>
            <a:r>
              <a:rPr lang="tr-TR" sz="2200" b="1" dirty="0" err="1" smtClean="0"/>
              <a:t>And</a:t>
            </a:r>
            <a:r>
              <a:rPr lang="tr-TR" sz="2200" b="1" dirty="0" smtClean="0"/>
              <a:t> CEN </a:t>
            </a:r>
            <a:r>
              <a:rPr lang="tr-TR" sz="2200" b="1" dirty="0" err="1" smtClean="0"/>
              <a:t>Systems</a:t>
            </a:r>
            <a:r>
              <a:rPr lang="tr-TR" sz="2200" b="1" dirty="0" smtClean="0"/>
              <a:t>. </a:t>
            </a:r>
            <a:r>
              <a:rPr lang="tr-TR" sz="2200" b="1" dirty="0" err="1" smtClean="0"/>
              <a:t>Newsletter</a:t>
            </a:r>
            <a:r>
              <a:rPr lang="tr-TR" sz="2200" b="1" dirty="0" smtClean="0"/>
              <a:t> Of </a:t>
            </a:r>
            <a:r>
              <a:rPr lang="tr-TR" sz="2200" b="1" dirty="0" err="1" smtClean="0"/>
              <a:t>The</a:t>
            </a:r>
            <a:r>
              <a:rPr lang="tr-TR" sz="2200" b="1" dirty="0" smtClean="0"/>
              <a:t> </a:t>
            </a:r>
            <a:r>
              <a:rPr lang="tr-TR" sz="2200" b="1" dirty="0" err="1" smtClean="0"/>
              <a:t>European</a:t>
            </a:r>
            <a:r>
              <a:rPr lang="tr-TR" sz="2200" b="1" dirty="0" smtClean="0"/>
              <a:t> </a:t>
            </a:r>
            <a:r>
              <a:rPr lang="tr-TR" sz="2200" b="1" dirty="0" err="1" smtClean="0"/>
              <a:t>Trade</a:t>
            </a:r>
            <a:r>
              <a:rPr lang="tr-TR" sz="2200" b="1" dirty="0" smtClean="0"/>
              <a:t> </a:t>
            </a:r>
            <a:r>
              <a:rPr lang="tr-TR" sz="2200" b="1" dirty="0" err="1" smtClean="0"/>
              <a:t>Union</a:t>
            </a:r>
            <a:r>
              <a:rPr lang="tr-TR" sz="2200" b="1" dirty="0" smtClean="0"/>
              <a:t> Technical </a:t>
            </a:r>
            <a:r>
              <a:rPr lang="tr-TR" sz="2200" b="1" dirty="0" err="1" smtClean="0"/>
              <a:t>Burreau</a:t>
            </a:r>
            <a:r>
              <a:rPr lang="tr-TR" sz="2200" b="1" dirty="0" smtClean="0"/>
              <a:t> </a:t>
            </a:r>
            <a:r>
              <a:rPr lang="tr-TR" sz="2200" b="1" dirty="0" err="1" smtClean="0"/>
              <a:t>For</a:t>
            </a:r>
            <a:r>
              <a:rPr lang="tr-TR" sz="2200" b="1" dirty="0" smtClean="0"/>
              <a:t> </a:t>
            </a:r>
            <a:r>
              <a:rPr lang="tr-TR" sz="2200" b="1" dirty="0" err="1" smtClean="0"/>
              <a:t>Health</a:t>
            </a:r>
            <a:r>
              <a:rPr lang="tr-TR" sz="2200" b="1" dirty="0" smtClean="0"/>
              <a:t> </a:t>
            </a:r>
            <a:r>
              <a:rPr lang="tr-TR" sz="2200" b="1" dirty="0" err="1" smtClean="0"/>
              <a:t>And</a:t>
            </a:r>
            <a:r>
              <a:rPr lang="tr-TR" sz="2200" b="1" dirty="0" smtClean="0"/>
              <a:t> </a:t>
            </a:r>
            <a:r>
              <a:rPr lang="tr-TR" sz="2200" b="1" dirty="0" err="1" smtClean="0"/>
              <a:t>Safety</a:t>
            </a:r>
            <a:r>
              <a:rPr lang="tr-TR" sz="2200" b="1" dirty="0" smtClean="0"/>
              <a:t> (24), </a:t>
            </a:r>
            <a:r>
              <a:rPr lang="tr-TR" sz="2200" b="1" dirty="0" err="1" smtClean="0"/>
              <a:t>Pp</a:t>
            </a:r>
            <a:r>
              <a:rPr lang="tr-TR" sz="2200" b="1" dirty="0" smtClean="0"/>
              <a:t> 25-27.</a:t>
            </a:r>
          </a:p>
          <a:p>
            <a:pPr marL="288000" indent="-217488" fontAlgn="base">
              <a:spcBef>
                <a:spcPts val="1200"/>
              </a:spcBef>
            </a:pPr>
            <a:r>
              <a:rPr lang="tr-TR" sz="2200" b="1" dirty="0" smtClean="0"/>
              <a:t>Erkan N. Ergonomi, MPM Yayınları, Ankara 2000</a:t>
            </a:r>
          </a:p>
          <a:p>
            <a:pPr marL="288000" indent="-217488" fontAlgn="base">
              <a:spcBef>
                <a:spcPts val="1200"/>
              </a:spcBef>
            </a:pPr>
            <a:r>
              <a:rPr lang="tr-TR" sz="2200" b="1" dirty="0" smtClean="0"/>
              <a:t>Gökçen  T., Ergonomi </a:t>
            </a:r>
            <a:r>
              <a:rPr lang="tr-TR" sz="2200" b="1" dirty="0" err="1" smtClean="0"/>
              <a:t>Drs</a:t>
            </a:r>
            <a:r>
              <a:rPr lang="tr-TR" sz="2200" b="1" dirty="0" smtClean="0"/>
              <a:t> Notları, Yıldız Teknik Üniversitesi,. 2002</a:t>
            </a:r>
          </a:p>
          <a:p>
            <a:pPr marL="288000" indent="-217488" fontAlgn="base">
              <a:spcBef>
                <a:spcPts val="1200"/>
              </a:spcBef>
            </a:pPr>
            <a:r>
              <a:rPr lang="tr-TR" sz="2200" b="1" dirty="0" smtClean="0">
                <a:hlinkClick r:id="rId4"/>
              </a:rPr>
              <a:t>Http://Www.Sistems.Org/Ergonomi;bilinc_b.Htm</a:t>
            </a:r>
            <a:endParaRPr lang="tr-TR" sz="2200" b="1" dirty="0" smtClean="0"/>
          </a:p>
          <a:p>
            <a:pPr marL="288000" indent="-217488" fontAlgn="base">
              <a:spcBef>
                <a:spcPts val="1200"/>
              </a:spcBef>
            </a:pPr>
            <a:r>
              <a:rPr lang="tr-TR" sz="2200" b="1" dirty="0" err="1" smtClean="0"/>
              <a:t>Ilo</a:t>
            </a:r>
            <a:r>
              <a:rPr lang="tr-TR" sz="2200" b="1" dirty="0" smtClean="0"/>
              <a:t>. </a:t>
            </a:r>
            <a:r>
              <a:rPr lang="tr-TR" sz="2200" b="1" dirty="0" err="1" smtClean="0"/>
              <a:t>Your</a:t>
            </a:r>
            <a:r>
              <a:rPr lang="tr-TR" sz="2200" b="1" dirty="0" smtClean="0"/>
              <a:t> </a:t>
            </a:r>
            <a:r>
              <a:rPr lang="tr-TR" sz="2200" b="1" dirty="0" err="1" smtClean="0"/>
              <a:t>Health</a:t>
            </a:r>
            <a:r>
              <a:rPr lang="tr-TR" sz="2200" b="1" dirty="0" smtClean="0"/>
              <a:t> </a:t>
            </a:r>
            <a:r>
              <a:rPr lang="tr-TR" sz="2200" b="1" dirty="0" err="1" smtClean="0"/>
              <a:t>And</a:t>
            </a:r>
            <a:r>
              <a:rPr lang="tr-TR" sz="2200" b="1" dirty="0" smtClean="0"/>
              <a:t> </a:t>
            </a:r>
            <a:r>
              <a:rPr lang="tr-TR" sz="2200" b="1" dirty="0" err="1" smtClean="0"/>
              <a:t>Safety</a:t>
            </a:r>
            <a:r>
              <a:rPr lang="tr-TR" sz="2200" b="1" dirty="0" smtClean="0"/>
              <a:t> At </a:t>
            </a:r>
            <a:r>
              <a:rPr lang="tr-TR" sz="2200" b="1" dirty="0" err="1" smtClean="0"/>
              <a:t>Work</a:t>
            </a:r>
            <a:r>
              <a:rPr lang="tr-TR" sz="2200" b="1" dirty="0" smtClean="0"/>
              <a:t>: A Collection Of </a:t>
            </a:r>
            <a:r>
              <a:rPr lang="tr-TR" sz="2200" b="1" dirty="0" err="1" smtClean="0"/>
              <a:t>Modules</a:t>
            </a:r>
            <a:r>
              <a:rPr lang="tr-TR" sz="2200" b="1" dirty="0" smtClean="0"/>
              <a:t>, </a:t>
            </a:r>
            <a:r>
              <a:rPr lang="tr-TR" sz="2200" b="1" dirty="0" err="1" smtClean="0"/>
              <a:t>Ergonomıcs</a:t>
            </a:r>
            <a:r>
              <a:rPr lang="tr-TR" sz="2200" b="1" dirty="0" smtClean="0"/>
              <a:t>, 1996</a:t>
            </a:r>
          </a:p>
          <a:p>
            <a:pPr marL="288000" indent="-217488" fontAlgn="base">
              <a:spcBef>
                <a:spcPts val="1200"/>
              </a:spcBef>
            </a:pPr>
            <a:r>
              <a:rPr lang="tr-TR" sz="2200" b="1" dirty="0" smtClean="0"/>
              <a:t>Milli Prodüktivite Merkezi, Verimliliği Arttırıcı Yaklaşım Ve Teknikler Dizisi Ergonomi, MPM Yayınları, 1999</a:t>
            </a:r>
          </a:p>
          <a:p>
            <a:pPr marL="288000" indent="-217488" fontAlgn="base">
              <a:spcBef>
                <a:spcPts val="1200"/>
              </a:spcBef>
            </a:pPr>
            <a:r>
              <a:rPr lang="tr-TR" sz="2200" b="1" dirty="0" smtClean="0"/>
              <a:t>Milli </a:t>
            </a:r>
            <a:r>
              <a:rPr lang="tr-TR" sz="2200" b="1" dirty="0" err="1" smtClean="0"/>
              <a:t>Prodüktüvite</a:t>
            </a:r>
            <a:r>
              <a:rPr lang="tr-TR" sz="2200" b="1" dirty="0" smtClean="0"/>
              <a:t> Merkezi Broşür Ve Yayınları </a:t>
            </a:r>
            <a:r>
              <a:rPr lang="tr-TR" sz="2200" b="1" dirty="0" err="1" smtClean="0"/>
              <a:t>Ments</a:t>
            </a:r>
            <a:r>
              <a:rPr lang="tr-TR" sz="2200" b="1" dirty="0" smtClean="0"/>
              <a:t> </a:t>
            </a:r>
            <a:r>
              <a:rPr lang="tr-TR" sz="2200" b="1" dirty="0" err="1" smtClean="0"/>
              <a:t>İncluding</a:t>
            </a:r>
            <a:r>
              <a:rPr lang="tr-TR" sz="2200" b="1" dirty="0" smtClean="0"/>
              <a:t> </a:t>
            </a:r>
            <a:r>
              <a:rPr lang="tr-TR" sz="2200" b="1" dirty="0" err="1" smtClean="0"/>
              <a:t>Elements</a:t>
            </a:r>
            <a:r>
              <a:rPr lang="tr-TR" sz="2200" b="1" dirty="0" smtClean="0"/>
              <a:t> Of </a:t>
            </a:r>
            <a:r>
              <a:rPr lang="tr-TR" sz="2200" b="1" dirty="0" err="1" smtClean="0"/>
              <a:t>Ergonomics</a:t>
            </a:r>
            <a:r>
              <a:rPr lang="tr-TR" sz="2200" b="1" dirty="0" smtClean="0"/>
              <a:t> Programs </a:t>
            </a:r>
            <a:r>
              <a:rPr lang="tr-TR" sz="2200" b="1" dirty="0" err="1" smtClean="0"/>
              <a:t>And</a:t>
            </a:r>
            <a:r>
              <a:rPr lang="tr-TR" sz="2200" b="1" dirty="0" smtClean="0"/>
              <a:t> </a:t>
            </a:r>
            <a:r>
              <a:rPr lang="tr-TR" sz="2200" b="1" dirty="0" err="1" smtClean="0"/>
              <a:t>Cumulative</a:t>
            </a:r>
            <a:r>
              <a:rPr lang="tr-TR" sz="2200" b="1" dirty="0" smtClean="0"/>
              <a:t> </a:t>
            </a:r>
            <a:r>
              <a:rPr lang="tr-TR" sz="2200" b="1" dirty="0" err="1" smtClean="0"/>
              <a:t>Trauma</a:t>
            </a:r>
            <a:r>
              <a:rPr lang="tr-TR" sz="2200" b="1" dirty="0" smtClean="0"/>
              <a:t> </a:t>
            </a:r>
            <a:r>
              <a:rPr lang="tr-TR" sz="2200" b="1" dirty="0" err="1" smtClean="0"/>
              <a:t>Disorders</a:t>
            </a:r>
            <a:r>
              <a:rPr lang="tr-TR" sz="2200" b="1" dirty="0" smtClean="0"/>
              <a:t> İn </a:t>
            </a:r>
            <a:r>
              <a:rPr lang="tr-TR" sz="2200" b="1" dirty="0" err="1" smtClean="0"/>
              <a:t>The</a:t>
            </a:r>
            <a:r>
              <a:rPr lang="tr-TR" sz="2200" b="1" dirty="0" smtClean="0"/>
              <a:t> </a:t>
            </a:r>
            <a:r>
              <a:rPr lang="tr-TR" sz="2200" b="1" dirty="0" err="1" smtClean="0"/>
              <a:t>Workplace</a:t>
            </a:r>
            <a:r>
              <a:rPr lang="tr-TR" sz="2200" b="1" dirty="0" smtClean="0"/>
              <a:t> </a:t>
            </a:r>
            <a:r>
              <a:rPr lang="tr-TR" sz="2200" b="1" dirty="0" err="1" smtClean="0">
                <a:hlinkClick r:id="rId5"/>
              </a:rPr>
              <a:t>Www.Cdc</a:t>
            </a:r>
            <a:r>
              <a:rPr lang="tr-TR" sz="2200" b="1" dirty="0" smtClean="0">
                <a:hlinkClick r:id="rId5"/>
              </a:rPr>
              <a:t>-gov/</a:t>
            </a:r>
            <a:r>
              <a:rPr lang="tr-TR" sz="2200" b="1" dirty="0" err="1" smtClean="0">
                <a:hlinkClick r:id="rId5"/>
              </a:rPr>
              <a:t>Niosh</a:t>
            </a:r>
            <a:endParaRPr lang="tr-TR" sz="2200" b="1" dirty="0" smtClean="0"/>
          </a:p>
          <a:p>
            <a:pPr marL="288000" indent="-217488" fontAlgn="base">
              <a:spcBef>
                <a:spcPts val="1200"/>
              </a:spcBef>
            </a:pPr>
            <a:r>
              <a:rPr lang="tr-TR" sz="2200" b="1" dirty="0" smtClean="0"/>
              <a:t>Oral, A., Ergonomi Ders Notları, Balıkesir Üniversitesi 2000</a:t>
            </a:r>
          </a:p>
          <a:p>
            <a:pPr marL="288000" indent="-217488" fontAlgn="base">
              <a:spcBef>
                <a:spcPts val="1200"/>
              </a:spcBef>
            </a:pPr>
            <a:r>
              <a:rPr lang="tr-TR" sz="2200" b="1" dirty="0" smtClean="0"/>
              <a:t>Pulat M. Fundamentals Of </a:t>
            </a:r>
            <a:r>
              <a:rPr lang="tr-TR" sz="2200" b="1" dirty="0" err="1" smtClean="0"/>
              <a:t>Industrial</a:t>
            </a:r>
            <a:r>
              <a:rPr lang="tr-TR" sz="2200" b="1" dirty="0" smtClean="0"/>
              <a:t> </a:t>
            </a:r>
            <a:r>
              <a:rPr lang="tr-TR" sz="2200" b="1" dirty="0" err="1" smtClean="0"/>
              <a:t>Ergonomics</a:t>
            </a:r>
            <a:r>
              <a:rPr lang="tr-TR" sz="2200" b="1" dirty="0" smtClean="0"/>
              <a:t>, </a:t>
            </a:r>
            <a:r>
              <a:rPr lang="tr-TR" sz="2200" b="1" dirty="0" err="1" smtClean="0"/>
              <a:t>Wavwlendress</a:t>
            </a:r>
            <a:r>
              <a:rPr lang="tr-TR" sz="2200" b="1" dirty="0" smtClean="0"/>
              <a:t>. </a:t>
            </a:r>
            <a:r>
              <a:rPr lang="tr-TR" sz="2200" b="1" dirty="0" err="1" smtClean="0"/>
              <a:t>Inc</a:t>
            </a:r>
            <a:r>
              <a:rPr lang="tr-TR" sz="2200" b="1" dirty="0" smtClean="0"/>
              <a:t>, 1992</a:t>
            </a:r>
          </a:p>
          <a:p>
            <a:pPr marL="288000" indent="-217488" fontAlgn="base">
              <a:spcBef>
                <a:spcPts val="1200"/>
              </a:spcBef>
            </a:pPr>
            <a:r>
              <a:rPr lang="tr-TR" sz="2200" b="1" dirty="0" err="1" smtClean="0"/>
              <a:t>Sanders</a:t>
            </a:r>
            <a:r>
              <a:rPr lang="tr-TR" sz="2200" b="1" dirty="0" smtClean="0"/>
              <a:t> M. &amp; </a:t>
            </a:r>
            <a:r>
              <a:rPr lang="tr-TR" sz="2200" b="1" dirty="0" err="1" smtClean="0"/>
              <a:t>Mc</a:t>
            </a:r>
            <a:r>
              <a:rPr lang="tr-TR" sz="2200" b="1" dirty="0" smtClean="0"/>
              <a:t> </a:t>
            </a:r>
            <a:r>
              <a:rPr lang="tr-TR" sz="2200" b="1" dirty="0" err="1" smtClean="0"/>
              <a:t>Cormıcke</a:t>
            </a:r>
            <a:r>
              <a:rPr lang="tr-TR" sz="2200" b="1" dirty="0" smtClean="0"/>
              <a:t> E. Human </a:t>
            </a:r>
            <a:r>
              <a:rPr lang="tr-TR" sz="2200" b="1" dirty="0" err="1" smtClean="0"/>
              <a:t>Factors</a:t>
            </a:r>
            <a:r>
              <a:rPr lang="tr-TR" sz="2200" b="1" dirty="0" smtClean="0"/>
              <a:t> İn </a:t>
            </a:r>
            <a:r>
              <a:rPr lang="tr-TR" sz="2200" b="1" dirty="0" err="1" smtClean="0"/>
              <a:t>Engineering</a:t>
            </a:r>
            <a:r>
              <a:rPr lang="tr-TR" sz="2200" b="1" dirty="0" smtClean="0"/>
              <a:t> </a:t>
            </a:r>
            <a:r>
              <a:rPr lang="tr-TR" sz="2200" b="1" dirty="0" err="1" smtClean="0"/>
              <a:t>And</a:t>
            </a:r>
            <a:r>
              <a:rPr lang="tr-TR" sz="2200" b="1" dirty="0" smtClean="0"/>
              <a:t> Design, </a:t>
            </a:r>
            <a:r>
              <a:rPr lang="tr-TR" sz="2200" b="1" dirty="0" err="1" smtClean="0"/>
              <a:t>Mograw</a:t>
            </a:r>
            <a:r>
              <a:rPr lang="tr-TR" sz="2200" b="1" dirty="0" smtClean="0"/>
              <a:t> </a:t>
            </a:r>
            <a:r>
              <a:rPr lang="tr-TR" sz="2200" b="1" dirty="0" err="1" smtClean="0"/>
              <a:t>Hill</a:t>
            </a:r>
            <a:r>
              <a:rPr lang="tr-TR" sz="2200" b="1" dirty="0" smtClean="0"/>
              <a:t> </a:t>
            </a:r>
            <a:r>
              <a:rPr lang="tr-TR" sz="2200" b="1" dirty="0" err="1" smtClean="0"/>
              <a:t>Inc</a:t>
            </a:r>
            <a:r>
              <a:rPr lang="tr-TR" sz="2200" b="1" dirty="0" smtClean="0"/>
              <a:t>, 1987</a:t>
            </a:r>
          </a:p>
          <a:p>
            <a:pPr marL="288000" indent="-217488" fontAlgn="base">
              <a:spcBef>
                <a:spcPts val="1200"/>
              </a:spcBef>
            </a:pPr>
            <a:r>
              <a:rPr lang="tr-TR" sz="2200" b="1" dirty="0" smtClean="0"/>
              <a:t>TINAR, Mustafa Yaşar, Yansımalar, İzmir, 1996</a:t>
            </a:r>
          </a:p>
          <a:p>
            <a:endParaRPr lang="tr-TR" sz="2000" b="1" dirty="0"/>
          </a:p>
          <a:p>
            <a:endParaRPr lang="tr-TR" sz="2000" b="1" dirty="0"/>
          </a:p>
          <a:p>
            <a:endParaRPr lang="tr-TR" sz="2000" b="1" dirty="0"/>
          </a:p>
        </p:txBody>
      </p:sp>
    </p:spTree>
    <p:extLst>
      <p:ext uri="{BB962C8B-B14F-4D97-AF65-F5344CB8AC3E}">
        <p14:creationId xmlns:p14="http://schemas.microsoft.com/office/powerpoint/2010/main" val="37631102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xmlns="" id="{C326BF1F-B49C-4DF3-882F-012849EC5EE3}"/>
              </a:ext>
            </a:extLst>
          </p:cNvPr>
          <p:cNvSpPr>
            <a:spLocks noGrp="1" noChangeArrowheads="1"/>
          </p:cNvSpPr>
          <p:nvPr>
            <p:ph type="title"/>
          </p:nvPr>
        </p:nvSpPr>
        <p:spPr>
          <a:xfrm>
            <a:off x="2842867" y="260648"/>
            <a:ext cx="6504051" cy="648072"/>
          </a:xfr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a:normAutofit/>
          </a:bodyPr>
          <a:lstStyle/>
          <a:p>
            <a:pPr algn="ctr"/>
            <a:r>
              <a:rPr lang="tr-TR" altLang="tr-TR" sz="3200" b="1" dirty="0" smtClean="0">
                <a:solidFill>
                  <a:schemeClr val="bg1"/>
                </a:solidFill>
              </a:rPr>
              <a:t>DİŞ HEKİMLİĞİNDE ERGONOMİ</a:t>
            </a:r>
            <a:endParaRPr lang="tr-TR" altLang="tr-TR" sz="3200" b="1" dirty="0">
              <a:solidFill>
                <a:schemeClr val="bg1"/>
              </a:solidFill>
            </a:endParaRPr>
          </a:p>
        </p:txBody>
      </p:sp>
      <p:pic>
        <p:nvPicPr>
          <p:cNvPr id="1026" name="Picture 2" descr="OMÜ AMBLEM ile ilgili gö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68" t="5404" r="27357" b="4505"/>
          <a:stretch/>
        </p:blipFill>
        <p:spPr bwMode="auto">
          <a:xfrm>
            <a:off x="405780" y="264382"/>
            <a:ext cx="648072" cy="60834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MÜ AMBLEM ile ilgili görsel sonuc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11" t="7155" r="6671" b="5531"/>
          <a:stretch/>
        </p:blipFill>
        <p:spPr bwMode="auto">
          <a:xfrm>
            <a:off x="11126705" y="264383"/>
            <a:ext cx="656339" cy="608348"/>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405780" y="980728"/>
            <a:ext cx="11665296" cy="5632311"/>
          </a:xfrm>
          <a:prstGeom prst="rect">
            <a:avLst/>
          </a:prstGeom>
        </p:spPr>
        <p:txBody>
          <a:bodyPr wrap="square">
            <a:spAutoFit/>
          </a:bodyPr>
          <a:lstStyle/>
          <a:p>
            <a:r>
              <a:rPr lang="tr-TR" sz="1800" b="1" dirty="0"/>
              <a:t>DİŞ HEKİMLİĞİNDE ERGONOMİK RİSK FAKTÖRLERİ </a:t>
            </a:r>
            <a:endParaRPr lang="tr-TR" sz="1800" b="1" dirty="0" smtClean="0"/>
          </a:p>
          <a:p>
            <a:r>
              <a:rPr lang="tr-TR" sz="1800" b="1" dirty="0"/>
              <a:t>KAYNAKLAR </a:t>
            </a:r>
            <a:endParaRPr lang="tr-TR" sz="1800" b="1" dirty="0" smtClean="0"/>
          </a:p>
          <a:p>
            <a:pPr marL="180975" indent="-180975">
              <a:buAutoNum type="arabicPeriod"/>
            </a:pPr>
            <a:r>
              <a:rPr lang="tr-TR" sz="1800" b="1" dirty="0" err="1" smtClean="0"/>
              <a:t>Furlow</a:t>
            </a:r>
            <a:r>
              <a:rPr lang="tr-TR" sz="1800" b="1" dirty="0" smtClean="0"/>
              <a:t> </a:t>
            </a:r>
            <a:r>
              <a:rPr lang="tr-TR" sz="1800" b="1" dirty="0"/>
              <a:t>B. </a:t>
            </a:r>
            <a:r>
              <a:rPr lang="tr-TR" sz="1800" b="1" dirty="0" err="1"/>
              <a:t>Ergonomics</a:t>
            </a:r>
            <a:r>
              <a:rPr lang="tr-TR" sz="1800" b="1" dirty="0"/>
              <a:t> in </a:t>
            </a:r>
            <a:r>
              <a:rPr lang="tr-TR" sz="1800" b="1" dirty="0" err="1"/>
              <a:t>the</a:t>
            </a:r>
            <a:r>
              <a:rPr lang="tr-TR" sz="1800" b="1" dirty="0"/>
              <a:t> </a:t>
            </a:r>
            <a:r>
              <a:rPr lang="tr-TR" sz="1800" b="1" dirty="0" err="1"/>
              <a:t>healthcare</a:t>
            </a:r>
            <a:r>
              <a:rPr lang="tr-TR" sz="1800" b="1" dirty="0"/>
              <a:t> </a:t>
            </a:r>
            <a:r>
              <a:rPr lang="tr-TR" sz="1800" b="1" dirty="0" err="1"/>
              <a:t>environment</a:t>
            </a:r>
            <a:r>
              <a:rPr lang="tr-TR" sz="1800" b="1" dirty="0"/>
              <a:t>. </a:t>
            </a:r>
            <a:r>
              <a:rPr lang="tr-TR" sz="1800" b="1" dirty="0" err="1"/>
              <a:t>Radiol</a:t>
            </a:r>
            <a:r>
              <a:rPr lang="tr-TR" sz="1800" b="1" dirty="0"/>
              <a:t> </a:t>
            </a:r>
            <a:r>
              <a:rPr lang="tr-TR" sz="1800" b="1" dirty="0" err="1"/>
              <a:t>Technol</a:t>
            </a:r>
            <a:r>
              <a:rPr lang="tr-TR" sz="1800" b="1" dirty="0"/>
              <a:t> 2002;74: 137-50. </a:t>
            </a:r>
            <a:endParaRPr lang="tr-TR" sz="1800" b="1" dirty="0" smtClean="0"/>
          </a:p>
          <a:p>
            <a:r>
              <a:rPr lang="tr-TR" sz="1800" b="1" dirty="0" smtClean="0"/>
              <a:t>2</a:t>
            </a:r>
            <a:r>
              <a:rPr lang="tr-TR" sz="1800" b="1" dirty="0"/>
              <a:t>. </a:t>
            </a:r>
            <a:r>
              <a:rPr lang="tr-TR" sz="1800" b="1" dirty="0" err="1"/>
              <a:t>Rucker</a:t>
            </a:r>
            <a:r>
              <a:rPr lang="tr-TR" sz="1800" b="1" dirty="0"/>
              <a:t> LM, </a:t>
            </a:r>
            <a:r>
              <a:rPr lang="tr-TR" sz="1800" b="1" dirty="0" err="1"/>
              <a:t>Sunell</a:t>
            </a:r>
            <a:r>
              <a:rPr lang="tr-TR" sz="1800" b="1" dirty="0"/>
              <a:t> S. </a:t>
            </a:r>
            <a:r>
              <a:rPr lang="tr-TR" sz="1800" b="1" dirty="0" err="1"/>
              <a:t>Ergonomic</a:t>
            </a:r>
            <a:r>
              <a:rPr lang="tr-TR" sz="1800" b="1" dirty="0"/>
              <a:t> risk </a:t>
            </a:r>
            <a:r>
              <a:rPr lang="tr-TR" sz="1800" b="1" dirty="0" err="1"/>
              <a:t>factors</a:t>
            </a:r>
            <a:r>
              <a:rPr lang="tr-TR" sz="1800" b="1" dirty="0"/>
              <a:t> </a:t>
            </a:r>
            <a:r>
              <a:rPr lang="tr-TR" sz="1800" b="1" dirty="0" err="1"/>
              <a:t>associated</a:t>
            </a:r>
            <a:r>
              <a:rPr lang="tr-TR" sz="1800" b="1" dirty="0"/>
              <a:t> </a:t>
            </a:r>
            <a:r>
              <a:rPr lang="tr-TR" sz="1800" b="1" dirty="0" err="1"/>
              <a:t>with</a:t>
            </a:r>
            <a:r>
              <a:rPr lang="tr-TR" sz="1800" b="1" dirty="0"/>
              <a:t> </a:t>
            </a:r>
            <a:r>
              <a:rPr lang="tr-TR" sz="1800" b="1" dirty="0" err="1"/>
              <a:t>clinical</a:t>
            </a:r>
            <a:r>
              <a:rPr lang="tr-TR" sz="1800" b="1" dirty="0"/>
              <a:t> </a:t>
            </a:r>
            <a:r>
              <a:rPr lang="tr-TR" sz="1800" b="1" dirty="0" err="1"/>
              <a:t>dentistry</a:t>
            </a:r>
            <a:r>
              <a:rPr lang="tr-TR" sz="1800" b="1" dirty="0"/>
              <a:t>. J </a:t>
            </a:r>
            <a:r>
              <a:rPr lang="tr-TR" sz="1800" b="1" dirty="0" err="1"/>
              <a:t>Calif</a:t>
            </a:r>
            <a:r>
              <a:rPr lang="tr-TR" sz="1800" b="1" dirty="0"/>
              <a:t> </a:t>
            </a:r>
            <a:r>
              <a:rPr lang="tr-TR" sz="1800" b="1" dirty="0" err="1"/>
              <a:t>Dent</a:t>
            </a:r>
            <a:r>
              <a:rPr lang="tr-TR" sz="1800" b="1" dirty="0"/>
              <a:t> </a:t>
            </a:r>
            <a:r>
              <a:rPr lang="tr-TR" sz="1800" b="1" dirty="0" err="1"/>
              <a:t>Assoc</a:t>
            </a:r>
            <a:r>
              <a:rPr lang="tr-TR" sz="1800" b="1" dirty="0"/>
              <a:t> 2002;30:139-48. </a:t>
            </a:r>
            <a:endParaRPr lang="tr-TR" sz="1800" b="1" dirty="0" smtClean="0"/>
          </a:p>
          <a:p>
            <a:r>
              <a:rPr lang="tr-TR" sz="1800" b="1" dirty="0" smtClean="0"/>
              <a:t>3</a:t>
            </a:r>
            <a:r>
              <a:rPr lang="tr-TR" sz="1800" b="1" dirty="0"/>
              <a:t>. </a:t>
            </a:r>
            <a:r>
              <a:rPr lang="tr-TR" sz="1800" b="1" dirty="0" err="1"/>
              <a:t>Valachi</a:t>
            </a:r>
            <a:r>
              <a:rPr lang="tr-TR" sz="1800" b="1" dirty="0"/>
              <a:t> B, </a:t>
            </a:r>
            <a:r>
              <a:rPr lang="tr-TR" sz="1800" b="1" dirty="0" err="1"/>
              <a:t>Valachi</a:t>
            </a:r>
            <a:r>
              <a:rPr lang="tr-TR" sz="1800" b="1" dirty="0"/>
              <a:t> K. </a:t>
            </a:r>
            <a:r>
              <a:rPr lang="tr-TR" sz="1800" b="1" dirty="0" err="1"/>
              <a:t>Mechanisms</a:t>
            </a:r>
            <a:r>
              <a:rPr lang="tr-TR" sz="1800" b="1" dirty="0"/>
              <a:t> </a:t>
            </a:r>
            <a:r>
              <a:rPr lang="tr-TR" sz="1800" b="1" dirty="0" err="1"/>
              <a:t>leading</a:t>
            </a:r>
            <a:r>
              <a:rPr lang="tr-TR" sz="1800" b="1" dirty="0"/>
              <a:t> </a:t>
            </a:r>
            <a:r>
              <a:rPr lang="tr-TR" sz="1800" b="1" dirty="0" err="1"/>
              <a:t>to</a:t>
            </a:r>
            <a:r>
              <a:rPr lang="tr-TR" sz="1800" b="1" dirty="0"/>
              <a:t> </a:t>
            </a:r>
            <a:r>
              <a:rPr lang="tr-TR" sz="1800" b="1" dirty="0" err="1"/>
              <a:t>musculoskeletal</a:t>
            </a:r>
            <a:r>
              <a:rPr lang="tr-TR" sz="1800" b="1" dirty="0"/>
              <a:t> </a:t>
            </a:r>
            <a:r>
              <a:rPr lang="tr-TR" sz="1800" b="1" dirty="0" err="1"/>
              <a:t>disorders</a:t>
            </a:r>
            <a:r>
              <a:rPr lang="tr-TR" sz="1800" b="1" dirty="0"/>
              <a:t> in </a:t>
            </a:r>
            <a:r>
              <a:rPr lang="tr-TR" sz="1800" b="1" dirty="0" err="1"/>
              <a:t>dentistry</a:t>
            </a:r>
            <a:r>
              <a:rPr lang="tr-TR" sz="1800" b="1" dirty="0"/>
              <a:t>. J </a:t>
            </a:r>
            <a:r>
              <a:rPr lang="tr-TR" sz="1800" b="1" dirty="0" err="1"/>
              <a:t>Am</a:t>
            </a:r>
            <a:r>
              <a:rPr lang="tr-TR" sz="1800" b="1" dirty="0"/>
              <a:t> </a:t>
            </a:r>
            <a:r>
              <a:rPr lang="tr-TR" sz="1800" b="1" dirty="0" err="1"/>
              <a:t>Dent</a:t>
            </a:r>
            <a:r>
              <a:rPr lang="tr-TR" sz="1800" b="1" dirty="0"/>
              <a:t> </a:t>
            </a:r>
            <a:r>
              <a:rPr lang="tr-TR" sz="1800" b="1" dirty="0" err="1"/>
              <a:t>Assoc</a:t>
            </a:r>
            <a:r>
              <a:rPr lang="tr-TR" sz="1800" b="1" dirty="0"/>
              <a:t> 2003; 134: 1344-50. </a:t>
            </a:r>
            <a:endParaRPr lang="tr-TR" sz="1800" b="1" dirty="0" smtClean="0"/>
          </a:p>
          <a:p>
            <a:r>
              <a:rPr lang="tr-TR" sz="1800" b="1" dirty="0" smtClean="0"/>
              <a:t>4</a:t>
            </a:r>
            <a:r>
              <a:rPr lang="tr-TR" sz="1800" b="1" dirty="0"/>
              <a:t>. </a:t>
            </a:r>
            <a:r>
              <a:rPr lang="tr-TR" sz="1800" b="1" dirty="0" err="1"/>
              <a:t>Funsen</a:t>
            </a:r>
            <a:r>
              <a:rPr lang="tr-TR" sz="1800" b="1" dirty="0"/>
              <a:t> L, </a:t>
            </a:r>
            <a:r>
              <a:rPr lang="tr-TR" sz="1800" b="1" dirty="0" err="1"/>
              <a:t>Christensen</a:t>
            </a:r>
            <a:r>
              <a:rPr lang="tr-TR" sz="1800" b="1" dirty="0"/>
              <a:t> H, </a:t>
            </a:r>
            <a:r>
              <a:rPr lang="tr-TR" sz="1800" b="1" dirty="0" err="1"/>
              <a:t>Bakke</a:t>
            </a:r>
            <a:r>
              <a:rPr lang="tr-TR" sz="1800" b="1" dirty="0"/>
              <a:t> M. </a:t>
            </a:r>
            <a:r>
              <a:rPr lang="tr-TR" sz="1800" b="1" dirty="0" err="1"/>
              <a:t>Musculoskeletal</a:t>
            </a:r>
            <a:r>
              <a:rPr lang="tr-TR" sz="1800" b="1" dirty="0"/>
              <a:t> </a:t>
            </a:r>
            <a:r>
              <a:rPr lang="tr-TR" sz="1800" b="1" dirty="0" err="1"/>
              <a:t>disorders</a:t>
            </a:r>
            <a:r>
              <a:rPr lang="tr-TR" sz="1800" b="1" dirty="0"/>
              <a:t> </a:t>
            </a:r>
            <a:r>
              <a:rPr lang="tr-TR" sz="1800" b="1" dirty="0" err="1"/>
              <a:t>among</a:t>
            </a:r>
            <a:r>
              <a:rPr lang="tr-TR" sz="1800" b="1" dirty="0"/>
              <a:t> </a:t>
            </a:r>
            <a:r>
              <a:rPr lang="tr-TR" sz="1800" b="1" dirty="0" err="1"/>
              <a:t>dentists</a:t>
            </a:r>
            <a:r>
              <a:rPr lang="tr-TR" sz="1800" b="1" dirty="0"/>
              <a:t> </a:t>
            </a:r>
            <a:r>
              <a:rPr lang="tr-TR" sz="1800" b="1" dirty="0" err="1"/>
              <a:t>and</a:t>
            </a:r>
            <a:r>
              <a:rPr lang="tr-TR" sz="1800" b="1" dirty="0"/>
              <a:t> </a:t>
            </a:r>
            <a:r>
              <a:rPr lang="tr-TR" sz="1800" b="1" dirty="0" err="1"/>
              <a:t>variation</a:t>
            </a:r>
            <a:r>
              <a:rPr lang="tr-TR" sz="1800" b="1" dirty="0"/>
              <a:t> in </a:t>
            </a:r>
            <a:r>
              <a:rPr lang="tr-TR" sz="1800" b="1" dirty="0" err="1"/>
              <a:t>dental</a:t>
            </a:r>
            <a:r>
              <a:rPr lang="tr-TR" sz="1800" b="1" dirty="0"/>
              <a:t> </a:t>
            </a:r>
            <a:r>
              <a:rPr lang="tr-TR" sz="1800" b="1" dirty="0" err="1"/>
              <a:t>work</a:t>
            </a:r>
            <a:r>
              <a:rPr lang="tr-TR" sz="1800" b="1" dirty="0"/>
              <a:t>. </a:t>
            </a:r>
            <a:r>
              <a:rPr lang="tr-TR" sz="1800" b="1" dirty="0" err="1"/>
              <a:t>Appl</a:t>
            </a:r>
            <a:r>
              <a:rPr lang="tr-TR" sz="1800" b="1" dirty="0"/>
              <a:t> </a:t>
            </a:r>
            <a:r>
              <a:rPr lang="tr-TR" sz="1800" b="1" dirty="0" err="1"/>
              <a:t>Ergon</a:t>
            </a:r>
            <a:r>
              <a:rPr lang="tr-TR" sz="1800" b="1" dirty="0"/>
              <a:t> 1998; 29: 119–25. </a:t>
            </a:r>
            <a:endParaRPr lang="tr-TR" sz="1800" b="1" dirty="0" smtClean="0"/>
          </a:p>
          <a:p>
            <a:r>
              <a:rPr lang="tr-TR" sz="1800" b="1" dirty="0" smtClean="0"/>
              <a:t>5</a:t>
            </a:r>
            <a:r>
              <a:rPr lang="tr-TR" sz="1800" b="1" dirty="0"/>
              <a:t>. </a:t>
            </a:r>
            <a:r>
              <a:rPr lang="tr-TR" sz="1800" b="1" dirty="0" err="1"/>
              <a:t>Hamann</a:t>
            </a:r>
            <a:r>
              <a:rPr lang="tr-TR" sz="1800" b="1" dirty="0"/>
              <a:t> C, </a:t>
            </a:r>
            <a:r>
              <a:rPr lang="tr-TR" sz="1800" b="1" dirty="0" err="1"/>
              <a:t>Werner</a:t>
            </a:r>
            <a:r>
              <a:rPr lang="tr-TR" sz="1800" b="1" dirty="0"/>
              <a:t> RA, </a:t>
            </a:r>
            <a:r>
              <a:rPr lang="tr-TR" sz="1800" b="1" dirty="0" err="1"/>
              <a:t>Franzblau</a:t>
            </a:r>
            <a:r>
              <a:rPr lang="tr-TR" sz="1800" b="1" dirty="0"/>
              <a:t> A, </a:t>
            </a:r>
            <a:r>
              <a:rPr lang="tr-TR" sz="1800" b="1" dirty="0" err="1"/>
              <a:t>Rodgers</a:t>
            </a:r>
            <a:r>
              <a:rPr lang="tr-TR" sz="1800" b="1" dirty="0"/>
              <a:t> PA, </a:t>
            </a:r>
            <a:r>
              <a:rPr lang="tr-TR" sz="1800" b="1" dirty="0" err="1"/>
              <a:t>Siew</a:t>
            </a:r>
            <a:r>
              <a:rPr lang="tr-TR" sz="1800" b="1" dirty="0"/>
              <a:t> C, </a:t>
            </a:r>
            <a:r>
              <a:rPr lang="tr-TR" sz="1800" b="1" dirty="0" err="1"/>
              <a:t>Gruninger</a:t>
            </a:r>
            <a:r>
              <a:rPr lang="tr-TR" sz="1800" b="1" dirty="0"/>
              <a:t> S. </a:t>
            </a:r>
            <a:r>
              <a:rPr lang="tr-TR" sz="1800" b="1" dirty="0" err="1"/>
              <a:t>Prevalence</a:t>
            </a:r>
            <a:r>
              <a:rPr lang="tr-TR" sz="1800" b="1" dirty="0"/>
              <a:t> of </a:t>
            </a:r>
            <a:r>
              <a:rPr lang="tr-TR" sz="1800" b="1" dirty="0" err="1"/>
              <a:t>carpal</a:t>
            </a:r>
            <a:r>
              <a:rPr lang="tr-TR" sz="1800" b="1" dirty="0"/>
              <a:t> </a:t>
            </a:r>
            <a:r>
              <a:rPr lang="tr-TR" sz="1800" b="1" dirty="0" err="1"/>
              <a:t>tunnel</a:t>
            </a:r>
            <a:r>
              <a:rPr lang="tr-TR" sz="1800" b="1" dirty="0"/>
              <a:t> </a:t>
            </a:r>
            <a:r>
              <a:rPr lang="tr-TR" sz="1800" b="1" dirty="0" err="1"/>
              <a:t>syndrome</a:t>
            </a:r>
            <a:r>
              <a:rPr lang="tr-TR" sz="1800" b="1" dirty="0"/>
              <a:t> </a:t>
            </a:r>
            <a:r>
              <a:rPr lang="tr-TR" sz="1800" b="1" dirty="0" err="1"/>
              <a:t>and</a:t>
            </a:r>
            <a:r>
              <a:rPr lang="tr-TR" sz="1800" b="1" dirty="0"/>
              <a:t> </a:t>
            </a:r>
            <a:r>
              <a:rPr lang="tr-TR" sz="1800" b="1" dirty="0" err="1"/>
              <a:t>median</a:t>
            </a:r>
            <a:r>
              <a:rPr lang="tr-TR" sz="1800" b="1" dirty="0"/>
              <a:t> </a:t>
            </a:r>
            <a:r>
              <a:rPr lang="tr-TR" sz="1800" b="1" dirty="0" err="1"/>
              <a:t>mononeuropathy</a:t>
            </a:r>
            <a:r>
              <a:rPr lang="tr-TR" sz="1800" b="1" dirty="0"/>
              <a:t> </a:t>
            </a:r>
            <a:r>
              <a:rPr lang="tr-TR" sz="1800" b="1" dirty="0" err="1"/>
              <a:t>among</a:t>
            </a:r>
            <a:r>
              <a:rPr lang="tr-TR" sz="1800" b="1" dirty="0"/>
              <a:t> </a:t>
            </a:r>
            <a:r>
              <a:rPr lang="tr-TR" sz="1800" b="1" dirty="0" err="1"/>
              <a:t>dentists</a:t>
            </a:r>
            <a:r>
              <a:rPr lang="tr-TR" sz="1800" b="1" dirty="0"/>
              <a:t>. J </a:t>
            </a:r>
            <a:r>
              <a:rPr lang="tr-TR" sz="1800" b="1" dirty="0" err="1"/>
              <a:t>Am</a:t>
            </a:r>
            <a:r>
              <a:rPr lang="tr-TR" sz="1800" b="1" dirty="0"/>
              <a:t> </a:t>
            </a:r>
            <a:r>
              <a:rPr lang="tr-TR" sz="1800" b="1" dirty="0" err="1"/>
              <a:t>Dent</a:t>
            </a:r>
            <a:r>
              <a:rPr lang="tr-TR" sz="1800" b="1" dirty="0"/>
              <a:t> </a:t>
            </a:r>
            <a:r>
              <a:rPr lang="tr-TR" sz="1800" b="1" dirty="0" err="1"/>
              <a:t>Assoc</a:t>
            </a:r>
            <a:r>
              <a:rPr lang="tr-TR" sz="1800" b="1" dirty="0"/>
              <a:t> 2001;132:163-70. </a:t>
            </a:r>
            <a:endParaRPr lang="tr-TR" sz="1800" b="1" dirty="0" smtClean="0"/>
          </a:p>
          <a:p>
            <a:r>
              <a:rPr lang="tr-TR" sz="1800" b="1" dirty="0" smtClean="0"/>
              <a:t>6</a:t>
            </a:r>
            <a:r>
              <a:rPr lang="tr-TR" sz="1800" b="1" dirty="0"/>
              <a:t>. </a:t>
            </a:r>
            <a:r>
              <a:rPr lang="tr-TR" sz="1800" b="1" dirty="0" err="1"/>
              <a:t>Szymanska</a:t>
            </a:r>
            <a:r>
              <a:rPr lang="tr-TR" sz="1800" b="1" dirty="0"/>
              <a:t> J. </a:t>
            </a:r>
            <a:r>
              <a:rPr lang="tr-TR" sz="1800" b="1" dirty="0" err="1"/>
              <a:t>Disorders</a:t>
            </a:r>
            <a:r>
              <a:rPr lang="tr-TR" sz="1800" b="1" dirty="0"/>
              <a:t> of </a:t>
            </a:r>
            <a:r>
              <a:rPr lang="tr-TR" sz="1800" b="1" dirty="0" err="1"/>
              <a:t>the</a:t>
            </a:r>
            <a:r>
              <a:rPr lang="tr-TR" sz="1800" b="1" dirty="0"/>
              <a:t> </a:t>
            </a:r>
            <a:r>
              <a:rPr lang="tr-TR" sz="1800" b="1" dirty="0" err="1"/>
              <a:t>musculoskeletal</a:t>
            </a:r>
            <a:r>
              <a:rPr lang="tr-TR" sz="1800" b="1" dirty="0"/>
              <a:t> </a:t>
            </a:r>
            <a:r>
              <a:rPr lang="tr-TR" sz="1800" b="1" dirty="0" err="1"/>
              <a:t>system</a:t>
            </a:r>
            <a:r>
              <a:rPr lang="tr-TR" sz="1800" b="1" dirty="0"/>
              <a:t> </a:t>
            </a:r>
            <a:r>
              <a:rPr lang="tr-TR" sz="1800" b="1" dirty="0" err="1"/>
              <a:t>among</a:t>
            </a:r>
            <a:r>
              <a:rPr lang="tr-TR" sz="1800" b="1" dirty="0"/>
              <a:t> </a:t>
            </a:r>
            <a:r>
              <a:rPr lang="tr-TR" sz="1800" b="1" dirty="0" err="1"/>
              <a:t>dentists</a:t>
            </a:r>
            <a:r>
              <a:rPr lang="tr-TR" sz="1800" b="1" dirty="0"/>
              <a:t> </a:t>
            </a:r>
            <a:r>
              <a:rPr lang="tr-TR" sz="1800" b="1" dirty="0" err="1"/>
              <a:t>from</a:t>
            </a:r>
            <a:r>
              <a:rPr lang="tr-TR" sz="1800" b="1" dirty="0"/>
              <a:t> </a:t>
            </a:r>
            <a:r>
              <a:rPr lang="tr-TR" sz="1800" b="1" dirty="0" err="1"/>
              <a:t>the</a:t>
            </a:r>
            <a:r>
              <a:rPr lang="tr-TR" sz="1800" b="1" dirty="0"/>
              <a:t> </a:t>
            </a:r>
            <a:r>
              <a:rPr lang="tr-TR" sz="1800" b="1" dirty="0" err="1"/>
              <a:t>aspect</a:t>
            </a:r>
            <a:r>
              <a:rPr lang="tr-TR" sz="1800" b="1" dirty="0"/>
              <a:t> of </a:t>
            </a:r>
            <a:r>
              <a:rPr lang="tr-TR" sz="1800" b="1" dirty="0" err="1"/>
              <a:t>ergonomics</a:t>
            </a:r>
            <a:r>
              <a:rPr lang="tr-TR" sz="1800" b="1" dirty="0"/>
              <a:t> </a:t>
            </a:r>
            <a:r>
              <a:rPr lang="tr-TR" sz="1800" b="1" dirty="0" err="1"/>
              <a:t>and</a:t>
            </a:r>
            <a:r>
              <a:rPr lang="tr-TR" sz="1800" b="1" dirty="0"/>
              <a:t> </a:t>
            </a:r>
            <a:r>
              <a:rPr lang="tr-TR" sz="1800" b="1" dirty="0" err="1"/>
              <a:t>prophylaxis</a:t>
            </a:r>
            <a:r>
              <a:rPr lang="tr-TR" sz="1800" b="1" dirty="0"/>
              <a:t>. </a:t>
            </a:r>
            <a:r>
              <a:rPr lang="tr-TR" sz="1800" b="1" dirty="0" err="1"/>
              <a:t>Ann</a:t>
            </a:r>
            <a:r>
              <a:rPr lang="tr-TR" sz="1800" b="1" dirty="0"/>
              <a:t> </a:t>
            </a:r>
            <a:r>
              <a:rPr lang="tr-TR" sz="1800" b="1" dirty="0" err="1"/>
              <a:t>Agric</a:t>
            </a:r>
            <a:r>
              <a:rPr lang="tr-TR" sz="1800" b="1" dirty="0"/>
              <a:t> </a:t>
            </a:r>
            <a:r>
              <a:rPr lang="tr-TR" sz="1800" b="1" dirty="0" err="1"/>
              <a:t>Environ</a:t>
            </a:r>
            <a:r>
              <a:rPr lang="tr-TR" sz="1800" b="1" dirty="0"/>
              <a:t> </a:t>
            </a:r>
            <a:r>
              <a:rPr lang="tr-TR" sz="1800" b="1" dirty="0" err="1"/>
              <a:t>Med</a:t>
            </a:r>
            <a:r>
              <a:rPr lang="tr-TR" sz="1800" b="1" dirty="0"/>
              <a:t> 2002; 9: 169–73. </a:t>
            </a:r>
            <a:endParaRPr lang="tr-TR" sz="1800" b="1" dirty="0" smtClean="0"/>
          </a:p>
          <a:p>
            <a:r>
              <a:rPr lang="tr-TR" sz="1800" b="1" dirty="0" smtClean="0"/>
              <a:t>7</a:t>
            </a:r>
            <a:r>
              <a:rPr lang="tr-TR" sz="1800" b="1" dirty="0"/>
              <a:t>. </a:t>
            </a:r>
            <a:r>
              <a:rPr lang="tr-TR" sz="1800" b="1" dirty="0" err="1"/>
              <a:t>Chin</a:t>
            </a:r>
            <a:r>
              <a:rPr lang="tr-TR" sz="1800" b="1" dirty="0"/>
              <a:t> DH, </a:t>
            </a:r>
            <a:r>
              <a:rPr lang="tr-TR" sz="1800" b="1" dirty="0" err="1"/>
              <a:t>Jones</a:t>
            </a:r>
            <a:r>
              <a:rPr lang="tr-TR" sz="1800" b="1" dirty="0"/>
              <a:t> </a:t>
            </a:r>
            <a:r>
              <a:rPr lang="tr-TR" sz="1800" b="1" dirty="0" err="1"/>
              <a:t>NF.Repetitive</a:t>
            </a:r>
            <a:r>
              <a:rPr lang="tr-TR" sz="1800" b="1" dirty="0"/>
              <a:t> </a:t>
            </a:r>
            <a:r>
              <a:rPr lang="tr-TR" sz="1800" b="1" dirty="0" err="1"/>
              <a:t>motion</a:t>
            </a:r>
            <a:r>
              <a:rPr lang="tr-TR" sz="1800" b="1" dirty="0"/>
              <a:t> </a:t>
            </a:r>
            <a:r>
              <a:rPr lang="tr-TR" sz="1800" b="1" dirty="0" err="1"/>
              <a:t>hand</a:t>
            </a:r>
            <a:r>
              <a:rPr lang="tr-TR" sz="1800" b="1" dirty="0"/>
              <a:t> </a:t>
            </a:r>
            <a:r>
              <a:rPr lang="tr-TR" sz="1800" b="1" dirty="0" err="1"/>
              <a:t>disorders</a:t>
            </a:r>
            <a:r>
              <a:rPr lang="tr-TR" sz="1800" b="1" dirty="0"/>
              <a:t>. J </a:t>
            </a:r>
            <a:r>
              <a:rPr lang="tr-TR" sz="1800" b="1" dirty="0" err="1"/>
              <a:t>Calif</a:t>
            </a:r>
            <a:r>
              <a:rPr lang="tr-TR" sz="1800" b="1" dirty="0"/>
              <a:t> </a:t>
            </a:r>
            <a:r>
              <a:rPr lang="tr-TR" sz="1800" b="1" dirty="0" err="1"/>
              <a:t>Dent</a:t>
            </a:r>
            <a:r>
              <a:rPr lang="tr-TR" sz="1800" b="1" dirty="0"/>
              <a:t> </a:t>
            </a:r>
            <a:r>
              <a:rPr lang="tr-TR" sz="1800" b="1" dirty="0" err="1"/>
              <a:t>Assoc</a:t>
            </a:r>
            <a:r>
              <a:rPr lang="tr-TR" sz="1800" b="1" dirty="0"/>
              <a:t>. 2002;30:149-60. </a:t>
            </a:r>
            <a:endParaRPr lang="tr-TR" sz="1800" b="1" dirty="0" smtClean="0"/>
          </a:p>
          <a:p>
            <a:r>
              <a:rPr lang="tr-TR" sz="1800" b="1" dirty="0" smtClean="0"/>
              <a:t>8</a:t>
            </a:r>
            <a:r>
              <a:rPr lang="tr-TR" sz="1800" b="1" dirty="0"/>
              <a:t>. </a:t>
            </a:r>
            <a:r>
              <a:rPr lang="tr-TR" sz="1800" b="1" dirty="0" err="1"/>
              <a:t>Lehto</a:t>
            </a:r>
            <a:r>
              <a:rPr lang="tr-TR" sz="1800" b="1" dirty="0"/>
              <a:t> TU, </a:t>
            </a:r>
            <a:r>
              <a:rPr lang="tr-TR" sz="1800" b="1" dirty="0" err="1"/>
              <a:t>Helenius</a:t>
            </a:r>
            <a:r>
              <a:rPr lang="tr-TR" sz="1800" b="1" dirty="0"/>
              <a:t> HY, </a:t>
            </a:r>
            <a:r>
              <a:rPr lang="tr-TR" sz="1800" b="1" dirty="0" err="1"/>
              <a:t>Alaranta</a:t>
            </a:r>
            <a:r>
              <a:rPr lang="tr-TR" sz="1800" b="1" dirty="0"/>
              <a:t> HT. </a:t>
            </a:r>
            <a:r>
              <a:rPr lang="tr-TR" sz="1800" b="1" dirty="0" err="1"/>
              <a:t>Musculoskeletal</a:t>
            </a:r>
            <a:r>
              <a:rPr lang="tr-TR" sz="1800" b="1" dirty="0"/>
              <a:t> </a:t>
            </a:r>
            <a:r>
              <a:rPr lang="tr-TR" sz="1800" b="1" dirty="0" err="1"/>
              <a:t>symptoms</a:t>
            </a:r>
            <a:r>
              <a:rPr lang="tr-TR" sz="1800" b="1" dirty="0"/>
              <a:t> of </a:t>
            </a:r>
            <a:r>
              <a:rPr lang="tr-TR" sz="1800" b="1" dirty="0" err="1"/>
              <a:t>dentists</a:t>
            </a:r>
            <a:r>
              <a:rPr lang="tr-TR" sz="1800" b="1" dirty="0"/>
              <a:t> </a:t>
            </a:r>
            <a:r>
              <a:rPr lang="tr-TR" sz="1800" b="1" dirty="0" err="1"/>
              <a:t>assessed</a:t>
            </a:r>
            <a:r>
              <a:rPr lang="tr-TR" sz="1800" b="1" dirty="0"/>
              <a:t> </a:t>
            </a:r>
            <a:r>
              <a:rPr lang="tr-TR" sz="1800" b="1" dirty="0" err="1"/>
              <a:t>by</a:t>
            </a:r>
            <a:r>
              <a:rPr lang="tr-TR" sz="1800" b="1" dirty="0"/>
              <a:t> a </a:t>
            </a:r>
            <a:r>
              <a:rPr lang="tr-TR" sz="1800" b="1" dirty="0" err="1"/>
              <a:t>multidisciplinary</a:t>
            </a:r>
            <a:r>
              <a:rPr lang="tr-TR" sz="1800" b="1" dirty="0"/>
              <a:t> </a:t>
            </a:r>
            <a:r>
              <a:rPr lang="tr-TR" sz="1800" b="1" dirty="0" err="1"/>
              <a:t>approach</a:t>
            </a:r>
            <a:r>
              <a:rPr lang="tr-TR" sz="1800" b="1" dirty="0"/>
              <a:t>. </a:t>
            </a:r>
            <a:r>
              <a:rPr lang="tr-TR" sz="1800" b="1" dirty="0" err="1"/>
              <a:t>Community</a:t>
            </a:r>
            <a:r>
              <a:rPr lang="tr-TR" sz="1800" b="1" dirty="0"/>
              <a:t> </a:t>
            </a:r>
            <a:r>
              <a:rPr lang="tr-TR" sz="1800" b="1" dirty="0" err="1"/>
              <a:t>Dent</a:t>
            </a:r>
            <a:r>
              <a:rPr lang="tr-TR" sz="1800" b="1" dirty="0"/>
              <a:t> Oral </a:t>
            </a:r>
            <a:r>
              <a:rPr lang="tr-TR" sz="1800" b="1" dirty="0" err="1"/>
              <a:t>Epidemiol</a:t>
            </a:r>
            <a:r>
              <a:rPr lang="tr-TR" sz="1800" b="1" dirty="0"/>
              <a:t> 1991;19:38-44. </a:t>
            </a:r>
            <a:endParaRPr lang="tr-TR" sz="1800" b="1" dirty="0" smtClean="0"/>
          </a:p>
          <a:p>
            <a:r>
              <a:rPr lang="tr-TR" sz="1800" b="1" dirty="0" smtClean="0"/>
              <a:t>9</a:t>
            </a:r>
            <a:r>
              <a:rPr lang="tr-TR" sz="1800" b="1" dirty="0"/>
              <a:t>. </a:t>
            </a:r>
            <a:r>
              <a:rPr lang="tr-TR" sz="1800" b="1" dirty="0" err="1"/>
              <a:t>Szymanska</a:t>
            </a:r>
            <a:r>
              <a:rPr lang="tr-TR" sz="1800" b="1" dirty="0"/>
              <a:t> J. </a:t>
            </a:r>
            <a:r>
              <a:rPr lang="tr-TR" sz="1800" b="1" dirty="0" err="1"/>
              <a:t>Dentist’s</a:t>
            </a:r>
            <a:r>
              <a:rPr lang="tr-TR" sz="1800" b="1" dirty="0"/>
              <a:t> </a:t>
            </a:r>
            <a:r>
              <a:rPr lang="tr-TR" sz="1800" b="1" dirty="0" err="1"/>
              <a:t>hand</a:t>
            </a:r>
            <a:r>
              <a:rPr lang="tr-TR" sz="1800" b="1" dirty="0"/>
              <a:t> </a:t>
            </a:r>
            <a:r>
              <a:rPr lang="tr-TR" sz="1800" b="1" dirty="0" err="1"/>
              <a:t>symptoms</a:t>
            </a:r>
            <a:r>
              <a:rPr lang="tr-TR" sz="1800" b="1" dirty="0"/>
              <a:t> </a:t>
            </a:r>
            <a:r>
              <a:rPr lang="tr-TR" sz="1800" b="1" dirty="0" err="1"/>
              <a:t>and</a:t>
            </a:r>
            <a:r>
              <a:rPr lang="tr-TR" sz="1800" b="1" dirty="0"/>
              <a:t> </a:t>
            </a:r>
            <a:r>
              <a:rPr lang="tr-TR" sz="1800" b="1" dirty="0" err="1"/>
              <a:t>highfrequency</a:t>
            </a:r>
            <a:r>
              <a:rPr lang="tr-TR" sz="1800" b="1" dirty="0"/>
              <a:t> </a:t>
            </a:r>
            <a:r>
              <a:rPr lang="tr-TR" sz="1800" b="1" dirty="0" err="1"/>
              <a:t>vibration</a:t>
            </a:r>
            <a:r>
              <a:rPr lang="tr-TR" sz="1800" b="1" dirty="0"/>
              <a:t>. </a:t>
            </a:r>
            <a:r>
              <a:rPr lang="tr-TR" sz="1800" b="1" dirty="0" err="1"/>
              <a:t>Ann</a:t>
            </a:r>
            <a:r>
              <a:rPr lang="tr-TR" sz="1800" b="1" dirty="0"/>
              <a:t> </a:t>
            </a:r>
            <a:r>
              <a:rPr lang="tr-TR" sz="1800" b="1" dirty="0" err="1"/>
              <a:t>Agric</a:t>
            </a:r>
            <a:r>
              <a:rPr lang="tr-TR" sz="1800" b="1" dirty="0"/>
              <a:t> </a:t>
            </a:r>
            <a:r>
              <a:rPr lang="tr-TR" sz="1800" b="1" dirty="0" err="1"/>
              <a:t>Environ</a:t>
            </a:r>
            <a:r>
              <a:rPr lang="tr-TR" sz="1800" b="1" dirty="0"/>
              <a:t> </a:t>
            </a:r>
            <a:r>
              <a:rPr lang="tr-TR" sz="1800" b="1" dirty="0" err="1"/>
              <a:t>Med</a:t>
            </a:r>
            <a:r>
              <a:rPr lang="tr-TR" sz="1800" b="1" dirty="0"/>
              <a:t> 2001 8: 7-10. </a:t>
            </a:r>
            <a:endParaRPr lang="tr-TR" sz="1800" b="1" dirty="0" smtClean="0"/>
          </a:p>
          <a:p>
            <a:r>
              <a:rPr lang="tr-TR" sz="1800" b="1" dirty="0" smtClean="0"/>
              <a:t>10</a:t>
            </a:r>
            <a:r>
              <a:rPr lang="tr-TR" sz="1800" b="1" dirty="0"/>
              <a:t>. </a:t>
            </a:r>
            <a:r>
              <a:rPr lang="tr-TR" sz="1800" b="1" dirty="0" err="1"/>
              <a:t>Gupta</a:t>
            </a:r>
            <a:r>
              <a:rPr lang="tr-TR" sz="1800" b="1" dirty="0"/>
              <a:t> S., </a:t>
            </a:r>
            <a:r>
              <a:rPr lang="tr-TR" sz="1800" b="1" dirty="0" err="1"/>
              <a:t>Ergonomic</a:t>
            </a:r>
            <a:r>
              <a:rPr lang="tr-TR" sz="1800" b="1" dirty="0"/>
              <a:t> Applications </a:t>
            </a:r>
            <a:r>
              <a:rPr lang="tr-TR" sz="1800" b="1" dirty="0" err="1"/>
              <a:t>to</a:t>
            </a:r>
            <a:r>
              <a:rPr lang="tr-TR" sz="1800" b="1" dirty="0"/>
              <a:t> </a:t>
            </a:r>
            <a:r>
              <a:rPr lang="tr-TR" sz="1800" b="1" dirty="0" err="1"/>
              <a:t>dental</a:t>
            </a:r>
            <a:r>
              <a:rPr lang="tr-TR" sz="1800" b="1" dirty="0"/>
              <a:t> </a:t>
            </a:r>
            <a:r>
              <a:rPr lang="tr-TR" sz="1800" b="1" dirty="0" err="1"/>
              <a:t>practice</a:t>
            </a:r>
            <a:r>
              <a:rPr lang="tr-TR" sz="1800" b="1" dirty="0"/>
              <a:t>. </a:t>
            </a:r>
            <a:r>
              <a:rPr lang="tr-TR" sz="1800" b="1" dirty="0" err="1"/>
              <a:t>Indian</a:t>
            </a:r>
            <a:r>
              <a:rPr lang="tr-TR" sz="1800" b="1" dirty="0"/>
              <a:t> J </a:t>
            </a:r>
            <a:r>
              <a:rPr lang="tr-TR" sz="1800" b="1" dirty="0" err="1"/>
              <a:t>Dent</a:t>
            </a:r>
            <a:r>
              <a:rPr lang="tr-TR" sz="1800" b="1" dirty="0"/>
              <a:t> </a:t>
            </a:r>
            <a:r>
              <a:rPr lang="tr-TR" sz="1800" b="1" dirty="0" err="1"/>
              <a:t>Res</a:t>
            </a:r>
            <a:r>
              <a:rPr lang="tr-TR" sz="1800" b="1" dirty="0"/>
              <a:t> 2011; 22: 816-22. </a:t>
            </a:r>
            <a:endParaRPr lang="tr-TR" sz="1800" b="1" dirty="0" smtClean="0"/>
          </a:p>
          <a:p>
            <a:r>
              <a:rPr lang="tr-TR" sz="1800" b="1" dirty="0" smtClean="0"/>
              <a:t>11</a:t>
            </a:r>
            <a:r>
              <a:rPr lang="tr-TR" sz="1800" b="1" dirty="0"/>
              <a:t>. An </a:t>
            </a:r>
            <a:r>
              <a:rPr lang="tr-TR" sz="1800" b="1" dirty="0" err="1"/>
              <a:t>introduction</a:t>
            </a:r>
            <a:r>
              <a:rPr lang="tr-TR" sz="1800" b="1" dirty="0"/>
              <a:t> </a:t>
            </a:r>
            <a:r>
              <a:rPr lang="tr-TR" sz="1800" b="1" dirty="0" err="1"/>
              <a:t>to</a:t>
            </a:r>
            <a:r>
              <a:rPr lang="tr-TR" sz="1800" b="1" dirty="0"/>
              <a:t> </a:t>
            </a:r>
            <a:r>
              <a:rPr lang="tr-TR" sz="1800" b="1" dirty="0" err="1"/>
              <a:t>ergonomics</a:t>
            </a:r>
            <a:r>
              <a:rPr lang="tr-TR" sz="1800" b="1" dirty="0"/>
              <a:t>. Risk </a:t>
            </a:r>
            <a:r>
              <a:rPr lang="tr-TR" sz="1800" b="1" dirty="0" err="1"/>
              <a:t>factors</a:t>
            </a:r>
            <a:r>
              <a:rPr lang="tr-TR" sz="1800" b="1" dirty="0"/>
              <a:t>, </a:t>
            </a:r>
            <a:r>
              <a:rPr lang="tr-TR" sz="1800" b="1" dirty="0" err="1"/>
              <a:t>MSDs</a:t>
            </a:r>
            <a:r>
              <a:rPr lang="tr-TR" sz="1800" b="1" dirty="0"/>
              <a:t>, </a:t>
            </a:r>
            <a:r>
              <a:rPr lang="tr-TR" sz="1800" b="1" dirty="0" err="1"/>
              <a:t>approaches</a:t>
            </a:r>
            <a:r>
              <a:rPr lang="tr-TR" sz="1800" b="1" dirty="0"/>
              <a:t> </a:t>
            </a:r>
            <a:r>
              <a:rPr lang="tr-TR" sz="1800" b="1" dirty="0" err="1"/>
              <a:t>and</a:t>
            </a:r>
            <a:r>
              <a:rPr lang="tr-TR" sz="1800" b="1" dirty="0"/>
              <a:t> </a:t>
            </a:r>
            <a:r>
              <a:rPr lang="tr-TR" sz="1800" b="1" dirty="0" err="1"/>
              <a:t>interventions</a:t>
            </a:r>
            <a:r>
              <a:rPr lang="tr-TR" sz="1800" b="1" dirty="0"/>
              <a:t>. A </a:t>
            </a:r>
            <a:r>
              <a:rPr lang="tr-TR" sz="1800" b="1" dirty="0" err="1"/>
              <a:t>report</a:t>
            </a:r>
            <a:r>
              <a:rPr lang="tr-TR" sz="1800" b="1" dirty="0"/>
              <a:t> of </a:t>
            </a:r>
            <a:r>
              <a:rPr lang="tr-TR" sz="1800" b="1" dirty="0" err="1"/>
              <a:t>the</a:t>
            </a:r>
            <a:r>
              <a:rPr lang="tr-TR" sz="1800" b="1" dirty="0"/>
              <a:t> </a:t>
            </a:r>
            <a:r>
              <a:rPr lang="tr-TR" sz="1800" b="1" dirty="0" err="1"/>
              <a:t>Ergonomics</a:t>
            </a:r>
            <a:r>
              <a:rPr lang="tr-TR" sz="1800" b="1" dirty="0"/>
              <a:t> </a:t>
            </a:r>
            <a:r>
              <a:rPr lang="tr-TR" sz="1800" b="1" dirty="0" err="1"/>
              <a:t>and</a:t>
            </a:r>
            <a:r>
              <a:rPr lang="tr-TR" sz="1800" b="1" dirty="0"/>
              <a:t> </a:t>
            </a:r>
            <a:r>
              <a:rPr lang="tr-TR" sz="1800" b="1" dirty="0" err="1"/>
              <a:t>Disability</a:t>
            </a:r>
            <a:r>
              <a:rPr lang="tr-TR" sz="1800" b="1" dirty="0"/>
              <a:t> </a:t>
            </a:r>
            <a:r>
              <a:rPr lang="tr-TR" sz="1800" b="1" dirty="0" err="1"/>
              <a:t>Support</a:t>
            </a:r>
            <a:r>
              <a:rPr lang="tr-TR" sz="1800" b="1" dirty="0"/>
              <a:t> </a:t>
            </a:r>
            <a:r>
              <a:rPr lang="tr-TR" sz="1800" b="1" dirty="0" err="1"/>
              <a:t>Advisory</a:t>
            </a:r>
            <a:r>
              <a:rPr lang="tr-TR" sz="1800" b="1" dirty="0"/>
              <a:t> </a:t>
            </a:r>
            <a:r>
              <a:rPr lang="tr-TR" sz="1800" b="1" dirty="0" err="1"/>
              <a:t>Committee</a:t>
            </a:r>
            <a:r>
              <a:rPr lang="tr-TR" sz="1800" b="1" dirty="0"/>
              <a:t> (EDSAC) </a:t>
            </a:r>
            <a:r>
              <a:rPr lang="tr-TR" sz="1800" b="1" dirty="0" err="1"/>
              <a:t>to</a:t>
            </a:r>
            <a:r>
              <a:rPr lang="tr-TR" sz="1800" b="1" dirty="0"/>
              <a:t> </a:t>
            </a:r>
            <a:r>
              <a:rPr lang="tr-TR" sz="1800" b="1" dirty="0" err="1"/>
              <a:t>Council</a:t>
            </a:r>
            <a:r>
              <a:rPr lang="tr-TR" sz="1800" b="1" dirty="0"/>
              <a:t> on </a:t>
            </a:r>
            <a:r>
              <a:rPr lang="tr-TR" sz="1800" b="1" dirty="0" err="1"/>
              <a:t>Dental</a:t>
            </a:r>
            <a:r>
              <a:rPr lang="tr-TR" sz="1800" b="1" dirty="0"/>
              <a:t> </a:t>
            </a:r>
            <a:r>
              <a:rPr lang="tr-TR" sz="1800" b="1" dirty="0" err="1"/>
              <a:t>Practice</a:t>
            </a:r>
            <a:r>
              <a:rPr lang="tr-TR" sz="1800" b="1" dirty="0"/>
              <a:t> (CDP), </a:t>
            </a:r>
            <a:r>
              <a:rPr lang="tr-TR" sz="1800" b="1" dirty="0" err="1"/>
              <a:t>American</a:t>
            </a:r>
            <a:r>
              <a:rPr lang="tr-TR" sz="1800" b="1" dirty="0"/>
              <a:t> </a:t>
            </a:r>
            <a:r>
              <a:rPr lang="tr-TR" sz="1800" b="1" dirty="0" err="1"/>
              <a:t>Dental</a:t>
            </a:r>
            <a:r>
              <a:rPr lang="tr-TR" sz="1800" b="1" dirty="0"/>
              <a:t> </a:t>
            </a:r>
            <a:r>
              <a:rPr lang="tr-TR" sz="1800" b="1" dirty="0" err="1"/>
              <a:t>Association</a:t>
            </a:r>
            <a:r>
              <a:rPr lang="tr-TR" sz="1800" b="1" dirty="0"/>
              <a:t> 2004. </a:t>
            </a:r>
            <a:endParaRPr lang="tr-TR" sz="1800" b="1" dirty="0" smtClean="0"/>
          </a:p>
          <a:p>
            <a:endParaRPr lang="tr-TR" sz="1800" b="1" dirty="0"/>
          </a:p>
        </p:txBody>
      </p:sp>
    </p:spTree>
    <p:extLst>
      <p:ext uri="{BB962C8B-B14F-4D97-AF65-F5344CB8AC3E}">
        <p14:creationId xmlns:p14="http://schemas.microsoft.com/office/powerpoint/2010/main" val="3393052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Teknik 16x9">
  <a:themeElements>
    <a:clrScheme name="Tech_16x9">
      <a:dk1>
        <a:sysClr val="windowText" lastClr="000000"/>
      </a:dk1>
      <a:lt1>
        <a:sysClr val="window" lastClr="FFFFFF"/>
      </a:lt1>
      <a:dk2>
        <a:srgbClr val="192A52"/>
      </a:dk2>
      <a:lt2>
        <a:srgbClr val="C0C0C0"/>
      </a:lt2>
      <a:accent1>
        <a:srgbClr val="009999"/>
      </a:accent1>
      <a:accent2>
        <a:srgbClr val="E98915"/>
      </a:accent2>
      <a:accent3>
        <a:srgbClr val="A419A7"/>
      </a:accent3>
      <a:accent4>
        <a:srgbClr val="AFC34D"/>
      </a:accent4>
      <a:accent5>
        <a:srgbClr val="E5572B"/>
      </a:accent5>
      <a:accent6>
        <a:srgbClr val="6868C4"/>
      </a:accent6>
      <a:hlink>
        <a:srgbClr val="009999"/>
      </a:hlink>
      <a:folHlink>
        <a:srgbClr val="7F7F7F"/>
      </a:folHlink>
    </a:clrScheme>
    <a:fontScheme name="Calibri">
      <a:maj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Canlı">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tint val="100000"/>
                <a:shade val="0"/>
                <a:satMod val="100000"/>
              </a:schemeClr>
            </a:gs>
            <a:gs pos="85000">
              <a:schemeClr val="phClr">
                <a:tint val="100000"/>
                <a:shade val="30000"/>
                <a:satMod val="100000"/>
              </a:schemeClr>
            </a:gs>
            <a:gs pos="100000">
              <a:schemeClr val="phClr">
                <a:shade val="60000"/>
                <a:satMod val="100000"/>
              </a:schemeClr>
            </a:gs>
          </a:gsLst>
          <a:lin ang="13500000" scaled="0"/>
        </a:gradFill>
        <a:gradFill rotWithShape="1">
          <a:gsLst>
            <a:gs pos="0">
              <a:schemeClr val="phClr">
                <a:tint val="100000"/>
                <a:shade val="0"/>
                <a:satMod val="100000"/>
              </a:schemeClr>
            </a:gs>
            <a:gs pos="85000">
              <a:schemeClr val="phClr">
                <a:shade val="30000"/>
                <a:satMod val="100000"/>
              </a:schemeClr>
            </a:gs>
            <a:gs pos="100000">
              <a:schemeClr val="phClr">
                <a:shade val="60000"/>
                <a:satMod val="100000"/>
              </a:schemeClr>
            </a:gs>
          </a:gsLst>
          <a:lin ang="18900000" scaled="0"/>
        </a:gradFill>
      </a:bgFillStyleLst>
    </a:fmtScheme>
  </a:themeElements>
  <a:objectDefaults>
    <a:spDef>
      <a:spPr/>
      <a:bodyPr rtlCol="0" anchor="ctr"/>
      <a:lstStyle>
        <a:defPPr algn="ctr">
          <a:defRPr sz="2800"/>
        </a:defPPr>
      </a:lstStyle>
      <a:style>
        <a:lnRef idx="2">
          <a:schemeClr val="accent1">
            <a:shade val="50000"/>
          </a:schemeClr>
        </a:lnRef>
        <a:fillRef idx="1">
          <a:schemeClr val="accent1"/>
        </a:fillRef>
        <a:effectRef idx="0">
          <a:schemeClr val="accent1"/>
        </a:effectRef>
        <a:fontRef idx="minor">
          <a:schemeClr val="lt1"/>
        </a:fontRef>
      </a:style>
    </a:spDef>
    <a:lnDef>
      <a:spPr>
        <a:ln w="25400"/>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2800"/>
        </a:defPPr>
      </a:lstStyle>
    </a:txDef>
  </a:objectDefaults>
  <a:extraClrSchemeLst/>
  <a:extLst>
    <a:ext uri="{05A4C25C-085E-4340-85A3-A5531E510DB2}">
      <thm15:themeFamily xmlns:thm15="http://schemas.microsoft.com/office/thememl/2012/main" xmlns="" name="TF02787990.potx" id="{BDB9CD5E-36EC-45F3-B87D-6D062B8A3823}" vid="{51682E2F-7C85-4D6F-AD40-072EFC83910D}"/>
    </a:ext>
  </a:extLst>
</a:theme>
</file>

<file path=ppt/theme/theme2.xml><?xml version="1.0" encoding="utf-8"?>
<a:theme xmlns:a="http://schemas.openxmlformats.org/drawingml/2006/main" name="Office Teması">
  <a:themeElements>
    <a:clrScheme name="Tech_16x9">
      <a:dk1>
        <a:sysClr val="windowText" lastClr="000000"/>
      </a:dk1>
      <a:lt1>
        <a:sysClr val="window" lastClr="FFFFFF"/>
      </a:lt1>
      <a:dk2>
        <a:srgbClr val="192A52"/>
      </a:dk2>
      <a:lt2>
        <a:srgbClr val="C0C0C0"/>
      </a:lt2>
      <a:accent1>
        <a:srgbClr val="009999"/>
      </a:accent1>
      <a:accent2>
        <a:srgbClr val="E98915"/>
      </a:accent2>
      <a:accent3>
        <a:srgbClr val="A419A7"/>
      </a:accent3>
      <a:accent4>
        <a:srgbClr val="AFC34D"/>
      </a:accent4>
      <a:accent5>
        <a:srgbClr val="E5572B"/>
      </a:accent5>
      <a:accent6>
        <a:srgbClr val="6868C4"/>
      </a:accent6>
      <a:hlink>
        <a:srgbClr val="009999"/>
      </a:hlink>
      <a:folHlink>
        <a:srgbClr val="7F7F7F"/>
      </a:folHlink>
    </a:clrScheme>
    <a:fontScheme name="Calibri">
      <a:maj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Tech_16x9">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schemeClr>
            </a:gs>
          </a:gsLst>
          <a:lin ang="5040000" scaled="1"/>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100000"/>
                <a:shade val="100000"/>
                <a:satMod val="155000"/>
              </a:schemeClr>
            </a:gs>
          </a:gsLst>
          <a:lin ang="16200000" scaled="0"/>
        </a:gradFill>
      </a:fillStyleLst>
      <a:lnStyleLst>
        <a:ln w="9525" cap="flat" cmpd="sng" algn="ctr">
          <a:solidFill>
            <a:schemeClr val="phClr"/>
          </a:solidFill>
          <a:miter lim="800000"/>
        </a:ln>
        <a:ln w="25400" cap="flat" cmpd="sng" algn="ctr">
          <a:solidFill>
            <a:schemeClr val="phClr"/>
          </a:solidFill>
          <a:miter lim="800000"/>
        </a:ln>
        <a:ln w="38100" cap="flat" cmpd="sng" algn="ctr">
          <a:solidFill>
            <a:schemeClr val="phClr"/>
          </a:solidFill>
          <a:miter lim="800000"/>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atMod val="300000"/>
              </a:schemeClr>
            </a:contourClr>
          </a:sp3d>
        </a:effectStyle>
      </a:effectStyleLst>
      <a:bgFillStyleLst>
        <a:solidFill>
          <a:schemeClr val="phClr"/>
        </a:solidFill>
        <a:gradFill rotWithShape="1">
          <a:gsLst>
            <a:gs pos="0">
              <a:schemeClr val="phClr">
                <a:tint val="100000"/>
                <a:shade val="0"/>
                <a:satMod val="100000"/>
              </a:schemeClr>
            </a:gs>
            <a:gs pos="85000">
              <a:schemeClr val="phClr">
                <a:tint val="100000"/>
                <a:shade val="30000"/>
                <a:satMod val="100000"/>
              </a:schemeClr>
            </a:gs>
            <a:gs pos="100000">
              <a:schemeClr val="phClr">
                <a:shade val="60000"/>
                <a:satMod val="100000"/>
              </a:schemeClr>
            </a:gs>
          </a:gsLst>
          <a:lin ang="13500000" scaled="0"/>
        </a:gradFill>
        <a:gradFill rotWithShape="1">
          <a:gsLst>
            <a:gs pos="0">
              <a:schemeClr val="phClr">
                <a:tint val="100000"/>
                <a:shade val="0"/>
                <a:satMod val="100000"/>
              </a:schemeClr>
            </a:gs>
            <a:gs pos="85000">
              <a:schemeClr val="phClr">
                <a:shade val="30000"/>
                <a:satMod val="100000"/>
              </a:schemeClr>
            </a:gs>
            <a:gs pos="100000">
              <a:schemeClr val="phClr">
                <a:shade val="60000"/>
                <a:satMod val="100000"/>
              </a:schemeClr>
            </a:gs>
          </a:gsLst>
          <a:lin ang="18900000" scaled="0"/>
        </a:gradFill>
      </a:bgFillStyleLst>
    </a:fmtScheme>
  </a:themeElements>
  <a:objectDefaults/>
  <a:extraClrSchemeLst/>
</a:theme>
</file>

<file path=ppt/theme/theme3.xml><?xml version="1.0" encoding="utf-8"?>
<a:theme xmlns:a="http://schemas.openxmlformats.org/drawingml/2006/main" name="Office Teması">
  <a:themeElements>
    <a:clrScheme name="Tech_16x9">
      <a:dk1>
        <a:sysClr val="windowText" lastClr="000000"/>
      </a:dk1>
      <a:lt1>
        <a:sysClr val="window" lastClr="FFFFFF"/>
      </a:lt1>
      <a:dk2>
        <a:srgbClr val="192A52"/>
      </a:dk2>
      <a:lt2>
        <a:srgbClr val="C0C0C0"/>
      </a:lt2>
      <a:accent1>
        <a:srgbClr val="009999"/>
      </a:accent1>
      <a:accent2>
        <a:srgbClr val="E98915"/>
      </a:accent2>
      <a:accent3>
        <a:srgbClr val="A419A7"/>
      </a:accent3>
      <a:accent4>
        <a:srgbClr val="AFC34D"/>
      </a:accent4>
      <a:accent5>
        <a:srgbClr val="E5572B"/>
      </a:accent5>
      <a:accent6>
        <a:srgbClr val="6868C4"/>
      </a:accent6>
      <a:hlink>
        <a:srgbClr val="009999"/>
      </a:hlink>
      <a:folHlink>
        <a:srgbClr val="7F7F7F"/>
      </a:folHlink>
    </a:clrScheme>
    <a:fontScheme name="Calibri">
      <a:maj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Tech_16x9">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schemeClr>
            </a:gs>
          </a:gsLst>
          <a:lin ang="5040000" scaled="1"/>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100000"/>
                <a:shade val="100000"/>
                <a:satMod val="155000"/>
              </a:schemeClr>
            </a:gs>
          </a:gsLst>
          <a:lin ang="16200000" scaled="0"/>
        </a:gradFill>
      </a:fillStyleLst>
      <a:lnStyleLst>
        <a:ln w="9525" cap="flat" cmpd="sng" algn="ctr">
          <a:solidFill>
            <a:schemeClr val="phClr"/>
          </a:solidFill>
          <a:miter lim="800000"/>
        </a:ln>
        <a:ln w="25400" cap="flat" cmpd="sng" algn="ctr">
          <a:solidFill>
            <a:schemeClr val="phClr"/>
          </a:solidFill>
          <a:miter lim="800000"/>
        </a:ln>
        <a:ln w="38100" cap="flat" cmpd="sng" algn="ctr">
          <a:solidFill>
            <a:schemeClr val="phClr"/>
          </a:solidFill>
          <a:miter lim="800000"/>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atMod val="300000"/>
              </a:schemeClr>
            </a:contourClr>
          </a:sp3d>
        </a:effectStyle>
      </a:effectStyleLst>
      <a:bgFillStyleLst>
        <a:solidFill>
          <a:schemeClr val="phClr"/>
        </a:solidFill>
        <a:gradFill rotWithShape="1">
          <a:gsLst>
            <a:gs pos="0">
              <a:schemeClr val="phClr">
                <a:tint val="100000"/>
                <a:shade val="0"/>
                <a:satMod val="100000"/>
              </a:schemeClr>
            </a:gs>
            <a:gs pos="85000">
              <a:schemeClr val="phClr">
                <a:tint val="100000"/>
                <a:shade val="30000"/>
                <a:satMod val="100000"/>
              </a:schemeClr>
            </a:gs>
            <a:gs pos="100000">
              <a:schemeClr val="phClr">
                <a:shade val="60000"/>
                <a:satMod val="100000"/>
              </a:schemeClr>
            </a:gs>
          </a:gsLst>
          <a:lin ang="13500000" scaled="0"/>
        </a:gradFill>
        <a:gradFill rotWithShape="1">
          <a:gsLst>
            <a:gs pos="0">
              <a:schemeClr val="phClr">
                <a:tint val="100000"/>
                <a:shade val="0"/>
                <a:satMod val="100000"/>
              </a:schemeClr>
            </a:gs>
            <a:gs pos="85000">
              <a:schemeClr val="phClr">
                <a:shade val="30000"/>
                <a:satMod val="100000"/>
              </a:schemeClr>
            </a:gs>
            <a:gs pos="100000">
              <a:schemeClr val="phClr">
                <a:shade val="60000"/>
                <a:satMod val="100000"/>
              </a:schemeClr>
            </a:gs>
          </a:gsLst>
          <a:lin ang="189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ocPublishedLinkedAssetsLookup xmlns="4873beb7-5857-4685-be1f-d57550cc96cc" xsi:nil="true"/>
    <ApprovalStatus xmlns="4873beb7-5857-4685-be1f-d57550cc96cc">InProgress</ApprovalStatus>
    <MarketSpecific xmlns="4873beb7-5857-4685-be1f-d57550cc96cc">false</MarketSpecific>
    <LocComments xmlns="4873beb7-5857-4685-be1f-d57550cc96cc" xsi:nil="true"/>
    <LocLastLocAttemptVersionTypeLookup xmlns="4873beb7-5857-4685-be1f-d57550cc96cc" xsi:nil="true"/>
    <DirectSourceMarket xmlns="4873beb7-5857-4685-be1f-d57550cc96cc" xsi:nil="true"/>
    <ThumbnailAssetId xmlns="4873beb7-5857-4685-be1f-d57550cc96cc" xsi:nil="true"/>
    <PrimaryImageGen xmlns="4873beb7-5857-4685-be1f-d57550cc96cc">false</PrimaryImageGen>
    <LocNewPublishedVersionLookup xmlns="4873beb7-5857-4685-be1f-d57550cc96cc" xsi:nil="true"/>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LocOverallPublishStatusLookup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LocOverallLocStatusLookup xmlns="4873beb7-5857-4685-be1f-d57550cc96cc" xsi:nil="tru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1345093</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This simple template design works for technology and  businesses, but it's versatile enough to use in other contexts.  It features multiple slide layouts designed for widescreen (16x9 resolution) and includes a sample SmartArt list and chart that are easily editable.</APDescription>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2011-11-26T00:30:00+00:00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TemplateStatus xmlns="4873beb7-5857-4685-be1f-d57550cc96cc">Complete</TemplateStatus>
    <Downloads xmlns="4873beb7-5857-4685-be1f-d57550cc96cc">0</Downloads>
    <OOCacheId xmlns="4873beb7-5857-4685-be1f-d57550cc96cc" xsi:nil="true"/>
    <IsDeleted xmlns="4873beb7-5857-4685-be1f-d57550cc96cc">false</IsDeleted>
    <LocPublishedDependentAssetsLookup xmlns="4873beb7-5857-4685-be1f-d57550cc96cc" xsi:nil="true"/>
    <TPExecutable xmlns="4873beb7-5857-4685-be1f-d57550cc96cc" xsi:nil="true"/>
    <EditorialTags xmlns="4873beb7-5857-4685-be1f-d57550cc96cc" xsi:nil="true"/>
    <SubmitterId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TP102787989</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694266</LocLastLocAttemptVersionLookup>
    <LocProcessedForHandoffsLookup xmlns="4873beb7-5857-4685-be1f-d57550cc96cc" xsi:nil="true"/>
    <IsSearchable xmlns="4873beb7-5857-4685-be1f-d57550cc96cc">true</IsSearchable>
    <TemplateTemplateType xmlns="4873beb7-5857-4685-be1f-d57550cc96cc">PowerPoint Presentation Template</TemplateTemplateType>
    <CampaignTagsTaxHTField0 xmlns="4873beb7-5857-4685-be1f-d57550cc96cc">
      <Terms xmlns="http://schemas.microsoft.com/office/infopath/2007/PartnerControls"/>
    </CampaignTagsTaxHTField0>
    <TPNamespace xmlns="4873beb7-5857-4685-be1f-d57550cc96cc" xsi:nil="true"/>
    <LocOverallPreviewStatusLookup xmlns="4873beb7-5857-4685-be1f-d57550cc96cc" xsi:nil="true"/>
    <TaxCatchAll xmlns="4873beb7-5857-4685-be1f-d57550cc96cc"/>
    <Markets xmlns="4873beb7-5857-4685-be1f-d57550cc96cc"/>
    <UAProjectedTotalWords xmlns="4873beb7-5857-4685-be1f-d57550cc96cc" xsi:nil="true"/>
    <IntlLangReview xmlns="4873beb7-5857-4685-be1f-d57550cc96cc" xsi:nil="true"/>
    <OutputCachingOn xmlns="4873beb7-5857-4685-be1f-d57550cc96cc">false</OutputCachingOn>
    <AverageRating xmlns="4873beb7-5857-4685-be1f-d57550cc96cc" xsi:nil="true"/>
    <APAuthor xmlns="4873beb7-5857-4685-be1f-d57550cc96cc">
      <UserInfo>
        <DisplayName>REDMOND\kristaa</DisplayName>
        <AccountId>136</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LocProcessedForMarketsLookup xmlns="4873beb7-5857-4685-be1f-d57550cc96cc" xsi:nil="true"/>
    <TPLaunchHelpLinkType xmlns="4873beb7-5857-4685-be1f-d57550cc96cc">Template</TPLaunchHelpLinkType>
    <OriginalRelease xmlns="4873beb7-5857-4685-be1f-d57550cc96cc">15</OriginalRelease>
    <LocalizationTagsTaxHTField0 xmlns="4873beb7-5857-4685-be1f-d57550cc96cc">
      <Terms xmlns="http://schemas.microsoft.com/office/infopath/2007/PartnerControls"/>
    </LocalizationTagsTaxHTField0>
    <UACurrentWords xmlns="4873beb7-5857-4685-be1f-d57550cc96cc" xsi:nil="true"/>
    <ArtSampleDocs xmlns="4873beb7-5857-4685-be1f-d57550cc96cc" xsi:nil="true"/>
    <UALocRecommendation xmlns="4873beb7-5857-4685-be1f-d57550cc96cc">Localize</UALocRecommendation>
    <Manager xmlns="4873beb7-5857-4685-be1f-d57550cc96cc" xsi:nil="true"/>
    <LocOverallHandbackStatusLookup xmlns="4873beb7-5857-4685-be1f-d57550cc96cc" xsi:nil="true"/>
    <ShowIn xmlns="4873beb7-5857-4685-be1f-d57550cc96cc">Show everywhere</ShowIn>
    <UANotes xmlns="4873beb7-5857-4685-be1f-d57550cc96cc" xsi:nil="true"/>
    <InternalTagsTaxHTField0 xmlns="4873beb7-5857-4685-be1f-d57550cc96cc">
      <Terms xmlns="http://schemas.microsoft.com/office/infopath/2007/PartnerControls"/>
    </InternalTagsTaxHTField0>
    <CSXHash xmlns="4873beb7-5857-4685-be1f-d57550cc96cc" xsi:nil="true"/>
    <VoteCount xmlns="4873beb7-5857-4685-be1f-d57550cc96cc" xsi:nil="true"/>
    <AssetExpire xmlns="4873beb7-5857-4685-be1f-d57550cc96cc">2029-05-12T07:00:00+00:00</AssetExpire>
    <DSATActionTaken xmlns="4873beb7-5857-4685-be1f-d57550cc96cc" xsi:nil="true"/>
    <CSXSubmissionMarket xmlns="4873beb7-5857-4685-be1f-d57550cc96cc" xsi:nil="true"/>
    <LocMarketGroupTiers2 xmlns="4873beb7-5857-4685-be1f-d57550cc96cc" xsi:nil="true"/>
  </documentManagement>
</p:properties>
</file>

<file path=customXml/item3.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836F65B-1B07-41EE-A0E8-BC6EF3855225}">
  <ds:schemaRefs>
    <ds:schemaRef ds:uri="http://schemas.microsoft.com/sharepoint/v3/contenttype/forms"/>
  </ds:schemaRefs>
</ds:datastoreItem>
</file>

<file path=customXml/itemProps2.xml><?xml version="1.0" encoding="utf-8"?>
<ds:datastoreItem xmlns:ds="http://schemas.openxmlformats.org/officeDocument/2006/customXml" ds:itemID="{60C67BEE-D13F-4BD2-98A5-34D8A0977F68}">
  <ds:schemaRefs>
    <ds:schemaRef ds:uri="http://schemas.microsoft.com/office/2006/documentManagement/types"/>
    <ds:schemaRef ds:uri="http://purl.org/dc/elements/1.1/"/>
    <ds:schemaRef ds:uri="http://schemas.microsoft.com/office/2006/metadata/properties"/>
    <ds:schemaRef ds:uri="4873beb7-5857-4685-be1f-d57550cc96cc"/>
    <ds:schemaRef ds:uri="http://schemas.openxmlformats.org/package/2006/metadata/core-properties"/>
    <ds:schemaRef ds:uri="http://purl.org/dc/terms/"/>
    <ds:schemaRef ds:uri="http://schemas.microsoft.com/office/infopath/2007/PartnerControls"/>
    <ds:schemaRef ds:uri="http://www.w3.org/XML/1998/namespace"/>
    <ds:schemaRef ds:uri="http://purl.org/dc/dcmitype/"/>
  </ds:schemaRefs>
</ds:datastoreItem>
</file>

<file path=customXml/itemProps3.xml><?xml version="1.0" encoding="utf-8"?>
<ds:datastoreItem xmlns:ds="http://schemas.openxmlformats.org/officeDocument/2006/customXml" ds:itemID="{A09BF4D4-EF60-4196-BFC3-9462D607978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tf02787990 (1)</Template>
  <TotalTime>4672</TotalTime>
  <Words>6849</Words>
  <Application>Microsoft Office PowerPoint</Application>
  <PresentationFormat>Özel</PresentationFormat>
  <Paragraphs>733</Paragraphs>
  <Slides>74</Slides>
  <Notes>1</Notes>
  <HiddenSlides>0</HiddenSlides>
  <MMClips>0</MMClips>
  <ScaleCrop>false</ScaleCrop>
  <HeadingPairs>
    <vt:vector size="4" baseType="variant">
      <vt:variant>
        <vt:lpstr>Tema</vt:lpstr>
      </vt:variant>
      <vt:variant>
        <vt:i4>1</vt:i4>
      </vt:variant>
      <vt:variant>
        <vt:lpstr>Slayt Başlıkları</vt:lpstr>
      </vt:variant>
      <vt:variant>
        <vt:i4>74</vt:i4>
      </vt:variant>
    </vt:vector>
  </HeadingPairs>
  <TitlesOfParts>
    <vt:vector size="75" baseType="lpstr">
      <vt:lpstr>Teknik 16x9</vt:lpstr>
      <vt:lpstr>PowerPoint Sunusu</vt:lpstr>
      <vt:lpstr>ENDODONTİK EKİPMANLAR  DİŞ ÜNİTİ</vt:lpstr>
      <vt:lpstr>ENDODONTİK EKİPMANLAR  DİŞ ÜNİTİ</vt:lpstr>
      <vt:lpstr>DİŞ HEKİMLİĞİNDE ERGONOMİ</vt:lpstr>
      <vt:lpstr>DİŞ HEKİMLİĞİNDE ERGONOMİ</vt:lpstr>
      <vt:lpstr>DİŞ HEKİMLİĞİNDE ERGONOMİ</vt:lpstr>
      <vt:lpstr>DİŞ HEKİMLİĞİNDE ERGONOMİ</vt:lpstr>
      <vt:lpstr>DİŞ HEKİMLİĞİNDE ERGONOMİ</vt:lpstr>
      <vt:lpstr>DİŞ HEKİMLİĞİNDE ERGONOMİ</vt:lpstr>
      <vt:lpstr>DİŞ HEKİMLİĞİNDE ERGONOMİ</vt:lpstr>
      <vt:lpstr>PowerPoint Sunusu</vt:lpstr>
      <vt:lpstr>PowerPoint Sunusu</vt:lpstr>
      <vt:lpstr>PowerPoint Sunusu</vt:lpstr>
      <vt:lpstr>PowerPoint Sunusu</vt:lpstr>
      <vt:lpstr>PowerPoint Sunusu</vt:lpstr>
      <vt:lpstr>DİŞ HEKİMLİĞİNDE ERGONOMİ</vt:lpstr>
      <vt:lpstr>DİŞ HEKİMLİĞİNDE ERGONOMİ</vt:lpstr>
      <vt:lpstr>DİŞ HEKİMLİĞİNDE ERGONOMİ</vt:lpstr>
      <vt:lpstr>DİŞ HEKİMLİĞİNDE ERGONOMİ</vt:lpstr>
      <vt:lpstr>DİŞ HEKİMLİĞİNDE ERGONOMİ</vt:lpstr>
      <vt:lpstr>DİŞ HEKİMLİĞİNDE ERGONOMİ</vt:lpstr>
      <vt:lpstr>DİŞ HEKİMLİĞİNDE ERGONOMİ</vt:lpstr>
      <vt:lpstr>DİŞ HEKİMLİĞİNDE ERGONOMİ</vt:lpstr>
      <vt:lpstr>DİŞ HEKİMLİĞİNDE ERGONOMİ</vt:lpstr>
      <vt:lpstr>DİŞ HEKİMLİĞİNDE ERGONOMİ</vt:lpstr>
      <vt:lpstr>DİŞ HEKİMLİĞİNDE ERGONOMİ</vt:lpstr>
      <vt:lpstr>DİŞ HEKİMLİĞİNDE ERGONOMİ</vt:lpstr>
      <vt:lpstr>DİŞ HEKİMLİĞİNDE ERGONOMİ</vt:lpstr>
      <vt:lpstr>DİŞ HEKİMLİĞİNDE ERGONOMİ</vt:lpstr>
      <vt:lpstr>DİŞ HEKİMLİĞİNDE ERGONOMİ</vt:lpstr>
      <vt:lpstr>DİŞ HEKİMLİĞİNDE ERGONOMİ</vt:lpstr>
      <vt:lpstr>DİŞ HEKİMLİĞİNDE ERGONOMİ</vt:lpstr>
      <vt:lpstr>DİŞ HEKİMLİĞİNDE ERGONOMİ</vt:lpstr>
      <vt:lpstr>DİŞ HEKİMLİĞİNDE ERGONOMİ</vt:lpstr>
      <vt:lpstr>DİŞ HEKİMLİĞİNDE ERGONOMİ</vt:lpstr>
      <vt:lpstr>DİŞ HEKİMLİĞİNDE ERGONOMİ</vt:lpstr>
      <vt:lpstr>DİŞ HEKİMLİĞİNDE ERGONOMİ</vt:lpstr>
      <vt:lpstr>DİŞ HEKİMLİĞİNDE ERGONOMİ</vt:lpstr>
      <vt:lpstr>DİŞ HEKİMLİĞİNDE ERGONOMİ</vt:lpstr>
      <vt:lpstr>ENDODONTİK EKİPMANLAR  DİŞ ÜNİTİ</vt:lpstr>
      <vt:lpstr>ENDODONTİK EKİPMANLAR  DİŞ ÜNİTİ</vt:lpstr>
      <vt:lpstr>ENDODONTİK EKİPMANLAR  DİŞ ÜNİTİ</vt:lpstr>
      <vt:lpstr>ENDODONTİK EKİPMANLAR  DİŞ ÜNİTİ</vt:lpstr>
      <vt:lpstr>ENDODONTİK EKİPMANLAR  DİŞ ÜNİTİ</vt:lpstr>
      <vt:lpstr>ENDODONTİK EKİPMANLAR  DİŞ ÜNİTİ</vt:lpstr>
      <vt:lpstr>ENDODONTİK EKİPMANLAR  DİŞ ÜNİTİ</vt:lpstr>
      <vt:lpstr>ENDODONTİK EKİPMANLAR  DİŞ ÜNİTİ</vt:lpstr>
      <vt:lpstr>ENDODONTİK EKİPMANLAR  DİŞ ÜNİTİ</vt:lpstr>
      <vt:lpstr>ENDODONTİK EKİPMANLAR  DİŞ ÜNİTİ</vt:lpstr>
      <vt:lpstr>ENDODONTİK EKİPMANLAR  DİŞ ÜNİTİ</vt:lpstr>
      <vt:lpstr>ENDODONTİK EKİPMANLAR  DİŞ ÜNİTİ</vt:lpstr>
      <vt:lpstr>ENDODONTİK EKİPMANLAR  DİŞ ÜNİTİ</vt:lpstr>
      <vt:lpstr>ENDODONTİK EKİPMANLAR  DİŞ ÜNİTİ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KÖK KANAL TEDAVİ  KOMPLİKASYONLARI VE HATALAR</vt:lpstr>
      <vt:lpstr>KÖK KANAL TEDAVİ  KOMPLİKASYONLARI VE HATALAR</vt:lpstr>
      <vt:lpstr>KÖK KANAL TEDAVİ  KOMPLİKASYONLARI VE HATALAR</vt:lpstr>
      <vt:lpstr>KÖK KANAL TEDAVİ  KOMPLİKASYONLARI VE HATALAR</vt:lpstr>
      <vt:lpstr>KÖK KANAL TEDAVİ  KOMPLİKASYONLARI VE HATALAR</vt:lpstr>
      <vt:lpstr>KÖK KANAL TEDAVİ  KOMPLİKASYONLARI VE HATALAR</vt:lpstr>
      <vt:lpstr>KÖK KANAL TEDAVİ  KOMPLİKASYONLARI VE HATALAR</vt:lpstr>
      <vt:lpstr>DİŞ HEKİMLİĞİNDE ERGONOMİ</vt:lpstr>
      <vt:lpstr>DİŞ HEKİMLİĞİNDE ERGONOMİ</vt:lpstr>
      <vt:lpstr>DİŞ HEKİMLİĞİNDE ERGONOMİ</vt:lpstr>
      <vt:lpstr>PowerPoint Sunusu</vt:lpstr>
      <vt:lpstr>DİŞ HEKİMLİĞİNDE ERGONOMİ</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Başlık Düzeni</dc:title>
  <dc:creator>hp</dc:creator>
  <cp:lastModifiedBy>hp</cp:lastModifiedBy>
  <cp:revision>459</cp:revision>
  <cp:lastPrinted>2020-03-05T13:21:58Z</cp:lastPrinted>
  <dcterms:created xsi:type="dcterms:W3CDTF">2018-06-02T14:52:05Z</dcterms:created>
  <dcterms:modified xsi:type="dcterms:W3CDTF">2020-03-19T07:11:51Z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ies>
</file>