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57" r:id="rId6"/>
    <p:sldId id="276" r:id="rId7"/>
    <p:sldId id="277" r:id="rId8"/>
    <p:sldId id="278" r:id="rId9"/>
    <p:sldId id="285" r:id="rId10"/>
    <p:sldId id="279" r:id="rId11"/>
    <p:sldId id="286" r:id="rId12"/>
    <p:sldId id="261" r:id="rId13"/>
    <p:sldId id="280" r:id="rId14"/>
    <p:sldId id="281" r:id="rId15"/>
    <p:sldId id="262" r:id="rId16"/>
    <p:sldId id="282" r:id="rId17"/>
    <p:sldId id="263" r:id="rId18"/>
    <p:sldId id="264" r:id="rId19"/>
    <p:sldId id="265" r:id="rId20"/>
    <p:sldId id="283" r:id="rId21"/>
    <p:sldId id="288" r:id="rId22"/>
    <p:sldId id="266" r:id="rId23"/>
    <p:sldId id="287" r:id="rId24"/>
    <p:sldId id="267" r:id="rId25"/>
    <p:sldId id="268" r:id="rId26"/>
    <p:sldId id="269" r:id="rId27"/>
    <p:sldId id="271" r:id="rId28"/>
    <p:sldId id="291" r:id="rId29"/>
    <p:sldId id="290" r:id="rId30"/>
    <p:sldId id="289" r:id="rId31"/>
    <p:sldId id="272" r:id="rId32"/>
    <p:sldId id="273" r:id="rId33"/>
    <p:sldId id="270" r:id="rId34"/>
    <p:sldId id="274" r:id="rId35"/>
    <p:sldId id="275" r:id="rId36"/>
    <p:sldId id="284" r:id="rId3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F102FEE-E29D-4252-8006-E52D1D5D986E}" type="datetimeFigureOut">
              <a:rPr lang="tr-TR" smtClean="0"/>
              <a:pPr/>
              <a:t>23/03/2020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C823594-FE91-4272-9214-87C414F16ACF}"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F102FEE-E29D-4252-8006-E52D1D5D986E}" type="datetimeFigureOut">
              <a:rPr lang="tr-TR" smtClean="0"/>
              <a:pPr/>
              <a:t>23/03/2020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C823594-FE91-4272-9214-87C414F16ACF}"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6F102FEE-E29D-4252-8006-E52D1D5D986E}" type="datetimeFigureOut">
              <a:rPr lang="tr-TR" smtClean="0"/>
              <a:pPr/>
              <a:t>23/03/2020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C823594-FE91-4272-9214-87C414F16ACF}"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6F102FEE-E29D-4252-8006-E52D1D5D986E}" type="datetimeFigureOut">
              <a:rPr lang="tr-TR" smtClean="0"/>
              <a:pPr/>
              <a:t>23/03/2020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2C823594-FE91-4272-9214-87C414F16ACF}"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6F102FEE-E29D-4252-8006-E52D1D5D986E}" type="datetimeFigureOut">
              <a:rPr lang="tr-TR" smtClean="0"/>
              <a:pPr/>
              <a:t>23/03/2020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2C823594-FE91-4272-9214-87C414F16ACF}"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6F102FEE-E29D-4252-8006-E52D1D5D986E}" type="datetimeFigureOut">
              <a:rPr lang="tr-TR" smtClean="0"/>
              <a:pPr/>
              <a:t>23/03/2020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2C823594-FE91-4272-9214-87C414F16ACF}"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F102FEE-E29D-4252-8006-E52D1D5D986E}" type="datetimeFigureOut">
              <a:rPr lang="tr-TR" smtClean="0"/>
              <a:pPr/>
              <a:t>23/03/2020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2C823594-FE91-4272-9214-87C414F16ACF}"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F102FEE-E29D-4252-8006-E52D1D5D986E}" type="datetimeFigureOut">
              <a:rPr lang="tr-TR" smtClean="0"/>
              <a:pPr/>
              <a:t>23/03/2020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2C823594-FE91-4272-9214-87C414F16ACF}"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F102FEE-E29D-4252-8006-E52D1D5D986E}" type="datetimeFigureOut">
              <a:rPr lang="tr-TR" smtClean="0"/>
              <a:pPr/>
              <a:t>23/03/2020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2C823594-FE91-4272-9214-87C414F16ACF}"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F102FEE-E29D-4252-8006-E52D1D5D986E}" type="datetimeFigureOut">
              <a:rPr lang="tr-TR" smtClean="0"/>
              <a:pPr/>
              <a:t>23/03/2020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C823594-FE91-4272-9214-87C414F16ACF}"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F102FEE-E29D-4252-8006-E52D1D5D986E}" type="datetimeFigureOut">
              <a:rPr lang="tr-TR" smtClean="0"/>
              <a:pPr/>
              <a:t>23/03/2020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C823594-FE91-4272-9214-87C414F16ACF}"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102FEE-E29D-4252-8006-E52D1D5D986E}" type="datetimeFigureOut">
              <a:rPr lang="tr-TR" smtClean="0"/>
              <a:pPr/>
              <a:t>23/03/2020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823594-FE91-4272-9214-87C414F16ACF}"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Yara Bakımı</a:t>
            </a:r>
            <a:endParaRPr lang="tr-TR" dirty="0"/>
          </a:p>
        </p:txBody>
      </p:sp>
      <p:sp>
        <p:nvSpPr>
          <p:cNvPr id="3" name="2 Alt Başlık"/>
          <p:cNvSpPr>
            <a:spLocks noGrp="1"/>
          </p:cNvSpPr>
          <p:nvPr>
            <p:ph type="subTitle" idx="1"/>
          </p:nvPr>
        </p:nvSpPr>
        <p:spPr/>
        <p:txBody>
          <a:bodyPr/>
          <a:lstStyle/>
          <a:p>
            <a:r>
              <a:rPr lang="tr-TR" dirty="0" smtClean="0"/>
              <a:t>Savaş </a:t>
            </a:r>
            <a:r>
              <a:rPr lang="tr-TR" dirty="0" err="1" smtClean="0"/>
              <a:t>Yürüker</a:t>
            </a:r>
            <a:endParaRPr lang="tr-TR" dirty="0" smtClean="0"/>
          </a:p>
          <a:p>
            <a:r>
              <a:rPr lang="tr-TR" dirty="0" smtClean="0"/>
              <a:t>Genel Cerrahi AD</a:t>
            </a:r>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CERH: Yara</a:t>
            </a:r>
          </a:p>
          <a:p>
            <a:endParaRPr lang="tr-TR" dirty="0" smtClean="0"/>
          </a:p>
          <a:p>
            <a:r>
              <a:rPr lang="tr-TR" dirty="0" smtClean="0"/>
              <a:t>CERHETMEK: Yaralamak</a:t>
            </a:r>
          </a:p>
          <a:p>
            <a:endParaRPr lang="tr-TR" dirty="0" smtClean="0"/>
          </a:p>
          <a:p>
            <a:r>
              <a:rPr lang="tr-TR" dirty="0" smtClean="0"/>
              <a:t>CERİH: Yaralanmış</a:t>
            </a:r>
          </a:p>
          <a:p>
            <a:endParaRPr lang="tr-TR" dirty="0" smtClean="0"/>
          </a:p>
          <a:p>
            <a:r>
              <a:rPr lang="tr-TR" b="1" u="sng" dirty="0" smtClean="0"/>
              <a:t>CERRAH: Yara açıp tedavi eden</a:t>
            </a:r>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dirty="0" smtClean="0"/>
              <a:t>Yara oluşturmak</a:t>
            </a:r>
          </a:p>
          <a:p>
            <a:endParaRPr lang="tr-TR" dirty="0" smtClean="0"/>
          </a:p>
          <a:p>
            <a:r>
              <a:rPr lang="tr-TR" dirty="0" smtClean="0"/>
              <a:t>Yaranın iyileşmesi için çabalamak</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Yarayı dikip kapattığınızda, aslında yara dudaklarını, organizmanın onarımı yapacağı süre boyunca yaklaştırmış olursunuz</a:t>
            </a:r>
          </a:p>
          <a:p>
            <a:pPr algn="ctr"/>
            <a:r>
              <a:rPr lang="tr-TR" dirty="0" smtClean="0"/>
              <a:t>Cerrah YARA OLUŞTURUR</a:t>
            </a:r>
          </a:p>
          <a:p>
            <a:pPr algn="ctr">
              <a:buFontTx/>
              <a:buNone/>
            </a:pPr>
            <a:r>
              <a:rPr lang="tr-TR" dirty="0" smtClean="0"/>
              <a:t>ama</a:t>
            </a:r>
          </a:p>
          <a:p>
            <a:pPr algn="ctr"/>
            <a:r>
              <a:rPr lang="tr-TR" dirty="0" smtClean="0"/>
              <a:t>YARAYI İYİLEŞTİREMEZ</a:t>
            </a:r>
          </a:p>
          <a:p>
            <a:r>
              <a:rPr lang="tr-TR" dirty="0" smtClean="0"/>
              <a:t>Ancak, hatalı uygulamalarla</a:t>
            </a:r>
            <a:br>
              <a:rPr lang="tr-TR" dirty="0" smtClean="0"/>
            </a:br>
            <a:r>
              <a:rPr lang="tr-TR" dirty="0" smtClean="0"/>
              <a:t>İYİLEŞMEYİ RAHATLIKLA ENGELLEYEBİLİR</a:t>
            </a: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Cerrah tanzim eder, Allah iyi eder</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Yara</a:t>
            </a:r>
            <a:endParaRPr lang="tr-TR" dirty="0"/>
          </a:p>
        </p:txBody>
      </p:sp>
      <p:sp>
        <p:nvSpPr>
          <p:cNvPr id="4" name="İçerik Yer Tutucusu 3"/>
          <p:cNvSpPr>
            <a:spLocks noGrp="1"/>
          </p:cNvSpPr>
          <p:nvPr>
            <p:ph idx="1"/>
          </p:nvPr>
        </p:nvSpPr>
        <p:spPr/>
        <p:txBody>
          <a:bodyPr>
            <a:normAutofit fontScale="70000" lnSpcReduction="20000"/>
          </a:bodyPr>
          <a:lstStyle/>
          <a:p>
            <a:pPr marL="0" indent="0">
              <a:buNone/>
            </a:pPr>
            <a:r>
              <a:rPr lang="tr-TR" dirty="0"/>
              <a:t> </a:t>
            </a:r>
          </a:p>
          <a:p>
            <a:r>
              <a:rPr lang="tr-TR" dirty="0"/>
              <a:t>Dokunun normal bütünlüğü ve fonksiyonunun travma, enfeksiyon ya da cerrahi ile bozulduğu tüm durumlar yara denir. Oluşma sebebi, süresi ve şiddeti yaranın tanımı ve tedavisini değiştirir. </a:t>
            </a:r>
            <a:r>
              <a:rPr lang="tr-TR" dirty="0" err="1"/>
              <a:t>Etyolojik</a:t>
            </a:r>
            <a:r>
              <a:rPr lang="tr-TR" dirty="0"/>
              <a:t> nedenler, hasar durumu, hastanın ek sağlık sorunları, tedavi edici kurumun olanakları yara tedavisinde sınırlayıcı unsurlardır. </a:t>
            </a:r>
          </a:p>
          <a:p>
            <a:pPr marL="0" indent="0">
              <a:buNone/>
            </a:pPr>
            <a:endParaRPr lang="tr-TR" dirty="0"/>
          </a:p>
          <a:p>
            <a:r>
              <a:rPr lang="tr-TR" dirty="0"/>
              <a:t>Aşınma, kesilme, delinme, yanık, ezilme, ateşli silah, hayvan ısırığı, radyasyon ve cerrahi gibi travmalar yara oluşumunun en sık nedenleridir. Dokunun beslenmesini azaltan durumlar (</a:t>
            </a:r>
            <a:r>
              <a:rPr lang="tr-TR" dirty="0" err="1"/>
              <a:t>vaskülitler</a:t>
            </a:r>
            <a:r>
              <a:rPr lang="tr-TR" dirty="0"/>
              <a:t>, pıhtılaşma fonksiyon bozukluğu yapan hematolojik hastalıklar, vazo-</a:t>
            </a:r>
            <a:r>
              <a:rPr lang="tr-TR" dirty="0" err="1"/>
              <a:t>oklüziv</a:t>
            </a:r>
            <a:r>
              <a:rPr lang="tr-TR" dirty="0"/>
              <a:t> bozukluklar, </a:t>
            </a:r>
            <a:r>
              <a:rPr lang="tr-TR" dirty="0" err="1"/>
              <a:t>malignite</a:t>
            </a:r>
            <a:r>
              <a:rPr lang="tr-TR" dirty="0"/>
              <a:t> ve kimyasallar) hem yaranın oluşmasında hem de tedavi sürecinde önemli bir durumdur.  </a:t>
            </a:r>
          </a:p>
          <a:p>
            <a:endParaRPr lang="tr-TR" dirty="0"/>
          </a:p>
        </p:txBody>
      </p:sp>
    </p:spTree>
    <p:extLst>
      <p:ext uri="{BB962C8B-B14F-4D97-AF65-F5344CB8AC3E}">
        <p14:creationId xmlns:p14="http://schemas.microsoft.com/office/powerpoint/2010/main" val="1789676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t>Akut </a:t>
            </a:r>
            <a:r>
              <a:rPr lang="tr-TR" b="1" dirty="0" smtClean="0"/>
              <a:t>Yara</a:t>
            </a:r>
            <a:endParaRPr lang="tr-TR" dirty="0"/>
          </a:p>
        </p:txBody>
      </p:sp>
      <p:sp>
        <p:nvSpPr>
          <p:cNvPr id="3" name="İçerik Yer Tutucusu 2"/>
          <p:cNvSpPr>
            <a:spLocks noGrp="1"/>
          </p:cNvSpPr>
          <p:nvPr>
            <p:ph idx="1"/>
          </p:nvPr>
        </p:nvSpPr>
        <p:spPr/>
        <p:txBody>
          <a:bodyPr>
            <a:normAutofit fontScale="92500" lnSpcReduction="20000"/>
          </a:bodyPr>
          <a:lstStyle/>
          <a:p>
            <a:r>
              <a:rPr lang="tr-TR" dirty="0" smtClean="0"/>
              <a:t>Akut </a:t>
            </a:r>
            <a:r>
              <a:rPr lang="tr-TR" dirty="0"/>
              <a:t>yara travma nedeniyle doku bütünlüğünün bozulmasıyla oluşur. Dokudaki yaralanmanın oluş şekli, boyutu, derinliği ve süresi akut yaranın şiddetini belirler. Cerrahi ile oluşan yaralar, kontrollü bir akut yaradır. Cerrahi yaralar ayrıca mikroorganizma </a:t>
            </a:r>
            <a:r>
              <a:rPr lang="tr-TR" dirty="0" err="1"/>
              <a:t>kontaminasyonu</a:t>
            </a:r>
            <a:r>
              <a:rPr lang="tr-TR" dirty="0"/>
              <a:t> miktarı ve temas süresine göre “temiz, temiz-</a:t>
            </a:r>
            <a:r>
              <a:rPr lang="tr-TR" dirty="0" err="1"/>
              <a:t>kontamine</a:t>
            </a:r>
            <a:r>
              <a:rPr lang="tr-TR" dirty="0"/>
              <a:t>, </a:t>
            </a:r>
            <a:r>
              <a:rPr lang="tr-TR" dirty="0" err="1"/>
              <a:t>kontamine</a:t>
            </a:r>
            <a:r>
              <a:rPr lang="tr-TR" dirty="0"/>
              <a:t> ve kirli-</a:t>
            </a:r>
            <a:r>
              <a:rPr lang="tr-TR" dirty="0" err="1"/>
              <a:t>enfekte</a:t>
            </a:r>
            <a:r>
              <a:rPr lang="tr-TR" dirty="0"/>
              <a:t>” olmak üzere dört gruba ayrılır. Bu ayrım cerrahi öncesi ve sonrasında uygulanacak yara bakımı için yön göstericidir.</a:t>
            </a:r>
          </a:p>
          <a:p>
            <a:endParaRPr lang="tr-TR" dirty="0"/>
          </a:p>
        </p:txBody>
      </p:sp>
    </p:spTree>
    <p:extLst>
      <p:ext uri="{BB962C8B-B14F-4D97-AF65-F5344CB8AC3E}">
        <p14:creationId xmlns:p14="http://schemas.microsoft.com/office/powerpoint/2010/main" val="742295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55000" lnSpcReduction="20000"/>
          </a:bodyPr>
          <a:lstStyle/>
          <a:p>
            <a:r>
              <a:rPr lang="tr-TR" b="1" dirty="0"/>
              <a:t>Temiz Yara</a:t>
            </a:r>
            <a:endParaRPr lang="tr-TR" dirty="0"/>
          </a:p>
          <a:p>
            <a:r>
              <a:rPr lang="tr-TR" dirty="0" err="1"/>
              <a:t>İnflamasyonun</a:t>
            </a:r>
            <a:r>
              <a:rPr lang="tr-TR" dirty="0"/>
              <a:t> eşlik etmeyeceği, </a:t>
            </a:r>
            <a:r>
              <a:rPr lang="tr-TR" dirty="0" err="1"/>
              <a:t>gastrointestinal</a:t>
            </a:r>
            <a:r>
              <a:rPr lang="tr-TR" dirty="0"/>
              <a:t>, solunum gibi flora içeren bir sistemin açılmayacağı, aseptik cerrahiler ile oluşan yaralardır. Cerrahi alan enfeksiyonu (CAE) riski % 1.3- 2.9’dur.</a:t>
            </a:r>
          </a:p>
          <a:p>
            <a:r>
              <a:rPr lang="tr-TR" b="1" dirty="0"/>
              <a:t>Temiz- </a:t>
            </a:r>
            <a:r>
              <a:rPr lang="tr-TR" b="1" dirty="0" err="1"/>
              <a:t>Kontamine</a:t>
            </a:r>
            <a:r>
              <a:rPr lang="tr-TR" b="1" dirty="0"/>
              <a:t> Yara</a:t>
            </a:r>
            <a:endParaRPr lang="tr-TR" dirty="0"/>
          </a:p>
          <a:p>
            <a:r>
              <a:rPr lang="tr-TR" dirty="0" err="1"/>
              <a:t>İnflamasyonun</a:t>
            </a:r>
            <a:r>
              <a:rPr lang="tr-TR" dirty="0"/>
              <a:t> eşlik etmeyeceği, </a:t>
            </a:r>
            <a:r>
              <a:rPr lang="tr-TR" dirty="0" err="1"/>
              <a:t>kontaminasyon</a:t>
            </a:r>
            <a:r>
              <a:rPr lang="tr-TR" dirty="0"/>
              <a:t> olmaksızın, </a:t>
            </a:r>
            <a:r>
              <a:rPr lang="tr-TR" dirty="0" err="1"/>
              <a:t>elektif</a:t>
            </a:r>
            <a:r>
              <a:rPr lang="tr-TR" dirty="0"/>
              <a:t> şartlarda, solunum, </a:t>
            </a:r>
            <a:r>
              <a:rPr lang="tr-TR" dirty="0" err="1"/>
              <a:t>genitoüriner</a:t>
            </a:r>
            <a:r>
              <a:rPr lang="tr-TR" dirty="0"/>
              <a:t>, </a:t>
            </a:r>
            <a:r>
              <a:rPr lang="tr-TR" dirty="0" err="1"/>
              <a:t>gastrointestinal</a:t>
            </a:r>
            <a:r>
              <a:rPr lang="tr-TR" dirty="0"/>
              <a:t> sistemlere girilen ameliyatlardır. Yara yerinde travma yoktur. Aseptik kurallarda minimal bozulma olabilir. CAE Riski % 2.4- 7.7’dir.</a:t>
            </a:r>
          </a:p>
          <a:p>
            <a:r>
              <a:rPr lang="tr-TR" b="1" dirty="0" err="1"/>
              <a:t>Kontamine</a:t>
            </a:r>
            <a:r>
              <a:rPr lang="tr-TR" b="1" dirty="0"/>
              <a:t> Yara</a:t>
            </a:r>
            <a:endParaRPr lang="tr-TR" dirty="0"/>
          </a:p>
          <a:p>
            <a:r>
              <a:rPr lang="tr-TR" dirty="0" err="1"/>
              <a:t>Non</a:t>
            </a:r>
            <a:r>
              <a:rPr lang="tr-TR" dirty="0"/>
              <a:t> </a:t>
            </a:r>
            <a:r>
              <a:rPr lang="tr-TR" dirty="0" err="1"/>
              <a:t>pürülan</a:t>
            </a:r>
            <a:r>
              <a:rPr lang="tr-TR" dirty="0"/>
              <a:t> akut </a:t>
            </a:r>
            <a:r>
              <a:rPr lang="tr-TR" dirty="0" err="1"/>
              <a:t>inflamasyonun</a:t>
            </a:r>
            <a:r>
              <a:rPr lang="tr-TR" dirty="0"/>
              <a:t> olduğu, yaralardır. </a:t>
            </a:r>
            <a:r>
              <a:rPr lang="tr-TR" dirty="0" err="1"/>
              <a:t>Gastrointestinal</a:t>
            </a:r>
            <a:r>
              <a:rPr lang="tr-TR" dirty="0"/>
              <a:t> alandan belirgin kirlenme ve aseptik kurallarda </a:t>
            </a:r>
            <a:r>
              <a:rPr lang="tr-TR" dirty="0" err="1"/>
              <a:t>major</a:t>
            </a:r>
            <a:r>
              <a:rPr lang="tr-TR" dirty="0"/>
              <a:t> bozulmanın olduğu yaralardır. CAE Riski % 6,4- 15,2’dir.</a:t>
            </a:r>
          </a:p>
          <a:p>
            <a:r>
              <a:rPr lang="tr-TR" b="1" dirty="0"/>
              <a:t>Kirli - </a:t>
            </a:r>
            <a:r>
              <a:rPr lang="tr-TR" b="1" dirty="0" err="1"/>
              <a:t>EnfekteYara</a:t>
            </a:r>
            <a:endParaRPr lang="tr-TR" dirty="0"/>
          </a:p>
          <a:p>
            <a:r>
              <a:rPr lang="tr-TR" dirty="0" err="1"/>
              <a:t>Pürülan</a:t>
            </a:r>
            <a:r>
              <a:rPr lang="tr-TR" dirty="0"/>
              <a:t> </a:t>
            </a:r>
            <a:r>
              <a:rPr lang="tr-TR" dirty="0" err="1"/>
              <a:t>inflamasyonun</a:t>
            </a:r>
            <a:r>
              <a:rPr lang="tr-TR" dirty="0"/>
              <a:t> ve belirgin enfeksiyonun olduğu yaralardır. Cerrahi sırasında dokuda </a:t>
            </a:r>
            <a:r>
              <a:rPr lang="tr-TR" dirty="0" err="1"/>
              <a:t>enfektif</a:t>
            </a:r>
            <a:r>
              <a:rPr lang="tr-TR" dirty="0"/>
              <a:t> mikroorganizma vardır. </a:t>
            </a:r>
            <a:r>
              <a:rPr lang="tr-TR" dirty="0" err="1"/>
              <a:t>gastrointestinal</a:t>
            </a:r>
            <a:r>
              <a:rPr lang="tr-TR" dirty="0"/>
              <a:t> organ </a:t>
            </a:r>
            <a:r>
              <a:rPr lang="tr-TR" dirty="0" err="1"/>
              <a:t>perforasyonları</a:t>
            </a:r>
            <a:r>
              <a:rPr lang="tr-TR" dirty="0"/>
              <a:t> kirli-</a:t>
            </a:r>
            <a:r>
              <a:rPr lang="tr-TR" dirty="0" err="1"/>
              <a:t>enfekte</a:t>
            </a:r>
            <a:r>
              <a:rPr lang="tr-TR" dirty="0"/>
              <a:t> yaralardır. CAE Riski % 7,1-40’tür.</a:t>
            </a:r>
          </a:p>
          <a:p>
            <a:endParaRPr lang="tr-TR" dirty="0"/>
          </a:p>
        </p:txBody>
      </p:sp>
    </p:spTree>
    <p:extLst>
      <p:ext uri="{BB962C8B-B14F-4D97-AF65-F5344CB8AC3E}">
        <p14:creationId xmlns:p14="http://schemas.microsoft.com/office/powerpoint/2010/main" val="2116937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6712"/>
            <a:ext cx="9177087" cy="552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4151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t>Kronik </a:t>
            </a:r>
            <a:r>
              <a:rPr lang="tr-TR" b="1" dirty="0" smtClean="0"/>
              <a:t>Yara</a:t>
            </a:r>
            <a:endParaRPr lang="tr-TR" dirty="0"/>
          </a:p>
        </p:txBody>
      </p:sp>
      <p:sp>
        <p:nvSpPr>
          <p:cNvPr id="3" name="İçerik Yer Tutucusu 2"/>
          <p:cNvSpPr>
            <a:spLocks noGrp="1"/>
          </p:cNvSpPr>
          <p:nvPr>
            <p:ph idx="1"/>
          </p:nvPr>
        </p:nvSpPr>
        <p:spPr/>
        <p:txBody>
          <a:bodyPr>
            <a:normAutofit/>
          </a:bodyPr>
          <a:lstStyle/>
          <a:p>
            <a:r>
              <a:rPr lang="tr-TR" dirty="0" smtClean="0"/>
              <a:t>Yara </a:t>
            </a:r>
            <a:r>
              <a:rPr lang="tr-TR" dirty="0"/>
              <a:t>iyileşmesindeki yetersizlik ya da gecikme ve tekrarlayan travmalar nedeniyle oluşan yaralardır. Diyabetik yaralar ve bası ülserleri kronik yaralardır. Yara iyileşmesinde fizyolojik işlevlerinin azalmasının yanında nörolojik hasar ile doku </a:t>
            </a:r>
            <a:r>
              <a:rPr lang="tr-TR" dirty="0" err="1"/>
              <a:t>innervasyonunun</a:t>
            </a:r>
            <a:r>
              <a:rPr lang="tr-TR" dirty="0"/>
              <a:t> da azalması, yara travma süresinin daha uzun olmasına ve böylece doku hasarının daha da artmasına neden olur. </a:t>
            </a:r>
          </a:p>
          <a:p>
            <a:endParaRPr lang="tr-TR" dirty="0"/>
          </a:p>
        </p:txBody>
      </p:sp>
    </p:spTree>
    <p:extLst>
      <p:ext uri="{BB962C8B-B14F-4D97-AF65-F5344CB8AC3E}">
        <p14:creationId xmlns:p14="http://schemas.microsoft.com/office/powerpoint/2010/main" val="4157339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484784"/>
            <a:ext cx="8731764" cy="483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8673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Yara </a:t>
            </a:r>
            <a:r>
              <a:rPr lang="tr-TR" dirty="0" smtClean="0"/>
              <a:t>iyileşmesi Basamakları</a:t>
            </a:r>
            <a:endParaRPr lang="tr-TR" dirty="0"/>
          </a:p>
        </p:txBody>
      </p:sp>
      <p:sp>
        <p:nvSpPr>
          <p:cNvPr id="3" name="2 İçerik Yer Tutucusu"/>
          <p:cNvSpPr>
            <a:spLocks noGrp="1"/>
          </p:cNvSpPr>
          <p:nvPr>
            <p:ph idx="1"/>
          </p:nvPr>
        </p:nvSpPr>
        <p:spPr/>
        <p:txBody>
          <a:bodyPr>
            <a:normAutofit lnSpcReduction="10000"/>
          </a:bodyPr>
          <a:lstStyle/>
          <a:p>
            <a:pPr algn="ctr">
              <a:lnSpc>
                <a:spcPct val="90000"/>
              </a:lnSpc>
            </a:pPr>
            <a:r>
              <a:rPr lang="tr-TR" dirty="0" err="1" smtClean="0"/>
              <a:t>Hemostaz</a:t>
            </a:r>
            <a:r>
              <a:rPr lang="tr-TR" dirty="0" smtClean="0"/>
              <a:t> </a:t>
            </a:r>
          </a:p>
          <a:p>
            <a:pPr algn="ctr">
              <a:lnSpc>
                <a:spcPct val="90000"/>
              </a:lnSpc>
            </a:pPr>
            <a:endParaRPr lang="tr-TR" dirty="0" smtClean="0"/>
          </a:p>
          <a:p>
            <a:pPr algn="ctr">
              <a:lnSpc>
                <a:spcPct val="90000"/>
              </a:lnSpc>
            </a:pPr>
            <a:r>
              <a:rPr lang="tr-TR" dirty="0" err="1" smtClean="0"/>
              <a:t>İnflamasyon</a:t>
            </a:r>
            <a:endParaRPr lang="tr-TR" dirty="0" smtClean="0"/>
          </a:p>
          <a:p>
            <a:pPr algn="ctr">
              <a:lnSpc>
                <a:spcPct val="90000"/>
              </a:lnSpc>
            </a:pPr>
            <a:endParaRPr lang="tr-TR" dirty="0" smtClean="0"/>
          </a:p>
          <a:p>
            <a:pPr algn="ctr">
              <a:lnSpc>
                <a:spcPct val="90000"/>
              </a:lnSpc>
            </a:pPr>
            <a:r>
              <a:rPr lang="tr-TR" dirty="0" err="1" smtClean="0"/>
              <a:t>Proliferasyon</a:t>
            </a:r>
            <a:endParaRPr lang="tr-TR" dirty="0" smtClean="0"/>
          </a:p>
          <a:p>
            <a:pPr algn="ctr">
              <a:lnSpc>
                <a:spcPct val="90000"/>
              </a:lnSpc>
            </a:pPr>
            <a:endParaRPr lang="tr-TR" dirty="0" smtClean="0"/>
          </a:p>
          <a:p>
            <a:pPr algn="ctr">
              <a:lnSpc>
                <a:spcPct val="90000"/>
              </a:lnSpc>
            </a:pPr>
            <a:r>
              <a:rPr lang="tr-TR" dirty="0" err="1" smtClean="0"/>
              <a:t>Remodeling</a:t>
            </a:r>
            <a:endParaRPr lang="tr-TR" dirty="0" smtClean="0"/>
          </a:p>
          <a:p>
            <a:pPr algn="ctr">
              <a:lnSpc>
                <a:spcPct val="90000"/>
              </a:lnSpc>
            </a:pPr>
            <a:endParaRPr lang="tr-TR" dirty="0" smtClean="0"/>
          </a:p>
          <a:p>
            <a:pPr algn="ctr">
              <a:lnSpc>
                <a:spcPct val="90000"/>
              </a:lnSpc>
            </a:pPr>
            <a:r>
              <a:rPr lang="tr-TR" dirty="0" smtClean="0"/>
              <a:t>Keskin sınırlar yok!!!</a:t>
            </a:r>
          </a:p>
          <a:p>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err="1" smtClean="0"/>
              <a:t>Hemostaz</a:t>
            </a:r>
            <a:endParaRPr lang="tr-TR" dirty="0"/>
          </a:p>
        </p:txBody>
      </p:sp>
      <p:sp>
        <p:nvSpPr>
          <p:cNvPr id="3" name="İçerik Yer Tutucusu 2"/>
          <p:cNvSpPr>
            <a:spLocks noGrp="1"/>
          </p:cNvSpPr>
          <p:nvPr>
            <p:ph idx="1"/>
          </p:nvPr>
        </p:nvSpPr>
        <p:spPr/>
        <p:txBody>
          <a:bodyPr>
            <a:normAutofit fontScale="70000" lnSpcReduction="20000"/>
          </a:bodyPr>
          <a:lstStyle/>
          <a:p>
            <a:r>
              <a:rPr lang="tr-TR" dirty="0" smtClean="0"/>
              <a:t>Yaralanan </a:t>
            </a:r>
            <a:r>
              <a:rPr lang="tr-TR" dirty="0"/>
              <a:t>dokudaki </a:t>
            </a:r>
            <a:r>
              <a:rPr lang="tr-TR" dirty="0" err="1"/>
              <a:t>endotel</a:t>
            </a:r>
            <a:r>
              <a:rPr lang="tr-TR" dirty="0"/>
              <a:t> hasarı ile ilk yanıt oluşur. </a:t>
            </a:r>
            <a:r>
              <a:rPr lang="tr-TR" dirty="0" err="1"/>
              <a:t>Endotelden</a:t>
            </a:r>
            <a:r>
              <a:rPr lang="tr-TR" dirty="0"/>
              <a:t> salınan </a:t>
            </a:r>
            <a:r>
              <a:rPr lang="tr-TR" dirty="0" err="1"/>
              <a:t>sitokinler</a:t>
            </a:r>
            <a:r>
              <a:rPr lang="tr-TR" dirty="0"/>
              <a:t> saniyeler içinde </a:t>
            </a:r>
            <a:r>
              <a:rPr lang="tr-TR" dirty="0" err="1"/>
              <a:t>vazokonstrüksiyona</a:t>
            </a:r>
            <a:r>
              <a:rPr lang="tr-TR" dirty="0"/>
              <a:t> neden olur. Eş zamanlı </a:t>
            </a:r>
            <a:r>
              <a:rPr lang="tr-TR" dirty="0" err="1"/>
              <a:t>endotel</a:t>
            </a:r>
            <a:r>
              <a:rPr lang="tr-TR" dirty="0"/>
              <a:t> hasarı olan bölgedeki </a:t>
            </a:r>
            <a:r>
              <a:rPr lang="tr-TR" dirty="0" err="1"/>
              <a:t>kollajene</a:t>
            </a:r>
            <a:r>
              <a:rPr lang="tr-TR" dirty="0"/>
              <a:t> </a:t>
            </a:r>
            <a:r>
              <a:rPr lang="tr-TR" dirty="0" err="1"/>
              <a:t>trombosit</a:t>
            </a:r>
            <a:r>
              <a:rPr lang="tr-TR" dirty="0"/>
              <a:t> yapışmaya başlar ve fibrin oluşmaya başlar. İlk oluşan yanıt olan </a:t>
            </a:r>
            <a:r>
              <a:rPr lang="tr-TR" dirty="0" err="1"/>
              <a:t>vazokonstrüksiyon</a:t>
            </a:r>
            <a:r>
              <a:rPr lang="tr-TR" dirty="0"/>
              <a:t> ile 5 mm’ye kadar damarlar kapanabilir. </a:t>
            </a:r>
            <a:r>
              <a:rPr lang="tr-TR" dirty="0" err="1"/>
              <a:t>Vazokonstrüksiyon</a:t>
            </a:r>
            <a:r>
              <a:rPr lang="tr-TR" dirty="0"/>
              <a:t> ile hasarlı bölgede dolaşım azalmasına bağlı </a:t>
            </a:r>
            <a:r>
              <a:rPr lang="tr-TR" dirty="0" err="1"/>
              <a:t>hipoksi</a:t>
            </a:r>
            <a:r>
              <a:rPr lang="tr-TR" dirty="0"/>
              <a:t> gelişir. </a:t>
            </a:r>
            <a:r>
              <a:rPr lang="tr-TR" dirty="0" err="1"/>
              <a:t>Hipoksi</a:t>
            </a:r>
            <a:r>
              <a:rPr lang="tr-TR" dirty="0"/>
              <a:t> ve </a:t>
            </a:r>
            <a:r>
              <a:rPr lang="tr-TR" dirty="0" err="1"/>
              <a:t>asidoz</a:t>
            </a:r>
            <a:r>
              <a:rPr lang="tr-TR" dirty="0"/>
              <a:t> ile serbest oksijen radikalleri dokuda birikir. </a:t>
            </a:r>
            <a:r>
              <a:rPr lang="tr-TR" dirty="0" err="1"/>
              <a:t>Endotel</a:t>
            </a:r>
            <a:r>
              <a:rPr lang="tr-TR" dirty="0"/>
              <a:t> hücresinden salınan Nitrik oksit, düz kaslardaki siklik GMP sentezini uyararak </a:t>
            </a:r>
            <a:r>
              <a:rPr lang="tr-TR" dirty="0" err="1"/>
              <a:t>vazodilatasyona</a:t>
            </a:r>
            <a:r>
              <a:rPr lang="tr-TR" dirty="0"/>
              <a:t>; </a:t>
            </a:r>
            <a:r>
              <a:rPr lang="tr-TR" dirty="0" err="1"/>
              <a:t>mast</a:t>
            </a:r>
            <a:r>
              <a:rPr lang="tr-TR" dirty="0"/>
              <a:t> hücrelerinden salgılanan </a:t>
            </a:r>
            <a:r>
              <a:rPr lang="tr-TR" dirty="0" err="1"/>
              <a:t>histamin</a:t>
            </a:r>
            <a:r>
              <a:rPr lang="tr-TR" dirty="0"/>
              <a:t> de </a:t>
            </a:r>
            <a:r>
              <a:rPr lang="tr-TR" dirty="0" err="1"/>
              <a:t>vasküler</a:t>
            </a:r>
            <a:r>
              <a:rPr lang="tr-TR" dirty="0"/>
              <a:t> </a:t>
            </a:r>
            <a:r>
              <a:rPr lang="tr-TR" dirty="0" err="1"/>
              <a:t>permeabiliteyi</a:t>
            </a:r>
            <a:r>
              <a:rPr lang="tr-TR" dirty="0"/>
              <a:t> arttırır. Böylece yaralanan bölgede </a:t>
            </a:r>
            <a:r>
              <a:rPr lang="tr-TR" dirty="0" err="1"/>
              <a:t>inflamasyon</a:t>
            </a:r>
            <a:r>
              <a:rPr lang="tr-TR" dirty="0"/>
              <a:t> süreci başlar. </a:t>
            </a:r>
          </a:p>
          <a:p>
            <a:r>
              <a:rPr lang="tr-TR" dirty="0" err="1"/>
              <a:t>Entotel</a:t>
            </a:r>
            <a:r>
              <a:rPr lang="tr-TR" dirty="0"/>
              <a:t> hasarı olan bölgeye yapışan </a:t>
            </a:r>
            <a:r>
              <a:rPr lang="tr-TR" dirty="0" err="1"/>
              <a:t>trombositlerin</a:t>
            </a:r>
            <a:r>
              <a:rPr lang="tr-TR" dirty="0"/>
              <a:t> oluşturduğu pıhtı “</a:t>
            </a:r>
            <a:r>
              <a:rPr lang="tr-TR" dirty="0" err="1"/>
              <a:t>primer</a:t>
            </a:r>
            <a:r>
              <a:rPr lang="tr-TR" dirty="0"/>
              <a:t> </a:t>
            </a:r>
            <a:r>
              <a:rPr lang="tr-TR" dirty="0" err="1"/>
              <a:t>hemostaz</a:t>
            </a:r>
            <a:r>
              <a:rPr lang="tr-TR" dirty="0"/>
              <a:t>” olarak adlandırılır. Sonrasında </a:t>
            </a:r>
            <a:r>
              <a:rPr lang="tr-TR" dirty="0" err="1"/>
              <a:t>koagülasyonun</a:t>
            </a:r>
            <a:r>
              <a:rPr lang="tr-TR" dirty="0"/>
              <a:t> </a:t>
            </a:r>
            <a:r>
              <a:rPr lang="tr-TR" dirty="0" err="1"/>
              <a:t>intrinsik</a:t>
            </a:r>
            <a:r>
              <a:rPr lang="tr-TR" dirty="0"/>
              <a:t> ve </a:t>
            </a:r>
            <a:r>
              <a:rPr lang="tr-TR" dirty="0" err="1"/>
              <a:t>ekstrinsik</a:t>
            </a:r>
            <a:r>
              <a:rPr lang="tr-TR" dirty="0"/>
              <a:t> yolları aktive olur. Stabil fibrin pıhtısının oluştuğu bu evreye “</a:t>
            </a:r>
            <a:r>
              <a:rPr lang="tr-TR" dirty="0" err="1"/>
              <a:t>sekonder</a:t>
            </a:r>
            <a:r>
              <a:rPr lang="tr-TR" dirty="0"/>
              <a:t> </a:t>
            </a:r>
            <a:r>
              <a:rPr lang="tr-TR" dirty="0" err="1"/>
              <a:t>hemostaz</a:t>
            </a:r>
            <a:r>
              <a:rPr lang="tr-TR" dirty="0"/>
              <a:t>” denir.</a:t>
            </a:r>
          </a:p>
          <a:p>
            <a:endParaRPr lang="tr-TR" dirty="0"/>
          </a:p>
        </p:txBody>
      </p:sp>
    </p:spTree>
    <p:extLst>
      <p:ext uri="{BB962C8B-B14F-4D97-AF65-F5344CB8AC3E}">
        <p14:creationId xmlns:p14="http://schemas.microsoft.com/office/powerpoint/2010/main" val="3361130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err="1"/>
              <a:t>İ</a:t>
            </a:r>
            <a:r>
              <a:rPr lang="tr-TR" b="1" dirty="0" err="1" smtClean="0"/>
              <a:t>nflamasyon</a:t>
            </a:r>
            <a:endParaRPr lang="tr-TR" dirty="0"/>
          </a:p>
        </p:txBody>
      </p:sp>
      <p:sp>
        <p:nvSpPr>
          <p:cNvPr id="3" name="İçerik Yer Tutucusu 2"/>
          <p:cNvSpPr>
            <a:spLocks noGrp="1"/>
          </p:cNvSpPr>
          <p:nvPr>
            <p:ph idx="1"/>
          </p:nvPr>
        </p:nvSpPr>
        <p:spPr/>
        <p:txBody>
          <a:bodyPr>
            <a:normAutofit fontScale="70000" lnSpcReduction="20000"/>
          </a:bodyPr>
          <a:lstStyle/>
          <a:p>
            <a:r>
              <a:rPr lang="tr-TR" dirty="0" smtClean="0"/>
              <a:t>Bu </a:t>
            </a:r>
            <a:r>
              <a:rPr lang="tr-TR" dirty="0"/>
              <a:t>aşamada temel amaç yara iyileşmesinden çok hasar kontrolüdür,  patojenleri ve hasarlı hücreleri ortadan kaldırmaktır. </a:t>
            </a:r>
            <a:r>
              <a:rPr lang="tr-TR" dirty="0" err="1"/>
              <a:t>Hemostaz</a:t>
            </a:r>
            <a:r>
              <a:rPr lang="tr-TR" dirty="0"/>
              <a:t> ile başlar ve beş gün sürer. Yaralanma sonrası </a:t>
            </a:r>
            <a:r>
              <a:rPr lang="tr-TR" dirty="0" err="1"/>
              <a:t>koagülasyon</a:t>
            </a:r>
            <a:r>
              <a:rPr lang="tr-TR" dirty="0"/>
              <a:t> faktörlerinin uyarılmasıyla </a:t>
            </a:r>
            <a:r>
              <a:rPr lang="tr-TR" dirty="0" err="1"/>
              <a:t>sitokin</a:t>
            </a:r>
            <a:r>
              <a:rPr lang="tr-TR" dirty="0"/>
              <a:t> yanıtı başlar ve </a:t>
            </a:r>
            <a:r>
              <a:rPr lang="tr-TR" dirty="0" err="1"/>
              <a:t>kemotaktik</a:t>
            </a:r>
            <a:r>
              <a:rPr lang="tr-TR" dirty="0"/>
              <a:t> uyarı ile dokuya </a:t>
            </a:r>
            <a:r>
              <a:rPr lang="tr-TR" dirty="0" err="1"/>
              <a:t>enflamasyon</a:t>
            </a:r>
            <a:r>
              <a:rPr lang="tr-TR" dirty="0"/>
              <a:t> ürünleri birikir. İlk gelen hücreler </a:t>
            </a:r>
            <a:r>
              <a:rPr lang="tr-TR" dirty="0" err="1"/>
              <a:t>nötrofillerdir</a:t>
            </a:r>
            <a:r>
              <a:rPr lang="tr-TR" dirty="0"/>
              <a:t>. Savunma hücresi olarak </a:t>
            </a:r>
            <a:r>
              <a:rPr lang="tr-TR" dirty="0" err="1"/>
              <a:t>nötrofiller</a:t>
            </a:r>
            <a:r>
              <a:rPr lang="tr-TR" dirty="0"/>
              <a:t> yalnızca mikroorganizmaları değil; oluşan </a:t>
            </a:r>
            <a:r>
              <a:rPr lang="tr-TR" dirty="0" err="1"/>
              <a:t>debrisleri</a:t>
            </a:r>
            <a:r>
              <a:rPr lang="tr-TR" dirty="0"/>
              <a:t> de fagosite etmeye başlar. </a:t>
            </a:r>
            <a:r>
              <a:rPr lang="tr-TR" dirty="0" err="1"/>
              <a:t>Nötrofiller</a:t>
            </a:r>
            <a:r>
              <a:rPr lang="tr-TR" dirty="0"/>
              <a:t> fagositoz sonrası parçalanır ve </a:t>
            </a:r>
            <a:r>
              <a:rPr lang="tr-TR" dirty="0" err="1"/>
              <a:t>oluşam</a:t>
            </a:r>
            <a:r>
              <a:rPr lang="tr-TR" dirty="0"/>
              <a:t> yıkım ürünleri ile </a:t>
            </a:r>
            <a:r>
              <a:rPr lang="tr-TR" dirty="0" err="1"/>
              <a:t>enflamasyon</a:t>
            </a:r>
            <a:r>
              <a:rPr lang="tr-TR" dirty="0"/>
              <a:t> yanıtının artmasına neden olurlar. </a:t>
            </a:r>
            <a:r>
              <a:rPr lang="tr-TR" dirty="0" err="1"/>
              <a:t>Monositler</a:t>
            </a:r>
            <a:r>
              <a:rPr lang="tr-TR" dirty="0"/>
              <a:t> dolaşımdan bu alana geçtiğinde </a:t>
            </a:r>
            <a:r>
              <a:rPr lang="tr-TR" dirty="0" err="1"/>
              <a:t>makrofaja</a:t>
            </a:r>
            <a:r>
              <a:rPr lang="tr-TR" dirty="0"/>
              <a:t> dönüşerek dokuda fagositoz hakimiyetini ele geçirirler. </a:t>
            </a:r>
            <a:r>
              <a:rPr lang="tr-TR" dirty="0" err="1"/>
              <a:t>Sitokinlerle</a:t>
            </a:r>
            <a:r>
              <a:rPr lang="tr-TR" dirty="0"/>
              <a:t> birlikte dokulardan salınan büyüme faktörleri hem damar oluşumunu artırıp dokunun beslenmesini sağlar, hem de hücrelerin bölünmesini uyararak yara iyileşmesinin hızını belirlerler.  </a:t>
            </a:r>
          </a:p>
          <a:p>
            <a:endParaRPr lang="tr-TR" dirty="0"/>
          </a:p>
        </p:txBody>
      </p:sp>
    </p:spTree>
    <p:extLst>
      <p:ext uri="{BB962C8B-B14F-4D97-AF65-F5344CB8AC3E}">
        <p14:creationId xmlns:p14="http://schemas.microsoft.com/office/powerpoint/2010/main" val="3875672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İnflamasyon</a:t>
            </a:r>
            <a:endParaRPr lang="tr-TR" dirty="0"/>
          </a:p>
        </p:txBody>
      </p:sp>
      <p:sp>
        <p:nvSpPr>
          <p:cNvPr id="3" name="2 İçerik Yer Tutucusu"/>
          <p:cNvSpPr>
            <a:spLocks noGrp="1"/>
          </p:cNvSpPr>
          <p:nvPr>
            <p:ph idx="1"/>
          </p:nvPr>
        </p:nvSpPr>
        <p:spPr/>
        <p:txBody>
          <a:bodyPr/>
          <a:lstStyle/>
          <a:p>
            <a:r>
              <a:rPr lang="tr-TR" dirty="0" smtClean="0"/>
              <a:t>Yara oluşumu sonrası</a:t>
            </a:r>
          </a:p>
          <a:p>
            <a:pPr lvl="1"/>
            <a:r>
              <a:rPr lang="tr-TR" dirty="0" smtClean="0"/>
              <a:t>Damarların büzüşmesi</a:t>
            </a:r>
          </a:p>
          <a:p>
            <a:pPr lvl="1"/>
            <a:r>
              <a:rPr lang="tr-TR" dirty="0" err="1" smtClean="0"/>
              <a:t>Trombosit</a:t>
            </a:r>
            <a:r>
              <a:rPr lang="tr-TR" dirty="0" smtClean="0"/>
              <a:t> </a:t>
            </a:r>
            <a:r>
              <a:rPr lang="tr-TR" dirty="0" err="1" smtClean="0"/>
              <a:t>agregasyonu</a:t>
            </a:r>
            <a:r>
              <a:rPr lang="tr-TR" dirty="0" smtClean="0"/>
              <a:t> ile ilk </a:t>
            </a:r>
            <a:r>
              <a:rPr lang="tr-TR" dirty="0" err="1" smtClean="0"/>
              <a:t>hemostaz</a:t>
            </a:r>
            <a:r>
              <a:rPr lang="tr-TR" dirty="0" smtClean="0"/>
              <a:t> </a:t>
            </a:r>
          </a:p>
          <a:p>
            <a:pPr lvl="1"/>
            <a:r>
              <a:rPr lang="tr-TR" dirty="0" err="1" smtClean="0"/>
              <a:t>Subendotelyal</a:t>
            </a:r>
            <a:r>
              <a:rPr lang="tr-TR" dirty="0" smtClean="0"/>
              <a:t> </a:t>
            </a:r>
            <a:r>
              <a:rPr lang="tr-TR" dirty="0" err="1" smtClean="0"/>
              <a:t>tromboplastik</a:t>
            </a:r>
            <a:r>
              <a:rPr lang="tr-TR" dirty="0" smtClean="0"/>
              <a:t> faktörler</a:t>
            </a:r>
          </a:p>
          <a:p>
            <a:pPr lvl="1"/>
            <a:r>
              <a:rPr lang="tr-TR" dirty="0" err="1" smtClean="0"/>
              <a:t>Koagüasyon</a:t>
            </a:r>
            <a:r>
              <a:rPr lang="tr-TR" dirty="0" smtClean="0"/>
              <a:t> ve </a:t>
            </a:r>
            <a:r>
              <a:rPr lang="tr-TR" dirty="0" err="1" smtClean="0"/>
              <a:t>kompleman</a:t>
            </a:r>
            <a:r>
              <a:rPr lang="tr-TR" dirty="0" smtClean="0"/>
              <a:t> aktivasyonu</a:t>
            </a:r>
          </a:p>
          <a:p>
            <a:pPr lvl="1"/>
            <a:r>
              <a:rPr lang="tr-TR" dirty="0" smtClean="0"/>
              <a:t>Fibrin </a:t>
            </a:r>
            <a:r>
              <a:rPr lang="tr-TR" dirty="0" err="1" smtClean="0"/>
              <a:t>polimerizasyonu</a:t>
            </a:r>
            <a:r>
              <a:rPr lang="tr-TR" dirty="0" smtClean="0"/>
              <a:t> ve pıhtı oluşumu</a:t>
            </a:r>
          </a:p>
          <a:p>
            <a:pPr lvl="1"/>
            <a:r>
              <a:rPr lang="tr-TR" dirty="0" err="1" smtClean="0"/>
              <a:t>Hemostaz</a:t>
            </a:r>
            <a:endParaRPr lang="tr-TR" dirty="0" smtClean="0"/>
          </a:p>
          <a:p>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err="1" smtClean="0"/>
              <a:t>Proliferasyon</a:t>
            </a:r>
            <a:endParaRPr lang="tr-TR" dirty="0"/>
          </a:p>
        </p:txBody>
      </p:sp>
      <p:sp>
        <p:nvSpPr>
          <p:cNvPr id="3" name="İçerik Yer Tutucusu 2"/>
          <p:cNvSpPr>
            <a:spLocks noGrp="1"/>
          </p:cNvSpPr>
          <p:nvPr>
            <p:ph idx="1"/>
          </p:nvPr>
        </p:nvSpPr>
        <p:spPr/>
        <p:txBody>
          <a:bodyPr>
            <a:normAutofit fontScale="85000" lnSpcReduction="10000"/>
          </a:bodyPr>
          <a:lstStyle/>
          <a:p>
            <a:r>
              <a:rPr lang="tr-TR" dirty="0" smtClean="0"/>
              <a:t>Bu </a:t>
            </a:r>
            <a:r>
              <a:rPr lang="tr-TR" dirty="0"/>
              <a:t>evre dokunun hasar sonrası onarımı gerçekleşir. İlk onarım şekli hasarlı alanın </a:t>
            </a:r>
            <a:r>
              <a:rPr lang="tr-TR" dirty="0" err="1"/>
              <a:t>granülasyon</a:t>
            </a:r>
            <a:r>
              <a:rPr lang="tr-TR" dirty="0"/>
              <a:t> dokusuyla doldurulmasıdır. Yaklaşık 4-12. günler arasında gerçekleşir. </a:t>
            </a:r>
            <a:r>
              <a:rPr lang="tr-TR" dirty="0" err="1"/>
              <a:t>Hemostaz</a:t>
            </a:r>
            <a:r>
              <a:rPr lang="tr-TR" dirty="0"/>
              <a:t> ve </a:t>
            </a:r>
            <a:r>
              <a:rPr lang="tr-TR" dirty="0" err="1"/>
              <a:t>enflamatuar</a:t>
            </a:r>
            <a:r>
              <a:rPr lang="tr-TR" dirty="0"/>
              <a:t> yanıt ile yaranın ilk kontrolü sağlandıktan sonra </a:t>
            </a:r>
            <a:r>
              <a:rPr lang="tr-TR" dirty="0" err="1"/>
              <a:t>fibroblastlar</a:t>
            </a:r>
            <a:r>
              <a:rPr lang="tr-TR" dirty="0"/>
              <a:t> dokudaki hasarı </a:t>
            </a:r>
            <a:r>
              <a:rPr lang="tr-TR" dirty="0" err="1"/>
              <a:t>kollajen</a:t>
            </a:r>
            <a:r>
              <a:rPr lang="tr-TR" dirty="0"/>
              <a:t> liflerini üreterek onarmaya başlar. </a:t>
            </a:r>
            <a:r>
              <a:rPr lang="tr-TR" dirty="0" err="1"/>
              <a:t>Fibroblastların</a:t>
            </a:r>
            <a:r>
              <a:rPr lang="tr-TR" dirty="0"/>
              <a:t> dokuda çoğalmaya </a:t>
            </a:r>
            <a:r>
              <a:rPr lang="tr-TR" dirty="0" err="1"/>
              <a:t>başlasıyla</a:t>
            </a:r>
            <a:r>
              <a:rPr lang="tr-TR" dirty="0"/>
              <a:t> birlikte </a:t>
            </a:r>
            <a:r>
              <a:rPr lang="tr-TR" dirty="0" err="1"/>
              <a:t>kollajen</a:t>
            </a:r>
            <a:r>
              <a:rPr lang="tr-TR" dirty="0"/>
              <a:t> ve </a:t>
            </a:r>
            <a:r>
              <a:rPr lang="tr-TR" dirty="0" err="1"/>
              <a:t>ekstrasellüler</a:t>
            </a:r>
            <a:r>
              <a:rPr lang="tr-TR" dirty="0"/>
              <a:t> </a:t>
            </a:r>
            <a:r>
              <a:rPr lang="tr-TR" dirty="0" err="1"/>
              <a:t>matriks</a:t>
            </a:r>
            <a:r>
              <a:rPr lang="tr-TR" dirty="0"/>
              <a:t> üretilir. </a:t>
            </a:r>
            <a:r>
              <a:rPr lang="tr-TR" dirty="0" err="1"/>
              <a:t>Anjiogenez</a:t>
            </a:r>
            <a:r>
              <a:rPr lang="tr-TR" dirty="0"/>
              <a:t>, </a:t>
            </a:r>
            <a:r>
              <a:rPr lang="tr-TR" dirty="0" err="1"/>
              <a:t>kollajen</a:t>
            </a:r>
            <a:r>
              <a:rPr lang="tr-TR" dirty="0"/>
              <a:t> birikimi, </a:t>
            </a:r>
            <a:r>
              <a:rPr lang="tr-TR" dirty="0" err="1"/>
              <a:t>granülasyon</a:t>
            </a:r>
            <a:r>
              <a:rPr lang="tr-TR" dirty="0"/>
              <a:t> dokusunun oluşumu ve </a:t>
            </a:r>
            <a:r>
              <a:rPr lang="tr-TR" dirty="0" err="1"/>
              <a:t>epitelizasyon</a:t>
            </a:r>
            <a:r>
              <a:rPr lang="tr-TR" dirty="0"/>
              <a:t> süreçleriyle devam eden </a:t>
            </a:r>
            <a:r>
              <a:rPr lang="tr-TR" dirty="0" err="1"/>
              <a:t>proliferasyon</a:t>
            </a:r>
            <a:r>
              <a:rPr lang="tr-TR" dirty="0"/>
              <a:t> fazı yara </a:t>
            </a:r>
            <a:r>
              <a:rPr lang="tr-TR" dirty="0" err="1"/>
              <a:t>kontraksiyonu</a:t>
            </a:r>
            <a:r>
              <a:rPr lang="tr-TR" dirty="0"/>
              <a:t> ile biter.</a:t>
            </a:r>
          </a:p>
          <a:p>
            <a:endParaRPr lang="tr-TR" dirty="0"/>
          </a:p>
        </p:txBody>
      </p:sp>
    </p:spTree>
    <p:extLst>
      <p:ext uri="{BB962C8B-B14F-4D97-AF65-F5344CB8AC3E}">
        <p14:creationId xmlns:p14="http://schemas.microsoft.com/office/powerpoint/2010/main" val="1673968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Proliferasyon</a:t>
            </a:r>
            <a:endParaRPr lang="tr-TR" dirty="0"/>
          </a:p>
        </p:txBody>
      </p:sp>
      <p:sp>
        <p:nvSpPr>
          <p:cNvPr id="3" name="2 İçerik Yer Tutucusu"/>
          <p:cNvSpPr>
            <a:spLocks noGrp="1"/>
          </p:cNvSpPr>
          <p:nvPr>
            <p:ph idx="1"/>
          </p:nvPr>
        </p:nvSpPr>
        <p:spPr/>
        <p:txBody>
          <a:bodyPr/>
          <a:lstStyle/>
          <a:p>
            <a:pPr algn="ctr"/>
            <a:r>
              <a:rPr lang="tr-TR" dirty="0" err="1" smtClean="0"/>
              <a:t>Fibroplazi</a:t>
            </a:r>
            <a:endParaRPr lang="tr-TR" dirty="0" smtClean="0"/>
          </a:p>
          <a:p>
            <a:pPr algn="ctr"/>
            <a:endParaRPr lang="tr-TR" dirty="0" smtClean="0"/>
          </a:p>
          <a:p>
            <a:pPr algn="ctr"/>
            <a:r>
              <a:rPr lang="tr-TR" dirty="0" err="1" smtClean="0"/>
              <a:t>Granülasyon</a:t>
            </a:r>
            <a:endParaRPr lang="tr-TR" dirty="0" smtClean="0"/>
          </a:p>
          <a:p>
            <a:pPr algn="ctr"/>
            <a:endParaRPr lang="tr-TR" dirty="0" smtClean="0"/>
          </a:p>
          <a:p>
            <a:pPr algn="ctr"/>
            <a:r>
              <a:rPr lang="tr-TR" dirty="0" err="1" smtClean="0"/>
              <a:t>Kontraksiyon</a:t>
            </a:r>
            <a:endParaRPr lang="tr-TR" dirty="0" smtClean="0"/>
          </a:p>
          <a:p>
            <a:pPr algn="ctr"/>
            <a:endParaRPr lang="tr-TR" dirty="0" smtClean="0"/>
          </a:p>
          <a:p>
            <a:pPr algn="ctr"/>
            <a:r>
              <a:rPr lang="tr-TR" dirty="0" err="1" smtClean="0"/>
              <a:t>Epiteliyalizasyon</a:t>
            </a:r>
            <a:endParaRPr lang="tr-TR" dirty="0" smtClean="0"/>
          </a:p>
          <a:p>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4" name="Picture 2" descr="Erken postop 01"/>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4" name="Picture 2" descr="ikinci ay 02"/>
          <p:cNvPicPr>
            <a:picLocks noChangeAspect="1" noChangeArrowheads="1"/>
          </p:cNvPicPr>
          <p:nvPr/>
        </p:nvPicPr>
        <p:blipFill>
          <a:blip r:embed="rId2"/>
          <a:srcRect/>
          <a:stretch>
            <a:fillRect/>
          </a:stretch>
        </p:blipFill>
        <p:spPr bwMode="auto">
          <a:xfrm>
            <a:off x="0" y="0"/>
            <a:ext cx="9144000" cy="6859588"/>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err="1"/>
              <a:t>Remodeling</a:t>
            </a:r>
            <a:r>
              <a:rPr lang="tr-TR" b="1" dirty="0"/>
              <a:t>- </a:t>
            </a:r>
            <a:r>
              <a:rPr lang="tr-TR" b="1" dirty="0" err="1" smtClean="0"/>
              <a:t>Maturasyon</a:t>
            </a:r>
            <a:endParaRPr lang="tr-TR" dirty="0"/>
          </a:p>
        </p:txBody>
      </p:sp>
      <p:sp>
        <p:nvSpPr>
          <p:cNvPr id="3" name="İçerik Yer Tutucusu 2"/>
          <p:cNvSpPr>
            <a:spLocks noGrp="1"/>
          </p:cNvSpPr>
          <p:nvPr>
            <p:ph idx="1"/>
          </p:nvPr>
        </p:nvSpPr>
        <p:spPr/>
        <p:txBody>
          <a:bodyPr>
            <a:normAutofit fontScale="77500" lnSpcReduction="20000"/>
          </a:bodyPr>
          <a:lstStyle/>
          <a:p>
            <a:r>
              <a:rPr lang="tr-TR" dirty="0" smtClean="0"/>
              <a:t>Bu </a:t>
            </a:r>
            <a:r>
              <a:rPr lang="tr-TR" dirty="0"/>
              <a:t>faz iyileşmenin en uzun süren – hatta bitmeyen aşamasıdır. </a:t>
            </a:r>
            <a:r>
              <a:rPr lang="tr-TR" dirty="0" err="1"/>
              <a:t>Enflamasyon</a:t>
            </a:r>
            <a:r>
              <a:rPr lang="tr-TR" dirty="0"/>
              <a:t> yanıtının bittiği, dokunun yeniden şekillendiği bu aşama iki yıl kadar sürer. </a:t>
            </a:r>
            <a:r>
              <a:rPr lang="tr-TR" dirty="0" err="1"/>
              <a:t>Proliferasyon</a:t>
            </a:r>
            <a:r>
              <a:rPr lang="tr-TR" dirty="0"/>
              <a:t> sonrasında </a:t>
            </a:r>
            <a:r>
              <a:rPr lang="tr-TR" dirty="0" err="1"/>
              <a:t>kollajen</a:t>
            </a:r>
            <a:r>
              <a:rPr lang="tr-TR" dirty="0"/>
              <a:t> </a:t>
            </a:r>
            <a:r>
              <a:rPr lang="tr-TR" dirty="0" err="1"/>
              <a:t>liflerininin</a:t>
            </a:r>
            <a:r>
              <a:rPr lang="tr-TR" dirty="0"/>
              <a:t> ve proteinlerin yeniden şekillenmesi nedeniyle “</a:t>
            </a:r>
            <a:r>
              <a:rPr lang="tr-TR" dirty="0" err="1"/>
              <a:t>remodeling</a:t>
            </a:r>
            <a:r>
              <a:rPr lang="tr-TR" dirty="0"/>
              <a:t>” adıyla da anılır. Tip III </a:t>
            </a:r>
            <a:r>
              <a:rPr lang="tr-TR" dirty="0" err="1"/>
              <a:t>kollajen</a:t>
            </a:r>
            <a:r>
              <a:rPr lang="tr-TR" dirty="0"/>
              <a:t> daha güçlü olan tip </a:t>
            </a:r>
            <a:r>
              <a:rPr lang="tr-TR" dirty="0" err="1"/>
              <a:t>I’e</a:t>
            </a:r>
            <a:r>
              <a:rPr lang="tr-TR" dirty="0"/>
              <a:t> dönüşür. Bu sırada </a:t>
            </a:r>
            <a:r>
              <a:rPr lang="tr-TR" dirty="0" err="1"/>
              <a:t>kontraksiyon</a:t>
            </a:r>
            <a:r>
              <a:rPr lang="tr-TR" dirty="0"/>
              <a:t> ve doku gücü gelişir. </a:t>
            </a:r>
          </a:p>
          <a:p>
            <a:r>
              <a:rPr lang="tr-TR" dirty="0"/>
              <a:t> </a:t>
            </a:r>
          </a:p>
          <a:p>
            <a:r>
              <a:rPr lang="tr-TR" dirty="0"/>
              <a:t>Oluşan yaranın iyileşmesi yukarıda bahsedildiği gibi birçok basamağın iç içe geçtiği karmaşık ve otokontrollü bir dizi fizyolojik olay ile olmaktadır. İyileşmenin durmadığı ya da anormal yanıt sonrası </a:t>
            </a:r>
            <a:r>
              <a:rPr lang="tr-TR" dirty="0" err="1"/>
              <a:t>fibröz</a:t>
            </a:r>
            <a:r>
              <a:rPr lang="tr-TR" dirty="0"/>
              <a:t> aşırı büyüme ile </a:t>
            </a:r>
            <a:r>
              <a:rPr lang="tr-TR" dirty="0" err="1"/>
              <a:t>hipertrofik</a:t>
            </a:r>
            <a:r>
              <a:rPr lang="tr-TR" dirty="0"/>
              <a:t> </a:t>
            </a:r>
            <a:r>
              <a:rPr lang="tr-TR" dirty="0" err="1"/>
              <a:t>skar</a:t>
            </a:r>
            <a:r>
              <a:rPr lang="tr-TR" dirty="0"/>
              <a:t> ve </a:t>
            </a:r>
            <a:r>
              <a:rPr lang="tr-TR" dirty="0" err="1"/>
              <a:t>keloid</a:t>
            </a:r>
            <a:r>
              <a:rPr lang="tr-TR" dirty="0"/>
              <a:t> gelişebilir. </a:t>
            </a:r>
          </a:p>
          <a:p>
            <a:endParaRPr lang="tr-TR" dirty="0"/>
          </a:p>
        </p:txBody>
      </p:sp>
    </p:spTree>
    <p:extLst>
      <p:ext uri="{BB962C8B-B14F-4D97-AF65-F5344CB8AC3E}">
        <p14:creationId xmlns:p14="http://schemas.microsoft.com/office/powerpoint/2010/main" val="1845224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836712"/>
            <a:ext cx="6422653" cy="4911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214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Remodeling</a:t>
            </a:r>
            <a:endParaRPr lang="tr-TR" dirty="0"/>
          </a:p>
        </p:txBody>
      </p:sp>
      <p:sp>
        <p:nvSpPr>
          <p:cNvPr id="3" name="2 İçerik Yer Tutucusu"/>
          <p:cNvSpPr>
            <a:spLocks noGrp="1"/>
          </p:cNvSpPr>
          <p:nvPr>
            <p:ph idx="1"/>
          </p:nvPr>
        </p:nvSpPr>
        <p:spPr/>
        <p:txBody>
          <a:bodyPr>
            <a:normAutofit/>
          </a:bodyPr>
          <a:lstStyle/>
          <a:p>
            <a:pPr>
              <a:lnSpc>
                <a:spcPct val="90000"/>
              </a:lnSpc>
            </a:pPr>
            <a:r>
              <a:rPr lang="tr-TR" dirty="0" smtClean="0"/>
              <a:t>3. haftadan – 1-2 seneye kadar</a:t>
            </a:r>
          </a:p>
          <a:p>
            <a:pPr>
              <a:lnSpc>
                <a:spcPct val="90000"/>
              </a:lnSpc>
            </a:pPr>
            <a:r>
              <a:rPr lang="tr-TR" dirty="0" smtClean="0"/>
              <a:t>Heykel yapımı?!</a:t>
            </a:r>
          </a:p>
          <a:p>
            <a:pPr>
              <a:lnSpc>
                <a:spcPct val="90000"/>
              </a:lnSpc>
            </a:pPr>
            <a:r>
              <a:rPr lang="tr-TR" dirty="0" smtClean="0"/>
              <a:t>Sürekli sentez – yıkım</a:t>
            </a:r>
          </a:p>
          <a:p>
            <a:pPr>
              <a:lnSpc>
                <a:spcPct val="90000"/>
              </a:lnSpc>
            </a:pPr>
            <a:r>
              <a:rPr lang="tr-TR" dirty="0" err="1" smtClean="0"/>
              <a:t>Matriks</a:t>
            </a:r>
            <a:r>
              <a:rPr lang="tr-TR" dirty="0" smtClean="0"/>
              <a:t> </a:t>
            </a:r>
            <a:r>
              <a:rPr lang="tr-TR" dirty="0" err="1" smtClean="0"/>
              <a:t>Metalloproteinazlar</a:t>
            </a:r>
            <a:endParaRPr lang="tr-TR" dirty="0" smtClean="0"/>
          </a:p>
          <a:p>
            <a:pPr>
              <a:lnSpc>
                <a:spcPct val="90000"/>
              </a:lnSpc>
            </a:pPr>
            <a:r>
              <a:rPr lang="tr-TR" dirty="0" smtClean="0"/>
              <a:t>Sonuçta bir nedbe oluşur ve seneler içinde nedbe </a:t>
            </a:r>
            <a:r>
              <a:rPr lang="tr-TR" dirty="0" err="1" smtClean="0"/>
              <a:t>remodeling</a:t>
            </a:r>
            <a:r>
              <a:rPr lang="tr-TR" dirty="0" smtClean="0"/>
              <a:t> ile olgunlaşır</a:t>
            </a:r>
          </a:p>
          <a:p>
            <a:pPr>
              <a:lnSpc>
                <a:spcPct val="90000"/>
              </a:lnSpc>
            </a:pPr>
            <a:r>
              <a:rPr lang="tr-TR" dirty="0" smtClean="0"/>
              <a:t>Nedbe = Organize olmayan </a:t>
            </a:r>
            <a:r>
              <a:rPr lang="tr-TR" dirty="0" err="1" smtClean="0"/>
              <a:t>kollajen</a:t>
            </a:r>
            <a:r>
              <a:rPr lang="tr-TR" dirty="0" smtClean="0"/>
              <a:t> birikimi</a:t>
            </a:r>
          </a:p>
          <a:p>
            <a:pPr>
              <a:lnSpc>
                <a:spcPct val="90000"/>
              </a:lnSpc>
            </a:pPr>
            <a:r>
              <a:rPr lang="tr-TR" dirty="0" smtClean="0"/>
              <a:t>Kıl </a:t>
            </a:r>
            <a:r>
              <a:rPr lang="tr-TR" dirty="0" err="1" smtClean="0"/>
              <a:t>follikülü</a:t>
            </a:r>
            <a:r>
              <a:rPr lang="tr-TR" dirty="0" smtClean="0"/>
              <a:t>, ter bezi vs. içermez</a:t>
            </a:r>
          </a:p>
          <a:p>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175" y="0"/>
            <a:ext cx="7897366" cy="6575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5470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İyileşmeyi etkileyenler</a:t>
            </a:r>
            <a:endParaRPr lang="tr-TR" dirty="0"/>
          </a:p>
        </p:txBody>
      </p:sp>
      <p:sp>
        <p:nvSpPr>
          <p:cNvPr id="3" name="2 İçerik Yer Tutucusu"/>
          <p:cNvSpPr>
            <a:spLocks noGrp="1"/>
          </p:cNvSpPr>
          <p:nvPr>
            <p:ph idx="1"/>
          </p:nvPr>
        </p:nvSpPr>
        <p:spPr/>
        <p:txBody>
          <a:bodyPr/>
          <a:lstStyle/>
          <a:p>
            <a:r>
              <a:rPr lang="tr-TR" dirty="0" err="1" smtClean="0"/>
              <a:t>İnfeksiyon</a:t>
            </a:r>
            <a:endParaRPr lang="tr-TR" dirty="0" smtClean="0"/>
          </a:p>
          <a:p>
            <a:r>
              <a:rPr lang="tr-TR" dirty="0" smtClean="0"/>
              <a:t>Beslenme durumu</a:t>
            </a:r>
          </a:p>
          <a:p>
            <a:r>
              <a:rPr lang="tr-TR" dirty="0" smtClean="0"/>
              <a:t>Oksijen ve Kanlanma</a:t>
            </a:r>
          </a:p>
          <a:p>
            <a:r>
              <a:rPr lang="tr-TR" dirty="0" smtClean="0"/>
              <a:t>Diyabet ve Şişmanlık</a:t>
            </a:r>
          </a:p>
          <a:p>
            <a:r>
              <a:rPr lang="tr-TR" dirty="0" err="1" smtClean="0"/>
              <a:t>Kortikosteroidler</a:t>
            </a:r>
            <a:endParaRPr lang="tr-TR" dirty="0" smtClean="0"/>
          </a:p>
          <a:p>
            <a:r>
              <a:rPr lang="tr-TR" dirty="0" smtClean="0"/>
              <a:t>Radyasyon</a:t>
            </a:r>
          </a:p>
          <a:p>
            <a:r>
              <a:rPr lang="tr-TR" dirty="0" smtClean="0"/>
              <a:t>Kemoterapi</a:t>
            </a:r>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Yara </a:t>
            </a:r>
            <a:r>
              <a:rPr lang="tr-TR" dirty="0" smtClean="0"/>
              <a:t>iyileşmesi türleri</a:t>
            </a:r>
            <a:endParaRPr lang="tr-TR" dirty="0"/>
          </a:p>
        </p:txBody>
      </p:sp>
      <p:sp>
        <p:nvSpPr>
          <p:cNvPr id="3" name="2 İçerik Yer Tutucusu"/>
          <p:cNvSpPr>
            <a:spLocks noGrp="1"/>
          </p:cNvSpPr>
          <p:nvPr>
            <p:ph idx="1"/>
          </p:nvPr>
        </p:nvSpPr>
        <p:spPr/>
        <p:txBody>
          <a:bodyPr/>
          <a:lstStyle/>
          <a:p>
            <a:pPr algn="ctr"/>
            <a:r>
              <a:rPr lang="tr-TR" dirty="0" err="1" smtClean="0"/>
              <a:t>Primer</a:t>
            </a:r>
            <a:r>
              <a:rPr lang="tr-TR" dirty="0" smtClean="0"/>
              <a:t> kapama</a:t>
            </a:r>
          </a:p>
          <a:p>
            <a:pPr algn="ctr"/>
            <a:endParaRPr lang="tr-TR" dirty="0" smtClean="0"/>
          </a:p>
          <a:p>
            <a:pPr algn="ctr"/>
            <a:r>
              <a:rPr lang="tr-TR" dirty="0" err="1" smtClean="0"/>
              <a:t>Sekonder</a:t>
            </a:r>
            <a:r>
              <a:rPr lang="tr-TR" dirty="0" smtClean="0"/>
              <a:t> iyileşme</a:t>
            </a:r>
          </a:p>
          <a:p>
            <a:pPr algn="ctr"/>
            <a:endParaRPr lang="tr-TR" dirty="0" smtClean="0"/>
          </a:p>
          <a:p>
            <a:pPr algn="ctr"/>
            <a:r>
              <a:rPr lang="tr-TR" dirty="0" smtClean="0"/>
              <a:t>Tersiyer kapama (Gecikmiş </a:t>
            </a:r>
            <a:r>
              <a:rPr lang="tr-TR" dirty="0" err="1" smtClean="0"/>
              <a:t>Primer</a:t>
            </a:r>
            <a:r>
              <a:rPr lang="tr-TR" dirty="0" smtClean="0"/>
              <a:t> Kapama)</a:t>
            </a:r>
          </a:p>
          <a:p>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err="1"/>
              <a:t>Primer</a:t>
            </a:r>
            <a:r>
              <a:rPr lang="tr-TR" dirty="0"/>
              <a:t> </a:t>
            </a:r>
            <a:r>
              <a:rPr lang="tr-TR" dirty="0" smtClean="0"/>
              <a:t>Kapama</a:t>
            </a:r>
            <a:endParaRPr lang="tr-TR" dirty="0"/>
          </a:p>
        </p:txBody>
      </p:sp>
      <p:sp>
        <p:nvSpPr>
          <p:cNvPr id="3" name="2 İçerik Yer Tutucusu"/>
          <p:cNvSpPr>
            <a:spLocks noGrp="1"/>
          </p:cNvSpPr>
          <p:nvPr>
            <p:ph idx="1"/>
          </p:nvPr>
        </p:nvSpPr>
        <p:spPr/>
        <p:txBody>
          <a:bodyPr/>
          <a:lstStyle/>
          <a:p>
            <a:pPr lvl="1"/>
            <a:r>
              <a:rPr lang="tr-TR" dirty="0" smtClean="0"/>
              <a:t>Normalde </a:t>
            </a:r>
            <a:r>
              <a:rPr lang="tr-TR" dirty="0" smtClean="0"/>
              <a:t>ilk 6 saatte yara fibrin tıkacı ile izole edilmiş olur</a:t>
            </a:r>
          </a:p>
          <a:p>
            <a:pPr lvl="1"/>
            <a:r>
              <a:rPr lang="tr-TR" dirty="0" smtClean="0"/>
              <a:t>6 saatten sonra artık örtüye gereksinim yoktur</a:t>
            </a:r>
          </a:p>
          <a:p>
            <a:pPr lvl="1"/>
            <a:r>
              <a:rPr lang="tr-TR" dirty="0" smtClean="0"/>
              <a:t>Yaranın kaderi ameliyatta çizilmiştir</a:t>
            </a:r>
          </a:p>
          <a:p>
            <a:pPr lvl="1"/>
            <a:r>
              <a:rPr lang="tr-TR" dirty="0" err="1" smtClean="0"/>
              <a:t>İnfekte</a:t>
            </a:r>
            <a:r>
              <a:rPr lang="tr-TR" dirty="0" smtClean="0"/>
              <a:t> olacak bir yarayı, “iyi bakarak” </a:t>
            </a:r>
            <a:r>
              <a:rPr lang="tr-TR" dirty="0" err="1" smtClean="0"/>
              <a:t>infeksiyondan</a:t>
            </a:r>
            <a:r>
              <a:rPr lang="tr-TR" dirty="0" smtClean="0"/>
              <a:t> koruyamazsınız</a:t>
            </a:r>
          </a:p>
          <a:p>
            <a:pPr lvl="1"/>
            <a:r>
              <a:rPr lang="tr-TR" dirty="0" err="1" smtClean="0"/>
              <a:t>İnfekte</a:t>
            </a:r>
            <a:r>
              <a:rPr lang="tr-TR" dirty="0" smtClean="0"/>
              <a:t> olmayacak bir yarayı, “kötü bakarak” </a:t>
            </a:r>
            <a:r>
              <a:rPr lang="tr-TR" dirty="0" err="1" smtClean="0"/>
              <a:t>infekte</a:t>
            </a:r>
            <a:r>
              <a:rPr lang="tr-TR" dirty="0" smtClean="0"/>
              <a:t> edemezsiniz</a:t>
            </a:r>
          </a:p>
          <a:p>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err="1"/>
              <a:t>Sekonder</a:t>
            </a:r>
            <a:r>
              <a:rPr lang="tr-TR" dirty="0"/>
              <a:t> </a:t>
            </a:r>
            <a:r>
              <a:rPr lang="tr-TR" dirty="0" smtClean="0"/>
              <a:t>İyileşme</a:t>
            </a:r>
            <a:endParaRPr lang="tr-TR" dirty="0"/>
          </a:p>
        </p:txBody>
      </p:sp>
      <p:sp>
        <p:nvSpPr>
          <p:cNvPr id="3" name="2 İçerik Yer Tutucusu"/>
          <p:cNvSpPr>
            <a:spLocks noGrp="1"/>
          </p:cNvSpPr>
          <p:nvPr>
            <p:ph idx="1"/>
          </p:nvPr>
        </p:nvSpPr>
        <p:spPr/>
        <p:txBody>
          <a:bodyPr/>
          <a:lstStyle/>
          <a:p>
            <a:pPr lvl="1"/>
            <a:r>
              <a:rPr lang="tr-TR" dirty="0" smtClean="0"/>
              <a:t>Özellikle </a:t>
            </a:r>
            <a:r>
              <a:rPr lang="tr-TR" dirty="0" err="1" smtClean="0"/>
              <a:t>granülasyon</a:t>
            </a:r>
            <a:r>
              <a:rPr lang="tr-TR" dirty="0" smtClean="0"/>
              <a:t> dokusu tüm yarada oluşana kadar dikkat edilmeli</a:t>
            </a:r>
          </a:p>
          <a:p>
            <a:pPr lvl="1"/>
            <a:r>
              <a:rPr lang="tr-TR" dirty="0" smtClean="0"/>
              <a:t>Açık bırakılıp sık pansumanlar</a:t>
            </a:r>
          </a:p>
          <a:p>
            <a:pPr lvl="1"/>
            <a:r>
              <a:rPr lang="tr-TR" dirty="0" smtClean="0"/>
              <a:t>Kapalı tutulup seyrek pansumanlar</a:t>
            </a:r>
          </a:p>
          <a:p>
            <a:pPr lvl="1"/>
            <a:r>
              <a:rPr lang="tr-TR" dirty="0" smtClean="0"/>
              <a:t>Tamamen kapatılıp çok seyrek pansumanlar</a:t>
            </a:r>
          </a:p>
          <a:p>
            <a:pPr lvl="1"/>
            <a:r>
              <a:rPr lang="tr-TR" dirty="0" smtClean="0"/>
              <a:t>Kabuğu kaldırma! (</a:t>
            </a:r>
            <a:r>
              <a:rPr lang="tr-TR" dirty="0" err="1" smtClean="0"/>
              <a:t>İnfeksiyon</a:t>
            </a:r>
            <a:r>
              <a:rPr lang="tr-TR" dirty="0" smtClean="0"/>
              <a:t> yoksa)</a:t>
            </a:r>
          </a:p>
          <a:p>
            <a:pPr lvl="1"/>
            <a:r>
              <a:rPr lang="tr-TR" dirty="0" smtClean="0"/>
              <a:t>Serum fizyolojik ve su dışında ASLA BİRŞEY SÜRÜLMEZ</a:t>
            </a:r>
          </a:p>
          <a:p>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908720"/>
            <a:ext cx="8517946" cy="5120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82725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Tersiyer </a:t>
            </a:r>
            <a:r>
              <a:rPr lang="tr-TR" b="1" dirty="0" smtClean="0"/>
              <a:t>İyileşme</a:t>
            </a:r>
            <a:endParaRPr lang="tr-TR" dirty="0"/>
          </a:p>
        </p:txBody>
      </p:sp>
      <p:sp>
        <p:nvSpPr>
          <p:cNvPr id="3" name="İçerik Yer Tutucusu 2"/>
          <p:cNvSpPr>
            <a:spLocks noGrp="1"/>
          </p:cNvSpPr>
          <p:nvPr>
            <p:ph idx="1"/>
          </p:nvPr>
        </p:nvSpPr>
        <p:spPr/>
        <p:txBody>
          <a:bodyPr/>
          <a:lstStyle/>
          <a:p>
            <a:r>
              <a:rPr lang="tr-TR" dirty="0" smtClean="0"/>
              <a:t>Enfeksiyon </a:t>
            </a:r>
            <a:r>
              <a:rPr lang="tr-TR" dirty="0"/>
              <a:t>riski olan ya da gecikmiş olgularda </a:t>
            </a:r>
            <a:r>
              <a:rPr lang="tr-TR" dirty="0" err="1"/>
              <a:t>primer</a:t>
            </a:r>
            <a:r>
              <a:rPr lang="tr-TR" dirty="0"/>
              <a:t> iyileşmenin güvenle yapılabilmesi için tercih edilen iyileşme şeklidir. Yara birkaç gün açık bırakılır, bu sürede serum fizyolojik ile yara kontrolü sağlanır, sonrasında </a:t>
            </a:r>
            <a:r>
              <a:rPr lang="tr-TR" dirty="0" err="1"/>
              <a:t>debridman</a:t>
            </a:r>
            <a:r>
              <a:rPr lang="tr-TR" dirty="0"/>
              <a:t> yapılarak yara </a:t>
            </a:r>
            <a:r>
              <a:rPr lang="tr-TR" dirty="0" err="1"/>
              <a:t>primer</a:t>
            </a:r>
            <a:r>
              <a:rPr lang="tr-TR" dirty="0"/>
              <a:t> kapatılır. </a:t>
            </a:r>
          </a:p>
          <a:p>
            <a:endParaRPr lang="tr-TR" dirty="0"/>
          </a:p>
        </p:txBody>
      </p:sp>
    </p:spTree>
    <p:extLst>
      <p:ext uri="{BB962C8B-B14F-4D97-AF65-F5344CB8AC3E}">
        <p14:creationId xmlns:p14="http://schemas.microsoft.com/office/powerpoint/2010/main" val="4016479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558800"/>
            <a:ext cx="7086600" cy="574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32567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Yarada bulunan yabancı cisimler, </a:t>
            </a:r>
            <a:r>
              <a:rPr lang="tr-TR" dirty="0" err="1" smtClean="0"/>
              <a:t>infeksiyon</a:t>
            </a:r>
            <a:r>
              <a:rPr lang="tr-TR" dirty="0" smtClean="0"/>
              <a:t> için gereken bakteri sayısı eşik değerini yüzlerce kat azaltırlar</a:t>
            </a:r>
          </a:p>
          <a:p>
            <a:r>
              <a:rPr lang="tr-TR" dirty="0" smtClean="0"/>
              <a:t>Nekrotik doku yabancı cisimdir</a:t>
            </a:r>
          </a:p>
          <a:p>
            <a:r>
              <a:rPr lang="tr-TR" dirty="0" smtClean="0"/>
              <a:t>Antiseptikler, etkin konsantrasyonlarda, değişik derecelerde doku ölümüne yol açarlar</a:t>
            </a:r>
          </a:p>
          <a:p>
            <a:r>
              <a:rPr lang="tr-TR" dirty="0" smtClean="0">
                <a:sym typeface="Wingdings" pitchFamily="2" charset="2"/>
              </a:rPr>
              <a:t> Antiseptikler </a:t>
            </a:r>
            <a:r>
              <a:rPr lang="tr-TR" dirty="0" err="1" smtClean="0">
                <a:sym typeface="Wingdings" pitchFamily="2" charset="2"/>
              </a:rPr>
              <a:t>infeksiyon</a:t>
            </a:r>
            <a:r>
              <a:rPr lang="tr-TR" dirty="0" smtClean="0">
                <a:sym typeface="Wingdings" pitchFamily="2" charset="2"/>
              </a:rPr>
              <a:t> riskini artırırlar</a:t>
            </a:r>
            <a:endParaRPr lang="tr-TR" dirty="0" smtClean="0"/>
          </a:p>
          <a:p>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nSpc>
                <a:spcPct val="90000"/>
              </a:lnSpc>
            </a:pPr>
            <a:r>
              <a:rPr lang="tr-TR" dirty="0" smtClean="0"/>
              <a:t>Antibiyotikler</a:t>
            </a:r>
          </a:p>
          <a:p>
            <a:pPr lvl="1">
              <a:lnSpc>
                <a:spcPct val="90000"/>
              </a:lnSpc>
            </a:pPr>
            <a:r>
              <a:rPr lang="tr-TR" dirty="0" err="1" smtClean="0"/>
              <a:t>İnvaziv</a:t>
            </a:r>
            <a:r>
              <a:rPr lang="tr-TR" dirty="0" smtClean="0"/>
              <a:t> </a:t>
            </a:r>
            <a:r>
              <a:rPr lang="tr-TR" dirty="0" err="1" smtClean="0"/>
              <a:t>infeksiyon</a:t>
            </a:r>
            <a:r>
              <a:rPr lang="tr-TR" dirty="0" smtClean="0"/>
              <a:t> yoksa sistemik antibiyotiğin yeri yok</a:t>
            </a:r>
          </a:p>
          <a:p>
            <a:pPr lvl="1">
              <a:lnSpc>
                <a:spcPct val="90000"/>
              </a:lnSpc>
            </a:pPr>
            <a:r>
              <a:rPr lang="tr-TR" dirty="0" smtClean="0"/>
              <a:t>Yanık dışındaki yaralarda lokal antibiyotiğin yeri yok</a:t>
            </a:r>
          </a:p>
          <a:p>
            <a:pPr lvl="1">
              <a:lnSpc>
                <a:spcPct val="90000"/>
              </a:lnSpc>
            </a:pPr>
            <a:r>
              <a:rPr lang="tr-TR" dirty="0" smtClean="0"/>
              <a:t>Yanıkta gümüş </a:t>
            </a:r>
            <a:r>
              <a:rPr lang="tr-TR" dirty="0" err="1" smtClean="0"/>
              <a:t>sülfadiazin</a:t>
            </a:r>
            <a:endParaRPr lang="tr-TR" dirty="0" smtClean="0"/>
          </a:p>
          <a:p>
            <a:pPr>
              <a:lnSpc>
                <a:spcPct val="90000"/>
              </a:lnSpc>
            </a:pPr>
            <a:r>
              <a:rPr lang="tr-TR" dirty="0" err="1" smtClean="0"/>
              <a:t>Kollajenazlar</a:t>
            </a:r>
            <a:endParaRPr lang="tr-TR" dirty="0" smtClean="0"/>
          </a:p>
          <a:p>
            <a:pPr lvl="1">
              <a:lnSpc>
                <a:spcPct val="90000"/>
              </a:lnSpc>
            </a:pPr>
            <a:r>
              <a:rPr lang="tr-TR" dirty="0" err="1" smtClean="0"/>
              <a:t>Debridman</a:t>
            </a:r>
            <a:r>
              <a:rPr lang="tr-TR" dirty="0" smtClean="0"/>
              <a:t> için kullanılırlar</a:t>
            </a:r>
          </a:p>
          <a:p>
            <a:pPr lvl="1">
              <a:lnSpc>
                <a:spcPct val="90000"/>
              </a:lnSpc>
            </a:pPr>
            <a:r>
              <a:rPr lang="tr-TR" dirty="0" err="1" smtClean="0"/>
              <a:t>Proliferasyon</a:t>
            </a:r>
            <a:r>
              <a:rPr lang="tr-TR" dirty="0" smtClean="0"/>
              <a:t> fazında zararlıdırlar</a:t>
            </a:r>
          </a:p>
          <a:p>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sp>
        <p:nvSpPr>
          <p:cNvPr id="4" name="Rectangle 7"/>
          <p:cNvSpPr txBox="1">
            <a:spLocks noChangeArrowheads="1"/>
          </p:cNvSpPr>
          <p:nvPr/>
        </p:nvSpPr>
        <p:spPr>
          <a:xfrm>
            <a:off x="1066800" y="1981200"/>
            <a:ext cx="7543800" cy="4495800"/>
          </a:xfrm>
          <a:prstGeom prst="rect">
            <a:avLst/>
          </a:prstGeom>
          <a:noFill/>
          <a:ln/>
        </p:spPr>
        <p:txBody>
          <a:bodyPr vert="horz" lIns="91440" tIns="45720" rIns="91440" bIns="45720" rtlCol="0">
            <a:normAutofit/>
          </a:bodyPr>
          <a:lstStyle/>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tr-TR" sz="4000" b="1" i="0" u="none" strike="noStrike" kern="1200" cap="none" spc="0" normalizeH="0" baseline="0" noProof="0" smtClean="0">
                <a:ln>
                  <a:noFill/>
                </a:ln>
                <a:solidFill>
                  <a:srgbClr val="FF0000"/>
                </a:solidFill>
                <a:effectLst/>
                <a:uLnTx/>
                <a:uFillTx/>
                <a:latin typeface="+mn-lt"/>
                <a:ea typeface="+mn-ea"/>
                <a:cs typeface="+mn-cs"/>
              </a:rPr>
              <a:t>İyileşme Süreci</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tr-TR" sz="2400" b="0" i="0" u="none" strike="noStrike" kern="1200" cap="none" spc="0" normalizeH="0" baseline="0" noProof="0" smtClean="0">
              <a:ln>
                <a:noFill/>
              </a:ln>
              <a:solidFill>
                <a:srgbClr val="FF0000"/>
              </a:solidFill>
              <a:effectLst/>
              <a:uLnTx/>
              <a:uFillTx/>
              <a:latin typeface="+mn-lt"/>
              <a:ea typeface="+mn-ea"/>
              <a:cs typeface="+mn-cs"/>
            </a:endParaRPr>
          </a:p>
          <a:p>
            <a:pPr marL="742950" marR="0" lvl="1" indent="-285750" algn="l" defTabSz="914400" rtl="0" eaLnBrk="1" fontAlgn="auto" latinLnBrk="0" hangingPunct="1">
              <a:lnSpc>
                <a:spcPct val="120000"/>
              </a:lnSpc>
              <a:spcBef>
                <a:spcPct val="20000"/>
              </a:spcBef>
              <a:spcAft>
                <a:spcPts val="0"/>
              </a:spcAft>
              <a:buClr>
                <a:srgbClr val="FF0000"/>
              </a:buClr>
              <a:buSzTx/>
              <a:buFont typeface="Wingdings" pitchFamily="2" charset="2"/>
              <a:buChar char="Ø"/>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 </a:t>
            </a:r>
            <a:r>
              <a:rPr kumimoji="0" lang="tr-TR" sz="3200" b="0" i="0" u="none" strike="noStrike" kern="1200" cap="none" spc="0" normalizeH="0" baseline="0" noProof="0" smtClean="0">
                <a:ln>
                  <a:noFill/>
                </a:ln>
                <a:solidFill>
                  <a:schemeClr val="tx1"/>
                </a:solidFill>
                <a:effectLst/>
                <a:uLnTx/>
                <a:uFillTx/>
                <a:latin typeface="+mn-lt"/>
                <a:ea typeface="+mn-ea"/>
                <a:cs typeface="+mn-cs"/>
              </a:rPr>
              <a:t>Hücreler</a:t>
            </a:r>
          </a:p>
          <a:p>
            <a:pPr marL="742950" marR="0" lvl="1" indent="-285750" algn="l" defTabSz="914400" rtl="0" eaLnBrk="1" fontAlgn="auto" latinLnBrk="0" hangingPunct="1">
              <a:lnSpc>
                <a:spcPct val="120000"/>
              </a:lnSpc>
              <a:spcBef>
                <a:spcPct val="20000"/>
              </a:spcBef>
              <a:spcAft>
                <a:spcPts val="0"/>
              </a:spcAft>
              <a:buClr>
                <a:srgbClr val="FF0000"/>
              </a:buClr>
              <a:buSzTx/>
              <a:buFont typeface="Wingdings" pitchFamily="2" charset="2"/>
              <a:buChar char="Ø"/>
              <a:tabLst/>
              <a:defRPr/>
            </a:pPr>
            <a:endParaRPr kumimoji="0" lang="tr-TR" sz="3200" b="0" i="0" u="none" strike="noStrike" kern="1200" cap="none" spc="0" normalizeH="0" baseline="0" noProof="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20000"/>
              </a:lnSpc>
              <a:spcBef>
                <a:spcPct val="20000"/>
              </a:spcBef>
              <a:spcAft>
                <a:spcPts val="0"/>
              </a:spcAft>
              <a:buClr>
                <a:srgbClr val="FF0000"/>
              </a:buClr>
              <a:buSzTx/>
              <a:buFont typeface="Wingdings" pitchFamily="2" charset="2"/>
              <a:buChar char="Ø"/>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 </a:t>
            </a:r>
            <a:r>
              <a:rPr kumimoji="0" lang="tr-TR" sz="3200" b="0" i="0" u="none" strike="noStrike" kern="1200" cap="none" spc="0" normalizeH="0" baseline="0" noProof="0" smtClean="0">
                <a:ln>
                  <a:noFill/>
                </a:ln>
                <a:solidFill>
                  <a:schemeClr val="tx1"/>
                </a:solidFill>
                <a:effectLst/>
                <a:uLnTx/>
                <a:uFillTx/>
                <a:latin typeface="+mn-lt"/>
                <a:ea typeface="+mn-ea"/>
                <a:cs typeface="+mn-cs"/>
              </a:rPr>
              <a:t>Proteinler</a:t>
            </a:r>
          </a:p>
          <a:p>
            <a:pPr marL="742950" marR="0" lvl="1" indent="-285750" algn="l" defTabSz="914400" rtl="0" eaLnBrk="1" fontAlgn="auto" latinLnBrk="0" hangingPunct="1">
              <a:lnSpc>
                <a:spcPct val="120000"/>
              </a:lnSpc>
              <a:spcBef>
                <a:spcPct val="20000"/>
              </a:spcBef>
              <a:spcAft>
                <a:spcPts val="0"/>
              </a:spcAft>
              <a:buClr>
                <a:srgbClr val="FF0000"/>
              </a:buClr>
              <a:buSzTx/>
              <a:buFont typeface="Wingdings" pitchFamily="2" charset="2"/>
              <a:buChar char="Ø"/>
              <a:tabLst/>
              <a:defRPr/>
            </a:pPr>
            <a:endParaRPr kumimoji="0" lang="tr-TR" sz="3200" b="0" i="0" u="none" strike="noStrike" kern="1200" cap="none" spc="0" normalizeH="0" baseline="0" noProof="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20000"/>
              </a:lnSpc>
              <a:spcBef>
                <a:spcPct val="20000"/>
              </a:spcBef>
              <a:spcAft>
                <a:spcPts val="0"/>
              </a:spcAft>
              <a:buClr>
                <a:srgbClr val="FF0000"/>
              </a:buClr>
              <a:buSzTx/>
              <a:buFont typeface="Wingdings" pitchFamily="2" charset="2"/>
              <a:buChar char="Ø"/>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 </a:t>
            </a:r>
            <a:r>
              <a:rPr kumimoji="0" lang="tr-TR" sz="3200" b="0" i="0" u="none" strike="noStrike" kern="1200" cap="none" spc="0" normalizeH="0" baseline="0" noProof="0" smtClean="0">
                <a:ln>
                  <a:noFill/>
                </a:ln>
                <a:solidFill>
                  <a:schemeClr val="tx1"/>
                </a:solidFill>
                <a:effectLst/>
                <a:uLnTx/>
                <a:uFillTx/>
                <a:latin typeface="+mn-lt"/>
                <a:ea typeface="+mn-ea"/>
                <a:cs typeface="+mn-cs"/>
              </a:rPr>
              <a:t>Kimyasallar</a:t>
            </a: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Text Box 8"/>
          <p:cNvSpPr txBox="1">
            <a:spLocks noChangeArrowheads="1"/>
          </p:cNvSpPr>
          <p:nvPr/>
        </p:nvSpPr>
        <p:spPr bwMode="auto">
          <a:xfrm>
            <a:off x="5715000" y="3438525"/>
            <a:ext cx="2601913" cy="2528888"/>
          </a:xfrm>
          <a:prstGeom prst="rect">
            <a:avLst/>
          </a:prstGeom>
          <a:noFill/>
          <a:ln w="76200">
            <a:noFill/>
            <a:miter lim="800000"/>
            <a:headEnd/>
            <a:tailEnd/>
          </a:ln>
          <a:effectLst/>
        </p:spPr>
        <p:txBody>
          <a:bodyPr wrap="none">
            <a:spAutoFit/>
          </a:bodyPr>
          <a:lstStyle/>
          <a:p>
            <a:pPr eaLnBrk="1" hangingPunct="1"/>
            <a:r>
              <a:rPr lang="tr-TR" sz="3200">
                <a:latin typeface="Helvetica" charset="0"/>
              </a:rPr>
              <a:t>HİDRASYON</a:t>
            </a:r>
          </a:p>
          <a:p>
            <a:pPr eaLnBrk="1" hangingPunct="1"/>
            <a:endParaRPr lang="tr-TR" sz="3200">
              <a:latin typeface="Helvetica" charset="0"/>
            </a:endParaRPr>
          </a:p>
          <a:p>
            <a:pPr eaLnBrk="1" hangingPunct="1"/>
            <a:endParaRPr lang="tr-TR" sz="3200">
              <a:latin typeface="Helvetica" charset="0"/>
            </a:endParaRPr>
          </a:p>
          <a:p>
            <a:pPr eaLnBrk="1" hangingPunct="1"/>
            <a:endParaRPr lang="tr-TR" sz="3200">
              <a:latin typeface="Helvetica" charset="0"/>
            </a:endParaRPr>
          </a:p>
          <a:p>
            <a:pPr eaLnBrk="1" hangingPunct="1"/>
            <a:r>
              <a:rPr lang="tr-TR" sz="3200">
                <a:latin typeface="Helvetica" charset="0"/>
              </a:rPr>
              <a:t>SOLÜSYON</a:t>
            </a:r>
            <a:endParaRPr lang="en-US" sz="3200">
              <a:latin typeface="Helvetica" charset="0"/>
            </a:endParaRPr>
          </a:p>
        </p:txBody>
      </p:sp>
      <p:sp>
        <p:nvSpPr>
          <p:cNvPr id="6" name="Line 9"/>
          <p:cNvSpPr>
            <a:spLocks noChangeShapeType="1"/>
          </p:cNvSpPr>
          <p:nvPr/>
        </p:nvSpPr>
        <p:spPr bwMode="auto">
          <a:xfrm rot="16200000">
            <a:off x="7696200" y="4876800"/>
            <a:ext cx="381000" cy="381000"/>
          </a:xfrm>
          <a:prstGeom prst="line">
            <a:avLst/>
          </a:prstGeom>
          <a:noFill/>
          <a:ln w="76200">
            <a:solidFill>
              <a:srgbClr val="FF0000"/>
            </a:solidFill>
            <a:round/>
            <a:headEnd/>
            <a:tailEnd type="triangle" w="med" len="med"/>
          </a:ln>
          <a:effectLst/>
        </p:spPr>
        <p:txBody>
          <a:bodyPr/>
          <a:lstStyle/>
          <a:p>
            <a:endParaRPr lang="tr-TR"/>
          </a:p>
        </p:txBody>
      </p:sp>
      <p:sp>
        <p:nvSpPr>
          <p:cNvPr id="7" name="Text Box 10"/>
          <p:cNvSpPr txBox="1">
            <a:spLocks noChangeArrowheads="1"/>
          </p:cNvSpPr>
          <p:nvPr/>
        </p:nvSpPr>
        <p:spPr bwMode="auto">
          <a:xfrm>
            <a:off x="7772400" y="4281488"/>
            <a:ext cx="1084263" cy="671512"/>
          </a:xfrm>
          <a:prstGeom prst="rect">
            <a:avLst/>
          </a:prstGeom>
          <a:noFill/>
          <a:ln w="76200">
            <a:noFill/>
            <a:miter lim="800000"/>
            <a:headEnd/>
            <a:tailEnd/>
          </a:ln>
          <a:effectLst/>
        </p:spPr>
        <p:txBody>
          <a:bodyPr wrap="none">
            <a:spAutoFit/>
          </a:bodyPr>
          <a:lstStyle/>
          <a:p>
            <a:pPr eaLnBrk="1" hangingPunct="1"/>
            <a:r>
              <a:rPr lang="tr-TR" sz="3800" b="1">
                <a:latin typeface="Helvetica" charset="0"/>
              </a:rPr>
              <a:t>H</a:t>
            </a:r>
            <a:r>
              <a:rPr lang="tr-TR" sz="3800" b="1" baseline="-25000">
                <a:latin typeface="Helvetica" charset="0"/>
              </a:rPr>
              <a:t>2</a:t>
            </a:r>
            <a:r>
              <a:rPr lang="tr-TR" sz="3800" b="1">
                <a:latin typeface="Helvetica" charset="0"/>
              </a:rPr>
              <a:t>O</a:t>
            </a:r>
            <a:endParaRPr lang="en-US" sz="3800" b="1">
              <a:latin typeface="Helvetica" charset="0"/>
            </a:endParaRPr>
          </a:p>
        </p:txBody>
      </p:sp>
      <p:sp>
        <p:nvSpPr>
          <p:cNvPr id="8" name="Text Box 11"/>
          <p:cNvSpPr txBox="1">
            <a:spLocks noChangeArrowheads="1"/>
          </p:cNvSpPr>
          <p:nvPr/>
        </p:nvSpPr>
        <p:spPr bwMode="auto">
          <a:xfrm>
            <a:off x="5105400" y="4708525"/>
            <a:ext cx="396875" cy="1311275"/>
          </a:xfrm>
          <a:prstGeom prst="rect">
            <a:avLst/>
          </a:prstGeom>
          <a:noFill/>
          <a:ln w="76200">
            <a:noFill/>
            <a:miter lim="800000"/>
            <a:headEnd/>
            <a:tailEnd/>
          </a:ln>
          <a:effectLst/>
        </p:spPr>
        <p:txBody>
          <a:bodyPr>
            <a:spAutoFit/>
          </a:bodyPr>
          <a:lstStyle/>
          <a:p>
            <a:pPr eaLnBrk="1" hangingPunct="1"/>
            <a:r>
              <a:rPr lang="en-US" sz="8000">
                <a:solidFill>
                  <a:srgbClr val="FF0000"/>
                </a:solidFill>
                <a:latin typeface="Helvetica" charset="0"/>
              </a:rPr>
              <a:t>}</a:t>
            </a:r>
          </a:p>
        </p:txBody>
      </p:sp>
      <p:sp>
        <p:nvSpPr>
          <p:cNvPr id="9" name="Text Box 12"/>
          <p:cNvSpPr txBox="1">
            <a:spLocks noChangeArrowheads="1"/>
          </p:cNvSpPr>
          <p:nvPr/>
        </p:nvSpPr>
        <p:spPr bwMode="auto">
          <a:xfrm>
            <a:off x="5121275" y="2971800"/>
            <a:ext cx="396875" cy="1311275"/>
          </a:xfrm>
          <a:prstGeom prst="rect">
            <a:avLst/>
          </a:prstGeom>
          <a:noFill/>
          <a:ln w="76200">
            <a:noFill/>
            <a:miter lim="800000"/>
            <a:headEnd/>
            <a:tailEnd/>
          </a:ln>
          <a:effectLst/>
        </p:spPr>
        <p:txBody>
          <a:bodyPr>
            <a:spAutoFit/>
          </a:bodyPr>
          <a:lstStyle/>
          <a:p>
            <a:pPr eaLnBrk="1" hangingPunct="1"/>
            <a:r>
              <a:rPr lang="en-US" sz="8000">
                <a:solidFill>
                  <a:srgbClr val="FF0000"/>
                </a:solidFill>
                <a:latin typeface="Helvetica" charset="0"/>
              </a:rPr>
              <a:t>}</a:t>
            </a:r>
          </a:p>
        </p:txBody>
      </p:sp>
      <p:sp>
        <p:nvSpPr>
          <p:cNvPr id="10" name="Line 13"/>
          <p:cNvSpPr>
            <a:spLocks noChangeShapeType="1"/>
          </p:cNvSpPr>
          <p:nvPr/>
        </p:nvSpPr>
        <p:spPr bwMode="auto">
          <a:xfrm>
            <a:off x="7696200" y="3962400"/>
            <a:ext cx="381000" cy="381000"/>
          </a:xfrm>
          <a:prstGeom prst="line">
            <a:avLst/>
          </a:prstGeom>
          <a:noFill/>
          <a:ln w="76200">
            <a:solidFill>
              <a:srgbClr val="FF0000"/>
            </a:solidFill>
            <a:round/>
            <a:headEnd/>
            <a:tailEnd type="triangle" w="med" len="med"/>
          </a:ln>
          <a:effectLst/>
        </p:spPr>
        <p:txBody>
          <a:bodyPr/>
          <a:lstStyle/>
          <a:p>
            <a:endParaRPr lang="tr-TR"/>
          </a:p>
        </p:txBody>
      </p:sp>
      <p:sp>
        <p:nvSpPr>
          <p:cNvPr id="11" name="Rectangle 15"/>
          <p:cNvSpPr>
            <a:spLocks noChangeArrowheads="1"/>
          </p:cNvSpPr>
          <p:nvPr/>
        </p:nvSpPr>
        <p:spPr bwMode="auto">
          <a:xfrm>
            <a:off x="457200" y="292100"/>
            <a:ext cx="8229600" cy="1384300"/>
          </a:xfrm>
          <a:prstGeom prst="rect">
            <a:avLst/>
          </a:prstGeom>
          <a:noFill/>
          <a:ln w="12700">
            <a:noFill/>
            <a:miter lim="800000"/>
            <a:headEnd/>
            <a:tailEnd/>
          </a:ln>
          <a:effectLst/>
        </p:spPr>
        <p:txBody>
          <a:bodyPr lIns="90488" tIns="44450" rIns="90488" bIns="44450" anchor="ctr"/>
          <a:lstStyle/>
          <a:p>
            <a:pPr eaLnBrk="1" hangingPunct="1"/>
            <a:r>
              <a:rPr lang="tr-TR" sz="4400" b="1">
                <a:solidFill>
                  <a:schemeClr val="tx2"/>
                </a:solidFill>
                <a:effectLst>
                  <a:outerShdw blurRad="38100" dist="38100" dir="2700000" algn="tl">
                    <a:srgbClr val="000000"/>
                  </a:outerShdw>
                </a:effectLst>
              </a:rPr>
              <a:t>YARA İYİLEŞMESİ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7"/>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sp>
        <p:nvSpPr>
          <p:cNvPr id="4" name="Rectangle 6"/>
          <p:cNvSpPr txBox="1">
            <a:spLocks noChangeArrowheads="1"/>
          </p:cNvSpPr>
          <p:nvPr/>
        </p:nvSpPr>
        <p:spPr>
          <a:xfrm>
            <a:off x="457200" y="1905000"/>
            <a:ext cx="8229600" cy="4114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rgbClr val="FF0000"/>
              </a:buClr>
              <a:buSzTx/>
              <a:buFontTx/>
              <a:buNone/>
              <a:tabLst/>
              <a:defRPr/>
            </a:pPr>
            <a:r>
              <a:rPr kumimoji="0" lang="tr-TR" sz="4000" b="1" i="0" u="none" strike="noStrike" kern="1200" cap="none" spc="0" normalizeH="0" baseline="0" noProof="0" smtClean="0">
                <a:ln>
                  <a:noFill/>
                </a:ln>
                <a:solidFill>
                  <a:srgbClr val="FF0000"/>
                </a:solidFill>
                <a:effectLst/>
                <a:uLnTx/>
                <a:uFillTx/>
                <a:latin typeface="+mn-lt"/>
                <a:ea typeface="+mn-ea"/>
                <a:cs typeface="+mn-cs"/>
              </a:rPr>
              <a:t>Yara İyileşmesinin Evreleri</a:t>
            </a:r>
          </a:p>
          <a:p>
            <a:pPr marL="742950" marR="0" lvl="1" indent="-285750" algn="l" defTabSz="914400" rtl="0" eaLnBrk="1" fontAlgn="auto" latinLnBrk="0" hangingPunct="1">
              <a:lnSpc>
                <a:spcPct val="100000"/>
              </a:lnSpc>
              <a:spcBef>
                <a:spcPct val="20000"/>
              </a:spcBef>
              <a:spcAft>
                <a:spcPts val="0"/>
              </a:spcAft>
              <a:buClr>
                <a:srgbClr val="FF0000"/>
              </a:buClr>
              <a:buSzTx/>
              <a:buFont typeface="Wingdings" pitchFamily="2" charset="2"/>
              <a:buChar char="Ø"/>
              <a:tabLst/>
              <a:defRPr/>
            </a:pPr>
            <a:endParaRPr kumimoji="0" lang="tr-TR" sz="3200" b="0" i="0" u="none" strike="noStrike" kern="1200" cap="none" spc="0" normalizeH="0" baseline="0" noProof="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15000"/>
              </a:lnSpc>
              <a:spcBef>
                <a:spcPct val="20000"/>
              </a:spcBef>
              <a:spcAft>
                <a:spcPts val="0"/>
              </a:spcAft>
              <a:buClr>
                <a:srgbClr val="FF0000"/>
              </a:buClr>
              <a:buSzTx/>
              <a:buFont typeface="Wingdings" pitchFamily="2" charset="2"/>
              <a:buChar char="Ø"/>
              <a:tabLst/>
              <a:defRPr/>
            </a:pPr>
            <a:r>
              <a:rPr kumimoji="0" lang="tr-TR" sz="3200" b="0" i="0" u="none" strike="noStrike" kern="1200" cap="none" spc="0" normalizeH="0" baseline="0" noProof="0" smtClean="0">
                <a:ln>
                  <a:noFill/>
                </a:ln>
                <a:solidFill>
                  <a:schemeClr val="tx1"/>
                </a:solidFill>
                <a:effectLst/>
                <a:uLnTx/>
                <a:uFillTx/>
                <a:latin typeface="+mn-lt"/>
                <a:ea typeface="+mn-ea"/>
                <a:cs typeface="+mn-cs"/>
              </a:rPr>
              <a:t> Vasküler yanı</a:t>
            </a:r>
            <a:r>
              <a:rPr kumimoji="0" lang="en-US" sz="3200" b="0" i="0" u="none" strike="noStrike" kern="1200" cap="none" spc="0" normalizeH="0" baseline="0" noProof="0" smtClean="0">
                <a:ln>
                  <a:noFill/>
                </a:ln>
                <a:solidFill>
                  <a:schemeClr val="tx1"/>
                </a:solidFill>
                <a:effectLst/>
                <a:uLnTx/>
                <a:uFillTx/>
                <a:latin typeface="+mn-lt"/>
                <a:ea typeface="+mn-ea"/>
                <a:cs typeface="+mn-cs"/>
              </a:rPr>
              <a:t>t</a:t>
            </a:r>
            <a:endParaRPr kumimoji="0" lang="tr-TR" sz="3200" b="0" i="0" u="none" strike="noStrike" kern="1200" cap="none" spc="0" normalizeH="0" baseline="0" noProof="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15000"/>
              </a:lnSpc>
              <a:spcBef>
                <a:spcPct val="20000"/>
              </a:spcBef>
              <a:spcAft>
                <a:spcPts val="0"/>
              </a:spcAft>
              <a:buClr>
                <a:srgbClr val="FF0000"/>
              </a:buClr>
              <a:buSzTx/>
              <a:buFont typeface="Wingdings" pitchFamily="2" charset="2"/>
              <a:buChar char="Ø"/>
              <a:tabLst/>
              <a:defRPr/>
            </a:pPr>
            <a:r>
              <a:rPr kumimoji="0" lang="tr-TR" sz="3200" b="0" i="0" u="none" strike="noStrike" kern="1200" cap="none" spc="0" normalizeH="0" baseline="0" noProof="0" smtClean="0">
                <a:ln>
                  <a:noFill/>
                </a:ln>
                <a:solidFill>
                  <a:schemeClr val="tx1"/>
                </a:solidFill>
                <a:effectLst/>
                <a:uLnTx/>
                <a:uFillTx/>
                <a:latin typeface="+mn-lt"/>
                <a:ea typeface="+mn-ea"/>
                <a:cs typeface="+mn-cs"/>
              </a:rPr>
              <a:t> Enflamasyon</a:t>
            </a:r>
          </a:p>
          <a:p>
            <a:pPr marL="742950" marR="0" lvl="1" indent="-285750" algn="l" defTabSz="914400" rtl="0" eaLnBrk="1" fontAlgn="auto" latinLnBrk="0" hangingPunct="1">
              <a:lnSpc>
                <a:spcPct val="115000"/>
              </a:lnSpc>
              <a:spcBef>
                <a:spcPct val="20000"/>
              </a:spcBef>
              <a:spcAft>
                <a:spcPts val="0"/>
              </a:spcAft>
              <a:buClr>
                <a:srgbClr val="FF0000"/>
              </a:buClr>
              <a:buSzTx/>
              <a:buFont typeface="Wingdings" pitchFamily="2" charset="2"/>
              <a:buChar char="Ø"/>
              <a:tabLst/>
              <a:defRPr/>
            </a:pPr>
            <a:r>
              <a:rPr kumimoji="0" lang="tr-TR" sz="3200" b="0" i="0" u="none" strike="noStrike" kern="1200" cap="none" spc="0" normalizeH="0" baseline="0" noProof="0" smtClean="0">
                <a:ln>
                  <a:noFill/>
                </a:ln>
                <a:solidFill>
                  <a:schemeClr val="tx1"/>
                </a:solidFill>
                <a:effectLst/>
                <a:uLnTx/>
                <a:uFillTx/>
                <a:latin typeface="+mn-lt"/>
                <a:ea typeface="+mn-ea"/>
                <a:cs typeface="+mn-cs"/>
              </a:rPr>
              <a:t> Proliferasyon </a:t>
            </a:r>
          </a:p>
          <a:p>
            <a:pPr marL="742950" marR="0" lvl="1" indent="-285750" algn="l" defTabSz="914400" rtl="0" eaLnBrk="1" fontAlgn="auto" latinLnBrk="0" hangingPunct="1">
              <a:lnSpc>
                <a:spcPct val="115000"/>
              </a:lnSpc>
              <a:spcBef>
                <a:spcPct val="20000"/>
              </a:spcBef>
              <a:spcAft>
                <a:spcPts val="0"/>
              </a:spcAft>
              <a:buClr>
                <a:srgbClr val="FF0000"/>
              </a:buClr>
              <a:buSzTx/>
              <a:buFont typeface="Wingdings" pitchFamily="2" charset="2"/>
              <a:buChar char="Ø"/>
              <a:tabLst/>
              <a:defRPr/>
            </a:pPr>
            <a:r>
              <a:rPr kumimoji="0" lang="tr-TR" sz="3200" b="0" i="0" u="none" strike="noStrike" kern="1200" cap="none" spc="0" normalizeH="0" baseline="0" noProof="0" smtClean="0">
                <a:ln>
                  <a:noFill/>
                </a:ln>
                <a:solidFill>
                  <a:schemeClr val="tx1"/>
                </a:solidFill>
                <a:effectLst/>
                <a:uLnTx/>
                <a:uFillTx/>
                <a:latin typeface="+mn-lt"/>
                <a:ea typeface="+mn-ea"/>
                <a:cs typeface="+mn-cs"/>
              </a:rPr>
              <a:t> Matürasyon</a:t>
            </a: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5" name="Picture 8" descr="fig001ktl copy"/>
          <p:cNvPicPr>
            <a:picLocks noChangeAspect="1" noChangeArrowheads="1"/>
          </p:cNvPicPr>
          <p:nvPr/>
        </p:nvPicPr>
        <p:blipFill>
          <a:blip r:embed="rId2">
            <a:lum contrast="12000"/>
          </a:blip>
          <a:srcRect/>
          <a:stretch>
            <a:fillRect/>
          </a:stretch>
        </p:blipFill>
        <p:spPr bwMode="auto">
          <a:xfrm>
            <a:off x="4583113" y="2833688"/>
            <a:ext cx="3313112" cy="3629025"/>
          </a:xfrm>
          <a:prstGeom prst="rect">
            <a:avLst/>
          </a:prstGeom>
          <a:noFill/>
          <a:ln w="9525">
            <a:solidFill>
              <a:srgbClr val="FF6600"/>
            </a:solidFill>
            <a:miter lim="800000"/>
            <a:headEnd/>
            <a:tailEnd/>
          </a:ln>
        </p:spPr>
      </p:pic>
      <p:sp>
        <p:nvSpPr>
          <p:cNvPr id="6" name="Rectangle 10"/>
          <p:cNvSpPr>
            <a:spLocks noChangeArrowheads="1"/>
          </p:cNvSpPr>
          <p:nvPr/>
        </p:nvSpPr>
        <p:spPr bwMode="auto">
          <a:xfrm>
            <a:off x="457200" y="292100"/>
            <a:ext cx="8229600" cy="1384300"/>
          </a:xfrm>
          <a:prstGeom prst="rect">
            <a:avLst/>
          </a:prstGeom>
          <a:noFill/>
          <a:ln w="12700">
            <a:noFill/>
            <a:miter lim="800000"/>
            <a:headEnd/>
            <a:tailEnd/>
          </a:ln>
          <a:effectLst/>
        </p:spPr>
        <p:txBody>
          <a:bodyPr lIns="90488" tIns="44450" rIns="90488" bIns="44450" anchor="ctr"/>
          <a:lstStyle/>
          <a:p>
            <a:pPr eaLnBrk="1" hangingPunct="1"/>
            <a:r>
              <a:rPr lang="tr-TR" sz="4400" b="1">
                <a:solidFill>
                  <a:schemeClr val="tx2"/>
                </a:solidFill>
                <a:effectLst>
                  <a:outerShdw blurRad="38100" dist="38100" dir="2700000" algn="tl">
                    <a:srgbClr val="000000"/>
                  </a:outerShdw>
                </a:effectLst>
              </a:rPr>
              <a:t>YARA İYİLEŞMESİ</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sp>
        <p:nvSpPr>
          <p:cNvPr id="4" name="Rectangle 3"/>
          <p:cNvSpPr txBox="1">
            <a:spLocks noChangeArrowheads="1"/>
          </p:cNvSpPr>
          <p:nvPr/>
        </p:nvSpPr>
        <p:spPr>
          <a:xfrm>
            <a:off x="455613" y="1900238"/>
            <a:ext cx="8362950" cy="4876800"/>
          </a:xfrm>
          <a:prstGeom prst="rect">
            <a:avLst/>
          </a:prstGeom>
          <a:noFill/>
          <a:ln/>
        </p:spPr>
        <p:txBody>
          <a:bodyPr vert="horz" lIns="91440" tIns="45720" rIns="91440" bIns="45720" rtlCol="0">
            <a:normAutofit/>
          </a:bodyPr>
          <a:lstStyle/>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tr-TR" sz="3600" b="1" i="0" u="none" strike="noStrike" kern="1200" cap="none" spc="0" normalizeH="0" baseline="0" noProof="0" dirty="0" smtClean="0">
                <a:ln>
                  <a:noFill/>
                </a:ln>
                <a:solidFill>
                  <a:srgbClr val="FF0000"/>
                </a:solidFill>
                <a:effectLst/>
                <a:uLnTx/>
                <a:uFillTx/>
                <a:latin typeface="+mn-lt"/>
                <a:ea typeface="+mn-ea"/>
                <a:cs typeface="+mn-cs"/>
              </a:rPr>
              <a:t>Beklenen Hızda İyileşmeyen Yara</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tr-TR" sz="3600" b="0" i="0" u="none" strike="noStrike" kern="1200" cap="none" spc="0" normalizeH="0" baseline="0" noProof="0" dirty="0" smtClean="0">
              <a:ln>
                <a:noFill/>
              </a:ln>
              <a:solidFill>
                <a:srgbClr val="FF0000"/>
              </a:solidFill>
              <a:effectLst/>
              <a:uLnTx/>
              <a:uFillTx/>
              <a:latin typeface="+mn-lt"/>
              <a:ea typeface="+mn-ea"/>
              <a:cs typeface="+mn-cs"/>
            </a:endParaRPr>
          </a:p>
          <a:p>
            <a:pPr marL="342900" marR="0" lvl="0" indent="-342900" algn="l" defTabSz="914400" rtl="0" eaLnBrk="1" fontAlgn="auto" latinLnBrk="0" hangingPunct="1">
              <a:lnSpc>
                <a:spcPct val="90000"/>
              </a:lnSpc>
              <a:spcBef>
                <a:spcPct val="20000"/>
              </a:spcBef>
              <a:spcAft>
                <a:spcPts val="0"/>
              </a:spcAft>
              <a:buClr>
                <a:srgbClr val="FF0000"/>
              </a:buClr>
              <a:buSzTx/>
              <a:buFont typeface="Wingdings" pitchFamily="2" charset="2"/>
              <a:buNone/>
              <a:tabLst/>
              <a:defRPr/>
            </a:pPr>
            <a:r>
              <a:rPr kumimoji="0" lang="tr-TR" sz="2800" b="0" i="0" u="none" strike="noStrike" kern="1200" cap="none" spc="0" normalizeH="0" baseline="0" noProof="0" dirty="0" smtClean="0">
                <a:ln>
                  <a:noFill/>
                </a:ln>
                <a:solidFill>
                  <a:schemeClr val="tx1"/>
                </a:solidFill>
                <a:effectLst/>
                <a:uLnTx/>
                <a:uFillTx/>
                <a:latin typeface="+mn-lt"/>
                <a:ea typeface="+mn-ea"/>
                <a:cs typeface="+mn-cs"/>
                <a:sym typeface="Symbol" pitchFamily="18" charset="2"/>
              </a:rPr>
              <a:t>		</a:t>
            </a:r>
            <a:r>
              <a:rPr kumimoji="0" lang="tr-TR" sz="3200" b="1" i="0" u="none" strike="noStrike" kern="1200" cap="none" spc="0" normalizeH="0" baseline="0" noProof="0" dirty="0" smtClean="0">
                <a:ln>
                  <a:noFill/>
                </a:ln>
                <a:solidFill>
                  <a:srgbClr val="FF0000"/>
                </a:solidFill>
                <a:effectLst/>
                <a:uLnTx/>
                <a:uFillTx/>
                <a:latin typeface="+mn-lt"/>
                <a:ea typeface="+mn-ea"/>
                <a:cs typeface="+mn-cs"/>
                <a:sym typeface="Symbol" pitchFamily="18" charset="2"/>
              </a:rPr>
              <a:t>T I M E</a:t>
            </a:r>
            <a:r>
              <a:rPr kumimoji="0" lang="tr-TR" sz="3200" b="0" i="0" u="none" strike="noStrike" kern="1200" cap="none" spc="0" normalizeH="0" baseline="0" noProof="0" dirty="0" smtClean="0">
                <a:ln>
                  <a:noFill/>
                </a:ln>
                <a:solidFill>
                  <a:schemeClr val="tx1"/>
                </a:solidFill>
                <a:effectLst/>
                <a:uLnTx/>
                <a:uFillTx/>
                <a:latin typeface="+mn-lt"/>
                <a:ea typeface="+mn-ea"/>
                <a:cs typeface="+mn-cs"/>
                <a:sym typeface="Symbol" pitchFamily="18" charset="2"/>
              </a:rPr>
              <a:t> konsepti</a:t>
            </a:r>
            <a:r>
              <a:rPr kumimoji="0" lang="tr-TR" sz="3200" b="0" i="0" u="none" strike="noStrike" kern="1200" cap="none" spc="0" normalizeH="0" baseline="30000" noProof="0" dirty="0" smtClean="0">
                <a:ln>
                  <a:noFill/>
                </a:ln>
                <a:solidFill>
                  <a:schemeClr val="tx1"/>
                </a:solidFill>
                <a:effectLst/>
                <a:uLnTx/>
                <a:uFillTx/>
                <a:latin typeface="+mn-lt"/>
                <a:ea typeface="+mn-ea"/>
                <a:cs typeface="+mn-cs"/>
                <a:sym typeface="Symbol" pitchFamily="18" charset="2"/>
              </a:rPr>
              <a:t>*</a:t>
            </a:r>
            <a:endParaRPr kumimoji="0" lang="tr-TR" sz="3200" b="0" i="0" u="none" strike="noStrike" kern="1200" cap="none" spc="0" normalizeH="0" baseline="0" noProof="0" dirty="0" smtClean="0">
              <a:ln>
                <a:noFill/>
              </a:ln>
              <a:solidFill>
                <a:schemeClr val="tx1"/>
              </a:solidFill>
              <a:effectLst/>
              <a:uLnTx/>
              <a:uFillTx/>
              <a:latin typeface="+mn-lt"/>
              <a:ea typeface="+mn-ea"/>
              <a:cs typeface="+mn-cs"/>
              <a:sym typeface="Symbol" pitchFamily="18" charset="2"/>
            </a:endParaRPr>
          </a:p>
          <a:p>
            <a:pPr marL="342900" marR="0" lvl="0" indent="-342900" algn="l" defTabSz="914400" rtl="0" eaLnBrk="1" fontAlgn="auto" latinLnBrk="0" hangingPunct="1">
              <a:lnSpc>
                <a:spcPct val="90000"/>
              </a:lnSpc>
              <a:spcBef>
                <a:spcPct val="20000"/>
              </a:spcBef>
              <a:spcAft>
                <a:spcPts val="0"/>
              </a:spcAft>
              <a:buClr>
                <a:srgbClr val="FF0000"/>
              </a:buClr>
              <a:buSzTx/>
              <a:buFont typeface="Wingdings" pitchFamily="2" charset="2"/>
              <a:buChar char="Ø"/>
              <a:tabLst/>
              <a:defRPr/>
            </a:pPr>
            <a:r>
              <a:rPr kumimoji="0" lang="en-US" sz="3200" b="0" i="0" u="none" strike="noStrike" kern="1200" cap="none" spc="0" normalizeH="0" baseline="0" noProof="0" dirty="0" smtClean="0">
                <a:ln>
                  <a:noFill/>
                </a:ln>
                <a:solidFill>
                  <a:srgbClr val="FF0000"/>
                </a:solidFill>
                <a:effectLst/>
                <a:uLnTx/>
                <a:uFillTx/>
                <a:latin typeface="+mn-lt"/>
                <a:ea typeface="+mn-ea"/>
                <a:cs typeface="+mn-cs"/>
                <a:sym typeface="Symbol" pitchFamily="18" charset="2"/>
              </a:rPr>
              <a:t> </a:t>
            </a:r>
            <a:r>
              <a:rPr kumimoji="0" lang="tr-TR" sz="3200" b="0" i="0" u="none" strike="noStrike" kern="1200" cap="none" spc="0" normalizeH="0" baseline="0" noProof="0" dirty="0" err="1" smtClean="0">
                <a:ln>
                  <a:noFill/>
                </a:ln>
                <a:solidFill>
                  <a:srgbClr val="FF0000"/>
                </a:solidFill>
                <a:effectLst/>
                <a:uLnTx/>
                <a:uFillTx/>
                <a:latin typeface="+mn-lt"/>
                <a:ea typeface="+mn-ea"/>
                <a:cs typeface="+mn-cs"/>
                <a:sym typeface="Symbol" pitchFamily="18" charset="2"/>
              </a:rPr>
              <a:t>T</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sym typeface="Symbol" pitchFamily="18" charset="2"/>
              </a:rPr>
              <a:t>issue</a:t>
            </a:r>
            <a:r>
              <a:rPr kumimoji="0" lang="tr-TR" sz="3200" b="0" i="0" u="none" strike="noStrike" kern="1200" cap="none" spc="0" normalizeH="0" baseline="0" noProof="0" dirty="0" smtClean="0">
                <a:ln>
                  <a:noFill/>
                </a:ln>
                <a:solidFill>
                  <a:schemeClr val="tx1"/>
                </a:solidFill>
                <a:effectLst/>
                <a:uLnTx/>
                <a:uFillTx/>
                <a:latin typeface="+mn-lt"/>
                <a:ea typeface="+mn-ea"/>
                <a:cs typeface="+mn-cs"/>
                <a:sym typeface="Symbol" pitchFamily="18" charset="2"/>
              </a:rPr>
              <a:t> </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sym typeface="Symbol" pitchFamily="18" charset="2"/>
              </a:rPr>
              <a:t>management</a:t>
            </a:r>
            <a:r>
              <a:rPr kumimoji="0" lang="tr-TR" sz="3200" b="0" i="0" u="none" strike="noStrike" kern="1200" cap="none" spc="0" normalizeH="0" baseline="0" noProof="0" dirty="0" smtClean="0">
                <a:ln>
                  <a:noFill/>
                </a:ln>
                <a:solidFill>
                  <a:schemeClr val="tx1"/>
                </a:solidFill>
                <a:effectLst/>
                <a:uLnTx/>
                <a:uFillTx/>
                <a:latin typeface="+mn-lt"/>
                <a:ea typeface="+mn-ea"/>
                <a:cs typeface="+mn-cs"/>
                <a:sym typeface="Symbol" pitchFamily="18" charset="2"/>
              </a:rPr>
              <a:t> </a:t>
            </a:r>
            <a:endParaRPr kumimoji="0" lang="tr-TR" sz="3200" b="0" i="0" u="none" strike="noStrike" kern="1200" cap="none" spc="0" normalizeH="0" baseline="0" noProof="0" dirty="0" smtClean="0">
              <a:ln>
                <a:noFill/>
              </a:ln>
              <a:solidFill>
                <a:srgbClr val="FF0000"/>
              </a:solidFill>
              <a:effectLst/>
              <a:uLnTx/>
              <a:uFillTx/>
              <a:latin typeface="+mn-lt"/>
              <a:ea typeface="+mn-ea"/>
              <a:cs typeface="+mn-cs"/>
              <a:sym typeface="Symbol" pitchFamily="18" charset="2"/>
            </a:endParaRPr>
          </a:p>
          <a:p>
            <a:pPr marL="342900" marR="0" lvl="0" indent="-342900" algn="l" defTabSz="914400" rtl="0" eaLnBrk="1" fontAlgn="auto" latinLnBrk="0" hangingPunct="1">
              <a:lnSpc>
                <a:spcPct val="90000"/>
              </a:lnSpc>
              <a:spcBef>
                <a:spcPct val="20000"/>
              </a:spcBef>
              <a:spcAft>
                <a:spcPts val="0"/>
              </a:spcAft>
              <a:buClr>
                <a:srgbClr val="FF0000"/>
              </a:buClr>
              <a:buSzTx/>
              <a:buFont typeface="Wingdings" pitchFamily="2" charset="2"/>
              <a:buChar char="Ø"/>
              <a:tabLst/>
              <a:defRPr/>
            </a:pPr>
            <a:r>
              <a:rPr kumimoji="0" lang="en-US" sz="3200" b="0" i="0" u="none" strike="noStrike" kern="1200" cap="none" spc="0" normalizeH="0" baseline="0" noProof="0" dirty="0" smtClean="0">
                <a:ln>
                  <a:noFill/>
                </a:ln>
                <a:solidFill>
                  <a:srgbClr val="FF0000"/>
                </a:solidFill>
                <a:effectLst/>
                <a:uLnTx/>
                <a:uFillTx/>
                <a:latin typeface="+mn-lt"/>
                <a:ea typeface="+mn-ea"/>
                <a:cs typeface="+mn-cs"/>
                <a:sym typeface="Symbol" pitchFamily="18" charset="2"/>
              </a:rPr>
              <a:t> </a:t>
            </a:r>
            <a:r>
              <a:rPr kumimoji="0" lang="tr-TR" sz="3200" b="0" i="0" u="none" strike="noStrike" kern="1200" cap="none" spc="0" normalizeH="0" baseline="0" noProof="0" dirty="0" err="1" smtClean="0">
                <a:ln>
                  <a:noFill/>
                </a:ln>
                <a:solidFill>
                  <a:srgbClr val="FF0000"/>
                </a:solidFill>
                <a:effectLst/>
                <a:uLnTx/>
                <a:uFillTx/>
                <a:latin typeface="+mn-lt"/>
                <a:ea typeface="+mn-ea"/>
                <a:cs typeface="+mn-cs"/>
                <a:sym typeface="Symbol" pitchFamily="18" charset="2"/>
              </a:rPr>
              <a:t>I</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sym typeface="Symbol" pitchFamily="18" charset="2"/>
              </a:rPr>
              <a:t>nfection</a:t>
            </a:r>
            <a:r>
              <a:rPr kumimoji="0" lang="tr-TR" sz="3200" b="0" i="0" u="none" strike="noStrike" kern="1200" cap="none" spc="0" normalizeH="0" baseline="0" noProof="0" dirty="0" smtClean="0">
                <a:ln>
                  <a:noFill/>
                </a:ln>
                <a:solidFill>
                  <a:schemeClr val="tx1"/>
                </a:solidFill>
                <a:effectLst/>
                <a:uLnTx/>
                <a:uFillTx/>
                <a:latin typeface="+mn-lt"/>
                <a:ea typeface="+mn-ea"/>
                <a:cs typeface="+mn-cs"/>
                <a:sym typeface="Symbol" pitchFamily="18" charset="2"/>
              </a:rPr>
              <a:t> </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sym typeface="Symbol" pitchFamily="18" charset="2"/>
              </a:rPr>
              <a:t>and</a:t>
            </a:r>
            <a:r>
              <a:rPr kumimoji="0" lang="tr-TR" sz="3200" b="0" i="0" u="none" strike="noStrike" kern="1200" cap="none" spc="0" normalizeH="0" baseline="0" noProof="0" dirty="0" smtClean="0">
                <a:ln>
                  <a:noFill/>
                </a:ln>
                <a:solidFill>
                  <a:schemeClr val="tx1"/>
                </a:solidFill>
                <a:effectLst/>
                <a:uLnTx/>
                <a:uFillTx/>
                <a:latin typeface="+mn-lt"/>
                <a:ea typeface="+mn-ea"/>
                <a:cs typeface="+mn-cs"/>
                <a:sym typeface="Symbol" pitchFamily="18" charset="2"/>
              </a:rPr>
              <a:t> </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sym typeface="Symbol" pitchFamily="18" charset="2"/>
              </a:rPr>
              <a:t>inflamation</a:t>
            </a:r>
            <a:r>
              <a:rPr kumimoji="0" lang="tr-TR" sz="3200" b="0" i="0" u="none" strike="noStrike" kern="1200" cap="none" spc="0" normalizeH="0" baseline="0" noProof="0" dirty="0" smtClean="0">
                <a:ln>
                  <a:noFill/>
                </a:ln>
                <a:solidFill>
                  <a:schemeClr val="tx1"/>
                </a:solidFill>
                <a:effectLst/>
                <a:uLnTx/>
                <a:uFillTx/>
                <a:latin typeface="+mn-lt"/>
                <a:ea typeface="+mn-ea"/>
                <a:cs typeface="+mn-cs"/>
                <a:sym typeface="Symbol" pitchFamily="18" charset="2"/>
              </a:rPr>
              <a:t> </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sym typeface="Symbol" pitchFamily="18" charset="2"/>
              </a:rPr>
              <a:t>control</a:t>
            </a:r>
            <a:endParaRPr kumimoji="0" lang="tr-TR" sz="3200" b="0" i="0" u="none" strike="noStrike" kern="1200" cap="none" spc="0" normalizeH="0" baseline="0" noProof="0" dirty="0" smtClean="0">
              <a:ln>
                <a:noFill/>
              </a:ln>
              <a:solidFill>
                <a:srgbClr val="FF0000"/>
              </a:solidFill>
              <a:effectLst/>
              <a:uLnTx/>
              <a:uFillTx/>
              <a:latin typeface="+mn-lt"/>
              <a:ea typeface="+mn-ea"/>
              <a:cs typeface="+mn-cs"/>
              <a:sym typeface="Symbol" pitchFamily="18" charset="2"/>
            </a:endParaRPr>
          </a:p>
          <a:p>
            <a:pPr marL="342900" marR="0" lvl="0" indent="-342900" algn="l" defTabSz="914400" rtl="0" eaLnBrk="1" fontAlgn="auto" latinLnBrk="0" hangingPunct="1">
              <a:lnSpc>
                <a:spcPct val="90000"/>
              </a:lnSpc>
              <a:spcBef>
                <a:spcPct val="20000"/>
              </a:spcBef>
              <a:spcAft>
                <a:spcPts val="0"/>
              </a:spcAft>
              <a:buClr>
                <a:srgbClr val="FF0000"/>
              </a:buClr>
              <a:buSzTx/>
              <a:buFont typeface="Wingdings" pitchFamily="2" charset="2"/>
              <a:buChar char="Ø"/>
              <a:tabLst/>
              <a:defRPr/>
            </a:pPr>
            <a:r>
              <a:rPr kumimoji="0" lang="en-US" sz="3200" b="0" i="0" u="none" strike="noStrike" kern="1200" cap="none" spc="0" normalizeH="0" baseline="0" noProof="0" dirty="0" smtClean="0">
                <a:ln>
                  <a:noFill/>
                </a:ln>
                <a:solidFill>
                  <a:srgbClr val="FF0000"/>
                </a:solidFill>
                <a:effectLst/>
                <a:uLnTx/>
                <a:uFillTx/>
                <a:latin typeface="+mn-lt"/>
                <a:ea typeface="+mn-ea"/>
                <a:cs typeface="+mn-cs"/>
                <a:sym typeface="Symbol" pitchFamily="18" charset="2"/>
              </a:rPr>
              <a:t> </a:t>
            </a:r>
            <a:r>
              <a:rPr kumimoji="0" lang="tr-TR" sz="3200" b="0" i="0" u="none" strike="noStrike" kern="1200" cap="none" spc="0" normalizeH="0" baseline="0" noProof="0" dirty="0" err="1" smtClean="0">
                <a:ln>
                  <a:noFill/>
                </a:ln>
                <a:solidFill>
                  <a:srgbClr val="FF0000"/>
                </a:solidFill>
                <a:effectLst/>
                <a:uLnTx/>
                <a:uFillTx/>
                <a:latin typeface="+mn-lt"/>
                <a:ea typeface="+mn-ea"/>
                <a:cs typeface="+mn-cs"/>
                <a:sym typeface="Symbol" pitchFamily="18" charset="2"/>
              </a:rPr>
              <a:t>M</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sym typeface="Symbol" pitchFamily="18" charset="2"/>
              </a:rPr>
              <a:t>oisture</a:t>
            </a:r>
            <a:r>
              <a:rPr kumimoji="0" lang="tr-TR" sz="3200" b="0" i="0" u="none" strike="noStrike" kern="1200" cap="none" spc="0" normalizeH="0" baseline="0" noProof="0" dirty="0" smtClean="0">
                <a:ln>
                  <a:noFill/>
                </a:ln>
                <a:solidFill>
                  <a:schemeClr val="tx1"/>
                </a:solidFill>
                <a:effectLst/>
                <a:uLnTx/>
                <a:uFillTx/>
                <a:latin typeface="+mn-lt"/>
                <a:ea typeface="+mn-ea"/>
                <a:cs typeface="+mn-cs"/>
                <a:sym typeface="Symbol" pitchFamily="18" charset="2"/>
              </a:rPr>
              <a:t> </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sym typeface="Symbol" pitchFamily="18" charset="2"/>
              </a:rPr>
              <a:t>balance</a:t>
            </a:r>
            <a:endParaRPr kumimoji="0" lang="tr-TR" sz="3200" b="0" i="0" u="none" strike="noStrike" kern="1200" cap="none" spc="0" normalizeH="0" baseline="0" noProof="0" dirty="0" smtClean="0">
              <a:ln>
                <a:noFill/>
              </a:ln>
              <a:solidFill>
                <a:srgbClr val="FF0000"/>
              </a:solidFill>
              <a:effectLst/>
              <a:uLnTx/>
              <a:uFillTx/>
              <a:latin typeface="+mn-lt"/>
              <a:ea typeface="+mn-ea"/>
              <a:cs typeface="+mn-cs"/>
              <a:sym typeface="Symbol" pitchFamily="18" charset="2"/>
            </a:endParaRPr>
          </a:p>
          <a:p>
            <a:pPr marL="342900" marR="0" lvl="0" indent="-342900" algn="l" defTabSz="914400" rtl="0" eaLnBrk="1" fontAlgn="auto" latinLnBrk="0" hangingPunct="1">
              <a:lnSpc>
                <a:spcPct val="90000"/>
              </a:lnSpc>
              <a:spcBef>
                <a:spcPct val="20000"/>
              </a:spcBef>
              <a:spcAft>
                <a:spcPts val="0"/>
              </a:spcAft>
              <a:buClr>
                <a:srgbClr val="FF0000"/>
              </a:buClr>
              <a:buSzTx/>
              <a:buFont typeface="Wingdings" pitchFamily="2" charset="2"/>
              <a:buChar char="Ø"/>
              <a:tabLst/>
              <a:defRPr/>
            </a:pPr>
            <a:r>
              <a:rPr kumimoji="0" lang="en-US" sz="3200" b="0" i="0" u="none" strike="noStrike" kern="1200" cap="none" spc="0" normalizeH="0" baseline="0" noProof="0" dirty="0" smtClean="0">
                <a:ln>
                  <a:noFill/>
                </a:ln>
                <a:solidFill>
                  <a:srgbClr val="FF0000"/>
                </a:solidFill>
                <a:effectLst/>
                <a:uLnTx/>
                <a:uFillTx/>
                <a:latin typeface="+mn-lt"/>
                <a:ea typeface="+mn-ea"/>
                <a:cs typeface="+mn-cs"/>
                <a:sym typeface="Symbol" pitchFamily="18" charset="2"/>
              </a:rPr>
              <a:t> </a:t>
            </a:r>
            <a:r>
              <a:rPr kumimoji="0" lang="tr-TR" sz="3200" b="0" i="0" u="none" strike="noStrike" kern="1200" cap="none" spc="0" normalizeH="0" baseline="0" noProof="0" dirty="0" err="1" smtClean="0">
                <a:ln>
                  <a:noFill/>
                </a:ln>
                <a:solidFill>
                  <a:srgbClr val="FF0000"/>
                </a:solidFill>
                <a:effectLst/>
                <a:uLnTx/>
                <a:uFillTx/>
                <a:latin typeface="+mn-lt"/>
                <a:ea typeface="+mn-ea"/>
                <a:cs typeface="+mn-cs"/>
                <a:sym typeface="Symbol" pitchFamily="18" charset="2"/>
              </a:rPr>
              <a:t>E</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sym typeface="Symbol" pitchFamily="18" charset="2"/>
              </a:rPr>
              <a:t>pithelial</a:t>
            </a:r>
            <a:r>
              <a:rPr kumimoji="0" lang="tr-TR" sz="3200" b="0" i="0" u="none" strike="noStrike" kern="1200" cap="none" spc="0" normalizeH="0" baseline="0" noProof="0" dirty="0" smtClean="0">
                <a:ln>
                  <a:noFill/>
                </a:ln>
                <a:solidFill>
                  <a:schemeClr val="tx1"/>
                </a:solidFill>
                <a:effectLst/>
                <a:uLnTx/>
                <a:uFillTx/>
                <a:latin typeface="+mn-lt"/>
                <a:ea typeface="+mn-ea"/>
                <a:cs typeface="+mn-cs"/>
                <a:sym typeface="Symbol" pitchFamily="18" charset="2"/>
              </a:rPr>
              <a:t> (</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sym typeface="Symbol" pitchFamily="18" charset="2"/>
              </a:rPr>
              <a:t>edge</a:t>
            </a:r>
            <a:r>
              <a:rPr kumimoji="0" lang="tr-TR" sz="3200" b="0" i="0" u="none" strike="noStrike" kern="1200" cap="none" spc="0" normalizeH="0" baseline="0" noProof="0" dirty="0" smtClean="0">
                <a:ln>
                  <a:noFill/>
                </a:ln>
                <a:solidFill>
                  <a:schemeClr val="tx1"/>
                </a:solidFill>
                <a:effectLst/>
                <a:uLnTx/>
                <a:uFillTx/>
                <a:latin typeface="+mn-lt"/>
                <a:ea typeface="+mn-ea"/>
                <a:cs typeface="+mn-cs"/>
                <a:sym typeface="Symbol" pitchFamily="18" charset="2"/>
              </a:rPr>
              <a:t>) </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sym typeface="Symbol" pitchFamily="18" charset="2"/>
              </a:rPr>
              <a:t>advancement</a:t>
            </a:r>
            <a:endParaRPr kumimoji="0" lang="tr-TR" sz="3200" b="0" i="0" u="none" strike="noStrike" kern="1200" cap="none" spc="0" normalizeH="0" baseline="0" noProof="0" dirty="0" smtClean="0">
              <a:ln>
                <a:noFill/>
              </a:ln>
              <a:solidFill>
                <a:schemeClr val="tx1"/>
              </a:solidFill>
              <a:effectLst/>
              <a:uLnTx/>
              <a:uFillTx/>
              <a:latin typeface="+mn-lt"/>
              <a:ea typeface="+mn-ea"/>
              <a:cs typeface="+mn-cs"/>
              <a:sym typeface="Symbol" pitchFamily="18" charset="2"/>
            </a:endParaRPr>
          </a:p>
          <a:p>
            <a:pPr marL="342900" marR="0" lvl="0" indent="-342900" algn="l" defTabSz="914400" rtl="0" eaLnBrk="1" fontAlgn="auto" latinLnBrk="0" hangingPunct="1">
              <a:lnSpc>
                <a:spcPct val="90000"/>
              </a:lnSpc>
              <a:spcBef>
                <a:spcPct val="20000"/>
              </a:spcBef>
              <a:spcAft>
                <a:spcPts val="0"/>
              </a:spcAft>
              <a:buClr>
                <a:srgbClr val="FF0000"/>
              </a:buClr>
              <a:buSzTx/>
              <a:buFont typeface="Wingdings" pitchFamily="2" charset="2"/>
              <a:buNone/>
              <a:tabLst/>
              <a:defRPr/>
            </a:pPr>
            <a:r>
              <a:rPr kumimoji="0" lang="tr-TR" sz="2800" b="0" i="0" u="none" strike="noStrike" kern="1200" cap="none" spc="0" normalizeH="0" baseline="0" noProof="0" dirty="0" smtClean="0">
                <a:ln>
                  <a:noFill/>
                </a:ln>
                <a:solidFill>
                  <a:srgbClr val="FF0000"/>
                </a:solidFill>
                <a:effectLst/>
                <a:uLnTx/>
                <a:uFillTx/>
                <a:latin typeface="+mn-lt"/>
                <a:ea typeface="+mn-ea"/>
                <a:cs typeface="+mn-cs"/>
                <a:sym typeface="Symbol" pitchFamily="18" charset="2"/>
              </a:rPr>
              <a:t>	</a:t>
            </a:r>
          </a:p>
          <a:p>
            <a:pPr marL="342900" marR="0" lvl="0" indent="-342900" algn="l" defTabSz="914400" rtl="0" eaLnBrk="1" fontAlgn="auto" latinLnBrk="0" hangingPunct="1">
              <a:lnSpc>
                <a:spcPct val="90000"/>
              </a:lnSpc>
              <a:spcBef>
                <a:spcPct val="20000"/>
              </a:spcBef>
              <a:spcAft>
                <a:spcPts val="0"/>
              </a:spcAft>
              <a:buClr>
                <a:srgbClr val="FF0000"/>
              </a:buClr>
              <a:buSzTx/>
              <a:buFont typeface="Wingdings" pitchFamily="2" charset="2"/>
              <a:buNone/>
              <a:tabLst/>
              <a:defRPr/>
            </a:pPr>
            <a:r>
              <a:rPr kumimoji="0" lang="tr-TR" sz="2800" b="0" i="0" u="none" strike="noStrike" kern="1200" cap="none" spc="0" normalizeH="0" baseline="30000" noProof="0" dirty="0" smtClean="0">
                <a:ln>
                  <a:noFill/>
                </a:ln>
                <a:solidFill>
                  <a:srgbClr val="FF0000"/>
                </a:solidFill>
                <a:effectLst/>
                <a:uLnTx/>
                <a:uFillTx/>
                <a:latin typeface="+mn-lt"/>
                <a:ea typeface="+mn-ea"/>
                <a:cs typeface="+mn-cs"/>
                <a:sym typeface="Symbol" pitchFamily="18" charset="2"/>
              </a:rPr>
              <a:t>*</a:t>
            </a:r>
            <a:r>
              <a:rPr kumimoji="0" lang="tr-TR" sz="2000" b="0" i="0" u="none" strike="noStrike" kern="1200" cap="none" spc="0" normalizeH="0" baseline="30000" noProof="0" dirty="0" err="1" smtClean="0">
                <a:ln>
                  <a:noFill/>
                </a:ln>
                <a:solidFill>
                  <a:srgbClr val="FF0000"/>
                </a:solidFill>
                <a:effectLst/>
                <a:uLnTx/>
                <a:uFillTx/>
                <a:latin typeface="+mn-lt"/>
                <a:ea typeface="+mn-ea"/>
                <a:cs typeface="+mn-cs"/>
                <a:sym typeface="Symbol" pitchFamily="18" charset="2"/>
              </a:rPr>
              <a:t>Schlutz</a:t>
            </a:r>
            <a:r>
              <a:rPr kumimoji="0" lang="tr-TR" sz="2000" b="0" i="0" u="none" strike="noStrike" kern="1200" cap="none" spc="0" normalizeH="0" baseline="30000" noProof="0" dirty="0" smtClean="0">
                <a:ln>
                  <a:noFill/>
                </a:ln>
                <a:solidFill>
                  <a:srgbClr val="FF0000"/>
                </a:solidFill>
                <a:effectLst/>
                <a:uLnTx/>
                <a:uFillTx/>
                <a:latin typeface="+mn-lt"/>
                <a:ea typeface="+mn-ea"/>
                <a:cs typeface="+mn-cs"/>
                <a:sym typeface="Symbol" pitchFamily="18" charset="2"/>
              </a:rPr>
              <a:t>-2003, EWMA-2004</a:t>
            </a:r>
            <a:endParaRPr kumimoji="0" lang="tr-TR" sz="2000" b="0" i="0" u="none" strike="noStrike" kern="1200" cap="none" spc="0" normalizeH="0" baseline="0" noProof="0" dirty="0" smtClean="0">
              <a:ln>
                <a:noFill/>
              </a:ln>
              <a:solidFill>
                <a:srgbClr val="FF0000"/>
              </a:solidFill>
              <a:effectLst/>
              <a:uLnTx/>
              <a:uFillTx/>
              <a:latin typeface="+mn-lt"/>
              <a:ea typeface="+mn-ea"/>
              <a:cs typeface="+mn-cs"/>
              <a:sym typeface="Symbol" pitchFamily="18" charset="2"/>
            </a:endParaRPr>
          </a:p>
        </p:txBody>
      </p:sp>
      <p:sp>
        <p:nvSpPr>
          <p:cNvPr id="5" name="Rectangle 5"/>
          <p:cNvSpPr>
            <a:spLocks noChangeArrowheads="1"/>
          </p:cNvSpPr>
          <p:nvPr/>
        </p:nvSpPr>
        <p:spPr bwMode="auto">
          <a:xfrm>
            <a:off x="457200" y="292100"/>
            <a:ext cx="8229600" cy="1384300"/>
          </a:xfrm>
          <a:prstGeom prst="rect">
            <a:avLst/>
          </a:prstGeom>
          <a:noFill/>
          <a:ln w="12700">
            <a:noFill/>
            <a:miter lim="800000"/>
            <a:headEnd/>
            <a:tailEnd/>
          </a:ln>
          <a:effectLst/>
        </p:spPr>
        <p:txBody>
          <a:bodyPr lIns="90488" tIns="44450" rIns="90488" bIns="44450" anchor="ctr"/>
          <a:lstStyle/>
          <a:p>
            <a:pPr eaLnBrk="1" hangingPunct="1"/>
            <a:r>
              <a:rPr lang="tr-TR" sz="4400" b="1">
                <a:solidFill>
                  <a:schemeClr val="tx2"/>
                </a:solidFill>
                <a:effectLst>
                  <a:outerShdw blurRad="38100" dist="38100" dir="2700000" algn="tl">
                    <a:srgbClr val="000000"/>
                  </a:outerShdw>
                </a:effectLst>
              </a:rPr>
              <a:t>YARA İYİLEŞMESİ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400" dirty="0"/>
              <a:t>Yaraların özelliklerine göre pansuman seçenekleri değişmektedir. Ancak temel kurallar yara bakımında değişmez: </a:t>
            </a:r>
            <a:br>
              <a:rPr lang="tr-TR" sz="2400" dirty="0"/>
            </a:br>
            <a:endParaRPr lang="tr-TR" sz="2400" dirty="0"/>
          </a:p>
        </p:txBody>
      </p:sp>
      <p:sp>
        <p:nvSpPr>
          <p:cNvPr id="3" name="İçerik Yer Tutucusu 2"/>
          <p:cNvSpPr>
            <a:spLocks noGrp="1"/>
          </p:cNvSpPr>
          <p:nvPr>
            <p:ph idx="1"/>
          </p:nvPr>
        </p:nvSpPr>
        <p:spPr/>
        <p:txBody>
          <a:bodyPr>
            <a:normAutofit fontScale="85000" lnSpcReduction="20000"/>
          </a:bodyPr>
          <a:lstStyle/>
          <a:p>
            <a:r>
              <a:rPr lang="tr-TR" dirty="0" smtClean="0"/>
              <a:t>Yara </a:t>
            </a:r>
            <a:r>
              <a:rPr lang="tr-TR" dirty="0"/>
              <a:t>iyileşmesi için gerekli nem sağlanmalı, aşırı sıvı uzaklaştırılmalı</a:t>
            </a:r>
          </a:p>
          <a:p>
            <a:r>
              <a:rPr lang="tr-TR" dirty="0"/>
              <a:t>Yaranın sağlıklı kenarları yara sıvısından korunmalı</a:t>
            </a:r>
          </a:p>
          <a:p>
            <a:r>
              <a:rPr lang="tr-TR" dirty="0"/>
              <a:t>Enfeksiyon için tedbir alınmalı</a:t>
            </a:r>
          </a:p>
          <a:p>
            <a:r>
              <a:rPr lang="tr-TR" dirty="0"/>
              <a:t>Nekrotik dokular yaradan uzaklaştırılmalı</a:t>
            </a:r>
          </a:p>
          <a:p>
            <a:r>
              <a:rPr lang="tr-TR" dirty="0"/>
              <a:t>Uygun </a:t>
            </a:r>
            <a:r>
              <a:rPr lang="tr-TR" dirty="0" err="1"/>
              <a:t>debridman</a:t>
            </a:r>
            <a:r>
              <a:rPr lang="tr-TR" dirty="0"/>
              <a:t> ve sonrasında </a:t>
            </a:r>
            <a:r>
              <a:rPr lang="tr-TR" dirty="0" err="1"/>
              <a:t>hemostaz</a:t>
            </a:r>
            <a:r>
              <a:rPr lang="tr-TR" dirty="0"/>
              <a:t> kontrolü</a:t>
            </a:r>
          </a:p>
          <a:p>
            <a:r>
              <a:rPr lang="tr-TR" dirty="0"/>
              <a:t>Dezenfeksiyon sırasında mekanik ve kimyasal hasardan korunmalı</a:t>
            </a:r>
          </a:p>
          <a:p>
            <a:r>
              <a:rPr lang="tr-TR" dirty="0"/>
              <a:t>Pansuman sırasında ağrı kontrolü yapılmalı</a:t>
            </a:r>
          </a:p>
          <a:p>
            <a:r>
              <a:rPr lang="tr-TR" dirty="0"/>
              <a:t>Yaranın şekline ve şiddetine göre pansuman yenilenmeli</a:t>
            </a:r>
          </a:p>
          <a:p>
            <a:pPr marL="0" indent="0">
              <a:buNone/>
            </a:pPr>
            <a:endParaRPr lang="tr-TR" dirty="0"/>
          </a:p>
          <a:p>
            <a:endParaRPr lang="tr-TR" dirty="0"/>
          </a:p>
        </p:txBody>
      </p:sp>
    </p:spTree>
    <p:extLst>
      <p:ext uri="{BB962C8B-B14F-4D97-AF65-F5344CB8AC3E}">
        <p14:creationId xmlns:p14="http://schemas.microsoft.com/office/powerpoint/2010/main" val="1886605362"/>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1095</Words>
  <Application>Microsoft Office PowerPoint</Application>
  <PresentationFormat>Ekran Gösterisi (4:3)</PresentationFormat>
  <Paragraphs>163</Paragraphs>
  <Slides>36</Slides>
  <Notes>0</Notes>
  <HiddenSlides>0</HiddenSlides>
  <MMClips>0</MMClips>
  <ScaleCrop>false</ScaleCrop>
  <HeadingPairs>
    <vt:vector size="4" baseType="variant">
      <vt:variant>
        <vt:lpstr>Tema</vt:lpstr>
      </vt:variant>
      <vt:variant>
        <vt:i4>1</vt:i4>
      </vt:variant>
      <vt:variant>
        <vt:lpstr>Slayt Başlıkları</vt:lpstr>
      </vt:variant>
      <vt:variant>
        <vt:i4>36</vt:i4>
      </vt:variant>
    </vt:vector>
  </HeadingPairs>
  <TitlesOfParts>
    <vt:vector size="37" baseType="lpstr">
      <vt:lpstr>Ofis Teması</vt:lpstr>
      <vt:lpstr>Yara Bakımı</vt:lpstr>
      <vt:lpstr>PowerPoint Sunusu</vt:lpstr>
      <vt:lpstr>PowerPoint Sunusu</vt:lpstr>
      <vt:lpstr>PowerPoint Sunusu</vt:lpstr>
      <vt:lpstr>PowerPoint Sunusu</vt:lpstr>
      <vt:lpstr>Yara</vt:lpstr>
      <vt:lpstr>Akut Yara</vt:lpstr>
      <vt:lpstr>PowerPoint Sunusu</vt:lpstr>
      <vt:lpstr>PowerPoint Sunusu</vt:lpstr>
      <vt:lpstr>Kronik Yara</vt:lpstr>
      <vt:lpstr>PowerPoint Sunusu</vt:lpstr>
      <vt:lpstr>Yara iyileşmesi Basamakları</vt:lpstr>
      <vt:lpstr>Hemostaz</vt:lpstr>
      <vt:lpstr>İnflamasyon</vt:lpstr>
      <vt:lpstr>İnflamasyon</vt:lpstr>
      <vt:lpstr>Proliferasyon</vt:lpstr>
      <vt:lpstr>Proliferasyon</vt:lpstr>
      <vt:lpstr>PowerPoint Sunusu</vt:lpstr>
      <vt:lpstr>PowerPoint Sunusu</vt:lpstr>
      <vt:lpstr>Remodeling- Maturasyon</vt:lpstr>
      <vt:lpstr>PowerPoint Sunusu</vt:lpstr>
      <vt:lpstr>Remodeling</vt:lpstr>
      <vt:lpstr>PowerPoint Sunusu</vt:lpstr>
      <vt:lpstr>İyileşmeyi etkileyenler</vt:lpstr>
      <vt:lpstr>Yara iyileşmesi türleri</vt:lpstr>
      <vt:lpstr>Primer Kapama</vt:lpstr>
      <vt:lpstr>Sekonder İyileşme</vt:lpstr>
      <vt:lpstr>PowerPoint Sunusu</vt:lpstr>
      <vt:lpstr>Tersiyer İyileşme</vt:lpstr>
      <vt:lpstr>PowerPoint Sunusu</vt:lpstr>
      <vt:lpstr>PowerPoint Sunusu</vt:lpstr>
      <vt:lpstr>PowerPoint Sunusu</vt:lpstr>
      <vt:lpstr>PowerPoint Sunusu</vt:lpstr>
      <vt:lpstr>PowerPoint Sunusu</vt:lpstr>
      <vt:lpstr>PowerPoint Sunusu</vt:lpstr>
      <vt:lpstr>Yaraların özelliklerine göre pansuman seçenekleri değişmektedir. Ancak temel kurallar yara bakımında değişmez: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Yara Bakımı</dc:title>
  <dc:creator>Admin</dc:creator>
  <cp:lastModifiedBy>user</cp:lastModifiedBy>
  <cp:revision>5</cp:revision>
  <dcterms:created xsi:type="dcterms:W3CDTF">2012-04-18T10:20:40Z</dcterms:created>
  <dcterms:modified xsi:type="dcterms:W3CDTF">2020-03-23T12:09:02Z</dcterms:modified>
</cp:coreProperties>
</file>