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4" r:id="rId1"/>
  </p:sldMasterIdLst>
  <p:sldIdLst>
    <p:sldId id="256" r:id="rId2"/>
    <p:sldId id="257" r:id="rId3"/>
    <p:sldId id="260" r:id="rId4"/>
    <p:sldId id="297" r:id="rId5"/>
    <p:sldId id="307" r:id="rId6"/>
    <p:sldId id="310" r:id="rId7"/>
    <p:sldId id="308" r:id="rId8"/>
    <p:sldId id="309" r:id="rId9"/>
    <p:sldId id="311" r:id="rId10"/>
    <p:sldId id="312" r:id="rId11"/>
    <p:sldId id="313" r:id="rId12"/>
    <p:sldId id="314" r:id="rId13"/>
    <p:sldId id="315" r:id="rId14"/>
    <p:sldId id="316" r:id="rId15"/>
    <p:sldId id="317" r:id="rId16"/>
    <p:sldId id="318" r:id="rId17"/>
    <p:sldId id="319" r:id="rId18"/>
    <p:sldId id="320" r:id="rId19"/>
    <p:sldId id="322" r:id="rId20"/>
    <p:sldId id="323" r:id="rId21"/>
    <p:sldId id="262" r:id="rId22"/>
    <p:sldId id="264" r:id="rId23"/>
    <p:sldId id="268" r:id="rId24"/>
    <p:sldId id="269" r:id="rId25"/>
    <p:sldId id="292" r:id="rId26"/>
    <p:sldId id="294" r:id="rId27"/>
    <p:sldId id="324" r:id="rId28"/>
    <p:sldId id="328" r:id="rId29"/>
    <p:sldId id="329" r:id="rId30"/>
    <p:sldId id="330" r:id="rId31"/>
    <p:sldId id="278" r:id="rId32"/>
    <p:sldId id="331" r:id="rId33"/>
    <p:sldId id="295" r:id="rId34"/>
    <p:sldId id="280" r:id="rId35"/>
    <p:sldId id="325" r:id="rId36"/>
    <p:sldId id="282" r:id="rId37"/>
    <p:sldId id="293" r:id="rId38"/>
    <p:sldId id="326" r:id="rId39"/>
    <p:sldId id="299" r:id="rId40"/>
    <p:sldId id="300" r:id="rId41"/>
    <p:sldId id="333" r:id="rId42"/>
    <p:sldId id="266" r:id="rId43"/>
    <p:sldId id="267" r:id="rId44"/>
    <p:sldId id="281" r:id="rId45"/>
    <p:sldId id="298" r:id="rId46"/>
    <p:sldId id="270" r:id="rId47"/>
    <p:sldId id="271" r:id="rId48"/>
    <p:sldId id="277" r:id="rId49"/>
    <p:sldId id="273" r:id="rId50"/>
    <p:sldId id="274" r:id="rId51"/>
    <p:sldId id="284" r:id="rId52"/>
    <p:sldId id="283" r:id="rId53"/>
    <p:sldId id="285" r:id="rId54"/>
    <p:sldId id="286" r:id="rId55"/>
    <p:sldId id="287" r:id="rId56"/>
    <p:sldId id="332" r:id="rId57"/>
    <p:sldId id="296" r:id="rId58"/>
  </p:sldIdLst>
  <p:sldSz cx="12192000" cy="6858000"/>
  <p:notesSz cx="6858000" cy="9144000"/>
  <p:defaultTextStyle>
    <a:defPPr>
      <a:defRPr lang="tr-TR"/>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82" autoAdjust="0"/>
    <p:restoredTop sz="90323" autoAdjust="0"/>
  </p:normalViewPr>
  <p:slideViewPr>
    <p:cSldViewPr snapToGrid="0">
      <p:cViewPr varScale="1">
        <p:scale>
          <a:sx n="81" d="100"/>
          <a:sy n="81" d="100"/>
        </p:scale>
        <p:origin x="92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CDF4A951-4672-4E39-BF33-4246EA24A0A4}"/>
              </a:ext>
            </a:extLst>
          </p:cNvPr>
          <p:cNvSpPr>
            <a:spLocks/>
          </p:cNvSpPr>
          <p:nvPr/>
        </p:nvSpPr>
        <p:spPr bwMode="auto">
          <a:xfrm>
            <a:off x="0" y="4324350"/>
            <a:ext cx="1744663" cy="777875"/>
          </a:xfrm>
          <a:custGeom>
            <a:avLst/>
            <a:gdLst>
              <a:gd name="T0" fmla="*/ 2147483646 w 372"/>
              <a:gd name="T1" fmla="*/ 2147483646 h 166"/>
              <a:gd name="T2" fmla="*/ 2147483646 w 372"/>
              <a:gd name="T3" fmla="*/ 2147483646 h 166"/>
              <a:gd name="T4" fmla="*/ 2147483646 w 372"/>
              <a:gd name="T5" fmla="*/ 2147483646 h 166"/>
              <a:gd name="T6" fmla="*/ 2147483646 w 372"/>
              <a:gd name="T7" fmla="*/ 2147483646 h 166"/>
              <a:gd name="T8" fmla="*/ 2147483646 w 372"/>
              <a:gd name="T9" fmla="*/ 2147483646 h 166"/>
              <a:gd name="T10" fmla="*/ 2147483646 w 372"/>
              <a:gd name="T11" fmla="*/ 2147483646 h 166"/>
              <a:gd name="T12" fmla="*/ 2147483646 w 372"/>
              <a:gd name="T13" fmla="*/ 2147483646 h 166"/>
              <a:gd name="T14" fmla="*/ 2147483646 w 372"/>
              <a:gd name="T15" fmla="*/ 0 h 166"/>
              <a:gd name="T16" fmla="*/ 0 w 372"/>
              <a:gd name="T17" fmla="*/ 0 h 166"/>
              <a:gd name="T18" fmla="*/ 0 w 372"/>
              <a:gd name="T19" fmla="*/ 2147483646 h 166"/>
              <a:gd name="T20" fmla="*/ 2147483646 w 372"/>
              <a:gd name="T21" fmla="*/ 2147483646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5" name="Date Placeholder 3">
            <a:extLst>
              <a:ext uri="{FF2B5EF4-FFF2-40B4-BE49-F238E27FC236}">
                <a16:creationId xmlns:a16="http://schemas.microsoft.com/office/drawing/2014/main" id="{220773CA-C384-41D5-9888-76B9240CE1C9}"/>
              </a:ext>
            </a:extLst>
          </p:cNvPr>
          <p:cNvSpPr>
            <a:spLocks noGrp="1"/>
          </p:cNvSpPr>
          <p:nvPr>
            <p:ph type="dt" sz="half" idx="10"/>
          </p:nvPr>
        </p:nvSpPr>
        <p:spPr/>
        <p:txBody>
          <a:bodyPr/>
          <a:lstStyle>
            <a:lvl1pPr>
              <a:defRPr/>
            </a:lvl1pPr>
          </a:lstStyle>
          <a:p>
            <a:pPr>
              <a:defRPr/>
            </a:pPr>
            <a:fld id="{B36A4A82-D82C-4C6F-B3A8-29D5F54C0FBA}" type="datetimeFigureOut">
              <a:rPr lang="tr-TR"/>
              <a:pPr>
                <a:defRPr/>
              </a:pPr>
              <a:t>08/01/2019</a:t>
            </a:fld>
            <a:endParaRPr lang="tr-TR"/>
          </a:p>
        </p:txBody>
      </p:sp>
      <p:sp>
        <p:nvSpPr>
          <p:cNvPr id="6" name="Footer Placeholder 4">
            <a:extLst>
              <a:ext uri="{FF2B5EF4-FFF2-40B4-BE49-F238E27FC236}">
                <a16:creationId xmlns:a16="http://schemas.microsoft.com/office/drawing/2014/main" id="{AC1EFC67-FFB6-44DA-A5E2-3E9148416A44}"/>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7C5FAB00-E213-4D1A-A79F-2BEFB5BE5DD9}"/>
              </a:ext>
            </a:extLst>
          </p:cNvPr>
          <p:cNvSpPr>
            <a:spLocks noGrp="1"/>
          </p:cNvSpPr>
          <p:nvPr>
            <p:ph type="sldNum" sz="quarter" idx="12"/>
          </p:nvPr>
        </p:nvSpPr>
        <p:spPr>
          <a:xfrm>
            <a:off x="531813" y="4529138"/>
            <a:ext cx="779462" cy="365125"/>
          </a:xfrm>
        </p:spPr>
        <p:txBody>
          <a:bodyPr/>
          <a:lstStyle>
            <a:lvl1pPr>
              <a:defRPr/>
            </a:lvl1pPr>
          </a:lstStyle>
          <a:p>
            <a:pPr>
              <a:defRPr/>
            </a:pPr>
            <a:fld id="{E2688E45-8E9E-4F2A-86BE-4A669089B061}" type="slidenum">
              <a:rPr lang="tr-TR" altLang="tr-TR"/>
              <a:pPr>
                <a:defRPr/>
              </a:pPr>
              <a:t>‹#›</a:t>
            </a:fld>
            <a:endParaRPr lang="tr-TR" altLang="tr-TR"/>
          </a:p>
        </p:txBody>
      </p:sp>
    </p:spTree>
    <p:extLst>
      <p:ext uri="{BB962C8B-B14F-4D97-AF65-F5344CB8AC3E}">
        <p14:creationId xmlns:p14="http://schemas.microsoft.com/office/powerpoint/2010/main" val="1098049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1D5C46CD-7148-4BAC-ACAC-8BAF20463E91}"/>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92925" y="624110"/>
            <a:ext cx="8911687" cy="1280890"/>
          </a:xfrm>
        </p:spPr>
        <p:txBody>
          <a:bodyPr/>
          <a:lstStyle/>
          <a:p>
            <a:r>
              <a:rPr lang="tr-TR"/>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999C069E-F994-41CC-A85B-273F77FF4409}"/>
              </a:ext>
            </a:extLst>
          </p:cNvPr>
          <p:cNvSpPr>
            <a:spLocks noGrp="1"/>
          </p:cNvSpPr>
          <p:nvPr>
            <p:ph type="dt" sz="half" idx="10"/>
          </p:nvPr>
        </p:nvSpPr>
        <p:spPr/>
        <p:txBody>
          <a:bodyPr/>
          <a:lstStyle>
            <a:lvl1pPr>
              <a:defRPr/>
            </a:lvl1pPr>
          </a:lstStyle>
          <a:p>
            <a:pPr>
              <a:defRPr/>
            </a:pPr>
            <a:fld id="{B24C6C8C-5745-4E62-B265-EBC7685A2AA8}" type="datetimeFigureOut">
              <a:rPr lang="tr-TR"/>
              <a:pPr>
                <a:defRPr/>
              </a:pPr>
              <a:t>08/01/2019</a:t>
            </a:fld>
            <a:endParaRPr lang="tr-TR"/>
          </a:p>
        </p:txBody>
      </p:sp>
      <p:sp>
        <p:nvSpPr>
          <p:cNvPr id="6" name="Footer Placeholder 4">
            <a:extLst>
              <a:ext uri="{FF2B5EF4-FFF2-40B4-BE49-F238E27FC236}">
                <a16:creationId xmlns:a16="http://schemas.microsoft.com/office/drawing/2014/main" id="{6273758E-D495-40AF-A948-1DE675919E41}"/>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113EF30A-C971-4379-9F07-8AE30DC2766A}"/>
              </a:ext>
            </a:extLst>
          </p:cNvPr>
          <p:cNvSpPr>
            <a:spLocks noGrp="1"/>
          </p:cNvSpPr>
          <p:nvPr>
            <p:ph type="sldNum" sz="quarter" idx="12"/>
          </p:nvPr>
        </p:nvSpPr>
        <p:spPr/>
        <p:txBody>
          <a:bodyPr/>
          <a:lstStyle>
            <a:lvl1pPr>
              <a:defRPr/>
            </a:lvl1pPr>
          </a:lstStyle>
          <a:p>
            <a:pPr>
              <a:defRPr/>
            </a:pPr>
            <a:fld id="{0F2B9C95-2D64-48A3-96D1-075920A93A5E}" type="slidenum">
              <a:rPr lang="tr-TR" altLang="tr-TR"/>
              <a:pPr>
                <a:defRPr/>
              </a:pPr>
              <a:t>‹#›</a:t>
            </a:fld>
            <a:endParaRPr lang="tr-TR" altLang="tr-TR"/>
          </a:p>
        </p:txBody>
      </p:sp>
    </p:spTree>
    <p:extLst>
      <p:ext uri="{BB962C8B-B14F-4D97-AF65-F5344CB8AC3E}">
        <p14:creationId xmlns:p14="http://schemas.microsoft.com/office/powerpoint/2010/main" val="3491809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F698CF02-E87E-46B0-A460-9D859C0590E6}"/>
              </a:ext>
            </a:extLst>
          </p:cNvPr>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5" name="Date Placeholder 3">
            <a:extLst>
              <a:ext uri="{FF2B5EF4-FFF2-40B4-BE49-F238E27FC236}">
                <a16:creationId xmlns:a16="http://schemas.microsoft.com/office/drawing/2014/main" id="{627A66AD-1CA4-4758-8EC1-F1616826D591}"/>
              </a:ext>
            </a:extLst>
          </p:cNvPr>
          <p:cNvSpPr>
            <a:spLocks noGrp="1"/>
          </p:cNvSpPr>
          <p:nvPr>
            <p:ph type="dt" sz="half" idx="10"/>
          </p:nvPr>
        </p:nvSpPr>
        <p:spPr/>
        <p:txBody>
          <a:bodyPr/>
          <a:lstStyle>
            <a:lvl1pPr>
              <a:defRPr/>
            </a:lvl1pPr>
          </a:lstStyle>
          <a:p>
            <a:pPr>
              <a:defRPr/>
            </a:pPr>
            <a:fld id="{370A39FA-EA20-4680-BAC0-7A2DBB3F3585}" type="datetimeFigureOut">
              <a:rPr lang="tr-TR"/>
              <a:pPr>
                <a:defRPr/>
              </a:pPr>
              <a:t>08/01/2019</a:t>
            </a:fld>
            <a:endParaRPr lang="tr-TR"/>
          </a:p>
        </p:txBody>
      </p:sp>
      <p:sp>
        <p:nvSpPr>
          <p:cNvPr id="6" name="Footer Placeholder 4">
            <a:extLst>
              <a:ext uri="{FF2B5EF4-FFF2-40B4-BE49-F238E27FC236}">
                <a16:creationId xmlns:a16="http://schemas.microsoft.com/office/drawing/2014/main" id="{D5E5DD03-A629-4514-8EBD-DCE46C8C5ACD}"/>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9CAC7D91-EA8C-4FBE-9ACF-6A7C53752FD5}"/>
              </a:ext>
            </a:extLst>
          </p:cNvPr>
          <p:cNvSpPr>
            <a:spLocks noGrp="1"/>
          </p:cNvSpPr>
          <p:nvPr>
            <p:ph type="sldNum" sz="quarter" idx="12"/>
          </p:nvPr>
        </p:nvSpPr>
        <p:spPr>
          <a:xfrm>
            <a:off x="531813" y="3244850"/>
            <a:ext cx="779462" cy="365125"/>
          </a:xfrm>
        </p:spPr>
        <p:txBody>
          <a:bodyPr/>
          <a:lstStyle>
            <a:lvl1pPr>
              <a:defRPr/>
            </a:lvl1pPr>
          </a:lstStyle>
          <a:p>
            <a:pPr>
              <a:defRPr/>
            </a:pPr>
            <a:fld id="{A8D347ED-8389-4F12-8C11-F49A408A3C1F}" type="slidenum">
              <a:rPr lang="tr-TR" altLang="tr-TR"/>
              <a:pPr>
                <a:defRPr/>
              </a:pPr>
              <a:t>‹#›</a:t>
            </a:fld>
            <a:endParaRPr lang="tr-TR" altLang="tr-TR"/>
          </a:p>
        </p:txBody>
      </p:sp>
    </p:spTree>
    <p:extLst>
      <p:ext uri="{BB962C8B-B14F-4D97-AF65-F5344CB8AC3E}">
        <p14:creationId xmlns:p14="http://schemas.microsoft.com/office/powerpoint/2010/main" val="637988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7BC56DCF-9493-475F-91E5-5594377FD1D3}"/>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8" name="Title 7"/>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6" name="Date Placeholder 4">
            <a:extLst>
              <a:ext uri="{FF2B5EF4-FFF2-40B4-BE49-F238E27FC236}">
                <a16:creationId xmlns:a16="http://schemas.microsoft.com/office/drawing/2014/main" id="{68723C49-AF9C-457B-9C3D-10186323E416}"/>
              </a:ext>
            </a:extLst>
          </p:cNvPr>
          <p:cNvSpPr>
            <a:spLocks noGrp="1"/>
          </p:cNvSpPr>
          <p:nvPr>
            <p:ph type="dt" sz="half" idx="10"/>
          </p:nvPr>
        </p:nvSpPr>
        <p:spPr/>
        <p:txBody>
          <a:bodyPr/>
          <a:lstStyle>
            <a:lvl1pPr>
              <a:defRPr/>
            </a:lvl1pPr>
          </a:lstStyle>
          <a:p>
            <a:pPr>
              <a:defRPr/>
            </a:pPr>
            <a:fld id="{D2251053-82D8-451E-9DBD-4DE79B65B588}" type="datetimeFigureOut">
              <a:rPr lang="tr-TR"/>
              <a:pPr>
                <a:defRPr/>
              </a:pPr>
              <a:t>08/01/2019</a:t>
            </a:fld>
            <a:endParaRPr lang="tr-TR"/>
          </a:p>
        </p:txBody>
      </p:sp>
      <p:sp>
        <p:nvSpPr>
          <p:cNvPr id="7" name="Footer Placeholder 5">
            <a:extLst>
              <a:ext uri="{FF2B5EF4-FFF2-40B4-BE49-F238E27FC236}">
                <a16:creationId xmlns:a16="http://schemas.microsoft.com/office/drawing/2014/main" id="{5EF515D0-81D3-4852-8E9C-DF2C7476627A}"/>
              </a:ext>
            </a:extLst>
          </p:cNvPr>
          <p:cNvSpPr>
            <a:spLocks noGrp="1"/>
          </p:cNvSpPr>
          <p:nvPr>
            <p:ph type="ftr" sz="quarter" idx="11"/>
          </p:nvPr>
        </p:nvSpPr>
        <p:spPr/>
        <p:txBody>
          <a:bodyPr/>
          <a:lstStyle>
            <a:lvl1pPr>
              <a:defRPr/>
            </a:lvl1pPr>
          </a:lstStyle>
          <a:p>
            <a:pPr>
              <a:defRPr/>
            </a:pPr>
            <a:endParaRPr lang="tr-TR"/>
          </a:p>
        </p:txBody>
      </p:sp>
      <p:sp>
        <p:nvSpPr>
          <p:cNvPr id="9" name="Slide Number Placeholder 5">
            <a:extLst>
              <a:ext uri="{FF2B5EF4-FFF2-40B4-BE49-F238E27FC236}">
                <a16:creationId xmlns:a16="http://schemas.microsoft.com/office/drawing/2014/main" id="{4EF59F3E-69E0-46A7-9550-F40FB69507C8}"/>
              </a:ext>
            </a:extLst>
          </p:cNvPr>
          <p:cNvSpPr>
            <a:spLocks noGrp="1"/>
          </p:cNvSpPr>
          <p:nvPr>
            <p:ph type="sldNum" sz="quarter" idx="12"/>
          </p:nvPr>
        </p:nvSpPr>
        <p:spPr/>
        <p:txBody>
          <a:bodyPr/>
          <a:lstStyle>
            <a:lvl1pPr>
              <a:defRPr/>
            </a:lvl1pPr>
          </a:lstStyle>
          <a:p>
            <a:pPr>
              <a:defRPr/>
            </a:pPr>
            <a:fld id="{6837030D-1C1F-4E29-AA45-5A1B04F55478}" type="slidenum">
              <a:rPr lang="tr-TR" altLang="tr-TR"/>
              <a:pPr>
                <a:defRPr/>
              </a:pPr>
              <a:t>‹#›</a:t>
            </a:fld>
            <a:endParaRPr lang="tr-TR" altLang="tr-TR"/>
          </a:p>
        </p:txBody>
      </p:sp>
    </p:spTree>
    <p:extLst>
      <p:ext uri="{BB962C8B-B14F-4D97-AF65-F5344CB8AC3E}">
        <p14:creationId xmlns:p14="http://schemas.microsoft.com/office/powerpoint/2010/main" val="3704634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7" name="Freeform 11">
            <a:extLst>
              <a:ext uri="{FF2B5EF4-FFF2-40B4-BE49-F238E27FC236}">
                <a16:creationId xmlns:a16="http://schemas.microsoft.com/office/drawing/2014/main" id="{1ED7EAC9-4BD8-4D4D-9FEC-F239F239BAE5}"/>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 name="Title 9"/>
          <p:cNvSpPr>
            <a:spLocks noGrp="1"/>
          </p:cNvSpPr>
          <p:nvPr>
            <p:ph type="title"/>
          </p:nvPr>
        </p:nvSpPr>
        <p:spPr/>
        <p:txBody>
          <a:bodyPr/>
          <a:lstStyle/>
          <a:p>
            <a:r>
              <a:rPr lang="tr-TR"/>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Date Placeholder 6">
            <a:extLst>
              <a:ext uri="{FF2B5EF4-FFF2-40B4-BE49-F238E27FC236}">
                <a16:creationId xmlns:a16="http://schemas.microsoft.com/office/drawing/2014/main" id="{3923ED2D-FB9D-44A9-BE23-354B14940051}"/>
              </a:ext>
            </a:extLst>
          </p:cNvPr>
          <p:cNvSpPr>
            <a:spLocks noGrp="1"/>
          </p:cNvSpPr>
          <p:nvPr>
            <p:ph type="dt" sz="half" idx="10"/>
          </p:nvPr>
        </p:nvSpPr>
        <p:spPr/>
        <p:txBody>
          <a:bodyPr/>
          <a:lstStyle>
            <a:lvl1pPr>
              <a:defRPr/>
            </a:lvl1pPr>
          </a:lstStyle>
          <a:p>
            <a:pPr>
              <a:defRPr/>
            </a:pPr>
            <a:fld id="{5DF5986D-CA15-4322-B7D6-BC10278A9478}" type="datetimeFigureOut">
              <a:rPr lang="tr-TR"/>
              <a:pPr>
                <a:defRPr/>
              </a:pPr>
              <a:t>08/01/2019</a:t>
            </a:fld>
            <a:endParaRPr lang="tr-TR"/>
          </a:p>
        </p:txBody>
      </p:sp>
      <p:sp>
        <p:nvSpPr>
          <p:cNvPr id="9" name="Footer Placeholder 7">
            <a:extLst>
              <a:ext uri="{FF2B5EF4-FFF2-40B4-BE49-F238E27FC236}">
                <a16:creationId xmlns:a16="http://schemas.microsoft.com/office/drawing/2014/main" id="{E7D363F8-A2EA-4225-AB20-7D1BA75D6686}"/>
              </a:ext>
            </a:extLst>
          </p:cNvPr>
          <p:cNvSpPr>
            <a:spLocks noGrp="1"/>
          </p:cNvSpPr>
          <p:nvPr>
            <p:ph type="ftr" sz="quarter" idx="11"/>
          </p:nvPr>
        </p:nvSpPr>
        <p:spPr/>
        <p:txBody>
          <a:bodyPr/>
          <a:lstStyle>
            <a:lvl1pPr>
              <a:defRPr/>
            </a:lvl1pPr>
          </a:lstStyle>
          <a:p>
            <a:pPr>
              <a:defRPr/>
            </a:pPr>
            <a:endParaRPr lang="tr-TR"/>
          </a:p>
        </p:txBody>
      </p:sp>
      <p:sp>
        <p:nvSpPr>
          <p:cNvPr id="11" name="Slide Number Placeholder 5">
            <a:extLst>
              <a:ext uri="{FF2B5EF4-FFF2-40B4-BE49-F238E27FC236}">
                <a16:creationId xmlns:a16="http://schemas.microsoft.com/office/drawing/2014/main" id="{F7743974-F1DE-4E85-B6C0-4AEF24B10E07}"/>
              </a:ext>
            </a:extLst>
          </p:cNvPr>
          <p:cNvSpPr>
            <a:spLocks noGrp="1"/>
          </p:cNvSpPr>
          <p:nvPr>
            <p:ph type="sldNum" sz="quarter" idx="12"/>
          </p:nvPr>
        </p:nvSpPr>
        <p:spPr/>
        <p:txBody>
          <a:bodyPr/>
          <a:lstStyle>
            <a:lvl1pPr>
              <a:defRPr/>
            </a:lvl1pPr>
          </a:lstStyle>
          <a:p>
            <a:pPr>
              <a:defRPr/>
            </a:pPr>
            <a:fld id="{EB469D28-1402-4991-9F74-61C3B9EE107B}" type="slidenum">
              <a:rPr lang="tr-TR" altLang="tr-TR"/>
              <a:pPr>
                <a:defRPr/>
              </a:pPr>
              <a:t>‹#›</a:t>
            </a:fld>
            <a:endParaRPr lang="tr-TR" altLang="tr-TR"/>
          </a:p>
        </p:txBody>
      </p:sp>
    </p:spTree>
    <p:extLst>
      <p:ext uri="{BB962C8B-B14F-4D97-AF65-F5344CB8AC3E}">
        <p14:creationId xmlns:p14="http://schemas.microsoft.com/office/powerpoint/2010/main" val="424265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CB3019AC-3C7F-4AC4-B36D-2DFEA5D74D7C}"/>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p:txBody>
          <a:bodyPr/>
          <a:lstStyle/>
          <a:p>
            <a:r>
              <a:rPr lang="tr-TR"/>
              <a:t>Asıl başlık stili için tıklatın</a:t>
            </a:r>
            <a:endParaRPr lang="en-US" dirty="0"/>
          </a:p>
        </p:txBody>
      </p:sp>
      <p:sp>
        <p:nvSpPr>
          <p:cNvPr id="4" name="Date Placeholder 2">
            <a:extLst>
              <a:ext uri="{FF2B5EF4-FFF2-40B4-BE49-F238E27FC236}">
                <a16:creationId xmlns:a16="http://schemas.microsoft.com/office/drawing/2014/main" id="{C84D4E02-5CA3-4EDD-91BE-1ED7477118EE}"/>
              </a:ext>
            </a:extLst>
          </p:cNvPr>
          <p:cNvSpPr>
            <a:spLocks noGrp="1"/>
          </p:cNvSpPr>
          <p:nvPr>
            <p:ph type="dt" sz="half" idx="10"/>
          </p:nvPr>
        </p:nvSpPr>
        <p:spPr/>
        <p:txBody>
          <a:bodyPr/>
          <a:lstStyle>
            <a:lvl1pPr>
              <a:defRPr/>
            </a:lvl1pPr>
          </a:lstStyle>
          <a:p>
            <a:pPr>
              <a:defRPr/>
            </a:pPr>
            <a:fld id="{C524FB88-A3D1-4BBD-8DD8-589BD125A070}" type="datetimeFigureOut">
              <a:rPr lang="tr-TR"/>
              <a:pPr>
                <a:defRPr/>
              </a:pPr>
              <a:t>08/01/2019</a:t>
            </a:fld>
            <a:endParaRPr lang="tr-TR"/>
          </a:p>
        </p:txBody>
      </p:sp>
      <p:sp>
        <p:nvSpPr>
          <p:cNvPr id="5" name="Footer Placeholder 3">
            <a:extLst>
              <a:ext uri="{FF2B5EF4-FFF2-40B4-BE49-F238E27FC236}">
                <a16:creationId xmlns:a16="http://schemas.microsoft.com/office/drawing/2014/main" id="{4A6B4E9D-C555-489B-837F-95B4AA41C5A7}"/>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4">
            <a:extLst>
              <a:ext uri="{FF2B5EF4-FFF2-40B4-BE49-F238E27FC236}">
                <a16:creationId xmlns:a16="http://schemas.microsoft.com/office/drawing/2014/main" id="{E63BBF77-E69C-41D4-86BE-F7AEB371B3EA}"/>
              </a:ext>
            </a:extLst>
          </p:cNvPr>
          <p:cNvSpPr>
            <a:spLocks noGrp="1"/>
          </p:cNvSpPr>
          <p:nvPr>
            <p:ph type="sldNum" sz="quarter" idx="12"/>
          </p:nvPr>
        </p:nvSpPr>
        <p:spPr/>
        <p:txBody>
          <a:bodyPr/>
          <a:lstStyle>
            <a:lvl1pPr>
              <a:defRPr/>
            </a:lvl1pPr>
          </a:lstStyle>
          <a:p>
            <a:pPr>
              <a:defRPr/>
            </a:pPr>
            <a:fld id="{9F20F75E-3A9E-48FA-80A9-E05D58CDB64F}" type="slidenum">
              <a:rPr lang="tr-TR" altLang="tr-TR"/>
              <a:pPr>
                <a:defRPr/>
              </a:pPr>
              <a:t>‹#›</a:t>
            </a:fld>
            <a:endParaRPr lang="tr-TR" altLang="tr-TR"/>
          </a:p>
        </p:txBody>
      </p:sp>
    </p:spTree>
    <p:extLst>
      <p:ext uri="{BB962C8B-B14F-4D97-AF65-F5344CB8AC3E}">
        <p14:creationId xmlns:p14="http://schemas.microsoft.com/office/powerpoint/2010/main" val="1078596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CDB5821C-0F76-4EE8-A233-7FA45FF12FAA}"/>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3" name="Date Placeholder 1">
            <a:extLst>
              <a:ext uri="{FF2B5EF4-FFF2-40B4-BE49-F238E27FC236}">
                <a16:creationId xmlns:a16="http://schemas.microsoft.com/office/drawing/2014/main" id="{51F31B89-8EC6-4315-8EAE-BCBB81BD3DEE}"/>
              </a:ext>
            </a:extLst>
          </p:cNvPr>
          <p:cNvSpPr>
            <a:spLocks noGrp="1"/>
          </p:cNvSpPr>
          <p:nvPr>
            <p:ph type="dt" sz="half" idx="10"/>
          </p:nvPr>
        </p:nvSpPr>
        <p:spPr/>
        <p:txBody>
          <a:bodyPr/>
          <a:lstStyle>
            <a:lvl1pPr>
              <a:defRPr/>
            </a:lvl1pPr>
          </a:lstStyle>
          <a:p>
            <a:pPr>
              <a:defRPr/>
            </a:pPr>
            <a:fld id="{89F55459-F219-4B8A-9722-48FE0FFEC5ED}" type="datetimeFigureOut">
              <a:rPr lang="tr-TR"/>
              <a:pPr>
                <a:defRPr/>
              </a:pPr>
              <a:t>08/01/2019</a:t>
            </a:fld>
            <a:endParaRPr lang="tr-TR"/>
          </a:p>
        </p:txBody>
      </p:sp>
      <p:sp>
        <p:nvSpPr>
          <p:cNvPr id="4" name="Footer Placeholder 2">
            <a:extLst>
              <a:ext uri="{FF2B5EF4-FFF2-40B4-BE49-F238E27FC236}">
                <a16:creationId xmlns:a16="http://schemas.microsoft.com/office/drawing/2014/main" id="{3B4C17A4-560B-44D0-BB58-A253D8B42612}"/>
              </a:ext>
            </a:extLst>
          </p:cNvPr>
          <p:cNvSpPr>
            <a:spLocks noGrp="1"/>
          </p:cNvSpPr>
          <p:nvPr>
            <p:ph type="ftr" sz="quarter" idx="11"/>
          </p:nvPr>
        </p:nvSpPr>
        <p:spPr/>
        <p:txBody>
          <a:bodyPr/>
          <a:lstStyle>
            <a:lvl1pPr>
              <a:defRPr/>
            </a:lvl1pPr>
          </a:lstStyle>
          <a:p>
            <a:pPr>
              <a:defRPr/>
            </a:pPr>
            <a:endParaRPr lang="tr-TR"/>
          </a:p>
        </p:txBody>
      </p:sp>
      <p:sp>
        <p:nvSpPr>
          <p:cNvPr id="5" name="Slide Number Placeholder 3">
            <a:extLst>
              <a:ext uri="{FF2B5EF4-FFF2-40B4-BE49-F238E27FC236}">
                <a16:creationId xmlns:a16="http://schemas.microsoft.com/office/drawing/2014/main" id="{23F346D8-8780-471E-A3AD-794FB40087A9}"/>
              </a:ext>
            </a:extLst>
          </p:cNvPr>
          <p:cNvSpPr>
            <a:spLocks noGrp="1"/>
          </p:cNvSpPr>
          <p:nvPr>
            <p:ph type="sldNum" sz="quarter" idx="12"/>
          </p:nvPr>
        </p:nvSpPr>
        <p:spPr/>
        <p:txBody>
          <a:bodyPr/>
          <a:lstStyle>
            <a:lvl1pPr>
              <a:defRPr/>
            </a:lvl1pPr>
          </a:lstStyle>
          <a:p>
            <a:pPr>
              <a:defRPr/>
            </a:pPr>
            <a:fld id="{87118F64-EEEF-4FC2-BDA4-C8CBDAA9B1A7}" type="slidenum">
              <a:rPr lang="tr-TR" altLang="tr-TR"/>
              <a:pPr>
                <a:defRPr/>
              </a:pPr>
              <a:t>‹#›</a:t>
            </a:fld>
            <a:endParaRPr lang="tr-TR" altLang="tr-TR"/>
          </a:p>
        </p:txBody>
      </p:sp>
    </p:spTree>
    <p:extLst>
      <p:ext uri="{BB962C8B-B14F-4D97-AF65-F5344CB8AC3E}">
        <p14:creationId xmlns:p14="http://schemas.microsoft.com/office/powerpoint/2010/main" val="432768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FD5C28E0-D0B8-4E37-BE0F-50E2AD9A220B}"/>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6" name="Date Placeholder 4">
            <a:extLst>
              <a:ext uri="{FF2B5EF4-FFF2-40B4-BE49-F238E27FC236}">
                <a16:creationId xmlns:a16="http://schemas.microsoft.com/office/drawing/2014/main" id="{72AF1292-C6B7-452E-8D76-45B19E952322}"/>
              </a:ext>
            </a:extLst>
          </p:cNvPr>
          <p:cNvSpPr>
            <a:spLocks noGrp="1"/>
          </p:cNvSpPr>
          <p:nvPr>
            <p:ph type="dt" sz="half" idx="10"/>
          </p:nvPr>
        </p:nvSpPr>
        <p:spPr/>
        <p:txBody>
          <a:bodyPr/>
          <a:lstStyle>
            <a:lvl1pPr>
              <a:defRPr/>
            </a:lvl1pPr>
          </a:lstStyle>
          <a:p>
            <a:pPr>
              <a:defRPr/>
            </a:pPr>
            <a:fld id="{103DC33F-6255-4D3E-BE32-D40DB066312B}" type="datetimeFigureOut">
              <a:rPr lang="tr-TR"/>
              <a:pPr>
                <a:defRPr/>
              </a:pPr>
              <a:t>08/01/2019</a:t>
            </a:fld>
            <a:endParaRPr lang="tr-TR"/>
          </a:p>
        </p:txBody>
      </p:sp>
      <p:sp>
        <p:nvSpPr>
          <p:cNvPr id="7" name="Footer Placeholder 5">
            <a:extLst>
              <a:ext uri="{FF2B5EF4-FFF2-40B4-BE49-F238E27FC236}">
                <a16:creationId xmlns:a16="http://schemas.microsoft.com/office/drawing/2014/main" id="{65366DE1-2A39-4441-81F3-7A7CBDE85631}"/>
              </a:ext>
            </a:extLst>
          </p:cNvPr>
          <p:cNvSpPr>
            <a:spLocks noGrp="1"/>
          </p:cNvSpPr>
          <p:nvPr>
            <p:ph type="ftr" sz="quarter" idx="11"/>
          </p:nvPr>
        </p:nvSpPr>
        <p:spPr/>
        <p:txBody>
          <a:bodyPr/>
          <a:lstStyle>
            <a:lvl1pPr>
              <a:defRPr/>
            </a:lvl1pPr>
          </a:lstStyle>
          <a:p>
            <a:pPr>
              <a:defRPr/>
            </a:pPr>
            <a:endParaRPr lang="tr-TR"/>
          </a:p>
        </p:txBody>
      </p:sp>
      <p:sp>
        <p:nvSpPr>
          <p:cNvPr id="8" name="Slide Number Placeholder 6">
            <a:extLst>
              <a:ext uri="{FF2B5EF4-FFF2-40B4-BE49-F238E27FC236}">
                <a16:creationId xmlns:a16="http://schemas.microsoft.com/office/drawing/2014/main" id="{8E8FFD3B-BC56-4519-A1D0-97A93A5C429F}"/>
              </a:ext>
            </a:extLst>
          </p:cNvPr>
          <p:cNvSpPr>
            <a:spLocks noGrp="1"/>
          </p:cNvSpPr>
          <p:nvPr>
            <p:ph type="sldNum" sz="quarter" idx="12"/>
          </p:nvPr>
        </p:nvSpPr>
        <p:spPr/>
        <p:txBody>
          <a:bodyPr/>
          <a:lstStyle>
            <a:lvl1pPr>
              <a:defRPr/>
            </a:lvl1pPr>
          </a:lstStyle>
          <a:p>
            <a:pPr>
              <a:defRPr/>
            </a:pPr>
            <a:fld id="{240BBAE7-4934-442A-AC7F-86F4E3264690}" type="slidenum">
              <a:rPr lang="tr-TR" altLang="tr-TR"/>
              <a:pPr>
                <a:defRPr/>
              </a:pPr>
              <a:t>‹#›</a:t>
            </a:fld>
            <a:endParaRPr lang="tr-TR" altLang="tr-TR"/>
          </a:p>
        </p:txBody>
      </p:sp>
    </p:spTree>
    <p:extLst>
      <p:ext uri="{BB962C8B-B14F-4D97-AF65-F5344CB8AC3E}">
        <p14:creationId xmlns:p14="http://schemas.microsoft.com/office/powerpoint/2010/main" val="42922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E899C0C4-245B-438B-A33B-D4368B9C739F}"/>
              </a:ext>
            </a:extLst>
          </p:cNvPr>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6" name="Date Placeholder 4">
            <a:extLst>
              <a:ext uri="{FF2B5EF4-FFF2-40B4-BE49-F238E27FC236}">
                <a16:creationId xmlns:a16="http://schemas.microsoft.com/office/drawing/2014/main" id="{9ECE336F-B96D-4F5A-82BD-13492FC0E090}"/>
              </a:ext>
            </a:extLst>
          </p:cNvPr>
          <p:cNvSpPr>
            <a:spLocks noGrp="1"/>
          </p:cNvSpPr>
          <p:nvPr>
            <p:ph type="dt" sz="half" idx="10"/>
          </p:nvPr>
        </p:nvSpPr>
        <p:spPr/>
        <p:txBody>
          <a:bodyPr/>
          <a:lstStyle>
            <a:lvl1pPr>
              <a:defRPr/>
            </a:lvl1pPr>
          </a:lstStyle>
          <a:p>
            <a:pPr>
              <a:defRPr/>
            </a:pPr>
            <a:fld id="{097407B6-6772-41D0-9CD2-47081EBF1BC7}" type="datetimeFigureOut">
              <a:rPr lang="tr-TR"/>
              <a:pPr>
                <a:defRPr/>
              </a:pPr>
              <a:t>08/01/2019</a:t>
            </a:fld>
            <a:endParaRPr lang="tr-TR"/>
          </a:p>
        </p:txBody>
      </p:sp>
      <p:sp>
        <p:nvSpPr>
          <p:cNvPr id="7" name="Footer Placeholder 5">
            <a:extLst>
              <a:ext uri="{FF2B5EF4-FFF2-40B4-BE49-F238E27FC236}">
                <a16:creationId xmlns:a16="http://schemas.microsoft.com/office/drawing/2014/main" id="{0BA03AFB-21D7-47D3-A830-FF130F6E7280}"/>
              </a:ext>
            </a:extLst>
          </p:cNvPr>
          <p:cNvSpPr>
            <a:spLocks noGrp="1"/>
          </p:cNvSpPr>
          <p:nvPr>
            <p:ph type="ftr" sz="quarter" idx="11"/>
          </p:nvPr>
        </p:nvSpPr>
        <p:spPr/>
        <p:txBody>
          <a:bodyPr/>
          <a:lstStyle>
            <a:lvl1pPr>
              <a:defRPr/>
            </a:lvl1pPr>
          </a:lstStyle>
          <a:p>
            <a:pPr>
              <a:defRPr/>
            </a:pPr>
            <a:endParaRPr lang="tr-TR"/>
          </a:p>
        </p:txBody>
      </p:sp>
      <p:sp>
        <p:nvSpPr>
          <p:cNvPr id="8" name="Slide Number Placeholder 6">
            <a:extLst>
              <a:ext uri="{FF2B5EF4-FFF2-40B4-BE49-F238E27FC236}">
                <a16:creationId xmlns:a16="http://schemas.microsoft.com/office/drawing/2014/main" id="{75AAFA91-79FF-47D6-8DD6-CFD29C214904}"/>
              </a:ext>
            </a:extLst>
          </p:cNvPr>
          <p:cNvSpPr>
            <a:spLocks noGrp="1"/>
          </p:cNvSpPr>
          <p:nvPr>
            <p:ph type="sldNum" sz="quarter" idx="12"/>
          </p:nvPr>
        </p:nvSpPr>
        <p:spPr>
          <a:xfrm>
            <a:off x="531813" y="4983163"/>
            <a:ext cx="779462" cy="365125"/>
          </a:xfrm>
        </p:spPr>
        <p:txBody>
          <a:bodyPr/>
          <a:lstStyle>
            <a:lvl1pPr>
              <a:defRPr/>
            </a:lvl1pPr>
          </a:lstStyle>
          <a:p>
            <a:pPr>
              <a:defRPr/>
            </a:pPr>
            <a:fld id="{6F60D06E-6589-47E7-8FF9-75E1162B645F}" type="slidenum">
              <a:rPr lang="tr-TR" altLang="tr-TR"/>
              <a:pPr>
                <a:defRPr/>
              </a:pPr>
              <a:t>‹#›</a:t>
            </a:fld>
            <a:endParaRPr lang="tr-TR" altLang="tr-TR"/>
          </a:p>
        </p:txBody>
      </p:sp>
    </p:spTree>
    <p:extLst>
      <p:ext uri="{BB962C8B-B14F-4D97-AF65-F5344CB8AC3E}">
        <p14:creationId xmlns:p14="http://schemas.microsoft.com/office/powerpoint/2010/main" val="4284171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8C20DDF1-5F15-4E80-95E1-3560780464B9}"/>
              </a:ext>
            </a:extLst>
          </p:cNvPr>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5" name="Date Placeholder 3">
            <a:extLst>
              <a:ext uri="{FF2B5EF4-FFF2-40B4-BE49-F238E27FC236}">
                <a16:creationId xmlns:a16="http://schemas.microsoft.com/office/drawing/2014/main" id="{215A408E-4228-4BBE-A1FB-AC644A485CC6}"/>
              </a:ext>
            </a:extLst>
          </p:cNvPr>
          <p:cNvSpPr>
            <a:spLocks noGrp="1"/>
          </p:cNvSpPr>
          <p:nvPr>
            <p:ph type="dt" sz="half" idx="10"/>
          </p:nvPr>
        </p:nvSpPr>
        <p:spPr/>
        <p:txBody>
          <a:bodyPr/>
          <a:lstStyle>
            <a:lvl1pPr>
              <a:defRPr/>
            </a:lvl1pPr>
          </a:lstStyle>
          <a:p>
            <a:pPr>
              <a:defRPr/>
            </a:pPr>
            <a:fld id="{4DA61D95-1F7F-4150-9571-2F0AC8573AED}" type="datetimeFigureOut">
              <a:rPr lang="tr-TR"/>
              <a:pPr>
                <a:defRPr/>
              </a:pPr>
              <a:t>08/01/2019</a:t>
            </a:fld>
            <a:endParaRPr lang="tr-TR"/>
          </a:p>
        </p:txBody>
      </p:sp>
      <p:sp>
        <p:nvSpPr>
          <p:cNvPr id="6" name="Footer Placeholder 4">
            <a:extLst>
              <a:ext uri="{FF2B5EF4-FFF2-40B4-BE49-F238E27FC236}">
                <a16:creationId xmlns:a16="http://schemas.microsoft.com/office/drawing/2014/main" id="{DE2D48CF-FB7E-4A63-BA45-70BE10331196}"/>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5B458126-EEF9-405A-A09C-CA0DEAAF1895}"/>
              </a:ext>
            </a:extLst>
          </p:cNvPr>
          <p:cNvSpPr>
            <a:spLocks noGrp="1"/>
          </p:cNvSpPr>
          <p:nvPr>
            <p:ph type="sldNum" sz="quarter" idx="12"/>
          </p:nvPr>
        </p:nvSpPr>
        <p:spPr>
          <a:xfrm>
            <a:off x="531813" y="3244850"/>
            <a:ext cx="779462" cy="365125"/>
          </a:xfrm>
        </p:spPr>
        <p:txBody>
          <a:bodyPr/>
          <a:lstStyle>
            <a:lvl1pPr>
              <a:defRPr/>
            </a:lvl1pPr>
          </a:lstStyle>
          <a:p>
            <a:pPr>
              <a:defRPr/>
            </a:pPr>
            <a:fld id="{8B7E6AAD-2418-4121-BB0F-0BE95EF1D1BF}" type="slidenum">
              <a:rPr lang="tr-TR" altLang="tr-TR"/>
              <a:pPr>
                <a:defRPr/>
              </a:pPr>
              <a:t>‹#›</a:t>
            </a:fld>
            <a:endParaRPr lang="tr-TR" altLang="tr-TR"/>
          </a:p>
        </p:txBody>
      </p:sp>
    </p:spTree>
    <p:extLst>
      <p:ext uri="{BB962C8B-B14F-4D97-AF65-F5344CB8AC3E}">
        <p14:creationId xmlns:p14="http://schemas.microsoft.com/office/powerpoint/2010/main" val="31924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2AE12990-C1C5-49B4-816D-6686303A5936}"/>
              </a:ext>
            </a:extLst>
          </p:cNvPr>
          <p:cNvSpPr>
            <a:spLocks/>
          </p:cNvSpPr>
          <p:nvPr/>
        </p:nvSpPr>
        <p:spPr bwMode="auto">
          <a:xfrm flipV="1">
            <a:off x="-4763" y="31781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 name="TextBox 13">
            <a:extLst>
              <a:ext uri="{FF2B5EF4-FFF2-40B4-BE49-F238E27FC236}">
                <a16:creationId xmlns:a16="http://schemas.microsoft.com/office/drawing/2014/main" id="{B7198DAE-7430-4764-A95D-257B83304232}"/>
              </a:ext>
            </a:extLst>
          </p:cNvPr>
          <p:cNvSpPr txBox="1">
            <a:spLocks noChangeArrowheads="1"/>
          </p:cNvSpPr>
          <p:nvPr/>
        </p:nvSpPr>
        <p:spPr bwMode="auto">
          <a:xfrm>
            <a:off x="2466975" y="647700"/>
            <a:ext cx="609600" cy="585788"/>
          </a:xfrm>
          <a:prstGeom prst="rect">
            <a:avLst/>
          </a:prstGeom>
          <a:noFill/>
          <a:ln>
            <a:noFill/>
          </a:ln>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a:defRPr/>
            </a:pPr>
            <a:r>
              <a:rPr lang="en-US" altLang="tr-TR" sz="8000">
                <a:solidFill>
                  <a:schemeClr val="accent1"/>
                </a:solidFill>
                <a:latin typeface="Arial" panose="020B0604020202020204" pitchFamily="34" charset="0"/>
              </a:rPr>
              <a:t>“</a:t>
            </a:r>
          </a:p>
        </p:txBody>
      </p:sp>
      <p:sp>
        <p:nvSpPr>
          <p:cNvPr id="7" name="TextBox 14">
            <a:extLst>
              <a:ext uri="{FF2B5EF4-FFF2-40B4-BE49-F238E27FC236}">
                <a16:creationId xmlns:a16="http://schemas.microsoft.com/office/drawing/2014/main" id="{F3FD2AFE-569C-4E42-982B-EDF559697068}"/>
              </a:ext>
            </a:extLst>
          </p:cNvPr>
          <p:cNvSpPr txBox="1">
            <a:spLocks noChangeArrowheads="1"/>
          </p:cNvSpPr>
          <p:nvPr/>
        </p:nvSpPr>
        <p:spPr bwMode="auto">
          <a:xfrm>
            <a:off x="11114088" y="2905125"/>
            <a:ext cx="609600" cy="584200"/>
          </a:xfrm>
          <a:prstGeom prst="rect">
            <a:avLst/>
          </a:prstGeom>
          <a:noFill/>
          <a:ln>
            <a:noFill/>
          </a:ln>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a:defRPr/>
            </a:pPr>
            <a:r>
              <a:rPr lang="en-US" altLang="tr-TR" sz="8000">
                <a:solidFill>
                  <a:schemeClr val="accent1"/>
                </a:solidFill>
                <a:latin typeface="Arial" panose="020B0604020202020204" pitchFamily="34" charset="0"/>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8" name="Date Placeholder 3">
            <a:extLst>
              <a:ext uri="{FF2B5EF4-FFF2-40B4-BE49-F238E27FC236}">
                <a16:creationId xmlns:a16="http://schemas.microsoft.com/office/drawing/2014/main" id="{5886FC37-9238-456D-9387-596CC243F47D}"/>
              </a:ext>
            </a:extLst>
          </p:cNvPr>
          <p:cNvSpPr>
            <a:spLocks noGrp="1"/>
          </p:cNvSpPr>
          <p:nvPr>
            <p:ph type="dt" sz="half" idx="14"/>
          </p:nvPr>
        </p:nvSpPr>
        <p:spPr/>
        <p:txBody>
          <a:bodyPr/>
          <a:lstStyle>
            <a:lvl1pPr>
              <a:defRPr/>
            </a:lvl1pPr>
          </a:lstStyle>
          <a:p>
            <a:pPr>
              <a:defRPr/>
            </a:pPr>
            <a:fld id="{9C765330-03B4-4357-9E62-31086FD2C2C6}" type="datetimeFigureOut">
              <a:rPr lang="tr-TR"/>
              <a:pPr>
                <a:defRPr/>
              </a:pPr>
              <a:t>08/01/2019</a:t>
            </a:fld>
            <a:endParaRPr lang="tr-TR"/>
          </a:p>
        </p:txBody>
      </p:sp>
      <p:sp>
        <p:nvSpPr>
          <p:cNvPr id="9" name="Footer Placeholder 4">
            <a:extLst>
              <a:ext uri="{FF2B5EF4-FFF2-40B4-BE49-F238E27FC236}">
                <a16:creationId xmlns:a16="http://schemas.microsoft.com/office/drawing/2014/main" id="{977A6828-3783-4329-8713-FB530DB2F0E8}"/>
              </a:ext>
            </a:extLst>
          </p:cNvPr>
          <p:cNvSpPr>
            <a:spLocks noGrp="1"/>
          </p:cNvSpPr>
          <p:nvPr>
            <p:ph type="ftr" sz="quarter" idx="15"/>
          </p:nvPr>
        </p:nvSpPr>
        <p:spPr/>
        <p:txBody>
          <a:bodyPr/>
          <a:lstStyle>
            <a:lvl1pPr>
              <a:defRPr/>
            </a:lvl1pPr>
          </a:lstStyle>
          <a:p>
            <a:pPr>
              <a:defRPr/>
            </a:pPr>
            <a:endParaRPr lang="tr-TR"/>
          </a:p>
        </p:txBody>
      </p:sp>
      <p:sp>
        <p:nvSpPr>
          <p:cNvPr id="10" name="Slide Number Placeholder 5">
            <a:extLst>
              <a:ext uri="{FF2B5EF4-FFF2-40B4-BE49-F238E27FC236}">
                <a16:creationId xmlns:a16="http://schemas.microsoft.com/office/drawing/2014/main" id="{6EF55DC4-F78A-461A-A3F7-28F2B81B0883}"/>
              </a:ext>
            </a:extLst>
          </p:cNvPr>
          <p:cNvSpPr>
            <a:spLocks noGrp="1"/>
          </p:cNvSpPr>
          <p:nvPr>
            <p:ph type="sldNum" sz="quarter" idx="16"/>
          </p:nvPr>
        </p:nvSpPr>
        <p:spPr>
          <a:xfrm>
            <a:off x="531813" y="3244850"/>
            <a:ext cx="779462" cy="365125"/>
          </a:xfrm>
        </p:spPr>
        <p:txBody>
          <a:bodyPr/>
          <a:lstStyle>
            <a:lvl1pPr>
              <a:defRPr/>
            </a:lvl1pPr>
          </a:lstStyle>
          <a:p>
            <a:pPr>
              <a:defRPr/>
            </a:pPr>
            <a:fld id="{E7D16016-60BF-415F-9A5C-5B7F6E508BBB}" type="slidenum">
              <a:rPr lang="tr-TR" altLang="tr-TR"/>
              <a:pPr>
                <a:defRPr/>
              </a:pPr>
              <a:t>‹#›</a:t>
            </a:fld>
            <a:endParaRPr lang="tr-TR" altLang="tr-TR"/>
          </a:p>
        </p:txBody>
      </p:sp>
    </p:spTree>
    <p:extLst>
      <p:ext uri="{BB962C8B-B14F-4D97-AF65-F5344CB8AC3E}">
        <p14:creationId xmlns:p14="http://schemas.microsoft.com/office/powerpoint/2010/main" val="1051425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C45EB8A9-13F6-4FC2-A0CA-447C6B3BF7EE}"/>
              </a:ext>
            </a:extLst>
          </p:cNvPr>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tr-TR"/>
              <a:t>Asıl metin stillerini düzenle</a:t>
            </a:r>
          </a:p>
        </p:txBody>
      </p:sp>
      <p:sp>
        <p:nvSpPr>
          <p:cNvPr id="6" name="Date Placeholder 4">
            <a:extLst>
              <a:ext uri="{FF2B5EF4-FFF2-40B4-BE49-F238E27FC236}">
                <a16:creationId xmlns:a16="http://schemas.microsoft.com/office/drawing/2014/main" id="{74E59EA9-3799-4EC3-A2A4-B55100341714}"/>
              </a:ext>
            </a:extLst>
          </p:cNvPr>
          <p:cNvSpPr>
            <a:spLocks noGrp="1"/>
          </p:cNvSpPr>
          <p:nvPr>
            <p:ph type="dt" sz="half" idx="10"/>
          </p:nvPr>
        </p:nvSpPr>
        <p:spPr/>
        <p:txBody>
          <a:bodyPr/>
          <a:lstStyle>
            <a:lvl1pPr>
              <a:defRPr/>
            </a:lvl1pPr>
          </a:lstStyle>
          <a:p>
            <a:pPr>
              <a:defRPr/>
            </a:pPr>
            <a:fld id="{F769836A-04DF-44BB-BD47-33340200B033}" type="datetimeFigureOut">
              <a:rPr lang="tr-TR"/>
              <a:pPr>
                <a:defRPr/>
              </a:pPr>
              <a:t>08/01/2019</a:t>
            </a:fld>
            <a:endParaRPr lang="tr-TR"/>
          </a:p>
        </p:txBody>
      </p:sp>
      <p:sp>
        <p:nvSpPr>
          <p:cNvPr id="7" name="Footer Placeholder 5">
            <a:extLst>
              <a:ext uri="{FF2B5EF4-FFF2-40B4-BE49-F238E27FC236}">
                <a16:creationId xmlns:a16="http://schemas.microsoft.com/office/drawing/2014/main" id="{393D142E-B8C9-4E1E-B101-EF30BF55E259}"/>
              </a:ext>
            </a:extLst>
          </p:cNvPr>
          <p:cNvSpPr>
            <a:spLocks noGrp="1"/>
          </p:cNvSpPr>
          <p:nvPr>
            <p:ph type="ftr" sz="quarter" idx="11"/>
          </p:nvPr>
        </p:nvSpPr>
        <p:spPr/>
        <p:txBody>
          <a:bodyPr/>
          <a:lstStyle>
            <a:lvl1pPr>
              <a:defRPr/>
            </a:lvl1pPr>
          </a:lstStyle>
          <a:p>
            <a:pPr>
              <a:defRPr/>
            </a:pPr>
            <a:endParaRPr lang="tr-TR"/>
          </a:p>
        </p:txBody>
      </p:sp>
      <p:sp>
        <p:nvSpPr>
          <p:cNvPr id="8" name="Slide Number Placeholder 6">
            <a:extLst>
              <a:ext uri="{FF2B5EF4-FFF2-40B4-BE49-F238E27FC236}">
                <a16:creationId xmlns:a16="http://schemas.microsoft.com/office/drawing/2014/main" id="{6708BF3B-0FB8-4DF5-8A05-27955399F8BE}"/>
              </a:ext>
            </a:extLst>
          </p:cNvPr>
          <p:cNvSpPr>
            <a:spLocks noGrp="1"/>
          </p:cNvSpPr>
          <p:nvPr>
            <p:ph type="sldNum" sz="quarter" idx="12"/>
          </p:nvPr>
        </p:nvSpPr>
        <p:spPr>
          <a:xfrm>
            <a:off x="531813" y="4983163"/>
            <a:ext cx="779462" cy="365125"/>
          </a:xfrm>
        </p:spPr>
        <p:txBody>
          <a:bodyPr/>
          <a:lstStyle>
            <a:lvl1pPr>
              <a:defRPr/>
            </a:lvl1pPr>
          </a:lstStyle>
          <a:p>
            <a:pPr>
              <a:defRPr/>
            </a:pPr>
            <a:fld id="{5F605277-8B68-4484-B6D7-C5B3F4E221A5}" type="slidenum">
              <a:rPr lang="tr-TR" altLang="tr-TR"/>
              <a:pPr>
                <a:defRPr/>
              </a:pPr>
              <a:t>‹#›</a:t>
            </a:fld>
            <a:endParaRPr lang="tr-TR" altLang="tr-TR"/>
          </a:p>
        </p:txBody>
      </p:sp>
    </p:spTree>
    <p:extLst>
      <p:ext uri="{BB962C8B-B14F-4D97-AF65-F5344CB8AC3E}">
        <p14:creationId xmlns:p14="http://schemas.microsoft.com/office/powerpoint/2010/main" val="3966038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71B40589-C966-49DD-943E-5A22EC66BCCD}"/>
              </a:ext>
            </a:extLst>
          </p:cNvPr>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 name="TextBox 16">
            <a:extLst>
              <a:ext uri="{FF2B5EF4-FFF2-40B4-BE49-F238E27FC236}">
                <a16:creationId xmlns:a16="http://schemas.microsoft.com/office/drawing/2014/main" id="{E048D6AD-3B7A-44D2-98B9-BC370EF724F2}"/>
              </a:ext>
            </a:extLst>
          </p:cNvPr>
          <p:cNvSpPr txBox="1">
            <a:spLocks noChangeArrowheads="1"/>
          </p:cNvSpPr>
          <p:nvPr/>
        </p:nvSpPr>
        <p:spPr bwMode="auto">
          <a:xfrm>
            <a:off x="2466975" y="647700"/>
            <a:ext cx="609600" cy="585788"/>
          </a:xfrm>
          <a:prstGeom prst="rect">
            <a:avLst/>
          </a:prstGeom>
          <a:noFill/>
          <a:ln>
            <a:noFill/>
          </a:ln>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a:defRPr/>
            </a:pPr>
            <a:r>
              <a:rPr lang="en-US" altLang="tr-TR" sz="8000">
                <a:solidFill>
                  <a:schemeClr val="accent1"/>
                </a:solidFill>
                <a:latin typeface="Arial" panose="020B0604020202020204" pitchFamily="34" charset="0"/>
              </a:rPr>
              <a:t>“</a:t>
            </a:r>
          </a:p>
        </p:txBody>
      </p:sp>
      <p:sp>
        <p:nvSpPr>
          <p:cNvPr id="7" name="TextBox 17">
            <a:extLst>
              <a:ext uri="{FF2B5EF4-FFF2-40B4-BE49-F238E27FC236}">
                <a16:creationId xmlns:a16="http://schemas.microsoft.com/office/drawing/2014/main" id="{FA7CB3B0-CEAC-4166-9D2D-E450362908FD}"/>
              </a:ext>
            </a:extLst>
          </p:cNvPr>
          <p:cNvSpPr txBox="1">
            <a:spLocks noChangeArrowheads="1"/>
          </p:cNvSpPr>
          <p:nvPr/>
        </p:nvSpPr>
        <p:spPr bwMode="auto">
          <a:xfrm>
            <a:off x="11114088" y="2905125"/>
            <a:ext cx="609600" cy="584200"/>
          </a:xfrm>
          <a:prstGeom prst="rect">
            <a:avLst/>
          </a:prstGeom>
          <a:noFill/>
          <a:ln>
            <a:noFill/>
          </a:ln>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a:defRPr/>
            </a:pPr>
            <a:r>
              <a:rPr lang="en-US" altLang="tr-TR" sz="8000">
                <a:solidFill>
                  <a:schemeClr val="accent1"/>
                </a:solidFill>
                <a:latin typeface="Arial" panose="020B0604020202020204" pitchFamily="34" charset="0"/>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tr-TR"/>
              <a:t>Asıl metin stillerini düzenle</a:t>
            </a:r>
          </a:p>
        </p:txBody>
      </p:sp>
      <p:sp>
        <p:nvSpPr>
          <p:cNvPr id="8" name="Date Placeholder 4">
            <a:extLst>
              <a:ext uri="{FF2B5EF4-FFF2-40B4-BE49-F238E27FC236}">
                <a16:creationId xmlns:a16="http://schemas.microsoft.com/office/drawing/2014/main" id="{4EAFA7CD-2572-42F7-9CB9-D333483DC17E}"/>
              </a:ext>
            </a:extLst>
          </p:cNvPr>
          <p:cNvSpPr>
            <a:spLocks noGrp="1"/>
          </p:cNvSpPr>
          <p:nvPr>
            <p:ph type="dt" sz="half" idx="14"/>
          </p:nvPr>
        </p:nvSpPr>
        <p:spPr/>
        <p:txBody>
          <a:bodyPr/>
          <a:lstStyle>
            <a:lvl1pPr>
              <a:defRPr/>
            </a:lvl1pPr>
          </a:lstStyle>
          <a:p>
            <a:pPr>
              <a:defRPr/>
            </a:pPr>
            <a:fld id="{CD832707-2753-4D80-A358-A9A159A854EF}" type="datetimeFigureOut">
              <a:rPr lang="tr-TR"/>
              <a:pPr>
                <a:defRPr/>
              </a:pPr>
              <a:t>08/01/2019</a:t>
            </a:fld>
            <a:endParaRPr lang="tr-TR"/>
          </a:p>
        </p:txBody>
      </p:sp>
      <p:sp>
        <p:nvSpPr>
          <p:cNvPr id="9" name="Footer Placeholder 5">
            <a:extLst>
              <a:ext uri="{FF2B5EF4-FFF2-40B4-BE49-F238E27FC236}">
                <a16:creationId xmlns:a16="http://schemas.microsoft.com/office/drawing/2014/main" id="{9C19DF50-D1DD-4C7D-BB66-6F26065527EA}"/>
              </a:ext>
            </a:extLst>
          </p:cNvPr>
          <p:cNvSpPr>
            <a:spLocks noGrp="1"/>
          </p:cNvSpPr>
          <p:nvPr>
            <p:ph type="ftr" sz="quarter" idx="15"/>
          </p:nvPr>
        </p:nvSpPr>
        <p:spPr/>
        <p:txBody>
          <a:bodyPr/>
          <a:lstStyle>
            <a:lvl1pPr>
              <a:defRPr/>
            </a:lvl1pPr>
          </a:lstStyle>
          <a:p>
            <a:pPr>
              <a:defRPr/>
            </a:pPr>
            <a:endParaRPr lang="tr-TR"/>
          </a:p>
        </p:txBody>
      </p:sp>
      <p:sp>
        <p:nvSpPr>
          <p:cNvPr id="10" name="Slide Number Placeholder 6">
            <a:extLst>
              <a:ext uri="{FF2B5EF4-FFF2-40B4-BE49-F238E27FC236}">
                <a16:creationId xmlns:a16="http://schemas.microsoft.com/office/drawing/2014/main" id="{976DAC60-F156-448B-B308-2E93368BBD44}"/>
              </a:ext>
            </a:extLst>
          </p:cNvPr>
          <p:cNvSpPr>
            <a:spLocks noGrp="1"/>
          </p:cNvSpPr>
          <p:nvPr>
            <p:ph type="sldNum" sz="quarter" idx="16"/>
          </p:nvPr>
        </p:nvSpPr>
        <p:spPr>
          <a:xfrm>
            <a:off x="531813" y="4983163"/>
            <a:ext cx="779462" cy="365125"/>
          </a:xfrm>
        </p:spPr>
        <p:txBody>
          <a:bodyPr/>
          <a:lstStyle>
            <a:lvl1pPr>
              <a:defRPr/>
            </a:lvl1pPr>
          </a:lstStyle>
          <a:p>
            <a:pPr>
              <a:defRPr/>
            </a:pPr>
            <a:fld id="{5162167C-C0F9-4218-9019-1216AA44E9C4}" type="slidenum">
              <a:rPr lang="tr-TR" altLang="tr-TR"/>
              <a:pPr>
                <a:defRPr/>
              </a:pPr>
              <a:t>‹#›</a:t>
            </a:fld>
            <a:endParaRPr lang="tr-TR" altLang="tr-TR"/>
          </a:p>
        </p:txBody>
      </p:sp>
    </p:spTree>
    <p:extLst>
      <p:ext uri="{BB962C8B-B14F-4D97-AF65-F5344CB8AC3E}">
        <p14:creationId xmlns:p14="http://schemas.microsoft.com/office/powerpoint/2010/main" val="3402497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579474F5-20F6-4589-821E-AD64C56E6CF1}"/>
              </a:ext>
            </a:extLst>
          </p:cNvPr>
          <p:cNvSpPr>
            <a:spLocks/>
          </p:cNvSpPr>
          <p:nvPr/>
        </p:nvSpPr>
        <p:spPr bwMode="auto">
          <a:xfrm flipV="1">
            <a:off x="-4763" y="491172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tr-TR"/>
              <a:t>Asıl metin stillerini düzenle</a:t>
            </a:r>
          </a:p>
        </p:txBody>
      </p:sp>
      <p:sp>
        <p:nvSpPr>
          <p:cNvPr id="6" name="Date Placeholder 4">
            <a:extLst>
              <a:ext uri="{FF2B5EF4-FFF2-40B4-BE49-F238E27FC236}">
                <a16:creationId xmlns:a16="http://schemas.microsoft.com/office/drawing/2014/main" id="{B1B19A9F-CEA7-45BF-AFEC-701D66B2491F}"/>
              </a:ext>
            </a:extLst>
          </p:cNvPr>
          <p:cNvSpPr>
            <a:spLocks noGrp="1"/>
          </p:cNvSpPr>
          <p:nvPr>
            <p:ph type="dt" sz="half" idx="14"/>
          </p:nvPr>
        </p:nvSpPr>
        <p:spPr/>
        <p:txBody>
          <a:bodyPr/>
          <a:lstStyle>
            <a:lvl1pPr>
              <a:defRPr/>
            </a:lvl1pPr>
          </a:lstStyle>
          <a:p>
            <a:pPr>
              <a:defRPr/>
            </a:pPr>
            <a:fld id="{981718E9-C6DE-4806-9481-ED775F37C520}" type="datetimeFigureOut">
              <a:rPr lang="tr-TR"/>
              <a:pPr>
                <a:defRPr/>
              </a:pPr>
              <a:t>08/01/2019</a:t>
            </a:fld>
            <a:endParaRPr lang="tr-TR"/>
          </a:p>
        </p:txBody>
      </p:sp>
      <p:sp>
        <p:nvSpPr>
          <p:cNvPr id="7" name="Footer Placeholder 5">
            <a:extLst>
              <a:ext uri="{FF2B5EF4-FFF2-40B4-BE49-F238E27FC236}">
                <a16:creationId xmlns:a16="http://schemas.microsoft.com/office/drawing/2014/main" id="{101C644E-B425-45D3-B884-35C163A5CEA3}"/>
              </a:ext>
            </a:extLst>
          </p:cNvPr>
          <p:cNvSpPr>
            <a:spLocks noGrp="1"/>
          </p:cNvSpPr>
          <p:nvPr>
            <p:ph type="ftr" sz="quarter" idx="15"/>
          </p:nvPr>
        </p:nvSpPr>
        <p:spPr/>
        <p:txBody>
          <a:bodyPr/>
          <a:lstStyle>
            <a:lvl1pPr>
              <a:defRPr/>
            </a:lvl1pPr>
          </a:lstStyle>
          <a:p>
            <a:pPr>
              <a:defRPr/>
            </a:pPr>
            <a:endParaRPr lang="tr-TR"/>
          </a:p>
        </p:txBody>
      </p:sp>
      <p:sp>
        <p:nvSpPr>
          <p:cNvPr id="8" name="Slide Number Placeholder 6">
            <a:extLst>
              <a:ext uri="{FF2B5EF4-FFF2-40B4-BE49-F238E27FC236}">
                <a16:creationId xmlns:a16="http://schemas.microsoft.com/office/drawing/2014/main" id="{7F7956F0-9B6B-49A7-866B-73BCE68ABD8E}"/>
              </a:ext>
            </a:extLst>
          </p:cNvPr>
          <p:cNvSpPr>
            <a:spLocks noGrp="1"/>
          </p:cNvSpPr>
          <p:nvPr>
            <p:ph type="sldNum" sz="quarter" idx="16"/>
          </p:nvPr>
        </p:nvSpPr>
        <p:spPr>
          <a:xfrm>
            <a:off x="531813" y="4983163"/>
            <a:ext cx="779462" cy="365125"/>
          </a:xfrm>
        </p:spPr>
        <p:txBody>
          <a:bodyPr/>
          <a:lstStyle>
            <a:lvl1pPr>
              <a:defRPr/>
            </a:lvl1pPr>
          </a:lstStyle>
          <a:p>
            <a:pPr>
              <a:defRPr/>
            </a:pPr>
            <a:fld id="{B8C8FBD7-8312-40BC-B3DE-8972A1209DC9}" type="slidenum">
              <a:rPr lang="tr-TR" altLang="tr-TR"/>
              <a:pPr>
                <a:defRPr/>
              </a:pPr>
              <a:t>‹#›</a:t>
            </a:fld>
            <a:endParaRPr lang="tr-TR" altLang="tr-TR"/>
          </a:p>
        </p:txBody>
      </p:sp>
    </p:spTree>
    <p:extLst>
      <p:ext uri="{BB962C8B-B14F-4D97-AF65-F5344CB8AC3E}">
        <p14:creationId xmlns:p14="http://schemas.microsoft.com/office/powerpoint/2010/main" val="3408907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4D0AF4F9-7BC0-4837-966F-75B2BF4DA65F}"/>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49DC46E7-10CE-4FEE-9EA6-3FA3B0608533}"/>
              </a:ext>
            </a:extLst>
          </p:cNvPr>
          <p:cNvSpPr>
            <a:spLocks noGrp="1"/>
          </p:cNvSpPr>
          <p:nvPr>
            <p:ph type="dt" sz="half" idx="10"/>
          </p:nvPr>
        </p:nvSpPr>
        <p:spPr/>
        <p:txBody>
          <a:bodyPr/>
          <a:lstStyle>
            <a:lvl1pPr>
              <a:defRPr/>
            </a:lvl1pPr>
          </a:lstStyle>
          <a:p>
            <a:pPr>
              <a:defRPr/>
            </a:pPr>
            <a:fld id="{8A4462D6-C3ED-499E-9D7A-BAB5F1843B5A}" type="datetimeFigureOut">
              <a:rPr lang="tr-TR"/>
              <a:pPr>
                <a:defRPr/>
              </a:pPr>
              <a:t>08/01/2019</a:t>
            </a:fld>
            <a:endParaRPr lang="tr-TR"/>
          </a:p>
        </p:txBody>
      </p:sp>
      <p:sp>
        <p:nvSpPr>
          <p:cNvPr id="6" name="Footer Placeholder 4">
            <a:extLst>
              <a:ext uri="{FF2B5EF4-FFF2-40B4-BE49-F238E27FC236}">
                <a16:creationId xmlns:a16="http://schemas.microsoft.com/office/drawing/2014/main" id="{49585409-362F-4CC6-A013-25A3819B8100}"/>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F64DACB5-F322-4BD5-B577-677945BF6195}"/>
              </a:ext>
            </a:extLst>
          </p:cNvPr>
          <p:cNvSpPr>
            <a:spLocks noGrp="1"/>
          </p:cNvSpPr>
          <p:nvPr>
            <p:ph type="sldNum" sz="quarter" idx="12"/>
          </p:nvPr>
        </p:nvSpPr>
        <p:spPr/>
        <p:txBody>
          <a:bodyPr/>
          <a:lstStyle>
            <a:lvl1pPr>
              <a:defRPr/>
            </a:lvl1pPr>
          </a:lstStyle>
          <a:p>
            <a:pPr>
              <a:defRPr/>
            </a:pPr>
            <a:fld id="{1A50C535-BA6F-4464-B782-7821D0BB9142}" type="slidenum">
              <a:rPr lang="tr-TR" altLang="tr-TR"/>
              <a:pPr>
                <a:defRPr/>
              </a:pPr>
              <a:t>‹#›</a:t>
            </a:fld>
            <a:endParaRPr lang="tr-TR" altLang="tr-TR"/>
          </a:p>
        </p:txBody>
      </p:sp>
    </p:spTree>
    <p:extLst>
      <p:ext uri="{BB962C8B-B14F-4D97-AF65-F5344CB8AC3E}">
        <p14:creationId xmlns:p14="http://schemas.microsoft.com/office/powerpoint/2010/main" val="2954503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86E7FE5C-B3FB-4ED0-9F3E-3F05789D9368}"/>
              </a:ext>
            </a:extLst>
          </p:cNvPr>
          <p:cNvSpPr>
            <a:spLocks/>
          </p:cNvSpPr>
          <p:nvPr/>
        </p:nvSpPr>
        <p:spPr bwMode="auto">
          <a:xfrm flipV="1">
            <a:off x="-4763" y="714375"/>
            <a:ext cx="1589088" cy="508000"/>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586C2329-EEFD-401C-A603-4A03FA08DEDE}"/>
              </a:ext>
            </a:extLst>
          </p:cNvPr>
          <p:cNvSpPr>
            <a:spLocks noGrp="1"/>
          </p:cNvSpPr>
          <p:nvPr>
            <p:ph type="dt" sz="half" idx="10"/>
          </p:nvPr>
        </p:nvSpPr>
        <p:spPr/>
        <p:txBody>
          <a:bodyPr/>
          <a:lstStyle>
            <a:lvl1pPr>
              <a:defRPr/>
            </a:lvl1pPr>
          </a:lstStyle>
          <a:p>
            <a:pPr>
              <a:defRPr/>
            </a:pPr>
            <a:fld id="{1F96141F-3F9C-4B6E-885E-12BC537E0E6D}" type="datetimeFigureOut">
              <a:rPr lang="tr-TR"/>
              <a:pPr>
                <a:defRPr/>
              </a:pPr>
              <a:t>08/01/2019</a:t>
            </a:fld>
            <a:endParaRPr lang="tr-TR"/>
          </a:p>
        </p:txBody>
      </p:sp>
      <p:sp>
        <p:nvSpPr>
          <p:cNvPr id="6" name="Footer Placeholder 4">
            <a:extLst>
              <a:ext uri="{FF2B5EF4-FFF2-40B4-BE49-F238E27FC236}">
                <a16:creationId xmlns:a16="http://schemas.microsoft.com/office/drawing/2014/main" id="{4C23D1E2-AE17-4DCE-8DA2-EE8734CFAA57}"/>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CB6E55B7-4027-4CB0-8E99-211653BB5774}"/>
              </a:ext>
            </a:extLst>
          </p:cNvPr>
          <p:cNvSpPr>
            <a:spLocks noGrp="1"/>
          </p:cNvSpPr>
          <p:nvPr>
            <p:ph type="sldNum" sz="quarter" idx="12"/>
          </p:nvPr>
        </p:nvSpPr>
        <p:spPr/>
        <p:txBody>
          <a:bodyPr/>
          <a:lstStyle>
            <a:lvl1pPr>
              <a:defRPr/>
            </a:lvl1pPr>
          </a:lstStyle>
          <a:p>
            <a:pPr>
              <a:defRPr/>
            </a:pPr>
            <a:fld id="{67A81C22-57F4-4D90-A295-32C914E3FA92}" type="slidenum">
              <a:rPr lang="tr-TR" altLang="tr-TR"/>
              <a:pPr>
                <a:defRPr/>
              </a:pPr>
              <a:t>‹#›</a:t>
            </a:fld>
            <a:endParaRPr lang="tr-TR" altLang="tr-TR"/>
          </a:p>
        </p:txBody>
      </p:sp>
    </p:spTree>
    <p:extLst>
      <p:ext uri="{BB962C8B-B14F-4D97-AF65-F5344CB8AC3E}">
        <p14:creationId xmlns:p14="http://schemas.microsoft.com/office/powerpoint/2010/main" val="3908194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grpSp>
        <p:nvGrpSpPr>
          <p:cNvPr id="1026" name="Group 22">
            <a:extLst>
              <a:ext uri="{FF2B5EF4-FFF2-40B4-BE49-F238E27FC236}">
                <a16:creationId xmlns:a16="http://schemas.microsoft.com/office/drawing/2014/main" id="{A3C4E7A9-9B63-4072-8F33-AD394E8DACA3}"/>
              </a:ext>
            </a:extLst>
          </p:cNvPr>
          <p:cNvGrpSpPr>
            <a:grpSpLocks/>
          </p:cNvGrpSpPr>
          <p:nvPr/>
        </p:nvGrpSpPr>
        <p:grpSpPr bwMode="auto">
          <a:xfrm>
            <a:off x="0" y="228600"/>
            <a:ext cx="2851150" cy="6638925"/>
            <a:chOff x="2487613" y="285750"/>
            <a:chExt cx="2428875" cy="5654676"/>
          </a:xfrm>
        </p:grpSpPr>
        <p:sp>
          <p:nvSpPr>
            <p:cNvPr id="1046" name="Freeform 11">
              <a:extLst>
                <a:ext uri="{FF2B5EF4-FFF2-40B4-BE49-F238E27FC236}">
                  <a16:creationId xmlns:a16="http://schemas.microsoft.com/office/drawing/2014/main" id="{6E9DD110-22BA-4C60-8B6F-259E70545FA5}"/>
                </a:ext>
              </a:extLst>
            </p:cNvPr>
            <p:cNvSpPr>
              <a:spLocks/>
            </p:cNvSpPr>
            <p:nvPr/>
          </p:nvSpPr>
          <p:spPr bwMode="auto">
            <a:xfrm>
              <a:off x="2487613" y="2284222"/>
              <a:ext cx="85200" cy="534098"/>
            </a:xfrm>
            <a:custGeom>
              <a:avLst/>
              <a:gdLst>
                <a:gd name="T0" fmla="*/ 2147483646 w 22"/>
                <a:gd name="T1" fmla="*/ 2147483646 h 136"/>
                <a:gd name="T2" fmla="*/ 2147483646 w 22"/>
                <a:gd name="T3" fmla="*/ 2147483646 h 136"/>
                <a:gd name="T4" fmla="*/ 0 w 22"/>
                <a:gd name="T5" fmla="*/ 0 h 136"/>
                <a:gd name="T6" fmla="*/ 0 w 22"/>
                <a:gd name="T7" fmla="*/ 2147483646 h 136"/>
                <a:gd name="T8" fmla="*/ 2147483646 w 22"/>
                <a:gd name="T9" fmla="*/ 2147483646 h 136"/>
                <a:gd name="T10" fmla="*/ 2147483646 w 22"/>
                <a:gd name="T11" fmla="*/ 214748364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7" name="Freeform 12">
              <a:extLst>
                <a:ext uri="{FF2B5EF4-FFF2-40B4-BE49-F238E27FC236}">
                  <a16:creationId xmlns:a16="http://schemas.microsoft.com/office/drawing/2014/main" id="{B12BF05C-9555-4B4F-B04B-CAE428A113E1}"/>
                </a:ext>
              </a:extLst>
            </p:cNvPr>
            <p:cNvSpPr>
              <a:spLocks/>
            </p:cNvSpPr>
            <p:nvPr/>
          </p:nvSpPr>
          <p:spPr bwMode="auto">
            <a:xfrm>
              <a:off x="2597156" y="2779108"/>
              <a:ext cx="550418" cy="1978191"/>
            </a:xfrm>
            <a:custGeom>
              <a:avLst/>
              <a:gdLst>
                <a:gd name="T0" fmla="*/ 2147483646 w 140"/>
                <a:gd name="T1" fmla="*/ 2147483646 h 504"/>
                <a:gd name="T2" fmla="*/ 2147483646 w 140"/>
                <a:gd name="T3" fmla="*/ 2147483646 h 504"/>
                <a:gd name="T4" fmla="*/ 2147483646 w 140"/>
                <a:gd name="T5" fmla="*/ 2147483646 h 504"/>
                <a:gd name="T6" fmla="*/ 2147483646 w 140"/>
                <a:gd name="T7" fmla="*/ 2147483646 h 504"/>
                <a:gd name="T8" fmla="*/ 0 w 140"/>
                <a:gd name="T9" fmla="*/ 0 h 504"/>
                <a:gd name="T10" fmla="*/ 2147483646 w 140"/>
                <a:gd name="T11" fmla="*/ 2147483646 h 504"/>
                <a:gd name="T12" fmla="*/ 2147483646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8" name="Freeform 13">
              <a:extLst>
                <a:ext uri="{FF2B5EF4-FFF2-40B4-BE49-F238E27FC236}">
                  <a16:creationId xmlns:a16="http://schemas.microsoft.com/office/drawing/2014/main" id="{675E8966-8E7C-4BA5-AAA4-C4598B564495}"/>
                </a:ext>
              </a:extLst>
            </p:cNvPr>
            <p:cNvSpPr>
              <a:spLocks/>
            </p:cNvSpPr>
            <p:nvPr/>
          </p:nvSpPr>
          <p:spPr bwMode="auto">
            <a:xfrm>
              <a:off x="3174622" y="4730255"/>
              <a:ext cx="519314" cy="1210171"/>
            </a:xfrm>
            <a:custGeom>
              <a:avLst/>
              <a:gdLst>
                <a:gd name="T0" fmla="*/ 2147483646 w 132"/>
                <a:gd name="T1" fmla="*/ 2147483646 h 308"/>
                <a:gd name="T2" fmla="*/ 0 w 132"/>
                <a:gd name="T3" fmla="*/ 0 h 308"/>
                <a:gd name="T4" fmla="*/ 0 w 132"/>
                <a:gd name="T5" fmla="*/ 2147483646 h 308"/>
                <a:gd name="T6" fmla="*/ 2147483646 w 132"/>
                <a:gd name="T7" fmla="*/ 2147483646 h 308"/>
                <a:gd name="T8" fmla="*/ 2147483646 w 132"/>
                <a:gd name="T9" fmla="*/ 2147483646 h 308"/>
                <a:gd name="T10" fmla="*/ 2147483646 w 132"/>
                <a:gd name="T11" fmla="*/ 2147483646 h 308"/>
                <a:gd name="T12" fmla="*/ 2147483646 w 132"/>
                <a:gd name="T13" fmla="*/ 2147483646 h 308"/>
                <a:gd name="T14" fmla="*/ 2147483646 w 132"/>
                <a:gd name="T15" fmla="*/ 2147483646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9" name="Freeform 14">
              <a:extLst>
                <a:ext uri="{FF2B5EF4-FFF2-40B4-BE49-F238E27FC236}">
                  <a16:creationId xmlns:a16="http://schemas.microsoft.com/office/drawing/2014/main" id="{EFB8A63B-6206-49EC-90B8-A98A072AC681}"/>
                </a:ext>
              </a:extLst>
            </p:cNvPr>
            <p:cNvSpPr>
              <a:spLocks/>
            </p:cNvSpPr>
            <p:nvPr/>
          </p:nvSpPr>
          <p:spPr bwMode="auto">
            <a:xfrm>
              <a:off x="3305804" y="5630785"/>
              <a:ext cx="146057" cy="309641"/>
            </a:xfrm>
            <a:custGeom>
              <a:avLst/>
              <a:gdLst>
                <a:gd name="T0" fmla="*/ 2147483646 w 37"/>
                <a:gd name="T1" fmla="*/ 2147483646 h 79"/>
                <a:gd name="T2" fmla="*/ 2147483646 w 37"/>
                <a:gd name="T3" fmla="*/ 2147483646 h 79"/>
                <a:gd name="T4" fmla="*/ 0 w 37"/>
                <a:gd name="T5" fmla="*/ 0 h 79"/>
                <a:gd name="T6" fmla="*/ 2147483646 w 37"/>
                <a:gd name="T7" fmla="*/ 2147483646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0" name="Freeform 15">
              <a:extLst>
                <a:ext uri="{FF2B5EF4-FFF2-40B4-BE49-F238E27FC236}">
                  <a16:creationId xmlns:a16="http://schemas.microsoft.com/office/drawing/2014/main" id="{B0898F52-0756-45C9-9184-43348889E8CF}"/>
                </a:ext>
              </a:extLst>
            </p:cNvPr>
            <p:cNvSpPr>
              <a:spLocks/>
            </p:cNvSpPr>
            <p:nvPr/>
          </p:nvSpPr>
          <p:spPr bwMode="auto">
            <a:xfrm>
              <a:off x="2572813" y="2818321"/>
              <a:ext cx="700533" cy="2834099"/>
            </a:xfrm>
            <a:custGeom>
              <a:avLst/>
              <a:gdLst>
                <a:gd name="T0" fmla="*/ 2147483646 w 178"/>
                <a:gd name="T1" fmla="*/ 2147483646 h 722"/>
                <a:gd name="T2" fmla="*/ 2147483646 w 178"/>
                <a:gd name="T3" fmla="*/ 2147483646 h 722"/>
                <a:gd name="T4" fmla="*/ 2147483646 w 178"/>
                <a:gd name="T5" fmla="*/ 2147483646 h 722"/>
                <a:gd name="T6" fmla="*/ 2147483646 w 178"/>
                <a:gd name="T7" fmla="*/ 2147483646 h 722"/>
                <a:gd name="T8" fmla="*/ 0 w 178"/>
                <a:gd name="T9" fmla="*/ 0 h 722"/>
                <a:gd name="T10" fmla="*/ 2147483646 w 178"/>
                <a:gd name="T11" fmla="*/ 2147483646 h 722"/>
                <a:gd name="T12" fmla="*/ 2147483646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1" name="Freeform 16">
              <a:extLst>
                <a:ext uri="{FF2B5EF4-FFF2-40B4-BE49-F238E27FC236}">
                  <a16:creationId xmlns:a16="http://schemas.microsoft.com/office/drawing/2014/main" id="{AED78F3F-1C69-4FE0-B9C1-F83F9820C8F1}"/>
                </a:ext>
              </a:extLst>
            </p:cNvPr>
            <p:cNvSpPr>
              <a:spLocks/>
            </p:cNvSpPr>
            <p:nvPr/>
          </p:nvSpPr>
          <p:spPr bwMode="auto">
            <a:xfrm>
              <a:off x="2506546" y="285750"/>
              <a:ext cx="90610" cy="2493358"/>
            </a:xfrm>
            <a:custGeom>
              <a:avLst/>
              <a:gdLst>
                <a:gd name="T0" fmla="*/ 2147483646 w 23"/>
                <a:gd name="T1" fmla="*/ 2147483646 h 635"/>
                <a:gd name="T2" fmla="*/ 2147483646 w 23"/>
                <a:gd name="T3" fmla="*/ 2147483646 h 635"/>
                <a:gd name="T4" fmla="*/ 2147483646 w 23"/>
                <a:gd name="T5" fmla="*/ 2147483646 h 635"/>
                <a:gd name="T6" fmla="*/ 2147483646 w 23"/>
                <a:gd name="T7" fmla="*/ 2147483646 h 635"/>
                <a:gd name="T8" fmla="*/ 2147483646 w 23"/>
                <a:gd name="T9" fmla="*/ 2147483646 h 635"/>
                <a:gd name="T10" fmla="*/ 2147483646 w 23"/>
                <a:gd name="T11" fmla="*/ 2147483646 h 635"/>
                <a:gd name="T12" fmla="*/ 2147483646 w 23"/>
                <a:gd name="T13" fmla="*/ 0 h 635"/>
                <a:gd name="T14" fmla="*/ 2147483646 w 23"/>
                <a:gd name="T15" fmla="*/ 0 h 635"/>
                <a:gd name="T16" fmla="*/ 2147483646 w 23"/>
                <a:gd name="T17" fmla="*/ 2147483646 h 635"/>
                <a:gd name="T18" fmla="*/ 2147483646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2" name="Freeform 17">
              <a:extLst>
                <a:ext uri="{FF2B5EF4-FFF2-40B4-BE49-F238E27FC236}">
                  <a16:creationId xmlns:a16="http://schemas.microsoft.com/office/drawing/2014/main" id="{DDA467A3-B4CC-44B2-824C-BDE10862CC49}"/>
                </a:ext>
              </a:extLst>
            </p:cNvPr>
            <p:cNvSpPr>
              <a:spLocks/>
            </p:cNvSpPr>
            <p:nvPr/>
          </p:nvSpPr>
          <p:spPr bwMode="auto">
            <a:xfrm>
              <a:off x="2553880" y="2599273"/>
              <a:ext cx="67619" cy="420517"/>
            </a:xfrm>
            <a:custGeom>
              <a:avLst/>
              <a:gdLst>
                <a:gd name="T0" fmla="*/ 0 w 17"/>
                <a:gd name="T1" fmla="*/ 0 h 107"/>
                <a:gd name="T2" fmla="*/ 2147483646 w 17"/>
                <a:gd name="T3" fmla="*/ 2147483646 h 107"/>
                <a:gd name="T4" fmla="*/ 2147483646 w 17"/>
                <a:gd name="T5" fmla="*/ 2147483646 h 107"/>
                <a:gd name="T6" fmla="*/ 2147483646 w 17"/>
                <a:gd name="T7" fmla="*/ 2147483646 h 107"/>
                <a:gd name="T8" fmla="*/ 2147483646 w 17"/>
                <a:gd name="T9" fmla="*/ 2147483646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3" name="Freeform 18">
              <a:extLst>
                <a:ext uri="{FF2B5EF4-FFF2-40B4-BE49-F238E27FC236}">
                  <a16:creationId xmlns:a16="http://schemas.microsoft.com/office/drawing/2014/main" id="{8E97BA62-8812-4EB4-AAC7-3573C6A6D78C}"/>
                </a:ext>
              </a:extLst>
            </p:cNvPr>
            <p:cNvSpPr>
              <a:spLocks/>
            </p:cNvSpPr>
            <p:nvPr/>
          </p:nvSpPr>
          <p:spPr bwMode="auto">
            <a:xfrm>
              <a:off x="3143518" y="4757298"/>
              <a:ext cx="162286" cy="873487"/>
            </a:xfrm>
            <a:custGeom>
              <a:avLst/>
              <a:gdLst>
                <a:gd name="T0" fmla="*/ 0 w 41"/>
                <a:gd name="T1" fmla="*/ 0 h 222"/>
                <a:gd name="T2" fmla="*/ 2147483646 w 41"/>
                <a:gd name="T3" fmla="*/ 2147483646 h 222"/>
                <a:gd name="T4" fmla="*/ 2147483646 w 41"/>
                <a:gd name="T5" fmla="*/ 2147483646 h 222"/>
                <a:gd name="T6" fmla="*/ 2147483646 w 41"/>
                <a:gd name="T7" fmla="*/ 2147483646 h 222"/>
                <a:gd name="T8" fmla="*/ 2147483646 w 41"/>
                <a:gd name="T9" fmla="*/ 2147483646 h 222"/>
                <a:gd name="T10" fmla="*/ 2147483646 w 41"/>
                <a:gd name="T11" fmla="*/ 2147483646 h 222"/>
                <a:gd name="T12" fmla="*/ 2147483646 w 41"/>
                <a:gd name="T13" fmla="*/ 2147483646 h 222"/>
                <a:gd name="T14" fmla="*/ 2147483646 w 41"/>
                <a:gd name="T15" fmla="*/ 2147483646 h 222"/>
                <a:gd name="T16" fmla="*/ 2147483646 w 41"/>
                <a:gd name="T17" fmla="*/ 2147483646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4" name="Freeform 19">
              <a:extLst>
                <a:ext uri="{FF2B5EF4-FFF2-40B4-BE49-F238E27FC236}">
                  <a16:creationId xmlns:a16="http://schemas.microsoft.com/office/drawing/2014/main" id="{B3479682-91A9-40E6-9C64-CE06646CAA5A}"/>
                </a:ext>
              </a:extLst>
            </p:cNvPr>
            <p:cNvSpPr>
              <a:spLocks/>
            </p:cNvSpPr>
            <p:nvPr/>
          </p:nvSpPr>
          <p:spPr bwMode="auto">
            <a:xfrm>
              <a:off x="3147575" y="1282282"/>
              <a:ext cx="1768913" cy="3447973"/>
            </a:xfrm>
            <a:custGeom>
              <a:avLst/>
              <a:gdLst>
                <a:gd name="T0" fmla="*/ 2147483646 w 450"/>
                <a:gd name="T1" fmla="*/ 2147483646 h 878"/>
                <a:gd name="T2" fmla="*/ 2147483646 w 450"/>
                <a:gd name="T3" fmla="*/ 2147483646 h 878"/>
                <a:gd name="T4" fmla="*/ 2147483646 w 450"/>
                <a:gd name="T5" fmla="*/ 2147483646 h 878"/>
                <a:gd name="T6" fmla="*/ 2147483646 w 450"/>
                <a:gd name="T7" fmla="*/ 2147483646 h 878"/>
                <a:gd name="T8" fmla="*/ 2147483646 w 450"/>
                <a:gd name="T9" fmla="*/ 2147483646 h 878"/>
                <a:gd name="T10" fmla="*/ 2147483646 w 450"/>
                <a:gd name="T11" fmla="*/ 2147483646 h 878"/>
                <a:gd name="T12" fmla="*/ 2147483646 w 450"/>
                <a:gd name="T13" fmla="*/ 2147483646 h 878"/>
                <a:gd name="T14" fmla="*/ 2147483646 w 450"/>
                <a:gd name="T15" fmla="*/ 0 h 878"/>
                <a:gd name="T16" fmla="*/ 2147483646 w 450"/>
                <a:gd name="T17" fmla="*/ 2147483646 h 878"/>
                <a:gd name="T18" fmla="*/ 2147483646 w 450"/>
                <a:gd name="T19" fmla="*/ 2147483646 h 878"/>
                <a:gd name="T20" fmla="*/ 2147483646 w 450"/>
                <a:gd name="T21" fmla="*/ 2147483646 h 878"/>
                <a:gd name="T22" fmla="*/ 2147483646 w 450"/>
                <a:gd name="T23" fmla="*/ 2147483646 h 878"/>
                <a:gd name="T24" fmla="*/ 2147483646 w 450"/>
                <a:gd name="T25" fmla="*/ 2147483646 h 878"/>
                <a:gd name="T26" fmla="*/ 0 w 450"/>
                <a:gd name="T27" fmla="*/ 2147483646 h 878"/>
                <a:gd name="T28" fmla="*/ 0 w 450"/>
                <a:gd name="T29" fmla="*/ 2147483646 h 878"/>
                <a:gd name="T30" fmla="*/ 2147483646 w 450"/>
                <a:gd name="T31" fmla="*/ 2147483646 h 878"/>
                <a:gd name="T32" fmla="*/ 2147483646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5" name="Freeform 20">
              <a:extLst>
                <a:ext uri="{FF2B5EF4-FFF2-40B4-BE49-F238E27FC236}">
                  <a16:creationId xmlns:a16="http://schemas.microsoft.com/office/drawing/2014/main" id="{435FBACC-8C85-4524-8A45-596D38762BED}"/>
                </a:ext>
              </a:extLst>
            </p:cNvPr>
            <p:cNvSpPr>
              <a:spLocks/>
            </p:cNvSpPr>
            <p:nvPr/>
          </p:nvSpPr>
          <p:spPr bwMode="auto">
            <a:xfrm>
              <a:off x="3273346" y="5652419"/>
              <a:ext cx="137943" cy="288007"/>
            </a:xfrm>
            <a:custGeom>
              <a:avLst/>
              <a:gdLst>
                <a:gd name="T0" fmla="*/ 0 w 35"/>
                <a:gd name="T1" fmla="*/ 0 h 73"/>
                <a:gd name="T2" fmla="*/ 2147483646 w 35"/>
                <a:gd name="T3" fmla="*/ 2147483646 h 73"/>
                <a:gd name="T4" fmla="*/ 2147483646 w 35"/>
                <a:gd name="T5" fmla="*/ 2147483646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6" name="Freeform 21">
              <a:extLst>
                <a:ext uri="{FF2B5EF4-FFF2-40B4-BE49-F238E27FC236}">
                  <a16:creationId xmlns:a16="http://schemas.microsoft.com/office/drawing/2014/main" id="{33907AEC-AB73-4A4F-A958-EF667C054731}"/>
                </a:ext>
              </a:extLst>
            </p:cNvPr>
            <p:cNvSpPr>
              <a:spLocks/>
            </p:cNvSpPr>
            <p:nvPr/>
          </p:nvSpPr>
          <p:spPr bwMode="auto">
            <a:xfrm>
              <a:off x="3143518" y="4655887"/>
              <a:ext cx="31104" cy="189300"/>
            </a:xfrm>
            <a:custGeom>
              <a:avLst/>
              <a:gdLst>
                <a:gd name="T0" fmla="*/ 2147483646 w 8"/>
                <a:gd name="T1" fmla="*/ 2147483646 h 48"/>
                <a:gd name="T2" fmla="*/ 2147483646 w 8"/>
                <a:gd name="T3" fmla="*/ 2147483646 h 48"/>
                <a:gd name="T4" fmla="*/ 2147483646 w 8"/>
                <a:gd name="T5" fmla="*/ 2147483646 h 48"/>
                <a:gd name="T6" fmla="*/ 2147483646 w 8"/>
                <a:gd name="T7" fmla="*/ 0 h 48"/>
                <a:gd name="T8" fmla="*/ 0 w 8"/>
                <a:gd name="T9" fmla="*/ 2147483646 h 48"/>
                <a:gd name="T10" fmla="*/ 2147483646 w 8"/>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57" name="Freeform 22">
              <a:extLst>
                <a:ext uri="{FF2B5EF4-FFF2-40B4-BE49-F238E27FC236}">
                  <a16:creationId xmlns:a16="http://schemas.microsoft.com/office/drawing/2014/main" id="{CBA96ABD-D386-4C6E-A528-946734965820}"/>
                </a:ext>
              </a:extLst>
            </p:cNvPr>
            <p:cNvSpPr>
              <a:spLocks/>
            </p:cNvSpPr>
            <p:nvPr/>
          </p:nvSpPr>
          <p:spPr bwMode="auto">
            <a:xfrm>
              <a:off x="3211137" y="5410385"/>
              <a:ext cx="204209" cy="530041"/>
            </a:xfrm>
            <a:custGeom>
              <a:avLst/>
              <a:gdLst>
                <a:gd name="T0" fmla="*/ 2147483646 w 52"/>
                <a:gd name="T1" fmla="*/ 2147483646 h 135"/>
                <a:gd name="T2" fmla="*/ 0 w 52"/>
                <a:gd name="T3" fmla="*/ 0 h 135"/>
                <a:gd name="T4" fmla="*/ 2147483646 w 52"/>
                <a:gd name="T5" fmla="*/ 2147483646 h 135"/>
                <a:gd name="T6" fmla="*/ 2147483646 w 52"/>
                <a:gd name="T7" fmla="*/ 2147483646 h 135"/>
                <a:gd name="T8" fmla="*/ 2147483646 w 52"/>
                <a:gd name="T9" fmla="*/ 2147483646 h 135"/>
                <a:gd name="T10" fmla="*/ 2147483646 w 52"/>
                <a:gd name="T11" fmla="*/ 2147483646 h 135"/>
                <a:gd name="T12" fmla="*/ 2147483646 w 52"/>
                <a:gd name="T13" fmla="*/ 2147483646 h 135"/>
                <a:gd name="T14" fmla="*/ 2147483646 w 52"/>
                <a:gd name="T15" fmla="*/ 2147483646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027" name="Group 9">
            <a:extLst>
              <a:ext uri="{FF2B5EF4-FFF2-40B4-BE49-F238E27FC236}">
                <a16:creationId xmlns:a16="http://schemas.microsoft.com/office/drawing/2014/main" id="{CEA752C1-EEDB-4DC2-B6D2-6551AB5D2E6C}"/>
              </a:ext>
            </a:extLst>
          </p:cNvPr>
          <p:cNvGrpSpPr>
            <a:grpSpLocks/>
          </p:cNvGrpSpPr>
          <p:nvPr/>
        </p:nvGrpSpPr>
        <p:grpSpPr bwMode="auto">
          <a:xfrm>
            <a:off x="26988" y="0"/>
            <a:ext cx="2357437" cy="6853238"/>
            <a:chOff x="6627813" y="194833"/>
            <a:chExt cx="1952625" cy="5678918"/>
          </a:xfrm>
        </p:grpSpPr>
        <p:sp>
          <p:nvSpPr>
            <p:cNvPr id="1034" name="Freeform 27">
              <a:extLst>
                <a:ext uri="{FF2B5EF4-FFF2-40B4-BE49-F238E27FC236}">
                  <a16:creationId xmlns:a16="http://schemas.microsoft.com/office/drawing/2014/main" id="{FB59E399-D873-480C-9432-67ECEA15E2A6}"/>
                </a:ext>
              </a:extLst>
            </p:cNvPr>
            <p:cNvSpPr>
              <a:spLocks/>
            </p:cNvSpPr>
            <p:nvPr/>
          </p:nvSpPr>
          <p:spPr bwMode="auto">
            <a:xfrm>
              <a:off x="6627813" y="194833"/>
              <a:ext cx="408933" cy="3646504"/>
            </a:xfrm>
            <a:custGeom>
              <a:avLst/>
              <a:gdLst>
                <a:gd name="T0" fmla="*/ 2147483646 w 103"/>
                <a:gd name="T1" fmla="*/ 2147483646 h 920"/>
                <a:gd name="T2" fmla="*/ 2147483646 w 103"/>
                <a:gd name="T3" fmla="*/ 2147483646 h 920"/>
                <a:gd name="T4" fmla="*/ 2147483646 w 103"/>
                <a:gd name="T5" fmla="*/ 2147483646 h 920"/>
                <a:gd name="T6" fmla="*/ 2147483646 w 103"/>
                <a:gd name="T7" fmla="*/ 2147483646 h 920"/>
                <a:gd name="T8" fmla="*/ 2147483646 w 103"/>
                <a:gd name="T9" fmla="*/ 2147483646 h 920"/>
                <a:gd name="T10" fmla="*/ 2147483646 w 103"/>
                <a:gd name="T11" fmla="*/ 2147483646 h 920"/>
                <a:gd name="T12" fmla="*/ 2147483646 w 103"/>
                <a:gd name="T13" fmla="*/ 2147483646 h 920"/>
                <a:gd name="T14" fmla="*/ 2147483646 w 103"/>
                <a:gd name="T15" fmla="*/ 2147483646 h 920"/>
                <a:gd name="T16" fmla="*/ 2147483646 w 103"/>
                <a:gd name="T17" fmla="*/ 2147483646 h 920"/>
                <a:gd name="T18" fmla="*/ 2147483646 w 103"/>
                <a:gd name="T19" fmla="*/ 2147483646 h 920"/>
                <a:gd name="T20" fmla="*/ 2147483646 w 103"/>
                <a:gd name="T21" fmla="*/ 2147483646 h 920"/>
                <a:gd name="T22" fmla="*/ 2147483646 w 103"/>
                <a:gd name="T23" fmla="*/ 0 h 920"/>
                <a:gd name="T24" fmla="*/ 0 w 103"/>
                <a:gd name="T25" fmla="*/ 0 h 920"/>
                <a:gd name="T26" fmla="*/ 2147483646 w 103"/>
                <a:gd name="T27" fmla="*/ 2147483646 h 920"/>
                <a:gd name="T28" fmla="*/ 2147483646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35" name="Freeform 28">
              <a:extLst>
                <a:ext uri="{FF2B5EF4-FFF2-40B4-BE49-F238E27FC236}">
                  <a16:creationId xmlns:a16="http://schemas.microsoft.com/office/drawing/2014/main" id="{C499203F-7E83-4A6D-96E7-976C50EF0336}"/>
                </a:ext>
              </a:extLst>
            </p:cNvPr>
            <p:cNvSpPr>
              <a:spLocks/>
            </p:cNvSpPr>
            <p:nvPr/>
          </p:nvSpPr>
          <p:spPr bwMode="auto">
            <a:xfrm>
              <a:off x="7061730" y="3771618"/>
              <a:ext cx="349763" cy="1310216"/>
            </a:xfrm>
            <a:custGeom>
              <a:avLst/>
              <a:gdLst>
                <a:gd name="T0" fmla="*/ 2147483646 w 88"/>
                <a:gd name="T1" fmla="*/ 2147483646 h 330"/>
                <a:gd name="T2" fmla="*/ 2147483646 w 88"/>
                <a:gd name="T3" fmla="*/ 2147483646 h 330"/>
                <a:gd name="T4" fmla="*/ 2147483646 w 88"/>
                <a:gd name="T5" fmla="*/ 2147483646 h 330"/>
                <a:gd name="T6" fmla="*/ 2147483646 w 88"/>
                <a:gd name="T7" fmla="*/ 2147483646 h 330"/>
                <a:gd name="T8" fmla="*/ 2147483646 w 88"/>
                <a:gd name="T9" fmla="*/ 2147483646 h 330"/>
                <a:gd name="T10" fmla="*/ 0 w 88"/>
                <a:gd name="T11" fmla="*/ 0 h 330"/>
                <a:gd name="T12" fmla="*/ 2147483646 w 88"/>
                <a:gd name="T13" fmla="*/ 2147483646 h 330"/>
                <a:gd name="T14" fmla="*/ 2147483646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36" name="Freeform 29">
              <a:extLst>
                <a:ext uri="{FF2B5EF4-FFF2-40B4-BE49-F238E27FC236}">
                  <a16:creationId xmlns:a16="http://schemas.microsoft.com/office/drawing/2014/main" id="{C661DA83-F978-4C96-884A-D2F76A1268B0}"/>
                </a:ext>
              </a:extLst>
            </p:cNvPr>
            <p:cNvSpPr>
              <a:spLocks/>
            </p:cNvSpPr>
            <p:nvPr/>
          </p:nvSpPr>
          <p:spPr bwMode="auto">
            <a:xfrm>
              <a:off x="7439105" y="5052893"/>
              <a:ext cx="357653" cy="820858"/>
            </a:xfrm>
            <a:custGeom>
              <a:avLst/>
              <a:gdLst>
                <a:gd name="T0" fmla="*/ 2147483646 w 90"/>
                <a:gd name="T1" fmla="*/ 2147483646 h 207"/>
                <a:gd name="T2" fmla="*/ 0 w 90"/>
                <a:gd name="T3" fmla="*/ 0 h 207"/>
                <a:gd name="T4" fmla="*/ 2147483646 w 90"/>
                <a:gd name="T5" fmla="*/ 2147483646 h 207"/>
                <a:gd name="T6" fmla="*/ 2147483646 w 90"/>
                <a:gd name="T7" fmla="*/ 2147483646 h 207"/>
                <a:gd name="T8" fmla="*/ 2147483646 w 90"/>
                <a:gd name="T9" fmla="*/ 2147483646 h 207"/>
                <a:gd name="T10" fmla="*/ 2147483646 w 90"/>
                <a:gd name="T11" fmla="*/ 2147483646 h 207"/>
                <a:gd name="T12" fmla="*/ 2147483646 w 90"/>
                <a:gd name="T13" fmla="*/ 2147483646 h 207"/>
                <a:gd name="T14" fmla="*/ 2147483646 w 90"/>
                <a:gd name="T15" fmla="*/ 214748364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37" name="Freeform 30">
              <a:extLst>
                <a:ext uri="{FF2B5EF4-FFF2-40B4-BE49-F238E27FC236}">
                  <a16:creationId xmlns:a16="http://schemas.microsoft.com/office/drawing/2014/main" id="{63CF181C-D6C4-4678-A237-4C0FE6511F79}"/>
                </a:ext>
              </a:extLst>
            </p:cNvPr>
            <p:cNvSpPr>
              <a:spLocks/>
            </p:cNvSpPr>
            <p:nvPr/>
          </p:nvSpPr>
          <p:spPr bwMode="auto">
            <a:xfrm>
              <a:off x="7036746" y="3811082"/>
              <a:ext cx="457585" cy="1853508"/>
            </a:xfrm>
            <a:custGeom>
              <a:avLst/>
              <a:gdLst>
                <a:gd name="T0" fmla="*/ 2147483646 w 115"/>
                <a:gd name="T1" fmla="*/ 2147483646 h 467"/>
                <a:gd name="T2" fmla="*/ 2147483646 w 115"/>
                <a:gd name="T3" fmla="*/ 2147483646 h 467"/>
                <a:gd name="T4" fmla="*/ 2147483646 w 115"/>
                <a:gd name="T5" fmla="*/ 2147483646 h 467"/>
                <a:gd name="T6" fmla="*/ 2147483646 w 115"/>
                <a:gd name="T7" fmla="*/ 2147483646 h 467"/>
                <a:gd name="T8" fmla="*/ 0 w 115"/>
                <a:gd name="T9" fmla="*/ 0 h 467"/>
                <a:gd name="T10" fmla="*/ 2147483646 w 115"/>
                <a:gd name="T11" fmla="*/ 2147483646 h 467"/>
                <a:gd name="T12" fmla="*/ 2147483646 w 115"/>
                <a:gd name="T13" fmla="*/ 2147483646 h 467"/>
                <a:gd name="T14" fmla="*/ 2147483646 w 115"/>
                <a:gd name="T15" fmla="*/ 2147483646 h 467"/>
                <a:gd name="T16" fmla="*/ 2147483646 w 115"/>
                <a:gd name="T17" fmla="*/ 2147483646 h 467"/>
                <a:gd name="T18" fmla="*/ 2147483646 w 115"/>
                <a:gd name="T19" fmla="*/ 2147483646 h 467"/>
                <a:gd name="T20" fmla="*/ 2147483646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38" name="Freeform 31">
              <a:extLst>
                <a:ext uri="{FF2B5EF4-FFF2-40B4-BE49-F238E27FC236}">
                  <a16:creationId xmlns:a16="http://schemas.microsoft.com/office/drawing/2014/main" id="{CFE4DA1E-304E-4095-BE7A-AD22038F2576}"/>
                </a:ext>
              </a:extLst>
            </p:cNvPr>
            <p:cNvSpPr>
              <a:spLocks/>
            </p:cNvSpPr>
            <p:nvPr/>
          </p:nvSpPr>
          <p:spPr bwMode="auto">
            <a:xfrm>
              <a:off x="6993355" y="1263001"/>
              <a:ext cx="144639" cy="2508617"/>
            </a:xfrm>
            <a:custGeom>
              <a:avLst/>
              <a:gdLst>
                <a:gd name="T0" fmla="*/ 2147483646 w 36"/>
                <a:gd name="T1" fmla="*/ 2147483646 h 633"/>
                <a:gd name="T2" fmla="*/ 2147483646 w 36"/>
                <a:gd name="T3" fmla="*/ 2147483646 h 633"/>
                <a:gd name="T4" fmla="*/ 2147483646 w 36"/>
                <a:gd name="T5" fmla="*/ 2147483646 h 633"/>
                <a:gd name="T6" fmla="*/ 2147483646 w 36"/>
                <a:gd name="T7" fmla="*/ 2147483646 h 633"/>
                <a:gd name="T8" fmla="*/ 2147483646 w 36"/>
                <a:gd name="T9" fmla="*/ 2147483646 h 633"/>
                <a:gd name="T10" fmla="*/ 2147483646 w 36"/>
                <a:gd name="T11" fmla="*/ 0 h 633"/>
                <a:gd name="T12" fmla="*/ 2147483646 w 36"/>
                <a:gd name="T13" fmla="*/ 0 h 633"/>
                <a:gd name="T14" fmla="*/ 2147483646 w 36"/>
                <a:gd name="T15" fmla="*/ 2147483646 h 633"/>
                <a:gd name="T16" fmla="*/ 2147483646 w 36"/>
                <a:gd name="T17" fmla="*/ 2147483646 h 633"/>
                <a:gd name="T18" fmla="*/ 2147483646 w 36"/>
                <a:gd name="T19" fmla="*/ 2147483646 h 633"/>
                <a:gd name="T20" fmla="*/ 2147483646 w 36"/>
                <a:gd name="T21" fmla="*/ 2147483646 h 633"/>
                <a:gd name="T22" fmla="*/ 2147483646 w 36"/>
                <a:gd name="T23" fmla="*/ 2147483646 h 633"/>
                <a:gd name="T24" fmla="*/ 2147483646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39" name="Freeform 32">
              <a:extLst>
                <a:ext uri="{FF2B5EF4-FFF2-40B4-BE49-F238E27FC236}">
                  <a16:creationId xmlns:a16="http://schemas.microsoft.com/office/drawing/2014/main" id="{1B26D03F-B1BE-4C12-8ECB-04F6CF9CC997}"/>
                </a:ext>
              </a:extLst>
            </p:cNvPr>
            <p:cNvSpPr>
              <a:spLocks/>
            </p:cNvSpPr>
            <p:nvPr/>
          </p:nvSpPr>
          <p:spPr bwMode="auto">
            <a:xfrm>
              <a:off x="7525889" y="5640911"/>
              <a:ext cx="111767" cy="232840"/>
            </a:xfrm>
            <a:custGeom>
              <a:avLst/>
              <a:gdLst>
                <a:gd name="T0" fmla="*/ 2147483646 w 28"/>
                <a:gd name="T1" fmla="*/ 2147483646 h 59"/>
                <a:gd name="T2" fmla="*/ 2147483646 w 28"/>
                <a:gd name="T3" fmla="*/ 2147483646 h 59"/>
                <a:gd name="T4" fmla="*/ 0 w 28"/>
                <a:gd name="T5" fmla="*/ 0 h 59"/>
                <a:gd name="T6" fmla="*/ 2147483646 w 28"/>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0" name="Freeform 33">
              <a:extLst>
                <a:ext uri="{FF2B5EF4-FFF2-40B4-BE49-F238E27FC236}">
                  <a16:creationId xmlns:a16="http://schemas.microsoft.com/office/drawing/2014/main" id="{10B16C43-62ED-4496-B5E7-D1C937A80C5E}"/>
                </a:ext>
              </a:extLst>
            </p:cNvPr>
            <p:cNvSpPr>
              <a:spLocks/>
            </p:cNvSpPr>
            <p:nvPr/>
          </p:nvSpPr>
          <p:spPr bwMode="auto">
            <a:xfrm>
              <a:off x="7020967" y="3599290"/>
              <a:ext cx="68375" cy="423584"/>
            </a:xfrm>
            <a:custGeom>
              <a:avLst/>
              <a:gdLst>
                <a:gd name="T0" fmla="*/ 2147483646 w 17"/>
                <a:gd name="T1" fmla="*/ 2147483646 h 107"/>
                <a:gd name="T2" fmla="*/ 2147483646 w 17"/>
                <a:gd name="T3" fmla="*/ 2147483646 h 107"/>
                <a:gd name="T4" fmla="*/ 2147483646 w 17"/>
                <a:gd name="T5" fmla="*/ 2147483646 h 107"/>
                <a:gd name="T6" fmla="*/ 2147483646 w 17"/>
                <a:gd name="T7" fmla="*/ 2147483646 h 107"/>
                <a:gd name="T8" fmla="*/ 0 w 17"/>
                <a:gd name="T9" fmla="*/ 0 h 107"/>
                <a:gd name="T10" fmla="*/ 0 w 17"/>
                <a:gd name="T11" fmla="*/ 2147483646 h 107"/>
                <a:gd name="T12" fmla="*/ 2147483646 w 17"/>
                <a:gd name="T13" fmla="*/ 2147483646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1" name="Freeform 34">
              <a:extLst>
                <a:ext uri="{FF2B5EF4-FFF2-40B4-BE49-F238E27FC236}">
                  <a16:creationId xmlns:a16="http://schemas.microsoft.com/office/drawing/2014/main" id="{FC6DA089-3B96-418A-9F1A-12B084BB1487}"/>
                </a:ext>
              </a:extLst>
            </p:cNvPr>
            <p:cNvSpPr>
              <a:spLocks/>
            </p:cNvSpPr>
            <p:nvPr/>
          </p:nvSpPr>
          <p:spPr bwMode="auto">
            <a:xfrm>
              <a:off x="7411493" y="2802110"/>
              <a:ext cx="1168945" cy="2250783"/>
            </a:xfrm>
            <a:custGeom>
              <a:avLst/>
              <a:gdLst>
                <a:gd name="T0" fmla="*/ 2147483646 w 294"/>
                <a:gd name="T1" fmla="*/ 2147483646 h 568"/>
                <a:gd name="T2" fmla="*/ 2147483646 w 294"/>
                <a:gd name="T3" fmla="*/ 2147483646 h 568"/>
                <a:gd name="T4" fmla="*/ 2147483646 w 294"/>
                <a:gd name="T5" fmla="*/ 2147483646 h 568"/>
                <a:gd name="T6" fmla="*/ 2147483646 w 294"/>
                <a:gd name="T7" fmla="*/ 2147483646 h 568"/>
                <a:gd name="T8" fmla="*/ 2147483646 w 294"/>
                <a:gd name="T9" fmla="*/ 2147483646 h 568"/>
                <a:gd name="T10" fmla="*/ 2147483646 w 294"/>
                <a:gd name="T11" fmla="*/ 2147483646 h 568"/>
                <a:gd name="T12" fmla="*/ 2147483646 w 294"/>
                <a:gd name="T13" fmla="*/ 0 h 568"/>
                <a:gd name="T14" fmla="*/ 2147483646 w 294"/>
                <a:gd name="T15" fmla="*/ 0 h 568"/>
                <a:gd name="T16" fmla="*/ 2147483646 w 294"/>
                <a:gd name="T17" fmla="*/ 2147483646 h 568"/>
                <a:gd name="T18" fmla="*/ 2147483646 w 294"/>
                <a:gd name="T19" fmla="*/ 2147483646 h 568"/>
                <a:gd name="T20" fmla="*/ 2147483646 w 294"/>
                <a:gd name="T21" fmla="*/ 2147483646 h 568"/>
                <a:gd name="T22" fmla="*/ 2147483646 w 294"/>
                <a:gd name="T23" fmla="*/ 2147483646 h 568"/>
                <a:gd name="T24" fmla="*/ 2147483646 w 294"/>
                <a:gd name="T25" fmla="*/ 2147483646 h 568"/>
                <a:gd name="T26" fmla="*/ 0 w 294"/>
                <a:gd name="T27" fmla="*/ 2147483646 h 568"/>
                <a:gd name="T28" fmla="*/ 2147483646 w 294"/>
                <a:gd name="T29" fmla="*/ 2147483646 h 568"/>
                <a:gd name="T30" fmla="*/ 2147483646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2" name="Freeform 35">
              <a:extLst>
                <a:ext uri="{FF2B5EF4-FFF2-40B4-BE49-F238E27FC236}">
                  <a16:creationId xmlns:a16="http://schemas.microsoft.com/office/drawing/2014/main" id="{0CA20BD8-F625-4849-A715-79DD8BBB4B8C}"/>
                </a:ext>
              </a:extLst>
            </p:cNvPr>
            <p:cNvSpPr>
              <a:spLocks/>
            </p:cNvSpPr>
            <p:nvPr/>
          </p:nvSpPr>
          <p:spPr bwMode="auto">
            <a:xfrm>
              <a:off x="7494331" y="5664590"/>
              <a:ext cx="99932" cy="209161"/>
            </a:xfrm>
            <a:custGeom>
              <a:avLst/>
              <a:gdLst>
                <a:gd name="T0" fmla="*/ 0 w 25"/>
                <a:gd name="T1" fmla="*/ 0 h 53"/>
                <a:gd name="T2" fmla="*/ 2147483646 w 25"/>
                <a:gd name="T3" fmla="*/ 2147483646 h 53"/>
                <a:gd name="T4" fmla="*/ 2147483646 w 25"/>
                <a:gd name="T5" fmla="*/ 2147483646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3" name="Freeform 36">
              <a:extLst>
                <a:ext uri="{FF2B5EF4-FFF2-40B4-BE49-F238E27FC236}">
                  <a16:creationId xmlns:a16="http://schemas.microsoft.com/office/drawing/2014/main" id="{AAF7991F-1080-4DC2-B7F9-6A4003357E76}"/>
                </a:ext>
              </a:extLst>
            </p:cNvPr>
            <p:cNvSpPr>
              <a:spLocks/>
            </p:cNvSpPr>
            <p:nvPr/>
          </p:nvSpPr>
          <p:spPr bwMode="auto">
            <a:xfrm>
              <a:off x="7411493" y="5081833"/>
              <a:ext cx="114396" cy="559078"/>
            </a:xfrm>
            <a:custGeom>
              <a:avLst/>
              <a:gdLst>
                <a:gd name="T0" fmla="*/ 0 w 29"/>
                <a:gd name="T1" fmla="*/ 0 h 141"/>
                <a:gd name="T2" fmla="*/ 2147483646 w 29"/>
                <a:gd name="T3" fmla="*/ 2147483646 h 141"/>
                <a:gd name="T4" fmla="*/ 2147483646 w 29"/>
                <a:gd name="T5" fmla="*/ 2147483646 h 141"/>
                <a:gd name="T6" fmla="*/ 2147483646 w 29"/>
                <a:gd name="T7" fmla="*/ 2147483646 h 141"/>
                <a:gd name="T8" fmla="*/ 2147483646 w 29"/>
                <a:gd name="T9" fmla="*/ 2147483646 h 141"/>
                <a:gd name="T10" fmla="*/ 2147483646 w 29"/>
                <a:gd name="T11" fmla="*/ 2147483646 h 141"/>
                <a:gd name="T12" fmla="*/ 2147483646 w 29"/>
                <a:gd name="T13" fmla="*/ 2147483646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4" name="Freeform 37">
              <a:extLst>
                <a:ext uri="{FF2B5EF4-FFF2-40B4-BE49-F238E27FC236}">
                  <a16:creationId xmlns:a16="http://schemas.microsoft.com/office/drawing/2014/main" id="{EDB7EBB7-ABD2-4D09-A7E1-A0679E80CBDD}"/>
                </a:ext>
              </a:extLst>
            </p:cNvPr>
            <p:cNvSpPr>
              <a:spLocks/>
            </p:cNvSpPr>
            <p:nvPr/>
          </p:nvSpPr>
          <p:spPr bwMode="auto">
            <a:xfrm>
              <a:off x="7411493" y="4977910"/>
              <a:ext cx="32872" cy="189429"/>
            </a:xfrm>
            <a:custGeom>
              <a:avLst/>
              <a:gdLst>
                <a:gd name="T0" fmla="*/ 0 w 8"/>
                <a:gd name="T1" fmla="*/ 2147483646 h 48"/>
                <a:gd name="T2" fmla="*/ 2147483646 w 8"/>
                <a:gd name="T3" fmla="*/ 2147483646 h 48"/>
                <a:gd name="T4" fmla="*/ 2147483646 w 8"/>
                <a:gd name="T5" fmla="*/ 2147483646 h 48"/>
                <a:gd name="T6" fmla="*/ 2147483646 w 8"/>
                <a:gd name="T7" fmla="*/ 2147483646 h 48"/>
                <a:gd name="T8" fmla="*/ 0 w 8"/>
                <a:gd name="T9" fmla="*/ 0 h 48"/>
                <a:gd name="T10" fmla="*/ 0 w 8"/>
                <a:gd name="T11" fmla="*/ 2147483646 h 48"/>
                <a:gd name="T12" fmla="*/ 0 w 8"/>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045" name="Freeform 38">
              <a:extLst>
                <a:ext uri="{FF2B5EF4-FFF2-40B4-BE49-F238E27FC236}">
                  <a16:creationId xmlns:a16="http://schemas.microsoft.com/office/drawing/2014/main" id="{CD082930-F2EA-4C1A-AF42-FE535981F57A}"/>
                </a:ext>
              </a:extLst>
            </p:cNvPr>
            <p:cNvSpPr>
              <a:spLocks/>
            </p:cNvSpPr>
            <p:nvPr/>
          </p:nvSpPr>
          <p:spPr bwMode="auto">
            <a:xfrm>
              <a:off x="7439105" y="5434381"/>
              <a:ext cx="174882" cy="439370"/>
            </a:xfrm>
            <a:custGeom>
              <a:avLst/>
              <a:gdLst>
                <a:gd name="T0" fmla="*/ 2147483646 w 44"/>
                <a:gd name="T1" fmla="*/ 2147483646 h 111"/>
                <a:gd name="T2" fmla="*/ 0 w 44"/>
                <a:gd name="T3" fmla="*/ 0 h 111"/>
                <a:gd name="T4" fmla="*/ 2147483646 w 44"/>
                <a:gd name="T5" fmla="*/ 2147483646 h 111"/>
                <a:gd name="T6" fmla="*/ 2147483646 w 44"/>
                <a:gd name="T7" fmla="*/ 2147483646 h 111"/>
                <a:gd name="T8" fmla="*/ 2147483646 w 44"/>
                <a:gd name="T9" fmla="*/ 2147483646 h 111"/>
                <a:gd name="T10" fmla="*/ 2147483646 w 44"/>
                <a:gd name="T11" fmla="*/ 2147483646 h 111"/>
                <a:gd name="T12" fmla="*/ 2147483646 w 44"/>
                <a:gd name="T13" fmla="*/ 2147483646 h 111"/>
                <a:gd name="T14" fmla="*/ 2147483646 w 44"/>
                <a:gd name="T15" fmla="*/ 2147483646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7" name="Rectangle 6">
            <a:extLst>
              <a:ext uri="{FF2B5EF4-FFF2-40B4-BE49-F238E27FC236}">
                <a16:creationId xmlns:a16="http://schemas.microsoft.com/office/drawing/2014/main" id="{A11FF754-99B3-4D6C-9D2D-31C22253F2F8}"/>
              </a:ext>
            </a:extLst>
          </p:cNvPr>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a:extLst>
              <a:ext uri="{FF2B5EF4-FFF2-40B4-BE49-F238E27FC236}">
                <a16:creationId xmlns:a16="http://schemas.microsoft.com/office/drawing/2014/main" id="{17D2145C-A0C1-4E7C-8428-63E8711250D7}"/>
              </a:ext>
            </a:extLst>
          </p:cNvPr>
          <p:cNvSpPr>
            <a:spLocks noGrp="1"/>
          </p:cNvSpPr>
          <p:nvPr>
            <p:ph type="title"/>
          </p:nvPr>
        </p:nvSpPr>
        <p:spPr bwMode="auto">
          <a:xfrm>
            <a:off x="2592388" y="623888"/>
            <a:ext cx="8912225"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başlık stili için tıklatın</a:t>
            </a:r>
            <a:endParaRPr lang="en-US" altLang="tr-TR"/>
          </a:p>
        </p:txBody>
      </p:sp>
      <p:sp>
        <p:nvSpPr>
          <p:cNvPr id="1030" name="Text Placeholder 2">
            <a:extLst>
              <a:ext uri="{FF2B5EF4-FFF2-40B4-BE49-F238E27FC236}">
                <a16:creationId xmlns:a16="http://schemas.microsoft.com/office/drawing/2014/main" id="{7DAD20DD-DCD4-4A1B-8687-8ACE789C8C4C}"/>
              </a:ext>
            </a:extLst>
          </p:cNvPr>
          <p:cNvSpPr>
            <a:spLocks noGrp="1"/>
          </p:cNvSpPr>
          <p:nvPr>
            <p:ph type="body" idx="1"/>
          </p:nvPr>
        </p:nvSpPr>
        <p:spPr bwMode="auto">
          <a:xfrm>
            <a:off x="2589213" y="21336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a:extLst>
              <a:ext uri="{FF2B5EF4-FFF2-40B4-BE49-F238E27FC236}">
                <a16:creationId xmlns:a16="http://schemas.microsoft.com/office/drawing/2014/main" id="{5C637793-32F6-4E05-97BD-0E17F1BA1D89}"/>
              </a:ext>
            </a:extLst>
          </p:cNvPr>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B22497A8-A193-4FDE-86EF-E4A6AF4F2487}" type="datetimeFigureOut">
              <a:rPr lang="tr-TR"/>
              <a:pPr>
                <a:defRPr/>
              </a:pPr>
              <a:t>08/01/2019</a:t>
            </a:fld>
            <a:endParaRPr lang="tr-TR"/>
          </a:p>
        </p:txBody>
      </p:sp>
      <p:sp>
        <p:nvSpPr>
          <p:cNvPr id="5" name="Footer Placeholder 4">
            <a:extLst>
              <a:ext uri="{FF2B5EF4-FFF2-40B4-BE49-F238E27FC236}">
                <a16:creationId xmlns:a16="http://schemas.microsoft.com/office/drawing/2014/main" id="{5C22E522-17AD-450A-AF00-5F3D8A36AE9E}"/>
              </a:ext>
            </a:extLst>
          </p:cNvPr>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tr-TR"/>
          </a:p>
        </p:txBody>
      </p:sp>
      <p:sp>
        <p:nvSpPr>
          <p:cNvPr id="6" name="Slide Number Placeholder 5">
            <a:extLst>
              <a:ext uri="{FF2B5EF4-FFF2-40B4-BE49-F238E27FC236}">
                <a16:creationId xmlns:a16="http://schemas.microsoft.com/office/drawing/2014/main" id="{1E3D99DB-28A9-435C-9CCD-956C63ABD6EA}"/>
              </a:ext>
            </a:extLst>
          </p:cNvPr>
          <p:cNvSpPr>
            <a:spLocks noGrp="1"/>
          </p:cNvSpPr>
          <p:nvPr>
            <p:ph type="sldNum" sz="quarter" idx="4"/>
          </p:nvPr>
        </p:nvSpPr>
        <p:spPr bwMode="gray">
          <a:xfrm>
            <a:off x="531813" y="787400"/>
            <a:ext cx="779462" cy="365125"/>
          </a:xfrm>
          <a:prstGeom prst="rect">
            <a:avLst/>
          </a:prstGeom>
        </p:spPr>
        <p:txBody>
          <a:bodyPr vert="horz" wrap="square" lIns="91440" tIns="45720" rIns="91440" bIns="45720" numCol="1" anchor="ctr" anchorCtr="0" compatLnSpc="1">
            <a:prstTxWarp prst="textNoShape">
              <a:avLst/>
            </a:prstTxWarp>
          </a:bodyPr>
          <a:lstStyle>
            <a:lvl1pPr algn="r">
              <a:defRPr sz="2000">
                <a:solidFill>
                  <a:srgbClr val="FEFFFF"/>
                </a:solidFill>
              </a:defRPr>
            </a:lvl1pPr>
          </a:lstStyle>
          <a:p>
            <a:pPr>
              <a:defRPr/>
            </a:pPr>
            <a:fld id="{EB45FE12-D88F-4196-8DD0-9AF3984C658B}"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4313" r:id="rId1"/>
    <p:sldLayoutId id="2147484314" r:id="rId2"/>
    <p:sldLayoutId id="2147484315" r:id="rId3"/>
    <p:sldLayoutId id="2147484316" r:id="rId4"/>
    <p:sldLayoutId id="2147484317" r:id="rId5"/>
    <p:sldLayoutId id="2147484318" r:id="rId6"/>
    <p:sldLayoutId id="2147484319" r:id="rId7"/>
    <p:sldLayoutId id="2147484320" r:id="rId8"/>
    <p:sldLayoutId id="2147484321" r:id="rId9"/>
    <p:sldLayoutId id="2147484322" r:id="rId10"/>
    <p:sldLayoutId id="2147484323" r:id="rId11"/>
    <p:sldLayoutId id="2147484324" r:id="rId12"/>
    <p:sldLayoutId id="2147484325" r:id="rId13"/>
    <p:sldLayoutId id="2147484326" r:id="rId14"/>
    <p:sldLayoutId id="2147484327" r:id="rId15"/>
    <p:sldLayoutId id="2147484328" r:id="rId16"/>
  </p:sldLayoutIdLst>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6">
            <a:extLst>
              <a:ext uri="{FF2B5EF4-FFF2-40B4-BE49-F238E27FC236}">
                <a16:creationId xmlns:a16="http://schemas.microsoft.com/office/drawing/2014/main" id="{FCAAC979-E311-498F-ABF6-19E6DEA4D688}"/>
              </a:ext>
            </a:extLst>
          </p:cNvPr>
          <p:cNvSpPr>
            <a:spLocks noGrp="1"/>
          </p:cNvSpPr>
          <p:nvPr>
            <p:ph type="title"/>
          </p:nvPr>
        </p:nvSpPr>
        <p:spPr>
          <a:xfrm>
            <a:off x="685800" y="685800"/>
            <a:ext cx="10396538" cy="1752600"/>
          </a:xfrm>
        </p:spPr>
        <p:txBody>
          <a:bodyPr/>
          <a:lstStyle/>
          <a:p>
            <a:pPr eaLnBrk="1" hangingPunct="1"/>
            <a:r>
              <a:rPr lang="tr-TR" altLang="tr-TR" sz="8800" b="1"/>
              <a:t>         </a:t>
            </a:r>
            <a:r>
              <a:rPr lang="tr-TR" altLang="tr-TR" sz="10700" b="1">
                <a:latin typeface="Bookman Old Style" panose="02050604050505020204" pitchFamily="18" charset="0"/>
              </a:rPr>
              <a:t>ŞOK</a:t>
            </a:r>
          </a:p>
        </p:txBody>
      </p:sp>
      <p:sp>
        <p:nvSpPr>
          <p:cNvPr id="8" name="İçerik Yer Tutucusu 7">
            <a:extLst>
              <a:ext uri="{FF2B5EF4-FFF2-40B4-BE49-F238E27FC236}">
                <a16:creationId xmlns:a16="http://schemas.microsoft.com/office/drawing/2014/main" id="{CE8FFDA4-1329-4F24-9FFB-DA950AB56E2A}"/>
              </a:ext>
            </a:extLst>
          </p:cNvPr>
          <p:cNvSpPr>
            <a:spLocks noGrp="1"/>
          </p:cNvSpPr>
          <p:nvPr>
            <p:ph idx="1"/>
          </p:nvPr>
        </p:nvSpPr>
        <p:spPr>
          <a:xfrm>
            <a:off x="2589213" y="2133600"/>
            <a:ext cx="8915400" cy="3778250"/>
          </a:xfrm>
        </p:spPr>
        <p:txBody>
          <a:bodyPr rtlCol="0">
            <a:normAutofit fontScale="25000" lnSpcReduction="20000"/>
          </a:bodyPr>
          <a:lstStyle/>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marL="0" indent="0" eaLnBrk="1" fontAlgn="auto" hangingPunct="1">
              <a:spcAft>
                <a:spcPts val="0"/>
              </a:spcAft>
              <a:buFont typeface="Wingdings 3" charset="2"/>
              <a:buNone/>
              <a:defRPr/>
            </a:pPr>
            <a:r>
              <a:rPr lang="tr-TR" sz="9600" dirty="0">
                <a:solidFill>
                  <a:schemeClr val="tx1">
                    <a:lumMod val="75000"/>
                    <a:lumOff val="25000"/>
                  </a:schemeClr>
                </a:solidFill>
              </a:rPr>
              <a:t>                                     </a:t>
            </a:r>
            <a:r>
              <a:rPr lang="tr-TR" sz="9600" b="1" dirty="0">
                <a:solidFill>
                  <a:srgbClr val="002060"/>
                </a:solidFill>
                <a:latin typeface="Bookman Old Style" pitchFamily="18" charset="0"/>
              </a:rPr>
              <a:t>DR.VAHİT MUTLU </a:t>
            </a:r>
          </a:p>
          <a:p>
            <a:pPr marL="0" indent="0" eaLnBrk="1" fontAlgn="auto" hangingPunct="1">
              <a:spcAft>
                <a:spcPts val="0"/>
              </a:spcAft>
              <a:buFont typeface="Wingdings 3" charset="2"/>
              <a:buNone/>
              <a:defRPr/>
            </a:pPr>
            <a:r>
              <a:rPr lang="tr-TR" sz="9600" b="1" dirty="0">
                <a:solidFill>
                  <a:srgbClr val="002060"/>
                </a:solidFill>
                <a:latin typeface="Bookman Old Style" pitchFamily="18" charset="0"/>
              </a:rPr>
              <a:t>                              DANIŞMAN  PROF.DR.BEKİR KURU</a:t>
            </a:r>
          </a:p>
          <a:p>
            <a:pPr marL="0" indent="0" eaLnBrk="1" fontAlgn="auto" hangingPunct="1">
              <a:spcAft>
                <a:spcPts val="0"/>
              </a:spcAft>
              <a:buFont typeface="Wingdings 3" charset="2"/>
              <a:buNone/>
              <a:defRPr/>
            </a:pPr>
            <a:r>
              <a:rPr lang="tr-TR" sz="9600" b="1" dirty="0">
                <a:solidFill>
                  <a:srgbClr val="002060"/>
                </a:solidFill>
                <a:latin typeface="Bookman Old Style" pitchFamily="18" charset="0"/>
              </a:rPr>
              <a:t>                              OMÜ GENEL CERRAHİ 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a:extLst>
              <a:ext uri="{FF2B5EF4-FFF2-40B4-BE49-F238E27FC236}">
                <a16:creationId xmlns:a16="http://schemas.microsoft.com/office/drawing/2014/main" id="{24BE5998-3E5F-488E-885A-07FAED3DF14C}"/>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 NEDİR?</a:t>
            </a:r>
            <a:br>
              <a:rPr lang="tr-TR" altLang="tr-TR">
                <a:latin typeface="Bookman Old Style" panose="02050604050505020204" pitchFamily="18" charset="0"/>
              </a:rPr>
            </a:br>
            <a:endParaRPr lang="tr-TR" altLang="tr-TR">
              <a:latin typeface="Bookman Old Style" panose="02050604050505020204" pitchFamily="18" charset="0"/>
            </a:endParaRPr>
          </a:p>
        </p:txBody>
      </p:sp>
      <p:sp>
        <p:nvSpPr>
          <p:cNvPr id="3" name="İçerik Yer Tutucusu 2">
            <a:extLst>
              <a:ext uri="{FF2B5EF4-FFF2-40B4-BE49-F238E27FC236}">
                <a16:creationId xmlns:a16="http://schemas.microsoft.com/office/drawing/2014/main" id="{3B910292-CBA6-435F-8A13-1C3EF558D5DB}"/>
              </a:ext>
            </a:extLst>
          </p:cNvPr>
          <p:cNvSpPr>
            <a:spLocks noGrp="1"/>
          </p:cNvSpPr>
          <p:nvPr>
            <p:ph idx="1"/>
          </p:nvPr>
        </p:nvSpPr>
        <p:spPr>
          <a:xfrm>
            <a:off x="2333625" y="1838325"/>
            <a:ext cx="8747125" cy="4340225"/>
          </a:xfrm>
        </p:spPr>
        <p:txBody>
          <a:bodyPr rtlCol="0">
            <a:normAutofit/>
          </a:bodyPr>
          <a:lstStyle/>
          <a:p>
            <a:pPr marL="0" indent="0" eaLnBrk="1" fontAlgn="auto" hangingPunct="1">
              <a:spcAft>
                <a:spcPts val="0"/>
              </a:spcAft>
              <a:buFont typeface="Wingdings 3" panose="05040102010807070707" pitchFamily="18" charset="2"/>
              <a:buNone/>
              <a:defRPr/>
            </a:pPr>
            <a:r>
              <a:rPr lang="tr-TR" b="1" dirty="0">
                <a:solidFill>
                  <a:srgbClr val="002060"/>
                </a:solidFill>
                <a:latin typeface="Bookman Old Style" panose="02050604050505020204" pitchFamily="18" charset="0"/>
              </a:rPr>
              <a:t>Tanım</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itchFamily="18" charset="0"/>
              </a:rPr>
              <a:t>Tipine bakılmaksızın  en basit tanımıyla, hücrelerin </a:t>
            </a:r>
            <a:r>
              <a:rPr lang="tr-TR" dirty="0" err="1">
                <a:solidFill>
                  <a:schemeClr val="tx1">
                    <a:lumMod val="75000"/>
                    <a:lumOff val="25000"/>
                  </a:schemeClr>
                </a:solidFill>
                <a:latin typeface="Bookman Old Style" pitchFamily="18" charset="0"/>
              </a:rPr>
              <a:t>metabolik</a:t>
            </a:r>
            <a:r>
              <a:rPr lang="tr-TR" dirty="0">
                <a:solidFill>
                  <a:schemeClr val="tx1">
                    <a:lumMod val="75000"/>
                    <a:lumOff val="25000"/>
                  </a:schemeClr>
                </a:solidFill>
                <a:latin typeface="Bookman Old Style" pitchFamily="18" charset="0"/>
              </a:rPr>
              <a:t> ihtiyaçlarını karşılamasındaki başarısızlık ve bunun sebep olduğu sonuçlardır.</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latin typeface="Bookman Old Style" pitchFamily="18" charset="0"/>
            </a:endParaRPr>
          </a:p>
          <a:p>
            <a:pPr marL="0" indent="0" eaLnBrk="1" fontAlgn="auto" hangingPunct="1">
              <a:spcAft>
                <a:spcPts val="0"/>
              </a:spcAft>
              <a:buFont typeface="Wingdings 3" panose="05040102010807070707" pitchFamily="18" charset="2"/>
              <a:buNone/>
              <a:defRPr/>
            </a:pPr>
            <a:r>
              <a:rPr lang="tr-TR" b="1" dirty="0" err="1">
                <a:solidFill>
                  <a:srgbClr val="002060"/>
                </a:solidFill>
                <a:latin typeface="Bookman Old Style" pitchFamily="18" charset="0"/>
              </a:rPr>
              <a:t>Patofizyolojik</a:t>
            </a:r>
            <a:r>
              <a:rPr lang="tr-TR" b="1" dirty="0">
                <a:solidFill>
                  <a:srgbClr val="002060"/>
                </a:solidFill>
                <a:latin typeface="Bookman Old Style" pitchFamily="18" charset="0"/>
              </a:rPr>
              <a:t> olarak</a:t>
            </a:r>
          </a:p>
          <a:p>
            <a:pPr eaLnBrk="1" fontAlgn="auto" hangingPunct="1">
              <a:spcAft>
                <a:spcPts val="0"/>
              </a:spcAft>
              <a:buFont typeface="Wingdings" panose="05000000000000000000" pitchFamily="2" charset="2"/>
              <a:buChar char="§"/>
              <a:defRPr/>
            </a:pPr>
            <a:r>
              <a:rPr lang="tr-TR" dirty="0" err="1">
                <a:solidFill>
                  <a:schemeClr val="tx1">
                    <a:lumMod val="75000"/>
                    <a:lumOff val="25000"/>
                  </a:schemeClr>
                </a:solidFill>
                <a:latin typeface="Bookman Old Style" pitchFamily="18" charset="0"/>
              </a:rPr>
              <a:t>Periferik</a:t>
            </a:r>
            <a:r>
              <a:rPr lang="tr-TR" dirty="0">
                <a:solidFill>
                  <a:schemeClr val="tx1">
                    <a:lumMod val="75000"/>
                    <a:lumOff val="25000"/>
                  </a:schemeClr>
                </a:solidFill>
                <a:latin typeface="Bookman Old Style" pitchFamily="18" charset="0"/>
              </a:rPr>
              <a:t> dokulara, mitokondrinin aerobik metabolizmayı devam ettirmek için ihtiyaç duyduğu oksijenin ulaştırılamamasıdır</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latin typeface="Bookman Old Style" pitchFamily="18" charset="0"/>
            </a:endParaRPr>
          </a:p>
          <a:p>
            <a:pPr marL="0" indent="0" eaLnBrk="1" fontAlgn="auto" hangingPunct="1">
              <a:spcAft>
                <a:spcPts val="0"/>
              </a:spcAft>
              <a:buFont typeface="Wingdings 3" panose="05040102010807070707" pitchFamily="18" charset="2"/>
              <a:buNone/>
              <a:defRPr/>
            </a:pPr>
            <a:r>
              <a:rPr lang="tr-TR" b="1" dirty="0">
                <a:solidFill>
                  <a:srgbClr val="002060"/>
                </a:solidFill>
                <a:latin typeface="Bookman Old Style" pitchFamily="18" charset="0"/>
              </a:rPr>
              <a:t>Klinik Açıdan</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itchFamily="18" charset="0"/>
              </a:rPr>
              <a:t>Doku </a:t>
            </a:r>
            <a:r>
              <a:rPr lang="tr-TR" dirty="0" err="1">
                <a:solidFill>
                  <a:schemeClr val="tx1">
                    <a:lumMod val="75000"/>
                    <a:lumOff val="25000"/>
                  </a:schemeClr>
                </a:solidFill>
                <a:latin typeface="Bookman Old Style" pitchFamily="18" charset="0"/>
              </a:rPr>
              <a:t>perfüzyonunun</a:t>
            </a:r>
            <a:r>
              <a:rPr lang="tr-TR" dirty="0">
                <a:solidFill>
                  <a:schemeClr val="tx1">
                    <a:lumMod val="75000"/>
                    <a:lumOff val="25000"/>
                  </a:schemeClr>
                </a:solidFill>
                <a:latin typeface="Bookman Old Style" pitchFamily="18" charset="0"/>
              </a:rPr>
              <a:t> bozulması sonucu birden fazla organı etkileyen sistemik bir sorundur.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a:extLst>
              <a:ext uri="{FF2B5EF4-FFF2-40B4-BE49-F238E27FC236}">
                <a16:creationId xmlns:a16="http://schemas.microsoft.com/office/drawing/2014/main" id="{47C9998F-4DEE-4632-BDFB-0B1DB05A588F}"/>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TARİHÇE</a:t>
            </a:r>
          </a:p>
        </p:txBody>
      </p:sp>
      <p:sp>
        <p:nvSpPr>
          <p:cNvPr id="3" name="İçerik Yer Tutucusu 2">
            <a:extLst>
              <a:ext uri="{FF2B5EF4-FFF2-40B4-BE49-F238E27FC236}">
                <a16:creationId xmlns:a16="http://schemas.microsoft.com/office/drawing/2014/main" id="{EF6B206E-D342-4267-8725-A639680141F8}"/>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err="1">
                <a:solidFill>
                  <a:schemeClr val="tx1">
                    <a:lumMod val="75000"/>
                    <a:lumOff val="25000"/>
                  </a:schemeClr>
                </a:solidFill>
                <a:latin typeface="Bookman Old Style" panose="02050604050505020204" pitchFamily="18" charset="0"/>
              </a:rPr>
              <a:t>Alfred</a:t>
            </a:r>
            <a:r>
              <a:rPr lang="tr-TR" dirty="0">
                <a:solidFill>
                  <a:schemeClr val="tx1">
                    <a:lumMod val="75000"/>
                    <a:lumOff val="25000"/>
                  </a:schemeClr>
                </a:solidFill>
                <a:latin typeface="Bookman Old Style" panose="02050604050505020204" pitchFamily="18" charset="0"/>
              </a:rPr>
              <a:t> </a:t>
            </a:r>
            <a:r>
              <a:rPr lang="tr-TR" dirty="0" err="1">
                <a:solidFill>
                  <a:schemeClr val="tx1">
                    <a:lumMod val="75000"/>
                    <a:lumOff val="25000"/>
                  </a:schemeClr>
                </a:solidFill>
                <a:latin typeface="Bookman Old Style" panose="02050604050505020204" pitchFamily="18" charset="0"/>
              </a:rPr>
              <a:t>Blalock</a:t>
            </a:r>
            <a:r>
              <a:rPr lang="tr-TR" dirty="0">
                <a:solidFill>
                  <a:schemeClr val="tx1">
                    <a:lumMod val="75000"/>
                    <a:lumOff val="25000"/>
                  </a:schemeClr>
                </a:solidFill>
                <a:latin typeface="Bookman Old Style" panose="02050604050505020204" pitchFamily="18" charset="0"/>
              </a:rPr>
              <a:t> (1899-1964)</a:t>
            </a:r>
          </a:p>
          <a:p>
            <a:pPr marL="0" indent="0" eaLnBrk="1" fontAlgn="auto" hangingPunct="1">
              <a:spcAft>
                <a:spcPts val="0"/>
              </a:spcAft>
              <a:buFont typeface="Wingdings 3" panose="05040102010807070707" pitchFamily="18" charset="2"/>
              <a:buNone/>
              <a:defRPr/>
            </a:pPr>
            <a:r>
              <a:rPr lang="tr-TR" dirty="0">
                <a:solidFill>
                  <a:schemeClr val="tx1">
                    <a:lumMod val="75000"/>
                    <a:lumOff val="25000"/>
                  </a:schemeClr>
                </a:solidFill>
                <a:latin typeface="Bookman Old Style" panose="02050604050505020204" pitchFamily="18" charset="0"/>
              </a:rPr>
              <a:t>     Basit köpek deneyleriyle şokun sıvı açığından kaynaklandığını kanıtlamış ve şok sınıflamasını yapmıştır.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80330CA0-2766-4832-9267-42CDEE4A001F}"/>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TARİHÇE </a:t>
            </a:r>
          </a:p>
        </p:txBody>
      </p:sp>
      <p:sp>
        <p:nvSpPr>
          <p:cNvPr id="3" name="İçerik Yer Tutucusu 2">
            <a:extLst>
              <a:ext uri="{FF2B5EF4-FFF2-40B4-BE49-F238E27FC236}">
                <a16:creationId xmlns:a16="http://schemas.microsoft.com/office/drawing/2014/main" id="{A1498B50-9667-4C43-9FAB-DBC83D88B89D}"/>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Şoku anlamak için en önemli bilgi ,vücudumuzun  </a:t>
            </a:r>
            <a:r>
              <a:rPr lang="tr-TR" dirty="0" err="1">
                <a:solidFill>
                  <a:srgbClr val="FF0000"/>
                </a:solidFill>
                <a:latin typeface="Bookman Old Style" panose="02050604050505020204" pitchFamily="18" charset="0"/>
              </a:rPr>
              <a:t>homeostazisi</a:t>
            </a:r>
            <a:r>
              <a:rPr lang="tr-TR" dirty="0">
                <a:solidFill>
                  <a:schemeClr val="tx1">
                    <a:lumMod val="75000"/>
                    <a:lumOff val="25000"/>
                  </a:schemeClr>
                </a:solidFill>
                <a:latin typeface="Bookman Old Style" panose="02050604050505020204" pitchFamily="18" charset="0"/>
              </a:rPr>
              <a:t> korumak için gerçekleştirdiği görevlerin farkına varmamızdır.</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19. yy da </a:t>
            </a:r>
            <a:r>
              <a:rPr lang="tr-TR" dirty="0">
                <a:solidFill>
                  <a:srgbClr val="002060"/>
                </a:solidFill>
                <a:latin typeface="Bookman Old Style" panose="02050604050505020204" pitchFamily="18" charset="0"/>
              </a:rPr>
              <a:t>CLAUDE BERNARD </a:t>
            </a:r>
            <a:r>
              <a:rPr lang="tr-TR" dirty="0">
                <a:solidFill>
                  <a:schemeClr val="tx1">
                    <a:lumMod val="75000"/>
                    <a:lumOff val="25000"/>
                  </a:schemeClr>
                </a:solidFill>
                <a:latin typeface="Bookman Old Style" panose="02050604050505020204" pitchFamily="18" charset="0"/>
              </a:rPr>
              <a:t>tarafından, organizmalar iç ortamlarında bulunan dengeyi, dış ortamdan gelen ve </a:t>
            </a:r>
            <a:r>
              <a:rPr lang="tr-TR" i="1" dirty="0" err="1">
                <a:solidFill>
                  <a:srgbClr val="C00000"/>
                </a:solidFill>
                <a:latin typeface="Bookman Old Style" panose="02050604050505020204" pitchFamily="18" charset="0"/>
              </a:rPr>
              <a:t>milieu</a:t>
            </a:r>
            <a:r>
              <a:rPr lang="tr-TR" i="1" dirty="0">
                <a:solidFill>
                  <a:srgbClr val="C00000"/>
                </a:solidFill>
                <a:latin typeface="Bookman Old Style" panose="02050604050505020204" pitchFamily="18" charset="0"/>
              </a:rPr>
              <a:t> </a:t>
            </a:r>
            <a:r>
              <a:rPr lang="tr-TR" i="1" dirty="0" err="1">
                <a:solidFill>
                  <a:srgbClr val="C00000"/>
                </a:solidFill>
                <a:latin typeface="Bookman Old Style" panose="02050604050505020204" pitchFamily="18" charset="0"/>
              </a:rPr>
              <a:t>interioru</a:t>
            </a:r>
            <a:r>
              <a:rPr lang="tr-TR" i="1" dirty="0">
                <a:solidFill>
                  <a:srgbClr val="C00000"/>
                </a:solidFill>
                <a:latin typeface="Bookman Old Style" panose="02050604050505020204" pitchFamily="18" charset="0"/>
              </a:rPr>
              <a:t> (iç ortam)</a:t>
            </a:r>
            <a:r>
              <a:rPr lang="tr-TR" i="1" dirty="0">
                <a:solidFill>
                  <a:schemeClr val="tx1">
                    <a:lumMod val="75000"/>
                    <a:lumOff val="25000"/>
                  </a:schemeClr>
                </a:solidFill>
                <a:latin typeface="Bookman Old Style" panose="02050604050505020204" pitchFamily="18" charset="0"/>
              </a:rPr>
              <a:t> </a:t>
            </a:r>
            <a:r>
              <a:rPr lang="tr-TR" dirty="0">
                <a:solidFill>
                  <a:schemeClr val="tx1">
                    <a:lumMod val="75000"/>
                    <a:lumOff val="25000"/>
                  </a:schemeClr>
                </a:solidFill>
                <a:latin typeface="Bookman Old Style" panose="02050604050505020204" pitchFamily="18" charset="0"/>
              </a:rPr>
              <a:t>bozmaya yönelik müdahaleleri kontrol altında tutmaya çalıştığını beyan etmiştir. </a:t>
            </a:r>
          </a:p>
          <a:p>
            <a:pPr eaLnBrk="1" fontAlgn="auto" hangingPunct="1">
              <a:spcAft>
                <a:spcPts val="0"/>
              </a:spcAft>
              <a:buFont typeface="Wingdings" panose="05000000000000000000" pitchFamily="2" charset="2"/>
              <a:buChar char="§"/>
              <a:defRPr/>
            </a:pPr>
            <a:r>
              <a:rPr lang="tr-TR" dirty="0">
                <a:solidFill>
                  <a:srgbClr val="002060"/>
                </a:solidFill>
                <a:latin typeface="Bookman Old Style" panose="02050604050505020204" pitchFamily="18" charset="0"/>
              </a:rPr>
              <a:t>WALTER B. CANNON </a:t>
            </a:r>
            <a:r>
              <a:rPr lang="tr-TR" dirty="0">
                <a:solidFill>
                  <a:schemeClr val="tx1">
                    <a:lumMod val="75000"/>
                    <a:lumOff val="25000"/>
                  </a:schemeClr>
                </a:solidFill>
                <a:latin typeface="Bookman Old Style" panose="02050604050505020204" pitchFamily="18" charset="0"/>
              </a:rPr>
              <a:t>tarafından </a:t>
            </a:r>
            <a:r>
              <a:rPr lang="tr-TR" dirty="0" err="1">
                <a:solidFill>
                  <a:srgbClr val="002060"/>
                </a:solidFill>
                <a:latin typeface="Bookman Old Style" panose="02050604050505020204" pitchFamily="18" charset="0"/>
              </a:rPr>
              <a:t>BERNARD</a:t>
            </a:r>
            <a:r>
              <a:rPr lang="tr-TR" dirty="0" err="1">
                <a:solidFill>
                  <a:schemeClr val="tx1">
                    <a:lumMod val="75000"/>
                    <a:lumOff val="25000"/>
                  </a:schemeClr>
                </a:solidFill>
                <a:latin typeface="Bookman Old Style" panose="02050604050505020204" pitchFamily="18" charset="0"/>
              </a:rPr>
              <a:t>’ın</a:t>
            </a:r>
            <a:r>
              <a:rPr lang="tr-TR" dirty="0">
                <a:solidFill>
                  <a:schemeClr val="tx1">
                    <a:lumMod val="75000"/>
                    <a:lumOff val="25000"/>
                  </a:schemeClr>
                </a:solidFill>
                <a:latin typeface="Bookman Old Style" panose="02050604050505020204" pitchFamily="18" charset="0"/>
              </a:rPr>
              <a:t> düşünceleri ileri adımlara taşınmıştır ve </a:t>
            </a:r>
            <a:r>
              <a:rPr lang="tr-TR" dirty="0" err="1">
                <a:solidFill>
                  <a:srgbClr val="FF0000"/>
                </a:solidFill>
                <a:latin typeface="Bookman Old Style" panose="02050604050505020204" pitchFamily="18" charset="0"/>
              </a:rPr>
              <a:t>homeostazis</a:t>
            </a:r>
            <a:r>
              <a:rPr lang="tr-TR" dirty="0">
                <a:solidFill>
                  <a:srgbClr val="FF0000"/>
                </a:solidFill>
                <a:latin typeface="Bookman Old Style" panose="02050604050505020204" pitchFamily="18" charset="0"/>
              </a:rPr>
              <a:t> </a:t>
            </a:r>
            <a:r>
              <a:rPr lang="tr-TR" dirty="0">
                <a:solidFill>
                  <a:schemeClr val="tx1">
                    <a:lumMod val="75000"/>
                    <a:lumOff val="25000"/>
                  </a:schemeClr>
                </a:solidFill>
                <a:latin typeface="Bookman Old Style" panose="02050604050505020204" pitchFamily="18" charset="0"/>
              </a:rPr>
              <a:t>terimi geliştirmiştir.</a:t>
            </a:r>
          </a:p>
          <a:p>
            <a:pPr eaLnBrk="1" fontAlgn="auto" hangingPunct="1">
              <a:spcAft>
                <a:spcPts val="0"/>
              </a:spcAft>
              <a:buFont typeface="Wingdings" panose="05000000000000000000" pitchFamily="2" charset="2"/>
              <a:buChar char="§"/>
              <a:defRPr/>
            </a:pPr>
            <a:r>
              <a:rPr lang="tr-TR" dirty="0" err="1">
                <a:solidFill>
                  <a:schemeClr val="tx1">
                    <a:lumMod val="75000"/>
                    <a:lumOff val="25000"/>
                  </a:schemeClr>
                </a:solidFill>
                <a:latin typeface="Bookman Old Style" panose="02050604050505020204" pitchFamily="18" charset="0"/>
              </a:rPr>
              <a:t>Cannon</a:t>
            </a:r>
            <a:r>
              <a:rPr lang="tr-TR" dirty="0">
                <a:solidFill>
                  <a:schemeClr val="tx1">
                    <a:lumMod val="75000"/>
                    <a:lumOff val="25000"/>
                  </a:schemeClr>
                </a:solidFill>
                <a:latin typeface="Bookman Old Style" panose="02050604050505020204" pitchFamily="18" charset="0"/>
              </a:rPr>
              <a:t> tarafından ilk  önce kan dolaşımındaki  artmış </a:t>
            </a:r>
            <a:r>
              <a:rPr lang="tr-TR" dirty="0" err="1">
                <a:solidFill>
                  <a:schemeClr val="tx1">
                    <a:lumMod val="75000"/>
                    <a:lumOff val="25000"/>
                  </a:schemeClr>
                </a:solidFill>
                <a:latin typeface="Bookman Old Style" panose="02050604050505020204" pitchFamily="18" charset="0"/>
              </a:rPr>
              <a:t>katekolaminler</a:t>
            </a:r>
            <a:r>
              <a:rPr lang="tr-TR" dirty="0">
                <a:solidFill>
                  <a:schemeClr val="tx1">
                    <a:lumMod val="75000"/>
                    <a:lumOff val="25000"/>
                  </a:schemeClr>
                </a:solidFill>
                <a:latin typeface="Bookman Old Style" panose="02050604050505020204" pitchFamily="18" charset="0"/>
              </a:rPr>
              <a:t>  ile </a:t>
            </a:r>
            <a:r>
              <a:rPr lang="tr-TR" dirty="0">
                <a:solidFill>
                  <a:srgbClr val="FF0000"/>
                </a:solidFill>
                <a:latin typeface="Bookman Old Style" panose="02050604050505020204" pitchFamily="18" charset="0"/>
              </a:rPr>
              <a:t>‘savaş ya  da kaç tepkisi’  </a:t>
            </a:r>
            <a:r>
              <a:rPr lang="tr-TR" dirty="0">
                <a:solidFill>
                  <a:schemeClr val="tx1">
                    <a:lumMod val="75000"/>
                    <a:lumOff val="25000"/>
                  </a:schemeClr>
                </a:solidFill>
                <a:latin typeface="Bookman Old Style" panose="02050604050505020204" pitchFamily="18" charset="0"/>
              </a:rPr>
              <a:t>tanımlanmıştır.</a:t>
            </a:r>
          </a:p>
          <a:p>
            <a:pPr marL="0" indent="0" eaLnBrk="1" fontAlgn="auto" hangingPunct="1">
              <a:spcAft>
                <a:spcPts val="0"/>
              </a:spcAft>
              <a:buFont typeface="Arial" panose="020B0604020202020204" pitchFamily="34" charset="0"/>
              <a:buNone/>
              <a:defRPr/>
            </a:pPr>
            <a:endParaRPr lang="tr-TR" dirty="0">
              <a:solidFill>
                <a:schemeClr val="tx1">
                  <a:lumMod val="75000"/>
                  <a:lumOff val="25000"/>
                </a:schemeClr>
              </a:solidFill>
              <a:latin typeface="Bookman Old Style" panose="0205060405050502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a:extLst>
              <a:ext uri="{FF2B5EF4-FFF2-40B4-BE49-F238E27FC236}">
                <a16:creationId xmlns:a16="http://schemas.microsoft.com/office/drawing/2014/main" id="{87CC9689-2C2B-420F-A04A-E6A5CCBBD1EE}"/>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 NEDİR?</a:t>
            </a:r>
          </a:p>
        </p:txBody>
      </p:sp>
      <p:sp>
        <p:nvSpPr>
          <p:cNvPr id="3" name="İçerik Yer Tutucusu 2">
            <a:extLst>
              <a:ext uri="{FF2B5EF4-FFF2-40B4-BE49-F238E27FC236}">
                <a16:creationId xmlns:a16="http://schemas.microsoft.com/office/drawing/2014/main" id="{A9744AEE-B168-4E2D-B803-841DCCCD13AD}"/>
              </a:ext>
            </a:extLst>
          </p:cNvPr>
          <p:cNvSpPr>
            <a:spLocks noGrp="1"/>
          </p:cNvSpPr>
          <p:nvPr>
            <p:ph idx="1"/>
          </p:nvPr>
        </p:nvSpPr>
        <p:spPr>
          <a:xfrm>
            <a:off x="2589213" y="2133600"/>
            <a:ext cx="8915400" cy="3778250"/>
          </a:xfrm>
        </p:spPr>
        <p:txBody>
          <a:bodyPr rtlCol="0">
            <a:normAutofit fontScale="92500"/>
          </a:bodyPr>
          <a:lstStyle/>
          <a:p>
            <a:pPr eaLnBrk="1" fontAlgn="auto" hangingPunct="1">
              <a:spcAft>
                <a:spcPts val="0"/>
              </a:spcAft>
              <a:buFont typeface="Wingdings" panose="05000000000000000000" pitchFamily="2" charset="2"/>
              <a:buChar char="§"/>
              <a:defRPr/>
            </a:pPr>
            <a:r>
              <a:rPr lang="tr-TR" sz="1700" dirty="0">
                <a:solidFill>
                  <a:schemeClr val="tx1">
                    <a:lumMod val="75000"/>
                    <a:lumOff val="25000"/>
                  </a:schemeClr>
                </a:solidFill>
                <a:latin typeface="Bookman Old Style" panose="02050604050505020204" pitchFamily="18" charset="0"/>
              </a:rPr>
              <a:t>Şokun temel </a:t>
            </a:r>
            <a:r>
              <a:rPr lang="tr-TR" sz="1700" dirty="0" err="1">
                <a:solidFill>
                  <a:schemeClr val="tx1">
                    <a:lumMod val="75000"/>
                    <a:lumOff val="25000"/>
                  </a:schemeClr>
                </a:solidFill>
                <a:latin typeface="Bookman Old Style" panose="02050604050505020204" pitchFamily="18" charset="0"/>
              </a:rPr>
              <a:t>komponenti</a:t>
            </a:r>
            <a:r>
              <a:rPr lang="tr-TR" sz="1700" dirty="0">
                <a:solidFill>
                  <a:schemeClr val="tx1">
                    <a:lumMod val="75000"/>
                    <a:lumOff val="25000"/>
                  </a:schemeClr>
                </a:solidFill>
                <a:latin typeface="Bookman Old Style" panose="02050604050505020204" pitchFamily="18" charset="0"/>
              </a:rPr>
              <a:t> azalmış doku </a:t>
            </a:r>
            <a:r>
              <a:rPr lang="tr-TR" sz="1700" dirty="0" err="1">
                <a:solidFill>
                  <a:schemeClr val="tx1">
                    <a:lumMod val="75000"/>
                    <a:lumOff val="25000"/>
                  </a:schemeClr>
                </a:solidFill>
                <a:latin typeface="Bookman Old Style" panose="02050604050505020204" pitchFamily="18" charset="0"/>
              </a:rPr>
              <a:t>perfüzyonudur</a:t>
            </a:r>
            <a:r>
              <a:rPr lang="tr-TR" sz="1700" dirty="0">
                <a:solidFill>
                  <a:schemeClr val="tx1">
                    <a:lumMod val="75000"/>
                    <a:lumOff val="25000"/>
                  </a:schemeClr>
                </a:solidFill>
                <a:latin typeface="Bookman Old Style" panose="02050604050505020204" pitchFamily="18" charset="0"/>
              </a:rPr>
              <a:t>. </a:t>
            </a:r>
          </a:p>
          <a:p>
            <a:pPr eaLnBrk="1" fontAlgn="auto" hangingPunct="1">
              <a:spcAft>
                <a:spcPts val="0"/>
              </a:spcAft>
              <a:buFont typeface="Wingdings" panose="05000000000000000000" pitchFamily="2" charset="2"/>
              <a:buChar char="§"/>
              <a:defRPr/>
            </a:pPr>
            <a:r>
              <a:rPr lang="tr-TR" sz="1700" dirty="0">
                <a:solidFill>
                  <a:schemeClr val="tx1">
                    <a:lumMod val="75000"/>
                    <a:lumOff val="25000"/>
                  </a:schemeClr>
                </a:solidFill>
                <a:latin typeface="Bookman Old Style" panose="02050604050505020204" pitchFamily="18" charset="0"/>
              </a:rPr>
              <a:t>Bu durum tıpkı </a:t>
            </a:r>
            <a:r>
              <a:rPr lang="tr-TR" sz="1700" dirty="0" err="1">
                <a:solidFill>
                  <a:schemeClr val="tx1">
                    <a:lumMod val="75000"/>
                    <a:lumOff val="25000"/>
                  </a:schemeClr>
                </a:solidFill>
                <a:latin typeface="Bookman Old Style" panose="02050604050505020204" pitchFamily="18" charset="0"/>
              </a:rPr>
              <a:t>hipovolemik</a:t>
            </a:r>
            <a:r>
              <a:rPr lang="tr-TR" sz="1700" dirty="0">
                <a:solidFill>
                  <a:schemeClr val="tx1">
                    <a:lumMod val="75000"/>
                    <a:lumOff val="25000"/>
                  </a:schemeClr>
                </a:solidFill>
                <a:latin typeface="Bookman Old Style" panose="02050604050505020204" pitchFamily="18" charset="0"/>
              </a:rPr>
              <a:t> / </a:t>
            </a:r>
            <a:r>
              <a:rPr lang="tr-TR" sz="1700" dirty="0" err="1">
                <a:solidFill>
                  <a:schemeClr val="tx1">
                    <a:lumMod val="75000"/>
                    <a:lumOff val="25000"/>
                  </a:schemeClr>
                </a:solidFill>
                <a:latin typeface="Bookman Old Style" panose="02050604050505020204" pitchFamily="18" charset="0"/>
              </a:rPr>
              <a:t>hemorajik</a:t>
            </a:r>
            <a:r>
              <a:rPr lang="tr-TR" sz="1700" dirty="0">
                <a:solidFill>
                  <a:schemeClr val="tx1">
                    <a:lumMod val="75000"/>
                    <a:lumOff val="25000"/>
                  </a:schemeClr>
                </a:solidFill>
                <a:latin typeface="Bookman Old Style" panose="02050604050505020204" pitchFamily="18" charset="0"/>
              </a:rPr>
              <a:t>, </a:t>
            </a:r>
            <a:r>
              <a:rPr lang="tr-TR" sz="1700" dirty="0" err="1">
                <a:solidFill>
                  <a:schemeClr val="tx1">
                    <a:lumMod val="75000"/>
                    <a:lumOff val="25000"/>
                  </a:schemeClr>
                </a:solidFill>
                <a:latin typeface="Bookman Old Style" panose="02050604050505020204" pitchFamily="18" charset="0"/>
              </a:rPr>
              <a:t>kardiyojenik</a:t>
            </a:r>
            <a:r>
              <a:rPr lang="tr-TR" sz="1700" dirty="0">
                <a:solidFill>
                  <a:schemeClr val="tx1">
                    <a:lumMod val="75000"/>
                    <a:lumOff val="25000"/>
                  </a:schemeClr>
                </a:solidFill>
                <a:latin typeface="Bookman Old Style" panose="02050604050505020204" pitchFamily="18" charset="0"/>
              </a:rPr>
              <a:t> veya </a:t>
            </a:r>
            <a:r>
              <a:rPr lang="tr-TR" sz="1700" dirty="0" err="1">
                <a:solidFill>
                  <a:schemeClr val="tx1">
                    <a:lumMod val="75000"/>
                    <a:lumOff val="25000"/>
                  </a:schemeClr>
                </a:solidFill>
                <a:latin typeface="Bookman Old Style" panose="02050604050505020204" pitchFamily="18" charset="0"/>
              </a:rPr>
              <a:t>nörojenik</a:t>
            </a:r>
            <a:r>
              <a:rPr lang="tr-TR" sz="1700" dirty="0">
                <a:solidFill>
                  <a:schemeClr val="tx1">
                    <a:lumMod val="75000"/>
                    <a:lumOff val="25000"/>
                  </a:schemeClr>
                </a:solidFill>
                <a:latin typeface="Bookman Old Style" panose="02050604050505020204" pitchFamily="18" charset="0"/>
              </a:rPr>
              <a:t> </a:t>
            </a:r>
            <a:r>
              <a:rPr lang="tr-TR" sz="1700" dirty="0" err="1">
                <a:solidFill>
                  <a:schemeClr val="tx1">
                    <a:lumMod val="75000"/>
                    <a:lumOff val="25000"/>
                  </a:schemeClr>
                </a:solidFill>
                <a:latin typeface="Bookman Old Style" panose="02050604050505020204" pitchFamily="18" charset="0"/>
              </a:rPr>
              <a:t>etyoloji</a:t>
            </a:r>
            <a:r>
              <a:rPr lang="tr-TR" sz="1700" dirty="0">
                <a:solidFill>
                  <a:schemeClr val="tx1">
                    <a:lumMod val="75000"/>
                    <a:lumOff val="25000"/>
                  </a:schemeClr>
                </a:solidFill>
                <a:latin typeface="Bookman Old Style" panose="02050604050505020204" pitchFamily="18" charset="0"/>
              </a:rPr>
              <a:t> gibi doğrudan şokun </a:t>
            </a:r>
            <a:r>
              <a:rPr lang="tr-TR" sz="1700" dirty="0" err="1">
                <a:solidFill>
                  <a:schemeClr val="tx1">
                    <a:lumMod val="75000"/>
                    <a:lumOff val="25000"/>
                  </a:schemeClr>
                </a:solidFill>
                <a:latin typeface="Bookman Old Style" panose="02050604050505020204" pitchFamily="18" charset="0"/>
              </a:rPr>
              <a:t>etyolojisi</a:t>
            </a:r>
            <a:r>
              <a:rPr lang="tr-TR" sz="1700" dirty="0">
                <a:solidFill>
                  <a:schemeClr val="tx1">
                    <a:lumMod val="75000"/>
                    <a:lumOff val="25000"/>
                  </a:schemeClr>
                </a:solidFill>
                <a:latin typeface="Bookman Old Style" panose="02050604050505020204" pitchFamily="18" charset="0"/>
              </a:rPr>
              <a:t> ile oluşabilir,</a:t>
            </a:r>
          </a:p>
          <a:p>
            <a:pPr eaLnBrk="1" fontAlgn="auto" hangingPunct="1">
              <a:spcAft>
                <a:spcPts val="0"/>
              </a:spcAft>
              <a:buFont typeface="Wingdings" panose="05000000000000000000" pitchFamily="2" charset="2"/>
              <a:buChar char="§"/>
              <a:defRPr/>
            </a:pPr>
            <a:r>
              <a:rPr lang="tr-TR" sz="1700" dirty="0">
                <a:solidFill>
                  <a:schemeClr val="tx1">
                    <a:lumMod val="75000"/>
                    <a:lumOff val="25000"/>
                  </a:schemeClr>
                </a:solidFill>
                <a:latin typeface="Bookman Old Style" panose="02050604050505020204" pitchFamily="18" charset="0"/>
              </a:rPr>
              <a:t>Septik şok ile </a:t>
            </a:r>
            <a:r>
              <a:rPr lang="tr-TR" sz="1700" dirty="0" err="1">
                <a:solidFill>
                  <a:schemeClr val="tx1">
                    <a:lumMod val="75000"/>
                    <a:lumOff val="25000"/>
                  </a:schemeClr>
                </a:solidFill>
                <a:latin typeface="Bookman Old Style" panose="02050604050505020204" pitchFamily="18" charset="0"/>
              </a:rPr>
              <a:t>travmatik</a:t>
            </a:r>
            <a:r>
              <a:rPr lang="tr-TR" sz="1700" dirty="0">
                <a:solidFill>
                  <a:schemeClr val="tx1">
                    <a:lumMod val="75000"/>
                    <a:lumOff val="25000"/>
                  </a:schemeClr>
                </a:solidFill>
                <a:latin typeface="Bookman Old Style" panose="02050604050505020204" pitchFamily="18" charset="0"/>
              </a:rPr>
              <a:t> şokta oluşan molekül/ hücresel ürünler sonucunda  </a:t>
            </a:r>
            <a:r>
              <a:rPr lang="tr-TR" sz="1700" dirty="0" err="1">
                <a:solidFill>
                  <a:schemeClr val="tx1">
                    <a:lumMod val="75000"/>
                    <a:lumOff val="25000"/>
                  </a:schemeClr>
                </a:solidFill>
                <a:latin typeface="Bookman Old Style" panose="02050604050505020204" pitchFamily="18" charset="0"/>
              </a:rPr>
              <a:t>endoteliyal</a:t>
            </a:r>
            <a:r>
              <a:rPr lang="tr-TR" sz="1700" dirty="0">
                <a:solidFill>
                  <a:schemeClr val="tx1">
                    <a:lumMod val="75000"/>
                    <a:lumOff val="25000"/>
                  </a:schemeClr>
                </a:solidFill>
                <a:latin typeface="Bookman Old Style" panose="02050604050505020204" pitchFamily="18" charset="0"/>
              </a:rPr>
              <a:t> /hücresel aktivasyona </a:t>
            </a:r>
            <a:r>
              <a:rPr lang="tr-TR" sz="1700" dirty="0" err="1">
                <a:solidFill>
                  <a:schemeClr val="tx1">
                    <a:lumMod val="75000"/>
                    <a:lumOff val="25000"/>
                  </a:schemeClr>
                </a:solidFill>
                <a:latin typeface="Bookman Old Style" panose="02050604050505020204" pitchFamily="18" charset="0"/>
              </a:rPr>
              <a:t>sekonder</a:t>
            </a:r>
            <a:r>
              <a:rPr lang="tr-TR" sz="1700" dirty="0">
                <a:solidFill>
                  <a:schemeClr val="tx1">
                    <a:lumMod val="75000"/>
                    <a:lumOff val="25000"/>
                  </a:schemeClr>
                </a:solidFill>
                <a:latin typeface="Bookman Old Style" panose="02050604050505020204" pitchFamily="18" charset="0"/>
              </a:rPr>
              <a:t> de gelişebilir</a:t>
            </a:r>
            <a:r>
              <a:rPr lang="tr-TR" dirty="0">
                <a:solidFill>
                  <a:schemeClr val="tx1">
                    <a:lumMod val="75000"/>
                    <a:lumOff val="25000"/>
                  </a:schemeClr>
                </a:solidFill>
                <a:latin typeface="Bookman Old Style" panose="02050604050505020204" pitchFamily="18" charset="0"/>
              </a:rPr>
              <a:t>. </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latin typeface="Bookman Old Style" panose="02050604050505020204" pitchFamily="18" charset="0"/>
              </a:rPr>
              <a:t>Şok durumuna fizyolojik tepki, bir dizi </a:t>
            </a:r>
            <a:r>
              <a:rPr lang="tr-TR" sz="1600" dirty="0" err="1">
                <a:solidFill>
                  <a:schemeClr val="tx1">
                    <a:lumMod val="75000"/>
                    <a:lumOff val="25000"/>
                  </a:schemeClr>
                </a:solidFill>
                <a:latin typeface="Bookman Old Style" panose="02050604050505020204" pitchFamily="18" charset="0"/>
              </a:rPr>
              <a:t>afferent</a:t>
            </a:r>
            <a:r>
              <a:rPr lang="tr-TR" sz="1600" dirty="0">
                <a:solidFill>
                  <a:schemeClr val="tx1">
                    <a:lumMod val="75000"/>
                    <a:lumOff val="25000"/>
                  </a:schemeClr>
                </a:solidFill>
                <a:latin typeface="Bookman Old Style" panose="02050604050505020204" pitchFamily="18" charset="0"/>
              </a:rPr>
              <a:t> </a:t>
            </a:r>
            <a:r>
              <a:rPr lang="tr-TR" sz="1600" dirty="0">
                <a:solidFill>
                  <a:schemeClr val="tx1">
                    <a:lumMod val="75000"/>
                    <a:lumOff val="25000"/>
                  </a:schemeClr>
                </a:solidFill>
                <a:effectLst>
                  <a:outerShdw blurRad="38100" dist="38100" dir="2700000" algn="tl">
                    <a:srgbClr val="000000">
                      <a:alpha val="43137"/>
                    </a:srgbClr>
                  </a:outerShdw>
                </a:effectLst>
                <a:latin typeface="Bookman Old Style" panose="02050604050505020204" pitchFamily="18" charset="0"/>
              </a:rPr>
              <a:t> </a:t>
            </a:r>
            <a:r>
              <a:rPr lang="tr-TR" sz="1600" dirty="0">
                <a:solidFill>
                  <a:schemeClr val="tx1">
                    <a:lumMod val="75000"/>
                    <a:lumOff val="25000"/>
                  </a:schemeClr>
                </a:solidFill>
                <a:latin typeface="Bookman Old Style" panose="02050604050505020204" pitchFamily="18" charset="0"/>
              </a:rPr>
              <a:t>sinyaller ve  </a:t>
            </a:r>
            <a:r>
              <a:rPr lang="tr-TR" sz="1600" dirty="0" err="1">
                <a:solidFill>
                  <a:schemeClr val="tx1">
                    <a:lumMod val="75000"/>
                    <a:lumOff val="25000"/>
                  </a:schemeClr>
                </a:solidFill>
                <a:latin typeface="Bookman Old Style" panose="02050604050505020204" pitchFamily="18" charset="0"/>
              </a:rPr>
              <a:t>efferent</a:t>
            </a:r>
            <a:r>
              <a:rPr lang="tr-TR" sz="1600" dirty="0">
                <a:solidFill>
                  <a:schemeClr val="tx1">
                    <a:lumMod val="75000"/>
                    <a:lumOff val="25000"/>
                  </a:schemeClr>
                </a:solidFill>
                <a:latin typeface="Bookman Old Style" panose="02050604050505020204" pitchFamily="18" charset="0"/>
              </a:rPr>
              <a:t> cevaplar ile  tetiklenen  </a:t>
            </a:r>
            <a:r>
              <a:rPr lang="tr-TR" sz="1600" dirty="0" err="1">
                <a:solidFill>
                  <a:schemeClr val="tx1">
                    <a:lumMod val="75000"/>
                    <a:lumOff val="25000"/>
                  </a:schemeClr>
                </a:solidFill>
                <a:latin typeface="Bookman Old Style" panose="02050604050505020204" pitchFamily="18" charset="0"/>
              </a:rPr>
              <a:t>nöroendokrin</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metabolik</a:t>
            </a:r>
            <a:r>
              <a:rPr lang="tr-TR" sz="1600" dirty="0">
                <a:solidFill>
                  <a:schemeClr val="tx1">
                    <a:lumMod val="75000"/>
                    <a:lumOff val="25000"/>
                  </a:schemeClr>
                </a:solidFill>
                <a:latin typeface="Bookman Old Style" panose="02050604050505020204" pitchFamily="18" charset="0"/>
              </a:rPr>
              <a:t>  ve </a:t>
            </a:r>
            <a:r>
              <a:rPr lang="tr-TR" sz="1600" dirty="0" err="1">
                <a:solidFill>
                  <a:schemeClr val="tx1">
                    <a:lumMod val="75000"/>
                    <a:lumOff val="25000"/>
                  </a:schemeClr>
                </a:solidFill>
                <a:latin typeface="Bookman Old Style" panose="02050604050505020204" pitchFamily="18" charset="0"/>
              </a:rPr>
              <a:t>immün</a:t>
            </a:r>
            <a:r>
              <a:rPr lang="tr-TR" sz="1600" dirty="0">
                <a:solidFill>
                  <a:schemeClr val="tx1">
                    <a:lumMod val="75000"/>
                    <a:lumOff val="25000"/>
                  </a:schemeClr>
                </a:solidFill>
                <a:latin typeface="Bookman Old Style" panose="02050604050505020204" pitchFamily="18" charset="0"/>
              </a:rPr>
              <a:t>/</a:t>
            </a:r>
            <a:r>
              <a:rPr lang="tr-TR" sz="1600" dirty="0" err="1">
                <a:solidFill>
                  <a:schemeClr val="tx1">
                    <a:lumMod val="75000"/>
                    <a:lumOff val="25000"/>
                  </a:schemeClr>
                </a:solidFill>
                <a:latin typeface="Bookman Old Style" panose="02050604050505020204" pitchFamily="18" charset="0"/>
              </a:rPr>
              <a:t>inflamatuvar</a:t>
            </a:r>
            <a:r>
              <a:rPr lang="tr-TR" sz="1600" dirty="0">
                <a:solidFill>
                  <a:schemeClr val="tx1">
                    <a:lumMod val="75000"/>
                    <a:lumOff val="25000"/>
                  </a:schemeClr>
                </a:solidFill>
                <a:latin typeface="Bookman Old Style" panose="02050604050505020204" pitchFamily="18" charset="0"/>
              </a:rPr>
              <a:t> cevaplarla oluşmaktadır. </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latin typeface="Bookman Old Style" panose="02050604050505020204" pitchFamily="18" charset="0"/>
              </a:rPr>
              <a:t>Hipovolemik</a:t>
            </a:r>
            <a:r>
              <a:rPr lang="tr-TR" sz="1600" dirty="0">
                <a:solidFill>
                  <a:schemeClr val="tx1">
                    <a:lumMod val="75000"/>
                    <a:lumOff val="25000"/>
                  </a:schemeClr>
                </a:solidFill>
                <a:latin typeface="Bookman Old Style" panose="02050604050505020204" pitchFamily="18" charset="0"/>
              </a:rPr>
              <a:t> /  </a:t>
            </a:r>
            <a:r>
              <a:rPr lang="tr-TR" sz="1600" dirty="0" err="1">
                <a:solidFill>
                  <a:schemeClr val="tx1">
                    <a:lumMod val="75000"/>
                    <a:lumOff val="25000"/>
                  </a:schemeClr>
                </a:solidFill>
                <a:latin typeface="Bookman Old Style" panose="02050604050505020204" pitchFamily="18" charset="0"/>
              </a:rPr>
              <a:t>hemorajik</a:t>
            </a:r>
            <a:r>
              <a:rPr lang="tr-TR" sz="1600" dirty="0">
                <a:solidFill>
                  <a:schemeClr val="tx1">
                    <a:lumMod val="75000"/>
                    <a:lumOff val="25000"/>
                  </a:schemeClr>
                </a:solidFill>
                <a:latin typeface="Bookman Old Style" panose="02050604050505020204" pitchFamily="18" charset="0"/>
              </a:rPr>
              <a:t> şokun tedavisinde temel prensip kan ürünleriyle volüm </a:t>
            </a:r>
            <a:r>
              <a:rPr lang="tr-TR" sz="1600" dirty="0" err="1">
                <a:solidFill>
                  <a:schemeClr val="tx1">
                    <a:lumMod val="75000"/>
                    <a:lumOff val="25000"/>
                  </a:schemeClr>
                </a:solidFill>
                <a:latin typeface="Bookman Old Style" panose="02050604050505020204" pitchFamily="18" charset="0"/>
              </a:rPr>
              <a:t>resüsitasyonudur</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Hemorajik</a:t>
            </a:r>
            <a:r>
              <a:rPr lang="tr-TR" sz="1600" dirty="0">
                <a:solidFill>
                  <a:schemeClr val="tx1">
                    <a:lumMod val="75000"/>
                    <a:lumOff val="25000"/>
                  </a:schemeClr>
                </a:solidFill>
                <a:latin typeface="Bookman Old Style" panose="02050604050505020204" pitchFamily="18" charset="0"/>
              </a:rPr>
              <a:t> şokta  kanamanın kontrolü çok kritiktir ve sonucu doğrudan etkilemektedir. </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latin typeface="Bookman Old Style" panose="02050604050505020204" pitchFamily="18" charset="0"/>
              </a:rPr>
              <a:t>Organ </a:t>
            </a:r>
            <a:r>
              <a:rPr lang="tr-TR" sz="1600" dirty="0" err="1">
                <a:solidFill>
                  <a:schemeClr val="tx1">
                    <a:lumMod val="75000"/>
                    <a:lumOff val="25000"/>
                  </a:schemeClr>
                </a:solidFill>
                <a:latin typeface="Bookman Old Style" panose="02050604050505020204" pitchFamily="18" charset="0"/>
              </a:rPr>
              <a:t>perfüzyonu</a:t>
            </a:r>
            <a:r>
              <a:rPr lang="tr-TR" sz="1600" dirty="0">
                <a:solidFill>
                  <a:schemeClr val="tx1">
                    <a:lumMod val="75000"/>
                    <a:lumOff val="25000"/>
                  </a:schemeClr>
                </a:solidFill>
                <a:latin typeface="Bookman Old Style" panose="02050604050505020204" pitchFamily="18" charset="0"/>
              </a:rPr>
              <a:t> ve doku </a:t>
            </a:r>
            <a:r>
              <a:rPr lang="tr-TR" sz="1600" dirty="0" err="1">
                <a:solidFill>
                  <a:schemeClr val="tx1">
                    <a:lumMod val="75000"/>
                    <a:lumOff val="25000"/>
                  </a:schemeClr>
                </a:solidFill>
                <a:latin typeface="Bookman Old Style" panose="02050604050505020204" pitchFamily="18" charset="0"/>
              </a:rPr>
              <a:t>oksijenasyonunun</a:t>
            </a:r>
            <a:r>
              <a:rPr lang="tr-TR" sz="1600" dirty="0">
                <a:solidFill>
                  <a:schemeClr val="tx1">
                    <a:lumMod val="75000"/>
                    <a:lumOff val="25000"/>
                  </a:schemeClr>
                </a:solidFill>
                <a:latin typeface="Bookman Old Style" panose="02050604050505020204" pitchFamily="18" charset="0"/>
              </a:rPr>
              <a:t> fizyolojik parametreleri, hastaların şokta olup olmadığını belirlemede ve </a:t>
            </a:r>
            <a:r>
              <a:rPr lang="tr-TR" sz="1600" dirty="0" err="1">
                <a:solidFill>
                  <a:schemeClr val="tx1">
                    <a:lumMod val="75000"/>
                    <a:lumOff val="25000"/>
                  </a:schemeClr>
                </a:solidFill>
                <a:latin typeface="Bookman Old Style" panose="02050604050505020204" pitchFamily="18" charset="0"/>
              </a:rPr>
              <a:t>resüsitayonunun</a:t>
            </a:r>
            <a:r>
              <a:rPr lang="tr-TR" sz="1600" dirty="0">
                <a:solidFill>
                  <a:schemeClr val="tx1">
                    <a:lumMod val="75000"/>
                    <a:lumOff val="25000"/>
                  </a:schemeClr>
                </a:solidFill>
                <a:latin typeface="Bookman Old Style" panose="02050604050505020204" pitchFamily="18" charset="0"/>
              </a:rPr>
              <a:t> yararını göstermede kullanılmaktadır.</a:t>
            </a:r>
          </a:p>
          <a:p>
            <a:pPr eaLnBrk="1" fontAlgn="auto" hangingPunct="1">
              <a:spcAft>
                <a:spcPts val="0"/>
              </a:spcAft>
              <a:buFont typeface="Wingdings" panose="05000000000000000000" pitchFamily="2" charset="2"/>
              <a:buChar char="Ø"/>
              <a:defRPr/>
            </a:pPr>
            <a:endParaRPr lang="tr-TR" dirty="0">
              <a:solidFill>
                <a:schemeClr val="tx1">
                  <a:lumMod val="75000"/>
                  <a:lumOff val="25000"/>
                </a:schemeClr>
              </a:solidFill>
              <a:latin typeface="Bookman Old Style" panose="0205060405050502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a:extLst>
              <a:ext uri="{FF2B5EF4-FFF2-40B4-BE49-F238E27FC236}">
                <a16:creationId xmlns:a16="http://schemas.microsoft.com/office/drawing/2014/main" id="{D60E5B96-93F5-476B-93FE-8AD6C829C71E}"/>
              </a:ext>
            </a:extLst>
          </p:cNvPr>
          <p:cNvSpPr>
            <a:spLocks noGrp="1"/>
          </p:cNvSpPr>
          <p:nvPr>
            <p:ph type="title"/>
          </p:nvPr>
        </p:nvSpPr>
        <p:spPr>
          <a:xfrm>
            <a:off x="2592388" y="515938"/>
            <a:ext cx="8912225" cy="923925"/>
          </a:xfrm>
        </p:spPr>
        <p:txBody>
          <a:bodyPr/>
          <a:lstStyle/>
          <a:p>
            <a:pPr eaLnBrk="1" hangingPunct="1"/>
            <a:r>
              <a:rPr lang="tr-TR" altLang="tr-TR">
                <a:latin typeface="Bookman Old Style" panose="02050604050505020204" pitchFamily="18" charset="0"/>
              </a:rPr>
              <a:t>ŞOK PATOFİZYOLOJİSİ </a:t>
            </a:r>
          </a:p>
        </p:txBody>
      </p:sp>
      <p:sp>
        <p:nvSpPr>
          <p:cNvPr id="23555" name="İçerik Yer Tutucusu 2">
            <a:extLst>
              <a:ext uri="{FF2B5EF4-FFF2-40B4-BE49-F238E27FC236}">
                <a16:creationId xmlns:a16="http://schemas.microsoft.com/office/drawing/2014/main" id="{91C1A9CC-317D-4415-A8BA-02CD9A435C16}"/>
              </a:ext>
            </a:extLst>
          </p:cNvPr>
          <p:cNvSpPr>
            <a:spLocks noGrp="1"/>
          </p:cNvSpPr>
          <p:nvPr>
            <p:ph idx="1"/>
          </p:nvPr>
        </p:nvSpPr>
        <p:spPr>
          <a:xfrm>
            <a:off x="2589213" y="1430338"/>
            <a:ext cx="8915400" cy="4953000"/>
          </a:xfrm>
        </p:spPr>
        <p:txBody>
          <a:bodyPr/>
          <a:lstStyle/>
          <a:p>
            <a:pPr eaLnBrk="1" hangingPunct="1">
              <a:buFont typeface="Wingdings" panose="05000000000000000000" pitchFamily="2" charset="2"/>
              <a:buChar char="§"/>
            </a:pPr>
            <a:r>
              <a:rPr lang="tr-TR" altLang="tr-TR" sz="1400">
                <a:latin typeface="Bookman Old Style" panose="02050604050505020204" pitchFamily="18" charset="0"/>
              </a:rPr>
              <a:t>Etyoloji gözetmeksizin şok durumunda fizyolojik cevaplara  doku perfüzyonu ve oluşan selüler enerji defisiti sebep olur.</a:t>
            </a:r>
          </a:p>
          <a:p>
            <a:pPr eaLnBrk="1" hangingPunct="1">
              <a:buFont typeface="Wingdings" panose="05000000000000000000" pitchFamily="2" charset="2"/>
              <a:buChar char="§"/>
            </a:pPr>
            <a:endParaRPr lang="tr-TR" altLang="tr-TR" sz="1400">
              <a:latin typeface="Bookman Old Style" panose="02050604050505020204" pitchFamily="18" charset="0"/>
            </a:endParaRPr>
          </a:p>
          <a:p>
            <a:pPr eaLnBrk="1" hangingPunct="1">
              <a:buFont typeface="Wingdings" panose="05000000000000000000" pitchFamily="2" charset="2"/>
              <a:buChar char="§"/>
            </a:pPr>
            <a:r>
              <a:rPr lang="tr-TR" altLang="tr-TR" sz="1400">
                <a:latin typeface="Bookman Old Style" panose="02050604050505020204" pitchFamily="18" charset="0"/>
              </a:rPr>
              <a:t>Selüler tedarik ve talep arasındaki dengesizlik nöroendokrin ve inflamatuvar  cevaplara yol açmakta, oluşan cevabın şiddeti de şokun derecesi ve süresiyle orantılı olmaktadır.</a:t>
            </a:r>
          </a:p>
          <a:p>
            <a:pPr eaLnBrk="1" hangingPunct="1">
              <a:buFont typeface="Wingdings" panose="05000000000000000000" pitchFamily="2" charset="2"/>
              <a:buChar char="§"/>
            </a:pPr>
            <a:endParaRPr lang="tr-TR" altLang="tr-TR" sz="1400">
              <a:latin typeface="Bookman Old Style" panose="02050604050505020204" pitchFamily="18" charset="0"/>
            </a:endParaRPr>
          </a:p>
          <a:p>
            <a:pPr eaLnBrk="1" hangingPunct="1">
              <a:buFont typeface="Wingdings" panose="05000000000000000000" pitchFamily="2" charset="2"/>
              <a:buChar char="§"/>
            </a:pPr>
            <a:r>
              <a:rPr lang="tr-TR" altLang="tr-TR" sz="1400">
                <a:latin typeface="Bookman Old Style" panose="02050604050505020204" pitchFamily="18" charset="0"/>
              </a:rPr>
              <a:t>Şokta birçok organ-spesifik  cevabın amacı serebral ve kardiyak dolaşımın korunmasıdır. </a:t>
            </a:r>
          </a:p>
          <a:p>
            <a:pPr eaLnBrk="1" hangingPunct="1">
              <a:buFont typeface="Wingdings" panose="05000000000000000000" pitchFamily="2" charset="2"/>
              <a:buChar char="§"/>
            </a:pPr>
            <a:endParaRPr lang="tr-TR" altLang="tr-TR" sz="1400">
              <a:latin typeface="Bookman Old Style" panose="02050604050505020204" pitchFamily="18" charset="0"/>
            </a:endParaRPr>
          </a:p>
          <a:p>
            <a:pPr eaLnBrk="1" hangingPunct="1">
              <a:buFont typeface="Wingdings" panose="05000000000000000000" pitchFamily="2" charset="2"/>
              <a:buChar char="§"/>
            </a:pPr>
            <a:r>
              <a:rPr lang="tr-TR" altLang="tr-TR" sz="1600">
                <a:solidFill>
                  <a:srgbClr val="FF0000"/>
                </a:solidFill>
                <a:latin typeface="Bookman Old Style" panose="02050604050505020204" pitchFamily="18" charset="0"/>
              </a:rPr>
              <a:t>Azalmış doku perfüzyonunun düzenlenmesi</a:t>
            </a:r>
          </a:p>
          <a:p>
            <a:pPr lvl="1" eaLnBrk="1" hangingPunct="1">
              <a:buFont typeface="Wingdings" panose="05000000000000000000" pitchFamily="2" charset="2"/>
              <a:buChar char="§"/>
            </a:pPr>
            <a:r>
              <a:rPr lang="tr-TR" altLang="tr-TR" sz="1400">
                <a:latin typeface="Bookman Old Style" panose="02050604050505020204" pitchFamily="18" charset="0"/>
              </a:rPr>
              <a:t>Kalp ve damarlardaki gerilim reseptörleri ve baroreseptörler (karotid sinüs ve aort arkı), Kemoreseptörlerin uyarılması, </a:t>
            </a:r>
          </a:p>
          <a:p>
            <a:pPr lvl="1" eaLnBrk="1" hangingPunct="1">
              <a:buFont typeface="Wingdings" panose="05000000000000000000" pitchFamily="2" charset="2"/>
              <a:buChar char="§"/>
            </a:pPr>
            <a:r>
              <a:rPr lang="tr-TR" altLang="tr-TR" sz="1400">
                <a:latin typeface="Bookman Old Style" panose="02050604050505020204" pitchFamily="18" charset="0"/>
              </a:rPr>
              <a:t>Serebral iskemi ve oluşan cevaplar, </a:t>
            </a:r>
          </a:p>
          <a:p>
            <a:pPr lvl="1" eaLnBrk="1" hangingPunct="1">
              <a:buFont typeface="Wingdings" panose="05000000000000000000" pitchFamily="2" charset="2"/>
              <a:buChar char="§"/>
            </a:pPr>
            <a:r>
              <a:rPr lang="tr-TR" altLang="tr-TR" sz="1400">
                <a:latin typeface="Bookman Old Style" panose="02050604050505020204" pitchFamily="18" charset="0"/>
              </a:rPr>
              <a:t>Endojen vazokonstriktör salınımı, </a:t>
            </a:r>
          </a:p>
          <a:p>
            <a:pPr lvl="1" eaLnBrk="1" hangingPunct="1">
              <a:buFont typeface="Wingdings" panose="05000000000000000000" pitchFamily="2" charset="2"/>
              <a:buChar char="§"/>
            </a:pPr>
            <a:r>
              <a:rPr lang="tr-TR" altLang="tr-TR" sz="1400">
                <a:latin typeface="Bookman Old Style" panose="02050604050505020204" pitchFamily="18" charset="0"/>
              </a:rPr>
              <a:t>Sıvıların intravasküler alana yer değiştirmesi  ve tuz ve suyun renal reabsorbsiyon ile vücutta tutulması  ile olur.</a:t>
            </a:r>
          </a:p>
          <a:p>
            <a:pPr eaLnBrk="1" hangingPunct="1">
              <a:buFont typeface="Wingdings" panose="05000000000000000000" pitchFamily="2" charset="2"/>
              <a:buChar char="Ø"/>
            </a:pPr>
            <a:endParaRPr lang="tr-TR" altLang="tr-TR"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Unvan 1">
            <a:extLst>
              <a:ext uri="{FF2B5EF4-FFF2-40B4-BE49-F238E27FC236}">
                <a16:creationId xmlns:a16="http://schemas.microsoft.com/office/drawing/2014/main" id="{947F97CB-E107-47D6-8D90-8F5A5411AD6F}"/>
              </a:ext>
            </a:extLst>
          </p:cNvPr>
          <p:cNvSpPr>
            <a:spLocks noGrp="1"/>
          </p:cNvSpPr>
          <p:nvPr>
            <p:ph type="title"/>
          </p:nvPr>
        </p:nvSpPr>
        <p:spPr>
          <a:xfrm>
            <a:off x="1893888" y="255588"/>
            <a:ext cx="8912225" cy="1281112"/>
          </a:xfrm>
        </p:spPr>
        <p:txBody>
          <a:bodyPr/>
          <a:lstStyle/>
          <a:p>
            <a:pPr eaLnBrk="1" hangingPunct="1"/>
            <a:r>
              <a:rPr lang="tr-TR" altLang="tr-TR">
                <a:latin typeface="Bookman Old Style" panose="02050604050505020204" pitchFamily="18" charset="0"/>
              </a:rPr>
              <a:t>ŞOK PATOFİZYOLOJİSİ</a:t>
            </a:r>
          </a:p>
        </p:txBody>
      </p:sp>
      <p:pic>
        <p:nvPicPr>
          <p:cNvPr id="24579" name="İçerik Yer Tutucusu 5">
            <a:extLst>
              <a:ext uri="{FF2B5EF4-FFF2-40B4-BE49-F238E27FC236}">
                <a16:creationId xmlns:a16="http://schemas.microsoft.com/office/drawing/2014/main" id="{47D72D91-079D-4216-A7FE-763BC7A936F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51088" y="1536700"/>
            <a:ext cx="8594725" cy="53213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Unvan 1">
            <a:extLst>
              <a:ext uri="{FF2B5EF4-FFF2-40B4-BE49-F238E27FC236}">
                <a16:creationId xmlns:a16="http://schemas.microsoft.com/office/drawing/2014/main" id="{EC86E2C4-C8FD-4EE2-99A1-CC6E50CE9651}"/>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 PATOFİZYOLOJİSİ </a:t>
            </a:r>
          </a:p>
        </p:txBody>
      </p:sp>
      <p:pic>
        <p:nvPicPr>
          <p:cNvPr id="4" name="İçerik Yer Tutucusu 3">
            <a:extLst>
              <a:ext uri="{FF2B5EF4-FFF2-40B4-BE49-F238E27FC236}">
                <a16:creationId xmlns:a16="http://schemas.microsoft.com/office/drawing/2014/main" id="{26B4AC13-842E-4C44-9697-104B179F4643}"/>
              </a:ext>
            </a:extLst>
          </p:cNvPr>
          <p:cNvPicPr>
            <a:picLocks noGrp="1" noChangeAspect="1"/>
          </p:cNvPicPr>
          <p:nvPr>
            <p:ph idx="1"/>
          </p:nvPr>
        </p:nvPicPr>
        <p:blipFill>
          <a:blip r:embed="rId2" cstate="print">
            <a:extLst/>
          </a:blip>
          <a:stretch>
            <a:fillRect/>
          </a:stretch>
        </p:blipFill>
        <p:spPr>
          <a:xfrm>
            <a:off x="1548385" y="1414272"/>
            <a:ext cx="8546230" cy="4974336"/>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Unvan 1">
            <a:extLst>
              <a:ext uri="{FF2B5EF4-FFF2-40B4-BE49-F238E27FC236}">
                <a16:creationId xmlns:a16="http://schemas.microsoft.com/office/drawing/2014/main" id="{5720C2B1-9651-48A7-9766-C2514CB4749F}"/>
              </a:ext>
            </a:extLst>
          </p:cNvPr>
          <p:cNvSpPr>
            <a:spLocks noGrp="1"/>
          </p:cNvSpPr>
          <p:nvPr>
            <p:ph type="title"/>
          </p:nvPr>
        </p:nvSpPr>
        <p:spPr>
          <a:xfrm>
            <a:off x="2592388" y="531813"/>
            <a:ext cx="8912225" cy="742950"/>
          </a:xfrm>
        </p:spPr>
        <p:txBody>
          <a:bodyPr/>
          <a:lstStyle/>
          <a:p>
            <a:pPr eaLnBrk="1" hangingPunct="1"/>
            <a:r>
              <a:rPr lang="tr-TR" altLang="tr-TR">
                <a:latin typeface="Bookman Old Style" panose="02050604050505020204" pitchFamily="18" charset="0"/>
              </a:rPr>
              <a:t>ŞOK PATOFİZYOLOJİSİ </a:t>
            </a:r>
          </a:p>
        </p:txBody>
      </p:sp>
      <p:sp>
        <p:nvSpPr>
          <p:cNvPr id="3" name="İçerik Yer Tutucusu 2">
            <a:extLst>
              <a:ext uri="{FF2B5EF4-FFF2-40B4-BE49-F238E27FC236}">
                <a16:creationId xmlns:a16="http://schemas.microsoft.com/office/drawing/2014/main" id="{5AD3194C-70EE-4EFA-A0C3-318131DE2E21}"/>
              </a:ext>
            </a:extLst>
          </p:cNvPr>
          <p:cNvSpPr>
            <a:spLocks noGrp="1"/>
          </p:cNvSpPr>
          <p:nvPr>
            <p:ph idx="1"/>
          </p:nvPr>
        </p:nvSpPr>
        <p:spPr>
          <a:xfrm>
            <a:off x="2589213" y="1447800"/>
            <a:ext cx="8915400" cy="5016500"/>
          </a:xfrm>
        </p:spPr>
        <p:txBody>
          <a:bodyPr rtlCol="0">
            <a:normAutofit fontScale="92500" lnSpcReduction="10000"/>
          </a:bodyPr>
          <a:lstStyle/>
          <a:p>
            <a:pPr eaLnBrk="1" fontAlgn="auto" hangingPunct="1">
              <a:spcAft>
                <a:spcPts val="0"/>
              </a:spcAft>
              <a:buFont typeface="Wingdings 3" panose="05040102010807070707" pitchFamily="18" charset="2"/>
              <a:buNone/>
              <a:defRPr/>
            </a:pPr>
            <a:r>
              <a:rPr lang="tr-TR" sz="1600" b="1" dirty="0">
                <a:solidFill>
                  <a:srgbClr val="FF0000"/>
                </a:solidFill>
                <a:latin typeface="Bookman Old Style" panose="02050604050505020204" pitchFamily="18" charset="0"/>
              </a:rPr>
              <a:t>ŞOKUN EVRELERİ</a:t>
            </a:r>
          </a:p>
          <a:p>
            <a:pPr eaLnBrk="1" fontAlgn="auto" hangingPunct="1">
              <a:spcAft>
                <a:spcPts val="0"/>
              </a:spcAft>
              <a:buFont typeface="Wingdings" panose="05000000000000000000" pitchFamily="2" charset="2"/>
              <a:buChar char="§"/>
              <a:defRPr/>
            </a:pPr>
            <a:r>
              <a:rPr lang="tr-TR" sz="1600" b="1" dirty="0" err="1">
                <a:solidFill>
                  <a:srgbClr val="002060"/>
                </a:solidFill>
                <a:latin typeface="Bookman Old Style" panose="02050604050505020204" pitchFamily="18" charset="0"/>
              </a:rPr>
              <a:t>Reversible</a:t>
            </a:r>
            <a:r>
              <a:rPr lang="tr-TR" sz="1600" b="1" dirty="0">
                <a:solidFill>
                  <a:srgbClr val="002060"/>
                </a:solidFill>
                <a:latin typeface="Bookman Old Style" panose="02050604050505020204" pitchFamily="18" charset="0"/>
              </a:rPr>
              <a:t> evre         </a:t>
            </a:r>
            <a:r>
              <a:rPr lang="tr-TR" sz="1600" dirty="0">
                <a:solidFill>
                  <a:schemeClr val="tx1"/>
                </a:solidFill>
                <a:latin typeface="Bookman Old Style" panose="02050604050505020204" pitchFamily="18" charset="0"/>
              </a:rPr>
              <a:t>2 ye ayrılır. </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Kompanse</a:t>
            </a:r>
            <a:r>
              <a:rPr lang="tr-TR" sz="1600" dirty="0">
                <a:solidFill>
                  <a:schemeClr val="tx1"/>
                </a:solidFill>
                <a:latin typeface="Bookman Old Style" panose="02050604050505020204" pitchFamily="18" charset="0"/>
              </a:rPr>
              <a:t> evre</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Hemorajik</a:t>
            </a:r>
            <a:r>
              <a:rPr lang="tr-TR" sz="1600" dirty="0">
                <a:solidFill>
                  <a:schemeClr val="tx1"/>
                </a:solidFill>
                <a:latin typeface="Bookman Old Style" panose="02050604050505020204" pitchFamily="18" charset="0"/>
              </a:rPr>
              <a:t> şokta kaybedilen kan hacmi </a:t>
            </a:r>
            <a:r>
              <a:rPr lang="tr-TR" sz="1600" dirty="0" err="1">
                <a:solidFill>
                  <a:schemeClr val="tx1"/>
                </a:solidFill>
                <a:latin typeface="Bookman Old Style" panose="02050604050505020204" pitchFamily="18" charset="0"/>
              </a:rPr>
              <a:t>primer</a:t>
            </a:r>
            <a:r>
              <a:rPr lang="tr-TR" sz="1600" dirty="0">
                <a:solidFill>
                  <a:schemeClr val="tx1"/>
                </a:solidFill>
                <a:latin typeface="Bookman Old Style" panose="02050604050505020204" pitchFamily="18" charset="0"/>
              </a:rPr>
              <a:t> olarak </a:t>
            </a:r>
            <a:r>
              <a:rPr lang="tr-TR" sz="1600" dirty="0" err="1">
                <a:solidFill>
                  <a:schemeClr val="tx1"/>
                </a:solidFill>
                <a:latin typeface="Bookman Old Style" panose="02050604050505020204" pitchFamily="18" charset="0"/>
              </a:rPr>
              <a:t>nöroendokrin</a:t>
            </a:r>
            <a:r>
              <a:rPr lang="tr-TR" sz="1600" dirty="0">
                <a:solidFill>
                  <a:schemeClr val="tx1"/>
                </a:solidFill>
                <a:latin typeface="Bookman Old Style" panose="02050604050505020204" pitchFamily="18" charset="0"/>
              </a:rPr>
              <a:t> yollar ile 	 			sabit tutulabilir.</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Dekompanse</a:t>
            </a:r>
            <a:r>
              <a:rPr lang="tr-TR" sz="1600" dirty="0">
                <a:solidFill>
                  <a:schemeClr val="tx1"/>
                </a:solidFill>
                <a:latin typeface="Bookman Old Style" panose="02050604050505020204" pitchFamily="18" charset="0"/>
              </a:rPr>
              <a:t> evre</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Farkedilemeyen</a:t>
            </a:r>
            <a:r>
              <a:rPr lang="tr-TR" sz="1600" dirty="0">
                <a:solidFill>
                  <a:schemeClr val="tx1"/>
                </a:solidFill>
                <a:latin typeface="Bookman Old Style" panose="02050604050505020204" pitchFamily="18" charset="0"/>
              </a:rPr>
              <a:t> şekilde oluşabilen </a:t>
            </a:r>
            <a:r>
              <a:rPr lang="tr-TR" sz="1600" dirty="0" err="1">
                <a:solidFill>
                  <a:schemeClr val="tx1"/>
                </a:solidFill>
                <a:latin typeface="Bookman Old Style" panose="02050604050505020204" pitchFamily="18" charset="0"/>
              </a:rPr>
              <a:t>hipoperfüzyon</a:t>
            </a:r>
            <a:r>
              <a:rPr lang="tr-TR" sz="1600" dirty="0">
                <a:solidFill>
                  <a:schemeClr val="tx1"/>
                </a:solidFill>
                <a:latin typeface="Bookman Old Style" panose="02050604050505020204" pitchFamily="18" charset="0"/>
              </a:rPr>
              <a:t> ile </a:t>
            </a:r>
            <a:r>
              <a:rPr lang="tr-TR" sz="1600" dirty="0" err="1">
                <a:solidFill>
                  <a:schemeClr val="tx1"/>
                </a:solidFill>
                <a:latin typeface="Bookman Old Style" panose="02050604050505020204" pitchFamily="18" charset="0"/>
              </a:rPr>
              <a:t>selüler</a:t>
            </a:r>
            <a:r>
              <a:rPr lang="tr-TR" sz="1600" dirty="0">
                <a:solidFill>
                  <a:schemeClr val="tx1"/>
                </a:solidFill>
                <a:latin typeface="Bookman Old Style" panose="02050604050505020204" pitchFamily="18" charset="0"/>
              </a:rPr>
              <a:t>  hasar ve ölüm devam 			etmektedir. </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Mikrodolaşım</a:t>
            </a: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disfonksiyonu</a:t>
            </a: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parankimal</a:t>
            </a:r>
            <a:r>
              <a:rPr lang="tr-TR" sz="1600" dirty="0">
                <a:solidFill>
                  <a:schemeClr val="tx1"/>
                </a:solidFill>
                <a:latin typeface="Bookman Old Style" panose="02050604050505020204" pitchFamily="18" charset="0"/>
              </a:rPr>
              <a:t> doku hasarı ve </a:t>
            </a:r>
            <a:r>
              <a:rPr lang="tr-TR" sz="1600" dirty="0" err="1">
                <a:solidFill>
                  <a:schemeClr val="tx1"/>
                </a:solidFill>
                <a:latin typeface="Bookman Old Style" panose="02050604050505020204" pitchFamily="18" charset="0"/>
              </a:rPr>
              <a:t>inflamatuvar</a:t>
            </a:r>
            <a:r>
              <a:rPr lang="tr-TR" sz="1600" dirty="0">
                <a:solidFill>
                  <a:schemeClr val="tx1"/>
                </a:solidFill>
                <a:latin typeface="Bookman Old Style" panose="02050604050505020204" pitchFamily="18" charset="0"/>
              </a:rPr>
              <a:t> hücre 				aktivasyonu </a:t>
            </a:r>
            <a:r>
              <a:rPr lang="tr-TR" sz="1600" dirty="0" err="1">
                <a:solidFill>
                  <a:schemeClr val="tx1"/>
                </a:solidFill>
                <a:latin typeface="Bookman Old Style" panose="02050604050505020204" pitchFamily="18" charset="0"/>
              </a:rPr>
              <a:t>hipoperfüzyonu</a:t>
            </a:r>
            <a:r>
              <a:rPr lang="tr-TR" sz="1600" dirty="0">
                <a:solidFill>
                  <a:schemeClr val="tx1"/>
                </a:solidFill>
                <a:latin typeface="Bookman Old Style" panose="02050604050505020204" pitchFamily="18" charset="0"/>
              </a:rPr>
              <a:t>  sürdürmeye  devam edebilir. </a:t>
            </a:r>
          </a:p>
          <a:p>
            <a:pPr marL="0" indent="0" eaLnBrk="1" fontAlgn="auto" hangingPunct="1">
              <a:spcAft>
                <a:spcPts val="0"/>
              </a:spcAft>
              <a:buFont typeface="Wingdings 3" charset="2"/>
              <a:buNone/>
              <a:defRPr/>
            </a:pP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İskemi</a:t>
            </a: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reperfüzyon</a:t>
            </a:r>
            <a:r>
              <a:rPr lang="tr-TR" sz="1600" dirty="0">
                <a:solidFill>
                  <a:schemeClr val="tx1"/>
                </a:solidFill>
                <a:latin typeface="Bookman Old Style" panose="02050604050505020204" pitchFamily="18" charset="0"/>
              </a:rPr>
              <a:t> hasarı sıklıkla oluşan hasarı daha  da artırır. Tedavi edilmezse 	hücre düzeyindeki etkiler sonucunda organ- sistem  seviyesinde </a:t>
            </a:r>
            <a:r>
              <a:rPr lang="tr-TR" sz="1600" dirty="0" err="1">
                <a:solidFill>
                  <a:schemeClr val="tx1"/>
                </a:solidFill>
                <a:latin typeface="Bookman Old Style" panose="02050604050505020204" pitchFamily="18" charset="0"/>
              </a:rPr>
              <a:t>disfonksiyonlar</a:t>
            </a:r>
            <a:r>
              <a:rPr lang="tr-TR" sz="1600" dirty="0">
                <a:solidFill>
                  <a:schemeClr val="tx1"/>
                </a:solidFill>
                <a:latin typeface="Bookman Old Style" panose="02050604050505020204" pitchFamily="18" charset="0"/>
              </a:rPr>
              <a:t> oluşur 		ve şok kısır döngüye girebilir.</a:t>
            </a:r>
          </a:p>
          <a:p>
            <a:pPr eaLnBrk="1" fontAlgn="auto" hangingPunct="1">
              <a:spcAft>
                <a:spcPts val="0"/>
              </a:spcAft>
              <a:buFont typeface="Wingdings" panose="05000000000000000000" pitchFamily="2" charset="2"/>
              <a:buChar char="§"/>
              <a:defRPr/>
            </a:pPr>
            <a:r>
              <a:rPr lang="tr-TR" sz="1600" b="1" dirty="0" err="1">
                <a:solidFill>
                  <a:srgbClr val="002060"/>
                </a:solidFill>
                <a:latin typeface="Bookman Old Style" panose="02050604050505020204" pitchFamily="18" charset="0"/>
              </a:rPr>
              <a:t>İrreversible</a:t>
            </a:r>
            <a:r>
              <a:rPr lang="tr-TR" sz="1600" b="1" dirty="0">
                <a:solidFill>
                  <a:srgbClr val="002060"/>
                </a:solidFill>
                <a:latin typeface="Bookman Old Style" panose="02050604050505020204" pitchFamily="18" charset="0"/>
              </a:rPr>
              <a:t> evre</a:t>
            </a:r>
          </a:p>
          <a:p>
            <a:pPr lvl="1" eaLnBrk="1" fontAlgn="auto" hangingPunct="1">
              <a:spcAft>
                <a:spcPts val="0"/>
              </a:spcAft>
              <a:buFont typeface="Wingdings 3" panose="05040102010807070707" pitchFamily="18" charset="2"/>
              <a:buNone/>
              <a:defRPr/>
            </a:pPr>
            <a:r>
              <a:rPr lang="tr-TR" sz="1400" dirty="0">
                <a:solidFill>
                  <a:schemeClr val="tx1"/>
                </a:solidFill>
                <a:latin typeface="Bookman Old Style" panose="02050604050505020204" pitchFamily="18" charset="0"/>
              </a:rPr>
              <a:t>	</a:t>
            </a:r>
            <a:r>
              <a:rPr lang="tr-TR" sz="1400" dirty="0" err="1">
                <a:solidFill>
                  <a:schemeClr val="tx1"/>
                </a:solidFill>
                <a:latin typeface="Bookman Old Style" panose="02050604050505020204" pitchFamily="18" charset="0"/>
              </a:rPr>
              <a:t>Persistan</a:t>
            </a:r>
            <a:r>
              <a:rPr lang="tr-TR" sz="1400" dirty="0">
                <a:solidFill>
                  <a:schemeClr val="tx1"/>
                </a:solidFill>
                <a:latin typeface="Bookman Old Style" panose="02050604050505020204" pitchFamily="18" charset="0"/>
              </a:rPr>
              <a:t> </a:t>
            </a:r>
            <a:r>
              <a:rPr lang="tr-TR" sz="1400" dirty="0" err="1">
                <a:solidFill>
                  <a:schemeClr val="tx1"/>
                </a:solidFill>
                <a:latin typeface="Bookman Old Style" panose="02050604050505020204" pitchFamily="18" charset="0"/>
              </a:rPr>
              <a:t>hipoperfüzyon</a:t>
            </a:r>
            <a:r>
              <a:rPr lang="tr-TR" sz="1400" dirty="0">
                <a:solidFill>
                  <a:schemeClr val="tx1"/>
                </a:solidFill>
                <a:latin typeface="Bookman Old Style" panose="02050604050505020204" pitchFamily="18" charset="0"/>
              </a:rPr>
              <a:t>  sonucunda daha derin bir </a:t>
            </a:r>
            <a:r>
              <a:rPr lang="tr-TR" sz="1400" dirty="0" err="1">
                <a:solidFill>
                  <a:schemeClr val="tx1"/>
                </a:solidFill>
                <a:latin typeface="Bookman Old Style" panose="02050604050505020204" pitchFamily="18" charset="0"/>
              </a:rPr>
              <a:t>hemodinamik</a:t>
            </a:r>
            <a:r>
              <a:rPr lang="tr-TR" sz="1400" dirty="0">
                <a:solidFill>
                  <a:schemeClr val="tx1"/>
                </a:solidFill>
                <a:latin typeface="Bookman Old Style" panose="02050604050505020204" pitchFamily="18" charset="0"/>
              </a:rPr>
              <a:t> bozulma  ve </a:t>
            </a:r>
            <a:r>
              <a:rPr lang="tr-TR" sz="1400" dirty="0" err="1">
                <a:solidFill>
                  <a:schemeClr val="tx1"/>
                </a:solidFill>
                <a:latin typeface="Bookman Old Style" panose="02050604050505020204" pitchFamily="18" charset="0"/>
              </a:rPr>
              <a:t>kardiovasküler</a:t>
            </a:r>
            <a:r>
              <a:rPr lang="tr-TR" sz="1400" dirty="0">
                <a:solidFill>
                  <a:schemeClr val="tx1"/>
                </a:solidFill>
                <a:latin typeface="Bookman Old Style" panose="02050604050505020204" pitchFamily="18" charset="0"/>
              </a:rPr>
              <a:t>  </a:t>
            </a:r>
            <a:r>
              <a:rPr lang="tr-TR" sz="1400" dirty="0" err="1">
                <a:solidFill>
                  <a:schemeClr val="tx1"/>
                </a:solidFill>
                <a:latin typeface="Bookman Old Style" panose="02050604050505020204" pitchFamily="18" charset="0"/>
              </a:rPr>
              <a:t>kollaps</a:t>
            </a:r>
            <a:r>
              <a:rPr lang="tr-TR" sz="1400" dirty="0">
                <a:solidFill>
                  <a:schemeClr val="tx1"/>
                </a:solidFill>
                <a:latin typeface="Bookman Old Style" panose="02050604050505020204" pitchFamily="18" charset="0"/>
              </a:rPr>
              <a:t> gelişir. </a:t>
            </a:r>
          </a:p>
          <a:p>
            <a:pPr lvl="1" eaLnBrk="1" fontAlgn="auto" hangingPunct="1">
              <a:spcAft>
                <a:spcPts val="0"/>
              </a:spcAft>
              <a:buFont typeface="Wingdings 3" panose="05040102010807070707" pitchFamily="18" charset="2"/>
              <a:buNone/>
              <a:defRPr/>
            </a:pPr>
            <a:r>
              <a:rPr lang="tr-TR" sz="1400" dirty="0">
                <a:solidFill>
                  <a:schemeClr val="tx1"/>
                </a:solidFill>
                <a:latin typeface="Bookman Old Style" panose="02050604050505020204" pitchFamily="18" charset="0"/>
              </a:rPr>
              <a:t>	Bu dönemde </a:t>
            </a:r>
            <a:r>
              <a:rPr lang="tr-TR" sz="1400" dirty="0" err="1">
                <a:solidFill>
                  <a:schemeClr val="tx1"/>
                </a:solidFill>
                <a:latin typeface="Bookman Old Style" panose="02050604050505020204" pitchFamily="18" charset="0"/>
              </a:rPr>
              <a:t>parankimal</a:t>
            </a:r>
            <a:r>
              <a:rPr lang="tr-TR" sz="1400" dirty="0">
                <a:solidFill>
                  <a:schemeClr val="tx1"/>
                </a:solidFill>
                <a:latin typeface="Bookman Old Style" panose="02050604050505020204" pitchFamily="18" charset="0"/>
              </a:rPr>
              <a:t> ve </a:t>
            </a:r>
            <a:r>
              <a:rPr lang="tr-TR" sz="1400" dirty="0" err="1">
                <a:solidFill>
                  <a:schemeClr val="tx1"/>
                </a:solidFill>
                <a:latin typeface="Bookman Old Style" panose="02050604050505020204" pitchFamily="18" charset="0"/>
              </a:rPr>
              <a:t>mikrovasküler</a:t>
            </a:r>
            <a:r>
              <a:rPr lang="tr-TR" sz="1400" dirty="0">
                <a:solidFill>
                  <a:schemeClr val="tx1"/>
                </a:solidFill>
                <a:latin typeface="Bookman Old Style" panose="02050604050505020204" pitchFamily="18" charset="0"/>
              </a:rPr>
              <a:t> hasar yaygınlığı, </a:t>
            </a:r>
            <a:r>
              <a:rPr lang="tr-TR" sz="1400" dirty="0" err="1">
                <a:solidFill>
                  <a:schemeClr val="tx1"/>
                </a:solidFill>
                <a:latin typeface="Bookman Old Style" panose="02050604050505020204" pitchFamily="18" charset="0"/>
              </a:rPr>
              <a:t>resüsitasyonla</a:t>
            </a:r>
            <a:r>
              <a:rPr lang="tr-TR" sz="1400" dirty="0">
                <a:solidFill>
                  <a:schemeClr val="tx1"/>
                </a:solidFill>
                <a:latin typeface="Bookman Old Style" panose="02050604050505020204" pitchFamily="18" charset="0"/>
              </a:rPr>
              <a:t> geri çevrilecek düzeyi aşmıştır ve ölüm ile sonuçlanır.</a:t>
            </a:r>
          </a:p>
        </p:txBody>
      </p:sp>
      <p:cxnSp>
        <p:nvCxnSpPr>
          <p:cNvPr id="5" name="4 Düz Ok Bağlayıcısı">
            <a:extLst>
              <a:ext uri="{FF2B5EF4-FFF2-40B4-BE49-F238E27FC236}">
                <a16:creationId xmlns:a16="http://schemas.microsoft.com/office/drawing/2014/main" id="{DBD93EC3-214C-4329-9141-912C2DF40985}"/>
              </a:ext>
            </a:extLst>
          </p:cNvPr>
          <p:cNvCxnSpPr/>
          <p:nvPr/>
        </p:nvCxnSpPr>
        <p:spPr>
          <a:xfrm flipV="1">
            <a:off x="4522788" y="1947863"/>
            <a:ext cx="290512" cy="79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Unvan 1">
            <a:extLst>
              <a:ext uri="{FF2B5EF4-FFF2-40B4-BE49-F238E27FC236}">
                <a16:creationId xmlns:a16="http://schemas.microsoft.com/office/drawing/2014/main" id="{39FAEC68-6DC3-4B9E-A46C-BAEA8D9075F5}"/>
              </a:ext>
            </a:extLst>
          </p:cNvPr>
          <p:cNvSpPr>
            <a:spLocks noGrp="1"/>
          </p:cNvSpPr>
          <p:nvPr>
            <p:ph type="title"/>
          </p:nvPr>
        </p:nvSpPr>
        <p:spPr>
          <a:xfrm>
            <a:off x="2592388" y="623888"/>
            <a:ext cx="8912225" cy="1281112"/>
          </a:xfrm>
        </p:spPr>
        <p:txBody>
          <a:bodyPr/>
          <a:lstStyle/>
          <a:p>
            <a:pPr eaLnBrk="1" hangingPunct="1"/>
            <a:r>
              <a:rPr lang="tr-TR" altLang="tr-TR"/>
              <a:t>ŞOK PATOFİZYOLOJİSİ</a:t>
            </a:r>
          </a:p>
        </p:txBody>
      </p:sp>
      <p:pic>
        <p:nvPicPr>
          <p:cNvPr id="27651" name="İçerik Yer Tutucusu 3">
            <a:extLst>
              <a:ext uri="{FF2B5EF4-FFF2-40B4-BE49-F238E27FC236}">
                <a16:creationId xmlns:a16="http://schemas.microsoft.com/office/drawing/2014/main" id="{6A5E04E1-B566-4384-B849-0379FFE6165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052638" y="1905000"/>
            <a:ext cx="9991725" cy="4953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Unvan 1">
            <a:extLst>
              <a:ext uri="{FF2B5EF4-FFF2-40B4-BE49-F238E27FC236}">
                <a16:creationId xmlns:a16="http://schemas.microsoft.com/office/drawing/2014/main" id="{23FAB808-AE00-42DA-B97C-FF41245E1F2B}"/>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Hemorajiye Nöroendokrin Yanıt</a:t>
            </a:r>
          </a:p>
        </p:txBody>
      </p:sp>
      <p:sp>
        <p:nvSpPr>
          <p:cNvPr id="28675" name="İçerik Yer Tutucusu 2">
            <a:extLst>
              <a:ext uri="{FF2B5EF4-FFF2-40B4-BE49-F238E27FC236}">
                <a16:creationId xmlns:a16="http://schemas.microsoft.com/office/drawing/2014/main" id="{55943C22-DF92-40D3-ACB1-3A7EBE0CAEE0}"/>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Esas amaç, diğer organ sistemlerinin pahasına bile olsa kalp ve beyin perfüzyonunu devam ettirmektir.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Periferik vazokonstriksiyon ve sıvı atılımınını inhibe ederek dolaşımın kontrolünü sağlamaktır.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Hemorajik şokta ilk uyarı dolaşan kan volümünün azalmasıdır.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Nöroendokrin yanıtın şiddetini ise kaybedilen volüm miktarı ve ne sürede kaybedildiği belirler.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Unvan 1">
            <a:extLst>
              <a:ext uri="{FF2B5EF4-FFF2-40B4-BE49-F238E27FC236}">
                <a16:creationId xmlns:a16="http://schemas.microsoft.com/office/drawing/2014/main" id="{62E0138F-BCE9-44F5-B8AA-0D0325F5C4C3}"/>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AFFERENT SİNYALLER </a:t>
            </a:r>
          </a:p>
        </p:txBody>
      </p:sp>
      <p:sp>
        <p:nvSpPr>
          <p:cNvPr id="3" name="İçerik Yer Tutucusu 2">
            <a:extLst>
              <a:ext uri="{FF2B5EF4-FFF2-40B4-BE49-F238E27FC236}">
                <a16:creationId xmlns:a16="http://schemas.microsoft.com/office/drawing/2014/main" id="{A94831F0-CA1D-4F82-B3B2-9A374FFB9338}"/>
              </a:ext>
            </a:extLst>
          </p:cNvPr>
          <p:cNvSpPr>
            <a:spLocks noGrp="1"/>
          </p:cNvSpPr>
          <p:nvPr>
            <p:ph idx="1"/>
          </p:nvPr>
        </p:nvSpPr>
        <p:spPr>
          <a:xfrm>
            <a:off x="2589213" y="1905000"/>
            <a:ext cx="8915400" cy="4495800"/>
          </a:xfrm>
        </p:spPr>
        <p:txBody>
          <a:bodyPr rtlCol="0">
            <a:normAutofit lnSpcReduction="10000"/>
          </a:bodyPr>
          <a:lstStyle/>
          <a:p>
            <a:pPr eaLnBrk="1" fontAlgn="auto" hangingPunct="1">
              <a:spcAft>
                <a:spcPts val="0"/>
              </a:spcAft>
              <a:buFont typeface="Wingdings" panose="05000000000000000000" pitchFamily="2" charset="2"/>
              <a:buChar char="§"/>
              <a:defRPr/>
            </a:pPr>
            <a:r>
              <a:rPr lang="tr-TR" sz="1600" dirty="0">
                <a:solidFill>
                  <a:schemeClr val="tx1"/>
                </a:solidFill>
                <a:latin typeface="Bookman Old Style" panose="02050604050505020204" pitchFamily="18" charset="0"/>
              </a:rPr>
              <a:t>İlk uyarı </a:t>
            </a:r>
            <a:r>
              <a:rPr lang="tr-TR" sz="1600" dirty="0">
                <a:solidFill>
                  <a:schemeClr val="tx1">
                    <a:lumMod val="75000"/>
                    <a:lumOff val="25000"/>
                  </a:schemeClr>
                </a:solidFill>
                <a:latin typeface="Bookman Old Style" panose="02050604050505020204" pitchFamily="18" charset="0"/>
              </a:rPr>
              <a:t>genellikle dolaşan volüm azalmasıdır.</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latin typeface="Bookman Old Style" panose="02050604050505020204" pitchFamily="18" charset="0"/>
              </a:rPr>
              <a:t>Diğer uyarılar; ağrı, </a:t>
            </a:r>
            <a:r>
              <a:rPr lang="tr-TR" sz="1600" dirty="0" err="1">
                <a:solidFill>
                  <a:schemeClr val="tx1">
                    <a:lumMod val="75000"/>
                    <a:lumOff val="25000"/>
                  </a:schemeClr>
                </a:solidFill>
                <a:latin typeface="Bookman Old Style" panose="02050604050505020204" pitchFamily="18" charset="0"/>
              </a:rPr>
              <a:t>hipoksemi</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hiperkarbi</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asidoz</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infeksiyon</a:t>
            </a:r>
            <a:r>
              <a:rPr lang="tr-TR" sz="1600" dirty="0">
                <a:solidFill>
                  <a:schemeClr val="tx1">
                    <a:lumMod val="75000"/>
                    <a:lumOff val="25000"/>
                  </a:schemeClr>
                </a:solidFill>
                <a:latin typeface="Bookman Old Style" panose="02050604050505020204" pitchFamily="18" charset="0"/>
              </a:rPr>
              <a:t>, sıcaklık değişimi, duygusal uyarılma ve hipoglisemidir.</a:t>
            </a:r>
          </a:p>
          <a:p>
            <a:pPr eaLnBrk="1" fontAlgn="auto" hangingPunct="1">
              <a:spcAft>
                <a:spcPts val="0"/>
              </a:spcAft>
              <a:buFont typeface="Wingdings" panose="05000000000000000000" pitchFamily="2" charset="2"/>
              <a:buChar char="§"/>
              <a:defRPr/>
            </a:pPr>
            <a:r>
              <a:rPr lang="tr-TR" sz="1600" dirty="0">
                <a:solidFill>
                  <a:srgbClr val="002060"/>
                </a:solidFill>
                <a:latin typeface="Bookman Old Style" panose="02050604050505020204" pitchFamily="18" charset="0"/>
              </a:rPr>
              <a:t>Ağrı uyarısı </a:t>
            </a:r>
            <a:r>
              <a:rPr lang="tr-TR" sz="1600" dirty="0" err="1">
                <a:solidFill>
                  <a:schemeClr val="tx1">
                    <a:lumMod val="75000"/>
                    <a:lumOff val="25000"/>
                  </a:schemeClr>
                </a:solidFill>
                <a:latin typeface="Bookman Old Style" panose="02050604050505020204" pitchFamily="18" charset="0"/>
              </a:rPr>
              <a:t>spinotalamik</a:t>
            </a:r>
            <a:r>
              <a:rPr lang="tr-TR" sz="1600" dirty="0">
                <a:solidFill>
                  <a:schemeClr val="tx1">
                    <a:lumMod val="75000"/>
                    <a:lumOff val="25000"/>
                  </a:schemeClr>
                </a:solidFill>
                <a:latin typeface="Bookman Old Style" panose="02050604050505020204" pitchFamily="18" charset="0"/>
              </a:rPr>
              <a:t> yolla  </a:t>
            </a:r>
            <a:r>
              <a:rPr lang="tr-TR" sz="1600" dirty="0" err="1">
                <a:solidFill>
                  <a:schemeClr val="tx1">
                    <a:lumMod val="75000"/>
                    <a:lumOff val="25000"/>
                  </a:schemeClr>
                </a:solidFill>
                <a:latin typeface="Bookman Old Style" panose="02050604050505020204" pitchFamily="18" charset="0"/>
              </a:rPr>
              <a:t>hipotalamo</a:t>
            </a:r>
            <a:r>
              <a:rPr lang="tr-TR" sz="1600" dirty="0">
                <a:solidFill>
                  <a:schemeClr val="tx1">
                    <a:lumMod val="75000"/>
                    <a:lumOff val="25000"/>
                  </a:schemeClr>
                </a:solidFill>
                <a:latin typeface="Bookman Old Style" panose="02050604050505020204" pitchFamily="18" charset="0"/>
              </a:rPr>
              <a:t>–</a:t>
            </a:r>
            <a:r>
              <a:rPr lang="tr-TR" sz="1600" dirty="0" err="1">
                <a:solidFill>
                  <a:schemeClr val="tx1">
                    <a:lumMod val="75000"/>
                    <a:lumOff val="25000"/>
                  </a:schemeClr>
                </a:solidFill>
                <a:latin typeface="Bookman Old Style" panose="02050604050505020204" pitchFamily="18" charset="0"/>
              </a:rPr>
              <a:t>piuito</a:t>
            </a:r>
            <a:r>
              <a:rPr lang="tr-TR" sz="1600" dirty="0">
                <a:solidFill>
                  <a:schemeClr val="tx1">
                    <a:lumMod val="75000"/>
                    <a:lumOff val="25000"/>
                  </a:schemeClr>
                </a:solidFill>
                <a:latin typeface="Bookman Old Style" panose="02050604050505020204" pitchFamily="18" charset="0"/>
              </a:rPr>
              <a:t>–adrenal aksı tetikler ve ayrıca </a:t>
            </a:r>
            <a:r>
              <a:rPr lang="tr-TR" sz="1600" dirty="0" err="1">
                <a:solidFill>
                  <a:schemeClr val="tx1">
                    <a:lumMod val="75000"/>
                    <a:lumOff val="25000"/>
                  </a:schemeClr>
                </a:solidFill>
                <a:latin typeface="Bookman Old Style" panose="02050604050505020204" pitchFamily="18" charset="0"/>
              </a:rPr>
              <a:t>otonomik</a:t>
            </a:r>
            <a:r>
              <a:rPr lang="tr-TR" sz="1600" dirty="0">
                <a:solidFill>
                  <a:schemeClr val="tx1">
                    <a:lumMod val="75000"/>
                    <a:lumOff val="25000"/>
                  </a:schemeClr>
                </a:solidFill>
                <a:latin typeface="Bookman Old Style" panose="02050604050505020204" pitchFamily="18" charset="0"/>
              </a:rPr>
              <a:t> sinir sistemini etkiler ve sempatik uyarıyla adrenal </a:t>
            </a:r>
            <a:r>
              <a:rPr lang="tr-TR" sz="1600" dirty="0" err="1">
                <a:solidFill>
                  <a:schemeClr val="tx1">
                    <a:lumMod val="75000"/>
                    <a:lumOff val="25000"/>
                  </a:schemeClr>
                </a:solidFill>
                <a:latin typeface="Bookman Old Style" panose="02050604050505020204" pitchFamily="18" charset="0"/>
              </a:rPr>
              <a:t>medulladan</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katekolaminler</a:t>
            </a:r>
            <a:r>
              <a:rPr lang="tr-TR" sz="1600" dirty="0">
                <a:solidFill>
                  <a:schemeClr val="tx1">
                    <a:lumMod val="75000"/>
                    <a:lumOff val="25000"/>
                  </a:schemeClr>
                </a:solidFill>
                <a:latin typeface="Bookman Old Style" panose="02050604050505020204" pitchFamily="18" charset="0"/>
              </a:rPr>
              <a:t> salgılanır.</a:t>
            </a:r>
          </a:p>
          <a:p>
            <a:pPr eaLnBrk="1" fontAlgn="auto" hangingPunct="1">
              <a:spcAft>
                <a:spcPts val="0"/>
              </a:spcAft>
              <a:buFont typeface="Wingdings" panose="05000000000000000000" pitchFamily="2" charset="2"/>
              <a:buChar char="§"/>
              <a:defRPr/>
            </a:pPr>
            <a:r>
              <a:rPr lang="tr-TR" sz="1600" dirty="0" err="1">
                <a:solidFill>
                  <a:srgbClr val="002060"/>
                </a:solidFill>
                <a:latin typeface="Bookman Old Style" panose="02050604050505020204" pitchFamily="18" charset="0"/>
              </a:rPr>
              <a:t>Baroreseptörler</a:t>
            </a:r>
            <a:r>
              <a:rPr lang="tr-TR" sz="1600" dirty="0">
                <a:solidFill>
                  <a:schemeClr val="tx1">
                    <a:lumMod val="75000"/>
                    <a:lumOff val="25000"/>
                  </a:schemeClr>
                </a:solidFill>
                <a:latin typeface="Bookman Old Style" panose="02050604050505020204" pitchFamily="18" charset="0"/>
              </a:rPr>
              <a:t>; kalp </a:t>
            </a:r>
            <a:r>
              <a:rPr lang="tr-TR" sz="1600" dirty="0" err="1">
                <a:solidFill>
                  <a:schemeClr val="tx1">
                    <a:lumMod val="75000"/>
                    <a:lumOff val="25000"/>
                  </a:schemeClr>
                </a:solidFill>
                <a:latin typeface="Bookman Old Style" panose="02050604050505020204" pitchFamily="18" charset="0"/>
              </a:rPr>
              <a:t>atriumlarında</a:t>
            </a:r>
            <a:r>
              <a:rPr lang="tr-TR" sz="1600" dirty="0">
                <a:solidFill>
                  <a:schemeClr val="tx1">
                    <a:lumMod val="75000"/>
                    <a:lumOff val="25000"/>
                  </a:schemeClr>
                </a:solidFill>
                <a:latin typeface="Bookman Old Style" panose="02050604050505020204" pitchFamily="18" charset="0"/>
              </a:rPr>
              <a:t> bulunan volüm reseptörleri, odacık basıncına  ve duvar </a:t>
            </a:r>
            <a:r>
              <a:rPr lang="tr-TR" sz="1600" dirty="0" err="1">
                <a:solidFill>
                  <a:schemeClr val="tx1">
                    <a:lumMod val="75000"/>
                    <a:lumOff val="25000"/>
                  </a:schemeClr>
                </a:solidFill>
                <a:latin typeface="Bookman Old Style" panose="02050604050505020204" pitchFamily="18" charset="0"/>
              </a:rPr>
              <a:t>gerinliğine</a:t>
            </a:r>
            <a:r>
              <a:rPr lang="tr-TR" sz="1600" dirty="0">
                <a:solidFill>
                  <a:schemeClr val="tx1">
                    <a:lumMod val="75000"/>
                    <a:lumOff val="25000"/>
                  </a:schemeClr>
                </a:solidFill>
                <a:latin typeface="Bookman Old Style" panose="02050604050505020204" pitchFamily="18" charset="0"/>
              </a:rPr>
              <a:t> duyarlıdırlar. </a:t>
            </a:r>
            <a:r>
              <a:rPr lang="tr-TR" sz="1600" dirty="0" err="1">
                <a:solidFill>
                  <a:schemeClr val="tx1">
                    <a:lumMod val="75000"/>
                    <a:lumOff val="25000"/>
                  </a:schemeClr>
                </a:solidFill>
                <a:latin typeface="Bookman Old Style" panose="02050604050505020204" pitchFamily="18" charset="0"/>
              </a:rPr>
              <a:t>Baroreseptörler</a:t>
            </a:r>
            <a:r>
              <a:rPr lang="tr-TR" sz="1600" dirty="0">
                <a:solidFill>
                  <a:schemeClr val="tx1">
                    <a:lumMod val="75000"/>
                    <a:lumOff val="25000"/>
                  </a:schemeClr>
                </a:solidFill>
                <a:latin typeface="Bookman Old Style" panose="02050604050505020204" pitchFamily="18" charset="0"/>
              </a:rPr>
              <a:t> normalde otonom sinir sisteminin aktivasyonunu </a:t>
            </a:r>
            <a:r>
              <a:rPr lang="tr-TR" sz="1600" dirty="0" err="1">
                <a:solidFill>
                  <a:schemeClr val="tx1">
                    <a:lumMod val="75000"/>
                    <a:lumOff val="25000"/>
                  </a:schemeClr>
                </a:solidFill>
                <a:latin typeface="Bookman Old Style" panose="02050604050505020204" pitchFamily="18" charset="0"/>
              </a:rPr>
              <a:t>inhibe</a:t>
            </a:r>
            <a:r>
              <a:rPr lang="tr-TR" sz="1600" dirty="0">
                <a:solidFill>
                  <a:schemeClr val="tx1">
                    <a:lumMod val="75000"/>
                    <a:lumOff val="25000"/>
                  </a:schemeClr>
                </a:solidFill>
                <a:latin typeface="Bookman Old Style" panose="02050604050505020204" pitchFamily="18" charset="0"/>
              </a:rPr>
              <a:t> eder. Aktive olduklarında ise özellikle beyin sapında bulunan sempatik </a:t>
            </a:r>
            <a:r>
              <a:rPr lang="tr-TR" sz="1600" dirty="0" err="1">
                <a:solidFill>
                  <a:schemeClr val="tx1">
                    <a:lumMod val="75000"/>
                    <a:lumOff val="25000"/>
                  </a:schemeClr>
                </a:solidFill>
                <a:latin typeface="Bookman Old Style" panose="02050604050505020204" pitchFamily="18" charset="0"/>
              </a:rPr>
              <a:t>vazomotor</a:t>
            </a:r>
            <a:r>
              <a:rPr lang="tr-TR" sz="1600" dirty="0">
                <a:solidFill>
                  <a:schemeClr val="tx1">
                    <a:lumMod val="75000"/>
                    <a:lumOff val="25000"/>
                  </a:schemeClr>
                </a:solidFill>
                <a:latin typeface="Bookman Old Style" panose="02050604050505020204" pitchFamily="18" charset="0"/>
              </a:rPr>
              <a:t> merkezler yoluyla  santral kontrollü </a:t>
            </a:r>
            <a:r>
              <a:rPr lang="tr-TR" sz="1600" dirty="0" err="1">
                <a:solidFill>
                  <a:schemeClr val="tx1">
                    <a:lumMod val="75000"/>
                    <a:lumOff val="25000"/>
                  </a:schemeClr>
                </a:solidFill>
                <a:latin typeface="Bookman Old Style" panose="02050604050505020204" pitchFamily="18" charset="0"/>
              </a:rPr>
              <a:t>periferik</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vazokonstriksiyonu</a:t>
            </a:r>
            <a:r>
              <a:rPr lang="tr-TR" sz="1600" dirty="0">
                <a:solidFill>
                  <a:schemeClr val="tx1">
                    <a:lumMod val="75000"/>
                    <a:lumOff val="25000"/>
                  </a:schemeClr>
                </a:solidFill>
                <a:latin typeface="Bookman Old Style" panose="02050604050505020204" pitchFamily="18" charset="0"/>
              </a:rPr>
              <a:t> tetikler.</a:t>
            </a:r>
          </a:p>
          <a:p>
            <a:pPr eaLnBrk="1" fontAlgn="auto" hangingPunct="1">
              <a:spcAft>
                <a:spcPts val="0"/>
              </a:spcAft>
              <a:buFont typeface="Wingdings" panose="05000000000000000000" pitchFamily="2" charset="2"/>
              <a:buChar char="§"/>
              <a:defRPr/>
            </a:pPr>
            <a:r>
              <a:rPr lang="tr-TR" sz="1600" dirty="0">
                <a:solidFill>
                  <a:srgbClr val="002060"/>
                </a:solidFill>
                <a:latin typeface="Bookman Old Style" panose="02050604050505020204" pitchFamily="18" charset="0"/>
              </a:rPr>
              <a:t>Aort ve </a:t>
            </a:r>
            <a:r>
              <a:rPr lang="tr-TR" sz="1600" dirty="0" err="1">
                <a:solidFill>
                  <a:srgbClr val="002060"/>
                </a:solidFill>
                <a:latin typeface="Bookman Old Style" panose="02050604050505020204" pitchFamily="18" charset="0"/>
              </a:rPr>
              <a:t>karotid</a:t>
            </a:r>
            <a:r>
              <a:rPr lang="tr-TR" sz="1600" dirty="0">
                <a:solidFill>
                  <a:srgbClr val="002060"/>
                </a:solidFill>
                <a:latin typeface="Bookman Old Style" panose="02050604050505020204" pitchFamily="18" charset="0"/>
              </a:rPr>
              <a:t> cisimciklerindeki </a:t>
            </a:r>
            <a:r>
              <a:rPr lang="tr-TR" sz="1600" dirty="0" err="1">
                <a:solidFill>
                  <a:srgbClr val="002060"/>
                </a:solidFill>
                <a:latin typeface="Bookman Old Style" panose="02050604050505020204" pitchFamily="18" charset="0"/>
              </a:rPr>
              <a:t>kemoreseptörler</a:t>
            </a:r>
            <a:r>
              <a:rPr lang="tr-TR" sz="1600" dirty="0">
                <a:solidFill>
                  <a:srgbClr val="002060"/>
                </a:solidFill>
                <a:latin typeface="Bookman Old Style" panose="02050604050505020204" pitchFamily="18" charset="0"/>
              </a:rPr>
              <a:t> </a:t>
            </a:r>
            <a:r>
              <a:rPr lang="tr-TR" sz="1600" dirty="0">
                <a:solidFill>
                  <a:schemeClr val="tx1">
                    <a:lumMod val="75000"/>
                    <a:lumOff val="25000"/>
                  </a:schemeClr>
                </a:solidFill>
                <a:latin typeface="Bookman Old Style" panose="02050604050505020204" pitchFamily="18" charset="0"/>
              </a:rPr>
              <a:t>,oksijen  seviyesi , hidrojen iyon konsantrasyonu ve karbondioksit düzeylerine karşı </a:t>
            </a:r>
            <a:r>
              <a:rPr lang="tr-TR" sz="1600" dirty="0" err="1">
                <a:solidFill>
                  <a:schemeClr val="tx1">
                    <a:lumMod val="75000"/>
                    <a:lumOff val="25000"/>
                  </a:schemeClr>
                </a:solidFill>
                <a:latin typeface="Bookman Old Style" panose="02050604050505020204" pitchFamily="18" charset="0"/>
              </a:rPr>
              <a:t>duyarlıdırar.kemoreseptörler</a:t>
            </a:r>
            <a:r>
              <a:rPr lang="tr-TR" sz="1600" dirty="0">
                <a:solidFill>
                  <a:schemeClr val="tx1">
                    <a:lumMod val="75000"/>
                    <a:lumOff val="25000"/>
                  </a:schemeClr>
                </a:solidFill>
                <a:latin typeface="Bookman Old Style" panose="02050604050505020204" pitchFamily="18" charset="0"/>
              </a:rPr>
              <a:t> uyarıldığında koroner arterlerde </a:t>
            </a:r>
            <a:r>
              <a:rPr lang="tr-TR" sz="1600" dirty="0" err="1">
                <a:solidFill>
                  <a:schemeClr val="tx1">
                    <a:lumMod val="75000"/>
                    <a:lumOff val="25000"/>
                  </a:schemeClr>
                </a:solidFill>
                <a:latin typeface="Bookman Old Style" panose="02050604050505020204" pitchFamily="18" charset="0"/>
              </a:rPr>
              <a:t>vazodilatasyon</a:t>
            </a:r>
            <a:r>
              <a:rPr lang="tr-TR" sz="1600" dirty="0">
                <a:solidFill>
                  <a:schemeClr val="tx1">
                    <a:lumMod val="75000"/>
                    <a:lumOff val="25000"/>
                  </a:schemeClr>
                </a:solidFill>
                <a:latin typeface="Bookman Old Style" panose="02050604050505020204" pitchFamily="18" charset="0"/>
              </a:rPr>
              <a:t> ,kalp hızında azalma ve </a:t>
            </a:r>
            <a:r>
              <a:rPr lang="tr-TR" sz="1600" dirty="0" err="1">
                <a:solidFill>
                  <a:schemeClr val="tx1">
                    <a:lumMod val="75000"/>
                    <a:lumOff val="25000"/>
                  </a:schemeClr>
                </a:solidFill>
                <a:latin typeface="Bookman Old Style" panose="02050604050505020204" pitchFamily="18" charset="0"/>
              </a:rPr>
              <a:t>splanknik</a:t>
            </a:r>
            <a:r>
              <a:rPr lang="tr-TR" sz="1600" dirty="0">
                <a:solidFill>
                  <a:schemeClr val="tx1">
                    <a:lumMod val="75000"/>
                    <a:lumOff val="25000"/>
                  </a:schemeClr>
                </a:solidFill>
                <a:latin typeface="Bookman Old Style" panose="02050604050505020204" pitchFamily="18" charset="0"/>
              </a:rPr>
              <a:t> yatakla beraber kas-iskelet sisteminde </a:t>
            </a:r>
            <a:r>
              <a:rPr lang="tr-TR" sz="1600" dirty="0" err="1">
                <a:solidFill>
                  <a:schemeClr val="tx1">
                    <a:lumMod val="75000"/>
                    <a:lumOff val="25000"/>
                  </a:schemeClr>
                </a:solidFill>
                <a:latin typeface="Bookman Old Style" panose="02050604050505020204" pitchFamily="18" charset="0"/>
              </a:rPr>
              <a:t>vazokonstriksiyon</a:t>
            </a:r>
            <a:r>
              <a:rPr lang="tr-TR" sz="1600" dirty="0">
                <a:solidFill>
                  <a:schemeClr val="tx1">
                    <a:lumMod val="75000"/>
                    <a:lumOff val="25000"/>
                  </a:schemeClr>
                </a:solidFill>
                <a:latin typeface="Bookman Old Style" panose="02050604050505020204" pitchFamily="18" charset="0"/>
              </a:rPr>
              <a:t> oluşur.</a:t>
            </a:r>
          </a:p>
          <a:p>
            <a:pPr eaLnBrk="1" fontAlgn="auto" hangingPunct="1">
              <a:spcAft>
                <a:spcPts val="0"/>
              </a:spcAft>
              <a:buFont typeface="Wingdings" panose="05000000000000000000" pitchFamily="2" charset="2"/>
              <a:buChar char="§"/>
              <a:defRPr/>
            </a:pPr>
            <a:r>
              <a:rPr lang="tr-TR" sz="1600" dirty="0">
                <a:solidFill>
                  <a:srgbClr val="002060"/>
                </a:solidFill>
                <a:latin typeface="Bookman Old Style" panose="02050604050505020204" pitchFamily="18" charset="0"/>
              </a:rPr>
              <a:t>Diğer </a:t>
            </a:r>
            <a:r>
              <a:rPr lang="tr-TR" sz="1600" dirty="0" err="1">
                <a:solidFill>
                  <a:srgbClr val="002060"/>
                </a:solidFill>
                <a:latin typeface="Bookman Old Style" panose="02050604050505020204" pitchFamily="18" charset="0"/>
              </a:rPr>
              <a:t>afferent</a:t>
            </a:r>
            <a:r>
              <a:rPr lang="tr-TR" sz="1600" dirty="0">
                <a:solidFill>
                  <a:srgbClr val="002060"/>
                </a:solidFill>
                <a:latin typeface="Bookman Old Style" panose="02050604050505020204" pitchFamily="18" charset="0"/>
              </a:rPr>
              <a:t> </a:t>
            </a:r>
            <a:r>
              <a:rPr lang="tr-TR" sz="1600" dirty="0" err="1">
                <a:solidFill>
                  <a:srgbClr val="002060"/>
                </a:solidFill>
                <a:latin typeface="Bookman Old Style" panose="02050604050505020204" pitchFamily="18" charset="0"/>
              </a:rPr>
              <a:t>mediatörler</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histamin</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sitokinler</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eikozanoidler</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endotelinler</a:t>
            </a:r>
            <a:r>
              <a:rPr lang="tr-TR" sz="1600" dirty="0">
                <a:solidFill>
                  <a:schemeClr val="tx1">
                    <a:lumMod val="75000"/>
                    <a:lumOff val="25000"/>
                  </a:schemeClr>
                </a:solidFill>
                <a:latin typeface="Bookman Old Style" panose="02050604050505020204" pitchFamily="18" charset="0"/>
              </a:rPr>
              <a:t> ve </a:t>
            </a:r>
            <a:r>
              <a:rPr lang="tr-TR" sz="1600" dirty="0" err="1">
                <a:solidFill>
                  <a:schemeClr val="tx1">
                    <a:lumMod val="75000"/>
                    <a:lumOff val="25000"/>
                  </a:schemeClr>
                </a:solidFill>
                <a:latin typeface="Bookman Old Style" panose="02050604050505020204" pitchFamily="18" charset="0"/>
              </a:rPr>
              <a:t>immun</a:t>
            </a:r>
            <a:r>
              <a:rPr lang="tr-TR" sz="1600" dirty="0">
                <a:solidFill>
                  <a:schemeClr val="tx1">
                    <a:lumMod val="75000"/>
                    <a:lumOff val="25000"/>
                  </a:schemeClr>
                </a:solidFill>
                <a:latin typeface="Bookman Old Style" panose="02050604050505020204" pitchFamily="18" charset="0"/>
              </a:rPr>
              <a:t>/</a:t>
            </a:r>
            <a:r>
              <a:rPr lang="tr-TR" sz="1600" dirty="0" err="1">
                <a:solidFill>
                  <a:schemeClr val="tx1">
                    <a:lumMod val="75000"/>
                    <a:lumOff val="25000"/>
                  </a:schemeClr>
                </a:solidFill>
                <a:latin typeface="Bookman Old Style" panose="02050604050505020204" pitchFamily="18" charset="0"/>
              </a:rPr>
              <a:t>inflamatuvar</a:t>
            </a:r>
            <a:r>
              <a:rPr lang="tr-TR" sz="1600" dirty="0">
                <a:solidFill>
                  <a:schemeClr val="tx1">
                    <a:lumMod val="75000"/>
                    <a:lumOff val="25000"/>
                  </a:schemeClr>
                </a:solidFill>
                <a:latin typeface="Bookman Old Style" panose="02050604050505020204" pitchFamily="18" charset="0"/>
              </a:rPr>
              <a:t> </a:t>
            </a:r>
            <a:r>
              <a:rPr lang="tr-TR" sz="1600" dirty="0" err="1">
                <a:solidFill>
                  <a:schemeClr val="tx1">
                    <a:lumMod val="75000"/>
                    <a:lumOff val="25000"/>
                  </a:schemeClr>
                </a:solidFill>
                <a:latin typeface="Bookman Old Style" panose="02050604050505020204" pitchFamily="18" charset="0"/>
              </a:rPr>
              <a:t>mediatörler</a:t>
            </a:r>
            <a:r>
              <a:rPr lang="tr-TR" sz="1600" dirty="0">
                <a:solidFill>
                  <a:schemeClr val="tx1">
                    <a:lumMod val="75000"/>
                    <a:lumOff val="25000"/>
                  </a:schemeClr>
                </a:solidFill>
                <a:latin typeface="Bookman Old Style" panose="02050604050505020204" pitchFamily="18" charset="0"/>
              </a:rPr>
              <a:t> vs. </a:t>
            </a:r>
          </a:p>
          <a:p>
            <a:pPr eaLnBrk="1" fontAlgn="auto" hangingPunct="1">
              <a:spcAft>
                <a:spcPts val="0"/>
              </a:spcAft>
              <a:buFont typeface="Wingdings 3" charset="2"/>
              <a:buChar char=""/>
              <a:defRPr/>
            </a:pPr>
            <a:endParaRPr lang="tr-TR" sz="1600" dirty="0">
              <a:solidFill>
                <a:schemeClr val="tx1">
                  <a:lumMod val="75000"/>
                  <a:lumOff val="2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Unvan 1">
            <a:extLst>
              <a:ext uri="{FF2B5EF4-FFF2-40B4-BE49-F238E27FC236}">
                <a16:creationId xmlns:a16="http://schemas.microsoft.com/office/drawing/2014/main" id="{0A5F6374-A584-404F-9993-DBCA48580924}"/>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EFFERENT SİNYALLER </a:t>
            </a:r>
          </a:p>
        </p:txBody>
      </p:sp>
      <p:sp>
        <p:nvSpPr>
          <p:cNvPr id="30723" name="İçerik Yer Tutucusu 2">
            <a:extLst>
              <a:ext uri="{FF2B5EF4-FFF2-40B4-BE49-F238E27FC236}">
                <a16:creationId xmlns:a16="http://schemas.microsoft.com/office/drawing/2014/main" id="{3DA4EEE6-9DD7-4B47-93C1-AFD9300E9011}"/>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solidFill>
                  <a:srgbClr val="002060"/>
                </a:solidFill>
                <a:latin typeface="Bookman Old Style" panose="02050604050505020204" pitchFamily="18" charset="0"/>
              </a:rPr>
              <a:t>Kardiyovasküler cevap; </a:t>
            </a:r>
            <a:r>
              <a:rPr lang="tr-TR" altLang="tr-TR" sz="1600">
                <a:latin typeface="Bookman Old Style" panose="02050604050505020204" pitchFamily="18" charset="0"/>
              </a:rPr>
              <a:t>hemoraji sonucunda kalbe venöz dönüş azalır  ve kardiak output düşer. Bu durum beta 1 adrenerjik aktivasyonu ile kalp hızı ile kontraktilite artıtılarak kardiak output kompanze edilir.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Periferik dolaşımın direk sempatik uyarımı sırasında  uyarılan  alfa 1 adrenerjik reseptörler ,arteriollerde vazokonstriksiyona böylece sistemik vasküler direnç ve kan basıncında kompansatuvar artış gerçekleşir. Bu arteryel vazokonstriksiyon uniform değil bölgeden bölgeye değişen kan akımı gözlenir.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Artmış sempatik aktivite sonucu adrenal medulladan salgılanan katekolaminler 24-48 saatte pik yapar ve ardından bazal seviyelere iner. Periferik dokularda katekolaminler hepatik glikojenoliz ve glukonegenezi aktive  eder,iskelet kasında  glikojenoliz ile insülini baskılar glukagonu tetikler</a:t>
            </a:r>
            <a:r>
              <a:rPr lang="tr-TR" altLang="tr-TR">
                <a:latin typeface="Bookman Old Style" panose="02050604050505020204" pitchFamily="18"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Unvan 1">
            <a:extLst>
              <a:ext uri="{FF2B5EF4-FFF2-40B4-BE49-F238E27FC236}">
                <a16:creationId xmlns:a16="http://schemas.microsoft.com/office/drawing/2014/main" id="{D378DF77-39DF-45CA-888D-670E9863D03B}"/>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Şoka Kardiovasküler Yanıt </a:t>
            </a:r>
          </a:p>
        </p:txBody>
      </p:sp>
      <p:pic>
        <p:nvPicPr>
          <p:cNvPr id="31747" name="İçerik Yer Tutucusu 3">
            <a:extLst>
              <a:ext uri="{FF2B5EF4-FFF2-40B4-BE49-F238E27FC236}">
                <a16:creationId xmlns:a16="http://schemas.microsoft.com/office/drawing/2014/main" id="{FBF52A20-495F-483F-A974-371B91B08D6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2388" y="1905000"/>
            <a:ext cx="8912225" cy="42545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Unvan 1">
            <a:extLst>
              <a:ext uri="{FF2B5EF4-FFF2-40B4-BE49-F238E27FC236}">
                <a16:creationId xmlns:a16="http://schemas.microsoft.com/office/drawing/2014/main" id="{9C0C47A3-7921-41F3-A017-2178A7A2D23C}"/>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Şoka Hormonal Yanıt </a:t>
            </a:r>
          </a:p>
        </p:txBody>
      </p:sp>
      <p:sp>
        <p:nvSpPr>
          <p:cNvPr id="32771" name="İçerik Yer Tutucusu 2">
            <a:extLst>
              <a:ext uri="{FF2B5EF4-FFF2-40B4-BE49-F238E27FC236}">
                <a16:creationId xmlns:a16="http://schemas.microsoft.com/office/drawing/2014/main" id="{CBCBB01F-3A7E-4DF8-93FF-C44107CB2C89}"/>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Hipotalamo ( CRH ) – Hipofiz (ACTH) – Adrenal korteks (Kortizol)</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Kortizol , glukagon ve epinefrin ile sinerjistik etki göstererek katabolik durumun oluşumuna yol açar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Azalmış renal arter perfüzyonu – beta adrenerjik stimulasyon  ve artmış renal tübüler sodyum konsantrasyonu – jukstaglomerüler hücrelerden Renin  salınımını uyarır – Anjiotensinojeni AT-1e dönüştürür – AT-1 ACE ile AT-2 ye – Aldosteron,ACTH ve ADH salınımı uyarılarak  su ve tuz tutulumu sağlanır.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Unvan 1">
            <a:extLst>
              <a:ext uri="{FF2B5EF4-FFF2-40B4-BE49-F238E27FC236}">
                <a16:creationId xmlns:a16="http://schemas.microsoft.com/office/drawing/2014/main" id="{EF58165B-6A32-42E3-BBCE-CFEFE6EA727B}"/>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MİKRODOLAŞIM</a:t>
            </a:r>
          </a:p>
        </p:txBody>
      </p:sp>
      <p:sp>
        <p:nvSpPr>
          <p:cNvPr id="33795" name="İçerik Yer Tutucusu 2">
            <a:extLst>
              <a:ext uri="{FF2B5EF4-FFF2-40B4-BE49-F238E27FC236}">
                <a16:creationId xmlns:a16="http://schemas.microsoft.com/office/drawing/2014/main" id="{ED6030D6-EFB5-48E5-9024-6876D9C90651}"/>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t>Mikrovasküler yatak sempatik sinir sistemiyle uyarılır ve daha büyük arterioller üzerinde büyük bir etkiye sahiptir.</a:t>
            </a:r>
          </a:p>
          <a:p>
            <a:pPr eaLnBrk="1" hangingPunct="1">
              <a:buFont typeface="Wingdings" panose="05000000000000000000" pitchFamily="2" charset="2"/>
              <a:buChar char="§"/>
            </a:pPr>
            <a:endParaRPr lang="tr-TR" altLang="tr-TR"/>
          </a:p>
          <a:p>
            <a:pPr eaLnBrk="1" hangingPunct="1">
              <a:buFont typeface="Wingdings" panose="05000000000000000000" pitchFamily="2" charset="2"/>
              <a:buChar char="§"/>
            </a:pPr>
            <a:r>
              <a:rPr lang="tr-TR" altLang="tr-TR"/>
              <a:t>Hemorajiyi takiben büyük arteriollerde vazokonstriksiyon görülür; fakat  sepsis ve nörojenik şokta bu damarlar vazodilatasyona uğrar . </a:t>
            </a:r>
          </a:p>
          <a:p>
            <a:pPr eaLnBrk="1" hangingPunct="1">
              <a:buFont typeface="Wingdings" panose="05000000000000000000" pitchFamily="2" charset="2"/>
              <a:buChar char="§"/>
            </a:pPr>
            <a:endParaRPr lang="tr-TR" altLang="tr-TR"/>
          </a:p>
          <a:p>
            <a:pPr eaLnBrk="1" hangingPunct="1">
              <a:buFont typeface="Wingdings" panose="05000000000000000000" pitchFamily="2" charset="2"/>
              <a:buChar char="§"/>
            </a:pPr>
            <a:r>
              <a:rPr lang="tr-TR" altLang="tr-TR"/>
              <a:t>ADH, AT-2 ve Endotelin- 1 gibi vazoaktif proteinler  deri, iskelet kası,  böbrekler  ve GİS traktta vazokonstriksiyon yaparak MSS ve miyokard perfüzyonunu korur.</a:t>
            </a:r>
          </a:p>
          <a:p>
            <a:pPr eaLnBrk="1" hangingPunct="1"/>
            <a:endParaRPr lang="tr-TR" alt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Unvan 1">
            <a:extLst>
              <a:ext uri="{FF2B5EF4-FFF2-40B4-BE49-F238E27FC236}">
                <a16:creationId xmlns:a16="http://schemas.microsoft.com/office/drawing/2014/main" id="{B03F0E43-934E-4A32-B9D4-5E8ED2CEE5E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İmmun ve İnflamatuvar yanıt </a:t>
            </a:r>
          </a:p>
        </p:txBody>
      </p:sp>
      <p:sp>
        <p:nvSpPr>
          <p:cNvPr id="2" name="İçerik Yer Tutucusu 1">
            <a:extLst>
              <a:ext uri="{FF2B5EF4-FFF2-40B4-BE49-F238E27FC236}">
                <a16:creationId xmlns:a16="http://schemas.microsoft.com/office/drawing/2014/main" id="{EF73D818-2504-4E6F-8C67-8B5AF03D7FBB}"/>
              </a:ext>
            </a:extLst>
          </p:cNvPr>
          <p:cNvSpPr>
            <a:spLocks noGrp="1"/>
          </p:cNvSpPr>
          <p:nvPr>
            <p:ph idx="1"/>
          </p:nvPr>
        </p:nvSpPr>
        <p:spPr>
          <a:xfrm>
            <a:off x="2589213" y="1422400"/>
            <a:ext cx="8915400" cy="5156200"/>
          </a:xfrm>
        </p:spPr>
        <p:txBody>
          <a:bodyPr/>
          <a:lstStyle/>
          <a:p>
            <a:pPr marL="0" indent="0">
              <a:buFont typeface="Wingdings 3" panose="05040102010807070707" pitchFamily="18" charset="2"/>
              <a:buNone/>
              <a:defRPr/>
            </a:pPr>
            <a:r>
              <a:rPr lang="tr-TR" dirty="0">
                <a:solidFill>
                  <a:srgbClr val="FF0000"/>
                </a:solidFill>
                <a:latin typeface="Bookman Old Style" panose="02050604050505020204" pitchFamily="18" charset="0"/>
              </a:rPr>
              <a:t>Hücre İçi Hasar İlişkili Moleküler </a:t>
            </a:r>
            <a:r>
              <a:rPr lang="tr-TR" dirty="0" err="1">
                <a:solidFill>
                  <a:srgbClr val="FF0000"/>
                </a:solidFill>
                <a:latin typeface="Bookman Old Style" panose="02050604050505020204" pitchFamily="18" charset="0"/>
              </a:rPr>
              <a:t>Pattern</a:t>
            </a:r>
            <a:r>
              <a:rPr lang="tr-TR" dirty="0">
                <a:solidFill>
                  <a:srgbClr val="FF0000"/>
                </a:solidFill>
                <a:latin typeface="Bookman Old Style" panose="02050604050505020204" pitchFamily="18" charset="0"/>
              </a:rPr>
              <a:t> Molekülleri ( </a:t>
            </a:r>
            <a:r>
              <a:rPr lang="tr-TR" dirty="0" err="1">
                <a:solidFill>
                  <a:srgbClr val="FF0000"/>
                </a:solidFill>
                <a:latin typeface="Bookman Old Style" panose="02050604050505020204" pitchFamily="18" charset="0"/>
              </a:rPr>
              <a:t>DAMPs</a:t>
            </a:r>
            <a:r>
              <a:rPr lang="tr-TR" dirty="0">
                <a:solidFill>
                  <a:srgbClr val="FF0000"/>
                </a:solidFill>
                <a:latin typeface="Bookman Old Style" panose="02050604050505020204" pitchFamily="18" charset="0"/>
              </a:rPr>
              <a:t> )</a:t>
            </a:r>
          </a:p>
          <a:p>
            <a:pPr>
              <a:buFont typeface="Wingdings" panose="05000000000000000000" pitchFamily="2" charset="2"/>
              <a:buChar char="§"/>
              <a:defRPr/>
            </a:pPr>
            <a:r>
              <a:rPr lang="tr-TR" dirty="0" err="1">
                <a:solidFill>
                  <a:schemeClr val="tx1"/>
                </a:solidFill>
                <a:latin typeface="Bookman Old Style" panose="02050604050505020204" pitchFamily="18" charset="0"/>
              </a:rPr>
              <a:t>Mitokondriyal</a:t>
            </a:r>
            <a:r>
              <a:rPr lang="tr-TR" dirty="0">
                <a:solidFill>
                  <a:schemeClr val="tx1"/>
                </a:solidFill>
                <a:latin typeface="Bookman Old Style" panose="02050604050505020204" pitchFamily="18" charset="0"/>
              </a:rPr>
              <a:t> DNA </a:t>
            </a:r>
          </a:p>
          <a:p>
            <a:pPr>
              <a:buFont typeface="Wingdings" panose="05000000000000000000" pitchFamily="2" charset="2"/>
              <a:buChar char="§"/>
              <a:defRPr/>
            </a:pPr>
            <a:r>
              <a:rPr lang="tr-TR" dirty="0" err="1">
                <a:solidFill>
                  <a:schemeClr val="tx1"/>
                </a:solidFill>
                <a:latin typeface="Bookman Old Style" panose="02050604050505020204" pitchFamily="18" charset="0"/>
              </a:rPr>
              <a:t>Hyaluronan</a:t>
            </a:r>
            <a:r>
              <a:rPr lang="tr-TR" dirty="0">
                <a:solidFill>
                  <a:schemeClr val="tx1"/>
                </a:solidFill>
                <a:latin typeface="Bookman Old Style" panose="02050604050505020204" pitchFamily="18" charset="0"/>
              </a:rPr>
              <a:t> sülfat </a:t>
            </a:r>
          </a:p>
          <a:p>
            <a:pPr>
              <a:buFont typeface="Wingdings" panose="05000000000000000000" pitchFamily="2" charset="2"/>
              <a:buChar char="§"/>
              <a:defRPr/>
            </a:pPr>
            <a:r>
              <a:rPr lang="tr-TR" dirty="0" err="1">
                <a:solidFill>
                  <a:schemeClr val="tx1"/>
                </a:solidFill>
                <a:latin typeface="Bookman Old Style" panose="02050604050505020204" pitchFamily="18" charset="0"/>
              </a:rPr>
              <a:t>Heparan</a:t>
            </a:r>
            <a:r>
              <a:rPr lang="tr-TR" dirty="0">
                <a:solidFill>
                  <a:schemeClr val="tx1"/>
                </a:solidFill>
                <a:latin typeface="Bookman Old Style" panose="02050604050505020204" pitchFamily="18" charset="0"/>
              </a:rPr>
              <a:t> sülfat </a:t>
            </a:r>
          </a:p>
          <a:p>
            <a:pPr>
              <a:buFont typeface="Wingdings" panose="05000000000000000000" pitchFamily="2" charset="2"/>
              <a:buChar char="§"/>
              <a:defRPr/>
            </a:pPr>
            <a:r>
              <a:rPr lang="tr-TR" dirty="0">
                <a:solidFill>
                  <a:schemeClr val="tx1"/>
                </a:solidFill>
                <a:latin typeface="Bookman Old Style" panose="02050604050505020204" pitchFamily="18" charset="0"/>
              </a:rPr>
              <a:t>Isı şok proteinleri 60, 70, Gp96 </a:t>
            </a:r>
          </a:p>
          <a:p>
            <a:pPr>
              <a:buFont typeface="Wingdings" panose="05000000000000000000" pitchFamily="2" charset="2"/>
              <a:buChar char="§"/>
              <a:defRPr/>
            </a:pPr>
            <a:r>
              <a:rPr lang="tr-TR" dirty="0" err="1">
                <a:solidFill>
                  <a:schemeClr val="tx1"/>
                </a:solidFill>
                <a:latin typeface="Bookman Old Style" panose="02050604050505020204" pitchFamily="18" charset="0"/>
              </a:rPr>
              <a:t>Surfaktan</a:t>
            </a:r>
            <a:r>
              <a:rPr lang="tr-TR" dirty="0">
                <a:solidFill>
                  <a:schemeClr val="tx1"/>
                </a:solidFill>
                <a:latin typeface="Bookman Old Style" panose="02050604050505020204" pitchFamily="18" charset="0"/>
              </a:rPr>
              <a:t> protein A</a:t>
            </a:r>
          </a:p>
          <a:p>
            <a:pPr>
              <a:buFont typeface="Wingdings" panose="05000000000000000000" pitchFamily="2" charset="2"/>
              <a:buChar char="§"/>
              <a:defRPr/>
            </a:pPr>
            <a:r>
              <a:rPr lang="tr-TR" dirty="0">
                <a:solidFill>
                  <a:schemeClr val="tx1"/>
                </a:solidFill>
                <a:latin typeface="Bookman Old Style" panose="02050604050505020204" pitchFamily="18" charset="0"/>
              </a:rPr>
              <a:t>Fibrinojen </a:t>
            </a:r>
          </a:p>
          <a:p>
            <a:pPr>
              <a:buFont typeface="Wingdings" panose="05000000000000000000" pitchFamily="2" charset="2"/>
              <a:buChar char="§"/>
              <a:defRPr/>
            </a:pPr>
            <a:r>
              <a:rPr lang="tr-TR" dirty="0" err="1">
                <a:solidFill>
                  <a:schemeClr val="tx1"/>
                </a:solidFill>
                <a:latin typeface="Bookman Old Style" panose="02050604050505020204" pitchFamily="18" charset="0"/>
              </a:rPr>
              <a:t>Biglikan</a:t>
            </a:r>
            <a:r>
              <a:rPr lang="tr-TR" dirty="0">
                <a:solidFill>
                  <a:schemeClr val="tx1"/>
                </a:solidFill>
                <a:latin typeface="Bookman Old Style" panose="02050604050505020204" pitchFamily="18" charset="0"/>
              </a:rPr>
              <a:t> </a:t>
            </a:r>
          </a:p>
          <a:p>
            <a:pPr>
              <a:buFont typeface="Wingdings" panose="05000000000000000000" pitchFamily="2" charset="2"/>
              <a:buChar char="§"/>
              <a:defRPr/>
            </a:pPr>
            <a:r>
              <a:rPr lang="tr-TR" dirty="0">
                <a:solidFill>
                  <a:schemeClr val="tx1"/>
                </a:solidFill>
                <a:latin typeface="Bookman Old Style" panose="02050604050505020204" pitchFamily="18" charset="0"/>
              </a:rPr>
              <a:t>Yüksek </a:t>
            </a:r>
            <a:r>
              <a:rPr lang="tr-TR" dirty="0" err="1">
                <a:solidFill>
                  <a:schemeClr val="tx1"/>
                </a:solidFill>
                <a:latin typeface="Bookman Old Style" panose="02050604050505020204" pitchFamily="18" charset="0"/>
              </a:rPr>
              <a:t>mobilite</a:t>
            </a:r>
            <a:r>
              <a:rPr lang="tr-TR" dirty="0">
                <a:solidFill>
                  <a:schemeClr val="tx1"/>
                </a:solidFill>
                <a:latin typeface="Bookman Old Style" panose="02050604050505020204" pitchFamily="18" charset="0"/>
              </a:rPr>
              <a:t> grup boks 1 </a:t>
            </a:r>
          </a:p>
          <a:p>
            <a:pPr>
              <a:buFont typeface="Wingdings" panose="05000000000000000000" pitchFamily="2" charset="2"/>
              <a:buChar char="§"/>
              <a:defRPr/>
            </a:pPr>
            <a:r>
              <a:rPr lang="tr-TR" dirty="0">
                <a:solidFill>
                  <a:schemeClr val="tx1"/>
                </a:solidFill>
                <a:latin typeface="Bookman Old Style" panose="02050604050505020204" pitchFamily="18" charset="0"/>
              </a:rPr>
              <a:t>IL- 1 alfa </a:t>
            </a:r>
          </a:p>
          <a:p>
            <a:pPr>
              <a:buFont typeface="Wingdings" panose="05000000000000000000" pitchFamily="2" charset="2"/>
              <a:buChar char="§"/>
              <a:defRPr/>
            </a:pPr>
            <a:r>
              <a:rPr lang="tr-TR" dirty="0">
                <a:solidFill>
                  <a:schemeClr val="tx1"/>
                </a:solidFill>
                <a:latin typeface="Bookman Old Style" panose="02050604050505020204" pitchFamily="18" charset="0"/>
              </a:rPr>
              <a:t>S – 100s</a:t>
            </a:r>
          </a:p>
          <a:p>
            <a:pPr>
              <a:buFont typeface="Wingdings" panose="05000000000000000000" pitchFamily="2" charset="2"/>
              <a:buChar char="§"/>
              <a:defRPr/>
            </a:pPr>
            <a:r>
              <a:rPr lang="tr-TR" dirty="0" err="1">
                <a:solidFill>
                  <a:schemeClr val="tx1"/>
                </a:solidFill>
                <a:latin typeface="Bookman Old Style" panose="02050604050505020204" pitchFamily="18" charset="0"/>
              </a:rPr>
              <a:t>Nükleolin</a:t>
            </a:r>
            <a:r>
              <a:rPr lang="tr-TR" dirty="0">
                <a:solidFill>
                  <a:schemeClr val="tx1"/>
                </a:solidFill>
                <a:latin typeface="Bookman Old Style" panose="02050604050505020204" pitchFamily="18" charset="0"/>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Unvan 1">
            <a:extLst>
              <a:ext uri="{FF2B5EF4-FFF2-40B4-BE49-F238E27FC236}">
                <a16:creationId xmlns:a16="http://schemas.microsoft.com/office/drawing/2014/main" id="{BBE767AC-E556-4C19-AFD3-0FEEC2FC3D4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İmmun ve İnflamatuvar Yanıt</a:t>
            </a:r>
          </a:p>
        </p:txBody>
      </p:sp>
      <p:pic>
        <p:nvPicPr>
          <p:cNvPr id="35843" name="İçerik Yer Tutucusu 3">
            <a:extLst>
              <a:ext uri="{FF2B5EF4-FFF2-40B4-BE49-F238E27FC236}">
                <a16:creationId xmlns:a16="http://schemas.microsoft.com/office/drawing/2014/main" id="{7C52804C-AE17-4548-A95D-8845D3F2B22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2388" y="1905000"/>
            <a:ext cx="8912225" cy="445928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Unvan 1">
            <a:extLst>
              <a:ext uri="{FF2B5EF4-FFF2-40B4-BE49-F238E27FC236}">
                <a16:creationId xmlns:a16="http://schemas.microsoft.com/office/drawing/2014/main" id="{DCFE5D33-9A3E-464F-85E2-CE3480F328A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İmmun ve İnflamatuvar Yanıt </a:t>
            </a:r>
          </a:p>
        </p:txBody>
      </p:sp>
      <p:sp>
        <p:nvSpPr>
          <p:cNvPr id="36867" name="İçerik Yer Tutucusu 2">
            <a:extLst>
              <a:ext uri="{FF2B5EF4-FFF2-40B4-BE49-F238E27FC236}">
                <a16:creationId xmlns:a16="http://schemas.microsoft.com/office/drawing/2014/main" id="{C828CD47-B6D7-4876-BAE4-9E24735D4DCC}"/>
              </a:ext>
            </a:extLst>
          </p:cNvPr>
          <p:cNvSpPr>
            <a:spLocks noGrp="1"/>
          </p:cNvSpPr>
          <p:nvPr>
            <p:ph idx="1"/>
          </p:nvPr>
        </p:nvSpPr>
        <p:spPr>
          <a:xfrm>
            <a:off x="2589213" y="2133600"/>
            <a:ext cx="8915400" cy="4330700"/>
          </a:xfrm>
        </p:spPr>
        <p:txBody>
          <a:bodyPr/>
          <a:lstStyle/>
          <a:p>
            <a:pPr eaLnBrk="1" hangingPunct="1">
              <a:buFont typeface="Wingdings" panose="05000000000000000000" pitchFamily="2" charset="2"/>
              <a:buChar char="§"/>
            </a:pPr>
            <a:r>
              <a:rPr lang="tr-TR" altLang="tr-TR" sz="1400">
                <a:latin typeface="Bookman Old Style" panose="02050604050505020204" pitchFamily="18" charset="0"/>
              </a:rPr>
              <a:t>Kompleman ve nötrofil aktivasyonu çoklu yaralanması olan hastalarda mortalite ile korelasyon gösterebilir.</a:t>
            </a:r>
          </a:p>
          <a:p>
            <a:pPr eaLnBrk="1" hangingPunct="1">
              <a:buFont typeface="Wingdings" panose="05000000000000000000" pitchFamily="2" charset="2"/>
              <a:buChar char="§"/>
            </a:pPr>
            <a:r>
              <a:rPr lang="tr-TR" altLang="tr-TR" sz="1400">
                <a:latin typeface="Bookman Old Style" panose="02050604050505020204" pitchFamily="18" charset="0"/>
              </a:rPr>
              <a:t>Aktive kompleman faktörleri c3a ,c4a ve c5a damar geçirgenliği, düz kas kasılmasını, histamin ve araşidonik asit ürünlerinin salınımını ve nötrofillerin endotele bağlanmasını artırır.</a:t>
            </a:r>
          </a:p>
          <a:p>
            <a:pPr eaLnBrk="1" hangingPunct="1">
              <a:buFont typeface="Wingdings" panose="05000000000000000000" pitchFamily="2" charset="2"/>
              <a:buChar char="§"/>
            </a:pPr>
            <a:endParaRPr lang="tr-TR" altLang="tr-TR" sz="1400">
              <a:latin typeface="Bookman Old Style" panose="02050604050505020204" pitchFamily="18" charset="0"/>
            </a:endParaRPr>
          </a:p>
          <a:p>
            <a:pPr eaLnBrk="1" hangingPunct="1">
              <a:buFont typeface="Wingdings" panose="05000000000000000000" pitchFamily="2" charset="2"/>
              <a:buChar char="§"/>
            </a:pPr>
            <a:r>
              <a:rPr lang="tr-TR" altLang="tr-TR" sz="1400">
                <a:latin typeface="Bookman Old Style" panose="02050604050505020204" pitchFamily="18" charset="0"/>
              </a:rPr>
              <a:t>Nötrofil aktivasyonu  inflamatuvar yanıt sırasında erken evrede gerçekleşir; nötrofiller hasarlı alanda görev alan ilk hücrelerdir.</a:t>
            </a:r>
          </a:p>
          <a:p>
            <a:pPr eaLnBrk="1" hangingPunct="1">
              <a:buFont typeface="Wingdings" panose="05000000000000000000" pitchFamily="2" charset="2"/>
              <a:buChar char="§"/>
            </a:pPr>
            <a:r>
              <a:rPr lang="tr-TR" altLang="tr-TR" sz="1400">
                <a:latin typeface="Bookman Old Style" panose="02050604050505020204" pitchFamily="18" charset="0"/>
              </a:rPr>
              <a:t>Aktive olmuş nötrofiller hücre ve doku hasarına neden olabilecek reaktif oksijen türleri,lipid- peroksidasyon ürünleri, proteolitik enzimler (elastaz,katepsin g) ve vazoaktif aracı moleküller(lokotrienler, eikozanoidler , trombosit aktivasyon faktörü)  gibi bir çok madde üretir ve salgılar.</a:t>
            </a:r>
          </a:p>
          <a:p>
            <a:pPr eaLnBrk="1" hangingPunct="1">
              <a:buFont typeface="Wingdings" panose="05000000000000000000" pitchFamily="2" charset="2"/>
              <a:buChar char="§"/>
            </a:pPr>
            <a:r>
              <a:rPr lang="tr-TR" altLang="tr-TR" sz="1400">
                <a:latin typeface="Bookman Old Style" panose="02050604050505020204" pitchFamily="18" charset="0"/>
              </a:rPr>
              <a:t>İskemi – reperfüzyon olayları PMN’ leri aktive eder  ve PMN kaynaklı organ hasararına sebep olur.</a:t>
            </a:r>
          </a:p>
          <a:p>
            <a:pPr eaLnBrk="1" hangingPunct="1">
              <a:buFont typeface="Wingdings" panose="05000000000000000000" pitchFamily="2" charset="2"/>
              <a:buChar char="§"/>
            </a:pPr>
            <a:r>
              <a:rPr lang="tr-TR" altLang="tr-TR" sz="1400">
                <a:latin typeface="Bookman Old Style" panose="02050604050505020204" pitchFamily="18" charset="0"/>
              </a:rPr>
              <a:t>İnsan deneylerinde elde edilen veriler travma ve şokta  nötrofil aktivasyonunun  MODS  gelişmesinde rol oynadığını kanıtlamıştır.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Unvan 1">
            <a:extLst>
              <a:ext uri="{FF2B5EF4-FFF2-40B4-BE49-F238E27FC236}">
                <a16:creationId xmlns:a16="http://schemas.microsoft.com/office/drawing/2014/main" id="{03526EFC-148A-42FF-938A-6E7DFEDF463C}"/>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a:t>
            </a:r>
            <a:r>
              <a:rPr lang="tr-TR" altLang="tr-TR"/>
              <a:t> İmmun ve İnflamatuvar Yanıt</a:t>
            </a:r>
          </a:p>
        </p:txBody>
      </p:sp>
      <p:sp>
        <p:nvSpPr>
          <p:cNvPr id="2" name="İçerik Yer Tutucusu 1">
            <a:extLst>
              <a:ext uri="{FF2B5EF4-FFF2-40B4-BE49-F238E27FC236}">
                <a16:creationId xmlns:a16="http://schemas.microsoft.com/office/drawing/2014/main" id="{C7411D83-941D-499C-98B1-C34DC97EAD96}"/>
              </a:ext>
            </a:extLst>
          </p:cNvPr>
          <p:cNvSpPr>
            <a:spLocks noGrp="1"/>
          </p:cNvSpPr>
          <p:nvPr>
            <p:ph idx="1"/>
          </p:nvPr>
        </p:nvSpPr>
        <p:spPr>
          <a:xfrm>
            <a:off x="2589213" y="1473200"/>
            <a:ext cx="8915400" cy="5384800"/>
          </a:xfrm>
        </p:spPr>
        <p:txBody>
          <a:bodyPr/>
          <a:lstStyle/>
          <a:p>
            <a:pPr marL="0" indent="0">
              <a:buFont typeface="Wingdings 3" panose="05040102010807070707" pitchFamily="18" charset="2"/>
              <a:buNone/>
              <a:defRPr/>
            </a:pPr>
            <a:r>
              <a:rPr lang="tr-TR" b="1" dirty="0">
                <a:solidFill>
                  <a:srgbClr val="FF0000"/>
                </a:solidFill>
                <a:latin typeface="Bookman Old Style" panose="02050604050505020204" pitchFamily="18" charset="0"/>
              </a:rPr>
              <a:t>Pro-</a:t>
            </a:r>
            <a:r>
              <a:rPr lang="tr-TR" b="1" dirty="0" err="1">
                <a:solidFill>
                  <a:srgbClr val="FF0000"/>
                </a:solidFill>
                <a:latin typeface="Bookman Old Style" panose="02050604050505020204" pitchFamily="18" charset="0"/>
              </a:rPr>
              <a:t>inflamatuvar</a:t>
            </a:r>
            <a:r>
              <a:rPr lang="tr-TR" b="1" dirty="0">
                <a:solidFill>
                  <a:srgbClr val="FF0000"/>
                </a:solidFill>
                <a:latin typeface="Bookman Old Style" panose="02050604050505020204" pitchFamily="18" charset="0"/>
              </a:rPr>
              <a:t>                                     Anti-</a:t>
            </a:r>
            <a:r>
              <a:rPr lang="tr-TR" b="1" dirty="0" err="1">
                <a:solidFill>
                  <a:srgbClr val="FF0000"/>
                </a:solidFill>
                <a:latin typeface="Bookman Old Style" panose="02050604050505020204" pitchFamily="18" charset="0"/>
              </a:rPr>
              <a:t>inflamatuvar</a:t>
            </a:r>
            <a:endParaRPr lang="tr-TR" b="1" dirty="0">
              <a:solidFill>
                <a:srgbClr val="FF0000"/>
              </a:solidFill>
              <a:latin typeface="Bookman Old Style" panose="02050604050505020204" pitchFamily="18" charset="0"/>
            </a:endParaRPr>
          </a:p>
          <a:p>
            <a:pPr>
              <a:buFont typeface="Wingdings" panose="05000000000000000000" pitchFamily="2" charset="2"/>
              <a:buChar char="§"/>
              <a:defRPr/>
            </a:pPr>
            <a:r>
              <a:rPr lang="tr-TR" dirty="0">
                <a:solidFill>
                  <a:schemeClr val="tx1"/>
                </a:solidFill>
                <a:latin typeface="Bookman Old Style" panose="02050604050505020204" pitchFamily="18" charset="0"/>
              </a:rPr>
              <a:t>IL- 1 alfa/ beta                                       IL-4 </a:t>
            </a:r>
          </a:p>
          <a:p>
            <a:pPr>
              <a:buFont typeface="Wingdings" panose="05000000000000000000" pitchFamily="2" charset="2"/>
              <a:buChar char="§"/>
              <a:defRPr/>
            </a:pPr>
            <a:r>
              <a:rPr lang="tr-TR" dirty="0">
                <a:solidFill>
                  <a:schemeClr val="tx1"/>
                </a:solidFill>
                <a:latin typeface="Bookman Old Style" panose="02050604050505020204" pitchFamily="18" charset="0"/>
              </a:rPr>
              <a:t>IL- 2                                                       IL-10 </a:t>
            </a:r>
          </a:p>
          <a:p>
            <a:pPr>
              <a:buFont typeface="Wingdings" panose="05000000000000000000" pitchFamily="2" charset="2"/>
              <a:buChar char="§"/>
              <a:defRPr/>
            </a:pPr>
            <a:r>
              <a:rPr lang="tr-TR" dirty="0">
                <a:solidFill>
                  <a:schemeClr val="tx1"/>
                </a:solidFill>
                <a:latin typeface="Bookman Old Style" panose="02050604050505020204" pitchFamily="18" charset="0"/>
              </a:rPr>
              <a:t>IL- 6                                                       IL-13 </a:t>
            </a:r>
          </a:p>
          <a:p>
            <a:pPr>
              <a:buFont typeface="Wingdings" panose="05000000000000000000" pitchFamily="2" charset="2"/>
              <a:buChar char="§"/>
              <a:defRPr/>
            </a:pPr>
            <a:r>
              <a:rPr lang="tr-TR" dirty="0">
                <a:solidFill>
                  <a:schemeClr val="tx1"/>
                </a:solidFill>
                <a:latin typeface="Bookman Old Style" panose="02050604050505020204" pitchFamily="18" charset="0"/>
              </a:rPr>
              <a:t>IL- 8                                                       PGE 2 </a:t>
            </a:r>
          </a:p>
          <a:p>
            <a:pPr>
              <a:buFont typeface="Wingdings" panose="05000000000000000000" pitchFamily="2" charset="2"/>
              <a:buChar char="§"/>
              <a:defRPr/>
            </a:pPr>
            <a:r>
              <a:rPr lang="tr-TR" dirty="0">
                <a:solidFill>
                  <a:schemeClr val="tx1"/>
                </a:solidFill>
                <a:latin typeface="Bookman Old Style" panose="02050604050505020204" pitchFamily="18" charset="0"/>
              </a:rPr>
              <a:t>IFN                                                         TGF-Beta </a:t>
            </a:r>
          </a:p>
          <a:p>
            <a:pPr>
              <a:buFont typeface="Wingdings" panose="05000000000000000000" pitchFamily="2" charset="2"/>
              <a:buChar char="§"/>
              <a:defRPr/>
            </a:pPr>
            <a:r>
              <a:rPr lang="tr-TR" dirty="0">
                <a:solidFill>
                  <a:schemeClr val="tx1"/>
                </a:solidFill>
                <a:latin typeface="Bookman Old Style" panose="02050604050505020204" pitchFamily="18" charset="0"/>
              </a:rPr>
              <a:t>TNF </a:t>
            </a:r>
          </a:p>
          <a:p>
            <a:pPr>
              <a:buFont typeface="Wingdings" panose="05000000000000000000" pitchFamily="2" charset="2"/>
              <a:buChar char="§"/>
              <a:defRPr/>
            </a:pPr>
            <a:r>
              <a:rPr lang="tr-TR" dirty="0">
                <a:solidFill>
                  <a:schemeClr val="tx1"/>
                </a:solidFill>
                <a:latin typeface="Bookman Old Style" panose="02050604050505020204" pitchFamily="18" charset="0"/>
              </a:rPr>
              <a:t>PAF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Unvan 1">
            <a:extLst>
              <a:ext uri="{FF2B5EF4-FFF2-40B4-BE49-F238E27FC236}">
                <a16:creationId xmlns:a16="http://schemas.microsoft.com/office/drawing/2014/main" id="{07320D30-676A-465A-BCF8-6710E6A84091}"/>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a:t>
            </a:r>
            <a:r>
              <a:rPr lang="tr-TR" altLang="tr-TR"/>
              <a:t> </a:t>
            </a:r>
            <a:r>
              <a:rPr lang="tr-TR" altLang="tr-TR">
                <a:latin typeface="Bookman Old Style" panose="02050604050505020204" pitchFamily="18" charset="0"/>
              </a:rPr>
              <a:t>SINIFLANDIRMASI</a:t>
            </a:r>
          </a:p>
        </p:txBody>
      </p:sp>
      <p:sp>
        <p:nvSpPr>
          <p:cNvPr id="38915" name="İçerik Yer Tutucusu 2">
            <a:extLst>
              <a:ext uri="{FF2B5EF4-FFF2-40B4-BE49-F238E27FC236}">
                <a16:creationId xmlns:a16="http://schemas.microsoft.com/office/drawing/2014/main" id="{7BA86B09-3081-45B3-AC74-079628E1910A}"/>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solidFill>
                  <a:srgbClr val="002060"/>
                </a:solidFill>
              </a:rPr>
              <a:t>Hipovolemik Şok / Hemorajik Şok </a:t>
            </a:r>
          </a:p>
          <a:p>
            <a:pPr eaLnBrk="1" hangingPunct="1">
              <a:buFont typeface="Wingdings" panose="05000000000000000000" pitchFamily="2" charset="2"/>
              <a:buChar char="§"/>
            </a:pPr>
            <a:r>
              <a:rPr lang="tr-TR" altLang="tr-TR">
                <a:solidFill>
                  <a:srgbClr val="002060"/>
                </a:solidFill>
              </a:rPr>
              <a:t>Kardiyojenik Şok</a:t>
            </a:r>
          </a:p>
          <a:p>
            <a:pPr eaLnBrk="1" hangingPunct="1">
              <a:buFont typeface="Wingdings" panose="05000000000000000000" pitchFamily="2" charset="2"/>
              <a:buChar char="§"/>
            </a:pPr>
            <a:r>
              <a:rPr lang="tr-TR" altLang="tr-TR">
                <a:solidFill>
                  <a:srgbClr val="002060"/>
                </a:solidFill>
              </a:rPr>
              <a:t>Septik </a:t>
            </a:r>
            <a:r>
              <a:rPr lang="tr-TR" altLang="tr-TR">
                <a:solidFill>
                  <a:srgbClr val="002060"/>
                </a:solidFill>
                <a:latin typeface="Bookman Old Style" panose="02050604050505020204" pitchFamily="18" charset="0"/>
              </a:rPr>
              <a:t>Şok</a:t>
            </a:r>
            <a:r>
              <a:rPr lang="tr-TR" altLang="tr-TR">
                <a:solidFill>
                  <a:srgbClr val="002060"/>
                </a:solidFill>
              </a:rPr>
              <a:t>  (Vazojenik Şok)</a:t>
            </a:r>
          </a:p>
          <a:p>
            <a:pPr eaLnBrk="1" hangingPunct="1">
              <a:buFont typeface="Wingdings" panose="05000000000000000000" pitchFamily="2" charset="2"/>
              <a:buChar char="§"/>
            </a:pPr>
            <a:r>
              <a:rPr lang="tr-TR" altLang="tr-TR">
                <a:solidFill>
                  <a:srgbClr val="002060"/>
                </a:solidFill>
              </a:rPr>
              <a:t>Nörojenik Şok</a:t>
            </a:r>
          </a:p>
          <a:p>
            <a:pPr eaLnBrk="1" hangingPunct="1">
              <a:buFont typeface="Wingdings" panose="05000000000000000000" pitchFamily="2" charset="2"/>
              <a:buChar char="§"/>
            </a:pPr>
            <a:r>
              <a:rPr lang="tr-TR" altLang="tr-TR">
                <a:solidFill>
                  <a:srgbClr val="002060"/>
                </a:solidFill>
              </a:rPr>
              <a:t>Travmatik Şok </a:t>
            </a:r>
          </a:p>
          <a:p>
            <a:pPr eaLnBrk="1" hangingPunct="1">
              <a:buFont typeface="Wingdings" panose="05000000000000000000" pitchFamily="2" charset="2"/>
              <a:buChar char="§"/>
            </a:pPr>
            <a:r>
              <a:rPr lang="tr-TR" altLang="tr-TR">
                <a:solidFill>
                  <a:srgbClr val="002060"/>
                </a:solidFill>
              </a:rPr>
              <a:t>Obstrüktif Şok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Unvan 1">
            <a:extLst>
              <a:ext uri="{FF2B5EF4-FFF2-40B4-BE49-F238E27FC236}">
                <a16:creationId xmlns:a16="http://schemas.microsoft.com/office/drawing/2014/main" id="{955776FD-EBDE-431D-AA16-1D78944B1D23}"/>
              </a:ext>
            </a:extLst>
          </p:cNvPr>
          <p:cNvSpPr>
            <a:spLocks noGrp="1"/>
          </p:cNvSpPr>
          <p:nvPr>
            <p:ph type="title"/>
          </p:nvPr>
        </p:nvSpPr>
        <p:spPr>
          <a:xfrm>
            <a:off x="2592388" y="623888"/>
            <a:ext cx="8912225" cy="715962"/>
          </a:xfrm>
        </p:spPr>
        <p:txBody>
          <a:bodyPr/>
          <a:lstStyle/>
          <a:p>
            <a:pPr eaLnBrk="1" hangingPunct="1"/>
            <a:r>
              <a:rPr lang="tr-TR" altLang="tr-TR">
                <a:latin typeface="Bookman Old Style" panose="02050604050505020204" pitchFamily="18" charset="0"/>
              </a:rPr>
              <a:t>HİPOVOLEMİK</a:t>
            </a:r>
            <a:r>
              <a:rPr lang="tr-TR" altLang="tr-TR"/>
              <a:t> ŞOK</a:t>
            </a:r>
          </a:p>
        </p:txBody>
      </p:sp>
      <p:sp>
        <p:nvSpPr>
          <p:cNvPr id="39939" name="İçerik Yer Tutucusu 2">
            <a:extLst>
              <a:ext uri="{FF2B5EF4-FFF2-40B4-BE49-F238E27FC236}">
                <a16:creationId xmlns:a16="http://schemas.microsoft.com/office/drawing/2014/main" id="{F17FFA5C-CA96-4CB3-80E7-3E2BD12D717A}"/>
              </a:ext>
            </a:extLst>
          </p:cNvPr>
          <p:cNvSpPr>
            <a:spLocks noGrp="1"/>
          </p:cNvSpPr>
          <p:nvPr>
            <p:ph idx="1"/>
          </p:nvPr>
        </p:nvSpPr>
        <p:spPr>
          <a:xfrm>
            <a:off x="2649538" y="1824038"/>
            <a:ext cx="8596312" cy="3881437"/>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Dolaşımdaki etkin sıvı miktarı perfüzyonu bozacak derecede azalmış</a:t>
            </a:r>
          </a:p>
          <a:p>
            <a:pPr eaLnBrk="1" hangingPunct="1">
              <a:buFont typeface="Wingdings" panose="05000000000000000000" pitchFamily="2" charset="2"/>
              <a:buChar char="§"/>
            </a:pPr>
            <a:r>
              <a:rPr lang="tr-TR" altLang="tr-TR">
                <a:latin typeface="Bookman Old Style" panose="02050604050505020204" pitchFamily="18" charset="0"/>
              </a:rPr>
              <a:t>En sık karşılaşılan şok tipi</a:t>
            </a:r>
          </a:p>
          <a:p>
            <a:pPr eaLnBrk="1" hangingPunct="1">
              <a:buFont typeface="Wingdings" panose="05000000000000000000" pitchFamily="2" charset="2"/>
              <a:buChar char="§"/>
            </a:pPr>
            <a:r>
              <a:rPr lang="tr-TR" altLang="tr-TR">
                <a:latin typeface="Bookman Old Style" panose="02050604050505020204" pitchFamily="18" charset="0"/>
              </a:rPr>
              <a:t>Kan kaybı ( Hemorajik şok)</a:t>
            </a:r>
          </a:p>
          <a:p>
            <a:pPr eaLnBrk="1" hangingPunct="1">
              <a:buFont typeface="Wingdings" panose="05000000000000000000" pitchFamily="2" charset="2"/>
              <a:buChar char="§"/>
            </a:pPr>
            <a:r>
              <a:rPr lang="tr-TR" altLang="tr-TR">
                <a:latin typeface="Bookman Old Style" panose="02050604050505020204" pitchFamily="18" charset="0"/>
              </a:rPr>
              <a:t>Renal kayıp (D.İ.)</a:t>
            </a:r>
          </a:p>
          <a:p>
            <a:pPr eaLnBrk="1" hangingPunct="1">
              <a:buFont typeface="Wingdings" panose="05000000000000000000" pitchFamily="2" charset="2"/>
              <a:buChar char="§"/>
            </a:pPr>
            <a:r>
              <a:rPr lang="tr-TR" altLang="tr-TR">
                <a:latin typeface="Bookman Old Style" panose="02050604050505020204" pitchFamily="18" charset="0"/>
              </a:rPr>
              <a:t>GİS yoluyla kayıp (kusma, obstrüksiyon)</a:t>
            </a:r>
          </a:p>
          <a:p>
            <a:pPr eaLnBrk="1" hangingPunct="1">
              <a:buFont typeface="Wingdings" panose="05000000000000000000" pitchFamily="2" charset="2"/>
              <a:buChar char="§"/>
            </a:pPr>
            <a:r>
              <a:rPr lang="tr-TR" altLang="tr-TR">
                <a:latin typeface="Bookman Old Style" panose="02050604050505020204" pitchFamily="18" charset="0"/>
              </a:rPr>
              <a:t>Cilt yoluyla kayıp (yanık)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Unvan 1">
            <a:extLst>
              <a:ext uri="{FF2B5EF4-FFF2-40B4-BE49-F238E27FC236}">
                <a16:creationId xmlns:a16="http://schemas.microsoft.com/office/drawing/2014/main" id="{8A3CA0BE-330D-4C9F-B2B2-3281F5036E4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Hipovolemik</a:t>
            </a:r>
            <a:r>
              <a:rPr lang="tr-TR" altLang="tr-TR"/>
              <a:t> Şokta Klinik Bulgular</a:t>
            </a:r>
          </a:p>
        </p:txBody>
      </p:sp>
      <p:sp>
        <p:nvSpPr>
          <p:cNvPr id="3" name="İçerik Yer Tutucusu 2">
            <a:extLst>
              <a:ext uri="{FF2B5EF4-FFF2-40B4-BE49-F238E27FC236}">
                <a16:creationId xmlns:a16="http://schemas.microsoft.com/office/drawing/2014/main" id="{88084B67-EF8E-4A83-B3D9-36D55E5F320B}"/>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Bilinç bulanıklığı (SSS genelde  KB &lt;60-70 mm </a:t>
            </a:r>
            <a:r>
              <a:rPr lang="tr-TR" sz="1500" dirty="0" err="1">
                <a:solidFill>
                  <a:schemeClr val="tx1">
                    <a:lumMod val="75000"/>
                    <a:lumOff val="25000"/>
                  </a:schemeClr>
                </a:solidFill>
                <a:latin typeface="Bookman Old Style" panose="02050604050505020204" pitchFamily="18" charset="0"/>
              </a:rPr>
              <a:t>hg</a:t>
            </a:r>
            <a:r>
              <a:rPr lang="tr-TR" sz="1500" dirty="0">
                <a:solidFill>
                  <a:schemeClr val="tx1">
                    <a:lumMod val="75000"/>
                    <a:lumOff val="25000"/>
                  </a:schemeClr>
                </a:solidFill>
                <a:latin typeface="Bookman Old Style" panose="02050604050505020204" pitchFamily="18" charset="0"/>
              </a:rPr>
              <a:t> olana kadar </a:t>
            </a:r>
            <a:r>
              <a:rPr lang="tr-TR" sz="1500" dirty="0" err="1">
                <a:solidFill>
                  <a:schemeClr val="tx1">
                    <a:lumMod val="75000"/>
                    <a:lumOff val="25000"/>
                  </a:schemeClr>
                </a:solidFill>
                <a:latin typeface="Bookman Old Style" panose="02050604050505020204" pitchFamily="18" charset="0"/>
              </a:rPr>
              <a:t>hipoperfüzyona</a:t>
            </a:r>
            <a:r>
              <a:rPr lang="tr-TR" sz="1500" dirty="0">
                <a:solidFill>
                  <a:schemeClr val="tx1">
                    <a:lumMod val="75000"/>
                    <a:lumOff val="25000"/>
                  </a:schemeClr>
                </a:solidFill>
                <a:latin typeface="Bookman Old Style" panose="02050604050505020204" pitchFamily="18" charset="0"/>
              </a:rPr>
              <a:t> rağmen işlevini sürdürür)</a:t>
            </a:r>
          </a:p>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İdrar çıkışında azalma </a:t>
            </a:r>
          </a:p>
          <a:p>
            <a:pPr eaLnBrk="1" fontAlgn="auto" hangingPunct="1">
              <a:spcAft>
                <a:spcPts val="0"/>
              </a:spcAft>
              <a:buFont typeface="Wingdings" pitchFamily="2" charset="2"/>
              <a:buChar char="§"/>
              <a:defRPr/>
            </a:pPr>
            <a:r>
              <a:rPr lang="tr-TR" sz="1500" dirty="0" err="1">
                <a:solidFill>
                  <a:schemeClr val="tx1">
                    <a:lumMod val="75000"/>
                    <a:lumOff val="25000"/>
                  </a:schemeClr>
                </a:solidFill>
                <a:latin typeface="Bookman Old Style" panose="02050604050505020204" pitchFamily="18" charset="0"/>
              </a:rPr>
              <a:t>Periferik</a:t>
            </a:r>
            <a:r>
              <a:rPr lang="tr-TR" sz="1500" dirty="0">
                <a:solidFill>
                  <a:schemeClr val="tx1">
                    <a:lumMod val="75000"/>
                    <a:lumOff val="25000"/>
                  </a:schemeClr>
                </a:solidFill>
                <a:latin typeface="Bookman Old Style" panose="02050604050505020204" pitchFamily="18" charset="0"/>
              </a:rPr>
              <a:t> dolaşımda bozulma ( </a:t>
            </a:r>
            <a:r>
              <a:rPr lang="tr-TR" sz="1500" dirty="0" err="1">
                <a:solidFill>
                  <a:schemeClr val="tx1">
                    <a:lumMod val="75000"/>
                    <a:lumOff val="25000"/>
                  </a:schemeClr>
                </a:solidFill>
                <a:latin typeface="Bookman Old Style" panose="02050604050505020204" pitchFamily="18" charset="0"/>
              </a:rPr>
              <a:t>soluk,soğuk</a:t>
            </a:r>
            <a:r>
              <a:rPr lang="tr-TR" sz="1500" dirty="0">
                <a:solidFill>
                  <a:schemeClr val="tx1">
                    <a:lumMod val="75000"/>
                    <a:lumOff val="25000"/>
                  </a:schemeClr>
                </a:solidFill>
                <a:latin typeface="Bookman Old Style" panose="02050604050505020204" pitchFamily="18" charset="0"/>
              </a:rPr>
              <a:t> ve benekli oluşu)</a:t>
            </a:r>
          </a:p>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Nemli cilt</a:t>
            </a:r>
          </a:p>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Zayıf </a:t>
            </a:r>
            <a:r>
              <a:rPr lang="tr-TR" sz="1500" dirty="0" err="1">
                <a:solidFill>
                  <a:schemeClr val="tx1">
                    <a:lumMod val="75000"/>
                    <a:lumOff val="25000"/>
                  </a:schemeClr>
                </a:solidFill>
                <a:latin typeface="Bookman Old Style" panose="02050604050505020204" pitchFamily="18" charset="0"/>
              </a:rPr>
              <a:t>kapiller</a:t>
            </a:r>
            <a:r>
              <a:rPr lang="tr-TR" sz="1500" dirty="0">
                <a:solidFill>
                  <a:schemeClr val="tx1">
                    <a:lumMod val="75000"/>
                    <a:lumOff val="25000"/>
                  </a:schemeClr>
                </a:solidFill>
                <a:latin typeface="Bookman Old Style" panose="02050604050505020204" pitchFamily="18" charset="0"/>
              </a:rPr>
              <a:t> dolum</a:t>
            </a:r>
          </a:p>
          <a:p>
            <a:pPr eaLnBrk="1" fontAlgn="auto" hangingPunct="1">
              <a:spcAft>
                <a:spcPts val="0"/>
              </a:spcAft>
              <a:buFont typeface="Wingdings" pitchFamily="2" charset="2"/>
              <a:buChar char="§"/>
              <a:defRPr/>
            </a:pPr>
            <a:r>
              <a:rPr lang="tr-TR" sz="1500" dirty="0" err="1">
                <a:solidFill>
                  <a:schemeClr val="tx1">
                    <a:lumMod val="75000"/>
                    <a:lumOff val="25000"/>
                  </a:schemeClr>
                </a:solidFill>
                <a:latin typeface="Bookman Old Style" panose="02050604050505020204" pitchFamily="18" charset="0"/>
              </a:rPr>
              <a:t>Yüzeyel</a:t>
            </a:r>
            <a:r>
              <a:rPr lang="tr-TR" sz="1500" dirty="0">
                <a:solidFill>
                  <a:schemeClr val="tx1">
                    <a:lumMod val="75000"/>
                    <a:lumOff val="25000"/>
                  </a:schemeClr>
                </a:solidFill>
                <a:latin typeface="Bookman Old Style" panose="02050604050505020204" pitchFamily="18" charset="0"/>
              </a:rPr>
              <a:t> ve hızlı nabız, genelde </a:t>
            </a:r>
            <a:r>
              <a:rPr lang="tr-TR" sz="1500" dirty="0" err="1">
                <a:solidFill>
                  <a:schemeClr val="tx1">
                    <a:lumMod val="75000"/>
                    <a:lumOff val="25000"/>
                  </a:schemeClr>
                </a:solidFill>
                <a:latin typeface="Bookman Old Style" panose="02050604050505020204" pitchFamily="18" charset="0"/>
              </a:rPr>
              <a:t>ekstremitelerde</a:t>
            </a:r>
            <a:r>
              <a:rPr lang="tr-TR" sz="1500" dirty="0">
                <a:solidFill>
                  <a:schemeClr val="tx1">
                    <a:lumMod val="75000"/>
                    <a:lumOff val="25000"/>
                  </a:schemeClr>
                </a:solidFill>
                <a:latin typeface="Bookman Old Style" panose="02050604050505020204" pitchFamily="18" charset="0"/>
              </a:rPr>
              <a:t> alınamayabilir</a:t>
            </a:r>
          </a:p>
          <a:p>
            <a:pPr eaLnBrk="1" fontAlgn="auto" hangingPunct="1">
              <a:spcAft>
                <a:spcPts val="0"/>
              </a:spcAft>
              <a:buFont typeface="Wingdings" pitchFamily="2" charset="2"/>
              <a:buChar char="§"/>
              <a:defRPr/>
            </a:pPr>
            <a:r>
              <a:rPr lang="tr-TR" sz="1500" dirty="0" err="1">
                <a:solidFill>
                  <a:schemeClr val="tx1">
                    <a:lumMod val="75000"/>
                    <a:lumOff val="25000"/>
                  </a:schemeClr>
                </a:solidFill>
                <a:latin typeface="Bookman Old Style" panose="02050604050505020204" pitchFamily="18" charset="0"/>
              </a:rPr>
              <a:t>Periferik</a:t>
            </a:r>
            <a:r>
              <a:rPr lang="tr-TR" sz="1500" dirty="0">
                <a:solidFill>
                  <a:schemeClr val="tx1">
                    <a:lumMod val="75000"/>
                    <a:lumOff val="25000"/>
                  </a:schemeClr>
                </a:solidFill>
                <a:latin typeface="Bookman Old Style" panose="02050604050505020204" pitchFamily="18" charset="0"/>
              </a:rPr>
              <a:t> </a:t>
            </a:r>
            <a:r>
              <a:rPr lang="tr-TR" sz="1500" dirty="0" err="1">
                <a:solidFill>
                  <a:schemeClr val="tx1">
                    <a:lumMod val="75000"/>
                    <a:lumOff val="25000"/>
                  </a:schemeClr>
                </a:solidFill>
                <a:latin typeface="Bookman Old Style" panose="02050604050505020204" pitchFamily="18" charset="0"/>
              </a:rPr>
              <a:t>venler</a:t>
            </a:r>
            <a:r>
              <a:rPr lang="tr-TR" sz="1500" dirty="0">
                <a:solidFill>
                  <a:schemeClr val="tx1">
                    <a:lumMod val="75000"/>
                    <a:lumOff val="25000"/>
                  </a:schemeClr>
                </a:solidFill>
                <a:latin typeface="Bookman Old Style" panose="02050604050505020204" pitchFamily="18" charset="0"/>
              </a:rPr>
              <a:t> </a:t>
            </a:r>
            <a:r>
              <a:rPr lang="tr-TR" sz="1500" dirty="0" err="1">
                <a:solidFill>
                  <a:schemeClr val="tx1">
                    <a:lumMod val="75000"/>
                    <a:lumOff val="25000"/>
                  </a:schemeClr>
                </a:solidFill>
                <a:latin typeface="Bookman Old Style" panose="02050604050505020204" pitchFamily="18" charset="0"/>
              </a:rPr>
              <a:t>kollabedir</a:t>
            </a:r>
            <a:endParaRPr lang="tr-TR" sz="1500" dirty="0">
              <a:solidFill>
                <a:schemeClr val="tx1">
                  <a:lumMod val="75000"/>
                  <a:lumOff val="25000"/>
                </a:schemeClr>
              </a:solidFill>
              <a:latin typeface="Bookman Old Style" panose="02050604050505020204" pitchFamily="18" charset="0"/>
            </a:endParaRPr>
          </a:p>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Hızlı ve </a:t>
            </a:r>
            <a:r>
              <a:rPr lang="tr-TR" sz="1500" dirty="0" err="1">
                <a:solidFill>
                  <a:schemeClr val="tx1">
                    <a:lumMod val="75000"/>
                    <a:lumOff val="25000"/>
                  </a:schemeClr>
                </a:solidFill>
                <a:latin typeface="Bookman Old Style" panose="02050604050505020204" pitchFamily="18" charset="0"/>
              </a:rPr>
              <a:t>yüzeyel</a:t>
            </a:r>
            <a:r>
              <a:rPr lang="tr-TR" sz="1500" dirty="0">
                <a:solidFill>
                  <a:schemeClr val="tx1">
                    <a:lumMod val="75000"/>
                    <a:lumOff val="25000"/>
                  </a:schemeClr>
                </a:solidFill>
                <a:latin typeface="Bookman Old Style" panose="02050604050505020204" pitchFamily="18" charset="0"/>
              </a:rPr>
              <a:t> solunum</a:t>
            </a:r>
          </a:p>
          <a:p>
            <a:pPr eaLnBrk="1" fontAlgn="auto" hangingPunct="1">
              <a:spcAft>
                <a:spcPts val="0"/>
              </a:spcAft>
              <a:buFont typeface="Wingdings" pitchFamily="2" charset="2"/>
              <a:buChar char="§"/>
              <a:defRPr/>
            </a:pPr>
            <a:r>
              <a:rPr lang="tr-TR" sz="1500" dirty="0" err="1">
                <a:solidFill>
                  <a:schemeClr val="tx1">
                    <a:lumMod val="75000"/>
                    <a:lumOff val="25000"/>
                  </a:schemeClr>
                </a:solidFill>
                <a:latin typeface="Bookman Old Style" panose="02050604050505020204" pitchFamily="18" charset="0"/>
              </a:rPr>
              <a:t>Hipotermi</a:t>
            </a:r>
            <a:endParaRPr lang="tr-TR" sz="1500" dirty="0">
              <a:solidFill>
                <a:schemeClr val="tx1">
                  <a:lumMod val="75000"/>
                  <a:lumOff val="25000"/>
                </a:schemeClr>
              </a:solidFill>
              <a:latin typeface="Bookman Old Style" panose="02050604050505020204" pitchFamily="18" charset="0"/>
            </a:endParaRPr>
          </a:p>
          <a:p>
            <a:pPr eaLnBrk="1" fontAlgn="auto" hangingPunct="1">
              <a:spcAft>
                <a:spcPts val="0"/>
              </a:spcAft>
              <a:buFont typeface="Wingdings" pitchFamily="2" charset="2"/>
              <a:buChar char="§"/>
              <a:defRPr/>
            </a:pPr>
            <a:r>
              <a:rPr lang="tr-TR" sz="1500" dirty="0">
                <a:solidFill>
                  <a:schemeClr val="tx1">
                    <a:lumMod val="75000"/>
                    <a:lumOff val="25000"/>
                  </a:schemeClr>
                </a:solidFill>
                <a:latin typeface="Bookman Old Style" panose="02050604050505020204" pitchFamily="18" charset="0"/>
              </a:rPr>
              <a:t>Bulantı-kusma, baş dönmesi, susuzluk hissi</a:t>
            </a:r>
          </a:p>
          <a:p>
            <a:pPr eaLnBrk="1" fontAlgn="auto" hangingPunct="1">
              <a:spcAft>
                <a:spcPts val="0"/>
              </a:spcAft>
              <a:buFont typeface="Wingdings 3" charset="2"/>
              <a:buChar char=""/>
              <a:defRPr/>
            </a:pPr>
            <a:endParaRPr lang="tr-TR" dirty="0">
              <a:solidFill>
                <a:schemeClr val="tx1">
                  <a:lumMod val="75000"/>
                  <a:lumOff val="25000"/>
                </a:schemeClr>
              </a:solidFill>
              <a:latin typeface="Bookman Old Style" panose="020506040505050202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Unvan 1">
            <a:extLst>
              <a:ext uri="{FF2B5EF4-FFF2-40B4-BE49-F238E27FC236}">
                <a16:creationId xmlns:a16="http://schemas.microsoft.com/office/drawing/2014/main" id="{C693F36F-EBA3-4830-AF9C-5C6E811ABA06}"/>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KLİNİK</a:t>
            </a:r>
            <a:r>
              <a:rPr lang="tr-TR" altLang="tr-TR"/>
              <a:t> BULGULAR</a:t>
            </a:r>
            <a:br>
              <a:rPr lang="tr-TR" altLang="tr-TR"/>
            </a:br>
            <a:r>
              <a:rPr lang="tr-TR" altLang="tr-TR"/>
              <a:t>		</a:t>
            </a:r>
          </a:p>
        </p:txBody>
      </p:sp>
      <p:sp>
        <p:nvSpPr>
          <p:cNvPr id="41987" name="İçerik Yer Tutucusu 2">
            <a:extLst>
              <a:ext uri="{FF2B5EF4-FFF2-40B4-BE49-F238E27FC236}">
                <a16:creationId xmlns:a16="http://schemas.microsoft.com/office/drawing/2014/main" id="{2F3EC211-BB68-4A84-B1AD-EDF1E3F7B3EF}"/>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Kompanse dönemde hipotansiyon olmaz</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Periferik vaskuler direnç ve kalp debisi arttırılarak kan basıncı normal seviyede tutulur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Sıvı kaybı devam ettikçe önce postüral hipotansiyon ve kayıp derinleştikçe şok görülür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Devamında koroner perfüzyon bozulur kardiyak disfonksiyon gerçekleşir</a:t>
            </a:r>
          </a:p>
          <a:p>
            <a:pPr eaLnBrk="1" hangingPunct="1">
              <a:buFont typeface="Wingdings" panose="05000000000000000000" pitchFamily="2" charset="2"/>
              <a:buChar char="§"/>
            </a:pPr>
            <a:endParaRPr lang="tr-TR" altLang="tr-TR">
              <a:latin typeface="Bookman Old Style" panose="020506040505050202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Unvan 1">
            <a:extLst>
              <a:ext uri="{FF2B5EF4-FFF2-40B4-BE49-F238E27FC236}">
                <a16:creationId xmlns:a16="http://schemas.microsoft.com/office/drawing/2014/main" id="{96FEAEC3-9036-426B-AB07-596530C636D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Kanamanın Sınıflandırılması </a:t>
            </a:r>
          </a:p>
        </p:txBody>
      </p:sp>
      <p:graphicFrame>
        <p:nvGraphicFramePr>
          <p:cNvPr id="4" name="İçerik Yer Tutucusu 3">
            <a:extLst>
              <a:ext uri="{FF2B5EF4-FFF2-40B4-BE49-F238E27FC236}">
                <a16:creationId xmlns:a16="http://schemas.microsoft.com/office/drawing/2014/main" id="{CC16AE67-8390-4366-B256-C99B486FB1C6}"/>
              </a:ext>
            </a:extLst>
          </p:cNvPr>
          <p:cNvGraphicFramePr>
            <a:graphicFrameLocks noGrp="1"/>
          </p:cNvGraphicFramePr>
          <p:nvPr>
            <p:ph idx="1"/>
          </p:nvPr>
        </p:nvGraphicFramePr>
        <p:xfrm>
          <a:off x="2592388" y="1905000"/>
          <a:ext cx="8912225" cy="4959350"/>
        </p:xfrm>
        <a:graphic>
          <a:graphicData uri="http://schemas.openxmlformats.org/drawingml/2006/table">
            <a:tbl>
              <a:tblPr firstRow="1" bandRow="1">
                <a:tableStyleId>{5C22544A-7EE6-4342-B048-85BDC9FD1C3A}</a:tableStyleId>
              </a:tblPr>
              <a:tblGrid>
                <a:gridCol w="1782445">
                  <a:extLst>
                    <a:ext uri="{9D8B030D-6E8A-4147-A177-3AD203B41FA5}">
                      <a16:colId xmlns:a16="http://schemas.microsoft.com/office/drawing/2014/main" val="20000"/>
                    </a:ext>
                  </a:extLst>
                </a:gridCol>
                <a:gridCol w="1782445">
                  <a:extLst>
                    <a:ext uri="{9D8B030D-6E8A-4147-A177-3AD203B41FA5}">
                      <a16:colId xmlns:a16="http://schemas.microsoft.com/office/drawing/2014/main" val="20001"/>
                    </a:ext>
                  </a:extLst>
                </a:gridCol>
                <a:gridCol w="1782445">
                  <a:extLst>
                    <a:ext uri="{9D8B030D-6E8A-4147-A177-3AD203B41FA5}">
                      <a16:colId xmlns:a16="http://schemas.microsoft.com/office/drawing/2014/main" val="20002"/>
                    </a:ext>
                  </a:extLst>
                </a:gridCol>
                <a:gridCol w="1782445">
                  <a:extLst>
                    <a:ext uri="{9D8B030D-6E8A-4147-A177-3AD203B41FA5}">
                      <a16:colId xmlns:a16="http://schemas.microsoft.com/office/drawing/2014/main" val="20003"/>
                    </a:ext>
                  </a:extLst>
                </a:gridCol>
                <a:gridCol w="1782445">
                  <a:extLst>
                    <a:ext uri="{9D8B030D-6E8A-4147-A177-3AD203B41FA5}">
                      <a16:colId xmlns:a16="http://schemas.microsoft.com/office/drawing/2014/main" val="20004"/>
                    </a:ext>
                  </a:extLst>
                </a:gridCol>
              </a:tblGrid>
              <a:tr h="365796">
                <a:tc>
                  <a:txBody>
                    <a:bodyPr/>
                    <a:lstStyle/>
                    <a:p>
                      <a:r>
                        <a:rPr lang="tr-TR" sz="1800" dirty="0"/>
                        <a:t>Parametre</a:t>
                      </a:r>
                      <a:r>
                        <a:rPr lang="tr-TR" sz="1800" baseline="0" dirty="0"/>
                        <a:t> </a:t>
                      </a:r>
                      <a:endParaRPr lang="tr-TR" sz="1800" dirty="0"/>
                    </a:p>
                  </a:txBody>
                  <a:tcPr marL="91447" marR="91447" marT="45724" marB="45724"/>
                </a:tc>
                <a:tc>
                  <a:txBody>
                    <a:bodyPr/>
                    <a:lstStyle/>
                    <a:p>
                      <a:r>
                        <a:rPr lang="tr-TR" sz="1800" dirty="0"/>
                        <a:t>I KOMPANSE</a:t>
                      </a:r>
                    </a:p>
                  </a:txBody>
                  <a:tcPr marL="91447" marR="91447" marT="45724" marB="45724"/>
                </a:tc>
                <a:tc>
                  <a:txBody>
                    <a:bodyPr/>
                    <a:lstStyle/>
                    <a:p>
                      <a:r>
                        <a:rPr lang="tr-TR" sz="1800" dirty="0"/>
                        <a:t>II HAFİF</a:t>
                      </a:r>
                    </a:p>
                  </a:txBody>
                  <a:tcPr marL="91447" marR="91447" marT="45724" marB="45724"/>
                </a:tc>
                <a:tc>
                  <a:txBody>
                    <a:bodyPr/>
                    <a:lstStyle/>
                    <a:p>
                      <a:r>
                        <a:rPr lang="tr-TR" sz="1800" dirty="0"/>
                        <a:t>III ORTA</a:t>
                      </a:r>
                    </a:p>
                  </a:txBody>
                  <a:tcPr marL="91447" marR="91447" marT="45724" marB="45724"/>
                </a:tc>
                <a:tc>
                  <a:txBody>
                    <a:bodyPr/>
                    <a:lstStyle/>
                    <a:p>
                      <a:r>
                        <a:rPr lang="tr-TR" sz="1800" dirty="0"/>
                        <a:t>IV AĞIR</a:t>
                      </a:r>
                    </a:p>
                  </a:txBody>
                  <a:tcPr marL="91447" marR="91447" marT="45724" marB="45724"/>
                </a:tc>
                <a:extLst>
                  <a:ext uri="{0D108BD9-81ED-4DB2-BD59-A6C34878D82A}">
                    <a16:rowId xmlns:a16="http://schemas.microsoft.com/office/drawing/2014/main" val="10000"/>
                  </a:ext>
                </a:extLst>
              </a:tr>
              <a:tr h="669191">
                <a:tc>
                  <a:txBody>
                    <a:bodyPr/>
                    <a:lstStyle/>
                    <a:p>
                      <a:r>
                        <a:rPr lang="tr-TR" sz="1800" dirty="0"/>
                        <a:t>Kan Kaybı(cc)</a:t>
                      </a:r>
                    </a:p>
                  </a:txBody>
                  <a:tcPr marL="91447" marR="91447" marT="45724" marB="45724"/>
                </a:tc>
                <a:tc>
                  <a:txBody>
                    <a:bodyPr/>
                    <a:lstStyle/>
                    <a:p>
                      <a:r>
                        <a:rPr lang="tr-TR" sz="1800" dirty="0"/>
                        <a:t>&lt;750</a:t>
                      </a:r>
                    </a:p>
                  </a:txBody>
                  <a:tcPr marL="91447" marR="91447" marT="45724" marB="45724"/>
                </a:tc>
                <a:tc>
                  <a:txBody>
                    <a:bodyPr/>
                    <a:lstStyle/>
                    <a:p>
                      <a:r>
                        <a:rPr lang="tr-TR" sz="1800" dirty="0"/>
                        <a:t>750-1500</a:t>
                      </a:r>
                    </a:p>
                  </a:txBody>
                  <a:tcPr marL="91447" marR="91447" marT="45724" marB="45724"/>
                </a:tc>
                <a:tc>
                  <a:txBody>
                    <a:bodyPr/>
                    <a:lstStyle/>
                    <a:p>
                      <a:r>
                        <a:rPr lang="tr-TR" sz="1800" dirty="0"/>
                        <a:t>1500-2000</a:t>
                      </a:r>
                    </a:p>
                  </a:txBody>
                  <a:tcPr marL="91447" marR="91447" marT="45724" marB="45724"/>
                </a:tc>
                <a:tc>
                  <a:txBody>
                    <a:bodyPr/>
                    <a:lstStyle/>
                    <a:p>
                      <a:r>
                        <a:rPr lang="tr-TR" sz="1800" dirty="0"/>
                        <a:t>&gt;2000</a:t>
                      </a:r>
                    </a:p>
                  </a:txBody>
                  <a:tcPr marL="91447" marR="91447" marT="45724" marB="45724"/>
                </a:tc>
                <a:extLst>
                  <a:ext uri="{0D108BD9-81ED-4DB2-BD59-A6C34878D82A}">
                    <a16:rowId xmlns:a16="http://schemas.microsoft.com/office/drawing/2014/main" val="10001"/>
                  </a:ext>
                </a:extLst>
              </a:tr>
              <a:tr h="669191">
                <a:tc>
                  <a:txBody>
                    <a:bodyPr/>
                    <a:lstStyle/>
                    <a:p>
                      <a:r>
                        <a:rPr lang="tr-TR" sz="1800" dirty="0"/>
                        <a:t>Kan</a:t>
                      </a:r>
                      <a:r>
                        <a:rPr lang="tr-TR" sz="1800" baseline="0" dirty="0"/>
                        <a:t> Kaybı(%)</a:t>
                      </a:r>
                      <a:endParaRPr lang="tr-TR" sz="1800" dirty="0"/>
                    </a:p>
                  </a:txBody>
                  <a:tcPr marL="91447" marR="91447" marT="45724" marB="45724"/>
                </a:tc>
                <a:tc>
                  <a:txBody>
                    <a:bodyPr/>
                    <a:lstStyle/>
                    <a:p>
                      <a:r>
                        <a:rPr lang="tr-TR" sz="1800" dirty="0"/>
                        <a:t>&lt;%15</a:t>
                      </a:r>
                    </a:p>
                  </a:txBody>
                  <a:tcPr marL="91447" marR="91447" marT="45724" marB="45724"/>
                </a:tc>
                <a:tc>
                  <a:txBody>
                    <a:bodyPr/>
                    <a:lstStyle/>
                    <a:p>
                      <a:r>
                        <a:rPr lang="tr-TR" sz="1800" dirty="0"/>
                        <a:t>%15-30</a:t>
                      </a:r>
                    </a:p>
                  </a:txBody>
                  <a:tcPr marL="91447" marR="91447" marT="45724" marB="45724"/>
                </a:tc>
                <a:tc>
                  <a:txBody>
                    <a:bodyPr/>
                    <a:lstStyle/>
                    <a:p>
                      <a:r>
                        <a:rPr lang="tr-TR" sz="1800" dirty="0"/>
                        <a:t>%30-40</a:t>
                      </a:r>
                    </a:p>
                  </a:txBody>
                  <a:tcPr marL="91447" marR="91447" marT="45724" marB="45724"/>
                </a:tc>
                <a:tc>
                  <a:txBody>
                    <a:bodyPr/>
                    <a:lstStyle/>
                    <a:p>
                      <a:r>
                        <a:rPr lang="tr-TR" sz="1800" dirty="0"/>
                        <a:t>&gt;%40</a:t>
                      </a:r>
                    </a:p>
                  </a:txBody>
                  <a:tcPr marL="91447" marR="91447" marT="45724" marB="45724"/>
                </a:tc>
                <a:extLst>
                  <a:ext uri="{0D108BD9-81ED-4DB2-BD59-A6C34878D82A}">
                    <a16:rowId xmlns:a16="http://schemas.microsoft.com/office/drawing/2014/main" val="10002"/>
                  </a:ext>
                </a:extLst>
              </a:tr>
              <a:tr h="669191">
                <a:tc>
                  <a:txBody>
                    <a:bodyPr/>
                    <a:lstStyle/>
                    <a:p>
                      <a:r>
                        <a:rPr lang="tr-TR" sz="1800" dirty="0"/>
                        <a:t>Nabız(/</a:t>
                      </a:r>
                      <a:r>
                        <a:rPr lang="tr-TR" sz="1800" dirty="0" err="1"/>
                        <a:t>dk</a:t>
                      </a:r>
                      <a:r>
                        <a:rPr lang="tr-TR" sz="1800" dirty="0"/>
                        <a:t>)</a:t>
                      </a:r>
                    </a:p>
                  </a:txBody>
                  <a:tcPr marL="91447" marR="91447" marT="45724" marB="45724"/>
                </a:tc>
                <a:tc>
                  <a:txBody>
                    <a:bodyPr/>
                    <a:lstStyle/>
                    <a:p>
                      <a:r>
                        <a:rPr lang="tr-TR" sz="1800" dirty="0"/>
                        <a:t>&lt;100</a:t>
                      </a:r>
                    </a:p>
                  </a:txBody>
                  <a:tcPr marL="91447" marR="91447" marT="45724" marB="45724"/>
                </a:tc>
                <a:tc>
                  <a:txBody>
                    <a:bodyPr/>
                    <a:lstStyle/>
                    <a:p>
                      <a:r>
                        <a:rPr lang="tr-TR" sz="1800" dirty="0"/>
                        <a:t>&gt;100</a:t>
                      </a:r>
                    </a:p>
                  </a:txBody>
                  <a:tcPr marL="91447" marR="91447" marT="45724" marB="45724"/>
                </a:tc>
                <a:tc>
                  <a:txBody>
                    <a:bodyPr/>
                    <a:lstStyle/>
                    <a:p>
                      <a:r>
                        <a:rPr lang="tr-TR" sz="1800" dirty="0"/>
                        <a:t>&gt;120</a:t>
                      </a:r>
                    </a:p>
                  </a:txBody>
                  <a:tcPr marL="91447" marR="91447" marT="45724" marB="45724"/>
                </a:tc>
                <a:tc>
                  <a:txBody>
                    <a:bodyPr/>
                    <a:lstStyle/>
                    <a:p>
                      <a:r>
                        <a:rPr lang="tr-TR" sz="1800" dirty="0"/>
                        <a:t>&gt;140</a:t>
                      </a:r>
                    </a:p>
                  </a:txBody>
                  <a:tcPr marL="91447" marR="91447" marT="45724" marB="45724"/>
                </a:tc>
                <a:extLst>
                  <a:ext uri="{0D108BD9-81ED-4DB2-BD59-A6C34878D82A}">
                    <a16:rowId xmlns:a16="http://schemas.microsoft.com/office/drawing/2014/main" val="10003"/>
                  </a:ext>
                </a:extLst>
              </a:tr>
              <a:tr h="578407">
                <a:tc>
                  <a:txBody>
                    <a:bodyPr/>
                    <a:lstStyle/>
                    <a:p>
                      <a:r>
                        <a:rPr lang="tr-TR" sz="1800" dirty="0"/>
                        <a:t>Kan Basıncı</a:t>
                      </a:r>
                    </a:p>
                  </a:txBody>
                  <a:tcPr marL="91447" marR="91447" marT="45724" marB="45724"/>
                </a:tc>
                <a:tc>
                  <a:txBody>
                    <a:bodyPr/>
                    <a:lstStyle/>
                    <a:p>
                      <a:r>
                        <a:rPr lang="tr-TR" sz="1800" dirty="0"/>
                        <a:t>Normal</a:t>
                      </a:r>
                    </a:p>
                  </a:txBody>
                  <a:tcPr marL="91447" marR="91447" marT="45724" marB="45724"/>
                </a:tc>
                <a:tc>
                  <a:txBody>
                    <a:bodyPr/>
                    <a:lstStyle/>
                    <a:p>
                      <a:r>
                        <a:rPr lang="tr-TR" sz="1800" dirty="0" err="1"/>
                        <a:t>Ortostatik</a:t>
                      </a:r>
                      <a:r>
                        <a:rPr lang="tr-TR" sz="1800" dirty="0"/>
                        <a:t> </a:t>
                      </a:r>
                    </a:p>
                  </a:txBody>
                  <a:tcPr marL="91447" marR="91447" marT="45724" marB="45724"/>
                </a:tc>
                <a:tc>
                  <a:txBody>
                    <a:bodyPr/>
                    <a:lstStyle/>
                    <a:p>
                      <a:r>
                        <a:rPr lang="tr-TR" sz="1800" dirty="0"/>
                        <a:t>Düşük</a:t>
                      </a:r>
                    </a:p>
                  </a:txBody>
                  <a:tcPr marL="91447" marR="91447" marT="45724" marB="45724"/>
                </a:tc>
                <a:tc>
                  <a:txBody>
                    <a:bodyPr/>
                    <a:lstStyle/>
                    <a:p>
                      <a:r>
                        <a:rPr lang="tr-TR" sz="1800" dirty="0"/>
                        <a:t>Çok Düşük</a:t>
                      </a:r>
                    </a:p>
                  </a:txBody>
                  <a:tcPr marL="91447" marR="91447" marT="45724" marB="45724"/>
                </a:tc>
                <a:extLst>
                  <a:ext uri="{0D108BD9-81ED-4DB2-BD59-A6C34878D82A}">
                    <a16:rowId xmlns:a16="http://schemas.microsoft.com/office/drawing/2014/main" val="10004"/>
                  </a:ext>
                </a:extLst>
              </a:tr>
              <a:tr h="669191">
                <a:tc>
                  <a:txBody>
                    <a:bodyPr/>
                    <a:lstStyle/>
                    <a:p>
                      <a:r>
                        <a:rPr lang="tr-TR" sz="1800" dirty="0"/>
                        <a:t>Solunum Hızı(/</a:t>
                      </a:r>
                      <a:r>
                        <a:rPr lang="tr-TR" sz="1800" dirty="0" err="1"/>
                        <a:t>dk</a:t>
                      </a:r>
                      <a:r>
                        <a:rPr lang="tr-TR" sz="1800" dirty="0"/>
                        <a:t>)</a:t>
                      </a:r>
                    </a:p>
                  </a:txBody>
                  <a:tcPr marL="91447" marR="91447" marT="45724" marB="45724"/>
                </a:tc>
                <a:tc>
                  <a:txBody>
                    <a:bodyPr/>
                    <a:lstStyle/>
                    <a:p>
                      <a:r>
                        <a:rPr lang="tr-TR" sz="1800" dirty="0"/>
                        <a:t>14-20</a:t>
                      </a:r>
                    </a:p>
                  </a:txBody>
                  <a:tcPr marL="91447" marR="91447" marT="45724" marB="45724"/>
                </a:tc>
                <a:tc>
                  <a:txBody>
                    <a:bodyPr/>
                    <a:lstStyle/>
                    <a:p>
                      <a:r>
                        <a:rPr lang="tr-TR" sz="1800" dirty="0"/>
                        <a:t>20-30</a:t>
                      </a:r>
                    </a:p>
                  </a:txBody>
                  <a:tcPr marL="91447" marR="91447" marT="45724" marB="45724"/>
                </a:tc>
                <a:tc>
                  <a:txBody>
                    <a:bodyPr/>
                    <a:lstStyle/>
                    <a:p>
                      <a:r>
                        <a:rPr lang="tr-TR" sz="1800" dirty="0"/>
                        <a:t>30-40</a:t>
                      </a:r>
                    </a:p>
                  </a:txBody>
                  <a:tcPr marL="91447" marR="91447" marT="45724" marB="45724"/>
                </a:tc>
                <a:tc>
                  <a:txBody>
                    <a:bodyPr/>
                    <a:lstStyle/>
                    <a:p>
                      <a:r>
                        <a:rPr lang="tr-TR" sz="1800" dirty="0"/>
                        <a:t>&gt;35</a:t>
                      </a:r>
                    </a:p>
                  </a:txBody>
                  <a:tcPr marL="91447" marR="91447" marT="45724" marB="45724"/>
                </a:tc>
                <a:extLst>
                  <a:ext uri="{0D108BD9-81ED-4DB2-BD59-A6C34878D82A}">
                    <a16:rowId xmlns:a16="http://schemas.microsoft.com/office/drawing/2014/main" val="10005"/>
                  </a:ext>
                </a:extLst>
              </a:tr>
              <a:tr h="669191">
                <a:tc>
                  <a:txBody>
                    <a:bodyPr/>
                    <a:lstStyle/>
                    <a:p>
                      <a:r>
                        <a:rPr lang="tr-TR" sz="1800" dirty="0"/>
                        <a:t>İdrar Çıkışı (cc/</a:t>
                      </a:r>
                      <a:r>
                        <a:rPr lang="tr-TR" sz="1800" dirty="0" err="1"/>
                        <a:t>sa</a:t>
                      </a:r>
                      <a:r>
                        <a:rPr lang="tr-TR" sz="1800" dirty="0"/>
                        <a:t>)</a:t>
                      </a:r>
                    </a:p>
                  </a:txBody>
                  <a:tcPr marL="91447" marR="91447" marT="45724" marB="45724"/>
                </a:tc>
                <a:tc>
                  <a:txBody>
                    <a:bodyPr/>
                    <a:lstStyle/>
                    <a:p>
                      <a:r>
                        <a:rPr lang="tr-TR" sz="1800" dirty="0"/>
                        <a:t>&gt;30</a:t>
                      </a:r>
                    </a:p>
                  </a:txBody>
                  <a:tcPr marL="91447" marR="91447" marT="45724" marB="45724"/>
                </a:tc>
                <a:tc>
                  <a:txBody>
                    <a:bodyPr/>
                    <a:lstStyle/>
                    <a:p>
                      <a:r>
                        <a:rPr lang="tr-TR" sz="1800" dirty="0"/>
                        <a:t>20-30</a:t>
                      </a:r>
                    </a:p>
                  </a:txBody>
                  <a:tcPr marL="91447" marR="91447" marT="45724" marB="45724"/>
                </a:tc>
                <a:tc>
                  <a:txBody>
                    <a:bodyPr/>
                    <a:lstStyle/>
                    <a:p>
                      <a:r>
                        <a:rPr lang="tr-TR" sz="1800" dirty="0"/>
                        <a:t>5-15</a:t>
                      </a:r>
                    </a:p>
                  </a:txBody>
                  <a:tcPr marL="91447" marR="91447" marT="45724" marB="45724"/>
                </a:tc>
                <a:tc>
                  <a:txBody>
                    <a:bodyPr/>
                    <a:lstStyle/>
                    <a:p>
                      <a:r>
                        <a:rPr lang="tr-TR" sz="1800" dirty="0"/>
                        <a:t>Çok Az</a:t>
                      </a:r>
                    </a:p>
                  </a:txBody>
                  <a:tcPr marL="91447" marR="91447" marT="45724" marB="45724"/>
                </a:tc>
                <a:extLst>
                  <a:ext uri="{0D108BD9-81ED-4DB2-BD59-A6C34878D82A}">
                    <a16:rowId xmlns:a16="http://schemas.microsoft.com/office/drawing/2014/main" val="10006"/>
                  </a:ext>
                </a:extLst>
              </a:tr>
              <a:tr h="669191">
                <a:tc>
                  <a:txBody>
                    <a:bodyPr/>
                    <a:lstStyle/>
                    <a:p>
                      <a:r>
                        <a:rPr lang="tr-TR" sz="1800" dirty="0"/>
                        <a:t>SSS Bulguları</a:t>
                      </a:r>
                    </a:p>
                  </a:txBody>
                  <a:tcPr marL="91447" marR="91447" marT="45724" marB="45724"/>
                </a:tc>
                <a:tc>
                  <a:txBody>
                    <a:bodyPr/>
                    <a:lstStyle/>
                    <a:p>
                      <a:r>
                        <a:rPr lang="tr-TR" sz="1800" dirty="0"/>
                        <a:t>Normal</a:t>
                      </a:r>
                    </a:p>
                  </a:txBody>
                  <a:tcPr marL="91447" marR="91447" marT="45724" marB="45724"/>
                </a:tc>
                <a:tc>
                  <a:txBody>
                    <a:bodyPr/>
                    <a:lstStyle/>
                    <a:p>
                      <a:r>
                        <a:rPr lang="tr-TR" sz="1800" dirty="0" err="1"/>
                        <a:t>Anksiyete</a:t>
                      </a:r>
                      <a:endParaRPr lang="tr-TR" sz="1800" dirty="0"/>
                    </a:p>
                  </a:txBody>
                  <a:tcPr marL="91447" marR="91447" marT="45724" marB="45724"/>
                </a:tc>
                <a:tc>
                  <a:txBody>
                    <a:bodyPr/>
                    <a:lstStyle/>
                    <a:p>
                      <a:r>
                        <a:rPr lang="tr-TR" sz="1800" dirty="0" err="1"/>
                        <a:t>Konfüze</a:t>
                      </a:r>
                      <a:endParaRPr lang="tr-TR" sz="1800" dirty="0"/>
                    </a:p>
                  </a:txBody>
                  <a:tcPr marL="91447" marR="91447" marT="45724" marB="45724"/>
                </a:tc>
                <a:tc>
                  <a:txBody>
                    <a:bodyPr/>
                    <a:lstStyle/>
                    <a:p>
                      <a:r>
                        <a:rPr lang="tr-TR" sz="1800" dirty="0" err="1"/>
                        <a:t>Letarjik</a:t>
                      </a:r>
                      <a:endParaRPr lang="tr-TR" sz="1800" dirty="0"/>
                    </a:p>
                  </a:txBody>
                  <a:tcPr marL="91447" marR="91447" marT="45724" marB="45724"/>
                </a:tc>
                <a:extLst>
                  <a:ext uri="{0D108BD9-81ED-4DB2-BD59-A6C34878D82A}">
                    <a16:rowId xmlns:a16="http://schemas.microsoft.com/office/drawing/2014/main" val="10007"/>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Unvan 1">
            <a:extLst>
              <a:ext uri="{FF2B5EF4-FFF2-40B4-BE49-F238E27FC236}">
                <a16:creationId xmlns:a16="http://schemas.microsoft.com/office/drawing/2014/main" id="{2E84A122-E26D-485A-836F-A759856DD092}"/>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Hipotansiyon Ve Taşikardi</a:t>
            </a:r>
            <a:br>
              <a:rPr lang="tr-TR" altLang="tr-TR">
                <a:latin typeface="Bookman Old Style" panose="02050604050505020204" pitchFamily="18" charset="0"/>
              </a:rPr>
            </a:br>
            <a:endParaRPr lang="tr-TR" altLang="tr-TR">
              <a:latin typeface="Bookman Old Style" panose="02050604050505020204" pitchFamily="18" charset="0"/>
            </a:endParaRPr>
          </a:p>
        </p:txBody>
      </p:sp>
      <p:sp>
        <p:nvSpPr>
          <p:cNvPr id="3" name="İçerik Yer Tutucusu 2">
            <a:extLst>
              <a:ext uri="{FF2B5EF4-FFF2-40B4-BE49-F238E27FC236}">
                <a16:creationId xmlns:a16="http://schemas.microsoft.com/office/drawing/2014/main" id="{4FE60CFB-A521-4904-A68C-A5B24DFD5128}"/>
              </a:ext>
            </a:extLst>
          </p:cNvPr>
          <p:cNvSpPr>
            <a:spLocks noGrp="1"/>
          </p:cNvSpPr>
          <p:nvPr>
            <p:ph idx="1"/>
          </p:nvPr>
        </p:nvSpPr>
        <p:spPr>
          <a:xfrm>
            <a:off x="2360613" y="1676400"/>
            <a:ext cx="8915400" cy="4876800"/>
          </a:xfrm>
        </p:spPr>
        <p:txBody>
          <a:bodyPr rtlCol="0">
            <a:normAutofit/>
          </a:bodyPr>
          <a:lstStyle/>
          <a:p>
            <a:pPr marL="0" indent="0" eaLnBrk="1" fontAlgn="auto" hangingPunct="1">
              <a:spcAft>
                <a:spcPts val="0"/>
              </a:spcAft>
              <a:buFont typeface="Wingdings 3" charset="2"/>
              <a:buNone/>
              <a:defRPr/>
            </a:pPr>
            <a:r>
              <a:rPr lang="tr-TR" dirty="0">
                <a:solidFill>
                  <a:schemeClr val="tx1">
                    <a:lumMod val="75000"/>
                    <a:lumOff val="25000"/>
                  </a:schemeClr>
                </a:solidFill>
                <a:latin typeface="Bookman Old Style" panose="02050604050505020204" pitchFamily="18" charset="0"/>
              </a:rPr>
              <a:t>Bir çalışmada acil cerrahiye gerek duyulan ve 24 saatte en az 5 ü ES transfüzyonu yapılan hastaların;</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%95’inde kalp hızı 80/</a:t>
            </a:r>
            <a:r>
              <a:rPr lang="tr-TR" dirty="0" err="1">
                <a:solidFill>
                  <a:schemeClr val="tx1">
                    <a:lumMod val="75000"/>
                    <a:lumOff val="25000"/>
                  </a:schemeClr>
                </a:solidFill>
                <a:latin typeface="Bookman Old Style" panose="02050604050505020204" pitchFamily="18" charset="0"/>
              </a:rPr>
              <a:t>dk’nın</a:t>
            </a:r>
            <a:r>
              <a:rPr lang="tr-TR" dirty="0">
                <a:solidFill>
                  <a:schemeClr val="tx1">
                    <a:lumMod val="75000"/>
                    <a:lumOff val="25000"/>
                  </a:schemeClr>
                </a:solidFill>
                <a:latin typeface="Bookman Old Style" panose="02050604050505020204" pitchFamily="18" charset="0"/>
              </a:rPr>
              <a:t> ve sadece %59’unun 120/</a:t>
            </a:r>
            <a:r>
              <a:rPr lang="tr-TR" dirty="0" err="1">
                <a:solidFill>
                  <a:schemeClr val="tx1">
                    <a:lumMod val="75000"/>
                    <a:lumOff val="25000"/>
                  </a:schemeClr>
                </a:solidFill>
                <a:latin typeface="Bookman Old Style" panose="02050604050505020204" pitchFamily="18" charset="0"/>
              </a:rPr>
              <a:t>dk</a:t>
            </a:r>
            <a:r>
              <a:rPr lang="tr-TR" dirty="0">
                <a:solidFill>
                  <a:schemeClr val="tx1">
                    <a:lumMod val="75000"/>
                    <a:lumOff val="25000"/>
                  </a:schemeClr>
                </a:solidFill>
                <a:latin typeface="Bookman Old Style" panose="02050604050505020204" pitchFamily="18" charset="0"/>
              </a:rPr>
              <a:t> </a:t>
            </a:r>
            <a:r>
              <a:rPr lang="tr-TR" dirty="0" err="1">
                <a:solidFill>
                  <a:schemeClr val="tx1">
                    <a:lumMod val="75000"/>
                    <a:lumOff val="25000"/>
                  </a:schemeClr>
                </a:solidFill>
                <a:latin typeface="Bookman Old Style" panose="02050604050505020204" pitchFamily="18" charset="0"/>
              </a:rPr>
              <a:t>nin</a:t>
            </a:r>
            <a:r>
              <a:rPr lang="tr-TR" dirty="0">
                <a:solidFill>
                  <a:schemeClr val="tx1">
                    <a:lumMod val="75000"/>
                    <a:lumOff val="25000"/>
                  </a:schemeClr>
                </a:solidFill>
                <a:latin typeface="Bookman Old Style" panose="02050604050505020204" pitchFamily="18" charset="0"/>
              </a:rPr>
              <a:t> üzerinde bulundu.</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%99 hastanın nabzı 120/</a:t>
            </a:r>
            <a:r>
              <a:rPr lang="tr-TR" dirty="0" err="1">
                <a:solidFill>
                  <a:schemeClr val="tx1">
                    <a:lumMod val="75000"/>
                    <a:lumOff val="25000"/>
                  </a:schemeClr>
                </a:solidFill>
                <a:latin typeface="Bookman Old Style" panose="02050604050505020204" pitchFamily="18" charset="0"/>
              </a:rPr>
              <a:t>dk’nın</a:t>
            </a:r>
            <a:r>
              <a:rPr lang="tr-TR" dirty="0">
                <a:solidFill>
                  <a:schemeClr val="tx1">
                    <a:lumMod val="75000"/>
                    <a:lumOff val="25000"/>
                  </a:schemeClr>
                </a:solidFill>
                <a:latin typeface="Bookman Old Style" panose="02050604050505020204" pitchFamily="18" charset="0"/>
              </a:rPr>
              <a:t> altındaydı.</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%93 hastada ise KB 100mm/</a:t>
            </a:r>
            <a:r>
              <a:rPr lang="tr-TR" dirty="0" err="1">
                <a:solidFill>
                  <a:schemeClr val="tx1">
                    <a:lumMod val="75000"/>
                    <a:lumOff val="25000"/>
                  </a:schemeClr>
                </a:solidFill>
                <a:latin typeface="Bookman Old Style" panose="02050604050505020204" pitchFamily="18" charset="0"/>
              </a:rPr>
              <a:t>hg’nin</a:t>
            </a:r>
            <a:r>
              <a:rPr lang="tr-TR" dirty="0">
                <a:solidFill>
                  <a:schemeClr val="tx1">
                    <a:lumMod val="75000"/>
                    <a:lumOff val="25000"/>
                  </a:schemeClr>
                </a:solidFill>
                <a:latin typeface="Bookman Old Style" panose="02050604050505020204" pitchFamily="18" charset="0"/>
              </a:rPr>
              <a:t> altındaydı.</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Başka bir çalışmada ise</a:t>
            </a:r>
          </a:p>
          <a:p>
            <a:pPr marL="0" indent="0" eaLnBrk="1" fontAlgn="auto" hangingPunct="1">
              <a:spcAft>
                <a:spcPts val="0"/>
              </a:spcAft>
              <a:buFont typeface="Wingdings 3" charset="2"/>
              <a:buNone/>
              <a:defRPr/>
            </a:pPr>
            <a:r>
              <a:rPr lang="tr-TR" dirty="0" err="1">
                <a:solidFill>
                  <a:schemeClr val="tx1">
                    <a:lumMod val="75000"/>
                    <a:lumOff val="25000"/>
                  </a:schemeClr>
                </a:solidFill>
                <a:latin typeface="Bookman Old Style" panose="02050604050505020204" pitchFamily="18" charset="0"/>
              </a:rPr>
              <a:t>Hipotansif</a:t>
            </a:r>
            <a:r>
              <a:rPr lang="tr-TR" dirty="0">
                <a:solidFill>
                  <a:schemeClr val="tx1">
                    <a:lumMod val="75000"/>
                    <a:lumOff val="25000"/>
                  </a:schemeClr>
                </a:solidFill>
                <a:latin typeface="Bookman Old Style" panose="02050604050505020204" pitchFamily="18" charset="0"/>
              </a:rPr>
              <a:t> hastaların sadece %60’ında taşikardi saptanmış</a:t>
            </a:r>
          </a:p>
          <a:p>
            <a:pPr marL="0" indent="0" eaLnBrk="1" fontAlgn="auto" hangingPunct="1">
              <a:spcAft>
                <a:spcPts val="0"/>
              </a:spcAft>
              <a:buFont typeface="Wingdings 3" charset="2"/>
              <a:buNone/>
              <a:defRPr/>
            </a:pPr>
            <a:endParaRPr lang="tr-TR" dirty="0">
              <a:solidFill>
                <a:schemeClr val="tx1">
                  <a:lumMod val="75000"/>
                  <a:lumOff val="25000"/>
                </a:schemeClr>
              </a:solidFill>
              <a:latin typeface="Bookman Old Style" panose="02050604050505020204" pitchFamily="18" charset="0"/>
            </a:endParaRPr>
          </a:p>
          <a:p>
            <a:pPr marL="0" indent="0" eaLnBrk="1" fontAlgn="auto" hangingPunct="1">
              <a:spcAft>
                <a:spcPts val="0"/>
              </a:spcAft>
              <a:buFont typeface="Wingdings 3" charset="2"/>
              <a:buNone/>
              <a:defRPr/>
            </a:pPr>
            <a:r>
              <a:rPr lang="tr-TR" dirty="0">
                <a:solidFill>
                  <a:srgbClr val="FF0000"/>
                </a:solidFill>
                <a:latin typeface="Bookman Old Style" panose="02050604050505020204" pitchFamily="18" charset="0"/>
              </a:rPr>
              <a:t>Taşikardi hipotansiyonun güvenilir bir bulgusu değildir.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Unvan 1">
            <a:extLst>
              <a:ext uri="{FF2B5EF4-FFF2-40B4-BE49-F238E27FC236}">
                <a16:creationId xmlns:a16="http://schemas.microsoft.com/office/drawing/2014/main" id="{CE5B69E0-5AEE-4A4C-B4E2-3EBC465DAF7C}"/>
              </a:ext>
            </a:extLst>
          </p:cNvPr>
          <p:cNvSpPr>
            <a:spLocks noGrp="1"/>
          </p:cNvSpPr>
          <p:nvPr>
            <p:ph type="title"/>
          </p:nvPr>
        </p:nvSpPr>
        <p:spPr>
          <a:xfrm>
            <a:off x="2592388" y="623888"/>
            <a:ext cx="8912225" cy="1281112"/>
          </a:xfrm>
        </p:spPr>
        <p:txBody>
          <a:bodyPr/>
          <a:lstStyle/>
          <a:p>
            <a:pPr eaLnBrk="1" hangingPunct="1"/>
            <a:endParaRPr lang="tr-TR" altLang="tr-TR"/>
          </a:p>
        </p:txBody>
      </p:sp>
      <p:pic>
        <p:nvPicPr>
          <p:cNvPr id="45059" name="İçerik Yer Tutucusu 3">
            <a:extLst>
              <a:ext uri="{FF2B5EF4-FFF2-40B4-BE49-F238E27FC236}">
                <a16:creationId xmlns:a16="http://schemas.microsoft.com/office/drawing/2014/main" id="{CAB8B18C-6241-47BE-B11F-A5360EDE6DB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2388" y="623888"/>
            <a:ext cx="7081837" cy="6234112"/>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Unvan 1">
            <a:extLst>
              <a:ext uri="{FF2B5EF4-FFF2-40B4-BE49-F238E27FC236}">
                <a16:creationId xmlns:a16="http://schemas.microsoft.com/office/drawing/2014/main" id="{4C06CBB3-9F53-4A6A-ADDA-F972ADCFB41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Hemorajik</a:t>
            </a:r>
            <a:r>
              <a:rPr lang="tr-TR" altLang="tr-TR"/>
              <a:t> Şok </a:t>
            </a:r>
          </a:p>
        </p:txBody>
      </p:sp>
      <p:sp>
        <p:nvSpPr>
          <p:cNvPr id="46083" name="İçerik Yer Tutucusu 2">
            <a:extLst>
              <a:ext uri="{FF2B5EF4-FFF2-40B4-BE49-F238E27FC236}">
                <a16:creationId xmlns:a16="http://schemas.microsoft.com/office/drawing/2014/main" id="{DDE2410C-7E41-47FA-9C26-7F81A9EF0337}"/>
              </a:ext>
            </a:extLst>
          </p:cNvPr>
          <p:cNvSpPr>
            <a:spLocks noGrp="1"/>
          </p:cNvSpPr>
          <p:nvPr>
            <p:ph idx="1"/>
          </p:nvPr>
        </p:nvSpPr>
        <p:spPr>
          <a:xfrm>
            <a:off x="2589213" y="2133600"/>
            <a:ext cx="8915400" cy="3778250"/>
          </a:xfrm>
        </p:spPr>
        <p:txBody>
          <a:bodyPr/>
          <a:lstStyle/>
          <a:p>
            <a:pPr eaLnBrk="1" hangingPunct="1"/>
            <a:r>
              <a:rPr lang="tr-TR" altLang="tr-TR"/>
              <a:t>Davis ve arkadaşları baz açığını hafif derece (-3 to -5 mmol/L ), orta derece (-6 to-9 mmol/L )  ve ağır derece (&lt; -10 mmol/L ) olarak sınıflandırılmıştır ve bu sınıflama hasta yattığında elde edilen değerlere bakıldığında transfüzyon ihtiyacı ,çoklu organ yetmezliği gelişimi ve ölümle korele bulunmuştur.</a:t>
            </a:r>
          </a:p>
          <a:p>
            <a:pPr eaLnBrk="1" hangingPunct="1"/>
            <a:endParaRPr lang="tr-TR" altLang="tr-TR"/>
          </a:p>
          <a:p>
            <a:pPr eaLnBrk="1" hangingPunct="1"/>
            <a:r>
              <a:rPr lang="tr-TR" altLang="tr-TR"/>
              <a:t>Hem baz açığı  hem de laktat, şokun derecesi ve hastanın akıbetiyle koreledir, fakat ilginç  bir şekilde  birbiriyle korele değildir. Kanaması olan travma  hastasında her iki  değerin değerlendirilmesinde fayda vardır.</a:t>
            </a:r>
          </a:p>
          <a:p>
            <a:pPr eaLnBrk="1" hangingPunct="1"/>
            <a:endParaRPr lang="tr-TR" alt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Unvan 1">
            <a:extLst>
              <a:ext uri="{FF2B5EF4-FFF2-40B4-BE49-F238E27FC236}">
                <a16:creationId xmlns:a16="http://schemas.microsoft.com/office/drawing/2014/main" id="{8C4A7284-E0EB-4703-A3F6-FB529B5ADB3F}"/>
              </a:ext>
            </a:extLst>
          </p:cNvPr>
          <p:cNvSpPr>
            <a:spLocks noGrp="1"/>
          </p:cNvSpPr>
          <p:nvPr>
            <p:ph type="title"/>
          </p:nvPr>
        </p:nvSpPr>
        <p:spPr>
          <a:xfrm>
            <a:off x="2592388" y="623888"/>
            <a:ext cx="8912225" cy="1281112"/>
          </a:xfrm>
        </p:spPr>
        <p:txBody>
          <a:bodyPr/>
          <a:lstStyle/>
          <a:p>
            <a:pPr eaLnBrk="1" hangingPunct="1"/>
            <a:r>
              <a:rPr lang="tr-TR" altLang="tr-TR"/>
              <a:t>Hipovolemik / Hemorajik Şokta Tedavi</a:t>
            </a:r>
          </a:p>
        </p:txBody>
      </p:sp>
      <p:sp>
        <p:nvSpPr>
          <p:cNvPr id="47107" name="İçerik Yer Tutucusu 2">
            <a:extLst>
              <a:ext uri="{FF2B5EF4-FFF2-40B4-BE49-F238E27FC236}">
                <a16:creationId xmlns:a16="http://schemas.microsoft.com/office/drawing/2014/main" id="{755A0880-83F9-4CC4-B645-B61D1285189F}"/>
              </a:ext>
            </a:extLst>
          </p:cNvPr>
          <p:cNvSpPr>
            <a:spLocks noGrp="1"/>
          </p:cNvSpPr>
          <p:nvPr>
            <p:ph idx="1"/>
          </p:nvPr>
        </p:nvSpPr>
        <p:spPr>
          <a:xfrm>
            <a:off x="2589213" y="1905000"/>
            <a:ext cx="8915400" cy="4624388"/>
          </a:xfrm>
        </p:spPr>
        <p:txBody>
          <a:bodyPr/>
          <a:lstStyle/>
          <a:p>
            <a:pPr eaLnBrk="1" hangingPunct="1">
              <a:buFont typeface="Wingdings" panose="05000000000000000000" pitchFamily="2" charset="2"/>
              <a:buChar char="§"/>
            </a:pPr>
            <a:r>
              <a:rPr lang="tr-TR" altLang="tr-TR"/>
              <a:t>Kanama kontrolü (en önemli adım)</a:t>
            </a:r>
          </a:p>
          <a:p>
            <a:pPr eaLnBrk="1" hangingPunct="1">
              <a:buFont typeface="Wingdings" panose="05000000000000000000" pitchFamily="2" charset="2"/>
              <a:buChar char="§"/>
            </a:pPr>
            <a:r>
              <a:rPr lang="tr-TR" altLang="tr-TR"/>
              <a:t>Resüsitayona başlanılması, eğer resüsitasyona yanıt vermiyorsa kanamanın devam ettiği düşünülmeli  ve hemen cerrahi müdahale ilk seçenek olmalıdır. </a:t>
            </a:r>
          </a:p>
          <a:p>
            <a:pPr eaLnBrk="1" hangingPunct="1">
              <a:buFont typeface="Wingdings" panose="05000000000000000000" pitchFamily="2" charset="2"/>
              <a:buChar char="§"/>
            </a:pPr>
            <a:r>
              <a:rPr lang="tr-TR" altLang="tr-TR"/>
              <a:t>Clark ve arkadaşlarının çalşmasında</a:t>
            </a:r>
          </a:p>
          <a:p>
            <a:pPr lvl="1" eaLnBrk="1" hangingPunct="1">
              <a:buFont typeface="Wingdings" panose="05000000000000000000" pitchFamily="2" charset="2"/>
              <a:buChar char="§"/>
            </a:pPr>
            <a:r>
              <a:rPr lang="tr-TR" altLang="tr-TR"/>
              <a:t>Acil laparotomi gereken abdomene izole majör yaralanması olan hastalarda acil serviste kalma süresi arttıkça ölüm olasılığı artmaktadır. Bu  olasılık acil serviste her 3 dk için ölüm olasılığı %1 artmaktadır.</a:t>
            </a:r>
          </a:p>
          <a:p>
            <a:pPr eaLnBrk="1" hangingPunct="1">
              <a:buFont typeface="Wingdings" panose="05000000000000000000" pitchFamily="2" charset="2"/>
              <a:buChar char="§"/>
            </a:pPr>
            <a:r>
              <a:rPr lang="tr-TR" altLang="tr-TR"/>
              <a:t>Kanama kontrolü için gerekli gerekli cerrahi girişimin gecikmesi mortaliteyi artırmaktadır.</a:t>
            </a:r>
          </a:p>
          <a:p>
            <a:pPr eaLnBrk="1" hangingPunct="1">
              <a:buFont typeface="Wingdings" panose="05000000000000000000" pitchFamily="2" charset="2"/>
              <a:buChar char="§"/>
            </a:pPr>
            <a:r>
              <a:rPr lang="tr-TR" altLang="tr-TR"/>
              <a:t>Kontrol altına alınamayan hemorajide hemodinamiyi stabillemeye çalışmak özellikle de penetran  yaralanma ve kısa transport zamanı olan yaralanmalarda  mortaliteyi artırmaktadır.</a:t>
            </a:r>
          </a:p>
          <a:p>
            <a:pPr eaLnBrk="1" hangingPunct="1"/>
            <a:endParaRPr lang="tr-TR" altLang="tr-TR"/>
          </a:p>
          <a:p>
            <a:pPr eaLnBrk="1" hangingPunct="1"/>
            <a:endParaRPr lang="tr-TR" alt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Unvan 1">
            <a:extLst>
              <a:ext uri="{FF2B5EF4-FFF2-40B4-BE49-F238E27FC236}">
                <a16:creationId xmlns:a16="http://schemas.microsoft.com/office/drawing/2014/main" id="{01ED4C65-3CF0-40EC-A139-F9D4F8649F6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Hipovolemik</a:t>
            </a:r>
            <a:r>
              <a:rPr lang="tr-TR" altLang="tr-TR"/>
              <a:t> / Hemorajik Şokta Tedavi</a:t>
            </a:r>
          </a:p>
        </p:txBody>
      </p:sp>
      <p:sp>
        <p:nvSpPr>
          <p:cNvPr id="48131" name="İçerik Yer Tutucusu 2">
            <a:extLst>
              <a:ext uri="{FF2B5EF4-FFF2-40B4-BE49-F238E27FC236}">
                <a16:creationId xmlns:a16="http://schemas.microsoft.com/office/drawing/2014/main" id="{44FF0197-4083-47EF-AD3F-50174318229A}"/>
              </a:ext>
            </a:extLst>
          </p:cNvPr>
          <p:cNvSpPr>
            <a:spLocks noGrp="1"/>
          </p:cNvSpPr>
          <p:nvPr>
            <p:ph idx="1"/>
          </p:nvPr>
        </p:nvSpPr>
        <p:spPr>
          <a:xfrm>
            <a:off x="2589213" y="1905000"/>
            <a:ext cx="8915400" cy="4624388"/>
          </a:xfrm>
        </p:spPr>
        <p:txBody>
          <a:bodyPr/>
          <a:lstStyle/>
          <a:p>
            <a:pPr eaLnBrk="1" hangingPunct="1"/>
            <a:endParaRPr lang="tr-TR" altLang="tr-TR" sz="1600"/>
          </a:p>
          <a:p>
            <a:pPr eaLnBrk="1" hangingPunct="1">
              <a:buFont typeface="Wingdings" panose="05000000000000000000" pitchFamily="2" charset="2"/>
              <a:buChar char="§"/>
            </a:pPr>
            <a:r>
              <a:rPr lang="tr-TR" altLang="tr-TR" sz="1600">
                <a:latin typeface="Bookman Old Style" panose="02050604050505020204" pitchFamily="18" charset="0"/>
              </a:rPr>
              <a:t>Kırmızı kan  hücrelerinin erken transfüzyonuyla derin hemodilüsyon kaçınılabilir.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İlk resüsitasyona yanıt veren sonradan hemodinamisi bozulan hastalarda genelikle cerrahi müdahale gerekir. Bu süreçte geçen süre hastanın tanısal işlemlerin yapılıp yapılamayacığını belirler.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Devam eden hemoraji yeterli düzeyde kontrol altına alınsa da resüsitasyona yanıt alınamayan hastalarda sıvı ihtiyacı devam etmektedir. Bu hastalarda vazopressin infüzyonuna rağmen  düzeltilemeyen hipoperfüzyon, asidoz ve koagülopati döngüsü gelişir.</a:t>
            </a:r>
          </a:p>
          <a:p>
            <a:pPr eaLnBrk="1" hangingPunct="1">
              <a:buFont typeface="Wingdings" panose="05000000000000000000" pitchFamily="2" charset="2"/>
              <a:buChar char="§"/>
            </a:pPr>
            <a:r>
              <a:rPr lang="tr-TR" altLang="tr-TR" sz="1600">
                <a:latin typeface="Bookman Old Style" panose="02050604050505020204" pitchFamily="18" charset="0"/>
              </a:rPr>
              <a:t>Hipotermiye dikkat!!! (hipoperfüzyon, asidoz ve koagülopati döngüsü ile gelişir ). Kanama  ve ölümde bağımsız risk faktörüdür.</a:t>
            </a:r>
          </a:p>
          <a:p>
            <a:pPr eaLnBrk="1" hangingPunct="1">
              <a:buFont typeface="Wingdings" panose="05000000000000000000" pitchFamily="2" charset="2"/>
              <a:buChar char="§"/>
            </a:pPr>
            <a:endParaRPr lang="tr-TR" altLang="tr-TR">
              <a:latin typeface="Bookman Old Style" panose="020506040505050202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Unvan 1">
            <a:extLst>
              <a:ext uri="{FF2B5EF4-FFF2-40B4-BE49-F238E27FC236}">
                <a16:creationId xmlns:a16="http://schemas.microsoft.com/office/drawing/2014/main" id="{CCFCE69F-E949-4293-9417-509029F0E4F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TEDAVİ TARTIŞMALIDIR</a:t>
            </a:r>
          </a:p>
        </p:txBody>
      </p:sp>
      <p:sp>
        <p:nvSpPr>
          <p:cNvPr id="50179" name="İçerik Yer Tutucusu 2">
            <a:extLst>
              <a:ext uri="{FF2B5EF4-FFF2-40B4-BE49-F238E27FC236}">
                <a16:creationId xmlns:a16="http://schemas.microsoft.com/office/drawing/2014/main" id="{C6025F70-8B14-449C-B6EF-E0B10AA9C6F3}"/>
              </a:ext>
            </a:extLst>
          </p:cNvPr>
          <p:cNvSpPr>
            <a:spLocks noGrp="1"/>
          </p:cNvSpPr>
          <p:nvPr>
            <p:ph idx="1"/>
          </p:nvPr>
        </p:nvSpPr>
        <p:spPr>
          <a:xfrm>
            <a:off x="2589213" y="2133600"/>
            <a:ext cx="8915400" cy="4243388"/>
          </a:xfrm>
        </p:spPr>
        <p:txBody>
          <a:bodyPr/>
          <a:lstStyle/>
          <a:p>
            <a:pPr eaLnBrk="1" hangingPunct="1">
              <a:buFont typeface="Wingdings" panose="05000000000000000000" pitchFamily="2" charset="2"/>
              <a:buChar char="§"/>
              <a:defRPr/>
            </a:pPr>
            <a:r>
              <a:rPr lang="tr-TR" altLang="tr-TR" sz="1600" b="1" dirty="0" err="1">
                <a:solidFill>
                  <a:srgbClr val="FF0000"/>
                </a:solidFill>
                <a:latin typeface="Bookman Old Style" panose="02050604050505020204" pitchFamily="18" charset="0"/>
              </a:rPr>
              <a:t>Hipotansif</a:t>
            </a:r>
            <a:r>
              <a:rPr lang="tr-TR" altLang="tr-TR" sz="1600" b="1" dirty="0">
                <a:solidFill>
                  <a:srgbClr val="FF0000"/>
                </a:solidFill>
                <a:latin typeface="Bookman Old Style" panose="02050604050505020204" pitchFamily="18" charset="0"/>
              </a:rPr>
              <a:t> </a:t>
            </a:r>
            <a:r>
              <a:rPr lang="tr-TR" altLang="tr-TR" sz="1600" b="1" dirty="0" err="1">
                <a:solidFill>
                  <a:srgbClr val="FF0000"/>
                </a:solidFill>
                <a:latin typeface="Bookman Old Style" panose="02050604050505020204" pitchFamily="18" charset="0"/>
              </a:rPr>
              <a:t>Resüsitasyon</a:t>
            </a:r>
            <a:endParaRPr lang="tr-TR" altLang="tr-TR" sz="1600" b="1" dirty="0">
              <a:solidFill>
                <a:srgbClr val="FF0000"/>
              </a:solidFill>
              <a:latin typeface="Bookman Old Style" panose="02050604050505020204" pitchFamily="18" charset="0"/>
            </a:endParaRPr>
          </a:p>
          <a:p>
            <a:pPr marL="0" indent="0" eaLnBrk="1" hangingPunct="1">
              <a:buFont typeface="Wingdings 3" panose="05040102010807070707" pitchFamily="18" charset="2"/>
              <a:buNone/>
              <a:defRPr/>
            </a:pPr>
            <a:r>
              <a:rPr lang="tr-TR" altLang="tr-TR" sz="1600" dirty="0">
                <a:latin typeface="Bookman Old Style" panose="02050604050505020204" pitchFamily="18" charset="0"/>
              </a:rPr>
              <a:t>Cerrahi kanama kontrolü sağlanmadan yapılan agresif </a:t>
            </a:r>
            <a:r>
              <a:rPr lang="tr-TR" altLang="tr-TR" sz="1600" dirty="0" err="1">
                <a:latin typeface="Bookman Old Style" panose="02050604050505020204" pitchFamily="18" charset="0"/>
              </a:rPr>
              <a:t>resüsitasyon</a:t>
            </a:r>
            <a:r>
              <a:rPr lang="tr-TR" altLang="tr-TR" sz="1600" dirty="0">
                <a:latin typeface="Bookman Old Style" panose="02050604050505020204" pitchFamily="18" charset="0"/>
              </a:rPr>
              <a:t> kan basıncını arttırarak kan kaybını arttırabilir (</a:t>
            </a:r>
            <a:r>
              <a:rPr lang="tr-TR" altLang="tr-TR" sz="1600" dirty="0" err="1">
                <a:latin typeface="Bookman Old Style" panose="02050604050505020204" pitchFamily="18" charset="0"/>
              </a:rPr>
              <a:t>Canon</a:t>
            </a:r>
            <a:r>
              <a:rPr lang="tr-TR" altLang="tr-TR" sz="1600" dirty="0">
                <a:latin typeface="Bookman Old Style" panose="02050604050505020204" pitchFamily="18" charset="0"/>
              </a:rPr>
              <a:t> ve arkadaşlarının çalışması)</a:t>
            </a:r>
          </a:p>
          <a:p>
            <a:pPr marL="0" indent="0" eaLnBrk="1" hangingPunct="1">
              <a:buFont typeface="Wingdings 3" panose="05040102010807070707" pitchFamily="18" charset="2"/>
              <a:buNone/>
              <a:defRPr/>
            </a:pPr>
            <a:r>
              <a:rPr lang="tr-TR" altLang="tr-TR" sz="1600" dirty="0">
                <a:latin typeface="Bookman Old Style" panose="02050604050505020204" pitchFamily="18" charset="0"/>
              </a:rPr>
              <a:t>Delici vücut yaralanması olan 598 hastada yapılan </a:t>
            </a:r>
            <a:r>
              <a:rPr lang="tr-TR" altLang="tr-TR" sz="1600" dirty="0" err="1">
                <a:latin typeface="Bookman Old Style" panose="02050604050505020204" pitchFamily="18" charset="0"/>
              </a:rPr>
              <a:t>prospektif</a:t>
            </a:r>
            <a:r>
              <a:rPr lang="tr-TR" altLang="tr-TR" sz="1600" dirty="0">
                <a:latin typeface="Bookman Old Style" panose="02050604050505020204" pitchFamily="18" charset="0"/>
              </a:rPr>
              <a:t> çalışmada kan basıncını 90mmhg’de tutmayı hedefleyen </a:t>
            </a:r>
            <a:r>
              <a:rPr lang="tr-TR" altLang="tr-TR" sz="1600" dirty="0" err="1">
                <a:latin typeface="Bookman Old Style" panose="02050604050505020204" pitchFamily="18" charset="0"/>
              </a:rPr>
              <a:t>geçikmiş</a:t>
            </a:r>
            <a:r>
              <a:rPr lang="tr-TR" altLang="tr-TR" sz="1600" dirty="0">
                <a:latin typeface="Bookman Old Style" panose="02050604050505020204" pitchFamily="18" charset="0"/>
              </a:rPr>
              <a:t> sıvı tedavisinin sağ kalımı arttırıp komplikasyon oranını azalttığı gösterilmiş (</a:t>
            </a:r>
            <a:r>
              <a:rPr lang="tr-TR" altLang="tr-TR" sz="1600" dirty="0" err="1">
                <a:latin typeface="Bookman Old Style" panose="02050604050505020204" pitchFamily="18" charset="0"/>
              </a:rPr>
              <a:t>Bickell</a:t>
            </a:r>
            <a:r>
              <a:rPr lang="tr-TR" altLang="tr-TR" sz="1600" dirty="0">
                <a:latin typeface="Bookman Old Style" panose="02050604050505020204" pitchFamily="18" charset="0"/>
              </a:rPr>
              <a:t> ve arkadaşlarının çalışması )</a:t>
            </a:r>
          </a:p>
          <a:p>
            <a:pPr marL="0" indent="0" eaLnBrk="1" hangingPunct="1">
              <a:buFont typeface="Wingdings 3" panose="05040102010807070707" pitchFamily="18" charset="2"/>
              <a:buNone/>
              <a:defRPr/>
            </a:pPr>
            <a:endParaRPr lang="tr-TR" altLang="tr-TR" sz="1600" dirty="0">
              <a:latin typeface="Bookman Old Style" panose="02050604050505020204" pitchFamily="18" charset="0"/>
            </a:endParaRPr>
          </a:p>
          <a:p>
            <a:pPr eaLnBrk="1" hangingPunct="1">
              <a:buFont typeface="Wingdings" panose="05000000000000000000" pitchFamily="2" charset="2"/>
              <a:buChar char="§"/>
              <a:defRPr/>
            </a:pPr>
            <a:r>
              <a:rPr lang="tr-TR" altLang="tr-TR" sz="1600" b="1" dirty="0">
                <a:solidFill>
                  <a:srgbClr val="FF0000"/>
                </a:solidFill>
                <a:latin typeface="Bookman Old Style" panose="02050604050505020204" pitchFamily="18" charset="0"/>
              </a:rPr>
              <a:t>Uygun </a:t>
            </a:r>
            <a:r>
              <a:rPr lang="tr-TR" altLang="tr-TR" sz="1600" b="1" dirty="0" err="1">
                <a:solidFill>
                  <a:srgbClr val="FF0000"/>
                </a:solidFill>
                <a:latin typeface="Bookman Old Style" panose="02050604050505020204" pitchFamily="18" charset="0"/>
              </a:rPr>
              <a:t>Resüsitasyon</a:t>
            </a:r>
            <a:r>
              <a:rPr lang="tr-TR" altLang="tr-TR" sz="1600" b="1" dirty="0">
                <a:solidFill>
                  <a:srgbClr val="FF0000"/>
                </a:solidFill>
                <a:latin typeface="Bookman Old Style" panose="02050604050505020204" pitchFamily="18" charset="0"/>
              </a:rPr>
              <a:t> </a:t>
            </a:r>
          </a:p>
          <a:p>
            <a:pPr marL="0" indent="0" eaLnBrk="1" hangingPunct="1">
              <a:buFont typeface="Wingdings 3" panose="05040102010807070707" pitchFamily="18" charset="2"/>
              <a:buNone/>
              <a:defRPr/>
            </a:pPr>
            <a:r>
              <a:rPr lang="tr-TR" altLang="tr-TR" sz="1600" dirty="0">
                <a:latin typeface="Bookman Old Style" panose="02050604050505020204" pitchFamily="18" charset="0"/>
              </a:rPr>
              <a:t>Sıvı </a:t>
            </a:r>
            <a:r>
              <a:rPr lang="tr-TR" altLang="tr-TR" sz="1600" dirty="0" err="1">
                <a:latin typeface="Bookman Old Style" panose="02050604050505020204" pitchFamily="18" charset="0"/>
              </a:rPr>
              <a:t>resüsitasyonunda</a:t>
            </a:r>
            <a:r>
              <a:rPr lang="tr-TR" altLang="tr-TR" sz="1600" dirty="0">
                <a:latin typeface="Bookman Old Style" panose="02050604050505020204" pitchFamily="18" charset="0"/>
              </a:rPr>
              <a:t> </a:t>
            </a:r>
            <a:r>
              <a:rPr lang="tr-TR" altLang="tr-TR" sz="1600" dirty="0" err="1">
                <a:latin typeface="Bookman Old Style" panose="02050604050505020204" pitchFamily="18" charset="0"/>
              </a:rPr>
              <a:t>penetran</a:t>
            </a:r>
            <a:r>
              <a:rPr lang="tr-TR" altLang="tr-TR" sz="1600" dirty="0">
                <a:latin typeface="Bookman Old Style" panose="02050604050505020204" pitchFamily="18" charset="0"/>
              </a:rPr>
              <a:t> yaralanması olan  hastalarda </a:t>
            </a:r>
            <a:r>
              <a:rPr lang="tr-TR" altLang="tr-TR" sz="1600" dirty="0" err="1">
                <a:latin typeface="Bookman Old Style" panose="02050604050505020204" pitchFamily="18" charset="0"/>
              </a:rPr>
              <a:t>sistolik</a:t>
            </a:r>
            <a:r>
              <a:rPr lang="tr-TR" altLang="tr-TR" sz="1600" dirty="0">
                <a:latin typeface="Bookman Old Style" panose="02050604050505020204" pitchFamily="18" charset="0"/>
              </a:rPr>
              <a:t>  kan basıncı 80-90 </a:t>
            </a:r>
            <a:r>
              <a:rPr lang="tr-TR" altLang="tr-TR" sz="1600" dirty="0" err="1">
                <a:latin typeface="Bookman Old Style" panose="02050604050505020204" pitchFamily="18" charset="0"/>
              </a:rPr>
              <a:t>mmHg</a:t>
            </a:r>
            <a:r>
              <a:rPr lang="tr-TR" altLang="tr-TR" sz="1600" dirty="0">
                <a:latin typeface="Bookman Old Style" panose="02050604050505020204" pitchFamily="18" charset="0"/>
              </a:rPr>
              <a:t> hedeflenmesi yeterli iken kapalı kafa travmalarında </a:t>
            </a:r>
            <a:r>
              <a:rPr lang="tr-TR" altLang="tr-TR" sz="1600" dirty="0" err="1">
                <a:latin typeface="Bookman Old Style" panose="02050604050505020204" pitchFamily="18" charset="0"/>
              </a:rPr>
              <a:t>sistolik</a:t>
            </a:r>
            <a:r>
              <a:rPr lang="tr-TR" altLang="tr-TR" sz="1600" dirty="0">
                <a:latin typeface="Bookman Old Style" panose="02050604050505020204" pitchFamily="18" charset="0"/>
              </a:rPr>
              <a:t> kan basıncı 110 </a:t>
            </a:r>
            <a:r>
              <a:rPr lang="tr-TR" altLang="tr-TR" sz="1600" dirty="0" err="1">
                <a:latin typeface="Bookman Old Style" panose="02050604050505020204" pitchFamily="18" charset="0"/>
              </a:rPr>
              <a:t>mmHg</a:t>
            </a:r>
            <a:r>
              <a:rPr lang="tr-TR" altLang="tr-TR" sz="1600" dirty="0">
                <a:latin typeface="Bookman Old Style" panose="02050604050505020204" pitchFamily="18" charset="0"/>
              </a:rPr>
              <a:t> olması daha uygundur  (hipotansiyon kapalı kafa travmalarında beyin hasarı durumunda </a:t>
            </a:r>
            <a:r>
              <a:rPr lang="tr-TR" altLang="tr-TR" sz="1600" dirty="0" err="1">
                <a:latin typeface="Bookman Old Style" panose="02050604050505020204" pitchFamily="18" charset="0"/>
              </a:rPr>
              <a:t>mortaliteyi</a:t>
            </a:r>
            <a:r>
              <a:rPr lang="tr-TR" altLang="tr-TR" sz="1600" dirty="0">
                <a:latin typeface="Bookman Old Style" panose="02050604050505020204" pitchFamily="18" charset="0"/>
              </a:rPr>
              <a:t> artırmaktadır).</a:t>
            </a:r>
          </a:p>
          <a:p>
            <a:pPr marL="0" indent="0" eaLnBrk="1" hangingPunct="1">
              <a:buFont typeface="Wingdings 3" panose="05040102010807070707" pitchFamily="18" charset="2"/>
              <a:buNone/>
              <a:defRPr/>
            </a:pPr>
            <a:endParaRPr lang="tr-TR" altLang="tr-TR" dirty="0"/>
          </a:p>
          <a:p>
            <a:pPr marL="0" indent="0" eaLnBrk="1" hangingPunct="1">
              <a:buFont typeface="Wingdings 3" panose="05040102010807070707" pitchFamily="18" charset="2"/>
              <a:buNone/>
              <a:defRPr/>
            </a:pPr>
            <a:endParaRPr lang="tr-TR" alt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Unvan 1">
            <a:extLst>
              <a:ext uri="{FF2B5EF4-FFF2-40B4-BE49-F238E27FC236}">
                <a16:creationId xmlns:a16="http://schemas.microsoft.com/office/drawing/2014/main" id="{E39A8D5B-3FDB-47A3-9DD8-759BE078ACFF}"/>
              </a:ext>
            </a:extLst>
          </p:cNvPr>
          <p:cNvSpPr>
            <a:spLocks noGrp="1"/>
          </p:cNvSpPr>
          <p:nvPr>
            <p:ph type="title"/>
          </p:nvPr>
        </p:nvSpPr>
        <p:spPr>
          <a:xfrm>
            <a:off x="2592388" y="598488"/>
            <a:ext cx="8912225" cy="1281112"/>
          </a:xfrm>
        </p:spPr>
        <p:txBody>
          <a:bodyPr/>
          <a:lstStyle/>
          <a:p>
            <a:r>
              <a:rPr lang="tr-TR" altLang="tr-TR">
                <a:latin typeface="Bookman Old Style" panose="02050604050505020204" pitchFamily="18" charset="0"/>
              </a:rPr>
              <a:t>Şokta Uygun Sıvı Tedavisi</a:t>
            </a:r>
          </a:p>
        </p:txBody>
      </p:sp>
      <p:sp>
        <p:nvSpPr>
          <p:cNvPr id="50179" name="İçerik Yer Tutucusu 2">
            <a:extLst>
              <a:ext uri="{FF2B5EF4-FFF2-40B4-BE49-F238E27FC236}">
                <a16:creationId xmlns:a16="http://schemas.microsoft.com/office/drawing/2014/main" id="{5498AC62-D53D-44D1-86BD-BB04F98127C2}"/>
              </a:ext>
            </a:extLst>
          </p:cNvPr>
          <p:cNvSpPr>
            <a:spLocks noGrp="1"/>
          </p:cNvSpPr>
          <p:nvPr>
            <p:ph idx="1"/>
          </p:nvPr>
        </p:nvSpPr>
        <p:spPr>
          <a:xfrm>
            <a:off x="2487613" y="2133600"/>
            <a:ext cx="8915400" cy="3778250"/>
          </a:xfrm>
        </p:spPr>
        <p:txBody>
          <a:bodyPr/>
          <a:lstStyle/>
          <a:p>
            <a:pPr>
              <a:buFont typeface="Wingdings" panose="05000000000000000000" pitchFamily="2" charset="2"/>
              <a:buChar char="§"/>
            </a:pPr>
            <a:r>
              <a:rPr lang="tr-TR" altLang="tr-TR" sz="1600">
                <a:latin typeface="Bookman Old Style" panose="02050604050505020204" pitchFamily="18" charset="0"/>
              </a:rPr>
              <a:t>Sıvı resüsitasyonunda fikir birliği yoktur, ancak ilk sırada kristaloidlerin olduğu düşünülmektedir.</a:t>
            </a:r>
          </a:p>
          <a:p>
            <a:pPr>
              <a:buFont typeface="Wingdings" panose="05000000000000000000" pitchFamily="2" charset="2"/>
              <a:buChar char="§"/>
            </a:pPr>
            <a:endParaRPr lang="tr-TR" altLang="tr-TR" sz="1600">
              <a:latin typeface="Bookman Old Style" panose="02050604050505020204" pitchFamily="18" charset="0"/>
            </a:endParaRPr>
          </a:p>
          <a:p>
            <a:pPr>
              <a:buFont typeface="Wingdings" panose="05000000000000000000" pitchFamily="2" charset="2"/>
              <a:buChar char="§"/>
            </a:pPr>
            <a:r>
              <a:rPr lang="tr-TR" altLang="tr-TR" sz="1600">
                <a:latin typeface="Bookman Old Style" panose="02050604050505020204" pitchFamily="18" charset="0"/>
              </a:rPr>
              <a:t>Bir çok çalışamda kolloidle tedavi edilen  kanamalı travma  hastalarının mortalitesinin kristaloidle tedavi edilenlerden yüksek olduğu gösterilmiştir.</a:t>
            </a:r>
          </a:p>
          <a:p>
            <a:pPr>
              <a:buFont typeface="Wingdings" panose="05000000000000000000" pitchFamily="2" charset="2"/>
              <a:buChar char="§"/>
            </a:pPr>
            <a:endParaRPr lang="tr-TR" altLang="tr-TR" sz="1600">
              <a:latin typeface="Bookman Old Style" panose="02050604050505020204" pitchFamily="18" charset="0"/>
            </a:endParaRPr>
          </a:p>
          <a:p>
            <a:pPr>
              <a:buFont typeface="Wingdings" panose="05000000000000000000" pitchFamily="2" charset="2"/>
              <a:buChar char="§"/>
            </a:pPr>
            <a:r>
              <a:rPr lang="tr-TR" altLang="tr-TR" sz="1600">
                <a:latin typeface="Bookman Old Style" panose="02050604050505020204" pitchFamily="18" charset="0"/>
              </a:rPr>
              <a:t>Hipertonik salinin yararı immünmodülasyon sağlanması olabilir. İmmünmodülasyon etkisi ile oksijen radikal oluşumunun azalmasıyla birlikte reperfüzyon  aracılı hasarın da azalmasına ve birden çok travması olan hastalarda standart kristaloitlere göre immün fonksiyonlarda daha az hasara  ve daha az beyin ödemine yol açmasına bağlanmıştır</a:t>
            </a:r>
            <a:r>
              <a:rPr lang="tr-TR" altLang="tr-TR">
                <a:latin typeface="Bookman Old Style" panose="02050604050505020204" pitchFamily="18" charset="0"/>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Unvan 1">
            <a:extLst>
              <a:ext uri="{FF2B5EF4-FFF2-40B4-BE49-F238E27FC236}">
                <a16:creationId xmlns:a16="http://schemas.microsoft.com/office/drawing/2014/main" id="{6737DB96-309B-415A-8160-44B6ED8F8665}"/>
              </a:ext>
            </a:extLst>
          </p:cNvPr>
          <p:cNvSpPr>
            <a:spLocks noGrp="1"/>
          </p:cNvSpPr>
          <p:nvPr>
            <p:ph type="title"/>
          </p:nvPr>
        </p:nvSpPr>
        <p:spPr>
          <a:xfrm>
            <a:off x="2592388" y="650875"/>
            <a:ext cx="8912225" cy="896938"/>
          </a:xfrm>
        </p:spPr>
        <p:txBody>
          <a:bodyPr/>
          <a:lstStyle/>
          <a:p>
            <a:pPr eaLnBrk="1" hangingPunct="1"/>
            <a:r>
              <a:rPr lang="tr-TR" altLang="tr-TR">
                <a:latin typeface="Bookman Old Style" panose="02050604050505020204" pitchFamily="18" charset="0"/>
              </a:rPr>
              <a:t>HİPERTONİK</a:t>
            </a:r>
            <a:r>
              <a:rPr lang="tr-TR" altLang="tr-TR"/>
              <a:t> SIVILAR</a:t>
            </a:r>
          </a:p>
        </p:txBody>
      </p:sp>
      <p:sp>
        <p:nvSpPr>
          <p:cNvPr id="3" name="İçerik Yer Tutucusu 2">
            <a:extLst>
              <a:ext uri="{FF2B5EF4-FFF2-40B4-BE49-F238E27FC236}">
                <a16:creationId xmlns:a16="http://schemas.microsoft.com/office/drawing/2014/main" id="{0B59ECBD-9FF4-4DFE-8D31-3607B257D317}"/>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err="1">
                <a:solidFill>
                  <a:schemeClr val="tx1">
                    <a:lumMod val="75000"/>
                    <a:lumOff val="25000"/>
                  </a:schemeClr>
                </a:solidFill>
                <a:latin typeface="Bookman Old Style" panose="02050604050505020204" pitchFamily="18" charset="0"/>
              </a:rPr>
              <a:t>Bolus</a:t>
            </a:r>
            <a:r>
              <a:rPr lang="tr-TR" dirty="0">
                <a:solidFill>
                  <a:schemeClr val="tx1">
                    <a:lumMod val="75000"/>
                    <a:lumOff val="25000"/>
                  </a:schemeClr>
                </a:solidFill>
                <a:latin typeface="Bookman Old Style" panose="02050604050505020204" pitchFamily="18" charset="0"/>
              </a:rPr>
              <a:t> verilen 250cc %7.5 </a:t>
            </a:r>
            <a:r>
              <a:rPr lang="tr-TR" dirty="0" err="1">
                <a:solidFill>
                  <a:schemeClr val="tx1">
                    <a:lumMod val="75000"/>
                    <a:lumOff val="25000"/>
                  </a:schemeClr>
                </a:solidFill>
                <a:latin typeface="Bookman Old Style" panose="02050604050505020204" pitchFamily="18" charset="0"/>
              </a:rPr>
              <a:t>NaCl’nin</a:t>
            </a:r>
            <a:r>
              <a:rPr lang="tr-TR" dirty="0">
                <a:solidFill>
                  <a:schemeClr val="tx1">
                    <a:lumMod val="75000"/>
                    <a:lumOff val="25000"/>
                  </a:schemeClr>
                </a:solidFill>
                <a:latin typeface="Bookman Old Style" panose="02050604050505020204" pitchFamily="18" charset="0"/>
              </a:rPr>
              <a:t> klinik faydası gösterilmiştir.</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latin typeface="Bookman Old Style" panose="02050604050505020204" pitchFamily="18" charset="0"/>
            </a:endParaRP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Sıvıyı </a:t>
            </a:r>
            <a:r>
              <a:rPr lang="tr-TR" dirty="0" err="1">
                <a:solidFill>
                  <a:schemeClr val="tx1">
                    <a:lumMod val="75000"/>
                    <a:lumOff val="25000"/>
                  </a:schemeClr>
                </a:solidFill>
                <a:latin typeface="Bookman Old Style" panose="02050604050505020204" pitchFamily="18" charset="0"/>
              </a:rPr>
              <a:t>intravaskulaer</a:t>
            </a:r>
            <a:r>
              <a:rPr lang="tr-TR" dirty="0">
                <a:solidFill>
                  <a:schemeClr val="tx1">
                    <a:lumMod val="75000"/>
                    <a:lumOff val="25000"/>
                  </a:schemeClr>
                </a:solidFill>
                <a:latin typeface="Bookman Old Style" panose="02050604050505020204" pitchFamily="18" charset="0"/>
              </a:rPr>
              <a:t> alana çekme dışında, </a:t>
            </a:r>
            <a:r>
              <a:rPr lang="tr-TR" dirty="0" err="1">
                <a:solidFill>
                  <a:schemeClr val="tx1">
                    <a:lumMod val="75000"/>
                    <a:lumOff val="25000"/>
                  </a:schemeClr>
                </a:solidFill>
                <a:latin typeface="Bookman Old Style" panose="02050604050505020204" pitchFamily="18" charset="0"/>
              </a:rPr>
              <a:t>immunomodülatör</a:t>
            </a:r>
            <a:r>
              <a:rPr lang="tr-TR" dirty="0">
                <a:solidFill>
                  <a:schemeClr val="tx1">
                    <a:lumMod val="75000"/>
                    <a:lumOff val="25000"/>
                  </a:schemeClr>
                </a:solidFill>
                <a:latin typeface="Bookman Old Style" panose="02050604050505020204" pitchFamily="18" charset="0"/>
              </a:rPr>
              <a:t> ve kafa içi basıncı kontrol edici etkisi mevcuttur.</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latin typeface="Bookman Old Style" panose="02050604050505020204" pitchFamily="18" charset="0"/>
            </a:endParaRPr>
          </a:p>
          <a:p>
            <a:pPr eaLnBrk="1" fontAlgn="auto" hangingPunct="1">
              <a:spcAft>
                <a:spcPts val="0"/>
              </a:spcAft>
              <a:buFont typeface="Wingdings" panose="05000000000000000000" pitchFamily="2" charset="2"/>
              <a:buChar char="§"/>
              <a:defRPr/>
            </a:pPr>
            <a:r>
              <a:rPr lang="tr-TR" dirty="0" err="1">
                <a:solidFill>
                  <a:srgbClr val="FF0000"/>
                </a:solidFill>
                <a:latin typeface="Bookman Old Style" panose="02050604050505020204" pitchFamily="18" charset="0"/>
              </a:rPr>
              <a:t>Hiperosmolar</a:t>
            </a:r>
            <a:r>
              <a:rPr lang="tr-TR" dirty="0">
                <a:solidFill>
                  <a:srgbClr val="FF0000"/>
                </a:solidFill>
                <a:latin typeface="Bookman Old Style" panose="02050604050505020204" pitchFamily="18" charset="0"/>
              </a:rPr>
              <a:t> komaya dikkat!!!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Unvan 1">
            <a:extLst>
              <a:ext uri="{FF2B5EF4-FFF2-40B4-BE49-F238E27FC236}">
                <a16:creationId xmlns:a16="http://schemas.microsoft.com/office/drawing/2014/main" id="{DD77A944-A4B4-4C32-80E2-6A7ED1A92CB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KOLLOİD SIVILAR</a:t>
            </a:r>
          </a:p>
        </p:txBody>
      </p:sp>
      <p:sp>
        <p:nvSpPr>
          <p:cNvPr id="3" name="İçerik Yer Tutucusu 2">
            <a:extLst>
              <a:ext uri="{FF2B5EF4-FFF2-40B4-BE49-F238E27FC236}">
                <a16:creationId xmlns:a16="http://schemas.microsoft.com/office/drawing/2014/main" id="{EDC173CC-1F8A-4151-8DE8-2BB74DAC29C6}"/>
              </a:ext>
            </a:extLst>
          </p:cNvPr>
          <p:cNvSpPr>
            <a:spLocks noGrp="1"/>
          </p:cNvSpPr>
          <p:nvPr>
            <p:ph idx="1"/>
          </p:nvPr>
        </p:nvSpPr>
        <p:spPr>
          <a:xfrm>
            <a:off x="2697163" y="307975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Çalışmalara göre </a:t>
            </a:r>
            <a:r>
              <a:rPr lang="tr-TR" dirty="0" err="1">
                <a:solidFill>
                  <a:schemeClr val="tx1">
                    <a:lumMod val="75000"/>
                    <a:lumOff val="25000"/>
                  </a:schemeClr>
                </a:solidFill>
                <a:latin typeface="Bookman Old Style" panose="02050604050505020204" pitchFamily="18" charset="0"/>
              </a:rPr>
              <a:t>kolloidlerin</a:t>
            </a:r>
            <a:r>
              <a:rPr lang="tr-TR" dirty="0">
                <a:solidFill>
                  <a:schemeClr val="tx1">
                    <a:lumMod val="75000"/>
                    <a:lumOff val="25000"/>
                  </a:schemeClr>
                </a:solidFill>
                <a:latin typeface="Bookman Old Style" panose="02050604050505020204" pitchFamily="18" charset="0"/>
              </a:rPr>
              <a:t> sağ kalım üzerine olumlu etkisi gösterilememiştir.</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Hatta bazı çalışmalara göre </a:t>
            </a:r>
            <a:r>
              <a:rPr lang="tr-TR" dirty="0" err="1">
                <a:solidFill>
                  <a:schemeClr val="tx1">
                    <a:lumMod val="75000"/>
                    <a:lumOff val="25000"/>
                  </a:schemeClr>
                </a:solidFill>
                <a:latin typeface="Bookman Old Style" panose="02050604050505020204" pitchFamily="18" charset="0"/>
              </a:rPr>
              <a:t>mortaliteyi</a:t>
            </a:r>
            <a:r>
              <a:rPr lang="tr-TR" dirty="0">
                <a:solidFill>
                  <a:schemeClr val="tx1">
                    <a:lumMod val="75000"/>
                    <a:lumOff val="25000"/>
                  </a:schemeClr>
                </a:solidFill>
                <a:latin typeface="Bookman Old Style" panose="02050604050505020204" pitchFamily="18" charset="0"/>
              </a:rPr>
              <a:t> %4 arttırdığı </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     gösterilmiştir.</a:t>
            </a: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Damar geçirgenliğinin arttığı yanık ve </a:t>
            </a:r>
            <a:r>
              <a:rPr lang="tr-TR" dirty="0" err="1">
                <a:solidFill>
                  <a:schemeClr val="tx1">
                    <a:lumMod val="75000"/>
                    <a:lumOff val="25000"/>
                  </a:schemeClr>
                </a:solidFill>
                <a:latin typeface="Bookman Old Style" panose="02050604050505020204" pitchFamily="18" charset="0"/>
              </a:rPr>
              <a:t>sepsis</a:t>
            </a:r>
            <a:r>
              <a:rPr lang="tr-TR" dirty="0">
                <a:solidFill>
                  <a:schemeClr val="tx1">
                    <a:lumMod val="75000"/>
                    <a:lumOff val="25000"/>
                  </a:schemeClr>
                </a:solidFill>
                <a:latin typeface="Bookman Old Style" panose="02050604050505020204" pitchFamily="18" charset="0"/>
              </a:rPr>
              <a:t> gibi durumlarda </a:t>
            </a:r>
            <a:r>
              <a:rPr lang="tr-TR" dirty="0" err="1">
                <a:solidFill>
                  <a:srgbClr val="FF0000"/>
                </a:solidFill>
                <a:latin typeface="Bookman Old Style" panose="02050604050505020204" pitchFamily="18" charset="0"/>
              </a:rPr>
              <a:t>kontrendikedirler</a:t>
            </a:r>
            <a:r>
              <a:rPr lang="tr-TR" dirty="0">
                <a:solidFill>
                  <a:srgbClr val="FF0000"/>
                </a:solidFill>
                <a:latin typeface="Bookman Old Style" panose="02050604050505020204" pitchFamily="18" charset="0"/>
              </a:rPr>
              <a:t>!!!</a:t>
            </a:r>
          </a:p>
        </p:txBody>
      </p:sp>
      <p:pic>
        <p:nvPicPr>
          <p:cNvPr id="52228" name="Picture 2" descr="http://www.bbraun.se/service-layer-core/res/public/thumbnail/BPG000000000000000100002031000000/49D0C3C5BB770079E1008000D400109949D0C3C7BB770079E1008000D4001099?vc=CW_SV_SE&amp;s=26f751b7079f67d4f52202c982ba0a90&amp;max=400">
            <a:extLst>
              <a:ext uri="{FF2B5EF4-FFF2-40B4-BE49-F238E27FC236}">
                <a16:creationId xmlns:a16="http://schemas.microsoft.com/office/drawing/2014/main" id="{944C0AD6-FC45-4B7C-9E8F-326A6EFDEE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9350" y="738188"/>
            <a:ext cx="2732088"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Unvan 1">
            <a:extLst>
              <a:ext uri="{FF2B5EF4-FFF2-40B4-BE49-F238E27FC236}">
                <a16:creationId xmlns:a16="http://schemas.microsoft.com/office/drawing/2014/main" id="{5B0D51EF-0376-4EE9-9B78-1FE23CA739C6}"/>
              </a:ext>
            </a:extLst>
          </p:cNvPr>
          <p:cNvSpPr>
            <a:spLocks noGrp="1"/>
          </p:cNvSpPr>
          <p:nvPr>
            <p:ph type="title"/>
          </p:nvPr>
        </p:nvSpPr>
        <p:spPr>
          <a:xfrm>
            <a:off x="2592388" y="623888"/>
            <a:ext cx="8912225" cy="1281112"/>
          </a:xfrm>
        </p:spPr>
        <p:txBody>
          <a:bodyPr/>
          <a:lstStyle/>
          <a:p>
            <a:pPr eaLnBrk="1" hangingPunct="1"/>
            <a:endParaRPr lang="tr-TR" altLang="tr-TR"/>
          </a:p>
        </p:txBody>
      </p:sp>
      <p:pic>
        <p:nvPicPr>
          <p:cNvPr id="53251" name="İçerik Yer Tutucusu 3">
            <a:extLst>
              <a:ext uri="{FF2B5EF4-FFF2-40B4-BE49-F238E27FC236}">
                <a16:creationId xmlns:a16="http://schemas.microsoft.com/office/drawing/2014/main" id="{576A7FD2-D5EA-407B-9CEE-8ED68040ECD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2388" y="623888"/>
            <a:ext cx="5695950" cy="6234112"/>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Unvan 1">
            <a:extLst>
              <a:ext uri="{FF2B5EF4-FFF2-40B4-BE49-F238E27FC236}">
                <a16:creationId xmlns:a16="http://schemas.microsoft.com/office/drawing/2014/main" id="{5E4D3D4B-9C62-4EBC-9F4D-1B36CC130513}"/>
              </a:ext>
            </a:extLst>
          </p:cNvPr>
          <p:cNvSpPr>
            <a:spLocks noGrp="1"/>
          </p:cNvSpPr>
          <p:nvPr>
            <p:ph type="title"/>
          </p:nvPr>
        </p:nvSpPr>
        <p:spPr>
          <a:xfrm>
            <a:off x="2592388" y="633413"/>
            <a:ext cx="8912225" cy="1281112"/>
          </a:xfrm>
        </p:spPr>
        <p:txBody>
          <a:bodyPr/>
          <a:lstStyle/>
          <a:p>
            <a:pPr eaLnBrk="1" hangingPunct="1"/>
            <a:r>
              <a:rPr lang="tr-TR" altLang="tr-TR">
                <a:latin typeface="Bookman Old Style" panose="02050604050505020204" pitchFamily="18" charset="0"/>
              </a:rPr>
              <a:t>Ne Zaman Transfüzyon Yapalım?</a:t>
            </a:r>
            <a:br>
              <a:rPr lang="tr-TR" altLang="tr-TR">
                <a:latin typeface="Bookman Old Style" panose="02050604050505020204" pitchFamily="18" charset="0"/>
              </a:rPr>
            </a:br>
            <a:endParaRPr lang="tr-TR" altLang="tr-TR">
              <a:latin typeface="Bookman Old Style" panose="02050604050505020204" pitchFamily="18" charset="0"/>
            </a:endParaRPr>
          </a:p>
        </p:txBody>
      </p:sp>
      <p:sp>
        <p:nvSpPr>
          <p:cNvPr id="54275" name="İçerik Yer Tutucusu 2">
            <a:extLst>
              <a:ext uri="{FF2B5EF4-FFF2-40B4-BE49-F238E27FC236}">
                <a16:creationId xmlns:a16="http://schemas.microsoft.com/office/drawing/2014/main" id="{EB291F12-BD43-41F6-89C2-81B91190AA15}"/>
              </a:ext>
            </a:extLst>
          </p:cNvPr>
          <p:cNvSpPr>
            <a:spLocks noGrp="1"/>
          </p:cNvSpPr>
          <p:nvPr>
            <p:ph idx="1"/>
          </p:nvPr>
        </p:nvSpPr>
        <p:spPr>
          <a:xfrm>
            <a:off x="2589213" y="3087688"/>
            <a:ext cx="8915400" cy="3579812"/>
          </a:xfrm>
        </p:spPr>
        <p:txBody>
          <a:bodyPr/>
          <a:lstStyle/>
          <a:p>
            <a:pPr eaLnBrk="1" hangingPunct="1">
              <a:buFont typeface="Wingdings" panose="05000000000000000000" pitchFamily="2" charset="2"/>
              <a:buChar char="§"/>
            </a:pPr>
            <a:r>
              <a:rPr lang="tr-TR" altLang="tr-TR" sz="1600">
                <a:latin typeface="Bookman Old Style" panose="02050604050505020204" pitchFamily="18" charset="0"/>
              </a:rPr>
              <a:t>En az 2000cc mayi verilip yanıt alınamadıysa</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Bazı klavuzlarda transfüzyon için eşik Hb değeri 6-8 g/dL‘dir.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Kan transfüzyonuyla  ANAFLAKSİ, immün sistem baskılanması,enfeksiyon oranı ve kan yoluyla bulaşan hastalıkların artışı arasında ilişki gösterilmiştir.</a:t>
            </a:r>
          </a:p>
          <a:p>
            <a:pPr eaLnBrk="1" hangingPunct="1">
              <a:buFont typeface="Wingdings" panose="05000000000000000000" pitchFamily="2" charset="2"/>
              <a:buChar char="§"/>
            </a:pPr>
            <a:endParaRPr lang="tr-TR" altLang="tr-TR" sz="1600">
              <a:latin typeface="Bookman Old Style" panose="02050604050505020204" pitchFamily="18" charset="0"/>
            </a:endParaRPr>
          </a:p>
          <a:p>
            <a:pPr eaLnBrk="1" hangingPunct="1">
              <a:buFont typeface="Wingdings" panose="05000000000000000000" pitchFamily="2" charset="2"/>
              <a:buChar char="§"/>
            </a:pPr>
            <a:r>
              <a:rPr lang="tr-TR" altLang="tr-TR" sz="1600">
                <a:latin typeface="Bookman Old Style" panose="02050604050505020204" pitchFamily="18" charset="0"/>
              </a:rPr>
              <a:t>Eskiden zorunlu hallerde gruba bakılmaksızın O Rh (–) transfüzyon önerilmekteyken yeni yaklaşımda bunun yeri olmayıp Cross Match yapılmadan aynı grup ve Rh uyumu olan kanlar verilebilir.</a:t>
            </a:r>
          </a:p>
        </p:txBody>
      </p:sp>
      <p:pic>
        <p:nvPicPr>
          <p:cNvPr id="54276" name="Picture 2" descr="http://www.jibonbld.com/wp-content/uploads/2013/01/450_BloodBag-1.jpg">
            <a:extLst>
              <a:ext uri="{FF2B5EF4-FFF2-40B4-BE49-F238E27FC236}">
                <a16:creationId xmlns:a16="http://schemas.microsoft.com/office/drawing/2014/main" id="{A0A21B3E-F45B-4A09-9CDD-2DC6294CE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0463" y="1265238"/>
            <a:ext cx="234632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Unvan 1">
            <a:extLst>
              <a:ext uri="{FF2B5EF4-FFF2-40B4-BE49-F238E27FC236}">
                <a16:creationId xmlns:a16="http://schemas.microsoft.com/office/drawing/2014/main" id="{1A78BCC0-A7ED-446B-A06C-E07B015FC382}"/>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HEMOGLOBİN’İ</a:t>
            </a:r>
            <a:r>
              <a:rPr lang="tr-TR" altLang="tr-TR"/>
              <a:t> KAÇTA TUTALIM?</a:t>
            </a:r>
          </a:p>
        </p:txBody>
      </p:sp>
      <p:sp>
        <p:nvSpPr>
          <p:cNvPr id="3" name="İçerik Yer Tutucusu 2">
            <a:extLst>
              <a:ext uri="{FF2B5EF4-FFF2-40B4-BE49-F238E27FC236}">
                <a16:creationId xmlns:a16="http://schemas.microsoft.com/office/drawing/2014/main" id="{1AB01989-CD79-489F-9A04-B04759BED54C}"/>
              </a:ext>
            </a:extLst>
          </p:cNvPr>
          <p:cNvSpPr>
            <a:spLocks noGrp="1"/>
          </p:cNvSpPr>
          <p:nvPr>
            <p:ph idx="1"/>
          </p:nvPr>
        </p:nvSpPr>
        <p:spPr>
          <a:xfrm>
            <a:off x="2589213" y="2133600"/>
            <a:ext cx="8915400" cy="3778250"/>
          </a:xfrm>
        </p:spPr>
        <p:txBody>
          <a:bodyPr rtlCol="0">
            <a:normAutofit/>
          </a:bodyPr>
          <a:lstStyle/>
          <a:p>
            <a:pPr eaLnBrk="1" fontAlgn="auto" hangingPunct="1">
              <a:lnSpc>
                <a:spcPct val="200000"/>
              </a:lnSpc>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Yoğun bakım ünitesinde yatan 838 hastalık bir çalışmada </a:t>
            </a:r>
            <a:r>
              <a:rPr lang="tr-TR" dirty="0" err="1">
                <a:solidFill>
                  <a:schemeClr val="tx1">
                    <a:lumMod val="75000"/>
                    <a:lumOff val="25000"/>
                  </a:schemeClr>
                </a:solidFill>
                <a:latin typeface="Bookman Old Style" panose="02050604050505020204" pitchFamily="18" charset="0"/>
              </a:rPr>
              <a:t>Hb</a:t>
            </a:r>
            <a:r>
              <a:rPr lang="tr-TR" dirty="0">
                <a:solidFill>
                  <a:schemeClr val="tx1">
                    <a:lumMod val="75000"/>
                    <a:lumOff val="25000"/>
                  </a:schemeClr>
                </a:solidFill>
                <a:latin typeface="Bookman Old Style" panose="02050604050505020204" pitchFamily="18" charset="0"/>
              </a:rPr>
              <a:t> 7-9 gr/</a:t>
            </a:r>
            <a:r>
              <a:rPr lang="tr-TR" dirty="0" err="1">
                <a:solidFill>
                  <a:schemeClr val="tx1">
                    <a:lumMod val="75000"/>
                    <a:lumOff val="25000"/>
                  </a:schemeClr>
                </a:solidFill>
                <a:latin typeface="Bookman Old Style" panose="02050604050505020204" pitchFamily="18" charset="0"/>
              </a:rPr>
              <a:t>dL</a:t>
            </a:r>
            <a:r>
              <a:rPr lang="tr-TR" dirty="0">
                <a:solidFill>
                  <a:schemeClr val="tx1">
                    <a:lumMod val="75000"/>
                    <a:lumOff val="25000"/>
                  </a:schemeClr>
                </a:solidFill>
                <a:latin typeface="Bookman Old Style" panose="02050604050505020204" pitchFamily="18" charset="0"/>
              </a:rPr>
              <a:t> arasında olan hastalarla transfüzyon yapılıp 10-12 gr/</a:t>
            </a:r>
            <a:r>
              <a:rPr lang="tr-TR" dirty="0" err="1">
                <a:solidFill>
                  <a:schemeClr val="tx1">
                    <a:lumMod val="75000"/>
                    <a:lumOff val="25000"/>
                  </a:schemeClr>
                </a:solidFill>
                <a:latin typeface="Bookman Old Style" panose="02050604050505020204" pitchFamily="18" charset="0"/>
              </a:rPr>
              <a:t>dL</a:t>
            </a:r>
            <a:r>
              <a:rPr lang="tr-TR" dirty="0">
                <a:solidFill>
                  <a:schemeClr val="tx1">
                    <a:lumMod val="75000"/>
                    <a:lumOff val="25000"/>
                  </a:schemeClr>
                </a:solidFill>
                <a:latin typeface="Bookman Old Style" panose="02050604050505020204" pitchFamily="18" charset="0"/>
              </a:rPr>
              <a:t> arasına yükseltilen kontrol grubu arasında </a:t>
            </a:r>
            <a:r>
              <a:rPr lang="tr-TR" dirty="0" err="1">
                <a:solidFill>
                  <a:schemeClr val="tx1">
                    <a:lumMod val="75000"/>
                    <a:lumOff val="25000"/>
                  </a:schemeClr>
                </a:solidFill>
                <a:latin typeface="Bookman Old Style" panose="02050604050505020204" pitchFamily="18" charset="0"/>
              </a:rPr>
              <a:t>mortalitede</a:t>
            </a:r>
            <a:r>
              <a:rPr lang="tr-TR" dirty="0">
                <a:solidFill>
                  <a:schemeClr val="tx1">
                    <a:lumMod val="75000"/>
                    <a:lumOff val="25000"/>
                  </a:schemeClr>
                </a:solidFill>
                <a:latin typeface="Bookman Old Style" panose="02050604050505020204" pitchFamily="18" charset="0"/>
              </a:rPr>
              <a:t> artış görülmemiştir.</a:t>
            </a:r>
          </a:p>
          <a:p>
            <a:pPr eaLnBrk="1" fontAlgn="auto" hangingPunct="1">
              <a:spcAft>
                <a:spcPts val="0"/>
              </a:spcAft>
              <a:buFont typeface="Wingdings 3" charset="2"/>
              <a:buChar char=""/>
              <a:defRPr/>
            </a:pPr>
            <a:endParaRPr lang="tr-TR" dirty="0">
              <a:solidFill>
                <a:schemeClr val="tx1">
                  <a:lumMod val="75000"/>
                  <a:lumOff val="25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Unvan 1">
            <a:extLst>
              <a:ext uri="{FF2B5EF4-FFF2-40B4-BE49-F238E27FC236}">
                <a16:creationId xmlns:a16="http://schemas.microsoft.com/office/drawing/2014/main" id="{834806A6-51BC-4FC8-990C-5009CE968C18}"/>
              </a:ext>
            </a:extLst>
          </p:cNvPr>
          <p:cNvSpPr>
            <a:spLocks noGrp="1"/>
          </p:cNvSpPr>
          <p:nvPr>
            <p:ph type="title"/>
          </p:nvPr>
        </p:nvSpPr>
        <p:spPr>
          <a:xfrm>
            <a:off x="2592388" y="623888"/>
            <a:ext cx="8912225" cy="1281112"/>
          </a:xfrm>
        </p:spPr>
        <p:txBody>
          <a:bodyPr/>
          <a:lstStyle/>
          <a:p>
            <a:pPr eaLnBrk="1" hangingPunct="1"/>
            <a:endParaRPr lang="tr-TR" altLang="tr-TR"/>
          </a:p>
        </p:txBody>
      </p:sp>
      <p:pic>
        <p:nvPicPr>
          <p:cNvPr id="56323" name="İçerik Yer Tutucusu 3">
            <a:extLst>
              <a:ext uri="{FF2B5EF4-FFF2-40B4-BE49-F238E27FC236}">
                <a16:creationId xmlns:a16="http://schemas.microsoft.com/office/drawing/2014/main" id="{02855977-1409-4F01-80A0-5A6F6C5FBF0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2388" y="623888"/>
            <a:ext cx="5695950" cy="6234112"/>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Unvan 1">
            <a:extLst>
              <a:ext uri="{FF2B5EF4-FFF2-40B4-BE49-F238E27FC236}">
                <a16:creationId xmlns:a16="http://schemas.microsoft.com/office/drawing/2014/main" id="{E059BF6D-C443-45A2-BBF0-3CB32C381D17}"/>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Septik ve Vazodilatatör Şok Nedenleri</a:t>
            </a:r>
          </a:p>
        </p:txBody>
      </p:sp>
      <p:sp>
        <p:nvSpPr>
          <p:cNvPr id="57347" name="İçerik Yer Tutucusu 2">
            <a:extLst>
              <a:ext uri="{FF2B5EF4-FFF2-40B4-BE49-F238E27FC236}">
                <a16:creationId xmlns:a16="http://schemas.microsoft.com/office/drawing/2014/main" id="{32BC5D83-4B68-4317-9D28-8077A12AD6A5}"/>
              </a:ext>
            </a:extLst>
          </p:cNvPr>
          <p:cNvSpPr>
            <a:spLocks noGrp="1"/>
          </p:cNvSpPr>
          <p:nvPr>
            <p:ph idx="1"/>
          </p:nvPr>
        </p:nvSpPr>
        <p:spPr>
          <a:xfrm>
            <a:off x="2589213" y="1905000"/>
            <a:ext cx="8915400" cy="495300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İnfeksiyona sistemik yanıt </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Non infeksiyöz sistemik inflamasyon (pankreatit, yanık)</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Anaflaksi </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Akut adrenal yetmezlik </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Uzun süreli derin hipotansiyon (hemorajik şok, kardiyojenik şok, kardiopulmoner bypass)</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Metabolik nedenler (hipoksik laktik asidoz, karbonmonoksit zehirlenmesi)</a:t>
            </a:r>
          </a:p>
          <a:p>
            <a:pPr eaLnBrk="1" hangingPunct="1">
              <a:buFont typeface="Wingdings" panose="05000000000000000000" pitchFamily="2" charset="2"/>
              <a:buChar char="§"/>
            </a:pPr>
            <a:endParaRPr lang="tr-TR" altLang="tr-TR">
              <a:latin typeface="Bookman Old Style" panose="020506040505050202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Unvan 1">
            <a:extLst>
              <a:ext uri="{FF2B5EF4-FFF2-40B4-BE49-F238E27FC236}">
                <a16:creationId xmlns:a16="http://schemas.microsoft.com/office/drawing/2014/main" id="{76D7BA05-B812-4941-913B-BE681F731681}"/>
              </a:ext>
            </a:extLst>
          </p:cNvPr>
          <p:cNvSpPr>
            <a:spLocks noGrp="1"/>
          </p:cNvSpPr>
          <p:nvPr>
            <p:ph type="title"/>
          </p:nvPr>
        </p:nvSpPr>
        <p:spPr>
          <a:xfrm>
            <a:off x="2589213" y="636588"/>
            <a:ext cx="8912225" cy="1281112"/>
          </a:xfrm>
        </p:spPr>
        <p:txBody>
          <a:bodyPr/>
          <a:lstStyle/>
          <a:p>
            <a:pPr eaLnBrk="1" hangingPunct="1"/>
            <a:r>
              <a:rPr lang="tr-TR" altLang="tr-TR">
                <a:latin typeface="Bookman Old Style" panose="02050604050505020204" pitchFamily="18" charset="0"/>
              </a:rPr>
              <a:t>Sepsiste Sağkalım Yönetimi </a:t>
            </a:r>
          </a:p>
        </p:txBody>
      </p:sp>
      <p:sp>
        <p:nvSpPr>
          <p:cNvPr id="2" name="İçerik Yer Tutucusu 1">
            <a:extLst>
              <a:ext uri="{FF2B5EF4-FFF2-40B4-BE49-F238E27FC236}">
                <a16:creationId xmlns:a16="http://schemas.microsoft.com/office/drawing/2014/main" id="{0363B10A-004E-4A27-8D01-1431084C18C2}"/>
              </a:ext>
            </a:extLst>
          </p:cNvPr>
          <p:cNvSpPr>
            <a:spLocks noGrp="1"/>
          </p:cNvSpPr>
          <p:nvPr>
            <p:ph idx="1"/>
          </p:nvPr>
        </p:nvSpPr>
        <p:spPr>
          <a:xfrm>
            <a:off x="2589213" y="2133600"/>
            <a:ext cx="8915400" cy="3778250"/>
          </a:xfrm>
        </p:spPr>
        <p:txBody>
          <a:bodyPr/>
          <a:lstStyle/>
          <a:p>
            <a:pPr marL="0" indent="0">
              <a:buFont typeface="Wingdings 3" panose="05040102010807070707" pitchFamily="18" charset="2"/>
              <a:buNone/>
              <a:defRPr/>
            </a:pPr>
            <a:r>
              <a:rPr lang="tr-TR" dirty="0">
                <a:solidFill>
                  <a:srgbClr val="FF0000"/>
                </a:solidFill>
                <a:latin typeface="Bookman Old Style" panose="02050604050505020204" pitchFamily="18" charset="0"/>
              </a:rPr>
              <a:t>İlk 3 saatte yapılacaklar </a:t>
            </a:r>
          </a:p>
          <a:p>
            <a:pPr>
              <a:buFont typeface="Wingdings" panose="05000000000000000000" pitchFamily="2" charset="2"/>
              <a:buChar char="§"/>
              <a:defRPr/>
            </a:pPr>
            <a:r>
              <a:rPr lang="tr-TR" dirty="0" err="1">
                <a:solidFill>
                  <a:schemeClr val="tx1"/>
                </a:solidFill>
                <a:latin typeface="Bookman Old Style" panose="02050604050505020204" pitchFamily="18" charset="0"/>
              </a:rPr>
              <a:t>Laktat</a:t>
            </a:r>
            <a:r>
              <a:rPr lang="tr-TR" dirty="0">
                <a:solidFill>
                  <a:schemeClr val="tx1"/>
                </a:solidFill>
                <a:latin typeface="Bookman Old Style" panose="02050604050505020204" pitchFamily="18" charset="0"/>
              </a:rPr>
              <a:t> seviyesi ölçümü </a:t>
            </a:r>
          </a:p>
          <a:p>
            <a:pPr>
              <a:buFont typeface="Wingdings" panose="05000000000000000000" pitchFamily="2" charset="2"/>
              <a:buChar char="§"/>
              <a:defRPr/>
            </a:pPr>
            <a:r>
              <a:rPr lang="tr-TR" dirty="0">
                <a:solidFill>
                  <a:schemeClr val="tx1"/>
                </a:solidFill>
                <a:latin typeface="Bookman Old Style" panose="02050604050505020204" pitchFamily="18" charset="0"/>
              </a:rPr>
              <a:t>Antibiyotik kullanımından önce kan kültürü alınması </a:t>
            </a:r>
          </a:p>
          <a:p>
            <a:pPr>
              <a:buFont typeface="Wingdings" panose="05000000000000000000" pitchFamily="2" charset="2"/>
              <a:buChar char="§"/>
              <a:defRPr/>
            </a:pPr>
            <a:r>
              <a:rPr lang="tr-TR" dirty="0">
                <a:solidFill>
                  <a:schemeClr val="tx1"/>
                </a:solidFill>
                <a:latin typeface="Bookman Old Style" panose="02050604050505020204" pitchFamily="18" charset="0"/>
              </a:rPr>
              <a:t>Geniş spektrumlu antibiyotik başlanılması </a:t>
            </a:r>
          </a:p>
          <a:p>
            <a:pPr>
              <a:buFont typeface="Wingdings" panose="05000000000000000000" pitchFamily="2" charset="2"/>
              <a:buChar char="§"/>
              <a:defRPr/>
            </a:pPr>
            <a:r>
              <a:rPr lang="tr-TR" dirty="0">
                <a:solidFill>
                  <a:schemeClr val="tx1"/>
                </a:solidFill>
                <a:latin typeface="Bookman Old Style" panose="02050604050505020204" pitchFamily="18" charset="0"/>
              </a:rPr>
              <a:t>Hipotansiyon veya 4 </a:t>
            </a:r>
            <a:r>
              <a:rPr lang="tr-TR" dirty="0" err="1">
                <a:solidFill>
                  <a:schemeClr val="tx1"/>
                </a:solidFill>
                <a:latin typeface="Bookman Old Style" panose="02050604050505020204" pitchFamily="18" charset="0"/>
              </a:rPr>
              <a:t>mmol</a:t>
            </a:r>
            <a:r>
              <a:rPr lang="tr-TR" dirty="0">
                <a:solidFill>
                  <a:schemeClr val="tx1"/>
                </a:solidFill>
                <a:latin typeface="Bookman Old Style" panose="02050604050505020204" pitchFamily="18" charset="0"/>
              </a:rPr>
              <a:t> /L </a:t>
            </a:r>
            <a:r>
              <a:rPr lang="tr-TR" dirty="0" err="1">
                <a:solidFill>
                  <a:schemeClr val="tx1"/>
                </a:solidFill>
                <a:latin typeface="Bookman Old Style" panose="02050604050505020204" pitchFamily="18" charset="0"/>
              </a:rPr>
              <a:t>nin</a:t>
            </a:r>
            <a:r>
              <a:rPr lang="tr-TR" dirty="0">
                <a:solidFill>
                  <a:schemeClr val="tx1"/>
                </a:solidFill>
                <a:latin typeface="Bookman Old Style" panose="02050604050505020204" pitchFamily="18" charset="0"/>
              </a:rPr>
              <a:t> üzerindeki </a:t>
            </a:r>
            <a:r>
              <a:rPr lang="tr-TR" dirty="0" err="1">
                <a:solidFill>
                  <a:schemeClr val="tx1"/>
                </a:solidFill>
                <a:latin typeface="Bookman Old Style" panose="02050604050505020204" pitchFamily="18" charset="0"/>
              </a:rPr>
              <a:t>laktat</a:t>
            </a:r>
            <a:r>
              <a:rPr lang="tr-TR" dirty="0">
                <a:solidFill>
                  <a:schemeClr val="tx1"/>
                </a:solidFill>
                <a:latin typeface="Bookman Old Style" panose="02050604050505020204" pitchFamily="18" charset="0"/>
              </a:rPr>
              <a:t> değeri için 30 </a:t>
            </a:r>
            <a:r>
              <a:rPr lang="tr-TR" dirty="0" err="1">
                <a:solidFill>
                  <a:schemeClr val="tx1"/>
                </a:solidFill>
                <a:latin typeface="Bookman Old Style" panose="02050604050505020204" pitchFamily="18" charset="0"/>
              </a:rPr>
              <a:t>mL</a:t>
            </a:r>
            <a:r>
              <a:rPr lang="tr-TR" dirty="0">
                <a:solidFill>
                  <a:schemeClr val="tx1"/>
                </a:solidFill>
                <a:latin typeface="Bookman Old Style" panose="02050604050505020204" pitchFamily="18" charset="0"/>
              </a:rPr>
              <a:t> /kg </a:t>
            </a:r>
            <a:r>
              <a:rPr lang="tr-TR" dirty="0" err="1">
                <a:solidFill>
                  <a:schemeClr val="tx1"/>
                </a:solidFill>
                <a:latin typeface="Bookman Old Style" panose="02050604050505020204" pitchFamily="18" charset="0"/>
              </a:rPr>
              <a:t>kristaloid</a:t>
            </a:r>
            <a:r>
              <a:rPr lang="tr-TR" dirty="0">
                <a:solidFill>
                  <a:schemeClr val="tx1"/>
                </a:solidFill>
                <a:latin typeface="Bookman Old Style" panose="02050604050505020204" pitchFamily="18" charset="0"/>
              </a:rPr>
              <a:t>  uygulanması </a:t>
            </a:r>
          </a:p>
          <a:p>
            <a:pPr>
              <a:buFont typeface="Wingdings" panose="05000000000000000000" pitchFamily="2" charset="2"/>
              <a:buChar char="§"/>
              <a:defRPr/>
            </a:pPr>
            <a:endParaRPr lang="tr-TR" dirty="0">
              <a:solidFill>
                <a:schemeClr val="tx1"/>
              </a:solidFill>
              <a:latin typeface="Bookman Old Style" panose="02050604050505020204" pitchFamily="18" charset="0"/>
            </a:endParaRPr>
          </a:p>
          <a:p>
            <a:pPr>
              <a:buFont typeface="Wingdings" panose="05000000000000000000" pitchFamily="2" charset="2"/>
              <a:buChar char="§"/>
              <a:defRPr/>
            </a:pPr>
            <a:endParaRPr lang="tr-TR" dirty="0">
              <a:solidFill>
                <a:schemeClr val="tx1"/>
              </a:solidFill>
              <a:latin typeface="Bookman Old Style" panose="02050604050505020204" pitchFamily="18" charset="0"/>
            </a:endParaRPr>
          </a:p>
          <a:p>
            <a:pPr marL="0" indent="0">
              <a:buFont typeface="Wingdings 3" panose="05040102010807070707" pitchFamily="18" charset="2"/>
              <a:buNone/>
              <a:defRPr/>
            </a:pP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Unvan 1">
            <a:extLst>
              <a:ext uri="{FF2B5EF4-FFF2-40B4-BE49-F238E27FC236}">
                <a16:creationId xmlns:a16="http://schemas.microsoft.com/office/drawing/2014/main" id="{E29F319F-EBE6-4ADD-AA54-978C4BCAF854}"/>
              </a:ext>
            </a:extLst>
          </p:cNvPr>
          <p:cNvSpPr>
            <a:spLocks noGrp="1"/>
          </p:cNvSpPr>
          <p:nvPr>
            <p:ph type="title"/>
          </p:nvPr>
        </p:nvSpPr>
        <p:spPr>
          <a:xfrm>
            <a:off x="2589213" y="636588"/>
            <a:ext cx="8912225" cy="1281112"/>
          </a:xfrm>
        </p:spPr>
        <p:txBody>
          <a:bodyPr/>
          <a:lstStyle/>
          <a:p>
            <a:pPr eaLnBrk="1" hangingPunct="1"/>
            <a:r>
              <a:rPr lang="tr-TR" altLang="tr-TR">
                <a:latin typeface="Bookman Old Style" panose="02050604050505020204" pitchFamily="18" charset="0"/>
              </a:rPr>
              <a:t>Sepsiste Sağkalım Yönetimi </a:t>
            </a:r>
          </a:p>
        </p:txBody>
      </p:sp>
      <p:sp>
        <p:nvSpPr>
          <p:cNvPr id="2" name="İçerik Yer Tutucusu 1">
            <a:extLst>
              <a:ext uri="{FF2B5EF4-FFF2-40B4-BE49-F238E27FC236}">
                <a16:creationId xmlns:a16="http://schemas.microsoft.com/office/drawing/2014/main" id="{1376012A-33B9-4E79-820A-E09A126822F9}"/>
              </a:ext>
            </a:extLst>
          </p:cNvPr>
          <p:cNvSpPr>
            <a:spLocks noGrp="1"/>
          </p:cNvSpPr>
          <p:nvPr>
            <p:ph idx="1"/>
          </p:nvPr>
        </p:nvSpPr>
        <p:spPr>
          <a:xfrm>
            <a:off x="2589213" y="2133600"/>
            <a:ext cx="8915400" cy="4724400"/>
          </a:xfrm>
        </p:spPr>
        <p:txBody>
          <a:bodyPr/>
          <a:lstStyle/>
          <a:p>
            <a:pPr marL="0" indent="0">
              <a:buFont typeface="Wingdings 3" panose="05040102010807070707" pitchFamily="18" charset="2"/>
              <a:buNone/>
              <a:defRPr/>
            </a:pPr>
            <a:r>
              <a:rPr lang="tr-TR" sz="1600" dirty="0">
                <a:solidFill>
                  <a:srgbClr val="FF0000"/>
                </a:solidFill>
                <a:latin typeface="Bookman Old Style" panose="02050604050505020204" pitchFamily="18" charset="0"/>
              </a:rPr>
              <a:t>İlk 6 saatte yapılacaklar </a:t>
            </a:r>
          </a:p>
          <a:p>
            <a:pPr>
              <a:buFont typeface="Wingdings" panose="05000000000000000000" pitchFamily="2" charset="2"/>
              <a:buChar char="§"/>
              <a:defRPr/>
            </a:pPr>
            <a:r>
              <a:rPr lang="tr-TR" sz="1600" dirty="0" err="1">
                <a:solidFill>
                  <a:schemeClr val="tx1"/>
                </a:solidFill>
                <a:latin typeface="Bookman Old Style" panose="02050604050505020204" pitchFamily="18" charset="0"/>
              </a:rPr>
              <a:t>Vazopressör</a:t>
            </a:r>
            <a:r>
              <a:rPr lang="tr-TR" sz="1600" dirty="0">
                <a:solidFill>
                  <a:schemeClr val="tx1"/>
                </a:solidFill>
                <a:latin typeface="Bookman Old Style" panose="02050604050505020204" pitchFamily="18" charset="0"/>
              </a:rPr>
              <a:t> uygulaması (başlangıç sıvı </a:t>
            </a:r>
            <a:r>
              <a:rPr lang="tr-TR" sz="1600" dirty="0" err="1">
                <a:solidFill>
                  <a:schemeClr val="tx1"/>
                </a:solidFill>
                <a:latin typeface="Bookman Old Style" panose="02050604050505020204" pitchFamily="18" charset="0"/>
              </a:rPr>
              <a:t>resüsitasyonuna</a:t>
            </a:r>
            <a:r>
              <a:rPr lang="tr-TR" sz="1600" dirty="0">
                <a:solidFill>
                  <a:schemeClr val="tx1"/>
                </a:solidFill>
                <a:latin typeface="Bookman Old Style" panose="02050604050505020204" pitchFamily="18" charset="0"/>
              </a:rPr>
              <a:t> cevap vermeyen hipotansiyon varlığında ortalama arter basıncını 65 </a:t>
            </a:r>
            <a:r>
              <a:rPr lang="tr-TR" sz="1600" dirty="0" err="1">
                <a:solidFill>
                  <a:schemeClr val="tx1"/>
                </a:solidFill>
                <a:latin typeface="Bookman Old Style" panose="02050604050505020204" pitchFamily="18" charset="0"/>
              </a:rPr>
              <a:t>mmHg</a:t>
            </a:r>
            <a:r>
              <a:rPr lang="tr-TR" sz="1600" dirty="0">
                <a:solidFill>
                  <a:schemeClr val="tx1"/>
                </a:solidFill>
                <a:latin typeface="Bookman Old Style" panose="02050604050505020204" pitchFamily="18" charset="0"/>
              </a:rPr>
              <a:t> </a:t>
            </a:r>
            <a:r>
              <a:rPr lang="tr-TR" sz="1600" dirty="0" err="1">
                <a:solidFill>
                  <a:schemeClr val="tx1"/>
                </a:solidFill>
                <a:latin typeface="Bookman Old Style" panose="02050604050505020204" pitchFamily="18" charset="0"/>
              </a:rPr>
              <a:t>nın</a:t>
            </a:r>
            <a:r>
              <a:rPr lang="tr-TR" sz="1600" dirty="0">
                <a:solidFill>
                  <a:schemeClr val="tx1"/>
                </a:solidFill>
                <a:latin typeface="Bookman Old Style" panose="02050604050505020204" pitchFamily="18" charset="0"/>
              </a:rPr>
              <a:t> üzerinde tutmak için)</a:t>
            </a:r>
          </a:p>
          <a:p>
            <a:pPr>
              <a:buFont typeface="Wingdings" panose="05000000000000000000" pitchFamily="2" charset="2"/>
              <a:buChar char="§"/>
              <a:defRPr/>
            </a:pPr>
            <a:endParaRPr lang="tr-TR" sz="1600" dirty="0">
              <a:solidFill>
                <a:schemeClr val="tx1"/>
              </a:solidFill>
              <a:latin typeface="Bookman Old Style" panose="02050604050505020204" pitchFamily="18" charset="0"/>
            </a:endParaRPr>
          </a:p>
          <a:p>
            <a:pPr>
              <a:buFont typeface="Wingdings" panose="05000000000000000000" pitchFamily="2" charset="2"/>
              <a:buChar char="§"/>
              <a:defRPr/>
            </a:pPr>
            <a:r>
              <a:rPr lang="tr-TR" sz="1600" dirty="0">
                <a:solidFill>
                  <a:schemeClr val="tx1"/>
                </a:solidFill>
                <a:latin typeface="Bookman Old Style" panose="02050604050505020204" pitchFamily="18" charset="0"/>
              </a:rPr>
              <a:t>Sıvı </a:t>
            </a:r>
            <a:r>
              <a:rPr lang="tr-TR" sz="1600" dirty="0" err="1">
                <a:solidFill>
                  <a:schemeClr val="tx1"/>
                </a:solidFill>
                <a:latin typeface="Bookman Old Style" panose="02050604050505020204" pitchFamily="18" charset="0"/>
              </a:rPr>
              <a:t>resüsitasyonuna</a:t>
            </a:r>
            <a:r>
              <a:rPr lang="tr-TR" sz="1600" dirty="0">
                <a:solidFill>
                  <a:schemeClr val="tx1"/>
                </a:solidFill>
                <a:latin typeface="Bookman Old Style" panose="02050604050505020204" pitchFamily="18" charset="0"/>
              </a:rPr>
              <a:t>  rağmen dirençli </a:t>
            </a:r>
            <a:r>
              <a:rPr lang="tr-TR" sz="1600" dirty="0" err="1">
                <a:solidFill>
                  <a:schemeClr val="tx1"/>
                </a:solidFill>
                <a:latin typeface="Bookman Old Style" panose="02050604050505020204" pitchFamily="18" charset="0"/>
              </a:rPr>
              <a:t>arteryel</a:t>
            </a:r>
            <a:r>
              <a:rPr lang="tr-TR" sz="1600" dirty="0">
                <a:solidFill>
                  <a:schemeClr val="tx1"/>
                </a:solidFill>
                <a:latin typeface="Bookman Old Style" panose="02050604050505020204" pitchFamily="18" charset="0"/>
              </a:rPr>
              <a:t>  hipotansiyon varlığında ( septik şok ) ya da başlangıç </a:t>
            </a:r>
            <a:r>
              <a:rPr lang="tr-TR" sz="1600" dirty="0" err="1">
                <a:solidFill>
                  <a:schemeClr val="tx1"/>
                </a:solidFill>
                <a:latin typeface="Bookman Old Style" panose="02050604050505020204" pitchFamily="18" charset="0"/>
              </a:rPr>
              <a:t>laktat</a:t>
            </a:r>
            <a:r>
              <a:rPr lang="tr-TR" sz="1600" dirty="0">
                <a:solidFill>
                  <a:schemeClr val="tx1"/>
                </a:solidFill>
                <a:latin typeface="Bookman Old Style" panose="02050604050505020204" pitchFamily="18" charset="0"/>
              </a:rPr>
              <a:t> düzeyi 4 </a:t>
            </a:r>
            <a:r>
              <a:rPr lang="tr-TR" sz="1600" dirty="0" err="1">
                <a:solidFill>
                  <a:schemeClr val="tx1"/>
                </a:solidFill>
                <a:latin typeface="Bookman Old Style" panose="02050604050505020204" pitchFamily="18" charset="0"/>
              </a:rPr>
              <a:t>mmol</a:t>
            </a:r>
            <a:r>
              <a:rPr lang="tr-TR" sz="1600" dirty="0">
                <a:solidFill>
                  <a:schemeClr val="tx1"/>
                </a:solidFill>
                <a:latin typeface="Bookman Old Style" panose="02050604050505020204" pitchFamily="18" charset="0"/>
              </a:rPr>
              <a:t> /L </a:t>
            </a:r>
            <a:r>
              <a:rPr lang="tr-TR" sz="1600" dirty="0" err="1">
                <a:solidFill>
                  <a:schemeClr val="tx1"/>
                </a:solidFill>
                <a:latin typeface="Bookman Old Style" panose="02050604050505020204" pitchFamily="18" charset="0"/>
              </a:rPr>
              <a:t>nin</a:t>
            </a:r>
            <a:r>
              <a:rPr lang="tr-TR" sz="1600" dirty="0">
                <a:solidFill>
                  <a:schemeClr val="tx1"/>
                </a:solidFill>
                <a:latin typeface="Bookman Old Style" panose="02050604050505020204" pitchFamily="18" charset="0"/>
              </a:rPr>
              <a:t> üzerindeyse </a:t>
            </a:r>
          </a:p>
          <a:p>
            <a:pPr marL="0" indent="0">
              <a:buFont typeface="Wingdings 3" panose="05040102010807070707" pitchFamily="18" charset="2"/>
              <a:buNone/>
              <a:defRPr/>
            </a:pPr>
            <a:r>
              <a:rPr lang="tr-TR" sz="1600" dirty="0">
                <a:solidFill>
                  <a:schemeClr val="tx1"/>
                </a:solidFill>
                <a:latin typeface="Bookman Old Style" panose="02050604050505020204" pitchFamily="18" charset="0"/>
              </a:rPr>
              <a:t>            -CVP ölçümü </a:t>
            </a:r>
          </a:p>
          <a:p>
            <a:pPr marL="0" indent="0">
              <a:buFont typeface="Wingdings 3" panose="05040102010807070707" pitchFamily="18" charset="2"/>
              <a:buNone/>
              <a:defRPr/>
            </a:pPr>
            <a:r>
              <a:rPr lang="tr-TR" sz="1600" dirty="0">
                <a:solidFill>
                  <a:schemeClr val="tx1"/>
                </a:solidFill>
                <a:latin typeface="Bookman Old Style" panose="02050604050505020204" pitchFamily="18" charset="0"/>
              </a:rPr>
              <a:t>            -santral </a:t>
            </a:r>
            <a:r>
              <a:rPr lang="tr-TR" sz="1600" dirty="0" err="1">
                <a:solidFill>
                  <a:schemeClr val="tx1"/>
                </a:solidFill>
                <a:latin typeface="Bookman Old Style" panose="02050604050505020204" pitchFamily="18" charset="0"/>
              </a:rPr>
              <a:t>venöz</a:t>
            </a:r>
            <a:r>
              <a:rPr lang="tr-TR" sz="1600" dirty="0">
                <a:solidFill>
                  <a:schemeClr val="tx1"/>
                </a:solidFill>
                <a:latin typeface="Bookman Old Style" panose="02050604050505020204" pitchFamily="18" charset="0"/>
              </a:rPr>
              <a:t> oksijen </a:t>
            </a:r>
            <a:r>
              <a:rPr lang="tr-TR" sz="1600" dirty="0" err="1">
                <a:solidFill>
                  <a:schemeClr val="tx1"/>
                </a:solidFill>
                <a:latin typeface="Bookman Old Style" panose="02050604050505020204" pitchFamily="18" charset="0"/>
              </a:rPr>
              <a:t>saturasyonu</a:t>
            </a:r>
            <a:r>
              <a:rPr lang="tr-TR" sz="1600" dirty="0">
                <a:solidFill>
                  <a:schemeClr val="tx1"/>
                </a:solidFill>
                <a:latin typeface="Bookman Old Style" panose="02050604050505020204" pitchFamily="18" charset="0"/>
              </a:rPr>
              <a:t> ölçümü (Scvo2) </a:t>
            </a:r>
          </a:p>
          <a:p>
            <a:pPr marL="0" indent="0">
              <a:buFont typeface="Wingdings 3" panose="05040102010807070707" pitchFamily="18" charset="2"/>
              <a:buNone/>
              <a:defRPr/>
            </a:pPr>
            <a:endParaRPr lang="tr-TR" sz="1600" dirty="0">
              <a:solidFill>
                <a:schemeClr val="tx1"/>
              </a:solidFill>
              <a:latin typeface="Bookman Old Style" panose="02050604050505020204" pitchFamily="18" charset="0"/>
            </a:endParaRPr>
          </a:p>
          <a:p>
            <a:pPr>
              <a:buFont typeface="Wingdings" panose="05000000000000000000" pitchFamily="2" charset="2"/>
              <a:buChar char="§"/>
              <a:defRPr/>
            </a:pPr>
            <a:r>
              <a:rPr lang="tr-TR" sz="1600" dirty="0">
                <a:solidFill>
                  <a:schemeClr val="tx1"/>
                </a:solidFill>
                <a:latin typeface="Bookman Old Style" panose="02050604050505020204" pitchFamily="18" charset="0"/>
              </a:rPr>
              <a:t>Başlangıç değerinin üzerine çıkışı gözlemlemek için </a:t>
            </a:r>
            <a:r>
              <a:rPr lang="tr-TR" sz="1600" dirty="0" err="1">
                <a:solidFill>
                  <a:schemeClr val="tx1"/>
                </a:solidFill>
                <a:latin typeface="Bookman Old Style" panose="02050604050505020204" pitchFamily="18" charset="0"/>
              </a:rPr>
              <a:t>laktatın</a:t>
            </a:r>
            <a:r>
              <a:rPr lang="tr-TR" sz="1600" dirty="0">
                <a:solidFill>
                  <a:schemeClr val="tx1"/>
                </a:solidFill>
                <a:latin typeface="Bookman Old Style" panose="02050604050505020204" pitchFamily="18" charset="0"/>
              </a:rPr>
              <a:t> tekrarlı ölçümü </a:t>
            </a:r>
          </a:p>
          <a:p>
            <a:pPr>
              <a:buFont typeface="Wingdings" panose="05000000000000000000" pitchFamily="2" charset="2"/>
              <a:buChar char="§"/>
              <a:defRPr/>
            </a:pPr>
            <a:endParaRPr lang="tr-TR" sz="1600" dirty="0">
              <a:solidFill>
                <a:schemeClr val="tx1"/>
              </a:solidFill>
              <a:latin typeface="Bookman Old Style" panose="02050604050505020204" pitchFamily="18" charset="0"/>
            </a:endParaRPr>
          </a:p>
          <a:p>
            <a:pPr marL="0" indent="0">
              <a:buFont typeface="Wingdings 3" panose="05040102010807070707" pitchFamily="18" charset="2"/>
              <a:buNone/>
              <a:defRPr/>
            </a:pPr>
            <a:r>
              <a:rPr lang="tr-TR" sz="1600" dirty="0">
                <a:solidFill>
                  <a:schemeClr val="tx1"/>
                </a:solidFill>
                <a:latin typeface="Bookman Old Style" panose="02050604050505020204" pitchFamily="18" charset="0"/>
              </a:rPr>
              <a:t> *** Rehberlerde geçen hedef değerler CVP &gt; 8 </a:t>
            </a:r>
            <a:r>
              <a:rPr lang="tr-TR" sz="1600" dirty="0" err="1">
                <a:solidFill>
                  <a:schemeClr val="tx1"/>
                </a:solidFill>
                <a:latin typeface="Bookman Old Style" panose="02050604050505020204" pitchFamily="18" charset="0"/>
              </a:rPr>
              <a:t>mmHg</a:t>
            </a:r>
            <a:r>
              <a:rPr lang="tr-TR" sz="1600" dirty="0">
                <a:solidFill>
                  <a:schemeClr val="tx1"/>
                </a:solidFill>
                <a:latin typeface="Bookman Old Style" panose="02050604050505020204" pitchFamily="18" charset="0"/>
              </a:rPr>
              <a:t>, Scvo2 &gt;%70  ve </a:t>
            </a:r>
            <a:r>
              <a:rPr lang="tr-TR" sz="1600" dirty="0" err="1">
                <a:solidFill>
                  <a:schemeClr val="tx1"/>
                </a:solidFill>
                <a:latin typeface="Bookman Old Style" panose="02050604050505020204" pitchFamily="18" charset="0"/>
              </a:rPr>
              <a:t>laktatın</a:t>
            </a:r>
            <a:r>
              <a:rPr lang="tr-TR" sz="1600" dirty="0">
                <a:solidFill>
                  <a:schemeClr val="tx1"/>
                </a:solidFill>
                <a:latin typeface="Bookman Old Style" panose="02050604050505020204" pitchFamily="18" charset="0"/>
              </a:rPr>
              <a:t> normal düzeye getirilmesidir.</a:t>
            </a:r>
          </a:p>
          <a:p>
            <a:pPr marL="0" indent="0">
              <a:buFont typeface="Wingdings 3" panose="05040102010807070707" pitchFamily="18" charset="2"/>
              <a:buNone/>
              <a:defRPr/>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Unvan 1">
            <a:extLst>
              <a:ext uri="{FF2B5EF4-FFF2-40B4-BE49-F238E27FC236}">
                <a16:creationId xmlns:a16="http://schemas.microsoft.com/office/drawing/2014/main" id="{C24E71EC-F611-464F-B056-B0EF15A92844}"/>
              </a:ext>
            </a:extLst>
          </p:cNvPr>
          <p:cNvSpPr>
            <a:spLocks noGrp="1"/>
          </p:cNvSpPr>
          <p:nvPr>
            <p:ph type="title"/>
          </p:nvPr>
        </p:nvSpPr>
        <p:spPr>
          <a:xfrm>
            <a:off x="2625725" y="611188"/>
            <a:ext cx="8912225" cy="1281112"/>
          </a:xfrm>
        </p:spPr>
        <p:txBody>
          <a:bodyPr/>
          <a:lstStyle/>
          <a:p>
            <a:pPr eaLnBrk="1" hangingPunct="1"/>
            <a:r>
              <a:rPr lang="tr-TR" altLang="tr-TR">
                <a:latin typeface="Bookman Old Style" panose="02050604050505020204" pitchFamily="18" charset="0"/>
              </a:rPr>
              <a:t>KARDİYOJENİK ŞOK</a:t>
            </a:r>
          </a:p>
        </p:txBody>
      </p:sp>
      <p:sp>
        <p:nvSpPr>
          <p:cNvPr id="3" name="İçerik Yer Tutucusu 2">
            <a:extLst>
              <a:ext uri="{FF2B5EF4-FFF2-40B4-BE49-F238E27FC236}">
                <a16:creationId xmlns:a16="http://schemas.microsoft.com/office/drawing/2014/main" id="{73C1D186-95F6-47DC-9770-A9AF75B12BDC}"/>
              </a:ext>
            </a:extLst>
          </p:cNvPr>
          <p:cNvSpPr>
            <a:spLocks noGrp="1"/>
          </p:cNvSpPr>
          <p:nvPr>
            <p:ph idx="1"/>
          </p:nvPr>
        </p:nvSpPr>
        <p:spPr>
          <a:xfrm>
            <a:off x="2589213" y="1774825"/>
            <a:ext cx="8915400" cy="5092700"/>
          </a:xfrm>
        </p:spPr>
        <p:txBody>
          <a:bodyPr rtlCol="0">
            <a:normAutofit/>
          </a:bodyPr>
          <a:lstStyle/>
          <a:p>
            <a:pPr marL="0" indent="0" eaLnBrk="1" fontAlgn="auto" hangingPunct="1">
              <a:spcAft>
                <a:spcPts val="0"/>
              </a:spcAft>
              <a:buFont typeface="Wingdings 3" charset="2"/>
              <a:buNone/>
              <a:defRPr/>
            </a:pPr>
            <a:r>
              <a:rPr lang="tr-TR" b="1" dirty="0">
                <a:solidFill>
                  <a:srgbClr val="FF0000"/>
                </a:solidFill>
                <a:latin typeface="Bookman Old Style" panose="02050604050505020204" pitchFamily="18" charset="0"/>
              </a:rPr>
              <a:t>Kalp Pompa Fonksiyonunda Bozulma</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Mı  (pompa yetersizliği ,duvar </a:t>
            </a:r>
            <a:r>
              <a:rPr lang="tr-TR" sz="1600" dirty="0" err="1">
                <a:solidFill>
                  <a:schemeClr val="tx1">
                    <a:lumMod val="75000"/>
                    <a:lumOff val="25000"/>
                  </a:schemeClr>
                </a:solidFill>
              </a:rPr>
              <a:t>rüptürü,perikardiyal</a:t>
            </a:r>
            <a:r>
              <a:rPr lang="tr-TR" sz="1600" dirty="0">
                <a:solidFill>
                  <a:schemeClr val="tx1">
                    <a:lumMod val="75000"/>
                    <a:lumOff val="25000"/>
                  </a:schemeClr>
                </a:solidFill>
              </a:rPr>
              <a:t> </a:t>
            </a:r>
            <a:r>
              <a:rPr lang="tr-TR" sz="1600" dirty="0" err="1">
                <a:solidFill>
                  <a:schemeClr val="tx1">
                    <a:lumMod val="75000"/>
                    <a:lumOff val="25000"/>
                  </a:schemeClr>
                </a:solidFill>
              </a:rPr>
              <a:t>tamponad</a:t>
            </a:r>
            <a:r>
              <a:rPr lang="tr-TR" sz="1600" dirty="0">
                <a:solidFill>
                  <a:schemeClr val="tx1">
                    <a:lumMod val="75000"/>
                    <a:lumOff val="25000"/>
                  </a:schemeClr>
                </a:solidFill>
              </a:rPr>
              <a:t> ,akut </a:t>
            </a:r>
            <a:r>
              <a:rPr lang="tr-TR" sz="1600" dirty="0" err="1">
                <a:solidFill>
                  <a:schemeClr val="tx1">
                    <a:lumMod val="75000"/>
                    <a:lumOff val="25000"/>
                  </a:schemeClr>
                </a:solidFill>
              </a:rPr>
              <a:t>mı,akut</a:t>
            </a:r>
            <a:r>
              <a:rPr lang="tr-TR" sz="1600" dirty="0">
                <a:solidFill>
                  <a:schemeClr val="tx1">
                    <a:lumMod val="75000"/>
                    <a:lumOff val="25000"/>
                  </a:schemeClr>
                </a:solidFill>
              </a:rPr>
              <a:t> </a:t>
            </a:r>
            <a:r>
              <a:rPr lang="tr-TR" sz="1600" dirty="0" err="1">
                <a:solidFill>
                  <a:schemeClr val="tx1">
                    <a:lumMod val="75000"/>
                    <a:lumOff val="25000"/>
                  </a:schemeClr>
                </a:solidFill>
              </a:rPr>
              <a:t>vsd</a:t>
            </a:r>
            <a:r>
              <a:rPr lang="tr-TR" sz="1600" dirty="0">
                <a:solidFill>
                  <a:schemeClr val="tx1">
                    <a:lumMod val="75000"/>
                    <a:lumOff val="25000"/>
                  </a:schemeClr>
                </a:solidFill>
              </a:rPr>
              <a:t>.)</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Papiller</a:t>
            </a:r>
            <a:r>
              <a:rPr lang="tr-TR" sz="1600" dirty="0">
                <a:solidFill>
                  <a:schemeClr val="tx1">
                    <a:lumMod val="75000"/>
                    <a:lumOff val="25000"/>
                  </a:schemeClr>
                </a:solidFill>
              </a:rPr>
              <a:t> kas </a:t>
            </a:r>
            <a:r>
              <a:rPr lang="tr-TR" sz="1600" dirty="0" err="1">
                <a:solidFill>
                  <a:schemeClr val="tx1">
                    <a:lumMod val="75000"/>
                    <a:lumOff val="25000"/>
                  </a:schemeClr>
                </a:solidFill>
              </a:rPr>
              <a:t>rüptürü</a:t>
            </a: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Akut kapak yetmezliği( akut mitral </a:t>
            </a:r>
            <a:r>
              <a:rPr lang="tr-TR" sz="1600" dirty="0" err="1">
                <a:solidFill>
                  <a:schemeClr val="tx1">
                    <a:lumMod val="75000"/>
                    <a:lumOff val="25000"/>
                  </a:schemeClr>
                </a:solidFill>
              </a:rPr>
              <a:t>regürjitasyon</a:t>
            </a:r>
            <a:r>
              <a:rPr lang="tr-TR" sz="1600" dirty="0">
                <a:solidFill>
                  <a:schemeClr val="tx1">
                    <a:lumMod val="75000"/>
                    <a:lumOff val="25000"/>
                  </a:schemeClr>
                </a:solidFill>
              </a:rPr>
              <a:t> , akut aort yetmezliği ) </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Miyokard</a:t>
            </a:r>
            <a:r>
              <a:rPr lang="tr-TR" sz="1600" dirty="0">
                <a:solidFill>
                  <a:schemeClr val="tx1">
                    <a:lumMod val="75000"/>
                    <a:lumOff val="25000"/>
                  </a:schemeClr>
                </a:solidFill>
              </a:rPr>
              <a:t> hasarı</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Aritmi</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Son dönem KMP</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Miyokarditler</a:t>
            </a:r>
            <a:r>
              <a:rPr lang="tr-TR" sz="1600" dirty="0">
                <a:solidFill>
                  <a:schemeClr val="tx1">
                    <a:lumMod val="75000"/>
                    <a:lumOff val="25000"/>
                  </a:schemeClr>
                </a:solidFill>
              </a:rPr>
              <a:t> </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Sol </a:t>
            </a:r>
            <a:r>
              <a:rPr lang="tr-TR" sz="1600" dirty="0" err="1">
                <a:solidFill>
                  <a:schemeClr val="tx1">
                    <a:lumMod val="75000"/>
                    <a:lumOff val="25000"/>
                  </a:schemeClr>
                </a:solidFill>
              </a:rPr>
              <a:t>ventrikül</a:t>
            </a:r>
            <a:r>
              <a:rPr lang="tr-TR" sz="1600" dirty="0">
                <a:solidFill>
                  <a:schemeClr val="tx1">
                    <a:lumMod val="75000"/>
                    <a:lumOff val="25000"/>
                  </a:schemeClr>
                </a:solidFill>
              </a:rPr>
              <a:t> çıkış yolu </a:t>
            </a:r>
            <a:r>
              <a:rPr lang="tr-TR" sz="1600" dirty="0" err="1">
                <a:solidFill>
                  <a:schemeClr val="tx1">
                    <a:lumMod val="75000"/>
                    <a:lumOff val="25000"/>
                  </a:schemeClr>
                </a:solidFill>
              </a:rPr>
              <a:t>obstriksiyonu</a:t>
            </a:r>
            <a:r>
              <a:rPr lang="tr-TR" sz="1600" dirty="0">
                <a:solidFill>
                  <a:schemeClr val="tx1">
                    <a:lumMod val="75000"/>
                    <a:lumOff val="25000"/>
                  </a:schemeClr>
                </a:solidFill>
              </a:rPr>
              <a:t> ( aort </a:t>
            </a:r>
            <a:r>
              <a:rPr lang="tr-TR" sz="1600" dirty="0" err="1">
                <a:solidFill>
                  <a:schemeClr val="tx1">
                    <a:lumMod val="75000"/>
                    <a:lumOff val="25000"/>
                  </a:schemeClr>
                </a:solidFill>
              </a:rPr>
              <a:t>stenozu</a:t>
            </a:r>
            <a:r>
              <a:rPr lang="tr-TR" sz="1600" dirty="0">
                <a:solidFill>
                  <a:schemeClr val="tx1">
                    <a:lumMod val="75000"/>
                    <a:lumOff val="25000"/>
                  </a:schemeClr>
                </a:solidFill>
              </a:rPr>
              <a:t>, </a:t>
            </a:r>
            <a:r>
              <a:rPr lang="tr-TR" sz="1600" dirty="0" err="1">
                <a:solidFill>
                  <a:schemeClr val="tx1">
                    <a:lumMod val="75000"/>
                    <a:lumOff val="25000"/>
                  </a:schemeClr>
                </a:solidFill>
              </a:rPr>
              <a:t>hipertrofik</a:t>
            </a:r>
            <a:r>
              <a:rPr lang="tr-TR" sz="1600" dirty="0">
                <a:solidFill>
                  <a:schemeClr val="tx1">
                    <a:lumMod val="75000"/>
                    <a:lumOff val="25000"/>
                  </a:schemeClr>
                </a:solidFill>
              </a:rPr>
              <a:t> </a:t>
            </a:r>
            <a:r>
              <a:rPr lang="tr-TR" sz="1600" dirty="0" err="1">
                <a:solidFill>
                  <a:schemeClr val="tx1">
                    <a:lumMod val="75000"/>
                    <a:lumOff val="25000"/>
                  </a:schemeClr>
                </a:solidFill>
              </a:rPr>
              <a:t>obstrüktif</a:t>
            </a:r>
            <a:r>
              <a:rPr lang="tr-TR" sz="1600" dirty="0">
                <a:solidFill>
                  <a:schemeClr val="tx1">
                    <a:lumMod val="75000"/>
                    <a:lumOff val="25000"/>
                  </a:schemeClr>
                </a:solidFill>
              </a:rPr>
              <a:t> KMP)</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Sol </a:t>
            </a:r>
            <a:r>
              <a:rPr lang="tr-TR" sz="1600" dirty="0" err="1">
                <a:solidFill>
                  <a:schemeClr val="tx1">
                    <a:lumMod val="75000"/>
                    <a:lumOff val="25000"/>
                  </a:schemeClr>
                </a:solidFill>
              </a:rPr>
              <a:t>ventrikül</a:t>
            </a:r>
            <a:r>
              <a:rPr lang="tr-TR" sz="1600" dirty="0">
                <a:solidFill>
                  <a:schemeClr val="tx1">
                    <a:lumMod val="75000"/>
                    <a:lumOff val="25000"/>
                  </a:schemeClr>
                </a:solidFill>
              </a:rPr>
              <a:t> </a:t>
            </a:r>
            <a:r>
              <a:rPr lang="tr-TR" sz="1600" dirty="0" err="1">
                <a:solidFill>
                  <a:schemeClr val="tx1">
                    <a:lumMod val="75000"/>
                    <a:lumOff val="25000"/>
                  </a:schemeClr>
                </a:solidFill>
              </a:rPr>
              <a:t>dolumunu</a:t>
            </a:r>
            <a:r>
              <a:rPr lang="tr-TR" sz="1600" dirty="0">
                <a:solidFill>
                  <a:schemeClr val="tx1">
                    <a:lumMod val="75000"/>
                    <a:lumOff val="25000"/>
                  </a:schemeClr>
                </a:solidFill>
              </a:rPr>
              <a:t> engelleyen nedenler (mitral </a:t>
            </a:r>
            <a:r>
              <a:rPr lang="tr-TR" sz="1600" dirty="0" err="1">
                <a:solidFill>
                  <a:schemeClr val="tx1">
                    <a:lumMod val="75000"/>
                    <a:lumOff val="25000"/>
                  </a:schemeClr>
                </a:solidFill>
              </a:rPr>
              <a:t>stenoz</a:t>
            </a:r>
            <a:r>
              <a:rPr lang="tr-TR" sz="1600" dirty="0">
                <a:solidFill>
                  <a:schemeClr val="tx1">
                    <a:lumMod val="75000"/>
                    <a:lumOff val="25000"/>
                  </a:schemeClr>
                </a:solidFill>
              </a:rPr>
              <a:t>, sol </a:t>
            </a:r>
            <a:r>
              <a:rPr lang="tr-TR" sz="1600" dirty="0" err="1">
                <a:solidFill>
                  <a:schemeClr val="tx1">
                    <a:lumMod val="75000"/>
                    <a:lumOff val="25000"/>
                  </a:schemeClr>
                </a:solidFill>
              </a:rPr>
              <a:t>atriyal</a:t>
            </a:r>
            <a:r>
              <a:rPr lang="tr-TR" sz="1600" dirty="0">
                <a:solidFill>
                  <a:schemeClr val="tx1">
                    <a:lumMod val="75000"/>
                    <a:lumOff val="25000"/>
                  </a:schemeClr>
                </a:solidFill>
              </a:rPr>
              <a:t> </a:t>
            </a:r>
            <a:r>
              <a:rPr lang="tr-TR" sz="1600" dirty="0" err="1">
                <a:solidFill>
                  <a:schemeClr val="tx1">
                    <a:lumMod val="75000"/>
                    <a:lumOff val="25000"/>
                  </a:schemeClr>
                </a:solidFill>
              </a:rPr>
              <a:t>miksoma</a:t>
            </a:r>
            <a:r>
              <a:rPr lang="tr-TR" sz="1600" dirty="0">
                <a:solidFill>
                  <a:schemeClr val="tx1">
                    <a:lumMod val="75000"/>
                    <a:lumOff val="25000"/>
                  </a:schemeClr>
                </a:solidFill>
              </a:rPr>
              <a:t>)</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Metabolik</a:t>
            </a:r>
            <a:r>
              <a:rPr lang="tr-TR" sz="1600" dirty="0">
                <a:solidFill>
                  <a:schemeClr val="tx1">
                    <a:lumMod val="75000"/>
                    <a:lumOff val="25000"/>
                  </a:schemeClr>
                </a:solidFill>
              </a:rPr>
              <a:t> nedenler</a:t>
            </a: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İlaç </a:t>
            </a:r>
            <a:r>
              <a:rPr lang="tr-TR" sz="1600" dirty="0" err="1">
                <a:solidFill>
                  <a:schemeClr val="tx1">
                    <a:lumMod val="75000"/>
                    <a:lumOff val="25000"/>
                  </a:schemeClr>
                </a:solidFill>
              </a:rPr>
              <a:t>reaksiyonlarI</a:t>
            </a:r>
            <a:r>
              <a:rPr lang="tr-TR" sz="1600" dirty="0">
                <a:solidFill>
                  <a:schemeClr val="tx1">
                    <a:lumMod val="75000"/>
                    <a:lumOff val="25000"/>
                  </a:schemeClr>
                </a:solidFill>
              </a:rPr>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Unvan 1">
            <a:extLst>
              <a:ext uri="{FF2B5EF4-FFF2-40B4-BE49-F238E27FC236}">
                <a16:creationId xmlns:a16="http://schemas.microsoft.com/office/drawing/2014/main" id="{785F6027-74C1-4450-83F1-2962988F46A6}"/>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OBSTRÜKTİF ŞOK</a:t>
            </a:r>
          </a:p>
        </p:txBody>
      </p:sp>
      <p:sp>
        <p:nvSpPr>
          <p:cNvPr id="3" name="İçerik Yer Tutucusu 2">
            <a:extLst>
              <a:ext uri="{FF2B5EF4-FFF2-40B4-BE49-F238E27FC236}">
                <a16:creationId xmlns:a16="http://schemas.microsoft.com/office/drawing/2014/main" id="{984990E0-BDFA-44E3-A3D5-354EF3B3CC78}"/>
              </a:ext>
            </a:extLst>
          </p:cNvPr>
          <p:cNvSpPr>
            <a:spLocks noGrp="1"/>
          </p:cNvSpPr>
          <p:nvPr>
            <p:ph idx="1"/>
          </p:nvPr>
        </p:nvSpPr>
        <p:spPr>
          <a:xfrm>
            <a:off x="2589213" y="1752600"/>
            <a:ext cx="8915400" cy="4752975"/>
          </a:xfrm>
        </p:spPr>
        <p:txBody>
          <a:bodyPr rtlCol="0">
            <a:normAutofit lnSpcReduction="10000"/>
          </a:bodyPr>
          <a:lstStyle/>
          <a:p>
            <a:pPr marL="0" indent="0" eaLnBrk="1" fontAlgn="auto" hangingPunct="1">
              <a:spcAft>
                <a:spcPts val="0"/>
              </a:spcAft>
              <a:buFont typeface="Wingdings 3" panose="05040102010807070707" pitchFamily="18" charset="2"/>
              <a:buNone/>
              <a:defRPr/>
            </a:pPr>
            <a:r>
              <a:rPr lang="tr-TR" dirty="0">
                <a:solidFill>
                  <a:schemeClr val="tx1">
                    <a:lumMod val="75000"/>
                    <a:lumOff val="25000"/>
                  </a:schemeClr>
                </a:solidFill>
              </a:rPr>
              <a:t>Kalp pompa fonksiyonu normal ancak dolum ya da </a:t>
            </a:r>
            <a:r>
              <a:rPr lang="tr-TR" dirty="0" err="1">
                <a:solidFill>
                  <a:schemeClr val="tx1">
                    <a:lumMod val="75000"/>
                    <a:lumOff val="25000"/>
                  </a:schemeClr>
                </a:solidFill>
              </a:rPr>
              <a:t>sistolik</a:t>
            </a:r>
            <a:r>
              <a:rPr lang="tr-TR" dirty="0">
                <a:solidFill>
                  <a:schemeClr val="tx1">
                    <a:lumMod val="75000"/>
                    <a:lumOff val="25000"/>
                  </a:schemeClr>
                </a:solidFill>
              </a:rPr>
              <a:t> </a:t>
            </a:r>
            <a:r>
              <a:rPr lang="tr-TR" dirty="0" err="1">
                <a:solidFill>
                  <a:schemeClr val="tx1">
                    <a:lumMod val="75000"/>
                    <a:lumOff val="25000"/>
                  </a:schemeClr>
                </a:solidFill>
              </a:rPr>
              <a:t>ejeksiyon</a:t>
            </a:r>
            <a:r>
              <a:rPr lang="tr-TR" dirty="0">
                <a:solidFill>
                  <a:schemeClr val="tx1">
                    <a:lumMod val="75000"/>
                    <a:lumOff val="25000"/>
                  </a:schemeClr>
                </a:solidFill>
              </a:rPr>
              <a:t> önünde zorluk yaratan durum mevcuttur.</a:t>
            </a:r>
          </a:p>
          <a:p>
            <a:pPr marL="0" indent="0" eaLnBrk="1" fontAlgn="auto" hangingPunct="1">
              <a:spcAft>
                <a:spcPts val="0"/>
              </a:spcAft>
              <a:buFont typeface="Wingdings 3" panose="05040102010807070707" pitchFamily="18" charset="2"/>
              <a:buNone/>
              <a:defRPr/>
            </a:pPr>
            <a:endParaRPr lang="tr-TR" dirty="0">
              <a:solidFill>
                <a:schemeClr val="tx1">
                  <a:lumMod val="75000"/>
                  <a:lumOff val="25000"/>
                </a:schemeClr>
              </a:solidFill>
            </a:endParaRPr>
          </a:p>
          <a:p>
            <a:pPr marL="0" indent="0" eaLnBrk="1" fontAlgn="auto" hangingPunct="1">
              <a:spcAft>
                <a:spcPts val="0"/>
              </a:spcAft>
              <a:buFont typeface="Wingdings 3" panose="05040102010807070707" pitchFamily="18" charset="2"/>
              <a:buNone/>
              <a:defRPr/>
            </a:pPr>
            <a:r>
              <a:rPr lang="tr-TR" dirty="0">
                <a:solidFill>
                  <a:srgbClr val="FF0000"/>
                </a:solidFill>
              </a:rPr>
              <a:t>Nedenleri;</a:t>
            </a: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Perikard</a:t>
            </a:r>
            <a:r>
              <a:rPr lang="tr-TR" sz="1600" dirty="0">
                <a:solidFill>
                  <a:schemeClr val="tx1">
                    <a:lumMod val="75000"/>
                    <a:lumOff val="25000"/>
                  </a:schemeClr>
                </a:solidFill>
              </a:rPr>
              <a:t> </a:t>
            </a:r>
            <a:r>
              <a:rPr lang="tr-TR" sz="1600" dirty="0" err="1">
                <a:solidFill>
                  <a:schemeClr val="tx1">
                    <a:lumMod val="75000"/>
                    <a:lumOff val="25000"/>
                  </a:schemeClr>
                </a:solidFill>
              </a:rPr>
              <a:t>Tamponadı</a:t>
            </a:r>
            <a:r>
              <a:rPr lang="tr-TR" sz="1600" dirty="0">
                <a:solidFill>
                  <a:schemeClr val="tx1">
                    <a:lumMod val="75000"/>
                    <a:lumOff val="25000"/>
                  </a:schemeClr>
                </a:solidFill>
              </a:rPr>
              <a:t> </a:t>
            </a:r>
          </a:p>
          <a:p>
            <a:pPr eaLnBrk="1" fontAlgn="auto" hangingPunct="1">
              <a:spcAft>
                <a:spcPts val="0"/>
              </a:spcAft>
              <a:buFont typeface="Wingdings" panose="05000000000000000000" pitchFamily="2" charset="2"/>
              <a:buChar char="§"/>
              <a:defRPr/>
            </a:pP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PTE</a:t>
            </a:r>
          </a:p>
          <a:p>
            <a:pPr eaLnBrk="1" fontAlgn="auto" hangingPunct="1">
              <a:spcAft>
                <a:spcPts val="0"/>
              </a:spcAft>
              <a:buFont typeface="Wingdings" panose="05000000000000000000" pitchFamily="2" charset="2"/>
              <a:buChar char="§"/>
              <a:defRPr/>
            </a:pP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Tansiyon </a:t>
            </a:r>
            <a:r>
              <a:rPr lang="tr-TR" sz="1600" dirty="0" err="1">
                <a:solidFill>
                  <a:schemeClr val="tx1">
                    <a:lumMod val="75000"/>
                    <a:lumOff val="25000"/>
                  </a:schemeClr>
                </a:solidFill>
              </a:rPr>
              <a:t>Pnomotoraks</a:t>
            </a: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sz="1600" dirty="0" err="1">
                <a:solidFill>
                  <a:schemeClr val="tx1">
                    <a:lumMod val="75000"/>
                    <a:lumOff val="25000"/>
                  </a:schemeClr>
                </a:solidFill>
              </a:rPr>
              <a:t>İnferior</a:t>
            </a:r>
            <a:r>
              <a:rPr lang="tr-TR" sz="1600" dirty="0">
                <a:solidFill>
                  <a:schemeClr val="tx1">
                    <a:lumMod val="75000"/>
                    <a:lumOff val="25000"/>
                  </a:schemeClr>
                </a:solidFill>
              </a:rPr>
              <a:t> Vena Kava Obstrüksiyonu (DVT, Hamilelikte Büyümüş </a:t>
            </a:r>
            <a:r>
              <a:rPr lang="tr-TR" sz="1600" dirty="0" err="1">
                <a:solidFill>
                  <a:schemeClr val="tx1">
                    <a:lumMod val="75000"/>
                    <a:lumOff val="25000"/>
                  </a:schemeClr>
                </a:solidFill>
              </a:rPr>
              <a:t>Uterus</a:t>
            </a:r>
            <a:r>
              <a:rPr lang="tr-TR" sz="1600" dirty="0">
                <a:solidFill>
                  <a:schemeClr val="tx1">
                    <a:lumMod val="75000"/>
                    <a:lumOff val="25000"/>
                  </a:schemeClr>
                </a:solidFill>
              </a:rPr>
              <a:t> Basısı ,</a:t>
            </a:r>
            <a:r>
              <a:rPr lang="tr-TR" sz="1600" dirty="0" err="1">
                <a:solidFill>
                  <a:schemeClr val="tx1">
                    <a:lumMod val="75000"/>
                    <a:lumOff val="25000"/>
                  </a:schemeClr>
                </a:solidFill>
              </a:rPr>
              <a:t>Neoplaziler</a:t>
            </a:r>
            <a:r>
              <a:rPr lang="tr-TR" sz="1600" dirty="0">
                <a:solidFill>
                  <a:schemeClr val="tx1">
                    <a:lumMod val="75000"/>
                    <a:lumOff val="25000"/>
                  </a:schemeClr>
                </a:solidFill>
              </a:rPr>
              <a:t>)</a:t>
            </a:r>
          </a:p>
          <a:p>
            <a:pPr eaLnBrk="1" fontAlgn="auto" hangingPunct="1">
              <a:spcAft>
                <a:spcPts val="0"/>
              </a:spcAft>
              <a:buFont typeface="Wingdings" panose="05000000000000000000" pitchFamily="2" charset="2"/>
              <a:buChar char="§"/>
              <a:defRPr/>
            </a:pPr>
            <a:endParaRPr lang="tr-TR" sz="1600"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sz="1600" dirty="0">
                <a:solidFill>
                  <a:schemeClr val="tx1">
                    <a:lumMod val="75000"/>
                    <a:lumOff val="25000"/>
                  </a:schemeClr>
                </a:solidFill>
              </a:rPr>
              <a:t>Artmış  </a:t>
            </a:r>
            <a:r>
              <a:rPr lang="tr-TR" sz="1600" dirty="0" err="1">
                <a:solidFill>
                  <a:schemeClr val="tx1">
                    <a:lumMod val="75000"/>
                    <a:lumOff val="25000"/>
                  </a:schemeClr>
                </a:solidFill>
              </a:rPr>
              <a:t>İntratorasik</a:t>
            </a:r>
            <a:r>
              <a:rPr lang="tr-TR" sz="1600" dirty="0">
                <a:solidFill>
                  <a:schemeClr val="tx1">
                    <a:lumMod val="75000"/>
                    <a:lumOff val="25000"/>
                  </a:schemeClr>
                </a:solidFill>
              </a:rPr>
              <a:t> Basınç ( </a:t>
            </a:r>
            <a:r>
              <a:rPr lang="tr-TR" sz="1600" dirty="0" err="1">
                <a:solidFill>
                  <a:schemeClr val="tx1">
                    <a:lumMod val="75000"/>
                    <a:lumOff val="25000"/>
                  </a:schemeClr>
                </a:solidFill>
              </a:rPr>
              <a:t>Neoplaziler</a:t>
            </a:r>
            <a:r>
              <a:rPr lang="tr-TR" sz="1600" dirty="0">
                <a:solidFill>
                  <a:schemeClr val="tx1">
                    <a:lumMod val="75000"/>
                    <a:lumOff val="25000"/>
                  </a:schemeClr>
                </a:solidFill>
              </a:rPr>
              <a:t> , Artmış Pozitif </a:t>
            </a:r>
            <a:r>
              <a:rPr lang="tr-TR" sz="1600" dirty="0" err="1">
                <a:solidFill>
                  <a:schemeClr val="tx1">
                    <a:lumMod val="75000"/>
                    <a:lumOff val="25000"/>
                  </a:schemeClr>
                </a:solidFill>
              </a:rPr>
              <a:t>End-ekspratuar</a:t>
            </a:r>
            <a:r>
              <a:rPr lang="tr-TR" sz="1600" dirty="0">
                <a:solidFill>
                  <a:schemeClr val="tx1">
                    <a:lumMod val="75000"/>
                    <a:lumOff val="25000"/>
                  </a:schemeClr>
                </a:solidFill>
              </a:rPr>
              <a:t> Basınç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Unvan 1">
            <a:extLst>
              <a:ext uri="{FF2B5EF4-FFF2-40B4-BE49-F238E27FC236}">
                <a16:creationId xmlns:a16="http://schemas.microsoft.com/office/drawing/2014/main" id="{B7F12355-60C7-4A0D-8F8B-12162AAE576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Aynı Anda Birden Çok Şok Tipi Görülebilir Mi?</a:t>
            </a:r>
          </a:p>
        </p:txBody>
      </p:sp>
      <p:sp>
        <p:nvSpPr>
          <p:cNvPr id="62467" name="İçerik Yer Tutucusu 2">
            <a:extLst>
              <a:ext uri="{FF2B5EF4-FFF2-40B4-BE49-F238E27FC236}">
                <a16:creationId xmlns:a16="http://schemas.microsoft.com/office/drawing/2014/main" id="{D63634A6-E5F5-4AE1-8D0F-C3D66A9ADDB0}"/>
              </a:ext>
            </a:extLst>
          </p:cNvPr>
          <p:cNvSpPr>
            <a:spLocks noGrp="1"/>
          </p:cNvSpPr>
          <p:nvPr>
            <p:ph idx="1"/>
          </p:nvPr>
        </p:nvSpPr>
        <p:spPr>
          <a:xfrm>
            <a:off x="2592388" y="2019300"/>
            <a:ext cx="8915400" cy="3778250"/>
          </a:xfrm>
        </p:spPr>
        <p:txBody>
          <a:bodyPr/>
          <a:lstStyle/>
          <a:p>
            <a:pPr marL="0" indent="0" eaLnBrk="1" hangingPunct="1">
              <a:buFont typeface="Wingdings 3" panose="05040102010807070707" pitchFamily="18" charset="2"/>
              <a:buNone/>
              <a:defRPr/>
            </a:pPr>
            <a:endParaRPr lang="tr-TR" altLang="tr-TR" b="1" u="sng" dirty="0"/>
          </a:p>
          <a:p>
            <a:pPr marL="0" indent="0" eaLnBrk="1" hangingPunct="1">
              <a:buFont typeface="Wingdings 3" panose="05040102010807070707" pitchFamily="18" charset="2"/>
              <a:buNone/>
              <a:defRPr/>
            </a:pPr>
            <a:endParaRPr lang="tr-TR" altLang="tr-TR" b="1" u="sng" dirty="0"/>
          </a:p>
          <a:p>
            <a:pPr eaLnBrk="1" hangingPunct="1">
              <a:buFont typeface="Wingdings" panose="05000000000000000000" pitchFamily="2" charset="2"/>
              <a:buChar char="§"/>
              <a:defRPr/>
            </a:pPr>
            <a:r>
              <a:rPr lang="tr-TR" altLang="tr-TR" b="1" u="sng" dirty="0">
                <a:solidFill>
                  <a:srgbClr val="FF0000"/>
                </a:solidFill>
                <a:latin typeface="Bookman Old Style" panose="02050604050505020204" pitchFamily="18" charset="0"/>
              </a:rPr>
              <a:t>STRANGÜLE İNTESTİNAL OBSTRÜKSİYON</a:t>
            </a:r>
          </a:p>
          <a:p>
            <a:pPr marL="0" indent="0" eaLnBrk="1" hangingPunct="1">
              <a:buFont typeface="Wingdings 3" panose="05040102010807070707" pitchFamily="18" charset="2"/>
              <a:buNone/>
              <a:defRPr/>
            </a:pPr>
            <a:r>
              <a:rPr lang="tr-TR" altLang="tr-TR" dirty="0">
                <a:solidFill>
                  <a:srgbClr val="0070C0"/>
                </a:solidFill>
                <a:latin typeface="Bookman Old Style" panose="02050604050505020204" pitchFamily="18" charset="0"/>
              </a:rPr>
              <a:t>     HİPOVOLEMİK ŞOK+SEPTİK ŞOK OLABİLİR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Unvan 1">
            <a:extLst>
              <a:ext uri="{FF2B5EF4-FFF2-40B4-BE49-F238E27FC236}">
                <a16:creationId xmlns:a16="http://schemas.microsoft.com/office/drawing/2014/main" id="{68364CAD-A517-4ABE-A60A-B0005CD65A47}"/>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NÖROJENİK ŞOK </a:t>
            </a:r>
          </a:p>
        </p:txBody>
      </p:sp>
      <p:sp>
        <p:nvSpPr>
          <p:cNvPr id="63491" name="İçerik Yer Tutucusu 2">
            <a:extLst>
              <a:ext uri="{FF2B5EF4-FFF2-40B4-BE49-F238E27FC236}">
                <a16:creationId xmlns:a16="http://schemas.microsoft.com/office/drawing/2014/main" id="{5B927F4B-0765-47FB-B2A5-A126C26E65F1}"/>
              </a:ext>
            </a:extLst>
          </p:cNvPr>
          <p:cNvSpPr>
            <a:spLocks noGrp="1"/>
          </p:cNvSpPr>
          <p:nvPr>
            <p:ph idx="1"/>
          </p:nvPr>
        </p:nvSpPr>
        <p:spPr>
          <a:xfrm>
            <a:off x="2589213" y="2133600"/>
            <a:ext cx="8915400" cy="3778250"/>
          </a:xfrm>
        </p:spPr>
        <p:txBody>
          <a:bodyPr/>
          <a:lstStyle/>
          <a:p>
            <a:pPr marL="0" indent="0" eaLnBrk="1" hangingPunct="1">
              <a:buFont typeface="Wingdings 3" panose="05040102010807070707" pitchFamily="18" charset="2"/>
              <a:buNone/>
              <a:defRPr/>
            </a:pPr>
            <a:r>
              <a:rPr lang="tr-TR" altLang="tr-TR" i="1" dirty="0" err="1">
                <a:latin typeface="Bookman Old Style" panose="02050604050505020204" pitchFamily="18" charset="0"/>
              </a:rPr>
              <a:t>Vazokonstriktor</a:t>
            </a:r>
            <a:r>
              <a:rPr lang="tr-TR" altLang="tr-TR" i="1" dirty="0">
                <a:latin typeface="Bookman Old Style" panose="02050604050505020204" pitchFamily="18" charset="0"/>
              </a:rPr>
              <a:t> </a:t>
            </a:r>
            <a:r>
              <a:rPr lang="tr-TR" altLang="tr-TR" i="1" dirty="0" err="1">
                <a:latin typeface="Bookman Old Style" panose="02050604050505020204" pitchFamily="18" charset="0"/>
              </a:rPr>
              <a:t>implusların</a:t>
            </a:r>
            <a:r>
              <a:rPr lang="tr-TR" altLang="tr-TR" i="1" dirty="0">
                <a:latin typeface="Bookman Old Style" panose="02050604050505020204" pitchFamily="18" charset="0"/>
              </a:rPr>
              <a:t> kaybı  </a:t>
            </a:r>
            <a:r>
              <a:rPr lang="tr-TR" altLang="tr-TR" i="1" dirty="0" err="1">
                <a:latin typeface="Bookman Old Style" panose="02050604050505020204" pitchFamily="18" charset="0"/>
              </a:rPr>
              <a:t>vasküler</a:t>
            </a:r>
            <a:r>
              <a:rPr lang="tr-TR" altLang="tr-TR" i="1" dirty="0">
                <a:latin typeface="Bookman Old Style" panose="02050604050505020204" pitchFamily="18" charset="0"/>
              </a:rPr>
              <a:t> </a:t>
            </a:r>
            <a:r>
              <a:rPr lang="tr-TR" altLang="tr-TR" i="1" dirty="0" err="1">
                <a:latin typeface="Bookman Old Style" panose="02050604050505020204" pitchFamily="18" charset="0"/>
              </a:rPr>
              <a:t>kapasitansın</a:t>
            </a:r>
            <a:r>
              <a:rPr lang="tr-TR" altLang="tr-TR" i="1" dirty="0">
                <a:latin typeface="Bookman Old Style" panose="02050604050505020204" pitchFamily="18" charset="0"/>
              </a:rPr>
              <a:t> </a:t>
            </a:r>
            <a:r>
              <a:rPr lang="tr-TR" altLang="tr-TR" i="1" dirty="0" err="1">
                <a:latin typeface="Bookman Old Style" panose="02050604050505020204" pitchFamily="18" charset="0"/>
              </a:rPr>
              <a:t>artması,venöz</a:t>
            </a:r>
            <a:r>
              <a:rPr lang="tr-TR" altLang="tr-TR" i="1" dirty="0">
                <a:latin typeface="Bookman Old Style" panose="02050604050505020204" pitchFamily="18" charset="0"/>
              </a:rPr>
              <a:t> dönüşün azalması  ve </a:t>
            </a:r>
            <a:r>
              <a:rPr lang="tr-TR" altLang="tr-TR" i="1" dirty="0" err="1">
                <a:latin typeface="Bookman Old Style" panose="02050604050505020204" pitchFamily="18" charset="0"/>
              </a:rPr>
              <a:t>kardiak</a:t>
            </a:r>
            <a:r>
              <a:rPr lang="tr-TR" altLang="tr-TR" i="1" dirty="0">
                <a:latin typeface="Bookman Old Style" panose="02050604050505020204" pitchFamily="18" charset="0"/>
              </a:rPr>
              <a:t> </a:t>
            </a:r>
            <a:r>
              <a:rPr lang="tr-TR" altLang="tr-TR" i="1" dirty="0" err="1">
                <a:latin typeface="Bookman Old Style" panose="02050604050505020204" pitchFamily="18" charset="0"/>
              </a:rPr>
              <a:t>outputun</a:t>
            </a:r>
            <a:r>
              <a:rPr lang="tr-TR" altLang="tr-TR" i="1" dirty="0">
                <a:latin typeface="Bookman Old Style" panose="02050604050505020204" pitchFamily="18" charset="0"/>
              </a:rPr>
              <a:t> azalmasıyla sonuçlanmaktadır.</a:t>
            </a:r>
          </a:p>
          <a:p>
            <a:pPr eaLnBrk="1" hangingPunct="1">
              <a:buFont typeface="Wingdings" panose="05000000000000000000" pitchFamily="2" charset="2"/>
              <a:buChar char="§"/>
              <a:defRPr/>
            </a:pPr>
            <a:endParaRPr lang="tr-TR" altLang="tr-TR" i="1" dirty="0">
              <a:latin typeface="Bookman Old Style" panose="02050604050505020204" pitchFamily="18" charset="0"/>
            </a:endParaRPr>
          </a:p>
          <a:p>
            <a:pPr eaLnBrk="1" hangingPunct="1">
              <a:buFont typeface="Wingdings" panose="05000000000000000000" pitchFamily="2" charset="2"/>
              <a:buChar char="§"/>
              <a:defRPr/>
            </a:pPr>
            <a:endParaRPr lang="tr-TR" altLang="tr-TR" i="1" dirty="0">
              <a:latin typeface="Bookman Old Style" panose="02050604050505020204" pitchFamily="18" charset="0"/>
            </a:endParaRPr>
          </a:p>
          <a:p>
            <a:pPr eaLnBrk="1" hangingPunct="1">
              <a:buFont typeface="Wingdings" panose="05000000000000000000" pitchFamily="2" charset="2"/>
              <a:buChar char="§"/>
              <a:defRPr/>
            </a:pPr>
            <a:r>
              <a:rPr lang="tr-TR" altLang="tr-TR" b="1" i="1" dirty="0">
                <a:solidFill>
                  <a:srgbClr val="FF0000"/>
                </a:solidFill>
                <a:latin typeface="Bookman Old Style" panose="02050604050505020204" pitchFamily="18" charset="0"/>
              </a:rPr>
              <a:t>Nedenleri ;</a:t>
            </a:r>
          </a:p>
          <a:p>
            <a:pPr eaLnBrk="1" hangingPunct="1">
              <a:buFont typeface="Wingdings" panose="05000000000000000000" pitchFamily="2" charset="2"/>
              <a:buChar char="§"/>
              <a:defRPr/>
            </a:pPr>
            <a:r>
              <a:rPr lang="tr-TR" altLang="tr-TR" i="1" dirty="0" err="1">
                <a:latin typeface="Bookman Old Style" panose="02050604050505020204" pitchFamily="18" charset="0"/>
              </a:rPr>
              <a:t>Spinal</a:t>
            </a:r>
            <a:r>
              <a:rPr lang="tr-TR" altLang="tr-TR" i="1" dirty="0">
                <a:latin typeface="Bookman Old Style" panose="02050604050505020204" pitchFamily="18" charset="0"/>
              </a:rPr>
              <a:t> </a:t>
            </a:r>
            <a:r>
              <a:rPr lang="tr-TR" altLang="tr-TR" i="1" dirty="0" err="1">
                <a:latin typeface="Bookman Old Style" panose="02050604050505020204" pitchFamily="18" charset="0"/>
              </a:rPr>
              <a:t>Kord</a:t>
            </a:r>
            <a:r>
              <a:rPr lang="tr-TR" altLang="tr-TR" i="1" dirty="0">
                <a:latin typeface="Bookman Old Style" panose="02050604050505020204" pitchFamily="18" charset="0"/>
              </a:rPr>
              <a:t> Travması </a:t>
            </a:r>
          </a:p>
          <a:p>
            <a:pPr eaLnBrk="1" hangingPunct="1">
              <a:buFont typeface="Wingdings" panose="05000000000000000000" pitchFamily="2" charset="2"/>
              <a:buChar char="§"/>
              <a:defRPr/>
            </a:pPr>
            <a:r>
              <a:rPr lang="tr-TR" altLang="tr-TR" i="1" dirty="0" err="1">
                <a:latin typeface="Bookman Old Style" panose="02050604050505020204" pitchFamily="18" charset="0"/>
              </a:rPr>
              <a:t>Spinal</a:t>
            </a:r>
            <a:r>
              <a:rPr lang="tr-TR" altLang="tr-TR" i="1" dirty="0">
                <a:latin typeface="Bookman Old Style" panose="02050604050505020204" pitchFamily="18" charset="0"/>
              </a:rPr>
              <a:t> </a:t>
            </a:r>
            <a:r>
              <a:rPr lang="tr-TR" altLang="tr-TR" i="1" dirty="0" err="1">
                <a:latin typeface="Bookman Old Style" panose="02050604050505020204" pitchFamily="18" charset="0"/>
              </a:rPr>
              <a:t>Kord</a:t>
            </a:r>
            <a:r>
              <a:rPr lang="tr-TR" altLang="tr-TR" i="1" dirty="0">
                <a:latin typeface="Bookman Old Style" panose="02050604050505020204" pitchFamily="18" charset="0"/>
              </a:rPr>
              <a:t> Tümörleri </a:t>
            </a:r>
          </a:p>
          <a:p>
            <a:pPr eaLnBrk="1" hangingPunct="1">
              <a:buFont typeface="Wingdings" panose="05000000000000000000" pitchFamily="2" charset="2"/>
              <a:buChar char="§"/>
              <a:defRPr/>
            </a:pPr>
            <a:r>
              <a:rPr lang="tr-TR" altLang="tr-TR" i="1" dirty="0" err="1">
                <a:solidFill>
                  <a:srgbClr val="0070C0"/>
                </a:solidFill>
                <a:latin typeface="Bookman Old Style" panose="02050604050505020204" pitchFamily="18" charset="0"/>
              </a:rPr>
              <a:t>Spinal</a:t>
            </a:r>
            <a:r>
              <a:rPr lang="tr-TR" altLang="tr-TR" i="1" dirty="0">
                <a:solidFill>
                  <a:srgbClr val="0070C0"/>
                </a:solidFill>
                <a:latin typeface="Bookman Old Style" panose="02050604050505020204" pitchFamily="18" charset="0"/>
              </a:rPr>
              <a:t> /</a:t>
            </a:r>
            <a:r>
              <a:rPr lang="tr-TR" altLang="tr-TR" i="1" dirty="0" err="1">
                <a:solidFill>
                  <a:srgbClr val="0070C0"/>
                </a:solidFill>
                <a:latin typeface="Bookman Old Style" panose="02050604050505020204" pitchFamily="18" charset="0"/>
              </a:rPr>
              <a:t>Epidural</a:t>
            </a:r>
            <a:r>
              <a:rPr lang="tr-TR" altLang="tr-TR" i="1" dirty="0">
                <a:solidFill>
                  <a:srgbClr val="0070C0"/>
                </a:solidFill>
                <a:latin typeface="Bookman Old Style" panose="02050604050505020204" pitchFamily="18" charset="0"/>
              </a:rPr>
              <a:t> Anestezi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Unvan 1">
            <a:extLst>
              <a:ext uri="{FF2B5EF4-FFF2-40B4-BE49-F238E27FC236}">
                <a16:creationId xmlns:a16="http://schemas.microsoft.com/office/drawing/2014/main" id="{2EC6B83C-1B1A-48C5-81F2-34C779D64CA7}"/>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a:t>
            </a:r>
            <a:r>
              <a:rPr lang="tr-TR" altLang="tr-TR"/>
              <a:t> Monitörizasyon</a:t>
            </a:r>
          </a:p>
        </p:txBody>
      </p:sp>
      <p:sp>
        <p:nvSpPr>
          <p:cNvPr id="64515" name="İçerik Yer Tutucusu 2">
            <a:extLst>
              <a:ext uri="{FF2B5EF4-FFF2-40B4-BE49-F238E27FC236}">
                <a16:creationId xmlns:a16="http://schemas.microsoft.com/office/drawing/2014/main" id="{17C3A0A5-49D0-4A7A-A332-8F995DBBF554}"/>
              </a:ext>
            </a:extLst>
          </p:cNvPr>
          <p:cNvSpPr>
            <a:spLocks noGrp="1"/>
          </p:cNvSpPr>
          <p:nvPr>
            <p:ph idx="1"/>
          </p:nvPr>
        </p:nvSpPr>
        <p:spPr>
          <a:xfrm>
            <a:off x="23860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Sistolik Kan Basıncı Ve Kalp Hızı</a:t>
            </a:r>
          </a:p>
          <a:p>
            <a:pPr eaLnBrk="1" hangingPunct="1">
              <a:buFont typeface="Wingdings" panose="05000000000000000000" pitchFamily="2" charset="2"/>
              <a:buChar char="§"/>
            </a:pPr>
            <a:r>
              <a:rPr lang="tr-TR" altLang="tr-TR">
                <a:latin typeface="Bookman Old Style" panose="02050604050505020204" pitchFamily="18" charset="0"/>
              </a:rPr>
              <a:t>İdrar Çıkışı</a:t>
            </a:r>
          </a:p>
          <a:p>
            <a:pPr eaLnBrk="1" hangingPunct="1">
              <a:buFont typeface="Wingdings" panose="05000000000000000000" pitchFamily="2" charset="2"/>
              <a:buChar char="§"/>
            </a:pPr>
            <a:r>
              <a:rPr lang="tr-TR" altLang="tr-TR">
                <a:latin typeface="Bookman Old Style" panose="02050604050505020204" pitchFamily="18" charset="0"/>
              </a:rPr>
              <a:t>Mental Durum Takibi</a:t>
            </a:r>
          </a:p>
          <a:p>
            <a:pPr eaLnBrk="1" hangingPunct="1">
              <a:buFont typeface="Wingdings" panose="05000000000000000000" pitchFamily="2" charset="2"/>
              <a:buChar char="§"/>
            </a:pPr>
            <a:r>
              <a:rPr lang="tr-TR" altLang="tr-TR">
                <a:latin typeface="Bookman Old Style" panose="02050604050505020204" pitchFamily="18" charset="0"/>
              </a:rPr>
              <a:t>Arteryel Ve Santral Venöz Basınç</a:t>
            </a:r>
          </a:p>
          <a:p>
            <a:pPr eaLnBrk="1" hangingPunct="1">
              <a:buFont typeface="Wingdings" panose="05000000000000000000" pitchFamily="2" charset="2"/>
              <a:buChar char="§"/>
            </a:pPr>
            <a:r>
              <a:rPr lang="tr-TR" altLang="tr-TR">
                <a:latin typeface="Bookman Old Style" panose="02050604050505020204" pitchFamily="18" charset="0"/>
              </a:rPr>
              <a:t>Pulse Oksimetri</a:t>
            </a:r>
          </a:p>
          <a:p>
            <a:pPr eaLnBrk="1" hangingPunct="1">
              <a:buFont typeface="Wingdings" panose="05000000000000000000" pitchFamily="2" charset="2"/>
              <a:buChar char="§"/>
            </a:pPr>
            <a:r>
              <a:rPr lang="tr-TR" altLang="tr-TR">
                <a:latin typeface="Bookman Old Style" panose="02050604050505020204" pitchFamily="18" charset="0"/>
              </a:rPr>
              <a:t>Hb, Laktat Ve Baz Açığı Takibi</a:t>
            </a:r>
          </a:p>
          <a:p>
            <a:pPr eaLnBrk="1" hangingPunct="1"/>
            <a:endParaRPr lang="tr-TR" altLang="tr-T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Unvan 1">
            <a:extLst>
              <a:ext uri="{FF2B5EF4-FFF2-40B4-BE49-F238E27FC236}">
                <a16:creationId xmlns:a16="http://schemas.microsoft.com/office/drawing/2014/main" id="{51309D7D-88B0-4936-865D-A42722BA89A5}"/>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Şokta Monitörizasyon</a:t>
            </a:r>
          </a:p>
        </p:txBody>
      </p:sp>
      <p:sp>
        <p:nvSpPr>
          <p:cNvPr id="65539" name="İçerik Yer Tutucusu 2">
            <a:extLst>
              <a:ext uri="{FF2B5EF4-FFF2-40B4-BE49-F238E27FC236}">
                <a16:creationId xmlns:a16="http://schemas.microsoft.com/office/drawing/2014/main" id="{2E862F07-C388-4CB5-B5D9-B21A285657E8}"/>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Günümüzde CVP değerinin sıvı açığını değerlendirmede yetersiz olduğu gösterilmiştir.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CVP ye alternatif olarak nabız basınç değişkenliği,sistolik basınç değişkenliği ve atım hacim değişkenliği önerilmiştir ancak bu yöntemler de aritmi,kapak yetmezliği ve mekanik ventilatör ayarları gibi durumlardan etkilenmektedir.</a:t>
            </a:r>
          </a:p>
          <a:p>
            <a:pPr eaLnBrk="1" hangingPunct="1">
              <a:buFont typeface="Wingdings" panose="05000000000000000000" pitchFamily="2" charset="2"/>
              <a:buChar char="§"/>
            </a:pPr>
            <a:endParaRPr lang="tr-TR" altLang="tr-TR">
              <a:latin typeface="Bookman Old Style" panose="020506040505050202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Unvan 1">
            <a:extLst>
              <a:ext uri="{FF2B5EF4-FFF2-40B4-BE49-F238E27FC236}">
                <a16:creationId xmlns:a16="http://schemas.microsoft.com/office/drawing/2014/main" id="{2A5714A2-0FAB-4C5D-A9A8-E0EA79388808}"/>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CVP (Santral Venöz Basınç )</a:t>
            </a:r>
          </a:p>
        </p:txBody>
      </p:sp>
      <p:pic>
        <p:nvPicPr>
          <p:cNvPr id="66563" name="İçerik Yer Tutucusu 1">
            <a:extLst>
              <a:ext uri="{FF2B5EF4-FFF2-40B4-BE49-F238E27FC236}">
                <a16:creationId xmlns:a16="http://schemas.microsoft.com/office/drawing/2014/main" id="{FAE9A132-D0B9-4F4B-858A-3357A962375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029200" y="2133600"/>
            <a:ext cx="4035425" cy="3778250"/>
          </a:xfrm>
        </p:spPr>
      </p:pic>
      <p:pic>
        <p:nvPicPr>
          <p:cNvPr id="66564" name="Picture 2" descr="http://upload.wikimedia.org/wikipedia/commons/6/60/Blausen_0181_Catheter_CentralVenousAccessDevice_NonTunneled.png">
            <a:extLst>
              <a:ext uri="{FF2B5EF4-FFF2-40B4-BE49-F238E27FC236}">
                <a16:creationId xmlns:a16="http://schemas.microsoft.com/office/drawing/2014/main" id="{3D44A52D-AF9E-44B7-B187-EE813F75F1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388" y="1905000"/>
            <a:ext cx="893921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Unvan 1">
            <a:extLst>
              <a:ext uri="{FF2B5EF4-FFF2-40B4-BE49-F238E27FC236}">
                <a16:creationId xmlns:a16="http://schemas.microsoft.com/office/drawing/2014/main" id="{0E742B9A-F198-4E00-A29E-1BB839C823D0}"/>
              </a:ext>
            </a:extLst>
          </p:cNvPr>
          <p:cNvSpPr>
            <a:spLocks noGrp="1"/>
          </p:cNvSpPr>
          <p:nvPr>
            <p:ph type="title"/>
          </p:nvPr>
        </p:nvSpPr>
        <p:spPr>
          <a:xfrm>
            <a:off x="2592388" y="600075"/>
            <a:ext cx="8912225" cy="1281113"/>
          </a:xfrm>
        </p:spPr>
        <p:txBody>
          <a:bodyPr/>
          <a:lstStyle/>
          <a:p>
            <a:pPr eaLnBrk="1" hangingPunct="1"/>
            <a:r>
              <a:rPr lang="tr-TR" altLang="tr-TR">
                <a:latin typeface="Bookman Old Style" panose="02050604050505020204" pitchFamily="18" charset="0"/>
              </a:rPr>
              <a:t>ŞOKTA MONİTÖRİZASYON</a:t>
            </a:r>
          </a:p>
        </p:txBody>
      </p:sp>
      <p:sp>
        <p:nvSpPr>
          <p:cNvPr id="67587" name="İçerik Yer Tutucusu 2">
            <a:extLst>
              <a:ext uri="{FF2B5EF4-FFF2-40B4-BE49-F238E27FC236}">
                <a16:creationId xmlns:a16="http://schemas.microsoft.com/office/drawing/2014/main" id="{8EE9D600-D82B-4977-9D90-217AAB23D487}"/>
              </a:ext>
            </a:extLst>
          </p:cNvPr>
          <p:cNvSpPr>
            <a:spLocks noGrp="1"/>
          </p:cNvSpPr>
          <p:nvPr>
            <p:ph idx="1"/>
          </p:nvPr>
        </p:nvSpPr>
        <p:spPr>
          <a:xfrm>
            <a:off x="2589213" y="2133600"/>
            <a:ext cx="8915400" cy="472440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Kutanöz Ya Da Transkutanöz Po2 Ölçümü</a:t>
            </a:r>
          </a:p>
          <a:p>
            <a:pPr eaLnBrk="1" hangingPunct="1">
              <a:buFont typeface="Wingdings" panose="05000000000000000000" pitchFamily="2" charset="2"/>
              <a:buChar char="§"/>
            </a:pPr>
            <a:r>
              <a:rPr lang="tr-TR" altLang="tr-TR">
                <a:latin typeface="Bookman Old Style" panose="02050604050505020204" pitchFamily="18" charset="0"/>
              </a:rPr>
              <a:t>Gastrik Tonometri</a:t>
            </a:r>
          </a:p>
          <a:p>
            <a:pPr eaLnBrk="1" hangingPunct="1">
              <a:buFont typeface="Wingdings" panose="05000000000000000000" pitchFamily="2" charset="2"/>
              <a:buChar char="§"/>
            </a:pPr>
            <a:r>
              <a:rPr lang="tr-TR" altLang="tr-TR">
                <a:latin typeface="Bookman Old Style" panose="02050604050505020204" pitchFamily="18" charset="0"/>
              </a:rPr>
              <a:t>İnfrared Spektroskopi</a:t>
            </a:r>
          </a:p>
          <a:p>
            <a:pPr eaLnBrk="1" hangingPunct="1">
              <a:buFont typeface="Wingdings" panose="05000000000000000000" pitchFamily="2" charset="2"/>
              <a:buChar char="§"/>
            </a:pPr>
            <a:r>
              <a:rPr lang="tr-TR" altLang="tr-TR">
                <a:latin typeface="Bookman Old Style" panose="02050604050505020204" pitchFamily="18" charset="0"/>
              </a:rPr>
              <a:t>Mesane Mukoza Ph Ölçümü</a:t>
            </a:r>
          </a:p>
          <a:p>
            <a:pPr eaLnBrk="1" hangingPunct="1">
              <a:buFont typeface="Wingdings" panose="05000000000000000000" pitchFamily="2" charset="2"/>
              <a:buChar char="§"/>
            </a:pPr>
            <a:r>
              <a:rPr lang="tr-TR" altLang="tr-TR">
                <a:latin typeface="Bookman Old Style" panose="02050604050505020204" pitchFamily="18" charset="0"/>
              </a:rPr>
              <a:t>İskelet Kası Ve Subkutan Po2 Ve Pco2 Ölçümü</a:t>
            </a:r>
          </a:p>
          <a:p>
            <a:pPr eaLnBrk="1" hangingPunct="1">
              <a:buFont typeface="Wingdings" panose="05000000000000000000" pitchFamily="2" charset="2"/>
              <a:buChar char="§"/>
            </a:pPr>
            <a:r>
              <a:rPr lang="tr-TR" altLang="tr-TR">
                <a:latin typeface="Bookman Old Style" panose="02050604050505020204" pitchFamily="18" charset="0"/>
              </a:rPr>
              <a:t>Biyoimpedans Kardiyak Atım Ölçümü</a:t>
            </a:r>
          </a:p>
          <a:p>
            <a:pPr eaLnBrk="1" hangingPunct="1">
              <a:buFont typeface="Wingdings" panose="05000000000000000000" pitchFamily="2" charset="2"/>
              <a:buChar char="§"/>
            </a:pPr>
            <a:r>
              <a:rPr lang="tr-TR" altLang="tr-TR">
                <a:latin typeface="Bookman Old Style" panose="02050604050505020204" pitchFamily="18" charset="0"/>
              </a:rPr>
              <a:t>Yanak İçi Pco2 Ölçümü</a:t>
            </a:r>
          </a:p>
          <a:p>
            <a:pPr eaLnBrk="1" hangingPunct="1">
              <a:buFont typeface="Wingdings" panose="05000000000000000000" pitchFamily="2" charset="2"/>
              <a:buChar char="§"/>
            </a:pPr>
            <a:r>
              <a:rPr lang="tr-TR" altLang="tr-TR">
                <a:latin typeface="Bookman Old Style" panose="02050604050505020204" pitchFamily="18" charset="0"/>
              </a:rPr>
              <a:t>Yüksek İntensite Odaklı USG</a:t>
            </a:r>
          </a:p>
          <a:p>
            <a:pPr eaLnBrk="1" hangingPunct="1">
              <a:buFont typeface="Wingdings" panose="05000000000000000000" pitchFamily="2" charset="2"/>
              <a:buChar char="§"/>
            </a:pPr>
            <a:r>
              <a:rPr lang="tr-TR" altLang="tr-TR">
                <a:latin typeface="Bookman Old Style" panose="02050604050505020204" pitchFamily="18" charset="0"/>
              </a:rPr>
              <a:t>IL-1, Il-6,tnf-alfa Ölçümü</a:t>
            </a:r>
          </a:p>
          <a:p>
            <a:pPr eaLnBrk="1" hangingPunct="1"/>
            <a:endParaRPr lang="tr-TR" alt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Unvan 1">
            <a:extLst>
              <a:ext uri="{FF2B5EF4-FFF2-40B4-BE49-F238E27FC236}">
                <a16:creationId xmlns:a16="http://schemas.microsoft.com/office/drawing/2014/main" id="{398ED5AA-6AFE-4845-B4AB-579B1A09DD63}"/>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TEDAVİ</a:t>
            </a:r>
          </a:p>
        </p:txBody>
      </p:sp>
      <p:sp>
        <p:nvSpPr>
          <p:cNvPr id="68611" name="İçerik Yer Tutucusu 2">
            <a:extLst>
              <a:ext uri="{FF2B5EF4-FFF2-40B4-BE49-F238E27FC236}">
                <a16:creationId xmlns:a16="http://schemas.microsoft.com/office/drawing/2014/main" id="{5E2C4EDD-2117-402E-81DE-06C9A6349D2E}"/>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Hava yolu</a:t>
            </a:r>
          </a:p>
          <a:p>
            <a:pPr eaLnBrk="1" hangingPunct="1">
              <a:buFont typeface="Wingdings" panose="05000000000000000000" pitchFamily="2" charset="2"/>
              <a:buChar char="§"/>
            </a:pPr>
            <a:r>
              <a:rPr lang="tr-TR" altLang="tr-TR">
                <a:latin typeface="Bookman Old Style" panose="02050604050505020204" pitchFamily="18" charset="0"/>
              </a:rPr>
              <a:t>Kanama kontrolü (cerrahi, girişimsel radyoloji… )</a:t>
            </a:r>
          </a:p>
          <a:p>
            <a:pPr eaLnBrk="1" hangingPunct="1">
              <a:buFont typeface="Wingdings" panose="05000000000000000000" pitchFamily="2" charset="2"/>
              <a:buChar char="§"/>
            </a:pPr>
            <a:r>
              <a:rPr lang="tr-TR" altLang="tr-TR">
                <a:latin typeface="Bookman Old Style" panose="02050604050505020204" pitchFamily="18" charset="0"/>
              </a:rPr>
              <a:t>İki koldan 14-16 gauge damaryolu ya da santral venöz katater</a:t>
            </a:r>
          </a:p>
          <a:p>
            <a:pPr eaLnBrk="1" hangingPunct="1">
              <a:buFont typeface="Wingdings" panose="05000000000000000000" pitchFamily="2" charset="2"/>
              <a:buChar char="§"/>
            </a:pPr>
            <a:r>
              <a:rPr lang="tr-TR" altLang="tr-TR">
                <a:latin typeface="Bookman Old Style" panose="02050604050505020204" pitchFamily="18" charset="0"/>
              </a:rPr>
              <a:t>Tedaviye ısıtılmış izotonik sıvılarla başla (RL,SF)</a:t>
            </a:r>
          </a:p>
          <a:p>
            <a:pPr eaLnBrk="1" hangingPunct="1">
              <a:buFont typeface="Wingdings" panose="05000000000000000000" pitchFamily="2" charset="2"/>
              <a:buChar char="§"/>
            </a:pPr>
            <a:r>
              <a:rPr lang="tr-TR" altLang="tr-TR">
                <a:latin typeface="Bookman Old Style" panose="02050604050505020204" pitchFamily="18" charset="0"/>
              </a:rPr>
              <a:t>Rl mi? Sf mi? (Hiperkloremik asidoza dikkat!!!)</a:t>
            </a:r>
          </a:p>
          <a:p>
            <a:pPr eaLnBrk="1" hangingPunct="1">
              <a:buFont typeface="Wingdings" panose="05000000000000000000" pitchFamily="2" charset="2"/>
              <a:buChar char="§"/>
            </a:pPr>
            <a:r>
              <a:rPr lang="tr-TR" altLang="tr-TR">
                <a:latin typeface="Bookman Old Style" panose="02050604050505020204" pitchFamily="18" charset="0"/>
              </a:rPr>
              <a:t>Hipertonik NaCl?</a:t>
            </a:r>
          </a:p>
          <a:p>
            <a:pPr eaLnBrk="1" hangingPunct="1">
              <a:buFont typeface="Wingdings" panose="05000000000000000000" pitchFamily="2" charset="2"/>
              <a:buChar char="§"/>
            </a:pPr>
            <a:r>
              <a:rPr lang="tr-TR" altLang="tr-TR">
                <a:latin typeface="Bookman Old Style" panose="02050604050505020204" pitchFamily="18" charset="0"/>
              </a:rPr>
              <a:t>Kan kaybı 1500cc’den az ise kristaloidler yeterli</a:t>
            </a:r>
          </a:p>
          <a:p>
            <a:pPr eaLnBrk="1" hangingPunct="1">
              <a:buFont typeface="Wingdings" panose="05000000000000000000" pitchFamily="2" charset="2"/>
              <a:buChar char="§"/>
            </a:pPr>
            <a:r>
              <a:rPr lang="tr-TR" altLang="tr-TR">
                <a:latin typeface="Bookman Old Style" panose="02050604050505020204" pitchFamily="18" charset="0"/>
              </a:rPr>
              <a:t>1000-2000cc KRİSTALOİD VERİLİP YANITI DEĞERLENDİR</a:t>
            </a:r>
          </a:p>
          <a:p>
            <a:pPr eaLnBrk="1" hangingPunct="1">
              <a:buFont typeface="Wingdings" panose="05000000000000000000" pitchFamily="2" charset="2"/>
              <a:buChar char="§"/>
            </a:pPr>
            <a:r>
              <a:rPr lang="tr-TR" altLang="tr-TR">
                <a:latin typeface="Bookman Old Style" panose="02050604050505020204" pitchFamily="18" charset="0"/>
              </a:rPr>
              <a:t>Genelde kan kaybının 2.5-3 katı sıvı vermek gerekir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endParaRPr lang="tr-TR" altLang="tr-TR"/>
          </a:p>
          <a:p>
            <a:pPr eaLnBrk="1" hangingPunct="1"/>
            <a:endParaRPr lang="tr-TR" alt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Unvan 1">
            <a:extLst>
              <a:ext uri="{FF2B5EF4-FFF2-40B4-BE49-F238E27FC236}">
                <a16:creationId xmlns:a16="http://schemas.microsoft.com/office/drawing/2014/main" id="{C5288BF6-C1C8-471D-AE29-60B81D345941}"/>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VAZOAKTİF İLAÇLAR</a:t>
            </a:r>
          </a:p>
        </p:txBody>
      </p:sp>
      <p:sp>
        <p:nvSpPr>
          <p:cNvPr id="3" name="İçerik Yer Tutucusu 2">
            <a:extLst>
              <a:ext uri="{FF2B5EF4-FFF2-40B4-BE49-F238E27FC236}">
                <a16:creationId xmlns:a16="http://schemas.microsoft.com/office/drawing/2014/main" id="{692F9B07-EE0A-46E0-BA48-1EE93245A880}"/>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Sıvı tedavisi yapılmadan </a:t>
            </a:r>
            <a:r>
              <a:rPr lang="tr-TR" dirty="0" err="1">
                <a:solidFill>
                  <a:schemeClr val="tx1">
                    <a:lumMod val="75000"/>
                    <a:lumOff val="25000"/>
                  </a:schemeClr>
                </a:solidFill>
                <a:latin typeface="Bookman Old Style" panose="02050604050505020204" pitchFamily="18" charset="0"/>
              </a:rPr>
              <a:t>İnotrop</a:t>
            </a:r>
            <a:r>
              <a:rPr lang="tr-TR" dirty="0">
                <a:solidFill>
                  <a:schemeClr val="tx1">
                    <a:lumMod val="75000"/>
                    <a:lumOff val="25000"/>
                  </a:schemeClr>
                </a:solidFill>
                <a:latin typeface="Bookman Old Style" panose="02050604050505020204" pitchFamily="18" charset="0"/>
              </a:rPr>
              <a:t> tedavi </a:t>
            </a:r>
            <a:r>
              <a:rPr lang="tr-TR" dirty="0" err="1">
                <a:solidFill>
                  <a:srgbClr val="FF0000"/>
                </a:solidFill>
                <a:latin typeface="Bookman Old Style" panose="02050604050505020204" pitchFamily="18" charset="0"/>
              </a:rPr>
              <a:t>kontrendikedir</a:t>
            </a:r>
            <a:r>
              <a:rPr lang="tr-TR" dirty="0">
                <a:solidFill>
                  <a:srgbClr val="FF0000"/>
                </a:solidFill>
                <a:latin typeface="Bookman Old Style" panose="02050604050505020204" pitchFamily="18" charset="0"/>
              </a:rPr>
              <a:t>!!!</a:t>
            </a:r>
          </a:p>
          <a:p>
            <a:pPr eaLnBrk="1" fontAlgn="auto" hangingPunct="1">
              <a:spcAft>
                <a:spcPts val="0"/>
              </a:spcAft>
              <a:buFont typeface="Wingdings" panose="05000000000000000000" pitchFamily="2" charset="2"/>
              <a:buChar char="§"/>
              <a:defRPr/>
            </a:pPr>
            <a:endParaRPr lang="tr-TR" dirty="0">
              <a:solidFill>
                <a:srgbClr val="FF0000"/>
              </a:solidFill>
              <a:latin typeface="Bookman Old Style" panose="02050604050505020204" pitchFamily="18" charset="0"/>
            </a:endParaRPr>
          </a:p>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latin typeface="Bookman Old Style" panose="02050604050505020204" pitchFamily="18" charset="0"/>
              </a:rPr>
              <a:t>CVP yükseldiği halde kan basıncı ve </a:t>
            </a:r>
            <a:r>
              <a:rPr lang="tr-TR" dirty="0" err="1">
                <a:solidFill>
                  <a:schemeClr val="tx1">
                    <a:lumMod val="75000"/>
                    <a:lumOff val="25000"/>
                  </a:schemeClr>
                </a:solidFill>
                <a:latin typeface="Bookman Old Style" panose="02050604050505020204" pitchFamily="18" charset="0"/>
              </a:rPr>
              <a:t>periferik</a:t>
            </a:r>
            <a:r>
              <a:rPr lang="tr-TR" dirty="0">
                <a:solidFill>
                  <a:schemeClr val="tx1">
                    <a:lumMod val="75000"/>
                    <a:lumOff val="25000"/>
                  </a:schemeClr>
                </a:solidFill>
                <a:latin typeface="Bookman Old Style" panose="02050604050505020204" pitchFamily="18" charset="0"/>
              </a:rPr>
              <a:t> dolaşım yeterli değilse;</a:t>
            </a:r>
          </a:p>
          <a:p>
            <a:pPr marL="0" indent="0" eaLnBrk="1" fontAlgn="auto" hangingPunct="1">
              <a:spcAft>
                <a:spcPts val="0"/>
              </a:spcAft>
              <a:buFont typeface="Wingdings 3" panose="05040102010807070707" pitchFamily="18" charset="2"/>
              <a:buNone/>
              <a:defRPr/>
            </a:pPr>
            <a:r>
              <a:rPr lang="tr-TR" dirty="0">
                <a:solidFill>
                  <a:schemeClr val="tx1">
                    <a:lumMod val="75000"/>
                    <a:lumOff val="25000"/>
                  </a:schemeClr>
                </a:solidFill>
                <a:latin typeface="Bookman Old Style" panose="02050604050505020204" pitchFamily="18" charset="0"/>
              </a:rPr>
              <a:t>       *DOPAMİN,DOBUTAMİN,İZOPROTERENOL</a:t>
            </a:r>
          </a:p>
          <a:p>
            <a:pPr marL="0" indent="0" eaLnBrk="1" fontAlgn="auto" hangingPunct="1">
              <a:spcAft>
                <a:spcPts val="0"/>
              </a:spcAft>
              <a:buFont typeface="Wingdings 3" panose="05040102010807070707" pitchFamily="18" charset="2"/>
              <a:buNone/>
              <a:defRPr/>
            </a:pPr>
            <a:r>
              <a:rPr lang="tr-TR" dirty="0">
                <a:solidFill>
                  <a:schemeClr val="tx1">
                    <a:lumMod val="75000"/>
                    <a:lumOff val="25000"/>
                  </a:schemeClr>
                </a:solidFill>
                <a:latin typeface="Bookman Old Style" panose="02050604050505020204" pitchFamily="18" charset="0"/>
              </a:rPr>
              <a:t>       *NORADREANALİN </a:t>
            </a:r>
            <a:r>
              <a:rPr lang="tr-TR" dirty="0">
                <a:solidFill>
                  <a:srgbClr val="FF0000"/>
                </a:solidFill>
                <a:latin typeface="Bookman Old Style" panose="02050604050505020204" pitchFamily="18" charset="0"/>
              </a:rPr>
              <a:t>KONTRENDİKE!!!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Unvan 1">
            <a:extLst>
              <a:ext uri="{FF2B5EF4-FFF2-40B4-BE49-F238E27FC236}">
                <a16:creationId xmlns:a16="http://schemas.microsoft.com/office/drawing/2014/main" id="{28935255-8024-41B3-BB89-60C6D368FAAC}"/>
              </a:ext>
            </a:extLst>
          </p:cNvPr>
          <p:cNvSpPr>
            <a:spLocks noGrp="1"/>
          </p:cNvSpPr>
          <p:nvPr>
            <p:ph type="title"/>
          </p:nvPr>
        </p:nvSpPr>
        <p:spPr>
          <a:xfrm>
            <a:off x="2592388" y="623888"/>
            <a:ext cx="8912225" cy="1281112"/>
          </a:xfrm>
        </p:spPr>
        <p:txBody>
          <a:bodyPr/>
          <a:lstStyle/>
          <a:p>
            <a:pPr eaLnBrk="1" hangingPunct="1"/>
            <a:r>
              <a:rPr lang="tr-TR" altLang="tr-TR"/>
              <a:t>KLİNİKTE</a:t>
            </a:r>
            <a:br>
              <a:rPr lang="tr-TR" altLang="tr-TR"/>
            </a:br>
            <a:endParaRPr lang="tr-TR" altLang="tr-TR"/>
          </a:p>
        </p:txBody>
      </p:sp>
      <p:sp>
        <p:nvSpPr>
          <p:cNvPr id="70659" name="İçerik Yer Tutucusu 2">
            <a:extLst>
              <a:ext uri="{FF2B5EF4-FFF2-40B4-BE49-F238E27FC236}">
                <a16:creationId xmlns:a16="http://schemas.microsoft.com/office/drawing/2014/main" id="{65997095-AC9C-468E-BEDD-BC4267371853}"/>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pPr>
            <a:r>
              <a:rPr lang="tr-TR" altLang="tr-TR">
                <a:latin typeface="Bookman Old Style" panose="02050604050505020204" pitchFamily="18" charset="0"/>
              </a:rPr>
              <a:t>Kanamayı durdur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Kalp hızı ve kan basıncını normale getir</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İdrar çıkışı sağla </a:t>
            </a:r>
          </a:p>
          <a:p>
            <a:pPr eaLnBrk="1" hangingPunct="1">
              <a:buFont typeface="Wingdings" panose="05000000000000000000" pitchFamily="2" charset="2"/>
              <a:buChar char="§"/>
            </a:pPr>
            <a:endParaRPr lang="tr-TR" altLang="tr-TR">
              <a:latin typeface="Bookman Old Style" panose="02050604050505020204" pitchFamily="18" charset="0"/>
            </a:endParaRPr>
          </a:p>
          <a:p>
            <a:pPr eaLnBrk="1" hangingPunct="1">
              <a:buFont typeface="Wingdings" panose="05000000000000000000" pitchFamily="2" charset="2"/>
              <a:buChar char="§"/>
            </a:pPr>
            <a:r>
              <a:rPr lang="tr-TR" altLang="tr-TR">
                <a:latin typeface="Bookman Old Style" panose="02050604050505020204" pitchFamily="18" charset="0"/>
              </a:rPr>
              <a:t>Cvp’yi 8-15mmhg arasında tut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Unvan 1">
            <a:extLst>
              <a:ext uri="{FF2B5EF4-FFF2-40B4-BE49-F238E27FC236}">
                <a16:creationId xmlns:a16="http://schemas.microsoft.com/office/drawing/2014/main" id="{7DF74BE6-B38B-498A-BEE8-21B7B0B483E3}"/>
              </a:ext>
            </a:extLst>
          </p:cNvPr>
          <p:cNvSpPr>
            <a:spLocks noGrp="1"/>
          </p:cNvSpPr>
          <p:nvPr>
            <p:ph type="title"/>
          </p:nvPr>
        </p:nvSpPr>
        <p:spPr>
          <a:xfrm>
            <a:off x="2592388" y="623888"/>
            <a:ext cx="8912225" cy="1281112"/>
          </a:xfrm>
        </p:spPr>
        <p:txBody>
          <a:bodyPr/>
          <a:lstStyle/>
          <a:p>
            <a:pPr eaLnBrk="1" hangingPunct="1"/>
            <a:r>
              <a:rPr lang="tr-TR" altLang="tr-TR" sz="4000">
                <a:latin typeface="Bookman Old Style" panose="02050604050505020204" pitchFamily="18" charset="0"/>
              </a:rPr>
              <a:t>POZİSYON</a:t>
            </a:r>
            <a:br>
              <a:rPr lang="tr-TR" altLang="tr-TR">
                <a:latin typeface="Bookman Old Style" panose="02050604050505020204" pitchFamily="18" charset="0"/>
              </a:rPr>
            </a:br>
            <a:endParaRPr lang="tr-TR" altLang="tr-TR">
              <a:latin typeface="Bookman Old Style" panose="02050604050505020204" pitchFamily="18" charset="0"/>
            </a:endParaRPr>
          </a:p>
        </p:txBody>
      </p:sp>
      <p:sp>
        <p:nvSpPr>
          <p:cNvPr id="3" name="İçerik Yer Tutucusu 2">
            <a:extLst>
              <a:ext uri="{FF2B5EF4-FFF2-40B4-BE49-F238E27FC236}">
                <a16:creationId xmlns:a16="http://schemas.microsoft.com/office/drawing/2014/main" id="{DA6B1743-07B6-406A-B36D-CBF82F701819}"/>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panose="05000000000000000000" pitchFamily="2" charset="2"/>
              <a:buChar char="§"/>
              <a:defRPr/>
            </a:pPr>
            <a:r>
              <a:rPr lang="tr-TR" dirty="0">
                <a:solidFill>
                  <a:schemeClr val="tx1">
                    <a:lumMod val="75000"/>
                    <a:lumOff val="25000"/>
                  </a:schemeClr>
                </a:solidFill>
              </a:rPr>
              <a:t>Yatar pozisyonda ayaklar yüksekte</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dirty="0" err="1">
                <a:solidFill>
                  <a:schemeClr val="tx1">
                    <a:lumMod val="75000"/>
                    <a:lumOff val="25000"/>
                  </a:schemeClr>
                </a:solidFill>
              </a:rPr>
              <a:t>Trendelenburg</a:t>
            </a:r>
            <a:r>
              <a:rPr lang="tr-TR" dirty="0">
                <a:solidFill>
                  <a:schemeClr val="tx1">
                    <a:lumMod val="75000"/>
                    <a:lumOff val="25000"/>
                  </a:schemeClr>
                </a:solidFill>
              </a:rPr>
              <a:t> pozisyonuna getirme (</a:t>
            </a:r>
            <a:r>
              <a:rPr lang="tr-TR" dirty="0" err="1">
                <a:solidFill>
                  <a:schemeClr val="tx1">
                    <a:lumMod val="75000"/>
                    <a:lumOff val="25000"/>
                  </a:schemeClr>
                </a:solidFill>
              </a:rPr>
              <a:t>Baroreseptör</a:t>
            </a:r>
            <a:r>
              <a:rPr lang="tr-TR" dirty="0">
                <a:solidFill>
                  <a:schemeClr val="tx1">
                    <a:lumMod val="75000"/>
                    <a:lumOff val="25000"/>
                  </a:schemeClr>
                </a:solidFill>
              </a:rPr>
              <a:t> yanılgısı)</a:t>
            </a:r>
          </a:p>
          <a:p>
            <a:pPr eaLnBrk="1" fontAlgn="auto" hangingPunct="1">
              <a:spcAft>
                <a:spcPts val="0"/>
              </a:spcAft>
              <a:buFont typeface="Wingdings" panose="05000000000000000000" pitchFamily="2" charset="2"/>
              <a:buChar char="§"/>
              <a:defRPr/>
            </a:pPr>
            <a:endParaRPr lang="tr-TR" dirty="0">
              <a:solidFill>
                <a:schemeClr val="tx1">
                  <a:lumMod val="75000"/>
                  <a:lumOff val="25000"/>
                </a:schemeClr>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Unvan 1">
            <a:extLst>
              <a:ext uri="{FF2B5EF4-FFF2-40B4-BE49-F238E27FC236}">
                <a16:creationId xmlns:a16="http://schemas.microsoft.com/office/drawing/2014/main" id="{AB47E8DF-AF53-4BC4-B9ED-647044FBF592}"/>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DİÜRETİK TEDAVİ</a:t>
            </a:r>
          </a:p>
        </p:txBody>
      </p:sp>
      <p:sp>
        <p:nvSpPr>
          <p:cNvPr id="72707" name="İçerik Yer Tutucusu 2">
            <a:extLst>
              <a:ext uri="{FF2B5EF4-FFF2-40B4-BE49-F238E27FC236}">
                <a16:creationId xmlns:a16="http://schemas.microsoft.com/office/drawing/2014/main" id="{69D52947-6A79-49CD-9D00-6034DBF12834}"/>
              </a:ext>
            </a:extLst>
          </p:cNvPr>
          <p:cNvSpPr>
            <a:spLocks noGrp="1"/>
          </p:cNvSpPr>
          <p:nvPr>
            <p:ph idx="1"/>
          </p:nvPr>
        </p:nvSpPr>
        <p:spPr>
          <a:xfrm>
            <a:off x="2589213" y="2133600"/>
            <a:ext cx="8915400" cy="3778250"/>
          </a:xfrm>
        </p:spPr>
        <p:txBody>
          <a:bodyPr/>
          <a:lstStyle/>
          <a:p>
            <a:pPr eaLnBrk="1" hangingPunct="1"/>
            <a:r>
              <a:rPr lang="tr-TR" altLang="tr-TR"/>
              <a:t>Mannitol ve Furosemid gibi diüretikler, tübüler zedelenmeyi azaltır </a:t>
            </a:r>
          </a:p>
          <a:p>
            <a:pPr eaLnBrk="1" hangingPunct="1"/>
            <a:endParaRPr lang="tr-TR" altLang="tr-TR"/>
          </a:p>
          <a:p>
            <a:pPr eaLnBrk="1" hangingPunct="1"/>
            <a:r>
              <a:rPr lang="tr-TR" altLang="tr-TR"/>
              <a:t>Furosemid 1mg/kg/sn Dopamin 3mcg/kg sa kullanılmasının sağ kalım üzerine olumlu etkisi mevcut (Lindner ve Arkadaşlarının çalışması)</a:t>
            </a:r>
          </a:p>
          <a:p>
            <a:pPr eaLnBrk="1" hangingPunct="1"/>
            <a:endParaRPr lang="tr-TR" alt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Unvan 1">
            <a:extLst>
              <a:ext uri="{FF2B5EF4-FFF2-40B4-BE49-F238E27FC236}">
                <a16:creationId xmlns:a16="http://schemas.microsoft.com/office/drawing/2014/main" id="{09808048-6DF4-4E9B-B653-68EB1B1985CC}"/>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BAŞKA NE YAPALIM?</a:t>
            </a:r>
          </a:p>
        </p:txBody>
      </p:sp>
      <p:sp>
        <p:nvSpPr>
          <p:cNvPr id="73731" name="İçerik Yer Tutucusu 2">
            <a:extLst>
              <a:ext uri="{FF2B5EF4-FFF2-40B4-BE49-F238E27FC236}">
                <a16:creationId xmlns:a16="http://schemas.microsoft.com/office/drawing/2014/main" id="{5677ED95-F066-425A-B869-412E59947475}"/>
              </a:ext>
            </a:extLst>
          </p:cNvPr>
          <p:cNvSpPr>
            <a:spLocks noGrp="1"/>
          </p:cNvSpPr>
          <p:nvPr>
            <p:ph idx="1"/>
          </p:nvPr>
        </p:nvSpPr>
        <p:spPr>
          <a:xfrm>
            <a:off x="2589213" y="2133600"/>
            <a:ext cx="8915400" cy="3778250"/>
          </a:xfrm>
        </p:spPr>
        <p:txBody>
          <a:bodyPr/>
          <a:lstStyle/>
          <a:p>
            <a:pPr eaLnBrk="1" hangingPunct="1">
              <a:buFont typeface="Wingdings" panose="05000000000000000000" pitchFamily="2" charset="2"/>
              <a:buChar char="§"/>
              <a:defRPr/>
            </a:pPr>
            <a:r>
              <a:rPr lang="tr-TR" altLang="tr-TR" dirty="0" err="1">
                <a:latin typeface="Bookman Old Style" panose="02050604050505020204" pitchFamily="18" charset="0"/>
              </a:rPr>
              <a:t>Proflaktik</a:t>
            </a:r>
            <a:r>
              <a:rPr lang="tr-TR" altLang="tr-TR" dirty="0">
                <a:latin typeface="Bookman Old Style" panose="02050604050505020204" pitchFamily="18" charset="0"/>
              </a:rPr>
              <a:t> antibiyotik</a:t>
            </a:r>
          </a:p>
          <a:p>
            <a:pPr eaLnBrk="1" hangingPunct="1">
              <a:buFont typeface="Wingdings" panose="05000000000000000000" pitchFamily="2" charset="2"/>
              <a:buChar char="§"/>
              <a:defRPr/>
            </a:pPr>
            <a:endParaRPr lang="tr-TR" altLang="tr-TR" dirty="0">
              <a:latin typeface="Bookman Old Style" panose="02050604050505020204" pitchFamily="18" charset="0"/>
            </a:endParaRPr>
          </a:p>
          <a:p>
            <a:pPr eaLnBrk="1" hangingPunct="1">
              <a:buFont typeface="Wingdings" panose="05000000000000000000" pitchFamily="2" charset="2"/>
              <a:buChar char="§"/>
              <a:defRPr/>
            </a:pPr>
            <a:r>
              <a:rPr lang="tr-TR" altLang="tr-TR" dirty="0">
                <a:latin typeface="Bookman Old Style" panose="02050604050505020204" pitchFamily="18" charset="0"/>
              </a:rPr>
              <a:t>Analjezi</a:t>
            </a:r>
          </a:p>
          <a:p>
            <a:pPr marL="0" indent="0" eaLnBrk="1" hangingPunct="1">
              <a:buFont typeface="Wingdings 3" panose="05040102010807070707" pitchFamily="18" charset="2"/>
              <a:buNone/>
              <a:defRPr/>
            </a:pPr>
            <a:endParaRPr lang="tr-TR" altLang="tr-TR" dirty="0">
              <a:latin typeface="Bookman Old Style" panose="02050604050505020204" pitchFamily="18" charset="0"/>
            </a:endParaRPr>
          </a:p>
          <a:p>
            <a:pPr eaLnBrk="1" hangingPunct="1">
              <a:buFont typeface="Wingdings" panose="05000000000000000000" pitchFamily="2" charset="2"/>
              <a:buChar char="§"/>
              <a:defRPr/>
            </a:pPr>
            <a:r>
              <a:rPr lang="tr-TR" altLang="tr-TR" dirty="0" err="1">
                <a:latin typeface="Bookman Old Style" panose="02050604050505020204" pitchFamily="18" charset="0"/>
              </a:rPr>
              <a:t>Steroidlerin</a:t>
            </a:r>
            <a:r>
              <a:rPr lang="tr-TR" altLang="tr-TR" dirty="0">
                <a:latin typeface="Bookman Old Style" panose="02050604050505020204" pitchFamily="18" charset="0"/>
              </a:rPr>
              <a:t> </a:t>
            </a:r>
            <a:r>
              <a:rPr lang="tr-TR" altLang="tr-TR" dirty="0" err="1">
                <a:latin typeface="Bookman Old Style" panose="02050604050505020204" pitchFamily="18" charset="0"/>
              </a:rPr>
              <a:t>Hipovolemik</a:t>
            </a:r>
            <a:r>
              <a:rPr lang="tr-TR" altLang="tr-TR" dirty="0">
                <a:latin typeface="Bookman Old Style" panose="02050604050505020204" pitchFamily="18" charset="0"/>
              </a:rPr>
              <a:t> Şokta etkisi gösterilememiş</a:t>
            </a:r>
          </a:p>
          <a:p>
            <a:pPr eaLnBrk="1" hangingPunct="1">
              <a:buFont typeface="Wingdings" panose="05000000000000000000" pitchFamily="2" charset="2"/>
              <a:buChar char="§"/>
              <a:defRPr/>
            </a:pPr>
            <a:endParaRPr lang="tr-TR" altLang="tr-TR" dirty="0">
              <a:latin typeface="Bookman Old Style" panose="02050604050505020204" pitchFamily="18" charset="0"/>
            </a:endParaRPr>
          </a:p>
          <a:p>
            <a:pPr eaLnBrk="1" hangingPunct="1">
              <a:buFont typeface="Wingdings" panose="05000000000000000000" pitchFamily="2" charset="2"/>
              <a:buChar char="§"/>
              <a:defRPr/>
            </a:pPr>
            <a:r>
              <a:rPr lang="tr-TR" altLang="tr-TR" dirty="0">
                <a:latin typeface="Bookman Old Style" panose="02050604050505020204" pitchFamily="18" charset="0"/>
              </a:rPr>
              <a:t>Hastayı HİPOTERMİDEN korumalıyız</a:t>
            </a:r>
          </a:p>
          <a:p>
            <a:pPr eaLnBrk="1" hangingPunct="1">
              <a:buFont typeface="Wingdings" panose="05000000000000000000" pitchFamily="2" charset="2"/>
              <a:buChar char="§"/>
              <a:defRPr/>
            </a:pPr>
            <a:endParaRPr lang="tr-TR" altLang="tr-TR" dirty="0">
              <a:latin typeface="Bookman Old Style" panose="020506040505050202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Unvan 1">
            <a:extLst>
              <a:ext uri="{FF2B5EF4-FFF2-40B4-BE49-F238E27FC236}">
                <a16:creationId xmlns:a16="http://schemas.microsoft.com/office/drawing/2014/main" id="{31263B1F-7BFE-4921-980A-6FAA7D329E4F}"/>
              </a:ext>
            </a:extLst>
          </p:cNvPr>
          <p:cNvSpPr>
            <a:spLocks noGrp="1"/>
          </p:cNvSpPr>
          <p:nvPr>
            <p:ph type="title"/>
          </p:nvPr>
        </p:nvSpPr>
        <p:spPr>
          <a:xfrm>
            <a:off x="2632075" y="585788"/>
            <a:ext cx="8912225" cy="1281112"/>
          </a:xfrm>
        </p:spPr>
        <p:txBody>
          <a:bodyPr/>
          <a:lstStyle/>
          <a:p>
            <a:r>
              <a:rPr lang="tr-TR" altLang="tr-TR">
                <a:latin typeface="Bookman Old Style" panose="02050604050505020204" pitchFamily="18" charset="0"/>
              </a:rPr>
              <a:t>Resüsitasyon Sonlanım Noktaları</a:t>
            </a:r>
          </a:p>
        </p:txBody>
      </p:sp>
      <p:sp>
        <p:nvSpPr>
          <p:cNvPr id="74755" name="İçerik Yer Tutucusu 2">
            <a:extLst>
              <a:ext uri="{FF2B5EF4-FFF2-40B4-BE49-F238E27FC236}">
                <a16:creationId xmlns:a16="http://schemas.microsoft.com/office/drawing/2014/main" id="{A5509E2C-1371-4EF2-A1CC-1FB0B1513A89}"/>
              </a:ext>
            </a:extLst>
          </p:cNvPr>
          <p:cNvSpPr>
            <a:spLocks noGrp="1"/>
          </p:cNvSpPr>
          <p:nvPr>
            <p:ph idx="1"/>
          </p:nvPr>
        </p:nvSpPr>
        <p:spPr>
          <a:xfrm>
            <a:off x="2589213" y="2133600"/>
            <a:ext cx="8999537" cy="3778250"/>
          </a:xfrm>
        </p:spPr>
        <p:txBody>
          <a:bodyPr/>
          <a:lstStyle/>
          <a:p>
            <a:pPr>
              <a:buFont typeface="Wingdings" panose="05000000000000000000" pitchFamily="2" charset="2"/>
              <a:buChar char="§"/>
            </a:pPr>
            <a:r>
              <a:rPr lang="tr-TR" altLang="tr-TR">
                <a:latin typeface="Bookman Old Style" panose="02050604050505020204" pitchFamily="18" charset="0"/>
              </a:rPr>
              <a:t>Sistemik/global (laktat, baz açığı, kardiak output, oksijen sunumu ve tüketimi) </a:t>
            </a:r>
          </a:p>
          <a:p>
            <a:pPr>
              <a:buFont typeface="Wingdings" panose="05000000000000000000" pitchFamily="2" charset="2"/>
              <a:buChar char="§"/>
            </a:pPr>
            <a:endParaRPr lang="tr-TR" altLang="tr-TR">
              <a:latin typeface="Bookman Old Style" panose="02050604050505020204" pitchFamily="18" charset="0"/>
            </a:endParaRPr>
          </a:p>
          <a:p>
            <a:pPr>
              <a:buFont typeface="Wingdings" panose="05000000000000000000" pitchFamily="2" charset="2"/>
              <a:buChar char="§"/>
            </a:pPr>
            <a:r>
              <a:rPr lang="tr-TR" altLang="tr-TR">
                <a:latin typeface="Bookman Old Style" panose="02050604050505020204" pitchFamily="18" charset="0"/>
              </a:rPr>
              <a:t>Doku spesifik (gastrik tonometri , Doku ph, oksijen ,karbondioksit düzeyleri, near infarared spektroskopi )</a:t>
            </a:r>
          </a:p>
          <a:p>
            <a:pPr>
              <a:buFont typeface="Wingdings" panose="05000000000000000000" pitchFamily="2" charset="2"/>
              <a:buChar char="§"/>
            </a:pPr>
            <a:endParaRPr lang="tr-TR" altLang="tr-TR">
              <a:latin typeface="Bookman Old Style" panose="02050604050505020204" pitchFamily="18" charset="0"/>
            </a:endParaRPr>
          </a:p>
          <a:p>
            <a:pPr>
              <a:buFont typeface="Wingdings" panose="05000000000000000000" pitchFamily="2" charset="2"/>
              <a:buChar char="§"/>
            </a:pPr>
            <a:r>
              <a:rPr lang="tr-TR" altLang="tr-TR">
                <a:latin typeface="Bookman Old Style" panose="02050604050505020204" pitchFamily="18" charset="0"/>
              </a:rPr>
              <a:t>Hücresel (membran potansiyeli, ATP)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Unvan 1">
            <a:extLst>
              <a:ext uri="{FF2B5EF4-FFF2-40B4-BE49-F238E27FC236}">
                <a16:creationId xmlns:a16="http://schemas.microsoft.com/office/drawing/2014/main" id="{F59EBF4A-320D-4BC3-9020-D39859B97B40}"/>
              </a:ext>
            </a:extLst>
          </p:cNvPr>
          <p:cNvSpPr>
            <a:spLocks noGrp="1"/>
          </p:cNvSpPr>
          <p:nvPr>
            <p:ph type="title"/>
          </p:nvPr>
        </p:nvSpPr>
        <p:spPr>
          <a:xfrm>
            <a:off x="2592388" y="623888"/>
            <a:ext cx="8912225" cy="1281112"/>
          </a:xfrm>
        </p:spPr>
        <p:txBody>
          <a:bodyPr/>
          <a:lstStyle/>
          <a:p>
            <a:pPr eaLnBrk="1" hangingPunct="1"/>
            <a:r>
              <a:rPr lang="tr-TR" altLang="tr-TR">
                <a:latin typeface="Bookman Old Style" panose="02050604050505020204" pitchFamily="18" charset="0"/>
              </a:rPr>
              <a:t>KAYNAKLAR</a:t>
            </a:r>
          </a:p>
        </p:txBody>
      </p:sp>
      <p:sp>
        <p:nvSpPr>
          <p:cNvPr id="3" name="İçerik Yer Tutucusu 2">
            <a:extLst>
              <a:ext uri="{FF2B5EF4-FFF2-40B4-BE49-F238E27FC236}">
                <a16:creationId xmlns:a16="http://schemas.microsoft.com/office/drawing/2014/main" id="{AD70B36C-BD85-4746-B907-135230A5D9CF}"/>
              </a:ext>
            </a:extLst>
          </p:cNvPr>
          <p:cNvSpPr>
            <a:spLocks noGrp="1"/>
          </p:cNvSpPr>
          <p:nvPr>
            <p:ph idx="1"/>
          </p:nvPr>
        </p:nvSpPr>
        <p:spPr>
          <a:xfrm>
            <a:off x="2589213" y="2133600"/>
            <a:ext cx="8915400" cy="3778250"/>
          </a:xfrm>
        </p:spPr>
        <p:txBody>
          <a:bodyPr rtlCol="0">
            <a:normAutofit/>
          </a:bodyPr>
          <a:lstStyle/>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panose="05000000000000000000" pitchFamily="2" charset="2"/>
              <a:buChar char="§"/>
              <a:defRPr/>
            </a:pPr>
            <a:r>
              <a:rPr lang="tr-TR" b="1" dirty="0">
                <a:solidFill>
                  <a:schemeClr val="tx1">
                    <a:lumMod val="75000"/>
                    <a:lumOff val="25000"/>
                  </a:schemeClr>
                </a:solidFill>
              </a:rPr>
              <a:t>SCHWARTZ CERRAHİNİN İLKELERİ, F.CHARLES BRUNİCARDİ, ONUNCU BASKI</a:t>
            </a:r>
          </a:p>
          <a:p>
            <a:pPr marL="0" indent="0" eaLnBrk="1" fontAlgn="auto" hangingPunct="1">
              <a:spcAft>
                <a:spcPts val="0"/>
              </a:spcAft>
              <a:buFont typeface="Arial" panose="020B0604020202020204" pitchFamily="34" charset="0"/>
              <a:buNone/>
              <a:defRPr/>
            </a:pPr>
            <a:endParaRPr lang="tr-TR" b="1"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eaLnBrk="1" fontAlgn="auto" hangingPunct="1">
              <a:spcAft>
                <a:spcPts val="0"/>
              </a:spcAft>
              <a:buFont typeface="Wingdings 3" charset="2"/>
              <a:buChar char=""/>
              <a:defRPr/>
            </a:pPr>
            <a:endParaRPr lang="tr-TR" dirty="0">
              <a:solidFill>
                <a:schemeClr val="tx1">
                  <a:lumMod val="75000"/>
                  <a:lumOff val="25000"/>
                </a:schemeClr>
              </a:solidFill>
            </a:endParaRPr>
          </a:p>
          <a:p>
            <a:pPr marL="0" indent="0" eaLnBrk="1" fontAlgn="auto" hangingPunct="1">
              <a:spcAft>
                <a:spcPts val="0"/>
              </a:spcAft>
              <a:buFont typeface="Wingdings 3" charset="2"/>
              <a:buNone/>
              <a:defRPr/>
            </a:pPr>
            <a:r>
              <a:rPr lang="tr-TR" dirty="0">
                <a:solidFill>
                  <a:schemeClr val="tx1">
                    <a:lumMod val="75000"/>
                    <a:lumOff val="25000"/>
                  </a:schemeClr>
                </a:solidFill>
              </a:rPr>
              <a:t>                                                         </a:t>
            </a:r>
            <a:r>
              <a:rPr lang="tr-TR" sz="2800" b="1" dirty="0">
                <a:solidFill>
                  <a:schemeClr val="accent1">
                    <a:lumMod val="75000"/>
                  </a:schemeClr>
                </a:solidFill>
              </a:rPr>
              <a:t>SABRINIZ İÇİN TEŞEKKÜRLER</a:t>
            </a:r>
          </a:p>
        </p:txBody>
      </p:sp>
    </p:spTree>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4311</TotalTime>
  <Words>2724</Words>
  <Application>Microsoft Office PowerPoint</Application>
  <PresentationFormat>Geniş ekran</PresentationFormat>
  <Paragraphs>412</Paragraphs>
  <Slides>57</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57</vt:i4>
      </vt:variant>
    </vt:vector>
  </HeadingPairs>
  <TitlesOfParts>
    <vt:vector size="65" baseType="lpstr">
      <vt:lpstr>Trebuchet MS</vt:lpstr>
      <vt:lpstr>Arial</vt:lpstr>
      <vt:lpstr>Century Gothic</vt:lpstr>
      <vt:lpstr>Wingdings 3</vt:lpstr>
      <vt:lpstr>Calibri</vt:lpstr>
      <vt:lpstr>Bookman Old Style</vt:lpstr>
      <vt:lpstr>Wingdings</vt:lpstr>
      <vt:lpstr>Duman</vt:lpstr>
      <vt:lpstr>         ŞOK</vt:lpstr>
      <vt:lpstr>ŞOK NEDİR? </vt:lpstr>
      <vt:lpstr>TARİHÇE</vt:lpstr>
      <vt:lpstr>TARİHÇE </vt:lpstr>
      <vt:lpstr>ŞOK NEDİR?</vt:lpstr>
      <vt:lpstr>ŞOK PATOFİZYOLOJİSİ </vt:lpstr>
      <vt:lpstr>ŞOK PATOFİZYOLOJİSİ</vt:lpstr>
      <vt:lpstr>ŞOK PATOFİZYOLOJİSİ </vt:lpstr>
      <vt:lpstr>ŞOK PATOFİZYOLOJİSİ </vt:lpstr>
      <vt:lpstr>ŞOK PATOFİZYOLOJİSİ</vt:lpstr>
      <vt:lpstr>Hemorajiye Nöroendokrin Yanıt</vt:lpstr>
      <vt:lpstr>ŞOKTA AFFERENT SİNYALLER </vt:lpstr>
      <vt:lpstr>EFFERENT SİNYALLER </vt:lpstr>
      <vt:lpstr>Şoka Kardiovasküler Yanıt </vt:lpstr>
      <vt:lpstr>Şoka Hormonal Yanıt </vt:lpstr>
      <vt:lpstr>ŞOKTA MİKRODOLAŞIM</vt:lpstr>
      <vt:lpstr>Şokta İmmun ve İnflamatuvar yanıt </vt:lpstr>
      <vt:lpstr>Şokta İmmun ve İnflamatuvar Yanıt</vt:lpstr>
      <vt:lpstr>Şokta İmmun ve İnflamatuvar Yanıt </vt:lpstr>
      <vt:lpstr>Şokta İmmun ve İnflamatuvar Yanıt</vt:lpstr>
      <vt:lpstr>ŞOK SINIFLANDIRMASI</vt:lpstr>
      <vt:lpstr>HİPOVOLEMİK ŞOK</vt:lpstr>
      <vt:lpstr>Hipovolemik Şokta Klinik Bulgular</vt:lpstr>
      <vt:lpstr>KLİNİK BULGULAR   </vt:lpstr>
      <vt:lpstr>Kanamanın Sınıflandırılması </vt:lpstr>
      <vt:lpstr>Hipotansiyon Ve Taşikardi </vt:lpstr>
      <vt:lpstr>PowerPoint Sunusu</vt:lpstr>
      <vt:lpstr>Hemorajik Şok </vt:lpstr>
      <vt:lpstr>Hipovolemik / Hemorajik Şokta Tedavi</vt:lpstr>
      <vt:lpstr>Hipovolemik / Hemorajik Şokta Tedavi</vt:lpstr>
      <vt:lpstr>TEDAVİ TARTIŞMALIDIR</vt:lpstr>
      <vt:lpstr>Şokta Uygun Sıvı Tedavisi</vt:lpstr>
      <vt:lpstr>HİPERTONİK SIVILAR</vt:lpstr>
      <vt:lpstr>KOLLOİD SIVILAR</vt:lpstr>
      <vt:lpstr>PowerPoint Sunusu</vt:lpstr>
      <vt:lpstr>Ne Zaman Transfüzyon Yapalım? </vt:lpstr>
      <vt:lpstr>HEMOGLOBİN’İ KAÇTA TUTALIM?</vt:lpstr>
      <vt:lpstr>PowerPoint Sunusu</vt:lpstr>
      <vt:lpstr>Septik ve Vazodilatatör Şok Nedenleri</vt:lpstr>
      <vt:lpstr>Sepsiste Sağkalım Yönetimi </vt:lpstr>
      <vt:lpstr>Sepsiste Sağkalım Yönetimi </vt:lpstr>
      <vt:lpstr>KARDİYOJENİK ŞOK</vt:lpstr>
      <vt:lpstr>OBSTRÜKTİF ŞOK</vt:lpstr>
      <vt:lpstr>Aynı Anda Birden Çok Şok Tipi Görülebilir Mi?</vt:lpstr>
      <vt:lpstr>NÖROJENİK ŞOK </vt:lpstr>
      <vt:lpstr>Şokta Monitörizasyon</vt:lpstr>
      <vt:lpstr>Şokta Monitörizasyon</vt:lpstr>
      <vt:lpstr>CVP (Santral Venöz Basınç )</vt:lpstr>
      <vt:lpstr>ŞOKTA MONİTÖRİZASYON</vt:lpstr>
      <vt:lpstr>TEDAVİ</vt:lpstr>
      <vt:lpstr>VAZOAKTİF İLAÇLAR</vt:lpstr>
      <vt:lpstr>KLİNİKTE </vt:lpstr>
      <vt:lpstr>POZİSYON </vt:lpstr>
      <vt:lpstr>DİÜRETİK TEDAVİ</vt:lpstr>
      <vt:lpstr>BAŞKA NE YAPALIM?</vt:lpstr>
      <vt:lpstr>Resüsitasyon Sonlanım Noktaları</vt:lpstr>
      <vt:lpstr>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ŞOK</dc:title>
  <dc:creator>oğuzhan özşay</dc:creator>
  <cp:lastModifiedBy>oğuzhan özşay</cp:lastModifiedBy>
  <cp:revision>169</cp:revision>
  <dcterms:created xsi:type="dcterms:W3CDTF">2015-05-14T09:04:26Z</dcterms:created>
  <dcterms:modified xsi:type="dcterms:W3CDTF">2019-01-08T08:59:15Z</dcterms:modified>
</cp:coreProperties>
</file>