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68" r:id="rId5"/>
    <p:sldId id="269" r:id="rId6"/>
    <p:sldId id="270" r:id="rId7"/>
    <p:sldId id="258" r:id="rId8"/>
    <p:sldId id="271" r:id="rId9"/>
    <p:sldId id="259" r:id="rId10"/>
    <p:sldId id="260" r:id="rId11"/>
    <p:sldId id="261" r:id="rId12"/>
    <p:sldId id="272" r:id="rId13"/>
    <p:sldId id="262" r:id="rId14"/>
    <p:sldId id="263" r:id="rId15"/>
    <p:sldId id="264" r:id="rId16"/>
    <p:sldId id="267" r:id="rId17"/>
    <p:sldId id="273" r:id="rId18"/>
    <p:sldId id="274" r:id="rId19"/>
    <p:sldId id="276" r:id="rId20"/>
    <p:sldId id="275" r:id="rId21"/>
    <p:sldId id="301" r:id="rId22"/>
    <p:sldId id="302" r:id="rId23"/>
    <p:sldId id="277" r:id="rId24"/>
    <p:sldId id="265" r:id="rId25"/>
    <p:sldId id="282" r:id="rId26"/>
    <p:sldId id="283" r:id="rId27"/>
    <p:sldId id="284" r:id="rId28"/>
    <p:sldId id="285" r:id="rId29"/>
    <p:sldId id="286" r:id="rId30"/>
    <p:sldId id="287" r:id="rId31"/>
    <p:sldId id="290" r:id="rId32"/>
    <p:sldId id="297" r:id="rId33"/>
    <p:sldId id="298" r:id="rId34"/>
    <p:sldId id="299" r:id="rId35"/>
    <p:sldId id="306" r:id="rId36"/>
    <p:sldId id="308" r:id="rId37"/>
    <p:sldId id="309" r:id="rId38"/>
    <p:sldId id="310" r:id="rId39"/>
    <p:sldId id="311" r:id="rId40"/>
    <p:sldId id="312" r:id="rId41"/>
    <p:sldId id="313" r:id="rId42"/>
    <p:sldId id="307" r:id="rId43"/>
    <p:sldId id="300" r:id="rId44"/>
    <p:sldId id="303" r:id="rId45"/>
    <p:sldId id="304" r:id="rId46"/>
    <p:sldId id="314" r:id="rId47"/>
    <p:sldId id="317" r:id="rId48"/>
    <p:sldId id="318" r:id="rId49"/>
    <p:sldId id="315" r:id="rId50"/>
    <p:sldId id="316" r:id="rId51"/>
    <p:sldId id="319" r:id="rId52"/>
    <p:sldId id="320" r:id="rId53"/>
    <p:sldId id="321" r:id="rId54"/>
    <p:sldId id="322" r:id="rId55"/>
    <p:sldId id="323" r:id="rId56"/>
    <p:sldId id="305" r:id="rId57"/>
    <p:sldId id="324" r:id="rId5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3" d="100"/>
          <a:sy n="113" d="100"/>
        </p:scale>
        <p:origin x="31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941AFD-0010-42A7-AB50-82805035B06E}"/>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8A2FADB7-B389-4F59-B7DA-31D0D08540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76538199-A6FE-4F7F-AF54-E7BB156DB973}"/>
              </a:ext>
            </a:extLst>
          </p:cNvPr>
          <p:cNvSpPr>
            <a:spLocks noGrp="1"/>
          </p:cNvSpPr>
          <p:nvPr>
            <p:ph type="dt" sz="half" idx="10"/>
          </p:nvPr>
        </p:nvSpPr>
        <p:spPr/>
        <p:txBody>
          <a:bodyPr/>
          <a:lstStyle/>
          <a:p>
            <a:fld id="{5CEFA4E6-E893-417A-9866-9E2A18125C94}" type="datetimeFigureOut">
              <a:rPr lang="tr-TR" smtClean="0"/>
              <a:t>20/02/2020</a:t>
            </a:fld>
            <a:endParaRPr lang="tr-TR"/>
          </a:p>
        </p:txBody>
      </p:sp>
      <p:sp>
        <p:nvSpPr>
          <p:cNvPr id="5" name="Alt Bilgi Yer Tutucusu 4">
            <a:extLst>
              <a:ext uri="{FF2B5EF4-FFF2-40B4-BE49-F238E27FC236}">
                <a16:creationId xmlns:a16="http://schemas.microsoft.com/office/drawing/2014/main" id="{57426399-9988-4A0E-BF50-E1564665ACA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D724B38-17C8-4781-A297-89BBF9A6757E}"/>
              </a:ext>
            </a:extLst>
          </p:cNvPr>
          <p:cNvSpPr>
            <a:spLocks noGrp="1"/>
          </p:cNvSpPr>
          <p:nvPr>
            <p:ph type="sldNum" sz="quarter" idx="12"/>
          </p:nvPr>
        </p:nvSpPr>
        <p:spPr/>
        <p:txBody>
          <a:bodyPr/>
          <a:lstStyle/>
          <a:p>
            <a:fld id="{F92C1ED2-1B8D-45AE-9150-B1E861DE7D47}" type="slidenum">
              <a:rPr lang="tr-TR" smtClean="0"/>
              <a:t>‹#›</a:t>
            </a:fld>
            <a:endParaRPr lang="tr-TR"/>
          </a:p>
        </p:txBody>
      </p:sp>
    </p:spTree>
    <p:extLst>
      <p:ext uri="{BB962C8B-B14F-4D97-AF65-F5344CB8AC3E}">
        <p14:creationId xmlns:p14="http://schemas.microsoft.com/office/powerpoint/2010/main" val="1060262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0D9901B-3E0E-4D40-891D-7B47163D62B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FA4ED729-C79D-449E-A617-CC3559B4E6F9}"/>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5716710-54CC-4A68-861A-D90F35B29F34}"/>
              </a:ext>
            </a:extLst>
          </p:cNvPr>
          <p:cNvSpPr>
            <a:spLocks noGrp="1"/>
          </p:cNvSpPr>
          <p:nvPr>
            <p:ph type="dt" sz="half" idx="10"/>
          </p:nvPr>
        </p:nvSpPr>
        <p:spPr/>
        <p:txBody>
          <a:bodyPr/>
          <a:lstStyle/>
          <a:p>
            <a:fld id="{5CEFA4E6-E893-417A-9866-9E2A18125C94}" type="datetimeFigureOut">
              <a:rPr lang="tr-TR" smtClean="0"/>
              <a:t>20/02/2020</a:t>
            </a:fld>
            <a:endParaRPr lang="tr-TR"/>
          </a:p>
        </p:txBody>
      </p:sp>
      <p:sp>
        <p:nvSpPr>
          <p:cNvPr id="5" name="Alt Bilgi Yer Tutucusu 4">
            <a:extLst>
              <a:ext uri="{FF2B5EF4-FFF2-40B4-BE49-F238E27FC236}">
                <a16:creationId xmlns:a16="http://schemas.microsoft.com/office/drawing/2014/main" id="{5DC43B1A-FE3C-4B3B-8A85-FEF4AFFC000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5C0F968-6DA0-416C-8D1C-8F87C151A41C}"/>
              </a:ext>
            </a:extLst>
          </p:cNvPr>
          <p:cNvSpPr>
            <a:spLocks noGrp="1"/>
          </p:cNvSpPr>
          <p:nvPr>
            <p:ph type="sldNum" sz="quarter" idx="12"/>
          </p:nvPr>
        </p:nvSpPr>
        <p:spPr/>
        <p:txBody>
          <a:bodyPr/>
          <a:lstStyle/>
          <a:p>
            <a:fld id="{F92C1ED2-1B8D-45AE-9150-B1E861DE7D47}" type="slidenum">
              <a:rPr lang="tr-TR" smtClean="0"/>
              <a:t>‹#›</a:t>
            </a:fld>
            <a:endParaRPr lang="tr-TR"/>
          </a:p>
        </p:txBody>
      </p:sp>
    </p:spTree>
    <p:extLst>
      <p:ext uri="{BB962C8B-B14F-4D97-AF65-F5344CB8AC3E}">
        <p14:creationId xmlns:p14="http://schemas.microsoft.com/office/powerpoint/2010/main" val="3764149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E33011B-A35B-4873-8395-58BDC2124B01}"/>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21426D23-E40F-446F-B26F-A13424EE80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4FAB951A-1C84-4EF7-B9CA-7A3CF9DA676D}"/>
              </a:ext>
            </a:extLst>
          </p:cNvPr>
          <p:cNvSpPr>
            <a:spLocks noGrp="1"/>
          </p:cNvSpPr>
          <p:nvPr>
            <p:ph type="dt" sz="half" idx="10"/>
          </p:nvPr>
        </p:nvSpPr>
        <p:spPr/>
        <p:txBody>
          <a:bodyPr/>
          <a:lstStyle/>
          <a:p>
            <a:fld id="{5CEFA4E6-E893-417A-9866-9E2A18125C94}" type="datetimeFigureOut">
              <a:rPr lang="tr-TR" smtClean="0"/>
              <a:t>20/02/2020</a:t>
            </a:fld>
            <a:endParaRPr lang="tr-TR"/>
          </a:p>
        </p:txBody>
      </p:sp>
      <p:sp>
        <p:nvSpPr>
          <p:cNvPr id="5" name="Alt Bilgi Yer Tutucusu 4">
            <a:extLst>
              <a:ext uri="{FF2B5EF4-FFF2-40B4-BE49-F238E27FC236}">
                <a16:creationId xmlns:a16="http://schemas.microsoft.com/office/drawing/2014/main" id="{1BBC2E0F-58DD-40ED-BF93-18037C8BA65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58CEDF5-3A43-44DC-9BA2-EC13CD29C3CA}"/>
              </a:ext>
            </a:extLst>
          </p:cNvPr>
          <p:cNvSpPr>
            <a:spLocks noGrp="1"/>
          </p:cNvSpPr>
          <p:nvPr>
            <p:ph type="sldNum" sz="quarter" idx="12"/>
          </p:nvPr>
        </p:nvSpPr>
        <p:spPr/>
        <p:txBody>
          <a:bodyPr/>
          <a:lstStyle/>
          <a:p>
            <a:fld id="{F92C1ED2-1B8D-45AE-9150-B1E861DE7D47}" type="slidenum">
              <a:rPr lang="tr-TR" smtClean="0"/>
              <a:t>‹#›</a:t>
            </a:fld>
            <a:endParaRPr lang="tr-TR"/>
          </a:p>
        </p:txBody>
      </p:sp>
    </p:spTree>
    <p:extLst>
      <p:ext uri="{BB962C8B-B14F-4D97-AF65-F5344CB8AC3E}">
        <p14:creationId xmlns:p14="http://schemas.microsoft.com/office/powerpoint/2010/main" val="1274707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37AFCAB-D9CE-45F9-B996-EAE50C1439D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CFAE372D-1B15-4596-AD28-EB71581FD590}"/>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E0986916-CCE7-4508-98F4-9D81309B818C}"/>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40EE206D-D4DC-4F9E-B3CC-431389A9BFAC}"/>
              </a:ext>
            </a:extLst>
          </p:cNvPr>
          <p:cNvSpPr>
            <a:spLocks noGrp="1"/>
          </p:cNvSpPr>
          <p:nvPr>
            <p:ph type="dt" sz="half" idx="10"/>
          </p:nvPr>
        </p:nvSpPr>
        <p:spPr/>
        <p:txBody>
          <a:bodyPr/>
          <a:lstStyle/>
          <a:p>
            <a:fld id="{5CEFA4E6-E893-417A-9866-9E2A18125C94}" type="datetimeFigureOut">
              <a:rPr lang="tr-TR" smtClean="0"/>
              <a:t>20/02/2020</a:t>
            </a:fld>
            <a:endParaRPr lang="tr-TR"/>
          </a:p>
        </p:txBody>
      </p:sp>
      <p:sp>
        <p:nvSpPr>
          <p:cNvPr id="6" name="Alt Bilgi Yer Tutucusu 5">
            <a:extLst>
              <a:ext uri="{FF2B5EF4-FFF2-40B4-BE49-F238E27FC236}">
                <a16:creationId xmlns:a16="http://schemas.microsoft.com/office/drawing/2014/main" id="{0D5B1E9D-6B7D-4879-BFB8-36C678D0A13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52A1CDF-5A04-450B-A128-D8FB1966E86D}"/>
              </a:ext>
            </a:extLst>
          </p:cNvPr>
          <p:cNvSpPr>
            <a:spLocks noGrp="1"/>
          </p:cNvSpPr>
          <p:nvPr>
            <p:ph type="sldNum" sz="quarter" idx="12"/>
          </p:nvPr>
        </p:nvSpPr>
        <p:spPr/>
        <p:txBody>
          <a:bodyPr/>
          <a:lstStyle/>
          <a:p>
            <a:fld id="{F92C1ED2-1B8D-45AE-9150-B1E861DE7D47}" type="slidenum">
              <a:rPr lang="tr-TR" smtClean="0"/>
              <a:t>‹#›</a:t>
            </a:fld>
            <a:endParaRPr lang="tr-TR"/>
          </a:p>
        </p:txBody>
      </p:sp>
    </p:spTree>
    <p:extLst>
      <p:ext uri="{BB962C8B-B14F-4D97-AF65-F5344CB8AC3E}">
        <p14:creationId xmlns:p14="http://schemas.microsoft.com/office/powerpoint/2010/main" val="4212649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06D7358-7511-4973-8653-5C2FC6665140}"/>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712EB510-7339-4739-B8B1-A18C66DB81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D8F69EC5-9B93-49B7-B48D-A3BDE8C85BF5}"/>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3A19A8E9-0296-4E9F-8A47-BF0B164867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3FD2943F-E8DA-4625-AF70-0ED82F7F5EDC}"/>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F332E06A-7E5E-4EB4-B176-97874ACF4CAF}"/>
              </a:ext>
            </a:extLst>
          </p:cNvPr>
          <p:cNvSpPr>
            <a:spLocks noGrp="1"/>
          </p:cNvSpPr>
          <p:nvPr>
            <p:ph type="dt" sz="half" idx="10"/>
          </p:nvPr>
        </p:nvSpPr>
        <p:spPr/>
        <p:txBody>
          <a:bodyPr/>
          <a:lstStyle/>
          <a:p>
            <a:fld id="{5CEFA4E6-E893-417A-9866-9E2A18125C94}" type="datetimeFigureOut">
              <a:rPr lang="tr-TR" smtClean="0"/>
              <a:t>20/02/2020</a:t>
            </a:fld>
            <a:endParaRPr lang="tr-TR"/>
          </a:p>
        </p:txBody>
      </p:sp>
      <p:sp>
        <p:nvSpPr>
          <p:cNvPr id="8" name="Alt Bilgi Yer Tutucusu 7">
            <a:extLst>
              <a:ext uri="{FF2B5EF4-FFF2-40B4-BE49-F238E27FC236}">
                <a16:creationId xmlns:a16="http://schemas.microsoft.com/office/drawing/2014/main" id="{71FDAC81-3041-4EAB-8692-C154A073EA3E}"/>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FB3F850F-0173-4DEC-88F8-C6D548DA662F}"/>
              </a:ext>
            </a:extLst>
          </p:cNvPr>
          <p:cNvSpPr>
            <a:spLocks noGrp="1"/>
          </p:cNvSpPr>
          <p:nvPr>
            <p:ph type="sldNum" sz="quarter" idx="12"/>
          </p:nvPr>
        </p:nvSpPr>
        <p:spPr/>
        <p:txBody>
          <a:bodyPr/>
          <a:lstStyle/>
          <a:p>
            <a:fld id="{F92C1ED2-1B8D-45AE-9150-B1E861DE7D47}" type="slidenum">
              <a:rPr lang="tr-TR" smtClean="0"/>
              <a:t>‹#›</a:t>
            </a:fld>
            <a:endParaRPr lang="tr-TR"/>
          </a:p>
        </p:txBody>
      </p:sp>
    </p:spTree>
    <p:extLst>
      <p:ext uri="{BB962C8B-B14F-4D97-AF65-F5344CB8AC3E}">
        <p14:creationId xmlns:p14="http://schemas.microsoft.com/office/powerpoint/2010/main" val="2122052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94B2DD4-CDC8-449F-9CF0-B4505DA82338}"/>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FA45DC95-2A6E-4146-92CA-1CD3FBF0D737}"/>
              </a:ext>
            </a:extLst>
          </p:cNvPr>
          <p:cNvSpPr>
            <a:spLocks noGrp="1"/>
          </p:cNvSpPr>
          <p:nvPr>
            <p:ph type="dt" sz="half" idx="10"/>
          </p:nvPr>
        </p:nvSpPr>
        <p:spPr/>
        <p:txBody>
          <a:bodyPr/>
          <a:lstStyle/>
          <a:p>
            <a:fld id="{5CEFA4E6-E893-417A-9866-9E2A18125C94}" type="datetimeFigureOut">
              <a:rPr lang="tr-TR" smtClean="0"/>
              <a:t>20/02/2020</a:t>
            </a:fld>
            <a:endParaRPr lang="tr-TR"/>
          </a:p>
        </p:txBody>
      </p:sp>
      <p:sp>
        <p:nvSpPr>
          <p:cNvPr id="4" name="Alt Bilgi Yer Tutucusu 3">
            <a:extLst>
              <a:ext uri="{FF2B5EF4-FFF2-40B4-BE49-F238E27FC236}">
                <a16:creationId xmlns:a16="http://schemas.microsoft.com/office/drawing/2014/main" id="{0EEC4901-6850-41FF-B93E-380EE2244B67}"/>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FDE4DD26-E9ED-4D1E-A191-3801A20E2156}"/>
              </a:ext>
            </a:extLst>
          </p:cNvPr>
          <p:cNvSpPr>
            <a:spLocks noGrp="1"/>
          </p:cNvSpPr>
          <p:nvPr>
            <p:ph type="sldNum" sz="quarter" idx="12"/>
          </p:nvPr>
        </p:nvSpPr>
        <p:spPr/>
        <p:txBody>
          <a:bodyPr/>
          <a:lstStyle/>
          <a:p>
            <a:fld id="{F92C1ED2-1B8D-45AE-9150-B1E861DE7D47}" type="slidenum">
              <a:rPr lang="tr-TR" smtClean="0"/>
              <a:t>‹#›</a:t>
            </a:fld>
            <a:endParaRPr lang="tr-TR"/>
          </a:p>
        </p:txBody>
      </p:sp>
    </p:spTree>
    <p:extLst>
      <p:ext uri="{BB962C8B-B14F-4D97-AF65-F5344CB8AC3E}">
        <p14:creationId xmlns:p14="http://schemas.microsoft.com/office/powerpoint/2010/main" val="2845338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0654E9F2-75AF-43DA-A4A3-86AA11FB5452}"/>
              </a:ext>
            </a:extLst>
          </p:cNvPr>
          <p:cNvSpPr>
            <a:spLocks noGrp="1"/>
          </p:cNvSpPr>
          <p:nvPr>
            <p:ph type="dt" sz="half" idx="10"/>
          </p:nvPr>
        </p:nvSpPr>
        <p:spPr/>
        <p:txBody>
          <a:bodyPr/>
          <a:lstStyle/>
          <a:p>
            <a:fld id="{5CEFA4E6-E893-417A-9866-9E2A18125C94}" type="datetimeFigureOut">
              <a:rPr lang="tr-TR" smtClean="0"/>
              <a:t>20/02/2020</a:t>
            </a:fld>
            <a:endParaRPr lang="tr-TR"/>
          </a:p>
        </p:txBody>
      </p:sp>
      <p:sp>
        <p:nvSpPr>
          <p:cNvPr id="3" name="Alt Bilgi Yer Tutucusu 2">
            <a:extLst>
              <a:ext uri="{FF2B5EF4-FFF2-40B4-BE49-F238E27FC236}">
                <a16:creationId xmlns:a16="http://schemas.microsoft.com/office/drawing/2014/main" id="{B3AEB9D8-31D2-407A-ABF3-1554DEF701D9}"/>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F04DFD9D-4A35-403A-A038-7A1D6E86BCBC}"/>
              </a:ext>
            </a:extLst>
          </p:cNvPr>
          <p:cNvSpPr>
            <a:spLocks noGrp="1"/>
          </p:cNvSpPr>
          <p:nvPr>
            <p:ph type="sldNum" sz="quarter" idx="12"/>
          </p:nvPr>
        </p:nvSpPr>
        <p:spPr/>
        <p:txBody>
          <a:bodyPr/>
          <a:lstStyle/>
          <a:p>
            <a:fld id="{F92C1ED2-1B8D-45AE-9150-B1E861DE7D47}" type="slidenum">
              <a:rPr lang="tr-TR" smtClean="0"/>
              <a:t>‹#›</a:t>
            </a:fld>
            <a:endParaRPr lang="tr-TR"/>
          </a:p>
        </p:txBody>
      </p:sp>
    </p:spTree>
    <p:extLst>
      <p:ext uri="{BB962C8B-B14F-4D97-AF65-F5344CB8AC3E}">
        <p14:creationId xmlns:p14="http://schemas.microsoft.com/office/powerpoint/2010/main" val="484413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4D82243-8785-4D5B-AAC5-F6AE5E73E8F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7C021EFF-AA11-4804-8D02-4E6FE85FA1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854480DA-B2BD-41AA-A102-6015956EE6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76F7D7CB-5FD7-4A74-9850-0B3850BE289C}"/>
              </a:ext>
            </a:extLst>
          </p:cNvPr>
          <p:cNvSpPr>
            <a:spLocks noGrp="1"/>
          </p:cNvSpPr>
          <p:nvPr>
            <p:ph type="dt" sz="half" idx="10"/>
          </p:nvPr>
        </p:nvSpPr>
        <p:spPr/>
        <p:txBody>
          <a:bodyPr/>
          <a:lstStyle/>
          <a:p>
            <a:fld id="{5CEFA4E6-E893-417A-9866-9E2A18125C94}" type="datetimeFigureOut">
              <a:rPr lang="tr-TR" smtClean="0"/>
              <a:t>20/02/2020</a:t>
            </a:fld>
            <a:endParaRPr lang="tr-TR"/>
          </a:p>
        </p:txBody>
      </p:sp>
      <p:sp>
        <p:nvSpPr>
          <p:cNvPr id="6" name="Alt Bilgi Yer Tutucusu 5">
            <a:extLst>
              <a:ext uri="{FF2B5EF4-FFF2-40B4-BE49-F238E27FC236}">
                <a16:creationId xmlns:a16="http://schemas.microsoft.com/office/drawing/2014/main" id="{B3EDF750-E3A1-475A-8081-B942F4629D7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54DD723-5BE5-401B-94F5-908BE014CA08}"/>
              </a:ext>
            </a:extLst>
          </p:cNvPr>
          <p:cNvSpPr>
            <a:spLocks noGrp="1"/>
          </p:cNvSpPr>
          <p:nvPr>
            <p:ph type="sldNum" sz="quarter" idx="12"/>
          </p:nvPr>
        </p:nvSpPr>
        <p:spPr/>
        <p:txBody>
          <a:bodyPr/>
          <a:lstStyle/>
          <a:p>
            <a:fld id="{F92C1ED2-1B8D-45AE-9150-B1E861DE7D47}" type="slidenum">
              <a:rPr lang="tr-TR" smtClean="0"/>
              <a:t>‹#›</a:t>
            </a:fld>
            <a:endParaRPr lang="tr-TR"/>
          </a:p>
        </p:txBody>
      </p:sp>
    </p:spTree>
    <p:extLst>
      <p:ext uri="{BB962C8B-B14F-4D97-AF65-F5344CB8AC3E}">
        <p14:creationId xmlns:p14="http://schemas.microsoft.com/office/powerpoint/2010/main" val="343024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1F3B78E-99B2-482B-983F-55399FDF095E}"/>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5D444EB-6C1F-4308-AB7E-1C8B5E4EA8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02807258-B794-4A44-9BDD-E93D0D9080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F07BBD9-758E-422F-8187-8D070CB1B539}"/>
              </a:ext>
            </a:extLst>
          </p:cNvPr>
          <p:cNvSpPr>
            <a:spLocks noGrp="1"/>
          </p:cNvSpPr>
          <p:nvPr>
            <p:ph type="dt" sz="half" idx="10"/>
          </p:nvPr>
        </p:nvSpPr>
        <p:spPr/>
        <p:txBody>
          <a:bodyPr/>
          <a:lstStyle/>
          <a:p>
            <a:fld id="{5CEFA4E6-E893-417A-9866-9E2A18125C94}" type="datetimeFigureOut">
              <a:rPr lang="tr-TR" smtClean="0"/>
              <a:t>20/02/2020</a:t>
            </a:fld>
            <a:endParaRPr lang="tr-TR"/>
          </a:p>
        </p:txBody>
      </p:sp>
      <p:sp>
        <p:nvSpPr>
          <p:cNvPr id="6" name="Alt Bilgi Yer Tutucusu 5">
            <a:extLst>
              <a:ext uri="{FF2B5EF4-FFF2-40B4-BE49-F238E27FC236}">
                <a16:creationId xmlns:a16="http://schemas.microsoft.com/office/drawing/2014/main" id="{E37FCF9D-7C7C-4EFE-A4CC-D2B4F0964D8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D28363CF-2CAF-413A-B507-FFF69390C2B5}"/>
              </a:ext>
            </a:extLst>
          </p:cNvPr>
          <p:cNvSpPr>
            <a:spLocks noGrp="1"/>
          </p:cNvSpPr>
          <p:nvPr>
            <p:ph type="sldNum" sz="quarter" idx="12"/>
          </p:nvPr>
        </p:nvSpPr>
        <p:spPr/>
        <p:txBody>
          <a:bodyPr/>
          <a:lstStyle/>
          <a:p>
            <a:fld id="{F92C1ED2-1B8D-45AE-9150-B1E861DE7D47}" type="slidenum">
              <a:rPr lang="tr-TR" smtClean="0"/>
              <a:t>‹#›</a:t>
            </a:fld>
            <a:endParaRPr lang="tr-TR"/>
          </a:p>
        </p:txBody>
      </p:sp>
    </p:spTree>
    <p:extLst>
      <p:ext uri="{BB962C8B-B14F-4D97-AF65-F5344CB8AC3E}">
        <p14:creationId xmlns:p14="http://schemas.microsoft.com/office/powerpoint/2010/main" val="4271535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5ACACF7-B14B-42D3-A4DD-1C6A8C1AA3DE}"/>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77F4FD8B-F29D-4F88-AEDF-CD7B27C544F9}"/>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68A14BD-C532-4211-9774-C948338A0C54}"/>
              </a:ext>
            </a:extLst>
          </p:cNvPr>
          <p:cNvSpPr>
            <a:spLocks noGrp="1"/>
          </p:cNvSpPr>
          <p:nvPr>
            <p:ph type="dt" sz="half" idx="10"/>
          </p:nvPr>
        </p:nvSpPr>
        <p:spPr/>
        <p:txBody>
          <a:bodyPr/>
          <a:lstStyle/>
          <a:p>
            <a:fld id="{5CEFA4E6-E893-417A-9866-9E2A18125C94}" type="datetimeFigureOut">
              <a:rPr lang="tr-TR" smtClean="0"/>
              <a:t>20/02/2020</a:t>
            </a:fld>
            <a:endParaRPr lang="tr-TR"/>
          </a:p>
        </p:txBody>
      </p:sp>
      <p:sp>
        <p:nvSpPr>
          <p:cNvPr id="5" name="Alt Bilgi Yer Tutucusu 4">
            <a:extLst>
              <a:ext uri="{FF2B5EF4-FFF2-40B4-BE49-F238E27FC236}">
                <a16:creationId xmlns:a16="http://schemas.microsoft.com/office/drawing/2014/main" id="{D6E3846F-CAC2-4030-B234-886B972AA50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7628CF3D-2670-45D8-A2E7-142FD8472926}"/>
              </a:ext>
            </a:extLst>
          </p:cNvPr>
          <p:cNvSpPr>
            <a:spLocks noGrp="1"/>
          </p:cNvSpPr>
          <p:nvPr>
            <p:ph type="sldNum" sz="quarter" idx="12"/>
          </p:nvPr>
        </p:nvSpPr>
        <p:spPr/>
        <p:txBody>
          <a:bodyPr/>
          <a:lstStyle/>
          <a:p>
            <a:fld id="{F92C1ED2-1B8D-45AE-9150-B1E861DE7D47}" type="slidenum">
              <a:rPr lang="tr-TR" smtClean="0"/>
              <a:t>‹#›</a:t>
            </a:fld>
            <a:endParaRPr lang="tr-TR"/>
          </a:p>
        </p:txBody>
      </p:sp>
    </p:spTree>
    <p:extLst>
      <p:ext uri="{BB962C8B-B14F-4D97-AF65-F5344CB8AC3E}">
        <p14:creationId xmlns:p14="http://schemas.microsoft.com/office/powerpoint/2010/main" val="3419582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4B8DCD03-2701-40D0-A59B-B7F30D4700F8}"/>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ECDA04C7-C50B-4F4B-AE6E-37DF355FD567}"/>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83A9D6F-19F0-46E6-B1E3-202D86A81570}"/>
              </a:ext>
            </a:extLst>
          </p:cNvPr>
          <p:cNvSpPr>
            <a:spLocks noGrp="1"/>
          </p:cNvSpPr>
          <p:nvPr>
            <p:ph type="dt" sz="half" idx="10"/>
          </p:nvPr>
        </p:nvSpPr>
        <p:spPr/>
        <p:txBody>
          <a:bodyPr/>
          <a:lstStyle/>
          <a:p>
            <a:fld id="{5CEFA4E6-E893-417A-9866-9E2A18125C94}" type="datetimeFigureOut">
              <a:rPr lang="tr-TR" smtClean="0"/>
              <a:t>20/02/2020</a:t>
            </a:fld>
            <a:endParaRPr lang="tr-TR"/>
          </a:p>
        </p:txBody>
      </p:sp>
      <p:sp>
        <p:nvSpPr>
          <p:cNvPr id="5" name="Alt Bilgi Yer Tutucusu 4">
            <a:extLst>
              <a:ext uri="{FF2B5EF4-FFF2-40B4-BE49-F238E27FC236}">
                <a16:creationId xmlns:a16="http://schemas.microsoft.com/office/drawing/2014/main" id="{6E935C56-7F55-458B-AFF8-7F2EBDDC5CA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9A86666-C5A8-488B-9C66-D0ECC38A33E5}"/>
              </a:ext>
            </a:extLst>
          </p:cNvPr>
          <p:cNvSpPr>
            <a:spLocks noGrp="1"/>
          </p:cNvSpPr>
          <p:nvPr>
            <p:ph type="sldNum" sz="quarter" idx="12"/>
          </p:nvPr>
        </p:nvSpPr>
        <p:spPr/>
        <p:txBody>
          <a:bodyPr/>
          <a:lstStyle/>
          <a:p>
            <a:fld id="{F92C1ED2-1B8D-45AE-9150-B1E861DE7D47}" type="slidenum">
              <a:rPr lang="tr-TR" smtClean="0"/>
              <a:t>‹#›</a:t>
            </a:fld>
            <a:endParaRPr lang="tr-TR"/>
          </a:p>
        </p:txBody>
      </p:sp>
    </p:spTree>
    <p:extLst>
      <p:ext uri="{BB962C8B-B14F-4D97-AF65-F5344CB8AC3E}">
        <p14:creationId xmlns:p14="http://schemas.microsoft.com/office/powerpoint/2010/main" val="8993043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tıklayın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6BBA8EC7-44FA-456D-99C1-C8BDEA3FD235}" type="datetimeFigureOut">
              <a:rPr lang="tr-TR" smtClean="0"/>
              <a:t>20/02/2020</a:t>
            </a:fld>
            <a:endParaRPr lang="tr-TR"/>
          </a:p>
        </p:txBody>
      </p:sp>
      <p:sp>
        <p:nvSpPr>
          <p:cNvPr id="5" name="Alt 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EEA4F45-4E8E-4E90-B278-39A9C56E20F1}" type="slidenum">
              <a:rPr lang="tr-TR" smtClean="0"/>
              <a:t>‹#›</a:t>
            </a:fld>
            <a:endParaRPr lang="tr-TR"/>
          </a:p>
        </p:txBody>
      </p:sp>
    </p:spTree>
    <p:extLst>
      <p:ext uri="{BB962C8B-B14F-4D97-AF65-F5344CB8AC3E}">
        <p14:creationId xmlns:p14="http://schemas.microsoft.com/office/powerpoint/2010/main" val="22565781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tıklayın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6BBA8EC7-44FA-456D-99C1-C8BDEA3FD235}" type="datetimeFigureOut">
              <a:rPr lang="tr-TR" smtClean="0"/>
              <a:t>20/02/2020</a:t>
            </a:fld>
            <a:endParaRPr lang="tr-TR"/>
          </a:p>
        </p:txBody>
      </p:sp>
      <p:sp>
        <p:nvSpPr>
          <p:cNvPr id="5" name="Alt 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EEA4F45-4E8E-4E90-B278-39A9C56E20F1}" type="slidenum">
              <a:rPr lang="tr-TR" smtClean="0"/>
              <a:t>‹#›</a:t>
            </a:fld>
            <a:endParaRPr lang="tr-TR"/>
          </a:p>
        </p:txBody>
      </p:sp>
    </p:spTree>
    <p:extLst>
      <p:ext uri="{BB962C8B-B14F-4D97-AF65-F5344CB8AC3E}">
        <p14:creationId xmlns:p14="http://schemas.microsoft.com/office/powerpoint/2010/main" val="40232919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tıklayın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6BBA8EC7-44FA-456D-99C1-C8BDEA3FD235}" type="datetimeFigureOut">
              <a:rPr lang="tr-TR" smtClean="0"/>
              <a:t>20/02/2020</a:t>
            </a:fld>
            <a:endParaRPr lang="tr-TR"/>
          </a:p>
        </p:txBody>
      </p:sp>
      <p:sp>
        <p:nvSpPr>
          <p:cNvPr id="5" name="Alt 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EEA4F45-4E8E-4E90-B278-39A9C56E20F1}" type="slidenum">
              <a:rPr lang="tr-TR" smtClean="0"/>
              <a:t>‹#›</a:t>
            </a:fld>
            <a:endParaRPr lang="tr-TR"/>
          </a:p>
        </p:txBody>
      </p:sp>
    </p:spTree>
    <p:extLst>
      <p:ext uri="{BB962C8B-B14F-4D97-AF65-F5344CB8AC3E}">
        <p14:creationId xmlns:p14="http://schemas.microsoft.com/office/powerpoint/2010/main" val="41033108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tıklayın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6BBA8EC7-44FA-456D-99C1-C8BDEA3FD235}" type="datetimeFigureOut">
              <a:rPr lang="tr-TR" smtClean="0"/>
              <a:t>20/02/2020</a:t>
            </a:fld>
            <a:endParaRPr lang="tr-TR"/>
          </a:p>
        </p:txBody>
      </p:sp>
      <p:sp>
        <p:nvSpPr>
          <p:cNvPr id="6" name="Alt 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EEA4F45-4E8E-4E90-B278-39A9C56E20F1}" type="slidenum">
              <a:rPr lang="tr-TR" smtClean="0"/>
              <a:t>‹#›</a:t>
            </a:fld>
            <a:endParaRPr lang="tr-TR"/>
          </a:p>
        </p:txBody>
      </p:sp>
    </p:spTree>
    <p:extLst>
      <p:ext uri="{BB962C8B-B14F-4D97-AF65-F5344CB8AC3E}">
        <p14:creationId xmlns:p14="http://schemas.microsoft.com/office/powerpoint/2010/main" val="24372530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tıklayın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6BBA8EC7-44FA-456D-99C1-C8BDEA3FD235}" type="datetimeFigureOut">
              <a:rPr lang="tr-TR" smtClean="0"/>
              <a:t>20/02/2020</a:t>
            </a:fld>
            <a:endParaRPr lang="tr-TR"/>
          </a:p>
        </p:txBody>
      </p:sp>
      <p:sp>
        <p:nvSpPr>
          <p:cNvPr id="8" name="Alt 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EEA4F45-4E8E-4E90-B278-39A9C56E20F1}" type="slidenum">
              <a:rPr lang="tr-TR" smtClean="0"/>
              <a:t>‹#›</a:t>
            </a:fld>
            <a:endParaRPr lang="tr-TR"/>
          </a:p>
        </p:txBody>
      </p:sp>
    </p:spTree>
    <p:extLst>
      <p:ext uri="{BB962C8B-B14F-4D97-AF65-F5344CB8AC3E}">
        <p14:creationId xmlns:p14="http://schemas.microsoft.com/office/powerpoint/2010/main" val="17383292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tıklayın</a:t>
            </a:r>
          </a:p>
        </p:txBody>
      </p:sp>
      <p:sp>
        <p:nvSpPr>
          <p:cNvPr id="3" name="Veri Yer Tutucusu 2"/>
          <p:cNvSpPr>
            <a:spLocks noGrp="1"/>
          </p:cNvSpPr>
          <p:nvPr>
            <p:ph type="dt" sz="half" idx="10"/>
          </p:nvPr>
        </p:nvSpPr>
        <p:spPr/>
        <p:txBody>
          <a:bodyPr/>
          <a:lstStyle/>
          <a:p>
            <a:fld id="{6BBA8EC7-44FA-456D-99C1-C8BDEA3FD235}" type="datetimeFigureOut">
              <a:rPr lang="tr-TR" smtClean="0"/>
              <a:t>20/02/2020</a:t>
            </a:fld>
            <a:endParaRPr lang="tr-TR"/>
          </a:p>
        </p:txBody>
      </p:sp>
      <p:sp>
        <p:nvSpPr>
          <p:cNvPr id="4" name="Alt 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BEEA4F45-4E8E-4E90-B278-39A9C56E20F1}" type="slidenum">
              <a:rPr lang="tr-TR" smtClean="0"/>
              <a:t>‹#›</a:t>
            </a:fld>
            <a:endParaRPr lang="tr-TR"/>
          </a:p>
        </p:txBody>
      </p:sp>
    </p:spTree>
    <p:extLst>
      <p:ext uri="{BB962C8B-B14F-4D97-AF65-F5344CB8AC3E}">
        <p14:creationId xmlns:p14="http://schemas.microsoft.com/office/powerpoint/2010/main" val="19647322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6BBA8EC7-44FA-456D-99C1-C8BDEA3FD235}" type="datetimeFigureOut">
              <a:rPr lang="tr-TR" smtClean="0"/>
              <a:t>20/02/2020</a:t>
            </a:fld>
            <a:endParaRPr lang="tr-TR"/>
          </a:p>
        </p:txBody>
      </p:sp>
      <p:sp>
        <p:nvSpPr>
          <p:cNvPr id="3" name="Alt 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BEEA4F45-4E8E-4E90-B278-39A9C56E20F1}" type="slidenum">
              <a:rPr lang="tr-TR" smtClean="0"/>
              <a:t>‹#›</a:t>
            </a:fld>
            <a:endParaRPr lang="tr-TR"/>
          </a:p>
        </p:txBody>
      </p:sp>
    </p:spTree>
    <p:extLst>
      <p:ext uri="{BB962C8B-B14F-4D97-AF65-F5344CB8AC3E}">
        <p14:creationId xmlns:p14="http://schemas.microsoft.com/office/powerpoint/2010/main" val="37044502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tıklayın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6BBA8EC7-44FA-456D-99C1-C8BDEA3FD235}" type="datetimeFigureOut">
              <a:rPr lang="tr-TR" smtClean="0"/>
              <a:t>20/02/2020</a:t>
            </a:fld>
            <a:endParaRPr lang="tr-TR"/>
          </a:p>
        </p:txBody>
      </p:sp>
      <p:sp>
        <p:nvSpPr>
          <p:cNvPr id="6" name="Alt 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EEA4F45-4E8E-4E90-B278-39A9C56E20F1}" type="slidenum">
              <a:rPr lang="tr-TR" smtClean="0"/>
              <a:t>‹#›</a:t>
            </a:fld>
            <a:endParaRPr lang="tr-TR"/>
          </a:p>
        </p:txBody>
      </p:sp>
    </p:spTree>
    <p:extLst>
      <p:ext uri="{BB962C8B-B14F-4D97-AF65-F5344CB8AC3E}">
        <p14:creationId xmlns:p14="http://schemas.microsoft.com/office/powerpoint/2010/main" val="27875593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tıklayın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6BBA8EC7-44FA-456D-99C1-C8BDEA3FD235}" type="datetimeFigureOut">
              <a:rPr lang="tr-TR" smtClean="0"/>
              <a:t>20/02/2020</a:t>
            </a:fld>
            <a:endParaRPr lang="tr-TR"/>
          </a:p>
        </p:txBody>
      </p:sp>
      <p:sp>
        <p:nvSpPr>
          <p:cNvPr id="6" name="Alt 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EEA4F45-4E8E-4E90-B278-39A9C56E20F1}" type="slidenum">
              <a:rPr lang="tr-TR" smtClean="0"/>
              <a:t>‹#›</a:t>
            </a:fld>
            <a:endParaRPr lang="tr-TR"/>
          </a:p>
        </p:txBody>
      </p:sp>
    </p:spTree>
    <p:extLst>
      <p:ext uri="{BB962C8B-B14F-4D97-AF65-F5344CB8AC3E}">
        <p14:creationId xmlns:p14="http://schemas.microsoft.com/office/powerpoint/2010/main" val="14601097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tıklayın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6BBA8EC7-44FA-456D-99C1-C8BDEA3FD235}" type="datetimeFigureOut">
              <a:rPr lang="tr-TR" smtClean="0"/>
              <a:t>20/02/2020</a:t>
            </a:fld>
            <a:endParaRPr lang="tr-TR"/>
          </a:p>
        </p:txBody>
      </p:sp>
      <p:sp>
        <p:nvSpPr>
          <p:cNvPr id="5" name="Alt 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EEA4F45-4E8E-4E90-B278-39A9C56E20F1}" type="slidenum">
              <a:rPr lang="tr-TR" smtClean="0"/>
              <a:t>‹#›</a:t>
            </a:fld>
            <a:endParaRPr lang="tr-TR"/>
          </a:p>
        </p:txBody>
      </p:sp>
    </p:spTree>
    <p:extLst>
      <p:ext uri="{BB962C8B-B14F-4D97-AF65-F5344CB8AC3E}">
        <p14:creationId xmlns:p14="http://schemas.microsoft.com/office/powerpoint/2010/main" val="30161040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tıklayın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6BBA8EC7-44FA-456D-99C1-C8BDEA3FD235}" type="datetimeFigureOut">
              <a:rPr lang="tr-TR" smtClean="0"/>
              <a:t>20/02/2020</a:t>
            </a:fld>
            <a:endParaRPr lang="tr-TR"/>
          </a:p>
        </p:txBody>
      </p:sp>
      <p:sp>
        <p:nvSpPr>
          <p:cNvPr id="5" name="Alt 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EEA4F45-4E8E-4E90-B278-39A9C56E20F1}" type="slidenum">
              <a:rPr lang="tr-TR" smtClean="0"/>
              <a:t>‹#›</a:t>
            </a:fld>
            <a:endParaRPr lang="tr-TR"/>
          </a:p>
        </p:txBody>
      </p:sp>
    </p:spTree>
    <p:extLst>
      <p:ext uri="{BB962C8B-B14F-4D97-AF65-F5344CB8AC3E}">
        <p14:creationId xmlns:p14="http://schemas.microsoft.com/office/powerpoint/2010/main" val="2409820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447B65C-CAE7-4A53-BAD9-0DAC09FEFC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402DACE0-858E-46F7-81F9-004B7079B8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B16A51F-6E61-4531-9ADB-3F57D1D546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EFA4E6-E893-417A-9866-9E2A18125C94}" type="datetimeFigureOut">
              <a:rPr lang="tr-TR" smtClean="0"/>
              <a:t>20/02/2020</a:t>
            </a:fld>
            <a:endParaRPr lang="tr-TR"/>
          </a:p>
        </p:txBody>
      </p:sp>
      <p:sp>
        <p:nvSpPr>
          <p:cNvPr id="5" name="Alt Bilgi Yer Tutucusu 4">
            <a:extLst>
              <a:ext uri="{FF2B5EF4-FFF2-40B4-BE49-F238E27FC236}">
                <a16:creationId xmlns:a16="http://schemas.microsoft.com/office/drawing/2014/main" id="{D94C28C2-E1D1-4AB4-8AC8-E82C46A6BB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7DBCC1CB-500C-447A-A880-83AF052B65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2C1ED2-1B8D-45AE-9150-B1E861DE7D47}" type="slidenum">
              <a:rPr lang="tr-TR" smtClean="0"/>
              <a:t>‹#›</a:t>
            </a:fld>
            <a:endParaRPr lang="tr-TR"/>
          </a:p>
        </p:txBody>
      </p:sp>
    </p:spTree>
    <p:extLst>
      <p:ext uri="{BB962C8B-B14F-4D97-AF65-F5344CB8AC3E}">
        <p14:creationId xmlns:p14="http://schemas.microsoft.com/office/powerpoint/2010/main" val="1432515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tıklayın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BA8EC7-44FA-456D-99C1-C8BDEA3FD235}" type="datetimeFigureOut">
              <a:rPr lang="tr-TR" smtClean="0"/>
              <a:t>20/02/2020</a:t>
            </a:fld>
            <a:endParaRPr lang="tr-TR"/>
          </a:p>
        </p:txBody>
      </p:sp>
      <p:sp>
        <p:nvSpPr>
          <p:cNvPr id="5" name="Alt 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EA4F45-4E8E-4E90-B278-39A9C56E20F1}" type="slidenum">
              <a:rPr lang="tr-TR" smtClean="0"/>
              <a:t>‹#›</a:t>
            </a:fld>
            <a:endParaRPr lang="tr-TR"/>
          </a:p>
        </p:txBody>
      </p:sp>
    </p:spTree>
    <p:extLst>
      <p:ext uri="{BB962C8B-B14F-4D97-AF65-F5344CB8AC3E}">
        <p14:creationId xmlns:p14="http://schemas.microsoft.com/office/powerpoint/2010/main" val="40879291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hyperlink" Target="http://www.biyoetik.org.tr/wp-content/uploads/2015/08/TBD_Siddet_hk_Gorusup.pdf" TargetMode="Externa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hyperlink" Target="http://www.biyoetik.org.tr/wp-content/uploads/2015/08/TBD_Siddet_hk_Gorusup.pdf" TargetMode="Externa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hyperlink" Target="http://www.biyoetik.org.tr/wp-content/uploads/2015/08/TBD_Siddet_hk_Gorusup.pdf" TargetMode="Externa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hyperlink" Target="http://dx.doi.org/10.1111/j.1547-5069.2003.00081.x" TargetMode="Externa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hyperlink" Target="http://www.resmigazete.gov.tr/eskiler/2012/04/20120428-3.htm" TargetMode="Externa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hyperlink" Target="http://www.medimagazin.com.tr/authors/hakan-hakeri/tr-saglik-calisanlarinin-siddet-hakaret-ve-tehdide-karsi-hak-arama-yollari-72-64-3158.html" TargetMode="Externa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hyperlink" Target="https://www.ttb.org.tr/kutuphane/siddetbr_13.pdf" TargetMode="Externa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hyperlink" Target="http://www.biyoetik.org.tr/wp-content/uploads/2015/08/TBD_Siddet_hk_Gorusup.pdf" TargetMode="Externa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55392" y="3175960"/>
            <a:ext cx="11839074" cy="518985"/>
          </a:xfr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lvl="0">
              <a:spcBef>
                <a:spcPts val="1000"/>
              </a:spcBef>
              <a:buClr>
                <a:srgbClr val="666600"/>
              </a:buClr>
              <a:buSzPct val="75000"/>
              <a:defRPr/>
            </a:pPr>
            <a:r>
              <a:rPr lang="tr-TR" sz="2400" b="1" dirty="0">
                <a:solidFill>
                  <a:schemeClr val="bg1"/>
                </a:solidFill>
                <a:latin typeface="Constantia" panose="02030602050306030303" pitchFamily="18" charset="0"/>
              </a:rPr>
              <a:t>SAĞLIKTA ŞİDDET</a:t>
            </a:r>
            <a:endParaRPr lang="tr-TR" sz="2000" b="1" dirty="0">
              <a:solidFill>
                <a:schemeClr val="bg1"/>
              </a:solidFill>
              <a:latin typeface="Constantia" panose="02030602050306030303" pitchFamily="18" charset="0"/>
            </a:endParaRPr>
          </a:p>
        </p:txBody>
      </p:sp>
      <p:sp>
        <p:nvSpPr>
          <p:cNvPr id="3" name="Metin kutusu 2"/>
          <p:cNvSpPr txBox="1"/>
          <p:nvPr/>
        </p:nvSpPr>
        <p:spPr>
          <a:xfrm>
            <a:off x="3014485" y="5249195"/>
            <a:ext cx="6120888" cy="1328569"/>
          </a:xfrm>
          <a:prstGeom prst="rect">
            <a:avLst/>
          </a:prstGeo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tr-TR" sz="20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Prof. Dr. </a:t>
            </a:r>
            <a:r>
              <a:rPr kumimoji="0" lang="tr-TR" sz="2000" b="1" i="0" u="none" strike="noStrike" kern="1200" cap="none" spc="0" normalizeH="0" baseline="0" noProof="0" dirty="0" err="1">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med.</a:t>
            </a:r>
            <a:r>
              <a:rPr kumimoji="0" lang="tr-TR" sz="20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tr-TR" sz="2000" b="1" i="0" u="none" strike="noStrike" kern="1200" cap="none" spc="0" normalizeH="0" baseline="0" noProof="0" dirty="0" err="1">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Llm</a:t>
            </a:r>
            <a:r>
              <a:rPr kumimoji="0" lang="tr-TR" sz="20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tr-TR" sz="2000" b="1" i="0" u="none" strike="noStrike" kern="1200" cap="none" spc="0" normalizeH="0" baseline="0" noProof="0" dirty="0" err="1">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jur</a:t>
            </a:r>
            <a:r>
              <a:rPr kumimoji="0" lang="tr-TR" sz="20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 Hasan Tahsin Keçeligil</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tr-TR" sz="1800" b="1" i="0" u="none" strike="noStrike" kern="1200" cap="none" spc="0" normalizeH="0" baseline="0" noProof="0" dirty="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Tıp Doktoru-Hukukçu-Kamu Hukuku Bilim Uzmanı</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tr-TR" sz="180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OMÜ Tıp Fakültesi Kalp ve Damar Cerrahisi AD</a:t>
            </a:r>
          </a:p>
        </p:txBody>
      </p:sp>
      <p:pic>
        <p:nvPicPr>
          <p:cNvPr id="5" name="Resim 4"/>
          <p:cNvPicPr>
            <a:picLocks noChangeAspect="1"/>
          </p:cNvPicPr>
          <p:nvPr/>
        </p:nvPicPr>
        <p:blipFill>
          <a:blip r:embed="rId2"/>
          <a:stretch>
            <a:fillRect/>
          </a:stretch>
        </p:blipFill>
        <p:spPr>
          <a:xfrm>
            <a:off x="155392" y="452283"/>
            <a:ext cx="2143125" cy="2143125"/>
          </a:xfrm>
          <a:prstGeom prst="rect">
            <a:avLst/>
          </a:prstGeom>
        </p:spPr>
      </p:pic>
      <p:sp>
        <p:nvSpPr>
          <p:cNvPr id="7" name="Metin kutusu 6"/>
          <p:cNvSpPr txBox="1"/>
          <p:nvPr/>
        </p:nvSpPr>
        <p:spPr>
          <a:xfrm>
            <a:off x="6583680" y="568960"/>
            <a:ext cx="5283200" cy="2026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Resim 7"/>
          <p:cNvPicPr>
            <a:picLocks noChangeAspect="1"/>
          </p:cNvPicPr>
          <p:nvPr/>
        </p:nvPicPr>
        <p:blipFill>
          <a:blip r:embed="rId3"/>
          <a:stretch>
            <a:fillRect/>
          </a:stretch>
        </p:blipFill>
        <p:spPr>
          <a:xfrm>
            <a:off x="8026400" y="452282"/>
            <a:ext cx="3968066" cy="2245197"/>
          </a:xfrm>
          <a:prstGeom prst="rect">
            <a:avLst/>
          </a:prstGeom>
        </p:spPr>
      </p:pic>
    </p:spTree>
    <p:extLst>
      <p:ext uri="{BB962C8B-B14F-4D97-AF65-F5344CB8AC3E}">
        <p14:creationId xmlns:p14="http://schemas.microsoft.com/office/powerpoint/2010/main" val="414045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75719"/>
            <a:ext cx="10515600" cy="527222"/>
          </a:xfrm>
        </p:spPr>
        <p:txBody>
          <a:bodyPr>
            <a:normAutofit/>
          </a:bodyPr>
          <a:lstStyle/>
          <a:p>
            <a:pPr algn="just"/>
            <a:r>
              <a:rPr lang="tr-TR" sz="3000" b="1" u="sng" dirty="0">
                <a:solidFill>
                  <a:srgbClr val="FF0000"/>
                </a:solidFill>
                <a:latin typeface="Tahoma" panose="020B0604030504040204" pitchFamily="34" charset="0"/>
                <a:ea typeface="Tahoma" panose="020B0604030504040204" pitchFamily="34" charset="0"/>
                <a:cs typeface="Tahoma" panose="020B0604030504040204" pitchFamily="34" charset="0"/>
              </a:rPr>
              <a:t>GİRİŞ VE TANIMLAR</a:t>
            </a:r>
          </a:p>
          <a:p>
            <a:pPr marL="0" indent="0" algn="just">
              <a:buNone/>
            </a:pPr>
            <a:endParaRPr lang="tr-TR" sz="3000" dirty="0">
              <a:latin typeface="Tahoma" panose="020B0604030504040204" pitchFamily="34" charset="0"/>
              <a:ea typeface="Tahoma" panose="020B0604030504040204" pitchFamily="34" charset="0"/>
              <a:cs typeface="Tahoma" panose="020B0604030504040204" pitchFamily="34" charset="0"/>
            </a:endParaRPr>
          </a:p>
        </p:txBody>
      </p:sp>
      <p:sp>
        <p:nvSpPr>
          <p:cNvPr id="4" name="Metin kutusu 3"/>
          <p:cNvSpPr txBox="1"/>
          <p:nvPr/>
        </p:nvSpPr>
        <p:spPr>
          <a:xfrm>
            <a:off x="838200" y="2248930"/>
            <a:ext cx="10515600" cy="4040080"/>
          </a:xfrm>
          <a:prstGeom prst="rect">
            <a:avLst/>
          </a:prstGeom>
          <a:solidFill>
            <a:schemeClr val="accent5">
              <a:lumMod val="20000"/>
              <a:lumOff val="80000"/>
            </a:schemeClr>
          </a:solidFill>
        </p:spPr>
        <p:txBody>
          <a:bodyPr wrap="square" rtlCol="0">
            <a:spAutoFit/>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tr-TR"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Ülkemizde, </a:t>
            </a:r>
            <a:r>
              <a:rPr kumimoji="0" lang="tr-TR" sz="28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sağlık çalışanlarına yönelik şiddet olaylarının katlanarak artması ve ölümle sonuçlanacak kadar ciddi boyutlara varması</a:t>
            </a:r>
            <a:r>
              <a:rPr kumimoji="0" lang="tr-TR"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son günlerin önemli gündem maddelerinden biridir. </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tr-TR"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tr-TR"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Sağlık çalışanlarına yönelik şiddet olgusunun </a:t>
            </a:r>
            <a:r>
              <a:rPr kumimoji="0" lang="tr-TR" sz="28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dünyadaki ve ülkemizdeki genel şiddet olgusunun artışından </a:t>
            </a:r>
            <a:r>
              <a:rPr kumimoji="0" lang="tr-TR"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bağımsız olarak değerlendirilmesi olası değildir.</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tr-TR" sz="130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tr-TR" sz="1100" b="1" i="0" u="none" strike="noStrike" kern="1200" cap="none" spc="0" normalizeH="0" baseline="0" noProof="0" dirty="0" err="1">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Ünder</a:t>
            </a:r>
            <a:r>
              <a:rPr kumimoji="0" lang="tr-TR" sz="110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 YE: Sağlık Çalışanlarına Yönelik Şiddet Olgusu. Sağlık Hukuku Makaleleri-II. İstanbul Barosu, 2012, </a:t>
            </a:r>
            <a:r>
              <a:rPr kumimoji="0" lang="tr-TR" sz="1100" b="1" i="0" u="none" strike="noStrike" kern="1200" cap="none" spc="0" normalizeH="0" baseline="0" noProof="0" dirty="0" err="1">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Sf</a:t>
            </a:r>
            <a:r>
              <a:rPr kumimoji="0" lang="tr-TR" sz="110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 265-275.</a:t>
            </a:r>
            <a:endParaRPr kumimoji="0" lang="tr-TR" sz="1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38704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83957"/>
            <a:ext cx="10515600" cy="4752682"/>
          </a:xfrm>
        </p:spPr>
        <p:txBody>
          <a:bodyPr>
            <a:normAutofit/>
          </a:bodyPr>
          <a:lstStyle/>
          <a:p>
            <a:pPr algn="just"/>
            <a:r>
              <a:rPr lang="tr-TR" dirty="0">
                <a:latin typeface="Tahoma" panose="020B0604030504040204" pitchFamily="34" charset="0"/>
                <a:ea typeface="Tahoma" panose="020B0604030504040204" pitchFamily="34" charset="0"/>
                <a:cs typeface="Tahoma" panose="020B0604030504040204" pitchFamily="34" charset="0"/>
              </a:rPr>
              <a:t>Şiddet, ne yazık ki, sağlık alanında çalışma ortamımızın bir öğesi ve değişmez parçası haline geldi. </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Her gün ülkemizin farklı illerinden, farklı şiddet olayları kamuoyunda gündem oldu. Bir tür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şiddet salgını</a:t>
            </a:r>
            <a:r>
              <a:rPr lang="tr-TR" dirty="0">
                <a:latin typeface="Tahoma" panose="020B0604030504040204" pitchFamily="34" charset="0"/>
                <a:ea typeface="Tahoma" panose="020B0604030504040204" pitchFamily="34" charset="0"/>
                <a:cs typeface="Tahoma" panose="020B0604030504040204" pitchFamily="34" charset="0"/>
              </a:rPr>
              <a:t>” yaşanmaya başladı.</a:t>
            </a:r>
          </a:p>
          <a:p>
            <a:pPr algn="just"/>
            <a:endParaRPr lang="tr-TR"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Bu ilginin bir yansıması olarak sağlık çalışanlarına yönelik şiddet konusunda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yönetmelik</a:t>
            </a:r>
            <a:r>
              <a:rPr lang="tr-TR" dirty="0">
                <a:latin typeface="Tahoma" panose="020B0604030504040204" pitchFamily="34" charset="0"/>
                <a:ea typeface="Tahoma" panose="020B0604030504040204" pitchFamily="34" charset="0"/>
                <a:cs typeface="Tahoma" panose="020B0604030504040204" pitchFamily="34" charset="0"/>
              </a:rPr>
              <a:t> ve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genelgeler</a:t>
            </a:r>
            <a:r>
              <a:rPr lang="tr-TR" dirty="0">
                <a:latin typeface="Tahoma" panose="020B0604030504040204" pitchFamily="34" charset="0"/>
                <a:ea typeface="Tahoma" panose="020B0604030504040204" pitchFamily="34" charset="0"/>
                <a:cs typeface="Tahoma" panose="020B0604030504040204" pitchFamily="34" charset="0"/>
              </a:rPr>
              <a:t> yayınlandı.</a:t>
            </a: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algn="just"/>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Ünder</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YE: Sağlık Çalışanlarına Yönelik Şiddet Olgusu. Sağlık Hukuku Makaleleri-II. İstanbul Barosu, 2012,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Sf</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265-275.</a:t>
            </a:r>
            <a:endParaRPr lang="tr-TR" sz="12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34126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268628"/>
            <a:ext cx="10515600" cy="4868012"/>
          </a:xfrm>
        </p:spPr>
        <p:txBody>
          <a:bodyPr>
            <a:normAutofit lnSpcReduction="10000"/>
          </a:bodyPr>
          <a:lstStyle/>
          <a:p>
            <a:pPr algn="just"/>
            <a:r>
              <a:rPr lang="tr-TR" sz="2400" dirty="0">
                <a:latin typeface="Tahoma" panose="020B0604030504040204" pitchFamily="34" charset="0"/>
                <a:ea typeface="Tahoma" panose="020B0604030504040204" pitchFamily="34" charset="0"/>
                <a:cs typeface="Tahoma" panose="020B0604030504040204" pitchFamily="34" charset="0"/>
              </a:rPr>
              <a:t>Türkiye Büyük Millet Meclisi’nde “</a:t>
            </a: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Sağlıkta Şiddeti Araştırma Komisyonu</a:t>
            </a:r>
            <a:r>
              <a:rPr lang="tr-TR" sz="2400" dirty="0">
                <a:latin typeface="Tahoma" panose="020B0604030504040204" pitchFamily="34" charset="0"/>
                <a:ea typeface="Tahoma" panose="020B0604030504040204" pitchFamily="34" charset="0"/>
                <a:cs typeface="Tahoma" panose="020B0604030504040204" pitchFamily="34" charset="0"/>
              </a:rPr>
              <a:t>” kurulmasına karar verildi </a:t>
            </a:r>
            <a:r>
              <a:rPr lang="tr-TR" sz="2000" dirty="0">
                <a:latin typeface="Tahoma" panose="020B0604030504040204" pitchFamily="34" charset="0"/>
                <a:ea typeface="Tahoma" panose="020B0604030504040204" pitchFamily="34" charset="0"/>
                <a:cs typeface="Tahoma" panose="020B0604030504040204" pitchFamily="34" charset="0"/>
              </a:rPr>
              <a:t>(24. yasama dönemi, 3. yasama yılı, 454 sıra sayılı)</a:t>
            </a:r>
            <a:r>
              <a:rPr lang="tr-TR" sz="2400" dirty="0">
                <a:latin typeface="Tahoma" panose="020B0604030504040204" pitchFamily="34" charset="0"/>
                <a:ea typeface="Tahoma" panose="020B0604030504040204" pitchFamily="34" charset="0"/>
                <a:cs typeface="Tahoma" panose="020B0604030504040204" pitchFamily="34" charset="0"/>
              </a:rPr>
              <a:t>.</a:t>
            </a:r>
          </a:p>
          <a:p>
            <a:pPr algn="just"/>
            <a:endParaRPr lang="tr-TR" sz="2400" dirty="0">
              <a:latin typeface="Tahoma" panose="020B0604030504040204" pitchFamily="34" charset="0"/>
              <a:ea typeface="Tahoma" panose="020B0604030504040204" pitchFamily="34" charset="0"/>
              <a:cs typeface="Tahoma" panose="020B0604030504040204" pitchFamily="34" charset="0"/>
            </a:endParaRPr>
          </a:p>
          <a:p>
            <a:pPr algn="just"/>
            <a:r>
              <a:rPr lang="tr-TR" sz="2400" dirty="0">
                <a:latin typeface="Tahoma" panose="020B0604030504040204" pitchFamily="34" charset="0"/>
                <a:ea typeface="Tahoma" panose="020B0604030504040204" pitchFamily="34" charset="0"/>
                <a:cs typeface="Tahoma" panose="020B0604030504040204" pitchFamily="34" charset="0"/>
              </a:rPr>
              <a:t>Bu komisyon, Ocak-2013’te hazırladığı 304 sayfalık raporun giriş kısmında şöyle demektedir: </a:t>
            </a:r>
          </a:p>
          <a:p>
            <a:pPr algn="just"/>
            <a:endParaRPr lang="tr-TR" sz="2400" dirty="0">
              <a:latin typeface="Tahoma" panose="020B0604030504040204" pitchFamily="34" charset="0"/>
              <a:ea typeface="Tahoma" panose="020B0604030504040204" pitchFamily="34" charset="0"/>
              <a:cs typeface="Tahoma" panose="020B0604030504040204" pitchFamily="34" charset="0"/>
            </a:endParaRPr>
          </a:p>
          <a:p>
            <a:pPr algn="just"/>
            <a:r>
              <a:rPr lang="tr-TR" sz="2400" dirty="0">
                <a:latin typeface="Tahoma" panose="020B0604030504040204" pitchFamily="34" charset="0"/>
                <a:ea typeface="Tahoma" panose="020B0604030504040204" pitchFamily="34" charset="0"/>
                <a:cs typeface="Tahoma" panose="020B0604030504040204" pitchFamily="34" charset="0"/>
              </a:rPr>
              <a:t>«</a:t>
            </a: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Sağlık çalışanlarına yönelik şiddet sorununun sadece bir güvenlik sorunu olmadığının bilinciyle çalışmış ve sağlığın bir hak olduğunu ancak bu hakka ulaşmak için şiddete başvurmanın kesinlikle mazur görülemeyeceğini çalışmalarının her aşamasında vurgulamıştır</a:t>
            </a:r>
            <a:r>
              <a:rPr lang="tr-TR" sz="2400" dirty="0">
                <a:latin typeface="Tahoma" panose="020B0604030504040204" pitchFamily="34" charset="0"/>
                <a:ea typeface="Tahoma" panose="020B0604030504040204" pitchFamily="34" charset="0"/>
                <a:cs typeface="Tahoma" panose="020B0604030504040204" pitchFamily="34" charset="0"/>
              </a:rPr>
              <a:t>.»</a:t>
            </a:r>
          </a:p>
          <a:p>
            <a:pPr algn="just"/>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algn="just"/>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TBMM ‘Sağlıkta Şiddeti Araştırma Komisyonu’ Raporu: TBMM, Ankara, Ocak-2013,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Sf</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103.</a:t>
            </a:r>
          </a:p>
        </p:txBody>
      </p:sp>
    </p:spTree>
    <p:extLst>
      <p:ext uri="{BB962C8B-B14F-4D97-AF65-F5344CB8AC3E}">
        <p14:creationId xmlns:p14="http://schemas.microsoft.com/office/powerpoint/2010/main" val="1582425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120346"/>
            <a:ext cx="10515600" cy="5016294"/>
          </a:xfrm>
          <a:solidFill>
            <a:schemeClr val="accent5">
              <a:lumMod val="20000"/>
              <a:lumOff val="80000"/>
            </a:schemeClr>
          </a:solidFill>
        </p:spPr>
        <p:txBody>
          <a:bodyPr>
            <a:noAutofit/>
          </a:bodyPr>
          <a:lstStyle/>
          <a:p>
            <a:pPr algn="just"/>
            <a:r>
              <a:rPr lang="tr-TR" dirty="0">
                <a:latin typeface="Tahoma" panose="020B0604030504040204" pitchFamily="34" charset="0"/>
                <a:ea typeface="Tahoma" panose="020B0604030504040204" pitchFamily="34" charset="0"/>
                <a:cs typeface="Tahoma" panose="020B0604030504040204" pitchFamily="34" charset="0"/>
              </a:rPr>
              <a:t>Dilimize Arapçadan giren bir sözcük olan şiddet “peklik”, “sıkılık”, “sertlik” anlamına gelmektedir. </a:t>
            </a:r>
          </a:p>
          <a:p>
            <a:pPr algn="just"/>
            <a:r>
              <a:rPr lang="tr-TR" dirty="0">
                <a:latin typeface="Tahoma" panose="020B0604030504040204" pitchFamily="34" charset="0"/>
                <a:ea typeface="Tahoma" panose="020B0604030504040204" pitchFamily="34" charset="0"/>
                <a:cs typeface="Tahoma" panose="020B0604030504040204" pitchFamily="34" charset="0"/>
              </a:rPr>
              <a:t>Türk Dil Kurumunun Büyük Türkçe </a:t>
            </a:r>
            <a:r>
              <a:rPr lang="tr-TR" dirty="0" err="1">
                <a:latin typeface="Tahoma" panose="020B0604030504040204" pitchFamily="34" charset="0"/>
                <a:ea typeface="Tahoma" panose="020B0604030504040204" pitchFamily="34" charset="0"/>
                <a:cs typeface="Tahoma" panose="020B0604030504040204" pitchFamily="34" charset="0"/>
              </a:rPr>
              <a:t>Sözlüğü’nde</a:t>
            </a:r>
            <a:r>
              <a:rPr lang="tr-TR" dirty="0">
                <a:latin typeface="Tahoma" panose="020B0604030504040204" pitchFamily="34" charset="0"/>
                <a:ea typeface="Tahoma" panose="020B0604030504040204" pitchFamily="34" charset="0"/>
                <a:cs typeface="Tahoma" panose="020B0604030504040204" pitchFamily="34" charset="0"/>
              </a:rPr>
              <a:t> “şiddet” kavramı: </a:t>
            </a:r>
          </a:p>
          <a:p>
            <a:pPr algn="just"/>
            <a:r>
              <a:rPr lang="tr-TR" dirty="0">
                <a:latin typeface="Tahoma" panose="020B0604030504040204" pitchFamily="34" charset="0"/>
                <a:ea typeface="Tahoma" panose="020B0604030504040204" pitchFamily="34" charset="0"/>
                <a:cs typeface="Tahoma" panose="020B0604030504040204" pitchFamily="34" charset="0"/>
              </a:rPr>
              <a:t>1. Bir hareketin, bir gücün derecesi, </a:t>
            </a:r>
            <a:r>
              <a:rPr lang="tr-TR" dirty="0" err="1">
                <a:latin typeface="Tahoma" panose="020B0604030504040204" pitchFamily="34" charset="0"/>
                <a:ea typeface="Tahoma" panose="020B0604030504040204" pitchFamily="34" charset="0"/>
                <a:cs typeface="Tahoma" panose="020B0604030504040204" pitchFamily="34" charset="0"/>
              </a:rPr>
              <a:t>yeğinlik</a:t>
            </a:r>
            <a:r>
              <a:rPr lang="tr-TR" dirty="0">
                <a:latin typeface="Tahoma" panose="020B0604030504040204" pitchFamily="34" charset="0"/>
                <a:ea typeface="Tahoma" panose="020B0604030504040204" pitchFamily="34" charset="0"/>
                <a:cs typeface="Tahoma" panose="020B0604030504040204" pitchFamily="34" charset="0"/>
              </a:rPr>
              <a:t>,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sertlik</a:t>
            </a:r>
            <a:r>
              <a:rPr lang="tr-TR" dirty="0">
                <a:latin typeface="Tahoma" panose="020B0604030504040204" pitchFamily="34" charset="0"/>
                <a:ea typeface="Tahoma" panose="020B0604030504040204" pitchFamily="34" charset="0"/>
                <a:cs typeface="Tahoma" panose="020B0604030504040204" pitchFamily="34" charset="0"/>
              </a:rPr>
              <a:t>. </a:t>
            </a:r>
          </a:p>
          <a:p>
            <a:pPr algn="just"/>
            <a:r>
              <a:rPr lang="tr-TR" dirty="0">
                <a:latin typeface="Tahoma" panose="020B0604030504040204" pitchFamily="34" charset="0"/>
                <a:ea typeface="Tahoma" panose="020B0604030504040204" pitchFamily="34" charset="0"/>
                <a:cs typeface="Tahoma" panose="020B0604030504040204" pitchFamily="34" charset="0"/>
              </a:rPr>
              <a:t>2. Hız. Bir hareketten doğan güç: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Rüzgârın şiddeti</a:t>
            </a:r>
            <a:r>
              <a:rPr lang="tr-TR" dirty="0">
                <a:latin typeface="Tahoma" panose="020B0604030504040204" pitchFamily="34" charset="0"/>
                <a:ea typeface="Tahoma" panose="020B0604030504040204" pitchFamily="34" charset="0"/>
                <a:cs typeface="Tahoma" panose="020B0604030504040204" pitchFamily="34" charset="0"/>
              </a:rPr>
              <a:t>. </a:t>
            </a:r>
          </a:p>
          <a:p>
            <a:pPr algn="just"/>
            <a:r>
              <a:rPr lang="tr-TR" dirty="0">
                <a:latin typeface="Tahoma" panose="020B0604030504040204" pitchFamily="34" charset="0"/>
                <a:ea typeface="Tahoma" panose="020B0604030504040204" pitchFamily="34" charset="0"/>
                <a:cs typeface="Tahoma" panose="020B0604030504040204" pitchFamily="34" charset="0"/>
              </a:rPr>
              <a:t>4. Karşıt görüşte olanlara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kaba kuvvet kullanma</a:t>
            </a:r>
            <a:r>
              <a:rPr lang="tr-TR" dirty="0">
                <a:latin typeface="Tahoma" panose="020B0604030504040204" pitchFamily="34" charset="0"/>
                <a:ea typeface="Tahoma" panose="020B0604030504040204" pitchFamily="34" charset="0"/>
                <a:cs typeface="Tahoma" panose="020B0604030504040204" pitchFamily="34" charset="0"/>
              </a:rPr>
              <a:t>. </a:t>
            </a:r>
          </a:p>
          <a:p>
            <a:pPr algn="just"/>
            <a:r>
              <a:rPr lang="tr-TR" dirty="0">
                <a:latin typeface="Tahoma" panose="020B0604030504040204" pitchFamily="34" charset="0"/>
                <a:ea typeface="Tahoma" panose="020B0604030504040204" pitchFamily="34" charset="0"/>
                <a:cs typeface="Tahoma" panose="020B0604030504040204" pitchFamily="34" charset="0"/>
              </a:rPr>
              <a:t>5. mec.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Kaba güç</a:t>
            </a:r>
            <a:r>
              <a:rPr lang="tr-TR" dirty="0">
                <a:latin typeface="Tahoma" panose="020B0604030504040204" pitchFamily="34" charset="0"/>
                <a:ea typeface="Tahoma" panose="020B0604030504040204" pitchFamily="34" charset="0"/>
                <a:cs typeface="Tahoma" panose="020B0604030504040204" pitchFamily="34" charset="0"/>
              </a:rPr>
              <a:t>. </a:t>
            </a:r>
          </a:p>
          <a:p>
            <a:pPr algn="just"/>
            <a:r>
              <a:rPr lang="tr-TR" dirty="0">
                <a:latin typeface="Tahoma" panose="020B0604030504040204" pitchFamily="34" charset="0"/>
                <a:ea typeface="Tahoma" panose="020B0604030504040204" pitchFamily="34" charset="0"/>
                <a:cs typeface="Tahoma" panose="020B0604030504040204" pitchFamily="34" charset="0"/>
              </a:rPr>
              <a:t>6. mec.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Duygu veya davranışta aşırılık</a:t>
            </a:r>
            <a:r>
              <a:rPr lang="tr-TR" dirty="0">
                <a:latin typeface="Tahoma" panose="020B0604030504040204" pitchFamily="34" charset="0"/>
                <a:ea typeface="Tahoma" panose="020B0604030504040204" pitchFamily="34" charset="0"/>
                <a:cs typeface="Tahoma" panose="020B0604030504040204" pitchFamily="34" charset="0"/>
              </a:rPr>
              <a:t>. olarak tanımlanmaktadır.</a:t>
            </a:r>
          </a:p>
          <a:p>
            <a:pPr algn="just"/>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Türk Dil Kurumu: Türkçe Sözlük. Türk Dil Kurumu Yayınları, Ankara, 2005,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Sf</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1866.</a:t>
            </a:r>
          </a:p>
        </p:txBody>
      </p:sp>
    </p:spTree>
    <p:extLst>
      <p:ext uri="{BB962C8B-B14F-4D97-AF65-F5344CB8AC3E}">
        <p14:creationId xmlns:p14="http://schemas.microsoft.com/office/powerpoint/2010/main" val="598498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239520"/>
            <a:ext cx="10515600" cy="5120640"/>
          </a:xfrm>
        </p:spPr>
        <p:txBody>
          <a:bodyPr>
            <a:normAutofit lnSpcReduction="10000"/>
          </a:bodyPr>
          <a:lstStyle/>
          <a:p>
            <a:pPr algn="just"/>
            <a:r>
              <a:rPr lang="tr-TR" dirty="0">
                <a:latin typeface="Tahoma" panose="020B0604030504040204" pitchFamily="34" charset="0"/>
                <a:ea typeface="Tahoma" panose="020B0604030504040204" pitchFamily="34" charset="0"/>
                <a:cs typeface="Tahoma" panose="020B0604030504040204" pitchFamily="34" charset="0"/>
              </a:rPr>
              <a:t>Dünya Sağlık Örgütü, şiddeti,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Kişinin kendisine ya da başka birisine, bir gruba ya da topluma karşı fiziksel gücünü istemli olarak kullanması ya da tehdit etmesi</a:t>
            </a:r>
            <a:r>
              <a:rPr lang="tr-TR" dirty="0">
                <a:latin typeface="Tahoma" panose="020B0604030504040204" pitchFamily="34" charset="0"/>
                <a:ea typeface="Tahoma" panose="020B0604030504040204" pitchFamily="34" charset="0"/>
                <a:cs typeface="Tahoma" panose="020B0604030504040204" pitchFamily="34" charset="0"/>
              </a:rPr>
              <a:t>” olarak tanımlamaktadır. </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Uluslararası Çalışma Örgütü (ILO),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belirli bir zarar veya yaralanmaya yol açan, önceden planlanmamış beklenmedik </a:t>
            </a:r>
            <a:r>
              <a:rPr lang="tr-TR" b="1" dirty="0" err="1">
                <a:solidFill>
                  <a:srgbClr val="002060"/>
                </a:solidFill>
                <a:latin typeface="Tahoma" panose="020B0604030504040204" pitchFamily="34" charset="0"/>
                <a:ea typeface="Tahoma" panose="020B0604030504040204" pitchFamily="34" charset="0"/>
                <a:cs typeface="Tahoma" panose="020B0604030504040204" pitchFamily="34" charset="0"/>
              </a:rPr>
              <a:t>olay</a:t>
            </a:r>
            <a:r>
              <a:rPr lang="tr-TR" dirty="0" err="1">
                <a:latin typeface="Tahoma" panose="020B0604030504040204" pitchFamily="34" charset="0"/>
                <a:ea typeface="Tahoma" panose="020B0604030504040204" pitchFamily="34" charset="0"/>
                <a:cs typeface="Tahoma" panose="020B0604030504040204" pitchFamily="34" charset="0"/>
              </a:rPr>
              <a:t>”ı</a:t>
            </a:r>
            <a:r>
              <a:rPr lang="tr-TR" dirty="0">
                <a:latin typeface="Tahoma" panose="020B0604030504040204" pitchFamily="34" charset="0"/>
                <a:ea typeface="Tahoma" panose="020B0604030504040204" pitchFamily="34" charset="0"/>
                <a:cs typeface="Tahoma" panose="020B0604030504040204" pitchFamily="34" charset="0"/>
              </a:rPr>
              <a:t> iş kazası olarak tanımlamaktadır.</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Bu tanım, sağlık çalışanlarına yönelik şiddet olgusuna birebir uymaktadır.</a:t>
            </a:r>
          </a:p>
          <a:p>
            <a:pPr algn="just"/>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algn="just"/>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Ünder</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YE: Sağlık Çalışanlarına Yönelik Şiddet Olgusu. Sağlık Hukuku Makaleleri-II. İstanbul Barosu, 2012,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Sf</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265-275.</a:t>
            </a:r>
          </a:p>
        </p:txBody>
      </p:sp>
    </p:spTree>
    <p:extLst>
      <p:ext uri="{BB962C8B-B14F-4D97-AF65-F5344CB8AC3E}">
        <p14:creationId xmlns:p14="http://schemas.microsoft.com/office/powerpoint/2010/main" val="3480191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140666"/>
            <a:ext cx="10515600" cy="5120640"/>
          </a:xfrm>
        </p:spPr>
        <p:txBody>
          <a:bodyPr>
            <a:noAutofit/>
          </a:bodyPr>
          <a:lstStyle/>
          <a:p>
            <a:pPr algn="just"/>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Şiddet, amacı aşırı zarar vermek olan bir saldırganlıktır</a:t>
            </a:r>
            <a:r>
              <a:rPr lang="tr-TR" dirty="0">
                <a:latin typeface="Tahoma" panose="020B0604030504040204" pitchFamily="34" charset="0"/>
                <a:ea typeface="Tahoma" panose="020B0604030504040204" pitchFamily="34" charset="0"/>
                <a:cs typeface="Tahoma" panose="020B0604030504040204" pitchFamily="34" charset="0"/>
              </a:rPr>
              <a:t>. </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Her şiddet bir saldırganlıktır, fakat saldırganlığın birçok örneği şiddet olarak nitelendirilmemektedir. Saldırganlık ise şiddeti de kapsayan daha geniş anlamlı ve üst bir kavramdır.</a:t>
            </a:r>
          </a:p>
          <a:p>
            <a:pPr marL="0" indent="0" algn="just">
              <a:buNone/>
            </a:pPr>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Saldırganlık ve şiddet birbirinin yerine kullanılan kelimeler olmakla birlikte anlamlarının farklılaştığı ve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şiddetin kin, nefret, öfke gibi duygulara dayanan, nitelikli ve daha fazla zarar verici bir saldırganlık hali olduğu </a:t>
            </a:r>
            <a:r>
              <a:rPr lang="tr-TR" dirty="0">
                <a:latin typeface="Tahoma" panose="020B0604030504040204" pitchFamily="34" charset="0"/>
                <a:ea typeface="Tahoma" panose="020B0604030504040204" pitchFamily="34" charset="0"/>
                <a:cs typeface="Tahoma" panose="020B0604030504040204" pitchFamily="34" charset="0"/>
              </a:rPr>
              <a:t>görülmektedir. </a:t>
            </a:r>
          </a:p>
          <a:p>
            <a:pPr algn="just"/>
            <a:endParaRPr lang="tr-TR"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57854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188720"/>
            <a:ext cx="10515600" cy="4927600"/>
          </a:xfrm>
        </p:spPr>
        <p:txBody>
          <a:bodyPr>
            <a:normAutofit fontScale="77500" lnSpcReduction="20000"/>
          </a:bodyPr>
          <a:lstStyle/>
          <a:p>
            <a:pPr algn="just">
              <a:lnSpc>
                <a:spcPct val="120000"/>
              </a:lnSpc>
            </a:pPr>
            <a:r>
              <a:rPr lang="tr-TR" sz="3200" dirty="0">
                <a:latin typeface="Tahoma" panose="020B0604030504040204" pitchFamily="34" charset="0"/>
                <a:ea typeface="Tahoma" panose="020B0604030504040204" pitchFamily="34" charset="0"/>
                <a:cs typeface="Tahoma" panose="020B0604030504040204" pitchFamily="34" charset="0"/>
              </a:rPr>
              <a:t>Sağlık kurumunda şiddet ise; hasta, hasta yakınları ya da diğer başka bir bireyden gelen, sağlık çalışanı için risk oluşturan </a:t>
            </a:r>
            <a:r>
              <a:rPr lang="tr-TR" sz="3200" b="1" dirty="0">
                <a:solidFill>
                  <a:srgbClr val="002060"/>
                </a:solidFill>
                <a:latin typeface="Tahoma" panose="020B0604030504040204" pitchFamily="34" charset="0"/>
                <a:ea typeface="Tahoma" panose="020B0604030504040204" pitchFamily="34" charset="0"/>
                <a:cs typeface="Tahoma" panose="020B0604030504040204" pitchFamily="34" charset="0"/>
              </a:rPr>
              <a:t>sözel ya da davranışsal tehdit</a:t>
            </a:r>
            <a:r>
              <a:rPr lang="tr-TR" sz="3200" dirty="0">
                <a:latin typeface="Tahoma" panose="020B0604030504040204" pitchFamily="34" charset="0"/>
                <a:ea typeface="Tahoma" panose="020B0604030504040204" pitchFamily="34" charset="0"/>
                <a:cs typeface="Tahoma" panose="020B0604030504040204" pitchFamily="34" charset="0"/>
              </a:rPr>
              <a:t>, </a:t>
            </a:r>
            <a:r>
              <a:rPr lang="tr-TR" sz="3200" b="1" dirty="0">
                <a:solidFill>
                  <a:srgbClr val="002060"/>
                </a:solidFill>
                <a:latin typeface="Tahoma" panose="020B0604030504040204" pitchFamily="34" charset="0"/>
                <a:ea typeface="Tahoma" panose="020B0604030504040204" pitchFamily="34" charset="0"/>
                <a:cs typeface="Tahoma" panose="020B0604030504040204" pitchFamily="34" charset="0"/>
              </a:rPr>
              <a:t>fiziksel saldırı</a:t>
            </a:r>
            <a:r>
              <a:rPr lang="tr-TR" sz="3200" dirty="0">
                <a:latin typeface="Tahoma" panose="020B0604030504040204" pitchFamily="34" charset="0"/>
                <a:ea typeface="Tahoma" panose="020B0604030504040204" pitchFamily="34" charset="0"/>
                <a:cs typeface="Tahoma" panose="020B0604030504040204" pitchFamily="34" charset="0"/>
              </a:rPr>
              <a:t> veya </a:t>
            </a:r>
            <a:r>
              <a:rPr lang="tr-TR" sz="3200" b="1" dirty="0">
                <a:solidFill>
                  <a:srgbClr val="002060"/>
                </a:solidFill>
                <a:latin typeface="Tahoma" panose="020B0604030504040204" pitchFamily="34" charset="0"/>
                <a:ea typeface="Tahoma" panose="020B0604030504040204" pitchFamily="34" charset="0"/>
                <a:cs typeface="Tahoma" panose="020B0604030504040204" pitchFamily="34" charset="0"/>
              </a:rPr>
              <a:t>cinsel saldırıdır</a:t>
            </a:r>
            <a:r>
              <a:rPr lang="tr-TR" sz="3200" dirty="0">
                <a:latin typeface="Tahoma" panose="020B0604030504040204" pitchFamily="34" charset="0"/>
                <a:ea typeface="Tahoma" panose="020B0604030504040204" pitchFamily="34" charset="0"/>
                <a:cs typeface="Tahoma" panose="020B0604030504040204" pitchFamily="34" charset="0"/>
              </a:rPr>
              <a:t>.</a:t>
            </a:r>
          </a:p>
          <a:p>
            <a:pPr algn="just">
              <a:lnSpc>
                <a:spcPct val="120000"/>
              </a:lnSpc>
            </a:pPr>
            <a:endParaRPr lang="tr-TR" sz="3200" dirty="0">
              <a:latin typeface="Tahoma" panose="020B0604030504040204" pitchFamily="34" charset="0"/>
              <a:ea typeface="Tahoma" panose="020B0604030504040204" pitchFamily="34" charset="0"/>
              <a:cs typeface="Tahoma" panose="020B0604030504040204" pitchFamily="34" charset="0"/>
            </a:endParaRPr>
          </a:p>
          <a:p>
            <a:pPr algn="just">
              <a:lnSpc>
                <a:spcPct val="120000"/>
              </a:lnSpc>
            </a:pPr>
            <a:r>
              <a:rPr lang="tr-TR" sz="3200" dirty="0">
                <a:latin typeface="Tahoma" panose="020B0604030504040204" pitchFamily="34" charset="0"/>
                <a:ea typeface="Tahoma" panose="020B0604030504040204" pitchFamily="34" charset="0"/>
                <a:cs typeface="Tahoma" panose="020B0604030504040204" pitchFamily="34" charset="0"/>
              </a:rPr>
              <a:t>Ülkemizdeki çalışmalara göre de sağlık çalışanlarının </a:t>
            </a:r>
            <a:r>
              <a:rPr lang="tr-TR" sz="3200" b="1" dirty="0">
                <a:solidFill>
                  <a:srgbClr val="002060"/>
                </a:solidFill>
                <a:latin typeface="Tahoma" panose="020B0604030504040204" pitchFamily="34" charset="0"/>
                <a:ea typeface="Tahoma" panose="020B0604030504040204" pitchFamily="34" charset="0"/>
                <a:cs typeface="Tahoma" panose="020B0604030504040204" pitchFamily="34" charset="0"/>
              </a:rPr>
              <a:t>şiddete maruz kalma oranı %49-91</a:t>
            </a:r>
            <a:r>
              <a:rPr lang="tr-TR" sz="3200" dirty="0">
                <a:latin typeface="Tahoma" panose="020B0604030504040204" pitchFamily="34" charset="0"/>
                <a:ea typeface="Tahoma" panose="020B0604030504040204" pitchFamily="34" charset="0"/>
                <a:cs typeface="Tahoma" panose="020B0604030504040204" pitchFamily="34" charset="0"/>
              </a:rPr>
              <a:t> arasındadır (TTB, 2012). </a:t>
            </a:r>
          </a:p>
          <a:p>
            <a:pPr algn="just">
              <a:lnSpc>
                <a:spcPct val="120000"/>
              </a:lnSpc>
            </a:pPr>
            <a:endParaRPr lang="tr-TR" sz="3200" dirty="0">
              <a:latin typeface="Tahoma" panose="020B0604030504040204" pitchFamily="34" charset="0"/>
              <a:ea typeface="Tahoma" panose="020B0604030504040204" pitchFamily="34" charset="0"/>
              <a:cs typeface="Tahoma" panose="020B0604030504040204" pitchFamily="34" charset="0"/>
            </a:endParaRPr>
          </a:p>
          <a:p>
            <a:pPr algn="just">
              <a:lnSpc>
                <a:spcPct val="120000"/>
              </a:lnSpc>
            </a:pPr>
            <a:r>
              <a:rPr lang="tr-TR" sz="3200" dirty="0">
                <a:latin typeface="Tahoma" panose="020B0604030504040204" pitchFamily="34" charset="0"/>
                <a:ea typeface="Tahoma" panose="020B0604030504040204" pitchFamily="34" charset="0"/>
                <a:cs typeface="Tahoma" panose="020B0604030504040204" pitchFamily="34" charset="0"/>
              </a:rPr>
              <a:t>Çamcı ve Kutlu’nun çalışmasında (2011) </a:t>
            </a:r>
            <a:r>
              <a:rPr lang="tr-TR" sz="3200" b="1" dirty="0">
                <a:solidFill>
                  <a:srgbClr val="002060"/>
                </a:solidFill>
                <a:latin typeface="Tahoma" panose="020B0604030504040204" pitchFamily="34" charset="0"/>
                <a:ea typeface="Tahoma" panose="020B0604030504040204" pitchFamily="34" charset="0"/>
                <a:cs typeface="Tahoma" panose="020B0604030504040204" pitchFamily="34" charset="0"/>
              </a:rPr>
              <a:t>%72</a:t>
            </a:r>
            <a:r>
              <a:rPr lang="tr-TR" sz="3200" dirty="0">
                <a:latin typeface="Tahoma" panose="020B0604030504040204" pitchFamily="34" charset="0"/>
                <a:ea typeface="Tahoma" panose="020B0604030504040204" pitchFamily="34" charset="0"/>
                <a:cs typeface="Tahoma" panose="020B0604030504040204" pitchFamily="34" charset="0"/>
              </a:rPr>
              <a:t> olarak saptanmıştır.</a:t>
            </a:r>
          </a:p>
          <a:p>
            <a:endParaRPr lang="tr-TR" sz="15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tr-TR" sz="1500" b="1" dirty="0" err="1">
                <a:solidFill>
                  <a:srgbClr val="FF0000"/>
                </a:solidFill>
                <a:latin typeface="Tahoma" panose="020B0604030504040204" pitchFamily="34" charset="0"/>
                <a:ea typeface="Tahoma" panose="020B0604030504040204" pitchFamily="34" charset="0"/>
                <a:cs typeface="Tahoma" panose="020B0604030504040204" pitchFamily="34" charset="0"/>
              </a:rPr>
              <a:t>Saines</a:t>
            </a:r>
            <a:r>
              <a:rPr lang="tr-TR" sz="1500" b="1" dirty="0">
                <a:solidFill>
                  <a:srgbClr val="FF0000"/>
                </a:solidFill>
                <a:latin typeface="Tahoma" panose="020B0604030504040204" pitchFamily="34" charset="0"/>
                <a:ea typeface="Tahoma" panose="020B0604030504040204" pitchFamily="34" charset="0"/>
                <a:cs typeface="Tahoma" panose="020B0604030504040204" pitchFamily="34" charset="0"/>
              </a:rPr>
              <a:t> JC. </a:t>
            </a:r>
            <a:r>
              <a:rPr lang="tr-TR" sz="1500" b="1" dirty="0" err="1">
                <a:solidFill>
                  <a:srgbClr val="FF0000"/>
                </a:solidFill>
                <a:latin typeface="Tahoma" panose="020B0604030504040204" pitchFamily="34" charset="0"/>
                <a:ea typeface="Tahoma" panose="020B0604030504040204" pitchFamily="34" charset="0"/>
                <a:cs typeface="Tahoma" panose="020B0604030504040204" pitchFamily="34" charset="0"/>
              </a:rPr>
              <a:t>Violence</a:t>
            </a:r>
            <a:r>
              <a:rPr lang="tr-TR" sz="15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500" b="1" dirty="0" err="1">
                <a:solidFill>
                  <a:srgbClr val="FF0000"/>
                </a:solidFill>
                <a:latin typeface="Tahoma" panose="020B0604030504040204" pitchFamily="34" charset="0"/>
                <a:ea typeface="Tahoma" panose="020B0604030504040204" pitchFamily="34" charset="0"/>
                <a:cs typeface="Tahoma" panose="020B0604030504040204" pitchFamily="34" charset="0"/>
              </a:rPr>
              <a:t>and</a:t>
            </a:r>
            <a:r>
              <a:rPr lang="tr-TR" sz="15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500" b="1" dirty="0" err="1">
                <a:solidFill>
                  <a:srgbClr val="FF0000"/>
                </a:solidFill>
                <a:latin typeface="Tahoma" panose="020B0604030504040204" pitchFamily="34" charset="0"/>
                <a:ea typeface="Tahoma" panose="020B0604030504040204" pitchFamily="34" charset="0"/>
                <a:cs typeface="Tahoma" panose="020B0604030504040204" pitchFamily="34" charset="0"/>
              </a:rPr>
              <a:t>aggression</a:t>
            </a:r>
            <a:r>
              <a:rPr lang="tr-TR" sz="1500" b="1" dirty="0">
                <a:solidFill>
                  <a:srgbClr val="FF0000"/>
                </a:solidFill>
                <a:latin typeface="Tahoma" panose="020B0604030504040204" pitchFamily="34" charset="0"/>
                <a:ea typeface="Tahoma" panose="020B0604030504040204" pitchFamily="34" charset="0"/>
                <a:cs typeface="Tahoma" panose="020B0604030504040204" pitchFamily="34" charset="0"/>
              </a:rPr>
              <a:t> in A&amp;E: </a:t>
            </a:r>
            <a:r>
              <a:rPr lang="tr-TR" sz="1500" b="1" dirty="0" err="1">
                <a:solidFill>
                  <a:srgbClr val="FF0000"/>
                </a:solidFill>
                <a:latin typeface="Tahoma" panose="020B0604030504040204" pitchFamily="34" charset="0"/>
                <a:ea typeface="Tahoma" panose="020B0604030504040204" pitchFamily="34" charset="0"/>
                <a:cs typeface="Tahoma" panose="020B0604030504040204" pitchFamily="34" charset="0"/>
              </a:rPr>
              <a:t>recommendations</a:t>
            </a:r>
            <a:r>
              <a:rPr lang="tr-TR" sz="15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500" b="1" dirty="0" err="1">
                <a:solidFill>
                  <a:srgbClr val="FF0000"/>
                </a:solidFill>
                <a:latin typeface="Tahoma" panose="020B0604030504040204" pitchFamily="34" charset="0"/>
                <a:ea typeface="Tahoma" panose="020B0604030504040204" pitchFamily="34" charset="0"/>
                <a:cs typeface="Tahoma" panose="020B0604030504040204" pitchFamily="34" charset="0"/>
              </a:rPr>
              <a:t>for</a:t>
            </a:r>
            <a:r>
              <a:rPr lang="tr-TR" sz="15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500" b="1" dirty="0" err="1">
                <a:solidFill>
                  <a:srgbClr val="FF0000"/>
                </a:solidFill>
                <a:latin typeface="Tahoma" panose="020B0604030504040204" pitchFamily="34" charset="0"/>
                <a:ea typeface="Tahoma" panose="020B0604030504040204" pitchFamily="34" charset="0"/>
                <a:cs typeface="Tahoma" panose="020B0604030504040204" pitchFamily="34" charset="0"/>
              </a:rPr>
              <a:t>action</a:t>
            </a:r>
            <a:r>
              <a:rPr lang="tr-TR" sz="15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500" b="1" dirty="0" err="1">
                <a:solidFill>
                  <a:srgbClr val="FF0000"/>
                </a:solidFill>
                <a:latin typeface="Tahoma" panose="020B0604030504040204" pitchFamily="34" charset="0"/>
                <a:ea typeface="Tahoma" panose="020B0604030504040204" pitchFamily="34" charset="0"/>
                <a:cs typeface="Tahoma" panose="020B0604030504040204" pitchFamily="34" charset="0"/>
              </a:rPr>
              <a:t>Accid</a:t>
            </a:r>
            <a:r>
              <a:rPr lang="tr-TR" sz="15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500" b="1" dirty="0" err="1">
                <a:solidFill>
                  <a:srgbClr val="FF0000"/>
                </a:solidFill>
                <a:latin typeface="Tahoma" panose="020B0604030504040204" pitchFamily="34" charset="0"/>
                <a:ea typeface="Tahoma" panose="020B0604030504040204" pitchFamily="34" charset="0"/>
                <a:cs typeface="Tahoma" panose="020B0604030504040204" pitchFamily="34" charset="0"/>
              </a:rPr>
              <a:t>Emerg</a:t>
            </a:r>
            <a:r>
              <a:rPr lang="tr-TR" sz="15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500" b="1" dirty="0" err="1">
                <a:solidFill>
                  <a:srgbClr val="FF0000"/>
                </a:solidFill>
                <a:latin typeface="Tahoma" panose="020B0604030504040204" pitchFamily="34" charset="0"/>
                <a:ea typeface="Tahoma" panose="020B0604030504040204" pitchFamily="34" charset="0"/>
                <a:cs typeface="Tahoma" panose="020B0604030504040204" pitchFamily="34" charset="0"/>
              </a:rPr>
              <a:t>Nurs</a:t>
            </a:r>
            <a:r>
              <a:rPr lang="tr-TR" sz="1500" b="1" dirty="0">
                <a:solidFill>
                  <a:srgbClr val="FF0000"/>
                </a:solidFill>
                <a:latin typeface="Tahoma" panose="020B0604030504040204" pitchFamily="34" charset="0"/>
                <a:ea typeface="Tahoma" panose="020B0604030504040204" pitchFamily="34" charset="0"/>
                <a:cs typeface="Tahoma" panose="020B0604030504040204" pitchFamily="34" charset="0"/>
              </a:rPr>
              <a:t> 1999, 7, </a:t>
            </a:r>
            <a:r>
              <a:rPr lang="tr-TR" sz="1500" b="1" dirty="0" err="1">
                <a:solidFill>
                  <a:srgbClr val="FF0000"/>
                </a:solidFill>
                <a:latin typeface="Tahoma" panose="020B0604030504040204" pitchFamily="34" charset="0"/>
                <a:ea typeface="Tahoma" panose="020B0604030504040204" pitchFamily="34" charset="0"/>
                <a:cs typeface="Tahoma" panose="020B0604030504040204" pitchFamily="34" charset="0"/>
              </a:rPr>
              <a:t>Sf</a:t>
            </a:r>
            <a:r>
              <a:rPr lang="tr-TR" sz="1500" b="1" dirty="0">
                <a:solidFill>
                  <a:srgbClr val="FF0000"/>
                </a:solidFill>
                <a:latin typeface="Tahoma" panose="020B0604030504040204" pitchFamily="34" charset="0"/>
                <a:ea typeface="Tahoma" panose="020B0604030504040204" pitchFamily="34" charset="0"/>
                <a:cs typeface="Tahoma" panose="020B0604030504040204" pitchFamily="34" charset="0"/>
              </a:rPr>
              <a:t>: 8-12.</a:t>
            </a:r>
          </a:p>
          <a:p>
            <a:r>
              <a:rPr lang="tr-TR" sz="1500" b="1" dirty="0" err="1">
                <a:solidFill>
                  <a:srgbClr val="FF0000"/>
                </a:solidFill>
                <a:latin typeface="Tahoma" panose="020B0604030504040204" pitchFamily="34" charset="0"/>
                <a:ea typeface="Tahoma" panose="020B0604030504040204" pitchFamily="34" charset="0"/>
                <a:cs typeface="Tahoma" panose="020B0604030504040204" pitchFamily="34" charset="0"/>
              </a:rPr>
              <a:t>Çamçı</a:t>
            </a:r>
            <a:r>
              <a:rPr lang="tr-TR" sz="1500" b="1" dirty="0">
                <a:solidFill>
                  <a:srgbClr val="FF0000"/>
                </a:solidFill>
                <a:latin typeface="Tahoma" panose="020B0604030504040204" pitchFamily="34" charset="0"/>
                <a:ea typeface="Tahoma" panose="020B0604030504040204" pitchFamily="34" charset="0"/>
                <a:cs typeface="Tahoma" panose="020B0604030504040204" pitchFamily="34" charset="0"/>
              </a:rPr>
              <a:t> O, Kutlu Y: Kocaeli’nde sağlık çalışanlarına yönelik işyeri şiddetinin belirlenmesi. Psikiyatri Hemşireliği Dergisi, 2011, 2:1, </a:t>
            </a:r>
            <a:r>
              <a:rPr lang="tr-TR" sz="1500" b="1" dirty="0" err="1">
                <a:solidFill>
                  <a:srgbClr val="FF0000"/>
                </a:solidFill>
                <a:latin typeface="Tahoma" panose="020B0604030504040204" pitchFamily="34" charset="0"/>
                <a:ea typeface="Tahoma" panose="020B0604030504040204" pitchFamily="34" charset="0"/>
                <a:cs typeface="Tahoma" panose="020B0604030504040204" pitchFamily="34" charset="0"/>
              </a:rPr>
              <a:t>Sf</a:t>
            </a:r>
            <a:r>
              <a:rPr lang="tr-TR" sz="1500" b="1" dirty="0">
                <a:solidFill>
                  <a:srgbClr val="FF0000"/>
                </a:solidFill>
                <a:latin typeface="Tahoma" panose="020B0604030504040204" pitchFamily="34" charset="0"/>
                <a:ea typeface="Tahoma" panose="020B0604030504040204" pitchFamily="34" charset="0"/>
                <a:cs typeface="Tahoma" panose="020B0604030504040204" pitchFamily="34" charset="0"/>
              </a:rPr>
              <a:t>: 9-16.</a:t>
            </a:r>
          </a:p>
          <a:p>
            <a:r>
              <a:rPr lang="tr-TR" sz="1500" b="1" dirty="0">
                <a:solidFill>
                  <a:srgbClr val="FF0000"/>
                </a:solidFill>
                <a:latin typeface="Tahoma" panose="020B0604030504040204" pitchFamily="34" charset="0"/>
                <a:ea typeface="Tahoma" panose="020B0604030504040204" pitchFamily="34" charset="0"/>
                <a:cs typeface="Tahoma" panose="020B0604030504040204" pitchFamily="34" charset="0"/>
              </a:rPr>
              <a:t>TTB: Şiddetle Başa Çıkmak. 2. Baskı. Türk Tabipler Birliği, Ankara, 4, 2012.</a:t>
            </a:r>
          </a:p>
        </p:txBody>
      </p:sp>
    </p:spTree>
    <p:extLst>
      <p:ext uri="{BB962C8B-B14F-4D97-AF65-F5344CB8AC3E}">
        <p14:creationId xmlns:p14="http://schemas.microsoft.com/office/powerpoint/2010/main" val="1247388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239520"/>
            <a:ext cx="10515600" cy="4937760"/>
          </a:xfrm>
        </p:spPr>
        <p:txBody>
          <a:bodyPr>
            <a:normAutofit fontScale="92500" lnSpcReduction="10000"/>
          </a:bodyPr>
          <a:lstStyle/>
          <a:p>
            <a:pPr algn="just"/>
            <a:r>
              <a:rPr lang="tr-TR" sz="3200" dirty="0">
                <a:latin typeface="Tahoma" panose="020B0604030504040204" pitchFamily="34" charset="0"/>
                <a:ea typeface="Tahoma" panose="020B0604030504040204" pitchFamily="34" charset="0"/>
                <a:cs typeface="Tahoma" panose="020B0604030504040204" pitchFamily="34" charset="0"/>
              </a:rPr>
              <a:t>Bir çalışmada sağlık kurumunda çalışmanın diğer iş yerlerine göre şiddete uğrama yönünden </a:t>
            </a:r>
            <a:r>
              <a:rPr lang="tr-TR" sz="3200" b="1" dirty="0">
                <a:solidFill>
                  <a:srgbClr val="002060"/>
                </a:solidFill>
                <a:latin typeface="Tahoma" panose="020B0604030504040204" pitchFamily="34" charset="0"/>
                <a:ea typeface="Tahoma" panose="020B0604030504040204" pitchFamily="34" charset="0"/>
                <a:cs typeface="Tahoma" panose="020B0604030504040204" pitchFamily="34" charset="0"/>
              </a:rPr>
              <a:t>16 kat daha riskli olduğu</a:t>
            </a:r>
            <a:r>
              <a:rPr lang="tr-TR" sz="3200" dirty="0">
                <a:latin typeface="Tahoma" panose="020B0604030504040204" pitchFamily="34" charset="0"/>
                <a:ea typeface="Tahoma" panose="020B0604030504040204" pitchFamily="34" charset="0"/>
                <a:cs typeface="Tahoma" panose="020B0604030504040204" pitchFamily="34" charset="0"/>
              </a:rPr>
              <a:t> gösterilmiştir. </a:t>
            </a:r>
          </a:p>
          <a:p>
            <a:pPr algn="just"/>
            <a:endParaRPr lang="tr-TR" sz="3200" dirty="0">
              <a:latin typeface="Tahoma" panose="020B0604030504040204" pitchFamily="34" charset="0"/>
              <a:ea typeface="Tahoma" panose="020B0604030504040204" pitchFamily="34" charset="0"/>
              <a:cs typeface="Tahoma" panose="020B0604030504040204" pitchFamily="34" charset="0"/>
            </a:endParaRPr>
          </a:p>
          <a:p>
            <a:pPr algn="just"/>
            <a:r>
              <a:rPr lang="tr-TR" sz="3200" dirty="0">
                <a:latin typeface="Tahoma" panose="020B0604030504040204" pitchFamily="34" charset="0"/>
                <a:ea typeface="Tahoma" panose="020B0604030504040204" pitchFamily="34" charset="0"/>
                <a:cs typeface="Tahoma" panose="020B0604030504040204" pitchFamily="34" charset="0"/>
              </a:rPr>
              <a:t>Araştırmalar, </a:t>
            </a:r>
            <a:r>
              <a:rPr lang="tr-TR" sz="3200" b="1" dirty="0">
                <a:solidFill>
                  <a:srgbClr val="002060"/>
                </a:solidFill>
                <a:latin typeface="Tahoma" panose="020B0604030504040204" pitchFamily="34" charset="0"/>
                <a:ea typeface="Tahoma" panose="020B0604030504040204" pitchFamily="34" charset="0"/>
                <a:cs typeface="Tahoma" panose="020B0604030504040204" pitchFamily="34" charset="0"/>
              </a:rPr>
              <a:t>hastalar</a:t>
            </a:r>
            <a:r>
              <a:rPr lang="tr-TR" sz="3200" dirty="0">
                <a:latin typeface="Tahoma" panose="020B0604030504040204" pitchFamily="34" charset="0"/>
                <a:ea typeface="Tahoma" panose="020B0604030504040204" pitchFamily="34" charset="0"/>
                <a:cs typeface="Tahoma" panose="020B0604030504040204" pitchFamily="34" charset="0"/>
              </a:rPr>
              <a:t> kadar </a:t>
            </a:r>
            <a:r>
              <a:rPr lang="tr-TR" sz="3200" b="1" dirty="0">
                <a:solidFill>
                  <a:srgbClr val="002060"/>
                </a:solidFill>
                <a:latin typeface="Tahoma" panose="020B0604030504040204" pitchFamily="34" charset="0"/>
                <a:ea typeface="Tahoma" panose="020B0604030504040204" pitchFamily="34" charset="0"/>
                <a:cs typeface="Tahoma" panose="020B0604030504040204" pitchFamily="34" charset="0"/>
              </a:rPr>
              <a:t>hasta yakınlarının</a:t>
            </a:r>
            <a:r>
              <a:rPr lang="tr-TR" sz="3200" dirty="0">
                <a:latin typeface="Tahoma" panose="020B0604030504040204" pitchFamily="34" charset="0"/>
                <a:ea typeface="Tahoma" panose="020B0604030504040204" pitchFamily="34" charset="0"/>
                <a:cs typeface="Tahoma" panose="020B0604030504040204" pitchFamily="34" charset="0"/>
              </a:rPr>
              <a:t> da sağlık çalışanlarına şiddet uyguladığını göstermektedir. </a:t>
            </a:r>
          </a:p>
          <a:p>
            <a:pPr algn="just"/>
            <a:endParaRPr lang="tr-TR" sz="3200" dirty="0">
              <a:latin typeface="Tahoma" panose="020B0604030504040204" pitchFamily="34" charset="0"/>
              <a:ea typeface="Tahoma" panose="020B0604030504040204" pitchFamily="34" charset="0"/>
              <a:cs typeface="Tahoma" panose="020B0604030504040204" pitchFamily="34" charset="0"/>
            </a:endParaRPr>
          </a:p>
          <a:p>
            <a:r>
              <a:rPr lang="tr-TR" dirty="0">
                <a:latin typeface="Tahoma" panose="020B0604030504040204" pitchFamily="34" charset="0"/>
                <a:ea typeface="Tahoma" panose="020B0604030504040204" pitchFamily="34" charset="0"/>
                <a:cs typeface="Tahoma" panose="020B0604030504040204" pitchFamily="34" charset="0"/>
              </a:rPr>
              <a:t>Sağlık çalışanlarının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gardiyan, polis ve banka memurundan daha fazla</a:t>
            </a:r>
            <a:r>
              <a:rPr lang="tr-TR" dirty="0">
                <a:latin typeface="Tahoma" panose="020B0604030504040204" pitchFamily="34" charset="0"/>
                <a:ea typeface="Tahoma" panose="020B0604030504040204" pitchFamily="34" charset="0"/>
                <a:cs typeface="Tahoma" panose="020B0604030504040204" pitchFamily="34" charset="0"/>
              </a:rPr>
              <a:t> işyerinde şiddete maruz kalması olasıdır.</a:t>
            </a:r>
            <a:endParaRPr lang="tr-TR"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algn="just"/>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algn="just"/>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Annagür</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B: Sağlık Çalışanlarına Yönelik Şiddet: Risk Faktörleri, Etkileri, Değerlendirilmesi ve Önlenmesi. Psikiyatride Güncel Yaklaşımlar.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Current</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Approaches</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In</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Psychiatry</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2010, 2 (2),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Sf</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161-173.</a:t>
            </a:r>
          </a:p>
          <a:p>
            <a:pPr algn="just"/>
            <a:r>
              <a:rPr lang="en-US"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Kingma</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 M. Workplace violence in the health sector: a problem of epidemic</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proportion. </a:t>
            </a:r>
            <a:r>
              <a:rPr lang="en-US"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Int</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Nurs</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 Rev 2001; 48: 129-30.</a:t>
            </a: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1652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290320"/>
            <a:ext cx="10515600" cy="4698588"/>
          </a:xfrm>
        </p:spPr>
        <p:txBody>
          <a:bodyPr>
            <a:noAutofit/>
          </a:bodyPr>
          <a:lstStyle/>
          <a:p>
            <a:pPr algn="just"/>
            <a:r>
              <a:rPr lang="tr-TR" dirty="0">
                <a:latin typeface="Tahoma" panose="020B0604030504040204" pitchFamily="34" charset="0"/>
                <a:ea typeface="Tahoma" panose="020B0604030504040204" pitchFamily="34" charset="0"/>
                <a:cs typeface="Tahoma" panose="020B0604030504040204" pitchFamily="34" charset="0"/>
              </a:rPr>
              <a:t>ABD Hastane Güvenlik Araştırması 2011’e göre son bir yılda; </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Hastanelerin %23’ü saldırılarda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artış</a:t>
            </a:r>
            <a:r>
              <a:rPr lang="tr-TR" dirty="0">
                <a:latin typeface="Tahoma" panose="020B0604030504040204" pitchFamily="34" charset="0"/>
                <a:ea typeface="Tahoma" panose="020B0604030504040204" pitchFamily="34" charset="0"/>
                <a:cs typeface="Tahoma" panose="020B0604030504040204" pitchFamily="34" charset="0"/>
              </a:rPr>
              <a:t>, </a:t>
            </a:r>
          </a:p>
          <a:p>
            <a:pPr algn="just"/>
            <a:r>
              <a:rPr lang="tr-TR" dirty="0">
                <a:latin typeface="Tahoma" panose="020B0604030504040204" pitchFamily="34" charset="0"/>
                <a:ea typeface="Tahoma" panose="020B0604030504040204" pitchFamily="34" charset="0"/>
                <a:cs typeface="Tahoma" panose="020B0604030504040204" pitchFamily="34" charset="0"/>
              </a:rPr>
              <a:t>%10’u ise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azalma</a:t>
            </a:r>
            <a:r>
              <a:rPr lang="tr-TR" dirty="0">
                <a:latin typeface="Tahoma" panose="020B0604030504040204" pitchFamily="34" charset="0"/>
                <a:ea typeface="Tahoma" panose="020B0604030504040204" pitchFamily="34" charset="0"/>
                <a:cs typeface="Tahoma" panose="020B0604030504040204" pitchFamily="34" charset="0"/>
              </a:rPr>
              <a:t> bildirmiş, </a:t>
            </a:r>
          </a:p>
          <a:p>
            <a:pPr algn="just"/>
            <a:r>
              <a:rPr lang="tr-TR" dirty="0">
                <a:latin typeface="Tahoma" panose="020B0604030504040204" pitchFamily="34" charset="0"/>
                <a:ea typeface="Tahoma" panose="020B0604030504040204" pitchFamily="34" charset="0"/>
                <a:cs typeface="Tahoma" panose="020B0604030504040204" pitchFamily="34" charset="0"/>
              </a:rPr>
              <a:t>%34’ü ise hasta ve yakınlarının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acil servis çalışanlarına karşı saldırılarında bir artış</a:t>
            </a:r>
            <a:r>
              <a:rPr lang="tr-TR" dirty="0">
                <a:latin typeface="Tahoma" panose="020B0604030504040204" pitchFamily="34" charset="0"/>
                <a:ea typeface="Tahoma" panose="020B0604030504040204" pitchFamily="34" charset="0"/>
                <a:cs typeface="Tahoma" panose="020B0604030504040204" pitchFamily="34" charset="0"/>
              </a:rPr>
              <a:t> olduğunu, </a:t>
            </a:r>
          </a:p>
          <a:p>
            <a:pPr algn="just"/>
            <a:r>
              <a:rPr lang="tr-TR" dirty="0">
                <a:latin typeface="Tahoma" panose="020B0604030504040204" pitchFamily="34" charset="0"/>
                <a:ea typeface="Tahoma" panose="020B0604030504040204" pitchFamily="34" charset="0"/>
                <a:cs typeface="Tahoma" panose="020B0604030504040204" pitchFamily="34" charset="0"/>
              </a:rPr>
              <a:t>%29’u ise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diğer çalışanlara karşı </a:t>
            </a:r>
            <a:r>
              <a:rPr lang="tr-TR" dirty="0">
                <a:latin typeface="Tahoma" panose="020B0604030504040204" pitchFamily="34" charset="0"/>
                <a:ea typeface="Tahoma" panose="020B0604030504040204" pitchFamily="34" charset="0"/>
                <a:cs typeface="Tahoma" panose="020B0604030504040204" pitchFamily="34" charset="0"/>
              </a:rPr>
              <a:t>hasta ve yakınların saldırısında bir artış olduğunu belirtmiştir.</a:t>
            </a:r>
          </a:p>
          <a:p>
            <a:pPr algn="just"/>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algn="just"/>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TBMM ‘Sağlıkta Şiddeti Araştırma Komisyonu’ Raporu: TBMM, Ankara, Ocak-2013,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Sf</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103.</a:t>
            </a:r>
          </a:p>
          <a:p>
            <a:pPr algn="just"/>
            <a:endParaRPr lang="tr-TR" sz="12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30774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290319"/>
            <a:ext cx="10515600" cy="4756253"/>
          </a:xfrm>
        </p:spPr>
        <p:txBody>
          <a:bodyPr>
            <a:noAutofit/>
          </a:bodyPr>
          <a:lstStyle/>
          <a:p>
            <a:pPr algn="just"/>
            <a:r>
              <a:rPr lang="tr-TR" sz="2600" dirty="0">
                <a:latin typeface="Tahoma" panose="020B0604030504040204" pitchFamily="34" charset="0"/>
                <a:ea typeface="Tahoma" panose="020B0604030504040204" pitchFamily="34" charset="0"/>
                <a:cs typeface="Tahoma" panose="020B0604030504040204" pitchFamily="34" charset="0"/>
              </a:rPr>
              <a:t>Saldıran kesimler arasında; </a:t>
            </a:r>
            <a:r>
              <a:rPr lang="tr-TR" sz="2600" b="1" dirty="0">
                <a:solidFill>
                  <a:srgbClr val="002060"/>
                </a:solidFill>
                <a:latin typeface="Tahoma" panose="020B0604030504040204" pitchFamily="34" charset="0"/>
                <a:ea typeface="Tahoma" panose="020B0604030504040204" pitchFamily="34" charset="0"/>
                <a:cs typeface="Tahoma" panose="020B0604030504040204" pitchFamily="34" charset="0"/>
              </a:rPr>
              <a:t>işsizler</a:t>
            </a:r>
            <a:r>
              <a:rPr lang="tr-TR" sz="2600" dirty="0">
                <a:latin typeface="Tahoma" panose="020B0604030504040204" pitchFamily="34" charset="0"/>
                <a:ea typeface="Tahoma" panose="020B0604030504040204" pitchFamily="34" charset="0"/>
                <a:cs typeface="Tahoma" panose="020B0604030504040204" pitchFamily="34" charset="0"/>
              </a:rPr>
              <a:t>, </a:t>
            </a:r>
            <a:r>
              <a:rPr lang="tr-TR" sz="2600" b="1" dirty="0">
                <a:solidFill>
                  <a:srgbClr val="002060"/>
                </a:solidFill>
                <a:latin typeface="Tahoma" panose="020B0604030504040204" pitchFamily="34" charset="0"/>
                <a:ea typeface="Tahoma" panose="020B0604030504040204" pitchFamily="34" charset="0"/>
                <a:cs typeface="Tahoma" panose="020B0604030504040204" pitchFamily="34" charset="0"/>
              </a:rPr>
              <a:t>sigortasızlar</a:t>
            </a:r>
            <a:r>
              <a:rPr lang="tr-TR" sz="2600" dirty="0">
                <a:latin typeface="Tahoma" panose="020B0604030504040204" pitchFamily="34" charset="0"/>
                <a:ea typeface="Tahoma" panose="020B0604030504040204" pitchFamily="34" charset="0"/>
                <a:cs typeface="Tahoma" panose="020B0604030504040204" pitchFamily="34" charset="0"/>
              </a:rPr>
              <a:t>, </a:t>
            </a:r>
            <a:r>
              <a:rPr lang="tr-TR" sz="2600" b="1" dirty="0">
                <a:solidFill>
                  <a:srgbClr val="002060"/>
                </a:solidFill>
                <a:latin typeface="Tahoma" panose="020B0604030504040204" pitchFamily="34" charset="0"/>
                <a:ea typeface="Tahoma" panose="020B0604030504040204" pitchFamily="34" charset="0"/>
                <a:cs typeface="Tahoma" panose="020B0604030504040204" pitchFamily="34" charset="0"/>
              </a:rPr>
              <a:t>madde kullananlar</a:t>
            </a:r>
            <a:r>
              <a:rPr lang="tr-TR" sz="2600" dirty="0">
                <a:latin typeface="Tahoma" panose="020B0604030504040204" pitchFamily="34" charset="0"/>
                <a:ea typeface="Tahoma" panose="020B0604030504040204" pitchFamily="34" charset="0"/>
                <a:cs typeface="Tahoma" panose="020B0604030504040204" pitchFamily="34" charset="0"/>
              </a:rPr>
              <a:t> ve </a:t>
            </a:r>
            <a:r>
              <a:rPr lang="tr-TR" sz="2600" b="1" dirty="0">
                <a:solidFill>
                  <a:srgbClr val="002060"/>
                </a:solidFill>
                <a:latin typeface="Tahoma" panose="020B0604030504040204" pitchFamily="34" charset="0"/>
                <a:ea typeface="Tahoma" panose="020B0604030504040204" pitchFamily="34" charset="0"/>
                <a:cs typeface="Tahoma" panose="020B0604030504040204" pitchFamily="34" charset="0"/>
              </a:rPr>
              <a:t>psikolojik olarak rahatsız olanlar</a:t>
            </a:r>
            <a:r>
              <a:rPr lang="tr-TR" sz="2600" dirty="0">
                <a:latin typeface="Tahoma" panose="020B0604030504040204" pitchFamily="34" charset="0"/>
                <a:ea typeface="Tahoma" panose="020B0604030504040204" pitchFamily="34" charset="0"/>
                <a:cs typeface="Tahoma" panose="020B0604030504040204" pitchFamily="34" charset="0"/>
              </a:rPr>
              <a:t> ön plana çıkmaktadır.</a:t>
            </a:r>
          </a:p>
          <a:p>
            <a:pPr algn="just"/>
            <a:endParaRPr lang="tr-TR" sz="2600" dirty="0">
              <a:latin typeface="Tahoma" panose="020B0604030504040204" pitchFamily="34" charset="0"/>
              <a:ea typeface="Tahoma" panose="020B0604030504040204" pitchFamily="34" charset="0"/>
              <a:cs typeface="Tahoma" panose="020B0604030504040204" pitchFamily="34" charset="0"/>
            </a:endParaRPr>
          </a:p>
          <a:p>
            <a:pPr algn="just"/>
            <a:r>
              <a:rPr lang="tr-TR" sz="2600" dirty="0">
                <a:latin typeface="Tahoma" panose="020B0604030504040204" pitchFamily="34" charset="0"/>
                <a:ea typeface="Tahoma" panose="020B0604030504040204" pitchFamily="34" charset="0"/>
                <a:cs typeface="Tahoma" panose="020B0604030504040204" pitchFamily="34" charset="0"/>
              </a:rPr>
              <a:t>Amerika Birleşik Devletleri’nde gerçekleştirilen Mesleki Yaralanmalar ve Hastalıklar Araştırması 2007’ye göre; </a:t>
            </a:r>
            <a:r>
              <a:rPr lang="tr-TR" sz="2600" b="1" dirty="0">
                <a:solidFill>
                  <a:srgbClr val="002060"/>
                </a:solidFill>
                <a:latin typeface="Tahoma" panose="020B0604030504040204" pitchFamily="34" charset="0"/>
                <a:ea typeface="Tahoma" panose="020B0604030504040204" pitchFamily="34" charset="0"/>
                <a:cs typeface="Tahoma" panose="020B0604030504040204" pitchFamily="34" charset="0"/>
              </a:rPr>
              <a:t>tüm ölümcül olmayan saldırıların yaklaşık %60’ı sağlık ve sosyal hizmet endüstrisinde </a:t>
            </a:r>
            <a:r>
              <a:rPr lang="tr-TR" sz="2600" dirty="0">
                <a:latin typeface="Tahoma" panose="020B0604030504040204" pitchFamily="34" charset="0"/>
                <a:ea typeface="Tahoma" panose="020B0604030504040204" pitchFamily="34" charset="0"/>
                <a:cs typeface="Tahoma" panose="020B0604030504040204" pitchFamily="34" charset="0"/>
              </a:rPr>
              <a:t>görülmüştür. </a:t>
            </a:r>
          </a:p>
          <a:p>
            <a:pPr algn="just"/>
            <a:endParaRPr lang="tr-TR" sz="2600" dirty="0">
              <a:latin typeface="Tahoma" panose="020B0604030504040204" pitchFamily="34" charset="0"/>
              <a:ea typeface="Tahoma" panose="020B0604030504040204" pitchFamily="34" charset="0"/>
              <a:cs typeface="Tahoma" panose="020B0604030504040204" pitchFamily="34" charset="0"/>
            </a:endParaRPr>
          </a:p>
          <a:p>
            <a:pPr algn="just"/>
            <a:r>
              <a:rPr lang="tr-TR" sz="2600" dirty="0">
                <a:latin typeface="Tahoma" panose="020B0604030504040204" pitchFamily="34" charset="0"/>
                <a:ea typeface="Tahoma" panose="020B0604030504040204" pitchFamily="34" charset="0"/>
                <a:cs typeface="Tahoma" panose="020B0604030504040204" pitchFamily="34" charset="0"/>
              </a:rPr>
              <a:t>Bunların yaklaşık üçte biri ise sağlık işyerlerinde meydana gelmiştir.</a:t>
            </a:r>
          </a:p>
          <a:p>
            <a:pPr algn="just"/>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algn="just"/>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TBMM ‘Sağlıkta Şiddeti Araştırma Komisyonu’ Raporu: TBMM, Ankara, Ocak-2013,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Sf</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103.</a:t>
            </a:r>
          </a:p>
          <a:p>
            <a:pPr algn="just"/>
            <a:endParaRPr lang="tr-TR" sz="12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5952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239520"/>
            <a:ext cx="10515600" cy="4622800"/>
          </a:xfrm>
        </p:spPr>
        <p:txBody>
          <a:bodyPr>
            <a:normAutofit fontScale="92500" lnSpcReduction="10000"/>
          </a:bodyPr>
          <a:lstStyle/>
          <a:p>
            <a:pPr algn="just"/>
            <a:r>
              <a:rPr lang="tr-TR" sz="3200" b="1" dirty="0">
                <a:solidFill>
                  <a:srgbClr val="002060"/>
                </a:solidFill>
                <a:latin typeface="Tahoma" panose="020B0604030504040204" pitchFamily="34" charset="0"/>
                <a:ea typeface="Tahoma" panose="020B0604030504040204" pitchFamily="34" charset="0"/>
                <a:cs typeface="Tahoma" panose="020B0604030504040204" pitchFamily="34" charset="0"/>
              </a:rPr>
              <a:t>39 ve altı yaş grubuna dahil olanlar</a:t>
            </a:r>
            <a:r>
              <a:rPr lang="tr-TR" sz="3200" dirty="0">
                <a:latin typeface="Tahoma" panose="020B0604030504040204" pitchFamily="34" charset="0"/>
                <a:ea typeface="Tahoma" panose="020B0604030504040204" pitchFamily="34" charset="0"/>
                <a:cs typeface="Tahoma" panose="020B0604030504040204" pitchFamily="34" charset="0"/>
              </a:rPr>
              <a:t>ın; </a:t>
            </a:r>
          </a:p>
          <a:p>
            <a:pPr algn="just"/>
            <a:endParaRPr lang="tr-TR" sz="3200" b="1"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algn="just"/>
            <a:r>
              <a:rPr lang="tr-TR" sz="3200" b="1" dirty="0">
                <a:solidFill>
                  <a:srgbClr val="002060"/>
                </a:solidFill>
                <a:latin typeface="Tahoma" panose="020B0604030504040204" pitchFamily="34" charset="0"/>
                <a:ea typeface="Tahoma" panose="020B0604030504040204" pitchFamily="34" charset="0"/>
                <a:cs typeface="Tahoma" panose="020B0604030504040204" pitchFamily="34" charset="0"/>
              </a:rPr>
              <a:t>Pratisyen hekimler ve hemşirelerin</a:t>
            </a:r>
            <a:r>
              <a:rPr lang="tr-TR" sz="3200" dirty="0">
                <a:latin typeface="Tahoma" panose="020B0604030504040204" pitchFamily="34" charset="0"/>
                <a:ea typeface="Tahoma" panose="020B0604030504040204" pitchFamily="34" charset="0"/>
                <a:cs typeface="Tahoma" panose="020B0604030504040204" pitchFamily="34" charset="0"/>
              </a:rPr>
              <a:t>; </a:t>
            </a:r>
          </a:p>
          <a:p>
            <a:pPr algn="just"/>
            <a:endParaRPr lang="tr-TR" sz="3200" b="1"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algn="just"/>
            <a:r>
              <a:rPr lang="tr-TR" sz="3200" b="1" dirty="0">
                <a:solidFill>
                  <a:srgbClr val="002060"/>
                </a:solidFill>
                <a:latin typeface="Tahoma" panose="020B0604030504040204" pitchFamily="34" charset="0"/>
                <a:ea typeface="Tahoma" panose="020B0604030504040204" pitchFamily="34" charset="0"/>
                <a:cs typeface="Tahoma" panose="020B0604030504040204" pitchFamily="34" charset="0"/>
              </a:rPr>
              <a:t>Acil servislerde, birinci basamak sağlık kurumlarında ve devlet hastanesinde çalışanların</a:t>
            </a:r>
            <a:r>
              <a:rPr lang="tr-TR" sz="3200" dirty="0">
                <a:latin typeface="Tahoma" panose="020B0604030504040204" pitchFamily="34" charset="0"/>
                <a:ea typeface="Tahoma" panose="020B0604030504040204" pitchFamily="34" charset="0"/>
                <a:cs typeface="Tahoma" panose="020B0604030504040204" pitchFamily="34" charset="0"/>
              </a:rPr>
              <a:t>;</a:t>
            </a:r>
            <a:r>
              <a:rPr lang="tr-TR" sz="3200" b="1" dirty="0">
                <a:solidFill>
                  <a:srgbClr val="002060"/>
                </a:solidFill>
                <a:latin typeface="Tahoma" panose="020B0604030504040204" pitchFamily="34" charset="0"/>
                <a:ea typeface="Tahoma" panose="020B0604030504040204" pitchFamily="34" charset="0"/>
                <a:cs typeface="Tahoma" panose="020B0604030504040204" pitchFamily="34" charset="0"/>
              </a:rPr>
              <a:t> </a:t>
            </a:r>
          </a:p>
          <a:p>
            <a:pPr algn="just"/>
            <a:endParaRPr lang="tr-TR" sz="3200" dirty="0">
              <a:latin typeface="Tahoma" panose="020B0604030504040204" pitchFamily="34" charset="0"/>
              <a:ea typeface="Tahoma" panose="020B0604030504040204" pitchFamily="34" charset="0"/>
              <a:cs typeface="Tahoma" panose="020B0604030504040204" pitchFamily="34" charset="0"/>
            </a:endParaRPr>
          </a:p>
          <a:p>
            <a:pPr algn="just"/>
            <a:r>
              <a:rPr lang="tr-TR" sz="3200" dirty="0">
                <a:latin typeface="Tahoma" panose="020B0604030504040204" pitchFamily="34" charset="0"/>
                <a:ea typeface="Tahoma" panose="020B0604030504040204" pitchFamily="34" charset="0"/>
                <a:cs typeface="Tahoma" panose="020B0604030504040204" pitchFamily="34" charset="0"/>
              </a:rPr>
              <a:t>şiddete maruz kalma oranı anlamlı oranda daha yüksektir.</a:t>
            </a:r>
          </a:p>
          <a:p>
            <a:pPr algn="just"/>
            <a:endParaRPr lang="tr-TR" sz="3200" dirty="0">
              <a:latin typeface="Tahoma" panose="020B0604030504040204" pitchFamily="34" charset="0"/>
              <a:ea typeface="Tahoma" panose="020B0604030504040204" pitchFamily="34" charset="0"/>
              <a:cs typeface="Tahoma" panose="020B0604030504040204" pitchFamily="34" charset="0"/>
            </a:endParaRPr>
          </a:p>
          <a:p>
            <a:pPr algn="just"/>
            <a:r>
              <a:rPr lang="en-US"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Ayranc</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ı</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 U. Violence toward health care workers in emergency departments in</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west Turkey. J </a:t>
            </a:r>
            <a:r>
              <a:rPr lang="en-US"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Emerg</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 Med 2005; 28: 361-5.</a:t>
            </a: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69712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239520"/>
            <a:ext cx="10515600" cy="4622800"/>
          </a:xfrm>
        </p:spPr>
        <p:txBody>
          <a:bodyPr>
            <a:normAutofit/>
          </a:bodyPr>
          <a:lstStyle/>
          <a:p>
            <a:pPr algn="just"/>
            <a:r>
              <a:rPr lang="tr-TR" sz="3200" dirty="0">
                <a:latin typeface="Tahoma" panose="020B0604030504040204" pitchFamily="34" charset="0"/>
                <a:ea typeface="Tahoma" panose="020B0604030504040204" pitchFamily="34" charset="0"/>
                <a:cs typeface="Tahoma" panose="020B0604030504040204" pitchFamily="34" charset="0"/>
              </a:rPr>
              <a:t>İnsanın şiddetinin diğer canlıların şiddetinden ayırt edilmesi, şiddetin insana özgü ama </a:t>
            </a:r>
            <a:r>
              <a:rPr lang="tr-TR" sz="3200" b="1" dirty="0">
                <a:solidFill>
                  <a:srgbClr val="002060"/>
                </a:solidFill>
                <a:latin typeface="Tahoma" panose="020B0604030504040204" pitchFamily="34" charset="0"/>
                <a:ea typeface="Tahoma" panose="020B0604030504040204" pitchFamily="34" charset="0"/>
                <a:cs typeface="Tahoma" panose="020B0604030504040204" pitchFamily="34" charset="0"/>
              </a:rPr>
              <a:t>toplumsal olarak inşa edilen bir olgu olarak</a:t>
            </a:r>
            <a:r>
              <a:rPr lang="tr-TR" sz="3200" dirty="0">
                <a:latin typeface="Tahoma" panose="020B0604030504040204" pitchFamily="34" charset="0"/>
                <a:ea typeface="Tahoma" panose="020B0604030504040204" pitchFamily="34" charset="0"/>
                <a:cs typeface="Tahoma" panose="020B0604030504040204" pitchFamily="34" charset="0"/>
              </a:rPr>
              <a:t> düşünülmesi gerekir.</a:t>
            </a:r>
          </a:p>
          <a:p>
            <a:pPr marL="0" indent="0" algn="just">
              <a:buNone/>
            </a:pPr>
            <a:endParaRPr lang="tr-TR" sz="3200" dirty="0">
              <a:latin typeface="Tahoma" panose="020B0604030504040204" pitchFamily="34" charset="0"/>
              <a:ea typeface="Tahoma" panose="020B0604030504040204" pitchFamily="34" charset="0"/>
              <a:cs typeface="Tahoma" panose="020B0604030504040204" pitchFamily="34" charset="0"/>
            </a:endParaRPr>
          </a:p>
          <a:p>
            <a:pPr algn="just"/>
            <a:r>
              <a:rPr lang="tr-TR" sz="3200" dirty="0">
                <a:latin typeface="Tahoma" panose="020B0604030504040204" pitchFamily="34" charset="0"/>
                <a:ea typeface="Tahoma" panose="020B0604030504040204" pitchFamily="34" charset="0"/>
                <a:cs typeface="Tahoma" panose="020B0604030504040204" pitchFamily="34" charset="0"/>
              </a:rPr>
              <a:t>Toplumsal düzendeki </a:t>
            </a:r>
            <a:r>
              <a:rPr lang="tr-TR" sz="3200" b="1" dirty="0">
                <a:solidFill>
                  <a:srgbClr val="002060"/>
                </a:solidFill>
                <a:latin typeface="Tahoma" panose="020B0604030504040204" pitchFamily="34" charset="0"/>
                <a:ea typeface="Tahoma" panose="020B0604030504040204" pitchFamily="34" charset="0"/>
                <a:cs typeface="Tahoma" panose="020B0604030504040204" pitchFamily="34" charset="0"/>
              </a:rPr>
              <a:t>çelişkilerin kolay ortaya çıkabildiği tıp ve sağlık alanı</a:t>
            </a:r>
            <a:r>
              <a:rPr lang="tr-TR" sz="3200" dirty="0">
                <a:latin typeface="Tahoma" panose="020B0604030504040204" pitchFamily="34" charset="0"/>
                <a:ea typeface="Tahoma" panose="020B0604030504040204" pitchFamily="34" charset="0"/>
                <a:cs typeface="Tahoma" panose="020B0604030504040204" pitchFamily="34" charset="0"/>
              </a:rPr>
              <a:t>, şiddetin de çok daha somut olarak görüldüğü bir alandır.</a:t>
            </a:r>
          </a:p>
          <a:p>
            <a:pPr algn="just"/>
            <a:endParaRPr lang="tr-TR" sz="3200" dirty="0">
              <a:latin typeface="Tahoma" panose="020B0604030504040204" pitchFamily="34" charset="0"/>
              <a:ea typeface="Tahoma" panose="020B0604030504040204" pitchFamily="34" charset="0"/>
              <a:cs typeface="Tahoma" panose="020B0604030504040204" pitchFamily="34" charset="0"/>
            </a:endParaRPr>
          </a:p>
          <a:p>
            <a:pPr algn="just"/>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Türkiye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Biyoetik</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Derneği Sağlık Çalışanlarına Yönelik Şiddetin Değerlendirilmesi ve Önlenmesi Hakkında Görüşü (Hazırlayan: Dr. Gülsüm Önal). </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hlinkClick r:id="rId2"/>
              </a:rPr>
              <a:t>http://www.biyoetik.org.tr/wp-content/uploads/2015/08/TBD_Siddet_hk_Gorusup.pdf</a:t>
            </a: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66628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112107"/>
            <a:ext cx="10515600" cy="5049795"/>
          </a:xfrm>
        </p:spPr>
        <p:txBody>
          <a:bodyPr>
            <a:normAutofit/>
          </a:bodyPr>
          <a:lstStyle/>
          <a:p>
            <a:pPr algn="just"/>
            <a:r>
              <a:rPr lang="tr-TR" sz="2600" dirty="0">
                <a:latin typeface="Tahoma" panose="020B0604030504040204" pitchFamily="34" charset="0"/>
                <a:ea typeface="Tahoma" panose="020B0604030504040204" pitchFamily="34" charset="0"/>
                <a:cs typeface="Tahoma" panose="020B0604030504040204" pitchFamily="34" charset="0"/>
              </a:rPr>
              <a:t>Şiddet türlerinin en fazla </a:t>
            </a:r>
            <a:r>
              <a:rPr lang="tr-TR" sz="2600" b="1" dirty="0">
                <a:solidFill>
                  <a:srgbClr val="002060"/>
                </a:solidFill>
                <a:latin typeface="Tahoma" panose="020B0604030504040204" pitchFamily="34" charset="0"/>
                <a:ea typeface="Tahoma" panose="020B0604030504040204" pitchFamily="34" charset="0"/>
                <a:cs typeface="Tahoma" panose="020B0604030504040204" pitchFamily="34" charset="0"/>
              </a:rPr>
              <a:t>erkek hasta yakınları tarafından</a:t>
            </a:r>
            <a:r>
              <a:rPr lang="tr-TR" sz="2600" dirty="0">
                <a:latin typeface="Tahoma" panose="020B0604030504040204" pitchFamily="34" charset="0"/>
                <a:ea typeface="Tahoma" panose="020B0604030504040204" pitchFamily="34" charset="0"/>
                <a:cs typeface="Tahoma" panose="020B0604030504040204" pitchFamily="34" charset="0"/>
              </a:rPr>
              <a:t> gerçekleştirildiği,</a:t>
            </a:r>
          </a:p>
          <a:p>
            <a:pPr algn="just"/>
            <a:endParaRPr lang="tr-TR" sz="2600" dirty="0">
              <a:latin typeface="Tahoma" panose="020B0604030504040204" pitchFamily="34" charset="0"/>
              <a:ea typeface="Tahoma" panose="020B0604030504040204" pitchFamily="34" charset="0"/>
              <a:cs typeface="Tahoma" panose="020B0604030504040204" pitchFamily="34" charset="0"/>
            </a:endParaRPr>
          </a:p>
          <a:p>
            <a:pPr algn="just"/>
            <a:r>
              <a:rPr lang="tr-TR" sz="2600" dirty="0">
                <a:latin typeface="Tahoma" panose="020B0604030504040204" pitchFamily="34" charset="0"/>
                <a:ea typeface="Tahoma" panose="020B0604030504040204" pitchFamily="34" charset="0"/>
                <a:cs typeface="Tahoma" panose="020B0604030504040204" pitchFamily="34" charset="0"/>
              </a:rPr>
              <a:t>Genel olarak </a:t>
            </a:r>
            <a:r>
              <a:rPr lang="tr-TR" sz="2600" b="1" dirty="0">
                <a:solidFill>
                  <a:srgbClr val="002060"/>
                </a:solidFill>
                <a:latin typeface="Tahoma" panose="020B0604030504040204" pitchFamily="34" charset="0"/>
                <a:ea typeface="Tahoma" panose="020B0604030504040204" pitchFamily="34" charset="0"/>
                <a:cs typeface="Tahoma" panose="020B0604030504040204" pitchFamily="34" charset="0"/>
              </a:rPr>
              <a:t>sözel şiddete uğrama da kadınların</a:t>
            </a:r>
            <a:r>
              <a:rPr lang="tr-TR" sz="2600" dirty="0">
                <a:latin typeface="Tahoma" panose="020B0604030504040204" pitchFamily="34" charset="0"/>
                <a:ea typeface="Tahoma" panose="020B0604030504040204" pitchFamily="34" charset="0"/>
                <a:cs typeface="Tahoma" panose="020B0604030504040204" pitchFamily="34" charset="0"/>
              </a:rPr>
              <a:t>, </a:t>
            </a:r>
            <a:r>
              <a:rPr lang="tr-TR" sz="2600" b="1" dirty="0">
                <a:solidFill>
                  <a:srgbClr val="002060"/>
                </a:solidFill>
                <a:latin typeface="Tahoma" panose="020B0604030504040204" pitchFamily="34" charset="0"/>
                <a:ea typeface="Tahoma" panose="020B0604030504040204" pitchFamily="34" charset="0"/>
                <a:cs typeface="Tahoma" panose="020B0604030504040204" pitchFamily="34" charset="0"/>
              </a:rPr>
              <a:t>fiziksel şiddete uğramada erkeklerin</a:t>
            </a:r>
            <a:r>
              <a:rPr lang="tr-TR" sz="2600" dirty="0">
                <a:latin typeface="Tahoma" panose="020B0604030504040204" pitchFamily="34" charset="0"/>
                <a:ea typeface="Tahoma" panose="020B0604030504040204" pitchFamily="34" charset="0"/>
                <a:cs typeface="Tahoma" panose="020B0604030504040204" pitchFamily="34" charset="0"/>
              </a:rPr>
              <a:t>, </a:t>
            </a:r>
            <a:r>
              <a:rPr lang="tr-TR" sz="2600" b="1" dirty="0">
                <a:solidFill>
                  <a:srgbClr val="002060"/>
                </a:solidFill>
                <a:latin typeface="Tahoma" panose="020B0604030504040204" pitchFamily="34" charset="0"/>
                <a:ea typeface="Tahoma" panose="020B0604030504040204" pitchFamily="34" charset="0"/>
                <a:cs typeface="Tahoma" panose="020B0604030504040204" pitchFamily="34" charset="0"/>
              </a:rPr>
              <a:t>hem sözel hem de fiziksel şiddete uğrama da yine kadınların</a:t>
            </a:r>
            <a:r>
              <a:rPr lang="tr-TR" sz="2600" dirty="0">
                <a:latin typeface="Tahoma" panose="020B0604030504040204" pitchFamily="34" charset="0"/>
                <a:ea typeface="Tahoma" panose="020B0604030504040204" pitchFamily="34" charset="0"/>
                <a:cs typeface="Tahoma" panose="020B0604030504040204" pitchFamily="34" charset="0"/>
              </a:rPr>
              <a:t> ve meslek olarak ta </a:t>
            </a:r>
            <a:r>
              <a:rPr lang="tr-TR" sz="2600" b="1" dirty="0">
                <a:solidFill>
                  <a:srgbClr val="002060"/>
                </a:solidFill>
                <a:latin typeface="Tahoma" panose="020B0604030504040204" pitchFamily="34" charset="0"/>
                <a:ea typeface="Tahoma" panose="020B0604030504040204" pitchFamily="34" charset="0"/>
                <a:cs typeface="Tahoma" panose="020B0604030504040204" pitchFamily="34" charset="0"/>
              </a:rPr>
              <a:t>hemşirelerin</a:t>
            </a:r>
            <a:r>
              <a:rPr lang="tr-TR" sz="2600" dirty="0">
                <a:latin typeface="Tahoma" panose="020B0604030504040204" pitchFamily="34" charset="0"/>
                <a:ea typeface="Tahoma" panose="020B0604030504040204" pitchFamily="34" charset="0"/>
                <a:cs typeface="Tahoma" panose="020B0604030504040204" pitchFamily="34" charset="0"/>
              </a:rPr>
              <a:t> daha riskli gruplar olduğu,</a:t>
            </a:r>
          </a:p>
          <a:p>
            <a:pPr algn="just"/>
            <a:endParaRPr lang="tr-TR" sz="2600" dirty="0">
              <a:latin typeface="Tahoma" panose="020B0604030504040204" pitchFamily="34" charset="0"/>
              <a:ea typeface="Tahoma" panose="020B0604030504040204" pitchFamily="34" charset="0"/>
              <a:cs typeface="Tahoma" panose="020B0604030504040204" pitchFamily="34" charset="0"/>
            </a:endParaRPr>
          </a:p>
          <a:p>
            <a:pPr algn="just"/>
            <a:r>
              <a:rPr lang="tr-TR" sz="2600" dirty="0">
                <a:latin typeface="Tahoma" panose="020B0604030504040204" pitchFamily="34" charset="0"/>
                <a:ea typeface="Tahoma" panose="020B0604030504040204" pitchFamily="34" charset="0"/>
                <a:cs typeface="Tahoma" panose="020B0604030504040204" pitchFamily="34" charset="0"/>
              </a:rPr>
              <a:t>Saldırının gerçekleştiği yerin en sık </a:t>
            </a:r>
            <a:r>
              <a:rPr lang="tr-TR" sz="2600" b="1" dirty="0">
                <a:solidFill>
                  <a:srgbClr val="002060"/>
                </a:solidFill>
                <a:latin typeface="Tahoma" panose="020B0604030504040204" pitchFamily="34" charset="0"/>
                <a:ea typeface="Tahoma" panose="020B0604030504040204" pitchFamily="34" charset="0"/>
                <a:cs typeface="Tahoma" panose="020B0604030504040204" pitchFamily="34" charset="0"/>
              </a:rPr>
              <a:t>Acil Hizmetleri</a:t>
            </a:r>
            <a:r>
              <a:rPr lang="tr-TR" sz="2600" dirty="0">
                <a:latin typeface="Tahoma" panose="020B0604030504040204" pitchFamily="34" charset="0"/>
                <a:ea typeface="Tahoma" panose="020B0604030504040204" pitchFamily="34" charset="0"/>
                <a:cs typeface="Tahoma" panose="020B0604030504040204" pitchFamily="34" charset="0"/>
              </a:rPr>
              <a:t> olup bunu Birinci Basamak Hizmetleri, Psikiyatri, Cerrahi ve Dâhili kliniklerin izlediği,</a:t>
            </a: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algn="just"/>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Türkiye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Biyoetik</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Derneği Sağlık Çalışanlarına Yönelik Şiddetin Değerlendirilmesi ve Önlenmesi Hakkında Görüşü (Hazırlayan: Dr. Gülsüm Önal). </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hlinkClick r:id="rId2"/>
              </a:rPr>
              <a:t>http://www.biyoetik.org.tr/wp-content/uploads/2015/08/TBD_Siddet_hk_Gorusup.pdf</a:t>
            </a: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64555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26292"/>
            <a:ext cx="10515600" cy="4835610"/>
          </a:xfrm>
        </p:spPr>
        <p:txBody>
          <a:bodyPr>
            <a:normAutofit/>
          </a:bodyPr>
          <a:lstStyle/>
          <a:p>
            <a:pPr algn="just"/>
            <a:r>
              <a:rPr lang="tr-TR" dirty="0">
                <a:latin typeface="Tahoma" panose="020B0604030504040204" pitchFamily="34" charset="0"/>
                <a:ea typeface="Tahoma" panose="020B0604030504040204" pitchFamily="34" charset="0"/>
                <a:cs typeface="Tahoma" panose="020B0604030504040204" pitchFamily="34" charset="0"/>
              </a:rPr>
              <a:t>Saldırganların daha çok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erkek</a:t>
            </a:r>
            <a:r>
              <a:rPr lang="tr-TR" dirty="0">
                <a:latin typeface="Tahoma" panose="020B0604030504040204" pitchFamily="34" charset="0"/>
                <a:ea typeface="Tahoma" panose="020B0604030504040204" pitchFamily="34" charset="0"/>
                <a:cs typeface="Tahoma" panose="020B0604030504040204" pitchFamily="34" charset="0"/>
              </a:rPr>
              <a:t> ve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ruhsal sorunları olan</a:t>
            </a:r>
            <a:r>
              <a:rPr lang="tr-TR" dirty="0">
                <a:latin typeface="Tahoma" panose="020B0604030504040204" pitchFamily="34" charset="0"/>
                <a:ea typeface="Tahoma" panose="020B0604030504040204" pitchFamily="34" charset="0"/>
                <a:cs typeface="Tahoma" panose="020B0604030504040204" pitchFamily="34" charset="0"/>
              </a:rPr>
              <a:t> ve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alkol bağımlısı, madde kullanıcısı</a:t>
            </a:r>
            <a:r>
              <a:rPr lang="tr-TR" dirty="0">
                <a:latin typeface="Tahoma" panose="020B0604030504040204" pitchFamily="34" charset="0"/>
                <a:ea typeface="Tahoma" panose="020B0604030504040204" pitchFamily="34" charset="0"/>
                <a:cs typeface="Tahoma" panose="020B0604030504040204" pitchFamily="34" charset="0"/>
              </a:rPr>
              <a:t> kişilerden oluştuğu,</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En sık saldırı nedeninin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organizasyon sorunlarından</a:t>
            </a:r>
            <a:r>
              <a:rPr lang="tr-TR" dirty="0">
                <a:latin typeface="Tahoma" panose="020B0604030504040204" pitchFamily="34" charset="0"/>
                <a:ea typeface="Tahoma" panose="020B0604030504040204" pitchFamily="34" charset="0"/>
                <a:cs typeface="Tahoma" panose="020B0604030504040204" pitchFamily="34" charset="0"/>
              </a:rPr>
              <a:t> kaynaklandığı,</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Fiziksel saldırılarda diğer saldırılara göre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daha çok bildirim yapıldığı</a:t>
            </a:r>
            <a:r>
              <a:rPr lang="tr-TR" dirty="0">
                <a:latin typeface="Tahoma" panose="020B0604030504040204" pitchFamily="34" charset="0"/>
                <a:ea typeface="Tahoma" panose="020B0604030504040204" pitchFamily="34" charset="0"/>
                <a:cs typeface="Tahoma" panose="020B0604030504040204" pitchFamily="34" charset="0"/>
              </a:rPr>
              <a:t> görülmüştür.</a:t>
            </a:r>
          </a:p>
          <a:p>
            <a:pPr algn="just"/>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algn="just"/>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Türkiye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Biyoetik</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Derneği Sağlık Çalışanlarına Yönelik Şiddetin Değerlendirilmesi ve Önlenmesi Hakkında Görüşü (Hazırlayan: Dr. Gülsüm Önal). </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hlinkClick r:id="rId2"/>
              </a:rPr>
              <a:t>http://www.biyoetik.org.tr/wp-content/uploads/2015/08/TBD_Siddet_hk_Gorusup.pdf</a:t>
            </a: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17067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169773"/>
            <a:ext cx="10515600" cy="5173362"/>
          </a:xfrm>
        </p:spPr>
        <p:txBody>
          <a:bodyPr>
            <a:normAutofit fontScale="92500"/>
          </a:bodyPr>
          <a:lstStyle/>
          <a:p>
            <a:pPr algn="just"/>
            <a:r>
              <a:rPr lang="tr-TR" dirty="0">
                <a:latin typeface="Tahoma" panose="020B0604030504040204" pitchFamily="34" charset="0"/>
                <a:ea typeface="Tahoma" panose="020B0604030504040204" pitchFamily="34" charset="0"/>
                <a:cs typeface="Tahoma" panose="020B0604030504040204" pitchFamily="34" charset="0"/>
              </a:rPr>
              <a:t>Sağlıkta şiddetin sebeplerinin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kurumsal</a:t>
            </a:r>
            <a:r>
              <a:rPr lang="tr-TR" dirty="0">
                <a:latin typeface="Tahoma" panose="020B0604030504040204" pitchFamily="34" charset="0"/>
                <a:ea typeface="Tahoma" panose="020B0604030504040204" pitchFamily="34" charset="0"/>
                <a:cs typeface="Tahoma" panose="020B0604030504040204" pitchFamily="34" charset="0"/>
              </a:rPr>
              <a:t>,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toplumsal</a:t>
            </a:r>
            <a:r>
              <a:rPr lang="tr-TR" dirty="0">
                <a:latin typeface="Tahoma" panose="020B0604030504040204" pitchFamily="34" charset="0"/>
                <a:ea typeface="Tahoma" panose="020B0604030504040204" pitchFamily="34" charset="0"/>
                <a:cs typeface="Tahoma" panose="020B0604030504040204" pitchFamily="34" charset="0"/>
              </a:rPr>
              <a:t> ve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kişisel</a:t>
            </a:r>
            <a:r>
              <a:rPr lang="tr-TR" dirty="0">
                <a:latin typeface="Tahoma" panose="020B0604030504040204" pitchFamily="34" charset="0"/>
                <a:ea typeface="Tahoma" panose="020B0604030504040204" pitchFamily="34" charset="0"/>
                <a:cs typeface="Tahoma" panose="020B0604030504040204" pitchFamily="34" charset="0"/>
              </a:rPr>
              <a:t> olmak üzere bu üç farklı düzeyden kaynaklandığı düşünülmektedir. </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Uluslararası Çalışma Örgütünün anketine katılanların verdiği cevaplara göre şiddetin görülme sebeplerinin başında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ülkenin sosyal ve ekonomik durumu ile işyerinin organizasyon ve çalışma şartlarının durumu</a:t>
            </a:r>
            <a:r>
              <a:rPr lang="tr-TR" dirty="0">
                <a:latin typeface="Tahoma" panose="020B0604030504040204" pitchFamily="34" charset="0"/>
                <a:ea typeface="Tahoma" panose="020B0604030504040204" pitchFamily="34" charset="0"/>
                <a:cs typeface="Tahoma" panose="020B0604030504040204" pitchFamily="34" charset="0"/>
              </a:rPr>
              <a:t> gelmektedir. </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Kişisel, toplumsal ve kurumsal sebeplerin üçünün de aynı derecede önem arz ettiği fakat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kurumsal sebeplerin kilit rol oynadığı </a:t>
            </a:r>
            <a:r>
              <a:rPr lang="tr-TR" dirty="0">
                <a:latin typeface="Tahoma" panose="020B0604030504040204" pitchFamily="34" charset="0"/>
                <a:ea typeface="Tahoma" panose="020B0604030504040204" pitchFamily="34" charset="0"/>
                <a:cs typeface="Tahoma" panose="020B0604030504040204" pitchFamily="34" charset="0"/>
              </a:rPr>
              <a:t>görülmektedir.</a:t>
            </a:r>
          </a:p>
          <a:p>
            <a:pPr algn="just"/>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algn="just"/>
            <a:r>
              <a:rPr lang="en-US" sz="1300" b="1" dirty="0">
                <a:solidFill>
                  <a:srgbClr val="FF0000"/>
                </a:solidFill>
                <a:latin typeface="Tahoma" panose="020B0604030504040204" pitchFamily="34" charset="0"/>
                <a:ea typeface="Tahoma" panose="020B0604030504040204" pitchFamily="34" charset="0"/>
                <a:cs typeface="Tahoma" panose="020B0604030504040204" pitchFamily="34" charset="0"/>
              </a:rPr>
              <a:t>ILO. ILO Fact Sheet Workplace Violence in Health Services. 2003, ILO.</a:t>
            </a:r>
            <a:endParaRPr lang="tr-TR" sz="13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21304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169773"/>
            <a:ext cx="10515600" cy="5173362"/>
          </a:xfrm>
          <a:solidFill>
            <a:schemeClr val="accent5">
              <a:lumMod val="20000"/>
              <a:lumOff val="80000"/>
            </a:schemeClr>
          </a:solidFill>
        </p:spPr>
        <p:txBody>
          <a:bodyPr>
            <a:normAutofit lnSpcReduction="10000"/>
          </a:bodyPr>
          <a:lstStyle/>
          <a:p>
            <a:pPr algn="just"/>
            <a:r>
              <a:rPr lang="tr-TR" b="1" u="sng" dirty="0">
                <a:solidFill>
                  <a:srgbClr val="FF0000"/>
                </a:solidFill>
                <a:latin typeface="Tahoma" panose="020B0604030504040204" pitchFamily="34" charset="0"/>
                <a:ea typeface="Tahoma" panose="020B0604030504040204" pitchFamily="34" charset="0"/>
                <a:cs typeface="Tahoma" panose="020B0604030504040204" pitchFamily="34" charset="0"/>
              </a:rPr>
              <a:t>Başlıca şiddet nedenleri-I</a:t>
            </a:r>
            <a:r>
              <a:rPr lang="tr-TR" dirty="0">
                <a:latin typeface="Tahoma" panose="020B0604030504040204" pitchFamily="34" charset="0"/>
                <a:ea typeface="Tahoma" panose="020B0604030504040204" pitchFamily="34" charset="0"/>
                <a:cs typeface="Tahoma" panose="020B0604030504040204" pitchFamily="34" charset="0"/>
              </a:rPr>
              <a:t>; </a:t>
            </a:r>
          </a:p>
          <a:p>
            <a:pPr algn="just"/>
            <a:r>
              <a:rPr lang="tr-TR" dirty="0">
                <a:latin typeface="Tahoma" panose="020B0604030504040204" pitchFamily="34" charset="0"/>
                <a:ea typeface="Tahoma" panose="020B0604030504040204" pitchFamily="34" charset="0"/>
                <a:cs typeface="Tahoma" panose="020B0604030504040204" pitchFamily="34" charset="0"/>
              </a:rPr>
              <a:t>Uzun bekleme süreleri,</a:t>
            </a:r>
          </a:p>
          <a:p>
            <a:pPr algn="just"/>
            <a:r>
              <a:rPr lang="tr-TR" dirty="0">
                <a:latin typeface="Tahoma" panose="020B0604030504040204" pitchFamily="34" charset="0"/>
                <a:ea typeface="Tahoma" panose="020B0604030504040204" pitchFamily="34" charset="0"/>
                <a:cs typeface="Tahoma" panose="020B0604030504040204" pitchFamily="34" charset="0"/>
              </a:rPr>
              <a:t>Hizmet sunumunda gecikmeler,</a:t>
            </a:r>
          </a:p>
          <a:p>
            <a:pPr algn="just"/>
            <a:r>
              <a:rPr lang="tr-TR" dirty="0">
                <a:latin typeface="Tahoma" panose="020B0604030504040204" pitchFamily="34" charset="0"/>
                <a:ea typeface="Tahoma" panose="020B0604030504040204" pitchFamily="34" charset="0"/>
                <a:cs typeface="Tahoma" panose="020B0604030504040204" pitchFamily="34" charset="0"/>
              </a:rPr>
              <a:t>24 saat kesintisiz hizmet verilmesi,</a:t>
            </a:r>
          </a:p>
          <a:p>
            <a:pPr algn="just"/>
            <a:r>
              <a:rPr lang="tr-TR" dirty="0">
                <a:latin typeface="Tahoma" panose="020B0604030504040204" pitchFamily="34" charset="0"/>
                <a:ea typeface="Tahoma" panose="020B0604030504040204" pitchFamily="34" charset="0"/>
                <a:cs typeface="Tahoma" panose="020B0604030504040204" pitchFamily="34" charset="0"/>
              </a:rPr>
              <a:t>Çok sayıda muayene ve test yapılması, ruhsal veya davranış bozukluğu olan hastaların olması,</a:t>
            </a:r>
          </a:p>
          <a:p>
            <a:pPr algn="just"/>
            <a:r>
              <a:rPr lang="tr-TR" dirty="0">
                <a:latin typeface="Tahoma" panose="020B0604030504040204" pitchFamily="34" charset="0"/>
                <a:ea typeface="Tahoma" panose="020B0604030504040204" pitchFamily="34" charset="0"/>
                <a:cs typeface="Tahoma" panose="020B0604030504040204" pitchFamily="34" charset="0"/>
              </a:rPr>
              <a:t>Hasta ve yakınlarının aşırı istekte bulunması ve memnuniyetsizlikleri, eğitim düzeylerinin düşük olması ve kurallara uymaması,</a:t>
            </a:r>
          </a:p>
          <a:p>
            <a:pPr algn="just"/>
            <a:r>
              <a:rPr lang="tr-TR" dirty="0">
                <a:latin typeface="Tahoma" panose="020B0604030504040204" pitchFamily="34" charset="0"/>
                <a:ea typeface="Tahoma" panose="020B0604030504040204" pitchFamily="34" charset="0"/>
                <a:cs typeface="Tahoma" panose="020B0604030504040204" pitchFamily="34" charset="0"/>
              </a:rPr>
              <a:t>Stresli hasta yakınları, kalabalık ve gürültülü ortamlar,</a:t>
            </a:r>
          </a:p>
          <a:p>
            <a:pPr algn="just"/>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Ayrancı, U., Yenilmez, C., Günay, Y., Kaptanoğlu, C. (2002). Çeşitli sağlık kurumlarında ve sağlık meslek gruplarında şiddete uğrama sıklığı. Anadolu Psikiyatri Dergisi, 3, 47-54.</a:t>
            </a:r>
          </a:p>
          <a:p>
            <a:pPr algn="just"/>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Çamçı</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O., Kutlu, Y. (2011). Kocaeli’nde sağlık çalışanlarına yönelik işyeri şiddetinin belirlenmesi. Psikiyatri Hemşireliği Dergisi, 2:1, 9-16.</a:t>
            </a:r>
          </a:p>
          <a:p>
            <a:pPr algn="just"/>
            <a:endParaRPr lang="tr-TR" sz="1200" dirty="0"/>
          </a:p>
          <a:p>
            <a:pPr algn="just"/>
            <a:endParaRPr lang="tr-TR" sz="1200" dirty="0"/>
          </a:p>
          <a:p>
            <a:pPr algn="just"/>
            <a:endParaRPr lang="tr-TR" dirty="0"/>
          </a:p>
        </p:txBody>
      </p:sp>
    </p:spTree>
    <p:extLst>
      <p:ext uri="{BB962C8B-B14F-4D97-AF65-F5344CB8AC3E}">
        <p14:creationId xmlns:p14="http://schemas.microsoft.com/office/powerpoint/2010/main" val="1996935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276865"/>
            <a:ext cx="10515600" cy="4893276"/>
          </a:xfrm>
          <a:solidFill>
            <a:schemeClr val="accent5">
              <a:lumMod val="20000"/>
              <a:lumOff val="80000"/>
            </a:schemeClr>
          </a:solidFill>
        </p:spPr>
        <p:txBody>
          <a:bodyPr>
            <a:normAutofit lnSpcReduction="10000"/>
          </a:bodyPr>
          <a:lstStyle/>
          <a:p>
            <a:pPr algn="just"/>
            <a:r>
              <a:rPr lang="tr-TR" b="1" u="sng" dirty="0">
                <a:solidFill>
                  <a:srgbClr val="FF0000"/>
                </a:solidFill>
                <a:latin typeface="Tahoma" panose="020B0604030504040204" pitchFamily="34" charset="0"/>
                <a:ea typeface="Tahoma" panose="020B0604030504040204" pitchFamily="34" charset="0"/>
                <a:cs typeface="Tahoma" panose="020B0604030504040204" pitchFamily="34" charset="0"/>
              </a:rPr>
              <a:t>Başlıca şiddet nedenleri-II</a:t>
            </a:r>
            <a:r>
              <a:rPr lang="tr-TR" dirty="0">
                <a:latin typeface="Tahoma" panose="020B0604030504040204" pitchFamily="34" charset="0"/>
                <a:ea typeface="Tahoma" panose="020B0604030504040204" pitchFamily="34" charset="0"/>
                <a:cs typeface="Tahoma" panose="020B0604030504040204" pitchFamily="34" charset="0"/>
              </a:rPr>
              <a:t>; </a:t>
            </a:r>
          </a:p>
          <a:p>
            <a:pPr algn="just"/>
            <a:r>
              <a:rPr lang="tr-TR" dirty="0">
                <a:latin typeface="Tahoma" panose="020B0604030504040204" pitchFamily="34" charset="0"/>
                <a:ea typeface="Tahoma" panose="020B0604030504040204" pitchFamily="34" charset="0"/>
                <a:cs typeface="Tahoma" panose="020B0604030504040204" pitchFamily="34" charset="0"/>
              </a:rPr>
              <a:t>Sağlık çalışanlarının zamanının kısıtlı olması,</a:t>
            </a:r>
          </a:p>
          <a:p>
            <a:pPr algn="just"/>
            <a:r>
              <a:rPr lang="tr-TR" dirty="0">
                <a:latin typeface="Tahoma" panose="020B0604030504040204" pitchFamily="34" charset="0"/>
                <a:ea typeface="Tahoma" panose="020B0604030504040204" pitchFamily="34" charset="0"/>
                <a:cs typeface="Tahoma" panose="020B0604030504040204" pitchFamily="34" charset="0"/>
              </a:rPr>
              <a:t>Uzun çalışma süreleri,</a:t>
            </a:r>
          </a:p>
          <a:p>
            <a:pPr algn="just"/>
            <a:r>
              <a:rPr lang="tr-TR" dirty="0">
                <a:latin typeface="Tahoma" panose="020B0604030504040204" pitchFamily="34" charset="0"/>
                <a:ea typeface="Tahoma" panose="020B0604030504040204" pitchFamily="34" charset="0"/>
                <a:cs typeface="Tahoma" panose="020B0604030504040204" pitchFamily="34" charset="0"/>
              </a:rPr>
              <a:t>Tek başına çalışmaları,</a:t>
            </a:r>
          </a:p>
          <a:p>
            <a:pPr algn="just"/>
            <a:r>
              <a:rPr lang="tr-TR" dirty="0">
                <a:latin typeface="Tahoma" panose="020B0604030504040204" pitchFamily="34" charset="0"/>
                <a:ea typeface="Tahoma" panose="020B0604030504040204" pitchFamily="34" charset="0"/>
                <a:cs typeface="Tahoma" panose="020B0604030504040204" pitchFamily="34" charset="0"/>
              </a:rPr>
              <a:t>Ödeme zorlukları,</a:t>
            </a:r>
          </a:p>
          <a:p>
            <a:pPr algn="just"/>
            <a:r>
              <a:rPr lang="tr-TR" dirty="0">
                <a:latin typeface="Tahoma" panose="020B0604030504040204" pitchFamily="34" charset="0"/>
                <a:ea typeface="Tahoma" panose="020B0604030504040204" pitchFamily="34" charset="0"/>
                <a:cs typeface="Tahoma" panose="020B0604030504040204" pitchFamily="34" charset="0"/>
              </a:rPr>
              <a:t>Yanlış anlama gibi iletişim sorunları,</a:t>
            </a:r>
          </a:p>
          <a:p>
            <a:pPr algn="just"/>
            <a:r>
              <a:rPr lang="tr-TR" dirty="0">
                <a:latin typeface="Tahoma" panose="020B0604030504040204" pitchFamily="34" charset="0"/>
                <a:ea typeface="Tahoma" panose="020B0604030504040204" pitchFamily="34" charset="0"/>
                <a:cs typeface="Tahoma" panose="020B0604030504040204" pitchFamily="34" charset="0"/>
              </a:rPr>
              <a:t>Personel yetersizliği, iş yoğunluğu ve yorgunluğu</a:t>
            </a: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İlhan, M.N., Çakır, M., Tunca, M.Z., Avcı, E., Çetin, E., Aydemir, Ö. ve ark. (2013). Toplum gözüyle sağlık çalışanlarına şiddet: Nedenler, tutumlar, davranışlar. GMJ, 24: 5-10. </a:t>
            </a:r>
          </a:p>
          <a:p>
            <a:pPr marL="0" indent="0" algn="just">
              <a:buNone/>
            </a:pP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Taş, F., Çevik, U. (2006). Konya ilindeki pediatri hemşirelerinin şiddete maruz kalma durumları. Atatürk Üniversitesi Hemşirelik Yüksekokulu Dergisi, 9:3, 62-8.</a:t>
            </a:r>
          </a:p>
          <a:p>
            <a:pPr marL="0" indent="0" algn="just">
              <a:buNone/>
            </a:pP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Beech, B., Leather, P. (2006). Workplace violence in the health care sector: a review of staff training and integration of training evaluation models. </a:t>
            </a:r>
            <a:r>
              <a:rPr lang="en-US"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Aggr</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 Viol </a:t>
            </a:r>
            <a:r>
              <a:rPr lang="en-US"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Behav</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 11:1, 27-43.</a:t>
            </a:r>
            <a:endParaRPr lang="tr-TR" dirty="0"/>
          </a:p>
          <a:p>
            <a:pPr algn="just"/>
            <a:endParaRPr lang="tr-TR" sz="1200" dirty="0"/>
          </a:p>
          <a:p>
            <a:pPr algn="just"/>
            <a:endParaRPr lang="tr-TR" sz="1200" dirty="0"/>
          </a:p>
        </p:txBody>
      </p:sp>
    </p:spTree>
    <p:extLst>
      <p:ext uri="{BB962C8B-B14F-4D97-AF65-F5344CB8AC3E}">
        <p14:creationId xmlns:p14="http://schemas.microsoft.com/office/powerpoint/2010/main" val="38287558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18054"/>
            <a:ext cx="10515600" cy="4819135"/>
          </a:xfrm>
          <a:solidFill>
            <a:schemeClr val="accent5">
              <a:lumMod val="20000"/>
              <a:lumOff val="80000"/>
            </a:schemeClr>
          </a:solidFill>
        </p:spPr>
        <p:txBody>
          <a:bodyPr>
            <a:normAutofit/>
          </a:bodyPr>
          <a:lstStyle/>
          <a:p>
            <a:pPr algn="just"/>
            <a:r>
              <a:rPr lang="tr-TR" b="1" u="sng" dirty="0">
                <a:solidFill>
                  <a:srgbClr val="FF0000"/>
                </a:solidFill>
                <a:latin typeface="Tahoma" panose="020B0604030504040204" pitchFamily="34" charset="0"/>
                <a:ea typeface="Tahoma" panose="020B0604030504040204" pitchFamily="34" charset="0"/>
                <a:cs typeface="Tahoma" panose="020B0604030504040204" pitchFamily="34" charset="0"/>
              </a:rPr>
              <a:t>Başlıca şiddet nedenleri-III</a:t>
            </a:r>
            <a:r>
              <a:rPr lang="tr-TR" dirty="0">
                <a:latin typeface="Tahoma" panose="020B0604030504040204" pitchFamily="34" charset="0"/>
                <a:ea typeface="Tahoma" panose="020B0604030504040204" pitchFamily="34" charset="0"/>
                <a:cs typeface="Tahoma" panose="020B0604030504040204" pitchFamily="34" charset="0"/>
              </a:rPr>
              <a:t>; </a:t>
            </a:r>
          </a:p>
          <a:p>
            <a:pPr algn="just"/>
            <a:r>
              <a:rPr lang="tr-TR" dirty="0">
                <a:latin typeface="Tahoma" panose="020B0604030504040204" pitchFamily="34" charset="0"/>
                <a:ea typeface="Tahoma" panose="020B0604030504040204" pitchFamily="34" charset="0"/>
                <a:cs typeface="Tahoma" panose="020B0604030504040204" pitchFamily="34" charset="0"/>
              </a:rPr>
              <a:t>Basında çıkan yanlış haberler,</a:t>
            </a:r>
          </a:p>
          <a:p>
            <a:pPr algn="just"/>
            <a:r>
              <a:rPr lang="tr-TR" dirty="0">
                <a:latin typeface="Tahoma" panose="020B0604030504040204" pitchFamily="34" charset="0"/>
                <a:ea typeface="Tahoma" panose="020B0604030504040204" pitchFamily="34" charset="0"/>
                <a:cs typeface="Tahoma" panose="020B0604030504040204" pitchFamily="34" charset="0"/>
              </a:rPr>
              <a:t>Yetersiz güvenlik ve polis desteği,</a:t>
            </a:r>
          </a:p>
          <a:p>
            <a:pPr algn="just"/>
            <a:r>
              <a:rPr lang="tr-TR" dirty="0">
                <a:latin typeface="Tahoma" panose="020B0604030504040204" pitchFamily="34" charset="0"/>
                <a:ea typeface="Tahoma" panose="020B0604030504040204" pitchFamily="34" charset="0"/>
                <a:cs typeface="Tahoma" panose="020B0604030504040204" pitchFamily="34" charset="0"/>
              </a:rPr>
              <a:t>Şiddetle baş etmede çalışanın eğitim yetersizliği </a:t>
            </a:r>
          </a:p>
          <a:p>
            <a:pPr algn="just"/>
            <a:r>
              <a:rPr lang="tr-TR" dirty="0">
                <a:latin typeface="Tahoma" panose="020B0604030504040204" pitchFamily="34" charset="0"/>
                <a:ea typeface="Tahoma" panose="020B0604030504040204" pitchFamily="34" charset="0"/>
                <a:cs typeface="Tahoma" panose="020B0604030504040204" pitchFamily="34" charset="0"/>
              </a:rPr>
              <a:t>Kriz yönetiminde yetersizlik, </a:t>
            </a:r>
          </a:p>
          <a:p>
            <a:pPr algn="just"/>
            <a:r>
              <a:rPr lang="tr-TR" dirty="0">
                <a:latin typeface="Tahoma" panose="020B0604030504040204" pitchFamily="34" charset="0"/>
                <a:ea typeface="Tahoma" panose="020B0604030504040204" pitchFamily="34" charset="0"/>
                <a:cs typeface="Tahoma" panose="020B0604030504040204" pitchFamily="34" charset="0"/>
              </a:rPr>
              <a:t>Silah ve yaralayıcı alet taşınması, olarak tanımlanmaktadır.</a:t>
            </a: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algn="just"/>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algn="just"/>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Gates, D.M. (1995).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Workplace</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violence</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AAOHN J., 43, 536-543.</a:t>
            </a:r>
          </a:p>
          <a:p>
            <a:pPr algn="just"/>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Gökçe, T., Dündar, C. (2008). Samsun Ruh ve Sinir Hastalıkları Hastanesinde çalışan hekim ve hemşirelerde şiddete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maruziyet</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sıklığı ve kaygı düzeylerine etkisi. İnönü Üniversitesi Tıp Fakültesi Dergisi, 15, 25-8.</a:t>
            </a:r>
          </a:p>
          <a:p>
            <a:pPr algn="just"/>
            <a:r>
              <a:rPr lang="en-US"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Uzun</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 O. (2003). Perceptions and experiences of nurses in Turkey about verbal abuse in clinical settings. J </a:t>
            </a:r>
            <a:r>
              <a:rPr lang="en-US"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Nurs</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Scholarsh</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 35:1, 81-5.</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hlinkClick r:id="rId2"/>
              </a:rPr>
              <a:t>http://dx.doi.org/10.1111/j.1547-5069.2003.00081.x</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7843749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18054"/>
            <a:ext cx="10515600" cy="4950941"/>
          </a:xfrm>
          <a:solidFill>
            <a:schemeClr val="accent5">
              <a:lumMod val="20000"/>
              <a:lumOff val="80000"/>
            </a:schemeClr>
          </a:solidFill>
        </p:spPr>
        <p:txBody>
          <a:bodyPr>
            <a:normAutofit lnSpcReduction="10000"/>
          </a:bodyPr>
          <a:lstStyle/>
          <a:p>
            <a:pPr algn="just"/>
            <a:r>
              <a:rPr lang="tr-TR" b="1" u="sng" dirty="0">
                <a:solidFill>
                  <a:srgbClr val="FF0000"/>
                </a:solidFill>
                <a:latin typeface="Tahoma" panose="020B0604030504040204" pitchFamily="34" charset="0"/>
                <a:ea typeface="Tahoma" panose="020B0604030504040204" pitchFamily="34" charset="0"/>
                <a:cs typeface="Tahoma" panose="020B0604030504040204" pitchFamily="34" charset="0"/>
              </a:rPr>
              <a:t>Başlıca şiddet nedenleri-IV</a:t>
            </a:r>
            <a:r>
              <a:rPr lang="tr-TR" dirty="0">
                <a:latin typeface="Tahoma" panose="020B0604030504040204" pitchFamily="34" charset="0"/>
                <a:ea typeface="Tahoma" panose="020B0604030504040204" pitchFamily="34" charset="0"/>
                <a:cs typeface="Tahoma" panose="020B0604030504040204" pitchFamily="34" charset="0"/>
              </a:rPr>
              <a:t>; </a:t>
            </a:r>
          </a:p>
          <a:p>
            <a:pPr algn="just"/>
            <a:endParaRPr lang="tr-TR" dirty="0"/>
          </a:p>
          <a:p>
            <a:pPr algn="just"/>
            <a:r>
              <a:rPr lang="tr-TR" dirty="0"/>
              <a:t>Sağlık Bakanlığının </a:t>
            </a:r>
            <a:r>
              <a:rPr lang="tr-TR" b="1" dirty="0">
                <a:solidFill>
                  <a:srgbClr val="002060"/>
                </a:solidFill>
              </a:rPr>
              <a:t>SABİM</a:t>
            </a:r>
            <a:r>
              <a:rPr lang="tr-TR" dirty="0"/>
              <a:t> uygulamasının hasta, hasta yakınları ve sağlık çalışanları tarafından sağlık personelini </a:t>
            </a:r>
            <a:r>
              <a:rPr lang="tr-TR" b="1" dirty="0">
                <a:solidFill>
                  <a:srgbClr val="002060"/>
                </a:solidFill>
              </a:rPr>
              <a:t>şikâyet hattı olarak algılanması da hem hizmet sunan hem de hizmet alan tarafından şiddete eğilimi artırmaktadır</a:t>
            </a:r>
            <a:r>
              <a:rPr lang="tr-TR" dirty="0"/>
              <a:t>. </a:t>
            </a:r>
          </a:p>
          <a:p>
            <a:pPr algn="just"/>
            <a:endParaRPr lang="tr-TR" dirty="0"/>
          </a:p>
          <a:p>
            <a:pPr algn="just"/>
            <a:r>
              <a:rPr lang="tr-TR" b="1" dirty="0">
                <a:solidFill>
                  <a:srgbClr val="002060"/>
                </a:solidFill>
              </a:rPr>
              <a:t>Çalışan haklarının hasta hakları kadar bilinmemesi</a:t>
            </a:r>
            <a:r>
              <a:rPr lang="tr-TR" dirty="0"/>
              <a:t> ve SABİM hakkında yeterli bilgilendirme yapılmamış olması nedeni ile yapılan </a:t>
            </a:r>
            <a:r>
              <a:rPr lang="tr-TR" b="1" dirty="0">
                <a:solidFill>
                  <a:srgbClr val="002060"/>
                </a:solidFill>
              </a:rPr>
              <a:t>amaç dışı başvurular</a:t>
            </a:r>
            <a:r>
              <a:rPr lang="tr-TR" dirty="0"/>
              <a:t> hizmet sunucularına ilişkin </a:t>
            </a:r>
            <a:r>
              <a:rPr lang="tr-TR" b="1" dirty="0">
                <a:solidFill>
                  <a:srgbClr val="002060"/>
                </a:solidFill>
              </a:rPr>
              <a:t>şiddet ortaya çıkaran nedenler arasında</a:t>
            </a:r>
            <a:r>
              <a:rPr lang="tr-TR" dirty="0"/>
              <a:t> yer almaktadır.</a:t>
            </a:r>
          </a:p>
          <a:p>
            <a:pPr algn="just"/>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algn="just"/>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TBMM ‘Sağlıkta Şiddeti Araştırma Komisyonu’ Raporu: TBMM, Ankara, Ocak-2013,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Sf</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103.</a:t>
            </a:r>
          </a:p>
          <a:p>
            <a:pPr marL="0" indent="0" algn="just">
              <a:buNone/>
            </a:pPr>
            <a:endParaRPr lang="tr-TR" sz="12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730138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18054"/>
            <a:ext cx="10515600" cy="4950941"/>
          </a:xfrm>
          <a:solidFill>
            <a:schemeClr val="accent5">
              <a:lumMod val="20000"/>
              <a:lumOff val="80000"/>
            </a:schemeClr>
          </a:solidFill>
        </p:spPr>
        <p:txBody>
          <a:bodyPr>
            <a:normAutofit fontScale="70000" lnSpcReduction="20000"/>
          </a:bodyPr>
          <a:lstStyle/>
          <a:p>
            <a:pPr algn="just"/>
            <a:r>
              <a:rPr lang="tr-TR" b="1" u="sng" dirty="0">
                <a:solidFill>
                  <a:srgbClr val="FF0000"/>
                </a:solidFill>
                <a:latin typeface="Tahoma" panose="020B0604030504040204" pitchFamily="34" charset="0"/>
                <a:ea typeface="Tahoma" panose="020B0604030504040204" pitchFamily="34" charset="0"/>
                <a:cs typeface="Tahoma" panose="020B0604030504040204" pitchFamily="34" charset="0"/>
              </a:rPr>
              <a:t>Başlıca şiddet nedenleri-V</a:t>
            </a:r>
            <a:r>
              <a:rPr lang="tr-TR" dirty="0">
                <a:latin typeface="Tahoma" panose="020B0604030504040204" pitchFamily="34" charset="0"/>
                <a:ea typeface="Tahoma" panose="020B0604030504040204" pitchFamily="34" charset="0"/>
                <a:cs typeface="Tahoma" panose="020B0604030504040204" pitchFamily="34" charset="0"/>
              </a:rPr>
              <a:t>; </a:t>
            </a:r>
          </a:p>
          <a:p>
            <a:pPr algn="just"/>
            <a:endParaRPr lang="tr-TR" dirty="0"/>
          </a:p>
          <a:p>
            <a:pPr algn="just"/>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Hukuka/Yargıya İlişkin Nedenler</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Türkiye’de şiddet olaylarının yeterli cezayı almadığı konusunda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yargıya olan güven eksikliği</a:t>
            </a:r>
            <a:r>
              <a:rPr lang="tr-TR" dirty="0">
                <a:latin typeface="Tahoma" panose="020B0604030504040204" pitchFamily="34" charset="0"/>
                <a:ea typeface="Tahoma" panose="020B0604030504040204" pitchFamily="34" charset="0"/>
                <a:cs typeface="Tahoma" panose="020B0604030504040204" pitchFamily="34" charset="0"/>
              </a:rPr>
              <a:t> söz konusudur. </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Türkiye’de, hekimler camiasında,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yargının şiddet uygulayanlara yeterli cezayı vermediği</a:t>
            </a:r>
            <a:r>
              <a:rPr lang="tr-TR" dirty="0">
                <a:latin typeface="Tahoma" panose="020B0604030504040204" pitchFamily="34" charset="0"/>
                <a:ea typeface="Tahoma" panose="020B0604030504040204" pitchFamily="34" charset="0"/>
                <a:cs typeface="Tahoma" panose="020B0604030504040204" pitchFamily="34" charset="0"/>
              </a:rPr>
              <a:t> görüşü hâkimdir. </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Sağlık çalışanlarına yönelik şiddet uygulayanlara verilen cezalar halen yeterli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caydırıcılıktan</a:t>
            </a:r>
            <a:r>
              <a:rPr lang="tr-TR" dirty="0">
                <a:latin typeface="Tahoma" panose="020B0604030504040204" pitchFamily="34" charset="0"/>
                <a:ea typeface="Tahoma" panose="020B0604030504040204" pitchFamily="34" charset="0"/>
                <a:cs typeface="Tahoma" panose="020B0604030504040204" pitchFamily="34" charset="0"/>
              </a:rPr>
              <a:t> uzaktır. </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Şiddet uygulayanlar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kahveye gitmeme</a:t>
            </a:r>
            <a:r>
              <a:rPr lang="tr-TR" dirty="0">
                <a:latin typeface="Tahoma" panose="020B0604030504040204" pitchFamily="34" charset="0"/>
                <a:ea typeface="Tahoma" panose="020B0604030504040204" pitchFamily="34" charset="0"/>
                <a:cs typeface="Tahoma" panose="020B0604030504040204" pitchFamily="34" charset="0"/>
              </a:rPr>
              <a:t>” gibi caydırıcılığı olmayan cezalarla karşılaşabilmektedir.</a:t>
            </a: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algn="just"/>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TBMM ‘Sağlıkta Şiddeti Araştırma Komisyonu’ Raporu: TBMM, Ankara, Ocak-2013,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Sf</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103.</a:t>
            </a:r>
          </a:p>
          <a:p>
            <a:pPr marL="0" indent="0" algn="just">
              <a:buNone/>
            </a:pPr>
            <a:endParaRPr lang="tr-TR" sz="12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103804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18054"/>
            <a:ext cx="10515600" cy="4629665"/>
          </a:xfrm>
        </p:spPr>
        <p:txBody>
          <a:bodyPr>
            <a:normAutofit lnSpcReduction="10000"/>
          </a:bodyPr>
          <a:lstStyle/>
          <a:p>
            <a:pPr algn="just"/>
            <a:r>
              <a:rPr lang="tr-TR" b="1" u="sng" dirty="0">
                <a:solidFill>
                  <a:srgbClr val="FF0000"/>
                </a:solidFill>
                <a:latin typeface="Tahoma" panose="020B0604030504040204" pitchFamily="34" charset="0"/>
                <a:ea typeface="Tahoma" panose="020B0604030504040204" pitchFamily="34" charset="0"/>
                <a:cs typeface="Tahoma" panose="020B0604030504040204" pitchFamily="34" charset="0"/>
              </a:rPr>
              <a:t>Şiddete Eğilimli Kişilerin Özellikleri</a:t>
            </a:r>
            <a:r>
              <a:rPr lang="tr-TR" dirty="0">
                <a:latin typeface="Tahoma" panose="020B0604030504040204" pitchFamily="34" charset="0"/>
                <a:ea typeface="Tahoma" panose="020B0604030504040204" pitchFamily="34" charset="0"/>
                <a:cs typeface="Tahoma" panose="020B0604030504040204" pitchFamily="34" charset="0"/>
              </a:rPr>
              <a:t>; </a:t>
            </a:r>
          </a:p>
          <a:p>
            <a:pPr algn="just"/>
            <a:r>
              <a:rPr lang="tr-TR" dirty="0">
                <a:latin typeface="Tahoma" panose="020B0604030504040204" pitchFamily="34" charset="0"/>
                <a:ea typeface="Tahoma" panose="020B0604030504040204" pitchFamily="34" charset="0"/>
                <a:cs typeface="Tahoma" panose="020B0604030504040204" pitchFamily="34" charset="0"/>
              </a:rPr>
              <a:t>Bu kişiler genellikle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otuz yaş altı ve erkek</a:t>
            </a:r>
            <a:r>
              <a:rPr lang="tr-TR" dirty="0">
                <a:latin typeface="Tahoma" panose="020B0604030504040204" pitchFamily="34" charset="0"/>
                <a:ea typeface="Tahoma" panose="020B0604030504040204" pitchFamily="34" charset="0"/>
                <a:cs typeface="Tahoma" panose="020B0604030504040204" pitchFamily="34" charset="0"/>
              </a:rPr>
              <a:t>, </a:t>
            </a:r>
          </a:p>
          <a:p>
            <a:pPr algn="just"/>
            <a:r>
              <a:rPr lang="tr-TR" dirty="0" err="1">
                <a:latin typeface="Tahoma" panose="020B0604030504040204" pitchFamily="34" charset="0"/>
                <a:ea typeface="Tahoma" panose="020B0604030504040204" pitchFamily="34" charset="0"/>
                <a:cs typeface="Tahoma" panose="020B0604030504040204" pitchFamily="34" charset="0"/>
              </a:rPr>
              <a:t>Sosyo</a:t>
            </a:r>
            <a:r>
              <a:rPr lang="tr-TR" dirty="0">
                <a:latin typeface="Tahoma" panose="020B0604030504040204" pitchFamily="34" charset="0"/>
                <a:ea typeface="Tahoma" panose="020B0604030504040204" pitchFamily="34" charset="0"/>
                <a:cs typeface="Tahoma" panose="020B0604030504040204" pitchFamily="34" charset="0"/>
              </a:rPr>
              <a:t>-ekonomik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düzeyi düşük</a:t>
            </a:r>
            <a:r>
              <a:rPr lang="tr-TR" dirty="0">
                <a:latin typeface="Tahoma" panose="020B0604030504040204" pitchFamily="34" charset="0"/>
                <a:ea typeface="Tahoma" panose="020B0604030504040204" pitchFamily="34" charset="0"/>
                <a:cs typeface="Tahoma" panose="020B0604030504040204" pitchFamily="34" charset="0"/>
              </a:rPr>
              <a:t>, </a:t>
            </a:r>
          </a:p>
          <a:p>
            <a:pPr algn="just"/>
            <a:r>
              <a:rPr lang="tr-TR" dirty="0">
                <a:latin typeface="Tahoma" panose="020B0604030504040204" pitchFamily="34" charset="0"/>
                <a:ea typeface="Tahoma" panose="020B0604030504040204" pitchFamily="34" charset="0"/>
                <a:cs typeface="Tahoma" panose="020B0604030504040204" pitchFamily="34" charset="0"/>
              </a:rPr>
              <a:t>Yasal veya yasal olmayan sebeplerle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silah bulundurabilen</a:t>
            </a:r>
            <a:r>
              <a:rPr lang="tr-TR" dirty="0">
                <a:latin typeface="Tahoma" panose="020B0604030504040204" pitchFamily="34" charset="0"/>
                <a:ea typeface="Tahoma" panose="020B0604030504040204" pitchFamily="34" charset="0"/>
                <a:cs typeface="Tahoma" panose="020B0604030504040204" pitchFamily="34" charset="0"/>
              </a:rPr>
              <a:t>, </a:t>
            </a:r>
          </a:p>
          <a:p>
            <a:pPr algn="just"/>
            <a:r>
              <a:rPr lang="tr-TR" dirty="0">
                <a:latin typeface="Tahoma" panose="020B0604030504040204" pitchFamily="34" charset="0"/>
                <a:ea typeface="Tahoma" panose="020B0604030504040204" pitchFamily="34" charset="0"/>
                <a:cs typeface="Tahoma" panose="020B0604030504040204" pitchFamily="34" charset="0"/>
              </a:rPr>
              <a:t>Otorite ile sorunları olup daha önce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yasal sorunlar yaşayan</a:t>
            </a:r>
            <a:r>
              <a:rPr lang="tr-TR" dirty="0">
                <a:latin typeface="Tahoma" panose="020B0604030504040204" pitchFamily="34" charset="0"/>
                <a:ea typeface="Tahoma" panose="020B0604030504040204" pitchFamily="34" charset="0"/>
                <a:cs typeface="Tahoma" panose="020B0604030504040204" pitchFamily="34" charset="0"/>
              </a:rPr>
              <a:t> veya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tutuklanma öyküsü </a:t>
            </a:r>
            <a:r>
              <a:rPr lang="tr-TR" dirty="0">
                <a:latin typeface="Tahoma" panose="020B0604030504040204" pitchFamily="34" charset="0"/>
                <a:ea typeface="Tahoma" panose="020B0604030504040204" pitchFamily="34" charset="0"/>
                <a:cs typeface="Tahoma" panose="020B0604030504040204" pitchFamily="34" charset="0"/>
              </a:rPr>
              <a:t>olan kişilerdir. </a:t>
            </a:r>
          </a:p>
          <a:p>
            <a:pPr algn="just"/>
            <a:r>
              <a:rPr lang="tr-TR" dirty="0">
                <a:latin typeface="Tahoma" panose="020B0604030504040204" pitchFamily="34" charset="0"/>
                <a:ea typeface="Tahoma" panose="020B0604030504040204" pitchFamily="34" charset="0"/>
                <a:cs typeface="Tahoma" panose="020B0604030504040204" pitchFamily="34" charset="0"/>
              </a:rPr>
              <a:t>Bu kişilerin çoğunluğunun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alkol ya da madde kullanımı</a:t>
            </a:r>
            <a:r>
              <a:rPr lang="tr-TR" dirty="0">
                <a:latin typeface="Tahoma" panose="020B0604030504040204" pitchFamily="34" charset="0"/>
                <a:ea typeface="Tahoma" panose="020B0604030504040204" pitchFamily="34" charset="0"/>
                <a:cs typeface="Tahoma" panose="020B0604030504040204" pitchFamily="34" charset="0"/>
              </a:rPr>
              <a:t> öyküleri vardır.</a:t>
            </a:r>
          </a:p>
          <a:p>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Young GP. The agitated patient in the emergency department. </a:t>
            </a:r>
            <a:r>
              <a:rPr lang="en-US"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Emerg</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 Med </a:t>
            </a:r>
            <a:r>
              <a:rPr lang="en-US"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Clin</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North Am 1987; </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C: </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5</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Sf</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765-781.</a:t>
            </a: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Annagür</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B: Sağlık Çalışanlarına Yönelik Şiddet: Risk Faktörleri, Etkileri, Değerlendirilmesi ve Önlenmesi. Psikiyatride Güncel Yaklaşımlar: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Current</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Approaches</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In</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Psychıatry</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2010; 2(2),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Sf</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161-173.</a:t>
            </a:r>
          </a:p>
        </p:txBody>
      </p:sp>
    </p:spTree>
    <p:extLst>
      <p:ext uri="{BB962C8B-B14F-4D97-AF65-F5344CB8AC3E}">
        <p14:creationId xmlns:p14="http://schemas.microsoft.com/office/powerpoint/2010/main" val="11265688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210963"/>
            <a:ext cx="10515600" cy="436605"/>
          </a:xfrm>
          <a:solidFill>
            <a:schemeClr val="bg1"/>
          </a:solidFill>
        </p:spPr>
        <p:txBody>
          <a:bodyPr>
            <a:normAutofit fontScale="70000" lnSpcReduction="20000"/>
          </a:bodyPr>
          <a:lstStyle/>
          <a:p>
            <a:pPr algn="just"/>
            <a:r>
              <a:rPr lang="tr-TR" sz="4500" b="1" u="sng" dirty="0">
                <a:solidFill>
                  <a:srgbClr val="FF0000"/>
                </a:solidFill>
                <a:latin typeface="Tahoma" panose="020B0604030504040204" pitchFamily="34" charset="0"/>
                <a:ea typeface="Tahoma" panose="020B0604030504040204" pitchFamily="34" charset="0"/>
                <a:cs typeface="Tahoma" panose="020B0604030504040204" pitchFamily="34" charset="0"/>
              </a:rPr>
              <a:t>ŞİDDETİN ÖNLENMESİNDE TEMEL YAKLAŞIMLAR</a:t>
            </a:r>
          </a:p>
          <a:p>
            <a:pPr algn="just"/>
            <a:endParaRPr lang="tr-TR" sz="3500" dirty="0">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5" name="Metin kutusu 4"/>
          <p:cNvSpPr txBox="1"/>
          <p:nvPr/>
        </p:nvSpPr>
        <p:spPr>
          <a:xfrm>
            <a:off x="838200" y="1837038"/>
            <a:ext cx="10515600" cy="4139595"/>
          </a:xfrm>
          <a:prstGeom prst="rect">
            <a:avLst/>
          </a:prstGeom>
          <a:solidFill>
            <a:schemeClr val="accent5">
              <a:lumMod val="20000"/>
              <a:lumOff val="80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2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a:t>
            </a:r>
            <a:r>
              <a:rPr kumimoji="0" lang="tr-TR" sz="2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İşyerindeki ilişkiler güçlendirilmeli, </a:t>
            </a:r>
            <a:r>
              <a:rPr kumimoji="0" lang="tr-TR" sz="22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kurum yetkilileri ya da devlet, hükümet tarafından yapılan program ve süreçlere çalışanların katılımları</a:t>
            </a:r>
            <a:r>
              <a:rPr kumimoji="0" lang="tr-TR" sz="2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sağlanmalı,</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2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2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B</a:t>
            </a:r>
            <a:r>
              <a:rPr kumimoji="0" lang="tr-TR" sz="2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Toplumsal cinsiyete duyarlı olmalı ve bu konudaki </a:t>
            </a:r>
            <a:r>
              <a:rPr kumimoji="0" lang="tr-TR" sz="22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ayrımcılığın sonlandırılması</a:t>
            </a:r>
            <a:r>
              <a:rPr kumimoji="0" lang="tr-TR" sz="2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hedeflenmeli,</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2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2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a:t>
            </a:r>
            <a:r>
              <a:rPr kumimoji="0" lang="tr-TR" sz="2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Sistematik çalışılmalı; </a:t>
            </a:r>
            <a:r>
              <a:rPr kumimoji="0" lang="tr-TR" sz="22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planlama – uygulama - izleme ve değerlendirme </a:t>
            </a:r>
            <a:r>
              <a:rPr kumimoji="0" lang="tr-TR" sz="2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sistemi kurularak sistemin yeniden üretilmesinde de yol gösterici olmalı,</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2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2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D</a:t>
            </a:r>
            <a:r>
              <a:rPr kumimoji="0" lang="tr-TR" sz="2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Yasama ve yürütme alanında şiddetin önlenmesi </a:t>
            </a:r>
            <a:r>
              <a:rPr kumimoji="0" lang="tr-TR" sz="22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politik bir öncelik </a:t>
            </a:r>
            <a:r>
              <a:rPr kumimoji="0" lang="tr-TR" sz="2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olmalı, tüm tarafların bu politikaların hazırlanmasına katılımı sağlanmalıdır.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10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050" b="1" i="0" u="none" strike="noStrike" kern="1200" cap="none" spc="0" normalizeH="0" baseline="0" noProof="0" dirty="0" err="1">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Çokar</a:t>
            </a:r>
            <a:r>
              <a:rPr kumimoji="0" lang="tr-TR" sz="10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 M. “Tıp Etiği ve Şiddet”, İstanbul Tabip Odası 14 Mart 2007 Etkinlikleri Kitabı, İstanbul, 2007.</a:t>
            </a:r>
          </a:p>
        </p:txBody>
      </p:sp>
    </p:spTree>
    <p:extLst>
      <p:ext uri="{BB962C8B-B14F-4D97-AF65-F5344CB8AC3E}">
        <p14:creationId xmlns:p14="http://schemas.microsoft.com/office/powerpoint/2010/main" val="6233060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210962"/>
            <a:ext cx="10515600" cy="5000367"/>
          </a:xfrm>
        </p:spPr>
        <p:txBody>
          <a:bodyPr>
            <a:normAutofit lnSpcReduction="10000"/>
          </a:bodyPr>
          <a:lstStyle/>
          <a:p>
            <a:pPr marL="0" indent="0" algn="just">
              <a:buNone/>
            </a:pPr>
            <a:r>
              <a:rPr lang="tr-TR" b="1" u="sng" dirty="0">
                <a:solidFill>
                  <a:srgbClr val="FF0000"/>
                </a:solidFill>
                <a:latin typeface="Tahoma" panose="020B0604030504040204" pitchFamily="34" charset="0"/>
                <a:ea typeface="Tahoma" panose="020B0604030504040204" pitchFamily="34" charset="0"/>
                <a:cs typeface="Tahoma" panose="020B0604030504040204" pitchFamily="34" charset="0"/>
              </a:rPr>
              <a:t>Şiddete Karşı Alınacak Önlemler</a:t>
            </a:r>
          </a:p>
          <a:p>
            <a:pPr marL="0" indent="0" algn="just">
              <a:buNone/>
            </a:pPr>
            <a:endParaRPr lang="tr-TR"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I-)Hastaya odaklı önleyici yöntemler:</a:t>
            </a:r>
            <a:r>
              <a:rPr lang="tr-TR" dirty="0">
                <a:latin typeface="Tahoma" panose="020B0604030504040204" pitchFamily="34" charset="0"/>
                <a:ea typeface="Tahoma" panose="020B0604030504040204" pitchFamily="34" charset="0"/>
                <a:cs typeface="Tahoma" panose="020B0604030504040204" pitchFamily="34" charset="0"/>
              </a:rPr>
              <a:t> </a:t>
            </a:r>
          </a:p>
          <a:p>
            <a:pPr marL="0" indent="0" algn="just">
              <a:buNone/>
            </a:pPr>
            <a:r>
              <a:rPr lang="tr-TR" dirty="0">
                <a:latin typeface="Tahoma" panose="020B0604030504040204" pitchFamily="34" charset="0"/>
                <a:ea typeface="Tahoma" panose="020B0604030504040204" pitchFamily="34" charset="0"/>
                <a:cs typeface="Tahoma" panose="020B0604030504040204" pitchFamily="34" charset="0"/>
              </a:rPr>
              <a:t>Hastayı yakından gözlemlemek,</a:t>
            </a:r>
          </a:p>
          <a:p>
            <a:pPr marL="0" indent="0" algn="just">
              <a:buNone/>
            </a:pPr>
            <a:r>
              <a:rPr lang="tr-TR" dirty="0">
                <a:latin typeface="Tahoma" panose="020B0604030504040204" pitchFamily="34" charset="0"/>
                <a:ea typeface="Tahoma" panose="020B0604030504040204" pitchFamily="34" charset="0"/>
                <a:cs typeface="Tahoma" panose="020B0604030504040204" pitchFamily="34" charset="0"/>
              </a:rPr>
              <a:t>Detaylı öykü almak, </a:t>
            </a:r>
          </a:p>
          <a:p>
            <a:pPr marL="0" indent="0" algn="just">
              <a:buNone/>
            </a:pPr>
            <a:r>
              <a:rPr lang="tr-TR" dirty="0">
                <a:latin typeface="Tahoma" panose="020B0604030504040204" pitchFamily="34" charset="0"/>
                <a:ea typeface="Tahoma" panose="020B0604030504040204" pitchFamily="34" charset="0"/>
                <a:cs typeface="Tahoma" panose="020B0604030504040204" pitchFamily="34" charset="0"/>
              </a:rPr>
              <a:t>Hastaya yaklaşımda stresle baş etme yollarını öğrenmek,</a:t>
            </a:r>
          </a:p>
          <a:p>
            <a:pPr marL="0" indent="0" algn="just">
              <a:buNone/>
            </a:pPr>
            <a:r>
              <a:rPr lang="tr-TR" dirty="0">
                <a:latin typeface="Tahoma" panose="020B0604030504040204" pitchFamily="34" charset="0"/>
                <a:ea typeface="Tahoma" panose="020B0604030504040204" pitchFamily="34" charset="0"/>
                <a:cs typeface="Tahoma" panose="020B0604030504040204" pitchFamily="34" charset="0"/>
              </a:rPr>
              <a:t>Etkili sözel ve sözel olmayan beceriler, </a:t>
            </a:r>
          </a:p>
          <a:p>
            <a:pPr marL="0" indent="0" algn="just">
              <a:buNone/>
            </a:pPr>
            <a:r>
              <a:rPr lang="tr-TR" dirty="0">
                <a:latin typeface="Tahoma" panose="020B0604030504040204" pitchFamily="34" charset="0"/>
                <a:ea typeface="Tahoma" panose="020B0604030504040204" pitchFamily="34" charset="0"/>
                <a:cs typeface="Tahoma" panose="020B0604030504040204" pitchFamily="34" charset="0"/>
              </a:rPr>
              <a:t>Kısıtlama, tecrit etme ve ilaçla tedavi yöntemler sayılabilir.</a:t>
            </a: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Ericsson KI,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Westrin</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CG: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Coercion</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meassures</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in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psychiatric</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care</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Acta</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Psychiatr</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Scand</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1995; 92,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Sf</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225-230.</a:t>
            </a:r>
          </a:p>
          <a:p>
            <a:pPr marL="0" indent="0" algn="just">
              <a:buNone/>
            </a:pP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Annagür</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B: Sağlık Çalışanlarına Yönelik Şiddet: Risk Faktörleri, Etkileri, Değerlendirilmesi ve Önlenmesi. Psikiyatride Güncel Yaklaşımlar.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Current</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Approaches</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In</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Psychiatry</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2010, 2 (2),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Sf</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161-173.</a:t>
            </a: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985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169773"/>
            <a:ext cx="10515600" cy="5058032"/>
          </a:xfrm>
        </p:spPr>
        <p:txBody>
          <a:bodyPr>
            <a:normAutofit/>
          </a:bodyPr>
          <a:lstStyle/>
          <a:p>
            <a:pPr marL="0" indent="0" algn="just">
              <a:buNone/>
            </a:pPr>
            <a:r>
              <a:rPr lang="tr-TR" sz="2600" dirty="0">
                <a:latin typeface="Tahoma" panose="020B0604030504040204" pitchFamily="34" charset="0"/>
                <a:ea typeface="Tahoma" panose="020B0604030504040204" pitchFamily="34" charset="0"/>
                <a:cs typeface="Tahoma" panose="020B0604030504040204" pitchFamily="34" charset="0"/>
              </a:rPr>
              <a:t>Sağlık çalışanlarının kişilerarası ilişkilerde </a:t>
            </a:r>
            <a:r>
              <a:rPr lang="tr-TR" sz="2600" b="1" dirty="0">
                <a:solidFill>
                  <a:srgbClr val="002060"/>
                </a:solidFill>
                <a:latin typeface="Tahoma" panose="020B0604030504040204" pitchFamily="34" charset="0"/>
                <a:ea typeface="Tahoma" panose="020B0604030504040204" pitchFamily="34" charset="0"/>
                <a:cs typeface="Tahoma" panose="020B0604030504040204" pitchFamily="34" charset="0"/>
              </a:rPr>
              <a:t>sözel ve sözel olmayan beceri eğitimi</a:t>
            </a:r>
            <a:r>
              <a:rPr lang="tr-TR" sz="2600" dirty="0">
                <a:latin typeface="Tahoma" panose="020B0604030504040204" pitchFamily="34" charset="0"/>
                <a:ea typeface="Tahoma" panose="020B0604030504040204" pitchFamily="34" charset="0"/>
                <a:cs typeface="Tahoma" panose="020B0604030504040204" pitchFamily="34" charset="0"/>
              </a:rPr>
              <a:t> almaları olumsuz duygusal etkiyi azaltır. </a:t>
            </a:r>
          </a:p>
          <a:p>
            <a:pPr marL="0" indent="0" algn="just">
              <a:buNone/>
            </a:pPr>
            <a:endParaRPr lang="tr-TR" sz="2600"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sz="2600" dirty="0">
                <a:latin typeface="Tahoma" panose="020B0604030504040204" pitchFamily="34" charset="0"/>
                <a:ea typeface="Tahoma" panose="020B0604030504040204" pitchFamily="34" charset="0"/>
                <a:cs typeface="Tahoma" panose="020B0604030504040204" pitchFamily="34" charset="0"/>
              </a:rPr>
              <a:t>Şiddet öncesi </a:t>
            </a:r>
            <a:r>
              <a:rPr lang="tr-TR" sz="2600" b="1" dirty="0" err="1">
                <a:solidFill>
                  <a:srgbClr val="002060"/>
                </a:solidFill>
                <a:latin typeface="Tahoma" panose="020B0604030504040204" pitchFamily="34" charset="0"/>
                <a:ea typeface="Tahoma" panose="020B0604030504040204" pitchFamily="34" charset="0"/>
                <a:cs typeface="Tahoma" panose="020B0604030504040204" pitchFamily="34" charset="0"/>
              </a:rPr>
              <a:t>prodromal</a:t>
            </a:r>
            <a:r>
              <a:rPr lang="tr-TR" sz="2600" b="1" dirty="0">
                <a:solidFill>
                  <a:srgbClr val="002060"/>
                </a:solidFill>
                <a:latin typeface="Tahoma" panose="020B0604030504040204" pitchFamily="34" charset="0"/>
                <a:ea typeface="Tahoma" panose="020B0604030504040204" pitchFamily="34" charset="0"/>
                <a:cs typeface="Tahoma" panose="020B0604030504040204" pitchFamily="34" charset="0"/>
              </a:rPr>
              <a:t> dönemdeki belirtileri iyi gözlemlemeleri</a:t>
            </a:r>
            <a:r>
              <a:rPr lang="tr-TR" sz="2600" dirty="0">
                <a:latin typeface="Tahoma" panose="020B0604030504040204" pitchFamily="34" charset="0"/>
                <a:ea typeface="Tahoma" panose="020B0604030504040204" pitchFamily="34" charset="0"/>
                <a:cs typeface="Tahoma" panose="020B0604030504040204" pitchFamily="34" charset="0"/>
              </a:rPr>
              <a:t> en etkili önlemlerdir. </a:t>
            </a:r>
          </a:p>
          <a:p>
            <a:pPr marL="0" indent="0" algn="just">
              <a:buNone/>
            </a:pPr>
            <a:endParaRPr lang="tr-TR" sz="2600"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sz="2600" dirty="0">
                <a:latin typeface="Tahoma" panose="020B0604030504040204" pitchFamily="34" charset="0"/>
                <a:ea typeface="Tahoma" panose="020B0604030504040204" pitchFamily="34" charset="0"/>
                <a:cs typeface="Tahoma" panose="020B0604030504040204" pitchFamily="34" charset="0"/>
              </a:rPr>
              <a:t>Hasta ve hasta yakınına karşı çok teknik konuşmak veya olabilecek riskler hakkında </a:t>
            </a:r>
            <a:r>
              <a:rPr lang="tr-TR" sz="2600" b="1" dirty="0">
                <a:solidFill>
                  <a:srgbClr val="002060"/>
                </a:solidFill>
                <a:latin typeface="Tahoma" panose="020B0604030504040204" pitchFamily="34" charset="0"/>
                <a:ea typeface="Tahoma" panose="020B0604030504040204" pitchFamily="34" charset="0"/>
                <a:cs typeface="Tahoma" panose="020B0604030504040204" pitchFamily="34" charset="0"/>
              </a:rPr>
              <a:t>yeterli bilgi vermemek</a:t>
            </a:r>
            <a:r>
              <a:rPr lang="tr-TR" sz="2600" dirty="0">
                <a:latin typeface="Tahoma" panose="020B0604030504040204" pitchFamily="34" charset="0"/>
                <a:ea typeface="Tahoma" panose="020B0604030504040204" pitchFamily="34" charset="0"/>
                <a:cs typeface="Tahoma" panose="020B0604030504040204" pitchFamily="34" charset="0"/>
              </a:rPr>
              <a:t> şiddet riskini arttırmaktadır.</a:t>
            </a: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Annagür</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B: Sağlık Çalışanlarına Yönelik Şiddet: Risk Faktörleri, Etkileri, Değerlendirilmesi ve Önlenmesi. Psikiyatride Güncel Yaklaşımlar.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Current</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Approaches</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In</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Psychiatry</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2010, 2 (2),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Sf</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161-173.</a:t>
            </a:r>
          </a:p>
          <a:p>
            <a:pPr marL="0" indent="0" algn="just">
              <a:buNone/>
            </a:pP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Hewitt JB, Levin PE</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 Violence in the workplace. </a:t>
            </a:r>
            <a:r>
              <a:rPr lang="en-US"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Annu</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 Rev </a:t>
            </a:r>
            <a:r>
              <a:rPr lang="en-US"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Nurs</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 Res</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 1997; 15</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Sf</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81-99.</a:t>
            </a: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Flannery RB</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 The employee victim of violence</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 Recognizing the impact of untreated</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psychological trauma. Am J </a:t>
            </a:r>
            <a:r>
              <a:rPr lang="en-US"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Alzheimers</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 Dis</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 2001; 16</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Sf</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230-233.</a:t>
            </a: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02708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169773"/>
            <a:ext cx="10515600" cy="5058032"/>
          </a:xfrm>
        </p:spPr>
        <p:txBody>
          <a:bodyPr>
            <a:normAutofit/>
          </a:bodyPr>
          <a:lstStyle/>
          <a:p>
            <a:pPr algn="just"/>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II-)Hastane geneli ile ilgili geniş çaplı önlemler:</a:t>
            </a:r>
            <a:r>
              <a:rPr lang="tr-TR" dirty="0">
                <a:latin typeface="Tahoma" panose="020B0604030504040204" pitchFamily="34" charset="0"/>
                <a:ea typeface="Tahoma" panose="020B0604030504040204" pitchFamily="34" charset="0"/>
                <a:cs typeface="Tahoma" panose="020B0604030504040204" pitchFamily="34" charset="0"/>
              </a:rPr>
              <a:t> </a:t>
            </a:r>
          </a:p>
          <a:p>
            <a:pPr algn="just"/>
            <a:r>
              <a:rPr lang="tr-TR" dirty="0">
                <a:latin typeface="Tahoma" panose="020B0604030504040204" pitchFamily="34" charset="0"/>
                <a:ea typeface="Tahoma" panose="020B0604030504040204" pitchFamily="34" charset="0"/>
                <a:cs typeface="Tahoma" panose="020B0604030504040204" pitchFamily="34" charset="0"/>
              </a:rPr>
              <a:t>Uygun raporlama sistemleri,</a:t>
            </a:r>
          </a:p>
          <a:p>
            <a:pPr algn="just"/>
            <a:r>
              <a:rPr lang="tr-TR" dirty="0">
                <a:latin typeface="Tahoma" panose="020B0604030504040204" pitchFamily="34" charset="0"/>
                <a:ea typeface="Tahoma" panose="020B0604030504040204" pitchFamily="34" charset="0"/>
                <a:cs typeface="Tahoma" panose="020B0604030504040204" pitchFamily="34" charset="0"/>
              </a:rPr>
              <a:t>Etkili güvenlik eğitimleri, </a:t>
            </a:r>
          </a:p>
          <a:p>
            <a:pPr algn="just"/>
            <a:r>
              <a:rPr lang="tr-TR" dirty="0">
                <a:latin typeface="Tahoma" panose="020B0604030504040204" pitchFamily="34" charset="0"/>
                <a:ea typeface="Tahoma" panose="020B0604030504040204" pitchFamily="34" charset="0"/>
                <a:cs typeface="Tahoma" panose="020B0604030504040204" pitchFamily="34" charset="0"/>
              </a:rPr>
              <a:t>24 saat alan içi güvenlik sağlanması, </a:t>
            </a:r>
          </a:p>
          <a:p>
            <a:pPr algn="just"/>
            <a:r>
              <a:rPr lang="tr-TR" dirty="0">
                <a:latin typeface="Tahoma" panose="020B0604030504040204" pitchFamily="34" charset="0"/>
                <a:ea typeface="Tahoma" panose="020B0604030504040204" pitchFamily="34" charset="0"/>
                <a:cs typeface="Tahoma" panose="020B0604030504040204" pitchFamily="34" charset="0"/>
              </a:rPr>
              <a:t>Güvenlikli kapılar, </a:t>
            </a:r>
          </a:p>
          <a:p>
            <a:pPr algn="just"/>
            <a:r>
              <a:rPr lang="tr-TR" dirty="0">
                <a:latin typeface="Tahoma" panose="020B0604030504040204" pitchFamily="34" charset="0"/>
                <a:ea typeface="Tahoma" panose="020B0604030504040204" pitchFamily="34" charset="0"/>
                <a:cs typeface="Tahoma" panose="020B0604030504040204" pitchFamily="34" charset="0"/>
              </a:rPr>
              <a:t>Güvenlik kameraları, </a:t>
            </a:r>
          </a:p>
          <a:p>
            <a:pPr algn="just"/>
            <a:r>
              <a:rPr lang="tr-TR" dirty="0">
                <a:latin typeface="Tahoma" panose="020B0604030504040204" pitchFamily="34" charset="0"/>
                <a:ea typeface="Tahoma" panose="020B0604030504040204" pitchFamily="34" charset="0"/>
                <a:cs typeface="Tahoma" panose="020B0604030504040204" pitchFamily="34" charset="0"/>
              </a:rPr>
              <a:t>Metal detektörler ve kontrol noktaları, </a:t>
            </a:r>
          </a:p>
          <a:p>
            <a:pPr algn="just"/>
            <a:r>
              <a:rPr lang="tr-TR" dirty="0">
                <a:latin typeface="Tahoma" panose="020B0604030504040204" pitchFamily="34" charset="0"/>
                <a:ea typeface="Tahoma" panose="020B0604030504040204" pitchFamily="34" charset="0"/>
                <a:cs typeface="Tahoma" panose="020B0604030504040204" pitchFamily="34" charset="0"/>
              </a:rPr>
              <a:t>Koruyucu akrilik pencere ve panik alarmlarıdır.</a:t>
            </a: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tr-TR" sz="13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sz="1300" b="1" dirty="0" err="1">
                <a:solidFill>
                  <a:srgbClr val="FF0000"/>
                </a:solidFill>
                <a:latin typeface="Tahoma" panose="020B0604030504040204" pitchFamily="34" charset="0"/>
                <a:ea typeface="Tahoma" panose="020B0604030504040204" pitchFamily="34" charset="0"/>
                <a:cs typeface="Tahoma" panose="020B0604030504040204" pitchFamily="34" charset="0"/>
              </a:rPr>
              <a:t>Annagür</a:t>
            </a:r>
            <a:r>
              <a:rPr lang="tr-TR" sz="1300" b="1" dirty="0">
                <a:solidFill>
                  <a:srgbClr val="FF0000"/>
                </a:solidFill>
                <a:latin typeface="Tahoma" panose="020B0604030504040204" pitchFamily="34" charset="0"/>
                <a:ea typeface="Tahoma" panose="020B0604030504040204" pitchFamily="34" charset="0"/>
                <a:cs typeface="Tahoma" panose="020B0604030504040204" pitchFamily="34" charset="0"/>
              </a:rPr>
              <a:t> B: Sağlık Çalışanlarına Yönelik Şiddet: Risk Faktörleri, Etkileri, Değerlendirilmesi ve Önlenmesi. Psikiyatride Güncel Yaklaşımlar. </a:t>
            </a:r>
            <a:r>
              <a:rPr lang="tr-TR" sz="1300" b="1" dirty="0" err="1">
                <a:solidFill>
                  <a:srgbClr val="FF0000"/>
                </a:solidFill>
                <a:latin typeface="Tahoma" panose="020B0604030504040204" pitchFamily="34" charset="0"/>
                <a:ea typeface="Tahoma" panose="020B0604030504040204" pitchFamily="34" charset="0"/>
                <a:cs typeface="Tahoma" panose="020B0604030504040204" pitchFamily="34" charset="0"/>
              </a:rPr>
              <a:t>Current</a:t>
            </a:r>
            <a:r>
              <a:rPr lang="tr-TR" sz="13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300" b="1" dirty="0" err="1">
                <a:solidFill>
                  <a:srgbClr val="FF0000"/>
                </a:solidFill>
                <a:latin typeface="Tahoma" panose="020B0604030504040204" pitchFamily="34" charset="0"/>
                <a:ea typeface="Tahoma" panose="020B0604030504040204" pitchFamily="34" charset="0"/>
                <a:cs typeface="Tahoma" panose="020B0604030504040204" pitchFamily="34" charset="0"/>
              </a:rPr>
              <a:t>Approaches</a:t>
            </a:r>
            <a:r>
              <a:rPr lang="tr-TR" sz="13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300" b="1" dirty="0" err="1">
                <a:solidFill>
                  <a:srgbClr val="FF0000"/>
                </a:solidFill>
                <a:latin typeface="Tahoma" panose="020B0604030504040204" pitchFamily="34" charset="0"/>
                <a:ea typeface="Tahoma" panose="020B0604030504040204" pitchFamily="34" charset="0"/>
                <a:cs typeface="Tahoma" panose="020B0604030504040204" pitchFamily="34" charset="0"/>
              </a:rPr>
              <a:t>In</a:t>
            </a:r>
            <a:r>
              <a:rPr lang="tr-TR" sz="13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300" b="1" dirty="0" err="1">
                <a:solidFill>
                  <a:srgbClr val="FF0000"/>
                </a:solidFill>
                <a:latin typeface="Tahoma" panose="020B0604030504040204" pitchFamily="34" charset="0"/>
                <a:ea typeface="Tahoma" panose="020B0604030504040204" pitchFamily="34" charset="0"/>
                <a:cs typeface="Tahoma" panose="020B0604030504040204" pitchFamily="34" charset="0"/>
              </a:rPr>
              <a:t>Psychiatry</a:t>
            </a:r>
            <a:r>
              <a:rPr lang="tr-TR" sz="1300" b="1" dirty="0">
                <a:solidFill>
                  <a:srgbClr val="FF0000"/>
                </a:solidFill>
                <a:latin typeface="Tahoma" panose="020B0604030504040204" pitchFamily="34" charset="0"/>
                <a:ea typeface="Tahoma" panose="020B0604030504040204" pitchFamily="34" charset="0"/>
                <a:cs typeface="Tahoma" panose="020B0604030504040204" pitchFamily="34" charset="0"/>
              </a:rPr>
              <a:t>, 2010, 2 (2), </a:t>
            </a:r>
            <a:r>
              <a:rPr lang="tr-TR" sz="1300" b="1" dirty="0" err="1">
                <a:solidFill>
                  <a:srgbClr val="FF0000"/>
                </a:solidFill>
                <a:latin typeface="Tahoma" panose="020B0604030504040204" pitchFamily="34" charset="0"/>
                <a:ea typeface="Tahoma" panose="020B0604030504040204" pitchFamily="34" charset="0"/>
                <a:cs typeface="Tahoma" panose="020B0604030504040204" pitchFamily="34" charset="0"/>
              </a:rPr>
              <a:t>Sf</a:t>
            </a:r>
            <a:r>
              <a:rPr lang="tr-TR" sz="1300" b="1" dirty="0">
                <a:solidFill>
                  <a:srgbClr val="FF0000"/>
                </a:solidFill>
                <a:latin typeface="Tahoma" panose="020B0604030504040204" pitchFamily="34" charset="0"/>
                <a:ea typeface="Tahoma" panose="020B0604030504040204" pitchFamily="34" charset="0"/>
                <a:cs typeface="Tahoma" panose="020B0604030504040204" pitchFamily="34" charset="0"/>
              </a:rPr>
              <a:t>: 161-173.</a:t>
            </a: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187923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92195"/>
            <a:ext cx="10515600" cy="4852086"/>
          </a:xfrm>
        </p:spPr>
        <p:txBody>
          <a:bodyPr>
            <a:normAutofit fontScale="70000" lnSpcReduction="20000"/>
          </a:bodyPr>
          <a:lstStyle/>
          <a:p>
            <a:r>
              <a:rPr lang="tr-TR" b="1" u="sng" dirty="0">
                <a:solidFill>
                  <a:srgbClr val="002060"/>
                </a:solidFill>
                <a:latin typeface="Tahoma" panose="020B0604030504040204" pitchFamily="34" charset="0"/>
                <a:ea typeface="Tahoma" panose="020B0604030504040204" pitchFamily="34" charset="0"/>
                <a:cs typeface="Tahoma" panose="020B0604030504040204" pitchFamily="34" charset="0"/>
              </a:rPr>
              <a:t>Güvenli Çalışma Ortamının Oluşturulması</a:t>
            </a:r>
          </a:p>
          <a:p>
            <a:pPr marL="0" indent="0">
              <a:buNone/>
            </a:pPr>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sz="3300" dirty="0">
                <a:latin typeface="Tahoma" panose="020B0604030504040204" pitchFamily="34" charset="0"/>
                <a:ea typeface="Tahoma" panose="020B0604030504040204" pitchFamily="34" charset="0"/>
                <a:cs typeface="Tahoma" panose="020B0604030504040204" pitchFamily="34" charset="0"/>
              </a:rPr>
              <a:t>Şiddet riskini azaltmanın en önemli yolu çalışma ortamında </a:t>
            </a:r>
            <a:r>
              <a:rPr lang="tr-TR" sz="3300" b="1" dirty="0">
                <a:solidFill>
                  <a:srgbClr val="002060"/>
                </a:solidFill>
                <a:latin typeface="Tahoma" panose="020B0604030504040204" pitchFamily="34" charset="0"/>
                <a:ea typeface="Tahoma" panose="020B0604030504040204" pitchFamily="34" charset="0"/>
                <a:cs typeface="Tahoma" panose="020B0604030504040204" pitchFamily="34" charset="0"/>
              </a:rPr>
              <a:t>yeterli güvenlik önlemlerinin</a:t>
            </a:r>
            <a:r>
              <a:rPr lang="tr-TR" sz="3300" dirty="0">
                <a:latin typeface="Tahoma" panose="020B0604030504040204" pitchFamily="34" charset="0"/>
                <a:ea typeface="Tahoma" panose="020B0604030504040204" pitchFamily="34" charset="0"/>
                <a:cs typeface="Tahoma" panose="020B0604030504040204" pitchFamily="34" charset="0"/>
              </a:rPr>
              <a:t> alınmasıdır.</a:t>
            </a:r>
          </a:p>
          <a:p>
            <a:pPr algn="just"/>
            <a:endParaRPr lang="tr-TR" sz="3300" dirty="0">
              <a:latin typeface="Tahoma" panose="020B0604030504040204" pitchFamily="34" charset="0"/>
              <a:ea typeface="Tahoma" panose="020B0604030504040204" pitchFamily="34" charset="0"/>
              <a:cs typeface="Tahoma" panose="020B0604030504040204" pitchFamily="34" charset="0"/>
            </a:endParaRPr>
          </a:p>
          <a:p>
            <a:pPr algn="just"/>
            <a:r>
              <a:rPr lang="tr-TR" sz="3300" dirty="0">
                <a:latin typeface="Tahoma" panose="020B0604030504040204" pitchFamily="34" charset="0"/>
                <a:ea typeface="Tahoma" panose="020B0604030504040204" pitchFamily="34" charset="0"/>
                <a:cs typeface="Tahoma" panose="020B0604030504040204" pitchFamily="34" charset="0"/>
              </a:rPr>
              <a:t>ABD’de acil servislerdeki şiddete karşı oldukça </a:t>
            </a:r>
            <a:r>
              <a:rPr lang="tr-TR" sz="3300" b="1" dirty="0">
                <a:solidFill>
                  <a:srgbClr val="002060"/>
                </a:solidFill>
                <a:latin typeface="Tahoma" panose="020B0604030504040204" pitchFamily="34" charset="0"/>
                <a:ea typeface="Tahoma" panose="020B0604030504040204" pitchFamily="34" charset="0"/>
                <a:cs typeface="Tahoma" panose="020B0604030504040204" pitchFamily="34" charset="0"/>
              </a:rPr>
              <a:t>sıkı önlemler </a:t>
            </a:r>
            <a:r>
              <a:rPr lang="tr-TR" sz="3300" dirty="0">
                <a:latin typeface="Tahoma" panose="020B0604030504040204" pitchFamily="34" charset="0"/>
                <a:ea typeface="Tahoma" panose="020B0604030504040204" pitchFamily="34" charset="0"/>
                <a:cs typeface="Tahoma" panose="020B0604030504040204" pitchFamily="34" charset="0"/>
              </a:rPr>
              <a:t>alınmaktadır. </a:t>
            </a:r>
          </a:p>
          <a:p>
            <a:pPr algn="just"/>
            <a:endParaRPr lang="tr-TR" sz="3300" dirty="0">
              <a:latin typeface="Tahoma" panose="020B0604030504040204" pitchFamily="34" charset="0"/>
              <a:ea typeface="Tahoma" panose="020B0604030504040204" pitchFamily="34" charset="0"/>
              <a:cs typeface="Tahoma" panose="020B0604030504040204" pitchFamily="34" charset="0"/>
            </a:endParaRPr>
          </a:p>
          <a:p>
            <a:pPr algn="just"/>
            <a:r>
              <a:rPr lang="tr-TR" sz="3300" dirty="0">
                <a:latin typeface="Tahoma" panose="020B0604030504040204" pitchFamily="34" charset="0"/>
                <a:ea typeface="Tahoma" panose="020B0604030504040204" pitchFamily="34" charset="0"/>
                <a:cs typeface="Tahoma" panose="020B0604030504040204" pitchFamily="34" charset="0"/>
              </a:rPr>
              <a:t>Metal detektörlerin kullanılması </a:t>
            </a:r>
            <a:r>
              <a:rPr lang="tr-TR" sz="3300" b="1" dirty="0">
                <a:solidFill>
                  <a:srgbClr val="002060"/>
                </a:solidFill>
                <a:latin typeface="Tahoma" panose="020B0604030504040204" pitchFamily="34" charset="0"/>
                <a:ea typeface="Tahoma" panose="020B0604030504040204" pitchFamily="34" charset="0"/>
                <a:cs typeface="Tahoma" panose="020B0604030504040204" pitchFamily="34" charset="0"/>
              </a:rPr>
              <a:t>hastane içine silah sokmayı</a:t>
            </a:r>
            <a:r>
              <a:rPr lang="tr-TR" sz="3300" dirty="0">
                <a:latin typeface="Tahoma" panose="020B0604030504040204" pitchFamily="34" charset="0"/>
                <a:ea typeface="Tahoma" panose="020B0604030504040204" pitchFamily="34" charset="0"/>
                <a:cs typeface="Tahoma" panose="020B0604030504040204" pitchFamily="34" charset="0"/>
              </a:rPr>
              <a:t> önlemektedir.</a:t>
            </a:r>
          </a:p>
          <a:p>
            <a:pPr algn="just"/>
            <a:endParaRPr lang="tr-TR" sz="3300" dirty="0">
              <a:latin typeface="Tahoma" panose="020B0604030504040204" pitchFamily="34" charset="0"/>
              <a:ea typeface="Tahoma" panose="020B0604030504040204" pitchFamily="34" charset="0"/>
              <a:cs typeface="Tahoma" panose="020B0604030504040204" pitchFamily="34" charset="0"/>
            </a:endParaRPr>
          </a:p>
          <a:p>
            <a:pPr algn="just"/>
            <a:r>
              <a:rPr lang="tr-TR" sz="3300" dirty="0">
                <a:latin typeface="Tahoma" panose="020B0604030504040204" pitchFamily="34" charset="0"/>
                <a:ea typeface="Tahoma" panose="020B0604030504040204" pitchFamily="34" charset="0"/>
                <a:cs typeface="Tahoma" panose="020B0604030504040204" pitchFamily="34" charset="0"/>
              </a:rPr>
              <a:t>Yapılan bir çalışmada acil serviste </a:t>
            </a:r>
            <a:r>
              <a:rPr lang="tr-TR" sz="3300" b="1" dirty="0">
                <a:solidFill>
                  <a:srgbClr val="002060"/>
                </a:solidFill>
                <a:latin typeface="Tahoma" panose="020B0604030504040204" pitchFamily="34" charset="0"/>
                <a:ea typeface="Tahoma" panose="020B0604030504040204" pitchFamily="34" charset="0"/>
                <a:cs typeface="Tahoma" panose="020B0604030504040204" pitchFamily="34" charset="0"/>
              </a:rPr>
              <a:t>K-9 köpeklerinin</a:t>
            </a:r>
            <a:r>
              <a:rPr lang="tr-TR" sz="3300" dirty="0">
                <a:latin typeface="Tahoma" panose="020B0604030504040204" pitchFamily="34" charset="0"/>
                <a:ea typeface="Tahoma" panose="020B0604030504040204" pitchFamily="34" charset="0"/>
                <a:cs typeface="Tahoma" panose="020B0604030504040204" pitchFamily="34" charset="0"/>
              </a:rPr>
              <a:t> bulundurulmasının şiddet riskini oldukça azalttığı özellikle çete aktivitelerini kontrol etmekte yardımcı olduğu gösterilmiştir.</a:t>
            </a:r>
          </a:p>
          <a:p>
            <a:endParaRPr lang="tr-TR"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sz="1300" b="1" dirty="0" err="1">
                <a:solidFill>
                  <a:srgbClr val="FF0000"/>
                </a:solidFill>
                <a:latin typeface="Tahoma" panose="020B0604030504040204" pitchFamily="34" charset="0"/>
                <a:ea typeface="Tahoma" panose="020B0604030504040204" pitchFamily="34" charset="0"/>
                <a:cs typeface="Tahoma" panose="020B0604030504040204" pitchFamily="34" charset="0"/>
              </a:rPr>
              <a:t>Annagür</a:t>
            </a:r>
            <a:r>
              <a:rPr lang="tr-TR" sz="1300" b="1" dirty="0">
                <a:solidFill>
                  <a:srgbClr val="FF0000"/>
                </a:solidFill>
                <a:latin typeface="Tahoma" panose="020B0604030504040204" pitchFamily="34" charset="0"/>
                <a:ea typeface="Tahoma" panose="020B0604030504040204" pitchFamily="34" charset="0"/>
                <a:cs typeface="Tahoma" panose="020B0604030504040204" pitchFamily="34" charset="0"/>
              </a:rPr>
              <a:t> B: Sağlık Çalışanlarına Yönelik Şiddet: Risk Faktörleri, Etkileri, Değerlendirilmesi ve Önlenmesi. Psikiyatride Güncel Yaklaşımlar. </a:t>
            </a:r>
            <a:r>
              <a:rPr lang="tr-TR" sz="1300" b="1" dirty="0" err="1">
                <a:solidFill>
                  <a:srgbClr val="FF0000"/>
                </a:solidFill>
                <a:latin typeface="Tahoma" panose="020B0604030504040204" pitchFamily="34" charset="0"/>
                <a:ea typeface="Tahoma" panose="020B0604030504040204" pitchFamily="34" charset="0"/>
                <a:cs typeface="Tahoma" panose="020B0604030504040204" pitchFamily="34" charset="0"/>
              </a:rPr>
              <a:t>Current</a:t>
            </a:r>
            <a:r>
              <a:rPr lang="tr-TR" sz="13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300" b="1" dirty="0" err="1">
                <a:solidFill>
                  <a:srgbClr val="FF0000"/>
                </a:solidFill>
                <a:latin typeface="Tahoma" panose="020B0604030504040204" pitchFamily="34" charset="0"/>
                <a:ea typeface="Tahoma" panose="020B0604030504040204" pitchFamily="34" charset="0"/>
                <a:cs typeface="Tahoma" panose="020B0604030504040204" pitchFamily="34" charset="0"/>
              </a:rPr>
              <a:t>Approaches</a:t>
            </a:r>
            <a:r>
              <a:rPr lang="tr-TR" sz="13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300" b="1" dirty="0" err="1">
                <a:solidFill>
                  <a:srgbClr val="FF0000"/>
                </a:solidFill>
                <a:latin typeface="Tahoma" panose="020B0604030504040204" pitchFamily="34" charset="0"/>
                <a:ea typeface="Tahoma" panose="020B0604030504040204" pitchFamily="34" charset="0"/>
                <a:cs typeface="Tahoma" panose="020B0604030504040204" pitchFamily="34" charset="0"/>
              </a:rPr>
              <a:t>In</a:t>
            </a:r>
            <a:r>
              <a:rPr lang="tr-TR" sz="13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300" b="1" dirty="0" err="1">
                <a:solidFill>
                  <a:srgbClr val="FF0000"/>
                </a:solidFill>
                <a:latin typeface="Tahoma" panose="020B0604030504040204" pitchFamily="34" charset="0"/>
                <a:ea typeface="Tahoma" panose="020B0604030504040204" pitchFamily="34" charset="0"/>
                <a:cs typeface="Tahoma" panose="020B0604030504040204" pitchFamily="34" charset="0"/>
              </a:rPr>
              <a:t>Psychiatry</a:t>
            </a:r>
            <a:r>
              <a:rPr lang="tr-TR" sz="1300" b="1" dirty="0">
                <a:solidFill>
                  <a:srgbClr val="FF0000"/>
                </a:solidFill>
                <a:latin typeface="Tahoma" panose="020B0604030504040204" pitchFamily="34" charset="0"/>
                <a:ea typeface="Tahoma" panose="020B0604030504040204" pitchFamily="34" charset="0"/>
                <a:cs typeface="Tahoma" panose="020B0604030504040204" pitchFamily="34" charset="0"/>
              </a:rPr>
              <a:t>, 2010, 2 (2), </a:t>
            </a:r>
            <a:r>
              <a:rPr lang="tr-TR" sz="1300" b="1" dirty="0" err="1">
                <a:solidFill>
                  <a:srgbClr val="FF0000"/>
                </a:solidFill>
                <a:latin typeface="Tahoma" panose="020B0604030504040204" pitchFamily="34" charset="0"/>
                <a:ea typeface="Tahoma" panose="020B0604030504040204" pitchFamily="34" charset="0"/>
                <a:cs typeface="Tahoma" panose="020B0604030504040204" pitchFamily="34" charset="0"/>
              </a:rPr>
              <a:t>Sf</a:t>
            </a:r>
            <a:r>
              <a:rPr lang="tr-TR" sz="1300" b="1" dirty="0">
                <a:solidFill>
                  <a:srgbClr val="FF0000"/>
                </a:solidFill>
                <a:latin typeface="Tahoma" panose="020B0604030504040204" pitchFamily="34" charset="0"/>
                <a:ea typeface="Tahoma" panose="020B0604030504040204" pitchFamily="34" charset="0"/>
                <a:cs typeface="Tahoma" panose="020B0604030504040204" pitchFamily="34" charset="0"/>
              </a:rPr>
              <a:t>: 161-173.</a:t>
            </a: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783792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67481"/>
            <a:ext cx="10515600" cy="4860324"/>
          </a:xfrm>
        </p:spPr>
        <p:txBody>
          <a:bodyPr>
            <a:normAutofit/>
          </a:bodyPr>
          <a:lstStyle/>
          <a:p>
            <a:pPr algn="just"/>
            <a:r>
              <a:rPr lang="tr-TR" dirty="0">
                <a:latin typeface="Tahoma" panose="020B0604030504040204" pitchFamily="34" charset="0"/>
                <a:ea typeface="Tahoma" panose="020B0604030504040204" pitchFamily="34" charset="0"/>
                <a:cs typeface="Tahoma" panose="020B0604030504040204" pitchFamily="34" charset="0"/>
              </a:rPr>
              <a:t>Acil durumları yönetmek için çeşitli araçlara ihtiyaç duyulmuş ve bunlara yönelik bir takım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uyarıcı sistemler</a:t>
            </a:r>
            <a:r>
              <a:rPr lang="tr-TR" dirty="0">
                <a:latin typeface="Tahoma" panose="020B0604030504040204" pitchFamily="34" charset="0"/>
                <a:ea typeface="Tahoma" panose="020B0604030504040204" pitchFamily="34" charset="0"/>
                <a:cs typeface="Tahoma" panose="020B0604030504040204" pitchFamily="34" charset="0"/>
              </a:rPr>
              <a:t> geliştirilmiştir. </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Bu amaçla en yaygın kullanıma sahip olan araçlardan birisi olan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renkli kodlar</a:t>
            </a:r>
            <a:r>
              <a:rPr lang="tr-TR" dirty="0">
                <a:latin typeface="Tahoma" panose="020B0604030504040204" pitchFamily="34" charset="0"/>
                <a:ea typeface="Tahoma" panose="020B0604030504040204" pitchFamily="34" charset="0"/>
                <a:cs typeface="Tahoma" panose="020B0604030504040204" pitchFamily="34" charset="0"/>
              </a:rPr>
              <a:t>; hastane çalışanlarını haberdar etmekte, risk durumunda iletişime olanak tanımakta, kısa ve net mesaj vermekte, doğru müdahale için zaman kazandırmakta, acil durumlara hazırlıklı olmayı mümkün kılmakta ve hasta ve çalışan güvenliğini sağlamakta kurumlara yardımcı olmaktadır.</a:t>
            </a:r>
            <a:endParaRPr lang="tr-TR"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Akca</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N, Yılmaz A, Işık O: Sağlık Çalışanlarına Uygulanan Şiddet: Özel Bir Tıp Merkezi Örneği. Ankara Sağlık Hizmetleri Dergisi,</a:t>
            </a:r>
          </a:p>
          <a:p>
            <a:pPr marL="0" indent="0" algn="just">
              <a:buNone/>
            </a:pP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Cilt: 13, Sayı: 1, 2014.</a:t>
            </a: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01638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09816"/>
            <a:ext cx="10515600" cy="4917989"/>
          </a:xfrm>
        </p:spPr>
        <p:txBody>
          <a:bodyPr>
            <a:normAutofit fontScale="92500" lnSpcReduction="10000"/>
          </a:bodyPr>
          <a:lstStyle/>
          <a:p>
            <a:pPr algn="just"/>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Mavi kod</a:t>
            </a:r>
            <a:r>
              <a:rPr lang="tr-TR" dirty="0">
                <a:latin typeface="Tahoma" panose="020B0604030504040204" pitchFamily="34" charset="0"/>
                <a:ea typeface="Tahoma" panose="020B0604030504040204" pitchFamily="34" charset="0"/>
                <a:cs typeface="Tahoma" panose="020B0604030504040204" pitchFamily="34" charset="0"/>
              </a:rPr>
              <a:t>; tüm dünyada aynı acil durum için aynı rengin kullanıldığı tek renkli koddur. Sağlık çalışanı tarafından verilen kod, belirlenmiş sorumlu personelin, çoğunlukla kardiyak </a:t>
            </a:r>
            <a:r>
              <a:rPr lang="tr-TR" dirty="0" err="1">
                <a:latin typeface="Tahoma" panose="020B0604030504040204" pitchFamily="34" charset="0"/>
                <a:ea typeface="Tahoma" panose="020B0604030504040204" pitchFamily="34" charset="0"/>
                <a:cs typeface="Tahoma" panose="020B0604030504040204" pitchFamily="34" charset="0"/>
              </a:rPr>
              <a:t>arrest</a:t>
            </a:r>
            <a:r>
              <a:rPr lang="tr-TR" dirty="0">
                <a:latin typeface="Tahoma" panose="020B0604030504040204" pitchFamily="34" charset="0"/>
                <a:ea typeface="Tahoma" panose="020B0604030504040204" pitchFamily="34" charset="0"/>
                <a:cs typeface="Tahoma" panose="020B0604030504040204" pitchFamily="34" charset="0"/>
              </a:rPr>
              <a:t> durumundaki hastaya müdahalesini mümkün kılar. </a:t>
            </a:r>
          </a:p>
          <a:p>
            <a:pPr algn="just"/>
            <a:endParaRPr lang="tr-TR" b="1"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algn="just"/>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Pembe kod</a:t>
            </a:r>
            <a:r>
              <a:rPr lang="tr-TR" dirty="0">
                <a:latin typeface="Tahoma" panose="020B0604030504040204" pitchFamily="34" charset="0"/>
                <a:ea typeface="Tahoma" panose="020B0604030504040204" pitchFamily="34" charset="0"/>
                <a:cs typeface="Tahoma" panose="020B0604030504040204" pitchFamily="34" charset="0"/>
              </a:rPr>
              <a:t>; hastanede servislerde tedavi için bulunan bebek veya çocuk hastayı kaçırma girişiminin veya kaçırma durumunun tespit edilmesi halinde uygulanan acil durum yönetim aracıdır. </a:t>
            </a:r>
          </a:p>
          <a:p>
            <a:pPr algn="just"/>
            <a:endParaRPr lang="tr-TR" b="1"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algn="just"/>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Beyaz kod</a:t>
            </a:r>
            <a:r>
              <a:rPr lang="tr-TR" dirty="0">
                <a:latin typeface="Tahoma" panose="020B0604030504040204" pitchFamily="34" charset="0"/>
                <a:ea typeface="Tahoma" panose="020B0604030504040204" pitchFamily="34" charset="0"/>
                <a:cs typeface="Tahoma" panose="020B0604030504040204" pitchFamily="34" charset="0"/>
              </a:rPr>
              <a:t>; hastanelerde çalışanlara yönelik şiddeti önlemeyi amaçlayan acil durum yönetim aracıdır.</a:t>
            </a: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Akca</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N, Yılmaz A, Işık O: Sağlık Çalışanlarına Uygulanan Şiddet: Özel Bir Tıp Merkezi Örneği. Ankara Sağlık Hizmetleri Dergisi, Cilt: 13, Sayı: 1, 2014.</a:t>
            </a: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212347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120347"/>
            <a:ext cx="10515600" cy="601362"/>
          </a:xfrm>
        </p:spPr>
        <p:txBody>
          <a:bodyPr>
            <a:normAutofit/>
          </a:bodyPr>
          <a:lstStyle/>
          <a:p>
            <a:pPr marL="0" indent="0" algn="just">
              <a:buNone/>
            </a:pPr>
            <a:r>
              <a:rPr lang="tr-TR" sz="3000" b="1" u="sng" dirty="0">
                <a:solidFill>
                  <a:srgbClr val="FF0000"/>
                </a:solidFill>
                <a:latin typeface="Tahoma" panose="020B0604030504040204" pitchFamily="34" charset="0"/>
                <a:ea typeface="Tahoma" panose="020B0604030504040204" pitchFamily="34" charset="0"/>
                <a:cs typeface="Tahoma" panose="020B0604030504040204" pitchFamily="34" charset="0"/>
              </a:rPr>
              <a:t>HUKUKİ KORUMA YOLLARI VE ÖNLEMLER</a:t>
            </a:r>
          </a:p>
          <a:p>
            <a:pPr marL="0" indent="0" algn="just">
              <a:buNone/>
            </a:pPr>
            <a:endParaRPr lang="tr-TR" sz="3000" b="1" u="sng"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tr-TR" sz="2000" dirty="0">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4" name="Metin kutusu 3"/>
          <p:cNvSpPr txBox="1"/>
          <p:nvPr/>
        </p:nvSpPr>
        <p:spPr>
          <a:xfrm>
            <a:off x="838200" y="2034746"/>
            <a:ext cx="10515600" cy="3939540"/>
          </a:xfrm>
          <a:prstGeom prst="rect">
            <a:avLst/>
          </a:prstGeom>
          <a:solidFill>
            <a:schemeClr val="accent5">
              <a:lumMod val="20000"/>
              <a:lumOff val="80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2800" b="1" i="1" u="sng"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Mevzuat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110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Hasta ve Çalışan Güvenliğinin Sağlanmasına Dair Yönetmelik </a:t>
            </a:r>
            <a:r>
              <a:rPr kumimoji="0" lang="tr-TR" sz="1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(Resmi Gazete </a:t>
            </a:r>
            <a:r>
              <a:rPr kumimoji="0" lang="tr-TR" sz="11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06.04.2011</a:t>
            </a:r>
            <a:r>
              <a:rPr kumimoji="0" lang="tr-TR" sz="1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tarih ve 27897 sayı)</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Sağlık Bakanlığı Personeline Karşı İşlenen Suçlar Nedeniyle Yapılacak Hukuki Yardımın Usul ve Esasları Hakkında Yönetmelik </a:t>
            </a:r>
            <a:r>
              <a:rPr kumimoji="0" lang="tr-TR" sz="1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(Resmi Gazete </a:t>
            </a:r>
            <a:r>
              <a:rPr kumimoji="0" lang="tr-TR" sz="11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28.04.2012</a:t>
            </a:r>
            <a:r>
              <a:rPr kumimoji="0" lang="tr-TR" sz="1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tarih ve 28277 sayı)</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1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Çalışan Güvenliğinin Sağlanması Genelgesi </a:t>
            </a:r>
            <a:r>
              <a:rPr kumimoji="0" lang="tr-TR" sz="1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(Sağlık Bakanlığı, Sağlık Hizmetleri Genel Müdürlüğü, (</a:t>
            </a:r>
            <a:r>
              <a:rPr kumimoji="0" lang="tr-TR" sz="11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14.05.2012</a:t>
            </a:r>
            <a:r>
              <a:rPr kumimoji="0" lang="tr-TR" sz="1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-6665)</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İş Yerlerinde Psikolojik Tacizin (</a:t>
            </a:r>
            <a:r>
              <a:rPr kumimoji="0" lang="tr-TR"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Mobbing</a:t>
            </a:r>
            <a:r>
              <a:rPr kumimoji="0" lang="tr-TR"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Önlenmesi Genelgesi </a:t>
            </a:r>
            <a:r>
              <a:rPr kumimoji="0" lang="tr-TR" sz="105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(Başbakanlık, </a:t>
            </a:r>
            <a:r>
              <a:rPr kumimoji="0" lang="tr-TR" sz="105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19.03.2011</a:t>
            </a:r>
            <a:r>
              <a:rPr kumimoji="0" lang="tr-TR" sz="105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-27879)</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Hukuki Yardım ve Beyaz Kod Uygulaması Genelgesi </a:t>
            </a:r>
            <a:r>
              <a:rPr kumimoji="0" lang="tr-TR" sz="105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(Sağlık Bakanlığı, Hukuk Müşavirliği, </a:t>
            </a:r>
            <a:r>
              <a:rPr kumimoji="0" lang="tr-TR" sz="105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17.04.2013</a:t>
            </a:r>
            <a:r>
              <a:rPr kumimoji="0" lang="tr-TR" sz="105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-9854 )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Sağlık Çalışanına Şiddet Haberleri Genelgesi </a:t>
            </a:r>
            <a:r>
              <a:rPr kumimoji="0" lang="tr-TR" sz="105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(TKHK, Hastane Hizmetleri Başkan Yardımcılığı, </a:t>
            </a:r>
            <a:r>
              <a:rPr kumimoji="0" lang="tr-TR" sz="105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19.07.2013</a:t>
            </a:r>
            <a:r>
              <a:rPr kumimoji="0" lang="tr-TR" sz="105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-15451.156</a:t>
            </a:r>
            <a:r>
              <a:rPr kumimoji="0" lang="tr-TR"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tr-TR" sz="105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25580221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09816"/>
            <a:ext cx="10515600" cy="4917989"/>
          </a:xfrm>
        </p:spPr>
        <p:txBody>
          <a:bodyPr>
            <a:noAutofit/>
          </a:bodyPr>
          <a:lstStyle/>
          <a:p>
            <a:pPr marL="0" indent="0" algn="just">
              <a:buNone/>
            </a:pP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Yataklı Sağlık Tesislerinde Acil Servis Hizmetlerinin Uygulanması Usul ve Esasları Hakkında Tebliğ</a:t>
            </a:r>
            <a:r>
              <a:rPr lang="tr-TR" sz="2400" dirty="0">
                <a:latin typeface="Tahoma" panose="020B0604030504040204" pitchFamily="34" charset="0"/>
                <a:ea typeface="Tahoma" panose="020B0604030504040204" pitchFamily="34" charset="0"/>
                <a:cs typeface="Tahoma" panose="020B0604030504040204" pitchFamily="34" charset="0"/>
              </a:rPr>
              <a:t> </a:t>
            </a:r>
            <a:r>
              <a:rPr lang="tr-TR" sz="2000" dirty="0">
                <a:latin typeface="Tahoma" panose="020B0604030504040204" pitchFamily="34" charset="0"/>
                <a:ea typeface="Tahoma" panose="020B0604030504040204" pitchFamily="34" charset="0"/>
                <a:cs typeface="Tahoma" panose="020B0604030504040204" pitchFamily="34" charset="0"/>
              </a:rPr>
              <a:t>(16.10.2009) </a:t>
            </a:r>
          </a:p>
          <a:p>
            <a:pPr marL="0" indent="0" algn="just">
              <a:buNone/>
            </a:pPr>
            <a:endParaRPr lang="tr-TR" sz="2400"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sz="2400" dirty="0">
                <a:latin typeface="Tahoma" panose="020B0604030504040204" pitchFamily="34" charset="0"/>
                <a:ea typeface="Tahoma" panose="020B0604030504040204" pitchFamily="34" charset="0"/>
                <a:cs typeface="Tahoma" panose="020B0604030504040204" pitchFamily="34" charset="0"/>
              </a:rPr>
              <a:t>Bu Tebliğ’de;</a:t>
            </a:r>
          </a:p>
          <a:p>
            <a:pPr marL="0" indent="0" algn="just">
              <a:buNone/>
            </a:pPr>
            <a:r>
              <a:rPr lang="tr-TR" sz="2400" dirty="0">
                <a:latin typeface="Tahoma" panose="020B0604030504040204" pitchFamily="34" charset="0"/>
                <a:ea typeface="Tahoma" panose="020B0604030504040204" pitchFamily="34" charset="0"/>
                <a:cs typeface="Tahoma" panose="020B0604030504040204" pitchFamily="34" charset="0"/>
              </a:rPr>
              <a:t>􀀹 Sağlık hizmetinin verildiği kritik alanlara </a:t>
            </a: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giriş-çıkışların kontrollü olarak</a:t>
            </a:r>
          </a:p>
          <a:p>
            <a:pPr marL="0" indent="0" algn="just">
              <a:buNone/>
            </a:pPr>
            <a:r>
              <a:rPr lang="tr-TR" sz="2400" dirty="0">
                <a:latin typeface="Tahoma" panose="020B0604030504040204" pitchFamily="34" charset="0"/>
                <a:ea typeface="Tahoma" panose="020B0604030504040204" pitchFamily="34" charset="0"/>
                <a:cs typeface="Tahoma" panose="020B0604030504040204" pitchFamily="34" charset="0"/>
              </a:rPr>
              <a:t>sağlanması,</a:t>
            </a:r>
          </a:p>
          <a:p>
            <a:pPr marL="0" indent="0" algn="just">
              <a:buNone/>
            </a:pPr>
            <a:r>
              <a:rPr lang="tr-TR" sz="2400" dirty="0">
                <a:latin typeface="Tahoma" panose="020B0604030504040204" pitchFamily="34" charset="0"/>
                <a:ea typeface="Tahoma" panose="020B0604030504040204" pitchFamily="34" charset="0"/>
                <a:cs typeface="Tahoma" panose="020B0604030504040204" pitchFamily="34" charset="0"/>
              </a:rPr>
              <a:t>􀀹 Yeterli sayıda </a:t>
            </a: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güvenlik görevlisi</a:t>
            </a:r>
            <a:r>
              <a:rPr lang="tr-TR" sz="2400" dirty="0">
                <a:latin typeface="Tahoma" panose="020B0604030504040204" pitchFamily="34" charset="0"/>
                <a:ea typeface="Tahoma" panose="020B0604030504040204" pitchFamily="34" charset="0"/>
                <a:cs typeface="Tahoma" panose="020B0604030504040204" pitchFamily="34" charset="0"/>
              </a:rPr>
              <a:t> bulundurulması,</a:t>
            </a:r>
          </a:p>
          <a:p>
            <a:pPr marL="0" indent="0" algn="just">
              <a:buNone/>
            </a:pPr>
            <a:r>
              <a:rPr lang="tr-TR" sz="2400" dirty="0">
                <a:latin typeface="Tahoma" panose="020B0604030504040204" pitchFamily="34" charset="0"/>
                <a:ea typeface="Tahoma" panose="020B0604030504040204" pitchFamily="34" charset="0"/>
                <a:cs typeface="Tahoma" panose="020B0604030504040204" pitchFamily="34" charset="0"/>
              </a:rPr>
              <a:t>􀀹 Ortak kullanım alanlarında </a:t>
            </a: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kamera sistemi</a:t>
            </a:r>
            <a:r>
              <a:rPr lang="tr-TR" sz="2400" dirty="0">
                <a:latin typeface="Tahoma" panose="020B0604030504040204" pitchFamily="34" charset="0"/>
                <a:ea typeface="Tahoma" panose="020B0604030504040204" pitchFamily="34" charset="0"/>
                <a:cs typeface="Tahoma" panose="020B0604030504040204" pitchFamily="34" charset="0"/>
              </a:rPr>
              <a:t> ile izlemenin yapılması ve gerekli önlemlerin alınması düzenlenmiştir.</a:t>
            </a:r>
          </a:p>
        </p:txBody>
      </p:sp>
    </p:spTree>
    <p:extLst>
      <p:ext uri="{BB962C8B-B14F-4D97-AF65-F5344CB8AC3E}">
        <p14:creationId xmlns:p14="http://schemas.microsoft.com/office/powerpoint/2010/main" val="20315619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09816"/>
            <a:ext cx="10515600" cy="4917989"/>
          </a:xfrm>
        </p:spPr>
        <p:txBody>
          <a:bodyPr>
            <a:normAutofit/>
          </a:bodyPr>
          <a:lstStyle/>
          <a:p>
            <a:pPr marL="0" indent="0">
              <a:buNone/>
            </a:pPr>
            <a:r>
              <a:rPr lang="tr-TR" b="1" dirty="0">
                <a:solidFill>
                  <a:srgbClr val="002060"/>
                </a:solidFill>
              </a:rPr>
              <a:t>Hasta ve Çalışan Güvenliğinin Sağlanmasına Dair Yönetmelik </a:t>
            </a:r>
            <a:r>
              <a:rPr lang="tr-TR" dirty="0"/>
              <a:t>(</a:t>
            </a:r>
            <a:r>
              <a:rPr lang="tr-TR" sz="2000" dirty="0"/>
              <a:t>06.04.2011</a:t>
            </a:r>
            <a:r>
              <a:rPr lang="tr-TR" dirty="0"/>
              <a:t>)</a:t>
            </a:r>
          </a:p>
          <a:p>
            <a:endParaRPr lang="tr-TR" dirty="0"/>
          </a:p>
          <a:p>
            <a:r>
              <a:rPr lang="tr-TR" dirty="0"/>
              <a:t>Bu Yönetmelik ile sağlık kurumlarında;</a:t>
            </a:r>
          </a:p>
          <a:p>
            <a:r>
              <a:rPr lang="tr-TR" dirty="0"/>
              <a:t>• Çalışan güvenliği </a:t>
            </a:r>
            <a:r>
              <a:rPr lang="tr-TR" b="1" dirty="0">
                <a:solidFill>
                  <a:srgbClr val="002060"/>
                </a:solidFill>
              </a:rPr>
              <a:t>programlarının </a:t>
            </a:r>
            <a:r>
              <a:rPr lang="tr-TR" dirty="0"/>
              <a:t>hazırlanması,</a:t>
            </a:r>
          </a:p>
          <a:p>
            <a:r>
              <a:rPr lang="tr-TR" dirty="0"/>
              <a:t>• Çalışanlara yönelik </a:t>
            </a:r>
            <a:r>
              <a:rPr lang="tr-TR" b="1" dirty="0">
                <a:solidFill>
                  <a:srgbClr val="002060"/>
                </a:solidFill>
              </a:rPr>
              <a:t>sağlık taramaların </a:t>
            </a:r>
            <a:r>
              <a:rPr lang="tr-TR" dirty="0"/>
              <a:t>yapılması,</a:t>
            </a:r>
          </a:p>
          <a:p>
            <a:r>
              <a:rPr lang="tr-TR" dirty="0"/>
              <a:t>• Engelli çalışanlara yönelik </a:t>
            </a:r>
            <a:r>
              <a:rPr lang="tr-TR" b="1" dirty="0">
                <a:solidFill>
                  <a:srgbClr val="002060"/>
                </a:solidFill>
              </a:rPr>
              <a:t>düzenlemelerin</a:t>
            </a:r>
            <a:r>
              <a:rPr lang="tr-TR" dirty="0"/>
              <a:t> yapılması,</a:t>
            </a:r>
          </a:p>
          <a:p>
            <a:r>
              <a:rPr lang="tr-TR" dirty="0"/>
              <a:t>• Çalışanların </a:t>
            </a:r>
            <a:r>
              <a:rPr lang="tr-TR" b="1" dirty="0">
                <a:solidFill>
                  <a:srgbClr val="002060"/>
                </a:solidFill>
              </a:rPr>
              <a:t>kişisel koruyucu önlemleri </a:t>
            </a:r>
            <a:r>
              <a:rPr lang="tr-TR" dirty="0"/>
              <a:t>almalarının sağlanması,</a:t>
            </a:r>
          </a:p>
          <a:p>
            <a:r>
              <a:rPr lang="tr-TR" dirty="0"/>
              <a:t>• Çalışanlara yönelik </a:t>
            </a:r>
            <a:r>
              <a:rPr lang="tr-TR" b="1" dirty="0">
                <a:solidFill>
                  <a:srgbClr val="002060"/>
                </a:solidFill>
              </a:rPr>
              <a:t>fiziksel saldırıların önlenmesine </a:t>
            </a:r>
            <a:r>
              <a:rPr lang="tr-TR" dirty="0"/>
              <a:t>yönelik düzenleme yapılması hususlarında gerekli düzenlemelerin yapılması ve tedbirlerin alınması istenilmiştir.</a:t>
            </a: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775879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293341"/>
            <a:ext cx="10515600" cy="5025081"/>
          </a:xfrm>
        </p:spPr>
        <p:txBody>
          <a:bodyPr>
            <a:normAutofit fontScale="92500" lnSpcReduction="20000"/>
          </a:bodyPr>
          <a:lstStyle/>
          <a:p>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Çalışan Güvenliğinin Sağlanması Genelgesi </a:t>
            </a:r>
            <a:r>
              <a:rPr lang="tr-TR" sz="2200" dirty="0">
                <a:latin typeface="Tahoma" panose="020B0604030504040204" pitchFamily="34" charset="0"/>
                <a:ea typeface="Tahoma" panose="020B0604030504040204" pitchFamily="34" charset="0"/>
                <a:cs typeface="Tahoma" panose="020B0604030504040204" pitchFamily="34" charset="0"/>
              </a:rPr>
              <a:t>(12.05.2012)</a:t>
            </a:r>
          </a:p>
          <a:p>
            <a:pPr lvl="0" algn="just"/>
            <a:endParaRPr lang="tr-TR" sz="1500" b="1"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lvl="0" algn="just"/>
            <a:r>
              <a:rPr lang="tr-TR" sz="1500" b="1" dirty="0">
                <a:solidFill>
                  <a:srgbClr val="002060"/>
                </a:solidFill>
                <a:latin typeface="Tahoma" panose="020B0604030504040204" pitchFamily="34" charset="0"/>
                <a:ea typeface="Tahoma" panose="020B0604030504040204" pitchFamily="34" charset="0"/>
                <a:cs typeface="Tahoma" panose="020B0604030504040204" pitchFamily="34" charset="0"/>
              </a:rPr>
              <a:t>Beyaz Kod </a:t>
            </a:r>
            <a:r>
              <a:rPr lang="tr-TR" sz="1500" dirty="0">
                <a:solidFill>
                  <a:prstClr val="black"/>
                </a:solidFill>
                <a:latin typeface="Tahoma" panose="020B0604030504040204" pitchFamily="34" charset="0"/>
                <a:ea typeface="Tahoma" panose="020B0604030504040204" pitchFamily="34" charset="0"/>
                <a:cs typeface="Tahoma" panose="020B0604030504040204" pitchFamily="34" charset="0"/>
              </a:rPr>
              <a:t>Uygulaması </a:t>
            </a:r>
          </a:p>
          <a:p>
            <a:pPr lvl="0" algn="just"/>
            <a:endParaRPr lang="tr-TR" sz="1500" b="1"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lvl="0" algn="just"/>
            <a:r>
              <a:rPr lang="tr-TR" sz="1500" b="1" dirty="0">
                <a:solidFill>
                  <a:srgbClr val="002060"/>
                </a:solidFill>
                <a:latin typeface="Tahoma" panose="020B0604030504040204" pitchFamily="34" charset="0"/>
                <a:ea typeface="Tahoma" panose="020B0604030504040204" pitchFamily="34" charset="0"/>
                <a:cs typeface="Tahoma" panose="020B0604030504040204" pitchFamily="34" charset="0"/>
              </a:rPr>
              <a:t>Çalışan Hakları ve Güvenliği Birimi </a:t>
            </a:r>
            <a:r>
              <a:rPr lang="tr-TR" sz="1500" dirty="0">
                <a:solidFill>
                  <a:prstClr val="black"/>
                </a:solidFill>
                <a:latin typeface="Tahoma" panose="020B0604030504040204" pitchFamily="34" charset="0"/>
                <a:ea typeface="Tahoma" panose="020B0604030504040204" pitchFamily="34" charset="0"/>
                <a:cs typeface="Tahoma" panose="020B0604030504040204" pitchFamily="34" charset="0"/>
              </a:rPr>
              <a:t>kurulması </a:t>
            </a:r>
          </a:p>
          <a:p>
            <a:pPr lvl="0" algn="just"/>
            <a:endParaRPr lang="tr-TR" sz="1500"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lvl="0" algn="just"/>
            <a:r>
              <a:rPr lang="tr-TR" sz="1500" dirty="0">
                <a:solidFill>
                  <a:prstClr val="black"/>
                </a:solidFill>
                <a:latin typeface="Tahoma" panose="020B0604030504040204" pitchFamily="34" charset="0"/>
                <a:ea typeface="Tahoma" panose="020B0604030504040204" pitchFamily="34" charset="0"/>
                <a:cs typeface="Tahoma" panose="020B0604030504040204" pitchFamily="34" charset="0"/>
              </a:rPr>
              <a:t>Risk Değerlendirmesi ve </a:t>
            </a:r>
            <a:r>
              <a:rPr lang="tr-TR" sz="1500" b="1" dirty="0">
                <a:solidFill>
                  <a:srgbClr val="002060"/>
                </a:solidFill>
                <a:latin typeface="Tahoma" panose="020B0604030504040204" pitchFamily="34" charset="0"/>
                <a:ea typeface="Tahoma" panose="020B0604030504040204" pitchFamily="34" charset="0"/>
                <a:cs typeface="Tahoma" panose="020B0604030504040204" pitchFamily="34" charset="0"/>
              </a:rPr>
              <a:t>Güvenlik Tedbirleri </a:t>
            </a:r>
          </a:p>
          <a:p>
            <a:pPr lvl="0" algn="just"/>
            <a:endParaRPr lang="tr-TR" sz="1500"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lvl="0" algn="just"/>
            <a:r>
              <a:rPr lang="tr-TR" sz="1500" dirty="0">
                <a:solidFill>
                  <a:prstClr val="black"/>
                </a:solidFill>
                <a:latin typeface="Tahoma" panose="020B0604030504040204" pitchFamily="34" charset="0"/>
                <a:ea typeface="Tahoma" panose="020B0604030504040204" pitchFamily="34" charset="0"/>
                <a:cs typeface="Tahoma" panose="020B0604030504040204" pitchFamily="34" charset="0"/>
              </a:rPr>
              <a:t>Çalışanlar için, “</a:t>
            </a:r>
            <a:r>
              <a:rPr lang="tr-TR" sz="1500" b="1" dirty="0">
                <a:solidFill>
                  <a:srgbClr val="002060"/>
                </a:solidFill>
                <a:latin typeface="Tahoma" panose="020B0604030504040204" pitchFamily="34" charset="0"/>
                <a:ea typeface="Tahoma" panose="020B0604030504040204" pitchFamily="34" charset="0"/>
                <a:cs typeface="Tahoma" panose="020B0604030504040204" pitchFamily="34" charset="0"/>
              </a:rPr>
              <a:t>İletişim</a:t>
            </a:r>
            <a:r>
              <a:rPr lang="tr-TR" sz="1500" dirty="0">
                <a:solidFill>
                  <a:prstClr val="black"/>
                </a:solidFill>
                <a:latin typeface="Tahoma" panose="020B0604030504040204" pitchFamily="34" charset="0"/>
                <a:ea typeface="Tahoma" panose="020B0604030504040204" pitchFamily="34" charset="0"/>
                <a:cs typeface="Tahoma" panose="020B0604030504040204" pitchFamily="34" charset="0"/>
              </a:rPr>
              <a:t>”, “</a:t>
            </a:r>
            <a:r>
              <a:rPr lang="tr-TR" sz="1500" b="1" dirty="0">
                <a:solidFill>
                  <a:srgbClr val="002060"/>
                </a:solidFill>
                <a:latin typeface="Tahoma" panose="020B0604030504040204" pitchFamily="34" charset="0"/>
                <a:ea typeface="Tahoma" panose="020B0604030504040204" pitchFamily="34" charset="0"/>
                <a:cs typeface="Tahoma" panose="020B0604030504040204" pitchFamily="34" charset="0"/>
              </a:rPr>
              <a:t>Öfke kontrolü</a:t>
            </a:r>
            <a:r>
              <a:rPr lang="tr-TR" sz="1500" dirty="0">
                <a:solidFill>
                  <a:prstClr val="black"/>
                </a:solidFill>
                <a:latin typeface="Tahoma" panose="020B0604030504040204" pitchFamily="34" charset="0"/>
                <a:ea typeface="Tahoma" panose="020B0604030504040204" pitchFamily="34" charset="0"/>
                <a:cs typeface="Tahoma" panose="020B0604030504040204" pitchFamily="34" charset="0"/>
              </a:rPr>
              <a:t>” ve “</a:t>
            </a:r>
            <a:r>
              <a:rPr lang="tr-TR" sz="1500" b="1" dirty="0">
                <a:solidFill>
                  <a:srgbClr val="002060"/>
                </a:solidFill>
                <a:latin typeface="Tahoma" panose="020B0604030504040204" pitchFamily="34" charset="0"/>
                <a:ea typeface="Tahoma" panose="020B0604030504040204" pitchFamily="34" charset="0"/>
                <a:cs typeface="Tahoma" panose="020B0604030504040204" pitchFamily="34" charset="0"/>
              </a:rPr>
              <a:t>Şiddet davranışına karşı tedbir alma</a:t>
            </a:r>
            <a:r>
              <a:rPr lang="tr-TR" sz="1500" dirty="0">
                <a:solidFill>
                  <a:prstClr val="black"/>
                </a:solidFill>
                <a:latin typeface="Tahoma" panose="020B0604030504040204" pitchFamily="34" charset="0"/>
                <a:ea typeface="Tahoma" panose="020B0604030504040204" pitchFamily="34" charset="0"/>
                <a:cs typeface="Tahoma" panose="020B0604030504040204" pitchFamily="34" charset="0"/>
              </a:rPr>
              <a:t>” eğitimleri </a:t>
            </a:r>
          </a:p>
          <a:p>
            <a:pPr lvl="0" algn="just"/>
            <a:endParaRPr lang="tr-TR" sz="1500"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lvl="0" algn="just"/>
            <a:r>
              <a:rPr lang="es-ES" sz="1500" dirty="0">
                <a:solidFill>
                  <a:prstClr val="black"/>
                </a:solidFill>
                <a:latin typeface="Tahoma" panose="020B0604030504040204" pitchFamily="34" charset="0"/>
                <a:ea typeface="Tahoma" panose="020B0604030504040204" pitchFamily="34" charset="0"/>
                <a:cs typeface="Tahoma" panose="020B0604030504040204" pitchFamily="34" charset="0"/>
              </a:rPr>
              <a:t>Hasta ve Hasta Yakınlarının </a:t>
            </a:r>
            <a:r>
              <a:rPr lang="es-ES" sz="1500" b="1" dirty="0">
                <a:solidFill>
                  <a:srgbClr val="002060"/>
                </a:solidFill>
                <a:latin typeface="Tahoma" panose="020B0604030504040204" pitchFamily="34" charset="0"/>
                <a:ea typeface="Tahoma" panose="020B0604030504040204" pitchFamily="34" charset="0"/>
                <a:cs typeface="Tahoma" panose="020B0604030504040204" pitchFamily="34" charset="0"/>
              </a:rPr>
              <a:t>Bilgilendirilmesi</a:t>
            </a:r>
            <a:r>
              <a:rPr lang="es-ES" sz="1500" dirty="0">
                <a:solidFill>
                  <a:prstClr val="black"/>
                </a:solidFill>
                <a:latin typeface="Tahoma" panose="020B0604030504040204" pitchFamily="34" charset="0"/>
                <a:ea typeface="Tahoma" panose="020B0604030504040204" pitchFamily="34" charset="0"/>
                <a:cs typeface="Tahoma" panose="020B0604030504040204" pitchFamily="34" charset="0"/>
              </a:rPr>
              <a:t> </a:t>
            </a:r>
          </a:p>
          <a:p>
            <a:pPr lvl="0" algn="just"/>
            <a:endParaRPr lang="tr-TR" sz="1500" b="1"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lvl="0" algn="just"/>
            <a:r>
              <a:rPr lang="tr-TR" sz="1500" b="1" dirty="0">
                <a:solidFill>
                  <a:srgbClr val="002060"/>
                </a:solidFill>
                <a:latin typeface="Tahoma" panose="020B0604030504040204" pitchFamily="34" charset="0"/>
                <a:ea typeface="Tahoma" panose="020B0604030504040204" pitchFamily="34" charset="0"/>
                <a:cs typeface="Tahoma" panose="020B0604030504040204" pitchFamily="34" charset="0"/>
              </a:rPr>
              <a:t>Hizmetten Çekilme </a:t>
            </a:r>
            <a:r>
              <a:rPr lang="tr-TR" sz="1500" dirty="0">
                <a:latin typeface="Tahoma" panose="020B0604030504040204" pitchFamily="34" charset="0"/>
                <a:ea typeface="Tahoma" panose="020B0604030504040204" pitchFamily="34" charset="0"/>
                <a:cs typeface="Tahoma" panose="020B0604030504040204" pitchFamily="34" charset="0"/>
              </a:rPr>
              <a:t>hususu</a:t>
            </a:r>
          </a:p>
          <a:p>
            <a:pPr lvl="0" algn="just"/>
            <a:endParaRPr lang="tr-TR" sz="1500"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lvl="0" algn="just"/>
            <a:r>
              <a:rPr lang="tr-TR" sz="1500" dirty="0">
                <a:solidFill>
                  <a:prstClr val="black"/>
                </a:solidFill>
                <a:latin typeface="Tahoma" panose="020B0604030504040204" pitchFamily="34" charset="0"/>
                <a:ea typeface="Tahoma" panose="020B0604030504040204" pitchFamily="34" charset="0"/>
                <a:cs typeface="Tahoma" panose="020B0604030504040204" pitchFamily="34" charset="0"/>
              </a:rPr>
              <a:t>Bildirim Süreci ve </a:t>
            </a:r>
            <a:r>
              <a:rPr lang="tr-TR" sz="1500" b="1" dirty="0">
                <a:solidFill>
                  <a:srgbClr val="002060"/>
                </a:solidFill>
                <a:latin typeface="Tahoma" panose="020B0604030504040204" pitchFamily="34" charset="0"/>
                <a:ea typeface="Tahoma" panose="020B0604030504040204" pitchFamily="34" charset="0"/>
                <a:cs typeface="Tahoma" panose="020B0604030504040204" pitchFamily="34" charset="0"/>
              </a:rPr>
              <a:t>Hukuki Yardım </a:t>
            </a:r>
          </a:p>
          <a:p>
            <a:pPr lvl="0" algn="just"/>
            <a:endParaRPr lang="tr-TR" sz="1500"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lvl="0" algn="just"/>
            <a:r>
              <a:rPr lang="tr-TR" sz="1500" b="1" dirty="0">
                <a:solidFill>
                  <a:srgbClr val="002060"/>
                </a:solidFill>
                <a:latin typeface="Tahoma" panose="020B0604030504040204" pitchFamily="34" charset="0"/>
                <a:ea typeface="Tahoma" panose="020B0604030504040204" pitchFamily="34" charset="0"/>
                <a:cs typeface="Tahoma" panose="020B0604030504040204" pitchFamily="34" charset="0"/>
              </a:rPr>
              <a:t>Alo 184</a:t>
            </a:r>
            <a:r>
              <a:rPr lang="tr-TR" sz="1500" dirty="0">
                <a:solidFill>
                  <a:prstClr val="black"/>
                </a:solidFill>
                <a:latin typeface="Tahoma" panose="020B0604030504040204" pitchFamily="34" charset="0"/>
                <a:ea typeface="Tahoma" panose="020B0604030504040204" pitchFamily="34" charset="0"/>
                <a:cs typeface="Tahoma" panose="020B0604030504040204" pitchFamily="34" charset="0"/>
              </a:rPr>
              <a:t> hattının işleyişi konularında düzenlemeler getirilmesi olumludur. </a:t>
            </a:r>
          </a:p>
          <a:p>
            <a:pPr algn="just"/>
            <a:endParaRPr lang="tr-TR" sz="3600" dirty="0"/>
          </a:p>
        </p:txBody>
      </p:sp>
    </p:spTree>
    <p:extLst>
      <p:ext uri="{BB962C8B-B14F-4D97-AF65-F5344CB8AC3E}">
        <p14:creationId xmlns:p14="http://schemas.microsoft.com/office/powerpoint/2010/main" val="18271474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09816"/>
            <a:ext cx="10515600" cy="4917989"/>
          </a:xfrm>
        </p:spPr>
        <p:txBody>
          <a:bodyPr>
            <a:normAutofit fontScale="70000" lnSpcReduction="20000"/>
          </a:bodyPr>
          <a:lstStyle/>
          <a:p>
            <a:pPr algn="just"/>
            <a:r>
              <a:rPr lang="tr-TR" sz="3600" dirty="0"/>
              <a:t>Genelgenin 6’ncı maddesi sağlık çalışanlarının, sağlık hizmeti sunumu esnasında şiddete uğraması halinde, acil verilmesi gereken hizmetler hariç olmak üzere hizmetten çekilme talebinde bulunmaları yani “</a:t>
            </a:r>
            <a:r>
              <a:rPr lang="tr-TR" sz="3600" b="1" dirty="0">
                <a:solidFill>
                  <a:srgbClr val="002060"/>
                </a:solidFill>
              </a:rPr>
              <a:t>hizmetten çekilme</a:t>
            </a:r>
            <a:r>
              <a:rPr lang="tr-TR" sz="3600" dirty="0"/>
              <a:t>” düzenlenmiştir. </a:t>
            </a:r>
          </a:p>
          <a:p>
            <a:pPr marL="0" indent="0" algn="just">
              <a:buNone/>
            </a:pPr>
            <a:r>
              <a:rPr lang="tr-TR" sz="3600" dirty="0"/>
              <a:t>Bu maddeye göre:</a:t>
            </a:r>
          </a:p>
          <a:p>
            <a:pPr algn="just"/>
            <a:r>
              <a:rPr lang="tr-TR" sz="3600" dirty="0"/>
              <a:t>a) Hizmetten çekilme talebi, kurum tarafından belirlenen yöneticiye </a:t>
            </a:r>
            <a:r>
              <a:rPr lang="tr-TR" sz="3600" b="1" dirty="0">
                <a:solidFill>
                  <a:srgbClr val="002060"/>
                </a:solidFill>
              </a:rPr>
              <a:t>sözlü veya yazılı </a:t>
            </a:r>
            <a:r>
              <a:rPr lang="tr-TR" sz="3600" dirty="0"/>
              <a:t>olarak bildirilecektir.</a:t>
            </a:r>
          </a:p>
          <a:p>
            <a:pPr algn="just"/>
            <a:r>
              <a:rPr lang="tr-TR" sz="3600" dirty="0"/>
              <a:t>b) Bildirim üzerine </a:t>
            </a:r>
            <a:r>
              <a:rPr lang="tr-TR" sz="3600" b="1" dirty="0">
                <a:solidFill>
                  <a:srgbClr val="002060"/>
                </a:solidFill>
              </a:rPr>
              <a:t>yetkili yönetici</a:t>
            </a:r>
            <a:r>
              <a:rPr lang="tr-TR" sz="3600" dirty="0"/>
              <a:t>, olayı derhal değerlendirerek </a:t>
            </a:r>
            <a:r>
              <a:rPr lang="tr-TR" sz="3600" b="1" dirty="0">
                <a:solidFill>
                  <a:srgbClr val="002060"/>
                </a:solidFill>
              </a:rPr>
              <a:t>hizmetten çekilme talebinin uygun olup olmadığı hakkında</a:t>
            </a:r>
            <a:r>
              <a:rPr lang="tr-TR" sz="3600" dirty="0"/>
              <a:t> gecikmeksizin karar verecektir.</a:t>
            </a:r>
          </a:p>
          <a:p>
            <a:pPr algn="just"/>
            <a:r>
              <a:rPr lang="tr-TR" sz="3600" dirty="0"/>
              <a:t>c) Yetkili yönetici, hizmetten çekilme talebini uygun bulduğu takdirde hastanın sağlık hizmeti almasına ve tedavisinin devamına yönelik tedbirleri </a:t>
            </a:r>
            <a:r>
              <a:rPr lang="tr-TR" sz="3600" b="1" dirty="0">
                <a:solidFill>
                  <a:srgbClr val="002060"/>
                </a:solidFill>
              </a:rPr>
              <a:t>güvenlik tedbirleriyle birlikte</a:t>
            </a:r>
            <a:r>
              <a:rPr lang="tr-TR" sz="3600" dirty="0"/>
              <a:t> alacaktır. Bu kapsamda ilgili hastanın sağlık hizmetini devam ettirecek yeni sağlık çalışanını belirleyecek, kurum içerisinde bunun mümkün olmaması halinde hastanın hizmet alabileceği başka bir sağlık kurumuna sevkini ve hizmet alımını sağlayacaktır.</a:t>
            </a:r>
            <a:endParaRPr lang="tr-TR" sz="36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110273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09816"/>
            <a:ext cx="10515600" cy="4917989"/>
          </a:xfrm>
        </p:spPr>
        <p:txBody>
          <a:bodyPr>
            <a:normAutofit fontScale="92500" lnSpcReduction="10000"/>
          </a:bodyPr>
          <a:lstStyle/>
          <a:p>
            <a:pPr algn="just"/>
            <a:r>
              <a:rPr lang="tr-TR" b="1" i="1" dirty="0">
                <a:solidFill>
                  <a:srgbClr val="002060"/>
                </a:solidFill>
                <a:latin typeface="Tahoma" panose="020B0604030504040204" pitchFamily="34" charset="0"/>
                <a:ea typeface="Tahoma" panose="020B0604030504040204" pitchFamily="34" charset="0"/>
                <a:cs typeface="Tahoma" panose="020B0604030504040204" pitchFamily="34" charset="0"/>
              </a:rPr>
              <a:t>Hizmetten Çekilme</a:t>
            </a:r>
          </a:p>
          <a:p>
            <a:pPr marL="0" indent="0" algn="just">
              <a:buNone/>
            </a:pPr>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Sağlık çalışanlarına tanınan hizmetten çekilme hakkı sağlık çalışanlarının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çeşitli sebeplerle bir hastaya sağlık hizmeti vermeyi reddedebilmesi</a:t>
            </a:r>
            <a:r>
              <a:rPr lang="tr-TR" dirty="0">
                <a:latin typeface="Tahoma" panose="020B0604030504040204" pitchFamily="34" charset="0"/>
                <a:ea typeface="Tahoma" panose="020B0604030504040204" pitchFamily="34" charset="0"/>
                <a:cs typeface="Tahoma" panose="020B0604030504040204" pitchFamily="34" charset="0"/>
              </a:rPr>
              <a:t> anlamına gelmektedir. </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Ancak bu hakkın uygulanması için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güçlü gerekçelere</a:t>
            </a:r>
            <a:r>
              <a:rPr lang="tr-TR" dirty="0">
                <a:latin typeface="Tahoma" panose="020B0604030504040204" pitchFamily="34" charset="0"/>
                <a:ea typeface="Tahoma" panose="020B0604030504040204" pitchFamily="34" charset="0"/>
                <a:cs typeface="Tahoma" panose="020B0604030504040204" pitchFamily="34" charset="0"/>
              </a:rPr>
              <a:t> ihtiyaç duyulmaktadır ve bunlar ülkeden ülkeye değişkenlik gösterebilmektedir.</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r>
              <a:rPr lang="tr-TR" sz="2000" dirty="0"/>
              <a:t>Almanya, Avusturya, Estonya, Finlandiya, Fransa, Hırvatistan, İngiltere, İspanya, İsrail, İsviçre, Kanada, Letonya, Litvanya, Macaristan, Polonya ve Yunanistan’da ise konuyla ilgili düzenlemeler bulunmaktadır.</a:t>
            </a:r>
          </a:p>
          <a:p>
            <a:endParaRPr lang="tr-TR" dirty="0">
              <a:latin typeface="Tahoma" panose="020B0604030504040204" pitchFamily="34" charset="0"/>
              <a:ea typeface="Tahoma" panose="020B0604030504040204" pitchFamily="34" charset="0"/>
              <a:cs typeface="Tahoma" panose="020B0604030504040204" pitchFamily="34" charset="0"/>
            </a:endParaRPr>
          </a:p>
          <a:p>
            <a:pPr algn="just"/>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641955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210963"/>
            <a:ext cx="10515600" cy="4777946"/>
          </a:xfrm>
        </p:spPr>
        <p:txBody>
          <a:bodyPr>
            <a:normAutofit/>
          </a:bodyPr>
          <a:lstStyle/>
          <a:p>
            <a:pPr algn="just"/>
            <a:r>
              <a:rPr lang="tr-TR" b="1" i="1" dirty="0">
                <a:solidFill>
                  <a:srgbClr val="002060"/>
                </a:solidFill>
                <a:latin typeface="Tahoma" panose="020B0604030504040204" pitchFamily="34" charset="0"/>
                <a:ea typeface="Tahoma" panose="020B0604030504040204" pitchFamily="34" charset="0"/>
                <a:cs typeface="Tahoma" panose="020B0604030504040204" pitchFamily="34" charset="0"/>
              </a:rPr>
              <a:t>Avusturya</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Hekimler ve diğer sağlık çalışanları hastalara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acil durumlar dışında sağlık hizmeti verip vermeme</a:t>
            </a:r>
            <a:r>
              <a:rPr lang="tr-TR" dirty="0">
                <a:latin typeface="Tahoma" panose="020B0604030504040204" pitchFamily="34" charset="0"/>
                <a:ea typeface="Tahoma" panose="020B0604030504040204" pitchFamily="34" charset="0"/>
                <a:cs typeface="Tahoma" panose="020B0604030504040204" pitchFamily="34" charset="0"/>
              </a:rPr>
              <a:t> konusunda özgürdürler. </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Tüm hastalara sağlık hizmeti verme zorunlulukları bulunmamaktadır ve dolayısıyla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sağlık hizmetinden çekilme hakları</a:t>
            </a:r>
            <a:r>
              <a:rPr lang="tr-TR" dirty="0">
                <a:latin typeface="Tahoma" panose="020B0604030504040204" pitchFamily="34" charset="0"/>
                <a:ea typeface="Tahoma" panose="020B0604030504040204" pitchFamily="34" charset="0"/>
                <a:cs typeface="Tahoma" panose="020B0604030504040204" pitchFamily="34" charset="0"/>
              </a:rPr>
              <a:t> bulunmaktadır.</a:t>
            </a:r>
          </a:p>
          <a:p>
            <a:pPr algn="just"/>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algn="just"/>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TBMM ‘Sağlıkta Şiddeti Araştırma Komisyonu’ Raporu: TBMM, Ankara, Ocak-2013,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Sf</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103.</a:t>
            </a:r>
          </a:p>
          <a:p>
            <a:pPr algn="just"/>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811171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09816"/>
            <a:ext cx="10515600" cy="4917989"/>
          </a:xfrm>
        </p:spPr>
        <p:txBody>
          <a:bodyPr>
            <a:normAutofit fontScale="92500" lnSpcReduction="20000"/>
          </a:bodyPr>
          <a:lstStyle/>
          <a:p>
            <a:pPr algn="just"/>
            <a:r>
              <a:rPr lang="tr-TR" b="1" i="1" dirty="0">
                <a:solidFill>
                  <a:srgbClr val="002060"/>
                </a:solidFill>
                <a:latin typeface="Tahoma" panose="020B0604030504040204" pitchFamily="34" charset="0"/>
                <a:ea typeface="Tahoma" panose="020B0604030504040204" pitchFamily="34" charset="0"/>
                <a:cs typeface="Tahoma" panose="020B0604030504040204" pitchFamily="34" charset="0"/>
              </a:rPr>
              <a:t>Estonya</a:t>
            </a:r>
            <a:r>
              <a:rPr lang="tr-TR" dirty="0">
                <a:latin typeface="Tahoma" panose="020B0604030504040204" pitchFamily="34" charset="0"/>
                <a:ea typeface="Tahoma" panose="020B0604030504040204" pitchFamily="34" charset="0"/>
                <a:cs typeface="Tahoma" panose="020B0604030504040204" pitchFamily="34" charset="0"/>
              </a:rPr>
              <a:t> </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Hekimler bazı özel durumlarda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polis gözetiminde hastaya müdahalede</a:t>
            </a:r>
            <a:r>
              <a:rPr lang="tr-TR" dirty="0">
                <a:latin typeface="Tahoma" panose="020B0604030504040204" pitchFamily="34" charset="0"/>
                <a:ea typeface="Tahoma" panose="020B0604030504040204" pitchFamily="34" charset="0"/>
                <a:cs typeface="Tahoma" panose="020B0604030504040204" pitchFamily="34" charset="0"/>
              </a:rPr>
              <a:t> bulunabilir veya hastaya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sağlık hizmeti vermeyebilir</a:t>
            </a:r>
            <a:r>
              <a:rPr lang="tr-TR" dirty="0">
                <a:latin typeface="Tahoma" panose="020B0604030504040204" pitchFamily="34" charset="0"/>
                <a:ea typeface="Tahoma" panose="020B0604030504040204" pitchFamily="34" charset="0"/>
                <a:cs typeface="Tahoma" panose="020B0604030504040204" pitchFamily="34" charset="0"/>
              </a:rPr>
              <a:t>. </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Bu durum ruhsal sıkıntıları olan ve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sağlık ortamında tehdit olabilecek psikiyatrik hastaların tedavisinde</a:t>
            </a:r>
            <a:r>
              <a:rPr lang="tr-TR" dirty="0">
                <a:latin typeface="Tahoma" panose="020B0604030504040204" pitchFamily="34" charset="0"/>
                <a:ea typeface="Tahoma" panose="020B0604030504040204" pitchFamily="34" charset="0"/>
                <a:cs typeface="Tahoma" panose="020B0604030504040204" pitchFamily="34" charset="0"/>
              </a:rPr>
              <a:t> geçerlidir. </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Ayrıca acil durumlarda dahi eğer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sağlık çalışanlarının hayatını veya sağlığını tehdit eden bir durum söz konusu olursa sağlık çalışanları sağlık hizmeti vermeyi reddedebilmektedir</a:t>
            </a:r>
            <a:r>
              <a:rPr lang="tr-TR" dirty="0">
                <a:latin typeface="Tahoma" panose="020B0604030504040204" pitchFamily="34" charset="0"/>
                <a:ea typeface="Tahoma" panose="020B0604030504040204" pitchFamily="34" charset="0"/>
                <a:cs typeface="Tahoma" panose="020B0604030504040204" pitchFamily="34" charset="0"/>
              </a:rPr>
              <a:t>.</a:t>
            </a:r>
          </a:p>
          <a:p>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TBMM ‘Sağlıkta Şiddeti Araştırma Komisyonu’ Raporu: TBMM, Ankara, Ocak-2013,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Sf</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103.</a:t>
            </a:r>
          </a:p>
          <a:p>
            <a:pPr marL="0" indent="0">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747898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09816"/>
            <a:ext cx="10515600" cy="4917989"/>
          </a:xfrm>
        </p:spPr>
        <p:txBody>
          <a:bodyPr>
            <a:normAutofit/>
          </a:bodyPr>
          <a:lstStyle/>
          <a:p>
            <a:pPr marL="0" indent="0" algn="just">
              <a:buNone/>
            </a:pPr>
            <a:r>
              <a:rPr lang="tr-TR" sz="2400" b="1" i="1" dirty="0">
                <a:solidFill>
                  <a:srgbClr val="002060"/>
                </a:solidFill>
                <a:latin typeface="Tahoma" panose="020B0604030504040204" pitchFamily="34" charset="0"/>
                <a:ea typeface="Tahoma" panose="020B0604030504040204" pitchFamily="34" charset="0"/>
                <a:cs typeface="Tahoma" panose="020B0604030504040204" pitchFamily="34" charset="0"/>
              </a:rPr>
              <a:t>Fransa</a:t>
            </a:r>
          </a:p>
          <a:p>
            <a:pPr marL="0" indent="0" algn="just">
              <a:buNone/>
            </a:pPr>
            <a:endParaRPr lang="tr-TR" sz="2400"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sz="2400" dirty="0">
                <a:latin typeface="Tahoma" panose="020B0604030504040204" pitchFamily="34" charset="0"/>
                <a:ea typeface="Tahoma" panose="020B0604030504040204" pitchFamily="34" charset="0"/>
                <a:cs typeface="Tahoma" panose="020B0604030504040204" pitchFamily="34" charset="0"/>
              </a:rPr>
              <a:t>Sağlık çalışanları da diğer çalışanlarla aynı hakka sahiptir ve </a:t>
            </a: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çalışanın sağlığını veya hayatını tehdit eden bir durum söz konusu olduğunda çalışan iş bırakma hakkına</a:t>
            </a:r>
            <a:r>
              <a:rPr lang="tr-TR" sz="2400" dirty="0">
                <a:latin typeface="Tahoma" panose="020B0604030504040204" pitchFamily="34" charset="0"/>
                <a:ea typeface="Tahoma" panose="020B0604030504040204" pitchFamily="34" charset="0"/>
                <a:cs typeface="Tahoma" panose="020B0604030504040204" pitchFamily="34" charset="0"/>
              </a:rPr>
              <a:t> sahiptir. </a:t>
            </a:r>
          </a:p>
          <a:p>
            <a:pPr marL="0" indent="0" algn="just">
              <a:buNone/>
            </a:pPr>
            <a:endParaRPr lang="tr-TR" sz="2400"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sz="2400" dirty="0">
                <a:latin typeface="Tahoma" panose="020B0604030504040204" pitchFamily="34" charset="0"/>
                <a:ea typeface="Tahoma" panose="020B0604030504040204" pitchFamily="34" charset="0"/>
                <a:cs typeface="Tahoma" panose="020B0604030504040204" pitchFamily="34" charset="0"/>
              </a:rPr>
              <a:t>Fransa İş Yasası’nın hükümlerine göre bir çalışan sağlığını ve yaşamını tehdit eden bir durumla karşılaştığında durumu </a:t>
            </a: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işverenine ya da amirine</a:t>
            </a:r>
            <a:r>
              <a:rPr lang="tr-TR" sz="2400" dirty="0">
                <a:latin typeface="Tahoma" panose="020B0604030504040204" pitchFamily="34" charset="0"/>
                <a:ea typeface="Tahoma" panose="020B0604030504040204" pitchFamily="34" charset="0"/>
                <a:cs typeface="Tahoma" panose="020B0604030504040204" pitchFamily="34" charset="0"/>
              </a:rPr>
              <a:t> derhal bildirmelidir. </a:t>
            </a:r>
          </a:p>
          <a:p>
            <a:pPr marL="0" indent="0" algn="just">
              <a:buNone/>
            </a:pPr>
            <a:endParaRPr lang="tr-TR" sz="2400"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sz="2400" dirty="0">
                <a:latin typeface="Tahoma" panose="020B0604030504040204" pitchFamily="34" charset="0"/>
                <a:ea typeface="Tahoma" panose="020B0604030504040204" pitchFamily="34" charset="0"/>
                <a:cs typeface="Tahoma" panose="020B0604030504040204" pitchFamily="34" charset="0"/>
              </a:rPr>
              <a:t>Ancak işten çekilme hakkının kullanması için </a:t>
            </a: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işverenin ya da amirinin onayına ihtiyacı yoktur</a:t>
            </a:r>
            <a:r>
              <a:rPr lang="tr-TR" sz="2400" dirty="0">
                <a:latin typeface="Tahoma" panose="020B0604030504040204" pitchFamily="34" charset="0"/>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36100679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09816"/>
            <a:ext cx="10515600" cy="4917989"/>
          </a:xfrm>
        </p:spPr>
        <p:txBody>
          <a:bodyPr>
            <a:normAutofit/>
          </a:bodyPr>
          <a:lstStyle/>
          <a:p>
            <a:pPr algn="just"/>
            <a:r>
              <a:rPr lang="tr-TR" b="1" i="1" dirty="0">
                <a:solidFill>
                  <a:srgbClr val="002060"/>
                </a:solidFill>
                <a:latin typeface="Tahoma" panose="020B0604030504040204" pitchFamily="34" charset="0"/>
                <a:ea typeface="Tahoma" panose="020B0604030504040204" pitchFamily="34" charset="0"/>
                <a:cs typeface="Tahoma" panose="020B0604030504040204" pitchFamily="34" charset="0"/>
              </a:rPr>
              <a:t>İngiltere</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İngiliz Hükümeti 2001 yılında yayınladığı Sağlık Hizmetleri Genelgesi ile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bazı şartlar altında sağlık hizmetleri ile ilgili yaptırımlar uygulanabileceğini</a:t>
            </a:r>
            <a:r>
              <a:rPr lang="tr-TR" dirty="0">
                <a:latin typeface="Tahoma" panose="020B0604030504040204" pitchFamily="34" charset="0"/>
                <a:ea typeface="Tahoma" panose="020B0604030504040204" pitchFamily="34" charset="0"/>
                <a:cs typeface="Tahoma" panose="020B0604030504040204" pitchFamily="34" charset="0"/>
              </a:rPr>
              <a:t> açıkça ifade etmiştir. </a:t>
            </a:r>
          </a:p>
          <a:p>
            <a:pPr algn="just"/>
            <a:r>
              <a:rPr lang="tr-TR" dirty="0">
                <a:latin typeface="Tahoma" panose="020B0604030504040204" pitchFamily="34" charset="0"/>
                <a:ea typeface="Tahoma" panose="020B0604030504040204" pitchFamily="34" charset="0"/>
                <a:cs typeface="Tahoma" panose="020B0604030504040204" pitchFamily="34" charset="0"/>
              </a:rPr>
              <a:t>Normalde bu yaptırım uyarı biçiminde olmasına rağmen sağlık kuruluşlarına bu konuda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kendi bağımsız politikalarını oluşturabilme </a:t>
            </a:r>
            <a:r>
              <a:rPr lang="tr-TR" dirty="0">
                <a:latin typeface="Tahoma" panose="020B0604030504040204" pitchFamily="34" charset="0"/>
                <a:ea typeface="Tahoma" panose="020B0604030504040204" pitchFamily="34" charset="0"/>
                <a:cs typeface="Tahoma" panose="020B0604030504040204" pitchFamily="34" charset="0"/>
              </a:rPr>
              <a:t>yetkisi verilmiştir. </a:t>
            </a:r>
          </a:p>
          <a:p>
            <a:pPr algn="just"/>
            <a:r>
              <a:rPr lang="tr-TR" dirty="0">
                <a:latin typeface="Tahoma" panose="020B0604030504040204" pitchFamily="34" charset="0"/>
                <a:ea typeface="Tahoma" panose="020B0604030504040204" pitchFamily="34" charset="0"/>
                <a:cs typeface="Tahoma" panose="020B0604030504040204" pitchFamily="34" charset="0"/>
              </a:rPr>
              <a:t>Ayrıca İngiliz Hükümeti tarafından sağlık çalışanlarına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şiddete başvuran hastaları reddetme konusunda açık bir hak vermek</a:t>
            </a:r>
            <a:r>
              <a:rPr lang="tr-TR" dirty="0">
                <a:latin typeface="Tahoma" panose="020B0604030504040204" pitchFamily="34" charset="0"/>
                <a:ea typeface="Tahoma" panose="020B0604030504040204" pitchFamily="34" charset="0"/>
                <a:cs typeface="Tahoma" panose="020B0604030504040204" pitchFamily="34" charset="0"/>
              </a:rPr>
              <a:t> için çalışmalar yürütülmektedir.</a:t>
            </a: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852391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09816"/>
            <a:ext cx="10515600" cy="4917989"/>
          </a:xfrm>
        </p:spPr>
        <p:txBody>
          <a:bodyPr>
            <a:normAutofit lnSpcReduction="10000"/>
          </a:bodyPr>
          <a:lstStyle/>
          <a:p>
            <a:pPr algn="just"/>
            <a:r>
              <a:rPr lang="tr-TR" b="1" i="1" dirty="0">
                <a:solidFill>
                  <a:srgbClr val="002060"/>
                </a:solidFill>
                <a:latin typeface="Tahoma" panose="020B0604030504040204" pitchFamily="34" charset="0"/>
                <a:ea typeface="Tahoma" panose="020B0604030504040204" pitchFamily="34" charset="0"/>
                <a:cs typeface="Tahoma" panose="020B0604030504040204" pitchFamily="34" charset="0"/>
              </a:rPr>
              <a:t>Kanada</a:t>
            </a:r>
          </a:p>
          <a:p>
            <a:pPr algn="just"/>
            <a:r>
              <a:rPr lang="tr-TR" dirty="0">
                <a:latin typeface="Tahoma" panose="020B0604030504040204" pitchFamily="34" charset="0"/>
                <a:ea typeface="Tahoma" panose="020B0604030504040204" pitchFamily="34" charset="0"/>
                <a:cs typeface="Tahoma" panose="020B0604030504040204" pitchFamily="34" charset="0"/>
              </a:rPr>
              <a:t>Hekimler şiddete maruz kaldıklarında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tedaviye devam etmeme </a:t>
            </a:r>
            <a:r>
              <a:rPr lang="tr-TR" dirty="0">
                <a:latin typeface="Tahoma" panose="020B0604030504040204" pitchFamily="34" charset="0"/>
                <a:ea typeface="Tahoma" panose="020B0604030504040204" pitchFamily="34" charset="0"/>
                <a:cs typeface="Tahoma" panose="020B0604030504040204" pitchFamily="34" charset="0"/>
              </a:rPr>
              <a:t>hakkına sahiptirler. </a:t>
            </a:r>
          </a:p>
          <a:p>
            <a:pPr algn="just"/>
            <a:r>
              <a:rPr lang="tr-TR" dirty="0">
                <a:latin typeface="Tahoma" panose="020B0604030504040204" pitchFamily="34" charset="0"/>
                <a:ea typeface="Tahoma" panose="020B0604030504040204" pitchFamily="34" charset="0"/>
                <a:cs typeface="Tahoma" panose="020B0604030504040204" pitchFamily="34" charset="0"/>
              </a:rPr>
              <a:t>Hekimler bu konuda bir ölçüde özdenetim hakkına sahiptir ve kendi kurallarını belirleyebilir. Ancak faaliyetleri cerrahlar ve hekimlerden oluşan bir heyet tarafından da denetim altındadır.</a:t>
            </a:r>
          </a:p>
          <a:p>
            <a:pPr algn="just"/>
            <a:r>
              <a:rPr lang="tr-TR" b="1" i="1" dirty="0">
                <a:solidFill>
                  <a:srgbClr val="002060"/>
                </a:solidFill>
                <a:latin typeface="Tahoma" panose="020B0604030504040204" pitchFamily="34" charset="0"/>
                <a:ea typeface="Tahoma" panose="020B0604030504040204" pitchFamily="34" charset="0"/>
                <a:cs typeface="Tahoma" panose="020B0604030504040204" pitchFamily="34" charset="0"/>
              </a:rPr>
              <a:t>Letonya</a:t>
            </a:r>
          </a:p>
          <a:p>
            <a:pPr algn="just"/>
            <a:r>
              <a:rPr lang="tr-TR" dirty="0">
                <a:latin typeface="Tahoma" panose="020B0604030504040204" pitchFamily="34" charset="0"/>
                <a:ea typeface="Tahoma" panose="020B0604030504040204" pitchFamily="34" charset="0"/>
                <a:cs typeface="Tahoma" panose="020B0604030504040204" pitchFamily="34" charset="0"/>
              </a:rPr>
              <a:t>Tıbbi Müdahale Yasası’nın 47’nci Bölümüne göre bir sağlık çalışanı hayati tehlike altında olduğu durumlarda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ilk yardım ve acil tıp hizmetleri de dâhil olmak üzere sağlık hizmeti sunmayı reddedebilir</a:t>
            </a:r>
            <a:r>
              <a:rPr lang="tr-TR" dirty="0">
                <a:latin typeface="Tahoma" panose="020B0604030504040204" pitchFamily="34" charset="0"/>
                <a:ea typeface="Tahoma" panose="020B0604030504040204" pitchFamily="34" charset="0"/>
                <a:cs typeface="Tahoma" panose="020B0604030504040204" pitchFamily="34" charset="0"/>
              </a:rPr>
              <a:t>.</a:t>
            </a:r>
          </a:p>
          <a:p>
            <a:pPr algn="just"/>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TBMM ‘Sağlıkta Şiddeti Araştırma Komisyonu’ Raporu: TBMM, Ankara, Ocak-2013,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Sf</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103.</a:t>
            </a:r>
          </a:p>
          <a:p>
            <a:pPr algn="just"/>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138914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458097"/>
            <a:ext cx="10515600" cy="4539049"/>
          </a:xfrm>
        </p:spPr>
        <p:txBody>
          <a:bodyPr>
            <a:normAutofit/>
          </a:bodyPr>
          <a:lstStyle/>
          <a:p>
            <a:pPr algn="just"/>
            <a:r>
              <a:rPr lang="tr-TR" dirty="0">
                <a:latin typeface="Tahoma" panose="020B0604030504040204" pitchFamily="34" charset="0"/>
                <a:ea typeface="Tahoma" panose="020B0604030504040204" pitchFamily="34" charset="0"/>
                <a:cs typeface="Tahoma" panose="020B0604030504040204" pitchFamily="34" charset="0"/>
              </a:rPr>
              <a:t>Sağlık Meslek Mensubunun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Hizmetten Çekilme Hakkının</a:t>
            </a:r>
            <a:r>
              <a:rPr lang="tr-TR" dirty="0">
                <a:latin typeface="Tahoma" panose="020B0604030504040204" pitchFamily="34" charset="0"/>
                <a:ea typeface="Tahoma" panose="020B0604030504040204" pitchFamily="34" charset="0"/>
                <a:cs typeface="Tahoma" panose="020B0604030504040204" pitchFamily="34" charset="0"/>
              </a:rPr>
              <a:t>»; </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Sadece fiziksel şiddetin ortaya çıktığı anlarda değil, çalışanın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tehdit altında olduğu durumlarda</a:t>
            </a:r>
            <a:r>
              <a:rPr lang="tr-TR" dirty="0">
                <a:latin typeface="Tahoma" panose="020B0604030504040204" pitchFamily="34" charset="0"/>
                <a:ea typeface="Tahoma" panose="020B0604030504040204" pitchFamily="34" charset="0"/>
                <a:cs typeface="Tahoma" panose="020B0604030504040204" pitchFamily="34" charset="0"/>
              </a:rPr>
              <a:t> da geçerli olabilmesi, </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Yetkili onayı sürecinin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hızla tamamlanabileceği bir işleyişin </a:t>
            </a:r>
            <a:r>
              <a:rPr lang="tr-TR" dirty="0">
                <a:latin typeface="Tahoma" panose="020B0604030504040204" pitchFamily="34" charset="0"/>
                <a:ea typeface="Tahoma" panose="020B0604030504040204" pitchFamily="34" charset="0"/>
                <a:cs typeface="Tahoma" panose="020B0604030504040204" pitchFamily="34" charset="0"/>
              </a:rPr>
              <a:t>net olarak tanımlanması ve kolaylaştırılması, </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hususlarında yeni düzenlemeye ihtiyaç olduğu görülmektedir. </a:t>
            </a:r>
          </a:p>
          <a:p>
            <a:pPr algn="just"/>
            <a:endParaRPr lang="tr-TR" sz="36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589615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09816"/>
            <a:ext cx="10515600" cy="4917989"/>
          </a:xfrm>
        </p:spPr>
        <p:txBody>
          <a:bodyPr>
            <a:normAutofit fontScale="92500" lnSpcReduction="10000"/>
          </a:bodyPr>
          <a:lstStyle/>
          <a:p>
            <a:pPr algn="just"/>
            <a:r>
              <a:rPr lang="tr-TR" b="1" dirty="0">
                <a:solidFill>
                  <a:srgbClr val="002060"/>
                </a:solidFill>
              </a:rPr>
              <a:t>Sağlık Çalışanlarına Karşı İşlenen Suçların Soruşturulması Genelgesi </a:t>
            </a:r>
            <a:r>
              <a:rPr lang="tr-TR" dirty="0"/>
              <a:t>(26.04.2012)</a:t>
            </a:r>
          </a:p>
          <a:p>
            <a:pPr algn="just"/>
            <a:endParaRPr lang="tr-TR" dirty="0"/>
          </a:p>
          <a:p>
            <a:pPr algn="just"/>
            <a:r>
              <a:rPr lang="tr-TR" dirty="0"/>
              <a:t>Yerine getirdikleri kamu görevi nedeniyle sağlık çalışanlarına karşı;</a:t>
            </a:r>
          </a:p>
          <a:p>
            <a:pPr algn="just"/>
            <a:r>
              <a:rPr lang="tr-TR" b="1" dirty="0">
                <a:solidFill>
                  <a:srgbClr val="002060"/>
                </a:solidFill>
              </a:rPr>
              <a:t>Yaralama</a:t>
            </a:r>
            <a:r>
              <a:rPr lang="tr-TR" dirty="0"/>
              <a:t> (TCK Madde 86-87),</a:t>
            </a:r>
          </a:p>
          <a:p>
            <a:pPr algn="just"/>
            <a:r>
              <a:rPr lang="fi-FI" b="1" dirty="0">
                <a:solidFill>
                  <a:srgbClr val="002060"/>
                </a:solidFill>
              </a:rPr>
              <a:t>Tehdit</a:t>
            </a:r>
            <a:r>
              <a:rPr lang="fi-FI" dirty="0"/>
              <a:t> (TCK Madde 106),</a:t>
            </a:r>
          </a:p>
          <a:p>
            <a:pPr algn="just"/>
            <a:r>
              <a:rPr lang="tr-TR" b="1" dirty="0">
                <a:solidFill>
                  <a:srgbClr val="002060"/>
                </a:solidFill>
              </a:rPr>
              <a:t>Hakaret</a:t>
            </a:r>
            <a:r>
              <a:rPr lang="tr-TR" dirty="0"/>
              <a:t> (TCK Madde 125),</a:t>
            </a:r>
          </a:p>
          <a:p>
            <a:pPr algn="just"/>
            <a:r>
              <a:rPr lang="tr-TR" dirty="0"/>
              <a:t>fiillerinin işlenmesi halinde, </a:t>
            </a:r>
            <a:r>
              <a:rPr lang="tr-TR" b="1" dirty="0">
                <a:solidFill>
                  <a:srgbClr val="002060"/>
                </a:solidFill>
              </a:rPr>
              <a:t>mağdur kişinin şikâyeti aranmaksızın, sağlık kurumlarında görevli olan hastane polisleri ve kolluk kuvvetlerince doğrudan işlem tesis edilmesi</a:t>
            </a:r>
            <a:r>
              <a:rPr lang="tr-TR" dirty="0"/>
              <a:t>, ilgili Cumhuriyet savcılığına bilgi verilmesi, gerekli soruşturmanın başlatılması görevi verilmiştir.</a:t>
            </a:r>
          </a:p>
          <a:p>
            <a:pPr algn="just"/>
            <a:endParaRPr lang="tr-TR" sz="13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algn="just"/>
            <a:r>
              <a:rPr lang="tr-TR" sz="1300" b="1" dirty="0">
                <a:solidFill>
                  <a:srgbClr val="FF0000"/>
                </a:solidFill>
                <a:latin typeface="Tahoma" panose="020B0604030504040204" pitchFamily="34" charset="0"/>
                <a:ea typeface="Tahoma" panose="020B0604030504040204" pitchFamily="34" charset="0"/>
                <a:cs typeface="Tahoma" panose="020B0604030504040204" pitchFamily="34" charset="0"/>
              </a:rPr>
              <a:t>Sağlık Çalışanlarına Karşı İşlenen Suçların Soruşturulması: İçişleri Bakanlığı Genelge No: 2012/22, EGM Genelge No: 2012/39.</a:t>
            </a:r>
          </a:p>
        </p:txBody>
      </p:sp>
    </p:spTree>
    <p:extLst>
      <p:ext uri="{BB962C8B-B14F-4D97-AF65-F5344CB8AC3E}">
        <p14:creationId xmlns:p14="http://schemas.microsoft.com/office/powerpoint/2010/main" val="16950630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186248"/>
            <a:ext cx="10515600" cy="5074508"/>
          </a:xfrm>
        </p:spPr>
        <p:txBody>
          <a:bodyPr>
            <a:noAutofit/>
          </a:bodyPr>
          <a:lstStyle/>
          <a:p>
            <a:pPr marL="0" indent="0" algn="just">
              <a:buNone/>
            </a:pPr>
            <a:r>
              <a:rPr lang="tr-TR" sz="2000" b="1" dirty="0">
                <a:solidFill>
                  <a:srgbClr val="002060"/>
                </a:solidFill>
                <a:latin typeface="Tahoma" panose="020B0604030504040204" pitchFamily="34" charset="0"/>
                <a:ea typeface="Tahoma" panose="020B0604030504040204" pitchFamily="34" charset="0"/>
                <a:cs typeface="Tahoma" panose="020B0604030504040204" pitchFamily="34" charset="0"/>
              </a:rPr>
              <a:t>Sağlık Bakanlığı Personeline Karşı İşlenen Suçlar Nedeniyle Yapılacak Hukuki Yardımın Usul Ve Esasları Hakkında Yönetmelik</a:t>
            </a:r>
            <a:r>
              <a:rPr lang="tr-TR" sz="2000" dirty="0">
                <a:latin typeface="Tahoma" panose="020B0604030504040204" pitchFamily="34" charset="0"/>
                <a:ea typeface="Tahoma" panose="020B0604030504040204" pitchFamily="34" charset="0"/>
                <a:cs typeface="Tahoma" panose="020B0604030504040204" pitchFamily="34" charset="0"/>
              </a:rPr>
              <a:t> </a:t>
            </a:r>
            <a:r>
              <a:rPr lang="tr-TR" sz="1400" dirty="0">
                <a:latin typeface="Tahoma" panose="020B0604030504040204" pitchFamily="34" charset="0"/>
                <a:ea typeface="Tahoma" panose="020B0604030504040204" pitchFamily="34" charset="0"/>
                <a:cs typeface="Tahoma" panose="020B0604030504040204" pitchFamily="34" charset="0"/>
              </a:rPr>
              <a:t>(</a:t>
            </a:r>
            <a:r>
              <a:rPr lang="tr-TR" sz="1400" dirty="0" err="1">
                <a:latin typeface="Tahoma" panose="020B0604030504040204" pitchFamily="34" charset="0"/>
                <a:ea typeface="Tahoma" panose="020B0604030504040204" pitchFamily="34" charset="0"/>
                <a:cs typeface="Tahoma" panose="020B0604030504040204" pitchFamily="34" charset="0"/>
              </a:rPr>
              <a:t>R.G.Tarih</a:t>
            </a:r>
            <a:r>
              <a:rPr lang="tr-TR" sz="1400" dirty="0">
                <a:latin typeface="Tahoma" panose="020B0604030504040204" pitchFamily="34" charset="0"/>
                <a:ea typeface="Tahoma" panose="020B0604030504040204" pitchFamily="34" charset="0"/>
                <a:cs typeface="Tahoma" panose="020B0604030504040204" pitchFamily="34" charset="0"/>
              </a:rPr>
              <a:t>: 28.04.2012, Sayı: 28277)</a:t>
            </a:r>
          </a:p>
          <a:p>
            <a:pPr marL="0" indent="0" algn="just">
              <a:buNone/>
            </a:pPr>
            <a:endParaRPr lang="tr-TR" sz="1400"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sz="1400" b="1" dirty="0">
                <a:solidFill>
                  <a:srgbClr val="FF0000"/>
                </a:solidFill>
                <a:latin typeface="Tahoma" panose="020B0604030504040204" pitchFamily="34" charset="0"/>
                <a:ea typeface="Tahoma" panose="020B0604030504040204" pitchFamily="34" charset="0"/>
                <a:cs typeface="Tahoma" panose="020B0604030504040204" pitchFamily="34" charset="0"/>
              </a:rPr>
              <a:t>Hukuki yardım yapılacak haller</a:t>
            </a:r>
          </a:p>
          <a:p>
            <a:pPr marL="0" indent="0" algn="just">
              <a:buNone/>
            </a:pPr>
            <a:r>
              <a:rPr lang="tr-TR" sz="1400" dirty="0">
                <a:latin typeface="Tahoma" panose="020B0604030504040204" pitchFamily="34" charset="0"/>
                <a:ea typeface="Tahoma" panose="020B0604030504040204" pitchFamily="34" charset="0"/>
                <a:cs typeface="Tahoma" panose="020B0604030504040204" pitchFamily="34" charset="0"/>
              </a:rPr>
              <a:t>MADDE 5 – (1) Sağlık Bakanlığı ve bağlı kuruluşlarda görev yapan personele veya bunların vefatı halinde kanuni mirasçılarına bu Yönetmelik kapsamında hukuki yardımda bulunulabilmesi için aşağıda belirtilen hallerin gerçekleşmiş olması gerekir.</a:t>
            </a:r>
          </a:p>
          <a:p>
            <a:pPr marL="0" indent="0" algn="just">
              <a:buNone/>
            </a:pPr>
            <a:endParaRPr lang="tr-TR" sz="1400"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sz="1400" dirty="0">
                <a:latin typeface="Tahoma" panose="020B0604030504040204" pitchFamily="34" charset="0"/>
                <a:ea typeface="Tahoma" panose="020B0604030504040204" pitchFamily="34" charset="0"/>
                <a:cs typeface="Tahoma" panose="020B0604030504040204" pitchFamily="34" charset="0"/>
              </a:rPr>
              <a:t>a) Sağlık hizmeti sunumu sırasında veya bu görevlerinden dolayı personele karşı </a:t>
            </a:r>
            <a:r>
              <a:rPr lang="tr-TR" sz="1400" b="1" dirty="0">
                <a:solidFill>
                  <a:srgbClr val="002060"/>
                </a:solidFill>
                <a:latin typeface="Tahoma" panose="020B0604030504040204" pitchFamily="34" charset="0"/>
                <a:ea typeface="Tahoma" panose="020B0604030504040204" pitchFamily="34" charset="0"/>
                <a:cs typeface="Tahoma" panose="020B0604030504040204" pitchFamily="34" charset="0"/>
              </a:rPr>
              <a:t>kanunlarda suç olarak tanımlanan bir fiilin </a:t>
            </a:r>
            <a:r>
              <a:rPr lang="tr-TR" sz="1400" dirty="0">
                <a:latin typeface="Tahoma" panose="020B0604030504040204" pitchFamily="34" charset="0"/>
                <a:ea typeface="Tahoma" panose="020B0604030504040204" pitchFamily="34" charset="0"/>
                <a:cs typeface="Tahoma" panose="020B0604030504040204" pitchFamily="34" charset="0"/>
              </a:rPr>
              <a:t>gerçekleştirilmiş olması.</a:t>
            </a:r>
          </a:p>
          <a:p>
            <a:pPr marL="0" indent="0" algn="just">
              <a:buNone/>
            </a:pPr>
            <a:endParaRPr lang="tr-TR" sz="1400"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sz="1400" dirty="0">
                <a:latin typeface="Tahoma" panose="020B0604030504040204" pitchFamily="34" charset="0"/>
                <a:ea typeface="Tahoma" panose="020B0604030504040204" pitchFamily="34" charset="0"/>
                <a:cs typeface="Tahoma" panose="020B0604030504040204" pitchFamily="34" charset="0"/>
              </a:rPr>
              <a:t>b) İlgilinin veya kanuni mirasçılarının </a:t>
            </a:r>
            <a:r>
              <a:rPr lang="tr-TR" sz="1400" b="1" dirty="0">
                <a:solidFill>
                  <a:srgbClr val="002060"/>
                </a:solidFill>
                <a:latin typeface="Tahoma" panose="020B0604030504040204" pitchFamily="34" charset="0"/>
                <a:ea typeface="Tahoma" panose="020B0604030504040204" pitchFamily="34" charset="0"/>
                <a:cs typeface="Tahoma" panose="020B0604030504040204" pitchFamily="34" charset="0"/>
              </a:rPr>
              <a:t>talepte</a:t>
            </a:r>
            <a:r>
              <a:rPr lang="tr-TR" sz="1400" dirty="0">
                <a:latin typeface="Tahoma" panose="020B0604030504040204" pitchFamily="34" charset="0"/>
                <a:ea typeface="Tahoma" panose="020B0604030504040204" pitchFamily="34" charset="0"/>
                <a:cs typeface="Tahoma" panose="020B0604030504040204" pitchFamily="34" charset="0"/>
              </a:rPr>
              <a:t> bulunması.</a:t>
            </a:r>
          </a:p>
          <a:p>
            <a:pPr marL="0" indent="0" algn="just">
              <a:buNone/>
            </a:pPr>
            <a:endParaRPr lang="tr-TR" sz="1400"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sz="1400" dirty="0">
                <a:latin typeface="Tahoma" panose="020B0604030504040204" pitchFamily="34" charset="0"/>
                <a:ea typeface="Tahoma" panose="020B0604030504040204" pitchFamily="34" charset="0"/>
                <a:cs typeface="Tahoma" panose="020B0604030504040204" pitchFamily="34" charset="0"/>
              </a:rPr>
              <a:t>c) İlgili personelin soruşturma safhasında şüpheli, kovuşturma safhasında ise sanık durumunda bulunmaması.</a:t>
            </a:r>
          </a:p>
          <a:p>
            <a:pPr marL="0" indent="0" algn="just">
              <a:buNone/>
            </a:pPr>
            <a:endParaRPr lang="tr-TR" sz="1400"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sz="1400" dirty="0">
                <a:latin typeface="Tahoma" panose="020B0604030504040204" pitchFamily="34" charset="0"/>
                <a:ea typeface="Tahoma" panose="020B0604030504040204" pitchFamily="34" charset="0"/>
                <a:cs typeface="Tahoma" panose="020B0604030504040204" pitchFamily="34" charset="0"/>
              </a:rPr>
              <a:t>(2) Personelin, bir olayda hem mağdur hem de şüpheli veya sanık durumunda olması halinde </a:t>
            </a:r>
            <a:r>
              <a:rPr lang="tr-TR" sz="1400" b="1" dirty="0">
                <a:solidFill>
                  <a:srgbClr val="002060"/>
                </a:solidFill>
                <a:latin typeface="Tahoma" panose="020B0604030504040204" pitchFamily="34" charset="0"/>
                <a:ea typeface="Tahoma" panose="020B0604030504040204" pitchFamily="34" charset="0"/>
                <a:cs typeface="Tahoma" panose="020B0604030504040204" pitchFamily="34" charset="0"/>
              </a:rPr>
              <a:t>mağdur sıfatıyla</a:t>
            </a:r>
            <a:r>
              <a:rPr lang="tr-TR" sz="1400" dirty="0">
                <a:latin typeface="Tahoma" panose="020B0604030504040204" pitchFamily="34" charset="0"/>
                <a:ea typeface="Tahoma" panose="020B0604030504040204" pitchFamily="34" charset="0"/>
                <a:cs typeface="Tahoma" panose="020B0604030504040204" pitchFamily="34" charset="0"/>
              </a:rPr>
              <a:t> hukuki yardım yapılır.</a:t>
            </a:r>
          </a:p>
          <a:p>
            <a:pPr marL="0" indent="0" algn="just">
              <a:buNone/>
            </a:pP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hlinkClick r:id="rId2"/>
              </a:rPr>
              <a:t>http://www.resmigazete.gov.tr/eskiler/2012/04/20120428-3.htm</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(Erişim Tarihi: 20. 11. 2016)</a:t>
            </a:r>
          </a:p>
        </p:txBody>
      </p:sp>
    </p:spTree>
    <p:extLst>
      <p:ext uri="{BB962C8B-B14F-4D97-AF65-F5344CB8AC3E}">
        <p14:creationId xmlns:p14="http://schemas.microsoft.com/office/powerpoint/2010/main" val="2352139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09816"/>
            <a:ext cx="10515600" cy="4917989"/>
          </a:xfrm>
        </p:spPr>
        <p:txBody>
          <a:bodyPr>
            <a:normAutofit lnSpcReduction="10000"/>
          </a:bodyPr>
          <a:lstStyle/>
          <a:p>
            <a:pPr marL="0" indent="0" algn="just">
              <a:buNone/>
            </a:pPr>
            <a:r>
              <a:rPr lang="tr-TR" sz="2200" b="1" dirty="0">
                <a:solidFill>
                  <a:srgbClr val="002060"/>
                </a:solidFill>
                <a:latin typeface="Tahoma" panose="020B0604030504040204" pitchFamily="34" charset="0"/>
                <a:ea typeface="Tahoma" panose="020B0604030504040204" pitchFamily="34" charset="0"/>
                <a:cs typeface="Tahoma" panose="020B0604030504040204" pitchFamily="34" charset="0"/>
              </a:rPr>
              <a:t>Aile Hekimliği Uygulama Yönetmeliği </a:t>
            </a:r>
            <a:r>
              <a:rPr lang="tr-TR" sz="2200" dirty="0"/>
              <a:t>(R.G. Tarih: 25.01.2013, Sayı: 28539)</a:t>
            </a:r>
          </a:p>
          <a:p>
            <a:pPr marL="0" indent="0" algn="just">
              <a:buNone/>
            </a:pPr>
            <a:endParaRPr lang="tr-TR" sz="2400" dirty="0"/>
          </a:p>
          <a:p>
            <a:pPr marL="0" indent="0" algn="just">
              <a:buNone/>
            </a:pPr>
            <a:r>
              <a:rPr lang="tr-TR" sz="2200" b="1" dirty="0">
                <a:solidFill>
                  <a:srgbClr val="FF0000"/>
                </a:solidFill>
              </a:rPr>
              <a:t>Aile hekimliği birimine kişi kaydı ve aile hekimi seçimine ilişkin esaslar</a:t>
            </a:r>
            <a:r>
              <a:rPr lang="tr-TR" sz="2200" dirty="0"/>
              <a:t> (Madde: 8)</a:t>
            </a:r>
            <a:endParaRPr lang="tr-TR" sz="2200" dirty="0">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tr-TR" sz="2200"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sz="2200" dirty="0">
                <a:latin typeface="Tahoma" panose="020B0604030504040204" pitchFamily="34" charset="0"/>
                <a:ea typeface="Tahoma" panose="020B0604030504040204" pitchFamily="34" charset="0"/>
                <a:cs typeface="Tahoma" panose="020B0604030504040204" pitchFamily="34" charset="0"/>
              </a:rPr>
              <a:t>Sağlık hizmeti sunumu sırasında meydana gelen şiddet olayının adli veya mülki idare makamlarınca verilen belgeyle belgelendirilmesi durumunda, aile hekimi veya aile sağlığı elemanına şiddet uygulayan kişinin müdürlükçe mevcut aile hekiminden kaydı silinir. </a:t>
            </a:r>
          </a:p>
          <a:p>
            <a:pPr marL="0" indent="0" algn="just">
              <a:buNone/>
            </a:pPr>
            <a:endParaRPr lang="tr-TR" sz="2200"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sz="2200" dirty="0">
                <a:latin typeface="Tahoma" panose="020B0604030504040204" pitchFamily="34" charset="0"/>
                <a:ea typeface="Tahoma" panose="020B0604030504040204" pitchFamily="34" charset="0"/>
                <a:cs typeface="Tahoma" panose="020B0604030504040204" pitchFamily="34" charset="0"/>
              </a:rPr>
              <a:t>Bu şekilde kaydı silinen kişinin, aynı iş günü içerisinde yeni aile hekimi seçmemesi durumunda ikamet ettiği bölge göz önünde bulundurulmak suretiyle kayıtlı nüfusu en düşük aile hekimine müdürlükçe kaydı yapılır.</a:t>
            </a: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hlinkClick r:id=""/>
            </a:endParaRPr>
          </a:p>
          <a:p>
            <a:pPr marL="0" indent="0" algn="just">
              <a:buNone/>
            </a:pP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hlinkClick r:id=""/>
              </a:rPr>
              <a:t>http://www.mevzuat.gov.tr/Metin.Aspx?MevzuatKod=7.5.17051&amp;MevzuatIliski=0&amp;sourceXmlSearch=aile%20he</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(Erişim Tarihi: 20. 11. 2016)</a:t>
            </a:r>
          </a:p>
        </p:txBody>
      </p:sp>
    </p:spTree>
    <p:extLst>
      <p:ext uri="{BB962C8B-B14F-4D97-AF65-F5344CB8AC3E}">
        <p14:creationId xmlns:p14="http://schemas.microsoft.com/office/powerpoint/2010/main" val="16686993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09817"/>
            <a:ext cx="10515600" cy="494270"/>
          </a:xfrm>
        </p:spPr>
        <p:txBody>
          <a:bodyPr>
            <a:normAutofit/>
          </a:bodyPr>
          <a:lstStyle/>
          <a:p>
            <a:pPr marL="0" indent="0" algn="just">
              <a:buNone/>
            </a:pPr>
            <a:r>
              <a:rPr lang="tr-TR" b="1" u="sng" dirty="0">
                <a:solidFill>
                  <a:srgbClr val="FF0000"/>
                </a:solidFill>
                <a:latin typeface="Tahoma" panose="020B0604030504040204" pitchFamily="34" charset="0"/>
                <a:ea typeface="Tahoma" panose="020B0604030504040204" pitchFamily="34" charset="0"/>
                <a:cs typeface="Tahoma" panose="020B0604030504040204" pitchFamily="34" charset="0"/>
              </a:rPr>
              <a:t>HAK ARAMA YOLLARI</a:t>
            </a:r>
          </a:p>
          <a:p>
            <a:pPr marL="0" indent="0">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4" name="Metin kutusu 3"/>
          <p:cNvSpPr txBox="1"/>
          <p:nvPr/>
        </p:nvSpPr>
        <p:spPr>
          <a:xfrm>
            <a:off x="838200" y="1964353"/>
            <a:ext cx="10515600" cy="4524315"/>
          </a:xfrm>
          <a:prstGeom prst="rect">
            <a:avLst/>
          </a:prstGeom>
          <a:solidFill>
            <a:schemeClr val="accent5">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Sağlık çalışanına uygulanan </a:t>
            </a:r>
            <a:r>
              <a:rPr kumimoji="0" lang="tr-TR" sz="2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şiddet, tehdit ve hakarete karşı</a:t>
            </a:r>
            <a:r>
              <a:rPr kumimoji="0" lang="tr-TR"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hukuksal hak arama yöntemleri bulunmaktadır.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Bunlar esas itibariyle iki türlüdür: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sng"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1. Ceza Hukuku Araçları</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5237 sayılı Türk Ceza hukuku bakımından, hekime yönelik eylemler üç ayrı suçu oluşturabilir: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Kasten Yaralama</a:t>
            </a:r>
            <a:r>
              <a:rPr kumimoji="0" lang="tr-TR"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(TCK Madde 86-87)</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i-FI" sz="2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Tehdit</a:t>
            </a:r>
            <a:r>
              <a:rPr kumimoji="0" lang="fi-FI"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(TCK Madde 106)</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Hakaret</a:t>
            </a:r>
            <a:r>
              <a:rPr kumimoji="0" lang="tr-TR"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(TCK Madde 125)</a:t>
            </a: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41125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09816"/>
            <a:ext cx="10515600" cy="4917989"/>
          </a:xfrm>
        </p:spPr>
        <p:txBody>
          <a:bodyPr>
            <a:normAutofit/>
          </a:bodyPr>
          <a:lstStyle/>
          <a:p>
            <a:pPr marL="0" lvl="0" indent="0" algn="just">
              <a:lnSpc>
                <a:spcPct val="100000"/>
              </a:lnSpc>
              <a:spcBef>
                <a:spcPts val="0"/>
              </a:spcBef>
              <a:buNone/>
            </a:pP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Kasten Yaralama</a:t>
            </a:r>
            <a:r>
              <a:rPr lang="tr-TR" sz="2400" dirty="0">
                <a:solidFill>
                  <a:prstClr val="black"/>
                </a:solidFill>
                <a:latin typeface="Tahoma" panose="020B0604030504040204" pitchFamily="34" charset="0"/>
                <a:ea typeface="Tahoma" panose="020B0604030504040204" pitchFamily="34" charset="0"/>
                <a:cs typeface="Tahoma" panose="020B0604030504040204" pitchFamily="34" charset="0"/>
              </a:rPr>
              <a:t> (TCK m.86-87)</a:t>
            </a:r>
          </a:p>
          <a:p>
            <a:pPr marL="0" lvl="0" indent="0" algn="just">
              <a:lnSpc>
                <a:spcPct val="100000"/>
              </a:lnSpc>
              <a:spcBef>
                <a:spcPts val="0"/>
              </a:spcBef>
              <a:buNone/>
            </a:pPr>
            <a:endParaRPr lang="tr-TR" sz="2400"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marL="0" lvl="0" indent="0" algn="just">
              <a:lnSpc>
                <a:spcPct val="100000"/>
              </a:lnSpc>
              <a:spcBef>
                <a:spcPts val="0"/>
              </a:spcBef>
              <a:buNone/>
            </a:pPr>
            <a:r>
              <a:rPr lang="tr-TR" sz="2000" dirty="0">
                <a:solidFill>
                  <a:prstClr val="black"/>
                </a:solidFill>
                <a:latin typeface="Tahoma" panose="020B0604030504040204" pitchFamily="34" charset="0"/>
                <a:ea typeface="Tahoma" panose="020B0604030504040204" pitchFamily="34" charset="0"/>
                <a:cs typeface="Tahoma" panose="020B0604030504040204" pitchFamily="34" charset="0"/>
              </a:rPr>
              <a:t>Kasten başkasının vücuduna acı veren veya sağlığının ya da algılama yeteneğinin bozulmasına neden olan kişi, </a:t>
            </a:r>
            <a:r>
              <a:rPr lang="tr-TR" sz="2000" b="1" dirty="0">
                <a:solidFill>
                  <a:srgbClr val="002060"/>
                </a:solidFill>
                <a:latin typeface="Tahoma" panose="020B0604030504040204" pitchFamily="34" charset="0"/>
                <a:ea typeface="Tahoma" panose="020B0604030504040204" pitchFamily="34" charset="0"/>
                <a:cs typeface="Tahoma" panose="020B0604030504040204" pitchFamily="34" charset="0"/>
              </a:rPr>
              <a:t>bir yıldan üç yıla kadar hapis cezası </a:t>
            </a:r>
            <a:r>
              <a:rPr lang="tr-TR" sz="2000" dirty="0">
                <a:solidFill>
                  <a:prstClr val="black"/>
                </a:solidFill>
                <a:latin typeface="Tahoma" panose="020B0604030504040204" pitchFamily="34" charset="0"/>
                <a:ea typeface="Tahoma" panose="020B0604030504040204" pitchFamily="34" charset="0"/>
                <a:cs typeface="Tahoma" panose="020B0604030504040204" pitchFamily="34" charset="0"/>
              </a:rPr>
              <a:t>ile cezalandırılır.</a:t>
            </a:r>
          </a:p>
          <a:p>
            <a:pPr>
              <a:lnSpc>
                <a:spcPct val="120000"/>
              </a:lnSpc>
              <a:spcAft>
                <a:spcPts val="750"/>
              </a:spcAft>
            </a:pPr>
            <a:r>
              <a:rPr lang="tr-TR" sz="1400" dirty="0">
                <a:solidFill>
                  <a:srgbClr val="002060"/>
                </a:solidFill>
                <a:latin typeface="Helvetica" panose="020B0604020202020204" pitchFamily="34" charset="0"/>
                <a:ea typeface="Times New Roman" panose="02020603050405020304" pitchFamily="18" charset="0"/>
                <a:cs typeface="Times New Roman" panose="02020603050405020304" pitchFamily="18" charset="0"/>
              </a:rPr>
              <a:t>Kasten yaralama suçunun (3. Fıkra);</a:t>
            </a:r>
            <a:endParaRPr lang="tr-TR" sz="1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750"/>
              </a:spcAft>
            </a:pPr>
            <a:r>
              <a:rPr lang="tr-TR" sz="1400" i="1" dirty="0">
                <a:solidFill>
                  <a:srgbClr val="002060"/>
                </a:solidFill>
                <a:latin typeface="Helvetica" panose="020B0604020202020204" pitchFamily="34" charset="0"/>
                <a:ea typeface="Times New Roman" panose="02020603050405020304" pitchFamily="18" charset="0"/>
                <a:cs typeface="Times New Roman" panose="02020603050405020304" pitchFamily="18" charset="0"/>
              </a:rPr>
              <a:t>a) Üstsoya, altsoya, eşe veya kardeşe karşı,</a:t>
            </a:r>
            <a:endParaRPr lang="tr-TR" sz="1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750"/>
              </a:spcAft>
            </a:pPr>
            <a:r>
              <a:rPr lang="tr-TR" sz="1400" i="1" dirty="0">
                <a:solidFill>
                  <a:srgbClr val="002060"/>
                </a:solidFill>
                <a:latin typeface="Helvetica" panose="020B0604020202020204" pitchFamily="34" charset="0"/>
                <a:ea typeface="Times New Roman" panose="02020603050405020304" pitchFamily="18" charset="0"/>
                <a:cs typeface="Times New Roman" panose="02020603050405020304" pitchFamily="18" charset="0"/>
              </a:rPr>
              <a:t>b) Beden veya ruh bakımından kendisini savunamayacak durumda bulunan kişiye karşı,</a:t>
            </a:r>
            <a:endParaRPr lang="tr-TR" sz="1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750"/>
              </a:spcAft>
            </a:pPr>
            <a:r>
              <a:rPr lang="tr-TR" sz="1400" i="1" dirty="0">
                <a:solidFill>
                  <a:srgbClr val="002060"/>
                </a:solidFill>
                <a:latin typeface="Helvetica" panose="020B0604020202020204" pitchFamily="34" charset="0"/>
                <a:ea typeface="Times New Roman" panose="02020603050405020304" pitchFamily="18" charset="0"/>
                <a:cs typeface="Times New Roman" panose="02020603050405020304" pitchFamily="18" charset="0"/>
              </a:rPr>
              <a:t>c) </a:t>
            </a:r>
            <a:r>
              <a:rPr lang="tr-TR" sz="1400" b="1" i="1" dirty="0">
                <a:solidFill>
                  <a:srgbClr val="002060"/>
                </a:solidFill>
                <a:latin typeface="Helvetica" panose="020B0604020202020204" pitchFamily="34" charset="0"/>
                <a:ea typeface="Times New Roman" panose="02020603050405020304" pitchFamily="18" charset="0"/>
                <a:cs typeface="Times New Roman" panose="02020603050405020304" pitchFamily="18" charset="0"/>
              </a:rPr>
              <a:t>Kişinin yerine getirdiği kamu görevi nedeniyle</a:t>
            </a:r>
            <a:r>
              <a:rPr lang="tr-TR" sz="1400" i="1" dirty="0">
                <a:solidFill>
                  <a:srgbClr val="002060"/>
                </a:solidFill>
                <a:latin typeface="Helvetica" panose="020B0604020202020204" pitchFamily="34" charset="0"/>
                <a:ea typeface="Times New Roman" panose="02020603050405020304" pitchFamily="18" charset="0"/>
                <a:cs typeface="Times New Roman" panose="02020603050405020304" pitchFamily="18" charset="0"/>
              </a:rPr>
              <a:t>,</a:t>
            </a:r>
            <a:endParaRPr lang="tr-TR" sz="1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750"/>
              </a:spcAft>
            </a:pPr>
            <a:r>
              <a:rPr lang="tr-TR" sz="1400" i="1" dirty="0">
                <a:solidFill>
                  <a:srgbClr val="002060"/>
                </a:solidFill>
                <a:latin typeface="Helvetica" panose="020B0604020202020204" pitchFamily="34" charset="0"/>
                <a:ea typeface="Times New Roman" panose="02020603050405020304" pitchFamily="18" charset="0"/>
                <a:cs typeface="Times New Roman" panose="02020603050405020304" pitchFamily="18" charset="0"/>
              </a:rPr>
              <a:t>d) Kamu görevlisinin sahip bulunduğu nüfuz kötüye kullanılmak suretiyle,</a:t>
            </a:r>
            <a:endParaRPr lang="tr-TR" sz="1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750"/>
              </a:spcAft>
            </a:pPr>
            <a:r>
              <a:rPr lang="tr-TR" sz="1400" i="1" dirty="0">
                <a:solidFill>
                  <a:srgbClr val="002060"/>
                </a:solidFill>
                <a:latin typeface="Helvetica" panose="020B0604020202020204" pitchFamily="34" charset="0"/>
                <a:ea typeface="Times New Roman" panose="02020603050405020304" pitchFamily="18" charset="0"/>
                <a:cs typeface="Times New Roman" panose="02020603050405020304" pitchFamily="18" charset="0"/>
              </a:rPr>
              <a:t>e) Silâhla,</a:t>
            </a:r>
            <a:r>
              <a:rPr lang="tr-TR" sz="1400" dirty="0">
                <a:solidFill>
                  <a:srgbClr val="002060"/>
                </a:solidFill>
                <a:latin typeface="Calibri" panose="020F0502020204030204" pitchFamily="34" charset="0"/>
                <a:ea typeface="Times New Roman" panose="02020603050405020304" pitchFamily="18" charset="0"/>
                <a:cs typeface="Times New Roman" panose="02020603050405020304" pitchFamily="18" charset="0"/>
              </a:rPr>
              <a:t> </a:t>
            </a:r>
            <a:r>
              <a:rPr lang="tr-TR" sz="1400" i="1" dirty="0">
                <a:solidFill>
                  <a:srgbClr val="002060"/>
                </a:solidFill>
                <a:latin typeface="Helvetica" panose="020B0604020202020204" pitchFamily="34" charset="0"/>
                <a:ea typeface="Times New Roman" panose="02020603050405020304" pitchFamily="18" charset="0"/>
                <a:cs typeface="Times New Roman" panose="02020603050405020304" pitchFamily="18" charset="0"/>
              </a:rPr>
              <a:t>işlenmesi hâlinde, şikâyet aranmaksızın, verilecek ceza yarı oranında artırılır.</a:t>
            </a:r>
            <a:endParaRPr lang="tr-TR" sz="1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00000"/>
              </a:lnSpc>
              <a:spcBef>
                <a:spcPts val="0"/>
              </a:spcBef>
              <a:buNone/>
            </a:pPr>
            <a:r>
              <a:rPr lang="tr-TR" sz="2000" dirty="0">
                <a:solidFill>
                  <a:prstClr val="black"/>
                </a:solidFill>
                <a:latin typeface="Tahoma" panose="020B0604030504040204" pitchFamily="34" charset="0"/>
                <a:ea typeface="Tahoma" panose="020B0604030504040204" pitchFamily="34" charset="0"/>
                <a:cs typeface="Tahoma" panose="020B0604030504040204" pitchFamily="34" charset="0"/>
              </a:rPr>
              <a:t>Bu suçun soruşturma ve kovuşturması suçtan zarar görenin şikâyetine bağlıdır.</a:t>
            </a:r>
          </a:p>
        </p:txBody>
      </p:sp>
    </p:spTree>
    <p:extLst>
      <p:ext uri="{BB962C8B-B14F-4D97-AF65-F5344CB8AC3E}">
        <p14:creationId xmlns:p14="http://schemas.microsoft.com/office/powerpoint/2010/main" val="12500632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09816"/>
            <a:ext cx="10515600" cy="4917989"/>
          </a:xfrm>
        </p:spPr>
        <p:txBody>
          <a:bodyPr>
            <a:normAutofit/>
          </a:bodyPr>
          <a:lstStyle/>
          <a:p>
            <a:pPr marL="0" indent="0" algn="just">
              <a:buNone/>
            </a:pPr>
            <a:r>
              <a:rPr lang="tr-TR" dirty="0"/>
              <a:t>Bu hükmün bir sonucu olarak hekime şiddet uygulayan kimse, </a:t>
            </a:r>
            <a:r>
              <a:rPr lang="tr-TR" b="1" dirty="0">
                <a:solidFill>
                  <a:srgbClr val="002060"/>
                </a:solidFill>
              </a:rPr>
              <a:t>18 aydan 4,5 yıla kadar</a:t>
            </a:r>
            <a:r>
              <a:rPr lang="tr-TR" dirty="0"/>
              <a:t> hapis cezasına çarptırılabilecektir. Bu durumda, suç şikayete bağlı olmaktan çıkar ve </a:t>
            </a:r>
            <a:r>
              <a:rPr lang="tr-TR" b="1" dirty="0" err="1">
                <a:solidFill>
                  <a:srgbClr val="002060"/>
                </a:solidFill>
              </a:rPr>
              <a:t>re’sen</a:t>
            </a:r>
            <a:r>
              <a:rPr lang="tr-TR" b="1" dirty="0">
                <a:solidFill>
                  <a:srgbClr val="002060"/>
                </a:solidFill>
              </a:rPr>
              <a:t> takip </a:t>
            </a:r>
            <a:r>
              <a:rPr lang="tr-TR" dirty="0"/>
              <a:t>edilir.</a:t>
            </a:r>
          </a:p>
          <a:p>
            <a:pPr marL="0" indent="0" algn="just">
              <a:buNone/>
            </a:pPr>
            <a:r>
              <a:rPr lang="tr-TR" dirty="0"/>
              <a:t>Ayrıca hekim ile uzlaşarak, cezalandırmaktan kurtulamayacaktır. </a:t>
            </a:r>
          </a:p>
          <a:p>
            <a:pPr marL="0" indent="0" algn="just">
              <a:buNone/>
            </a:pPr>
            <a:r>
              <a:rPr lang="tr-TR" dirty="0"/>
              <a:t>Bununla beraber, tekrar suç işlemeyeceği kanaati uyanırsa, hakim </a:t>
            </a:r>
            <a:r>
              <a:rPr lang="tr-TR" b="1" dirty="0">
                <a:solidFill>
                  <a:srgbClr val="002060"/>
                </a:solidFill>
              </a:rPr>
              <a:t>cezayı erteleyebileceği gibi, hükmün açıklanmasını da geri bırakabilir</a:t>
            </a:r>
            <a:r>
              <a:rPr lang="tr-TR" dirty="0"/>
              <a:t>.</a:t>
            </a:r>
          </a:p>
          <a:p>
            <a:pPr marL="0" indent="0" algn="just">
              <a:buNone/>
            </a:pPr>
            <a:endParaRPr lang="tr-TR" dirty="0"/>
          </a:p>
          <a:p>
            <a:pPr marL="0" indent="0" algn="just">
              <a:buNone/>
            </a:pPr>
            <a:r>
              <a:rPr lang="tr-TR" b="1" i="1" dirty="0">
                <a:solidFill>
                  <a:srgbClr val="002060"/>
                </a:solidFill>
              </a:rPr>
              <a:t>Açıklama ve Öneri</a:t>
            </a:r>
            <a:r>
              <a:rPr lang="tr-TR" dirty="0"/>
              <a:t>: «TCK m.86, Fıkra.3 gereğince verilen cezalar ertelenemez ve HAGB kapsamında değildir» şeklindeki bir yasal düzenleme bu hükmün caydırıcılığını ciddi ölçüde arttıracaktır. </a:t>
            </a: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871627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515763"/>
            <a:ext cx="10515600" cy="4390768"/>
          </a:xfrm>
        </p:spPr>
        <p:txBody>
          <a:bodyPr>
            <a:normAutofit/>
          </a:bodyPr>
          <a:lstStyle/>
          <a:p>
            <a:pPr marL="0" indent="0" algn="just">
              <a:buNone/>
            </a:pP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Tehdit </a:t>
            </a:r>
            <a:r>
              <a:rPr lang="tr-TR" sz="2400" dirty="0">
                <a:latin typeface="Tahoma" panose="020B0604030504040204" pitchFamily="34" charset="0"/>
                <a:ea typeface="Tahoma" panose="020B0604030504040204" pitchFamily="34" charset="0"/>
                <a:cs typeface="Tahoma" panose="020B0604030504040204" pitchFamily="34" charset="0"/>
              </a:rPr>
              <a:t>(TCK Madde 106)</a:t>
            </a:r>
          </a:p>
          <a:p>
            <a:pPr algn="just"/>
            <a:endParaRPr lang="tr-TR" sz="2400" dirty="0">
              <a:latin typeface="Tahoma" panose="020B0604030504040204" pitchFamily="34" charset="0"/>
              <a:ea typeface="Tahoma" panose="020B0604030504040204" pitchFamily="34" charset="0"/>
              <a:cs typeface="Tahoma" panose="020B0604030504040204" pitchFamily="34" charset="0"/>
            </a:endParaRPr>
          </a:p>
          <a:p>
            <a:pPr algn="just"/>
            <a:r>
              <a:rPr lang="tr-TR" sz="2400" dirty="0">
                <a:latin typeface="Tahoma" panose="020B0604030504040204" pitchFamily="34" charset="0"/>
                <a:ea typeface="Tahoma" panose="020B0604030504040204" pitchFamily="34" charset="0"/>
                <a:cs typeface="Tahoma" panose="020B0604030504040204" pitchFamily="34" charset="0"/>
              </a:rPr>
              <a:t>Bir başkasını, </a:t>
            </a: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kendisinin veya yakınının hayatına, vücut veya cinsel dokunulmazlığına yönelik bir saldırı gerçekleştireceğinden bahisle</a:t>
            </a:r>
            <a:r>
              <a:rPr lang="tr-TR" sz="2400" dirty="0">
                <a:latin typeface="Tahoma" panose="020B0604030504040204" pitchFamily="34" charset="0"/>
                <a:ea typeface="Tahoma" panose="020B0604030504040204" pitchFamily="34" charset="0"/>
                <a:cs typeface="Tahoma" panose="020B0604030504040204" pitchFamily="34" charset="0"/>
              </a:rPr>
              <a:t> tehdit eden kişi, </a:t>
            </a: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altı aydan iki yıla kadar</a:t>
            </a:r>
            <a:r>
              <a:rPr lang="tr-TR" sz="2400" dirty="0">
                <a:latin typeface="Tahoma" panose="020B0604030504040204" pitchFamily="34" charset="0"/>
                <a:ea typeface="Tahoma" panose="020B0604030504040204" pitchFamily="34" charset="0"/>
                <a:cs typeface="Tahoma" panose="020B0604030504040204" pitchFamily="34" charset="0"/>
              </a:rPr>
              <a:t> hapis cezası ile cezalandırılır. </a:t>
            </a:r>
          </a:p>
          <a:p>
            <a:pPr algn="just"/>
            <a:endParaRPr lang="tr-TR" sz="2400" dirty="0">
              <a:latin typeface="Tahoma" panose="020B0604030504040204" pitchFamily="34" charset="0"/>
              <a:ea typeface="Tahoma" panose="020B0604030504040204" pitchFamily="34" charset="0"/>
              <a:cs typeface="Tahoma" panose="020B0604030504040204" pitchFamily="34" charset="0"/>
            </a:endParaRPr>
          </a:p>
          <a:p>
            <a:pPr algn="just"/>
            <a:r>
              <a:rPr lang="tr-TR" sz="2400" dirty="0">
                <a:latin typeface="Tahoma" panose="020B0604030504040204" pitchFamily="34" charset="0"/>
                <a:ea typeface="Tahoma" panose="020B0604030504040204" pitchFamily="34" charset="0"/>
                <a:cs typeface="Tahoma" panose="020B0604030504040204" pitchFamily="34" charset="0"/>
              </a:rPr>
              <a:t>Malvarlığı itibarıyla </a:t>
            </a: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büyük bir zarara uğratacağından</a:t>
            </a:r>
            <a:r>
              <a:rPr lang="tr-TR" sz="2400" dirty="0">
                <a:latin typeface="Tahoma" panose="020B0604030504040204" pitchFamily="34" charset="0"/>
                <a:ea typeface="Tahoma" panose="020B0604030504040204" pitchFamily="34" charset="0"/>
                <a:cs typeface="Tahoma" panose="020B0604030504040204" pitchFamily="34" charset="0"/>
              </a:rPr>
              <a:t> veya sair bir kötülük edeceğinden bahisle tehditte ise, mağdurun şikâyeti üzerine, altı aya kadar hapis veya adlî para cezasına hükmolunur.</a:t>
            </a:r>
          </a:p>
          <a:p>
            <a:pPr marL="0" indent="0" algn="just">
              <a:buNone/>
            </a:pPr>
            <a:endParaRPr lang="tr-TR" sz="200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937073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09816"/>
            <a:ext cx="10515600" cy="4917989"/>
          </a:xfrm>
        </p:spPr>
        <p:txBody>
          <a:bodyPr>
            <a:normAutofit/>
          </a:bodyPr>
          <a:lstStyle/>
          <a:p>
            <a:pPr marL="0" indent="0" algn="just">
              <a:buNone/>
            </a:pPr>
            <a:r>
              <a:rPr lang="tr-TR" sz="2200" i="1" dirty="0">
                <a:solidFill>
                  <a:srgbClr val="002060"/>
                </a:solidFill>
                <a:latin typeface="Tahoma" panose="020B0604030504040204" pitchFamily="34" charset="0"/>
                <a:ea typeface="Tahoma" panose="020B0604030504040204" pitchFamily="34" charset="0"/>
                <a:cs typeface="Tahoma" panose="020B0604030504040204" pitchFamily="34" charset="0"/>
              </a:rPr>
              <a:t>Tehdidin (2. Fıkra);</a:t>
            </a:r>
          </a:p>
          <a:p>
            <a:pPr algn="just">
              <a:buAutoNum type="alphaLcPeriod"/>
            </a:pPr>
            <a:r>
              <a:rPr lang="tr-TR" sz="2200" i="1" dirty="0">
                <a:solidFill>
                  <a:srgbClr val="002060"/>
                </a:solidFill>
                <a:latin typeface="Tahoma" panose="020B0604030504040204" pitchFamily="34" charset="0"/>
                <a:ea typeface="Tahoma" panose="020B0604030504040204" pitchFamily="34" charset="0"/>
                <a:cs typeface="Tahoma" panose="020B0604030504040204" pitchFamily="34" charset="0"/>
              </a:rPr>
              <a:t>Silahla</a:t>
            </a:r>
          </a:p>
          <a:p>
            <a:pPr algn="just">
              <a:buAutoNum type="alphaLcPeriod"/>
            </a:pPr>
            <a:r>
              <a:rPr lang="tr-TR" sz="2200" i="1" dirty="0">
                <a:solidFill>
                  <a:srgbClr val="002060"/>
                </a:solidFill>
                <a:latin typeface="Tahoma" panose="020B0604030504040204" pitchFamily="34" charset="0"/>
                <a:ea typeface="Tahoma" panose="020B0604030504040204" pitchFamily="34" charset="0"/>
                <a:cs typeface="Tahoma" panose="020B0604030504040204" pitchFamily="34" charset="0"/>
              </a:rPr>
              <a:t>Kişinin kendisini tanınmayacak bir hale koyması suretiyle, imzasız mektupla veya özel işaretlerle,</a:t>
            </a:r>
          </a:p>
          <a:p>
            <a:pPr algn="just">
              <a:buAutoNum type="alphaLcPeriod"/>
            </a:pPr>
            <a:r>
              <a:rPr lang="tr-TR" sz="2200" i="1" dirty="0">
                <a:solidFill>
                  <a:srgbClr val="002060"/>
                </a:solidFill>
                <a:latin typeface="Tahoma" panose="020B0604030504040204" pitchFamily="34" charset="0"/>
                <a:ea typeface="Tahoma" panose="020B0604030504040204" pitchFamily="34" charset="0"/>
                <a:cs typeface="Tahoma" panose="020B0604030504040204" pitchFamily="34" charset="0"/>
              </a:rPr>
              <a:t>Birden fazla kişi tarafından birlikte,</a:t>
            </a:r>
          </a:p>
          <a:p>
            <a:pPr algn="just">
              <a:buAutoNum type="alphaLcPeriod"/>
            </a:pPr>
            <a:r>
              <a:rPr lang="tr-TR" sz="2200" i="1" dirty="0">
                <a:solidFill>
                  <a:srgbClr val="002060"/>
                </a:solidFill>
                <a:latin typeface="Tahoma" panose="020B0604030504040204" pitchFamily="34" charset="0"/>
                <a:ea typeface="Tahoma" panose="020B0604030504040204" pitchFamily="34" charset="0"/>
                <a:cs typeface="Tahoma" panose="020B0604030504040204" pitchFamily="34" charset="0"/>
              </a:rPr>
              <a:t>Var olan veya var sayılan suç örgütlerinin oluşturdukları korkutucu güçten yararlanarak,</a:t>
            </a:r>
          </a:p>
          <a:p>
            <a:pPr marL="0" indent="0" algn="just">
              <a:buNone/>
            </a:pPr>
            <a:r>
              <a:rPr lang="tr-TR" sz="2200" i="1" dirty="0">
                <a:solidFill>
                  <a:srgbClr val="002060"/>
                </a:solidFill>
                <a:latin typeface="Tahoma" panose="020B0604030504040204" pitchFamily="34" charset="0"/>
                <a:ea typeface="Tahoma" panose="020B0604030504040204" pitchFamily="34" charset="0"/>
                <a:cs typeface="Tahoma" panose="020B0604030504040204" pitchFamily="34" charset="0"/>
              </a:rPr>
              <a:t>İşlenmesi halinde, fail hakkında iki yıldan beş yıla kadar hapis cezasına hükmolunur.</a:t>
            </a:r>
          </a:p>
          <a:p>
            <a:pPr marL="0" indent="0" algn="just">
              <a:buNone/>
            </a:pPr>
            <a:endParaRPr lang="tr-TR" sz="2200"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sz="2200" dirty="0">
                <a:latin typeface="Tahoma" panose="020B0604030504040204" pitchFamily="34" charset="0"/>
                <a:ea typeface="Tahoma" panose="020B0604030504040204" pitchFamily="34" charset="0"/>
                <a:cs typeface="Tahoma" panose="020B0604030504040204" pitchFamily="34" charset="0"/>
              </a:rPr>
              <a:t>Mağdurun </a:t>
            </a:r>
            <a:r>
              <a:rPr lang="tr-TR" sz="2200" b="1" dirty="0">
                <a:solidFill>
                  <a:srgbClr val="002060"/>
                </a:solidFill>
                <a:latin typeface="Tahoma" panose="020B0604030504040204" pitchFamily="34" charset="0"/>
                <a:ea typeface="Tahoma" panose="020B0604030504040204" pitchFamily="34" charset="0"/>
                <a:cs typeface="Tahoma" panose="020B0604030504040204" pitchFamily="34" charset="0"/>
              </a:rPr>
              <a:t>karar verme veya hareket hürriyetini tehlikeye koyan, mağdurda ciddi bir korku meydana getirecek surette yapılan her türlü hareket</a:t>
            </a:r>
            <a:r>
              <a:rPr lang="tr-TR" sz="2200" dirty="0">
                <a:latin typeface="Tahoma" panose="020B0604030504040204" pitchFamily="34" charset="0"/>
                <a:ea typeface="Tahoma" panose="020B0604030504040204" pitchFamily="34" charset="0"/>
                <a:cs typeface="Tahoma" panose="020B0604030504040204" pitchFamily="34" charset="0"/>
              </a:rPr>
              <a:t> tehdit olarak değerlendirilmelidir.</a:t>
            </a:r>
          </a:p>
        </p:txBody>
      </p:sp>
    </p:spTree>
    <p:extLst>
      <p:ext uri="{BB962C8B-B14F-4D97-AF65-F5344CB8AC3E}">
        <p14:creationId xmlns:p14="http://schemas.microsoft.com/office/powerpoint/2010/main" val="15199534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09816"/>
            <a:ext cx="10515600" cy="4917989"/>
          </a:xfrm>
        </p:spPr>
        <p:txBody>
          <a:bodyPr>
            <a:normAutofit lnSpcReduction="10000"/>
          </a:bodyPr>
          <a:lstStyle/>
          <a:p>
            <a:pPr marL="0" lvl="0" indent="0" algn="just">
              <a:lnSpc>
                <a:spcPct val="100000"/>
              </a:lnSpc>
              <a:spcBef>
                <a:spcPts val="0"/>
              </a:spcBef>
              <a:buNone/>
            </a:pP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Hakaret</a:t>
            </a:r>
            <a:r>
              <a:rPr lang="tr-TR" sz="2400" dirty="0">
                <a:solidFill>
                  <a:prstClr val="black"/>
                </a:solidFill>
                <a:latin typeface="Tahoma" panose="020B0604030504040204" pitchFamily="34" charset="0"/>
                <a:ea typeface="Tahoma" panose="020B0604030504040204" pitchFamily="34" charset="0"/>
                <a:cs typeface="Tahoma" panose="020B0604030504040204" pitchFamily="34" charset="0"/>
              </a:rPr>
              <a:t> (TCK Madde 125)</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Bir kimseye onur,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şeref ve saygınlığını rencide edebilecek nitelikte somut bir fiil veya olgu isnat eden veya sövmek suretiyle bir kimsenin onur, şeref ve saygınlığına saldıran</a:t>
            </a:r>
            <a:r>
              <a:rPr lang="tr-TR" dirty="0">
                <a:latin typeface="Tahoma" panose="020B0604030504040204" pitchFamily="34" charset="0"/>
                <a:ea typeface="Tahoma" panose="020B0604030504040204" pitchFamily="34" charset="0"/>
                <a:cs typeface="Tahoma" panose="020B0604030504040204" pitchFamily="34" charset="0"/>
              </a:rPr>
              <a:t> kişi,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üç aydan iki yıla kadar hapis veya adlî para cezası</a:t>
            </a:r>
            <a:r>
              <a:rPr lang="tr-TR" dirty="0">
                <a:latin typeface="Tahoma" panose="020B0604030504040204" pitchFamily="34" charset="0"/>
                <a:ea typeface="Tahoma" panose="020B0604030504040204" pitchFamily="34" charset="0"/>
                <a:cs typeface="Tahoma" panose="020B0604030504040204" pitchFamily="34" charset="0"/>
              </a:rPr>
              <a:t> ile cezalandırılır.</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r>
              <a:rPr lang="tr-TR" dirty="0">
                <a:latin typeface="Tahoma" panose="020B0604030504040204" pitchFamily="34" charset="0"/>
                <a:ea typeface="Tahoma" panose="020B0604030504040204" pitchFamily="34" charset="0"/>
                <a:cs typeface="Tahoma" panose="020B0604030504040204" pitchFamily="34" charset="0"/>
              </a:rPr>
              <a:t>Belirtmek gerekir ki, hakaret suçunun;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kamu görevlisine karşı görevinden dolayı işlenmesi hâlinde</a:t>
            </a:r>
            <a:r>
              <a:rPr lang="tr-TR" dirty="0">
                <a:latin typeface="Tahoma" panose="020B0604030504040204" pitchFamily="34" charset="0"/>
                <a:ea typeface="Tahoma" panose="020B0604030504040204" pitchFamily="34" charset="0"/>
                <a:cs typeface="Tahoma" panose="020B0604030504040204" pitchFamily="34" charset="0"/>
              </a:rPr>
              <a:t>, cezanın alt sınırı bir yıldan az olamaz. Bu durumda suç şikayete bağlı olmaktan çıkar ve </a:t>
            </a:r>
            <a:r>
              <a:rPr lang="tr-TR" b="1" dirty="0" err="1">
                <a:solidFill>
                  <a:srgbClr val="002060"/>
                </a:solidFill>
                <a:latin typeface="Tahoma" panose="020B0604030504040204" pitchFamily="34" charset="0"/>
                <a:ea typeface="Tahoma" panose="020B0604030504040204" pitchFamily="34" charset="0"/>
                <a:cs typeface="Tahoma" panose="020B0604030504040204" pitchFamily="34" charset="0"/>
              </a:rPr>
              <a:t>re’sen</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 takip </a:t>
            </a:r>
            <a:r>
              <a:rPr lang="tr-TR" dirty="0">
                <a:latin typeface="Tahoma" panose="020B0604030504040204" pitchFamily="34" charset="0"/>
                <a:ea typeface="Tahoma" panose="020B0604030504040204" pitchFamily="34" charset="0"/>
                <a:cs typeface="Tahoma" panose="020B0604030504040204" pitchFamily="34" charset="0"/>
              </a:rPr>
              <a:t>edilir.</a:t>
            </a:r>
          </a:p>
          <a:p>
            <a:pPr marL="0" lvl="0" indent="0" algn="just">
              <a:lnSpc>
                <a:spcPct val="100000"/>
              </a:lnSpc>
              <a:spcBef>
                <a:spcPts val="0"/>
              </a:spcBef>
              <a:buNone/>
            </a:pPr>
            <a:endParaRPr lang="tr-TR" sz="2400" dirty="0">
              <a:solidFill>
                <a:prstClr val="black"/>
              </a:solidFill>
            </a:endParaRP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779707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2051222"/>
            <a:ext cx="10515600" cy="3542270"/>
          </a:xfrm>
        </p:spPr>
        <p:txBody>
          <a:bodyPr>
            <a:normAutofit/>
          </a:bodyPr>
          <a:lstStyle/>
          <a:p>
            <a:pPr algn="just"/>
            <a:r>
              <a:rPr lang="tr-TR" sz="2400" b="1" u="sng" dirty="0">
                <a:solidFill>
                  <a:srgbClr val="002060"/>
                </a:solidFill>
                <a:latin typeface="Tahoma" panose="020B0604030504040204" pitchFamily="34" charset="0"/>
                <a:ea typeface="Tahoma" panose="020B0604030504040204" pitchFamily="34" charset="0"/>
                <a:cs typeface="Tahoma" panose="020B0604030504040204" pitchFamily="34" charset="0"/>
              </a:rPr>
              <a:t>2. Tazminat Hukuku Araçları</a:t>
            </a:r>
          </a:p>
          <a:p>
            <a:pPr algn="just"/>
            <a:r>
              <a:rPr lang="tr-TR" sz="2400" dirty="0">
                <a:latin typeface="Tahoma" panose="020B0604030504040204" pitchFamily="34" charset="0"/>
                <a:ea typeface="Tahoma" panose="020B0604030504040204" pitchFamily="34" charset="0"/>
                <a:cs typeface="Tahoma" panose="020B0604030504040204" pitchFamily="34" charset="0"/>
              </a:rPr>
              <a:t>Kendisine hakaret edilen, şiddet uygulanan veya tehdit edilen hekim, bu eylemler nedeniyle uğradığı </a:t>
            </a: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maddi ve manevi zararlar </a:t>
            </a:r>
            <a:r>
              <a:rPr lang="tr-TR" sz="2400" dirty="0">
                <a:latin typeface="Tahoma" panose="020B0604030504040204" pitchFamily="34" charset="0"/>
                <a:ea typeface="Tahoma" panose="020B0604030504040204" pitchFamily="34" charset="0"/>
                <a:cs typeface="Tahoma" panose="020B0604030504040204" pitchFamily="34" charset="0"/>
              </a:rPr>
              <a:t>için failden tazminat talep edebilir.</a:t>
            </a:r>
          </a:p>
          <a:p>
            <a:pPr algn="just"/>
            <a:endParaRPr lang="tr-TR" sz="2400" dirty="0">
              <a:latin typeface="Tahoma" panose="020B0604030504040204" pitchFamily="34" charset="0"/>
              <a:ea typeface="Tahoma" panose="020B0604030504040204" pitchFamily="34" charset="0"/>
              <a:cs typeface="Tahoma" panose="020B0604030504040204" pitchFamily="34" charset="0"/>
            </a:endParaRPr>
          </a:p>
          <a:p>
            <a:pPr algn="just"/>
            <a:r>
              <a:rPr lang="tr-TR" sz="2400" dirty="0">
                <a:latin typeface="Tahoma" panose="020B0604030504040204" pitchFamily="34" charset="0"/>
                <a:ea typeface="Tahoma" panose="020B0604030504040204" pitchFamily="34" charset="0"/>
                <a:cs typeface="Tahoma" panose="020B0604030504040204" pitchFamily="34" charset="0"/>
              </a:rPr>
              <a:t>Şiddet içeren eylemler nedeniyle hekim uğradığı zararın tazminini </a:t>
            </a: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saldırganın yanı sıra güvenli ve sağlıklı koşullarda çalışma hakkını etkili bir biçimde kullandırmayan idareden</a:t>
            </a:r>
            <a:r>
              <a:rPr lang="tr-TR" sz="2400" dirty="0">
                <a:latin typeface="Tahoma" panose="020B0604030504040204" pitchFamily="34" charset="0"/>
                <a:ea typeface="Tahoma" panose="020B0604030504040204" pitchFamily="34" charset="0"/>
                <a:cs typeface="Tahoma" panose="020B0604030504040204" pitchFamily="34" charset="0"/>
              </a:rPr>
              <a:t> isteyebilir.</a:t>
            </a: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algn="just"/>
            <a:endParaRPr lang="tr-TR" dirty="0">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136075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09816"/>
            <a:ext cx="10515600" cy="4917989"/>
          </a:xfrm>
        </p:spPr>
        <p:txBody>
          <a:bodyPr>
            <a:normAutofit lnSpcReduction="10000"/>
          </a:bodyPr>
          <a:lstStyle/>
          <a:p>
            <a:pPr lvl="0" algn="just"/>
            <a:r>
              <a:rPr lang="tr-TR" sz="2400" b="1" u="sng" dirty="0">
                <a:solidFill>
                  <a:srgbClr val="002060"/>
                </a:solidFill>
                <a:latin typeface="Tahoma" panose="020B0604030504040204" pitchFamily="34" charset="0"/>
                <a:ea typeface="Tahoma" panose="020B0604030504040204" pitchFamily="34" charset="0"/>
                <a:cs typeface="Tahoma" panose="020B0604030504040204" pitchFamily="34" charset="0"/>
              </a:rPr>
              <a:t>3. Yargı Süreci</a:t>
            </a:r>
          </a:p>
          <a:p>
            <a:pPr lvl="0" algn="just"/>
            <a:r>
              <a:rPr lang="tr-TR" sz="2200" dirty="0">
                <a:solidFill>
                  <a:prstClr val="black"/>
                </a:solidFill>
                <a:latin typeface="Tahoma" panose="020B0604030504040204" pitchFamily="34" charset="0"/>
                <a:ea typeface="Tahoma" panose="020B0604030504040204" pitchFamily="34" charset="0"/>
                <a:cs typeface="Tahoma" panose="020B0604030504040204" pitchFamily="34" charset="0"/>
              </a:rPr>
              <a:t>İspat sorunlarıyla karşılaşmamak bakımından, durumun orada bulunan </a:t>
            </a:r>
            <a:r>
              <a:rPr lang="tr-TR" sz="2200" b="1" dirty="0">
                <a:solidFill>
                  <a:srgbClr val="002060"/>
                </a:solidFill>
                <a:latin typeface="Tahoma" panose="020B0604030504040204" pitchFamily="34" charset="0"/>
                <a:ea typeface="Tahoma" panose="020B0604030504040204" pitchFamily="34" charset="0"/>
                <a:cs typeface="Tahoma" panose="020B0604030504040204" pitchFamily="34" charset="0"/>
              </a:rPr>
              <a:t>diğer meslektaş veya hasta, hasta yakınlarıyla beraber tutanak altına alınması</a:t>
            </a:r>
            <a:r>
              <a:rPr lang="tr-TR" sz="2200" dirty="0">
                <a:solidFill>
                  <a:prstClr val="black"/>
                </a:solidFill>
                <a:latin typeface="Tahoma" panose="020B0604030504040204" pitchFamily="34" charset="0"/>
                <a:ea typeface="Tahoma" panose="020B0604030504040204" pitchFamily="34" charset="0"/>
                <a:cs typeface="Tahoma" panose="020B0604030504040204" pitchFamily="34" charset="0"/>
              </a:rPr>
              <a:t> büyük önem taşımaktadır. Olayın </a:t>
            </a:r>
            <a:r>
              <a:rPr lang="tr-TR" sz="2200" b="1" dirty="0">
                <a:solidFill>
                  <a:srgbClr val="002060"/>
                </a:solidFill>
                <a:latin typeface="Tahoma" panose="020B0604030504040204" pitchFamily="34" charset="0"/>
                <a:ea typeface="Tahoma" panose="020B0604030504040204" pitchFamily="34" charset="0"/>
                <a:cs typeface="Tahoma" panose="020B0604030504040204" pitchFamily="34" charset="0"/>
              </a:rPr>
              <a:t>tanıklarının</a:t>
            </a:r>
            <a:r>
              <a:rPr lang="tr-TR" sz="2200" dirty="0">
                <a:solidFill>
                  <a:prstClr val="black"/>
                </a:solidFill>
                <a:latin typeface="Tahoma" panose="020B0604030504040204" pitchFamily="34" charset="0"/>
                <a:ea typeface="Tahoma" panose="020B0604030504040204" pitchFamily="34" charset="0"/>
                <a:cs typeface="Tahoma" panose="020B0604030504040204" pitchFamily="34" charset="0"/>
              </a:rPr>
              <a:t> da bu tutanağa kaydedilmesinde yarar vardır.</a:t>
            </a:r>
          </a:p>
          <a:p>
            <a:pPr lvl="0" algn="just"/>
            <a:endParaRPr lang="tr-TR" sz="2200"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lvl="0" algn="just"/>
            <a:r>
              <a:rPr lang="tr-TR" sz="2200" dirty="0">
                <a:solidFill>
                  <a:prstClr val="black"/>
                </a:solidFill>
                <a:latin typeface="Tahoma" panose="020B0604030504040204" pitchFamily="34" charset="0"/>
                <a:ea typeface="Tahoma" panose="020B0604030504040204" pitchFamily="34" charset="0"/>
                <a:cs typeface="Tahoma" panose="020B0604030504040204" pitchFamily="34" charset="0"/>
              </a:rPr>
              <a:t>Ceza davası </a:t>
            </a:r>
            <a:r>
              <a:rPr lang="tr-TR" sz="2200" b="1" dirty="0">
                <a:solidFill>
                  <a:srgbClr val="002060"/>
                </a:solidFill>
                <a:latin typeface="Tahoma" panose="020B0604030504040204" pitchFamily="34" charset="0"/>
                <a:ea typeface="Tahoma" panose="020B0604030504040204" pitchFamily="34" charset="0"/>
                <a:cs typeface="Tahoma" panose="020B0604030504040204" pitchFamily="34" charset="0"/>
              </a:rPr>
              <a:t>kendiliğinden</a:t>
            </a:r>
            <a:r>
              <a:rPr lang="tr-TR" sz="2200" dirty="0">
                <a:solidFill>
                  <a:prstClr val="black"/>
                </a:solidFill>
                <a:latin typeface="Tahoma" panose="020B0604030504040204" pitchFamily="34" charset="0"/>
                <a:ea typeface="Tahoma" panose="020B0604030504040204" pitchFamily="34" charset="0"/>
                <a:cs typeface="Tahoma" panose="020B0604030504040204" pitchFamily="34" charset="0"/>
              </a:rPr>
              <a:t> yürür. Dolayısıyla ayrıca takip etmeye gerek yoktur. Sadece </a:t>
            </a:r>
            <a:r>
              <a:rPr lang="tr-TR" sz="2200" b="1" dirty="0">
                <a:solidFill>
                  <a:srgbClr val="002060"/>
                </a:solidFill>
                <a:latin typeface="Tahoma" panose="020B0604030504040204" pitchFamily="34" charset="0"/>
                <a:ea typeface="Tahoma" panose="020B0604030504040204" pitchFamily="34" charset="0"/>
                <a:cs typeface="Tahoma" panose="020B0604030504040204" pitchFamily="34" charset="0"/>
              </a:rPr>
              <a:t>ifade verme zorunluluğu</a:t>
            </a:r>
            <a:r>
              <a:rPr lang="tr-TR" sz="2200" dirty="0">
                <a:solidFill>
                  <a:prstClr val="black"/>
                </a:solidFill>
                <a:latin typeface="Tahoma" panose="020B0604030504040204" pitchFamily="34" charset="0"/>
                <a:ea typeface="Tahoma" panose="020B0604030504040204" pitchFamily="34" charset="0"/>
                <a:cs typeface="Tahoma" panose="020B0604030504040204" pitchFamily="34" charset="0"/>
              </a:rPr>
              <a:t> bulunmaktadır. Hekime herhangi bir masrafı bulunmamaktadır.</a:t>
            </a:r>
          </a:p>
          <a:p>
            <a:pPr lvl="0" algn="just"/>
            <a:endParaRPr lang="tr-TR" sz="2200"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lvl="0" algn="just"/>
            <a:r>
              <a:rPr lang="tr-TR" sz="2200" dirty="0">
                <a:solidFill>
                  <a:prstClr val="black"/>
                </a:solidFill>
                <a:latin typeface="Tahoma" panose="020B0604030504040204" pitchFamily="34" charset="0"/>
                <a:ea typeface="Tahoma" panose="020B0604030504040204" pitchFamily="34" charset="0"/>
                <a:cs typeface="Tahoma" panose="020B0604030504040204" pitchFamily="34" charset="0"/>
              </a:rPr>
              <a:t>Tazminat davasını ise </a:t>
            </a:r>
            <a:r>
              <a:rPr lang="tr-TR" sz="2200" b="1" dirty="0">
                <a:solidFill>
                  <a:srgbClr val="002060"/>
                </a:solidFill>
                <a:latin typeface="Tahoma" panose="020B0604030504040204" pitchFamily="34" charset="0"/>
                <a:ea typeface="Tahoma" panose="020B0604030504040204" pitchFamily="34" charset="0"/>
                <a:cs typeface="Tahoma" panose="020B0604030504040204" pitchFamily="34" charset="0"/>
              </a:rPr>
              <a:t>aktif olarak yürütmek</a:t>
            </a:r>
            <a:r>
              <a:rPr lang="tr-TR" sz="2200" dirty="0">
                <a:solidFill>
                  <a:prstClr val="black"/>
                </a:solidFill>
                <a:latin typeface="Tahoma" panose="020B0604030504040204" pitchFamily="34" charset="0"/>
                <a:ea typeface="Tahoma" panose="020B0604030504040204" pitchFamily="34" charset="0"/>
                <a:cs typeface="Tahoma" panose="020B0604030504040204" pitchFamily="34" charset="0"/>
              </a:rPr>
              <a:t> gerekir. Davayı açmak ve yürütmek belli bir </a:t>
            </a:r>
            <a:r>
              <a:rPr lang="tr-TR" sz="2200" b="1" dirty="0">
                <a:solidFill>
                  <a:srgbClr val="002060"/>
                </a:solidFill>
                <a:latin typeface="Tahoma" panose="020B0604030504040204" pitchFamily="34" charset="0"/>
                <a:ea typeface="Tahoma" panose="020B0604030504040204" pitchFamily="34" charset="0"/>
                <a:cs typeface="Tahoma" panose="020B0604030504040204" pitchFamily="34" charset="0"/>
              </a:rPr>
              <a:t>maddi külfeti</a:t>
            </a:r>
            <a:r>
              <a:rPr lang="tr-TR" sz="2200" dirty="0">
                <a:solidFill>
                  <a:prstClr val="black"/>
                </a:solidFill>
                <a:latin typeface="Tahoma" panose="020B0604030504040204" pitchFamily="34" charset="0"/>
                <a:ea typeface="Tahoma" panose="020B0604030504040204" pitchFamily="34" charset="0"/>
                <a:cs typeface="Tahoma" panose="020B0604030504040204" pitchFamily="34" charset="0"/>
              </a:rPr>
              <a:t> gerektirir. Ancak dava kazanılınca bu miktarlar karşı taraftan tahsil edilir.</a:t>
            </a:r>
          </a:p>
          <a:p>
            <a:pPr lvl="0" algn="just"/>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Hakeri</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H: Sağlık Çalışanlarının Şiddet, Hakaret ve Tehdide Karşı Hak Arama Yolları. </a:t>
            </a:r>
            <a:r>
              <a:rPr lang="tr-TR" sz="1200" dirty="0">
                <a:solidFill>
                  <a:prstClr val="black"/>
                </a:solidFill>
                <a:latin typeface="Tahoma" panose="020B0604030504040204" pitchFamily="34" charset="0"/>
                <a:ea typeface="Tahoma" panose="020B0604030504040204" pitchFamily="34" charset="0"/>
                <a:cs typeface="Tahoma" panose="020B0604030504040204" pitchFamily="34" charset="0"/>
                <a:hlinkClick r:id="rId2"/>
              </a:rPr>
              <a:t>http://www.medimagazin.com.tr/authors/hakan-hakeri/tr-saglik-calisanlarinin-siddet-hakaret-ve-tehdide-karsi-hak-arama-yollari-72-64-3158.html</a:t>
            </a:r>
            <a:r>
              <a:rPr lang="tr-TR" sz="1200" dirty="0">
                <a:solidFill>
                  <a:prstClr val="black"/>
                </a:solidFill>
                <a:latin typeface="Tahoma" panose="020B0604030504040204" pitchFamily="34" charset="0"/>
                <a:ea typeface="Tahoma" panose="020B0604030504040204" pitchFamily="34" charset="0"/>
                <a:cs typeface="Tahoma" panose="020B0604030504040204" pitchFamily="34" charset="0"/>
              </a:rPr>
              <a:t> (Erişim Tarihi: 20.11.2016)</a:t>
            </a: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80613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09816"/>
            <a:ext cx="10515600" cy="4917989"/>
          </a:xfrm>
        </p:spPr>
        <p:txBody>
          <a:bodyPr>
            <a:normAutofit/>
          </a:bodyPr>
          <a:lstStyle/>
          <a:p>
            <a:pPr marL="0" indent="0" algn="just">
              <a:buNone/>
            </a:pP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Sağlık Bakanlığı ve Bağlı Kuruluşlarının Teşkilat ve Görevleri Hakkında KHK</a:t>
            </a:r>
            <a:r>
              <a:rPr lang="tr-TR" dirty="0">
                <a:latin typeface="Tahoma" panose="020B0604030504040204" pitchFamily="34" charset="0"/>
                <a:ea typeface="Tahoma" panose="020B0604030504040204" pitchFamily="34" charset="0"/>
                <a:cs typeface="Tahoma" panose="020B0604030504040204" pitchFamily="34" charset="0"/>
              </a:rPr>
              <a:t> </a:t>
            </a:r>
            <a:r>
              <a:rPr lang="tr-TR" sz="2000" dirty="0">
                <a:latin typeface="Tahoma" panose="020B0604030504040204" pitchFamily="34" charset="0"/>
                <a:ea typeface="Tahoma" panose="020B0604030504040204" pitchFamily="34" charset="0"/>
                <a:cs typeface="Tahoma" panose="020B0604030504040204" pitchFamily="34" charset="0"/>
              </a:rPr>
              <a:t>(663 Sayılı) </a:t>
            </a:r>
          </a:p>
          <a:p>
            <a:pPr marL="0" indent="0" algn="just">
              <a:buNone/>
            </a:pPr>
            <a:endParaRPr lang="tr-TR"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dirty="0">
                <a:latin typeface="Tahoma" panose="020B0604030504040204" pitchFamily="34" charset="0"/>
                <a:ea typeface="Tahoma" panose="020B0604030504040204" pitchFamily="34" charset="0"/>
                <a:cs typeface="Tahoma" panose="020B0604030504040204" pitchFamily="34" charset="0"/>
              </a:rPr>
              <a:t>54. maddesinde sağlık çalışanlarına hukuki yardım konusunu düzenlemiş bulunmaktadır. </a:t>
            </a:r>
          </a:p>
          <a:p>
            <a:pPr marL="0" indent="0" algn="just">
              <a:buNone/>
            </a:pPr>
            <a:r>
              <a:rPr lang="tr-TR" dirty="0">
                <a:latin typeface="Tahoma" panose="020B0604030504040204" pitchFamily="34" charset="0"/>
                <a:ea typeface="Tahoma" panose="020B0604030504040204" pitchFamily="34" charset="0"/>
                <a:cs typeface="Tahoma" panose="020B0604030504040204" pitchFamily="34" charset="0"/>
              </a:rPr>
              <a:t>Buna göre, “bakanlık ve bağlı kuruluşlarında; sağlık hizmeti sunumu sırasında veya bu görevlerden dolayı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personele karşı işlenen suçlar sebebiyle ceza hukuku kapsamında yürütülmekte olan işlemler ve davalarda</a:t>
            </a:r>
            <a:r>
              <a:rPr lang="tr-TR" dirty="0">
                <a:latin typeface="Tahoma" panose="020B0604030504040204" pitchFamily="34" charset="0"/>
                <a:ea typeface="Tahoma" panose="020B0604030504040204" pitchFamily="34" charset="0"/>
                <a:cs typeface="Tahoma" panose="020B0604030504040204" pitchFamily="34" charset="0"/>
              </a:rPr>
              <a:t> personelin talebi üzerine Bakanlık ve bağlı kuruluşlarınca </a:t>
            </a: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hukukî yardım</a:t>
            </a:r>
            <a:r>
              <a:rPr lang="tr-TR" dirty="0">
                <a:latin typeface="Tahoma" panose="020B0604030504040204" pitchFamily="34" charset="0"/>
                <a:ea typeface="Tahoma" panose="020B0604030504040204" pitchFamily="34" charset="0"/>
                <a:cs typeface="Tahoma" panose="020B0604030504040204" pitchFamily="34" charset="0"/>
              </a:rPr>
              <a:t> yapılır.”</a:t>
            </a: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896467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178011"/>
            <a:ext cx="10515600" cy="5082745"/>
          </a:xfrm>
        </p:spPr>
        <p:txBody>
          <a:bodyPr>
            <a:normAutofit fontScale="92500" lnSpcReduction="20000"/>
          </a:bodyPr>
          <a:lstStyle/>
          <a:p>
            <a:pPr marL="0" indent="0" algn="just">
              <a:buNone/>
            </a:pPr>
            <a:r>
              <a:rPr lang="tr-TR" b="1" u="sng" dirty="0">
                <a:solidFill>
                  <a:srgbClr val="002060"/>
                </a:solidFill>
                <a:latin typeface="Tahoma" panose="020B0604030504040204" pitchFamily="34" charset="0"/>
                <a:ea typeface="Tahoma" panose="020B0604030504040204" pitchFamily="34" charset="0"/>
                <a:cs typeface="Tahoma" panose="020B0604030504040204" pitchFamily="34" charset="0"/>
              </a:rPr>
              <a:t>4. Hukuksal Algoritma</a:t>
            </a:r>
          </a:p>
          <a:p>
            <a:pPr algn="just"/>
            <a:r>
              <a:rPr lang="es-ES" sz="2400" dirty="0">
                <a:latin typeface="Tahoma" panose="020B0604030504040204" pitchFamily="34" charset="0"/>
                <a:ea typeface="Tahoma" panose="020B0604030504040204" pitchFamily="34" charset="0"/>
                <a:cs typeface="Tahoma" panose="020B0604030504040204" pitchFamily="34" charset="0"/>
              </a:rPr>
              <a:t>Olay yerinde ve anında </a:t>
            </a:r>
            <a:r>
              <a:rPr lang="es-ES" sz="2400" b="1" dirty="0">
                <a:solidFill>
                  <a:srgbClr val="002060"/>
                </a:solidFill>
                <a:latin typeface="Tahoma" panose="020B0604030504040204" pitchFamily="34" charset="0"/>
                <a:ea typeface="Tahoma" panose="020B0604030504040204" pitchFamily="34" charset="0"/>
                <a:cs typeface="Tahoma" panose="020B0604030504040204" pitchFamily="34" charset="0"/>
              </a:rPr>
              <a:t>tutanak tutun </a:t>
            </a:r>
            <a:r>
              <a:rPr lang="es-ES" sz="2400" dirty="0">
                <a:latin typeface="Tahoma" panose="020B0604030504040204" pitchFamily="34" charset="0"/>
                <a:ea typeface="Tahoma" panose="020B0604030504040204" pitchFamily="34" charset="0"/>
                <a:cs typeface="Tahoma" panose="020B0604030504040204" pitchFamily="34" charset="0"/>
              </a:rPr>
              <a:t>ve</a:t>
            </a:r>
            <a:r>
              <a:rPr lang="tr-TR" sz="2400" dirty="0">
                <a:latin typeface="Tahoma" panose="020B0604030504040204" pitchFamily="34" charset="0"/>
                <a:ea typeface="Tahoma" panose="020B0604030504040204" pitchFamily="34" charset="0"/>
                <a:cs typeface="Tahoma" panose="020B0604030504040204" pitchFamily="34" charset="0"/>
              </a:rPr>
              <a:t> </a:t>
            </a: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görgü tanıklarına </a:t>
            </a:r>
            <a:r>
              <a:rPr lang="tr-TR" sz="2400" dirty="0">
                <a:latin typeface="Tahoma" panose="020B0604030504040204" pitchFamily="34" charset="0"/>
                <a:ea typeface="Tahoma" panose="020B0604030504040204" pitchFamily="34" charset="0"/>
                <a:cs typeface="Tahoma" panose="020B0604030504040204" pitchFamily="34" charset="0"/>
              </a:rPr>
              <a:t>imzalatın.</a:t>
            </a:r>
          </a:p>
          <a:p>
            <a:pPr algn="just"/>
            <a:r>
              <a:rPr lang="tr-TR" sz="2400" dirty="0">
                <a:latin typeface="Tahoma" panose="020B0604030504040204" pitchFamily="34" charset="0"/>
                <a:ea typeface="Tahoma" panose="020B0604030504040204" pitchFamily="34" charset="0"/>
                <a:cs typeface="Tahoma" panose="020B0604030504040204" pitchFamily="34" charset="0"/>
              </a:rPr>
              <a:t>Hastane polisine/güvenlik birimine </a:t>
            </a: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bilgi</a:t>
            </a:r>
            <a:r>
              <a:rPr lang="tr-TR" sz="2400" dirty="0">
                <a:latin typeface="Tahoma" panose="020B0604030504040204" pitchFamily="34" charset="0"/>
                <a:ea typeface="Tahoma" panose="020B0604030504040204" pitchFamily="34" charset="0"/>
                <a:cs typeface="Tahoma" panose="020B0604030504040204" pitchFamily="34" charset="0"/>
              </a:rPr>
              <a:t> verin.</a:t>
            </a:r>
          </a:p>
          <a:p>
            <a:pPr algn="just"/>
            <a:r>
              <a:rPr lang="tr-TR" sz="2400" dirty="0">
                <a:latin typeface="Tahoma" panose="020B0604030504040204" pitchFamily="34" charset="0"/>
                <a:ea typeface="Tahoma" panose="020B0604030504040204" pitchFamily="34" charset="0"/>
                <a:cs typeface="Tahoma" panose="020B0604030504040204" pitchFamily="34" charset="0"/>
              </a:rPr>
              <a:t>Kurum/çalıştığınız </a:t>
            </a: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işyeri yetkilisine bilgi </a:t>
            </a:r>
            <a:r>
              <a:rPr lang="tr-TR" sz="2400" dirty="0">
                <a:latin typeface="Tahoma" panose="020B0604030504040204" pitchFamily="34" charset="0"/>
                <a:ea typeface="Tahoma" panose="020B0604030504040204" pitchFamily="34" charset="0"/>
                <a:cs typeface="Tahoma" panose="020B0604030504040204" pitchFamily="34" charset="0"/>
              </a:rPr>
              <a:t>verin.</a:t>
            </a:r>
          </a:p>
          <a:p>
            <a:pPr algn="just"/>
            <a:r>
              <a:rPr lang="tr-TR" sz="2400" dirty="0">
                <a:latin typeface="Tahoma" panose="020B0604030504040204" pitchFamily="34" charset="0"/>
                <a:ea typeface="Tahoma" panose="020B0604030504040204" pitchFamily="34" charset="0"/>
                <a:cs typeface="Tahoma" panose="020B0604030504040204" pitchFamily="34" charset="0"/>
              </a:rPr>
              <a:t>Sağlık durumunuzla ilgili </a:t>
            </a: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tıbbi rapor</a:t>
            </a:r>
            <a:r>
              <a:rPr lang="tr-TR" sz="2400" dirty="0">
                <a:latin typeface="Tahoma" panose="020B0604030504040204" pitchFamily="34" charset="0"/>
                <a:ea typeface="Tahoma" panose="020B0604030504040204" pitchFamily="34" charset="0"/>
                <a:cs typeface="Tahoma" panose="020B0604030504040204" pitchFamily="34" charset="0"/>
              </a:rPr>
              <a:t> alın.</a:t>
            </a:r>
          </a:p>
          <a:p>
            <a:pPr algn="just"/>
            <a:r>
              <a:rPr lang="tr-TR" sz="2400" dirty="0">
                <a:latin typeface="Tahoma" panose="020B0604030504040204" pitchFamily="34" charset="0"/>
                <a:ea typeface="Tahoma" panose="020B0604030504040204" pitchFamily="34" charset="0"/>
                <a:cs typeface="Tahoma" panose="020B0604030504040204" pitchFamily="34" charset="0"/>
              </a:rPr>
              <a:t>Tabip odanızın </a:t>
            </a: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şiddet başvuru hattını</a:t>
            </a:r>
            <a:r>
              <a:rPr lang="tr-TR" sz="2400" dirty="0">
                <a:latin typeface="Tahoma" panose="020B0604030504040204" pitchFamily="34" charset="0"/>
                <a:ea typeface="Tahoma" panose="020B0604030504040204" pitchFamily="34" charset="0"/>
                <a:cs typeface="Tahoma" panose="020B0604030504040204" pitchFamily="34" charset="0"/>
              </a:rPr>
              <a:t> arayın </a:t>
            </a:r>
            <a:r>
              <a:rPr lang="nn-NO" sz="2400" dirty="0">
                <a:latin typeface="Tahoma" panose="020B0604030504040204" pitchFamily="34" charset="0"/>
                <a:ea typeface="Tahoma" panose="020B0604030504040204" pitchFamily="34" charset="0"/>
                <a:cs typeface="Tahoma" panose="020B0604030504040204" pitchFamily="34" charset="0"/>
              </a:rPr>
              <a:t>/ Tabip odanıza bilgi verin, kurumsal ve hukuki</a:t>
            </a:r>
            <a:r>
              <a:rPr lang="tr-TR" sz="2400" dirty="0">
                <a:latin typeface="Tahoma" panose="020B0604030504040204" pitchFamily="34" charset="0"/>
                <a:ea typeface="Tahoma" panose="020B0604030504040204" pitchFamily="34" charset="0"/>
                <a:cs typeface="Tahoma" panose="020B0604030504040204" pitchFamily="34" charset="0"/>
              </a:rPr>
              <a:t> destek isteyin.</a:t>
            </a:r>
          </a:p>
          <a:p>
            <a:pPr algn="just"/>
            <a:r>
              <a:rPr lang="tr-TR" sz="2400" dirty="0">
                <a:latin typeface="Tahoma" panose="020B0604030504040204" pitchFamily="34" charset="0"/>
                <a:ea typeface="Tahoma" panose="020B0604030504040204" pitchFamily="34" charset="0"/>
                <a:cs typeface="Tahoma" panose="020B0604030504040204" pitchFamily="34" charset="0"/>
              </a:rPr>
              <a:t>İnternet üzerinden Tabip odası / TTB </a:t>
            </a: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şiddet başvuru formunu</a:t>
            </a:r>
            <a:r>
              <a:rPr lang="tr-TR" sz="2400" dirty="0">
                <a:latin typeface="Tahoma" panose="020B0604030504040204" pitchFamily="34" charset="0"/>
                <a:ea typeface="Tahoma" panose="020B0604030504040204" pitchFamily="34" charset="0"/>
                <a:cs typeface="Tahoma" panose="020B0604030504040204" pitchFamily="34" charset="0"/>
              </a:rPr>
              <a:t> doldurun. Hukuki işlem için şikayetçi olmasanız dahi (olmanız gerekmez) yine de süreci izleyin.</a:t>
            </a:r>
          </a:p>
          <a:p>
            <a:pPr algn="just"/>
            <a:r>
              <a:rPr lang="tr-TR" sz="2400" dirty="0">
                <a:latin typeface="Tahoma" panose="020B0604030504040204" pitchFamily="34" charset="0"/>
                <a:ea typeface="Tahoma" panose="020B0604030504040204" pitchFamily="34" charset="0"/>
                <a:cs typeface="Tahoma" panose="020B0604030504040204" pitchFamily="34" charset="0"/>
              </a:rPr>
              <a:t>Açılan kamu davasına istediğiniz takdirde </a:t>
            </a:r>
            <a:r>
              <a:rPr lang="tr-TR" sz="2400" b="1" dirty="0">
                <a:solidFill>
                  <a:srgbClr val="002060"/>
                </a:solidFill>
                <a:latin typeface="Tahoma" panose="020B0604030504040204" pitchFamily="34" charset="0"/>
                <a:ea typeface="Tahoma" panose="020B0604030504040204" pitchFamily="34" charset="0"/>
                <a:cs typeface="Tahoma" panose="020B0604030504040204" pitchFamily="34" charset="0"/>
              </a:rPr>
              <a:t>müdahil olma hakkınız</a:t>
            </a:r>
            <a:r>
              <a:rPr lang="tr-TR" sz="2400" dirty="0">
                <a:latin typeface="Tahoma" panose="020B0604030504040204" pitchFamily="34" charset="0"/>
                <a:ea typeface="Tahoma" panose="020B0604030504040204" pitchFamily="34" charset="0"/>
                <a:cs typeface="Tahoma" panose="020B0604030504040204" pitchFamily="34" charset="0"/>
              </a:rPr>
              <a:t> olduğunu unutmayın.</a:t>
            </a:r>
          </a:p>
          <a:p>
            <a:pPr algn="just"/>
            <a:r>
              <a:rPr lang="tr-TR" sz="2400" dirty="0">
                <a:latin typeface="Tahoma" panose="020B0604030504040204" pitchFamily="34" charset="0"/>
                <a:ea typeface="Tahoma" panose="020B0604030504040204" pitchFamily="34" charset="0"/>
                <a:cs typeface="Tahoma" panose="020B0604030504040204" pitchFamily="34" charset="0"/>
              </a:rPr>
              <a:t>Saldırgandan ya da çalışılan kurum yönetiminden </a:t>
            </a:r>
            <a:r>
              <a:rPr lang="sv-SE" sz="2400" b="1" dirty="0">
                <a:solidFill>
                  <a:srgbClr val="002060"/>
                </a:solidFill>
                <a:latin typeface="Tahoma" panose="020B0604030504040204" pitchFamily="34" charset="0"/>
                <a:ea typeface="Tahoma" panose="020B0604030504040204" pitchFamily="34" charset="0"/>
                <a:cs typeface="Tahoma" panose="020B0604030504040204" pitchFamily="34" charset="0"/>
              </a:rPr>
              <a:t>tazminat talep etme hakkınız </a:t>
            </a:r>
            <a:r>
              <a:rPr lang="sv-SE" sz="2400" dirty="0">
                <a:latin typeface="Tahoma" panose="020B0604030504040204" pitchFamily="34" charset="0"/>
                <a:ea typeface="Tahoma" panose="020B0604030504040204" pitchFamily="34" charset="0"/>
                <a:cs typeface="Tahoma" panose="020B0604030504040204" pitchFamily="34" charset="0"/>
              </a:rPr>
              <a:t>olduğundan</a:t>
            </a:r>
            <a:r>
              <a:rPr lang="tr-TR" sz="2400" dirty="0">
                <a:latin typeface="Tahoma" panose="020B0604030504040204" pitchFamily="34" charset="0"/>
                <a:ea typeface="Tahoma" panose="020B0604030504040204" pitchFamily="34" charset="0"/>
                <a:cs typeface="Tahoma" panose="020B0604030504040204" pitchFamily="34" charset="0"/>
              </a:rPr>
              <a:t> mevcut durumu bu yönüyle de değerlendirin.</a:t>
            </a:r>
          </a:p>
          <a:p>
            <a:endParaRPr lang="tr-TR" sz="13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tr-TR" sz="1300" b="1" dirty="0">
                <a:solidFill>
                  <a:srgbClr val="FF0000"/>
                </a:solidFill>
                <a:latin typeface="Tahoma" panose="020B0604030504040204" pitchFamily="34" charset="0"/>
                <a:ea typeface="Tahoma" panose="020B0604030504040204" pitchFamily="34" charset="0"/>
                <a:cs typeface="Tahoma" panose="020B0604030504040204" pitchFamily="34" charset="0"/>
              </a:rPr>
              <a:t>Şiddetle Başa Çıkmak: Türk Tabipleri Birliği (Ocak-2013). </a:t>
            </a:r>
            <a:r>
              <a:rPr lang="tr-TR" sz="1300" b="1" dirty="0">
                <a:latin typeface="Tahoma" panose="020B0604030504040204" pitchFamily="34" charset="0"/>
                <a:ea typeface="Tahoma" panose="020B0604030504040204" pitchFamily="34" charset="0"/>
                <a:cs typeface="Tahoma" panose="020B0604030504040204" pitchFamily="34" charset="0"/>
                <a:hlinkClick r:id="rId2"/>
              </a:rPr>
              <a:t>https://www.ttb.org.tr/kutuphane/siddetbr_13.pdf</a:t>
            </a:r>
            <a:r>
              <a:rPr lang="tr-TR" sz="1300" b="1" dirty="0">
                <a:latin typeface="Tahoma" panose="020B0604030504040204" pitchFamily="34" charset="0"/>
                <a:ea typeface="Tahoma" panose="020B0604030504040204" pitchFamily="34" charset="0"/>
                <a:cs typeface="Tahoma" panose="020B0604030504040204" pitchFamily="34" charset="0"/>
              </a:rPr>
              <a:t> </a:t>
            </a:r>
            <a:r>
              <a:rPr lang="tr-TR" sz="1300" b="1" dirty="0">
                <a:solidFill>
                  <a:srgbClr val="FF0000"/>
                </a:solidFill>
                <a:latin typeface="Tahoma" panose="020B0604030504040204" pitchFamily="34" charset="0"/>
                <a:ea typeface="Tahoma" panose="020B0604030504040204" pitchFamily="34" charset="0"/>
                <a:cs typeface="Tahoma" panose="020B0604030504040204" pitchFamily="34" charset="0"/>
              </a:rPr>
              <a:t>(Erişim Tarihi: 20.11.2016)</a:t>
            </a:r>
          </a:p>
          <a:p>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224045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87045"/>
            <a:ext cx="10515600" cy="447675"/>
          </a:xfrm>
          <a:solidFill>
            <a:schemeClr val="bg1">
              <a:lumMod val="75000"/>
            </a:schemeClr>
          </a:solidFill>
        </p:spPr>
        <p:txBody>
          <a:bodyPr>
            <a:normAutofit/>
          </a:bodyPr>
          <a:lstStyle/>
          <a:p>
            <a:pPr algn="r"/>
            <a:r>
              <a:rPr lang="tr-TR" sz="2000" b="1" dirty="0">
                <a:latin typeface="Tahoma" panose="020B0604030504040204" pitchFamily="34" charset="0"/>
                <a:ea typeface="Tahoma" panose="020B0604030504040204" pitchFamily="34" charset="0"/>
                <a:cs typeface="Tahoma" panose="020B0604030504040204" pitchFamily="34" charset="0"/>
              </a:rPr>
              <a:t>SAĞLIK ÇALIŞANLARINA YÖNELİK ŞİDDETE KARŞI HUKUKİ KORUMA</a:t>
            </a:r>
          </a:p>
        </p:txBody>
      </p:sp>
      <p:sp>
        <p:nvSpPr>
          <p:cNvPr id="3" name="İçerik Yer Tutucusu 2"/>
          <p:cNvSpPr>
            <a:spLocks noGrp="1"/>
          </p:cNvSpPr>
          <p:nvPr>
            <p:ph idx="1"/>
          </p:nvPr>
        </p:nvSpPr>
        <p:spPr>
          <a:xfrm>
            <a:off x="838200" y="1309816"/>
            <a:ext cx="10515600" cy="4917989"/>
          </a:xfrm>
          <a:solidFill>
            <a:schemeClr val="accent5">
              <a:lumMod val="20000"/>
              <a:lumOff val="80000"/>
            </a:schemeClr>
          </a:solidFill>
        </p:spPr>
        <p:txBody>
          <a:bodyPr>
            <a:normAutofit/>
          </a:bodyPr>
          <a:lstStyle/>
          <a:p>
            <a:pPr marL="0" indent="0" algn="just">
              <a:buNone/>
            </a:pPr>
            <a:r>
              <a:rPr lang="tr-TR" b="1" dirty="0">
                <a:solidFill>
                  <a:srgbClr val="002060"/>
                </a:solidFill>
                <a:latin typeface="Tahoma" panose="020B0604030504040204" pitchFamily="34" charset="0"/>
                <a:ea typeface="Tahoma" panose="020B0604030504040204" pitchFamily="34" charset="0"/>
                <a:cs typeface="Tahoma" panose="020B0604030504040204" pitchFamily="34" charset="0"/>
              </a:rPr>
              <a:t>Son söz</a:t>
            </a:r>
            <a:r>
              <a:rPr lang="tr-TR" dirty="0">
                <a:latin typeface="Tahoma" panose="020B0604030504040204" pitchFamily="34" charset="0"/>
                <a:ea typeface="Tahoma" panose="020B0604030504040204" pitchFamily="34" charset="0"/>
                <a:cs typeface="Tahoma" panose="020B0604030504040204" pitchFamily="34" charset="0"/>
              </a:rPr>
              <a:t>; </a:t>
            </a:r>
          </a:p>
          <a:p>
            <a:pPr marL="0" indent="0" algn="just">
              <a:buNone/>
            </a:pPr>
            <a:r>
              <a:rPr lang="tr-TR" sz="2000" dirty="0">
                <a:latin typeface="Tahoma" panose="020B0604030504040204" pitchFamily="34" charset="0"/>
                <a:ea typeface="Tahoma" panose="020B0604030504040204" pitchFamily="34" charset="0"/>
                <a:cs typeface="Tahoma" panose="020B0604030504040204" pitchFamily="34" charset="0"/>
              </a:rPr>
              <a:t>Unutulmamalıdır ki; amacı insanlara yardım etmek ve onları sağlığına kavuşturmak olan hekimlerin ve sağlık çalışanlarının, </a:t>
            </a:r>
            <a:r>
              <a:rPr lang="tr-TR" sz="2000" b="1" dirty="0">
                <a:solidFill>
                  <a:srgbClr val="002060"/>
                </a:solidFill>
                <a:latin typeface="Tahoma" panose="020B0604030504040204" pitchFamily="34" charset="0"/>
                <a:ea typeface="Tahoma" panose="020B0604030504040204" pitchFamily="34" charset="0"/>
                <a:cs typeface="Tahoma" panose="020B0604030504040204" pitchFamily="34" charset="0"/>
              </a:rPr>
              <a:t>şiddetten uzak, güvenli koşullarda çalışmaları</a:t>
            </a:r>
            <a:r>
              <a:rPr lang="tr-TR" sz="2000" dirty="0">
                <a:latin typeface="Tahoma" panose="020B0604030504040204" pitchFamily="34" charset="0"/>
                <a:ea typeface="Tahoma" panose="020B0604030504040204" pitchFamily="34" charset="0"/>
                <a:cs typeface="Tahoma" panose="020B0604030504040204" pitchFamily="34" charset="0"/>
              </a:rPr>
              <a:t>; işyerlerinde </a:t>
            </a:r>
            <a:r>
              <a:rPr lang="tr-TR" sz="2000" b="1" dirty="0">
                <a:solidFill>
                  <a:srgbClr val="002060"/>
                </a:solidFill>
                <a:latin typeface="Tahoma" panose="020B0604030504040204" pitchFamily="34" charset="0"/>
                <a:ea typeface="Tahoma" panose="020B0604030504040204" pitchFamily="34" charset="0"/>
                <a:cs typeface="Tahoma" panose="020B0604030504040204" pitchFamily="34" charset="0"/>
              </a:rPr>
              <a:t>muhtemel risklerin giderilmesini istemeleri</a:t>
            </a:r>
            <a:r>
              <a:rPr lang="tr-TR" sz="2000" dirty="0">
                <a:latin typeface="Tahoma" panose="020B0604030504040204" pitchFamily="34" charset="0"/>
                <a:ea typeface="Tahoma" panose="020B0604030504040204" pitchFamily="34" charset="0"/>
                <a:cs typeface="Tahoma" panose="020B0604030504040204" pitchFamily="34" charset="0"/>
              </a:rPr>
              <a:t>, onların en doğal haklarıdır. </a:t>
            </a:r>
          </a:p>
          <a:p>
            <a:pPr marL="0" indent="0" algn="just">
              <a:buNone/>
            </a:pPr>
            <a:r>
              <a:rPr lang="tr-TR" sz="2000" dirty="0">
                <a:latin typeface="Tahoma" panose="020B0604030504040204" pitchFamily="34" charset="0"/>
                <a:ea typeface="Tahoma" panose="020B0604030504040204" pitchFamily="34" charset="0"/>
                <a:cs typeface="Tahoma" panose="020B0604030504040204" pitchFamily="34" charset="0"/>
              </a:rPr>
              <a:t>Dünya Tabipleri Birliği’nce de, sadece Türkiye’de değil, tüm dünyada büyümekte olduğuna dikkat çekilen </a:t>
            </a:r>
            <a:r>
              <a:rPr lang="tr-TR" sz="2000" b="1" dirty="0">
                <a:solidFill>
                  <a:srgbClr val="002060"/>
                </a:solidFill>
                <a:latin typeface="Tahoma" panose="020B0604030504040204" pitchFamily="34" charset="0"/>
                <a:ea typeface="Tahoma" panose="020B0604030504040204" pitchFamily="34" charset="0"/>
                <a:cs typeface="Tahoma" panose="020B0604030504040204" pitchFamily="34" charset="0"/>
              </a:rPr>
              <a:t>hekime ve sağlık çalışanına yönelik şiddetin önlenmesi gereği </a:t>
            </a:r>
            <a:r>
              <a:rPr lang="tr-TR" sz="2000" dirty="0">
                <a:latin typeface="Tahoma" panose="020B0604030504040204" pitchFamily="34" charset="0"/>
                <a:ea typeface="Tahoma" panose="020B0604030504040204" pitchFamily="34" charset="0"/>
                <a:cs typeface="Tahoma" panose="020B0604030504040204" pitchFamily="34" charset="0"/>
              </a:rPr>
              <a:t>uluslararası ve ulusal belgelerde ifadesini bulmuştur. </a:t>
            </a:r>
          </a:p>
          <a:p>
            <a:pPr marL="0" indent="0" algn="just">
              <a:buNone/>
            </a:pPr>
            <a:r>
              <a:rPr lang="tr-TR" sz="2000" dirty="0">
                <a:latin typeface="Tahoma" panose="020B0604030504040204" pitchFamily="34" charset="0"/>
                <a:ea typeface="Tahoma" panose="020B0604030504040204" pitchFamily="34" charset="0"/>
                <a:cs typeface="Tahoma" panose="020B0604030504040204" pitchFamily="34" charset="0"/>
              </a:rPr>
              <a:t>Bu hakların yaşama geçirilmesi için uğraş vermek, konu ile ilgili </a:t>
            </a:r>
            <a:r>
              <a:rPr lang="tr-TR" sz="2000" b="1" dirty="0">
                <a:solidFill>
                  <a:srgbClr val="002060"/>
                </a:solidFill>
                <a:latin typeface="Tahoma" panose="020B0604030504040204" pitchFamily="34" charset="0"/>
                <a:ea typeface="Tahoma" panose="020B0604030504040204" pitchFamily="34" charset="0"/>
                <a:cs typeface="Tahoma" panose="020B0604030504040204" pitchFamily="34" charset="0"/>
              </a:rPr>
              <a:t>tüm taraflara düşen </a:t>
            </a:r>
            <a:r>
              <a:rPr lang="tr-TR" sz="2000" dirty="0">
                <a:latin typeface="Tahoma" panose="020B0604030504040204" pitchFamily="34" charset="0"/>
                <a:ea typeface="Tahoma" panose="020B0604030504040204" pitchFamily="34" charset="0"/>
                <a:cs typeface="Tahoma" panose="020B0604030504040204" pitchFamily="34" charset="0"/>
              </a:rPr>
              <a:t>sorumluluktur.</a:t>
            </a:r>
          </a:p>
          <a:p>
            <a:pPr marL="0" indent="0" algn="just">
              <a:buNone/>
            </a:pP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TTB Hekim Hakları Bildirgesi, Türk Tabipleri Birliği Etik Bildirgeleri, TTB Yayınları Ankara, Mayıs 2010:17-19. </a:t>
            </a:r>
          </a:p>
          <a:p>
            <a:pPr marL="0" indent="0" algn="just">
              <a:buNone/>
            </a:pP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“WMA President Joins Turkish Demonstration After Death of Doctor” 19 Nisan 2012 http://www.wma.net/en/40news/20archives/2012/2012_06/ </a:t>
            </a:r>
            <a:r>
              <a:rPr lang="en-US"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Erişim</a:t>
            </a:r>
            <a:r>
              <a:rPr lang="en-US" sz="1200" b="1" dirty="0">
                <a:solidFill>
                  <a:srgbClr val="FF0000"/>
                </a:solidFill>
                <a:latin typeface="Tahoma" panose="020B0604030504040204" pitchFamily="34" charset="0"/>
                <a:ea typeface="Tahoma" panose="020B0604030504040204" pitchFamily="34" charset="0"/>
                <a:cs typeface="Tahoma" panose="020B0604030504040204" pitchFamily="34" charset="0"/>
              </a:rPr>
              <a:t>: 02.09.2012.</a:t>
            </a: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“WMA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Council</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Meeting” Çek Cumhuriyeti, Prag, 26-28 Nisan 2012 http://www.wma.net/en/40news/20archives/2012/2012_11/ Erişim 02.09.2012.</a:t>
            </a:r>
          </a:p>
          <a:p>
            <a:pPr marL="0" indent="0" algn="just">
              <a:buNone/>
            </a:pP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Türkiye </a:t>
            </a:r>
            <a:r>
              <a:rPr lang="tr-TR" sz="1200" b="1" dirty="0" err="1">
                <a:solidFill>
                  <a:srgbClr val="FF0000"/>
                </a:solidFill>
                <a:latin typeface="Tahoma" panose="020B0604030504040204" pitchFamily="34" charset="0"/>
                <a:ea typeface="Tahoma" panose="020B0604030504040204" pitchFamily="34" charset="0"/>
                <a:cs typeface="Tahoma" panose="020B0604030504040204" pitchFamily="34" charset="0"/>
              </a:rPr>
              <a:t>Biyoetik</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Derneği Sağlık Çalışanlarına Yönelik Şiddetin Değerlendirilmesi ve Önlenmesi Hakkında Görüşü (Hazırlayan: Dr. Gülsüm Önal). </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hlinkClick r:id="rId2"/>
              </a:rPr>
              <a:t>http://www.biyoetik.org.tr/wp-content/uploads/2015/08/TBD_Siddet_hk_Gorusup.pdf</a:t>
            </a:r>
            <a:r>
              <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tr-TR"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532598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Metin kutusu 1"/>
          <p:cNvSpPr txBox="1"/>
          <p:nvPr/>
        </p:nvSpPr>
        <p:spPr>
          <a:xfrm>
            <a:off x="406400" y="548640"/>
            <a:ext cx="6197600" cy="461665"/>
          </a:xfrm>
          <a:prstGeom prst="rect">
            <a:avLst/>
          </a:prstGeom>
          <a:solidFill>
            <a:schemeClr val="bg1"/>
          </a:solidFill>
          <a:scene3d>
            <a:camera prst="orthographicFront"/>
            <a:lightRig rig="threePt" dir="t"/>
          </a:scene3d>
          <a:sp3d>
            <a:bevelT prst="slope"/>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İLGİ VE SABRINIZ İÇİN TEŞEKKÜRLER</a:t>
            </a:r>
          </a:p>
        </p:txBody>
      </p:sp>
      <p:sp>
        <p:nvSpPr>
          <p:cNvPr id="3" name="Dikdörtgen 2"/>
          <p:cNvSpPr/>
          <p:nvPr/>
        </p:nvSpPr>
        <p:spPr>
          <a:xfrm>
            <a:off x="6959600" y="1010305"/>
            <a:ext cx="4927600" cy="1107996"/>
          </a:xfrm>
          <a:prstGeom prst="rect">
            <a:avLst/>
          </a:prstGeom>
          <a:solidFill>
            <a:schemeClr val="accent5">
              <a:lumMod val="20000"/>
              <a:lumOff val="80000"/>
            </a:schemeClr>
          </a:solidFill>
          <a:effectLst/>
          <a:scene3d>
            <a:camera prst="orthographicFront"/>
            <a:lightRig rig="threePt" dir="t"/>
          </a:scene3d>
          <a:sp3d>
            <a:bevelT prst="slope"/>
          </a:sp3d>
        </p:spPr>
        <p:txBody>
          <a:bodyPr wrap="square">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tr-TR" sz="16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Prof. Dr. </a:t>
            </a:r>
            <a:r>
              <a:rPr kumimoji="0" lang="tr-TR" sz="1600" b="1"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med.</a:t>
            </a:r>
            <a:r>
              <a:rPr kumimoji="0" lang="tr-TR" sz="16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tr-TR" sz="1600" b="1"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Llm</a:t>
            </a:r>
            <a:r>
              <a:rPr kumimoji="0" lang="tr-TR" sz="16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tr-TR" sz="1600" b="1"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jur</a:t>
            </a:r>
            <a:r>
              <a:rPr kumimoji="0" lang="tr-TR" sz="16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Hasan Tahsin Keçeligil</a:t>
            </a:r>
          </a:p>
          <a:p>
            <a:pPr marL="0" marR="0" lvl="0" indent="0" algn="r" defTabSz="914400" rtl="0" eaLnBrk="1" fontAlgn="auto" latinLnBrk="0" hangingPunct="1">
              <a:lnSpc>
                <a:spcPct val="150000"/>
              </a:lnSpc>
              <a:spcBef>
                <a:spcPts val="0"/>
              </a:spcBef>
              <a:spcAft>
                <a:spcPts val="0"/>
              </a:spcAft>
              <a:buClrTx/>
              <a:buSzTx/>
              <a:buFontTx/>
              <a:buNone/>
              <a:tabLst/>
              <a:defRPr/>
            </a:pPr>
            <a:r>
              <a:rPr kumimoji="0" lang="tr-TR" sz="140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Tıp Doktoru-Hukukçu-Kamu Hukuku Bilim Uzmanı</a:t>
            </a:r>
          </a:p>
          <a:p>
            <a:pPr marL="0" marR="0" lvl="0" indent="0" algn="r" defTabSz="914400" rtl="0" eaLnBrk="1" fontAlgn="auto" latinLnBrk="0" hangingPunct="1">
              <a:lnSpc>
                <a:spcPct val="150000"/>
              </a:lnSpc>
              <a:spcBef>
                <a:spcPts val="0"/>
              </a:spcBef>
              <a:spcAft>
                <a:spcPts val="0"/>
              </a:spcAft>
              <a:buClrTx/>
              <a:buSzTx/>
              <a:buFontTx/>
              <a:buNone/>
              <a:tabLst/>
              <a:defRPr/>
            </a:pPr>
            <a:r>
              <a:rPr kumimoji="0" lang="tr-TR" sz="1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OMÜ Tıp Fakültesi Kalp ve Damar Cerrahisi AD</a:t>
            </a:r>
          </a:p>
        </p:txBody>
      </p:sp>
    </p:spTree>
    <p:extLst>
      <p:ext uri="{BB962C8B-B14F-4D97-AF65-F5344CB8AC3E}">
        <p14:creationId xmlns:p14="http://schemas.microsoft.com/office/powerpoint/2010/main" val="3205107602"/>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5519</Words>
  <Application>Microsoft Office PowerPoint</Application>
  <PresentationFormat>Geniş ekran</PresentationFormat>
  <Paragraphs>504</Paragraphs>
  <Slides>56</Slides>
  <Notes>0</Notes>
  <HiddenSlides>0</HiddenSlides>
  <MMClips>0</MMClips>
  <ScaleCrop>false</ScaleCrop>
  <HeadingPairs>
    <vt:vector size="6" baseType="variant">
      <vt:variant>
        <vt:lpstr>Kullanılan Yazı Tipleri</vt:lpstr>
      </vt:variant>
      <vt:variant>
        <vt:i4>6</vt:i4>
      </vt:variant>
      <vt:variant>
        <vt:lpstr>Tema</vt:lpstr>
      </vt:variant>
      <vt:variant>
        <vt:i4>2</vt:i4>
      </vt:variant>
      <vt:variant>
        <vt:lpstr>Slayt Başlıkları</vt:lpstr>
      </vt:variant>
      <vt:variant>
        <vt:i4>56</vt:i4>
      </vt:variant>
    </vt:vector>
  </HeadingPairs>
  <TitlesOfParts>
    <vt:vector size="64" baseType="lpstr">
      <vt:lpstr>Arial</vt:lpstr>
      <vt:lpstr>Calibri</vt:lpstr>
      <vt:lpstr>Calibri Light</vt:lpstr>
      <vt:lpstr>Constantia</vt:lpstr>
      <vt:lpstr>Helvetica</vt:lpstr>
      <vt:lpstr>Tahoma</vt:lpstr>
      <vt:lpstr>Office Teması</vt:lpstr>
      <vt:lpstr>1_Office Teması</vt:lpstr>
      <vt:lpstr>SAĞLIKTA ŞİDDET</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SAĞLIK ÇALIŞANLARINA YÖNELİK ŞİDDETE KARŞI HUKUKİ KORUMA</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SAĞLIKTA ŞİDDET</dc:title>
  <dc:creator>Hasan Tahsin Keceligil</dc:creator>
  <cp:lastModifiedBy>Hasan Tahsin Keceligil</cp:lastModifiedBy>
  <cp:revision>1</cp:revision>
  <dcterms:created xsi:type="dcterms:W3CDTF">2020-02-20T03:53:33Z</dcterms:created>
  <dcterms:modified xsi:type="dcterms:W3CDTF">2020-02-20T03:54:55Z</dcterms:modified>
</cp:coreProperties>
</file>