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670" r:id="rId3"/>
    <p:sldId id="256" r:id="rId4"/>
    <p:sldId id="270" r:id="rId5"/>
    <p:sldId id="271" r:id="rId6"/>
    <p:sldId id="272" r:id="rId7"/>
    <p:sldId id="273" r:id="rId8"/>
    <p:sldId id="274" r:id="rId9"/>
    <p:sldId id="275" r:id="rId10"/>
    <p:sldId id="276" r:id="rId11"/>
    <p:sldId id="281" r:id="rId12"/>
    <p:sldId id="282" r:id="rId13"/>
    <p:sldId id="284" r:id="rId14"/>
    <p:sldId id="297" r:id="rId15"/>
    <p:sldId id="298" r:id="rId16"/>
    <p:sldId id="299" r:id="rId17"/>
    <p:sldId id="300" r:id="rId18"/>
    <p:sldId id="285" r:id="rId19"/>
    <p:sldId id="286" r:id="rId20"/>
    <p:sldId id="287" r:id="rId21"/>
    <p:sldId id="288" r:id="rId22"/>
    <p:sldId id="289" r:id="rId23"/>
    <p:sldId id="290" r:id="rId24"/>
    <p:sldId id="291" r:id="rId25"/>
    <p:sldId id="292" r:id="rId26"/>
    <p:sldId id="306" r:id="rId27"/>
    <p:sldId id="301" r:id="rId28"/>
    <p:sldId id="302" r:id="rId29"/>
    <p:sldId id="303" r:id="rId30"/>
    <p:sldId id="323" r:id="rId31"/>
    <p:sldId id="324" r:id="rId32"/>
    <p:sldId id="311" r:id="rId33"/>
    <p:sldId id="325" r:id="rId34"/>
    <p:sldId id="315" r:id="rId35"/>
    <p:sldId id="326" r:id="rId36"/>
    <p:sldId id="327" r:id="rId37"/>
    <p:sldId id="318" r:id="rId38"/>
    <p:sldId id="319" r:id="rId39"/>
    <p:sldId id="320" r:id="rId40"/>
    <p:sldId id="321" r:id="rId41"/>
    <p:sldId id="322" r:id="rId42"/>
    <p:sldId id="304" r:id="rId43"/>
    <p:sldId id="307" r:id="rId44"/>
    <p:sldId id="328" r:id="rId45"/>
    <p:sldId id="329" r:id="rId46"/>
    <p:sldId id="330" r:id="rId47"/>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81" r:id="rId99"/>
    <p:sldId id="382" r:id="rId100"/>
    <p:sldId id="383" r:id="rId101"/>
    <p:sldId id="384" r:id="rId102"/>
    <p:sldId id="385" r:id="rId103"/>
    <p:sldId id="386" r:id="rId104"/>
    <p:sldId id="387" r:id="rId105"/>
    <p:sldId id="388" r:id="rId106"/>
    <p:sldId id="389" r:id="rId107"/>
    <p:sldId id="390" r:id="rId108"/>
    <p:sldId id="391" r:id="rId109"/>
    <p:sldId id="392" r:id="rId110"/>
    <p:sldId id="393" r:id="rId111"/>
    <p:sldId id="394" r:id="rId112"/>
    <p:sldId id="395" r:id="rId113"/>
    <p:sldId id="396" r:id="rId114"/>
    <p:sldId id="397" r:id="rId115"/>
    <p:sldId id="398" r:id="rId116"/>
    <p:sldId id="399" r:id="rId117"/>
    <p:sldId id="400" r:id="rId118"/>
    <p:sldId id="401" r:id="rId119"/>
    <p:sldId id="402" r:id="rId120"/>
    <p:sldId id="403" r:id="rId121"/>
    <p:sldId id="404" r:id="rId122"/>
    <p:sldId id="405" r:id="rId123"/>
    <p:sldId id="406" r:id="rId124"/>
    <p:sldId id="407" r:id="rId125"/>
    <p:sldId id="408" r:id="rId126"/>
    <p:sldId id="409" r:id="rId127"/>
    <p:sldId id="410" r:id="rId128"/>
    <p:sldId id="411" r:id="rId129"/>
    <p:sldId id="412" r:id="rId130"/>
    <p:sldId id="413" r:id="rId131"/>
    <p:sldId id="414" r:id="rId132"/>
    <p:sldId id="415" r:id="rId133"/>
    <p:sldId id="416" r:id="rId134"/>
    <p:sldId id="417" r:id="rId135"/>
    <p:sldId id="418" r:id="rId136"/>
    <p:sldId id="419" r:id="rId137"/>
    <p:sldId id="420" r:id="rId138"/>
    <p:sldId id="421" r:id="rId139"/>
    <p:sldId id="422" r:id="rId140"/>
    <p:sldId id="423" r:id="rId141"/>
    <p:sldId id="424" r:id="rId142"/>
    <p:sldId id="425" r:id="rId143"/>
    <p:sldId id="426" r:id="rId144"/>
    <p:sldId id="427" r:id="rId145"/>
    <p:sldId id="428" r:id="rId146"/>
    <p:sldId id="429" r:id="rId147"/>
    <p:sldId id="430" r:id="rId148"/>
    <p:sldId id="431" r:id="rId149"/>
    <p:sldId id="432" r:id="rId150"/>
    <p:sldId id="433" r:id="rId151"/>
    <p:sldId id="434" r:id="rId152"/>
    <p:sldId id="435" r:id="rId153"/>
    <p:sldId id="436" r:id="rId154"/>
    <p:sldId id="437" r:id="rId155"/>
    <p:sldId id="438" r:id="rId156"/>
    <p:sldId id="439" r:id="rId157"/>
    <p:sldId id="440" r:id="rId158"/>
    <p:sldId id="441" r:id="rId159"/>
    <p:sldId id="442" r:id="rId160"/>
    <p:sldId id="443" r:id="rId161"/>
    <p:sldId id="444" r:id="rId162"/>
    <p:sldId id="445" r:id="rId163"/>
    <p:sldId id="446" r:id="rId164"/>
    <p:sldId id="447" r:id="rId165"/>
    <p:sldId id="448" r:id="rId166"/>
    <p:sldId id="449" r:id="rId167"/>
    <p:sldId id="450" r:id="rId168"/>
    <p:sldId id="451" r:id="rId169"/>
    <p:sldId id="452" r:id="rId170"/>
    <p:sldId id="453" r:id="rId171"/>
    <p:sldId id="454" r:id="rId172"/>
    <p:sldId id="455" r:id="rId173"/>
    <p:sldId id="456" r:id="rId174"/>
    <p:sldId id="457" r:id="rId175"/>
    <p:sldId id="458" r:id="rId176"/>
    <p:sldId id="459" r:id="rId177"/>
    <p:sldId id="460" r:id="rId178"/>
    <p:sldId id="461" r:id="rId179"/>
    <p:sldId id="462" r:id="rId180"/>
    <p:sldId id="463" r:id="rId181"/>
    <p:sldId id="464" r:id="rId182"/>
    <p:sldId id="465" r:id="rId183"/>
    <p:sldId id="466" r:id="rId184"/>
    <p:sldId id="467" r:id="rId185"/>
    <p:sldId id="468" r:id="rId186"/>
    <p:sldId id="469" r:id="rId187"/>
    <p:sldId id="470" r:id="rId188"/>
    <p:sldId id="471" r:id="rId189"/>
    <p:sldId id="472"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3" r:id="rId231"/>
    <p:sldId id="514" r:id="rId232"/>
    <p:sldId id="515" r:id="rId233"/>
    <p:sldId id="516" r:id="rId234"/>
    <p:sldId id="517" r:id="rId235"/>
    <p:sldId id="518" r:id="rId236"/>
    <p:sldId id="519" r:id="rId237"/>
    <p:sldId id="520" r:id="rId238"/>
    <p:sldId id="521" r:id="rId239"/>
    <p:sldId id="522" r:id="rId240"/>
    <p:sldId id="523" r:id="rId241"/>
    <p:sldId id="524" r:id="rId242"/>
    <p:sldId id="525" r:id="rId243"/>
    <p:sldId id="526" r:id="rId244"/>
    <p:sldId id="527" r:id="rId245"/>
    <p:sldId id="528" r:id="rId246"/>
    <p:sldId id="529" r:id="rId247"/>
    <p:sldId id="530" r:id="rId248"/>
    <p:sldId id="531" r:id="rId249"/>
    <p:sldId id="532" r:id="rId250"/>
    <p:sldId id="533" r:id="rId251"/>
    <p:sldId id="534" r:id="rId252"/>
    <p:sldId id="535" r:id="rId253"/>
    <p:sldId id="536" r:id="rId254"/>
    <p:sldId id="537" r:id="rId255"/>
    <p:sldId id="538" r:id="rId256"/>
    <p:sldId id="539" r:id="rId257"/>
    <p:sldId id="540" r:id="rId258"/>
    <p:sldId id="541" r:id="rId259"/>
    <p:sldId id="542" r:id="rId260"/>
    <p:sldId id="543" r:id="rId261"/>
    <p:sldId id="544" r:id="rId262"/>
    <p:sldId id="545" r:id="rId263"/>
    <p:sldId id="546" r:id="rId264"/>
    <p:sldId id="547" r:id="rId265"/>
    <p:sldId id="548" r:id="rId266"/>
    <p:sldId id="549" r:id="rId267"/>
    <p:sldId id="550" r:id="rId268"/>
    <p:sldId id="551" r:id="rId269"/>
    <p:sldId id="552" r:id="rId270"/>
    <p:sldId id="553" r:id="rId271"/>
    <p:sldId id="554" r:id="rId272"/>
    <p:sldId id="555" r:id="rId273"/>
    <p:sldId id="556" r:id="rId274"/>
    <p:sldId id="557" r:id="rId275"/>
    <p:sldId id="558" r:id="rId276"/>
    <p:sldId id="559" r:id="rId277"/>
    <p:sldId id="560" r:id="rId278"/>
    <p:sldId id="561" r:id="rId279"/>
    <p:sldId id="562" r:id="rId280"/>
    <p:sldId id="563" r:id="rId281"/>
    <p:sldId id="564" r:id="rId282"/>
    <p:sldId id="565" r:id="rId283"/>
    <p:sldId id="566" r:id="rId284"/>
    <p:sldId id="567" r:id="rId285"/>
    <p:sldId id="568" r:id="rId286"/>
    <p:sldId id="569" r:id="rId287"/>
    <p:sldId id="570" r:id="rId288"/>
    <p:sldId id="571" r:id="rId289"/>
    <p:sldId id="572" r:id="rId290"/>
    <p:sldId id="573" r:id="rId291"/>
    <p:sldId id="574" r:id="rId292"/>
    <p:sldId id="575" r:id="rId293"/>
    <p:sldId id="576" r:id="rId294"/>
    <p:sldId id="577" r:id="rId295"/>
    <p:sldId id="578" r:id="rId296"/>
    <p:sldId id="579" r:id="rId297"/>
    <p:sldId id="580" r:id="rId298"/>
    <p:sldId id="581" r:id="rId299"/>
    <p:sldId id="582" r:id="rId300"/>
    <p:sldId id="583" r:id="rId301"/>
    <p:sldId id="584" r:id="rId302"/>
    <p:sldId id="585" r:id="rId303"/>
    <p:sldId id="586" r:id="rId304"/>
    <p:sldId id="587" r:id="rId305"/>
    <p:sldId id="588" r:id="rId306"/>
    <p:sldId id="589" r:id="rId307"/>
    <p:sldId id="590" r:id="rId308"/>
    <p:sldId id="591" r:id="rId309"/>
    <p:sldId id="592" r:id="rId310"/>
    <p:sldId id="593" r:id="rId311"/>
    <p:sldId id="594" r:id="rId312"/>
    <p:sldId id="595" r:id="rId313"/>
    <p:sldId id="596" r:id="rId314"/>
    <p:sldId id="597" r:id="rId315"/>
    <p:sldId id="598" r:id="rId316"/>
    <p:sldId id="599" r:id="rId317"/>
    <p:sldId id="600" r:id="rId318"/>
    <p:sldId id="601" r:id="rId319"/>
    <p:sldId id="602" r:id="rId320"/>
    <p:sldId id="603" r:id="rId321"/>
    <p:sldId id="604" r:id="rId322"/>
    <p:sldId id="605" r:id="rId323"/>
    <p:sldId id="606" r:id="rId324"/>
    <p:sldId id="607" r:id="rId325"/>
    <p:sldId id="608" r:id="rId326"/>
    <p:sldId id="609" r:id="rId327"/>
    <p:sldId id="610" r:id="rId328"/>
    <p:sldId id="611" r:id="rId329"/>
    <p:sldId id="612" r:id="rId330"/>
    <p:sldId id="613" r:id="rId331"/>
    <p:sldId id="614" r:id="rId332"/>
    <p:sldId id="615" r:id="rId333"/>
    <p:sldId id="616" r:id="rId334"/>
    <p:sldId id="617" r:id="rId335"/>
    <p:sldId id="618" r:id="rId336"/>
    <p:sldId id="619" r:id="rId337"/>
    <p:sldId id="620" r:id="rId338"/>
    <p:sldId id="621" r:id="rId339"/>
    <p:sldId id="622" r:id="rId340"/>
    <p:sldId id="623" r:id="rId341"/>
    <p:sldId id="624" r:id="rId342"/>
    <p:sldId id="625" r:id="rId343"/>
    <p:sldId id="626" r:id="rId344"/>
    <p:sldId id="627" r:id="rId345"/>
    <p:sldId id="628" r:id="rId346"/>
    <p:sldId id="629" r:id="rId347"/>
    <p:sldId id="630" r:id="rId348"/>
    <p:sldId id="631" r:id="rId349"/>
    <p:sldId id="632" r:id="rId350"/>
    <p:sldId id="633" r:id="rId351"/>
    <p:sldId id="634" r:id="rId352"/>
    <p:sldId id="635" r:id="rId353"/>
    <p:sldId id="636" r:id="rId354"/>
    <p:sldId id="637" r:id="rId355"/>
    <p:sldId id="638" r:id="rId356"/>
    <p:sldId id="639" r:id="rId357"/>
    <p:sldId id="640" r:id="rId358"/>
    <p:sldId id="641" r:id="rId359"/>
    <p:sldId id="642" r:id="rId360"/>
    <p:sldId id="643" r:id="rId361"/>
    <p:sldId id="644" r:id="rId362"/>
    <p:sldId id="645" r:id="rId363"/>
    <p:sldId id="646" r:id="rId364"/>
    <p:sldId id="647" r:id="rId365"/>
    <p:sldId id="648" r:id="rId366"/>
    <p:sldId id="649" r:id="rId367"/>
    <p:sldId id="650" r:id="rId368"/>
    <p:sldId id="651" r:id="rId369"/>
    <p:sldId id="652" r:id="rId370"/>
    <p:sldId id="653" r:id="rId371"/>
    <p:sldId id="654" r:id="rId372"/>
    <p:sldId id="655" r:id="rId373"/>
    <p:sldId id="656" r:id="rId374"/>
    <p:sldId id="657" r:id="rId375"/>
    <p:sldId id="658" r:id="rId376"/>
    <p:sldId id="659" r:id="rId377"/>
    <p:sldId id="660" r:id="rId378"/>
    <p:sldId id="661" r:id="rId379"/>
    <p:sldId id="662" r:id="rId380"/>
    <p:sldId id="663" r:id="rId381"/>
    <p:sldId id="664" r:id="rId382"/>
    <p:sldId id="665" r:id="rId383"/>
    <p:sldId id="666" r:id="rId384"/>
    <p:sldId id="667" r:id="rId385"/>
    <p:sldId id="668" r:id="rId386"/>
    <p:sldId id="669" r:id="rId38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27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notesMaster" Target="notesMasters/notesMaster1.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0" Type="http://schemas.openxmlformats.org/officeDocument/2006/relationships/tableStyles" Target="tableStyles.xml"/><Relationship Id="rId39" Type="http://schemas.openxmlformats.org/officeDocument/2006/relationships/slide" Target="slides/slide37.xml"/><Relationship Id="rId389" Type="http://schemas.openxmlformats.org/officeDocument/2006/relationships/viewProps" Target="viewProps.xml"/><Relationship Id="rId388" Type="http://schemas.openxmlformats.org/officeDocument/2006/relationships/presProps" Target="presProps.xml"/><Relationship Id="rId387" Type="http://schemas.openxmlformats.org/officeDocument/2006/relationships/slide" Target="slides/slide384.xml"/><Relationship Id="rId386" Type="http://schemas.openxmlformats.org/officeDocument/2006/relationships/slide" Target="slides/slide383.xml"/><Relationship Id="rId385" Type="http://schemas.openxmlformats.org/officeDocument/2006/relationships/slide" Target="slides/slide382.xml"/><Relationship Id="rId384" Type="http://schemas.openxmlformats.org/officeDocument/2006/relationships/slide" Target="slides/slide381.xml"/><Relationship Id="rId383" Type="http://schemas.openxmlformats.org/officeDocument/2006/relationships/slide" Target="slides/slide380.xml"/><Relationship Id="rId382" Type="http://schemas.openxmlformats.org/officeDocument/2006/relationships/slide" Target="slides/slide379.xml"/><Relationship Id="rId381" Type="http://schemas.openxmlformats.org/officeDocument/2006/relationships/slide" Target="slides/slide378.xml"/><Relationship Id="rId380" Type="http://schemas.openxmlformats.org/officeDocument/2006/relationships/slide" Target="slides/slide377.xml"/><Relationship Id="rId38" Type="http://schemas.openxmlformats.org/officeDocument/2006/relationships/slide" Target="slides/slide36.xml"/><Relationship Id="rId379" Type="http://schemas.openxmlformats.org/officeDocument/2006/relationships/slide" Target="slides/slide376.xml"/><Relationship Id="rId378" Type="http://schemas.openxmlformats.org/officeDocument/2006/relationships/slide" Target="slides/slide375.xml"/><Relationship Id="rId377" Type="http://schemas.openxmlformats.org/officeDocument/2006/relationships/slide" Target="slides/slide374.xml"/><Relationship Id="rId376" Type="http://schemas.openxmlformats.org/officeDocument/2006/relationships/slide" Target="slides/slide373.xml"/><Relationship Id="rId375" Type="http://schemas.openxmlformats.org/officeDocument/2006/relationships/slide" Target="slides/slide372.xml"/><Relationship Id="rId374" Type="http://schemas.openxmlformats.org/officeDocument/2006/relationships/slide" Target="slides/slide371.xml"/><Relationship Id="rId373" Type="http://schemas.openxmlformats.org/officeDocument/2006/relationships/slide" Target="slides/slide370.xml"/><Relationship Id="rId372" Type="http://schemas.openxmlformats.org/officeDocument/2006/relationships/slide" Target="slides/slide369.xml"/><Relationship Id="rId371" Type="http://schemas.openxmlformats.org/officeDocument/2006/relationships/slide" Target="slides/slide368.xml"/><Relationship Id="rId370" Type="http://schemas.openxmlformats.org/officeDocument/2006/relationships/slide" Target="slides/slide367.xml"/><Relationship Id="rId37" Type="http://schemas.openxmlformats.org/officeDocument/2006/relationships/slide" Target="slides/slide35.xml"/><Relationship Id="rId369" Type="http://schemas.openxmlformats.org/officeDocument/2006/relationships/slide" Target="slides/slide366.xml"/><Relationship Id="rId368" Type="http://schemas.openxmlformats.org/officeDocument/2006/relationships/slide" Target="slides/slide365.xml"/><Relationship Id="rId367" Type="http://schemas.openxmlformats.org/officeDocument/2006/relationships/slide" Target="slides/slide364.xml"/><Relationship Id="rId366" Type="http://schemas.openxmlformats.org/officeDocument/2006/relationships/slide" Target="slides/slide363.xml"/><Relationship Id="rId365" Type="http://schemas.openxmlformats.org/officeDocument/2006/relationships/slide" Target="slides/slide362.xml"/><Relationship Id="rId364" Type="http://schemas.openxmlformats.org/officeDocument/2006/relationships/slide" Target="slides/slide361.xml"/><Relationship Id="rId363" Type="http://schemas.openxmlformats.org/officeDocument/2006/relationships/slide" Target="slides/slide360.xml"/><Relationship Id="rId362" Type="http://schemas.openxmlformats.org/officeDocument/2006/relationships/slide" Target="slides/slide359.xml"/><Relationship Id="rId361" Type="http://schemas.openxmlformats.org/officeDocument/2006/relationships/slide" Target="slides/slide358.xml"/><Relationship Id="rId360" Type="http://schemas.openxmlformats.org/officeDocument/2006/relationships/slide" Target="slides/slide357.xml"/><Relationship Id="rId36" Type="http://schemas.openxmlformats.org/officeDocument/2006/relationships/slide" Target="slides/slide34.xml"/><Relationship Id="rId359" Type="http://schemas.openxmlformats.org/officeDocument/2006/relationships/slide" Target="slides/slide356.xml"/><Relationship Id="rId358" Type="http://schemas.openxmlformats.org/officeDocument/2006/relationships/slide" Target="slides/slide355.xml"/><Relationship Id="rId357" Type="http://schemas.openxmlformats.org/officeDocument/2006/relationships/slide" Target="slides/slide354.xml"/><Relationship Id="rId356" Type="http://schemas.openxmlformats.org/officeDocument/2006/relationships/slide" Target="slides/slide353.xml"/><Relationship Id="rId355" Type="http://schemas.openxmlformats.org/officeDocument/2006/relationships/slide" Target="slides/slide352.xml"/><Relationship Id="rId354" Type="http://schemas.openxmlformats.org/officeDocument/2006/relationships/slide" Target="slides/slide351.xml"/><Relationship Id="rId353" Type="http://schemas.openxmlformats.org/officeDocument/2006/relationships/slide" Target="slides/slide350.xml"/><Relationship Id="rId352" Type="http://schemas.openxmlformats.org/officeDocument/2006/relationships/slide" Target="slides/slide349.xml"/><Relationship Id="rId351" Type="http://schemas.openxmlformats.org/officeDocument/2006/relationships/slide" Target="slides/slide348.xml"/><Relationship Id="rId350" Type="http://schemas.openxmlformats.org/officeDocument/2006/relationships/slide" Target="slides/slide347.xml"/><Relationship Id="rId35" Type="http://schemas.openxmlformats.org/officeDocument/2006/relationships/slide" Target="slides/slide33.xml"/><Relationship Id="rId349" Type="http://schemas.openxmlformats.org/officeDocument/2006/relationships/slide" Target="slides/slide346.xml"/><Relationship Id="rId348" Type="http://schemas.openxmlformats.org/officeDocument/2006/relationships/slide" Target="slides/slide345.xml"/><Relationship Id="rId347" Type="http://schemas.openxmlformats.org/officeDocument/2006/relationships/slide" Target="slides/slide344.xml"/><Relationship Id="rId346" Type="http://schemas.openxmlformats.org/officeDocument/2006/relationships/slide" Target="slides/slide343.xml"/><Relationship Id="rId345" Type="http://schemas.openxmlformats.org/officeDocument/2006/relationships/slide" Target="slides/slide342.xml"/><Relationship Id="rId344" Type="http://schemas.openxmlformats.org/officeDocument/2006/relationships/slide" Target="slides/slide341.xml"/><Relationship Id="rId343" Type="http://schemas.openxmlformats.org/officeDocument/2006/relationships/slide" Target="slides/slide340.xml"/><Relationship Id="rId342" Type="http://schemas.openxmlformats.org/officeDocument/2006/relationships/slide" Target="slides/slide339.xml"/><Relationship Id="rId341" Type="http://schemas.openxmlformats.org/officeDocument/2006/relationships/slide" Target="slides/slide338.xml"/><Relationship Id="rId340" Type="http://schemas.openxmlformats.org/officeDocument/2006/relationships/slide" Target="slides/slide337.xml"/><Relationship Id="rId34" Type="http://schemas.openxmlformats.org/officeDocument/2006/relationships/slide" Target="slides/slide32.xml"/><Relationship Id="rId339" Type="http://schemas.openxmlformats.org/officeDocument/2006/relationships/slide" Target="slides/slide336.xml"/><Relationship Id="rId338" Type="http://schemas.openxmlformats.org/officeDocument/2006/relationships/slide" Target="slides/slide335.xml"/><Relationship Id="rId337" Type="http://schemas.openxmlformats.org/officeDocument/2006/relationships/slide" Target="slides/slide334.xml"/><Relationship Id="rId336" Type="http://schemas.openxmlformats.org/officeDocument/2006/relationships/slide" Target="slides/slide333.xml"/><Relationship Id="rId335" Type="http://schemas.openxmlformats.org/officeDocument/2006/relationships/slide" Target="slides/slide332.xml"/><Relationship Id="rId334" Type="http://schemas.openxmlformats.org/officeDocument/2006/relationships/slide" Target="slides/slide331.xml"/><Relationship Id="rId333" Type="http://schemas.openxmlformats.org/officeDocument/2006/relationships/slide" Target="slides/slide330.xml"/><Relationship Id="rId332" Type="http://schemas.openxmlformats.org/officeDocument/2006/relationships/slide" Target="slides/slide329.xml"/><Relationship Id="rId331" Type="http://schemas.openxmlformats.org/officeDocument/2006/relationships/slide" Target="slides/slide328.xml"/><Relationship Id="rId330" Type="http://schemas.openxmlformats.org/officeDocument/2006/relationships/slide" Target="slides/slide327.xml"/><Relationship Id="rId33" Type="http://schemas.openxmlformats.org/officeDocument/2006/relationships/slide" Target="slides/slide31.xml"/><Relationship Id="rId329" Type="http://schemas.openxmlformats.org/officeDocument/2006/relationships/slide" Target="slides/slide326.xml"/><Relationship Id="rId328" Type="http://schemas.openxmlformats.org/officeDocument/2006/relationships/slide" Target="slides/slide325.xml"/><Relationship Id="rId327" Type="http://schemas.openxmlformats.org/officeDocument/2006/relationships/slide" Target="slides/slide324.xml"/><Relationship Id="rId326" Type="http://schemas.openxmlformats.org/officeDocument/2006/relationships/slide" Target="slides/slide323.xml"/><Relationship Id="rId325" Type="http://schemas.openxmlformats.org/officeDocument/2006/relationships/slide" Target="slides/slide322.xml"/><Relationship Id="rId324" Type="http://schemas.openxmlformats.org/officeDocument/2006/relationships/slide" Target="slides/slide321.xml"/><Relationship Id="rId323" Type="http://schemas.openxmlformats.org/officeDocument/2006/relationships/slide" Target="slides/slide320.xml"/><Relationship Id="rId322" Type="http://schemas.openxmlformats.org/officeDocument/2006/relationships/slide" Target="slides/slide319.xml"/><Relationship Id="rId321" Type="http://schemas.openxmlformats.org/officeDocument/2006/relationships/slide" Target="slides/slide318.xml"/><Relationship Id="rId320" Type="http://schemas.openxmlformats.org/officeDocument/2006/relationships/slide" Target="slides/slide317.xml"/><Relationship Id="rId32" Type="http://schemas.openxmlformats.org/officeDocument/2006/relationships/slide" Target="slides/slide30.xml"/><Relationship Id="rId319" Type="http://schemas.openxmlformats.org/officeDocument/2006/relationships/slide" Target="slides/slide316.xml"/><Relationship Id="rId318" Type="http://schemas.openxmlformats.org/officeDocument/2006/relationships/slide" Target="slides/slide315.xml"/><Relationship Id="rId317" Type="http://schemas.openxmlformats.org/officeDocument/2006/relationships/slide" Target="slides/slide314.xml"/><Relationship Id="rId316" Type="http://schemas.openxmlformats.org/officeDocument/2006/relationships/slide" Target="slides/slide313.xml"/><Relationship Id="rId315" Type="http://schemas.openxmlformats.org/officeDocument/2006/relationships/slide" Target="slides/slide312.xml"/><Relationship Id="rId314" Type="http://schemas.openxmlformats.org/officeDocument/2006/relationships/slide" Target="slides/slide311.xml"/><Relationship Id="rId313" Type="http://schemas.openxmlformats.org/officeDocument/2006/relationships/slide" Target="slides/slide310.xml"/><Relationship Id="rId312" Type="http://schemas.openxmlformats.org/officeDocument/2006/relationships/slide" Target="slides/slide309.xml"/><Relationship Id="rId311" Type="http://schemas.openxmlformats.org/officeDocument/2006/relationships/slide" Target="slides/slide308.xml"/><Relationship Id="rId310" Type="http://schemas.openxmlformats.org/officeDocument/2006/relationships/slide" Target="slides/slide307.xml"/><Relationship Id="rId31" Type="http://schemas.openxmlformats.org/officeDocument/2006/relationships/slide" Target="slides/slide29.xml"/><Relationship Id="rId309" Type="http://schemas.openxmlformats.org/officeDocument/2006/relationships/slide" Target="slides/slide306.xml"/><Relationship Id="rId308" Type="http://schemas.openxmlformats.org/officeDocument/2006/relationships/slide" Target="slides/slide305.xml"/><Relationship Id="rId307" Type="http://schemas.openxmlformats.org/officeDocument/2006/relationships/slide" Target="slides/slide304.xml"/><Relationship Id="rId306" Type="http://schemas.openxmlformats.org/officeDocument/2006/relationships/slide" Target="slides/slide303.xml"/><Relationship Id="rId305" Type="http://schemas.openxmlformats.org/officeDocument/2006/relationships/slide" Target="slides/slide302.xml"/><Relationship Id="rId304" Type="http://schemas.openxmlformats.org/officeDocument/2006/relationships/slide" Target="slides/slide301.xml"/><Relationship Id="rId303" Type="http://schemas.openxmlformats.org/officeDocument/2006/relationships/slide" Target="slides/slide300.xml"/><Relationship Id="rId302" Type="http://schemas.openxmlformats.org/officeDocument/2006/relationships/slide" Target="slides/slide299.xml"/><Relationship Id="rId301" Type="http://schemas.openxmlformats.org/officeDocument/2006/relationships/slide" Target="slides/slide298.xml"/><Relationship Id="rId300" Type="http://schemas.openxmlformats.org/officeDocument/2006/relationships/slide" Target="slides/slide297.xml"/><Relationship Id="rId30" Type="http://schemas.openxmlformats.org/officeDocument/2006/relationships/slide" Target="slides/slide28.xml"/><Relationship Id="rId3" Type="http://schemas.openxmlformats.org/officeDocument/2006/relationships/slide" Target="slides/slide1.xml"/><Relationship Id="rId299" Type="http://schemas.openxmlformats.org/officeDocument/2006/relationships/slide" Target="slides/slide296.xml"/><Relationship Id="rId298" Type="http://schemas.openxmlformats.org/officeDocument/2006/relationships/slide" Target="slides/slide295.xml"/><Relationship Id="rId297" Type="http://schemas.openxmlformats.org/officeDocument/2006/relationships/slide" Target="slides/slide294.xml"/><Relationship Id="rId296" Type="http://schemas.openxmlformats.org/officeDocument/2006/relationships/slide" Target="slides/slide293.xml"/><Relationship Id="rId295" Type="http://schemas.openxmlformats.org/officeDocument/2006/relationships/slide" Target="slides/slide292.xml"/><Relationship Id="rId294" Type="http://schemas.openxmlformats.org/officeDocument/2006/relationships/slide" Target="slides/slide291.xml"/><Relationship Id="rId293" Type="http://schemas.openxmlformats.org/officeDocument/2006/relationships/slide" Target="slides/slide290.xml"/><Relationship Id="rId292" Type="http://schemas.openxmlformats.org/officeDocument/2006/relationships/slide" Target="slides/slide289.xml"/><Relationship Id="rId291" Type="http://schemas.openxmlformats.org/officeDocument/2006/relationships/slide" Target="slides/slide288.xml"/><Relationship Id="rId290" Type="http://schemas.openxmlformats.org/officeDocument/2006/relationships/slide" Target="slides/slide287.xml"/><Relationship Id="rId29" Type="http://schemas.openxmlformats.org/officeDocument/2006/relationships/slide" Target="slides/slide27.xml"/><Relationship Id="rId289" Type="http://schemas.openxmlformats.org/officeDocument/2006/relationships/slide" Target="slides/slide286.xml"/><Relationship Id="rId288" Type="http://schemas.openxmlformats.org/officeDocument/2006/relationships/slide" Target="slides/slide285.xml"/><Relationship Id="rId287" Type="http://schemas.openxmlformats.org/officeDocument/2006/relationships/slide" Target="slides/slide284.xml"/><Relationship Id="rId286" Type="http://schemas.openxmlformats.org/officeDocument/2006/relationships/slide" Target="slides/slide283.xml"/><Relationship Id="rId285" Type="http://schemas.openxmlformats.org/officeDocument/2006/relationships/slide" Target="slides/slide282.xml"/><Relationship Id="rId284" Type="http://schemas.openxmlformats.org/officeDocument/2006/relationships/slide" Target="slides/slide281.xml"/><Relationship Id="rId283" Type="http://schemas.openxmlformats.org/officeDocument/2006/relationships/slide" Target="slides/slide280.xml"/><Relationship Id="rId282" Type="http://schemas.openxmlformats.org/officeDocument/2006/relationships/slide" Target="slides/slide279.xml"/><Relationship Id="rId281" Type="http://schemas.openxmlformats.org/officeDocument/2006/relationships/slide" Target="slides/slide278.xml"/><Relationship Id="rId280" Type="http://schemas.openxmlformats.org/officeDocument/2006/relationships/slide" Target="slides/slide277.xml"/><Relationship Id="rId28" Type="http://schemas.openxmlformats.org/officeDocument/2006/relationships/slide" Target="slides/slide26.xml"/><Relationship Id="rId279" Type="http://schemas.openxmlformats.org/officeDocument/2006/relationships/slide" Target="slides/slide276.xml"/><Relationship Id="rId278" Type="http://schemas.openxmlformats.org/officeDocument/2006/relationships/slide" Target="slides/slide275.xml"/><Relationship Id="rId277" Type="http://schemas.openxmlformats.org/officeDocument/2006/relationships/slide" Target="slides/slide274.xml"/><Relationship Id="rId276" Type="http://schemas.openxmlformats.org/officeDocument/2006/relationships/slide" Target="slides/slide273.xml"/><Relationship Id="rId275" Type="http://schemas.openxmlformats.org/officeDocument/2006/relationships/slide" Target="slides/slide272.xml"/><Relationship Id="rId274" Type="http://schemas.openxmlformats.org/officeDocument/2006/relationships/slide" Target="slides/slide271.xml"/><Relationship Id="rId273" Type="http://schemas.openxmlformats.org/officeDocument/2006/relationships/slide" Target="slides/slide270.xml"/><Relationship Id="rId272" Type="http://schemas.openxmlformats.org/officeDocument/2006/relationships/slide" Target="slides/slide269.xml"/><Relationship Id="rId271" Type="http://schemas.openxmlformats.org/officeDocument/2006/relationships/slide" Target="slides/slide268.xml"/><Relationship Id="rId270" Type="http://schemas.openxmlformats.org/officeDocument/2006/relationships/slide" Target="slides/slide267.xml"/><Relationship Id="rId27" Type="http://schemas.openxmlformats.org/officeDocument/2006/relationships/slide" Target="slides/slide25.xml"/><Relationship Id="rId269" Type="http://schemas.openxmlformats.org/officeDocument/2006/relationships/slide" Target="slides/slide266.xml"/><Relationship Id="rId268" Type="http://schemas.openxmlformats.org/officeDocument/2006/relationships/slide" Target="slides/slide265.xml"/><Relationship Id="rId267" Type="http://schemas.openxmlformats.org/officeDocument/2006/relationships/slide" Target="slides/slide264.xml"/><Relationship Id="rId266" Type="http://schemas.openxmlformats.org/officeDocument/2006/relationships/slide" Target="slides/slide263.xml"/><Relationship Id="rId265" Type="http://schemas.openxmlformats.org/officeDocument/2006/relationships/slide" Target="slides/slide262.xml"/><Relationship Id="rId264" Type="http://schemas.openxmlformats.org/officeDocument/2006/relationships/slide" Target="slides/slide261.xml"/><Relationship Id="rId263" Type="http://schemas.openxmlformats.org/officeDocument/2006/relationships/slide" Target="slides/slide260.xml"/><Relationship Id="rId262" Type="http://schemas.openxmlformats.org/officeDocument/2006/relationships/slide" Target="slides/slide259.xml"/><Relationship Id="rId261" Type="http://schemas.openxmlformats.org/officeDocument/2006/relationships/slide" Target="slides/slide258.xml"/><Relationship Id="rId260" Type="http://schemas.openxmlformats.org/officeDocument/2006/relationships/slide" Target="slides/slide257.xml"/><Relationship Id="rId26" Type="http://schemas.openxmlformats.org/officeDocument/2006/relationships/slide" Target="slides/slide24.xml"/><Relationship Id="rId259" Type="http://schemas.openxmlformats.org/officeDocument/2006/relationships/slide" Target="slides/slide256.xml"/><Relationship Id="rId258" Type="http://schemas.openxmlformats.org/officeDocument/2006/relationships/slide" Target="slides/slide255.xml"/><Relationship Id="rId257" Type="http://schemas.openxmlformats.org/officeDocument/2006/relationships/slide" Target="slides/slide254.xml"/><Relationship Id="rId256" Type="http://schemas.openxmlformats.org/officeDocument/2006/relationships/slide" Target="slides/slide253.xml"/><Relationship Id="rId255" Type="http://schemas.openxmlformats.org/officeDocument/2006/relationships/slide" Target="slides/slide252.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3.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2.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1.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20.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9.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7.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6.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5.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4.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3.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206E3A-69C2-43D0-85A5-1D1D80235433}" type="datetimeFigureOut">
              <a:rPr lang="tr-TR" smtClean="0"/>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37034D-4081-476D-B451-AF60BF9561F6}" type="slidenum">
              <a:rPr lang="tr-TR" smtClean="0"/>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4BCB157-F4F8-4D88-8ACB-B14903F8280C}" type="slidenum">
              <a:rPr lang="tr-TR" smtClean="0"/>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0C91608-7204-4199-ADE9-23952F2AEC5B}" type="slidenum">
              <a:rPr lang="tr-TR" smtClean="0"/>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8608A3-B830-4A03-97A5-8DE4BAA9887F}" type="slidenum">
              <a:rPr lang="tr-TR" smtClean="0"/>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371600"/>
            <a:ext cx="7848600" cy="1927225"/>
          </a:xfrm>
        </p:spPr>
        <p:txBody>
          <a:bodyPr anchor="b">
            <a:noAutofit/>
          </a:bodyPr>
          <a:lstStyle>
            <a:lvl1pPr>
              <a:defRPr sz="5400" cap="all" baseline="0"/>
            </a:lvl1pPr>
          </a:lstStyle>
          <a:p>
            <a:r>
              <a:rPr lang="tr-TR" smtClean="0"/>
              <a:t>Asıl başlık stili için tıklatın</a:t>
            </a:r>
            <a:endParaRPr lang="en-US" dirty="0"/>
          </a:p>
        </p:txBody>
      </p:sp>
      <p:sp>
        <p:nvSpPr>
          <p:cNvPr id="3" name="Subtitle 2"/>
          <p:cNvSpPr>
            <a:spLocks noGrp="1"/>
          </p:cNvSpPr>
          <p:nvPr>
            <p:ph type="subTitle" idx="1" hasCustomPrompt="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hasCustomPrompt="1"/>
          </p:nvPr>
        </p:nvSpPr>
        <p:spPr/>
        <p:txBody>
          <a:bodyPr vert="eaVert"/>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609600"/>
            <a:ext cx="2057400" cy="5867400"/>
          </a:xfrm>
        </p:spPr>
        <p:txBody>
          <a:bodyPr vert="eaVert" anchor="b"/>
          <a:lstStyle/>
          <a:p>
            <a:r>
              <a:rPr lang="tr-TR" smtClean="0"/>
              <a:t>Asıl başlık stili için tıklatın</a:t>
            </a:r>
            <a:endParaRPr lang="en-US" dirty="0"/>
          </a:p>
        </p:txBody>
      </p:sp>
      <p:sp>
        <p:nvSpPr>
          <p:cNvPr id="3" name="Vertical Text Placeholder 2"/>
          <p:cNvSpPr>
            <a:spLocks noGrp="1"/>
          </p:cNvSpPr>
          <p:nvPr>
            <p:ph type="body" orient="vert" idx="1" hasCustomPrompt="1"/>
          </p:nvPr>
        </p:nvSpPr>
        <p:spPr>
          <a:xfrm>
            <a:off x="457200" y="609600"/>
            <a:ext cx="6019800" cy="5867400"/>
          </a:xfrm>
        </p:spPr>
        <p:txBody>
          <a:bodyPr vert="eaVert"/>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457200" y="274638"/>
            <a:ext cx="8229600" cy="1143000"/>
          </a:xfrm>
        </p:spPr>
        <p:txBody>
          <a:bodyPr/>
          <a:lstStyle/>
          <a:p>
            <a:r>
              <a:rPr lang="tr-TR" smtClean="0"/>
              <a:t>Asıl başlık stili için tıklatın</a:t>
            </a:r>
            <a:endParaRPr lang="tr-TR"/>
          </a:p>
        </p:txBody>
      </p:sp>
      <p:sp>
        <p:nvSpPr>
          <p:cNvPr id="3" name="Metin Yer Tutucusu 2"/>
          <p:cNvSpPr>
            <a:spLocks noGrp="1"/>
          </p:cNvSpPr>
          <p:nvPr>
            <p:ph type="body" sz="half" idx="1" hasCustomPrompt="1"/>
          </p:nvPr>
        </p:nvSpPr>
        <p:spPr>
          <a:xfrm>
            <a:off x="457200" y="1600200"/>
            <a:ext cx="4038600" cy="4525963"/>
          </a:xfrm>
        </p:spPr>
        <p:txBody>
          <a:body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tr-TR"/>
          </a:p>
        </p:txBody>
      </p:sp>
      <p:sp>
        <p:nvSpPr>
          <p:cNvPr id="4" name="İçerik Yer Tutucusu 3"/>
          <p:cNvSpPr>
            <a:spLocks noGrp="1"/>
          </p:cNvSpPr>
          <p:nvPr>
            <p:ph sz="half" idx="2" hasCustomPrompt="1"/>
          </p:nvPr>
        </p:nvSpPr>
        <p:spPr>
          <a:xfrm>
            <a:off x="4648200" y="1600200"/>
            <a:ext cx="4038600" cy="4525963"/>
          </a:xfrm>
        </p:spPr>
        <p:txBody>
          <a:body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tr-TR"/>
          </a:p>
        </p:txBody>
      </p:sp>
      <p:sp>
        <p:nvSpPr>
          <p:cNvPr id="5" name="Rectangle 4"/>
          <p:cNvSpPr>
            <a:spLocks noGrp="1" noChangeArrowheads="1"/>
          </p:cNvSpPr>
          <p:nvPr>
            <p:ph type="dt" sz="half" idx="10"/>
          </p:nvPr>
        </p:nvSpPr>
        <p:spPr/>
        <p:txBody>
          <a:bodyPr/>
          <a:lstStyle>
            <a:lvl1pPr>
              <a:defRPr/>
            </a:lvl1pPr>
          </a:lstStyle>
          <a:p>
            <a:pPr>
              <a:defRPr/>
            </a:pPr>
            <a:endParaRPr lang="tr-TR" altLang="tr-TR"/>
          </a:p>
        </p:txBody>
      </p:sp>
      <p:sp>
        <p:nvSpPr>
          <p:cNvPr id="6" name="Rectangle 5"/>
          <p:cNvSpPr>
            <a:spLocks noGrp="1" noChangeArrowheads="1"/>
          </p:cNvSpPr>
          <p:nvPr>
            <p:ph type="ftr" sz="quarter" idx="11"/>
          </p:nvPr>
        </p:nvSpPr>
        <p:spPr/>
        <p:txBody>
          <a:bodyPr/>
          <a:lstStyle>
            <a:lvl1pPr>
              <a:defRPr/>
            </a:lvl1pPr>
          </a:lstStyle>
          <a:p>
            <a:pPr>
              <a:defRPr/>
            </a:pPr>
            <a:endParaRPr lang="tr-TR" altLang="tr-TR"/>
          </a:p>
        </p:txBody>
      </p:sp>
      <p:sp>
        <p:nvSpPr>
          <p:cNvPr id="7" name="Rectangle 6"/>
          <p:cNvSpPr>
            <a:spLocks noGrp="1" noChangeArrowheads="1"/>
          </p:cNvSpPr>
          <p:nvPr>
            <p:ph type="sldNum" sz="quarter" idx="12"/>
          </p:nvPr>
        </p:nvSpPr>
        <p:spPr/>
        <p:txBody>
          <a:bodyPr/>
          <a:lstStyle>
            <a:lvl1pPr>
              <a:defRPr/>
            </a:lvl1pPr>
          </a:lstStyle>
          <a:p>
            <a:pPr>
              <a:defRPr/>
            </a:pPr>
            <a:fld id="{61874FC3-811F-401A-8F3F-DA4CF252A122}" type="slidenum">
              <a:rPr lang="tr-TR" altLang="tr-TR"/>
            </a:fld>
            <a:endParaRPr lang="tr-TR" alt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Content Placeholder 2"/>
          <p:cNvSpPr>
            <a:spLocks noGrp="1"/>
          </p:cNvSpPr>
          <p:nvPr>
            <p:ph idx="1" hasCustomPrompt="1"/>
          </p:nvPr>
        </p:nvSpPr>
        <p:spPr/>
        <p:txBody>
          <a:body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362200"/>
            <a:ext cx="7772400" cy="2200275"/>
          </a:xfrm>
        </p:spPr>
        <p:txBody>
          <a:bodyPr anchor="b">
            <a:normAutofit/>
          </a:bodyPr>
          <a:lstStyle>
            <a:lvl1pPr algn="l">
              <a:defRPr sz="4800" b="0" cap="all"/>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endParaRPr lang="tr-TR" smtClean="0"/>
          </a:p>
        </p:txBody>
      </p:sp>
      <p:sp>
        <p:nvSpPr>
          <p:cNvPr id="4" name="Date Placeholder 3"/>
          <p:cNvSpPr>
            <a:spLocks noGrp="1"/>
          </p:cNvSpPr>
          <p:nvPr>
            <p:ph type="dt" sz="half" idx="10"/>
          </p:nvPr>
        </p:nvSpPr>
        <p:spPr/>
        <p:txBody>
          <a:bodyPr/>
          <a:lstStyle/>
          <a:p>
            <a:fld id="{A23720DD-5B6D-40BF-8493-A6B52D484E6B}" type="datetimeFigureOut">
              <a:rPr lang="tr-TR" smtClean="0"/>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fld>
            <a:endParaRPr lang="tr-T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Content Placeholder 2"/>
          <p:cNvSpPr>
            <a:spLocks noGrp="1"/>
          </p:cNvSpPr>
          <p:nvPr>
            <p:ph sz="half" idx="1" hasCustomPrompt="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4" name="Content Placeholder 3"/>
          <p:cNvSpPr>
            <a:spLocks noGrp="1"/>
          </p:cNvSpPr>
          <p:nvPr>
            <p:ph sz="half" idx="2" hasCustomPrompt="1"/>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endParaRPr lang="tr-TR" smtClean="0"/>
          </a:p>
        </p:txBody>
      </p:sp>
      <p:sp>
        <p:nvSpPr>
          <p:cNvPr id="4" name="Content Placeholder 3"/>
          <p:cNvSpPr>
            <a:spLocks noGrp="1"/>
          </p:cNvSpPr>
          <p:nvPr>
            <p:ph sz="half" idx="2" hasCustomPrompt="1"/>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5" name="Text Placeholder 4"/>
          <p:cNvSpPr>
            <a:spLocks noGrp="1"/>
          </p:cNvSpPr>
          <p:nvPr>
            <p:ph type="body" sz="quarter" idx="3" hasCustomPrompt="1"/>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endParaRPr lang="tr-TR" smtClean="0"/>
          </a:p>
        </p:txBody>
      </p:sp>
      <p:sp>
        <p:nvSpPr>
          <p:cNvPr id="6" name="Content Placeholder 5"/>
          <p:cNvSpPr>
            <a:spLocks noGrp="1"/>
          </p:cNvSpPr>
          <p:nvPr>
            <p:ph sz="quarter" idx="4" hasCustomPrompt="1"/>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fld>
            <a:endParaRPr lang="tr-T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80"/>
            <a:ext cx="2139696" cy="1261872"/>
          </a:xfrm>
        </p:spPr>
        <p:txBody>
          <a:bodyPr anchor="b">
            <a:no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hasCustomPrompt="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4" name="Text Placeholder 3"/>
          <p:cNvSpPr>
            <a:spLocks noGrp="1"/>
          </p:cNvSpPr>
          <p:nvPr>
            <p:ph type="body" sz="half" idx="2" hasCustomPrompt="1"/>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endParaRPr lang="tr-TR" smtClean="0"/>
          </a:p>
        </p:txBody>
      </p:sp>
      <p:sp>
        <p:nvSpPr>
          <p:cNvPr id="5" name="Date Placeholder 4"/>
          <p:cNvSpPr>
            <a:spLocks noGrp="1"/>
          </p:cNvSpPr>
          <p:nvPr>
            <p:ph type="dt" sz="half" idx="10"/>
          </p:nvPr>
        </p:nvSpPr>
        <p:spPr/>
        <p:txBody>
          <a:bodyPr/>
          <a:lstStyle/>
          <a:p>
            <a:fld id="{A23720DD-5B6D-40BF-8493-A6B52D484E6B}" type="datetimeFigureOut">
              <a:rPr lang="tr-TR" smtClean="0"/>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fld>
            <a:endParaRPr lang="tr-T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480"/>
            <a:ext cx="2142680" cy="1264920"/>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p:cNvSpPr>
          <p:nvPr>
            <p:ph type="pic" idx="1" hasCustomPrompt="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hasCustomPrompt="1"/>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endParaRPr lang="tr-TR" smtClean="0"/>
          </a:p>
        </p:txBody>
      </p:sp>
      <p:sp>
        <p:nvSpPr>
          <p:cNvPr id="5" name="Date Placeholder 4"/>
          <p:cNvSpPr>
            <a:spLocks noGrp="1"/>
          </p:cNvSpPr>
          <p:nvPr>
            <p:ph type="dt" sz="half" idx="10"/>
          </p:nvPr>
        </p:nvSpPr>
        <p:spPr/>
        <p:txBody>
          <a:bodyPr/>
          <a:lstStyle/>
          <a:p>
            <a:fld id="{A23720DD-5B6D-40BF-8493-A6B52D484E6B}" type="datetimeFigureOut">
              <a:rPr lang="tr-TR" smtClean="0"/>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tr-TR" smtClean="0"/>
              <a:t>Asıl metin stillerini düzenlemek için tıklatın</a:t>
            </a:r>
            <a:endParaRPr lang="tr-TR" smtClean="0"/>
          </a:p>
          <a:p>
            <a:pPr lvl="1"/>
            <a:r>
              <a:rPr lang="tr-TR" smtClean="0"/>
              <a:t>İkinci düzey</a:t>
            </a:r>
            <a:endParaRPr lang="tr-TR" smtClean="0"/>
          </a:p>
          <a:p>
            <a:pPr lvl="2"/>
            <a:r>
              <a:rPr lang="tr-TR" smtClean="0"/>
              <a:t>Üçüncü düzey</a:t>
            </a:r>
            <a:endParaRPr lang="tr-TR" smtClean="0"/>
          </a:p>
          <a:p>
            <a:pPr lvl="3"/>
            <a:r>
              <a:rPr lang="tr-TR" smtClean="0"/>
              <a:t>Dördüncü düzey</a:t>
            </a:r>
            <a:endParaRPr lang="tr-TR" smtClean="0"/>
          </a:p>
          <a:p>
            <a:pPr lvl="4"/>
            <a:r>
              <a:rPr lang="tr-TR" smtClean="0"/>
              <a:t>Beşinci düzey</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23720DD-5B6D-40BF-8493-A6B52D484E6B}" type="datetimeFigureOut">
              <a:rPr lang="tr-TR" smtClean="0"/>
            </a:fld>
            <a:endParaRPr lang="tr-T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tr-T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302176B-0E47-46AC-8F43-DAB4B8A37D06}" type="slidenum">
              <a:rPr lang="tr-TR" smtClean="0"/>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image" Target="../media/image68.wmf"/><Relationship Id="rId4" Type="http://schemas.openxmlformats.org/officeDocument/2006/relationships/oleObject" Target="../embeddings/oleObject2.bin"/><Relationship Id="rId3" Type="http://schemas.openxmlformats.org/officeDocument/2006/relationships/image" Target="../media/image67.wmf"/><Relationship Id="rId2" Type="http://schemas.openxmlformats.org/officeDocument/2006/relationships/oleObject" Target="../embeddings/oleObject1.bin"/><Relationship Id="rId1"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69.wmf"/><Relationship Id="rId1" Type="http://schemas.openxmlformats.org/officeDocument/2006/relationships/oleObject" Target="../embeddings/oleObject3.bin"/></Relationships>
</file>

<file path=ppt/slides/_rels/slide121.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12.xml"/><Relationship Id="rId4" Type="http://schemas.openxmlformats.org/officeDocument/2006/relationships/image" Target="../media/image71.wmf"/><Relationship Id="rId3" Type="http://schemas.openxmlformats.org/officeDocument/2006/relationships/oleObject" Target="../embeddings/oleObject5.bin"/><Relationship Id="rId2" Type="http://schemas.openxmlformats.org/officeDocument/2006/relationships/image" Target="../media/image70.wmf"/><Relationship Id="rId1" Type="http://schemas.openxmlformats.org/officeDocument/2006/relationships/oleObject" Target="../embeddings/oleObject4.bin"/></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6.emf"/><Relationship Id="rId1" Type="http://schemas.openxmlformats.org/officeDocument/2006/relationships/image" Target="../media/image75.emf"/></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0.emf"/><Relationship Id="rId1" Type="http://schemas.openxmlformats.org/officeDocument/2006/relationships/image" Target="../media/image79.em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2.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6.png"/></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9.jpeg"/></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jpeg"/></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1.jpeg"/></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2.jpeg"/></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3.jpeg"/></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4.jpeg"/></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5.jpeg"/></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6.jpeg"/></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8.jpe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9.jpeg"/></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0.jpeg"/></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1.jpeg"/></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2.jpeg"/></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4.jpeg"/></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5.png"/></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7.png"/></Relationships>
</file>

<file path=ppt/slides/_rels/slide19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8.png"/></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9.png"/></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0.png"/></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2.png"/></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3.png"/></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5.png"/></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6.pn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7.png"/></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8.png"/></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9.png"/></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0.pn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1.png"/></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2.pn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3.png"/></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6.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7.png"/></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8.png"/></Relationships>
</file>

<file path=ppt/slides/_rels/slide2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9.png"/></Relationships>
</file>

<file path=ppt/slides/_rels/slide2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0.png"/></Relationships>
</file>

<file path=ppt/slides/_rels/slide2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1.png"/></Relationships>
</file>

<file path=ppt/slides/_rels/slide2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2.png"/></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3.png"/></Relationships>
</file>

<file path=ppt/slides/_rels/slide2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png"/></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8.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0.png"/></Relationships>
</file>

<file path=ppt/slides/_rels/slide2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1.png"/></Relationships>
</file>

<file path=ppt/slides/_rels/slide2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2.png"/></Relationships>
</file>

<file path=ppt/slides/_rels/slide2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3.png"/></Relationships>
</file>

<file path=ppt/slides/_rels/slide2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4.png"/></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5.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png"/></Relationships>
</file>

<file path=ppt/slides/_rels/slide2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7.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8.png"/></Relationships>
</file>

<file path=ppt/slides/_rels/slide2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9.png"/></Relationships>
</file>

<file path=ppt/slides/_rels/slide2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1.png"/></Relationships>
</file>

<file path=ppt/slides/_rels/slide2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2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3.png"/></Relationships>
</file>

<file path=ppt/slides/_rels/slide2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4.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5.wmf"/></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6.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7.png"/></Relationships>
</file>

<file path=ppt/slides/_rels/slide2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8.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9.png"/></Relationships>
</file>

<file path=ppt/slides/_rels/slide3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0.wmf"/></Relationships>
</file>

<file path=ppt/slides/_rels/slide30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1.png"/></Relationships>
</file>

<file path=ppt/slides/_rels/slide3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2.wmf"/></Relationships>
</file>

<file path=ppt/slides/_rels/slide3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3.png"/></Relationships>
</file>

<file path=ppt/slides/_rels/slide3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4.png"/></Relationships>
</file>

<file path=ppt/slides/_rels/slide3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5.png"/></Relationships>
</file>

<file path=ppt/slides/_rels/slide30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3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7.png"/></Relationships>
</file>

<file path=ppt/slides/_rels/slide3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8.png"/></Relationships>
</file>

<file path=ppt/slides/_rels/slide3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9.png"/></Relationships>
</file>

<file path=ppt/slides/_rels/slide3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0.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1.png"/></Relationships>
</file>

<file path=ppt/slides/_rels/slide3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2.png"/></Relationships>
</file>

<file path=ppt/slides/_rels/slide3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3.wmf"/></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4.wmf"/></Relationships>
</file>

<file path=ppt/slides/_rels/slide3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5.png"/></Relationships>
</file>

<file path=ppt/slides/_rels/slide3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6.png"/></Relationships>
</file>

<file path=ppt/slides/_rels/slide3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7.png"/></Relationships>
</file>

<file path=ppt/slides/_rels/slide3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8.png"/></Relationships>
</file>

<file path=ppt/slides/_rels/slide3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9.png"/></Relationships>
</file>

<file path=ppt/slides/_rels/slide3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1.png"/></Relationships>
</file>

<file path=ppt/slides/_rels/slide3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2.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3.png"/></Relationships>
</file>

<file path=ppt/slides/_rels/slide3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4.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5.pn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7.png"/></Relationships>
</file>

<file path=ppt/slides/_rels/slide3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8.png"/></Relationships>
</file>

<file path=ppt/slides/_rels/slide3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9.png"/></Relationships>
</file>

<file path=ppt/slides/_rels/slide3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0.png"/></Relationships>
</file>

<file path=ppt/slides/_rels/slide3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1.png"/></Relationships>
</file>

<file path=ppt/slides/_rels/slide3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3.png"/><Relationship Id="rId1" Type="http://schemas.openxmlformats.org/officeDocument/2006/relationships/image" Target="../media/image192.png"/></Relationships>
</file>

<file path=ppt/slides/_rels/slide3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0.png"/></Relationships>
</file>

<file path=ppt/slides/_rels/slide3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4.png"/></Relationships>
</file>

<file path=ppt/slides/_rels/slide3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5.png"/></Relationships>
</file>

<file path=ppt/slides/_rels/slide3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6.png"/></Relationships>
</file>

<file path=ppt/slides/_rels/slide35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image" Target="../media/image197.png"/></Relationships>
</file>

<file path=ppt/slides/_rels/slide35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image" Target="../media/image200.png"/></Relationships>
</file>

<file path=ppt/slides/_rels/slide3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3.png"/></Relationships>
</file>

<file path=ppt/slides/_rels/slide3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4.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5.png"/></Relationships>
</file>

<file path=ppt/slides/_rels/slide3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7.png"/><Relationship Id="rId1" Type="http://schemas.openxmlformats.org/officeDocument/2006/relationships/image" Target="../media/image206.png"/></Relationships>
</file>

<file path=ppt/slides/_rels/slide3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9.png"/><Relationship Id="rId1" Type="http://schemas.openxmlformats.org/officeDocument/2006/relationships/image" Target="../media/image208.png"/></Relationships>
</file>

<file path=ppt/slides/_rels/slide35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3.png"/><Relationship Id="rId2" Type="http://schemas.openxmlformats.org/officeDocument/2006/relationships/image" Target="../media/image211.png"/><Relationship Id="rId1" Type="http://schemas.openxmlformats.org/officeDocument/2006/relationships/image" Target="../media/image21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6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14.png"/><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image" Target="../media/image195.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5.png"/></Relationships>
</file>

<file path=ppt/slides/_rels/slide3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6.png"/></Relationships>
</file>

<file path=ppt/slides/_rels/slide3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7.png"/></Relationships>
</file>

<file path=ppt/slides/_rels/slide3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8.pn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9.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0.pn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1.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5.png"/></Relationships>
</file>

<file path=ppt/slides/_rels/slide37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22.png"/></Relationships>
</file>

<file path=ppt/slides/_rels/slide3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3.png"/></Relationships>
</file>

<file path=ppt/slides/_rels/slide3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4.png"/></Relationships>
</file>

<file path=ppt/slides/_rels/slide3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38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8.png"/><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image" Target="../media/image225.png"/></Relationships>
</file>

<file path=ppt/slides/_rels/slide3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9.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hyperlink" Target="http://earth.google.com/" TargetMode="External"/><Relationship Id="rId1" Type="http://schemas.openxmlformats.org/officeDocument/2006/relationships/hyperlink" Target="http://maps.google.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b="1" dirty="0" smtClean="0"/>
              <a:t>KARTOGRAFYA</a:t>
            </a:r>
            <a:endParaRPr lang="tr-TR" b="1" dirty="0"/>
          </a:p>
        </p:txBody>
      </p:sp>
      <p:sp>
        <p:nvSpPr>
          <p:cNvPr id="3" name="Alt Başlık 2"/>
          <p:cNvSpPr>
            <a:spLocks noGrp="1"/>
          </p:cNvSpPr>
          <p:nvPr>
            <p:ph type="subTitle" idx="1"/>
          </p:nvPr>
        </p:nvSpPr>
        <p:spPr/>
        <p:txBody>
          <a:bodyPr/>
          <a:lstStyle/>
          <a:p>
            <a:r>
              <a:rPr lang="tr-TR" b="1" dirty="0"/>
              <a:t>Prof. Dr. Derya ÖZTÜRK</a:t>
            </a:r>
            <a:endParaRPr lang="tr-TR" b="1" dirty="0"/>
          </a:p>
          <a:p>
            <a:r>
              <a:rPr lang="tr-TR" b="1" dirty="0"/>
              <a:t>Samsun, </a:t>
            </a:r>
            <a:r>
              <a:rPr lang="tr-TR" b="1" dirty="0" smtClean="0"/>
              <a:t>2021</a:t>
            </a:r>
            <a:endParaRPr lang="tr-T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57200" y="1360438"/>
            <a:ext cx="8382000" cy="3580730"/>
          </a:xfrm>
        </p:spPr>
        <p:txBody>
          <a:bodyPr/>
          <a:lstStyle/>
          <a:p>
            <a:pPr>
              <a:lnSpc>
                <a:spcPct val="90000"/>
              </a:lnSpc>
              <a:spcAft>
                <a:spcPct val="30000"/>
              </a:spcAft>
            </a:pPr>
            <a:r>
              <a:rPr lang="tr-TR" altLang="tr-TR" sz="2800" noProof="1" smtClean="0"/>
              <a:t>NOAA-ABD (National Oceanographic and Atmospheric Agency - Milli Okyanus ve Atmosfer İdaresi) Jeodezi Sözlüğüne göre: </a:t>
            </a:r>
            <a:endParaRPr lang="tr-TR" altLang="tr-TR" sz="2800" noProof="1" smtClean="0"/>
          </a:p>
          <a:p>
            <a:pPr marL="182880" lvl="1">
              <a:lnSpc>
                <a:spcPct val="90000"/>
              </a:lnSpc>
              <a:spcAft>
                <a:spcPct val="30000"/>
              </a:spcAft>
              <a:buNone/>
            </a:pPr>
            <a:r>
              <a:rPr lang="tr-TR" altLang="tr-TR" sz="2800" i="1" noProof="1" smtClean="0"/>
              <a:t>	</a:t>
            </a:r>
            <a:r>
              <a:rPr lang="tr-TR" altLang="tr-TR" sz="2800" b="1" i="1" noProof="1" smtClean="0"/>
              <a:t>Harita, </a:t>
            </a:r>
            <a:r>
              <a:rPr lang="tr-TR" altLang="tr-TR" sz="2800" i="1" noProof="1" smtClean="0"/>
              <a:t>dünya yüzeyinin tamamında veya bir kısmında yer alan fiziksel detayların (doğal veya yapay) genellikle düz bir yüzey üzerinde, belli bir ölçekte gösterimidir. </a:t>
            </a:r>
            <a:endParaRPr lang="tr-TR" altLang="tr-TR" sz="2800" i="1" noProof="1"/>
          </a:p>
        </p:txBody>
      </p:sp>
      <p:sp>
        <p:nvSpPr>
          <p:cNvPr id="3" name="Rectangle 2"/>
          <p:cNvSpPr>
            <a:spLocks noGrp="1" noChangeArrowheads="1"/>
          </p:cNvSpPr>
          <p:nvPr>
            <p:ph type="title"/>
          </p:nvPr>
        </p:nvSpPr>
        <p:spPr>
          <a:xfrm>
            <a:off x="457200" y="188640"/>
            <a:ext cx="8229600" cy="1143000"/>
          </a:xfrm>
        </p:spPr>
        <p:txBody>
          <a:bodyPr vert="horz" lIns="91440" tIns="45720" rIns="91440" bIns="45720" rtlCol="0" anchor="ctr">
            <a:normAutofit/>
          </a:bodyPr>
          <a:lstStyle/>
          <a:p>
            <a:r>
              <a:rPr lang="tr-TR" altLang="tr-TR" b="1" dirty="0"/>
              <a:t>Haritanın tanımı</a:t>
            </a:r>
            <a:endParaRPr lang="tr-TR" altLang="tr-TR" b="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idx="4294967295"/>
          </p:nvPr>
        </p:nvSpPr>
        <p:spPr>
          <a:xfrm>
            <a:off x="251520" y="557808"/>
            <a:ext cx="8460432" cy="1143000"/>
          </a:xfrm>
        </p:spPr>
        <p:txBody>
          <a:bodyPr vert="horz" lIns="91440" tIns="45720" rIns="91440" bIns="45720" rtlCol="0" anchor="ctr">
            <a:noAutofit/>
          </a:bodyPr>
          <a:lstStyle/>
          <a:p>
            <a:r>
              <a:rPr lang="tr-TR" altLang="tr-TR" sz="3600" b="1" noProof="1" smtClean="0">
                <a:solidFill>
                  <a:srgbClr val="FF3300"/>
                </a:solidFill>
              </a:rPr>
              <a:t>Üniversal Transversal Merkator (UTM) Projeksiyonu</a:t>
            </a:r>
            <a:endParaRPr lang="tr-TR" altLang="tr-TR" sz="3600" b="1" noProof="1">
              <a:solidFill>
                <a:srgbClr val="FF3300"/>
              </a:solidFill>
            </a:endParaRPr>
          </a:p>
        </p:txBody>
      </p:sp>
      <p:sp>
        <p:nvSpPr>
          <p:cNvPr id="249859" name="Rectangle 3"/>
          <p:cNvSpPr>
            <a:spLocks noGrp="1" noChangeArrowheads="1"/>
          </p:cNvSpPr>
          <p:nvPr>
            <p:ph type="body" idx="4294967295"/>
          </p:nvPr>
        </p:nvSpPr>
        <p:spPr>
          <a:xfrm>
            <a:off x="228600" y="1927373"/>
            <a:ext cx="4648200" cy="4525963"/>
          </a:xfrm>
        </p:spPr>
        <p:txBody>
          <a:bodyPr>
            <a:normAutofit/>
          </a:bodyPr>
          <a:lstStyle/>
          <a:p>
            <a:pPr>
              <a:lnSpc>
                <a:spcPct val="90000"/>
              </a:lnSpc>
            </a:pPr>
            <a:r>
              <a:rPr lang="tr-TR" altLang="tr-TR" noProof="1" smtClean="0"/>
              <a:t>Üniversal </a:t>
            </a:r>
            <a:r>
              <a:rPr lang="tr-TR" altLang="tr-TR" noProof="1"/>
              <a:t>Transversal Merkator (UTM) projeksiyonu Gauss-Kruger projeksiyonu esas alınarak geliştirilmiştir. Bu projeksiyon sisteminin başlıca özelliği açıların ve dilim orta meridyeni uzunluğunun doğru </a:t>
            </a:r>
            <a:r>
              <a:rPr lang="tr-TR" altLang="tr-TR" noProof="1" smtClean="0"/>
              <a:t>oluşudur. Orta meridyen ve ekvator doğru olarak izdüşürülür.</a:t>
            </a:r>
            <a:br>
              <a:rPr lang="tr-TR" altLang="tr-TR" noProof="1" smtClean="0"/>
            </a:br>
            <a:r>
              <a:rPr lang="tr-TR" altLang="tr-TR" noProof="1" smtClean="0"/>
              <a:t>       </a:t>
            </a:r>
            <a:endParaRPr lang="tr-TR" altLang="tr-TR" noProof="1" smtClean="0"/>
          </a:p>
        </p:txBody>
      </p:sp>
      <p:pic>
        <p:nvPicPr>
          <p:cNvPr id="2054" name="Picture 6" descr="An example of the transverse Mercator projec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15273" y="1844824"/>
            <a:ext cx="3438525"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idx="4294967295"/>
          </p:nvPr>
        </p:nvSpPr>
        <p:spPr>
          <a:xfrm>
            <a:off x="251520" y="404664"/>
            <a:ext cx="8229600" cy="1143000"/>
          </a:xfrm>
        </p:spPr>
        <p:txBody>
          <a:bodyPr vert="horz" lIns="91440" tIns="45720" rIns="91440" bIns="45720" rtlCol="0" anchor="ctr">
            <a:noAutofit/>
          </a:bodyPr>
          <a:lstStyle/>
          <a:p>
            <a:r>
              <a:rPr lang="tr-TR" altLang="tr-TR" sz="3600" b="1" noProof="1" smtClean="0">
                <a:solidFill>
                  <a:srgbClr val="FF3300"/>
                </a:solidFill>
              </a:rPr>
              <a:t>Üniversal Transversal Merkator (UTM) Projeksiyonu</a:t>
            </a:r>
            <a:endParaRPr lang="tr-TR" altLang="tr-TR" sz="3600" b="1" noProof="1">
              <a:solidFill>
                <a:srgbClr val="FF3300"/>
              </a:solidFill>
            </a:endParaRPr>
          </a:p>
        </p:txBody>
      </p:sp>
      <p:sp>
        <p:nvSpPr>
          <p:cNvPr id="250883" name="Rectangle 3"/>
          <p:cNvSpPr>
            <a:spLocks noGrp="1" noChangeArrowheads="1"/>
          </p:cNvSpPr>
          <p:nvPr>
            <p:ph type="body" idx="4294967295"/>
          </p:nvPr>
        </p:nvSpPr>
        <p:spPr>
          <a:xfrm>
            <a:off x="381000" y="1783357"/>
            <a:ext cx="8229600" cy="4741987"/>
          </a:xfrm>
        </p:spPr>
        <p:txBody>
          <a:bodyPr>
            <a:normAutofit/>
          </a:bodyPr>
          <a:lstStyle/>
          <a:p>
            <a:pPr eaLnBrk="1" hangingPunct="1">
              <a:lnSpc>
                <a:spcPct val="90000"/>
              </a:lnSpc>
              <a:spcAft>
                <a:spcPts val="600"/>
              </a:spcAft>
            </a:pPr>
            <a:r>
              <a:rPr lang="tr-TR" altLang="tr-TR" sz="2400" noProof="1" smtClean="0"/>
              <a:t>UTM projeksiyonunda, 180° meridyeninden başlamak üzere dünya 6° derecelik boylam aralıklı 60 dilime ayrılmıştır. </a:t>
            </a:r>
            <a:endParaRPr lang="tr-TR" altLang="tr-TR" sz="2400" noProof="1" smtClean="0"/>
          </a:p>
          <a:p>
            <a:pPr eaLnBrk="1" hangingPunct="1">
              <a:lnSpc>
                <a:spcPct val="90000"/>
              </a:lnSpc>
              <a:spcAft>
                <a:spcPts val="600"/>
              </a:spcAft>
            </a:pPr>
            <a:r>
              <a:rPr lang="tr-TR" altLang="tr-TR" sz="2400" noProof="1" smtClean="0"/>
              <a:t>Dilimler 1'den başlayarak ve doğuya doğru artan sırada 60'a kadar numaralanmıştır. Her bir dilim bir projeksiyon sistemini belirtir. </a:t>
            </a:r>
            <a:endParaRPr lang="tr-TR" altLang="tr-TR" sz="2400" noProof="1" smtClean="0"/>
          </a:p>
          <a:p>
            <a:pPr eaLnBrk="1" hangingPunct="1">
              <a:lnSpc>
                <a:spcPct val="90000"/>
              </a:lnSpc>
              <a:spcAft>
                <a:spcPts val="600"/>
              </a:spcAft>
            </a:pPr>
            <a:r>
              <a:rPr lang="tr-TR" altLang="tr-TR" sz="2400" noProof="1" smtClean="0"/>
              <a:t>Silindir dilimin orta meridyeni boyunca dünyaya teğet geçirilir. Böylece bir dilimin 3° sağı ve 3° solu aynı bir dilim içinde yer alır. </a:t>
            </a:r>
            <a:endParaRPr lang="tr-TR" altLang="tr-TR" sz="2400" noProof="1" smtClean="0"/>
          </a:p>
          <a:p>
            <a:pPr eaLnBrk="1" hangingPunct="1">
              <a:lnSpc>
                <a:spcPct val="90000"/>
              </a:lnSpc>
              <a:spcAft>
                <a:spcPts val="600"/>
              </a:spcAft>
            </a:pPr>
            <a:r>
              <a:rPr lang="tr-TR" altLang="tr-TR" sz="2400" noProof="1" smtClean="0"/>
              <a:t>Türkiye toprakları dilim orta meridyeni 27°, 33°, 39° ve 45° olan dilimlerde bulunmaktadır ve bu dilimlerin numaraları 35, 36, 37 ve 38'dir. </a:t>
            </a:r>
            <a:endParaRPr lang="tr-TR" altLang="tr-TR" sz="2400" noProof="1"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0" y="274638"/>
            <a:ext cx="8229600" cy="1143000"/>
          </a:xfrm>
        </p:spPr>
        <p:txBody>
          <a:bodyPr>
            <a:normAutofit/>
          </a:bodyPr>
          <a:lstStyle/>
          <a:p>
            <a:pPr eaLnBrk="1" hangingPunct="1"/>
            <a:r>
              <a:rPr lang="tr-TR" altLang="tr-TR" sz="3600" b="1" dirty="0" smtClean="0">
                <a:solidFill>
                  <a:srgbClr val="FF3300"/>
                </a:solidFill>
              </a:rPr>
              <a:t> </a:t>
            </a:r>
            <a:endParaRPr lang="tr-TR" altLang="tr-TR" sz="3600" b="1" dirty="0" smtClean="0">
              <a:solidFill>
                <a:srgbClr val="FF3300"/>
              </a:solidFill>
            </a:endParaRPr>
          </a:p>
        </p:txBody>
      </p:sp>
      <p:sp>
        <p:nvSpPr>
          <p:cNvPr id="251907" name="Rectangle 3"/>
          <p:cNvSpPr>
            <a:spLocks noGrp="1" noChangeArrowheads="1"/>
          </p:cNvSpPr>
          <p:nvPr>
            <p:ph type="body" idx="4294967295"/>
          </p:nvPr>
        </p:nvSpPr>
        <p:spPr>
          <a:xfrm>
            <a:off x="381000" y="1711349"/>
            <a:ext cx="8229600" cy="4525963"/>
          </a:xfrm>
        </p:spPr>
        <p:txBody>
          <a:bodyPr/>
          <a:lstStyle/>
          <a:p>
            <a:pPr eaLnBrk="1" hangingPunct="1">
              <a:lnSpc>
                <a:spcPct val="90000"/>
              </a:lnSpc>
              <a:spcAft>
                <a:spcPts val="600"/>
              </a:spcAft>
            </a:pPr>
            <a:r>
              <a:rPr lang="tr-TR" altLang="tr-TR" sz="2400" noProof="1" smtClean="0"/>
              <a:t>Bu dilimler 1:25 000 ve daha küçük ölçekli haritaların yapımı için esas alınır. Daha büyük ölçekli (örneğin 1:5000) haritaların yapımı için ise dilim genişlikleri 3° alınır. Böylece Türkiye için 27°, 30°, 33°, 36°, 39°, 42° ve 45° dilim orta meridyenleri büyük ölçekli harita yapımında kullanılmaktadır. </a:t>
            </a:r>
            <a:endParaRPr lang="tr-TR" altLang="tr-TR" sz="2400" noProof="1" smtClean="0"/>
          </a:p>
          <a:p>
            <a:pPr eaLnBrk="1" hangingPunct="1">
              <a:lnSpc>
                <a:spcPct val="90000"/>
              </a:lnSpc>
              <a:spcAft>
                <a:spcPts val="600"/>
              </a:spcAft>
            </a:pPr>
            <a:r>
              <a:rPr lang="tr-TR" altLang="tr-TR" sz="2400" noProof="1" smtClean="0"/>
              <a:t>UTM projeksiyonunda bir dilime 84° kuzey paraleliyle 80° güney paraleli arasında kalan bölgelerin projeksiyonu yapılır. 84° kuzey paraleli ve kuzey kutbu ile 80° güney paraleli ve güney kutbu arasında kalan kutup bölgelerinin haritaları ise Universal Polar Stereografik (UPS) projeksiyon sistemine göre yapılır.        </a:t>
            </a:r>
            <a:endParaRPr lang="tr-TR" altLang="tr-TR" sz="2400" noProof="1" smtClean="0"/>
          </a:p>
        </p:txBody>
      </p:sp>
      <p:sp>
        <p:nvSpPr>
          <p:cNvPr id="5" name="Rectangle 2"/>
          <p:cNvSpPr txBox="1">
            <a:spLocks noChangeArrowheads="1"/>
          </p:cNvSpPr>
          <p:nvPr/>
        </p:nvSpPr>
        <p:spPr>
          <a:xfrm>
            <a:off x="251520" y="404664"/>
            <a:ext cx="82296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3600" b="1" noProof="1" smtClean="0">
                <a:solidFill>
                  <a:srgbClr val="FF3300"/>
                </a:solidFill>
              </a:rPr>
              <a:t>Üniversal Transversal Merkator (UTM) Projeksiyonu</a:t>
            </a:r>
            <a:endParaRPr lang="tr-TR" altLang="tr-TR" sz="3600" b="1" noProof="1">
              <a:solidFill>
                <a:srgbClr val="FF3300"/>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idx="4294967295"/>
          </p:nvPr>
        </p:nvSpPr>
        <p:spPr>
          <a:xfrm>
            <a:off x="158824" y="413792"/>
            <a:ext cx="8229600" cy="1143000"/>
          </a:xfrm>
        </p:spPr>
        <p:txBody>
          <a:bodyPr vert="horz" lIns="91440" tIns="45720" rIns="91440" bIns="45720" rtlCol="0" anchor="ctr">
            <a:noAutofit/>
          </a:bodyPr>
          <a:lstStyle/>
          <a:p>
            <a:r>
              <a:rPr lang="tr-TR" altLang="tr-TR" sz="3600" b="1" noProof="1" smtClean="0">
                <a:solidFill>
                  <a:srgbClr val="FF3300"/>
                </a:solidFill>
              </a:rPr>
              <a:t>Üniversal Transversal Merkator (UTM) Projeksiyonu</a:t>
            </a:r>
            <a:endParaRPr lang="tr-TR" altLang="tr-TR" sz="3600" b="1" noProof="1">
              <a:solidFill>
                <a:srgbClr val="FF3300"/>
              </a:solidFill>
            </a:endParaRPr>
          </a:p>
        </p:txBody>
      </p:sp>
      <p:sp>
        <p:nvSpPr>
          <p:cNvPr id="252931" name="Rectangle 3"/>
          <p:cNvSpPr>
            <a:spLocks noGrp="1" noChangeArrowheads="1"/>
          </p:cNvSpPr>
          <p:nvPr>
            <p:ph type="body" idx="4294967295"/>
          </p:nvPr>
        </p:nvSpPr>
        <p:spPr>
          <a:xfrm>
            <a:off x="381000" y="1628800"/>
            <a:ext cx="8229600" cy="5040559"/>
          </a:xfrm>
        </p:spPr>
        <p:txBody>
          <a:bodyPr>
            <a:noAutofit/>
          </a:bodyPr>
          <a:lstStyle/>
          <a:p>
            <a:pPr eaLnBrk="1" hangingPunct="1">
              <a:lnSpc>
                <a:spcPct val="80000"/>
              </a:lnSpc>
              <a:spcAft>
                <a:spcPts val="600"/>
              </a:spcAft>
            </a:pPr>
            <a:r>
              <a:rPr lang="tr-TR" altLang="tr-TR" noProof="1" smtClean="0"/>
              <a:t>UTM projeksiyon sisteminde silindirin teğet olduğu meridyen üzerinde (dilim orta meridyeni) deformasyon yoktur. Dilim orta meridyeninden uzaklaştıkça deformasyon büyümektedir. </a:t>
            </a:r>
            <a:endParaRPr lang="tr-TR" altLang="tr-TR" noProof="1" smtClean="0"/>
          </a:p>
          <a:p>
            <a:pPr eaLnBrk="1" hangingPunct="1">
              <a:lnSpc>
                <a:spcPct val="80000"/>
              </a:lnSpc>
              <a:spcAft>
                <a:spcPts val="600"/>
              </a:spcAft>
            </a:pPr>
            <a:r>
              <a:rPr lang="tr-TR" altLang="tr-TR" noProof="1" smtClean="0"/>
              <a:t>Dilim orta meridyeninden başlayarak dilim sonuna doğru giderek artan deformasyon bu projeksiyon sisteminde uygun şekilde dağıtılmaya çalışılmıştır. </a:t>
            </a:r>
            <a:endParaRPr lang="tr-TR" altLang="tr-TR" noProof="1" smtClean="0"/>
          </a:p>
          <a:p>
            <a:pPr eaLnBrk="1" hangingPunct="1">
              <a:lnSpc>
                <a:spcPct val="80000"/>
              </a:lnSpc>
              <a:spcAft>
                <a:spcPts val="600"/>
              </a:spcAft>
            </a:pPr>
            <a:r>
              <a:rPr lang="tr-TR" altLang="tr-TR" noProof="1" smtClean="0"/>
              <a:t>Bu amaçla, dilim orta meridyeninden sağa ve sola doğru dilim orta meridyeniyle dilim kenarları arasındaki mesafelerin yaklaşık olarak ortasında deformasyon olmadığı kabul edilmiştir. Böylece dilimin bittiği yerlerdeki maksimum deformasyonlar küçültülmüş ve deformasyon olmayan dilim orta meridyeni üzerinde de yapay olarak deformasyon oluşturulmuştur. Bu durum haritaların kullanımını etkileyecek deformasyonları azaltmak ihtiyacından doğmuştur. </a:t>
            </a:r>
            <a:br>
              <a:rPr lang="tr-TR" altLang="tr-TR" noProof="1" smtClean="0"/>
            </a:br>
            <a:endParaRPr lang="tr-TR" altLang="tr-TR" noProof="1"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idx="4294967295"/>
          </p:nvPr>
        </p:nvSpPr>
        <p:spPr>
          <a:xfrm>
            <a:off x="179512" y="485800"/>
            <a:ext cx="8229600" cy="1143000"/>
          </a:xfrm>
        </p:spPr>
        <p:txBody>
          <a:bodyPr>
            <a:noAutofit/>
          </a:bodyPr>
          <a:lstStyle/>
          <a:p>
            <a:r>
              <a:rPr lang="tr-TR" altLang="tr-TR" sz="3600" b="1" noProof="1" smtClean="0">
                <a:solidFill>
                  <a:srgbClr val="FF3300"/>
                </a:solidFill>
              </a:rPr>
              <a:t>Üniversal Transversal Merkator (UTM) Projeksiyonu</a:t>
            </a:r>
            <a:endParaRPr lang="tr-TR" altLang="tr-TR" sz="3600" b="1" noProof="1" smtClean="0">
              <a:solidFill>
                <a:srgbClr val="FF3300"/>
              </a:solidFill>
            </a:endParaRPr>
          </a:p>
        </p:txBody>
      </p:sp>
      <p:sp>
        <p:nvSpPr>
          <p:cNvPr id="253955" name="Rectangle 3"/>
          <p:cNvSpPr>
            <a:spLocks noGrp="1" noChangeArrowheads="1"/>
          </p:cNvSpPr>
          <p:nvPr>
            <p:ph type="body" idx="4294967295"/>
          </p:nvPr>
        </p:nvSpPr>
        <p:spPr>
          <a:xfrm>
            <a:off x="304800" y="2103438"/>
            <a:ext cx="8229600" cy="4525962"/>
          </a:xfrm>
        </p:spPr>
        <p:txBody>
          <a:bodyPr>
            <a:normAutofit/>
          </a:bodyPr>
          <a:lstStyle/>
          <a:p>
            <a:pPr eaLnBrk="1" hangingPunct="1"/>
            <a:r>
              <a:rPr lang="tr-TR" altLang="tr-TR" sz="2800" dirty="0" smtClean="0"/>
              <a:t>UTM projeksiyonunda uzunlukların anormal büyümesini (aşırı deformasyonları) önlemek amacıyla x, y koordinat değerleri küçültme faktörü denilen 0.9996 değeri ile çarpılarak kullanılır. </a:t>
            </a:r>
            <a:br>
              <a:rPr lang="tr-TR" altLang="tr-TR" sz="2800" dirty="0" smtClean="0"/>
            </a:br>
            <a:r>
              <a:rPr lang="tr-TR" altLang="tr-TR" sz="2800" dirty="0" smtClean="0"/>
              <a:t>       </a:t>
            </a:r>
            <a:endParaRPr lang="tr-TR" altLang="tr-TR" sz="2800"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302840" y="485800"/>
            <a:ext cx="8229600" cy="1143000"/>
          </a:xfrm>
        </p:spPr>
        <p:txBody>
          <a:bodyPr vert="horz" lIns="91440" tIns="45720" rIns="91440" bIns="45720" rtlCol="0" anchor="ctr">
            <a:noAutofit/>
          </a:bodyPr>
          <a:lstStyle/>
          <a:p>
            <a:r>
              <a:rPr lang="tr-TR" altLang="tr-TR" sz="3600" b="1" noProof="1" smtClean="0">
                <a:solidFill>
                  <a:srgbClr val="FF3300"/>
                </a:solidFill>
              </a:rPr>
              <a:t>Üniversal Transversal Merkator (UTM) Projeksiyonu</a:t>
            </a:r>
            <a:endParaRPr lang="tr-TR" altLang="tr-TR" sz="3600" b="1" noProof="1">
              <a:solidFill>
                <a:srgbClr val="FF3300"/>
              </a:solidFill>
            </a:endParaRPr>
          </a:p>
        </p:txBody>
      </p:sp>
      <p:sp>
        <p:nvSpPr>
          <p:cNvPr id="254979" name="Rectangle 3"/>
          <p:cNvSpPr>
            <a:spLocks noGrp="1" noChangeArrowheads="1"/>
          </p:cNvSpPr>
          <p:nvPr>
            <p:ph type="body" idx="4294967295"/>
          </p:nvPr>
        </p:nvSpPr>
        <p:spPr>
          <a:xfrm>
            <a:off x="395536" y="1783358"/>
            <a:ext cx="8229600" cy="4525962"/>
          </a:xfrm>
        </p:spPr>
        <p:txBody>
          <a:bodyPr/>
          <a:lstStyle/>
          <a:p>
            <a:pPr eaLnBrk="1" hangingPunct="1"/>
            <a:r>
              <a:rPr lang="tr-TR" altLang="tr-TR" sz="2800" dirty="0" smtClean="0"/>
              <a:t>Dilim orta meridyeninin solundaki Y değerini eksi değerden kurtarmak için küçültme faktörü ile küçültülen Y değerine 500 000 metre değeri eklenir, X değerleri kuzey yarım kürede pozitif olduğu için herhangi bir sabit değer eklenmez. Ancak güney yarım küre için küçültme faktörü ile küçültülen x değerine 10 000 000 metre eklenir. Bu şekilde elde edilen koordinatlara </a:t>
            </a:r>
            <a:r>
              <a:rPr lang="tr-TR" altLang="tr-TR" sz="2800" b="1" dirty="0" smtClean="0"/>
              <a:t>SAĞA</a:t>
            </a:r>
            <a:r>
              <a:rPr lang="tr-TR" altLang="tr-TR" sz="2800" dirty="0" smtClean="0"/>
              <a:t> ve </a:t>
            </a:r>
            <a:r>
              <a:rPr lang="tr-TR" altLang="tr-TR" sz="2800" b="1" dirty="0" smtClean="0"/>
              <a:t>YUKARI</a:t>
            </a:r>
            <a:r>
              <a:rPr lang="tr-TR" altLang="tr-TR" sz="2800" dirty="0" smtClean="0"/>
              <a:t> değerler denir. </a:t>
            </a:r>
            <a:br>
              <a:rPr lang="tr-TR" altLang="tr-TR" sz="2800" dirty="0" smtClean="0"/>
            </a:br>
            <a:r>
              <a:rPr lang="tr-TR" altLang="tr-TR" sz="2800" dirty="0" smtClean="0"/>
              <a:t>      </a:t>
            </a:r>
            <a:endParaRPr lang="tr-TR" altLang="tr-TR" sz="2800"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idx="4294967295"/>
          </p:nvPr>
        </p:nvSpPr>
        <p:spPr>
          <a:xfrm>
            <a:off x="230832" y="476672"/>
            <a:ext cx="8229600" cy="1143000"/>
          </a:xfrm>
        </p:spPr>
        <p:txBody>
          <a:bodyPr vert="horz" lIns="91440" tIns="45720" rIns="91440" bIns="45720" rtlCol="0" anchor="ctr">
            <a:noAutofit/>
          </a:bodyPr>
          <a:lstStyle/>
          <a:p>
            <a:r>
              <a:rPr lang="tr-TR" altLang="tr-TR" sz="3600" b="1" noProof="1">
                <a:solidFill>
                  <a:srgbClr val="FF3300"/>
                </a:solidFill>
              </a:rPr>
              <a:t>Üniversal Transversal Merkator (UTM) Projeksiyonu</a:t>
            </a:r>
            <a:endParaRPr lang="tr-TR" altLang="tr-TR" sz="3600" b="1" noProof="1">
              <a:solidFill>
                <a:srgbClr val="FF3300"/>
              </a:solidFill>
            </a:endParaRPr>
          </a:p>
        </p:txBody>
      </p:sp>
      <p:sp>
        <p:nvSpPr>
          <p:cNvPr id="256003" name="Rectangle 3"/>
          <p:cNvSpPr>
            <a:spLocks noGrp="1" noChangeArrowheads="1"/>
          </p:cNvSpPr>
          <p:nvPr>
            <p:ph type="body" idx="4294967295"/>
          </p:nvPr>
        </p:nvSpPr>
        <p:spPr>
          <a:xfrm>
            <a:off x="304800" y="1855365"/>
            <a:ext cx="8659688" cy="4525963"/>
          </a:xfrm>
        </p:spPr>
        <p:txBody>
          <a:bodyPr>
            <a:normAutofit/>
          </a:bodyPr>
          <a:lstStyle/>
          <a:p>
            <a:pPr eaLnBrk="1" hangingPunct="1"/>
            <a:r>
              <a:rPr lang="tr-TR" altLang="tr-TR" sz="2800" dirty="0" smtClean="0"/>
              <a:t>Türkiye'de üretim yetkisi Harita Genel Müdürlüğünde olan 1/25 000, 1/50 000, 1/100 000 ve 1/250 000 ölçekli topoğrafik haritalar UTM projeksiyonu kullanılarak üretilir. </a:t>
            </a:r>
            <a:endParaRPr lang="tr-TR" altLang="tr-TR" sz="2800" dirty="0" smtClean="0"/>
          </a:p>
          <a:p>
            <a:pPr eaLnBrk="1" hangingPunct="1"/>
            <a:endParaRPr lang="tr-TR" altLang="tr-TR" sz="2800" dirty="0" smtClean="0"/>
          </a:p>
          <a:p>
            <a:pPr eaLnBrk="1" hangingPunct="1"/>
            <a:endParaRPr lang="tr-TR" altLang="tr-TR" sz="2800" dirty="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302840" y="485800"/>
            <a:ext cx="8229600" cy="1143000"/>
          </a:xfrm>
        </p:spPr>
        <p:txBody>
          <a:bodyPr vert="horz" lIns="91440" tIns="45720" rIns="91440" bIns="45720" rtlCol="0" anchor="ctr">
            <a:noAutofit/>
          </a:bodyPr>
          <a:lstStyle/>
          <a:p>
            <a:r>
              <a:rPr lang="tr-TR" altLang="tr-TR" sz="3600" b="1" dirty="0">
                <a:solidFill>
                  <a:srgbClr val="FF3300"/>
                </a:solidFill>
              </a:rPr>
              <a:t>Üniversal Polar Stereografik (UPS) Projeksiyonu</a:t>
            </a:r>
            <a:endParaRPr lang="tr-TR" altLang="tr-TR" sz="3600" b="1" dirty="0">
              <a:solidFill>
                <a:srgbClr val="FF3300"/>
              </a:solidFill>
            </a:endParaRPr>
          </a:p>
        </p:txBody>
      </p:sp>
      <p:sp>
        <p:nvSpPr>
          <p:cNvPr id="257027" name="Rectangle 3"/>
          <p:cNvSpPr>
            <a:spLocks noGrp="1" noChangeArrowheads="1"/>
          </p:cNvSpPr>
          <p:nvPr>
            <p:ph type="body" idx="4294967295"/>
          </p:nvPr>
        </p:nvSpPr>
        <p:spPr>
          <a:xfrm>
            <a:off x="228600" y="1855365"/>
            <a:ext cx="8229600" cy="4525963"/>
          </a:xfrm>
        </p:spPr>
        <p:txBody>
          <a:bodyPr/>
          <a:lstStyle/>
          <a:p>
            <a:pPr eaLnBrk="1" hangingPunct="1">
              <a:spcAft>
                <a:spcPts val="600"/>
              </a:spcAft>
            </a:pPr>
            <a:r>
              <a:rPr lang="tr-TR" altLang="tr-TR" sz="2800" noProof="1" smtClean="0"/>
              <a:t>Bu projeksiyonda kuzey bölgesi için çalışma yapılacaksa izdüşüm noktası güney kutbunda olacak şekilde (güney bölgesi için izdüşüm noktası, kuzey kutbunda), kürenin bir kısmının bir düzlem üzerine izdüşürülmesi gerekir.</a:t>
            </a:r>
            <a:endParaRPr lang="tr-TR" altLang="tr-TR" sz="2800" noProof="1" smtClean="0"/>
          </a:p>
          <a:p>
            <a:pPr eaLnBrk="1" hangingPunct="1">
              <a:spcAft>
                <a:spcPts val="600"/>
              </a:spcAft>
            </a:pPr>
            <a:r>
              <a:rPr lang="tr-TR" altLang="tr-TR" sz="2800" noProof="1" smtClean="0"/>
              <a:t>Genellikle izdüşüm düzlemi kutupta sadece bir değme noktası olacak şekilde yerleştirilir. </a:t>
            </a:r>
            <a:br>
              <a:rPr lang="tr-TR" altLang="tr-TR" noProof="1" smtClean="0"/>
            </a:br>
            <a:r>
              <a:rPr lang="tr-TR" altLang="tr-TR" noProof="1" smtClean="0"/>
              <a:t>        </a:t>
            </a:r>
            <a:endParaRPr lang="tr-TR" altLang="tr-TR" noProof="1"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idx="4294967295"/>
          </p:nvPr>
        </p:nvSpPr>
        <p:spPr>
          <a:xfrm>
            <a:off x="179512" y="476672"/>
            <a:ext cx="8964488" cy="1143000"/>
          </a:xfrm>
        </p:spPr>
        <p:txBody>
          <a:bodyPr>
            <a:noAutofit/>
          </a:bodyPr>
          <a:lstStyle/>
          <a:p>
            <a:pPr eaLnBrk="1" hangingPunct="1"/>
            <a:r>
              <a:rPr lang="tr-TR" altLang="tr-TR" sz="3600" b="1" dirty="0" smtClean="0">
                <a:solidFill>
                  <a:srgbClr val="FF3300"/>
                </a:solidFill>
              </a:rPr>
              <a:t>Üniversal Polar Stereografik (UPS) Projeksiyonu</a:t>
            </a:r>
            <a:endParaRPr lang="tr-TR" altLang="tr-TR" sz="3600" b="1" dirty="0" smtClean="0">
              <a:solidFill>
                <a:srgbClr val="FF3300"/>
              </a:solidFill>
            </a:endParaRPr>
          </a:p>
        </p:txBody>
      </p:sp>
      <p:sp>
        <p:nvSpPr>
          <p:cNvPr id="258051" name="Rectangle 3"/>
          <p:cNvSpPr>
            <a:spLocks noGrp="1" noChangeArrowheads="1"/>
          </p:cNvSpPr>
          <p:nvPr>
            <p:ph type="body" idx="4294967295"/>
          </p:nvPr>
        </p:nvSpPr>
        <p:spPr>
          <a:xfrm>
            <a:off x="107504" y="1855365"/>
            <a:ext cx="4724400" cy="4525963"/>
          </a:xfrm>
        </p:spPr>
        <p:txBody>
          <a:bodyPr/>
          <a:lstStyle/>
          <a:p>
            <a:pPr eaLnBrk="1" hangingPunct="1">
              <a:lnSpc>
                <a:spcPct val="90000"/>
              </a:lnSpc>
              <a:spcAft>
                <a:spcPts val="600"/>
              </a:spcAft>
            </a:pPr>
            <a:r>
              <a:rPr lang="tr-TR" altLang="tr-TR" sz="2800" noProof="1" smtClean="0"/>
              <a:t>İzdüşümde meridyenler kutuplardan yayılan düz çizgiler, paraleller kutup noktası merkez olan iç içe daireler şeklinde izdüşürülür. </a:t>
            </a:r>
            <a:endParaRPr lang="tr-TR" altLang="tr-TR" sz="2800" noProof="1" smtClean="0"/>
          </a:p>
          <a:p>
            <a:pPr eaLnBrk="1" hangingPunct="1">
              <a:lnSpc>
                <a:spcPct val="90000"/>
              </a:lnSpc>
              <a:spcAft>
                <a:spcPts val="600"/>
              </a:spcAft>
            </a:pPr>
            <a:r>
              <a:rPr lang="tr-TR" altLang="tr-TR" sz="2800" noProof="1" smtClean="0"/>
              <a:t>Bu izdüşümde merkeze göre dış çevrede büyük genişleme olur. İzdüşümde açılar doğrudur. </a:t>
            </a:r>
            <a:endParaRPr lang="tr-TR" altLang="tr-TR" sz="2800" noProof="1" smtClean="0"/>
          </a:p>
          <a:p>
            <a:pPr eaLnBrk="1" hangingPunct="1">
              <a:lnSpc>
                <a:spcPct val="90000"/>
              </a:lnSpc>
            </a:pPr>
            <a:endParaRPr lang="tr-TR" altLang="tr-TR" sz="2800" noProof="1" smtClean="0"/>
          </a:p>
        </p:txBody>
      </p:sp>
      <p:pic>
        <p:nvPicPr>
          <p:cNvPr id="25805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1600" y="1981200"/>
            <a:ext cx="366553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0" y="274638"/>
            <a:ext cx="8229600" cy="1143000"/>
          </a:xfrm>
        </p:spPr>
        <p:txBody>
          <a:bodyPr/>
          <a:lstStyle/>
          <a:p>
            <a:pPr eaLnBrk="1" hangingPunct="1"/>
            <a:r>
              <a:rPr lang="tr-TR" altLang="tr-TR" sz="4000" b="1" noProof="1" smtClean="0"/>
              <a:t>  </a:t>
            </a:r>
            <a:r>
              <a:rPr lang="tr-TR" altLang="tr-TR" sz="3600" b="1" noProof="1" smtClean="0">
                <a:solidFill>
                  <a:srgbClr val="FF3300"/>
                </a:solidFill>
              </a:rPr>
              <a:t>Lambert Konform Konik Projeksiyon</a:t>
            </a:r>
            <a:r>
              <a:rPr lang="tr-TR" altLang="tr-TR" sz="4000" b="1" noProof="1" smtClean="0"/>
              <a:t> </a:t>
            </a:r>
            <a:endParaRPr lang="tr-TR" altLang="tr-TR" sz="4000" b="1" noProof="1" smtClean="0"/>
          </a:p>
        </p:txBody>
      </p:sp>
      <p:sp>
        <p:nvSpPr>
          <p:cNvPr id="259075" name="Rectangle 3"/>
          <p:cNvSpPr>
            <a:spLocks noGrp="1" noChangeArrowheads="1"/>
          </p:cNvSpPr>
          <p:nvPr>
            <p:ph type="body" idx="4294967295"/>
          </p:nvPr>
        </p:nvSpPr>
        <p:spPr>
          <a:xfrm>
            <a:off x="381000" y="1600200"/>
            <a:ext cx="8229600" cy="4525963"/>
          </a:xfrm>
        </p:spPr>
        <p:txBody>
          <a:bodyPr>
            <a:normAutofit/>
          </a:bodyPr>
          <a:lstStyle/>
          <a:p>
            <a:pPr eaLnBrk="1" hangingPunct="1"/>
            <a:r>
              <a:rPr lang="tr-TR" altLang="tr-TR" sz="3200" dirty="0" smtClean="0"/>
              <a:t>Bu projeksiyon, orta meridyenlerde ve özellikle enlem farkları az fakat boylam farkları fazla olan ülkelerin ve kıtaların haritalarının yapımında yaygın olarak kullanılmaktadır</a:t>
            </a:r>
            <a:r>
              <a:rPr lang="tr-TR" altLang="tr-TR" sz="3200" dirty="0"/>
              <a:t> </a:t>
            </a:r>
            <a:r>
              <a:rPr lang="tr-TR" altLang="tr-TR" sz="3200" dirty="0" smtClean="0"/>
              <a:t>(Örneğin; Hindistan, Mısır, ABD ve Kanada). </a:t>
            </a:r>
            <a:br>
              <a:rPr lang="tr-TR" altLang="tr-TR" sz="3200" dirty="0" smtClean="0"/>
            </a:br>
            <a:br>
              <a:rPr lang="tr-TR" altLang="tr-TR" sz="3200" dirty="0" smtClean="0"/>
            </a:br>
            <a:r>
              <a:rPr lang="tr-TR" altLang="tr-TR" sz="3200" dirty="0" smtClean="0"/>
              <a:t>       </a:t>
            </a:r>
            <a:endParaRPr lang="tr-TR" altLang="tr-TR" sz="32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57200" y="655638"/>
            <a:ext cx="8229600" cy="5592762"/>
          </a:xfrm>
        </p:spPr>
        <p:txBody>
          <a:bodyPr/>
          <a:lstStyle/>
          <a:p>
            <a:pPr eaLnBrk="1" hangingPunct="1"/>
            <a:r>
              <a:rPr lang="tr-TR" altLang="tr-TR" sz="2800" noProof="1" smtClean="0"/>
              <a:t>ABD Savunma Harita Dairesi - Haritacılık ve Jeodezik Terimler Sözlüğüne göre: </a:t>
            </a:r>
            <a:endParaRPr lang="tr-TR" altLang="tr-TR" sz="2800" noProof="1" smtClean="0"/>
          </a:p>
          <a:p>
            <a:pPr eaLnBrk="1" hangingPunct="1"/>
            <a:endParaRPr lang="tr-TR" altLang="tr-TR" sz="2800" noProof="1" smtClean="0"/>
          </a:p>
          <a:p>
            <a:pPr eaLnBrk="1" hangingPunct="1">
              <a:buFontTx/>
              <a:buNone/>
            </a:pPr>
            <a:r>
              <a:rPr lang="tr-TR" altLang="tr-TR" sz="2800" b="1" noProof="1" smtClean="0"/>
              <a:t>	</a:t>
            </a:r>
            <a:r>
              <a:rPr lang="tr-TR" altLang="tr-TR" sz="2800" b="1" i="1" noProof="1" smtClean="0"/>
              <a:t>Harita</a:t>
            </a:r>
            <a:r>
              <a:rPr lang="tr-TR" altLang="tr-TR" sz="2800" i="1" noProof="1" smtClean="0"/>
              <a:t>, genelde düz bir yüzey üzerinde ve belli bir ölçekte, Dünyanın veya herhangi bir gezegenin tamamı veya bir kısmının yüzeyi üzerinde bulunan doğal ve yapay detayların grafik gösterimidir. Detaylar bir referans koordinat sistemine göre koordinatlandırılmıştır. </a:t>
            </a:r>
            <a:endParaRPr lang="tr-TR" altLang="tr-TR" sz="2800" i="1" noProof="1" smtClean="0"/>
          </a:p>
          <a:p>
            <a:pPr eaLnBrk="1" hangingPunct="1"/>
            <a:endParaRPr lang="tr-TR" altLang="tr-TR" sz="2800" i="1" noProof="1"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idx="4294967295"/>
          </p:nvPr>
        </p:nvSpPr>
        <p:spPr>
          <a:xfrm>
            <a:off x="304800" y="274638"/>
            <a:ext cx="8229600" cy="1143000"/>
          </a:xfrm>
        </p:spPr>
        <p:txBody>
          <a:bodyPr/>
          <a:lstStyle/>
          <a:p>
            <a:pPr eaLnBrk="1" hangingPunct="1"/>
            <a:r>
              <a:rPr lang="tr-TR" altLang="tr-TR" sz="3600" b="1" noProof="1" smtClean="0">
                <a:solidFill>
                  <a:srgbClr val="FF3300"/>
                </a:solidFill>
              </a:rPr>
              <a:t>Lambert Konform Konik Projeksiyon</a:t>
            </a:r>
            <a:endParaRPr lang="tr-TR" altLang="tr-TR" sz="3600" b="1" noProof="1" smtClean="0">
              <a:solidFill>
                <a:srgbClr val="FF3300"/>
              </a:solidFill>
            </a:endParaRPr>
          </a:p>
        </p:txBody>
      </p:sp>
      <p:sp>
        <p:nvSpPr>
          <p:cNvPr id="260099" name="Rectangle 3"/>
          <p:cNvSpPr>
            <a:spLocks noGrp="1" noChangeArrowheads="1"/>
          </p:cNvSpPr>
          <p:nvPr>
            <p:ph type="body" idx="4294967295"/>
          </p:nvPr>
        </p:nvSpPr>
        <p:spPr>
          <a:xfrm>
            <a:off x="381000" y="1600200"/>
            <a:ext cx="8229600" cy="4525963"/>
          </a:xfrm>
        </p:spPr>
        <p:txBody>
          <a:bodyPr>
            <a:normAutofit/>
          </a:bodyPr>
          <a:lstStyle/>
          <a:p>
            <a:pPr eaLnBrk="1" hangingPunct="1"/>
            <a:r>
              <a:rPr lang="tr-TR" altLang="tr-TR" sz="3600" noProof="1" smtClean="0"/>
              <a:t>Projeksiyon iki türlü gerçekleştirilebilir.</a:t>
            </a:r>
            <a:endParaRPr lang="tr-TR" altLang="tr-TR" sz="3600" noProof="1" smtClean="0"/>
          </a:p>
          <a:p>
            <a:pPr lvl="1"/>
            <a:r>
              <a:rPr lang="tr-TR" altLang="tr-TR" sz="2800" noProof="1" smtClean="0"/>
              <a:t>Tek Standart Paralelli Projeksiyon</a:t>
            </a:r>
            <a:endParaRPr lang="tr-TR" altLang="tr-TR" sz="2800" noProof="1" smtClean="0"/>
          </a:p>
          <a:p>
            <a:pPr lvl="1"/>
            <a:r>
              <a:rPr lang="tr-TR" altLang="tr-TR" sz="2800" noProof="1" smtClean="0"/>
              <a:t>Çift Standart Paralelli Projeksiyon  </a:t>
            </a:r>
            <a:endParaRPr lang="tr-TR" altLang="tr-TR" sz="2800" noProof="1"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230832" y="274638"/>
            <a:ext cx="8229600" cy="1143000"/>
          </a:xfrm>
        </p:spPr>
        <p:txBody>
          <a:bodyPr/>
          <a:lstStyle/>
          <a:p>
            <a:pPr eaLnBrk="1" hangingPunct="1"/>
            <a:r>
              <a:rPr lang="tr-TR" altLang="tr-TR" sz="3600" b="1" noProof="1" smtClean="0">
                <a:solidFill>
                  <a:srgbClr val="FF3300"/>
                </a:solidFill>
              </a:rPr>
              <a:t>Lambert Konform Konik Projeksiyon</a:t>
            </a:r>
            <a:endParaRPr lang="tr-TR" altLang="tr-TR" sz="3600" b="1" noProof="1" smtClean="0">
              <a:solidFill>
                <a:srgbClr val="FF3300"/>
              </a:solidFill>
            </a:endParaRPr>
          </a:p>
        </p:txBody>
      </p:sp>
      <p:sp>
        <p:nvSpPr>
          <p:cNvPr id="261123" name="Rectangle 3"/>
          <p:cNvSpPr>
            <a:spLocks noGrp="1" noChangeArrowheads="1"/>
          </p:cNvSpPr>
          <p:nvPr>
            <p:ph type="body" idx="4294967295"/>
          </p:nvPr>
        </p:nvSpPr>
        <p:spPr>
          <a:xfrm>
            <a:off x="160784" y="1600200"/>
            <a:ext cx="4267200" cy="4953000"/>
          </a:xfrm>
        </p:spPr>
        <p:txBody>
          <a:bodyPr/>
          <a:lstStyle/>
          <a:p>
            <a:pPr eaLnBrk="1" hangingPunct="1">
              <a:lnSpc>
                <a:spcPct val="80000"/>
              </a:lnSpc>
            </a:pPr>
            <a:r>
              <a:rPr lang="tr-TR" altLang="tr-TR" sz="2400" b="1" noProof="1" smtClean="0"/>
              <a:t>Tek Standart Paralelli Projeksiyon:</a:t>
            </a:r>
            <a:r>
              <a:rPr lang="tr-TR" altLang="tr-TR" sz="2400" noProof="1" smtClean="0"/>
              <a:t> </a:t>
            </a:r>
            <a:endParaRPr lang="tr-TR" altLang="tr-TR" sz="2400" noProof="1" smtClean="0"/>
          </a:p>
          <a:p>
            <a:pPr eaLnBrk="1" hangingPunct="1">
              <a:lnSpc>
                <a:spcPct val="80000"/>
              </a:lnSpc>
              <a:buFontTx/>
              <a:buNone/>
            </a:pPr>
            <a:endParaRPr lang="tr-TR" altLang="tr-TR" sz="2400" noProof="1" smtClean="0"/>
          </a:p>
          <a:p>
            <a:pPr eaLnBrk="1" hangingPunct="1">
              <a:lnSpc>
                <a:spcPct val="80000"/>
              </a:lnSpc>
              <a:buFontTx/>
              <a:buNone/>
            </a:pPr>
            <a:r>
              <a:rPr lang="tr-TR" altLang="tr-TR" sz="2400" noProof="1" smtClean="0"/>
              <a:t>	Koni, küreye, koninin tepe noktasının düşeyi kutuptan geçecek şekilde yerleştirilerek işlem yapılır. Böylece koni küreye bir kutuptan bir paralel dairesinde teğet olur ve bu paralele standart paralel denir. Bu projeksiyonda sadece koninin teğet olduğu paralel dairesinin uzunluğu doğrudur. </a:t>
            </a:r>
            <a:endParaRPr lang="tr-TR" altLang="tr-TR" sz="2400" noProof="1" smtClean="0"/>
          </a:p>
        </p:txBody>
      </p:sp>
      <p:sp>
        <p:nvSpPr>
          <p:cNvPr id="261124" name="Rectangle 4"/>
          <p:cNvSpPr>
            <a:spLocks noChangeArrowheads="1"/>
          </p:cNvSpPr>
          <p:nvPr/>
        </p:nvSpPr>
        <p:spPr bwMode="auto">
          <a:xfrm>
            <a:off x="4925351" y="2376487"/>
            <a:ext cx="367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tr-TR" altLang="tr-TR" sz="1800" noProof="1" smtClean="0"/>
              <a:t>Tek Standart Paralelli Projeksiyon </a:t>
            </a:r>
            <a:endParaRPr lang="tr-TR" altLang="tr-TR" sz="1800" noProof="1"/>
          </a:p>
        </p:txBody>
      </p:sp>
      <p:pic>
        <p:nvPicPr>
          <p:cNvPr id="26112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95800" y="2743200"/>
            <a:ext cx="4503738"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idx="4294967295"/>
          </p:nvPr>
        </p:nvSpPr>
        <p:spPr>
          <a:xfrm>
            <a:off x="158824" y="274638"/>
            <a:ext cx="8229600" cy="1143000"/>
          </a:xfrm>
        </p:spPr>
        <p:txBody>
          <a:bodyPr/>
          <a:lstStyle/>
          <a:p>
            <a:pPr eaLnBrk="1" hangingPunct="1"/>
            <a:r>
              <a:rPr lang="tr-TR" altLang="tr-TR" sz="3600" b="1" noProof="1" smtClean="0">
                <a:solidFill>
                  <a:srgbClr val="FF3300"/>
                </a:solidFill>
              </a:rPr>
              <a:t>Lambert Konform Konik Projeksiyon</a:t>
            </a:r>
            <a:endParaRPr lang="tr-TR" altLang="tr-TR" sz="3600" b="1" noProof="1" smtClean="0">
              <a:solidFill>
                <a:srgbClr val="FF3300"/>
              </a:solidFill>
            </a:endParaRPr>
          </a:p>
        </p:txBody>
      </p:sp>
      <p:sp>
        <p:nvSpPr>
          <p:cNvPr id="262147" name="Rectangle 3"/>
          <p:cNvSpPr>
            <a:spLocks noGrp="1" noChangeArrowheads="1"/>
          </p:cNvSpPr>
          <p:nvPr>
            <p:ph type="body" idx="4294967295"/>
          </p:nvPr>
        </p:nvSpPr>
        <p:spPr>
          <a:xfrm>
            <a:off x="253752" y="1844824"/>
            <a:ext cx="3886200" cy="4525963"/>
          </a:xfrm>
        </p:spPr>
        <p:txBody>
          <a:bodyPr>
            <a:normAutofit/>
          </a:bodyPr>
          <a:lstStyle/>
          <a:p>
            <a:pPr eaLnBrk="1" hangingPunct="1"/>
            <a:r>
              <a:rPr lang="tr-TR" altLang="tr-TR" b="1" noProof="1" smtClean="0"/>
              <a:t>Çift Standart Paralelli İzdüşüm:</a:t>
            </a:r>
            <a:endParaRPr lang="tr-TR" altLang="tr-TR" b="1" noProof="1" smtClean="0"/>
          </a:p>
          <a:p>
            <a:pPr eaLnBrk="1" hangingPunct="1">
              <a:buFontTx/>
              <a:buNone/>
            </a:pPr>
            <a:r>
              <a:rPr lang="tr-TR" altLang="tr-TR" noProof="1" smtClean="0"/>
              <a:t>	Bu projeksiyonda koni küreyi iki paralel dairesinde kesmektedir. Bu paralellere standart paraleller denmektedir.  </a:t>
            </a:r>
            <a:endParaRPr lang="tr-TR" altLang="tr-TR" noProof="1" smtClean="0"/>
          </a:p>
        </p:txBody>
      </p:sp>
      <p:sp>
        <p:nvSpPr>
          <p:cNvPr id="262148" name="Rectangle 4"/>
          <p:cNvSpPr>
            <a:spLocks noChangeArrowheads="1"/>
          </p:cNvSpPr>
          <p:nvPr/>
        </p:nvSpPr>
        <p:spPr bwMode="auto">
          <a:xfrm>
            <a:off x="4852194" y="1723230"/>
            <a:ext cx="363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tr-TR" altLang="tr-TR" sz="1800" noProof="1" smtClean="0"/>
              <a:t>Çift Standart Paralelli Projeksiyon </a:t>
            </a:r>
            <a:endParaRPr lang="tr-TR" altLang="tr-TR" sz="1800" noProof="1"/>
          </a:p>
        </p:txBody>
      </p:sp>
      <p:pic>
        <p:nvPicPr>
          <p:cNvPr id="26214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9600" y="2089943"/>
            <a:ext cx="4503738"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idx="4294967295"/>
          </p:nvPr>
        </p:nvSpPr>
        <p:spPr>
          <a:xfrm>
            <a:off x="158824" y="274638"/>
            <a:ext cx="8229600" cy="1143000"/>
          </a:xfrm>
        </p:spPr>
        <p:txBody>
          <a:bodyPr/>
          <a:lstStyle/>
          <a:p>
            <a:pPr eaLnBrk="1" hangingPunct="1"/>
            <a:r>
              <a:rPr lang="tr-TR" altLang="tr-TR" sz="3600" b="1" noProof="1" smtClean="0">
                <a:solidFill>
                  <a:srgbClr val="FF3300"/>
                </a:solidFill>
              </a:rPr>
              <a:t>Lambert Konform Konik Projeksiyon</a:t>
            </a:r>
            <a:endParaRPr lang="tr-TR" altLang="tr-TR" sz="3600" b="1" noProof="1" smtClean="0">
              <a:solidFill>
                <a:srgbClr val="FF3300"/>
              </a:solidFill>
            </a:endParaRPr>
          </a:p>
        </p:txBody>
      </p:sp>
      <p:sp>
        <p:nvSpPr>
          <p:cNvPr id="263171" name="Rectangle 3"/>
          <p:cNvSpPr>
            <a:spLocks noGrp="1" noChangeArrowheads="1"/>
          </p:cNvSpPr>
          <p:nvPr>
            <p:ph type="body" idx="4294967295"/>
          </p:nvPr>
        </p:nvSpPr>
        <p:spPr>
          <a:xfrm>
            <a:off x="72008" y="1600200"/>
            <a:ext cx="8748464" cy="4525963"/>
          </a:xfrm>
        </p:spPr>
        <p:txBody>
          <a:bodyPr>
            <a:normAutofit/>
          </a:bodyPr>
          <a:lstStyle/>
          <a:p>
            <a:pPr eaLnBrk="1" hangingPunct="1"/>
            <a:r>
              <a:rPr lang="tr-TR" altLang="tr-TR" sz="2800" dirty="0" smtClean="0"/>
              <a:t>Projeksiyonda bu iki standart paralelin uzunluğu doğrudur. Kuzeydeki standart paralelden kutba, diğer standart paralelden de ekvatora doğru gidildikçe uzunluk bozulması artarken, iki standart paralel arasındaki paraleller üzerinde uzunluk deformasyonu (bozulması) kısmen küçüktür. </a:t>
            </a:r>
            <a:br>
              <a:rPr lang="tr-TR" altLang="tr-TR" sz="2800" dirty="0" smtClean="0"/>
            </a:br>
            <a:r>
              <a:rPr lang="tr-TR" altLang="tr-TR" sz="2800" dirty="0" smtClean="0"/>
              <a:t>       </a:t>
            </a:r>
            <a:endParaRPr lang="tr-TR" altLang="tr-TR" sz="2800" dirty="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idx="4294967295"/>
          </p:nvPr>
        </p:nvSpPr>
        <p:spPr>
          <a:xfrm>
            <a:off x="158824" y="274638"/>
            <a:ext cx="8229600" cy="1143000"/>
          </a:xfrm>
        </p:spPr>
        <p:txBody>
          <a:bodyPr/>
          <a:lstStyle/>
          <a:p>
            <a:pPr eaLnBrk="1" hangingPunct="1"/>
            <a:r>
              <a:rPr lang="tr-TR" altLang="tr-TR" sz="3600" b="1" noProof="1" smtClean="0">
                <a:solidFill>
                  <a:srgbClr val="FF3300"/>
                </a:solidFill>
              </a:rPr>
              <a:t>Lambert Konform Konik Projeksiyon</a:t>
            </a:r>
            <a:endParaRPr lang="tr-TR" altLang="tr-TR" sz="3600" b="1" noProof="1" smtClean="0">
              <a:solidFill>
                <a:srgbClr val="FF3300"/>
              </a:solidFill>
            </a:endParaRPr>
          </a:p>
        </p:txBody>
      </p:sp>
      <p:sp>
        <p:nvSpPr>
          <p:cNvPr id="264195" name="Rectangle 3"/>
          <p:cNvSpPr>
            <a:spLocks noGrp="1" noChangeArrowheads="1"/>
          </p:cNvSpPr>
          <p:nvPr>
            <p:ph type="body" idx="4294967295"/>
          </p:nvPr>
        </p:nvSpPr>
        <p:spPr>
          <a:xfrm>
            <a:off x="179512" y="1600200"/>
            <a:ext cx="8568952" cy="4525963"/>
          </a:xfrm>
        </p:spPr>
        <p:txBody>
          <a:bodyPr>
            <a:normAutofit/>
          </a:bodyPr>
          <a:lstStyle/>
          <a:p>
            <a:pPr eaLnBrk="1" hangingPunct="1"/>
            <a:r>
              <a:rPr lang="tr-TR" altLang="tr-TR" sz="2800" noProof="1" smtClean="0"/>
              <a:t>Lambert Konform Konik Projeksiyonda meridyenler tek noktadan yayılan düz çizgiler, paraleller ise gerçek uzaklıkta çizilen iç içe daireler şeklindedir. Paralel ve meridyenler dik olarak kesişirler ve paralel dairelerin merkezi meridyenlerin birleşim noktasıdır. 1:500 000 ve daha küçük ölçekli haritalarımız bu projeksiyon yöntemiyle yapılmıştır. </a:t>
            </a:r>
            <a:endParaRPr lang="tr-TR" altLang="tr-TR" sz="2800" noProof="1"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noProof="1" smtClean="0">
                <a:solidFill>
                  <a:schemeClr val="tx1"/>
                </a:solidFill>
              </a:rPr>
              <a:t>KARTOGRAFYA</a:t>
            </a:r>
            <a:br>
              <a:rPr lang="tr-TR" sz="4000" b="1" noProof="1" smtClean="0"/>
            </a:br>
            <a:br>
              <a:rPr lang="tr-TR" sz="3600" noProof="1" smtClean="0"/>
            </a:br>
            <a:r>
              <a:rPr lang="tr-TR" sz="3200" noProof="1" smtClean="0"/>
              <a:t>Ders 5: utm pROJEKSİYONU</a:t>
            </a:r>
            <a:endParaRPr lang="tr-TR" sz="3200" noProof="1"/>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5301208"/>
            <a:ext cx="7056784" cy="1200329"/>
          </a:xfrm>
          <a:prstGeom prst="rect">
            <a:avLst/>
          </a:prstGeom>
        </p:spPr>
        <p:txBody>
          <a:bodyPr wrap="square">
            <a:spAutoFit/>
          </a:bodyPr>
          <a:lstStyle/>
          <a:p>
            <a:r>
              <a:rPr lang="tr-TR" noProof="1" smtClean="0"/>
              <a:t>Ders 5 </a:t>
            </a:r>
            <a:r>
              <a:rPr lang="tr-TR" altLang="tr-TR" noProof="1" smtClean="0"/>
              <a:t>sunumunun</a:t>
            </a:r>
            <a:r>
              <a:rPr lang="tr-TR" noProof="1" smtClean="0"/>
              <a:t> hazırlanmasında;</a:t>
            </a:r>
            <a:endParaRPr lang="tr-TR" noProof="1" smtClean="0"/>
          </a:p>
          <a:p>
            <a:pPr marL="285750" indent="-285750">
              <a:buFont typeface="Arial" panose="020B0604020202020204" pitchFamily="34" charset="0"/>
              <a:buChar char="•"/>
            </a:pPr>
            <a:r>
              <a:rPr lang="tr-TR" noProof="1" smtClean="0"/>
              <a:t>Prof. Dr. Sebahattin Bektaş, 2001, </a:t>
            </a:r>
            <a:r>
              <a:rPr lang="tr-TR" altLang="tr-TR" noProof="1" smtClean="0"/>
              <a:t>“Matematik Jeodezi”</a:t>
            </a:r>
            <a:endParaRPr lang="tr-TR" altLang="tr-TR" noProof="1" smtClean="0"/>
          </a:p>
          <a:p>
            <a:pPr marL="285750" indent="-285750">
              <a:buFont typeface="Arial" panose="020B0604020202020204" pitchFamily="34" charset="0"/>
              <a:buChar char="•"/>
            </a:pPr>
            <a:r>
              <a:rPr lang="tr-TR" altLang="tr-TR" noProof="1" smtClean="0"/>
              <a:t>Prof. Dr. İ. Öztuğ Bildirici, “Kartoğrafya” Ders Notlarından yararlanılmıştır.</a:t>
            </a:r>
            <a:endParaRPr lang="tr-TR" altLang="tr-TR" noProof="1"/>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body" idx="1"/>
          </p:nvPr>
        </p:nvSpPr>
        <p:spPr>
          <a:xfrm>
            <a:off x="228600" y="1600200"/>
            <a:ext cx="8610600" cy="4724400"/>
          </a:xfrm>
        </p:spPr>
        <p:txBody>
          <a:bodyPr/>
          <a:lstStyle/>
          <a:p>
            <a:pPr eaLnBrk="1" hangingPunct="1">
              <a:spcAft>
                <a:spcPct val="40000"/>
              </a:spcAft>
            </a:pPr>
            <a:r>
              <a:rPr lang="tr-TR" altLang="tr-TR" sz="2800" noProof="1" smtClean="0"/>
              <a:t>Universal Transvers Mercator (UTM) kelimelerinin baş harflerinden oluşan UTM projeksiyonu aslında Gauss-Krüger Projeksiyonundan (GKP) başka bir şey değildir.</a:t>
            </a:r>
            <a:endParaRPr lang="tr-TR" altLang="tr-TR" sz="2800" noProof="1" smtClean="0"/>
          </a:p>
          <a:p>
            <a:pPr eaLnBrk="1" hangingPunct="1">
              <a:spcAft>
                <a:spcPct val="40000"/>
              </a:spcAft>
            </a:pPr>
            <a:r>
              <a:rPr lang="tr-TR" altLang="tr-TR" sz="2800" noProof="1" smtClean="0"/>
              <a:t>Ancak UTM sisteminde koordinatlar Gauss-Krüger koordinatlarından türetilen SAĞA ve YUKARI değerler olarak ifade edilir.</a:t>
            </a:r>
            <a:endParaRPr lang="tr-TR" altLang="tr-TR" sz="2800" noProof="1"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381000" y="501352"/>
            <a:ext cx="8458200" cy="6096000"/>
          </a:xfrm>
        </p:spPr>
        <p:txBody>
          <a:bodyPr/>
          <a:lstStyle/>
          <a:p>
            <a:pPr eaLnBrk="1" hangingPunct="1"/>
            <a:r>
              <a:rPr lang="tr-TR" altLang="tr-TR" sz="2400" noProof="1" smtClean="0"/>
              <a:t>İkinci Dünya Savaşından sonra bütün dünya ülkeleri için ortak bir harita projeksiyonunun geliştirilmesi düşüncesi ortaya atılmış, uygulanacak projeksiyonda aşağıdaki hususların bulunması istenmiştir:</a:t>
            </a:r>
            <a:endParaRPr lang="tr-TR" altLang="tr-TR" sz="2400" noProof="1" smtClean="0"/>
          </a:p>
          <a:p>
            <a:pPr lvl="1" eaLnBrk="1" hangingPunct="1"/>
            <a:r>
              <a:rPr lang="tr-TR" altLang="tr-TR" sz="2400" noProof="1" smtClean="0"/>
              <a:t>Doğrultu deformasyonunun az olması için konformluk</a:t>
            </a:r>
            <a:endParaRPr lang="tr-TR" altLang="tr-TR" sz="2400" noProof="1" smtClean="0"/>
          </a:p>
          <a:p>
            <a:pPr lvl="1" eaLnBrk="1" hangingPunct="1"/>
            <a:r>
              <a:rPr lang="tr-TR" altLang="tr-TR" sz="2400" noProof="1" smtClean="0"/>
              <a:t>Olabildiğince az sayıda projeksiyon yüzeyinin kullanılması ve yüzeyler arasında dönüşümlerin mümkün olması</a:t>
            </a:r>
            <a:endParaRPr lang="tr-TR" altLang="tr-TR" sz="2400" noProof="1" smtClean="0"/>
          </a:p>
          <a:p>
            <a:pPr lvl="1" eaLnBrk="1" hangingPunct="1"/>
            <a:r>
              <a:rPr lang="tr-TR" altLang="tr-TR" sz="2400" noProof="1" smtClean="0"/>
              <a:t>Ölçek deformasyonunun belirtilecek sınırlar arasında kalması</a:t>
            </a:r>
            <a:endParaRPr lang="tr-TR" altLang="tr-TR" sz="2400" noProof="1" smtClean="0"/>
          </a:p>
          <a:p>
            <a:pPr lvl="1" eaLnBrk="1" hangingPunct="1"/>
            <a:r>
              <a:rPr lang="tr-TR" altLang="tr-TR" sz="2400" noProof="1" smtClean="0"/>
              <a:t>Dik koordinat sisteminde beraberliğin sağlanması</a:t>
            </a:r>
            <a:endParaRPr lang="tr-TR" altLang="tr-TR" sz="2400" noProof="1" smtClean="0"/>
          </a:p>
          <a:p>
            <a:pPr lvl="1" eaLnBrk="1" hangingPunct="1"/>
            <a:r>
              <a:rPr lang="tr-TR" altLang="tr-TR" sz="2400" noProof="1" smtClean="0"/>
              <a:t>Meridyen yakınsamasının 5 dereceden küçük olması</a:t>
            </a:r>
            <a:endParaRPr lang="tr-TR" altLang="tr-TR" sz="2000" noProof="1" smtClean="0"/>
          </a:p>
          <a:p>
            <a:pPr eaLnBrk="1" hangingPunct="1"/>
            <a:r>
              <a:rPr lang="tr-TR" altLang="tr-TR" sz="2400" noProof="1" smtClean="0"/>
              <a:t>Bu koşullara en iyi uyum sağlayabilecek projeksiyon türünün GKP olduğu saptanmış ancak GKP’de bazı değişiklikler yapılarak UTM projeksiyonu ortaya çıkmıştır.</a:t>
            </a:r>
            <a:endParaRPr lang="tr-TR" altLang="tr-TR" sz="2400" noProof="1" smtClean="0"/>
          </a:p>
          <a:p>
            <a:pPr lvl="1" eaLnBrk="1" hangingPunct="1"/>
            <a:endParaRPr lang="tr-TR" altLang="tr-TR" sz="2400" noProof="1"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body" idx="1"/>
          </p:nvPr>
        </p:nvSpPr>
        <p:spPr>
          <a:xfrm>
            <a:off x="457200" y="731838"/>
            <a:ext cx="8229600" cy="5592762"/>
          </a:xfrm>
        </p:spPr>
        <p:txBody>
          <a:bodyPr/>
          <a:lstStyle/>
          <a:p>
            <a:pPr eaLnBrk="1" hangingPunct="1">
              <a:lnSpc>
                <a:spcPct val="90000"/>
              </a:lnSpc>
              <a:spcAft>
                <a:spcPct val="40000"/>
              </a:spcAft>
            </a:pPr>
            <a:r>
              <a:rPr lang="tr-TR" altLang="tr-TR" sz="2800" dirty="0" smtClean="0"/>
              <a:t>UTM sisteminde dünya 180</a:t>
            </a:r>
            <a:r>
              <a:rPr lang="en-US" altLang="tr-TR" sz="2800" dirty="0" smtClean="0"/>
              <a:t>°</a:t>
            </a:r>
            <a:r>
              <a:rPr lang="tr-TR" altLang="tr-TR" sz="2800" dirty="0" smtClean="0"/>
              <a:t> meridyeninden başlamak üzere 6</a:t>
            </a:r>
            <a:r>
              <a:rPr lang="en-US" altLang="tr-TR" sz="2800" dirty="0" smtClean="0"/>
              <a:t>°</a:t>
            </a:r>
            <a:r>
              <a:rPr lang="tr-TR" altLang="tr-TR" sz="2800" dirty="0" smtClean="0"/>
              <a:t> boylam aralıklı 60 dilime ayrılmıştır. </a:t>
            </a:r>
            <a:endParaRPr lang="tr-TR" altLang="tr-TR" sz="2800" dirty="0" smtClean="0"/>
          </a:p>
          <a:p>
            <a:pPr eaLnBrk="1" hangingPunct="1">
              <a:lnSpc>
                <a:spcPct val="90000"/>
              </a:lnSpc>
              <a:spcAft>
                <a:spcPct val="35000"/>
              </a:spcAft>
            </a:pPr>
            <a:r>
              <a:rPr lang="tr-TR" altLang="tr-TR" sz="2800" dirty="0" smtClean="0"/>
              <a:t>Dilimler 1’den başlamak üzere doğuya doğru artan sırada olmak üzere 1 ile 60 arasında numaralandırılmıştır. Her bir dilim bir projeksiyon sistemini belirtmektedir.</a:t>
            </a:r>
            <a:endParaRPr lang="tr-TR" altLang="tr-TR" sz="2800" dirty="0" smtClean="0"/>
          </a:p>
          <a:p>
            <a:pPr eaLnBrk="1" hangingPunct="1">
              <a:lnSpc>
                <a:spcPct val="90000"/>
              </a:lnSpc>
              <a:spcAft>
                <a:spcPct val="35000"/>
              </a:spcAft>
            </a:pPr>
            <a:r>
              <a:rPr lang="tr-TR" altLang="tr-TR" sz="2800" dirty="0" smtClean="0"/>
              <a:t>Silindir dilim orta meridyeninde dünyaya teğet alınır. Böylece bir dilimin 3</a:t>
            </a:r>
            <a:r>
              <a:rPr lang="en-US" altLang="tr-TR" sz="2800" dirty="0" smtClean="0"/>
              <a:t>°</a:t>
            </a:r>
            <a:r>
              <a:rPr lang="tr-TR" altLang="tr-TR" sz="2800" dirty="0" smtClean="0"/>
              <a:t> sağı ve 3</a:t>
            </a:r>
            <a:r>
              <a:rPr lang="en-US" altLang="tr-TR" sz="2800" dirty="0" smtClean="0"/>
              <a:t>°</a:t>
            </a:r>
            <a:r>
              <a:rPr lang="tr-TR" altLang="tr-TR" sz="2800" dirty="0" smtClean="0"/>
              <a:t> solu aynı dilim içerisinde yer alır. Ülkemiz 35, 36, 37 ve 38. dilimler içerisinde kalmaktadır. </a:t>
            </a:r>
            <a:endParaRPr lang="tr-TR" altLang="tr-TR" sz="2800" dirty="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533400"/>
            <a:ext cx="73152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9315" name="Object 3"/>
          <p:cNvGraphicFramePr>
            <a:graphicFrameLocks noChangeAspect="1"/>
          </p:cNvGraphicFramePr>
          <p:nvPr/>
        </p:nvGraphicFramePr>
        <p:xfrm>
          <a:off x="609600" y="4724400"/>
          <a:ext cx="1981200" cy="849313"/>
        </p:xfrm>
        <a:graphic>
          <a:graphicData uri="http://schemas.openxmlformats.org/presentationml/2006/ole">
            <mc:AlternateContent xmlns:mc="http://schemas.openxmlformats.org/markup-compatibility/2006">
              <mc:Choice xmlns:v="urn:schemas-microsoft-com:vml" Requires="v">
                <p:oleObj spid="_x0000_s1074" name="Denklem" r:id="rId2" imgW="774065" imgH="330200" progId="Equation.3">
                  <p:embed/>
                </p:oleObj>
              </mc:Choice>
              <mc:Fallback>
                <p:oleObj name="Denklem" r:id="rId2" imgW="774065" imgH="330200" progId="Equation.3">
                  <p:embed/>
                  <p:pic>
                    <p:nvPicPr>
                      <p:cNvPr id="0" name="Picture 1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724400"/>
                        <a:ext cx="19812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16" name="Rectangle 4"/>
          <p:cNvSpPr>
            <a:spLocks noChangeArrowheads="1"/>
          </p:cNvSpPr>
          <p:nvPr/>
        </p:nvSpPr>
        <p:spPr bwMode="auto">
          <a:xfrm>
            <a:off x="0" y="3322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sp>
        <p:nvSpPr>
          <p:cNvPr id="269317" name="Rectangle 5"/>
          <p:cNvSpPr>
            <a:spLocks noChangeArrowheads="1"/>
          </p:cNvSpPr>
          <p:nvPr/>
        </p:nvSpPr>
        <p:spPr bwMode="auto">
          <a:xfrm>
            <a:off x="0" y="3322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graphicFrame>
        <p:nvGraphicFramePr>
          <p:cNvPr id="269318" name="Object 6"/>
          <p:cNvGraphicFramePr>
            <a:graphicFrameLocks noChangeAspect="1"/>
          </p:cNvGraphicFramePr>
          <p:nvPr/>
        </p:nvGraphicFramePr>
        <p:xfrm>
          <a:off x="4419600" y="4724400"/>
          <a:ext cx="2895600" cy="620713"/>
        </p:xfrm>
        <a:graphic>
          <a:graphicData uri="http://schemas.openxmlformats.org/presentationml/2006/ole">
            <mc:AlternateContent xmlns:mc="http://schemas.openxmlformats.org/markup-compatibility/2006">
              <mc:Choice xmlns:v="urn:schemas-microsoft-com:vml" Requires="v">
                <p:oleObj spid="_x0000_s1075" name="Denklem" r:id="rId4" imgW="989965" imgH="215900" progId="Equation.3">
                  <p:embed/>
                </p:oleObj>
              </mc:Choice>
              <mc:Fallback>
                <p:oleObj name="Denklem" r:id="rId4" imgW="989965" imgH="215900" progId="Equation.3">
                  <p:embed/>
                  <p:pic>
                    <p:nvPicPr>
                      <p:cNvPr id="0" name="Picture 10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724400"/>
                        <a:ext cx="2895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57200" y="797768"/>
            <a:ext cx="8382000" cy="5943600"/>
          </a:xfrm>
        </p:spPr>
        <p:txBody>
          <a:bodyPr/>
          <a:lstStyle/>
          <a:p>
            <a:pPr eaLnBrk="1" hangingPunct="1">
              <a:lnSpc>
                <a:spcPct val="80000"/>
              </a:lnSpc>
              <a:spcAft>
                <a:spcPct val="30000"/>
              </a:spcAft>
            </a:pPr>
            <a:r>
              <a:rPr lang="tr-TR" altLang="tr-TR" sz="2800" noProof="1" smtClean="0"/>
              <a:t>Ancak günümüzde harita yapımı çok değişik yerlerde karşımıza çıkabilmektedir. Örneğin sarılık hastalığının dağılımı, Mars gezegeninin haritası veya insan vücudunun gen haritası bile çıkarılabilmektedir. Bu durumda dar kalıpta kalan harita tanımının genişletilmesi gerekmektedir: </a:t>
            </a:r>
            <a:endParaRPr lang="tr-TR" altLang="tr-TR" sz="2800" noProof="1" smtClean="0"/>
          </a:p>
          <a:p>
            <a:pPr eaLnBrk="1" hangingPunct="1">
              <a:lnSpc>
                <a:spcPct val="80000"/>
              </a:lnSpc>
              <a:spcAft>
                <a:spcPct val="30000"/>
              </a:spcAft>
            </a:pPr>
            <a:endParaRPr lang="tr-TR" altLang="tr-TR" sz="2800" b="1" noProof="1" smtClean="0"/>
          </a:p>
          <a:p>
            <a:pPr eaLnBrk="1" hangingPunct="1">
              <a:lnSpc>
                <a:spcPct val="80000"/>
              </a:lnSpc>
              <a:spcAft>
                <a:spcPct val="30000"/>
              </a:spcAft>
            </a:pPr>
            <a:r>
              <a:rPr lang="tr-TR" altLang="tr-TR" sz="2800" b="1" noProof="1" smtClean="0"/>
              <a:t>HARİTA : </a:t>
            </a:r>
            <a:r>
              <a:rPr lang="tr-TR" altLang="tr-TR" sz="2800" noProof="1" smtClean="0"/>
              <a:t>İnsanoğlunun yaşadığı veya ilgilendiği alanın tamamında veya bir kısmında yer alan fiziksel detayların, bu detaylarla ilgili bilgilerin veya bu alanda meydana gelen olgularla ilgili bilgilerin, genellikle düz bir yüzey üzerinde, belli bir ölçekte gösterimidir. Detaylar ve bilgiler sembollerle gösterilip, yönlendirme ve bir referans sistemine göre konumlandırma da yapılmaktadır.</a:t>
            </a:r>
            <a:endParaRPr lang="tr-TR" altLang="tr-TR" sz="2800" noProof="1"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body" idx="1"/>
          </p:nvPr>
        </p:nvSpPr>
        <p:spPr>
          <a:xfrm>
            <a:off x="457200" y="518120"/>
            <a:ext cx="8305800" cy="5791200"/>
          </a:xfrm>
        </p:spPr>
        <p:txBody>
          <a:bodyPr/>
          <a:lstStyle/>
          <a:p>
            <a:pPr eaLnBrk="1" hangingPunct="1">
              <a:lnSpc>
                <a:spcPct val="90000"/>
              </a:lnSpc>
            </a:pPr>
            <a:r>
              <a:rPr lang="tr-TR" altLang="tr-TR" sz="2400" noProof="1" smtClean="0"/>
              <a:t>GKP’de diferansiyel ölçek yani büyütme oranı:</a:t>
            </a:r>
            <a:endParaRPr lang="tr-TR" altLang="tr-TR" sz="2400" noProof="1" smtClean="0"/>
          </a:p>
          <a:p>
            <a:pPr eaLnBrk="1" hangingPunct="1">
              <a:lnSpc>
                <a:spcPct val="90000"/>
              </a:lnSpc>
            </a:pPr>
            <a:endParaRPr lang="tr-TR" altLang="tr-TR" sz="2400" noProof="1" smtClean="0"/>
          </a:p>
          <a:p>
            <a:pPr eaLnBrk="1" hangingPunct="1">
              <a:lnSpc>
                <a:spcPct val="90000"/>
              </a:lnSpc>
            </a:pPr>
            <a:endParaRPr lang="tr-TR" altLang="tr-TR" sz="2400" noProof="1" smtClean="0"/>
          </a:p>
          <a:p>
            <a:pPr eaLnBrk="1" hangingPunct="1">
              <a:lnSpc>
                <a:spcPct val="90000"/>
              </a:lnSpc>
            </a:pPr>
            <a:endParaRPr lang="tr-TR" altLang="tr-TR" sz="2400" noProof="1" smtClean="0"/>
          </a:p>
          <a:p>
            <a:pPr eaLnBrk="1" hangingPunct="1">
              <a:lnSpc>
                <a:spcPct val="90000"/>
              </a:lnSpc>
            </a:pPr>
            <a:r>
              <a:rPr lang="tr-TR" altLang="tr-TR" sz="2400" noProof="1" smtClean="0"/>
              <a:t>Görüldüğü gibi ölçek, y değerinin (başlangıç meridyeninden uzaklık) karesi ile orantılı olarak artmaktadır. </a:t>
            </a:r>
            <a:endParaRPr lang="tr-TR" altLang="tr-TR" sz="2400" noProof="1" smtClean="0"/>
          </a:p>
          <a:p>
            <a:pPr eaLnBrk="1" hangingPunct="1">
              <a:lnSpc>
                <a:spcPct val="90000"/>
              </a:lnSpc>
            </a:pPr>
            <a:r>
              <a:rPr lang="tr-TR" altLang="tr-TR" sz="2400" noProof="1" smtClean="0"/>
              <a:t>Dilim orta meridyeninde ölçek m=1 olur ve 3</a:t>
            </a:r>
            <a:r>
              <a:rPr lang="en-US" altLang="tr-TR" sz="2400" noProof="1" smtClean="0"/>
              <a:t>°</a:t>
            </a:r>
            <a:r>
              <a:rPr lang="tr-TR" altLang="tr-TR" noProof="1" smtClean="0"/>
              <a:t>’</a:t>
            </a:r>
            <a:r>
              <a:rPr lang="tr-TR" altLang="tr-TR" sz="2400" noProof="1" smtClean="0"/>
              <a:t>lik dilim sisteminde dilimin en sağında ya da en solunda oluşacak büyüme oranı (R=6370 km, çevre=2</a:t>
            </a:r>
            <a:r>
              <a:rPr lang="el-GR" altLang="tr-TR" sz="2400" noProof="1" smtClean="0"/>
              <a:t>π</a:t>
            </a:r>
            <a:r>
              <a:rPr lang="tr-TR" altLang="tr-TR" sz="2400" noProof="1" smtClean="0"/>
              <a:t>R=40023.89041 km)</a:t>
            </a:r>
            <a:endParaRPr lang="tr-TR" altLang="tr-TR" sz="2400" noProof="1" smtClean="0"/>
          </a:p>
          <a:p>
            <a:pPr eaLnBrk="1" hangingPunct="1">
              <a:lnSpc>
                <a:spcPct val="90000"/>
              </a:lnSpc>
              <a:buFontTx/>
              <a:buNone/>
            </a:pPr>
            <a:r>
              <a:rPr lang="tr-TR" altLang="tr-TR" sz="2400" noProof="1" smtClean="0"/>
              <a:t>		</a:t>
            </a:r>
            <a:r>
              <a:rPr lang="en-US" altLang="tr-TR" sz="2400" noProof="1" smtClean="0"/>
              <a:t>1.5°  ►</a:t>
            </a:r>
            <a:r>
              <a:rPr lang="tr-TR" altLang="tr-TR" sz="2400" noProof="1" smtClean="0"/>
              <a:t>  </a:t>
            </a:r>
            <a:r>
              <a:rPr lang="en-US" altLang="tr-TR" sz="2400" noProof="1" smtClean="0"/>
              <a:t>y=166.76621 km</a:t>
            </a:r>
            <a:r>
              <a:rPr lang="tr-TR" altLang="tr-TR" sz="2400" noProof="1" smtClean="0"/>
              <a:t>   </a:t>
            </a:r>
            <a:r>
              <a:rPr lang="en-US" altLang="tr-TR" sz="2400" noProof="1" smtClean="0"/>
              <a:t>►</a:t>
            </a:r>
            <a:r>
              <a:rPr lang="tr-TR" altLang="tr-TR" sz="2400" noProof="1" smtClean="0"/>
              <a:t>   </a:t>
            </a:r>
            <a:r>
              <a:rPr lang="en-US" altLang="tr-TR" sz="2400" noProof="1" smtClean="0"/>
              <a:t>m=1.00034</a:t>
            </a:r>
            <a:endParaRPr lang="tr-TR" altLang="tr-TR" sz="2400" noProof="1" smtClean="0"/>
          </a:p>
          <a:p>
            <a:pPr eaLnBrk="1" hangingPunct="1">
              <a:lnSpc>
                <a:spcPct val="90000"/>
              </a:lnSpc>
            </a:pPr>
            <a:r>
              <a:rPr lang="tr-TR" altLang="tr-TR" sz="2400" noProof="1" smtClean="0"/>
              <a:t>6</a:t>
            </a:r>
            <a:r>
              <a:rPr lang="en-US" altLang="tr-TR" sz="2400" noProof="1" smtClean="0"/>
              <a:t>°</a:t>
            </a:r>
            <a:r>
              <a:rPr lang="tr-TR" altLang="tr-TR" noProof="1" smtClean="0"/>
              <a:t>’</a:t>
            </a:r>
            <a:r>
              <a:rPr lang="tr-TR" altLang="tr-TR" sz="2400" noProof="1" smtClean="0"/>
              <a:t>lik dilim kullanıldığında dilimin en sağında ya da en solunda oluşacak büyüme oranı</a:t>
            </a:r>
            <a:endParaRPr lang="tr-TR" altLang="tr-TR" sz="2400" noProof="1" smtClean="0"/>
          </a:p>
          <a:p>
            <a:pPr eaLnBrk="1" hangingPunct="1">
              <a:lnSpc>
                <a:spcPct val="90000"/>
              </a:lnSpc>
              <a:buFontTx/>
              <a:buNone/>
            </a:pPr>
            <a:r>
              <a:rPr lang="tr-TR" altLang="tr-TR" sz="2400" noProof="1" smtClean="0"/>
              <a:t>		3</a:t>
            </a:r>
            <a:r>
              <a:rPr lang="en-US" altLang="tr-TR" sz="2400" noProof="1" smtClean="0"/>
              <a:t>°  ►</a:t>
            </a:r>
            <a:r>
              <a:rPr lang="tr-TR" altLang="tr-TR" sz="2400" noProof="1" smtClean="0"/>
              <a:t>  </a:t>
            </a:r>
            <a:r>
              <a:rPr lang="en-US" altLang="tr-TR" sz="2400" noProof="1" smtClean="0"/>
              <a:t>y=</a:t>
            </a:r>
            <a:r>
              <a:rPr lang="tr-TR" altLang="tr-TR" sz="2400" noProof="1" smtClean="0"/>
              <a:t>333.53242</a:t>
            </a:r>
            <a:r>
              <a:rPr lang="en-US" altLang="tr-TR" sz="2400" noProof="1" smtClean="0"/>
              <a:t> km</a:t>
            </a:r>
            <a:r>
              <a:rPr lang="tr-TR" altLang="tr-TR" sz="2400" noProof="1" smtClean="0"/>
              <a:t>   </a:t>
            </a:r>
            <a:r>
              <a:rPr lang="en-US" altLang="tr-TR" sz="2400" noProof="1" smtClean="0"/>
              <a:t>►</a:t>
            </a:r>
            <a:r>
              <a:rPr lang="tr-TR" altLang="tr-TR" sz="2400" noProof="1" smtClean="0"/>
              <a:t>   </a:t>
            </a:r>
            <a:r>
              <a:rPr lang="en-US" altLang="tr-TR" sz="2400" noProof="1" smtClean="0"/>
              <a:t>m=1.00</a:t>
            </a:r>
            <a:r>
              <a:rPr lang="tr-TR" altLang="tr-TR" sz="2400" noProof="1" smtClean="0"/>
              <a:t>137</a:t>
            </a:r>
            <a:endParaRPr lang="tr-TR" altLang="tr-TR" sz="2400" noProof="1" smtClean="0"/>
          </a:p>
          <a:p>
            <a:pPr eaLnBrk="1" hangingPunct="1">
              <a:lnSpc>
                <a:spcPct val="90000"/>
              </a:lnSpc>
            </a:pPr>
            <a:endParaRPr lang="tr-TR" altLang="tr-TR" sz="2400" noProof="1" smtClean="0"/>
          </a:p>
        </p:txBody>
      </p:sp>
      <p:sp>
        <p:nvSpPr>
          <p:cNvPr id="27033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graphicFrame>
        <p:nvGraphicFramePr>
          <p:cNvPr id="270340" name="Object 4"/>
          <p:cNvGraphicFramePr>
            <a:graphicFrameLocks noChangeAspect="1"/>
          </p:cNvGraphicFramePr>
          <p:nvPr/>
        </p:nvGraphicFramePr>
        <p:xfrm>
          <a:off x="1763688" y="1052736"/>
          <a:ext cx="4876800" cy="965200"/>
        </p:xfrm>
        <a:graphic>
          <a:graphicData uri="http://schemas.openxmlformats.org/presentationml/2006/ole">
            <mc:AlternateContent xmlns:mc="http://schemas.openxmlformats.org/markup-compatibility/2006">
              <mc:Choice xmlns:v="urn:schemas-microsoft-com:vml" Requires="v">
                <p:oleObj spid="_x0000_s2074" name="Denklem" r:id="rId1" imgW="1841500" imgH="368300" progId="Equation.3">
                  <p:embed/>
                </p:oleObj>
              </mc:Choice>
              <mc:Fallback>
                <p:oleObj name="Denklem" r:id="rId1" imgW="1841500" imgH="368300" progId="Equation.3">
                  <p:embed/>
                  <p:pic>
                    <p:nvPicPr>
                      <p:cNvPr id="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052736"/>
                        <a:ext cx="4876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body" sz="half" idx="1"/>
          </p:nvPr>
        </p:nvSpPr>
        <p:spPr>
          <a:xfrm>
            <a:off x="457200" y="492968"/>
            <a:ext cx="8458200" cy="6248400"/>
          </a:xfrm>
        </p:spPr>
        <p:txBody>
          <a:bodyPr/>
          <a:lstStyle/>
          <a:p>
            <a:pPr eaLnBrk="1" hangingPunct="1">
              <a:lnSpc>
                <a:spcPct val="90000"/>
              </a:lnSpc>
              <a:spcAft>
                <a:spcPct val="35000"/>
              </a:spcAft>
            </a:pPr>
            <a:r>
              <a:rPr lang="tr-TR" altLang="tr-TR" sz="2200" noProof="1" smtClean="0"/>
              <a:t>GKP’deki bu düzensiz büyüme UTM projeksiyonunda uygun şekilde dağıtılmaya çalışılmıştır. </a:t>
            </a:r>
            <a:endParaRPr lang="tr-TR" altLang="tr-TR" sz="2200" noProof="1" smtClean="0"/>
          </a:p>
          <a:p>
            <a:pPr eaLnBrk="1" hangingPunct="1">
              <a:lnSpc>
                <a:spcPct val="90000"/>
              </a:lnSpc>
              <a:spcAft>
                <a:spcPct val="35000"/>
              </a:spcAft>
            </a:pPr>
            <a:r>
              <a:rPr lang="tr-TR" altLang="tr-TR" sz="2200" noProof="1" smtClean="0"/>
              <a:t>Bu amaçla dilim orta meridyeni ile dilim sınırı arasındaki uzaklığın yaklaşık ortasına gelen kısımda ölçek faktörünün 1 olması istenmiştir. Yani dilim eksenindeki ölçek faktörü bu defa 1 olmayacaktır. Bu durumda herhangi bir Y uzaklığındaki m ölçek faktörü:</a:t>
            </a:r>
            <a:endParaRPr lang="tr-TR" altLang="tr-TR" sz="2200" noProof="1" smtClean="0"/>
          </a:p>
          <a:p>
            <a:pPr eaLnBrk="1" hangingPunct="1">
              <a:lnSpc>
                <a:spcPct val="90000"/>
              </a:lnSpc>
              <a:spcAft>
                <a:spcPct val="35000"/>
              </a:spcAft>
            </a:pPr>
            <a:endParaRPr lang="tr-TR" altLang="tr-TR" sz="2200" noProof="1" smtClean="0"/>
          </a:p>
          <a:p>
            <a:pPr eaLnBrk="1" hangingPunct="1">
              <a:lnSpc>
                <a:spcPct val="90000"/>
              </a:lnSpc>
              <a:spcAft>
                <a:spcPct val="35000"/>
              </a:spcAft>
            </a:pPr>
            <a:endParaRPr lang="tr-TR" altLang="tr-TR" sz="2200" noProof="1" smtClean="0"/>
          </a:p>
          <a:p>
            <a:pPr eaLnBrk="1" hangingPunct="1">
              <a:lnSpc>
                <a:spcPct val="90000"/>
              </a:lnSpc>
              <a:spcAft>
                <a:spcPct val="35000"/>
              </a:spcAft>
            </a:pPr>
            <a:r>
              <a:rPr lang="tr-TR" altLang="tr-TR" sz="2200" noProof="1" smtClean="0"/>
              <a:t>6</a:t>
            </a:r>
            <a:r>
              <a:rPr lang="en-US" altLang="tr-TR" sz="2200" noProof="1" smtClean="0"/>
              <a:t>°</a:t>
            </a:r>
            <a:r>
              <a:rPr lang="tr-TR" altLang="tr-TR" sz="2200" noProof="1" smtClean="0"/>
              <a:t>’lik dilim genişliğinde dilim ekseninin sınır noktaya olan uzaklığı ekvatorda </a:t>
            </a:r>
            <a:r>
              <a:rPr lang="en-US" altLang="tr-TR" sz="2200" noProof="1" smtClean="0"/>
              <a:t>166.76621</a:t>
            </a:r>
            <a:r>
              <a:rPr lang="tr-TR" altLang="tr-TR" sz="2200" noProof="1" smtClean="0"/>
              <a:t> km’dir. Yaklaşık değerle 170 km için m=1 olacağından m</a:t>
            </a:r>
            <a:r>
              <a:rPr lang="tr-TR" altLang="tr-TR" sz="2200" baseline="-25000" noProof="1" smtClean="0"/>
              <a:t>0 </a:t>
            </a:r>
            <a:r>
              <a:rPr lang="tr-TR" altLang="tr-TR" sz="2200" noProof="1" smtClean="0"/>
              <a:t>ölçek faktörü:</a:t>
            </a:r>
            <a:endParaRPr lang="tr-TR" altLang="tr-TR" sz="2200" noProof="1" smtClean="0"/>
          </a:p>
          <a:p>
            <a:pPr eaLnBrk="1" hangingPunct="1">
              <a:lnSpc>
                <a:spcPct val="90000"/>
              </a:lnSpc>
              <a:spcAft>
                <a:spcPct val="35000"/>
              </a:spcAft>
            </a:pPr>
            <a:endParaRPr lang="tr-TR" altLang="tr-TR" sz="2200" noProof="1" smtClean="0"/>
          </a:p>
          <a:p>
            <a:pPr eaLnBrk="1" hangingPunct="1">
              <a:lnSpc>
                <a:spcPct val="90000"/>
              </a:lnSpc>
              <a:spcAft>
                <a:spcPct val="35000"/>
              </a:spcAft>
            </a:pPr>
            <a:r>
              <a:rPr lang="tr-TR" altLang="tr-TR" sz="2200" noProof="1" smtClean="0"/>
              <a:t>UTM projeksiyonunda uzaklıkların anormal büyümesini önlemek amacıyla Xg ve Yg değerleri (GKP koordinatları) m</a:t>
            </a:r>
            <a:r>
              <a:rPr lang="tr-TR" altLang="tr-TR" sz="2200" baseline="-25000" noProof="1" smtClean="0"/>
              <a:t>0</a:t>
            </a:r>
            <a:r>
              <a:rPr lang="tr-TR" altLang="tr-TR" sz="2200" noProof="1" smtClean="0"/>
              <a:t> ölçek faktörü ile küçültülerek kullanılır.</a:t>
            </a:r>
            <a:endParaRPr lang="tr-TR" altLang="tr-TR" sz="2200" noProof="1" smtClean="0"/>
          </a:p>
          <a:p>
            <a:pPr eaLnBrk="1" hangingPunct="1">
              <a:lnSpc>
                <a:spcPct val="90000"/>
              </a:lnSpc>
              <a:spcAft>
                <a:spcPct val="35000"/>
              </a:spcAft>
            </a:pPr>
            <a:endParaRPr lang="tr-TR" altLang="tr-TR" sz="2200" noProof="1" smtClean="0"/>
          </a:p>
        </p:txBody>
      </p:sp>
      <p:sp>
        <p:nvSpPr>
          <p:cNvPr id="27136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graphicFrame>
        <p:nvGraphicFramePr>
          <p:cNvPr id="271364" name="Object 4"/>
          <p:cNvGraphicFramePr>
            <a:graphicFrameLocks noChangeAspect="1"/>
          </p:cNvGraphicFramePr>
          <p:nvPr/>
        </p:nvGraphicFramePr>
        <p:xfrm>
          <a:off x="3581400" y="2753866"/>
          <a:ext cx="1804988" cy="819150"/>
        </p:xfrm>
        <a:graphic>
          <a:graphicData uri="http://schemas.openxmlformats.org/presentationml/2006/ole">
            <mc:AlternateContent xmlns:mc="http://schemas.openxmlformats.org/markup-compatibility/2006">
              <mc:Choice xmlns:v="urn:schemas-microsoft-com:vml" Requires="v">
                <p:oleObj spid="_x0000_s3122" name="Denklem" r:id="rId1" imgW="927100" imgH="419100" progId="Equation.3">
                  <p:embed/>
                </p:oleObj>
              </mc:Choice>
              <mc:Fallback>
                <p:oleObj name="Denklem" r:id="rId1" imgW="927100" imgH="419100" progId="Equation.3">
                  <p:embed/>
                  <p:pic>
                    <p:nvPicPr>
                      <p:cNvPr id="0" name="Picture 3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753866"/>
                        <a:ext cx="18049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1365" name="Object 5"/>
          <p:cNvGraphicFramePr>
            <a:graphicFrameLocks noGrp="1" noChangeAspect="1"/>
          </p:cNvGraphicFramePr>
          <p:nvPr>
            <p:ph sz="half" idx="2"/>
          </p:nvPr>
        </p:nvGraphicFramePr>
        <p:xfrm>
          <a:off x="3657600" y="5005486"/>
          <a:ext cx="1524000" cy="439738"/>
        </p:xfrm>
        <a:graphic>
          <a:graphicData uri="http://schemas.openxmlformats.org/presentationml/2006/ole">
            <mc:AlternateContent xmlns:mc="http://schemas.openxmlformats.org/markup-compatibility/2006">
              <mc:Choice xmlns:v="urn:schemas-microsoft-com:vml" Requires="v">
                <p:oleObj spid="_x0000_s3123" name="Denklem" r:id="rId3" imgW="660400" imgH="190500" progId="Equation.3">
                  <p:embed/>
                </p:oleObj>
              </mc:Choice>
              <mc:Fallback>
                <p:oleObj name="Denklem" r:id="rId3" imgW="660400" imgH="190500" progId="Equation.3">
                  <p:embed/>
                  <p:pic>
                    <p:nvPicPr>
                      <p:cNvPr id="0" name="Picture 3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005486"/>
                        <a:ext cx="1524000"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body" idx="1"/>
          </p:nvPr>
        </p:nvSpPr>
        <p:spPr>
          <a:xfrm>
            <a:off x="533400" y="762000"/>
            <a:ext cx="8229600" cy="5943600"/>
          </a:xfrm>
        </p:spPr>
        <p:txBody>
          <a:bodyPr/>
          <a:lstStyle/>
          <a:p>
            <a:pPr eaLnBrk="1" hangingPunct="1">
              <a:lnSpc>
                <a:spcPct val="80000"/>
              </a:lnSpc>
              <a:spcAft>
                <a:spcPct val="40000"/>
              </a:spcAft>
            </a:pPr>
            <a:r>
              <a:rPr lang="tr-TR" altLang="tr-TR" sz="2400" noProof="1" smtClean="0"/>
              <a:t>Dilim ekseninin solunda kalan noktaların Yg değerlerinin eksi değerlerden kurtulması için Yg değerleri m</a:t>
            </a:r>
            <a:r>
              <a:rPr lang="tr-TR" altLang="tr-TR" sz="2400" baseline="-25000" noProof="1" smtClean="0"/>
              <a:t>0 </a:t>
            </a:r>
            <a:r>
              <a:rPr lang="tr-TR" altLang="tr-TR" sz="2400" noProof="1" smtClean="0"/>
              <a:t>ile küçültüldükten sonra 500 000 m eklenir. </a:t>
            </a:r>
            <a:endParaRPr lang="tr-TR" altLang="tr-TR" sz="2400" noProof="1" smtClean="0"/>
          </a:p>
          <a:p>
            <a:pPr eaLnBrk="1" hangingPunct="1">
              <a:lnSpc>
                <a:spcPct val="80000"/>
              </a:lnSpc>
              <a:spcAft>
                <a:spcPct val="40000"/>
              </a:spcAft>
            </a:pPr>
            <a:r>
              <a:rPr lang="tr-TR" altLang="tr-TR" sz="2400" noProof="1" smtClean="0"/>
              <a:t>Xg değerleri kuzey yarı kürede pozitif olduğu için herhangi bir değer eklenmesine gerek yoktur.</a:t>
            </a:r>
            <a:endParaRPr lang="tr-TR" altLang="tr-TR" sz="2400" noProof="1" smtClean="0"/>
          </a:p>
          <a:p>
            <a:pPr eaLnBrk="1" hangingPunct="1">
              <a:lnSpc>
                <a:spcPct val="80000"/>
              </a:lnSpc>
              <a:spcAft>
                <a:spcPct val="40000"/>
              </a:spcAft>
            </a:pPr>
            <a:r>
              <a:rPr lang="tr-TR" altLang="tr-TR" sz="2400" noProof="1" smtClean="0"/>
              <a:t>Ancak güney yarı küre için m</a:t>
            </a:r>
            <a:r>
              <a:rPr lang="tr-TR" altLang="tr-TR" sz="2400" baseline="-25000" noProof="1" smtClean="0"/>
              <a:t>0</a:t>
            </a:r>
            <a:r>
              <a:rPr lang="tr-TR" altLang="tr-TR" sz="2400" noProof="1" smtClean="0"/>
              <a:t> ile küçültülen Xg değerlerine 10 000 000 m eklenir.</a:t>
            </a:r>
            <a:endParaRPr lang="tr-TR" altLang="tr-TR" sz="2400" noProof="1" smtClean="0"/>
          </a:p>
          <a:p>
            <a:pPr eaLnBrk="1" hangingPunct="1">
              <a:lnSpc>
                <a:spcPct val="80000"/>
              </a:lnSpc>
              <a:spcAft>
                <a:spcPct val="40000"/>
              </a:spcAft>
            </a:pPr>
            <a:r>
              <a:rPr lang="tr-TR" altLang="tr-TR" sz="2400" noProof="1" smtClean="0"/>
              <a:t>Pozitif yapılan Y değerlerine hangi dilimde olduğunu gösteren dilim numaraları tanıtıcı olarak eklenir (ön kısma eklenir). </a:t>
            </a:r>
            <a:endParaRPr lang="tr-TR" altLang="tr-TR" sz="2400" noProof="1" smtClean="0"/>
          </a:p>
          <a:p>
            <a:pPr eaLnBrk="1" hangingPunct="1">
              <a:lnSpc>
                <a:spcPct val="80000"/>
              </a:lnSpc>
              <a:spcAft>
                <a:spcPct val="40000"/>
              </a:spcAft>
            </a:pPr>
            <a:r>
              <a:rPr lang="tr-TR" altLang="tr-TR" sz="2400" noProof="1" smtClean="0"/>
              <a:t>UTM’de elde edilen koordinat değerlerine SAĞA ve YUKARI değerler denilir. Bu değerlerle uzunluk, alan, açı vb. hesaplanmaz. Hesaplama gerektiğinde SAĞA ve YUKARI değerlerden Xg ve Yg (Gauss-Krüger) değerlerine geri giderek Gauss-Krüger koordinatlarıyla işlem yapılır. </a:t>
            </a:r>
            <a:endParaRPr lang="tr-TR" altLang="tr-TR" sz="2400" baseline="-25000" noProof="1"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383629"/>
            <a:ext cx="8458200" cy="1173163"/>
          </a:xfrm>
        </p:spPr>
        <p:txBody>
          <a:bodyPr/>
          <a:lstStyle/>
          <a:p>
            <a:pPr algn="l" eaLnBrk="1" hangingPunct="1"/>
            <a:r>
              <a:rPr lang="tr-TR" altLang="tr-TR" sz="2800" b="1" noProof="1" smtClean="0">
                <a:solidFill>
                  <a:srgbClr val="C00000"/>
                </a:solidFill>
              </a:rPr>
              <a:t>Gauss-Krüger koordinatları bilinen bir noktanın UTM koordinatlarının hesaplanması</a:t>
            </a:r>
            <a:endParaRPr lang="tr-TR" altLang="tr-TR" sz="2800" b="1" noProof="1" smtClean="0">
              <a:solidFill>
                <a:srgbClr val="C00000"/>
              </a:solidFill>
            </a:endParaRPr>
          </a:p>
        </p:txBody>
      </p:sp>
      <p:sp>
        <p:nvSpPr>
          <p:cNvPr id="273411" name="Rectangle 3"/>
          <p:cNvSpPr>
            <a:spLocks noGrp="1" noChangeArrowheads="1"/>
          </p:cNvSpPr>
          <p:nvPr>
            <p:ph type="body" idx="1"/>
          </p:nvPr>
        </p:nvSpPr>
        <p:spPr>
          <a:xfrm>
            <a:off x="457200" y="1630957"/>
            <a:ext cx="8229600" cy="4678363"/>
          </a:xfrm>
        </p:spPr>
        <p:txBody>
          <a:bodyPr/>
          <a:lstStyle/>
          <a:p>
            <a:pPr eaLnBrk="1" hangingPunct="1">
              <a:buFontTx/>
              <a:buNone/>
            </a:pPr>
            <a:r>
              <a:rPr lang="tr-TR" altLang="tr-TR" dirty="0" smtClean="0"/>
              <a:t>	SAĞA=(DN) (500 000 + m</a:t>
            </a:r>
            <a:r>
              <a:rPr lang="tr-TR" altLang="tr-TR" baseline="-25000" dirty="0" smtClean="0"/>
              <a:t>0</a:t>
            </a:r>
            <a:r>
              <a:rPr lang="tr-TR" altLang="tr-TR" dirty="0" smtClean="0"/>
              <a:t>.Yg)</a:t>
            </a:r>
            <a:endParaRPr lang="tr-TR" altLang="tr-TR" dirty="0" smtClean="0"/>
          </a:p>
          <a:p>
            <a:pPr eaLnBrk="1" hangingPunct="1">
              <a:buFontTx/>
              <a:buNone/>
            </a:pPr>
            <a:r>
              <a:rPr lang="tr-TR" altLang="tr-TR" dirty="0" smtClean="0"/>
              <a:t>	YUKARI= m</a:t>
            </a:r>
            <a:r>
              <a:rPr lang="tr-TR" altLang="tr-TR" baseline="-25000" dirty="0" smtClean="0"/>
              <a:t>0</a:t>
            </a:r>
            <a:r>
              <a:rPr lang="tr-TR" altLang="tr-TR" dirty="0" smtClean="0"/>
              <a:t>.Xg (Kuzey yarım küre için)</a:t>
            </a:r>
            <a:endParaRPr lang="tr-TR" altLang="tr-TR" dirty="0" smtClean="0"/>
          </a:p>
          <a:p>
            <a:pPr eaLnBrk="1" hangingPunct="1">
              <a:buFontTx/>
              <a:buNone/>
            </a:pPr>
            <a:r>
              <a:rPr lang="tr-TR" altLang="tr-TR" dirty="0" smtClean="0"/>
              <a:t>	YUKARI= 10 000 000 + m</a:t>
            </a:r>
            <a:r>
              <a:rPr lang="tr-TR" altLang="tr-TR" baseline="-25000" dirty="0" smtClean="0"/>
              <a:t>0</a:t>
            </a:r>
            <a:r>
              <a:rPr lang="tr-TR" altLang="tr-TR" dirty="0" smtClean="0"/>
              <a:t>.Xg (Güney yarım küre için)</a:t>
            </a:r>
            <a:endParaRPr lang="tr-TR" altLang="tr-TR" dirty="0" smtClean="0"/>
          </a:p>
          <a:p>
            <a:pPr eaLnBrk="1" hangingPunct="1">
              <a:buFontTx/>
              <a:buNone/>
            </a:pPr>
            <a:r>
              <a:rPr lang="tr-TR" altLang="tr-TR" dirty="0" smtClean="0"/>
              <a:t>	m</a:t>
            </a:r>
            <a:r>
              <a:rPr lang="tr-TR" altLang="tr-TR" baseline="-25000" dirty="0" smtClean="0"/>
              <a:t>0</a:t>
            </a:r>
            <a:r>
              <a:rPr lang="tr-TR" altLang="tr-TR" dirty="0" smtClean="0"/>
              <a:t>=0.9996</a:t>
            </a:r>
            <a:endParaRPr lang="tr-TR" altLang="tr-TR" dirty="0" smtClean="0"/>
          </a:p>
          <a:p>
            <a:pPr eaLnBrk="1" hangingPunct="1"/>
            <a:endParaRPr lang="tr-TR" altLang="tr-TR" dirty="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body" idx="1"/>
          </p:nvPr>
        </p:nvSpPr>
        <p:spPr>
          <a:xfrm>
            <a:off x="457200" y="1600200"/>
            <a:ext cx="8382000" cy="4953000"/>
          </a:xfrm>
        </p:spPr>
        <p:txBody>
          <a:bodyPr/>
          <a:lstStyle/>
          <a:p>
            <a:pPr eaLnBrk="1" hangingPunct="1">
              <a:lnSpc>
                <a:spcPct val="90000"/>
              </a:lnSpc>
              <a:spcAft>
                <a:spcPct val="40000"/>
              </a:spcAft>
            </a:pPr>
            <a:r>
              <a:rPr lang="tr-TR" altLang="tr-TR" noProof="1" smtClean="0"/>
              <a:t>1/5000 ve daha büyük ölçekli haritaların yapılmasında dilim genişliği 3</a:t>
            </a:r>
            <a:r>
              <a:rPr lang="en-US" altLang="tr-TR" noProof="1" smtClean="0"/>
              <a:t>°</a:t>
            </a:r>
            <a:r>
              <a:rPr lang="tr-TR" altLang="tr-TR" noProof="1" smtClean="0"/>
              <a:t> olan </a:t>
            </a:r>
            <a:r>
              <a:rPr lang="tr-TR" altLang="tr-TR" b="1" u="sng" noProof="1" smtClean="0"/>
              <a:t>değiştirilmiş UTM</a:t>
            </a:r>
            <a:r>
              <a:rPr lang="tr-TR" altLang="tr-TR" noProof="1" smtClean="0"/>
              <a:t> projeksiyonu kullanılır.</a:t>
            </a:r>
            <a:endParaRPr lang="tr-TR" altLang="tr-TR" noProof="1" smtClean="0"/>
          </a:p>
          <a:p>
            <a:pPr eaLnBrk="1" hangingPunct="1">
              <a:lnSpc>
                <a:spcPct val="90000"/>
              </a:lnSpc>
              <a:spcAft>
                <a:spcPct val="40000"/>
              </a:spcAft>
            </a:pPr>
            <a:r>
              <a:rPr lang="tr-TR" altLang="tr-TR" noProof="1" smtClean="0"/>
              <a:t>Bu projeksiyonda m</a:t>
            </a:r>
            <a:r>
              <a:rPr lang="tr-TR" altLang="tr-TR" baseline="-25000" noProof="1" smtClean="0"/>
              <a:t>0</a:t>
            </a:r>
            <a:r>
              <a:rPr lang="tr-TR" altLang="tr-TR" noProof="1" smtClean="0"/>
              <a:t>=1 alınır. SAĞA ve YUKARI değerlerin hesabı UTM projeksiyonunda olduğu gibidir. </a:t>
            </a:r>
            <a:endParaRPr lang="tr-TR" altLang="tr-TR" noProof="1" smtClean="0"/>
          </a:p>
          <a:p>
            <a:pPr eaLnBrk="1" hangingPunct="1">
              <a:lnSpc>
                <a:spcPct val="90000"/>
              </a:lnSpc>
              <a:spcAft>
                <a:spcPct val="40000"/>
              </a:spcAft>
            </a:pPr>
            <a:r>
              <a:rPr lang="tr-TR" altLang="tr-TR" noProof="1" smtClean="0"/>
              <a:t>Ancak UTM’de SAĞA değerlerin önünde bulunan dilim numarası değiştirilmiş UTM’de kullanılmaz. </a:t>
            </a:r>
            <a:endParaRPr lang="tr-TR" altLang="tr-TR" noProof="1" smtClean="0"/>
          </a:p>
        </p:txBody>
      </p:sp>
      <p:sp>
        <p:nvSpPr>
          <p:cNvPr id="274435" name="Rectangle 3"/>
          <p:cNvSpPr>
            <a:spLocks noGrp="1" noChangeArrowheads="1"/>
          </p:cNvSpPr>
          <p:nvPr>
            <p:ph type="title"/>
          </p:nvPr>
        </p:nvSpPr>
        <p:spPr>
          <a:xfrm>
            <a:off x="457200" y="404664"/>
            <a:ext cx="8229600" cy="990600"/>
          </a:xfrm>
        </p:spPr>
        <p:txBody>
          <a:bodyPr/>
          <a:lstStyle/>
          <a:p>
            <a:pPr eaLnBrk="1" hangingPunct="1"/>
            <a:r>
              <a:rPr lang="tr-TR" altLang="tr-TR" b="1" dirty="0" smtClean="0"/>
              <a:t>Değiştirilmiş UTM</a:t>
            </a:r>
            <a:endParaRPr lang="tr-TR" altLang="tr-TR" b="1" dirty="0"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620688"/>
            <a:ext cx="8382000" cy="2376264"/>
          </a:xfrm>
        </p:spPr>
        <p:txBody>
          <a:bodyPr>
            <a:noAutofit/>
          </a:bodyPr>
          <a:lstStyle/>
          <a:p>
            <a:pPr algn="l" eaLnBrk="1" hangingPunct="1"/>
            <a:r>
              <a:rPr lang="tr-TR" altLang="tr-TR" sz="2800" b="1" noProof="1" smtClean="0">
                <a:solidFill>
                  <a:srgbClr val="FF0000"/>
                </a:solidFill>
              </a:rPr>
              <a:t>Örnek 1: </a:t>
            </a:r>
            <a:r>
              <a:rPr lang="tr-TR" altLang="tr-TR" sz="2800" noProof="1" smtClean="0">
                <a:solidFill>
                  <a:srgbClr val="FF0000"/>
                </a:solidFill>
              </a:rPr>
              <a:t>UTM koordinatları aşağıdaki şekilde verilen noktanın </a:t>
            </a:r>
            <a:r>
              <a:rPr lang="tr-TR" altLang="tr-TR" sz="2800" u="sng" noProof="1" smtClean="0">
                <a:solidFill>
                  <a:srgbClr val="FF0000"/>
                </a:solidFill>
              </a:rPr>
              <a:t>Gauss-Krüger</a:t>
            </a:r>
            <a:r>
              <a:rPr lang="tr-TR" altLang="tr-TR" sz="2800" noProof="1" smtClean="0">
                <a:solidFill>
                  <a:srgbClr val="FF0000"/>
                </a:solidFill>
              </a:rPr>
              <a:t> koordinatlarını bulunuz.</a:t>
            </a:r>
            <a:br>
              <a:rPr lang="tr-TR" altLang="tr-TR" sz="2800" noProof="1" smtClean="0">
                <a:solidFill>
                  <a:srgbClr val="FF0000"/>
                </a:solidFill>
              </a:rPr>
            </a:br>
            <a:br>
              <a:rPr lang="tr-TR" altLang="tr-TR" sz="2800" noProof="1" smtClean="0">
                <a:solidFill>
                  <a:srgbClr val="FF0000"/>
                </a:solidFill>
              </a:rPr>
            </a:br>
            <a:r>
              <a:rPr lang="tr-TR" altLang="tr-TR" sz="2800" noProof="1" smtClean="0">
                <a:solidFill>
                  <a:srgbClr val="FF0000"/>
                </a:solidFill>
              </a:rPr>
              <a:t>SAĞA = 36 335 127.111 m</a:t>
            </a:r>
            <a:br>
              <a:rPr lang="tr-TR" altLang="tr-TR" sz="2800" noProof="1" smtClean="0">
                <a:solidFill>
                  <a:srgbClr val="FF0000"/>
                </a:solidFill>
              </a:rPr>
            </a:br>
            <a:r>
              <a:rPr lang="tr-TR" altLang="tr-TR" sz="2800" noProof="1" smtClean="0">
                <a:solidFill>
                  <a:srgbClr val="FF0000"/>
                </a:solidFill>
              </a:rPr>
              <a:t>YUKARI = 4 889 701.222 m</a:t>
            </a:r>
            <a:br>
              <a:rPr lang="tr-TR" altLang="tr-TR" sz="2800" noProof="1" smtClean="0">
                <a:solidFill>
                  <a:srgbClr val="FF0000"/>
                </a:solidFill>
              </a:rPr>
            </a:br>
            <a:endParaRPr lang="tr-TR" altLang="tr-TR" sz="2800" noProof="1" smtClean="0">
              <a:solidFill>
                <a:srgbClr val="FF0000"/>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402555"/>
            <a:ext cx="8382000" cy="2239962"/>
          </a:xfrm>
        </p:spPr>
        <p:txBody>
          <a:bodyPr/>
          <a:lstStyle/>
          <a:p>
            <a:pPr algn="l" eaLnBrk="1" hangingPunct="1"/>
            <a:r>
              <a:rPr lang="tr-TR" altLang="tr-TR" sz="2400" b="1" noProof="1" smtClean="0">
                <a:solidFill>
                  <a:srgbClr val="FF0000"/>
                </a:solidFill>
              </a:rPr>
              <a:t>Örnek 1: </a:t>
            </a:r>
            <a:r>
              <a:rPr lang="tr-TR" altLang="tr-TR" sz="2400" noProof="1" smtClean="0">
                <a:solidFill>
                  <a:srgbClr val="FF0000"/>
                </a:solidFill>
              </a:rPr>
              <a:t>UTM koordinatları aşağıdaki şekilde verilen noktanın </a:t>
            </a:r>
            <a:r>
              <a:rPr lang="tr-TR" altLang="tr-TR" sz="2400" u="sng" noProof="1" smtClean="0">
                <a:solidFill>
                  <a:srgbClr val="FF0000"/>
                </a:solidFill>
              </a:rPr>
              <a:t>Gauss-Krüger</a:t>
            </a:r>
            <a:r>
              <a:rPr lang="tr-TR" altLang="tr-TR" sz="2400" noProof="1" smtClean="0">
                <a:solidFill>
                  <a:srgbClr val="FF0000"/>
                </a:solidFill>
              </a:rPr>
              <a:t> koordinatlarını bulunuz.</a:t>
            </a:r>
            <a:br>
              <a:rPr lang="tr-TR" altLang="tr-TR" sz="2400" noProof="1" smtClean="0">
                <a:solidFill>
                  <a:srgbClr val="FF0000"/>
                </a:solidFill>
              </a:rPr>
            </a:br>
            <a:r>
              <a:rPr lang="tr-TR" altLang="tr-TR" sz="2400" noProof="1" smtClean="0">
                <a:solidFill>
                  <a:srgbClr val="FF0000"/>
                </a:solidFill>
              </a:rPr>
              <a:t>SAĞA = 36 335 127.111 m</a:t>
            </a:r>
            <a:br>
              <a:rPr lang="tr-TR" altLang="tr-TR" sz="2400" noProof="1" smtClean="0">
                <a:solidFill>
                  <a:srgbClr val="FF0000"/>
                </a:solidFill>
              </a:rPr>
            </a:br>
            <a:r>
              <a:rPr lang="tr-TR" altLang="tr-TR" sz="2400" noProof="1" smtClean="0">
                <a:solidFill>
                  <a:srgbClr val="FF0000"/>
                </a:solidFill>
              </a:rPr>
              <a:t>YUKARI = 4 889 701.222 m</a:t>
            </a:r>
            <a:br>
              <a:rPr lang="tr-TR" altLang="tr-TR" sz="2400" noProof="1" smtClean="0">
                <a:solidFill>
                  <a:srgbClr val="FF0000"/>
                </a:solidFill>
              </a:rPr>
            </a:br>
            <a:endParaRPr lang="tr-TR" altLang="tr-TR" sz="2400" noProof="1" smtClean="0">
              <a:solidFill>
                <a:srgbClr val="FF0000"/>
              </a:solidFill>
            </a:endParaRPr>
          </a:p>
        </p:txBody>
      </p:sp>
      <p:sp>
        <p:nvSpPr>
          <p:cNvPr id="276483" name="Rectangle 3"/>
          <p:cNvSpPr>
            <a:spLocks noGrp="1" noChangeArrowheads="1"/>
          </p:cNvSpPr>
          <p:nvPr>
            <p:ph type="body" idx="1"/>
          </p:nvPr>
        </p:nvSpPr>
        <p:spPr>
          <a:xfrm>
            <a:off x="457200" y="2477541"/>
            <a:ext cx="8229600" cy="3687763"/>
          </a:xfrm>
        </p:spPr>
        <p:txBody>
          <a:bodyPr/>
          <a:lstStyle/>
          <a:p>
            <a:pPr eaLnBrk="1" hangingPunct="1">
              <a:buFontTx/>
              <a:buNone/>
            </a:pPr>
            <a:r>
              <a:rPr lang="tr-TR" altLang="tr-TR" sz="2400" b="1" u="sng" noProof="1" smtClean="0"/>
              <a:t>Çözüm:</a:t>
            </a:r>
            <a:endParaRPr lang="tr-TR" altLang="tr-TR" sz="2400" b="1" u="sng" noProof="1" smtClean="0"/>
          </a:p>
          <a:p>
            <a:pPr eaLnBrk="1" hangingPunct="1">
              <a:buFontTx/>
              <a:buNone/>
            </a:pPr>
            <a:r>
              <a:rPr lang="tr-TR" altLang="tr-TR" sz="2400" noProof="1" smtClean="0"/>
              <a:t>SAĞA = (DN) (500 000 + m</a:t>
            </a:r>
            <a:r>
              <a:rPr lang="tr-TR" altLang="tr-TR" sz="2400" baseline="-25000" noProof="1" smtClean="0"/>
              <a:t>0 </a:t>
            </a:r>
            <a:r>
              <a:rPr lang="tr-TR" altLang="tr-TR" sz="2400" noProof="1" smtClean="0"/>
              <a:t>. Yg)</a:t>
            </a:r>
            <a:endParaRPr lang="tr-TR" altLang="tr-TR" sz="2400" noProof="1" smtClean="0"/>
          </a:p>
          <a:p>
            <a:pPr eaLnBrk="1" hangingPunct="1">
              <a:buFontTx/>
              <a:buNone/>
            </a:pPr>
            <a:r>
              <a:rPr lang="tr-TR" altLang="tr-TR" sz="2400" noProof="1" smtClean="0"/>
              <a:t>YUKARI = m</a:t>
            </a:r>
            <a:r>
              <a:rPr lang="tr-TR" altLang="tr-TR" sz="2400" baseline="-25000" noProof="1" smtClean="0"/>
              <a:t>0 </a:t>
            </a:r>
            <a:r>
              <a:rPr lang="tr-TR" altLang="tr-TR" sz="2400" noProof="1" smtClean="0"/>
              <a:t>. Xg</a:t>
            </a:r>
            <a:endParaRPr lang="tr-TR" altLang="tr-TR" sz="2400" noProof="1" smtClean="0"/>
          </a:p>
          <a:p>
            <a:pPr eaLnBrk="1" hangingPunct="1">
              <a:buFontTx/>
              <a:buNone/>
            </a:pPr>
            <a:r>
              <a:rPr lang="tr-TR" altLang="tr-TR" sz="2400" noProof="1" smtClean="0"/>
              <a:t>Dilim numarası = 36</a:t>
            </a:r>
            <a:endParaRPr lang="tr-TR" altLang="tr-TR" sz="2400" noProof="1" smtClean="0"/>
          </a:p>
          <a:p>
            <a:pPr eaLnBrk="1" hangingPunct="1">
              <a:buFontTx/>
              <a:buNone/>
            </a:pPr>
            <a:r>
              <a:rPr lang="tr-TR" altLang="tr-TR" sz="2400" noProof="1" smtClean="0"/>
              <a:t>Yg= (SAĞA - 500 000) / m</a:t>
            </a:r>
            <a:r>
              <a:rPr lang="tr-TR" altLang="tr-TR" sz="2400" baseline="-25000" noProof="1" smtClean="0"/>
              <a:t>0 </a:t>
            </a:r>
            <a:r>
              <a:rPr lang="tr-TR" altLang="tr-TR" sz="2400" noProof="1" smtClean="0"/>
              <a:t>= -164 938.864 m</a:t>
            </a:r>
            <a:endParaRPr lang="tr-TR" altLang="tr-TR" sz="2400" noProof="1" smtClean="0"/>
          </a:p>
          <a:p>
            <a:pPr eaLnBrk="1" hangingPunct="1">
              <a:buFontTx/>
              <a:buNone/>
            </a:pPr>
            <a:r>
              <a:rPr lang="tr-TR" altLang="tr-TR" sz="2400" noProof="1" smtClean="0"/>
              <a:t>Xg= YUKARI / m</a:t>
            </a:r>
            <a:r>
              <a:rPr lang="tr-TR" altLang="tr-TR" sz="2400" baseline="-25000" noProof="1" smtClean="0"/>
              <a:t>0 </a:t>
            </a:r>
            <a:r>
              <a:rPr lang="tr-TR" altLang="tr-TR" sz="2400" noProof="1" smtClean="0"/>
              <a:t>= 4 891 657.885 m</a:t>
            </a:r>
            <a:endParaRPr lang="tr-TR" altLang="tr-TR" sz="2400" noProof="1" smtClean="0"/>
          </a:p>
          <a:p>
            <a:pPr eaLnBrk="1" hangingPunct="1">
              <a:buFontTx/>
              <a:buNone/>
            </a:pPr>
            <a:endParaRPr lang="tr-TR" altLang="tr-TR" sz="2400" noProof="1" smtClean="0"/>
          </a:p>
          <a:p>
            <a:pPr eaLnBrk="1" hangingPunct="1">
              <a:buFontTx/>
              <a:buNone/>
            </a:pPr>
            <a:endParaRPr lang="tr-TR" altLang="tr-TR" sz="2400" noProof="1"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528464"/>
            <a:ext cx="8382000" cy="2972544"/>
          </a:xfrm>
        </p:spPr>
        <p:txBody>
          <a:bodyPr>
            <a:normAutofit fontScale="90000"/>
          </a:bodyPr>
          <a:lstStyle/>
          <a:p>
            <a:pPr algn="l" eaLnBrk="1" hangingPunct="1"/>
            <a:r>
              <a:rPr lang="tr-TR" altLang="tr-TR" sz="3100" b="1" dirty="0" smtClean="0">
                <a:solidFill>
                  <a:srgbClr val="FF0000"/>
                </a:solidFill>
              </a:rPr>
              <a:t>Örnek 2: </a:t>
            </a:r>
            <a:r>
              <a:rPr lang="tr-TR" altLang="tr-TR" sz="3100" dirty="0" smtClean="0">
                <a:solidFill>
                  <a:srgbClr val="FF0000"/>
                </a:solidFill>
              </a:rPr>
              <a:t>UTM koordinatları aşağıdaki şekilde verilen noktanın aynı dilimdeki </a:t>
            </a:r>
            <a:r>
              <a:rPr lang="tr-TR" altLang="tr-TR" sz="3100" u="sng" dirty="0" smtClean="0">
                <a:solidFill>
                  <a:srgbClr val="FF0000"/>
                </a:solidFill>
              </a:rPr>
              <a:t>değiştirilmiş UTM</a:t>
            </a:r>
            <a:r>
              <a:rPr lang="tr-TR" altLang="tr-TR" sz="3100" dirty="0" smtClean="0">
                <a:solidFill>
                  <a:srgbClr val="FF0000"/>
                </a:solidFill>
              </a:rPr>
              <a:t> koordinatlarını bulunuz.</a:t>
            </a:r>
            <a:br>
              <a:rPr lang="tr-TR" altLang="tr-TR" sz="3100" dirty="0" smtClean="0">
                <a:solidFill>
                  <a:srgbClr val="FF0000"/>
                </a:solidFill>
              </a:rPr>
            </a:br>
            <a:br>
              <a:rPr lang="tr-TR" altLang="tr-TR" sz="3100" dirty="0" smtClean="0">
                <a:solidFill>
                  <a:srgbClr val="FF0000"/>
                </a:solidFill>
              </a:rPr>
            </a:br>
            <a:r>
              <a:rPr lang="tr-TR" altLang="tr-TR" sz="3100" dirty="0" smtClean="0">
                <a:solidFill>
                  <a:srgbClr val="FF0000"/>
                </a:solidFill>
              </a:rPr>
              <a:t>SAĞA = 36 335 127.111 m</a:t>
            </a:r>
            <a:br>
              <a:rPr lang="tr-TR" altLang="tr-TR" sz="3100" dirty="0" smtClean="0">
                <a:solidFill>
                  <a:srgbClr val="FF0000"/>
                </a:solidFill>
              </a:rPr>
            </a:br>
            <a:r>
              <a:rPr lang="tr-TR" altLang="tr-TR" sz="3100" dirty="0" smtClean="0">
                <a:solidFill>
                  <a:srgbClr val="FF0000"/>
                </a:solidFill>
              </a:rPr>
              <a:t>YUKARI = 4 889 701.222 m</a:t>
            </a:r>
            <a:br>
              <a:rPr lang="tr-TR" altLang="tr-TR" sz="2400" dirty="0" smtClean="0">
                <a:solidFill>
                  <a:srgbClr val="FF0000"/>
                </a:solidFill>
              </a:rPr>
            </a:br>
            <a:endParaRPr lang="tr-TR" altLang="tr-TR" sz="2400" dirty="0" smtClean="0">
              <a:solidFill>
                <a:srgbClr val="FF000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653008"/>
            <a:ext cx="8382000" cy="1676400"/>
          </a:xfrm>
        </p:spPr>
        <p:txBody>
          <a:bodyPr>
            <a:normAutofit fontScale="90000"/>
          </a:bodyPr>
          <a:lstStyle/>
          <a:p>
            <a:pPr algn="l" eaLnBrk="1" hangingPunct="1"/>
            <a:r>
              <a:rPr lang="tr-TR" altLang="tr-TR" sz="2400" b="1" dirty="0" smtClean="0">
                <a:solidFill>
                  <a:srgbClr val="FF0000"/>
                </a:solidFill>
              </a:rPr>
              <a:t>Örnek 2: </a:t>
            </a:r>
            <a:r>
              <a:rPr lang="tr-TR" altLang="tr-TR" sz="2400" dirty="0" smtClean="0">
                <a:solidFill>
                  <a:srgbClr val="FF0000"/>
                </a:solidFill>
              </a:rPr>
              <a:t>UTM koordinatları aşağıdaki şekilde verilen noktanın aynı dilimdeki </a:t>
            </a:r>
            <a:r>
              <a:rPr lang="tr-TR" altLang="tr-TR" sz="2400" u="sng" dirty="0" smtClean="0">
                <a:solidFill>
                  <a:srgbClr val="FF0000"/>
                </a:solidFill>
              </a:rPr>
              <a:t>değiştirilmiş UTM</a:t>
            </a:r>
            <a:r>
              <a:rPr lang="tr-TR" altLang="tr-TR" sz="2400" dirty="0" smtClean="0">
                <a:solidFill>
                  <a:srgbClr val="FF0000"/>
                </a:solidFill>
              </a:rPr>
              <a:t> koordinatlarını bulunuz.</a:t>
            </a:r>
            <a:br>
              <a:rPr lang="tr-TR" altLang="tr-TR" sz="2400" dirty="0" smtClean="0">
                <a:solidFill>
                  <a:srgbClr val="FF0000"/>
                </a:solidFill>
              </a:rPr>
            </a:br>
            <a:r>
              <a:rPr lang="tr-TR" altLang="tr-TR" sz="2400" dirty="0" smtClean="0">
                <a:solidFill>
                  <a:srgbClr val="FF0000"/>
                </a:solidFill>
              </a:rPr>
              <a:t>SAĞA = 36 335 127.111 m</a:t>
            </a:r>
            <a:br>
              <a:rPr lang="tr-TR" altLang="tr-TR" sz="2400" dirty="0" smtClean="0">
                <a:solidFill>
                  <a:srgbClr val="FF0000"/>
                </a:solidFill>
              </a:rPr>
            </a:br>
            <a:r>
              <a:rPr lang="tr-TR" altLang="tr-TR" sz="2400" dirty="0" smtClean="0">
                <a:solidFill>
                  <a:srgbClr val="FF0000"/>
                </a:solidFill>
              </a:rPr>
              <a:t>YUKARI = 4 889 701.222 m</a:t>
            </a:r>
            <a:br>
              <a:rPr lang="tr-TR" altLang="tr-TR" sz="2400" dirty="0" smtClean="0">
                <a:solidFill>
                  <a:srgbClr val="FF0000"/>
                </a:solidFill>
              </a:rPr>
            </a:br>
            <a:endParaRPr lang="tr-TR" altLang="tr-TR" sz="2400" dirty="0" smtClean="0">
              <a:solidFill>
                <a:srgbClr val="FF0000"/>
              </a:solidFill>
            </a:endParaRPr>
          </a:p>
        </p:txBody>
      </p:sp>
      <p:sp>
        <p:nvSpPr>
          <p:cNvPr id="278531" name="Rectangle 3"/>
          <p:cNvSpPr>
            <a:spLocks noGrp="1" noChangeArrowheads="1"/>
          </p:cNvSpPr>
          <p:nvPr>
            <p:ph type="body" idx="1"/>
          </p:nvPr>
        </p:nvSpPr>
        <p:spPr>
          <a:xfrm>
            <a:off x="457200" y="2177752"/>
            <a:ext cx="8458200" cy="4419600"/>
          </a:xfrm>
        </p:spPr>
        <p:txBody>
          <a:bodyPr/>
          <a:lstStyle/>
          <a:p>
            <a:pPr eaLnBrk="1" hangingPunct="1">
              <a:buFontTx/>
              <a:buNone/>
            </a:pPr>
            <a:r>
              <a:rPr lang="tr-TR" altLang="tr-TR" sz="2400" b="1" u="sng" noProof="1" smtClean="0"/>
              <a:t>Çözüm:</a:t>
            </a:r>
            <a:endParaRPr lang="tr-TR" altLang="tr-TR" sz="2400" b="1" u="sng" noProof="1" smtClean="0"/>
          </a:p>
          <a:p>
            <a:pPr eaLnBrk="1" hangingPunct="1">
              <a:buFontTx/>
              <a:buNone/>
            </a:pPr>
            <a:r>
              <a:rPr lang="tr-TR" altLang="tr-TR" sz="2000" noProof="1" smtClean="0"/>
              <a:t>SAĞA = (DN) (500 000 + m</a:t>
            </a:r>
            <a:r>
              <a:rPr lang="tr-TR" altLang="tr-TR" sz="2000" baseline="-25000" noProof="1" smtClean="0"/>
              <a:t>0 </a:t>
            </a:r>
            <a:r>
              <a:rPr lang="tr-TR" altLang="tr-TR" sz="2000" noProof="1" smtClean="0"/>
              <a:t>. Yg)</a:t>
            </a:r>
            <a:endParaRPr lang="tr-TR" altLang="tr-TR" sz="2000" noProof="1" smtClean="0"/>
          </a:p>
          <a:p>
            <a:pPr eaLnBrk="1" hangingPunct="1">
              <a:buFontTx/>
              <a:buNone/>
            </a:pPr>
            <a:r>
              <a:rPr lang="tr-TR" altLang="tr-TR" sz="2000" noProof="1" smtClean="0"/>
              <a:t>YUKARI = m</a:t>
            </a:r>
            <a:r>
              <a:rPr lang="tr-TR" altLang="tr-TR" sz="2000" baseline="-25000" noProof="1" smtClean="0"/>
              <a:t>0 </a:t>
            </a:r>
            <a:r>
              <a:rPr lang="tr-TR" altLang="tr-TR" sz="2000" noProof="1" smtClean="0"/>
              <a:t>. Xg</a:t>
            </a:r>
            <a:endParaRPr lang="tr-TR" altLang="tr-TR" sz="2000" noProof="1" smtClean="0"/>
          </a:p>
          <a:p>
            <a:pPr eaLnBrk="1" hangingPunct="1">
              <a:buFontTx/>
              <a:buNone/>
            </a:pPr>
            <a:r>
              <a:rPr lang="tr-TR" altLang="tr-TR" sz="2000" noProof="1" smtClean="0"/>
              <a:t>Dilim numarası = 36</a:t>
            </a:r>
            <a:endParaRPr lang="tr-TR" altLang="tr-TR" sz="2000" noProof="1" smtClean="0"/>
          </a:p>
          <a:p>
            <a:pPr eaLnBrk="1" hangingPunct="1">
              <a:buFontTx/>
              <a:buNone/>
            </a:pPr>
            <a:r>
              <a:rPr lang="tr-TR" altLang="tr-TR" sz="2000" noProof="1" smtClean="0"/>
              <a:t>Yg= (SAĞA - 500 000) / m</a:t>
            </a:r>
            <a:r>
              <a:rPr lang="tr-TR" altLang="tr-TR" sz="2000" baseline="-25000" noProof="1" smtClean="0"/>
              <a:t>0 </a:t>
            </a:r>
            <a:r>
              <a:rPr lang="tr-TR" altLang="tr-TR" sz="2000" noProof="1" smtClean="0"/>
              <a:t>= -164 938.864 m</a:t>
            </a:r>
            <a:endParaRPr lang="tr-TR" altLang="tr-TR" sz="2000" noProof="1" smtClean="0"/>
          </a:p>
          <a:p>
            <a:pPr eaLnBrk="1" hangingPunct="1">
              <a:buFontTx/>
              <a:buNone/>
            </a:pPr>
            <a:r>
              <a:rPr lang="tr-TR" altLang="tr-TR" sz="2000" noProof="1" smtClean="0"/>
              <a:t>Xg= YUKARI / m</a:t>
            </a:r>
            <a:r>
              <a:rPr lang="tr-TR" altLang="tr-TR" sz="2000" baseline="-25000" noProof="1" smtClean="0"/>
              <a:t>0 </a:t>
            </a:r>
            <a:r>
              <a:rPr lang="tr-TR" altLang="tr-TR" sz="2000" noProof="1" smtClean="0"/>
              <a:t>= 4 891 657.885 m</a:t>
            </a:r>
            <a:endParaRPr lang="tr-TR" altLang="tr-TR" sz="2400" noProof="1" smtClean="0"/>
          </a:p>
          <a:p>
            <a:pPr eaLnBrk="1" hangingPunct="1">
              <a:buFontTx/>
              <a:buNone/>
            </a:pPr>
            <a:endParaRPr lang="tr-TR" altLang="tr-TR" sz="2400" noProof="1" smtClean="0"/>
          </a:p>
          <a:p>
            <a:pPr eaLnBrk="1" hangingPunct="1">
              <a:buFontTx/>
              <a:buNone/>
            </a:pPr>
            <a:r>
              <a:rPr lang="tr-TR" altLang="tr-TR" sz="2400" noProof="1" smtClean="0"/>
              <a:t>Dilim orta meridyeni = </a:t>
            </a:r>
            <a:r>
              <a:rPr lang="en-US" altLang="tr-TR" sz="2400" noProof="1" smtClean="0"/>
              <a:t>λ</a:t>
            </a:r>
            <a:r>
              <a:rPr lang="tr-TR" altLang="tr-TR" sz="2400" baseline="-25000" noProof="1" smtClean="0"/>
              <a:t>0</a:t>
            </a:r>
            <a:r>
              <a:rPr lang="tr-TR" altLang="tr-TR" sz="2400" noProof="1" smtClean="0"/>
              <a:t> = (DN).6</a:t>
            </a:r>
            <a:r>
              <a:rPr lang="en-US" altLang="tr-TR" sz="2400" noProof="1" smtClean="0"/>
              <a:t>°</a:t>
            </a:r>
            <a:r>
              <a:rPr lang="tr-TR" altLang="tr-TR" sz="2400" noProof="1" smtClean="0"/>
              <a:t>-183</a:t>
            </a:r>
            <a:r>
              <a:rPr lang="en-US" altLang="tr-TR" sz="2400" noProof="1" smtClean="0"/>
              <a:t>°</a:t>
            </a:r>
            <a:r>
              <a:rPr lang="tr-TR" altLang="tr-TR" sz="2400" noProof="1" smtClean="0"/>
              <a:t> = 33</a:t>
            </a:r>
            <a:r>
              <a:rPr lang="en-US" altLang="tr-TR" sz="2400" noProof="1" smtClean="0"/>
              <a:t>°</a:t>
            </a:r>
            <a:endParaRPr lang="tr-TR" altLang="tr-TR" sz="2400" noProof="1" smtClean="0"/>
          </a:p>
          <a:p>
            <a:pPr eaLnBrk="1" hangingPunct="1">
              <a:buFontTx/>
              <a:buNone/>
            </a:pPr>
            <a:r>
              <a:rPr lang="tr-TR" altLang="tr-TR" sz="2400" noProof="1" smtClean="0"/>
              <a:t>3</a:t>
            </a:r>
            <a:r>
              <a:rPr lang="en-US" altLang="tr-TR" sz="2400" noProof="1" smtClean="0"/>
              <a:t>°</a:t>
            </a:r>
            <a:r>
              <a:rPr lang="tr-TR" altLang="tr-TR" sz="2400" noProof="1" smtClean="0"/>
              <a:t>’lik değiştirilmiş UTM koordinatları (</a:t>
            </a:r>
            <a:r>
              <a:rPr lang="tr-TR" altLang="tr-TR" sz="2000" noProof="1" smtClean="0"/>
              <a:t>m</a:t>
            </a:r>
            <a:r>
              <a:rPr lang="tr-TR" altLang="tr-TR" sz="2000" baseline="-25000" noProof="1" smtClean="0"/>
              <a:t>0 </a:t>
            </a:r>
            <a:r>
              <a:rPr lang="tr-TR" altLang="tr-TR" sz="2000" noProof="1" smtClean="0"/>
              <a:t>= 1.000)</a:t>
            </a:r>
            <a:endParaRPr lang="tr-TR" altLang="tr-TR" sz="2000" noProof="1" smtClean="0"/>
          </a:p>
          <a:p>
            <a:pPr eaLnBrk="1" hangingPunct="1">
              <a:buFontTx/>
              <a:buNone/>
            </a:pPr>
            <a:r>
              <a:rPr lang="tr-TR" altLang="tr-TR" sz="2000" noProof="1" smtClean="0"/>
              <a:t>SAĞA = 500 000 + m</a:t>
            </a:r>
            <a:r>
              <a:rPr lang="tr-TR" altLang="tr-TR" sz="2000" baseline="-25000" noProof="1" smtClean="0"/>
              <a:t>0 </a:t>
            </a:r>
            <a:r>
              <a:rPr lang="tr-TR" altLang="tr-TR" sz="2000" noProof="1" smtClean="0"/>
              <a:t>. Yg = 335 061.136 m</a:t>
            </a:r>
            <a:endParaRPr lang="tr-TR" altLang="tr-TR" sz="2000" noProof="1" smtClean="0"/>
          </a:p>
          <a:p>
            <a:pPr eaLnBrk="1" hangingPunct="1">
              <a:buFontTx/>
              <a:buNone/>
            </a:pPr>
            <a:r>
              <a:rPr lang="tr-TR" altLang="tr-TR" sz="2000" noProof="1" smtClean="0"/>
              <a:t>YUKARI = m</a:t>
            </a:r>
            <a:r>
              <a:rPr lang="tr-TR" altLang="tr-TR" sz="2000" baseline="-25000" noProof="1" smtClean="0"/>
              <a:t>0 </a:t>
            </a:r>
            <a:r>
              <a:rPr lang="tr-TR" altLang="tr-TR" sz="2000" noProof="1" smtClean="0"/>
              <a:t>. Xg = 4 891 657.885 m</a:t>
            </a:r>
            <a:endParaRPr lang="tr-TR" altLang="tr-TR" sz="2000" noProof="1"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67544" y="476672"/>
            <a:ext cx="8382000" cy="2471936"/>
          </a:xfrm>
        </p:spPr>
        <p:txBody>
          <a:bodyPr vert="horz" lIns="91440" tIns="45720" rIns="91440" bIns="45720" rtlCol="0" anchor="ctr">
            <a:normAutofit fontScale="90000"/>
          </a:bodyPr>
          <a:lstStyle/>
          <a:p>
            <a:r>
              <a:rPr lang="tr-TR" altLang="tr-TR" sz="3100" b="1" dirty="0">
                <a:solidFill>
                  <a:srgbClr val="FF0000"/>
                </a:solidFill>
              </a:rPr>
              <a:t>Örnek 3: </a:t>
            </a:r>
            <a:r>
              <a:rPr lang="tr-TR" altLang="tr-TR" sz="3100" dirty="0">
                <a:solidFill>
                  <a:srgbClr val="FF0000"/>
                </a:solidFill>
              </a:rPr>
              <a:t>Değiştirilmiş UTM koordinatları </a:t>
            </a:r>
            <a:br>
              <a:rPr lang="tr-TR" altLang="tr-TR" sz="3100" dirty="0">
                <a:solidFill>
                  <a:srgbClr val="FF0000"/>
                </a:solidFill>
              </a:rPr>
            </a:br>
            <a:r>
              <a:rPr lang="tr-TR" altLang="tr-TR" sz="3100" dirty="0">
                <a:solidFill>
                  <a:srgbClr val="FF0000"/>
                </a:solidFill>
              </a:rPr>
              <a:t>SAĞA = 735 999.113 m</a:t>
            </a:r>
            <a:br>
              <a:rPr lang="tr-TR" altLang="tr-TR" sz="3100" dirty="0">
                <a:solidFill>
                  <a:srgbClr val="FF0000"/>
                </a:solidFill>
              </a:rPr>
            </a:br>
            <a:r>
              <a:rPr lang="tr-TR" altLang="tr-TR" sz="3100" dirty="0">
                <a:solidFill>
                  <a:srgbClr val="FF0000"/>
                </a:solidFill>
              </a:rPr>
              <a:t>YUKARI = 4 349 715.215 m</a:t>
            </a:r>
            <a:br>
              <a:rPr lang="tr-TR" altLang="tr-TR" sz="3100" dirty="0">
                <a:solidFill>
                  <a:srgbClr val="FF0000"/>
                </a:solidFill>
              </a:rPr>
            </a:br>
            <a:r>
              <a:rPr lang="tr-TR" altLang="tr-TR" sz="3100" dirty="0">
                <a:solidFill>
                  <a:srgbClr val="FF0000"/>
                </a:solidFill>
              </a:rPr>
              <a:t>olarak verilen noktanın aynı dilimdeki UTM koordinatlarını bulunuz. (Dilim orta meridyeni </a:t>
            </a:r>
            <a:r>
              <a:rPr lang="en-US" altLang="tr-TR" sz="3100" dirty="0" smtClean="0">
                <a:solidFill>
                  <a:srgbClr val="FF0000"/>
                </a:solidFill>
              </a:rPr>
              <a:t>λ</a:t>
            </a:r>
            <a:r>
              <a:rPr lang="tr-TR" altLang="tr-TR" sz="2200" baseline="-25000" dirty="0" smtClean="0">
                <a:solidFill>
                  <a:srgbClr val="FF0000"/>
                </a:solidFill>
                <a:latin typeface="+mn-lt"/>
                <a:ea typeface="+mn-ea"/>
                <a:cs typeface="+mn-cs"/>
              </a:rPr>
              <a:t>0</a:t>
            </a:r>
            <a:r>
              <a:rPr lang="tr-TR" altLang="tr-TR" sz="3100" dirty="0" smtClean="0">
                <a:solidFill>
                  <a:srgbClr val="FF0000"/>
                </a:solidFill>
              </a:rPr>
              <a:t> </a:t>
            </a:r>
            <a:r>
              <a:rPr lang="tr-TR" altLang="tr-TR" sz="3100" dirty="0">
                <a:solidFill>
                  <a:srgbClr val="FF0000"/>
                </a:solidFill>
              </a:rPr>
              <a:t>= 27</a:t>
            </a:r>
            <a:r>
              <a:rPr lang="en-US" altLang="tr-TR" sz="3100" dirty="0">
                <a:solidFill>
                  <a:srgbClr val="FF0000"/>
                </a:solidFill>
              </a:rPr>
              <a:t>°</a:t>
            </a:r>
            <a:r>
              <a:rPr lang="tr-TR" altLang="tr-TR" sz="3100" dirty="0">
                <a:solidFill>
                  <a:srgbClr val="FF0000"/>
                </a:solidFill>
              </a:rPr>
              <a:t>)</a:t>
            </a:r>
            <a:endParaRPr lang="tr-TR" altLang="tr-TR" sz="31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4365104"/>
            <a:ext cx="2403450" cy="245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b="1" dirty="0"/>
              <a:t>Haritanın Önemi</a:t>
            </a:r>
            <a:endParaRPr lang="tr-TR" b="1" dirty="0"/>
          </a:p>
        </p:txBody>
      </p:sp>
      <p:sp>
        <p:nvSpPr>
          <p:cNvPr id="3" name="İçerik Yer Tutucusu 2"/>
          <p:cNvSpPr>
            <a:spLocks noGrp="1"/>
          </p:cNvSpPr>
          <p:nvPr>
            <p:ph idx="1"/>
          </p:nvPr>
        </p:nvSpPr>
        <p:spPr>
          <a:xfrm>
            <a:off x="395536" y="1196752"/>
            <a:ext cx="8507288" cy="1756792"/>
          </a:xfrm>
        </p:spPr>
        <p:txBody>
          <a:bodyPr>
            <a:noAutofit/>
          </a:bodyPr>
          <a:lstStyle/>
          <a:p>
            <a:r>
              <a:rPr lang="tr-TR" sz="2800" dirty="0" smtClean="0"/>
              <a:t>İnsanlar yaşadıkları veya tanıdıkları bir bölgede doğal/yapay detayların veya olguların nerede olduğunu bilirler ve bunları zihinlerinde mekânsal olarak canlandırabilirler.</a:t>
            </a:r>
            <a:endParaRPr lang="tr-TR" sz="28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882335"/>
            <a:ext cx="4993634" cy="216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457200" y="600472"/>
            <a:ext cx="8382000" cy="1676400"/>
          </a:xfrm>
        </p:spPr>
        <p:txBody>
          <a:bodyPr>
            <a:normAutofit fontScale="90000"/>
          </a:bodyPr>
          <a:lstStyle/>
          <a:p>
            <a:pPr algn="l" eaLnBrk="1" hangingPunct="1"/>
            <a:r>
              <a:rPr lang="tr-TR" altLang="tr-TR" sz="2400" b="1" dirty="0" smtClean="0">
                <a:solidFill>
                  <a:srgbClr val="FF0000"/>
                </a:solidFill>
              </a:rPr>
              <a:t>Örnek 3:</a:t>
            </a:r>
            <a:r>
              <a:rPr lang="tr-TR" altLang="tr-TR" sz="2400" dirty="0" smtClean="0">
                <a:solidFill>
                  <a:srgbClr val="FF0000"/>
                </a:solidFill>
              </a:rPr>
              <a:t> Değiştirilmiş UTM koordinatları </a:t>
            </a:r>
            <a:br>
              <a:rPr lang="tr-TR" altLang="tr-TR" sz="2400" dirty="0" smtClean="0">
                <a:solidFill>
                  <a:srgbClr val="FF0000"/>
                </a:solidFill>
              </a:rPr>
            </a:br>
            <a:r>
              <a:rPr lang="tr-TR" altLang="tr-TR" sz="2400" dirty="0" smtClean="0">
                <a:solidFill>
                  <a:srgbClr val="FF0000"/>
                </a:solidFill>
              </a:rPr>
              <a:t>SAĞA = 735 999.113 m</a:t>
            </a:r>
            <a:br>
              <a:rPr lang="tr-TR" altLang="tr-TR" sz="2400" dirty="0" smtClean="0">
                <a:solidFill>
                  <a:srgbClr val="FF0000"/>
                </a:solidFill>
              </a:rPr>
            </a:br>
            <a:r>
              <a:rPr lang="tr-TR" altLang="tr-TR" sz="2400" dirty="0" smtClean="0">
                <a:solidFill>
                  <a:srgbClr val="FF0000"/>
                </a:solidFill>
              </a:rPr>
              <a:t>YUKARI = 4 349 715.215 m</a:t>
            </a:r>
            <a:br>
              <a:rPr lang="tr-TR" altLang="tr-TR" sz="2400" dirty="0" smtClean="0">
                <a:solidFill>
                  <a:srgbClr val="FF0000"/>
                </a:solidFill>
              </a:rPr>
            </a:br>
            <a:r>
              <a:rPr lang="tr-TR" altLang="tr-TR" sz="2400" dirty="0" smtClean="0">
                <a:solidFill>
                  <a:srgbClr val="FF0000"/>
                </a:solidFill>
              </a:rPr>
              <a:t>olarak verilen noktanın aynı dilimdeki UTM koordinatlarını bulunuz. (Dilim orta meridyeni </a:t>
            </a:r>
            <a:r>
              <a:rPr lang="en-US" altLang="tr-TR" sz="2400" dirty="0" smtClean="0">
                <a:solidFill>
                  <a:srgbClr val="FF0000"/>
                </a:solidFill>
              </a:rPr>
              <a:t>λ</a:t>
            </a:r>
            <a:r>
              <a:rPr lang="tr-TR" altLang="tr-TR" sz="2200" baseline="-25000" dirty="0">
                <a:solidFill>
                  <a:srgbClr val="FF0000"/>
                </a:solidFill>
                <a:latin typeface="+mn-lt"/>
                <a:ea typeface="+mn-ea"/>
                <a:cs typeface="+mn-cs"/>
              </a:rPr>
              <a:t>0 </a:t>
            </a:r>
            <a:r>
              <a:rPr lang="tr-TR" altLang="tr-TR" sz="2400" dirty="0" smtClean="0">
                <a:solidFill>
                  <a:srgbClr val="FF0000"/>
                </a:solidFill>
              </a:rPr>
              <a:t>= 27</a:t>
            </a:r>
            <a:r>
              <a:rPr lang="en-US" altLang="tr-TR" sz="2400" dirty="0" smtClean="0">
                <a:solidFill>
                  <a:srgbClr val="FF0000"/>
                </a:solidFill>
              </a:rPr>
              <a:t>°</a:t>
            </a:r>
            <a:r>
              <a:rPr lang="tr-TR" altLang="tr-TR" sz="2400" dirty="0" smtClean="0">
                <a:solidFill>
                  <a:srgbClr val="FF0000"/>
                </a:solidFill>
              </a:rPr>
              <a:t>)</a:t>
            </a:r>
            <a:endParaRPr lang="tr-TR" altLang="tr-TR" sz="2400" dirty="0" smtClean="0">
              <a:solidFill>
                <a:srgbClr val="FF0000"/>
              </a:solidFill>
            </a:endParaRPr>
          </a:p>
        </p:txBody>
      </p:sp>
      <p:sp>
        <p:nvSpPr>
          <p:cNvPr id="280579" name="Rectangle 3"/>
          <p:cNvSpPr>
            <a:spLocks noGrp="1" noChangeArrowheads="1"/>
          </p:cNvSpPr>
          <p:nvPr>
            <p:ph type="body" idx="1"/>
          </p:nvPr>
        </p:nvSpPr>
        <p:spPr>
          <a:xfrm>
            <a:off x="457200" y="2558752"/>
            <a:ext cx="8458200" cy="4038600"/>
          </a:xfrm>
        </p:spPr>
        <p:txBody>
          <a:bodyPr/>
          <a:lstStyle/>
          <a:p>
            <a:pPr eaLnBrk="1" hangingPunct="1">
              <a:buFontTx/>
              <a:buNone/>
            </a:pPr>
            <a:r>
              <a:rPr lang="tr-TR" altLang="tr-TR" sz="2400" b="1" u="sng" noProof="1" smtClean="0"/>
              <a:t>Çözüm:</a:t>
            </a:r>
            <a:endParaRPr lang="tr-TR" altLang="tr-TR" sz="2400" b="1" u="sng" noProof="1" smtClean="0"/>
          </a:p>
          <a:p>
            <a:pPr eaLnBrk="1" hangingPunct="1">
              <a:buFontTx/>
              <a:buNone/>
            </a:pPr>
            <a:r>
              <a:rPr lang="tr-TR" altLang="tr-TR" sz="2400" noProof="1" smtClean="0"/>
              <a:t>DN = (</a:t>
            </a:r>
            <a:r>
              <a:rPr lang="en-US" altLang="tr-TR" sz="2400" noProof="1" smtClean="0"/>
              <a:t>λ</a:t>
            </a:r>
            <a:r>
              <a:rPr lang="tr-TR" altLang="tr-TR" sz="2400" baseline="-25000" noProof="1" smtClean="0"/>
              <a:t>0</a:t>
            </a:r>
            <a:r>
              <a:rPr lang="tr-TR" altLang="tr-TR" sz="2400" noProof="1" smtClean="0"/>
              <a:t> + 183) / 6</a:t>
            </a:r>
            <a:r>
              <a:rPr lang="en-US" altLang="tr-TR" sz="2400" noProof="1" smtClean="0"/>
              <a:t>°</a:t>
            </a:r>
            <a:r>
              <a:rPr lang="tr-TR" altLang="tr-TR" sz="2400" noProof="1" smtClean="0"/>
              <a:t> = (27</a:t>
            </a:r>
            <a:r>
              <a:rPr lang="en-US" altLang="tr-TR" sz="2400" noProof="1" smtClean="0"/>
              <a:t>°</a:t>
            </a:r>
            <a:r>
              <a:rPr lang="tr-TR" altLang="tr-TR" sz="2400" noProof="1" smtClean="0"/>
              <a:t>+183</a:t>
            </a:r>
            <a:r>
              <a:rPr lang="en-US" altLang="tr-TR" sz="2400" noProof="1" smtClean="0"/>
              <a:t>°</a:t>
            </a:r>
            <a:r>
              <a:rPr lang="tr-TR" altLang="tr-TR" sz="2400" noProof="1" smtClean="0"/>
              <a:t>)/6</a:t>
            </a:r>
            <a:r>
              <a:rPr lang="en-US" altLang="tr-TR" sz="2400" noProof="1" smtClean="0"/>
              <a:t>°</a:t>
            </a:r>
            <a:r>
              <a:rPr lang="tr-TR" altLang="tr-TR" sz="2400" noProof="1" smtClean="0"/>
              <a:t> = 35 </a:t>
            </a:r>
            <a:endParaRPr lang="tr-TR" altLang="tr-TR" sz="2400" noProof="1" smtClean="0"/>
          </a:p>
          <a:p>
            <a:pPr eaLnBrk="1" hangingPunct="1">
              <a:buFontTx/>
              <a:buNone/>
            </a:pPr>
            <a:endParaRPr lang="tr-TR" altLang="tr-TR" sz="2400" noProof="1" smtClean="0"/>
          </a:p>
          <a:p>
            <a:pPr eaLnBrk="1" hangingPunct="1">
              <a:buFontTx/>
              <a:buNone/>
            </a:pPr>
            <a:r>
              <a:rPr lang="tr-TR" altLang="tr-TR" sz="2000" noProof="1" smtClean="0"/>
              <a:t>Yg= (SAĞA - 500 000) / m</a:t>
            </a:r>
            <a:r>
              <a:rPr lang="tr-TR" altLang="tr-TR" sz="2000" baseline="-25000" noProof="1" smtClean="0"/>
              <a:t>0 </a:t>
            </a:r>
            <a:r>
              <a:rPr lang="tr-TR" altLang="tr-TR" sz="2000" noProof="1" smtClean="0"/>
              <a:t>= 235 999.113 m (m</a:t>
            </a:r>
            <a:r>
              <a:rPr lang="tr-TR" altLang="tr-TR" sz="2000" baseline="-25000" noProof="1" smtClean="0"/>
              <a:t>0</a:t>
            </a:r>
            <a:r>
              <a:rPr lang="tr-TR" altLang="tr-TR" sz="2000" noProof="1" smtClean="0"/>
              <a:t> = 1.000)</a:t>
            </a:r>
            <a:endParaRPr lang="tr-TR" altLang="tr-TR" sz="2000" noProof="1" smtClean="0"/>
          </a:p>
          <a:p>
            <a:pPr eaLnBrk="1" hangingPunct="1">
              <a:buFontTx/>
              <a:buNone/>
            </a:pPr>
            <a:r>
              <a:rPr lang="tr-TR" altLang="tr-TR" sz="2000" noProof="1" smtClean="0"/>
              <a:t>Xg= YUKARI / m</a:t>
            </a:r>
            <a:r>
              <a:rPr lang="tr-TR" altLang="tr-TR" sz="2000" baseline="-25000" noProof="1" smtClean="0"/>
              <a:t>0 </a:t>
            </a:r>
            <a:r>
              <a:rPr lang="tr-TR" altLang="tr-TR" sz="2000" noProof="1" smtClean="0"/>
              <a:t>= 4 349 715.215 m (m</a:t>
            </a:r>
            <a:r>
              <a:rPr lang="tr-TR" altLang="tr-TR" sz="2000" baseline="-25000" noProof="1" smtClean="0"/>
              <a:t>0</a:t>
            </a:r>
            <a:r>
              <a:rPr lang="tr-TR" altLang="tr-TR" sz="2000" noProof="1" smtClean="0"/>
              <a:t> = 1.000)</a:t>
            </a:r>
            <a:endParaRPr lang="tr-TR" altLang="tr-TR" sz="2000" noProof="1" smtClean="0"/>
          </a:p>
          <a:p>
            <a:pPr eaLnBrk="1" hangingPunct="1">
              <a:buFontTx/>
              <a:buNone/>
            </a:pPr>
            <a:endParaRPr lang="tr-TR" altLang="tr-TR" sz="2400" noProof="1" smtClean="0"/>
          </a:p>
          <a:p>
            <a:pPr eaLnBrk="1" hangingPunct="1">
              <a:buFontTx/>
              <a:buNone/>
            </a:pPr>
            <a:r>
              <a:rPr lang="tr-TR" altLang="tr-TR" sz="2400" noProof="1" smtClean="0"/>
              <a:t>UTM koordinatları </a:t>
            </a:r>
            <a:r>
              <a:rPr lang="tr-TR" altLang="tr-TR" sz="2000" noProof="1" smtClean="0"/>
              <a:t>(m</a:t>
            </a:r>
            <a:r>
              <a:rPr lang="tr-TR" altLang="tr-TR" sz="2000" baseline="-25000" noProof="1" smtClean="0"/>
              <a:t>0</a:t>
            </a:r>
            <a:r>
              <a:rPr lang="tr-TR" altLang="tr-TR" sz="2000" noProof="1" smtClean="0"/>
              <a:t> = 0.9996)</a:t>
            </a:r>
            <a:endParaRPr lang="tr-TR" altLang="tr-TR" sz="2400" noProof="1" smtClean="0"/>
          </a:p>
          <a:p>
            <a:pPr eaLnBrk="1" hangingPunct="1">
              <a:buFontTx/>
              <a:buNone/>
            </a:pPr>
            <a:r>
              <a:rPr lang="tr-TR" altLang="tr-TR" sz="2000" noProof="1" smtClean="0"/>
              <a:t>SAĞA = (DN) (500 000 + m</a:t>
            </a:r>
            <a:r>
              <a:rPr lang="tr-TR" altLang="tr-TR" sz="2000" baseline="-25000" noProof="1" smtClean="0"/>
              <a:t>0 </a:t>
            </a:r>
            <a:r>
              <a:rPr lang="tr-TR" altLang="tr-TR" sz="2000" noProof="1" smtClean="0"/>
              <a:t>. Yg) = 35 735 904.713 m</a:t>
            </a:r>
            <a:endParaRPr lang="tr-TR" altLang="tr-TR" sz="2000" noProof="1" smtClean="0"/>
          </a:p>
          <a:p>
            <a:pPr eaLnBrk="1" hangingPunct="1">
              <a:buFontTx/>
              <a:buNone/>
            </a:pPr>
            <a:r>
              <a:rPr lang="tr-TR" altLang="tr-TR" sz="2000" noProof="1" smtClean="0"/>
              <a:t>YUKARI = m</a:t>
            </a:r>
            <a:r>
              <a:rPr lang="tr-TR" altLang="tr-TR" sz="2000" baseline="-25000" noProof="1" smtClean="0"/>
              <a:t>0 </a:t>
            </a:r>
            <a:r>
              <a:rPr lang="tr-TR" altLang="tr-TR" sz="2000" noProof="1" smtClean="0"/>
              <a:t>. Xg = 4 347 975.329 m</a:t>
            </a:r>
            <a:endParaRPr lang="tr-TR" altLang="tr-TR" sz="2000" noProof="1"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304800"/>
            <a:ext cx="8229600" cy="1143000"/>
          </a:xfrm>
        </p:spPr>
        <p:txBody>
          <a:bodyPr/>
          <a:lstStyle/>
          <a:p>
            <a:pPr eaLnBrk="1" hangingPunct="1"/>
            <a:r>
              <a:rPr lang="tr-TR" altLang="tr-TR" sz="4000" u="sng" smtClean="0"/>
              <a:t>Komşu dilimler arasında dönüşüm</a:t>
            </a:r>
            <a:endParaRPr lang="tr-TR" altLang="tr-TR" sz="4000" u="sng" smtClean="0"/>
          </a:p>
        </p:txBody>
      </p:sp>
      <p:sp>
        <p:nvSpPr>
          <p:cNvPr id="281603" name="Rectangle 3"/>
          <p:cNvSpPr>
            <a:spLocks noGrp="1" noChangeArrowheads="1"/>
          </p:cNvSpPr>
          <p:nvPr>
            <p:ph type="body" idx="1"/>
          </p:nvPr>
        </p:nvSpPr>
        <p:spPr/>
        <p:txBody>
          <a:bodyPr/>
          <a:lstStyle/>
          <a:p>
            <a:pPr eaLnBrk="1" hangingPunct="1"/>
            <a:r>
              <a:rPr lang="tr-TR" altLang="tr-TR" smtClean="0"/>
              <a:t>3. sınıfta Jeodezi dersinde</a:t>
            </a:r>
            <a:endParaRPr lang="tr-TR" altLang="tr-TR"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3818" y="692696"/>
            <a:ext cx="8048622" cy="569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332656"/>
            <a:ext cx="8229600" cy="990600"/>
          </a:xfrm>
        </p:spPr>
        <p:txBody>
          <a:bodyPr>
            <a:normAutofit/>
          </a:bodyPr>
          <a:lstStyle/>
          <a:p>
            <a:pPr algn="l" eaLnBrk="1" hangingPunct="1"/>
            <a:r>
              <a:rPr lang="tr-TR" altLang="tr-TR" sz="3200" b="1" dirty="0" smtClean="0">
                <a:solidFill>
                  <a:srgbClr val="FF0000"/>
                </a:solidFill>
              </a:rPr>
              <a:t>Örnek 1:</a:t>
            </a:r>
            <a:endParaRPr lang="tr-TR" altLang="tr-TR" sz="3200" b="1" dirty="0" smtClean="0">
              <a:solidFill>
                <a:srgbClr val="FF0000"/>
              </a:solidFill>
            </a:endParaRPr>
          </a:p>
        </p:txBody>
      </p:sp>
      <p:sp>
        <p:nvSpPr>
          <p:cNvPr id="283651" name="Rectangle 3"/>
          <p:cNvSpPr>
            <a:spLocks noGrp="1" noChangeArrowheads="1"/>
          </p:cNvSpPr>
          <p:nvPr>
            <p:ph type="body" idx="1"/>
          </p:nvPr>
        </p:nvSpPr>
        <p:spPr/>
        <p:txBody>
          <a:bodyPr/>
          <a:lstStyle/>
          <a:p>
            <a:pPr marL="0" indent="0" eaLnBrk="1" hangingPunct="1">
              <a:buNone/>
            </a:pPr>
            <a:r>
              <a:rPr lang="en-US" altLang="tr-TR" sz="2800" b="1" noProof="1" smtClean="0"/>
              <a:t>λ</a:t>
            </a:r>
            <a:r>
              <a:rPr lang="tr-TR" altLang="tr-TR" sz="2800" b="1" noProof="1" smtClean="0"/>
              <a:t>=31</a:t>
            </a:r>
            <a:r>
              <a:rPr lang="en-US" altLang="tr-TR" sz="2800" b="1" noProof="1" smtClean="0"/>
              <a:t>°</a:t>
            </a:r>
            <a:endParaRPr lang="tr-TR" altLang="tr-TR" sz="2800" b="1" noProof="1" smtClean="0"/>
          </a:p>
          <a:p>
            <a:r>
              <a:rPr lang="tr-TR" altLang="tr-TR" sz="2800" noProof="1" smtClean="0">
                <a:solidFill>
                  <a:srgbClr val="FF0000"/>
                </a:solidFill>
              </a:rPr>
              <a:t>6</a:t>
            </a:r>
            <a:r>
              <a:rPr lang="en-US" altLang="tr-TR" sz="2800" noProof="1" smtClean="0">
                <a:solidFill>
                  <a:srgbClr val="FF0000"/>
                </a:solidFill>
              </a:rPr>
              <a:t>°</a:t>
            </a:r>
            <a:r>
              <a:rPr lang="tr-TR" altLang="tr-TR" sz="2800" noProof="1" smtClean="0">
                <a:solidFill>
                  <a:srgbClr val="FF0000"/>
                </a:solidFill>
              </a:rPr>
              <a:t>’lik dilimde dilim orta meridyeni (</a:t>
            </a:r>
            <a:r>
              <a:rPr lang="en-US" altLang="tr-TR" sz="2800" noProof="1" smtClean="0">
                <a:solidFill>
                  <a:srgbClr val="FF0000"/>
                </a:solidFill>
              </a:rPr>
              <a:t>λ</a:t>
            </a:r>
            <a:r>
              <a:rPr lang="tr-TR" altLang="tr-TR" sz="2800" baseline="-25000" noProof="1" smtClean="0">
                <a:solidFill>
                  <a:srgbClr val="FF0000"/>
                </a:solidFill>
              </a:rPr>
              <a:t>0</a:t>
            </a:r>
            <a:r>
              <a:rPr lang="tr-TR" altLang="tr-TR" sz="2800" noProof="1" smtClean="0">
                <a:solidFill>
                  <a:srgbClr val="FF0000"/>
                </a:solidFill>
              </a:rPr>
              <a:t>) ve dilim numarası? </a:t>
            </a:r>
            <a:endParaRPr lang="tr-TR" altLang="tr-TR" sz="2800" noProof="1" smtClean="0">
              <a:solidFill>
                <a:srgbClr val="FF0000"/>
              </a:solidFill>
            </a:endParaRPr>
          </a:p>
          <a:p>
            <a:pPr eaLnBrk="1" hangingPunct="1">
              <a:buFontTx/>
              <a:buNone/>
            </a:pPr>
            <a:r>
              <a:rPr lang="en-US" altLang="tr-TR" sz="2800" noProof="1" smtClean="0"/>
              <a:t>λ</a:t>
            </a:r>
            <a:r>
              <a:rPr lang="tr-TR" altLang="tr-TR" sz="2800" baseline="-25000" noProof="1" smtClean="0"/>
              <a:t>0</a:t>
            </a:r>
            <a:r>
              <a:rPr lang="tr-TR" altLang="tr-TR" sz="2800" noProof="1" smtClean="0"/>
              <a:t>= 6</a:t>
            </a:r>
            <a:r>
              <a:rPr lang="en-US" altLang="tr-TR" sz="2800" noProof="1" smtClean="0"/>
              <a:t>°</a:t>
            </a:r>
            <a:r>
              <a:rPr lang="tr-TR" altLang="tr-TR" sz="2800" noProof="1" smtClean="0"/>
              <a:t> int (</a:t>
            </a:r>
            <a:r>
              <a:rPr lang="en-US" altLang="tr-TR" sz="2800" noProof="1" smtClean="0"/>
              <a:t>λ</a:t>
            </a:r>
            <a:r>
              <a:rPr lang="tr-TR" altLang="tr-TR" sz="2800" noProof="1" smtClean="0"/>
              <a:t>/6)+3</a:t>
            </a:r>
            <a:r>
              <a:rPr lang="en-US" altLang="tr-TR" sz="2800" noProof="1" smtClean="0"/>
              <a:t>°</a:t>
            </a:r>
            <a:r>
              <a:rPr lang="tr-TR" altLang="tr-TR" sz="2800" noProof="1" smtClean="0"/>
              <a:t> = 6 int (31/6)+3 =33</a:t>
            </a:r>
            <a:r>
              <a:rPr lang="en-US" altLang="tr-TR" sz="2800" noProof="1" smtClean="0"/>
              <a:t>°</a:t>
            </a:r>
            <a:endParaRPr lang="tr-TR" altLang="tr-TR" sz="2800" noProof="1" smtClean="0"/>
          </a:p>
          <a:p>
            <a:pPr marL="0" indent="0" eaLnBrk="1" hangingPunct="1">
              <a:buNone/>
            </a:pPr>
            <a:r>
              <a:rPr lang="tr-TR" altLang="tr-TR" sz="2800" noProof="1" smtClean="0"/>
              <a:t>Dilim numarası=DN= int (</a:t>
            </a:r>
            <a:r>
              <a:rPr lang="en-US" altLang="tr-TR" sz="2800" noProof="1" smtClean="0"/>
              <a:t>λ</a:t>
            </a:r>
            <a:r>
              <a:rPr lang="tr-TR" altLang="tr-TR" sz="2800" noProof="1" smtClean="0"/>
              <a:t>/6)+31=36</a:t>
            </a:r>
            <a:endParaRPr lang="tr-TR" altLang="tr-TR" sz="2800" noProof="1" smtClean="0"/>
          </a:p>
          <a:p>
            <a:pPr eaLnBrk="1" hangingPunct="1"/>
            <a:endParaRPr lang="tr-TR" altLang="tr-TR" sz="2800" noProof="1" smtClean="0"/>
          </a:p>
          <a:p>
            <a:pPr eaLnBrk="1" hangingPunct="1"/>
            <a:r>
              <a:rPr lang="tr-TR" altLang="tr-TR" sz="2800" noProof="1" smtClean="0">
                <a:solidFill>
                  <a:srgbClr val="FF0000"/>
                </a:solidFill>
              </a:rPr>
              <a:t>3</a:t>
            </a:r>
            <a:r>
              <a:rPr lang="en-US" altLang="tr-TR" sz="2800" noProof="1" smtClean="0">
                <a:solidFill>
                  <a:srgbClr val="FF0000"/>
                </a:solidFill>
              </a:rPr>
              <a:t>°</a:t>
            </a:r>
            <a:r>
              <a:rPr lang="tr-TR" altLang="tr-TR" sz="2800" noProof="1" smtClean="0">
                <a:solidFill>
                  <a:srgbClr val="FF0000"/>
                </a:solidFill>
              </a:rPr>
              <a:t>’lik dilimde dilim orta meridyeni (</a:t>
            </a:r>
            <a:r>
              <a:rPr lang="en-US" altLang="tr-TR" sz="2800" noProof="1" smtClean="0">
                <a:solidFill>
                  <a:srgbClr val="FF0000"/>
                </a:solidFill>
              </a:rPr>
              <a:t>λ</a:t>
            </a:r>
            <a:r>
              <a:rPr lang="tr-TR" altLang="tr-TR" sz="2800" baseline="-25000" noProof="1" smtClean="0">
                <a:solidFill>
                  <a:srgbClr val="FF0000"/>
                </a:solidFill>
              </a:rPr>
              <a:t>0</a:t>
            </a:r>
            <a:r>
              <a:rPr lang="tr-TR" altLang="tr-TR" sz="2800" noProof="1" smtClean="0">
                <a:solidFill>
                  <a:srgbClr val="FF0000"/>
                </a:solidFill>
              </a:rPr>
              <a:t>)? </a:t>
            </a:r>
            <a:endParaRPr lang="tr-TR" altLang="tr-TR" sz="2800" noProof="1" smtClean="0">
              <a:solidFill>
                <a:srgbClr val="FF0000"/>
              </a:solidFill>
            </a:endParaRPr>
          </a:p>
          <a:p>
            <a:pPr eaLnBrk="1" hangingPunct="1">
              <a:buFontTx/>
              <a:buNone/>
            </a:pPr>
            <a:r>
              <a:rPr lang="en-US" altLang="tr-TR" sz="2800" noProof="1" smtClean="0"/>
              <a:t>λ</a:t>
            </a:r>
            <a:r>
              <a:rPr lang="tr-TR" altLang="tr-TR" sz="2800" baseline="-25000" noProof="1" smtClean="0"/>
              <a:t>0</a:t>
            </a:r>
            <a:r>
              <a:rPr lang="tr-TR" altLang="tr-TR" sz="2800" noProof="1" smtClean="0"/>
              <a:t>= 3</a:t>
            </a:r>
            <a:r>
              <a:rPr lang="en-US" altLang="tr-TR" sz="2800" noProof="1" smtClean="0"/>
              <a:t>°</a:t>
            </a:r>
            <a:r>
              <a:rPr lang="tr-TR" altLang="tr-TR" sz="2800" noProof="1" smtClean="0"/>
              <a:t> int ((</a:t>
            </a:r>
            <a:r>
              <a:rPr lang="en-US" altLang="tr-TR" sz="2800" noProof="1" smtClean="0"/>
              <a:t>λ</a:t>
            </a:r>
            <a:r>
              <a:rPr lang="tr-TR" altLang="tr-TR" sz="2800" noProof="1" smtClean="0"/>
              <a:t>+1.5)/3) = 3 int (32.5/3) =30</a:t>
            </a:r>
            <a:r>
              <a:rPr lang="en-US" altLang="tr-TR" sz="2800" noProof="1" smtClean="0"/>
              <a:t>°</a:t>
            </a:r>
            <a:endParaRPr lang="tr-TR" altLang="tr-TR" sz="2800" noProof="1"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57200" y="332656"/>
            <a:ext cx="8229600" cy="990600"/>
          </a:xfrm>
        </p:spPr>
        <p:txBody>
          <a:bodyPr vert="horz" lIns="91440" tIns="45720" rIns="91440" bIns="45720" rtlCol="0" anchor="ctr">
            <a:normAutofit/>
          </a:bodyPr>
          <a:lstStyle/>
          <a:p>
            <a:r>
              <a:rPr lang="tr-TR" altLang="tr-TR" sz="3200" b="1" dirty="0">
                <a:solidFill>
                  <a:srgbClr val="FF0000"/>
                </a:solidFill>
              </a:rPr>
              <a:t>Örnek 2:</a:t>
            </a:r>
            <a:endParaRPr lang="tr-TR" altLang="tr-TR" sz="3200" b="1" dirty="0">
              <a:solidFill>
                <a:srgbClr val="FF0000"/>
              </a:solidFill>
            </a:endParaRPr>
          </a:p>
        </p:txBody>
      </p:sp>
      <p:sp>
        <p:nvSpPr>
          <p:cNvPr id="284675" name="Rectangle 3"/>
          <p:cNvSpPr>
            <a:spLocks noGrp="1" noChangeArrowheads="1"/>
          </p:cNvSpPr>
          <p:nvPr>
            <p:ph type="body" idx="1"/>
          </p:nvPr>
        </p:nvSpPr>
        <p:spPr/>
        <p:txBody>
          <a:bodyPr>
            <a:normAutofit/>
          </a:bodyPr>
          <a:lstStyle/>
          <a:p>
            <a:pPr marL="0" indent="0" eaLnBrk="1" hangingPunct="1">
              <a:buNone/>
            </a:pPr>
            <a:r>
              <a:rPr lang="en-US" altLang="tr-TR" sz="2800" b="1" noProof="1" smtClean="0"/>
              <a:t>λ</a:t>
            </a:r>
            <a:r>
              <a:rPr lang="tr-TR" altLang="tr-TR" sz="2800" b="1" noProof="1" smtClean="0"/>
              <a:t>=31.5</a:t>
            </a:r>
            <a:r>
              <a:rPr lang="en-US" altLang="tr-TR" sz="2800" b="1" noProof="1" smtClean="0"/>
              <a:t>°</a:t>
            </a:r>
            <a:endParaRPr lang="tr-TR" altLang="tr-TR" sz="2800" b="1" noProof="1" smtClean="0"/>
          </a:p>
          <a:p>
            <a:r>
              <a:rPr lang="tr-TR" altLang="tr-TR" sz="2800" noProof="1" smtClean="0">
                <a:solidFill>
                  <a:srgbClr val="FF0000"/>
                </a:solidFill>
              </a:rPr>
              <a:t>6</a:t>
            </a:r>
            <a:r>
              <a:rPr lang="en-US" altLang="tr-TR" sz="2800" noProof="1" smtClean="0">
                <a:solidFill>
                  <a:srgbClr val="FF0000"/>
                </a:solidFill>
              </a:rPr>
              <a:t>°</a:t>
            </a:r>
            <a:r>
              <a:rPr lang="tr-TR" altLang="tr-TR" sz="2800" noProof="1" smtClean="0">
                <a:solidFill>
                  <a:srgbClr val="FF0000"/>
                </a:solidFill>
              </a:rPr>
              <a:t>’lik dilimde dilim orta meridyeni (</a:t>
            </a:r>
            <a:r>
              <a:rPr lang="en-US" altLang="tr-TR" sz="2800" noProof="1" smtClean="0">
                <a:solidFill>
                  <a:srgbClr val="FF0000"/>
                </a:solidFill>
              </a:rPr>
              <a:t>λ</a:t>
            </a:r>
            <a:r>
              <a:rPr lang="tr-TR" altLang="tr-TR" sz="2800" baseline="-25000" noProof="1" smtClean="0">
                <a:solidFill>
                  <a:srgbClr val="FF0000"/>
                </a:solidFill>
              </a:rPr>
              <a:t>0</a:t>
            </a:r>
            <a:r>
              <a:rPr lang="tr-TR" altLang="tr-TR" sz="2800" noProof="1" smtClean="0">
                <a:solidFill>
                  <a:srgbClr val="FF0000"/>
                </a:solidFill>
              </a:rPr>
              <a:t>) </a:t>
            </a:r>
            <a:r>
              <a:rPr lang="tr-TR" altLang="tr-TR" sz="2800" noProof="1">
                <a:solidFill>
                  <a:srgbClr val="FF0000"/>
                </a:solidFill>
              </a:rPr>
              <a:t>ve dilim </a:t>
            </a:r>
            <a:r>
              <a:rPr lang="tr-TR" altLang="tr-TR" sz="2800" noProof="1" smtClean="0">
                <a:solidFill>
                  <a:srgbClr val="FF0000"/>
                </a:solidFill>
              </a:rPr>
              <a:t>numarası?  </a:t>
            </a:r>
            <a:endParaRPr lang="tr-TR" altLang="tr-TR" sz="2800" noProof="1" smtClean="0">
              <a:solidFill>
                <a:srgbClr val="FF0000"/>
              </a:solidFill>
            </a:endParaRPr>
          </a:p>
          <a:p>
            <a:pPr eaLnBrk="1" hangingPunct="1">
              <a:buFontTx/>
              <a:buNone/>
            </a:pPr>
            <a:r>
              <a:rPr lang="en-US" altLang="tr-TR" sz="2800" noProof="1" smtClean="0"/>
              <a:t>λ</a:t>
            </a:r>
            <a:r>
              <a:rPr lang="tr-TR" altLang="tr-TR" sz="2800" baseline="-25000" noProof="1" smtClean="0"/>
              <a:t>0</a:t>
            </a:r>
            <a:r>
              <a:rPr lang="tr-TR" altLang="tr-TR" sz="2800" noProof="1" smtClean="0"/>
              <a:t>= 6</a:t>
            </a:r>
            <a:r>
              <a:rPr lang="en-US" altLang="tr-TR" sz="2800" noProof="1" smtClean="0"/>
              <a:t>°</a:t>
            </a:r>
            <a:r>
              <a:rPr lang="tr-TR" altLang="tr-TR" sz="2800" noProof="1" smtClean="0"/>
              <a:t> int (</a:t>
            </a:r>
            <a:r>
              <a:rPr lang="en-US" altLang="tr-TR" sz="2800" noProof="1" smtClean="0"/>
              <a:t>λ</a:t>
            </a:r>
            <a:r>
              <a:rPr lang="tr-TR" altLang="tr-TR" sz="2800" noProof="1" smtClean="0"/>
              <a:t>/6)+3</a:t>
            </a:r>
            <a:r>
              <a:rPr lang="en-US" altLang="tr-TR" sz="2800" noProof="1" smtClean="0"/>
              <a:t>°</a:t>
            </a:r>
            <a:r>
              <a:rPr lang="tr-TR" altLang="tr-TR" sz="2800" noProof="1" smtClean="0"/>
              <a:t> = 6 int (31.5/6)+3 =33</a:t>
            </a:r>
            <a:r>
              <a:rPr lang="en-US" altLang="tr-TR" sz="2800" noProof="1" smtClean="0"/>
              <a:t>°</a:t>
            </a:r>
            <a:endParaRPr lang="tr-TR" altLang="tr-TR" sz="2800" noProof="1" smtClean="0"/>
          </a:p>
          <a:p>
            <a:pPr marL="0" indent="0" eaLnBrk="1" hangingPunct="1">
              <a:buNone/>
            </a:pPr>
            <a:r>
              <a:rPr lang="tr-TR" altLang="tr-TR" sz="2800" noProof="1" smtClean="0"/>
              <a:t>Dilim numarası=DN= int (</a:t>
            </a:r>
            <a:r>
              <a:rPr lang="en-US" altLang="tr-TR" sz="2800" noProof="1" smtClean="0"/>
              <a:t>λ</a:t>
            </a:r>
            <a:r>
              <a:rPr lang="tr-TR" altLang="tr-TR" sz="2800" noProof="1" smtClean="0"/>
              <a:t>/6)+31=36</a:t>
            </a:r>
            <a:endParaRPr lang="tr-TR" altLang="tr-TR" sz="2800" noProof="1" smtClean="0"/>
          </a:p>
          <a:p>
            <a:pPr eaLnBrk="1" hangingPunct="1"/>
            <a:endParaRPr lang="tr-TR" altLang="tr-TR" sz="2800" noProof="1" smtClean="0"/>
          </a:p>
          <a:p>
            <a:pPr eaLnBrk="1" hangingPunct="1"/>
            <a:r>
              <a:rPr lang="tr-TR" altLang="tr-TR" sz="2800" noProof="1" smtClean="0">
                <a:solidFill>
                  <a:srgbClr val="FF0000"/>
                </a:solidFill>
              </a:rPr>
              <a:t>3</a:t>
            </a:r>
            <a:r>
              <a:rPr lang="en-US" altLang="tr-TR" sz="2800" noProof="1" smtClean="0">
                <a:solidFill>
                  <a:srgbClr val="FF0000"/>
                </a:solidFill>
              </a:rPr>
              <a:t>°</a:t>
            </a:r>
            <a:r>
              <a:rPr lang="tr-TR" altLang="tr-TR" sz="2800" noProof="1" smtClean="0">
                <a:solidFill>
                  <a:srgbClr val="FF0000"/>
                </a:solidFill>
              </a:rPr>
              <a:t>’lik dilimde dilim orta meridyeni (</a:t>
            </a:r>
            <a:r>
              <a:rPr lang="en-US" altLang="tr-TR" sz="2800" noProof="1" smtClean="0">
                <a:solidFill>
                  <a:srgbClr val="FF0000"/>
                </a:solidFill>
              </a:rPr>
              <a:t>λ</a:t>
            </a:r>
            <a:r>
              <a:rPr lang="tr-TR" altLang="tr-TR" sz="2800" baseline="-25000" noProof="1" smtClean="0">
                <a:solidFill>
                  <a:srgbClr val="FF0000"/>
                </a:solidFill>
              </a:rPr>
              <a:t>0</a:t>
            </a:r>
            <a:r>
              <a:rPr lang="tr-TR" altLang="tr-TR" sz="2800" noProof="1" smtClean="0">
                <a:solidFill>
                  <a:srgbClr val="FF0000"/>
                </a:solidFill>
              </a:rPr>
              <a:t>)? </a:t>
            </a:r>
            <a:endParaRPr lang="tr-TR" altLang="tr-TR" sz="2800" noProof="1" smtClean="0">
              <a:solidFill>
                <a:srgbClr val="FF0000"/>
              </a:solidFill>
            </a:endParaRPr>
          </a:p>
          <a:p>
            <a:pPr eaLnBrk="1" hangingPunct="1">
              <a:buFontTx/>
              <a:buNone/>
            </a:pPr>
            <a:r>
              <a:rPr lang="en-US" altLang="tr-TR" sz="2800" noProof="1" smtClean="0"/>
              <a:t>λ</a:t>
            </a:r>
            <a:r>
              <a:rPr lang="tr-TR" altLang="tr-TR" sz="2800" baseline="-25000" noProof="1" smtClean="0"/>
              <a:t>0</a:t>
            </a:r>
            <a:r>
              <a:rPr lang="tr-TR" altLang="tr-TR" sz="2800" noProof="1" smtClean="0"/>
              <a:t>= 3</a:t>
            </a:r>
            <a:r>
              <a:rPr lang="en-US" altLang="tr-TR" sz="2800" noProof="1" smtClean="0"/>
              <a:t>°</a:t>
            </a:r>
            <a:r>
              <a:rPr lang="tr-TR" altLang="tr-TR" sz="2800" noProof="1" smtClean="0"/>
              <a:t> int ((</a:t>
            </a:r>
            <a:r>
              <a:rPr lang="en-US" altLang="tr-TR" sz="2800" noProof="1" smtClean="0"/>
              <a:t>λ</a:t>
            </a:r>
            <a:r>
              <a:rPr lang="tr-TR" altLang="tr-TR" sz="2800" noProof="1" smtClean="0"/>
              <a:t>+1.5)/3)</a:t>
            </a:r>
            <a:r>
              <a:rPr lang="en-US" altLang="tr-TR" sz="2800" noProof="1" smtClean="0"/>
              <a:t>°</a:t>
            </a:r>
            <a:r>
              <a:rPr lang="tr-TR" altLang="tr-TR" sz="2800" noProof="1" smtClean="0"/>
              <a:t> = 3 int (33/3)=33</a:t>
            </a:r>
            <a:r>
              <a:rPr lang="en-US" altLang="tr-TR" sz="2800" noProof="1" smtClean="0"/>
              <a:t>°</a:t>
            </a:r>
            <a:endParaRPr lang="tr-TR" altLang="tr-TR" sz="2800" noProof="1"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052736"/>
            <a:ext cx="7848600" cy="2246089"/>
          </a:xfrm>
        </p:spPr>
        <p:txBody>
          <a:bodyPr>
            <a:normAutofit fontScale="90000"/>
          </a:bodyPr>
          <a:lstStyle/>
          <a:p>
            <a:r>
              <a:rPr lang="tr-TR" b="1" noProof="1" smtClean="0">
                <a:solidFill>
                  <a:schemeClr val="tx1"/>
                </a:solidFill>
              </a:rPr>
              <a:t>KARTOGRAFYA</a:t>
            </a:r>
            <a:br>
              <a:rPr lang="tr-TR" sz="4000" b="1" noProof="1" smtClean="0"/>
            </a:br>
            <a:br>
              <a:rPr lang="tr-TR" sz="3600" noProof="1" smtClean="0"/>
            </a:br>
            <a:r>
              <a:rPr lang="tr-TR" sz="3200" noProof="1" smtClean="0"/>
              <a:t>Ders 6: gerçek anlamda olmayan projeksİyonlar</a:t>
            </a:r>
            <a:endParaRPr lang="tr-TR" sz="3200" noProof="1"/>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4869160"/>
            <a:ext cx="7920880" cy="1754326"/>
          </a:xfrm>
          <a:prstGeom prst="rect">
            <a:avLst/>
          </a:prstGeom>
        </p:spPr>
        <p:txBody>
          <a:bodyPr wrap="square">
            <a:spAutoFit/>
          </a:bodyPr>
          <a:lstStyle/>
          <a:p>
            <a:pPr>
              <a:defRPr/>
            </a:pPr>
            <a:r>
              <a:rPr lang="tr-TR" noProof="1" smtClean="0"/>
              <a:t>Ders 6 </a:t>
            </a:r>
            <a:r>
              <a:rPr lang="tr-TR" altLang="tr-TR" noProof="1" smtClean="0"/>
              <a:t>sunumunun</a:t>
            </a:r>
            <a:r>
              <a:rPr lang="tr-TR" noProof="1" smtClean="0"/>
              <a:t> hazırlanmasında;</a:t>
            </a:r>
            <a:endParaRPr lang="tr-TR" noProof="1" smtClean="0"/>
          </a:p>
          <a:p>
            <a:pPr marL="285750" indent="-285750">
              <a:buFont typeface="Arial" panose="020B0604020202020204" pitchFamily="34" charset="0"/>
              <a:buChar char="•"/>
              <a:defRPr/>
            </a:pPr>
            <a:r>
              <a:rPr lang="tr-TR" altLang="tr-TR" noProof="1" smtClean="0"/>
              <a:t>Prof. Dr. İ. Öztuğ Bildirici, “Harita Projeksiyonları” Ders Notları</a:t>
            </a:r>
            <a:endParaRPr lang="tr-TR" altLang="tr-TR" noProof="1" smtClean="0"/>
          </a:p>
          <a:p>
            <a:pPr marL="285750" indent="-285750">
              <a:buFont typeface="Arial" panose="020B0604020202020204" pitchFamily="34" charset="0"/>
              <a:buChar char="•"/>
              <a:defRPr/>
            </a:pPr>
            <a:r>
              <a:rPr lang="tr-TR" altLang="tr-TR" noProof="1" smtClean="0"/>
              <a:t>Prof. Dr. Türkay Gökgöz, “Kartoğrafya” Ders Notları</a:t>
            </a:r>
            <a:endParaRPr lang="tr-TR" altLang="tr-TR" noProof="1" smtClean="0"/>
          </a:p>
          <a:p>
            <a:pPr marL="285750" indent="-285750">
              <a:buFont typeface="Arial" panose="020B0604020202020204" pitchFamily="34" charset="0"/>
              <a:buChar char="•"/>
            </a:pPr>
            <a:r>
              <a:rPr lang="tr-TR" noProof="1" smtClean="0"/>
              <a:t>Murat Cem Uraz, İbrahim Yılmaz, 2013, “Gerçek Anlamda Olmayan Projeksiyonlar” Harita Teknolojileri Elektronik Dergisi, 5(2): 29-49.</a:t>
            </a:r>
            <a:endParaRPr lang="tr-TR" noProof="1" smtClean="0"/>
          </a:p>
          <a:p>
            <a:r>
              <a:rPr lang="tr-TR" noProof="1" smtClean="0"/>
              <a:t>    kaynaklarından </a:t>
            </a:r>
            <a:r>
              <a:rPr lang="tr-TR" altLang="tr-TR" noProof="1" smtClean="0"/>
              <a:t>yararlanılmıştır.</a:t>
            </a:r>
            <a:endParaRPr lang="tr-TR" altLang="tr-TR" noProof="1"/>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228600" y="762000"/>
            <a:ext cx="8610600" cy="4724400"/>
          </a:xfrm>
        </p:spPr>
        <p:txBody>
          <a:bodyPr>
            <a:normAutofit/>
          </a:bodyPr>
          <a:lstStyle/>
          <a:p>
            <a:pPr eaLnBrk="1" hangingPunct="1">
              <a:lnSpc>
                <a:spcPct val="90000"/>
              </a:lnSpc>
              <a:spcAft>
                <a:spcPts val="600"/>
              </a:spcAft>
            </a:pPr>
            <a:r>
              <a:rPr lang="tr-TR" altLang="tr-TR" sz="2800" noProof="1" smtClean="0"/>
              <a:t>Gerçek anlamlı projeksiyonlar yeryüzünün tamamının gösterimine uygun değildir:</a:t>
            </a:r>
            <a:endParaRPr lang="tr-TR" altLang="tr-TR" sz="2800" noProof="1" smtClean="0"/>
          </a:p>
          <a:p>
            <a:pPr lvl="1" eaLnBrk="1" hangingPunct="1">
              <a:lnSpc>
                <a:spcPct val="90000"/>
              </a:lnSpc>
              <a:spcAft>
                <a:spcPts val="600"/>
              </a:spcAft>
            </a:pPr>
            <a:r>
              <a:rPr lang="tr-TR" altLang="tr-TR" sz="2400" noProof="1" smtClean="0"/>
              <a:t>Azimutal Projeksiyonlarda yer küreselliği hissedilir, ancak en fazla bir yarım küre gösterilebilir.  </a:t>
            </a:r>
            <a:endParaRPr lang="tr-TR" altLang="tr-TR" sz="2400" noProof="1" smtClean="0"/>
          </a:p>
          <a:p>
            <a:pPr lvl="1" eaLnBrk="1" hangingPunct="1">
              <a:lnSpc>
                <a:spcPct val="90000"/>
              </a:lnSpc>
              <a:spcAft>
                <a:spcPts val="600"/>
              </a:spcAft>
            </a:pPr>
            <a:r>
              <a:rPr lang="tr-TR" altLang="tr-TR" sz="2400" noProof="1" smtClean="0"/>
              <a:t>Silindirik Projeksiyonlar yer küreselliğini yansıtmaz.  </a:t>
            </a:r>
            <a:endParaRPr lang="tr-TR" altLang="tr-TR" sz="2400" noProof="1" smtClean="0"/>
          </a:p>
          <a:p>
            <a:pPr lvl="1" eaLnBrk="1" hangingPunct="1">
              <a:lnSpc>
                <a:spcPct val="90000"/>
              </a:lnSpc>
              <a:spcAft>
                <a:spcPts val="600"/>
              </a:spcAft>
            </a:pPr>
            <a:r>
              <a:rPr lang="tr-TR" altLang="tr-TR" sz="2400" noProof="1" smtClean="0"/>
              <a:t>Konik Projeksiyonlar yer küreselliğini yansıtmaz, yeryüzünün tamamının gösterilmesi genel olarak mümkün değildir.</a:t>
            </a:r>
            <a:endParaRPr lang="tr-TR" altLang="tr-TR" sz="2400" noProof="1" smtClean="0"/>
          </a:p>
        </p:txBody>
      </p:sp>
      <p:sp>
        <p:nvSpPr>
          <p:cNvPr id="3075" name="Rectangle 4"/>
          <p:cNvSpPr>
            <a:spLocks noChangeArrowheads="1"/>
          </p:cNvSpPr>
          <p:nvPr/>
        </p:nvSpPr>
        <p:spPr bwMode="auto">
          <a:xfrm>
            <a:off x="381000" y="5410200"/>
            <a:ext cx="86106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tr-TR" altLang="tr-TR" sz="3200" dirty="0">
                <a:solidFill>
                  <a:srgbClr val="FF3300"/>
                </a:solidFill>
              </a:rPr>
              <a:t>Bu nedenle gerçek bir yüzey kullanılmadan da harita projeksiyonları gerçekleştirilmiştir</a:t>
            </a:r>
            <a:r>
              <a:rPr lang="tr-TR" altLang="tr-TR" sz="3200" b="1" dirty="0">
                <a:solidFill>
                  <a:srgbClr val="FF3300"/>
                </a:solidFill>
              </a:rPr>
              <a:t>.</a:t>
            </a:r>
            <a:r>
              <a:rPr lang="tr-TR" altLang="tr-TR" sz="2400" dirty="0">
                <a:solidFill>
                  <a:srgbClr val="FF3300"/>
                </a:solidFill>
              </a:rPr>
              <a:t> </a:t>
            </a:r>
            <a:endParaRPr lang="tr-TR" altLang="tr-TR" sz="2400" dirty="0">
              <a:solidFill>
                <a:srgbClr val="FF3300"/>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p:txBody>
          <a:bodyPr>
            <a:normAutofit/>
          </a:bodyPr>
          <a:lstStyle/>
          <a:p>
            <a:pPr eaLnBrk="1" hangingPunct="1"/>
            <a:r>
              <a:rPr lang="tr-TR" altLang="tr-TR" sz="2800" dirty="0" smtClean="0"/>
              <a:t>Bu gruba giren projeksiyonlar gerçek yüzeyli harita projeksiyonlarından esinlenerek ya da başka bir deyişle o projeksiyona itibar edilerek özellikle yerkürenin küreselliğini gösterebilmek amacıyla geliştirilmiştir. </a:t>
            </a:r>
            <a:endParaRPr lang="tr-TR" altLang="tr-TR" sz="2800"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p:txBody>
          <a:bodyPr>
            <a:normAutofit/>
          </a:bodyPr>
          <a:lstStyle/>
          <a:p>
            <a:pPr eaLnBrk="1" hangingPunct="1"/>
            <a:r>
              <a:rPr lang="tr-TR" altLang="tr-TR" sz="2800" dirty="0" smtClean="0"/>
              <a:t>Gerçek anlamda olmayan projeksiyonların, düzlem, silindir, koni gibi ara yüzeylerle bir ilişkisi olmamasına rağmen, düzlem, silindirik ve konik projeksiyonlardan elde edildikleri için bu isimlerden söz edilerek sınıflandırma yapılır.</a:t>
            </a:r>
            <a:endParaRPr lang="tr-TR" altLang="tr-TR" sz="2800" dirty="0" smtClean="0"/>
          </a:p>
          <a:p>
            <a:pPr eaLnBrk="1" hangingPunct="1"/>
            <a:endParaRPr lang="tr-TR" altLang="tr-TR" sz="2800" dirty="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228600" y="1752600"/>
            <a:ext cx="8534400" cy="4876800"/>
          </a:xfrm>
        </p:spPr>
        <p:txBody>
          <a:bodyPr>
            <a:normAutofit/>
          </a:bodyPr>
          <a:lstStyle/>
          <a:p>
            <a:pPr lvl="1" eaLnBrk="1" hangingPunct="1">
              <a:spcAft>
                <a:spcPts val="600"/>
              </a:spcAft>
              <a:buFontTx/>
              <a:buChar char="•"/>
            </a:pPr>
            <a:r>
              <a:rPr lang="tr-TR" altLang="tr-TR" sz="2800" dirty="0" smtClean="0"/>
              <a:t>Projeksiyonlarda genellikle, yeryüzünün tamamı için oval ve elips benzeri bir gösterim kullanılarak yer küreselliğinin hissedilmesi sağlanır.</a:t>
            </a:r>
            <a:endParaRPr lang="tr-TR" altLang="tr-TR" sz="2800" dirty="0" smtClean="0"/>
          </a:p>
          <a:p>
            <a:pPr lvl="1" eaLnBrk="1" hangingPunct="1">
              <a:spcAft>
                <a:spcPts val="600"/>
              </a:spcAft>
              <a:buFontTx/>
              <a:buChar char="•"/>
            </a:pPr>
            <a:r>
              <a:rPr lang="tr-TR" altLang="tr-TR" sz="2800" dirty="0" smtClean="0"/>
              <a:t>Enleme bağlı olayların vurgulanabilmesi için paralel dairelerin izdüşümlerinin de paralel ya da paralele yakın olması istenir.</a:t>
            </a:r>
            <a:endParaRPr lang="tr-TR" altLang="tr-TR" sz="2800" dirty="0" smtClean="0"/>
          </a:p>
          <a:p>
            <a:pPr lvl="1" eaLnBrk="1" hangingPunct="1">
              <a:spcAft>
                <a:spcPts val="600"/>
              </a:spcAft>
              <a:buFontTx/>
              <a:buChar char="•"/>
            </a:pPr>
            <a:r>
              <a:rPr lang="tr-TR" altLang="tr-TR" sz="2800" dirty="0" smtClean="0"/>
              <a:t>Alansal oranların doğru algılanmasını sağlayacak şekilde alan koruma özelliği ya da alan deformasyonunun az olması istenir.</a:t>
            </a:r>
            <a:endParaRPr lang="tr-TR" altLang="tr-TR" sz="2800" dirty="0" smtClean="0"/>
          </a:p>
        </p:txBody>
      </p:sp>
      <p:sp>
        <p:nvSpPr>
          <p:cNvPr id="6147" name="Rectangle 4"/>
          <p:cNvSpPr>
            <a:spLocks noGrp="1" noChangeArrowheads="1"/>
          </p:cNvSpPr>
          <p:nvPr>
            <p:ph type="title"/>
          </p:nvPr>
        </p:nvSpPr>
        <p:spPr/>
        <p:txBody>
          <a:bodyPr>
            <a:normAutofit fontScale="90000"/>
          </a:bodyPr>
          <a:lstStyle/>
          <a:p>
            <a:pPr algn="l" eaLnBrk="1" hangingPunct="1"/>
            <a:r>
              <a:rPr lang="tr-TR" altLang="tr-TR" sz="3600" dirty="0" smtClean="0"/>
              <a:t>Gerçek anlamda olmayan projeksiyonların özellikleri şöyledir:</a:t>
            </a:r>
            <a:endParaRPr lang="tr-TR" altLang="tr-TR" sz="36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2016224"/>
          </a:xfrm>
        </p:spPr>
        <p:txBody>
          <a:bodyPr>
            <a:normAutofit/>
          </a:bodyPr>
          <a:lstStyle/>
          <a:p>
            <a:r>
              <a:rPr lang="tr-TR" noProof="1" smtClean="0"/>
              <a:t>Problemi daha detaylı anlamak veya başkalarına iletmek ve kararlar vermek istiyorsak bu mental haritalar yeterli değildir.</a:t>
            </a:r>
            <a:endParaRPr lang="tr-TR" noProof="1" smtClean="0"/>
          </a:p>
          <a:p>
            <a:r>
              <a:rPr lang="tr-TR" noProof="1" smtClean="0"/>
              <a:t>Yöneticiler, plancılar ve mühendisler çalışmalarında rehberlik etmesi için harita ve çizimlerden yararlanır.</a:t>
            </a:r>
            <a:endParaRPr lang="tr-TR" noProof="1"/>
          </a:p>
        </p:txBody>
      </p:sp>
      <p:grpSp>
        <p:nvGrpSpPr>
          <p:cNvPr id="6" name="Group 5"/>
          <p:cNvGrpSpPr/>
          <p:nvPr/>
        </p:nvGrpSpPr>
        <p:grpSpPr bwMode="auto">
          <a:xfrm>
            <a:off x="1415783" y="3026392"/>
            <a:ext cx="6092825" cy="1835150"/>
            <a:chOff x="1023" y="2132"/>
            <a:chExt cx="3838" cy="1156"/>
          </a:xfrm>
        </p:grpSpPr>
        <p:sp>
          <p:nvSpPr>
            <p:cNvPr id="7" name="Text Box 6"/>
            <p:cNvSpPr txBox="1">
              <a:spLocks noChangeArrowheads="1"/>
            </p:cNvSpPr>
            <p:nvPr/>
          </p:nvSpPr>
          <p:spPr bwMode="auto">
            <a:xfrm>
              <a:off x="1520" y="2132"/>
              <a:ext cx="271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tr-TR" altLang="tr-TR" sz="1600" b="1" dirty="0" smtClean="0">
                  <a:solidFill>
                    <a:srgbClr val="990033"/>
                  </a:solidFill>
                </a:rPr>
                <a:t>Haritalar güçlü iletişim araçlarıdır</a:t>
              </a:r>
              <a:endParaRPr lang="en-US" altLang="tr-TR" sz="1600" b="1" dirty="0">
                <a:solidFill>
                  <a:srgbClr val="990033"/>
                </a:solidFill>
              </a:endParaRPr>
            </a:p>
          </p:txBody>
        </p:sp>
        <p:grpSp>
          <p:nvGrpSpPr>
            <p:cNvPr id="8" name="Group 7"/>
            <p:cNvGrpSpPr/>
            <p:nvPr/>
          </p:nvGrpSpPr>
          <p:grpSpPr bwMode="auto">
            <a:xfrm>
              <a:off x="1023" y="2231"/>
              <a:ext cx="3838" cy="1057"/>
              <a:chOff x="391" y="1951"/>
              <a:chExt cx="1062" cy="617"/>
            </a:xfrm>
          </p:grpSpPr>
          <p:sp>
            <p:nvSpPr>
              <p:cNvPr id="9" name="Freeform 8"/>
              <p:cNvSpPr/>
              <p:nvPr/>
            </p:nvSpPr>
            <p:spPr bwMode="auto">
              <a:xfrm>
                <a:off x="394" y="1955"/>
                <a:ext cx="1056" cy="609"/>
              </a:xfrm>
              <a:custGeom>
                <a:avLst/>
                <a:gdLst>
                  <a:gd name="T0" fmla="*/ 529 w 3168"/>
                  <a:gd name="T1" fmla="*/ 62 h 1829"/>
                  <a:gd name="T2" fmla="*/ 493 w 3168"/>
                  <a:gd name="T3" fmla="*/ 22 h 1829"/>
                  <a:gd name="T4" fmla="*/ 443 w 3168"/>
                  <a:gd name="T5" fmla="*/ 1 h 1829"/>
                  <a:gd name="T6" fmla="*/ 381 w 3168"/>
                  <a:gd name="T7" fmla="*/ 3 h 1829"/>
                  <a:gd name="T8" fmla="*/ 318 w 3168"/>
                  <a:gd name="T9" fmla="*/ 26 h 1829"/>
                  <a:gd name="T10" fmla="*/ 271 w 3168"/>
                  <a:gd name="T11" fmla="*/ 101 h 1829"/>
                  <a:gd name="T12" fmla="*/ 235 w 3168"/>
                  <a:gd name="T13" fmla="*/ 333 h 1829"/>
                  <a:gd name="T14" fmla="*/ 177 w 3168"/>
                  <a:gd name="T15" fmla="*/ 655 h 1829"/>
                  <a:gd name="T16" fmla="*/ 117 w 3168"/>
                  <a:gd name="T17" fmla="*/ 990 h 1829"/>
                  <a:gd name="T18" fmla="*/ 64 w 3168"/>
                  <a:gd name="T19" fmla="*/ 1264 h 1829"/>
                  <a:gd name="T20" fmla="*/ 35 w 3168"/>
                  <a:gd name="T21" fmla="*/ 1404 h 1829"/>
                  <a:gd name="T22" fmla="*/ 3 w 3168"/>
                  <a:gd name="T23" fmla="*/ 1565 h 1829"/>
                  <a:gd name="T24" fmla="*/ 29 w 3168"/>
                  <a:gd name="T25" fmla="*/ 1750 h 1829"/>
                  <a:gd name="T26" fmla="*/ 158 w 3168"/>
                  <a:gd name="T27" fmla="*/ 1809 h 1829"/>
                  <a:gd name="T28" fmla="*/ 251 w 3168"/>
                  <a:gd name="T29" fmla="*/ 1810 h 1829"/>
                  <a:gd name="T30" fmla="*/ 367 w 3168"/>
                  <a:gd name="T31" fmla="*/ 1807 h 1829"/>
                  <a:gd name="T32" fmla="*/ 500 w 3168"/>
                  <a:gd name="T33" fmla="*/ 1802 h 1829"/>
                  <a:gd name="T34" fmla="*/ 644 w 3168"/>
                  <a:gd name="T35" fmla="*/ 1794 h 1829"/>
                  <a:gd name="T36" fmla="*/ 792 w 3168"/>
                  <a:gd name="T37" fmla="*/ 1785 h 1829"/>
                  <a:gd name="T38" fmla="*/ 936 w 3168"/>
                  <a:gd name="T39" fmla="*/ 1775 h 1829"/>
                  <a:gd name="T40" fmla="*/ 1072 w 3168"/>
                  <a:gd name="T41" fmla="*/ 1766 h 1829"/>
                  <a:gd name="T42" fmla="*/ 1191 w 3168"/>
                  <a:gd name="T43" fmla="*/ 1759 h 1829"/>
                  <a:gd name="T44" fmla="*/ 1288 w 3168"/>
                  <a:gd name="T45" fmla="*/ 1755 h 1829"/>
                  <a:gd name="T46" fmla="*/ 1355 w 3168"/>
                  <a:gd name="T47" fmla="*/ 1755 h 1829"/>
                  <a:gd name="T48" fmla="*/ 1405 w 3168"/>
                  <a:gd name="T49" fmla="*/ 1756 h 1829"/>
                  <a:gd name="T50" fmla="*/ 1487 w 3168"/>
                  <a:gd name="T51" fmla="*/ 1762 h 1829"/>
                  <a:gd name="T52" fmla="*/ 1599 w 3168"/>
                  <a:gd name="T53" fmla="*/ 1768 h 1829"/>
                  <a:gd name="T54" fmla="*/ 1732 w 3168"/>
                  <a:gd name="T55" fmla="*/ 1775 h 1829"/>
                  <a:gd name="T56" fmla="*/ 1879 w 3168"/>
                  <a:gd name="T57" fmla="*/ 1784 h 1829"/>
                  <a:gd name="T58" fmla="*/ 2033 w 3168"/>
                  <a:gd name="T59" fmla="*/ 1793 h 1829"/>
                  <a:gd name="T60" fmla="*/ 2185 w 3168"/>
                  <a:gd name="T61" fmla="*/ 1802 h 1829"/>
                  <a:gd name="T62" fmla="*/ 2329 w 3168"/>
                  <a:gd name="T63" fmla="*/ 1809 h 1829"/>
                  <a:gd name="T64" fmla="*/ 2455 w 3168"/>
                  <a:gd name="T65" fmla="*/ 1818 h 1829"/>
                  <a:gd name="T66" fmla="*/ 2558 w 3168"/>
                  <a:gd name="T67" fmla="*/ 1824 h 1829"/>
                  <a:gd name="T68" fmla="*/ 2627 w 3168"/>
                  <a:gd name="T69" fmla="*/ 1828 h 1829"/>
                  <a:gd name="T70" fmla="*/ 2741 w 3168"/>
                  <a:gd name="T71" fmla="*/ 1827 h 1829"/>
                  <a:gd name="T72" fmla="*/ 2870 w 3168"/>
                  <a:gd name="T73" fmla="*/ 1809 h 1829"/>
                  <a:gd name="T74" fmla="*/ 2997 w 3168"/>
                  <a:gd name="T75" fmla="*/ 1769 h 1829"/>
                  <a:gd name="T76" fmla="*/ 3099 w 3168"/>
                  <a:gd name="T77" fmla="*/ 1708 h 1829"/>
                  <a:gd name="T78" fmla="*/ 3161 w 3168"/>
                  <a:gd name="T79" fmla="*/ 1621 h 1829"/>
                  <a:gd name="T80" fmla="*/ 3164 w 3168"/>
                  <a:gd name="T81" fmla="*/ 1539 h 1829"/>
                  <a:gd name="T82" fmla="*/ 3126 w 3168"/>
                  <a:gd name="T83" fmla="*/ 1481 h 1829"/>
                  <a:gd name="T84" fmla="*/ 3063 w 3168"/>
                  <a:gd name="T85" fmla="*/ 1439 h 1829"/>
                  <a:gd name="T86" fmla="*/ 2989 w 3168"/>
                  <a:gd name="T87" fmla="*/ 1411 h 1829"/>
                  <a:gd name="T88" fmla="*/ 2922 w 3168"/>
                  <a:gd name="T89" fmla="*/ 1396 h 1829"/>
                  <a:gd name="T90" fmla="*/ 2851 w 3168"/>
                  <a:gd name="T91" fmla="*/ 1396 h 1829"/>
                  <a:gd name="T92" fmla="*/ 2772 w 3168"/>
                  <a:gd name="T93" fmla="*/ 1429 h 1829"/>
                  <a:gd name="T94" fmla="*/ 2721 w 3168"/>
                  <a:gd name="T95" fmla="*/ 1490 h 1829"/>
                  <a:gd name="T96" fmla="*/ 2652 w 3168"/>
                  <a:gd name="T97" fmla="*/ 1210 h 1829"/>
                  <a:gd name="T98" fmla="*/ 2543 w 3168"/>
                  <a:gd name="T99" fmla="*/ 631 h 1829"/>
                  <a:gd name="T100" fmla="*/ 2492 w 3168"/>
                  <a:gd name="T101" fmla="*/ 299 h 1829"/>
                  <a:gd name="T102" fmla="*/ 2381 w 3168"/>
                  <a:gd name="T103" fmla="*/ 301 h 1829"/>
                  <a:gd name="T104" fmla="*/ 2213 w 3168"/>
                  <a:gd name="T105" fmla="*/ 301 h 1829"/>
                  <a:gd name="T106" fmla="*/ 2005 w 3168"/>
                  <a:gd name="T107" fmla="*/ 298 h 1829"/>
                  <a:gd name="T108" fmla="*/ 1770 w 3168"/>
                  <a:gd name="T109" fmla="*/ 295 h 1829"/>
                  <a:gd name="T110" fmla="*/ 1521 w 3168"/>
                  <a:gd name="T111" fmla="*/ 292 h 1829"/>
                  <a:gd name="T112" fmla="*/ 1273 w 3168"/>
                  <a:gd name="T113" fmla="*/ 289 h 1829"/>
                  <a:gd name="T114" fmla="*/ 1038 w 3168"/>
                  <a:gd name="T115" fmla="*/ 285 h 1829"/>
                  <a:gd name="T116" fmla="*/ 832 w 3168"/>
                  <a:gd name="T117" fmla="*/ 283 h 1829"/>
                  <a:gd name="T118" fmla="*/ 666 w 3168"/>
                  <a:gd name="T119" fmla="*/ 283 h 1829"/>
                  <a:gd name="T120" fmla="*/ 556 w 3168"/>
                  <a:gd name="T121" fmla="*/ 285 h 1829"/>
                  <a:gd name="T122" fmla="*/ 524 w 3168"/>
                  <a:gd name="T123" fmla="*/ 242 h 1829"/>
                  <a:gd name="T124" fmla="*/ 541 w 3168"/>
                  <a:gd name="T125" fmla="*/ 97 h 1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68"/>
                  <a:gd name="T190" fmla="*/ 0 h 1829"/>
                  <a:gd name="T191" fmla="*/ 3168 w 3168"/>
                  <a:gd name="T192" fmla="*/ 1829 h 1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68" h="1829">
                    <a:moveTo>
                      <a:pt x="541" y="97"/>
                    </a:moveTo>
                    <a:lnTo>
                      <a:pt x="537" y="78"/>
                    </a:lnTo>
                    <a:lnTo>
                      <a:pt x="529" y="62"/>
                    </a:lnTo>
                    <a:lnTo>
                      <a:pt x="519" y="47"/>
                    </a:lnTo>
                    <a:lnTo>
                      <a:pt x="507" y="34"/>
                    </a:lnTo>
                    <a:lnTo>
                      <a:pt x="493" y="22"/>
                    </a:lnTo>
                    <a:lnTo>
                      <a:pt x="478" y="13"/>
                    </a:lnTo>
                    <a:lnTo>
                      <a:pt x="460" y="7"/>
                    </a:lnTo>
                    <a:lnTo>
                      <a:pt x="443" y="1"/>
                    </a:lnTo>
                    <a:lnTo>
                      <a:pt x="422" y="0"/>
                    </a:lnTo>
                    <a:lnTo>
                      <a:pt x="402" y="0"/>
                    </a:lnTo>
                    <a:lnTo>
                      <a:pt x="381" y="3"/>
                    </a:lnTo>
                    <a:lnTo>
                      <a:pt x="361" y="9"/>
                    </a:lnTo>
                    <a:lnTo>
                      <a:pt x="339" y="16"/>
                    </a:lnTo>
                    <a:lnTo>
                      <a:pt x="318" y="26"/>
                    </a:lnTo>
                    <a:lnTo>
                      <a:pt x="298" y="41"/>
                    </a:lnTo>
                    <a:lnTo>
                      <a:pt x="277" y="57"/>
                    </a:lnTo>
                    <a:lnTo>
                      <a:pt x="271" y="101"/>
                    </a:lnTo>
                    <a:lnTo>
                      <a:pt x="262" y="164"/>
                    </a:lnTo>
                    <a:lnTo>
                      <a:pt x="249" y="244"/>
                    </a:lnTo>
                    <a:lnTo>
                      <a:pt x="235" y="333"/>
                    </a:lnTo>
                    <a:lnTo>
                      <a:pt x="217" y="434"/>
                    </a:lnTo>
                    <a:lnTo>
                      <a:pt x="198" y="542"/>
                    </a:lnTo>
                    <a:lnTo>
                      <a:pt x="177" y="655"/>
                    </a:lnTo>
                    <a:lnTo>
                      <a:pt x="157" y="768"/>
                    </a:lnTo>
                    <a:lnTo>
                      <a:pt x="136" y="881"/>
                    </a:lnTo>
                    <a:lnTo>
                      <a:pt x="117" y="990"/>
                    </a:lnTo>
                    <a:lnTo>
                      <a:pt x="98" y="1091"/>
                    </a:lnTo>
                    <a:lnTo>
                      <a:pt x="81" y="1183"/>
                    </a:lnTo>
                    <a:lnTo>
                      <a:pt x="64" y="1264"/>
                    </a:lnTo>
                    <a:lnTo>
                      <a:pt x="51" y="1329"/>
                    </a:lnTo>
                    <a:lnTo>
                      <a:pt x="41" y="1377"/>
                    </a:lnTo>
                    <a:lnTo>
                      <a:pt x="35" y="1404"/>
                    </a:lnTo>
                    <a:lnTo>
                      <a:pt x="23" y="1445"/>
                    </a:lnTo>
                    <a:lnTo>
                      <a:pt x="12" y="1501"/>
                    </a:lnTo>
                    <a:lnTo>
                      <a:pt x="3" y="1565"/>
                    </a:lnTo>
                    <a:lnTo>
                      <a:pt x="0" y="1631"/>
                    </a:lnTo>
                    <a:lnTo>
                      <a:pt x="7" y="1694"/>
                    </a:lnTo>
                    <a:lnTo>
                      <a:pt x="29" y="1750"/>
                    </a:lnTo>
                    <a:lnTo>
                      <a:pt x="70" y="1788"/>
                    </a:lnTo>
                    <a:lnTo>
                      <a:pt x="133" y="1807"/>
                    </a:lnTo>
                    <a:lnTo>
                      <a:pt x="158" y="1809"/>
                    </a:lnTo>
                    <a:lnTo>
                      <a:pt x="186" y="1810"/>
                    </a:lnTo>
                    <a:lnTo>
                      <a:pt x="217" y="1810"/>
                    </a:lnTo>
                    <a:lnTo>
                      <a:pt x="251" y="1810"/>
                    </a:lnTo>
                    <a:lnTo>
                      <a:pt x="287" y="1810"/>
                    </a:lnTo>
                    <a:lnTo>
                      <a:pt x="326" y="1809"/>
                    </a:lnTo>
                    <a:lnTo>
                      <a:pt x="367" y="1807"/>
                    </a:lnTo>
                    <a:lnTo>
                      <a:pt x="411" y="1806"/>
                    </a:lnTo>
                    <a:lnTo>
                      <a:pt x="455" y="1804"/>
                    </a:lnTo>
                    <a:lnTo>
                      <a:pt x="500" y="1802"/>
                    </a:lnTo>
                    <a:lnTo>
                      <a:pt x="547" y="1800"/>
                    </a:lnTo>
                    <a:lnTo>
                      <a:pt x="595" y="1797"/>
                    </a:lnTo>
                    <a:lnTo>
                      <a:pt x="644" y="1794"/>
                    </a:lnTo>
                    <a:lnTo>
                      <a:pt x="694" y="1791"/>
                    </a:lnTo>
                    <a:lnTo>
                      <a:pt x="742" y="1788"/>
                    </a:lnTo>
                    <a:lnTo>
                      <a:pt x="792" y="1785"/>
                    </a:lnTo>
                    <a:lnTo>
                      <a:pt x="840" y="1781"/>
                    </a:lnTo>
                    <a:lnTo>
                      <a:pt x="889" y="1778"/>
                    </a:lnTo>
                    <a:lnTo>
                      <a:pt x="936" y="1775"/>
                    </a:lnTo>
                    <a:lnTo>
                      <a:pt x="983" y="1772"/>
                    </a:lnTo>
                    <a:lnTo>
                      <a:pt x="1028" y="1769"/>
                    </a:lnTo>
                    <a:lnTo>
                      <a:pt x="1072" y="1766"/>
                    </a:lnTo>
                    <a:lnTo>
                      <a:pt x="1113" y="1765"/>
                    </a:lnTo>
                    <a:lnTo>
                      <a:pt x="1153" y="1762"/>
                    </a:lnTo>
                    <a:lnTo>
                      <a:pt x="1191" y="1759"/>
                    </a:lnTo>
                    <a:lnTo>
                      <a:pt x="1226" y="1758"/>
                    </a:lnTo>
                    <a:lnTo>
                      <a:pt x="1258" y="1756"/>
                    </a:lnTo>
                    <a:lnTo>
                      <a:pt x="1288" y="1755"/>
                    </a:lnTo>
                    <a:lnTo>
                      <a:pt x="1314" y="1755"/>
                    </a:lnTo>
                    <a:lnTo>
                      <a:pt x="1336" y="1755"/>
                    </a:lnTo>
                    <a:lnTo>
                      <a:pt x="1355" y="1755"/>
                    </a:lnTo>
                    <a:lnTo>
                      <a:pt x="1370" y="1755"/>
                    </a:lnTo>
                    <a:lnTo>
                      <a:pt x="1385" y="1756"/>
                    </a:lnTo>
                    <a:lnTo>
                      <a:pt x="1405" y="1756"/>
                    </a:lnTo>
                    <a:lnTo>
                      <a:pt x="1429" y="1758"/>
                    </a:lnTo>
                    <a:lnTo>
                      <a:pt x="1455" y="1760"/>
                    </a:lnTo>
                    <a:lnTo>
                      <a:pt x="1487" y="1762"/>
                    </a:lnTo>
                    <a:lnTo>
                      <a:pt x="1521" y="1763"/>
                    </a:lnTo>
                    <a:lnTo>
                      <a:pt x="1559" y="1766"/>
                    </a:lnTo>
                    <a:lnTo>
                      <a:pt x="1599" y="1768"/>
                    </a:lnTo>
                    <a:lnTo>
                      <a:pt x="1641" y="1771"/>
                    </a:lnTo>
                    <a:lnTo>
                      <a:pt x="1685" y="1772"/>
                    </a:lnTo>
                    <a:lnTo>
                      <a:pt x="1732" y="1775"/>
                    </a:lnTo>
                    <a:lnTo>
                      <a:pt x="1781" y="1778"/>
                    </a:lnTo>
                    <a:lnTo>
                      <a:pt x="1829" y="1781"/>
                    </a:lnTo>
                    <a:lnTo>
                      <a:pt x="1879" y="1784"/>
                    </a:lnTo>
                    <a:lnTo>
                      <a:pt x="1930" y="1787"/>
                    </a:lnTo>
                    <a:lnTo>
                      <a:pt x="1982" y="1790"/>
                    </a:lnTo>
                    <a:lnTo>
                      <a:pt x="2033" y="1793"/>
                    </a:lnTo>
                    <a:lnTo>
                      <a:pt x="2084" y="1796"/>
                    </a:lnTo>
                    <a:lnTo>
                      <a:pt x="2136" y="1799"/>
                    </a:lnTo>
                    <a:lnTo>
                      <a:pt x="2185" y="1802"/>
                    </a:lnTo>
                    <a:lnTo>
                      <a:pt x="2235" y="1804"/>
                    </a:lnTo>
                    <a:lnTo>
                      <a:pt x="2282" y="1807"/>
                    </a:lnTo>
                    <a:lnTo>
                      <a:pt x="2329" y="1809"/>
                    </a:lnTo>
                    <a:lnTo>
                      <a:pt x="2373" y="1812"/>
                    </a:lnTo>
                    <a:lnTo>
                      <a:pt x="2416" y="1815"/>
                    </a:lnTo>
                    <a:lnTo>
                      <a:pt x="2455" y="1818"/>
                    </a:lnTo>
                    <a:lnTo>
                      <a:pt x="2492" y="1819"/>
                    </a:lnTo>
                    <a:lnTo>
                      <a:pt x="2527" y="1822"/>
                    </a:lnTo>
                    <a:lnTo>
                      <a:pt x="2558" y="1824"/>
                    </a:lnTo>
                    <a:lnTo>
                      <a:pt x="2584" y="1825"/>
                    </a:lnTo>
                    <a:lnTo>
                      <a:pt x="2608" y="1827"/>
                    </a:lnTo>
                    <a:lnTo>
                      <a:pt x="2627" y="1828"/>
                    </a:lnTo>
                    <a:lnTo>
                      <a:pt x="2662" y="1829"/>
                    </a:lnTo>
                    <a:lnTo>
                      <a:pt x="2700" y="1829"/>
                    </a:lnTo>
                    <a:lnTo>
                      <a:pt x="2741" y="1827"/>
                    </a:lnTo>
                    <a:lnTo>
                      <a:pt x="2784" y="1824"/>
                    </a:lnTo>
                    <a:lnTo>
                      <a:pt x="2828" y="1816"/>
                    </a:lnTo>
                    <a:lnTo>
                      <a:pt x="2870" y="1809"/>
                    </a:lnTo>
                    <a:lnTo>
                      <a:pt x="2915" y="1797"/>
                    </a:lnTo>
                    <a:lnTo>
                      <a:pt x="2957" y="1784"/>
                    </a:lnTo>
                    <a:lnTo>
                      <a:pt x="2997" y="1769"/>
                    </a:lnTo>
                    <a:lnTo>
                      <a:pt x="3035" y="1752"/>
                    </a:lnTo>
                    <a:lnTo>
                      <a:pt x="3069" y="1731"/>
                    </a:lnTo>
                    <a:lnTo>
                      <a:pt x="3099" y="1708"/>
                    </a:lnTo>
                    <a:lnTo>
                      <a:pt x="3126" y="1681"/>
                    </a:lnTo>
                    <a:lnTo>
                      <a:pt x="3146" y="1652"/>
                    </a:lnTo>
                    <a:lnTo>
                      <a:pt x="3161" y="1621"/>
                    </a:lnTo>
                    <a:lnTo>
                      <a:pt x="3168" y="1586"/>
                    </a:lnTo>
                    <a:lnTo>
                      <a:pt x="3168" y="1561"/>
                    </a:lnTo>
                    <a:lnTo>
                      <a:pt x="3164" y="1539"/>
                    </a:lnTo>
                    <a:lnTo>
                      <a:pt x="3155" y="1518"/>
                    </a:lnTo>
                    <a:lnTo>
                      <a:pt x="3142" y="1499"/>
                    </a:lnTo>
                    <a:lnTo>
                      <a:pt x="3126" y="1481"/>
                    </a:lnTo>
                    <a:lnTo>
                      <a:pt x="3107" y="1465"/>
                    </a:lnTo>
                    <a:lnTo>
                      <a:pt x="3085" y="1452"/>
                    </a:lnTo>
                    <a:lnTo>
                      <a:pt x="3063" y="1439"/>
                    </a:lnTo>
                    <a:lnTo>
                      <a:pt x="3038" y="1429"/>
                    </a:lnTo>
                    <a:lnTo>
                      <a:pt x="3014" y="1420"/>
                    </a:lnTo>
                    <a:lnTo>
                      <a:pt x="2989" y="1411"/>
                    </a:lnTo>
                    <a:lnTo>
                      <a:pt x="2964" y="1405"/>
                    </a:lnTo>
                    <a:lnTo>
                      <a:pt x="2942" y="1401"/>
                    </a:lnTo>
                    <a:lnTo>
                      <a:pt x="2922" y="1396"/>
                    </a:lnTo>
                    <a:lnTo>
                      <a:pt x="2903" y="1395"/>
                    </a:lnTo>
                    <a:lnTo>
                      <a:pt x="2887" y="1393"/>
                    </a:lnTo>
                    <a:lnTo>
                      <a:pt x="2851" y="1396"/>
                    </a:lnTo>
                    <a:lnTo>
                      <a:pt x="2822" y="1402"/>
                    </a:lnTo>
                    <a:lnTo>
                      <a:pt x="2796" y="1414"/>
                    </a:lnTo>
                    <a:lnTo>
                      <a:pt x="2772" y="1429"/>
                    </a:lnTo>
                    <a:lnTo>
                      <a:pt x="2752" y="1446"/>
                    </a:lnTo>
                    <a:lnTo>
                      <a:pt x="2736" y="1467"/>
                    </a:lnTo>
                    <a:lnTo>
                      <a:pt x="2721" y="1490"/>
                    </a:lnTo>
                    <a:lnTo>
                      <a:pt x="2709" y="1517"/>
                    </a:lnTo>
                    <a:lnTo>
                      <a:pt x="2684" y="1382"/>
                    </a:lnTo>
                    <a:lnTo>
                      <a:pt x="2652" y="1210"/>
                    </a:lnTo>
                    <a:lnTo>
                      <a:pt x="2615" y="1017"/>
                    </a:lnTo>
                    <a:lnTo>
                      <a:pt x="2579" y="819"/>
                    </a:lnTo>
                    <a:lnTo>
                      <a:pt x="2543" y="631"/>
                    </a:lnTo>
                    <a:lnTo>
                      <a:pt x="2516" y="473"/>
                    </a:lnTo>
                    <a:lnTo>
                      <a:pt x="2496" y="357"/>
                    </a:lnTo>
                    <a:lnTo>
                      <a:pt x="2492" y="299"/>
                    </a:lnTo>
                    <a:lnTo>
                      <a:pt x="2461" y="301"/>
                    </a:lnTo>
                    <a:lnTo>
                      <a:pt x="2425" y="301"/>
                    </a:lnTo>
                    <a:lnTo>
                      <a:pt x="2381" y="301"/>
                    </a:lnTo>
                    <a:lnTo>
                      <a:pt x="2331" y="301"/>
                    </a:lnTo>
                    <a:lnTo>
                      <a:pt x="2275" y="301"/>
                    </a:lnTo>
                    <a:lnTo>
                      <a:pt x="2213" y="301"/>
                    </a:lnTo>
                    <a:lnTo>
                      <a:pt x="2149" y="299"/>
                    </a:lnTo>
                    <a:lnTo>
                      <a:pt x="2078" y="299"/>
                    </a:lnTo>
                    <a:lnTo>
                      <a:pt x="2005" y="298"/>
                    </a:lnTo>
                    <a:lnTo>
                      <a:pt x="1930" y="298"/>
                    </a:lnTo>
                    <a:lnTo>
                      <a:pt x="1851" y="296"/>
                    </a:lnTo>
                    <a:lnTo>
                      <a:pt x="1770" y="295"/>
                    </a:lnTo>
                    <a:lnTo>
                      <a:pt x="1688" y="295"/>
                    </a:lnTo>
                    <a:lnTo>
                      <a:pt x="1605" y="294"/>
                    </a:lnTo>
                    <a:lnTo>
                      <a:pt x="1521" y="292"/>
                    </a:lnTo>
                    <a:lnTo>
                      <a:pt x="1437" y="291"/>
                    </a:lnTo>
                    <a:lnTo>
                      <a:pt x="1355" y="289"/>
                    </a:lnTo>
                    <a:lnTo>
                      <a:pt x="1273" y="289"/>
                    </a:lnTo>
                    <a:lnTo>
                      <a:pt x="1192" y="288"/>
                    </a:lnTo>
                    <a:lnTo>
                      <a:pt x="1113" y="286"/>
                    </a:lnTo>
                    <a:lnTo>
                      <a:pt x="1038" y="285"/>
                    </a:lnTo>
                    <a:lnTo>
                      <a:pt x="965" y="285"/>
                    </a:lnTo>
                    <a:lnTo>
                      <a:pt x="896" y="285"/>
                    </a:lnTo>
                    <a:lnTo>
                      <a:pt x="832" y="283"/>
                    </a:lnTo>
                    <a:lnTo>
                      <a:pt x="770" y="283"/>
                    </a:lnTo>
                    <a:lnTo>
                      <a:pt x="716" y="283"/>
                    </a:lnTo>
                    <a:lnTo>
                      <a:pt x="666" y="283"/>
                    </a:lnTo>
                    <a:lnTo>
                      <a:pt x="622" y="283"/>
                    </a:lnTo>
                    <a:lnTo>
                      <a:pt x="585" y="285"/>
                    </a:lnTo>
                    <a:lnTo>
                      <a:pt x="556" y="285"/>
                    </a:lnTo>
                    <a:lnTo>
                      <a:pt x="532" y="286"/>
                    </a:lnTo>
                    <a:lnTo>
                      <a:pt x="519" y="288"/>
                    </a:lnTo>
                    <a:lnTo>
                      <a:pt x="524" y="242"/>
                    </a:lnTo>
                    <a:lnTo>
                      <a:pt x="531" y="189"/>
                    </a:lnTo>
                    <a:lnTo>
                      <a:pt x="537" y="138"/>
                    </a:lnTo>
                    <a:lnTo>
                      <a:pt x="541" y="97"/>
                    </a:lnTo>
                    <a:close/>
                  </a:path>
                </a:pathLst>
              </a:custGeom>
              <a:solidFill>
                <a:srgbClr val="E2D1D8"/>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 name="Freeform 9"/>
              <p:cNvSpPr/>
              <p:nvPr/>
            </p:nvSpPr>
            <p:spPr bwMode="auto">
              <a:xfrm>
                <a:off x="483" y="1951"/>
                <a:ext cx="94" cy="36"/>
              </a:xfrm>
              <a:custGeom>
                <a:avLst/>
                <a:gdLst>
                  <a:gd name="T0" fmla="*/ 18 w 282"/>
                  <a:gd name="T1" fmla="*/ 67 h 108"/>
                  <a:gd name="T2" fmla="*/ 15 w 282"/>
                  <a:gd name="T3" fmla="*/ 74 h 108"/>
                  <a:gd name="T4" fmla="*/ 36 w 282"/>
                  <a:gd name="T5" fmla="*/ 58 h 108"/>
                  <a:gd name="T6" fmla="*/ 55 w 282"/>
                  <a:gd name="T7" fmla="*/ 44 h 108"/>
                  <a:gd name="T8" fmla="*/ 74 w 282"/>
                  <a:gd name="T9" fmla="*/ 35 h 108"/>
                  <a:gd name="T10" fmla="*/ 96 w 282"/>
                  <a:gd name="T11" fmla="*/ 27 h 108"/>
                  <a:gd name="T12" fmla="*/ 115 w 282"/>
                  <a:gd name="T13" fmla="*/ 22 h 108"/>
                  <a:gd name="T14" fmla="*/ 134 w 282"/>
                  <a:gd name="T15" fmla="*/ 19 h 108"/>
                  <a:gd name="T16" fmla="*/ 154 w 282"/>
                  <a:gd name="T17" fmla="*/ 20 h 108"/>
                  <a:gd name="T18" fmla="*/ 173 w 282"/>
                  <a:gd name="T19" fmla="*/ 20 h 108"/>
                  <a:gd name="T20" fmla="*/ 190 w 282"/>
                  <a:gd name="T21" fmla="*/ 26 h 108"/>
                  <a:gd name="T22" fmla="*/ 207 w 282"/>
                  <a:gd name="T23" fmla="*/ 32 h 108"/>
                  <a:gd name="T24" fmla="*/ 220 w 282"/>
                  <a:gd name="T25" fmla="*/ 39 h 108"/>
                  <a:gd name="T26" fmla="*/ 234 w 282"/>
                  <a:gd name="T27" fmla="*/ 51 h 108"/>
                  <a:gd name="T28" fmla="*/ 244 w 282"/>
                  <a:gd name="T29" fmla="*/ 63 h 108"/>
                  <a:gd name="T30" fmla="*/ 253 w 282"/>
                  <a:gd name="T31" fmla="*/ 76 h 108"/>
                  <a:gd name="T32" fmla="*/ 260 w 282"/>
                  <a:gd name="T33" fmla="*/ 91 h 108"/>
                  <a:gd name="T34" fmla="*/ 264 w 282"/>
                  <a:gd name="T35" fmla="*/ 108 h 108"/>
                  <a:gd name="T36" fmla="*/ 282 w 282"/>
                  <a:gd name="T37" fmla="*/ 105 h 108"/>
                  <a:gd name="T38" fmla="*/ 278 w 282"/>
                  <a:gd name="T39" fmla="*/ 85 h 108"/>
                  <a:gd name="T40" fmla="*/ 270 w 282"/>
                  <a:gd name="T41" fmla="*/ 67 h 108"/>
                  <a:gd name="T42" fmla="*/ 258 w 282"/>
                  <a:gd name="T43" fmla="*/ 51 h 108"/>
                  <a:gd name="T44" fmla="*/ 245 w 282"/>
                  <a:gd name="T45" fmla="*/ 36 h 108"/>
                  <a:gd name="T46" fmla="*/ 229 w 282"/>
                  <a:gd name="T47" fmla="*/ 25 h 108"/>
                  <a:gd name="T48" fmla="*/ 213 w 282"/>
                  <a:gd name="T49" fmla="*/ 14 h 108"/>
                  <a:gd name="T50" fmla="*/ 195 w 282"/>
                  <a:gd name="T51" fmla="*/ 8 h 108"/>
                  <a:gd name="T52" fmla="*/ 176 w 282"/>
                  <a:gd name="T53" fmla="*/ 3 h 108"/>
                  <a:gd name="T54" fmla="*/ 154 w 282"/>
                  <a:gd name="T55" fmla="*/ 0 h 108"/>
                  <a:gd name="T56" fmla="*/ 134 w 282"/>
                  <a:gd name="T57" fmla="*/ 1 h 108"/>
                  <a:gd name="T58" fmla="*/ 112 w 282"/>
                  <a:gd name="T59" fmla="*/ 4 h 108"/>
                  <a:gd name="T60" fmla="*/ 90 w 282"/>
                  <a:gd name="T61" fmla="*/ 10 h 108"/>
                  <a:gd name="T62" fmla="*/ 68 w 282"/>
                  <a:gd name="T63" fmla="*/ 17 h 108"/>
                  <a:gd name="T64" fmla="*/ 46 w 282"/>
                  <a:gd name="T65" fmla="*/ 29 h 108"/>
                  <a:gd name="T66" fmla="*/ 24 w 282"/>
                  <a:gd name="T67" fmla="*/ 44 h 108"/>
                  <a:gd name="T68" fmla="*/ 3 w 282"/>
                  <a:gd name="T69" fmla="*/ 60 h 108"/>
                  <a:gd name="T70" fmla="*/ 0 w 282"/>
                  <a:gd name="T71" fmla="*/ 67 h 108"/>
                  <a:gd name="T72" fmla="*/ 3 w 282"/>
                  <a:gd name="T73" fmla="*/ 60 h 108"/>
                  <a:gd name="T74" fmla="*/ 0 w 282"/>
                  <a:gd name="T75" fmla="*/ 63 h 108"/>
                  <a:gd name="T76" fmla="*/ 0 w 282"/>
                  <a:gd name="T77" fmla="*/ 67 h 108"/>
                  <a:gd name="T78" fmla="*/ 18 w 282"/>
                  <a:gd name="T79" fmla="*/ 67 h 1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2"/>
                  <a:gd name="T121" fmla="*/ 0 h 108"/>
                  <a:gd name="T122" fmla="*/ 282 w 282"/>
                  <a:gd name="T123" fmla="*/ 108 h 1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2" h="108">
                    <a:moveTo>
                      <a:pt x="18" y="67"/>
                    </a:moveTo>
                    <a:lnTo>
                      <a:pt x="15" y="74"/>
                    </a:lnTo>
                    <a:lnTo>
                      <a:pt x="36" y="58"/>
                    </a:lnTo>
                    <a:lnTo>
                      <a:pt x="55" y="44"/>
                    </a:lnTo>
                    <a:lnTo>
                      <a:pt x="74" y="35"/>
                    </a:lnTo>
                    <a:lnTo>
                      <a:pt x="96" y="27"/>
                    </a:lnTo>
                    <a:lnTo>
                      <a:pt x="115" y="22"/>
                    </a:lnTo>
                    <a:lnTo>
                      <a:pt x="134" y="19"/>
                    </a:lnTo>
                    <a:lnTo>
                      <a:pt x="154" y="20"/>
                    </a:lnTo>
                    <a:lnTo>
                      <a:pt x="173" y="20"/>
                    </a:lnTo>
                    <a:lnTo>
                      <a:pt x="190" y="26"/>
                    </a:lnTo>
                    <a:lnTo>
                      <a:pt x="207" y="32"/>
                    </a:lnTo>
                    <a:lnTo>
                      <a:pt x="220" y="39"/>
                    </a:lnTo>
                    <a:lnTo>
                      <a:pt x="234" y="51"/>
                    </a:lnTo>
                    <a:lnTo>
                      <a:pt x="244" y="63"/>
                    </a:lnTo>
                    <a:lnTo>
                      <a:pt x="253" y="76"/>
                    </a:lnTo>
                    <a:lnTo>
                      <a:pt x="260" y="91"/>
                    </a:lnTo>
                    <a:lnTo>
                      <a:pt x="264" y="108"/>
                    </a:lnTo>
                    <a:lnTo>
                      <a:pt x="282" y="105"/>
                    </a:lnTo>
                    <a:lnTo>
                      <a:pt x="278" y="85"/>
                    </a:lnTo>
                    <a:lnTo>
                      <a:pt x="270" y="67"/>
                    </a:lnTo>
                    <a:lnTo>
                      <a:pt x="258" y="51"/>
                    </a:lnTo>
                    <a:lnTo>
                      <a:pt x="245" y="36"/>
                    </a:lnTo>
                    <a:lnTo>
                      <a:pt x="229" y="25"/>
                    </a:lnTo>
                    <a:lnTo>
                      <a:pt x="213" y="14"/>
                    </a:lnTo>
                    <a:lnTo>
                      <a:pt x="195" y="8"/>
                    </a:lnTo>
                    <a:lnTo>
                      <a:pt x="176" y="3"/>
                    </a:lnTo>
                    <a:lnTo>
                      <a:pt x="154" y="0"/>
                    </a:lnTo>
                    <a:lnTo>
                      <a:pt x="134" y="1"/>
                    </a:lnTo>
                    <a:lnTo>
                      <a:pt x="112" y="4"/>
                    </a:lnTo>
                    <a:lnTo>
                      <a:pt x="90" y="10"/>
                    </a:lnTo>
                    <a:lnTo>
                      <a:pt x="68" y="17"/>
                    </a:lnTo>
                    <a:lnTo>
                      <a:pt x="46" y="29"/>
                    </a:lnTo>
                    <a:lnTo>
                      <a:pt x="24" y="44"/>
                    </a:lnTo>
                    <a:lnTo>
                      <a:pt x="3" y="60"/>
                    </a:lnTo>
                    <a:lnTo>
                      <a:pt x="0" y="67"/>
                    </a:lnTo>
                    <a:lnTo>
                      <a:pt x="3" y="60"/>
                    </a:lnTo>
                    <a:lnTo>
                      <a:pt x="0" y="63"/>
                    </a:lnTo>
                    <a:lnTo>
                      <a:pt x="0" y="67"/>
                    </a:lnTo>
                    <a:lnTo>
                      <a:pt x="18" y="6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 name="Freeform 10"/>
              <p:cNvSpPr/>
              <p:nvPr/>
            </p:nvSpPr>
            <p:spPr bwMode="auto">
              <a:xfrm>
                <a:off x="403" y="1974"/>
                <a:ext cx="86" cy="449"/>
              </a:xfrm>
              <a:custGeom>
                <a:avLst/>
                <a:gdLst>
                  <a:gd name="T0" fmla="*/ 18 w 260"/>
                  <a:gd name="T1" fmla="*/ 1348 h 1348"/>
                  <a:gd name="T2" fmla="*/ 18 w 260"/>
                  <a:gd name="T3" fmla="*/ 1348 h 1348"/>
                  <a:gd name="T4" fmla="*/ 24 w 260"/>
                  <a:gd name="T5" fmla="*/ 1322 h 1348"/>
                  <a:gd name="T6" fmla="*/ 34 w 260"/>
                  <a:gd name="T7" fmla="*/ 1273 h 1348"/>
                  <a:gd name="T8" fmla="*/ 47 w 260"/>
                  <a:gd name="T9" fmla="*/ 1209 h 1348"/>
                  <a:gd name="T10" fmla="*/ 63 w 260"/>
                  <a:gd name="T11" fmla="*/ 1128 h 1348"/>
                  <a:gd name="T12" fmla="*/ 81 w 260"/>
                  <a:gd name="T13" fmla="*/ 1035 h 1348"/>
                  <a:gd name="T14" fmla="*/ 100 w 260"/>
                  <a:gd name="T15" fmla="*/ 934 h 1348"/>
                  <a:gd name="T16" fmla="*/ 119 w 260"/>
                  <a:gd name="T17" fmla="*/ 825 h 1348"/>
                  <a:gd name="T18" fmla="*/ 140 w 260"/>
                  <a:gd name="T19" fmla="*/ 712 h 1348"/>
                  <a:gd name="T20" fmla="*/ 160 w 260"/>
                  <a:gd name="T21" fmla="*/ 599 h 1348"/>
                  <a:gd name="T22" fmla="*/ 181 w 260"/>
                  <a:gd name="T23" fmla="*/ 486 h 1348"/>
                  <a:gd name="T24" fmla="*/ 200 w 260"/>
                  <a:gd name="T25" fmla="*/ 379 h 1348"/>
                  <a:gd name="T26" fmla="*/ 217 w 260"/>
                  <a:gd name="T27" fmla="*/ 278 h 1348"/>
                  <a:gd name="T28" fmla="*/ 232 w 260"/>
                  <a:gd name="T29" fmla="*/ 188 h 1348"/>
                  <a:gd name="T30" fmla="*/ 245 w 260"/>
                  <a:gd name="T31" fmla="*/ 109 h 1348"/>
                  <a:gd name="T32" fmla="*/ 254 w 260"/>
                  <a:gd name="T33" fmla="*/ 44 h 1348"/>
                  <a:gd name="T34" fmla="*/ 260 w 260"/>
                  <a:gd name="T35" fmla="*/ 0 h 1348"/>
                  <a:gd name="T36" fmla="*/ 242 w 260"/>
                  <a:gd name="T37" fmla="*/ 0 h 1348"/>
                  <a:gd name="T38" fmla="*/ 236 w 260"/>
                  <a:gd name="T39" fmla="*/ 44 h 1348"/>
                  <a:gd name="T40" fmla="*/ 228 w 260"/>
                  <a:gd name="T41" fmla="*/ 106 h 1348"/>
                  <a:gd name="T42" fmla="*/ 214 w 260"/>
                  <a:gd name="T43" fmla="*/ 185 h 1348"/>
                  <a:gd name="T44" fmla="*/ 200 w 260"/>
                  <a:gd name="T45" fmla="*/ 275 h 1348"/>
                  <a:gd name="T46" fmla="*/ 182 w 260"/>
                  <a:gd name="T47" fmla="*/ 376 h 1348"/>
                  <a:gd name="T48" fmla="*/ 163 w 260"/>
                  <a:gd name="T49" fmla="*/ 483 h 1348"/>
                  <a:gd name="T50" fmla="*/ 143 w 260"/>
                  <a:gd name="T51" fmla="*/ 596 h 1348"/>
                  <a:gd name="T52" fmla="*/ 122 w 260"/>
                  <a:gd name="T53" fmla="*/ 709 h 1348"/>
                  <a:gd name="T54" fmla="*/ 101 w 260"/>
                  <a:gd name="T55" fmla="*/ 822 h 1348"/>
                  <a:gd name="T56" fmla="*/ 82 w 260"/>
                  <a:gd name="T57" fmla="*/ 931 h 1348"/>
                  <a:gd name="T58" fmla="*/ 63 w 260"/>
                  <a:gd name="T59" fmla="*/ 1032 h 1348"/>
                  <a:gd name="T60" fmla="*/ 46 w 260"/>
                  <a:gd name="T61" fmla="*/ 1125 h 1348"/>
                  <a:gd name="T62" fmla="*/ 30 w 260"/>
                  <a:gd name="T63" fmla="*/ 1206 h 1348"/>
                  <a:gd name="T64" fmla="*/ 16 w 260"/>
                  <a:gd name="T65" fmla="*/ 1270 h 1348"/>
                  <a:gd name="T66" fmla="*/ 6 w 260"/>
                  <a:gd name="T67" fmla="*/ 1319 h 1348"/>
                  <a:gd name="T68" fmla="*/ 0 w 260"/>
                  <a:gd name="T69" fmla="*/ 1345 h 1348"/>
                  <a:gd name="T70" fmla="*/ 0 w 260"/>
                  <a:gd name="T71" fmla="*/ 1345 h 1348"/>
                  <a:gd name="T72" fmla="*/ 18 w 260"/>
                  <a:gd name="T73" fmla="*/ 1348 h 13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0"/>
                  <a:gd name="T112" fmla="*/ 0 h 1348"/>
                  <a:gd name="T113" fmla="*/ 260 w 260"/>
                  <a:gd name="T114" fmla="*/ 1348 h 13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0" h="1348">
                    <a:moveTo>
                      <a:pt x="18" y="1348"/>
                    </a:moveTo>
                    <a:lnTo>
                      <a:pt x="18" y="1348"/>
                    </a:lnTo>
                    <a:lnTo>
                      <a:pt x="24" y="1322"/>
                    </a:lnTo>
                    <a:lnTo>
                      <a:pt x="34" y="1273"/>
                    </a:lnTo>
                    <a:lnTo>
                      <a:pt x="47" y="1209"/>
                    </a:lnTo>
                    <a:lnTo>
                      <a:pt x="63" y="1128"/>
                    </a:lnTo>
                    <a:lnTo>
                      <a:pt x="81" y="1035"/>
                    </a:lnTo>
                    <a:lnTo>
                      <a:pt x="100" y="934"/>
                    </a:lnTo>
                    <a:lnTo>
                      <a:pt x="119" y="825"/>
                    </a:lnTo>
                    <a:lnTo>
                      <a:pt x="140" y="712"/>
                    </a:lnTo>
                    <a:lnTo>
                      <a:pt x="160" y="599"/>
                    </a:lnTo>
                    <a:lnTo>
                      <a:pt x="181" y="486"/>
                    </a:lnTo>
                    <a:lnTo>
                      <a:pt x="200" y="379"/>
                    </a:lnTo>
                    <a:lnTo>
                      <a:pt x="217" y="278"/>
                    </a:lnTo>
                    <a:lnTo>
                      <a:pt x="232" y="188"/>
                    </a:lnTo>
                    <a:lnTo>
                      <a:pt x="245" y="109"/>
                    </a:lnTo>
                    <a:lnTo>
                      <a:pt x="254" y="44"/>
                    </a:lnTo>
                    <a:lnTo>
                      <a:pt x="260" y="0"/>
                    </a:lnTo>
                    <a:lnTo>
                      <a:pt x="242" y="0"/>
                    </a:lnTo>
                    <a:lnTo>
                      <a:pt x="236" y="44"/>
                    </a:lnTo>
                    <a:lnTo>
                      <a:pt x="228" y="106"/>
                    </a:lnTo>
                    <a:lnTo>
                      <a:pt x="214" y="185"/>
                    </a:lnTo>
                    <a:lnTo>
                      <a:pt x="200" y="275"/>
                    </a:lnTo>
                    <a:lnTo>
                      <a:pt x="182" y="376"/>
                    </a:lnTo>
                    <a:lnTo>
                      <a:pt x="163" y="483"/>
                    </a:lnTo>
                    <a:lnTo>
                      <a:pt x="143" y="596"/>
                    </a:lnTo>
                    <a:lnTo>
                      <a:pt x="122" y="709"/>
                    </a:lnTo>
                    <a:lnTo>
                      <a:pt x="101" y="822"/>
                    </a:lnTo>
                    <a:lnTo>
                      <a:pt x="82" y="931"/>
                    </a:lnTo>
                    <a:lnTo>
                      <a:pt x="63" y="1032"/>
                    </a:lnTo>
                    <a:lnTo>
                      <a:pt x="46" y="1125"/>
                    </a:lnTo>
                    <a:lnTo>
                      <a:pt x="30" y="1206"/>
                    </a:lnTo>
                    <a:lnTo>
                      <a:pt x="16" y="1270"/>
                    </a:lnTo>
                    <a:lnTo>
                      <a:pt x="6" y="1319"/>
                    </a:lnTo>
                    <a:lnTo>
                      <a:pt x="0" y="1345"/>
                    </a:lnTo>
                    <a:lnTo>
                      <a:pt x="18" y="134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 name="Freeform 11"/>
              <p:cNvSpPr/>
              <p:nvPr/>
            </p:nvSpPr>
            <p:spPr bwMode="auto">
              <a:xfrm>
                <a:off x="391" y="2422"/>
                <a:ext cx="47" cy="138"/>
              </a:xfrm>
              <a:custGeom>
                <a:avLst/>
                <a:gdLst>
                  <a:gd name="T0" fmla="*/ 142 w 142"/>
                  <a:gd name="T1" fmla="*/ 397 h 414"/>
                  <a:gd name="T2" fmla="*/ 142 w 142"/>
                  <a:gd name="T3" fmla="*/ 397 h 414"/>
                  <a:gd name="T4" fmla="*/ 84 w 142"/>
                  <a:gd name="T5" fmla="*/ 378 h 414"/>
                  <a:gd name="T6" fmla="*/ 46 w 142"/>
                  <a:gd name="T7" fmla="*/ 344 h 414"/>
                  <a:gd name="T8" fmla="*/ 25 w 142"/>
                  <a:gd name="T9" fmla="*/ 291 h 414"/>
                  <a:gd name="T10" fmla="*/ 18 w 142"/>
                  <a:gd name="T11" fmla="*/ 229 h 414"/>
                  <a:gd name="T12" fmla="*/ 21 w 142"/>
                  <a:gd name="T13" fmla="*/ 163 h 414"/>
                  <a:gd name="T14" fmla="*/ 29 w 142"/>
                  <a:gd name="T15" fmla="*/ 100 h 414"/>
                  <a:gd name="T16" fmla="*/ 41 w 142"/>
                  <a:gd name="T17" fmla="*/ 44 h 414"/>
                  <a:gd name="T18" fmla="*/ 53 w 142"/>
                  <a:gd name="T19" fmla="*/ 3 h 414"/>
                  <a:gd name="T20" fmla="*/ 35 w 142"/>
                  <a:gd name="T21" fmla="*/ 0 h 414"/>
                  <a:gd name="T22" fmla="*/ 24 w 142"/>
                  <a:gd name="T23" fmla="*/ 41 h 414"/>
                  <a:gd name="T24" fmla="*/ 12 w 142"/>
                  <a:gd name="T25" fmla="*/ 97 h 414"/>
                  <a:gd name="T26" fmla="*/ 3 w 142"/>
                  <a:gd name="T27" fmla="*/ 163 h 414"/>
                  <a:gd name="T28" fmla="*/ 0 w 142"/>
                  <a:gd name="T29" fmla="*/ 229 h 414"/>
                  <a:gd name="T30" fmla="*/ 7 w 142"/>
                  <a:gd name="T31" fmla="*/ 294 h 414"/>
                  <a:gd name="T32" fmla="*/ 31 w 142"/>
                  <a:gd name="T33" fmla="*/ 353 h 414"/>
                  <a:gd name="T34" fmla="*/ 75 w 142"/>
                  <a:gd name="T35" fmla="*/ 395 h 414"/>
                  <a:gd name="T36" fmla="*/ 142 w 142"/>
                  <a:gd name="T37" fmla="*/ 414 h 414"/>
                  <a:gd name="T38" fmla="*/ 142 w 142"/>
                  <a:gd name="T39" fmla="*/ 414 h 414"/>
                  <a:gd name="T40" fmla="*/ 142 w 142"/>
                  <a:gd name="T41" fmla="*/ 397 h 4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414"/>
                  <a:gd name="T65" fmla="*/ 142 w 142"/>
                  <a:gd name="T66" fmla="*/ 414 h 4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414">
                    <a:moveTo>
                      <a:pt x="142" y="397"/>
                    </a:moveTo>
                    <a:lnTo>
                      <a:pt x="142" y="397"/>
                    </a:lnTo>
                    <a:lnTo>
                      <a:pt x="84" y="378"/>
                    </a:lnTo>
                    <a:lnTo>
                      <a:pt x="46" y="344"/>
                    </a:lnTo>
                    <a:lnTo>
                      <a:pt x="25" y="291"/>
                    </a:lnTo>
                    <a:lnTo>
                      <a:pt x="18" y="229"/>
                    </a:lnTo>
                    <a:lnTo>
                      <a:pt x="21" y="163"/>
                    </a:lnTo>
                    <a:lnTo>
                      <a:pt x="29" y="100"/>
                    </a:lnTo>
                    <a:lnTo>
                      <a:pt x="41" y="44"/>
                    </a:lnTo>
                    <a:lnTo>
                      <a:pt x="53" y="3"/>
                    </a:lnTo>
                    <a:lnTo>
                      <a:pt x="35" y="0"/>
                    </a:lnTo>
                    <a:lnTo>
                      <a:pt x="24" y="41"/>
                    </a:lnTo>
                    <a:lnTo>
                      <a:pt x="12" y="97"/>
                    </a:lnTo>
                    <a:lnTo>
                      <a:pt x="3" y="163"/>
                    </a:lnTo>
                    <a:lnTo>
                      <a:pt x="0" y="229"/>
                    </a:lnTo>
                    <a:lnTo>
                      <a:pt x="7" y="294"/>
                    </a:lnTo>
                    <a:lnTo>
                      <a:pt x="31" y="353"/>
                    </a:lnTo>
                    <a:lnTo>
                      <a:pt x="75" y="395"/>
                    </a:lnTo>
                    <a:lnTo>
                      <a:pt x="142" y="414"/>
                    </a:lnTo>
                    <a:lnTo>
                      <a:pt x="142" y="39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 name="Freeform 12"/>
              <p:cNvSpPr/>
              <p:nvPr/>
            </p:nvSpPr>
            <p:spPr bwMode="auto">
              <a:xfrm>
                <a:off x="438" y="2536"/>
                <a:ext cx="413" cy="26"/>
              </a:xfrm>
              <a:custGeom>
                <a:avLst/>
                <a:gdLst>
                  <a:gd name="T0" fmla="*/ 1237 w 1237"/>
                  <a:gd name="T1" fmla="*/ 2 h 77"/>
                  <a:gd name="T2" fmla="*/ 1203 w 1237"/>
                  <a:gd name="T3" fmla="*/ 0 h 77"/>
                  <a:gd name="T4" fmla="*/ 1155 w 1237"/>
                  <a:gd name="T5" fmla="*/ 0 h 77"/>
                  <a:gd name="T6" fmla="*/ 1093 w 1237"/>
                  <a:gd name="T7" fmla="*/ 5 h 77"/>
                  <a:gd name="T8" fmla="*/ 1020 w 1237"/>
                  <a:gd name="T9" fmla="*/ 9 h 77"/>
                  <a:gd name="T10" fmla="*/ 939 w 1237"/>
                  <a:gd name="T11" fmla="*/ 14 h 77"/>
                  <a:gd name="T12" fmla="*/ 850 w 1237"/>
                  <a:gd name="T13" fmla="*/ 19 h 77"/>
                  <a:gd name="T14" fmla="*/ 756 w 1237"/>
                  <a:gd name="T15" fmla="*/ 25 h 77"/>
                  <a:gd name="T16" fmla="*/ 659 w 1237"/>
                  <a:gd name="T17" fmla="*/ 33 h 77"/>
                  <a:gd name="T18" fmla="*/ 561 w 1237"/>
                  <a:gd name="T19" fmla="*/ 38 h 77"/>
                  <a:gd name="T20" fmla="*/ 462 w 1237"/>
                  <a:gd name="T21" fmla="*/ 44 h 77"/>
                  <a:gd name="T22" fmla="*/ 367 w 1237"/>
                  <a:gd name="T23" fmla="*/ 49 h 77"/>
                  <a:gd name="T24" fmla="*/ 278 w 1237"/>
                  <a:gd name="T25" fmla="*/ 53 h 77"/>
                  <a:gd name="T26" fmla="*/ 193 w 1237"/>
                  <a:gd name="T27" fmla="*/ 56 h 77"/>
                  <a:gd name="T28" fmla="*/ 118 w 1237"/>
                  <a:gd name="T29" fmla="*/ 56 h 77"/>
                  <a:gd name="T30" fmla="*/ 53 w 1237"/>
                  <a:gd name="T31" fmla="*/ 56 h 77"/>
                  <a:gd name="T32" fmla="*/ 0 w 1237"/>
                  <a:gd name="T33" fmla="*/ 55 h 77"/>
                  <a:gd name="T34" fmla="*/ 25 w 1237"/>
                  <a:gd name="T35" fmla="*/ 74 h 77"/>
                  <a:gd name="T36" fmla="*/ 84 w 1237"/>
                  <a:gd name="T37" fmla="*/ 77 h 77"/>
                  <a:gd name="T38" fmla="*/ 154 w 1237"/>
                  <a:gd name="T39" fmla="*/ 77 h 77"/>
                  <a:gd name="T40" fmla="*/ 234 w 1237"/>
                  <a:gd name="T41" fmla="*/ 72 h 77"/>
                  <a:gd name="T42" fmla="*/ 322 w 1237"/>
                  <a:gd name="T43" fmla="*/ 69 h 77"/>
                  <a:gd name="T44" fmla="*/ 414 w 1237"/>
                  <a:gd name="T45" fmla="*/ 65 h 77"/>
                  <a:gd name="T46" fmla="*/ 511 w 1237"/>
                  <a:gd name="T47" fmla="*/ 59 h 77"/>
                  <a:gd name="T48" fmla="*/ 609 w 1237"/>
                  <a:gd name="T49" fmla="*/ 53 h 77"/>
                  <a:gd name="T50" fmla="*/ 707 w 1237"/>
                  <a:gd name="T51" fmla="*/ 46 h 77"/>
                  <a:gd name="T52" fmla="*/ 803 w 1237"/>
                  <a:gd name="T53" fmla="*/ 40 h 77"/>
                  <a:gd name="T54" fmla="*/ 895 w 1237"/>
                  <a:gd name="T55" fmla="*/ 34 h 77"/>
                  <a:gd name="T56" fmla="*/ 980 w 1237"/>
                  <a:gd name="T57" fmla="*/ 30 h 77"/>
                  <a:gd name="T58" fmla="*/ 1058 w 1237"/>
                  <a:gd name="T59" fmla="*/ 24 h 77"/>
                  <a:gd name="T60" fmla="*/ 1125 w 1237"/>
                  <a:gd name="T61" fmla="*/ 21 h 77"/>
                  <a:gd name="T62" fmla="*/ 1181 w 1237"/>
                  <a:gd name="T63" fmla="*/ 21 h 77"/>
                  <a:gd name="T64" fmla="*/ 1222 w 1237"/>
                  <a:gd name="T65" fmla="*/ 21 h 77"/>
                  <a:gd name="T66" fmla="*/ 1237 w 1237"/>
                  <a:gd name="T67" fmla="*/ 19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7"/>
                  <a:gd name="T103" fmla="*/ 0 h 77"/>
                  <a:gd name="T104" fmla="*/ 1237 w 1237"/>
                  <a:gd name="T105" fmla="*/ 77 h 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7" h="77">
                    <a:moveTo>
                      <a:pt x="1237" y="2"/>
                    </a:moveTo>
                    <a:lnTo>
                      <a:pt x="1237" y="2"/>
                    </a:lnTo>
                    <a:lnTo>
                      <a:pt x="1222" y="0"/>
                    </a:lnTo>
                    <a:lnTo>
                      <a:pt x="1203" y="0"/>
                    </a:lnTo>
                    <a:lnTo>
                      <a:pt x="1181" y="0"/>
                    </a:lnTo>
                    <a:lnTo>
                      <a:pt x="1155" y="0"/>
                    </a:lnTo>
                    <a:lnTo>
                      <a:pt x="1125" y="3"/>
                    </a:lnTo>
                    <a:lnTo>
                      <a:pt x="1093" y="5"/>
                    </a:lnTo>
                    <a:lnTo>
                      <a:pt x="1058" y="6"/>
                    </a:lnTo>
                    <a:lnTo>
                      <a:pt x="1020" y="9"/>
                    </a:lnTo>
                    <a:lnTo>
                      <a:pt x="980" y="12"/>
                    </a:lnTo>
                    <a:lnTo>
                      <a:pt x="939" y="14"/>
                    </a:lnTo>
                    <a:lnTo>
                      <a:pt x="895" y="16"/>
                    </a:lnTo>
                    <a:lnTo>
                      <a:pt x="850" y="19"/>
                    </a:lnTo>
                    <a:lnTo>
                      <a:pt x="803" y="22"/>
                    </a:lnTo>
                    <a:lnTo>
                      <a:pt x="756" y="25"/>
                    </a:lnTo>
                    <a:lnTo>
                      <a:pt x="707" y="28"/>
                    </a:lnTo>
                    <a:lnTo>
                      <a:pt x="659" y="33"/>
                    </a:lnTo>
                    <a:lnTo>
                      <a:pt x="609" y="36"/>
                    </a:lnTo>
                    <a:lnTo>
                      <a:pt x="561" y="38"/>
                    </a:lnTo>
                    <a:lnTo>
                      <a:pt x="511" y="41"/>
                    </a:lnTo>
                    <a:lnTo>
                      <a:pt x="462" y="44"/>
                    </a:lnTo>
                    <a:lnTo>
                      <a:pt x="414" y="47"/>
                    </a:lnTo>
                    <a:lnTo>
                      <a:pt x="367" y="49"/>
                    </a:lnTo>
                    <a:lnTo>
                      <a:pt x="322" y="52"/>
                    </a:lnTo>
                    <a:lnTo>
                      <a:pt x="278" y="53"/>
                    </a:lnTo>
                    <a:lnTo>
                      <a:pt x="234" y="55"/>
                    </a:lnTo>
                    <a:lnTo>
                      <a:pt x="193" y="56"/>
                    </a:lnTo>
                    <a:lnTo>
                      <a:pt x="154" y="56"/>
                    </a:lnTo>
                    <a:lnTo>
                      <a:pt x="118" y="56"/>
                    </a:lnTo>
                    <a:lnTo>
                      <a:pt x="84" y="56"/>
                    </a:lnTo>
                    <a:lnTo>
                      <a:pt x="53" y="56"/>
                    </a:lnTo>
                    <a:lnTo>
                      <a:pt x="25" y="56"/>
                    </a:lnTo>
                    <a:lnTo>
                      <a:pt x="0" y="55"/>
                    </a:lnTo>
                    <a:lnTo>
                      <a:pt x="0" y="72"/>
                    </a:lnTo>
                    <a:lnTo>
                      <a:pt x="25" y="74"/>
                    </a:lnTo>
                    <a:lnTo>
                      <a:pt x="53" y="77"/>
                    </a:lnTo>
                    <a:lnTo>
                      <a:pt x="84" y="77"/>
                    </a:lnTo>
                    <a:lnTo>
                      <a:pt x="118" y="77"/>
                    </a:lnTo>
                    <a:lnTo>
                      <a:pt x="154" y="77"/>
                    </a:lnTo>
                    <a:lnTo>
                      <a:pt x="193" y="74"/>
                    </a:lnTo>
                    <a:lnTo>
                      <a:pt x="234" y="72"/>
                    </a:lnTo>
                    <a:lnTo>
                      <a:pt x="278" y="71"/>
                    </a:lnTo>
                    <a:lnTo>
                      <a:pt x="322" y="69"/>
                    </a:lnTo>
                    <a:lnTo>
                      <a:pt x="367" y="66"/>
                    </a:lnTo>
                    <a:lnTo>
                      <a:pt x="414" y="65"/>
                    </a:lnTo>
                    <a:lnTo>
                      <a:pt x="462" y="62"/>
                    </a:lnTo>
                    <a:lnTo>
                      <a:pt x="511" y="59"/>
                    </a:lnTo>
                    <a:lnTo>
                      <a:pt x="561" y="56"/>
                    </a:lnTo>
                    <a:lnTo>
                      <a:pt x="609" y="53"/>
                    </a:lnTo>
                    <a:lnTo>
                      <a:pt x="659" y="50"/>
                    </a:lnTo>
                    <a:lnTo>
                      <a:pt x="707" y="46"/>
                    </a:lnTo>
                    <a:lnTo>
                      <a:pt x="756" y="43"/>
                    </a:lnTo>
                    <a:lnTo>
                      <a:pt x="803" y="40"/>
                    </a:lnTo>
                    <a:lnTo>
                      <a:pt x="850" y="37"/>
                    </a:lnTo>
                    <a:lnTo>
                      <a:pt x="895" y="34"/>
                    </a:lnTo>
                    <a:lnTo>
                      <a:pt x="939" y="31"/>
                    </a:lnTo>
                    <a:lnTo>
                      <a:pt x="980" y="30"/>
                    </a:lnTo>
                    <a:lnTo>
                      <a:pt x="1020" y="27"/>
                    </a:lnTo>
                    <a:lnTo>
                      <a:pt x="1058" y="24"/>
                    </a:lnTo>
                    <a:lnTo>
                      <a:pt x="1093" y="22"/>
                    </a:lnTo>
                    <a:lnTo>
                      <a:pt x="1125" y="21"/>
                    </a:lnTo>
                    <a:lnTo>
                      <a:pt x="1155" y="21"/>
                    </a:lnTo>
                    <a:lnTo>
                      <a:pt x="1181" y="21"/>
                    </a:lnTo>
                    <a:lnTo>
                      <a:pt x="1203" y="21"/>
                    </a:lnTo>
                    <a:lnTo>
                      <a:pt x="1222" y="21"/>
                    </a:lnTo>
                    <a:lnTo>
                      <a:pt x="1237" y="19"/>
                    </a:lnTo>
                    <a:lnTo>
                      <a:pt x="1237"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 name="Freeform 13"/>
              <p:cNvSpPr/>
              <p:nvPr/>
            </p:nvSpPr>
            <p:spPr bwMode="auto">
              <a:xfrm>
                <a:off x="851" y="2537"/>
                <a:ext cx="419" cy="30"/>
              </a:xfrm>
              <a:custGeom>
                <a:avLst/>
                <a:gdLst>
                  <a:gd name="T0" fmla="*/ 1257 w 1257"/>
                  <a:gd name="T1" fmla="*/ 73 h 91"/>
                  <a:gd name="T2" fmla="*/ 1214 w 1257"/>
                  <a:gd name="T3" fmla="*/ 70 h 91"/>
                  <a:gd name="T4" fmla="*/ 1157 w 1257"/>
                  <a:gd name="T5" fmla="*/ 67 h 91"/>
                  <a:gd name="T6" fmla="*/ 1085 w 1257"/>
                  <a:gd name="T7" fmla="*/ 63 h 91"/>
                  <a:gd name="T8" fmla="*/ 1003 w 1257"/>
                  <a:gd name="T9" fmla="*/ 57 h 91"/>
                  <a:gd name="T10" fmla="*/ 912 w 1257"/>
                  <a:gd name="T11" fmla="*/ 53 h 91"/>
                  <a:gd name="T12" fmla="*/ 815 w 1257"/>
                  <a:gd name="T13" fmla="*/ 47 h 91"/>
                  <a:gd name="T14" fmla="*/ 714 w 1257"/>
                  <a:gd name="T15" fmla="*/ 41 h 91"/>
                  <a:gd name="T16" fmla="*/ 612 w 1257"/>
                  <a:gd name="T17" fmla="*/ 35 h 91"/>
                  <a:gd name="T18" fmla="*/ 509 w 1257"/>
                  <a:gd name="T19" fmla="*/ 29 h 91"/>
                  <a:gd name="T20" fmla="*/ 411 w 1257"/>
                  <a:gd name="T21" fmla="*/ 23 h 91"/>
                  <a:gd name="T22" fmla="*/ 315 w 1257"/>
                  <a:gd name="T23" fmla="*/ 17 h 91"/>
                  <a:gd name="T24" fmla="*/ 229 w 1257"/>
                  <a:gd name="T25" fmla="*/ 13 h 91"/>
                  <a:gd name="T26" fmla="*/ 151 w 1257"/>
                  <a:gd name="T27" fmla="*/ 9 h 91"/>
                  <a:gd name="T28" fmla="*/ 85 w 1257"/>
                  <a:gd name="T29" fmla="*/ 6 h 91"/>
                  <a:gd name="T30" fmla="*/ 35 w 1257"/>
                  <a:gd name="T31" fmla="*/ 0 h 91"/>
                  <a:gd name="T32" fmla="*/ 0 w 1257"/>
                  <a:gd name="T33" fmla="*/ 0 h 91"/>
                  <a:gd name="T34" fmla="*/ 15 w 1257"/>
                  <a:gd name="T35" fmla="*/ 20 h 91"/>
                  <a:gd name="T36" fmla="*/ 59 w 1257"/>
                  <a:gd name="T37" fmla="*/ 20 h 91"/>
                  <a:gd name="T38" fmla="*/ 117 w 1257"/>
                  <a:gd name="T39" fmla="*/ 25 h 91"/>
                  <a:gd name="T40" fmla="*/ 189 w 1257"/>
                  <a:gd name="T41" fmla="*/ 29 h 91"/>
                  <a:gd name="T42" fmla="*/ 271 w 1257"/>
                  <a:gd name="T43" fmla="*/ 34 h 91"/>
                  <a:gd name="T44" fmla="*/ 362 w 1257"/>
                  <a:gd name="T45" fmla="*/ 38 h 91"/>
                  <a:gd name="T46" fmla="*/ 459 w 1257"/>
                  <a:gd name="T47" fmla="*/ 44 h 91"/>
                  <a:gd name="T48" fmla="*/ 560 w 1257"/>
                  <a:gd name="T49" fmla="*/ 50 h 91"/>
                  <a:gd name="T50" fmla="*/ 663 w 1257"/>
                  <a:gd name="T51" fmla="*/ 56 h 91"/>
                  <a:gd name="T52" fmla="*/ 766 w 1257"/>
                  <a:gd name="T53" fmla="*/ 61 h 91"/>
                  <a:gd name="T54" fmla="*/ 865 w 1257"/>
                  <a:gd name="T55" fmla="*/ 67 h 91"/>
                  <a:gd name="T56" fmla="*/ 959 w 1257"/>
                  <a:gd name="T57" fmla="*/ 72 h 91"/>
                  <a:gd name="T58" fmla="*/ 1046 w 1257"/>
                  <a:gd name="T59" fmla="*/ 78 h 91"/>
                  <a:gd name="T60" fmla="*/ 1122 w 1257"/>
                  <a:gd name="T61" fmla="*/ 82 h 91"/>
                  <a:gd name="T62" fmla="*/ 1188 w 1257"/>
                  <a:gd name="T63" fmla="*/ 86 h 91"/>
                  <a:gd name="T64" fmla="*/ 1238 w 1257"/>
                  <a:gd name="T65" fmla="*/ 89 h 91"/>
                  <a:gd name="T66" fmla="*/ 1257 w 1257"/>
                  <a:gd name="T67" fmla="*/ 91 h 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7"/>
                  <a:gd name="T103" fmla="*/ 0 h 91"/>
                  <a:gd name="T104" fmla="*/ 1257 w 1257"/>
                  <a:gd name="T105" fmla="*/ 91 h 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7" h="91">
                    <a:moveTo>
                      <a:pt x="1257" y="73"/>
                    </a:moveTo>
                    <a:lnTo>
                      <a:pt x="1257" y="73"/>
                    </a:lnTo>
                    <a:lnTo>
                      <a:pt x="1238" y="72"/>
                    </a:lnTo>
                    <a:lnTo>
                      <a:pt x="1214" y="70"/>
                    </a:lnTo>
                    <a:lnTo>
                      <a:pt x="1188" y="69"/>
                    </a:lnTo>
                    <a:lnTo>
                      <a:pt x="1157" y="67"/>
                    </a:lnTo>
                    <a:lnTo>
                      <a:pt x="1122" y="64"/>
                    </a:lnTo>
                    <a:lnTo>
                      <a:pt x="1085" y="63"/>
                    </a:lnTo>
                    <a:lnTo>
                      <a:pt x="1046" y="60"/>
                    </a:lnTo>
                    <a:lnTo>
                      <a:pt x="1003" y="57"/>
                    </a:lnTo>
                    <a:lnTo>
                      <a:pt x="959" y="54"/>
                    </a:lnTo>
                    <a:lnTo>
                      <a:pt x="912" y="53"/>
                    </a:lnTo>
                    <a:lnTo>
                      <a:pt x="865" y="50"/>
                    </a:lnTo>
                    <a:lnTo>
                      <a:pt x="815" y="47"/>
                    </a:lnTo>
                    <a:lnTo>
                      <a:pt x="766" y="44"/>
                    </a:lnTo>
                    <a:lnTo>
                      <a:pt x="714" y="41"/>
                    </a:lnTo>
                    <a:lnTo>
                      <a:pt x="663" y="38"/>
                    </a:lnTo>
                    <a:lnTo>
                      <a:pt x="612" y="35"/>
                    </a:lnTo>
                    <a:lnTo>
                      <a:pt x="560" y="32"/>
                    </a:lnTo>
                    <a:lnTo>
                      <a:pt x="509" y="29"/>
                    </a:lnTo>
                    <a:lnTo>
                      <a:pt x="459" y="26"/>
                    </a:lnTo>
                    <a:lnTo>
                      <a:pt x="411" y="23"/>
                    </a:lnTo>
                    <a:lnTo>
                      <a:pt x="362" y="20"/>
                    </a:lnTo>
                    <a:lnTo>
                      <a:pt x="315" y="17"/>
                    </a:lnTo>
                    <a:lnTo>
                      <a:pt x="271" y="16"/>
                    </a:lnTo>
                    <a:lnTo>
                      <a:pt x="229" y="13"/>
                    </a:lnTo>
                    <a:lnTo>
                      <a:pt x="189" y="12"/>
                    </a:lnTo>
                    <a:lnTo>
                      <a:pt x="151" y="9"/>
                    </a:lnTo>
                    <a:lnTo>
                      <a:pt x="117" y="7"/>
                    </a:lnTo>
                    <a:lnTo>
                      <a:pt x="85" y="6"/>
                    </a:lnTo>
                    <a:lnTo>
                      <a:pt x="59" y="3"/>
                    </a:lnTo>
                    <a:lnTo>
                      <a:pt x="35" y="0"/>
                    </a:lnTo>
                    <a:lnTo>
                      <a:pt x="15" y="0"/>
                    </a:lnTo>
                    <a:lnTo>
                      <a:pt x="0" y="0"/>
                    </a:lnTo>
                    <a:lnTo>
                      <a:pt x="0" y="17"/>
                    </a:lnTo>
                    <a:lnTo>
                      <a:pt x="15" y="20"/>
                    </a:lnTo>
                    <a:lnTo>
                      <a:pt x="35" y="20"/>
                    </a:lnTo>
                    <a:lnTo>
                      <a:pt x="59" y="20"/>
                    </a:lnTo>
                    <a:lnTo>
                      <a:pt x="85" y="23"/>
                    </a:lnTo>
                    <a:lnTo>
                      <a:pt x="117" y="25"/>
                    </a:lnTo>
                    <a:lnTo>
                      <a:pt x="151" y="26"/>
                    </a:lnTo>
                    <a:lnTo>
                      <a:pt x="189" y="29"/>
                    </a:lnTo>
                    <a:lnTo>
                      <a:pt x="229" y="31"/>
                    </a:lnTo>
                    <a:lnTo>
                      <a:pt x="271" y="34"/>
                    </a:lnTo>
                    <a:lnTo>
                      <a:pt x="315" y="35"/>
                    </a:lnTo>
                    <a:lnTo>
                      <a:pt x="362" y="38"/>
                    </a:lnTo>
                    <a:lnTo>
                      <a:pt x="411" y="41"/>
                    </a:lnTo>
                    <a:lnTo>
                      <a:pt x="459" y="44"/>
                    </a:lnTo>
                    <a:lnTo>
                      <a:pt x="509" y="47"/>
                    </a:lnTo>
                    <a:lnTo>
                      <a:pt x="560" y="50"/>
                    </a:lnTo>
                    <a:lnTo>
                      <a:pt x="612" y="53"/>
                    </a:lnTo>
                    <a:lnTo>
                      <a:pt x="663" y="56"/>
                    </a:lnTo>
                    <a:lnTo>
                      <a:pt x="714" y="58"/>
                    </a:lnTo>
                    <a:lnTo>
                      <a:pt x="766" y="61"/>
                    </a:lnTo>
                    <a:lnTo>
                      <a:pt x="815" y="64"/>
                    </a:lnTo>
                    <a:lnTo>
                      <a:pt x="865" y="67"/>
                    </a:lnTo>
                    <a:lnTo>
                      <a:pt x="912" y="70"/>
                    </a:lnTo>
                    <a:lnTo>
                      <a:pt x="959" y="72"/>
                    </a:lnTo>
                    <a:lnTo>
                      <a:pt x="1003" y="75"/>
                    </a:lnTo>
                    <a:lnTo>
                      <a:pt x="1046" y="78"/>
                    </a:lnTo>
                    <a:lnTo>
                      <a:pt x="1085" y="81"/>
                    </a:lnTo>
                    <a:lnTo>
                      <a:pt x="1122" y="82"/>
                    </a:lnTo>
                    <a:lnTo>
                      <a:pt x="1157" y="85"/>
                    </a:lnTo>
                    <a:lnTo>
                      <a:pt x="1188" y="86"/>
                    </a:lnTo>
                    <a:lnTo>
                      <a:pt x="1214" y="88"/>
                    </a:lnTo>
                    <a:lnTo>
                      <a:pt x="1238" y="89"/>
                    </a:lnTo>
                    <a:lnTo>
                      <a:pt x="1257" y="91"/>
                    </a:lnTo>
                    <a:lnTo>
                      <a:pt x="1257" y="7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 name="Freeform 14"/>
              <p:cNvSpPr/>
              <p:nvPr/>
            </p:nvSpPr>
            <p:spPr bwMode="auto">
              <a:xfrm>
                <a:off x="1270" y="2483"/>
                <a:ext cx="183" cy="85"/>
              </a:xfrm>
              <a:custGeom>
                <a:avLst/>
                <a:gdLst>
                  <a:gd name="T0" fmla="*/ 532 w 550"/>
                  <a:gd name="T1" fmla="*/ 0 h 254"/>
                  <a:gd name="T2" fmla="*/ 532 w 550"/>
                  <a:gd name="T3" fmla="*/ 0 h 254"/>
                  <a:gd name="T4" fmla="*/ 525 w 550"/>
                  <a:gd name="T5" fmla="*/ 32 h 254"/>
                  <a:gd name="T6" fmla="*/ 510 w 550"/>
                  <a:gd name="T7" fmla="*/ 61 h 254"/>
                  <a:gd name="T8" fmla="*/ 491 w 550"/>
                  <a:gd name="T9" fmla="*/ 89 h 254"/>
                  <a:gd name="T10" fmla="*/ 466 w 550"/>
                  <a:gd name="T11" fmla="*/ 114 h 254"/>
                  <a:gd name="T12" fmla="*/ 437 w 550"/>
                  <a:gd name="T13" fmla="*/ 138 h 254"/>
                  <a:gd name="T14" fmla="*/ 403 w 550"/>
                  <a:gd name="T15" fmla="*/ 157 h 254"/>
                  <a:gd name="T16" fmla="*/ 367 w 550"/>
                  <a:gd name="T17" fmla="*/ 174 h 254"/>
                  <a:gd name="T18" fmla="*/ 327 w 550"/>
                  <a:gd name="T19" fmla="*/ 189 h 254"/>
                  <a:gd name="T20" fmla="*/ 286 w 550"/>
                  <a:gd name="T21" fmla="*/ 202 h 254"/>
                  <a:gd name="T22" fmla="*/ 242 w 550"/>
                  <a:gd name="T23" fmla="*/ 214 h 254"/>
                  <a:gd name="T24" fmla="*/ 199 w 550"/>
                  <a:gd name="T25" fmla="*/ 221 h 254"/>
                  <a:gd name="T26" fmla="*/ 157 w 550"/>
                  <a:gd name="T27" fmla="*/ 229 h 254"/>
                  <a:gd name="T28" fmla="*/ 114 w 550"/>
                  <a:gd name="T29" fmla="*/ 232 h 254"/>
                  <a:gd name="T30" fmla="*/ 73 w 550"/>
                  <a:gd name="T31" fmla="*/ 235 h 254"/>
                  <a:gd name="T32" fmla="*/ 35 w 550"/>
                  <a:gd name="T33" fmla="*/ 233 h 254"/>
                  <a:gd name="T34" fmla="*/ 0 w 550"/>
                  <a:gd name="T35" fmla="*/ 233 h 254"/>
                  <a:gd name="T36" fmla="*/ 0 w 550"/>
                  <a:gd name="T37" fmla="*/ 251 h 254"/>
                  <a:gd name="T38" fmla="*/ 35 w 550"/>
                  <a:gd name="T39" fmla="*/ 254 h 254"/>
                  <a:gd name="T40" fmla="*/ 73 w 550"/>
                  <a:gd name="T41" fmla="*/ 252 h 254"/>
                  <a:gd name="T42" fmla="*/ 114 w 550"/>
                  <a:gd name="T43" fmla="*/ 249 h 254"/>
                  <a:gd name="T44" fmla="*/ 157 w 550"/>
                  <a:gd name="T45" fmla="*/ 246 h 254"/>
                  <a:gd name="T46" fmla="*/ 202 w 550"/>
                  <a:gd name="T47" fmla="*/ 239 h 254"/>
                  <a:gd name="T48" fmla="*/ 245 w 550"/>
                  <a:gd name="T49" fmla="*/ 232 h 254"/>
                  <a:gd name="T50" fmla="*/ 289 w 550"/>
                  <a:gd name="T51" fmla="*/ 220 h 254"/>
                  <a:gd name="T52" fmla="*/ 333 w 550"/>
                  <a:gd name="T53" fmla="*/ 207 h 254"/>
                  <a:gd name="T54" fmla="*/ 373 w 550"/>
                  <a:gd name="T55" fmla="*/ 192 h 254"/>
                  <a:gd name="T56" fmla="*/ 412 w 550"/>
                  <a:gd name="T57" fmla="*/ 174 h 254"/>
                  <a:gd name="T58" fmla="*/ 446 w 550"/>
                  <a:gd name="T59" fmla="*/ 152 h 254"/>
                  <a:gd name="T60" fmla="*/ 478 w 550"/>
                  <a:gd name="T61" fmla="*/ 129 h 254"/>
                  <a:gd name="T62" fmla="*/ 506 w 550"/>
                  <a:gd name="T63" fmla="*/ 101 h 254"/>
                  <a:gd name="T64" fmla="*/ 528 w 550"/>
                  <a:gd name="T65" fmla="*/ 70 h 254"/>
                  <a:gd name="T66" fmla="*/ 543 w 550"/>
                  <a:gd name="T67" fmla="*/ 38 h 254"/>
                  <a:gd name="T68" fmla="*/ 550 w 550"/>
                  <a:gd name="T69" fmla="*/ 0 h 254"/>
                  <a:gd name="T70" fmla="*/ 550 w 550"/>
                  <a:gd name="T71" fmla="*/ 0 h 254"/>
                  <a:gd name="T72" fmla="*/ 532 w 550"/>
                  <a:gd name="T73" fmla="*/ 0 h 2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0"/>
                  <a:gd name="T112" fmla="*/ 0 h 254"/>
                  <a:gd name="T113" fmla="*/ 550 w 550"/>
                  <a:gd name="T114" fmla="*/ 254 h 2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0" h="254">
                    <a:moveTo>
                      <a:pt x="532" y="0"/>
                    </a:moveTo>
                    <a:lnTo>
                      <a:pt x="532" y="0"/>
                    </a:lnTo>
                    <a:lnTo>
                      <a:pt x="525" y="32"/>
                    </a:lnTo>
                    <a:lnTo>
                      <a:pt x="510" y="61"/>
                    </a:lnTo>
                    <a:lnTo>
                      <a:pt x="491" y="89"/>
                    </a:lnTo>
                    <a:lnTo>
                      <a:pt x="466" y="114"/>
                    </a:lnTo>
                    <a:lnTo>
                      <a:pt x="437" y="138"/>
                    </a:lnTo>
                    <a:lnTo>
                      <a:pt x="403" y="157"/>
                    </a:lnTo>
                    <a:lnTo>
                      <a:pt x="367" y="174"/>
                    </a:lnTo>
                    <a:lnTo>
                      <a:pt x="327" y="189"/>
                    </a:lnTo>
                    <a:lnTo>
                      <a:pt x="286" y="202"/>
                    </a:lnTo>
                    <a:lnTo>
                      <a:pt x="242" y="214"/>
                    </a:lnTo>
                    <a:lnTo>
                      <a:pt x="199" y="221"/>
                    </a:lnTo>
                    <a:lnTo>
                      <a:pt x="157" y="229"/>
                    </a:lnTo>
                    <a:lnTo>
                      <a:pt x="114" y="232"/>
                    </a:lnTo>
                    <a:lnTo>
                      <a:pt x="73" y="235"/>
                    </a:lnTo>
                    <a:lnTo>
                      <a:pt x="35" y="233"/>
                    </a:lnTo>
                    <a:lnTo>
                      <a:pt x="0" y="233"/>
                    </a:lnTo>
                    <a:lnTo>
                      <a:pt x="0" y="251"/>
                    </a:lnTo>
                    <a:lnTo>
                      <a:pt x="35" y="254"/>
                    </a:lnTo>
                    <a:lnTo>
                      <a:pt x="73" y="252"/>
                    </a:lnTo>
                    <a:lnTo>
                      <a:pt x="114" y="249"/>
                    </a:lnTo>
                    <a:lnTo>
                      <a:pt x="157" y="246"/>
                    </a:lnTo>
                    <a:lnTo>
                      <a:pt x="202" y="239"/>
                    </a:lnTo>
                    <a:lnTo>
                      <a:pt x="245" y="232"/>
                    </a:lnTo>
                    <a:lnTo>
                      <a:pt x="289" y="220"/>
                    </a:lnTo>
                    <a:lnTo>
                      <a:pt x="333" y="207"/>
                    </a:lnTo>
                    <a:lnTo>
                      <a:pt x="373" y="192"/>
                    </a:lnTo>
                    <a:lnTo>
                      <a:pt x="412" y="174"/>
                    </a:lnTo>
                    <a:lnTo>
                      <a:pt x="446" y="152"/>
                    </a:lnTo>
                    <a:lnTo>
                      <a:pt x="478" y="129"/>
                    </a:lnTo>
                    <a:lnTo>
                      <a:pt x="506" y="101"/>
                    </a:lnTo>
                    <a:lnTo>
                      <a:pt x="528" y="70"/>
                    </a:lnTo>
                    <a:lnTo>
                      <a:pt x="543" y="38"/>
                    </a:lnTo>
                    <a:lnTo>
                      <a:pt x="550" y="0"/>
                    </a:lnTo>
                    <a:lnTo>
                      <a:pt x="53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 name="Freeform 15"/>
              <p:cNvSpPr/>
              <p:nvPr/>
            </p:nvSpPr>
            <p:spPr bwMode="auto">
              <a:xfrm>
                <a:off x="1356" y="2416"/>
                <a:ext cx="97" cy="67"/>
              </a:xfrm>
              <a:custGeom>
                <a:avLst/>
                <a:gdLst>
                  <a:gd name="T0" fmla="*/ 0 w 290"/>
                  <a:gd name="T1" fmla="*/ 21 h 203"/>
                  <a:gd name="T2" fmla="*/ 0 w 290"/>
                  <a:gd name="T3" fmla="*/ 19 h 203"/>
                  <a:gd name="T4" fmla="*/ 16 w 290"/>
                  <a:gd name="T5" fmla="*/ 21 h 203"/>
                  <a:gd name="T6" fmla="*/ 33 w 290"/>
                  <a:gd name="T7" fmla="*/ 22 h 203"/>
                  <a:gd name="T8" fmla="*/ 54 w 290"/>
                  <a:gd name="T9" fmla="*/ 27 h 203"/>
                  <a:gd name="T10" fmla="*/ 76 w 290"/>
                  <a:gd name="T11" fmla="*/ 31 h 203"/>
                  <a:gd name="T12" fmla="*/ 101 w 290"/>
                  <a:gd name="T13" fmla="*/ 37 h 203"/>
                  <a:gd name="T14" fmla="*/ 124 w 290"/>
                  <a:gd name="T15" fmla="*/ 46 h 203"/>
                  <a:gd name="T16" fmla="*/ 148 w 290"/>
                  <a:gd name="T17" fmla="*/ 54 h 203"/>
                  <a:gd name="T18" fmla="*/ 171 w 290"/>
                  <a:gd name="T19" fmla="*/ 65 h 203"/>
                  <a:gd name="T20" fmla="*/ 193 w 290"/>
                  <a:gd name="T21" fmla="*/ 76 h 203"/>
                  <a:gd name="T22" fmla="*/ 214 w 290"/>
                  <a:gd name="T23" fmla="*/ 90 h 203"/>
                  <a:gd name="T24" fmla="*/ 233 w 290"/>
                  <a:gd name="T25" fmla="*/ 106 h 203"/>
                  <a:gd name="T26" fmla="*/ 248 w 290"/>
                  <a:gd name="T27" fmla="*/ 122 h 203"/>
                  <a:gd name="T28" fmla="*/ 259 w 290"/>
                  <a:gd name="T29" fmla="*/ 140 h 203"/>
                  <a:gd name="T30" fmla="*/ 268 w 290"/>
                  <a:gd name="T31" fmla="*/ 159 h 203"/>
                  <a:gd name="T32" fmla="*/ 272 w 290"/>
                  <a:gd name="T33" fmla="*/ 178 h 203"/>
                  <a:gd name="T34" fmla="*/ 272 w 290"/>
                  <a:gd name="T35" fmla="*/ 203 h 203"/>
                  <a:gd name="T36" fmla="*/ 290 w 290"/>
                  <a:gd name="T37" fmla="*/ 203 h 203"/>
                  <a:gd name="T38" fmla="*/ 290 w 290"/>
                  <a:gd name="T39" fmla="*/ 178 h 203"/>
                  <a:gd name="T40" fmla="*/ 286 w 290"/>
                  <a:gd name="T41" fmla="*/ 153 h 203"/>
                  <a:gd name="T42" fmla="*/ 277 w 290"/>
                  <a:gd name="T43" fmla="*/ 131 h 203"/>
                  <a:gd name="T44" fmla="*/ 262 w 290"/>
                  <a:gd name="T45" fmla="*/ 110 h 203"/>
                  <a:gd name="T46" fmla="*/ 245 w 290"/>
                  <a:gd name="T47" fmla="*/ 91 h 203"/>
                  <a:gd name="T48" fmla="*/ 226 w 290"/>
                  <a:gd name="T49" fmla="*/ 75 h 203"/>
                  <a:gd name="T50" fmla="*/ 202 w 290"/>
                  <a:gd name="T51" fmla="*/ 62 h 203"/>
                  <a:gd name="T52" fmla="*/ 180 w 290"/>
                  <a:gd name="T53" fmla="*/ 47 h 203"/>
                  <a:gd name="T54" fmla="*/ 154 w 290"/>
                  <a:gd name="T55" fmla="*/ 37 h 203"/>
                  <a:gd name="T56" fmla="*/ 130 w 290"/>
                  <a:gd name="T57" fmla="*/ 28 h 203"/>
                  <a:gd name="T58" fmla="*/ 104 w 290"/>
                  <a:gd name="T59" fmla="*/ 19 h 203"/>
                  <a:gd name="T60" fmla="*/ 79 w 290"/>
                  <a:gd name="T61" fmla="*/ 13 h 203"/>
                  <a:gd name="T62" fmla="*/ 57 w 290"/>
                  <a:gd name="T63" fmla="*/ 9 h 203"/>
                  <a:gd name="T64" fmla="*/ 36 w 290"/>
                  <a:gd name="T65" fmla="*/ 4 h 203"/>
                  <a:gd name="T66" fmla="*/ 16 w 290"/>
                  <a:gd name="T67" fmla="*/ 3 h 203"/>
                  <a:gd name="T68" fmla="*/ 0 w 290"/>
                  <a:gd name="T69" fmla="*/ 2 h 203"/>
                  <a:gd name="T70" fmla="*/ 0 w 290"/>
                  <a:gd name="T71" fmla="*/ 0 h 203"/>
                  <a:gd name="T72" fmla="*/ 0 w 290"/>
                  <a:gd name="T73" fmla="*/ 21 h 2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0"/>
                  <a:gd name="T112" fmla="*/ 0 h 203"/>
                  <a:gd name="T113" fmla="*/ 290 w 290"/>
                  <a:gd name="T114" fmla="*/ 203 h 2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0" h="203">
                    <a:moveTo>
                      <a:pt x="0" y="21"/>
                    </a:moveTo>
                    <a:lnTo>
                      <a:pt x="0" y="19"/>
                    </a:lnTo>
                    <a:lnTo>
                      <a:pt x="16" y="21"/>
                    </a:lnTo>
                    <a:lnTo>
                      <a:pt x="33" y="22"/>
                    </a:lnTo>
                    <a:lnTo>
                      <a:pt x="54" y="27"/>
                    </a:lnTo>
                    <a:lnTo>
                      <a:pt x="76" y="31"/>
                    </a:lnTo>
                    <a:lnTo>
                      <a:pt x="101" y="37"/>
                    </a:lnTo>
                    <a:lnTo>
                      <a:pt x="124" y="46"/>
                    </a:lnTo>
                    <a:lnTo>
                      <a:pt x="148" y="54"/>
                    </a:lnTo>
                    <a:lnTo>
                      <a:pt x="171" y="65"/>
                    </a:lnTo>
                    <a:lnTo>
                      <a:pt x="193" y="76"/>
                    </a:lnTo>
                    <a:lnTo>
                      <a:pt x="214" y="90"/>
                    </a:lnTo>
                    <a:lnTo>
                      <a:pt x="233" y="106"/>
                    </a:lnTo>
                    <a:lnTo>
                      <a:pt x="248" y="122"/>
                    </a:lnTo>
                    <a:lnTo>
                      <a:pt x="259" y="140"/>
                    </a:lnTo>
                    <a:lnTo>
                      <a:pt x="268" y="159"/>
                    </a:lnTo>
                    <a:lnTo>
                      <a:pt x="272" y="178"/>
                    </a:lnTo>
                    <a:lnTo>
                      <a:pt x="272" y="203"/>
                    </a:lnTo>
                    <a:lnTo>
                      <a:pt x="290" y="203"/>
                    </a:lnTo>
                    <a:lnTo>
                      <a:pt x="290" y="178"/>
                    </a:lnTo>
                    <a:lnTo>
                      <a:pt x="286" y="153"/>
                    </a:lnTo>
                    <a:lnTo>
                      <a:pt x="277" y="131"/>
                    </a:lnTo>
                    <a:lnTo>
                      <a:pt x="262" y="110"/>
                    </a:lnTo>
                    <a:lnTo>
                      <a:pt x="245" y="91"/>
                    </a:lnTo>
                    <a:lnTo>
                      <a:pt x="226" y="75"/>
                    </a:lnTo>
                    <a:lnTo>
                      <a:pt x="202" y="62"/>
                    </a:lnTo>
                    <a:lnTo>
                      <a:pt x="180" y="47"/>
                    </a:lnTo>
                    <a:lnTo>
                      <a:pt x="154" y="37"/>
                    </a:lnTo>
                    <a:lnTo>
                      <a:pt x="130" y="28"/>
                    </a:lnTo>
                    <a:lnTo>
                      <a:pt x="104" y="19"/>
                    </a:lnTo>
                    <a:lnTo>
                      <a:pt x="79" y="13"/>
                    </a:lnTo>
                    <a:lnTo>
                      <a:pt x="57" y="9"/>
                    </a:lnTo>
                    <a:lnTo>
                      <a:pt x="36" y="4"/>
                    </a:lnTo>
                    <a:lnTo>
                      <a:pt x="16" y="3"/>
                    </a:lnTo>
                    <a:lnTo>
                      <a:pt x="0" y="2"/>
                    </a:lnTo>
                    <a:lnTo>
                      <a:pt x="0" y="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 name="Freeform 16"/>
              <p:cNvSpPr/>
              <p:nvPr/>
            </p:nvSpPr>
            <p:spPr bwMode="auto">
              <a:xfrm>
                <a:off x="1294" y="2416"/>
                <a:ext cx="62" cy="56"/>
              </a:xfrm>
              <a:custGeom>
                <a:avLst/>
                <a:gdLst>
                  <a:gd name="T0" fmla="*/ 0 w 187"/>
                  <a:gd name="T1" fmla="*/ 135 h 169"/>
                  <a:gd name="T2" fmla="*/ 18 w 187"/>
                  <a:gd name="T3" fmla="*/ 137 h 169"/>
                  <a:gd name="T4" fmla="*/ 30 w 187"/>
                  <a:gd name="T5" fmla="*/ 112 h 169"/>
                  <a:gd name="T6" fmla="*/ 43 w 187"/>
                  <a:gd name="T7" fmla="*/ 88 h 169"/>
                  <a:gd name="T8" fmla="*/ 59 w 187"/>
                  <a:gd name="T9" fmla="*/ 69 h 169"/>
                  <a:gd name="T10" fmla="*/ 78 w 187"/>
                  <a:gd name="T11" fmla="*/ 53 h 169"/>
                  <a:gd name="T12" fmla="*/ 100 w 187"/>
                  <a:gd name="T13" fmla="*/ 40 h 169"/>
                  <a:gd name="T14" fmla="*/ 125 w 187"/>
                  <a:gd name="T15" fmla="*/ 28 h 169"/>
                  <a:gd name="T16" fmla="*/ 151 w 187"/>
                  <a:gd name="T17" fmla="*/ 22 h 169"/>
                  <a:gd name="T18" fmla="*/ 187 w 187"/>
                  <a:gd name="T19" fmla="*/ 21 h 169"/>
                  <a:gd name="T20" fmla="*/ 187 w 187"/>
                  <a:gd name="T21" fmla="*/ 0 h 169"/>
                  <a:gd name="T22" fmla="*/ 151 w 187"/>
                  <a:gd name="T23" fmla="*/ 4 h 169"/>
                  <a:gd name="T24" fmla="*/ 119 w 187"/>
                  <a:gd name="T25" fmla="*/ 10 h 169"/>
                  <a:gd name="T26" fmla="*/ 91 w 187"/>
                  <a:gd name="T27" fmla="*/ 22 h 169"/>
                  <a:gd name="T28" fmla="*/ 66 w 187"/>
                  <a:gd name="T29" fmla="*/ 38 h 169"/>
                  <a:gd name="T30" fmla="*/ 44 w 187"/>
                  <a:gd name="T31" fmla="*/ 57 h 169"/>
                  <a:gd name="T32" fmla="*/ 28 w 187"/>
                  <a:gd name="T33" fmla="*/ 79 h 169"/>
                  <a:gd name="T34" fmla="*/ 12 w 187"/>
                  <a:gd name="T35" fmla="*/ 103 h 169"/>
                  <a:gd name="T36" fmla="*/ 0 w 187"/>
                  <a:gd name="T37" fmla="*/ 131 h 169"/>
                  <a:gd name="T38" fmla="*/ 18 w 187"/>
                  <a:gd name="T39" fmla="*/ 132 h 169"/>
                  <a:gd name="T40" fmla="*/ 0 w 187"/>
                  <a:gd name="T41" fmla="*/ 135 h 169"/>
                  <a:gd name="T42" fmla="*/ 6 w 187"/>
                  <a:gd name="T43" fmla="*/ 169 h 169"/>
                  <a:gd name="T44" fmla="*/ 18 w 187"/>
                  <a:gd name="T45" fmla="*/ 137 h 169"/>
                  <a:gd name="T46" fmla="*/ 0 w 187"/>
                  <a:gd name="T47" fmla="*/ 135 h 1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7"/>
                  <a:gd name="T73" fmla="*/ 0 h 169"/>
                  <a:gd name="T74" fmla="*/ 187 w 187"/>
                  <a:gd name="T75" fmla="*/ 169 h 1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7" h="169">
                    <a:moveTo>
                      <a:pt x="0" y="135"/>
                    </a:moveTo>
                    <a:lnTo>
                      <a:pt x="18" y="137"/>
                    </a:lnTo>
                    <a:lnTo>
                      <a:pt x="30" y="112"/>
                    </a:lnTo>
                    <a:lnTo>
                      <a:pt x="43" y="88"/>
                    </a:lnTo>
                    <a:lnTo>
                      <a:pt x="59" y="69"/>
                    </a:lnTo>
                    <a:lnTo>
                      <a:pt x="78" y="53"/>
                    </a:lnTo>
                    <a:lnTo>
                      <a:pt x="100" y="40"/>
                    </a:lnTo>
                    <a:lnTo>
                      <a:pt x="125" y="28"/>
                    </a:lnTo>
                    <a:lnTo>
                      <a:pt x="151" y="22"/>
                    </a:lnTo>
                    <a:lnTo>
                      <a:pt x="187" y="21"/>
                    </a:lnTo>
                    <a:lnTo>
                      <a:pt x="187" y="0"/>
                    </a:lnTo>
                    <a:lnTo>
                      <a:pt x="151" y="4"/>
                    </a:lnTo>
                    <a:lnTo>
                      <a:pt x="119" y="10"/>
                    </a:lnTo>
                    <a:lnTo>
                      <a:pt x="91" y="22"/>
                    </a:lnTo>
                    <a:lnTo>
                      <a:pt x="66" y="38"/>
                    </a:lnTo>
                    <a:lnTo>
                      <a:pt x="44" y="57"/>
                    </a:lnTo>
                    <a:lnTo>
                      <a:pt x="28" y="79"/>
                    </a:lnTo>
                    <a:lnTo>
                      <a:pt x="12" y="103"/>
                    </a:lnTo>
                    <a:lnTo>
                      <a:pt x="0" y="131"/>
                    </a:lnTo>
                    <a:lnTo>
                      <a:pt x="18" y="132"/>
                    </a:lnTo>
                    <a:lnTo>
                      <a:pt x="0" y="135"/>
                    </a:lnTo>
                    <a:lnTo>
                      <a:pt x="6" y="169"/>
                    </a:lnTo>
                    <a:lnTo>
                      <a:pt x="18" y="137"/>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 name="Freeform 17"/>
              <p:cNvSpPr/>
              <p:nvPr/>
            </p:nvSpPr>
            <p:spPr bwMode="auto">
              <a:xfrm>
                <a:off x="1222" y="2051"/>
                <a:ext cx="78" cy="410"/>
              </a:xfrm>
              <a:custGeom>
                <a:avLst/>
                <a:gdLst>
                  <a:gd name="T0" fmla="*/ 9 w 235"/>
                  <a:gd name="T1" fmla="*/ 19 h 1229"/>
                  <a:gd name="T2" fmla="*/ 0 w 235"/>
                  <a:gd name="T3" fmla="*/ 10 h 1229"/>
                  <a:gd name="T4" fmla="*/ 5 w 235"/>
                  <a:gd name="T5" fmla="*/ 68 h 1229"/>
                  <a:gd name="T6" fmla="*/ 24 w 235"/>
                  <a:gd name="T7" fmla="*/ 185 h 1229"/>
                  <a:gd name="T8" fmla="*/ 52 w 235"/>
                  <a:gd name="T9" fmla="*/ 344 h 1229"/>
                  <a:gd name="T10" fmla="*/ 87 w 235"/>
                  <a:gd name="T11" fmla="*/ 532 h 1229"/>
                  <a:gd name="T12" fmla="*/ 123 w 235"/>
                  <a:gd name="T13" fmla="*/ 730 h 1229"/>
                  <a:gd name="T14" fmla="*/ 160 w 235"/>
                  <a:gd name="T15" fmla="*/ 922 h 1229"/>
                  <a:gd name="T16" fmla="*/ 192 w 235"/>
                  <a:gd name="T17" fmla="*/ 1094 h 1229"/>
                  <a:gd name="T18" fmla="*/ 217 w 235"/>
                  <a:gd name="T19" fmla="*/ 1229 h 1229"/>
                  <a:gd name="T20" fmla="*/ 235 w 235"/>
                  <a:gd name="T21" fmla="*/ 1226 h 1229"/>
                  <a:gd name="T22" fmla="*/ 210 w 235"/>
                  <a:gd name="T23" fmla="*/ 1091 h 1229"/>
                  <a:gd name="T24" fmla="*/ 178 w 235"/>
                  <a:gd name="T25" fmla="*/ 919 h 1229"/>
                  <a:gd name="T26" fmla="*/ 141 w 235"/>
                  <a:gd name="T27" fmla="*/ 727 h 1229"/>
                  <a:gd name="T28" fmla="*/ 104 w 235"/>
                  <a:gd name="T29" fmla="*/ 529 h 1229"/>
                  <a:gd name="T30" fmla="*/ 69 w 235"/>
                  <a:gd name="T31" fmla="*/ 341 h 1229"/>
                  <a:gd name="T32" fmla="*/ 41 w 235"/>
                  <a:gd name="T33" fmla="*/ 182 h 1229"/>
                  <a:gd name="T34" fmla="*/ 22 w 235"/>
                  <a:gd name="T35" fmla="*/ 68 h 1229"/>
                  <a:gd name="T36" fmla="*/ 18 w 235"/>
                  <a:gd name="T37" fmla="*/ 10 h 1229"/>
                  <a:gd name="T38" fmla="*/ 9 w 235"/>
                  <a:gd name="T39" fmla="*/ 2 h 1229"/>
                  <a:gd name="T40" fmla="*/ 18 w 235"/>
                  <a:gd name="T41" fmla="*/ 10 h 1229"/>
                  <a:gd name="T42" fmla="*/ 19 w 235"/>
                  <a:gd name="T43" fmla="*/ 0 h 1229"/>
                  <a:gd name="T44" fmla="*/ 9 w 235"/>
                  <a:gd name="T45" fmla="*/ 2 h 1229"/>
                  <a:gd name="T46" fmla="*/ 9 w 235"/>
                  <a:gd name="T47" fmla="*/ 19 h 12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5"/>
                  <a:gd name="T73" fmla="*/ 0 h 1229"/>
                  <a:gd name="T74" fmla="*/ 235 w 235"/>
                  <a:gd name="T75" fmla="*/ 1229 h 12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5" h="1229">
                    <a:moveTo>
                      <a:pt x="9" y="19"/>
                    </a:moveTo>
                    <a:lnTo>
                      <a:pt x="0" y="10"/>
                    </a:lnTo>
                    <a:lnTo>
                      <a:pt x="5" y="68"/>
                    </a:lnTo>
                    <a:lnTo>
                      <a:pt x="24" y="185"/>
                    </a:lnTo>
                    <a:lnTo>
                      <a:pt x="52" y="344"/>
                    </a:lnTo>
                    <a:lnTo>
                      <a:pt x="87" y="532"/>
                    </a:lnTo>
                    <a:lnTo>
                      <a:pt x="123" y="730"/>
                    </a:lnTo>
                    <a:lnTo>
                      <a:pt x="160" y="922"/>
                    </a:lnTo>
                    <a:lnTo>
                      <a:pt x="192" y="1094"/>
                    </a:lnTo>
                    <a:lnTo>
                      <a:pt x="217" y="1229"/>
                    </a:lnTo>
                    <a:lnTo>
                      <a:pt x="235" y="1226"/>
                    </a:lnTo>
                    <a:lnTo>
                      <a:pt x="210" y="1091"/>
                    </a:lnTo>
                    <a:lnTo>
                      <a:pt x="178" y="919"/>
                    </a:lnTo>
                    <a:lnTo>
                      <a:pt x="141" y="727"/>
                    </a:lnTo>
                    <a:lnTo>
                      <a:pt x="104" y="529"/>
                    </a:lnTo>
                    <a:lnTo>
                      <a:pt x="69" y="341"/>
                    </a:lnTo>
                    <a:lnTo>
                      <a:pt x="41" y="182"/>
                    </a:lnTo>
                    <a:lnTo>
                      <a:pt x="22" y="68"/>
                    </a:lnTo>
                    <a:lnTo>
                      <a:pt x="18" y="10"/>
                    </a:lnTo>
                    <a:lnTo>
                      <a:pt x="9" y="2"/>
                    </a:lnTo>
                    <a:lnTo>
                      <a:pt x="18" y="10"/>
                    </a:lnTo>
                    <a:lnTo>
                      <a:pt x="19" y="0"/>
                    </a:lnTo>
                    <a:lnTo>
                      <a:pt x="9" y="2"/>
                    </a:lnTo>
                    <a:lnTo>
                      <a:pt x="9"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 name="Freeform 18"/>
              <p:cNvSpPr/>
              <p:nvPr/>
            </p:nvSpPr>
            <p:spPr bwMode="auto">
              <a:xfrm>
                <a:off x="564" y="2046"/>
                <a:ext cx="661" cy="12"/>
              </a:xfrm>
              <a:custGeom>
                <a:avLst/>
                <a:gdLst>
                  <a:gd name="T0" fmla="*/ 12 w 1983"/>
                  <a:gd name="T1" fmla="*/ 23 h 38"/>
                  <a:gd name="T2" fmla="*/ 47 w 1983"/>
                  <a:gd name="T3" fmla="*/ 22 h 38"/>
                  <a:gd name="T4" fmla="*/ 113 w 1983"/>
                  <a:gd name="T5" fmla="*/ 21 h 38"/>
                  <a:gd name="T6" fmla="*/ 207 w 1983"/>
                  <a:gd name="T7" fmla="*/ 21 h 38"/>
                  <a:gd name="T8" fmla="*/ 323 w 1983"/>
                  <a:gd name="T9" fmla="*/ 21 h 38"/>
                  <a:gd name="T10" fmla="*/ 456 w 1983"/>
                  <a:gd name="T11" fmla="*/ 22 h 38"/>
                  <a:gd name="T12" fmla="*/ 604 w 1983"/>
                  <a:gd name="T13" fmla="*/ 23 h 38"/>
                  <a:gd name="T14" fmla="*/ 764 w 1983"/>
                  <a:gd name="T15" fmla="*/ 26 h 38"/>
                  <a:gd name="T16" fmla="*/ 928 w 1983"/>
                  <a:gd name="T17" fmla="*/ 28 h 38"/>
                  <a:gd name="T18" fmla="*/ 1096 w 1983"/>
                  <a:gd name="T19" fmla="*/ 31 h 38"/>
                  <a:gd name="T20" fmla="*/ 1261 w 1983"/>
                  <a:gd name="T21" fmla="*/ 32 h 38"/>
                  <a:gd name="T22" fmla="*/ 1421 w 1983"/>
                  <a:gd name="T23" fmla="*/ 35 h 38"/>
                  <a:gd name="T24" fmla="*/ 1569 w 1983"/>
                  <a:gd name="T25" fmla="*/ 37 h 38"/>
                  <a:gd name="T26" fmla="*/ 1704 w 1983"/>
                  <a:gd name="T27" fmla="*/ 38 h 38"/>
                  <a:gd name="T28" fmla="*/ 1822 w 1983"/>
                  <a:gd name="T29" fmla="*/ 38 h 38"/>
                  <a:gd name="T30" fmla="*/ 1916 w 1983"/>
                  <a:gd name="T31" fmla="*/ 38 h 38"/>
                  <a:gd name="T32" fmla="*/ 1983 w 1983"/>
                  <a:gd name="T33" fmla="*/ 35 h 38"/>
                  <a:gd name="T34" fmla="*/ 1952 w 1983"/>
                  <a:gd name="T35" fmla="*/ 18 h 38"/>
                  <a:gd name="T36" fmla="*/ 1872 w 1983"/>
                  <a:gd name="T37" fmla="*/ 18 h 38"/>
                  <a:gd name="T38" fmla="*/ 1766 w 1983"/>
                  <a:gd name="T39" fmla="*/ 18 h 38"/>
                  <a:gd name="T40" fmla="*/ 1640 w 1983"/>
                  <a:gd name="T41" fmla="*/ 16 h 38"/>
                  <a:gd name="T42" fmla="*/ 1496 w 1983"/>
                  <a:gd name="T43" fmla="*/ 15 h 38"/>
                  <a:gd name="T44" fmla="*/ 1342 w 1983"/>
                  <a:gd name="T45" fmla="*/ 13 h 38"/>
                  <a:gd name="T46" fmla="*/ 1179 w 1983"/>
                  <a:gd name="T47" fmla="*/ 12 h 38"/>
                  <a:gd name="T48" fmla="*/ 1012 w 1983"/>
                  <a:gd name="T49" fmla="*/ 9 h 38"/>
                  <a:gd name="T50" fmla="*/ 846 w 1983"/>
                  <a:gd name="T51" fmla="*/ 6 h 38"/>
                  <a:gd name="T52" fmla="*/ 683 w 1983"/>
                  <a:gd name="T53" fmla="*/ 4 h 38"/>
                  <a:gd name="T54" fmla="*/ 529 w 1983"/>
                  <a:gd name="T55" fmla="*/ 1 h 38"/>
                  <a:gd name="T56" fmla="*/ 387 w 1983"/>
                  <a:gd name="T57" fmla="*/ 1 h 38"/>
                  <a:gd name="T58" fmla="*/ 261 w 1983"/>
                  <a:gd name="T59" fmla="*/ 0 h 38"/>
                  <a:gd name="T60" fmla="*/ 157 w 1983"/>
                  <a:gd name="T61" fmla="*/ 0 h 38"/>
                  <a:gd name="T62" fmla="*/ 76 w 1983"/>
                  <a:gd name="T63" fmla="*/ 1 h 38"/>
                  <a:gd name="T64" fmla="*/ 23 w 1983"/>
                  <a:gd name="T65" fmla="*/ 4 h 38"/>
                  <a:gd name="T66" fmla="*/ 19 w 1983"/>
                  <a:gd name="T67" fmla="*/ 15 h 38"/>
                  <a:gd name="T68" fmla="*/ 0 w 1983"/>
                  <a:gd name="T69" fmla="*/ 26 h 38"/>
                  <a:gd name="T70" fmla="*/ 1 w 1983"/>
                  <a:gd name="T71" fmla="*/ 15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83"/>
                  <a:gd name="T109" fmla="*/ 0 h 38"/>
                  <a:gd name="T110" fmla="*/ 1983 w 1983"/>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83" h="38">
                    <a:moveTo>
                      <a:pt x="1" y="15"/>
                    </a:moveTo>
                    <a:lnTo>
                      <a:pt x="12" y="23"/>
                    </a:lnTo>
                    <a:lnTo>
                      <a:pt x="23" y="22"/>
                    </a:lnTo>
                    <a:lnTo>
                      <a:pt x="47" y="22"/>
                    </a:lnTo>
                    <a:lnTo>
                      <a:pt x="76" y="22"/>
                    </a:lnTo>
                    <a:lnTo>
                      <a:pt x="113" y="21"/>
                    </a:lnTo>
                    <a:lnTo>
                      <a:pt x="157" y="21"/>
                    </a:lnTo>
                    <a:lnTo>
                      <a:pt x="207" y="21"/>
                    </a:lnTo>
                    <a:lnTo>
                      <a:pt x="261" y="21"/>
                    </a:lnTo>
                    <a:lnTo>
                      <a:pt x="323" y="21"/>
                    </a:lnTo>
                    <a:lnTo>
                      <a:pt x="387" y="22"/>
                    </a:lnTo>
                    <a:lnTo>
                      <a:pt x="456" y="22"/>
                    </a:lnTo>
                    <a:lnTo>
                      <a:pt x="529" y="22"/>
                    </a:lnTo>
                    <a:lnTo>
                      <a:pt x="604" y="23"/>
                    </a:lnTo>
                    <a:lnTo>
                      <a:pt x="683" y="25"/>
                    </a:lnTo>
                    <a:lnTo>
                      <a:pt x="764" y="26"/>
                    </a:lnTo>
                    <a:lnTo>
                      <a:pt x="846" y="26"/>
                    </a:lnTo>
                    <a:lnTo>
                      <a:pt x="928" y="28"/>
                    </a:lnTo>
                    <a:lnTo>
                      <a:pt x="1012" y="29"/>
                    </a:lnTo>
                    <a:lnTo>
                      <a:pt x="1096" y="31"/>
                    </a:lnTo>
                    <a:lnTo>
                      <a:pt x="1179" y="32"/>
                    </a:lnTo>
                    <a:lnTo>
                      <a:pt x="1261" y="32"/>
                    </a:lnTo>
                    <a:lnTo>
                      <a:pt x="1342" y="34"/>
                    </a:lnTo>
                    <a:lnTo>
                      <a:pt x="1421" y="35"/>
                    </a:lnTo>
                    <a:lnTo>
                      <a:pt x="1496" y="35"/>
                    </a:lnTo>
                    <a:lnTo>
                      <a:pt x="1569" y="37"/>
                    </a:lnTo>
                    <a:lnTo>
                      <a:pt x="1640" y="37"/>
                    </a:lnTo>
                    <a:lnTo>
                      <a:pt x="1704" y="38"/>
                    </a:lnTo>
                    <a:lnTo>
                      <a:pt x="1766" y="38"/>
                    </a:lnTo>
                    <a:lnTo>
                      <a:pt x="1822" y="38"/>
                    </a:lnTo>
                    <a:lnTo>
                      <a:pt x="1872" y="38"/>
                    </a:lnTo>
                    <a:lnTo>
                      <a:pt x="1916" y="38"/>
                    </a:lnTo>
                    <a:lnTo>
                      <a:pt x="1952" y="38"/>
                    </a:lnTo>
                    <a:lnTo>
                      <a:pt x="1983" y="35"/>
                    </a:lnTo>
                    <a:lnTo>
                      <a:pt x="1983" y="18"/>
                    </a:lnTo>
                    <a:lnTo>
                      <a:pt x="1952" y="18"/>
                    </a:lnTo>
                    <a:lnTo>
                      <a:pt x="1916" y="18"/>
                    </a:lnTo>
                    <a:lnTo>
                      <a:pt x="1872" y="18"/>
                    </a:lnTo>
                    <a:lnTo>
                      <a:pt x="1822" y="18"/>
                    </a:lnTo>
                    <a:lnTo>
                      <a:pt x="1766" y="18"/>
                    </a:lnTo>
                    <a:lnTo>
                      <a:pt x="1704" y="18"/>
                    </a:lnTo>
                    <a:lnTo>
                      <a:pt x="1640" y="16"/>
                    </a:lnTo>
                    <a:lnTo>
                      <a:pt x="1569" y="16"/>
                    </a:lnTo>
                    <a:lnTo>
                      <a:pt x="1496" y="15"/>
                    </a:lnTo>
                    <a:lnTo>
                      <a:pt x="1421" y="15"/>
                    </a:lnTo>
                    <a:lnTo>
                      <a:pt x="1342" y="13"/>
                    </a:lnTo>
                    <a:lnTo>
                      <a:pt x="1261" y="12"/>
                    </a:lnTo>
                    <a:lnTo>
                      <a:pt x="1179" y="12"/>
                    </a:lnTo>
                    <a:lnTo>
                      <a:pt x="1096" y="10"/>
                    </a:lnTo>
                    <a:lnTo>
                      <a:pt x="1012" y="9"/>
                    </a:lnTo>
                    <a:lnTo>
                      <a:pt x="928" y="7"/>
                    </a:lnTo>
                    <a:lnTo>
                      <a:pt x="846" y="6"/>
                    </a:lnTo>
                    <a:lnTo>
                      <a:pt x="764" y="6"/>
                    </a:lnTo>
                    <a:lnTo>
                      <a:pt x="683" y="4"/>
                    </a:lnTo>
                    <a:lnTo>
                      <a:pt x="604" y="3"/>
                    </a:lnTo>
                    <a:lnTo>
                      <a:pt x="529" y="1"/>
                    </a:lnTo>
                    <a:lnTo>
                      <a:pt x="456" y="1"/>
                    </a:lnTo>
                    <a:lnTo>
                      <a:pt x="387" y="1"/>
                    </a:lnTo>
                    <a:lnTo>
                      <a:pt x="323" y="0"/>
                    </a:lnTo>
                    <a:lnTo>
                      <a:pt x="261" y="0"/>
                    </a:lnTo>
                    <a:lnTo>
                      <a:pt x="207" y="0"/>
                    </a:lnTo>
                    <a:lnTo>
                      <a:pt x="157" y="0"/>
                    </a:lnTo>
                    <a:lnTo>
                      <a:pt x="113" y="0"/>
                    </a:lnTo>
                    <a:lnTo>
                      <a:pt x="76" y="1"/>
                    </a:lnTo>
                    <a:lnTo>
                      <a:pt x="47" y="1"/>
                    </a:lnTo>
                    <a:lnTo>
                      <a:pt x="23" y="4"/>
                    </a:lnTo>
                    <a:lnTo>
                      <a:pt x="9" y="6"/>
                    </a:lnTo>
                    <a:lnTo>
                      <a:pt x="19" y="15"/>
                    </a:lnTo>
                    <a:lnTo>
                      <a:pt x="1" y="15"/>
                    </a:lnTo>
                    <a:lnTo>
                      <a:pt x="0" y="26"/>
                    </a:lnTo>
                    <a:lnTo>
                      <a:pt x="12" y="23"/>
                    </a:lnTo>
                    <a:lnTo>
                      <a:pt x="1"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0" name="Freeform 19"/>
              <p:cNvSpPr/>
              <p:nvPr/>
            </p:nvSpPr>
            <p:spPr bwMode="auto">
              <a:xfrm>
                <a:off x="564" y="1986"/>
                <a:ext cx="14" cy="65"/>
              </a:xfrm>
              <a:custGeom>
                <a:avLst/>
                <a:gdLst>
                  <a:gd name="T0" fmla="*/ 22 w 41"/>
                  <a:gd name="T1" fmla="*/ 3 h 193"/>
                  <a:gd name="T2" fmla="*/ 22 w 41"/>
                  <a:gd name="T3" fmla="*/ 2 h 193"/>
                  <a:gd name="T4" fmla="*/ 18 w 41"/>
                  <a:gd name="T5" fmla="*/ 43 h 193"/>
                  <a:gd name="T6" fmla="*/ 12 w 41"/>
                  <a:gd name="T7" fmla="*/ 94 h 193"/>
                  <a:gd name="T8" fmla="*/ 5 w 41"/>
                  <a:gd name="T9" fmla="*/ 147 h 193"/>
                  <a:gd name="T10" fmla="*/ 0 w 41"/>
                  <a:gd name="T11" fmla="*/ 193 h 193"/>
                  <a:gd name="T12" fmla="*/ 18 w 41"/>
                  <a:gd name="T13" fmla="*/ 193 h 193"/>
                  <a:gd name="T14" fmla="*/ 22 w 41"/>
                  <a:gd name="T15" fmla="*/ 147 h 193"/>
                  <a:gd name="T16" fmla="*/ 30 w 41"/>
                  <a:gd name="T17" fmla="*/ 94 h 193"/>
                  <a:gd name="T18" fmla="*/ 36 w 41"/>
                  <a:gd name="T19" fmla="*/ 43 h 193"/>
                  <a:gd name="T20" fmla="*/ 40 w 41"/>
                  <a:gd name="T21" fmla="*/ 2 h 193"/>
                  <a:gd name="T22" fmla="*/ 40 w 41"/>
                  <a:gd name="T23" fmla="*/ 0 h 193"/>
                  <a:gd name="T24" fmla="*/ 40 w 41"/>
                  <a:gd name="T25" fmla="*/ 2 h 193"/>
                  <a:gd name="T26" fmla="*/ 41 w 41"/>
                  <a:gd name="T27" fmla="*/ 2 h 193"/>
                  <a:gd name="T28" fmla="*/ 40 w 41"/>
                  <a:gd name="T29" fmla="*/ 0 h 193"/>
                  <a:gd name="T30" fmla="*/ 22 w 41"/>
                  <a:gd name="T31" fmla="*/ 3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
                  <a:gd name="T49" fmla="*/ 0 h 193"/>
                  <a:gd name="T50" fmla="*/ 41 w 41"/>
                  <a:gd name="T51" fmla="*/ 193 h 1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 h="193">
                    <a:moveTo>
                      <a:pt x="22" y="3"/>
                    </a:moveTo>
                    <a:lnTo>
                      <a:pt x="22" y="2"/>
                    </a:lnTo>
                    <a:lnTo>
                      <a:pt x="18" y="43"/>
                    </a:lnTo>
                    <a:lnTo>
                      <a:pt x="12" y="94"/>
                    </a:lnTo>
                    <a:lnTo>
                      <a:pt x="5" y="147"/>
                    </a:lnTo>
                    <a:lnTo>
                      <a:pt x="0" y="193"/>
                    </a:lnTo>
                    <a:lnTo>
                      <a:pt x="18" y="193"/>
                    </a:lnTo>
                    <a:lnTo>
                      <a:pt x="22" y="147"/>
                    </a:lnTo>
                    <a:lnTo>
                      <a:pt x="30" y="94"/>
                    </a:lnTo>
                    <a:lnTo>
                      <a:pt x="36" y="43"/>
                    </a:lnTo>
                    <a:lnTo>
                      <a:pt x="40" y="2"/>
                    </a:lnTo>
                    <a:lnTo>
                      <a:pt x="40" y="0"/>
                    </a:lnTo>
                    <a:lnTo>
                      <a:pt x="40" y="2"/>
                    </a:lnTo>
                    <a:lnTo>
                      <a:pt x="41" y="2"/>
                    </a:lnTo>
                    <a:lnTo>
                      <a:pt x="40" y="0"/>
                    </a:lnTo>
                    <a:lnTo>
                      <a:pt x="22"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1" name="Freeform 20"/>
              <p:cNvSpPr/>
              <p:nvPr/>
            </p:nvSpPr>
            <p:spPr bwMode="auto">
              <a:xfrm>
                <a:off x="1216" y="1959"/>
                <a:ext cx="222" cy="504"/>
              </a:xfrm>
              <a:custGeom>
                <a:avLst/>
                <a:gdLst>
                  <a:gd name="T0" fmla="*/ 659 w 666"/>
                  <a:gd name="T1" fmla="*/ 1445 h 1511"/>
                  <a:gd name="T2" fmla="*/ 629 w 666"/>
                  <a:gd name="T3" fmla="*/ 1323 h 1511"/>
                  <a:gd name="T4" fmla="*/ 587 w 666"/>
                  <a:gd name="T5" fmla="*/ 1140 h 1511"/>
                  <a:gd name="T6" fmla="*/ 536 w 666"/>
                  <a:gd name="T7" fmla="*/ 916 h 1511"/>
                  <a:gd name="T8" fmla="*/ 481 w 666"/>
                  <a:gd name="T9" fmla="*/ 677 h 1511"/>
                  <a:gd name="T10" fmla="*/ 433 w 666"/>
                  <a:gd name="T11" fmla="*/ 445 h 1511"/>
                  <a:gd name="T12" fmla="*/ 392 w 666"/>
                  <a:gd name="T13" fmla="*/ 244 h 1511"/>
                  <a:gd name="T14" fmla="*/ 368 w 666"/>
                  <a:gd name="T15" fmla="*/ 96 h 1511"/>
                  <a:gd name="T16" fmla="*/ 346 w 666"/>
                  <a:gd name="T17" fmla="*/ 35 h 1511"/>
                  <a:gd name="T18" fmla="*/ 304 w 666"/>
                  <a:gd name="T19" fmla="*/ 15 h 1511"/>
                  <a:gd name="T20" fmla="*/ 254 w 666"/>
                  <a:gd name="T21" fmla="*/ 3 h 1511"/>
                  <a:gd name="T22" fmla="*/ 200 w 666"/>
                  <a:gd name="T23" fmla="*/ 2 h 1511"/>
                  <a:gd name="T24" fmla="*/ 145 w 666"/>
                  <a:gd name="T25" fmla="*/ 10 h 1511"/>
                  <a:gd name="T26" fmla="*/ 94 w 666"/>
                  <a:gd name="T27" fmla="*/ 28 h 1511"/>
                  <a:gd name="T28" fmla="*/ 49 w 666"/>
                  <a:gd name="T29" fmla="*/ 59 h 1511"/>
                  <a:gd name="T30" fmla="*/ 13 w 666"/>
                  <a:gd name="T31" fmla="*/ 98 h 1511"/>
                  <a:gd name="T32" fmla="*/ 3 w 666"/>
                  <a:gd name="T33" fmla="*/ 151 h 1511"/>
                  <a:gd name="T34" fmla="*/ 21 w 666"/>
                  <a:gd name="T35" fmla="*/ 270 h 1511"/>
                  <a:gd name="T36" fmla="*/ 51 w 666"/>
                  <a:gd name="T37" fmla="*/ 455 h 1511"/>
                  <a:gd name="T38" fmla="*/ 88 w 666"/>
                  <a:gd name="T39" fmla="*/ 680 h 1511"/>
                  <a:gd name="T40" fmla="*/ 129 w 666"/>
                  <a:gd name="T41" fmla="*/ 921 h 1511"/>
                  <a:gd name="T42" fmla="*/ 169 w 666"/>
                  <a:gd name="T43" fmla="*/ 1150 h 1511"/>
                  <a:gd name="T44" fmla="*/ 204 w 666"/>
                  <a:gd name="T45" fmla="*/ 1344 h 1511"/>
                  <a:gd name="T46" fmla="*/ 230 w 666"/>
                  <a:gd name="T47" fmla="*/ 1476 h 1511"/>
                  <a:gd name="T48" fmla="*/ 251 w 666"/>
                  <a:gd name="T49" fmla="*/ 1485 h 1511"/>
                  <a:gd name="T50" fmla="*/ 283 w 666"/>
                  <a:gd name="T51" fmla="*/ 1438 h 1511"/>
                  <a:gd name="T52" fmla="*/ 327 w 666"/>
                  <a:gd name="T53" fmla="*/ 1402 h 1511"/>
                  <a:gd name="T54" fmla="*/ 384 w 666"/>
                  <a:gd name="T55" fmla="*/ 1383 h 1511"/>
                  <a:gd name="T56" fmla="*/ 433 w 666"/>
                  <a:gd name="T57" fmla="*/ 1382 h 1511"/>
                  <a:gd name="T58" fmla="*/ 462 w 666"/>
                  <a:gd name="T59" fmla="*/ 1385 h 1511"/>
                  <a:gd name="T60" fmla="*/ 496 w 666"/>
                  <a:gd name="T61" fmla="*/ 1389 h 1511"/>
                  <a:gd name="T62" fmla="*/ 531 w 666"/>
                  <a:gd name="T63" fmla="*/ 1397 h 1511"/>
                  <a:gd name="T64" fmla="*/ 566 w 666"/>
                  <a:gd name="T65" fmla="*/ 1407 h 1511"/>
                  <a:gd name="T66" fmla="*/ 600 w 666"/>
                  <a:gd name="T67" fmla="*/ 1420 h 1511"/>
                  <a:gd name="T68" fmla="*/ 631 w 666"/>
                  <a:gd name="T69" fmla="*/ 1438 h 1511"/>
                  <a:gd name="T70" fmla="*/ 656 w 666"/>
                  <a:gd name="T71" fmla="*/ 1461 h 15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6"/>
                  <a:gd name="T109" fmla="*/ 0 h 1511"/>
                  <a:gd name="T110" fmla="*/ 666 w 666"/>
                  <a:gd name="T111" fmla="*/ 1511 h 15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6" h="1511">
                    <a:moveTo>
                      <a:pt x="666" y="1474"/>
                    </a:moveTo>
                    <a:lnTo>
                      <a:pt x="659" y="1445"/>
                    </a:lnTo>
                    <a:lnTo>
                      <a:pt x="646" y="1394"/>
                    </a:lnTo>
                    <a:lnTo>
                      <a:pt x="629" y="1323"/>
                    </a:lnTo>
                    <a:lnTo>
                      <a:pt x="609" y="1238"/>
                    </a:lnTo>
                    <a:lnTo>
                      <a:pt x="587" y="1140"/>
                    </a:lnTo>
                    <a:lnTo>
                      <a:pt x="562" y="1031"/>
                    </a:lnTo>
                    <a:lnTo>
                      <a:pt x="536" y="916"/>
                    </a:lnTo>
                    <a:lnTo>
                      <a:pt x="509" y="797"/>
                    </a:lnTo>
                    <a:lnTo>
                      <a:pt x="481" y="677"/>
                    </a:lnTo>
                    <a:lnTo>
                      <a:pt x="456" y="558"/>
                    </a:lnTo>
                    <a:lnTo>
                      <a:pt x="433" y="445"/>
                    </a:lnTo>
                    <a:lnTo>
                      <a:pt x="411" y="339"/>
                    </a:lnTo>
                    <a:lnTo>
                      <a:pt x="392" y="244"/>
                    </a:lnTo>
                    <a:lnTo>
                      <a:pt x="379" y="162"/>
                    </a:lnTo>
                    <a:lnTo>
                      <a:pt x="368" y="96"/>
                    </a:lnTo>
                    <a:lnTo>
                      <a:pt x="364" y="50"/>
                    </a:lnTo>
                    <a:lnTo>
                      <a:pt x="346" y="35"/>
                    </a:lnTo>
                    <a:lnTo>
                      <a:pt x="326" y="24"/>
                    </a:lnTo>
                    <a:lnTo>
                      <a:pt x="304" y="15"/>
                    </a:lnTo>
                    <a:lnTo>
                      <a:pt x="280" y="7"/>
                    </a:lnTo>
                    <a:lnTo>
                      <a:pt x="254" y="3"/>
                    </a:lnTo>
                    <a:lnTo>
                      <a:pt x="227" y="0"/>
                    </a:lnTo>
                    <a:lnTo>
                      <a:pt x="200" y="2"/>
                    </a:lnTo>
                    <a:lnTo>
                      <a:pt x="173" y="4"/>
                    </a:lnTo>
                    <a:lnTo>
                      <a:pt x="145" y="10"/>
                    </a:lnTo>
                    <a:lnTo>
                      <a:pt x="119" y="18"/>
                    </a:lnTo>
                    <a:lnTo>
                      <a:pt x="94" y="28"/>
                    </a:lnTo>
                    <a:lnTo>
                      <a:pt x="71" y="43"/>
                    </a:lnTo>
                    <a:lnTo>
                      <a:pt x="49" y="59"/>
                    </a:lnTo>
                    <a:lnTo>
                      <a:pt x="29" y="78"/>
                    </a:lnTo>
                    <a:lnTo>
                      <a:pt x="13" y="98"/>
                    </a:lnTo>
                    <a:lnTo>
                      <a:pt x="0" y="123"/>
                    </a:lnTo>
                    <a:lnTo>
                      <a:pt x="3" y="151"/>
                    </a:lnTo>
                    <a:lnTo>
                      <a:pt x="10" y="201"/>
                    </a:lnTo>
                    <a:lnTo>
                      <a:pt x="21" y="270"/>
                    </a:lnTo>
                    <a:lnTo>
                      <a:pt x="35" y="357"/>
                    </a:lnTo>
                    <a:lnTo>
                      <a:pt x="51" y="455"/>
                    </a:lnTo>
                    <a:lnTo>
                      <a:pt x="69" y="564"/>
                    </a:lnTo>
                    <a:lnTo>
                      <a:pt x="88" y="680"/>
                    </a:lnTo>
                    <a:lnTo>
                      <a:pt x="109" y="800"/>
                    </a:lnTo>
                    <a:lnTo>
                      <a:pt x="129" y="921"/>
                    </a:lnTo>
                    <a:lnTo>
                      <a:pt x="150" y="1038"/>
                    </a:lnTo>
                    <a:lnTo>
                      <a:pt x="169" y="1150"/>
                    </a:lnTo>
                    <a:lnTo>
                      <a:pt x="188" y="1253"/>
                    </a:lnTo>
                    <a:lnTo>
                      <a:pt x="204" y="1344"/>
                    </a:lnTo>
                    <a:lnTo>
                      <a:pt x="219" y="1419"/>
                    </a:lnTo>
                    <a:lnTo>
                      <a:pt x="230" y="1476"/>
                    </a:lnTo>
                    <a:lnTo>
                      <a:pt x="239" y="1511"/>
                    </a:lnTo>
                    <a:lnTo>
                      <a:pt x="251" y="1485"/>
                    </a:lnTo>
                    <a:lnTo>
                      <a:pt x="266" y="1460"/>
                    </a:lnTo>
                    <a:lnTo>
                      <a:pt x="283" y="1438"/>
                    </a:lnTo>
                    <a:lnTo>
                      <a:pt x="304" y="1419"/>
                    </a:lnTo>
                    <a:lnTo>
                      <a:pt x="327" y="1402"/>
                    </a:lnTo>
                    <a:lnTo>
                      <a:pt x="354" y="1391"/>
                    </a:lnTo>
                    <a:lnTo>
                      <a:pt x="384" y="1383"/>
                    </a:lnTo>
                    <a:lnTo>
                      <a:pt x="420" y="1380"/>
                    </a:lnTo>
                    <a:lnTo>
                      <a:pt x="433" y="1382"/>
                    </a:lnTo>
                    <a:lnTo>
                      <a:pt x="446" y="1383"/>
                    </a:lnTo>
                    <a:lnTo>
                      <a:pt x="462" y="1385"/>
                    </a:lnTo>
                    <a:lnTo>
                      <a:pt x="478" y="1388"/>
                    </a:lnTo>
                    <a:lnTo>
                      <a:pt x="496" y="1389"/>
                    </a:lnTo>
                    <a:lnTo>
                      <a:pt x="514" y="1392"/>
                    </a:lnTo>
                    <a:lnTo>
                      <a:pt x="531" y="1397"/>
                    </a:lnTo>
                    <a:lnTo>
                      <a:pt x="549" y="1401"/>
                    </a:lnTo>
                    <a:lnTo>
                      <a:pt x="566" y="1407"/>
                    </a:lnTo>
                    <a:lnTo>
                      <a:pt x="584" y="1413"/>
                    </a:lnTo>
                    <a:lnTo>
                      <a:pt x="600" y="1420"/>
                    </a:lnTo>
                    <a:lnTo>
                      <a:pt x="616" y="1427"/>
                    </a:lnTo>
                    <a:lnTo>
                      <a:pt x="631" y="1438"/>
                    </a:lnTo>
                    <a:lnTo>
                      <a:pt x="644" y="1448"/>
                    </a:lnTo>
                    <a:lnTo>
                      <a:pt x="656" y="1461"/>
                    </a:lnTo>
                    <a:lnTo>
                      <a:pt x="666" y="1474"/>
                    </a:lnTo>
                    <a:close/>
                  </a:path>
                </a:pathLst>
              </a:custGeom>
              <a:solidFill>
                <a:srgbClr val="EFE5EA"/>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2" name="Freeform 21"/>
              <p:cNvSpPr/>
              <p:nvPr/>
            </p:nvSpPr>
            <p:spPr bwMode="auto">
              <a:xfrm>
                <a:off x="1335" y="1973"/>
                <a:ext cx="106" cy="478"/>
              </a:xfrm>
              <a:custGeom>
                <a:avLst/>
                <a:gdLst>
                  <a:gd name="T0" fmla="*/ 3 w 320"/>
                  <a:gd name="T1" fmla="*/ 14 h 1433"/>
                  <a:gd name="T2" fmla="*/ 0 w 320"/>
                  <a:gd name="T3" fmla="*/ 7 h 1433"/>
                  <a:gd name="T4" fmla="*/ 4 w 320"/>
                  <a:gd name="T5" fmla="*/ 53 h 1433"/>
                  <a:gd name="T6" fmla="*/ 15 w 320"/>
                  <a:gd name="T7" fmla="*/ 120 h 1433"/>
                  <a:gd name="T8" fmla="*/ 28 w 320"/>
                  <a:gd name="T9" fmla="*/ 202 h 1433"/>
                  <a:gd name="T10" fmla="*/ 47 w 320"/>
                  <a:gd name="T11" fmla="*/ 298 h 1433"/>
                  <a:gd name="T12" fmla="*/ 69 w 320"/>
                  <a:gd name="T13" fmla="*/ 403 h 1433"/>
                  <a:gd name="T14" fmla="*/ 93 w 320"/>
                  <a:gd name="T15" fmla="*/ 517 h 1433"/>
                  <a:gd name="T16" fmla="*/ 117 w 320"/>
                  <a:gd name="T17" fmla="*/ 635 h 1433"/>
                  <a:gd name="T18" fmla="*/ 145 w 320"/>
                  <a:gd name="T19" fmla="*/ 756 h 1433"/>
                  <a:gd name="T20" fmla="*/ 172 w 320"/>
                  <a:gd name="T21" fmla="*/ 875 h 1433"/>
                  <a:gd name="T22" fmla="*/ 198 w 320"/>
                  <a:gd name="T23" fmla="*/ 989 h 1433"/>
                  <a:gd name="T24" fmla="*/ 223 w 320"/>
                  <a:gd name="T25" fmla="*/ 1098 h 1433"/>
                  <a:gd name="T26" fmla="*/ 245 w 320"/>
                  <a:gd name="T27" fmla="*/ 1196 h 1433"/>
                  <a:gd name="T28" fmla="*/ 266 w 320"/>
                  <a:gd name="T29" fmla="*/ 1282 h 1433"/>
                  <a:gd name="T30" fmla="*/ 282 w 320"/>
                  <a:gd name="T31" fmla="*/ 1352 h 1433"/>
                  <a:gd name="T32" fmla="*/ 295 w 320"/>
                  <a:gd name="T33" fmla="*/ 1403 h 1433"/>
                  <a:gd name="T34" fmla="*/ 302 w 320"/>
                  <a:gd name="T35" fmla="*/ 1433 h 1433"/>
                  <a:gd name="T36" fmla="*/ 320 w 320"/>
                  <a:gd name="T37" fmla="*/ 1430 h 1433"/>
                  <a:gd name="T38" fmla="*/ 313 w 320"/>
                  <a:gd name="T39" fmla="*/ 1400 h 1433"/>
                  <a:gd name="T40" fmla="*/ 299 w 320"/>
                  <a:gd name="T41" fmla="*/ 1349 h 1433"/>
                  <a:gd name="T42" fmla="*/ 283 w 320"/>
                  <a:gd name="T43" fmla="*/ 1279 h 1433"/>
                  <a:gd name="T44" fmla="*/ 263 w 320"/>
                  <a:gd name="T45" fmla="*/ 1193 h 1433"/>
                  <a:gd name="T46" fmla="*/ 241 w 320"/>
                  <a:gd name="T47" fmla="*/ 1095 h 1433"/>
                  <a:gd name="T48" fmla="*/ 216 w 320"/>
                  <a:gd name="T49" fmla="*/ 986 h 1433"/>
                  <a:gd name="T50" fmla="*/ 189 w 320"/>
                  <a:gd name="T51" fmla="*/ 872 h 1433"/>
                  <a:gd name="T52" fmla="*/ 163 w 320"/>
                  <a:gd name="T53" fmla="*/ 753 h 1433"/>
                  <a:gd name="T54" fmla="*/ 135 w 320"/>
                  <a:gd name="T55" fmla="*/ 633 h 1433"/>
                  <a:gd name="T56" fmla="*/ 110 w 320"/>
                  <a:gd name="T57" fmla="*/ 514 h 1433"/>
                  <a:gd name="T58" fmla="*/ 87 w 320"/>
                  <a:gd name="T59" fmla="*/ 401 h 1433"/>
                  <a:gd name="T60" fmla="*/ 65 w 320"/>
                  <a:gd name="T61" fmla="*/ 295 h 1433"/>
                  <a:gd name="T62" fmla="*/ 46 w 320"/>
                  <a:gd name="T63" fmla="*/ 199 h 1433"/>
                  <a:gd name="T64" fmla="*/ 32 w 320"/>
                  <a:gd name="T65" fmla="*/ 117 h 1433"/>
                  <a:gd name="T66" fmla="*/ 22 w 320"/>
                  <a:gd name="T67" fmla="*/ 53 h 1433"/>
                  <a:gd name="T68" fmla="*/ 18 w 320"/>
                  <a:gd name="T69" fmla="*/ 7 h 1433"/>
                  <a:gd name="T70" fmla="*/ 15 w 320"/>
                  <a:gd name="T71" fmla="*/ 0 h 1433"/>
                  <a:gd name="T72" fmla="*/ 18 w 320"/>
                  <a:gd name="T73" fmla="*/ 7 h 1433"/>
                  <a:gd name="T74" fmla="*/ 18 w 320"/>
                  <a:gd name="T75" fmla="*/ 3 h 1433"/>
                  <a:gd name="T76" fmla="*/ 15 w 320"/>
                  <a:gd name="T77" fmla="*/ 0 h 1433"/>
                  <a:gd name="T78" fmla="*/ 3 w 320"/>
                  <a:gd name="T79" fmla="*/ 14 h 14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1433"/>
                  <a:gd name="T122" fmla="*/ 320 w 320"/>
                  <a:gd name="T123" fmla="*/ 1433 h 14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1433">
                    <a:moveTo>
                      <a:pt x="3" y="14"/>
                    </a:moveTo>
                    <a:lnTo>
                      <a:pt x="0" y="7"/>
                    </a:lnTo>
                    <a:lnTo>
                      <a:pt x="4" y="53"/>
                    </a:lnTo>
                    <a:lnTo>
                      <a:pt x="15" y="120"/>
                    </a:lnTo>
                    <a:lnTo>
                      <a:pt x="28" y="202"/>
                    </a:lnTo>
                    <a:lnTo>
                      <a:pt x="47" y="298"/>
                    </a:lnTo>
                    <a:lnTo>
                      <a:pt x="69" y="403"/>
                    </a:lnTo>
                    <a:lnTo>
                      <a:pt x="93" y="517"/>
                    </a:lnTo>
                    <a:lnTo>
                      <a:pt x="117" y="635"/>
                    </a:lnTo>
                    <a:lnTo>
                      <a:pt x="145" y="756"/>
                    </a:lnTo>
                    <a:lnTo>
                      <a:pt x="172" y="875"/>
                    </a:lnTo>
                    <a:lnTo>
                      <a:pt x="198" y="989"/>
                    </a:lnTo>
                    <a:lnTo>
                      <a:pt x="223" y="1098"/>
                    </a:lnTo>
                    <a:lnTo>
                      <a:pt x="245" y="1196"/>
                    </a:lnTo>
                    <a:lnTo>
                      <a:pt x="266" y="1282"/>
                    </a:lnTo>
                    <a:lnTo>
                      <a:pt x="282" y="1352"/>
                    </a:lnTo>
                    <a:lnTo>
                      <a:pt x="295" y="1403"/>
                    </a:lnTo>
                    <a:lnTo>
                      <a:pt x="302" y="1433"/>
                    </a:lnTo>
                    <a:lnTo>
                      <a:pt x="320" y="1430"/>
                    </a:lnTo>
                    <a:lnTo>
                      <a:pt x="313" y="1400"/>
                    </a:lnTo>
                    <a:lnTo>
                      <a:pt x="299" y="1349"/>
                    </a:lnTo>
                    <a:lnTo>
                      <a:pt x="283" y="1279"/>
                    </a:lnTo>
                    <a:lnTo>
                      <a:pt x="263" y="1193"/>
                    </a:lnTo>
                    <a:lnTo>
                      <a:pt x="241" y="1095"/>
                    </a:lnTo>
                    <a:lnTo>
                      <a:pt x="216" y="986"/>
                    </a:lnTo>
                    <a:lnTo>
                      <a:pt x="189" y="872"/>
                    </a:lnTo>
                    <a:lnTo>
                      <a:pt x="163" y="753"/>
                    </a:lnTo>
                    <a:lnTo>
                      <a:pt x="135" y="633"/>
                    </a:lnTo>
                    <a:lnTo>
                      <a:pt x="110" y="514"/>
                    </a:lnTo>
                    <a:lnTo>
                      <a:pt x="87" y="401"/>
                    </a:lnTo>
                    <a:lnTo>
                      <a:pt x="65" y="295"/>
                    </a:lnTo>
                    <a:lnTo>
                      <a:pt x="46" y="199"/>
                    </a:lnTo>
                    <a:lnTo>
                      <a:pt x="32" y="117"/>
                    </a:lnTo>
                    <a:lnTo>
                      <a:pt x="22" y="53"/>
                    </a:lnTo>
                    <a:lnTo>
                      <a:pt x="18" y="7"/>
                    </a:lnTo>
                    <a:lnTo>
                      <a:pt x="15" y="0"/>
                    </a:lnTo>
                    <a:lnTo>
                      <a:pt x="18" y="7"/>
                    </a:lnTo>
                    <a:lnTo>
                      <a:pt x="18" y="3"/>
                    </a:lnTo>
                    <a:lnTo>
                      <a:pt x="15" y="0"/>
                    </a:lnTo>
                    <a:lnTo>
                      <a:pt x="3"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3" name="Freeform 22"/>
              <p:cNvSpPr/>
              <p:nvPr/>
            </p:nvSpPr>
            <p:spPr bwMode="auto">
              <a:xfrm>
                <a:off x="1213" y="1956"/>
                <a:ext cx="127" cy="45"/>
              </a:xfrm>
              <a:custGeom>
                <a:avLst/>
                <a:gdLst>
                  <a:gd name="T0" fmla="*/ 19 w 380"/>
                  <a:gd name="T1" fmla="*/ 133 h 136"/>
                  <a:gd name="T2" fmla="*/ 19 w 380"/>
                  <a:gd name="T3" fmla="*/ 136 h 136"/>
                  <a:gd name="T4" fmla="*/ 31 w 380"/>
                  <a:gd name="T5" fmla="*/ 113 h 136"/>
                  <a:gd name="T6" fmla="*/ 47 w 380"/>
                  <a:gd name="T7" fmla="*/ 94 h 136"/>
                  <a:gd name="T8" fmla="*/ 64 w 380"/>
                  <a:gd name="T9" fmla="*/ 76 h 136"/>
                  <a:gd name="T10" fmla="*/ 85 w 380"/>
                  <a:gd name="T11" fmla="*/ 60 h 136"/>
                  <a:gd name="T12" fmla="*/ 108 w 380"/>
                  <a:gd name="T13" fmla="*/ 47 h 136"/>
                  <a:gd name="T14" fmla="*/ 132 w 380"/>
                  <a:gd name="T15" fmla="*/ 37 h 136"/>
                  <a:gd name="T16" fmla="*/ 157 w 380"/>
                  <a:gd name="T17" fmla="*/ 29 h 136"/>
                  <a:gd name="T18" fmla="*/ 185 w 380"/>
                  <a:gd name="T19" fmla="*/ 23 h 136"/>
                  <a:gd name="T20" fmla="*/ 210 w 380"/>
                  <a:gd name="T21" fmla="*/ 20 h 136"/>
                  <a:gd name="T22" fmla="*/ 237 w 380"/>
                  <a:gd name="T23" fmla="*/ 20 h 136"/>
                  <a:gd name="T24" fmla="*/ 264 w 380"/>
                  <a:gd name="T25" fmla="*/ 22 h 136"/>
                  <a:gd name="T26" fmla="*/ 289 w 380"/>
                  <a:gd name="T27" fmla="*/ 26 h 136"/>
                  <a:gd name="T28" fmla="*/ 311 w 380"/>
                  <a:gd name="T29" fmla="*/ 34 h 136"/>
                  <a:gd name="T30" fmla="*/ 331 w 380"/>
                  <a:gd name="T31" fmla="*/ 42 h 136"/>
                  <a:gd name="T32" fmla="*/ 352 w 380"/>
                  <a:gd name="T33" fmla="*/ 53 h 136"/>
                  <a:gd name="T34" fmla="*/ 368 w 380"/>
                  <a:gd name="T35" fmla="*/ 67 h 136"/>
                  <a:gd name="T36" fmla="*/ 380 w 380"/>
                  <a:gd name="T37" fmla="*/ 53 h 136"/>
                  <a:gd name="T38" fmla="*/ 361 w 380"/>
                  <a:gd name="T39" fmla="*/ 38 h 136"/>
                  <a:gd name="T40" fmla="*/ 340 w 380"/>
                  <a:gd name="T41" fmla="*/ 25 h 136"/>
                  <a:gd name="T42" fmla="*/ 317 w 380"/>
                  <a:gd name="T43" fmla="*/ 16 h 136"/>
                  <a:gd name="T44" fmla="*/ 292 w 380"/>
                  <a:gd name="T45" fmla="*/ 9 h 136"/>
                  <a:gd name="T46" fmla="*/ 264 w 380"/>
                  <a:gd name="T47" fmla="*/ 4 h 136"/>
                  <a:gd name="T48" fmla="*/ 237 w 380"/>
                  <a:gd name="T49" fmla="*/ 0 h 136"/>
                  <a:gd name="T50" fmla="*/ 210 w 380"/>
                  <a:gd name="T51" fmla="*/ 3 h 136"/>
                  <a:gd name="T52" fmla="*/ 182 w 380"/>
                  <a:gd name="T53" fmla="*/ 6 h 136"/>
                  <a:gd name="T54" fmla="*/ 154 w 380"/>
                  <a:gd name="T55" fmla="*/ 12 h 136"/>
                  <a:gd name="T56" fmla="*/ 126 w 380"/>
                  <a:gd name="T57" fmla="*/ 19 h 136"/>
                  <a:gd name="T58" fmla="*/ 100 w 380"/>
                  <a:gd name="T59" fmla="*/ 29 h 136"/>
                  <a:gd name="T60" fmla="*/ 76 w 380"/>
                  <a:gd name="T61" fmla="*/ 45 h 136"/>
                  <a:gd name="T62" fmla="*/ 53 w 380"/>
                  <a:gd name="T63" fmla="*/ 61 h 136"/>
                  <a:gd name="T64" fmla="*/ 32 w 380"/>
                  <a:gd name="T65" fmla="*/ 82 h 136"/>
                  <a:gd name="T66" fmla="*/ 16 w 380"/>
                  <a:gd name="T67" fmla="*/ 104 h 136"/>
                  <a:gd name="T68" fmla="*/ 1 w 380"/>
                  <a:gd name="T69" fmla="*/ 130 h 136"/>
                  <a:gd name="T70" fmla="*/ 1 w 380"/>
                  <a:gd name="T71" fmla="*/ 133 h 136"/>
                  <a:gd name="T72" fmla="*/ 1 w 380"/>
                  <a:gd name="T73" fmla="*/ 130 h 136"/>
                  <a:gd name="T74" fmla="*/ 0 w 380"/>
                  <a:gd name="T75" fmla="*/ 132 h 136"/>
                  <a:gd name="T76" fmla="*/ 1 w 380"/>
                  <a:gd name="T77" fmla="*/ 133 h 136"/>
                  <a:gd name="T78" fmla="*/ 19 w 380"/>
                  <a:gd name="T79" fmla="*/ 133 h 1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0"/>
                  <a:gd name="T121" fmla="*/ 0 h 136"/>
                  <a:gd name="T122" fmla="*/ 380 w 380"/>
                  <a:gd name="T123" fmla="*/ 136 h 1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0" h="136">
                    <a:moveTo>
                      <a:pt x="19" y="133"/>
                    </a:moveTo>
                    <a:lnTo>
                      <a:pt x="19" y="136"/>
                    </a:lnTo>
                    <a:lnTo>
                      <a:pt x="31" y="113"/>
                    </a:lnTo>
                    <a:lnTo>
                      <a:pt x="47" y="94"/>
                    </a:lnTo>
                    <a:lnTo>
                      <a:pt x="64" y="76"/>
                    </a:lnTo>
                    <a:lnTo>
                      <a:pt x="85" y="60"/>
                    </a:lnTo>
                    <a:lnTo>
                      <a:pt x="108" y="47"/>
                    </a:lnTo>
                    <a:lnTo>
                      <a:pt x="132" y="37"/>
                    </a:lnTo>
                    <a:lnTo>
                      <a:pt x="157" y="29"/>
                    </a:lnTo>
                    <a:lnTo>
                      <a:pt x="185" y="23"/>
                    </a:lnTo>
                    <a:lnTo>
                      <a:pt x="210" y="20"/>
                    </a:lnTo>
                    <a:lnTo>
                      <a:pt x="237" y="20"/>
                    </a:lnTo>
                    <a:lnTo>
                      <a:pt x="264" y="22"/>
                    </a:lnTo>
                    <a:lnTo>
                      <a:pt x="289" y="26"/>
                    </a:lnTo>
                    <a:lnTo>
                      <a:pt x="311" y="34"/>
                    </a:lnTo>
                    <a:lnTo>
                      <a:pt x="331" y="42"/>
                    </a:lnTo>
                    <a:lnTo>
                      <a:pt x="352" y="53"/>
                    </a:lnTo>
                    <a:lnTo>
                      <a:pt x="368" y="67"/>
                    </a:lnTo>
                    <a:lnTo>
                      <a:pt x="380" y="53"/>
                    </a:lnTo>
                    <a:lnTo>
                      <a:pt x="361" y="38"/>
                    </a:lnTo>
                    <a:lnTo>
                      <a:pt x="340" y="25"/>
                    </a:lnTo>
                    <a:lnTo>
                      <a:pt x="317" y="16"/>
                    </a:lnTo>
                    <a:lnTo>
                      <a:pt x="292" y="9"/>
                    </a:lnTo>
                    <a:lnTo>
                      <a:pt x="264" y="4"/>
                    </a:lnTo>
                    <a:lnTo>
                      <a:pt x="237" y="0"/>
                    </a:lnTo>
                    <a:lnTo>
                      <a:pt x="210" y="3"/>
                    </a:lnTo>
                    <a:lnTo>
                      <a:pt x="182" y="6"/>
                    </a:lnTo>
                    <a:lnTo>
                      <a:pt x="154" y="12"/>
                    </a:lnTo>
                    <a:lnTo>
                      <a:pt x="126" y="19"/>
                    </a:lnTo>
                    <a:lnTo>
                      <a:pt x="100" y="29"/>
                    </a:lnTo>
                    <a:lnTo>
                      <a:pt x="76" y="45"/>
                    </a:lnTo>
                    <a:lnTo>
                      <a:pt x="53" y="61"/>
                    </a:lnTo>
                    <a:lnTo>
                      <a:pt x="32" y="82"/>
                    </a:lnTo>
                    <a:lnTo>
                      <a:pt x="16" y="104"/>
                    </a:lnTo>
                    <a:lnTo>
                      <a:pt x="1" y="130"/>
                    </a:lnTo>
                    <a:lnTo>
                      <a:pt x="1" y="133"/>
                    </a:lnTo>
                    <a:lnTo>
                      <a:pt x="1" y="130"/>
                    </a:lnTo>
                    <a:lnTo>
                      <a:pt x="0" y="132"/>
                    </a:lnTo>
                    <a:lnTo>
                      <a:pt x="1" y="133"/>
                    </a:lnTo>
                    <a:lnTo>
                      <a:pt x="19" y="13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4" name="Freeform 23"/>
              <p:cNvSpPr/>
              <p:nvPr/>
            </p:nvSpPr>
            <p:spPr bwMode="auto">
              <a:xfrm>
                <a:off x="1213" y="2000"/>
                <a:ext cx="86" cy="472"/>
              </a:xfrm>
              <a:custGeom>
                <a:avLst/>
                <a:gdLst>
                  <a:gd name="T0" fmla="*/ 239 w 257"/>
                  <a:gd name="T1" fmla="*/ 1385 h 1417"/>
                  <a:gd name="T2" fmla="*/ 257 w 257"/>
                  <a:gd name="T3" fmla="*/ 1387 h 1417"/>
                  <a:gd name="T4" fmla="*/ 248 w 257"/>
                  <a:gd name="T5" fmla="*/ 1351 h 1417"/>
                  <a:gd name="T6" fmla="*/ 236 w 257"/>
                  <a:gd name="T7" fmla="*/ 1294 h 1417"/>
                  <a:gd name="T8" fmla="*/ 222 w 257"/>
                  <a:gd name="T9" fmla="*/ 1219 h 1417"/>
                  <a:gd name="T10" fmla="*/ 206 w 257"/>
                  <a:gd name="T11" fmla="*/ 1128 h 1417"/>
                  <a:gd name="T12" fmla="*/ 187 w 257"/>
                  <a:gd name="T13" fmla="*/ 1025 h 1417"/>
                  <a:gd name="T14" fmla="*/ 168 w 257"/>
                  <a:gd name="T15" fmla="*/ 914 h 1417"/>
                  <a:gd name="T16" fmla="*/ 147 w 257"/>
                  <a:gd name="T17" fmla="*/ 796 h 1417"/>
                  <a:gd name="T18" fmla="*/ 126 w 257"/>
                  <a:gd name="T19" fmla="*/ 676 h 1417"/>
                  <a:gd name="T20" fmla="*/ 106 w 257"/>
                  <a:gd name="T21" fmla="*/ 555 h 1417"/>
                  <a:gd name="T22" fmla="*/ 87 w 257"/>
                  <a:gd name="T23" fmla="*/ 439 h 1417"/>
                  <a:gd name="T24" fmla="*/ 69 w 257"/>
                  <a:gd name="T25" fmla="*/ 331 h 1417"/>
                  <a:gd name="T26" fmla="*/ 53 w 257"/>
                  <a:gd name="T27" fmla="*/ 232 h 1417"/>
                  <a:gd name="T28" fmla="*/ 38 w 257"/>
                  <a:gd name="T29" fmla="*/ 146 h 1417"/>
                  <a:gd name="T30" fmla="*/ 28 w 257"/>
                  <a:gd name="T31" fmla="*/ 77 h 1417"/>
                  <a:gd name="T32" fmla="*/ 21 w 257"/>
                  <a:gd name="T33" fmla="*/ 28 h 1417"/>
                  <a:gd name="T34" fmla="*/ 18 w 257"/>
                  <a:gd name="T35" fmla="*/ 0 h 1417"/>
                  <a:gd name="T36" fmla="*/ 0 w 257"/>
                  <a:gd name="T37" fmla="*/ 0 h 1417"/>
                  <a:gd name="T38" fmla="*/ 3 w 257"/>
                  <a:gd name="T39" fmla="*/ 28 h 1417"/>
                  <a:gd name="T40" fmla="*/ 11 w 257"/>
                  <a:gd name="T41" fmla="*/ 80 h 1417"/>
                  <a:gd name="T42" fmla="*/ 21 w 257"/>
                  <a:gd name="T43" fmla="*/ 149 h 1417"/>
                  <a:gd name="T44" fmla="*/ 36 w 257"/>
                  <a:gd name="T45" fmla="*/ 235 h 1417"/>
                  <a:gd name="T46" fmla="*/ 52 w 257"/>
                  <a:gd name="T47" fmla="*/ 334 h 1417"/>
                  <a:gd name="T48" fmla="*/ 69 w 257"/>
                  <a:gd name="T49" fmla="*/ 442 h 1417"/>
                  <a:gd name="T50" fmla="*/ 88 w 257"/>
                  <a:gd name="T51" fmla="*/ 558 h 1417"/>
                  <a:gd name="T52" fmla="*/ 109 w 257"/>
                  <a:gd name="T53" fmla="*/ 679 h 1417"/>
                  <a:gd name="T54" fmla="*/ 129 w 257"/>
                  <a:gd name="T55" fmla="*/ 799 h 1417"/>
                  <a:gd name="T56" fmla="*/ 150 w 257"/>
                  <a:gd name="T57" fmla="*/ 917 h 1417"/>
                  <a:gd name="T58" fmla="*/ 169 w 257"/>
                  <a:gd name="T59" fmla="*/ 1028 h 1417"/>
                  <a:gd name="T60" fmla="*/ 188 w 257"/>
                  <a:gd name="T61" fmla="*/ 1131 h 1417"/>
                  <a:gd name="T62" fmla="*/ 204 w 257"/>
                  <a:gd name="T63" fmla="*/ 1222 h 1417"/>
                  <a:gd name="T64" fmla="*/ 219 w 257"/>
                  <a:gd name="T65" fmla="*/ 1297 h 1417"/>
                  <a:gd name="T66" fmla="*/ 231 w 257"/>
                  <a:gd name="T67" fmla="*/ 1354 h 1417"/>
                  <a:gd name="T68" fmla="*/ 239 w 257"/>
                  <a:gd name="T69" fmla="*/ 1390 h 1417"/>
                  <a:gd name="T70" fmla="*/ 257 w 257"/>
                  <a:gd name="T71" fmla="*/ 1391 h 1417"/>
                  <a:gd name="T72" fmla="*/ 239 w 257"/>
                  <a:gd name="T73" fmla="*/ 1390 h 1417"/>
                  <a:gd name="T74" fmla="*/ 247 w 257"/>
                  <a:gd name="T75" fmla="*/ 1417 h 1417"/>
                  <a:gd name="T76" fmla="*/ 257 w 257"/>
                  <a:gd name="T77" fmla="*/ 1391 h 1417"/>
                  <a:gd name="T78" fmla="*/ 239 w 257"/>
                  <a:gd name="T79" fmla="*/ 1385 h 1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7"/>
                  <a:gd name="T121" fmla="*/ 0 h 1417"/>
                  <a:gd name="T122" fmla="*/ 257 w 257"/>
                  <a:gd name="T123" fmla="*/ 1417 h 141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7" h="1417">
                    <a:moveTo>
                      <a:pt x="239" y="1385"/>
                    </a:moveTo>
                    <a:lnTo>
                      <a:pt x="257" y="1387"/>
                    </a:lnTo>
                    <a:lnTo>
                      <a:pt x="248" y="1351"/>
                    </a:lnTo>
                    <a:lnTo>
                      <a:pt x="236" y="1294"/>
                    </a:lnTo>
                    <a:lnTo>
                      <a:pt x="222" y="1219"/>
                    </a:lnTo>
                    <a:lnTo>
                      <a:pt x="206" y="1128"/>
                    </a:lnTo>
                    <a:lnTo>
                      <a:pt x="187" y="1025"/>
                    </a:lnTo>
                    <a:lnTo>
                      <a:pt x="168" y="914"/>
                    </a:lnTo>
                    <a:lnTo>
                      <a:pt x="147" y="796"/>
                    </a:lnTo>
                    <a:lnTo>
                      <a:pt x="126" y="676"/>
                    </a:lnTo>
                    <a:lnTo>
                      <a:pt x="106" y="555"/>
                    </a:lnTo>
                    <a:lnTo>
                      <a:pt x="87" y="439"/>
                    </a:lnTo>
                    <a:lnTo>
                      <a:pt x="69" y="331"/>
                    </a:lnTo>
                    <a:lnTo>
                      <a:pt x="53" y="232"/>
                    </a:lnTo>
                    <a:lnTo>
                      <a:pt x="38" y="146"/>
                    </a:lnTo>
                    <a:lnTo>
                      <a:pt x="28" y="77"/>
                    </a:lnTo>
                    <a:lnTo>
                      <a:pt x="21" y="28"/>
                    </a:lnTo>
                    <a:lnTo>
                      <a:pt x="18" y="0"/>
                    </a:lnTo>
                    <a:lnTo>
                      <a:pt x="0" y="0"/>
                    </a:lnTo>
                    <a:lnTo>
                      <a:pt x="3" y="28"/>
                    </a:lnTo>
                    <a:lnTo>
                      <a:pt x="11" y="80"/>
                    </a:lnTo>
                    <a:lnTo>
                      <a:pt x="21" y="149"/>
                    </a:lnTo>
                    <a:lnTo>
                      <a:pt x="36" y="235"/>
                    </a:lnTo>
                    <a:lnTo>
                      <a:pt x="52" y="334"/>
                    </a:lnTo>
                    <a:lnTo>
                      <a:pt x="69" y="442"/>
                    </a:lnTo>
                    <a:lnTo>
                      <a:pt x="88" y="558"/>
                    </a:lnTo>
                    <a:lnTo>
                      <a:pt x="109" y="679"/>
                    </a:lnTo>
                    <a:lnTo>
                      <a:pt x="129" y="799"/>
                    </a:lnTo>
                    <a:lnTo>
                      <a:pt x="150" y="917"/>
                    </a:lnTo>
                    <a:lnTo>
                      <a:pt x="169" y="1028"/>
                    </a:lnTo>
                    <a:lnTo>
                      <a:pt x="188" y="1131"/>
                    </a:lnTo>
                    <a:lnTo>
                      <a:pt x="204" y="1222"/>
                    </a:lnTo>
                    <a:lnTo>
                      <a:pt x="219" y="1297"/>
                    </a:lnTo>
                    <a:lnTo>
                      <a:pt x="231" y="1354"/>
                    </a:lnTo>
                    <a:lnTo>
                      <a:pt x="239" y="1390"/>
                    </a:lnTo>
                    <a:lnTo>
                      <a:pt x="257" y="1391"/>
                    </a:lnTo>
                    <a:lnTo>
                      <a:pt x="239" y="1390"/>
                    </a:lnTo>
                    <a:lnTo>
                      <a:pt x="247" y="1417"/>
                    </a:lnTo>
                    <a:lnTo>
                      <a:pt x="257" y="1391"/>
                    </a:lnTo>
                    <a:lnTo>
                      <a:pt x="239" y="138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5" name="Freeform 24"/>
              <p:cNvSpPr/>
              <p:nvPr/>
            </p:nvSpPr>
            <p:spPr bwMode="auto">
              <a:xfrm>
                <a:off x="1293" y="2416"/>
                <a:ext cx="63" cy="48"/>
              </a:xfrm>
              <a:custGeom>
                <a:avLst/>
                <a:gdLst>
                  <a:gd name="T0" fmla="*/ 190 w 190"/>
                  <a:gd name="T1" fmla="*/ 2 h 144"/>
                  <a:gd name="T2" fmla="*/ 190 w 190"/>
                  <a:gd name="T3" fmla="*/ 0 h 144"/>
                  <a:gd name="T4" fmla="*/ 153 w 190"/>
                  <a:gd name="T5" fmla="*/ 4 h 144"/>
                  <a:gd name="T6" fmla="*/ 121 w 190"/>
                  <a:gd name="T7" fmla="*/ 12 h 144"/>
                  <a:gd name="T8" fmla="*/ 93 w 190"/>
                  <a:gd name="T9" fmla="*/ 24 h 144"/>
                  <a:gd name="T10" fmla="*/ 68 w 190"/>
                  <a:gd name="T11" fmla="*/ 41 h 144"/>
                  <a:gd name="T12" fmla="*/ 46 w 190"/>
                  <a:gd name="T13" fmla="*/ 62 h 144"/>
                  <a:gd name="T14" fmla="*/ 28 w 190"/>
                  <a:gd name="T15" fmla="*/ 85 h 144"/>
                  <a:gd name="T16" fmla="*/ 12 w 190"/>
                  <a:gd name="T17" fmla="*/ 110 h 144"/>
                  <a:gd name="T18" fmla="*/ 0 w 190"/>
                  <a:gd name="T19" fmla="*/ 138 h 144"/>
                  <a:gd name="T20" fmla="*/ 18 w 190"/>
                  <a:gd name="T21" fmla="*/ 144 h 144"/>
                  <a:gd name="T22" fmla="*/ 30 w 190"/>
                  <a:gd name="T23" fmla="*/ 119 h 144"/>
                  <a:gd name="T24" fmla="*/ 43 w 190"/>
                  <a:gd name="T25" fmla="*/ 94 h 144"/>
                  <a:gd name="T26" fmla="*/ 61 w 190"/>
                  <a:gd name="T27" fmla="*/ 73 h 144"/>
                  <a:gd name="T28" fmla="*/ 80 w 190"/>
                  <a:gd name="T29" fmla="*/ 56 h 144"/>
                  <a:gd name="T30" fmla="*/ 102 w 190"/>
                  <a:gd name="T31" fmla="*/ 41 h 144"/>
                  <a:gd name="T32" fmla="*/ 127 w 190"/>
                  <a:gd name="T33" fmla="*/ 29 h 144"/>
                  <a:gd name="T34" fmla="*/ 156 w 190"/>
                  <a:gd name="T35" fmla="*/ 22 h 144"/>
                  <a:gd name="T36" fmla="*/ 190 w 190"/>
                  <a:gd name="T37" fmla="*/ 21 h 144"/>
                  <a:gd name="T38" fmla="*/ 190 w 190"/>
                  <a:gd name="T39" fmla="*/ 19 h 144"/>
                  <a:gd name="T40" fmla="*/ 190 w 190"/>
                  <a:gd name="T41" fmla="*/ 2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0"/>
                  <a:gd name="T64" fmla="*/ 0 h 144"/>
                  <a:gd name="T65" fmla="*/ 190 w 190"/>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0" h="144">
                    <a:moveTo>
                      <a:pt x="190" y="2"/>
                    </a:moveTo>
                    <a:lnTo>
                      <a:pt x="190" y="0"/>
                    </a:lnTo>
                    <a:lnTo>
                      <a:pt x="153" y="4"/>
                    </a:lnTo>
                    <a:lnTo>
                      <a:pt x="121" y="12"/>
                    </a:lnTo>
                    <a:lnTo>
                      <a:pt x="93" y="24"/>
                    </a:lnTo>
                    <a:lnTo>
                      <a:pt x="68" y="41"/>
                    </a:lnTo>
                    <a:lnTo>
                      <a:pt x="46" y="62"/>
                    </a:lnTo>
                    <a:lnTo>
                      <a:pt x="28" y="85"/>
                    </a:lnTo>
                    <a:lnTo>
                      <a:pt x="12" y="110"/>
                    </a:lnTo>
                    <a:lnTo>
                      <a:pt x="0" y="138"/>
                    </a:lnTo>
                    <a:lnTo>
                      <a:pt x="18" y="144"/>
                    </a:lnTo>
                    <a:lnTo>
                      <a:pt x="30" y="119"/>
                    </a:lnTo>
                    <a:lnTo>
                      <a:pt x="43" y="94"/>
                    </a:lnTo>
                    <a:lnTo>
                      <a:pt x="61" y="73"/>
                    </a:lnTo>
                    <a:lnTo>
                      <a:pt x="80" y="56"/>
                    </a:lnTo>
                    <a:lnTo>
                      <a:pt x="102" y="41"/>
                    </a:lnTo>
                    <a:lnTo>
                      <a:pt x="127" y="29"/>
                    </a:lnTo>
                    <a:lnTo>
                      <a:pt x="156" y="22"/>
                    </a:lnTo>
                    <a:lnTo>
                      <a:pt x="190" y="21"/>
                    </a:lnTo>
                    <a:lnTo>
                      <a:pt x="190" y="19"/>
                    </a:lnTo>
                    <a:lnTo>
                      <a:pt x="190"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6" name="Freeform 25"/>
              <p:cNvSpPr/>
              <p:nvPr/>
            </p:nvSpPr>
            <p:spPr bwMode="auto">
              <a:xfrm>
                <a:off x="1356" y="2416"/>
                <a:ext cx="90" cy="53"/>
              </a:xfrm>
              <a:custGeom>
                <a:avLst/>
                <a:gdLst>
                  <a:gd name="T0" fmla="*/ 237 w 270"/>
                  <a:gd name="T1" fmla="*/ 104 h 158"/>
                  <a:gd name="T2" fmla="*/ 253 w 270"/>
                  <a:gd name="T3" fmla="*/ 98 h 158"/>
                  <a:gd name="T4" fmla="*/ 243 w 270"/>
                  <a:gd name="T5" fmla="*/ 83 h 158"/>
                  <a:gd name="T6" fmla="*/ 230 w 270"/>
                  <a:gd name="T7" fmla="*/ 69 h 158"/>
                  <a:gd name="T8" fmla="*/ 217 w 270"/>
                  <a:gd name="T9" fmla="*/ 58 h 158"/>
                  <a:gd name="T10" fmla="*/ 201 w 270"/>
                  <a:gd name="T11" fmla="*/ 47 h 158"/>
                  <a:gd name="T12" fmla="*/ 183 w 270"/>
                  <a:gd name="T13" fmla="*/ 39 h 158"/>
                  <a:gd name="T14" fmla="*/ 167 w 270"/>
                  <a:gd name="T15" fmla="*/ 32 h 158"/>
                  <a:gd name="T16" fmla="*/ 149 w 270"/>
                  <a:gd name="T17" fmla="*/ 26 h 158"/>
                  <a:gd name="T18" fmla="*/ 130 w 270"/>
                  <a:gd name="T19" fmla="*/ 20 h 158"/>
                  <a:gd name="T20" fmla="*/ 113 w 270"/>
                  <a:gd name="T21" fmla="*/ 16 h 158"/>
                  <a:gd name="T22" fmla="*/ 95 w 270"/>
                  <a:gd name="T23" fmla="*/ 11 h 158"/>
                  <a:gd name="T24" fmla="*/ 76 w 270"/>
                  <a:gd name="T25" fmla="*/ 8 h 158"/>
                  <a:gd name="T26" fmla="*/ 58 w 270"/>
                  <a:gd name="T27" fmla="*/ 7 h 158"/>
                  <a:gd name="T28" fmla="*/ 42 w 270"/>
                  <a:gd name="T29" fmla="*/ 4 h 158"/>
                  <a:gd name="T30" fmla="*/ 26 w 270"/>
                  <a:gd name="T31" fmla="*/ 2 h 158"/>
                  <a:gd name="T32" fmla="*/ 13 w 270"/>
                  <a:gd name="T33" fmla="*/ 1 h 158"/>
                  <a:gd name="T34" fmla="*/ 0 w 270"/>
                  <a:gd name="T35" fmla="*/ 0 h 158"/>
                  <a:gd name="T36" fmla="*/ 0 w 270"/>
                  <a:gd name="T37" fmla="*/ 17 h 158"/>
                  <a:gd name="T38" fmla="*/ 13 w 270"/>
                  <a:gd name="T39" fmla="*/ 19 h 158"/>
                  <a:gd name="T40" fmla="*/ 26 w 270"/>
                  <a:gd name="T41" fmla="*/ 20 h 158"/>
                  <a:gd name="T42" fmla="*/ 42 w 270"/>
                  <a:gd name="T43" fmla="*/ 22 h 158"/>
                  <a:gd name="T44" fmla="*/ 58 w 270"/>
                  <a:gd name="T45" fmla="*/ 25 h 158"/>
                  <a:gd name="T46" fmla="*/ 76 w 270"/>
                  <a:gd name="T47" fmla="*/ 26 h 158"/>
                  <a:gd name="T48" fmla="*/ 92 w 270"/>
                  <a:gd name="T49" fmla="*/ 29 h 158"/>
                  <a:gd name="T50" fmla="*/ 110 w 270"/>
                  <a:gd name="T51" fmla="*/ 33 h 158"/>
                  <a:gd name="T52" fmla="*/ 127 w 270"/>
                  <a:gd name="T53" fmla="*/ 38 h 158"/>
                  <a:gd name="T54" fmla="*/ 143 w 270"/>
                  <a:gd name="T55" fmla="*/ 44 h 158"/>
                  <a:gd name="T56" fmla="*/ 161 w 270"/>
                  <a:gd name="T57" fmla="*/ 49 h 158"/>
                  <a:gd name="T58" fmla="*/ 177 w 270"/>
                  <a:gd name="T59" fmla="*/ 57 h 158"/>
                  <a:gd name="T60" fmla="*/ 192 w 270"/>
                  <a:gd name="T61" fmla="*/ 64 h 158"/>
                  <a:gd name="T62" fmla="*/ 205 w 270"/>
                  <a:gd name="T63" fmla="*/ 73 h 158"/>
                  <a:gd name="T64" fmla="*/ 218 w 270"/>
                  <a:gd name="T65" fmla="*/ 83 h 158"/>
                  <a:gd name="T66" fmla="*/ 228 w 270"/>
                  <a:gd name="T67" fmla="*/ 95 h 158"/>
                  <a:gd name="T68" fmla="*/ 239 w 270"/>
                  <a:gd name="T69" fmla="*/ 107 h 158"/>
                  <a:gd name="T70" fmla="*/ 255 w 270"/>
                  <a:gd name="T71" fmla="*/ 101 h 158"/>
                  <a:gd name="T72" fmla="*/ 239 w 270"/>
                  <a:gd name="T73" fmla="*/ 107 h 158"/>
                  <a:gd name="T74" fmla="*/ 270 w 270"/>
                  <a:gd name="T75" fmla="*/ 158 h 158"/>
                  <a:gd name="T76" fmla="*/ 255 w 270"/>
                  <a:gd name="T77" fmla="*/ 101 h 158"/>
                  <a:gd name="T78" fmla="*/ 237 w 270"/>
                  <a:gd name="T79" fmla="*/ 104 h 1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
                  <a:gd name="T121" fmla="*/ 0 h 158"/>
                  <a:gd name="T122" fmla="*/ 270 w 270"/>
                  <a:gd name="T123" fmla="*/ 158 h 1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 h="158">
                    <a:moveTo>
                      <a:pt x="237" y="104"/>
                    </a:moveTo>
                    <a:lnTo>
                      <a:pt x="253" y="98"/>
                    </a:lnTo>
                    <a:lnTo>
                      <a:pt x="243" y="83"/>
                    </a:lnTo>
                    <a:lnTo>
                      <a:pt x="230" y="69"/>
                    </a:lnTo>
                    <a:lnTo>
                      <a:pt x="217" y="58"/>
                    </a:lnTo>
                    <a:lnTo>
                      <a:pt x="201" y="47"/>
                    </a:lnTo>
                    <a:lnTo>
                      <a:pt x="183" y="39"/>
                    </a:lnTo>
                    <a:lnTo>
                      <a:pt x="167" y="32"/>
                    </a:lnTo>
                    <a:lnTo>
                      <a:pt x="149" y="26"/>
                    </a:lnTo>
                    <a:lnTo>
                      <a:pt x="130" y="20"/>
                    </a:lnTo>
                    <a:lnTo>
                      <a:pt x="113" y="16"/>
                    </a:lnTo>
                    <a:lnTo>
                      <a:pt x="95" y="11"/>
                    </a:lnTo>
                    <a:lnTo>
                      <a:pt x="76" y="8"/>
                    </a:lnTo>
                    <a:lnTo>
                      <a:pt x="58" y="7"/>
                    </a:lnTo>
                    <a:lnTo>
                      <a:pt x="42" y="4"/>
                    </a:lnTo>
                    <a:lnTo>
                      <a:pt x="26" y="2"/>
                    </a:lnTo>
                    <a:lnTo>
                      <a:pt x="13" y="1"/>
                    </a:lnTo>
                    <a:lnTo>
                      <a:pt x="0" y="0"/>
                    </a:lnTo>
                    <a:lnTo>
                      <a:pt x="0" y="17"/>
                    </a:lnTo>
                    <a:lnTo>
                      <a:pt x="13" y="19"/>
                    </a:lnTo>
                    <a:lnTo>
                      <a:pt x="26" y="20"/>
                    </a:lnTo>
                    <a:lnTo>
                      <a:pt x="42" y="22"/>
                    </a:lnTo>
                    <a:lnTo>
                      <a:pt x="58" y="25"/>
                    </a:lnTo>
                    <a:lnTo>
                      <a:pt x="76" y="26"/>
                    </a:lnTo>
                    <a:lnTo>
                      <a:pt x="92" y="29"/>
                    </a:lnTo>
                    <a:lnTo>
                      <a:pt x="110" y="33"/>
                    </a:lnTo>
                    <a:lnTo>
                      <a:pt x="127" y="38"/>
                    </a:lnTo>
                    <a:lnTo>
                      <a:pt x="143" y="44"/>
                    </a:lnTo>
                    <a:lnTo>
                      <a:pt x="161" y="49"/>
                    </a:lnTo>
                    <a:lnTo>
                      <a:pt x="177" y="57"/>
                    </a:lnTo>
                    <a:lnTo>
                      <a:pt x="192" y="64"/>
                    </a:lnTo>
                    <a:lnTo>
                      <a:pt x="205" y="73"/>
                    </a:lnTo>
                    <a:lnTo>
                      <a:pt x="218" y="83"/>
                    </a:lnTo>
                    <a:lnTo>
                      <a:pt x="228" y="95"/>
                    </a:lnTo>
                    <a:lnTo>
                      <a:pt x="239" y="107"/>
                    </a:lnTo>
                    <a:lnTo>
                      <a:pt x="255" y="101"/>
                    </a:lnTo>
                    <a:lnTo>
                      <a:pt x="239" y="107"/>
                    </a:lnTo>
                    <a:lnTo>
                      <a:pt x="270" y="158"/>
                    </a:lnTo>
                    <a:lnTo>
                      <a:pt x="255" y="101"/>
                    </a:lnTo>
                    <a:lnTo>
                      <a:pt x="237" y="10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7" name="Freeform 26"/>
              <p:cNvSpPr/>
              <p:nvPr/>
            </p:nvSpPr>
            <p:spPr bwMode="auto">
              <a:xfrm>
                <a:off x="1296" y="2419"/>
                <a:ext cx="81" cy="95"/>
              </a:xfrm>
              <a:custGeom>
                <a:avLst/>
                <a:gdLst>
                  <a:gd name="T0" fmla="*/ 181 w 242"/>
                  <a:gd name="T1" fmla="*/ 0 h 285"/>
                  <a:gd name="T2" fmla="*/ 145 w 242"/>
                  <a:gd name="T3" fmla="*/ 3 h 285"/>
                  <a:gd name="T4" fmla="*/ 115 w 242"/>
                  <a:gd name="T5" fmla="*/ 11 h 285"/>
                  <a:gd name="T6" fmla="*/ 88 w 242"/>
                  <a:gd name="T7" fmla="*/ 22 h 285"/>
                  <a:gd name="T8" fmla="*/ 65 w 242"/>
                  <a:gd name="T9" fmla="*/ 39 h 285"/>
                  <a:gd name="T10" fmla="*/ 44 w 242"/>
                  <a:gd name="T11" fmla="*/ 58 h 285"/>
                  <a:gd name="T12" fmla="*/ 27 w 242"/>
                  <a:gd name="T13" fmla="*/ 80 h 285"/>
                  <a:gd name="T14" fmla="*/ 12 w 242"/>
                  <a:gd name="T15" fmla="*/ 105 h 285"/>
                  <a:gd name="T16" fmla="*/ 0 w 242"/>
                  <a:gd name="T17" fmla="*/ 131 h 285"/>
                  <a:gd name="T18" fmla="*/ 3 w 242"/>
                  <a:gd name="T19" fmla="*/ 144 h 285"/>
                  <a:gd name="T20" fmla="*/ 8 w 242"/>
                  <a:gd name="T21" fmla="*/ 157 h 285"/>
                  <a:gd name="T22" fmla="*/ 13 w 242"/>
                  <a:gd name="T23" fmla="*/ 172 h 285"/>
                  <a:gd name="T24" fmla="*/ 21 w 242"/>
                  <a:gd name="T25" fmla="*/ 187 h 285"/>
                  <a:gd name="T26" fmla="*/ 31 w 242"/>
                  <a:gd name="T27" fmla="*/ 203 h 285"/>
                  <a:gd name="T28" fmla="*/ 43 w 242"/>
                  <a:gd name="T29" fmla="*/ 216 h 285"/>
                  <a:gd name="T30" fmla="*/ 56 w 242"/>
                  <a:gd name="T31" fmla="*/ 231 h 285"/>
                  <a:gd name="T32" fmla="*/ 71 w 242"/>
                  <a:gd name="T33" fmla="*/ 244 h 285"/>
                  <a:gd name="T34" fmla="*/ 87 w 242"/>
                  <a:gd name="T35" fmla="*/ 256 h 285"/>
                  <a:gd name="T36" fmla="*/ 104 w 242"/>
                  <a:gd name="T37" fmla="*/ 266 h 285"/>
                  <a:gd name="T38" fmla="*/ 125 w 242"/>
                  <a:gd name="T39" fmla="*/ 275 h 285"/>
                  <a:gd name="T40" fmla="*/ 145 w 242"/>
                  <a:gd name="T41" fmla="*/ 281 h 285"/>
                  <a:gd name="T42" fmla="*/ 167 w 242"/>
                  <a:gd name="T43" fmla="*/ 284 h 285"/>
                  <a:gd name="T44" fmla="*/ 191 w 242"/>
                  <a:gd name="T45" fmla="*/ 285 h 285"/>
                  <a:gd name="T46" fmla="*/ 216 w 242"/>
                  <a:gd name="T47" fmla="*/ 282 h 285"/>
                  <a:gd name="T48" fmla="*/ 242 w 242"/>
                  <a:gd name="T49" fmla="*/ 276 h 285"/>
                  <a:gd name="T50" fmla="*/ 233 w 242"/>
                  <a:gd name="T51" fmla="*/ 241 h 285"/>
                  <a:gd name="T52" fmla="*/ 226 w 242"/>
                  <a:gd name="T53" fmla="*/ 204 h 285"/>
                  <a:gd name="T54" fmla="*/ 219 w 242"/>
                  <a:gd name="T55" fmla="*/ 168 h 285"/>
                  <a:gd name="T56" fmla="*/ 213 w 242"/>
                  <a:gd name="T57" fmla="*/ 131 h 285"/>
                  <a:gd name="T58" fmla="*/ 206 w 242"/>
                  <a:gd name="T59" fmla="*/ 94 h 285"/>
                  <a:gd name="T60" fmla="*/ 198 w 242"/>
                  <a:gd name="T61" fmla="*/ 61 h 285"/>
                  <a:gd name="T62" fmla="*/ 191 w 242"/>
                  <a:gd name="T63" fmla="*/ 28 h 285"/>
                  <a:gd name="T64" fmla="*/ 181 w 242"/>
                  <a:gd name="T65" fmla="*/ 0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2"/>
                  <a:gd name="T100" fmla="*/ 0 h 285"/>
                  <a:gd name="T101" fmla="*/ 242 w 242"/>
                  <a:gd name="T102" fmla="*/ 285 h 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2" h="285">
                    <a:moveTo>
                      <a:pt x="181" y="0"/>
                    </a:moveTo>
                    <a:lnTo>
                      <a:pt x="145" y="3"/>
                    </a:lnTo>
                    <a:lnTo>
                      <a:pt x="115" y="11"/>
                    </a:lnTo>
                    <a:lnTo>
                      <a:pt x="88" y="22"/>
                    </a:lnTo>
                    <a:lnTo>
                      <a:pt x="65" y="39"/>
                    </a:lnTo>
                    <a:lnTo>
                      <a:pt x="44" y="58"/>
                    </a:lnTo>
                    <a:lnTo>
                      <a:pt x="27" y="80"/>
                    </a:lnTo>
                    <a:lnTo>
                      <a:pt x="12" y="105"/>
                    </a:lnTo>
                    <a:lnTo>
                      <a:pt x="0" y="131"/>
                    </a:lnTo>
                    <a:lnTo>
                      <a:pt x="3" y="144"/>
                    </a:lnTo>
                    <a:lnTo>
                      <a:pt x="8" y="157"/>
                    </a:lnTo>
                    <a:lnTo>
                      <a:pt x="13" y="172"/>
                    </a:lnTo>
                    <a:lnTo>
                      <a:pt x="21" y="187"/>
                    </a:lnTo>
                    <a:lnTo>
                      <a:pt x="31" y="203"/>
                    </a:lnTo>
                    <a:lnTo>
                      <a:pt x="43" y="216"/>
                    </a:lnTo>
                    <a:lnTo>
                      <a:pt x="56" y="231"/>
                    </a:lnTo>
                    <a:lnTo>
                      <a:pt x="71" y="244"/>
                    </a:lnTo>
                    <a:lnTo>
                      <a:pt x="87" y="256"/>
                    </a:lnTo>
                    <a:lnTo>
                      <a:pt x="104" y="266"/>
                    </a:lnTo>
                    <a:lnTo>
                      <a:pt x="125" y="275"/>
                    </a:lnTo>
                    <a:lnTo>
                      <a:pt x="145" y="281"/>
                    </a:lnTo>
                    <a:lnTo>
                      <a:pt x="167" y="284"/>
                    </a:lnTo>
                    <a:lnTo>
                      <a:pt x="191" y="285"/>
                    </a:lnTo>
                    <a:lnTo>
                      <a:pt x="216" y="282"/>
                    </a:lnTo>
                    <a:lnTo>
                      <a:pt x="242" y="276"/>
                    </a:lnTo>
                    <a:lnTo>
                      <a:pt x="233" y="241"/>
                    </a:lnTo>
                    <a:lnTo>
                      <a:pt x="226" y="204"/>
                    </a:lnTo>
                    <a:lnTo>
                      <a:pt x="219" y="168"/>
                    </a:lnTo>
                    <a:lnTo>
                      <a:pt x="213" y="131"/>
                    </a:lnTo>
                    <a:lnTo>
                      <a:pt x="206" y="94"/>
                    </a:lnTo>
                    <a:lnTo>
                      <a:pt x="198" y="61"/>
                    </a:lnTo>
                    <a:lnTo>
                      <a:pt x="191" y="28"/>
                    </a:lnTo>
                    <a:lnTo>
                      <a:pt x="181" y="0"/>
                    </a:lnTo>
                    <a:close/>
                  </a:path>
                </a:pathLst>
              </a:custGeom>
              <a:solidFill>
                <a:srgbClr val="B27F9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8" name="Freeform 27"/>
              <p:cNvSpPr/>
              <p:nvPr/>
            </p:nvSpPr>
            <p:spPr bwMode="auto">
              <a:xfrm>
                <a:off x="1293" y="2416"/>
                <a:ext cx="63" cy="48"/>
              </a:xfrm>
              <a:custGeom>
                <a:avLst/>
                <a:gdLst>
                  <a:gd name="T0" fmla="*/ 19 w 191"/>
                  <a:gd name="T1" fmla="*/ 141 h 144"/>
                  <a:gd name="T2" fmla="*/ 19 w 191"/>
                  <a:gd name="T3" fmla="*/ 144 h 144"/>
                  <a:gd name="T4" fmla="*/ 31 w 191"/>
                  <a:gd name="T5" fmla="*/ 119 h 144"/>
                  <a:gd name="T6" fmla="*/ 44 w 191"/>
                  <a:gd name="T7" fmla="*/ 94 h 144"/>
                  <a:gd name="T8" fmla="*/ 62 w 191"/>
                  <a:gd name="T9" fmla="*/ 73 h 144"/>
                  <a:gd name="T10" fmla="*/ 81 w 191"/>
                  <a:gd name="T11" fmla="*/ 56 h 144"/>
                  <a:gd name="T12" fmla="*/ 103 w 191"/>
                  <a:gd name="T13" fmla="*/ 41 h 144"/>
                  <a:gd name="T14" fmla="*/ 128 w 191"/>
                  <a:gd name="T15" fmla="*/ 29 h 144"/>
                  <a:gd name="T16" fmla="*/ 157 w 191"/>
                  <a:gd name="T17" fmla="*/ 22 h 144"/>
                  <a:gd name="T18" fmla="*/ 191 w 191"/>
                  <a:gd name="T19" fmla="*/ 21 h 144"/>
                  <a:gd name="T20" fmla="*/ 191 w 191"/>
                  <a:gd name="T21" fmla="*/ 0 h 144"/>
                  <a:gd name="T22" fmla="*/ 154 w 191"/>
                  <a:gd name="T23" fmla="*/ 4 h 144"/>
                  <a:gd name="T24" fmla="*/ 122 w 191"/>
                  <a:gd name="T25" fmla="*/ 12 h 144"/>
                  <a:gd name="T26" fmla="*/ 94 w 191"/>
                  <a:gd name="T27" fmla="*/ 24 h 144"/>
                  <a:gd name="T28" fmla="*/ 69 w 191"/>
                  <a:gd name="T29" fmla="*/ 41 h 144"/>
                  <a:gd name="T30" fmla="*/ 47 w 191"/>
                  <a:gd name="T31" fmla="*/ 62 h 144"/>
                  <a:gd name="T32" fmla="*/ 29 w 191"/>
                  <a:gd name="T33" fmla="*/ 85 h 144"/>
                  <a:gd name="T34" fmla="*/ 13 w 191"/>
                  <a:gd name="T35" fmla="*/ 110 h 144"/>
                  <a:gd name="T36" fmla="*/ 1 w 191"/>
                  <a:gd name="T37" fmla="*/ 138 h 144"/>
                  <a:gd name="T38" fmla="*/ 1 w 191"/>
                  <a:gd name="T39" fmla="*/ 141 h 144"/>
                  <a:gd name="T40" fmla="*/ 1 w 191"/>
                  <a:gd name="T41" fmla="*/ 138 h 144"/>
                  <a:gd name="T42" fmla="*/ 0 w 191"/>
                  <a:gd name="T43" fmla="*/ 141 h 144"/>
                  <a:gd name="T44" fmla="*/ 1 w 191"/>
                  <a:gd name="T45" fmla="*/ 141 h 144"/>
                  <a:gd name="T46" fmla="*/ 19 w 191"/>
                  <a:gd name="T47" fmla="*/ 141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1"/>
                  <a:gd name="T73" fmla="*/ 0 h 144"/>
                  <a:gd name="T74" fmla="*/ 191 w 191"/>
                  <a:gd name="T75" fmla="*/ 144 h 1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1" h="144">
                    <a:moveTo>
                      <a:pt x="19" y="141"/>
                    </a:moveTo>
                    <a:lnTo>
                      <a:pt x="19" y="144"/>
                    </a:lnTo>
                    <a:lnTo>
                      <a:pt x="31" y="119"/>
                    </a:lnTo>
                    <a:lnTo>
                      <a:pt x="44" y="94"/>
                    </a:lnTo>
                    <a:lnTo>
                      <a:pt x="62" y="73"/>
                    </a:lnTo>
                    <a:lnTo>
                      <a:pt x="81" y="56"/>
                    </a:lnTo>
                    <a:lnTo>
                      <a:pt x="103" y="41"/>
                    </a:lnTo>
                    <a:lnTo>
                      <a:pt x="128" y="29"/>
                    </a:lnTo>
                    <a:lnTo>
                      <a:pt x="157" y="22"/>
                    </a:lnTo>
                    <a:lnTo>
                      <a:pt x="191" y="21"/>
                    </a:lnTo>
                    <a:lnTo>
                      <a:pt x="191" y="0"/>
                    </a:lnTo>
                    <a:lnTo>
                      <a:pt x="154" y="4"/>
                    </a:lnTo>
                    <a:lnTo>
                      <a:pt x="122" y="12"/>
                    </a:lnTo>
                    <a:lnTo>
                      <a:pt x="94" y="24"/>
                    </a:lnTo>
                    <a:lnTo>
                      <a:pt x="69" y="41"/>
                    </a:lnTo>
                    <a:lnTo>
                      <a:pt x="47" y="62"/>
                    </a:lnTo>
                    <a:lnTo>
                      <a:pt x="29" y="85"/>
                    </a:lnTo>
                    <a:lnTo>
                      <a:pt x="13" y="110"/>
                    </a:lnTo>
                    <a:lnTo>
                      <a:pt x="1" y="138"/>
                    </a:lnTo>
                    <a:lnTo>
                      <a:pt x="1" y="141"/>
                    </a:lnTo>
                    <a:lnTo>
                      <a:pt x="1" y="138"/>
                    </a:lnTo>
                    <a:lnTo>
                      <a:pt x="0" y="141"/>
                    </a:lnTo>
                    <a:lnTo>
                      <a:pt x="1" y="141"/>
                    </a:lnTo>
                    <a:lnTo>
                      <a:pt x="19" y="14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29" name="Freeform 28"/>
              <p:cNvSpPr/>
              <p:nvPr/>
            </p:nvSpPr>
            <p:spPr bwMode="auto">
              <a:xfrm>
                <a:off x="1293" y="2463"/>
                <a:ext cx="88" cy="54"/>
              </a:xfrm>
              <a:custGeom>
                <a:avLst/>
                <a:gdLst>
                  <a:gd name="T0" fmla="*/ 242 w 263"/>
                  <a:gd name="T1" fmla="*/ 147 h 164"/>
                  <a:gd name="T2" fmla="*/ 250 w 263"/>
                  <a:gd name="T3" fmla="*/ 137 h 164"/>
                  <a:gd name="T4" fmla="*/ 223 w 263"/>
                  <a:gd name="T5" fmla="*/ 142 h 164"/>
                  <a:gd name="T6" fmla="*/ 200 w 263"/>
                  <a:gd name="T7" fmla="*/ 144 h 164"/>
                  <a:gd name="T8" fmla="*/ 176 w 263"/>
                  <a:gd name="T9" fmla="*/ 144 h 164"/>
                  <a:gd name="T10" fmla="*/ 156 w 263"/>
                  <a:gd name="T11" fmla="*/ 141 h 164"/>
                  <a:gd name="T12" fmla="*/ 137 w 263"/>
                  <a:gd name="T13" fmla="*/ 135 h 164"/>
                  <a:gd name="T14" fmla="*/ 118 w 263"/>
                  <a:gd name="T15" fmla="*/ 126 h 164"/>
                  <a:gd name="T16" fmla="*/ 100 w 263"/>
                  <a:gd name="T17" fmla="*/ 118 h 164"/>
                  <a:gd name="T18" fmla="*/ 85 w 263"/>
                  <a:gd name="T19" fmla="*/ 106 h 164"/>
                  <a:gd name="T20" fmla="*/ 71 w 263"/>
                  <a:gd name="T21" fmla="*/ 94 h 164"/>
                  <a:gd name="T22" fmla="*/ 59 w 263"/>
                  <a:gd name="T23" fmla="*/ 79 h 164"/>
                  <a:gd name="T24" fmla="*/ 47 w 263"/>
                  <a:gd name="T25" fmla="*/ 66 h 164"/>
                  <a:gd name="T26" fmla="*/ 39 w 263"/>
                  <a:gd name="T27" fmla="*/ 51 h 164"/>
                  <a:gd name="T28" fmla="*/ 31 w 263"/>
                  <a:gd name="T29" fmla="*/ 38 h 164"/>
                  <a:gd name="T30" fmla="*/ 25 w 263"/>
                  <a:gd name="T31" fmla="*/ 24 h 164"/>
                  <a:gd name="T32" fmla="*/ 21 w 263"/>
                  <a:gd name="T33" fmla="*/ 12 h 164"/>
                  <a:gd name="T34" fmla="*/ 18 w 263"/>
                  <a:gd name="T35" fmla="*/ 0 h 164"/>
                  <a:gd name="T36" fmla="*/ 0 w 263"/>
                  <a:gd name="T37" fmla="*/ 0 h 164"/>
                  <a:gd name="T38" fmla="*/ 3 w 263"/>
                  <a:gd name="T39" fmla="*/ 15 h 164"/>
                  <a:gd name="T40" fmla="*/ 8 w 263"/>
                  <a:gd name="T41" fmla="*/ 29 h 164"/>
                  <a:gd name="T42" fmla="*/ 14 w 263"/>
                  <a:gd name="T43" fmla="*/ 44 h 164"/>
                  <a:gd name="T44" fmla="*/ 21 w 263"/>
                  <a:gd name="T45" fmla="*/ 60 h 164"/>
                  <a:gd name="T46" fmla="*/ 33 w 263"/>
                  <a:gd name="T47" fmla="*/ 78 h 164"/>
                  <a:gd name="T48" fmla="*/ 44 w 263"/>
                  <a:gd name="T49" fmla="*/ 91 h 164"/>
                  <a:gd name="T50" fmla="*/ 59 w 263"/>
                  <a:gd name="T51" fmla="*/ 106 h 164"/>
                  <a:gd name="T52" fmla="*/ 74 w 263"/>
                  <a:gd name="T53" fmla="*/ 120 h 164"/>
                  <a:gd name="T54" fmla="*/ 91 w 263"/>
                  <a:gd name="T55" fmla="*/ 132 h 164"/>
                  <a:gd name="T56" fmla="*/ 109 w 263"/>
                  <a:gd name="T57" fmla="*/ 144 h 164"/>
                  <a:gd name="T58" fmla="*/ 131 w 263"/>
                  <a:gd name="T59" fmla="*/ 153 h 164"/>
                  <a:gd name="T60" fmla="*/ 153 w 263"/>
                  <a:gd name="T61" fmla="*/ 159 h 164"/>
                  <a:gd name="T62" fmla="*/ 176 w 263"/>
                  <a:gd name="T63" fmla="*/ 162 h 164"/>
                  <a:gd name="T64" fmla="*/ 200 w 263"/>
                  <a:gd name="T65" fmla="*/ 164 h 164"/>
                  <a:gd name="T66" fmla="*/ 226 w 263"/>
                  <a:gd name="T67" fmla="*/ 160 h 164"/>
                  <a:gd name="T68" fmla="*/ 253 w 263"/>
                  <a:gd name="T69" fmla="*/ 154 h 164"/>
                  <a:gd name="T70" fmla="*/ 260 w 263"/>
                  <a:gd name="T71" fmla="*/ 144 h 164"/>
                  <a:gd name="T72" fmla="*/ 253 w 263"/>
                  <a:gd name="T73" fmla="*/ 154 h 164"/>
                  <a:gd name="T74" fmla="*/ 263 w 263"/>
                  <a:gd name="T75" fmla="*/ 151 h 164"/>
                  <a:gd name="T76" fmla="*/ 260 w 263"/>
                  <a:gd name="T77" fmla="*/ 144 h 164"/>
                  <a:gd name="T78" fmla="*/ 242 w 263"/>
                  <a:gd name="T79" fmla="*/ 147 h 1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3"/>
                  <a:gd name="T121" fmla="*/ 0 h 164"/>
                  <a:gd name="T122" fmla="*/ 263 w 263"/>
                  <a:gd name="T123" fmla="*/ 164 h 1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3" h="164">
                    <a:moveTo>
                      <a:pt x="242" y="147"/>
                    </a:moveTo>
                    <a:lnTo>
                      <a:pt x="250" y="137"/>
                    </a:lnTo>
                    <a:lnTo>
                      <a:pt x="223" y="142"/>
                    </a:lnTo>
                    <a:lnTo>
                      <a:pt x="200" y="144"/>
                    </a:lnTo>
                    <a:lnTo>
                      <a:pt x="176" y="144"/>
                    </a:lnTo>
                    <a:lnTo>
                      <a:pt x="156" y="141"/>
                    </a:lnTo>
                    <a:lnTo>
                      <a:pt x="137" y="135"/>
                    </a:lnTo>
                    <a:lnTo>
                      <a:pt x="118" y="126"/>
                    </a:lnTo>
                    <a:lnTo>
                      <a:pt x="100" y="118"/>
                    </a:lnTo>
                    <a:lnTo>
                      <a:pt x="85" y="106"/>
                    </a:lnTo>
                    <a:lnTo>
                      <a:pt x="71" y="94"/>
                    </a:lnTo>
                    <a:lnTo>
                      <a:pt x="59" y="79"/>
                    </a:lnTo>
                    <a:lnTo>
                      <a:pt x="47" y="66"/>
                    </a:lnTo>
                    <a:lnTo>
                      <a:pt x="39" y="51"/>
                    </a:lnTo>
                    <a:lnTo>
                      <a:pt x="31" y="38"/>
                    </a:lnTo>
                    <a:lnTo>
                      <a:pt x="25" y="24"/>
                    </a:lnTo>
                    <a:lnTo>
                      <a:pt x="21" y="12"/>
                    </a:lnTo>
                    <a:lnTo>
                      <a:pt x="18" y="0"/>
                    </a:lnTo>
                    <a:lnTo>
                      <a:pt x="0" y="0"/>
                    </a:lnTo>
                    <a:lnTo>
                      <a:pt x="3" y="15"/>
                    </a:lnTo>
                    <a:lnTo>
                      <a:pt x="8" y="29"/>
                    </a:lnTo>
                    <a:lnTo>
                      <a:pt x="14" y="44"/>
                    </a:lnTo>
                    <a:lnTo>
                      <a:pt x="21" y="60"/>
                    </a:lnTo>
                    <a:lnTo>
                      <a:pt x="33" y="78"/>
                    </a:lnTo>
                    <a:lnTo>
                      <a:pt x="44" y="91"/>
                    </a:lnTo>
                    <a:lnTo>
                      <a:pt x="59" y="106"/>
                    </a:lnTo>
                    <a:lnTo>
                      <a:pt x="74" y="120"/>
                    </a:lnTo>
                    <a:lnTo>
                      <a:pt x="91" y="132"/>
                    </a:lnTo>
                    <a:lnTo>
                      <a:pt x="109" y="144"/>
                    </a:lnTo>
                    <a:lnTo>
                      <a:pt x="131" y="153"/>
                    </a:lnTo>
                    <a:lnTo>
                      <a:pt x="153" y="159"/>
                    </a:lnTo>
                    <a:lnTo>
                      <a:pt x="176" y="162"/>
                    </a:lnTo>
                    <a:lnTo>
                      <a:pt x="200" y="164"/>
                    </a:lnTo>
                    <a:lnTo>
                      <a:pt x="226" y="160"/>
                    </a:lnTo>
                    <a:lnTo>
                      <a:pt x="253" y="154"/>
                    </a:lnTo>
                    <a:lnTo>
                      <a:pt x="260" y="144"/>
                    </a:lnTo>
                    <a:lnTo>
                      <a:pt x="253" y="154"/>
                    </a:lnTo>
                    <a:lnTo>
                      <a:pt x="263" y="151"/>
                    </a:lnTo>
                    <a:lnTo>
                      <a:pt x="260" y="144"/>
                    </a:lnTo>
                    <a:lnTo>
                      <a:pt x="242" y="14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0" name="Freeform 29"/>
              <p:cNvSpPr/>
              <p:nvPr/>
            </p:nvSpPr>
            <p:spPr bwMode="auto">
              <a:xfrm>
                <a:off x="1353" y="2416"/>
                <a:ext cx="27" cy="96"/>
              </a:xfrm>
              <a:custGeom>
                <a:avLst/>
                <a:gdLst>
                  <a:gd name="T0" fmla="*/ 9 w 79"/>
                  <a:gd name="T1" fmla="*/ 21 h 288"/>
                  <a:gd name="T2" fmla="*/ 0 w 79"/>
                  <a:gd name="T3" fmla="*/ 13 h 288"/>
                  <a:gd name="T4" fmla="*/ 10 w 79"/>
                  <a:gd name="T5" fmla="*/ 40 h 288"/>
                  <a:gd name="T6" fmla="*/ 17 w 79"/>
                  <a:gd name="T7" fmla="*/ 72 h 288"/>
                  <a:gd name="T8" fmla="*/ 25 w 79"/>
                  <a:gd name="T9" fmla="*/ 106 h 288"/>
                  <a:gd name="T10" fmla="*/ 32 w 79"/>
                  <a:gd name="T11" fmla="*/ 143 h 288"/>
                  <a:gd name="T12" fmla="*/ 38 w 79"/>
                  <a:gd name="T13" fmla="*/ 179 h 288"/>
                  <a:gd name="T14" fmla="*/ 45 w 79"/>
                  <a:gd name="T15" fmla="*/ 216 h 288"/>
                  <a:gd name="T16" fmla="*/ 53 w 79"/>
                  <a:gd name="T17" fmla="*/ 253 h 288"/>
                  <a:gd name="T18" fmla="*/ 61 w 79"/>
                  <a:gd name="T19" fmla="*/ 288 h 288"/>
                  <a:gd name="T20" fmla="*/ 79 w 79"/>
                  <a:gd name="T21" fmla="*/ 285 h 288"/>
                  <a:gd name="T22" fmla="*/ 70 w 79"/>
                  <a:gd name="T23" fmla="*/ 250 h 288"/>
                  <a:gd name="T24" fmla="*/ 63 w 79"/>
                  <a:gd name="T25" fmla="*/ 213 h 288"/>
                  <a:gd name="T26" fmla="*/ 56 w 79"/>
                  <a:gd name="T27" fmla="*/ 176 h 288"/>
                  <a:gd name="T28" fmla="*/ 50 w 79"/>
                  <a:gd name="T29" fmla="*/ 140 h 288"/>
                  <a:gd name="T30" fmla="*/ 42 w 79"/>
                  <a:gd name="T31" fmla="*/ 103 h 288"/>
                  <a:gd name="T32" fmla="*/ 35 w 79"/>
                  <a:gd name="T33" fmla="*/ 69 h 288"/>
                  <a:gd name="T34" fmla="*/ 28 w 79"/>
                  <a:gd name="T35" fmla="*/ 37 h 288"/>
                  <a:gd name="T36" fmla="*/ 17 w 79"/>
                  <a:gd name="T37" fmla="*/ 7 h 288"/>
                  <a:gd name="T38" fmla="*/ 9 w 79"/>
                  <a:gd name="T39" fmla="*/ 0 h 288"/>
                  <a:gd name="T40" fmla="*/ 17 w 79"/>
                  <a:gd name="T41" fmla="*/ 7 h 288"/>
                  <a:gd name="T42" fmla="*/ 14 w 79"/>
                  <a:gd name="T43" fmla="*/ 2 h 288"/>
                  <a:gd name="T44" fmla="*/ 9 w 79"/>
                  <a:gd name="T45" fmla="*/ 0 h 288"/>
                  <a:gd name="T46" fmla="*/ 9 w 79"/>
                  <a:gd name="T47" fmla="*/ 21 h 2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288"/>
                  <a:gd name="T74" fmla="*/ 79 w 79"/>
                  <a:gd name="T75" fmla="*/ 288 h 2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288">
                    <a:moveTo>
                      <a:pt x="9" y="21"/>
                    </a:moveTo>
                    <a:lnTo>
                      <a:pt x="0" y="13"/>
                    </a:lnTo>
                    <a:lnTo>
                      <a:pt x="10" y="40"/>
                    </a:lnTo>
                    <a:lnTo>
                      <a:pt x="17" y="72"/>
                    </a:lnTo>
                    <a:lnTo>
                      <a:pt x="25" y="106"/>
                    </a:lnTo>
                    <a:lnTo>
                      <a:pt x="32" y="143"/>
                    </a:lnTo>
                    <a:lnTo>
                      <a:pt x="38" y="179"/>
                    </a:lnTo>
                    <a:lnTo>
                      <a:pt x="45" y="216"/>
                    </a:lnTo>
                    <a:lnTo>
                      <a:pt x="53" y="253"/>
                    </a:lnTo>
                    <a:lnTo>
                      <a:pt x="61" y="288"/>
                    </a:lnTo>
                    <a:lnTo>
                      <a:pt x="79" y="285"/>
                    </a:lnTo>
                    <a:lnTo>
                      <a:pt x="70" y="250"/>
                    </a:lnTo>
                    <a:lnTo>
                      <a:pt x="63" y="213"/>
                    </a:lnTo>
                    <a:lnTo>
                      <a:pt x="56" y="176"/>
                    </a:lnTo>
                    <a:lnTo>
                      <a:pt x="50" y="140"/>
                    </a:lnTo>
                    <a:lnTo>
                      <a:pt x="42" y="103"/>
                    </a:lnTo>
                    <a:lnTo>
                      <a:pt x="35" y="69"/>
                    </a:lnTo>
                    <a:lnTo>
                      <a:pt x="28" y="37"/>
                    </a:lnTo>
                    <a:lnTo>
                      <a:pt x="17" y="7"/>
                    </a:lnTo>
                    <a:lnTo>
                      <a:pt x="9" y="0"/>
                    </a:lnTo>
                    <a:lnTo>
                      <a:pt x="17" y="7"/>
                    </a:lnTo>
                    <a:lnTo>
                      <a:pt x="14" y="2"/>
                    </a:lnTo>
                    <a:lnTo>
                      <a:pt x="9" y="0"/>
                    </a:lnTo>
                    <a:lnTo>
                      <a:pt x="9" y="2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1" name="Freeform 30"/>
              <p:cNvSpPr/>
              <p:nvPr/>
            </p:nvSpPr>
            <p:spPr bwMode="auto">
              <a:xfrm>
                <a:off x="407" y="1955"/>
                <a:ext cx="167" cy="503"/>
              </a:xfrm>
              <a:custGeom>
                <a:avLst/>
                <a:gdLst>
                  <a:gd name="T0" fmla="*/ 132 w 502"/>
                  <a:gd name="T1" fmla="*/ 1363 h 1508"/>
                  <a:gd name="T2" fmla="*/ 114 w 502"/>
                  <a:gd name="T3" fmla="*/ 1360 h 1508"/>
                  <a:gd name="T4" fmla="*/ 97 w 502"/>
                  <a:gd name="T5" fmla="*/ 1360 h 1508"/>
                  <a:gd name="T6" fmla="*/ 79 w 502"/>
                  <a:gd name="T7" fmla="*/ 1362 h 1508"/>
                  <a:gd name="T8" fmla="*/ 62 w 502"/>
                  <a:gd name="T9" fmla="*/ 1366 h 1508"/>
                  <a:gd name="T10" fmla="*/ 45 w 502"/>
                  <a:gd name="T11" fmla="*/ 1373 h 1508"/>
                  <a:gd name="T12" fmla="*/ 29 w 502"/>
                  <a:gd name="T13" fmla="*/ 1384 h 1508"/>
                  <a:gd name="T14" fmla="*/ 15 w 502"/>
                  <a:gd name="T15" fmla="*/ 1395 h 1508"/>
                  <a:gd name="T16" fmla="*/ 0 w 502"/>
                  <a:gd name="T17" fmla="*/ 1410 h 1508"/>
                  <a:gd name="T18" fmla="*/ 6 w 502"/>
                  <a:gd name="T19" fmla="*/ 1384 h 1508"/>
                  <a:gd name="T20" fmla="*/ 16 w 502"/>
                  <a:gd name="T21" fmla="*/ 1335 h 1508"/>
                  <a:gd name="T22" fmla="*/ 29 w 502"/>
                  <a:gd name="T23" fmla="*/ 1270 h 1508"/>
                  <a:gd name="T24" fmla="*/ 44 w 502"/>
                  <a:gd name="T25" fmla="*/ 1190 h 1508"/>
                  <a:gd name="T26" fmla="*/ 62 w 502"/>
                  <a:gd name="T27" fmla="*/ 1096 h 1508"/>
                  <a:gd name="T28" fmla="*/ 81 w 502"/>
                  <a:gd name="T29" fmla="*/ 993 h 1508"/>
                  <a:gd name="T30" fmla="*/ 100 w 502"/>
                  <a:gd name="T31" fmla="*/ 884 h 1508"/>
                  <a:gd name="T32" fmla="*/ 120 w 502"/>
                  <a:gd name="T33" fmla="*/ 771 h 1508"/>
                  <a:gd name="T34" fmla="*/ 141 w 502"/>
                  <a:gd name="T35" fmla="*/ 657 h 1508"/>
                  <a:gd name="T36" fmla="*/ 160 w 502"/>
                  <a:gd name="T37" fmla="*/ 544 h 1508"/>
                  <a:gd name="T38" fmla="*/ 179 w 502"/>
                  <a:gd name="T39" fmla="*/ 435 h 1508"/>
                  <a:gd name="T40" fmla="*/ 197 w 502"/>
                  <a:gd name="T41" fmla="*/ 334 h 1508"/>
                  <a:gd name="T42" fmla="*/ 211 w 502"/>
                  <a:gd name="T43" fmla="*/ 243 h 1508"/>
                  <a:gd name="T44" fmla="*/ 224 w 502"/>
                  <a:gd name="T45" fmla="*/ 163 h 1508"/>
                  <a:gd name="T46" fmla="*/ 233 w 502"/>
                  <a:gd name="T47" fmla="*/ 100 h 1508"/>
                  <a:gd name="T48" fmla="*/ 239 w 502"/>
                  <a:gd name="T49" fmla="*/ 56 h 1508"/>
                  <a:gd name="T50" fmla="*/ 260 w 502"/>
                  <a:gd name="T51" fmla="*/ 40 h 1508"/>
                  <a:gd name="T52" fmla="*/ 280 w 502"/>
                  <a:gd name="T53" fmla="*/ 25 h 1508"/>
                  <a:gd name="T54" fmla="*/ 301 w 502"/>
                  <a:gd name="T55" fmla="*/ 15 h 1508"/>
                  <a:gd name="T56" fmla="*/ 323 w 502"/>
                  <a:gd name="T57" fmla="*/ 8 h 1508"/>
                  <a:gd name="T58" fmla="*/ 343 w 502"/>
                  <a:gd name="T59" fmla="*/ 3 h 1508"/>
                  <a:gd name="T60" fmla="*/ 364 w 502"/>
                  <a:gd name="T61" fmla="*/ 0 h 1508"/>
                  <a:gd name="T62" fmla="*/ 384 w 502"/>
                  <a:gd name="T63" fmla="*/ 0 h 1508"/>
                  <a:gd name="T64" fmla="*/ 403 w 502"/>
                  <a:gd name="T65" fmla="*/ 3 h 1508"/>
                  <a:gd name="T66" fmla="*/ 422 w 502"/>
                  <a:gd name="T67" fmla="*/ 8 h 1508"/>
                  <a:gd name="T68" fmla="*/ 440 w 502"/>
                  <a:gd name="T69" fmla="*/ 15 h 1508"/>
                  <a:gd name="T70" fmla="*/ 455 w 502"/>
                  <a:gd name="T71" fmla="*/ 25 h 1508"/>
                  <a:gd name="T72" fmla="*/ 469 w 502"/>
                  <a:gd name="T73" fmla="*/ 36 h 1508"/>
                  <a:gd name="T74" fmla="*/ 481 w 502"/>
                  <a:gd name="T75" fmla="*/ 50 h 1508"/>
                  <a:gd name="T76" fmla="*/ 490 w 502"/>
                  <a:gd name="T77" fmla="*/ 65 h 1508"/>
                  <a:gd name="T78" fmla="*/ 497 w 502"/>
                  <a:gd name="T79" fmla="*/ 81 h 1508"/>
                  <a:gd name="T80" fmla="*/ 502 w 502"/>
                  <a:gd name="T81" fmla="*/ 100 h 1508"/>
                  <a:gd name="T82" fmla="*/ 488 w 502"/>
                  <a:gd name="T83" fmla="*/ 196 h 1508"/>
                  <a:gd name="T84" fmla="*/ 461 w 502"/>
                  <a:gd name="T85" fmla="*/ 366 h 1508"/>
                  <a:gd name="T86" fmla="*/ 425 w 502"/>
                  <a:gd name="T87" fmla="*/ 588 h 1508"/>
                  <a:gd name="T88" fmla="*/ 384 w 502"/>
                  <a:gd name="T89" fmla="*/ 831 h 1508"/>
                  <a:gd name="T90" fmla="*/ 345 w 502"/>
                  <a:gd name="T91" fmla="*/ 1072 h 1508"/>
                  <a:gd name="T92" fmla="*/ 311 w 502"/>
                  <a:gd name="T93" fmla="*/ 1282 h 1508"/>
                  <a:gd name="T94" fmla="*/ 285 w 502"/>
                  <a:gd name="T95" fmla="*/ 1436 h 1508"/>
                  <a:gd name="T96" fmla="*/ 274 w 502"/>
                  <a:gd name="T97" fmla="*/ 1508 h 1508"/>
                  <a:gd name="T98" fmla="*/ 264 w 502"/>
                  <a:gd name="T99" fmla="*/ 1479 h 1508"/>
                  <a:gd name="T100" fmla="*/ 251 w 502"/>
                  <a:gd name="T101" fmla="*/ 1453 h 1508"/>
                  <a:gd name="T102" fmla="*/ 235 w 502"/>
                  <a:gd name="T103" fmla="*/ 1431 h 1508"/>
                  <a:gd name="T104" fmla="*/ 217 w 502"/>
                  <a:gd name="T105" fmla="*/ 1410 h 1508"/>
                  <a:gd name="T106" fmla="*/ 198 w 502"/>
                  <a:gd name="T107" fmla="*/ 1392 h 1508"/>
                  <a:gd name="T108" fmla="*/ 178 w 502"/>
                  <a:gd name="T109" fmla="*/ 1379 h 1508"/>
                  <a:gd name="T110" fmla="*/ 155 w 502"/>
                  <a:gd name="T111" fmla="*/ 1369 h 1508"/>
                  <a:gd name="T112" fmla="*/ 132 w 502"/>
                  <a:gd name="T113" fmla="*/ 1363 h 15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2"/>
                  <a:gd name="T172" fmla="*/ 0 h 1508"/>
                  <a:gd name="T173" fmla="*/ 502 w 502"/>
                  <a:gd name="T174" fmla="*/ 1508 h 15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2" h="1508">
                    <a:moveTo>
                      <a:pt x="132" y="1363"/>
                    </a:moveTo>
                    <a:lnTo>
                      <a:pt x="114" y="1360"/>
                    </a:lnTo>
                    <a:lnTo>
                      <a:pt x="97" y="1360"/>
                    </a:lnTo>
                    <a:lnTo>
                      <a:pt x="79" y="1362"/>
                    </a:lnTo>
                    <a:lnTo>
                      <a:pt x="62" y="1366"/>
                    </a:lnTo>
                    <a:lnTo>
                      <a:pt x="45" y="1373"/>
                    </a:lnTo>
                    <a:lnTo>
                      <a:pt x="29" y="1384"/>
                    </a:lnTo>
                    <a:lnTo>
                      <a:pt x="15" y="1395"/>
                    </a:lnTo>
                    <a:lnTo>
                      <a:pt x="0" y="1410"/>
                    </a:lnTo>
                    <a:lnTo>
                      <a:pt x="6" y="1384"/>
                    </a:lnTo>
                    <a:lnTo>
                      <a:pt x="16" y="1335"/>
                    </a:lnTo>
                    <a:lnTo>
                      <a:pt x="29" y="1270"/>
                    </a:lnTo>
                    <a:lnTo>
                      <a:pt x="44" y="1190"/>
                    </a:lnTo>
                    <a:lnTo>
                      <a:pt x="62" y="1096"/>
                    </a:lnTo>
                    <a:lnTo>
                      <a:pt x="81" y="993"/>
                    </a:lnTo>
                    <a:lnTo>
                      <a:pt x="100" y="884"/>
                    </a:lnTo>
                    <a:lnTo>
                      <a:pt x="120" y="771"/>
                    </a:lnTo>
                    <a:lnTo>
                      <a:pt x="141" y="657"/>
                    </a:lnTo>
                    <a:lnTo>
                      <a:pt x="160" y="544"/>
                    </a:lnTo>
                    <a:lnTo>
                      <a:pt x="179" y="435"/>
                    </a:lnTo>
                    <a:lnTo>
                      <a:pt x="197" y="334"/>
                    </a:lnTo>
                    <a:lnTo>
                      <a:pt x="211" y="243"/>
                    </a:lnTo>
                    <a:lnTo>
                      <a:pt x="224" y="163"/>
                    </a:lnTo>
                    <a:lnTo>
                      <a:pt x="233" y="100"/>
                    </a:lnTo>
                    <a:lnTo>
                      <a:pt x="239" y="56"/>
                    </a:lnTo>
                    <a:lnTo>
                      <a:pt x="260" y="40"/>
                    </a:lnTo>
                    <a:lnTo>
                      <a:pt x="280" y="25"/>
                    </a:lnTo>
                    <a:lnTo>
                      <a:pt x="301" y="15"/>
                    </a:lnTo>
                    <a:lnTo>
                      <a:pt x="323" y="8"/>
                    </a:lnTo>
                    <a:lnTo>
                      <a:pt x="343" y="3"/>
                    </a:lnTo>
                    <a:lnTo>
                      <a:pt x="364" y="0"/>
                    </a:lnTo>
                    <a:lnTo>
                      <a:pt x="384" y="0"/>
                    </a:lnTo>
                    <a:lnTo>
                      <a:pt x="403" y="3"/>
                    </a:lnTo>
                    <a:lnTo>
                      <a:pt x="422" y="8"/>
                    </a:lnTo>
                    <a:lnTo>
                      <a:pt x="440" y="15"/>
                    </a:lnTo>
                    <a:lnTo>
                      <a:pt x="455" y="25"/>
                    </a:lnTo>
                    <a:lnTo>
                      <a:pt x="469" y="36"/>
                    </a:lnTo>
                    <a:lnTo>
                      <a:pt x="481" y="50"/>
                    </a:lnTo>
                    <a:lnTo>
                      <a:pt x="490" y="65"/>
                    </a:lnTo>
                    <a:lnTo>
                      <a:pt x="497" y="81"/>
                    </a:lnTo>
                    <a:lnTo>
                      <a:pt x="502" y="100"/>
                    </a:lnTo>
                    <a:lnTo>
                      <a:pt x="488" y="196"/>
                    </a:lnTo>
                    <a:lnTo>
                      <a:pt x="461" y="366"/>
                    </a:lnTo>
                    <a:lnTo>
                      <a:pt x="425" y="588"/>
                    </a:lnTo>
                    <a:lnTo>
                      <a:pt x="384" y="831"/>
                    </a:lnTo>
                    <a:lnTo>
                      <a:pt x="345" y="1072"/>
                    </a:lnTo>
                    <a:lnTo>
                      <a:pt x="311" y="1282"/>
                    </a:lnTo>
                    <a:lnTo>
                      <a:pt x="285" y="1436"/>
                    </a:lnTo>
                    <a:lnTo>
                      <a:pt x="274" y="1508"/>
                    </a:lnTo>
                    <a:lnTo>
                      <a:pt x="264" y="1479"/>
                    </a:lnTo>
                    <a:lnTo>
                      <a:pt x="251" y="1453"/>
                    </a:lnTo>
                    <a:lnTo>
                      <a:pt x="235" y="1431"/>
                    </a:lnTo>
                    <a:lnTo>
                      <a:pt x="217" y="1410"/>
                    </a:lnTo>
                    <a:lnTo>
                      <a:pt x="198" y="1392"/>
                    </a:lnTo>
                    <a:lnTo>
                      <a:pt x="178" y="1379"/>
                    </a:lnTo>
                    <a:lnTo>
                      <a:pt x="155" y="1369"/>
                    </a:lnTo>
                    <a:lnTo>
                      <a:pt x="132" y="1363"/>
                    </a:lnTo>
                    <a:close/>
                  </a:path>
                </a:pathLst>
              </a:custGeom>
              <a:solidFill>
                <a:srgbClr val="EFE5EA"/>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2" name="Freeform 31"/>
              <p:cNvSpPr/>
              <p:nvPr/>
            </p:nvSpPr>
            <p:spPr bwMode="auto">
              <a:xfrm>
                <a:off x="400" y="2405"/>
                <a:ext cx="51" cy="33"/>
              </a:xfrm>
              <a:custGeom>
                <a:avLst/>
                <a:gdLst>
                  <a:gd name="T0" fmla="*/ 12 w 154"/>
                  <a:gd name="T1" fmla="*/ 59 h 98"/>
                  <a:gd name="T2" fmla="*/ 28 w 154"/>
                  <a:gd name="T3" fmla="*/ 66 h 98"/>
                  <a:gd name="T4" fmla="*/ 42 w 154"/>
                  <a:gd name="T5" fmla="*/ 53 h 98"/>
                  <a:gd name="T6" fmla="*/ 56 w 154"/>
                  <a:gd name="T7" fmla="*/ 41 h 98"/>
                  <a:gd name="T8" fmla="*/ 71 w 154"/>
                  <a:gd name="T9" fmla="*/ 32 h 98"/>
                  <a:gd name="T10" fmla="*/ 86 w 154"/>
                  <a:gd name="T11" fmla="*/ 25 h 98"/>
                  <a:gd name="T12" fmla="*/ 102 w 154"/>
                  <a:gd name="T13" fmla="*/ 20 h 98"/>
                  <a:gd name="T14" fmla="*/ 118 w 154"/>
                  <a:gd name="T15" fmla="*/ 20 h 98"/>
                  <a:gd name="T16" fmla="*/ 135 w 154"/>
                  <a:gd name="T17" fmla="*/ 19 h 98"/>
                  <a:gd name="T18" fmla="*/ 152 w 154"/>
                  <a:gd name="T19" fmla="*/ 22 h 98"/>
                  <a:gd name="T20" fmla="*/ 154 w 154"/>
                  <a:gd name="T21" fmla="*/ 4 h 98"/>
                  <a:gd name="T22" fmla="*/ 135 w 154"/>
                  <a:gd name="T23" fmla="*/ 1 h 98"/>
                  <a:gd name="T24" fmla="*/ 118 w 154"/>
                  <a:gd name="T25" fmla="*/ 0 h 98"/>
                  <a:gd name="T26" fmla="*/ 99 w 154"/>
                  <a:gd name="T27" fmla="*/ 3 h 98"/>
                  <a:gd name="T28" fmla="*/ 80 w 154"/>
                  <a:gd name="T29" fmla="*/ 7 h 98"/>
                  <a:gd name="T30" fmla="*/ 62 w 154"/>
                  <a:gd name="T31" fmla="*/ 14 h 98"/>
                  <a:gd name="T32" fmla="*/ 44 w 154"/>
                  <a:gd name="T33" fmla="*/ 26 h 98"/>
                  <a:gd name="T34" fmla="*/ 30 w 154"/>
                  <a:gd name="T35" fmla="*/ 38 h 98"/>
                  <a:gd name="T36" fmla="*/ 14 w 154"/>
                  <a:gd name="T37" fmla="*/ 54 h 98"/>
                  <a:gd name="T38" fmla="*/ 30 w 154"/>
                  <a:gd name="T39" fmla="*/ 61 h 98"/>
                  <a:gd name="T40" fmla="*/ 12 w 154"/>
                  <a:gd name="T41" fmla="*/ 59 h 98"/>
                  <a:gd name="T42" fmla="*/ 0 w 154"/>
                  <a:gd name="T43" fmla="*/ 98 h 98"/>
                  <a:gd name="T44" fmla="*/ 28 w 154"/>
                  <a:gd name="T45" fmla="*/ 66 h 98"/>
                  <a:gd name="T46" fmla="*/ 12 w 154"/>
                  <a:gd name="T47" fmla="*/ 59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98"/>
                  <a:gd name="T74" fmla="*/ 154 w 154"/>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98">
                    <a:moveTo>
                      <a:pt x="12" y="59"/>
                    </a:moveTo>
                    <a:lnTo>
                      <a:pt x="28" y="66"/>
                    </a:lnTo>
                    <a:lnTo>
                      <a:pt x="42" y="53"/>
                    </a:lnTo>
                    <a:lnTo>
                      <a:pt x="56" y="41"/>
                    </a:lnTo>
                    <a:lnTo>
                      <a:pt x="71" y="32"/>
                    </a:lnTo>
                    <a:lnTo>
                      <a:pt x="86" y="25"/>
                    </a:lnTo>
                    <a:lnTo>
                      <a:pt x="102" y="20"/>
                    </a:lnTo>
                    <a:lnTo>
                      <a:pt x="118" y="20"/>
                    </a:lnTo>
                    <a:lnTo>
                      <a:pt x="135" y="19"/>
                    </a:lnTo>
                    <a:lnTo>
                      <a:pt x="152" y="22"/>
                    </a:lnTo>
                    <a:lnTo>
                      <a:pt x="154" y="4"/>
                    </a:lnTo>
                    <a:lnTo>
                      <a:pt x="135" y="1"/>
                    </a:lnTo>
                    <a:lnTo>
                      <a:pt x="118" y="0"/>
                    </a:lnTo>
                    <a:lnTo>
                      <a:pt x="99" y="3"/>
                    </a:lnTo>
                    <a:lnTo>
                      <a:pt x="80" y="7"/>
                    </a:lnTo>
                    <a:lnTo>
                      <a:pt x="62" y="14"/>
                    </a:lnTo>
                    <a:lnTo>
                      <a:pt x="44" y="26"/>
                    </a:lnTo>
                    <a:lnTo>
                      <a:pt x="30" y="38"/>
                    </a:lnTo>
                    <a:lnTo>
                      <a:pt x="14" y="54"/>
                    </a:lnTo>
                    <a:lnTo>
                      <a:pt x="30" y="61"/>
                    </a:lnTo>
                    <a:lnTo>
                      <a:pt x="12" y="59"/>
                    </a:lnTo>
                    <a:lnTo>
                      <a:pt x="0" y="98"/>
                    </a:lnTo>
                    <a:lnTo>
                      <a:pt x="28" y="66"/>
                    </a:lnTo>
                    <a:lnTo>
                      <a:pt x="12" y="5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3" name="Freeform 32"/>
              <p:cNvSpPr/>
              <p:nvPr/>
            </p:nvSpPr>
            <p:spPr bwMode="auto">
              <a:xfrm>
                <a:off x="404" y="1971"/>
                <a:ext cx="85" cy="454"/>
              </a:xfrm>
              <a:custGeom>
                <a:avLst/>
                <a:gdLst>
                  <a:gd name="T0" fmla="*/ 242 w 257"/>
                  <a:gd name="T1" fmla="*/ 0 h 1362"/>
                  <a:gd name="T2" fmla="*/ 239 w 257"/>
                  <a:gd name="T3" fmla="*/ 7 h 1362"/>
                  <a:gd name="T4" fmla="*/ 233 w 257"/>
                  <a:gd name="T5" fmla="*/ 51 h 1362"/>
                  <a:gd name="T6" fmla="*/ 225 w 257"/>
                  <a:gd name="T7" fmla="*/ 113 h 1362"/>
                  <a:gd name="T8" fmla="*/ 211 w 257"/>
                  <a:gd name="T9" fmla="*/ 192 h 1362"/>
                  <a:gd name="T10" fmla="*/ 197 w 257"/>
                  <a:gd name="T11" fmla="*/ 283 h 1362"/>
                  <a:gd name="T12" fmla="*/ 179 w 257"/>
                  <a:gd name="T13" fmla="*/ 384 h 1362"/>
                  <a:gd name="T14" fmla="*/ 160 w 257"/>
                  <a:gd name="T15" fmla="*/ 493 h 1362"/>
                  <a:gd name="T16" fmla="*/ 141 w 257"/>
                  <a:gd name="T17" fmla="*/ 606 h 1362"/>
                  <a:gd name="T18" fmla="*/ 120 w 257"/>
                  <a:gd name="T19" fmla="*/ 721 h 1362"/>
                  <a:gd name="T20" fmla="*/ 100 w 257"/>
                  <a:gd name="T21" fmla="*/ 834 h 1362"/>
                  <a:gd name="T22" fmla="*/ 81 w 257"/>
                  <a:gd name="T23" fmla="*/ 942 h 1362"/>
                  <a:gd name="T24" fmla="*/ 62 w 257"/>
                  <a:gd name="T25" fmla="*/ 1045 h 1362"/>
                  <a:gd name="T26" fmla="*/ 44 w 257"/>
                  <a:gd name="T27" fmla="*/ 1139 h 1362"/>
                  <a:gd name="T28" fmla="*/ 30 w 257"/>
                  <a:gd name="T29" fmla="*/ 1220 h 1362"/>
                  <a:gd name="T30" fmla="*/ 16 w 257"/>
                  <a:gd name="T31" fmla="*/ 1285 h 1362"/>
                  <a:gd name="T32" fmla="*/ 6 w 257"/>
                  <a:gd name="T33" fmla="*/ 1333 h 1362"/>
                  <a:gd name="T34" fmla="*/ 0 w 257"/>
                  <a:gd name="T35" fmla="*/ 1360 h 1362"/>
                  <a:gd name="T36" fmla="*/ 18 w 257"/>
                  <a:gd name="T37" fmla="*/ 1362 h 1362"/>
                  <a:gd name="T38" fmla="*/ 24 w 257"/>
                  <a:gd name="T39" fmla="*/ 1336 h 1362"/>
                  <a:gd name="T40" fmla="*/ 34 w 257"/>
                  <a:gd name="T41" fmla="*/ 1288 h 1362"/>
                  <a:gd name="T42" fmla="*/ 47 w 257"/>
                  <a:gd name="T43" fmla="*/ 1223 h 1362"/>
                  <a:gd name="T44" fmla="*/ 62 w 257"/>
                  <a:gd name="T45" fmla="*/ 1142 h 1362"/>
                  <a:gd name="T46" fmla="*/ 79 w 257"/>
                  <a:gd name="T47" fmla="*/ 1048 h 1362"/>
                  <a:gd name="T48" fmla="*/ 98 w 257"/>
                  <a:gd name="T49" fmla="*/ 945 h 1362"/>
                  <a:gd name="T50" fmla="*/ 118 w 257"/>
                  <a:gd name="T51" fmla="*/ 837 h 1362"/>
                  <a:gd name="T52" fmla="*/ 138 w 257"/>
                  <a:gd name="T53" fmla="*/ 724 h 1362"/>
                  <a:gd name="T54" fmla="*/ 159 w 257"/>
                  <a:gd name="T55" fmla="*/ 609 h 1362"/>
                  <a:gd name="T56" fmla="*/ 178 w 257"/>
                  <a:gd name="T57" fmla="*/ 496 h 1362"/>
                  <a:gd name="T58" fmla="*/ 197 w 257"/>
                  <a:gd name="T59" fmla="*/ 387 h 1362"/>
                  <a:gd name="T60" fmla="*/ 214 w 257"/>
                  <a:gd name="T61" fmla="*/ 286 h 1362"/>
                  <a:gd name="T62" fmla="*/ 229 w 257"/>
                  <a:gd name="T63" fmla="*/ 195 h 1362"/>
                  <a:gd name="T64" fmla="*/ 242 w 257"/>
                  <a:gd name="T65" fmla="*/ 116 h 1362"/>
                  <a:gd name="T66" fmla="*/ 251 w 257"/>
                  <a:gd name="T67" fmla="*/ 51 h 1362"/>
                  <a:gd name="T68" fmla="*/ 257 w 257"/>
                  <a:gd name="T69" fmla="*/ 7 h 1362"/>
                  <a:gd name="T70" fmla="*/ 254 w 257"/>
                  <a:gd name="T71" fmla="*/ 14 h 1362"/>
                  <a:gd name="T72" fmla="*/ 242 w 257"/>
                  <a:gd name="T73" fmla="*/ 0 h 1362"/>
                  <a:gd name="T74" fmla="*/ 239 w 257"/>
                  <a:gd name="T75" fmla="*/ 3 h 1362"/>
                  <a:gd name="T76" fmla="*/ 239 w 257"/>
                  <a:gd name="T77" fmla="*/ 7 h 1362"/>
                  <a:gd name="T78" fmla="*/ 242 w 257"/>
                  <a:gd name="T79" fmla="*/ 0 h 13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7"/>
                  <a:gd name="T121" fmla="*/ 0 h 1362"/>
                  <a:gd name="T122" fmla="*/ 257 w 257"/>
                  <a:gd name="T123" fmla="*/ 1362 h 13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7" h="1362">
                    <a:moveTo>
                      <a:pt x="242" y="0"/>
                    </a:moveTo>
                    <a:lnTo>
                      <a:pt x="239" y="7"/>
                    </a:lnTo>
                    <a:lnTo>
                      <a:pt x="233" y="51"/>
                    </a:lnTo>
                    <a:lnTo>
                      <a:pt x="225" y="113"/>
                    </a:lnTo>
                    <a:lnTo>
                      <a:pt x="211" y="192"/>
                    </a:lnTo>
                    <a:lnTo>
                      <a:pt x="197" y="283"/>
                    </a:lnTo>
                    <a:lnTo>
                      <a:pt x="179" y="384"/>
                    </a:lnTo>
                    <a:lnTo>
                      <a:pt x="160" y="493"/>
                    </a:lnTo>
                    <a:lnTo>
                      <a:pt x="141" y="606"/>
                    </a:lnTo>
                    <a:lnTo>
                      <a:pt x="120" y="721"/>
                    </a:lnTo>
                    <a:lnTo>
                      <a:pt x="100" y="834"/>
                    </a:lnTo>
                    <a:lnTo>
                      <a:pt x="81" y="942"/>
                    </a:lnTo>
                    <a:lnTo>
                      <a:pt x="62" y="1045"/>
                    </a:lnTo>
                    <a:lnTo>
                      <a:pt x="44" y="1139"/>
                    </a:lnTo>
                    <a:lnTo>
                      <a:pt x="30" y="1220"/>
                    </a:lnTo>
                    <a:lnTo>
                      <a:pt x="16" y="1285"/>
                    </a:lnTo>
                    <a:lnTo>
                      <a:pt x="6" y="1333"/>
                    </a:lnTo>
                    <a:lnTo>
                      <a:pt x="0" y="1360"/>
                    </a:lnTo>
                    <a:lnTo>
                      <a:pt x="18" y="1362"/>
                    </a:lnTo>
                    <a:lnTo>
                      <a:pt x="24" y="1336"/>
                    </a:lnTo>
                    <a:lnTo>
                      <a:pt x="34" y="1288"/>
                    </a:lnTo>
                    <a:lnTo>
                      <a:pt x="47" y="1223"/>
                    </a:lnTo>
                    <a:lnTo>
                      <a:pt x="62" y="1142"/>
                    </a:lnTo>
                    <a:lnTo>
                      <a:pt x="79" y="1048"/>
                    </a:lnTo>
                    <a:lnTo>
                      <a:pt x="98" y="945"/>
                    </a:lnTo>
                    <a:lnTo>
                      <a:pt x="118" y="837"/>
                    </a:lnTo>
                    <a:lnTo>
                      <a:pt x="138" y="724"/>
                    </a:lnTo>
                    <a:lnTo>
                      <a:pt x="159" y="609"/>
                    </a:lnTo>
                    <a:lnTo>
                      <a:pt x="178" y="496"/>
                    </a:lnTo>
                    <a:lnTo>
                      <a:pt x="197" y="387"/>
                    </a:lnTo>
                    <a:lnTo>
                      <a:pt x="214" y="286"/>
                    </a:lnTo>
                    <a:lnTo>
                      <a:pt x="229" y="195"/>
                    </a:lnTo>
                    <a:lnTo>
                      <a:pt x="242" y="116"/>
                    </a:lnTo>
                    <a:lnTo>
                      <a:pt x="251" y="51"/>
                    </a:lnTo>
                    <a:lnTo>
                      <a:pt x="257" y="7"/>
                    </a:lnTo>
                    <a:lnTo>
                      <a:pt x="254" y="14"/>
                    </a:lnTo>
                    <a:lnTo>
                      <a:pt x="242" y="0"/>
                    </a:lnTo>
                    <a:lnTo>
                      <a:pt x="239" y="3"/>
                    </a:lnTo>
                    <a:lnTo>
                      <a:pt x="239" y="7"/>
                    </a:lnTo>
                    <a:lnTo>
                      <a:pt x="24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4" name="Freeform 33"/>
              <p:cNvSpPr/>
              <p:nvPr/>
            </p:nvSpPr>
            <p:spPr bwMode="auto">
              <a:xfrm>
                <a:off x="484" y="1952"/>
                <a:ext cx="93" cy="37"/>
              </a:xfrm>
              <a:custGeom>
                <a:avLst/>
                <a:gdLst>
                  <a:gd name="T0" fmla="*/ 277 w 279"/>
                  <a:gd name="T1" fmla="*/ 108 h 110"/>
                  <a:gd name="T2" fmla="*/ 277 w 279"/>
                  <a:gd name="T3" fmla="*/ 107 h 110"/>
                  <a:gd name="T4" fmla="*/ 273 w 279"/>
                  <a:gd name="T5" fmla="*/ 86 h 110"/>
                  <a:gd name="T6" fmla="*/ 266 w 279"/>
                  <a:gd name="T7" fmla="*/ 69 h 110"/>
                  <a:gd name="T8" fmla="*/ 255 w 279"/>
                  <a:gd name="T9" fmla="*/ 54 h 110"/>
                  <a:gd name="T10" fmla="*/ 242 w 279"/>
                  <a:gd name="T11" fmla="*/ 36 h 110"/>
                  <a:gd name="T12" fmla="*/ 226 w 279"/>
                  <a:gd name="T13" fmla="*/ 26 h 110"/>
                  <a:gd name="T14" fmla="*/ 211 w 279"/>
                  <a:gd name="T15" fmla="*/ 14 h 110"/>
                  <a:gd name="T16" fmla="*/ 192 w 279"/>
                  <a:gd name="T17" fmla="*/ 7 h 110"/>
                  <a:gd name="T18" fmla="*/ 172 w 279"/>
                  <a:gd name="T19" fmla="*/ 2 h 110"/>
                  <a:gd name="T20" fmla="*/ 151 w 279"/>
                  <a:gd name="T21" fmla="*/ 0 h 110"/>
                  <a:gd name="T22" fmla="*/ 131 w 279"/>
                  <a:gd name="T23" fmla="*/ 0 h 110"/>
                  <a:gd name="T24" fmla="*/ 109 w 279"/>
                  <a:gd name="T25" fmla="*/ 2 h 110"/>
                  <a:gd name="T26" fmla="*/ 88 w 279"/>
                  <a:gd name="T27" fmla="*/ 7 h 110"/>
                  <a:gd name="T28" fmla="*/ 65 w 279"/>
                  <a:gd name="T29" fmla="*/ 14 h 110"/>
                  <a:gd name="T30" fmla="*/ 43 w 279"/>
                  <a:gd name="T31" fmla="*/ 26 h 110"/>
                  <a:gd name="T32" fmla="*/ 21 w 279"/>
                  <a:gd name="T33" fmla="*/ 41 h 110"/>
                  <a:gd name="T34" fmla="*/ 0 w 279"/>
                  <a:gd name="T35" fmla="*/ 57 h 110"/>
                  <a:gd name="T36" fmla="*/ 12 w 279"/>
                  <a:gd name="T37" fmla="*/ 71 h 110"/>
                  <a:gd name="T38" fmla="*/ 33 w 279"/>
                  <a:gd name="T39" fmla="*/ 55 h 110"/>
                  <a:gd name="T40" fmla="*/ 52 w 279"/>
                  <a:gd name="T41" fmla="*/ 41 h 110"/>
                  <a:gd name="T42" fmla="*/ 71 w 279"/>
                  <a:gd name="T43" fmla="*/ 32 h 110"/>
                  <a:gd name="T44" fmla="*/ 91 w 279"/>
                  <a:gd name="T45" fmla="*/ 24 h 110"/>
                  <a:gd name="T46" fmla="*/ 112 w 279"/>
                  <a:gd name="T47" fmla="*/ 20 h 110"/>
                  <a:gd name="T48" fmla="*/ 131 w 279"/>
                  <a:gd name="T49" fmla="*/ 17 h 110"/>
                  <a:gd name="T50" fmla="*/ 151 w 279"/>
                  <a:gd name="T51" fmla="*/ 17 h 110"/>
                  <a:gd name="T52" fmla="*/ 169 w 279"/>
                  <a:gd name="T53" fmla="*/ 20 h 110"/>
                  <a:gd name="T54" fmla="*/ 187 w 279"/>
                  <a:gd name="T55" fmla="*/ 24 h 110"/>
                  <a:gd name="T56" fmla="*/ 203 w 279"/>
                  <a:gd name="T57" fmla="*/ 32 h 110"/>
                  <a:gd name="T58" fmla="*/ 217 w 279"/>
                  <a:gd name="T59" fmla="*/ 41 h 110"/>
                  <a:gd name="T60" fmla="*/ 231 w 279"/>
                  <a:gd name="T61" fmla="*/ 51 h 110"/>
                  <a:gd name="T62" fmla="*/ 241 w 279"/>
                  <a:gd name="T63" fmla="*/ 63 h 110"/>
                  <a:gd name="T64" fmla="*/ 248 w 279"/>
                  <a:gd name="T65" fmla="*/ 77 h 110"/>
                  <a:gd name="T66" fmla="*/ 255 w 279"/>
                  <a:gd name="T67" fmla="*/ 92 h 110"/>
                  <a:gd name="T68" fmla="*/ 260 w 279"/>
                  <a:gd name="T69" fmla="*/ 110 h 110"/>
                  <a:gd name="T70" fmla="*/ 260 w 279"/>
                  <a:gd name="T71" fmla="*/ 108 h 110"/>
                  <a:gd name="T72" fmla="*/ 277 w 279"/>
                  <a:gd name="T73" fmla="*/ 108 h 110"/>
                  <a:gd name="T74" fmla="*/ 279 w 279"/>
                  <a:gd name="T75" fmla="*/ 108 h 110"/>
                  <a:gd name="T76" fmla="*/ 277 w 279"/>
                  <a:gd name="T77" fmla="*/ 107 h 110"/>
                  <a:gd name="T78" fmla="*/ 277 w 279"/>
                  <a:gd name="T79" fmla="*/ 108 h 1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9"/>
                  <a:gd name="T121" fmla="*/ 0 h 110"/>
                  <a:gd name="T122" fmla="*/ 279 w 279"/>
                  <a:gd name="T123" fmla="*/ 110 h 1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9" h="110">
                    <a:moveTo>
                      <a:pt x="277" y="108"/>
                    </a:moveTo>
                    <a:lnTo>
                      <a:pt x="277" y="107"/>
                    </a:lnTo>
                    <a:lnTo>
                      <a:pt x="273" y="86"/>
                    </a:lnTo>
                    <a:lnTo>
                      <a:pt x="266" y="69"/>
                    </a:lnTo>
                    <a:lnTo>
                      <a:pt x="255" y="54"/>
                    </a:lnTo>
                    <a:lnTo>
                      <a:pt x="242" y="36"/>
                    </a:lnTo>
                    <a:lnTo>
                      <a:pt x="226" y="26"/>
                    </a:lnTo>
                    <a:lnTo>
                      <a:pt x="211" y="14"/>
                    </a:lnTo>
                    <a:lnTo>
                      <a:pt x="192" y="7"/>
                    </a:lnTo>
                    <a:lnTo>
                      <a:pt x="172" y="2"/>
                    </a:lnTo>
                    <a:lnTo>
                      <a:pt x="151" y="0"/>
                    </a:lnTo>
                    <a:lnTo>
                      <a:pt x="131" y="0"/>
                    </a:lnTo>
                    <a:lnTo>
                      <a:pt x="109" y="2"/>
                    </a:lnTo>
                    <a:lnTo>
                      <a:pt x="88" y="7"/>
                    </a:lnTo>
                    <a:lnTo>
                      <a:pt x="65" y="14"/>
                    </a:lnTo>
                    <a:lnTo>
                      <a:pt x="43" y="26"/>
                    </a:lnTo>
                    <a:lnTo>
                      <a:pt x="21" y="41"/>
                    </a:lnTo>
                    <a:lnTo>
                      <a:pt x="0" y="57"/>
                    </a:lnTo>
                    <a:lnTo>
                      <a:pt x="12" y="71"/>
                    </a:lnTo>
                    <a:lnTo>
                      <a:pt x="33" y="55"/>
                    </a:lnTo>
                    <a:lnTo>
                      <a:pt x="52" y="41"/>
                    </a:lnTo>
                    <a:lnTo>
                      <a:pt x="71" y="32"/>
                    </a:lnTo>
                    <a:lnTo>
                      <a:pt x="91" y="24"/>
                    </a:lnTo>
                    <a:lnTo>
                      <a:pt x="112" y="20"/>
                    </a:lnTo>
                    <a:lnTo>
                      <a:pt x="131" y="17"/>
                    </a:lnTo>
                    <a:lnTo>
                      <a:pt x="151" y="17"/>
                    </a:lnTo>
                    <a:lnTo>
                      <a:pt x="169" y="20"/>
                    </a:lnTo>
                    <a:lnTo>
                      <a:pt x="187" y="24"/>
                    </a:lnTo>
                    <a:lnTo>
                      <a:pt x="203" y="32"/>
                    </a:lnTo>
                    <a:lnTo>
                      <a:pt x="217" y="41"/>
                    </a:lnTo>
                    <a:lnTo>
                      <a:pt x="231" y="51"/>
                    </a:lnTo>
                    <a:lnTo>
                      <a:pt x="241" y="63"/>
                    </a:lnTo>
                    <a:lnTo>
                      <a:pt x="248" y="77"/>
                    </a:lnTo>
                    <a:lnTo>
                      <a:pt x="255" y="92"/>
                    </a:lnTo>
                    <a:lnTo>
                      <a:pt x="260" y="110"/>
                    </a:lnTo>
                    <a:lnTo>
                      <a:pt x="260" y="108"/>
                    </a:lnTo>
                    <a:lnTo>
                      <a:pt x="277" y="108"/>
                    </a:lnTo>
                    <a:lnTo>
                      <a:pt x="279" y="108"/>
                    </a:lnTo>
                    <a:lnTo>
                      <a:pt x="277" y="107"/>
                    </a:lnTo>
                    <a:lnTo>
                      <a:pt x="277" y="10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5" name="Freeform 34"/>
              <p:cNvSpPr/>
              <p:nvPr/>
            </p:nvSpPr>
            <p:spPr bwMode="auto">
              <a:xfrm>
                <a:off x="495" y="1988"/>
                <a:ext cx="82" cy="486"/>
              </a:xfrm>
              <a:custGeom>
                <a:avLst/>
                <a:gdLst>
                  <a:gd name="T0" fmla="*/ 0 w 244"/>
                  <a:gd name="T1" fmla="*/ 1410 h 1457"/>
                  <a:gd name="T2" fmla="*/ 17 w 244"/>
                  <a:gd name="T3" fmla="*/ 1408 h 1457"/>
                  <a:gd name="T4" fmla="*/ 27 w 244"/>
                  <a:gd name="T5" fmla="*/ 1338 h 1457"/>
                  <a:gd name="T6" fmla="*/ 54 w 244"/>
                  <a:gd name="T7" fmla="*/ 1184 h 1457"/>
                  <a:gd name="T8" fmla="*/ 88 w 244"/>
                  <a:gd name="T9" fmla="*/ 974 h 1457"/>
                  <a:gd name="T10" fmla="*/ 127 w 244"/>
                  <a:gd name="T11" fmla="*/ 733 h 1457"/>
                  <a:gd name="T12" fmla="*/ 168 w 244"/>
                  <a:gd name="T13" fmla="*/ 489 h 1457"/>
                  <a:gd name="T14" fmla="*/ 203 w 244"/>
                  <a:gd name="T15" fmla="*/ 267 h 1457"/>
                  <a:gd name="T16" fmla="*/ 231 w 244"/>
                  <a:gd name="T17" fmla="*/ 97 h 1457"/>
                  <a:gd name="T18" fmla="*/ 244 w 244"/>
                  <a:gd name="T19" fmla="*/ 0 h 1457"/>
                  <a:gd name="T20" fmla="*/ 227 w 244"/>
                  <a:gd name="T21" fmla="*/ 0 h 1457"/>
                  <a:gd name="T22" fmla="*/ 214 w 244"/>
                  <a:gd name="T23" fmla="*/ 94 h 1457"/>
                  <a:gd name="T24" fmla="*/ 186 w 244"/>
                  <a:gd name="T25" fmla="*/ 264 h 1457"/>
                  <a:gd name="T26" fmla="*/ 151 w 244"/>
                  <a:gd name="T27" fmla="*/ 486 h 1457"/>
                  <a:gd name="T28" fmla="*/ 110 w 244"/>
                  <a:gd name="T29" fmla="*/ 730 h 1457"/>
                  <a:gd name="T30" fmla="*/ 70 w 244"/>
                  <a:gd name="T31" fmla="*/ 971 h 1457"/>
                  <a:gd name="T32" fmla="*/ 36 w 244"/>
                  <a:gd name="T33" fmla="*/ 1181 h 1457"/>
                  <a:gd name="T34" fmla="*/ 10 w 244"/>
                  <a:gd name="T35" fmla="*/ 1335 h 1457"/>
                  <a:gd name="T36" fmla="*/ 0 w 244"/>
                  <a:gd name="T37" fmla="*/ 1408 h 1457"/>
                  <a:gd name="T38" fmla="*/ 17 w 244"/>
                  <a:gd name="T39" fmla="*/ 1407 h 1457"/>
                  <a:gd name="T40" fmla="*/ 0 w 244"/>
                  <a:gd name="T41" fmla="*/ 1410 h 1457"/>
                  <a:gd name="T42" fmla="*/ 13 w 244"/>
                  <a:gd name="T43" fmla="*/ 1457 h 1457"/>
                  <a:gd name="T44" fmla="*/ 17 w 244"/>
                  <a:gd name="T45" fmla="*/ 1408 h 1457"/>
                  <a:gd name="T46" fmla="*/ 0 w 244"/>
                  <a:gd name="T47" fmla="*/ 1410 h 14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1457"/>
                  <a:gd name="T74" fmla="*/ 244 w 244"/>
                  <a:gd name="T75" fmla="*/ 1457 h 14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1457">
                    <a:moveTo>
                      <a:pt x="0" y="1410"/>
                    </a:moveTo>
                    <a:lnTo>
                      <a:pt x="17" y="1408"/>
                    </a:lnTo>
                    <a:lnTo>
                      <a:pt x="27" y="1338"/>
                    </a:lnTo>
                    <a:lnTo>
                      <a:pt x="54" y="1184"/>
                    </a:lnTo>
                    <a:lnTo>
                      <a:pt x="88" y="974"/>
                    </a:lnTo>
                    <a:lnTo>
                      <a:pt x="127" y="733"/>
                    </a:lnTo>
                    <a:lnTo>
                      <a:pt x="168" y="489"/>
                    </a:lnTo>
                    <a:lnTo>
                      <a:pt x="203" y="267"/>
                    </a:lnTo>
                    <a:lnTo>
                      <a:pt x="231" y="97"/>
                    </a:lnTo>
                    <a:lnTo>
                      <a:pt x="244" y="0"/>
                    </a:lnTo>
                    <a:lnTo>
                      <a:pt x="227" y="0"/>
                    </a:lnTo>
                    <a:lnTo>
                      <a:pt x="214" y="94"/>
                    </a:lnTo>
                    <a:lnTo>
                      <a:pt x="186" y="264"/>
                    </a:lnTo>
                    <a:lnTo>
                      <a:pt x="151" y="486"/>
                    </a:lnTo>
                    <a:lnTo>
                      <a:pt x="110" y="730"/>
                    </a:lnTo>
                    <a:lnTo>
                      <a:pt x="70" y="971"/>
                    </a:lnTo>
                    <a:lnTo>
                      <a:pt x="36" y="1181"/>
                    </a:lnTo>
                    <a:lnTo>
                      <a:pt x="10" y="1335"/>
                    </a:lnTo>
                    <a:lnTo>
                      <a:pt x="0" y="1408"/>
                    </a:lnTo>
                    <a:lnTo>
                      <a:pt x="17" y="1407"/>
                    </a:lnTo>
                    <a:lnTo>
                      <a:pt x="0" y="1410"/>
                    </a:lnTo>
                    <a:lnTo>
                      <a:pt x="13" y="1457"/>
                    </a:lnTo>
                    <a:lnTo>
                      <a:pt x="17" y="1408"/>
                    </a:lnTo>
                    <a:lnTo>
                      <a:pt x="0" y="141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6" name="Freeform 35"/>
              <p:cNvSpPr/>
              <p:nvPr/>
            </p:nvSpPr>
            <p:spPr bwMode="auto">
              <a:xfrm>
                <a:off x="450" y="2406"/>
                <a:ext cx="51" cy="52"/>
              </a:xfrm>
              <a:custGeom>
                <a:avLst/>
                <a:gdLst>
                  <a:gd name="T0" fmla="*/ 0 w 152"/>
                  <a:gd name="T1" fmla="*/ 18 h 156"/>
                  <a:gd name="T2" fmla="*/ 0 w 152"/>
                  <a:gd name="T3" fmla="*/ 18 h 156"/>
                  <a:gd name="T4" fmla="*/ 22 w 152"/>
                  <a:gd name="T5" fmla="*/ 24 h 156"/>
                  <a:gd name="T6" fmla="*/ 42 w 152"/>
                  <a:gd name="T7" fmla="*/ 34 h 156"/>
                  <a:gd name="T8" fmla="*/ 61 w 152"/>
                  <a:gd name="T9" fmla="*/ 46 h 156"/>
                  <a:gd name="T10" fmla="*/ 79 w 152"/>
                  <a:gd name="T11" fmla="*/ 62 h 156"/>
                  <a:gd name="T12" fmla="*/ 96 w 152"/>
                  <a:gd name="T13" fmla="*/ 82 h 156"/>
                  <a:gd name="T14" fmla="*/ 113 w 152"/>
                  <a:gd name="T15" fmla="*/ 103 h 156"/>
                  <a:gd name="T16" fmla="*/ 124 w 152"/>
                  <a:gd name="T17" fmla="*/ 128 h 156"/>
                  <a:gd name="T18" fmla="*/ 135 w 152"/>
                  <a:gd name="T19" fmla="*/ 156 h 156"/>
                  <a:gd name="T20" fmla="*/ 152 w 152"/>
                  <a:gd name="T21" fmla="*/ 153 h 156"/>
                  <a:gd name="T22" fmla="*/ 142 w 152"/>
                  <a:gd name="T23" fmla="*/ 122 h 156"/>
                  <a:gd name="T24" fmla="*/ 127 w 152"/>
                  <a:gd name="T25" fmla="*/ 94 h 156"/>
                  <a:gd name="T26" fmla="*/ 111 w 152"/>
                  <a:gd name="T27" fmla="*/ 71 h 156"/>
                  <a:gd name="T28" fmla="*/ 93 w 152"/>
                  <a:gd name="T29" fmla="*/ 50 h 156"/>
                  <a:gd name="T30" fmla="*/ 73 w 152"/>
                  <a:gd name="T31" fmla="*/ 31 h 156"/>
                  <a:gd name="T32" fmla="*/ 51 w 152"/>
                  <a:gd name="T33" fmla="*/ 16 h 156"/>
                  <a:gd name="T34" fmla="*/ 27 w 152"/>
                  <a:gd name="T35" fmla="*/ 6 h 156"/>
                  <a:gd name="T36" fmla="*/ 2 w 152"/>
                  <a:gd name="T37" fmla="*/ 0 h 156"/>
                  <a:gd name="T38" fmla="*/ 2 w 152"/>
                  <a:gd name="T39" fmla="*/ 0 h 156"/>
                  <a:gd name="T40" fmla="*/ 0 w 152"/>
                  <a:gd name="T41" fmla="*/ 18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6"/>
                  <a:gd name="T65" fmla="*/ 152 w 152"/>
                  <a:gd name="T66" fmla="*/ 156 h 1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6">
                    <a:moveTo>
                      <a:pt x="0" y="18"/>
                    </a:moveTo>
                    <a:lnTo>
                      <a:pt x="0" y="18"/>
                    </a:lnTo>
                    <a:lnTo>
                      <a:pt x="22" y="24"/>
                    </a:lnTo>
                    <a:lnTo>
                      <a:pt x="42" y="34"/>
                    </a:lnTo>
                    <a:lnTo>
                      <a:pt x="61" y="46"/>
                    </a:lnTo>
                    <a:lnTo>
                      <a:pt x="79" y="62"/>
                    </a:lnTo>
                    <a:lnTo>
                      <a:pt x="96" y="82"/>
                    </a:lnTo>
                    <a:lnTo>
                      <a:pt x="113" y="103"/>
                    </a:lnTo>
                    <a:lnTo>
                      <a:pt x="124" y="128"/>
                    </a:lnTo>
                    <a:lnTo>
                      <a:pt x="135" y="156"/>
                    </a:lnTo>
                    <a:lnTo>
                      <a:pt x="152" y="153"/>
                    </a:lnTo>
                    <a:lnTo>
                      <a:pt x="142" y="122"/>
                    </a:lnTo>
                    <a:lnTo>
                      <a:pt x="127" y="94"/>
                    </a:lnTo>
                    <a:lnTo>
                      <a:pt x="111" y="71"/>
                    </a:lnTo>
                    <a:lnTo>
                      <a:pt x="93" y="50"/>
                    </a:lnTo>
                    <a:lnTo>
                      <a:pt x="73" y="31"/>
                    </a:lnTo>
                    <a:lnTo>
                      <a:pt x="51" y="16"/>
                    </a:lnTo>
                    <a:lnTo>
                      <a:pt x="27" y="6"/>
                    </a:lnTo>
                    <a:lnTo>
                      <a:pt x="2"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7" name="Freeform 36"/>
              <p:cNvSpPr/>
              <p:nvPr/>
            </p:nvSpPr>
            <p:spPr bwMode="auto">
              <a:xfrm>
                <a:off x="445" y="2409"/>
                <a:ext cx="53" cy="93"/>
              </a:xfrm>
              <a:custGeom>
                <a:avLst/>
                <a:gdLst>
                  <a:gd name="T0" fmla="*/ 18 w 160"/>
                  <a:gd name="T1" fmla="*/ 0 h 279"/>
                  <a:gd name="T2" fmla="*/ 41 w 160"/>
                  <a:gd name="T3" fmla="*/ 6 h 279"/>
                  <a:gd name="T4" fmla="*/ 64 w 160"/>
                  <a:gd name="T5" fmla="*/ 16 h 279"/>
                  <a:gd name="T6" fmla="*/ 84 w 160"/>
                  <a:gd name="T7" fmla="*/ 29 h 279"/>
                  <a:gd name="T8" fmla="*/ 103 w 160"/>
                  <a:gd name="T9" fmla="*/ 47 h 279"/>
                  <a:gd name="T10" fmla="*/ 121 w 160"/>
                  <a:gd name="T11" fmla="*/ 68 h 279"/>
                  <a:gd name="T12" fmla="*/ 137 w 160"/>
                  <a:gd name="T13" fmla="*/ 90 h 279"/>
                  <a:gd name="T14" fmla="*/ 150 w 160"/>
                  <a:gd name="T15" fmla="*/ 116 h 279"/>
                  <a:gd name="T16" fmla="*/ 160 w 160"/>
                  <a:gd name="T17" fmla="*/ 145 h 279"/>
                  <a:gd name="T18" fmla="*/ 153 w 160"/>
                  <a:gd name="T19" fmla="*/ 163 h 279"/>
                  <a:gd name="T20" fmla="*/ 143 w 160"/>
                  <a:gd name="T21" fmla="*/ 184 h 279"/>
                  <a:gd name="T22" fmla="*/ 128 w 160"/>
                  <a:gd name="T23" fmla="*/ 206 h 279"/>
                  <a:gd name="T24" fmla="*/ 109 w 160"/>
                  <a:gd name="T25" fmla="*/ 228 h 279"/>
                  <a:gd name="T26" fmla="*/ 86 w 160"/>
                  <a:gd name="T27" fmla="*/ 248 h 279"/>
                  <a:gd name="T28" fmla="*/ 61 w 160"/>
                  <a:gd name="T29" fmla="*/ 264 h 279"/>
                  <a:gd name="T30" fmla="*/ 31 w 160"/>
                  <a:gd name="T31" fmla="*/ 276 h 279"/>
                  <a:gd name="T32" fmla="*/ 0 w 160"/>
                  <a:gd name="T33" fmla="*/ 279 h 279"/>
                  <a:gd name="T34" fmla="*/ 9 w 160"/>
                  <a:gd name="T35" fmla="*/ 204 h 279"/>
                  <a:gd name="T36" fmla="*/ 15 w 160"/>
                  <a:gd name="T37" fmla="*/ 134 h 279"/>
                  <a:gd name="T38" fmla="*/ 19 w 160"/>
                  <a:gd name="T39" fmla="*/ 66 h 279"/>
                  <a:gd name="T40" fmla="*/ 18 w 160"/>
                  <a:gd name="T41" fmla="*/ 0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279"/>
                  <a:gd name="T65" fmla="*/ 160 w 160"/>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279">
                    <a:moveTo>
                      <a:pt x="18" y="0"/>
                    </a:moveTo>
                    <a:lnTo>
                      <a:pt x="41" y="6"/>
                    </a:lnTo>
                    <a:lnTo>
                      <a:pt x="64" y="16"/>
                    </a:lnTo>
                    <a:lnTo>
                      <a:pt x="84" y="29"/>
                    </a:lnTo>
                    <a:lnTo>
                      <a:pt x="103" y="47"/>
                    </a:lnTo>
                    <a:lnTo>
                      <a:pt x="121" y="68"/>
                    </a:lnTo>
                    <a:lnTo>
                      <a:pt x="137" y="90"/>
                    </a:lnTo>
                    <a:lnTo>
                      <a:pt x="150" y="116"/>
                    </a:lnTo>
                    <a:lnTo>
                      <a:pt x="160" y="145"/>
                    </a:lnTo>
                    <a:lnTo>
                      <a:pt x="153" y="163"/>
                    </a:lnTo>
                    <a:lnTo>
                      <a:pt x="143" y="184"/>
                    </a:lnTo>
                    <a:lnTo>
                      <a:pt x="128" y="206"/>
                    </a:lnTo>
                    <a:lnTo>
                      <a:pt x="109" y="228"/>
                    </a:lnTo>
                    <a:lnTo>
                      <a:pt x="86" y="248"/>
                    </a:lnTo>
                    <a:lnTo>
                      <a:pt x="61" y="264"/>
                    </a:lnTo>
                    <a:lnTo>
                      <a:pt x="31" y="276"/>
                    </a:lnTo>
                    <a:lnTo>
                      <a:pt x="0" y="279"/>
                    </a:lnTo>
                    <a:lnTo>
                      <a:pt x="9" y="204"/>
                    </a:lnTo>
                    <a:lnTo>
                      <a:pt x="15" y="134"/>
                    </a:lnTo>
                    <a:lnTo>
                      <a:pt x="19" y="66"/>
                    </a:lnTo>
                    <a:lnTo>
                      <a:pt x="18" y="0"/>
                    </a:lnTo>
                    <a:close/>
                  </a:path>
                </a:pathLst>
              </a:custGeom>
              <a:solidFill>
                <a:srgbClr val="B27F9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8" name="Freeform 37"/>
              <p:cNvSpPr/>
              <p:nvPr/>
            </p:nvSpPr>
            <p:spPr bwMode="auto">
              <a:xfrm>
                <a:off x="450" y="2406"/>
                <a:ext cx="52" cy="52"/>
              </a:xfrm>
              <a:custGeom>
                <a:avLst/>
                <a:gdLst>
                  <a:gd name="T0" fmla="*/ 152 w 154"/>
                  <a:gd name="T1" fmla="*/ 156 h 156"/>
                  <a:gd name="T2" fmla="*/ 152 w 154"/>
                  <a:gd name="T3" fmla="*/ 153 h 156"/>
                  <a:gd name="T4" fmla="*/ 142 w 154"/>
                  <a:gd name="T5" fmla="*/ 122 h 156"/>
                  <a:gd name="T6" fmla="*/ 127 w 154"/>
                  <a:gd name="T7" fmla="*/ 94 h 156"/>
                  <a:gd name="T8" fmla="*/ 111 w 154"/>
                  <a:gd name="T9" fmla="*/ 71 h 156"/>
                  <a:gd name="T10" fmla="*/ 93 w 154"/>
                  <a:gd name="T11" fmla="*/ 50 h 156"/>
                  <a:gd name="T12" fmla="*/ 73 w 154"/>
                  <a:gd name="T13" fmla="*/ 31 h 156"/>
                  <a:gd name="T14" fmla="*/ 51 w 154"/>
                  <a:gd name="T15" fmla="*/ 16 h 156"/>
                  <a:gd name="T16" fmla="*/ 27 w 154"/>
                  <a:gd name="T17" fmla="*/ 6 h 156"/>
                  <a:gd name="T18" fmla="*/ 2 w 154"/>
                  <a:gd name="T19" fmla="*/ 0 h 156"/>
                  <a:gd name="T20" fmla="*/ 0 w 154"/>
                  <a:gd name="T21" fmla="*/ 18 h 156"/>
                  <a:gd name="T22" fmla="*/ 22 w 154"/>
                  <a:gd name="T23" fmla="*/ 24 h 156"/>
                  <a:gd name="T24" fmla="*/ 42 w 154"/>
                  <a:gd name="T25" fmla="*/ 34 h 156"/>
                  <a:gd name="T26" fmla="*/ 61 w 154"/>
                  <a:gd name="T27" fmla="*/ 46 h 156"/>
                  <a:gd name="T28" fmla="*/ 79 w 154"/>
                  <a:gd name="T29" fmla="*/ 62 h 156"/>
                  <a:gd name="T30" fmla="*/ 96 w 154"/>
                  <a:gd name="T31" fmla="*/ 82 h 156"/>
                  <a:gd name="T32" fmla="*/ 113 w 154"/>
                  <a:gd name="T33" fmla="*/ 103 h 156"/>
                  <a:gd name="T34" fmla="*/ 124 w 154"/>
                  <a:gd name="T35" fmla="*/ 128 h 156"/>
                  <a:gd name="T36" fmla="*/ 135 w 154"/>
                  <a:gd name="T37" fmla="*/ 156 h 156"/>
                  <a:gd name="T38" fmla="*/ 135 w 154"/>
                  <a:gd name="T39" fmla="*/ 153 h 156"/>
                  <a:gd name="T40" fmla="*/ 152 w 154"/>
                  <a:gd name="T41" fmla="*/ 156 h 156"/>
                  <a:gd name="T42" fmla="*/ 154 w 154"/>
                  <a:gd name="T43" fmla="*/ 154 h 156"/>
                  <a:gd name="T44" fmla="*/ 152 w 154"/>
                  <a:gd name="T45" fmla="*/ 153 h 156"/>
                  <a:gd name="T46" fmla="*/ 152 w 154"/>
                  <a:gd name="T47" fmla="*/ 156 h 1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156"/>
                  <a:gd name="T74" fmla="*/ 154 w 154"/>
                  <a:gd name="T75" fmla="*/ 156 h 1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156">
                    <a:moveTo>
                      <a:pt x="152" y="156"/>
                    </a:moveTo>
                    <a:lnTo>
                      <a:pt x="152" y="153"/>
                    </a:lnTo>
                    <a:lnTo>
                      <a:pt x="142" y="122"/>
                    </a:lnTo>
                    <a:lnTo>
                      <a:pt x="127" y="94"/>
                    </a:lnTo>
                    <a:lnTo>
                      <a:pt x="111" y="71"/>
                    </a:lnTo>
                    <a:lnTo>
                      <a:pt x="93" y="50"/>
                    </a:lnTo>
                    <a:lnTo>
                      <a:pt x="73" y="31"/>
                    </a:lnTo>
                    <a:lnTo>
                      <a:pt x="51" y="16"/>
                    </a:lnTo>
                    <a:lnTo>
                      <a:pt x="27" y="6"/>
                    </a:lnTo>
                    <a:lnTo>
                      <a:pt x="2" y="0"/>
                    </a:lnTo>
                    <a:lnTo>
                      <a:pt x="0" y="18"/>
                    </a:lnTo>
                    <a:lnTo>
                      <a:pt x="22" y="24"/>
                    </a:lnTo>
                    <a:lnTo>
                      <a:pt x="42" y="34"/>
                    </a:lnTo>
                    <a:lnTo>
                      <a:pt x="61" y="46"/>
                    </a:lnTo>
                    <a:lnTo>
                      <a:pt x="79" y="62"/>
                    </a:lnTo>
                    <a:lnTo>
                      <a:pt x="96" y="82"/>
                    </a:lnTo>
                    <a:lnTo>
                      <a:pt x="113" y="103"/>
                    </a:lnTo>
                    <a:lnTo>
                      <a:pt x="124" y="128"/>
                    </a:lnTo>
                    <a:lnTo>
                      <a:pt x="135" y="156"/>
                    </a:lnTo>
                    <a:lnTo>
                      <a:pt x="135" y="153"/>
                    </a:lnTo>
                    <a:lnTo>
                      <a:pt x="152" y="156"/>
                    </a:lnTo>
                    <a:lnTo>
                      <a:pt x="154" y="154"/>
                    </a:lnTo>
                    <a:lnTo>
                      <a:pt x="152" y="153"/>
                    </a:lnTo>
                    <a:lnTo>
                      <a:pt x="152" y="15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39" name="Freeform 38"/>
              <p:cNvSpPr/>
              <p:nvPr/>
            </p:nvSpPr>
            <p:spPr bwMode="auto">
              <a:xfrm>
                <a:off x="441" y="2457"/>
                <a:ext cx="60" cy="49"/>
              </a:xfrm>
              <a:custGeom>
                <a:avLst/>
                <a:gdLst>
                  <a:gd name="T0" fmla="*/ 2 w 179"/>
                  <a:gd name="T1" fmla="*/ 135 h 145"/>
                  <a:gd name="T2" fmla="*/ 10 w 179"/>
                  <a:gd name="T3" fmla="*/ 144 h 145"/>
                  <a:gd name="T4" fmla="*/ 43 w 179"/>
                  <a:gd name="T5" fmla="*/ 141 h 145"/>
                  <a:gd name="T6" fmla="*/ 75 w 179"/>
                  <a:gd name="T7" fmla="*/ 129 h 145"/>
                  <a:gd name="T8" fmla="*/ 101 w 179"/>
                  <a:gd name="T9" fmla="*/ 111 h 145"/>
                  <a:gd name="T10" fmla="*/ 125 w 179"/>
                  <a:gd name="T11" fmla="*/ 89 h 145"/>
                  <a:gd name="T12" fmla="*/ 145 w 179"/>
                  <a:gd name="T13" fmla="*/ 67 h 145"/>
                  <a:gd name="T14" fmla="*/ 162 w 179"/>
                  <a:gd name="T15" fmla="*/ 44 h 145"/>
                  <a:gd name="T16" fmla="*/ 172 w 179"/>
                  <a:gd name="T17" fmla="*/ 22 h 145"/>
                  <a:gd name="T18" fmla="*/ 179 w 179"/>
                  <a:gd name="T19" fmla="*/ 3 h 145"/>
                  <a:gd name="T20" fmla="*/ 162 w 179"/>
                  <a:gd name="T21" fmla="*/ 0 h 145"/>
                  <a:gd name="T22" fmla="*/ 154 w 179"/>
                  <a:gd name="T23" fmla="*/ 16 h 145"/>
                  <a:gd name="T24" fmla="*/ 144 w 179"/>
                  <a:gd name="T25" fmla="*/ 35 h 145"/>
                  <a:gd name="T26" fmla="*/ 131 w 179"/>
                  <a:gd name="T27" fmla="*/ 56 h 145"/>
                  <a:gd name="T28" fmla="*/ 113 w 179"/>
                  <a:gd name="T29" fmla="*/ 78 h 145"/>
                  <a:gd name="T30" fmla="*/ 90 w 179"/>
                  <a:gd name="T31" fmla="*/ 97 h 145"/>
                  <a:gd name="T32" fmla="*/ 66 w 179"/>
                  <a:gd name="T33" fmla="*/ 111 h 145"/>
                  <a:gd name="T34" fmla="*/ 40 w 179"/>
                  <a:gd name="T35" fmla="*/ 123 h 145"/>
                  <a:gd name="T36" fmla="*/ 10 w 179"/>
                  <a:gd name="T37" fmla="*/ 126 h 145"/>
                  <a:gd name="T38" fmla="*/ 19 w 179"/>
                  <a:gd name="T39" fmla="*/ 135 h 145"/>
                  <a:gd name="T40" fmla="*/ 2 w 179"/>
                  <a:gd name="T41" fmla="*/ 135 h 145"/>
                  <a:gd name="T42" fmla="*/ 0 w 179"/>
                  <a:gd name="T43" fmla="*/ 144 h 145"/>
                  <a:gd name="T44" fmla="*/ 10 w 179"/>
                  <a:gd name="T45" fmla="*/ 145 h 145"/>
                  <a:gd name="T46" fmla="*/ 2 w 179"/>
                  <a:gd name="T47" fmla="*/ 135 h 1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145"/>
                  <a:gd name="T74" fmla="*/ 179 w 179"/>
                  <a:gd name="T75" fmla="*/ 145 h 1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145">
                    <a:moveTo>
                      <a:pt x="2" y="135"/>
                    </a:moveTo>
                    <a:lnTo>
                      <a:pt x="10" y="144"/>
                    </a:lnTo>
                    <a:lnTo>
                      <a:pt x="43" y="141"/>
                    </a:lnTo>
                    <a:lnTo>
                      <a:pt x="75" y="129"/>
                    </a:lnTo>
                    <a:lnTo>
                      <a:pt x="101" y="111"/>
                    </a:lnTo>
                    <a:lnTo>
                      <a:pt x="125" y="89"/>
                    </a:lnTo>
                    <a:lnTo>
                      <a:pt x="145" y="67"/>
                    </a:lnTo>
                    <a:lnTo>
                      <a:pt x="162" y="44"/>
                    </a:lnTo>
                    <a:lnTo>
                      <a:pt x="172" y="22"/>
                    </a:lnTo>
                    <a:lnTo>
                      <a:pt x="179" y="3"/>
                    </a:lnTo>
                    <a:lnTo>
                      <a:pt x="162" y="0"/>
                    </a:lnTo>
                    <a:lnTo>
                      <a:pt x="154" y="16"/>
                    </a:lnTo>
                    <a:lnTo>
                      <a:pt x="144" y="35"/>
                    </a:lnTo>
                    <a:lnTo>
                      <a:pt x="131" y="56"/>
                    </a:lnTo>
                    <a:lnTo>
                      <a:pt x="113" y="78"/>
                    </a:lnTo>
                    <a:lnTo>
                      <a:pt x="90" y="97"/>
                    </a:lnTo>
                    <a:lnTo>
                      <a:pt x="66" y="111"/>
                    </a:lnTo>
                    <a:lnTo>
                      <a:pt x="40" y="123"/>
                    </a:lnTo>
                    <a:lnTo>
                      <a:pt x="10" y="126"/>
                    </a:lnTo>
                    <a:lnTo>
                      <a:pt x="19" y="135"/>
                    </a:lnTo>
                    <a:lnTo>
                      <a:pt x="2" y="135"/>
                    </a:lnTo>
                    <a:lnTo>
                      <a:pt x="0" y="144"/>
                    </a:lnTo>
                    <a:lnTo>
                      <a:pt x="10" y="145"/>
                    </a:lnTo>
                    <a:lnTo>
                      <a:pt x="2" y="1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0" name="Freeform 39"/>
              <p:cNvSpPr/>
              <p:nvPr/>
            </p:nvSpPr>
            <p:spPr bwMode="auto">
              <a:xfrm>
                <a:off x="442" y="2405"/>
                <a:ext cx="13" cy="97"/>
              </a:xfrm>
              <a:custGeom>
                <a:avLst/>
                <a:gdLst>
                  <a:gd name="T0" fmla="*/ 27 w 38"/>
                  <a:gd name="T1" fmla="*/ 3 h 291"/>
                  <a:gd name="T2" fmla="*/ 17 w 38"/>
                  <a:gd name="T3" fmla="*/ 12 h 291"/>
                  <a:gd name="T4" fmla="*/ 17 w 38"/>
                  <a:gd name="T5" fmla="*/ 78 h 291"/>
                  <a:gd name="T6" fmla="*/ 14 w 38"/>
                  <a:gd name="T7" fmla="*/ 146 h 291"/>
                  <a:gd name="T8" fmla="*/ 8 w 38"/>
                  <a:gd name="T9" fmla="*/ 216 h 291"/>
                  <a:gd name="T10" fmla="*/ 0 w 38"/>
                  <a:gd name="T11" fmla="*/ 291 h 291"/>
                  <a:gd name="T12" fmla="*/ 17 w 38"/>
                  <a:gd name="T13" fmla="*/ 291 h 291"/>
                  <a:gd name="T14" fmla="*/ 26 w 38"/>
                  <a:gd name="T15" fmla="*/ 216 h 291"/>
                  <a:gd name="T16" fmla="*/ 32 w 38"/>
                  <a:gd name="T17" fmla="*/ 146 h 291"/>
                  <a:gd name="T18" fmla="*/ 38 w 38"/>
                  <a:gd name="T19" fmla="*/ 78 h 291"/>
                  <a:gd name="T20" fmla="*/ 35 w 38"/>
                  <a:gd name="T21" fmla="*/ 12 h 291"/>
                  <a:gd name="T22" fmla="*/ 25 w 38"/>
                  <a:gd name="T23" fmla="*/ 21 h 291"/>
                  <a:gd name="T24" fmla="*/ 27 w 38"/>
                  <a:gd name="T25" fmla="*/ 3 h 291"/>
                  <a:gd name="T26" fmla="*/ 16 w 38"/>
                  <a:gd name="T27" fmla="*/ 0 h 291"/>
                  <a:gd name="T28" fmla="*/ 17 w 38"/>
                  <a:gd name="T29" fmla="*/ 12 h 291"/>
                  <a:gd name="T30" fmla="*/ 27 w 38"/>
                  <a:gd name="T31" fmla="*/ 3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291"/>
                  <a:gd name="T50" fmla="*/ 38 w 38"/>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291">
                    <a:moveTo>
                      <a:pt x="27" y="3"/>
                    </a:moveTo>
                    <a:lnTo>
                      <a:pt x="17" y="12"/>
                    </a:lnTo>
                    <a:lnTo>
                      <a:pt x="17" y="78"/>
                    </a:lnTo>
                    <a:lnTo>
                      <a:pt x="14" y="146"/>
                    </a:lnTo>
                    <a:lnTo>
                      <a:pt x="8" y="216"/>
                    </a:lnTo>
                    <a:lnTo>
                      <a:pt x="0" y="291"/>
                    </a:lnTo>
                    <a:lnTo>
                      <a:pt x="17" y="291"/>
                    </a:lnTo>
                    <a:lnTo>
                      <a:pt x="26" y="216"/>
                    </a:lnTo>
                    <a:lnTo>
                      <a:pt x="32" y="146"/>
                    </a:lnTo>
                    <a:lnTo>
                      <a:pt x="38" y="78"/>
                    </a:lnTo>
                    <a:lnTo>
                      <a:pt x="35" y="12"/>
                    </a:lnTo>
                    <a:lnTo>
                      <a:pt x="25" y="21"/>
                    </a:lnTo>
                    <a:lnTo>
                      <a:pt x="27" y="3"/>
                    </a:lnTo>
                    <a:lnTo>
                      <a:pt x="16" y="0"/>
                    </a:lnTo>
                    <a:lnTo>
                      <a:pt x="17" y="12"/>
                    </a:lnTo>
                    <a:lnTo>
                      <a:pt x="27"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1" name="Freeform 40"/>
              <p:cNvSpPr/>
              <p:nvPr/>
            </p:nvSpPr>
            <p:spPr bwMode="auto">
              <a:xfrm>
                <a:off x="547" y="2080"/>
                <a:ext cx="711" cy="449"/>
              </a:xfrm>
              <a:custGeom>
                <a:avLst/>
                <a:gdLst>
                  <a:gd name="T0" fmla="*/ 230 w 2135"/>
                  <a:gd name="T1" fmla="*/ 124 h 1345"/>
                  <a:gd name="T2" fmla="*/ 49 w 2135"/>
                  <a:gd name="T3" fmla="*/ 326 h 1345"/>
                  <a:gd name="T4" fmla="*/ 0 w 2135"/>
                  <a:gd name="T5" fmla="*/ 549 h 1345"/>
                  <a:gd name="T6" fmla="*/ 92 w 2135"/>
                  <a:gd name="T7" fmla="*/ 790 h 1345"/>
                  <a:gd name="T8" fmla="*/ 335 w 2135"/>
                  <a:gd name="T9" fmla="*/ 1043 h 1345"/>
                  <a:gd name="T10" fmla="*/ 601 w 2135"/>
                  <a:gd name="T11" fmla="*/ 1226 h 1345"/>
                  <a:gd name="T12" fmla="*/ 649 w 2135"/>
                  <a:gd name="T13" fmla="*/ 1248 h 1345"/>
                  <a:gd name="T14" fmla="*/ 698 w 2135"/>
                  <a:gd name="T15" fmla="*/ 1270 h 1345"/>
                  <a:gd name="T16" fmla="*/ 729 w 2135"/>
                  <a:gd name="T17" fmla="*/ 1262 h 1345"/>
                  <a:gd name="T18" fmla="*/ 751 w 2135"/>
                  <a:gd name="T19" fmla="*/ 1232 h 1345"/>
                  <a:gd name="T20" fmla="*/ 771 w 2135"/>
                  <a:gd name="T21" fmla="*/ 1200 h 1345"/>
                  <a:gd name="T22" fmla="*/ 850 w 2135"/>
                  <a:gd name="T23" fmla="*/ 1016 h 1345"/>
                  <a:gd name="T24" fmla="*/ 891 w 2135"/>
                  <a:gd name="T25" fmla="*/ 827 h 1345"/>
                  <a:gd name="T26" fmla="*/ 905 w 2135"/>
                  <a:gd name="T27" fmla="*/ 768 h 1345"/>
                  <a:gd name="T28" fmla="*/ 956 w 2135"/>
                  <a:gd name="T29" fmla="*/ 886 h 1345"/>
                  <a:gd name="T30" fmla="*/ 1013 w 2135"/>
                  <a:gd name="T31" fmla="*/ 986 h 1345"/>
                  <a:gd name="T32" fmla="*/ 1073 w 2135"/>
                  <a:gd name="T33" fmla="*/ 1072 h 1345"/>
                  <a:gd name="T34" fmla="*/ 1135 w 2135"/>
                  <a:gd name="T35" fmla="*/ 1146 h 1345"/>
                  <a:gd name="T36" fmla="*/ 1198 w 2135"/>
                  <a:gd name="T37" fmla="*/ 1209 h 1345"/>
                  <a:gd name="T38" fmla="*/ 1248 w 2135"/>
                  <a:gd name="T39" fmla="*/ 1256 h 1345"/>
                  <a:gd name="T40" fmla="*/ 1290 w 2135"/>
                  <a:gd name="T41" fmla="*/ 1291 h 1345"/>
                  <a:gd name="T42" fmla="*/ 1321 w 2135"/>
                  <a:gd name="T43" fmla="*/ 1298 h 1345"/>
                  <a:gd name="T44" fmla="*/ 1353 w 2135"/>
                  <a:gd name="T45" fmla="*/ 1262 h 1345"/>
                  <a:gd name="T46" fmla="*/ 1389 w 2135"/>
                  <a:gd name="T47" fmla="*/ 1218 h 1345"/>
                  <a:gd name="T48" fmla="*/ 1477 w 2135"/>
                  <a:gd name="T49" fmla="*/ 1094 h 1345"/>
                  <a:gd name="T50" fmla="*/ 1568 w 2135"/>
                  <a:gd name="T51" fmla="*/ 917 h 1345"/>
                  <a:gd name="T52" fmla="*/ 1595 w 2135"/>
                  <a:gd name="T53" fmla="*/ 754 h 1345"/>
                  <a:gd name="T54" fmla="*/ 1654 w 2135"/>
                  <a:gd name="T55" fmla="*/ 909 h 1345"/>
                  <a:gd name="T56" fmla="*/ 1733 w 2135"/>
                  <a:gd name="T57" fmla="*/ 1077 h 1345"/>
                  <a:gd name="T58" fmla="*/ 1810 w 2135"/>
                  <a:gd name="T59" fmla="*/ 1207 h 1345"/>
                  <a:gd name="T60" fmla="*/ 1852 w 2135"/>
                  <a:gd name="T61" fmla="*/ 1269 h 1345"/>
                  <a:gd name="T62" fmla="*/ 1896 w 2135"/>
                  <a:gd name="T63" fmla="*/ 1326 h 1345"/>
                  <a:gd name="T64" fmla="*/ 1928 w 2135"/>
                  <a:gd name="T65" fmla="*/ 1316 h 1345"/>
                  <a:gd name="T66" fmla="*/ 1955 w 2135"/>
                  <a:gd name="T67" fmla="*/ 1272 h 1345"/>
                  <a:gd name="T68" fmla="*/ 1980 w 2135"/>
                  <a:gd name="T69" fmla="*/ 1225 h 1345"/>
                  <a:gd name="T70" fmla="*/ 2078 w 2135"/>
                  <a:gd name="T71" fmla="*/ 1031 h 1345"/>
                  <a:gd name="T72" fmla="*/ 2132 w 2135"/>
                  <a:gd name="T73" fmla="*/ 855 h 1345"/>
                  <a:gd name="T74" fmla="*/ 2119 w 2135"/>
                  <a:gd name="T75" fmla="*/ 705 h 1345"/>
                  <a:gd name="T76" fmla="*/ 2074 w 2135"/>
                  <a:gd name="T77" fmla="*/ 607 h 1345"/>
                  <a:gd name="T78" fmla="*/ 2005 w 2135"/>
                  <a:gd name="T79" fmla="*/ 511 h 1345"/>
                  <a:gd name="T80" fmla="*/ 1920 w 2135"/>
                  <a:gd name="T81" fmla="*/ 422 h 1345"/>
                  <a:gd name="T82" fmla="*/ 1823 w 2135"/>
                  <a:gd name="T83" fmla="*/ 342 h 1345"/>
                  <a:gd name="T84" fmla="*/ 1719 w 2135"/>
                  <a:gd name="T85" fmla="*/ 276 h 1345"/>
                  <a:gd name="T86" fmla="*/ 1604 w 2135"/>
                  <a:gd name="T87" fmla="*/ 219 h 1345"/>
                  <a:gd name="T88" fmla="*/ 1481 w 2135"/>
                  <a:gd name="T89" fmla="*/ 163 h 1345"/>
                  <a:gd name="T90" fmla="*/ 1358 w 2135"/>
                  <a:gd name="T91" fmla="*/ 113 h 1345"/>
                  <a:gd name="T92" fmla="*/ 1246 w 2135"/>
                  <a:gd name="T93" fmla="*/ 72 h 1345"/>
                  <a:gd name="T94" fmla="*/ 1154 w 2135"/>
                  <a:gd name="T95" fmla="*/ 46 h 1345"/>
                  <a:gd name="T96" fmla="*/ 1082 w 2135"/>
                  <a:gd name="T97" fmla="*/ 66 h 1345"/>
                  <a:gd name="T98" fmla="*/ 998 w 2135"/>
                  <a:gd name="T99" fmla="*/ 141 h 1345"/>
                  <a:gd name="T100" fmla="*/ 915 w 2135"/>
                  <a:gd name="T101" fmla="*/ 251 h 1345"/>
                  <a:gd name="T102" fmla="*/ 844 w 2135"/>
                  <a:gd name="T103" fmla="*/ 381 h 1345"/>
                  <a:gd name="T104" fmla="*/ 802 w 2135"/>
                  <a:gd name="T105" fmla="*/ 519 h 1345"/>
                  <a:gd name="T106" fmla="*/ 793 w 2135"/>
                  <a:gd name="T107" fmla="*/ 566 h 1345"/>
                  <a:gd name="T108" fmla="*/ 759 w 2135"/>
                  <a:gd name="T109" fmla="*/ 430 h 1345"/>
                  <a:gd name="T110" fmla="*/ 699 w 2135"/>
                  <a:gd name="T111" fmla="*/ 294 h 1345"/>
                  <a:gd name="T112" fmla="*/ 619 w 2135"/>
                  <a:gd name="T113" fmla="*/ 169 h 1345"/>
                  <a:gd name="T114" fmla="*/ 523 w 2135"/>
                  <a:gd name="T115" fmla="*/ 66 h 1345"/>
                  <a:gd name="T116" fmla="*/ 419 w 2135"/>
                  <a:gd name="T117" fmla="*/ 0 h 13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35"/>
                  <a:gd name="T178" fmla="*/ 0 h 1345"/>
                  <a:gd name="T179" fmla="*/ 2135 w 2135"/>
                  <a:gd name="T180" fmla="*/ 1345 h 13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35" h="1345">
                    <a:moveTo>
                      <a:pt x="419" y="0"/>
                    </a:moveTo>
                    <a:lnTo>
                      <a:pt x="318" y="60"/>
                    </a:lnTo>
                    <a:lnTo>
                      <a:pt x="230" y="124"/>
                    </a:lnTo>
                    <a:lnTo>
                      <a:pt x="156" y="188"/>
                    </a:lnTo>
                    <a:lnTo>
                      <a:pt x="95" y="257"/>
                    </a:lnTo>
                    <a:lnTo>
                      <a:pt x="49" y="326"/>
                    </a:lnTo>
                    <a:lnTo>
                      <a:pt x="17" y="400"/>
                    </a:lnTo>
                    <a:lnTo>
                      <a:pt x="1" y="473"/>
                    </a:lnTo>
                    <a:lnTo>
                      <a:pt x="0" y="549"/>
                    </a:lnTo>
                    <a:lnTo>
                      <a:pt x="14" y="629"/>
                    </a:lnTo>
                    <a:lnTo>
                      <a:pt x="45" y="708"/>
                    </a:lnTo>
                    <a:lnTo>
                      <a:pt x="92" y="790"/>
                    </a:lnTo>
                    <a:lnTo>
                      <a:pt x="156" y="872"/>
                    </a:lnTo>
                    <a:lnTo>
                      <a:pt x="237" y="958"/>
                    </a:lnTo>
                    <a:lnTo>
                      <a:pt x="335" y="1043"/>
                    </a:lnTo>
                    <a:lnTo>
                      <a:pt x="451" y="1129"/>
                    </a:lnTo>
                    <a:lnTo>
                      <a:pt x="586" y="1218"/>
                    </a:lnTo>
                    <a:lnTo>
                      <a:pt x="601" y="1226"/>
                    </a:lnTo>
                    <a:lnTo>
                      <a:pt x="617" y="1234"/>
                    </a:lnTo>
                    <a:lnTo>
                      <a:pt x="633" y="1241"/>
                    </a:lnTo>
                    <a:lnTo>
                      <a:pt x="649" y="1248"/>
                    </a:lnTo>
                    <a:lnTo>
                      <a:pt x="665" y="1256"/>
                    </a:lnTo>
                    <a:lnTo>
                      <a:pt x="682" y="1263"/>
                    </a:lnTo>
                    <a:lnTo>
                      <a:pt x="698" y="1270"/>
                    </a:lnTo>
                    <a:lnTo>
                      <a:pt x="714" y="1279"/>
                    </a:lnTo>
                    <a:lnTo>
                      <a:pt x="721" y="1270"/>
                    </a:lnTo>
                    <a:lnTo>
                      <a:pt x="729" y="1262"/>
                    </a:lnTo>
                    <a:lnTo>
                      <a:pt x="736" y="1253"/>
                    </a:lnTo>
                    <a:lnTo>
                      <a:pt x="743" y="1242"/>
                    </a:lnTo>
                    <a:lnTo>
                      <a:pt x="751" y="1232"/>
                    </a:lnTo>
                    <a:lnTo>
                      <a:pt x="758" y="1222"/>
                    </a:lnTo>
                    <a:lnTo>
                      <a:pt x="764" y="1212"/>
                    </a:lnTo>
                    <a:lnTo>
                      <a:pt x="771" y="1200"/>
                    </a:lnTo>
                    <a:lnTo>
                      <a:pt x="800" y="1143"/>
                    </a:lnTo>
                    <a:lnTo>
                      <a:pt x="828" y="1081"/>
                    </a:lnTo>
                    <a:lnTo>
                      <a:pt x="850" y="1016"/>
                    </a:lnTo>
                    <a:lnTo>
                      <a:pt x="869" y="952"/>
                    </a:lnTo>
                    <a:lnTo>
                      <a:pt x="883" y="887"/>
                    </a:lnTo>
                    <a:lnTo>
                      <a:pt x="891" y="827"/>
                    </a:lnTo>
                    <a:lnTo>
                      <a:pt x="893" y="773"/>
                    </a:lnTo>
                    <a:lnTo>
                      <a:pt x="888" y="726"/>
                    </a:lnTo>
                    <a:lnTo>
                      <a:pt x="905" y="768"/>
                    </a:lnTo>
                    <a:lnTo>
                      <a:pt x="921" y="809"/>
                    </a:lnTo>
                    <a:lnTo>
                      <a:pt x="938" y="849"/>
                    </a:lnTo>
                    <a:lnTo>
                      <a:pt x="956" y="886"/>
                    </a:lnTo>
                    <a:lnTo>
                      <a:pt x="974" y="921"/>
                    </a:lnTo>
                    <a:lnTo>
                      <a:pt x="993" y="955"/>
                    </a:lnTo>
                    <a:lnTo>
                      <a:pt x="1013" y="986"/>
                    </a:lnTo>
                    <a:lnTo>
                      <a:pt x="1032" y="1016"/>
                    </a:lnTo>
                    <a:lnTo>
                      <a:pt x="1053" y="1044"/>
                    </a:lnTo>
                    <a:lnTo>
                      <a:pt x="1073" y="1072"/>
                    </a:lnTo>
                    <a:lnTo>
                      <a:pt x="1094" y="1097"/>
                    </a:lnTo>
                    <a:lnTo>
                      <a:pt x="1114" y="1122"/>
                    </a:lnTo>
                    <a:lnTo>
                      <a:pt x="1135" y="1146"/>
                    </a:lnTo>
                    <a:lnTo>
                      <a:pt x="1155" y="1168"/>
                    </a:lnTo>
                    <a:lnTo>
                      <a:pt x="1177" y="1188"/>
                    </a:lnTo>
                    <a:lnTo>
                      <a:pt x="1198" y="1209"/>
                    </a:lnTo>
                    <a:lnTo>
                      <a:pt x="1214" y="1225"/>
                    </a:lnTo>
                    <a:lnTo>
                      <a:pt x="1232" y="1241"/>
                    </a:lnTo>
                    <a:lnTo>
                      <a:pt x="1248" y="1256"/>
                    </a:lnTo>
                    <a:lnTo>
                      <a:pt x="1264" y="1267"/>
                    </a:lnTo>
                    <a:lnTo>
                      <a:pt x="1277" y="1279"/>
                    </a:lnTo>
                    <a:lnTo>
                      <a:pt x="1290" y="1291"/>
                    </a:lnTo>
                    <a:lnTo>
                      <a:pt x="1302" y="1300"/>
                    </a:lnTo>
                    <a:lnTo>
                      <a:pt x="1311" y="1309"/>
                    </a:lnTo>
                    <a:lnTo>
                      <a:pt x="1321" y="1298"/>
                    </a:lnTo>
                    <a:lnTo>
                      <a:pt x="1331" y="1287"/>
                    </a:lnTo>
                    <a:lnTo>
                      <a:pt x="1342" y="1275"/>
                    </a:lnTo>
                    <a:lnTo>
                      <a:pt x="1353" y="1262"/>
                    </a:lnTo>
                    <a:lnTo>
                      <a:pt x="1365" y="1248"/>
                    </a:lnTo>
                    <a:lnTo>
                      <a:pt x="1377" y="1234"/>
                    </a:lnTo>
                    <a:lnTo>
                      <a:pt x="1389" y="1218"/>
                    </a:lnTo>
                    <a:lnTo>
                      <a:pt x="1402" y="1201"/>
                    </a:lnTo>
                    <a:lnTo>
                      <a:pt x="1439" y="1150"/>
                    </a:lnTo>
                    <a:lnTo>
                      <a:pt x="1477" y="1094"/>
                    </a:lnTo>
                    <a:lnTo>
                      <a:pt x="1510" y="1035"/>
                    </a:lnTo>
                    <a:lnTo>
                      <a:pt x="1543" y="977"/>
                    </a:lnTo>
                    <a:lnTo>
                      <a:pt x="1568" y="917"/>
                    </a:lnTo>
                    <a:lnTo>
                      <a:pt x="1587" y="859"/>
                    </a:lnTo>
                    <a:lnTo>
                      <a:pt x="1597" y="803"/>
                    </a:lnTo>
                    <a:lnTo>
                      <a:pt x="1595" y="754"/>
                    </a:lnTo>
                    <a:lnTo>
                      <a:pt x="1612" y="803"/>
                    </a:lnTo>
                    <a:lnTo>
                      <a:pt x="1632" y="855"/>
                    </a:lnTo>
                    <a:lnTo>
                      <a:pt x="1654" y="909"/>
                    </a:lnTo>
                    <a:lnTo>
                      <a:pt x="1679" y="965"/>
                    </a:lnTo>
                    <a:lnTo>
                      <a:pt x="1705" y="1021"/>
                    </a:lnTo>
                    <a:lnTo>
                      <a:pt x="1733" y="1077"/>
                    </a:lnTo>
                    <a:lnTo>
                      <a:pt x="1764" y="1131"/>
                    </a:lnTo>
                    <a:lnTo>
                      <a:pt x="1796" y="1185"/>
                    </a:lnTo>
                    <a:lnTo>
                      <a:pt x="1810" y="1207"/>
                    </a:lnTo>
                    <a:lnTo>
                      <a:pt x="1823" y="1228"/>
                    </a:lnTo>
                    <a:lnTo>
                      <a:pt x="1837" y="1248"/>
                    </a:lnTo>
                    <a:lnTo>
                      <a:pt x="1852" y="1269"/>
                    </a:lnTo>
                    <a:lnTo>
                      <a:pt x="1865" y="1288"/>
                    </a:lnTo>
                    <a:lnTo>
                      <a:pt x="1880" y="1309"/>
                    </a:lnTo>
                    <a:lnTo>
                      <a:pt x="1896" y="1326"/>
                    </a:lnTo>
                    <a:lnTo>
                      <a:pt x="1911" y="1345"/>
                    </a:lnTo>
                    <a:lnTo>
                      <a:pt x="1920" y="1331"/>
                    </a:lnTo>
                    <a:lnTo>
                      <a:pt x="1928" y="1316"/>
                    </a:lnTo>
                    <a:lnTo>
                      <a:pt x="1937" y="1301"/>
                    </a:lnTo>
                    <a:lnTo>
                      <a:pt x="1946" y="1287"/>
                    </a:lnTo>
                    <a:lnTo>
                      <a:pt x="1955" y="1272"/>
                    </a:lnTo>
                    <a:lnTo>
                      <a:pt x="1964" y="1256"/>
                    </a:lnTo>
                    <a:lnTo>
                      <a:pt x="1971" y="1241"/>
                    </a:lnTo>
                    <a:lnTo>
                      <a:pt x="1980" y="1225"/>
                    </a:lnTo>
                    <a:lnTo>
                      <a:pt x="2015" y="1157"/>
                    </a:lnTo>
                    <a:lnTo>
                      <a:pt x="2049" y="1093"/>
                    </a:lnTo>
                    <a:lnTo>
                      <a:pt x="2078" y="1031"/>
                    </a:lnTo>
                    <a:lnTo>
                      <a:pt x="2103" y="971"/>
                    </a:lnTo>
                    <a:lnTo>
                      <a:pt x="2122" y="914"/>
                    </a:lnTo>
                    <a:lnTo>
                      <a:pt x="2132" y="855"/>
                    </a:lnTo>
                    <a:lnTo>
                      <a:pt x="2135" y="798"/>
                    </a:lnTo>
                    <a:lnTo>
                      <a:pt x="2128" y="739"/>
                    </a:lnTo>
                    <a:lnTo>
                      <a:pt x="2119" y="705"/>
                    </a:lnTo>
                    <a:lnTo>
                      <a:pt x="2106" y="673"/>
                    </a:lnTo>
                    <a:lnTo>
                      <a:pt x="2091" y="639"/>
                    </a:lnTo>
                    <a:lnTo>
                      <a:pt x="2074" y="607"/>
                    </a:lnTo>
                    <a:lnTo>
                      <a:pt x="2053" y="574"/>
                    </a:lnTo>
                    <a:lnTo>
                      <a:pt x="2030" y="542"/>
                    </a:lnTo>
                    <a:lnTo>
                      <a:pt x="2005" y="511"/>
                    </a:lnTo>
                    <a:lnTo>
                      <a:pt x="1978" y="480"/>
                    </a:lnTo>
                    <a:lnTo>
                      <a:pt x="1950" y="451"/>
                    </a:lnTo>
                    <a:lnTo>
                      <a:pt x="1920" y="422"/>
                    </a:lnTo>
                    <a:lnTo>
                      <a:pt x="1889" y="394"/>
                    </a:lnTo>
                    <a:lnTo>
                      <a:pt x="1857" y="367"/>
                    </a:lnTo>
                    <a:lnTo>
                      <a:pt x="1823" y="342"/>
                    </a:lnTo>
                    <a:lnTo>
                      <a:pt x="1789" y="319"/>
                    </a:lnTo>
                    <a:lnTo>
                      <a:pt x="1754" y="297"/>
                    </a:lnTo>
                    <a:lnTo>
                      <a:pt x="1719" y="276"/>
                    </a:lnTo>
                    <a:lnTo>
                      <a:pt x="1682" y="257"/>
                    </a:lnTo>
                    <a:lnTo>
                      <a:pt x="1644" y="238"/>
                    </a:lnTo>
                    <a:lnTo>
                      <a:pt x="1604" y="219"/>
                    </a:lnTo>
                    <a:lnTo>
                      <a:pt x="1563" y="200"/>
                    </a:lnTo>
                    <a:lnTo>
                      <a:pt x="1522" y="181"/>
                    </a:lnTo>
                    <a:lnTo>
                      <a:pt x="1481" y="163"/>
                    </a:lnTo>
                    <a:lnTo>
                      <a:pt x="1440" y="146"/>
                    </a:lnTo>
                    <a:lnTo>
                      <a:pt x="1399" y="128"/>
                    </a:lnTo>
                    <a:lnTo>
                      <a:pt x="1358" y="113"/>
                    </a:lnTo>
                    <a:lnTo>
                      <a:pt x="1320" y="99"/>
                    </a:lnTo>
                    <a:lnTo>
                      <a:pt x="1282" y="85"/>
                    </a:lnTo>
                    <a:lnTo>
                      <a:pt x="1246" y="72"/>
                    </a:lnTo>
                    <a:lnTo>
                      <a:pt x="1213" y="62"/>
                    </a:lnTo>
                    <a:lnTo>
                      <a:pt x="1182" y="53"/>
                    </a:lnTo>
                    <a:lnTo>
                      <a:pt x="1154" y="46"/>
                    </a:lnTo>
                    <a:lnTo>
                      <a:pt x="1129" y="41"/>
                    </a:lnTo>
                    <a:lnTo>
                      <a:pt x="1107" y="52"/>
                    </a:lnTo>
                    <a:lnTo>
                      <a:pt x="1082" y="66"/>
                    </a:lnTo>
                    <a:lnTo>
                      <a:pt x="1056" y="87"/>
                    </a:lnTo>
                    <a:lnTo>
                      <a:pt x="1028" y="112"/>
                    </a:lnTo>
                    <a:lnTo>
                      <a:pt x="998" y="141"/>
                    </a:lnTo>
                    <a:lnTo>
                      <a:pt x="971" y="175"/>
                    </a:lnTo>
                    <a:lnTo>
                      <a:pt x="943" y="212"/>
                    </a:lnTo>
                    <a:lnTo>
                      <a:pt x="915" y="251"/>
                    </a:lnTo>
                    <a:lnTo>
                      <a:pt x="888" y="292"/>
                    </a:lnTo>
                    <a:lnTo>
                      <a:pt x="865" y="336"/>
                    </a:lnTo>
                    <a:lnTo>
                      <a:pt x="844" y="381"/>
                    </a:lnTo>
                    <a:lnTo>
                      <a:pt x="827" y="426"/>
                    </a:lnTo>
                    <a:lnTo>
                      <a:pt x="812" y="473"/>
                    </a:lnTo>
                    <a:lnTo>
                      <a:pt x="802" y="519"/>
                    </a:lnTo>
                    <a:lnTo>
                      <a:pt x="797" y="564"/>
                    </a:lnTo>
                    <a:lnTo>
                      <a:pt x="797" y="608"/>
                    </a:lnTo>
                    <a:lnTo>
                      <a:pt x="793" y="566"/>
                    </a:lnTo>
                    <a:lnTo>
                      <a:pt x="786" y="522"/>
                    </a:lnTo>
                    <a:lnTo>
                      <a:pt x="774" y="476"/>
                    </a:lnTo>
                    <a:lnTo>
                      <a:pt x="759" y="430"/>
                    </a:lnTo>
                    <a:lnTo>
                      <a:pt x="742" y="385"/>
                    </a:lnTo>
                    <a:lnTo>
                      <a:pt x="723" y="339"/>
                    </a:lnTo>
                    <a:lnTo>
                      <a:pt x="699" y="294"/>
                    </a:lnTo>
                    <a:lnTo>
                      <a:pt x="674" y="251"/>
                    </a:lnTo>
                    <a:lnTo>
                      <a:pt x="648" y="209"/>
                    </a:lnTo>
                    <a:lnTo>
                      <a:pt x="619" y="169"/>
                    </a:lnTo>
                    <a:lnTo>
                      <a:pt x="589" y="132"/>
                    </a:lnTo>
                    <a:lnTo>
                      <a:pt x="557" y="97"/>
                    </a:lnTo>
                    <a:lnTo>
                      <a:pt x="523" y="66"/>
                    </a:lnTo>
                    <a:lnTo>
                      <a:pt x="489" y="40"/>
                    </a:lnTo>
                    <a:lnTo>
                      <a:pt x="454" y="18"/>
                    </a:lnTo>
                    <a:lnTo>
                      <a:pt x="419" y="0"/>
                    </a:lnTo>
                    <a:close/>
                  </a:path>
                </a:pathLst>
              </a:custGeom>
              <a:solidFill>
                <a:srgbClr val="99F2CC"/>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2" name="Freeform 41"/>
              <p:cNvSpPr/>
              <p:nvPr/>
            </p:nvSpPr>
            <p:spPr bwMode="auto">
              <a:xfrm>
                <a:off x="543" y="2077"/>
                <a:ext cx="201" cy="412"/>
              </a:xfrm>
              <a:custGeom>
                <a:avLst/>
                <a:gdLst>
                  <a:gd name="T0" fmla="*/ 603 w 603"/>
                  <a:gd name="T1" fmla="*/ 1219 h 1236"/>
                  <a:gd name="T2" fmla="*/ 603 w 603"/>
                  <a:gd name="T3" fmla="*/ 1219 h 1236"/>
                  <a:gd name="T4" fmla="*/ 468 w 603"/>
                  <a:gd name="T5" fmla="*/ 1131 h 1236"/>
                  <a:gd name="T6" fmla="*/ 354 w 603"/>
                  <a:gd name="T7" fmla="*/ 1044 h 1236"/>
                  <a:gd name="T8" fmla="*/ 255 w 603"/>
                  <a:gd name="T9" fmla="*/ 960 h 1236"/>
                  <a:gd name="T10" fmla="*/ 176 w 603"/>
                  <a:gd name="T11" fmla="*/ 875 h 1236"/>
                  <a:gd name="T12" fmla="*/ 112 w 603"/>
                  <a:gd name="T13" fmla="*/ 794 h 1236"/>
                  <a:gd name="T14" fmla="*/ 66 w 603"/>
                  <a:gd name="T15" fmla="*/ 714 h 1236"/>
                  <a:gd name="T16" fmla="*/ 35 w 603"/>
                  <a:gd name="T17" fmla="*/ 636 h 1236"/>
                  <a:gd name="T18" fmla="*/ 21 w 603"/>
                  <a:gd name="T19" fmla="*/ 559 h 1236"/>
                  <a:gd name="T20" fmla="*/ 22 w 603"/>
                  <a:gd name="T21" fmla="*/ 483 h 1236"/>
                  <a:gd name="T22" fmla="*/ 38 w 603"/>
                  <a:gd name="T23" fmla="*/ 413 h 1236"/>
                  <a:gd name="T24" fmla="*/ 71 w 603"/>
                  <a:gd name="T25" fmla="*/ 341 h 1236"/>
                  <a:gd name="T26" fmla="*/ 115 w 603"/>
                  <a:gd name="T27" fmla="*/ 273 h 1236"/>
                  <a:gd name="T28" fmla="*/ 175 w 603"/>
                  <a:gd name="T29" fmla="*/ 206 h 1236"/>
                  <a:gd name="T30" fmla="*/ 247 w 603"/>
                  <a:gd name="T31" fmla="*/ 142 h 1236"/>
                  <a:gd name="T32" fmla="*/ 335 w 603"/>
                  <a:gd name="T33" fmla="*/ 79 h 1236"/>
                  <a:gd name="T34" fmla="*/ 434 w 603"/>
                  <a:gd name="T35" fmla="*/ 21 h 1236"/>
                  <a:gd name="T36" fmla="*/ 426 w 603"/>
                  <a:gd name="T37" fmla="*/ 0 h 1236"/>
                  <a:gd name="T38" fmla="*/ 323 w 603"/>
                  <a:gd name="T39" fmla="*/ 62 h 1236"/>
                  <a:gd name="T40" fmla="*/ 235 w 603"/>
                  <a:gd name="T41" fmla="*/ 125 h 1236"/>
                  <a:gd name="T42" fmla="*/ 160 w 603"/>
                  <a:gd name="T43" fmla="*/ 191 h 1236"/>
                  <a:gd name="T44" fmla="*/ 97 w 603"/>
                  <a:gd name="T45" fmla="*/ 261 h 1236"/>
                  <a:gd name="T46" fmla="*/ 50 w 603"/>
                  <a:gd name="T47" fmla="*/ 332 h 1236"/>
                  <a:gd name="T48" fmla="*/ 18 w 603"/>
                  <a:gd name="T49" fmla="*/ 407 h 1236"/>
                  <a:gd name="T50" fmla="*/ 2 w 603"/>
                  <a:gd name="T51" fmla="*/ 483 h 1236"/>
                  <a:gd name="T52" fmla="*/ 0 w 603"/>
                  <a:gd name="T53" fmla="*/ 559 h 1236"/>
                  <a:gd name="T54" fmla="*/ 15 w 603"/>
                  <a:gd name="T55" fmla="*/ 642 h 1236"/>
                  <a:gd name="T56" fmla="*/ 46 w 603"/>
                  <a:gd name="T57" fmla="*/ 722 h 1236"/>
                  <a:gd name="T58" fmla="*/ 94 w 603"/>
                  <a:gd name="T59" fmla="*/ 806 h 1236"/>
                  <a:gd name="T60" fmla="*/ 159 w 603"/>
                  <a:gd name="T61" fmla="*/ 890 h 1236"/>
                  <a:gd name="T62" fmla="*/ 241 w 603"/>
                  <a:gd name="T63" fmla="*/ 975 h 1236"/>
                  <a:gd name="T64" fmla="*/ 339 w 603"/>
                  <a:gd name="T65" fmla="*/ 1062 h 1236"/>
                  <a:gd name="T66" fmla="*/ 456 w 603"/>
                  <a:gd name="T67" fmla="*/ 1148 h 1236"/>
                  <a:gd name="T68" fmla="*/ 591 w 603"/>
                  <a:gd name="T69" fmla="*/ 1236 h 1236"/>
                  <a:gd name="T70" fmla="*/ 591 w 603"/>
                  <a:gd name="T71" fmla="*/ 1236 h 1236"/>
                  <a:gd name="T72" fmla="*/ 603 w 603"/>
                  <a:gd name="T73" fmla="*/ 1219 h 12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3"/>
                  <a:gd name="T112" fmla="*/ 0 h 1236"/>
                  <a:gd name="T113" fmla="*/ 603 w 603"/>
                  <a:gd name="T114" fmla="*/ 1236 h 12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3" h="1236">
                    <a:moveTo>
                      <a:pt x="603" y="1219"/>
                    </a:moveTo>
                    <a:lnTo>
                      <a:pt x="603" y="1219"/>
                    </a:lnTo>
                    <a:lnTo>
                      <a:pt x="468" y="1131"/>
                    </a:lnTo>
                    <a:lnTo>
                      <a:pt x="354" y="1044"/>
                    </a:lnTo>
                    <a:lnTo>
                      <a:pt x="255" y="960"/>
                    </a:lnTo>
                    <a:lnTo>
                      <a:pt x="176" y="875"/>
                    </a:lnTo>
                    <a:lnTo>
                      <a:pt x="112" y="794"/>
                    </a:lnTo>
                    <a:lnTo>
                      <a:pt x="66" y="714"/>
                    </a:lnTo>
                    <a:lnTo>
                      <a:pt x="35" y="636"/>
                    </a:lnTo>
                    <a:lnTo>
                      <a:pt x="21" y="559"/>
                    </a:lnTo>
                    <a:lnTo>
                      <a:pt x="22" y="483"/>
                    </a:lnTo>
                    <a:lnTo>
                      <a:pt x="38" y="413"/>
                    </a:lnTo>
                    <a:lnTo>
                      <a:pt x="71" y="341"/>
                    </a:lnTo>
                    <a:lnTo>
                      <a:pt x="115" y="273"/>
                    </a:lnTo>
                    <a:lnTo>
                      <a:pt x="175" y="206"/>
                    </a:lnTo>
                    <a:lnTo>
                      <a:pt x="247" y="142"/>
                    </a:lnTo>
                    <a:lnTo>
                      <a:pt x="335" y="79"/>
                    </a:lnTo>
                    <a:lnTo>
                      <a:pt x="434" y="21"/>
                    </a:lnTo>
                    <a:lnTo>
                      <a:pt x="426" y="0"/>
                    </a:lnTo>
                    <a:lnTo>
                      <a:pt x="323" y="62"/>
                    </a:lnTo>
                    <a:lnTo>
                      <a:pt x="235" y="125"/>
                    </a:lnTo>
                    <a:lnTo>
                      <a:pt x="160" y="191"/>
                    </a:lnTo>
                    <a:lnTo>
                      <a:pt x="97" y="261"/>
                    </a:lnTo>
                    <a:lnTo>
                      <a:pt x="50" y="332"/>
                    </a:lnTo>
                    <a:lnTo>
                      <a:pt x="18" y="407"/>
                    </a:lnTo>
                    <a:lnTo>
                      <a:pt x="2" y="483"/>
                    </a:lnTo>
                    <a:lnTo>
                      <a:pt x="0" y="559"/>
                    </a:lnTo>
                    <a:lnTo>
                      <a:pt x="15" y="642"/>
                    </a:lnTo>
                    <a:lnTo>
                      <a:pt x="46" y="722"/>
                    </a:lnTo>
                    <a:lnTo>
                      <a:pt x="94" y="806"/>
                    </a:lnTo>
                    <a:lnTo>
                      <a:pt x="159" y="890"/>
                    </a:lnTo>
                    <a:lnTo>
                      <a:pt x="241" y="975"/>
                    </a:lnTo>
                    <a:lnTo>
                      <a:pt x="339" y="1062"/>
                    </a:lnTo>
                    <a:lnTo>
                      <a:pt x="456" y="1148"/>
                    </a:lnTo>
                    <a:lnTo>
                      <a:pt x="591" y="1236"/>
                    </a:lnTo>
                    <a:lnTo>
                      <a:pt x="603" y="12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3" name="Freeform 42"/>
              <p:cNvSpPr/>
              <p:nvPr/>
            </p:nvSpPr>
            <p:spPr bwMode="auto">
              <a:xfrm>
                <a:off x="740" y="2483"/>
                <a:ext cx="47" cy="29"/>
              </a:xfrm>
              <a:custGeom>
                <a:avLst/>
                <a:gdLst>
                  <a:gd name="T0" fmla="*/ 127 w 141"/>
                  <a:gd name="T1" fmla="*/ 63 h 85"/>
                  <a:gd name="T2" fmla="*/ 138 w 141"/>
                  <a:gd name="T3" fmla="*/ 61 h 85"/>
                  <a:gd name="T4" fmla="*/ 122 w 141"/>
                  <a:gd name="T5" fmla="*/ 51 h 85"/>
                  <a:gd name="T6" fmla="*/ 106 w 141"/>
                  <a:gd name="T7" fmla="*/ 44 h 85"/>
                  <a:gd name="T8" fmla="*/ 90 w 141"/>
                  <a:gd name="T9" fmla="*/ 36 h 85"/>
                  <a:gd name="T10" fmla="*/ 74 w 141"/>
                  <a:gd name="T11" fmla="*/ 29 h 85"/>
                  <a:gd name="T12" fmla="*/ 58 w 141"/>
                  <a:gd name="T13" fmla="*/ 22 h 85"/>
                  <a:gd name="T14" fmla="*/ 41 w 141"/>
                  <a:gd name="T15" fmla="*/ 14 h 85"/>
                  <a:gd name="T16" fmla="*/ 25 w 141"/>
                  <a:gd name="T17" fmla="*/ 7 h 85"/>
                  <a:gd name="T18" fmla="*/ 12 w 141"/>
                  <a:gd name="T19" fmla="*/ 0 h 85"/>
                  <a:gd name="T20" fmla="*/ 0 w 141"/>
                  <a:gd name="T21" fmla="*/ 17 h 85"/>
                  <a:gd name="T22" fmla="*/ 17 w 141"/>
                  <a:gd name="T23" fmla="*/ 28 h 85"/>
                  <a:gd name="T24" fmla="*/ 33 w 141"/>
                  <a:gd name="T25" fmla="*/ 35 h 85"/>
                  <a:gd name="T26" fmla="*/ 49 w 141"/>
                  <a:gd name="T27" fmla="*/ 42 h 85"/>
                  <a:gd name="T28" fmla="*/ 65 w 141"/>
                  <a:gd name="T29" fmla="*/ 50 h 85"/>
                  <a:gd name="T30" fmla="*/ 81 w 141"/>
                  <a:gd name="T31" fmla="*/ 57 h 85"/>
                  <a:gd name="T32" fmla="*/ 97 w 141"/>
                  <a:gd name="T33" fmla="*/ 64 h 85"/>
                  <a:gd name="T34" fmla="*/ 113 w 141"/>
                  <a:gd name="T35" fmla="*/ 72 h 85"/>
                  <a:gd name="T36" fmla="*/ 129 w 141"/>
                  <a:gd name="T37" fmla="*/ 79 h 85"/>
                  <a:gd name="T38" fmla="*/ 141 w 141"/>
                  <a:gd name="T39" fmla="*/ 78 h 85"/>
                  <a:gd name="T40" fmla="*/ 129 w 141"/>
                  <a:gd name="T41" fmla="*/ 79 h 85"/>
                  <a:gd name="T42" fmla="*/ 135 w 141"/>
                  <a:gd name="T43" fmla="*/ 85 h 85"/>
                  <a:gd name="T44" fmla="*/ 141 w 141"/>
                  <a:gd name="T45" fmla="*/ 78 h 85"/>
                  <a:gd name="T46" fmla="*/ 127 w 141"/>
                  <a:gd name="T47" fmla="*/ 63 h 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1"/>
                  <a:gd name="T73" fmla="*/ 0 h 85"/>
                  <a:gd name="T74" fmla="*/ 141 w 141"/>
                  <a:gd name="T75" fmla="*/ 85 h 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1" h="85">
                    <a:moveTo>
                      <a:pt x="127" y="63"/>
                    </a:moveTo>
                    <a:lnTo>
                      <a:pt x="138" y="61"/>
                    </a:lnTo>
                    <a:lnTo>
                      <a:pt x="122" y="51"/>
                    </a:lnTo>
                    <a:lnTo>
                      <a:pt x="106" y="44"/>
                    </a:lnTo>
                    <a:lnTo>
                      <a:pt x="90" y="36"/>
                    </a:lnTo>
                    <a:lnTo>
                      <a:pt x="74" y="29"/>
                    </a:lnTo>
                    <a:lnTo>
                      <a:pt x="58" y="22"/>
                    </a:lnTo>
                    <a:lnTo>
                      <a:pt x="41" y="14"/>
                    </a:lnTo>
                    <a:lnTo>
                      <a:pt x="25" y="7"/>
                    </a:lnTo>
                    <a:lnTo>
                      <a:pt x="12" y="0"/>
                    </a:lnTo>
                    <a:lnTo>
                      <a:pt x="0" y="17"/>
                    </a:lnTo>
                    <a:lnTo>
                      <a:pt x="17" y="28"/>
                    </a:lnTo>
                    <a:lnTo>
                      <a:pt x="33" y="35"/>
                    </a:lnTo>
                    <a:lnTo>
                      <a:pt x="49" y="42"/>
                    </a:lnTo>
                    <a:lnTo>
                      <a:pt x="65" y="50"/>
                    </a:lnTo>
                    <a:lnTo>
                      <a:pt x="81" y="57"/>
                    </a:lnTo>
                    <a:lnTo>
                      <a:pt x="97" y="64"/>
                    </a:lnTo>
                    <a:lnTo>
                      <a:pt x="113" y="72"/>
                    </a:lnTo>
                    <a:lnTo>
                      <a:pt x="129" y="79"/>
                    </a:lnTo>
                    <a:lnTo>
                      <a:pt x="141" y="78"/>
                    </a:lnTo>
                    <a:lnTo>
                      <a:pt x="129" y="79"/>
                    </a:lnTo>
                    <a:lnTo>
                      <a:pt x="135" y="85"/>
                    </a:lnTo>
                    <a:lnTo>
                      <a:pt x="141" y="78"/>
                    </a:lnTo>
                    <a:lnTo>
                      <a:pt x="127" y="6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4" name="Freeform 43"/>
              <p:cNvSpPr/>
              <p:nvPr/>
            </p:nvSpPr>
            <p:spPr bwMode="auto">
              <a:xfrm>
                <a:off x="782" y="2478"/>
                <a:ext cx="25" cy="31"/>
              </a:xfrm>
              <a:custGeom>
                <a:avLst/>
                <a:gdLst>
                  <a:gd name="T0" fmla="*/ 55 w 73"/>
                  <a:gd name="T1" fmla="*/ 0 h 93"/>
                  <a:gd name="T2" fmla="*/ 55 w 73"/>
                  <a:gd name="T3" fmla="*/ 1 h 93"/>
                  <a:gd name="T4" fmla="*/ 48 w 73"/>
                  <a:gd name="T5" fmla="*/ 12 h 93"/>
                  <a:gd name="T6" fmla="*/ 42 w 73"/>
                  <a:gd name="T7" fmla="*/ 22 h 93"/>
                  <a:gd name="T8" fmla="*/ 35 w 73"/>
                  <a:gd name="T9" fmla="*/ 32 h 93"/>
                  <a:gd name="T10" fmla="*/ 27 w 73"/>
                  <a:gd name="T11" fmla="*/ 43 h 93"/>
                  <a:gd name="T12" fmla="*/ 20 w 73"/>
                  <a:gd name="T13" fmla="*/ 53 h 93"/>
                  <a:gd name="T14" fmla="*/ 13 w 73"/>
                  <a:gd name="T15" fmla="*/ 60 h 93"/>
                  <a:gd name="T16" fmla="*/ 5 w 73"/>
                  <a:gd name="T17" fmla="*/ 69 h 93"/>
                  <a:gd name="T18" fmla="*/ 0 w 73"/>
                  <a:gd name="T19" fmla="*/ 78 h 93"/>
                  <a:gd name="T20" fmla="*/ 14 w 73"/>
                  <a:gd name="T21" fmla="*/ 93 h 93"/>
                  <a:gd name="T22" fmla="*/ 23 w 73"/>
                  <a:gd name="T23" fmla="*/ 84 h 93"/>
                  <a:gd name="T24" fmla="*/ 30 w 73"/>
                  <a:gd name="T25" fmla="*/ 75 h 93"/>
                  <a:gd name="T26" fmla="*/ 38 w 73"/>
                  <a:gd name="T27" fmla="*/ 65 h 93"/>
                  <a:gd name="T28" fmla="*/ 45 w 73"/>
                  <a:gd name="T29" fmla="*/ 54 h 93"/>
                  <a:gd name="T30" fmla="*/ 52 w 73"/>
                  <a:gd name="T31" fmla="*/ 44 h 93"/>
                  <a:gd name="T32" fmla="*/ 60 w 73"/>
                  <a:gd name="T33" fmla="*/ 34 h 93"/>
                  <a:gd name="T34" fmla="*/ 66 w 73"/>
                  <a:gd name="T35" fmla="*/ 24 h 93"/>
                  <a:gd name="T36" fmla="*/ 73 w 73"/>
                  <a:gd name="T37" fmla="*/ 10 h 93"/>
                  <a:gd name="T38" fmla="*/ 73 w 73"/>
                  <a:gd name="T39" fmla="*/ 12 h 93"/>
                  <a:gd name="T40" fmla="*/ 55 w 73"/>
                  <a:gd name="T41" fmla="*/ 0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3"/>
                  <a:gd name="T64" fmla="*/ 0 h 93"/>
                  <a:gd name="T65" fmla="*/ 73 w 73"/>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3" h="93">
                    <a:moveTo>
                      <a:pt x="55" y="0"/>
                    </a:moveTo>
                    <a:lnTo>
                      <a:pt x="55" y="1"/>
                    </a:lnTo>
                    <a:lnTo>
                      <a:pt x="48" y="12"/>
                    </a:lnTo>
                    <a:lnTo>
                      <a:pt x="42" y="22"/>
                    </a:lnTo>
                    <a:lnTo>
                      <a:pt x="35" y="32"/>
                    </a:lnTo>
                    <a:lnTo>
                      <a:pt x="27" y="43"/>
                    </a:lnTo>
                    <a:lnTo>
                      <a:pt x="20" y="53"/>
                    </a:lnTo>
                    <a:lnTo>
                      <a:pt x="13" y="60"/>
                    </a:lnTo>
                    <a:lnTo>
                      <a:pt x="5" y="69"/>
                    </a:lnTo>
                    <a:lnTo>
                      <a:pt x="0" y="78"/>
                    </a:lnTo>
                    <a:lnTo>
                      <a:pt x="14" y="93"/>
                    </a:lnTo>
                    <a:lnTo>
                      <a:pt x="23" y="84"/>
                    </a:lnTo>
                    <a:lnTo>
                      <a:pt x="30" y="75"/>
                    </a:lnTo>
                    <a:lnTo>
                      <a:pt x="38" y="65"/>
                    </a:lnTo>
                    <a:lnTo>
                      <a:pt x="45" y="54"/>
                    </a:lnTo>
                    <a:lnTo>
                      <a:pt x="52" y="44"/>
                    </a:lnTo>
                    <a:lnTo>
                      <a:pt x="60" y="34"/>
                    </a:lnTo>
                    <a:lnTo>
                      <a:pt x="66" y="24"/>
                    </a:lnTo>
                    <a:lnTo>
                      <a:pt x="73" y="10"/>
                    </a:lnTo>
                    <a:lnTo>
                      <a:pt x="73" y="12"/>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5" name="Freeform 44"/>
              <p:cNvSpPr/>
              <p:nvPr/>
            </p:nvSpPr>
            <p:spPr bwMode="auto">
              <a:xfrm>
                <a:off x="801" y="2321"/>
                <a:ext cx="47" cy="161"/>
              </a:xfrm>
              <a:custGeom>
                <a:avLst/>
                <a:gdLst>
                  <a:gd name="T0" fmla="*/ 137 w 143"/>
                  <a:gd name="T1" fmla="*/ 0 h 483"/>
                  <a:gd name="T2" fmla="*/ 116 w 143"/>
                  <a:gd name="T3" fmla="*/ 4 h 483"/>
                  <a:gd name="T4" fmla="*/ 119 w 143"/>
                  <a:gd name="T5" fmla="*/ 50 h 483"/>
                  <a:gd name="T6" fmla="*/ 119 w 143"/>
                  <a:gd name="T7" fmla="*/ 104 h 483"/>
                  <a:gd name="T8" fmla="*/ 110 w 143"/>
                  <a:gd name="T9" fmla="*/ 163 h 483"/>
                  <a:gd name="T10" fmla="*/ 97 w 143"/>
                  <a:gd name="T11" fmla="*/ 227 h 483"/>
                  <a:gd name="T12" fmla="*/ 78 w 143"/>
                  <a:gd name="T13" fmla="*/ 290 h 483"/>
                  <a:gd name="T14" fmla="*/ 56 w 143"/>
                  <a:gd name="T15" fmla="*/ 355 h 483"/>
                  <a:gd name="T16" fmla="*/ 28 w 143"/>
                  <a:gd name="T17" fmla="*/ 415 h 483"/>
                  <a:gd name="T18" fmla="*/ 0 w 143"/>
                  <a:gd name="T19" fmla="*/ 471 h 483"/>
                  <a:gd name="T20" fmla="*/ 18 w 143"/>
                  <a:gd name="T21" fmla="*/ 483 h 483"/>
                  <a:gd name="T22" fmla="*/ 49 w 143"/>
                  <a:gd name="T23" fmla="*/ 424 h 483"/>
                  <a:gd name="T24" fmla="*/ 77 w 143"/>
                  <a:gd name="T25" fmla="*/ 361 h 483"/>
                  <a:gd name="T26" fmla="*/ 99 w 143"/>
                  <a:gd name="T27" fmla="*/ 296 h 483"/>
                  <a:gd name="T28" fmla="*/ 118 w 143"/>
                  <a:gd name="T29" fmla="*/ 230 h 483"/>
                  <a:gd name="T30" fmla="*/ 131 w 143"/>
                  <a:gd name="T31" fmla="*/ 166 h 483"/>
                  <a:gd name="T32" fmla="*/ 140 w 143"/>
                  <a:gd name="T33" fmla="*/ 104 h 483"/>
                  <a:gd name="T34" fmla="*/ 143 w 143"/>
                  <a:gd name="T35" fmla="*/ 50 h 483"/>
                  <a:gd name="T36" fmla="*/ 137 w 143"/>
                  <a:gd name="T37" fmla="*/ 1 h 483"/>
                  <a:gd name="T38" fmla="*/ 116 w 143"/>
                  <a:gd name="T39" fmla="*/ 6 h 483"/>
                  <a:gd name="T40" fmla="*/ 137 w 143"/>
                  <a:gd name="T41" fmla="*/ 0 h 4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483"/>
                  <a:gd name="T65" fmla="*/ 143 w 143"/>
                  <a:gd name="T66" fmla="*/ 483 h 4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483">
                    <a:moveTo>
                      <a:pt x="137" y="0"/>
                    </a:moveTo>
                    <a:lnTo>
                      <a:pt x="116" y="4"/>
                    </a:lnTo>
                    <a:lnTo>
                      <a:pt x="119" y="50"/>
                    </a:lnTo>
                    <a:lnTo>
                      <a:pt x="119" y="104"/>
                    </a:lnTo>
                    <a:lnTo>
                      <a:pt x="110" y="163"/>
                    </a:lnTo>
                    <a:lnTo>
                      <a:pt x="97" y="227"/>
                    </a:lnTo>
                    <a:lnTo>
                      <a:pt x="78" y="290"/>
                    </a:lnTo>
                    <a:lnTo>
                      <a:pt x="56" y="355"/>
                    </a:lnTo>
                    <a:lnTo>
                      <a:pt x="28" y="415"/>
                    </a:lnTo>
                    <a:lnTo>
                      <a:pt x="0" y="471"/>
                    </a:lnTo>
                    <a:lnTo>
                      <a:pt x="18" y="483"/>
                    </a:lnTo>
                    <a:lnTo>
                      <a:pt x="49" y="424"/>
                    </a:lnTo>
                    <a:lnTo>
                      <a:pt x="77" y="361"/>
                    </a:lnTo>
                    <a:lnTo>
                      <a:pt x="99" y="296"/>
                    </a:lnTo>
                    <a:lnTo>
                      <a:pt x="118" y="230"/>
                    </a:lnTo>
                    <a:lnTo>
                      <a:pt x="131" y="166"/>
                    </a:lnTo>
                    <a:lnTo>
                      <a:pt x="140" y="104"/>
                    </a:lnTo>
                    <a:lnTo>
                      <a:pt x="143" y="50"/>
                    </a:lnTo>
                    <a:lnTo>
                      <a:pt x="137" y="1"/>
                    </a:lnTo>
                    <a:lnTo>
                      <a:pt x="116" y="6"/>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6" name="Freeform 45"/>
              <p:cNvSpPr/>
              <p:nvPr/>
            </p:nvSpPr>
            <p:spPr bwMode="auto">
              <a:xfrm>
                <a:off x="839" y="2321"/>
                <a:ext cx="109" cy="165"/>
              </a:xfrm>
              <a:custGeom>
                <a:avLst/>
                <a:gdLst>
                  <a:gd name="T0" fmla="*/ 327 w 327"/>
                  <a:gd name="T1" fmla="*/ 478 h 493"/>
                  <a:gd name="T2" fmla="*/ 327 w 327"/>
                  <a:gd name="T3" fmla="*/ 478 h 493"/>
                  <a:gd name="T4" fmla="*/ 307 w 327"/>
                  <a:gd name="T5" fmla="*/ 458 h 493"/>
                  <a:gd name="T6" fmla="*/ 285 w 327"/>
                  <a:gd name="T7" fmla="*/ 437 h 493"/>
                  <a:gd name="T8" fmla="*/ 264 w 327"/>
                  <a:gd name="T9" fmla="*/ 415 h 493"/>
                  <a:gd name="T10" fmla="*/ 245 w 327"/>
                  <a:gd name="T11" fmla="*/ 392 h 493"/>
                  <a:gd name="T12" fmla="*/ 225 w 327"/>
                  <a:gd name="T13" fmla="*/ 367 h 493"/>
                  <a:gd name="T14" fmla="*/ 204 w 327"/>
                  <a:gd name="T15" fmla="*/ 343 h 493"/>
                  <a:gd name="T16" fmla="*/ 184 w 327"/>
                  <a:gd name="T17" fmla="*/ 315 h 493"/>
                  <a:gd name="T18" fmla="*/ 163 w 327"/>
                  <a:gd name="T19" fmla="*/ 287 h 493"/>
                  <a:gd name="T20" fmla="*/ 144 w 327"/>
                  <a:gd name="T21" fmla="*/ 257 h 493"/>
                  <a:gd name="T22" fmla="*/ 123 w 327"/>
                  <a:gd name="T23" fmla="*/ 226 h 493"/>
                  <a:gd name="T24" fmla="*/ 106 w 327"/>
                  <a:gd name="T25" fmla="*/ 194 h 493"/>
                  <a:gd name="T26" fmla="*/ 88 w 327"/>
                  <a:gd name="T27" fmla="*/ 158 h 493"/>
                  <a:gd name="T28" fmla="*/ 71 w 327"/>
                  <a:gd name="T29" fmla="*/ 122 h 493"/>
                  <a:gd name="T30" fmla="*/ 53 w 327"/>
                  <a:gd name="T31" fmla="*/ 82 h 493"/>
                  <a:gd name="T32" fmla="*/ 37 w 327"/>
                  <a:gd name="T33" fmla="*/ 42 h 493"/>
                  <a:gd name="T34" fmla="*/ 21 w 327"/>
                  <a:gd name="T35" fmla="*/ 0 h 493"/>
                  <a:gd name="T36" fmla="*/ 0 w 327"/>
                  <a:gd name="T37" fmla="*/ 6 h 493"/>
                  <a:gd name="T38" fmla="*/ 16 w 327"/>
                  <a:gd name="T39" fmla="*/ 48 h 493"/>
                  <a:gd name="T40" fmla="*/ 32 w 327"/>
                  <a:gd name="T41" fmla="*/ 91 h 493"/>
                  <a:gd name="T42" fmla="*/ 50 w 327"/>
                  <a:gd name="T43" fmla="*/ 130 h 493"/>
                  <a:gd name="T44" fmla="*/ 68 w 327"/>
                  <a:gd name="T45" fmla="*/ 167 h 493"/>
                  <a:gd name="T46" fmla="*/ 85 w 327"/>
                  <a:gd name="T47" fmla="*/ 202 h 493"/>
                  <a:gd name="T48" fmla="*/ 106 w 327"/>
                  <a:gd name="T49" fmla="*/ 238 h 493"/>
                  <a:gd name="T50" fmla="*/ 126 w 327"/>
                  <a:gd name="T51" fmla="*/ 268 h 493"/>
                  <a:gd name="T52" fmla="*/ 145 w 327"/>
                  <a:gd name="T53" fmla="*/ 299 h 493"/>
                  <a:gd name="T54" fmla="*/ 166 w 327"/>
                  <a:gd name="T55" fmla="*/ 327 h 493"/>
                  <a:gd name="T56" fmla="*/ 186 w 327"/>
                  <a:gd name="T57" fmla="*/ 355 h 493"/>
                  <a:gd name="T58" fmla="*/ 207 w 327"/>
                  <a:gd name="T59" fmla="*/ 381 h 493"/>
                  <a:gd name="T60" fmla="*/ 228 w 327"/>
                  <a:gd name="T61" fmla="*/ 406 h 493"/>
                  <a:gd name="T62" fmla="*/ 250 w 327"/>
                  <a:gd name="T63" fmla="*/ 430 h 493"/>
                  <a:gd name="T64" fmla="*/ 270 w 327"/>
                  <a:gd name="T65" fmla="*/ 452 h 493"/>
                  <a:gd name="T66" fmla="*/ 292 w 327"/>
                  <a:gd name="T67" fmla="*/ 472 h 493"/>
                  <a:gd name="T68" fmla="*/ 313 w 327"/>
                  <a:gd name="T69" fmla="*/ 493 h 493"/>
                  <a:gd name="T70" fmla="*/ 313 w 327"/>
                  <a:gd name="T71" fmla="*/ 493 h 493"/>
                  <a:gd name="T72" fmla="*/ 327 w 327"/>
                  <a:gd name="T73" fmla="*/ 478 h 4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7"/>
                  <a:gd name="T112" fmla="*/ 0 h 493"/>
                  <a:gd name="T113" fmla="*/ 327 w 327"/>
                  <a:gd name="T114" fmla="*/ 493 h 4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7" h="493">
                    <a:moveTo>
                      <a:pt x="327" y="478"/>
                    </a:moveTo>
                    <a:lnTo>
                      <a:pt x="327" y="478"/>
                    </a:lnTo>
                    <a:lnTo>
                      <a:pt x="307" y="458"/>
                    </a:lnTo>
                    <a:lnTo>
                      <a:pt x="285" y="437"/>
                    </a:lnTo>
                    <a:lnTo>
                      <a:pt x="264" y="415"/>
                    </a:lnTo>
                    <a:lnTo>
                      <a:pt x="245" y="392"/>
                    </a:lnTo>
                    <a:lnTo>
                      <a:pt x="225" y="367"/>
                    </a:lnTo>
                    <a:lnTo>
                      <a:pt x="204" y="343"/>
                    </a:lnTo>
                    <a:lnTo>
                      <a:pt x="184" y="315"/>
                    </a:lnTo>
                    <a:lnTo>
                      <a:pt x="163" y="287"/>
                    </a:lnTo>
                    <a:lnTo>
                      <a:pt x="144" y="257"/>
                    </a:lnTo>
                    <a:lnTo>
                      <a:pt x="123" y="226"/>
                    </a:lnTo>
                    <a:lnTo>
                      <a:pt x="106" y="194"/>
                    </a:lnTo>
                    <a:lnTo>
                      <a:pt x="88" y="158"/>
                    </a:lnTo>
                    <a:lnTo>
                      <a:pt x="71" y="122"/>
                    </a:lnTo>
                    <a:lnTo>
                      <a:pt x="53" y="82"/>
                    </a:lnTo>
                    <a:lnTo>
                      <a:pt x="37" y="42"/>
                    </a:lnTo>
                    <a:lnTo>
                      <a:pt x="21" y="0"/>
                    </a:lnTo>
                    <a:lnTo>
                      <a:pt x="0" y="6"/>
                    </a:lnTo>
                    <a:lnTo>
                      <a:pt x="16" y="48"/>
                    </a:lnTo>
                    <a:lnTo>
                      <a:pt x="32" y="91"/>
                    </a:lnTo>
                    <a:lnTo>
                      <a:pt x="50" y="130"/>
                    </a:lnTo>
                    <a:lnTo>
                      <a:pt x="68" y="167"/>
                    </a:lnTo>
                    <a:lnTo>
                      <a:pt x="85" y="202"/>
                    </a:lnTo>
                    <a:lnTo>
                      <a:pt x="106" y="238"/>
                    </a:lnTo>
                    <a:lnTo>
                      <a:pt x="126" y="268"/>
                    </a:lnTo>
                    <a:lnTo>
                      <a:pt x="145" y="299"/>
                    </a:lnTo>
                    <a:lnTo>
                      <a:pt x="166" y="327"/>
                    </a:lnTo>
                    <a:lnTo>
                      <a:pt x="186" y="355"/>
                    </a:lnTo>
                    <a:lnTo>
                      <a:pt x="207" y="381"/>
                    </a:lnTo>
                    <a:lnTo>
                      <a:pt x="228" y="406"/>
                    </a:lnTo>
                    <a:lnTo>
                      <a:pt x="250" y="430"/>
                    </a:lnTo>
                    <a:lnTo>
                      <a:pt x="270" y="452"/>
                    </a:lnTo>
                    <a:lnTo>
                      <a:pt x="292" y="472"/>
                    </a:lnTo>
                    <a:lnTo>
                      <a:pt x="313" y="493"/>
                    </a:lnTo>
                    <a:lnTo>
                      <a:pt x="327" y="47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7" name="Freeform 46"/>
              <p:cNvSpPr/>
              <p:nvPr/>
            </p:nvSpPr>
            <p:spPr bwMode="auto">
              <a:xfrm>
                <a:off x="944" y="2481"/>
                <a:ext cx="42" cy="41"/>
              </a:xfrm>
              <a:custGeom>
                <a:avLst/>
                <a:gdLst>
                  <a:gd name="T0" fmla="*/ 113 w 127"/>
                  <a:gd name="T1" fmla="*/ 100 h 124"/>
                  <a:gd name="T2" fmla="*/ 127 w 127"/>
                  <a:gd name="T3" fmla="*/ 100 h 124"/>
                  <a:gd name="T4" fmla="*/ 118 w 127"/>
                  <a:gd name="T5" fmla="*/ 90 h 124"/>
                  <a:gd name="T6" fmla="*/ 107 w 127"/>
                  <a:gd name="T7" fmla="*/ 81 h 124"/>
                  <a:gd name="T8" fmla="*/ 93 w 127"/>
                  <a:gd name="T9" fmla="*/ 71 h 124"/>
                  <a:gd name="T10" fmla="*/ 79 w 127"/>
                  <a:gd name="T11" fmla="*/ 58 h 124"/>
                  <a:gd name="T12" fmla="*/ 64 w 127"/>
                  <a:gd name="T13" fmla="*/ 46 h 124"/>
                  <a:gd name="T14" fmla="*/ 48 w 127"/>
                  <a:gd name="T15" fmla="*/ 33 h 124"/>
                  <a:gd name="T16" fmla="*/ 30 w 127"/>
                  <a:gd name="T17" fmla="*/ 17 h 124"/>
                  <a:gd name="T18" fmla="*/ 14 w 127"/>
                  <a:gd name="T19" fmla="*/ 0 h 124"/>
                  <a:gd name="T20" fmla="*/ 0 w 127"/>
                  <a:gd name="T21" fmla="*/ 15 h 124"/>
                  <a:gd name="T22" fmla="*/ 16 w 127"/>
                  <a:gd name="T23" fmla="*/ 31 h 124"/>
                  <a:gd name="T24" fmla="*/ 33 w 127"/>
                  <a:gd name="T25" fmla="*/ 47 h 124"/>
                  <a:gd name="T26" fmla="*/ 49 w 127"/>
                  <a:gd name="T27" fmla="*/ 64 h 124"/>
                  <a:gd name="T28" fmla="*/ 67 w 127"/>
                  <a:gd name="T29" fmla="*/ 75 h 124"/>
                  <a:gd name="T30" fmla="*/ 79 w 127"/>
                  <a:gd name="T31" fmla="*/ 86 h 124"/>
                  <a:gd name="T32" fmla="*/ 92 w 127"/>
                  <a:gd name="T33" fmla="*/ 99 h 124"/>
                  <a:gd name="T34" fmla="*/ 104 w 127"/>
                  <a:gd name="T35" fmla="*/ 108 h 124"/>
                  <a:gd name="T36" fmla="*/ 113 w 127"/>
                  <a:gd name="T37" fmla="*/ 115 h 124"/>
                  <a:gd name="T38" fmla="*/ 127 w 127"/>
                  <a:gd name="T39" fmla="*/ 115 h 124"/>
                  <a:gd name="T40" fmla="*/ 113 w 127"/>
                  <a:gd name="T41" fmla="*/ 115 h 124"/>
                  <a:gd name="T42" fmla="*/ 120 w 127"/>
                  <a:gd name="T43" fmla="*/ 124 h 124"/>
                  <a:gd name="T44" fmla="*/ 127 w 127"/>
                  <a:gd name="T45" fmla="*/ 115 h 124"/>
                  <a:gd name="T46" fmla="*/ 113 w 127"/>
                  <a:gd name="T47" fmla="*/ 100 h 1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124"/>
                  <a:gd name="T74" fmla="*/ 127 w 127"/>
                  <a:gd name="T75" fmla="*/ 124 h 1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124">
                    <a:moveTo>
                      <a:pt x="113" y="100"/>
                    </a:moveTo>
                    <a:lnTo>
                      <a:pt x="127" y="100"/>
                    </a:lnTo>
                    <a:lnTo>
                      <a:pt x="118" y="90"/>
                    </a:lnTo>
                    <a:lnTo>
                      <a:pt x="107" y="81"/>
                    </a:lnTo>
                    <a:lnTo>
                      <a:pt x="93" y="71"/>
                    </a:lnTo>
                    <a:lnTo>
                      <a:pt x="79" y="58"/>
                    </a:lnTo>
                    <a:lnTo>
                      <a:pt x="64" y="46"/>
                    </a:lnTo>
                    <a:lnTo>
                      <a:pt x="48" y="33"/>
                    </a:lnTo>
                    <a:lnTo>
                      <a:pt x="30" y="17"/>
                    </a:lnTo>
                    <a:lnTo>
                      <a:pt x="14" y="0"/>
                    </a:lnTo>
                    <a:lnTo>
                      <a:pt x="0" y="15"/>
                    </a:lnTo>
                    <a:lnTo>
                      <a:pt x="16" y="31"/>
                    </a:lnTo>
                    <a:lnTo>
                      <a:pt x="33" y="47"/>
                    </a:lnTo>
                    <a:lnTo>
                      <a:pt x="49" y="64"/>
                    </a:lnTo>
                    <a:lnTo>
                      <a:pt x="67" y="75"/>
                    </a:lnTo>
                    <a:lnTo>
                      <a:pt x="79" y="86"/>
                    </a:lnTo>
                    <a:lnTo>
                      <a:pt x="92" y="99"/>
                    </a:lnTo>
                    <a:lnTo>
                      <a:pt x="104" y="108"/>
                    </a:lnTo>
                    <a:lnTo>
                      <a:pt x="113" y="115"/>
                    </a:lnTo>
                    <a:lnTo>
                      <a:pt x="127" y="115"/>
                    </a:lnTo>
                    <a:lnTo>
                      <a:pt x="113" y="115"/>
                    </a:lnTo>
                    <a:lnTo>
                      <a:pt x="120" y="124"/>
                    </a:lnTo>
                    <a:lnTo>
                      <a:pt x="127" y="115"/>
                    </a:lnTo>
                    <a:lnTo>
                      <a:pt x="113" y="10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8" name="Freeform 47"/>
              <p:cNvSpPr/>
              <p:nvPr/>
            </p:nvSpPr>
            <p:spPr bwMode="auto">
              <a:xfrm>
                <a:off x="981" y="2479"/>
                <a:ext cx="36" cy="40"/>
              </a:xfrm>
              <a:custGeom>
                <a:avLst/>
                <a:gdLst>
                  <a:gd name="T0" fmla="*/ 89 w 107"/>
                  <a:gd name="T1" fmla="*/ 0 h 121"/>
                  <a:gd name="T2" fmla="*/ 89 w 107"/>
                  <a:gd name="T3" fmla="*/ 0 h 121"/>
                  <a:gd name="T4" fmla="*/ 76 w 107"/>
                  <a:gd name="T5" fmla="*/ 17 h 121"/>
                  <a:gd name="T6" fmla="*/ 64 w 107"/>
                  <a:gd name="T7" fmla="*/ 33 h 121"/>
                  <a:gd name="T8" fmla="*/ 52 w 107"/>
                  <a:gd name="T9" fmla="*/ 46 h 121"/>
                  <a:gd name="T10" fmla="*/ 42 w 107"/>
                  <a:gd name="T11" fmla="*/ 59 h 121"/>
                  <a:gd name="T12" fmla="*/ 30 w 107"/>
                  <a:gd name="T13" fmla="*/ 72 h 121"/>
                  <a:gd name="T14" fmla="*/ 19 w 107"/>
                  <a:gd name="T15" fmla="*/ 84 h 121"/>
                  <a:gd name="T16" fmla="*/ 10 w 107"/>
                  <a:gd name="T17" fmla="*/ 96 h 121"/>
                  <a:gd name="T18" fmla="*/ 0 w 107"/>
                  <a:gd name="T19" fmla="*/ 106 h 121"/>
                  <a:gd name="T20" fmla="*/ 14 w 107"/>
                  <a:gd name="T21" fmla="*/ 121 h 121"/>
                  <a:gd name="T22" fmla="*/ 24 w 107"/>
                  <a:gd name="T23" fmla="*/ 111 h 121"/>
                  <a:gd name="T24" fmla="*/ 36 w 107"/>
                  <a:gd name="T25" fmla="*/ 99 h 121"/>
                  <a:gd name="T26" fmla="*/ 45 w 107"/>
                  <a:gd name="T27" fmla="*/ 87 h 121"/>
                  <a:gd name="T28" fmla="*/ 57 w 107"/>
                  <a:gd name="T29" fmla="*/ 74 h 121"/>
                  <a:gd name="T30" fmla="*/ 70 w 107"/>
                  <a:gd name="T31" fmla="*/ 61 h 121"/>
                  <a:gd name="T32" fmla="*/ 82 w 107"/>
                  <a:gd name="T33" fmla="*/ 45 h 121"/>
                  <a:gd name="T34" fmla="*/ 93 w 107"/>
                  <a:gd name="T35" fmla="*/ 28 h 121"/>
                  <a:gd name="T36" fmla="*/ 107 w 107"/>
                  <a:gd name="T37" fmla="*/ 12 h 121"/>
                  <a:gd name="T38" fmla="*/ 107 w 107"/>
                  <a:gd name="T39" fmla="*/ 12 h 121"/>
                  <a:gd name="T40" fmla="*/ 89 w 107"/>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
                  <a:gd name="T64" fmla="*/ 0 h 121"/>
                  <a:gd name="T65" fmla="*/ 107 w 107"/>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 h="121">
                    <a:moveTo>
                      <a:pt x="89" y="0"/>
                    </a:moveTo>
                    <a:lnTo>
                      <a:pt x="89" y="0"/>
                    </a:lnTo>
                    <a:lnTo>
                      <a:pt x="76" y="17"/>
                    </a:lnTo>
                    <a:lnTo>
                      <a:pt x="64" y="33"/>
                    </a:lnTo>
                    <a:lnTo>
                      <a:pt x="52" y="46"/>
                    </a:lnTo>
                    <a:lnTo>
                      <a:pt x="42" y="59"/>
                    </a:lnTo>
                    <a:lnTo>
                      <a:pt x="30" y="72"/>
                    </a:lnTo>
                    <a:lnTo>
                      <a:pt x="19" y="84"/>
                    </a:lnTo>
                    <a:lnTo>
                      <a:pt x="10" y="96"/>
                    </a:lnTo>
                    <a:lnTo>
                      <a:pt x="0" y="106"/>
                    </a:lnTo>
                    <a:lnTo>
                      <a:pt x="14" y="121"/>
                    </a:lnTo>
                    <a:lnTo>
                      <a:pt x="24" y="111"/>
                    </a:lnTo>
                    <a:lnTo>
                      <a:pt x="36" y="99"/>
                    </a:lnTo>
                    <a:lnTo>
                      <a:pt x="45" y="87"/>
                    </a:lnTo>
                    <a:lnTo>
                      <a:pt x="57" y="74"/>
                    </a:lnTo>
                    <a:lnTo>
                      <a:pt x="70" y="61"/>
                    </a:lnTo>
                    <a:lnTo>
                      <a:pt x="82" y="45"/>
                    </a:lnTo>
                    <a:lnTo>
                      <a:pt x="93" y="28"/>
                    </a:lnTo>
                    <a:lnTo>
                      <a:pt x="107" y="12"/>
                    </a:lnTo>
                    <a:lnTo>
                      <a:pt x="89"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49" name="Freeform 48"/>
              <p:cNvSpPr/>
              <p:nvPr/>
            </p:nvSpPr>
            <p:spPr bwMode="auto">
              <a:xfrm>
                <a:off x="1011" y="2300"/>
                <a:ext cx="71" cy="183"/>
              </a:xfrm>
              <a:custGeom>
                <a:avLst/>
                <a:gdLst>
                  <a:gd name="T0" fmla="*/ 213 w 214"/>
                  <a:gd name="T1" fmla="*/ 91 h 547"/>
                  <a:gd name="T2" fmla="*/ 192 w 214"/>
                  <a:gd name="T3" fmla="*/ 95 h 547"/>
                  <a:gd name="T4" fmla="*/ 194 w 214"/>
                  <a:gd name="T5" fmla="*/ 143 h 547"/>
                  <a:gd name="T6" fmla="*/ 183 w 214"/>
                  <a:gd name="T7" fmla="*/ 196 h 547"/>
                  <a:gd name="T8" fmla="*/ 164 w 214"/>
                  <a:gd name="T9" fmla="*/ 254 h 547"/>
                  <a:gd name="T10" fmla="*/ 139 w 214"/>
                  <a:gd name="T11" fmla="*/ 312 h 547"/>
                  <a:gd name="T12" fmla="*/ 109 w 214"/>
                  <a:gd name="T13" fmla="*/ 371 h 547"/>
                  <a:gd name="T14" fmla="*/ 75 w 214"/>
                  <a:gd name="T15" fmla="*/ 428 h 547"/>
                  <a:gd name="T16" fmla="*/ 37 w 214"/>
                  <a:gd name="T17" fmla="*/ 484 h 547"/>
                  <a:gd name="T18" fmla="*/ 0 w 214"/>
                  <a:gd name="T19" fmla="*/ 535 h 547"/>
                  <a:gd name="T20" fmla="*/ 18 w 214"/>
                  <a:gd name="T21" fmla="*/ 547 h 547"/>
                  <a:gd name="T22" fmla="*/ 54 w 214"/>
                  <a:gd name="T23" fmla="*/ 496 h 547"/>
                  <a:gd name="T24" fmla="*/ 92 w 214"/>
                  <a:gd name="T25" fmla="*/ 440 h 547"/>
                  <a:gd name="T26" fmla="*/ 126 w 214"/>
                  <a:gd name="T27" fmla="*/ 380 h 547"/>
                  <a:gd name="T28" fmla="*/ 160 w 214"/>
                  <a:gd name="T29" fmla="*/ 321 h 547"/>
                  <a:gd name="T30" fmla="*/ 185 w 214"/>
                  <a:gd name="T31" fmla="*/ 259 h 547"/>
                  <a:gd name="T32" fmla="*/ 204 w 214"/>
                  <a:gd name="T33" fmla="*/ 202 h 547"/>
                  <a:gd name="T34" fmla="*/ 214 w 214"/>
                  <a:gd name="T35" fmla="*/ 143 h 547"/>
                  <a:gd name="T36" fmla="*/ 213 w 214"/>
                  <a:gd name="T37" fmla="*/ 92 h 547"/>
                  <a:gd name="T38" fmla="*/ 192 w 214"/>
                  <a:gd name="T39" fmla="*/ 96 h 547"/>
                  <a:gd name="T40" fmla="*/ 213 w 214"/>
                  <a:gd name="T41" fmla="*/ 91 h 547"/>
                  <a:gd name="T42" fmla="*/ 182 w 214"/>
                  <a:gd name="T43" fmla="*/ 0 h 547"/>
                  <a:gd name="T44" fmla="*/ 192 w 214"/>
                  <a:gd name="T45" fmla="*/ 95 h 547"/>
                  <a:gd name="T46" fmla="*/ 213 w 214"/>
                  <a:gd name="T47" fmla="*/ 91 h 5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4"/>
                  <a:gd name="T73" fmla="*/ 0 h 547"/>
                  <a:gd name="T74" fmla="*/ 214 w 214"/>
                  <a:gd name="T75" fmla="*/ 547 h 5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4" h="547">
                    <a:moveTo>
                      <a:pt x="213" y="91"/>
                    </a:moveTo>
                    <a:lnTo>
                      <a:pt x="192" y="95"/>
                    </a:lnTo>
                    <a:lnTo>
                      <a:pt x="194" y="143"/>
                    </a:lnTo>
                    <a:lnTo>
                      <a:pt x="183" y="196"/>
                    </a:lnTo>
                    <a:lnTo>
                      <a:pt x="164" y="254"/>
                    </a:lnTo>
                    <a:lnTo>
                      <a:pt x="139" y="312"/>
                    </a:lnTo>
                    <a:lnTo>
                      <a:pt x="109" y="371"/>
                    </a:lnTo>
                    <a:lnTo>
                      <a:pt x="75" y="428"/>
                    </a:lnTo>
                    <a:lnTo>
                      <a:pt x="37" y="484"/>
                    </a:lnTo>
                    <a:lnTo>
                      <a:pt x="0" y="535"/>
                    </a:lnTo>
                    <a:lnTo>
                      <a:pt x="18" y="547"/>
                    </a:lnTo>
                    <a:lnTo>
                      <a:pt x="54" y="496"/>
                    </a:lnTo>
                    <a:lnTo>
                      <a:pt x="92" y="440"/>
                    </a:lnTo>
                    <a:lnTo>
                      <a:pt x="126" y="380"/>
                    </a:lnTo>
                    <a:lnTo>
                      <a:pt x="160" y="321"/>
                    </a:lnTo>
                    <a:lnTo>
                      <a:pt x="185" y="259"/>
                    </a:lnTo>
                    <a:lnTo>
                      <a:pt x="204" y="202"/>
                    </a:lnTo>
                    <a:lnTo>
                      <a:pt x="214" y="143"/>
                    </a:lnTo>
                    <a:lnTo>
                      <a:pt x="213" y="92"/>
                    </a:lnTo>
                    <a:lnTo>
                      <a:pt x="192" y="96"/>
                    </a:lnTo>
                    <a:lnTo>
                      <a:pt x="213" y="91"/>
                    </a:lnTo>
                    <a:lnTo>
                      <a:pt x="182" y="0"/>
                    </a:lnTo>
                    <a:lnTo>
                      <a:pt x="192" y="95"/>
                    </a:lnTo>
                    <a:lnTo>
                      <a:pt x="213" y="9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0" name="Freeform 49"/>
              <p:cNvSpPr/>
              <p:nvPr/>
            </p:nvSpPr>
            <p:spPr bwMode="auto">
              <a:xfrm>
                <a:off x="1075" y="2331"/>
                <a:ext cx="73" cy="146"/>
              </a:xfrm>
              <a:custGeom>
                <a:avLst/>
                <a:gdLst>
                  <a:gd name="T0" fmla="*/ 220 w 220"/>
                  <a:gd name="T1" fmla="*/ 428 h 440"/>
                  <a:gd name="T2" fmla="*/ 220 w 220"/>
                  <a:gd name="T3" fmla="*/ 428 h 440"/>
                  <a:gd name="T4" fmla="*/ 188 w 220"/>
                  <a:gd name="T5" fmla="*/ 374 h 440"/>
                  <a:gd name="T6" fmla="*/ 159 w 220"/>
                  <a:gd name="T7" fmla="*/ 321 h 440"/>
                  <a:gd name="T8" fmla="*/ 131 w 220"/>
                  <a:gd name="T9" fmla="*/ 265 h 440"/>
                  <a:gd name="T10" fmla="*/ 104 w 220"/>
                  <a:gd name="T11" fmla="*/ 210 h 440"/>
                  <a:gd name="T12" fmla="*/ 79 w 220"/>
                  <a:gd name="T13" fmla="*/ 154 h 440"/>
                  <a:gd name="T14" fmla="*/ 57 w 220"/>
                  <a:gd name="T15" fmla="*/ 101 h 440"/>
                  <a:gd name="T16" fmla="*/ 37 w 220"/>
                  <a:gd name="T17" fmla="*/ 49 h 440"/>
                  <a:gd name="T18" fmla="*/ 21 w 220"/>
                  <a:gd name="T19" fmla="*/ 0 h 440"/>
                  <a:gd name="T20" fmla="*/ 0 w 220"/>
                  <a:gd name="T21" fmla="*/ 5 h 440"/>
                  <a:gd name="T22" fmla="*/ 16 w 220"/>
                  <a:gd name="T23" fmla="*/ 55 h 440"/>
                  <a:gd name="T24" fmla="*/ 37 w 220"/>
                  <a:gd name="T25" fmla="*/ 107 h 440"/>
                  <a:gd name="T26" fmla="*/ 59 w 220"/>
                  <a:gd name="T27" fmla="*/ 163 h 440"/>
                  <a:gd name="T28" fmla="*/ 84 w 220"/>
                  <a:gd name="T29" fmla="*/ 218 h 440"/>
                  <a:gd name="T30" fmla="*/ 110 w 220"/>
                  <a:gd name="T31" fmla="*/ 274 h 440"/>
                  <a:gd name="T32" fmla="*/ 138 w 220"/>
                  <a:gd name="T33" fmla="*/ 330 h 440"/>
                  <a:gd name="T34" fmla="*/ 170 w 220"/>
                  <a:gd name="T35" fmla="*/ 386 h 440"/>
                  <a:gd name="T36" fmla="*/ 203 w 220"/>
                  <a:gd name="T37" fmla="*/ 440 h 440"/>
                  <a:gd name="T38" fmla="*/ 203 w 220"/>
                  <a:gd name="T39" fmla="*/ 440 h 440"/>
                  <a:gd name="T40" fmla="*/ 220 w 220"/>
                  <a:gd name="T41" fmla="*/ 428 h 4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
                  <a:gd name="T64" fmla="*/ 0 h 440"/>
                  <a:gd name="T65" fmla="*/ 220 w 220"/>
                  <a:gd name="T66" fmla="*/ 440 h 4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 h="440">
                    <a:moveTo>
                      <a:pt x="220" y="428"/>
                    </a:moveTo>
                    <a:lnTo>
                      <a:pt x="220" y="428"/>
                    </a:lnTo>
                    <a:lnTo>
                      <a:pt x="188" y="374"/>
                    </a:lnTo>
                    <a:lnTo>
                      <a:pt x="159" y="321"/>
                    </a:lnTo>
                    <a:lnTo>
                      <a:pt x="131" y="265"/>
                    </a:lnTo>
                    <a:lnTo>
                      <a:pt x="104" y="210"/>
                    </a:lnTo>
                    <a:lnTo>
                      <a:pt x="79" y="154"/>
                    </a:lnTo>
                    <a:lnTo>
                      <a:pt x="57" y="101"/>
                    </a:lnTo>
                    <a:lnTo>
                      <a:pt x="37" y="49"/>
                    </a:lnTo>
                    <a:lnTo>
                      <a:pt x="21" y="0"/>
                    </a:lnTo>
                    <a:lnTo>
                      <a:pt x="0" y="5"/>
                    </a:lnTo>
                    <a:lnTo>
                      <a:pt x="16" y="55"/>
                    </a:lnTo>
                    <a:lnTo>
                      <a:pt x="37" y="107"/>
                    </a:lnTo>
                    <a:lnTo>
                      <a:pt x="59" y="163"/>
                    </a:lnTo>
                    <a:lnTo>
                      <a:pt x="84" y="218"/>
                    </a:lnTo>
                    <a:lnTo>
                      <a:pt x="110" y="274"/>
                    </a:lnTo>
                    <a:lnTo>
                      <a:pt x="138" y="330"/>
                    </a:lnTo>
                    <a:lnTo>
                      <a:pt x="170" y="386"/>
                    </a:lnTo>
                    <a:lnTo>
                      <a:pt x="203" y="440"/>
                    </a:lnTo>
                    <a:lnTo>
                      <a:pt x="220" y="42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1" name="Freeform 50"/>
              <p:cNvSpPr/>
              <p:nvPr/>
            </p:nvSpPr>
            <p:spPr bwMode="auto">
              <a:xfrm>
                <a:off x="1143" y="2473"/>
                <a:ext cx="44" cy="62"/>
              </a:xfrm>
              <a:custGeom>
                <a:avLst/>
                <a:gdLst>
                  <a:gd name="T0" fmla="*/ 114 w 132"/>
                  <a:gd name="T1" fmla="*/ 160 h 185"/>
                  <a:gd name="T2" fmla="*/ 132 w 132"/>
                  <a:gd name="T3" fmla="*/ 159 h 185"/>
                  <a:gd name="T4" fmla="*/ 117 w 132"/>
                  <a:gd name="T5" fmla="*/ 140 h 185"/>
                  <a:gd name="T6" fmla="*/ 101 w 132"/>
                  <a:gd name="T7" fmla="*/ 122 h 185"/>
                  <a:gd name="T8" fmla="*/ 86 w 132"/>
                  <a:gd name="T9" fmla="*/ 103 h 185"/>
                  <a:gd name="T10" fmla="*/ 73 w 132"/>
                  <a:gd name="T11" fmla="*/ 84 h 185"/>
                  <a:gd name="T12" fmla="*/ 58 w 132"/>
                  <a:gd name="T13" fmla="*/ 63 h 185"/>
                  <a:gd name="T14" fmla="*/ 44 w 132"/>
                  <a:gd name="T15" fmla="*/ 43 h 185"/>
                  <a:gd name="T16" fmla="*/ 30 w 132"/>
                  <a:gd name="T17" fmla="*/ 22 h 185"/>
                  <a:gd name="T18" fmla="*/ 17 w 132"/>
                  <a:gd name="T19" fmla="*/ 0 h 185"/>
                  <a:gd name="T20" fmla="*/ 0 w 132"/>
                  <a:gd name="T21" fmla="*/ 12 h 185"/>
                  <a:gd name="T22" fmla="*/ 13 w 132"/>
                  <a:gd name="T23" fmla="*/ 34 h 185"/>
                  <a:gd name="T24" fmla="*/ 26 w 132"/>
                  <a:gd name="T25" fmla="*/ 55 h 185"/>
                  <a:gd name="T26" fmla="*/ 41 w 132"/>
                  <a:gd name="T27" fmla="*/ 75 h 185"/>
                  <a:gd name="T28" fmla="*/ 55 w 132"/>
                  <a:gd name="T29" fmla="*/ 96 h 185"/>
                  <a:gd name="T30" fmla="*/ 69 w 132"/>
                  <a:gd name="T31" fmla="*/ 115 h 185"/>
                  <a:gd name="T32" fmla="*/ 83 w 132"/>
                  <a:gd name="T33" fmla="*/ 137 h 185"/>
                  <a:gd name="T34" fmla="*/ 99 w 132"/>
                  <a:gd name="T35" fmla="*/ 155 h 185"/>
                  <a:gd name="T36" fmla="*/ 114 w 132"/>
                  <a:gd name="T37" fmla="*/ 174 h 185"/>
                  <a:gd name="T38" fmla="*/ 132 w 132"/>
                  <a:gd name="T39" fmla="*/ 172 h 185"/>
                  <a:gd name="T40" fmla="*/ 114 w 132"/>
                  <a:gd name="T41" fmla="*/ 174 h 185"/>
                  <a:gd name="T42" fmla="*/ 124 w 132"/>
                  <a:gd name="T43" fmla="*/ 185 h 185"/>
                  <a:gd name="T44" fmla="*/ 132 w 132"/>
                  <a:gd name="T45" fmla="*/ 172 h 185"/>
                  <a:gd name="T46" fmla="*/ 114 w 132"/>
                  <a:gd name="T47" fmla="*/ 160 h 1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2"/>
                  <a:gd name="T73" fmla="*/ 0 h 185"/>
                  <a:gd name="T74" fmla="*/ 132 w 132"/>
                  <a:gd name="T75" fmla="*/ 185 h 1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2" h="185">
                    <a:moveTo>
                      <a:pt x="114" y="160"/>
                    </a:moveTo>
                    <a:lnTo>
                      <a:pt x="132" y="159"/>
                    </a:lnTo>
                    <a:lnTo>
                      <a:pt x="117" y="140"/>
                    </a:lnTo>
                    <a:lnTo>
                      <a:pt x="101" y="122"/>
                    </a:lnTo>
                    <a:lnTo>
                      <a:pt x="86" y="103"/>
                    </a:lnTo>
                    <a:lnTo>
                      <a:pt x="73" y="84"/>
                    </a:lnTo>
                    <a:lnTo>
                      <a:pt x="58" y="63"/>
                    </a:lnTo>
                    <a:lnTo>
                      <a:pt x="44" y="43"/>
                    </a:lnTo>
                    <a:lnTo>
                      <a:pt x="30" y="22"/>
                    </a:lnTo>
                    <a:lnTo>
                      <a:pt x="17" y="0"/>
                    </a:lnTo>
                    <a:lnTo>
                      <a:pt x="0" y="12"/>
                    </a:lnTo>
                    <a:lnTo>
                      <a:pt x="13" y="34"/>
                    </a:lnTo>
                    <a:lnTo>
                      <a:pt x="26" y="55"/>
                    </a:lnTo>
                    <a:lnTo>
                      <a:pt x="41" y="75"/>
                    </a:lnTo>
                    <a:lnTo>
                      <a:pt x="55" y="96"/>
                    </a:lnTo>
                    <a:lnTo>
                      <a:pt x="69" y="115"/>
                    </a:lnTo>
                    <a:lnTo>
                      <a:pt x="83" y="137"/>
                    </a:lnTo>
                    <a:lnTo>
                      <a:pt x="99" y="155"/>
                    </a:lnTo>
                    <a:lnTo>
                      <a:pt x="114" y="174"/>
                    </a:lnTo>
                    <a:lnTo>
                      <a:pt x="132" y="172"/>
                    </a:lnTo>
                    <a:lnTo>
                      <a:pt x="114" y="174"/>
                    </a:lnTo>
                    <a:lnTo>
                      <a:pt x="124" y="185"/>
                    </a:lnTo>
                    <a:lnTo>
                      <a:pt x="132" y="172"/>
                    </a:lnTo>
                    <a:lnTo>
                      <a:pt x="114" y="16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2" name="Freeform 51"/>
              <p:cNvSpPr/>
              <p:nvPr/>
            </p:nvSpPr>
            <p:spPr bwMode="auto">
              <a:xfrm>
                <a:off x="1181" y="2487"/>
                <a:ext cx="29" cy="44"/>
              </a:xfrm>
              <a:custGeom>
                <a:avLst/>
                <a:gdLst>
                  <a:gd name="T0" fmla="*/ 68 w 88"/>
                  <a:gd name="T1" fmla="*/ 0 h 131"/>
                  <a:gd name="T2" fmla="*/ 68 w 88"/>
                  <a:gd name="T3" fmla="*/ 0 h 131"/>
                  <a:gd name="T4" fmla="*/ 59 w 88"/>
                  <a:gd name="T5" fmla="*/ 17 h 131"/>
                  <a:gd name="T6" fmla="*/ 51 w 88"/>
                  <a:gd name="T7" fmla="*/ 31 h 131"/>
                  <a:gd name="T8" fmla="*/ 44 w 88"/>
                  <a:gd name="T9" fmla="*/ 47 h 131"/>
                  <a:gd name="T10" fmla="*/ 35 w 88"/>
                  <a:gd name="T11" fmla="*/ 61 h 131"/>
                  <a:gd name="T12" fmla="*/ 26 w 88"/>
                  <a:gd name="T13" fmla="*/ 75 h 131"/>
                  <a:gd name="T14" fmla="*/ 18 w 88"/>
                  <a:gd name="T15" fmla="*/ 90 h 131"/>
                  <a:gd name="T16" fmla="*/ 9 w 88"/>
                  <a:gd name="T17" fmla="*/ 105 h 131"/>
                  <a:gd name="T18" fmla="*/ 0 w 88"/>
                  <a:gd name="T19" fmla="*/ 119 h 131"/>
                  <a:gd name="T20" fmla="*/ 18 w 88"/>
                  <a:gd name="T21" fmla="*/ 131 h 131"/>
                  <a:gd name="T22" fmla="*/ 26 w 88"/>
                  <a:gd name="T23" fmla="*/ 116 h 131"/>
                  <a:gd name="T24" fmla="*/ 35 w 88"/>
                  <a:gd name="T25" fmla="*/ 102 h 131"/>
                  <a:gd name="T26" fmla="*/ 44 w 88"/>
                  <a:gd name="T27" fmla="*/ 87 h 131"/>
                  <a:gd name="T28" fmla="*/ 53 w 88"/>
                  <a:gd name="T29" fmla="*/ 72 h 131"/>
                  <a:gd name="T30" fmla="*/ 62 w 88"/>
                  <a:gd name="T31" fmla="*/ 56 h 131"/>
                  <a:gd name="T32" fmla="*/ 72 w 88"/>
                  <a:gd name="T33" fmla="*/ 40 h 131"/>
                  <a:gd name="T34" fmla="*/ 79 w 88"/>
                  <a:gd name="T35" fmla="*/ 25 h 131"/>
                  <a:gd name="T36" fmla="*/ 88 w 88"/>
                  <a:gd name="T37" fmla="*/ 9 h 131"/>
                  <a:gd name="T38" fmla="*/ 88 w 88"/>
                  <a:gd name="T39" fmla="*/ 9 h 131"/>
                  <a:gd name="T40" fmla="*/ 68 w 88"/>
                  <a:gd name="T41" fmla="*/ 0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1"/>
                  <a:gd name="T65" fmla="*/ 88 w 88"/>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1">
                    <a:moveTo>
                      <a:pt x="68" y="0"/>
                    </a:moveTo>
                    <a:lnTo>
                      <a:pt x="68" y="0"/>
                    </a:lnTo>
                    <a:lnTo>
                      <a:pt x="59" y="17"/>
                    </a:lnTo>
                    <a:lnTo>
                      <a:pt x="51" y="31"/>
                    </a:lnTo>
                    <a:lnTo>
                      <a:pt x="44" y="47"/>
                    </a:lnTo>
                    <a:lnTo>
                      <a:pt x="35" y="61"/>
                    </a:lnTo>
                    <a:lnTo>
                      <a:pt x="26" y="75"/>
                    </a:lnTo>
                    <a:lnTo>
                      <a:pt x="18" y="90"/>
                    </a:lnTo>
                    <a:lnTo>
                      <a:pt x="9" y="105"/>
                    </a:lnTo>
                    <a:lnTo>
                      <a:pt x="0" y="119"/>
                    </a:lnTo>
                    <a:lnTo>
                      <a:pt x="18" y="131"/>
                    </a:lnTo>
                    <a:lnTo>
                      <a:pt x="26" y="116"/>
                    </a:lnTo>
                    <a:lnTo>
                      <a:pt x="35" y="102"/>
                    </a:lnTo>
                    <a:lnTo>
                      <a:pt x="44" y="87"/>
                    </a:lnTo>
                    <a:lnTo>
                      <a:pt x="53" y="72"/>
                    </a:lnTo>
                    <a:lnTo>
                      <a:pt x="62" y="56"/>
                    </a:lnTo>
                    <a:lnTo>
                      <a:pt x="72" y="40"/>
                    </a:lnTo>
                    <a:lnTo>
                      <a:pt x="79" y="25"/>
                    </a:lnTo>
                    <a:lnTo>
                      <a:pt x="88" y="9"/>
                    </a:lnTo>
                    <a:lnTo>
                      <a:pt x="6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3" name="Freeform 52"/>
              <p:cNvSpPr/>
              <p:nvPr/>
            </p:nvSpPr>
            <p:spPr bwMode="auto">
              <a:xfrm>
                <a:off x="1203" y="2326"/>
                <a:ext cx="59" cy="164"/>
              </a:xfrm>
              <a:custGeom>
                <a:avLst/>
                <a:gdLst>
                  <a:gd name="T0" fmla="*/ 148 w 176"/>
                  <a:gd name="T1" fmla="*/ 3 h 492"/>
                  <a:gd name="T2" fmla="*/ 148 w 176"/>
                  <a:gd name="T3" fmla="*/ 3 h 492"/>
                  <a:gd name="T4" fmla="*/ 155 w 176"/>
                  <a:gd name="T5" fmla="*/ 61 h 492"/>
                  <a:gd name="T6" fmla="*/ 152 w 176"/>
                  <a:gd name="T7" fmla="*/ 118 h 492"/>
                  <a:gd name="T8" fmla="*/ 142 w 176"/>
                  <a:gd name="T9" fmla="*/ 175 h 492"/>
                  <a:gd name="T10" fmla="*/ 123 w 176"/>
                  <a:gd name="T11" fmla="*/ 231 h 492"/>
                  <a:gd name="T12" fmla="*/ 98 w 176"/>
                  <a:gd name="T13" fmla="*/ 290 h 492"/>
                  <a:gd name="T14" fmla="*/ 68 w 176"/>
                  <a:gd name="T15" fmla="*/ 351 h 492"/>
                  <a:gd name="T16" fmla="*/ 35 w 176"/>
                  <a:gd name="T17" fmla="*/ 416 h 492"/>
                  <a:gd name="T18" fmla="*/ 0 w 176"/>
                  <a:gd name="T19" fmla="*/ 483 h 492"/>
                  <a:gd name="T20" fmla="*/ 20 w 176"/>
                  <a:gd name="T21" fmla="*/ 492 h 492"/>
                  <a:gd name="T22" fmla="*/ 55 w 176"/>
                  <a:gd name="T23" fmla="*/ 425 h 492"/>
                  <a:gd name="T24" fmla="*/ 89 w 176"/>
                  <a:gd name="T25" fmla="*/ 360 h 492"/>
                  <a:gd name="T26" fmla="*/ 118 w 176"/>
                  <a:gd name="T27" fmla="*/ 298 h 492"/>
                  <a:gd name="T28" fmla="*/ 143 w 176"/>
                  <a:gd name="T29" fmla="*/ 237 h 492"/>
                  <a:gd name="T30" fmla="*/ 162 w 176"/>
                  <a:gd name="T31" fmla="*/ 178 h 492"/>
                  <a:gd name="T32" fmla="*/ 173 w 176"/>
                  <a:gd name="T33" fmla="*/ 118 h 492"/>
                  <a:gd name="T34" fmla="*/ 176 w 176"/>
                  <a:gd name="T35" fmla="*/ 61 h 492"/>
                  <a:gd name="T36" fmla="*/ 168 w 176"/>
                  <a:gd name="T37" fmla="*/ 0 h 492"/>
                  <a:gd name="T38" fmla="*/ 168 w 176"/>
                  <a:gd name="T39" fmla="*/ 0 h 492"/>
                  <a:gd name="T40" fmla="*/ 148 w 176"/>
                  <a:gd name="T41" fmla="*/ 3 h 4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
                  <a:gd name="T64" fmla="*/ 0 h 492"/>
                  <a:gd name="T65" fmla="*/ 176 w 176"/>
                  <a:gd name="T66" fmla="*/ 492 h 4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 h="492">
                    <a:moveTo>
                      <a:pt x="148" y="3"/>
                    </a:moveTo>
                    <a:lnTo>
                      <a:pt x="148" y="3"/>
                    </a:lnTo>
                    <a:lnTo>
                      <a:pt x="155" y="61"/>
                    </a:lnTo>
                    <a:lnTo>
                      <a:pt x="152" y="118"/>
                    </a:lnTo>
                    <a:lnTo>
                      <a:pt x="142" y="175"/>
                    </a:lnTo>
                    <a:lnTo>
                      <a:pt x="123" y="231"/>
                    </a:lnTo>
                    <a:lnTo>
                      <a:pt x="98" y="290"/>
                    </a:lnTo>
                    <a:lnTo>
                      <a:pt x="68" y="351"/>
                    </a:lnTo>
                    <a:lnTo>
                      <a:pt x="35" y="416"/>
                    </a:lnTo>
                    <a:lnTo>
                      <a:pt x="0" y="483"/>
                    </a:lnTo>
                    <a:lnTo>
                      <a:pt x="20" y="492"/>
                    </a:lnTo>
                    <a:lnTo>
                      <a:pt x="55" y="425"/>
                    </a:lnTo>
                    <a:lnTo>
                      <a:pt x="89" y="360"/>
                    </a:lnTo>
                    <a:lnTo>
                      <a:pt x="118" y="298"/>
                    </a:lnTo>
                    <a:lnTo>
                      <a:pt x="143" y="237"/>
                    </a:lnTo>
                    <a:lnTo>
                      <a:pt x="162" y="178"/>
                    </a:lnTo>
                    <a:lnTo>
                      <a:pt x="173" y="118"/>
                    </a:lnTo>
                    <a:lnTo>
                      <a:pt x="176" y="61"/>
                    </a:lnTo>
                    <a:lnTo>
                      <a:pt x="168" y="0"/>
                    </a:lnTo>
                    <a:lnTo>
                      <a:pt x="148"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4" name="Freeform 53"/>
              <p:cNvSpPr/>
              <p:nvPr/>
            </p:nvSpPr>
            <p:spPr bwMode="auto">
              <a:xfrm>
                <a:off x="1118" y="2169"/>
                <a:ext cx="141" cy="158"/>
              </a:xfrm>
              <a:custGeom>
                <a:avLst/>
                <a:gdLst>
                  <a:gd name="T0" fmla="*/ 0 w 424"/>
                  <a:gd name="T1" fmla="*/ 21 h 474"/>
                  <a:gd name="T2" fmla="*/ 0 w 424"/>
                  <a:gd name="T3" fmla="*/ 19 h 474"/>
                  <a:gd name="T4" fmla="*/ 34 w 424"/>
                  <a:gd name="T5" fmla="*/ 40 h 474"/>
                  <a:gd name="T6" fmla="*/ 69 w 424"/>
                  <a:gd name="T7" fmla="*/ 62 h 474"/>
                  <a:gd name="T8" fmla="*/ 103 w 424"/>
                  <a:gd name="T9" fmla="*/ 85 h 474"/>
                  <a:gd name="T10" fmla="*/ 137 w 424"/>
                  <a:gd name="T11" fmla="*/ 110 h 474"/>
                  <a:gd name="T12" fmla="*/ 167 w 424"/>
                  <a:gd name="T13" fmla="*/ 137 h 474"/>
                  <a:gd name="T14" fmla="*/ 198 w 424"/>
                  <a:gd name="T15" fmla="*/ 163 h 474"/>
                  <a:gd name="T16" fmla="*/ 229 w 424"/>
                  <a:gd name="T17" fmla="*/ 192 h 474"/>
                  <a:gd name="T18" fmla="*/ 257 w 424"/>
                  <a:gd name="T19" fmla="*/ 222 h 474"/>
                  <a:gd name="T20" fmla="*/ 282 w 424"/>
                  <a:gd name="T21" fmla="*/ 253 h 474"/>
                  <a:gd name="T22" fmla="*/ 307 w 424"/>
                  <a:gd name="T23" fmla="*/ 282 h 474"/>
                  <a:gd name="T24" fmla="*/ 330 w 424"/>
                  <a:gd name="T25" fmla="*/ 314 h 474"/>
                  <a:gd name="T26" fmla="*/ 351 w 424"/>
                  <a:gd name="T27" fmla="*/ 347 h 474"/>
                  <a:gd name="T28" fmla="*/ 367 w 424"/>
                  <a:gd name="T29" fmla="*/ 377 h 474"/>
                  <a:gd name="T30" fmla="*/ 382 w 424"/>
                  <a:gd name="T31" fmla="*/ 411 h 474"/>
                  <a:gd name="T32" fmla="*/ 395 w 424"/>
                  <a:gd name="T33" fmla="*/ 442 h 474"/>
                  <a:gd name="T34" fmla="*/ 404 w 424"/>
                  <a:gd name="T35" fmla="*/ 474 h 474"/>
                  <a:gd name="T36" fmla="*/ 424 w 424"/>
                  <a:gd name="T37" fmla="*/ 471 h 474"/>
                  <a:gd name="T38" fmla="*/ 415 w 424"/>
                  <a:gd name="T39" fmla="*/ 436 h 474"/>
                  <a:gd name="T40" fmla="*/ 402 w 424"/>
                  <a:gd name="T41" fmla="*/ 402 h 474"/>
                  <a:gd name="T42" fmla="*/ 388 w 424"/>
                  <a:gd name="T43" fmla="*/ 369 h 474"/>
                  <a:gd name="T44" fmla="*/ 368 w 424"/>
                  <a:gd name="T45" fmla="*/ 335 h 474"/>
                  <a:gd name="T46" fmla="*/ 348 w 424"/>
                  <a:gd name="T47" fmla="*/ 302 h 474"/>
                  <a:gd name="T48" fmla="*/ 324 w 424"/>
                  <a:gd name="T49" fmla="*/ 270 h 474"/>
                  <a:gd name="T50" fmla="*/ 300 w 424"/>
                  <a:gd name="T51" fmla="*/ 238 h 474"/>
                  <a:gd name="T52" fmla="*/ 272 w 424"/>
                  <a:gd name="T53" fmla="*/ 207 h 474"/>
                  <a:gd name="T54" fmla="*/ 244 w 424"/>
                  <a:gd name="T55" fmla="*/ 178 h 474"/>
                  <a:gd name="T56" fmla="*/ 213 w 424"/>
                  <a:gd name="T57" fmla="*/ 148 h 474"/>
                  <a:gd name="T58" fmla="*/ 182 w 424"/>
                  <a:gd name="T59" fmla="*/ 119 h 474"/>
                  <a:gd name="T60" fmla="*/ 148 w 424"/>
                  <a:gd name="T61" fmla="*/ 93 h 474"/>
                  <a:gd name="T62" fmla="*/ 115 w 424"/>
                  <a:gd name="T63" fmla="*/ 68 h 474"/>
                  <a:gd name="T64" fmla="*/ 81 w 424"/>
                  <a:gd name="T65" fmla="*/ 44 h 474"/>
                  <a:gd name="T66" fmla="*/ 46 w 424"/>
                  <a:gd name="T67" fmla="*/ 22 h 474"/>
                  <a:gd name="T68" fmla="*/ 9 w 424"/>
                  <a:gd name="T69" fmla="*/ 1 h 474"/>
                  <a:gd name="T70" fmla="*/ 9 w 424"/>
                  <a:gd name="T71" fmla="*/ 0 h 474"/>
                  <a:gd name="T72" fmla="*/ 0 w 424"/>
                  <a:gd name="T73" fmla="*/ 21 h 4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4"/>
                  <a:gd name="T112" fmla="*/ 0 h 474"/>
                  <a:gd name="T113" fmla="*/ 424 w 424"/>
                  <a:gd name="T114" fmla="*/ 474 h 4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4" h="474">
                    <a:moveTo>
                      <a:pt x="0" y="21"/>
                    </a:moveTo>
                    <a:lnTo>
                      <a:pt x="0" y="19"/>
                    </a:lnTo>
                    <a:lnTo>
                      <a:pt x="34" y="40"/>
                    </a:lnTo>
                    <a:lnTo>
                      <a:pt x="69" y="62"/>
                    </a:lnTo>
                    <a:lnTo>
                      <a:pt x="103" y="85"/>
                    </a:lnTo>
                    <a:lnTo>
                      <a:pt x="137" y="110"/>
                    </a:lnTo>
                    <a:lnTo>
                      <a:pt x="167" y="137"/>
                    </a:lnTo>
                    <a:lnTo>
                      <a:pt x="198" y="163"/>
                    </a:lnTo>
                    <a:lnTo>
                      <a:pt x="229" y="192"/>
                    </a:lnTo>
                    <a:lnTo>
                      <a:pt x="257" y="222"/>
                    </a:lnTo>
                    <a:lnTo>
                      <a:pt x="282" y="253"/>
                    </a:lnTo>
                    <a:lnTo>
                      <a:pt x="307" y="282"/>
                    </a:lnTo>
                    <a:lnTo>
                      <a:pt x="330" y="314"/>
                    </a:lnTo>
                    <a:lnTo>
                      <a:pt x="351" y="347"/>
                    </a:lnTo>
                    <a:lnTo>
                      <a:pt x="367" y="377"/>
                    </a:lnTo>
                    <a:lnTo>
                      <a:pt x="382" y="411"/>
                    </a:lnTo>
                    <a:lnTo>
                      <a:pt x="395" y="442"/>
                    </a:lnTo>
                    <a:lnTo>
                      <a:pt x="404" y="474"/>
                    </a:lnTo>
                    <a:lnTo>
                      <a:pt x="424" y="471"/>
                    </a:lnTo>
                    <a:lnTo>
                      <a:pt x="415" y="436"/>
                    </a:lnTo>
                    <a:lnTo>
                      <a:pt x="402" y="402"/>
                    </a:lnTo>
                    <a:lnTo>
                      <a:pt x="388" y="369"/>
                    </a:lnTo>
                    <a:lnTo>
                      <a:pt x="368" y="335"/>
                    </a:lnTo>
                    <a:lnTo>
                      <a:pt x="348" y="302"/>
                    </a:lnTo>
                    <a:lnTo>
                      <a:pt x="324" y="270"/>
                    </a:lnTo>
                    <a:lnTo>
                      <a:pt x="300" y="238"/>
                    </a:lnTo>
                    <a:lnTo>
                      <a:pt x="272" y="207"/>
                    </a:lnTo>
                    <a:lnTo>
                      <a:pt x="244" y="178"/>
                    </a:lnTo>
                    <a:lnTo>
                      <a:pt x="213" y="148"/>
                    </a:lnTo>
                    <a:lnTo>
                      <a:pt x="182" y="119"/>
                    </a:lnTo>
                    <a:lnTo>
                      <a:pt x="148" y="93"/>
                    </a:lnTo>
                    <a:lnTo>
                      <a:pt x="115" y="68"/>
                    </a:lnTo>
                    <a:lnTo>
                      <a:pt x="81" y="44"/>
                    </a:lnTo>
                    <a:lnTo>
                      <a:pt x="46" y="22"/>
                    </a:lnTo>
                    <a:lnTo>
                      <a:pt x="9" y="1"/>
                    </a:lnTo>
                    <a:lnTo>
                      <a:pt x="9" y="0"/>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5" name="Freeform 54"/>
              <p:cNvSpPr/>
              <p:nvPr/>
            </p:nvSpPr>
            <p:spPr bwMode="auto">
              <a:xfrm>
                <a:off x="922" y="2090"/>
                <a:ext cx="199" cy="86"/>
              </a:xfrm>
              <a:custGeom>
                <a:avLst/>
                <a:gdLst>
                  <a:gd name="T0" fmla="*/ 6 w 597"/>
                  <a:gd name="T1" fmla="*/ 22 h 257"/>
                  <a:gd name="T2" fmla="*/ 2 w 597"/>
                  <a:gd name="T3" fmla="*/ 22 h 257"/>
                  <a:gd name="T4" fmla="*/ 26 w 597"/>
                  <a:gd name="T5" fmla="*/ 26 h 257"/>
                  <a:gd name="T6" fmla="*/ 53 w 597"/>
                  <a:gd name="T7" fmla="*/ 33 h 257"/>
                  <a:gd name="T8" fmla="*/ 84 w 597"/>
                  <a:gd name="T9" fmla="*/ 42 h 257"/>
                  <a:gd name="T10" fmla="*/ 117 w 597"/>
                  <a:gd name="T11" fmla="*/ 52 h 257"/>
                  <a:gd name="T12" fmla="*/ 153 w 597"/>
                  <a:gd name="T13" fmla="*/ 66 h 257"/>
                  <a:gd name="T14" fmla="*/ 191 w 597"/>
                  <a:gd name="T15" fmla="*/ 79 h 257"/>
                  <a:gd name="T16" fmla="*/ 229 w 597"/>
                  <a:gd name="T17" fmla="*/ 94 h 257"/>
                  <a:gd name="T18" fmla="*/ 270 w 597"/>
                  <a:gd name="T19" fmla="*/ 108 h 257"/>
                  <a:gd name="T20" fmla="*/ 310 w 597"/>
                  <a:gd name="T21" fmla="*/ 126 h 257"/>
                  <a:gd name="T22" fmla="*/ 351 w 597"/>
                  <a:gd name="T23" fmla="*/ 143 h 257"/>
                  <a:gd name="T24" fmla="*/ 392 w 597"/>
                  <a:gd name="T25" fmla="*/ 161 h 257"/>
                  <a:gd name="T26" fmla="*/ 433 w 597"/>
                  <a:gd name="T27" fmla="*/ 180 h 257"/>
                  <a:gd name="T28" fmla="*/ 474 w 597"/>
                  <a:gd name="T29" fmla="*/ 199 h 257"/>
                  <a:gd name="T30" fmla="*/ 513 w 597"/>
                  <a:gd name="T31" fmla="*/ 218 h 257"/>
                  <a:gd name="T32" fmla="*/ 552 w 597"/>
                  <a:gd name="T33" fmla="*/ 237 h 257"/>
                  <a:gd name="T34" fmla="*/ 588 w 597"/>
                  <a:gd name="T35" fmla="*/ 257 h 257"/>
                  <a:gd name="T36" fmla="*/ 597 w 597"/>
                  <a:gd name="T37" fmla="*/ 236 h 257"/>
                  <a:gd name="T38" fmla="*/ 560 w 597"/>
                  <a:gd name="T39" fmla="*/ 217 h 257"/>
                  <a:gd name="T40" fmla="*/ 522 w 597"/>
                  <a:gd name="T41" fmla="*/ 198 h 257"/>
                  <a:gd name="T42" fmla="*/ 483 w 597"/>
                  <a:gd name="T43" fmla="*/ 179 h 257"/>
                  <a:gd name="T44" fmla="*/ 442 w 597"/>
                  <a:gd name="T45" fmla="*/ 160 h 257"/>
                  <a:gd name="T46" fmla="*/ 401 w 597"/>
                  <a:gd name="T47" fmla="*/ 141 h 257"/>
                  <a:gd name="T48" fmla="*/ 359 w 597"/>
                  <a:gd name="T49" fmla="*/ 123 h 257"/>
                  <a:gd name="T50" fmla="*/ 318 w 597"/>
                  <a:gd name="T51" fmla="*/ 105 h 257"/>
                  <a:gd name="T52" fmla="*/ 276 w 597"/>
                  <a:gd name="T53" fmla="*/ 88 h 257"/>
                  <a:gd name="T54" fmla="*/ 235 w 597"/>
                  <a:gd name="T55" fmla="*/ 73 h 257"/>
                  <a:gd name="T56" fmla="*/ 197 w 597"/>
                  <a:gd name="T57" fmla="*/ 58 h 257"/>
                  <a:gd name="T58" fmla="*/ 158 w 597"/>
                  <a:gd name="T59" fmla="*/ 45 h 257"/>
                  <a:gd name="T60" fmla="*/ 123 w 597"/>
                  <a:gd name="T61" fmla="*/ 32 h 257"/>
                  <a:gd name="T62" fmla="*/ 90 w 597"/>
                  <a:gd name="T63" fmla="*/ 22 h 257"/>
                  <a:gd name="T64" fmla="*/ 59 w 597"/>
                  <a:gd name="T65" fmla="*/ 13 h 257"/>
                  <a:gd name="T66" fmla="*/ 29 w 597"/>
                  <a:gd name="T67" fmla="*/ 5 h 257"/>
                  <a:gd name="T68" fmla="*/ 4 w 597"/>
                  <a:gd name="T69" fmla="*/ 1 h 257"/>
                  <a:gd name="T70" fmla="*/ 0 w 597"/>
                  <a:gd name="T71" fmla="*/ 1 h 257"/>
                  <a:gd name="T72" fmla="*/ 4 w 597"/>
                  <a:gd name="T73" fmla="*/ 1 h 257"/>
                  <a:gd name="T74" fmla="*/ 3 w 597"/>
                  <a:gd name="T75" fmla="*/ 0 h 257"/>
                  <a:gd name="T76" fmla="*/ 0 w 597"/>
                  <a:gd name="T77" fmla="*/ 1 h 257"/>
                  <a:gd name="T78" fmla="*/ 6 w 597"/>
                  <a:gd name="T79" fmla="*/ 22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7"/>
                  <a:gd name="T121" fmla="*/ 0 h 257"/>
                  <a:gd name="T122" fmla="*/ 597 w 597"/>
                  <a:gd name="T123" fmla="*/ 257 h 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7" h="257">
                    <a:moveTo>
                      <a:pt x="6" y="22"/>
                    </a:moveTo>
                    <a:lnTo>
                      <a:pt x="2" y="22"/>
                    </a:lnTo>
                    <a:lnTo>
                      <a:pt x="26" y="26"/>
                    </a:lnTo>
                    <a:lnTo>
                      <a:pt x="53" y="33"/>
                    </a:lnTo>
                    <a:lnTo>
                      <a:pt x="84" y="42"/>
                    </a:lnTo>
                    <a:lnTo>
                      <a:pt x="117" y="52"/>
                    </a:lnTo>
                    <a:lnTo>
                      <a:pt x="153" y="66"/>
                    </a:lnTo>
                    <a:lnTo>
                      <a:pt x="191" y="79"/>
                    </a:lnTo>
                    <a:lnTo>
                      <a:pt x="229" y="94"/>
                    </a:lnTo>
                    <a:lnTo>
                      <a:pt x="270" y="108"/>
                    </a:lnTo>
                    <a:lnTo>
                      <a:pt x="310" y="126"/>
                    </a:lnTo>
                    <a:lnTo>
                      <a:pt x="351" y="143"/>
                    </a:lnTo>
                    <a:lnTo>
                      <a:pt x="392" y="161"/>
                    </a:lnTo>
                    <a:lnTo>
                      <a:pt x="433" y="180"/>
                    </a:lnTo>
                    <a:lnTo>
                      <a:pt x="474" y="199"/>
                    </a:lnTo>
                    <a:lnTo>
                      <a:pt x="513" y="218"/>
                    </a:lnTo>
                    <a:lnTo>
                      <a:pt x="552" y="237"/>
                    </a:lnTo>
                    <a:lnTo>
                      <a:pt x="588" y="257"/>
                    </a:lnTo>
                    <a:lnTo>
                      <a:pt x="597" y="236"/>
                    </a:lnTo>
                    <a:lnTo>
                      <a:pt x="560" y="217"/>
                    </a:lnTo>
                    <a:lnTo>
                      <a:pt x="522" y="198"/>
                    </a:lnTo>
                    <a:lnTo>
                      <a:pt x="483" y="179"/>
                    </a:lnTo>
                    <a:lnTo>
                      <a:pt x="442" y="160"/>
                    </a:lnTo>
                    <a:lnTo>
                      <a:pt x="401" y="141"/>
                    </a:lnTo>
                    <a:lnTo>
                      <a:pt x="359" y="123"/>
                    </a:lnTo>
                    <a:lnTo>
                      <a:pt x="318" y="105"/>
                    </a:lnTo>
                    <a:lnTo>
                      <a:pt x="276" y="88"/>
                    </a:lnTo>
                    <a:lnTo>
                      <a:pt x="235" y="73"/>
                    </a:lnTo>
                    <a:lnTo>
                      <a:pt x="197" y="58"/>
                    </a:lnTo>
                    <a:lnTo>
                      <a:pt x="158" y="45"/>
                    </a:lnTo>
                    <a:lnTo>
                      <a:pt x="123" y="32"/>
                    </a:lnTo>
                    <a:lnTo>
                      <a:pt x="90" y="22"/>
                    </a:lnTo>
                    <a:lnTo>
                      <a:pt x="59" y="13"/>
                    </a:lnTo>
                    <a:lnTo>
                      <a:pt x="29" y="5"/>
                    </a:lnTo>
                    <a:lnTo>
                      <a:pt x="4" y="1"/>
                    </a:lnTo>
                    <a:lnTo>
                      <a:pt x="0" y="1"/>
                    </a:lnTo>
                    <a:lnTo>
                      <a:pt x="4" y="1"/>
                    </a:lnTo>
                    <a:lnTo>
                      <a:pt x="3" y="0"/>
                    </a:lnTo>
                    <a:lnTo>
                      <a:pt x="0" y="1"/>
                    </a:lnTo>
                    <a:lnTo>
                      <a:pt x="6" y="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6" name="Freeform 55"/>
              <p:cNvSpPr/>
              <p:nvPr/>
            </p:nvSpPr>
            <p:spPr bwMode="auto">
              <a:xfrm>
                <a:off x="809" y="2091"/>
                <a:ext cx="115" cy="192"/>
              </a:xfrm>
              <a:custGeom>
                <a:avLst/>
                <a:gdLst>
                  <a:gd name="T0" fmla="*/ 0 w 345"/>
                  <a:gd name="T1" fmla="*/ 577 h 577"/>
                  <a:gd name="T2" fmla="*/ 21 w 345"/>
                  <a:gd name="T3" fmla="*/ 577 h 577"/>
                  <a:gd name="T4" fmla="*/ 21 w 345"/>
                  <a:gd name="T5" fmla="*/ 533 h 577"/>
                  <a:gd name="T6" fmla="*/ 25 w 345"/>
                  <a:gd name="T7" fmla="*/ 489 h 577"/>
                  <a:gd name="T8" fmla="*/ 35 w 345"/>
                  <a:gd name="T9" fmla="*/ 445 h 577"/>
                  <a:gd name="T10" fmla="*/ 50 w 345"/>
                  <a:gd name="T11" fmla="*/ 398 h 577"/>
                  <a:gd name="T12" fmla="*/ 68 w 345"/>
                  <a:gd name="T13" fmla="*/ 354 h 577"/>
                  <a:gd name="T14" fmla="*/ 88 w 345"/>
                  <a:gd name="T15" fmla="*/ 310 h 577"/>
                  <a:gd name="T16" fmla="*/ 110 w 345"/>
                  <a:gd name="T17" fmla="*/ 267 h 577"/>
                  <a:gd name="T18" fmla="*/ 137 w 345"/>
                  <a:gd name="T19" fmla="*/ 226 h 577"/>
                  <a:gd name="T20" fmla="*/ 165 w 345"/>
                  <a:gd name="T21" fmla="*/ 187 h 577"/>
                  <a:gd name="T22" fmla="*/ 192 w 345"/>
                  <a:gd name="T23" fmla="*/ 150 h 577"/>
                  <a:gd name="T24" fmla="*/ 219 w 345"/>
                  <a:gd name="T25" fmla="*/ 118 h 577"/>
                  <a:gd name="T26" fmla="*/ 248 w 345"/>
                  <a:gd name="T27" fmla="*/ 88 h 577"/>
                  <a:gd name="T28" fmla="*/ 276 w 345"/>
                  <a:gd name="T29" fmla="*/ 65 h 577"/>
                  <a:gd name="T30" fmla="*/ 301 w 345"/>
                  <a:gd name="T31" fmla="*/ 44 h 577"/>
                  <a:gd name="T32" fmla="*/ 324 w 345"/>
                  <a:gd name="T33" fmla="*/ 31 h 577"/>
                  <a:gd name="T34" fmla="*/ 345 w 345"/>
                  <a:gd name="T35" fmla="*/ 21 h 577"/>
                  <a:gd name="T36" fmla="*/ 339 w 345"/>
                  <a:gd name="T37" fmla="*/ 0 h 577"/>
                  <a:gd name="T38" fmla="*/ 316 w 345"/>
                  <a:gd name="T39" fmla="*/ 10 h 577"/>
                  <a:gd name="T40" fmla="*/ 289 w 345"/>
                  <a:gd name="T41" fmla="*/ 26 h 577"/>
                  <a:gd name="T42" fmla="*/ 261 w 345"/>
                  <a:gd name="T43" fmla="*/ 47 h 577"/>
                  <a:gd name="T44" fmla="*/ 233 w 345"/>
                  <a:gd name="T45" fmla="*/ 73 h 577"/>
                  <a:gd name="T46" fmla="*/ 204 w 345"/>
                  <a:gd name="T47" fmla="*/ 103 h 577"/>
                  <a:gd name="T48" fmla="*/ 175 w 345"/>
                  <a:gd name="T49" fmla="*/ 138 h 577"/>
                  <a:gd name="T50" fmla="*/ 147 w 345"/>
                  <a:gd name="T51" fmla="*/ 175 h 577"/>
                  <a:gd name="T52" fmla="*/ 119 w 345"/>
                  <a:gd name="T53" fmla="*/ 214 h 577"/>
                  <a:gd name="T54" fmla="*/ 93 w 345"/>
                  <a:gd name="T55" fmla="*/ 256 h 577"/>
                  <a:gd name="T56" fmla="*/ 68 w 345"/>
                  <a:gd name="T57" fmla="*/ 301 h 577"/>
                  <a:gd name="T58" fmla="*/ 47 w 345"/>
                  <a:gd name="T59" fmla="*/ 345 h 577"/>
                  <a:gd name="T60" fmla="*/ 30 w 345"/>
                  <a:gd name="T61" fmla="*/ 392 h 577"/>
                  <a:gd name="T62" fmla="*/ 15 w 345"/>
                  <a:gd name="T63" fmla="*/ 439 h 577"/>
                  <a:gd name="T64" fmla="*/ 5 w 345"/>
                  <a:gd name="T65" fmla="*/ 486 h 577"/>
                  <a:gd name="T66" fmla="*/ 0 w 345"/>
                  <a:gd name="T67" fmla="*/ 533 h 577"/>
                  <a:gd name="T68" fmla="*/ 0 w 345"/>
                  <a:gd name="T69" fmla="*/ 577 h 577"/>
                  <a:gd name="T70" fmla="*/ 21 w 345"/>
                  <a:gd name="T71" fmla="*/ 577 h 577"/>
                  <a:gd name="T72" fmla="*/ 0 w 345"/>
                  <a:gd name="T73" fmla="*/ 577 h 5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5"/>
                  <a:gd name="T112" fmla="*/ 0 h 577"/>
                  <a:gd name="T113" fmla="*/ 345 w 345"/>
                  <a:gd name="T114" fmla="*/ 577 h 5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5" h="577">
                    <a:moveTo>
                      <a:pt x="0" y="577"/>
                    </a:moveTo>
                    <a:lnTo>
                      <a:pt x="21" y="577"/>
                    </a:lnTo>
                    <a:lnTo>
                      <a:pt x="21" y="533"/>
                    </a:lnTo>
                    <a:lnTo>
                      <a:pt x="25" y="489"/>
                    </a:lnTo>
                    <a:lnTo>
                      <a:pt x="35" y="445"/>
                    </a:lnTo>
                    <a:lnTo>
                      <a:pt x="50" y="398"/>
                    </a:lnTo>
                    <a:lnTo>
                      <a:pt x="68" y="354"/>
                    </a:lnTo>
                    <a:lnTo>
                      <a:pt x="88" y="310"/>
                    </a:lnTo>
                    <a:lnTo>
                      <a:pt x="110" y="267"/>
                    </a:lnTo>
                    <a:lnTo>
                      <a:pt x="137" y="226"/>
                    </a:lnTo>
                    <a:lnTo>
                      <a:pt x="165" y="187"/>
                    </a:lnTo>
                    <a:lnTo>
                      <a:pt x="192" y="150"/>
                    </a:lnTo>
                    <a:lnTo>
                      <a:pt x="219" y="118"/>
                    </a:lnTo>
                    <a:lnTo>
                      <a:pt x="248" y="88"/>
                    </a:lnTo>
                    <a:lnTo>
                      <a:pt x="276" y="65"/>
                    </a:lnTo>
                    <a:lnTo>
                      <a:pt x="301" y="44"/>
                    </a:lnTo>
                    <a:lnTo>
                      <a:pt x="324" y="31"/>
                    </a:lnTo>
                    <a:lnTo>
                      <a:pt x="345" y="21"/>
                    </a:lnTo>
                    <a:lnTo>
                      <a:pt x="339" y="0"/>
                    </a:lnTo>
                    <a:lnTo>
                      <a:pt x="316" y="10"/>
                    </a:lnTo>
                    <a:lnTo>
                      <a:pt x="289" y="26"/>
                    </a:lnTo>
                    <a:lnTo>
                      <a:pt x="261" y="47"/>
                    </a:lnTo>
                    <a:lnTo>
                      <a:pt x="233" y="73"/>
                    </a:lnTo>
                    <a:lnTo>
                      <a:pt x="204" y="103"/>
                    </a:lnTo>
                    <a:lnTo>
                      <a:pt x="175" y="138"/>
                    </a:lnTo>
                    <a:lnTo>
                      <a:pt x="147" y="175"/>
                    </a:lnTo>
                    <a:lnTo>
                      <a:pt x="119" y="214"/>
                    </a:lnTo>
                    <a:lnTo>
                      <a:pt x="93" y="256"/>
                    </a:lnTo>
                    <a:lnTo>
                      <a:pt x="68" y="301"/>
                    </a:lnTo>
                    <a:lnTo>
                      <a:pt x="47" y="345"/>
                    </a:lnTo>
                    <a:lnTo>
                      <a:pt x="30" y="392"/>
                    </a:lnTo>
                    <a:lnTo>
                      <a:pt x="15" y="439"/>
                    </a:lnTo>
                    <a:lnTo>
                      <a:pt x="5" y="486"/>
                    </a:lnTo>
                    <a:lnTo>
                      <a:pt x="0" y="533"/>
                    </a:lnTo>
                    <a:lnTo>
                      <a:pt x="0" y="577"/>
                    </a:lnTo>
                    <a:lnTo>
                      <a:pt x="21" y="577"/>
                    </a:lnTo>
                    <a:lnTo>
                      <a:pt x="0" y="57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7" name="Freeform 56"/>
              <p:cNvSpPr/>
              <p:nvPr/>
            </p:nvSpPr>
            <p:spPr bwMode="auto">
              <a:xfrm>
                <a:off x="685" y="2076"/>
                <a:ext cx="131" cy="207"/>
              </a:xfrm>
              <a:custGeom>
                <a:avLst/>
                <a:gdLst>
                  <a:gd name="T0" fmla="*/ 8 w 393"/>
                  <a:gd name="T1" fmla="*/ 23 h 620"/>
                  <a:gd name="T2" fmla="*/ 0 w 393"/>
                  <a:gd name="T3" fmla="*/ 23 h 620"/>
                  <a:gd name="T4" fmla="*/ 35 w 393"/>
                  <a:gd name="T5" fmla="*/ 39 h 620"/>
                  <a:gd name="T6" fmla="*/ 69 w 393"/>
                  <a:gd name="T7" fmla="*/ 61 h 620"/>
                  <a:gd name="T8" fmla="*/ 101 w 393"/>
                  <a:gd name="T9" fmla="*/ 87 h 620"/>
                  <a:gd name="T10" fmla="*/ 135 w 393"/>
                  <a:gd name="T11" fmla="*/ 116 h 620"/>
                  <a:gd name="T12" fmla="*/ 165 w 393"/>
                  <a:gd name="T13" fmla="*/ 152 h 620"/>
                  <a:gd name="T14" fmla="*/ 195 w 393"/>
                  <a:gd name="T15" fmla="*/ 187 h 620"/>
                  <a:gd name="T16" fmla="*/ 224 w 393"/>
                  <a:gd name="T17" fmla="*/ 227 h 620"/>
                  <a:gd name="T18" fmla="*/ 250 w 393"/>
                  <a:gd name="T19" fmla="*/ 269 h 620"/>
                  <a:gd name="T20" fmla="*/ 274 w 393"/>
                  <a:gd name="T21" fmla="*/ 310 h 620"/>
                  <a:gd name="T22" fmla="*/ 297 w 393"/>
                  <a:gd name="T23" fmla="*/ 356 h 620"/>
                  <a:gd name="T24" fmla="*/ 316 w 393"/>
                  <a:gd name="T25" fmla="*/ 400 h 620"/>
                  <a:gd name="T26" fmla="*/ 334 w 393"/>
                  <a:gd name="T27" fmla="*/ 445 h 620"/>
                  <a:gd name="T28" fmla="*/ 349 w 393"/>
                  <a:gd name="T29" fmla="*/ 491 h 620"/>
                  <a:gd name="T30" fmla="*/ 360 w 393"/>
                  <a:gd name="T31" fmla="*/ 535 h 620"/>
                  <a:gd name="T32" fmla="*/ 368 w 393"/>
                  <a:gd name="T33" fmla="*/ 579 h 620"/>
                  <a:gd name="T34" fmla="*/ 372 w 393"/>
                  <a:gd name="T35" fmla="*/ 620 h 620"/>
                  <a:gd name="T36" fmla="*/ 393 w 393"/>
                  <a:gd name="T37" fmla="*/ 620 h 620"/>
                  <a:gd name="T38" fmla="*/ 388 w 393"/>
                  <a:gd name="T39" fmla="*/ 576 h 620"/>
                  <a:gd name="T40" fmla="*/ 381 w 393"/>
                  <a:gd name="T41" fmla="*/ 532 h 620"/>
                  <a:gd name="T42" fmla="*/ 369 w 393"/>
                  <a:gd name="T43" fmla="*/ 485 h 620"/>
                  <a:gd name="T44" fmla="*/ 355 w 393"/>
                  <a:gd name="T45" fmla="*/ 440 h 620"/>
                  <a:gd name="T46" fmla="*/ 337 w 393"/>
                  <a:gd name="T47" fmla="*/ 394 h 620"/>
                  <a:gd name="T48" fmla="*/ 318 w 393"/>
                  <a:gd name="T49" fmla="*/ 347 h 620"/>
                  <a:gd name="T50" fmla="*/ 294 w 393"/>
                  <a:gd name="T51" fmla="*/ 302 h 620"/>
                  <a:gd name="T52" fmla="*/ 268 w 393"/>
                  <a:gd name="T53" fmla="*/ 257 h 620"/>
                  <a:gd name="T54" fmla="*/ 242 w 393"/>
                  <a:gd name="T55" fmla="*/ 215 h 620"/>
                  <a:gd name="T56" fmla="*/ 212 w 393"/>
                  <a:gd name="T57" fmla="*/ 175 h 620"/>
                  <a:gd name="T58" fmla="*/ 183 w 393"/>
                  <a:gd name="T59" fmla="*/ 137 h 620"/>
                  <a:gd name="T60" fmla="*/ 149 w 393"/>
                  <a:gd name="T61" fmla="*/ 102 h 620"/>
                  <a:gd name="T62" fmla="*/ 116 w 393"/>
                  <a:gd name="T63" fmla="*/ 69 h 620"/>
                  <a:gd name="T64" fmla="*/ 80 w 393"/>
                  <a:gd name="T65" fmla="*/ 43 h 620"/>
                  <a:gd name="T66" fmla="*/ 44 w 393"/>
                  <a:gd name="T67" fmla="*/ 21 h 620"/>
                  <a:gd name="T68" fmla="*/ 8 w 393"/>
                  <a:gd name="T69" fmla="*/ 2 h 620"/>
                  <a:gd name="T70" fmla="*/ 0 w 393"/>
                  <a:gd name="T71" fmla="*/ 2 h 620"/>
                  <a:gd name="T72" fmla="*/ 8 w 393"/>
                  <a:gd name="T73" fmla="*/ 2 h 620"/>
                  <a:gd name="T74" fmla="*/ 4 w 393"/>
                  <a:gd name="T75" fmla="*/ 0 h 620"/>
                  <a:gd name="T76" fmla="*/ 0 w 393"/>
                  <a:gd name="T77" fmla="*/ 2 h 620"/>
                  <a:gd name="T78" fmla="*/ 8 w 393"/>
                  <a:gd name="T79" fmla="*/ 23 h 6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3"/>
                  <a:gd name="T121" fmla="*/ 0 h 620"/>
                  <a:gd name="T122" fmla="*/ 393 w 393"/>
                  <a:gd name="T123" fmla="*/ 620 h 6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3" h="620">
                    <a:moveTo>
                      <a:pt x="8" y="23"/>
                    </a:moveTo>
                    <a:lnTo>
                      <a:pt x="0" y="23"/>
                    </a:lnTo>
                    <a:lnTo>
                      <a:pt x="35" y="39"/>
                    </a:lnTo>
                    <a:lnTo>
                      <a:pt x="69" y="61"/>
                    </a:lnTo>
                    <a:lnTo>
                      <a:pt x="101" y="87"/>
                    </a:lnTo>
                    <a:lnTo>
                      <a:pt x="135" y="116"/>
                    </a:lnTo>
                    <a:lnTo>
                      <a:pt x="165" y="152"/>
                    </a:lnTo>
                    <a:lnTo>
                      <a:pt x="195" y="187"/>
                    </a:lnTo>
                    <a:lnTo>
                      <a:pt x="224" y="227"/>
                    </a:lnTo>
                    <a:lnTo>
                      <a:pt x="250" y="269"/>
                    </a:lnTo>
                    <a:lnTo>
                      <a:pt x="274" y="310"/>
                    </a:lnTo>
                    <a:lnTo>
                      <a:pt x="297" y="356"/>
                    </a:lnTo>
                    <a:lnTo>
                      <a:pt x="316" y="400"/>
                    </a:lnTo>
                    <a:lnTo>
                      <a:pt x="334" y="445"/>
                    </a:lnTo>
                    <a:lnTo>
                      <a:pt x="349" y="491"/>
                    </a:lnTo>
                    <a:lnTo>
                      <a:pt x="360" y="535"/>
                    </a:lnTo>
                    <a:lnTo>
                      <a:pt x="368" y="579"/>
                    </a:lnTo>
                    <a:lnTo>
                      <a:pt x="372" y="620"/>
                    </a:lnTo>
                    <a:lnTo>
                      <a:pt x="393" y="620"/>
                    </a:lnTo>
                    <a:lnTo>
                      <a:pt x="388" y="576"/>
                    </a:lnTo>
                    <a:lnTo>
                      <a:pt x="381" y="532"/>
                    </a:lnTo>
                    <a:lnTo>
                      <a:pt x="369" y="485"/>
                    </a:lnTo>
                    <a:lnTo>
                      <a:pt x="355" y="440"/>
                    </a:lnTo>
                    <a:lnTo>
                      <a:pt x="337" y="394"/>
                    </a:lnTo>
                    <a:lnTo>
                      <a:pt x="318" y="347"/>
                    </a:lnTo>
                    <a:lnTo>
                      <a:pt x="294" y="302"/>
                    </a:lnTo>
                    <a:lnTo>
                      <a:pt x="268" y="257"/>
                    </a:lnTo>
                    <a:lnTo>
                      <a:pt x="242" y="215"/>
                    </a:lnTo>
                    <a:lnTo>
                      <a:pt x="212" y="175"/>
                    </a:lnTo>
                    <a:lnTo>
                      <a:pt x="183" y="137"/>
                    </a:lnTo>
                    <a:lnTo>
                      <a:pt x="149" y="102"/>
                    </a:lnTo>
                    <a:lnTo>
                      <a:pt x="116" y="69"/>
                    </a:lnTo>
                    <a:lnTo>
                      <a:pt x="80" y="43"/>
                    </a:lnTo>
                    <a:lnTo>
                      <a:pt x="44" y="21"/>
                    </a:lnTo>
                    <a:lnTo>
                      <a:pt x="8" y="2"/>
                    </a:lnTo>
                    <a:lnTo>
                      <a:pt x="0" y="2"/>
                    </a:lnTo>
                    <a:lnTo>
                      <a:pt x="8" y="2"/>
                    </a:lnTo>
                    <a:lnTo>
                      <a:pt x="4" y="0"/>
                    </a:lnTo>
                    <a:lnTo>
                      <a:pt x="0" y="2"/>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8" name="Freeform 57"/>
              <p:cNvSpPr/>
              <p:nvPr/>
            </p:nvSpPr>
            <p:spPr bwMode="auto">
              <a:xfrm>
                <a:off x="630" y="2081"/>
                <a:ext cx="157" cy="431"/>
              </a:xfrm>
              <a:custGeom>
                <a:avLst/>
                <a:gdLst>
                  <a:gd name="T0" fmla="*/ 472 w 472"/>
                  <a:gd name="T1" fmla="*/ 1277 h 1292"/>
                  <a:gd name="T2" fmla="*/ 397 w 472"/>
                  <a:gd name="T3" fmla="*/ 1213 h 1292"/>
                  <a:gd name="T4" fmla="*/ 330 w 472"/>
                  <a:gd name="T5" fmla="*/ 1145 h 1292"/>
                  <a:gd name="T6" fmla="*/ 267 w 472"/>
                  <a:gd name="T7" fmla="*/ 1075 h 1292"/>
                  <a:gd name="T8" fmla="*/ 208 w 472"/>
                  <a:gd name="T9" fmla="*/ 1001 h 1292"/>
                  <a:gd name="T10" fmla="*/ 157 w 472"/>
                  <a:gd name="T11" fmla="*/ 926 h 1292"/>
                  <a:gd name="T12" fmla="*/ 114 w 472"/>
                  <a:gd name="T13" fmla="*/ 847 h 1292"/>
                  <a:gd name="T14" fmla="*/ 78 w 472"/>
                  <a:gd name="T15" fmla="*/ 769 h 1292"/>
                  <a:gd name="T16" fmla="*/ 50 w 472"/>
                  <a:gd name="T17" fmla="*/ 688 h 1292"/>
                  <a:gd name="T18" fmla="*/ 29 w 472"/>
                  <a:gd name="T19" fmla="*/ 605 h 1292"/>
                  <a:gd name="T20" fmla="*/ 19 w 472"/>
                  <a:gd name="T21" fmla="*/ 522 h 1292"/>
                  <a:gd name="T22" fmla="*/ 17 w 472"/>
                  <a:gd name="T23" fmla="*/ 436 h 1292"/>
                  <a:gd name="T24" fmla="*/ 28 w 472"/>
                  <a:gd name="T25" fmla="*/ 352 h 1292"/>
                  <a:gd name="T26" fmla="*/ 48 w 472"/>
                  <a:gd name="T27" fmla="*/ 265 h 1292"/>
                  <a:gd name="T28" fmla="*/ 79 w 472"/>
                  <a:gd name="T29" fmla="*/ 180 h 1292"/>
                  <a:gd name="T30" fmla="*/ 123 w 472"/>
                  <a:gd name="T31" fmla="*/ 97 h 1292"/>
                  <a:gd name="T32" fmla="*/ 177 w 472"/>
                  <a:gd name="T33" fmla="*/ 11 h 1292"/>
                  <a:gd name="T34" fmla="*/ 163 w 472"/>
                  <a:gd name="T35" fmla="*/ 0 h 1292"/>
                  <a:gd name="T36" fmla="*/ 106 w 472"/>
                  <a:gd name="T37" fmla="*/ 88 h 1292"/>
                  <a:gd name="T38" fmla="*/ 62 w 472"/>
                  <a:gd name="T39" fmla="*/ 174 h 1292"/>
                  <a:gd name="T40" fmla="*/ 31 w 472"/>
                  <a:gd name="T41" fmla="*/ 263 h 1292"/>
                  <a:gd name="T42" fmla="*/ 10 w 472"/>
                  <a:gd name="T43" fmla="*/ 349 h 1292"/>
                  <a:gd name="T44" fmla="*/ 0 w 472"/>
                  <a:gd name="T45" fmla="*/ 436 h 1292"/>
                  <a:gd name="T46" fmla="*/ 1 w 472"/>
                  <a:gd name="T47" fmla="*/ 522 h 1292"/>
                  <a:gd name="T48" fmla="*/ 12 w 472"/>
                  <a:gd name="T49" fmla="*/ 608 h 1292"/>
                  <a:gd name="T50" fmla="*/ 32 w 472"/>
                  <a:gd name="T51" fmla="*/ 691 h 1292"/>
                  <a:gd name="T52" fmla="*/ 60 w 472"/>
                  <a:gd name="T53" fmla="*/ 775 h 1292"/>
                  <a:gd name="T54" fmla="*/ 97 w 472"/>
                  <a:gd name="T55" fmla="*/ 856 h 1292"/>
                  <a:gd name="T56" fmla="*/ 142 w 472"/>
                  <a:gd name="T57" fmla="*/ 935 h 1292"/>
                  <a:gd name="T58" fmla="*/ 194 w 472"/>
                  <a:gd name="T59" fmla="*/ 1013 h 1292"/>
                  <a:gd name="T60" fmla="*/ 252 w 472"/>
                  <a:gd name="T61" fmla="*/ 1086 h 1292"/>
                  <a:gd name="T62" fmla="*/ 315 w 472"/>
                  <a:gd name="T63" fmla="*/ 1157 h 1292"/>
                  <a:gd name="T64" fmla="*/ 386 w 472"/>
                  <a:gd name="T65" fmla="*/ 1227 h 1292"/>
                  <a:gd name="T66" fmla="*/ 460 w 472"/>
                  <a:gd name="T67" fmla="*/ 1292 h 1292"/>
                  <a:gd name="T68" fmla="*/ 472 w 472"/>
                  <a:gd name="T69" fmla="*/ 1277 h 12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2"/>
                  <a:gd name="T106" fmla="*/ 0 h 1292"/>
                  <a:gd name="T107" fmla="*/ 472 w 472"/>
                  <a:gd name="T108" fmla="*/ 1292 h 12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2" h="1292">
                    <a:moveTo>
                      <a:pt x="472" y="1277"/>
                    </a:moveTo>
                    <a:lnTo>
                      <a:pt x="397" y="1213"/>
                    </a:lnTo>
                    <a:lnTo>
                      <a:pt x="330" y="1145"/>
                    </a:lnTo>
                    <a:lnTo>
                      <a:pt x="267" y="1075"/>
                    </a:lnTo>
                    <a:lnTo>
                      <a:pt x="208" y="1001"/>
                    </a:lnTo>
                    <a:lnTo>
                      <a:pt x="157" y="926"/>
                    </a:lnTo>
                    <a:lnTo>
                      <a:pt x="114" y="847"/>
                    </a:lnTo>
                    <a:lnTo>
                      <a:pt x="78" y="769"/>
                    </a:lnTo>
                    <a:lnTo>
                      <a:pt x="50" y="688"/>
                    </a:lnTo>
                    <a:lnTo>
                      <a:pt x="29" y="605"/>
                    </a:lnTo>
                    <a:lnTo>
                      <a:pt x="19" y="522"/>
                    </a:lnTo>
                    <a:lnTo>
                      <a:pt x="17" y="436"/>
                    </a:lnTo>
                    <a:lnTo>
                      <a:pt x="28" y="352"/>
                    </a:lnTo>
                    <a:lnTo>
                      <a:pt x="48" y="265"/>
                    </a:lnTo>
                    <a:lnTo>
                      <a:pt x="79" y="180"/>
                    </a:lnTo>
                    <a:lnTo>
                      <a:pt x="123" y="97"/>
                    </a:lnTo>
                    <a:lnTo>
                      <a:pt x="177" y="11"/>
                    </a:lnTo>
                    <a:lnTo>
                      <a:pt x="163" y="0"/>
                    </a:lnTo>
                    <a:lnTo>
                      <a:pt x="106" y="88"/>
                    </a:lnTo>
                    <a:lnTo>
                      <a:pt x="62" y="174"/>
                    </a:lnTo>
                    <a:lnTo>
                      <a:pt x="31" y="263"/>
                    </a:lnTo>
                    <a:lnTo>
                      <a:pt x="10" y="349"/>
                    </a:lnTo>
                    <a:lnTo>
                      <a:pt x="0" y="436"/>
                    </a:lnTo>
                    <a:lnTo>
                      <a:pt x="1" y="522"/>
                    </a:lnTo>
                    <a:lnTo>
                      <a:pt x="12" y="608"/>
                    </a:lnTo>
                    <a:lnTo>
                      <a:pt x="32" y="691"/>
                    </a:lnTo>
                    <a:lnTo>
                      <a:pt x="60" y="775"/>
                    </a:lnTo>
                    <a:lnTo>
                      <a:pt x="97" y="856"/>
                    </a:lnTo>
                    <a:lnTo>
                      <a:pt x="142" y="935"/>
                    </a:lnTo>
                    <a:lnTo>
                      <a:pt x="194" y="1013"/>
                    </a:lnTo>
                    <a:lnTo>
                      <a:pt x="252" y="1086"/>
                    </a:lnTo>
                    <a:lnTo>
                      <a:pt x="315" y="1157"/>
                    </a:lnTo>
                    <a:lnTo>
                      <a:pt x="386" y="1227"/>
                    </a:lnTo>
                    <a:lnTo>
                      <a:pt x="460" y="1292"/>
                    </a:lnTo>
                    <a:lnTo>
                      <a:pt x="472" y="127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59" name="Freeform 58"/>
              <p:cNvSpPr/>
              <p:nvPr/>
            </p:nvSpPr>
            <p:spPr bwMode="auto">
              <a:xfrm>
                <a:off x="684" y="2084"/>
                <a:ext cx="105" cy="422"/>
              </a:xfrm>
              <a:custGeom>
                <a:avLst/>
                <a:gdLst>
                  <a:gd name="T0" fmla="*/ 315 w 315"/>
                  <a:gd name="T1" fmla="*/ 1258 h 1267"/>
                  <a:gd name="T2" fmla="*/ 295 w 315"/>
                  <a:gd name="T3" fmla="*/ 1220 h 1267"/>
                  <a:gd name="T4" fmla="*/ 273 w 315"/>
                  <a:gd name="T5" fmla="*/ 1162 h 1267"/>
                  <a:gd name="T6" fmla="*/ 249 w 315"/>
                  <a:gd name="T7" fmla="*/ 1092 h 1267"/>
                  <a:gd name="T8" fmla="*/ 227 w 315"/>
                  <a:gd name="T9" fmla="*/ 1008 h 1267"/>
                  <a:gd name="T10" fmla="*/ 204 w 315"/>
                  <a:gd name="T11" fmla="*/ 914 h 1267"/>
                  <a:gd name="T12" fmla="*/ 180 w 315"/>
                  <a:gd name="T13" fmla="*/ 813 h 1267"/>
                  <a:gd name="T14" fmla="*/ 158 w 315"/>
                  <a:gd name="T15" fmla="*/ 709 h 1267"/>
                  <a:gd name="T16" fmla="*/ 136 w 315"/>
                  <a:gd name="T17" fmla="*/ 602 h 1267"/>
                  <a:gd name="T18" fmla="*/ 116 w 315"/>
                  <a:gd name="T19" fmla="*/ 496 h 1267"/>
                  <a:gd name="T20" fmla="*/ 95 w 315"/>
                  <a:gd name="T21" fmla="*/ 395 h 1267"/>
                  <a:gd name="T22" fmla="*/ 77 w 315"/>
                  <a:gd name="T23" fmla="*/ 298 h 1267"/>
                  <a:gd name="T24" fmla="*/ 61 w 315"/>
                  <a:gd name="T25" fmla="*/ 211 h 1267"/>
                  <a:gd name="T26" fmla="*/ 47 w 315"/>
                  <a:gd name="T27" fmla="*/ 135 h 1267"/>
                  <a:gd name="T28" fmla="*/ 35 w 315"/>
                  <a:gd name="T29" fmla="*/ 73 h 1267"/>
                  <a:gd name="T30" fmla="*/ 25 w 315"/>
                  <a:gd name="T31" fmla="*/ 27 h 1267"/>
                  <a:gd name="T32" fmla="*/ 17 w 315"/>
                  <a:gd name="T33" fmla="*/ 0 h 1267"/>
                  <a:gd name="T34" fmla="*/ 0 w 315"/>
                  <a:gd name="T35" fmla="*/ 5 h 1267"/>
                  <a:gd name="T36" fmla="*/ 7 w 315"/>
                  <a:gd name="T37" fmla="*/ 30 h 1267"/>
                  <a:gd name="T38" fmla="*/ 17 w 315"/>
                  <a:gd name="T39" fmla="*/ 76 h 1267"/>
                  <a:gd name="T40" fmla="*/ 29 w 315"/>
                  <a:gd name="T41" fmla="*/ 138 h 1267"/>
                  <a:gd name="T42" fmla="*/ 44 w 315"/>
                  <a:gd name="T43" fmla="*/ 214 h 1267"/>
                  <a:gd name="T44" fmla="*/ 60 w 315"/>
                  <a:gd name="T45" fmla="*/ 301 h 1267"/>
                  <a:gd name="T46" fmla="*/ 77 w 315"/>
                  <a:gd name="T47" fmla="*/ 397 h 1267"/>
                  <a:gd name="T48" fmla="*/ 98 w 315"/>
                  <a:gd name="T49" fmla="*/ 499 h 1267"/>
                  <a:gd name="T50" fmla="*/ 119 w 315"/>
                  <a:gd name="T51" fmla="*/ 604 h 1267"/>
                  <a:gd name="T52" fmla="*/ 141 w 315"/>
                  <a:gd name="T53" fmla="*/ 712 h 1267"/>
                  <a:gd name="T54" fmla="*/ 163 w 315"/>
                  <a:gd name="T55" fmla="*/ 816 h 1267"/>
                  <a:gd name="T56" fmla="*/ 186 w 315"/>
                  <a:gd name="T57" fmla="*/ 917 h 1267"/>
                  <a:gd name="T58" fmla="*/ 209 w 315"/>
                  <a:gd name="T59" fmla="*/ 1011 h 1267"/>
                  <a:gd name="T60" fmla="*/ 231 w 315"/>
                  <a:gd name="T61" fmla="*/ 1095 h 1267"/>
                  <a:gd name="T62" fmla="*/ 255 w 315"/>
                  <a:gd name="T63" fmla="*/ 1168 h 1267"/>
                  <a:gd name="T64" fmla="*/ 277 w 315"/>
                  <a:gd name="T65" fmla="*/ 1226 h 1267"/>
                  <a:gd name="T66" fmla="*/ 300 w 315"/>
                  <a:gd name="T67" fmla="*/ 1267 h 1267"/>
                  <a:gd name="T68" fmla="*/ 315 w 315"/>
                  <a:gd name="T69" fmla="*/ 1258 h 12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5"/>
                  <a:gd name="T106" fmla="*/ 0 h 1267"/>
                  <a:gd name="T107" fmla="*/ 315 w 315"/>
                  <a:gd name="T108" fmla="*/ 1267 h 12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5" h="1267">
                    <a:moveTo>
                      <a:pt x="315" y="1258"/>
                    </a:moveTo>
                    <a:lnTo>
                      <a:pt x="295" y="1220"/>
                    </a:lnTo>
                    <a:lnTo>
                      <a:pt x="273" y="1162"/>
                    </a:lnTo>
                    <a:lnTo>
                      <a:pt x="249" y="1092"/>
                    </a:lnTo>
                    <a:lnTo>
                      <a:pt x="227" y="1008"/>
                    </a:lnTo>
                    <a:lnTo>
                      <a:pt x="204" y="914"/>
                    </a:lnTo>
                    <a:lnTo>
                      <a:pt x="180" y="813"/>
                    </a:lnTo>
                    <a:lnTo>
                      <a:pt x="158" y="709"/>
                    </a:lnTo>
                    <a:lnTo>
                      <a:pt x="136" y="602"/>
                    </a:lnTo>
                    <a:lnTo>
                      <a:pt x="116" y="496"/>
                    </a:lnTo>
                    <a:lnTo>
                      <a:pt x="95" y="395"/>
                    </a:lnTo>
                    <a:lnTo>
                      <a:pt x="77" y="298"/>
                    </a:lnTo>
                    <a:lnTo>
                      <a:pt x="61" y="211"/>
                    </a:lnTo>
                    <a:lnTo>
                      <a:pt x="47" y="135"/>
                    </a:lnTo>
                    <a:lnTo>
                      <a:pt x="35" y="73"/>
                    </a:lnTo>
                    <a:lnTo>
                      <a:pt x="25" y="27"/>
                    </a:lnTo>
                    <a:lnTo>
                      <a:pt x="17" y="0"/>
                    </a:lnTo>
                    <a:lnTo>
                      <a:pt x="0" y="5"/>
                    </a:lnTo>
                    <a:lnTo>
                      <a:pt x="7" y="30"/>
                    </a:lnTo>
                    <a:lnTo>
                      <a:pt x="17" y="76"/>
                    </a:lnTo>
                    <a:lnTo>
                      <a:pt x="29" y="138"/>
                    </a:lnTo>
                    <a:lnTo>
                      <a:pt x="44" y="214"/>
                    </a:lnTo>
                    <a:lnTo>
                      <a:pt x="60" y="301"/>
                    </a:lnTo>
                    <a:lnTo>
                      <a:pt x="77" y="397"/>
                    </a:lnTo>
                    <a:lnTo>
                      <a:pt x="98" y="499"/>
                    </a:lnTo>
                    <a:lnTo>
                      <a:pt x="119" y="604"/>
                    </a:lnTo>
                    <a:lnTo>
                      <a:pt x="141" y="712"/>
                    </a:lnTo>
                    <a:lnTo>
                      <a:pt x="163" y="816"/>
                    </a:lnTo>
                    <a:lnTo>
                      <a:pt x="186" y="917"/>
                    </a:lnTo>
                    <a:lnTo>
                      <a:pt x="209" y="1011"/>
                    </a:lnTo>
                    <a:lnTo>
                      <a:pt x="231" y="1095"/>
                    </a:lnTo>
                    <a:lnTo>
                      <a:pt x="255" y="1168"/>
                    </a:lnTo>
                    <a:lnTo>
                      <a:pt x="277" y="1226"/>
                    </a:lnTo>
                    <a:lnTo>
                      <a:pt x="300" y="1267"/>
                    </a:lnTo>
                    <a:lnTo>
                      <a:pt x="315" y="12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0" name="Freeform 59"/>
              <p:cNvSpPr/>
              <p:nvPr/>
            </p:nvSpPr>
            <p:spPr bwMode="auto">
              <a:xfrm>
                <a:off x="796" y="2283"/>
                <a:ext cx="21" cy="206"/>
              </a:xfrm>
              <a:custGeom>
                <a:avLst/>
                <a:gdLst>
                  <a:gd name="T0" fmla="*/ 18 w 63"/>
                  <a:gd name="T1" fmla="*/ 617 h 617"/>
                  <a:gd name="T2" fmla="*/ 29 w 63"/>
                  <a:gd name="T3" fmla="*/ 571 h 617"/>
                  <a:gd name="T4" fmla="*/ 40 w 63"/>
                  <a:gd name="T5" fmla="*/ 498 h 617"/>
                  <a:gd name="T6" fmla="*/ 48 w 63"/>
                  <a:gd name="T7" fmla="*/ 407 h 617"/>
                  <a:gd name="T8" fmla="*/ 54 w 63"/>
                  <a:gd name="T9" fmla="*/ 306 h 617"/>
                  <a:gd name="T10" fmla="*/ 59 w 63"/>
                  <a:gd name="T11" fmla="*/ 206 h 617"/>
                  <a:gd name="T12" fmla="*/ 63 w 63"/>
                  <a:gd name="T13" fmla="*/ 115 h 617"/>
                  <a:gd name="T14" fmla="*/ 63 w 63"/>
                  <a:gd name="T15" fmla="*/ 43 h 617"/>
                  <a:gd name="T16" fmla="*/ 62 w 63"/>
                  <a:gd name="T17" fmla="*/ 0 h 617"/>
                  <a:gd name="T18" fmla="*/ 44 w 63"/>
                  <a:gd name="T19" fmla="*/ 0 h 617"/>
                  <a:gd name="T20" fmla="*/ 43 w 63"/>
                  <a:gd name="T21" fmla="*/ 43 h 617"/>
                  <a:gd name="T22" fmla="*/ 43 w 63"/>
                  <a:gd name="T23" fmla="*/ 115 h 617"/>
                  <a:gd name="T24" fmla="*/ 41 w 63"/>
                  <a:gd name="T25" fmla="*/ 206 h 617"/>
                  <a:gd name="T26" fmla="*/ 37 w 63"/>
                  <a:gd name="T27" fmla="*/ 306 h 617"/>
                  <a:gd name="T28" fmla="*/ 31 w 63"/>
                  <a:gd name="T29" fmla="*/ 407 h 617"/>
                  <a:gd name="T30" fmla="*/ 22 w 63"/>
                  <a:gd name="T31" fmla="*/ 498 h 617"/>
                  <a:gd name="T32" fmla="*/ 12 w 63"/>
                  <a:gd name="T33" fmla="*/ 568 h 617"/>
                  <a:gd name="T34" fmla="*/ 0 w 63"/>
                  <a:gd name="T35" fmla="*/ 608 h 617"/>
                  <a:gd name="T36" fmla="*/ 18 w 63"/>
                  <a:gd name="T37" fmla="*/ 617 h 6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617"/>
                  <a:gd name="T59" fmla="*/ 63 w 63"/>
                  <a:gd name="T60" fmla="*/ 617 h 6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617">
                    <a:moveTo>
                      <a:pt x="18" y="617"/>
                    </a:moveTo>
                    <a:lnTo>
                      <a:pt x="29" y="571"/>
                    </a:lnTo>
                    <a:lnTo>
                      <a:pt x="40" y="498"/>
                    </a:lnTo>
                    <a:lnTo>
                      <a:pt x="48" y="407"/>
                    </a:lnTo>
                    <a:lnTo>
                      <a:pt x="54" y="306"/>
                    </a:lnTo>
                    <a:lnTo>
                      <a:pt x="59" y="206"/>
                    </a:lnTo>
                    <a:lnTo>
                      <a:pt x="63" y="115"/>
                    </a:lnTo>
                    <a:lnTo>
                      <a:pt x="63" y="43"/>
                    </a:lnTo>
                    <a:lnTo>
                      <a:pt x="62" y="0"/>
                    </a:lnTo>
                    <a:lnTo>
                      <a:pt x="44" y="0"/>
                    </a:lnTo>
                    <a:lnTo>
                      <a:pt x="43" y="43"/>
                    </a:lnTo>
                    <a:lnTo>
                      <a:pt x="43" y="115"/>
                    </a:lnTo>
                    <a:lnTo>
                      <a:pt x="41" y="206"/>
                    </a:lnTo>
                    <a:lnTo>
                      <a:pt x="37" y="306"/>
                    </a:lnTo>
                    <a:lnTo>
                      <a:pt x="31" y="407"/>
                    </a:lnTo>
                    <a:lnTo>
                      <a:pt x="22" y="498"/>
                    </a:lnTo>
                    <a:lnTo>
                      <a:pt x="12" y="568"/>
                    </a:lnTo>
                    <a:lnTo>
                      <a:pt x="0" y="608"/>
                    </a:lnTo>
                    <a:lnTo>
                      <a:pt x="18" y="6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1" name="Freeform 60"/>
              <p:cNvSpPr/>
              <p:nvPr/>
            </p:nvSpPr>
            <p:spPr bwMode="auto">
              <a:xfrm>
                <a:off x="837" y="2092"/>
                <a:ext cx="85" cy="229"/>
              </a:xfrm>
              <a:custGeom>
                <a:avLst/>
                <a:gdLst>
                  <a:gd name="T0" fmla="*/ 31 w 254"/>
                  <a:gd name="T1" fmla="*/ 682 h 688"/>
                  <a:gd name="T2" fmla="*/ 22 w 254"/>
                  <a:gd name="T3" fmla="*/ 644 h 688"/>
                  <a:gd name="T4" fmla="*/ 17 w 254"/>
                  <a:gd name="T5" fmla="*/ 604 h 688"/>
                  <a:gd name="T6" fmla="*/ 19 w 254"/>
                  <a:gd name="T7" fmla="*/ 558 h 688"/>
                  <a:gd name="T8" fmla="*/ 23 w 254"/>
                  <a:gd name="T9" fmla="*/ 513 h 688"/>
                  <a:gd name="T10" fmla="*/ 32 w 254"/>
                  <a:gd name="T11" fmla="*/ 466 h 688"/>
                  <a:gd name="T12" fmla="*/ 44 w 254"/>
                  <a:gd name="T13" fmla="*/ 416 h 688"/>
                  <a:gd name="T14" fmla="*/ 59 w 254"/>
                  <a:gd name="T15" fmla="*/ 369 h 688"/>
                  <a:gd name="T16" fmla="*/ 76 w 254"/>
                  <a:gd name="T17" fmla="*/ 319 h 688"/>
                  <a:gd name="T18" fmla="*/ 95 w 254"/>
                  <a:gd name="T19" fmla="*/ 272 h 688"/>
                  <a:gd name="T20" fmla="*/ 116 w 254"/>
                  <a:gd name="T21" fmla="*/ 227 h 688"/>
                  <a:gd name="T22" fmla="*/ 139 w 254"/>
                  <a:gd name="T23" fmla="*/ 183 h 688"/>
                  <a:gd name="T24" fmla="*/ 161 w 254"/>
                  <a:gd name="T25" fmla="*/ 140 h 688"/>
                  <a:gd name="T26" fmla="*/ 185 w 254"/>
                  <a:gd name="T27" fmla="*/ 102 h 688"/>
                  <a:gd name="T28" fmla="*/ 208 w 254"/>
                  <a:gd name="T29" fmla="*/ 68 h 688"/>
                  <a:gd name="T30" fmla="*/ 232 w 254"/>
                  <a:gd name="T31" fmla="*/ 37 h 688"/>
                  <a:gd name="T32" fmla="*/ 254 w 254"/>
                  <a:gd name="T33" fmla="*/ 12 h 688"/>
                  <a:gd name="T34" fmla="*/ 239 w 254"/>
                  <a:gd name="T35" fmla="*/ 0 h 688"/>
                  <a:gd name="T36" fmla="*/ 217 w 254"/>
                  <a:gd name="T37" fmla="*/ 25 h 688"/>
                  <a:gd name="T38" fmla="*/ 193 w 254"/>
                  <a:gd name="T39" fmla="*/ 56 h 688"/>
                  <a:gd name="T40" fmla="*/ 170 w 254"/>
                  <a:gd name="T41" fmla="*/ 93 h 688"/>
                  <a:gd name="T42" fmla="*/ 144 w 254"/>
                  <a:gd name="T43" fmla="*/ 131 h 688"/>
                  <a:gd name="T44" fmla="*/ 122 w 254"/>
                  <a:gd name="T45" fmla="*/ 174 h 688"/>
                  <a:gd name="T46" fmla="*/ 98 w 254"/>
                  <a:gd name="T47" fmla="*/ 218 h 688"/>
                  <a:gd name="T48" fmla="*/ 78 w 254"/>
                  <a:gd name="T49" fmla="*/ 266 h 688"/>
                  <a:gd name="T50" fmla="*/ 59 w 254"/>
                  <a:gd name="T51" fmla="*/ 313 h 688"/>
                  <a:gd name="T52" fmla="*/ 41 w 254"/>
                  <a:gd name="T53" fmla="*/ 363 h 688"/>
                  <a:gd name="T54" fmla="*/ 26 w 254"/>
                  <a:gd name="T55" fmla="*/ 413 h 688"/>
                  <a:gd name="T56" fmla="*/ 15 w 254"/>
                  <a:gd name="T57" fmla="*/ 463 h 688"/>
                  <a:gd name="T58" fmla="*/ 6 w 254"/>
                  <a:gd name="T59" fmla="*/ 513 h 688"/>
                  <a:gd name="T60" fmla="*/ 1 w 254"/>
                  <a:gd name="T61" fmla="*/ 558 h 688"/>
                  <a:gd name="T62" fmla="*/ 0 w 254"/>
                  <a:gd name="T63" fmla="*/ 604 h 688"/>
                  <a:gd name="T64" fmla="*/ 4 w 254"/>
                  <a:gd name="T65" fmla="*/ 647 h 688"/>
                  <a:gd name="T66" fmla="*/ 13 w 254"/>
                  <a:gd name="T67" fmla="*/ 688 h 688"/>
                  <a:gd name="T68" fmla="*/ 31 w 254"/>
                  <a:gd name="T69" fmla="*/ 682 h 6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688"/>
                  <a:gd name="T107" fmla="*/ 254 w 254"/>
                  <a:gd name="T108" fmla="*/ 688 h 6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688">
                    <a:moveTo>
                      <a:pt x="31" y="682"/>
                    </a:moveTo>
                    <a:lnTo>
                      <a:pt x="22" y="644"/>
                    </a:lnTo>
                    <a:lnTo>
                      <a:pt x="17" y="604"/>
                    </a:lnTo>
                    <a:lnTo>
                      <a:pt x="19" y="558"/>
                    </a:lnTo>
                    <a:lnTo>
                      <a:pt x="23" y="513"/>
                    </a:lnTo>
                    <a:lnTo>
                      <a:pt x="32" y="466"/>
                    </a:lnTo>
                    <a:lnTo>
                      <a:pt x="44" y="416"/>
                    </a:lnTo>
                    <a:lnTo>
                      <a:pt x="59" y="369"/>
                    </a:lnTo>
                    <a:lnTo>
                      <a:pt x="76" y="319"/>
                    </a:lnTo>
                    <a:lnTo>
                      <a:pt x="95" y="272"/>
                    </a:lnTo>
                    <a:lnTo>
                      <a:pt x="116" y="227"/>
                    </a:lnTo>
                    <a:lnTo>
                      <a:pt x="139" y="183"/>
                    </a:lnTo>
                    <a:lnTo>
                      <a:pt x="161" y="140"/>
                    </a:lnTo>
                    <a:lnTo>
                      <a:pt x="185" y="102"/>
                    </a:lnTo>
                    <a:lnTo>
                      <a:pt x="208" y="68"/>
                    </a:lnTo>
                    <a:lnTo>
                      <a:pt x="232" y="37"/>
                    </a:lnTo>
                    <a:lnTo>
                      <a:pt x="254" y="12"/>
                    </a:lnTo>
                    <a:lnTo>
                      <a:pt x="239" y="0"/>
                    </a:lnTo>
                    <a:lnTo>
                      <a:pt x="217" y="25"/>
                    </a:lnTo>
                    <a:lnTo>
                      <a:pt x="193" y="56"/>
                    </a:lnTo>
                    <a:lnTo>
                      <a:pt x="170" y="93"/>
                    </a:lnTo>
                    <a:lnTo>
                      <a:pt x="144" y="131"/>
                    </a:lnTo>
                    <a:lnTo>
                      <a:pt x="122" y="174"/>
                    </a:lnTo>
                    <a:lnTo>
                      <a:pt x="98" y="218"/>
                    </a:lnTo>
                    <a:lnTo>
                      <a:pt x="78" y="266"/>
                    </a:lnTo>
                    <a:lnTo>
                      <a:pt x="59" y="313"/>
                    </a:lnTo>
                    <a:lnTo>
                      <a:pt x="41" y="363"/>
                    </a:lnTo>
                    <a:lnTo>
                      <a:pt x="26" y="413"/>
                    </a:lnTo>
                    <a:lnTo>
                      <a:pt x="15" y="463"/>
                    </a:lnTo>
                    <a:lnTo>
                      <a:pt x="6" y="513"/>
                    </a:lnTo>
                    <a:lnTo>
                      <a:pt x="1" y="558"/>
                    </a:lnTo>
                    <a:lnTo>
                      <a:pt x="0" y="604"/>
                    </a:lnTo>
                    <a:lnTo>
                      <a:pt x="4" y="647"/>
                    </a:lnTo>
                    <a:lnTo>
                      <a:pt x="13" y="688"/>
                    </a:lnTo>
                    <a:lnTo>
                      <a:pt x="31" y="68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2" name="Freeform 61"/>
              <p:cNvSpPr/>
              <p:nvPr/>
            </p:nvSpPr>
            <p:spPr bwMode="auto">
              <a:xfrm>
                <a:off x="892" y="2095"/>
                <a:ext cx="93" cy="426"/>
              </a:xfrm>
              <a:custGeom>
                <a:avLst/>
                <a:gdLst>
                  <a:gd name="T0" fmla="*/ 279 w 279"/>
                  <a:gd name="T1" fmla="*/ 1266 h 1278"/>
                  <a:gd name="T2" fmla="*/ 254 w 279"/>
                  <a:gd name="T3" fmla="*/ 1231 h 1278"/>
                  <a:gd name="T4" fmla="*/ 229 w 279"/>
                  <a:gd name="T5" fmla="*/ 1185 h 1278"/>
                  <a:gd name="T6" fmla="*/ 200 w 279"/>
                  <a:gd name="T7" fmla="*/ 1129 h 1278"/>
                  <a:gd name="T8" fmla="*/ 170 w 279"/>
                  <a:gd name="T9" fmla="*/ 1069 h 1278"/>
                  <a:gd name="T10" fmla="*/ 141 w 279"/>
                  <a:gd name="T11" fmla="*/ 999 h 1278"/>
                  <a:gd name="T12" fmla="*/ 113 w 279"/>
                  <a:gd name="T13" fmla="*/ 922 h 1278"/>
                  <a:gd name="T14" fmla="*/ 87 w 279"/>
                  <a:gd name="T15" fmla="*/ 843 h 1278"/>
                  <a:gd name="T16" fmla="*/ 65 w 279"/>
                  <a:gd name="T17" fmla="*/ 756 h 1278"/>
                  <a:gd name="T18" fmla="*/ 46 w 279"/>
                  <a:gd name="T19" fmla="*/ 667 h 1278"/>
                  <a:gd name="T20" fmla="*/ 31 w 279"/>
                  <a:gd name="T21" fmla="*/ 576 h 1278"/>
                  <a:gd name="T22" fmla="*/ 22 w 279"/>
                  <a:gd name="T23" fmla="*/ 482 h 1278"/>
                  <a:gd name="T24" fmla="*/ 21 w 279"/>
                  <a:gd name="T25" fmla="*/ 385 h 1278"/>
                  <a:gd name="T26" fmla="*/ 24 w 279"/>
                  <a:gd name="T27" fmla="*/ 288 h 1278"/>
                  <a:gd name="T28" fmla="*/ 37 w 279"/>
                  <a:gd name="T29" fmla="*/ 194 h 1278"/>
                  <a:gd name="T30" fmla="*/ 60 w 279"/>
                  <a:gd name="T31" fmla="*/ 99 h 1278"/>
                  <a:gd name="T32" fmla="*/ 93 w 279"/>
                  <a:gd name="T33" fmla="*/ 6 h 1278"/>
                  <a:gd name="T34" fmla="*/ 75 w 279"/>
                  <a:gd name="T35" fmla="*/ 0 h 1278"/>
                  <a:gd name="T36" fmla="*/ 43 w 279"/>
                  <a:gd name="T37" fmla="*/ 96 h 1278"/>
                  <a:gd name="T38" fmla="*/ 19 w 279"/>
                  <a:gd name="T39" fmla="*/ 191 h 1278"/>
                  <a:gd name="T40" fmla="*/ 6 w 279"/>
                  <a:gd name="T41" fmla="*/ 288 h 1278"/>
                  <a:gd name="T42" fmla="*/ 0 w 279"/>
                  <a:gd name="T43" fmla="*/ 385 h 1278"/>
                  <a:gd name="T44" fmla="*/ 5 w 279"/>
                  <a:gd name="T45" fmla="*/ 482 h 1278"/>
                  <a:gd name="T46" fmla="*/ 13 w 279"/>
                  <a:gd name="T47" fmla="*/ 576 h 1278"/>
                  <a:gd name="T48" fmla="*/ 28 w 279"/>
                  <a:gd name="T49" fmla="*/ 670 h 1278"/>
                  <a:gd name="T50" fmla="*/ 47 w 279"/>
                  <a:gd name="T51" fmla="*/ 759 h 1278"/>
                  <a:gd name="T52" fmla="*/ 69 w 279"/>
                  <a:gd name="T53" fmla="*/ 846 h 1278"/>
                  <a:gd name="T54" fmla="*/ 95 w 279"/>
                  <a:gd name="T55" fmla="*/ 928 h 1278"/>
                  <a:gd name="T56" fmla="*/ 123 w 279"/>
                  <a:gd name="T57" fmla="*/ 1005 h 1278"/>
                  <a:gd name="T58" fmla="*/ 153 w 279"/>
                  <a:gd name="T59" fmla="*/ 1075 h 1278"/>
                  <a:gd name="T60" fmla="*/ 182 w 279"/>
                  <a:gd name="T61" fmla="*/ 1138 h 1278"/>
                  <a:gd name="T62" fmla="*/ 211 w 279"/>
                  <a:gd name="T63" fmla="*/ 1194 h 1278"/>
                  <a:gd name="T64" fmla="*/ 239 w 279"/>
                  <a:gd name="T65" fmla="*/ 1240 h 1278"/>
                  <a:gd name="T66" fmla="*/ 264 w 279"/>
                  <a:gd name="T67" fmla="*/ 1278 h 1278"/>
                  <a:gd name="T68" fmla="*/ 279 w 279"/>
                  <a:gd name="T69" fmla="*/ 1266 h 12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9"/>
                  <a:gd name="T106" fmla="*/ 0 h 1278"/>
                  <a:gd name="T107" fmla="*/ 279 w 279"/>
                  <a:gd name="T108" fmla="*/ 1278 h 12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9" h="1278">
                    <a:moveTo>
                      <a:pt x="279" y="1266"/>
                    </a:moveTo>
                    <a:lnTo>
                      <a:pt x="254" y="1231"/>
                    </a:lnTo>
                    <a:lnTo>
                      <a:pt x="229" y="1185"/>
                    </a:lnTo>
                    <a:lnTo>
                      <a:pt x="200" y="1129"/>
                    </a:lnTo>
                    <a:lnTo>
                      <a:pt x="170" y="1069"/>
                    </a:lnTo>
                    <a:lnTo>
                      <a:pt x="141" y="999"/>
                    </a:lnTo>
                    <a:lnTo>
                      <a:pt x="113" y="922"/>
                    </a:lnTo>
                    <a:lnTo>
                      <a:pt x="87" y="843"/>
                    </a:lnTo>
                    <a:lnTo>
                      <a:pt x="65" y="756"/>
                    </a:lnTo>
                    <a:lnTo>
                      <a:pt x="46" y="667"/>
                    </a:lnTo>
                    <a:lnTo>
                      <a:pt x="31" y="576"/>
                    </a:lnTo>
                    <a:lnTo>
                      <a:pt x="22" y="482"/>
                    </a:lnTo>
                    <a:lnTo>
                      <a:pt x="21" y="385"/>
                    </a:lnTo>
                    <a:lnTo>
                      <a:pt x="24" y="288"/>
                    </a:lnTo>
                    <a:lnTo>
                      <a:pt x="37" y="194"/>
                    </a:lnTo>
                    <a:lnTo>
                      <a:pt x="60" y="99"/>
                    </a:lnTo>
                    <a:lnTo>
                      <a:pt x="93" y="6"/>
                    </a:lnTo>
                    <a:lnTo>
                      <a:pt x="75" y="0"/>
                    </a:lnTo>
                    <a:lnTo>
                      <a:pt x="43" y="96"/>
                    </a:lnTo>
                    <a:lnTo>
                      <a:pt x="19" y="191"/>
                    </a:lnTo>
                    <a:lnTo>
                      <a:pt x="6" y="288"/>
                    </a:lnTo>
                    <a:lnTo>
                      <a:pt x="0" y="385"/>
                    </a:lnTo>
                    <a:lnTo>
                      <a:pt x="5" y="482"/>
                    </a:lnTo>
                    <a:lnTo>
                      <a:pt x="13" y="576"/>
                    </a:lnTo>
                    <a:lnTo>
                      <a:pt x="28" y="670"/>
                    </a:lnTo>
                    <a:lnTo>
                      <a:pt x="47" y="759"/>
                    </a:lnTo>
                    <a:lnTo>
                      <a:pt x="69" y="846"/>
                    </a:lnTo>
                    <a:lnTo>
                      <a:pt x="95" y="928"/>
                    </a:lnTo>
                    <a:lnTo>
                      <a:pt x="123" y="1005"/>
                    </a:lnTo>
                    <a:lnTo>
                      <a:pt x="153" y="1075"/>
                    </a:lnTo>
                    <a:lnTo>
                      <a:pt x="182" y="1138"/>
                    </a:lnTo>
                    <a:lnTo>
                      <a:pt x="211" y="1194"/>
                    </a:lnTo>
                    <a:lnTo>
                      <a:pt x="239" y="1240"/>
                    </a:lnTo>
                    <a:lnTo>
                      <a:pt x="264" y="1278"/>
                    </a:lnTo>
                    <a:lnTo>
                      <a:pt x="279" y="126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3" name="Freeform 62"/>
              <p:cNvSpPr/>
              <p:nvPr/>
            </p:nvSpPr>
            <p:spPr bwMode="auto">
              <a:xfrm>
                <a:off x="921" y="2097"/>
                <a:ext cx="101" cy="420"/>
              </a:xfrm>
              <a:custGeom>
                <a:avLst/>
                <a:gdLst>
                  <a:gd name="T0" fmla="*/ 197 w 304"/>
                  <a:gd name="T1" fmla="*/ 1262 h 1262"/>
                  <a:gd name="T2" fmla="*/ 222 w 304"/>
                  <a:gd name="T3" fmla="*/ 1204 h 1262"/>
                  <a:gd name="T4" fmla="*/ 244 w 304"/>
                  <a:gd name="T5" fmla="*/ 1141 h 1262"/>
                  <a:gd name="T6" fmla="*/ 263 w 304"/>
                  <a:gd name="T7" fmla="*/ 1072 h 1262"/>
                  <a:gd name="T8" fmla="*/ 279 w 304"/>
                  <a:gd name="T9" fmla="*/ 1001 h 1262"/>
                  <a:gd name="T10" fmla="*/ 291 w 304"/>
                  <a:gd name="T11" fmla="*/ 928 h 1262"/>
                  <a:gd name="T12" fmla="*/ 299 w 304"/>
                  <a:gd name="T13" fmla="*/ 851 h 1262"/>
                  <a:gd name="T14" fmla="*/ 304 w 304"/>
                  <a:gd name="T15" fmla="*/ 774 h 1262"/>
                  <a:gd name="T16" fmla="*/ 299 w 304"/>
                  <a:gd name="T17" fmla="*/ 693 h 1262"/>
                  <a:gd name="T18" fmla="*/ 291 w 304"/>
                  <a:gd name="T19" fmla="*/ 609 h 1262"/>
                  <a:gd name="T20" fmla="*/ 274 w 304"/>
                  <a:gd name="T21" fmla="*/ 525 h 1262"/>
                  <a:gd name="T22" fmla="*/ 252 w 304"/>
                  <a:gd name="T23" fmla="*/ 440 h 1262"/>
                  <a:gd name="T24" fmla="*/ 223 w 304"/>
                  <a:gd name="T25" fmla="*/ 352 h 1262"/>
                  <a:gd name="T26" fmla="*/ 185 w 304"/>
                  <a:gd name="T27" fmla="*/ 264 h 1262"/>
                  <a:gd name="T28" fmla="*/ 138 w 304"/>
                  <a:gd name="T29" fmla="*/ 176 h 1262"/>
                  <a:gd name="T30" fmla="*/ 81 w 304"/>
                  <a:gd name="T31" fmla="*/ 89 h 1262"/>
                  <a:gd name="T32" fmla="*/ 15 w 304"/>
                  <a:gd name="T33" fmla="*/ 0 h 1262"/>
                  <a:gd name="T34" fmla="*/ 0 w 304"/>
                  <a:gd name="T35" fmla="*/ 11 h 1262"/>
                  <a:gd name="T36" fmla="*/ 66 w 304"/>
                  <a:gd name="T37" fmla="*/ 98 h 1262"/>
                  <a:gd name="T38" fmla="*/ 120 w 304"/>
                  <a:gd name="T39" fmla="*/ 185 h 1262"/>
                  <a:gd name="T40" fmla="*/ 167 w 304"/>
                  <a:gd name="T41" fmla="*/ 273 h 1262"/>
                  <a:gd name="T42" fmla="*/ 205 w 304"/>
                  <a:gd name="T43" fmla="*/ 358 h 1262"/>
                  <a:gd name="T44" fmla="*/ 235 w 304"/>
                  <a:gd name="T45" fmla="*/ 443 h 1262"/>
                  <a:gd name="T46" fmla="*/ 257 w 304"/>
                  <a:gd name="T47" fmla="*/ 528 h 1262"/>
                  <a:gd name="T48" fmla="*/ 273 w 304"/>
                  <a:gd name="T49" fmla="*/ 612 h 1262"/>
                  <a:gd name="T50" fmla="*/ 282 w 304"/>
                  <a:gd name="T51" fmla="*/ 693 h 1262"/>
                  <a:gd name="T52" fmla="*/ 283 w 304"/>
                  <a:gd name="T53" fmla="*/ 774 h 1262"/>
                  <a:gd name="T54" fmla="*/ 282 w 304"/>
                  <a:gd name="T55" fmla="*/ 851 h 1262"/>
                  <a:gd name="T56" fmla="*/ 273 w 304"/>
                  <a:gd name="T57" fmla="*/ 928 h 1262"/>
                  <a:gd name="T58" fmla="*/ 261 w 304"/>
                  <a:gd name="T59" fmla="*/ 998 h 1262"/>
                  <a:gd name="T60" fmla="*/ 245 w 304"/>
                  <a:gd name="T61" fmla="*/ 1069 h 1262"/>
                  <a:gd name="T62" fmla="*/ 226 w 304"/>
                  <a:gd name="T63" fmla="*/ 1135 h 1262"/>
                  <a:gd name="T64" fmla="*/ 204 w 304"/>
                  <a:gd name="T65" fmla="*/ 1198 h 1262"/>
                  <a:gd name="T66" fmla="*/ 179 w 304"/>
                  <a:gd name="T67" fmla="*/ 1257 h 1262"/>
                  <a:gd name="T68" fmla="*/ 197 w 304"/>
                  <a:gd name="T69" fmla="*/ 1262 h 12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4"/>
                  <a:gd name="T106" fmla="*/ 0 h 1262"/>
                  <a:gd name="T107" fmla="*/ 304 w 304"/>
                  <a:gd name="T108" fmla="*/ 1262 h 12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4" h="1262">
                    <a:moveTo>
                      <a:pt x="197" y="1262"/>
                    </a:moveTo>
                    <a:lnTo>
                      <a:pt x="222" y="1204"/>
                    </a:lnTo>
                    <a:lnTo>
                      <a:pt x="244" y="1141"/>
                    </a:lnTo>
                    <a:lnTo>
                      <a:pt x="263" y="1072"/>
                    </a:lnTo>
                    <a:lnTo>
                      <a:pt x="279" y="1001"/>
                    </a:lnTo>
                    <a:lnTo>
                      <a:pt x="291" y="928"/>
                    </a:lnTo>
                    <a:lnTo>
                      <a:pt x="299" y="851"/>
                    </a:lnTo>
                    <a:lnTo>
                      <a:pt x="304" y="774"/>
                    </a:lnTo>
                    <a:lnTo>
                      <a:pt x="299" y="693"/>
                    </a:lnTo>
                    <a:lnTo>
                      <a:pt x="291" y="609"/>
                    </a:lnTo>
                    <a:lnTo>
                      <a:pt x="274" y="525"/>
                    </a:lnTo>
                    <a:lnTo>
                      <a:pt x="252" y="440"/>
                    </a:lnTo>
                    <a:lnTo>
                      <a:pt x="223" y="352"/>
                    </a:lnTo>
                    <a:lnTo>
                      <a:pt x="185" y="264"/>
                    </a:lnTo>
                    <a:lnTo>
                      <a:pt x="138" y="176"/>
                    </a:lnTo>
                    <a:lnTo>
                      <a:pt x="81" y="89"/>
                    </a:lnTo>
                    <a:lnTo>
                      <a:pt x="15" y="0"/>
                    </a:lnTo>
                    <a:lnTo>
                      <a:pt x="0" y="11"/>
                    </a:lnTo>
                    <a:lnTo>
                      <a:pt x="66" y="98"/>
                    </a:lnTo>
                    <a:lnTo>
                      <a:pt x="120" y="185"/>
                    </a:lnTo>
                    <a:lnTo>
                      <a:pt x="167" y="273"/>
                    </a:lnTo>
                    <a:lnTo>
                      <a:pt x="205" y="358"/>
                    </a:lnTo>
                    <a:lnTo>
                      <a:pt x="235" y="443"/>
                    </a:lnTo>
                    <a:lnTo>
                      <a:pt x="257" y="528"/>
                    </a:lnTo>
                    <a:lnTo>
                      <a:pt x="273" y="612"/>
                    </a:lnTo>
                    <a:lnTo>
                      <a:pt x="282" y="693"/>
                    </a:lnTo>
                    <a:lnTo>
                      <a:pt x="283" y="774"/>
                    </a:lnTo>
                    <a:lnTo>
                      <a:pt x="282" y="851"/>
                    </a:lnTo>
                    <a:lnTo>
                      <a:pt x="273" y="928"/>
                    </a:lnTo>
                    <a:lnTo>
                      <a:pt x="261" y="998"/>
                    </a:lnTo>
                    <a:lnTo>
                      <a:pt x="245" y="1069"/>
                    </a:lnTo>
                    <a:lnTo>
                      <a:pt x="226" y="1135"/>
                    </a:lnTo>
                    <a:lnTo>
                      <a:pt x="204" y="1198"/>
                    </a:lnTo>
                    <a:lnTo>
                      <a:pt x="179" y="1257"/>
                    </a:lnTo>
                    <a:lnTo>
                      <a:pt x="197" y="126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4" name="Freeform 63"/>
              <p:cNvSpPr/>
              <p:nvPr/>
            </p:nvSpPr>
            <p:spPr bwMode="auto">
              <a:xfrm>
                <a:off x="925" y="2094"/>
                <a:ext cx="156" cy="233"/>
              </a:xfrm>
              <a:custGeom>
                <a:avLst/>
                <a:gdLst>
                  <a:gd name="T0" fmla="*/ 468 w 468"/>
                  <a:gd name="T1" fmla="*/ 699 h 699"/>
                  <a:gd name="T2" fmla="*/ 462 w 468"/>
                  <a:gd name="T3" fmla="*/ 643 h 699"/>
                  <a:gd name="T4" fmla="*/ 447 w 468"/>
                  <a:gd name="T5" fmla="*/ 588 h 699"/>
                  <a:gd name="T6" fmla="*/ 427 w 468"/>
                  <a:gd name="T7" fmla="*/ 532 h 699"/>
                  <a:gd name="T8" fmla="*/ 402 w 468"/>
                  <a:gd name="T9" fmla="*/ 475 h 699"/>
                  <a:gd name="T10" fmla="*/ 371 w 468"/>
                  <a:gd name="T11" fmla="*/ 420 h 699"/>
                  <a:gd name="T12" fmla="*/ 336 w 468"/>
                  <a:gd name="T13" fmla="*/ 366 h 699"/>
                  <a:gd name="T14" fmla="*/ 299 w 468"/>
                  <a:gd name="T15" fmla="*/ 313 h 699"/>
                  <a:gd name="T16" fmla="*/ 260 w 468"/>
                  <a:gd name="T17" fmla="*/ 263 h 699"/>
                  <a:gd name="T18" fmla="*/ 221 w 468"/>
                  <a:gd name="T19" fmla="*/ 215 h 699"/>
                  <a:gd name="T20" fmla="*/ 182 w 468"/>
                  <a:gd name="T21" fmla="*/ 171 h 699"/>
                  <a:gd name="T22" fmla="*/ 145 w 468"/>
                  <a:gd name="T23" fmla="*/ 131 h 699"/>
                  <a:gd name="T24" fmla="*/ 110 w 468"/>
                  <a:gd name="T25" fmla="*/ 94 h 699"/>
                  <a:gd name="T26" fmla="*/ 78 w 468"/>
                  <a:gd name="T27" fmla="*/ 61 h 699"/>
                  <a:gd name="T28" fmla="*/ 50 w 468"/>
                  <a:gd name="T29" fmla="*/ 36 h 699"/>
                  <a:gd name="T30" fmla="*/ 28 w 468"/>
                  <a:gd name="T31" fmla="*/ 15 h 699"/>
                  <a:gd name="T32" fmla="*/ 12 w 468"/>
                  <a:gd name="T33" fmla="*/ 0 h 699"/>
                  <a:gd name="T34" fmla="*/ 0 w 468"/>
                  <a:gd name="T35" fmla="*/ 15 h 699"/>
                  <a:gd name="T36" fmla="*/ 16 w 468"/>
                  <a:gd name="T37" fmla="*/ 30 h 699"/>
                  <a:gd name="T38" fmla="*/ 38 w 468"/>
                  <a:gd name="T39" fmla="*/ 50 h 699"/>
                  <a:gd name="T40" fmla="*/ 66 w 468"/>
                  <a:gd name="T41" fmla="*/ 75 h 699"/>
                  <a:gd name="T42" fmla="*/ 95 w 468"/>
                  <a:gd name="T43" fmla="*/ 106 h 699"/>
                  <a:gd name="T44" fmla="*/ 130 w 468"/>
                  <a:gd name="T45" fmla="*/ 143 h 699"/>
                  <a:gd name="T46" fmla="*/ 167 w 468"/>
                  <a:gd name="T47" fmla="*/ 182 h 699"/>
                  <a:gd name="T48" fmla="*/ 207 w 468"/>
                  <a:gd name="T49" fmla="*/ 226 h 699"/>
                  <a:gd name="T50" fmla="*/ 245 w 468"/>
                  <a:gd name="T51" fmla="*/ 275 h 699"/>
                  <a:gd name="T52" fmla="*/ 284 w 468"/>
                  <a:gd name="T53" fmla="*/ 325 h 699"/>
                  <a:gd name="T54" fmla="*/ 321 w 468"/>
                  <a:gd name="T55" fmla="*/ 375 h 699"/>
                  <a:gd name="T56" fmla="*/ 353 w 468"/>
                  <a:gd name="T57" fmla="*/ 429 h 699"/>
                  <a:gd name="T58" fmla="*/ 384 w 468"/>
                  <a:gd name="T59" fmla="*/ 483 h 699"/>
                  <a:gd name="T60" fmla="*/ 409 w 468"/>
                  <a:gd name="T61" fmla="*/ 538 h 699"/>
                  <a:gd name="T62" fmla="*/ 430 w 468"/>
                  <a:gd name="T63" fmla="*/ 594 h 699"/>
                  <a:gd name="T64" fmla="*/ 444 w 468"/>
                  <a:gd name="T65" fmla="*/ 646 h 699"/>
                  <a:gd name="T66" fmla="*/ 450 w 468"/>
                  <a:gd name="T67" fmla="*/ 699 h 699"/>
                  <a:gd name="T68" fmla="*/ 468 w 468"/>
                  <a:gd name="T69" fmla="*/ 699 h 6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8"/>
                  <a:gd name="T106" fmla="*/ 0 h 699"/>
                  <a:gd name="T107" fmla="*/ 468 w 468"/>
                  <a:gd name="T108" fmla="*/ 699 h 6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8" h="699">
                    <a:moveTo>
                      <a:pt x="468" y="699"/>
                    </a:moveTo>
                    <a:lnTo>
                      <a:pt x="462" y="643"/>
                    </a:lnTo>
                    <a:lnTo>
                      <a:pt x="447" y="588"/>
                    </a:lnTo>
                    <a:lnTo>
                      <a:pt x="427" y="532"/>
                    </a:lnTo>
                    <a:lnTo>
                      <a:pt x="402" y="475"/>
                    </a:lnTo>
                    <a:lnTo>
                      <a:pt x="371" y="420"/>
                    </a:lnTo>
                    <a:lnTo>
                      <a:pt x="336" y="366"/>
                    </a:lnTo>
                    <a:lnTo>
                      <a:pt x="299" y="313"/>
                    </a:lnTo>
                    <a:lnTo>
                      <a:pt x="260" y="263"/>
                    </a:lnTo>
                    <a:lnTo>
                      <a:pt x="221" y="215"/>
                    </a:lnTo>
                    <a:lnTo>
                      <a:pt x="182" y="171"/>
                    </a:lnTo>
                    <a:lnTo>
                      <a:pt x="145" y="131"/>
                    </a:lnTo>
                    <a:lnTo>
                      <a:pt x="110" y="94"/>
                    </a:lnTo>
                    <a:lnTo>
                      <a:pt x="78" y="61"/>
                    </a:lnTo>
                    <a:lnTo>
                      <a:pt x="50" y="36"/>
                    </a:lnTo>
                    <a:lnTo>
                      <a:pt x="28" y="15"/>
                    </a:lnTo>
                    <a:lnTo>
                      <a:pt x="12" y="0"/>
                    </a:lnTo>
                    <a:lnTo>
                      <a:pt x="0" y="15"/>
                    </a:lnTo>
                    <a:lnTo>
                      <a:pt x="16" y="30"/>
                    </a:lnTo>
                    <a:lnTo>
                      <a:pt x="38" y="50"/>
                    </a:lnTo>
                    <a:lnTo>
                      <a:pt x="66" y="75"/>
                    </a:lnTo>
                    <a:lnTo>
                      <a:pt x="95" y="106"/>
                    </a:lnTo>
                    <a:lnTo>
                      <a:pt x="130" y="143"/>
                    </a:lnTo>
                    <a:lnTo>
                      <a:pt x="167" y="182"/>
                    </a:lnTo>
                    <a:lnTo>
                      <a:pt x="207" y="226"/>
                    </a:lnTo>
                    <a:lnTo>
                      <a:pt x="245" y="275"/>
                    </a:lnTo>
                    <a:lnTo>
                      <a:pt x="284" y="325"/>
                    </a:lnTo>
                    <a:lnTo>
                      <a:pt x="321" y="375"/>
                    </a:lnTo>
                    <a:lnTo>
                      <a:pt x="353" y="429"/>
                    </a:lnTo>
                    <a:lnTo>
                      <a:pt x="384" y="483"/>
                    </a:lnTo>
                    <a:lnTo>
                      <a:pt x="409" y="538"/>
                    </a:lnTo>
                    <a:lnTo>
                      <a:pt x="430" y="594"/>
                    </a:lnTo>
                    <a:lnTo>
                      <a:pt x="444" y="646"/>
                    </a:lnTo>
                    <a:lnTo>
                      <a:pt x="450" y="699"/>
                    </a:lnTo>
                    <a:lnTo>
                      <a:pt x="468" y="69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5" name="Freeform 64"/>
              <p:cNvSpPr/>
              <p:nvPr/>
            </p:nvSpPr>
            <p:spPr bwMode="auto">
              <a:xfrm>
                <a:off x="923" y="2094"/>
                <a:ext cx="283" cy="431"/>
              </a:xfrm>
              <a:custGeom>
                <a:avLst/>
                <a:gdLst>
                  <a:gd name="T0" fmla="*/ 800 w 848"/>
                  <a:gd name="T1" fmla="*/ 1294 h 1294"/>
                  <a:gd name="T2" fmla="*/ 818 w 848"/>
                  <a:gd name="T3" fmla="*/ 1185 h 1294"/>
                  <a:gd name="T4" fmla="*/ 832 w 848"/>
                  <a:gd name="T5" fmla="*/ 1082 h 1294"/>
                  <a:gd name="T6" fmla="*/ 842 w 848"/>
                  <a:gd name="T7" fmla="*/ 988 h 1294"/>
                  <a:gd name="T8" fmla="*/ 848 w 848"/>
                  <a:gd name="T9" fmla="*/ 900 h 1294"/>
                  <a:gd name="T10" fmla="*/ 844 w 848"/>
                  <a:gd name="T11" fmla="*/ 818 h 1294"/>
                  <a:gd name="T12" fmla="*/ 832 w 848"/>
                  <a:gd name="T13" fmla="*/ 737 h 1294"/>
                  <a:gd name="T14" fmla="*/ 813 w 848"/>
                  <a:gd name="T15" fmla="*/ 662 h 1294"/>
                  <a:gd name="T16" fmla="*/ 782 w 848"/>
                  <a:gd name="T17" fmla="*/ 589 h 1294"/>
                  <a:gd name="T18" fmla="*/ 738 w 848"/>
                  <a:gd name="T19" fmla="*/ 517 h 1294"/>
                  <a:gd name="T20" fmla="*/ 683 w 848"/>
                  <a:gd name="T21" fmla="*/ 448 h 1294"/>
                  <a:gd name="T22" fmla="*/ 612 w 848"/>
                  <a:gd name="T23" fmla="*/ 377 h 1294"/>
                  <a:gd name="T24" fmla="*/ 527 w 848"/>
                  <a:gd name="T25" fmla="*/ 307 h 1294"/>
                  <a:gd name="T26" fmla="*/ 424 w 848"/>
                  <a:gd name="T27" fmla="*/ 235 h 1294"/>
                  <a:gd name="T28" fmla="*/ 306 w 848"/>
                  <a:gd name="T29" fmla="*/ 160 h 1294"/>
                  <a:gd name="T30" fmla="*/ 168 w 848"/>
                  <a:gd name="T31" fmla="*/ 82 h 1294"/>
                  <a:gd name="T32" fmla="*/ 9 w 848"/>
                  <a:gd name="T33" fmla="*/ 0 h 1294"/>
                  <a:gd name="T34" fmla="*/ 0 w 848"/>
                  <a:gd name="T35" fmla="*/ 17 h 1294"/>
                  <a:gd name="T36" fmla="*/ 159 w 848"/>
                  <a:gd name="T37" fmla="*/ 100 h 1294"/>
                  <a:gd name="T38" fmla="*/ 297 w 848"/>
                  <a:gd name="T39" fmla="*/ 178 h 1294"/>
                  <a:gd name="T40" fmla="*/ 416 w 848"/>
                  <a:gd name="T41" fmla="*/ 250 h 1294"/>
                  <a:gd name="T42" fmla="*/ 515 w 848"/>
                  <a:gd name="T43" fmla="*/ 321 h 1294"/>
                  <a:gd name="T44" fmla="*/ 600 w 848"/>
                  <a:gd name="T45" fmla="*/ 392 h 1294"/>
                  <a:gd name="T46" fmla="*/ 668 w 848"/>
                  <a:gd name="T47" fmla="*/ 459 h 1294"/>
                  <a:gd name="T48" fmla="*/ 724 w 848"/>
                  <a:gd name="T49" fmla="*/ 528 h 1294"/>
                  <a:gd name="T50" fmla="*/ 765 w 848"/>
                  <a:gd name="T51" fmla="*/ 598 h 1294"/>
                  <a:gd name="T52" fmla="*/ 796 w 848"/>
                  <a:gd name="T53" fmla="*/ 668 h 1294"/>
                  <a:gd name="T54" fmla="*/ 815 w 848"/>
                  <a:gd name="T55" fmla="*/ 740 h 1294"/>
                  <a:gd name="T56" fmla="*/ 826 w 848"/>
                  <a:gd name="T57" fmla="*/ 818 h 1294"/>
                  <a:gd name="T58" fmla="*/ 828 w 848"/>
                  <a:gd name="T59" fmla="*/ 900 h 1294"/>
                  <a:gd name="T60" fmla="*/ 825 w 848"/>
                  <a:gd name="T61" fmla="*/ 988 h 1294"/>
                  <a:gd name="T62" fmla="*/ 815 w 848"/>
                  <a:gd name="T63" fmla="*/ 1082 h 1294"/>
                  <a:gd name="T64" fmla="*/ 800 w 848"/>
                  <a:gd name="T65" fmla="*/ 1182 h 1294"/>
                  <a:gd name="T66" fmla="*/ 782 w 848"/>
                  <a:gd name="T67" fmla="*/ 1291 h 1294"/>
                  <a:gd name="T68" fmla="*/ 800 w 848"/>
                  <a:gd name="T69" fmla="*/ 1294 h 12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8"/>
                  <a:gd name="T106" fmla="*/ 0 h 1294"/>
                  <a:gd name="T107" fmla="*/ 848 w 848"/>
                  <a:gd name="T108" fmla="*/ 1294 h 12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8" h="1294">
                    <a:moveTo>
                      <a:pt x="800" y="1294"/>
                    </a:moveTo>
                    <a:lnTo>
                      <a:pt x="818" y="1185"/>
                    </a:lnTo>
                    <a:lnTo>
                      <a:pt x="832" y="1082"/>
                    </a:lnTo>
                    <a:lnTo>
                      <a:pt x="842" y="988"/>
                    </a:lnTo>
                    <a:lnTo>
                      <a:pt x="848" y="900"/>
                    </a:lnTo>
                    <a:lnTo>
                      <a:pt x="844" y="818"/>
                    </a:lnTo>
                    <a:lnTo>
                      <a:pt x="832" y="737"/>
                    </a:lnTo>
                    <a:lnTo>
                      <a:pt x="813" y="662"/>
                    </a:lnTo>
                    <a:lnTo>
                      <a:pt x="782" y="589"/>
                    </a:lnTo>
                    <a:lnTo>
                      <a:pt x="738" y="517"/>
                    </a:lnTo>
                    <a:lnTo>
                      <a:pt x="683" y="448"/>
                    </a:lnTo>
                    <a:lnTo>
                      <a:pt x="612" y="377"/>
                    </a:lnTo>
                    <a:lnTo>
                      <a:pt x="527" y="307"/>
                    </a:lnTo>
                    <a:lnTo>
                      <a:pt x="424" y="235"/>
                    </a:lnTo>
                    <a:lnTo>
                      <a:pt x="306" y="160"/>
                    </a:lnTo>
                    <a:lnTo>
                      <a:pt x="168" y="82"/>
                    </a:lnTo>
                    <a:lnTo>
                      <a:pt x="9" y="0"/>
                    </a:lnTo>
                    <a:lnTo>
                      <a:pt x="0" y="17"/>
                    </a:lnTo>
                    <a:lnTo>
                      <a:pt x="159" y="100"/>
                    </a:lnTo>
                    <a:lnTo>
                      <a:pt x="297" y="178"/>
                    </a:lnTo>
                    <a:lnTo>
                      <a:pt x="416" y="250"/>
                    </a:lnTo>
                    <a:lnTo>
                      <a:pt x="515" y="321"/>
                    </a:lnTo>
                    <a:lnTo>
                      <a:pt x="600" y="392"/>
                    </a:lnTo>
                    <a:lnTo>
                      <a:pt x="668" y="459"/>
                    </a:lnTo>
                    <a:lnTo>
                      <a:pt x="724" y="528"/>
                    </a:lnTo>
                    <a:lnTo>
                      <a:pt x="765" y="598"/>
                    </a:lnTo>
                    <a:lnTo>
                      <a:pt x="796" y="668"/>
                    </a:lnTo>
                    <a:lnTo>
                      <a:pt x="815" y="740"/>
                    </a:lnTo>
                    <a:lnTo>
                      <a:pt x="826" y="818"/>
                    </a:lnTo>
                    <a:lnTo>
                      <a:pt x="828" y="900"/>
                    </a:lnTo>
                    <a:lnTo>
                      <a:pt x="825" y="988"/>
                    </a:lnTo>
                    <a:lnTo>
                      <a:pt x="815" y="1082"/>
                    </a:lnTo>
                    <a:lnTo>
                      <a:pt x="800" y="1182"/>
                    </a:lnTo>
                    <a:lnTo>
                      <a:pt x="782" y="1291"/>
                    </a:lnTo>
                    <a:lnTo>
                      <a:pt x="800" y="129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6" name="Freeform 65"/>
              <p:cNvSpPr/>
              <p:nvPr/>
            </p:nvSpPr>
            <p:spPr bwMode="auto">
              <a:xfrm>
                <a:off x="547" y="2274"/>
                <a:ext cx="705" cy="48"/>
              </a:xfrm>
              <a:custGeom>
                <a:avLst/>
                <a:gdLst>
                  <a:gd name="T0" fmla="*/ 29 w 2114"/>
                  <a:gd name="T1" fmla="*/ 26 h 144"/>
                  <a:gd name="T2" fmla="*/ 109 w 2114"/>
                  <a:gd name="T3" fmla="*/ 45 h 144"/>
                  <a:gd name="T4" fmla="*/ 216 w 2114"/>
                  <a:gd name="T5" fmla="*/ 61 h 144"/>
                  <a:gd name="T6" fmla="*/ 345 w 2114"/>
                  <a:gd name="T7" fmla="*/ 78 h 144"/>
                  <a:gd name="T8" fmla="*/ 491 w 2114"/>
                  <a:gd name="T9" fmla="*/ 92 h 144"/>
                  <a:gd name="T10" fmla="*/ 653 w 2114"/>
                  <a:gd name="T11" fmla="*/ 104 h 144"/>
                  <a:gd name="T12" fmla="*/ 824 w 2114"/>
                  <a:gd name="T13" fmla="*/ 116 h 144"/>
                  <a:gd name="T14" fmla="*/ 1000 w 2114"/>
                  <a:gd name="T15" fmla="*/ 125 h 144"/>
                  <a:gd name="T16" fmla="*/ 1178 w 2114"/>
                  <a:gd name="T17" fmla="*/ 132 h 144"/>
                  <a:gd name="T18" fmla="*/ 1352 w 2114"/>
                  <a:gd name="T19" fmla="*/ 138 h 144"/>
                  <a:gd name="T20" fmla="*/ 1520 w 2114"/>
                  <a:gd name="T21" fmla="*/ 142 h 144"/>
                  <a:gd name="T22" fmla="*/ 1675 w 2114"/>
                  <a:gd name="T23" fmla="*/ 144 h 144"/>
                  <a:gd name="T24" fmla="*/ 1814 w 2114"/>
                  <a:gd name="T25" fmla="*/ 142 h 144"/>
                  <a:gd name="T26" fmla="*/ 1932 w 2114"/>
                  <a:gd name="T27" fmla="*/ 138 h 144"/>
                  <a:gd name="T28" fmla="*/ 2026 w 2114"/>
                  <a:gd name="T29" fmla="*/ 132 h 144"/>
                  <a:gd name="T30" fmla="*/ 2092 w 2114"/>
                  <a:gd name="T31" fmla="*/ 125 h 144"/>
                  <a:gd name="T32" fmla="*/ 2108 w 2114"/>
                  <a:gd name="T33" fmla="*/ 101 h 144"/>
                  <a:gd name="T34" fmla="*/ 2062 w 2114"/>
                  <a:gd name="T35" fmla="*/ 111 h 144"/>
                  <a:gd name="T36" fmla="*/ 1983 w 2114"/>
                  <a:gd name="T37" fmla="*/ 117 h 144"/>
                  <a:gd name="T38" fmla="*/ 1876 w 2114"/>
                  <a:gd name="T39" fmla="*/ 120 h 144"/>
                  <a:gd name="T40" fmla="*/ 1747 w 2114"/>
                  <a:gd name="T41" fmla="*/ 123 h 144"/>
                  <a:gd name="T42" fmla="*/ 1599 w 2114"/>
                  <a:gd name="T43" fmla="*/ 123 h 144"/>
                  <a:gd name="T44" fmla="*/ 1438 w 2114"/>
                  <a:gd name="T45" fmla="*/ 120 h 144"/>
                  <a:gd name="T46" fmla="*/ 1266 w 2114"/>
                  <a:gd name="T47" fmla="*/ 117 h 144"/>
                  <a:gd name="T48" fmla="*/ 1090 w 2114"/>
                  <a:gd name="T49" fmla="*/ 111 h 144"/>
                  <a:gd name="T50" fmla="*/ 912 w 2114"/>
                  <a:gd name="T51" fmla="*/ 102 h 144"/>
                  <a:gd name="T52" fmla="*/ 738 w 2114"/>
                  <a:gd name="T53" fmla="*/ 92 h 144"/>
                  <a:gd name="T54" fmla="*/ 571 w 2114"/>
                  <a:gd name="T55" fmla="*/ 80 h 144"/>
                  <a:gd name="T56" fmla="*/ 417 w 2114"/>
                  <a:gd name="T57" fmla="*/ 67 h 144"/>
                  <a:gd name="T58" fmla="*/ 277 w 2114"/>
                  <a:gd name="T59" fmla="*/ 53 h 144"/>
                  <a:gd name="T60" fmla="*/ 161 w 2114"/>
                  <a:gd name="T61" fmla="*/ 36 h 144"/>
                  <a:gd name="T62" fmla="*/ 69 w 2114"/>
                  <a:gd name="T63" fmla="*/ 19 h 144"/>
                  <a:gd name="T64" fmla="*/ 6 w 2114"/>
                  <a:gd name="T65" fmla="*/ 0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14"/>
                  <a:gd name="T100" fmla="*/ 0 h 144"/>
                  <a:gd name="T101" fmla="*/ 2114 w 2114"/>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14" h="144">
                    <a:moveTo>
                      <a:pt x="0" y="17"/>
                    </a:moveTo>
                    <a:lnTo>
                      <a:pt x="29" y="26"/>
                    </a:lnTo>
                    <a:lnTo>
                      <a:pt x="66" y="36"/>
                    </a:lnTo>
                    <a:lnTo>
                      <a:pt x="109" y="45"/>
                    </a:lnTo>
                    <a:lnTo>
                      <a:pt x="158" y="54"/>
                    </a:lnTo>
                    <a:lnTo>
                      <a:pt x="216" y="61"/>
                    </a:lnTo>
                    <a:lnTo>
                      <a:pt x="277" y="70"/>
                    </a:lnTo>
                    <a:lnTo>
                      <a:pt x="345" y="78"/>
                    </a:lnTo>
                    <a:lnTo>
                      <a:pt x="417" y="85"/>
                    </a:lnTo>
                    <a:lnTo>
                      <a:pt x="491" y="92"/>
                    </a:lnTo>
                    <a:lnTo>
                      <a:pt x="571" y="98"/>
                    </a:lnTo>
                    <a:lnTo>
                      <a:pt x="653" y="104"/>
                    </a:lnTo>
                    <a:lnTo>
                      <a:pt x="738" y="110"/>
                    </a:lnTo>
                    <a:lnTo>
                      <a:pt x="824" y="116"/>
                    </a:lnTo>
                    <a:lnTo>
                      <a:pt x="912" y="120"/>
                    </a:lnTo>
                    <a:lnTo>
                      <a:pt x="1000" y="125"/>
                    </a:lnTo>
                    <a:lnTo>
                      <a:pt x="1090" y="129"/>
                    </a:lnTo>
                    <a:lnTo>
                      <a:pt x="1178" y="132"/>
                    </a:lnTo>
                    <a:lnTo>
                      <a:pt x="1266" y="135"/>
                    </a:lnTo>
                    <a:lnTo>
                      <a:pt x="1352" y="138"/>
                    </a:lnTo>
                    <a:lnTo>
                      <a:pt x="1438" y="141"/>
                    </a:lnTo>
                    <a:lnTo>
                      <a:pt x="1520" y="142"/>
                    </a:lnTo>
                    <a:lnTo>
                      <a:pt x="1599" y="144"/>
                    </a:lnTo>
                    <a:lnTo>
                      <a:pt x="1675" y="144"/>
                    </a:lnTo>
                    <a:lnTo>
                      <a:pt x="1747" y="144"/>
                    </a:lnTo>
                    <a:lnTo>
                      <a:pt x="1814" y="142"/>
                    </a:lnTo>
                    <a:lnTo>
                      <a:pt x="1876" y="141"/>
                    </a:lnTo>
                    <a:lnTo>
                      <a:pt x="1932" y="138"/>
                    </a:lnTo>
                    <a:lnTo>
                      <a:pt x="1983" y="135"/>
                    </a:lnTo>
                    <a:lnTo>
                      <a:pt x="2026" y="132"/>
                    </a:lnTo>
                    <a:lnTo>
                      <a:pt x="2062" y="129"/>
                    </a:lnTo>
                    <a:lnTo>
                      <a:pt x="2092" y="125"/>
                    </a:lnTo>
                    <a:lnTo>
                      <a:pt x="2114" y="119"/>
                    </a:lnTo>
                    <a:lnTo>
                      <a:pt x="2108" y="101"/>
                    </a:lnTo>
                    <a:lnTo>
                      <a:pt x="2089" y="107"/>
                    </a:lnTo>
                    <a:lnTo>
                      <a:pt x="2062" y="111"/>
                    </a:lnTo>
                    <a:lnTo>
                      <a:pt x="2026" y="114"/>
                    </a:lnTo>
                    <a:lnTo>
                      <a:pt x="1983" y="117"/>
                    </a:lnTo>
                    <a:lnTo>
                      <a:pt x="1932" y="120"/>
                    </a:lnTo>
                    <a:lnTo>
                      <a:pt x="1876" y="120"/>
                    </a:lnTo>
                    <a:lnTo>
                      <a:pt x="1814" y="122"/>
                    </a:lnTo>
                    <a:lnTo>
                      <a:pt x="1747" y="123"/>
                    </a:lnTo>
                    <a:lnTo>
                      <a:pt x="1675" y="123"/>
                    </a:lnTo>
                    <a:lnTo>
                      <a:pt x="1599" y="123"/>
                    </a:lnTo>
                    <a:lnTo>
                      <a:pt x="1520" y="122"/>
                    </a:lnTo>
                    <a:lnTo>
                      <a:pt x="1438" y="120"/>
                    </a:lnTo>
                    <a:lnTo>
                      <a:pt x="1352" y="120"/>
                    </a:lnTo>
                    <a:lnTo>
                      <a:pt x="1266" y="117"/>
                    </a:lnTo>
                    <a:lnTo>
                      <a:pt x="1178" y="114"/>
                    </a:lnTo>
                    <a:lnTo>
                      <a:pt x="1090" y="111"/>
                    </a:lnTo>
                    <a:lnTo>
                      <a:pt x="1000" y="107"/>
                    </a:lnTo>
                    <a:lnTo>
                      <a:pt x="912" y="102"/>
                    </a:lnTo>
                    <a:lnTo>
                      <a:pt x="824" y="98"/>
                    </a:lnTo>
                    <a:lnTo>
                      <a:pt x="738" y="92"/>
                    </a:lnTo>
                    <a:lnTo>
                      <a:pt x="653" y="86"/>
                    </a:lnTo>
                    <a:lnTo>
                      <a:pt x="571" y="80"/>
                    </a:lnTo>
                    <a:lnTo>
                      <a:pt x="491" y="75"/>
                    </a:lnTo>
                    <a:lnTo>
                      <a:pt x="417" y="67"/>
                    </a:lnTo>
                    <a:lnTo>
                      <a:pt x="345" y="60"/>
                    </a:lnTo>
                    <a:lnTo>
                      <a:pt x="277" y="53"/>
                    </a:lnTo>
                    <a:lnTo>
                      <a:pt x="216" y="44"/>
                    </a:lnTo>
                    <a:lnTo>
                      <a:pt x="161" y="36"/>
                    </a:lnTo>
                    <a:lnTo>
                      <a:pt x="111" y="28"/>
                    </a:lnTo>
                    <a:lnTo>
                      <a:pt x="69" y="19"/>
                    </a:lnTo>
                    <a:lnTo>
                      <a:pt x="32" y="9"/>
                    </a:lnTo>
                    <a:lnTo>
                      <a:pt x="6"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7" name="Freeform 66"/>
              <p:cNvSpPr/>
              <p:nvPr/>
            </p:nvSpPr>
            <p:spPr bwMode="auto">
              <a:xfrm>
                <a:off x="610" y="2101"/>
                <a:ext cx="227" cy="327"/>
              </a:xfrm>
              <a:custGeom>
                <a:avLst/>
                <a:gdLst>
                  <a:gd name="T0" fmla="*/ 167 w 681"/>
                  <a:gd name="T1" fmla="*/ 83 h 980"/>
                  <a:gd name="T2" fmla="*/ 116 w 681"/>
                  <a:gd name="T3" fmla="*/ 68 h 980"/>
                  <a:gd name="T4" fmla="*/ 76 w 681"/>
                  <a:gd name="T5" fmla="*/ 106 h 980"/>
                  <a:gd name="T6" fmla="*/ 56 w 681"/>
                  <a:gd name="T7" fmla="*/ 166 h 980"/>
                  <a:gd name="T8" fmla="*/ 0 w 681"/>
                  <a:gd name="T9" fmla="*/ 204 h 980"/>
                  <a:gd name="T10" fmla="*/ 110 w 681"/>
                  <a:gd name="T11" fmla="*/ 155 h 980"/>
                  <a:gd name="T12" fmla="*/ 162 w 681"/>
                  <a:gd name="T13" fmla="*/ 219 h 980"/>
                  <a:gd name="T14" fmla="*/ 162 w 681"/>
                  <a:gd name="T15" fmla="*/ 313 h 980"/>
                  <a:gd name="T16" fmla="*/ 241 w 681"/>
                  <a:gd name="T17" fmla="*/ 425 h 980"/>
                  <a:gd name="T18" fmla="*/ 327 w 681"/>
                  <a:gd name="T19" fmla="*/ 463 h 980"/>
                  <a:gd name="T20" fmla="*/ 390 w 681"/>
                  <a:gd name="T21" fmla="*/ 528 h 980"/>
                  <a:gd name="T22" fmla="*/ 429 w 681"/>
                  <a:gd name="T23" fmla="*/ 529 h 980"/>
                  <a:gd name="T24" fmla="*/ 407 w 681"/>
                  <a:gd name="T25" fmla="*/ 629 h 980"/>
                  <a:gd name="T26" fmla="*/ 474 w 681"/>
                  <a:gd name="T27" fmla="*/ 727 h 980"/>
                  <a:gd name="T28" fmla="*/ 475 w 681"/>
                  <a:gd name="T29" fmla="*/ 883 h 980"/>
                  <a:gd name="T30" fmla="*/ 519 w 681"/>
                  <a:gd name="T31" fmla="*/ 980 h 980"/>
                  <a:gd name="T32" fmla="*/ 540 w 681"/>
                  <a:gd name="T33" fmla="*/ 873 h 980"/>
                  <a:gd name="T34" fmla="*/ 681 w 681"/>
                  <a:gd name="T35" fmla="*/ 655 h 980"/>
                  <a:gd name="T36" fmla="*/ 597 w 681"/>
                  <a:gd name="T37" fmla="*/ 604 h 980"/>
                  <a:gd name="T38" fmla="*/ 575 w 681"/>
                  <a:gd name="T39" fmla="*/ 557 h 980"/>
                  <a:gd name="T40" fmla="*/ 499 w 681"/>
                  <a:gd name="T41" fmla="*/ 513 h 980"/>
                  <a:gd name="T42" fmla="*/ 437 w 681"/>
                  <a:gd name="T43" fmla="*/ 503 h 980"/>
                  <a:gd name="T44" fmla="*/ 374 w 681"/>
                  <a:gd name="T45" fmla="*/ 486 h 980"/>
                  <a:gd name="T46" fmla="*/ 361 w 681"/>
                  <a:gd name="T47" fmla="*/ 425 h 980"/>
                  <a:gd name="T48" fmla="*/ 412 w 681"/>
                  <a:gd name="T49" fmla="*/ 441 h 980"/>
                  <a:gd name="T50" fmla="*/ 470 w 681"/>
                  <a:gd name="T51" fmla="*/ 457 h 980"/>
                  <a:gd name="T52" fmla="*/ 411 w 681"/>
                  <a:gd name="T53" fmla="*/ 420 h 980"/>
                  <a:gd name="T54" fmla="*/ 352 w 681"/>
                  <a:gd name="T55" fmla="*/ 397 h 980"/>
                  <a:gd name="T56" fmla="*/ 301 w 681"/>
                  <a:gd name="T57" fmla="*/ 422 h 980"/>
                  <a:gd name="T58" fmla="*/ 289 w 681"/>
                  <a:gd name="T59" fmla="*/ 373 h 980"/>
                  <a:gd name="T60" fmla="*/ 364 w 681"/>
                  <a:gd name="T61" fmla="*/ 350 h 980"/>
                  <a:gd name="T62" fmla="*/ 414 w 681"/>
                  <a:gd name="T63" fmla="*/ 257 h 980"/>
                  <a:gd name="T64" fmla="*/ 408 w 681"/>
                  <a:gd name="T65" fmla="*/ 203 h 980"/>
                  <a:gd name="T66" fmla="*/ 336 w 681"/>
                  <a:gd name="T67" fmla="*/ 153 h 980"/>
                  <a:gd name="T68" fmla="*/ 316 w 681"/>
                  <a:gd name="T69" fmla="*/ 172 h 980"/>
                  <a:gd name="T70" fmla="*/ 273 w 681"/>
                  <a:gd name="T71" fmla="*/ 135 h 980"/>
                  <a:gd name="T72" fmla="*/ 292 w 681"/>
                  <a:gd name="T73" fmla="*/ 103 h 980"/>
                  <a:gd name="T74" fmla="*/ 332 w 681"/>
                  <a:gd name="T75" fmla="*/ 112 h 980"/>
                  <a:gd name="T76" fmla="*/ 280 w 681"/>
                  <a:gd name="T77" fmla="*/ 55 h 980"/>
                  <a:gd name="T78" fmla="*/ 275 w 681"/>
                  <a:gd name="T79" fmla="*/ 0 h 980"/>
                  <a:gd name="T80" fmla="*/ 223 w 681"/>
                  <a:gd name="T81" fmla="*/ 31 h 980"/>
                  <a:gd name="T82" fmla="*/ 167 w 681"/>
                  <a:gd name="T83" fmla="*/ 83 h 9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1"/>
                  <a:gd name="T127" fmla="*/ 0 h 980"/>
                  <a:gd name="T128" fmla="*/ 681 w 681"/>
                  <a:gd name="T129" fmla="*/ 980 h 9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1" h="980">
                    <a:moveTo>
                      <a:pt x="167" y="83"/>
                    </a:moveTo>
                    <a:lnTo>
                      <a:pt x="116" y="68"/>
                    </a:lnTo>
                    <a:lnTo>
                      <a:pt x="76" y="106"/>
                    </a:lnTo>
                    <a:lnTo>
                      <a:pt x="56" y="166"/>
                    </a:lnTo>
                    <a:lnTo>
                      <a:pt x="0" y="204"/>
                    </a:lnTo>
                    <a:lnTo>
                      <a:pt x="110" y="155"/>
                    </a:lnTo>
                    <a:lnTo>
                      <a:pt x="162" y="219"/>
                    </a:lnTo>
                    <a:lnTo>
                      <a:pt x="162" y="313"/>
                    </a:lnTo>
                    <a:lnTo>
                      <a:pt x="241" y="425"/>
                    </a:lnTo>
                    <a:lnTo>
                      <a:pt x="327" y="463"/>
                    </a:lnTo>
                    <a:lnTo>
                      <a:pt x="390" y="528"/>
                    </a:lnTo>
                    <a:lnTo>
                      <a:pt x="429" y="529"/>
                    </a:lnTo>
                    <a:lnTo>
                      <a:pt x="407" y="629"/>
                    </a:lnTo>
                    <a:lnTo>
                      <a:pt x="474" y="727"/>
                    </a:lnTo>
                    <a:lnTo>
                      <a:pt x="475" y="883"/>
                    </a:lnTo>
                    <a:lnTo>
                      <a:pt x="519" y="980"/>
                    </a:lnTo>
                    <a:lnTo>
                      <a:pt x="540" y="873"/>
                    </a:lnTo>
                    <a:lnTo>
                      <a:pt x="681" y="655"/>
                    </a:lnTo>
                    <a:lnTo>
                      <a:pt x="597" y="604"/>
                    </a:lnTo>
                    <a:lnTo>
                      <a:pt x="575" y="557"/>
                    </a:lnTo>
                    <a:lnTo>
                      <a:pt x="499" y="513"/>
                    </a:lnTo>
                    <a:lnTo>
                      <a:pt x="437" y="503"/>
                    </a:lnTo>
                    <a:lnTo>
                      <a:pt x="374" y="486"/>
                    </a:lnTo>
                    <a:lnTo>
                      <a:pt x="361" y="425"/>
                    </a:lnTo>
                    <a:lnTo>
                      <a:pt x="412" y="441"/>
                    </a:lnTo>
                    <a:lnTo>
                      <a:pt x="470" y="457"/>
                    </a:lnTo>
                    <a:lnTo>
                      <a:pt x="411" y="420"/>
                    </a:lnTo>
                    <a:lnTo>
                      <a:pt x="352" y="397"/>
                    </a:lnTo>
                    <a:lnTo>
                      <a:pt x="301" y="422"/>
                    </a:lnTo>
                    <a:lnTo>
                      <a:pt x="289" y="373"/>
                    </a:lnTo>
                    <a:lnTo>
                      <a:pt x="364" y="350"/>
                    </a:lnTo>
                    <a:lnTo>
                      <a:pt x="414" y="257"/>
                    </a:lnTo>
                    <a:lnTo>
                      <a:pt x="408" y="203"/>
                    </a:lnTo>
                    <a:lnTo>
                      <a:pt x="336" y="153"/>
                    </a:lnTo>
                    <a:lnTo>
                      <a:pt x="316" y="172"/>
                    </a:lnTo>
                    <a:lnTo>
                      <a:pt x="273" y="135"/>
                    </a:lnTo>
                    <a:lnTo>
                      <a:pt x="292" y="103"/>
                    </a:lnTo>
                    <a:lnTo>
                      <a:pt x="332" y="112"/>
                    </a:lnTo>
                    <a:lnTo>
                      <a:pt x="280" y="55"/>
                    </a:lnTo>
                    <a:lnTo>
                      <a:pt x="275" y="0"/>
                    </a:lnTo>
                    <a:lnTo>
                      <a:pt x="223" y="31"/>
                    </a:lnTo>
                    <a:lnTo>
                      <a:pt x="167" y="83"/>
                    </a:lnTo>
                    <a:close/>
                  </a:path>
                </a:pathLst>
              </a:custGeom>
              <a:solidFill>
                <a:srgbClr val="00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8" name="Freeform 67"/>
              <p:cNvSpPr/>
              <p:nvPr/>
            </p:nvSpPr>
            <p:spPr bwMode="auto">
              <a:xfrm>
                <a:off x="647" y="2121"/>
                <a:ext cx="19" cy="11"/>
              </a:xfrm>
              <a:custGeom>
                <a:avLst/>
                <a:gdLst>
                  <a:gd name="T0" fmla="*/ 12 w 59"/>
                  <a:gd name="T1" fmla="*/ 17 h 33"/>
                  <a:gd name="T2" fmla="*/ 5 w 59"/>
                  <a:gd name="T3" fmla="*/ 19 h 33"/>
                  <a:gd name="T4" fmla="*/ 56 w 59"/>
                  <a:gd name="T5" fmla="*/ 33 h 33"/>
                  <a:gd name="T6" fmla="*/ 59 w 59"/>
                  <a:gd name="T7" fmla="*/ 16 h 33"/>
                  <a:gd name="T8" fmla="*/ 8 w 59"/>
                  <a:gd name="T9" fmla="*/ 1 h 33"/>
                  <a:gd name="T10" fmla="*/ 0 w 59"/>
                  <a:gd name="T11" fmla="*/ 3 h 33"/>
                  <a:gd name="T12" fmla="*/ 8 w 59"/>
                  <a:gd name="T13" fmla="*/ 1 h 33"/>
                  <a:gd name="T14" fmla="*/ 5 w 59"/>
                  <a:gd name="T15" fmla="*/ 0 h 33"/>
                  <a:gd name="T16" fmla="*/ 0 w 59"/>
                  <a:gd name="T17" fmla="*/ 3 h 33"/>
                  <a:gd name="T18" fmla="*/ 12 w 59"/>
                  <a:gd name="T19" fmla="*/ 17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33"/>
                  <a:gd name="T32" fmla="*/ 59 w 59"/>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33">
                    <a:moveTo>
                      <a:pt x="12" y="17"/>
                    </a:moveTo>
                    <a:lnTo>
                      <a:pt x="5" y="19"/>
                    </a:lnTo>
                    <a:lnTo>
                      <a:pt x="56" y="33"/>
                    </a:lnTo>
                    <a:lnTo>
                      <a:pt x="59" y="16"/>
                    </a:lnTo>
                    <a:lnTo>
                      <a:pt x="8" y="1"/>
                    </a:lnTo>
                    <a:lnTo>
                      <a:pt x="0" y="3"/>
                    </a:lnTo>
                    <a:lnTo>
                      <a:pt x="8" y="1"/>
                    </a:lnTo>
                    <a:lnTo>
                      <a:pt x="5" y="0"/>
                    </a:lnTo>
                    <a:lnTo>
                      <a:pt x="0" y="3"/>
                    </a:lnTo>
                    <a:lnTo>
                      <a:pt x="12"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69" name="Freeform 68"/>
              <p:cNvSpPr/>
              <p:nvPr/>
            </p:nvSpPr>
            <p:spPr bwMode="auto">
              <a:xfrm>
                <a:off x="633" y="2122"/>
                <a:ext cx="18" cy="17"/>
              </a:xfrm>
              <a:custGeom>
                <a:avLst/>
                <a:gdLst>
                  <a:gd name="T0" fmla="*/ 17 w 54"/>
                  <a:gd name="T1" fmla="*/ 48 h 52"/>
                  <a:gd name="T2" fmla="*/ 14 w 54"/>
                  <a:gd name="T3" fmla="*/ 52 h 52"/>
                  <a:gd name="T4" fmla="*/ 54 w 54"/>
                  <a:gd name="T5" fmla="*/ 14 h 52"/>
                  <a:gd name="T6" fmla="*/ 42 w 54"/>
                  <a:gd name="T7" fmla="*/ 0 h 52"/>
                  <a:gd name="T8" fmla="*/ 3 w 54"/>
                  <a:gd name="T9" fmla="*/ 38 h 52"/>
                  <a:gd name="T10" fmla="*/ 0 w 54"/>
                  <a:gd name="T11" fmla="*/ 42 h 52"/>
                  <a:gd name="T12" fmla="*/ 3 w 54"/>
                  <a:gd name="T13" fmla="*/ 38 h 52"/>
                  <a:gd name="T14" fmla="*/ 0 w 54"/>
                  <a:gd name="T15" fmla="*/ 41 h 52"/>
                  <a:gd name="T16" fmla="*/ 0 w 54"/>
                  <a:gd name="T17" fmla="*/ 42 h 52"/>
                  <a:gd name="T18" fmla="*/ 17 w 54"/>
                  <a:gd name="T19" fmla="*/ 48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52"/>
                  <a:gd name="T32" fmla="*/ 54 w 54"/>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52">
                    <a:moveTo>
                      <a:pt x="17" y="48"/>
                    </a:moveTo>
                    <a:lnTo>
                      <a:pt x="14" y="52"/>
                    </a:lnTo>
                    <a:lnTo>
                      <a:pt x="54" y="14"/>
                    </a:lnTo>
                    <a:lnTo>
                      <a:pt x="42" y="0"/>
                    </a:lnTo>
                    <a:lnTo>
                      <a:pt x="3" y="38"/>
                    </a:lnTo>
                    <a:lnTo>
                      <a:pt x="0" y="42"/>
                    </a:lnTo>
                    <a:lnTo>
                      <a:pt x="3" y="38"/>
                    </a:lnTo>
                    <a:lnTo>
                      <a:pt x="0" y="41"/>
                    </a:lnTo>
                    <a:lnTo>
                      <a:pt x="0" y="42"/>
                    </a:lnTo>
                    <a:lnTo>
                      <a:pt x="17" y="4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0" name="Freeform 69"/>
              <p:cNvSpPr/>
              <p:nvPr/>
            </p:nvSpPr>
            <p:spPr bwMode="auto">
              <a:xfrm>
                <a:off x="626" y="2136"/>
                <a:ext cx="12" cy="23"/>
              </a:xfrm>
              <a:custGeom>
                <a:avLst/>
                <a:gdLst>
                  <a:gd name="T0" fmla="*/ 13 w 38"/>
                  <a:gd name="T1" fmla="*/ 71 h 71"/>
                  <a:gd name="T2" fmla="*/ 18 w 38"/>
                  <a:gd name="T3" fmla="*/ 66 h 71"/>
                  <a:gd name="T4" fmla="*/ 38 w 38"/>
                  <a:gd name="T5" fmla="*/ 6 h 71"/>
                  <a:gd name="T6" fmla="*/ 21 w 38"/>
                  <a:gd name="T7" fmla="*/ 0 h 71"/>
                  <a:gd name="T8" fmla="*/ 0 w 38"/>
                  <a:gd name="T9" fmla="*/ 60 h 71"/>
                  <a:gd name="T10" fmla="*/ 5 w 38"/>
                  <a:gd name="T11" fmla="*/ 56 h 71"/>
                  <a:gd name="T12" fmla="*/ 13 w 38"/>
                  <a:gd name="T13" fmla="*/ 71 h 71"/>
                  <a:gd name="T14" fmla="*/ 16 w 38"/>
                  <a:gd name="T15" fmla="*/ 69 h 71"/>
                  <a:gd name="T16" fmla="*/ 18 w 38"/>
                  <a:gd name="T17" fmla="*/ 66 h 71"/>
                  <a:gd name="T18" fmla="*/ 13 w 38"/>
                  <a:gd name="T19" fmla="*/ 71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71"/>
                  <a:gd name="T32" fmla="*/ 38 w 38"/>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71">
                    <a:moveTo>
                      <a:pt x="13" y="71"/>
                    </a:moveTo>
                    <a:lnTo>
                      <a:pt x="18" y="66"/>
                    </a:lnTo>
                    <a:lnTo>
                      <a:pt x="38" y="6"/>
                    </a:lnTo>
                    <a:lnTo>
                      <a:pt x="21" y="0"/>
                    </a:lnTo>
                    <a:lnTo>
                      <a:pt x="0" y="60"/>
                    </a:lnTo>
                    <a:lnTo>
                      <a:pt x="5" y="56"/>
                    </a:lnTo>
                    <a:lnTo>
                      <a:pt x="13" y="71"/>
                    </a:lnTo>
                    <a:lnTo>
                      <a:pt x="16" y="69"/>
                    </a:lnTo>
                    <a:lnTo>
                      <a:pt x="18" y="66"/>
                    </a:lnTo>
                    <a:lnTo>
                      <a:pt x="13" y="7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1" name="Freeform 70"/>
              <p:cNvSpPr/>
              <p:nvPr/>
            </p:nvSpPr>
            <p:spPr bwMode="auto">
              <a:xfrm>
                <a:off x="583" y="2154"/>
                <a:ext cx="47" cy="31"/>
              </a:xfrm>
              <a:custGeom>
                <a:avLst/>
                <a:gdLst>
                  <a:gd name="T0" fmla="*/ 77 w 140"/>
                  <a:gd name="T1" fmla="*/ 37 h 91"/>
                  <a:gd name="T2" fmla="*/ 85 w 140"/>
                  <a:gd name="T3" fmla="*/ 53 h 91"/>
                  <a:gd name="T4" fmla="*/ 140 w 140"/>
                  <a:gd name="T5" fmla="*/ 15 h 91"/>
                  <a:gd name="T6" fmla="*/ 132 w 140"/>
                  <a:gd name="T7" fmla="*/ 0 h 91"/>
                  <a:gd name="T8" fmla="*/ 76 w 140"/>
                  <a:gd name="T9" fmla="*/ 38 h 91"/>
                  <a:gd name="T10" fmla="*/ 83 w 140"/>
                  <a:gd name="T11" fmla="*/ 54 h 91"/>
                  <a:gd name="T12" fmla="*/ 76 w 140"/>
                  <a:gd name="T13" fmla="*/ 38 h 91"/>
                  <a:gd name="T14" fmla="*/ 0 w 140"/>
                  <a:gd name="T15" fmla="*/ 91 h 91"/>
                  <a:gd name="T16" fmla="*/ 83 w 140"/>
                  <a:gd name="T17" fmla="*/ 54 h 91"/>
                  <a:gd name="T18" fmla="*/ 77 w 140"/>
                  <a:gd name="T19" fmla="*/ 37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
                  <a:gd name="T31" fmla="*/ 0 h 91"/>
                  <a:gd name="T32" fmla="*/ 140 w 140"/>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 h="91">
                    <a:moveTo>
                      <a:pt x="77" y="37"/>
                    </a:moveTo>
                    <a:lnTo>
                      <a:pt x="85" y="53"/>
                    </a:lnTo>
                    <a:lnTo>
                      <a:pt x="140" y="15"/>
                    </a:lnTo>
                    <a:lnTo>
                      <a:pt x="132" y="0"/>
                    </a:lnTo>
                    <a:lnTo>
                      <a:pt x="76" y="38"/>
                    </a:lnTo>
                    <a:lnTo>
                      <a:pt x="83" y="54"/>
                    </a:lnTo>
                    <a:lnTo>
                      <a:pt x="76" y="38"/>
                    </a:lnTo>
                    <a:lnTo>
                      <a:pt x="0" y="91"/>
                    </a:lnTo>
                    <a:lnTo>
                      <a:pt x="83" y="54"/>
                    </a:lnTo>
                    <a:lnTo>
                      <a:pt x="77" y="3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2" name="Freeform 71"/>
              <p:cNvSpPr/>
              <p:nvPr/>
            </p:nvSpPr>
            <p:spPr bwMode="auto">
              <a:xfrm>
                <a:off x="609" y="2149"/>
                <a:ext cx="40" cy="23"/>
              </a:xfrm>
              <a:custGeom>
                <a:avLst/>
                <a:gdLst>
                  <a:gd name="T0" fmla="*/ 121 w 121"/>
                  <a:gd name="T1" fmla="*/ 6 h 70"/>
                  <a:gd name="T2" fmla="*/ 110 w 121"/>
                  <a:gd name="T3" fmla="*/ 3 h 70"/>
                  <a:gd name="T4" fmla="*/ 0 w 121"/>
                  <a:gd name="T5" fmla="*/ 53 h 70"/>
                  <a:gd name="T6" fmla="*/ 6 w 121"/>
                  <a:gd name="T7" fmla="*/ 70 h 70"/>
                  <a:gd name="T8" fmla="*/ 116 w 121"/>
                  <a:gd name="T9" fmla="*/ 20 h 70"/>
                  <a:gd name="T10" fmla="*/ 106 w 121"/>
                  <a:gd name="T11" fmla="*/ 17 h 70"/>
                  <a:gd name="T12" fmla="*/ 121 w 121"/>
                  <a:gd name="T13" fmla="*/ 6 h 70"/>
                  <a:gd name="T14" fmla="*/ 116 w 121"/>
                  <a:gd name="T15" fmla="*/ 0 h 70"/>
                  <a:gd name="T16" fmla="*/ 110 w 121"/>
                  <a:gd name="T17" fmla="*/ 3 h 70"/>
                  <a:gd name="T18" fmla="*/ 121 w 121"/>
                  <a:gd name="T19" fmla="*/ 6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70"/>
                  <a:gd name="T32" fmla="*/ 121 w 121"/>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70">
                    <a:moveTo>
                      <a:pt x="121" y="6"/>
                    </a:moveTo>
                    <a:lnTo>
                      <a:pt x="110" y="3"/>
                    </a:lnTo>
                    <a:lnTo>
                      <a:pt x="0" y="53"/>
                    </a:lnTo>
                    <a:lnTo>
                      <a:pt x="6" y="70"/>
                    </a:lnTo>
                    <a:lnTo>
                      <a:pt x="116" y="20"/>
                    </a:lnTo>
                    <a:lnTo>
                      <a:pt x="106" y="17"/>
                    </a:lnTo>
                    <a:lnTo>
                      <a:pt x="121" y="6"/>
                    </a:lnTo>
                    <a:lnTo>
                      <a:pt x="116" y="0"/>
                    </a:lnTo>
                    <a:lnTo>
                      <a:pt x="110" y="3"/>
                    </a:lnTo>
                    <a:lnTo>
                      <a:pt x="121"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3" name="Freeform 72"/>
              <p:cNvSpPr/>
              <p:nvPr/>
            </p:nvSpPr>
            <p:spPr bwMode="auto">
              <a:xfrm>
                <a:off x="644" y="2151"/>
                <a:ext cx="23" cy="25"/>
              </a:xfrm>
              <a:custGeom>
                <a:avLst/>
                <a:gdLst>
                  <a:gd name="T0" fmla="*/ 69 w 69"/>
                  <a:gd name="T1" fmla="*/ 70 h 76"/>
                  <a:gd name="T2" fmla="*/ 66 w 69"/>
                  <a:gd name="T3" fmla="*/ 64 h 76"/>
                  <a:gd name="T4" fmla="*/ 15 w 69"/>
                  <a:gd name="T5" fmla="*/ 0 h 76"/>
                  <a:gd name="T6" fmla="*/ 0 w 69"/>
                  <a:gd name="T7" fmla="*/ 11 h 76"/>
                  <a:gd name="T8" fmla="*/ 51 w 69"/>
                  <a:gd name="T9" fmla="*/ 76 h 76"/>
                  <a:gd name="T10" fmla="*/ 48 w 69"/>
                  <a:gd name="T11" fmla="*/ 70 h 76"/>
                  <a:gd name="T12" fmla="*/ 69 w 69"/>
                  <a:gd name="T13" fmla="*/ 70 h 76"/>
                  <a:gd name="T14" fmla="*/ 69 w 69"/>
                  <a:gd name="T15" fmla="*/ 67 h 76"/>
                  <a:gd name="T16" fmla="*/ 66 w 69"/>
                  <a:gd name="T17" fmla="*/ 64 h 76"/>
                  <a:gd name="T18" fmla="*/ 69 w 69"/>
                  <a:gd name="T19" fmla="*/ 7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76"/>
                  <a:gd name="T32" fmla="*/ 69 w 6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76">
                    <a:moveTo>
                      <a:pt x="69" y="70"/>
                    </a:moveTo>
                    <a:lnTo>
                      <a:pt x="66" y="64"/>
                    </a:lnTo>
                    <a:lnTo>
                      <a:pt x="15" y="0"/>
                    </a:lnTo>
                    <a:lnTo>
                      <a:pt x="0" y="11"/>
                    </a:lnTo>
                    <a:lnTo>
                      <a:pt x="51" y="76"/>
                    </a:lnTo>
                    <a:lnTo>
                      <a:pt x="48" y="70"/>
                    </a:lnTo>
                    <a:lnTo>
                      <a:pt x="69" y="70"/>
                    </a:lnTo>
                    <a:lnTo>
                      <a:pt x="69" y="67"/>
                    </a:lnTo>
                    <a:lnTo>
                      <a:pt x="66" y="64"/>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4" name="Freeform 73"/>
              <p:cNvSpPr/>
              <p:nvPr/>
            </p:nvSpPr>
            <p:spPr bwMode="auto">
              <a:xfrm>
                <a:off x="660" y="2174"/>
                <a:ext cx="7" cy="34"/>
              </a:xfrm>
              <a:custGeom>
                <a:avLst/>
                <a:gdLst>
                  <a:gd name="T0" fmla="*/ 18 w 21"/>
                  <a:gd name="T1" fmla="*/ 88 h 100"/>
                  <a:gd name="T2" fmla="*/ 21 w 21"/>
                  <a:gd name="T3" fmla="*/ 94 h 100"/>
                  <a:gd name="T4" fmla="*/ 21 w 21"/>
                  <a:gd name="T5" fmla="*/ 0 h 100"/>
                  <a:gd name="T6" fmla="*/ 0 w 21"/>
                  <a:gd name="T7" fmla="*/ 0 h 100"/>
                  <a:gd name="T8" fmla="*/ 0 w 21"/>
                  <a:gd name="T9" fmla="*/ 94 h 100"/>
                  <a:gd name="T10" fmla="*/ 3 w 21"/>
                  <a:gd name="T11" fmla="*/ 100 h 100"/>
                  <a:gd name="T12" fmla="*/ 0 w 21"/>
                  <a:gd name="T13" fmla="*/ 94 h 100"/>
                  <a:gd name="T14" fmla="*/ 0 w 21"/>
                  <a:gd name="T15" fmla="*/ 97 h 100"/>
                  <a:gd name="T16" fmla="*/ 3 w 21"/>
                  <a:gd name="T17" fmla="*/ 100 h 100"/>
                  <a:gd name="T18" fmla="*/ 18 w 21"/>
                  <a:gd name="T19" fmla="*/ 88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00"/>
                  <a:gd name="T32" fmla="*/ 21 w 21"/>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00">
                    <a:moveTo>
                      <a:pt x="18" y="88"/>
                    </a:moveTo>
                    <a:lnTo>
                      <a:pt x="21" y="94"/>
                    </a:lnTo>
                    <a:lnTo>
                      <a:pt x="21" y="0"/>
                    </a:lnTo>
                    <a:lnTo>
                      <a:pt x="0" y="0"/>
                    </a:lnTo>
                    <a:lnTo>
                      <a:pt x="0" y="94"/>
                    </a:lnTo>
                    <a:lnTo>
                      <a:pt x="3" y="100"/>
                    </a:lnTo>
                    <a:lnTo>
                      <a:pt x="0" y="94"/>
                    </a:lnTo>
                    <a:lnTo>
                      <a:pt x="0" y="97"/>
                    </a:lnTo>
                    <a:lnTo>
                      <a:pt x="3" y="100"/>
                    </a:lnTo>
                    <a:lnTo>
                      <a:pt x="18" y="8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5" name="Freeform 74"/>
              <p:cNvSpPr/>
              <p:nvPr/>
            </p:nvSpPr>
            <p:spPr bwMode="auto">
              <a:xfrm>
                <a:off x="661" y="2204"/>
                <a:ext cx="32" cy="42"/>
              </a:xfrm>
              <a:custGeom>
                <a:avLst/>
                <a:gdLst>
                  <a:gd name="T0" fmla="*/ 90 w 94"/>
                  <a:gd name="T1" fmla="*/ 109 h 127"/>
                  <a:gd name="T2" fmla="*/ 94 w 94"/>
                  <a:gd name="T3" fmla="*/ 112 h 127"/>
                  <a:gd name="T4" fmla="*/ 15 w 94"/>
                  <a:gd name="T5" fmla="*/ 0 h 127"/>
                  <a:gd name="T6" fmla="*/ 0 w 94"/>
                  <a:gd name="T7" fmla="*/ 12 h 127"/>
                  <a:gd name="T8" fmla="*/ 79 w 94"/>
                  <a:gd name="T9" fmla="*/ 124 h 127"/>
                  <a:gd name="T10" fmla="*/ 84 w 94"/>
                  <a:gd name="T11" fmla="*/ 127 h 127"/>
                  <a:gd name="T12" fmla="*/ 79 w 94"/>
                  <a:gd name="T13" fmla="*/ 124 h 127"/>
                  <a:gd name="T14" fmla="*/ 81 w 94"/>
                  <a:gd name="T15" fmla="*/ 125 h 127"/>
                  <a:gd name="T16" fmla="*/ 84 w 94"/>
                  <a:gd name="T17" fmla="*/ 127 h 127"/>
                  <a:gd name="T18" fmla="*/ 90 w 94"/>
                  <a:gd name="T19" fmla="*/ 109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27"/>
                  <a:gd name="T32" fmla="*/ 94 w 94"/>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27">
                    <a:moveTo>
                      <a:pt x="90" y="109"/>
                    </a:moveTo>
                    <a:lnTo>
                      <a:pt x="94" y="112"/>
                    </a:lnTo>
                    <a:lnTo>
                      <a:pt x="15" y="0"/>
                    </a:lnTo>
                    <a:lnTo>
                      <a:pt x="0" y="12"/>
                    </a:lnTo>
                    <a:lnTo>
                      <a:pt x="79" y="124"/>
                    </a:lnTo>
                    <a:lnTo>
                      <a:pt x="84" y="127"/>
                    </a:lnTo>
                    <a:lnTo>
                      <a:pt x="79" y="124"/>
                    </a:lnTo>
                    <a:lnTo>
                      <a:pt x="81" y="125"/>
                    </a:lnTo>
                    <a:lnTo>
                      <a:pt x="84" y="127"/>
                    </a:lnTo>
                    <a:lnTo>
                      <a:pt x="90" y="10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6" name="Freeform 75"/>
              <p:cNvSpPr/>
              <p:nvPr/>
            </p:nvSpPr>
            <p:spPr bwMode="auto">
              <a:xfrm>
                <a:off x="689" y="2240"/>
                <a:ext cx="33" cy="19"/>
              </a:xfrm>
              <a:custGeom>
                <a:avLst/>
                <a:gdLst>
                  <a:gd name="T0" fmla="*/ 97 w 97"/>
                  <a:gd name="T1" fmla="*/ 41 h 56"/>
                  <a:gd name="T2" fmla="*/ 92 w 97"/>
                  <a:gd name="T3" fmla="*/ 38 h 56"/>
                  <a:gd name="T4" fmla="*/ 6 w 97"/>
                  <a:gd name="T5" fmla="*/ 0 h 56"/>
                  <a:gd name="T6" fmla="*/ 0 w 97"/>
                  <a:gd name="T7" fmla="*/ 18 h 56"/>
                  <a:gd name="T8" fmla="*/ 86 w 97"/>
                  <a:gd name="T9" fmla="*/ 56 h 56"/>
                  <a:gd name="T10" fmla="*/ 82 w 97"/>
                  <a:gd name="T11" fmla="*/ 53 h 56"/>
                  <a:gd name="T12" fmla="*/ 97 w 97"/>
                  <a:gd name="T13" fmla="*/ 41 h 56"/>
                  <a:gd name="T14" fmla="*/ 95 w 97"/>
                  <a:gd name="T15" fmla="*/ 40 h 56"/>
                  <a:gd name="T16" fmla="*/ 92 w 97"/>
                  <a:gd name="T17" fmla="*/ 38 h 56"/>
                  <a:gd name="T18" fmla="*/ 97 w 97"/>
                  <a:gd name="T19" fmla="*/ 41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56"/>
                  <a:gd name="T32" fmla="*/ 97 w 97"/>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56">
                    <a:moveTo>
                      <a:pt x="97" y="41"/>
                    </a:moveTo>
                    <a:lnTo>
                      <a:pt x="92" y="38"/>
                    </a:lnTo>
                    <a:lnTo>
                      <a:pt x="6" y="0"/>
                    </a:lnTo>
                    <a:lnTo>
                      <a:pt x="0" y="18"/>
                    </a:lnTo>
                    <a:lnTo>
                      <a:pt x="86" y="56"/>
                    </a:lnTo>
                    <a:lnTo>
                      <a:pt x="82" y="53"/>
                    </a:lnTo>
                    <a:lnTo>
                      <a:pt x="97" y="41"/>
                    </a:lnTo>
                    <a:lnTo>
                      <a:pt x="95" y="40"/>
                    </a:lnTo>
                    <a:lnTo>
                      <a:pt x="92" y="38"/>
                    </a:lnTo>
                    <a:lnTo>
                      <a:pt x="97" y="4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7" name="Freeform 76"/>
              <p:cNvSpPr/>
              <p:nvPr/>
            </p:nvSpPr>
            <p:spPr bwMode="auto">
              <a:xfrm>
                <a:off x="717" y="2254"/>
                <a:ext cx="26" cy="27"/>
              </a:xfrm>
              <a:custGeom>
                <a:avLst/>
                <a:gdLst>
                  <a:gd name="T0" fmla="*/ 70 w 78"/>
                  <a:gd name="T1" fmla="*/ 62 h 81"/>
                  <a:gd name="T2" fmla="*/ 78 w 78"/>
                  <a:gd name="T3" fmla="*/ 65 h 81"/>
                  <a:gd name="T4" fmla="*/ 15 w 78"/>
                  <a:gd name="T5" fmla="*/ 0 h 81"/>
                  <a:gd name="T6" fmla="*/ 0 w 78"/>
                  <a:gd name="T7" fmla="*/ 12 h 81"/>
                  <a:gd name="T8" fmla="*/ 63 w 78"/>
                  <a:gd name="T9" fmla="*/ 76 h 81"/>
                  <a:gd name="T10" fmla="*/ 70 w 78"/>
                  <a:gd name="T11" fmla="*/ 79 h 81"/>
                  <a:gd name="T12" fmla="*/ 63 w 78"/>
                  <a:gd name="T13" fmla="*/ 76 h 81"/>
                  <a:gd name="T14" fmla="*/ 66 w 78"/>
                  <a:gd name="T15" fmla="*/ 79 h 81"/>
                  <a:gd name="T16" fmla="*/ 70 w 78"/>
                  <a:gd name="T17" fmla="*/ 81 h 81"/>
                  <a:gd name="T18" fmla="*/ 70 w 78"/>
                  <a:gd name="T19" fmla="*/ 62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81"/>
                  <a:gd name="T32" fmla="*/ 78 w 78"/>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81">
                    <a:moveTo>
                      <a:pt x="70" y="62"/>
                    </a:moveTo>
                    <a:lnTo>
                      <a:pt x="78" y="65"/>
                    </a:lnTo>
                    <a:lnTo>
                      <a:pt x="15" y="0"/>
                    </a:lnTo>
                    <a:lnTo>
                      <a:pt x="0" y="12"/>
                    </a:lnTo>
                    <a:lnTo>
                      <a:pt x="63" y="76"/>
                    </a:lnTo>
                    <a:lnTo>
                      <a:pt x="70" y="79"/>
                    </a:lnTo>
                    <a:lnTo>
                      <a:pt x="63" y="76"/>
                    </a:lnTo>
                    <a:lnTo>
                      <a:pt x="66" y="79"/>
                    </a:lnTo>
                    <a:lnTo>
                      <a:pt x="70" y="81"/>
                    </a:lnTo>
                    <a:lnTo>
                      <a:pt x="70" y="6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8" name="Freeform 77"/>
              <p:cNvSpPr/>
              <p:nvPr/>
            </p:nvSpPr>
            <p:spPr bwMode="auto">
              <a:xfrm>
                <a:off x="740" y="2274"/>
                <a:ext cx="17" cy="7"/>
              </a:xfrm>
              <a:custGeom>
                <a:avLst/>
                <a:gdLst>
                  <a:gd name="T0" fmla="*/ 47 w 50"/>
                  <a:gd name="T1" fmla="*/ 11 h 19"/>
                  <a:gd name="T2" fmla="*/ 39 w 50"/>
                  <a:gd name="T3" fmla="*/ 1 h 19"/>
                  <a:gd name="T4" fmla="*/ 0 w 50"/>
                  <a:gd name="T5" fmla="*/ 0 h 19"/>
                  <a:gd name="T6" fmla="*/ 0 w 50"/>
                  <a:gd name="T7" fmla="*/ 17 h 19"/>
                  <a:gd name="T8" fmla="*/ 39 w 50"/>
                  <a:gd name="T9" fmla="*/ 19 h 19"/>
                  <a:gd name="T10" fmla="*/ 30 w 50"/>
                  <a:gd name="T11" fmla="*/ 9 h 19"/>
                  <a:gd name="T12" fmla="*/ 47 w 50"/>
                  <a:gd name="T13" fmla="*/ 11 h 19"/>
                  <a:gd name="T14" fmla="*/ 50 w 50"/>
                  <a:gd name="T15" fmla="*/ 1 h 19"/>
                  <a:gd name="T16" fmla="*/ 39 w 50"/>
                  <a:gd name="T17" fmla="*/ 0 h 19"/>
                  <a:gd name="T18" fmla="*/ 47 w 50"/>
                  <a:gd name="T19" fmla="*/ 11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9"/>
                  <a:gd name="T32" fmla="*/ 50 w 5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9">
                    <a:moveTo>
                      <a:pt x="47" y="11"/>
                    </a:moveTo>
                    <a:lnTo>
                      <a:pt x="39" y="1"/>
                    </a:lnTo>
                    <a:lnTo>
                      <a:pt x="0" y="0"/>
                    </a:lnTo>
                    <a:lnTo>
                      <a:pt x="0" y="17"/>
                    </a:lnTo>
                    <a:lnTo>
                      <a:pt x="39" y="19"/>
                    </a:lnTo>
                    <a:lnTo>
                      <a:pt x="30" y="9"/>
                    </a:lnTo>
                    <a:lnTo>
                      <a:pt x="47" y="11"/>
                    </a:lnTo>
                    <a:lnTo>
                      <a:pt x="50" y="1"/>
                    </a:lnTo>
                    <a:lnTo>
                      <a:pt x="39" y="0"/>
                    </a:lnTo>
                    <a:lnTo>
                      <a:pt x="47" y="1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79" name="Freeform 78"/>
              <p:cNvSpPr/>
              <p:nvPr/>
            </p:nvSpPr>
            <p:spPr bwMode="auto">
              <a:xfrm>
                <a:off x="742" y="2277"/>
                <a:ext cx="14" cy="35"/>
              </a:xfrm>
              <a:custGeom>
                <a:avLst/>
                <a:gdLst>
                  <a:gd name="T0" fmla="*/ 18 w 41"/>
                  <a:gd name="T1" fmla="*/ 96 h 105"/>
                  <a:gd name="T2" fmla="*/ 19 w 41"/>
                  <a:gd name="T3" fmla="*/ 102 h 105"/>
                  <a:gd name="T4" fmla="*/ 41 w 41"/>
                  <a:gd name="T5" fmla="*/ 2 h 105"/>
                  <a:gd name="T6" fmla="*/ 24 w 41"/>
                  <a:gd name="T7" fmla="*/ 0 h 105"/>
                  <a:gd name="T8" fmla="*/ 2 w 41"/>
                  <a:gd name="T9" fmla="*/ 99 h 105"/>
                  <a:gd name="T10" fmla="*/ 3 w 41"/>
                  <a:gd name="T11" fmla="*/ 105 h 105"/>
                  <a:gd name="T12" fmla="*/ 2 w 41"/>
                  <a:gd name="T13" fmla="*/ 99 h 105"/>
                  <a:gd name="T14" fmla="*/ 0 w 41"/>
                  <a:gd name="T15" fmla="*/ 102 h 105"/>
                  <a:gd name="T16" fmla="*/ 3 w 41"/>
                  <a:gd name="T17" fmla="*/ 105 h 105"/>
                  <a:gd name="T18" fmla="*/ 18 w 41"/>
                  <a:gd name="T19" fmla="*/ 9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105"/>
                  <a:gd name="T32" fmla="*/ 41 w 41"/>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105">
                    <a:moveTo>
                      <a:pt x="18" y="96"/>
                    </a:moveTo>
                    <a:lnTo>
                      <a:pt x="19" y="102"/>
                    </a:lnTo>
                    <a:lnTo>
                      <a:pt x="41" y="2"/>
                    </a:lnTo>
                    <a:lnTo>
                      <a:pt x="24" y="0"/>
                    </a:lnTo>
                    <a:lnTo>
                      <a:pt x="2" y="99"/>
                    </a:lnTo>
                    <a:lnTo>
                      <a:pt x="3" y="105"/>
                    </a:lnTo>
                    <a:lnTo>
                      <a:pt x="2" y="99"/>
                    </a:lnTo>
                    <a:lnTo>
                      <a:pt x="0" y="102"/>
                    </a:lnTo>
                    <a:lnTo>
                      <a:pt x="3" y="105"/>
                    </a:lnTo>
                    <a:lnTo>
                      <a:pt x="18" y="9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0" name="Freeform 79"/>
              <p:cNvSpPr/>
              <p:nvPr/>
            </p:nvSpPr>
            <p:spPr bwMode="auto">
              <a:xfrm>
                <a:off x="743" y="2309"/>
                <a:ext cx="28" cy="36"/>
              </a:xfrm>
              <a:custGeom>
                <a:avLst/>
                <a:gdLst>
                  <a:gd name="T0" fmla="*/ 85 w 85"/>
                  <a:gd name="T1" fmla="*/ 103 h 108"/>
                  <a:gd name="T2" fmla="*/ 82 w 85"/>
                  <a:gd name="T3" fmla="*/ 99 h 108"/>
                  <a:gd name="T4" fmla="*/ 15 w 85"/>
                  <a:gd name="T5" fmla="*/ 0 h 108"/>
                  <a:gd name="T6" fmla="*/ 0 w 85"/>
                  <a:gd name="T7" fmla="*/ 9 h 108"/>
                  <a:gd name="T8" fmla="*/ 68 w 85"/>
                  <a:gd name="T9" fmla="*/ 108 h 108"/>
                  <a:gd name="T10" fmla="*/ 65 w 85"/>
                  <a:gd name="T11" fmla="*/ 103 h 108"/>
                  <a:gd name="T12" fmla="*/ 85 w 85"/>
                  <a:gd name="T13" fmla="*/ 103 h 108"/>
                  <a:gd name="T14" fmla="*/ 84 w 85"/>
                  <a:gd name="T15" fmla="*/ 100 h 108"/>
                  <a:gd name="T16" fmla="*/ 82 w 85"/>
                  <a:gd name="T17" fmla="*/ 99 h 108"/>
                  <a:gd name="T18" fmla="*/ 85 w 85"/>
                  <a:gd name="T19" fmla="*/ 103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108"/>
                  <a:gd name="T32" fmla="*/ 85 w 85"/>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108">
                    <a:moveTo>
                      <a:pt x="85" y="103"/>
                    </a:moveTo>
                    <a:lnTo>
                      <a:pt x="82" y="99"/>
                    </a:lnTo>
                    <a:lnTo>
                      <a:pt x="15" y="0"/>
                    </a:lnTo>
                    <a:lnTo>
                      <a:pt x="0" y="9"/>
                    </a:lnTo>
                    <a:lnTo>
                      <a:pt x="68" y="108"/>
                    </a:lnTo>
                    <a:lnTo>
                      <a:pt x="65" y="103"/>
                    </a:lnTo>
                    <a:lnTo>
                      <a:pt x="85" y="103"/>
                    </a:lnTo>
                    <a:lnTo>
                      <a:pt x="84" y="100"/>
                    </a:lnTo>
                    <a:lnTo>
                      <a:pt x="82" y="99"/>
                    </a:lnTo>
                    <a:lnTo>
                      <a:pt x="85" y="10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1" name="Freeform 80"/>
              <p:cNvSpPr/>
              <p:nvPr/>
            </p:nvSpPr>
            <p:spPr bwMode="auto">
              <a:xfrm>
                <a:off x="765" y="2344"/>
                <a:ext cx="7" cy="53"/>
              </a:xfrm>
              <a:custGeom>
                <a:avLst/>
                <a:gdLst>
                  <a:gd name="T0" fmla="*/ 20 w 22"/>
                  <a:gd name="T1" fmla="*/ 153 h 159"/>
                  <a:gd name="T2" fmla="*/ 22 w 22"/>
                  <a:gd name="T3" fmla="*/ 156 h 159"/>
                  <a:gd name="T4" fmla="*/ 20 w 22"/>
                  <a:gd name="T5" fmla="*/ 0 h 159"/>
                  <a:gd name="T6" fmla="*/ 0 w 22"/>
                  <a:gd name="T7" fmla="*/ 0 h 159"/>
                  <a:gd name="T8" fmla="*/ 1 w 22"/>
                  <a:gd name="T9" fmla="*/ 156 h 159"/>
                  <a:gd name="T10" fmla="*/ 3 w 22"/>
                  <a:gd name="T11" fmla="*/ 159 h 159"/>
                  <a:gd name="T12" fmla="*/ 1 w 22"/>
                  <a:gd name="T13" fmla="*/ 156 h 159"/>
                  <a:gd name="T14" fmla="*/ 3 w 22"/>
                  <a:gd name="T15" fmla="*/ 157 h 159"/>
                  <a:gd name="T16" fmla="*/ 3 w 22"/>
                  <a:gd name="T17" fmla="*/ 159 h 159"/>
                  <a:gd name="T18" fmla="*/ 20 w 22"/>
                  <a:gd name="T19" fmla="*/ 153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59"/>
                  <a:gd name="T32" fmla="*/ 22 w 22"/>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59">
                    <a:moveTo>
                      <a:pt x="20" y="153"/>
                    </a:moveTo>
                    <a:lnTo>
                      <a:pt x="22" y="156"/>
                    </a:lnTo>
                    <a:lnTo>
                      <a:pt x="20" y="0"/>
                    </a:lnTo>
                    <a:lnTo>
                      <a:pt x="0" y="0"/>
                    </a:lnTo>
                    <a:lnTo>
                      <a:pt x="1" y="156"/>
                    </a:lnTo>
                    <a:lnTo>
                      <a:pt x="3" y="159"/>
                    </a:lnTo>
                    <a:lnTo>
                      <a:pt x="1" y="156"/>
                    </a:lnTo>
                    <a:lnTo>
                      <a:pt x="3" y="157"/>
                    </a:lnTo>
                    <a:lnTo>
                      <a:pt x="3" y="159"/>
                    </a:lnTo>
                    <a:lnTo>
                      <a:pt x="20" y="15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2" name="Freeform 81"/>
              <p:cNvSpPr/>
              <p:nvPr/>
            </p:nvSpPr>
            <p:spPr bwMode="auto">
              <a:xfrm>
                <a:off x="766" y="2395"/>
                <a:ext cx="20" cy="44"/>
              </a:xfrm>
              <a:custGeom>
                <a:avLst/>
                <a:gdLst>
                  <a:gd name="T0" fmla="*/ 44 w 61"/>
                  <a:gd name="T1" fmla="*/ 98 h 132"/>
                  <a:gd name="T2" fmla="*/ 61 w 61"/>
                  <a:gd name="T3" fmla="*/ 97 h 132"/>
                  <a:gd name="T4" fmla="*/ 17 w 61"/>
                  <a:gd name="T5" fmla="*/ 0 h 132"/>
                  <a:gd name="T6" fmla="*/ 0 w 61"/>
                  <a:gd name="T7" fmla="*/ 6 h 132"/>
                  <a:gd name="T8" fmla="*/ 44 w 61"/>
                  <a:gd name="T9" fmla="*/ 103 h 132"/>
                  <a:gd name="T10" fmla="*/ 61 w 61"/>
                  <a:gd name="T11" fmla="*/ 101 h 132"/>
                  <a:gd name="T12" fmla="*/ 44 w 61"/>
                  <a:gd name="T13" fmla="*/ 103 h 132"/>
                  <a:gd name="T14" fmla="*/ 55 w 61"/>
                  <a:gd name="T15" fmla="*/ 132 h 132"/>
                  <a:gd name="T16" fmla="*/ 61 w 61"/>
                  <a:gd name="T17" fmla="*/ 101 h 132"/>
                  <a:gd name="T18" fmla="*/ 44 w 61"/>
                  <a:gd name="T19" fmla="*/ 98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32"/>
                  <a:gd name="T32" fmla="*/ 61 w 61"/>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32">
                    <a:moveTo>
                      <a:pt x="44" y="98"/>
                    </a:moveTo>
                    <a:lnTo>
                      <a:pt x="61" y="97"/>
                    </a:lnTo>
                    <a:lnTo>
                      <a:pt x="17" y="0"/>
                    </a:lnTo>
                    <a:lnTo>
                      <a:pt x="0" y="6"/>
                    </a:lnTo>
                    <a:lnTo>
                      <a:pt x="44" y="103"/>
                    </a:lnTo>
                    <a:lnTo>
                      <a:pt x="61" y="101"/>
                    </a:lnTo>
                    <a:lnTo>
                      <a:pt x="44" y="103"/>
                    </a:lnTo>
                    <a:lnTo>
                      <a:pt x="55" y="132"/>
                    </a:lnTo>
                    <a:lnTo>
                      <a:pt x="61" y="101"/>
                    </a:lnTo>
                    <a:lnTo>
                      <a:pt x="44" y="9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3" name="Freeform 82"/>
              <p:cNvSpPr/>
              <p:nvPr/>
            </p:nvSpPr>
            <p:spPr bwMode="auto">
              <a:xfrm>
                <a:off x="780" y="2391"/>
                <a:ext cx="13" cy="37"/>
              </a:xfrm>
              <a:custGeom>
                <a:avLst/>
                <a:gdLst>
                  <a:gd name="T0" fmla="*/ 22 w 38"/>
                  <a:gd name="T1" fmla="*/ 0 h 113"/>
                  <a:gd name="T2" fmla="*/ 20 w 38"/>
                  <a:gd name="T3" fmla="*/ 3 h 113"/>
                  <a:gd name="T4" fmla="*/ 0 w 38"/>
                  <a:gd name="T5" fmla="*/ 110 h 113"/>
                  <a:gd name="T6" fmla="*/ 17 w 38"/>
                  <a:gd name="T7" fmla="*/ 113 h 113"/>
                  <a:gd name="T8" fmla="*/ 38 w 38"/>
                  <a:gd name="T9" fmla="*/ 6 h 113"/>
                  <a:gd name="T10" fmla="*/ 36 w 38"/>
                  <a:gd name="T11" fmla="*/ 9 h 113"/>
                  <a:gd name="T12" fmla="*/ 22 w 38"/>
                  <a:gd name="T13" fmla="*/ 0 h 113"/>
                  <a:gd name="T14" fmla="*/ 20 w 38"/>
                  <a:gd name="T15" fmla="*/ 2 h 113"/>
                  <a:gd name="T16" fmla="*/ 20 w 38"/>
                  <a:gd name="T17" fmla="*/ 3 h 113"/>
                  <a:gd name="T18" fmla="*/ 22 w 38"/>
                  <a:gd name="T19" fmla="*/ 0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3"/>
                  <a:gd name="T32" fmla="*/ 38 w 38"/>
                  <a:gd name="T33" fmla="*/ 113 h 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3">
                    <a:moveTo>
                      <a:pt x="22" y="0"/>
                    </a:moveTo>
                    <a:lnTo>
                      <a:pt x="20" y="3"/>
                    </a:lnTo>
                    <a:lnTo>
                      <a:pt x="0" y="110"/>
                    </a:lnTo>
                    <a:lnTo>
                      <a:pt x="17" y="113"/>
                    </a:lnTo>
                    <a:lnTo>
                      <a:pt x="38" y="6"/>
                    </a:lnTo>
                    <a:lnTo>
                      <a:pt x="36" y="9"/>
                    </a:lnTo>
                    <a:lnTo>
                      <a:pt x="22" y="0"/>
                    </a:lnTo>
                    <a:lnTo>
                      <a:pt x="20" y="2"/>
                    </a:lnTo>
                    <a:lnTo>
                      <a:pt x="20" y="3"/>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4" name="Freeform 83"/>
              <p:cNvSpPr/>
              <p:nvPr/>
            </p:nvSpPr>
            <p:spPr bwMode="auto">
              <a:xfrm>
                <a:off x="788" y="2317"/>
                <a:ext cx="53" cy="77"/>
              </a:xfrm>
              <a:custGeom>
                <a:avLst/>
                <a:gdLst>
                  <a:gd name="T0" fmla="*/ 143 w 161"/>
                  <a:gd name="T1" fmla="*/ 15 h 229"/>
                  <a:gd name="T2" fmla="*/ 141 w 161"/>
                  <a:gd name="T3" fmla="*/ 3 h 229"/>
                  <a:gd name="T4" fmla="*/ 0 w 161"/>
                  <a:gd name="T5" fmla="*/ 220 h 229"/>
                  <a:gd name="T6" fmla="*/ 14 w 161"/>
                  <a:gd name="T7" fmla="*/ 229 h 229"/>
                  <a:gd name="T8" fmla="*/ 155 w 161"/>
                  <a:gd name="T9" fmla="*/ 12 h 229"/>
                  <a:gd name="T10" fmla="*/ 152 w 161"/>
                  <a:gd name="T11" fmla="*/ 0 h 229"/>
                  <a:gd name="T12" fmla="*/ 155 w 161"/>
                  <a:gd name="T13" fmla="*/ 12 h 229"/>
                  <a:gd name="T14" fmla="*/ 161 w 161"/>
                  <a:gd name="T15" fmla="*/ 4 h 229"/>
                  <a:gd name="T16" fmla="*/ 152 w 161"/>
                  <a:gd name="T17" fmla="*/ 0 h 229"/>
                  <a:gd name="T18" fmla="*/ 143 w 161"/>
                  <a:gd name="T19" fmla="*/ 15 h 2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229"/>
                  <a:gd name="T32" fmla="*/ 161 w 161"/>
                  <a:gd name="T33" fmla="*/ 229 h 2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229">
                    <a:moveTo>
                      <a:pt x="143" y="15"/>
                    </a:moveTo>
                    <a:lnTo>
                      <a:pt x="141" y="3"/>
                    </a:lnTo>
                    <a:lnTo>
                      <a:pt x="0" y="220"/>
                    </a:lnTo>
                    <a:lnTo>
                      <a:pt x="14" y="229"/>
                    </a:lnTo>
                    <a:lnTo>
                      <a:pt x="155" y="12"/>
                    </a:lnTo>
                    <a:lnTo>
                      <a:pt x="152" y="0"/>
                    </a:lnTo>
                    <a:lnTo>
                      <a:pt x="155" y="12"/>
                    </a:lnTo>
                    <a:lnTo>
                      <a:pt x="161" y="4"/>
                    </a:lnTo>
                    <a:lnTo>
                      <a:pt x="152" y="0"/>
                    </a:lnTo>
                    <a:lnTo>
                      <a:pt x="143"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5" name="Freeform 84"/>
              <p:cNvSpPr/>
              <p:nvPr/>
            </p:nvSpPr>
            <p:spPr bwMode="auto">
              <a:xfrm>
                <a:off x="806" y="2300"/>
                <a:ext cx="32" cy="22"/>
              </a:xfrm>
              <a:custGeom>
                <a:avLst/>
                <a:gdLst>
                  <a:gd name="T0" fmla="*/ 0 w 97"/>
                  <a:gd name="T1" fmla="*/ 10 h 66"/>
                  <a:gd name="T2" fmla="*/ 5 w 97"/>
                  <a:gd name="T3" fmla="*/ 14 h 66"/>
                  <a:gd name="T4" fmla="*/ 88 w 97"/>
                  <a:gd name="T5" fmla="*/ 66 h 66"/>
                  <a:gd name="T6" fmla="*/ 97 w 97"/>
                  <a:gd name="T7" fmla="*/ 51 h 66"/>
                  <a:gd name="T8" fmla="*/ 14 w 97"/>
                  <a:gd name="T9" fmla="*/ 0 h 66"/>
                  <a:gd name="T10" fmla="*/ 18 w 97"/>
                  <a:gd name="T11" fmla="*/ 4 h 66"/>
                  <a:gd name="T12" fmla="*/ 0 w 97"/>
                  <a:gd name="T13" fmla="*/ 10 h 66"/>
                  <a:gd name="T14" fmla="*/ 2 w 97"/>
                  <a:gd name="T15" fmla="*/ 13 h 66"/>
                  <a:gd name="T16" fmla="*/ 5 w 97"/>
                  <a:gd name="T17" fmla="*/ 14 h 66"/>
                  <a:gd name="T18" fmla="*/ 0 w 97"/>
                  <a:gd name="T19" fmla="*/ 1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66"/>
                  <a:gd name="T32" fmla="*/ 97 w 97"/>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66">
                    <a:moveTo>
                      <a:pt x="0" y="10"/>
                    </a:moveTo>
                    <a:lnTo>
                      <a:pt x="5" y="14"/>
                    </a:lnTo>
                    <a:lnTo>
                      <a:pt x="88" y="66"/>
                    </a:lnTo>
                    <a:lnTo>
                      <a:pt x="97" y="51"/>
                    </a:lnTo>
                    <a:lnTo>
                      <a:pt x="14" y="0"/>
                    </a:lnTo>
                    <a:lnTo>
                      <a:pt x="18" y="4"/>
                    </a:lnTo>
                    <a:lnTo>
                      <a:pt x="0" y="10"/>
                    </a:lnTo>
                    <a:lnTo>
                      <a:pt x="2" y="13"/>
                    </a:lnTo>
                    <a:lnTo>
                      <a:pt x="5" y="14"/>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6" name="Freeform 85"/>
              <p:cNvSpPr/>
              <p:nvPr/>
            </p:nvSpPr>
            <p:spPr bwMode="auto">
              <a:xfrm>
                <a:off x="799" y="2284"/>
                <a:ext cx="13" cy="20"/>
              </a:xfrm>
              <a:custGeom>
                <a:avLst/>
                <a:gdLst>
                  <a:gd name="T0" fmla="*/ 5 w 40"/>
                  <a:gd name="T1" fmla="*/ 18 h 59"/>
                  <a:gd name="T2" fmla="*/ 0 w 40"/>
                  <a:gd name="T3" fmla="*/ 12 h 59"/>
                  <a:gd name="T4" fmla="*/ 22 w 40"/>
                  <a:gd name="T5" fmla="*/ 59 h 59"/>
                  <a:gd name="T6" fmla="*/ 40 w 40"/>
                  <a:gd name="T7" fmla="*/ 53 h 59"/>
                  <a:gd name="T8" fmla="*/ 18 w 40"/>
                  <a:gd name="T9" fmla="*/ 6 h 59"/>
                  <a:gd name="T10" fmla="*/ 14 w 40"/>
                  <a:gd name="T11" fmla="*/ 0 h 59"/>
                  <a:gd name="T12" fmla="*/ 18 w 40"/>
                  <a:gd name="T13" fmla="*/ 6 h 59"/>
                  <a:gd name="T14" fmla="*/ 17 w 40"/>
                  <a:gd name="T15" fmla="*/ 3 h 59"/>
                  <a:gd name="T16" fmla="*/ 14 w 40"/>
                  <a:gd name="T17" fmla="*/ 0 h 59"/>
                  <a:gd name="T18" fmla="*/ 5 w 40"/>
                  <a:gd name="T19" fmla="*/ 18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9"/>
                  <a:gd name="T32" fmla="*/ 40 w 40"/>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9">
                    <a:moveTo>
                      <a:pt x="5" y="18"/>
                    </a:moveTo>
                    <a:lnTo>
                      <a:pt x="0" y="12"/>
                    </a:lnTo>
                    <a:lnTo>
                      <a:pt x="22" y="59"/>
                    </a:lnTo>
                    <a:lnTo>
                      <a:pt x="40" y="53"/>
                    </a:lnTo>
                    <a:lnTo>
                      <a:pt x="18" y="6"/>
                    </a:lnTo>
                    <a:lnTo>
                      <a:pt x="14" y="0"/>
                    </a:lnTo>
                    <a:lnTo>
                      <a:pt x="18" y="6"/>
                    </a:lnTo>
                    <a:lnTo>
                      <a:pt x="17" y="3"/>
                    </a:lnTo>
                    <a:lnTo>
                      <a:pt x="14" y="0"/>
                    </a:lnTo>
                    <a:lnTo>
                      <a:pt x="5"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7" name="Freeform 86"/>
              <p:cNvSpPr/>
              <p:nvPr/>
            </p:nvSpPr>
            <p:spPr bwMode="auto">
              <a:xfrm>
                <a:off x="775" y="2269"/>
                <a:ext cx="28" cy="21"/>
              </a:xfrm>
              <a:custGeom>
                <a:avLst/>
                <a:gdLst>
                  <a:gd name="T0" fmla="*/ 2 w 85"/>
                  <a:gd name="T1" fmla="*/ 18 h 62"/>
                  <a:gd name="T2" fmla="*/ 0 w 85"/>
                  <a:gd name="T3" fmla="*/ 18 h 62"/>
                  <a:gd name="T4" fmla="*/ 76 w 85"/>
                  <a:gd name="T5" fmla="*/ 62 h 62"/>
                  <a:gd name="T6" fmla="*/ 85 w 85"/>
                  <a:gd name="T7" fmla="*/ 44 h 62"/>
                  <a:gd name="T8" fmla="*/ 8 w 85"/>
                  <a:gd name="T9" fmla="*/ 0 h 62"/>
                  <a:gd name="T10" fmla="*/ 5 w 85"/>
                  <a:gd name="T11" fmla="*/ 0 h 62"/>
                  <a:gd name="T12" fmla="*/ 8 w 85"/>
                  <a:gd name="T13" fmla="*/ 0 h 62"/>
                  <a:gd name="T14" fmla="*/ 7 w 85"/>
                  <a:gd name="T15" fmla="*/ 0 h 62"/>
                  <a:gd name="T16" fmla="*/ 5 w 85"/>
                  <a:gd name="T17" fmla="*/ 0 h 62"/>
                  <a:gd name="T18" fmla="*/ 2 w 85"/>
                  <a:gd name="T19" fmla="*/ 18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62"/>
                  <a:gd name="T32" fmla="*/ 85 w 8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62">
                    <a:moveTo>
                      <a:pt x="2" y="18"/>
                    </a:moveTo>
                    <a:lnTo>
                      <a:pt x="0" y="18"/>
                    </a:lnTo>
                    <a:lnTo>
                      <a:pt x="76" y="62"/>
                    </a:lnTo>
                    <a:lnTo>
                      <a:pt x="85" y="44"/>
                    </a:lnTo>
                    <a:lnTo>
                      <a:pt x="8" y="0"/>
                    </a:lnTo>
                    <a:lnTo>
                      <a:pt x="5" y="0"/>
                    </a:lnTo>
                    <a:lnTo>
                      <a:pt x="8" y="0"/>
                    </a:lnTo>
                    <a:lnTo>
                      <a:pt x="7" y="0"/>
                    </a:lnTo>
                    <a:lnTo>
                      <a:pt x="5" y="0"/>
                    </a:lnTo>
                    <a:lnTo>
                      <a:pt x="2"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8" name="Freeform 87"/>
              <p:cNvSpPr/>
              <p:nvPr/>
            </p:nvSpPr>
            <p:spPr bwMode="auto">
              <a:xfrm>
                <a:off x="755" y="2266"/>
                <a:ext cx="22" cy="9"/>
              </a:xfrm>
              <a:custGeom>
                <a:avLst/>
                <a:gdLst>
                  <a:gd name="T0" fmla="*/ 0 w 64"/>
                  <a:gd name="T1" fmla="*/ 17 h 28"/>
                  <a:gd name="T2" fmla="*/ 0 w 64"/>
                  <a:gd name="T3" fmla="*/ 17 h 28"/>
                  <a:gd name="T4" fmla="*/ 61 w 64"/>
                  <a:gd name="T5" fmla="*/ 28 h 28"/>
                  <a:gd name="T6" fmla="*/ 64 w 64"/>
                  <a:gd name="T7" fmla="*/ 10 h 28"/>
                  <a:gd name="T8" fmla="*/ 3 w 64"/>
                  <a:gd name="T9" fmla="*/ 0 h 28"/>
                  <a:gd name="T10" fmla="*/ 3 w 64"/>
                  <a:gd name="T11" fmla="*/ 0 h 28"/>
                  <a:gd name="T12" fmla="*/ 0 w 64"/>
                  <a:gd name="T13" fmla="*/ 17 h 28"/>
                  <a:gd name="T14" fmla="*/ 0 60000 65536"/>
                  <a:gd name="T15" fmla="*/ 0 60000 65536"/>
                  <a:gd name="T16" fmla="*/ 0 60000 65536"/>
                  <a:gd name="T17" fmla="*/ 0 60000 65536"/>
                  <a:gd name="T18" fmla="*/ 0 60000 65536"/>
                  <a:gd name="T19" fmla="*/ 0 60000 65536"/>
                  <a:gd name="T20" fmla="*/ 0 60000 65536"/>
                  <a:gd name="T21" fmla="*/ 0 w 64"/>
                  <a:gd name="T22" fmla="*/ 0 h 28"/>
                  <a:gd name="T23" fmla="*/ 64 w 6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8">
                    <a:moveTo>
                      <a:pt x="0" y="17"/>
                    </a:moveTo>
                    <a:lnTo>
                      <a:pt x="0" y="17"/>
                    </a:lnTo>
                    <a:lnTo>
                      <a:pt x="61" y="28"/>
                    </a:lnTo>
                    <a:lnTo>
                      <a:pt x="64" y="10"/>
                    </a:lnTo>
                    <a:lnTo>
                      <a:pt x="3" y="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89" name="Freeform 88"/>
              <p:cNvSpPr/>
              <p:nvPr/>
            </p:nvSpPr>
            <p:spPr bwMode="auto">
              <a:xfrm>
                <a:off x="732" y="2261"/>
                <a:ext cx="24" cy="11"/>
              </a:xfrm>
              <a:custGeom>
                <a:avLst/>
                <a:gdLst>
                  <a:gd name="T0" fmla="*/ 0 w 74"/>
                  <a:gd name="T1" fmla="*/ 10 h 33"/>
                  <a:gd name="T2" fmla="*/ 8 w 74"/>
                  <a:gd name="T3" fmla="*/ 17 h 33"/>
                  <a:gd name="T4" fmla="*/ 71 w 74"/>
                  <a:gd name="T5" fmla="*/ 33 h 33"/>
                  <a:gd name="T6" fmla="*/ 74 w 74"/>
                  <a:gd name="T7" fmla="*/ 16 h 33"/>
                  <a:gd name="T8" fmla="*/ 11 w 74"/>
                  <a:gd name="T9" fmla="*/ 0 h 33"/>
                  <a:gd name="T10" fmla="*/ 18 w 74"/>
                  <a:gd name="T11" fmla="*/ 7 h 33"/>
                  <a:gd name="T12" fmla="*/ 0 w 74"/>
                  <a:gd name="T13" fmla="*/ 10 h 33"/>
                  <a:gd name="T14" fmla="*/ 2 w 74"/>
                  <a:gd name="T15" fmla="*/ 16 h 33"/>
                  <a:gd name="T16" fmla="*/ 8 w 74"/>
                  <a:gd name="T17" fmla="*/ 17 h 33"/>
                  <a:gd name="T18" fmla="*/ 0 w 74"/>
                  <a:gd name="T19" fmla="*/ 1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33"/>
                  <a:gd name="T32" fmla="*/ 74 w 74"/>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33">
                    <a:moveTo>
                      <a:pt x="0" y="10"/>
                    </a:moveTo>
                    <a:lnTo>
                      <a:pt x="8" y="17"/>
                    </a:lnTo>
                    <a:lnTo>
                      <a:pt x="71" y="33"/>
                    </a:lnTo>
                    <a:lnTo>
                      <a:pt x="74" y="16"/>
                    </a:lnTo>
                    <a:lnTo>
                      <a:pt x="11" y="0"/>
                    </a:lnTo>
                    <a:lnTo>
                      <a:pt x="18" y="7"/>
                    </a:lnTo>
                    <a:lnTo>
                      <a:pt x="0" y="10"/>
                    </a:lnTo>
                    <a:lnTo>
                      <a:pt x="2" y="16"/>
                    </a:lnTo>
                    <a:lnTo>
                      <a:pt x="8" y="17"/>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0" name="Freeform 89"/>
              <p:cNvSpPr/>
              <p:nvPr/>
            </p:nvSpPr>
            <p:spPr bwMode="auto">
              <a:xfrm>
                <a:off x="726" y="2238"/>
                <a:ext cx="12" cy="26"/>
              </a:xfrm>
              <a:custGeom>
                <a:avLst/>
                <a:gdLst>
                  <a:gd name="T0" fmla="*/ 16 w 35"/>
                  <a:gd name="T1" fmla="*/ 6 h 78"/>
                  <a:gd name="T2" fmla="*/ 4 w 35"/>
                  <a:gd name="T3" fmla="*/ 16 h 78"/>
                  <a:gd name="T4" fmla="*/ 17 w 35"/>
                  <a:gd name="T5" fmla="*/ 78 h 78"/>
                  <a:gd name="T6" fmla="*/ 35 w 35"/>
                  <a:gd name="T7" fmla="*/ 75 h 78"/>
                  <a:gd name="T8" fmla="*/ 22 w 35"/>
                  <a:gd name="T9" fmla="*/ 13 h 78"/>
                  <a:gd name="T10" fmla="*/ 10 w 35"/>
                  <a:gd name="T11" fmla="*/ 24 h 78"/>
                  <a:gd name="T12" fmla="*/ 16 w 35"/>
                  <a:gd name="T13" fmla="*/ 6 h 78"/>
                  <a:gd name="T14" fmla="*/ 0 w 35"/>
                  <a:gd name="T15" fmla="*/ 0 h 78"/>
                  <a:gd name="T16" fmla="*/ 4 w 35"/>
                  <a:gd name="T17" fmla="*/ 16 h 78"/>
                  <a:gd name="T18" fmla="*/ 16 w 35"/>
                  <a:gd name="T19" fmla="*/ 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78"/>
                  <a:gd name="T32" fmla="*/ 35 w 35"/>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78">
                    <a:moveTo>
                      <a:pt x="16" y="6"/>
                    </a:moveTo>
                    <a:lnTo>
                      <a:pt x="4" y="16"/>
                    </a:lnTo>
                    <a:lnTo>
                      <a:pt x="17" y="78"/>
                    </a:lnTo>
                    <a:lnTo>
                      <a:pt x="35" y="75"/>
                    </a:lnTo>
                    <a:lnTo>
                      <a:pt x="22" y="13"/>
                    </a:lnTo>
                    <a:lnTo>
                      <a:pt x="10" y="24"/>
                    </a:lnTo>
                    <a:lnTo>
                      <a:pt x="16" y="6"/>
                    </a:lnTo>
                    <a:lnTo>
                      <a:pt x="0" y="0"/>
                    </a:lnTo>
                    <a:lnTo>
                      <a:pt x="4" y="16"/>
                    </a:lnTo>
                    <a:lnTo>
                      <a:pt x="16"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1" name="Freeform 90"/>
              <p:cNvSpPr/>
              <p:nvPr/>
            </p:nvSpPr>
            <p:spPr bwMode="auto">
              <a:xfrm>
                <a:off x="729" y="2240"/>
                <a:ext cx="19" cy="11"/>
              </a:xfrm>
              <a:custGeom>
                <a:avLst/>
                <a:gdLst>
                  <a:gd name="T0" fmla="*/ 56 w 57"/>
                  <a:gd name="T1" fmla="*/ 16 h 34"/>
                  <a:gd name="T2" fmla="*/ 57 w 57"/>
                  <a:gd name="T3" fmla="*/ 16 h 34"/>
                  <a:gd name="T4" fmla="*/ 6 w 57"/>
                  <a:gd name="T5" fmla="*/ 0 h 34"/>
                  <a:gd name="T6" fmla="*/ 0 w 57"/>
                  <a:gd name="T7" fmla="*/ 18 h 34"/>
                  <a:gd name="T8" fmla="*/ 51 w 57"/>
                  <a:gd name="T9" fmla="*/ 34 h 34"/>
                  <a:gd name="T10" fmla="*/ 53 w 57"/>
                  <a:gd name="T11" fmla="*/ 34 h 34"/>
                  <a:gd name="T12" fmla="*/ 56 w 57"/>
                  <a:gd name="T13" fmla="*/ 16 h 34"/>
                  <a:gd name="T14" fmla="*/ 0 60000 65536"/>
                  <a:gd name="T15" fmla="*/ 0 60000 65536"/>
                  <a:gd name="T16" fmla="*/ 0 60000 65536"/>
                  <a:gd name="T17" fmla="*/ 0 60000 65536"/>
                  <a:gd name="T18" fmla="*/ 0 60000 65536"/>
                  <a:gd name="T19" fmla="*/ 0 60000 65536"/>
                  <a:gd name="T20" fmla="*/ 0 60000 65536"/>
                  <a:gd name="T21" fmla="*/ 0 w 57"/>
                  <a:gd name="T22" fmla="*/ 0 h 34"/>
                  <a:gd name="T23" fmla="*/ 57 w 5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4">
                    <a:moveTo>
                      <a:pt x="56" y="16"/>
                    </a:moveTo>
                    <a:lnTo>
                      <a:pt x="57" y="16"/>
                    </a:lnTo>
                    <a:lnTo>
                      <a:pt x="6" y="0"/>
                    </a:lnTo>
                    <a:lnTo>
                      <a:pt x="0" y="18"/>
                    </a:lnTo>
                    <a:lnTo>
                      <a:pt x="51" y="34"/>
                    </a:lnTo>
                    <a:lnTo>
                      <a:pt x="53" y="34"/>
                    </a:lnTo>
                    <a:lnTo>
                      <a:pt x="56" y="1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2" name="Freeform 91"/>
              <p:cNvSpPr/>
              <p:nvPr/>
            </p:nvSpPr>
            <p:spPr bwMode="auto">
              <a:xfrm>
                <a:off x="747" y="2245"/>
                <a:ext cx="40" cy="17"/>
              </a:xfrm>
              <a:custGeom>
                <a:avLst/>
                <a:gdLst>
                  <a:gd name="T0" fmla="*/ 54 w 119"/>
                  <a:gd name="T1" fmla="*/ 32 h 51"/>
                  <a:gd name="T2" fmla="*/ 60 w 119"/>
                  <a:gd name="T3" fmla="*/ 16 h 51"/>
                  <a:gd name="T4" fmla="*/ 3 w 119"/>
                  <a:gd name="T5" fmla="*/ 0 h 51"/>
                  <a:gd name="T6" fmla="*/ 0 w 119"/>
                  <a:gd name="T7" fmla="*/ 18 h 51"/>
                  <a:gd name="T8" fmla="*/ 57 w 119"/>
                  <a:gd name="T9" fmla="*/ 34 h 51"/>
                  <a:gd name="T10" fmla="*/ 63 w 119"/>
                  <a:gd name="T11" fmla="*/ 18 h 51"/>
                  <a:gd name="T12" fmla="*/ 57 w 119"/>
                  <a:gd name="T13" fmla="*/ 34 h 51"/>
                  <a:gd name="T14" fmla="*/ 119 w 119"/>
                  <a:gd name="T15" fmla="*/ 51 h 51"/>
                  <a:gd name="T16" fmla="*/ 63 w 119"/>
                  <a:gd name="T17" fmla="*/ 18 h 51"/>
                  <a:gd name="T18" fmla="*/ 54 w 119"/>
                  <a:gd name="T19" fmla="*/ 32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51"/>
                  <a:gd name="T32" fmla="*/ 119 w 119"/>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51">
                    <a:moveTo>
                      <a:pt x="54" y="32"/>
                    </a:moveTo>
                    <a:lnTo>
                      <a:pt x="60" y="16"/>
                    </a:lnTo>
                    <a:lnTo>
                      <a:pt x="3" y="0"/>
                    </a:lnTo>
                    <a:lnTo>
                      <a:pt x="0" y="18"/>
                    </a:lnTo>
                    <a:lnTo>
                      <a:pt x="57" y="34"/>
                    </a:lnTo>
                    <a:lnTo>
                      <a:pt x="63" y="18"/>
                    </a:lnTo>
                    <a:lnTo>
                      <a:pt x="57" y="34"/>
                    </a:lnTo>
                    <a:lnTo>
                      <a:pt x="119" y="51"/>
                    </a:lnTo>
                    <a:lnTo>
                      <a:pt x="63" y="18"/>
                    </a:lnTo>
                    <a:lnTo>
                      <a:pt x="54" y="3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3" name="Freeform 92"/>
              <p:cNvSpPr/>
              <p:nvPr/>
            </p:nvSpPr>
            <p:spPr bwMode="auto">
              <a:xfrm>
                <a:off x="746" y="2239"/>
                <a:ext cx="22" cy="17"/>
              </a:xfrm>
              <a:custGeom>
                <a:avLst/>
                <a:gdLst>
                  <a:gd name="T0" fmla="*/ 1 w 67"/>
                  <a:gd name="T1" fmla="*/ 17 h 52"/>
                  <a:gd name="T2" fmla="*/ 0 w 67"/>
                  <a:gd name="T3" fmla="*/ 16 h 52"/>
                  <a:gd name="T4" fmla="*/ 58 w 67"/>
                  <a:gd name="T5" fmla="*/ 52 h 52"/>
                  <a:gd name="T6" fmla="*/ 67 w 67"/>
                  <a:gd name="T7" fmla="*/ 38 h 52"/>
                  <a:gd name="T8" fmla="*/ 8 w 67"/>
                  <a:gd name="T9" fmla="*/ 1 h 52"/>
                  <a:gd name="T10" fmla="*/ 7 w 67"/>
                  <a:gd name="T11" fmla="*/ 0 h 52"/>
                  <a:gd name="T12" fmla="*/ 8 w 67"/>
                  <a:gd name="T13" fmla="*/ 1 h 52"/>
                  <a:gd name="T14" fmla="*/ 8 w 67"/>
                  <a:gd name="T15" fmla="*/ 0 h 52"/>
                  <a:gd name="T16" fmla="*/ 7 w 67"/>
                  <a:gd name="T17" fmla="*/ 0 h 52"/>
                  <a:gd name="T18" fmla="*/ 1 w 67"/>
                  <a:gd name="T19" fmla="*/ 1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52"/>
                  <a:gd name="T32" fmla="*/ 67 w 67"/>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52">
                    <a:moveTo>
                      <a:pt x="1" y="17"/>
                    </a:moveTo>
                    <a:lnTo>
                      <a:pt x="0" y="16"/>
                    </a:lnTo>
                    <a:lnTo>
                      <a:pt x="58" y="52"/>
                    </a:lnTo>
                    <a:lnTo>
                      <a:pt x="67" y="38"/>
                    </a:lnTo>
                    <a:lnTo>
                      <a:pt x="8" y="1"/>
                    </a:lnTo>
                    <a:lnTo>
                      <a:pt x="7" y="0"/>
                    </a:lnTo>
                    <a:lnTo>
                      <a:pt x="8" y="1"/>
                    </a:lnTo>
                    <a:lnTo>
                      <a:pt x="8" y="0"/>
                    </a:lnTo>
                    <a:lnTo>
                      <a:pt x="7" y="0"/>
                    </a:lnTo>
                    <a:lnTo>
                      <a:pt x="1"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4" name="Freeform 93"/>
              <p:cNvSpPr/>
              <p:nvPr/>
            </p:nvSpPr>
            <p:spPr bwMode="auto">
              <a:xfrm>
                <a:off x="726" y="2230"/>
                <a:ext cx="22" cy="14"/>
              </a:xfrm>
              <a:custGeom>
                <a:avLst/>
                <a:gdLst>
                  <a:gd name="T0" fmla="*/ 9 w 66"/>
                  <a:gd name="T1" fmla="*/ 19 h 42"/>
                  <a:gd name="T2" fmla="*/ 1 w 66"/>
                  <a:gd name="T3" fmla="*/ 19 h 42"/>
                  <a:gd name="T4" fmla="*/ 60 w 66"/>
                  <a:gd name="T5" fmla="*/ 42 h 42"/>
                  <a:gd name="T6" fmla="*/ 66 w 66"/>
                  <a:gd name="T7" fmla="*/ 25 h 42"/>
                  <a:gd name="T8" fmla="*/ 7 w 66"/>
                  <a:gd name="T9" fmla="*/ 1 h 42"/>
                  <a:gd name="T10" fmla="*/ 0 w 66"/>
                  <a:gd name="T11" fmla="*/ 1 h 42"/>
                  <a:gd name="T12" fmla="*/ 7 w 66"/>
                  <a:gd name="T13" fmla="*/ 1 h 42"/>
                  <a:gd name="T14" fmla="*/ 4 w 66"/>
                  <a:gd name="T15" fmla="*/ 0 h 42"/>
                  <a:gd name="T16" fmla="*/ 0 w 66"/>
                  <a:gd name="T17" fmla="*/ 1 h 42"/>
                  <a:gd name="T18" fmla="*/ 9 w 66"/>
                  <a:gd name="T19" fmla="*/ 19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42"/>
                  <a:gd name="T32" fmla="*/ 66 w 6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42">
                    <a:moveTo>
                      <a:pt x="9" y="19"/>
                    </a:moveTo>
                    <a:lnTo>
                      <a:pt x="1" y="19"/>
                    </a:lnTo>
                    <a:lnTo>
                      <a:pt x="60" y="42"/>
                    </a:lnTo>
                    <a:lnTo>
                      <a:pt x="66" y="25"/>
                    </a:lnTo>
                    <a:lnTo>
                      <a:pt x="7" y="1"/>
                    </a:lnTo>
                    <a:lnTo>
                      <a:pt x="0" y="1"/>
                    </a:lnTo>
                    <a:lnTo>
                      <a:pt x="7" y="1"/>
                    </a:lnTo>
                    <a:lnTo>
                      <a:pt x="4" y="0"/>
                    </a:lnTo>
                    <a:lnTo>
                      <a:pt x="0" y="1"/>
                    </a:lnTo>
                    <a:lnTo>
                      <a:pt x="9"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5" name="Freeform 94"/>
              <p:cNvSpPr/>
              <p:nvPr/>
            </p:nvSpPr>
            <p:spPr bwMode="auto">
              <a:xfrm>
                <a:off x="707" y="2231"/>
                <a:ext cx="22" cy="16"/>
              </a:xfrm>
              <a:custGeom>
                <a:avLst/>
                <a:gdLst>
                  <a:gd name="T0" fmla="*/ 0 w 65"/>
                  <a:gd name="T1" fmla="*/ 35 h 48"/>
                  <a:gd name="T2" fmla="*/ 13 w 65"/>
                  <a:gd name="T3" fmla="*/ 43 h 48"/>
                  <a:gd name="T4" fmla="*/ 65 w 65"/>
                  <a:gd name="T5" fmla="*/ 18 h 48"/>
                  <a:gd name="T6" fmla="*/ 56 w 65"/>
                  <a:gd name="T7" fmla="*/ 0 h 48"/>
                  <a:gd name="T8" fmla="*/ 5 w 65"/>
                  <a:gd name="T9" fmla="*/ 25 h 48"/>
                  <a:gd name="T10" fmla="*/ 18 w 65"/>
                  <a:gd name="T11" fmla="*/ 32 h 48"/>
                  <a:gd name="T12" fmla="*/ 0 w 65"/>
                  <a:gd name="T13" fmla="*/ 35 h 48"/>
                  <a:gd name="T14" fmla="*/ 3 w 65"/>
                  <a:gd name="T15" fmla="*/ 48 h 48"/>
                  <a:gd name="T16" fmla="*/ 13 w 65"/>
                  <a:gd name="T17" fmla="*/ 43 h 48"/>
                  <a:gd name="T18" fmla="*/ 0 w 65"/>
                  <a:gd name="T19" fmla="*/ 35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48"/>
                  <a:gd name="T32" fmla="*/ 65 w 65"/>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48">
                    <a:moveTo>
                      <a:pt x="0" y="35"/>
                    </a:moveTo>
                    <a:lnTo>
                      <a:pt x="13" y="43"/>
                    </a:lnTo>
                    <a:lnTo>
                      <a:pt x="65" y="18"/>
                    </a:lnTo>
                    <a:lnTo>
                      <a:pt x="56" y="0"/>
                    </a:lnTo>
                    <a:lnTo>
                      <a:pt x="5" y="25"/>
                    </a:lnTo>
                    <a:lnTo>
                      <a:pt x="18" y="32"/>
                    </a:lnTo>
                    <a:lnTo>
                      <a:pt x="0" y="35"/>
                    </a:lnTo>
                    <a:lnTo>
                      <a:pt x="3" y="48"/>
                    </a:lnTo>
                    <a:lnTo>
                      <a:pt x="13" y="43"/>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6" name="Freeform 95"/>
              <p:cNvSpPr/>
              <p:nvPr/>
            </p:nvSpPr>
            <p:spPr bwMode="auto">
              <a:xfrm>
                <a:off x="702" y="2223"/>
                <a:ext cx="11" cy="19"/>
              </a:xfrm>
              <a:custGeom>
                <a:avLst/>
                <a:gdLst>
                  <a:gd name="T0" fmla="*/ 9 w 33"/>
                  <a:gd name="T1" fmla="*/ 0 h 58"/>
                  <a:gd name="T2" fmla="*/ 3 w 33"/>
                  <a:gd name="T3" fmla="*/ 10 h 58"/>
                  <a:gd name="T4" fmla="*/ 15 w 33"/>
                  <a:gd name="T5" fmla="*/ 58 h 58"/>
                  <a:gd name="T6" fmla="*/ 33 w 33"/>
                  <a:gd name="T7" fmla="*/ 55 h 58"/>
                  <a:gd name="T8" fmla="*/ 21 w 33"/>
                  <a:gd name="T9" fmla="*/ 7 h 58"/>
                  <a:gd name="T10" fmla="*/ 15 w 33"/>
                  <a:gd name="T11" fmla="*/ 17 h 58"/>
                  <a:gd name="T12" fmla="*/ 9 w 33"/>
                  <a:gd name="T13" fmla="*/ 0 h 58"/>
                  <a:gd name="T14" fmla="*/ 0 w 33"/>
                  <a:gd name="T15" fmla="*/ 2 h 58"/>
                  <a:gd name="T16" fmla="*/ 3 w 33"/>
                  <a:gd name="T17" fmla="*/ 10 h 58"/>
                  <a:gd name="T18" fmla="*/ 9 w 33"/>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8"/>
                  <a:gd name="T32" fmla="*/ 33 w 3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8">
                    <a:moveTo>
                      <a:pt x="9" y="0"/>
                    </a:moveTo>
                    <a:lnTo>
                      <a:pt x="3" y="10"/>
                    </a:lnTo>
                    <a:lnTo>
                      <a:pt x="15" y="58"/>
                    </a:lnTo>
                    <a:lnTo>
                      <a:pt x="33" y="55"/>
                    </a:lnTo>
                    <a:lnTo>
                      <a:pt x="21" y="7"/>
                    </a:lnTo>
                    <a:lnTo>
                      <a:pt x="15" y="17"/>
                    </a:lnTo>
                    <a:lnTo>
                      <a:pt x="9" y="0"/>
                    </a:lnTo>
                    <a:lnTo>
                      <a:pt x="0" y="2"/>
                    </a:lnTo>
                    <a:lnTo>
                      <a:pt x="3" y="1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7" name="Freeform 96"/>
              <p:cNvSpPr/>
              <p:nvPr/>
            </p:nvSpPr>
            <p:spPr bwMode="auto">
              <a:xfrm>
                <a:off x="705" y="2215"/>
                <a:ext cx="29" cy="14"/>
              </a:xfrm>
              <a:custGeom>
                <a:avLst/>
                <a:gdLst>
                  <a:gd name="T0" fmla="*/ 69 w 87"/>
                  <a:gd name="T1" fmla="*/ 4 h 41"/>
                  <a:gd name="T2" fmla="*/ 75 w 87"/>
                  <a:gd name="T3" fmla="*/ 0 h 41"/>
                  <a:gd name="T4" fmla="*/ 0 w 87"/>
                  <a:gd name="T5" fmla="*/ 24 h 41"/>
                  <a:gd name="T6" fmla="*/ 6 w 87"/>
                  <a:gd name="T7" fmla="*/ 41 h 41"/>
                  <a:gd name="T8" fmla="*/ 81 w 87"/>
                  <a:gd name="T9" fmla="*/ 18 h 41"/>
                  <a:gd name="T10" fmla="*/ 87 w 87"/>
                  <a:gd name="T11" fmla="*/ 13 h 41"/>
                  <a:gd name="T12" fmla="*/ 81 w 87"/>
                  <a:gd name="T13" fmla="*/ 18 h 41"/>
                  <a:gd name="T14" fmla="*/ 84 w 87"/>
                  <a:gd name="T15" fmla="*/ 16 h 41"/>
                  <a:gd name="T16" fmla="*/ 87 w 87"/>
                  <a:gd name="T17" fmla="*/ 13 h 41"/>
                  <a:gd name="T18" fmla="*/ 69 w 87"/>
                  <a:gd name="T19" fmla="*/ 4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41"/>
                  <a:gd name="T32" fmla="*/ 87 w 87"/>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41">
                    <a:moveTo>
                      <a:pt x="69" y="4"/>
                    </a:moveTo>
                    <a:lnTo>
                      <a:pt x="75" y="0"/>
                    </a:lnTo>
                    <a:lnTo>
                      <a:pt x="0" y="24"/>
                    </a:lnTo>
                    <a:lnTo>
                      <a:pt x="6" y="41"/>
                    </a:lnTo>
                    <a:lnTo>
                      <a:pt x="81" y="18"/>
                    </a:lnTo>
                    <a:lnTo>
                      <a:pt x="87" y="13"/>
                    </a:lnTo>
                    <a:lnTo>
                      <a:pt x="81" y="18"/>
                    </a:lnTo>
                    <a:lnTo>
                      <a:pt x="84" y="16"/>
                    </a:lnTo>
                    <a:lnTo>
                      <a:pt x="87" y="13"/>
                    </a:lnTo>
                    <a:lnTo>
                      <a:pt x="69"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8" name="Freeform 97"/>
              <p:cNvSpPr/>
              <p:nvPr/>
            </p:nvSpPr>
            <p:spPr bwMode="auto">
              <a:xfrm>
                <a:off x="728" y="2186"/>
                <a:ext cx="23" cy="33"/>
              </a:xfrm>
              <a:custGeom>
                <a:avLst/>
                <a:gdLst>
                  <a:gd name="T0" fmla="*/ 50 w 69"/>
                  <a:gd name="T1" fmla="*/ 4 h 101"/>
                  <a:gd name="T2" fmla="*/ 50 w 69"/>
                  <a:gd name="T3" fmla="*/ 0 h 101"/>
                  <a:gd name="T4" fmla="*/ 0 w 69"/>
                  <a:gd name="T5" fmla="*/ 92 h 101"/>
                  <a:gd name="T6" fmla="*/ 18 w 69"/>
                  <a:gd name="T7" fmla="*/ 101 h 101"/>
                  <a:gd name="T8" fmla="*/ 68 w 69"/>
                  <a:gd name="T9" fmla="*/ 9 h 101"/>
                  <a:gd name="T10" fmla="*/ 68 w 69"/>
                  <a:gd name="T11" fmla="*/ 4 h 101"/>
                  <a:gd name="T12" fmla="*/ 68 w 69"/>
                  <a:gd name="T13" fmla="*/ 9 h 101"/>
                  <a:gd name="T14" fmla="*/ 69 w 69"/>
                  <a:gd name="T15" fmla="*/ 6 h 101"/>
                  <a:gd name="T16" fmla="*/ 68 w 69"/>
                  <a:gd name="T17" fmla="*/ 4 h 101"/>
                  <a:gd name="T18" fmla="*/ 50 w 69"/>
                  <a:gd name="T19" fmla="*/ 4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101"/>
                  <a:gd name="T32" fmla="*/ 69 w 69"/>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101">
                    <a:moveTo>
                      <a:pt x="50" y="4"/>
                    </a:moveTo>
                    <a:lnTo>
                      <a:pt x="50" y="0"/>
                    </a:lnTo>
                    <a:lnTo>
                      <a:pt x="0" y="92"/>
                    </a:lnTo>
                    <a:lnTo>
                      <a:pt x="18" y="101"/>
                    </a:lnTo>
                    <a:lnTo>
                      <a:pt x="68" y="9"/>
                    </a:lnTo>
                    <a:lnTo>
                      <a:pt x="68" y="4"/>
                    </a:lnTo>
                    <a:lnTo>
                      <a:pt x="68" y="9"/>
                    </a:lnTo>
                    <a:lnTo>
                      <a:pt x="69" y="6"/>
                    </a:lnTo>
                    <a:lnTo>
                      <a:pt x="68" y="4"/>
                    </a:lnTo>
                    <a:lnTo>
                      <a:pt x="50"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99" name="Freeform 98"/>
              <p:cNvSpPr/>
              <p:nvPr/>
            </p:nvSpPr>
            <p:spPr bwMode="auto">
              <a:xfrm>
                <a:off x="743" y="2167"/>
                <a:ext cx="8" cy="20"/>
              </a:xfrm>
              <a:custGeom>
                <a:avLst/>
                <a:gdLst>
                  <a:gd name="T0" fmla="*/ 5 w 24"/>
                  <a:gd name="T1" fmla="*/ 14 h 61"/>
                  <a:gd name="T2" fmla="*/ 0 w 24"/>
                  <a:gd name="T3" fmla="*/ 7 h 61"/>
                  <a:gd name="T4" fmla="*/ 6 w 24"/>
                  <a:gd name="T5" fmla="*/ 61 h 61"/>
                  <a:gd name="T6" fmla="*/ 24 w 24"/>
                  <a:gd name="T7" fmla="*/ 61 h 61"/>
                  <a:gd name="T8" fmla="*/ 18 w 24"/>
                  <a:gd name="T9" fmla="*/ 7 h 61"/>
                  <a:gd name="T10" fmla="*/ 13 w 24"/>
                  <a:gd name="T11" fmla="*/ 0 h 61"/>
                  <a:gd name="T12" fmla="*/ 18 w 24"/>
                  <a:gd name="T13" fmla="*/ 7 h 61"/>
                  <a:gd name="T14" fmla="*/ 18 w 24"/>
                  <a:gd name="T15" fmla="*/ 3 h 61"/>
                  <a:gd name="T16" fmla="*/ 13 w 24"/>
                  <a:gd name="T17" fmla="*/ 0 h 61"/>
                  <a:gd name="T18" fmla="*/ 5 w 24"/>
                  <a:gd name="T19" fmla="*/ 14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61"/>
                  <a:gd name="T32" fmla="*/ 24 w 24"/>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61">
                    <a:moveTo>
                      <a:pt x="5" y="14"/>
                    </a:moveTo>
                    <a:lnTo>
                      <a:pt x="0" y="7"/>
                    </a:lnTo>
                    <a:lnTo>
                      <a:pt x="6" y="61"/>
                    </a:lnTo>
                    <a:lnTo>
                      <a:pt x="24" y="61"/>
                    </a:lnTo>
                    <a:lnTo>
                      <a:pt x="18" y="7"/>
                    </a:lnTo>
                    <a:lnTo>
                      <a:pt x="13" y="0"/>
                    </a:lnTo>
                    <a:lnTo>
                      <a:pt x="18" y="7"/>
                    </a:lnTo>
                    <a:lnTo>
                      <a:pt x="18" y="3"/>
                    </a:lnTo>
                    <a:lnTo>
                      <a:pt x="13" y="0"/>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0" name="Freeform 99"/>
              <p:cNvSpPr/>
              <p:nvPr/>
            </p:nvSpPr>
            <p:spPr bwMode="auto">
              <a:xfrm>
                <a:off x="720" y="2148"/>
                <a:ext cx="27" cy="23"/>
              </a:xfrm>
              <a:custGeom>
                <a:avLst/>
                <a:gdLst>
                  <a:gd name="T0" fmla="*/ 12 w 82"/>
                  <a:gd name="T1" fmla="*/ 19 h 69"/>
                  <a:gd name="T2" fmla="*/ 2 w 82"/>
                  <a:gd name="T3" fmla="*/ 19 h 69"/>
                  <a:gd name="T4" fmla="*/ 74 w 82"/>
                  <a:gd name="T5" fmla="*/ 69 h 69"/>
                  <a:gd name="T6" fmla="*/ 82 w 82"/>
                  <a:gd name="T7" fmla="*/ 55 h 69"/>
                  <a:gd name="T8" fmla="*/ 11 w 82"/>
                  <a:gd name="T9" fmla="*/ 5 h 69"/>
                  <a:gd name="T10" fmla="*/ 0 w 82"/>
                  <a:gd name="T11" fmla="*/ 5 h 69"/>
                  <a:gd name="T12" fmla="*/ 11 w 82"/>
                  <a:gd name="T13" fmla="*/ 5 h 69"/>
                  <a:gd name="T14" fmla="*/ 6 w 82"/>
                  <a:gd name="T15" fmla="*/ 0 h 69"/>
                  <a:gd name="T16" fmla="*/ 0 w 82"/>
                  <a:gd name="T17" fmla="*/ 5 h 69"/>
                  <a:gd name="T18" fmla="*/ 12 w 82"/>
                  <a:gd name="T19" fmla="*/ 19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69"/>
                  <a:gd name="T32" fmla="*/ 82 w 82"/>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69">
                    <a:moveTo>
                      <a:pt x="12" y="19"/>
                    </a:moveTo>
                    <a:lnTo>
                      <a:pt x="2" y="19"/>
                    </a:lnTo>
                    <a:lnTo>
                      <a:pt x="74" y="69"/>
                    </a:lnTo>
                    <a:lnTo>
                      <a:pt x="82" y="55"/>
                    </a:lnTo>
                    <a:lnTo>
                      <a:pt x="11" y="5"/>
                    </a:lnTo>
                    <a:lnTo>
                      <a:pt x="0" y="5"/>
                    </a:lnTo>
                    <a:lnTo>
                      <a:pt x="11" y="5"/>
                    </a:lnTo>
                    <a:lnTo>
                      <a:pt x="6" y="0"/>
                    </a:lnTo>
                    <a:lnTo>
                      <a:pt x="0" y="5"/>
                    </a:lnTo>
                    <a:lnTo>
                      <a:pt x="12"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1" name="Freeform 100"/>
              <p:cNvSpPr/>
              <p:nvPr/>
            </p:nvSpPr>
            <p:spPr bwMode="auto">
              <a:xfrm>
                <a:off x="713" y="2150"/>
                <a:ext cx="11" cy="13"/>
              </a:xfrm>
              <a:custGeom>
                <a:avLst/>
                <a:gdLst>
                  <a:gd name="T0" fmla="*/ 0 w 32"/>
                  <a:gd name="T1" fmla="*/ 34 h 39"/>
                  <a:gd name="T2" fmla="*/ 11 w 32"/>
                  <a:gd name="T3" fmla="*/ 34 h 39"/>
                  <a:gd name="T4" fmla="*/ 32 w 32"/>
                  <a:gd name="T5" fmla="*/ 14 h 39"/>
                  <a:gd name="T6" fmla="*/ 20 w 32"/>
                  <a:gd name="T7" fmla="*/ 0 h 39"/>
                  <a:gd name="T8" fmla="*/ 0 w 32"/>
                  <a:gd name="T9" fmla="*/ 19 h 39"/>
                  <a:gd name="T10" fmla="*/ 11 w 32"/>
                  <a:gd name="T11" fmla="*/ 19 h 39"/>
                  <a:gd name="T12" fmla="*/ 0 w 32"/>
                  <a:gd name="T13" fmla="*/ 34 h 39"/>
                  <a:gd name="T14" fmla="*/ 6 w 32"/>
                  <a:gd name="T15" fmla="*/ 39 h 39"/>
                  <a:gd name="T16" fmla="*/ 11 w 32"/>
                  <a:gd name="T17" fmla="*/ 34 h 39"/>
                  <a:gd name="T18" fmla="*/ 0 w 32"/>
                  <a:gd name="T19" fmla="*/ 34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9"/>
                  <a:gd name="T32" fmla="*/ 32 w 32"/>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9">
                    <a:moveTo>
                      <a:pt x="0" y="34"/>
                    </a:moveTo>
                    <a:lnTo>
                      <a:pt x="11" y="34"/>
                    </a:lnTo>
                    <a:lnTo>
                      <a:pt x="32" y="14"/>
                    </a:lnTo>
                    <a:lnTo>
                      <a:pt x="20" y="0"/>
                    </a:lnTo>
                    <a:lnTo>
                      <a:pt x="0" y="19"/>
                    </a:lnTo>
                    <a:lnTo>
                      <a:pt x="11" y="19"/>
                    </a:lnTo>
                    <a:lnTo>
                      <a:pt x="0" y="34"/>
                    </a:lnTo>
                    <a:lnTo>
                      <a:pt x="6" y="39"/>
                    </a:lnTo>
                    <a:lnTo>
                      <a:pt x="11"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2" name="Freeform 101"/>
              <p:cNvSpPr/>
              <p:nvPr/>
            </p:nvSpPr>
            <p:spPr bwMode="auto">
              <a:xfrm>
                <a:off x="697" y="2144"/>
                <a:ext cx="20" cy="17"/>
              </a:xfrm>
              <a:custGeom>
                <a:avLst/>
                <a:gdLst>
                  <a:gd name="T0" fmla="*/ 3 w 60"/>
                  <a:gd name="T1" fmla="*/ 3 h 52"/>
                  <a:gd name="T2" fmla="*/ 6 w 60"/>
                  <a:gd name="T3" fmla="*/ 15 h 52"/>
                  <a:gd name="T4" fmla="*/ 49 w 60"/>
                  <a:gd name="T5" fmla="*/ 52 h 52"/>
                  <a:gd name="T6" fmla="*/ 60 w 60"/>
                  <a:gd name="T7" fmla="*/ 37 h 52"/>
                  <a:gd name="T8" fmla="*/ 18 w 60"/>
                  <a:gd name="T9" fmla="*/ 0 h 52"/>
                  <a:gd name="T10" fmla="*/ 21 w 60"/>
                  <a:gd name="T11" fmla="*/ 12 h 52"/>
                  <a:gd name="T12" fmla="*/ 3 w 60"/>
                  <a:gd name="T13" fmla="*/ 3 h 52"/>
                  <a:gd name="T14" fmla="*/ 0 w 60"/>
                  <a:gd name="T15" fmla="*/ 9 h 52"/>
                  <a:gd name="T16" fmla="*/ 6 w 60"/>
                  <a:gd name="T17" fmla="*/ 15 h 52"/>
                  <a:gd name="T18" fmla="*/ 3 w 60"/>
                  <a:gd name="T19" fmla="*/ 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2"/>
                  <a:gd name="T32" fmla="*/ 60 w 60"/>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2">
                    <a:moveTo>
                      <a:pt x="3" y="3"/>
                    </a:moveTo>
                    <a:lnTo>
                      <a:pt x="6" y="15"/>
                    </a:lnTo>
                    <a:lnTo>
                      <a:pt x="49" y="52"/>
                    </a:lnTo>
                    <a:lnTo>
                      <a:pt x="60" y="37"/>
                    </a:lnTo>
                    <a:lnTo>
                      <a:pt x="18" y="0"/>
                    </a:lnTo>
                    <a:lnTo>
                      <a:pt x="21" y="12"/>
                    </a:lnTo>
                    <a:lnTo>
                      <a:pt x="3" y="3"/>
                    </a:lnTo>
                    <a:lnTo>
                      <a:pt x="0" y="9"/>
                    </a:lnTo>
                    <a:lnTo>
                      <a:pt x="6" y="15"/>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3" name="Freeform 102"/>
              <p:cNvSpPr/>
              <p:nvPr/>
            </p:nvSpPr>
            <p:spPr bwMode="auto">
              <a:xfrm>
                <a:off x="698" y="2132"/>
                <a:ext cx="12" cy="16"/>
              </a:xfrm>
              <a:custGeom>
                <a:avLst/>
                <a:gdLst>
                  <a:gd name="T0" fmla="*/ 30 w 37"/>
                  <a:gd name="T1" fmla="*/ 1 h 47"/>
                  <a:gd name="T2" fmla="*/ 19 w 37"/>
                  <a:gd name="T3" fmla="*/ 6 h 47"/>
                  <a:gd name="T4" fmla="*/ 0 w 37"/>
                  <a:gd name="T5" fmla="*/ 38 h 47"/>
                  <a:gd name="T6" fmla="*/ 18 w 37"/>
                  <a:gd name="T7" fmla="*/ 47 h 47"/>
                  <a:gd name="T8" fmla="*/ 37 w 37"/>
                  <a:gd name="T9" fmla="*/ 15 h 47"/>
                  <a:gd name="T10" fmla="*/ 27 w 37"/>
                  <a:gd name="T11" fmla="*/ 19 h 47"/>
                  <a:gd name="T12" fmla="*/ 30 w 37"/>
                  <a:gd name="T13" fmla="*/ 1 h 47"/>
                  <a:gd name="T14" fmla="*/ 24 w 37"/>
                  <a:gd name="T15" fmla="*/ 0 h 47"/>
                  <a:gd name="T16" fmla="*/ 19 w 37"/>
                  <a:gd name="T17" fmla="*/ 6 h 47"/>
                  <a:gd name="T18" fmla="*/ 30 w 37"/>
                  <a:gd name="T19" fmla="*/ 1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7"/>
                  <a:gd name="T32" fmla="*/ 37 w 37"/>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7">
                    <a:moveTo>
                      <a:pt x="30" y="1"/>
                    </a:moveTo>
                    <a:lnTo>
                      <a:pt x="19" y="6"/>
                    </a:lnTo>
                    <a:lnTo>
                      <a:pt x="0" y="38"/>
                    </a:lnTo>
                    <a:lnTo>
                      <a:pt x="18" y="47"/>
                    </a:lnTo>
                    <a:lnTo>
                      <a:pt x="37" y="15"/>
                    </a:lnTo>
                    <a:lnTo>
                      <a:pt x="27" y="19"/>
                    </a:lnTo>
                    <a:lnTo>
                      <a:pt x="30" y="1"/>
                    </a:lnTo>
                    <a:lnTo>
                      <a:pt x="24" y="0"/>
                    </a:lnTo>
                    <a:lnTo>
                      <a:pt x="19" y="6"/>
                    </a:lnTo>
                    <a:lnTo>
                      <a:pt x="30"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4" name="Freeform 103"/>
              <p:cNvSpPr/>
              <p:nvPr/>
            </p:nvSpPr>
            <p:spPr bwMode="auto">
              <a:xfrm>
                <a:off x="707" y="2133"/>
                <a:ext cx="23" cy="11"/>
              </a:xfrm>
              <a:custGeom>
                <a:avLst/>
                <a:gdLst>
                  <a:gd name="T0" fmla="*/ 33 w 69"/>
                  <a:gd name="T1" fmla="*/ 24 h 34"/>
                  <a:gd name="T2" fmla="*/ 42 w 69"/>
                  <a:gd name="T3" fmla="*/ 9 h 34"/>
                  <a:gd name="T4" fmla="*/ 3 w 69"/>
                  <a:gd name="T5" fmla="*/ 0 h 34"/>
                  <a:gd name="T6" fmla="*/ 0 w 69"/>
                  <a:gd name="T7" fmla="*/ 18 h 34"/>
                  <a:gd name="T8" fmla="*/ 39 w 69"/>
                  <a:gd name="T9" fmla="*/ 27 h 34"/>
                  <a:gd name="T10" fmla="*/ 48 w 69"/>
                  <a:gd name="T11" fmla="*/ 12 h 34"/>
                  <a:gd name="T12" fmla="*/ 39 w 69"/>
                  <a:gd name="T13" fmla="*/ 27 h 34"/>
                  <a:gd name="T14" fmla="*/ 69 w 69"/>
                  <a:gd name="T15" fmla="*/ 34 h 34"/>
                  <a:gd name="T16" fmla="*/ 48 w 69"/>
                  <a:gd name="T17" fmla="*/ 12 h 34"/>
                  <a:gd name="T18" fmla="*/ 33 w 69"/>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34"/>
                  <a:gd name="T32" fmla="*/ 69 w 6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34">
                    <a:moveTo>
                      <a:pt x="33" y="24"/>
                    </a:moveTo>
                    <a:lnTo>
                      <a:pt x="42" y="9"/>
                    </a:lnTo>
                    <a:lnTo>
                      <a:pt x="3" y="0"/>
                    </a:lnTo>
                    <a:lnTo>
                      <a:pt x="0" y="18"/>
                    </a:lnTo>
                    <a:lnTo>
                      <a:pt x="39" y="27"/>
                    </a:lnTo>
                    <a:lnTo>
                      <a:pt x="48" y="12"/>
                    </a:lnTo>
                    <a:lnTo>
                      <a:pt x="39" y="27"/>
                    </a:lnTo>
                    <a:lnTo>
                      <a:pt x="69" y="34"/>
                    </a:lnTo>
                    <a:lnTo>
                      <a:pt x="48" y="12"/>
                    </a:lnTo>
                    <a:lnTo>
                      <a:pt x="33" y="2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5" name="Freeform 104"/>
              <p:cNvSpPr/>
              <p:nvPr/>
            </p:nvSpPr>
            <p:spPr bwMode="auto">
              <a:xfrm>
                <a:off x="701" y="2118"/>
                <a:ext cx="22" cy="23"/>
              </a:xfrm>
              <a:custGeom>
                <a:avLst/>
                <a:gdLst>
                  <a:gd name="T0" fmla="*/ 0 w 67"/>
                  <a:gd name="T1" fmla="*/ 6 h 69"/>
                  <a:gd name="T2" fmla="*/ 1 w 67"/>
                  <a:gd name="T3" fmla="*/ 12 h 69"/>
                  <a:gd name="T4" fmla="*/ 52 w 67"/>
                  <a:gd name="T5" fmla="*/ 69 h 69"/>
                  <a:gd name="T6" fmla="*/ 67 w 67"/>
                  <a:gd name="T7" fmla="*/ 57 h 69"/>
                  <a:gd name="T8" fmla="*/ 16 w 67"/>
                  <a:gd name="T9" fmla="*/ 0 h 69"/>
                  <a:gd name="T10" fmla="*/ 17 w 67"/>
                  <a:gd name="T11" fmla="*/ 6 h 69"/>
                  <a:gd name="T12" fmla="*/ 0 w 67"/>
                  <a:gd name="T13" fmla="*/ 6 h 69"/>
                  <a:gd name="T14" fmla="*/ 0 w 67"/>
                  <a:gd name="T15" fmla="*/ 9 h 69"/>
                  <a:gd name="T16" fmla="*/ 1 w 67"/>
                  <a:gd name="T17" fmla="*/ 12 h 69"/>
                  <a:gd name="T18" fmla="*/ 0 w 67"/>
                  <a:gd name="T19" fmla="*/ 6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69"/>
                  <a:gd name="T32" fmla="*/ 67 w 67"/>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69">
                    <a:moveTo>
                      <a:pt x="0" y="6"/>
                    </a:moveTo>
                    <a:lnTo>
                      <a:pt x="1" y="12"/>
                    </a:lnTo>
                    <a:lnTo>
                      <a:pt x="52" y="69"/>
                    </a:lnTo>
                    <a:lnTo>
                      <a:pt x="67" y="57"/>
                    </a:lnTo>
                    <a:lnTo>
                      <a:pt x="16" y="0"/>
                    </a:lnTo>
                    <a:lnTo>
                      <a:pt x="17" y="6"/>
                    </a:lnTo>
                    <a:lnTo>
                      <a:pt x="0" y="6"/>
                    </a:lnTo>
                    <a:lnTo>
                      <a:pt x="0" y="9"/>
                    </a:lnTo>
                    <a:lnTo>
                      <a:pt x="1" y="1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6" name="Freeform 105"/>
              <p:cNvSpPr/>
              <p:nvPr/>
            </p:nvSpPr>
            <p:spPr bwMode="auto">
              <a:xfrm>
                <a:off x="699" y="2096"/>
                <a:ext cx="7" cy="24"/>
              </a:xfrm>
              <a:custGeom>
                <a:avLst/>
                <a:gdLst>
                  <a:gd name="T0" fmla="*/ 13 w 23"/>
                  <a:gd name="T1" fmla="*/ 24 h 71"/>
                  <a:gd name="T2" fmla="*/ 0 w 23"/>
                  <a:gd name="T3" fmla="*/ 16 h 71"/>
                  <a:gd name="T4" fmla="*/ 6 w 23"/>
                  <a:gd name="T5" fmla="*/ 71 h 71"/>
                  <a:gd name="T6" fmla="*/ 23 w 23"/>
                  <a:gd name="T7" fmla="*/ 71 h 71"/>
                  <a:gd name="T8" fmla="*/ 17 w 23"/>
                  <a:gd name="T9" fmla="*/ 16 h 71"/>
                  <a:gd name="T10" fmla="*/ 4 w 23"/>
                  <a:gd name="T11" fmla="*/ 9 h 71"/>
                  <a:gd name="T12" fmla="*/ 17 w 23"/>
                  <a:gd name="T13" fmla="*/ 16 h 71"/>
                  <a:gd name="T14" fmla="*/ 16 w 23"/>
                  <a:gd name="T15" fmla="*/ 0 h 71"/>
                  <a:gd name="T16" fmla="*/ 4 w 23"/>
                  <a:gd name="T17" fmla="*/ 9 h 71"/>
                  <a:gd name="T18" fmla="*/ 13 w 23"/>
                  <a:gd name="T19" fmla="*/ 24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71"/>
                  <a:gd name="T32" fmla="*/ 23 w 23"/>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71">
                    <a:moveTo>
                      <a:pt x="13" y="24"/>
                    </a:moveTo>
                    <a:lnTo>
                      <a:pt x="0" y="16"/>
                    </a:lnTo>
                    <a:lnTo>
                      <a:pt x="6" y="71"/>
                    </a:lnTo>
                    <a:lnTo>
                      <a:pt x="23" y="71"/>
                    </a:lnTo>
                    <a:lnTo>
                      <a:pt x="17" y="16"/>
                    </a:lnTo>
                    <a:lnTo>
                      <a:pt x="4" y="9"/>
                    </a:lnTo>
                    <a:lnTo>
                      <a:pt x="17" y="16"/>
                    </a:lnTo>
                    <a:lnTo>
                      <a:pt x="16" y="0"/>
                    </a:lnTo>
                    <a:lnTo>
                      <a:pt x="4" y="9"/>
                    </a:lnTo>
                    <a:lnTo>
                      <a:pt x="13" y="2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7" name="Freeform 106"/>
              <p:cNvSpPr/>
              <p:nvPr/>
            </p:nvSpPr>
            <p:spPr bwMode="auto">
              <a:xfrm>
                <a:off x="682" y="2099"/>
                <a:ext cx="21" cy="15"/>
              </a:xfrm>
              <a:custGeom>
                <a:avLst/>
                <a:gdLst>
                  <a:gd name="T0" fmla="*/ 12 w 62"/>
                  <a:gd name="T1" fmla="*/ 46 h 46"/>
                  <a:gd name="T2" fmla="*/ 11 w 62"/>
                  <a:gd name="T3" fmla="*/ 46 h 46"/>
                  <a:gd name="T4" fmla="*/ 62 w 62"/>
                  <a:gd name="T5" fmla="*/ 15 h 46"/>
                  <a:gd name="T6" fmla="*/ 53 w 62"/>
                  <a:gd name="T7" fmla="*/ 0 h 46"/>
                  <a:gd name="T8" fmla="*/ 2 w 62"/>
                  <a:gd name="T9" fmla="*/ 31 h 46"/>
                  <a:gd name="T10" fmla="*/ 0 w 62"/>
                  <a:gd name="T11" fmla="*/ 31 h 46"/>
                  <a:gd name="T12" fmla="*/ 2 w 62"/>
                  <a:gd name="T13" fmla="*/ 31 h 46"/>
                  <a:gd name="T14" fmla="*/ 0 w 62"/>
                  <a:gd name="T15" fmla="*/ 31 h 46"/>
                  <a:gd name="T16" fmla="*/ 0 w 62"/>
                  <a:gd name="T17" fmla="*/ 31 h 46"/>
                  <a:gd name="T18" fmla="*/ 12 w 62"/>
                  <a:gd name="T19" fmla="*/ 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6"/>
                  <a:gd name="T32" fmla="*/ 62 w 62"/>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6">
                    <a:moveTo>
                      <a:pt x="12" y="46"/>
                    </a:moveTo>
                    <a:lnTo>
                      <a:pt x="11" y="46"/>
                    </a:lnTo>
                    <a:lnTo>
                      <a:pt x="62" y="15"/>
                    </a:lnTo>
                    <a:lnTo>
                      <a:pt x="53" y="0"/>
                    </a:lnTo>
                    <a:lnTo>
                      <a:pt x="2" y="31"/>
                    </a:lnTo>
                    <a:lnTo>
                      <a:pt x="0" y="31"/>
                    </a:lnTo>
                    <a:lnTo>
                      <a:pt x="2" y="31"/>
                    </a:lnTo>
                    <a:lnTo>
                      <a:pt x="0" y="31"/>
                    </a:lnTo>
                    <a:lnTo>
                      <a:pt x="12"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8" name="Freeform 107"/>
              <p:cNvSpPr/>
              <p:nvPr/>
            </p:nvSpPr>
            <p:spPr bwMode="auto">
              <a:xfrm>
                <a:off x="664" y="2109"/>
                <a:ext cx="22" cy="23"/>
              </a:xfrm>
              <a:custGeom>
                <a:avLst/>
                <a:gdLst>
                  <a:gd name="T0" fmla="*/ 4 w 67"/>
                  <a:gd name="T1" fmla="*/ 67 h 69"/>
                  <a:gd name="T2" fmla="*/ 11 w 67"/>
                  <a:gd name="T3" fmla="*/ 66 h 69"/>
                  <a:gd name="T4" fmla="*/ 67 w 67"/>
                  <a:gd name="T5" fmla="*/ 15 h 69"/>
                  <a:gd name="T6" fmla="*/ 55 w 67"/>
                  <a:gd name="T7" fmla="*/ 0 h 69"/>
                  <a:gd name="T8" fmla="*/ 0 w 67"/>
                  <a:gd name="T9" fmla="*/ 51 h 69"/>
                  <a:gd name="T10" fmla="*/ 7 w 67"/>
                  <a:gd name="T11" fmla="*/ 50 h 69"/>
                  <a:gd name="T12" fmla="*/ 4 w 67"/>
                  <a:gd name="T13" fmla="*/ 67 h 69"/>
                  <a:gd name="T14" fmla="*/ 7 w 67"/>
                  <a:gd name="T15" fmla="*/ 69 h 69"/>
                  <a:gd name="T16" fmla="*/ 11 w 67"/>
                  <a:gd name="T17" fmla="*/ 66 h 69"/>
                  <a:gd name="T18" fmla="*/ 4 w 67"/>
                  <a:gd name="T19" fmla="*/ 67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69"/>
                  <a:gd name="T32" fmla="*/ 67 w 67"/>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69">
                    <a:moveTo>
                      <a:pt x="4" y="67"/>
                    </a:moveTo>
                    <a:lnTo>
                      <a:pt x="11" y="66"/>
                    </a:lnTo>
                    <a:lnTo>
                      <a:pt x="67" y="15"/>
                    </a:lnTo>
                    <a:lnTo>
                      <a:pt x="55" y="0"/>
                    </a:lnTo>
                    <a:lnTo>
                      <a:pt x="0" y="51"/>
                    </a:lnTo>
                    <a:lnTo>
                      <a:pt x="7" y="50"/>
                    </a:lnTo>
                    <a:lnTo>
                      <a:pt x="4" y="67"/>
                    </a:lnTo>
                    <a:lnTo>
                      <a:pt x="7" y="69"/>
                    </a:lnTo>
                    <a:lnTo>
                      <a:pt x="11" y="66"/>
                    </a:lnTo>
                    <a:lnTo>
                      <a:pt x="4" y="6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09" name="Freeform 108"/>
              <p:cNvSpPr/>
              <p:nvPr/>
            </p:nvSpPr>
            <p:spPr bwMode="auto">
              <a:xfrm>
                <a:off x="865" y="2135"/>
                <a:ext cx="343" cy="286"/>
              </a:xfrm>
              <a:custGeom>
                <a:avLst/>
                <a:gdLst>
                  <a:gd name="T0" fmla="*/ 155 w 1027"/>
                  <a:gd name="T1" fmla="*/ 105 h 856"/>
                  <a:gd name="T2" fmla="*/ 126 w 1027"/>
                  <a:gd name="T3" fmla="*/ 91 h 856"/>
                  <a:gd name="T4" fmla="*/ 233 w 1027"/>
                  <a:gd name="T5" fmla="*/ 29 h 856"/>
                  <a:gd name="T6" fmla="*/ 328 w 1027"/>
                  <a:gd name="T7" fmla="*/ 0 h 856"/>
                  <a:gd name="T8" fmla="*/ 600 w 1027"/>
                  <a:gd name="T9" fmla="*/ 107 h 856"/>
                  <a:gd name="T10" fmla="*/ 773 w 1027"/>
                  <a:gd name="T11" fmla="*/ 271 h 856"/>
                  <a:gd name="T12" fmla="*/ 733 w 1027"/>
                  <a:gd name="T13" fmla="*/ 257 h 856"/>
                  <a:gd name="T14" fmla="*/ 672 w 1027"/>
                  <a:gd name="T15" fmla="*/ 254 h 856"/>
                  <a:gd name="T16" fmla="*/ 741 w 1027"/>
                  <a:gd name="T17" fmla="*/ 371 h 856"/>
                  <a:gd name="T18" fmla="*/ 686 w 1027"/>
                  <a:gd name="T19" fmla="*/ 470 h 856"/>
                  <a:gd name="T20" fmla="*/ 785 w 1027"/>
                  <a:gd name="T21" fmla="*/ 515 h 856"/>
                  <a:gd name="T22" fmla="*/ 779 w 1027"/>
                  <a:gd name="T23" fmla="*/ 414 h 856"/>
                  <a:gd name="T24" fmla="*/ 805 w 1027"/>
                  <a:gd name="T25" fmla="*/ 549 h 856"/>
                  <a:gd name="T26" fmla="*/ 989 w 1027"/>
                  <a:gd name="T27" fmla="*/ 612 h 856"/>
                  <a:gd name="T28" fmla="*/ 880 w 1027"/>
                  <a:gd name="T29" fmla="*/ 627 h 856"/>
                  <a:gd name="T30" fmla="*/ 1027 w 1027"/>
                  <a:gd name="T31" fmla="*/ 750 h 856"/>
                  <a:gd name="T32" fmla="*/ 914 w 1027"/>
                  <a:gd name="T33" fmla="*/ 771 h 856"/>
                  <a:gd name="T34" fmla="*/ 801 w 1027"/>
                  <a:gd name="T35" fmla="*/ 705 h 856"/>
                  <a:gd name="T36" fmla="*/ 840 w 1027"/>
                  <a:gd name="T37" fmla="*/ 619 h 856"/>
                  <a:gd name="T38" fmla="*/ 703 w 1027"/>
                  <a:gd name="T39" fmla="*/ 565 h 856"/>
                  <a:gd name="T40" fmla="*/ 635 w 1027"/>
                  <a:gd name="T41" fmla="*/ 414 h 856"/>
                  <a:gd name="T42" fmla="*/ 556 w 1027"/>
                  <a:gd name="T43" fmla="*/ 437 h 856"/>
                  <a:gd name="T44" fmla="*/ 529 w 1027"/>
                  <a:gd name="T45" fmla="*/ 456 h 856"/>
                  <a:gd name="T46" fmla="*/ 400 w 1027"/>
                  <a:gd name="T47" fmla="*/ 342 h 856"/>
                  <a:gd name="T48" fmla="*/ 361 w 1027"/>
                  <a:gd name="T49" fmla="*/ 427 h 856"/>
                  <a:gd name="T50" fmla="*/ 356 w 1027"/>
                  <a:gd name="T51" fmla="*/ 575 h 856"/>
                  <a:gd name="T52" fmla="*/ 446 w 1027"/>
                  <a:gd name="T53" fmla="*/ 640 h 856"/>
                  <a:gd name="T54" fmla="*/ 447 w 1027"/>
                  <a:gd name="T55" fmla="*/ 694 h 856"/>
                  <a:gd name="T56" fmla="*/ 337 w 1027"/>
                  <a:gd name="T57" fmla="*/ 696 h 856"/>
                  <a:gd name="T58" fmla="*/ 205 w 1027"/>
                  <a:gd name="T59" fmla="*/ 649 h 856"/>
                  <a:gd name="T60" fmla="*/ 155 w 1027"/>
                  <a:gd name="T61" fmla="*/ 490 h 856"/>
                  <a:gd name="T62" fmla="*/ 0 w 1027"/>
                  <a:gd name="T63" fmla="*/ 390 h 856"/>
                  <a:gd name="T64" fmla="*/ 169 w 1027"/>
                  <a:gd name="T65" fmla="*/ 270 h 856"/>
                  <a:gd name="T66" fmla="*/ 126 w 1027"/>
                  <a:gd name="T67" fmla="*/ 192 h 856"/>
                  <a:gd name="T68" fmla="*/ 48 w 1027"/>
                  <a:gd name="T69" fmla="*/ 182 h 856"/>
                  <a:gd name="T70" fmla="*/ 138 w 1027"/>
                  <a:gd name="T71" fmla="*/ 130 h 8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7"/>
                  <a:gd name="T109" fmla="*/ 0 h 856"/>
                  <a:gd name="T110" fmla="*/ 1027 w 1027"/>
                  <a:gd name="T111" fmla="*/ 856 h 8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7" h="856">
                    <a:moveTo>
                      <a:pt x="138" y="130"/>
                    </a:moveTo>
                    <a:lnTo>
                      <a:pt x="155" y="105"/>
                    </a:lnTo>
                    <a:lnTo>
                      <a:pt x="191" y="57"/>
                    </a:lnTo>
                    <a:lnTo>
                      <a:pt x="126" y="91"/>
                    </a:lnTo>
                    <a:lnTo>
                      <a:pt x="173" y="26"/>
                    </a:lnTo>
                    <a:lnTo>
                      <a:pt x="233" y="29"/>
                    </a:lnTo>
                    <a:lnTo>
                      <a:pt x="274" y="10"/>
                    </a:lnTo>
                    <a:lnTo>
                      <a:pt x="328" y="0"/>
                    </a:lnTo>
                    <a:lnTo>
                      <a:pt x="465" y="33"/>
                    </a:lnTo>
                    <a:lnTo>
                      <a:pt x="600" y="107"/>
                    </a:lnTo>
                    <a:lnTo>
                      <a:pt x="692" y="186"/>
                    </a:lnTo>
                    <a:lnTo>
                      <a:pt x="773" y="271"/>
                    </a:lnTo>
                    <a:lnTo>
                      <a:pt x="747" y="324"/>
                    </a:lnTo>
                    <a:lnTo>
                      <a:pt x="733" y="257"/>
                    </a:lnTo>
                    <a:lnTo>
                      <a:pt x="650" y="198"/>
                    </a:lnTo>
                    <a:lnTo>
                      <a:pt x="672" y="254"/>
                    </a:lnTo>
                    <a:lnTo>
                      <a:pt x="666" y="293"/>
                    </a:lnTo>
                    <a:lnTo>
                      <a:pt x="741" y="371"/>
                    </a:lnTo>
                    <a:lnTo>
                      <a:pt x="705" y="445"/>
                    </a:lnTo>
                    <a:lnTo>
                      <a:pt x="686" y="470"/>
                    </a:lnTo>
                    <a:lnTo>
                      <a:pt x="730" y="525"/>
                    </a:lnTo>
                    <a:lnTo>
                      <a:pt x="785" y="515"/>
                    </a:lnTo>
                    <a:lnTo>
                      <a:pt x="804" y="481"/>
                    </a:lnTo>
                    <a:lnTo>
                      <a:pt x="779" y="414"/>
                    </a:lnTo>
                    <a:lnTo>
                      <a:pt x="837" y="490"/>
                    </a:lnTo>
                    <a:lnTo>
                      <a:pt x="805" y="549"/>
                    </a:lnTo>
                    <a:lnTo>
                      <a:pt x="889" y="553"/>
                    </a:lnTo>
                    <a:lnTo>
                      <a:pt x="989" y="612"/>
                    </a:lnTo>
                    <a:lnTo>
                      <a:pt x="928" y="616"/>
                    </a:lnTo>
                    <a:lnTo>
                      <a:pt x="880" y="627"/>
                    </a:lnTo>
                    <a:lnTo>
                      <a:pt x="962" y="665"/>
                    </a:lnTo>
                    <a:lnTo>
                      <a:pt x="1027" y="750"/>
                    </a:lnTo>
                    <a:lnTo>
                      <a:pt x="984" y="856"/>
                    </a:lnTo>
                    <a:lnTo>
                      <a:pt x="914" y="771"/>
                    </a:lnTo>
                    <a:lnTo>
                      <a:pt x="833" y="794"/>
                    </a:lnTo>
                    <a:lnTo>
                      <a:pt x="801" y="705"/>
                    </a:lnTo>
                    <a:lnTo>
                      <a:pt x="857" y="660"/>
                    </a:lnTo>
                    <a:lnTo>
                      <a:pt x="840" y="619"/>
                    </a:lnTo>
                    <a:lnTo>
                      <a:pt x="793" y="596"/>
                    </a:lnTo>
                    <a:lnTo>
                      <a:pt x="703" y="565"/>
                    </a:lnTo>
                    <a:lnTo>
                      <a:pt x="661" y="502"/>
                    </a:lnTo>
                    <a:lnTo>
                      <a:pt x="635" y="414"/>
                    </a:lnTo>
                    <a:lnTo>
                      <a:pt x="587" y="371"/>
                    </a:lnTo>
                    <a:lnTo>
                      <a:pt x="556" y="437"/>
                    </a:lnTo>
                    <a:lnTo>
                      <a:pt x="590" y="492"/>
                    </a:lnTo>
                    <a:lnTo>
                      <a:pt x="529" y="456"/>
                    </a:lnTo>
                    <a:lnTo>
                      <a:pt x="477" y="373"/>
                    </a:lnTo>
                    <a:lnTo>
                      <a:pt x="400" y="342"/>
                    </a:lnTo>
                    <a:lnTo>
                      <a:pt x="421" y="377"/>
                    </a:lnTo>
                    <a:lnTo>
                      <a:pt x="361" y="427"/>
                    </a:lnTo>
                    <a:lnTo>
                      <a:pt x="412" y="443"/>
                    </a:lnTo>
                    <a:lnTo>
                      <a:pt x="356" y="575"/>
                    </a:lnTo>
                    <a:lnTo>
                      <a:pt x="394" y="618"/>
                    </a:lnTo>
                    <a:lnTo>
                      <a:pt x="446" y="640"/>
                    </a:lnTo>
                    <a:lnTo>
                      <a:pt x="458" y="593"/>
                    </a:lnTo>
                    <a:lnTo>
                      <a:pt x="447" y="694"/>
                    </a:lnTo>
                    <a:lnTo>
                      <a:pt x="387" y="658"/>
                    </a:lnTo>
                    <a:lnTo>
                      <a:pt x="337" y="696"/>
                    </a:lnTo>
                    <a:lnTo>
                      <a:pt x="257" y="760"/>
                    </a:lnTo>
                    <a:lnTo>
                      <a:pt x="205" y="649"/>
                    </a:lnTo>
                    <a:lnTo>
                      <a:pt x="208" y="581"/>
                    </a:lnTo>
                    <a:lnTo>
                      <a:pt x="155" y="490"/>
                    </a:lnTo>
                    <a:lnTo>
                      <a:pt x="60" y="473"/>
                    </a:lnTo>
                    <a:lnTo>
                      <a:pt x="0" y="390"/>
                    </a:lnTo>
                    <a:lnTo>
                      <a:pt x="81" y="271"/>
                    </a:lnTo>
                    <a:lnTo>
                      <a:pt x="169" y="270"/>
                    </a:lnTo>
                    <a:lnTo>
                      <a:pt x="191" y="230"/>
                    </a:lnTo>
                    <a:lnTo>
                      <a:pt x="126" y="192"/>
                    </a:lnTo>
                    <a:lnTo>
                      <a:pt x="69" y="224"/>
                    </a:lnTo>
                    <a:lnTo>
                      <a:pt x="48" y="182"/>
                    </a:lnTo>
                    <a:lnTo>
                      <a:pt x="88" y="144"/>
                    </a:lnTo>
                    <a:lnTo>
                      <a:pt x="138" y="130"/>
                    </a:lnTo>
                    <a:close/>
                  </a:path>
                </a:pathLst>
              </a:custGeom>
              <a:solidFill>
                <a:srgbClr val="00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0" name="Freeform 109"/>
              <p:cNvSpPr/>
              <p:nvPr/>
            </p:nvSpPr>
            <p:spPr bwMode="auto">
              <a:xfrm>
                <a:off x="909" y="2169"/>
                <a:ext cx="11" cy="12"/>
              </a:xfrm>
              <a:custGeom>
                <a:avLst/>
                <a:gdLst>
                  <a:gd name="T0" fmla="*/ 18 w 33"/>
                  <a:gd name="T1" fmla="*/ 0 h 36"/>
                  <a:gd name="T2" fmla="*/ 18 w 33"/>
                  <a:gd name="T3" fmla="*/ 0 h 36"/>
                  <a:gd name="T4" fmla="*/ 0 w 33"/>
                  <a:gd name="T5" fmla="*/ 25 h 36"/>
                  <a:gd name="T6" fmla="*/ 15 w 33"/>
                  <a:gd name="T7" fmla="*/ 36 h 36"/>
                  <a:gd name="T8" fmla="*/ 33 w 33"/>
                  <a:gd name="T9" fmla="*/ 11 h 36"/>
                  <a:gd name="T10" fmla="*/ 33 w 33"/>
                  <a:gd name="T11" fmla="*/ 11 h 36"/>
                  <a:gd name="T12" fmla="*/ 18 w 33"/>
                  <a:gd name="T13" fmla="*/ 0 h 36"/>
                  <a:gd name="T14" fmla="*/ 0 60000 65536"/>
                  <a:gd name="T15" fmla="*/ 0 60000 65536"/>
                  <a:gd name="T16" fmla="*/ 0 60000 65536"/>
                  <a:gd name="T17" fmla="*/ 0 60000 65536"/>
                  <a:gd name="T18" fmla="*/ 0 60000 65536"/>
                  <a:gd name="T19" fmla="*/ 0 60000 65536"/>
                  <a:gd name="T20" fmla="*/ 0 60000 65536"/>
                  <a:gd name="T21" fmla="*/ 0 w 33"/>
                  <a:gd name="T22" fmla="*/ 0 h 36"/>
                  <a:gd name="T23" fmla="*/ 33 w 3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6">
                    <a:moveTo>
                      <a:pt x="18" y="0"/>
                    </a:moveTo>
                    <a:lnTo>
                      <a:pt x="18" y="0"/>
                    </a:lnTo>
                    <a:lnTo>
                      <a:pt x="0" y="25"/>
                    </a:lnTo>
                    <a:lnTo>
                      <a:pt x="15" y="36"/>
                    </a:lnTo>
                    <a:lnTo>
                      <a:pt x="33" y="1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1" name="Freeform 110"/>
              <p:cNvSpPr/>
              <p:nvPr/>
            </p:nvSpPr>
            <p:spPr bwMode="auto">
              <a:xfrm>
                <a:off x="915" y="2146"/>
                <a:ext cx="24" cy="26"/>
              </a:xfrm>
              <a:custGeom>
                <a:avLst/>
                <a:gdLst>
                  <a:gd name="T0" fmla="*/ 47 w 73"/>
                  <a:gd name="T1" fmla="*/ 35 h 80"/>
                  <a:gd name="T2" fmla="*/ 35 w 73"/>
                  <a:gd name="T3" fmla="*/ 20 h 80"/>
                  <a:gd name="T4" fmla="*/ 0 w 73"/>
                  <a:gd name="T5" fmla="*/ 69 h 80"/>
                  <a:gd name="T6" fmla="*/ 15 w 73"/>
                  <a:gd name="T7" fmla="*/ 80 h 80"/>
                  <a:gd name="T8" fmla="*/ 50 w 73"/>
                  <a:gd name="T9" fmla="*/ 32 h 80"/>
                  <a:gd name="T10" fmla="*/ 38 w 73"/>
                  <a:gd name="T11" fmla="*/ 17 h 80"/>
                  <a:gd name="T12" fmla="*/ 50 w 73"/>
                  <a:gd name="T13" fmla="*/ 32 h 80"/>
                  <a:gd name="T14" fmla="*/ 73 w 73"/>
                  <a:gd name="T15" fmla="*/ 0 h 80"/>
                  <a:gd name="T16" fmla="*/ 38 w 73"/>
                  <a:gd name="T17" fmla="*/ 17 h 80"/>
                  <a:gd name="T18" fmla="*/ 47 w 73"/>
                  <a:gd name="T19" fmla="*/ 35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80"/>
                  <a:gd name="T32" fmla="*/ 73 w 73"/>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80">
                    <a:moveTo>
                      <a:pt x="47" y="35"/>
                    </a:moveTo>
                    <a:lnTo>
                      <a:pt x="35" y="20"/>
                    </a:lnTo>
                    <a:lnTo>
                      <a:pt x="0" y="69"/>
                    </a:lnTo>
                    <a:lnTo>
                      <a:pt x="15" y="80"/>
                    </a:lnTo>
                    <a:lnTo>
                      <a:pt x="50" y="32"/>
                    </a:lnTo>
                    <a:lnTo>
                      <a:pt x="38" y="17"/>
                    </a:lnTo>
                    <a:lnTo>
                      <a:pt x="50" y="32"/>
                    </a:lnTo>
                    <a:lnTo>
                      <a:pt x="73" y="0"/>
                    </a:lnTo>
                    <a:lnTo>
                      <a:pt x="38" y="17"/>
                    </a:lnTo>
                    <a:lnTo>
                      <a:pt x="47" y="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2" name="Freeform 111"/>
              <p:cNvSpPr/>
              <p:nvPr/>
            </p:nvSpPr>
            <p:spPr bwMode="auto">
              <a:xfrm>
                <a:off x="897" y="2151"/>
                <a:ext cx="33" cy="23"/>
              </a:xfrm>
              <a:custGeom>
                <a:avLst/>
                <a:gdLst>
                  <a:gd name="T0" fmla="*/ 25 w 101"/>
                  <a:gd name="T1" fmla="*/ 37 h 69"/>
                  <a:gd name="T2" fmla="*/ 36 w 101"/>
                  <a:gd name="T3" fmla="*/ 52 h 69"/>
                  <a:gd name="T4" fmla="*/ 101 w 101"/>
                  <a:gd name="T5" fmla="*/ 18 h 69"/>
                  <a:gd name="T6" fmla="*/ 92 w 101"/>
                  <a:gd name="T7" fmla="*/ 0 h 69"/>
                  <a:gd name="T8" fmla="*/ 28 w 101"/>
                  <a:gd name="T9" fmla="*/ 34 h 69"/>
                  <a:gd name="T10" fmla="*/ 39 w 101"/>
                  <a:gd name="T11" fmla="*/ 49 h 69"/>
                  <a:gd name="T12" fmla="*/ 25 w 101"/>
                  <a:gd name="T13" fmla="*/ 37 h 69"/>
                  <a:gd name="T14" fmla="*/ 0 w 101"/>
                  <a:gd name="T15" fmla="*/ 69 h 69"/>
                  <a:gd name="T16" fmla="*/ 36 w 101"/>
                  <a:gd name="T17" fmla="*/ 52 h 69"/>
                  <a:gd name="T18" fmla="*/ 25 w 101"/>
                  <a:gd name="T19" fmla="*/ 37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69"/>
                  <a:gd name="T32" fmla="*/ 101 w 101"/>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69">
                    <a:moveTo>
                      <a:pt x="25" y="37"/>
                    </a:moveTo>
                    <a:lnTo>
                      <a:pt x="36" y="52"/>
                    </a:lnTo>
                    <a:lnTo>
                      <a:pt x="101" y="18"/>
                    </a:lnTo>
                    <a:lnTo>
                      <a:pt x="92" y="0"/>
                    </a:lnTo>
                    <a:lnTo>
                      <a:pt x="28" y="34"/>
                    </a:lnTo>
                    <a:lnTo>
                      <a:pt x="39" y="49"/>
                    </a:lnTo>
                    <a:lnTo>
                      <a:pt x="25" y="37"/>
                    </a:lnTo>
                    <a:lnTo>
                      <a:pt x="0" y="69"/>
                    </a:lnTo>
                    <a:lnTo>
                      <a:pt x="36" y="52"/>
                    </a:lnTo>
                    <a:lnTo>
                      <a:pt x="25" y="3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3" name="Freeform 112"/>
              <p:cNvSpPr/>
              <p:nvPr/>
            </p:nvSpPr>
            <p:spPr bwMode="auto">
              <a:xfrm>
                <a:off x="905" y="2141"/>
                <a:ext cx="20" cy="27"/>
              </a:xfrm>
              <a:custGeom>
                <a:avLst/>
                <a:gdLst>
                  <a:gd name="T0" fmla="*/ 54 w 61"/>
                  <a:gd name="T1" fmla="*/ 1 h 81"/>
                  <a:gd name="T2" fmla="*/ 47 w 61"/>
                  <a:gd name="T3" fmla="*/ 4 h 81"/>
                  <a:gd name="T4" fmla="*/ 0 w 61"/>
                  <a:gd name="T5" fmla="*/ 69 h 81"/>
                  <a:gd name="T6" fmla="*/ 14 w 61"/>
                  <a:gd name="T7" fmla="*/ 81 h 81"/>
                  <a:gd name="T8" fmla="*/ 61 w 61"/>
                  <a:gd name="T9" fmla="*/ 16 h 81"/>
                  <a:gd name="T10" fmla="*/ 54 w 61"/>
                  <a:gd name="T11" fmla="*/ 19 h 81"/>
                  <a:gd name="T12" fmla="*/ 54 w 61"/>
                  <a:gd name="T13" fmla="*/ 1 h 81"/>
                  <a:gd name="T14" fmla="*/ 50 w 61"/>
                  <a:gd name="T15" fmla="*/ 0 h 81"/>
                  <a:gd name="T16" fmla="*/ 47 w 61"/>
                  <a:gd name="T17" fmla="*/ 4 h 81"/>
                  <a:gd name="T18" fmla="*/ 54 w 61"/>
                  <a:gd name="T19" fmla="*/ 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81"/>
                  <a:gd name="T32" fmla="*/ 61 w 61"/>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81">
                    <a:moveTo>
                      <a:pt x="54" y="1"/>
                    </a:moveTo>
                    <a:lnTo>
                      <a:pt x="47" y="4"/>
                    </a:lnTo>
                    <a:lnTo>
                      <a:pt x="0" y="69"/>
                    </a:lnTo>
                    <a:lnTo>
                      <a:pt x="14" y="81"/>
                    </a:lnTo>
                    <a:lnTo>
                      <a:pt x="61" y="16"/>
                    </a:lnTo>
                    <a:lnTo>
                      <a:pt x="54" y="19"/>
                    </a:lnTo>
                    <a:lnTo>
                      <a:pt x="54" y="1"/>
                    </a:lnTo>
                    <a:lnTo>
                      <a:pt x="50" y="0"/>
                    </a:lnTo>
                    <a:lnTo>
                      <a:pt x="47" y="4"/>
                    </a:lnTo>
                    <a:lnTo>
                      <a:pt x="54"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4" name="Freeform 113"/>
              <p:cNvSpPr/>
              <p:nvPr/>
            </p:nvSpPr>
            <p:spPr bwMode="auto">
              <a:xfrm>
                <a:off x="923" y="2141"/>
                <a:ext cx="21" cy="7"/>
              </a:xfrm>
              <a:custGeom>
                <a:avLst/>
                <a:gdLst>
                  <a:gd name="T0" fmla="*/ 57 w 63"/>
                  <a:gd name="T1" fmla="*/ 3 h 22"/>
                  <a:gd name="T2" fmla="*/ 60 w 63"/>
                  <a:gd name="T3" fmla="*/ 3 h 22"/>
                  <a:gd name="T4" fmla="*/ 0 w 63"/>
                  <a:gd name="T5" fmla="*/ 0 h 22"/>
                  <a:gd name="T6" fmla="*/ 0 w 63"/>
                  <a:gd name="T7" fmla="*/ 18 h 22"/>
                  <a:gd name="T8" fmla="*/ 60 w 63"/>
                  <a:gd name="T9" fmla="*/ 21 h 22"/>
                  <a:gd name="T10" fmla="*/ 63 w 63"/>
                  <a:gd name="T11" fmla="*/ 21 h 22"/>
                  <a:gd name="T12" fmla="*/ 60 w 63"/>
                  <a:gd name="T13" fmla="*/ 21 h 22"/>
                  <a:gd name="T14" fmla="*/ 62 w 63"/>
                  <a:gd name="T15" fmla="*/ 22 h 22"/>
                  <a:gd name="T16" fmla="*/ 63 w 63"/>
                  <a:gd name="T17" fmla="*/ 21 h 22"/>
                  <a:gd name="T18" fmla="*/ 57 w 63"/>
                  <a:gd name="T19" fmla="*/ 3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2"/>
                  <a:gd name="T32" fmla="*/ 63 w 6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2">
                    <a:moveTo>
                      <a:pt x="57" y="3"/>
                    </a:moveTo>
                    <a:lnTo>
                      <a:pt x="60" y="3"/>
                    </a:lnTo>
                    <a:lnTo>
                      <a:pt x="0" y="0"/>
                    </a:lnTo>
                    <a:lnTo>
                      <a:pt x="0" y="18"/>
                    </a:lnTo>
                    <a:lnTo>
                      <a:pt x="60" y="21"/>
                    </a:lnTo>
                    <a:lnTo>
                      <a:pt x="63" y="21"/>
                    </a:lnTo>
                    <a:lnTo>
                      <a:pt x="60" y="21"/>
                    </a:lnTo>
                    <a:lnTo>
                      <a:pt x="62" y="22"/>
                    </a:lnTo>
                    <a:lnTo>
                      <a:pt x="63" y="21"/>
                    </a:lnTo>
                    <a:lnTo>
                      <a:pt x="57"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5" name="Freeform 114"/>
              <p:cNvSpPr/>
              <p:nvPr/>
            </p:nvSpPr>
            <p:spPr bwMode="auto">
              <a:xfrm>
                <a:off x="942" y="2136"/>
                <a:ext cx="16" cy="12"/>
              </a:xfrm>
              <a:custGeom>
                <a:avLst/>
                <a:gdLst>
                  <a:gd name="T0" fmla="*/ 43 w 47"/>
                  <a:gd name="T1" fmla="*/ 0 h 37"/>
                  <a:gd name="T2" fmla="*/ 41 w 47"/>
                  <a:gd name="T3" fmla="*/ 0 h 37"/>
                  <a:gd name="T4" fmla="*/ 0 w 47"/>
                  <a:gd name="T5" fmla="*/ 19 h 37"/>
                  <a:gd name="T6" fmla="*/ 6 w 47"/>
                  <a:gd name="T7" fmla="*/ 37 h 37"/>
                  <a:gd name="T8" fmla="*/ 47 w 47"/>
                  <a:gd name="T9" fmla="*/ 18 h 37"/>
                  <a:gd name="T10" fmla="*/ 46 w 47"/>
                  <a:gd name="T11" fmla="*/ 18 h 37"/>
                  <a:gd name="T12" fmla="*/ 43 w 47"/>
                  <a:gd name="T13" fmla="*/ 0 h 37"/>
                  <a:gd name="T14" fmla="*/ 41 w 47"/>
                  <a:gd name="T15" fmla="*/ 0 h 37"/>
                  <a:gd name="T16" fmla="*/ 41 w 47"/>
                  <a:gd name="T17" fmla="*/ 0 h 37"/>
                  <a:gd name="T18" fmla="*/ 43 w 47"/>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37"/>
                  <a:gd name="T32" fmla="*/ 47 w 47"/>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37">
                    <a:moveTo>
                      <a:pt x="43" y="0"/>
                    </a:moveTo>
                    <a:lnTo>
                      <a:pt x="41" y="0"/>
                    </a:lnTo>
                    <a:lnTo>
                      <a:pt x="0" y="19"/>
                    </a:lnTo>
                    <a:lnTo>
                      <a:pt x="6" y="37"/>
                    </a:lnTo>
                    <a:lnTo>
                      <a:pt x="47" y="18"/>
                    </a:lnTo>
                    <a:lnTo>
                      <a:pt x="46" y="18"/>
                    </a:lnTo>
                    <a:lnTo>
                      <a:pt x="43" y="0"/>
                    </a:lnTo>
                    <a:lnTo>
                      <a:pt x="41" y="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6" name="Freeform 115"/>
              <p:cNvSpPr/>
              <p:nvPr/>
            </p:nvSpPr>
            <p:spPr bwMode="auto">
              <a:xfrm>
                <a:off x="956" y="2132"/>
                <a:ext cx="19" cy="10"/>
              </a:xfrm>
              <a:custGeom>
                <a:avLst/>
                <a:gdLst>
                  <a:gd name="T0" fmla="*/ 57 w 57"/>
                  <a:gd name="T1" fmla="*/ 2 h 30"/>
                  <a:gd name="T2" fmla="*/ 54 w 57"/>
                  <a:gd name="T3" fmla="*/ 2 h 30"/>
                  <a:gd name="T4" fmla="*/ 0 w 57"/>
                  <a:gd name="T5" fmla="*/ 12 h 30"/>
                  <a:gd name="T6" fmla="*/ 3 w 57"/>
                  <a:gd name="T7" fmla="*/ 30 h 30"/>
                  <a:gd name="T8" fmla="*/ 57 w 57"/>
                  <a:gd name="T9" fmla="*/ 19 h 30"/>
                  <a:gd name="T10" fmla="*/ 54 w 57"/>
                  <a:gd name="T11" fmla="*/ 19 h 30"/>
                  <a:gd name="T12" fmla="*/ 57 w 57"/>
                  <a:gd name="T13" fmla="*/ 2 h 30"/>
                  <a:gd name="T14" fmla="*/ 55 w 57"/>
                  <a:gd name="T15" fmla="*/ 0 h 30"/>
                  <a:gd name="T16" fmla="*/ 54 w 57"/>
                  <a:gd name="T17" fmla="*/ 2 h 30"/>
                  <a:gd name="T18" fmla="*/ 57 w 57"/>
                  <a:gd name="T19" fmla="*/ 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30"/>
                  <a:gd name="T32" fmla="*/ 57 w 5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30">
                    <a:moveTo>
                      <a:pt x="57" y="2"/>
                    </a:moveTo>
                    <a:lnTo>
                      <a:pt x="54" y="2"/>
                    </a:lnTo>
                    <a:lnTo>
                      <a:pt x="0" y="12"/>
                    </a:lnTo>
                    <a:lnTo>
                      <a:pt x="3" y="30"/>
                    </a:lnTo>
                    <a:lnTo>
                      <a:pt x="57" y="19"/>
                    </a:lnTo>
                    <a:lnTo>
                      <a:pt x="54" y="19"/>
                    </a:lnTo>
                    <a:lnTo>
                      <a:pt x="57" y="2"/>
                    </a:lnTo>
                    <a:lnTo>
                      <a:pt x="55" y="0"/>
                    </a:lnTo>
                    <a:lnTo>
                      <a:pt x="54" y="2"/>
                    </a:lnTo>
                    <a:lnTo>
                      <a:pt x="57"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7" name="Freeform 116"/>
              <p:cNvSpPr/>
              <p:nvPr/>
            </p:nvSpPr>
            <p:spPr bwMode="auto">
              <a:xfrm>
                <a:off x="974" y="2132"/>
                <a:ext cx="48" cy="17"/>
              </a:xfrm>
              <a:custGeom>
                <a:avLst/>
                <a:gdLst>
                  <a:gd name="T0" fmla="*/ 142 w 142"/>
                  <a:gd name="T1" fmla="*/ 34 h 51"/>
                  <a:gd name="T2" fmla="*/ 139 w 142"/>
                  <a:gd name="T3" fmla="*/ 34 h 51"/>
                  <a:gd name="T4" fmla="*/ 3 w 142"/>
                  <a:gd name="T5" fmla="*/ 0 h 51"/>
                  <a:gd name="T6" fmla="*/ 0 w 142"/>
                  <a:gd name="T7" fmla="*/ 17 h 51"/>
                  <a:gd name="T8" fmla="*/ 136 w 142"/>
                  <a:gd name="T9" fmla="*/ 51 h 51"/>
                  <a:gd name="T10" fmla="*/ 134 w 142"/>
                  <a:gd name="T11" fmla="*/ 51 h 51"/>
                  <a:gd name="T12" fmla="*/ 142 w 142"/>
                  <a:gd name="T13" fmla="*/ 34 h 51"/>
                  <a:gd name="T14" fmla="*/ 141 w 142"/>
                  <a:gd name="T15" fmla="*/ 34 h 51"/>
                  <a:gd name="T16" fmla="*/ 139 w 142"/>
                  <a:gd name="T17" fmla="*/ 34 h 51"/>
                  <a:gd name="T18" fmla="*/ 142 w 142"/>
                  <a:gd name="T19" fmla="*/ 34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51"/>
                  <a:gd name="T32" fmla="*/ 142 w 142"/>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51">
                    <a:moveTo>
                      <a:pt x="142" y="34"/>
                    </a:moveTo>
                    <a:lnTo>
                      <a:pt x="139" y="34"/>
                    </a:lnTo>
                    <a:lnTo>
                      <a:pt x="3" y="0"/>
                    </a:lnTo>
                    <a:lnTo>
                      <a:pt x="0" y="17"/>
                    </a:lnTo>
                    <a:lnTo>
                      <a:pt x="136" y="51"/>
                    </a:lnTo>
                    <a:lnTo>
                      <a:pt x="134" y="51"/>
                    </a:lnTo>
                    <a:lnTo>
                      <a:pt x="142" y="34"/>
                    </a:lnTo>
                    <a:lnTo>
                      <a:pt x="141" y="34"/>
                    </a:lnTo>
                    <a:lnTo>
                      <a:pt x="139" y="34"/>
                    </a:lnTo>
                    <a:lnTo>
                      <a:pt x="142" y="3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8" name="Freeform 117"/>
              <p:cNvSpPr/>
              <p:nvPr/>
            </p:nvSpPr>
            <p:spPr bwMode="auto">
              <a:xfrm>
                <a:off x="1019" y="2144"/>
                <a:ext cx="48" cy="30"/>
              </a:xfrm>
              <a:custGeom>
                <a:avLst/>
                <a:gdLst>
                  <a:gd name="T0" fmla="*/ 145 w 145"/>
                  <a:gd name="T1" fmla="*/ 75 h 91"/>
                  <a:gd name="T2" fmla="*/ 143 w 145"/>
                  <a:gd name="T3" fmla="*/ 73 h 91"/>
                  <a:gd name="T4" fmla="*/ 8 w 145"/>
                  <a:gd name="T5" fmla="*/ 0 h 91"/>
                  <a:gd name="T6" fmla="*/ 0 w 145"/>
                  <a:gd name="T7" fmla="*/ 17 h 91"/>
                  <a:gd name="T8" fmla="*/ 134 w 145"/>
                  <a:gd name="T9" fmla="*/ 91 h 91"/>
                  <a:gd name="T10" fmla="*/ 133 w 145"/>
                  <a:gd name="T11" fmla="*/ 89 h 91"/>
                  <a:gd name="T12" fmla="*/ 145 w 145"/>
                  <a:gd name="T13" fmla="*/ 75 h 91"/>
                  <a:gd name="T14" fmla="*/ 143 w 145"/>
                  <a:gd name="T15" fmla="*/ 75 h 91"/>
                  <a:gd name="T16" fmla="*/ 143 w 145"/>
                  <a:gd name="T17" fmla="*/ 73 h 91"/>
                  <a:gd name="T18" fmla="*/ 145 w 145"/>
                  <a:gd name="T19" fmla="*/ 75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
                  <a:gd name="T31" fmla="*/ 0 h 91"/>
                  <a:gd name="T32" fmla="*/ 145 w 145"/>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 h="91">
                    <a:moveTo>
                      <a:pt x="145" y="75"/>
                    </a:moveTo>
                    <a:lnTo>
                      <a:pt x="143" y="73"/>
                    </a:lnTo>
                    <a:lnTo>
                      <a:pt x="8" y="0"/>
                    </a:lnTo>
                    <a:lnTo>
                      <a:pt x="0" y="17"/>
                    </a:lnTo>
                    <a:lnTo>
                      <a:pt x="134" y="91"/>
                    </a:lnTo>
                    <a:lnTo>
                      <a:pt x="133" y="89"/>
                    </a:lnTo>
                    <a:lnTo>
                      <a:pt x="145" y="75"/>
                    </a:lnTo>
                    <a:lnTo>
                      <a:pt x="143" y="75"/>
                    </a:lnTo>
                    <a:lnTo>
                      <a:pt x="143" y="73"/>
                    </a:lnTo>
                    <a:lnTo>
                      <a:pt x="145"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19" name="Freeform 118"/>
              <p:cNvSpPr/>
              <p:nvPr/>
            </p:nvSpPr>
            <p:spPr bwMode="auto">
              <a:xfrm>
                <a:off x="1063" y="2169"/>
                <a:ext cx="36" cy="31"/>
              </a:xfrm>
              <a:custGeom>
                <a:avLst/>
                <a:gdLst>
                  <a:gd name="T0" fmla="*/ 106 w 106"/>
                  <a:gd name="T1" fmla="*/ 80 h 94"/>
                  <a:gd name="T2" fmla="*/ 104 w 106"/>
                  <a:gd name="T3" fmla="*/ 79 h 94"/>
                  <a:gd name="T4" fmla="*/ 12 w 106"/>
                  <a:gd name="T5" fmla="*/ 0 h 94"/>
                  <a:gd name="T6" fmla="*/ 0 w 106"/>
                  <a:gd name="T7" fmla="*/ 14 h 94"/>
                  <a:gd name="T8" fmla="*/ 92 w 106"/>
                  <a:gd name="T9" fmla="*/ 94 h 94"/>
                  <a:gd name="T10" fmla="*/ 91 w 106"/>
                  <a:gd name="T11" fmla="*/ 92 h 94"/>
                  <a:gd name="T12" fmla="*/ 106 w 106"/>
                  <a:gd name="T13" fmla="*/ 80 h 94"/>
                  <a:gd name="T14" fmla="*/ 0 60000 65536"/>
                  <a:gd name="T15" fmla="*/ 0 60000 65536"/>
                  <a:gd name="T16" fmla="*/ 0 60000 65536"/>
                  <a:gd name="T17" fmla="*/ 0 60000 65536"/>
                  <a:gd name="T18" fmla="*/ 0 60000 65536"/>
                  <a:gd name="T19" fmla="*/ 0 60000 65536"/>
                  <a:gd name="T20" fmla="*/ 0 60000 65536"/>
                  <a:gd name="T21" fmla="*/ 0 w 106"/>
                  <a:gd name="T22" fmla="*/ 0 h 94"/>
                  <a:gd name="T23" fmla="*/ 106 w 106"/>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94">
                    <a:moveTo>
                      <a:pt x="106" y="80"/>
                    </a:moveTo>
                    <a:lnTo>
                      <a:pt x="104" y="79"/>
                    </a:lnTo>
                    <a:lnTo>
                      <a:pt x="12" y="0"/>
                    </a:lnTo>
                    <a:lnTo>
                      <a:pt x="0" y="14"/>
                    </a:lnTo>
                    <a:lnTo>
                      <a:pt x="92" y="94"/>
                    </a:lnTo>
                    <a:lnTo>
                      <a:pt x="91" y="92"/>
                    </a:lnTo>
                    <a:lnTo>
                      <a:pt x="106" y="8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0" name="Freeform 119"/>
              <p:cNvSpPr/>
              <p:nvPr/>
            </p:nvSpPr>
            <p:spPr bwMode="auto">
              <a:xfrm>
                <a:off x="1094" y="2195"/>
                <a:ext cx="33" cy="33"/>
              </a:xfrm>
              <a:custGeom>
                <a:avLst/>
                <a:gdLst>
                  <a:gd name="T0" fmla="*/ 97 w 100"/>
                  <a:gd name="T1" fmla="*/ 96 h 97"/>
                  <a:gd name="T2" fmla="*/ 95 w 100"/>
                  <a:gd name="T3" fmla="*/ 85 h 97"/>
                  <a:gd name="T4" fmla="*/ 15 w 100"/>
                  <a:gd name="T5" fmla="*/ 0 h 97"/>
                  <a:gd name="T6" fmla="*/ 0 w 100"/>
                  <a:gd name="T7" fmla="*/ 12 h 97"/>
                  <a:gd name="T8" fmla="*/ 81 w 100"/>
                  <a:gd name="T9" fmla="*/ 97 h 97"/>
                  <a:gd name="T10" fmla="*/ 79 w 100"/>
                  <a:gd name="T11" fmla="*/ 87 h 97"/>
                  <a:gd name="T12" fmla="*/ 97 w 100"/>
                  <a:gd name="T13" fmla="*/ 96 h 97"/>
                  <a:gd name="T14" fmla="*/ 100 w 100"/>
                  <a:gd name="T15" fmla="*/ 90 h 97"/>
                  <a:gd name="T16" fmla="*/ 95 w 100"/>
                  <a:gd name="T17" fmla="*/ 85 h 97"/>
                  <a:gd name="T18" fmla="*/ 97 w 100"/>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97"/>
                  <a:gd name="T32" fmla="*/ 100 w 100"/>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97">
                    <a:moveTo>
                      <a:pt x="97" y="96"/>
                    </a:moveTo>
                    <a:lnTo>
                      <a:pt x="95" y="85"/>
                    </a:lnTo>
                    <a:lnTo>
                      <a:pt x="15" y="0"/>
                    </a:lnTo>
                    <a:lnTo>
                      <a:pt x="0" y="12"/>
                    </a:lnTo>
                    <a:lnTo>
                      <a:pt x="81" y="97"/>
                    </a:lnTo>
                    <a:lnTo>
                      <a:pt x="79" y="87"/>
                    </a:lnTo>
                    <a:lnTo>
                      <a:pt x="97" y="96"/>
                    </a:lnTo>
                    <a:lnTo>
                      <a:pt x="100" y="90"/>
                    </a:lnTo>
                    <a:lnTo>
                      <a:pt x="95" y="85"/>
                    </a:lnTo>
                    <a:lnTo>
                      <a:pt x="97" y="9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1" name="Freeform 120"/>
              <p:cNvSpPr/>
              <p:nvPr/>
            </p:nvSpPr>
            <p:spPr bwMode="auto">
              <a:xfrm>
                <a:off x="1111" y="2224"/>
                <a:ext cx="15" cy="30"/>
              </a:xfrm>
              <a:custGeom>
                <a:avLst/>
                <a:gdLst>
                  <a:gd name="T0" fmla="*/ 0 w 44"/>
                  <a:gd name="T1" fmla="*/ 59 h 88"/>
                  <a:gd name="T2" fmla="*/ 17 w 44"/>
                  <a:gd name="T3" fmla="*/ 62 h 88"/>
                  <a:gd name="T4" fmla="*/ 44 w 44"/>
                  <a:gd name="T5" fmla="*/ 9 h 88"/>
                  <a:gd name="T6" fmla="*/ 26 w 44"/>
                  <a:gd name="T7" fmla="*/ 0 h 88"/>
                  <a:gd name="T8" fmla="*/ 0 w 44"/>
                  <a:gd name="T9" fmla="*/ 53 h 88"/>
                  <a:gd name="T10" fmla="*/ 17 w 44"/>
                  <a:gd name="T11" fmla="*/ 56 h 88"/>
                  <a:gd name="T12" fmla="*/ 0 w 44"/>
                  <a:gd name="T13" fmla="*/ 59 h 88"/>
                  <a:gd name="T14" fmla="*/ 6 w 44"/>
                  <a:gd name="T15" fmla="*/ 88 h 88"/>
                  <a:gd name="T16" fmla="*/ 17 w 44"/>
                  <a:gd name="T17" fmla="*/ 62 h 88"/>
                  <a:gd name="T18" fmla="*/ 0 w 44"/>
                  <a:gd name="T19" fmla="*/ 59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88"/>
                  <a:gd name="T32" fmla="*/ 44 w 44"/>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88">
                    <a:moveTo>
                      <a:pt x="0" y="59"/>
                    </a:moveTo>
                    <a:lnTo>
                      <a:pt x="17" y="62"/>
                    </a:lnTo>
                    <a:lnTo>
                      <a:pt x="44" y="9"/>
                    </a:lnTo>
                    <a:lnTo>
                      <a:pt x="26" y="0"/>
                    </a:lnTo>
                    <a:lnTo>
                      <a:pt x="0" y="53"/>
                    </a:lnTo>
                    <a:lnTo>
                      <a:pt x="17" y="56"/>
                    </a:lnTo>
                    <a:lnTo>
                      <a:pt x="0" y="59"/>
                    </a:lnTo>
                    <a:lnTo>
                      <a:pt x="6" y="88"/>
                    </a:lnTo>
                    <a:lnTo>
                      <a:pt x="17" y="62"/>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2" name="Freeform 121"/>
              <p:cNvSpPr/>
              <p:nvPr/>
            </p:nvSpPr>
            <p:spPr bwMode="auto">
              <a:xfrm>
                <a:off x="1107" y="2218"/>
                <a:ext cx="10" cy="26"/>
              </a:xfrm>
              <a:custGeom>
                <a:avLst/>
                <a:gdLst>
                  <a:gd name="T0" fmla="*/ 2 w 30"/>
                  <a:gd name="T1" fmla="*/ 15 h 77"/>
                  <a:gd name="T2" fmla="*/ 0 w 30"/>
                  <a:gd name="T3" fmla="*/ 9 h 77"/>
                  <a:gd name="T4" fmla="*/ 13 w 30"/>
                  <a:gd name="T5" fmla="*/ 77 h 77"/>
                  <a:gd name="T6" fmla="*/ 30 w 30"/>
                  <a:gd name="T7" fmla="*/ 74 h 77"/>
                  <a:gd name="T8" fmla="*/ 17 w 30"/>
                  <a:gd name="T9" fmla="*/ 6 h 77"/>
                  <a:gd name="T10" fmla="*/ 14 w 30"/>
                  <a:gd name="T11" fmla="*/ 0 h 77"/>
                  <a:gd name="T12" fmla="*/ 17 w 30"/>
                  <a:gd name="T13" fmla="*/ 6 h 77"/>
                  <a:gd name="T14" fmla="*/ 17 w 30"/>
                  <a:gd name="T15" fmla="*/ 2 h 77"/>
                  <a:gd name="T16" fmla="*/ 14 w 30"/>
                  <a:gd name="T17" fmla="*/ 0 h 77"/>
                  <a:gd name="T18" fmla="*/ 2 w 30"/>
                  <a:gd name="T19" fmla="*/ 15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77"/>
                  <a:gd name="T32" fmla="*/ 30 w 30"/>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77">
                    <a:moveTo>
                      <a:pt x="2" y="15"/>
                    </a:moveTo>
                    <a:lnTo>
                      <a:pt x="0" y="9"/>
                    </a:lnTo>
                    <a:lnTo>
                      <a:pt x="13" y="77"/>
                    </a:lnTo>
                    <a:lnTo>
                      <a:pt x="30" y="74"/>
                    </a:lnTo>
                    <a:lnTo>
                      <a:pt x="17" y="6"/>
                    </a:lnTo>
                    <a:lnTo>
                      <a:pt x="14" y="0"/>
                    </a:lnTo>
                    <a:lnTo>
                      <a:pt x="17" y="6"/>
                    </a:lnTo>
                    <a:lnTo>
                      <a:pt x="17" y="2"/>
                    </a:lnTo>
                    <a:lnTo>
                      <a:pt x="14" y="0"/>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3" name="Freeform 122"/>
              <p:cNvSpPr/>
              <p:nvPr/>
            </p:nvSpPr>
            <p:spPr bwMode="auto">
              <a:xfrm>
                <a:off x="1075" y="2192"/>
                <a:ext cx="37" cy="31"/>
              </a:xfrm>
              <a:custGeom>
                <a:avLst/>
                <a:gdLst>
                  <a:gd name="T0" fmla="*/ 30 w 110"/>
                  <a:gd name="T1" fmla="*/ 24 h 93"/>
                  <a:gd name="T2" fmla="*/ 15 w 110"/>
                  <a:gd name="T3" fmla="*/ 34 h 93"/>
                  <a:gd name="T4" fmla="*/ 98 w 110"/>
                  <a:gd name="T5" fmla="*/ 93 h 93"/>
                  <a:gd name="T6" fmla="*/ 110 w 110"/>
                  <a:gd name="T7" fmla="*/ 78 h 93"/>
                  <a:gd name="T8" fmla="*/ 27 w 110"/>
                  <a:gd name="T9" fmla="*/ 20 h 93"/>
                  <a:gd name="T10" fmla="*/ 12 w 110"/>
                  <a:gd name="T11" fmla="*/ 30 h 93"/>
                  <a:gd name="T12" fmla="*/ 27 w 110"/>
                  <a:gd name="T13" fmla="*/ 20 h 93"/>
                  <a:gd name="T14" fmla="*/ 0 w 110"/>
                  <a:gd name="T15" fmla="*/ 0 h 93"/>
                  <a:gd name="T16" fmla="*/ 12 w 110"/>
                  <a:gd name="T17" fmla="*/ 30 h 93"/>
                  <a:gd name="T18" fmla="*/ 30 w 110"/>
                  <a:gd name="T19" fmla="*/ 24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93"/>
                  <a:gd name="T32" fmla="*/ 110 w 110"/>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93">
                    <a:moveTo>
                      <a:pt x="30" y="24"/>
                    </a:moveTo>
                    <a:lnTo>
                      <a:pt x="15" y="34"/>
                    </a:lnTo>
                    <a:lnTo>
                      <a:pt x="98" y="93"/>
                    </a:lnTo>
                    <a:lnTo>
                      <a:pt x="110" y="78"/>
                    </a:lnTo>
                    <a:lnTo>
                      <a:pt x="27" y="20"/>
                    </a:lnTo>
                    <a:lnTo>
                      <a:pt x="12" y="30"/>
                    </a:lnTo>
                    <a:lnTo>
                      <a:pt x="27" y="20"/>
                    </a:lnTo>
                    <a:lnTo>
                      <a:pt x="0" y="0"/>
                    </a:lnTo>
                    <a:lnTo>
                      <a:pt x="12" y="30"/>
                    </a:lnTo>
                    <a:lnTo>
                      <a:pt x="30" y="2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4" name="Freeform 123"/>
              <p:cNvSpPr/>
              <p:nvPr/>
            </p:nvSpPr>
            <p:spPr bwMode="auto">
              <a:xfrm>
                <a:off x="1079" y="2200"/>
                <a:ext cx="14" cy="21"/>
              </a:xfrm>
              <a:custGeom>
                <a:avLst/>
                <a:gdLst>
                  <a:gd name="T0" fmla="*/ 40 w 41"/>
                  <a:gd name="T1" fmla="*/ 60 h 62"/>
                  <a:gd name="T2" fmla="*/ 40 w 41"/>
                  <a:gd name="T3" fmla="*/ 56 h 62"/>
                  <a:gd name="T4" fmla="*/ 18 w 41"/>
                  <a:gd name="T5" fmla="*/ 0 h 62"/>
                  <a:gd name="T6" fmla="*/ 0 w 41"/>
                  <a:gd name="T7" fmla="*/ 6 h 62"/>
                  <a:gd name="T8" fmla="*/ 22 w 41"/>
                  <a:gd name="T9" fmla="*/ 62 h 62"/>
                  <a:gd name="T10" fmla="*/ 22 w 41"/>
                  <a:gd name="T11" fmla="*/ 57 h 62"/>
                  <a:gd name="T12" fmla="*/ 40 w 41"/>
                  <a:gd name="T13" fmla="*/ 60 h 62"/>
                  <a:gd name="T14" fmla="*/ 41 w 41"/>
                  <a:gd name="T15" fmla="*/ 59 h 62"/>
                  <a:gd name="T16" fmla="*/ 40 w 41"/>
                  <a:gd name="T17" fmla="*/ 56 h 62"/>
                  <a:gd name="T18" fmla="*/ 40 w 41"/>
                  <a:gd name="T19" fmla="*/ 6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62"/>
                  <a:gd name="T32" fmla="*/ 41 w 4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62">
                    <a:moveTo>
                      <a:pt x="40" y="60"/>
                    </a:moveTo>
                    <a:lnTo>
                      <a:pt x="40" y="56"/>
                    </a:lnTo>
                    <a:lnTo>
                      <a:pt x="18" y="0"/>
                    </a:lnTo>
                    <a:lnTo>
                      <a:pt x="0" y="6"/>
                    </a:lnTo>
                    <a:lnTo>
                      <a:pt x="22" y="62"/>
                    </a:lnTo>
                    <a:lnTo>
                      <a:pt x="22" y="57"/>
                    </a:lnTo>
                    <a:lnTo>
                      <a:pt x="40" y="60"/>
                    </a:lnTo>
                    <a:lnTo>
                      <a:pt x="41" y="59"/>
                    </a:lnTo>
                    <a:lnTo>
                      <a:pt x="40" y="56"/>
                    </a:lnTo>
                    <a:lnTo>
                      <a:pt x="40" y="6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5" name="Freeform 124"/>
              <p:cNvSpPr/>
              <p:nvPr/>
            </p:nvSpPr>
            <p:spPr bwMode="auto">
              <a:xfrm>
                <a:off x="1084" y="2219"/>
                <a:ext cx="8" cy="16"/>
              </a:xfrm>
              <a:custGeom>
                <a:avLst/>
                <a:gdLst>
                  <a:gd name="T0" fmla="*/ 17 w 25"/>
                  <a:gd name="T1" fmla="*/ 35 h 47"/>
                  <a:gd name="T2" fmla="*/ 19 w 25"/>
                  <a:gd name="T3" fmla="*/ 43 h 47"/>
                  <a:gd name="T4" fmla="*/ 25 w 25"/>
                  <a:gd name="T5" fmla="*/ 3 h 47"/>
                  <a:gd name="T6" fmla="*/ 7 w 25"/>
                  <a:gd name="T7" fmla="*/ 0 h 47"/>
                  <a:gd name="T8" fmla="*/ 1 w 25"/>
                  <a:gd name="T9" fmla="*/ 40 h 47"/>
                  <a:gd name="T10" fmla="*/ 3 w 25"/>
                  <a:gd name="T11" fmla="*/ 47 h 47"/>
                  <a:gd name="T12" fmla="*/ 1 w 25"/>
                  <a:gd name="T13" fmla="*/ 40 h 47"/>
                  <a:gd name="T14" fmla="*/ 0 w 25"/>
                  <a:gd name="T15" fmla="*/ 44 h 47"/>
                  <a:gd name="T16" fmla="*/ 3 w 25"/>
                  <a:gd name="T17" fmla="*/ 47 h 47"/>
                  <a:gd name="T18" fmla="*/ 17 w 25"/>
                  <a:gd name="T19" fmla="*/ 35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47"/>
                  <a:gd name="T32" fmla="*/ 25 w 25"/>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47">
                    <a:moveTo>
                      <a:pt x="17" y="35"/>
                    </a:moveTo>
                    <a:lnTo>
                      <a:pt x="19" y="43"/>
                    </a:lnTo>
                    <a:lnTo>
                      <a:pt x="25" y="3"/>
                    </a:lnTo>
                    <a:lnTo>
                      <a:pt x="7" y="0"/>
                    </a:lnTo>
                    <a:lnTo>
                      <a:pt x="1" y="40"/>
                    </a:lnTo>
                    <a:lnTo>
                      <a:pt x="3" y="47"/>
                    </a:lnTo>
                    <a:lnTo>
                      <a:pt x="1" y="40"/>
                    </a:lnTo>
                    <a:lnTo>
                      <a:pt x="0" y="44"/>
                    </a:lnTo>
                    <a:lnTo>
                      <a:pt x="3" y="47"/>
                    </a:lnTo>
                    <a:lnTo>
                      <a:pt x="17" y="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6" name="Freeform 125"/>
              <p:cNvSpPr/>
              <p:nvPr/>
            </p:nvSpPr>
            <p:spPr bwMode="auto">
              <a:xfrm>
                <a:off x="1085" y="2231"/>
                <a:ext cx="31" cy="30"/>
              </a:xfrm>
              <a:custGeom>
                <a:avLst/>
                <a:gdLst>
                  <a:gd name="T0" fmla="*/ 90 w 93"/>
                  <a:gd name="T1" fmla="*/ 89 h 90"/>
                  <a:gd name="T2" fmla="*/ 89 w 93"/>
                  <a:gd name="T3" fmla="*/ 78 h 90"/>
                  <a:gd name="T4" fmla="*/ 14 w 93"/>
                  <a:gd name="T5" fmla="*/ 0 h 90"/>
                  <a:gd name="T6" fmla="*/ 0 w 93"/>
                  <a:gd name="T7" fmla="*/ 12 h 90"/>
                  <a:gd name="T8" fmla="*/ 74 w 93"/>
                  <a:gd name="T9" fmla="*/ 90 h 90"/>
                  <a:gd name="T10" fmla="*/ 73 w 93"/>
                  <a:gd name="T11" fmla="*/ 80 h 90"/>
                  <a:gd name="T12" fmla="*/ 90 w 93"/>
                  <a:gd name="T13" fmla="*/ 89 h 90"/>
                  <a:gd name="T14" fmla="*/ 93 w 93"/>
                  <a:gd name="T15" fmla="*/ 83 h 90"/>
                  <a:gd name="T16" fmla="*/ 89 w 93"/>
                  <a:gd name="T17" fmla="*/ 78 h 90"/>
                  <a:gd name="T18" fmla="*/ 90 w 93"/>
                  <a:gd name="T19" fmla="*/ 89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90"/>
                  <a:gd name="T32" fmla="*/ 93 w 93"/>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90">
                    <a:moveTo>
                      <a:pt x="90" y="89"/>
                    </a:moveTo>
                    <a:lnTo>
                      <a:pt x="89" y="78"/>
                    </a:lnTo>
                    <a:lnTo>
                      <a:pt x="14" y="0"/>
                    </a:lnTo>
                    <a:lnTo>
                      <a:pt x="0" y="12"/>
                    </a:lnTo>
                    <a:lnTo>
                      <a:pt x="74" y="90"/>
                    </a:lnTo>
                    <a:lnTo>
                      <a:pt x="73" y="80"/>
                    </a:lnTo>
                    <a:lnTo>
                      <a:pt x="90" y="89"/>
                    </a:lnTo>
                    <a:lnTo>
                      <a:pt x="93" y="83"/>
                    </a:lnTo>
                    <a:lnTo>
                      <a:pt x="89" y="78"/>
                    </a:lnTo>
                    <a:lnTo>
                      <a:pt x="90" y="8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7" name="Freeform 126"/>
              <p:cNvSpPr/>
              <p:nvPr/>
            </p:nvSpPr>
            <p:spPr bwMode="auto">
              <a:xfrm>
                <a:off x="1098" y="2258"/>
                <a:ext cx="17" cy="27"/>
              </a:xfrm>
              <a:custGeom>
                <a:avLst/>
                <a:gdLst>
                  <a:gd name="T0" fmla="*/ 16 w 52"/>
                  <a:gd name="T1" fmla="*/ 83 h 83"/>
                  <a:gd name="T2" fmla="*/ 17 w 52"/>
                  <a:gd name="T3" fmla="*/ 82 h 83"/>
                  <a:gd name="T4" fmla="*/ 52 w 52"/>
                  <a:gd name="T5" fmla="*/ 9 h 83"/>
                  <a:gd name="T6" fmla="*/ 35 w 52"/>
                  <a:gd name="T7" fmla="*/ 0 h 83"/>
                  <a:gd name="T8" fmla="*/ 0 w 52"/>
                  <a:gd name="T9" fmla="*/ 73 h 83"/>
                  <a:gd name="T10" fmla="*/ 1 w 52"/>
                  <a:gd name="T11" fmla="*/ 72 h 83"/>
                  <a:gd name="T12" fmla="*/ 16 w 52"/>
                  <a:gd name="T13" fmla="*/ 83 h 83"/>
                  <a:gd name="T14" fmla="*/ 16 w 52"/>
                  <a:gd name="T15" fmla="*/ 82 h 83"/>
                  <a:gd name="T16" fmla="*/ 17 w 52"/>
                  <a:gd name="T17" fmla="*/ 82 h 83"/>
                  <a:gd name="T18" fmla="*/ 16 w 52"/>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83"/>
                  <a:gd name="T32" fmla="*/ 52 w 5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83">
                    <a:moveTo>
                      <a:pt x="16" y="83"/>
                    </a:moveTo>
                    <a:lnTo>
                      <a:pt x="17" y="82"/>
                    </a:lnTo>
                    <a:lnTo>
                      <a:pt x="52" y="9"/>
                    </a:lnTo>
                    <a:lnTo>
                      <a:pt x="35" y="0"/>
                    </a:lnTo>
                    <a:lnTo>
                      <a:pt x="0" y="73"/>
                    </a:lnTo>
                    <a:lnTo>
                      <a:pt x="1" y="72"/>
                    </a:lnTo>
                    <a:lnTo>
                      <a:pt x="16" y="83"/>
                    </a:lnTo>
                    <a:lnTo>
                      <a:pt x="16" y="82"/>
                    </a:lnTo>
                    <a:lnTo>
                      <a:pt x="17" y="82"/>
                    </a:lnTo>
                    <a:lnTo>
                      <a:pt x="16"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8" name="Freeform 127"/>
              <p:cNvSpPr/>
              <p:nvPr/>
            </p:nvSpPr>
            <p:spPr bwMode="auto">
              <a:xfrm>
                <a:off x="1090" y="2282"/>
                <a:ext cx="13" cy="12"/>
              </a:xfrm>
              <a:custGeom>
                <a:avLst/>
                <a:gdLst>
                  <a:gd name="T0" fmla="*/ 19 w 38"/>
                  <a:gd name="T1" fmla="*/ 25 h 36"/>
                  <a:gd name="T2" fmla="*/ 19 w 38"/>
                  <a:gd name="T3" fmla="*/ 36 h 36"/>
                  <a:gd name="T4" fmla="*/ 38 w 38"/>
                  <a:gd name="T5" fmla="*/ 11 h 36"/>
                  <a:gd name="T6" fmla="*/ 23 w 38"/>
                  <a:gd name="T7" fmla="*/ 0 h 36"/>
                  <a:gd name="T8" fmla="*/ 4 w 38"/>
                  <a:gd name="T9" fmla="*/ 25 h 36"/>
                  <a:gd name="T10" fmla="*/ 4 w 38"/>
                  <a:gd name="T11" fmla="*/ 36 h 36"/>
                  <a:gd name="T12" fmla="*/ 4 w 38"/>
                  <a:gd name="T13" fmla="*/ 25 h 36"/>
                  <a:gd name="T14" fmla="*/ 0 w 38"/>
                  <a:gd name="T15" fmla="*/ 31 h 36"/>
                  <a:gd name="T16" fmla="*/ 4 w 38"/>
                  <a:gd name="T17" fmla="*/ 36 h 36"/>
                  <a:gd name="T18" fmla="*/ 19 w 38"/>
                  <a:gd name="T19" fmla="*/ 25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36"/>
                  <a:gd name="T32" fmla="*/ 38 w 38"/>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36">
                    <a:moveTo>
                      <a:pt x="19" y="25"/>
                    </a:moveTo>
                    <a:lnTo>
                      <a:pt x="19" y="36"/>
                    </a:lnTo>
                    <a:lnTo>
                      <a:pt x="38" y="11"/>
                    </a:lnTo>
                    <a:lnTo>
                      <a:pt x="23" y="0"/>
                    </a:lnTo>
                    <a:lnTo>
                      <a:pt x="4" y="25"/>
                    </a:lnTo>
                    <a:lnTo>
                      <a:pt x="4" y="36"/>
                    </a:lnTo>
                    <a:lnTo>
                      <a:pt x="4" y="25"/>
                    </a:lnTo>
                    <a:lnTo>
                      <a:pt x="0" y="31"/>
                    </a:lnTo>
                    <a:lnTo>
                      <a:pt x="4" y="36"/>
                    </a:lnTo>
                    <a:lnTo>
                      <a:pt x="19" y="2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29" name="Freeform 128"/>
              <p:cNvSpPr/>
              <p:nvPr/>
            </p:nvSpPr>
            <p:spPr bwMode="auto">
              <a:xfrm>
                <a:off x="1092" y="2290"/>
                <a:ext cx="19" cy="24"/>
              </a:xfrm>
              <a:custGeom>
                <a:avLst/>
                <a:gdLst>
                  <a:gd name="T0" fmla="*/ 50 w 59"/>
                  <a:gd name="T1" fmla="*/ 53 h 72"/>
                  <a:gd name="T2" fmla="*/ 59 w 59"/>
                  <a:gd name="T3" fmla="*/ 55 h 72"/>
                  <a:gd name="T4" fmla="*/ 15 w 59"/>
                  <a:gd name="T5" fmla="*/ 0 h 72"/>
                  <a:gd name="T6" fmla="*/ 0 w 59"/>
                  <a:gd name="T7" fmla="*/ 11 h 72"/>
                  <a:gd name="T8" fmla="*/ 44 w 59"/>
                  <a:gd name="T9" fmla="*/ 67 h 72"/>
                  <a:gd name="T10" fmla="*/ 53 w 59"/>
                  <a:gd name="T11" fmla="*/ 70 h 72"/>
                  <a:gd name="T12" fmla="*/ 44 w 59"/>
                  <a:gd name="T13" fmla="*/ 67 h 72"/>
                  <a:gd name="T14" fmla="*/ 48 w 59"/>
                  <a:gd name="T15" fmla="*/ 72 h 72"/>
                  <a:gd name="T16" fmla="*/ 53 w 59"/>
                  <a:gd name="T17" fmla="*/ 70 h 72"/>
                  <a:gd name="T18" fmla="*/ 50 w 59"/>
                  <a:gd name="T19" fmla="*/ 5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72"/>
                  <a:gd name="T32" fmla="*/ 59 w 59"/>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72">
                    <a:moveTo>
                      <a:pt x="50" y="53"/>
                    </a:moveTo>
                    <a:lnTo>
                      <a:pt x="59" y="55"/>
                    </a:lnTo>
                    <a:lnTo>
                      <a:pt x="15" y="0"/>
                    </a:lnTo>
                    <a:lnTo>
                      <a:pt x="0" y="11"/>
                    </a:lnTo>
                    <a:lnTo>
                      <a:pt x="44" y="67"/>
                    </a:lnTo>
                    <a:lnTo>
                      <a:pt x="53" y="70"/>
                    </a:lnTo>
                    <a:lnTo>
                      <a:pt x="44" y="67"/>
                    </a:lnTo>
                    <a:lnTo>
                      <a:pt x="48" y="72"/>
                    </a:lnTo>
                    <a:lnTo>
                      <a:pt x="53" y="70"/>
                    </a:lnTo>
                    <a:lnTo>
                      <a:pt x="50" y="5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0" name="Freeform 129"/>
              <p:cNvSpPr/>
              <p:nvPr/>
            </p:nvSpPr>
            <p:spPr bwMode="auto">
              <a:xfrm>
                <a:off x="1108" y="2304"/>
                <a:ext cx="22" cy="9"/>
              </a:xfrm>
              <a:custGeom>
                <a:avLst/>
                <a:gdLst>
                  <a:gd name="T0" fmla="*/ 47 w 64"/>
                  <a:gd name="T1" fmla="*/ 5 h 28"/>
                  <a:gd name="T2" fmla="*/ 54 w 64"/>
                  <a:gd name="T3" fmla="*/ 0 h 28"/>
                  <a:gd name="T4" fmla="*/ 0 w 64"/>
                  <a:gd name="T5" fmla="*/ 11 h 28"/>
                  <a:gd name="T6" fmla="*/ 3 w 64"/>
                  <a:gd name="T7" fmla="*/ 28 h 28"/>
                  <a:gd name="T8" fmla="*/ 57 w 64"/>
                  <a:gd name="T9" fmla="*/ 18 h 28"/>
                  <a:gd name="T10" fmla="*/ 64 w 64"/>
                  <a:gd name="T11" fmla="*/ 13 h 28"/>
                  <a:gd name="T12" fmla="*/ 57 w 64"/>
                  <a:gd name="T13" fmla="*/ 18 h 28"/>
                  <a:gd name="T14" fmla="*/ 62 w 64"/>
                  <a:gd name="T15" fmla="*/ 18 h 28"/>
                  <a:gd name="T16" fmla="*/ 64 w 64"/>
                  <a:gd name="T17" fmla="*/ 13 h 28"/>
                  <a:gd name="T18" fmla="*/ 47 w 64"/>
                  <a:gd name="T19" fmla="*/ 5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28"/>
                  <a:gd name="T32" fmla="*/ 64 w 6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28">
                    <a:moveTo>
                      <a:pt x="47" y="5"/>
                    </a:moveTo>
                    <a:lnTo>
                      <a:pt x="54" y="0"/>
                    </a:lnTo>
                    <a:lnTo>
                      <a:pt x="0" y="11"/>
                    </a:lnTo>
                    <a:lnTo>
                      <a:pt x="3" y="28"/>
                    </a:lnTo>
                    <a:lnTo>
                      <a:pt x="57" y="18"/>
                    </a:lnTo>
                    <a:lnTo>
                      <a:pt x="64" y="13"/>
                    </a:lnTo>
                    <a:lnTo>
                      <a:pt x="57" y="18"/>
                    </a:lnTo>
                    <a:lnTo>
                      <a:pt x="62" y="18"/>
                    </a:lnTo>
                    <a:lnTo>
                      <a:pt x="64" y="13"/>
                    </a:lnTo>
                    <a:lnTo>
                      <a:pt x="47"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1" name="Freeform 130"/>
              <p:cNvSpPr/>
              <p:nvPr/>
            </p:nvSpPr>
            <p:spPr bwMode="auto">
              <a:xfrm>
                <a:off x="1124" y="2294"/>
                <a:ext cx="13" cy="14"/>
              </a:xfrm>
              <a:custGeom>
                <a:avLst/>
                <a:gdLst>
                  <a:gd name="T0" fmla="*/ 19 w 38"/>
                  <a:gd name="T1" fmla="*/ 7 h 42"/>
                  <a:gd name="T2" fmla="*/ 19 w 38"/>
                  <a:gd name="T3" fmla="*/ 0 h 42"/>
                  <a:gd name="T4" fmla="*/ 0 w 38"/>
                  <a:gd name="T5" fmla="*/ 34 h 42"/>
                  <a:gd name="T6" fmla="*/ 17 w 38"/>
                  <a:gd name="T7" fmla="*/ 42 h 42"/>
                  <a:gd name="T8" fmla="*/ 37 w 38"/>
                  <a:gd name="T9" fmla="*/ 9 h 42"/>
                  <a:gd name="T10" fmla="*/ 37 w 38"/>
                  <a:gd name="T11" fmla="*/ 1 h 42"/>
                  <a:gd name="T12" fmla="*/ 37 w 38"/>
                  <a:gd name="T13" fmla="*/ 9 h 42"/>
                  <a:gd name="T14" fmla="*/ 38 w 38"/>
                  <a:gd name="T15" fmla="*/ 4 h 42"/>
                  <a:gd name="T16" fmla="*/ 37 w 38"/>
                  <a:gd name="T17" fmla="*/ 1 h 42"/>
                  <a:gd name="T18" fmla="*/ 19 w 38"/>
                  <a:gd name="T19" fmla="*/ 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42"/>
                  <a:gd name="T32" fmla="*/ 38 w 38"/>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42">
                    <a:moveTo>
                      <a:pt x="19" y="7"/>
                    </a:moveTo>
                    <a:lnTo>
                      <a:pt x="19" y="0"/>
                    </a:lnTo>
                    <a:lnTo>
                      <a:pt x="0" y="34"/>
                    </a:lnTo>
                    <a:lnTo>
                      <a:pt x="17" y="42"/>
                    </a:lnTo>
                    <a:lnTo>
                      <a:pt x="37" y="9"/>
                    </a:lnTo>
                    <a:lnTo>
                      <a:pt x="37" y="1"/>
                    </a:lnTo>
                    <a:lnTo>
                      <a:pt x="37" y="9"/>
                    </a:lnTo>
                    <a:lnTo>
                      <a:pt x="38" y="4"/>
                    </a:lnTo>
                    <a:lnTo>
                      <a:pt x="37" y="1"/>
                    </a:lnTo>
                    <a:lnTo>
                      <a:pt x="19"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2" name="Freeform 131"/>
              <p:cNvSpPr/>
              <p:nvPr/>
            </p:nvSpPr>
            <p:spPr bwMode="auto">
              <a:xfrm>
                <a:off x="1115" y="2256"/>
                <a:ext cx="21" cy="41"/>
              </a:xfrm>
              <a:custGeom>
                <a:avLst/>
                <a:gdLst>
                  <a:gd name="T0" fmla="*/ 37 w 64"/>
                  <a:gd name="T1" fmla="*/ 47 h 123"/>
                  <a:gd name="T2" fmla="*/ 21 w 64"/>
                  <a:gd name="T3" fmla="*/ 56 h 123"/>
                  <a:gd name="T4" fmla="*/ 46 w 64"/>
                  <a:gd name="T5" fmla="*/ 123 h 123"/>
                  <a:gd name="T6" fmla="*/ 64 w 64"/>
                  <a:gd name="T7" fmla="*/ 117 h 123"/>
                  <a:gd name="T8" fmla="*/ 39 w 64"/>
                  <a:gd name="T9" fmla="*/ 50 h 123"/>
                  <a:gd name="T10" fmla="*/ 22 w 64"/>
                  <a:gd name="T11" fmla="*/ 59 h 123"/>
                  <a:gd name="T12" fmla="*/ 37 w 64"/>
                  <a:gd name="T13" fmla="*/ 47 h 123"/>
                  <a:gd name="T14" fmla="*/ 0 w 64"/>
                  <a:gd name="T15" fmla="*/ 0 h 123"/>
                  <a:gd name="T16" fmla="*/ 21 w 64"/>
                  <a:gd name="T17" fmla="*/ 56 h 123"/>
                  <a:gd name="T18" fmla="*/ 37 w 64"/>
                  <a:gd name="T19" fmla="*/ 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23"/>
                  <a:gd name="T32" fmla="*/ 64 w 64"/>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23">
                    <a:moveTo>
                      <a:pt x="37" y="47"/>
                    </a:moveTo>
                    <a:lnTo>
                      <a:pt x="21" y="56"/>
                    </a:lnTo>
                    <a:lnTo>
                      <a:pt x="46" y="123"/>
                    </a:lnTo>
                    <a:lnTo>
                      <a:pt x="64" y="117"/>
                    </a:lnTo>
                    <a:lnTo>
                      <a:pt x="39" y="50"/>
                    </a:lnTo>
                    <a:lnTo>
                      <a:pt x="22" y="59"/>
                    </a:lnTo>
                    <a:lnTo>
                      <a:pt x="37" y="47"/>
                    </a:lnTo>
                    <a:lnTo>
                      <a:pt x="0" y="0"/>
                    </a:lnTo>
                    <a:lnTo>
                      <a:pt x="21" y="56"/>
                    </a:lnTo>
                    <a:lnTo>
                      <a:pt x="37" y="4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3" name="Freeform 132"/>
              <p:cNvSpPr/>
              <p:nvPr/>
            </p:nvSpPr>
            <p:spPr bwMode="auto">
              <a:xfrm>
                <a:off x="1122" y="2271"/>
                <a:ext cx="26" cy="30"/>
              </a:xfrm>
              <a:custGeom>
                <a:avLst/>
                <a:gdLst>
                  <a:gd name="T0" fmla="*/ 75 w 78"/>
                  <a:gd name="T1" fmla="*/ 87 h 88"/>
                  <a:gd name="T2" fmla="*/ 74 w 78"/>
                  <a:gd name="T3" fmla="*/ 76 h 88"/>
                  <a:gd name="T4" fmla="*/ 15 w 78"/>
                  <a:gd name="T5" fmla="*/ 0 h 88"/>
                  <a:gd name="T6" fmla="*/ 0 w 78"/>
                  <a:gd name="T7" fmla="*/ 12 h 88"/>
                  <a:gd name="T8" fmla="*/ 59 w 78"/>
                  <a:gd name="T9" fmla="*/ 88 h 88"/>
                  <a:gd name="T10" fmla="*/ 58 w 78"/>
                  <a:gd name="T11" fmla="*/ 78 h 88"/>
                  <a:gd name="T12" fmla="*/ 75 w 78"/>
                  <a:gd name="T13" fmla="*/ 87 h 88"/>
                  <a:gd name="T14" fmla="*/ 78 w 78"/>
                  <a:gd name="T15" fmla="*/ 82 h 88"/>
                  <a:gd name="T16" fmla="*/ 74 w 78"/>
                  <a:gd name="T17" fmla="*/ 76 h 88"/>
                  <a:gd name="T18" fmla="*/ 75 w 78"/>
                  <a:gd name="T19" fmla="*/ 8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88"/>
                  <a:gd name="T32" fmla="*/ 78 w 78"/>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88">
                    <a:moveTo>
                      <a:pt x="75" y="87"/>
                    </a:moveTo>
                    <a:lnTo>
                      <a:pt x="74" y="76"/>
                    </a:lnTo>
                    <a:lnTo>
                      <a:pt x="15" y="0"/>
                    </a:lnTo>
                    <a:lnTo>
                      <a:pt x="0" y="12"/>
                    </a:lnTo>
                    <a:lnTo>
                      <a:pt x="59" y="88"/>
                    </a:lnTo>
                    <a:lnTo>
                      <a:pt x="58" y="78"/>
                    </a:lnTo>
                    <a:lnTo>
                      <a:pt x="75" y="87"/>
                    </a:lnTo>
                    <a:lnTo>
                      <a:pt x="78" y="82"/>
                    </a:lnTo>
                    <a:lnTo>
                      <a:pt x="74" y="76"/>
                    </a:lnTo>
                    <a:lnTo>
                      <a:pt x="75" y="8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4" name="Freeform 133"/>
              <p:cNvSpPr/>
              <p:nvPr/>
            </p:nvSpPr>
            <p:spPr bwMode="auto">
              <a:xfrm>
                <a:off x="1128" y="2297"/>
                <a:ext cx="19" cy="24"/>
              </a:xfrm>
              <a:custGeom>
                <a:avLst/>
                <a:gdLst>
                  <a:gd name="T0" fmla="*/ 16 w 57"/>
                  <a:gd name="T1" fmla="*/ 54 h 72"/>
                  <a:gd name="T2" fmla="*/ 25 w 57"/>
                  <a:gd name="T3" fmla="*/ 67 h 72"/>
                  <a:gd name="T4" fmla="*/ 57 w 57"/>
                  <a:gd name="T5" fmla="*/ 9 h 72"/>
                  <a:gd name="T6" fmla="*/ 40 w 57"/>
                  <a:gd name="T7" fmla="*/ 0 h 72"/>
                  <a:gd name="T8" fmla="*/ 7 w 57"/>
                  <a:gd name="T9" fmla="*/ 58 h 72"/>
                  <a:gd name="T10" fmla="*/ 16 w 57"/>
                  <a:gd name="T11" fmla="*/ 72 h 72"/>
                  <a:gd name="T12" fmla="*/ 7 w 57"/>
                  <a:gd name="T13" fmla="*/ 58 h 72"/>
                  <a:gd name="T14" fmla="*/ 0 w 57"/>
                  <a:gd name="T15" fmla="*/ 72 h 72"/>
                  <a:gd name="T16" fmla="*/ 16 w 57"/>
                  <a:gd name="T17" fmla="*/ 72 h 72"/>
                  <a:gd name="T18" fmla="*/ 16 w 57"/>
                  <a:gd name="T19" fmla="*/ 5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72"/>
                  <a:gd name="T32" fmla="*/ 57 w 57"/>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72">
                    <a:moveTo>
                      <a:pt x="16" y="54"/>
                    </a:moveTo>
                    <a:lnTo>
                      <a:pt x="25" y="67"/>
                    </a:lnTo>
                    <a:lnTo>
                      <a:pt x="57" y="9"/>
                    </a:lnTo>
                    <a:lnTo>
                      <a:pt x="40" y="0"/>
                    </a:lnTo>
                    <a:lnTo>
                      <a:pt x="7" y="58"/>
                    </a:lnTo>
                    <a:lnTo>
                      <a:pt x="16" y="72"/>
                    </a:lnTo>
                    <a:lnTo>
                      <a:pt x="7" y="58"/>
                    </a:lnTo>
                    <a:lnTo>
                      <a:pt x="0" y="72"/>
                    </a:lnTo>
                    <a:lnTo>
                      <a:pt x="16" y="72"/>
                    </a:lnTo>
                    <a:lnTo>
                      <a:pt x="16" y="5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5" name="Freeform 134"/>
              <p:cNvSpPr/>
              <p:nvPr/>
            </p:nvSpPr>
            <p:spPr bwMode="auto">
              <a:xfrm>
                <a:off x="1134" y="2315"/>
                <a:ext cx="29" cy="8"/>
              </a:xfrm>
              <a:custGeom>
                <a:avLst/>
                <a:gdLst>
                  <a:gd name="T0" fmla="*/ 88 w 88"/>
                  <a:gd name="T1" fmla="*/ 4 h 22"/>
                  <a:gd name="T2" fmla="*/ 84 w 88"/>
                  <a:gd name="T3" fmla="*/ 4 h 22"/>
                  <a:gd name="T4" fmla="*/ 0 w 88"/>
                  <a:gd name="T5" fmla="*/ 0 h 22"/>
                  <a:gd name="T6" fmla="*/ 0 w 88"/>
                  <a:gd name="T7" fmla="*/ 18 h 22"/>
                  <a:gd name="T8" fmla="*/ 84 w 88"/>
                  <a:gd name="T9" fmla="*/ 22 h 22"/>
                  <a:gd name="T10" fmla="*/ 79 w 88"/>
                  <a:gd name="T11" fmla="*/ 22 h 22"/>
                  <a:gd name="T12" fmla="*/ 88 w 88"/>
                  <a:gd name="T13" fmla="*/ 4 h 22"/>
                  <a:gd name="T14" fmla="*/ 87 w 88"/>
                  <a:gd name="T15" fmla="*/ 4 h 22"/>
                  <a:gd name="T16" fmla="*/ 84 w 88"/>
                  <a:gd name="T17" fmla="*/ 4 h 22"/>
                  <a:gd name="T18" fmla="*/ 88 w 88"/>
                  <a:gd name="T19" fmla="*/ 4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22"/>
                  <a:gd name="T32" fmla="*/ 88 w 8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22">
                    <a:moveTo>
                      <a:pt x="88" y="4"/>
                    </a:moveTo>
                    <a:lnTo>
                      <a:pt x="84" y="4"/>
                    </a:lnTo>
                    <a:lnTo>
                      <a:pt x="0" y="0"/>
                    </a:lnTo>
                    <a:lnTo>
                      <a:pt x="0" y="18"/>
                    </a:lnTo>
                    <a:lnTo>
                      <a:pt x="84" y="22"/>
                    </a:lnTo>
                    <a:lnTo>
                      <a:pt x="79" y="22"/>
                    </a:lnTo>
                    <a:lnTo>
                      <a:pt x="88" y="4"/>
                    </a:lnTo>
                    <a:lnTo>
                      <a:pt x="87" y="4"/>
                    </a:lnTo>
                    <a:lnTo>
                      <a:pt x="84" y="4"/>
                    </a:lnTo>
                    <a:lnTo>
                      <a:pt x="88"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6" name="Freeform 135"/>
              <p:cNvSpPr/>
              <p:nvPr/>
            </p:nvSpPr>
            <p:spPr bwMode="auto">
              <a:xfrm>
                <a:off x="1160" y="2317"/>
                <a:ext cx="46" cy="25"/>
              </a:xfrm>
              <a:custGeom>
                <a:avLst/>
                <a:gdLst>
                  <a:gd name="T0" fmla="*/ 105 w 137"/>
                  <a:gd name="T1" fmla="*/ 77 h 77"/>
                  <a:gd name="T2" fmla="*/ 109 w 137"/>
                  <a:gd name="T3" fmla="*/ 59 h 77"/>
                  <a:gd name="T4" fmla="*/ 9 w 137"/>
                  <a:gd name="T5" fmla="*/ 0 h 77"/>
                  <a:gd name="T6" fmla="*/ 0 w 137"/>
                  <a:gd name="T7" fmla="*/ 18 h 77"/>
                  <a:gd name="T8" fmla="*/ 100 w 137"/>
                  <a:gd name="T9" fmla="*/ 77 h 77"/>
                  <a:gd name="T10" fmla="*/ 105 w 137"/>
                  <a:gd name="T11" fmla="*/ 59 h 77"/>
                  <a:gd name="T12" fmla="*/ 105 w 137"/>
                  <a:gd name="T13" fmla="*/ 77 h 77"/>
                  <a:gd name="T14" fmla="*/ 137 w 137"/>
                  <a:gd name="T15" fmla="*/ 75 h 77"/>
                  <a:gd name="T16" fmla="*/ 109 w 137"/>
                  <a:gd name="T17" fmla="*/ 59 h 77"/>
                  <a:gd name="T18" fmla="*/ 105 w 137"/>
                  <a:gd name="T19" fmla="*/ 77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77"/>
                  <a:gd name="T32" fmla="*/ 137 w 13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77">
                    <a:moveTo>
                      <a:pt x="105" y="77"/>
                    </a:moveTo>
                    <a:lnTo>
                      <a:pt x="109" y="59"/>
                    </a:lnTo>
                    <a:lnTo>
                      <a:pt x="9" y="0"/>
                    </a:lnTo>
                    <a:lnTo>
                      <a:pt x="0" y="18"/>
                    </a:lnTo>
                    <a:lnTo>
                      <a:pt x="100" y="77"/>
                    </a:lnTo>
                    <a:lnTo>
                      <a:pt x="105" y="59"/>
                    </a:lnTo>
                    <a:lnTo>
                      <a:pt x="105" y="77"/>
                    </a:lnTo>
                    <a:lnTo>
                      <a:pt x="137" y="75"/>
                    </a:lnTo>
                    <a:lnTo>
                      <a:pt x="109" y="59"/>
                    </a:lnTo>
                    <a:lnTo>
                      <a:pt x="105" y="7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7" name="Freeform 136"/>
              <p:cNvSpPr/>
              <p:nvPr/>
            </p:nvSpPr>
            <p:spPr bwMode="auto">
              <a:xfrm>
                <a:off x="1174" y="2336"/>
                <a:ext cx="21" cy="8"/>
              </a:xfrm>
              <a:custGeom>
                <a:avLst/>
                <a:gdLst>
                  <a:gd name="T0" fmla="*/ 3 w 62"/>
                  <a:gd name="T1" fmla="*/ 22 h 22"/>
                  <a:gd name="T2" fmla="*/ 1 w 62"/>
                  <a:gd name="T3" fmla="*/ 22 h 22"/>
                  <a:gd name="T4" fmla="*/ 62 w 62"/>
                  <a:gd name="T5" fmla="*/ 18 h 22"/>
                  <a:gd name="T6" fmla="*/ 62 w 62"/>
                  <a:gd name="T7" fmla="*/ 0 h 22"/>
                  <a:gd name="T8" fmla="*/ 1 w 62"/>
                  <a:gd name="T9" fmla="*/ 5 h 22"/>
                  <a:gd name="T10" fmla="*/ 0 w 62"/>
                  <a:gd name="T11" fmla="*/ 5 h 22"/>
                  <a:gd name="T12" fmla="*/ 3 w 62"/>
                  <a:gd name="T13" fmla="*/ 22 h 22"/>
                  <a:gd name="T14" fmla="*/ 0 60000 65536"/>
                  <a:gd name="T15" fmla="*/ 0 60000 65536"/>
                  <a:gd name="T16" fmla="*/ 0 60000 65536"/>
                  <a:gd name="T17" fmla="*/ 0 60000 65536"/>
                  <a:gd name="T18" fmla="*/ 0 60000 65536"/>
                  <a:gd name="T19" fmla="*/ 0 60000 65536"/>
                  <a:gd name="T20" fmla="*/ 0 60000 65536"/>
                  <a:gd name="T21" fmla="*/ 0 w 62"/>
                  <a:gd name="T22" fmla="*/ 0 h 22"/>
                  <a:gd name="T23" fmla="*/ 62 w 6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22">
                    <a:moveTo>
                      <a:pt x="3" y="22"/>
                    </a:moveTo>
                    <a:lnTo>
                      <a:pt x="1" y="22"/>
                    </a:lnTo>
                    <a:lnTo>
                      <a:pt x="62" y="18"/>
                    </a:lnTo>
                    <a:lnTo>
                      <a:pt x="62" y="0"/>
                    </a:lnTo>
                    <a:lnTo>
                      <a:pt x="1" y="5"/>
                    </a:lnTo>
                    <a:lnTo>
                      <a:pt x="0" y="5"/>
                    </a:lnTo>
                    <a:lnTo>
                      <a:pt x="3" y="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8" name="Freeform 137"/>
              <p:cNvSpPr/>
              <p:nvPr/>
            </p:nvSpPr>
            <p:spPr bwMode="auto">
              <a:xfrm>
                <a:off x="1148" y="2338"/>
                <a:ext cx="27" cy="9"/>
              </a:xfrm>
              <a:custGeom>
                <a:avLst/>
                <a:gdLst>
                  <a:gd name="T0" fmla="*/ 34 w 81"/>
                  <a:gd name="T1" fmla="*/ 10 h 27"/>
                  <a:gd name="T2" fmla="*/ 32 w 81"/>
                  <a:gd name="T3" fmla="*/ 27 h 27"/>
                  <a:gd name="T4" fmla="*/ 81 w 81"/>
                  <a:gd name="T5" fmla="*/ 17 h 27"/>
                  <a:gd name="T6" fmla="*/ 78 w 81"/>
                  <a:gd name="T7" fmla="*/ 0 h 27"/>
                  <a:gd name="T8" fmla="*/ 30 w 81"/>
                  <a:gd name="T9" fmla="*/ 10 h 27"/>
                  <a:gd name="T10" fmla="*/ 28 w 81"/>
                  <a:gd name="T11" fmla="*/ 27 h 27"/>
                  <a:gd name="T12" fmla="*/ 30 w 81"/>
                  <a:gd name="T13" fmla="*/ 10 h 27"/>
                  <a:gd name="T14" fmla="*/ 0 w 81"/>
                  <a:gd name="T15" fmla="*/ 16 h 27"/>
                  <a:gd name="T16" fmla="*/ 28 w 81"/>
                  <a:gd name="T17" fmla="*/ 27 h 27"/>
                  <a:gd name="T18" fmla="*/ 34 w 81"/>
                  <a:gd name="T19" fmla="*/ 1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27"/>
                  <a:gd name="T32" fmla="*/ 81 w 8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27">
                    <a:moveTo>
                      <a:pt x="34" y="10"/>
                    </a:moveTo>
                    <a:lnTo>
                      <a:pt x="32" y="27"/>
                    </a:lnTo>
                    <a:lnTo>
                      <a:pt x="81" y="17"/>
                    </a:lnTo>
                    <a:lnTo>
                      <a:pt x="78" y="0"/>
                    </a:lnTo>
                    <a:lnTo>
                      <a:pt x="30" y="10"/>
                    </a:lnTo>
                    <a:lnTo>
                      <a:pt x="28" y="27"/>
                    </a:lnTo>
                    <a:lnTo>
                      <a:pt x="30" y="10"/>
                    </a:lnTo>
                    <a:lnTo>
                      <a:pt x="0" y="16"/>
                    </a:lnTo>
                    <a:lnTo>
                      <a:pt x="28" y="27"/>
                    </a:lnTo>
                    <a:lnTo>
                      <a:pt x="34" y="1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39" name="Freeform 138"/>
              <p:cNvSpPr/>
              <p:nvPr/>
            </p:nvSpPr>
            <p:spPr bwMode="auto">
              <a:xfrm>
                <a:off x="1158" y="2341"/>
                <a:ext cx="31" cy="19"/>
              </a:xfrm>
              <a:custGeom>
                <a:avLst/>
                <a:gdLst>
                  <a:gd name="T0" fmla="*/ 93 w 93"/>
                  <a:gd name="T1" fmla="*/ 41 h 56"/>
                  <a:gd name="T2" fmla="*/ 88 w 93"/>
                  <a:gd name="T3" fmla="*/ 38 h 56"/>
                  <a:gd name="T4" fmla="*/ 6 w 93"/>
                  <a:gd name="T5" fmla="*/ 0 h 56"/>
                  <a:gd name="T6" fmla="*/ 0 w 93"/>
                  <a:gd name="T7" fmla="*/ 17 h 56"/>
                  <a:gd name="T8" fmla="*/ 82 w 93"/>
                  <a:gd name="T9" fmla="*/ 56 h 56"/>
                  <a:gd name="T10" fmla="*/ 78 w 93"/>
                  <a:gd name="T11" fmla="*/ 53 h 56"/>
                  <a:gd name="T12" fmla="*/ 93 w 93"/>
                  <a:gd name="T13" fmla="*/ 41 h 56"/>
                  <a:gd name="T14" fmla="*/ 91 w 93"/>
                  <a:gd name="T15" fmla="*/ 40 h 56"/>
                  <a:gd name="T16" fmla="*/ 88 w 93"/>
                  <a:gd name="T17" fmla="*/ 38 h 56"/>
                  <a:gd name="T18" fmla="*/ 93 w 93"/>
                  <a:gd name="T19" fmla="*/ 41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56"/>
                  <a:gd name="T32" fmla="*/ 93 w 93"/>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56">
                    <a:moveTo>
                      <a:pt x="93" y="41"/>
                    </a:moveTo>
                    <a:lnTo>
                      <a:pt x="88" y="38"/>
                    </a:lnTo>
                    <a:lnTo>
                      <a:pt x="6" y="0"/>
                    </a:lnTo>
                    <a:lnTo>
                      <a:pt x="0" y="17"/>
                    </a:lnTo>
                    <a:lnTo>
                      <a:pt x="82" y="56"/>
                    </a:lnTo>
                    <a:lnTo>
                      <a:pt x="78" y="53"/>
                    </a:lnTo>
                    <a:lnTo>
                      <a:pt x="93" y="41"/>
                    </a:lnTo>
                    <a:lnTo>
                      <a:pt x="91" y="40"/>
                    </a:lnTo>
                    <a:lnTo>
                      <a:pt x="88" y="38"/>
                    </a:lnTo>
                    <a:lnTo>
                      <a:pt x="93" y="4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0" name="Freeform 139"/>
              <p:cNvSpPr/>
              <p:nvPr/>
            </p:nvSpPr>
            <p:spPr bwMode="auto">
              <a:xfrm>
                <a:off x="1184" y="2355"/>
                <a:ext cx="27" cy="32"/>
              </a:xfrm>
              <a:custGeom>
                <a:avLst/>
                <a:gdLst>
                  <a:gd name="T0" fmla="*/ 81 w 82"/>
                  <a:gd name="T1" fmla="*/ 94 h 97"/>
                  <a:gd name="T2" fmla="*/ 79 w 82"/>
                  <a:gd name="T3" fmla="*/ 85 h 97"/>
                  <a:gd name="T4" fmla="*/ 15 w 82"/>
                  <a:gd name="T5" fmla="*/ 0 h 97"/>
                  <a:gd name="T6" fmla="*/ 0 w 82"/>
                  <a:gd name="T7" fmla="*/ 12 h 97"/>
                  <a:gd name="T8" fmla="*/ 64 w 82"/>
                  <a:gd name="T9" fmla="*/ 97 h 97"/>
                  <a:gd name="T10" fmla="*/ 63 w 82"/>
                  <a:gd name="T11" fmla="*/ 88 h 97"/>
                  <a:gd name="T12" fmla="*/ 81 w 82"/>
                  <a:gd name="T13" fmla="*/ 94 h 97"/>
                  <a:gd name="T14" fmla="*/ 82 w 82"/>
                  <a:gd name="T15" fmla="*/ 90 h 97"/>
                  <a:gd name="T16" fmla="*/ 79 w 82"/>
                  <a:gd name="T17" fmla="*/ 85 h 97"/>
                  <a:gd name="T18" fmla="*/ 81 w 82"/>
                  <a:gd name="T19" fmla="*/ 94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97"/>
                  <a:gd name="T32" fmla="*/ 82 w 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97">
                    <a:moveTo>
                      <a:pt x="81" y="94"/>
                    </a:moveTo>
                    <a:lnTo>
                      <a:pt x="79" y="85"/>
                    </a:lnTo>
                    <a:lnTo>
                      <a:pt x="15" y="0"/>
                    </a:lnTo>
                    <a:lnTo>
                      <a:pt x="0" y="12"/>
                    </a:lnTo>
                    <a:lnTo>
                      <a:pt x="64" y="97"/>
                    </a:lnTo>
                    <a:lnTo>
                      <a:pt x="63" y="88"/>
                    </a:lnTo>
                    <a:lnTo>
                      <a:pt x="81" y="94"/>
                    </a:lnTo>
                    <a:lnTo>
                      <a:pt x="82" y="90"/>
                    </a:lnTo>
                    <a:lnTo>
                      <a:pt x="79" y="85"/>
                    </a:lnTo>
                    <a:lnTo>
                      <a:pt x="81" y="9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1" name="Freeform 140"/>
              <p:cNvSpPr/>
              <p:nvPr/>
            </p:nvSpPr>
            <p:spPr bwMode="auto">
              <a:xfrm>
                <a:off x="1190" y="2384"/>
                <a:ext cx="21" cy="43"/>
              </a:xfrm>
              <a:custGeom>
                <a:avLst/>
                <a:gdLst>
                  <a:gd name="T0" fmla="*/ 2 w 61"/>
                  <a:gd name="T1" fmla="*/ 115 h 128"/>
                  <a:gd name="T2" fmla="*/ 18 w 61"/>
                  <a:gd name="T3" fmla="*/ 112 h 128"/>
                  <a:gd name="T4" fmla="*/ 61 w 61"/>
                  <a:gd name="T5" fmla="*/ 6 h 128"/>
                  <a:gd name="T6" fmla="*/ 43 w 61"/>
                  <a:gd name="T7" fmla="*/ 0 h 128"/>
                  <a:gd name="T8" fmla="*/ 0 w 61"/>
                  <a:gd name="T9" fmla="*/ 106 h 128"/>
                  <a:gd name="T10" fmla="*/ 17 w 61"/>
                  <a:gd name="T11" fmla="*/ 103 h 128"/>
                  <a:gd name="T12" fmla="*/ 2 w 61"/>
                  <a:gd name="T13" fmla="*/ 115 h 128"/>
                  <a:gd name="T14" fmla="*/ 12 w 61"/>
                  <a:gd name="T15" fmla="*/ 128 h 128"/>
                  <a:gd name="T16" fmla="*/ 18 w 61"/>
                  <a:gd name="T17" fmla="*/ 112 h 128"/>
                  <a:gd name="T18" fmla="*/ 2 w 61"/>
                  <a:gd name="T19" fmla="*/ 115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28"/>
                  <a:gd name="T32" fmla="*/ 61 w 61"/>
                  <a:gd name="T33" fmla="*/ 128 h 1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28">
                    <a:moveTo>
                      <a:pt x="2" y="115"/>
                    </a:moveTo>
                    <a:lnTo>
                      <a:pt x="18" y="112"/>
                    </a:lnTo>
                    <a:lnTo>
                      <a:pt x="61" y="6"/>
                    </a:lnTo>
                    <a:lnTo>
                      <a:pt x="43" y="0"/>
                    </a:lnTo>
                    <a:lnTo>
                      <a:pt x="0" y="106"/>
                    </a:lnTo>
                    <a:lnTo>
                      <a:pt x="17" y="103"/>
                    </a:lnTo>
                    <a:lnTo>
                      <a:pt x="2" y="115"/>
                    </a:lnTo>
                    <a:lnTo>
                      <a:pt x="12" y="128"/>
                    </a:lnTo>
                    <a:lnTo>
                      <a:pt x="18" y="112"/>
                    </a:lnTo>
                    <a:lnTo>
                      <a:pt x="2" y="1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2" name="Freeform 141"/>
              <p:cNvSpPr/>
              <p:nvPr/>
            </p:nvSpPr>
            <p:spPr bwMode="auto">
              <a:xfrm>
                <a:off x="1167" y="2389"/>
                <a:ext cx="29" cy="34"/>
              </a:xfrm>
              <a:custGeom>
                <a:avLst/>
                <a:gdLst>
                  <a:gd name="T0" fmla="*/ 9 w 86"/>
                  <a:gd name="T1" fmla="*/ 19 h 102"/>
                  <a:gd name="T2" fmla="*/ 0 w 86"/>
                  <a:gd name="T3" fmla="*/ 16 h 102"/>
                  <a:gd name="T4" fmla="*/ 71 w 86"/>
                  <a:gd name="T5" fmla="*/ 102 h 102"/>
                  <a:gd name="T6" fmla="*/ 86 w 86"/>
                  <a:gd name="T7" fmla="*/ 90 h 102"/>
                  <a:gd name="T8" fmla="*/ 15 w 86"/>
                  <a:gd name="T9" fmla="*/ 5 h 102"/>
                  <a:gd name="T10" fmla="*/ 6 w 86"/>
                  <a:gd name="T11" fmla="*/ 2 h 102"/>
                  <a:gd name="T12" fmla="*/ 15 w 86"/>
                  <a:gd name="T13" fmla="*/ 5 h 102"/>
                  <a:gd name="T14" fmla="*/ 11 w 86"/>
                  <a:gd name="T15" fmla="*/ 0 h 102"/>
                  <a:gd name="T16" fmla="*/ 6 w 86"/>
                  <a:gd name="T17" fmla="*/ 2 h 102"/>
                  <a:gd name="T18" fmla="*/ 9 w 86"/>
                  <a:gd name="T19" fmla="*/ 19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102"/>
                  <a:gd name="T32" fmla="*/ 86 w 86"/>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102">
                    <a:moveTo>
                      <a:pt x="9" y="19"/>
                    </a:moveTo>
                    <a:lnTo>
                      <a:pt x="0" y="16"/>
                    </a:lnTo>
                    <a:lnTo>
                      <a:pt x="71" y="102"/>
                    </a:lnTo>
                    <a:lnTo>
                      <a:pt x="86" y="90"/>
                    </a:lnTo>
                    <a:lnTo>
                      <a:pt x="15" y="5"/>
                    </a:lnTo>
                    <a:lnTo>
                      <a:pt x="6" y="2"/>
                    </a:lnTo>
                    <a:lnTo>
                      <a:pt x="15" y="5"/>
                    </a:lnTo>
                    <a:lnTo>
                      <a:pt x="11" y="0"/>
                    </a:lnTo>
                    <a:lnTo>
                      <a:pt x="6" y="2"/>
                    </a:lnTo>
                    <a:lnTo>
                      <a:pt x="9"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3" name="Freeform 142"/>
              <p:cNvSpPr/>
              <p:nvPr/>
            </p:nvSpPr>
            <p:spPr bwMode="auto">
              <a:xfrm>
                <a:off x="1140" y="2389"/>
                <a:ext cx="30" cy="15"/>
              </a:xfrm>
              <a:custGeom>
                <a:avLst/>
                <a:gdLst>
                  <a:gd name="T0" fmla="*/ 0 w 91"/>
                  <a:gd name="T1" fmla="*/ 35 h 44"/>
                  <a:gd name="T2" fmla="*/ 11 w 91"/>
                  <a:gd name="T3" fmla="*/ 41 h 44"/>
                  <a:gd name="T4" fmla="*/ 91 w 91"/>
                  <a:gd name="T5" fmla="*/ 17 h 44"/>
                  <a:gd name="T6" fmla="*/ 88 w 91"/>
                  <a:gd name="T7" fmla="*/ 0 h 44"/>
                  <a:gd name="T8" fmla="*/ 8 w 91"/>
                  <a:gd name="T9" fmla="*/ 23 h 44"/>
                  <a:gd name="T10" fmla="*/ 18 w 91"/>
                  <a:gd name="T11" fmla="*/ 29 h 44"/>
                  <a:gd name="T12" fmla="*/ 0 w 91"/>
                  <a:gd name="T13" fmla="*/ 35 h 44"/>
                  <a:gd name="T14" fmla="*/ 3 w 91"/>
                  <a:gd name="T15" fmla="*/ 44 h 44"/>
                  <a:gd name="T16" fmla="*/ 11 w 91"/>
                  <a:gd name="T17" fmla="*/ 41 h 44"/>
                  <a:gd name="T18" fmla="*/ 0 w 91"/>
                  <a:gd name="T19" fmla="*/ 35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4"/>
                  <a:gd name="T32" fmla="*/ 91 w 91"/>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4">
                    <a:moveTo>
                      <a:pt x="0" y="35"/>
                    </a:moveTo>
                    <a:lnTo>
                      <a:pt x="11" y="41"/>
                    </a:lnTo>
                    <a:lnTo>
                      <a:pt x="91" y="17"/>
                    </a:lnTo>
                    <a:lnTo>
                      <a:pt x="88" y="0"/>
                    </a:lnTo>
                    <a:lnTo>
                      <a:pt x="8" y="23"/>
                    </a:lnTo>
                    <a:lnTo>
                      <a:pt x="18" y="29"/>
                    </a:lnTo>
                    <a:lnTo>
                      <a:pt x="0" y="35"/>
                    </a:lnTo>
                    <a:lnTo>
                      <a:pt x="3" y="44"/>
                    </a:lnTo>
                    <a:lnTo>
                      <a:pt x="11" y="41"/>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4" name="Freeform 143"/>
              <p:cNvSpPr/>
              <p:nvPr/>
            </p:nvSpPr>
            <p:spPr bwMode="auto">
              <a:xfrm>
                <a:off x="1128" y="2368"/>
                <a:ext cx="18" cy="33"/>
              </a:xfrm>
              <a:custGeom>
                <a:avLst/>
                <a:gdLst>
                  <a:gd name="T0" fmla="*/ 6 w 53"/>
                  <a:gd name="T1" fmla="*/ 0 h 100"/>
                  <a:gd name="T2" fmla="*/ 3 w 53"/>
                  <a:gd name="T3" fmla="*/ 10 h 100"/>
                  <a:gd name="T4" fmla="*/ 35 w 53"/>
                  <a:gd name="T5" fmla="*/ 100 h 100"/>
                  <a:gd name="T6" fmla="*/ 53 w 53"/>
                  <a:gd name="T7" fmla="*/ 94 h 100"/>
                  <a:gd name="T8" fmla="*/ 21 w 53"/>
                  <a:gd name="T9" fmla="*/ 5 h 100"/>
                  <a:gd name="T10" fmla="*/ 18 w 53"/>
                  <a:gd name="T11" fmla="*/ 15 h 100"/>
                  <a:gd name="T12" fmla="*/ 6 w 53"/>
                  <a:gd name="T13" fmla="*/ 0 h 100"/>
                  <a:gd name="T14" fmla="*/ 0 w 53"/>
                  <a:gd name="T15" fmla="*/ 5 h 100"/>
                  <a:gd name="T16" fmla="*/ 3 w 53"/>
                  <a:gd name="T17" fmla="*/ 10 h 100"/>
                  <a:gd name="T18" fmla="*/ 6 w 53"/>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00"/>
                  <a:gd name="T32" fmla="*/ 53 w 53"/>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00">
                    <a:moveTo>
                      <a:pt x="6" y="0"/>
                    </a:moveTo>
                    <a:lnTo>
                      <a:pt x="3" y="10"/>
                    </a:lnTo>
                    <a:lnTo>
                      <a:pt x="35" y="100"/>
                    </a:lnTo>
                    <a:lnTo>
                      <a:pt x="53" y="94"/>
                    </a:lnTo>
                    <a:lnTo>
                      <a:pt x="21" y="5"/>
                    </a:lnTo>
                    <a:lnTo>
                      <a:pt x="18" y="15"/>
                    </a:lnTo>
                    <a:lnTo>
                      <a:pt x="6" y="0"/>
                    </a:lnTo>
                    <a:lnTo>
                      <a:pt x="0" y="5"/>
                    </a:lnTo>
                    <a:lnTo>
                      <a:pt x="3"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5" name="Freeform 144"/>
              <p:cNvSpPr/>
              <p:nvPr/>
            </p:nvSpPr>
            <p:spPr bwMode="auto">
              <a:xfrm>
                <a:off x="1130" y="2353"/>
                <a:ext cx="25" cy="20"/>
              </a:xfrm>
              <a:custGeom>
                <a:avLst/>
                <a:gdLst>
                  <a:gd name="T0" fmla="*/ 53 w 73"/>
                  <a:gd name="T1" fmla="*/ 10 h 59"/>
                  <a:gd name="T2" fmla="*/ 56 w 73"/>
                  <a:gd name="T3" fmla="*/ 0 h 59"/>
                  <a:gd name="T4" fmla="*/ 0 w 73"/>
                  <a:gd name="T5" fmla="*/ 44 h 59"/>
                  <a:gd name="T6" fmla="*/ 12 w 73"/>
                  <a:gd name="T7" fmla="*/ 59 h 59"/>
                  <a:gd name="T8" fmla="*/ 67 w 73"/>
                  <a:gd name="T9" fmla="*/ 15 h 59"/>
                  <a:gd name="T10" fmla="*/ 70 w 73"/>
                  <a:gd name="T11" fmla="*/ 5 h 59"/>
                  <a:gd name="T12" fmla="*/ 67 w 73"/>
                  <a:gd name="T13" fmla="*/ 15 h 59"/>
                  <a:gd name="T14" fmla="*/ 73 w 73"/>
                  <a:gd name="T15" fmla="*/ 10 h 59"/>
                  <a:gd name="T16" fmla="*/ 70 w 73"/>
                  <a:gd name="T17" fmla="*/ 5 h 59"/>
                  <a:gd name="T18" fmla="*/ 53 w 73"/>
                  <a:gd name="T19" fmla="*/ 1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59"/>
                  <a:gd name="T32" fmla="*/ 73 w 73"/>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59">
                    <a:moveTo>
                      <a:pt x="53" y="10"/>
                    </a:moveTo>
                    <a:lnTo>
                      <a:pt x="56" y="0"/>
                    </a:lnTo>
                    <a:lnTo>
                      <a:pt x="0" y="44"/>
                    </a:lnTo>
                    <a:lnTo>
                      <a:pt x="12" y="59"/>
                    </a:lnTo>
                    <a:lnTo>
                      <a:pt x="67" y="15"/>
                    </a:lnTo>
                    <a:lnTo>
                      <a:pt x="70" y="5"/>
                    </a:lnTo>
                    <a:lnTo>
                      <a:pt x="67" y="15"/>
                    </a:lnTo>
                    <a:lnTo>
                      <a:pt x="73" y="10"/>
                    </a:lnTo>
                    <a:lnTo>
                      <a:pt x="70" y="5"/>
                    </a:lnTo>
                    <a:lnTo>
                      <a:pt x="53" y="1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6" name="Freeform 145"/>
              <p:cNvSpPr/>
              <p:nvPr/>
            </p:nvSpPr>
            <p:spPr bwMode="auto">
              <a:xfrm>
                <a:off x="1143" y="2339"/>
                <a:ext cx="11" cy="17"/>
              </a:xfrm>
              <a:custGeom>
                <a:avLst/>
                <a:gdLst>
                  <a:gd name="T0" fmla="*/ 4 w 33"/>
                  <a:gd name="T1" fmla="*/ 17 h 52"/>
                  <a:gd name="T2" fmla="*/ 0 w 33"/>
                  <a:gd name="T3" fmla="*/ 11 h 52"/>
                  <a:gd name="T4" fmla="*/ 16 w 33"/>
                  <a:gd name="T5" fmla="*/ 52 h 52"/>
                  <a:gd name="T6" fmla="*/ 33 w 33"/>
                  <a:gd name="T7" fmla="*/ 47 h 52"/>
                  <a:gd name="T8" fmla="*/ 17 w 33"/>
                  <a:gd name="T9" fmla="*/ 5 h 52"/>
                  <a:gd name="T10" fmla="*/ 13 w 33"/>
                  <a:gd name="T11" fmla="*/ 0 h 52"/>
                  <a:gd name="T12" fmla="*/ 17 w 33"/>
                  <a:gd name="T13" fmla="*/ 5 h 52"/>
                  <a:gd name="T14" fmla="*/ 16 w 33"/>
                  <a:gd name="T15" fmla="*/ 1 h 52"/>
                  <a:gd name="T16" fmla="*/ 13 w 33"/>
                  <a:gd name="T17" fmla="*/ 0 h 52"/>
                  <a:gd name="T18" fmla="*/ 4 w 33"/>
                  <a:gd name="T19" fmla="*/ 1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2"/>
                  <a:gd name="T32" fmla="*/ 33 w 33"/>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2">
                    <a:moveTo>
                      <a:pt x="4" y="17"/>
                    </a:moveTo>
                    <a:lnTo>
                      <a:pt x="0" y="11"/>
                    </a:lnTo>
                    <a:lnTo>
                      <a:pt x="16" y="52"/>
                    </a:lnTo>
                    <a:lnTo>
                      <a:pt x="33" y="47"/>
                    </a:lnTo>
                    <a:lnTo>
                      <a:pt x="17" y="5"/>
                    </a:lnTo>
                    <a:lnTo>
                      <a:pt x="13" y="0"/>
                    </a:lnTo>
                    <a:lnTo>
                      <a:pt x="17" y="5"/>
                    </a:lnTo>
                    <a:lnTo>
                      <a:pt x="16" y="1"/>
                    </a:lnTo>
                    <a:lnTo>
                      <a:pt x="13" y="0"/>
                    </a:lnTo>
                    <a:lnTo>
                      <a:pt x="4"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7" name="Freeform 146"/>
              <p:cNvSpPr/>
              <p:nvPr/>
            </p:nvSpPr>
            <p:spPr bwMode="auto">
              <a:xfrm>
                <a:off x="1128" y="2331"/>
                <a:ext cx="19" cy="14"/>
              </a:xfrm>
              <a:custGeom>
                <a:avLst/>
                <a:gdLst>
                  <a:gd name="T0" fmla="*/ 2 w 56"/>
                  <a:gd name="T1" fmla="*/ 18 h 41"/>
                  <a:gd name="T2" fmla="*/ 0 w 56"/>
                  <a:gd name="T3" fmla="*/ 18 h 41"/>
                  <a:gd name="T4" fmla="*/ 47 w 56"/>
                  <a:gd name="T5" fmla="*/ 41 h 41"/>
                  <a:gd name="T6" fmla="*/ 56 w 56"/>
                  <a:gd name="T7" fmla="*/ 24 h 41"/>
                  <a:gd name="T8" fmla="*/ 9 w 56"/>
                  <a:gd name="T9" fmla="*/ 0 h 41"/>
                  <a:gd name="T10" fmla="*/ 7 w 56"/>
                  <a:gd name="T11" fmla="*/ 0 h 41"/>
                  <a:gd name="T12" fmla="*/ 2 w 56"/>
                  <a:gd name="T13" fmla="*/ 18 h 41"/>
                  <a:gd name="T14" fmla="*/ 0 60000 65536"/>
                  <a:gd name="T15" fmla="*/ 0 60000 65536"/>
                  <a:gd name="T16" fmla="*/ 0 60000 65536"/>
                  <a:gd name="T17" fmla="*/ 0 60000 65536"/>
                  <a:gd name="T18" fmla="*/ 0 60000 65536"/>
                  <a:gd name="T19" fmla="*/ 0 60000 65536"/>
                  <a:gd name="T20" fmla="*/ 0 60000 65536"/>
                  <a:gd name="T21" fmla="*/ 0 w 56"/>
                  <a:gd name="T22" fmla="*/ 0 h 41"/>
                  <a:gd name="T23" fmla="*/ 56 w 5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1">
                    <a:moveTo>
                      <a:pt x="2" y="18"/>
                    </a:moveTo>
                    <a:lnTo>
                      <a:pt x="0" y="18"/>
                    </a:lnTo>
                    <a:lnTo>
                      <a:pt x="47" y="41"/>
                    </a:lnTo>
                    <a:lnTo>
                      <a:pt x="56" y="24"/>
                    </a:lnTo>
                    <a:lnTo>
                      <a:pt x="9" y="0"/>
                    </a:lnTo>
                    <a:lnTo>
                      <a:pt x="7" y="0"/>
                    </a:lnTo>
                    <a:lnTo>
                      <a:pt x="2"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8" name="Freeform 147"/>
              <p:cNvSpPr/>
              <p:nvPr/>
            </p:nvSpPr>
            <p:spPr bwMode="auto">
              <a:xfrm>
                <a:off x="1097" y="2321"/>
                <a:ext cx="34" cy="16"/>
              </a:xfrm>
              <a:custGeom>
                <a:avLst/>
                <a:gdLst>
                  <a:gd name="T0" fmla="*/ 0 w 101"/>
                  <a:gd name="T1" fmla="*/ 13 h 49"/>
                  <a:gd name="T2" fmla="*/ 5 w 101"/>
                  <a:gd name="T3" fmla="*/ 18 h 49"/>
                  <a:gd name="T4" fmla="*/ 96 w 101"/>
                  <a:gd name="T5" fmla="*/ 49 h 49"/>
                  <a:gd name="T6" fmla="*/ 101 w 101"/>
                  <a:gd name="T7" fmla="*/ 31 h 49"/>
                  <a:gd name="T8" fmla="*/ 10 w 101"/>
                  <a:gd name="T9" fmla="*/ 0 h 49"/>
                  <a:gd name="T10" fmla="*/ 15 w 101"/>
                  <a:gd name="T11" fmla="*/ 5 h 49"/>
                  <a:gd name="T12" fmla="*/ 0 w 101"/>
                  <a:gd name="T13" fmla="*/ 13 h 49"/>
                  <a:gd name="T14" fmla="*/ 2 w 101"/>
                  <a:gd name="T15" fmla="*/ 16 h 49"/>
                  <a:gd name="T16" fmla="*/ 5 w 101"/>
                  <a:gd name="T17" fmla="*/ 18 h 49"/>
                  <a:gd name="T18" fmla="*/ 0 w 101"/>
                  <a:gd name="T19" fmla="*/ 13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49"/>
                  <a:gd name="T32" fmla="*/ 101 w 101"/>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49">
                    <a:moveTo>
                      <a:pt x="0" y="13"/>
                    </a:moveTo>
                    <a:lnTo>
                      <a:pt x="5" y="18"/>
                    </a:lnTo>
                    <a:lnTo>
                      <a:pt x="96" y="49"/>
                    </a:lnTo>
                    <a:lnTo>
                      <a:pt x="101" y="31"/>
                    </a:lnTo>
                    <a:lnTo>
                      <a:pt x="10" y="0"/>
                    </a:lnTo>
                    <a:lnTo>
                      <a:pt x="15" y="5"/>
                    </a:lnTo>
                    <a:lnTo>
                      <a:pt x="0" y="13"/>
                    </a:lnTo>
                    <a:lnTo>
                      <a:pt x="2" y="16"/>
                    </a:lnTo>
                    <a:lnTo>
                      <a:pt x="5" y="18"/>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49" name="Freeform 148"/>
              <p:cNvSpPr/>
              <p:nvPr/>
            </p:nvSpPr>
            <p:spPr bwMode="auto">
              <a:xfrm>
                <a:off x="1083" y="2301"/>
                <a:ext cx="19" cy="24"/>
              </a:xfrm>
              <a:custGeom>
                <a:avLst/>
                <a:gdLst>
                  <a:gd name="T0" fmla="*/ 0 w 57"/>
                  <a:gd name="T1" fmla="*/ 6 h 72"/>
                  <a:gd name="T2" fmla="*/ 1 w 57"/>
                  <a:gd name="T3" fmla="*/ 9 h 72"/>
                  <a:gd name="T4" fmla="*/ 42 w 57"/>
                  <a:gd name="T5" fmla="*/ 72 h 72"/>
                  <a:gd name="T6" fmla="*/ 57 w 57"/>
                  <a:gd name="T7" fmla="*/ 64 h 72"/>
                  <a:gd name="T8" fmla="*/ 16 w 57"/>
                  <a:gd name="T9" fmla="*/ 0 h 72"/>
                  <a:gd name="T10" fmla="*/ 17 w 57"/>
                  <a:gd name="T11" fmla="*/ 3 h 72"/>
                  <a:gd name="T12" fmla="*/ 0 w 57"/>
                  <a:gd name="T13" fmla="*/ 6 h 72"/>
                  <a:gd name="T14" fmla="*/ 0 w 57"/>
                  <a:gd name="T15" fmla="*/ 8 h 72"/>
                  <a:gd name="T16" fmla="*/ 1 w 57"/>
                  <a:gd name="T17" fmla="*/ 9 h 72"/>
                  <a:gd name="T18" fmla="*/ 0 w 57"/>
                  <a:gd name="T19" fmla="*/ 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72"/>
                  <a:gd name="T32" fmla="*/ 57 w 57"/>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72">
                    <a:moveTo>
                      <a:pt x="0" y="6"/>
                    </a:moveTo>
                    <a:lnTo>
                      <a:pt x="1" y="9"/>
                    </a:lnTo>
                    <a:lnTo>
                      <a:pt x="42" y="72"/>
                    </a:lnTo>
                    <a:lnTo>
                      <a:pt x="57" y="64"/>
                    </a:lnTo>
                    <a:lnTo>
                      <a:pt x="16" y="0"/>
                    </a:lnTo>
                    <a:lnTo>
                      <a:pt x="17" y="3"/>
                    </a:lnTo>
                    <a:lnTo>
                      <a:pt x="0" y="6"/>
                    </a:lnTo>
                    <a:lnTo>
                      <a:pt x="0" y="8"/>
                    </a:lnTo>
                    <a:lnTo>
                      <a:pt x="1" y="9"/>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0" name="Freeform 149"/>
              <p:cNvSpPr/>
              <p:nvPr/>
            </p:nvSpPr>
            <p:spPr bwMode="auto">
              <a:xfrm>
                <a:off x="1074" y="2271"/>
                <a:ext cx="15" cy="32"/>
              </a:xfrm>
              <a:custGeom>
                <a:avLst/>
                <a:gdLst>
                  <a:gd name="T0" fmla="*/ 3 w 44"/>
                  <a:gd name="T1" fmla="*/ 15 h 97"/>
                  <a:gd name="T2" fmla="*/ 0 w 44"/>
                  <a:gd name="T3" fmla="*/ 9 h 97"/>
                  <a:gd name="T4" fmla="*/ 27 w 44"/>
                  <a:gd name="T5" fmla="*/ 97 h 97"/>
                  <a:gd name="T6" fmla="*/ 44 w 44"/>
                  <a:gd name="T7" fmla="*/ 94 h 97"/>
                  <a:gd name="T8" fmla="*/ 18 w 44"/>
                  <a:gd name="T9" fmla="*/ 6 h 97"/>
                  <a:gd name="T10" fmla="*/ 15 w 44"/>
                  <a:gd name="T11" fmla="*/ 0 h 97"/>
                  <a:gd name="T12" fmla="*/ 18 w 44"/>
                  <a:gd name="T13" fmla="*/ 6 h 97"/>
                  <a:gd name="T14" fmla="*/ 18 w 44"/>
                  <a:gd name="T15" fmla="*/ 3 h 97"/>
                  <a:gd name="T16" fmla="*/ 15 w 44"/>
                  <a:gd name="T17" fmla="*/ 0 h 97"/>
                  <a:gd name="T18" fmla="*/ 3 w 44"/>
                  <a:gd name="T19" fmla="*/ 15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97"/>
                  <a:gd name="T32" fmla="*/ 44 w 44"/>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97">
                    <a:moveTo>
                      <a:pt x="3" y="15"/>
                    </a:moveTo>
                    <a:lnTo>
                      <a:pt x="0" y="9"/>
                    </a:lnTo>
                    <a:lnTo>
                      <a:pt x="27" y="97"/>
                    </a:lnTo>
                    <a:lnTo>
                      <a:pt x="44" y="94"/>
                    </a:lnTo>
                    <a:lnTo>
                      <a:pt x="18" y="6"/>
                    </a:lnTo>
                    <a:lnTo>
                      <a:pt x="15" y="0"/>
                    </a:lnTo>
                    <a:lnTo>
                      <a:pt x="18" y="6"/>
                    </a:lnTo>
                    <a:lnTo>
                      <a:pt x="18" y="3"/>
                    </a:lnTo>
                    <a:lnTo>
                      <a:pt x="15" y="0"/>
                    </a:lnTo>
                    <a:lnTo>
                      <a:pt x="3"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1" name="Freeform 150"/>
              <p:cNvSpPr/>
              <p:nvPr/>
            </p:nvSpPr>
            <p:spPr bwMode="auto">
              <a:xfrm>
                <a:off x="1058" y="2254"/>
                <a:ext cx="21" cy="22"/>
              </a:xfrm>
              <a:custGeom>
                <a:avLst/>
                <a:gdLst>
                  <a:gd name="T0" fmla="*/ 17 w 63"/>
                  <a:gd name="T1" fmla="*/ 19 h 66"/>
                  <a:gd name="T2" fmla="*/ 3 w 63"/>
                  <a:gd name="T3" fmla="*/ 24 h 66"/>
                  <a:gd name="T4" fmla="*/ 51 w 63"/>
                  <a:gd name="T5" fmla="*/ 66 h 66"/>
                  <a:gd name="T6" fmla="*/ 63 w 63"/>
                  <a:gd name="T7" fmla="*/ 51 h 66"/>
                  <a:gd name="T8" fmla="*/ 15 w 63"/>
                  <a:gd name="T9" fmla="*/ 9 h 66"/>
                  <a:gd name="T10" fmla="*/ 0 w 63"/>
                  <a:gd name="T11" fmla="*/ 13 h 66"/>
                  <a:gd name="T12" fmla="*/ 15 w 63"/>
                  <a:gd name="T13" fmla="*/ 9 h 66"/>
                  <a:gd name="T14" fmla="*/ 6 w 63"/>
                  <a:gd name="T15" fmla="*/ 0 h 66"/>
                  <a:gd name="T16" fmla="*/ 0 w 63"/>
                  <a:gd name="T17" fmla="*/ 13 h 66"/>
                  <a:gd name="T18" fmla="*/ 17 w 63"/>
                  <a:gd name="T19" fmla="*/ 19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66"/>
                  <a:gd name="T32" fmla="*/ 63 w 63"/>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66">
                    <a:moveTo>
                      <a:pt x="17" y="19"/>
                    </a:moveTo>
                    <a:lnTo>
                      <a:pt x="3" y="24"/>
                    </a:lnTo>
                    <a:lnTo>
                      <a:pt x="51" y="66"/>
                    </a:lnTo>
                    <a:lnTo>
                      <a:pt x="63" y="51"/>
                    </a:lnTo>
                    <a:lnTo>
                      <a:pt x="15" y="9"/>
                    </a:lnTo>
                    <a:lnTo>
                      <a:pt x="0" y="13"/>
                    </a:lnTo>
                    <a:lnTo>
                      <a:pt x="15" y="9"/>
                    </a:lnTo>
                    <a:lnTo>
                      <a:pt x="6" y="0"/>
                    </a:lnTo>
                    <a:lnTo>
                      <a:pt x="0" y="13"/>
                    </a:lnTo>
                    <a:lnTo>
                      <a:pt x="17"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2" name="Freeform 151"/>
              <p:cNvSpPr/>
              <p:nvPr/>
            </p:nvSpPr>
            <p:spPr bwMode="auto">
              <a:xfrm>
                <a:off x="1047" y="2258"/>
                <a:ext cx="17" cy="25"/>
              </a:xfrm>
              <a:custGeom>
                <a:avLst/>
                <a:gdLst>
                  <a:gd name="T0" fmla="*/ 17 w 49"/>
                  <a:gd name="T1" fmla="*/ 65 h 74"/>
                  <a:gd name="T2" fmla="*/ 19 w 49"/>
                  <a:gd name="T3" fmla="*/ 72 h 74"/>
                  <a:gd name="T4" fmla="*/ 49 w 49"/>
                  <a:gd name="T5" fmla="*/ 6 h 74"/>
                  <a:gd name="T6" fmla="*/ 32 w 49"/>
                  <a:gd name="T7" fmla="*/ 0 h 74"/>
                  <a:gd name="T8" fmla="*/ 1 w 49"/>
                  <a:gd name="T9" fmla="*/ 66 h 74"/>
                  <a:gd name="T10" fmla="*/ 3 w 49"/>
                  <a:gd name="T11" fmla="*/ 74 h 74"/>
                  <a:gd name="T12" fmla="*/ 1 w 49"/>
                  <a:gd name="T13" fmla="*/ 66 h 74"/>
                  <a:gd name="T14" fmla="*/ 0 w 49"/>
                  <a:gd name="T15" fmla="*/ 69 h 74"/>
                  <a:gd name="T16" fmla="*/ 3 w 49"/>
                  <a:gd name="T17" fmla="*/ 74 h 74"/>
                  <a:gd name="T18" fmla="*/ 17 w 49"/>
                  <a:gd name="T19" fmla="*/ 65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74"/>
                  <a:gd name="T32" fmla="*/ 49 w 49"/>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74">
                    <a:moveTo>
                      <a:pt x="17" y="65"/>
                    </a:moveTo>
                    <a:lnTo>
                      <a:pt x="19" y="72"/>
                    </a:lnTo>
                    <a:lnTo>
                      <a:pt x="49" y="6"/>
                    </a:lnTo>
                    <a:lnTo>
                      <a:pt x="32" y="0"/>
                    </a:lnTo>
                    <a:lnTo>
                      <a:pt x="1" y="66"/>
                    </a:lnTo>
                    <a:lnTo>
                      <a:pt x="3" y="74"/>
                    </a:lnTo>
                    <a:lnTo>
                      <a:pt x="1" y="66"/>
                    </a:lnTo>
                    <a:lnTo>
                      <a:pt x="0" y="69"/>
                    </a:lnTo>
                    <a:lnTo>
                      <a:pt x="3" y="74"/>
                    </a:lnTo>
                    <a:lnTo>
                      <a:pt x="17"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3" name="Freeform 152"/>
              <p:cNvSpPr/>
              <p:nvPr/>
            </p:nvSpPr>
            <p:spPr bwMode="auto">
              <a:xfrm>
                <a:off x="1048" y="2280"/>
                <a:ext cx="24" cy="28"/>
              </a:xfrm>
              <a:custGeom>
                <a:avLst/>
                <a:gdLst>
                  <a:gd name="T0" fmla="*/ 36 w 70"/>
                  <a:gd name="T1" fmla="*/ 67 h 86"/>
                  <a:gd name="T2" fmla="*/ 48 w 70"/>
                  <a:gd name="T3" fmla="*/ 54 h 86"/>
                  <a:gd name="T4" fmla="*/ 14 w 70"/>
                  <a:gd name="T5" fmla="*/ 0 h 86"/>
                  <a:gd name="T6" fmla="*/ 0 w 70"/>
                  <a:gd name="T7" fmla="*/ 9 h 86"/>
                  <a:gd name="T8" fmla="*/ 33 w 70"/>
                  <a:gd name="T9" fmla="*/ 63 h 86"/>
                  <a:gd name="T10" fmla="*/ 45 w 70"/>
                  <a:gd name="T11" fmla="*/ 50 h 86"/>
                  <a:gd name="T12" fmla="*/ 36 w 70"/>
                  <a:gd name="T13" fmla="*/ 67 h 86"/>
                  <a:gd name="T14" fmla="*/ 70 w 70"/>
                  <a:gd name="T15" fmla="*/ 86 h 86"/>
                  <a:gd name="T16" fmla="*/ 48 w 70"/>
                  <a:gd name="T17" fmla="*/ 54 h 86"/>
                  <a:gd name="T18" fmla="*/ 36 w 70"/>
                  <a:gd name="T19" fmla="*/ 67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86"/>
                  <a:gd name="T32" fmla="*/ 70 w 70"/>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86">
                    <a:moveTo>
                      <a:pt x="36" y="67"/>
                    </a:moveTo>
                    <a:lnTo>
                      <a:pt x="48" y="54"/>
                    </a:lnTo>
                    <a:lnTo>
                      <a:pt x="14" y="0"/>
                    </a:lnTo>
                    <a:lnTo>
                      <a:pt x="0" y="9"/>
                    </a:lnTo>
                    <a:lnTo>
                      <a:pt x="33" y="63"/>
                    </a:lnTo>
                    <a:lnTo>
                      <a:pt x="45" y="50"/>
                    </a:lnTo>
                    <a:lnTo>
                      <a:pt x="36" y="67"/>
                    </a:lnTo>
                    <a:lnTo>
                      <a:pt x="70" y="86"/>
                    </a:lnTo>
                    <a:lnTo>
                      <a:pt x="48" y="54"/>
                    </a:lnTo>
                    <a:lnTo>
                      <a:pt x="36" y="6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4" name="Freeform 153"/>
              <p:cNvSpPr/>
              <p:nvPr/>
            </p:nvSpPr>
            <p:spPr bwMode="auto">
              <a:xfrm>
                <a:off x="1039" y="2285"/>
                <a:ext cx="24" cy="17"/>
              </a:xfrm>
              <a:custGeom>
                <a:avLst/>
                <a:gdLst>
                  <a:gd name="T0" fmla="*/ 0 w 72"/>
                  <a:gd name="T1" fmla="*/ 13 h 52"/>
                  <a:gd name="T2" fmla="*/ 3 w 72"/>
                  <a:gd name="T3" fmla="*/ 17 h 52"/>
                  <a:gd name="T4" fmla="*/ 63 w 72"/>
                  <a:gd name="T5" fmla="*/ 52 h 52"/>
                  <a:gd name="T6" fmla="*/ 72 w 72"/>
                  <a:gd name="T7" fmla="*/ 35 h 52"/>
                  <a:gd name="T8" fmla="*/ 12 w 72"/>
                  <a:gd name="T9" fmla="*/ 0 h 52"/>
                  <a:gd name="T10" fmla="*/ 15 w 72"/>
                  <a:gd name="T11" fmla="*/ 4 h 52"/>
                  <a:gd name="T12" fmla="*/ 0 w 72"/>
                  <a:gd name="T13" fmla="*/ 13 h 52"/>
                  <a:gd name="T14" fmla="*/ 0 w 72"/>
                  <a:gd name="T15" fmla="*/ 16 h 52"/>
                  <a:gd name="T16" fmla="*/ 3 w 72"/>
                  <a:gd name="T17" fmla="*/ 17 h 52"/>
                  <a:gd name="T18" fmla="*/ 0 w 72"/>
                  <a:gd name="T19" fmla="*/ 13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52"/>
                  <a:gd name="T32" fmla="*/ 72 w 72"/>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52">
                    <a:moveTo>
                      <a:pt x="0" y="13"/>
                    </a:moveTo>
                    <a:lnTo>
                      <a:pt x="3" y="17"/>
                    </a:lnTo>
                    <a:lnTo>
                      <a:pt x="63" y="52"/>
                    </a:lnTo>
                    <a:lnTo>
                      <a:pt x="72" y="35"/>
                    </a:lnTo>
                    <a:lnTo>
                      <a:pt x="12" y="0"/>
                    </a:lnTo>
                    <a:lnTo>
                      <a:pt x="15" y="4"/>
                    </a:lnTo>
                    <a:lnTo>
                      <a:pt x="0" y="13"/>
                    </a:lnTo>
                    <a:lnTo>
                      <a:pt x="0" y="16"/>
                    </a:lnTo>
                    <a:lnTo>
                      <a:pt x="3" y="1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5" name="Freeform 154"/>
              <p:cNvSpPr/>
              <p:nvPr/>
            </p:nvSpPr>
            <p:spPr bwMode="auto">
              <a:xfrm>
                <a:off x="1022" y="2257"/>
                <a:ext cx="22" cy="32"/>
              </a:xfrm>
              <a:custGeom>
                <a:avLst/>
                <a:gdLst>
                  <a:gd name="T0" fmla="*/ 5 w 68"/>
                  <a:gd name="T1" fmla="*/ 17 h 97"/>
                  <a:gd name="T2" fmla="*/ 0 w 68"/>
                  <a:gd name="T3" fmla="*/ 13 h 97"/>
                  <a:gd name="T4" fmla="*/ 53 w 68"/>
                  <a:gd name="T5" fmla="*/ 97 h 97"/>
                  <a:gd name="T6" fmla="*/ 68 w 68"/>
                  <a:gd name="T7" fmla="*/ 88 h 97"/>
                  <a:gd name="T8" fmla="*/ 15 w 68"/>
                  <a:gd name="T9" fmla="*/ 4 h 97"/>
                  <a:gd name="T10" fmla="*/ 11 w 68"/>
                  <a:gd name="T11" fmla="*/ 0 h 97"/>
                  <a:gd name="T12" fmla="*/ 15 w 68"/>
                  <a:gd name="T13" fmla="*/ 4 h 97"/>
                  <a:gd name="T14" fmla="*/ 14 w 68"/>
                  <a:gd name="T15" fmla="*/ 1 h 97"/>
                  <a:gd name="T16" fmla="*/ 11 w 68"/>
                  <a:gd name="T17" fmla="*/ 0 h 97"/>
                  <a:gd name="T18" fmla="*/ 5 w 68"/>
                  <a:gd name="T19" fmla="*/ 17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97"/>
                  <a:gd name="T32" fmla="*/ 68 w 68"/>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97">
                    <a:moveTo>
                      <a:pt x="5" y="17"/>
                    </a:moveTo>
                    <a:lnTo>
                      <a:pt x="0" y="13"/>
                    </a:lnTo>
                    <a:lnTo>
                      <a:pt x="53" y="97"/>
                    </a:lnTo>
                    <a:lnTo>
                      <a:pt x="68" y="88"/>
                    </a:lnTo>
                    <a:lnTo>
                      <a:pt x="15" y="4"/>
                    </a:lnTo>
                    <a:lnTo>
                      <a:pt x="11" y="0"/>
                    </a:lnTo>
                    <a:lnTo>
                      <a:pt x="15" y="4"/>
                    </a:lnTo>
                    <a:lnTo>
                      <a:pt x="14" y="1"/>
                    </a:lnTo>
                    <a:lnTo>
                      <a:pt x="11" y="0"/>
                    </a:lnTo>
                    <a:lnTo>
                      <a:pt x="5" y="1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6" name="Freeform 155"/>
              <p:cNvSpPr/>
              <p:nvPr/>
            </p:nvSpPr>
            <p:spPr bwMode="auto">
              <a:xfrm>
                <a:off x="991" y="2243"/>
                <a:ext cx="34" cy="19"/>
              </a:xfrm>
              <a:custGeom>
                <a:avLst/>
                <a:gdLst>
                  <a:gd name="T0" fmla="*/ 31 w 102"/>
                  <a:gd name="T1" fmla="*/ 14 h 58"/>
                  <a:gd name="T2" fmla="*/ 19 w 102"/>
                  <a:gd name="T3" fmla="*/ 28 h 58"/>
                  <a:gd name="T4" fmla="*/ 96 w 102"/>
                  <a:gd name="T5" fmla="*/ 58 h 58"/>
                  <a:gd name="T6" fmla="*/ 102 w 102"/>
                  <a:gd name="T7" fmla="*/ 41 h 58"/>
                  <a:gd name="T8" fmla="*/ 25 w 102"/>
                  <a:gd name="T9" fmla="*/ 10 h 58"/>
                  <a:gd name="T10" fmla="*/ 14 w 102"/>
                  <a:gd name="T11" fmla="*/ 23 h 58"/>
                  <a:gd name="T12" fmla="*/ 25 w 102"/>
                  <a:gd name="T13" fmla="*/ 10 h 58"/>
                  <a:gd name="T14" fmla="*/ 0 w 102"/>
                  <a:gd name="T15" fmla="*/ 0 h 58"/>
                  <a:gd name="T16" fmla="*/ 14 w 102"/>
                  <a:gd name="T17" fmla="*/ 23 h 58"/>
                  <a:gd name="T18" fmla="*/ 31 w 102"/>
                  <a:gd name="T19" fmla="*/ 14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58"/>
                  <a:gd name="T32" fmla="*/ 102 w 102"/>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58">
                    <a:moveTo>
                      <a:pt x="31" y="14"/>
                    </a:moveTo>
                    <a:lnTo>
                      <a:pt x="19" y="28"/>
                    </a:lnTo>
                    <a:lnTo>
                      <a:pt x="96" y="58"/>
                    </a:lnTo>
                    <a:lnTo>
                      <a:pt x="102" y="41"/>
                    </a:lnTo>
                    <a:lnTo>
                      <a:pt x="25" y="10"/>
                    </a:lnTo>
                    <a:lnTo>
                      <a:pt x="14" y="23"/>
                    </a:lnTo>
                    <a:lnTo>
                      <a:pt x="25" y="10"/>
                    </a:lnTo>
                    <a:lnTo>
                      <a:pt x="0" y="0"/>
                    </a:lnTo>
                    <a:lnTo>
                      <a:pt x="14" y="23"/>
                    </a:lnTo>
                    <a:lnTo>
                      <a:pt x="31"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7" name="Freeform 156"/>
              <p:cNvSpPr/>
              <p:nvPr/>
            </p:nvSpPr>
            <p:spPr bwMode="auto">
              <a:xfrm>
                <a:off x="996" y="2248"/>
                <a:ext cx="14" cy="15"/>
              </a:xfrm>
              <a:custGeom>
                <a:avLst/>
                <a:gdLst>
                  <a:gd name="T0" fmla="*/ 35 w 41"/>
                  <a:gd name="T1" fmla="*/ 47 h 47"/>
                  <a:gd name="T2" fmla="*/ 38 w 41"/>
                  <a:gd name="T3" fmla="*/ 36 h 47"/>
                  <a:gd name="T4" fmla="*/ 17 w 41"/>
                  <a:gd name="T5" fmla="*/ 0 h 47"/>
                  <a:gd name="T6" fmla="*/ 0 w 41"/>
                  <a:gd name="T7" fmla="*/ 9 h 47"/>
                  <a:gd name="T8" fmla="*/ 20 w 41"/>
                  <a:gd name="T9" fmla="*/ 44 h 47"/>
                  <a:gd name="T10" fmla="*/ 23 w 41"/>
                  <a:gd name="T11" fmla="*/ 33 h 47"/>
                  <a:gd name="T12" fmla="*/ 35 w 41"/>
                  <a:gd name="T13" fmla="*/ 47 h 47"/>
                  <a:gd name="T14" fmla="*/ 41 w 41"/>
                  <a:gd name="T15" fmla="*/ 42 h 47"/>
                  <a:gd name="T16" fmla="*/ 38 w 41"/>
                  <a:gd name="T17" fmla="*/ 36 h 47"/>
                  <a:gd name="T18" fmla="*/ 35 w 41"/>
                  <a:gd name="T19" fmla="*/ 47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7"/>
                  <a:gd name="T32" fmla="*/ 41 w 4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7">
                    <a:moveTo>
                      <a:pt x="35" y="47"/>
                    </a:moveTo>
                    <a:lnTo>
                      <a:pt x="38" y="36"/>
                    </a:lnTo>
                    <a:lnTo>
                      <a:pt x="17" y="0"/>
                    </a:lnTo>
                    <a:lnTo>
                      <a:pt x="0" y="9"/>
                    </a:lnTo>
                    <a:lnTo>
                      <a:pt x="20" y="44"/>
                    </a:lnTo>
                    <a:lnTo>
                      <a:pt x="23" y="33"/>
                    </a:lnTo>
                    <a:lnTo>
                      <a:pt x="35" y="47"/>
                    </a:lnTo>
                    <a:lnTo>
                      <a:pt x="41" y="42"/>
                    </a:lnTo>
                    <a:lnTo>
                      <a:pt x="38" y="36"/>
                    </a:lnTo>
                    <a:lnTo>
                      <a:pt x="35" y="4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8" name="Freeform 157"/>
              <p:cNvSpPr/>
              <p:nvPr/>
            </p:nvSpPr>
            <p:spPr bwMode="auto">
              <a:xfrm>
                <a:off x="979" y="2259"/>
                <a:ext cx="29" cy="22"/>
              </a:xfrm>
              <a:custGeom>
                <a:avLst/>
                <a:gdLst>
                  <a:gd name="T0" fmla="*/ 24 w 87"/>
                  <a:gd name="T1" fmla="*/ 48 h 66"/>
                  <a:gd name="T2" fmla="*/ 27 w 87"/>
                  <a:gd name="T3" fmla="*/ 64 h 66"/>
                  <a:gd name="T4" fmla="*/ 87 w 87"/>
                  <a:gd name="T5" fmla="*/ 14 h 66"/>
                  <a:gd name="T6" fmla="*/ 75 w 87"/>
                  <a:gd name="T7" fmla="*/ 0 h 66"/>
                  <a:gd name="T8" fmla="*/ 15 w 87"/>
                  <a:gd name="T9" fmla="*/ 50 h 66"/>
                  <a:gd name="T10" fmla="*/ 18 w 87"/>
                  <a:gd name="T11" fmla="*/ 66 h 66"/>
                  <a:gd name="T12" fmla="*/ 15 w 87"/>
                  <a:gd name="T13" fmla="*/ 50 h 66"/>
                  <a:gd name="T14" fmla="*/ 0 w 87"/>
                  <a:gd name="T15" fmla="*/ 60 h 66"/>
                  <a:gd name="T16" fmla="*/ 18 w 87"/>
                  <a:gd name="T17" fmla="*/ 66 h 66"/>
                  <a:gd name="T18" fmla="*/ 24 w 87"/>
                  <a:gd name="T19" fmla="*/ 48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66"/>
                  <a:gd name="T32" fmla="*/ 87 w 87"/>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66">
                    <a:moveTo>
                      <a:pt x="24" y="48"/>
                    </a:moveTo>
                    <a:lnTo>
                      <a:pt x="27" y="64"/>
                    </a:lnTo>
                    <a:lnTo>
                      <a:pt x="87" y="14"/>
                    </a:lnTo>
                    <a:lnTo>
                      <a:pt x="75" y="0"/>
                    </a:lnTo>
                    <a:lnTo>
                      <a:pt x="15" y="50"/>
                    </a:lnTo>
                    <a:lnTo>
                      <a:pt x="18" y="66"/>
                    </a:lnTo>
                    <a:lnTo>
                      <a:pt x="15" y="50"/>
                    </a:lnTo>
                    <a:lnTo>
                      <a:pt x="0" y="60"/>
                    </a:lnTo>
                    <a:lnTo>
                      <a:pt x="18" y="66"/>
                    </a:lnTo>
                    <a:lnTo>
                      <a:pt x="24" y="4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59" name="Freeform 158"/>
              <p:cNvSpPr/>
              <p:nvPr/>
            </p:nvSpPr>
            <p:spPr bwMode="auto">
              <a:xfrm>
                <a:off x="985" y="2275"/>
                <a:ext cx="22" cy="11"/>
              </a:xfrm>
              <a:custGeom>
                <a:avLst/>
                <a:gdLst>
                  <a:gd name="T0" fmla="*/ 63 w 67"/>
                  <a:gd name="T1" fmla="*/ 28 h 34"/>
                  <a:gd name="T2" fmla="*/ 57 w 67"/>
                  <a:gd name="T3" fmla="*/ 16 h 34"/>
                  <a:gd name="T4" fmla="*/ 6 w 67"/>
                  <a:gd name="T5" fmla="*/ 0 h 34"/>
                  <a:gd name="T6" fmla="*/ 0 w 67"/>
                  <a:gd name="T7" fmla="*/ 18 h 34"/>
                  <a:gd name="T8" fmla="*/ 51 w 67"/>
                  <a:gd name="T9" fmla="*/ 34 h 34"/>
                  <a:gd name="T10" fmla="*/ 45 w 67"/>
                  <a:gd name="T11" fmla="*/ 22 h 34"/>
                  <a:gd name="T12" fmla="*/ 63 w 67"/>
                  <a:gd name="T13" fmla="*/ 28 h 34"/>
                  <a:gd name="T14" fmla="*/ 67 w 67"/>
                  <a:gd name="T15" fmla="*/ 19 h 34"/>
                  <a:gd name="T16" fmla="*/ 57 w 67"/>
                  <a:gd name="T17" fmla="*/ 16 h 34"/>
                  <a:gd name="T18" fmla="*/ 63 w 67"/>
                  <a:gd name="T19" fmla="*/ 28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34"/>
                  <a:gd name="T32" fmla="*/ 67 w 67"/>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34">
                    <a:moveTo>
                      <a:pt x="63" y="28"/>
                    </a:moveTo>
                    <a:lnTo>
                      <a:pt x="57" y="16"/>
                    </a:lnTo>
                    <a:lnTo>
                      <a:pt x="6" y="0"/>
                    </a:lnTo>
                    <a:lnTo>
                      <a:pt x="0" y="18"/>
                    </a:lnTo>
                    <a:lnTo>
                      <a:pt x="51" y="34"/>
                    </a:lnTo>
                    <a:lnTo>
                      <a:pt x="45" y="22"/>
                    </a:lnTo>
                    <a:lnTo>
                      <a:pt x="63" y="28"/>
                    </a:lnTo>
                    <a:lnTo>
                      <a:pt x="67" y="19"/>
                    </a:lnTo>
                    <a:lnTo>
                      <a:pt x="57" y="16"/>
                    </a:lnTo>
                    <a:lnTo>
                      <a:pt x="63" y="2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0" name="Freeform 159"/>
              <p:cNvSpPr/>
              <p:nvPr/>
            </p:nvSpPr>
            <p:spPr bwMode="auto">
              <a:xfrm>
                <a:off x="980" y="2282"/>
                <a:ext cx="26" cy="47"/>
              </a:xfrm>
              <a:custGeom>
                <a:avLst/>
                <a:gdLst>
                  <a:gd name="T0" fmla="*/ 19 w 76"/>
                  <a:gd name="T1" fmla="*/ 129 h 141"/>
                  <a:gd name="T2" fmla="*/ 20 w 76"/>
                  <a:gd name="T3" fmla="*/ 138 h 141"/>
                  <a:gd name="T4" fmla="*/ 76 w 76"/>
                  <a:gd name="T5" fmla="*/ 6 h 141"/>
                  <a:gd name="T6" fmla="*/ 58 w 76"/>
                  <a:gd name="T7" fmla="*/ 0 h 141"/>
                  <a:gd name="T8" fmla="*/ 3 w 76"/>
                  <a:gd name="T9" fmla="*/ 132 h 141"/>
                  <a:gd name="T10" fmla="*/ 4 w 76"/>
                  <a:gd name="T11" fmla="*/ 141 h 141"/>
                  <a:gd name="T12" fmla="*/ 3 w 76"/>
                  <a:gd name="T13" fmla="*/ 132 h 141"/>
                  <a:gd name="T14" fmla="*/ 0 w 76"/>
                  <a:gd name="T15" fmla="*/ 137 h 141"/>
                  <a:gd name="T16" fmla="*/ 4 w 76"/>
                  <a:gd name="T17" fmla="*/ 141 h 141"/>
                  <a:gd name="T18" fmla="*/ 19 w 76"/>
                  <a:gd name="T19" fmla="*/ 129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41"/>
                  <a:gd name="T32" fmla="*/ 76 w 76"/>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41">
                    <a:moveTo>
                      <a:pt x="19" y="129"/>
                    </a:moveTo>
                    <a:lnTo>
                      <a:pt x="20" y="138"/>
                    </a:lnTo>
                    <a:lnTo>
                      <a:pt x="76" y="6"/>
                    </a:lnTo>
                    <a:lnTo>
                      <a:pt x="58" y="0"/>
                    </a:lnTo>
                    <a:lnTo>
                      <a:pt x="3" y="132"/>
                    </a:lnTo>
                    <a:lnTo>
                      <a:pt x="4" y="141"/>
                    </a:lnTo>
                    <a:lnTo>
                      <a:pt x="3" y="132"/>
                    </a:lnTo>
                    <a:lnTo>
                      <a:pt x="0" y="137"/>
                    </a:lnTo>
                    <a:lnTo>
                      <a:pt x="4" y="141"/>
                    </a:lnTo>
                    <a:lnTo>
                      <a:pt x="19" y="12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1" name="Freeform 160"/>
              <p:cNvSpPr/>
              <p:nvPr/>
            </p:nvSpPr>
            <p:spPr bwMode="auto">
              <a:xfrm>
                <a:off x="982" y="2325"/>
                <a:ext cx="17" cy="19"/>
              </a:xfrm>
              <a:custGeom>
                <a:avLst/>
                <a:gdLst>
                  <a:gd name="T0" fmla="*/ 48 w 53"/>
                  <a:gd name="T1" fmla="*/ 40 h 58"/>
                  <a:gd name="T2" fmla="*/ 53 w 53"/>
                  <a:gd name="T3" fmla="*/ 43 h 58"/>
                  <a:gd name="T4" fmla="*/ 15 w 53"/>
                  <a:gd name="T5" fmla="*/ 0 h 58"/>
                  <a:gd name="T6" fmla="*/ 0 w 53"/>
                  <a:gd name="T7" fmla="*/ 12 h 58"/>
                  <a:gd name="T8" fmla="*/ 38 w 53"/>
                  <a:gd name="T9" fmla="*/ 55 h 58"/>
                  <a:gd name="T10" fmla="*/ 43 w 53"/>
                  <a:gd name="T11" fmla="*/ 58 h 58"/>
                  <a:gd name="T12" fmla="*/ 38 w 53"/>
                  <a:gd name="T13" fmla="*/ 55 h 58"/>
                  <a:gd name="T14" fmla="*/ 40 w 53"/>
                  <a:gd name="T15" fmla="*/ 56 h 58"/>
                  <a:gd name="T16" fmla="*/ 43 w 53"/>
                  <a:gd name="T17" fmla="*/ 58 h 58"/>
                  <a:gd name="T18" fmla="*/ 48 w 53"/>
                  <a:gd name="T19" fmla="*/ 4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58"/>
                  <a:gd name="T32" fmla="*/ 53 w 53"/>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58">
                    <a:moveTo>
                      <a:pt x="48" y="40"/>
                    </a:moveTo>
                    <a:lnTo>
                      <a:pt x="53" y="43"/>
                    </a:lnTo>
                    <a:lnTo>
                      <a:pt x="15" y="0"/>
                    </a:lnTo>
                    <a:lnTo>
                      <a:pt x="0" y="12"/>
                    </a:lnTo>
                    <a:lnTo>
                      <a:pt x="38" y="55"/>
                    </a:lnTo>
                    <a:lnTo>
                      <a:pt x="43" y="58"/>
                    </a:lnTo>
                    <a:lnTo>
                      <a:pt x="38" y="55"/>
                    </a:lnTo>
                    <a:lnTo>
                      <a:pt x="40" y="56"/>
                    </a:lnTo>
                    <a:lnTo>
                      <a:pt x="43" y="58"/>
                    </a:lnTo>
                    <a:lnTo>
                      <a:pt x="48" y="4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2" name="Freeform 161"/>
              <p:cNvSpPr/>
              <p:nvPr/>
            </p:nvSpPr>
            <p:spPr bwMode="auto">
              <a:xfrm>
                <a:off x="996" y="2338"/>
                <a:ext cx="21" cy="15"/>
              </a:xfrm>
              <a:custGeom>
                <a:avLst/>
                <a:gdLst>
                  <a:gd name="T0" fmla="*/ 45 w 63"/>
                  <a:gd name="T1" fmla="*/ 29 h 44"/>
                  <a:gd name="T2" fmla="*/ 57 w 63"/>
                  <a:gd name="T3" fmla="*/ 22 h 44"/>
                  <a:gd name="T4" fmla="*/ 5 w 63"/>
                  <a:gd name="T5" fmla="*/ 0 h 44"/>
                  <a:gd name="T6" fmla="*/ 0 w 63"/>
                  <a:gd name="T7" fmla="*/ 18 h 44"/>
                  <a:gd name="T8" fmla="*/ 51 w 63"/>
                  <a:gd name="T9" fmla="*/ 40 h 44"/>
                  <a:gd name="T10" fmla="*/ 63 w 63"/>
                  <a:gd name="T11" fmla="*/ 32 h 44"/>
                  <a:gd name="T12" fmla="*/ 51 w 63"/>
                  <a:gd name="T13" fmla="*/ 40 h 44"/>
                  <a:gd name="T14" fmla="*/ 60 w 63"/>
                  <a:gd name="T15" fmla="*/ 44 h 44"/>
                  <a:gd name="T16" fmla="*/ 63 w 63"/>
                  <a:gd name="T17" fmla="*/ 32 h 44"/>
                  <a:gd name="T18" fmla="*/ 45 w 63"/>
                  <a:gd name="T19" fmla="*/ 2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44"/>
                  <a:gd name="T32" fmla="*/ 63 w 6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44">
                    <a:moveTo>
                      <a:pt x="45" y="29"/>
                    </a:moveTo>
                    <a:lnTo>
                      <a:pt x="57" y="22"/>
                    </a:lnTo>
                    <a:lnTo>
                      <a:pt x="5" y="0"/>
                    </a:lnTo>
                    <a:lnTo>
                      <a:pt x="0" y="18"/>
                    </a:lnTo>
                    <a:lnTo>
                      <a:pt x="51" y="40"/>
                    </a:lnTo>
                    <a:lnTo>
                      <a:pt x="63" y="32"/>
                    </a:lnTo>
                    <a:lnTo>
                      <a:pt x="51" y="40"/>
                    </a:lnTo>
                    <a:lnTo>
                      <a:pt x="60" y="44"/>
                    </a:lnTo>
                    <a:lnTo>
                      <a:pt x="63" y="32"/>
                    </a:lnTo>
                    <a:lnTo>
                      <a:pt x="45" y="2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3" name="Freeform 162"/>
              <p:cNvSpPr/>
              <p:nvPr/>
            </p:nvSpPr>
            <p:spPr bwMode="auto">
              <a:xfrm>
                <a:off x="1011" y="2332"/>
                <a:ext cx="10" cy="17"/>
              </a:xfrm>
              <a:custGeom>
                <a:avLst/>
                <a:gdLst>
                  <a:gd name="T0" fmla="*/ 29 w 29"/>
                  <a:gd name="T1" fmla="*/ 2 h 50"/>
                  <a:gd name="T2" fmla="*/ 12 w 29"/>
                  <a:gd name="T3" fmla="*/ 0 h 50"/>
                  <a:gd name="T4" fmla="*/ 0 w 29"/>
                  <a:gd name="T5" fmla="*/ 47 h 50"/>
                  <a:gd name="T6" fmla="*/ 18 w 29"/>
                  <a:gd name="T7" fmla="*/ 50 h 50"/>
                  <a:gd name="T8" fmla="*/ 29 w 29"/>
                  <a:gd name="T9" fmla="*/ 3 h 50"/>
                  <a:gd name="T10" fmla="*/ 12 w 29"/>
                  <a:gd name="T11" fmla="*/ 2 h 50"/>
                  <a:gd name="T12" fmla="*/ 29 w 29"/>
                  <a:gd name="T13" fmla="*/ 2 h 50"/>
                  <a:gd name="T14" fmla="*/ 0 60000 65536"/>
                  <a:gd name="T15" fmla="*/ 0 60000 65536"/>
                  <a:gd name="T16" fmla="*/ 0 60000 65536"/>
                  <a:gd name="T17" fmla="*/ 0 60000 65536"/>
                  <a:gd name="T18" fmla="*/ 0 60000 65536"/>
                  <a:gd name="T19" fmla="*/ 0 60000 65536"/>
                  <a:gd name="T20" fmla="*/ 0 60000 65536"/>
                  <a:gd name="T21" fmla="*/ 0 w 29"/>
                  <a:gd name="T22" fmla="*/ 0 h 50"/>
                  <a:gd name="T23" fmla="*/ 29 w 2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50">
                    <a:moveTo>
                      <a:pt x="29" y="2"/>
                    </a:moveTo>
                    <a:lnTo>
                      <a:pt x="12" y="0"/>
                    </a:lnTo>
                    <a:lnTo>
                      <a:pt x="0" y="47"/>
                    </a:lnTo>
                    <a:lnTo>
                      <a:pt x="18" y="50"/>
                    </a:lnTo>
                    <a:lnTo>
                      <a:pt x="29" y="3"/>
                    </a:lnTo>
                    <a:lnTo>
                      <a:pt x="12" y="2"/>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4" name="Freeform 163"/>
              <p:cNvSpPr/>
              <p:nvPr/>
            </p:nvSpPr>
            <p:spPr bwMode="auto">
              <a:xfrm>
                <a:off x="1012" y="2333"/>
                <a:ext cx="9" cy="39"/>
              </a:xfrm>
              <a:custGeom>
                <a:avLst/>
                <a:gdLst>
                  <a:gd name="T0" fmla="*/ 4 w 27"/>
                  <a:gd name="T1" fmla="*/ 109 h 117"/>
                  <a:gd name="T2" fmla="*/ 17 w 27"/>
                  <a:gd name="T3" fmla="*/ 101 h 117"/>
                  <a:gd name="T4" fmla="*/ 27 w 27"/>
                  <a:gd name="T5" fmla="*/ 0 h 117"/>
                  <a:gd name="T6" fmla="*/ 10 w 27"/>
                  <a:gd name="T7" fmla="*/ 0 h 117"/>
                  <a:gd name="T8" fmla="*/ 0 w 27"/>
                  <a:gd name="T9" fmla="*/ 101 h 117"/>
                  <a:gd name="T10" fmla="*/ 13 w 27"/>
                  <a:gd name="T11" fmla="*/ 94 h 117"/>
                  <a:gd name="T12" fmla="*/ 4 w 27"/>
                  <a:gd name="T13" fmla="*/ 109 h 117"/>
                  <a:gd name="T14" fmla="*/ 16 w 27"/>
                  <a:gd name="T15" fmla="*/ 117 h 117"/>
                  <a:gd name="T16" fmla="*/ 17 w 27"/>
                  <a:gd name="T17" fmla="*/ 101 h 117"/>
                  <a:gd name="T18" fmla="*/ 4 w 27"/>
                  <a:gd name="T19" fmla="*/ 109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17"/>
                  <a:gd name="T32" fmla="*/ 27 w 27"/>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17">
                    <a:moveTo>
                      <a:pt x="4" y="109"/>
                    </a:moveTo>
                    <a:lnTo>
                      <a:pt x="17" y="101"/>
                    </a:lnTo>
                    <a:lnTo>
                      <a:pt x="27" y="0"/>
                    </a:lnTo>
                    <a:lnTo>
                      <a:pt x="10" y="0"/>
                    </a:lnTo>
                    <a:lnTo>
                      <a:pt x="0" y="101"/>
                    </a:lnTo>
                    <a:lnTo>
                      <a:pt x="13" y="94"/>
                    </a:lnTo>
                    <a:lnTo>
                      <a:pt x="4" y="109"/>
                    </a:lnTo>
                    <a:lnTo>
                      <a:pt x="16" y="117"/>
                    </a:lnTo>
                    <a:lnTo>
                      <a:pt x="17" y="101"/>
                    </a:lnTo>
                    <a:lnTo>
                      <a:pt x="4" y="10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5" name="Freeform 164"/>
              <p:cNvSpPr/>
              <p:nvPr/>
            </p:nvSpPr>
            <p:spPr bwMode="auto">
              <a:xfrm>
                <a:off x="992" y="2351"/>
                <a:ext cx="24" cy="18"/>
              </a:xfrm>
              <a:custGeom>
                <a:avLst/>
                <a:gdLst>
                  <a:gd name="T0" fmla="*/ 12 w 71"/>
                  <a:gd name="T1" fmla="*/ 19 h 56"/>
                  <a:gd name="T2" fmla="*/ 2 w 71"/>
                  <a:gd name="T3" fmla="*/ 19 h 56"/>
                  <a:gd name="T4" fmla="*/ 62 w 71"/>
                  <a:gd name="T5" fmla="*/ 56 h 56"/>
                  <a:gd name="T6" fmla="*/ 71 w 71"/>
                  <a:gd name="T7" fmla="*/ 41 h 56"/>
                  <a:gd name="T8" fmla="*/ 11 w 71"/>
                  <a:gd name="T9" fmla="*/ 4 h 56"/>
                  <a:gd name="T10" fmla="*/ 0 w 71"/>
                  <a:gd name="T11" fmla="*/ 4 h 56"/>
                  <a:gd name="T12" fmla="*/ 11 w 71"/>
                  <a:gd name="T13" fmla="*/ 4 h 56"/>
                  <a:gd name="T14" fmla="*/ 6 w 71"/>
                  <a:gd name="T15" fmla="*/ 0 h 56"/>
                  <a:gd name="T16" fmla="*/ 0 w 71"/>
                  <a:gd name="T17" fmla="*/ 4 h 56"/>
                  <a:gd name="T18" fmla="*/ 12 w 71"/>
                  <a:gd name="T19" fmla="*/ 19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56"/>
                  <a:gd name="T32" fmla="*/ 71 w 71"/>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56">
                    <a:moveTo>
                      <a:pt x="12" y="19"/>
                    </a:moveTo>
                    <a:lnTo>
                      <a:pt x="2" y="19"/>
                    </a:lnTo>
                    <a:lnTo>
                      <a:pt x="62" y="56"/>
                    </a:lnTo>
                    <a:lnTo>
                      <a:pt x="71" y="41"/>
                    </a:lnTo>
                    <a:lnTo>
                      <a:pt x="11" y="4"/>
                    </a:lnTo>
                    <a:lnTo>
                      <a:pt x="0" y="4"/>
                    </a:lnTo>
                    <a:lnTo>
                      <a:pt x="11" y="4"/>
                    </a:lnTo>
                    <a:lnTo>
                      <a:pt x="6" y="0"/>
                    </a:lnTo>
                    <a:lnTo>
                      <a:pt x="0" y="4"/>
                    </a:lnTo>
                    <a:lnTo>
                      <a:pt x="12"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6" name="Freeform 165"/>
              <p:cNvSpPr/>
              <p:nvPr/>
            </p:nvSpPr>
            <p:spPr bwMode="auto">
              <a:xfrm>
                <a:off x="976" y="2352"/>
                <a:ext cx="20" cy="18"/>
              </a:xfrm>
              <a:custGeom>
                <a:avLst/>
                <a:gdLst>
                  <a:gd name="T0" fmla="*/ 12 w 62"/>
                  <a:gd name="T1" fmla="*/ 53 h 53"/>
                  <a:gd name="T2" fmla="*/ 12 w 62"/>
                  <a:gd name="T3" fmla="*/ 53 h 53"/>
                  <a:gd name="T4" fmla="*/ 62 w 62"/>
                  <a:gd name="T5" fmla="*/ 15 h 53"/>
                  <a:gd name="T6" fmla="*/ 50 w 62"/>
                  <a:gd name="T7" fmla="*/ 0 h 53"/>
                  <a:gd name="T8" fmla="*/ 0 w 62"/>
                  <a:gd name="T9" fmla="*/ 38 h 53"/>
                  <a:gd name="T10" fmla="*/ 0 w 62"/>
                  <a:gd name="T11" fmla="*/ 38 h 53"/>
                  <a:gd name="T12" fmla="*/ 12 w 62"/>
                  <a:gd name="T13" fmla="*/ 53 h 53"/>
                  <a:gd name="T14" fmla="*/ 0 60000 65536"/>
                  <a:gd name="T15" fmla="*/ 0 60000 65536"/>
                  <a:gd name="T16" fmla="*/ 0 60000 65536"/>
                  <a:gd name="T17" fmla="*/ 0 60000 65536"/>
                  <a:gd name="T18" fmla="*/ 0 60000 65536"/>
                  <a:gd name="T19" fmla="*/ 0 60000 65536"/>
                  <a:gd name="T20" fmla="*/ 0 60000 65536"/>
                  <a:gd name="T21" fmla="*/ 0 w 62"/>
                  <a:gd name="T22" fmla="*/ 0 h 53"/>
                  <a:gd name="T23" fmla="*/ 62 w 62"/>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53">
                    <a:moveTo>
                      <a:pt x="12" y="53"/>
                    </a:moveTo>
                    <a:lnTo>
                      <a:pt x="12" y="53"/>
                    </a:lnTo>
                    <a:lnTo>
                      <a:pt x="62" y="15"/>
                    </a:lnTo>
                    <a:lnTo>
                      <a:pt x="50" y="0"/>
                    </a:lnTo>
                    <a:lnTo>
                      <a:pt x="0" y="38"/>
                    </a:lnTo>
                    <a:lnTo>
                      <a:pt x="12" y="5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7" name="Freeform 166"/>
              <p:cNvSpPr/>
              <p:nvPr/>
            </p:nvSpPr>
            <p:spPr bwMode="auto">
              <a:xfrm>
                <a:off x="948" y="2365"/>
                <a:ext cx="32" cy="29"/>
              </a:xfrm>
              <a:custGeom>
                <a:avLst/>
                <a:gdLst>
                  <a:gd name="T0" fmla="*/ 0 w 95"/>
                  <a:gd name="T1" fmla="*/ 75 h 87"/>
                  <a:gd name="T2" fmla="*/ 14 w 95"/>
                  <a:gd name="T3" fmla="*/ 80 h 87"/>
                  <a:gd name="T4" fmla="*/ 95 w 95"/>
                  <a:gd name="T5" fmla="*/ 15 h 87"/>
                  <a:gd name="T6" fmla="*/ 83 w 95"/>
                  <a:gd name="T7" fmla="*/ 0 h 87"/>
                  <a:gd name="T8" fmla="*/ 3 w 95"/>
                  <a:gd name="T9" fmla="*/ 65 h 87"/>
                  <a:gd name="T10" fmla="*/ 17 w 95"/>
                  <a:gd name="T11" fmla="*/ 69 h 87"/>
                  <a:gd name="T12" fmla="*/ 0 w 95"/>
                  <a:gd name="T13" fmla="*/ 75 h 87"/>
                  <a:gd name="T14" fmla="*/ 6 w 95"/>
                  <a:gd name="T15" fmla="*/ 87 h 87"/>
                  <a:gd name="T16" fmla="*/ 14 w 95"/>
                  <a:gd name="T17" fmla="*/ 80 h 87"/>
                  <a:gd name="T18" fmla="*/ 0 w 95"/>
                  <a:gd name="T19" fmla="*/ 75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87"/>
                  <a:gd name="T32" fmla="*/ 95 w 9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87">
                    <a:moveTo>
                      <a:pt x="0" y="75"/>
                    </a:moveTo>
                    <a:lnTo>
                      <a:pt x="14" y="80"/>
                    </a:lnTo>
                    <a:lnTo>
                      <a:pt x="95" y="15"/>
                    </a:lnTo>
                    <a:lnTo>
                      <a:pt x="83" y="0"/>
                    </a:lnTo>
                    <a:lnTo>
                      <a:pt x="3" y="65"/>
                    </a:lnTo>
                    <a:lnTo>
                      <a:pt x="17" y="69"/>
                    </a:lnTo>
                    <a:lnTo>
                      <a:pt x="0" y="75"/>
                    </a:lnTo>
                    <a:lnTo>
                      <a:pt x="6" y="87"/>
                    </a:lnTo>
                    <a:lnTo>
                      <a:pt x="14" y="8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8" name="Freeform 167"/>
              <p:cNvSpPr/>
              <p:nvPr/>
            </p:nvSpPr>
            <p:spPr bwMode="auto">
              <a:xfrm>
                <a:off x="930" y="2351"/>
                <a:ext cx="24" cy="39"/>
              </a:xfrm>
              <a:custGeom>
                <a:avLst/>
                <a:gdLst>
                  <a:gd name="T0" fmla="*/ 1 w 70"/>
                  <a:gd name="T1" fmla="*/ 3 h 117"/>
                  <a:gd name="T2" fmla="*/ 1 w 70"/>
                  <a:gd name="T3" fmla="*/ 6 h 117"/>
                  <a:gd name="T4" fmla="*/ 53 w 70"/>
                  <a:gd name="T5" fmla="*/ 117 h 117"/>
                  <a:gd name="T6" fmla="*/ 70 w 70"/>
                  <a:gd name="T7" fmla="*/ 111 h 117"/>
                  <a:gd name="T8" fmla="*/ 19 w 70"/>
                  <a:gd name="T9" fmla="*/ 0 h 117"/>
                  <a:gd name="T10" fmla="*/ 19 w 70"/>
                  <a:gd name="T11" fmla="*/ 3 h 117"/>
                  <a:gd name="T12" fmla="*/ 1 w 70"/>
                  <a:gd name="T13" fmla="*/ 3 h 117"/>
                  <a:gd name="T14" fmla="*/ 0 w 70"/>
                  <a:gd name="T15" fmla="*/ 4 h 117"/>
                  <a:gd name="T16" fmla="*/ 1 w 70"/>
                  <a:gd name="T17" fmla="*/ 6 h 117"/>
                  <a:gd name="T18" fmla="*/ 1 w 70"/>
                  <a:gd name="T19" fmla="*/ 3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17"/>
                  <a:gd name="T32" fmla="*/ 70 w 70"/>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17">
                    <a:moveTo>
                      <a:pt x="1" y="3"/>
                    </a:moveTo>
                    <a:lnTo>
                      <a:pt x="1" y="6"/>
                    </a:lnTo>
                    <a:lnTo>
                      <a:pt x="53" y="117"/>
                    </a:lnTo>
                    <a:lnTo>
                      <a:pt x="70" y="111"/>
                    </a:lnTo>
                    <a:lnTo>
                      <a:pt x="19" y="0"/>
                    </a:lnTo>
                    <a:lnTo>
                      <a:pt x="19" y="3"/>
                    </a:lnTo>
                    <a:lnTo>
                      <a:pt x="1" y="3"/>
                    </a:lnTo>
                    <a:lnTo>
                      <a:pt x="0" y="4"/>
                    </a:lnTo>
                    <a:lnTo>
                      <a:pt x="1" y="6"/>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69" name="Freeform 168"/>
              <p:cNvSpPr/>
              <p:nvPr/>
            </p:nvSpPr>
            <p:spPr bwMode="auto">
              <a:xfrm>
                <a:off x="931" y="2328"/>
                <a:ext cx="7" cy="24"/>
              </a:xfrm>
              <a:custGeom>
                <a:avLst/>
                <a:gdLst>
                  <a:gd name="T0" fmla="*/ 3 w 22"/>
                  <a:gd name="T1" fmla="*/ 9 h 72"/>
                  <a:gd name="T2" fmla="*/ 3 w 22"/>
                  <a:gd name="T3" fmla="*/ 4 h 72"/>
                  <a:gd name="T4" fmla="*/ 0 w 22"/>
                  <a:gd name="T5" fmla="*/ 72 h 72"/>
                  <a:gd name="T6" fmla="*/ 18 w 22"/>
                  <a:gd name="T7" fmla="*/ 72 h 72"/>
                  <a:gd name="T8" fmla="*/ 21 w 22"/>
                  <a:gd name="T9" fmla="*/ 4 h 72"/>
                  <a:gd name="T10" fmla="*/ 21 w 22"/>
                  <a:gd name="T11" fmla="*/ 0 h 72"/>
                  <a:gd name="T12" fmla="*/ 21 w 22"/>
                  <a:gd name="T13" fmla="*/ 4 h 72"/>
                  <a:gd name="T14" fmla="*/ 22 w 22"/>
                  <a:gd name="T15" fmla="*/ 3 h 72"/>
                  <a:gd name="T16" fmla="*/ 21 w 22"/>
                  <a:gd name="T17" fmla="*/ 0 h 72"/>
                  <a:gd name="T18" fmla="*/ 3 w 22"/>
                  <a:gd name="T19" fmla="*/ 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72"/>
                  <a:gd name="T32" fmla="*/ 22 w 22"/>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72">
                    <a:moveTo>
                      <a:pt x="3" y="9"/>
                    </a:moveTo>
                    <a:lnTo>
                      <a:pt x="3" y="4"/>
                    </a:lnTo>
                    <a:lnTo>
                      <a:pt x="0" y="72"/>
                    </a:lnTo>
                    <a:lnTo>
                      <a:pt x="18" y="72"/>
                    </a:lnTo>
                    <a:lnTo>
                      <a:pt x="21" y="4"/>
                    </a:lnTo>
                    <a:lnTo>
                      <a:pt x="21" y="0"/>
                    </a:lnTo>
                    <a:lnTo>
                      <a:pt x="21" y="4"/>
                    </a:lnTo>
                    <a:lnTo>
                      <a:pt x="22" y="3"/>
                    </a:lnTo>
                    <a:lnTo>
                      <a:pt x="21"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0" name="Freeform 169"/>
              <p:cNvSpPr/>
              <p:nvPr/>
            </p:nvSpPr>
            <p:spPr bwMode="auto">
              <a:xfrm>
                <a:off x="914" y="2296"/>
                <a:ext cx="24" cy="35"/>
              </a:xfrm>
              <a:custGeom>
                <a:avLst/>
                <a:gdLst>
                  <a:gd name="T0" fmla="*/ 7 w 70"/>
                  <a:gd name="T1" fmla="*/ 18 h 105"/>
                  <a:gd name="T2" fmla="*/ 0 w 70"/>
                  <a:gd name="T3" fmla="*/ 14 h 105"/>
                  <a:gd name="T4" fmla="*/ 52 w 70"/>
                  <a:gd name="T5" fmla="*/ 105 h 105"/>
                  <a:gd name="T6" fmla="*/ 70 w 70"/>
                  <a:gd name="T7" fmla="*/ 96 h 105"/>
                  <a:gd name="T8" fmla="*/ 17 w 70"/>
                  <a:gd name="T9" fmla="*/ 5 h 105"/>
                  <a:gd name="T10" fmla="*/ 10 w 70"/>
                  <a:gd name="T11" fmla="*/ 0 h 105"/>
                  <a:gd name="T12" fmla="*/ 17 w 70"/>
                  <a:gd name="T13" fmla="*/ 5 h 105"/>
                  <a:gd name="T14" fmla="*/ 14 w 70"/>
                  <a:gd name="T15" fmla="*/ 0 h 105"/>
                  <a:gd name="T16" fmla="*/ 10 w 70"/>
                  <a:gd name="T17" fmla="*/ 0 h 105"/>
                  <a:gd name="T18" fmla="*/ 7 w 70"/>
                  <a:gd name="T19" fmla="*/ 18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05"/>
                  <a:gd name="T32" fmla="*/ 70 w 70"/>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05">
                    <a:moveTo>
                      <a:pt x="7" y="18"/>
                    </a:moveTo>
                    <a:lnTo>
                      <a:pt x="0" y="14"/>
                    </a:lnTo>
                    <a:lnTo>
                      <a:pt x="52" y="105"/>
                    </a:lnTo>
                    <a:lnTo>
                      <a:pt x="70" y="96"/>
                    </a:lnTo>
                    <a:lnTo>
                      <a:pt x="17" y="5"/>
                    </a:lnTo>
                    <a:lnTo>
                      <a:pt x="10" y="0"/>
                    </a:lnTo>
                    <a:lnTo>
                      <a:pt x="17" y="5"/>
                    </a:lnTo>
                    <a:lnTo>
                      <a:pt x="14" y="0"/>
                    </a:lnTo>
                    <a:lnTo>
                      <a:pt x="10" y="0"/>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1" name="Freeform 170"/>
              <p:cNvSpPr/>
              <p:nvPr/>
            </p:nvSpPr>
            <p:spPr bwMode="auto">
              <a:xfrm>
                <a:off x="883" y="2290"/>
                <a:ext cx="35" cy="12"/>
              </a:xfrm>
              <a:custGeom>
                <a:avLst/>
                <a:gdLst>
                  <a:gd name="T0" fmla="*/ 0 w 104"/>
                  <a:gd name="T1" fmla="*/ 14 h 35"/>
                  <a:gd name="T2" fmla="*/ 6 w 104"/>
                  <a:gd name="T3" fmla="*/ 17 h 35"/>
                  <a:gd name="T4" fmla="*/ 101 w 104"/>
                  <a:gd name="T5" fmla="*/ 35 h 35"/>
                  <a:gd name="T6" fmla="*/ 104 w 104"/>
                  <a:gd name="T7" fmla="*/ 17 h 35"/>
                  <a:gd name="T8" fmla="*/ 9 w 104"/>
                  <a:gd name="T9" fmla="*/ 0 h 35"/>
                  <a:gd name="T10" fmla="*/ 14 w 104"/>
                  <a:gd name="T11" fmla="*/ 3 h 35"/>
                  <a:gd name="T12" fmla="*/ 0 w 104"/>
                  <a:gd name="T13" fmla="*/ 14 h 35"/>
                  <a:gd name="T14" fmla="*/ 3 w 104"/>
                  <a:gd name="T15" fmla="*/ 17 h 35"/>
                  <a:gd name="T16" fmla="*/ 6 w 104"/>
                  <a:gd name="T17" fmla="*/ 17 h 35"/>
                  <a:gd name="T18" fmla="*/ 0 w 104"/>
                  <a:gd name="T19" fmla="*/ 14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35"/>
                  <a:gd name="T32" fmla="*/ 104 w 104"/>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35">
                    <a:moveTo>
                      <a:pt x="0" y="14"/>
                    </a:moveTo>
                    <a:lnTo>
                      <a:pt x="6" y="17"/>
                    </a:lnTo>
                    <a:lnTo>
                      <a:pt x="101" y="35"/>
                    </a:lnTo>
                    <a:lnTo>
                      <a:pt x="104" y="17"/>
                    </a:lnTo>
                    <a:lnTo>
                      <a:pt x="9" y="0"/>
                    </a:lnTo>
                    <a:lnTo>
                      <a:pt x="14" y="3"/>
                    </a:lnTo>
                    <a:lnTo>
                      <a:pt x="0" y="14"/>
                    </a:lnTo>
                    <a:lnTo>
                      <a:pt x="3" y="17"/>
                    </a:lnTo>
                    <a:lnTo>
                      <a:pt x="6" y="17"/>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2" name="Freeform 171"/>
              <p:cNvSpPr/>
              <p:nvPr/>
            </p:nvSpPr>
            <p:spPr bwMode="auto">
              <a:xfrm>
                <a:off x="861" y="2263"/>
                <a:ext cx="27" cy="32"/>
              </a:xfrm>
              <a:custGeom>
                <a:avLst/>
                <a:gdLst>
                  <a:gd name="T0" fmla="*/ 5 w 79"/>
                  <a:gd name="T1" fmla="*/ 2 h 94"/>
                  <a:gd name="T2" fmla="*/ 5 w 79"/>
                  <a:gd name="T3" fmla="*/ 12 h 94"/>
                  <a:gd name="T4" fmla="*/ 65 w 79"/>
                  <a:gd name="T5" fmla="*/ 94 h 94"/>
                  <a:gd name="T6" fmla="*/ 79 w 79"/>
                  <a:gd name="T7" fmla="*/ 83 h 94"/>
                  <a:gd name="T8" fmla="*/ 19 w 79"/>
                  <a:gd name="T9" fmla="*/ 0 h 94"/>
                  <a:gd name="T10" fmla="*/ 19 w 79"/>
                  <a:gd name="T11" fmla="*/ 11 h 94"/>
                  <a:gd name="T12" fmla="*/ 5 w 79"/>
                  <a:gd name="T13" fmla="*/ 2 h 94"/>
                  <a:gd name="T14" fmla="*/ 0 w 79"/>
                  <a:gd name="T15" fmla="*/ 6 h 94"/>
                  <a:gd name="T16" fmla="*/ 5 w 79"/>
                  <a:gd name="T17" fmla="*/ 12 h 94"/>
                  <a:gd name="T18" fmla="*/ 5 w 79"/>
                  <a:gd name="T19" fmla="*/ 2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94"/>
                  <a:gd name="T32" fmla="*/ 79 w 7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94">
                    <a:moveTo>
                      <a:pt x="5" y="2"/>
                    </a:moveTo>
                    <a:lnTo>
                      <a:pt x="5" y="12"/>
                    </a:lnTo>
                    <a:lnTo>
                      <a:pt x="65" y="94"/>
                    </a:lnTo>
                    <a:lnTo>
                      <a:pt x="79" y="83"/>
                    </a:lnTo>
                    <a:lnTo>
                      <a:pt x="19" y="0"/>
                    </a:lnTo>
                    <a:lnTo>
                      <a:pt x="19" y="11"/>
                    </a:lnTo>
                    <a:lnTo>
                      <a:pt x="5" y="2"/>
                    </a:lnTo>
                    <a:lnTo>
                      <a:pt x="0" y="6"/>
                    </a:lnTo>
                    <a:lnTo>
                      <a:pt x="5" y="12"/>
                    </a:lnTo>
                    <a:lnTo>
                      <a:pt x="5"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3" name="Freeform 172"/>
              <p:cNvSpPr/>
              <p:nvPr/>
            </p:nvSpPr>
            <p:spPr bwMode="auto">
              <a:xfrm>
                <a:off x="863" y="2222"/>
                <a:ext cx="32" cy="45"/>
              </a:xfrm>
              <a:custGeom>
                <a:avLst/>
                <a:gdLst>
                  <a:gd name="T0" fmla="*/ 88 w 95"/>
                  <a:gd name="T1" fmla="*/ 2 h 134"/>
                  <a:gd name="T2" fmla="*/ 80 w 95"/>
                  <a:gd name="T3" fmla="*/ 6 h 134"/>
                  <a:gd name="T4" fmla="*/ 0 w 95"/>
                  <a:gd name="T5" fmla="*/ 125 h 134"/>
                  <a:gd name="T6" fmla="*/ 14 w 95"/>
                  <a:gd name="T7" fmla="*/ 134 h 134"/>
                  <a:gd name="T8" fmla="*/ 95 w 95"/>
                  <a:gd name="T9" fmla="*/ 15 h 134"/>
                  <a:gd name="T10" fmla="*/ 88 w 95"/>
                  <a:gd name="T11" fmla="*/ 19 h 134"/>
                  <a:gd name="T12" fmla="*/ 88 w 95"/>
                  <a:gd name="T13" fmla="*/ 0 h 134"/>
                  <a:gd name="T14" fmla="*/ 83 w 95"/>
                  <a:gd name="T15" fmla="*/ 2 h 134"/>
                  <a:gd name="T16" fmla="*/ 80 w 95"/>
                  <a:gd name="T17" fmla="*/ 6 h 134"/>
                  <a:gd name="T18" fmla="*/ 88 w 95"/>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134"/>
                  <a:gd name="T32" fmla="*/ 95 w 95"/>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134">
                    <a:moveTo>
                      <a:pt x="88" y="2"/>
                    </a:moveTo>
                    <a:lnTo>
                      <a:pt x="80" y="6"/>
                    </a:lnTo>
                    <a:lnTo>
                      <a:pt x="0" y="125"/>
                    </a:lnTo>
                    <a:lnTo>
                      <a:pt x="14" y="134"/>
                    </a:lnTo>
                    <a:lnTo>
                      <a:pt x="95" y="15"/>
                    </a:lnTo>
                    <a:lnTo>
                      <a:pt x="88" y="19"/>
                    </a:lnTo>
                    <a:lnTo>
                      <a:pt x="88" y="0"/>
                    </a:lnTo>
                    <a:lnTo>
                      <a:pt x="83" y="2"/>
                    </a:lnTo>
                    <a:lnTo>
                      <a:pt x="80" y="6"/>
                    </a:lnTo>
                    <a:lnTo>
                      <a:pt x="88"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4" name="Freeform 173"/>
              <p:cNvSpPr/>
              <p:nvPr/>
            </p:nvSpPr>
            <p:spPr bwMode="auto">
              <a:xfrm>
                <a:off x="892" y="2222"/>
                <a:ext cx="32" cy="7"/>
              </a:xfrm>
              <a:custGeom>
                <a:avLst/>
                <a:gdLst>
                  <a:gd name="T0" fmla="*/ 79 w 96"/>
                  <a:gd name="T1" fmla="*/ 4 h 19"/>
                  <a:gd name="T2" fmla="*/ 88 w 96"/>
                  <a:gd name="T3" fmla="*/ 0 h 19"/>
                  <a:gd name="T4" fmla="*/ 0 w 96"/>
                  <a:gd name="T5" fmla="*/ 2 h 19"/>
                  <a:gd name="T6" fmla="*/ 0 w 96"/>
                  <a:gd name="T7" fmla="*/ 19 h 19"/>
                  <a:gd name="T8" fmla="*/ 88 w 96"/>
                  <a:gd name="T9" fmla="*/ 18 h 19"/>
                  <a:gd name="T10" fmla="*/ 96 w 96"/>
                  <a:gd name="T11" fmla="*/ 13 h 19"/>
                  <a:gd name="T12" fmla="*/ 88 w 96"/>
                  <a:gd name="T13" fmla="*/ 19 h 19"/>
                  <a:gd name="T14" fmla="*/ 93 w 96"/>
                  <a:gd name="T15" fmla="*/ 18 h 19"/>
                  <a:gd name="T16" fmla="*/ 96 w 96"/>
                  <a:gd name="T17" fmla="*/ 13 h 19"/>
                  <a:gd name="T18" fmla="*/ 79 w 96"/>
                  <a:gd name="T19" fmla="*/ 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9"/>
                  <a:gd name="T32" fmla="*/ 96 w 9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9">
                    <a:moveTo>
                      <a:pt x="79" y="4"/>
                    </a:moveTo>
                    <a:lnTo>
                      <a:pt x="88" y="0"/>
                    </a:lnTo>
                    <a:lnTo>
                      <a:pt x="0" y="2"/>
                    </a:lnTo>
                    <a:lnTo>
                      <a:pt x="0" y="19"/>
                    </a:lnTo>
                    <a:lnTo>
                      <a:pt x="88" y="18"/>
                    </a:lnTo>
                    <a:lnTo>
                      <a:pt x="96" y="13"/>
                    </a:lnTo>
                    <a:lnTo>
                      <a:pt x="88" y="19"/>
                    </a:lnTo>
                    <a:lnTo>
                      <a:pt x="93" y="18"/>
                    </a:lnTo>
                    <a:lnTo>
                      <a:pt x="96" y="13"/>
                    </a:lnTo>
                    <a:lnTo>
                      <a:pt x="79"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5" name="Freeform 174"/>
              <p:cNvSpPr/>
              <p:nvPr/>
            </p:nvSpPr>
            <p:spPr bwMode="auto">
              <a:xfrm>
                <a:off x="919" y="2209"/>
                <a:ext cx="14" cy="18"/>
              </a:xfrm>
              <a:custGeom>
                <a:avLst/>
                <a:gdLst>
                  <a:gd name="T0" fmla="*/ 26 w 44"/>
                  <a:gd name="T1" fmla="*/ 18 h 53"/>
                  <a:gd name="T2" fmla="*/ 22 w 44"/>
                  <a:gd name="T3" fmla="*/ 5 h 53"/>
                  <a:gd name="T4" fmla="*/ 0 w 44"/>
                  <a:gd name="T5" fmla="*/ 44 h 53"/>
                  <a:gd name="T6" fmla="*/ 17 w 44"/>
                  <a:gd name="T7" fmla="*/ 53 h 53"/>
                  <a:gd name="T8" fmla="*/ 39 w 44"/>
                  <a:gd name="T9" fmla="*/ 14 h 53"/>
                  <a:gd name="T10" fmla="*/ 35 w 44"/>
                  <a:gd name="T11" fmla="*/ 0 h 53"/>
                  <a:gd name="T12" fmla="*/ 39 w 44"/>
                  <a:gd name="T13" fmla="*/ 14 h 53"/>
                  <a:gd name="T14" fmla="*/ 44 w 44"/>
                  <a:gd name="T15" fmla="*/ 6 h 53"/>
                  <a:gd name="T16" fmla="*/ 35 w 44"/>
                  <a:gd name="T17" fmla="*/ 0 h 53"/>
                  <a:gd name="T18" fmla="*/ 26 w 44"/>
                  <a:gd name="T19" fmla="*/ 1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3"/>
                  <a:gd name="T32" fmla="*/ 44 w 44"/>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3">
                    <a:moveTo>
                      <a:pt x="26" y="18"/>
                    </a:moveTo>
                    <a:lnTo>
                      <a:pt x="22" y="5"/>
                    </a:lnTo>
                    <a:lnTo>
                      <a:pt x="0" y="44"/>
                    </a:lnTo>
                    <a:lnTo>
                      <a:pt x="17" y="53"/>
                    </a:lnTo>
                    <a:lnTo>
                      <a:pt x="39" y="14"/>
                    </a:lnTo>
                    <a:lnTo>
                      <a:pt x="35" y="0"/>
                    </a:lnTo>
                    <a:lnTo>
                      <a:pt x="39" y="14"/>
                    </a:lnTo>
                    <a:lnTo>
                      <a:pt x="44" y="6"/>
                    </a:lnTo>
                    <a:lnTo>
                      <a:pt x="35" y="0"/>
                    </a:lnTo>
                    <a:lnTo>
                      <a:pt x="26"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6" name="Freeform 175"/>
              <p:cNvSpPr/>
              <p:nvPr/>
            </p:nvSpPr>
            <p:spPr bwMode="auto">
              <a:xfrm>
                <a:off x="906" y="2195"/>
                <a:ext cx="24" cy="20"/>
              </a:xfrm>
              <a:custGeom>
                <a:avLst/>
                <a:gdLst>
                  <a:gd name="T0" fmla="*/ 8 w 73"/>
                  <a:gd name="T1" fmla="*/ 21 h 59"/>
                  <a:gd name="T2" fmla="*/ 0 w 73"/>
                  <a:gd name="T3" fmla="*/ 21 h 59"/>
                  <a:gd name="T4" fmla="*/ 64 w 73"/>
                  <a:gd name="T5" fmla="*/ 59 h 59"/>
                  <a:gd name="T6" fmla="*/ 73 w 73"/>
                  <a:gd name="T7" fmla="*/ 41 h 59"/>
                  <a:gd name="T8" fmla="*/ 8 w 73"/>
                  <a:gd name="T9" fmla="*/ 3 h 59"/>
                  <a:gd name="T10" fmla="*/ 0 w 73"/>
                  <a:gd name="T11" fmla="*/ 3 h 59"/>
                  <a:gd name="T12" fmla="*/ 8 w 73"/>
                  <a:gd name="T13" fmla="*/ 3 h 59"/>
                  <a:gd name="T14" fmla="*/ 4 w 73"/>
                  <a:gd name="T15" fmla="*/ 0 h 59"/>
                  <a:gd name="T16" fmla="*/ 0 w 73"/>
                  <a:gd name="T17" fmla="*/ 3 h 59"/>
                  <a:gd name="T18" fmla="*/ 8 w 73"/>
                  <a:gd name="T19" fmla="*/ 21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59"/>
                  <a:gd name="T32" fmla="*/ 73 w 73"/>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59">
                    <a:moveTo>
                      <a:pt x="8" y="21"/>
                    </a:moveTo>
                    <a:lnTo>
                      <a:pt x="0" y="21"/>
                    </a:lnTo>
                    <a:lnTo>
                      <a:pt x="64" y="59"/>
                    </a:lnTo>
                    <a:lnTo>
                      <a:pt x="73" y="41"/>
                    </a:lnTo>
                    <a:lnTo>
                      <a:pt x="8" y="3"/>
                    </a:lnTo>
                    <a:lnTo>
                      <a:pt x="0" y="3"/>
                    </a:lnTo>
                    <a:lnTo>
                      <a:pt x="8" y="3"/>
                    </a:lnTo>
                    <a:lnTo>
                      <a:pt x="4" y="0"/>
                    </a:lnTo>
                    <a:lnTo>
                      <a:pt x="0" y="3"/>
                    </a:lnTo>
                    <a:lnTo>
                      <a:pt x="8" y="2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7" name="Freeform 176"/>
              <p:cNvSpPr/>
              <p:nvPr/>
            </p:nvSpPr>
            <p:spPr bwMode="auto">
              <a:xfrm>
                <a:off x="885" y="2196"/>
                <a:ext cx="24" cy="19"/>
              </a:xfrm>
              <a:custGeom>
                <a:avLst/>
                <a:gdLst>
                  <a:gd name="T0" fmla="*/ 0 w 70"/>
                  <a:gd name="T1" fmla="*/ 46 h 55"/>
                  <a:gd name="T2" fmla="*/ 13 w 70"/>
                  <a:gd name="T3" fmla="*/ 50 h 55"/>
                  <a:gd name="T4" fmla="*/ 70 w 70"/>
                  <a:gd name="T5" fmla="*/ 18 h 55"/>
                  <a:gd name="T6" fmla="*/ 62 w 70"/>
                  <a:gd name="T7" fmla="*/ 0 h 55"/>
                  <a:gd name="T8" fmla="*/ 4 w 70"/>
                  <a:gd name="T9" fmla="*/ 33 h 55"/>
                  <a:gd name="T10" fmla="*/ 18 w 70"/>
                  <a:gd name="T11" fmla="*/ 37 h 55"/>
                  <a:gd name="T12" fmla="*/ 0 w 70"/>
                  <a:gd name="T13" fmla="*/ 46 h 55"/>
                  <a:gd name="T14" fmla="*/ 4 w 70"/>
                  <a:gd name="T15" fmla="*/ 55 h 55"/>
                  <a:gd name="T16" fmla="*/ 13 w 70"/>
                  <a:gd name="T17" fmla="*/ 50 h 55"/>
                  <a:gd name="T18" fmla="*/ 0 w 70"/>
                  <a:gd name="T19" fmla="*/ 46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55"/>
                  <a:gd name="T32" fmla="*/ 70 w 70"/>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55">
                    <a:moveTo>
                      <a:pt x="0" y="46"/>
                    </a:moveTo>
                    <a:lnTo>
                      <a:pt x="13" y="50"/>
                    </a:lnTo>
                    <a:lnTo>
                      <a:pt x="70" y="18"/>
                    </a:lnTo>
                    <a:lnTo>
                      <a:pt x="62" y="0"/>
                    </a:lnTo>
                    <a:lnTo>
                      <a:pt x="4" y="33"/>
                    </a:lnTo>
                    <a:lnTo>
                      <a:pt x="18" y="37"/>
                    </a:lnTo>
                    <a:lnTo>
                      <a:pt x="0" y="46"/>
                    </a:lnTo>
                    <a:lnTo>
                      <a:pt x="4" y="55"/>
                    </a:lnTo>
                    <a:lnTo>
                      <a:pt x="13" y="50"/>
                    </a:lnTo>
                    <a:lnTo>
                      <a:pt x="0" y="4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8" name="Freeform 177"/>
              <p:cNvSpPr/>
              <p:nvPr/>
            </p:nvSpPr>
            <p:spPr bwMode="auto">
              <a:xfrm>
                <a:off x="878" y="2193"/>
                <a:ext cx="13" cy="19"/>
              </a:xfrm>
              <a:custGeom>
                <a:avLst/>
                <a:gdLst>
                  <a:gd name="T0" fmla="*/ 5 w 41"/>
                  <a:gd name="T1" fmla="*/ 0 h 55"/>
                  <a:gd name="T2" fmla="*/ 3 w 41"/>
                  <a:gd name="T3" fmla="*/ 12 h 55"/>
                  <a:gd name="T4" fmla="*/ 23 w 41"/>
                  <a:gd name="T5" fmla="*/ 55 h 55"/>
                  <a:gd name="T6" fmla="*/ 41 w 41"/>
                  <a:gd name="T7" fmla="*/ 46 h 55"/>
                  <a:gd name="T8" fmla="*/ 20 w 41"/>
                  <a:gd name="T9" fmla="*/ 3 h 55"/>
                  <a:gd name="T10" fmla="*/ 17 w 41"/>
                  <a:gd name="T11" fmla="*/ 15 h 55"/>
                  <a:gd name="T12" fmla="*/ 5 w 41"/>
                  <a:gd name="T13" fmla="*/ 0 h 55"/>
                  <a:gd name="T14" fmla="*/ 0 w 41"/>
                  <a:gd name="T15" fmla="*/ 6 h 55"/>
                  <a:gd name="T16" fmla="*/ 3 w 41"/>
                  <a:gd name="T17" fmla="*/ 12 h 55"/>
                  <a:gd name="T18" fmla="*/ 5 w 41"/>
                  <a:gd name="T19" fmla="*/ 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55"/>
                  <a:gd name="T32" fmla="*/ 41 w 41"/>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55">
                    <a:moveTo>
                      <a:pt x="5" y="0"/>
                    </a:moveTo>
                    <a:lnTo>
                      <a:pt x="3" y="12"/>
                    </a:lnTo>
                    <a:lnTo>
                      <a:pt x="23" y="55"/>
                    </a:lnTo>
                    <a:lnTo>
                      <a:pt x="41" y="46"/>
                    </a:lnTo>
                    <a:lnTo>
                      <a:pt x="20" y="3"/>
                    </a:lnTo>
                    <a:lnTo>
                      <a:pt x="17" y="15"/>
                    </a:lnTo>
                    <a:lnTo>
                      <a:pt x="5" y="0"/>
                    </a:lnTo>
                    <a:lnTo>
                      <a:pt x="0" y="6"/>
                    </a:lnTo>
                    <a:lnTo>
                      <a:pt x="3" y="12"/>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79" name="Freeform 178"/>
              <p:cNvSpPr/>
              <p:nvPr/>
            </p:nvSpPr>
            <p:spPr bwMode="auto">
              <a:xfrm>
                <a:off x="879" y="2180"/>
                <a:ext cx="18" cy="18"/>
              </a:xfrm>
              <a:custGeom>
                <a:avLst/>
                <a:gdLst>
                  <a:gd name="T0" fmla="*/ 44 w 52"/>
                  <a:gd name="T1" fmla="*/ 0 h 54"/>
                  <a:gd name="T2" fmla="*/ 40 w 52"/>
                  <a:gd name="T3" fmla="*/ 1 h 54"/>
                  <a:gd name="T4" fmla="*/ 0 w 52"/>
                  <a:gd name="T5" fmla="*/ 39 h 54"/>
                  <a:gd name="T6" fmla="*/ 12 w 52"/>
                  <a:gd name="T7" fmla="*/ 54 h 54"/>
                  <a:gd name="T8" fmla="*/ 52 w 52"/>
                  <a:gd name="T9" fmla="*/ 16 h 54"/>
                  <a:gd name="T10" fmla="*/ 47 w 52"/>
                  <a:gd name="T11" fmla="*/ 17 h 54"/>
                  <a:gd name="T12" fmla="*/ 44 w 52"/>
                  <a:gd name="T13" fmla="*/ 0 h 54"/>
                  <a:gd name="T14" fmla="*/ 42 w 52"/>
                  <a:gd name="T15" fmla="*/ 0 h 54"/>
                  <a:gd name="T16" fmla="*/ 40 w 52"/>
                  <a:gd name="T17" fmla="*/ 1 h 54"/>
                  <a:gd name="T18" fmla="*/ 44 w 52"/>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54"/>
                  <a:gd name="T32" fmla="*/ 52 w 52"/>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54">
                    <a:moveTo>
                      <a:pt x="44" y="0"/>
                    </a:moveTo>
                    <a:lnTo>
                      <a:pt x="40" y="1"/>
                    </a:lnTo>
                    <a:lnTo>
                      <a:pt x="0" y="39"/>
                    </a:lnTo>
                    <a:lnTo>
                      <a:pt x="12" y="54"/>
                    </a:lnTo>
                    <a:lnTo>
                      <a:pt x="52" y="16"/>
                    </a:lnTo>
                    <a:lnTo>
                      <a:pt x="47" y="17"/>
                    </a:lnTo>
                    <a:lnTo>
                      <a:pt x="44" y="0"/>
                    </a:lnTo>
                    <a:lnTo>
                      <a:pt x="42" y="0"/>
                    </a:lnTo>
                    <a:lnTo>
                      <a:pt x="40"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0" name="Freeform 179"/>
              <p:cNvSpPr/>
              <p:nvPr/>
            </p:nvSpPr>
            <p:spPr bwMode="auto">
              <a:xfrm>
                <a:off x="894" y="2176"/>
                <a:ext cx="20" cy="10"/>
              </a:xfrm>
              <a:custGeom>
                <a:avLst/>
                <a:gdLst>
                  <a:gd name="T0" fmla="*/ 44 w 59"/>
                  <a:gd name="T1" fmla="*/ 3 h 30"/>
                  <a:gd name="T2" fmla="*/ 50 w 59"/>
                  <a:gd name="T3" fmla="*/ 0 h 30"/>
                  <a:gd name="T4" fmla="*/ 0 w 59"/>
                  <a:gd name="T5" fmla="*/ 13 h 30"/>
                  <a:gd name="T6" fmla="*/ 3 w 59"/>
                  <a:gd name="T7" fmla="*/ 30 h 30"/>
                  <a:gd name="T8" fmla="*/ 53 w 59"/>
                  <a:gd name="T9" fmla="*/ 17 h 30"/>
                  <a:gd name="T10" fmla="*/ 59 w 59"/>
                  <a:gd name="T11" fmla="*/ 14 h 30"/>
                  <a:gd name="T12" fmla="*/ 53 w 59"/>
                  <a:gd name="T13" fmla="*/ 17 h 30"/>
                  <a:gd name="T14" fmla="*/ 58 w 59"/>
                  <a:gd name="T15" fmla="*/ 17 h 30"/>
                  <a:gd name="T16" fmla="*/ 59 w 59"/>
                  <a:gd name="T17" fmla="*/ 14 h 30"/>
                  <a:gd name="T18" fmla="*/ 44 w 59"/>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30"/>
                  <a:gd name="T32" fmla="*/ 59 w 5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30">
                    <a:moveTo>
                      <a:pt x="44" y="3"/>
                    </a:moveTo>
                    <a:lnTo>
                      <a:pt x="50" y="0"/>
                    </a:lnTo>
                    <a:lnTo>
                      <a:pt x="0" y="13"/>
                    </a:lnTo>
                    <a:lnTo>
                      <a:pt x="3" y="30"/>
                    </a:lnTo>
                    <a:lnTo>
                      <a:pt x="53" y="17"/>
                    </a:lnTo>
                    <a:lnTo>
                      <a:pt x="59" y="14"/>
                    </a:lnTo>
                    <a:lnTo>
                      <a:pt x="53" y="17"/>
                    </a:lnTo>
                    <a:lnTo>
                      <a:pt x="58" y="17"/>
                    </a:lnTo>
                    <a:lnTo>
                      <a:pt x="59" y="14"/>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1" name="Freeform 180"/>
              <p:cNvSpPr/>
              <p:nvPr/>
            </p:nvSpPr>
            <p:spPr bwMode="auto">
              <a:xfrm>
                <a:off x="741" y="2457"/>
                <a:ext cx="63" cy="50"/>
              </a:xfrm>
              <a:custGeom>
                <a:avLst/>
                <a:gdLst>
                  <a:gd name="T0" fmla="*/ 188 w 188"/>
                  <a:gd name="T1" fmla="*/ 66 h 148"/>
                  <a:gd name="T2" fmla="*/ 137 w 188"/>
                  <a:gd name="T3" fmla="*/ 0 h 148"/>
                  <a:gd name="T4" fmla="*/ 65 w 188"/>
                  <a:gd name="T5" fmla="*/ 44 h 148"/>
                  <a:gd name="T6" fmla="*/ 0 w 188"/>
                  <a:gd name="T7" fmla="*/ 85 h 148"/>
                  <a:gd name="T8" fmla="*/ 15 w 188"/>
                  <a:gd name="T9" fmla="*/ 94 h 148"/>
                  <a:gd name="T10" fmla="*/ 31 w 188"/>
                  <a:gd name="T11" fmla="*/ 101 h 148"/>
                  <a:gd name="T12" fmla="*/ 47 w 188"/>
                  <a:gd name="T13" fmla="*/ 109 h 148"/>
                  <a:gd name="T14" fmla="*/ 65 w 188"/>
                  <a:gd name="T15" fmla="*/ 116 h 148"/>
                  <a:gd name="T16" fmla="*/ 81 w 188"/>
                  <a:gd name="T17" fmla="*/ 125 h 148"/>
                  <a:gd name="T18" fmla="*/ 99 w 188"/>
                  <a:gd name="T19" fmla="*/ 132 h 148"/>
                  <a:gd name="T20" fmla="*/ 115 w 188"/>
                  <a:gd name="T21" fmla="*/ 139 h 148"/>
                  <a:gd name="T22" fmla="*/ 131 w 188"/>
                  <a:gd name="T23" fmla="*/ 148 h 148"/>
                  <a:gd name="T24" fmla="*/ 138 w 188"/>
                  <a:gd name="T25" fmla="*/ 139 h 148"/>
                  <a:gd name="T26" fmla="*/ 146 w 188"/>
                  <a:gd name="T27" fmla="*/ 131 h 148"/>
                  <a:gd name="T28" fmla="*/ 153 w 188"/>
                  <a:gd name="T29" fmla="*/ 120 h 148"/>
                  <a:gd name="T30" fmla="*/ 160 w 188"/>
                  <a:gd name="T31" fmla="*/ 110 h 148"/>
                  <a:gd name="T32" fmla="*/ 168 w 188"/>
                  <a:gd name="T33" fmla="*/ 100 h 148"/>
                  <a:gd name="T34" fmla="*/ 175 w 188"/>
                  <a:gd name="T35" fmla="*/ 88 h 148"/>
                  <a:gd name="T36" fmla="*/ 181 w 188"/>
                  <a:gd name="T37" fmla="*/ 78 h 148"/>
                  <a:gd name="T38" fmla="*/ 188 w 188"/>
                  <a:gd name="T39" fmla="*/ 66 h 1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
                  <a:gd name="T61" fmla="*/ 0 h 148"/>
                  <a:gd name="T62" fmla="*/ 188 w 188"/>
                  <a:gd name="T63" fmla="*/ 148 h 1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 h="148">
                    <a:moveTo>
                      <a:pt x="188" y="66"/>
                    </a:moveTo>
                    <a:lnTo>
                      <a:pt x="137" y="0"/>
                    </a:lnTo>
                    <a:lnTo>
                      <a:pt x="65" y="44"/>
                    </a:lnTo>
                    <a:lnTo>
                      <a:pt x="0" y="85"/>
                    </a:lnTo>
                    <a:lnTo>
                      <a:pt x="15" y="94"/>
                    </a:lnTo>
                    <a:lnTo>
                      <a:pt x="31" y="101"/>
                    </a:lnTo>
                    <a:lnTo>
                      <a:pt x="47" y="109"/>
                    </a:lnTo>
                    <a:lnTo>
                      <a:pt x="65" y="116"/>
                    </a:lnTo>
                    <a:lnTo>
                      <a:pt x="81" y="125"/>
                    </a:lnTo>
                    <a:lnTo>
                      <a:pt x="99" y="132"/>
                    </a:lnTo>
                    <a:lnTo>
                      <a:pt x="115" y="139"/>
                    </a:lnTo>
                    <a:lnTo>
                      <a:pt x="131" y="148"/>
                    </a:lnTo>
                    <a:lnTo>
                      <a:pt x="138" y="139"/>
                    </a:lnTo>
                    <a:lnTo>
                      <a:pt x="146" y="131"/>
                    </a:lnTo>
                    <a:lnTo>
                      <a:pt x="153" y="120"/>
                    </a:lnTo>
                    <a:lnTo>
                      <a:pt x="160" y="110"/>
                    </a:lnTo>
                    <a:lnTo>
                      <a:pt x="168" y="100"/>
                    </a:lnTo>
                    <a:lnTo>
                      <a:pt x="175" y="88"/>
                    </a:lnTo>
                    <a:lnTo>
                      <a:pt x="181" y="78"/>
                    </a:lnTo>
                    <a:lnTo>
                      <a:pt x="188" y="66"/>
                    </a:lnTo>
                    <a:close/>
                  </a:path>
                </a:pathLst>
              </a:custGeom>
              <a:solidFill>
                <a:srgbClr val="00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2" name="Freeform 181"/>
              <p:cNvSpPr/>
              <p:nvPr/>
            </p:nvSpPr>
            <p:spPr bwMode="auto">
              <a:xfrm>
                <a:off x="784" y="2453"/>
                <a:ext cx="22" cy="28"/>
              </a:xfrm>
              <a:custGeom>
                <a:avLst/>
                <a:gdLst>
                  <a:gd name="T0" fmla="*/ 12 w 66"/>
                  <a:gd name="T1" fmla="*/ 20 h 85"/>
                  <a:gd name="T2" fmla="*/ 0 w 66"/>
                  <a:gd name="T3" fmla="*/ 19 h 85"/>
                  <a:gd name="T4" fmla="*/ 52 w 66"/>
                  <a:gd name="T5" fmla="*/ 85 h 85"/>
                  <a:gd name="T6" fmla="*/ 66 w 66"/>
                  <a:gd name="T7" fmla="*/ 73 h 85"/>
                  <a:gd name="T8" fmla="*/ 15 w 66"/>
                  <a:gd name="T9" fmla="*/ 7 h 85"/>
                  <a:gd name="T10" fmla="*/ 3 w 66"/>
                  <a:gd name="T11" fmla="*/ 6 h 85"/>
                  <a:gd name="T12" fmla="*/ 15 w 66"/>
                  <a:gd name="T13" fmla="*/ 7 h 85"/>
                  <a:gd name="T14" fmla="*/ 9 w 66"/>
                  <a:gd name="T15" fmla="*/ 0 h 85"/>
                  <a:gd name="T16" fmla="*/ 3 w 66"/>
                  <a:gd name="T17" fmla="*/ 6 h 85"/>
                  <a:gd name="T18" fmla="*/ 12 w 66"/>
                  <a:gd name="T19" fmla="*/ 2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
                  <a:gd name="T31" fmla="*/ 0 h 85"/>
                  <a:gd name="T32" fmla="*/ 66 w 66"/>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 h="85">
                    <a:moveTo>
                      <a:pt x="12" y="20"/>
                    </a:moveTo>
                    <a:lnTo>
                      <a:pt x="0" y="19"/>
                    </a:lnTo>
                    <a:lnTo>
                      <a:pt x="52" y="85"/>
                    </a:lnTo>
                    <a:lnTo>
                      <a:pt x="66" y="73"/>
                    </a:lnTo>
                    <a:lnTo>
                      <a:pt x="15" y="7"/>
                    </a:lnTo>
                    <a:lnTo>
                      <a:pt x="3" y="6"/>
                    </a:lnTo>
                    <a:lnTo>
                      <a:pt x="15" y="7"/>
                    </a:lnTo>
                    <a:lnTo>
                      <a:pt x="9" y="0"/>
                    </a:lnTo>
                    <a:lnTo>
                      <a:pt x="3" y="6"/>
                    </a:lnTo>
                    <a:lnTo>
                      <a:pt x="12"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3" name="Freeform 182"/>
              <p:cNvSpPr/>
              <p:nvPr/>
            </p:nvSpPr>
            <p:spPr bwMode="auto">
              <a:xfrm>
                <a:off x="761" y="2455"/>
                <a:ext cx="27" cy="19"/>
              </a:xfrm>
              <a:custGeom>
                <a:avLst/>
                <a:gdLst>
                  <a:gd name="T0" fmla="*/ 9 w 81"/>
                  <a:gd name="T1" fmla="*/ 58 h 58"/>
                  <a:gd name="T2" fmla="*/ 9 w 81"/>
                  <a:gd name="T3" fmla="*/ 58 h 58"/>
                  <a:gd name="T4" fmla="*/ 81 w 81"/>
                  <a:gd name="T5" fmla="*/ 14 h 58"/>
                  <a:gd name="T6" fmla="*/ 72 w 81"/>
                  <a:gd name="T7" fmla="*/ 0 h 58"/>
                  <a:gd name="T8" fmla="*/ 0 w 81"/>
                  <a:gd name="T9" fmla="*/ 44 h 58"/>
                  <a:gd name="T10" fmla="*/ 0 w 81"/>
                  <a:gd name="T11" fmla="*/ 44 h 58"/>
                  <a:gd name="T12" fmla="*/ 9 w 81"/>
                  <a:gd name="T13" fmla="*/ 58 h 58"/>
                  <a:gd name="T14" fmla="*/ 0 60000 65536"/>
                  <a:gd name="T15" fmla="*/ 0 60000 65536"/>
                  <a:gd name="T16" fmla="*/ 0 60000 65536"/>
                  <a:gd name="T17" fmla="*/ 0 60000 65536"/>
                  <a:gd name="T18" fmla="*/ 0 60000 65536"/>
                  <a:gd name="T19" fmla="*/ 0 60000 65536"/>
                  <a:gd name="T20" fmla="*/ 0 60000 65536"/>
                  <a:gd name="T21" fmla="*/ 0 w 81"/>
                  <a:gd name="T22" fmla="*/ 0 h 58"/>
                  <a:gd name="T23" fmla="*/ 81 w 81"/>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58">
                    <a:moveTo>
                      <a:pt x="9" y="58"/>
                    </a:moveTo>
                    <a:lnTo>
                      <a:pt x="9" y="58"/>
                    </a:lnTo>
                    <a:lnTo>
                      <a:pt x="81" y="14"/>
                    </a:lnTo>
                    <a:lnTo>
                      <a:pt x="72" y="0"/>
                    </a:lnTo>
                    <a:lnTo>
                      <a:pt x="0" y="44"/>
                    </a:lnTo>
                    <a:lnTo>
                      <a:pt x="9"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4" name="Freeform 183"/>
              <p:cNvSpPr/>
              <p:nvPr/>
            </p:nvSpPr>
            <p:spPr bwMode="auto">
              <a:xfrm>
                <a:off x="735" y="2470"/>
                <a:ext cx="29" cy="18"/>
              </a:xfrm>
              <a:custGeom>
                <a:avLst/>
                <a:gdLst>
                  <a:gd name="T0" fmla="*/ 24 w 88"/>
                  <a:gd name="T1" fmla="*/ 41 h 55"/>
                  <a:gd name="T2" fmla="*/ 24 w 88"/>
                  <a:gd name="T3" fmla="*/ 55 h 55"/>
                  <a:gd name="T4" fmla="*/ 88 w 88"/>
                  <a:gd name="T5" fmla="*/ 14 h 55"/>
                  <a:gd name="T6" fmla="*/ 79 w 88"/>
                  <a:gd name="T7" fmla="*/ 0 h 55"/>
                  <a:gd name="T8" fmla="*/ 15 w 88"/>
                  <a:gd name="T9" fmla="*/ 41 h 55"/>
                  <a:gd name="T10" fmla="*/ 15 w 88"/>
                  <a:gd name="T11" fmla="*/ 55 h 55"/>
                  <a:gd name="T12" fmla="*/ 15 w 88"/>
                  <a:gd name="T13" fmla="*/ 41 h 55"/>
                  <a:gd name="T14" fmla="*/ 0 w 88"/>
                  <a:gd name="T15" fmla="*/ 48 h 55"/>
                  <a:gd name="T16" fmla="*/ 15 w 88"/>
                  <a:gd name="T17" fmla="*/ 55 h 55"/>
                  <a:gd name="T18" fmla="*/ 24 w 88"/>
                  <a:gd name="T19" fmla="*/ 41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55"/>
                  <a:gd name="T32" fmla="*/ 88 w 88"/>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55">
                    <a:moveTo>
                      <a:pt x="24" y="41"/>
                    </a:moveTo>
                    <a:lnTo>
                      <a:pt x="24" y="55"/>
                    </a:lnTo>
                    <a:lnTo>
                      <a:pt x="88" y="14"/>
                    </a:lnTo>
                    <a:lnTo>
                      <a:pt x="79" y="0"/>
                    </a:lnTo>
                    <a:lnTo>
                      <a:pt x="15" y="41"/>
                    </a:lnTo>
                    <a:lnTo>
                      <a:pt x="15" y="55"/>
                    </a:lnTo>
                    <a:lnTo>
                      <a:pt x="15" y="41"/>
                    </a:lnTo>
                    <a:lnTo>
                      <a:pt x="0" y="48"/>
                    </a:lnTo>
                    <a:lnTo>
                      <a:pt x="15" y="55"/>
                    </a:lnTo>
                    <a:lnTo>
                      <a:pt x="24" y="4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5" name="Freeform 184"/>
              <p:cNvSpPr/>
              <p:nvPr/>
            </p:nvSpPr>
            <p:spPr bwMode="auto">
              <a:xfrm>
                <a:off x="740" y="2483"/>
                <a:ext cx="47" cy="28"/>
              </a:xfrm>
              <a:custGeom>
                <a:avLst/>
                <a:gdLst>
                  <a:gd name="T0" fmla="*/ 128 w 142"/>
                  <a:gd name="T1" fmla="*/ 64 h 82"/>
                  <a:gd name="T2" fmla="*/ 139 w 142"/>
                  <a:gd name="T3" fmla="*/ 61 h 82"/>
                  <a:gd name="T4" fmla="*/ 123 w 142"/>
                  <a:gd name="T5" fmla="*/ 53 h 82"/>
                  <a:gd name="T6" fmla="*/ 106 w 142"/>
                  <a:gd name="T7" fmla="*/ 45 h 82"/>
                  <a:gd name="T8" fmla="*/ 89 w 142"/>
                  <a:gd name="T9" fmla="*/ 38 h 82"/>
                  <a:gd name="T10" fmla="*/ 73 w 142"/>
                  <a:gd name="T11" fmla="*/ 29 h 82"/>
                  <a:gd name="T12" fmla="*/ 54 w 142"/>
                  <a:gd name="T13" fmla="*/ 22 h 82"/>
                  <a:gd name="T14" fmla="*/ 38 w 142"/>
                  <a:gd name="T15" fmla="*/ 14 h 82"/>
                  <a:gd name="T16" fmla="*/ 23 w 142"/>
                  <a:gd name="T17" fmla="*/ 7 h 82"/>
                  <a:gd name="T18" fmla="*/ 9 w 142"/>
                  <a:gd name="T19" fmla="*/ 0 h 82"/>
                  <a:gd name="T20" fmla="*/ 0 w 142"/>
                  <a:gd name="T21" fmla="*/ 14 h 82"/>
                  <a:gd name="T22" fmla="*/ 15 w 142"/>
                  <a:gd name="T23" fmla="*/ 25 h 82"/>
                  <a:gd name="T24" fmla="*/ 32 w 142"/>
                  <a:gd name="T25" fmla="*/ 32 h 82"/>
                  <a:gd name="T26" fmla="*/ 48 w 142"/>
                  <a:gd name="T27" fmla="*/ 39 h 82"/>
                  <a:gd name="T28" fmla="*/ 64 w 142"/>
                  <a:gd name="T29" fmla="*/ 47 h 82"/>
                  <a:gd name="T30" fmla="*/ 81 w 142"/>
                  <a:gd name="T31" fmla="*/ 56 h 82"/>
                  <a:gd name="T32" fmla="*/ 100 w 142"/>
                  <a:gd name="T33" fmla="*/ 63 h 82"/>
                  <a:gd name="T34" fmla="*/ 114 w 142"/>
                  <a:gd name="T35" fmla="*/ 70 h 82"/>
                  <a:gd name="T36" fmla="*/ 130 w 142"/>
                  <a:gd name="T37" fmla="*/ 79 h 82"/>
                  <a:gd name="T38" fmla="*/ 142 w 142"/>
                  <a:gd name="T39" fmla="*/ 76 h 82"/>
                  <a:gd name="T40" fmla="*/ 130 w 142"/>
                  <a:gd name="T41" fmla="*/ 79 h 82"/>
                  <a:gd name="T42" fmla="*/ 136 w 142"/>
                  <a:gd name="T43" fmla="*/ 82 h 82"/>
                  <a:gd name="T44" fmla="*/ 142 w 142"/>
                  <a:gd name="T45" fmla="*/ 76 h 82"/>
                  <a:gd name="T46" fmla="*/ 128 w 142"/>
                  <a:gd name="T47" fmla="*/ 64 h 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82"/>
                  <a:gd name="T74" fmla="*/ 142 w 142"/>
                  <a:gd name="T75" fmla="*/ 82 h 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82">
                    <a:moveTo>
                      <a:pt x="128" y="64"/>
                    </a:moveTo>
                    <a:lnTo>
                      <a:pt x="139" y="61"/>
                    </a:lnTo>
                    <a:lnTo>
                      <a:pt x="123" y="53"/>
                    </a:lnTo>
                    <a:lnTo>
                      <a:pt x="106" y="45"/>
                    </a:lnTo>
                    <a:lnTo>
                      <a:pt x="89" y="38"/>
                    </a:lnTo>
                    <a:lnTo>
                      <a:pt x="73" y="29"/>
                    </a:lnTo>
                    <a:lnTo>
                      <a:pt x="54" y="22"/>
                    </a:lnTo>
                    <a:lnTo>
                      <a:pt x="38" y="14"/>
                    </a:lnTo>
                    <a:lnTo>
                      <a:pt x="23" y="7"/>
                    </a:lnTo>
                    <a:lnTo>
                      <a:pt x="9" y="0"/>
                    </a:lnTo>
                    <a:lnTo>
                      <a:pt x="0" y="14"/>
                    </a:lnTo>
                    <a:lnTo>
                      <a:pt x="15" y="25"/>
                    </a:lnTo>
                    <a:lnTo>
                      <a:pt x="32" y="32"/>
                    </a:lnTo>
                    <a:lnTo>
                      <a:pt x="48" y="39"/>
                    </a:lnTo>
                    <a:lnTo>
                      <a:pt x="64" y="47"/>
                    </a:lnTo>
                    <a:lnTo>
                      <a:pt x="81" y="56"/>
                    </a:lnTo>
                    <a:lnTo>
                      <a:pt x="100" y="63"/>
                    </a:lnTo>
                    <a:lnTo>
                      <a:pt x="114" y="70"/>
                    </a:lnTo>
                    <a:lnTo>
                      <a:pt x="130" y="79"/>
                    </a:lnTo>
                    <a:lnTo>
                      <a:pt x="142" y="76"/>
                    </a:lnTo>
                    <a:lnTo>
                      <a:pt x="130" y="79"/>
                    </a:lnTo>
                    <a:lnTo>
                      <a:pt x="136" y="82"/>
                    </a:lnTo>
                    <a:lnTo>
                      <a:pt x="142" y="76"/>
                    </a:lnTo>
                    <a:lnTo>
                      <a:pt x="128" y="6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6" name="Freeform 185"/>
              <p:cNvSpPr/>
              <p:nvPr/>
            </p:nvSpPr>
            <p:spPr bwMode="auto">
              <a:xfrm>
                <a:off x="782" y="2477"/>
                <a:ext cx="26" cy="32"/>
              </a:xfrm>
              <a:custGeom>
                <a:avLst/>
                <a:gdLst>
                  <a:gd name="T0" fmla="*/ 57 w 76"/>
                  <a:gd name="T1" fmla="*/ 12 h 94"/>
                  <a:gd name="T2" fmla="*/ 55 w 76"/>
                  <a:gd name="T3" fmla="*/ 2 h 94"/>
                  <a:gd name="T4" fmla="*/ 49 w 76"/>
                  <a:gd name="T5" fmla="*/ 13 h 94"/>
                  <a:gd name="T6" fmla="*/ 44 w 76"/>
                  <a:gd name="T7" fmla="*/ 24 h 94"/>
                  <a:gd name="T8" fmla="*/ 36 w 76"/>
                  <a:gd name="T9" fmla="*/ 35 h 94"/>
                  <a:gd name="T10" fmla="*/ 29 w 76"/>
                  <a:gd name="T11" fmla="*/ 44 h 94"/>
                  <a:gd name="T12" fmla="*/ 22 w 76"/>
                  <a:gd name="T13" fmla="*/ 54 h 94"/>
                  <a:gd name="T14" fmla="*/ 14 w 76"/>
                  <a:gd name="T15" fmla="*/ 65 h 94"/>
                  <a:gd name="T16" fmla="*/ 7 w 76"/>
                  <a:gd name="T17" fmla="*/ 74 h 94"/>
                  <a:gd name="T18" fmla="*/ 0 w 76"/>
                  <a:gd name="T19" fmla="*/ 82 h 94"/>
                  <a:gd name="T20" fmla="*/ 14 w 76"/>
                  <a:gd name="T21" fmla="*/ 94 h 94"/>
                  <a:gd name="T22" fmla="*/ 22 w 76"/>
                  <a:gd name="T23" fmla="*/ 85 h 94"/>
                  <a:gd name="T24" fmla="*/ 29 w 76"/>
                  <a:gd name="T25" fmla="*/ 76 h 94"/>
                  <a:gd name="T26" fmla="*/ 36 w 76"/>
                  <a:gd name="T27" fmla="*/ 66 h 94"/>
                  <a:gd name="T28" fmla="*/ 44 w 76"/>
                  <a:gd name="T29" fmla="*/ 56 h 94"/>
                  <a:gd name="T30" fmla="*/ 51 w 76"/>
                  <a:gd name="T31" fmla="*/ 44 h 94"/>
                  <a:gd name="T32" fmla="*/ 58 w 76"/>
                  <a:gd name="T33" fmla="*/ 32 h 94"/>
                  <a:gd name="T34" fmla="*/ 64 w 76"/>
                  <a:gd name="T35" fmla="*/ 22 h 94"/>
                  <a:gd name="T36" fmla="*/ 73 w 76"/>
                  <a:gd name="T37" fmla="*/ 10 h 94"/>
                  <a:gd name="T38" fmla="*/ 71 w 76"/>
                  <a:gd name="T39" fmla="*/ 0 h 94"/>
                  <a:gd name="T40" fmla="*/ 73 w 76"/>
                  <a:gd name="T41" fmla="*/ 10 h 94"/>
                  <a:gd name="T42" fmla="*/ 76 w 76"/>
                  <a:gd name="T43" fmla="*/ 6 h 94"/>
                  <a:gd name="T44" fmla="*/ 71 w 76"/>
                  <a:gd name="T45" fmla="*/ 0 h 94"/>
                  <a:gd name="T46" fmla="*/ 57 w 76"/>
                  <a:gd name="T47" fmla="*/ 12 h 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94"/>
                  <a:gd name="T74" fmla="*/ 76 w 76"/>
                  <a:gd name="T75" fmla="*/ 94 h 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94">
                    <a:moveTo>
                      <a:pt x="57" y="12"/>
                    </a:moveTo>
                    <a:lnTo>
                      <a:pt x="55" y="2"/>
                    </a:lnTo>
                    <a:lnTo>
                      <a:pt x="49" y="13"/>
                    </a:lnTo>
                    <a:lnTo>
                      <a:pt x="44" y="24"/>
                    </a:lnTo>
                    <a:lnTo>
                      <a:pt x="36" y="35"/>
                    </a:lnTo>
                    <a:lnTo>
                      <a:pt x="29" y="44"/>
                    </a:lnTo>
                    <a:lnTo>
                      <a:pt x="22" y="54"/>
                    </a:lnTo>
                    <a:lnTo>
                      <a:pt x="14" y="65"/>
                    </a:lnTo>
                    <a:lnTo>
                      <a:pt x="7" y="74"/>
                    </a:lnTo>
                    <a:lnTo>
                      <a:pt x="0" y="82"/>
                    </a:lnTo>
                    <a:lnTo>
                      <a:pt x="14" y="94"/>
                    </a:lnTo>
                    <a:lnTo>
                      <a:pt x="22" y="85"/>
                    </a:lnTo>
                    <a:lnTo>
                      <a:pt x="29" y="76"/>
                    </a:lnTo>
                    <a:lnTo>
                      <a:pt x="36" y="66"/>
                    </a:lnTo>
                    <a:lnTo>
                      <a:pt x="44" y="56"/>
                    </a:lnTo>
                    <a:lnTo>
                      <a:pt x="51" y="44"/>
                    </a:lnTo>
                    <a:lnTo>
                      <a:pt x="58" y="32"/>
                    </a:lnTo>
                    <a:lnTo>
                      <a:pt x="64" y="22"/>
                    </a:lnTo>
                    <a:lnTo>
                      <a:pt x="73" y="10"/>
                    </a:lnTo>
                    <a:lnTo>
                      <a:pt x="71" y="0"/>
                    </a:lnTo>
                    <a:lnTo>
                      <a:pt x="73" y="10"/>
                    </a:lnTo>
                    <a:lnTo>
                      <a:pt x="76" y="6"/>
                    </a:lnTo>
                    <a:lnTo>
                      <a:pt x="71" y="0"/>
                    </a:lnTo>
                    <a:lnTo>
                      <a:pt x="57"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7" name="Freeform 186"/>
              <p:cNvSpPr/>
              <p:nvPr/>
            </p:nvSpPr>
            <p:spPr bwMode="auto">
              <a:xfrm>
                <a:off x="946" y="2467"/>
                <a:ext cx="67" cy="50"/>
              </a:xfrm>
              <a:custGeom>
                <a:avLst/>
                <a:gdLst>
                  <a:gd name="T0" fmla="*/ 202 w 202"/>
                  <a:gd name="T1" fmla="*/ 44 h 150"/>
                  <a:gd name="T2" fmla="*/ 154 w 202"/>
                  <a:gd name="T3" fmla="*/ 23 h 150"/>
                  <a:gd name="T4" fmla="*/ 107 w 202"/>
                  <a:gd name="T5" fmla="*/ 0 h 150"/>
                  <a:gd name="T6" fmla="*/ 0 w 202"/>
                  <a:gd name="T7" fmla="*/ 53 h 150"/>
                  <a:gd name="T8" fmla="*/ 16 w 202"/>
                  <a:gd name="T9" fmla="*/ 69 h 150"/>
                  <a:gd name="T10" fmla="*/ 34 w 202"/>
                  <a:gd name="T11" fmla="*/ 85 h 150"/>
                  <a:gd name="T12" fmla="*/ 50 w 202"/>
                  <a:gd name="T13" fmla="*/ 98 h 150"/>
                  <a:gd name="T14" fmla="*/ 66 w 202"/>
                  <a:gd name="T15" fmla="*/ 110 h 150"/>
                  <a:gd name="T16" fmla="*/ 79 w 202"/>
                  <a:gd name="T17" fmla="*/ 122 h 150"/>
                  <a:gd name="T18" fmla="*/ 92 w 202"/>
                  <a:gd name="T19" fmla="*/ 132 h 150"/>
                  <a:gd name="T20" fmla="*/ 104 w 202"/>
                  <a:gd name="T21" fmla="*/ 141 h 150"/>
                  <a:gd name="T22" fmla="*/ 113 w 202"/>
                  <a:gd name="T23" fmla="*/ 150 h 150"/>
                  <a:gd name="T24" fmla="*/ 123 w 202"/>
                  <a:gd name="T25" fmla="*/ 139 h 150"/>
                  <a:gd name="T26" fmla="*/ 132 w 202"/>
                  <a:gd name="T27" fmla="*/ 128 h 150"/>
                  <a:gd name="T28" fmla="*/ 144 w 202"/>
                  <a:gd name="T29" fmla="*/ 116 h 150"/>
                  <a:gd name="T30" fmla="*/ 154 w 202"/>
                  <a:gd name="T31" fmla="*/ 103 h 150"/>
                  <a:gd name="T32" fmla="*/ 166 w 202"/>
                  <a:gd name="T33" fmla="*/ 89 h 150"/>
                  <a:gd name="T34" fmla="*/ 177 w 202"/>
                  <a:gd name="T35" fmla="*/ 75 h 150"/>
                  <a:gd name="T36" fmla="*/ 189 w 202"/>
                  <a:gd name="T37" fmla="*/ 60 h 150"/>
                  <a:gd name="T38" fmla="*/ 202 w 202"/>
                  <a:gd name="T39" fmla="*/ 44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
                  <a:gd name="T61" fmla="*/ 0 h 150"/>
                  <a:gd name="T62" fmla="*/ 202 w 202"/>
                  <a:gd name="T63" fmla="*/ 150 h 1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 h="150">
                    <a:moveTo>
                      <a:pt x="202" y="44"/>
                    </a:moveTo>
                    <a:lnTo>
                      <a:pt x="154" y="23"/>
                    </a:lnTo>
                    <a:lnTo>
                      <a:pt x="107" y="0"/>
                    </a:lnTo>
                    <a:lnTo>
                      <a:pt x="0" y="53"/>
                    </a:lnTo>
                    <a:lnTo>
                      <a:pt x="16" y="69"/>
                    </a:lnTo>
                    <a:lnTo>
                      <a:pt x="34" y="85"/>
                    </a:lnTo>
                    <a:lnTo>
                      <a:pt x="50" y="98"/>
                    </a:lnTo>
                    <a:lnTo>
                      <a:pt x="66" y="110"/>
                    </a:lnTo>
                    <a:lnTo>
                      <a:pt x="79" y="122"/>
                    </a:lnTo>
                    <a:lnTo>
                      <a:pt x="92" y="132"/>
                    </a:lnTo>
                    <a:lnTo>
                      <a:pt x="104" y="141"/>
                    </a:lnTo>
                    <a:lnTo>
                      <a:pt x="113" y="150"/>
                    </a:lnTo>
                    <a:lnTo>
                      <a:pt x="123" y="139"/>
                    </a:lnTo>
                    <a:lnTo>
                      <a:pt x="132" y="128"/>
                    </a:lnTo>
                    <a:lnTo>
                      <a:pt x="144" y="116"/>
                    </a:lnTo>
                    <a:lnTo>
                      <a:pt x="154" y="103"/>
                    </a:lnTo>
                    <a:lnTo>
                      <a:pt x="166" y="89"/>
                    </a:lnTo>
                    <a:lnTo>
                      <a:pt x="177" y="75"/>
                    </a:lnTo>
                    <a:lnTo>
                      <a:pt x="189" y="60"/>
                    </a:lnTo>
                    <a:lnTo>
                      <a:pt x="202" y="44"/>
                    </a:lnTo>
                    <a:close/>
                  </a:path>
                </a:pathLst>
              </a:custGeom>
              <a:solidFill>
                <a:srgbClr val="00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8" name="Freeform 187"/>
              <p:cNvSpPr/>
              <p:nvPr/>
            </p:nvSpPr>
            <p:spPr bwMode="auto">
              <a:xfrm>
                <a:off x="996" y="2471"/>
                <a:ext cx="18" cy="13"/>
              </a:xfrm>
              <a:custGeom>
                <a:avLst/>
                <a:gdLst>
                  <a:gd name="T0" fmla="*/ 0 w 55"/>
                  <a:gd name="T1" fmla="*/ 18 h 39"/>
                  <a:gd name="T2" fmla="*/ 1 w 55"/>
                  <a:gd name="T3" fmla="*/ 18 h 39"/>
                  <a:gd name="T4" fmla="*/ 49 w 55"/>
                  <a:gd name="T5" fmla="*/ 39 h 39"/>
                  <a:gd name="T6" fmla="*/ 55 w 55"/>
                  <a:gd name="T7" fmla="*/ 21 h 39"/>
                  <a:gd name="T8" fmla="*/ 7 w 55"/>
                  <a:gd name="T9" fmla="*/ 0 h 39"/>
                  <a:gd name="T10" fmla="*/ 8 w 55"/>
                  <a:gd name="T11" fmla="*/ 0 h 39"/>
                  <a:gd name="T12" fmla="*/ 0 w 55"/>
                  <a:gd name="T13" fmla="*/ 18 h 39"/>
                  <a:gd name="T14" fmla="*/ 0 60000 65536"/>
                  <a:gd name="T15" fmla="*/ 0 60000 65536"/>
                  <a:gd name="T16" fmla="*/ 0 60000 65536"/>
                  <a:gd name="T17" fmla="*/ 0 60000 65536"/>
                  <a:gd name="T18" fmla="*/ 0 60000 65536"/>
                  <a:gd name="T19" fmla="*/ 0 60000 65536"/>
                  <a:gd name="T20" fmla="*/ 0 60000 65536"/>
                  <a:gd name="T21" fmla="*/ 0 w 55"/>
                  <a:gd name="T22" fmla="*/ 0 h 39"/>
                  <a:gd name="T23" fmla="*/ 55 w 5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9">
                    <a:moveTo>
                      <a:pt x="0" y="18"/>
                    </a:moveTo>
                    <a:lnTo>
                      <a:pt x="1" y="18"/>
                    </a:lnTo>
                    <a:lnTo>
                      <a:pt x="49" y="39"/>
                    </a:lnTo>
                    <a:lnTo>
                      <a:pt x="55" y="21"/>
                    </a:lnTo>
                    <a:lnTo>
                      <a:pt x="7" y="0"/>
                    </a:lnTo>
                    <a:lnTo>
                      <a:pt x="8"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89" name="Freeform 188"/>
              <p:cNvSpPr/>
              <p:nvPr/>
            </p:nvSpPr>
            <p:spPr bwMode="auto">
              <a:xfrm>
                <a:off x="980" y="2463"/>
                <a:ext cx="19" cy="14"/>
              </a:xfrm>
              <a:custGeom>
                <a:avLst/>
                <a:gdLst>
                  <a:gd name="T0" fmla="*/ 8 w 55"/>
                  <a:gd name="T1" fmla="*/ 19 h 42"/>
                  <a:gd name="T2" fmla="*/ 0 w 55"/>
                  <a:gd name="T3" fmla="*/ 19 h 42"/>
                  <a:gd name="T4" fmla="*/ 47 w 55"/>
                  <a:gd name="T5" fmla="*/ 42 h 42"/>
                  <a:gd name="T6" fmla="*/ 55 w 55"/>
                  <a:gd name="T7" fmla="*/ 24 h 42"/>
                  <a:gd name="T8" fmla="*/ 8 w 55"/>
                  <a:gd name="T9" fmla="*/ 1 h 42"/>
                  <a:gd name="T10" fmla="*/ 0 w 55"/>
                  <a:gd name="T11" fmla="*/ 1 h 42"/>
                  <a:gd name="T12" fmla="*/ 8 w 55"/>
                  <a:gd name="T13" fmla="*/ 1 h 42"/>
                  <a:gd name="T14" fmla="*/ 4 w 55"/>
                  <a:gd name="T15" fmla="*/ 0 h 42"/>
                  <a:gd name="T16" fmla="*/ 0 w 55"/>
                  <a:gd name="T17" fmla="*/ 1 h 42"/>
                  <a:gd name="T18" fmla="*/ 8 w 55"/>
                  <a:gd name="T19" fmla="*/ 19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42"/>
                  <a:gd name="T32" fmla="*/ 55 w 5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42">
                    <a:moveTo>
                      <a:pt x="8" y="19"/>
                    </a:moveTo>
                    <a:lnTo>
                      <a:pt x="0" y="19"/>
                    </a:lnTo>
                    <a:lnTo>
                      <a:pt x="47" y="42"/>
                    </a:lnTo>
                    <a:lnTo>
                      <a:pt x="55" y="24"/>
                    </a:lnTo>
                    <a:lnTo>
                      <a:pt x="8" y="1"/>
                    </a:lnTo>
                    <a:lnTo>
                      <a:pt x="0" y="1"/>
                    </a:lnTo>
                    <a:lnTo>
                      <a:pt x="8" y="1"/>
                    </a:lnTo>
                    <a:lnTo>
                      <a:pt x="4" y="0"/>
                    </a:lnTo>
                    <a:lnTo>
                      <a:pt x="0" y="1"/>
                    </a:lnTo>
                    <a:lnTo>
                      <a:pt x="8"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0" name="Freeform 189"/>
              <p:cNvSpPr/>
              <p:nvPr/>
            </p:nvSpPr>
            <p:spPr bwMode="auto">
              <a:xfrm>
                <a:off x="941" y="2464"/>
                <a:ext cx="42" cy="23"/>
              </a:xfrm>
              <a:custGeom>
                <a:avLst/>
                <a:gdLst>
                  <a:gd name="T0" fmla="*/ 23 w 127"/>
                  <a:gd name="T1" fmla="*/ 56 h 70"/>
                  <a:gd name="T2" fmla="*/ 20 w 127"/>
                  <a:gd name="T3" fmla="*/ 70 h 70"/>
                  <a:gd name="T4" fmla="*/ 127 w 127"/>
                  <a:gd name="T5" fmla="*/ 18 h 70"/>
                  <a:gd name="T6" fmla="*/ 119 w 127"/>
                  <a:gd name="T7" fmla="*/ 0 h 70"/>
                  <a:gd name="T8" fmla="*/ 12 w 127"/>
                  <a:gd name="T9" fmla="*/ 53 h 70"/>
                  <a:gd name="T10" fmla="*/ 9 w 127"/>
                  <a:gd name="T11" fmla="*/ 68 h 70"/>
                  <a:gd name="T12" fmla="*/ 12 w 127"/>
                  <a:gd name="T13" fmla="*/ 53 h 70"/>
                  <a:gd name="T14" fmla="*/ 0 w 127"/>
                  <a:gd name="T15" fmla="*/ 59 h 70"/>
                  <a:gd name="T16" fmla="*/ 9 w 127"/>
                  <a:gd name="T17" fmla="*/ 68 h 70"/>
                  <a:gd name="T18" fmla="*/ 23 w 127"/>
                  <a:gd name="T19" fmla="*/ 56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70"/>
                  <a:gd name="T32" fmla="*/ 127 w 12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70">
                    <a:moveTo>
                      <a:pt x="23" y="56"/>
                    </a:moveTo>
                    <a:lnTo>
                      <a:pt x="20" y="70"/>
                    </a:lnTo>
                    <a:lnTo>
                      <a:pt x="127" y="18"/>
                    </a:lnTo>
                    <a:lnTo>
                      <a:pt x="119" y="0"/>
                    </a:lnTo>
                    <a:lnTo>
                      <a:pt x="12" y="53"/>
                    </a:lnTo>
                    <a:lnTo>
                      <a:pt x="9" y="68"/>
                    </a:lnTo>
                    <a:lnTo>
                      <a:pt x="12" y="53"/>
                    </a:lnTo>
                    <a:lnTo>
                      <a:pt x="0" y="59"/>
                    </a:lnTo>
                    <a:lnTo>
                      <a:pt x="9" y="68"/>
                    </a:lnTo>
                    <a:lnTo>
                      <a:pt x="23" y="5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1" name="Freeform 190"/>
              <p:cNvSpPr/>
              <p:nvPr/>
            </p:nvSpPr>
            <p:spPr bwMode="auto">
              <a:xfrm>
                <a:off x="944" y="2482"/>
                <a:ext cx="42" cy="39"/>
              </a:xfrm>
              <a:custGeom>
                <a:avLst/>
                <a:gdLst>
                  <a:gd name="T0" fmla="*/ 113 w 127"/>
                  <a:gd name="T1" fmla="*/ 97 h 117"/>
                  <a:gd name="T2" fmla="*/ 127 w 127"/>
                  <a:gd name="T3" fmla="*/ 97 h 117"/>
                  <a:gd name="T4" fmla="*/ 117 w 127"/>
                  <a:gd name="T5" fmla="*/ 86 h 117"/>
                  <a:gd name="T6" fmla="*/ 105 w 127"/>
                  <a:gd name="T7" fmla="*/ 78 h 117"/>
                  <a:gd name="T8" fmla="*/ 92 w 127"/>
                  <a:gd name="T9" fmla="*/ 67 h 117"/>
                  <a:gd name="T10" fmla="*/ 79 w 127"/>
                  <a:gd name="T11" fmla="*/ 56 h 117"/>
                  <a:gd name="T12" fmla="*/ 63 w 127"/>
                  <a:gd name="T13" fmla="*/ 44 h 117"/>
                  <a:gd name="T14" fmla="*/ 47 w 127"/>
                  <a:gd name="T15" fmla="*/ 31 h 117"/>
                  <a:gd name="T16" fmla="*/ 29 w 127"/>
                  <a:gd name="T17" fmla="*/ 14 h 117"/>
                  <a:gd name="T18" fmla="*/ 14 w 127"/>
                  <a:gd name="T19" fmla="*/ 0 h 117"/>
                  <a:gd name="T20" fmla="*/ 0 w 127"/>
                  <a:gd name="T21" fmla="*/ 12 h 117"/>
                  <a:gd name="T22" fmla="*/ 17 w 127"/>
                  <a:gd name="T23" fmla="*/ 29 h 117"/>
                  <a:gd name="T24" fmla="*/ 35 w 127"/>
                  <a:gd name="T25" fmla="*/ 45 h 117"/>
                  <a:gd name="T26" fmla="*/ 51 w 127"/>
                  <a:gd name="T27" fmla="*/ 59 h 117"/>
                  <a:gd name="T28" fmla="*/ 67 w 127"/>
                  <a:gd name="T29" fmla="*/ 70 h 117"/>
                  <a:gd name="T30" fmla="*/ 80 w 127"/>
                  <a:gd name="T31" fmla="*/ 82 h 117"/>
                  <a:gd name="T32" fmla="*/ 93 w 127"/>
                  <a:gd name="T33" fmla="*/ 92 h 117"/>
                  <a:gd name="T34" fmla="*/ 105 w 127"/>
                  <a:gd name="T35" fmla="*/ 101 h 117"/>
                  <a:gd name="T36" fmla="*/ 113 w 127"/>
                  <a:gd name="T37" fmla="*/ 108 h 117"/>
                  <a:gd name="T38" fmla="*/ 127 w 127"/>
                  <a:gd name="T39" fmla="*/ 108 h 117"/>
                  <a:gd name="T40" fmla="*/ 113 w 127"/>
                  <a:gd name="T41" fmla="*/ 108 h 117"/>
                  <a:gd name="T42" fmla="*/ 120 w 127"/>
                  <a:gd name="T43" fmla="*/ 117 h 117"/>
                  <a:gd name="T44" fmla="*/ 127 w 127"/>
                  <a:gd name="T45" fmla="*/ 108 h 117"/>
                  <a:gd name="T46" fmla="*/ 113 w 127"/>
                  <a:gd name="T47" fmla="*/ 97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117"/>
                  <a:gd name="T74" fmla="*/ 127 w 127"/>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117">
                    <a:moveTo>
                      <a:pt x="113" y="97"/>
                    </a:moveTo>
                    <a:lnTo>
                      <a:pt x="127" y="97"/>
                    </a:lnTo>
                    <a:lnTo>
                      <a:pt x="117" y="86"/>
                    </a:lnTo>
                    <a:lnTo>
                      <a:pt x="105" y="78"/>
                    </a:lnTo>
                    <a:lnTo>
                      <a:pt x="92" y="67"/>
                    </a:lnTo>
                    <a:lnTo>
                      <a:pt x="79" y="56"/>
                    </a:lnTo>
                    <a:lnTo>
                      <a:pt x="63" y="44"/>
                    </a:lnTo>
                    <a:lnTo>
                      <a:pt x="47" y="31"/>
                    </a:lnTo>
                    <a:lnTo>
                      <a:pt x="29" y="14"/>
                    </a:lnTo>
                    <a:lnTo>
                      <a:pt x="14" y="0"/>
                    </a:lnTo>
                    <a:lnTo>
                      <a:pt x="0" y="12"/>
                    </a:lnTo>
                    <a:lnTo>
                      <a:pt x="17" y="29"/>
                    </a:lnTo>
                    <a:lnTo>
                      <a:pt x="35" y="45"/>
                    </a:lnTo>
                    <a:lnTo>
                      <a:pt x="51" y="59"/>
                    </a:lnTo>
                    <a:lnTo>
                      <a:pt x="67" y="70"/>
                    </a:lnTo>
                    <a:lnTo>
                      <a:pt x="80" y="82"/>
                    </a:lnTo>
                    <a:lnTo>
                      <a:pt x="93" y="92"/>
                    </a:lnTo>
                    <a:lnTo>
                      <a:pt x="105" y="101"/>
                    </a:lnTo>
                    <a:lnTo>
                      <a:pt x="113" y="108"/>
                    </a:lnTo>
                    <a:lnTo>
                      <a:pt x="127" y="108"/>
                    </a:lnTo>
                    <a:lnTo>
                      <a:pt x="113" y="108"/>
                    </a:lnTo>
                    <a:lnTo>
                      <a:pt x="120" y="117"/>
                    </a:lnTo>
                    <a:lnTo>
                      <a:pt x="127" y="108"/>
                    </a:lnTo>
                    <a:lnTo>
                      <a:pt x="113" y="9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2" name="Freeform 191"/>
              <p:cNvSpPr/>
              <p:nvPr/>
            </p:nvSpPr>
            <p:spPr bwMode="auto">
              <a:xfrm>
                <a:off x="981" y="2478"/>
                <a:ext cx="37" cy="40"/>
              </a:xfrm>
              <a:custGeom>
                <a:avLst/>
                <a:gdLst>
                  <a:gd name="T0" fmla="*/ 93 w 111"/>
                  <a:gd name="T1" fmla="*/ 18 h 120"/>
                  <a:gd name="T2" fmla="*/ 89 w 111"/>
                  <a:gd name="T3" fmla="*/ 3 h 120"/>
                  <a:gd name="T4" fmla="*/ 76 w 111"/>
                  <a:gd name="T5" fmla="*/ 19 h 120"/>
                  <a:gd name="T6" fmla="*/ 64 w 111"/>
                  <a:gd name="T7" fmla="*/ 34 h 120"/>
                  <a:gd name="T8" fmla="*/ 52 w 111"/>
                  <a:gd name="T9" fmla="*/ 48 h 120"/>
                  <a:gd name="T10" fmla="*/ 41 w 111"/>
                  <a:gd name="T11" fmla="*/ 62 h 120"/>
                  <a:gd name="T12" fmla="*/ 30 w 111"/>
                  <a:gd name="T13" fmla="*/ 75 h 120"/>
                  <a:gd name="T14" fmla="*/ 19 w 111"/>
                  <a:gd name="T15" fmla="*/ 87 h 120"/>
                  <a:gd name="T16" fmla="*/ 10 w 111"/>
                  <a:gd name="T17" fmla="*/ 98 h 120"/>
                  <a:gd name="T18" fmla="*/ 0 w 111"/>
                  <a:gd name="T19" fmla="*/ 109 h 120"/>
                  <a:gd name="T20" fmla="*/ 14 w 111"/>
                  <a:gd name="T21" fmla="*/ 120 h 120"/>
                  <a:gd name="T22" fmla="*/ 24 w 111"/>
                  <a:gd name="T23" fmla="*/ 110 h 120"/>
                  <a:gd name="T24" fmla="*/ 33 w 111"/>
                  <a:gd name="T25" fmla="*/ 98 h 120"/>
                  <a:gd name="T26" fmla="*/ 45 w 111"/>
                  <a:gd name="T27" fmla="*/ 87 h 120"/>
                  <a:gd name="T28" fmla="*/ 55 w 111"/>
                  <a:gd name="T29" fmla="*/ 73 h 120"/>
                  <a:gd name="T30" fmla="*/ 67 w 111"/>
                  <a:gd name="T31" fmla="*/ 60 h 120"/>
                  <a:gd name="T32" fmla="*/ 79 w 111"/>
                  <a:gd name="T33" fmla="*/ 46 h 120"/>
                  <a:gd name="T34" fmla="*/ 91 w 111"/>
                  <a:gd name="T35" fmla="*/ 31 h 120"/>
                  <a:gd name="T36" fmla="*/ 104 w 111"/>
                  <a:gd name="T37" fmla="*/ 15 h 120"/>
                  <a:gd name="T38" fmla="*/ 99 w 111"/>
                  <a:gd name="T39" fmla="*/ 0 h 120"/>
                  <a:gd name="T40" fmla="*/ 104 w 111"/>
                  <a:gd name="T41" fmla="*/ 15 h 120"/>
                  <a:gd name="T42" fmla="*/ 111 w 111"/>
                  <a:gd name="T43" fmla="*/ 6 h 120"/>
                  <a:gd name="T44" fmla="*/ 99 w 111"/>
                  <a:gd name="T45" fmla="*/ 0 h 120"/>
                  <a:gd name="T46" fmla="*/ 93 w 111"/>
                  <a:gd name="T47" fmla="*/ 18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
                  <a:gd name="T73" fmla="*/ 0 h 120"/>
                  <a:gd name="T74" fmla="*/ 111 w 111"/>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 h="120">
                    <a:moveTo>
                      <a:pt x="93" y="18"/>
                    </a:moveTo>
                    <a:lnTo>
                      <a:pt x="89" y="3"/>
                    </a:lnTo>
                    <a:lnTo>
                      <a:pt x="76" y="19"/>
                    </a:lnTo>
                    <a:lnTo>
                      <a:pt x="64" y="34"/>
                    </a:lnTo>
                    <a:lnTo>
                      <a:pt x="52" y="48"/>
                    </a:lnTo>
                    <a:lnTo>
                      <a:pt x="41" y="62"/>
                    </a:lnTo>
                    <a:lnTo>
                      <a:pt x="30" y="75"/>
                    </a:lnTo>
                    <a:lnTo>
                      <a:pt x="19" y="87"/>
                    </a:lnTo>
                    <a:lnTo>
                      <a:pt x="10" y="98"/>
                    </a:lnTo>
                    <a:lnTo>
                      <a:pt x="0" y="109"/>
                    </a:lnTo>
                    <a:lnTo>
                      <a:pt x="14" y="120"/>
                    </a:lnTo>
                    <a:lnTo>
                      <a:pt x="24" y="110"/>
                    </a:lnTo>
                    <a:lnTo>
                      <a:pt x="33" y="98"/>
                    </a:lnTo>
                    <a:lnTo>
                      <a:pt x="45" y="87"/>
                    </a:lnTo>
                    <a:lnTo>
                      <a:pt x="55" y="73"/>
                    </a:lnTo>
                    <a:lnTo>
                      <a:pt x="67" y="60"/>
                    </a:lnTo>
                    <a:lnTo>
                      <a:pt x="79" y="46"/>
                    </a:lnTo>
                    <a:lnTo>
                      <a:pt x="91" y="31"/>
                    </a:lnTo>
                    <a:lnTo>
                      <a:pt x="104" y="15"/>
                    </a:lnTo>
                    <a:lnTo>
                      <a:pt x="99" y="0"/>
                    </a:lnTo>
                    <a:lnTo>
                      <a:pt x="104" y="15"/>
                    </a:lnTo>
                    <a:lnTo>
                      <a:pt x="111" y="6"/>
                    </a:lnTo>
                    <a:lnTo>
                      <a:pt x="99" y="0"/>
                    </a:lnTo>
                    <a:lnTo>
                      <a:pt x="93" y="1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3" name="Freeform 192"/>
              <p:cNvSpPr/>
              <p:nvPr/>
            </p:nvSpPr>
            <p:spPr bwMode="auto">
              <a:xfrm>
                <a:off x="1147" y="2475"/>
                <a:ext cx="59" cy="54"/>
              </a:xfrm>
              <a:custGeom>
                <a:avLst/>
                <a:gdLst>
                  <a:gd name="T0" fmla="*/ 176 w 176"/>
                  <a:gd name="T1" fmla="*/ 40 h 160"/>
                  <a:gd name="T2" fmla="*/ 123 w 176"/>
                  <a:gd name="T3" fmla="*/ 38 h 160"/>
                  <a:gd name="T4" fmla="*/ 64 w 176"/>
                  <a:gd name="T5" fmla="*/ 2 h 160"/>
                  <a:gd name="T6" fmla="*/ 0 w 176"/>
                  <a:gd name="T7" fmla="*/ 0 h 160"/>
                  <a:gd name="T8" fmla="*/ 13 w 176"/>
                  <a:gd name="T9" fmla="*/ 22 h 160"/>
                  <a:gd name="T10" fmla="*/ 26 w 176"/>
                  <a:gd name="T11" fmla="*/ 43 h 160"/>
                  <a:gd name="T12" fmla="*/ 39 w 176"/>
                  <a:gd name="T13" fmla="*/ 63 h 160"/>
                  <a:gd name="T14" fmla="*/ 53 w 176"/>
                  <a:gd name="T15" fmla="*/ 84 h 160"/>
                  <a:gd name="T16" fmla="*/ 66 w 176"/>
                  <a:gd name="T17" fmla="*/ 103 h 160"/>
                  <a:gd name="T18" fmla="*/ 80 w 176"/>
                  <a:gd name="T19" fmla="*/ 124 h 160"/>
                  <a:gd name="T20" fmla="*/ 95 w 176"/>
                  <a:gd name="T21" fmla="*/ 141 h 160"/>
                  <a:gd name="T22" fmla="*/ 110 w 176"/>
                  <a:gd name="T23" fmla="*/ 160 h 160"/>
                  <a:gd name="T24" fmla="*/ 119 w 176"/>
                  <a:gd name="T25" fmla="*/ 146 h 160"/>
                  <a:gd name="T26" fmla="*/ 127 w 176"/>
                  <a:gd name="T27" fmla="*/ 131 h 160"/>
                  <a:gd name="T28" fmla="*/ 135 w 176"/>
                  <a:gd name="T29" fmla="*/ 116 h 160"/>
                  <a:gd name="T30" fmla="*/ 144 w 176"/>
                  <a:gd name="T31" fmla="*/ 102 h 160"/>
                  <a:gd name="T32" fmla="*/ 151 w 176"/>
                  <a:gd name="T33" fmla="*/ 87 h 160"/>
                  <a:gd name="T34" fmla="*/ 160 w 176"/>
                  <a:gd name="T35" fmla="*/ 71 h 160"/>
                  <a:gd name="T36" fmla="*/ 167 w 176"/>
                  <a:gd name="T37" fmla="*/ 56 h 160"/>
                  <a:gd name="T38" fmla="*/ 176 w 176"/>
                  <a:gd name="T39" fmla="*/ 40 h 1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60"/>
                  <a:gd name="T62" fmla="*/ 176 w 176"/>
                  <a:gd name="T63" fmla="*/ 160 h 1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60">
                    <a:moveTo>
                      <a:pt x="176" y="40"/>
                    </a:moveTo>
                    <a:lnTo>
                      <a:pt x="123" y="38"/>
                    </a:lnTo>
                    <a:lnTo>
                      <a:pt x="64" y="2"/>
                    </a:lnTo>
                    <a:lnTo>
                      <a:pt x="0" y="0"/>
                    </a:lnTo>
                    <a:lnTo>
                      <a:pt x="13" y="22"/>
                    </a:lnTo>
                    <a:lnTo>
                      <a:pt x="26" y="43"/>
                    </a:lnTo>
                    <a:lnTo>
                      <a:pt x="39" y="63"/>
                    </a:lnTo>
                    <a:lnTo>
                      <a:pt x="53" y="84"/>
                    </a:lnTo>
                    <a:lnTo>
                      <a:pt x="66" y="103"/>
                    </a:lnTo>
                    <a:lnTo>
                      <a:pt x="80" y="124"/>
                    </a:lnTo>
                    <a:lnTo>
                      <a:pt x="95" y="141"/>
                    </a:lnTo>
                    <a:lnTo>
                      <a:pt x="110" y="160"/>
                    </a:lnTo>
                    <a:lnTo>
                      <a:pt x="119" y="146"/>
                    </a:lnTo>
                    <a:lnTo>
                      <a:pt x="127" y="131"/>
                    </a:lnTo>
                    <a:lnTo>
                      <a:pt x="135" y="116"/>
                    </a:lnTo>
                    <a:lnTo>
                      <a:pt x="144" y="102"/>
                    </a:lnTo>
                    <a:lnTo>
                      <a:pt x="151" y="87"/>
                    </a:lnTo>
                    <a:lnTo>
                      <a:pt x="160" y="71"/>
                    </a:lnTo>
                    <a:lnTo>
                      <a:pt x="167" y="56"/>
                    </a:lnTo>
                    <a:lnTo>
                      <a:pt x="176" y="40"/>
                    </a:lnTo>
                    <a:close/>
                  </a:path>
                </a:pathLst>
              </a:custGeom>
              <a:solidFill>
                <a:srgbClr val="008989"/>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4" name="Freeform 193"/>
              <p:cNvSpPr/>
              <p:nvPr/>
            </p:nvSpPr>
            <p:spPr bwMode="auto">
              <a:xfrm>
                <a:off x="1187" y="2485"/>
                <a:ext cx="19" cy="7"/>
              </a:xfrm>
              <a:custGeom>
                <a:avLst/>
                <a:gdLst>
                  <a:gd name="T0" fmla="*/ 0 w 57"/>
                  <a:gd name="T1" fmla="*/ 16 h 19"/>
                  <a:gd name="T2" fmla="*/ 4 w 57"/>
                  <a:gd name="T3" fmla="*/ 17 h 19"/>
                  <a:gd name="T4" fmla="*/ 57 w 57"/>
                  <a:gd name="T5" fmla="*/ 19 h 19"/>
                  <a:gd name="T6" fmla="*/ 57 w 57"/>
                  <a:gd name="T7" fmla="*/ 1 h 19"/>
                  <a:gd name="T8" fmla="*/ 4 w 57"/>
                  <a:gd name="T9" fmla="*/ 0 h 19"/>
                  <a:gd name="T10" fmla="*/ 8 w 57"/>
                  <a:gd name="T11" fmla="*/ 1 h 19"/>
                  <a:gd name="T12" fmla="*/ 0 w 57"/>
                  <a:gd name="T13" fmla="*/ 16 h 19"/>
                  <a:gd name="T14" fmla="*/ 1 w 57"/>
                  <a:gd name="T15" fmla="*/ 17 h 19"/>
                  <a:gd name="T16" fmla="*/ 4 w 57"/>
                  <a:gd name="T17" fmla="*/ 19 h 19"/>
                  <a:gd name="T18" fmla="*/ 0 w 57"/>
                  <a:gd name="T19" fmla="*/ 1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9"/>
                  <a:gd name="T32" fmla="*/ 57 w 5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9">
                    <a:moveTo>
                      <a:pt x="0" y="16"/>
                    </a:moveTo>
                    <a:lnTo>
                      <a:pt x="4" y="17"/>
                    </a:lnTo>
                    <a:lnTo>
                      <a:pt x="57" y="19"/>
                    </a:lnTo>
                    <a:lnTo>
                      <a:pt x="57" y="1"/>
                    </a:lnTo>
                    <a:lnTo>
                      <a:pt x="4" y="0"/>
                    </a:lnTo>
                    <a:lnTo>
                      <a:pt x="8" y="1"/>
                    </a:lnTo>
                    <a:lnTo>
                      <a:pt x="0" y="16"/>
                    </a:lnTo>
                    <a:lnTo>
                      <a:pt x="1" y="17"/>
                    </a:lnTo>
                    <a:lnTo>
                      <a:pt x="4" y="19"/>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5" name="Freeform 194"/>
              <p:cNvSpPr/>
              <p:nvPr/>
            </p:nvSpPr>
            <p:spPr bwMode="auto">
              <a:xfrm>
                <a:off x="1167" y="2472"/>
                <a:ext cx="22" cy="19"/>
              </a:xfrm>
              <a:custGeom>
                <a:avLst/>
                <a:gdLst>
                  <a:gd name="T0" fmla="*/ 4 w 67"/>
                  <a:gd name="T1" fmla="*/ 19 h 55"/>
                  <a:gd name="T2" fmla="*/ 0 w 67"/>
                  <a:gd name="T3" fmla="*/ 18 h 55"/>
                  <a:gd name="T4" fmla="*/ 59 w 67"/>
                  <a:gd name="T5" fmla="*/ 55 h 55"/>
                  <a:gd name="T6" fmla="*/ 67 w 67"/>
                  <a:gd name="T7" fmla="*/ 40 h 55"/>
                  <a:gd name="T8" fmla="*/ 9 w 67"/>
                  <a:gd name="T9" fmla="*/ 3 h 55"/>
                  <a:gd name="T10" fmla="*/ 4 w 67"/>
                  <a:gd name="T11" fmla="*/ 2 h 55"/>
                  <a:gd name="T12" fmla="*/ 9 w 67"/>
                  <a:gd name="T13" fmla="*/ 3 h 55"/>
                  <a:gd name="T14" fmla="*/ 7 w 67"/>
                  <a:gd name="T15" fmla="*/ 2 h 55"/>
                  <a:gd name="T16" fmla="*/ 4 w 67"/>
                  <a:gd name="T17" fmla="*/ 0 h 55"/>
                  <a:gd name="T18" fmla="*/ 4 w 67"/>
                  <a:gd name="T19" fmla="*/ 19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55"/>
                  <a:gd name="T32" fmla="*/ 67 w 67"/>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55">
                    <a:moveTo>
                      <a:pt x="4" y="19"/>
                    </a:moveTo>
                    <a:lnTo>
                      <a:pt x="0" y="18"/>
                    </a:lnTo>
                    <a:lnTo>
                      <a:pt x="59" y="55"/>
                    </a:lnTo>
                    <a:lnTo>
                      <a:pt x="67" y="40"/>
                    </a:lnTo>
                    <a:lnTo>
                      <a:pt x="9" y="3"/>
                    </a:lnTo>
                    <a:lnTo>
                      <a:pt x="4" y="2"/>
                    </a:lnTo>
                    <a:lnTo>
                      <a:pt x="9" y="3"/>
                    </a:lnTo>
                    <a:lnTo>
                      <a:pt x="7" y="2"/>
                    </a:lnTo>
                    <a:lnTo>
                      <a:pt x="4" y="0"/>
                    </a:lnTo>
                    <a:lnTo>
                      <a:pt x="4"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6" name="Freeform 195"/>
              <p:cNvSpPr/>
              <p:nvPr/>
            </p:nvSpPr>
            <p:spPr bwMode="auto">
              <a:xfrm>
                <a:off x="1141" y="2472"/>
                <a:ext cx="27" cy="7"/>
              </a:xfrm>
              <a:custGeom>
                <a:avLst/>
                <a:gdLst>
                  <a:gd name="T0" fmla="*/ 25 w 82"/>
                  <a:gd name="T1" fmla="*/ 6 h 20"/>
                  <a:gd name="T2" fmla="*/ 18 w 82"/>
                  <a:gd name="T3" fmla="*/ 19 h 20"/>
                  <a:gd name="T4" fmla="*/ 82 w 82"/>
                  <a:gd name="T5" fmla="*/ 20 h 20"/>
                  <a:gd name="T6" fmla="*/ 82 w 82"/>
                  <a:gd name="T7" fmla="*/ 3 h 20"/>
                  <a:gd name="T8" fmla="*/ 18 w 82"/>
                  <a:gd name="T9" fmla="*/ 1 h 20"/>
                  <a:gd name="T10" fmla="*/ 10 w 82"/>
                  <a:gd name="T11" fmla="*/ 15 h 20"/>
                  <a:gd name="T12" fmla="*/ 18 w 82"/>
                  <a:gd name="T13" fmla="*/ 0 h 20"/>
                  <a:gd name="T14" fmla="*/ 0 w 82"/>
                  <a:gd name="T15" fmla="*/ 0 h 20"/>
                  <a:gd name="T16" fmla="*/ 10 w 82"/>
                  <a:gd name="T17" fmla="*/ 15 h 20"/>
                  <a:gd name="T18" fmla="*/ 25 w 82"/>
                  <a:gd name="T19" fmla="*/ 6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20"/>
                  <a:gd name="T32" fmla="*/ 82 w 8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20">
                    <a:moveTo>
                      <a:pt x="25" y="6"/>
                    </a:moveTo>
                    <a:lnTo>
                      <a:pt x="18" y="19"/>
                    </a:lnTo>
                    <a:lnTo>
                      <a:pt x="82" y="20"/>
                    </a:lnTo>
                    <a:lnTo>
                      <a:pt x="82" y="3"/>
                    </a:lnTo>
                    <a:lnTo>
                      <a:pt x="18" y="1"/>
                    </a:lnTo>
                    <a:lnTo>
                      <a:pt x="10" y="15"/>
                    </a:lnTo>
                    <a:lnTo>
                      <a:pt x="18" y="0"/>
                    </a:lnTo>
                    <a:lnTo>
                      <a:pt x="0" y="0"/>
                    </a:lnTo>
                    <a:lnTo>
                      <a:pt x="10" y="15"/>
                    </a:lnTo>
                    <a:lnTo>
                      <a:pt x="25"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7" name="Freeform 196"/>
              <p:cNvSpPr/>
              <p:nvPr/>
            </p:nvSpPr>
            <p:spPr bwMode="auto">
              <a:xfrm>
                <a:off x="1144" y="2474"/>
                <a:ext cx="42" cy="60"/>
              </a:xfrm>
              <a:custGeom>
                <a:avLst/>
                <a:gdLst>
                  <a:gd name="T0" fmla="*/ 110 w 125"/>
                  <a:gd name="T1" fmla="*/ 160 h 180"/>
                  <a:gd name="T2" fmla="*/ 125 w 125"/>
                  <a:gd name="T3" fmla="*/ 158 h 180"/>
                  <a:gd name="T4" fmla="*/ 110 w 125"/>
                  <a:gd name="T5" fmla="*/ 139 h 180"/>
                  <a:gd name="T6" fmla="*/ 96 w 125"/>
                  <a:gd name="T7" fmla="*/ 122 h 180"/>
                  <a:gd name="T8" fmla="*/ 81 w 125"/>
                  <a:gd name="T9" fmla="*/ 101 h 180"/>
                  <a:gd name="T10" fmla="*/ 68 w 125"/>
                  <a:gd name="T11" fmla="*/ 84 h 180"/>
                  <a:gd name="T12" fmla="*/ 55 w 125"/>
                  <a:gd name="T13" fmla="*/ 63 h 180"/>
                  <a:gd name="T14" fmla="*/ 42 w 125"/>
                  <a:gd name="T15" fmla="*/ 42 h 180"/>
                  <a:gd name="T16" fmla="*/ 28 w 125"/>
                  <a:gd name="T17" fmla="*/ 22 h 180"/>
                  <a:gd name="T18" fmla="*/ 15 w 125"/>
                  <a:gd name="T19" fmla="*/ 0 h 180"/>
                  <a:gd name="T20" fmla="*/ 0 w 125"/>
                  <a:gd name="T21" fmla="*/ 9 h 180"/>
                  <a:gd name="T22" fmla="*/ 14 w 125"/>
                  <a:gd name="T23" fmla="*/ 31 h 180"/>
                  <a:gd name="T24" fmla="*/ 27 w 125"/>
                  <a:gd name="T25" fmla="*/ 51 h 180"/>
                  <a:gd name="T26" fmla="*/ 40 w 125"/>
                  <a:gd name="T27" fmla="*/ 72 h 180"/>
                  <a:gd name="T28" fmla="*/ 53 w 125"/>
                  <a:gd name="T29" fmla="*/ 92 h 180"/>
                  <a:gd name="T30" fmla="*/ 66 w 125"/>
                  <a:gd name="T31" fmla="*/ 113 h 180"/>
                  <a:gd name="T32" fmla="*/ 81 w 125"/>
                  <a:gd name="T33" fmla="*/ 133 h 180"/>
                  <a:gd name="T34" fmla="*/ 96 w 125"/>
                  <a:gd name="T35" fmla="*/ 151 h 180"/>
                  <a:gd name="T36" fmla="*/ 110 w 125"/>
                  <a:gd name="T37" fmla="*/ 170 h 180"/>
                  <a:gd name="T38" fmla="*/ 125 w 125"/>
                  <a:gd name="T39" fmla="*/ 169 h 180"/>
                  <a:gd name="T40" fmla="*/ 110 w 125"/>
                  <a:gd name="T41" fmla="*/ 170 h 180"/>
                  <a:gd name="T42" fmla="*/ 118 w 125"/>
                  <a:gd name="T43" fmla="*/ 180 h 180"/>
                  <a:gd name="T44" fmla="*/ 125 w 125"/>
                  <a:gd name="T45" fmla="*/ 169 h 180"/>
                  <a:gd name="T46" fmla="*/ 110 w 125"/>
                  <a:gd name="T47" fmla="*/ 160 h 1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5"/>
                  <a:gd name="T73" fmla="*/ 0 h 180"/>
                  <a:gd name="T74" fmla="*/ 125 w 125"/>
                  <a:gd name="T75" fmla="*/ 180 h 1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5" h="180">
                    <a:moveTo>
                      <a:pt x="110" y="160"/>
                    </a:moveTo>
                    <a:lnTo>
                      <a:pt x="125" y="158"/>
                    </a:lnTo>
                    <a:lnTo>
                      <a:pt x="110" y="139"/>
                    </a:lnTo>
                    <a:lnTo>
                      <a:pt x="96" y="122"/>
                    </a:lnTo>
                    <a:lnTo>
                      <a:pt x="81" y="101"/>
                    </a:lnTo>
                    <a:lnTo>
                      <a:pt x="68" y="84"/>
                    </a:lnTo>
                    <a:lnTo>
                      <a:pt x="55" y="63"/>
                    </a:lnTo>
                    <a:lnTo>
                      <a:pt x="42" y="42"/>
                    </a:lnTo>
                    <a:lnTo>
                      <a:pt x="28" y="22"/>
                    </a:lnTo>
                    <a:lnTo>
                      <a:pt x="15" y="0"/>
                    </a:lnTo>
                    <a:lnTo>
                      <a:pt x="0" y="9"/>
                    </a:lnTo>
                    <a:lnTo>
                      <a:pt x="14" y="31"/>
                    </a:lnTo>
                    <a:lnTo>
                      <a:pt x="27" y="51"/>
                    </a:lnTo>
                    <a:lnTo>
                      <a:pt x="40" y="72"/>
                    </a:lnTo>
                    <a:lnTo>
                      <a:pt x="53" y="92"/>
                    </a:lnTo>
                    <a:lnTo>
                      <a:pt x="66" y="113"/>
                    </a:lnTo>
                    <a:lnTo>
                      <a:pt x="81" y="133"/>
                    </a:lnTo>
                    <a:lnTo>
                      <a:pt x="96" y="151"/>
                    </a:lnTo>
                    <a:lnTo>
                      <a:pt x="110" y="170"/>
                    </a:lnTo>
                    <a:lnTo>
                      <a:pt x="125" y="169"/>
                    </a:lnTo>
                    <a:lnTo>
                      <a:pt x="110" y="170"/>
                    </a:lnTo>
                    <a:lnTo>
                      <a:pt x="118" y="180"/>
                    </a:lnTo>
                    <a:lnTo>
                      <a:pt x="125" y="169"/>
                    </a:lnTo>
                    <a:lnTo>
                      <a:pt x="110" y="16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sp>
            <p:nvSpPr>
              <p:cNvPr id="198" name="Freeform 197"/>
              <p:cNvSpPr/>
              <p:nvPr/>
            </p:nvSpPr>
            <p:spPr bwMode="auto">
              <a:xfrm>
                <a:off x="1181" y="2485"/>
                <a:ext cx="30" cy="45"/>
              </a:xfrm>
              <a:custGeom>
                <a:avLst/>
                <a:gdLst>
                  <a:gd name="T0" fmla="*/ 74 w 90"/>
                  <a:gd name="T1" fmla="*/ 19 h 135"/>
                  <a:gd name="T2" fmla="*/ 65 w 90"/>
                  <a:gd name="T3" fmla="*/ 5 h 135"/>
                  <a:gd name="T4" fmla="*/ 56 w 90"/>
                  <a:gd name="T5" fmla="*/ 22 h 135"/>
                  <a:gd name="T6" fmla="*/ 49 w 90"/>
                  <a:gd name="T7" fmla="*/ 36 h 135"/>
                  <a:gd name="T8" fmla="*/ 40 w 90"/>
                  <a:gd name="T9" fmla="*/ 52 h 135"/>
                  <a:gd name="T10" fmla="*/ 33 w 90"/>
                  <a:gd name="T11" fmla="*/ 67 h 135"/>
                  <a:gd name="T12" fmla="*/ 24 w 90"/>
                  <a:gd name="T13" fmla="*/ 82 h 135"/>
                  <a:gd name="T14" fmla="*/ 17 w 90"/>
                  <a:gd name="T15" fmla="*/ 96 h 135"/>
                  <a:gd name="T16" fmla="*/ 9 w 90"/>
                  <a:gd name="T17" fmla="*/ 111 h 135"/>
                  <a:gd name="T18" fmla="*/ 0 w 90"/>
                  <a:gd name="T19" fmla="*/ 126 h 135"/>
                  <a:gd name="T20" fmla="*/ 15 w 90"/>
                  <a:gd name="T21" fmla="*/ 135 h 135"/>
                  <a:gd name="T22" fmla="*/ 24 w 90"/>
                  <a:gd name="T23" fmla="*/ 120 h 135"/>
                  <a:gd name="T24" fmla="*/ 34 w 90"/>
                  <a:gd name="T25" fmla="*/ 105 h 135"/>
                  <a:gd name="T26" fmla="*/ 42 w 90"/>
                  <a:gd name="T27" fmla="*/ 91 h 135"/>
                  <a:gd name="T28" fmla="*/ 50 w 90"/>
                  <a:gd name="T29" fmla="*/ 76 h 135"/>
                  <a:gd name="T30" fmla="*/ 58 w 90"/>
                  <a:gd name="T31" fmla="*/ 61 h 135"/>
                  <a:gd name="T32" fmla="*/ 67 w 90"/>
                  <a:gd name="T33" fmla="*/ 45 h 135"/>
                  <a:gd name="T34" fmla="*/ 74 w 90"/>
                  <a:gd name="T35" fmla="*/ 30 h 135"/>
                  <a:gd name="T36" fmla="*/ 83 w 90"/>
                  <a:gd name="T37" fmla="*/ 14 h 135"/>
                  <a:gd name="T38" fmla="*/ 74 w 90"/>
                  <a:gd name="T39" fmla="*/ 1 h 135"/>
                  <a:gd name="T40" fmla="*/ 83 w 90"/>
                  <a:gd name="T41" fmla="*/ 14 h 135"/>
                  <a:gd name="T42" fmla="*/ 90 w 90"/>
                  <a:gd name="T43" fmla="*/ 1 h 135"/>
                  <a:gd name="T44" fmla="*/ 74 w 90"/>
                  <a:gd name="T45" fmla="*/ 0 h 135"/>
                  <a:gd name="T46" fmla="*/ 74 w 90"/>
                  <a:gd name="T47" fmla="*/ 19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
                  <a:gd name="T73" fmla="*/ 0 h 135"/>
                  <a:gd name="T74" fmla="*/ 90 w 90"/>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 h="135">
                    <a:moveTo>
                      <a:pt x="74" y="19"/>
                    </a:moveTo>
                    <a:lnTo>
                      <a:pt x="65" y="5"/>
                    </a:lnTo>
                    <a:lnTo>
                      <a:pt x="56" y="22"/>
                    </a:lnTo>
                    <a:lnTo>
                      <a:pt x="49" y="36"/>
                    </a:lnTo>
                    <a:lnTo>
                      <a:pt x="40" y="52"/>
                    </a:lnTo>
                    <a:lnTo>
                      <a:pt x="33" y="67"/>
                    </a:lnTo>
                    <a:lnTo>
                      <a:pt x="24" y="82"/>
                    </a:lnTo>
                    <a:lnTo>
                      <a:pt x="17" y="96"/>
                    </a:lnTo>
                    <a:lnTo>
                      <a:pt x="9" y="111"/>
                    </a:lnTo>
                    <a:lnTo>
                      <a:pt x="0" y="126"/>
                    </a:lnTo>
                    <a:lnTo>
                      <a:pt x="15" y="135"/>
                    </a:lnTo>
                    <a:lnTo>
                      <a:pt x="24" y="120"/>
                    </a:lnTo>
                    <a:lnTo>
                      <a:pt x="34" y="105"/>
                    </a:lnTo>
                    <a:lnTo>
                      <a:pt x="42" y="91"/>
                    </a:lnTo>
                    <a:lnTo>
                      <a:pt x="50" y="76"/>
                    </a:lnTo>
                    <a:lnTo>
                      <a:pt x="58" y="61"/>
                    </a:lnTo>
                    <a:lnTo>
                      <a:pt x="67" y="45"/>
                    </a:lnTo>
                    <a:lnTo>
                      <a:pt x="74" y="30"/>
                    </a:lnTo>
                    <a:lnTo>
                      <a:pt x="83" y="14"/>
                    </a:lnTo>
                    <a:lnTo>
                      <a:pt x="74" y="1"/>
                    </a:lnTo>
                    <a:lnTo>
                      <a:pt x="83" y="14"/>
                    </a:lnTo>
                    <a:lnTo>
                      <a:pt x="90" y="1"/>
                    </a:lnTo>
                    <a:lnTo>
                      <a:pt x="74" y="0"/>
                    </a:lnTo>
                    <a:lnTo>
                      <a:pt x="74" y="1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tr-TR"/>
              </a:p>
            </p:txBody>
          </p:sp>
        </p:grpSp>
      </p:grpSp>
      <p:sp>
        <p:nvSpPr>
          <p:cNvPr id="4" name="Dikdörtgen 3"/>
          <p:cNvSpPr/>
          <p:nvPr/>
        </p:nvSpPr>
        <p:spPr>
          <a:xfrm>
            <a:off x="770600" y="5157192"/>
            <a:ext cx="7617824" cy="1366528"/>
          </a:xfrm>
          <a:prstGeom prst="rect">
            <a:avLst/>
          </a:prstGeom>
        </p:spPr>
        <p:txBody>
          <a:bodyPr vert="horz" lIns="91440" tIns="45720" rIns="91440" bIns="45720" rtlCol="0">
            <a:normAutofit/>
          </a:bodyPr>
          <a:lstStyle/>
          <a:p>
            <a:pPr marL="182880" indent="-182880">
              <a:spcBef>
                <a:spcPct val="20000"/>
              </a:spcBef>
              <a:buClr>
                <a:schemeClr val="accent1"/>
              </a:buClr>
              <a:buSzPct val="85000"/>
              <a:buFont typeface="Arial" panose="020B0604020202020204" pitchFamily="34" charset="0"/>
              <a:buChar char="•"/>
            </a:pPr>
            <a:r>
              <a:rPr lang="tr-TR" dirty="0"/>
              <a:t>Haritalar ile; </a:t>
            </a:r>
            <a:endParaRPr lang="tr-TR" dirty="0"/>
          </a:p>
          <a:p>
            <a:pPr marL="640080" lvl="1" indent="-182880">
              <a:spcBef>
                <a:spcPct val="20000"/>
              </a:spcBef>
              <a:buClr>
                <a:schemeClr val="accent1"/>
              </a:buClr>
              <a:buSzPct val="85000"/>
              <a:buFont typeface="Arial" panose="020B0604020202020204" pitchFamily="34" charset="0"/>
              <a:buChar char="•"/>
            </a:pPr>
            <a:r>
              <a:rPr lang="tr-TR" dirty="0"/>
              <a:t>Durumu </a:t>
            </a:r>
            <a:r>
              <a:rPr lang="tr-TR" dirty="0" smtClean="0"/>
              <a:t>görselleştirmek</a:t>
            </a:r>
            <a:endParaRPr lang="tr-TR" dirty="0"/>
          </a:p>
          <a:p>
            <a:pPr marL="640080" lvl="1" indent="-182880">
              <a:spcBef>
                <a:spcPct val="20000"/>
              </a:spcBef>
              <a:buClr>
                <a:schemeClr val="accent1"/>
              </a:buClr>
              <a:buSzPct val="85000"/>
              <a:buFont typeface="Arial" panose="020B0604020202020204" pitchFamily="34" charset="0"/>
              <a:buChar char="•"/>
            </a:pPr>
            <a:r>
              <a:rPr lang="tr-TR" dirty="0"/>
              <a:t>Karar vermek</a:t>
            </a:r>
            <a:endParaRPr lang="tr-TR" dirty="0"/>
          </a:p>
          <a:p>
            <a:pPr marL="640080" lvl="1" indent="-182880">
              <a:spcBef>
                <a:spcPct val="20000"/>
              </a:spcBef>
              <a:buClr>
                <a:schemeClr val="accent1"/>
              </a:buClr>
              <a:buSzPct val="85000"/>
              <a:buFont typeface="Arial" panose="020B0604020202020204" pitchFamily="34" charset="0"/>
              <a:buChar char="•"/>
            </a:pPr>
            <a:r>
              <a:rPr lang="tr-TR" dirty="0"/>
              <a:t>Plan ve projeleri uygulamak</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457200" y="908720"/>
            <a:ext cx="8382000" cy="5415880"/>
          </a:xfrm>
        </p:spPr>
        <p:txBody>
          <a:bodyPr>
            <a:normAutofit/>
          </a:bodyPr>
          <a:lstStyle/>
          <a:p>
            <a:pPr eaLnBrk="1" hangingPunct="1"/>
            <a:r>
              <a:rPr lang="tr-TR" altLang="tr-TR" sz="3200" b="1" noProof="1" smtClean="0"/>
              <a:t>Yer kürenin tamamının gösterilmesi üç şekilde olur: </a:t>
            </a:r>
            <a:endParaRPr lang="tr-TR" altLang="tr-TR" sz="3200" b="1" noProof="1" smtClean="0"/>
          </a:p>
          <a:p>
            <a:pPr lvl="1" eaLnBrk="1" hangingPunct="1"/>
            <a:r>
              <a:rPr lang="tr-TR" altLang="tr-TR" sz="3200" noProof="1" smtClean="0"/>
              <a:t>Planiglob Gösterim</a:t>
            </a:r>
            <a:endParaRPr lang="tr-TR" altLang="tr-TR" sz="3200" noProof="1" smtClean="0"/>
          </a:p>
          <a:p>
            <a:pPr lvl="1" eaLnBrk="1" hangingPunct="1"/>
            <a:r>
              <a:rPr lang="tr-TR" altLang="tr-TR" sz="3200" noProof="1" smtClean="0"/>
              <a:t>Planisfer Gösterim</a:t>
            </a:r>
            <a:endParaRPr lang="tr-TR" altLang="tr-TR" sz="3200" noProof="1" smtClean="0"/>
          </a:p>
          <a:p>
            <a:pPr lvl="1" eaLnBrk="1" hangingPunct="1"/>
            <a:r>
              <a:rPr lang="tr-TR" altLang="tr-TR" sz="3200" noProof="1" smtClean="0"/>
              <a:t>Kesikli (Parçalı) Gösterim</a:t>
            </a:r>
            <a:endParaRPr lang="tr-TR" altLang="tr-TR" sz="3200" noProof="1"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473075"/>
            <a:ext cx="838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tr-TR" altLang="tr-TR" b="1" smtClean="0"/>
              <a:t>Planiglob Gösterim</a:t>
            </a:r>
            <a:endParaRPr lang="tr-TR" altLang="tr-TR" b="1" smtClean="0"/>
          </a:p>
        </p:txBody>
      </p:sp>
      <p:sp>
        <p:nvSpPr>
          <p:cNvPr id="9219" name="Rectangle 3"/>
          <p:cNvSpPr>
            <a:spLocks noGrp="1" noChangeArrowheads="1"/>
          </p:cNvSpPr>
          <p:nvPr>
            <p:ph type="body" idx="4294967295"/>
          </p:nvPr>
        </p:nvSpPr>
        <p:spPr>
          <a:xfrm>
            <a:off x="457200" y="1524000"/>
            <a:ext cx="8458200" cy="5105400"/>
          </a:xfrm>
        </p:spPr>
        <p:txBody>
          <a:bodyPr>
            <a:normAutofit/>
          </a:bodyPr>
          <a:lstStyle/>
          <a:p>
            <a:pPr eaLnBrk="1" hangingPunct="1">
              <a:spcAft>
                <a:spcPts val="600"/>
              </a:spcAft>
            </a:pPr>
            <a:r>
              <a:rPr lang="tr-TR" altLang="tr-TR" sz="2800" noProof="1" smtClean="0"/>
              <a:t>Eskiden sık olarak kullanılan ancak günümüzde nadiren rastlanan bu gösterim biçimi yan yana iki daireden oluşur. </a:t>
            </a:r>
            <a:endParaRPr lang="tr-TR" altLang="tr-TR" sz="2800" noProof="1" smtClean="0"/>
          </a:p>
          <a:p>
            <a:pPr eaLnBrk="1" hangingPunct="1">
              <a:spcAft>
                <a:spcPts val="600"/>
              </a:spcAft>
            </a:pPr>
            <a:r>
              <a:rPr lang="tr-TR" altLang="tr-TR" sz="2800" noProof="1" smtClean="0"/>
              <a:t>Her iki daire bir yarı kürenin gösterimini kapsar.</a:t>
            </a:r>
            <a:endParaRPr lang="tr-TR" altLang="tr-TR" sz="2800" noProof="1" smtClean="0"/>
          </a:p>
          <a:p>
            <a:pPr eaLnBrk="1" hangingPunct="1">
              <a:spcAft>
                <a:spcPts val="600"/>
              </a:spcAft>
            </a:pPr>
            <a:r>
              <a:rPr lang="tr-TR" altLang="tr-TR" sz="2800" noProof="1" smtClean="0"/>
              <a:t>Bu tür gösterimde azimutal projeksiyonlar kullanılır.</a:t>
            </a:r>
            <a:endParaRPr lang="tr-TR" altLang="tr-TR" sz="2800" noProof="1" smtClean="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tr-TR" altLang="tr-TR" b="1" smtClean="0"/>
              <a:t>Planisfer Gösterim</a:t>
            </a:r>
            <a:endParaRPr lang="tr-TR" altLang="tr-TR" b="1" smtClean="0"/>
          </a:p>
        </p:txBody>
      </p:sp>
      <p:sp>
        <p:nvSpPr>
          <p:cNvPr id="10243" name="Rectangle 3"/>
          <p:cNvSpPr>
            <a:spLocks noGrp="1" noChangeArrowheads="1"/>
          </p:cNvSpPr>
          <p:nvPr>
            <p:ph type="body" idx="1"/>
          </p:nvPr>
        </p:nvSpPr>
        <p:spPr>
          <a:xfrm>
            <a:off x="457200" y="1600200"/>
            <a:ext cx="8382000" cy="4876800"/>
          </a:xfrm>
        </p:spPr>
        <p:txBody>
          <a:bodyPr/>
          <a:lstStyle/>
          <a:p>
            <a:pPr eaLnBrk="1" hangingPunct="1">
              <a:spcAft>
                <a:spcPts val="600"/>
              </a:spcAft>
            </a:pPr>
            <a:r>
              <a:rPr lang="tr-TR" altLang="tr-TR" sz="2800" noProof="1" smtClean="0"/>
              <a:t>Bu gösterimde yeryüzü tek parça olarak gösterilir. </a:t>
            </a:r>
            <a:endParaRPr lang="tr-TR" altLang="tr-TR" sz="2800" noProof="1" smtClean="0"/>
          </a:p>
          <a:p>
            <a:pPr eaLnBrk="1" hangingPunct="1">
              <a:spcAft>
                <a:spcPts val="600"/>
              </a:spcAft>
            </a:pPr>
            <a:r>
              <a:rPr lang="tr-TR" altLang="tr-TR" sz="2800" noProof="1" smtClean="0"/>
              <a:t>Genellikle eliptik biçimde olup, bazen de kutupların doğru parçası olarak gösterildiği şekiller planisfer gösterimler olarak düşünülebilir.</a:t>
            </a:r>
            <a:endParaRPr lang="tr-TR" altLang="tr-TR" sz="2800" noProof="1" smtClean="0"/>
          </a:p>
          <a:p>
            <a:pPr eaLnBrk="1" hangingPunct="1">
              <a:spcAft>
                <a:spcPts val="600"/>
              </a:spcAft>
            </a:pPr>
            <a:r>
              <a:rPr lang="tr-TR" altLang="tr-TR" sz="2800" noProof="1" smtClean="0"/>
              <a:t>Bu tür projeksiyonlar arasında genel olarak alan koruyan ve her hangi bir elemanı korumayan projeksiyonlar ön plana çıkar. </a:t>
            </a:r>
            <a:endParaRPr lang="tr-TR" altLang="tr-TR" sz="2800" noProof="1" smtClean="0"/>
          </a:p>
          <a:p>
            <a:pPr eaLnBrk="1" hangingPunct="1">
              <a:spcAft>
                <a:spcPts val="600"/>
              </a:spcAft>
            </a:pPr>
            <a:r>
              <a:rPr lang="tr-TR" altLang="tr-TR" sz="2800" noProof="1" smtClean="0"/>
              <a:t>Gerçek anlamda olmayan projeksiyonların çoğunluğu planisfer gösterim özelliğine sahiptir.</a:t>
            </a:r>
            <a:endParaRPr lang="tr-TR" altLang="tr-TR" sz="2800" b="1" noProof="1" smtClean="0"/>
          </a:p>
          <a:p>
            <a:pPr eaLnBrk="1" hangingPunct="1">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tr-TR" altLang="tr-TR" b="1" smtClean="0"/>
              <a:t>Kesikli (Parçalı) Gösterim</a:t>
            </a:r>
            <a:endParaRPr lang="tr-TR" altLang="tr-TR" b="1" smtClean="0"/>
          </a:p>
        </p:txBody>
      </p:sp>
      <p:sp>
        <p:nvSpPr>
          <p:cNvPr id="11267" name="Rectangle 3"/>
          <p:cNvSpPr>
            <a:spLocks noGrp="1" noChangeArrowheads="1"/>
          </p:cNvSpPr>
          <p:nvPr>
            <p:ph type="body" idx="1"/>
          </p:nvPr>
        </p:nvSpPr>
        <p:spPr/>
        <p:txBody>
          <a:bodyPr/>
          <a:lstStyle/>
          <a:p>
            <a:pPr eaLnBrk="1" hangingPunct="1">
              <a:lnSpc>
                <a:spcPct val="90000"/>
              </a:lnSpc>
              <a:spcAft>
                <a:spcPts val="600"/>
              </a:spcAft>
            </a:pPr>
            <a:r>
              <a:rPr lang="tr-TR" altLang="tr-TR" sz="2800" noProof="1" smtClean="0"/>
              <a:t>Planisfer gösterimlerde orta meridyenden ve ekvatordan uzaklaşıldıkça deformasyonlar çok fazla artar. Bu probleme bir çözüm olarak tek bir orta meridyen yerine bir çok orta meridyen kullanılabilir. </a:t>
            </a:r>
            <a:endParaRPr lang="tr-TR" altLang="tr-TR" sz="2800" noProof="1" smtClean="0"/>
          </a:p>
          <a:p>
            <a:pPr eaLnBrk="1" hangingPunct="1">
              <a:lnSpc>
                <a:spcPct val="90000"/>
              </a:lnSpc>
              <a:spcAft>
                <a:spcPts val="600"/>
              </a:spcAft>
            </a:pPr>
            <a:r>
              <a:rPr lang="tr-TR" altLang="tr-TR" sz="2800" noProof="1" smtClean="0"/>
              <a:t>Bu durumda coğrafi ağın uygun yerlerinden parçalanması gerekir. Bu tür projeksiyonlar kesikli projeksiyonlar ya da kutupsal projeksiyonlar olarak adlandırılır. </a:t>
            </a:r>
            <a:endParaRPr lang="tr-TR" altLang="tr-TR" sz="2800" noProof="1" smtClean="0"/>
          </a:p>
          <a:p>
            <a:pPr eaLnBrk="1" hangingPunct="1">
              <a:lnSpc>
                <a:spcPct val="90000"/>
              </a:lnSpc>
              <a:spcAft>
                <a:spcPts val="600"/>
              </a:spcAft>
            </a:pPr>
            <a:r>
              <a:rPr lang="tr-TR" altLang="tr-TR" sz="2800" noProof="1" smtClean="0"/>
              <a:t>Goode 1916 yılında çeşitli parçalı ağlar önermiştir.</a:t>
            </a:r>
            <a:endParaRPr lang="tr-TR" altLang="tr-TR" sz="2800" noProof="1" smtClean="0"/>
          </a:p>
          <a:p>
            <a:pPr eaLnBrk="1" hangingPunct="1">
              <a:lnSpc>
                <a:spcPct val="90000"/>
              </a:lnSpc>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1219200"/>
            <a:ext cx="8229600" cy="4648200"/>
          </a:xfrm>
        </p:spPr>
        <p:txBody>
          <a:bodyPr/>
          <a:lstStyle/>
          <a:p>
            <a:pPr eaLnBrk="1" hangingPunct="1"/>
            <a:r>
              <a:rPr lang="tr-TR" altLang="tr-TR" sz="2800" dirty="0" smtClean="0"/>
              <a:t>Gerçek anlamda olmayan projeksiyonlar gerçek yüzeyli harita projeksiyonlarından esinlenerek veya başka bir deyişle, o projeksiyona "itibar" edilerek geliştirilmiştir. Bu nedenle elde edilen projeksiyonlara "itibari projeksiyonlar" adı da verilir. </a:t>
            </a:r>
            <a:endParaRPr lang="tr-TR" altLang="tr-TR" sz="2800" dirty="0" smtClean="0"/>
          </a:p>
          <a:p>
            <a:pPr eaLnBrk="1" hangingPunct="1"/>
            <a:r>
              <a:rPr lang="tr-TR" altLang="tr-TR" sz="2800" dirty="0" smtClean="0"/>
              <a:t>Genellikle atlas haritalarının veya çok küçük ölçekli coğrafya haritalarının yapımında kullanılan bu projeksiyonların çok değişik türleri vardır. </a:t>
            </a:r>
            <a:endParaRPr lang="tr-TR" altLang="tr-TR" sz="2800" dirty="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152400" y="2438400"/>
            <a:ext cx="8763000" cy="1752600"/>
          </a:xfrm>
        </p:spPr>
        <p:txBody>
          <a:bodyPr>
            <a:normAutofit/>
          </a:bodyPr>
          <a:lstStyle/>
          <a:p>
            <a:pPr eaLnBrk="1" hangingPunct="1">
              <a:buFontTx/>
              <a:buNone/>
            </a:pPr>
            <a:r>
              <a:rPr lang="tr-TR" altLang="tr-TR" sz="2800" b="1" dirty="0" smtClean="0"/>
              <a:t>  Konik, silindirik ve düzlem projeksiyonlardan esinlenerek geliştirilmiş itibari projeksiyonlardan birer örnek</a:t>
            </a:r>
            <a:endParaRPr lang="tr-TR" altLang="tr-TR" sz="2800" b="1" dirty="0" smtClean="0"/>
          </a:p>
          <a:p>
            <a:pPr eaLnBrk="1" hangingPunct="1"/>
            <a:endParaRPr lang="tr-TR" altLang="tr-TR" sz="2800" b="1" dirty="0"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tr-TR" altLang="tr-TR" b="1" smtClean="0"/>
              <a:t>Bonne projeksiyonu</a:t>
            </a:r>
            <a:endParaRPr lang="tr-TR" altLang="tr-TR" b="1" smtClean="0"/>
          </a:p>
        </p:txBody>
      </p:sp>
      <p:sp>
        <p:nvSpPr>
          <p:cNvPr id="14339" name="Rectangle 3"/>
          <p:cNvSpPr>
            <a:spLocks noGrp="1" noChangeArrowheads="1"/>
          </p:cNvSpPr>
          <p:nvPr>
            <p:ph type="body" idx="1"/>
          </p:nvPr>
        </p:nvSpPr>
        <p:spPr/>
        <p:txBody>
          <a:bodyPr>
            <a:normAutofit/>
          </a:bodyPr>
          <a:lstStyle/>
          <a:p>
            <a:pPr eaLnBrk="1" hangingPunct="1"/>
            <a:r>
              <a:rPr lang="tr-TR" altLang="tr-TR" sz="2800" noProof="1" smtClean="0"/>
              <a:t>Bonne projeksiyonu </a:t>
            </a:r>
            <a:r>
              <a:rPr lang="tr-TR" altLang="tr-TR" sz="2800" u="sng" noProof="1" smtClean="0"/>
              <a:t>uzunluk koruyan konik projeksiyondan esinlenerek geliştirilmiş alan koruyan bir harita projeksiyonudur. </a:t>
            </a:r>
            <a:r>
              <a:rPr lang="tr-TR" altLang="tr-TR" sz="2800" noProof="1" smtClean="0"/>
              <a:t>Daha önceleri de bilinen bu projeksiyon Fransız Rigobert Bonne tarafından 1782 yılında kullanılmasından sonra bu isimle tanınmıştır.</a:t>
            </a:r>
            <a:endParaRPr lang="tr-TR" altLang="tr-TR" sz="2800" noProof="1"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568325"/>
            <a:ext cx="853440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p:txBody>
          <a:bodyPr>
            <a:normAutofit/>
          </a:bodyPr>
          <a:lstStyle/>
          <a:p>
            <a:pPr eaLnBrk="1" hangingPunct="1">
              <a:buFontTx/>
              <a:buNone/>
            </a:pPr>
            <a:r>
              <a:rPr lang="tr-TR" altLang="tr-TR" sz="2800" b="1" u="sng" dirty="0" smtClean="0"/>
              <a:t>Özellikleri:</a:t>
            </a:r>
            <a:endParaRPr lang="tr-TR" altLang="tr-TR" sz="2800" dirty="0" smtClean="0"/>
          </a:p>
          <a:p>
            <a:pPr eaLnBrk="1" hangingPunct="1"/>
            <a:r>
              <a:rPr lang="tr-TR" altLang="tr-TR" sz="2800" dirty="0" smtClean="0"/>
              <a:t>Alan koruyan projeksiyondur.</a:t>
            </a:r>
            <a:endParaRPr lang="tr-TR" altLang="tr-TR" sz="2800" dirty="0" smtClean="0"/>
          </a:p>
          <a:p>
            <a:pPr eaLnBrk="1" hangingPunct="1"/>
            <a:r>
              <a:rPr lang="tr-TR" altLang="tr-TR" sz="2800" dirty="0" smtClean="0"/>
              <a:t>Orta meridyenin uzunluğu korunur.</a:t>
            </a:r>
            <a:endParaRPr lang="tr-TR" altLang="tr-TR" sz="2800" dirty="0" smtClean="0"/>
          </a:p>
          <a:p>
            <a:pPr eaLnBrk="1" hangingPunct="1"/>
            <a:r>
              <a:rPr lang="tr-TR" altLang="tr-TR" sz="2800" dirty="0" smtClean="0"/>
              <a:t>Tüm paralel dairelerin uzunluğu korunur.</a:t>
            </a:r>
            <a:endParaRPr lang="tr-TR" altLang="tr-TR" sz="2800" dirty="0" smtClean="0"/>
          </a:p>
          <a:p>
            <a:pPr eaLnBrk="1" hangingPunct="1"/>
            <a:r>
              <a:rPr lang="tr-TR" altLang="tr-TR" sz="2800" dirty="0" smtClean="0"/>
              <a:t>Paralel ve meridyenler birbirini dik kesmez.</a:t>
            </a:r>
            <a:endParaRPr lang="tr-TR" altLang="tr-TR" sz="2800" dirty="0" smtClean="0"/>
          </a:p>
          <a:p>
            <a:pPr eaLnBrk="1" hangingPunct="1"/>
            <a:r>
              <a:rPr lang="tr-TR" altLang="tr-TR" sz="2800" dirty="0" smtClean="0"/>
              <a:t>Kutup noktası yine bir nokta olur.</a:t>
            </a:r>
            <a:endParaRPr lang="tr-TR" altLang="tr-TR" sz="28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457200" y="980728"/>
            <a:ext cx="8382000" cy="4032448"/>
          </a:xfrm>
        </p:spPr>
        <p:txBody>
          <a:bodyPr>
            <a:noAutofit/>
          </a:bodyPr>
          <a:lstStyle/>
          <a:p>
            <a:pPr eaLnBrk="1" hangingPunct="1">
              <a:lnSpc>
                <a:spcPct val="90000"/>
              </a:lnSpc>
              <a:spcAft>
                <a:spcPct val="30000"/>
              </a:spcAft>
            </a:pPr>
            <a:r>
              <a:rPr lang="tr-TR" altLang="tr-TR" sz="2800" dirty="0"/>
              <a:t>H</a:t>
            </a:r>
            <a:r>
              <a:rPr lang="tr-TR" altLang="tr-TR" sz="2800" dirty="0" smtClean="0"/>
              <a:t>aritaya ilişkin önemli bir tanımlama haritanın bir iletişim aracı olduğudur. Bu iletişim aracı gerçek dünya ile ilgili bilgiyi aktarır, kartograf gerçek dünyayı yorumlar ve harita şeklinde okuyucuya aktarır, okuyucu ise haritayı okuyarak gerçek dünyayı kendi zihninde yorumlar. Haritaya konu gerçek dünya, kartograf tarafından ne kadar doğru yorumlanır ve kullandığı araçlarla temsil edilirse, okuyucu gerçek dünyayı zihninde o kadar doğru algılar.</a:t>
            </a:r>
            <a:endParaRPr lang="tr-TR" altLang="tr-TR" sz="2800" dirty="0"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762000"/>
            <a:ext cx="380206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276600"/>
            <a:ext cx="34290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981200"/>
            <a:ext cx="85344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tr-TR" altLang="tr-TR" b="1" smtClean="0"/>
              <a:t>Stab-Werner Projeksiyonu</a:t>
            </a:r>
            <a:endParaRPr lang="tr-TR" altLang="tr-TR" b="1" smtClean="0"/>
          </a:p>
        </p:txBody>
      </p:sp>
      <p:sp>
        <p:nvSpPr>
          <p:cNvPr id="19459" name="Rectangle 3"/>
          <p:cNvSpPr>
            <a:spLocks noGrp="1" noChangeArrowheads="1"/>
          </p:cNvSpPr>
          <p:nvPr>
            <p:ph type="body" idx="1"/>
          </p:nvPr>
        </p:nvSpPr>
        <p:spPr/>
        <p:txBody>
          <a:bodyPr>
            <a:normAutofit/>
          </a:bodyPr>
          <a:lstStyle/>
          <a:p>
            <a:pPr eaLnBrk="1" hangingPunct="1">
              <a:spcAft>
                <a:spcPts val="600"/>
              </a:spcAft>
            </a:pPr>
            <a:r>
              <a:rPr lang="tr-TR" altLang="tr-TR" sz="2800" noProof="1" smtClean="0"/>
              <a:t>Stab-Werner projeksiyonu uzunluk koruyan düzlem projeksiyondan esinlenerek geliştirilmiş alan koruyan bir harita projeksiyonudur. </a:t>
            </a:r>
            <a:endParaRPr lang="tr-TR" altLang="tr-TR" sz="2800" noProof="1" smtClean="0"/>
          </a:p>
          <a:p>
            <a:pPr eaLnBrk="1" hangingPunct="1">
              <a:spcAft>
                <a:spcPts val="600"/>
              </a:spcAft>
            </a:pPr>
            <a:r>
              <a:rPr lang="tr-TR" altLang="tr-TR" sz="2800" noProof="1" smtClean="0"/>
              <a:t>Yaklaşık 1500 yılında Johannes Stabius (Stab) tarafından geliştirilmiş olan bu projeksiyon 1514 yılında Johannes Werner tarafından yayınlanmıştır.</a:t>
            </a:r>
            <a:endParaRPr lang="tr-TR" altLang="tr-TR" sz="2800" noProof="1"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838200"/>
            <a:ext cx="85344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57200" y="1447800"/>
            <a:ext cx="8458200" cy="4525963"/>
          </a:xfrm>
        </p:spPr>
        <p:txBody>
          <a:bodyPr>
            <a:normAutofit/>
          </a:bodyPr>
          <a:lstStyle/>
          <a:p>
            <a:pPr eaLnBrk="1" hangingPunct="1">
              <a:buFontTx/>
              <a:buNone/>
            </a:pPr>
            <a:r>
              <a:rPr lang="tr-TR" altLang="tr-TR" sz="2800" b="1" u="sng" dirty="0" smtClean="0"/>
              <a:t>Özellikleri:</a:t>
            </a:r>
            <a:endParaRPr lang="tr-TR" altLang="tr-TR" sz="2800" dirty="0" smtClean="0"/>
          </a:p>
          <a:p>
            <a:pPr eaLnBrk="1" hangingPunct="1"/>
            <a:r>
              <a:rPr lang="tr-TR" altLang="tr-TR" sz="2800" dirty="0" smtClean="0"/>
              <a:t>Alan koruyan projeksiyondur.</a:t>
            </a:r>
            <a:endParaRPr lang="tr-TR" altLang="tr-TR" sz="2800" dirty="0" smtClean="0"/>
          </a:p>
          <a:p>
            <a:pPr eaLnBrk="1" hangingPunct="1"/>
            <a:r>
              <a:rPr lang="tr-TR" altLang="tr-TR" sz="2800" dirty="0" smtClean="0"/>
              <a:t>Orta meridyenin uzunluğu korunur.</a:t>
            </a:r>
            <a:endParaRPr lang="tr-TR" altLang="tr-TR" sz="2800" dirty="0" smtClean="0"/>
          </a:p>
          <a:p>
            <a:pPr eaLnBrk="1" hangingPunct="1"/>
            <a:r>
              <a:rPr lang="tr-TR" altLang="tr-TR" sz="2800" dirty="0" smtClean="0"/>
              <a:t>Paralel ve meridyenler birbirini dik kesmez.</a:t>
            </a:r>
            <a:endParaRPr lang="tr-TR" altLang="tr-TR" sz="2800" dirty="0" smtClean="0"/>
          </a:p>
          <a:p>
            <a:pPr eaLnBrk="1" hangingPunct="1"/>
            <a:r>
              <a:rPr lang="tr-TR" altLang="tr-TR" sz="2800" dirty="0" smtClean="0"/>
              <a:t>Kutup noktası yine bir nokta olur. </a:t>
            </a:r>
            <a:endParaRPr lang="tr-TR" altLang="tr-TR" sz="2800" dirty="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3000" y="457200"/>
            <a:ext cx="3475038"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590800"/>
            <a:ext cx="36576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tr-TR" altLang="tr-TR" sz="4000" b="1" smtClean="0"/>
              <a:t>Gerçek Anlamda Olmayan (GAO) Silindirik Projeksiyonlar</a:t>
            </a:r>
            <a:endParaRPr lang="tr-TR" altLang="tr-TR" sz="4000" b="1" smtClean="0"/>
          </a:p>
        </p:txBody>
      </p:sp>
      <p:sp>
        <p:nvSpPr>
          <p:cNvPr id="23555" name="Rectangle 3"/>
          <p:cNvSpPr>
            <a:spLocks noGrp="1" noChangeArrowheads="1"/>
          </p:cNvSpPr>
          <p:nvPr>
            <p:ph type="body" idx="1"/>
          </p:nvPr>
        </p:nvSpPr>
        <p:spPr>
          <a:xfrm>
            <a:off x="457200" y="1792560"/>
            <a:ext cx="8305800" cy="4876800"/>
          </a:xfrm>
        </p:spPr>
        <p:txBody>
          <a:bodyPr>
            <a:normAutofit/>
          </a:bodyPr>
          <a:lstStyle/>
          <a:p>
            <a:pPr eaLnBrk="1" hangingPunct="1">
              <a:spcAft>
                <a:spcPts val="600"/>
              </a:spcAft>
            </a:pPr>
            <a:r>
              <a:rPr lang="tr-TR" altLang="tr-TR" sz="2800" noProof="1" smtClean="0"/>
              <a:t>Silindirik projeksiyonların yer küreselliğini yansıtacak şekilde değiştirilmesi ile elde edilmişlerdir. </a:t>
            </a:r>
            <a:endParaRPr lang="tr-TR" altLang="tr-TR" sz="2800" noProof="1" smtClean="0"/>
          </a:p>
          <a:p>
            <a:pPr eaLnBrk="1" hangingPunct="1">
              <a:spcAft>
                <a:spcPts val="600"/>
              </a:spcAft>
            </a:pPr>
            <a:r>
              <a:rPr lang="tr-TR" altLang="tr-TR" sz="2800" noProof="1" smtClean="0"/>
              <a:t>Planisfer gösterimlere uygundurlar. Kesikli olarak da uygulanabilirler. </a:t>
            </a:r>
            <a:endParaRPr lang="tr-TR" altLang="tr-TR" sz="2800" noProof="1" smtClean="0"/>
          </a:p>
          <a:p>
            <a:pPr eaLnBrk="1" hangingPunct="1">
              <a:spcAft>
                <a:spcPts val="600"/>
              </a:spcAft>
            </a:pPr>
            <a:r>
              <a:rPr lang="tr-TR" altLang="tr-TR" sz="2800" noProof="1" smtClean="0"/>
              <a:t>Paraleller paralel yatay doğrular seklinde, meridyenler içbükey eğriler biçimindedir. </a:t>
            </a:r>
            <a:endParaRPr lang="tr-TR" altLang="tr-TR" sz="2800" noProof="1"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1447800"/>
            <a:ext cx="8382000" cy="2413248"/>
          </a:xfrm>
        </p:spPr>
        <p:txBody>
          <a:bodyPr>
            <a:normAutofit/>
          </a:bodyPr>
          <a:lstStyle/>
          <a:p>
            <a:pPr eaLnBrk="1" hangingPunct="1"/>
            <a:r>
              <a:rPr lang="tr-TR" altLang="tr-TR" sz="2800" dirty="0" smtClean="0"/>
              <a:t>GAO silindirik projeksiyonlar, çoklu silindirik projeksiyon mantığının genelleştirilmiş halidir. Buradaki kesikli harita sürekli hale getirilerek GAO silindirik projeksiyon oluşur. </a:t>
            </a:r>
            <a:endParaRPr lang="tr-TR" altLang="tr-TR" sz="2800" dirty="0"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Grp="1" noChangeAspect="1" noChangeArrowheads="1"/>
          </p:cNvPicPr>
          <p:nvPr>
            <p:ph type="body" idx="4294967295"/>
          </p:nvPr>
        </p:nvPicPr>
        <p:blipFill>
          <a:blip r:embed="rId1">
            <a:extLst>
              <a:ext uri="{28A0092B-C50C-407E-A947-70E740481C1C}">
                <a14:useLocalDpi xmlns:a14="http://schemas.microsoft.com/office/drawing/2010/main" val="0"/>
              </a:ext>
            </a:extLst>
          </a:blip>
          <a:srcRect/>
          <a:stretch>
            <a:fillRect/>
          </a:stretch>
        </p:blipFill>
        <p:spPr>
          <a:xfrm>
            <a:off x="381000" y="1765300"/>
            <a:ext cx="8610600" cy="316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838200"/>
            <a:ext cx="8305800" cy="4343400"/>
          </a:xfrm>
        </p:spPr>
        <p:txBody>
          <a:bodyPr/>
          <a:lstStyle/>
          <a:p>
            <a:pPr eaLnBrk="1" hangingPunct="1">
              <a:spcAft>
                <a:spcPts val="600"/>
              </a:spcAft>
            </a:pPr>
            <a:r>
              <a:rPr lang="tr-TR" altLang="tr-TR" sz="2800" noProof="1" smtClean="0"/>
              <a:t>Genel olarak alan koruyan projeksiyonlardır.</a:t>
            </a:r>
            <a:endParaRPr lang="tr-TR" altLang="tr-TR" sz="2800" noProof="1" smtClean="0"/>
          </a:p>
          <a:p>
            <a:pPr eaLnBrk="1" hangingPunct="1">
              <a:spcAft>
                <a:spcPts val="600"/>
              </a:spcAft>
            </a:pPr>
            <a:r>
              <a:rPr lang="tr-TR" altLang="tr-TR" sz="2800" noProof="1" smtClean="0"/>
              <a:t>Çok sayıda projeksiyon literatürde yer almaktadır. </a:t>
            </a:r>
            <a:endParaRPr lang="tr-TR" altLang="tr-TR" sz="2800" noProof="1" smtClean="0"/>
          </a:p>
          <a:p>
            <a:pPr eaLnBrk="1" hangingPunct="1">
              <a:spcAft>
                <a:spcPts val="600"/>
              </a:spcAft>
            </a:pPr>
            <a:r>
              <a:rPr lang="tr-TR" altLang="tr-TR" sz="2800" noProof="1" smtClean="0"/>
              <a:t>Enleme bağlı yardımcı büyüklük ile enlem arasındaki ilişki çoğu kez kapalı bir denklem ile tanımlanmıştır. Bu nedenle iterasyon gerekir. Bu amaçla Newton-Raphson iterasyonu kullanılır.</a:t>
            </a:r>
            <a:endParaRPr lang="tr-TR" altLang="tr-TR" sz="2800" noProof="1" smtClean="0"/>
          </a:p>
          <a:p>
            <a:pPr eaLnBrk="1" hangingPunct="1">
              <a:spcAft>
                <a:spcPts val="600"/>
              </a:spcAft>
            </a:pPr>
            <a:r>
              <a:rPr lang="tr-TR" altLang="tr-TR" sz="2800" noProof="1" smtClean="0"/>
              <a:t>Bu projeksiyonda kutuplar nokta ya da çizgi olarak gösterilir.</a:t>
            </a:r>
            <a:endParaRPr lang="tr-TR" altLang="tr-TR" sz="2800" noProof="1" smtClean="0"/>
          </a:p>
          <a:p>
            <a:pPr eaLnBrk="1" hangingPunct="1">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3352800"/>
            <a:ext cx="8382000" cy="3200400"/>
          </a:xfrm>
        </p:spPr>
        <p:txBody>
          <a:bodyPr/>
          <a:lstStyle/>
          <a:p>
            <a:pPr eaLnBrk="1" hangingPunct="1">
              <a:lnSpc>
                <a:spcPct val="90000"/>
              </a:lnSpc>
              <a:spcAft>
                <a:spcPct val="30000"/>
              </a:spcAft>
            </a:pPr>
            <a:r>
              <a:rPr lang="tr-TR" altLang="tr-TR" sz="2400" smtClean="0"/>
              <a:t>Kartograf, bir ağaçlık alanı temsil ederken kullandığı sembolü hatalı seçer ise, kullanıcı bu alanı yaprağını döken ağaçlık alan yerine farklı bir şekilde algılayabilir.</a:t>
            </a:r>
            <a:endParaRPr lang="tr-TR" altLang="tr-TR" sz="2400" smtClean="0"/>
          </a:p>
          <a:p>
            <a:pPr eaLnBrk="1" hangingPunct="1">
              <a:lnSpc>
                <a:spcPct val="90000"/>
              </a:lnSpc>
              <a:spcAft>
                <a:spcPct val="30000"/>
              </a:spcAft>
            </a:pPr>
            <a:r>
              <a:rPr lang="tr-TR" altLang="tr-TR" sz="2400" smtClean="0"/>
              <a:t>Sonuç olarak, kartograf harita tasarımını ve üretimini ne kadar iyi yaparsa harita o derecede doğru bir iletişim aracı olarak okuyucuya hizmet edecektir. Öte yandan, kartografın harita sunumunda tasarladığı baskı şekli, katlama yöntemi dahi bu süreç içerisinde düşünülmelidir.</a:t>
            </a:r>
            <a:endParaRPr lang="tr-TR" altLang="tr-TR" sz="2400" smtClean="0"/>
          </a:p>
        </p:txBody>
      </p:sp>
      <p:pic>
        <p:nvPicPr>
          <p:cNvPr id="1331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5119" y="1196752"/>
            <a:ext cx="8229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304800" y="1371600"/>
            <a:ext cx="8382000" cy="4754563"/>
          </a:xfrm>
        </p:spPr>
        <p:txBody>
          <a:bodyPr>
            <a:normAutofit/>
          </a:bodyPr>
          <a:lstStyle/>
          <a:p>
            <a:pPr eaLnBrk="1" hangingPunct="1"/>
            <a:r>
              <a:rPr lang="tr-TR" altLang="tr-TR" sz="2800" b="1" noProof="1" smtClean="0"/>
              <a:t>Sinusoidal Projeksiyon (Merkator-Sanson </a:t>
            </a:r>
            <a:r>
              <a:rPr lang="tr-TR" altLang="tr-TR" sz="2800" noProof="1" smtClean="0"/>
              <a:t>veya </a:t>
            </a:r>
            <a:r>
              <a:rPr lang="tr-TR" altLang="tr-TR" sz="2800" b="1" noProof="1" smtClean="0"/>
              <a:t>Sanson-Flamsteed</a:t>
            </a:r>
            <a:r>
              <a:rPr lang="tr-TR" altLang="tr-TR" sz="2800" noProof="1" smtClean="0"/>
              <a:t> olarak da isimlendirilir), </a:t>
            </a:r>
            <a:r>
              <a:rPr lang="tr-TR" altLang="tr-TR" sz="2800" b="1" noProof="1" smtClean="0"/>
              <a:t>Mollweide</a:t>
            </a:r>
            <a:r>
              <a:rPr lang="tr-TR" altLang="tr-TR" sz="2800" noProof="1" smtClean="0"/>
              <a:t> ve </a:t>
            </a:r>
            <a:r>
              <a:rPr lang="tr-TR" altLang="tr-TR" sz="2800" b="1" noProof="1" smtClean="0"/>
              <a:t>Eckert IV</a:t>
            </a:r>
            <a:r>
              <a:rPr lang="tr-TR" altLang="tr-TR" sz="2800" noProof="1" smtClean="0"/>
              <a:t> projeksiyonunu Gerçek Anlamda Olmayan (GAO) Silindirik Projeksiyonlara örnek olarak verebiliriz.</a:t>
            </a:r>
            <a:endParaRPr lang="tr-TR" altLang="tr-TR" sz="2800" b="1" noProof="1" smtClean="0"/>
          </a:p>
          <a:p>
            <a:pPr eaLnBrk="1" hangingPunct="1"/>
            <a:endParaRPr lang="tr-TR" altLang="tr-TR" sz="2800" noProof="1"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0100" y="620688"/>
            <a:ext cx="8020000" cy="413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304800" y="5157192"/>
            <a:ext cx="8610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tr-TR" altLang="tr-TR" sz="2000" noProof="1" smtClean="0"/>
              <a:t>Uzunluk koruyan silindirik projeksiyondan esinlenerek geliştirilmiş alan koruyan bir harita projeksiyonudur. Genellikle çok küçük ölçekli dünya haritalarının yapımında ve atlas haritalarında kullanılmaktadır. Alan koruyan projeksiyondur. Orta meridyen ve paraleller boyunca ölçek korunur. Merkator-Sanson veya Sanson-Flamsteed olarak da isimlendirilir.</a:t>
            </a:r>
            <a:endParaRPr lang="tr-TR" altLang="tr-TR" sz="2000" noProof="1"/>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8220" y="692696"/>
            <a:ext cx="7583760" cy="392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p:cNvSpPr>
            <a:spLocks noChangeArrowheads="1"/>
          </p:cNvSpPr>
          <p:nvPr/>
        </p:nvSpPr>
        <p:spPr bwMode="auto">
          <a:xfrm>
            <a:off x="381000" y="4768850"/>
            <a:ext cx="8458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tr-TR" altLang="tr-TR" sz="2000" noProof="1" smtClean="0"/>
              <a:t>Alan koruyan bir projeksiyondur. Orta meridyen ekvatorun yarısı uzunluğunda doğru parçasıdır. 90° doğu ve batı meridyenleri bir daire oluşturur. Paraleller orta meridyene dik, ancak eşit aralıklı değildir. Kutuplar nokta seklinde gösterilir. 40°44’ kuzey ve güney enlemleri boyunca ölçek korunur. 1805 yılında Alman Carl B. Mollweide tarafından sunulmuştur.</a:t>
            </a:r>
            <a:endParaRPr lang="tr-TR" altLang="tr-TR" sz="2000" noProof="1"/>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756622"/>
            <a:ext cx="7118176" cy="4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609600" y="5426075"/>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tr-TR" altLang="tr-TR" sz="2400" dirty="0"/>
              <a:t>Kutuplar doğru parçaları ile gösterilir. Alan koruma özelliği vardır. </a:t>
            </a:r>
            <a:endParaRPr lang="tr-TR" altLang="tr-TR" sz="2400"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196752"/>
            <a:ext cx="7848600" cy="2102073"/>
          </a:xfrm>
        </p:spPr>
        <p:txBody>
          <a:bodyPr>
            <a:normAutofit fontScale="90000"/>
          </a:bodyPr>
          <a:lstStyle/>
          <a:p>
            <a:r>
              <a:rPr lang="tr-TR" b="1" noProof="1" smtClean="0">
                <a:solidFill>
                  <a:schemeClr val="tx1"/>
                </a:solidFill>
              </a:rPr>
              <a:t>KARTOGRAFYA</a:t>
            </a:r>
            <a:br>
              <a:rPr lang="tr-TR" sz="4000" b="1" noProof="1" smtClean="0"/>
            </a:br>
            <a:br>
              <a:rPr lang="tr-TR" sz="3600" noProof="1" smtClean="0"/>
            </a:br>
            <a:r>
              <a:rPr lang="tr-TR" sz="3200" noProof="1" smtClean="0"/>
              <a:t>Ders 7: topoğrafİK HARİTA YAPIMINDA KARTOGRAFİK ESASLAR</a:t>
            </a:r>
            <a:endParaRPr lang="tr-TR" sz="3200" noProof="1"/>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5301208"/>
            <a:ext cx="6768752" cy="1200329"/>
          </a:xfrm>
          <a:prstGeom prst="rect">
            <a:avLst/>
          </a:prstGeom>
        </p:spPr>
        <p:txBody>
          <a:bodyPr wrap="square">
            <a:spAutoFit/>
          </a:bodyPr>
          <a:lstStyle/>
          <a:p>
            <a:pPr>
              <a:defRPr/>
            </a:pPr>
            <a:r>
              <a:rPr lang="tr-TR" noProof="1" smtClean="0"/>
              <a:t>Ders 7 </a:t>
            </a:r>
            <a:r>
              <a:rPr lang="tr-TR" altLang="tr-TR" noProof="1" smtClean="0"/>
              <a:t>sunumunun</a:t>
            </a:r>
            <a:r>
              <a:rPr lang="tr-TR" noProof="1" smtClean="0"/>
              <a:t> hazırlanmasında;</a:t>
            </a:r>
            <a:endParaRPr 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buFont typeface="Arial" panose="020B0604020202020204" pitchFamily="34" charset="0"/>
              <a:buChar char="•"/>
              <a:defRPr/>
            </a:pPr>
            <a:r>
              <a:rPr lang="tr-TR" altLang="tr-TR" noProof="1" smtClean="0"/>
              <a:t>Öğr. Gör. Ufuk Özerman, “Topoğrafya</a:t>
            </a:r>
            <a:r>
              <a:rPr lang="tr-TR" altLang="tr-TR" noProof="1"/>
              <a:t> ”</a:t>
            </a:r>
            <a:r>
              <a:rPr lang="tr-TR" altLang="tr-TR" noProof="1" smtClean="0"/>
              <a:t> </a:t>
            </a:r>
            <a:r>
              <a:rPr lang="tr-TR" altLang="tr-TR" noProof="1"/>
              <a:t>Ders </a:t>
            </a:r>
            <a:r>
              <a:rPr lang="tr-TR" altLang="tr-TR" noProof="1" smtClean="0"/>
              <a:t>Notlarından yararlanılmıştır.</a:t>
            </a:r>
            <a:endParaRPr lang="tr-TR" altLang="tr-TR" noProof="1"/>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fontScale="90000"/>
          </a:bodyPr>
          <a:lstStyle/>
          <a:p>
            <a:r>
              <a:rPr lang="tr-TR" b="1" dirty="0" smtClean="0"/>
              <a:t>Türkiye’de Topoğrafik Harita Yapımı</a:t>
            </a:r>
            <a:endParaRPr lang="tr-TR" b="1" dirty="0"/>
          </a:p>
        </p:txBody>
      </p:sp>
      <p:sp>
        <p:nvSpPr>
          <p:cNvPr id="3" name="İçerik Yer Tutucusu 2"/>
          <p:cNvSpPr>
            <a:spLocks noGrp="1"/>
          </p:cNvSpPr>
          <p:nvPr>
            <p:ph idx="1"/>
          </p:nvPr>
        </p:nvSpPr>
        <p:spPr>
          <a:xfrm>
            <a:off x="457200" y="1268760"/>
            <a:ext cx="8229600" cy="5400600"/>
          </a:xfrm>
        </p:spPr>
        <p:txBody>
          <a:bodyPr>
            <a:noAutofit/>
          </a:bodyPr>
          <a:lstStyle/>
          <a:p>
            <a:pPr>
              <a:spcAft>
                <a:spcPts val="600"/>
              </a:spcAft>
            </a:pPr>
            <a:r>
              <a:rPr lang="tr-TR" sz="2800" b="1" noProof="1" smtClean="0"/>
              <a:t>Büyük Ölçekli Haritalar</a:t>
            </a:r>
            <a:endParaRPr lang="tr-TR" sz="2800" b="1" noProof="1" smtClean="0"/>
          </a:p>
          <a:p>
            <a:pPr lvl="1">
              <a:spcAft>
                <a:spcPts val="600"/>
              </a:spcAft>
            </a:pPr>
            <a:r>
              <a:rPr lang="tr-TR" noProof="1" smtClean="0"/>
              <a:t>1/1000, 1/2000, 1/5000</a:t>
            </a:r>
            <a:endParaRPr lang="tr-TR" noProof="1" smtClean="0"/>
          </a:p>
          <a:p>
            <a:pPr lvl="1">
              <a:spcAft>
                <a:spcPts val="600"/>
              </a:spcAft>
            </a:pPr>
            <a:r>
              <a:rPr lang="tr-TR" noProof="1" smtClean="0"/>
              <a:t>Büyük Ölçekli Harita ve Harita Bilgileri Üretim Yönetmeliğine göre üretilirler.</a:t>
            </a:r>
            <a:endParaRPr lang="tr-TR" noProof="1" smtClean="0"/>
          </a:p>
          <a:p>
            <a:pPr lvl="1">
              <a:spcAft>
                <a:spcPts val="600"/>
              </a:spcAft>
            </a:pPr>
            <a:r>
              <a:rPr lang="tr-TR" noProof="1" smtClean="0"/>
              <a:t>Yatay datum: GRS80</a:t>
            </a:r>
            <a:endParaRPr lang="tr-TR" noProof="1" smtClean="0"/>
          </a:p>
          <a:p>
            <a:pPr lvl="1">
              <a:spcAft>
                <a:spcPts val="600"/>
              </a:spcAft>
            </a:pPr>
            <a:r>
              <a:rPr lang="tr-TR" noProof="1" smtClean="0"/>
              <a:t>Düşey datum: Ortalama deniz seviyesi</a:t>
            </a:r>
            <a:endParaRPr lang="tr-TR" noProof="1" smtClean="0"/>
          </a:p>
          <a:p>
            <a:pPr lvl="1">
              <a:spcAft>
                <a:spcPts val="600"/>
              </a:spcAft>
            </a:pPr>
            <a:r>
              <a:rPr lang="tr-TR" noProof="1" smtClean="0"/>
              <a:t>Projeksiyon: Transverse Merkator, 3° dilim esasına göre</a:t>
            </a:r>
            <a:endParaRPr lang="tr-TR" noProof="1" smtClean="0"/>
          </a:p>
          <a:p>
            <a:pPr lvl="2">
              <a:spcAft>
                <a:spcPts val="600"/>
              </a:spcAft>
            </a:pPr>
            <a:r>
              <a:rPr lang="tr-TR" sz="2000" noProof="1" smtClean="0"/>
              <a:t>Ölçek faktörü: 1</a:t>
            </a:r>
            <a:endParaRPr lang="tr-TR" sz="2000" noProof="1" smtClean="0"/>
          </a:p>
          <a:p>
            <a:pPr lvl="2">
              <a:spcAft>
                <a:spcPts val="600"/>
              </a:spcAft>
            </a:pPr>
            <a:r>
              <a:rPr lang="tr-TR" sz="2000" noProof="1" smtClean="0"/>
              <a:t>İtibari Y koordinat değeri: 500 000 m</a:t>
            </a:r>
            <a:endParaRPr lang="tr-TR" sz="2000" noProof="1" smtClean="0"/>
          </a:p>
          <a:p>
            <a:pPr lvl="1">
              <a:spcAft>
                <a:spcPts val="600"/>
              </a:spcAft>
            </a:pPr>
            <a:r>
              <a:rPr lang="tr-TR" noProof="1" smtClean="0"/>
              <a:t>1/1000 ölçekli haritalar yerleşim alanlarında, 1/2000 ve 1/5000 ölçekli haritalar hem yerleşim hem kırsal alanlarda yapılır.</a:t>
            </a:r>
            <a:endParaRPr lang="tr-TR" noProof="1" smtClean="0"/>
          </a:p>
          <a:p>
            <a:pPr lvl="1">
              <a:spcAft>
                <a:spcPts val="600"/>
              </a:spcAft>
            </a:pPr>
            <a:r>
              <a:rPr lang="tr-TR" noProof="1" smtClean="0"/>
              <a:t>1/5000 ölçeğinde tüm ülkeyi kaplayan bir harita takımı mevcut değildir. </a:t>
            </a:r>
            <a:endParaRPr lang="tr-TR" noProof="1" smtClean="0"/>
          </a:p>
          <a:p>
            <a:pPr lvl="1">
              <a:spcAft>
                <a:spcPts val="600"/>
              </a:spcAft>
            </a:pPr>
            <a:endParaRPr lang="tr-TR" noProof="1"/>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713753"/>
            <a:ext cx="8352928" cy="543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08720"/>
            <a:ext cx="8229600" cy="5645224"/>
          </a:xfrm>
        </p:spPr>
        <p:txBody>
          <a:bodyPr>
            <a:noAutofit/>
          </a:bodyPr>
          <a:lstStyle/>
          <a:p>
            <a:pPr>
              <a:spcAft>
                <a:spcPts val="600"/>
              </a:spcAft>
            </a:pPr>
            <a:r>
              <a:rPr lang="tr-TR" sz="2800" b="1" noProof="1" smtClean="0"/>
              <a:t>Orta Ölçekli Haritalar</a:t>
            </a:r>
            <a:endParaRPr lang="tr-TR" sz="2800" b="1" noProof="1" smtClean="0"/>
          </a:p>
          <a:p>
            <a:pPr lvl="1">
              <a:spcAft>
                <a:spcPts val="600"/>
              </a:spcAft>
            </a:pPr>
            <a:r>
              <a:rPr lang="tr-TR" noProof="1" smtClean="0"/>
              <a:t>Orta ölçekli haritalar birer harita takımı olarak tüm ülkeyi kapsayacak şekilde Harita Genel Müdürlüğü tarafından üretilirler.</a:t>
            </a:r>
            <a:endParaRPr lang="tr-TR" noProof="1" smtClean="0"/>
          </a:p>
          <a:p>
            <a:pPr lvl="1">
              <a:spcAft>
                <a:spcPts val="600"/>
              </a:spcAft>
            </a:pPr>
            <a:r>
              <a:rPr lang="tr-TR" noProof="1" smtClean="0"/>
              <a:t>Yatay datum: WGS84 (2002 yılından önce ED50)</a:t>
            </a:r>
            <a:endParaRPr lang="tr-TR" noProof="1" smtClean="0"/>
          </a:p>
          <a:p>
            <a:pPr lvl="1">
              <a:spcAft>
                <a:spcPts val="600"/>
              </a:spcAft>
            </a:pPr>
            <a:r>
              <a:rPr lang="tr-TR" noProof="1" smtClean="0"/>
              <a:t>Düşey datum: Ortalama deniz seviyesi</a:t>
            </a:r>
            <a:endParaRPr lang="tr-TR" noProof="1" smtClean="0"/>
          </a:p>
          <a:p>
            <a:pPr lvl="1">
              <a:spcAft>
                <a:spcPts val="600"/>
              </a:spcAft>
            </a:pPr>
            <a:r>
              <a:rPr lang="tr-TR" noProof="1" smtClean="0"/>
              <a:t>Projeksiyon: Universal Transverse Merkator (UTM), 6° dilim esasına göre (Dilimler 180° Batı meridyeninden itibaren numaralanmıştır)</a:t>
            </a:r>
            <a:endParaRPr lang="tr-TR" noProof="1" smtClean="0"/>
          </a:p>
          <a:p>
            <a:pPr lvl="2">
              <a:spcAft>
                <a:spcPts val="600"/>
              </a:spcAft>
            </a:pPr>
            <a:r>
              <a:rPr lang="tr-TR" sz="2000" noProof="1" smtClean="0"/>
              <a:t>Ölçek faktörü: 0.9996</a:t>
            </a:r>
            <a:endParaRPr lang="tr-TR" sz="2000" noProof="1" smtClean="0"/>
          </a:p>
          <a:p>
            <a:pPr lvl="2">
              <a:spcAft>
                <a:spcPts val="600"/>
              </a:spcAft>
            </a:pPr>
            <a:r>
              <a:rPr lang="tr-TR" sz="2000" noProof="1" smtClean="0"/>
              <a:t>İtibari Y (sağa) koordinat değeri: 500 000 m</a:t>
            </a:r>
            <a:endParaRPr lang="tr-TR" sz="2000" noProof="1" smtClean="0"/>
          </a:p>
          <a:p>
            <a:pPr lvl="1">
              <a:spcAft>
                <a:spcPts val="600"/>
              </a:spcAft>
            </a:pPr>
            <a:endParaRPr lang="tr-TR" noProof="1"/>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1829" y="548680"/>
            <a:ext cx="79629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620688"/>
            <a:ext cx="781050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tr-TR" altLang="tr-TR" b="1" smtClean="0"/>
              <a:t>Haritaların Sınıflandırılması</a:t>
            </a:r>
            <a:r>
              <a:rPr lang="tr-TR" altLang="tr-TR" smtClean="0"/>
              <a:t> </a:t>
            </a:r>
            <a:endParaRPr lang="tr-TR" altLang="tr-TR" smtClean="0"/>
          </a:p>
        </p:txBody>
      </p:sp>
      <p:sp>
        <p:nvSpPr>
          <p:cNvPr id="21507" name="Rectangle 3"/>
          <p:cNvSpPr>
            <a:spLocks noGrp="1" noChangeArrowheads="1"/>
          </p:cNvSpPr>
          <p:nvPr>
            <p:ph type="body" idx="1"/>
          </p:nvPr>
        </p:nvSpPr>
        <p:spPr>
          <a:xfrm>
            <a:off x="457200" y="1600200"/>
            <a:ext cx="8363272" cy="2116832"/>
          </a:xfrm>
        </p:spPr>
        <p:txBody>
          <a:bodyPr>
            <a:noAutofit/>
          </a:bodyPr>
          <a:lstStyle/>
          <a:p>
            <a:pPr eaLnBrk="1" hangingPunct="1"/>
            <a:r>
              <a:rPr lang="tr-TR" altLang="tr-TR" sz="3200" dirty="0" smtClean="0"/>
              <a:t>Haritalar kullanılma amaçlarına, ölçeklerine, içeriklerine ve yapım şekillerine göre değişik şekillerde sınıflandırılmıştır. </a:t>
            </a:r>
            <a:endParaRPr lang="tr-TR" altLang="tr-TR" sz="3200" dirty="0" smtClean="0"/>
          </a:p>
          <a:p>
            <a:pPr lvl="1" eaLnBrk="1" hangingPunct="1">
              <a:buFontTx/>
              <a:buNone/>
            </a:pPr>
            <a:endParaRPr lang="tr-TR" altLang="tr-TR" sz="3200" dirty="0" smtClean="0"/>
          </a:p>
          <a:p>
            <a:pPr eaLnBrk="1" hangingPunct="1"/>
            <a:endParaRPr lang="tr-TR" altLang="tr-TR" sz="3200" dirty="0"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smtClean="0"/>
              <a:t>Eşyükseklik Eğrileri</a:t>
            </a:r>
            <a:endParaRPr lang="tr-TR" b="1" dirty="0"/>
          </a:p>
        </p:txBody>
      </p:sp>
      <p:pic>
        <p:nvPicPr>
          <p:cNvPr id="2052" name="Picture 4" descr="contour lines and how to read topographic map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7" y="1340768"/>
            <a:ext cx="8308616" cy="54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457200" y="404664"/>
            <a:ext cx="8229600" cy="990600"/>
          </a:xfrm>
        </p:spPr>
        <p:txBody>
          <a:bodyPr/>
          <a:lstStyle/>
          <a:p>
            <a:pPr algn="l"/>
            <a:r>
              <a:rPr lang="tr-TR" altLang="tr-TR" sz="2400" b="1" dirty="0"/>
              <a:t>1. </a:t>
            </a:r>
            <a:r>
              <a:rPr lang="tr-TR" altLang="tr-TR" sz="2400" dirty="0">
                <a:solidFill>
                  <a:schemeClr val="tx1"/>
                </a:solidFill>
              </a:rPr>
              <a:t>Bir eş yükseklik eğrisi üzerindeki bütün noktalar deniz seviyesinden aynı yüksekliktedir. </a:t>
            </a:r>
            <a:endParaRPr lang="tr-TR" altLang="tr-TR" sz="2400" dirty="0">
              <a:solidFill>
                <a:schemeClr val="tx1"/>
              </a:solidFill>
            </a:endParaRPr>
          </a:p>
        </p:txBody>
      </p:sp>
      <p:pic>
        <p:nvPicPr>
          <p:cNvPr id="5125" name="Picture 5" descr="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3688" y="1600200"/>
            <a:ext cx="55626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404664"/>
            <a:ext cx="8229600" cy="990600"/>
          </a:xfrm>
        </p:spPr>
        <p:txBody>
          <a:bodyPr>
            <a:normAutofit/>
          </a:bodyPr>
          <a:lstStyle/>
          <a:p>
            <a:pPr algn="l"/>
            <a:r>
              <a:rPr lang="tr-TR" altLang="tr-TR" sz="2400" b="1" dirty="0"/>
              <a:t>2. </a:t>
            </a:r>
            <a:r>
              <a:rPr lang="tr-TR" altLang="tr-TR" sz="2400" dirty="0">
                <a:solidFill>
                  <a:schemeClr val="tx1"/>
                </a:solidFill>
              </a:rPr>
              <a:t>Her eş yükseklik eğrisi kendi üzerine kapanır. Haritanın kenarında kesilse bile komşu haritada devam eder ve kapanır. </a:t>
            </a:r>
            <a:endParaRPr lang="tr-TR" altLang="tr-TR" sz="2400" dirty="0">
              <a:solidFill>
                <a:schemeClr val="tx1"/>
              </a:solidFill>
            </a:endParaRPr>
          </a:p>
        </p:txBody>
      </p:sp>
      <p:pic>
        <p:nvPicPr>
          <p:cNvPr id="7172" name="Picture 4" descr="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34610" y="1529724"/>
            <a:ext cx="5645702" cy="493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241176" y="404664"/>
            <a:ext cx="8507288" cy="990600"/>
          </a:xfrm>
        </p:spPr>
        <p:txBody>
          <a:bodyPr>
            <a:normAutofit fontScale="90000"/>
          </a:bodyPr>
          <a:lstStyle/>
          <a:p>
            <a:pPr algn="l"/>
            <a:r>
              <a:rPr lang="tr-TR" altLang="tr-TR" sz="2400" b="1" dirty="0"/>
              <a:t>3. </a:t>
            </a:r>
            <a:r>
              <a:rPr lang="tr-TR" altLang="tr-TR" sz="2400" dirty="0">
                <a:solidFill>
                  <a:schemeClr val="tx1"/>
                </a:solidFill>
              </a:rPr>
              <a:t>Kapanan bir eş yükseklik eğrisi, tepe veya çukuru gösterir. Tepe ve çukuru ayırt etmek için çukur merkezini gösterecek şekilde ok konur. </a:t>
            </a:r>
            <a:endParaRPr lang="tr-TR" altLang="tr-TR" sz="2400" dirty="0">
              <a:solidFill>
                <a:schemeClr val="tx1"/>
              </a:solidFill>
            </a:endParaRPr>
          </a:p>
        </p:txBody>
      </p:sp>
      <p:pic>
        <p:nvPicPr>
          <p:cNvPr id="8197" name="Picture 5" descr="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1484784"/>
            <a:ext cx="62103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32656"/>
            <a:ext cx="8229600" cy="792088"/>
          </a:xfrm>
        </p:spPr>
        <p:txBody>
          <a:bodyPr/>
          <a:lstStyle/>
          <a:p>
            <a:pPr algn="l"/>
            <a:r>
              <a:rPr lang="tr-TR" altLang="tr-TR" sz="2400" dirty="0"/>
              <a:t>4. </a:t>
            </a:r>
            <a:r>
              <a:rPr lang="tr-TR" altLang="tr-TR" sz="2400" dirty="0">
                <a:solidFill>
                  <a:schemeClr val="tx1"/>
                </a:solidFill>
              </a:rPr>
              <a:t>Eş yükseklik eğrileri çatallaşmaz ve birbirini kesmezler. </a:t>
            </a:r>
            <a:endParaRPr lang="tr-TR" altLang="tr-TR" sz="2400" dirty="0">
              <a:solidFill>
                <a:schemeClr val="tx1"/>
              </a:solidFill>
            </a:endParaRPr>
          </a:p>
        </p:txBody>
      </p:sp>
      <p:pic>
        <p:nvPicPr>
          <p:cNvPr id="10244" name="Picture 4" descr="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192614"/>
            <a:ext cx="6072336" cy="530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50168"/>
            <a:ext cx="8229600" cy="990600"/>
          </a:xfrm>
        </p:spPr>
        <p:txBody>
          <a:bodyPr/>
          <a:lstStyle/>
          <a:p>
            <a:pPr algn="l"/>
            <a:r>
              <a:rPr lang="tr-TR" altLang="tr-TR" sz="2400" dirty="0"/>
              <a:t>5. </a:t>
            </a:r>
            <a:r>
              <a:rPr lang="tr-TR" altLang="tr-TR" sz="2400" dirty="0">
                <a:solidFill>
                  <a:schemeClr val="tx1"/>
                </a:solidFill>
              </a:rPr>
              <a:t>Yer yüzeyinin eğimi arttıkça (dikleştikçe) eş yükseklik eğrileri de birbirlerine daha yakın olarak geçerler.</a:t>
            </a:r>
            <a:endParaRPr lang="tr-TR" altLang="tr-TR" sz="2400" dirty="0">
              <a:solidFill>
                <a:schemeClr val="tx1"/>
              </a:solidFill>
            </a:endParaRPr>
          </a:p>
        </p:txBody>
      </p:sp>
      <p:pic>
        <p:nvPicPr>
          <p:cNvPr id="12292" name="Picture 4" descr="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6605" y="1412776"/>
            <a:ext cx="6006275" cy="52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332656"/>
            <a:ext cx="8435280" cy="990600"/>
          </a:xfrm>
        </p:spPr>
        <p:txBody>
          <a:bodyPr/>
          <a:lstStyle/>
          <a:p>
            <a:pPr algn="l"/>
            <a:r>
              <a:rPr lang="tr-TR" altLang="tr-TR" sz="2400" dirty="0"/>
              <a:t>6. </a:t>
            </a:r>
            <a:r>
              <a:rPr lang="tr-TR" altLang="tr-TR" sz="2400" dirty="0">
                <a:solidFill>
                  <a:schemeClr val="tx1"/>
                </a:solidFill>
              </a:rPr>
              <a:t>Düzgün (eş) eğimli arazide eş yükseklik eğrilerinin aralıkları eşittir.</a:t>
            </a:r>
            <a:endParaRPr lang="tr-TR" altLang="tr-TR" sz="2400" dirty="0">
              <a:solidFill>
                <a:schemeClr val="tx1"/>
              </a:solidFill>
            </a:endParaRPr>
          </a:p>
        </p:txBody>
      </p:sp>
      <p:pic>
        <p:nvPicPr>
          <p:cNvPr id="14340" name="Picture 4" descr="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91680" y="1447799"/>
            <a:ext cx="5781036" cy="505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32656"/>
            <a:ext cx="8229600" cy="990600"/>
          </a:xfrm>
        </p:spPr>
        <p:txBody>
          <a:bodyPr>
            <a:normAutofit/>
          </a:bodyPr>
          <a:lstStyle/>
          <a:p>
            <a:pPr algn="l"/>
            <a:r>
              <a:rPr lang="tr-TR" altLang="tr-TR" sz="2400" dirty="0"/>
              <a:t>7. </a:t>
            </a:r>
            <a:r>
              <a:rPr lang="tr-TR" altLang="tr-TR" sz="2400" dirty="0">
                <a:solidFill>
                  <a:schemeClr val="tx1"/>
                </a:solidFill>
              </a:rPr>
              <a:t>Üstü yassı ve yuvarlak tepelerde eş yükseklik eğrileri tepeye doğru ve eteklerde, ortaya yakın yerlere nazaran daha aralıklıdır. </a:t>
            </a:r>
            <a:endParaRPr lang="tr-TR" altLang="tr-TR" sz="2400" dirty="0">
              <a:solidFill>
                <a:schemeClr val="tx1"/>
              </a:solidFill>
            </a:endParaRPr>
          </a:p>
        </p:txBody>
      </p:sp>
      <p:pic>
        <p:nvPicPr>
          <p:cNvPr id="16388" name="Picture 4" descr="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9672" y="1412776"/>
            <a:ext cx="5885982" cy="514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34678"/>
            <a:ext cx="8305800" cy="1554162"/>
          </a:xfrm>
        </p:spPr>
        <p:txBody>
          <a:bodyPr>
            <a:normAutofit fontScale="90000"/>
          </a:bodyPr>
          <a:lstStyle/>
          <a:p>
            <a:pPr algn="l"/>
            <a:r>
              <a:rPr lang="tr-TR" altLang="tr-TR" sz="2400" dirty="0"/>
              <a:t>8. </a:t>
            </a:r>
            <a:r>
              <a:rPr lang="tr-TR" altLang="tr-TR" sz="2400" dirty="0">
                <a:solidFill>
                  <a:schemeClr val="tx1"/>
                </a:solidFill>
              </a:rPr>
              <a:t>Bir vadiyi takip eden eş yükseklik eğrisi vadinin bir kenarı boyunca yukarı çıkar, sonra dönüş yaparak vadi tabanından geçer, vadinin diğer kenarından aşağı doğru iner. Vadi yamacındaki eş yükselti eğrileri yamaç eğim doğrultusuna dik bir yol izlerler.</a:t>
            </a:r>
            <a:endParaRPr lang="tr-TR" altLang="tr-TR" sz="2400" dirty="0">
              <a:solidFill>
                <a:schemeClr val="tx1"/>
              </a:solidFill>
            </a:endParaRPr>
          </a:p>
        </p:txBody>
      </p:sp>
      <p:pic>
        <p:nvPicPr>
          <p:cNvPr id="18436" name="Picture 4" descr="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80081" y="1988840"/>
            <a:ext cx="5212199" cy="455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323528" y="404664"/>
            <a:ext cx="8507288" cy="990600"/>
          </a:xfrm>
        </p:spPr>
        <p:txBody>
          <a:bodyPr>
            <a:normAutofit fontScale="90000"/>
          </a:bodyPr>
          <a:lstStyle/>
          <a:p>
            <a:pPr algn="l"/>
            <a:r>
              <a:rPr lang="tr-TR" altLang="tr-TR" sz="2400" dirty="0"/>
              <a:t>9. </a:t>
            </a:r>
            <a:r>
              <a:rPr lang="tr-TR" altLang="tr-TR" sz="2400" dirty="0">
                <a:solidFill>
                  <a:schemeClr val="tx1"/>
                </a:solidFill>
              </a:rPr>
              <a:t>Bir sırttan geçen eş yükseklik eğrisi, sırtın bir kenarını takip ederek gelir, su bölümü hattından döner ve sırtın diğer kenarı boyunca geri gider.</a:t>
            </a:r>
            <a:endParaRPr lang="tr-TR" altLang="tr-TR" sz="2400" dirty="0">
              <a:solidFill>
                <a:schemeClr val="tx1"/>
              </a:solidFill>
            </a:endParaRPr>
          </a:p>
        </p:txBody>
      </p:sp>
      <p:pic>
        <p:nvPicPr>
          <p:cNvPr id="20485" name="Picture 5" descr="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9672" y="1524000"/>
            <a:ext cx="57912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l" eaLnBrk="1" hangingPunct="1"/>
            <a:r>
              <a:rPr lang="tr-TR" altLang="tr-TR" sz="4000" b="1" dirty="0" smtClean="0"/>
              <a:t>İçeriklerine Göre Haritalar</a:t>
            </a:r>
            <a:endParaRPr lang="tr-TR" altLang="tr-TR" sz="4000" b="1" dirty="0" smtClean="0"/>
          </a:p>
        </p:txBody>
      </p:sp>
      <p:sp>
        <p:nvSpPr>
          <p:cNvPr id="22531" name="Rectangle 3"/>
          <p:cNvSpPr>
            <a:spLocks noGrp="1" noChangeArrowheads="1"/>
          </p:cNvSpPr>
          <p:nvPr>
            <p:ph type="body" idx="1"/>
          </p:nvPr>
        </p:nvSpPr>
        <p:spPr>
          <a:xfrm>
            <a:off x="457200" y="1600200"/>
            <a:ext cx="8458200" cy="3276600"/>
          </a:xfrm>
        </p:spPr>
        <p:txBody>
          <a:bodyPr>
            <a:noAutofit/>
          </a:bodyPr>
          <a:lstStyle/>
          <a:p>
            <a:pPr lvl="1" eaLnBrk="1" hangingPunct="1">
              <a:spcAft>
                <a:spcPct val="30000"/>
              </a:spcAft>
            </a:pPr>
            <a:r>
              <a:rPr lang="tr-TR" altLang="tr-TR" sz="3200" dirty="0" smtClean="0"/>
              <a:t>Kaynak haritalar veya başvuru haritaları</a:t>
            </a:r>
            <a:endParaRPr lang="tr-TR" altLang="tr-TR" sz="3200" dirty="0" smtClean="0"/>
          </a:p>
          <a:p>
            <a:pPr lvl="1" eaLnBrk="1" hangingPunct="1">
              <a:spcAft>
                <a:spcPct val="30000"/>
              </a:spcAft>
            </a:pPr>
            <a:r>
              <a:rPr lang="tr-TR" altLang="tr-TR" sz="3200" dirty="0" smtClean="0"/>
              <a:t>Tematik haritalar </a:t>
            </a:r>
            <a:endParaRPr lang="tr-TR" altLang="tr-TR" sz="3200" dirty="0" smtClean="0"/>
          </a:p>
          <a:p>
            <a:pPr lvl="1" eaLnBrk="1" hangingPunct="1">
              <a:spcAft>
                <a:spcPct val="30000"/>
              </a:spcAft>
            </a:pPr>
            <a:r>
              <a:rPr lang="tr-TR" altLang="tr-TR" sz="3200" dirty="0" smtClean="0"/>
              <a:t>Özel maksatlı haritalar</a:t>
            </a:r>
            <a:endParaRPr lang="tr-TR" altLang="tr-TR" sz="3200" dirty="0" smtClean="0"/>
          </a:p>
          <a:p>
            <a:pPr eaLnBrk="1" hangingPunct="1"/>
            <a:endParaRPr lang="tr-TR" altLang="tr-TR" sz="3200" dirty="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251520" y="494184"/>
            <a:ext cx="8568952" cy="990600"/>
          </a:xfrm>
        </p:spPr>
        <p:txBody>
          <a:bodyPr>
            <a:normAutofit fontScale="90000"/>
          </a:bodyPr>
          <a:lstStyle/>
          <a:p>
            <a:pPr algn="l"/>
            <a:r>
              <a:rPr lang="tr-TR" altLang="tr-TR" sz="2400" dirty="0"/>
              <a:t>10. </a:t>
            </a:r>
            <a:r>
              <a:rPr lang="tr-TR" altLang="tr-TR" sz="2400" dirty="0">
                <a:solidFill>
                  <a:schemeClr val="tx1"/>
                </a:solidFill>
              </a:rPr>
              <a:t>Akarsuyun kaynağında su yatağı dik olduğundan eş yükseklik eğrileri daha sık, akarsu büyüyüp kollar aldıkça eğim azalacağından, eş yükseklik eğrileri daha seyrek geçer. </a:t>
            </a:r>
            <a:endParaRPr lang="tr-TR" altLang="tr-TR" sz="2400" dirty="0">
              <a:solidFill>
                <a:schemeClr val="tx1"/>
              </a:solidFill>
            </a:endParaRPr>
          </a:p>
        </p:txBody>
      </p:sp>
      <p:pic>
        <p:nvPicPr>
          <p:cNvPr id="22533" name="Picture 5" descr="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35696" y="1828800"/>
            <a:ext cx="54864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32656"/>
            <a:ext cx="8229600" cy="990600"/>
          </a:xfrm>
        </p:spPr>
        <p:txBody>
          <a:bodyPr/>
          <a:lstStyle/>
          <a:p>
            <a:pPr algn="l"/>
            <a:r>
              <a:rPr lang="tr-TR" altLang="tr-TR" sz="2400" dirty="0"/>
              <a:t>11. </a:t>
            </a:r>
            <a:r>
              <a:rPr lang="tr-TR" altLang="tr-TR" sz="2400" dirty="0">
                <a:solidFill>
                  <a:schemeClr val="tx1"/>
                </a:solidFill>
              </a:rPr>
              <a:t>Eş yükseklik eğrisi akarsularda V harfi şeklinde geçerler. Harfin sivri ucu akarsuyun kaynağını gösterir.</a:t>
            </a:r>
            <a:endParaRPr lang="tr-TR" altLang="tr-TR" sz="2400" dirty="0">
              <a:solidFill>
                <a:schemeClr val="tx1"/>
              </a:solidFill>
            </a:endParaRPr>
          </a:p>
        </p:txBody>
      </p:sp>
      <p:pic>
        <p:nvPicPr>
          <p:cNvPr id="24580" name="Picture 4" descr="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63824" y="1412776"/>
            <a:ext cx="5807346" cy="51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457200" y="404664"/>
            <a:ext cx="8229600" cy="990600"/>
          </a:xfrm>
        </p:spPr>
        <p:txBody>
          <a:bodyPr>
            <a:normAutofit/>
          </a:bodyPr>
          <a:lstStyle/>
          <a:p>
            <a:pPr algn="l"/>
            <a:r>
              <a:rPr lang="tr-TR" altLang="tr-TR" sz="2400" dirty="0"/>
              <a:t>12. </a:t>
            </a:r>
            <a:r>
              <a:rPr lang="tr-TR" altLang="tr-TR" sz="2400" dirty="0">
                <a:solidFill>
                  <a:schemeClr val="tx1"/>
                </a:solidFill>
              </a:rPr>
              <a:t>Birbirine paralel iki dereden hangisi daha derin ise aynı rakamlı eş yükseklik eğrisi, derin olan derede daha ileri gider. </a:t>
            </a:r>
            <a:endParaRPr lang="tr-TR" altLang="tr-TR" sz="2400" dirty="0">
              <a:solidFill>
                <a:schemeClr val="tx1"/>
              </a:solidFill>
            </a:endParaRPr>
          </a:p>
        </p:txBody>
      </p:sp>
      <p:pic>
        <p:nvPicPr>
          <p:cNvPr id="25605" name="Picture 5" descr="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97546" y="1412776"/>
            <a:ext cx="6442806" cy="502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422176"/>
            <a:ext cx="8229600" cy="990600"/>
          </a:xfrm>
        </p:spPr>
        <p:txBody>
          <a:bodyPr>
            <a:normAutofit fontScale="90000"/>
          </a:bodyPr>
          <a:lstStyle/>
          <a:p>
            <a:pPr algn="l"/>
            <a:r>
              <a:rPr lang="tr-TR" altLang="tr-TR" sz="2400" dirty="0"/>
              <a:t>13. </a:t>
            </a:r>
            <a:r>
              <a:rPr lang="tr-TR" altLang="tr-TR" sz="2400" dirty="0">
                <a:solidFill>
                  <a:schemeClr val="tx1"/>
                </a:solidFill>
              </a:rPr>
              <a:t>Eş yükseklik eğrileri sağrı ve sırtlarda U harfi şeklinde geçer. U harfinin kapalı kısmı sağrı veya sırtın etek kısmını, açık tarafı da tepe istikametini gösterir. </a:t>
            </a:r>
            <a:endParaRPr lang="tr-TR" altLang="tr-TR" sz="2400" dirty="0">
              <a:solidFill>
                <a:schemeClr val="tx1"/>
              </a:solidFill>
            </a:endParaRPr>
          </a:p>
        </p:txBody>
      </p:sp>
      <p:pic>
        <p:nvPicPr>
          <p:cNvPr id="27652" name="Picture 4" descr="1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91680" y="1621422"/>
            <a:ext cx="5688632" cy="497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457200" y="332656"/>
            <a:ext cx="8229600" cy="990600"/>
          </a:xfrm>
        </p:spPr>
        <p:txBody>
          <a:bodyPr/>
          <a:lstStyle/>
          <a:p>
            <a:pPr algn="l"/>
            <a:r>
              <a:rPr lang="tr-TR" altLang="tr-TR" sz="2400" dirty="0"/>
              <a:t>14. </a:t>
            </a:r>
            <a:r>
              <a:rPr lang="tr-TR" altLang="tr-TR" sz="2400" dirty="0">
                <a:solidFill>
                  <a:schemeClr val="tx1"/>
                </a:solidFill>
              </a:rPr>
              <a:t>Eş yükseklik eğrileri geniş sağrı ve sırtlarda yayvan ve küt, sivri sağrı ve sırtlarda ise dar kavisli şekilde geçerler.</a:t>
            </a:r>
            <a:endParaRPr lang="tr-TR" altLang="tr-TR" sz="2400" dirty="0">
              <a:solidFill>
                <a:schemeClr val="tx1"/>
              </a:solidFill>
            </a:endParaRPr>
          </a:p>
        </p:txBody>
      </p:sp>
      <p:pic>
        <p:nvPicPr>
          <p:cNvPr id="29701" name="Picture 5" descr="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1412776"/>
            <a:ext cx="6096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457200" y="404664"/>
            <a:ext cx="8579296" cy="990600"/>
          </a:xfrm>
        </p:spPr>
        <p:txBody>
          <a:bodyPr>
            <a:normAutofit fontScale="90000"/>
          </a:bodyPr>
          <a:lstStyle/>
          <a:p>
            <a:pPr algn="l"/>
            <a:r>
              <a:rPr lang="tr-TR" altLang="tr-TR" sz="2400" dirty="0"/>
              <a:t>15. </a:t>
            </a:r>
            <a:r>
              <a:rPr lang="tr-TR" altLang="tr-TR" sz="2400" dirty="0">
                <a:solidFill>
                  <a:schemeClr val="tx1"/>
                </a:solidFill>
              </a:rPr>
              <a:t>Deniz dibi derinliklerini göstermek için yine eş yükseklik eğrileri kullanılır. Yalnız bu eş yükseklik eğrilerine derinlik eş yükseklik eğrileri denir. </a:t>
            </a:r>
            <a:endParaRPr lang="tr-TR" altLang="tr-TR" sz="2400" dirty="0">
              <a:solidFill>
                <a:schemeClr val="tx1"/>
              </a:solidFill>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55776" y="1313113"/>
            <a:ext cx="3939132" cy="55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idx="4294967295"/>
          </p:nvPr>
        </p:nvSpPr>
        <p:spPr>
          <a:xfrm>
            <a:off x="304800" y="260648"/>
            <a:ext cx="8229600" cy="1143000"/>
          </a:xfrm>
        </p:spPr>
        <p:txBody>
          <a:bodyPr/>
          <a:lstStyle/>
          <a:p>
            <a:r>
              <a:rPr lang="tr-TR" altLang="tr-TR" sz="4000" b="1" dirty="0"/>
              <a:t>Eş Yükseklik Eğrilerinin Çeşitleri</a:t>
            </a:r>
            <a:r>
              <a:rPr lang="tr-TR" altLang="tr-TR" sz="4000" dirty="0"/>
              <a:t> </a:t>
            </a:r>
            <a:endParaRPr lang="tr-TR" altLang="tr-TR" sz="4000" dirty="0"/>
          </a:p>
        </p:txBody>
      </p:sp>
      <p:sp>
        <p:nvSpPr>
          <p:cNvPr id="33797" name="Rectangle 5"/>
          <p:cNvSpPr>
            <a:spLocks noGrp="1" noChangeArrowheads="1"/>
          </p:cNvSpPr>
          <p:nvPr>
            <p:ph type="body" idx="4294967295"/>
          </p:nvPr>
        </p:nvSpPr>
        <p:spPr>
          <a:xfrm>
            <a:off x="457200" y="1196752"/>
            <a:ext cx="8229600" cy="5544616"/>
          </a:xfrm>
        </p:spPr>
        <p:txBody>
          <a:bodyPr>
            <a:noAutofit/>
          </a:bodyPr>
          <a:lstStyle/>
          <a:p>
            <a:pPr>
              <a:lnSpc>
                <a:spcPct val="80000"/>
              </a:lnSpc>
              <a:spcAft>
                <a:spcPts val="600"/>
              </a:spcAft>
            </a:pPr>
            <a:r>
              <a:rPr lang="tr-TR" altLang="tr-TR" sz="2000" b="1" dirty="0"/>
              <a:t>İnce Eş Yükseklik Eğrisi (Ara Münhani):</a:t>
            </a:r>
            <a:r>
              <a:rPr lang="tr-TR" altLang="tr-TR" sz="2000" dirty="0"/>
              <a:t> Her haritanın ölçeğine göre belli aralıklarla çizilen münhanidir. (Topoğrafik haritalarda 0,1 mm çizgi kalınlığındadır.) </a:t>
            </a:r>
            <a:endParaRPr lang="tr-TR" altLang="tr-TR" sz="2000" dirty="0"/>
          </a:p>
          <a:p>
            <a:pPr>
              <a:lnSpc>
                <a:spcPct val="80000"/>
              </a:lnSpc>
              <a:spcAft>
                <a:spcPts val="600"/>
              </a:spcAft>
            </a:pPr>
            <a:r>
              <a:rPr lang="tr-TR" altLang="tr-TR" sz="2000" b="1" dirty="0"/>
              <a:t>Kalın Eş Yükseklik Eğrisi (Ana Münhani-Gösterge Münhanisi):</a:t>
            </a:r>
            <a:r>
              <a:rPr lang="tr-TR" altLang="tr-TR" sz="2000" dirty="0"/>
              <a:t> Her ince dört eş yükselti eğrilerinden sonra gelen, üzerine genelde eş yükselti değeri yazılan ve diğerlerine nazaran daha kalın çizilerek rakım okumasını kolaylaştıran eş yükselti tipidir. (Topoğrafik haritalarda 0,2 mm çizgi kalınlığındadır).</a:t>
            </a:r>
            <a:endParaRPr lang="tr-TR" altLang="tr-TR" sz="2000" dirty="0"/>
          </a:p>
          <a:p>
            <a:pPr>
              <a:lnSpc>
                <a:spcPct val="80000"/>
              </a:lnSpc>
              <a:spcAft>
                <a:spcPts val="600"/>
              </a:spcAft>
            </a:pPr>
            <a:r>
              <a:rPr lang="tr-TR" altLang="tr-TR" sz="2000" b="1" dirty="0"/>
              <a:t>Yardımcı Eş Yükseklik Eğrisi:</a:t>
            </a:r>
            <a:r>
              <a:rPr lang="tr-TR" altLang="tr-TR" sz="2000" dirty="0"/>
              <a:t> Çizgi-boşluk-çizgi şeklinde çizilen türüdür. Aşağıda sıralanan amaçlar için kullanılır. (Topoğrafik haritalarda çizgi kalınlığı 0,1 mm'dir). </a:t>
            </a:r>
            <a:endParaRPr lang="tr-TR" altLang="tr-TR" sz="2000" dirty="0" smtClean="0"/>
          </a:p>
          <a:p>
            <a:pPr marL="609600" indent="-609600">
              <a:lnSpc>
                <a:spcPct val="80000"/>
              </a:lnSpc>
              <a:spcAft>
                <a:spcPts val="600"/>
              </a:spcAft>
              <a:buFontTx/>
              <a:buNone/>
            </a:pPr>
            <a:r>
              <a:rPr lang="tr-TR" altLang="tr-TR" sz="2000" dirty="0" smtClean="0"/>
              <a:t>	a. Arazinin normal seyrine uymayan şekil değişikliklerini göstermek için,</a:t>
            </a:r>
            <a:endParaRPr lang="tr-TR" altLang="tr-TR" sz="2000" dirty="0" smtClean="0"/>
          </a:p>
          <a:p>
            <a:pPr marL="609600" indent="-609600">
              <a:lnSpc>
                <a:spcPct val="80000"/>
              </a:lnSpc>
              <a:spcAft>
                <a:spcPts val="600"/>
              </a:spcAft>
              <a:buFontTx/>
              <a:buNone/>
            </a:pPr>
            <a:r>
              <a:rPr lang="tr-TR" altLang="tr-TR" sz="2000" dirty="0"/>
              <a:t>	b. Düzgün eğimli yükselen sırtlarda ani eğim değişikliğini göstermek için, </a:t>
            </a:r>
            <a:endParaRPr lang="tr-TR" altLang="tr-TR" sz="2000" dirty="0"/>
          </a:p>
          <a:p>
            <a:pPr marL="609600" indent="-609600">
              <a:lnSpc>
                <a:spcPct val="80000"/>
              </a:lnSpc>
              <a:spcAft>
                <a:spcPts val="600"/>
              </a:spcAft>
              <a:buFontTx/>
              <a:buNone/>
            </a:pPr>
            <a:r>
              <a:rPr lang="tr-TR" altLang="tr-TR" sz="2000" dirty="0"/>
              <a:t>	c. Boyun şeklinin belirlenmesi için, </a:t>
            </a:r>
            <a:endParaRPr lang="tr-TR" altLang="tr-TR" sz="2000" dirty="0"/>
          </a:p>
          <a:p>
            <a:pPr marL="609600" indent="-609600">
              <a:lnSpc>
                <a:spcPct val="80000"/>
              </a:lnSpc>
              <a:spcAft>
                <a:spcPts val="600"/>
              </a:spcAft>
              <a:buFontTx/>
              <a:buNone/>
            </a:pPr>
            <a:r>
              <a:rPr lang="tr-TR" altLang="tr-TR" sz="2000" dirty="0"/>
              <a:t>	d. Ova ve düzlüklerde seyrek geçen münhaniler arasındaki yükseklik farkını göstermek ve arazi yapısını daha ayrıntılı belirleyebilmek için. </a:t>
            </a:r>
            <a:endParaRPr lang="tr-TR" altLang="tr-TR" sz="2000"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2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59632" y="609600"/>
            <a:ext cx="647700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533400"/>
            <a:ext cx="8229600" cy="1143000"/>
          </a:xfrm>
        </p:spPr>
        <p:txBody>
          <a:bodyPr>
            <a:normAutofit fontScale="90000"/>
          </a:bodyPr>
          <a:lstStyle/>
          <a:p>
            <a:r>
              <a:rPr lang="tr-TR" altLang="tr-TR" sz="4000" b="1" dirty="0"/>
              <a:t>Çeşitli Ölçekli Haritalarda Kullanılan Eş Yükseklik Eğrisi Aralıkları</a:t>
            </a:r>
            <a:r>
              <a:rPr lang="tr-TR" altLang="tr-TR" sz="4000" dirty="0"/>
              <a:t> </a:t>
            </a:r>
            <a:endParaRPr lang="tr-TR" altLang="tr-TR" sz="4000" dirty="0"/>
          </a:p>
        </p:txBody>
      </p:sp>
      <p:pic>
        <p:nvPicPr>
          <p:cNvPr id="3789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2667000"/>
            <a:ext cx="8534400" cy="324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6140" y="548680"/>
            <a:ext cx="8048625"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76672"/>
            <a:ext cx="8435280" cy="990600"/>
          </a:xfrm>
        </p:spPr>
        <p:txBody>
          <a:bodyPr>
            <a:normAutofit fontScale="90000"/>
          </a:bodyPr>
          <a:lstStyle/>
          <a:p>
            <a:pPr algn="l" eaLnBrk="1" hangingPunct="1"/>
            <a:r>
              <a:rPr lang="tr-TR" altLang="tr-TR" sz="4000" b="1" dirty="0" smtClean="0"/>
              <a:t>Kaynak haritalar veya başvuru haritaları</a:t>
            </a:r>
            <a:endParaRPr lang="tr-TR" altLang="tr-TR" sz="4000" b="1" dirty="0" smtClean="0"/>
          </a:p>
        </p:txBody>
      </p:sp>
      <p:sp>
        <p:nvSpPr>
          <p:cNvPr id="23555" name="Rectangle 3"/>
          <p:cNvSpPr>
            <a:spLocks noGrp="1" noChangeArrowheads="1"/>
          </p:cNvSpPr>
          <p:nvPr>
            <p:ph type="body" idx="1"/>
          </p:nvPr>
        </p:nvSpPr>
        <p:spPr>
          <a:xfrm>
            <a:off x="457200" y="1844824"/>
            <a:ext cx="8229600" cy="4632176"/>
          </a:xfrm>
        </p:spPr>
        <p:txBody>
          <a:bodyPr/>
          <a:lstStyle/>
          <a:p>
            <a:pPr eaLnBrk="1" hangingPunct="1"/>
            <a:r>
              <a:rPr lang="tr-TR" altLang="tr-TR" sz="2800" noProof="1" smtClean="0"/>
              <a:t>Değişik tipte konumsal veri içeren ve içerdiği detay çeşitliği açısından birbirine göre gösterimde öncelik taşımayan haritalardır. Bu haritalar içerik zenginliği ve ebat açısından değişiklik gösterseler de haritalanan alanın genel resmini gösterirler. Örneğin idari sınırlar, yollar, topoğrafya gibi detayları içeren haritalardır (</a:t>
            </a:r>
            <a:r>
              <a:rPr lang="tr-TR" altLang="tr-TR" sz="2800" b="1" noProof="1" smtClean="0"/>
              <a:t>Örnek;</a:t>
            </a:r>
            <a:r>
              <a:rPr lang="tr-TR" altLang="tr-TR" sz="2800" noProof="1" smtClean="0"/>
              <a:t> topoğrafik harita; halihazır harita)</a:t>
            </a:r>
            <a:endParaRPr lang="tr-TR" altLang="tr-TR" sz="2800" noProof="1" smtClean="0"/>
          </a:p>
          <a:p>
            <a:pPr eaLnBrk="1" hangingPunct="1"/>
            <a:endParaRPr lang="tr-TR" altLang="tr-TR" sz="2800" noProof="1"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1412776"/>
            <a:ext cx="7575376" cy="497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aşlık 1"/>
          <p:cNvSpPr txBox="1"/>
          <p:nvPr/>
        </p:nvSpPr>
        <p:spPr>
          <a:xfrm>
            <a:off x="251520" y="418278"/>
            <a:ext cx="8712968"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b="1" dirty="0" smtClean="0"/>
              <a:t>UTM Projeksiyonunda Dilimler</a:t>
            </a:r>
            <a:endParaRPr lang="tr-TR" b="1"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8" y="620688"/>
            <a:ext cx="7884492" cy="59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394209"/>
            <a:ext cx="6523800" cy="641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5338" y="433308"/>
            <a:ext cx="8515134" cy="638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5653" y="692695"/>
            <a:ext cx="7650763" cy="569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Pafta </a:t>
            </a:r>
            <a:r>
              <a:rPr lang="tr-TR" b="1" dirty="0"/>
              <a:t>B</a:t>
            </a:r>
            <a:r>
              <a:rPr lang="tr-TR" b="1" dirty="0" smtClean="0"/>
              <a:t>ölümlemesi</a:t>
            </a:r>
            <a:endParaRPr lang="tr-TR" b="1" dirty="0"/>
          </a:p>
        </p:txBody>
      </p:sp>
      <p:sp>
        <p:nvSpPr>
          <p:cNvPr id="3" name="İçerik Yer Tutucusu 2"/>
          <p:cNvSpPr>
            <a:spLocks noGrp="1"/>
          </p:cNvSpPr>
          <p:nvPr>
            <p:ph idx="1"/>
          </p:nvPr>
        </p:nvSpPr>
        <p:spPr>
          <a:xfrm>
            <a:off x="457200" y="1600200"/>
            <a:ext cx="8229600" cy="4205064"/>
          </a:xfrm>
        </p:spPr>
        <p:txBody>
          <a:bodyPr>
            <a:noAutofit/>
          </a:bodyPr>
          <a:lstStyle/>
          <a:p>
            <a:pPr>
              <a:spcAft>
                <a:spcPts val="600"/>
              </a:spcAft>
            </a:pPr>
            <a:r>
              <a:rPr lang="tr-TR" dirty="0" smtClean="0"/>
              <a:t>Yeryüzünün tamamının ya da bir bölgesinin haritası yapılırken ölçeğe bağlı olarak tek bir harita ile göstermek çoğu zaman mümkün değildir.</a:t>
            </a:r>
            <a:endParaRPr lang="tr-TR" dirty="0" smtClean="0"/>
          </a:p>
          <a:p>
            <a:pPr>
              <a:spcAft>
                <a:spcPts val="600"/>
              </a:spcAft>
            </a:pPr>
            <a:r>
              <a:rPr lang="tr-TR" dirty="0" smtClean="0"/>
              <a:t>Bu nedenle haritası yapılacak alanın paftalara ayrılması gerekir. </a:t>
            </a:r>
            <a:endParaRPr lang="tr-TR" dirty="0" smtClean="0"/>
          </a:p>
          <a:p>
            <a:pPr>
              <a:spcAft>
                <a:spcPts val="600"/>
              </a:spcAft>
            </a:pPr>
            <a:r>
              <a:rPr lang="tr-TR" dirty="0" smtClean="0"/>
              <a:t>Paftalara ayırma belirli bir düzene göre gerçekleştirilir. Bu sisteme pafta bölümlemesi veya pafta indeksi denilir.</a:t>
            </a:r>
            <a:endParaRPr lang="tr-TR"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b="1" dirty="0"/>
              <a:t>Pafta Ağı</a:t>
            </a:r>
            <a:endParaRPr lang="tr-TR" b="1" dirty="0"/>
          </a:p>
        </p:txBody>
      </p:sp>
      <p:sp>
        <p:nvSpPr>
          <p:cNvPr id="3" name="İçerik Yer Tutucusu 2"/>
          <p:cNvSpPr>
            <a:spLocks noGrp="1"/>
          </p:cNvSpPr>
          <p:nvPr>
            <p:ph idx="1"/>
          </p:nvPr>
        </p:nvSpPr>
        <p:spPr>
          <a:xfrm>
            <a:off x="457200" y="1600200"/>
            <a:ext cx="8507288" cy="4637112"/>
          </a:xfrm>
        </p:spPr>
        <p:txBody>
          <a:bodyPr>
            <a:noAutofit/>
          </a:bodyPr>
          <a:lstStyle/>
          <a:p>
            <a:pPr>
              <a:spcAft>
                <a:spcPts val="600"/>
              </a:spcAft>
            </a:pPr>
            <a:r>
              <a:rPr lang="tr-TR" sz="2800" dirty="0" smtClean="0"/>
              <a:t>Büyük ölçekli haritalarda </a:t>
            </a:r>
            <a:endParaRPr lang="tr-TR" sz="2800" dirty="0" smtClean="0"/>
          </a:p>
          <a:p>
            <a:pPr lvl="1"/>
            <a:r>
              <a:rPr lang="tr-TR" sz="2400" dirty="0"/>
              <a:t>Dik koordinat ağı gösterilir.</a:t>
            </a:r>
            <a:endParaRPr lang="tr-TR" sz="2400" dirty="0"/>
          </a:p>
          <a:p>
            <a:pPr lvl="1"/>
            <a:r>
              <a:rPr lang="tr-TR" sz="2400" dirty="0" smtClean="0"/>
              <a:t>Koordinat çizgilerinin kesiştiği noktalarda artı (+) işareti kullanılır.</a:t>
            </a:r>
            <a:endParaRPr lang="tr-TR" sz="2400" dirty="0" smtClean="0"/>
          </a:p>
          <a:p>
            <a:pPr>
              <a:spcAft>
                <a:spcPts val="600"/>
              </a:spcAft>
            </a:pPr>
            <a:r>
              <a:rPr lang="tr-TR" sz="2800" dirty="0" smtClean="0"/>
              <a:t>Orta ölçekli haritalarda (1/25 000 – 1/250 000)</a:t>
            </a:r>
            <a:endParaRPr lang="tr-TR" sz="2800" dirty="0" smtClean="0"/>
          </a:p>
          <a:p>
            <a:pPr lvl="1"/>
            <a:r>
              <a:rPr lang="tr-TR" sz="2400" dirty="0" smtClean="0"/>
              <a:t>Sürekli çizgilerden oluşan dik koordinat ağı gösterilir.</a:t>
            </a:r>
            <a:endParaRPr lang="tr-TR" sz="2400" dirty="0" smtClean="0"/>
          </a:p>
          <a:p>
            <a:pPr lvl="1"/>
            <a:r>
              <a:rPr lang="tr-TR" sz="2400" dirty="0" smtClean="0"/>
              <a:t>Pafta kenarlarında coğrafi koordinatlar gösterilir.</a:t>
            </a:r>
            <a:endParaRPr lang="tr-TR" sz="2400" dirty="0" smtClean="0"/>
          </a:p>
          <a:p>
            <a:pPr lvl="1"/>
            <a:r>
              <a:rPr lang="tr-TR" sz="2400" dirty="0" smtClean="0"/>
              <a:t>Pafta köşelerinde coğrafi koordinatlar gösterilir. </a:t>
            </a:r>
            <a:endParaRPr lang="tr-TR" sz="2400" dirty="0" smtClean="0"/>
          </a:p>
          <a:p>
            <a:pPr lvl="1"/>
            <a:r>
              <a:rPr lang="tr-TR" sz="2400" dirty="0" smtClean="0"/>
              <a:t>Dik koordinat değerleri (UTM) kısaltılarak yazılır.</a:t>
            </a:r>
            <a:endParaRPr lang="tr-TR" sz="2400" dirty="0"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3608" y="1188674"/>
            <a:ext cx="5817870" cy="555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403015" y="476672"/>
            <a:ext cx="5109091" cy="646331"/>
          </a:xfrm>
          <a:prstGeom prst="rect">
            <a:avLst/>
          </a:prstGeom>
        </p:spPr>
        <p:txBody>
          <a:bodyPr wrap="none">
            <a:spAutoFit/>
          </a:bodyPr>
          <a:lstStyle/>
          <a:p>
            <a:pPr>
              <a:spcAft>
                <a:spcPts val="600"/>
              </a:spcAft>
            </a:pPr>
            <a:r>
              <a:rPr lang="tr-TR" sz="3600" b="1" dirty="0"/>
              <a:t>Büyük ölçekli </a:t>
            </a:r>
            <a:r>
              <a:rPr lang="tr-TR" sz="3600" b="1" dirty="0" smtClean="0"/>
              <a:t>haritalar</a:t>
            </a:r>
            <a:endParaRPr lang="tr-TR" sz="3600" b="1"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880" y="836712"/>
            <a:ext cx="78486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403015" y="334414"/>
            <a:ext cx="4647426" cy="646331"/>
          </a:xfrm>
          <a:prstGeom prst="rect">
            <a:avLst/>
          </a:prstGeom>
        </p:spPr>
        <p:txBody>
          <a:bodyPr wrap="none">
            <a:spAutoFit/>
          </a:bodyPr>
          <a:lstStyle/>
          <a:p>
            <a:pPr>
              <a:spcAft>
                <a:spcPts val="600"/>
              </a:spcAft>
            </a:pPr>
            <a:r>
              <a:rPr lang="tr-TR" sz="3600" b="1" dirty="0" smtClean="0"/>
              <a:t>Orta </a:t>
            </a:r>
            <a:r>
              <a:rPr lang="tr-TR" sz="3600" b="1" dirty="0"/>
              <a:t>ölçekli </a:t>
            </a:r>
            <a:r>
              <a:rPr lang="tr-TR" sz="3600" b="1" dirty="0" smtClean="0"/>
              <a:t>haritalar</a:t>
            </a:r>
            <a:endParaRPr lang="tr-TR" sz="3600" b="1"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371600"/>
            <a:ext cx="83058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dirty="0" smtClean="0">
                <a:solidFill>
                  <a:schemeClr val="tx1"/>
                </a:solidFill>
              </a:rPr>
              <a:t>KARTOGRAFYA</a:t>
            </a:r>
            <a:br>
              <a:rPr lang="tr-TR" dirty="0" smtClean="0"/>
            </a:br>
            <a:br>
              <a:rPr lang="tr-TR" dirty="0" smtClean="0"/>
            </a:br>
            <a:r>
              <a:rPr lang="tr-TR" sz="3200" dirty="0" smtClean="0"/>
              <a:t>DERS 1: KARTOGRAFYA ve HARİTA</a:t>
            </a:r>
            <a:endParaRPr lang="tr-TR" sz="3200" dirty="0"/>
          </a:p>
        </p:txBody>
      </p:sp>
      <p:sp>
        <p:nvSpPr>
          <p:cNvPr id="3" name="Alt Başlık 2"/>
          <p:cNvSpPr>
            <a:spLocks noGrp="1"/>
          </p:cNvSpPr>
          <p:nvPr>
            <p:ph type="subTitle" idx="1"/>
          </p:nvPr>
        </p:nvSpPr>
        <p:spPr/>
        <p:txBody>
          <a:bodyPr>
            <a:normAutofit/>
          </a:bodyPr>
          <a:lstStyle/>
          <a:p>
            <a:r>
              <a:rPr lang="tr-TR" dirty="0"/>
              <a:t>Doç. Dr. Derya ÖZTÜRK</a:t>
            </a:r>
            <a:endParaRPr lang="tr-TR" dirty="0"/>
          </a:p>
          <a:p>
            <a:r>
              <a:rPr lang="tr-TR" dirty="0"/>
              <a:t>Samsun, </a:t>
            </a:r>
            <a:r>
              <a:rPr lang="tr-TR" dirty="0" smtClean="0"/>
              <a:t>2021</a:t>
            </a:r>
            <a:endParaRPr lang="tr-TR" dirty="0"/>
          </a:p>
          <a:p>
            <a:endParaRPr lang="tr-TR" dirty="0"/>
          </a:p>
        </p:txBody>
      </p:sp>
      <p:sp>
        <p:nvSpPr>
          <p:cNvPr id="4" name="Dikdörtgen 3"/>
          <p:cNvSpPr/>
          <p:nvPr/>
        </p:nvSpPr>
        <p:spPr>
          <a:xfrm>
            <a:off x="539552" y="5186516"/>
            <a:ext cx="8208912" cy="1338828"/>
          </a:xfrm>
          <a:prstGeom prst="rect">
            <a:avLst/>
          </a:prstGeom>
        </p:spPr>
        <p:txBody>
          <a:bodyPr wrap="square">
            <a:spAutoFit/>
          </a:bodyPr>
          <a:lstStyle/>
          <a:p>
            <a:pPr>
              <a:lnSpc>
                <a:spcPct val="90000"/>
              </a:lnSpc>
              <a:defRPr/>
            </a:pPr>
            <a:r>
              <a:rPr lang="tr-TR" altLang="tr-TR" noProof="1" smtClean="0"/>
              <a:t>Ders 1 sunumunun hazırlanmasında;</a:t>
            </a:r>
            <a:endParaRPr lang="tr-TR" altLang="tr-TR" noProof="1" smtClean="0"/>
          </a:p>
          <a:p>
            <a:pPr marL="285750" indent="-285750">
              <a:lnSpc>
                <a:spcPct val="90000"/>
              </a:lnSpc>
              <a:buFont typeface="Arial" panose="020B0604020202020204" pitchFamily="34" charset="0"/>
              <a:buChar char="•"/>
              <a:defRPr/>
            </a:pPr>
            <a:r>
              <a:rPr lang="tr-TR" altLang="tr-TR" noProof="1" smtClean="0"/>
              <a:t>Prof. Dr. Necla Uluğtekin, “Kartoğrafyaya Giriş” Ders Notları</a:t>
            </a:r>
            <a:endParaRPr lang="tr-TR" altLang="tr-TR" noProof="1" smtClean="0"/>
          </a:p>
          <a:p>
            <a:pPr marL="285750" indent="-285750">
              <a:lnSpc>
                <a:spcPct val="90000"/>
              </a:lnSpc>
              <a:buFont typeface="Arial" panose="020B0604020202020204" pitchFamily="34" charset="0"/>
              <a:buChar char="•"/>
              <a:defRPr/>
            </a:pPr>
            <a:r>
              <a:rPr lang="tr-TR" altLang="tr-TR" noProof="1" smtClean="0"/>
              <a:t>Prof. Dr. Türkay Gökgöz, “Kartoğrafya” Ders Notları</a:t>
            </a:r>
            <a:endParaRPr lang="tr-TR" altLang="tr-TR" noProof="1" smtClean="0"/>
          </a:p>
          <a:p>
            <a:pPr marL="285750" indent="-285750">
              <a:lnSpc>
                <a:spcPct val="90000"/>
              </a:lnSpc>
              <a:buFont typeface="Arial" panose="020B0604020202020204" pitchFamily="34" charset="0"/>
              <a:buChar char="•"/>
              <a:defRPr/>
            </a:pPr>
            <a:r>
              <a:rPr lang="tr-TR" altLang="tr-TR" noProof="1" smtClean="0"/>
              <a:t>Selman Çobanoğlu, </a:t>
            </a:r>
            <a:r>
              <a:rPr lang="tr-TR" noProof="1" smtClean="0"/>
              <a:t>2016, </a:t>
            </a:r>
            <a:r>
              <a:rPr lang="tr-TR" altLang="tr-TR" noProof="1" smtClean="0"/>
              <a:t>“</a:t>
            </a:r>
            <a:r>
              <a:rPr lang="tr-TR" noProof="1" smtClean="0"/>
              <a:t>Kartografya ve Uygulamaları</a:t>
            </a:r>
            <a:r>
              <a:rPr lang="tr-TR" altLang="tr-TR" noProof="1" smtClean="0"/>
              <a:t>”</a:t>
            </a:r>
            <a:r>
              <a:rPr lang="tr-TR" noProof="1" smtClean="0"/>
              <a:t> Ders Notlarından yararlanılmıştır.</a:t>
            </a:r>
            <a:endParaRPr lang="tr-TR" noProof="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27784" y="758608"/>
            <a:ext cx="4029050" cy="591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5800"/>
            <a:ext cx="904557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692696"/>
            <a:ext cx="8305800"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542859"/>
            <a:ext cx="6940252" cy="606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1975" y="790575"/>
            <a:ext cx="802005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2209800"/>
            <a:ext cx="8458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533400"/>
            <a:ext cx="8443913"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837312"/>
            <a:ext cx="77628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563" y="609600"/>
            <a:ext cx="8656637"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295400"/>
            <a:ext cx="84391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524000"/>
            <a:ext cx="71024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476672"/>
            <a:ext cx="8229600" cy="990600"/>
          </a:xfrm>
        </p:spPr>
        <p:txBody>
          <a:bodyPr/>
          <a:lstStyle/>
          <a:p>
            <a:pPr algn="l" eaLnBrk="1" hangingPunct="1"/>
            <a:r>
              <a:rPr lang="tr-TR" altLang="tr-TR" b="1" dirty="0" smtClean="0"/>
              <a:t>Tematik haritalar</a:t>
            </a:r>
            <a:endParaRPr lang="tr-TR" altLang="tr-TR" b="1" dirty="0" smtClean="0"/>
          </a:p>
        </p:txBody>
      </p:sp>
      <p:sp>
        <p:nvSpPr>
          <p:cNvPr id="25603" name="Rectangle 3"/>
          <p:cNvSpPr>
            <a:spLocks noGrp="1" noChangeArrowheads="1"/>
          </p:cNvSpPr>
          <p:nvPr>
            <p:ph type="body" idx="1"/>
          </p:nvPr>
        </p:nvSpPr>
        <p:spPr>
          <a:xfrm>
            <a:off x="457200" y="1371600"/>
            <a:ext cx="8458200" cy="5257800"/>
          </a:xfrm>
        </p:spPr>
        <p:txBody>
          <a:bodyPr/>
          <a:lstStyle/>
          <a:p>
            <a:pPr eaLnBrk="1" hangingPunct="1">
              <a:lnSpc>
                <a:spcPct val="80000"/>
              </a:lnSpc>
              <a:spcAft>
                <a:spcPct val="30000"/>
              </a:spcAft>
            </a:pPr>
            <a:r>
              <a:rPr lang="tr-TR" altLang="tr-TR" sz="2400" noProof="1" smtClean="0"/>
              <a:t>Bir diğer sınıf olan tematik haritalar aynı zamanda konusal veya istatistik haritaları olarak da adlandırılır. Bu sınıfta yer alan haritalar çok değişik konularda veri içerebilir. Bu verilerin büyük kısmı, içerdiği coğrafi detaya ilişkin istatistiksel verilerdir. Bu istatistiksel veriler ise çok değişik şekillerde gösterilebilir. </a:t>
            </a:r>
            <a:endParaRPr lang="tr-TR" altLang="tr-TR" sz="2400" noProof="1" smtClean="0"/>
          </a:p>
          <a:p>
            <a:pPr eaLnBrk="1" hangingPunct="1">
              <a:lnSpc>
                <a:spcPct val="80000"/>
              </a:lnSpc>
              <a:spcAft>
                <a:spcPct val="30000"/>
              </a:spcAft>
            </a:pPr>
            <a:r>
              <a:rPr lang="tr-TR" altLang="tr-TR" sz="2400" noProof="1" smtClean="0"/>
              <a:t>Tematik haritalar: </a:t>
            </a:r>
            <a:endParaRPr lang="tr-TR" altLang="tr-TR" sz="2400" noProof="1" smtClean="0"/>
          </a:p>
          <a:p>
            <a:pPr lvl="1" eaLnBrk="1" hangingPunct="1">
              <a:lnSpc>
                <a:spcPct val="80000"/>
              </a:lnSpc>
              <a:spcAft>
                <a:spcPct val="30000"/>
              </a:spcAft>
            </a:pPr>
            <a:r>
              <a:rPr lang="tr-TR" altLang="tr-TR" sz="2000" noProof="1" smtClean="0"/>
              <a:t>Fiziki coğrafya haritaları: Jeofizik, jeoloji, jeomorfoloji, hidroloji, klimatoloji, meteoroloji vd., </a:t>
            </a:r>
            <a:endParaRPr lang="tr-TR" altLang="tr-TR" sz="2000" noProof="1" smtClean="0"/>
          </a:p>
          <a:p>
            <a:pPr lvl="1" eaLnBrk="1" hangingPunct="1">
              <a:lnSpc>
                <a:spcPct val="80000"/>
              </a:lnSpc>
              <a:spcAft>
                <a:spcPct val="30000"/>
              </a:spcAft>
            </a:pPr>
            <a:r>
              <a:rPr lang="tr-TR" altLang="tr-TR" sz="2000" noProof="1" smtClean="0"/>
              <a:t>Biyocoğrafya haritaları: Zooloji, ekoloji vb. </a:t>
            </a:r>
            <a:endParaRPr lang="tr-TR" altLang="tr-TR" sz="2000" noProof="1" smtClean="0"/>
          </a:p>
          <a:p>
            <a:pPr lvl="1" eaLnBrk="1" hangingPunct="1">
              <a:lnSpc>
                <a:spcPct val="80000"/>
              </a:lnSpc>
              <a:spcAft>
                <a:spcPct val="30000"/>
              </a:spcAft>
            </a:pPr>
            <a:r>
              <a:rPr lang="tr-TR" altLang="tr-TR" sz="2000" noProof="1" smtClean="0"/>
              <a:t>Beşeri coğrafya haritaları: Demografik, sosyolojik, siyasi, idari, tarihi vb. </a:t>
            </a:r>
            <a:endParaRPr lang="tr-TR" altLang="tr-TR" sz="2000" noProof="1" smtClean="0"/>
          </a:p>
          <a:p>
            <a:pPr lvl="1" eaLnBrk="1" hangingPunct="1">
              <a:lnSpc>
                <a:spcPct val="80000"/>
              </a:lnSpc>
              <a:spcAft>
                <a:spcPct val="30000"/>
              </a:spcAft>
            </a:pPr>
            <a:r>
              <a:rPr lang="tr-TR" altLang="tr-TR" sz="2000" noProof="1" smtClean="0"/>
              <a:t>Ekonomik: Tarım, sanayi, ulaştırma, ticaret vb. </a:t>
            </a:r>
            <a:endParaRPr lang="tr-TR" altLang="tr-TR" sz="2000" noProof="1" smtClean="0"/>
          </a:p>
          <a:p>
            <a:pPr lvl="1" eaLnBrk="1" hangingPunct="1">
              <a:lnSpc>
                <a:spcPct val="80000"/>
              </a:lnSpc>
              <a:spcAft>
                <a:spcPct val="30000"/>
              </a:spcAft>
            </a:pPr>
            <a:r>
              <a:rPr lang="tr-TR" altLang="tr-TR" sz="2000" noProof="1" smtClean="0"/>
              <a:t>Genel coğrafya: Küçük ölçekli genel haritalardır. </a:t>
            </a:r>
            <a:endParaRPr lang="tr-TR" altLang="tr-TR" sz="2000" noProof="1"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805" y="437042"/>
            <a:ext cx="882967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dirty="0" smtClean="0">
                <a:solidFill>
                  <a:schemeClr val="tx1"/>
                </a:solidFill>
              </a:rPr>
              <a:t>KARTOGRAFYA</a:t>
            </a:r>
            <a:br>
              <a:rPr lang="tr-TR" sz="4000" b="1" dirty="0" smtClean="0"/>
            </a:br>
            <a:br>
              <a:rPr lang="tr-TR" sz="3600" dirty="0" smtClean="0"/>
            </a:br>
            <a:r>
              <a:rPr lang="tr-TR" sz="3200" dirty="0" smtClean="0"/>
              <a:t>Ders 8: KARTOGRAFİK GENELLEŞTİRME</a:t>
            </a:r>
            <a:endParaRPr lang="tr-TR" sz="32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683568" y="4437112"/>
            <a:ext cx="8136904" cy="2391424"/>
          </a:xfrm>
          <a:prstGeom prst="rect">
            <a:avLst/>
          </a:prstGeom>
        </p:spPr>
        <p:txBody>
          <a:bodyPr wrap="square">
            <a:spAutoFit/>
          </a:bodyPr>
          <a:lstStyle/>
          <a:p>
            <a:pPr>
              <a:defRPr/>
            </a:pPr>
            <a:r>
              <a:rPr lang="tr-TR" noProof="1" smtClean="0"/>
              <a:t>Ders 8 </a:t>
            </a:r>
            <a:r>
              <a:rPr lang="tr-TR" altLang="tr-TR" noProof="1" smtClean="0"/>
              <a:t>sunumunun</a:t>
            </a:r>
            <a:r>
              <a:rPr lang="tr-TR" noProof="1" smtClean="0"/>
              <a:t> hazırlanmasında;</a:t>
            </a:r>
            <a:endParaRPr 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lnSpc>
                <a:spcPct val="90000"/>
              </a:lnSpc>
              <a:buFont typeface="Arial" panose="020B0604020202020204" pitchFamily="34" charset="0"/>
              <a:buChar char="•"/>
            </a:pPr>
            <a:r>
              <a:rPr lang="tr-TR" altLang="tr-TR" noProof="1" smtClean="0"/>
              <a:t>Prof. Dr. Necla Uluğtekin, “Kartoğrafyaya Giriş”  Ders Notları</a:t>
            </a:r>
            <a:endParaRPr lang="tr-TR" altLang="tr-TR" noProof="1" smtClean="0"/>
          </a:p>
          <a:p>
            <a:pPr marL="285750" indent="-285750">
              <a:lnSpc>
                <a:spcPct val="90000"/>
              </a:lnSpc>
              <a:buFont typeface="Arial" panose="020B0604020202020204" pitchFamily="34" charset="0"/>
              <a:buChar char="•"/>
            </a:pPr>
            <a:r>
              <a:rPr lang="tr-TR" altLang="tr-TR" noProof="1" smtClean="0"/>
              <a:t>Prof. Dr. Türkay Gökgöz, “Analitik Kartografya </a:t>
            </a:r>
            <a:r>
              <a:rPr lang="tr-TR" altLang="tr-TR" noProof="1"/>
              <a:t>”</a:t>
            </a:r>
            <a:r>
              <a:rPr lang="tr-TR" altLang="tr-TR" noProof="1" smtClean="0"/>
              <a:t> Ders Notları</a:t>
            </a:r>
            <a:endParaRPr lang="tr-TR" altLang="tr-TR" noProof="1" smtClean="0"/>
          </a:p>
          <a:p>
            <a:pPr marL="285750" indent="-285750">
              <a:lnSpc>
                <a:spcPct val="90000"/>
              </a:lnSpc>
              <a:buFont typeface="Arial" panose="020B0604020202020204" pitchFamily="34" charset="0"/>
              <a:buChar char="•"/>
            </a:pPr>
            <a:r>
              <a:rPr lang="tr-TR" noProof="1" smtClean="0"/>
              <a:t>Prof. Dr. İ. Öztuğ Bildirici, Prof. Dr. Doğan Uçar, Sayısal Kartografyada Genelleştirme Yaklaşımları. YTÜ Dergisi, 2000/3, 69- 89, İstanbul.</a:t>
            </a:r>
            <a:endParaRPr lang="tr-TR" noProof="1" smtClean="0"/>
          </a:p>
          <a:p>
            <a:pPr marL="285750" indent="-285750">
              <a:lnSpc>
                <a:spcPct val="90000"/>
              </a:lnSpc>
              <a:buFont typeface="Arial" panose="020B0604020202020204" pitchFamily="34" charset="0"/>
              <a:buChar char="•"/>
            </a:pPr>
            <a:r>
              <a:rPr lang="tr-TR" altLang="tr-TR" noProof="1" smtClean="0"/>
              <a:t>Selman Çobanoğlu, </a:t>
            </a:r>
            <a:r>
              <a:rPr lang="tr-TR" noProof="1" smtClean="0"/>
              <a:t>2016, </a:t>
            </a:r>
            <a:r>
              <a:rPr lang="tr-TR" altLang="tr-TR" noProof="1" smtClean="0"/>
              <a:t>“</a:t>
            </a:r>
            <a:r>
              <a:rPr lang="tr-TR" noProof="1" smtClean="0"/>
              <a:t>Kartografya ve Uygulamaları</a:t>
            </a:r>
            <a:r>
              <a:rPr lang="tr-TR" altLang="tr-TR" noProof="1" smtClean="0"/>
              <a:t>”</a:t>
            </a:r>
            <a:r>
              <a:rPr lang="tr-TR" noProof="1" smtClean="0"/>
              <a:t> Ders Notları</a:t>
            </a:r>
            <a:endParaRPr lang="tr-TR" noProof="1" smtClean="0"/>
          </a:p>
          <a:p>
            <a:pPr marL="285750" indent="-285750">
              <a:lnSpc>
                <a:spcPct val="90000"/>
              </a:lnSpc>
              <a:buFont typeface="Arial" panose="020B0604020202020204" pitchFamily="34" charset="0"/>
              <a:buChar char="•"/>
            </a:pPr>
            <a:r>
              <a:rPr lang="tr-TR" noProof="1"/>
              <a:t>http://</a:t>
            </a:r>
            <a:r>
              <a:rPr lang="tr-TR" noProof="1" smtClean="0"/>
              <a:t>psimpl.sourceforge.net/douglas-peucker.html</a:t>
            </a:r>
            <a:endParaRPr lang="tr-TR" noProof="1" smtClean="0"/>
          </a:p>
          <a:p>
            <a:pPr>
              <a:lnSpc>
                <a:spcPct val="90000"/>
              </a:lnSpc>
            </a:pPr>
            <a:r>
              <a:rPr lang="tr-TR" noProof="1" smtClean="0"/>
              <a:t>     kaynaklarından yararlanılmıştır</a:t>
            </a:r>
            <a:endParaRPr lang="tr-TR" noProof="1"/>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Genelleştirme</a:t>
            </a:r>
            <a:endParaRPr lang="tr-TR" b="1" dirty="0"/>
          </a:p>
        </p:txBody>
      </p:sp>
      <p:sp>
        <p:nvSpPr>
          <p:cNvPr id="3" name="İçerik Yer Tutucusu 2"/>
          <p:cNvSpPr>
            <a:spLocks noGrp="1"/>
          </p:cNvSpPr>
          <p:nvPr>
            <p:ph idx="1"/>
          </p:nvPr>
        </p:nvSpPr>
        <p:spPr>
          <a:xfrm>
            <a:off x="457200" y="1600200"/>
            <a:ext cx="8229600" cy="3917032"/>
          </a:xfrm>
        </p:spPr>
        <p:txBody>
          <a:bodyPr>
            <a:noAutofit/>
          </a:bodyPr>
          <a:lstStyle/>
          <a:p>
            <a:pPr>
              <a:spcAft>
                <a:spcPts val="600"/>
              </a:spcAft>
            </a:pPr>
            <a:r>
              <a:rPr lang="tr-TR" noProof="1" smtClean="0"/>
              <a:t>Haritası yapılacak bölgeyi, kullanma amacı, konu ve ölçeğe bağlı olarak kendine özgü en önemli ve en tipik yanları ile yansıtabilmek için önemsiz sayılan bilgilerin gösterimi göz ardı edilirken, bazı bilgilerin vurgulanarak gösterilmesine </a:t>
            </a:r>
            <a:r>
              <a:rPr lang="tr-TR" b="1" noProof="1" smtClean="0"/>
              <a:t>Genelleştirme</a:t>
            </a:r>
            <a:r>
              <a:rPr lang="tr-TR" noProof="1" smtClean="0"/>
              <a:t> denilir.</a:t>
            </a:r>
            <a:endParaRPr lang="tr-TR" noProof="1" smtClean="0"/>
          </a:p>
          <a:p>
            <a:pPr>
              <a:spcAft>
                <a:spcPts val="600"/>
              </a:spcAft>
            </a:pPr>
            <a:r>
              <a:rPr lang="tr-TR" noProof="1" smtClean="0"/>
              <a:t>Genelleştirme sırasında hangi özelliklerin önemli, hangilerinin önemsiz olduğu konusunda karar vermek ve bu kararların ortaya çıkaracağı grafik tasarımla ilgili sorunları çözümlemek kartografyanın önemli araştırma konularından birini oluşturmaktadır.</a:t>
            </a:r>
            <a:endParaRPr lang="tr-TR" noProof="1"/>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Genelleştirme</a:t>
            </a:r>
            <a:endParaRPr lang="tr-TR" dirty="0"/>
          </a:p>
        </p:txBody>
      </p:sp>
      <p:sp>
        <p:nvSpPr>
          <p:cNvPr id="3" name="İçerik Yer Tutucusu 2"/>
          <p:cNvSpPr>
            <a:spLocks noGrp="1"/>
          </p:cNvSpPr>
          <p:nvPr>
            <p:ph idx="1"/>
          </p:nvPr>
        </p:nvSpPr>
        <p:spPr>
          <a:xfrm>
            <a:off x="457200" y="1600200"/>
            <a:ext cx="8229600" cy="3701008"/>
          </a:xfrm>
        </p:spPr>
        <p:txBody>
          <a:bodyPr>
            <a:noAutofit/>
          </a:bodyPr>
          <a:lstStyle/>
          <a:p>
            <a:r>
              <a:rPr lang="tr-TR" sz="2800" dirty="0" smtClean="0"/>
              <a:t>Gerçekleştirilmesindeki özellikler açısından</a:t>
            </a:r>
            <a:endParaRPr lang="tr-TR" sz="2800" dirty="0" smtClean="0"/>
          </a:p>
          <a:p>
            <a:pPr lvl="1"/>
            <a:r>
              <a:rPr lang="tr-TR" sz="2400" dirty="0" smtClean="0"/>
              <a:t>Geometrik</a:t>
            </a:r>
            <a:endParaRPr lang="tr-TR" sz="2400" dirty="0" smtClean="0"/>
          </a:p>
          <a:p>
            <a:pPr lvl="1"/>
            <a:r>
              <a:rPr lang="tr-TR" sz="2400" dirty="0" smtClean="0"/>
              <a:t>Kavramsal</a:t>
            </a:r>
            <a:r>
              <a:rPr lang="tr-TR" sz="2400" dirty="0"/>
              <a:t> </a:t>
            </a:r>
            <a:r>
              <a:rPr lang="tr-TR" sz="2400" dirty="0" smtClean="0"/>
              <a:t>(Semantik)</a:t>
            </a:r>
            <a:endParaRPr lang="tr-TR" sz="2400" dirty="0" smtClean="0"/>
          </a:p>
          <a:p>
            <a:pPr lvl="1"/>
            <a:r>
              <a:rPr lang="tr-TR" sz="2400" dirty="0" smtClean="0"/>
              <a:t>Zamansal</a:t>
            </a:r>
            <a:endParaRPr lang="tr-TR" sz="2400" dirty="0" smtClean="0"/>
          </a:p>
          <a:p>
            <a:pPr lvl="1"/>
            <a:endParaRPr lang="tr-TR" sz="2400" dirty="0" smtClean="0"/>
          </a:p>
          <a:p>
            <a:r>
              <a:rPr lang="tr-TR" sz="2800" dirty="0" smtClean="0"/>
              <a:t>Obje ile ilişkisi bakımından </a:t>
            </a:r>
            <a:endParaRPr lang="tr-TR" sz="2800" dirty="0" smtClean="0"/>
          </a:p>
          <a:p>
            <a:pPr lvl="1"/>
            <a:r>
              <a:rPr lang="tr-TR" sz="2400" dirty="0" smtClean="0"/>
              <a:t>Obje genelleştirmesi</a:t>
            </a:r>
            <a:endParaRPr lang="tr-TR" sz="2400" dirty="0" smtClean="0"/>
          </a:p>
          <a:p>
            <a:pPr lvl="1"/>
            <a:r>
              <a:rPr lang="tr-TR" sz="2400" dirty="0" smtClean="0"/>
              <a:t>Kartografik genelleştirme</a:t>
            </a:r>
            <a:endParaRPr lang="tr-TR" sz="2400" dirty="0"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04" y="332656"/>
            <a:ext cx="8928992" cy="990600"/>
          </a:xfrm>
        </p:spPr>
        <p:txBody>
          <a:bodyPr>
            <a:normAutofit fontScale="90000"/>
          </a:bodyPr>
          <a:lstStyle/>
          <a:p>
            <a:r>
              <a:rPr lang="tr-TR" b="1" dirty="0" smtClean="0"/>
              <a:t>Genelleştirme  ve kartografik model teorisi</a:t>
            </a:r>
            <a:endParaRPr lang="tr-TR" b="1"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8" y="1340768"/>
            <a:ext cx="80581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1"/>
          </p:nvPr>
        </p:nvSpPr>
        <p:spPr>
          <a:xfrm>
            <a:off x="457200" y="1219200"/>
            <a:ext cx="8458200" cy="5029200"/>
          </a:xfrm>
        </p:spPr>
        <p:txBody>
          <a:bodyPr/>
          <a:lstStyle/>
          <a:p>
            <a:pPr eaLnBrk="1" hangingPunct="1">
              <a:spcAft>
                <a:spcPct val="30000"/>
              </a:spcAft>
            </a:pPr>
            <a:r>
              <a:rPr lang="tr-TR" altLang="tr-TR" sz="2800" b="1" dirty="0" smtClean="0"/>
              <a:t>Obje genelleştirmesi</a:t>
            </a:r>
            <a:r>
              <a:rPr lang="tr-TR" altLang="tr-TR" sz="2800" dirty="0" smtClean="0"/>
              <a:t>, birincil model oluşturulurken başvurulan genelleştirmedir. Klasik anlamda fotogrametrik kıymetlendirmeyle orijinal harita üretilirken yapılan genelleştirme veya sayısal anlamda topoğrafik veri tabanı oluştururken yapılan genelleştirmedir. </a:t>
            </a:r>
            <a:endParaRPr lang="tr-TR" altLang="tr-TR" sz="2800" dirty="0" smtClean="0"/>
          </a:p>
          <a:p>
            <a:pPr eaLnBrk="1" hangingPunct="1">
              <a:spcAft>
                <a:spcPct val="30000"/>
              </a:spcAft>
            </a:pPr>
            <a:r>
              <a:rPr lang="tr-TR" altLang="tr-TR" sz="2800" b="1" dirty="0" smtClean="0"/>
              <a:t>Kartografik genelleştirme</a:t>
            </a:r>
            <a:r>
              <a:rPr lang="tr-TR" altLang="tr-TR" sz="2800" dirty="0" smtClean="0"/>
              <a:t> ise, birincil modelden yararlanılarak, türetilmiş harita üretiminde kartografın başvurduğu genelleştirmedir. </a:t>
            </a:r>
            <a:endParaRPr lang="tr-TR" altLang="tr-TR" sz="2800" dirty="0" smtClean="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body" idx="1"/>
          </p:nvPr>
        </p:nvSpPr>
        <p:spPr>
          <a:xfrm>
            <a:off x="457200" y="838200"/>
            <a:ext cx="8305800" cy="4953000"/>
          </a:xfrm>
        </p:spPr>
        <p:txBody>
          <a:bodyPr/>
          <a:lstStyle/>
          <a:p>
            <a:pPr eaLnBrk="1" hangingPunct="1">
              <a:spcAft>
                <a:spcPct val="30000"/>
              </a:spcAft>
            </a:pPr>
            <a:r>
              <a:rPr lang="tr-TR" altLang="tr-TR" sz="2800" dirty="0" smtClean="0"/>
              <a:t>Topoğrafik haritalar üretim veya yapım yöntemine göre </a:t>
            </a:r>
            <a:r>
              <a:rPr lang="tr-TR" altLang="tr-TR" sz="2800" b="1" dirty="0" smtClean="0"/>
              <a:t>temel haritalar</a:t>
            </a:r>
            <a:r>
              <a:rPr lang="tr-TR" altLang="tr-TR" sz="2800" dirty="0" smtClean="0"/>
              <a:t> ve </a:t>
            </a:r>
            <a:r>
              <a:rPr lang="tr-TR" altLang="tr-TR" sz="2800" b="1" dirty="0" smtClean="0"/>
              <a:t>türetilmiş haritalar</a:t>
            </a:r>
            <a:r>
              <a:rPr lang="tr-TR" altLang="tr-TR" sz="2800" dirty="0" smtClean="0"/>
              <a:t> olmak üzere ikiye ayrılır.</a:t>
            </a:r>
            <a:endParaRPr lang="tr-TR" altLang="tr-TR" sz="2800" dirty="0" smtClean="0"/>
          </a:p>
          <a:p>
            <a:pPr eaLnBrk="1" hangingPunct="1">
              <a:spcAft>
                <a:spcPct val="30000"/>
              </a:spcAft>
            </a:pPr>
            <a:r>
              <a:rPr lang="tr-TR" altLang="tr-TR" sz="2800" dirty="0" smtClean="0"/>
              <a:t>Temel haritalar arazi ölçmelerinden veya fotogrametrik kıymetlendirmelerden üretilir ve orijinal harita olarak adlandırılır. </a:t>
            </a:r>
            <a:endParaRPr lang="tr-TR" altLang="tr-TR" sz="2800" dirty="0" smtClean="0"/>
          </a:p>
          <a:p>
            <a:pPr eaLnBrk="1" hangingPunct="1">
              <a:spcAft>
                <a:spcPct val="30000"/>
              </a:spcAft>
            </a:pPr>
            <a:r>
              <a:rPr lang="tr-TR" altLang="tr-TR" sz="2800" dirty="0" smtClean="0"/>
              <a:t>Türetilen haritalar ise, temel ölçekli haritalardan yararlanılarak üretilen daha küçük ölçekli haritalardır. Bunların üretiminde kartografik genelleştirme adı verilen yöntemler kullanılır. </a:t>
            </a:r>
            <a:endParaRPr lang="tr-TR" altLang="tr-TR" sz="2800" dirty="0" smtClean="0"/>
          </a:p>
          <a:p>
            <a:pPr eaLnBrk="1" hangingPunct="1">
              <a:spcAft>
                <a:spcPct val="30000"/>
              </a:spcAft>
            </a:pPr>
            <a:endParaRPr lang="tr-TR" altLang="tr-TR" sz="2800" dirty="0" smtClean="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idx="1"/>
          </p:nvPr>
        </p:nvSpPr>
        <p:spPr>
          <a:xfrm>
            <a:off x="457200" y="838200"/>
            <a:ext cx="8229600" cy="4525963"/>
          </a:xfrm>
        </p:spPr>
        <p:txBody>
          <a:bodyPr/>
          <a:lstStyle/>
          <a:p>
            <a:pPr eaLnBrk="1" hangingPunct="1"/>
            <a:r>
              <a:rPr lang="tr-TR" altLang="tr-TR" sz="2800" noProof="1" smtClean="0"/>
              <a:t>Kartografyanın ana konularından biri olan genelleştirme, temel ölçekli orijinal haritalardan yararlanılarak üretilen türetme haritaların yapımında ortaya çıkan </a:t>
            </a:r>
            <a:r>
              <a:rPr lang="tr-TR" altLang="tr-TR" sz="2800" u="sng" noProof="1" smtClean="0"/>
              <a:t>bilgi karmaşıklığının azaltılması</a:t>
            </a:r>
            <a:r>
              <a:rPr lang="tr-TR" altLang="tr-TR" sz="2800" noProof="1" smtClean="0"/>
              <a:t>, </a:t>
            </a:r>
            <a:r>
              <a:rPr lang="tr-TR" altLang="tr-TR" sz="2800" u="sng" noProof="1" smtClean="0"/>
              <a:t>önemsiz bilgilerin atılması</a:t>
            </a:r>
            <a:r>
              <a:rPr lang="tr-TR" altLang="tr-TR" sz="2800" noProof="1" smtClean="0"/>
              <a:t>, </a:t>
            </a:r>
            <a:r>
              <a:rPr lang="tr-TR" altLang="tr-TR" sz="2800" u="sng" noProof="1" smtClean="0"/>
              <a:t>haritada gösterilen detaylar arasındaki belirgin mantıksal ilişkilerin ve estetik kalitenin korunması</a:t>
            </a:r>
            <a:r>
              <a:rPr lang="tr-TR" altLang="tr-TR" sz="2800" noProof="1" smtClean="0"/>
              <a:t> işlemlerinin bileşkesi olarak tanımlanabilir. </a:t>
            </a:r>
            <a:endParaRPr lang="tr-TR" altLang="tr-TR" sz="2800" noProof="1" smtClean="0"/>
          </a:p>
          <a:p>
            <a:pPr eaLnBrk="1" hangingPunct="1"/>
            <a:endParaRPr lang="tr-TR" altLang="tr-TR" noProof="1" smtClean="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a:xfrm>
            <a:off x="457200" y="838200"/>
            <a:ext cx="8382000" cy="4953000"/>
          </a:xfrm>
        </p:spPr>
        <p:txBody>
          <a:bodyPr/>
          <a:lstStyle/>
          <a:p>
            <a:pPr eaLnBrk="1" hangingPunct="1">
              <a:lnSpc>
                <a:spcPct val="90000"/>
              </a:lnSpc>
              <a:spcAft>
                <a:spcPct val="30000"/>
              </a:spcAft>
            </a:pPr>
            <a:r>
              <a:rPr lang="tr-TR" altLang="tr-TR" sz="2800" dirty="0" smtClean="0"/>
              <a:t>Daha basit yaklaşımla; büyük ölçekli orijinal haritada yer alan bilgilerin tamamının küçük ölçekli türetilmiş bir haritada yer alması düşünülemez. </a:t>
            </a:r>
            <a:endParaRPr lang="tr-TR" altLang="tr-TR" sz="2800" dirty="0" smtClean="0"/>
          </a:p>
          <a:p>
            <a:pPr eaLnBrk="1" hangingPunct="1">
              <a:lnSpc>
                <a:spcPct val="90000"/>
              </a:lnSpc>
              <a:spcAft>
                <a:spcPct val="30000"/>
              </a:spcAft>
            </a:pPr>
            <a:r>
              <a:rPr lang="tr-TR" altLang="tr-TR" sz="2800" dirty="0" smtClean="0"/>
              <a:t>Bu durumda, türetilecek haritada gösterim alanı küçüleceği için bilgilerin yoğunluğu artacak, dolayısıyla haritanın okunurluğu azalacaktır.</a:t>
            </a:r>
            <a:endParaRPr lang="tr-TR" altLang="tr-TR" sz="2800" dirty="0" smtClean="0"/>
          </a:p>
          <a:p>
            <a:pPr eaLnBrk="1" hangingPunct="1">
              <a:lnSpc>
                <a:spcPct val="90000"/>
              </a:lnSpc>
              <a:spcAft>
                <a:spcPct val="30000"/>
              </a:spcAft>
            </a:pPr>
            <a:r>
              <a:rPr lang="tr-TR" altLang="tr-TR" sz="2800" dirty="0" smtClean="0"/>
              <a:t>Ölçek küçültülerek üretilen türetilmiş haritalarda sözü edilen bu sakıncaları yok edebilmek için yeryüzü bilgilerinin gösteriminde yapılan düzenlemelere </a:t>
            </a:r>
            <a:r>
              <a:rPr lang="tr-TR" altLang="tr-TR" sz="2800" b="1" dirty="0" smtClean="0"/>
              <a:t>“genelleştirme”</a:t>
            </a:r>
            <a:r>
              <a:rPr lang="tr-TR" altLang="tr-TR" sz="2800" dirty="0" smtClean="0"/>
              <a:t> adı verilir. </a:t>
            </a:r>
            <a:endParaRPr lang="tr-TR" altLang="tr-TR" sz="2800" dirty="0" smtClean="0"/>
          </a:p>
          <a:p>
            <a:pPr eaLnBrk="1" hangingPunct="1">
              <a:lnSpc>
                <a:spcPct val="90000"/>
              </a:lnSpc>
              <a:spcAft>
                <a:spcPct val="30000"/>
              </a:spcAft>
            </a:pPr>
            <a:endParaRPr lang="tr-TR" altLang="tr-TR" sz="2800" dirty="0" smtClean="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457200" y="1143000"/>
            <a:ext cx="8229600" cy="4983163"/>
          </a:xfrm>
        </p:spPr>
        <p:txBody>
          <a:bodyPr>
            <a:normAutofit/>
          </a:bodyPr>
          <a:lstStyle/>
          <a:p>
            <a:pPr eaLnBrk="1" hangingPunct="1">
              <a:spcAft>
                <a:spcPts val="600"/>
              </a:spcAft>
            </a:pPr>
            <a:r>
              <a:rPr lang="tr-TR" altLang="tr-TR" sz="2800" b="1" dirty="0" smtClean="0"/>
              <a:t>Genelleştirmenin derecesi</a:t>
            </a:r>
            <a:r>
              <a:rPr lang="tr-TR" altLang="tr-TR" sz="2800" dirty="0" smtClean="0"/>
              <a:t> basit olarak; genelleştirilecek harita ölçeğinin paydası ile genelleştirilecek ölçek paydası arasındaki orandır. Örneğin 1/25 000 ölçekten 1/50 000 ölçeğe yapılacak genelleştirme derecesi </a:t>
            </a:r>
            <a:r>
              <a:rPr lang="tr-TR" altLang="tr-TR" sz="2800" b="1" dirty="0" smtClean="0"/>
              <a:t>iki</a:t>
            </a:r>
            <a:r>
              <a:rPr lang="tr-TR" altLang="tr-TR" sz="2800" dirty="0" smtClean="0"/>
              <a:t>, 1/100 000 ölçeğe yapılacak genelleştirme derecesi </a:t>
            </a:r>
            <a:r>
              <a:rPr lang="tr-TR" altLang="tr-TR" sz="2800" b="1" dirty="0" smtClean="0"/>
              <a:t>dörttür</a:t>
            </a:r>
            <a:r>
              <a:rPr lang="tr-TR" altLang="tr-TR" sz="2800" dirty="0" smtClean="0"/>
              <a:t>. </a:t>
            </a:r>
            <a:endParaRPr lang="tr-TR" altLang="tr-TR" sz="2800" dirty="0" smtClean="0"/>
          </a:p>
          <a:p>
            <a:pPr eaLnBrk="1" hangingPunct="1">
              <a:spcAft>
                <a:spcPts val="600"/>
              </a:spcAft>
            </a:pPr>
            <a:r>
              <a:rPr lang="tr-TR" altLang="tr-TR" sz="2800" dirty="0" smtClean="0"/>
              <a:t>Genelleştirme derecesi ne kadar büyürse, genelleştirme işlemi o kadar zor olur. </a:t>
            </a:r>
            <a:endParaRPr lang="tr-TR" altLang="tr-TR" sz="2800" dirty="0" smtClean="0"/>
          </a:p>
          <a:p>
            <a:pPr eaLnBrk="1" hangingPunct="1"/>
            <a:endParaRPr lang="tr-TR" altLang="tr-TR" sz="28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7664" y="851020"/>
            <a:ext cx="6758136" cy="577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idx="1"/>
          </p:nvPr>
        </p:nvSpPr>
        <p:spPr>
          <a:xfrm>
            <a:off x="381000" y="1066800"/>
            <a:ext cx="8229600" cy="4525963"/>
          </a:xfrm>
        </p:spPr>
        <p:txBody>
          <a:bodyPr>
            <a:normAutofit/>
          </a:bodyPr>
          <a:lstStyle/>
          <a:p>
            <a:pPr eaLnBrk="1" hangingPunct="1">
              <a:spcAft>
                <a:spcPts val="600"/>
              </a:spcAft>
            </a:pPr>
            <a:r>
              <a:rPr lang="tr-TR" altLang="tr-TR" sz="2800" dirty="0" smtClean="0"/>
              <a:t>Genelleştirmede klasik yaklaşım ve sayısal yaklaşımlar söz konusudur. </a:t>
            </a:r>
            <a:endParaRPr lang="tr-TR" altLang="tr-TR" sz="2800" dirty="0" smtClean="0"/>
          </a:p>
          <a:p>
            <a:pPr eaLnBrk="1" hangingPunct="1">
              <a:spcAft>
                <a:spcPts val="600"/>
              </a:spcAft>
            </a:pPr>
            <a:r>
              <a:rPr lang="tr-TR" altLang="tr-TR" sz="2800" b="1" dirty="0" smtClean="0"/>
              <a:t>Klasik yaklaşım</a:t>
            </a:r>
            <a:r>
              <a:rPr lang="tr-TR" altLang="tr-TR" sz="2800" dirty="0" smtClean="0"/>
              <a:t> daha önceden belirlenmiş kurallar çerçevesinde deneyimli kartograflar tarafından yapılan bir işlem iken </a:t>
            </a:r>
            <a:r>
              <a:rPr lang="tr-TR" altLang="tr-TR" sz="2800" b="1" dirty="0" smtClean="0"/>
              <a:t>sayısal yaklaşımda </a:t>
            </a:r>
            <a:r>
              <a:rPr lang="tr-TR" altLang="tr-TR" sz="2800" dirty="0" smtClean="0"/>
              <a:t>veri tabanları oluşturma, model tanımlama, algoritma belirleme gibi sorunların çözümü ortaya çıkmaktadır.</a:t>
            </a:r>
            <a:endParaRPr lang="tr-TR" altLang="tr-TR" sz="2800" dirty="0" smtClean="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480790"/>
            <a:ext cx="8534400" cy="715962"/>
          </a:xfrm>
        </p:spPr>
        <p:txBody>
          <a:bodyPr/>
          <a:lstStyle/>
          <a:p>
            <a:pPr algn="l" eaLnBrk="1" hangingPunct="1"/>
            <a:r>
              <a:rPr lang="tr-TR" altLang="tr-TR" sz="4000" b="1" dirty="0" smtClean="0"/>
              <a:t>Genelleştirmede Temel İşlemler </a:t>
            </a:r>
            <a:endParaRPr lang="tr-TR" altLang="tr-TR" sz="4000" dirty="0" smtClean="0"/>
          </a:p>
        </p:txBody>
      </p:sp>
      <p:sp>
        <p:nvSpPr>
          <p:cNvPr id="162819" name="Rectangle 3"/>
          <p:cNvSpPr>
            <a:spLocks noGrp="1" noChangeArrowheads="1"/>
          </p:cNvSpPr>
          <p:nvPr>
            <p:ph type="body" idx="1"/>
          </p:nvPr>
        </p:nvSpPr>
        <p:spPr>
          <a:xfrm>
            <a:off x="395536" y="1326976"/>
            <a:ext cx="8568952" cy="5126360"/>
          </a:xfrm>
        </p:spPr>
        <p:txBody>
          <a:bodyPr>
            <a:noAutofit/>
          </a:bodyPr>
          <a:lstStyle/>
          <a:p>
            <a:pPr eaLnBrk="1" hangingPunct="1">
              <a:spcAft>
                <a:spcPct val="30000"/>
              </a:spcAft>
            </a:pPr>
            <a:r>
              <a:rPr lang="tr-TR" altLang="tr-TR" sz="2600" dirty="0" smtClean="0"/>
              <a:t>Genelleştirmede uygulanan işlemler, genelleştirmenin objeye bağlı temel işlemleri veya genelleştirme operatörleri olarak adlandırılır. Temel işlemler, değişik şekillerde sınıflandırılabilmektedir. </a:t>
            </a:r>
            <a:endParaRPr lang="tr-TR" altLang="tr-TR" sz="2600" dirty="0" smtClean="0"/>
          </a:p>
          <a:p>
            <a:pPr lvl="1" eaLnBrk="1" hangingPunct="1">
              <a:spcAft>
                <a:spcPct val="10000"/>
              </a:spcAft>
            </a:pPr>
            <a:r>
              <a:rPr lang="tr-TR" altLang="tr-TR" sz="2400" dirty="0" smtClean="0"/>
              <a:t>Basitleştirme</a:t>
            </a:r>
            <a:endParaRPr lang="tr-TR" altLang="tr-TR" sz="2400" dirty="0" smtClean="0"/>
          </a:p>
          <a:p>
            <a:pPr lvl="1" eaLnBrk="1" hangingPunct="1">
              <a:spcAft>
                <a:spcPct val="10000"/>
              </a:spcAft>
            </a:pPr>
            <a:r>
              <a:rPr lang="tr-TR" altLang="tr-TR" sz="2400" dirty="0" smtClean="0"/>
              <a:t>Abartma (öncelikle genişletme)</a:t>
            </a:r>
            <a:endParaRPr lang="tr-TR" altLang="tr-TR" sz="2400" dirty="0" smtClean="0"/>
          </a:p>
          <a:p>
            <a:pPr lvl="1" eaLnBrk="1" hangingPunct="1">
              <a:spcAft>
                <a:spcPct val="10000"/>
              </a:spcAft>
            </a:pPr>
            <a:r>
              <a:rPr lang="tr-TR" altLang="tr-TR" sz="2400" dirty="0" smtClean="0"/>
              <a:t>Öteleme (abartmanın sonucu)</a:t>
            </a:r>
            <a:endParaRPr lang="tr-TR" altLang="tr-TR" sz="2400" dirty="0" smtClean="0"/>
          </a:p>
          <a:p>
            <a:pPr lvl="1" eaLnBrk="1" hangingPunct="1">
              <a:spcAft>
                <a:spcPct val="10000"/>
              </a:spcAft>
            </a:pPr>
            <a:r>
              <a:rPr lang="tr-TR" altLang="tr-TR" sz="2400" dirty="0" smtClean="0"/>
              <a:t>Geometrik birleştirme</a:t>
            </a:r>
            <a:endParaRPr lang="tr-TR" altLang="tr-TR" sz="2400" dirty="0" smtClean="0"/>
          </a:p>
          <a:p>
            <a:pPr lvl="1" eaLnBrk="1" hangingPunct="1">
              <a:spcAft>
                <a:spcPct val="10000"/>
              </a:spcAft>
            </a:pPr>
            <a:r>
              <a:rPr lang="tr-TR" altLang="tr-TR" sz="2400" dirty="0" smtClean="0"/>
              <a:t>Seçme (eleme)</a:t>
            </a:r>
            <a:endParaRPr lang="tr-TR" altLang="tr-TR" sz="2400" dirty="0" smtClean="0"/>
          </a:p>
          <a:p>
            <a:pPr lvl="1" eaLnBrk="1" hangingPunct="1">
              <a:spcAft>
                <a:spcPct val="10000"/>
              </a:spcAft>
            </a:pPr>
            <a:r>
              <a:rPr lang="tr-TR" altLang="tr-TR" sz="2400" dirty="0" smtClean="0"/>
              <a:t>Sınıflandırma</a:t>
            </a:r>
            <a:endParaRPr lang="tr-TR" altLang="tr-TR" sz="2400" dirty="0" smtClean="0"/>
          </a:p>
          <a:p>
            <a:pPr lvl="1" eaLnBrk="1" hangingPunct="1">
              <a:spcAft>
                <a:spcPct val="10000"/>
              </a:spcAft>
            </a:pPr>
            <a:r>
              <a:rPr lang="tr-TR" altLang="tr-TR" sz="2400" dirty="0" smtClean="0"/>
              <a:t>Vurgulama</a:t>
            </a:r>
            <a:endParaRPr lang="tr-TR" altLang="tr-TR" sz="2400" dirty="0" smtClean="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59632" y="427038"/>
            <a:ext cx="6306693" cy="624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480790"/>
            <a:ext cx="8534400" cy="715962"/>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sz="3600" b="1" dirty="0" smtClean="0">
                <a:solidFill>
                  <a:schemeClr val="tx1"/>
                </a:solidFill>
              </a:rPr>
              <a:t>Basitleştirme</a:t>
            </a:r>
            <a:endParaRPr lang="tr-TR" altLang="tr-TR" sz="3600" dirty="0" smtClean="0">
              <a:solidFill>
                <a:schemeClr val="tx1"/>
              </a:solidFill>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0075" y="1476375"/>
            <a:ext cx="79438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480790"/>
            <a:ext cx="8534400" cy="715962"/>
          </a:xfrm>
          <a:prstGeom prst="rect">
            <a:avLst/>
          </a:prstGeom>
        </p:spPr>
        <p:txBody>
          <a:bodyPr/>
          <a:lstStyle>
            <a:defPPr>
              <a:defRPr lang="tr-TR"/>
            </a:defPPr>
            <a:lvl1pPr>
              <a:spcBef>
                <a:spcPct val="0"/>
              </a:spcBef>
              <a:buNone/>
              <a:defRPr sz="3600" b="1" spc="-100" baseline="0">
                <a:latin typeface="+mj-lt"/>
                <a:ea typeface="+mj-ea"/>
                <a:cs typeface="+mj-cs"/>
              </a:defRPr>
            </a:lvl1pPr>
          </a:lstStyle>
          <a:p>
            <a:r>
              <a:rPr lang="tr-TR" altLang="tr-TR" dirty="0"/>
              <a:t>Abartma</a:t>
            </a:r>
            <a:endParaRPr lang="tr-TR" altLang="tr-TR" dirty="0"/>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565686"/>
            <a:ext cx="7705725"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57200" y="480790"/>
            <a:ext cx="8534400" cy="715962"/>
          </a:xfrm>
          <a:prstGeom prst="rect">
            <a:avLst/>
          </a:prstGeom>
        </p:spPr>
        <p:txBody>
          <a:bodyPr/>
          <a:lstStyle>
            <a:defPPr>
              <a:defRPr lang="tr-TR"/>
            </a:defPPr>
            <a:lvl1pPr>
              <a:spcBef>
                <a:spcPct val="0"/>
              </a:spcBef>
              <a:buNone/>
              <a:defRPr sz="3600" b="1" spc="-100" baseline="0">
                <a:latin typeface="+mj-lt"/>
                <a:ea typeface="+mj-ea"/>
                <a:cs typeface="+mj-cs"/>
              </a:defRPr>
            </a:lvl1pPr>
          </a:lstStyle>
          <a:p>
            <a:r>
              <a:rPr lang="tr-TR" altLang="tr-TR" dirty="0"/>
              <a:t>Öteleme</a:t>
            </a:r>
            <a:endParaRPr lang="tr-TR" altLang="tr-TR" dirty="0"/>
          </a:p>
        </p:txBody>
      </p:sp>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1196752"/>
            <a:ext cx="75438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798" y="1700808"/>
            <a:ext cx="86106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457200" y="480790"/>
            <a:ext cx="8534400" cy="715962"/>
          </a:xfrm>
          <a:prstGeom prst="rect">
            <a:avLst/>
          </a:prstGeom>
        </p:spPr>
        <p:txBody>
          <a:bodyPr/>
          <a:lstStyle>
            <a:defPPr>
              <a:defRPr lang="tr-TR"/>
            </a:defPPr>
            <a:lvl1pPr>
              <a:spcBef>
                <a:spcPct val="0"/>
              </a:spcBef>
              <a:buNone/>
              <a:defRPr sz="3600" b="1" spc="-100" baseline="0">
                <a:latin typeface="+mj-lt"/>
                <a:ea typeface="+mj-ea"/>
                <a:cs typeface="+mj-cs"/>
              </a:defRPr>
            </a:lvl1pPr>
          </a:lstStyle>
          <a:p>
            <a:r>
              <a:rPr lang="tr-TR" altLang="tr-TR" dirty="0"/>
              <a:t>Geometrik birleştirme</a:t>
            </a:r>
            <a:endParaRPr lang="tr-TR" altLang="tr-TR"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480790"/>
            <a:ext cx="8534400" cy="715962"/>
          </a:xfrm>
          <a:prstGeom prst="rect">
            <a:avLst/>
          </a:prstGeom>
        </p:spPr>
        <p:txBody>
          <a:bodyPr/>
          <a:lstStyle>
            <a:defPPr>
              <a:defRPr lang="tr-TR"/>
            </a:defPPr>
            <a:lvl1pPr>
              <a:spcBef>
                <a:spcPct val="0"/>
              </a:spcBef>
              <a:buNone/>
              <a:defRPr sz="3600" b="1" spc="-100" baseline="0">
                <a:latin typeface="+mj-lt"/>
                <a:ea typeface="+mj-ea"/>
                <a:cs typeface="+mj-cs"/>
              </a:defRPr>
            </a:lvl1pPr>
          </a:lstStyle>
          <a:p>
            <a:r>
              <a:rPr lang="tr-TR" altLang="tr-TR" dirty="0"/>
              <a:t>Eleme</a:t>
            </a:r>
            <a:endParaRPr lang="tr-TR" altLang="tr-TR" dirty="0"/>
          </a:p>
        </p:txBody>
      </p:sp>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414463"/>
            <a:ext cx="72009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1520" y="480790"/>
            <a:ext cx="8534400" cy="715962"/>
          </a:xfrm>
          <a:prstGeom prst="rect">
            <a:avLst/>
          </a:prstGeom>
        </p:spPr>
        <p:txBody>
          <a:bodyPr/>
          <a:lstStyle>
            <a:defPPr>
              <a:defRPr lang="tr-TR"/>
            </a:defPPr>
            <a:lvl1pPr>
              <a:spcBef>
                <a:spcPct val="0"/>
              </a:spcBef>
              <a:buNone/>
              <a:defRPr sz="3600" b="1" spc="-100" baseline="0">
                <a:latin typeface="+mj-lt"/>
                <a:ea typeface="+mj-ea"/>
                <a:cs typeface="+mj-cs"/>
              </a:defRPr>
            </a:lvl1pPr>
          </a:lstStyle>
          <a:p>
            <a:r>
              <a:rPr lang="tr-TR" altLang="tr-TR" dirty="0"/>
              <a:t>Kavramsal birleştirme</a:t>
            </a:r>
            <a:endParaRPr lang="tr-TR" altLang="tr-TR" dirty="0"/>
          </a:p>
        </p:txBody>
      </p:sp>
      <p:pic>
        <p:nvPicPr>
          <p:cNvPr id="717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1484784"/>
            <a:ext cx="774382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1520" y="480790"/>
            <a:ext cx="8534400" cy="715962"/>
          </a:xfrm>
          <a:prstGeom prst="rect">
            <a:avLst/>
          </a:prstGeom>
        </p:spPr>
        <p:txBody>
          <a:bodyPr/>
          <a:lstStyle>
            <a:defPPr>
              <a:defRPr lang="tr-TR"/>
            </a:defPPr>
            <a:lvl1pPr>
              <a:spcBef>
                <a:spcPct val="0"/>
              </a:spcBef>
              <a:buNone/>
              <a:defRPr sz="3600" b="1" spc="-100" baseline="0">
                <a:latin typeface="+mj-lt"/>
                <a:ea typeface="+mj-ea"/>
                <a:cs typeface="+mj-cs"/>
              </a:defRPr>
            </a:lvl1pPr>
          </a:lstStyle>
          <a:p>
            <a:r>
              <a:rPr lang="tr-TR" altLang="tr-TR" dirty="0"/>
              <a:t>Vurgulama</a:t>
            </a:r>
            <a:endParaRPr lang="tr-TR" altLang="tr-TR" dirty="0"/>
          </a:p>
        </p:txBody>
      </p:sp>
      <p:pic>
        <p:nvPicPr>
          <p:cNvPr id="819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1484784"/>
            <a:ext cx="70675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tr-TR" altLang="tr-TR" b="1" dirty="0" smtClean="0"/>
              <a:t>Özel maksatlı haritalar</a:t>
            </a:r>
            <a:endParaRPr lang="tr-TR" altLang="tr-TR" b="1" dirty="0" smtClean="0"/>
          </a:p>
        </p:txBody>
      </p:sp>
      <p:sp>
        <p:nvSpPr>
          <p:cNvPr id="27651" name="Rectangle 3"/>
          <p:cNvSpPr>
            <a:spLocks noGrp="1" noChangeArrowheads="1"/>
          </p:cNvSpPr>
          <p:nvPr>
            <p:ph type="body" idx="1"/>
          </p:nvPr>
        </p:nvSpPr>
        <p:spPr/>
        <p:txBody>
          <a:bodyPr/>
          <a:lstStyle/>
          <a:p>
            <a:pPr eaLnBrk="1" hangingPunct="1">
              <a:lnSpc>
                <a:spcPct val="90000"/>
              </a:lnSpc>
              <a:spcAft>
                <a:spcPct val="30000"/>
              </a:spcAft>
            </a:pPr>
            <a:r>
              <a:rPr lang="tr-TR" altLang="tr-TR" dirty="0" smtClean="0"/>
              <a:t>Üçüncü sınıf haritalar ise özel maksatlı haritalardır. Bu haritalar kaynak veriyle beraber, özel olarak bir veriyi öne çıkarır ve kullanımını sağlar.</a:t>
            </a:r>
            <a:endParaRPr lang="tr-TR" altLang="tr-TR" dirty="0" smtClean="0"/>
          </a:p>
          <a:p>
            <a:pPr eaLnBrk="1" hangingPunct="1">
              <a:lnSpc>
                <a:spcPct val="90000"/>
              </a:lnSpc>
              <a:spcAft>
                <a:spcPct val="30000"/>
              </a:spcAft>
            </a:pPr>
            <a:r>
              <a:rPr lang="tr-TR" altLang="tr-TR" dirty="0" smtClean="0"/>
              <a:t>Hava seyrüsefer haritaları veya deniz seyir haritaları, ada ve parselleri gösteren kadastro haritaları bunlara örnek olarak verilebilir.</a:t>
            </a:r>
            <a:endParaRPr lang="tr-TR" altLang="tr-TR" dirty="0" smtClean="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210" y="620688"/>
            <a:ext cx="3350662" cy="253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Teaching:TUW - UE InfoVis WS 2007/08 - Gruppe 05 - Aufgabe 1 -  Generalization - InfoVis:W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446" y="620688"/>
            <a:ext cx="535305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3645024"/>
            <a:ext cx="82772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07504" y="404664"/>
            <a:ext cx="9036496" cy="663352"/>
          </a:xfrm>
        </p:spPr>
        <p:txBody>
          <a:bodyPr>
            <a:noAutofit/>
          </a:bodyPr>
          <a:lstStyle/>
          <a:p>
            <a:pPr eaLnBrk="1" hangingPunct="1"/>
            <a:r>
              <a:rPr lang="tr-TR" altLang="tr-TR" sz="2600" b="1" dirty="0" smtClean="0"/>
              <a:t>Örnek: 1/25 000 ölçeğinden 1/100 000 ölçeğine genelleştirme</a:t>
            </a:r>
            <a:endParaRPr lang="tr-TR" altLang="tr-TR" sz="2600" b="1" dirty="0" smtClean="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600" y="1052736"/>
            <a:ext cx="7181649" cy="5722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97768"/>
            <a:ext cx="8534400" cy="1143000"/>
          </a:xfrm>
        </p:spPr>
        <p:txBody>
          <a:bodyPr/>
          <a:lstStyle/>
          <a:p>
            <a:pPr eaLnBrk="1" hangingPunct="1"/>
            <a:r>
              <a:rPr lang="tr-TR" altLang="tr-TR" sz="4000" b="1" dirty="0" smtClean="0"/>
              <a:t>Genelleştirmeyi etkileyen faktörler</a:t>
            </a:r>
            <a:endParaRPr lang="tr-TR" altLang="tr-TR" sz="4000" b="1" dirty="0" smtClean="0"/>
          </a:p>
        </p:txBody>
      </p:sp>
      <p:sp>
        <p:nvSpPr>
          <p:cNvPr id="173059" name="Rectangle 3"/>
          <p:cNvSpPr>
            <a:spLocks noGrp="1" noChangeArrowheads="1"/>
          </p:cNvSpPr>
          <p:nvPr>
            <p:ph type="body" idx="1"/>
          </p:nvPr>
        </p:nvSpPr>
        <p:spPr>
          <a:xfrm>
            <a:off x="457200" y="1196752"/>
            <a:ext cx="8382000" cy="5325616"/>
          </a:xfrm>
        </p:spPr>
        <p:txBody>
          <a:bodyPr>
            <a:noAutofit/>
          </a:bodyPr>
          <a:lstStyle/>
          <a:p>
            <a:pPr eaLnBrk="1" hangingPunct="1">
              <a:lnSpc>
                <a:spcPct val="80000"/>
              </a:lnSpc>
              <a:spcAft>
                <a:spcPct val="30000"/>
              </a:spcAft>
            </a:pPr>
            <a:r>
              <a:rPr lang="tr-TR" altLang="tr-TR" sz="2200" b="1" noProof="1" smtClean="0"/>
              <a:t>Ölçek: </a:t>
            </a:r>
            <a:r>
              <a:rPr lang="tr-TR" altLang="tr-TR" sz="2200" noProof="1" smtClean="0"/>
              <a:t>Sınırlı bir düzlemde gösterimi yapılabilecek detay miktarı, haritanın ölçeği ile orantılıdır. Ölçeğe bağlı olarak detay sınıfları, yapıları değişir. Ayrıca ölçek değişimine bağlı olarak genelleştirme derecesi artar veya düşer. </a:t>
            </a:r>
            <a:endParaRPr lang="tr-TR" altLang="tr-TR" sz="2200" noProof="1" smtClean="0"/>
          </a:p>
          <a:p>
            <a:pPr eaLnBrk="1" hangingPunct="1">
              <a:lnSpc>
                <a:spcPct val="80000"/>
              </a:lnSpc>
              <a:spcAft>
                <a:spcPct val="30000"/>
              </a:spcAft>
            </a:pPr>
            <a:r>
              <a:rPr lang="tr-TR" altLang="tr-TR" sz="2200" b="1" noProof="1" smtClean="0"/>
              <a:t>Haritanın amacı: </a:t>
            </a:r>
            <a:r>
              <a:rPr lang="tr-TR" altLang="tr-TR" sz="2200" noProof="1" smtClean="0"/>
              <a:t>Genelleştirmeyle ortaya çıkacak haritanın amacı göz önünde bulundurularak, hangi detayların önem kazanacağı, diğer detaylarla ilişkileri dikkate alınmalıdır. Örneğin karayolu ulaşımını konu alan haritada, yollardan uzak hidrografya ağı çok rahat göz ardı edilebilir. </a:t>
            </a:r>
            <a:endParaRPr lang="tr-TR" altLang="tr-TR" sz="2200" noProof="1" smtClean="0"/>
          </a:p>
          <a:p>
            <a:pPr eaLnBrk="1" hangingPunct="1">
              <a:lnSpc>
                <a:spcPct val="80000"/>
              </a:lnSpc>
              <a:spcAft>
                <a:spcPct val="30000"/>
              </a:spcAft>
            </a:pPr>
            <a:r>
              <a:rPr lang="tr-TR" altLang="tr-TR" sz="2200" b="1" noProof="1" smtClean="0"/>
              <a:t>Haritalanan alanın özellikleri: </a:t>
            </a:r>
            <a:r>
              <a:rPr lang="tr-TR" altLang="tr-TR" sz="2200" noProof="1" smtClean="0"/>
              <a:t>Haritası yapılan alanda yer alan detaylar dikkate alınarak genelleştirme yapılmalıdır. Yerleşim alanında yer alan bilgilerin genelleştirmesi ile, çöl alanlarında bulunan küçük yerleşimlerde yapılacak genelleştirme farklı olmalıdır. </a:t>
            </a:r>
            <a:endParaRPr lang="tr-TR" altLang="tr-TR" sz="2200" noProof="1" smtClean="0"/>
          </a:p>
          <a:p>
            <a:pPr eaLnBrk="1" hangingPunct="1">
              <a:lnSpc>
                <a:spcPct val="80000"/>
              </a:lnSpc>
              <a:spcAft>
                <a:spcPct val="30000"/>
              </a:spcAft>
            </a:pPr>
            <a:r>
              <a:rPr lang="tr-TR" altLang="tr-TR" sz="2200" b="1" noProof="1" smtClean="0"/>
              <a:t>Veri niteliği: </a:t>
            </a:r>
            <a:r>
              <a:rPr lang="tr-TR" altLang="tr-TR" sz="2200" noProof="1" smtClean="0"/>
              <a:t>Haritada yer alan detayların konumsal ve öznitelik bilgilerinin doğruluğu genelleştirme sonunda ortaya çıkan türetilmiş haritayı etkiler. Bu bilgiler ne kadar doğru olursa türetilen harita o kadar doğru olur.</a:t>
            </a:r>
            <a:endParaRPr lang="tr-TR" altLang="tr-TR" sz="2200" noProof="1" smtClean="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395536" y="533400"/>
            <a:ext cx="8712968" cy="990600"/>
          </a:xfrm>
        </p:spPr>
        <p:txBody>
          <a:bodyPr>
            <a:normAutofit fontScale="90000"/>
          </a:bodyPr>
          <a:lstStyle/>
          <a:p>
            <a:pPr eaLnBrk="1" hangingPunct="1"/>
            <a:r>
              <a:rPr lang="tr-TR" altLang="tr-TR" sz="4000" b="1" dirty="0" smtClean="0"/>
              <a:t>Genelleştirmede Göz Önünde Bulundurulacak Noktalar</a:t>
            </a:r>
            <a:endParaRPr lang="tr-TR" altLang="tr-TR" sz="4000" b="1" dirty="0" smtClean="0"/>
          </a:p>
        </p:txBody>
      </p:sp>
      <p:sp>
        <p:nvSpPr>
          <p:cNvPr id="174083" name="Rectangle 3"/>
          <p:cNvSpPr>
            <a:spLocks noGrp="1" noChangeArrowheads="1"/>
          </p:cNvSpPr>
          <p:nvPr>
            <p:ph type="body" idx="1"/>
          </p:nvPr>
        </p:nvSpPr>
        <p:spPr>
          <a:xfrm>
            <a:off x="457200" y="1788368"/>
            <a:ext cx="8458200" cy="4953000"/>
          </a:xfrm>
        </p:spPr>
        <p:txBody>
          <a:bodyPr>
            <a:normAutofit/>
          </a:bodyPr>
          <a:lstStyle/>
          <a:p>
            <a:pPr eaLnBrk="1" hangingPunct="1">
              <a:lnSpc>
                <a:spcPct val="90000"/>
              </a:lnSpc>
              <a:spcAft>
                <a:spcPct val="30000"/>
              </a:spcAft>
            </a:pPr>
            <a:r>
              <a:rPr lang="tr-TR" altLang="tr-TR" noProof="1" smtClean="0"/>
              <a:t>Genelleştirme, üretilecek haritayı yakından etkilediği için, kartografyanın temel probleminden birisi olarak değerlendirilmelidir. Bu nedenle genelleştirme işleminin ilkeleri bütün ayrıntıları ile incelenmelidir. </a:t>
            </a:r>
            <a:endParaRPr lang="tr-TR" altLang="tr-TR" noProof="1" smtClean="0"/>
          </a:p>
          <a:p>
            <a:pPr eaLnBrk="1" hangingPunct="1">
              <a:lnSpc>
                <a:spcPct val="90000"/>
              </a:lnSpc>
              <a:spcAft>
                <a:spcPct val="30000"/>
              </a:spcAft>
            </a:pPr>
            <a:r>
              <a:rPr lang="tr-TR" altLang="tr-TR" noProof="1" smtClean="0"/>
              <a:t>Genelleştirmenin kusursuz olabilmesi için genelleştirilecek özellikler hakkında yeterli bilginin sağlanması gerekir. Gösterilecek özellikler toplam özelliklerden seçilecekse önce bu toplam dağılımın değerlendirilmesi gerekir. Bunun için ilk kural çok ayrıntılı bilgilerin önce ele alınması ve toplam dağılımın karakterinin belirlenmesidir. </a:t>
            </a:r>
            <a:endParaRPr lang="tr-TR" altLang="tr-TR" noProof="1" smtClean="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p:txBody>
          <a:bodyPr>
            <a:normAutofit/>
          </a:bodyPr>
          <a:lstStyle/>
          <a:p>
            <a:pPr eaLnBrk="1" hangingPunct="1"/>
            <a:r>
              <a:rPr lang="tr-TR" altLang="tr-TR" sz="2800" dirty="0" smtClean="0"/>
              <a:t>Haritaların genelleştirilmesinde, özelliklerin coğrafi karakter ve biçimlerinin değişmemesi istenir. Bunun için özelliğin coğrafi karakteri iyice anlaşılmalı ve bu karakteri yansıtıcı doğru biçim haritada gösterilmelidir; gerekiyor ise abartma ve yer değiştirme de yapılabilir. </a:t>
            </a:r>
            <a:endParaRPr lang="tr-TR" altLang="tr-TR" sz="2800" dirty="0" smtClean="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body" idx="1"/>
          </p:nvPr>
        </p:nvSpPr>
        <p:spPr>
          <a:xfrm>
            <a:off x="457200" y="990600"/>
            <a:ext cx="8382000" cy="4953000"/>
          </a:xfrm>
        </p:spPr>
        <p:txBody>
          <a:bodyPr/>
          <a:lstStyle/>
          <a:p>
            <a:pPr eaLnBrk="1" hangingPunct="1">
              <a:lnSpc>
                <a:spcPct val="90000"/>
              </a:lnSpc>
              <a:spcAft>
                <a:spcPct val="30000"/>
              </a:spcAft>
            </a:pPr>
            <a:r>
              <a:rPr lang="tr-TR" altLang="tr-TR" sz="2400" dirty="0" smtClean="0"/>
              <a:t>Genelleştirmede detaylar arasındaki komşuluk ilişkilerinin bozulmaması gerekir. </a:t>
            </a:r>
            <a:endParaRPr lang="tr-TR" altLang="tr-TR" sz="2400" dirty="0" smtClean="0"/>
          </a:p>
          <a:p>
            <a:pPr eaLnBrk="1" hangingPunct="1">
              <a:lnSpc>
                <a:spcPct val="90000"/>
              </a:lnSpc>
              <a:spcAft>
                <a:spcPct val="30000"/>
              </a:spcAft>
            </a:pPr>
            <a:r>
              <a:rPr lang="tr-TR" altLang="tr-TR" sz="2400" dirty="0" smtClean="0"/>
              <a:t>Özelliklerin birleştirilmesinde, onların fiziksel ayrılıklarının temel yapısı hakkında bilgi edinmek gerekir. Örneğin ormanlık küçük alanlar birleştirilerek genelleştirilebilir. Çünkü bu küçük alanlar yeryüzünün bir karakteristiğidir; ayrı ya da birleştirilmiş olmaları bu özelliği zedelemez.</a:t>
            </a:r>
            <a:endParaRPr lang="tr-TR" altLang="tr-TR" sz="2400" dirty="0" smtClean="0"/>
          </a:p>
          <a:p>
            <a:pPr eaLnBrk="1" hangingPunct="1">
              <a:lnSpc>
                <a:spcPct val="90000"/>
              </a:lnSpc>
              <a:spcAft>
                <a:spcPct val="30000"/>
              </a:spcAft>
            </a:pPr>
            <a:r>
              <a:rPr lang="tr-TR" altLang="tr-TR" sz="2400" dirty="0" smtClean="0"/>
              <a:t>Ancak adalar ve göller birleştirilemezler. Çünkü bunlar su ve kara olarak farklı fiziksel elemanlardır ve genelleştirmede ayrı olmaları gerekir. Bunun için en büyük elemanı aynı karakterde olan özellikler, beraberce gruplanabilir ve farklı büyük elemanlarla ayrılmış özellikler beraberce gruplandırılamazlar. </a:t>
            </a:r>
            <a:endParaRPr lang="tr-TR" altLang="tr-TR" sz="2400" dirty="0"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body" idx="1"/>
          </p:nvPr>
        </p:nvSpPr>
        <p:spPr>
          <a:xfrm>
            <a:off x="457200" y="838200"/>
            <a:ext cx="8305800" cy="5029200"/>
          </a:xfrm>
        </p:spPr>
        <p:txBody>
          <a:bodyPr>
            <a:noAutofit/>
          </a:bodyPr>
          <a:lstStyle/>
          <a:p>
            <a:pPr eaLnBrk="1" hangingPunct="1">
              <a:lnSpc>
                <a:spcPct val="80000"/>
              </a:lnSpc>
              <a:spcAft>
                <a:spcPct val="30000"/>
              </a:spcAft>
            </a:pPr>
            <a:r>
              <a:rPr lang="tr-TR" altLang="tr-TR" dirty="0" smtClean="0"/>
              <a:t>Topoğrafik yüzey üzerinde bulunan özellikler birbirleri ile, bütün özellikler de topluca topoğrafik yüzeyle bir uyum içindedirler. Genelleştirmede bu uyumun bozulmaması ve titizlikle korunması gerekir. Örneğin arazi yüzeyi ile drenaj sistemi arasında çok yakın bir ilişki vardır. Münhanilerin oluşturduğu model ile drenaj modeli daima bir arada düşünülerek genelleştirilmelidir. </a:t>
            </a:r>
            <a:endParaRPr lang="tr-TR" altLang="tr-TR" dirty="0" smtClean="0"/>
          </a:p>
          <a:p>
            <a:pPr eaLnBrk="1" hangingPunct="1">
              <a:lnSpc>
                <a:spcPct val="80000"/>
              </a:lnSpc>
              <a:spcAft>
                <a:spcPct val="30000"/>
              </a:spcAft>
            </a:pPr>
            <a:r>
              <a:rPr lang="tr-TR" altLang="tr-TR" dirty="0" smtClean="0"/>
              <a:t>Bir akarsuyun sadeleştirilmiş biçimi topoğrafik yapıya uydurulmak zorundadır. Buna benzer biçimde, yollar, demiryolları ve su kanalları arazi eğimine göre inşa edilirler. Topoğrafik yüzeyle bu özellikler arasındaki ilişkinin göz önünde bulundurulması gereklidir. </a:t>
            </a:r>
            <a:endParaRPr lang="tr-TR" altLang="tr-TR" dirty="0" smtClean="0"/>
          </a:p>
          <a:p>
            <a:pPr eaLnBrk="1" hangingPunct="1">
              <a:lnSpc>
                <a:spcPct val="80000"/>
              </a:lnSpc>
              <a:spcAft>
                <a:spcPct val="30000"/>
              </a:spcAft>
            </a:pPr>
            <a:r>
              <a:rPr lang="tr-TR" altLang="tr-TR" dirty="0" smtClean="0"/>
              <a:t>Çoğu sınırlar genellikle bir akarsu boyunca ve akarsu çizgisine paralel biçimdedir. Bu akarsu genelleştirildiğinde sınır çizgisinin de buna uygun biçimde genelleştirilmiş olması beklenir.</a:t>
            </a:r>
            <a:endParaRPr lang="tr-TR" altLang="tr-TR" dirty="0" smtClean="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1"/>
          </p:nvPr>
        </p:nvSpPr>
        <p:spPr>
          <a:xfrm>
            <a:off x="381000" y="1066800"/>
            <a:ext cx="8229600" cy="4525963"/>
          </a:xfrm>
        </p:spPr>
        <p:txBody>
          <a:bodyPr vert="horz" lIns="91440" tIns="45720" rIns="91440" bIns="45720" rtlCol="0">
            <a:normAutofit/>
          </a:bodyPr>
          <a:lstStyle/>
          <a:p>
            <a:pPr>
              <a:lnSpc>
                <a:spcPct val="80000"/>
              </a:lnSpc>
              <a:spcAft>
                <a:spcPct val="30000"/>
              </a:spcAft>
            </a:pPr>
            <a:r>
              <a:rPr lang="tr-TR" altLang="tr-TR" sz="2800" dirty="0"/>
              <a:t>Özelliklerin sınıflandırılması genelleştirmede önemli olduğundan, sınıflandırma ile seçim arasındaki ilişki gözden uzak tutulmamalıdır.</a:t>
            </a:r>
            <a:endParaRPr lang="tr-TR" altLang="tr-TR" sz="2800" dirty="0"/>
          </a:p>
          <a:p>
            <a:pPr>
              <a:lnSpc>
                <a:spcPct val="80000"/>
              </a:lnSpc>
              <a:spcAft>
                <a:spcPct val="30000"/>
              </a:spcAft>
            </a:pPr>
            <a:r>
              <a:rPr lang="tr-TR" altLang="tr-TR" sz="2800" dirty="0"/>
              <a:t>Dağılımdaki bazı özelliklerin atılması sonucu yeniden yapılacak sınıflandırma iyi incelenmelidir.</a:t>
            </a:r>
            <a:endParaRPr lang="tr-TR" altLang="tr-TR" sz="2800" dirty="0"/>
          </a:p>
          <a:p>
            <a:pPr>
              <a:lnSpc>
                <a:spcPct val="80000"/>
              </a:lnSpc>
              <a:spcAft>
                <a:spcPct val="30000"/>
              </a:spcAft>
            </a:pPr>
            <a:r>
              <a:rPr lang="tr-TR" altLang="tr-TR" sz="2800" dirty="0"/>
              <a:t>Çok küçük ölçekli haritalarda genellikle alt sınıflar ortadan kalkar ve ana sınıflandırmada bazı değişiklikler yapılabilir. </a:t>
            </a:r>
            <a:endParaRPr lang="tr-TR" altLang="tr-TR" sz="2800" dirty="0"/>
          </a:p>
          <a:p>
            <a:pPr>
              <a:lnSpc>
                <a:spcPct val="80000"/>
              </a:lnSpc>
              <a:spcAft>
                <a:spcPct val="30000"/>
              </a:spcAft>
            </a:pPr>
            <a:r>
              <a:rPr lang="tr-TR" altLang="tr-TR" sz="2800" dirty="0"/>
              <a:t>Bunun sonucu olarak haritaya alınan özelliklerin hangi sınıfa gireceğinin kesinlikle saptanması gerekir. </a:t>
            </a:r>
            <a:endParaRPr lang="tr-TR" altLang="tr-TR" sz="2800"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Klasik genelleştirme yöntemleri</a:t>
            </a:r>
            <a:endParaRPr lang="tr-TR" b="1" dirty="0"/>
          </a:p>
        </p:txBody>
      </p:sp>
      <p:sp>
        <p:nvSpPr>
          <p:cNvPr id="3" name="İçerik Yer Tutucusu 2"/>
          <p:cNvSpPr>
            <a:spLocks noGrp="1"/>
          </p:cNvSpPr>
          <p:nvPr>
            <p:ph idx="1"/>
          </p:nvPr>
        </p:nvSpPr>
        <p:spPr>
          <a:xfrm>
            <a:off x="457200" y="1600200"/>
            <a:ext cx="8229600" cy="2188840"/>
          </a:xfrm>
        </p:spPr>
        <p:txBody>
          <a:bodyPr>
            <a:normAutofit/>
          </a:bodyPr>
          <a:lstStyle/>
          <a:p>
            <a:r>
              <a:rPr lang="tr-TR" sz="2800" dirty="0" smtClean="0"/>
              <a:t>Kaynak harita ölçeğinde</a:t>
            </a:r>
            <a:endParaRPr lang="tr-TR" sz="2800" dirty="0" smtClean="0"/>
          </a:p>
          <a:p>
            <a:r>
              <a:rPr lang="tr-TR" sz="2800" dirty="0" smtClean="0"/>
              <a:t>Türetme harita ölçeğinde </a:t>
            </a:r>
            <a:endParaRPr lang="tr-TR" sz="2800" dirty="0" smtClean="0"/>
          </a:p>
          <a:p>
            <a:r>
              <a:rPr lang="tr-TR" sz="2800" dirty="0" smtClean="0"/>
              <a:t>Ara ölçekte</a:t>
            </a:r>
            <a:endParaRPr lang="tr-TR" sz="2800"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3450" y="764704"/>
            <a:ext cx="7277100"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59632" y="692696"/>
            <a:ext cx="7215336" cy="567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Çizgilerin Basitleştirilmesi</a:t>
            </a:r>
            <a:endParaRPr lang="tr-TR" b="1" dirty="0"/>
          </a:p>
        </p:txBody>
      </p:sp>
      <p:sp>
        <p:nvSpPr>
          <p:cNvPr id="3" name="İçerik Yer Tutucusu 2"/>
          <p:cNvSpPr>
            <a:spLocks noGrp="1"/>
          </p:cNvSpPr>
          <p:nvPr>
            <p:ph idx="1"/>
          </p:nvPr>
        </p:nvSpPr>
        <p:spPr>
          <a:xfrm>
            <a:off x="457200" y="1340768"/>
            <a:ext cx="8363272" cy="4392488"/>
          </a:xfrm>
        </p:spPr>
        <p:txBody>
          <a:bodyPr>
            <a:noAutofit/>
          </a:bodyPr>
          <a:lstStyle/>
          <a:p>
            <a:r>
              <a:rPr lang="tr-TR" sz="2800" noProof="1" smtClean="0"/>
              <a:t>Yükseklik eğrileri başta olmak üzere çizgilerin basitleştirilmesi ve genelleştirilmesinde 3 temel yaklaşım kullanılmaktadır:</a:t>
            </a:r>
            <a:endParaRPr lang="tr-TR" sz="2800" noProof="1" smtClean="0"/>
          </a:p>
          <a:p>
            <a:pPr lvl="1"/>
            <a:r>
              <a:rPr lang="tr-TR" sz="2800" noProof="1" smtClean="0"/>
              <a:t>n. nokta yöntemi </a:t>
            </a:r>
            <a:endParaRPr lang="tr-TR" sz="2800" noProof="1" smtClean="0"/>
          </a:p>
          <a:p>
            <a:pPr lvl="1"/>
            <a:r>
              <a:rPr lang="tr-TR" sz="2800" noProof="1" smtClean="0"/>
              <a:t>Eşik mesafesi yöntemi</a:t>
            </a:r>
            <a:endParaRPr lang="tr-TR" sz="2800" noProof="1" smtClean="0"/>
          </a:p>
          <a:p>
            <a:pPr lvl="1"/>
            <a:r>
              <a:rPr lang="tr-TR" sz="2800" noProof="1" smtClean="0"/>
              <a:t>Douglas-Peucker yöntemi</a:t>
            </a:r>
            <a:endParaRPr lang="tr-TR" sz="2800" noProof="1" smtClean="0"/>
          </a:p>
          <a:p>
            <a:endParaRPr lang="tr-TR" sz="2800" noProof="1"/>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792088"/>
          </a:xfrm>
        </p:spPr>
        <p:txBody>
          <a:bodyPr>
            <a:normAutofit/>
          </a:bodyPr>
          <a:lstStyle/>
          <a:p>
            <a:r>
              <a:rPr lang="tr-TR" sz="3200" b="1" dirty="0"/>
              <a:t>n. nokta yöntemi</a:t>
            </a:r>
            <a:endParaRPr lang="tr-TR" sz="3200" dirty="0"/>
          </a:p>
        </p:txBody>
      </p:sp>
      <p:sp>
        <p:nvSpPr>
          <p:cNvPr id="3" name="İçerik Yer Tutucusu 2"/>
          <p:cNvSpPr>
            <a:spLocks noGrp="1"/>
          </p:cNvSpPr>
          <p:nvPr>
            <p:ph idx="1"/>
          </p:nvPr>
        </p:nvSpPr>
        <p:spPr>
          <a:xfrm>
            <a:off x="323528" y="1052736"/>
            <a:ext cx="8568952" cy="2448272"/>
          </a:xfrm>
        </p:spPr>
        <p:txBody>
          <a:bodyPr>
            <a:normAutofit fontScale="92500"/>
          </a:bodyPr>
          <a:lstStyle/>
          <a:p>
            <a:r>
              <a:rPr lang="tr-TR" dirty="0" smtClean="0"/>
              <a:t>Bu </a:t>
            </a:r>
            <a:r>
              <a:rPr lang="tr-TR" dirty="0"/>
              <a:t>yöntemde </a:t>
            </a:r>
            <a:r>
              <a:rPr lang="tr-TR" dirty="0" smtClean="0"/>
              <a:t>çoklu çizginin </a:t>
            </a:r>
            <a:r>
              <a:rPr lang="tr-TR" dirty="0"/>
              <a:t>başlangıç ve son noktası ile birlikte her n. </a:t>
            </a:r>
            <a:r>
              <a:rPr lang="tr-TR" dirty="0" smtClean="0"/>
              <a:t>noktası </a:t>
            </a:r>
            <a:r>
              <a:rPr lang="tr-TR" dirty="0"/>
              <a:t>seçilir. Başka bir ifadeyle, </a:t>
            </a:r>
            <a:r>
              <a:rPr lang="tr-TR" dirty="0" smtClean="0"/>
              <a:t>çoklu çizginin </a:t>
            </a:r>
            <a:r>
              <a:rPr lang="tr-TR" dirty="0"/>
              <a:t>her n. noktası haricindeki noktaları silinir. Burada n sabit bir tam sayıdır. </a:t>
            </a:r>
            <a:endParaRPr lang="tr-TR" dirty="0" smtClean="0"/>
          </a:p>
          <a:p>
            <a:r>
              <a:rPr lang="tr-TR" dirty="0" smtClean="0"/>
              <a:t>Şekilde bu </a:t>
            </a:r>
            <a:r>
              <a:rPr lang="tr-TR" dirty="0"/>
              <a:t>yönteme göre </a:t>
            </a:r>
            <a:r>
              <a:rPr lang="tr-TR" dirty="0" smtClean="0"/>
              <a:t>bir yükseklik eğrisinin basitleştirilmesi (yükseklik </a:t>
            </a:r>
            <a:r>
              <a:rPr lang="tr-TR" dirty="0"/>
              <a:t>eğrisinin her 5. noktası seçilerek) </a:t>
            </a:r>
            <a:r>
              <a:rPr lang="tr-TR" dirty="0" smtClean="0"/>
              <a:t>görülmektedir</a:t>
            </a:r>
            <a:r>
              <a:rPr lang="tr-TR" dirty="0"/>
              <a:t>. </a:t>
            </a:r>
            <a:endParaRPr lang="tr-TR" dirty="0" smtClean="0"/>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8640" y="3284985"/>
            <a:ext cx="4734584"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90600"/>
          </a:xfrm>
        </p:spPr>
        <p:txBody>
          <a:bodyPr vert="horz" lIns="91440" tIns="45720" rIns="91440" bIns="45720" rtlCol="0" anchor="ctr">
            <a:normAutofit/>
          </a:bodyPr>
          <a:lstStyle/>
          <a:p>
            <a:r>
              <a:rPr lang="tr-TR" sz="3200" b="1" dirty="0"/>
              <a:t>Eşik mesafesi yöntemi</a:t>
            </a:r>
            <a:endParaRPr lang="tr-TR" sz="3200" b="1" dirty="0"/>
          </a:p>
        </p:txBody>
      </p:sp>
      <p:sp>
        <p:nvSpPr>
          <p:cNvPr id="3" name="İçerik Yer Tutucusu 2"/>
          <p:cNvSpPr>
            <a:spLocks noGrp="1"/>
          </p:cNvSpPr>
          <p:nvPr>
            <p:ph idx="1"/>
          </p:nvPr>
        </p:nvSpPr>
        <p:spPr>
          <a:xfrm>
            <a:off x="457200" y="1196752"/>
            <a:ext cx="8229600" cy="2376264"/>
          </a:xfrm>
        </p:spPr>
        <p:txBody>
          <a:bodyPr>
            <a:normAutofit/>
          </a:bodyPr>
          <a:lstStyle/>
          <a:p>
            <a:pPr>
              <a:spcAft>
                <a:spcPts val="600"/>
              </a:spcAft>
            </a:pPr>
            <a:r>
              <a:rPr lang="tr-TR" dirty="0" smtClean="0"/>
              <a:t>Eşik mesafesi yönteminde </a:t>
            </a:r>
            <a:r>
              <a:rPr lang="tr-TR" dirty="0"/>
              <a:t>test edilen nokta (seçilip seçilmeyeceğine karar verilecek olan nokta) ile en son seçilen nokta arasındaki mesafe hesaplanır ve önceden belirlenen eşik mesafesi ile karşılaştırılır. Eğer hesap edilen mesafe eşik mesafesinden küçük ise nokta seçilmez, büyük ise nokta seçilir. </a:t>
            </a:r>
            <a:endParaRPr lang="tr-TR"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4598" y="3645024"/>
            <a:ext cx="3842585" cy="301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68760"/>
            <a:ext cx="4330824" cy="5208240"/>
          </a:xfrm>
        </p:spPr>
        <p:txBody>
          <a:bodyPr>
            <a:normAutofit fontScale="92500" lnSpcReduction="20000"/>
          </a:bodyPr>
          <a:lstStyle/>
          <a:p>
            <a:r>
              <a:rPr lang="tr-TR" noProof="1" smtClean="0"/>
              <a:t>Douglas-Peucker algoritması, nokta-kenar mesafe toleransı kullanır. Algoritma, orijinal çoklu çizginin ilk ve son noktalarını birleştiren tek kenar olan kaba bir basitleştirme ile başlar. Daha sonra tüm ara noktaların o kenara olan mesafesini hesaplar. Bu kenardan en uzak olan ve belirlenen toleranstan daha büyük mesafeye sahip olan nokta anahtar olarak işaretlenerek basitleştirmeye eklenir. Bu işlem, orijinal çoklu çizginin tüm noktaları basitleştirme sonuçlarının toleransı dahilinde oluncaya kadar tekrarlanır. </a:t>
            </a:r>
            <a:endParaRPr lang="tr-TR" noProof="1"/>
          </a:p>
        </p:txBody>
      </p:sp>
      <p:pic>
        <p:nvPicPr>
          <p:cNvPr id="4" name="Picture 2" descr="Douglas-Peucker simplification examp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60032" y="834065"/>
            <a:ext cx="4031951" cy="5951927"/>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323528" y="260648"/>
            <a:ext cx="8229600" cy="990600"/>
          </a:xfrm>
        </p:spPr>
        <p:txBody>
          <a:bodyPr vert="horz" lIns="91440" tIns="45720" rIns="91440" bIns="45720" rtlCol="0" anchor="ctr">
            <a:normAutofit/>
          </a:bodyPr>
          <a:lstStyle/>
          <a:p>
            <a:r>
              <a:rPr lang="tr-TR" sz="3200" b="1" noProof="1" smtClean="0"/>
              <a:t>Douglas-Peucker yöntemi</a:t>
            </a:r>
            <a:endParaRPr lang="tr-TR" sz="3200" b="1" noProof="1"/>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60648"/>
            <a:ext cx="8820472" cy="990600"/>
          </a:xfrm>
        </p:spPr>
        <p:txBody>
          <a:bodyPr>
            <a:normAutofit fontScale="90000"/>
          </a:bodyPr>
          <a:lstStyle/>
          <a:p>
            <a:r>
              <a:rPr lang="tr-TR" b="1" dirty="0" smtClean="0"/>
              <a:t>Basitleştirilmiş Çizgilerin Yumuşatılması</a:t>
            </a:r>
            <a:endParaRPr lang="tr-TR" b="1" dirty="0"/>
          </a:p>
        </p:txBody>
      </p:sp>
      <p:sp>
        <p:nvSpPr>
          <p:cNvPr id="3" name="İçerik Yer Tutucusu 2"/>
          <p:cNvSpPr>
            <a:spLocks noGrp="1"/>
          </p:cNvSpPr>
          <p:nvPr>
            <p:ph idx="1"/>
          </p:nvPr>
        </p:nvSpPr>
        <p:spPr>
          <a:xfrm>
            <a:off x="251520" y="1240160"/>
            <a:ext cx="8640960" cy="3268960"/>
          </a:xfrm>
        </p:spPr>
        <p:txBody>
          <a:bodyPr>
            <a:noAutofit/>
          </a:bodyPr>
          <a:lstStyle/>
          <a:p>
            <a:r>
              <a:rPr lang="tr-TR" sz="2800" noProof="1" smtClean="0"/>
              <a:t>Basitleştirilmiş çizgilerdeki keskin açılar daha estetik bir kartografik görünüm için yumuşatılır.</a:t>
            </a:r>
            <a:endParaRPr lang="tr-TR" sz="2800" noProof="1" smtClean="0"/>
          </a:p>
          <a:p>
            <a:r>
              <a:rPr lang="tr-TR" sz="2800" noProof="1" smtClean="0"/>
              <a:t>En yaygın kullanılan iki algoritma;</a:t>
            </a:r>
            <a:endParaRPr lang="tr-TR" sz="2800" noProof="1" smtClean="0"/>
          </a:p>
          <a:p>
            <a:pPr lvl="1"/>
            <a:r>
              <a:rPr lang="tr-TR" sz="2400" noProof="1" smtClean="0"/>
              <a:t>PAEK (</a:t>
            </a:r>
            <a:r>
              <a:rPr lang="en-US" sz="2400" noProof="1" smtClean="0"/>
              <a:t>Polynomial Approximation with Exponential Kernel</a:t>
            </a:r>
            <a:r>
              <a:rPr lang="tr-TR" sz="2400" noProof="1" smtClean="0"/>
              <a:t>)</a:t>
            </a:r>
            <a:endParaRPr lang="tr-TR" sz="2400" noProof="1" smtClean="0"/>
          </a:p>
          <a:p>
            <a:pPr lvl="1"/>
            <a:r>
              <a:rPr lang="tr-TR" sz="2400" noProof="1" smtClean="0"/>
              <a:t>Bezier İnterpolasyonu</a:t>
            </a:r>
            <a:endParaRPr lang="tr-TR" sz="2400" noProof="1"/>
          </a:p>
        </p:txBody>
      </p:sp>
      <p:pic>
        <p:nvPicPr>
          <p:cNvPr id="41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39952" y="3368252"/>
            <a:ext cx="4630788" cy="334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229600" cy="1152128"/>
          </a:xfrm>
        </p:spPr>
        <p:txBody>
          <a:bodyPr>
            <a:normAutofit/>
          </a:bodyPr>
          <a:lstStyle/>
          <a:p>
            <a:r>
              <a:rPr lang="tr-TR" sz="2800" dirty="0" smtClean="0"/>
              <a:t>Çizgi basitleştirme ve yumuşatma işlemleri alan özellikli detaylar için de gerçekleştirilebilir.</a:t>
            </a:r>
            <a:endParaRPr lang="tr-TR" sz="2800" dirty="0"/>
          </a:p>
        </p:txBody>
      </p:sp>
      <p:pic>
        <p:nvPicPr>
          <p:cNvPr id="51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608" y="2396679"/>
            <a:ext cx="6580716" cy="3480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692696"/>
            <a:ext cx="73914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980728"/>
            <a:ext cx="7848600" cy="2318097"/>
          </a:xfrm>
        </p:spPr>
        <p:txBody>
          <a:bodyPr>
            <a:normAutofit fontScale="90000"/>
          </a:bodyPr>
          <a:lstStyle/>
          <a:p>
            <a:r>
              <a:rPr lang="tr-TR" b="1" dirty="0" smtClean="0">
                <a:solidFill>
                  <a:schemeClr val="tx1"/>
                </a:solidFill>
              </a:rPr>
              <a:t>KARTOGRAFYA</a:t>
            </a:r>
            <a:br>
              <a:rPr lang="tr-TR" sz="4000" b="1" dirty="0" smtClean="0"/>
            </a:br>
            <a:br>
              <a:rPr lang="tr-TR" sz="3600" dirty="0" smtClean="0"/>
            </a:br>
            <a:r>
              <a:rPr lang="tr-TR" sz="3200" dirty="0" smtClean="0"/>
              <a:t>Ders 9: HARİTA ÜRETİMİNDE İŞ AKIŞI ve HARİTA REVİZYONU</a:t>
            </a:r>
            <a:endParaRPr lang="tr-TR" sz="32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5325015"/>
            <a:ext cx="8064896" cy="1200329"/>
          </a:xfrm>
          <a:prstGeom prst="rect">
            <a:avLst/>
          </a:prstGeom>
        </p:spPr>
        <p:txBody>
          <a:bodyPr wrap="square">
            <a:spAutoFit/>
          </a:bodyPr>
          <a:lstStyle/>
          <a:p>
            <a:pPr>
              <a:defRPr/>
            </a:pPr>
            <a:r>
              <a:rPr lang="tr-TR" noProof="1" smtClean="0"/>
              <a:t>Ders 9 </a:t>
            </a:r>
            <a:r>
              <a:rPr lang="tr-TR" altLang="tr-TR" noProof="1" smtClean="0"/>
              <a:t>sunumunun</a:t>
            </a:r>
            <a:r>
              <a:rPr lang="tr-TR" noProof="1" smtClean="0"/>
              <a:t> hazırlanmasında;</a:t>
            </a:r>
            <a:endParaRPr lang="tr-TR" noProof="1" smtClean="0"/>
          </a:p>
          <a:p>
            <a:pPr marL="285750" indent="-285750">
              <a:buFont typeface="Arial" panose="020B0604020202020204" pitchFamily="34" charset="0"/>
              <a:buChar char="•"/>
              <a:defRPr/>
            </a:pPr>
            <a:r>
              <a:rPr lang="tr-TR" altLang="tr-TR" noProof="1" smtClean="0"/>
              <a:t>Selman Çobanoğlu, </a:t>
            </a:r>
            <a:r>
              <a:rPr lang="tr-TR" noProof="1" smtClean="0"/>
              <a:t>2016, Kartografya ve Uygulamaları Ders Notları</a:t>
            </a:r>
            <a:endParaRPr lang="tr-TR" noProof="1" smtClean="0"/>
          </a:p>
          <a:p>
            <a:pPr marL="285750" indent="-285750">
              <a:buFont typeface="Arial" panose="020B0604020202020204" pitchFamily="34" charset="0"/>
              <a:buChar char="•"/>
              <a:defRPr/>
            </a:pPr>
            <a:r>
              <a:rPr lang="tr-TR" altLang="tr-TR" noProof="1" smtClean="0"/>
              <a:t>Prof. Dr. Necla Uluğtekin, “Kartoğrafyaya Giriş”  Ders Notlarından yararlanılmıştır.</a:t>
            </a:r>
            <a:endParaRPr lang="tr-TR" altLang="tr-TR" noProof="1"/>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smtClean="0"/>
              <a:t>Haritaların Özellikleri</a:t>
            </a:r>
            <a:endParaRPr lang="tr-TR" b="1" dirty="0"/>
          </a:p>
        </p:txBody>
      </p:sp>
      <p:sp>
        <p:nvSpPr>
          <p:cNvPr id="3" name="Metin Yer Tutucusu 2"/>
          <p:cNvSpPr>
            <a:spLocks noGrp="1"/>
          </p:cNvSpPr>
          <p:nvPr>
            <p:ph type="body" idx="1"/>
          </p:nvPr>
        </p:nvSpPr>
        <p:spPr/>
        <p:txBody>
          <a:bodyPr>
            <a:normAutofit/>
          </a:bodyPr>
          <a:lstStyle/>
          <a:p>
            <a:r>
              <a:rPr lang="tr-TR" sz="2800" b="1" dirty="0" smtClean="0"/>
              <a:t>Harita</a:t>
            </a:r>
            <a:endParaRPr lang="tr-TR" sz="2800" b="1" dirty="0"/>
          </a:p>
        </p:txBody>
      </p:sp>
      <p:sp>
        <p:nvSpPr>
          <p:cNvPr id="4" name="İçerik Yer Tutucusu 3"/>
          <p:cNvSpPr>
            <a:spLocks noGrp="1"/>
          </p:cNvSpPr>
          <p:nvPr>
            <p:ph sz="half" idx="2"/>
          </p:nvPr>
        </p:nvSpPr>
        <p:spPr>
          <a:xfrm>
            <a:off x="323528" y="2438400"/>
            <a:ext cx="4176464" cy="3951288"/>
          </a:xfrm>
        </p:spPr>
        <p:txBody>
          <a:bodyPr/>
          <a:lstStyle/>
          <a:p>
            <a:r>
              <a:rPr lang="tr-TR" dirty="0" smtClean="0"/>
              <a:t>Genelleştirilmiş hali yansıtır</a:t>
            </a:r>
            <a:endParaRPr lang="tr-TR" dirty="0" smtClean="0"/>
          </a:p>
          <a:p>
            <a:r>
              <a:rPr lang="tr-TR" dirty="0" smtClean="0"/>
              <a:t>Güncel değildir</a:t>
            </a:r>
            <a:endParaRPr lang="tr-TR" dirty="0" smtClean="0"/>
          </a:p>
          <a:p>
            <a:r>
              <a:rPr lang="tr-TR" dirty="0" smtClean="0"/>
              <a:t>Güncelleştirilmesi zordur</a:t>
            </a:r>
            <a:endParaRPr lang="tr-TR" dirty="0" smtClean="0"/>
          </a:p>
          <a:p>
            <a:endParaRPr lang="tr-TR" dirty="0" smtClean="0"/>
          </a:p>
          <a:p>
            <a:r>
              <a:rPr lang="tr-TR" dirty="0" smtClean="0"/>
              <a:t>Boş alanlar içerir</a:t>
            </a:r>
            <a:endParaRPr lang="tr-TR" dirty="0" smtClean="0"/>
          </a:p>
          <a:p>
            <a:r>
              <a:rPr lang="tr-TR" dirty="0" smtClean="0"/>
              <a:t>Okunaklıdır</a:t>
            </a:r>
            <a:endParaRPr lang="tr-TR" dirty="0" smtClean="0"/>
          </a:p>
          <a:p>
            <a:r>
              <a:rPr lang="tr-TR" dirty="0" smtClean="0"/>
              <a:t>Baskı zamanı önemli değildir</a:t>
            </a:r>
            <a:endParaRPr lang="tr-TR" dirty="0" smtClean="0"/>
          </a:p>
          <a:p>
            <a:endParaRPr lang="tr-TR" dirty="0" smtClean="0"/>
          </a:p>
          <a:p>
            <a:endParaRPr lang="tr-TR" dirty="0"/>
          </a:p>
        </p:txBody>
      </p:sp>
      <p:sp>
        <p:nvSpPr>
          <p:cNvPr id="5" name="Metin Yer Tutucusu 4"/>
          <p:cNvSpPr>
            <a:spLocks noGrp="1"/>
          </p:cNvSpPr>
          <p:nvPr>
            <p:ph type="body" sz="quarter" idx="3"/>
          </p:nvPr>
        </p:nvSpPr>
        <p:spPr/>
        <p:txBody>
          <a:bodyPr>
            <a:normAutofit/>
          </a:bodyPr>
          <a:lstStyle/>
          <a:p>
            <a:r>
              <a:rPr lang="tr-TR" sz="2800" b="1" dirty="0" smtClean="0"/>
              <a:t>Hava fotoğrafı</a:t>
            </a:r>
            <a:endParaRPr lang="tr-TR" sz="2800" b="1" dirty="0"/>
          </a:p>
        </p:txBody>
      </p:sp>
      <p:sp>
        <p:nvSpPr>
          <p:cNvPr id="6" name="İçerik Yer Tutucusu 5"/>
          <p:cNvSpPr>
            <a:spLocks noGrp="1"/>
          </p:cNvSpPr>
          <p:nvPr>
            <p:ph sz="quarter" idx="4"/>
          </p:nvPr>
        </p:nvSpPr>
        <p:spPr>
          <a:xfrm>
            <a:off x="4754880" y="2438400"/>
            <a:ext cx="4137600" cy="3951288"/>
          </a:xfrm>
        </p:spPr>
        <p:txBody>
          <a:bodyPr/>
          <a:lstStyle/>
          <a:p>
            <a:r>
              <a:rPr lang="tr-TR" dirty="0" smtClean="0"/>
              <a:t>Gerçek görünümü yansıtır</a:t>
            </a:r>
            <a:endParaRPr lang="tr-TR" dirty="0" smtClean="0"/>
          </a:p>
          <a:p>
            <a:r>
              <a:rPr lang="tr-TR" dirty="0" smtClean="0"/>
              <a:t>Günceldir</a:t>
            </a:r>
            <a:endParaRPr lang="tr-TR" dirty="0" smtClean="0"/>
          </a:p>
          <a:p>
            <a:r>
              <a:rPr lang="tr-TR" dirty="0" smtClean="0"/>
              <a:t>Güncelleştirme için yeni bir fotoğraf çekilmesi yeterlidir</a:t>
            </a:r>
            <a:endParaRPr lang="tr-TR" dirty="0" smtClean="0"/>
          </a:p>
          <a:p>
            <a:r>
              <a:rPr lang="tr-TR" dirty="0" smtClean="0"/>
              <a:t>Boş alan içermez</a:t>
            </a:r>
            <a:endParaRPr lang="tr-TR" dirty="0" smtClean="0"/>
          </a:p>
          <a:p>
            <a:r>
              <a:rPr lang="tr-TR" dirty="0" smtClean="0"/>
              <a:t>Okunması zordur </a:t>
            </a:r>
            <a:endParaRPr lang="tr-TR" dirty="0"/>
          </a:p>
          <a:p>
            <a:r>
              <a:rPr lang="tr-TR" dirty="0" smtClean="0"/>
              <a:t>Fotoğraf zamanı önemlidir</a:t>
            </a:r>
            <a:endParaRPr lang="tr-TR" dirty="0" smtClean="0"/>
          </a:p>
          <a:p>
            <a:endParaRPr lang="tr-TR"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tr-TR" altLang="tr-TR" sz="4000" b="1" smtClean="0"/>
              <a:t>Harita Üretiminde İş Akışı</a:t>
            </a:r>
            <a:r>
              <a:rPr lang="tr-TR" altLang="tr-TR" b="1" smtClean="0"/>
              <a:t> </a:t>
            </a:r>
            <a:endParaRPr lang="tr-TR" altLang="tr-TR" b="1" smtClean="0"/>
          </a:p>
        </p:txBody>
      </p:sp>
      <p:sp>
        <p:nvSpPr>
          <p:cNvPr id="29699" name="Rectangle 3"/>
          <p:cNvSpPr>
            <a:spLocks noGrp="1" noChangeArrowheads="1"/>
          </p:cNvSpPr>
          <p:nvPr>
            <p:ph type="body" idx="1"/>
          </p:nvPr>
        </p:nvSpPr>
        <p:spPr/>
        <p:txBody>
          <a:bodyPr/>
          <a:lstStyle/>
          <a:p>
            <a:pPr eaLnBrk="1" hangingPunct="1">
              <a:lnSpc>
                <a:spcPct val="90000"/>
              </a:lnSpc>
              <a:spcAft>
                <a:spcPct val="30000"/>
              </a:spcAft>
            </a:pPr>
            <a:r>
              <a:rPr lang="tr-TR" altLang="tr-TR" sz="2400" dirty="0" smtClean="0"/>
              <a:t>Harita tanımı genişletildiği zaman coğrafi çevreden, coğrafi çevre üzerinde meydana gelen olgulara veya çok değişik olaylara (gen haritası) ilişkin gösterimin söz konusu olduğu görülmüştür. </a:t>
            </a:r>
            <a:endParaRPr lang="tr-TR" altLang="tr-TR" sz="2400" dirty="0" smtClean="0"/>
          </a:p>
          <a:p>
            <a:pPr eaLnBrk="1" hangingPunct="1">
              <a:lnSpc>
                <a:spcPct val="90000"/>
              </a:lnSpc>
              <a:spcAft>
                <a:spcPct val="30000"/>
              </a:spcAft>
            </a:pPr>
            <a:r>
              <a:rPr lang="tr-TR" altLang="tr-TR" sz="2400" dirty="0" smtClean="0"/>
              <a:t>Ders kapsamında; harita üzerinde, coğrafi bilgilerin gösterimi olduğu düşünülürse işlem aşamaları:</a:t>
            </a:r>
            <a:endParaRPr lang="tr-TR" altLang="tr-TR" sz="2400" dirty="0" smtClean="0"/>
          </a:p>
          <a:p>
            <a:pPr lvl="1" eaLnBrk="1" hangingPunct="1">
              <a:lnSpc>
                <a:spcPct val="90000"/>
              </a:lnSpc>
              <a:spcAft>
                <a:spcPct val="30000"/>
              </a:spcAft>
            </a:pPr>
            <a:r>
              <a:rPr lang="tr-TR" altLang="tr-TR" sz="2000" dirty="0" smtClean="0"/>
              <a:t>Haritanın amacının tespit edilmesi</a:t>
            </a:r>
            <a:endParaRPr lang="tr-TR" altLang="tr-TR" sz="2000" dirty="0" smtClean="0"/>
          </a:p>
          <a:p>
            <a:pPr lvl="1" eaLnBrk="1" hangingPunct="1">
              <a:lnSpc>
                <a:spcPct val="90000"/>
              </a:lnSpc>
              <a:spcAft>
                <a:spcPct val="30000"/>
              </a:spcAft>
            </a:pPr>
            <a:r>
              <a:rPr lang="tr-TR" altLang="tr-TR" sz="2000" dirty="0" smtClean="0"/>
              <a:t>Amaca uygun verilerin toplanması ve harita taslağının hazırlanması</a:t>
            </a:r>
            <a:endParaRPr lang="tr-TR" altLang="tr-TR" sz="2000" dirty="0" smtClean="0"/>
          </a:p>
          <a:p>
            <a:pPr lvl="1" eaLnBrk="1" hangingPunct="1">
              <a:lnSpc>
                <a:spcPct val="90000"/>
              </a:lnSpc>
              <a:spcAft>
                <a:spcPct val="30000"/>
              </a:spcAft>
            </a:pPr>
            <a:r>
              <a:rPr lang="tr-TR" altLang="tr-TR" sz="2000" dirty="0" smtClean="0"/>
              <a:t>Verinin/Bilginin yorumlanması</a:t>
            </a:r>
            <a:endParaRPr lang="tr-TR" altLang="tr-TR" sz="20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altLang="tr-TR" b="1" dirty="0" smtClean="0"/>
              <a:t>Ölçeklerine </a:t>
            </a:r>
            <a:r>
              <a:rPr lang="tr-TR" altLang="tr-TR" b="1" dirty="0"/>
              <a:t>Göre Haritalar</a:t>
            </a:r>
            <a:endParaRPr lang="tr-TR" dirty="0"/>
          </a:p>
        </p:txBody>
      </p:sp>
      <p:sp>
        <p:nvSpPr>
          <p:cNvPr id="3" name="İçerik Yer Tutucusu 2"/>
          <p:cNvSpPr>
            <a:spLocks noGrp="1"/>
          </p:cNvSpPr>
          <p:nvPr>
            <p:ph idx="1"/>
          </p:nvPr>
        </p:nvSpPr>
        <p:spPr/>
        <p:txBody>
          <a:bodyPr>
            <a:normAutofit/>
          </a:bodyPr>
          <a:lstStyle/>
          <a:p>
            <a:r>
              <a:rPr lang="tr-TR" dirty="0"/>
              <a:t>Tüm haritalar, gerçek dünyanın modellenmiş temsilleridir ve bu nedenle, haritalandığında </a:t>
            </a:r>
            <a:r>
              <a:rPr lang="tr-TR" dirty="0" smtClean="0"/>
              <a:t>detayların boyutları </a:t>
            </a:r>
            <a:r>
              <a:rPr lang="tr-TR" dirty="0"/>
              <a:t>küçülür</a:t>
            </a:r>
            <a:r>
              <a:rPr lang="tr-TR" dirty="0" smtClean="0"/>
              <a:t>. Haritalar ölçeklerine göre;</a:t>
            </a:r>
            <a:endParaRPr lang="tr-TR" dirty="0" smtClean="0"/>
          </a:p>
          <a:p>
            <a:pPr lvl="1"/>
            <a:r>
              <a:rPr lang="tr-TR" dirty="0" smtClean="0"/>
              <a:t>Büyük Ölçekli </a:t>
            </a:r>
            <a:endParaRPr lang="tr-TR" dirty="0" smtClean="0"/>
          </a:p>
          <a:p>
            <a:pPr lvl="1"/>
            <a:r>
              <a:rPr lang="tr-TR" dirty="0" smtClean="0"/>
              <a:t>Orta Ölçekli </a:t>
            </a:r>
            <a:endParaRPr lang="tr-TR" dirty="0" smtClean="0"/>
          </a:p>
          <a:p>
            <a:pPr lvl="1"/>
            <a:r>
              <a:rPr lang="tr-TR" dirty="0" smtClean="0"/>
              <a:t>Küçük Ölçekli</a:t>
            </a:r>
            <a:endParaRPr lang="tr-TR" dirty="0" smtClean="0"/>
          </a:p>
          <a:p>
            <a:pPr lvl="1"/>
            <a:endParaRPr lang="tr-TR" dirty="0" smtClean="0"/>
          </a:p>
          <a:p>
            <a:pPr lvl="1"/>
            <a:r>
              <a:rPr lang="tr-TR" dirty="0" smtClean="0"/>
              <a:t>Ölçek büyüdükçe </a:t>
            </a:r>
            <a:r>
              <a:rPr lang="tr-TR" dirty="0"/>
              <a:t>bir haritada gösterilen coğrafi kapsam </a:t>
            </a:r>
            <a:r>
              <a:rPr lang="tr-TR" dirty="0" smtClean="0"/>
              <a:t>küçülür, ayrıntı miktarı artar.</a:t>
            </a:r>
            <a:endParaRPr lang="tr-TR" dirty="0" smtClean="0"/>
          </a:p>
          <a:p>
            <a:pPr lvl="1"/>
            <a:r>
              <a:rPr lang="tr-TR" dirty="0" smtClean="0"/>
              <a:t>Büyük ölçekli Harita ve Harita Bilgileri Üretim Yönetmeliğine göre </a:t>
            </a:r>
            <a:r>
              <a:rPr lang="tr-TR" altLang="tr-TR" dirty="0" smtClean="0"/>
              <a:t>“</a:t>
            </a:r>
            <a:r>
              <a:rPr lang="tr-TR" dirty="0" smtClean="0"/>
              <a:t>1/5.000 ve daha büyük ölçekli haritalar</a:t>
            </a:r>
            <a:r>
              <a:rPr lang="tr-TR" altLang="tr-TR" dirty="0" smtClean="0"/>
              <a:t>”</a:t>
            </a:r>
            <a:r>
              <a:rPr lang="tr-TR" dirty="0" smtClean="0"/>
              <a:t> </a:t>
            </a:r>
            <a:r>
              <a:rPr lang="tr-TR" b="1" dirty="0" smtClean="0"/>
              <a:t>büyük ölçekli harita</a:t>
            </a:r>
            <a:r>
              <a:rPr lang="tr-TR" dirty="0" smtClean="0"/>
              <a:t> olarak adlandırılır.</a:t>
            </a:r>
            <a:endParaRPr lang="tr-TR"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tr-TR" altLang="tr-TR" sz="3600" b="1" smtClean="0"/>
              <a:t>Haritanın Amacının Tespit Edilmesi</a:t>
            </a:r>
            <a:r>
              <a:rPr lang="tr-TR" altLang="tr-TR" sz="3600" smtClean="0"/>
              <a:t> </a:t>
            </a:r>
            <a:endParaRPr lang="tr-TR" altLang="tr-TR" sz="3600" smtClean="0"/>
          </a:p>
        </p:txBody>
      </p:sp>
      <p:sp>
        <p:nvSpPr>
          <p:cNvPr id="30723" name="Rectangle 3"/>
          <p:cNvSpPr>
            <a:spLocks noGrp="1" noChangeArrowheads="1"/>
          </p:cNvSpPr>
          <p:nvPr>
            <p:ph type="body" idx="1"/>
          </p:nvPr>
        </p:nvSpPr>
        <p:spPr/>
        <p:txBody>
          <a:bodyPr>
            <a:normAutofit/>
          </a:bodyPr>
          <a:lstStyle/>
          <a:p>
            <a:pPr eaLnBrk="1" hangingPunct="1"/>
            <a:r>
              <a:rPr lang="tr-TR" altLang="tr-TR" sz="3200" dirty="0" smtClean="0"/>
              <a:t>Haritanın amacı iyi belirlenmelidir. Genelde ihtiyaç duyulan harita tiplerinden, gösterimi yapılacak coğrafi bilginin ne olduğu açıkça belli olur. </a:t>
            </a:r>
            <a:endParaRPr lang="tr-TR" altLang="tr-TR" sz="3200" dirty="0"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extLst>
            <a:ext uri="{91240B29-F687-4F45-9708-019B960494DF}">
              <a14:hiddenLine xmlns:a14="http://schemas.microsoft.com/office/drawing/2010/main" w="9525">
                <a:solidFill>
                  <a:schemeClr val="tx1"/>
                </a:solidFill>
                <a:prstDash val="solid"/>
                <a:miter lim="800000"/>
                <a:headEnd/>
                <a:tailEnd/>
              </a14:hiddenLine>
            </a:ext>
          </a:extLst>
        </p:spPr>
        <p:txBody>
          <a:bodyPr>
            <a:normAutofit fontScale="90000"/>
          </a:bodyPr>
          <a:lstStyle/>
          <a:p>
            <a:pPr eaLnBrk="1" hangingPunct="1"/>
            <a:r>
              <a:rPr lang="tr-TR" altLang="tr-TR" sz="3600" b="1" smtClean="0"/>
              <a:t>Amaca Uygun Verilerin Toplanması ve Harita Taslağının Hazırlanması</a:t>
            </a:r>
            <a:r>
              <a:rPr lang="tr-TR" altLang="tr-TR" sz="4000" b="1" smtClean="0"/>
              <a:t> </a:t>
            </a:r>
            <a:endParaRPr lang="tr-TR" altLang="tr-TR" sz="4000" b="1" smtClean="0"/>
          </a:p>
        </p:txBody>
      </p:sp>
      <p:sp>
        <p:nvSpPr>
          <p:cNvPr id="31747" name="Rectangle 3"/>
          <p:cNvSpPr>
            <a:spLocks noGrp="1" noChangeArrowheads="1"/>
          </p:cNvSpPr>
          <p:nvPr>
            <p:ph type="body" idx="1"/>
          </p:nvPr>
        </p:nvSpPr>
        <p:spPr>
          <a:xfrm>
            <a:off x="457200" y="1792560"/>
            <a:ext cx="8229600" cy="4876800"/>
          </a:xfrm>
        </p:spPr>
        <p:txBody>
          <a:bodyPr/>
          <a:lstStyle/>
          <a:p>
            <a:pPr eaLnBrk="1" hangingPunct="1">
              <a:spcAft>
                <a:spcPct val="30000"/>
              </a:spcAft>
            </a:pPr>
            <a:r>
              <a:rPr lang="tr-TR" altLang="tr-TR" sz="2800" dirty="0" smtClean="0"/>
              <a:t>Verilerin toplanmasında, harita üzerinde yer alacak bilgilerin ve mevcut veri toplama yöntemlerinin bilinmesi önemlidir. </a:t>
            </a:r>
            <a:endParaRPr lang="tr-TR" altLang="tr-TR" sz="2800" dirty="0" smtClean="0"/>
          </a:p>
          <a:p>
            <a:pPr eaLnBrk="1" hangingPunct="1">
              <a:spcAft>
                <a:spcPct val="30000"/>
              </a:spcAft>
            </a:pPr>
            <a:r>
              <a:rPr lang="tr-TR" altLang="tr-TR" sz="2800" dirty="0" smtClean="0"/>
              <a:t>Haritanın üretimini doğrudan etkileyecek hususlar:</a:t>
            </a:r>
            <a:endParaRPr lang="tr-TR" altLang="tr-TR" sz="2800" dirty="0" smtClean="0"/>
          </a:p>
          <a:p>
            <a:pPr lvl="2" eaLnBrk="1" hangingPunct="1">
              <a:spcAft>
                <a:spcPct val="30000"/>
              </a:spcAft>
            </a:pPr>
            <a:r>
              <a:rPr lang="tr-TR" altLang="tr-TR" sz="2800" dirty="0" smtClean="0"/>
              <a:t>Haritanın ölçeği (Doğruluk ve detay içeriği)</a:t>
            </a:r>
            <a:endParaRPr lang="tr-TR" altLang="tr-TR" sz="2800" dirty="0" smtClean="0"/>
          </a:p>
          <a:p>
            <a:pPr lvl="2" eaLnBrk="1" hangingPunct="1">
              <a:spcAft>
                <a:spcPct val="30000"/>
              </a:spcAft>
            </a:pPr>
            <a:r>
              <a:rPr lang="tr-TR" altLang="tr-TR" sz="2800" dirty="0" smtClean="0"/>
              <a:t>Zaman</a:t>
            </a:r>
            <a:endParaRPr lang="tr-TR" altLang="tr-TR" sz="2800" dirty="0" smtClean="0"/>
          </a:p>
          <a:p>
            <a:pPr lvl="2" eaLnBrk="1" hangingPunct="1">
              <a:spcAft>
                <a:spcPct val="30000"/>
              </a:spcAft>
            </a:pPr>
            <a:r>
              <a:rPr lang="tr-TR" altLang="tr-TR" sz="2800" dirty="0" smtClean="0"/>
              <a:t>Maliyet</a:t>
            </a:r>
            <a:endParaRPr lang="tr-TR" altLang="tr-TR" sz="2800" dirty="0" smtClean="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tr-TR" altLang="tr-TR" sz="4000" b="1" smtClean="0"/>
              <a:t>Verinin/Bilginin Yorumlanması </a:t>
            </a:r>
            <a:endParaRPr lang="tr-TR" altLang="tr-TR" sz="4000" b="1" smtClean="0"/>
          </a:p>
        </p:txBody>
      </p:sp>
      <p:sp>
        <p:nvSpPr>
          <p:cNvPr id="32771" name="Rectangle 3"/>
          <p:cNvSpPr>
            <a:spLocks noGrp="1" noChangeArrowheads="1"/>
          </p:cNvSpPr>
          <p:nvPr>
            <p:ph type="body" idx="1"/>
          </p:nvPr>
        </p:nvSpPr>
        <p:spPr/>
        <p:txBody>
          <a:bodyPr/>
          <a:lstStyle/>
          <a:p>
            <a:pPr eaLnBrk="1" hangingPunct="1">
              <a:lnSpc>
                <a:spcPct val="90000"/>
              </a:lnSpc>
              <a:spcAft>
                <a:spcPct val="30000"/>
              </a:spcAft>
            </a:pPr>
            <a:r>
              <a:rPr lang="tr-TR" altLang="tr-TR" sz="2800" dirty="0" smtClean="0"/>
              <a:t>Bu adım taslak harita göz önüne alınarak, mevcut kartografik teknikleri en akılcı (rasyonel) kullanarak haritanın hazırlanmasıdır.</a:t>
            </a:r>
            <a:endParaRPr lang="tr-TR" altLang="tr-TR" sz="2800" dirty="0" smtClean="0"/>
          </a:p>
          <a:p>
            <a:pPr eaLnBrk="1" hangingPunct="1">
              <a:lnSpc>
                <a:spcPct val="90000"/>
              </a:lnSpc>
              <a:spcAft>
                <a:spcPct val="30000"/>
              </a:spcAft>
            </a:pPr>
            <a:r>
              <a:rPr lang="tr-TR" altLang="tr-TR" sz="2800" dirty="0" smtClean="0"/>
              <a:t>Standart topoğrafik haritalarda bu işlem artık rutin hale gelmiştir. </a:t>
            </a:r>
            <a:endParaRPr lang="tr-TR" altLang="tr-TR" sz="2800" dirty="0" smtClean="0"/>
          </a:p>
          <a:p>
            <a:pPr eaLnBrk="1" hangingPunct="1">
              <a:lnSpc>
                <a:spcPct val="90000"/>
              </a:lnSpc>
              <a:spcAft>
                <a:spcPct val="30000"/>
              </a:spcAft>
            </a:pPr>
            <a:r>
              <a:rPr lang="tr-TR" altLang="tr-TR" sz="2800" dirty="0" smtClean="0"/>
              <a:t>Ancak standart dışı üretimlerde kullanılacak teknikler farklılıklar gösterebilir. Örneğin; veri toplama/derleme yöntemleri, veri düzenlemede kullanılacak sayısal yöntemler, her kartografın üretimde dikkat etmesi gereken yöntemlerdir. </a:t>
            </a:r>
            <a:endParaRPr lang="tr-TR" altLang="tr-TR" sz="2800" dirty="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457200" y="914400"/>
            <a:ext cx="8458200" cy="5638800"/>
          </a:xfrm>
        </p:spPr>
        <p:txBody>
          <a:bodyPr/>
          <a:lstStyle/>
          <a:p>
            <a:pPr eaLnBrk="1" hangingPunct="1">
              <a:lnSpc>
                <a:spcPct val="80000"/>
              </a:lnSpc>
              <a:spcAft>
                <a:spcPct val="30000"/>
              </a:spcAft>
            </a:pPr>
            <a:r>
              <a:rPr lang="tr-TR" altLang="tr-TR" sz="1800" smtClean="0"/>
              <a:t>Bununla beraber hangi üretim yöntemi seçilirse seçilsin buradaki işlemler; </a:t>
            </a:r>
            <a:endParaRPr lang="tr-TR" altLang="tr-TR" sz="1800" smtClean="0"/>
          </a:p>
          <a:p>
            <a:pPr eaLnBrk="1" hangingPunct="1">
              <a:lnSpc>
                <a:spcPct val="80000"/>
              </a:lnSpc>
              <a:spcAft>
                <a:spcPct val="30000"/>
              </a:spcAft>
            </a:pPr>
            <a:endParaRPr lang="tr-TR" altLang="tr-TR" sz="1800" smtClean="0"/>
          </a:p>
          <a:p>
            <a:pPr eaLnBrk="1" hangingPunct="1">
              <a:lnSpc>
                <a:spcPct val="80000"/>
              </a:lnSpc>
              <a:spcAft>
                <a:spcPct val="30000"/>
              </a:spcAft>
            </a:pPr>
            <a:endParaRPr lang="tr-TR" altLang="tr-TR" sz="1600" smtClean="0"/>
          </a:p>
          <a:p>
            <a:pPr eaLnBrk="1" hangingPunct="1">
              <a:lnSpc>
                <a:spcPct val="80000"/>
              </a:lnSpc>
              <a:spcAft>
                <a:spcPct val="30000"/>
              </a:spcAft>
            </a:pPr>
            <a:endParaRPr lang="tr-TR" altLang="tr-TR" sz="1600" smtClean="0"/>
          </a:p>
          <a:p>
            <a:pPr eaLnBrk="1" hangingPunct="1">
              <a:lnSpc>
                <a:spcPct val="80000"/>
              </a:lnSpc>
              <a:spcAft>
                <a:spcPct val="30000"/>
              </a:spcAft>
            </a:pPr>
            <a:endParaRPr lang="tr-TR" altLang="tr-TR" sz="1600" smtClean="0"/>
          </a:p>
          <a:p>
            <a:pPr eaLnBrk="1" hangingPunct="1">
              <a:lnSpc>
                <a:spcPct val="80000"/>
              </a:lnSpc>
              <a:spcAft>
                <a:spcPct val="30000"/>
              </a:spcAft>
            </a:pPr>
            <a:endParaRPr lang="tr-TR" altLang="tr-TR" sz="1600" smtClean="0"/>
          </a:p>
          <a:p>
            <a:pPr eaLnBrk="1" hangingPunct="1">
              <a:lnSpc>
                <a:spcPct val="80000"/>
              </a:lnSpc>
              <a:spcAft>
                <a:spcPct val="30000"/>
              </a:spcAft>
            </a:pPr>
            <a:endParaRPr lang="tr-TR" altLang="tr-TR" sz="2000" smtClean="0"/>
          </a:p>
          <a:p>
            <a:pPr eaLnBrk="1" hangingPunct="1">
              <a:lnSpc>
                <a:spcPct val="80000"/>
              </a:lnSpc>
              <a:spcAft>
                <a:spcPct val="30000"/>
              </a:spcAft>
            </a:pPr>
            <a:r>
              <a:rPr lang="tr-TR" altLang="tr-TR" sz="2000" smtClean="0"/>
              <a:t>Bu işlem adımlarında, basım veya sunuştan önce yapılan sürekli kontrollerle bir geri besleme sağlanarak basım/sunuş aşamasında haritanın beklentileri tam olarak karşılamasına gayret edilir. </a:t>
            </a:r>
            <a:endParaRPr lang="tr-TR" altLang="tr-TR" sz="2000" smtClean="0"/>
          </a:p>
          <a:p>
            <a:pPr eaLnBrk="1" hangingPunct="1">
              <a:lnSpc>
                <a:spcPct val="80000"/>
              </a:lnSpc>
              <a:spcAft>
                <a:spcPct val="30000"/>
              </a:spcAft>
            </a:pPr>
            <a:r>
              <a:rPr lang="tr-TR" altLang="tr-TR" sz="2000" smtClean="0"/>
              <a:t>Bütün bu açıklamalar dikkate alınarak “Kartografın görevi nedir, harita üretimindeki rolü ne olacaktır?’’ sorusuna cevap verebiliriz. </a:t>
            </a:r>
            <a:endParaRPr lang="tr-TR" altLang="tr-TR" sz="2000" smtClean="0"/>
          </a:p>
          <a:p>
            <a:pPr eaLnBrk="1" hangingPunct="1">
              <a:lnSpc>
                <a:spcPct val="80000"/>
              </a:lnSpc>
              <a:spcAft>
                <a:spcPct val="30000"/>
              </a:spcAft>
            </a:pPr>
            <a:r>
              <a:rPr lang="tr-TR" altLang="tr-TR" sz="2000" smtClean="0"/>
              <a:t>Kartografın amacı; coğrafi bilgiyi kullanıcıya yorumlayabileceği şekilde sunmaktır. Kartograf, buradaki görevini o kadar iyi yapmalıdır ki, haritanın vermesi gereken mesaj tam olarak ortaya çıkmalıdır. Harita kullanıcısı, kartografın hazırlamış olduğu modeli yorumlayarak kendisi için gerekli bilgileri çıkaracaktır.</a:t>
            </a:r>
            <a:r>
              <a:rPr lang="tr-TR" altLang="tr-TR" sz="1600" smtClean="0"/>
              <a:t> </a:t>
            </a:r>
            <a:endParaRPr lang="tr-TR" altLang="tr-TR" sz="1600" smtClean="0"/>
          </a:p>
        </p:txBody>
      </p:sp>
      <p:pic>
        <p:nvPicPr>
          <p:cNvPr id="3379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1524000"/>
            <a:ext cx="81534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normAutofit fontScale="90000"/>
          </a:bodyPr>
          <a:lstStyle/>
          <a:p>
            <a:pPr eaLnBrk="1" hangingPunct="1"/>
            <a:r>
              <a:rPr lang="tr-TR" altLang="tr-TR" sz="4000" b="1" smtClean="0"/>
              <a:t>Harita Üretiminde Genel İş Akışı-grafik Gösterim</a:t>
            </a:r>
            <a:endParaRPr lang="tr-TR" altLang="tr-TR" sz="4000" b="1" smtClean="0"/>
          </a:p>
        </p:txBody>
      </p:sp>
      <p:pic>
        <p:nvPicPr>
          <p:cNvPr id="3481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41500" y="1524000"/>
            <a:ext cx="51069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90872" y="197768"/>
            <a:ext cx="8229600" cy="1143000"/>
          </a:xfrm>
        </p:spPr>
        <p:txBody>
          <a:bodyPr/>
          <a:lstStyle/>
          <a:p>
            <a:pPr eaLnBrk="1" hangingPunct="1"/>
            <a:r>
              <a:rPr lang="tr-TR" altLang="tr-TR" sz="4000" b="1" dirty="0" smtClean="0"/>
              <a:t>Güncelleştirme (Revizyon)</a:t>
            </a:r>
            <a:r>
              <a:rPr lang="tr-TR" altLang="tr-TR" dirty="0" smtClean="0"/>
              <a:t> </a:t>
            </a:r>
            <a:endParaRPr lang="tr-TR" altLang="tr-TR" dirty="0" smtClean="0"/>
          </a:p>
        </p:txBody>
      </p:sp>
      <p:sp>
        <p:nvSpPr>
          <p:cNvPr id="35843" name="Rectangle 3"/>
          <p:cNvSpPr>
            <a:spLocks noGrp="1" noChangeArrowheads="1"/>
          </p:cNvSpPr>
          <p:nvPr>
            <p:ph type="body" idx="1"/>
          </p:nvPr>
        </p:nvSpPr>
        <p:spPr>
          <a:xfrm>
            <a:off x="304800" y="1371600"/>
            <a:ext cx="8534400" cy="5257800"/>
          </a:xfrm>
        </p:spPr>
        <p:txBody>
          <a:bodyPr/>
          <a:lstStyle/>
          <a:p>
            <a:pPr marL="609600" indent="-609600" eaLnBrk="1" hangingPunct="1">
              <a:spcAft>
                <a:spcPct val="30000"/>
              </a:spcAft>
            </a:pPr>
            <a:r>
              <a:rPr lang="tr-TR" altLang="tr-TR" dirty="0" smtClean="0"/>
              <a:t>Ülkeler kendi amaçlarını karşılayacak şekilde haritalarını üretirler. Ancak üretilen haritaların, üretim yöntemi ne olursa olsun belli bir zaman aralığı içerisinde güncelliğini koruması gerekir. Zamanla gerçek dünyada olan değişiklikler nedeniyle harita ile yerey arasındaki farkların giderilmesi için yapılan çalışmalara güncelleme (harita revizyonu) denir. </a:t>
            </a:r>
            <a:endParaRPr lang="tr-TR" altLang="tr-TR" dirty="0" smtClean="0"/>
          </a:p>
          <a:p>
            <a:pPr marL="1371600" lvl="2" indent="-457200" eaLnBrk="1" hangingPunct="1">
              <a:spcAft>
                <a:spcPct val="30000"/>
              </a:spcAft>
              <a:buFontTx/>
              <a:buAutoNum type="alphaLcPeriod"/>
            </a:pPr>
            <a:r>
              <a:rPr lang="tr-TR" altLang="tr-TR" sz="2000" dirty="0" smtClean="0"/>
              <a:t>Harita ile gerçek dünya arasında zamanla doğacak farklar </a:t>
            </a:r>
            <a:endParaRPr lang="tr-TR" altLang="tr-TR" sz="2000" dirty="0" smtClean="0"/>
          </a:p>
          <a:p>
            <a:pPr marL="1371600" lvl="2" indent="-457200" eaLnBrk="1" hangingPunct="1">
              <a:spcAft>
                <a:spcPct val="30000"/>
              </a:spcAft>
              <a:buFontTx/>
              <a:buAutoNum type="alphaLcPeriod"/>
            </a:pPr>
            <a:r>
              <a:rPr lang="tr-TR" altLang="tr-TR" sz="2000" dirty="0" smtClean="0"/>
              <a:t>Revizyon metotlarının seçiminde göz önünde tutulması gereken hususlar</a:t>
            </a:r>
            <a:endParaRPr lang="tr-TR" altLang="tr-TR" sz="2000" dirty="0" smtClean="0"/>
          </a:p>
          <a:p>
            <a:pPr marL="1371600" lvl="2" indent="-457200" eaLnBrk="1" hangingPunct="1">
              <a:spcAft>
                <a:spcPct val="30000"/>
              </a:spcAft>
              <a:buFontTx/>
              <a:buAutoNum type="alphaLcPeriod"/>
            </a:pPr>
            <a:r>
              <a:rPr lang="tr-TR" altLang="tr-TR" sz="2000" dirty="0" smtClean="0"/>
              <a:t>Revizyon çalışmalarının kademeleri</a:t>
            </a:r>
            <a:endParaRPr lang="tr-TR" altLang="tr-TR" sz="2000" dirty="0" smtClean="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algn="l" eaLnBrk="1" hangingPunct="1"/>
            <a:r>
              <a:rPr lang="tr-TR" altLang="tr-TR" sz="3600" b="1" dirty="0" smtClean="0"/>
              <a:t>a. Harita ile gerçek dünya arasında zamanla doğacak farklar </a:t>
            </a:r>
            <a:endParaRPr lang="tr-TR" altLang="tr-TR" sz="3600" b="1" dirty="0" smtClean="0"/>
          </a:p>
        </p:txBody>
      </p:sp>
      <p:sp>
        <p:nvSpPr>
          <p:cNvPr id="36867" name="Rectangle 3"/>
          <p:cNvSpPr>
            <a:spLocks noGrp="1" noChangeArrowheads="1"/>
          </p:cNvSpPr>
          <p:nvPr>
            <p:ph type="body" idx="1"/>
          </p:nvPr>
        </p:nvSpPr>
        <p:spPr>
          <a:xfrm>
            <a:off x="457200" y="1716360"/>
            <a:ext cx="8382000" cy="4953000"/>
          </a:xfrm>
        </p:spPr>
        <p:txBody>
          <a:bodyPr/>
          <a:lstStyle/>
          <a:p>
            <a:pPr eaLnBrk="1" hangingPunct="1">
              <a:lnSpc>
                <a:spcPct val="80000"/>
              </a:lnSpc>
              <a:spcAft>
                <a:spcPct val="30000"/>
              </a:spcAft>
            </a:pPr>
            <a:r>
              <a:rPr lang="tr-TR" altLang="tr-TR" sz="2000" b="1" dirty="0" smtClean="0"/>
              <a:t>Haritaya eklenecekler:</a:t>
            </a:r>
            <a:r>
              <a:rPr lang="tr-TR" altLang="tr-TR" sz="2000" dirty="0" smtClean="0"/>
              <a:t> Yeni yapılan yollar, binalar gibi yereyin morfolojik karakterini etkilemeyecek tesislerdir. </a:t>
            </a:r>
            <a:endParaRPr lang="tr-TR" altLang="tr-TR" sz="2000" dirty="0" smtClean="0"/>
          </a:p>
          <a:p>
            <a:pPr eaLnBrk="1" hangingPunct="1">
              <a:lnSpc>
                <a:spcPct val="80000"/>
              </a:lnSpc>
              <a:spcAft>
                <a:spcPct val="30000"/>
              </a:spcAft>
            </a:pPr>
            <a:r>
              <a:rPr lang="tr-TR" altLang="tr-TR" sz="2000" b="1" dirty="0" smtClean="0"/>
              <a:t>Haritadan silinecekler:</a:t>
            </a:r>
            <a:r>
              <a:rPr lang="tr-TR" altLang="tr-TR" sz="2000" dirty="0" smtClean="0"/>
              <a:t> Yıkılmış binalar, terkedilmiş ve kaybolmuş yollar, yeni yapılmış bir barajın suları altında kalmış detaylar, kalkmış bitki örtüleridir. Burada da yereyin morfolojik karakterinde değişmeler söz konusu değildir. </a:t>
            </a:r>
            <a:endParaRPr lang="tr-TR" altLang="tr-TR" sz="2000" dirty="0" smtClean="0"/>
          </a:p>
          <a:p>
            <a:pPr eaLnBrk="1" hangingPunct="1">
              <a:lnSpc>
                <a:spcPct val="80000"/>
              </a:lnSpc>
              <a:spcAft>
                <a:spcPct val="30000"/>
              </a:spcAft>
            </a:pPr>
            <a:r>
              <a:rPr lang="tr-TR" altLang="tr-TR" sz="2000" b="1" dirty="0" smtClean="0"/>
              <a:t>Yeniden bölgesel kıymetlendirmeleri gerektirecek değişiklikler:</a:t>
            </a:r>
            <a:r>
              <a:rPr lang="tr-TR" altLang="tr-TR" sz="2000" dirty="0" smtClean="0"/>
              <a:t> Büyük toprak kaymaları, çökme ve yükselmeler, kıyı çizgilerinin değişmeleri, kurutulan bir göl veya bataklığın meydana çıkardığı yeni detaylar gibi, yereyin morfolojik karakterindeki değişiklikler söz konusudur. Haritaların yapımları sırasında meydana gelen hatalar yüzünden düzeltilmesi gereken yerey-harita farklılıkları da bu gruba sokulabilir. </a:t>
            </a:r>
            <a:endParaRPr lang="tr-TR" altLang="tr-TR" sz="2000" dirty="0" smtClean="0"/>
          </a:p>
          <a:p>
            <a:pPr eaLnBrk="1" hangingPunct="1">
              <a:lnSpc>
                <a:spcPct val="80000"/>
              </a:lnSpc>
              <a:spcAft>
                <a:spcPct val="30000"/>
              </a:spcAft>
              <a:buFontTx/>
              <a:buNone/>
            </a:pPr>
            <a:r>
              <a:rPr lang="tr-TR" altLang="tr-TR" sz="2000" i="1" dirty="0" smtClean="0"/>
              <a:t>	</a:t>
            </a:r>
            <a:r>
              <a:rPr lang="tr-TR" altLang="tr-TR" sz="2000" b="1" i="1" dirty="0" smtClean="0"/>
              <a:t>Revizyon çalışmalarında zaman, personel gücü ve malzemeden ekonomi sağlamak, istenilen doğruluk derecesinin altına düşmemek öngörülen temel unsurlardır.</a:t>
            </a:r>
            <a:r>
              <a:rPr lang="tr-TR" altLang="tr-TR" sz="2000" i="1" dirty="0" smtClean="0"/>
              <a:t> </a:t>
            </a:r>
            <a:endParaRPr lang="tr-TR" altLang="tr-TR" sz="2000" i="1" dirty="0" smtClean="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413792"/>
            <a:ext cx="8686800" cy="1143000"/>
          </a:xfrm>
          <a:noFill/>
          <a:extLst>
            <a:ext uri="{91240B29-F687-4F45-9708-019B960494DF}">
              <a14:hiddenLine xmlns:a14="http://schemas.microsoft.com/office/drawing/2010/main" w="9525">
                <a:solidFill>
                  <a:schemeClr val="tx1"/>
                </a:solidFill>
                <a:prstDash val="solid"/>
                <a:miter lim="800000"/>
                <a:headEnd/>
                <a:tailEnd/>
              </a14:hiddenLine>
            </a:ext>
          </a:extLst>
        </p:spPr>
        <p:txBody>
          <a:bodyPr>
            <a:normAutofit fontScale="90000"/>
          </a:bodyPr>
          <a:lstStyle/>
          <a:p>
            <a:pPr algn="l" eaLnBrk="1" hangingPunct="1"/>
            <a:br>
              <a:rPr lang="tr-TR" altLang="tr-TR" sz="3600" b="1" dirty="0" smtClean="0"/>
            </a:br>
            <a:r>
              <a:rPr lang="tr-TR" altLang="tr-TR" sz="3600" b="1" dirty="0" smtClean="0"/>
              <a:t>b. Revizyon metotlarının seçiminde göz önünde tutulması gereken hususlar</a:t>
            </a:r>
            <a:br>
              <a:rPr lang="tr-TR" altLang="tr-TR" sz="3600" b="1" dirty="0" smtClean="0"/>
            </a:br>
            <a:endParaRPr lang="tr-TR" altLang="tr-TR" sz="3600" b="1" dirty="0" smtClean="0"/>
          </a:p>
        </p:txBody>
      </p:sp>
      <p:sp>
        <p:nvSpPr>
          <p:cNvPr id="37891" name="Rectangle 3"/>
          <p:cNvSpPr>
            <a:spLocks noGrp="1" noChangeArrowheads="1"/>
          </p:cNvSpPr>
          <p:nvPr>
            <p:ph type="body" idx="1"/>
          </p:nvPr>
        </p:nvSpPr>
        <p:spPr>
          <a:xfrm>
            <a:off x="457200" y="1951038"/>
            <a:ext cx="8229600" cy="4525962"/>
          </a:xfrm>
        </p:spPr>
        <p:txBody>
          <a:bodyPr/>
          <a:lstStyle/>
          <a:p>
            <a:pPr eaLnBrk="1" hangingPunct="1"/>
            <a:r>
              <a:rPr lang="tr-TR" altLang="tr-TR" sz="2800" dirty="0" smtClean="0"/>
              <a:t>Üzerinde çalışılacak harita ölçekleri</a:t>
            </a:r>
            <a:endParaRPr lang="tr-TR" altLang="tr-TR" sz="2800" dirty="0" smtClean="0"/>
          </a:p>
          <a:p>
            <a:pPr eaLnBrk="1" hangingPunct="1"/>
            <a:r>
              <a:rPr lang="tr-TR" altLang="tr-TR" sz="2800" dirty="0" smtClean="0"/>
              <a:t>Haritaların yapılma şartları</a:t>
            </a:r>
            <a:endParaRPr lang="tr-TR" altLang="tr-TR" sz="2800" dirty="0" smtClean="0"/>
          </a:p>
          <a:p>
            <a:pPr eaLnBrk="1" hangingPunct="1"/>
            <a:r>
              <a:rPr lang="tr-TR" altLang="tr-TR" sz="2800" dirty="0" smtClean="0"/>
              <a:t>Bölgelerin büyüklüğü, coğrafi ve morfolojik özellikleri </a:t>
            </a:r>
            <a:endParaRPr lang="tr-TR" altLang="tr-TR" sz="2800" dirty="0" smtClean="0"/>
          </a:p>
          <a:p>
            <a:pPr eaLnBrk="1" hangingPunct="1"/>
            <a:r>
              <a:rPr lang="tr-TR" altLang="tr-TR" sz="2800" dirty="0" smtClean="0"/>
              <a:t>Meydana gelen değişikliklerin cins ve miktarları</a:t>
            </a:r>
            <a:endParaRPr lang="tr-TR" altLang="tr-TR" sz="2800" dirty="0" smtClean="0"/>
          </a:p>
          <a:p>
            <a:pPr eaLnBrk="1" hangingPunct="1"/>
            <a:r>
              <a:rPr lang="tr-TR" altLang="tr-TR" sz="2800" dirty="0" smtClean="0"/>
              <a:t>Çalışmalar için mevcut imkânlar</a:t>
            </a:r>
            <a:endParaRPr lang="tr-TR" altLang="tr-TR" sz="2800" dirty="0" smtClean="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332656"/>
            <a:ext cx="8229600" cy="990600"/>
          </a:xfrm>
        </p:spPr>
        <p:txBody>
          <a:bodyPr>
            <a:normAutofit fontScale="90000"/>
          </a:bodyPr>
          <a:lstStyle/>
          <a:p>
            <a:pPr eaLnBrk="1" hangingPunct="1"/>
            <a:br>
              <a:rPr lang="tr-TR" altLang="tr-TR" sz="4000" b="1" dirty="0" smtClean="0"/>
            </a:br>
            <a:r>
              <a:rPr lang="tr-TR" altLang="tr-TR" sz="3600" b="1" dirty="0" smtClean="0"/>
              <a:t>c. Revizyon çalışmalarının kademeleri</a:t>
            </a:r>
            <a:r>
              <a:rPr lang="tr-TR" altLang="tr-TR" sz="4000" b="1" dirty="0" smtClean="0"/>
              <a:t> </a:t>
            </a:r>
            <a:br>
              <a:rPr lang="tr-TR" altLang="tr-TR" sz="4000" b="1" dirty="0" smtClean="0"/>
            </a:br>
            <a:endParaRPr lang="tr-TR" altLang="tr-TR" sz="4000" b="1" dirty="0" smtClean="0"/>
          </a:p>
        </p:txBody>
      </p:sp>
      <p:sp>
        <p:nvSpPr>
          <p:cNvPr id="38915" name="Rectangle 3"/>
          <p:cNvSpPr>
            <a:spLocks noGrp="1" noChangeArrowheads="1"/>
          </p:cNvSpPr>
          <p:nvPr>
            <p:ph type="body" idx="1"/>
          </p:nvPr>
        </p:nvSpPr>
        <p:spPr/>
        <p:txBody>
          <a:bodyPr>
            <a:normAutofit/>
          </a:bodyPr>
          <a:lstStyle/>
          <a:p>
            <a:pPr eaLnBrk="1" hangingPunct="1">
              <a:spcAft>
                <a:spcPts val="600"/>
              </a:spcAft>
            </a:pPr>
            <a:r>
              <a:rPr lang="tr-TR" altLang="tr-TR" sz="3200" dirty="0" smtClean="0"/>
              <a:t>Revizyon çalışmaları, uygulanacak metoda bağlı olmaksızın iki kademeye ayrılır. Bunlar; </a:t>
            </a:r>
            <a:endParaRPr lang="tr-TR" altLang="tr-TR" sz="3200" dirty="0" smtClean="0"/>
          </a:p>
          <a:p>
            <a:pPr lvl="1" eaLnBrk="1" hangingPunct="1">
              <a:spcAft>
                <a:spcPts val="600"/>
              </a:spcAft>
            </a:pPr>
            <a:r>
              <a:rPr lang="tr-TR" altLang="tr-TR" sz="2800" dirty="0" smtClean="0"/>
              <a:t>Yeryüzünde meydana gelen değişikliklerin tespit edilmesi </a:t>
            </a:r>
            <a:endParaRPr lang="tr-TR" altLang="tr-TR" sz="2800" dirty="0" smtClean="0"/>
          </a:p>
          <a:p>
            <a:pPr lvl="1" eaLnBrk="1" hangingPunct="1">
              <a:spcAft>
                <a:spcPts val="600"/>
              </a:spcAft>
            </a:pPr>
            <a:r>
              <a:rPr lang="tr-TR" altLang="tr-TR" sz="2800" dirty="0" smtClean="0"/>
              <a:t>Tespit edilen değişikliklerin haritaya işlenmesi</a:t>
            </a:r>
            <a:endParaRPr lang="tr-TR" altLang="tr-TR" sz="2800" dirty="0" smtClean="0"/>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tr-TR" altLang="tr-TR" b="1" smtClean="0"/>
              <a:t>Revizyon Yöntemleri</a:t>
            </a:r>
            <a:r>
              <a:rPr lang="tr-TR" altLang="tr-TR" smtClean="0"/>
              <a:t> </a:t>
            </a:r>
            <a:endParaRPr lang="tr-TR" altLang="tr-TR" smtClean="0"/>
          </a:p>
        </p:txBody>
      </p:sp>
      <p:sp>
        <p:nvSpPr>
          <p:cNvPr id="39939" name="Rectangle 3"/>
          <p:cNvSpPr>
            <a:spLocks noGrp="1" noChangeArrowheads="1"/>
          </p:cNvSpPr>
          <p:nvPr>
            <p:ph type="body" idx="1"/>
          </p:nvPr>
        </p:nvSpPr>
        <p:spPr/>
        <p:txBody>
          <a:bodyPr>
            <a:normAutofit/>
          </a:bodyPr>
          <a:lstStyle/>
          <a:p>
            <a:pPr eaLnBrk="1" hangingPunct="1">
              <a:buFontTx/>
              <a:buNone/>
            </a:pPr>
            <a:r>
              <a:rPr lang="tr-TR" altLang="tr-TR" sz="3200" dirty="0" smtClean="0"/>
              <a:t>a. Büro revizyonu</a:t>
            </a:r>
            <a:endParaRPr lang="tr-TR" altLang="tr-TR" sz="3200" dirty="0" smtClean="0"/>
          </a:p>
          <a:p>
            <a:pPr eaLnBrk="1" hangingPunct="1">
              <a:buFontTx/>
              <a:buNone/>
            </a:pPr>
            <a:r>
              <a:rPr lang="tr-TR" altLang="tr-TR" sz="3200" dirty="0" smtClean="0"/>
              <a:t>b. Fotogrametrik revizyon </a:t>
            </a:r>
            <a:endParaRPr lang="tr-TR" altLang="tr-TR" sz="3200" dirty="0" smtClean="0"/>
          </a:p>
          <a:p>
            <a:pPr eaLnBrk="1" hangingPunct="1">
              <a:buFontTx/>
              <a:buNone/>
            </a:pPr>
            <a:r>
              <a:rPr lang="tr-TR" altLang="tr-TR" sz="3200" dirty="0" smtClean="0"/>
              <a:t>c. Arazi revizyonu </a:t>
            </a:r>
            <a:endParaRPr lang="tr-TR" altLang="tr-TR" sz="32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38200"/>
            <a:ext cx="8291264" cy="990600"/>
          </a:xfrm>
        </p:spPr>
        <p:txBody>
          <a:bodyPr>
            <a:normAutofit fontScale="90000"/>
          </a:bodyPr>
          <a:lstStyle/>
          <a:p>
            <a:r>
              <a:rPr lang="tr-TR" b="1" dirty="0"/>
              <a:t>Bir haritanın </a:t>
            </a:r>
            <a:r>
              <a:rPr lang="tr-TR" b="1" dirty="0" smtClean="0"/>
              <a:t>özellikleri aşağıdaki faktörlere bağlıdır: </a:t>
            </a:r>
            <a:endParaRPr lang="tr-TR" b="1" dirty="0"/>
          </a:p>
        </p:txBody>
      </p:sp>
      <p:sp>
        <p:nvSpPr>
          <p:cNvPr id="3" name="İçerik Yer Tutucusu 2"/>
          <p:cNvSpPr>
            <a:spLocks noGrp="1"/>
          </p:cNvSpPr>
          <p:nvPr>
            <p:ph idx="1"/>
          </p:nvPr>
        </p:nvSpPr>
        <p:spPr>
          <a:xfrm>
            <a:off x="457200" y="1916832"/>
            <a:ext cx="8229600" cy="4560168"/>
          </a:xfrm>
        </p:spPr>
        <p:txBody>
          <a:bodyPr>
            <a:normAutofit/>
          </a:bodyPr>
          <a:lstStyle/>
          <a:p>
            <a:r>
              <a:rPr lang="tr-TR" sz="3200" dirty="0"/>
              <a:t>Amaç</a:t>
            </a:r>
            <a:endParaRPr lang="tr-TR" sz="3200" dirty="0"/>
          </a:p>
          <a:p>
            <a:r>
              <a:rPr lang="tr-TR" sz="3200" dirty="0" smtClean="0"/>
              <a:t>Kimlerin kullanacağı</a:t>
            </a:r>
            <a:endParaRPr lang="tr-TR" sz="3200" dirty="0" smtClean="0"/>
          </a:p>
          <a:p>
            <a:r>
              <a:rPr lang="tr-TR" sz="3200" dirty="0" smtClean="0"/>
              <a:t>İçerik</a:t>
            </a:r>
            <a:endParaRPr lang="tr-TR" sz="3200" dirty="0" smtClean="0"/>
          </a:p>
          <a:p>
            <a:r>
              <a:rPr lang="tr-TR" sz="3200" dirty="0" smtClean="0"/>
              <a:t>Ölçek</a:t>
            </a:r>
            <a:endParaRPr lang="tr-TR" sz="3200" dirty="0" smtClean="0"/>
          </a:p>
          <a:p>
            <a:endParaRPr lang="tr-TR" sz="3200" dirty="0" smtClean="0"/>
          </a:p>
          <a:p>
            <a:endParaRPr lang="tr-TR" sz="3200" dirty="0"/>
          </a:p>
          <a:p>
            <a:endParaRPr lang="tr-TR" sz="3200"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404664"/>
            <a:ext cx="8229600" cy="990600"/>
          </a:xfrm>
        </p:spPr>
        <p:txBody>
          <a:bodyPr/>
          <a:lstStyle/>
          <a:p>
            <a:pPr algn="l" eaLnBrk="1" hangingPunct="1"/>
            <a:r>
              <a:rPr lang="tr-TR" altLang="tr-TR" b="1" dirty="0" smtClean="0"/>
              <a:t>a. Büro revizyonu</a:t>
            </a:r>
            <a:endParaRPr lang="tr-TR" altLang="tr-TR" b="1" dirty="0" smtClean="0"/>
          </a:p>
        </p:txBody>
      </p:sp>
      <p:sp>
        <p:nvSpPr>
          <p:cNvPr id="40963" name="Rectangle 3"/>
          <p:cNvSpPr>
            <a:spLocks noGrp="1" noChangeArrowheads="1"/>
          </p:cNvSpPr>
          <p:nvPr>
            <p:ph type="body" idx="1"/>
          </p:nvPr>
        </p:nvSpPr>
        <p:spPr>
          <a:xfrm>
            <a:off x="457200" y="1600200"/>
            <a:ext cx="8382000" cy="4525963"/>
          </a:xfrm>
        </p:spPr>
        <p:txBody>
          <a:bodyPr/>
          <a:lstStyle/>
          <a:p>
            <a:pPr eaLnBrk="1" hangingPunct="1">
              <a:lnSpc>
                <a:spcPct val="80000"/>
              </a:lnSpc>
              <a:spcAft>
                <a:spcPct val="30000"/>
              </a:spcAft>
            </a:pPr>
            <a:r>
              <a:rPr lang="tr-TR" altLang="tr-TR" sz="2400" dirty="0" smtClean="0"/>
              <a:t>Revizyona konu olacak değişiklikler yer, şekil, boyut ve içerik bakımından bilinebildikleri takdirde bunların doğrudan doğruya (ayrıca ölçmelere </a:t>
            </a:r>
            <a:r>
              <a:rPr lang="tr-TR" altLang="tr-TR" dirty="0" smtClean="0"/>
              <a:t>gerek</a:t>
            </a:r>
            <a:r>
              <a:rPr lang="tr-TR" altLang="tr-TR" sz="2400" dirty="0" smtClean="0"/>
              <a:t> kalmadan) haritaya geçirilmeleri mümkündür. </a:t>
            </a:r>
            <a:endParaRPr lang="tr-TR" altLang="tr-TR" sz="2400" dirty="0" smtClean="0"/>
          </a:p>
          <a:p>
            <a:pPr eaLnBrk="1" hangingPunct="1">
              <a:lnSpc>
                <a:spcPct val="80000"/>
              </a:lnSpc>
              <a:spcAft>
                <a:spcPct val="30000"/>
              </a:spcAft>
            </a:pPr>
            <a:r>
              <a:rPr lang="tr-TR" altLang="tr-TR" sz="2400" dirty="0" smtClean="0"/>
              <a:t>Bu amaçla çeşitli kaynaklardan alınacak bilgiler ait oldukları paftaların arşiv nüshalarına devamlı olarak işlenirler. </a:t>
            </a:r>
            <a:endParaRPr lang="tr-TR" altLang="tr-TR" sz="2400" dirty="0" smtClean="0"/>
          </a:p>
          <a:p>
            <a:pPr eaLnBrk="1" hangingPunct="1">
              <a:lnSpc>
                <a:spcPct val="80000"/>
              </a:lnSpc>
              <a:spcAft>
                <a:spcPct val="30000"/>
              </a:spcAft>
            </a:pPr>
            <a:r>
              <a:rPr lang="tr-TR" altLang="tr-TR" sz="2400" dirty="0" smtClean="0"/>
              <a:t>Ancak revizyona konu olacak bütün değişikliklerin gerek karakter ve gerekse sayı olarak bilinmeleri mümkün olamayacağından bu metot müstakil bir revizyon metodu olarak değerlendirilemez. </a:t>
            </a:r>
            <a:endParaRPr lang="tr-TR" altLang="tr-TR" sz="2400" dirty="0" smtClean="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404664"/>
            <a:ext cx="8229600" cy="990600"/>
          </a:xfrm>
        </p:spPr>
        <p:txBody>
          <a:bodyPr/>
          <a:lstStyle/>
          <a:p>
            <a:pPr algn="l" eaLnBrk="1" hangingPunct="1"/>
            <a:r>
              <a:rPr lang="tr-TR" altLang="tr-TR" b="1" dirty="0" smtClean="0"/>
              <a:t>b. Fotogrametrik revizyon</a:t>
            </a:r>
            <a:endParaRPr lang="tr-TR" altLang="tr-TR" b="1" dirty="0" smtClean="0"/>
          </a:p>
        </p:txBody>
      </p:sp>
      <p:sp>
        <p:nvSpPr>
          <p:cNvPr id="41987" name="Rectangle 3"/>
          <p:cNvSpPr>
            <a:spLocks noGrp="1" noChangeArrowheads="1"/>
          </p:cNvSpPr>
          <p:nvPr>
            <p:ph type="body" idx="1"/>
          </p:nvPr>
        </p:nvSpPr>
        <p:spPr/>
        <p:txBody>
          <a:bodyPr>
            <a:normAutofit/>
          </a:bodyPr>
          <a:lstStyle/>
          <a:p>
            <a:pPr eaLnBrk="1" hangingPunct="1">
              <a:spcAft>
                <a:spcPct val="30000"/>
              </a:spcAft>
            </a:pPr>
            <a:r>
              <a:rPr lang="tr-TR" altLang="tr-TR" sz="2800" dirty="0" smtClean="0"/>
              <a:t>Bu yöntem için gerekli hava fotoğraflarının çekimi başlangıçta bir analiz çalışmasını gerekli kılar. </a:t>
            </a:r>
            <a:endParaRPr lang="tr-TR" altLang="tr-TR" sz="2800" dirty="0" smtClean="0"/>
          </a:p>
          <a:p>
            <a:pPr eaLnBrk="1" hangingPunct="1">
              <a:spcAft>
                <a:spcPct val="30000"/>
              </a:spcAft>
            </a:pPr>
            <a:r>
              <a:rPr lang="tr-TR" altLang="tr-TR" sz="2800" dirty="0" smtClean="0"/>
              <a:t>Bu analiz çalışmasıyla uçuş planlamasına esas olmak üzere hangi bölgelerin hava fotoğraflarının çekilmesinin gerekli olduğu ve bu hava fotoğraflarının uçuş zamanı tespit edilir. </a:t>
            </a:r>
            <a:endParaRPr lang="tr-TR" altLang="tr-TR" sz="2800" dirty="0" smtClean="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57200" y="762000"/>
            <a:ext cx="8229600" cy="5364163"/>
          </a:xfrm>
        </p:spPr>
        <p:txBody>
          <a:bodyPr/>
          <a:lstStyle/>
          <a:p>
            <a:pPr eaLnBrk="1" hangingPunct="1">
              <a:lnSpc>
                <a:spcPct val="90000"/>
              </a:lnSpc>
              <a:spcAft>
                <a:spcPts val="600"/>
              </a:spcAft>
            </a:pPr>
            <a:r>
              <a:rPr lang="tr-TR" altLang="tr-TR" sz="2800" dirty="0" smtClean="0"/>
              <a:t>Hava fotoğraflarının alınmasından sonra bu bölümdeki çalışmalar üç grupta toplanır: </a:t>
            </a:r>
            <a:endParaRPr lang="tr-TR" altLang="tr-TR" sz="2800" dirty="0" smtClean="0"/>
          </a:p>
          <a:p>
            <a:pPr lvl="1" eaLnBrk="1" hangingPunct="1">
              <a:lnSpc>
                <a:spcPct val="90000"/>
              </a:lnSpc>
              <a:spcAft>
                <a:spcPts val="600"/>
              </a:spcAft>
            </a:pPr>
            <a:r>
              <a:rPr lang="tr-TR" altLang="tr-TR" sz="2400" dirty="0" smtClean="0"/>
              <a:t>Değişikliklerin tespiti</a:t>
            </a:r>
            <a:endParaRPr lang="tr-TR" altLang="tr-TR" sz="2400" dirty="0" smtClean="0"/>
          </a:p>
          <a:p>
            <a:pPr lvl="1" eaLnBrk="1" hangingPunct="1">
              <a:lnSpc>
                <a:spcPct val="90000"/>
              </a:lnSpc>
              <a:spcAft>
                <a:spcPts val="600"/>
              </a:spcAft>
            </a:pPr>
            <a:r>
              <a:rPr lang="tr-TR" altLang="tr-TR" sz="2400" dirty="0" smtClean="0"/>
              <a:t>Değişikliklerin haritaya geçirilmesi</a:t>
            </a:r>
            <a:endParaRPr lang="tr-TR" altLang="tr-TR" sz="2400" dirty="0" smtClean="0"/>
          </a:p>
          <a:p>
            <a:pPr lvl="1" eaLnBrk="1" hangingPunct="1">
              <a:lnSpc>
                <a:spcPct val="90000"/>
              </a:lnSpc>
              <a:spcAft>
                <a:spcPts val="600"/>
              </a:spcAft>
            </a:pPr>
            <a:r>
              <a:rPr lang="tr-TR" altLang="tr-TR" sz="2400" dirty="0" smtClean="0"/>
              <a:t>Revizyon bütünlemesi</a:t>
            </a:r>
            <a:endParaRPr lang="tr-TR" altLang="tr-TR" sz="2400" dirty="0" smtClean="0"/>
          </a:p>
          <a:p>
            <a:pPr eaLnBrk="1" hangingPunct="1">
              <a:lnSpc>
                <a:spcPct val="90000"/>
              </a:lnSpc>
              <a:spcAft>
                <a:spcPts val="600"/>
              </a:spcAft>
            </a:pPr>
            <a:endParaRPr lang="tr-TR" altLang="tr-TR" sz="2800" dirty="0" smtClean="0"/>
          </a:p>
          <a:p>
            <a:pPr eaLnBrk="1" hangingPunct="1">
              <a:lnSpc>
                <a:spcPct val="90000"/>
              </a:lnSpc>
              <a:spcAft>
                <a:spcPts val="600"/>
              </a:spcAft>
            </a:pPr>
            <a:r>
              <a:rPr lang="tr-TR" altLang="tr-TR" sz="2800" b="1" dirty="0" smtClean="0"/>
              <a:t>Revizyon bütünlemesi:</a:t>
            </a:r>
            <a:r>
              <a:rPr lang="tr-TR" altLang="tr-TR" sz="2800" dirty="0" smtClean="0"/>
              <a:t> Haritaların son revizyon tarihlerinden sonra belirli zaman içinde veya gerekli fotoğrafların çekiminden sonraki en fazla bir yıl içinde olan değişmeleri kapsayan bir çalışmadır ve arazi revizyonu şeklinde yapılır. </a:t>
            </a:r>
            <a:endParaRPr lang="tr-TR" altLang="tr-TR" sz="2800" dirty="0" smtClean="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32656"/>
            <a:ext cx="8229600" cy="990600"/>
          </a:xfrm>
          <a:noFill/>
          <a:extLst>
            <a:ext uri="{91240B29-F687-4F45-9708-019B960494DF}">
              <a14:hiddenLine xmlns:a14="http://schemas.microsoft.com/office/drawing/2010/main" w="9525">
                <a:solidFill>
                  <a:schemeClr val="tx1"/>
                </a:solidFill>
                <a:prstDash val="solid"/>
                <a:miter lim="800000"/>
                <a:headEnd/>
                <a:tailEnd/>
              </a14:hiddenLine>
            </a:ext>
          </a:extLst>
        </p:spPr>
        <p:txBody>
          <a:bodyPr/>
          <a:lstStyle/>
          <a:p>
            <a:pPr algn="l" eaLnBrk="1" hangingPunct="1"/>
            <a:r>
              <a:rPr lang="tr-TR" altLang="tr-TR" b="1" dirty="0" smtClean="0"/>
              <a:t>c. Arazi revizyonu</a:t>
            </a:r>
            <a:endParaRPr lang="tr-TR" altLang="tr-TR" b="1" dirty="0" smtClean="0"/>
          </a:p>
        </p:txBody>
      </p:sp>
      <p:sp>
        <p:nvSpPr>
          <p:cNvPr id="44035" name="Rectangle 3"/>
          <p:cNvSpPr>
            <a:spLocks noGrp="1" noChangeArrowheads="1"/>
          </p:cNvSpPr>
          <p:nvPr>
            <p:ph type="body" idx="1"/>
          </p:nvPr>
        </p:nvSpPr>
        <p:spPr>
          <a:xfrm>
            <a:off x="457200" y="1340768"/>
            <a:ext cx="8458200" cy="5029200"/>
          </a:xfrm>
        </p:spPr>
        <p:txBody>
          <a:bodyPr/>
          <a:lstStyle/>
          <a:p>
            <a:pPr eaLnBrk="1" hangingPunct="1">
              <a:lnSpc>
                <a:spcPct val="80000"/>
              </a:lnSpc>
              <a:spcAft>
                <a:spcPts val="600"/>
              </a:spcAft>
            </a:pPr>
            <a:r>
              <a:rPr lang="tr-TR" altLang="tr-TR" sz="2000" dirty="0" smtClean="0"/>
              <a:t>Bu revizyon arazi ölçmelerine dayanır. Revizyon yöntemi olarak yersel ölçmelerin seçildiği durumlarda ve ayrıca fotogrametrik revizyon yönteminin kullanıldığı ancak fotogrametrik olarak elde edilmeyen arazi detaylarının meydana çıkarılması ve düzeltilerek haritalara işlenmesinde uygulanır.</a:t>
            </a:r>
            <a:endParaRPr lang="tr-TR" altLang="tr-TR" sz="2000" dirty="0" smtClean="0"/>
          </a:p>
          <a:p>
            <a:pPr eaLnBrk="1" hangingPunct="1">
              <a:lnSpc>
                <a:spcPct val="80000"/>
              </a:lnSpc>
              <a:spcAft>
                <a:spcPts val="600"/>
              </a:spcAft>
            </a:pPr>
            <a:r>
              <a:rPr lang="tr-TR" altLang="tr-TR" sz="2000" dirty="0" smtClean="0"/>
              <a:t>Fotogrametrik revizyon yöntemi kullanılırken de aşağıdaki durumlar için arazi revizyonuna gerek duyulur:</a:t>
            </a:r>
            <a:endParaRPr lang="tr-TR" altLang="tr-TR" sz="2000" dirty="0" smtClean="0"/>
          </a:p>
          <a:p>
            <a:pPr lvl="1" eaLnBrk="1" hangingPunct="1">
              <a:lnSpc>
                <a:spcPct val="80000"/>
              </a:lnSpc>
              <a:spcAft>
                <a:spcPts val="600"/>
              </a:spcAft>
            </a:pPr>
            <a:r>
              <a:rPr lang="tr-TR" altLang="tr-TR" sz="1800" dirty="0" smtClean="0"/>
              <a:t>Fotogrametrik Kıymetlendirmede Görülmeyen Detaylar: Meyve ve sebze bahçelerinin tel çitleri, kaynaklar, kuyular, resmi binalar, telefon, telgraf hatları, bitkisel örtü altındaki bina, su, yol, patika, park, bağ ve diğer detaylardır. </a:t>
            </a:r>
            <a:endParaRPr lang="tr-TR" altLang="tr-TR" sz="1800" dirty="0" smtClean="0"/>
          </a:p>
          <a:p>
            <a:pPr lvl="1" eaLnBrk="1" hangingPunct="1">
              <a:lnSpc>
                <a:spcPct val="80000"/>
              </a:lnSpc>
              <a:spcAft>
                <a:spcPts val="600"/>
              </a:spcAft>
            </a:pPr>
            <a:r>
              <a:rPr lang="tr-TR" altLang="tr-TR" sz="1800" dirty="0" smtClean="0"/>
              <a:t>Tam seçilmeyen detaylar: Yarma, dolgu, yollar, binalar, çeşmeler, bitki örtüsü cinsleri, küçük su birikintilerinin mahiyetinin tespit edilmesidir. </a:t>
            </a:r>
            <a:endParaRPr lang="tr-TR" altLang="tr-TR" sz="1800" dirty="0" smtClean="0"/>
          </a:p>
          <a:p>
            <a:pPr lvl="1" eaLnBrk="1" hangingPunct="1">
              <a:lnSpc>
                <a:spcPct val="80000"/>
              </a:lnSpc>
              <a:spcAft>
                <a:spcPts val="600"/>
              </a:spcAft>
            </a:pPr>
            <a:r>
              <a:rPr lang="tr-TR" altLang="tr-TR" sz="1800" dirty="0" smtClean="0"/>
              <a:t>Yanlış ve değişik detaylar: Ağaçların örttüğü nehir yatakları, orman içindeki açıklıklar, küçük geçici göl veya daimi göl, küçük bir bahçe ve kulübe gibi detaylar. </a:t>
            </a:r>
            <a:endParaRPr lang="tr-TR" altLang="tr-TR" sz="1800" dirty="0" smtClean="0"/>
          </a:p>
          <a:p>
            <a:pPr lvl="1" eaLnBrk="1" hangingPunct="1">
              <a:lnSpc>
                <a:spcPct val="80000"/>
              </a:lnSpc>
              <a:spcAft>
                <a:spcPts val="600"/>
              </a:spcAft>
            </a:pPr>
            <a:r>
              <a:rPr lang="tr-TR" altLang="tr-TR" sz="1800" dirty="0" smtClean="0"/>
              <a:t>Haritanın revizyon gününe kadar geçen devredeki yeni isim değişmeleri. </a:t>
            </a:r>
            <a:endParaRPr lang="tr-TR" altLang="tr-TR" sz="1800" dirty="0" smtClean="0"/>
          </a:p>
          <a:p>
            <a:pPr eaLnBrk="1" hangingPunct="1">
              <a:lnSpc>
                <a:spcPct val="80000"/>
              </a:lnSpc>
              <a:spcAft>
                <a:spcPts val="600"/>
              </a:spcAft>
            </a:pPr>
            <a:endParaRPr lang="tr-TR" altLang="tr-TR" sz="2000" dirty="0" smtClean="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1371600"/>
            <a:ext cx="8064896" cy="1927225"/>
          </a:xfrm>
        </p:spPr>
        <p:txBody>
          <a:bodyPr>
            <a:normAutofit/>
          </a:bodyPr>
          <a:lstStyle/>
          <a:p>
            <a:r>
              <a:rPr lang="tr-TR" sz="4900" b="1" dirty="0" smtClean="0">
                <a:solidFill>
                  <a:schemeClr val="tx1"/>
                </a:solidFill>
              </a:rPr>
              <a:t>KARTOGRAFYA</a:t>
            </a:r>
            <a:br>
              <a:rPr lang="tr-TR" sz="4000" b="1" dirty="0" smtClean="0"/>
            </a:br>
            <a:br>
              <a:rPr lang="tr-TR" sz="2900" dirty="0" smtClean="0"/>
            </a:br>
            <a:r>
              <a:rPr lang="tr-TR" sz="2900" dirty="0" smtClean="0"/>
              <a:t>Ders 10: HARİTANIN GRAFİK TASARIMI (1)</a:t>
            </a:r>
            <a:endParaRPr lang="tr-TR" sz="29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5120024"/>
            <a:ext cx="8064896" cy="1477328"/>
          </a:xfrm>
          <a:prstGeom prst="rect">
            <a:avLst/>
          </a:prstGeom>
        </p:spPr>
        <p:txBody>
          <a:bodyPr wrap="square">
            <a:spAutoFit/>
          </a:bodyPr>
          <a:lstStyle/>
          <a:p>
            <a:pPr>
              <a:defRPr/>
            </a:pPr>
            <a:r>
              <a:rPr lang="tr-TR" noProof="1" smtClean="0"/>
              <a:t>Ders 10 </a:t>
            </a:r>
            <a:r>
              <a:rPr lang="tr-TR" altLang="tr-TR" noProof="1" smtClean="0"/>
              <a:t>sunumunun</a:t>
            </a:r>
            <a:r>
              <a:rPr lang="tr-TR" noProof="1" smtClean="0"/>
              <a:t> hazırlanmasında;</a:t>
            </a:r>
            <a:endParaRPr 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buFont typeface="Arial" panose="020B0604020202020204" pitchFamily="34" charset="0"/>
              <a:buChar char="•"/>
              <a:defRPr/>
            </a:pPr>
            <a:r>
              <a:rPr lang="tr-TR" altLang="tr-TR" noProof="1" smtClean="0"/>
              <a:t>Prof. Dr. Necla Uluğtekin, “Kartoğrafyaya Giriş”  Ders Notları</a:t>
            </a:r>
            <a:endParaRPr lang="tr-TR" altLang="tr-TR" noProof="1" smtClean="0"/>
          </a:p>
          <a:p>
            <a:pPr marL="285750" indent="-285750">
              <a:buFont typeface="Arial" panose="020B0604020202020204" pitchFamily="34" charset="0"/>
              <a:buChar char="•"/>
              <a:defRPr/>
            </a:pPr>
            <a:r>
              <a:rPr lang="tr-TR" altLang="tr-TR" noProof="1" smtClean="0"/>
              <a:t>Selman Çobanoğlu, </a:t>
            </a:r>
            <a:r>
              <a:rPr lang="tr-TR" noProof="1" smtClean="0"/>
              <a:t>2016, Kartografya ve Uygulamaları Ders Notlarından yararlanılmıştır.</a:t>
            </a:r>
            <a:endParaRPr lang="tr-TR" noProof="1"/>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t>Haritaların Yayınlanış Biçimleri</a:t>
            </a:r>
            <a:endParaRPr lang="tr-TR" b="1" dirty="0"/>
          </a:p>
        </p:txBody>
      </p:sp>
      <p:sp>
        <p:nvSpPr>
          <p:cNvPr id="3" name="İçerik Yer Tutucusu 2"/>
          <p:cNvSpPr>
            <a:spLocks noGrp="1"/>
          </p:cNvSpPr>
          <p:nvPr>
            <p:ph idx="1"/>
          </p:nvPr>
        </p:nvSpPr>
        <p:spPr/>
        <p:txBody>
          <a:bodyPr>
            <a:normAutofit/>
          </a:bodyPr>
          <a:lstStyle/>
          <a:p>
            <a:r>
              <a:rPr lang="tr-TR" sz="3200" dirty="0" smtClean="0"/>
              <a:t>Harita takımı</a:t>
            </a:r>
            <a:endParaRPr lang="tr-TR" sz="3200" dirty="0" smtClean="0"/>
          </a:p>
          <a:p>
            <a:r>
              <a:rPr lang="tr-TR" sz="3200" dirty="0" smtClean="0"/>
              <a:t>Pafta</a:t>
            </a:r>
            <a:endParaRPr lang="tr-TR" sz="3200" dirty="0" smtClean="0"/>
          </a:p>
          <a:p>
            <a:r>
              <a:rPr lang="tr-TR" sz="3200" dirty="0" smtClean="0"/>
              <a:t>Atlas</a:t>
            </a:r>
            <a:endParaRPr lang="tr-TR" sz="3200" dirty="0" smtClean="0"/>
          </a:p>
          <a:p>
            <a:r>
              <a:rPr lang="tr-TR" sz="3200" dirty="0" smtClean="0"/>
              <a:t>Duvar haritaları</a:t>
            </a:r>
            <a:endParaRPr lang="tr-TR" sz="3200" dirty="0" smtClean="0"/>
          </a:p>
          <a:p>
            <a:r>
              <a:rPr lang="tr-TR" sz="3200" dirty="0" smtClean="0"/>
              <a:t>El haritaları</a:t>
            </a:r>
            <a:endParaRPr lang="tr-TR" sz="3200" dirty="0" smtClean="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Pafta</a:t>
            </a:r>
            <a:endParaRPr lang="tr-TR" b="1" dirty="0"/>
          </a:p>
        </p:txBody>
      </p:sp>
      <p:sp>
        <p:nvSpPr>
          <p:cNvPr id="3" name="İçerik Yer Tutucusu 2"/>
          <p:cNvSpPr>
            <a:spLocks noGrp="1"/>
          </p:cNvSpPr>
          <p:nvPr>
            <p:ph idx="1"/>
          </p:nvPr>
        </p:nvSpPr>
        <p:spPr>
          <a:xfrm>
            <a:off x="457200" y="1600200"/>
            <a:ext cx="8229600" cy="4853136"/>
          </a:xfrm>
        </p:spPr>
        <p:txBody>
          <a:bodyPr>
            <a:normAutofit/>
          </a:bodyPr>
          <a:lstStyle/>
          <a:p>
            <a:pPr>
              <a:spcAft>
                <a:spcPts val="600"/>
              </a:spcAft>
            </a:pPr>
            <a:r>
              <a:rPr lang="tr-TR" sz="2600" dirty="0" smtClean="0"/>
              <a:t>Bir bütünü oluşturan harita topluluklarının bir elemanına pafta adı verilmektedir.</a:t>
            </a:r>
            <a:endParaRPr lang="tr-TR" sz="2600" dirty="0" smtClean="0"/>
          </a:p>
          <a:p>
            <a:r>
              <a:rPr lang="tr-TR" sz="2600" dirty="0" smtClean="0"/>
              <a:t>Pafta elemanları</a:t>
            </a:r>
            <a:endParaRPr lang="tr-TR" sz="2600" dirty="0" smtClean="0"/>
          </a:p>
          <a:p>
            <a:pPr lvl="1"/>
            <a:r>
              <a:rPr lang="tr-TR" i="1" dirty="0" smtClean="0"/>
              <a:t>Biçimsel açıdan</a:t>
            </a:r>
            <a:endParaRPr lang="tr-TR" i="1" dirty="0" smtClean="0"/>
          </a:p>
          <a:p>
            <a:pPr lvl="2"/>
            <a:r>
              <a:rPr lang="tr-TR" dirty="0" smtClean="0"/>
              <a:t>Pafta resim alanı</a:t>
            </a:r>
            <a:endParaRPr lang="tr-TR" dirty="0" smtClean="0"/>
          </a:p>
          <a:p>
            <a:pPr lvl="2"/>
            <a:r>
              <a:rPr lang="tr-TR" dirty="0" smtClean="0"/>
              <a:t>Pafta çerçevesi</a:t>
            </a:r>
            <a:endParaRPr lang="tr-TR" dirty="0" smtClean="0"/>
          </a:p>
          <a:p>
            <a:pPr lvl="2"/>
            <a:r>
              <a:rPr lang="tr-TR" dirty="0" smtClean="0"/>
              <a:t>Pafta kenarı</a:t>
            </a:r>
            <a:endParaRPr lang="tr-TR" dirty="0" smtClean="0"/>
          </a:p>
          <a:p>
            <a:pPr lvl="1">
              <a:spcBef>
                <a:spcPts val="1200"/>
              </a:spcBef>
            </a:pPr>
            <a:r>
              <a:rPr lang="tr-TR" i="1" dirty="0" smtClean="0"/>
              <a:t>İletilen bilgi türleri açısından</a:t>
            </a:r>
            <a:endParaRPr lang="tr-TR" i="1" dirty="0" smtClean="0"/>
          </a:p>
          <a:p>
            <a:pPr lvl="2"/>
            <a:r>
              <a:rPr lang="tr-TR" dirty="0" smtClean="0"/>
              <a:t>Pafta içeriği</a:t>
            </a:r>
            <a:endParaRPr lang="tr-TR" dirty="0" smtClean="0"/>
          </a:p>
          <a:p>
            <a:pPr lvl="2"/>
            <a:r>
              <a:rPr lang="tr-TR" dirty="0" smtClean="0"/>
              <a:t>Pafta ağı</a:t>
            </a:r>
            <a:endParaRPr lang="tr-TR" dirty="0" smtClean="0"/>
          </a:p>
          <a:p>
            <a:pPr lvl="2"/>
            <a:r>
              <a:rPr lang="tr-TR" dirty="0" smtClean="0"/>
              <a:t>Pafta kenar bilgileri</a:t>
            </a:r>
            <a:endParaRPr lang="tr-TR"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43100" y="614363"/>
            <a:ext cx="52578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9602" y="836712"/>
            <a:ext cx="75628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411163"/>
            <a:ext cx="7924800"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5640288"/>
          </a:xfrm>
        </p:spPr>
        <p:txBody>
          <a:bodyPr>
            <a:normAutofit/>
          </a:bodyPr>
          <a:lstStyle/>
          <a:p>
            <a:r>
              <a:rPr lang="tr-TR" sz="3200" b="1" noProof="1" smtClean="0"/>
              <a:t>Amaçlar ne?</a:t>
            </a:r>
            <a:endParaRPr lang="tr-TR" noProof="1" smtClean="0"/>
          </a:p>
          <a:p>
            <a:pPr lvl="1"/>
            <a:r>
              <a:rPr lang="tr-TR" sz="2400" noProof="1" smtClean="0"/>
              <a:t>Haritanın amacı, hangi özelliklerin dahil edileceğini ve nasıl temsil edileceğini belirler. Navigasyon, fiziksel planlama, yönetim ve eğitim gibi farklı amaçlar, farklı harita kategorilerine yol açar.</a:t>
            </a:r>
            <a:endParaRPr lang="tr-TR" sz="2400" noProof="1" smtClean="0"/>
          </a:p>
          <a:p>
            <a:pPr lvl="1"/>
            <a:endParaRPr lang="tr-TR" sz="2400" noProof="1" smtClean="0"/>
          </a:p>
          <a:p>
            <a:r>
              <a:rPr lang="tr-TR" sz="3200" b="1" noProof="1" smtClean="0"/>
              <a:t>Haritayı kimler kullanacak?</a:t>
            </a:r>
            <a:endParaRPr lang="tr-TR" sz="3200" b="1" noProof="1" smtClean="0"/>
          </a:p>
          <a:p>
            <a:pPr lvl="1"/>
            <a:r>
              <a:rPr lang="tr-TR" sz="2400" noProof="1" smtClean="0"/>
              <a:t>Harita kullanıcıları, bir haritanın nasıl görünmesi gerektiğini etkileyecektir. Okul çocukları için yapılmış bir harita, bilim adamları için yapılmış olandan çok farklı olacaktır. Benzer şekilde, aynı bölgenin turistik haritaları ve topoğrafik haritaları içerik olarak çok farklıdır.</a:t>
            </a:r>
            <a:endParaRPr lang="tr-TR" sz="2400" noProof="1" smtClean="0"/>
          </a:p>
          <a:p>
            <a:pPr marL="0" indent="0">
              <a:buNone/>
            </a:pPr>
            <a:endParaRPr lang="tr-TR" noProof="1" smtClean="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435280" cy="990600"/>
          </a:xfrm>
        </p:spPr>
        <p:txBody>
          <a:bodyPr>
            <a:normAutofit fontScale="90000"/>
          </a:bodyPr>
          <a:lstStyle/>
          <a:p>
            <a:r>
              <a:rPr lang="tr-TR" b="1" noProof="1" smtClean="0"/>
              <a:t>Haritaya Konu Olan Objelerin Özellikleri</a:t>
            </a:r>
            <a:endParaRPr lang="tr-TR" b="1" noProof="1"/>
          </a:p>
        </p:txBody>
      </p:sp>
      <p:sp>
        <p:nvSpPr>
          <p:cNvPr id="3" name="İçerik Yer Tutucusu 2"/>
          <p:cNvSpPr>
            <a:spLocks noGrp="1"/>
          </p:cNvSpPr>
          <p:nvPr>
            <p:ph idx="1"/>
          </p:nvPr>
        </p:nvSpPr>
        <p:spPr>
          <a:xfrm>
            <a:off x="457200" y="1600200"/>
            <a:ext cx="8229600" cy="4133056"/>
          </a:xfrm>
        </p:spPr>
        <p:txBody>
          <a:bodyPr>
            <a:noAutofit/>
          </a:bodyPr>
          <a:lstStyle/>
          <a:p>
            <a:pPr>
              <a:spcAft>
                <a:spcPts val="600"/>
              </a:spcAft>
            </a:pPr>
            <a:r>
              <a:rPr lang="tr-TR" sz="2800" noProof="1" smtClean="0"/>
              <a:t>Haritanın çizimsel tasarımı sırasında kartografa düşen sorumluluk, </a:t>
            </a:r>
            <a:r>
              <a:rPr lang="tr-TR" altLang="tr-TR" sz="2800" noProof="1" smtClean="0"/>
              <a:t>“</a:t>
            </a:r>
            <a:r>
              <a:rPr lang="tr-TR" sz="2800" b="1" noProof="1" smtClean="0"/>
              <a:t>kartografik işaretler</a:t>
            </a:r>
            <a:r>
              <a:rPr lang="tr-TR" altLang="tr-TR" sz="2800" noProof="1" smtClean="0"/>
              <a:t>” </a:t>
            </a:r>
            <a:r>
              <a:rPr lang="tr-TR" sz="2800" b="1" noProof="1" smtClean="0"/>
              <a:t> </a:t>
            </a:r>
            <a:r>
              <a:rPr lang="tr-TR" sz="2800" noProof="1" smtClean="0"/>
              <a:t>olarak adlandırılan grafik araçları, gösterimi yapılacak olan çevresel konuya, kullanıcının bu konu ile ilgili bilgileri en kolay ve en uygun biçimde almasını sağlayacak şekilde uygulamaktır.</a:t>
            </a:r>
            <a:endParaRPr lang="tr-TR" sz="2800" noProof="1" smtClean="0"/>
          </a:p>
          <a:p>
            <a:pPr>
              <a:spcAft>
                <a:spcPts val="600"/>
              </a:spcAft>
            </a:pPr>
            <a:r>
              <a:rPr lang="tr-TR" sz="2800" noProof="1" smtClean="0"/>
              <a:t>Çevreye ilişkin bir konuya ait bilgilerin harita yardımıyla iletilmesi sırasında kullanılan grafik işaret sistemine  </a:t>
            </a:r>
            <a:r>
              <a:rPr lang="tr-TR" altLang="tr-TR" sz="2800" noProof="1" smtClean="0"/>
              <a:t>“</a:t>
            </a:r>
            <a:r>
              <a:rPr lang="tr-TR" sz="2800" b="1" noProof="1" smtClean="0"/>
              <a:t>harita dili</a:t>
            </a:r>
            <a:r>
              <a:rPr lang="tr-TR" altLang="tr-TR" sz="2800" noProof="1" smtClean="0"/>
              <a:t>” </a:t>
            </a:r>
            <a:r>
              <a:rPr lang="tr-TR" sz="2800" b="1" noProof="1" smtClean="0"/>
              <a:t> </a:t>
            </a:r>
            <a:r>
              <a:rPr lang="tr-TR" sz="2800" noProof="1" smtClean="0"/>
              <a:t>de denilmektedir.</a:t>
            </a:r>
            <a:endParaRPr lang="tr-TR" sz="2800" noProof="1"/>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229600" cy="4392488"/>
          </a:xfrm>
        </p:spPr>
        <p:txBody>
          <a:bodyPr>
            <a:normAutofit/>
          </a:bodyPr>
          <a:lstStyle/>
          <a:p>
            <a:pPr>
              <a:spcAft>
                <a:spcPts val="600"/>
              </a:spcAft>
            </a:pPr>
            <a:r>
              <a:rPr lang="tr-TR" sz="2800" dirty="0" smtClean="0"/>
              <a:t>Gösterimi yapılacak bilgilerin grafik işaretler biçimine dönüştürülme işlemi aşağıdaki şekilde analiz edilebilir:</a:t>
            </a:r>
            <a:endParaRPr lang="tr-TR" sz="2800" dirty="0" smtClean="0"/>
          </a:p>
          <a:p>
            <a:pPr lvl="1">
              <a:spcAft>
                <a:spcPts val="600"/>
              </a:spcAft>
            </a:pPr>
            <a:r>
              <a:rPr lang="tr-TR" sz="2400" dirty="0" smtClean="0"/>
              <a:t>Gösterimi yapılacak konuya ilişkin obje ve bu objeleri karakterize eden bilgilerin toplanması</a:t>
            </a:r>
            <a:endParaRPr lang="tr-TR" sz="2400" dirty="0" smtClean="0"/>
          </a:p>
          <a:p>
            <a:pPr lvl="1">
              <a:spcAft>
                <a:spcPts val="600"/>
              </a:spcAft>
            </a:pPr>
            <a:r>
              <a:rPr lang="tr-TR" sz="2400" dirty="0" smtClean="0"/>
              <a:t>Kartografik gösterime temel oluşturacak genel grafik ilkelerin saptanması</a:t>
            </a:r>
            <a:endParaRPr lang="tr-TR" sz="2400" dirty="0" smtClean="0"/>
          </a:p>
          <a:p>
            <a:pPr lvl="1">
              <a:spcAft>
                <a:spcPts val="600"/>
              </a:spcAft>
            </a:pPr>
            <a:r>
              <a:rPr lang="tr-TR" sz="2400" dirty="0" smtClean="0"/>
              <a:t>Saptanan obje özellikleri ve kartografik işaretler arasında uygun bir ilişki kurulması</a:t>
            </a:r>
            <a:endParaRPr lang="tr-TR" sz="2400" dirty="0" smtClean="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lstStyle/>
          <a:p>
            <a:r>
              <a:rPr lang="tr-TR" b="1" dirty="0" smtClean="0"/>
              <a:t>Obje</a:t>
            </a:r>
            <a:endParaRPr lang="tr-TR" b="1" dirty="0"/>
          </a:p>
        </p:txBody>
      </p:sp>
      <p:sp>
        <p:nvSpPr>
          <p:cNvPr id="3" name="İçerik Yer Tutucusu 2"/>
          <p:cNvSpPr>
            <a:spLocks noGrp="1"/>
          </p:cNvSpPr>
          <p:nvPr>
            <p:ph idx="1"/>
          </p:nvPr>
        </p:nvSpPr>
        <p:spPr>
          <a:xfrm>
            <a:off x="457200" y="1600200"/>
            <a:ext cx="8229600" cy="2260848"/>
          </a:xfrm>
        </p:spPr>
        <p:txBody>
          <a:bodyPr>
            <a:noAutofit/>
          </a:bodyPr>
          <a:lstStyle/>
          <a:p>
            <a:pPr>
              <a:spcAft>
                <a:spcPts val="600"/>
              </a:spcAft>
            </a:pPr>
            <a:r>
              <a:rPr lang="tr-TR" sz="2800" b="1" noProof="1" smtClean="0"/>
              <a:t>Obje: </a:t>
            </a:r>
            <a:r>
              <a:rPr lang="tr-TR" sz="2800" noProof="1" smtClean="0"/>
              <a:t>Dilde kendisi için bir kelime bulunan soyut ve somut her mekansal referanslı varlık</a:t>
            </a:r>
            <a:endParaRPr lang="tr-TR" sz="2800" noProof="1" smtClean="0"/>
          </a:p>
          <a:p>
            <a:pPr>
              <a:spcAft>
                <a:spcPts val="600"/>
              </a:spcAft>
            </a:pPr>
            <a:r>
              <a:rPr lang="tr-TR" sz="2800" noProof="1" smtClean="0"/>
              <a:t>Objeler; algılanış biçimleri, çevrede bulunuş biçimleri, kendi iç yapıları ve zamanla ilişkileri açısından farklı şekillerde kategorilendirilebilir. </a:t>
            </a:r>
            <a:endParaRPr lang="tr-TR" sz="2800" noProof="1" smtClean="0"/>
          </a:p>
          <a:p>
            <a:pPr>
              <a:spcAft>
                <a:spcPts val="600"/>
              </a:spcAft>
            </a:pPr>
            <a:endParaRPr lang="tr-TR" sz="2800" noProof="1"/>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92088"/>
          </a:xfrm>
        </p:spPr>
        <p:txBody>
          <a:bodyPr/>
          <a:lstStyle/>
          <a:p>
            <a:r>
              <a:rPr lang="tr-TR" b="1" dirty="0" smtClean="0"/>
              <a:t>Obje</a:t>
            </a:r>
            <a:endParaRPr lang="tr-TR" b="1" dirty="0"/>
          </a:p>
        </p:txBody>
      </p:sp>
      <p:sp>
        <p:nvSpPr>
          <p:cNvPr id="3" name="İçerik Yer Tutucusu 2"/>
          <p:cNvSpPr>
            <a:spLocks noGrp="1"/>
          </p:cNvSpPr>
          <p:nvPr>
            <p:ph idx="1"/>
          </p:nvPr>
        </p:nvSpPr>
        <p:spPr>
          <a:xfrm>
            <a:off x="457200" y="1340768"/>
            <a:ext cx="8229600" cy="4896544"/>
          </a:xfrm>
        </p:spPr>
        <p:txBody>
          <a:bodyPr>
            <a:noAutofit/>
          </a:bodyPr>
          <a:lstStyle/>
          <a:p>
            <a:r>
              <a:rPr lang="tr-TR" dirty="0"/>
              <a:t>A</a:t>
            </a:r>
            <a:r>
              <a:rPr lang="tr-TR" dirty="0" smtClean="0"/>
              <a:t>lgılanış biçimleri açısından</a:t>
            </a:r>
            <a:endParaRPr lang="tr-TR" dirty="0" smtClean="0"/>
          </a:p>
          <a:p>
            <a:pPr lvl="1"/>
            <a:r>
              <a:rPr lang="tr-TR" dirty="0" smtClean="0"/>
              <a:t>Somut objeler</a:t>
            </a:r>
            <a:endParaRPr lang="tr-TR" dirty="0" smtClean="0"/>
          </a:p>
          <a:p>
            <a:pPr lvl="1"/>
            <a:r>
              <a:rPr lang="tr-TR" dirty="0" smtClean="0"/>
              <a:t>Soyut objeler</a:t>
            </a:r>
            <a:endParaRPr lang="tr-TR" dirty="0" smtClean="0"/>
          </a:p>
          <a:p>
            <a:pPr marL="182880" lvl="1"/>
            <a:r>
              <a:rPr lang="tr-TR" sz="2400" dirty="0" smtClean="0"/>
              <a:t>Çevrede </a:t>
            </a:r>
            <a:r>
              <a:rPr lang="tr-TR" sz="2400" dirty="0"/>
              <a:t>bulunuş biçimleri </a:t>
            </a:r>
            <a:r>
              <a:rPr lang="tr-TR" sz="2400" dirty="0" smtClean="0"/>
              <a:t>açısından</a:t>
            </a:r>
            <a:endParaRPr lang="tr-TR" sz="2400" dirty="0"/>
          </a:p>
          <a:p>
            <a:pPr lvl="1"/>
            <a:r>
              <a:rPr lang="tr-TR" dirty="0" smtClean="0"/>
              <a:t>Devamlılık gösteren objeler (sürekli)</a:t>
            </a:r>
            <a:endParaRPr lang="tr-TR" dirty="0" smtClean="0"/>
          </a:p>
          <a:p>
            <a:pPr lvl="1"/>
            <a:r>
              <a:rPr lang="tr-TR" dirty="0" smtClean="0"/>
              <a:t>Münferit objeler (süreksiz)</a:t>
            </a:r>
            <a:endParaRPr lang="tr-TR" dirty="0" smtClean="0"/>
          </a:p>
          <a:p>
            <a:r>
              <a:rPr lang="tr-TR" dirty="0" smtClean="0"/>
              <a:t>Objenin karakteri açısından</a:t>
            </a:r>
            <a:endParaRPr lang="tr-TR" dirty="0" smtClean="0"/>
          </a:p>
          <a:p>
            <a:pPr lvl="1"/>
            <a:r>
              <a:rPr lang="tr-TR" dirty="0" smtClean="0"/>
              <a:t>Objenin niteliği</a:t>
            </a:r>
            <a:endParaRPr lang="tr-TR" dirty="0" smtClean="0"/>
          </a:p>
          <a:p>
            <a:pPr lvl="1"/>
            <a:r>
              <a:rPr lang="tr-TR" dirty="0" smtClean="0"/>
              <a:t>Objenin niceliği (mutlak ve/veya bağıl büyüklükler)</a:t>
            </a:r>
            <a:endParaRPr lang="tr-TR" dirty="0" smtClean="0"/>
          </a:p>
          <a:p>
            <a:r>
              <a:rPr lang="tr-TR" dirty="0" smtClean="0"/>
              <a:t>Zamanla ilişkileri açısından</a:t>
            </a:r>
            <a:endParaRPr lang="tr-TR" dirty="0" smtClean="0"/>
          </a:p>
          <a:p>
            <a:pPr lvl="1"/>
            <a:r>
              <a:rPr lang="tr-TR" dirty="0" smtClean="0"/>
              <a:t>Statik</a:t>
            </a:r>
            <a:endParaRPr lang="tr-TR" dirty="0" smtClean="0"/>
          </a:p>
          <a:p>
            <a:pPr lvl="1"/>
            <a:r>
              <a:rPr lang="tr-TR" dirty="0" smtClean="0"/>
              <a:t>Dinamik</a:t>
            </a:r>
            <a:endParaRPr lang="tr-TR" dirty="0" smtClean="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normAutofit/>
          </a:bodyPr>
          <a:lstStyle/>
          <a:p>
            <a:r>
              <a:rPr lang="tr-TR" sz="3200" b="1" dirty="0"/>
              <a:t>Algılanış biçimleri </a:t>
            </a:r>
            <a:r>
              <a:rPr lang="tr-TR" sz="3200" b="1" dirty="0" smtClean="0"/>
              <a:t>açısından objeler</a:t>
            </a:r>
            <a:endParaRPr lang="tr-TR" sz="3200" b="1" dirty="0"/>
          </a:p>
        </p:txBody>
      </p:sp>
      <p:sp>
        <p:nvSpPr>
          <p:cNvPr id="3" name="İçerik Yer Tutucusu 2"/>
          <p:cNvSpPr>
            <a:spLocks noGrp="1"/>
          </p:cNvSpPr>
          <p:nvPr>
            <p:ph idx="1"/>
          </p:nvPr>
        </p:nvSpPr>
        <p:spPr>
          <a:xfrm>
            <a:off x="457200" y="1600200"/>
            <a:ext cx="8229600" cy="3629000"/>
          </a:xfrm>
        </p:spPr>
        <p:txBody>
          <a:bodyPr>
            <a:normAutofit/>
          </a:bodyPr>
          <a:lstStyle/>
          <a:p>
            <a:pPr>
              <a:spcAft>
                <a:spcPts val="600"/>
              </a:spcAft>
            </a:pPr>
            <a:r>
              <a:rPr lang="tr-TR" sz="2800" b="1" dirty="0" smtClean="0"/>
              <a:t>Somut objeler: </a:t>
            </a:r>
            <a:r>
              <a:rPr lang="tr-TR" sz="2800" dirty="0" smtClean="0"/>
              <a:t>Yardımcı bir araç olmadan duyu organları ile algılanabilen, boyutları ölçülebilen ve konumu geometrik olarak tespit edilebilen nesnel objeler</a:t>
            </a:r>
            <a:endParaRPr lang="tr-TR" sz="2800" dirty="0" smtClean="0"/>
          </a:p>
          <a:p>
            <a:pPr>
              <a:spcAft>
                <a:spcPts val="600"/>
              </a:spcAft>
            </a:pPr>
            <a:r>
              <a:rPr lang="tr-TR" sz="2800" b="1" dirty="0" smtClean="0"/>
              <a:t>Soyut objeler: </a:t>
            </a:r>
            <a:r>
              <a:rPr lang="tr-TR" sz="2800" dirty="0" smtClean="0"/>
              <a:t>Yalnızca düşünsel olarak var olan objeler (toplum rejimler, dinler vb.)</a:t>
            </a:r>
            <a:endParaRPr lang="tr-TR" sz="2800" dirty="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435280" cy="792088"/>
          </a:xfrm>
        </p:spPr>
        <p:txBody>
          <a:bodyPr vert="horz" lIns="91440" tIns="45720" rIns="91440" bIns="45720" rtlCol="0" anchor="ctr">
            <a:normAutofit/>
          </a:bodyPr>
          <a:lstStyle/>
          <a:p>
            <a:r>
              <a:rPr lang="tr-TR" sz="3200" b="1" dirty="0"/>
              <a:t>Çevrede bulunuş biçimleri açısından  objeler</a:t>
            </a:r>
            <a:endParaRPr lang="tr-TR" sz="3200" b="1" dirty="0"/>
          </a:p>
        </p:txBody>
      </p:sp>
      <p:sp>
        <p:nvSpPr>
          <p:cNvPr id="3" name="İçerik Yer Tutucusu 2"/>
          <p:cNvSpPr>
            <a:spLocks noGrp="1"/>
          </p:cNvSpPr>
          <p:nvPr>
            <p:ph idx="1"/>
          </p:nvPr>
        </p:nvSpPr>
        <p:spPr>
          <a:xfrm>
            <a:off x="457200" y="1600200"/>
            <a:ext cx="8229600" cy="3124944"/>
          </a:xfrm>
        </p:spPr>
        <p:txBody>
          <a:bodyPr vert="horz" lIns="91440" tIns="45720" rIns="91440" bIns="45720" rtlCol="0">
            <a:noAutofit/>
          </a:bodyPr>
          <a:lstStyle/>
          <a:p>
            <a:pPr lvl="1">
              <a:spcAft>
                <a:spcPts val="600"/>
              </a:spcAft>
            </a:pPr>
            <a:r>
              <a:rPr lang="tr-TR" sz="2800" b="1" dirty="0"/>
              <a:t>Devamlılık gösteren objeler (sürekli): </a:t>
            </a:r>
            <a:r>
              <a:rPr lang="tr-TR" sz="2800" dirty="0"/>
              <a:t>Değeri noktadan noktaya değişen (hava sıcaklığı, nem, basınç, kirlilik vb.)</a:t>
            </a:r>
            <a:endParaRPr lang="tr-TR" sz="2800" dirty="0"/>
          </a:p>
          <a:p>
            <a:pPr lvl="1">
              <a:spcAft>
                <a:spcPts val="600"/>
              </a:spcAft>
            </a:pPr>
            <a:r>
              <a:rPr lang="tr-TR" sz="2800" b="1" dirty="0"/>
              <a:t>Münferit objeler (süreksiz): </a:t>
            </a:r>
            <a:r>
              <a:rPr lang="tr-TR" sz="2800" dirty="0"/>
              <a:t>Nokta, çizgi veya alan ile sınırlanabilen objeler (Bina, yol, </a:t>
            </a:r>
            <a:r>
              <a:rPr lang="tr-TR" sz="2800" dirty="0" smtClean="0"/>
              <a:t>göl, kuyu </a:t>
            </a:r>
            <a:r>
              <a:rPr lang="tr-TR" sz="2800" dirty="0"/>
              <a:t>vb.)</a:t>
            </a:r>
            <a:endParaRPr lang="tr-TR" sz="2800" dirty="0"/>
          </a:p>
          <a:p>
            <a:pPr>
              <a:spcAft>
                <a:spcPts val="600"/>
              </a:spcAft>
            </a:pPr>
            <a:endParaRPr lang="tr-TR" sz="2800" b="1"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435280" cy="792088"/>
          </a:xfrm>
        </p:spPr>
        <p:txBody>
          <a:bodyPr vert="horz" lIns="91440" tIns="45720" rIns="91440" bIns="45720" rtlCol="0" anchor="ctr">
            <a:normAutofit/>
          </a:bodyPr>
          <a:lstStyle/>
          <a:p>
            <a:r>
              <a:rPr lang="tr-TR" sz="3200" b="1" dirty="0" smtClean="0"/>
              <a:t>Karakteri açısından objeler</a:t>
            </a:r>
            <a:endParaRPr lang="tr-TR" sz="3200" b="1" dirty="0"/>
          </a:p>
        </p:txBody>
      </p:sp>
      <p:sp>
        <p:nvSpPr>
          <p:cNvPr id="3" name="İçerik Yer Tutucusu 2"/>
          <p:cNvSpPr>
            <a:spLocks noGrp="1"/>
          </p:cNvSpPr>
          <p:nvPr>
            <p:ph idx="1"/>
          </p:nvPr>
        </p:nvSpPr>
        <p:spPr>
          <a:xfrm>
            <a:off x="457200" y="1600200"/>
            <a:ext cx="8229600" cy="3124944"/>
          </a:xfrm>
        </p:spPr>
        <p:txBody>
          <a:bodyPr vert="horz" lIns="91440" tIns="45720" rIns="91440" bIns="45720" rtlCol="0">
            <a:noAutofit/>
          </a:bodyPr>
          <a:lstStyle/>
          <a:p>
            <a:pPr lvl="1">
              <a:spcAft>
                <a:spcPts val="600"/>
              </a:spcAft>
            </a:pPr>
            <a:r>
              <a:rPr lang="tr-TR" sz="2800" b="1" dirty="0" smtClean="0"/>
              <a:t>Objenin niteliği: </a:t>
            </a:r>
            <a:r>
              <a:rPr lang="tr-TR" sz="2800" dirty="0" smtClean="0"/>
              <a:t>Ne, nerede vb.</a:t>
            </a:r>
            <a:endParaRPr lang="tr-TR" sz="2800" dirty="0"/>
          </a:p>
          <a:p>
            <a:pPr lvl="1">
              <a:spcAft>
                <a:spcPts val="600"/>
              </a:spcAft>
            </a:pPr>
            <a:r>
              <a:rPr lang="tr-TR" sz="2800" b="1" dirty="0" smtClean="0"/>
              <a:t>Objenin niceliği: </a:t>
            </a:r>
            <a:r>
              <a:rPr lang="tr-TR" sz="2800" dirty="0" smtClean="0"/>
              <a:t>Ne kadar vb.</a:t>
            </a:r>
            <a:endParaRPr lang="tr-TR" sz="2800" dirty="0" smtClean="0"/>
          </a:p>
          <a:p>
            <a:pPr lvl="2">
              <a:spcAft>
                <a:spcPts val="600"/>
              </a:spcAft>
            </a:pPr>
            <a:r>
              <a:rPr lang="tr-TR" sz="2400" dirty="0" smtClean="0"/>
              <a:t>Mutlak büyüklükler (Nüfus değeri, </a:t>
            </a:r>
            <a:r>
              <a:rPr lang="tr-TR" sz="2400" dirty="0"/>
              <a:t>h</a:t>
            </a:r>
            <a:r>
              <a:rPr lang="tr-TR" sz="2400" dirty="0" smtClean="0"/>
              <a:t>ava sıcaklığı vb.) </a:t>
            </a:r>
            <a:endParaRPr lang="tr-TR" sz="2400" dirty="0" smtClean="0"/>
          </a:p>
          <a:p>
            <a:pPr lvl="2">
              <a:spcAft>
                <a:spcPts val="600"/>
              </a:spcAft>
            </a:pPr>
            <a:r>
              <a:rPr lang="tr-TR" sz="2400" dirty="0" smtClean="0"/>
              <a:t>Bağıl büyüklükler (Nüfus yoğunluğu, yağış oranı vb.)</a:t>
            </a:r>
            <a:endParaRPr lang="tr-TR" sz="2400" dirty="0" smtClean="0"/>
          </a:p>
          <a:p>
            <a:pPr lvl="1">
              <a:spcAft>
                <a:spcPts val="600"/>
              </a:spcAft>
            </a:pPr>
            <a:endParaRPr lang="tr-TR" sz="2800" dirty="0"/>
          </a:p>
          <a:p>
            <a:pPr>
              <a:spcAft>
                <a:spcPts val="600"/>
              </a:spcAft>
            </a:pPr>
            <a:endParaRPr lang="tr-TR" sz="2800" b="1"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435280" cy="792088"/>
          </a:xfrm>
        </p:spPr>
        <p:txBody>
          <a:bodyPr vert="horz" lIns="91440" tIns="45720" rIns="91440" bIns="45720" rtlCol="0" anchor="ctr">
            <a:normAutofit/>
          </a:bodyPr>
          <a:lstStyle/>
          <a:p>
            <a:r>
              <a:rPr lang="tr-TR" sz="3200" b="1" dirty="0"/>
              <a:t>Zamanla ilişkileri </a:t>
            </a:r>
            <a:r>
              <a:rPr lang="tr-TR" sz="3200" b="1" dirty="0" smtClean="0"/>
              <a:t>açısından objeler</a:t>
            </a:r>
            <a:endParaRPr lang="tr-TR" sz="3200" b="1" dirty="0"/>
          </a:p>
        </p:txBody>
      </p:sp>
      <p:sp>
        <p:nvSpPr>
          <p:cNvPr id="3" name="İçerik Yer Tutucusu 2"/>
          <p:cNvSpPr>
            <a:spLocks noGrp="1"/>
          </p:cNvSpPr>
          <p:nvPr>
            <p:ph idx="1"/>
          </p:nvPr>
        </p:nvSpPr>
        <p:spPr>
          <a:xfrm>
            <a:off x="457200" y="1600200"/>
            <a:ext cx="8229600" cy="3124944"/>
          </a:xfrm>
        </p:spPr>
        <p:txBody>
          <a:bodyPr vert="horz" lIns="91440" tIns="45720" rIns="91440" bIns="45720" rtlCol="0">
            <a:noAutofit/>
          </a:bodyPr>
          <a:lstStyle/>
          <a:p>
            <a:pPr lvl="1">
              <a:spcAft>
                <a:spcPts val="600"/>
              </a:spcAft>
            </a:pPr>
            <a:r>
              <a:rPr lang="tr-TR" sz="2800" b="1" dirty="0" smtClean="0"/>
              <a:t>Statik objeler: </a:t>
            </a:r>
            <a:r>
              <a:rPr lang="tr-TR" sz="2800" dirty="0" smtClean="0"/>
              <a:t>Binalar, yollar vb.</a:t>
            </a:r>
            <a:endParaRPr lang="tr-TR" sz="2800" dirty="0"/>
          </a:p>
          <a:p>
            <a:pPr lvl="1">
              <a:spcAft>
                <a:spcPts val="600"/>
              </a:spcAft>
            </a:pPr>
            <a:r>
              <a:rPr lang="tr-TR" sz="2800" b="1" dirty="0" smtClean="0"/>
              <a:t>Dinamik objeler: </a:t>
            </a:r>
            <a:r>
              <a:rPr lang="tr-TR" sz="2800" dirty="0" smtClean="0"/>
              <a:t>Hava akımları, kentleşme, kıyı çizgisi vb.</a:t>
            </a:r>
            <a:endParaRPr lang="tr-TR" sz="2400" dirty="0" smtClean="0"/>
          </a:p>
          <a:p>
            <a:pPr lvl="1">
              <a:spcAft>
                <a:spcPts val="600"/>
              </a:spcAft>
            </a:pPr>
            <a:endParaRPr lang="tr-TR" sz="2800" dirty="0"/>
          </a:p>
          <a:p>
            <a:pPr>
              <a:spcAft>
                <a:spcPts val="600"/>
              </a:spcAft>
            </a:pPr>
            <a:endParaRPr lang="tr-TR" sz="2800" b="1"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92088"/>
          </a:xfrm>
        </p:spPr>
        <p:txBody>
          <a:bodyPr/>
          <a:lstStyle/>
          <a:p>
            <a:r>
              <a:rPr lang="tr-TR" b="1" dirty="0" smtClean="0"/>
              <a:t>Kartografik </a:t>
            </a:r>
            <a:r>
              <a:rPr lang="tr-TR" b="1" dirty="0"/>
              <a:t>G</a:t>
            </a:r>
            <a:r>
              <a:rPr lang="tr-TR" b="1" dirty="0" smtClean="0"/>
              <a:t>österim Özellikleri</a:t>
            </a:r>
            <a:endParaRPr lang="tr-TR" b="1" dirty="0"/>
          </a:p>
        </p:txBody>
      </p:sp>
      <p:sp>
        <p:nvSpPr>
          <p:cNvPr id="3" name="İçerik Yer Tutucusu 2"/>
          <p:cNvSpPr>
            <a:spLocks noGrp="1"/>
          </p:cNvSpPr>
          <p:nvPr>
            <p:ph idx="1"/>
          </p:nvPr>
        </p:nvSpPr>
        <p:spPr>
          <a:xfrm>
            <a:off x="467544" y="1268760"/>
            <a:ext cx="8229600" cy="4896544"/>
          </a:xfrm>
        </p:spPr>
        <p:txBody>
          <a:bodyPr>
            <a:noAutofit/>
          </a:bodyPr>
          <a:lstStyle/>
          <a:p>
            <a:pPr>
              <a:spcAft>
                <a:spcPts val="600"/>
              </a:spcAft>
            </a:pPr>
            <a:r>
              <a:rPr lang="tr-TR" sz="2800" b="1" dirty="0" smtClean="0"/>
              <a:t>Kartografik işaret sisteminin (harita dilinin) </a:t>
            </a:r>
            <a:r>
              <a:rPr lang="tr-TR" sz="2800" dirty="0" smtClean="0"/>
              <a:t>en önemli özelliği, işaretlerin bu işaretlerce temsil edilen objelerin doğadaki konumlarına uygun olarak, yani harita projeksiyonunun kuralları içinde ölçekli bir düzen içinde haritanın çizim altlığına geçiriliyor olmasıdır.</a:t>
            </a:r>
            <a:endParaRPr lang="tr-TR" sz="2800" dirty="0" smtClean="0"/>
          </a:p>
          <a:p>
            <a:pPr>
              <a:spcAft>
                <a:spcPts val="600"/>
              </a:spcAft>
            </a:pPr>
            <a:r>
              <a:rPr lang="tr-TR" sz="2800" b="1" dirty="0" smtClean="0"/>
              <a:t>İşaret,</a:t>
            </a:r>
            <a:r>
              <a:rPr lang="tr-TR" sz="2800" dirty="0" smtClean="0"/>
              <a:t> bilgi iletimi sırasında başka objeleri temsil eden, bu objelere ilişkin bilgilerin kazanılması, saklanması ve iletilmesi için kullanılan, duyusal olarak izlenebilen, maddesel bir obje, bir etki ve benzer olgulardır.</a:t>
            </a:r>
            <a:endParaRPr lang="tr-TR" sz="2800" dirty="0" smtClean="0"/>
          </a:p>
          <a:p>
            <a:pPr>
              <a:spcAft>
                <a:spcPts val="600"/>
              </a:spcAft>
            </a:pPr>
            <a:endParaRPr lang="tr-TR" sz="2800" dirty="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92088"/>
          </a:xfrm>
        </p:spPr>
        <p:txBody>
          <a:bodyPr/>
          <a:lstStyle/>
          <a:p>
            <a:r>
              <a:rPr lang="tr-TR" b="1" dirty="0" smtClean="0"/>
              <a:t>Semiotik</a:t>
            </a:r>
            <a:endParaRPr lang="tr-TR" b="1" dirty="0"/>
          </a:p>
        </p:txBody>
      </p:sp>
      <p:sp>
        <p:nvSpPr>
          <p:cNvPr id="3" name="İçerik Yer Tutucusu 2"/>
          <p:cNvSpPr>
            <a:spLocks noGrp="1"/>
          </p:cNvSpPr>
          <p:nvPr>
            <p:ph idx="1"/>
          </p:nvPr>
        </p:nvSpPr>
        <p:spPr>
          <a:xfrm>
            <a:off x="467544" y="1268760"/>
            <a:ext cx="8229600" cy="4248472"/>
          </a:xfrm>
        </p:spPr>
        <p:txBody>
          <a:bodyPr>
            <a:noAutofit/>
          </a:bodyPr>
          <a:lstStyle/>
          <a:p>
            <a:pPr>
              <a:spcAft>
                <a:spcPts val="600"/>
              </a:spcAft>
            </a:pPr>
            <a:r>
              <a:rPr lang="tr-TR" sz="2800" noProof="1" smtClean="0"/>
              <a:t>Konuşma diline ait olan ve olmayan tüm işaretlerin bilgi iletimini nasıl sağladıkları konusundaki araştırmalar </a:t>
            </a:r>
            <a:r>
              <a:rPr lang="tr-TR" sz="2800" b="1" noProof="1" smtClean="0"/>
              <a:t>Semiotik</a:t>
            </a:r>
            <a:r>
              <a:rPr lang="tr-TR" sz="2800" noProof="1" smtClean="0"/>
              <a:t> tarafından yapılır.</a:t>
            </a:r>
            <a:endParaRPr lang="tr-TR" sz="2800" noProof="1" smtClean="0"/>
          </a:p>
          <a:p>
            <a:pPr>
              <a:spcAft>
                <a:spcPts val="600"/>
              </a:spcAft>
            </a:pPr>
            <a:r>
              <a:rPr lang="tr-TR" sz="2800" noProof="1" smtClean="0"/>
              <a:t>Semiotik işaretleri üç bakış açısından inceler:</a:t>
            </a:r>
            <a:endParaRPr lang="tr-TR" sz="2800" noProof="1" smtClean="0"/>
          </a:p>
          <a:p>
            <a:pPr lvl="1">
              <a:spcAft>
                <a:spcPts val="600"/>
              </a:spcAft>
            </a:pPr>
            <a:r>
              <a:rPr lang="tr-TR" sz="2400" noProof="1" smtClean="0"/>
              <a:t>Sintaktik</a:t>
            </a:r>
            <a:endParaRPr lang="tr-TR" sz="2400" noProof="1" smtClean="0"/>
          </a:p>
          <a:p>
            <a:pPr lvl="1">
              <a:spcAft>
                <a:spcPts val="600"/>
              </a:spcAft>
            </a:pPr>
            <a:r>
              <a:rPr lang="tr-TR" sz="2400" noProof="1" smtClean="0"/>
              <a:t>Semantik</a:t>
            </a:r>
            <a:endParaRPr lang="tr-TR" sz="2400" noProof="1" smtClean="0"/>
          </a:p>
          <a:p>
            <a:pPr lvl="1">
              <a:spcAft>
                <a:spcPts val="600"/>
              </a:spcAft>
            </a:pPr>
            <a:r>
              <a:rPr lang="tr-TR" sz="2400" noProof="1" smtClean="0"/>
              <a:t>Pragmatik</a:t>
            </a:r>
            <a:endParaRPr lang="tr-TR" sz="2400" noProof="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836712"/>
            <a:ext cx="8229600" cy="5688632"/>
          </a:xfrm>
        </p:spPr>
        <p:txBody>
          <a:bodyPr/>
          <a:lstStyle/>
          <a:p>
            <a:r>
              <a:rPr lang="tr-TR" sz="3200" b="1" dirty="0"/>
              <a:t>Haritanın içeriği nedir?</a:t>
            </a:r>
            <a:endParaRPr lang="tr-TR" sz="3200" b="1" dirty="0"/>
          </a:p>
          <a:p>
            <a:pPr lvl="1"/>
            <a:r>
              <a:rPr lang="tr-TR" sz="2400" dirty="0"/>
              <a:t>İçerikler birincil içerik (ana tema), ikincil içerik (temel harita bilgisi) ve destekleyici içerik (lejantlar, ölçek vb.) olarak görülebilir</a:t>
            </a:r>
            <a:r>
              <a:rPr lang="tr-TR" sz="2400" dirty="0" smtClean="0"/>
              <a:t>.</a:t>
            </a:r>
            <a:endParaRPr lang="tr-TR" sz="2400" dirty="0" smtClean="0"/>
          </a:p>
          <a:p>
            <a:pPr lvl="1"/>
            <a:endParaRPr lang="tr-TR" sz="2400" dirty="0"/>
          </a:p>
          <a:p>
            <a:r>
              <a:rPr lang="tr-TR" sz="3200" b="1" dirty="0" smtClean="0"/>
              <a:t>Haritanın </a:t>
            </a:r>
            <a:r>
              <a:rPr lang="tr-TR" sz="3200" b="1" dirty="0"/>
              <a:t>ölçeği nedir?</a:t>
            </a:r>
            <a:endParaRPr lang="tr-TR" sz="3200" b="1" dirty="0"/>
          </a:p>
          <a:p>
            <a:pPr lvl="1"/>
            <a:r>
              <a:rPr lang="tr-TR" sz="2400" dirty="0" smtClean="0"/>
              <a:t>Harita </a:t>
            </a:r>
            <a:r>
              <a:rPr lang="tr-TR" sz="2400" dirty="0"/>
              <a:t>ölçeği, bir harita üzerindeki bir mesafe ile arazideki buna karşılık gelen mesafe arasındaki orandır. Ölçek, gösterilebilecek ayrıntı miktarını ve alanın kapsamını kontrol eder. Çıktı haritasının ölçeği, haritanın amacı, harita kullanıcısının ihtiyaçları, harita içeriği, haritalanan alanın boyutu, gerekli doğruluk vb. </a:t>
            </a:r>
            <a:r>
              <a:rPr lang="tr-TR" sz="2400" dirty="0" smtClean="0"/>
              <a:t>hususlara </a:t>
            </a:r>
            <a:r>
              <a:rPr lang="tr-TR" sz="2400" dirty="0"/>
              <a:t>dayanmaktadır</a:t>
            </a:r>
            <a:r>
              <a:rPr lang="tr-TR" sz="2400" dirty="0" smtClean="0"/>
              <a:t>.</a:t>
            </a:r>
            <a:endParaRPr lang="tr-TR" sz="2400" dirty="0" smtClean="0"/>
          </a:p>
          <a:p>
            <a:pPr lvl="1"/>
            <a:endParaRPr lang="tr-TR" sz="2400"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92088"/>
          </a:xfrm>
        </p:spPr>
        <p:txBody>
          <a:bodyPr/>
          <a:lstStyle/>
          <a:p>
            <a:r>
              <a:rPr lang="tr-TR" b="1" noProof="1" smtClean="0"/>
              <a:t>Kartografik Sintaktik</a:t>
            </a:r>
            <a:endParaRPr lang="tr-TR" b="1" noProof="1"/>
          </a:p>
        </p:txBody>
      </p:sp>
      <p:sp>
        <p:nvSpPr>
          <p:cNvPr id="3" name="İçerik Yer Tutucusu 2"/>
          <p:cNvSpPr>
            <a:spLocks noGrp="1"/>
          </p:cNvSpPr>
          <p:nvPr>
            <p:ph idx="1"/>
          </p:nvPr>
        </p:nvSpPr>
        <p:spPr>
          <a:xfrm>
            <a:off x="467544" y="1412776"/>
            <a:ext cx="8352928" cy="3240360"/>
          </a:xfrm>
        </p:spPr>
        <p:txBody>
          <a:bodyPr>
            <a:noAutofit/>
          </a:bodyPr>
          <a:lstStyle/>
          <a:p>
            <a:pPr>
              <a:spcAft>
                <a:spcPts val="600"/>
              </a:spcAft>
            </a:pPr>
            <a:r>
              <a:rPr lang="tr-TR" sz="2800" dirty="0" smtClean="0"/>
              <a:t>Kartografik işaretleri ve bu işaretler yardımıyla harita tasarımının nasıl yapıldığını ya da nasıl yapılması gerektiğini inceler.</a:t>
            </a:r>
            <a:endParaRPr lang="tr-TR" sz="2800" dirty="0" smtClean="0"/>
          </a:p>
          <a:p>
            <a:pPr>
              <a:spcAft>
                <a:spcPts val="600"/>
              </a:spcAft>
            </a:pPr>
            <a:r>
              <a:rPr lang="tr-TR" sz="2800" dirty="0" smtClean="0"/>
              <a:t>İşaretlerin kalınlıkları, büyüklükleri, renkleri, biçimleri, haritada birbirlerine göre duruş biçimleri, yazıların türleri, büyüklüleri, renkleri, duruş biçimlerinin saptanması gibi çalışmalardır.</a:t>
            </a:r>
            <a:endParaRPr lang="tr-TR" sz="2800"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4536504"/>
          </a:xfrm>
        </p:spPr>
        <p:txBody>
          <a:bodyPr>
            <a:normAutofit/>
          </a:bodyPr>
          <a:lstStyle/>
          <a:p>
            <a:pPr>
              <a:spcAft>
                <a:spcPts val="600"/>
              </a:spcAft>
            </a:pPr>
            <a:r>
              <a:rPr lang="tr-TR" sz="2800" noProof="1" smtClean="0"/>
              <a:t>Kartografik işaretler grafik karakterli olduğuna göre ancak nokta, çizgi ve bunlar arasına kalan bir alanla görünür hale getirilebilir. Bu grafik elemanlar kartografik işaretlerin yapı taşlarıdır.</a:t>
            </a:r>
            <a:endParaRPr lang="tr-TR" sz="2800" noProof="1" smtClean="0"/>
          </a:p>
          <a:p>
            <a:pPr>
              <a:spcAft>
                <a:spcPts val="600"/>
              </a:spcAft>
            </a:pPr>
            <a:r>
              <a:rPr lang="tr-TR" sz="2800" noProof="1" smtClean="0"/>
              <a:t>Kartografik işaret sistemi ile bilgi aktarımında, sintaktik açıdan kendilerine bilgi yüklenen elemanlar  </a:t>
            </a:r>
            <a:r>
              <a:rPr lang="tr-TR" altLang="tr-TR" sz="2800" b="1" noProof="1" smtClean="0"/>
              <a:t>“</a:t>
            </a:r>
            <a:r>
              <a:rPr lang="tr-TR" sz="2800" b="1" noProof="1" smtClean="0"/>
              <a:t>grafik değişkenler</a:t>
            </a:r>
            <a:r>
              <a:rPr lang="tr-TR" altLang="tr-TR" sz="2800" b="1" noProof="1" smtClean="0"/>
              <a:t>”</a:t>
            </a:r>
            <a:r>
              <a:rPr lang="tr-TR" sz="2800" noProof="1" smtClean="0"/>
              <a:t>dir. Grafik değişkenler kartografik işaret sisteminin en küçük elemanı olarak görülmelidir.   </a:t>
            </a:r>
            <a:endParaRPr lang="tr-TR" sz="2800" noProof="1" smtClean="0"/>
          </a:p>
          <a:p>
            <a:pPr>
              <a:spcAft>
                <a:spcPts val="600"/>
              </a:spcAft>
            </a:pPr>
            <a:endParaRPr lang="tr-TR" sz="2800" noProof="1" smtClean="0"/>
          </a:p>
          <a:p>
            <a:pPr>
              <a:spcAft>
                <a:spcPts val="600"/>
              </a:spcAft>
            </a:pPr>
            <a:endParaRPr lang="tr-TR" sz="2800" noProof="1"/>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19058" y="491512"/>
            <a:ext cx="8229600" cy="715962"/>
          </a:xfrm>
        </p:spPr>
        <p:txBody>
          <a:bodyPr/>
          <a:lstStyle/>
          <a:p>
            <a:pPr algn="l" eaLnBrk="1" hangingPunct="1"/>
            <a:r>
              <a:rPr lang="tr-TR" altLang="tr-TR" sz="3600" b="1" dirty="0" smtClean="0"/>
              <a:t>Grafik (görsel) değişkenler</a:t>
            </a:r>
            <a:endParaRPr lang="tr-TR" altLang="tr-TR" sz="3600" b="1" dirty="0" smtClean="0"/>
          </a:p>
        </p:txBody>
      </p:sp>
      <p:pic>
        <p:nvPicPr>
          <p:cNvPr id="9113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1340768"/>
            <a:ext cx="54864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332656"/>
            <a:ext cx="8229600" cy="886544"/>
          </a:xfrm>
        </p:spPr>
        <p:txBody>
          <a:bodyPr/>
          <a:lstStyle/>
          <a:p>
            <a:pPr algn="l" eaLnBrk="1" hangingPunct="1"/>
            <a:r>
              <a:rPr lang="tr-TR" altLang="tr-TR" sz="3600" b="1" dirty="0" smtClean="0"/>
              <a:t>a. Biçim (Şekil)</a:t>
            </a:r>
            <a:endParaRPr lang="tr-TR" altLang="tr-TR" sz="3600" b="1" dirty="0" smtClean="0"/>
          </a:p>
        </p:txBody>
      </p:sp>
      <p:sp>
        <p:nvSpPr>
          <p:cNvPr id="92163" name="Rectangle 3"/>
          <p:cNvSpPr>
            <a:spLocks noGrp="1" noChangeArrowheads="1"/>
          </p:cNvSpPr>
          <p:nvPr>
            <p:ph type="body" idx="1"/>
          </p:nvPr>
        </p:nvSpPr>
        <p:spPr>
          <a:xfrm>
            <a:off x="457200" y="1295400"/>
            <a:ext cx="8229600" cy="2895600"/>
          </a:xfrm>
        </p:spPr>
        <p:txBody>
          <a:bodyPr/>
          <a:lstStyle/>
          <a:p>
            <a:pPr eaLnBrk="1" hangingPunct="1">
              <a:lnSpc>
                <a:spcPct val="90000"/>
              </a:lnSpc>
            </a:pPr>
            <a:r>
              <a:rPr lang="tr-TR" altLang="tr-TR" dirty="0" smtClean="0"/>
              <a:t>Bir sembolün uygulanma yöntemidir. İki şekilde olabilir: </a:t>
            </a:r>
            <a:endParaRPr lang="tr-TR" altLang="tr-TR" dirty="0" smtClean="0"/>
          </a:p>
          <a:p>
            <a:pPr lvl="1" eaLnBrk="1" hangingPunct="1">
              <a:lnSpc>
                <a:spcPct val="90000"/>
              </a:lnSpc>
            </a:pPr>
            <a:r>
              <a:rPr lang="tr-TR" altLang="tr-TR" dirty="0" smtClean="0"/>
              <a:t>Geometrik: Kare, üçgen veya daire şeklinde (Tek bina, kuyu vb.) </a:t>
            </a:r>
            <a:endParaRPr lang="tr-TR" altLang="tr-TR" dirty="0" smtClean="0"/>
          </a:p>
          <a:p>
            <a:pPr lvl="1" eaLnBrk="1" hangingPunct="1">
              <a:lnSpc>
                <a:spcPct val="90000"/>
              </a:lnSpc>
            </a:pPr>
            <a:r>
              <a:rPr lang="tr-TR" altLang="tr-TR" dirty="0" smtClean="0"/>
              <a:t>Simgesel: Temsil ettiği varlığı çağrıştıracak şekilde (Hızar, trafo, cami, okul vb.) </a:t>
            </a:r>
            <a:endParaRPr lang="tr-TR" altLang="tr-TR" dirty="0" smtClean="0"/>
          </a:p>
          <a:p>
            <a:pPr eaLnBrk="1" hangingPunct="1">
              <a:lnSpc>
                <a:spcPct val="90000"/>
              </a:lnSpc>
            </a:pPr>
            <a:endParaRPr lang="tr-TR" altLang="tr-TR" dirty="0" smtClean="0"/>
          </a:p>
        </p:txBody>
      </p:sp>
      <p:pic>
        <p:nvPicPr>
          <p:cNvPr id="9216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5998" y="3284984"/>
            <a:ext cx="43434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a:extLst>
            <a:ext uri="{91240B29-F687-4F45-9708-019B960494DF}">
              <a14:hiddenLine xmlns:a14="http://schemas.microsoft.com/office/drawing/2010/main" w="9525">
                <a:solidFill>
                  <a:schemeClr val="tx1"/>
                </a:solidFill>
                <a:prstDash val="solid"/>
                <a:miter lim="800000"/>
                <a:headEnd/>
                <a:tailEnd/>
              </a14:hiddenLine>
            </a:ext>
          </a:extLst>
        </p:spPr>
        <p:txBody>
          <a:bodyPr/>
          <a:lstStyle/>
          <a:p>
            <a:pPr algn="l" eaLnBrk="1" hangingPunct="1"/>
            <a:r>
              <a:rPr lang="tr-TR" altLang="tr-TR" sz="3600" b="1" smtClean="0"/>
              <a:t>b. Büyüklük</a:t>
            </a:r>
            <a:endParaRPr lang="tr-TR" altLang="tr-TR" sz="3600" b="1" smtClean="0"/>
          </a:p>
        </p:txBody>
      </p:sp>
      <p:sp>
        <p:nvSpPr>
          <p:cNvPr id="93187" name="Rectangle 3"/>
          <p:cNvSpPr>
            <a:spLocks noGrp="1" noChangeArrowheads="1"/>
          </p:cNvSpPr>
          <p:nvPr>
            <p:ph type="body" idx="1"/>
          </p:nvPr>
        </p:nvSpPr>
        <p:spPr>
          <a:xfrm>
            <a:off x="457200" y="1600200"/>
            <a:ext cx="8229600" cy="1371600"/>
          </a:xfrm>
        </p:spPr>
        <p:txBody>
          <a:bodyPr/>
          <a:lstStyle/>
          <a:p>
            <a:pPr eaLnBrk="1" hangingPunct="1"/>
            <a:r>
              <a:rPr lang="tr-TR" altLang="tr-TR" dirty="0" smtClean="0"/>
              <a:t>Bir simgenin, şekil ve yönlendirmesi değişmeden uğradığı boyutsal değişikliktir. </a:t>
            </a:r>
            <a:endParaRPr lang="tr-TR" altLang="tr-TR" dirty="0" smtClean="0"/>
          </a:p>
          <a:p>
            <a:pPr eaLnBrk="1" hangingPunct="1"/>
            <a:endParaRPr lang="tr-TR" altLang="tr-TR" dirty="0" smtClean="0"/>
          </a:p>
          <a:p>
            <a:pPr eaLnBrk="1" hangingPunct="1"/>
            <a:endParaRPr lang="tr-TR" altLang="tr-TR" dirty="0" smtClean="0"/>
          </a:p>
        </p:txBody>
      </p:sp>
      <p:pic>
        <p:nvPicPr>
          <p:cNvPr id="9318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2200" y="2924944"/>
            <a:ext cx="3962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67544" y="404664"/>
            <a:ext cx="8229600" cy="792162"/>
          </a:xfrm>
          <a:noFill/>
          <a:extLst>
            <a:ext uri="{91240B29-F687-4F45-9708-019B960494DF}">
              <a14:hiddenLine xmlns:a14="http://schemas.microsoft.com/office/drawing/2010/main" w="9525">
                <a:solidFill>
                  <a:schemeClr val="tx1"/>
                </a:solidFill>
                <a:prstDash val="solid"/>
                <a:miter lim="800000"/>
                <a:headEnd/>
                <a:tailEnd/>
              </a14:hiddenLine>
            </a:ext>
          </a:extLst>
        </p:spPr>
        <p:txBody>
          <a:bodyPr/>
          <a:lstStyle/>
          <a:p>
            <a:pPr algn="l" eaLnBrk="1" hangingPunct="1"/>
            <a:r>
              <a:rPr lang="tr-TR" altLang="tr-TR" sz="3600" b="1" dirty="0" smtClean="0"/>
              <a:t>c. Yön</a:t>
            </a:r>
            <a:endParaRPr lang="tr-TR" altLang="tr-TR" sz="3600" b="1" dirty="0" smtClean="0"/>
          </a:p>
        </p:txBody>
      </p:sp>
      <p:sp>
        <p:nvSpPr>
          <p:cNvPr id="94211" name="Rectangle 3"/>
          <p:cNvSpPr>
            <a:spLocks noGrp="1" noChangeArrowheads="1"/>
          </p:cNvSpPr>
          <p:nvPr>
            <p:ph type="body" idx="1"/>
          </p:nvPr>
        </p:nvSpPr>
        <p:spPr>
          <a:xfrm>
            <a:off x="457200" y="1196752"/>
            <a:ext cx="8382000" cy="4594448"/>
          </a:xfrm>
        </p:spPr>
        <p:txBody>
          <a:bodyPr/>
          <a:lstStyle/>
          <a:p>
            <a:pPr eaLnBrk="1" hangingPunct="1">
              <a:spcAft>
                <a:spcPct val="30000"/>
              </a:spcAft>
            </a:pPr>
            <a:r>
              <a:rPr lang="tr-TR" altLang="tr-TR" sz="2400" dirty="0" smtClean="0"/>
              <a:t>İşaretin iki boyutlu düzlemde yerleştirilmesidir. Herhangi bir detayın yönünü belirtmede de kullanılabileceği gibi, değişik yöneltme ile başka bir detayı da tanımlayabilir. </a:t>
            </a:r>
            <a:endParaRPr lang="tr-TR" altLang="tr-TR" sz="2400" dirty="0" smtClean="0"/>
          </a:p>
          <a:p>
            <a:pPr eaLnBrk="1" hangingPunct="1">
              <a:spcAft>
                <a:spcPct val="30000"/>
              </a:spcAft>
            </a:pPr>
            <a:r>
              <a:rPr lang="tr-TR" altLang="tr-TR" sz="2400" dirty="0" smtClean="0"/>
              <a:t>Örneğin 1/25 000 ölçekli haritalarda kullanılan işleyen maden sembolü ters olarak kullanıldığında işlemeyen maden anlamına gelmektedir. </a:t>
            </a:r>
            <a:endParaRPr lang="tr-TR" altLang="tr-TR" sz="2400" dirty="0" smtClean="0"/>
          </a:p>
        </p:txBody>
      </p:sp>
      <p:pic>
        <p:nvPicPr>
          <p:cNvPr id="942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3600" y="3830638"/>
            <a:ext cx="51054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67544" y="404664"/>
            <a:ext cx="8229600" cy="990600"/>
          </a:xfrm>
          <a:noFill/>
          <a:extLst>
            <a:ext uri="{91240B29-F687-4F45-9708-019B960494DF}">
              <a14:hiddenLine xmlns:a14="http://schemas.microsoft.com/office/drawing/2010/main" w="9525">
                <a:solidFill>
                  <a:schemeClr val="tx1"/>
                </a:solidFill>
                <a:prstDash val="solid"/>
                <a:miter lim="800000"/>
                <a:headEnd/>
                <a:tailEnd/>
              </a14:hiddenLine>
            </a:ext>
          </a:extLst>
        </p:spPr>
        <p:txBody>
          <a:bodyPr/>
          <a:lstStyle/>
          <a:p>
            <a:pPr algn="l" eaLnBrk="1" hangingPunct="1"/>
            <a:r>
              <a:rPr lang="tr-TR" altLang="tr-TR" sz="3600" b="1" dirty="0" smtClean="0"/>
              <a:t>d. Renk</a:t>
            </a:r>
            <a:endParaRPr lang="tr-TR" altLang="tr-TR" sz="3600" b="1" dirty="0" smtClean="0"/>
          </a:p>
        </p:txBody>
      </p:sp>
      <p:sp>
        <p:nvSpPr>
          <p:cNvPr id="95235" name="Rectangle 3"/>
          <p:cNvSpPr>
            <a:spLocks noGrp="1" noChangeArrowheads="1"/>
          </p:cNvSpPr>
          <p:nvPr>
            <p:ph type="body" idx="1"/>
          </p:nvPr>
        </p:nvSpPr>
        <p:spPr>
          <a:xfrm>
            <a:off x="457200" y="1412776"/>
            <a:ext cx="8229600" cy="5064224"/>
          </a:xfrm>
        </p:spPr>
        <p:txBody>
          <a:bodyPr/>
          <a:lstStyle/>
          <a:p>
            <a:pPr eaLnBrk="1" hangingPunct="1">
              <a:lnSpc>
                <a:spcPct val="80000"/>
              </a:lnSpc>
              <a:spcAft>
                <a:spcPct val="30000"/>
              </a:spcAft>
            </a:pPr>
            <a:r>
              <a:rPr lang="tr-TR" altLang="tr-TR" sz="2800" noProof="1" smtClean="0"/>
              <a:t>Fiziksel ve fizyolojik olarak renk, belirli dalga boylarındaki ışığın (400-700 nm arası) göz-beyin organları vasıtasıyla kişide meydana getirdiği etkidir.</a:t>
            </a:r>
            <a:endParaRPr lang="tr-TR" altLang="tr-TR" sz="2800" noProof="1" smtClean="0"/>
          </a:p>
          <a:p>
            <a:pPr eaLnBrk="1" hangingPunct="1">
              <a:lnSpc>
                <a:spcPct val="80000"/>
              </a:lnSpc>
              <a:spcAft>
                <a:spcPct val="30000"/>
              </a:spcAft>
            </a:pPr>
            <a:r>
              <a:rPr lang="tr-TR" altLang="tr-TR" sz="2800" noProof="1" smtClean="0"/>
              <a:t>Madde olarak ise renk bir boya maddesidir.</a:t>
            </a:r>
            <a:endParaRPr lang="tr-TR" altLang="tr-TR" sz="2800" noProof="1" smtClean="0"/>
          </a:p>
          <a:p>
            <a:pPr eaLnBrk="1" hangingPunct="1">
              <a:lnSpc>
                <a:spcPct val="80000"/>
              </a:lnSpc>
              <a:spcAft>
                <a:spcPct val="30000"/>
              </a:spcAft>
            </a:pPr>
            <a:r>
              <a:rPr lang="tr-TR" altLang="tr-TR" sz="2800" noProof="1" smtClean="0"/>
              <a:t>Işık rengi ise, herhangi bir ışık kaynağından çıkan ve gönderilen renksel etkidir. </a:t>
            </a:r>
            <a:endParaRPr lang="tr-TR" altLang="tr-TR" sz="2800" noProof="1" smtClean="0"/>
          </a:p>
          <a:p>
            <a:pPr eaLnBrk="1" hangingPunct="1">
              <a:lnSpc>
                <a:spcPct val="80000"/>
              </a:lnSpc>
              <a:spcAft>
                <a:spcPct val="30000"/>
              </a:spcAft>
            </a:pPr>
            <a:r>
              <a:rPr lang="tr-TR" altLang="tr-TR" sz="2800" noProof="1" smtClean="0"/>
              <a:t>Renksiz ışık bir cisim üzerine düşerse, tayfın bir kısmı cisim tarafından yutulur. Tayfın geri gönderilerek göz-beyin tarafından algılanan kısmına, o cismin rengi denilir.</a:t>
            </a:r>
            <a:endParaRPr lang="tr-TR" altLang="tr-TR" sz="2800" noProof="1" smtClean="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1752600"/>
            <a:ext cx="8610600"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539552" y="1268760"/>
            <a:ext cx="8229600" cy="2286000"/>
          </a:xfrm>
        </p:spPr>
        <p:txBody>
          <a:bodyPr>
            <a:normAutofit/>
          </a:bodyPr>
          <a:lstStyle/>
          <a:p>
            <a:pPr eaLnBrk="1" hangingPunct="1">
              <a:spcAft>
                <a:spcPts val="600"/>
              </a:spcAft>
            </a:pPr>
            <a:r>
              <a:rPr lang="tr-TR" altLang="tr-TR" sz="2800" noProof="1" smtClean="0"/>
              <a:t>Renkler üç faktörle karakterize edilir:</a:t>
            </a:r>
            <a:endParaRPr lang="tr-TR" altLang="tr-TR" sz="2800" noProof="1" smtClean="0"/>
          </a:p>
          <a:p>
            <a:pPr lvl="1" eaLnBrk="1" hangingPunct="1">
              <a:spcAft>
                <a:spcPts val="600"/>
              </a:spcAft>
            </a:pPr>
            <a:r>
              <a:rPr lang="tr-TR" altLang="tr-TR" sz="2800" noProof="1" smtClean="0"/>
              <a:t>Rengin ismi (Hue)</a:t>
            </a:r>
            <a:endParaRPr lang="tr-TR" altLang="tr-TR" sz="2800" noProof="1" smtClean="0"/>
          </a:p>
          <a:p>
            <a:pPr lvl="1" eaLnBrk="1" hangingPunct="1">
              <a:spcAft>
                <a:spcPts val="600"/>
              </a:spcAft>
            </a:pPr>
            <a:r>
              <a:rPr lang="tr-TR" altLang="tr-TR" sz="2800" noProof="1" smtClean="0"/>
              <a:t>Rengin doygunluk derecesi (Saturation)</a:t>
            </a:r>
            <a:endParaRPr lang="tr-TR" altLang="tr-TR" sz="2800" noProof="1" smtClean="0"/>
          </a:p>
          <a:p>
            <a:pPr lvl="1" eaLnBrk="1" hangingPunct="1">
              <a:spcAft>
                <a:spcPts val="600"/>
              </a:spcAft>
            </a:pPr>
            <a:r>
              <a:rPr lang="tr-TR" altLang="tr-TR" sz="2800" noProof="1" smtClean="0"/>
              <a:t>Beyazlık değeri (Intensity/Value)</a:t>
            </a:r>
            <a:endParaRPr lang="tr-TR" altLang="tr-TR" sz="2800" noProof="1" smtClean="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body" idx="1"/>
          </p:nvPr>
        </p:nvSpPr>
        <p:spPr>
          <a:xfrm>
            <a:off x="179512" y="1295400"/>
            <a:ext cx="8856984" cy="4876800"/>
          </a:xfrm>
        </p:spPr>
        <p:txBody>
          <a:bodyPr>
            <a:normAutofit/>
          </a:bodyPr>
          <a:lstStyle/>
          <a:p>
            <a:pPr eaLnBrk="1" hangingPunct="1">
              <a:spcAft>
                <a:spcPts val="600"/>
              </a:spcAft>
            </a:pPr>
            <a:r>
              <a:rPr lang="tr-TR" altLang="tr-TR" sz="2800" noProof="1" smtClean="0"/>
              <a:t>Renklerin algılanmasında değişik sentezler uygulanır. Bunlardan en çok kullanılan ikisi şunlardır:</a:t>
            </a:r>
            <a:endParaRPr lang="tr-TR" altLang="tr-TR" sz="2800" noProof="1" smtClean="0"/>
          </a:p>
          <a:p>
            <a:pPr lvl="1" eaLnBrk="1" hangingPunct="1"/>
            <a:r>
              <a:rPr lang="tr-TR" altLang="tr-TR" sz="2400" noProof="1" smtClean="0"/>
              <a:t>Toplayıcı (Toplamalı/Toplamsal/Eklemeli (Additive) renkler: Kırmızı,Yeşil, Mavi (Işık renkleri)</a:t>
            </a:r>
            <a:endParaRPr lang="tr-TR" altLang="tr-TR" sz="2400" noProof="1" smtClean="0"/>
          </a:p>
          <a:p>
            <a:pPr lvl="1" eaLnBrk="1" hangingPunct="1">
              <a:spcBef>
                <a:spcPts val="1800"/>
              </a:spcBef>
            </a:pPr>
            <a:r>
              <a:rPr lang="tr-TR" altLang="tr-TR" sz="2400" noProof="1" smtClean="0"/>
              <a:t>Çıkarıcı (Çıkarmalı (Subtractive) renkler: </a:t>
            </a:r>
            <a:endParaRPr lang="tr-TR" altLang="tr-TR" sz="2400" noProof="1" smtClean="0"/>
          </a:p>
          <a:p>
            <a:pPr marL="274320" lvl="1" indent="0" eaLnBrk="1" hangingPunct="1">
              <a:spcBef>
                <a:spcPts val="0"/>
              </a:spcBef>
              <a:buNone/>
            </a:pPr>
            <a:r>
              <a:rPr lang="tr-TR" altLang="tr-TR" sz="2400" noProof="1" smtClean="0"/>
              <a:t>  Cyan, Magenta, Sarı (Boya renkleri) </a:t>
            </a:r>
            <a:endParaRPr lang="tr-TR" altLang="tr-TR" sz="2400" noProof="1"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sz="3200" b="1" dirty="0" smtClean="0"/>
              <a:t>Ölçek ve Ölçek Gösterimleri</a:t>
            </a:r>
            <a:endParaRPr lang="tr-TR" sz="3200" b="1" dirty="0"/>
          </a:p>
        </p:txBody>
      </p:sp>
      <p:sp>
        <p:nvSpPr>
          <p:cNvPr id="3" name="İçerik Yer Tutucusu 2"/>
          <p:cNvSpPr>
            <a:spLocks noGrp="1"/>
          </p:cNvSpPr>
          <p:nvPr>
            <p:ph idx="1"/>
          </p:nvPr>
        </p:nvSpPr>
        <p:spPr>
          <a:xfrm>
            <a:off x="457200" y="1340768"/>
            <a:ext cx="8507288" cy="5184576"/>
          </a:xfrm>
        </p:spPr>
        <p:txBody>
          <a:bodyPr>
            <a:noAutofit/>
          </a:bodyPr>
          <a:lstStyle/>
          <a:p>
            <a:r>
              <a:rPr lang="tr-TR" sz="2800" noProof="1" smtClean="0"/>
              <a:t>Harita Ölçeği: Harita üzerindeki bir uzunluğun arazideki uzunluğa oranıdır. Ölçek birimsiz bir büyüklüktür. Ölçek haritanın kartografik  tasarımına yön veren en önemli faktörlerden biridir.</a:t>
            </a:r>
            <a:endParaRPr lang="tr-TR" sz="2800" noProof="1" smtClean="0"/>
          </a:p>
          <a:p>
            <a:endParaRPr lang="tr-TR" sz="2800" noProof="1" smtClean="0"/>
          </a:p>
          <a:p>
            <a:r>
              <a:rPr lang="tr-TR" sz="2800" noProof="1" smtClean="0"/>
              <a:t>Ölçek Gösterimleri</a:t>
            </a:r>
            <a:endParaRPr lang="tr-TR" sz="2800" noProof="1" smtClean="0"/>
          </a:p>
          <a:p>
            <a:pPr lvl="1"/>
            <a:r>
              <a:rPr lang="tr-TR" sz="2400" noProof="1" smtClean="0"/>
              <a:t>a. Oransal ölçekler</a:t>
            </a:r>
            <a:endParaRPr lang="tr-TR" sz="2400" noProof="1" smtClean="0"/>
          </a:p>
          <a:p>
            <a:pPr lvl="1"/>
            <a:r>
              <a:rPr lang="tr-TR" sz="2400" noProof="1" smtClean="0"/>
              <a:t>b. Grafik ölçekler</a:t>
            </a:r>
            <a:endParaRPr lang="tr-TR" sz="2400" noProof="1" smtClean="0"/>
          </a:p>
          <a:p>
            <a:pPr lvl="3"/>
            <a:r>
              <a:rPr lang="tr-TR" sz="2000" noProof="1" smtClean="0"/>
              <a:t>Doğrusal ölçekler</a:t>
            </a:r>
            <a:endParaRPr lang="tr-TR" sz="2000" noProof="1" smtClean="0"/>
          </a:p>
          <a:p>
            <a:pPr lvl="3"/>
            <a:r>
              <a:rPr lang="tr-TR" sz="2000" noProof="1" smtClean="0"/>
              <a:t>Geometrik ölçekler</a:t>
            </a:r>
            <a:endParaRPr lang="tr-TR" sz="2000" noProof="1" smtClean="0"/>
          </a:p>
          <a:p>
            <a:pPr lvl="1"/>
            <a:r>
              <a:rPr lang="tr-TR" sz="2400" noProof="1" smtClean="0"/>
              <a:t>c. Metrik olmayan ölçekler</a:t>
            </a:r>
            <a:endParaRPr lang="tr-TR" sz="2400" noProof="1" smtClean="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414783"/>
            <a:ext cx="6017096" cy="317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p:cNvSpPr>
            <a:spLocks noGrp="1" noChangeArrowheads="1"/>
          </p:cNvSpPr>
          <p:nvPr>
            <p:ph type="body" sz="half" idx="1"/>
          </p:nvPr>
        </p:nvSpPr>
        <p:spPr>
          <a:xfrm>
            <a:off x="228600" y="3657600"/>
            <a:ext cx="4267200" cy="1858963"/>
          </a:xfrm>
        </p:spPr>
        <p:txBody>
          <a:bodyPr/>
          <a:lstStyle/>
          <a:p>
            <a:pPr eaLnBrk="1" hangingPunct="1"/>
            <a:r>
              <a:rPr lang="tr-TR" altLang="tr-TR" sz="2000" noProof="1" smtClean="0"/>
              <a:t>Yeşil + Kırmızı = Sarı</a:t>
            </a:r>
            <a:endParaRPr lang="tr-TR" altLang="tr-TR" sz="2000" noProof="1" smtClean="0"/>
          </a:p>
          <a:p>
            <a:pPr eaLnBrk="1" hangingPunct="1"/>
            <a:r>
              <a:rPr lang="tr-TR" altLang="tr-TR" sz="2000" noProof="1" smtClean="0"/>
              <a:t>Kırmızı + Mavi = Magenta</a:t>
            </a:r>
            <a:endParaRPr lang="tr-TR" altLang="tr-TR" sz="2000" noProof="1" smtClean="0"/>
          </a:p>
          <a:p>
            <a:pPr eaLnBrk="1" hangingPunct="1"/>
            <a:r>
              <a:rPr lang="tr-TR" altLang="tr-TR" sz="2000" noProof="1" smtClean="0"/>
              <a:t>Mavi + Yeşil = Cyan</a:t>
            </a:r>
            <a:endParaRPr lang="tr-TR" altLang="tr-TR" sz="2000" noProof="1" smtClean="0"/>
          </a:p>
          <a:p>
            <a:pPr eaLnBrk="1" hangingPunct="1">
              <a:spcBef>
                <a:spcPct val="0"/>
              </a:spcBef>
            </a:pPr>
            <a:r>
              <a:rPr lang="tr-TR" altLang="tr-TR" sz="2000" noProof="1" smtClean="0"/>
              <a:t>Yeşil + Mavi + Kırmızı = Beyaz</a:t>
            </a:r>
            <a:r>
              <a:rPr lang="tr-TR" altLang="tr-TR" noProof="1" smtClean="0"/>
              <a:t> </a:t>
            </a:r>
            <a:endParaRPr lang="tr-TR" altLang="tr-TR" noProof="1" smtClean="0"/>
          </a:p>
        </p:txBody>
      </p:sp>
      <p:sp>
        <p:nvSpPr>
          <p:cNvPr id="99332" name="Rectangle 4"/>
          <p:cNvSpPr>
            <a:spLocks noGrp="1" noChangeArrowheads="1"/>
          </p:cNvSpPr>
          <p:nvPr>
            <p:ph type="body" sz="half" idx="2"/>
          </p:nvPr>
        </p:nvSpPr>
        <p:spPr>
          <a:xfrm>
            <a:off x="4648200" y="3581400"/>
            <a:ext cx="4038600" cy="1143000"/>
          </a:xfrm>
        </p:spPr>
        <p:txBody>
          <a:bodyPr/>
          <a:lstStyle/>
          <a:p>
            <a:pPr eaLnBrk="1" hangingPunct="1"/>
            <a:r>
              <a:rPr lang="tr-TR" altLang="tr-TR" sz="2000" noProof="1" smtClean="0"/>
              <a:t>Cyan + Magenta = Mavi</a:t>
            </a:r>
            <a:endParaRPr lang="tr-TR" altLang="tr-TR" noProof="1" smtClean="0"/>
          </a:p>
          <a:p>
            <a:pPr eaLnBrk="1" hangingPunct="1"/>
            <a:r>
              <a:rPr lang="tr-TR" altLang="tr-TR" sz="2000" noProof="1" smtClean="0"/>
              <a:t>Cyan + Sarı = Yeşil </a:t>
            </a:r>
            <a:endParaRPr lang="tr-TR" altLang="tr-TR" sz="2000" noProof="1" smtClean="0"/>
          </a:p>
          <a:p>
            <a:pPr eaLnBrk="1" hangingPunct="1"/>
            <a:r>
              <a:rPr lang="tr-TR" altLang="tr-TR" sz="2000" noProof="1" smtClean="0"/>
              <a:t>Sarı + Magenta = Kırmızı </a:t>
            </a:r>
            <a:endParaRPr lang="tr-TR" altLang="tr-TR" sz="2000" noProof="1" smtClean="0"/>
          </a:p>
          <a:p>
            <a:pPr eaLnBrk="1" hangingPunct="1"/>
            <a:endParaRPr lang="tr-TR" altLang="tr-TR" sz="2000" noProof="1" smtClean="0"/>
          </a:p>
        </p:txBody>
      </p:sp>
      <p:sp>
        <p:nvSpPr>
          <p:cNvPr id="99333" name="Rectangle 5"/>
          <p:cNvSpPr>
            <a:spLocks noChangeArrowheads="1"/>
          </p:cNvSpPr>
          <p:nvPr/>
        </p:nvSpPr>
        <p:spPr bwMode="auto">
          <a:xfrm>
            <a:off x="4412196" y="4724400"/>
            <a:ext cx="450320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tr-TR" altLang="tr-TR" sz="1600" noProof="1" smtClean="0"/>
              <a:t>Teorik olarak CMY (Cyan-Magenta-Yellow)’nin toplamı siyahı oluşturur. Fakat pratikte (basım şartlarında) çeşitli kimyasal ve fiziksel şartlardan dolayı tam siyah oluşmaz ve baskıda ayrıca siyah mürekkep kullanılır ve (K) sembolü ile gösterilir. Baskı işlemlerinde CMY renk modelinin uygulanması “trikromi baskı” veya “dört renk CMYK baskı “ olarak tanımlanır. </a:t>
            </a:r>
            <a:endParaRPr lang="tr-TR" altLang="tr-TR" sz="1600" noProof="1"/>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332656"/>
            <a:ext cx="8229600" cy="990600"/>
          </a:xfrm>
        </p:spPr>
        <p:txBody>
          <a:bodyPr/>
          <a:lstStyle/>
          <a:p>
            <a:pPr algn="l" eaLnBrk="1" hangingPunct="1"/>
            <a:r>
              <a:rPr lang="tr-TR" altLang="tr-TR" b="1" dirty="0" smtClean="0"/>
              <a:t>Toplamalı renkler</a:t>
            </a:r>
            <a:endParaRPr lang="tr-TR" altLang="tr-TR" b="1" dirty="0" smtClean="0"/>
          </a:p>
        </p:txBody>
      </p:sp>
      <p:sp>
        <p:nvSpPr>
          <p:cNvPr id="100355" name="Rectangle 3"/>
          <p:cNvSpPr>
            <a:spLocks noGrp="1" noChangeArrowheads="1"/>
          </p:cNvSpPr>
          <p:nvPr>
            <p:ph type="body" idx="1"/>
          </p:nvPr>
        </p:nvSpPr>
        <p:spPr>
          <a:xfrm>
            <a:off x="457200" y="1600200"/>
            <a:ext cx="8382000" cy="4876800"/>
          </a:xfrm>
        </p:spPr>
        <p:txBody>
          <a:bodyPr>
            <a:normAutofit/>
          </a:bodyPr>
          <a:lstStyle/>
          <a:p>
            <a:pPr eaLnBrk="1" hangingPunct="1">
              <a:lnSpc>
                <a:spcPct val="80000"/>
              </a:lnSpc>
              <a:spcAft>
                <a:spcPct val="30000"/>
              </a:spcAft>
            </a:pPr>
            <a:r>
              <a:rPr lang="tr-TR" altLang="tr-TR" sz="2800" noProof="1" smtClean="0"/>
              <a:t>Prensip; tek renkli ışınların </a:t>
            </a:r>
            <a:r>
              <a:rPr lang="tr-TR" altLang="tr-TR" sz="2800" b="1" noProof="1" smtClean="0"/>
              <a:t>birleşerek </a:t>
            </a:r>
            <a:r>
              <a:rPr lang="tr-TR" altLang="tr-TR" sz="2800" noProof="1" smtClean="0"/>
              <a:t>diğer renkleri oluşturmasıdır. </a:t>
            </a:r>
            <a:endParaRPr lang="tr-TR" altLang="tr-TR" sz="2800" noProof="1" smtClean="0"/>
          </a:p>
          <a:p>
            <a:pPr eaLnBrk="1" hangingPunct="1">
              <a:lnSpc>
                <a:spcPct val="80000"/>
              </a:lnSpc>
              <a:spcAft>
                <a:spcPct val="30000"/>
              </a:spcAft>
            </a:pPr>
            <a:r>
              <a:rPr lang="tr-TR" altLang="tr-TR" sz="2800" noProof="1" smtClean="0"/>
              <a:t>1860 yılında İskoç bilim adamı James Clark Maxwell tarafından ortaya konmuştur. (Örneğin televizyon, bilgisayar ekranları bu prensiple çalışır)</a:t>
            </a:r>
            <a:endParaRPr lang="tr-TR" altLang="tr-TR" sz="2800" noProof="1" smtClean="0"/>
          </a:p>
          <a:p>
            <a:pPr eaLnBrk="1" hangingPunct="1">
              <a:lnSpc>
                <a:spcPct val="80000"/>
              </a:lnSpc>
              <a:spcAft>
                <a:spcPct val="30000"/>
              </a:spcAft>
            </a:pPr>
            <a:r>
              <a:rPr lang="tr-TR" altLang="tr-TR" sz="2800" noProof="1" smtClean="0"/>
              <a:t>Görülebilen üç renk (Mavi-Yeşil ve Kırmızı- İngilizce Red Green Blue-RGB) birleşirse beyaz rengi verir. </a:t>
            </a:r>
            <a:endParaRPr lang="tr-TR" altLang="tr-TR" sz="2800" noProof="1" smtClean="0"/>
          </a:p>
          <a:p>
            <a:pPr eaLnBrk="1" hangingPunct="1">
              <a:lnSpc>
                <a:spcPct val="80000"/>
              </a:lnSpc>
              <a:spcAft>
                <a:spcPct val="30000"/>
              </a:spcAft>
            </a:pPr>
            <a:r>
              <a:rPr lang="tr-TR" altLang="tr-TR" sz="2800" noProof="1" smtClean="0"/>
              <a:t>Yeşil, Kırmızı ve Mavi renklere </a:t>
            </a:r>
            <a:r>
              <a:rPr lang="tr-TR" altLang="tr-TR" sz="2800" b="1" noProof="1" smtClean="0"/>
              <a:t>temel renkler </a:t>
            </a:r>
            <a:r>
              <a:rPr lang="tr-TR" altLang="tr-TR" sz="2800" noProof="1" smtClean="0"/>
              <a:t>denir. Bunların arasında </a:t>
            </a:r>
            <a:r>
              <a:rPr lang="tr-TR" altLang="tr-TR" sz="2800" b="1" noProof="1" smtClean="0"/>
              <a:t>tamamlayıcı renkler </a:t>
            </a:r>
            <a:r>
              <a:rPr lang="tr-TR" altLang="tr-TR" sz="2800" noProof="1" smtClean="0"/>
              <a:t>vardır. </a:t>
            </a:r>
            <a:endParaRPr lang="tr-TR" altLang="tr-TR" sz="2800" noProof="1" smtClean="0"/>
          </a:p>
          <a:p>
            <a:pPr eaLnBrk="1" hangingPunct="1">
              <a:lnSpc>
                <a:spcPct val="80000"/>
              </a:lnSpc>
              <a:spcAft>
                <a:spcPct val="30000"/>
              </a:spcAft>
            </a:pPr>
            <a:endParaRPr lang="tr-TR" altLang="tr-TR" sz="2800" noProof="1" smtClean="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404664"/>
            <a:ext cx="8229600" cy="990600"/>
          </a:xfrm>
        </p:spPr>
        <p:txBody>
          <a:bodyPr/>
          <a:lstStyle/>
          <a:p>
            <a:pPr algn="l" eaLnBrk="1" hangingPunct="1"/>
            <a:r>
              <a:rPr lang="tr-TR" altLang="tr-TR" b="1" dirty="0" smtClean="0"/>
              <a:t>Çıkarmalı renkler</a:t>
            </a:r>
            <a:endParaRPr lang="tr-TR" altLang="tr-TR" b="1" dirty="0" smtClean="0"/>
          </a:p>
        </p:txBody>
      </p:sp>
      <p:sp>
        <p:nvSpPr>
          <p:cNvPr id="101379" name="Rectangle 3"/>
          <p:cNvSpPr>
            <a:spLocks noGrp="1" noChangeArrowheads="1"/>
          </p:cNvSpPr>
          <p:nvPr>
            <p:ph type="body" idx="1"/>
          </p:nvPr>
        </p:nvSpPr>
        <p:spPr>
          <a:xfrm>
            <a:off x="457200" y="1447800"/>
            <a:ext cx="8534400" cy="4953000"/>
          </a:xfrm>
        </p:spPr>
        <p:txBody>
          <a:bodyPr/>
          <a:lstStyle/>
          <a:p>
            <a:pPr eaLnBrk="1" hangingPunct="1">
              <a:lnSpc>
                <a:spcPct val="80000"/>
              </a:lnSpc>
              <a:spcAft>
                <a:spcPct val="30000"/>
              </a:spcAft>
            </a:pPr>
            <a:r>
              <a:rPr lang="tr-TR" altLang="tr-TR" sz="2800" noProof="1" smtClean="0"/>
              <a:t>Toplamsal sentezde tamamlayıcı renk olarak tanımlanan cyan, magenta ve sarı renkler bu sentezde </a:t>
            </a:r>
            <a:r>
              <a:rPr lang="tr-TR" altLang="tr-TR" sz="2800" b="1" noProof="1" smtClean="0"/>
              <a:t>ana renkler </a:t>
            </a:r>
            <a:r>
              <a:rPr lang="tr-TR" altLang="tr-TR" sz="2800" noProof="1" smtClean="0"/>
              <a:t>olarak adlandırılır.</a:t>
            </a:r>
            <a:endParaRPr lang="tr-TR" altLang="tr-TR" sz="2800" noProof="1" smtClean="0"/>
          </a:p>
          <a:p>
            <a:pPr eaLnBrk="1" hangingPunct="1">
              <a:lnSpc>
                <a:spcPct val="80000"/>
              </a:lnSpc>
              <a:spcAft>
                <a:spcPct val="30000"/>
              </a:spcAft>
            </a:pPr>
            <a:r>
              <a:rPr lang="tr-TR" altLang="tr-TR" sz="2800" noProof="1" smtClean="0"/>
              <a:t>Çıkarıcı renk modeli (CMY), baskı öncesi ve baskı işlemlerinde kullanılan bir modeldir. </a:t>
            </a:r>
            <a:endParaRPr lang="tr-TR" altLang="tr-TR" sz="2800" noProof="1" smtClean="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457200" y="914400"/>
            <a:ext cx="8229600" cy="5211763"/>
          </a:xfrm>
        </p:spPr>
        <p:txBody>
          <a:bodyPr/>
          <a:lstStyle/>
          <a:p>
            <a:pPr eaLnBrk="1" hangingPunct="1">
              <a:lnSpc>
                <a:spcPct val="90000"/>
              </a:lnSpc>
              <a:spcAft>
                <a:spcPct val="30000"/>
              </a:spcAft>
            </a:pPr>
            <a:r>
              <a:rPr lang="tr-TR" altLang="tr-TR" sz="2400" noProof="1" smtClean="0"/>
              <a:t>Baskıda kullanılan CMY mürekkeplerinin pigmentleri (boyaya rengini veren madde) birer filtre gibi davranarak ışığın bazı dalgalarını emer ve görünen spektrumdan çıkarır. Bu işlem mürekkeplerin beyaz bir kâğıda basılmasıyla oluşur. Burada CMY mürekkepleri saydam olduğu için birbirlerini tamamen örtmezler. Işık bu mürekkeplerin içinden geçerek alttaki kâğıdın beyaz zemininden yansır. Bu yansımada CMY’nin değişik oranlarında kâğıda aktarılan renk, RGB olarak gözümüzde algılanır. </a:t>
            </a:r>
            <a:endParaRPr lang="tr-TR" altLang="tr-TR" sz="2400" noProof="1" smtClean="0"/>
          </a:p>
          <a:p>
            <a:pPr eaLnBrk="1" hangingPunct="1">
              <a:lnSpc>
                <a:spcPct val="90000"/>
              </a:lnSpc>
            </a:pPr>
            <a:r>
              <a:rPr lang="tr-TR" altLang="tr-TR" sz="2400" noProof="1" smtClean="0"/>
              <a:t>Ana renkler ikili gruplar halinde ilişkilendirildiğinde temel renkler elde edilir. Ana renklerin değişik oranlarda birleştirilmeleri ile tüm renkler elde edilir. </a:t>
            </a:r>
            <a:endParaRPr lang="tr-TR" altLang="tr-TR" sz="2400" noProof="1" smtClean="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l" eaLnBrk="1" hangingPunct="1"/>
            <a:r>
              <a:rPr lang="tr-TR" altLang="tr-TR" sz="3600" b="1" smtClean="0"/>
              <a:t>e. Beyazlık değeri</a:t>
            </a:r>
            <a:endParaRPr lang="tr-TR" altLang="tr-TR" sz="3600" b="1" smtClean="0"/>
          </a:p>
        </p:txBody>
      </p:sp>
      <p:sp>
        <p:nvSpPr>
          <p:cNvPr id="103427" name="Rectangle 3"/>
          <p:cNvSpPr>
            <a:spLocks noGrp="1" noChangeArrowheads="1"/>
          </p:cNvSpPr>
          <p:nvPr>
            <p:ph type="body" idx="1"/>
          </p:nvPr>
        </p:nvSpPr>
        <p:spPr>
          <a:xfrm>
            <a:off x="457200" y="1600200"/>
            <a:ext cx="8229600" cy="1219200"/>
          </a:xfrm>
        </p:spPr>
        <p:txBody>
          <a:bodyPr/>
          <a:lstStyle/>
          <a:p>
            <a:pPr eaLnBrk="1" hangingPunct="1"/>
            <a:r>
              <a:rPr lang="tr-TR" altLang="tr-TR" dirty="0" smtClean="0"/>
              <a:t>Verilen bir rengin beyazdan doyma noktasına doğru ilerlemesidir. </a:t>
            </a:r>
            <a:endParaRPr lang="tr-TR" altLang="tr-TR" dirty="0" smtClean="0"/>
          </a:p>
        </p:txBody>
      </p:sp>
      <p:pic>
        <p:nvPicPr>
          <p:cNvPr id="1034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2971800"/>
            <a:ext cx="75438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l" eaLnBrk="1" hangingPunct="1"/>
            <a:r>
              <a:rPr lang="tr-TR" altLang="tr-TR" b="1" smtClean="0"/>
              <a:t>f. Dolgu</a:t>
            </a:r>
            <a:endParaRPr lang="tr-TR" altLang="tr-TR" b="1" smtClean="0"/>
          </a:p>
        </p:txBody>
      </p:sp>
      <p:sp>
        <p:nvSpPr>
          <p:cNvPr id="104451" name="Rectangle 3"/>
          <p:cNvSpPr>
            <a:spLocks noGrp="1" noChangeArrowheads="1"/>
          </p:cNvSpPr>
          <p:nvPr>
            <p:ph type="body" idx="1"/>
          </p:nvPr>
        </p:nvSpPr>
        <p:spPr>
          <a:xfrm>
            <a:off x="457200" y="1600200"/>
            <a:ext cx="8229600" cy="2743200"/>
          </a:xfrm>
        </p:spPr>
        <p:txBody>
          <a:bodyPr/>
          <a:lstStyle/>
          <a:p>
            <a:pPr eaLnBrk="1" hangingPunct="1"/>
            <a:r>
              <a:rPr lang="tr-TR" altLang="tr-TR" sz="2800" dirty="0" smtClean="0"/>
              <a:t>Verilen bir yüzeyde bir sembolün dağılımının düzenlenmesidir. </a:t>
            </a:r>
            <a:endParaRPr lang="tr-TR" altLang="tr-TR" sz="2800" dirty="0" smtClean="0"/>
          </a:p>
          <a:p>
            <a:pPr eaLnBrk="1" hangingPunct="1"/>
            <a:r>
              <a:rPr lang="tr-TR" altLang="tr-TR" sz="2800" dirty="0" smtClean="0"/>
              <a:t>Tek renkli bir haritada, hububat ekimi yapılan alan için eğik çizgiler kullanılırken, meyve yetiştirilen alanda noktaların kullanılması buna örnek olarak verilebilir. </a:t>
            </a:r>
            <a:endParaRPr lang="tr-TR" altLang="tr-TR" sz="2800" dirty="0" smtClean="0"/>
          </a:p>
        </p:txBody>
      </p:sp>
      <p:pic>
        <p:nvPicPr>
          <p:cNvPr id="10445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5000" y="4648200"/>
            <a:ext cx="5257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l" eaLnBrk="1" hangingPunct="1"/>
            <a:r>
              <a:rPr lang="tr-TR" altLang="tr-TR" b="1" smtClean="0"/>
              <a:t>g. Dinamik</a:t>
            </a:r>
            <a:endParaRPr lang="tr-TR" altLang="tr-TR" b="1" smtClean="0"/>
          </a:p>
        </p:txBody>
      </p:sp>
      <p:sp>
        <p:nvSpPr>
          <p:cNvPr id="105475" name="Rectangle 3"/>
          <p:cNvSpPr>
            <a:spLocks noGrp="1" noChangeArrowheads="1"/>
          </p:cNvSpPr>
          <p:nvPr>
            <p:ph type="body" idx="1"/>
          </p:nvPr>
        </p:nvSpPr>
        <p:spPr>
          <a:xfrm>
            <a:off x="457200" y="1600200"/>
            <a:ext cx="8458200" cy="4876800"/>
          </a:xfrm>
        </p:spPr>
        <p:txBody>
          <a:bodyPr/>
          <a:lstStyle/>
          <a:p>
            <a:pPr eaLnBrk="1" hangingPunct="1">
              <a:lnSpc>
                <a:spcPct val="90000"/>
              </a:lnSpc>
            </a:pPr>
            <a:r>
              <a:rPr lang="tr-TR" altLang="tr-TR" sz="2800" dirty="0" smtClean="0"/>
              <a:t>Bir sembolün belli bir zaman içerisinde gösterdiği değişikliği ifade eder. Özellikle bilgisayar üzerinde sunulan haritalarda çok kullanışlı bir değişkendir. </a:t>
            </a:r>
            <a:endParaRPr lang="tr-TR" altLang="tr-TR" sz="2800" dirty="0" smtClean="0"/>
          </a:p>
          <a:p>
            <a:pPr eaLnBrk="1" hangingPunct="1">
              <a:lnSpc>
                <a:spcPct val="90000"/>
              </a:lnSpc>
            </a:pPr>
            <a:r>
              <a:rPr lang="tr-TR" altLang="tr-TR" sz="2800" dirty="0" smtClean="0"/>
              <a:t>Dinamizme konu değişiklikler şunlardır: </a:t>
            </a:r>
            <a:endParaRPr lang="tr-TR" altLang="tr-TR" sz="2800" dirty="0" smtClean="0"/>
          </a:p>
          <a:p>
            <a:pPr lvl="1" eaLnBrk="1" hangingPunct="1">
              <a:lnSpc>
                <a:spcPct val="90000"/>
              </a:lnSpc>
            </a:pPr>
            <a:r>
              <a:rPr lang="tr-TR" altLang="tr-TR" sz="2400" dirty="0" smtClean="0"/>
              <a:t>Yer değiştirme: Noktasal, çizgisel veya alan yapıda bir olayın/olgunun yer değiştirmesidir. </a:t>
            </a:r>
            <a:endParaRPr lang="tr-TR" altLang="tr-TR" sz="2400" dirty="0" smtClean="0"/>
          </a:p>
          <a:p>
            <a:pPr lvl="1" eaLnBrk="1" hangingPunct="1">
              <a:lnSpc>
                <a:spcPct val="90000"/>
              </a:lnSpc>
            </a:pPr>
            <a:r>
              <a:rPr lang="tr-TR" altLang="tr-TR" sz="2400" dirty="0" smtClean="0"/>
              <a:t>Yanıp sönme, kırpma: Bir detaya ait sembolün kısa aralıklarla görünmesi ve kaybolmasıdır. </a:t>
            </a:r>
            <a:endParaRPr lang="tr-TR" altLang="tr-TR" sz="2400" dirty="0" smtClean="0"/>
          </a:p>
          <a:p>
            <a:pPr lvl="1" eaLnBrk="1" hangingPunct="1">
              <a:lnSpc>
                <a:spcPct val="90000"/>
              </a:lnSpc>
            </a:pPr>
            <a:r>
              <a:rPr lang="tr-TR" altLang="tr-TR" sz="2400" dirty="0" smtClean="0"/>
              <a:t>Değişinim (mutasyon): Bir nesnenin farklı bir nesne ile yer değiştirmesidir. Örneğin yanıp sönme esnasında sulu çeşmenin kuru çeşme ile değişmesi şeklinde ifade edilebilir. </a:t>
            </a:r>
            <a:endParaRPr lang="tr-TR" altLang="tr-TR" sz="2400" dirty="0" smtClean="0"/>
          </a:p>
          <a:p>
            <a:pPr eaLnBrk="1" hangingPunct="1">
              <a:lnSpc>
                <a:spcPct val="90000"/>
              </a:lnSpc>
            </a:pPr>
            <a:endParaRPr lang="tr-TR" altLang="tr-TR" sz="2800" dirty="0" smtClean="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0"/>
            <a:ext cx="8229600" cy="2332856"/>
          </a:xfrm>
        </p:spPr>
        <p:txBody>
          <a:bodyPr>
            <a:noAutofit/>
          </a:bodyPr>
          <a:lstStyle/>
          <a:p>
            <a:r>
              <a:rPr lang="tr-TR" sz="3200" noProof="1" smtClean="0"/>
              <a:t>Grafik değişkenler yardımıyla grafik yapı taşları nokta ve çizgi kullanılarak yeni işaretler oluşturulmasına semiotikte </a:t>
            </a:r>
            <a:r>
              <a:rPr lang="tr-TR" altLang="tr-TR" sz="3200" b="1" noProof="1" smtClean="0"/>
              <a:t>“</a:t>
            </a:r>
            <a:r>
              <a:rPr lang="tr-TR" sz="3200" b="1" noProof="1" smtClean="0"/>
              <a:t>süper işaret tasarımı</a:t>
            </a:r>
            <a:r>
              <a:rPr lang="tr-TR" altLang="tr-TR" sz="3200" b="1" noProof="1" smtClean="0"/>
              <a:t>”</a:t>
            </a:r>
            <a:r>
              <a:rPr lang="tr-TR" sz="3200" noProof="1" smtClean="0"/>
              <a:t> denir.</a:t>
            </a:r>
            <a:endParaRPr lang="tr-TR" sz="3200" noProof="1" smtClean="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92088"/>
          </a:xfrm>
        </p:spPr>
        <p:txBody>
          <a:bodyPr/>
          <a:lstStyle/>
          <a:p>
            <a:r>
              <a:rPr lang="tr-TR" b="1" dirty="0" smtClean="0"/>
              <a:t>Kartografik Pragmatik</a:t>
            </a:r>
            <a:endParaRPr lang="tr-TR" b="1" dirty="0"/>
          </a:p>
        </p:txBody>
      </p:sp>
      <p:sp>
        <p:nvSpPr>
          <p:cNvPr id="3" name="İçerik Yer Tutucusu 2"/>
          <p:cNvSpPr>
            <a:spLocks noGrp="1"/>
          </p:cNvSpPr>
          <p:nvPr>
            <p:ph idx="1"/>
          </p:nvPr>
        </p:nvSpPr>
        <p:spPr>
          <a:xfrm>
            <a:off x="467544" y="1412776"/>
            <a:ext cx="8352928" cy="3312368"/>
          </a:xfrm>
        </p:spPr>
        <p:txBody>
          <a:bodyPr>
            <a:noAutofit/>
          </a:bodyPr>
          <a:lstStyle/>
          <a:p>
            <a:pPr>
              <a:spcAft>
                <a:spcPts val="600"/>
              </a:spcAft>
            </a:pPr>
            <a:r>
              <a:rPr lang="tr-TR" sz="2800" dirty="0" smtClean="0"/>
              <a:t>Kartografik işaretler ile bu işaretlerin tasarımını yapan ve kullanan kişiler arasındaki ilişkileri inceler.</a:t>
            </a:r>
            <a:endParaRPr lang="tr-TR" sz="2800" dirty="0" smtClean="0"/>
          </a:p>
          <a:p>
            <a:pPr>
              <a:spcAft>
                <a:spcPts val="600"/>
              </a:spcAft>
            </a:pPr>
            <a:r>
              <a:rPr lang="tr-TR" sz="2800" dirty="0" smtClean="0"/>
              <a:t>İşaretlerin bilgi iletimini optimal biçimde gerçekleştirebilmeleri için, kullanan kişilerin (psikolojik, fizyolojik) ve toplumsal (sosyal, ekonomik) yapının bilinmesi oldukça önemlidir.</a:t>
            </a:r>
            <a:endParaRPr lang="tr-TR" sz="2800"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92088"/>
          </a:xfrm>
        </p:spPr>
        <p:txBody>
          <a:bodyPr/>
          <a:lstStyle/>
          <a:p>
            <a:r>
              <a:rPr lang="tr-TR" b="1" dirty="0" smtClean="0"/>
              <a:t>Kartografik Semantik</a:t>
            </a:r>
            <a:endParaRPr lang="tr-TR" b="1" dirty="0"/>
          </a:p>
        </p:txBody>
      </p:sp>
      <p:sp>
        <p:nvSpPr>
          <p:cNvPr id="3" name="İçerik Yer Tutucusu 2"/>
          <p:cNvSpPr>
            <a:spLocks noGrp="1"/>
          </p:cNvSpPr>
          <p:nvPr>
            <p:ph idx="1"/>
          </p:nvPr>
        </p:nvSpPr>
        <p:spPr>
          <a:xfrm>
            <a:off x="467544" y="1484784"/>
            <a:ext cx="8352928" cy="2520280"/>
          </a:xfrm>
        </p:spPr>
        <p:txBody>
          <a:bodyPr>
            <a:noAutofit/>
          </a:bodyPr>
          <a:lstStyle/>
          <a:p>
            <a:pPr>
              <a:spcAft>
                <a:spcPts val="600"/>
              </a:spcAft>
            </a:pPr>
            <a:r>
              <a:rPr lang="tr-TR" sz="2800" dirty="0" smtClean="0"/>
              <a:t>Semantik = Anlambilim</a:t>
            </a:r>
            <a:endParaRPr lang="tr-TR" sz="2800" dirty="0" smtClean="0"/>
          </a:p>
          <a:p>
            <a:pPr>
              <a:spcAft>
                <a:spcPts val="600"/>
              </a:spcAft>
            </a:pPr>
            <a:r>
              <a:rPr lang="tr-TR" sz="2800" dirty="0" smtClean="0"/>
              <a:t>Semantiğin görevi, bilgi aktarımında kullanılan işaretler ve bu işaretler tarafından temsil edilen objeler arasındaki ilişkilerin araştırılmasıdır.</a:t>
            </a:r>
            <a:endParaRPr lang="tr-TR"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404664"/>
            <a:ext cx="8229600" cy="1008112"/>
          </a:xfrm>
        </p:spPr>
        <p:txBody>
          <a:bodyPr/>
          <a:lstStyle/>
          <a:p>
            <a:pPr algn="l" eaLnBrk="1" hangingPunct="1"/>
            <a:r>
              <a:rPr lang="tr-TR" altLang="tr-TR" sz="4000" b="1" noProof="1" smtClean="0"/>
              <a:t>Kartografyanın Tanımı</a:t>
            </a:r>
            <a:r>
              <a:rPr lang="tr-TR" altLang="tr-TR" sz="4000" noProof="1" smtClean="0"/>
              <a:t> </a:t>
            </a:r>
            <a:endParaRPr lang="tr-TR" altLang="tr-TR" sz="4000" noProof="1" smtClean="0"/>
          </a:p>
        </p:txBody>
      </p:sp>
      <p:sp>
        <p:nvSpPr>
          <p:cNvPr id="5123" name="Rectangle 3"/>
          <p:cNvSpPr>
            <a:spLocks noGrp="1" noChangeArrowheads="1"/>
          </p:cNvSpPr>
          <p:nvPr>
            <p:ph type="body" idx="1"/>
          </p:nvPr>
        </p:nvSpPr>
        <p:spPr>
          <a:xfrm>
            <a:off x="395536" y="1772816"/>
            <a:ext cx="8305800" cy="3024336"/>
          </a:xfrm>
        </p:spPr>
        <p:txBody>
          <a:bodyPr>
            <a:noAutofit/>
          </a:bodyPr>
          <a:lstStyle/>
          <a:p>
            <a:r>
              <a:rPr lang="tr-TR" sz="3200" noProof="1" smtClean="0"/>
              <a:t>Kartografya kelimesi, Latince’de sert kağıt anlamına gelen “carta, charta” kelimeleri ve yazmak, çizerek betimlemek anlamına gelen “graphia” kelimelerinin birleşmesinden meydana gelmiştir ve “kağıt üzerine resmetme” anlamına gelir.</a:t>
            </a:r>
            <a:endParaRPr lang="tr-TR" sz="3200" noProof="1"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735360"/>
          </a:xfrm>
        </p:spPr>
        <p:txBody>
          <a:bodyPr vert="horz" lIns="91440" tIns="45720" rIns="91440" bIns="45720" rtlCol="0" anchor="ctr">
            <a:normAutofit/>
          </a:bodyPr>
          <a:lstStyle/>
          <a:p>
            <a:r>
              <a:rPr lang="tr-TR" sz="3200" b="1" dirty="0" smtClean="0"/>
              <a:t>Oransal </a:t>
            </a:r>
            <a:r>
              <a:rPr lang="tr-TR" sz="3200" b="1" dirty="0"/>
              <a:t>Ölçekler</a:t>
            </a:r>
            <a:endParaRPr lang="tr-TR" sz="3200" b="1" dirty="0"/>
          </a:p>
        </p:txBody>
      </p:sp>
      <mc:AlternateContent xmlns:mc="http://schemas.openxmlformats.org/markup-compatibility/2006">
        <mc:Choice xmlns:a14="http://schemas.microsoft.com/office/drawing/2010/main" Requires="a14">
          <p:sp>
            <p:nvSpPr>
              <p:cNvPr id="3" name="İçerik Yer Tutucusu 2"/>
              <p:cNvSpPr>
                <a:spLocks noGrp="1"/>
              </p:cNvSpPr>
              <p:nvPr>
                <p:ph idx="1"/>
              </p:nvPr>
            </p:nvSpPr>
            <p:spPr/>
            <p:txBody>
              <a:bodyPr/>
              <a:lstStyle/>
              <a:p>
                <a:r>
                  <a:rPr lang="tr-TR" dirty="0" smtClean="0"/>
                  <a:t>Ölçeğin matematiksel bir dille ifadesidir.</a:t>
                </a:r>
                <a:endParaRPr lang="tr-TR" dirty="0" smtClean="0"/>
              </a:p>
              <a:p>
                <a:endParaRPr lang="tr-TR" dirty="0" smtClean="0"/>
              </a:p>
              <a:p>
                <a:pPr lvl="2"/>
                <a14:m>
                  <m:oMath xmlns:m="http://schemas.openxmlformats.org/officeDocument/2006/math">
                    <m:r>
                      <a:rPr lang="tr-TR" sz="2800" b="0" i="1" smtClean="0">
                        <a:latin typeface="Cambria Math" panose="02040503050406030204"/>
                      </a:rPr>
                      <m:t>Ö</m:t>
                    </m:r>
                    <m:r>
                      <a:rPr lang="tr-TR" sz="2800" b="0" i="1" smtClean="0">
                        <a:latin typeface="Cambria Math" panose="02040503050406030204"/>
                      </a:rPr>
                      <m:t>𝑙</m:t>
                    </m:r>
                    <m:r>
                      <a:rPr lang="tr-TR" sz="2800" b="0" i="1" smtClean="0">
                        <a:latin typeface="Cambria Math" panose="02040503050406030204"/>
                      </a:rPr>
                      <m:t>ç</m:t>
                    </m:r>
                    <m:r>
                      <a:rPr lang="tr-TR" sz="2800" b="0" i="1" smtClean="0">
                        <a:latin typeface="Cambria Math" panose="02040503050406030204"/>
                      </a:rPr>
                      <m:t>𝑒𝑘</m:t>
                    </m:r>
                    <m:r>
                      <a:rPr lang="tr-TR" sz="2800" b="0" i="1" smtClean="0">
                        <a:latin typeface="Cambria Math" panose="02040503050406030204"/>
                      </a:rPr>
                      <m:t>=</m:t>
                    </m:r>
                    <m:f>
                      <m:fPr>
                        <m:ctrlPr>
                          <a:rPr lang="tr-TR" sz="2800" b="0" i="1" smtClean="0">
                            <a:latin typeface="Cambria Math" panose="02040503050406030204"/>
                          </a:rPr>
                        </m:ctrlPr>
                      </m:fPr>
                      <m:num>
                        <m:r>
                          <a:rPr lang="tr-TR" sz="2800" b="0" i="1" smtClean="0">
                            <a:latin typeface="Cambria Math" panose="02040503050406030204"/>
                          </a:rPr>
                          <m:t>𝐻𝑎𝑟𝑖𝑡𝑎𝑑𝑎𝑘𝑖</m:t>
                        </m:r>
                        <m:r>
                          <a:rPr lang="tr-TR" sz="2800" b="0" i="1" smtClean="0">
                            <a:latin typeface="Cambria Math" panose="02040503050406030204"/>
                          </a:rPr>
                          <m:t> </m:t>
                        </m:r>
                        <m:r>
                          <a:rPr lang="tr-TR" sz="2800" b="0" i="1" smtClean="0">
                            <a:latin typeface="Cambria Math" panose="02040503050406030204"/>
                          </a:rPr>
                          <m:t>𝑢𝑧𝑢𝑛𝑙𝑢𝑘</m:t>
                        </m:r>
                        <m:r>
                          <a:rPr lang="tr-TR" sz="2800" b="0" i="1" smtClean="0">
                            <a:latin typeface="Cambria Math" panose="02040503050406030204"/>
                          </a:rPr>
                          <m:t> (</m:t>
                        </m:r>
                        <m:sSup>
                          <m:sSupPr>
                            <m:ctrlPr>
                              <a:rPr lang="tr-TR" sz="2800" b="0" i="1" smtClean="0">
                                <a:latin typeface="Cambria Math" panose="02040503050406030204"/>
                              </a:rPr>
                            </m:ctrlPr>
                          </m:sSupPr>
                          <m:e>
                            <m:r>
                              <a:rPr lang="tr-TR" sz="2800" b="0" i="1" smtClean="0">
                                <a:latin typeface="Cambria Math" panose="02040503050406030204"/>
                              </a:rPr>
                              <m:t>𝑆</m:t>
                            </m:r>
                          </m:e>
                          <m:sup>
                            <m:r>
                              <a:rPr lang="tr-TR" sz="2800" b="0" i="1" smtClean="0">
                                <a:latin typeface="Cambria Math" panose="02040503050406030204"/>
                              </a:rPr>
                              <m:t>′</m:t>
                            </m:r>
                          </m:sup>
                        </m:sSup>
                        <m:r>
                          <a:rPr lang="tr-TR" sz="2800" b="0" i="1" smtClean="0">
                            <a:latin typeface="Cambria Math" panose="02040503050406030204"/>
                          </a:rPr>
                          <m:t>)</m:t>
                        </m:r>
                      </m:num>
                      <m:den>
                        <m:r>
                          <a:rPr lang="tr-TR" sz="2800" b="0" i="1" smtClean="0">
                            <a:latin typeface="Cambria Math" panose="02040503050406030204"/>
                          </a:rPr>
                          <m:t>𝐺𝑒𝑟</m:t>
                        </m:r>
                        <m:r>
                          <a:rPr lang="tr-TR" sz="2800" b="0" i="1" smtClean="0">
                            <a:latin typeface="Cambria Math" panose="02040503050406030204"/>
                          </a:rPr>
                          <m:t>ç</m:t>
                        </m:r>
                        <m:r>
                          <a:rPr lang="tr-TR" sz="2800" b="0" i="1" smtClean="0">
                            <a:latin typeface="Cambria Math" panose="02040503050406030204"/>
                          </a:rPr>
                          <m:t>𝑒𝑘</m:t>
                        </m:r>
                        <m:r>
                          <a:rPr lang="tr-TR" sz="2800" b="0" i="1" smtClean="0">
                            <a:latin typeface="Cambria Math" panose="02040503050406030204"/>
                          </a:rPr>
                          <m:t> </m:t>
                        </m:r>
                        <m:r>
                          <a:rPr lang="tr-TR" sz="2800" b="0" i="1" smtClean="0">
                            <a:latin typeface="Cambria Math" panose="02040503050406030204"/>
                          </a:rPr>
                          <m:t>𝑢𝑧𝑢𝑛𝑙𝑢𝑘</m:t>
                        </m:r>
                        <m:r>
                          <a:rPr lang="tr-TR" sz="2800" b="0" i="1" smtClean="0">
                            <a:latin typeface="Cambria Math" panose="02040503050406030204"/>
                          </a:rPr>
                          <m:t> (</m:t>
                        </m:r>
                        <m:r>
                          <a:rPr lang="tr-TR" sz="2800" b="0" i="1" smtClean="0">
                            <a:latin typeface="Cambria Math" panose="02040503050406030204"/>
                          </a:rPr>
                          <m:t>𝑆</m:t>
                        </m:r>
                        <m:r>
                          <a:rPr lang="tr-TR" sz="2800" b="0" i="1" smtClean="0">
                            <a:latin typeface="Cambria Math" panose="02040503050406030204"/>
                          </a:rPr>
                          <m:t>)</m:t>
                        </m:r>
                      </m:den>
                    </m:f>
                    <m:r>
                      <a:rPr lang="tr-TR" sz="2800" b="0" i="1" smtClean="0">
                        <a:latin typeface="Cambria Math" panose="02040503050406030204"/>
                      </a:rPr>
                      <m:t>=</m:t>
                    </m:r>
                    <m:f>
                      <m:fPr>
                        <m:ctrlPr>
                          <a:rPr lang="tr-TR" sz="2800" i="1">
                            <a:latin typeface="Cambria Math" panose="02040503050406030204"/>
                          </a:rPr>
                        </m:ctrlPr>
                      </m:fPr>
                      <m:num>
                        <m:r>
                          <a:rPr lang="tr-TR" sz="2800" b="0" i="1" smtClean="0">
                            <a:latin typeface="Cambria Math" panose="02040503050406030204"/>
                          </a:rPr>
                          <m:t>1</m:t>
                        </m:r>
                      </m:num>
                      <m:den>
                        <m:r>
                          <a:rPr lang="tr-TR" sz="2800" b="0" i="1" smtClean="0">
                            <a:latin typeface="Cambria Math" panose="02040503050406030204"/>
                          </a:rPr>
                          <m:t>𝑀</m:t>
                        </m:r>
                      </m:den>
                    </m:f>
                  </m:oMath>
                </a14:m>
                <a:endParaRPr lang="tr-TR" sz="2800" dirty="0"/>
              </a:p>
            </p:txBody>
          </p:sp>
        </mc:Choice>
        <mc:Fallback>
          <p:sp>
            <p:nvSpPr>
              <p:cNvPr id="3" name="İçerik Yer Tutucusu 2"/>
              <p:cNvSpPr>
                <a:spLocks noRot="1" noChangeAspect="1" noMove="1" noResize="1" noEditPoints="1" noAdjustHandles="1" noChangeArrowheads="1" noChangeShapeType="1" noTextEdit="1"/>
              </p:cNvSpPr>
              <p:nvPr>
                <p:ph idx="1"/>
              </p:nvPr>
            </p:nvSpPr>
            <p:spPr>
              <a:blipFill rotWithShape="1">
                <a:blip r:embed="rId1"/>
                <a:stretch>
                  <a:fillRect/>
                </a:stretch>
              </a:blipFill>
            </p:spPr>
            <p:txBody>
              <a:bodyPr/>
              <a:lstStyle/>
              <a:p>
                <a:r>
                  <a:rPr lang="en-US" altLang="en-US">
                    <a:noFill/>
                  </a:rPr>
                  <a:t> </a:t>
                </a:r>
              </a:p>
            </p:txBody>
          </p:sp>
        </mc:Fallback>
      </mc:AlternateContent>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539552" y="1371600"/>
            <a:ext cx="8136904" cy="1927225"/>
          </a:xfrm>
        </p:spPr>
        <p:txBody>
          <a:bodyPr>
            <a:normAutofit fontScale="90000"/>
          </a:bodyPr>
          <a:lstStyle/>
          <a:p>
            <a:r>
              <a:rPr lang="tr-TR" b="1" dirty="0" smtClean="0">
                <a:solidFill>
                  <a:schemeClr val="tx1"/>
                </a:solidFill>
              </a:rPr>
              <a:t>KARTOGRAFYA</a:t>
            </a:r>
            <a:br>
              <a:rPr lang="tr-TR" sz="4000" b="1" dirty="0" smtClean="0"/>
            </a:br>
            <a:br>
              <a:rPr lang="tr-TR" sz="3600" dirty="0" smtClean="0"/>
            </a:br>
            <a:r>
              <a:rPr lang="tr-TR" sz="3200" dirty="0" smtClean="0"/>
              <a:t>Ders 11: HARİTANIN GRAFİK TASARIMI (2)</a:t>
            </a:r>
            <a:endParaRPr lang="tr-TR" sz="32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683568" y="5301208"/>
            <a:ext cx="8208912" cy="1200329"/>
          </a:xfrm>
          <a:prstGeom prst="rect">
            <a:avLst/>
          </a:prstGeom>
        </p:spPr>
        <p:txBody>
          <a:bodyPr wrap="square">
            <a:spAutoFit/>
          </a:bodyPr>
          <a:lstStyle/>
          <a:p>
            <a:pPr>
              <a:defRPr/>
            </a:pPr>
            <a:r>
              <a:rPr lang="tr-TR" altLang="tr-TR" noProof="1" smtClean="0"/>
              <a:t>Ders 11 sunumunun hazırlanmasında; </a:t>
            </a:r>
            <a:endParaRPr lang="tr-TR" alt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buFont typeface="Arial" panose="020B0604020202020204" pitchFamily="34" charset="0"/>
              <a:buChar char="•"/>
              <a:defRPr/>
            </a:pPr>
            <a:r>
              <a:rPr lang="tr-TR" altLang="tr-TR" noProof="1" smtClean="0"/>
              <a:t>Prof. Dr. Necla Uluğtekin, “Kartoğrafyaya Giriş” Ders Notlarından</a:t>
            </a:r>
            <a:endParaRPr lang="tr-TR" altLang="tr-TR" noProof="1" smtClean="0"/>
          </a:p>
          <a:p>
            <a:pPr>
              <a:defRPr/>
            </a:pPr>
            <a:r>
              <a:rPr lang="tr-TR" altLang="tr-TR" noProof="1" smtClean="0"/>
              <a:t>     yararlanılmıştır.</a:t>
            </a:r>
            <a:endParaRPr lang="tr-TR" altLang="tr-TR" noProof="1"/>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a:normAutofit fontScale="90000"/>
          </a:bodyPr>
          <a:lstStyle/>
          <a:p>
            <a:r>
              <a:rPr lang="tr-TR" b="1" dirty="0" smtClean="0"/>
              <a:t>Kartografik İşaretlerin </a:t>
            </a:r>
            <a:r>
              <a:rPr lang="tr-TR" b="1" dirty="0"/>
              <a:t>Y</a:t>
            </a:r>
            <a:r>
              <a:rPr lang="tr-TR" b="1" dirty="0" smtClean="0"/>
              <a:t>apı Elemanları</a:t>
            </a:r>
            <a:endParaRPr lang="tr-TR" b="1" dirty="0"/>
          </a:p>
        </p:txBody>
      </p:sp>
      <p:sp>
        <p:nvSpPr>
          <p:cNvPr id="3" name="İçerik Yer Tutucusu 2"/>
          <p:cNvSpPr>
            <a:spLocks noGrp="1"/>
          </p:cNvSpPr>
          <p:nvPr>
            <p:ph idx="1"/>
          </p:nvPr>
        </p:nvSpPr>
        <p:spPr>
          <a:xfrm>
            <a:off x="457200" y="1600200"/>
            <a:ext cx="8229600" cy="4853136"/>
          </a:xfrm>
        </p:spPr>
        <p:txBody>
          <a:bodyPr>
            <a:normAutofit lnSpcReduction="10000"/>
          </a:bodyPr>
          <a:lstStyle/>
          <a:p>
            <a:pPr>
              <a:spcAft>
                <a:spcPts val="600"/>
              </a:spcAft>
            </a:pPr>
            <a:r>
              <a:rPr lang="tr-TR" noProof="1" smtClean="0"/>
              <a:t>En küçük grafik işleme elemanı </a:t>
            </a:r>
            <a:r>
              <a:rPr lang="tr-TR" b="1" noProof="1" smtClean="0"/>
              <a:t>noktadır.</a:t>
            </a:r>
            <a:r>
              <a:rPr lang="tr-TR" noProof="1" smtClean="0"/>
              <a:t> Kartografyada çapı 0.3 mm’den daha küçük nokta kullanılmaz. Noktalar, nokta biçimli münferit objelerin ya da sürekli objelerin belli noktalarının gösteriminde kullanışlıdır. Nokta sembol işareti, rengi, büyüklüğü değiştirilebilir.</a:t>
            </a:r>
            <a:endParaRPr lang="tr-TR" noProof="1" smtClean="0"/>
          </a:p>
          <a:p>
            <a:pPr>
              <a:spcAft>
                <a:spcPts val="600"/>
              </a:spcAft>
            </a:pPr>
            <a:r>
              <a:rPr lang="tr-TR" noProof="1" smtClean="0"/>
              <a:t>Uzanım gösteren münferit objeler </a:t>
            </a:r>
            <a:r>
              <a:rPr lang="tr-TR" b="1" noProof="1" smtClean="0"/>
              <a:t>çizgi</a:t>
            </a:r>
            <a:r>
              <a:rPr lang="tr-TR" noProof="1" smtClean="0"/>
              <a:t> yardımıyla planimetrik açıdan korunarak veya planimetrelerine benzer şekilde yani yaklaşık ölçekli gösterilebilir. Çizgi rengi, biçimi, kalınlığı değiştirilebilir.</a:t>
            </a:r>
            <a:endParaRPr lang="tr-TR" noProof="1" smtClean="0"/>
          </a:p>
          <a:p>
            <a:pPr>
              <a:spcAft>
                <a:spcPts val="600"/>
              </a:spcAft>
            </a:pPr>
            <a:r>
              <a:rPr lang="tr-TR" noProof="1" smtClean="0"/>
              <a:t>Orman, mera, göl vb. alansal olarak yayılma özelliği gösteren objelerin konumlarının gösteriminde </a:t>
            </a:r>
            <a:r>
              <a:rPr lang="tr-TR" b="1" noProof="1" smtClean="0"/>
              <a:t>alan </a:t>
            </a:r>
            <a:r>
              <a:rPr lang="tr-TR" noProof="1" smtClean="0"/>
              <a:t>kullanılır. Alanlarda, renk, doku, dolgu vb. değişiklikler yapılabilir. </a:t>
            </a:r>
            <a:endParaRPr lang="tr-TR" noProof="1"/>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1371600"/>
            <a:ext cx="79565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838200"/>
            <a:ext cx="8077200" cy="498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762000"/>
            <a:ext cx="7948613"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4400" y="838200"/>
            <a:ext cx="7315200" cy="491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6050" y="1384300"/>
            <a:ext cx="88519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1150938"/>
            <a:ext cx="75438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0065" y="836712"/>
            <a:ext cx="869241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447800"/>
            <a:ext cx="71866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3356992"/>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764704"/>
            <a:ext cx="73914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4400" y="685800"/>
            <a:ext cx="7010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5025" y="1158875"/>
            <a:ext cx="747553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1066800"/>
            <a:ext cx="79248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5263" y="2162175"/>
            <a:ext cx="87534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smtClean="0"/>
              <a:t>Semboller</a:t>
            </a:r>
            <a:endParaRPr lang="tr-TR" b="1" dirty="0"/>
          </a:p>
        </p:txBody>
      </p:sp>
      <p:sp>
        <p:nvSpPr>
          <p:cNvPr id="3" name="İçerik Yer Tutucusu 2"/>
          <p:cNvSpPr>
            <a:spLocks noGrp="1"/>
          </p:cNvSpPr>
          <p:nvPr>
            <p:ph idx="1"/>
          </p:nvPr>
        </p:nvSpPr>
        <p:spPr>
          <a:xfrm>
            <a:off x="457200" y="1484784"/>
            <a:ext cx="8229600" cy="4752528"/>
          </a:xfrm>
        </p:spPr>
        <p:txBody>
          <a:bodyPr>
            <a:normAutofit/>
          </a:bodyPr>
          <a:lstStyle/>
          <a:p>
            <a:pPr>
              <a:spcAft>
                <a:spcPts val="600"/>
              </a:spcAft>
            </a:pPr>
            <a:r>
              <a:rPr lang="tr-TR" dirty="0" smtClean="0"/>
              <a:t>Semiotik anlamda sembol, soyut bir objeyi (kavramı) temsil eden işaretlerdir. Örneğin terazinin adaleti, beyaz güvercinin barışı sembolize etmesi gibi.</a:t>
            </a:r>
            <a:endParaRPr lang="tr-TR" dirty="0" smtClean="0"/>
          </a:p>
          <a:p>
            <a:pPr>
              <a:spcAft>
                <a:spcPts val="600"/>
              </a:spcAft>
            </a:pPr>
            <a:r>
              <a:rPr lang="tr-TR" dirty="0" smtClean="0"/>
              <a:t>Sembolün temsil ettiği soyut kavram, bir toplum için manevi yönden büyük bir önem taşır. Örneğin içinde bulunduğumuz toplum kültürü açısından, aslan güç ve kuvvetin, kartal ulaşılmazlığın, yüceliğin sembolüdür.</a:t>
            </a:r>
            <a:endParaRPr lang="tr-TR" dirty="0" smtClean="0"/>
          </a:p>
          <a:p>
            <a:pPr>
              <a:spcAft>
                <a:spcPts val="600"/>
              </a:spcAft>
            </a:pPr>
            <a:r>
              <a:rPr lang="tr-TR" dirty="0" smtClean="0"/>
              <a:t>Bir haritada uçak endüstrisini ya da bir hava alanını temsil etmek için kullanılan uçak resmi sembol değildir.</a:t>
            </a:r>
            <a:endParaRPr lang="tr-TR" dirty="0" smtClean="0"/>
          </a:p>
          <a:p>
            <a:pPr>
              <a:spcAft>
                <a:spcPts val="600"/>
              </a:spcAft>
            </a:pPr>
            <a:endParaRPr lang="tr-TR" dirty="0"/>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lstStyle/>
          <a:p>
            <a:r>
              <a:rPr lang="tr-TR" b="1" dirty="0" smtClean="0"/>
              <a:t>Diğer Süper </a:t>
            </a:r>
            <a:r>
              <a:rPr lang="tr-TR" b="1" dirty="0"/>
              <a:t>İ</a:t>
            </a:r>
            <a:r>
              <a:rPr lang="tr-TR" b="1" dirty="0" smtClean="0"/>
              <a:t>şaretler</a:t>
            </a:r>
            <a:endParaRPr lang="tr-TR" b="1" dirty="0"/>
          </a:p>
        </p:txBody>
      </p:sp>
      <p:sp>
        <p:nvSpPr>
          <p:cNvPr id="3" name="İçerik Yer Tutucusu 2"/>
          <p:cNvSpPr>
            <a:spLocks noGrp="1"/>
          </p:cNvSpPr>
          <p:nvPr>
            <p:ph idx="1"/>
          </p:nvPr>
        </p:nvSpPr>
        <p:spPr>
          <a:xfrm>
            <a:off x="457200" y="1484784"/>
            <a:ext cx="8229600" cy="4608512"/>
          </a:xfrm>
        </p:spPr>
        <p:txBody>
          <a:bodyPr>
            <a:normAutofit/>
          </a:bodyPr>
          <a:lstStyle/>
          <a:p>
            <a:pPr>
              <a:spcAft>
                <a:spcPts val="600"/>
              </a:spcAft>
            </a:pPr>
            <a:r>
              <a:rPr lang="tr-TR" sz="2800" noProof="1" smtClean="0"/>
              <a:t>Diyagramlar</a:t>
            </a:r>
            <a:endParaRPr lang="tr-TR" sz="2800" noProof="1" smtClean="0"/>
          </a:p>
          <a:p>
            <a:pPr lvl="1">
              <a:spcAft>
                <a:spcPts val="600"/>
              </a:spcAft>
            </a:pPr>
            <a:r>
              <a:rPr lang="tr-TR" sz="2400" noProof="1" smtClean="0"/>
              <a:t>Diyagram işaret, kartodiyagram</a:t>
            </a:r>
            <a:endParaRPr lang="tr-TR" sz="2400" noProof="1" smtClean="0"/>
          </a:p>
          <a:p>
            <a:pPr>
              <a:spcAft>
                <a:spcPts val="600"/>
              </a:spcAft>
            </a:pPr>
            <a:r>
              <a:rPr lang="tr-TR" sz="2800" noProof="1" smtClean="0"/>
              <a:t>Yarım ton</a:t>
            </a:r>
            <a:endParaRPr lang="tr-TR" sz="2800" noProof="1" smtClean="0"/>
          </a:p>
          <a:p>
            <a:pPr lvl="1">
              <a:spcAft>
                <a:spcPts val="600"/>
              </a:spcAft>
            </a:pPr>
            <a:r>
              <a:rPr lang="tr-TR" sz="2400" noProof="1" smtClean="0"/>
              <a:t>Arazi topoğrafyasının plastik bir görünümünü elde etmek için (gölgeleme yöntemi)</a:t>
            </a:r>
            <a:endParaRPr lang="tr-TR" sz="2400" noProof="1" smtClean="0"/>
          </a:p>
          <a:p>
            <a:pPr lvl="1">
              <a:spcAft>
                <a:spcPts val="600"/>
              </a:spcAft>
            </a:pPr>
            <a:r>
              <a:rPr lang="tr-TR" sz="2400" noProof="1" smtClean="0"/>
              <a:t>Fotogrametrik ürünler olarak hava fotoğraflarından uygun teknolojilerle elde edilen ortofoto haritalarda</a:t>
            </a:r>
            <a:endParaRPr lang="tr-TR" sz="2400" noProof="1"/>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6718" y="1412776"/>
            <a:ext cx="8768697"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620688"/>
            <a:ext cx="8280920" cy="588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1640" y="457200"/>
            <a:ext cx="6504384" cy="62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990600"/>
          </a:xfrm>
        </p:spPr>
        <p:txBody>
          <a:bodyPr/>
          <a:lstStyle/>
          <a:p>
            <a:r>
              <a:rPr lang="tr-TR" b="1" dirty="0" smtClean="0"/>
              <a:t>Harita Yazıları</a:t>
            </a:r>
            <a:endParaRPr lang="tr-TR" b="1" dirty="0"/>
          </a:p>
        </p:txBody>
      </p:sp>
      <p:sp>
        <p:nvSpPr>
          <p:cNvPr id="3" name="İçerik Yer Tutucusu 2"/>
          <p:cNvSpPr>
            <a:spLocks noGrp="1"/>
          </p:cNvSpPr>
          <p:nvPr>
            <p:ph idx="1"/>
          </p:nvPr>
        </p:nvSpPr>
        <p:spPr>
          <a:xfrm>
            <a:off x="457200" y="1412776"/>
            <a:ext cx="8229600" cy="4392488"/>
          </a:xfrm>
        </p:spPr>
        <p:txBody>
          <a:bodyPr>
            <a:normAutofit/>
          </a:bodyPr>
          <a:lstStyle/>
          <a:p>
            <a:pPr>
              <a:spcAft>
                <a:spcPts val="600"/>
              </a:spcAft>
            </a:pPr>
            <a:r>
              <a:rPr lang="tr-TR" noProof="1" smtClean="0"/>
              <a:t>Konuşma diline ait yazılı sözcükler, insanlığın bilim ve kültür yaşamına ait çeşitli dallarda çok yönlü olarak kullanılan ve yeri doldurulmayacak önemli bir araçtır.</a:t>
            </a:r>
            <a:endParaRPr lang="tr-TR" noProof="1" smtClean="0"/>
          </a:p>
          <a:p>
            <a:pPr>
              <a:spcAft>
                <a:spcPts val="600"/>
              </a:spcAft>
            </a:pPr>
            <a:r>
              <a:rPr lang="tr-TR" noProof="1" smtClean="0"/>
              <a:t>Ancak mekânsal referanslı bilgilerin aktarımı için de yazı dili yetersizdir.</a:t>
            </a:r>
            <a:endParaRPr lang="tr-TR" noProof="1" smtClean="0"/>
          </a:p>
          <a:p>
            <a:pPr>
              <a:spcAft>
                <a:spcPts val="600"/>
              </a:spcAft>
            </a:pPr>
            <a:r>
              <a:rPr lang="tr-TR" noProof="1" smtClean="0"/>
              <a:t>Kartografyada sadece grafik işaret sisteminin temellerine dayanarak bilgi iletimi eksiksiz olarak gerçekleştirilemez. Buna göre;</a:t>
            </a:r>
            <a:endParaRPr lang="tr-TR" noProof="1" smtClean="0"/>
          </a:p>
          <a:p>
            <a:pPr lvl="1">
              <a:spcAft>
                <a:spcPts val="600"/>
              </a:spcAft>
            </a:pPr>
            <a:r>
              <a:rPr lang="tr-TR" noProof="1" smtClean="0"/>
              <a:t>Kullanılan işaretlerin anlamları açıklanır.</a:t>
            </a:r>
            <a:endParaRPr lang="tr-TR" noProof="1" smtClean="0"/>
          </a:p>
          <a:p>
            <a:pPr lvl="1">
              <a:spcAft>
                <a:spcPts val="600"/>
              </a:spcAft>
            </a:pPr>
            <a:r>
              <a:rPr lang="tr-TR" noProof="1" smtClean="0"/>
              <a:t>Pafta resim alanındaki özel isimler yazı ile ifade edilir.</a:t>
            </a:r>
            <a:endParaRPr lang="tr-TR" noProof="1" smtClean="0"/>
          </a:p>
          <a:p>
            <a:pPr>
              <a:spcAft>
                <a:spcPts val="600"/>
              </a:spcAft>
            </a:pPr>
            <a:endParaRPr lang="tr-TR" noProof="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735360"/>
          </a:xfrm>
        </p:spPr>
        <p:txBody>
          <a:bodyPr vert="horz" lIns="91440" tIns="45720" rIns="91440" bIns="45720" rtlCol="0" anchor="ctr">
            <a:normAutofit/>
          </a:bodyPr>
          <a:lstStyle/>
          <a:p>
            <a:r>
              <a:rPr lang="tr-TR" sz="3200" b="1" dirty="0" smtClean="0"/>
              <a:t>Grafik Ölçekler</a:t>
            </a:r>
            <a:endParaRPr lang="tr-TR" sz="3200" b="1" dirty="0"/>
          </a:p>
        </p:txBody>
      </p:sp>
      <p:sp>
        <p:nvSpPr>
          <p:cNvPr id="3" name="İçerik Yer Tutucusu 2"/>
          <p:cNvSpPr>
            <a:spLocks noGrp="1"/>
          </p:cNvSpPr>
          <p:nvPr>
            <p:ph idx="1"/>
          </p:nvPr>
        </p:nvSpPr>
        <p:spPr/>
        <p:txBody>
          <a:bodyPr>
            <a:normAutofit/>
          </a:bodyPr>
          <a:lstStyle/>
          <a:p>
            <a:pPr>
              <a:spcAft>
                <a:spcPts val="600"/>
              </a:spcAft>
            </a:pPr>
            <a:r>
              <a:rPr lang="tr-TR" sz="2800" noProof="1" smtClean="0"/>
              <a:t>Grafik ölçekler, uzunluk değerlerinin görsel olarak bulunmasını sağlar.</a:t>
            </a:r>
            <a:endParaRPr lang="tr-TR" sz="2800" noProof="1" smtClean="0"/>
          </a:p>
          <a:p>
            <a:pPr>
              <a:spcAft>
                <a:spcPts val="600"/>
              </a:spcAft>
            </a:pPr>
            <a:r>
              <a:rPr lang="tr-TR" sz="2800" noProof="1" smtClean="0"/>
              <a:t>İki tür grafik ölçek vardır:</a:t>
            </a:r>
            <a:endParaRPr lang="tr-TR" sz="2800" noProof="1" smtClean="0"/>
          </a:p>
          <a:p>
            <a:pPr lvl="1">
              <a:spcAft>
                <a:spcPts val="600"/>
              </a:spcAft>
            </a:pPr>
            <a:r>
              <a:rPr lang="tr-TR" sz="2800" noProof="1" smtClean="0"/>
              <a:t>Doğrusal</a:t>
            </a:r>
            <a:endParaRPr lang="tr-TR" sz="2800" noProof="1" smtClean="0"/>
          </a:p>
          <a:p>
            <a:pPr lvl="1">
              <a:spcAft>
                <a:spcPts val="600"/>
              </a:spcAft>
            </a:pPr>
            <a:r>
              <a:rPr lang="tr-TR" sz="2800" noProof="1" smtClean="0"/>
              <a:t>Geometrik (Transversal)</a:t>
            </a:r>
            <a:endParaRPr lang="tr-TR" sz="2800" noProof="1" smtClean="0"/>
          </a:p>
          <a:p>
            <a:endParaRPr lang="tr-TR" sz="2800" noProof="1" smtClean="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4464496"/>
          </a:xfrm>
        </p:spPr>
        <p:txBody>
          <a:bodyPr>
            <a:noAutofit/>
          </a:bodyPr>
          <a:lstStyle/>
          <a:p>
            <a:pPr>
              <a:spcAft>
                <a:spcPts val="600"/>
              </a:spcAft>
            </a:pPr>
            <a:r>
              <a:rPr lang="tr-TR" sz="2800" dirty="0" smtClean="0"/>
              <a:t>Harita dilinde grafik değişkenler (biçim, büyüklük, renk) yazılara da uygulanabilir. Bu şekilde yazı, ait olduğu objenin özel ismi dışında da bilgiler taşıyabilir.</a:t>
            </a:r>
            <a:endParaRPr lang="tr-TR" sz="2800" dirty="0" smtClean="0"/>
          </a:p>
          <a:p>
            <a:pPr>
              <a:spcAft>
                <a:spcPts val="600"/>
              </a:spcAft>
            </a:pPr>
            <a:r>
              <a:rPr lang="tr-TR" sz="2800" dirty="0" smtClean="0"/>
              <a:t>Harita yazıları kartografik işaret sisteminin ayrılmaz parçalarıdır.</a:t>
            </a:r>
            <a:endParaRPr lang="tr-TR" sz="2800" dirty="0" smtClean="0"/>
          </a:p>
          <a:p>
            <a:pPr>
              <a:spcAft>
                <a:spcPts val="600"/>
              </a:spcAft>
            </a:pPr>
            <a:r>
              <a:rPr lang="tr-TR" sz="2800" dirty="0" smtClean="0"/>
              <a:t>Harita yazıları cümleler şeklinde değil kelimeler biçimindedir.</a:t>
            </a:r>
            <a:endParaRPr lang="tr-TR" sz="2800" dirty="0"/>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735360"/>
          </a:xfrm>
        </p:spPr>
        <p:txBody>
          <a:bodyPr/>
          <a:lstStyle/>
          <a:p>
            <a:r>
              <a:rPr lang="tr-TR" b="1" dirty="0" smtClean="0"/>
              <a:t>Yazı özellikleri</a:t>
            </a:r>
            <a:endParaRPr lang="tr-TR" b="1" dirty="0"/>
          </a:p>
        </p:txBody>
      </p:sp>
      <p:sp>
        <p:nvSpPr>
          <p:cNvPr id="3" name="İçerik Yer Tutucusu 2"/>
          <p:cNvSpPr>
            <a:spLocks noGrp="1"/>
          </p:cNvSpPr>
          <p:nvPr>
            <p:ph idx="1"/>
          </p:nvPr>
        </p:nvSpPr>
        <p:spPr>
          <a:xfrm>
            <a:off x="457200" y="1600200"/>
            <a:ext cx="8579296" cy="4876800"/>
          </a:xfrm>
        </p:spPr>
        <p:txBody>
          <a:bodyPr/>
          <a:lstStyle/>
          <a:p>
            <a:pPr>
              <a:spcAft>
                <a:spcPts val="600"/>
              </a:spcAft>
            </a:pPr>
            <a:r>
              <a:rPr lang="tr-TR" dirty="0" smtClean="0"/>
              <a:t>Yazı türü (Kartografya, </a:t>
            </a:r>
            <a:r>
              <a:rPr lang="tr-TR" dirty="0" smtClean="0">
                <a:latin typeface="Times New Roman" panose="02020603050405020304" pitchFamily="18" charset="0"/>
                <a:cs typeface="Times New Roman" panose="02020603050405020304" pitchFamily="18" charset="0"/>
              </a:rPr>
              <a:t>Kartografya) </a:t>
            </a:r>
            <a:endParaRPr lang="tr-TR" dirty="0" smtClean="0">
              <a:latin typeface="Times New Roman" panose="02020603050405020304" pitchFamily="18" charset="0"/>
              <a:cs typeface="Times New Roman" panose="02020603050405020304" pitchFamily="18" charset="0"/>
            </a:endParaRPr>
          </a:p>
          <a:p>
            <a:pPr>
              <a:spcAft>
                <a:spcPts val="600"/>
              </a:spcAft>
            </a:pPr>
            <a:r>
              <a:rPr lang="tr-TR" dirty="0" smtClean="0"/>
              <a:t>Yazı eğikliği (</a:t>
            </a:r>
            <a:r>
              <a:rPr lang="tr-TR" i="1" dirty="0" smtClean="0"/>
              <a:t>Kartografya</a:t>
            </a:r>
            <a:r>
              <a:rPr lang="tr-TR" dirty="0" smtClean="0"/>
              <a:t>, Kartografya)</a:t>
            </a:r>
            <a:endParaRPr lang="tr-TR" dirty="0" smtClean="0"/>
          </a:p>
          <a:p>
            <a:pPr>
              <a:spcAft>
                <a:spcPts val="600"/>
              </a:spcAft>
            </a:pPr>
            <a:r>
              <a:rPr lang="tr-TR" dirty="0" smtClean="0"/>
              <a:t>Yazı genişliği (</a:t>
            </a:r>
            <a:r>
              <a:rPr lang="tr-TR" dirty="0" smtClean="0">
                <a:latin typeface="Arial Narrow" panose="020B0606020202030204" pitchFamily="34" charset="0"/>
              </a:rPr>
              <a:t>Kartografya</a:t>
            </a:r>
            <a:r>
              <a:rPr lang="tr-TR" dirty="0" smtClean="0"/>
              <a:t>, Kartografya)</a:t>
            </a:r>
            <a:endParaRPr lang="tr-TR" dirty="0" smtClean="0"/>
          </a:p>
          <a:p>
            <a:pPr>
              <a:spcAft>
                <a:spcPts val="600"/>
              </a:spcAft>
            </a:pPr>
            <a:r>
              <a:rPr lang="tr-TR" dirty="0" smtClean="0"/>
              <a:t>Yazı kalınlığı </a:t>
            </a:r>
            <a:r>
              <a:rPr lang="tr-TR" dirty="0"/>
              <a:t>(</a:t>
            </a:r>
            <a:r>
              <a:rPr lang="tr-TR" b="1" dirty="0" smtClean="0"/>
              <a:t>Kartografya</a:t>
            </a:r>
            <a:r>
              <a:rPr lang="tr-TR" dirty="0" smtClean="0"/>
              <a:t>, Kartografya)</a:t>
            </a:r>
            <a:endParaRPr lang="tr-TR" dirty="0" smtClean="0"/>
          </a:p>
          <a:p>
            <a:pPr>
              <a:spcAft>
                <a:spcPts val="600"/>
              </a:spcAft>
            </a:pPr>
            <a:r>
              <a:rPr lang="tr-TR" dirty="0" smtClean="0"/>
              <a:t>Yazı büyüklüğü (</a:t>
            </a:r>
            <a:r>
              <a:rPr lang="tr-TR" sz="2800" dirty="0" smtClean="0"/>
              <a:t>Kartografya</a:t>
            </a:r>
            <a:r>
              <a:rPr lang="tr-TR" dirty="0" smtClean="0"/>
              <a:t>,</a:t>
            </a:r>
            <a:r>
              <a:rPr lang="tr-TR" dirty="0"/>
              <a:t> </a:t>
            </a:r>
            <a:r>
              <a:rPr lang="tr-TR" sz="1400" dirty="0" smtClean="0"/>
              <a:t>Kartografya</a:t>
            </a:r>
            <a:r>
              <a:rPr lang="tr-TR" dirty="0" smtClean="0"/>
              <a:t>) </a:t>
            </a:r>
            <a:endParaRPr lang="tr-TR" dirty="0" smtClean="0"/>
          </a:p>
          <a:p>
            <a:pPr>
              <a:spcAft>
                <a:spcPts val="600"/>
              </a:spcAft>
            </a:pPr>
            <a:r>
              <a:rPr lang="tr-TR" dirty="0" smtClean="0"/>
              <a:t>Yazı rengi (</a:t>
            </a:r>
            <a:r>
              <a:rPr lang="tr-TR" dirty="0" smtClean="0">
                <a:solidFill>
                  <a:srgbClr val="FF0000"/>
                </a:solidFill>
              </a:rPr>
              <a:t>Kartografya</a:t>
            </a:r>
            <a:r>
              <a:rPr lang="tr-TR" dirty="0" smtClean="0"/>
              <a:t>, </a:t>
            </a:r>
            <a:r>
              <a:rPr lang="tr-TR" dirty="0" smtClean="0">
                <a:solidFill>
                  <a:srgbClr val="00B0F0"/>
                </a:solidFill>
              </a:rPr>
              <a:t>Kartografya</a:t>
            </a:r>
            <a:r>
              <a:rPr lang="tr-TR" dirty="0" smtClean="0"/>
              <a:t>)</a:t>
            </a:r>
            <a:endParaRPr lang="tr-TR" dirty="0" smtClean="0"/>
          </a:p>
          <a:p>
            <a:pPr>
              <a:spcAft>
                <a:spcPts val="600"/>
              </a:spcAft>
            </a:pPr>
            <a:r>
              <a:rPr lang="tr-TR" dirty="0" smtClean="0"/>
              <a:t>Yazı seyrekliği veya sıklığı (K a r t o g r a f y a, Kartografya)</a:t>
            </a:r>
            <a:endParaRPr lang="tr-TR" dirty="0"/>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61392"/>
            <a:ext cx="8229600" cy="735360"/>
          </a:xfrm>
        </p:spPr>
        <p:txBody>
          <a:bodyPr>
            <a:normAutofit fontScale="90000"/>
          </a:bodyPr>
          <a:lstStyle/>
          <a:p>
            <a:r>
              <a:rPr lang="tr-TR" b="1" dirty="0" smtClean="0"/>
              <a:t>Yazının yerleştirilmesinde bazı kurallar</a:t>
            </a:r>
            <a:endParaRPr lang="tr-TR" b="1" dirty="0"/>
          </a:p>
        </p:txBody>
      </p:sp>
      <p:sp>
        <p:nvSpPr>
          <p:cNvPr id="3" name="İçerik Yer Tutucusu 2"/>
          <p:cNvSpPr>
            <a:spLocks noGrp="1"/>
          </p:cNvSpPr>
          <p:nvPr>
            <p:ph idx="1"/>
          </p:nvPr>
        </p:nvSpPr>
        <p:spPr>
          <a:xfrm>
            <a:off x="251520" y="1268760"/>
            <a:ext cx="8784976" cy="4896544"/>
          </a:xfrm>
        </p:spPr>
        <p:txBody>
          <a:bodyPr>
            <a:normAutofit/>
          </a:bodyPr>
          <a:lstStyle/>
          <a:p>
            <a:r>
              <a:rPr lang="tr-TR" noProof="1" smtClean="0">
                <a:cs typeface="Times New Roman" panose="02020603050405020304" pitchFamily="18" charset="0"/>
              </a:rPr>
              <a:t>Yazıların konumu objeyle ilişkili olmalı</a:t>
            </a:r>
            <a:endParaRPr lang="tr-TR" noProof="1" smtClean="0">
              <a:cs typeface="Times New Roman" panose="02020603050405020304" pitchFamily="18" charset="0"/>
            </a:endParaRPr>
          </a:p>
          <a:p>
            <a:r>
              <a:rPr lang="tr-TR" noProof="1" smtClean="0">
                <a:cs typeface="Times New Roman" panose="02020603050405020304" pitchFamily="18" charset="0"/>
              </a:rPr>
              <a:t>Yazılar başka objeleri kapatmamalı</a:t>
            </a:r>
            <a:endParaRPr lang="tr-TR" noProof="1" smtClean="0">
              <a:cs typeface="Times New Roman" panose="02020603050405020304" pitchFamily="18" charset="0"/>
            </a:endParaRPr>
          </a:p>
          <a:p>
            <a:r>
              <a:rPr lang="tr-TR" noProof="1" smtClean="0">
                <a:cs typeface="Times New Roman" panose="02020603050405020304" pitchFamily="18" charset="0"/>
              </a:rPr>
              <a:t>Yazılar ya tamamen karada ya da denizde (gölde) olmalı</a:t>
            </a:r>
            <a:endParaRPr lang="tr-TR" noProof="1" smtClean="0">
              <a:cs typeface="Times New Roman" panose="02020603050405020304" pitchFamily="18" charset="0"/>
            </a:endParaRPr>
          </a:p>
          <a:p>
            <a:r>
              <a:rPr lang="tr-TR" noProof="1" smtClean="0">
                <a:cs typeface="Times New Roman" panose="02020603050405020304" pitchFamily="18" charset="0"/>
              </a:rPr>
              <a:t>Yazı haritanın genel yönüne uygun olmalı</a:t>
            </a:r>
            <a:endParaRPr lang="tr-TR" noProof="1" smtClean="0">
              <a:cs typeface="Times New Roman" panose="02020603050405020304" pitchFamily="18" charset="0"/>
            </a:endParaRPr>
          </a:p>
          <a:p>
            <a:pPr lvl="1"/>
            <a:r>
              <a:rPr lang="tr-TR" noProof="1" smtClean="0">
                <a:cs typeface="Times New Roman" panose="02020603050405020304" pitchFamily="18" charset="0"/>
              </a:rPr>
              <a:t>Büyük ölçekli haritalarda pafta kenarına paralel (yatay) yani okuma yönünde yerleştirilmeli</a:t>
            </a:r>
            <a:endParaRPr lang="tr-TR" noProof="1" smtClean="0">
              <a:cs typeface="Times New Roman" panose="02020603050405020304" pitchFamily="18" charset="0"/>
            </a:endParaRPr>
          </a:p>
          <a:p>
            <a:pPr lvl="1"/>
            <a:r>
              <a:rPr lang="tr-TR" noProof="1" smtClean="0">
                <a:cs typeface="Times New Roman" panose="02020603050405020304" pitchFamily="18" charset="0"/>
              </a:rPr>
              <a:t>Küçük ölçekli haritalarda (örnek: atlas) paralel daireler boyunca yerleştirilmeli</a:t>
            </a:r>
            <a:endParaRPr lang="tr-TR" noProof="1" smtClean="0">
              <a:cs typeface="Times New Roman" panose="02020603050405020304" pitchFamily="18" charset="0"/>
            </a:endParaRPr>
          </a:p>
          <a:p>
            <a:r>
              <a:rPr lang="tr-TR" noProof="1" smtClean="0">
                <a:cs typeface="Times New Roman" panose="02020603050405020304" pitchFamily="18" charset="0"/>
              </a:rPr>
              <a:t>Yazı alansal objelerde en büyük uzunluk doğrultusunda olmalı</a:t>
            </a:r>
            <a:endParaRPr lang="tr-TR" noProof="1" smtClean="0">
              <a:cs typeface="Times New Roman" panose="02020603050405020304" pitchFamily="18" charset="0"/>
            </a:endParaRPr>
          </a:p>
          <a:p>
            <a:r>
              <a:rPr lang="tr-TR" noProof="1" smtClean="0">
                <a:cs typeface="Times New Roman" panose="02020603050405020304" pitchFamily="18" charset="0"/>
              </a:rPr>
              <a:t>Yazı çizgisel objelerde çizgiye paralel olmalı</a:t>
            </a:r>
            <a:endParaRPr lang="tr-TR" noProof="1" smtClean="0">
              <a:cs typeface="Times New Roman" panose="02020603050405020304" pitchFamily="18" charset="0"/>
            </a:endParaRPr>
          </a:p>
          <a:p>
            <a:r>
              <a:rPr lang="tr-TR" noProof="1" smtClean="0">
                <a:cs typeface="Times New Roman" panose="02020603050405020304" pitchFamily="18" charset="0"/>
              </a:rPr>
              <a:t>Yazı gerekli değilse eğrisel yazılmamalı</a:t>
            </a:r>
            <a:endParaRPr lang="tr-TR" noProof="1" smtClean="0">
              <a:cs typeface="Times New Roman" panose="02020603050405020304" pitchFamily="18" charset="0"/>
            </a:endParaRPr>
          </a:p>
          <a:p>
            <a:r>
              <a:rPr lang="tr-TR" noProof="1" smtClean="0">
                <a:cs typeface="Times New Roman" panose="02020603050405020304" pitchFamily="18" charset="0"/>
              </a:rPr>
              <a:t>Baş aşağı yazı kesinlikle kullanılmaz</a:t>
            </a:r>
            <a:endParaRPr lang="tr-TR" noProof="1" smtClean="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71600" y="838200"/>
            <a:ext cx="6172200" cy="51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685800"/>
            <a:ext cx="7086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1143000"/>
            <a:ext cx="81232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762000"/>
            <a:ext cx="83058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7250" y="942975"/>
            <a:ext cx="74295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838200"/>
            <a:ext cx="80772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1447800"/>
            <a:ext cx="8839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3" y="1052736"/>
            <a:ext cx="77628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17" y="4149080"/>
            <a:ext cx="77819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1"/>
          <p:cNvSpPr txBox="1"/>
          <p:nvPr/>
        </p:nvSpPr>
        <p:spPr>
          <a:xfrm>
            <a:off x="457200" y="344938"/>
            <a:ext cx="8229600" cy="73536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sz="3200" b="1" dirty="0"/>
              <a:t>D</a:t>
            </a:r>
            <a:r>
              <a:rPr lang="tr-TR" sz="3200" b="1" dirty="0" smtClean="0"/>
              <a:t>oğrusal Ölçekler</a:t>
            </a:r>
            <a:endParaRPr lang="tr-TR" sz="3200" b="1"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735360"/>
          </a:xfrm>
        </p:spPr>
        <p:txBody>
          <a:bodyPr>
            <a:normAutofit fontScale="90000"/>
          </a:bodyPr>
          <a:lstStyle/>
          <a:p>
            <a:r>
              <a:rPr lang="tr-TR" b="1" dirty="0" smtClean="0"/>
              <a:t>Kartografik İşaretlerin Algılanmaları</a:t>
            </a:r>
            <a:endParaRPr lang="tr-TR" b="1" dirty="0"/>
          </a:p>
        </p:txBody>
      </p:sp>
      <p:sp>
        <p:nvSpPr>
          <p:cNvPr id="3" name="İçerik Yer Tutucusu 2"/>
          <p:cNvSpPr>
            <a:spLocks noGrp="1"/>
          </p:cNvSpPr>
          <p:nvPr>
            <p:ph idx="1"/>
          </p:nvPr>
        </p:nvSpPr>
        <p:spPr>
          <a:xfrm>
            <a:off x="457200" y="1340768"/>
            <a:ext cx="8229600" cy="4968552"/>
          </a:xfrm>
        </p:spPr>
        <p:txBody>
          <a:bodyPr>
            <a:normAutofit/>
          </a:bodyPr>
          <a:lstStyle/>
          <a:p>
            <a:pPr>
              <a:spcAft>
                <a:spcPts val="600"/>
              </a:spcAft>
            </a:pPr>
            <a:r>
              <a:rPr lang="tr-TR" dirty="0" smtClean="0"/>
              <a:t>İşaretler kolay algılanabilir olmalıdır. Kullanıcı işareti görmek için fazla dikkat harcamaya zorlanmamalıdır. Böylece kullanıcı dikkatini işaretlerin yorumlanmasına başka bir ifadeyle kendisine aktarılmak istenen bilgileri algılamaya yöneltebilmelidir. </a:t>
            </a:r>
            <a:endParaRPr lang="tr-TR" dirty="0" smtClean="0"/>
          </a:p>
          <a:p>
            <a:pPr>
              <a:spcAft>
                <a:spcPts val="600"/>
              </a:spcAft>
            </a:pPr>
            <a:r>
              <a:rPr lang="tr-TR" dirty="0" smtClean="0"/>
              <a:t>İşaretler birbirinden  kolay ayıt edilebilir nitelikte olmalıdır.</a:t>
            </a:r>
            <a:endParaRPr lang="tr-TR" dirty="0" smtClean="0"/>
          </a:p>
          <a:p>
            <a:pPr>
              <a:spcAft>
                <a:spcPts val="600"/>
              </a:spcAft>
            </a:pPr>
            <a:r>
              <a:rPr lang="tr-TR" dirty="0" smtClean="0"/>
              <a:t>İşaretler yanlış yorumlamaya sebep vermeyecek şekilde tasarlanmalıdır.</a:t>
            </a:r>
            <a:endParaRPr lang="tr-TR" dirty="0" smtClean="0"/>
          </a:p>
          <a:p>
            <a:pPr>
              <a:spcAft>
                <a:spcPts val="600"/>
              </a:spcAft>
            </a:pPr>
            <a:r>
              <a:rPr lang="tr-TR" dirty="0" smtClean="0"/>
              <a:t>Pafta alanı içindeki işaretlerle pafta kenar bilgileri kesiminde bulunan işaret tablosundaki açıklamalar arasında fark bulunmamalıdır.</a:t>
            </a:r>
            <a:endParaRPr lang="tr-TR" dirty="0"/>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314" y="1196752"/>
            <a:ext cx="884317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990600"/>
            <a:ext cx="78105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38200"/>
            <a:ext cx="8229600" cy="990600"/>
          </a:xfrm>
        </p:spPr>
        <p:txBody>
          <a:bodyPr>
            <a:normAutofit fontScale="90000"/>
          </a:bodyPr>
          <a:lstStyle/>
          <a:p>
            <a:r>
              <a:rPr lang="tr-TR" b="1" dirty="0" smtClean="0"/>
              <a:t>Kartografik gösterimin geometrik doğruluk açısından sınıflandırılması</a:t>
            </a:r>
            <a:endParaRPr lang="tr-TR" b="1" dirty="0"/>
          </a:p>
        </p:txBody>
      </p:sp>
      <p:sp>
        <p:nvSpPr>
          <p:cNvPr id="3" name="İçerik Yer Tutucusu 2"/>
          <p:cNvSpPr>
            <a:spLocks noGrp="1"/>
          </p:cNvSpPr>
          <p:nvPr>
            <p:ph idx="1"/>
          </p:nvPr>
        </p:nvSpPr>
        <p:spPr>
          <a:xfrm>
            <a:off x="457200" y="1888232"/>
            <a:ext cx="8229600" cy="2044824"/>
          </a:xfrm>
        </p:spPr>
        <p:txBody>
          <a:bodyPr>
            <a:noAutofit/>
          </a:bodyPr>
          <a:lstStyle/>
          <a:p>
            <a:r>
              <a:rPr lang="tr-TR" sz="2800" noProof="1" smtClean="0"/>
              <a:t>Planimetre koruyan gösterim</a:t>
            </a:r>
            <a:endParaRPr lang="tr-TR" sz="2800" noProof="1" smtClean="0"/>
          </a:p>
          <a:p>
            <a:r>
              <a:rPr lang="tr-TR" sz="2800" noProof="1" smtClean="0"/>
              <a:t>Planimetre benzeri gösterim</a:t>
            </a:r>
            <a:endParaRPr lang="tr-TR" sz="2800" noProof="1" smtClean="0"/>
          </a:p>
          <a:p>
            <a:r>
              <a:rPr lang="tr-TR" sz="2800" noProof="1" smtClean="0"/>
              <a:t>Konum koruyan gösterim</a:t>
            </a:r>
            <a:endParaRPr lang="tr-TR" sz="2800" noProof="1" smtClean="0"/>
          </a:p>
          <a:p>
            <a:r>
              <a:rPr lang="tr-TR" sz="2800" noProof="1" smtClean="0"/>
              <a:t>Bölge kapsamlı gösterim</a:t>
            </a:r>
            <a:endParaRPr lang="tr-TR" sz="2800" noProof="1"/>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914400"/>
            <a:ext cx="7453313"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533400"/>
            <a:ext cx="706755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dirty="0" smtClean="0">
                <a:solidFill>
                  <a:schemeClr val="tx1"/>
                </a:solidFill>
              </a:rPr>
              <a:t>KARTOGRAFYA</a:t>
            </a:r>
            <a:br>
              <a:rPr lang="tr-TR" sz="4000" b="1" dirty="0" smtClean="0"/>
            </a:br>
            <a:br>
              <a:rPr lang="tr-TR" sz="3600" dirty="0" smtClean="0"/>
            </a:br>
            <a:r>
              <a:rPr lang="tr-TR" sz="3200" dirty="0" smtClean="0"/>
              <a:t>Ders 12: PAFTA BÖLÜMLEME (1)</a:t>
            </a:r>
            <a:endParaRPr lang="tr-TR" sz="32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5325015"/>
            <a:ext cx="6984776" cy="1200329"/>
          </a:xfrm>
          <a:prstGeom prst="rect">
            <a:avLst/>
          </a:prstGeom>
        </p:spPr>
        <p:txBody>
          <a:bodyPr wrap="square">
            <a:spAutoFit/>
          </a:bodyPr>
          <a:lstStyle/>
          <a:p>
            <a:pPr>
              <a:defRPr/>
            </a:pPr>
            <a:r>
              <a:rPr lang="tr-TR" altLang="tr-TR" noProof="1" smtClean="0"/>
              <a:t>Ders 12 sunumunun hazırlanmasında; </a:t>
            </a:r>
            <a:endParaRPr lang="tr-TR" alt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buFont typeface="Arial" panose="020B0604020202020204" pitchFamily="34" charset="0"/>
              <a:buChar char="•"/>
              <a:defRPr/>
            </a:pPr>
            <a:r>
              <a:rPr lang="tr-TR" altLang="tr-TR" noProof="1" smtClean="0"/>
              <a:t>Prof. Dr. Türkay Gökgöz, “Kartoğrafya” Ders Notlarından yararlanılmıştır.</a:t>
            </a:r>
            <a:endParaRPr lang="tr-TR" altLang="tr-TR" noProof="1"/>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609600"/>
            <a:ext cx="8829796" cy="490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body" idx="1"/>
          </p:nvPr>
        </p:nvSpPr>
        <p:spPr>
          <a:xfrm>
            <a:off x="533400" y="836712"/>
            <a:ext cx="8431088" cy="5564088"/>
          </a:xfrm>
        </p:spPr>
        <p:txBody>
          <a:bodyPr/>
          <a:lstStyle/>
          <a:p>
            <a:pPr eaLnBrk="1" hangingPunct="1">
              <a:lnSpc>
                <a:spcPct val="80000"/>
              </a:lnSpc>
              <a:spcAft>
                <a:spcPct val="35000"/>
              </a:spcAft>
            </a:pPr>
            <a:r>
              <a:rPr lang="tr-TR" altLang="tr-TR" sz="2400" noProof="1" smtClean="0"/>
              <a:t>Uluslararası pafta bölümleme sisteminde, yerküre 6° lik boylam dilimlerine ayrılmıştır. Kuzey güney yönünde ise yerküre, ekvatora paralel 8° enlem farklarıyla kuşaklara ayrılır. 80°-72° güney kuşağı C’den başlayarak tüm kuşaklar alfabetik olarak harflendirilmiştir. </a:t>
            </a:r>
            <a:endParaRPr lang="tr-TR" altLang="tr-TR" sz="2400" noProof="1" smtClean="0"/>
          </a:p>
          <a:p>
            <a:pPr eaLnBrk="1" hangingPunct="1">
              <a:lnSpc>
                <a:spcPct val="80000"/>
              </a:lnSpc>
              <a:spcAft>
                <a:spcPct val="35000"/>
              </a:spcAft>
            </a:pPr>
            <a:r>
              <a:rPr lang="tr-TR" altLang="tr-TR" sz="2400" noProof="1" smtClean="0"/>
              <a:t>Pafta bölümleme sistemi, 80° güney ve 84° kuzey enlemleri arası UTM, kutup bölgelerinde ise UPS projeksiyonu kullanıldığı varsayılarak geliştirilmiştir. Bu durumda bir harf ve bir rakamla tanımlanan (S35 gibi) 6°x 8°boyutlu coğrafi grid bölgeleri oluşur. UTM sisteminde Türkiye toprakları sırasıyla 35, 36, 37 ve 38 numaralı dilimlerde, S ve T kuşaklarında yer almaktadır.</a:t>
            </a:r>
            <a:endParaRPr lang="tr-TR" altLang="tr-TR" sz="2400" noProof="1" smtClean="0"/>
          </a:p>
          <a:p>
            <a:pPr eaLnBrk="1" hangingPunct="1">
              <a:lnSpc>
                <a:spcPct val="80000"/>
              </a:lnSpc>
              <a:spcAft>
                <a:spcPct val="35000"/>
              </a:spcAft>
            </a:pPr>
            <a:r>
              <a:rPr lang="tr-TR" altLang="tr-TR" sz="2400" noProof="1" smtClean="0"/>
              <a:t>6°x8°boyutlu bir coğrafi grid bölgesi kuzey-güney yönünde ikiye ayrılırsa 6°x4°boyutlarında 1/1 000 000 ölçekli pafta oluşur. </a:t>
            </a:r>
            <a:endParaRPr lang="tr-TR" altLang="tr-TR" sz="2400" noProof="1" smtClean="0"/>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563765"/>
            <a:ext cx="8280920" cy="605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noGrp="1"/>
          </p:cNvSpPr>
          <p:nvPr>
            <p:ph type="title"/>
          </p:nvPr>
        </p:nvSpPr>
        <p:spPr>
          <a:xfrm>
            <a:off x="457200" y="18864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sz="3200" b="1" noProof="1" smtClean="0"/>
              <a:t>Geometrik (Transversal) Ölçekler</a:t>
            </a:r>
            <a:endParaRPr lang="tr-TR" sz="3200" b="1" noProof="1"/>
          </a:p>
        </p:txBody>
      </p:sp>
      <p:sp>
        <p:nvSpPr>
          <p:cNvPr id="5" name="İçerik Yer Tutucusu 2"/>
          <p:cNvSpPr>
            <a:spLocks noGrp="1"/>
          </p:cNvSpPr>
          <p:nvPr>
            <p:ph idx="1"/>
          </p:nvPr>
        </p:nvSpPr>
        <p:spPr>
          <a:xfrm>
            <a:off x="457200" y="1124744"/>
            <a:ext cx="8229600" cy="1224136"/>
          </a:xfrm>
        </p:spPr>
        <p:txBody>
          <a:bodyPr>
            <a:normAutofit lnSpcReduction="10000"/>
          </a:bodyPr>
          <a:lstStyle/>
          <a:p>
            <a:pPr>
              <a:spcAft>
                <a:spcPts val="600"/>
              </a:spcAft>
            </a:pPr>
            <a:r>
              <a:rPr lang="tr-TR" noProof="1" smtClean="0"/>
              <a:t>Geometrik (Transversal) ölçeklerin, doğrusal ölçeğe göre üstünlüğü ondalık kısımların gözle kestirilmesi yerine doğrudan ölçülebilmesidir.</a:t>
            </a:r>
            <a:endParaRPr lang="tr-TR" noProof="1" smtClean="0"/>
          </a:p>
          <a:p>
            <a:endParaRPr lang="tr-TR" noProof="1" smtClean="0"/>
          </a:p>
        </p:txBody>
      </p:sp>
      <p:pic>
        <p:nvPicPr>
          <p:cNvPr id="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606" y="2276872"/>
            <a:ext cx="6620189" cy="430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1149350"/>
            <a:ext cx="89916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4800" y="1447800"/>
            <a:ext cx="85344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79712" y="606752"/>
            <a:ext cx="49577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7350" y="609600"/>
            <a:ext cx="8756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609600"/>
            <a:ext cx="83820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225" y="497345"/>
            <a:ext cx="6073775"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04664"/>
            <a:ext cx="28733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399" y="838200"/>
            <a:ext cx="8946639" cy="525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3700" y="457200"/>
            <a:ext cx="87503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838200"/>
            <a:ext cx="86233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609600"/>
            <a:ext cx="83820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noGrp="1"/>
          </p:cNvSpPr>
          <p:nvPr>
            <p:ph type="title"/>
          </p:nvPr>
        </p:nvSpPr>
        <p:spPr>
          <a:xfrm>
            <a:off x="457200" y="350168"/>
            <a:ext cx="8229600" cy="8465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sz="3200" b="1" dirty="0" smtClean="0"/>
              <a:t>Metrik Olmayan Ölçekler</a:t>
            </a:r>
            <a:endParaRPr lang="tr-TR" sz="3200" b="1" dirty="0"/>
          </a:p>
        </p:txBody>
      </p:sp>
      <mc:AlternateContent xmlns:mc="http://schemas.openxmlformats.org/markup-compatibility/2006">
        <mc:Choice xmlns:a14="http://schemas.microsoft.com/office/drawing/2010/main" Requires="a14">
          <p:sp>
            <p:nvSpPr>
              <p:cNvPr id="5" name="İçerik Yer Tutucusu 2"/>
              <p:cNvSpPr>
                <a:spLocks noGrp="1"/>
              </p:cNvSpPr>
              <p:nvPr>
                <p:ph idx="1"/>
              </p:nvPr>
            </p:nvSpPr>
            <p:spPr>
              <a:xfrm>
                <a:off x="457200" y="1268760"/>
                <a:ext cx="8435280" cy="5112568"/>
              </a:xfrm>
            </p:spPr>
            <p:txBody>
              <a:bodyPr>
                <a:noAutofit/>
              </a:bodyPr>
              <a:lstStyle/>
              <a:p>
                <a:pPr>
                  <a:spcAft>
                    <a:spcPts val="600"/>
                  </a:spcAft>
                </a:pPr>
                <a:r>
                  <a:rPr lang="tr-TR" noProof="1" smtClean="0"/>
                  <a:t>İngiltere gibi bazı ülkeler uzunluk birimi olarak metre kullanmamıştır. </a:t>
                </a:r>
                <a:endParaRPr lang="tr-TR" noProof="1" smtClean="0"/>
              </a:p>
              <a:p>
                <a:pPr>
                  <a:spcAft>
                    <a:spcPts val="600"/>
                  </a:spcAft>
                </a:pPr>
                <a:r>
                  <a:rPr lang="tr-TR" noProof="1" smtClean="0"/>
                  <a:t>Ölçü birimleri:	</a:t>
                </a:r>
                <a:endParaRPr lang="tr-TR" noProof="1" smtClean="0"/>
              </a:p>
              <a:p>
                <a:pPr lvl="2">
                  <a:spcAft>
                    <a:spcPts val="600"/>
                  </a:spcAft>
                </a:pPr>
                <a:r>
                  <a:rPr lang="tr-TR" noProof="1" smtClean="0"/>
                  <a:t>1 İngiliz mili = 1760 yard = 5280 ayak = 63360 parmak</a:t>
                </a:r>
                <a:endParaRPr lang="tr-TR" noProof="1" smtClean="0"/>
              </a:p>
              <a:p>
                <a:pPr lvl="2">
                  <a:spcAft>
                    <a:spcPts val="600"/>
                  </a:spcAft>
                </a:pPr>
                <a:endParaRPr lang="tr-TR" noProof="1" smtClean="0"/>
              </a:p>
              <a:p>
                <a:pPr>
                  <a:spcAft>
                    <a:spcPts val="600"/>
                  </a:spcAft>
                </a:pPr>
                <a:r>
                  <a:rPr lang="tr-TR" sz="2400" noProof="1" smtClean="0"/>
                  <a:t>1 </a:t>
                </a:r>
                <a:r>
                  <a:rPr lang="tr-TR" sz="2400" noProof="1"/>
                  <a:t>parmağın 1 mili gösterdiği </a:t>
                </a:r>
                <a:r>
                  <a:rPr lang="tr-TR" sz="2400" noProof="1" smtClean="0"/>
                  <a:t>haritalarda </a:t>
                </a:r>
                <a14:m>
                  <m:oMath xmlns:m="http://schemas.openxmlformats.org/officeDocument/2006/math">
                    <m:r>
                      <a:rPr lang="tr-TR" sz="2400" b="0" i="1" noProof="1" dirty="0" smtClean="0">
                        <a:solidFill>
                          <a:srgbClr val="FF0000"/>
                        </a:solidFill>
                        <a:latin typeface="Cambria Math" panose="02040503050406030204"/>
                      </a:rPr>
                      <m:t>Ö</m:t>
                    </m:r>
                    <m:r>
                      <a:rPr lang="tr-TR" sz="2400" b="0" i="1" noProof="1" dirty="0" smtClean="0">
                        <a:solidFill>
                          <a:srgbClr val="FF0000"/>
                        </a:solidFill>
                        <a:latin typeface="Cambria Math" panose="02040503050406030204"/>
                      </a:rPr>
                      <m:t>𝑙</m:t>
                    </m:r>
                    <m:r>
                      <a:rPr lang="tr-TR" sz="2400" b="0" i="1" noProof="1" dirty="0" smtClean="0">
                        <a:solidFill>
                          <a:srgbClr val="FF0000"/>
                        </a:solidFill>
                        <a:latin typeface="Cambria Math" panose="02040503050406030204"/>
                      </a:rPr>
                      <m:t>ç</m:t>
                    </m:r>
                    <m:r>
                      <a:rPr lang="tr-TR" sz="2400" b="0" i="1" noProof="1" dirty="0" smtClean="0">
                        <a:solidFill>
                          <a:srgbClr val="FF0000"/>
                        </a:solidFill>
                        <a:latin typeface="Cambria Math" panose="02040503050406030204"/>
                      </a:rPr>
                      <m:t>𝑒𝑘</m:t>
                    </m:r>
                    <m:r>
                      <a:rPr lang="tr-TR" sz="2400" b="0" i="1" noProof="1" dirty="0" smtClean="0">
                        <a:solidFill>
                          <a:srgbClr val="FF0000"/>
                        </a:solidFill>
                        <a:latin typeface="Cambria Math" panose="02040503050406030204"/>
                      </a:rPr>
                      <m:t>=</m:t>
                    </m:r>
                    <m:f>
                      <m:fPr>
                        <m:ctrlPr>
                          <a:rPr lang="tr-TR" sz="2400" i="1" noProof="1" dirty="0" smtClean="0">
                            <a:solidFill>
                              <a:srgbClr val="FF0000"/>
                            </a:solidFill>
                            <a:latin typeface="Cambria Math" panose="02040503050406030204"/>
                          </a:rPr>
                        </m:ctrlPr>
                      </m:fPr>
                      <m:num>
                        <m:r>
                          <a:rPr lang="tr-TR" sz="2400" b="0" i="1" noProof="1" dirty="0" smtClean="0">
                            <a:solidFill>
                              <a:srgbClr val="FF0000"/>
                            </a:solidFill>
                            <a:latin typeface="Cambria Math" panose="02040503050406030204"/>
                          </a:rPr>
                          <m:t>1</m:t>
                        </m:r>
                      </m:num>
                      <m:den>
                        <m:r>
                          <a:rPr lang="tr-TR" sz="2400" b="0" i="1" noProof="1" dirty="0" smtClean="0">
                            <a:solidFill>
                              <a:srgbClr val="FF0000"/>
                            </a:solidFill>
                            <a:latin typeface="Cambria Math" panose="02040503050406030204"/>
                          </a:rPr>
                          <m:t>63360</m:t>
                        </m:r>
                      </m:den>
                    </m:f>
                  </m:oMath>
                </a14:m>
                <a:endParaRPr lang="tr-TR" sz="2400" noProof="1" smtClean="0"/>
              </a:p>
              <a:p>
                <a:pPr>
                  <a:spcAft>
                    <a:spcPts val="600"/>
                  </a:spcAft>
                </a:pPr>
                <a:r>
                  <a:rPr lang="tr-TR" sz="2400" noProof="1" smtClean="0"/>
                  <a:t>1 </a:t>
                </a:r>
                <a:r>
                  <a:rPr lang="tr-TR" sz="2400" noProof="1"/>
                  <a:t>parmağın 2 mili gösterdiği </a:t>
                </a:r>
                <a:r>
                  <a:rPr lang="tr-TR" sz="2400" noProof="1" smtClean="0"/>
                  <a:t>haritalarda </a:t>
                </a:r>
                <a14:m>
                  <m:oMath xmlns:m="http://schemas.openxmlformats.org/officeDocument/2006/math">
                    <m:r>
                      <a:rPr lang="tr-TR" i="1" noProof="1" dirty="0">
                        <a:solidFill>
                          <a:srgbClr val="FF0000"/>
                        </a:solidFill>
                        <a:latin typeface="Cambria Math" panose="02040503050406030204"/>
                      </a:rPr>
                      <m:t>Ö</m:t>
                    </m:r>
                    <m:r>
                      <a:rPr lang="tr-TR" i="1" noProof="1" dirty="0">
                        <a:solidFill>
                          <a:srgbClr val="FF0000"/>
                        </a:solidFill>
                        <a:latin typeface="Cambria Math" panose="02040503050406030204"/>
                      </a:rPr>
                      <m:t>𝑙</m:t>
                    </m:r>
                    <m:r>
                      <a:rPr lang="tr-TR" i="1" noProof="1" dirty="0">
                        <a:solidFill>
                          <a:srgbClr val="FF0000"/>
                        </a:solidFill>
                        <a:latin typeface="Cambria Math" panose="02040503050406030204"/>
                      </a:rPr>
                      <m:t>ç</m:t>
                    </m:r>
                    <m:r>
                      <a:rPr lang="tr-TR" i="1" noProof="1" dirty="0">
                        <a:solidFill>
                          <a:srgbClr val="FF0000"/>
                        </a:solidFill>
                        <a:latin typeface="Cambria Math" panose="02040503050406030204"/>
                      </a:rPr>
                      <m:t>𝑒𝑘</m:t>
                    </m:r>
                    <m:r>
                      <a:rPr lang="tr-TR" i="1" noProof="1" dirty="0">
                        <a:solidFill>
                          <a:srgbClr val="FF0000"/>
                        </a:solidFill>
                        <a:latin typeface="Cambria Math" panose="02040503050406030204"/>
                      </a:rPr>
                      <m:t>=</m:t>
                    </m:r>
                    <m:f>
                      <m:fPr>
                        <m:ctrlPr>
                          <a:rPr lang="tr-TR" i="1" noProof="1" dirty="0">
                            <a:solidFill>
                              <a:srgbClr val="FF0000"/>
                            </a:solidFill>
                            <a:latin typeface="Cambria Math" panose="02040503050406030204"/>
                          </a:rPr>
                        </m:ctrlPr>
                      </m:fPr>
                      <m:num>
                        <m:r>
                          <a:rPr lang="tr-TR" i="1" noProof="1" dirty="0">
                            <a:solidFill>
                              <a:srgbClr val="FF0000"/>
                            </a:solidFill>
                            <a:latin typeface="Cambria Math" panose="02040503050406030204"/>
                          </a:rPr>
                          <m:t>1</m:t>
                        </m:r>
                      </m:num>
                      <m:den>
                        <m:r>
                          <a:rPr lang="tr-TR" b="0" i="1" noProof="1" dirty="0" smtClean="0">
                            <a:solidFill>
                              <a:srgbClr val="FF0000"/>
                            </a:solidFill>
                            <a:latin typeface="Cambria Math" panose="02040503050406030204"/>
                          </a:rPr>
                          <m:t>126720</m:t>
                        </m:r>
                      </m:den>
                    </m:f>
                  </m:oMath>
                </a14:m>
                <a:endParaRPr lang="tr-TR" noProof="1"/>
              </a:p>
              <a:p>
                <a:pPr>
                  <a:spcAft>
                    <a:spcPts val="600"/>
                  </a:spcAft>
                </a:pPr>
                <a:r>
                  <a:rPr lang="tr-TR" sz="2400" noProof="1" smtClean="0"/>
                  <a:t>1 </a:t>
                </a:r>
                <a:r>
                  <a:rPr lang="tr-TR" sz="2400" noProof="1"/>
                  <a:t>parmağın 4 mili gösterdiği </a:t>
                </a:r>
                <a:r>
                  <a:rPr lang="tr-TR" sz="2400" noProof="1" smtClean="0"/>
                  <a:t>haritalarda </a:t>
                </a:r>
                <a14:m>
                  <m:oMath xmlns:m="http://schemas.openxmlformats.org/officeDocument/2006/math">
                    <m:r>
                      <a:rPr lang="tr-TR" i="1" noProof="1" dirty="0">
                        <a:solidFill>
                          <a:srgbClr val="FF0000"/>
                        </a:solidFill>
                        <a:latin typeface="Cambria Math" panose="02040503050406030204"/>
                      </a:rPr>
                      <m:t>Ö</m:t>
                    </m:r>
                    <m:r>
                      <a:rPr lang="tr-TR" i="1" noProof="1" dirty="0">
                        <a:solidFill>
                          <a:srgbClr val="FF0000"/>
                        </a:solidFill>
                        <a:latin typeface="Cambria Math" panose="02040503050406030204"/>
                      </a:rPr>
                      <m:t>𝑙</m:t>
                    </m:r>
                    <m:r>
                      <a:rPr lang="tr-TR" i="1" noProof="1" dirty="0">
                        <a:solidFill>
                          <a:srgbClr val="FF0000"/>
                        </a:solidFill>
                        <a:latin typeface="Cambria Math" panose="02040503050406030204"/>
                      </a:rPr>
                      <m:t>ç</m:t>
                    </m:r>
                    <m:r>
                      <a:rPr lang="tr-TR" i="1" noProof="1" dirty="0">
                        <a:solidFill>
                          <a:srgbClr val="FF0000"/>
                        </a:solidFill>
                        <a:latin typeface="Cambria Math" panose="02040503050406030204"/>
                      </a:rPr>
                      <m:t>𝑒𝑘</m:t>
                    </m:r>
                    <m:r>
                      <a:rPr lang="tr-TR" i="1" noProof="1" dirty="0">
                        <a:solidFill>
                          <a:srgbClr val="FF0000"/>
                        </a:solidFill>
                        <a:latin typeface="Cambria Math" panose="02040503050406030204"/>
                      </a:rPr>
                      <m:t>=</m:t>
                    </m:r>
                    <m:f>
                      <m:fPr>
                        <m:ctrlPr>
                          <a:rPr lang="tr-TR" i="1" noProof="1" dirty="0">
                            <a:solidFill>
                              <a:srgbClr val="FF0000"/>
                            </a:solidFill>
                            <a:latin typeface="Cambria Math" panose="02040503050406030204"/>
                          </a:rPr>
                        </m:ctrlPr>
                      </m:fPr>
                      <m:num>
                        <m:r>
                          <a:rPr lang="tr-TR" i="1" noProof="1" dirty="0">
                            <a:solidFill>
                              <a:srgbClr val="FF0000"/>
                            </a:solidFill>
                            <a:latin typeface="Cambria Math" panose="02040503050406030204"/>
                          </a:rPr>
                          <m:t>1</m:t>
                        </m:r>
                      </m:num>
                      <m:den>
                        <m:r>
                          <a:rPr lang="tr-TR" b="0" i="1" noProof="1" dirty="0" smtClean="0">
                            <a:solidFill>
                              <a:srgbClr val="FF0000"/>
                            </a:solidFill>
                            <a:latin typeface="Cambria Math" panose="02040503050406030204"/>
                          </a:rPr>
                          <m:t>253440</m:t>
                        </m:r>
                      </m:den>
                    </m:f>
                  </m:oMath>
                </a14:m>
                <a:endParaRPr lang="tr-TR" sz="2400" noProof="1" smtClean="0"/>
              </a:p>
              <a:p>
                <a:pPr>
                  <a:spcAft>
                    <a:spcPts val="600"/>
                  </a:spcAft>
                </a:pPr>
                <a:r>
                  <a:rPr lang="tr-TR" sz="2400" noProof="1" smtClean="0"/>
                  <a:t>Metrik olmayan haritaların  </a:t>
                </a:r>
                <a:r>
                  <a:rPr lang="tr-TR" sz="2400" noProof="1"/>
                  <a:t>ölçek değerleri yuvarlak değildir.</a:t>
                </a:r>
                <a:endParaRPr lang="tr-TR" sz="2400" noProof="1"/>
              </a:p>
              <a:p>
                <a:pPr lvl="1">
                  <a:spcAft>
                    <a:spcPts val="600"/>
                  </a:spcAft>
                </a:pPr>
                <a:endParaRPr lang="tr-TR" noProof="1"/>
              </a:p>
              <a:p>
                <a:pPr lvl="1">
                  <a:spcAft>
                    <a:spcPts val="600"/>
                  </a:spcAft>
                </a:pPr>
                <a:endParaRPr lang="tr-TR" noProof="1" smtClean="0"/>
              </a:p>
            </p:txBody>
          </p:sp>
        </mc:Choice>
        <mc:Fallback>
          <p:sp>
            <p:nvSpPr>
              <p:cNvPr id="5" name="İçerik Yer Tutucusu 2"/>
              <p:cNvSpPr>
                <a:spLocks noRot="1" noChangeAspect="1" noMove="1" noResize="1" noEditPoints="1" noAdjustHandles="1" noChangeArrowheads="1" noChangeShapeType="1" noTextEdit="1"/>
              </p:cNvSpPr>
              <p:nvPr>
                <p:ph idx="1"/>
              </p:nvPr>
            </p:nvSpPr>
            <p:spPr>
              <a:xfrm>
                <a:off x="457200" y="1268760"/>
                <a:ext cx="8435280" cy="5112568"/>
              </a:xfrm>
              <a:blipFill rotWithShape="1">
                <a:blip r:embed="rId1"/>
                <a:stretch>
                  <a:fillRect t="-1" r="7" b="-10404"/>
                </a:stretch>
              </a:blipFill>
            </p:spPr>
            <p:txBody>
              <a:bodyPr/>
              <a:lstStyle/>
              <a:p>
                <a:r>
                  <a:rPr lang="en-US" altLang="en-US">
                    <a:noFill/>
                  </a:rPr>
                  <a:t> </a:t>
                </a:r>
              </a:p>
            </p:txBody>
          </p:sp>
        </mc:Fallback>
      </mc:AlternateContent>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71800" y="476672"/>
            <a:ext cx="32924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52" y="612253"/>
            <a:ext cx="40386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828800"/>
            <a:ext cx="46482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49080"/>
            <a:ext cx="46482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370" y="425753"/>
            <a:ext cx="44196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387600"/>
            <a:ext cx="4495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653136"/>
            <a:ext cx="4718248" cy="18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548680"/>
            <a:ext cx="7323138"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838200"/>
            <a:ext cx="83820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dirty="0" smtClean="0">
                <a:solidFill>
                  <a:schemeClr val="tx1"/>
                </a:solidFill>
              </a:rPr>
              <a:t>KARTOGRAFYA</a:t>
            </a:r>
            <a:br>
              <a:rPr lang="tr-TR" sz="4000" b="1" dirty="0" smtClean="0"/>
            </a:br>
            <a:br>
              <a:rPr lang="tr-TR" sz="3600" dirty="0" smtClean="0"/>
            </a:br>
            <a:r>
              <a:rPr lang="tr-TR" sz="3200" dirty="0" smtClean="0"/>
              <a:t>Ders 13: PAFTA BÖLÜMLEME (2)</a:t>
            </a:r>
            <a:endParaRPr lang="tr-TR" sz="32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755576" y="5229200"/>
            <a:ext cx="6984776" cy="1200329"/>
          </a:xfrm>
          <a:prstGeom prst="rect">
            <a:avLst/>
          </a:prstGeom>
        </p:spPr>
        <p:txBody>
          <a:bodyPr wrap="square">
            <a:spAutoFit/>
          </a:bodyPr>
          <a:lstStyle/>
          <a:p>
            <a:pPr>
              <a:defRPr/>
            </a:pPr>
            <a:r>
              <a:rPr lang="tr-TR" altLang="tr-TR" noProof="1" smtClean="0"/>
              <a:t>Ders 13 sunumunun hazırlanmasında; </a:t>
            </a:r>
            <a:endParaRPr lang="tr-TR" alt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buFont typeface="Arial" panose="020B0604020202020204" pitchFamily="34" charset="0"/>
              <a:buChar char="•"/>
              <a:defRPr/>
            </a:pPr>
            <a:r>
              <a:rPr lang="tr-TR" altLang="tr-TR" noProof="1" smtClean="0"/>
              <a:t>Prof. Dr. Türkay Gökgöz, “Kartoğrafya” Ders Notlarından yararlanılmıştır.</a:t>
            </a:r>
            <a:endParaRPr lang="tr-TR" altLang="tr-TR" noProof="1"/>
          </a:p>
        </p:txBody>
      </p:sp>
    </p:spTree>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91679" y="404664"/>
            <a:ext cx="4896545" cy="639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251520" y="341784"/>
            <a:ext cx="8784976" cy="1143000"/>
          </a:xfrm>
        </p:spPr>
        <p:txBody>
          <a:bodyPr>
            <a:normAutofit/>
          </a:bodyPr>
          <a:lstStyle/>
          <a:p>
            <a:r>
              <a:rPr lang="tr-TR" altLang="tr-TR" sz="3200" b="1" dirty="0" smtClean="0">
                <a:solidFill>
                  <a:srgbClr val="FF0000"/>
                </a:solidFill>
              </a:rPr>
              <a:t>Örnek: </a:t>
            </a:r>
            <a:r>
              <a:rPr lang="tr-TR" altLang="tr-TR" sz="3200" b="1" dirty="0" smtClean="0">
                <a:solidFill>
                  <a:schemeClr val="tx1"/>
                </a:solidFill>
              </a:rPr>
              <a:t>35 numaralı dilimde örnek pafta bölümlemesi</a:t>
            </a:r>
            <a:endParaRPr lang="tr-TR" altLang="tr-TR" sz="3200" b="1" dirty="0" smtClean="0">
              <a:solidFill>
                <a:schemeClr val="tx1"/>
              </a:solidFill>
            </a:endParaRPr>
          </a:p>
        </p:txBody>
      </p:sp>
      <p:pic>
        <p:nvPicPr>
          <p:cNvPr id="34304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1914053"/>
            <a:ext cx="2316163"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244105"/>
            <a:ext cx="2416175"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3013" y="692696"/>
            <a:ext cx="3567113"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743200"/>
            <a:ext cx="3521075"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8404" y="404664"/>
            <a:ext cx="3553516" cy="36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996952"/>
            <a:ext cx="3636962"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074388"/>
            <a:ext cx="2457685" cy="242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5576" y="2798580"/>
            <a:ext cx="5801786" cy="307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aşlık 1"/>
          <p:cNvSpPr txBox="1"/>
          <p:nvPr/>
        </p:nvSpPr>
        <p:spPr>
          <a:xfrm>
            <a:off x="395536" y="350168"/>
            <a:ext cx="8229600" cy="8465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sz="3200" b="1" dirty="0" smtClean="0"/>
              <a:t>Örnek 1</a:t>
            </a:r>
            <a:endParaRPr lang="tr-TR" sz="3200" b="1" dirty="0"/>
          </a:p>
        </p:txBody>
      </p:sp>
      <p:sp>
        <p:nvSpPr>
          <p:cNvPr id="7" name="İçerik Yer Tutucusu 2"/>
          <p:cNvSpPr txBox="1"/>
          <p:nvPr/>
        </p:nvSpPr>
        <p:spPr>
          <a:xfrm>
            <a:off x="457200" y="1124744"/>
            <a:ext cx="8229600" cy="122413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a:lstStyle>
          <a:p>
            <a:pPr>
              <a:spcAft>
                <a:spcPts val="600"/>
              </a:spcAft>
            </a:pPr>
            <a:r>
              <a:rPr lang="tr-TR" dirty="0" smtClean="0"/>
              <a:t>Ölçeği 1/300.000 olan bir haritada 1 cm uzunluğundaki bir yolun arazideki gerçek uzunluğu ne kadardır?</a:t>
            </a:r>
            <a:endParaRPr lang="tr-TR" dirty="0" smtClean="0"/>
          </a:p>
          <a:p>
            <a:endParaRPr lang="tr-TR" dirty="0" smtClean="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488" y="3717032"/>
            <a:ext cx="5149357" cy="306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418" y="3852677"/>
            <a:ext cx="3721605" cy="286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59263"/>
            <a:ext cx="3734253" cy="290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76672"/>
            <a:ext cx="3641701" cy="27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560" y="2852936"/>
            <a:ext cx="8229600" cy="990600"/>
          </a:xfrm>
        </p:spPr>
        <p:txBody>
          <a:bodyPr/>
          <a:lstStyle/>
          <a:p>
            <a:r>
              <a:rPr lang="tr-TR" dirty="0" smtClean="0"/>
              <a:t>Başka örneklerle inceleyelim</a:t>
            </a:r>
            <a:endParaRPr lang="tr-TR" dirty="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268760"/>
            <a:ext cx="86106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323528" y="476672"/>
            <a:ext cx="1728192" cy="584775"/>
          </a:xfrm>
          <a:prstGeom prst="rect">
            <a:avLst/>
          </a:prstGeom>
          <a:noFill/>
        </p:spPr>
        <p:txBody>
          <a:bodyPr wrap="square" rtlCol="0">
            <a:spAutoFit/>
          </a:bodyPr>
          <a:lstStyle/>
          <a:p>
            <a:r>
              <a:rPr lang="tr-TR" sz="3200" b="1" dirty="0" smtClean="0">
                <a:solidFill>
                  <a:srgbClr val="FF0000"/>
                </a:solidFill>
              </a:rPr>
              <a:t>Örnek</a:t>
            </a:r>
            <a:endParaRPr lang="tr-TR" sz="3200" b="1" dirty="0">
              <a:solidFill>
                <a:srgbClr val="FF0000"/>
              </a:solidFill>
            </a:endParaRPr>
          </a:p>
        </p:txBody>
      </p:sp>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1143000"/>
            <a:ext cx="86995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323528" y="476672"/>
            <a:ext cx="1728192" cy="584775"/>
          </a:xfrm>
          <a:prstGeom prst="rect">
            <a:avLst/>
          </a:prstGeom>
          <a:noFill/>
        </p:spPr>
        <p:txBody>
          <a:bodyPr wrap="square" rtlCol="0">
            <a:spAutoFit/>
          </a:bodyPr>
          <a:lstStyle/>
          <a:p>
            <a:r>
              <a:rPr lang="tr-TR" sz="3200" b="1" dirty="0" smtClean="0">
                <a:solidFill>
                  <a:srgbClr val="FF0000"/>
                </a:solidFill>
              </a:rPr>
              <a:t>Örnek</a:t>
            </a:r>
            <a:endParaRPr lang="tr-TR" sz="3200" b="1" dirty="0">
              <a:solidFill>
                <a:srgbClr val="FF0000"/>
              </a:solidFill>
            </a:endParaRPr>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81000"/>
            <a:ext cx="88773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107504" y="332656"/>
            <a:ext cx="1728192" cy="584775"/>
          </a:xfrm>
          <a:prstGeom prst="rect">
            <a:avLst/>
          </a:prstGeom>
          <a:noFill/>
        </p:spPr>
        <p:txBody>
          <a:bodyPr wrap="square" rtlCol="0">
            <a:spAutoFit/>
          </a:bodyPr>
          <a:lstStyle/>
          <a:p>
            <a:r>
              <a:rPr lang="tr-TR" sz="3200" b="1" dirty="0" smtClean="0">
                <a:solidFill>
                  <a:srgbClr val="FF0000"/>
                </a:solidFill>
              </a:rPr>
              <a:t>Örnek</a:t>
            </a:r>
            <a:endParaRPr lang="tr-TR" sz="3200" b="1" dirty="0">
              <a:solidFill>
                <a:srgbClr val="FF0000"/>
              </a:solidFill>
            </a:endParaRPr>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76400" y="641176"/>
            <a:ext cx="60737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179512" y="348788"/>
            <a:ext cx="1728192" cy="584775"/>
          </a:xfrm>
          <a:prstGeom prst="rect">
            <a:avLst/>
          </a:prstGeom>
          <a:noFill/>
        </p:spPr>
        <p:txBody>
          <a:bodyPr wrap="square" rtlCol="0">
            <a:spAutoFit/>
          </a:bodyPr>
          <a:lstStyle/>
          <a:p>
            <a:r>
              <a:rPr lang="tr-TR" sz="3200" b="1" dirty="0" smtClean="0">
                <a:solidFill>
                  <a:srgbClr val="FF0000"/>
                </a:solidFill>
              </a:rPr>
              <a:t>Örnek</a:t>
            </a:r>
            <a:endParaRPr lang="tr-TR" sz="3200" b="1" dirty="0">
              <a:solidFill>
                <a:srgbClr val="FF0000"/>
              </a:solidFill>
            </a:endParaRPr>
          </a:p>
        </p:txBody>
      </p:sp>
    </p:spTree>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584775"/>
          </a:xfrm>
          <a:noFill/>
        </p:spPr>
        <p:txBody>
          <a:bodyPr vert="horz" wrap="square" lIns="91440" tIns="45720" rIns="91440" bIns="45720" rtlCol="0" anchor="ctr">
            <a:spAutoFit/>
          </a:bodyPr>
          <a:lstStyle/>
          <a:p>
            <a:r>
              <a:rPr lang="tr-TR" altLang="tr-TR" sz="3200" b="1" dirty="0">
                <a:solidFill>
                  <a:srgbClr val="FF0000"/>
                </a:solidFill>
                <a:latin typeface="+mn-lt"/>
                <a:ea typeface="+mn-ea"/>
                <a:cs typeface="+mn-cs"/>
              </a:rPr>
              <a:t>Örnek</a:t>
            </a:r>
            <a:endParaRPr lang="tr-TR" sz="3200" b="1" dirty="0">
              <a:solidFill>
                <a:srgbClr val="FF0000"/>
              </a:solidFill>
              <a:latin typeface="+mn-lt"/>
              <a:ea typeface="+mn-ea"/>
              <a:cs typeface="+mn-cs"/>
            </a:endParaRPr>
          </a:p>
        </p:txBody>
      </p:sp>
      <p:sp>
        <p:nvSpPr>
          <p:cNvPr id="3" name="İçerik Yer Tutucusu 2"/>
          <p:cNvSpPr>
            <a:spLocks noGrp="1"/>
          </p:cNvSpPr>
          <p:nvPr>
            <p:ph idx="1"/>
          </p:nvPr>
        </p:nvSpPr>
        <p:spPr>
          <a:xfrm>
            <a:off x="457200" y="1196752"/>
            <a:ext cx="8507288" cy="4876800"/>
          </a:xfrm>
        </p:spPr>
        <p:txBody>
          <a:bodyPr>
            <a:normAutofit/>
          </a:bodyPr>
          <a:lstStyle/>
          <a:p>
            <a:pPr marL="0" indent="0">
              <a:spcAft>
                <a:spcPts val="600"/>
              </a:spcAft>
              <a:buNone/>
            </a:pPr>
            <a:r>
              <a:rPr lang="tr-TR" sz="2800" dirty="0" smtClean="0"/>
              <a:t>Güney </a:t>
            </a:r>
            <a:r>
              <a:rPr lang="tr-TR" sz="2800" dirty="0"/>
              <a:t>kenarının enlemi 41º, batı kenarının boylamı 27º olan </a:t>
            </a:r>
            <a:r>
              <a:rPr lang="tr-TR" sz="2800" dirty="0" smtClean="0"/>
              <a:t>1/250 000 </a:t>
            </a:r>
            <a:r>
              <a:rPr lang="tr-TR" sz="2800" dirty="0"/>
              <a:t>ölçekli bir </a:t>
            </a:r>
            <a:r>
              <a:rPr lang="tr-TR" sz="2800" dirty="0" smtClean="0"/>
              <a:t>pafta için; </a:t>
            </a:r>
            <a:endParaRPr lang="tr-TR" sz="2800" dirty="0" smtClean="0"/>
          </a:p>
          <a:p>
            <a:pPr marL="0" indent="0">
              <a:spcAft>
                <a:spcPts val="600"/>
              </a:spcAft>
              <a:buNone/>
            </a:pPr>
            <a:r>
              <a:rPr lang="tr-TR" sz="2800" dirty="0" smtClean="0"/>
              <a:t>a) Pafta köşelerinin </a:t>
            </a:r>
            <a:r>
              <a:rPr lang="tr-TR" sz="2800" dirty="0"/>
              <a:t>coğrafi koordinatlarını bulunuz</a:t>
            </a:r>
            <a:r>
              <a:rPr lang="tr-TR" sz="2800" dirty="0" smtClean="0"/>
              <a:t>.</a:t>
            </a:r>
            <a:endParaRPr lang="tr-TR" sz="2800" dirty="0" smtClean="0"/>
          </a:p>
          <a:p>
            <a:pPr marL="0" indent="0">
              <a:spcAft>
                <a:spcPts val="600"/>
              </a:spcAft>
              <a:buNone/>
            </a:pPr>
            <a:r>
              <a:rPr lang="tr-TR" sz="2800" dirty="0" smtClean="0"/>
              <a:t>b) Pafta adını yazınız.</a:t>
            </a:r>
            <a:endParaRPr lang="tr-TR" sz="2800" dirty="0" smtClean="0"/>
          </a:p>
        </p:txBody>
      </p:sp>
    </p:spTree>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548680"/>
            <a:ext cx="8507288" cy="1584176"/>
          </a:xfrm>
        </p:spPr>
        <p:txBody>
          <a:bodyPr>
            <a:normAutofit fontScale="85000" lnSpcReduction="20000"/>
          </a:bodyPr>
          <a:lstStyle/>
          <a:p>
            <a:pPr marL="0" indent="0">
              <a:spcAft>
                <a:spcPts val="600"/>
              </a:spcAft>
              <a:buNone/>
            </a:pPr>
            <a:r>
              <a:rPr lang="tr-TR" sz="2800" dirty="0" smtClean="0">
                <a:solidFill>
                  <a:srgbClr val="FF0000"/>
                </a:solidFill>
              </a:rPr>
              <a:t>Güney </a:t>
            </a:r>
            <a:r>
              <a:rPr lang="tr-TR" sz="2800" dirty="0">
                <a:solidFill>
                  <a:srgbClr val="FF0000"/>
                </a:solidFill>
              </a:rPr>
              <a:t>kenarının enlemi 41º, batı kenarının boylamı 27º olan </a:t>
            </a:r>
            <a:r>
              <a:rPr lang="tr-TR" sz="2800" dirty="0" smtClean="0">
                <a:solidFill>
                  <a:srgbClr val="FF0000"/>
                </a:solidFill>
              </a:rPr>
              <a:t>1/250 000 </a:t>
            </a:r>
            <a:r>
              <a:rPr lang="tr-TR" sz="2800" dirty="0">
                <a:solidFill>
                  <a:srgbClr val="FF0000"/>
                </a:solidFill>
              </a:rPr>
              <a:t>ölçekli bir </a:t>
            </a:r>
            <a:r>
              <a:rPr lang="tr-TR" sz="2800" dirty="0" smtClean="0">
                <a:solidFill>
                  <a:srgbClr val="FF0000"/>
                </a:solidFill>
              </a:rPr>
              <a:t>pafta için; </a:t>
            </a:r>
            <a:endParaRPr lang="tr-TR" sz="2800" dirty="0" smtClean="0">
              <a:solidFill>
                <a:srgbClr val="FF0000"/>
              </a:solidFill>
            </a:endParaRPr>
          </a:p>
          <a:p>
            <a:pPr marL="0" indent="0">
              <a:spcAft>
                <a:spcPts val="600"/>
              </a:spcAft>
              <a:buNone/>
            </a:pPr>
            <a:r>
              <a:rPr lang="tr-TR" sz="2800" dirty="0" smtClean="0">
                <a:solidFill>
                  <a:srgbClr val="FF0000"/>
                </a:solidFill>
              </a:rPr>
              <a:t>a) Pafta köşelerinin </a:t>
            </a:r>
            <a:r>
              <a:rPr lang="tr-TR" sz="2800" dirty="0">
                <a:solidFill>
                  <a:srgbClr val="FF0000"/>
                </a:solidFill>
              </a:rPr>
              <a:t>coğrafi koordinatlarını </a:t>
            </a:r>
            <a:r>
              <a:rPr lang="tr-TR" sz="2800" dirty="0" smtClean="0">
                <a:solidFill>
                  <a:srgbClr val="FF0000"/>
                </a:solidFill>
              </a:rPr>
              <a:t>bulunuz.</a:t>
            </a:r>
            <a:endParaRPr lang="tr-TR" sz="2800" dirty="0" smtClean="0">
              <a:solidFill>
                <a:srgbClr val="FF0000"/>
              </a:solidFill>
            </a:endParaRPr>
          </a:p>
          <a:p>
            <a:pPr marL="0" indent="0">
              <a:spcAft>
                <a:spcPts val="600"/>
              </a:spcAft>
              <a:buNone/>
            </a:pPr>
            <a:r>
              <a:rPr lang="tr-TR" sz="2800" dirty="0" smtClean="0">
                <a:solidFill>
                  <a:srgbClr val="FF0000"/>
                </a:solidFill>
              </a:rPr>
              <a:t>b) Pafta adını yazınız.</a:t>
            </a:r>
            <a:endParaRPr lang="tr-TR" sz="2800" dirty="0" smtClean="0">
              <a:solidFill>
                <a:srgbClr val="FF0000"/>
              </a:solidFill>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2" y="3356992"/>
            <a:ext cx="2985059"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p:cNvSpPr/>
          <p:nvPr/>
        </p:nvSpPr>
        <p:spPr>
          <a:xfrm>
            <a:off x="467543" y="2780928"/>
            <a:ext cx="453970" cy="369332"/>
          </a:xfrm>
          <a:prstGeom prst="rect">
            <a:avLst/>
          </a:prstGeom>
        </p:spPr>
        <p:txBody>
          <a:bodyPr wrap="none">
            <a:spAutoFit/>
          </a:bodyPr>
          <a:lstStyle/>
          <a:p>
            <a:r>
              <a:rPr lang="tr-TR" dirty="0"/>
              <a:t>a) </a:t>
            </a:r>
            <a:endParaRPr lang="tr-TR" dirty="0"/>
          </a:p>
        </p:txBody>
      </p:sp>
      <p:sp>
        <p:nvSpPr>
          <p:cNvPr id="7" name="Dikdörtgen 6"/>
          <p:cNvSpPr/>
          <p:nvPr/>
        </p:nvSpPr>
        <p:spPr>
          <a:xfrm>
            <a:off x="4860032" y="2786230"/>
            <a:ext cx="453970" cy="369332"/>
          </a:xfrm>
          <a:prstGeom prst="rect">
            <a:avLst/>
          </a:prstGeom>
        </p:spPr>
        <p:txBody>
          <a:bodyPr wrap="none">
            <a:spAutoFit/>
          </a:bodyPr>
          <a:lstStyle/>
          <a:p>
            <a:r>
              <a:rPr lang="tr-TR" dirty="0" smtClean="0"/>
              <a:t>b) </a:t>
            </a:r>
            <a:endParaRPr lang="tr-TR" dirty="0"/>
          </a:p>
        </p:txBody>
      </p:sp>
      <p:sp>
        <p:nvSpPr>
          <p:cNvPr id="6" name="Dikdörtgen 5"/>
          <p:cNvSpPr/>
          <p:nvPr/>
        </p:nvSpPr>
        <p:spPr>
          <a:xfrm>
            <a:off x="5302725" y="2780928"/>
            <a:ext cx="1518364" cy="369332"/>
          </a:xfrm>
          <a:prstGeom prst="rect">
            <a:avLst/>
          </a:prstGeom>
        </p:spPr>
        <p:txBody>
          <a:bodyPr wrap="none">
            <a:spAutoFit/>
          </a:bodyPr>
          <a:lstStyle/>
          <a:p>
            <a:r>
              <a:rPr lang="tr-TR" dirty="0"/>
              <a:t>KIRKLARELİ</a:t>
            </a:r>
            <a:endParaRPr lang="tr-TR" dirty="0"/>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50168"/>
            <a:ext cx="8229600" cy="846584"/>
          </a:xfrm>
        </p:spPr>
        <p:txBody>
          <a:bodyPr>
            <a:normAutofit/>
          </a:bodyPr>
          <a:lstStyle/>
          <a:p>
            <a:r>
              <a:rPr lang="tr-TR" altLang="tr-TR" sz="3200" b="1" dirty="0">
                <a:solidFill>
                  <a:srgbClr val="FF0000"/>
                </a:solidFill>
              </a:rPr>
              <a:t>Örnek</a:t>
            </a:r>
            <a:endParaRPr lang="tr-TR" sz="3200" dirty="0"/>
          </a:p>
        </p:txBody>
      </p:sp>
      <p:sp>
        <p:nvSpPr>
          <p:cNvPr id="3" name="İçerik Yer Tutucusu 2"/>
          <p:cNvSpPr>
            <a:spLocks noGrp="1"/>
          </p:cNvSpPr>
          <p:nvPr>
            <p:ph idx="1"/>
          </p:nvPr>
        </p:nvSpPr>
        <p:spPr>
          <a:xfrm>
            <a:off x="457200" y="1360512"/>
            <a:ext cx="8229600" cy="916360"/>
          </a:xfrm>
        </p:spPr>
        <p:txBody>
          <a:bodyPr>
            <a:normAutofit/>
          </a:bodyPr>
          <a:lstStyle/>
          <a:p>
            <a:pPr marL="0" indent="0">
              <a:buNone/>
            </a:pPr>
            <a:r>
              <a:rPr lang="tr-TR" sz="2800" dirty="0" smtClean="0"/>
              <a:t>F20-c-03-a </a:t>
            </a:r>
            <a:r>
              <a:rPr lang="tr-TR" sz="2800" dirty="0"/>
              <a:t>paftasının ölçeği kaçtır?</a:t>
            </a:r>
            <a:endParaRPr lang="tr-TR" sz="2800" dirty="0"/>
          </a:p>
          <a:p>
            <a:pPr marL="0" indent="0">
              <a:buNone/>
            </a:pPr>
            <a:endParaRPr lang="tr-TR" sz="2800" dirty="0" smtClean="0">
              <a:solidFill>
                <a:srgbClr val="FF0000"/>
              </a:solidFill>
            </a:endParaRPr>
          </a:p>
          <a:p>
            <a:endParaRPr lang="tr-TR" sz="2800" dirty="0"/>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12440"/>
            <a:ext cx="8229600" cy="4876800"/>
          </a:xfrm>
        </p:spPr>
        <p:txBody>
          <a:bodyPr>
            <a:normAutofit/>
          </a:bodyPr>
          <a:lstStyle/>
          <a:p>
            <a:pPr marL="0" indent="0">
              <a:buNone/>
            </a:pPr>
            <a:r>
              <a:rPr lang="tr-TR" sz="2800" dirty="0" smtClean="0">
                <a:solidFill>
                  <a:srgbClr val="FF0000"/>
                </a:solidFill>
              </a:rPr>
              <a:t>F20-c-03-a </a:t>
            </a:r>
            <a:r>
              <a:rPr lang="tr-TR" sz="2800" dirty="0">
                <a:solidFill>
                  <a:srgbClr val="FF0000"/>
                </a:solidFill>
              </a:rPr>
              <a:t>paftasının ölçeği kaçtır?</a:t>
            </a:r>
            <a:endParaRPr lang="tr-TR" sz="2800" dirty="0">
              <a:solidFill>
                <a:srgbClr val="FF0000"/>
              </a:solidFill>
            </a:endParaRPr>
          </a:p>
          <a:p>
            <a:pPr marL="0" indent="0">
              <a:buNone/>
            </a:pPr>
            <a:endParaRPr lang="tr-TR" sz="2800" dirty="0" smtClean="0">
              <a:solidFill>
                <a:srgbClr val="FF0000"/>
              </a:solidFill>
            </a:endParaRPr>
          </a:p>
          <a:p>
            <a:pPr marL="0" indent="0">
              <a:buNone/>
            </a:pPr>
            <a:r>
              <a:rPr lang="tr-TR" sz="2800" dirty="0" smtClean="0"/>
              <a:t>Paftanın </a:t>
            </a:r>
            <a:r>
              <a:rPr lang="tr-TR" sz="2800" dirty="0"/>
              <a:t>ölçeği </a:t>
            </a:r>
            <a:r>
              <a:rPr lang="tr-TR" sz="2800" dirty="0" smtClean="0"/>
              <a:t>1/5000'dir</a:t>
            </a:r>
            <a:r>
              <a:rPr lang="tr-TR" sz="2800" dirty="0"/>
              <a:t>.</a:t>
            </a:r>
            <a:endParaRPr lang="tr-TR" sz="2800" dirty="0"/>
          </a:p>
          <a:p>
            <a:endParaRPr lang="tr-TR"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p:nvPr/>
        </p:nvSpPr>
        <p:spPr>
          <a:xfrm>
            <a:off x="374848" y="350168"/>
            <a:ext cx="8229600" cy="84658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sz="3200" b="1" dirty="0" smtClean="0"/>
              <a:t>Örnek 2</a:t>
            </a:r>
            <a:endParaRPr lang="tr-TR" sz="3200" b="1" dirty="0"/>
          </a:p>
        </p:txBody>
      </p:sp>
      <p:pic>
        <p:nvPicPr>
          <p:cNvPr id="409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6618" y="3140968"/>
            <a:ext cx="3788933" cy="304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çerik Yer Tutucusu 2"/>
          <p:cNvSpPr txBox="1"/>
          <p:nvPr/>
        </p:nvSpPr>
        <p:spPr>
          <a:xfrm>
            <a:off x="251520" y="1268760"/>
            <a:ext cx="8229600" cy="122413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a:lstStyle>
          <a:p>
            <a:pPr>
              <a:spcAft>
                <a:spcPts val="600"/>
              </a:spcAft>
            </a:pPr>
            <a:r>
              <a:rPr lang="tr-TR" dirty="0" smtClean="0"/>
              <a:t>Haritada 4 cm olarak gösterilen bir yolun gerçek uzunluğu 1 km’dir. Haritanın ölçeği nedir?</a:t>
            </a:r>
            <a:endParaRPr lang="tr-TR" dirty="0" smtClean="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a:normAutofit/>
          </a:bodyPr>
          <a:lstStyle/>
          <a:p>
            <a:r>
              <a:rPr lang="tr-TR" altLang="tr-TR" sz="3200" b="1" dirty="0">
                <a:solidFill>
                  <a:srgbClr val="FF0000"/>
                </a:solidFill>
              </a:rPr>
              <a:t>Örnek</a:t>
            </a:r>
            <a:endParaRPr lang="tr-TR" sz="3200" dirty="0"/>
          </a:p>
        </p:txBody>
      </p:sp>
      <p:sp>
        <p:nvSpPr>
          <p:cNvPr id="3" name="İçerik Yer Tutucusu 2"/>
          <p:cNvSpPr>
            <a:spLocks noGrp="1"/>
          </p:cNvSpPr>
          <p:nvPr>
            <p:ph idx="1"/>
          </p:nvPr>
        </p:nvSpPr>
        <p:spPr>
          <a:xfrm>
            <a:off x="457200" y="1196752"/>
            <a:ext cx="8229600" cy="4876800"/>
          </a:xfrm>
        </p:spPr>
        <p:txBody>
          <a:bodyPr/>
          <a:lstStyle/>
          <a:p>
            <a:pPr marL="0" indent="0">
              <a:buNone/>
            </a:pPr>
            <a:r>
              <a:rPr lang="tr-TR" dirty="0" smtClean="0"/>
              <a:t>Aşağıda </a:t>
            </a:r>
            <a:r>
              <a:rPr lang="tr-TR" dirty="0"/>
              <a:t>isimleri verilmiş paftaların ölçeklerini karşılarına yazınız.</a:t>
            </a:r>
            <a:endParaRPr lang="tr-TR" dirty="0"/>
          </a:p>
          <a:p>
            <a:pPr marL="0" indent="0">
              <a:buNone/>
            </a:pPr>
            <a:r>
              <a:rPr lang="tr-TR" dirty="0"/>
              <a:t> </a:t>
            </a:r>
            <a:endParaRPr lang="tr-TR" dirty="0"/>
          </a:p>
          <a:p>
            <a:r>
              <a:rPr lang="tr-TR" dirty="0"/>
              <a:t>İZMİR-L19   </a:t>
            </a:r>
            <a:endParaRPr lang="tr-TR" dirty="0"/>
          </a:p>
          <a:p>
            <a:r>
              <a:rPr lang="tr-TR" dirty="0"/>
              <a:t>ANKARA-I29-a4</a:t>
            </a:r>
            <a:endParaRPr lang="tr-TR" dirty="0"/>
          </a:p>
          <a:p>
            <a:r>
              <a:rPr lang="tr-TR" dirty="0"/>
              <a:t>VAN-L50-c</a:t>
            </a:r>
            <a:endParaRPr lang="tr-TR" dirty="0"/>
          </a:p>
          <a:p>
            <a:r>
              <a:rPr lang="tr-TR" dirty="0"/>
              <a:t>KONYA</a:t>
            </a:r>
            <a:endParaRPr lang="tr-TR" dirty="0"/>
          </a:p>
          <a:p>
            <a:endParaRPr lang="tr-TR" dirty="0"/>
          </a:p>
        </p:txBody>
      </p:sp>
    </p:spTree>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864096"/>
          </a:xfrm>
        </p:spPr>
        <p:txBody>
          <a:bodyPr>
            <a:noAutofit/>
          </a:bodyPr>
          <a:lstStyle/>
          <a:p>
            <a:pPr marL="0" indent="0">
              <a:buNone/>
            </a:pPr>
            <a:r>
              <a:rPr lang="tr-TR" dirty="0" smtClean="0">
                <a:solidFill>
                  <a:srgbClr val="FF0000"/>
                </a:solidFill>
              </a:rPr>
              <a:t>Aşağıda </a:t>
            </a:r>
            <a:r>
              <a:rPr lang="tr-TR" dirty="0">
                <a:solidFill>
                  <a:srgbClr val="FF0000"/>
                </a:solidFill>
              </a:rPr>
              <a:t>isimleri verilmiş paftaların ölçeklerini karşılarına yazınız.</a:t>
            </a:r>
            <a:endParaRPr lang="tr-TR" dirty="0">
              <a:solidFill>
                <a:srgbClr val="FF0000"/>
              </a:solidFill>
            </a:endParaRPr>
          </a:p>
          <a:p>
            <a:pPr marL="0" indent="0">
              <a:buNone/>
            </a:pPr>
            <a:r>
              <a:rPr lang="tr-TR" dirty="0">
                <a:solidFill>
                  <a:srgbClr val="FF0000"/>
                </a:solidFill>
              </a:rPr>
              <a:t> </a:t>
            </a:r>
            <a:endParaRPr lang="tr-TR" dirty="0">
              <a:solidFill>
                <a:srgbClr val="FF0000"/>
              </a:solidFill>
            </a:endParaRPr>
          </a:p>
          <a:p>
            <a:endParaRPr lang="tr-TR" dirty="0">
              <a:solidFill>
                <a:srgbClr val="FF0000"/>
              </a:solidFill>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1737742"/>
            <a:ext cx="44577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807368"/>
          </a:xfrm>
        </p:spPr>
        <p:txBody>
          <a:bodyPr/>
          <a:lstStyle/>
          <a:p>
            <a:r>
              <a:rPr lang="tr-TR" altLang="tr-TR" b="1" dirty="0">
                <a:solidFill>
                  <a:srgbClr val="FF0000"/>
                </a:solidFill>
              </a:rPr>
              <a:t>Örnek</a:t>
            </a:r>
            <a:endParaRPr lang="tr-TR" dirty="0"/>
          </a:p>
        </p:txBody>
      </p:sp>
      <p:sp>
        <p:nvSpPr>
          <p:cNvPr id="3" name="İçerik Yer Tutucusu 2"/>
          <p:cNvSpPr>
            <a:spLocks noGrp="1"/>
          </p:cNvSpPr>
          <p:nvPr>
            <p:ph idx="1"/>
          </p:nvPr>
        </p:nvSpPr>
        <p:spPr>
          <a:xfrm>
            <a:off x="539552" y="1600200"/>
            <a:ext cx="7920880" cy="4876800"/>
          </a:xfrm>
        </p:spPr>
        <p:txBody>
          <a:bodyPr>
            <a:normAutofit/>
          </a:bodyPr>
          <a:lstStyle/>
          <a:p>
            <a:pPr marL="0" indent="0">
              <a:buNone/>
            </a:pPr>
            <a:r>
              <a:rPr lang="tr-TR" sz="2800" dirty="0" smtClean="0"/>
              <a:t>Aşağıdaki </a:t>
            </a:r>
            <a:r>
              <a:rPr lang="tr-TR" sz="2800" dirty="0"/>
              <a:t>paftaların sorulan komşu paftalarını bulunuz</a:t>
            </a:r>
            <a:r>
              <a:rPr lang="tr-TR" sz="2800" dirty="0" smtClean="0"/>
              <a:t>.</a:t>
            </a:r>
            <a:r>
              <a:rPr lang="tr-TR" sz="2800" dirty="0"/>
              <a:t> </a:t>
            </a:r>
            <a:endParaRPr lang="tr-TR" sz="2800" dirty="0"/>
          </a:p>
          <a:p>
            <a:r>
              <a:rPr lang="tr-TR" sz="2800" dirty="0"/>
              <a:t>YOZGAT-J35-a4     paftasının </a:t>
            </a:r>
            <a:r>
              <a:rPr lang="tr-TR" sz="2800" dirty="0" smtClean="0"/>
              <a:t>doğudaki komşusu ……………………. </a:t>
            </a:r>
            <a:r>
              <a:rPr lang="tr-TR" sz="2800" dirty="0"/>
              <a:t>paftasıdır. </a:t>
            </a:r>
            <a:endParaRPr lang="tr-TR" sz="2800" dirty="0" smtClean="0"/>
          </a:p>
          <a:p>
            <a:pPr marL="0" indent="0">
              <a:buNone/>
            </a:pPr>
            <a:endParaRPr lang="tr-TR" sz="2800" dirty="0"/>
          </a:p>
          <a:p>
            <a:r>
              <a:rPr lang="tr-TR" sz="2800" dirty="0" smtClean="0"/>
              <a:t>İSTANBUL-F21-d     paftasının </a:t>
            </a:r>
            <a:r>
              <a:rPr lang="tr-TR" sz="2800" dirty="0"/>
              <a:t>batıdaki komşusu ……………………. paftasıdır. </a:t>
            </a:r>
            <a:endParaRPr lang="tr-TR" sz="2800" dirty="0"/>
          </a:p>
          <a:p>
            <a:pPr marL="0" indent="0">
              <a:buNone/>
            </a:pPr>
            <a:endParaRPr lang="tr-TR" sz="2800" dirty="0"/>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7715200" cy="6264696"/>
          </a:xfrm>
        </p:spPr>
        <p:txBody>
          <a:bodyPr>
            <a:noAutofit/>
          </a:bodyPr>
          <a:lstStyle/>
          <a:p>
            <a:pPr marL="0" indent="0">
              <a:buNone/>
            </a:pPr>
            <a:r>
              <a:rPr lang="tr-TR" sz="2800" dirty="0">
                <a:solidFill>
                  <a:srgbClr val="FF0000"/>
                </a:solidFill>
              </a:rPr>
              <a:t>Aşağıdaki paftaların sorulan komşu paftalarını bulunuz. </a:t>
            </a:r>
            <a:endParaRPr lang="tr-TR" sz="2800" dirty="0">
              <a:solidFill>
                <a:srgbClr val="FF0000"/>
              </a:solidFill>
            </a:endParaRPr>
          </a:p>
          <a:p>
            <a:r>
              <a:rPr lang="tr-TR" sz="2800" dirty="0">
                <a:solidFill>
                  <a:srgbClr val="FF0000"/>
                </a:solidFill>
              </a:rPr>
              <a:t>YOZGAT-J35-a4     paftasının doğudaki komşusu ……………………. paftasıdır. </a:t>
            </a:r>
            <a:endParaRPr lang="tr-TR" sz="2800" dirty="0" smtClean="0">
              <a:solidFill>
                <a:srgbClr val="FF0000"/>
              </a:solidFill>
            </a:endParaRPr>
          </a:p>
          <a:p>
            <a:pPr marL="0" indent="0">
              <a:buNone/>
            </a:pPr>
            <a:endParaRPr lang="tr-TR" sz="2800" dirty="0">
              <a:solidFill>
                <a:srgbClr val="FF0000"/>
              </a:solidFill>
            </a:endParaRPr>
          </a:p>
          <a:p>
            <a:r>
              <a:rPr lang="tr-TR" sz="2800" dirty="0">
                <a:solidFill>
                  <a:srgbClr val="FF0000"/>
                </a:solidFill>
              </a:rPr>
              <a:t>İSTANBUL-F21-d     paftasının batıdaki komşusu ……………………. paftasıdır. </a:t>
            </a:r>
            <a:endParaRPr lang="tr-TR" sz="2800" dirty="0">
              <a:solidFill>
                <a:srgbClr val="FF0000"/>
              </a:solidFill>
            </a:endParaRPr>
          </a:p>
          <a:p>
            <a:pPr marL="0" indent="0">
              <a:buNone/>
            </a:pPr>
            <a:endParaRPr lang="tr-TR" sz="2800" dirty="0"/>
          </a:p>
          <a:p>
            <a:r>
              <a:rPr lang="tr-TR" sz="2800" dirty="0" smtClean="0"/>
              <a:t>YOZGAT-J35-a4     </a:t>
            </a:r>
            <a:r>
              <a:rPr lang="tr-TR" sz="2800" dirty="0"/>
              <a:t>paftasının doğudaki komşusu </a:t>
            </a:r>
            <a:r>
              <a:rPr lang="tr-TR" sz="2800" b="1" dirty="0"/>
              <a:t>YOZGAT-J35-a3</a:t>
            </a:r>
            <a:r>
              <a:rPr lang="tr-TR" sz="2800" dirty="0"/>
              <a:t> paftasıdır. </a:t>
            </a:r>
            <a:endParaRPr lang="tr-TR" sz="2800" dirty="0" smtClean="0"/>
          </a:p>
          <a:p>
            <a:pPr marL="0" indent="0">
              <a:buNone/>
            </a:pPr>
            <a:endParaRPr lang="tr-TR" sz="2800" dirty="0"/>
          </a:p>
          <a:p>
            <a:r>
              <a:rPr lang="tr-TR" sz="2800" dirty="0"/>
              <a:t>İSTANBUL-F21-d     paftasının batıdaki komşusu </a:t>
            </a:r>
            <a:r>
              <a:rPr lang="tr-TR" sz="2800" b="1" dirty="0"/>
              <a:t>KIRKLARELİ-F20-c</a:t>
            </a:r>
            <a:r>
              <a:rPr lang="tr-TR" sz="2800" dirty="0"/>
              <a:t> paftasıdır</a:t>
            </a:r>
            <a:endParaRPr lang="tr-TR" sz="2800" dirty="0"/>
          </a:p>
          <a:p>
            <a:endParaRPr lang="tr-TR" sz="2800"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88659" y="5312623"/>
            <a:ext cx="16859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807368"/>
          </a:xfrm>
        </p:spPr>
        <p:txBody>
          <a:bodyPr/>
          <a:lstStyle/>
          <a:p>
            <a:r>
              <a:rPr lang="tr-TR" altLang="tr-TR" b="1" dirty="0">
                <a:solidFill>
                  <a:srgbClr val="FF0000"/>
                </a:solidFill>
              </a:rPr>
              <a:t>Örnek</a:t>
            </a:r>
            <a:endParaRPr lang="tr-TR" dirty="0"/>
          </a:p>
        </p:txBody>
      </p:sp>
      <p:sp>
        <p:nvSpPr>
          <p:cNvPr id="3" name="İçerik Yer Tutucusu 2"/>
          <p:cNvSpPr>
            <a:spLocks noGrp="1"/>
          </p:cNvSpPr>
          <p:nvPr>
            <p:ph idx="1"/>
          </p:nvPr>
        </p:nvSpPr>
        <p:spPr>
          <a:xfrm>
            <a:off x="457200" y="1600200"/>
            <a:ext cx="8229600" cy="1324744"/>
          </a:xfrm>
        </p:spPr>
        <p:txBody>
          <a:bodyPr>
            <a:noAutofit/>
          </a:bodyPr>
          <a:lstStyle/>
          <a:p>
            <a:pPr marL="0" indent="0">
              <a:spcAft>
                <a:spcPts val="600"/>
              </a:spcAft>
              <a:buNone/>
            </a:pPr>
            <a:r>
              <a:rPr lang="tr-TR" sz="2800" dirty="0"/>
              <a:t>1/250 000 ölçekli SAMSUN paftasının alanı içerisinde kalan 1/50 000 ve 1/25 </a:t>
            </a:r>
            <a:r>
              <a:rPr lang="tr-TR" sz="2800" dirty="0" smtClean="0"/>
              <a:t>000 ölçekli </a:t>
            </a:r>
            <a:r>
              <a:rPr lang="tr-TR" sz="2800" dirty="0"/>
              <a:t>paftaların isimlerini bulunuz.</a:t>
            </a:r>
            <a:endParaRPr lang="tr-TR" sz="2800" dirty="0"/>
          </a:p>
          <a:p>
            <a:endParaRPr lang="tr-TR" sz="2800" dirty="0"/>
          </a:p>
        </p:txBody>
      </p:sp>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6192688"/>
          </a:xfrm>
        </p:spPr>
        <p:txBody>
          <a:bodyPr>
            <a:normAutofit fontScale="85000" lnSpcReduction="20000"/>
          </a:bodyPr>
          <a:lstStyle/>
          <a:p>
            <a:pPr marL="0" indent="0">
              <a:buNone/>
            </a:pPr>
            <a:r>
              <a:rPr lang="tr-TR" dirty="0">
                <a:solidFill>
                  <a:srgbClr val="FF0000"/>
                </a:solidFill>
              </a:rPr>
              <a:t>1/250 000 ölçekli SAMSUN paftasının alanı içerisinde kalan 1/50 000 ve 1/25 000 ölçekli paftaların isimlerini bulunuz.</a:t>
            </a:r>
            <a:endParaRPr lang="tr-TR" dirty="0">
              <a:solidFill>
                <a:srgbClr val="FF0000"/>
              </a:solidFill>
            </a:endParaRPr>
          </a:p>
          <a:p>
            <a:endParaRPr lang="tr-TR" dirty="0" smtClean="0">
              <a:latin typeface="+mj-lt"/>
            </a:endParaRPr>
          </a:p>
          <a:p>
            <a:pPr>
              <a:spcAft>
                <a:spcPts val="600"/>
              </a:spcAft>
            </a:pPr>
            <a:r>
              <a:rPr lang="tr-TR" b="1" u="sng" dirty="0">
                <a:latin typeface="+mj-lt"/>
                <a:ea typeface="Times New Roman" panose="02020603050405020304"/>
              </a:rPr>
              <a:t>1/100.000</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SAMSUN-E36</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SAMSUN-E37</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SAMSUN-E38</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SAMSUN-F36</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SAMSUN-F37</a:t>
            </a:r>
            <a:endParaRPr lang="tr-TR" dirty="0">
              <a:latin typeface="+mj-lt"/>
              <a:ea typeface="Times New Roman" panose="02020603050405020304"/>
            </a:endParaRPr>
          </a:p>
          <a:p>
            <a:pPr marL="0" indent="0">
              <a:spcAft>
                <a:spcPts val="600"/>
              </a:spcAft>
              <a:buNone/>
            </a:pPr>
            <a:r>
              <a:rPr lang="tr-TR" dirty="0" smtClean="0">
                <a:latin typeface="+mj-lt"/>
                <a:ea typeface="Times New Roman" panose="02020603050405020304"/>
              </a:rPr>
              <a:t>SAMSUN-F38</a:t>
            </a:r>
            <a:endParaRPr lang="tr-TR" dirty="0">
              <a:latin typeface="+mj-lt"/>
              <a:ea typeface="Times New Roman" panose="02020603050405020304"/>
            </a:endParaRPr>
          </a:p>
          <a:p>
            <a:pPr>
              <a:spcAft>
                <a:spcPts val="600"/>
              </a:spcAft>
            </a:pPr>
            <a:r>
              <a:rPr lang="tr-TR" b="1" u="sng" dirty="0">
                <a:latin typeface="+mj-lt"/>
                <a:ea typeface="Times New Roman" panose="02020603050405020304"/>
              </a:rPr>
              <a:t>1/50.000</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SAMSUN-E36-a, SAMSUN-E36-b, SAMSUN-E36-c, SAMSUN-E36-d</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SAMSUN-E37-a, SAMSUN-E37-b, SAMSUN-E37-c, SAMSUN-E37-d</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SAMSUN-E38-a, SAMSUN-E38-b, SAMSUN-E38-c, SAMSUN-E38-d</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SAMSUN-F36-a, SAMSUN-F36-b, SAMSUN-F36-c, SAMSUN-F36-d</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SAMSUN-F37-a, SAMSUN-F37-b, SAMSUN-F37-c, SAMSUN-F37-d</a:t>
            </a:r>
            <a:endParaRPr lang="tr-TR" dirty="0">
              <a:latin typeface="+mj-lt"/>
              <a:ea typeface="Times New Roman" panose="02020603050405020304"/>
            </a:endParaRPr>
          </a:p>
          <a:p>
            <a:pPr marL="0" indent="0">
              <a:spcAft>
                <a:spcPts val="600"/>
              </a:spcAft>
              <a:buNone/>
            </a:pPr>
            <a:r>
              <a:rPr lang="tr-TR" dirty="0">
                <a:latin typeface="+mj-lt"/>
                <a:ea typeface="Times New Roman" panose="02020603050405020304"/>
              </a:rPr>
              <a:t>SAMSUN-F38-a, SAMSUN-F38-b, SAMSUN-F38-c, </a:t>
            </a:r>
            <a:r>
              <a:rPr lang="tr-TR" dirty="0" smtClean="0">
                <a:latin typeface="+mj-lt"/>
                <a:ea typeface="Times New Roman" panose="02020603050405020304"/>
              </a:rPr>
              <a:t>SAMSUN-F38-d</a:t>
            </a:r>
            <a:endParaRPr lang="tr-TR" dirty="0">
              <a:latin typeface="+mj-lt"/>
              <a:ea typeface="Times New Roman" panose="02020603050405020304"/>
            </a:endParaRPr>
          </a:p>
        </p:txBody>
      </p:sp>
      <p:pic>
        <p:nvPicPr>
          <p:cNvPr id="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47864" y="1196752"/>
            <a:ext cx="5149357" cy="306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304800" y="413792"/>
            <a:ext cx="8731696" cy="1143000"/>
          </a:xfrm>
        </p:spPr>
        <p:txBody>
          <a:bodyPr>
            <a:normAutofit/>
          </a:bodyPr>
          <a:lstStyle/>
          <a:p>
            <a:pPr eaLnBrk="1" hangingPunct="1"/>
            <a:r>
              <a:rPr lang="tr-TR" altLang="tr-TR" sz="3200" b="1" dirty="0" smtClean="0"/>
              <a:t>1/5000 – 1/500 Aralığında Pafta Köşe Koordinatlarının Hesabı (Şematik Gösterim)</a:t>
            </a:r>
            <a:endParaRPr lang="tr-TR" altLang="tr-TR" sz="3200" b="1" dirty="0" smtClean="0"/>
          </a:p>
        </p:txBody>
      </p:sp>
      <p:pic>
        <p:nvPicPr>
          <p:cNvPr id="3379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7000" y="1563960"/>
            <a:ext cx="41640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476672"/>
            <a:ext cx="79629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0" y="1371600"/>
            <a:ext cx="780415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457200" y="404664"/>
            <a:ext cx="8229600" cy="584775"/>
          </a:xfrm>
          <a:noFill/>
        </p:spPr>
        <p:txBody>
          <a:bodyPr wrap="square" rtlCol="0">
            <a:spAutoFit/>
          </a:bodyPr>
          <a:lstStyle/>
          <a:p>
            <a:r>
              <a:rPr lang="tr-TR" altLang="tr-TR" sz="3200" b="1" dirty="0">
                <a:solidFill>
                  <a:srgbClr val="FF0000"/>
                </a:solidFill>
                <a:latin typeface="+mn-lt"/>
                <a:ea typeface="+mn-ea"/>
                <a:cs typeface="+mn-cs"/>
              </a:rPr>
              <a:t>Örnek</a:t>
            </a:r>
            <a:endParaRPr lang="tr-TR" altLang="tr-TR" sz="3200" b="1" dirty="0">
              <a:solidFill>
                <a:srgbClr val="FF0000"/>
              </a:solidFill>
              <a:latin typeface="+mn-lt"/>
              <a:ea typeface="+mn-ea"/>
              <a:cs typeface="+mn-cs"/>
            </a:endParaRPr>
          </a:p>
        </p:txBody>
      </p:sp>
      <p:pic>
        <p:nvPicPr>
          <p:cNvPr id="34099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1447800"/>
            <a:ext cx="669131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755576" y="4509120"/>
            <a:ext cx="7848872" cy="707886"/>
          </a:xfrm>
          <a:prstGeom prst="rect">
            <a:avLst/>
          </a:prstGeom>
        </p:spPr>
        <p:txBody>
          <a:bodyPr wrap="square">
            <a:spAutoFit/>
          </a:bodyPr>
          <a:lstStyle/>
          <a:p>
            <a:r>
              <a:rPr lang="tr-TR" sz="2000" b="1" dirty="0"/>
              <a:t>1/2000 ölçekli G25-d-01-d-1, G25-d-01-d-2, G25-d-01-d-3 ve G25-d-01-d-4 paftalarının köşe koordinatlarını hesaplayınız.</a:t>
            </a:r>
            <a:endParaRPr lang="tr-TR" sz="20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629828"/>
            <a:ext cx="8326305" cy="589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483" y="404664"/>
            <a:ext cx="5598645" cy="221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136898"/>
            <a:ext cx="34671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136898"/>
            <a:ext cx="1447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229200"/>
            <a:ext cx="38957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ikdörtgen 8"/>
          <p:cNvSpPr/>
          <p:nvPr/>
        </p:nvSpPr>
        <p:spPr>
          <a:xfrm>
            <a:off x="1619672" y="1844824"/>
            <a:ext cx="7272808" cy="584775"/>
          </a:xfrm>
          <a:prstGeom prst="rect">
            <a:avLst/>
          </a:prstGeom>
        </p:spPr>
        <p:txBody>
          <a:bodyPr wrap="square">
            <a:spAutoFit/>
          </a:bodyPr>
          <a:lstStyle/>
          <a:p>
            <a:r>
              <a:rPr lang="tr-TR" sz="1600" b="1" dirty="0">
                <a:solidFill>
                  <a:srgbClr val="FF0000"/>
                </a:solidFill>
              </a:rPr>
              <a:t>1/2000 ölçekli G25-d-01-d-1, G25-d-01-d-2, G25-d-01-d-3 ve G25-d-01-d-4 paftalarının köşe koordinatlarını hesaplayınız.</a:t>
            </a:r>
            <a:endParaRPr lang="tr-TR" sz="1600" b="1" dirty="0">
              <a:solidFill>
                <a:srgbClr val="FF0000"/>
              </a:solidFill>
            </a:endParaRPr>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188640"/>
            <a:ext cx="8229600" cy="990600"/>
          </a:xfrm>
        </p:spPr>
        <p:txBody>
          <a:bodyPr>
            <a:normAutofit/>
          </a:bodyPr>
          <a:lstStyle/>
          <a:p>
            <a:r>
              <a:rPr lang="tr-TR" sz="3200" b="1" dirty="0" smtClean="0"/>
              <a:t>Pafta Bölümlemede Eski Sistem</a:t>
            </a:r>
            <a:endParaRPr lang="tr-TR" sz="3200" b="1" dirty="0"/>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705" y="1538585"/>
            <a:ext cx="87407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dirty="0" smtClean="0">
                <a:solidFill>
                  <a:schemeClr val="tx1"/>
                </a:solidFill>
              </a:rPr>
              <a:t>KARTOGRAFYA</a:t>
            </a:r>
            <a:br>
              <a:rPr lang="tr-TR" sz="4000" b="1" dirty="0" smtClean="0"/>
            </a:br>
            <a:br>
              <a:rPr lang="tr-TR" sz="3600" dirty="0" smtClean="0"/>
            </a:br>
            <a:r>
              <a:rPr lang="tr-TR" sz="3200" dirty="0" smtClean="0"/>
              <a:t>Ders 14: Uygulama</a:t>
            </a:r>
            <a:endParaRPr lang="tr-TR" sz="3200" dirty="0"/>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lvl="1">
              <a:spcAft>
                <a:spcPts val="600"/>
              </a:spcAft>
            </a:pPr>
            <a:r>
              <a:rPr lang="tr-TR" sz="2800" dirty="0" smtClean="0"/>
              <a:t>Kartografya dersinde öğrendiğiniz bilgilerin Coğrafi Bilgi Sistemlerinde (CBS) kullanımına örnek oluşturmak ve pratikteki uygulamalarını göstermek amacıyla bir CBS yazılımında </a:t>
            </a:r>
            <a:r>
              <a:rPr lang="tr-TR" sz="2800" i="1" dirty="0" smtClean="0"/>
              <a:t>Harita tasarımı, Raster </a:t>
            </a:r>
            <a:r>
              <a:rPr lang="tr-TR" sz="2800" i="1" dirty="0"/>
              <a:t>paftanın </a:t>
            </a:r>
            <a:r>
              <a:rPr lang="tr-TR" sz="2800" i="1" dirty="0" err="1"/>
              <a:t>koordinatlandırılması</a:t>
            </a:r>
            <a:r>
              <a:rPr lang="tr-TR" sz="2800" i="1" dirty="0"/>
              <a:t> ve projeksiyon/</a:t>
            </a:r>
            <a:r>
              <a:rPr lang="tr-TR" sz="2800" i="1" dirty="0" err="1"/>
              <a:t>datum</a:t>
            </a:r>
            <a:r>
              <a:rPr lang="tr-TR" sz="2800" i="1" dirty="0"/>
              <a:t> </a:t>
            </a:r>
            <a:r>
              <a:rPr lang="tr-TR" sz="2800" i="1" dirty="0" smtClean="0"/>
              <a:t>tanımlaması ve Vektör </a:t>
            </a:r>
            <a:r>
              <a:rPr lang="tr-TR" sz="2800" i="1" dirty="0"/>
              <a:t>veri </a:t>
            </a:r>
            <a:r>
              <a:rPr lang="tr-TR" sz="2800" i="1" dirty="0" smtClean="0"/>
              <a:t>üretimi konularında uygulamalar ele alınmıştır.</a:t>
            </a:r>
            <a:endParaRPr lang="tr-TR" sz="2800" i="1" dirty="0"/>
          </a:p>
          <a:p>
            <a:endParaRPr lang="tr-TR" sz="2800" dirty="0"/>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8032" y="404664"/>
            <a:ext cx="8604448" cy="990600"/>
          </a:xfrm>
        </p:spPr>
        <p:txBody>
          <a:bodyPr>
            <a:noAutofit/>
          </a:bodyPr>
          <a:lstStyle/>
          <a:p>
            <a:r>
              <a:rPr lang="tr-TR" sz="3200" b="1" dirty="0" smtClean="0"/>
              <a:t>Kartografya_Uygulama.avi dosyasının içeriği</a:t>
            </a:r>
            <a:endParaRPr lang="tr-TR" sz="3200" b="1" dirty="0"/>
          </a:p>
        </p:txBody>
      </p:sp>
      <p:sp>
        <p:nvSpPr>
          <p:cNvPr id="3" name="İçerik Yer Tutucusu 2"/>
          <p:cNvSpPr>
            <a:spLocks noGrp="1"/>
          </p:cNvSpPr>
          <p:nvPr>
            <p:ph idx="1"/>
          </p:nvPr>
        </p:nvSpPr>
        <p:spPr/>
        <p:txBody>
          <a:bodyPr>
            <a:normAutofit/>
          </a:bodyPr>
          <a:lstStyle/>
          <a:p>
            <a:pPr>
              <a:spcAft>
                <a:spcPts val="600"/>
              </a:spcAft>
            </a:pPr>
            <a:r>
              <a:rPr lang="tr-TR" sz="2800" dirty="0" smtClean="0"/>
              <a:t>ArcGIS yazılımında;</a:t>
            </a:r>
            <a:endParaRPr lang="tr-TR" sz="2800" dirty="0" smtClean="0"/>
          </a:p>
          <a:p>
            <a:pPr lvl="1">
              <a:spcAft>
                <a:spcPts val="600"/>
              </a:spcAft>
            </a:pPr>
            <a:r>
              <a:rPr lang="tr-TR" sz="2400" dirty="0" smtClean="0"/>
              <a:t>Harita tasarımı</a:t>
            </a:r>
            <a:endParaRPr lang="tr-TR" sz="2400" dirty="0" smtClean="0"/>
          </a:p>
          <a:p>
            <a:pPr lvl="1">
              <a:spcAft>
                <a:spcPts val="600"/>
              </a:spcAft>
            </a:pPr>
            <a:r>
              <a:rPr lang="tr-TR" sz="2400" dirty="0" smtClean="0"/>
              <a:t>Raster paftanın </a:t>
            </a:r>
            <a:r>
              <a:rPr lang="tr-TR" sz="2400" dirty="0" err="1" smtClean="0"/>
              <a:t>koordinatlandırılması</a:t>
            </a:r>
            <a:r>
              <a:rPr lang="tr-TR" sz="2400" dirty="0" smtClean="0"/>
              <a:t> ve projeksiyon/</a:t>
            </a:r>
            <a:r>
              <a:rPr lang="tr-TR" sz="2400" dirty="0" err="1" smtClean="0"/>
              <a:t>datum</a:t>
            </a:r>
            <a:r>
              <a:rPr lang="tr-TR" sz="2400" dirty="0" smtClean="0"/>
              <a:t> tanımlaması</a:t>
            </a:r>
            <a:endParaRPr lang="tr-TR" sz="2400" dirty="0" smtClean="0"/>
          </a:p>
          <a:p>
            <a:pPr lvl="1">
              <a:spcAft>
                <a:spcPts val="600"/>
              </a:spcAft>
            </a:pPr>
            <a:r>
              <a:rPr lang="tr-TR" sz="2400" dirty="0" smtClean="0"/>
              <a:t>Vektör veri üretimi</a:t>
            </a:r>
            <a:endParaRPr lang="tr-TR" sz="2400" dirty="0" smtClean="0"/>
          </a:p>
          <a:p>
            <a:pPr>
              <a:spcAft>
                <a:spcPts val="600"/>
              </a:spcAft>
            </a:pPr>
            <a:endParaRPr lang="tr-TR" sz="28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5536" y="476672"/>
            <a:ext cx="8352928" cy="621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457200" y="721568"/>
            <a:ext cx="8382000" cy="6019800"/>
          </a:xfrm>
        </p:spPr>
        <p:txBody>
          <a:bodyPr>
            <a:normAutofit/>
          </a:bodyPr>
          <a:lstStyle/>
          <a:p>
            <a:pPr eaLnBrk="1" hangingPunct="1">
              <a:lnSpc>
                <a:spcPct val="90000"/>
              </a:lnSpc>
              <a:spcAft>
                <a:spcPct val="30000"/>
              </a:spcAft>
            </a:pPr>
            <a:r>
              <a:rPr lang="tr-TR" altLang="tr-TR" noProof="1" smtClean="0"/>
              <a:t>Uluslararası Kartografya Birliği (ICA/ACI-International Cartographic Association-Association Cartographique Internationale) kartografyayı şu şekilde tanımlamıştır: </a:t>
            </a:r>
            <a:endParaRPr lang="tr-TR" altLang="tr-TR" noProof="1" smtClean="0"/>
          </a:p>
          <a:p>
            <a:pPr lvl="1" eaLnBrk="1" hangingPunct="1">
              <a:lnSpc>
                <a:spcPct val="90000"/>
              </a:lnSpc>
              <a:spcAft>
                <a:spcPct val="30000"/>
              </a:spcAft>
            </a:pPr>
            <a:r>
              <a:rPr lang="tr-TR" altLang="tr-TR" i="1" noProof="1" smtClean="0"/>
              <a:t>Haritaları ilgilendiren ilmi verilerin işlenmesi ve sanat çalışmalarını kapsayan harita yapım sanatı, bilimi ve teknolojisidir. Herhangi bir ölçekteki her çeşit haritalar, planlar, deniz haritaları ve bölümleri, yeryüzüne veya gökyüzüne ait herhangi bir cismi temsil eden üç boyutlu model veya küreler, haritaların bu kapsamı içerisine girerler. </a:t>
            </a:r>
            <a:endParaRPr lang="tr-TR" altLang="tr-TR" i="1" noProof="1" smtClean="0"/>
          </a:p>
          <a:p>
            <a:pPr lvl="1" eaLnBrk="1" hangingPunct="1">
              <a:lnSpc>
                <a:spcPct val="90000"/>
              </a:lnSpc>
              <a:spcAft>
                <a:spcPct val="30000"/>
              </a:spcAft>
            </a:pPr>
            <a:endParaRPr lang="tr-TR" altLang="tr-TR" i="1" noProof="1" smtClean="0"/>
          </a:p>
          <a:p>
            <a:pPr eaLnBrk="1" hangingPunct="1">
              <a:lnSpc>
                <a:spcPct val="90000"/>
              </a:lnSpc>
            </a:pPr>
            <a:r>
              <a:rPr lang="tr-TR" altLang="tr-TR" sz="2400" noProof="1" smtClean="0"/>
              <a:t>İngiliz Kartografya Birliği ise ICA’nın tanımına şu eklemeleri yapmaktadır: </a:t>
            </a:r>
            <a:endParaRPr lang="tr-TR" altLang="tr-TR" sz="2400" noProof="1" smtClean="0"/>
          </a:p>
          <a:p>
            <a:pPr lvl="1">
              <a:lnSpc>
                <a:spcPct val="90000"/>
              </a:lnSpc>
              <a:spcAft>
                <a:spcPct val="30000"/>
              </a:spcAft>
            </a:pPr>
            <a:r>
              <a:rPr lang="tr-TR" altLang="tr-TR" i="1" noProof="1" smtClean="0"/>
              <a:t>Kartografya bilhassa temel verilerin her çeşidinden yeni harita üretimi veya harita dokümanlarının revizyonu için gerekli olan derleme, plan, çizim ve değerlendirmelerin tüm safhaları ile ilgilidir. </a:t>
            </a:r>
            <a:endParaRPr lang="tr-TR" altLang="tr-TR" i="1" noProof="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523875"/>
            <a:ext cx="8139113"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60648"/>
            <a:ext cx="8229600" cy="990600"/>
          </a:xfrm>
        </p:spPr>
        <p:txBody>
          <a:bodyPr>
            <a:normAutofit fontScale="90000"/>
          </a:bodyPr>
          <a:lstStyle/>
          <a:p>
            <a:r>
              <a:rPr lang="tr-TR" b="1" dirty="0" smtClean="0"/>
              <a:t>Harita Yapımında Güncel Teknolojiler</a:t>
            </a:r>
            <a:endParaRPr lang="tr-TR" b="1" dirty="0"/>
          </a:p>
        </p:txBody>
      </p:sp>
      <p:sp>
        <p:nvSpPr>
          <p:cNvPr id="3" name="İçerik Yer Tutucusu 2"/>
          <p:cNvSpPr>
            <a:spLocks noGrp="1"/>
          </p:cNvSpPr>
          <p:nvPr>
            <p:ph idx="1"/>
          </p:nvPr>
        </p:nvSpPr>
        <p:spPr>
          <a:xfrm>
            <a:off x="457200" y="1461120"/>
            <a:ext cx="8229600" cy="5136232"/>
          </a:xfrm>
        </p:spPr>
        <p:txBody>
          <a:bodyPr>
            <a:normAutofit fontScale="85000" lnSpcReduction="10000"/>
          </a:bodyPr>
          <a:lstStyle/>
          <a:p>
            <a:pPr>
              <a:spcAft>
                <a:spcPts val="1200"/>
              </a:spcAft>
            </a:pPr>
            <a:r>
              <a:rPr lang="tr-TR" dirty="0"/>
              <a:t>Harita </a:t>
            </a:r>
            <a:r>
              <a:rPr lang="tr-TR" dirty="0" smtClean="0"/>
              <a:t>yapımı </a:t>
            </a:r>
            <a:r>
              <a:rPr lang="tr-TR" dirty="0"/>
              <a:t>olanakları, </a:t>
            </a:r>
            <a:r>
              <a:rPr lang="tr-TR" dirty="0" smtClean="0"/>
              <a:t>teknolojik gelişmelerle </a:t>
            </a:r>
            <a:r>
              <a:rPr lang="tr-TR" dirty="0"/>
              <a:t>birlikte önemli ölçüde </a:t>
            </a:r>
            <a:r>
              <a:rPr lang="tr-TR" dirty="0" smtClean="0"/>
              <a:t>artmıştır</a:t>
            </a:r>
            <a:r>
              <a:rPr lang="tr-TR" dirty="0"/>
              <a:t>:</a:t>
            </a:r>
            <a:endParaRPr lang="tr-TR" dirty="0" smtClean="0"/>
          </a:p>
          <a:p>
            <a:pPr lvl="1">
              <a:spcAft>
                <a:spcPts val="1200"/>
              </a:spcAft>
            </a:pPr>
            <a:r>
              <a:rPr lang="tr-TR" dirty="0" smtClean="0"/>
              <a:t>Örneğin</a:t>
            </a:r>
            <a:r>
              <a:rPr lang="tr-TR" dirty="0"/>
              <a:t>, </a:t>
            </a:r>
            <a:r>
              <a:rPr lang="tr-TR" dirty="0" smtClean="0"/>
              <a:t>CBS ile sofistike harita üretimi yazılımlarının kullanılması ve bulut teknolojisi ile büyük </a:t>
            </a:r>
            <a:r>
              <a:rPr lang="tr-TR" dirty="0"/>
              <a:t>hacimlerde </a:t>
            </a:r>
            <a:r>
              <a:rPr lang="tr-TR" dirty="0" smtClean="0"/>
              <a:t>mekânsal veri ve bilginin depolanması ve erişimi </a:t>
            </a:r>
            <a:r>
              <a:rPr lang="tr-TR" dirty="0"/>
              <a:t>mümkün </a:t>
            </a:r>
            <a:r>
              <a:rPr lang="tr-TR" dirty="0" smtClean="0"/>
              <a:t>olmaktadır.</a:t>
            </a:r>
            <a:endParaRPr lang="tr-TR" dirty="0" smtClean="0"/>
          </a:p>
          <a:p>
            <a:pPr marL="182880" lvl="1">
              <a:spcAft>
                <a:spcPts val="1200"/>
              </a:spcAft>
            </a:pPr>
            <a:r>
              <a:rPr lang="tr-TR" sz="2400" dirty="0"/>
              <a:t>Günümüzde haritacılık, elle çizilmiş haritalar yerine </a:t>
            </a:r>
            <a:r>
              <a:rPr lang="tr-TR" sz="2400" dirty="0" smtClean="0"/>
              <a:t>sayısal </a:t>
            </a:r>
            <a:r>
              <a:rPr lang="tr-TR" sz="2400" dirty="0"/>
              <a:t>haritalar ve coğrafi veri tabanlarına </a:t>
            </a:r>
            <a:r>
              <a:rPr lang="tr-TR" sz="2400" dirty="0" smtClean="0"/>
              <a:t>dayanmaktadır. Harita </a:t>
            </a:r>
            <a:r>
              <a:rPr lang="tr-TR" sz="2400" dirty="0"/>
              <a:t>oluşturmaya </a:t>
            </a:r>
            <a:r>
              <a:rPr lang="tr-TR" sz="2400" dirty="0" smtClean="0"/>
              <a:t>günümüzde daha </a:t>
            </a:r>
            <a:r>
              <a:rPr lang="tr-TR" sz="2400" dirty="0"/>
              <a:t>geniş bir perspektiften </a:t>
            </a:r>
            <a:r>
              <a:rPr lang="tr-TR" sz="2400" dirty="0" smtClean="0"/>
              <a:t>bakmak zorundayız.</a:t>
            </a:r>
            <a:endParaRPr lang="tr-TR" sz="2400" dirty="0" smtClean="0"/>
          </a:p>
          <a:p>
            <a:pPr marL="182880" lvl="1">
              <a:spcAft>
                <a:spcPts val="1200"/>
              </a:spcAft>
            </a:pPr>
            <a:r>
              <a:rPr lang="tr-TR" sz="2400" dirty="0" smtClean="0"/>
              <a:t>Haritalar </a:t>
            </a:r>
            <a:r>
              <a:rPr lang="tr-TR" sz="2400" dirty="0"/>
              <a:t>iletişim araçları olduğundan, </a:t>
            </a:r>
            <a:r>
              <a:rPr lang="tr-TR" sz="2400" dirty="0" smtClean="0"/>
              <a:t>harita üretiminde mekânsal verilerin değerlendirebilmesi, kullanıcıların gereksinimlerinin belirlenebilmesi ve bilgiyi aktarım ve gösteriminin en </a:t>
            </a:r>
            <a:r>
              <a:rPr lang="tr-TR" sz="2400" dirty="0"/>
              <a:t>iyi </a:t>
            </a:r>
            <a:r>
              <a:rPr lang="tr-TR" sz="2400" dirty="0" smtClean="0"/>
              <a:t>yolunun belirlenmesi önemlidir. </a:t>
            </a:r>
            <a:endParaRPr lang="tr-TR" sz="2400" dirty="0" smtClean="0"/>
          </a:p>
          <a:p>
            <a:pPr marL="182880" lvl="1">
              <a:spcAft>
                <a:spcPts val="1200"/>
              </a:spcAft>
            </a:pPr>
            <a:r>
              <a:rPr lang="tr-TR" sz="2400" dirty="0" smtClean="0"/>
              <a:t>Ayrıca</a:t>
            </a:r>
            <a:r>
              <a:rPr lang="tr-TR" sz="2400" dirty="0"/>
              <a:t>, </a:t>
            </a:r>
            <a:r>
              <a:rPr lang="tr-TR" sz="2400" dirty="0" smtClean="0"/>
              <a:t>uygun bilgilerin </a:t>
            </a:r>
            <a:r>
              <a:rPr lang="tr-TR" sz="2400" dirty="0"/>
              <a:t>kullanıcı dostu bir şekilde </a:t>
            </a:r>
            <a:r>
              <a:rPr lang="tr-TR" sz="2400" dirty="0" smtClean="0"/>
              <a:t>görüntülenmesi ve </a:t>
            </a:r>
            <a:r>
              <a:rPr lang="tr-TR" sz="2400" dirty="0"/>
              <a:t>bilgilerin </a:t>
            </a:r>
            <a:r>
              <a:rPr lang="tr-TR" sz="2400" dirty="0" smtClean="0"/>
              <a:t>haritayı </a:t>
            </a:r>
            <a:r>
              <a:rPr lang="tr-TR" sz="2400" dirty="0"/>
              <a:t>görüntüleyenler tarafından kolayca anlaşılmasını sağlamak için yaratıcı </a:t>
            </a:r>
            <a:r>
              <a:rPr lang="tr-TR" sz="2400" dirty="0" smtClean="0"/>
              <a:t>beceriler gereklidir</a:t>
            </a:r>
            <a:r>
              <a:rPr lang="tr-TR" sz="2400" dirty="0"/>
              <a:t>.</a:t>
            </a:r>
            <a:endParaRPr lang="tr-TR"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548680"/>
            <a:ext cx="8229600" cy="964704"/>
          </a:xfrm>
        </p:spPr>
        <p:txBody>
          <a:bodyPr/>
          <a:lstStyle/>
          <a:p>
            <a:r>
              <a:rPr lang="en-US" altLang="tr-TR" dirty="0">
                <a:hlinkClick r:id="rId1"/>
              </a:rPr>
              <a:t>Google Maps</a:t>
            </a:r>
            <a:endParaRPr lang="en-US" altLang="tr-TR" dirty="0"/>
          </a:p>
          <a:p>
            <a:r>
              <a:rPr lang="en-US" altLang="tr-TR" dirty="0">
                <a:hlinkClick r:id="rId2"/>
              </a:rPr>
              <a:t>Google Earth</a:t>
            </a:r>
            <a:endParaRPr lang="en-US" altLang="tr-TR" dirty="0"/>
          </a:p>
          <a:p>
            <a:endParaRPr lang="tr-TR" dirty="0"/>
          </a:p>
        </p:txBody>
      </p:sp>
      <p:pic>
        <p:nvPicPr>
          <p:cNvPr id="1026" name="Picture 2" descr="Haber - Google Maps'si zor durumda bÄ±raktÄ± - Teknoloji Haberle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5075323"/>
            <a:ext cx="2504717" cy="1252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vigation Web Map With Pin. Route For Car And Pedestrian. Smartphone,  Computer And Tablet With Flat Map With Notation And Markers. Flat Vector  Illustration Isolated On Wight Background Royalty Free Klipartlar, VektÃ¶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916832"/>
            <a:ext cx="2963888" cy="2963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Does a Lidar 3D Scanner Work? â Simply Explained | All3D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4652" y="4320052"/>
            <a:ext cx="2686338" cy="15105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share a Google Map on desktop or mobile - Business Insi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4233" y="404664"/>
            <a:ext cx="2437463" cy="17549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lut BiliÅim Ned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2363589"/>
            <a:ext cx="2877939" cy="25181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ltyapÄ± CoÄrafi Bilgi Sistemi BileÅenleri ve Veri Entegrasyon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8891" y="1628800"/>
            <a:ext cx="2702099" cy="16005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noProof="1" smtClean="0">
                <a:solidFill>
                  <a:schemeClr val="tx1"/>
                </a:solidFill>
              </a:rPr>
              <a:t>KARTOGRAFYA</a:t>
            </a:r>
            <a:br>
              <a:rPr lang="tr-TR" sz="4000" b="1" noProof="1" smtClean="0"/>
            </a:br>
            <a:br>
              <a:rPr lang="tr-TR" sz="3600" noProof="1" smtClean="0"/>
            </a:br>
            <a:r>
              <a:rPr lang="tr-TR" sz="3200" noProof="1" smtClean="0"/>
              <a:t>Ders 2: yerYÜZÜNÜN ŞEKLİ, DATUM, KOORDİNAT REFERANS SİSTEMLERİ</a:t>
            </a:r>
            <a:endParaRPr lang="tr-TR" sz="3200" noProof="1"/>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225084" y="4948250"/>
            <a:ext cx="7947316" cy="1865126"/>
          </a:xfrm>
          <a:prstGeom prst="rect">
            <a:avLst/>
          </a:prstGeom>
        </p:spPr>
        <p:txBody>
          <a:bodyPr wrap="square">
            <a:spAutoFit/>
          </a:bodyPr>
          <a:lstStyle/>
          <a:p>
            <a:pPr lvl="1">
              <a:lnSpc>
                <a:spcPct val="80000"/>
              </a:lnSpc>
              <a:defRPr/>
            </a:pPr>
            <a:r>
              <a:rPr lang="tr-TR" altLang="tr-TR" noProof="1" smtClean="0"/>
              <a:t>Ders 2 sunumunun hazırlanmasında;</a:t>
            </a:r>
            <a:endParaRPr lang="tr-TR" altLang="tr-TR" noProof="1" smtClean="0"/>
          </a:p>
          <a:p>
            <a:pPr marL="742950" lvl="1" indent="-285750">
              <a:lnSpc>
                <a:spcPct val="80000"/>
              </a:lnSpc>
              <a:buFont typeface="Arial" panose="020B0604020202020204" pitchFamily="34" charset="0"/>
              <a:buChar char="•"/>
              <a:defRPr/>
            </a:pPr>
            <a:r>
              <a:rPr lang="tr-TR" altLang="tr-TR" noProof="1" smtClean="0"/>
              <a:t>Prof. Dr. Doğan Uçar, Prof. Dr. Cengizhan İpbüker, Prof. Dr. İ. Öztuğ Bildirici, 2011. “Matematiksel Kartografya: Harita Projeksiyonları Teorisi ve Uygulamaları”. Nobel Akademik Yayıncılık Eğitim Danışmalık Tic. Ltd. Şti.</a:t>
            </a:r>
            <a:endParaRPr lang="tr-TR" altLang="tr-TR" noProof="1" smtClean="0"/>
          </a:p>
          <a:p>
            <a:pPr marL="742950" lvl="1" indent="-285750">
              <a:lnSpc>
                <a:spcPct val="80000"/>
              </a:lnSpc>
              <a:buFont typeface="Arial" panose="020B0604020202020204" pitchFamily="34" charset="0"/>
              <a:buChar char="•"/>
              <a:defRPr/>
            </a:pPr>
            <a:r>
              <a:rPr lang="tr-TR" altLang="tr-TR" noProof="1" smtClean="0"/>
              <a:t>Prof. Dr. İ. Öztuğ Bildirici, “Kartoğrafya” Ders Notlarından yararlanılmıştır.</a:t>
            </a:r>
            <a:endParaRPr lang="tr-TR" altLang="tr-TR" noProof="1" smtClean="0"/>
          </a:p>
          <a:p>
            <a:pPr lvl="1">
              <a:lnSpc>
                <a:spcPct val="80000"/>
              </a:lnSpc>
              <a:spcAft>
                <a:spcPts val="600"/>
              </a:spcAft>
              <a:defRPr/>
            </a:pPr>
            <a:endParaRPr lang="tr-TR" altLang="tr-TR" noProof="1"/>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7200"/>
            <a:ext cx="8229600" cy="990600"/>
          </a:xfrm>
        </p:spPr>
        <p:txBody>
          <a:bodyPr vert="horz" lIns="91440" tIns="45720" rIns="91440" bIns="45720" rtlCol="0" anchor="ctr">
            <a:normAutofit/>
          </a:bodyPr>
          <a:lstStyle/>
          <a:p>
            <a:r>
              <a:rPr lang="tr-TR" b="1" dirty="0"/>
              <a:t>Yeryüzünün Şekli</a:t>
            </a:r>
            <a:endParaRPr lang="tr-TR" b="1" dirty="0"/>
          </a:p>
        </p:txBody>
      </p:sp>
      <p:sp>
        <p:nvSpPr>
          <p:cNvPr id="3" name="İçerik Yer Tutucusu 2"/>
          <p:cNvSpPr>
            <a:spLocks noGrp="1"/>
          </p:cNvSpPr>
          <p:nvPr>
            <p:ph idx="1"/>
          </p:nvPr>
        </p:nvSpPr>
        <p:spPr>
          <a:xfrm>
            <a:off x="457200" y="1340768"/>
            <a:ext cx="8229600" cy="5040560"/>
          </a:xfrm>
        </p:spPr>
        <p:txBody>
          <a:bodyPr>
            <a:noAutofit/>
          </a:bodyPr>
          <a:lstStyle/>
          <a:p>
            <a:r>
              <a:rPr lang="tr-TR" sz="2000" noProof="1" smtClean="0"/>
              <a:t>Küre?</a:t>
            </a:r>
            <a:endParaRPr lang="tr-TR" sz="2000" noProof="1" smtClean="0"/>
          </a:p>
          <a:p>
            <a:pPr lvl="1"/>
            <a:r>
              <a:rPr lang="tr-TR" noProof="1" smtClean="0"/>
              <a:t>Pisagor felsefi olarak (M.Ö. 6.YY)</a:t>
            </a:r>
            <a:endParaRPr lang="tr-TR" noProof="1" smtClean="0"/>
          </a:p>
          <a:p>
            <a:pPr lvl="1"/>
            <a:r>
              <a:rPr lang="tr-TR" noProof="1" smtClean="0"/>
              <a:t>Aristo gözlemlere dayanarak (M.Ö. 4.YY) yerin küresel olduğu sonucuna ulaşmıştır.</a:t>
            </a:r>
            <a:endParaRPr lang="tr-TR" noProof="1" smtClean="0"/>
          </a:p>
          <a:p>
            <a:pPr lvl="1"/>
            <a:r>
              <a:rPr lang="tr-TR" noProof="1" smtClean="0"/>
              <a:t>Yerin çevresini ilk olarak Eratosthenes hesaplamıştır (M.Ö. 250)</a:t>
            </a:r>
            <a:endParaRPr lang="tr-TR" noProof="1" smtClean="0"/>
          </a:p>
          <a:p>
            <a:pPr lvl="1"/>
            <a:endParaRPr lang="tr-TR" noProof="1" smtClean="0"/>
          </a:p>
          <a:p>
            <a:pPr marL="182880" lvl="1"/>
            <a:r>
              <a:rPr lang="tr-TR" noProof="1" smtClean="0"/>
              <a:t>Elipsoit?</a:t>
            </a:r>
            <a:endParaRPr lang="tr-TR" noProof="1" smtClean="0"/>
          </a:p>
          <a:p>
            <a:pPr lvl="1"/>
            <a:r>
              <a:rPr lang="tr-TR" noProof="1" smtClean="0"/>
              <a:t>Newton (1643-1727) yerin dönmesinden kaynaklanan merkezkaç kuvvetinin kutuplarda basıklığa ekvatorda şişkinliğe yol açması gerektiğini ileri sürmüştür. </a:t>
            </a:r>
            <a:endParaRPr lang="tr-TR" noProof="1" smtClean="0"/>
          </a:p>
          <a:p>
            <a:pPr lvl="1"/>
            <a:r>
              <a:rPr lang="tr-TR" noProof="1" smtClean="0"/>
              <a:t>Fransız Bilimler Akademisi ekvator ve kuzey kutbu civarında meridyen ölçmeleri yaparak Newton’un haklı olduğunu belirlemiştir. </a:t>
            </a:r>
            <a:endParaRPr lang="tr-TR" noProof="1" smtClean="0"/>
          </a:p>
          <a:p>
            <a:pPr lvl="1"/>
            <a:endParaRPr lang="tr-TR" noProof="1" smtClean="0"/>
          </a:p>
          <a:p>
            <a:pPr marL="182880" lvl="1"/>
            <a:r>
              <a:rPr lang="tr-TR" b="1" u="sng" noProof="1" smtClean="0"/>
              <a:t>Jeoit</a:t>
            </a:r>
            <a:endParaRPr lang="tr-TR" b="1" u="sng" noProof="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720080"/>
          </a:xfrm>
        </p:spPr>
        <p:txBody>
          <a:bodyPr vert="horz" lIns="91440" tIns="45720" rIns="91440" bIns="45720" rtlCol="0" anchor="ctr">
            <a:normAutofit/>
          </a:bodyPr>
          <a:lstStyle/>
          <a:p>
            <a:r>
              <a:rPr lang="tr-TR" b="1" noProof="1" smtClean="0"/>
              <a:t>Jeoit</a:t>
            </a:r>
            <a:endParaRPr lang="tr-TR" b="1" noProof="1"/>
          </a:p>
        </p:txBody>
      </p:sp>
      <p:sp>
        <p:nvSpPr>
          <p:cNvPr id="3" name="İçerik Yer Tutucusu 2"/>
          <p:cNvSpPr>
            <a:spLocks noGrp="1"/>
          </p:cNvSpPr>
          <p:nvPr>
            <p:ph idx="1"/>
          </p:nvPr>
        </p:nvSpPr>
        <p:spPr>
          <a:xfrm>
            <a:off x="457200" y="1245096"/>
            <a:ext cx="8229600" cy="5424264"/>
          </a:xfrm>
        </p:spPr>
        <p:txBody>
          <a:bodyPr/>
          <a:lstStyle/>
          <a:p>
            <a:pPr>
              <a:spcAft>
                <a:spcPts val="600"/>
              </a:spcAft>
            </a:pPr>
            <a:r>
              <a:rPr lang="tr-TR" sz="1800" b="1" noProof="1" smtClean="0"/>
              <a:t>Jeoit</a:t>
            </a:r>
            <a:r>
              <a:rPr lang="tr-TR" sz="1800" noProof="1" smtClean="0"/>
              <a:t>, durgun deniz yüzeyinin karaların altından da devam ettiği varsayılarak oluşturulan kapalı yüzey olarak tanımlanır.</a:t>
            </a:r>
            <a:endParaRPr lang="tr-TR" sz="1800" noProof="1" smtClean="0"/>
          </a:p>
          <a:p>
            <a:pPr>
              <a:spcAft>
                <a:spcPts val="600"/>
              </a:spcAft>
            </a:pPr>
            <a:r>
              <a:rPr lang="tr-TR" sz="1800" noProof="1" smtClean="0"/>
              <a:t>Yeryüzünde her noktada çekül doğrultusuna dik sonsuz sayıda nivo yüzeyi vardır ve bunlardan deniz seviyesi ile çakışık olanı jeoit olarak adlandırılır. </a:t>
            </a:r>
            <a:endParaRPr lang="tr-TR" sz="1800" noProof="1" smtClean="0"/>
          </a:p>
          <a:p>
            <a:pPr>
              <a:spcAft>
                <a:spcPts val="600"/>
              </a:spcAft>
            </a:pPr>
            <a:r>
              <a:rPr lang="tr-TR" sz="1800" noProof="1" smtClean="0"/>
              <a:t>Gauss: Geometrik anlamda yeryüzünün şekli olarak adlandırdığımız yüzey her noktasında çekül doğrultularını dik açılarla kesen ve kısmen okyanus yüzeyi ile çakışık olan yüzeyden başka bir şey değildir.</a:t>
            </a:r>
            <a:endParaRPr lang="tr-TR" sz="1800" noProof="1" smtClean="0"/>
          </a:p>
          <a:p>
            <a:pPr>
              <a:spcAft>
                <a:spcPts val="600"/>
              </a:spcAft>
            </a:pPr>
            <a:r>
              <a:rPr lang="tr-TR" sz="1800" noProof="1" smtClean="0"/>
              <a:t>Gauss’un tanımladığı bu yüzeye Listing tarafından </a:t>
            </a:r>
            <a:r>
              <a:rPr lang="tr-TR" sz="1800" b="1" noProof="1" smtClean="0"/>
              <a:t>Jeoit</a:t>
            </a:r>
            <a:r>
              <a:rPr lang="tr-TR" sz="1800" noProof="1" smtClean="0"/>
              <a:t> adı verilmiştir.</a:t>
            </a:r>
            <a:endParaRPr lang="tr-TR" sz="1800" noProof="1" smtClean="0"/>
          </a:p>
          <a:p>
            <a:endParaRPr lang="tr-TR" noProof="1"/>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1720" y="4077072"/>
            <a:ext cx="4822304" cy="261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268760"/>
            <a:ext cx="8424936" cy="2232248"/>
          </a:xfrm>
        </p:spPr>
        <p:txBody>
          <a:bodyPr>
            <a:noAutofit/>
          </a:bodyPr>
          <a:lstStyle/>
          <a:p>
            <a:r>
              <a:rPr lang="tr-TR" sz="2800" dirty="0" smtClean="0"/>
              <a:t>Yeryüzü için referans yüzeyi olarak küre ya da dönel elipsoit kullanılır. Referans yüzeyi 1/2.000.000 ve daha küçük ölçeklerde KÜRE, daha büyük ölçeklerde DÖNEL ELİPSOİT kabul edilir.</a:t>
            </a:r>
            <a:endParaRPr lang="tr-TR" sz="2800" dirty="0" smtClean="0"/>
          </a:p>
          <a:p>
            <a:endParaRPr lang="tr-TR" sz="2800" dirty="0"/>
          </a:p>
          <a:p>
            <a:endParaRPr lang="tr-TR" sz="2800" dirty="0"/>
          </a:p>
        </p:txBody>
      </p:sp>
      <p:sp>
        <p:nvSpPr>
          <p:cNvPr id="4" name="Başlık 1"/>
          <p:cNvSpPr>
            <a:spLocks noGrp="1"/>
          </p:cNvSpPr>
          <p:nvPr>
            <p:ph type="title"/>
          </p:nvPr>
        </p:nvSpPr>
        <p:spPr>
          <a:xfrm>
            <a:off x="457200" y="476672"/>
            <a:ext cx="8229600" cy="720080"/>
          </a:xfrm>
        </p:spPr>
        <p:txBody>
          <a:bodyPr vert="horz" lIns="91440" tIns="45720" rIns="91440" bIns="45720" rtlCol="0" anchor="ctr">
            <a:normAutofit/>
          </a:bodyPr>
          <a:lstStyle/>
          <a:p>
            <a:r>
              <a:rPr lang="tr-TR" b="1" dirty="0"/>
              <a:t>Referans Yüzeyi</a:t>
            </a:r>
            <a:endParaRPr lang="tr-TR" b="1"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8368" y="3573016"/>
            <a:ext cx="2496087" cy="24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çerik Yer Tutucusu 2"/>
          <p:cNvSpPr txBox="1"/>
          <p:nvPr/>
        </p:nvSpPr>
        <p:spPr>
          <a:xfrm>
            <a:off x="1115616" y="3573016"/>
            <a:ext cx="5050904" cy="305293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a:lstStyle>
          <a:p>
            <a:pPr marL="182880" lvl="3">
              <a:buSzPct val="85000"/>
            </a:pPr>
            <a:r>
              <a:rPr lang="tr-TR" altLang="tr-TR" sz="2400" dirty="0" smtClean="0">
                <a:latin typeface="Arial" panose="020B0604020202020204" pitchFamily="34" charset="0"/>
              </a:rPr>
              <a:t>Dönel elipsoit bir elipsin eksenlerinden biri etrafında dönmesiyle meydana gelen kapalı şekildir. Yer elipsoidi, tanımlanan elipsin yerin dönme ekseni etrafında döndürülmesiyle elde edilir.</a:t>
            </a:r>
            <a:endParaRPr lang="tr-TR" altLang="tr-TR" sz="2400" dirty="0" smtClean="0">
              <a:latin typeface="Arial" panose="020B0604020202020204" pitchFamily="34" charset="0"/>
            </a:endParaRPr>
          </a:p>
          <a:p>
            <a:endParaRPr lang="tr-T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363272" cy="1671464"/>
          </a:xfrm>
        </p:spPr>
        <p:txBody>
          <a:bodyPr>
            <a:normAutofit/>
          </a:bodyPr>
          <a:lstStyle/>
          <a:p>
            <a:r>
              <a:rPr lang="tr-TR" sz="3200" dirty="0" smtClean="0"/>
              <a:t>1/2.000.000 </a:t>
            </a:r>
            <a:r>
              <a:rPr lang="tr-TR" sz="3200" dirty="0"/>
              <a:t>ve daha küçük ölçeklerde </a:t>
            </a:r>
            <a:r>
              <a:rPr lang="tr-TR" sz="3200" dirty="0" smtClean="0"/>
              <a:t>referans yüzeyinin küre kabul edilmesi</a:t>
            </a:r>
            <a:endParaRPr lang="tr-TR" sz="3200" dirty="0"/>
          </a:p>
        </p:txBody>
      </p:sp>
      <p:sp>
        <p:nvSpPr>
          <p:cNvPr id="4" name="İçerik Yer Tutucusu 3"/>
          <p:cNvSpPr>
            <a:spLocks noGrp="1"/>
          </p:cNvSpPr>
          <p:nvPr>
            <p:ph idx="1"/>
          </p:nvPr>
        </p:nvSpPr>
        <p:spPr>
          <a:xfrm>
            <a:off x="467544" y="2204864"/>
            <a:ext cx="8229600" cy="3768080"/>
          </a:xfrm>
        </p:spPr>
        <p:txBody>
          <a:bodyPr>
            <a:normAutofit/>
          </a:bodyPr>
          <a:lstStyle/>
          <a:p>
            <a:r>
              <a:rPr lang="tr-TR" sz="2800" dirty="0"/>
              <a:t>1/2.000.000 ve daha küçük ölçeklerde referans yüzeyinin küre kabul </a:t>
            </a:r>
            <a:r>
              <a:rPr lang="tr-TR" sz="2800" dirty="0" smtClean="0"/>
              <a:t>edilmesinden kaynaklanan hatalar, projeksiyon deformasyonlarından ve çizim hatalarından daha küçük olduğu için yeryüzünün küre kabul edilmesinde bir sakınca yoktur.</a:t>
            </a:r>
            <a:endParaRPr lang="tr-TR"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990600"/>
          </a:xfrm>
        </p:spPr>
        <p:txBody>
          <a:bodyPr vert="horz" lIns="91440" tIns="45720" rIns="91440" bIns="45720" rtlCol="0" anchor="ctr">
            <a:normAutofit/>
          </a:bodyPr>
          <a:lstStyle/>
          <a:p>
            <a:r>
              <a:rPr lang="tr-TR" b="1" noProof="1" smtClean="0"/>
              <a:t>Datum</a:t>
            </a:r>
            <a:endParaRPr lang="tr-TR" b="1" noProof="1"/>
          </a:p>
        </p:txBody>
      </p:sp>
      <p:sp>
        <p:nvSpPr>
          <p:cNvPr id="3" name="İçerik Yer Tutucusu 2"/>
          <p:cNvSpPr>
            <a:spLocks noGrp="1"/>
          </p:cNvSpPr>
          <p:nvPr>
            <p:ph idx="1"/>
          </p:nvPr>
        </p:nvSpPr>
        <p:spPr>
          <a:xfrm>
            <a:off x="457200" y="1340768"/>
            <a:ext cx="8229600" cy="5256584"/>
          </a:xfrm>
        </p:spPr>
        <p:txBody>
          <a:bodyPr>
            <a:noAutofit/>
          </a:bodyPr>
          <a:lstStyle/>
          <a:p>
            <a:pPr>
              <a:spcAft>
                <a:spcPts val="600"/>
              </a:spcAft>
            </a:pPr>
            <a:r>
              <a:rPr lang="tr-TR" altLang="tr-TR" noProof="1" smtClean="0"/>
              <a:t>Herhangi bir noktanın yatay ve düşey konumunu tanımlamak için başlangıç alınan </a:t>
            </a:r>
            <a:r>
              <a:rPr lang="tr-TR" noProof="1" smtClean="0"/>
              <a:t>referans yüzeyinin uzaydaki konumu datum olarak tanımlanır.</a:t>
            </a:r>
            <a:endParaRPr lang="tr-TR" noProof="1" smtClean="0"/>
          </a:p>
          <a:p>
            <a:pPr>
              <a:spcAft>
                <a:spcPts val="600"/>
              </a:spcAft>
            </a:pPr>
            <a:r>
              <a:rPr lang="tr-TR" noProof="1" smtClean="0"/>
              <a:t>Aynı yüzey, farklı ülkelerde farklı konumlarda kullanılabilir.</a:t>
            </a:r>
            <a:endParaRPr lang="tr-TR" noProof="1" smtClean="0"/>
          </a:p>
          <a:p>
            <a:pPr marL="182880" lvl="1">
              <a:lnSpc>
                <a:spcPct val="90000"/>
              </a:lnSpc>
              <a:spcAft>
                <a:spcPts val="600"/>
              </a:spcAft>
            </a:pPr>
            <a:r>
              <a:rPr lang="tr-TR" altLang="tr-TR" sz="2400" b="1" noProof="1" smtClean="0"/>
              <a:t>Yatay datum:</a:t>
            </a:r>
            <a:r>
              <a:rPr lang="tr-TR" altLang="tr-TR" sz="2400" noProof="1" smtClean="0"/>
              <a:t> x, y koordinatları için referans alınan başlangıç yüzeyi ve konumu</a:t>
            </a:r>
            <a:endParaRPr lang="tr-TR" altLang="tr-TR" sz="2400" noProof="1" smtClean="0"/>
          </a:p>
          <a:p>
            <a:pPr marL="182880" lvl="1">
              <a:lnSpc>
                <a:spcPct val="90000"/>
              </a:lnSpc>
              <a:spcAft>
                <a:spcPts val="600"/>
              </a:spcAft>
            </a:pPr>
            <a:r>
              <a:rPr lang="tr-TR" altLang="tr-TR" sz="2400" b="1" noProof="1" smtClean="0"/>
              <a:t>Düşey datum: </a:t>
            </a:r>
            <a:r>
              <a:rPr lang="tr-TR" altLang="tr-TR" sz="2400" noProof="1" smtClean="0"/>
              <a:t>Yükseklikler için referans alınan başlangıç yüzeyi ve konumu</a:t>
            </a:r>
            <a:endParaRPr lang="tr-TR" altLang="tr-TR" sz="2400" noProof="1" smtClean="0"/>
          </a:p>
          <a:p>
            <a:pPr marL="182880" lvl="1">
              <a:lnSpc>
                <a:spcPct val="90000"/>
              </a:lnSpc>
              <a:spcAft>
                <a:spcPts val="600"/>
              </a:spcAft>
            </a:pPr>
            <a:r>
              <a:rPr lang="tr-TR" altLang="tr-TR" sz="2400" noProof="1" smtClean="0"/>
              <a:t>Haritacılıkta yükseklikler ortalama deniz düzeyi veya jeoit  referans alınarak belirlenir. </a:t>
            </a:r>
            <a:endParaRPr lang="tr-TR" altLang="tr-TR" sz="2400" noProof="1" smtClean="0"/>
          </a:p>
          <a:p>
            <a:pPr marL="182880" lvl="1">
              <a:lnSpc>
                <a:spcPct val="90000"/>
              </a:lnSpc>
              <a:spcAft>
                <a:spcPts val="600"/>
              </a:spcAft>
            </a:pPr>
            <a:r>
              <a:rPr lang="tr-TR" altLang="tr-TR" sz="2400" noProof="1" smtClean="0"/>
              <a:t>Bu bağlamda küre ya da elipsoit yüzeyleri yatay datum, jeoit ise düşey datumdur. Ayrıca elipsoidal yükseklikler için elipsoit yüzeyleri aynı zamanda düşey datumdur.</a:t>
            </a:r>
            <a:endParaRPr lang="tr-TR" altLang="tr-TR" sz="2400" noProof="1" smtClean="0"/>
          </a:p>
          <a:p>
            <a:endParaRPr lang="tr-TR" noProof="1"/>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vert="horz" lIns="91440" tIns="45720" rIns="91440" bIns="45720" rtlCol="0" anchor="ctr">
            <a:normAutofit/>
          </a:bodyPr>
          <a:lstStyle/>
          <a:p>
            <a:r>
              <a:rPr lang="tr-TR" b="1" noProof="1" smtClean="0"/>
              <a:t>Yerel datum ve Global datum</a:t>
            </a:r>
            <a:endParaRPr lang="tr-TR" b="1" noProof="1"/>
          </a:p>
        </p:txBody>
      </p:sp>
      <p:sp>
        <p:nvSpPr>
          <p:cNvPr id="3" name="İçerik Yer Tutucusu 2"/>
          <p:cNvSpPr>
            <a:spLocks noGrp="1"/>
          </p:cNvSpPr>
          <p:nvPr>
            <p:ph idx="1"/>
          </p:nvPr>
        </p:nvSpPr>
        <p:spPr>
          <a:xfrm>
            <a:off x="457200" y="1600200"/>
            <a:ext cx="8229600" cy="1972816"/>
          </a:xfrm>
        </p:spPr>
        <p:txBody>
          <a:bodyPr>
            <a:normAutofit fontScale="92500"/>
          </a:bodyPr>
          <a:lstStyle/>
          <a:p>
            <a:r>
              <a:rPr lang="tr-TR" noProof="1" smtClean="0"/>
              <a:t>Bir referans elipsoidi yeryüzünde bir noktada jeoit yüzeyine çakışık alınırsa </a:t>
            </a:r>
            <a:r>
              <a:rPr lang="tr-TR" b="1" noProof="1" smtClean="0"/>
              <a:t>yerel datum</a:t>
            </a:r>
            <a:r>
              <a:rPr lang="tr-TR" noProof="1" smtClean="0"/>
              <a:t> tanımlanmış olur. Örnek: ED50</a:t>
            </a:r>
            <a:endParaRPr lang="tr-TR" noProof="1" smtClean="0"/>
          </a:p>
          <a:p>
            <a:r>
              <a:rPr lang="tr-TR" noProof="1" smtClean="0"/>
              <a:t>Yeryüzünün tamamına en iyi uymak üzere tanımlanmış ancak herhangi bir noktada jeoit ile çakışık olmayan datum ise </a:t>
            </a:r>
            <a:r>
              <a:rPr lang="tr-TR" b="1" noProof="1" smtClean="0"/>
              <a:t>global datum</a:t>
            </a:r>
            <a:r>
              <a:rPr lang="tr-TR" noProof="1" smtClean="0"/>
              <a:t>dur. Örnek: WGS 84, GRS 80</a:t>
            </a:r>
            <a:endParaRPr lang="tr-TR" noProof="1"/>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7664" y="3725662"/>
            <a:ext cx="5931287" cy="2935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557808"/>
            <a:ext cx="8435280" cy="1143000"/>
          </a:xfrm>
        </p:spPr>
        <p:txBody>
          <a:bodyPr>
            <a:normAutofit/>
          </a:bodyPr>
          <a:lstStyle/>
          <a:p>
            <a:pPr algn="l" eaLnBrk="1" hangingPunct="1"/>
            <a:r>
              <a:rPr lang="tr-TR" altLang="tr-TR" sz="4000" b="1" noProof="1" smtClean="0"/>
              <a:t>Kartografyanın Çalışma Alanları</a:t>
            </a:r>
            <a:endParaRPr lang="tr-TR" altLang="tr-TR" sz="4000" b="1" noProof="1" smtClean="0"/>
          </a:p>
        </p:txBody>
      </p:sp>
      <p:sp>
        <p:nvSpPr>
          <p:cNvPr id="7171" name="Rectangle 3"/>
          <p:cNvSpPr>
            <a:spLocks noGrp="1" noChangeArrowheads="1"/>
          </p:cNvSpPr>
          <p:nvPr>
            <p:ph type="body" idx="1"/>
          </p:nvPr>
        </p:nvSpPr>
        <p:spPr>
          <a:xfrm>
            <a:off x="457200" y="1828800"/>
            <a:ext cx="8382000" cy="2743200"/>
          </a:xfrm>
        </p:spPr>
        <p:txBody>
          <a:bodyPr>
            <a:normAutofit/>
          </a:bodyPr>
          <a:lstStyle/>
          <a:p>
            <a:pPr marL="609600" indent="-609600" eaLnBrk="1" hangingPunct="1">
              <a:spcAft>
                <a:spcPct val="30000"/>
              </a:spcAft>
            </a:pPr>
            <a:r>
              <a:rPr lang="tr-TR" altLang="tr-TR" sz="3200" dirty="0" smtClean="0"/>
              <a:t>Kartografya, işlediği konuların özelliklerine göre iki dala ayrılmaktadır.</a:t>
            </a:r>
            <a:endParaRPr lang="tr-TR" altLang="tr-TR" sz="3200" dirty="0" smtClean="0"/>
          </a:p>
          <a:p>
            <a:pPr marL="1158240" lvl="2" indent="-609600">
              <a:spcAft>
                <a:spcPct val="30000"/>
              </a:spcAft>
            </a:pPr>
            <a:r>
              <a:rPr lang="tr-TR" altLang="tr-TR" sz="2800" dirty="0"/>
              <a:t>Teorik kartografya </a:t>
            </a:r>
            <a:endParaRPr lang="tr-TR" altLang="tr-TR" sz="2800" dirty="0"/>
          </a:p>
          <a:p>
            <a:pPr marL="1158240" lvl="2" indent="-609600">
              <a:spcAft>
                <a:spcPct val="30000"/>
              </a:spcAft>
            </a:pPr>
            <a:r>
              <a:rPr lang="tr-TR" altLang="tr-TR" sz="2800" dirty="0"/>
              <a:t>Pratik kartografya</a:t>
            </a:r>
            <a:endParaRPr lang="tr-TR" altLang="tr-TR"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vert="horz" lIns="91440" tIns="45720" rIns="91440" bIns="45720" rtlCol="0" anchor="ctr">
            <a:normAutofit/>
          </a:bodyPr>
          <a:lstStyle/>
          <a:p>
            <a:r>
              <a:rPr lang="tr-TR" b="1" dirty="0"/>
              <a:t>Referans Yüzeyi Olarak Elipsoit</a:t>
            </a:r>
            <a:endParaRPr lang="tr-TR" b="1" dirty="0"/>
          </a:p>
        </p:txBody>
      </p:sp>
      <p:sp>
        <p:nvSpPr>
          <p:cNvPr id="3" name="İçerik Yer Tutucusu 2"/>
          <p:cNvSpPr>
            <a:spLocks noGrp="1"/>
          </p:cNvSpPr>
          <p:nvPr>
            <p:ph idx="1"/>
          </p:nvPr>
        </p:nvSpPr>
        <p:spPr>
          <a:xfrm>
            <a:off x="457200" y="1600200"/>
            <a:ext cx="8229600" cy="2116832"/>
          </a:xfrm>
        </p:spPr>
        <p:txBody>
          <a:bodyPr>
            <a:normAutofit fontScale="92500" lnSpcReduction="20000"/>
          </a:bodyPr>
          <a:lstStyle/>
          <a:p>
            <a:pPr>
              <a:spcAft>
                <a:spcPts val="600"/>
              </a:spcAft>
            </a:pPr>
            <a:r>
              <a:rPr lang="tr-TR" dirty="0" smtClean="0"/>
              <a:t>Yer elipsoidinin ekvator ve kutup yarıçapları (a ve b) birbirine çok yakın değerlerdir.</a:t>
            </a:r>
            <a:endParaRPr lang="tr-TR" dirty="0" smtClean="0"/>
          </a:p>
          <a:p>
            <a:pPr>
              <a:spcAft>
                <a:spcPts val="600"/>
              </a:spcAft>
            </a:pPr>
            <a:r>
              <a:rPr lang="tr-TR" dirty="0" smtClean="0"/>
              <a:t>Fark genel olarak 20 km civarında olup biri diğerinden yaklaşık %3 daha büyüktür.</a:t>
            </a:r>
            <a:endParaRPr lang="tr-TR" dirty="0" smtClean="0"/>
          </a:p>
          <a:p>
            <a:pPr>
              <a:spcAft>
                <a:spcPts val="600"/>
              </a:spcAft>
            </a:pPr>
            <a:r>
              <a:rPr lang="tr-TR" dirty="0" smtClean="0"/>
              <a:t>Bu nedenle yeryüzünü tanımlayan elipsoitler küreye oldukça yakındır.</a:t>
            </a:r>
            <a:endParaRPr lang="tr-TR"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8024" y="3573016"/>
            <a:ext cx="3238872" cy="312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608" y="381543"/>
            <a:ext cx="6768751" cy="6504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22176"/>
            <a:ext cx="8229600" cy="990600"/>
          </a:xfrm>
        </p:spPr>
        <p:txBody>
          <a:bodyPr vert="horz" lIns="91440" tIns="45720" rIns="91440" bIns="45720" rtlCol="0" anchor="ctr">
            <a:normAutofit/>
          </a:bodyPr>
          <a:lstStyle/>
          <a:p>
            <a:r>
              <a:rPr lang="tr-TR" b="1" dirty="0"/>
              <a:t>Referans Yüzeyi Olarak Küre</a:t>
            </a:r>
            <a:endParaRPr lang="tr-TR" b="1" dirty="0"/>
          </a:p>
        </p:txBody>
      </p:sp>
      <p:sp>
        <p:nvSpPr>
          <p:cNvPr id="3" name="İçerik Yer Tutucusu 2"/>
          <p:cNvSpPr>
            <a:spLocks noGrp="1"/>
          </p:cNvSpPr>
          <p:nvPr>
            <p:ph idx="1"/>
          </p:nvPr>
        </p:nvSpPr>
        <p:spPr>
          <a:xfrm>
            <a:off x="457200" y="1600200"/>
            <a:ext cx="8229600" cy="4637112"/>
          </a:xfrm>
        </p:spPr>
        <p:txBody>
          <a:bodyPr>
            <a:noAutofit/>
          </a:bodyPr>
          <a:lstStyle/>
          <a:p>
            <a:pPr>
              <a:spcAft>
                <a:spcPts val="600"/>
              </a:spcAft>
            </a:pPr>
            <a:r>
              <a:rPr lang="tr-TR" sz="2800" noProof="1" smtClean="0"/>
              <a:t>Yeryüzünün elipsoit yerine küre kabul edilebildiği hesaplamalarda gerekli küre yarıçapı olarak </a:t>
            </a:r>
            <a:r>
              <a:rPr lang="tr-TR" sz="2800" b="1" noProof="1" smtClean="0"/>
              <a:t>yüzeyi elipsoit yüzeyine eşit olan küre yarıçapı </a:t>
            </a:r>
            <a:r>
              <a:rPr lang="tr-TR" sz="2800" noProof="1" smtClean="0"/>
              <a:t>kullanılır.</a:t>
            </a:r>
            <a:endParaRPr lang="tr-TR" sz="2800" noProof="1" smtClean="0"/>
          </a:p>
          <a:p>
            <a:pPr lvl="1">
              <a:spcAft>
                <a:spcPts val="600"/>
              </a:spcAft>
            </a:pPr>
            <a:r>
              <a:rPr lang="tr-TR" sz="2400" noProof="1" smtClean="0"/>
              <a:t>Bu şekilde tanımlanan küre </a:t>
            </a:r>
            <a:r>
              <a:rPr lang="tr-TR" sz="2400" b="1" noProof="1" smtClean="0"/>
              <a:t>Otalik Küre </a:t>
            </a:r>
            <a:r>
              <a:rPr lang="tr-TR" sz="2400" noProof="1" smtClean="0"/>
              <a:t>olarak adlandırılır.</a:t>
            </a:r>
            <a:endParaRPr lang="tr-TR" sz="2400" noProof="1" smtClean="0"/>
          </a:p>
          <a:p>
            <a:pPr lvl="1">
              <a:spcAft>
                <a:spcPts val="600"/>
              </a:spcAft>
            </a:pPr>
            <a:r>
              <a:rPr lang="tr-TR" sz="2400" noProof="1" smtClean="0"/>
              <a:t>Her elipsoit için otalik küre yarıçapı hesaplanabilir. </a:t>
            </a:r>
            <a:endParaRPr lang="tr-TR" sz="2400" noProof="1" smtClean="0"/>
          </a:p>
          <a:p>
            <a:pPr marL="182880" lvl="1">
              <a:spcAft>
                <a:spcPts val="600"/>
              </a:spcAft>
            </a:pPr>
            <a:r>
              <a:rPr lang="tr-TR" sz="2800" noProof="1" smtClean="0"/>
              <a:t>Ayrıca bölgesel olarak bir bölgeye en iyi uyan küre yarıçapı hesaplanabilir. Bu küre </a:t>
            </a:r>
            <a:r>
              <a:rPr lang="tr-TR" sz="2800" b="1" noProof="1" smtClean="0"/>
              <a:t>Gauss Küresi</a:t>
            </a:r>
            <a:r>
              <a:rPr lang="tr-TR" sz="2800" noProof="1" smtClean="0"/>
              <a:t> olarak adlandırılır.</a:t>
            </a:r>
            <a:endParaRPr lang="tr-TR" sz="2800" noProof="1"/>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vert="horz" lIns="91440" tIns="45720" rIns="91440" bIns="45720" rtlCol="0" anchor="ctr">
            <a:normAutofit/>
          </a:bodyPr>
          <a:lstStyle/>
          <a:p>
            <a:r>
              <a:rPr lang="tr-TR" b="1" dirty="0"/>
              <a:t>Koordinat Referans Sistemleri</a:t>
            </a:r>
            <a:endParaRPr lang="tr-TR" b="1" dirty="0"/>
          </a:p>
        </p:txBody>
      </p:sp>
      <p:sp>
        <p:nvSpPr>
          <p:cNvPr id="3" name="İçerik Yer Tutucusu 2"/>
          <p:cNvSpPr>
            <a:spLocks noGrp="1"/>
          </p:cNvSpPr>
          <p:nvPr>
            <p:ph idx="1"/>
          </p:nvPr>
        </p:nvSpPr>
        <p:spPr>
          <a:xfrm>
            <a:off x="457200" y="1600200"/>
            <a:ext cx="8229600" cy="4709120"/>
          </a:xfrm>
        </p:spPr>
        <p:txBody>
          <a:bodyPr>
            <a:normAutofit lnSpcReduction="10000"/>
          </a:bodyPr>
          <a:lstStyle/>
          <a:p>
            <a:r>
              <a:rPr lang="tr-TR" noProof="1" smtClean="0"/>
              <a:t>Yeryüzünün şekli ve boyutları belirlendikten sonra yeryüzü üzerindeki noktaları tanımlayacak koordinat referans sistemlerine gereksinim vardır.</a:t>
            </a:r>
            <a:endParaRPr lang="tr-TR" noProof="1" smtClean="0"/>
          </a:p>
          <a:p>
            <a:r>
              <a:rPr lang="tr-TR" noProof="1" smtClean="0"/>
              <a:t>Bu şekilde yeryüzü üzerinde tanımlanan noktalar harita projeksiyonları yardımı ile harita düzlemine aktarılırlar. Bu aktarımdan sonra harita düzleminde kartografik tasarım sonucu harita oluşur.</a:t>
            </a:r>
            <a:endParaRPr lang="tr-TR" noProof="1" smtClean="0"/>
          </a:p>
          <a:p>
            <a:r>
              <a:rPr lang="tr-TR" noProof="1" smtClean="0"/>
              <a:t>En çok karşılaşılan koordinat sistemleri</a:t>
            </a:r>
            <a:endParaRPr lang="tr-TR" noProof="1" smtClean="0"/>
          </a:p>
          <a:p>
            <a:pPr lvl="1"/>
            <a:r>
              <a:rPr lang="tr-TR" noProof="1" smtClean="0"/>
              <a:t>Coğrafi Koordinat Sistemi</a:t>
            </a:r>
            <a:endParaRPr lang="tr-TR" noProof="1" smtClean="0"/>
          </a:p>
          <a:p>
            <a:pPr lvl="1"/>
            <a:r>
              <a:rPr lang="tr-TR" noProof="1" smtClean="0"/>
              <a:t>Kartezyen Koordinat Sistemi (Jeodezik Dik  Koordinat Sistemi)</a:t>
            </a:r>
            <a:endParaRPr lang="tr-TR" noProof="1" smtClean="0"/>
          </a:p>
          <a:p>
            <a:pPr marL="182880" lvl="1"/>
            <a:r>
              <a:rPr lang="tr-TR" sz="2500" noProof="1" smtClean="0"/>
              <a:t>Genellikle 1/500.000 ve daha küçük ölçekli haritalarda coğrafi koordinatlar kullanılır.</a:t>
            </a:r>
            <a:endParaRPr lang="tr-TR" sz="2500" noProof="1" smtClean="0"/>
          </a:p>
          <a:p>
            <a:endParaRPr lang="tr-TR" noProof="1"/>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fontScale="90000"/>
          </a:bodyPr>
          <a:lstStyle/>
          <a:p>
            <a:r>
              <a:rPr lang="tr-TR" b="1" dirty="0"/>
              <a:t>Küre Yüzeyi ve Coğrafi Koordinatlar</a:t>
            </a:r>
            <a:endParaRPr lang="tr-TR" b="1" dirty="0"/>
          </a:p>
        </p:txBody>
      </p:sp>
      <p:sp>
        <p:nvSpPr>
          <p:cNvPr id="3" name="İçerik Yer Tutucusu 2"/>
          <p:cNvSpPr>
            <a:spLocks noGrp="1"/>
          </p:cNvSpPr>
          <p:nvPr>
            <p:ph idx="1"/>
          </p:nvPr>
        </p:nvSpPr>
        <p:spPr/>
        <p:txBody>
          <a:bodyPr/>
          <a:lstStyle/>
          <a:p>
            <a:r>
              <a:rPr lang="tr-TR" noProof="1" smtClean="0"/>
              <a:t>Küre yüzeyinde coğrafi koordinat sistemi yerin dönme ekseninin küreyi deldiği noktalar olan kuzey ve güney kutupları referans alınarak oluşturulur.</a:t>
            </a:r>
            <a:endParaRPr lang="tr-TR" noProof="1" smtClean="0"/>
          </a:p>
          <a:p>
            <a:pPr lvl="1"/>
            <a:r>
              <a:rPr lang="tr-TR" noProof="1" smtClean="0"/>
              <a:t>Kuzey-Güney yönünde ekvatordan olan açısal uzaklık </a:t>
            </a:r>
            <a:r>
              <a:rPr lang="tr-TR" b="1" noProof="1" smtClean="0"/>
              <a:t>enlem</a:t>
            </a:r>
            <a:r>
              <a:rPr lang="tr-TR" noProof="1" smtClean="0"/>
              <a:t> olarak adlandırılır.</a:t>
            </a:r>
            <a:endParaRPr lang="tr-TR" noProof="1" smtClean="0"/>
          </a:p>
          <a:p>
            <a:pPr lvl="1"/>
            <a:r>
              <a:rPr lang="tr-TR" noProof="1" smtClean="0"/>
              <a:t>Doğu-Batı yönünde seçilmiş bir başlangıç meridyenine olan uzaklık </a:t>
            </a:r>
            <a:r>
              <a:rPr lang="tr-TR" b="1" noProof="1" smtClean="0"/>
              <a:t>boylam</a:t>
            </a:r>
            <a:r>
              <a:rPr lang="tr-TR" noProof="1" smtClean="0"/>
              <a:t> olarak adlandırılır.</a:t>
            </a:r>
            <a:endParaRPr lang="tr-TR" noProof="1" smtClean="0"/>
          </a:p>
          <a:p>
            <a:pPr lvl="1"/>
            <a:r>
              <a:rPr lang="tr-TR" noProof="1" smtClean="0"/>
              <a:t>Enlemi aynı olan noktaların oluşturduğu çizgi </a:t>
            </a:r>
            <a:r>
              <a:rPr lang="tr-TR" b="1" noProof="1" smtClean="0"/>
              <a:t>paralel daire </a:t>
            </a:r>
            <a:r>
              <a:rPr lang="tr-TR" noProof="1" smtClean="0"/>
              <a:t>olarak adlandırılır.</a:t>
            </a:r>
            <a:endParaRPr lang="tr-TR" noProof="1" smtClean="0"/>
          </a:p>
          <a:p>
            <a:pPr lvl="1"/>
            <a:r>
              <a:rPr lang="tr-TR" noProof="1" smtClean="0"/>
              <a:t>Boylamı aynı olan noktaların oluşturduğu çizgi </a:t>
            </a:r>
            <a:r>
              <a:rPr lang="tr-TR" b="1" noProof="1" smtClean="0"/>
              <a:t>meridyen</a:t>
            </a:r>
            <a:r>
              <a:rPr lang="tr-TR" noProof="1" smtClean="0"/>
              <a:t> olarak adlandırılır.</a:t>
            </a:r>
            <a:endParaRPr lang="tr-TR" noProof="1" smtClean="0"/>
          </a:p>
          <a:p>
            <a:pPr lvl="1"/>
            <a:r>
              <a:rPr lang="tr-TR" noProof="1" smtClean="0"/>
              <a:t>Her iki kutba eşit uzaklıkta olan noktaların geometrik yeri </a:t>
            </a:r>
            <a:r>
              <a:rPr lang="tr-TR" b="1" noProof="1" smtClean="0"/>
              <a:t>ekvator</a:t>
            </a:r>
            <a:r>
              <a:rPr lang="tr-TR" noProof="1" smtClean="0"/>
              <a:t> olarak adlandırılır.</a:t>
            </a:r>
            <a:endParaRPr lang="tr-TR" noProof="1" smtClean="0"/>
          </a:p>
          <a:p>
            <a:pPr lvl="1"/>
            <a:endParaRPr lang="tr-TR" noProof="1" smtClean="0"/>
          </a:p>
          <a:p>
            <a:pPr lvl="1"/>
            <a:endParaRPr lang="tr-TR" noProof="1"/>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600" y="980728"/>
            <a:ext cx="7795592" cy="507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5805264"/>
            <a:ext cx="11715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5350" y="914400"/>
            <a:ext cx="73533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64704"/>
            <a:ext cx="8507288" cy="5832648"/>
          </a:xfrm>
        </p:spPr>
        <p:txBody>
          <a:bodyPr>
            <a:normAutofit/>
          </a:bodyPr>
          <a:lstStyle/>
          <a:p>
            <a:pPr>
              <a:spcAft>
                <a:spcPts val="600"/>
              </a:spcAft>
            </a:pPr>
            <a:r>
              <a:rPr lang="tr-TR" noProof="1" smtClean="0"/>
              <a:t>Enlem için doğal bir başlangıç bulunmasına karşın başlangıç meridyeni olarak herhangi bir meridyen seçilebilir. </a:t>
            </a:r>
            <a:endParaRPr lang="tr-TR" noProof="1" smtClean="0"/>
          </a:p>
          <a:p>
            <a:pPr>
              <a:spcAft>
                <a:spcPts val="600"/>
              </a:spcAft>
            </a:pPr>
            <a:r>
              <a:rPr lang="tr-TR" noProof="1" smtClean="0"/>
              <a:t>Değişik ülkelerde farklı başlangıç meridyenleri kullanılmıştır.</a:t>
            </a:r>
            <a:endParaRPr lang="tr-TR" noProof="1" smtClean="0"/>
          </a:p>
          <a:p>
            <a:pPr>
              <a:spcAft>
                <a:spcPts val="600"/>
              </a:spcAft>
            </a:pPr>
            <a:r>
              <a:rPr lang="tr-TR" noProof="1" smtClean="0"/>
              <a:t>1884 yılında Washington DC’de toplanan Uluslararası Meridyen Konferansında İngiltere’nin başkenti Londra yakınlarında bulunan Greenwich gözlemevinden geçen meridyen başlangıç meridyeni olarak kabul edilmiştir. </a:t>
            </a:r>
            <a:endParaRPr lang="tr-TR" noProof="1" smtClean="0"/>
          </a:p>
          <a:p>
            <a:pPr>
              <a:spcAft>
                <a:spcPts val="600"/>
              </a:spcAft>
            </a:pPr>
            <a:r>
              <a:rPr lang="tr-TR" noProof="1" smtClean="0"/>
              <a:t>Enlem 90° Kuzey ve 90° Güney, Boylam 180° Batı ve 180° Doğu aralığında değişir.</a:t>
            </a:r>
            <a:endParaRPr lang="tr-TR" noProof="1" smtClean="0"/>
          </a:p>
          <a:p>
            <a:pPr>
              <a:spcAft>
                <a:spcPts val="600"/>
              </a:spcAft>
            </a:pPr>
            <a:r>
              <a:rPr lang="tr-TR" noProof="1" smtClean="0"/>
              <a:t>Hesaplamalarda Güney ve Batı değerleri negatif olarak alınırlar.</a:t>
            </a:r>
            <a:endParaRPr lang="tr-TR" noProof="1"/>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76672"/>
            <a:ext cx="8229600" cy="807368"/>
          </a:xfrm>
        </p:spPr>
        <p:txBody>
          <a:bodyPr vert="horz" lIns="91440" tIns="45720" rIns="91440" bIns="45720" rtlCol="0" anchor="ctr">
            <a:normAutofit/>
          </a:bodyPr>
          <a:lstStyle/>
          <a:p>
            <a:r>
              <a:rPr lang="tr-TR" b="1" dirty="0"/>
              <a:t>Küre Geometrisi</a:t>
            </a:r>
            <a:endParaRPr lang="tr-TR" b="1" dirty="0"/>
          </a:p>
        </p:txBody>
      </p:sp>
      <mc:AlternateContent xmlns:mc="http://schemas.openxmlformats.org/markup-compatibility/2006">
        <mc:Choice xmlns:a14="http://schemas.microsoft.com/office/drawing/2010/main" Requires="a14">
          <p:sp>
            <p:nvSpPr>
              <p:cNvPr id="3" name="İçerik Yer Tutucusu 2"/>
              <p:cNvSpPr>
                <a:spLocks noGrp="1"/>
              </p:cNvSpPr>
              <p:nvPr>
                <p:ph idx="1"/>
              </p:nvPr>
            </p:nvSpPr>
            <p:spPr>
              <a:xfrm>
                <a:off x="457200" y="1340768"/>
                <a:ext cx="8363272" cy="5040560"/>
              </a:xfrm>
            </p:spPr>
            <p:txBody>
              <a:bodyPr>
                <a:normAutofit fontScale="92500" lnSpcReduction="20000"/>
              </a:bodyPr>
              <a:lstStyle/>
              <a:p>
                <a:pPr>
                  <a:spcAft>
                    <a:spcPts val="600"/>
                  </a:spcAft>
                </a:pPr>
                <a:r>
                  <a:rPr lang="tr-TR" noProof="1" smtClean="0"/>
                  <a:t>Küre yüzeyinde merkezi küre merkezi ile çakışık dairelere </a:t>
                </a:r>
                <a:r>
                  <a:rPr lang="tr-TR" b="1" noProof="1" smtClean="0"/>
                  <a:t>Büyük Daire</a:t>
                </a:r>
                <a:r>
                  <a:rPr lang="tr-TR" noProof="1" smtClean="0"/>
                  <a:t>, küre yüzeyindeki diğer dairelere yarıçapları küre yarıçapından daha küçük olduğu için </a:t>
                </a:r>
                <a:r>
                  <a:rPr lang="tr-TR" b="1" noProof="1" smtClean="0"/>
                  <a:t>Küçük Daire</a:t>
                </a:r>
                <a:r>
                  <a:rPr lang="tr-TR" noProof="1" smtClean="0"/>
                  <a:t> denilir. </a:t>
                </a:r>
                <a:endParaRPr lang="tr-TR" noProof="1" smtClean="0"/>
              </a:p>
              <a:p>
                <a:pPr>
                  <a:spcAft>
                    <a:spcPts val="600"/>
                  </a:spcAft>
                </a:pPr>
                <a:r>
                  <a:rPr lang="tr-TR" noProof="1" smtClean="0"/>
                  <a:t>Meridyenler büyük daire, paraleller (Ekvator hariç) küçük daire özelliğindedir. </a:t>
                </a:r>
                <a:endParaRPr lang="tr-TR" noProof="1" smtClean="0"/>
              </a:p>
              <a:p>
                <a:pPr>
                  <a:spcAft>
                    <a:spcPts val="600"/>
                  </a:spcAft>
                </a:pPr>
                <a:r>
                  <a:rPr lang="tr-TR" noProof="1" smtClean="0"/>
                  <a:t>Küre üzerinde iki nokta arasındaki en kısa uzaklık bu iki noktadan geçen büyük daire yayının kısa olan parçasıdır.</a:t>
                </a:r>
                <a:endParaRPr lang="tr-TR" noProof="1" smtClean="0"/>
              </a:p>
              <a:p>
                <a:pPr>
                  <a:spcAft>
                    <a:spcPts val="600"/>
                  </a:spcAft>
                </a:pPr>
                <a:r>
                  <a:rPr lang="tr-TR" noProof="1" smtClean="0"/>
                  <a:t>Kenarları büyük daire yayları olan küre yüzeyinde tanımlı üçgenlere küresel üçgen denilir. </a:t>
                </a:r>
                <a:endParaRPr lang="tr-TR" noProof="1" smtClean="0"/>
              </a:p>
              <a:p>
                <a:pPr lvl="1">
                  <a:spcAft>
                    <a:spcPts val="600"/>
                  </a:spcAft>
                </a:pPr>
                <a:r>
                  <a:rPr lang="tr-TR" noProof="1" smtClean="0"/>
                  <a:t>Küresel trigonometride küresel üçgenlerin kenarları bu kenarları küre merkezinden gören açılarla tanımlanırlar.</a:t>
                </a:r>
                <a:endParaRPr lang="tr-TR" noProof="1" smtClean="0"/>
              </a:p>
              <a:p>
                <a:pPr lvl="1">
                  <a:spcAft>
                    <a:spcPts val="600"/>
                  </a:spcAft>
                </a:pPr>
                <a:r>
                  <a:rPr lang="tr-TR" noProof="1" smtClean="0"/>
                  <a:t>Düzlem üçgenden farklı olarak küresel üçgenlerin iç açılarının toplamı 180°’den fazladır (180°+ ɛ). Bu fazlalık küresel ekses olarak adlandırılır.</a:t>
                </a:r>
                <a:endParaRPr lang="tr-TR" noProof="1" smtClean="0"/>
              </a:p>
              <a:p>
                <a:pPr lvl="1">
                  <a:spcAft>
                    <a:spcPts val="600"/>
                  </a:spcAft>
                </a:pPr>
                <a:r>
                  <a:rPr lang="tr-TR" noProof="1" smtClean="0"/>
                  <a:t>Küresel üçgenin alanı ile ekses arasındaki ilişki: </a:t>
                </a:r>
                <a14:m>
                  <m:oMath xmlns:m="http://schemas.openxmlformats.org/officeDocument/2006/math">
                    <m:r>
                      <a:rPr lang="tr-TR" i="1" noProof="1" dirty="0" smtClean="0">
                        <a:latin typeface="Cambria Math" panose="02040503050406030204"/>
                      </a:rPr>
                      <m:t>ɛ</m:t>
                    </m:r>
                    <m:r>
                      <a:rPr lang="tr-TR" b="0" i="1" noProof="1" dirty="0" smtClean="0">
                        <a:latin typeface="Cambria Math" panose="02040503050406030204"/>
                      </a:rPr>
                      <m:t>=</m:t>
                    </m:r>
                    <m:f>
                      <m:fPr>
                        <m:ctrlPr>
                          <a:rPr lang="tr-TR" b="0" i="1" noProof="1" dirty="0" smtClean="0">
                            <a:latin typeface="Cambria Math" panose="02040503050406030204"/>
                          </a:rPr>
                        </m:ctrlPr>
                      </m:fPr>
                      <m:num>
                        <m:r>
                          <a:rPr lang="tr-TR" b="0" i="1" noProof="1" dirty="0" smtClean="0">
                            <a:latin typeface="Cambria Math" panose="02040503050406030204"/>
                          </a:rPr>
                          <m:t>𝐹</m:t>
                        </m:r>
                      </m:num>
                      <m:den>
                        <m:sSup>
                          <m:sSupPr>
                            <m:ctrlPr>
                              <a:rPr lang="tr-TR" b="0" i="1" noProof="1" dirty="0" smtClean="0">
                                <a:latin typeface="Cambria Math" panose="02040503050406030204"/>
                              </a:rPr>
                            </m:ctrlPr>
                          </m:sSupPr>
                          <m:e>
                            <m:r>
                              <a:rPr lang="tr-TR" b="0" i="1" noProof="1" dirty="0" smtClean="0">
                                <a:latin typeface="Cambria Math" panose="02040503050406030204"/>
                              </a:rPr>
                              <m:t>𝑅</m:t>
                            </m:r>
                          </m:e>
                          <m:sup>
                            <m:r>
                              <a:rPr lang="tr-TR" b="0" i="1" noProof="1" dirty="0" smtClean="0">
                                <a:latin typeface="Cambria Math" panose="02040503050406030204"/>
                              </a:rPr>
                              <m:t>2</m:t>
                            </m:r>
                          </m:sup>
                        </m:sSup>
                      </m:den>
                    </m:f>
                  </m:oMath>
                </a14:m>
                <a:endParaRPr lang="tr-TR" noProof="1"/>
              </a:p>
            </p:txBody>
          </p:sp>
        </mc:Choice>
        <mc:Fallback>
          <p:sp>
            <p:nvSpPr>
              <p:cNvPr id="3" name="İçerik Yer Tutucusu 2"/>
              <p:cNvSpPr>
                <a:spLocks noRot="1" noChangeAspect="1" noMove="1" noResize="1" noEditPoints="1" noAdjustHandles="1" noChangeArrowheads="1" noChangeShapeType="1" noTextEdit="1"/>
              </p:cNvSpPr>
              <p:nvPr>
                <p:ph idx="1"/>
              </p:nvPr>
            </p:nvSpPr>
            <p:spPr>
              <a:xfrm>
                <a:off x="457200" y="1340768"/>
                <a:ext cx="8363272" cy="5040560"/>
              </a:xfrm>
              <a:blipFill rotWithShape="1">
                <a:blip r:embed="rId1"/>
                <a:stretch>
                  <a:fillRect t="-6" r="4" b="4"/>
                </a:stretch>
              </a:blipFill>
            </p:spPr>
            <p:txBody>
              <a:bodyPr/>
              <a:lstStyle/>
              <a:p>
                <a:r>
                  <a:rPr lang="en-US" altLang="en-US">
                    <a:noFill/>
                  </a:rPr>
                  <a:t> </a:t>
                </a:r>
              </a:p>
            </p:txBody>
          </p:sp>
        </mc:Fallback>
      </mc:AlternateContent>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435280" cy="990600"/>
          </a:xfrm>
        </p:spPr>
        <p:txBody>
          <a:bodyPr vert="horz" lIns="91440" tIns="45720" rIns="91440" bIns="45720" rtlCol="0" anchor="ctr">
            <a:normAutofit fontScale="90000"/>
          </a:bodyPr>
          <a:lstStyle/>
          <a:p>
            <a:r>
              <a:rPr lang="tr-TR" b="1" dirty="0"/>
              <a:t>Elipsoit Yüzeyinde Coğrafi Koordinatlar</a:t>
            </a:r>
            <a:endParaRPr lang="tr-TR" b="1" dirty="0"/>
          </a:p>
        </p:txBody>
      </p:sp>
      <p:pic>
        <p:nvPicPr>
          <p:cNvPr id="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35696" y="1268760"/>
            <a:ext cx="5509324" cy="5259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69776"/>
            <a:ext cx="8229600" cy="1143000"/>
          </a:xfrm>
        </p:spPr>
        <p:txBody>
          <a:bodyPr vert="horz" lIns="91440" tIns="45720" rIns="91440" bIns="45720" rtlCol="0" anchor="ctr">
            <a:normAutofit/>
          </a:bodyPr>
          <a:lstStyle/>
          <a:p>
            <a:r>
              <a:rPr lang="tr-TR" altLang="tr-TR" b="1" dirty="0" smtClean="0"/>
              <a:t>Teorik </a:t>
            </a:r>
            <a:r>
              <a:rPr lang="tr-TR" altLang="tr-TR" b="1" dirty="0"/>
              <a:t>K</a:t>
            </a:r>
            <a:r>
              <a:rPr lang="tr-TR" altLang="tr-TR" b="1" dirty="0" smtClean="0"/>
              <a:t>artografya</a:t>
            </a:r>
            <a:endParaRPr lang="tr-TR" altLang="tr-TR" b="1" dirty="0"/>
          </a:p>
        </p:txBody>
      </p:sp>
      <p:sp>
        <p:nvSpPr>
          <p:cNvPr id="8195" name="Rectangle 3"/>
          <p:cNvSpPr>
            <a:spLocks noGrp="1" noChangeArrowheads="1"/>
          </p:cNvSpPr>
          <p:nvPr>
            <p:ph type="body" idx="1"/>
          </p:nvPr>
        </p:nvSpPr>
        <p:spPr>
          <a:xfrm>
            <a:off x="381000" y="1340768"/>
            <a:ext cx="8534400" cy="5544616"/>
          </a:xfrm>
        </p:spPr>
        <p:txBody>
          <a:bodyPr/>
          <a:lstStyle/>
          <a:p>
            <a:pPr eaLnBrk="1" hangingPunct="1">
              <a:lnSpc>
                <a:spcPct val="80000"/>
              </a:lnSpc>
            </a:pPr>
            <a:r>
              <a:rPr lang="tr-TR" altLang="tr-TR" noProof="1" smtClean="0"/>
              <a:t>Teorik kartografya, kartografyanın çeşitli dallarının görevlerinin saptanması, kartografyanın bir bilim dalı olarak teorisinin kurulması, pratik kartografya çalışmalarına yön verecek temel ilkelerin ortaya konulması gibi konularla ilgilenir. Bu görevin kapsamına genel çizgileri ile aşağıdaki konu başlıkları girer: </a:t>
            </a:r>
            <a:endParaRPr lang="tr-TR" altLang="tr-TR" noProof="1" smtClean="0"/>
          </a:p>
          <a:p>
            <a:pPr eaLnBrk="1" hangingPunct="1">
              <a:lnSpc>
                <a:spcPct val="80000"/>
              </a:lnSpc>
            </a:pPr>
            <a:endParaRPr lang="tr-TR" altLang="tr-TR" sz="2000" noProof="1" smtClean="0"/>
          </a:p>
          <a:p>
            <a:pPr lvl="1" eaLnBrk="1" hangingPunct="1">
              <a:lnSpc>
                <a:spcPct val="80000"/>
              </a:lnSpc>
              <a:spcBef>
                <a:spcPts val="0"/>
              </a:spcBef>
              <a:spcAft>
                <a:spcPts val="1200"/>
              </a:spcAft>
            </a:pPr>
            <a:r>
              <a:rPr lang="tr-TR" altLang="tr-TR" sz="1800" noProof="1" smtClean="0"/>
              <a:t>Haritacılık tarihi</a:t>
            </a:r>
            <a:endParaRPr lang="tr-TR" altLang="tr-TR" sz="1800" noProof="1" smtClean="0"/>
          </a:p>
          <a:p>
            <a:pPr lvl="1" eaLnBrk="1" hangingPunct="1">
              <a:lnSpc>
                <a:spcPct val="80000"/>
              </a:lnSpc>
              <a:spcBef>
                <a:spcPts val="0"/>
              </a:spcBef>
              <a:spcAft>
                <a:spcPts val="1200"/>
              </a:spcAft>
            </a:pPr>
            <a:r>
              <a:rPr lang="tr-TR" altLang="tr-TR" sz="1800" noProof="1" smtClean="0"/>
              <a:t>Harita projeksiyonları</a:t>
            </a:r>
            <a:endParaRPr lang="tr-TR" altLang="tr-TR" sz="1800" noProof="1" smtClean="0"/>
          </a:p>
          <a:p>
            <a:pPr lvl="1" eaLnBrk="1" hangingPunct="1">
              <a:lnSpc>
                <a:spcPct val="80000"/>
              </a:lnSpc>
              <a:spcBef>
                <a:spcPts val="0"/>
              </a:spcBef>
              <a:spcAft>
                <a:spcPts val="1200"/>
              </a:spcAft>
            </a:pPr>
            <a:r>
              <a:rPr lang="tr-TR" altLang="tr-TR" sz="1800" noProof="1" smtClean="0"/>
              <a:t>Mevcut haritaların değişik yönlerden irdelenmesi</a:t>
            </a:r>
            <a:endParaRPr lang="tr-TR" altLang="tr-TR" sz="1800" noProof="1" smtClean="0"/>
          </a:p>
          <a:p>
            <a:pPr lvl="1" eaLnBrk="1" hangingPunct="1">
              <a:lnSpc>
                <a:spcPct val="80000"/>
              </a:lnSpc>
              <a:spcBef>
                <a:spcPts val="0"/>
              </a:spcBef>
              <a:spcAft>
                <a:spcPts val="1200"/>
              </a:spcAft>
            </a:pPr>
            <a:r>
              <a:rPr lang="tr-TR" altLang="tr-TR" sz="1800" noProof="1" smtClean="0"/>
              <a:t>Grafik gösterim yöntemlerinin geliştirilmesi </a:t>
            </a:r>
            <a:endParaRPr lang="tr-TR" altLang="tr-TR" sz="1800" noProof="1" smtClean="0"/>
          </a:p>
          <a:p>
            <a:pPr lvl="1" eaLnBrk="1" hangingPunct="1">
              <a:lnSpc>
                <a:spcPct val="80000"/>
              </a:lnSpc>
              <a:spcBef>
                <a:spcPts val="0"/>
              </a:spcBef>
              <a:spcAft>
                <a:spcPts val="1200"/>
              </a:spcAft>
            </a:pPr>
            <a:r>
              <a:rPr lang="tr-TR" altLang="tr-TR" sz="1800" noProof="1" smtClean="0"/>
              <a:t>Haritanın çizimsel tasarımına temel oluşturacak teknik yönetmeliklerin hazırlanması, var olanların düzeltilmesine yönelik öneriler sunulması</a:t>
            </a:r>
            <a:endParaRPr lang="tr-TR" altLang="tr-TR" sz="1800" noProof="1" smtClean="0"/>
          </a:p>
          <a:p>
            <a:pPr lvl="1" eaLnBrk="1" hangingPunct="1">
              <a:lnSpc>
                <a:spcPct val="80000"/>
              </a:lnSpc>
              <a:spcBef>
                <a:spcPts val="0"/>
              </a:spcBef>
              <a:spcAft>
                <a:spcPts val="1200"/>
              </a:spcAft>
            </a:pPr>
            <a:r>
              <a:rPr lang="tr-TR" altLang="tr-TR" sz="1800" noProof="1" smtClean="0"/>
              <a:t>Ulusal ve uluslararası düzeyde işbirliği sağlanması </a:t>
            </a:r>
            <a:endParaRPr lang="tr-TR" altLang="tr-TR" sz="1800" noProof="1" smtClean="0"/>
          </a:p>
          <a:p>
            <a:pPr lvl="1" eaLnBrk="1" hangingPunct="1">
              <a:lnSpc>
                <a:spcPct val="80000"/>
              </a:lnSpc>
              <a:spcBef>
                <a:spcPts val="0"/>
              </a:spcBef>
              <a:spcAft>
                <a:spcPts val="1200"/>
              </a:spcAft>
            </a:pPr>
            <a:r>
              <a:rPr lang="tr-TR" altLang="tr-TR" sz="1800" noProof="1" smtClean="0"/>
              <a:t>Komşu bilim dalları ile ilişkilerin kurulması, yeni gelişen bilim dallarındaki bulguların incelenmesi ve bütün bu bilim dallarına ait bulguların kartografyada nasıl kullanılabileceğinin araştırılması </a:t>
            </a:r>
            <a:endParaRPr lang="tr-TR" altLang="tr-TR" sz="1800" noProof="1" smtClean="0"/>
          </a:p>
          <a:p>
            <a:pPr eaLnBrk="1" hangingPunct="1">
              <a:lnSpc>
                <a:spcPct val="80000"/>
              </a:lnSpc>
            </a:pPr>
            <a:endParaRPr lang="tr-TR" altLang="tr-TR" sz="1800" noProof="1"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620688"/>
            <a:ext cx="81534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764704"/>
            <a:ext cx="5544616" cy="581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vert="horz" lIns="91440" tIns="45720" rIns="91440" bIns="45720" rtlCol="0" anchor="ctr">
            <a:normAutofit/>
          </a:bodyPr>
          <a:lstStyle/>
          <a:p>
            <a:r>
              <a:rPr lang="tr-TR" b="1" dirty="0"/>
              <a:t>Örnek</a:t>
            </a:r>
            <a:endParaRPr lang="tr-TR" b="1" dirty="0"/>
          </a:p>
        </p:txBody>
      </p:sp>
      <p:sp>
        <p:nvSpPr>
          <p:cNvPr id="3" name="İçerik Yer Tutucusu 2"/>
          <p:cNvSpPr>
            <a:spLocks noGrp="1"/>
          </p:cNvSpPr>
          <p:nvPr>
            <p:ph idx="1"/>
          </p:nvPr>
        </p:nvSpPr>
        <p:spPr/>
        <p:txBody>
          <a:bodyPr>
            <a:normAutofit/>
          </a:bodyPr>
          <a:lstStyle/>
          <a:p>
            <a:r>
              <a:rPr lang="tr-TR" noProof="1" smtClean="0"/>
              <a:t>Elipsoidin büyük yarı ekseni (a)= 6378388 m</a:t>
            </a:r>
            <a:endParaRPr lang="tr-TR" noProof="1" smtClean="0"/>
          </a:p>
          <a:p>
            <a:r>
              <a:rPr lang="tr-TR" noProof="1" smtClean="0"/>
              <a:t>Elipsoidin küçük yarı ekseni (b)= 6356911,946 m </a:t>
            </a:r>
            <a:endParaRPr lang="tr-TR" noProof="1" smtClean="0"/>
          </a:p>
          <a:p>
            <a:endParaRPr lang="tr-TR" b="1" noProof="1" smtClean="0"/>
          </a:p>
          <a:p>
            <a:r>
              <a:rPr lang="tr-TR" b="1" noProof="1" smtClean="0"/>
              <a:t>Elipsoidin basıklık değeri=?</a:t>
            </a:r>
            <a:endParaRPr lang="tr-TR" b="1" noProof="1" smtClean="0"/>
          </a:p>
          <a:p>
            <a:r>
              <a:rPr lang="tr-TR" b="1" noProof="1" smtClean="0"/>
              <a:t>Kutup eğrilik yarıçapı (c)=?</a:t>
            </a:r>
            <a:endParaRPr lang="tr-TR" b="1" noProof="1" smtClean="0"/>
          </a:p>
          <a:p>
            <a:r>
              <a:rPr lang="tr-TR" b="1" noProof="1" smtClean="0"/>
              <a:t>Birinci eksantrisite (e) değeri=?</a:t>
            </a:r>
            <a:endParaRPr lang="tr-TR" noProof="1" smtClean="0"/>
          </a:p>
          <a:p>
            <a:r>
              <a:rPr lang="tr-TR" b="1" noProof="1" smtClean="0"/>
              <a:t>İkinci eksantrisite (e') değeri=?</a:t>
            </a:r>
            <a:endParaRPr lang="tr-TR" noProof="1" smtClean="0"/>
          </a:p>
          <a:p>
            <a:endParaRPr lang="tr-TR" noProof="1"/>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r>
              <a:rPr lang="tr-TR" noProof="1" smtClean="0"/>
              <a:t>Elipsoidin büyük yarı ekseni (a)= 6378388 m</a:t>
            </a:r>
            <a:endParaRPr lang="tr-TR" noProof="1" smtClean="0"/>
          </a:p>
          <a:p>
            <a:r>
              <a:rPr lang="tr-TR" noProof="1" smtClean="0"/>
              <a:t>Elipsoidin küçük yarı ekseni (b)= 6356911,946 m </a:t>
            </a:r>
            <a:endParaRPr lang="tr-TR" noProof="1" smtClean="0"/>
          </a:p>
          <a:p>
            <a:endParaRPr lang="tr-TR" b="1" noProof="1" smtClean="0"/>
          </a:p>
          <a:p>
            <a:r>
              <a:rPr lang="tr-TR" b="1" noProof="1" smtClean="0"/>
              <a:t>Elipsoidin basıklık değeri= </a:t>
            </a:r>
            <a:r>
              <a:rPr lang="tr-TR" b="1" noProof="1" smtClean="0">
                <a:solidFill>
                  <a:srgbClr val="FF0000"/>
                </a:solidFill>
              </a:rPr>
              <a:t>1/297 </a:t>
            </a:r>
            <a:endParaRPr lang="tr-TR" b="1" noProof="1" smtClean="0">
              <a:solidFill>
                <a:srgbClr val="FF0000"/>
              </a:solidFill>
            </a:endParaRPr>
          </a:p>
          <a:p>
            <a:r>
              <a:rPr lang="tr-TR" b="1" noProof="1" smtClean="0"/>
              <a:t>Kutup eğrilik yarıçapı (c)= </a:t>
            </a:r>
            <a:r>
              <a:rPr lang="tr-TR" b="1" noProof="1" smtClean="0">
                <a:solidFill>
                  <a:srgbClr val="FF0000"/>
                </a:solidFill>
              </a:rPr>
              <a:t>6399936,608</a:t>
            </a:r>
            <a:endParaRPr lang="tr-TR" b="1" noProof="1" smtClean="0">
              <a:solidFill>
                <a:srgbClr val="FF0000"/>
              </a:solidFill>
            </a:endParaRPr>
          </a:p>
          <a:p>
            <a:r>
              <a:rPr lang="tr-TR" b="1" noProof="1" smtClean="0"/>
              <a:t>Birinci eksantrisite (e) değeri= </a:t>
            </a:r>
            <a:r>
              <a:rPr lang="tr-TR" b="1" noProof="1" smtClean="0">
                <a:solidFill>
                  <a:srgbClr val="FF0000"/>
                </a:solidFill>
              </a:rPr>
              <a:t>0,08199</a:t>
            </a:r>
            <a:endParaRPr lang="tr-TR" b="1" noProof="1" smtClean="0">
              <a:solidFill>
                <a:srgbClr val="FF0000"/>
              </a:solidFill>
            </a:endParaRPr>
          </a:p>
          <a:p>
            <a:r>
              <a:rPr lang="tr-TR" b="1" noProof="1" smtClean="0"/>
              <a:t>İkinci eksantrisite (e') değeri= </a:t>
            </a:r>
            <a:r>
              <a:rPr lang="tr-TR" b="1" noProof="1" smtClean="0">
                <a:solidFill>
                  <a:srgbClr val="FF0000"/>
                </a:solidFill>
              </a:rPr>
              <a:t>0,08227</a:t>
            </a:r>
            <a:endParaRPr lang="tr-TR" b="1" noProof="1" smtClean="0">
              <a:solidFill>
                <a:srgbClr val="FF0000"/>
              </a:solidFill>
            </a:endParaRPr>
          </a:p>
          <a:p>
            <a:endParaRPr lang="tr-TR" noProof="1"/>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864096"/>
          </a:xfrm>
        </p:spPr>
        <p:txBody>
          <a:bodyPr vert="horz" lIns="91440" tIns="45720" rIns="91440" bIns="45720" rtlCol="0" anchor="ctr">
            <a:normAutofit/>
          </a:bodyPr>
          <a:lstStyle/>
          <a:p>
            <a:r>
              <a:rPr lang="tr-TR" b="1" dirty="0"/>
              <a:t>Küre Yüzeyinde Özel Eğriler</a:t>
            </a:r>
            <a:endParaRPr lang="tr-TR" b="1" dirty="0"/>
          </a:p>
        </p:txBody>
      </p:sp>
      <p:sp>
        <p:nvSpPr>
          <p:cNvPr id="3" name="İçerik Yer Tutucusu 2"/>
          <p:cNvSpPr>
            <a:spLocks noGrp="1"/>
          </p:cNvSpPr>
          <p:nvPr>
            <p:ph idx="1"/>
          </p:nvPr>
        </p:nvSpPr>
        <p:spPr>
          <a:xfrm>
            <a:off x="457200" y="1556792"/>
            <a:ext cx="8229600" cy="4824536"/>
          </a:xfrm>
        </p:spPr>
        <p:txBody>
          <a:bodyPr>
            <a:normAutofit/>
          </a:bodyPr>
          <a:lstStyle/>
          <a:p>
            <a:r>
              <a:rPr lang="tr-TR" sz="3200" b="1" noProof="1" smtClean="0"/>
              <a:t>Ortodrom: </a:t>
            </a:r>
            <a:endParaRPr lang="tr-TR" sz="3200" b="1" noProof="1" smtClean="0"/>
          </a:p>
          <a:p>
            <a:pPr lvl="1"/>
            <a:r>
              <a:rPr lang="tr-TR" sz="2800" noProof="1" smtClean="0"/>
              <a:t>Küre üzerinde iki nokta arasındaki en kısa yol, bu iki noktadan geçen büyük dairenin kısa parçasıdır. Bu eğri </a:t>
            </a:r>
            <a:r>
              <a:rPr lang="tr-TR" sz="2800" b="1" noProof="1" smtClean="0"/>
              <a:t>ortodrom</a:t>
            </a:r>
            <a:r>
              <a:rPr lang="tr-TR" sz="2800" noProof="1" smtClean="0"/>
              <a:t> olarak adlandırılır.</a:t>
            </a:r>
            <a:endParaRPr lang="tr-TR" sz="2800" noProof="1" smtClean="0"/>
          </a:p>
          <a:p>
            <a:pPr lvl="1"/>
            <a:r>
              <a:rPr lang="tr-TR" sz="2800" noProof="1" smtClean="0"/>
              <a:t>Buna göre ortodrom; küre üzerinde iki nokta arasındaki en kısa yol olarak tanımlanır.</a:t>
            </a:r>
            <a:endParaRPr lang="tr-TR" sz="2800" noProof="1" smtClean="0"/>
          </a:p>
          <a:p>
            <a:pPr lvl="1"/>
            <a:r>
              <a:rPr lang="tr-TR" sz="2800" noProof="1" smtClean="0"/>
              <a:t>Ortodrom uzunluğu küresel trigonometri formülleriyle hesaplanabilir.</a:t>
            </a:r>
            <a:endParaRPr lang="tr-TR" sz="2800" noProof="1" smtClean="0"/>
          </a:p>
          <a:p>
            <a:endParaRPr lang="tr-TR" noProof="1" smtClean="0"/>
          </a:p>
          <a:p>
            <a:endParaRPr lang="tr-TR" noProof="1" smtClean="0"/>
          </a:p>
          <a:p>
            <a:pPr marL="0" indent="0">
              <a:buNone/>
            </a:pPr>
            <a:endParaRPr lang="tr-TR" noProof="1"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864096"/>
          </a:xfrm>
        </p:spPr>
        <p:txBody>
          <a:bodyPr vert="horz" lIns="91440" tIns="45720" rIns="91440" bIns="45720" rtlCol="0" anchor="ctr">
            <a:normAutofit/>
          </a:bodyPr>
          <a:lstStyle/>
          <a:p>
            <a:r>
              <a:rPr lang="tr-TR" b="1" dirty="0"/>
              <a:t>Küre Yüzeyinde Özel Eğriler</a:t>
            </a:r>
            <a:endParaRPr lang="tr-TR" b="1" dirty="0"/>
          </a:p>
        </p:txBody>
      </p:sp>
      <p:sp>
        <p:nvSpPr>
          <p:cNvPr id="3" name="İçerik Yer Tutucusu 2"/>
          <p:cNvSpPr>
            <a:spLocks noGrp="1"/>
          </p:cNvSpPr>
          <p:nvPr>
            <p:ph idx="1"/>
          </p:nvPr>
        </p:nvSpPr>
        <p:spPr>
          <a:xfrm>
            <a:off x="457200" y="1461120"/>
            <a:ext cx="8229600" cy="5280248"/>
          </a:xfrm>
        </p:spPr>
        <p:txBody>
          <a:bodyPr>
            <a:normAutofit fontScale="32500" lnSpcReduction="20000"/>
          </a:bodyPr>
          <a:lstStyle/>
          <a:p>
            <a:r>
              <a:rPr lang="tr-TR" sz="9800" b="1" noProof="1" smtClean="0"/>
              <a:t>Loksodrom:</a:t>
            </a:r>
            <a:endParaRPr lang="tr-TR" sz="9800" b="1" noProof="1" smtClean="0"/>
          </a:p>
          <a:p>
            <a:pPr lvl="1">
              <a:spcAft>
                <a:spcPts val="600"/>
              </a:spcAft>
            </a:pPr>
            <a:r>
              <a:rPr lang="tr-TR" sz="6000" noProof="1" smtClean="0"/>
              <a:t>Küre üzerinde tüm meridyenleri sabit açı altında kesen eğridir. </a:t>
            </a:r>
            <a:endParaRPr lang="tr-TR" sz="6000" noProof="1" smtClean="0"/>
          </a:p>
          <a:p>
            <a:pPr lvl="1">
              <a:spcAft>
                <a:spcPts val="600"/>
              </a:spcAft>
            </a:pPr>
            <a:r>
              <a:rPr lang="tr-TR" sz="6000" noProof="1" smtClean="0"/>
              <a:t>Deniz ve hava ulaşımında önemlidir. </a:t>
            </a:r>
            <a:endParaRPr lang="tr-TR" sz="6000" noProof="1" smtClean="0"/>
          </a:p>
          <a:p>
            <a:pPr lvl="1">
              <a:spcAft>
                <a:spcPts val="600"/>
              </a:spcAft>
            </a:pPr>
            <a:r>
              <a:rPr lang="tr-TR" sz="6000" noProof="1" smtClean="0"/>
              <a:t>İki nokta arasındaki loksodrom eğrisinin azimutu ve uzunluğu aşağıdaki bağıntılarla hesaplanır.</a:t>
            </a:r>
            <a:endParaRPr lang="tr-TR" sz="6000" noProof="1" smtClean="0"/>
          </a:p>
          <a:p>
            <a:pPr lvl="1">
              <a:spcAft>
                <a:spcPts val="600"/>
              </a:spcAft>
            </a:pPr>
            <a:endParaRPr lang="tr-TR" sz="3400" noProof="1" smtClean="0"/>
          </a:p>
          <a:p>
            <a:pPr lvl="1">
              <a:spcAft>
                <a:spcPts val="600"/>
              </a:spcAft>
            </a:pPr>
            <a:endParaRPr lang="tr-TR" sz="3400" noProof="1" smtClean="0"/>
          </a:p>
          <a:p>
            <a:pPr lvl="1">
              <a:spcAft>
                <a:spcPts val="600"/>
              </a:spcAft>
            </a:pPr>
            <a:endParaRPr lang="tr-TR" sz="3400" noProof="1" smtClean="0"/>
          </a:p>
          <a:p>
            <a:pPr lvl="1">
              <a:spcAft>
                <a:spcPts val="600"/>
              </a:spcAft>
            </a:pPr>
            <a:endParaRPr lang="tr-TR" sz="3400" noProof="1" smtClean="0"/>
          </a:p>
          <a:p>
            <a:pPr lvl="1">
              <a:spcAft>
                <a:spcPts val="600"/>
              </a:spcAft>
            </a:pPr>
            <a:endParaRPr lang="tr-TR" sz="3400" noProof="1" smtClean="0"/>
          </a:p>
          <a:p>
            <a:pPr lvl="1">
              <a:spcAft>
                <a:spcPts val="600"/>
              </a:spcAft>
            </a:pPr>
            <a:endParaRPr lang="tr-TR" sz="3400" noProof="1" smtClean="0">
              <a:solidFill>
                <a:srgbClr val="FF0000"/>
              </a:solidFill>
            </a:endParaRPr>
          </a:p>
          <a:p>
            <a:pPr lvl="1">
              <a:spcAft>
                <a:spcPts val="600"/>
              </a:spcAft>
            </a:pPr>
            <a:endParaRPr lang="tr-TR" sz="3400" noProof="1" smtClean="0">
              <a:solidFill>
                <a:srgbClr val="FF0000"/>
              </a:solidFill>
            </a:endParaRPr>
          </a:p>
          <a:p>
            <a:pPr lvl="1">
              <a:spcAft>
                <a:spcPts val="600"/>
              </a:spcAft>
            </a:pPr>
            <a:endParaRPr lang="tr-TR" sz="3400" noProof="1" smtClean="0">
              <a:solidFill>
                <a:srgbClr val="FF0000"/>
              </a:solidFill>
            </a:endParaRPr>
          </a:p>
          <a:p>
            <a:pPr lvl="1">
              <a:spcAft>
                <a:spcPts val="600"/>
              </a:spcAft>
            </a:pPr>
            <a:endParaRPr lang="tr-TR" sz="3400" noProof="1" smtClean="0">
              <a:solidFill>
                <a:srgbClr val="FF0000"/>
              </a:solidFill>
            </a:endParaRPr>
          </a:p>
          <a:p>
            <a:pPr lvl="1">
              <a:spcAft>
                <a:spcPts val="600"/>
              </a:spcAft>
            </a:pPr>
            <a:endParaRPr lang="tr-TR" sz="3400" noProof="1" smtClean="0">
              <a:solidFill>
                <a:srgbClr val="FF0000"/>
              </a:solidFill>
            </a:endParaRPr>
          </a:p>
          <a:p>
            <a:pPr lvl="1">
              <a:spcAft>
                <a:spcPts val="600"/>
              </a:spcAft>
            </a:pPr>
            <a:r>
              <a:rPr lang="tr-TR" sz="7400" noProof="1" smtClean="0">
                <a:solidFill>
                  <a:srgbClr val="FF0000"/>
                </a:solidFill>
              </a:rPr>
              <a:t>Dikkat ! Loksodrom uzunluğu iki nokta arasındaki en kısa uzaklık değildir.</a:t>
            </a:r>
            <a:endParaRPr lang="tr-TR" sz="7400" noProof="1" smtClean="0">
              <a:solidFill>
                <a:srgbClr val="FF0000"/>
              </a:solidFill>
            </a:endParaRPr>
          </a:p>
          <a:p>
            <a:endParaRPr lang="tr-TR" noProof="1" smtClean="0"/>
          </a:p>
          <a:p>
            <a:endParaRPr lang="tr-TR" noProof="1" smtClean="0"/>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47797" y="3557752"/>
            <a:ext cx="4320133" cy="181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90600"/>
          </a:xfrm>
        </p:spPr>
        <p:txBody>
          <a:bodyPr vert="horz" lIns="91440" tIns="45720" rIns="91440" bIns="45720" rtlCol="0" anchor="ctr">
            <a:normAutofit/>
          </a:bodyPr>
          <a:lstStyle/>
          <a:p>
            <a:r>
              <a:rPr lang="tr-TR" b="1" dirty="0"/>
              <a:t>Küre Yüzeyinde Özel Eğriler</a:t>
            </a:r>
            <a:endParaRPr lang="tr-TR" b="1" dirty="0"/>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66888" y="1628800"/>
            <a:ext cx="5833941"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noProof="1" smtClean="0">
                <a:solidFill>
                  <a:schemeClr val="tx1"/>
                </a:solidFill>
              </a:rPr>
              <a:t>KARTOGRAFYA</a:t>
            </a:r>
            <a:br>
              <a:rPr lang="tr-TR" sz="4000" b="1" noProof="1" smtClean="0"/>
            </a:br>
            <a:br>
              <a:rPr lang="tr-TR" sz="3600" noProof="1" smtClean="0"/>
            </a:br>
            <a:r>
              <a:rPr lang="tr-TR" sz="3200" noProof="1" smtClean="0"/>
              <a:t>Ders 3: HarİTA PROJEKSİYONLARI (1)</a:t>
            </a:r>
            <a:endParaRPr lang="tr-TR" sz="3200" noProof="1"/>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395536" y="5085184"/>
            <a:ext cx="8568952" cy="1477328"/>
          </a:xfrm>
          <a:prstGeom prst="rect">
            <a:avLst/>
          </a:prstGeom>
        </p:spPr>
        <p:txBody>
          <a:bodyPr wrap="square">
            <a:spAutoFit/>
          </a:bodyPr>
          <a:lstStyle/>
          <a:p>
            <a:pPr>
              <a:defRPr/>
            </a:pPr>
            <a:r>
              <a:rPr lang="tr-TR" altLang="tr-TR" noProof="1" smtClean="0"/>
              <a:t>Ders 3 sunumunun hazırlanmasında;</a:t>
            </a:r>
            <a:endParaRPr lang="tr-TR" altLang="tr-TR" noProof="1" smtClean="0"/>
          </a:p>
          <a:p>
            <a:pPr marL="285750" indent="-285750">
              <a:buFont typeface="Arial" panose="020B0604020202020204" pitchFamily="34" charset="0"/>
              <a:buChar char="•"/>
              <a:defRPr/>
            </a:pPr>
            <a:r>
              <a:rPr lang="tr-TR" altLang="tr-TR" noProof="1" smtClean="0"/>
              <a:t>Prof. Dr. İ. Öztuğ Bildirici, “Kartoğrafya” Ders Notları</a:t>
            </a:r>
            <a:endParaRPr lang="tr-TR" altLang="tr-TR" noProof="1" smtClean="0"/>
          </a:p>
          <a:p>
            <a:pPr marL="285750" indent="-285750">
              <a:buFont typeface="Arial" panose="020B0604020202020204" pitchFamily="34" charset="0"/>
              <a:buChar char="•"/>
              <a:defRPr/>
            </a:pPr>
            <a:r>
              <a:rPr lang="tr-TR" altLang="tr-TR" noProof="1" smtClean="0"/>
              <a:t>https://elearn.unigis.ac.at/pluginfile.php/7160/mod_resource/content/3/Proj.html</a:t>
            </a:r>
            <a:endParaRPr lang="tr-TR" altLang="tr-TR" noProof="1" smtClean="0"/>
          </a:p>
          <a:p>
            <a:pPr marL="285750" indent="-285750">
              <a:buFont typeface="Arial" panose="020B0604020202020204" pitchFamily="34" charset="0"/>
              <a:buChar char="•"/>
              <a:defRPr/>
            </a:pPr>
            <a:r>
              <a:rPr lang="tr-TR" altLang="tr-TR" noProof="1" smtClean="0"/>
              <a:t>https://www.harita.gov.tr/images/egitim/87245f4b1d0d12c.pdf </a:t>
            </a:r>
            <a:endParaRPr lang="tr-TR" altLang="tr-TR" noProof="1" smtClean="0"/>
          </a:p>
          <a:p>
            <a:pPr>
              <a:defRPr/>
            </a:pPr>
            <a:r>
              <a:rPr lang="tr-TR" altLang="tr-TR" noProof="1" smtClean="0"/>
              <a:t>     kaynaklarından yararlanılmıştır.</a:t>
            </a:r>
            <a:endParaRPr lang="tr-TR" altLang="tr-TR" noProof="1"/>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a:xfrm>
            <a:off x="395536" y="332656"/>
            <a:ext cx="8229600" cy="1143000"/>
          </a:xfrm>
        </p:spPr>
        <p:txBody>
          <a:bodyPr/>
          <a:lstStyle/>
          <a:p>
            <a:pPr algn="l" eaLnBrk="1" hangingPunct="1"/>
            <a:r>
              <a:rPr lang="tr-TR" altLang="tr-TR" b="1" dirty="0" smtClean="0"/>
              <a:t>Genel Esaslar</a:t>
            </a:r>
            <a:endParaRPr lang="tr-TR" altLang="tr-TR" b="1" dirty="0" smtClean="0"/>
          </a:p>
        </p:txBody>
      </p:sp>
      <p:sp>
        <p:nvSpPr>
          <p:cNvPr id="221187" name="Rectangle 3"/>
          <p:cNvSpPr>
            <a:spLocks noGrp="1" noChangeArrowheads="1"/>
          </p:cNvSpPr>
          <p:nvPr>
            <p:ph type="body" idx="4294967295"/>
          </p:nvPr>
        </p:nvSpPr>
        <p:spPr>
          <a:xfrm>
            <a:off x="395536" y="1556792"/>
            <a:ext cx="8229600" cy="4876800"/>
          </a:xfrm>
        </p:spPr>
        <p:txBody>
          <a:bodyPr>
            <a:normAutofit lnSpcReduction="10000"/>
          </a:bodyPr>
          <a:lstStyle/>
          <a:p>
            <a:pPr eaLnBrk="1" hangingPunct="1">
              <a:lnSpc>
                <a:spcPct val="80000"/>
              </a:lnSpc>
              <a:spcAft>
                <a:spcPts val="1200"/>
              </a:spcAft>
              <a:buClr>
                <a:schemeClr val="tx1"/>
              </a:buClr>
              <a:buFont typeface="Wingdings" panose="05000000000000000000" pitchFamily="2" charset="2"/>
              <a:buChar char="§"/>
            </a:pPr>
            <a:r>
              <a:rPr lang="tr-TR" altLang="tr-TR" sz="2400" dirty="0" smtClean="0"/>
              <a:t>Harita basit anlamda kapsadığı alandaki çeşitli bilgilerin belirli standartlarla bir plan düzleminde gösterilmesidir. </a:t>
            </a:r>
            <a:endParaRPr lang="tr-TR" altLang="tr-TR" sz="2400" dirty="0" smtClean="0"/>
          </a:p>
          <a:p>
            <a:pPr eaLnBrk="1" hangingPunct="1">
              <a:lnSpc>
                <a:spcPct val="80000"/>
              </a:lnSpc>
              <a:spcAft>
                <a:spcPts val="1200"/>
              </a:spcAft>
              <a:buClr>
                <a:schemeClr val="tx1"/>
              </a:buClr>
              <a:buFont typeface="Wingdings" panose="05000000000000000000" pitchFamily="2" charset="2"/>
              <a:buChar char="§"/>
            </a:pPr>
            <a:r>
              <a:rPr lang="tr-TR" altLang="tr-TR" dirty="0" smtClean="0"/>
              <a:t>Harita projeksiyonlarının amacı, yeryüzü için tanımlanmış bir referans yüzeyi üzerinde belli bir koordinat sistemine göre tanımlı noktaları düzlem üzerine ya da düzleme açılabilen  yüzeylere belirli matematiksel bağıntılara göre aktarmaktır.</a:t>
            </a:r>
            <a:endParaRPr lang="tr-TR" altLang="tr-TR" sz="2400" dirty="0" smtClean="0"/>
          </a:p>
          <a:p>
            <a:pPr eaLnBrk="1" hangingPunct="1">
              <a:lnSpc>
                <a:spcPct val="80000"/>
              </a:lnSpc>
              <a:spcAft>
                <a:spcPts val="1200"/>
              </a:spcAft>
              <a:buClr>
                <a:schemeClr val="tx1"/>
              </a:buClr>
              <a:buFont typeface="Wingdings" panose="05000000000000000000" pitchFamily="2" charset="2"/>
              <a:buChar char="§"/>
            </a:pPr>
            <a:r>
              <a:rPr lang="tr-TR" altLang="tr-TR" sz="2400" dirty="0" smtClean="0"/>
              <a:t>Yeryüzü için referans yüzeyi olarak haritanın amacına ve ölçeğine göre dönel elipsoit ya da küre kullanılır</a:t>
            </a:r>
            <a:r>
              <a:rPr lang="tr-TR" altLang="tr-TR" dirty="0" smtClean="0"/>
              <a:t>.</a:t>
            </a:r>
            <a:endParaRPr lang="tr-TR" altLang="tr-TR" sz="2400" dirty="0" smtClean="0"/>
          </a:p>
          <a:p>
            <a:pPr eaLnBrk="1" hangingPunct="1">
              <a:lnSpc>
                <a:spcPct val="80000"/>
              </a:lnSpc>
              <a:spcAft>
                <a:spcPts val="1200"/>
              </a:spcAft>
              <a:buClr>
                <a:schemeClr val="tx1"/>
              </a:buClr>
              <a:buFont typeface="Wingdings" panose="05000000000000000000" pitchFamily="2" charset="2"/>
              <a:buChar char="§"/>
            </a:pPr>
            <a:r>
              <a:rPr lang="tr-TR" altLang="tr-TR" dirty="0" smtClean="0"/>
              <a:t>Yeryüzü</a:t>
            </a:r>
            <a:r>
              <a:rPr lang="tr-TR" altLang="tr-TR" sz="2400" dirty="0" smtClean="0"/>
              <a:t> ister dönel elipsoit, ister küre kabul edilsin, harita yapılırken bu eğri yüzey üzerindeki bilgilerin bir düzlem olan harita üzerine geçirilmesi söz konusudur. Böyle eğri yüzeyler üzerindeki bilgiler matematiksel ve geometrik kurallardan yararlanılarak harita düzlemlerine geçirilir. Bu işleme </a:t>
            </a:r>
            <a:r>
              <a:rPr lang="tr-TR" altLang="tr-TR" sz="2400" b="1" dirty="0" smtClean="0">
                <a:solidFill>
                  <a:srgbClr val="FF3300"/>
                </a:solidFill>
              </a:rPr>
              <a:t>Harita Projeksiyonu (Harita İzdüşümü)</a:t>
            </a:r>
            <a:r>
              <a:rPr lang="tr-TR" altLang="tr-TR" sz="2400" dirty="0" smtClean="0"/>
              <a:t> denir. </a:t>
            </a:r>
            <a:br>
              <a:rPr lang="tr-TR" altLang="tr-TR" sz="2400" dirty="0" smtClean="0"/>
            </a:br>
            <a:r>
              <a:rPr lang="tr-TR" altLang="tr-TR" sz="2400" dirty="0" smtClean="0"/>
              <a:t>       </a:t>
            </a:r>
            <a:endParaRPr lang="tr-TR" altLang="tr-TR" sz="24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body" idx="4294967295"/>
          </p:nvPr>
        </p:nvSpPr>
        <p:spPr>
          <a:xfrm>
            <a:off x="434757" y="836712"/>
            <a:ext cx="8153400" cy="3096344"/>
          </a:xfrm>
        </p:spPr>
        <p:txBody>
          <a:bodyPr>
            <a:normAutofit fontScale="92500" lnSpcReduction="20000"/>
          </a:bodyPr>
          <a:lstStyle/>
          <a:p>
            <a:pPr eaLnBrk="1" hangingPunct="1"/>
            <a:r>
              <a:rPr lang="tr-TR" altLang="tr-TR" sz="2800" dirty="0" smtClean="0"/>
              <a:t>Harita projeksiyonunda, yeryüzü bilgileri doğrudan doğruya düzleme geçirilmeyebilir. Düzlem yerine, ana doğruları boyunca kesildiklerinde düzleme dönüşebilme özelliği gösteren koni ya da silindir gibi başka geometrik yüzeyler de kullanılabilir. Harita projeksiyonunda kullanılan düzlem ya da düzleme dönüşebilen diğer yardımcı yüzeylere </a:t>
            </a:r>
            <a:r>
              <a:rPr lang="tr-TR" altLang="tr-TR" sz="2800" b="1" dirty="0" smtClean="0">
                <a:solidFill>
                  <a:srgbClr val="FF3300"/>
                </a:solidFill>
              </a:rPr>
              <a:t>Projeksiyon Yüzeyi (İzdüşüm Yüzeyi)</a:t>
            </a:r>
            <a:r>
              <a:rPr lang="tr-TR" altLang="tr-TR" sz="2800" dirty="0" smtClean="0"/>
              <a:t> denir. </a:t>
            </a:r>
            <a:br>
              <a:rPr lang="tr-TR" altLang="tr-TR" sz="2800" dirty="0" smtClean="0"/>
            </a:br>
            <a:r>
              <a:rPr lang="tr-TR" altLang="tr-TR" sz="2800" dirty="0" smtClean="0"/>
              <a:t>       </a:t>
            </a:r>
            <a:endParaRPr lang="tr-TR" altLang="tr-TR" sz="2800" dirty="0" smtClean="0"/>
          </a:p>
        </p:txBody>
      </p:sp>
      <p:sp>
        <p:nvSpPr>
          <p:cNvPr id="2" name="AutoShape 2" descr="Sample Ma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tr-TR"/>
          </a:p>
        </p:txBody>
      </p:sp>
      <p:pic>
        <p:nvPicPr>
          <p:cNvPr id="2052" name="Picture 4" descr="Sample Map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14954" y="3501008"/>
            <a:ext cx="2898704" cy="3168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69776"/>
            <a:ext cx="8229600" cy="1143000"/>
          </a:xfrm>
        </p:spPr>
        <p:txBody>
          <a:bodyPr vert="horz" lIns="91440" tIns="45720" rIns="91440" bIns="45720" rtlCol="0" anchor="ctr">
            <a:normAutofit/>
          </a:bodyPr>
          <a:lstStyle/>
          <a:p>
            <a:r>
              <a:rPr lang="tr-TR" altLang="tr-TR" b="1" dirty="0" smtClean="0"/>
              <a:t>Pratik </a:t>
            </a:r>
            <a:r>
              <a:rPr lang="tr-TR" altLang="tr-TR" b="1" dirty="0"/>
              <a:t>K</a:t>
            </a:r>
            <a:r>
              <a:rPr lang="tr-TR" altLang="tr-TR" b="1" dirty="0" smtClean="0"/>
              <a:t>artografya</a:t>
            </a:r>
            <a:endParaRPr lang="tr-TR" altLang="tr-TR" b="1" dirty="0"/>
          </a:p>
        </p:txBody>
      </p:sp>
      <p:sp>
        <p:nvSpPr>
          <p:cNvPr id="9219" name="Rectangle 3"/>
          <p:cNvSpPr>
            <a:spLocks noGrp="1" noChangeArrowheads="1"/>
          </p:cNvSpPr>
          <p:nvPr>
            <p:ph type="body" idx="1"/>
          </p:nvPr>
        </p:nvSpPr>
        <p:spPr>
          <a:xfrm>
            <a:off x="533400" y="1470992"/>
            <a:ext cx="8382000" cy="5486400"/>
          </a:xfrm>
        </p:spPr>
        <p:txBody>
          <a:bodyPr/>
          <a:lstStyle/>
          <a:p>
            <a:pPr eaLnBrk="1" hangingPunct="1">
              <a:lnSpc>
                <a:spcPct val="90000"/>
              </a:lnSpc>
              <a:spcAft>
                <a:spcPct val="30000"/>
              </a:spcAft>
            </a:pPr>
            <a:r>
              <a:rPr lang="tr-TR" altLang="tr-TR" noProof="1" smtClean="0"/>
              <a:t>Pratik kartografya, teorik kartografyanın yürütücü organı durumundadır. Pratik kartografyanın çalışma alanları aşağıdaki biçimde sıralanabilir: </a:t>
            </a:r>
            <a:endParaRPr lang="tr-TR" altLang="tr-TR" noProof="1" smtClean="0"/>
          </a:p>
          <a:p>
            <a:pPr lvl="1" eaLnBrk="1" hangingPunct="1">
              <a:lnSpc>
                <a:spcPct val="90000"/>
              </a:lnSpc>
              <a:spcAft>
                <a:spcPct val="30000"/>
              </a:spcAft>
            </a:pPr>
            <a:r>
              <a:rPr lang="tr-TR" altLang="tr-TR" sz="2000" noProof="1" smtClean="0"/>
              <a:t>Çizim ve baskı malzemesi bilgisi</a:t>
            </a:r>
            <a:endParaRPr lang="tr-TR" altLang="tr-TR" sz="2000" noProof="1" smtClean="0"/>
          </a:p>
          <a:p>
            <a:pPr lvl="1" eaLnBrk="1" hangingPunct="1">
              <a:lnSpc>
                <a:spcPct val="90000"/>
              </a:lnSpc>
              <a:spcAft>
                <a:spcPct val="30000"/>
              </a:spcAft>
            </a:pPr>
            <a:r>
              <a:rPr lang="tr-TR" altLang="tr-TR" sz="2000" noProof="1" smtClean="0"/>
              <a:t>Harita çizimi ve grafik tasarım</a:t>
            </a:r>
            <a:endParaRPr lang="tr-TR" altLang="tr-TR" sz="2000" noProof="1" smtClean="0"/>
          </a:p>
          <a:p>
            <a:pPr lvl="1" eaLnBrk="1" hangingPunct="1">
              <a:lnSpc>
                <a:spcPct val="90000"/>
              </a:lnSpc>
              <a:spcAft>
                <a:spcPct val="30000"/>
              </a:spcAft>
            </a:pPr>
            <a:r>
              <a:rPr lang="tr-TR" altLang="tr-TR" sz="2000" noProof="1" smtClean="0"/>
              <a:t>Fotografik röprodüksiyon</a:t>
            </a:r>
            <a:endParaRPr lang="tr-TR" altLang="tr-TR" sz="2000" noProof="1" smtClean="0"/>
          </a:p>
          <a:p>
            <a:pPr lvl="1" eaLnBrk="1" hangingPunct="1">
              <a:lnSpc>
                <a:spcPct val="90000"/>
              </a:lnSpc>
              <a:spcAft>
                <a:spcPct val="30000"/>
              </a:spcAft>
            </a:pPr>
            <a:r>
              <a:rPr lang="tr-TR" altLang="tr-TR" sz="2000" noProof="1" smtClean="0"/>
              <a:t>Kopya yöntemleri</a:t>
            </a:r>
            <a:endParaRPr lang="tr-TR" altLang="tr-TR" sz="2000" noProof="1" smtClean="0"/>
          </a:p>
          <a:p>
            <a:pPr lvl="1" eaLnBrk="1" hangingPunct="1">
              <a:lnSpc>
                <a:spcPct val="90000"/>
              </a:lnSpc>
              <a:spcAft>
                <a:spcPct val="30000"/>
              </a:spcAft>
            </a:pPr>
            <a:r>
              <a:rPr lang="tr-TR" altLang="tr-TR" sz="2000" noProof="1" smtClean="0"/>
              <a:t>Harita basım yöntemleri </a:t>
            </a:r>
            <a:endParaRPr lang="tr-TR" altLang="tr-TR" sz="2000" noProof="1" smtClean="0"/>
          </a:p>
          <a:p>
            <a:pPr lvl="1" eaLnBrk="1" hangingPunct="1">
              <a:lnSpc>
                <a:spcPct val="90000"/>
              </a:lnSpc>
              <a:spcAft>
                <a:spcPct val="30000"/>
              </a:spcAft>
            </a:pPr>
            <a:r>
              <a:rPr lang="tr-TR" altLang="tr-TR" sz="2000" noProof="1" smtClean="0"/>
              <a:t>Harita üretiminde otomatik yöntemler</a:t>
            </a:r>
            <a:endParaRPr lang="tr-TR" altLang="tr-TR" sz="2000" noProof="1" smtClean="0"/>
          </a:p>
        </p:txBody>
      </p:sp>
      <p:sp>
        <p:nvSpPr>
          <p:cNvPr id="4" name="Rectangle 3"/>
          <p:cNvSpPr txBox="1">
            <a:spLocks noChangeArrowheads="1"/>
          </p:cNvSpPr>
          <p:nvPr/>
        </p:nvSpPr>
        <p:spPr>
          <a:xfrm>
            <a:off x="539552" y="5589240"/>
            <a:ext cx="8229600" cy="1008112"/>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anose="020B0604020202020204"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anose="020B0604020202020204"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a:lstStyle>
          <a:p>
            <a:pPr>
              <a:spcAft>
                <a:spcPct val="30000"/>
              </a:spcAft>
            </a:pPr>
            <a:r>
              <a:rPr lang="tr-TR" altLang="tr-TR" noProof="1" smtClean="0"/>
              <a:t>Görüldüğü gibi pratik kartografyanın çalışma alanları, klasik kartografyanın uygulamalarına göre şekillenmektedir.</a:t>
            </a:r>
            <a:endParaRPr lang="tr-TR" altLang="tr-TR" noProof="1"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body" idx="4294967295"/>
          </p:nvPr>
        </p:nvSpPr>
        <p:spPr>
          <a:xfrm>
            <a:off x="381000" y="764704"/>
            <a:ext cx="8229600" cy="6048672"/>
          </a:xfrm>
        </p:spPr>
        <p:txBody>
          <a:bodyPr>
            <a:noAutofit/>
          </a:bodyPr>
          <a:lstStyle/>
          <a:p>
            <a:pPr>
              <a:lnSpc>
                <a:spcPct val="90000"/>
              </a:lnSpc>
              <a:spcAft>
                <a:spcPts val="600"/>
              </a:spcAft>
            </a:pPr>
            <a:r>
              <a:rPr lang="tr-TR" altLang="tr-TR" noProof="1" smtClean="0"/>
              <a:t>Dünya üzerinde bulunan ve harita yapımına konu olan bilgiler arasında uzunluk, alan ve şekil bakımından daima bir ilişki vardır. Bu bilgiler bir projeksiyon yüzeyine geçirildiğinde aralarında bulunan ilişkiler orijinal yüzeydeki gibi kalmaz, bazı değişmeler olur. Yani yeryüzü ister dönel elipsoit ister küre kabul edilsin </a:t>
            </a:r>
            <a:r>
              <a:rPr lang="tr-TR" noProof="1" smtClean="0"/>
              <a:t>orijinal yüzey, düzlem yüzeye değişime uğramadan açılamaz. </a:t>
            </a:r>
            <a:r>
              <a:rPr lang="tr-TR" altLang="tr-TR" noProof="1" smtClean="0"/>
              <a:t>Projeksiyonda ortaya çıkan değişme ve bozulmalara </a:t>
            </a:r>
            <a:r>
              <a:rPr lang="tr-TR" altLang="tr-TR" b="1" noProof="1" smtClean="0">
                <a:solidFill>
                  <a:srgbClr val="FF3300"/>
                </a:solidFill>
              </a:rPr>
              <a:t>deformasyon</a:t>
            </a:r>
            <a:r>
              <a:rPr lang="tr-TR" altLang="tr-TR" noProof="1" smtClean="0"/>
              <a:t> denir. </a:t>
            </a:r>
            <a:endParaRPr lang="tr-TR" altLang="tr-TR" noProof="1" smtClean="0"/>
          </a:p>
          <a:p>
            <a:pPr lvl="1">
              <a:lnSpc>
                <a:spcPct val="90000"/>
              </a:lnSpc>
              <a:spcAft>
                <a:spcPts val="600"/>
              </a:spcAft>
            </a:pPr>
            <a:r>
              <a:rPr lang="tr-TR" noProof="1" smtClean="0"/>
              <a:t>Orijinal yüzey üzerindeki noktalar deformasyonsuz olarak harita düzlemine izdüşürülemez. Ancak orijinal yüzeydeki bazı büyüklüklerin (uzunluk, alan ve doğrultu) korunarak düzleme aktarılması mümkündür. </a:t>
            </a:r>
            <a:endParaRPr lang="tr-TR" noProof="1" smtClean="0"/>
          </a:p>
          <a:p>
            <a:pPr lvl="1">
              <a:lnSpc>
                <a:spcPct val="90000"/>
              </a:lnSpc>
              <a:spcAft>
                <a:spcPts val="600"/>
              </a:spcAft>
            </a:pPr>
            <a:r>
              <a:rPr lang="tr-TR" noProof="1" smtClean="0"/>
              <a:t>Projeksiyonu yapılan yüzeyin değişik elemanlarının deformasyonlarının bilinmesi, haritadan alınan büyüklüklerin orijinal değerlerinden farklılığının bilinmesi bakımından önemlidir.</a:t>
            </a:r>
            <a:endParaRPr lang="tr-TR" noProof="1"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body" idx="4294967295"/>
          </p:nvPr>
        </p:nvSpPr>
        <p:spPr>
          <a:xfrm>
            <a:off x="381000" y="908720"/>
            <a:ext cx="8229600" cy="5040560"/>
          </a:xfrm>
        </p:spPr>
        <p:txBody>
          <a:bodyPr/>
          <a:lstStyle/>
          <a:p>
            <a:pPr eaLnBrk="1" hangingPunct="1">
              <a:lnSpc>
                <a:spcPct val="90000"/>
              </a:lnSpc>
              <a:spcAft>
                <a:spcPts val="1200"/>
              </a:spcAft>
            </a:pPr>
            <a:r>
              <a:rPr lang="tr-TR" altLang="tr-TR" sz="2400" dirty="0" smtClean="0"/>
              <a:t>Değişik projeksiyon tiplerinde deformasyonların hesaplanabilme olanağı vardır. </a:t>
            </a:r>
            <a:endParaRPr lang="tr-TR" altLang="tr-TR" sz="2400" dirty="0" smtClean="0"/>
          </a:p>
          <a:p>
            <a:pPr eaLnBrk="1" hangingPunct="1">
              <a:lnSpc>
                <a:spcPct val="90000"/>
              </a:lnSpc>
              <a:spcAft>
                <a:spcPts val="1200"/>
              </a:spcAft>
            </a:pPr>
            <a:r>
              <a:rPr lang="tr-TR" altLang="tr-TR" sz="2400" dirty="0" smtClean="0"/>
              <a:t>Harita üretiminde ilk önce coğrafi koordinat ağını oluşturan meridyen ve paralellerin projeksiyon yüzeyinde gösterilmesi söz konusudur. Daha sonra yeryüzüne ait bilgiler projeksiyon yüzeyine aktarılır. </a:t>
            </a:r>
            <a:endParaRPr lang="tr-TR" altLang="tr-TR" sz="2400" dirty="0" smtClean="0"/>
          </a:p>
          <a:p>
            <a:pPr eaLnBrk="1" hangingPunct="1">
              <a:lnSpc>
                <a:spcPct val="90000"/>
              </a:lnSpc>
              <a:spcAft>
                <a:spcPts val="1200"/>
              </a:spcAft>
            </a:pPr>
            <a:r>
              <a:rPr lang="tr-TR" altLang="tr-TR" sz="2400" dirty="0" smtClean="0"/>
              <a:t>Yeryüzüne ait bilgiler arasında uzunluk, alan ve şekil yönüyle olan ilişkilerden sadece bir tanesinin projeksiyon yüzeyine aktarıldığında değişmemesi istenir ve matematik bağıntılar buna göre kurulur. Deformasyon (bozulmalar); </a:t>
            </a:r>
            <a:r>
              <a:rPr lang="tr-TR" altLang="tr-TR" sz="2400" dirty="0" smtClean="0">
                <a:solidFill>
                  <a:srgbClr val="FF3300"/>
                </a:solidFill>
              </a:rPr>
              <a:t>uzunlukta, alanda ve açıda olmak üzere üç grupta toplanmaktadır.</a:t>
            </a:r>
            <a:r>
              <a:rPr lang="tr-TR" altLang="tr-TR" sz="2400" dirty="0" smtClean="0"/>
              <a:t> </a:t>
            </a:r>
            <a:br>
              <a:rPr lang="tr-TR" altLang="tr-TR" sz="2400" dirty="0" smtClean="0"/>
            </a:br>
            <a:r>
              <a:rPr lang="tr-TR" altLang="tr-TR" sz="2400" dirty="0" smtClean="0"/>
              <a:t>       </a:t>
            </a:r>
            <a:endParaRPr lang="tr-TR" altLang="tr-TR" sz="2400" dirty="0" smtClean="0"/>
          </a:p>
          <a:p>
            <a:pPr eaLnBrk="1" hangingPunct="1">
              <a:lnSpc>
                <a:spcPct val="90000"/>
              </a:lnSpc>
              <a:spcAft>
                <a:spcPts val="1200"/>
              </a:spcAft>
            </a:pPr>
            <a:endParaRPr lang="tr-TR" altLang="tr-TR" sz="2400" dirty="0" smtClean="0"/>
          </a:p>
          <a:p>
            <a:pPr eaLnBrk="1" hangingPunct="1">
              <a:lnSpc>
                <a:spcPct val="90000"/>
              </a:lnSpc>
              <a:spcAft>
                <a:spcPts val="1200"/>
              </a:spcAft>
            </a:pPr>
            <a:endParaRPr lang="tr-TR" altLang="tr-TR" sz="24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body" idx="4294967295"/>
          </p:nvPr>
        </p:nvSpPr>
        <p:spPr>
          <a:xfrm>
            <a:off x="533400" y="914400"/>
            <a:ext cx="8229600" cy="5211763"/>
          </a:xfrm>
        </p:spPr>
        <p:txBody>
          <a:bodyPr/>
          <a:lstStyle/>
          <a:p>
            <a:pPr eaLnBrk="1" hangingPunct="1">
              <a:lnSpc>
                <a:spcPct val="90000"/>
              </a:lnSpc>
            </a:pPr>
            <a:r>
              <a:rPr lang="tr-TR" altLang="tr-TR" noProof="1" smtClean="0"/>
              <a:t>Yeryüzünde belli yönlerdeki uzunluklar projeksiyon yüzeyinde de değişmeyip aynen kalıyorsa bu projeksiyona </a:t>
            </a:r>
            <a:r>
              <a:rPr lang="tr-TR" altLang="tr-TR" noProof="1" smtClean="0">
                <a:solidFill>
                  <a:srgbClr val="FF3300"/>
                </a:solidFill>
              </a:rPr>
              <a:t>Uzunluk Koruyan Projeksiyon</a:t>
            </a:r>
            <a:r>
              <a:rPr lang="tr-TR" altLang="tr-TR" noProof="1" smtClean="0"/>
              <a:t> denir. Aynı şekilde alan değişmiyorsa </a:t>
            </a:r>
            <a:r>
              <a:rPr lang="tr-TR" altLang="tr-TR" noProof="1" smtClean="0">
                <a:solidFill>
                  <a:srgbClr val="FF3300"/>
                </a:solidFill>
              </a:rPr>
              <a:t>Alan Koruyan</a:t>
            </a:r>
            <a:r>
              <a:rPr lang="tr-TR" altLang="tr-TR" noProof="1" smtClean="0"/>
              <a:t> </a:t>
            </a:r>
            <a:r>
              <a:rPr lang="tr-TR" altLang="tr-TR" noProof="1" smtClean="0">
                <a:solidFill>
                  <a:srgbClr val="FF3300"/>
                </a:solidFill>
              </a:rPr>
              <a:t>Projeksiyon</a:t>
            </a:r>
            <a:r>
              <a:rPr lang="tr-TR" altLang="tr-TR" noProof="1" smtClean="0"/>
              <a:t>, şekiller benzer ise </a:t>
            </a:r>
            <a:r>
              <a:rPr lang="tr-TR" altLang="tr-TR" noProof="1" smtClean="0">
                <a:solidFill>
                  <a:srgbClr val="FF3300"/>
                </a:solidFill>
              </a:rPr>
              <a:t>Konform </a:t>
            </a:r>
            <a:r>
              <a:rPr lang="tr-TR" altLang="tr-TR" noProof="1" smtClean="0"/>
              <a:t>ya da </a:t>
            </a:r>
            <a:r>
              <a:rPr lang="tr-TR" altLang="tr-TR" noProof="1" smtClean="0">
                <a:solidFill>
                  <a:srgbClr val="FF3300"/>
                </a:solidFill>
              </a:rPr>
              <a:t>Açı Koruyan Projeksiyon</a:t>
            </a:r>
            <a:r>
              <a:rPr lang="tr-TR" altLang="tr-TR" noProof="1" smtClean="0"/>
              <a:t> denir.</a:t>
            </a:r>
            <a:endParaRPr lang="tr-TR" altLang="tr-TR" noProof="1" smtClean="0"/>
          </a:p>
          <a:p>
            <a:pPr eaLnBrk="1" hangingPunct="1">
              <a:lnSpc>
                <a:spcPct val="90000"/>
              </a:lnSpc>
              <a:buFontTx/>
              <a:buNone/>
            </a:pPr>
            <a:endParaRPr lang="tr-TR" altLang="tr-TR" noProof="1" smtClean="0"/>
          </a:p>
          <a:p>
            <a:pPr eaLnBrk="1" hangingPunct="1">
              <a:lnSpc>
                <a:spcPct val="90000"/>
              </a:lnSpc>
            </a:pPr>
            <a:r>
              <a:rPr lang="tr-TR" altLang="tr-TR" u="sng" noProof="1" smtClean="0"/>
              <a:t>Harita projeksiyonları bu üç özellikten sadece birini taşırlar. Üç özelliği de gösteren bir harita projeksiyonu yoktur.</a:t>
            </a:r>
            <a:endParaRPr lang="tr-TR" altLang="tr-TR" u="sng" noProof="1"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8229600" cy="5112568"/>
          </a:xfrm>
        </p:spPr>
        <p:txBody>
          <a:bodyPr>
            <a:normAutofit/>
          </a:bodyPr>
          <a:lstStyle/>
          <a:p>
            <a:r>
              <a:rPr lang="tr-TR" noProof="1" smtClean="0"/>
              <a:t>Küçük ölçekli haritalarda oransal ölçek değeri seçilen projeksiyona bağlı olarak ya tek ya da tüm paralel daireler, tek ya da tüm meridyenler ya da belli bir ölçek için geçerlidir. Yani ölçek, projekte edilen bölgenin her kesimindeki uzunluk için geçerli değildir. Bunun nedeni her yönde uzunluk koruyan bir projeksiyonun bulunmayışıdır. Bu nedenle temel ölçek ve yerel ölçek kavramları vardır:</a:t>
            </a:r>
            <a:endParaRPr lang="tr-TR" noProof="1" smtClean="0"/>
          </a:p>
          <a:p>
            <a:pPr lvl="1"/>
            <a:r>
              <a:rPr lang="tr-TR" noProof="1" smtClean="0"/>
              <a:t>Temel ölçek: işaret tablosunda verilen, harita üzerinde belli doğrultuda/doğrultularda geçerli olan ölçek</a:t>
            </a:r>
            <a:endParaRPr lang="tr-TR" noProof="1" smtClean="0"/>
          </a:p>
          <a:p>
            <a:pPr lvl="1"/>
            <a:r>
              <a:rPr lang="tr-TR" noProof="1" smtClean="0"/>
              <a:t>Yerel ölçek: Harita üzerinde kullanılan harita projeksiyonunun neden olduğu deformasyonlar nedeniyle oluşan, noktada noktaya değişen ölçek</a:t>
            </a:r>
            <a:endParaRPr lang="tr-TR" noProof="1"/>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sp>
        <p:nvSpPr>
          <p:cNvPr id="226307" name="Rectangle 3"/>
          <p:cNvSpPr>
            <a:spLocks noGrp="1" noChangeArrowheads="1"/>
          </p:cNvSpPr>
          <p:nvPr>
            <p:ph type="title" idx="4294967295"/>
          </p:nvPr>
        </p:nvSpPr>
        <p:spPr>
          <a:xfrm>
            <a:off x="222448" y="274638"/>
            <a:ext cx="8382000" cy="1143000"/>
          </a:xfrm>
        </p:spPr>
        <p:txBody>
          <a:bodyPr>
            <a:normAutofit fontScale="90000"/>
          </a:bodyPr>
          <a:lstStyle/>
          <a:p>
            <a:pPr eaLnBrk="1" hangingPunct="1"/>
            <a:r>
              <a:rPr lang="tr-TR" altLang="tr-TR" sz="3600" b="1" dirty="0" smtClean="0"/>
              <a:t> Harita Projeksiyonların Sınıflandırılması</a:t>
            </a:r>
            <a:endParaRPr lang="tr-TR" altLang="tr-TR" sz="3600" b="1" dirty="0" smtClean="0"/>
          </a:p>
        </p:txBody>
      </p:sp>
      <p:sp>
        <p:nvSpPr>
          <p:cNvPr id="226308" name="Rectangle 4"/>
          <p:cNvSpPr>
            <a:spLocks noGrp="1" noChangeArrowheads="1"/>
          </p:cNvSpPr>
          <p:nvPr>
            <p:ph type="body" idx="4294967295"/>
          </p:nvPr>
        </p:nvSpPr>
        <p:spPr>
          <a:xfrm>
            <a:off x="381000" y="2057400"/>
            <a:ext cx="8229600" cy="2362200"/>
          </a:xfrm>
        </p:spPr>
        <p:txBody>
          <a:bodyPr/>
          <a:lstStyle/>
          <a:p>
            <a:pPr eaLnBrk="1" hangingPunct="1"/>
            <a:r>
              <a:rPr lang="tr-TR" altLang="tr-TR" sz="2800" dirty="0" smtClean="0"/>
              <a:t>Harita projeksiyonlarında esas; yeryüzündeki ayrıntıları, yapılacak haritanın kullanılma maksatlarına göre en uygun düşecek şekilde asgari hata ile bir düzlem üzerine geçirmektir. </a:t>
            </a:r>
            <a:endParaRPr lang="tr-TR" altLang="tr-TR" sz="2800"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idx="4294967295"/>
          </p:nvPr>
        </p:nvSpPr>
        <p:spPr>
          <a:xfrm>
            <a:off x="228600" y="304800"/>
            <a:ext cx="8915400" cy="1143000"/>
          </a:xfrm>
        </p:spPr>
        <p:txBody>
          <a:bodyPr>
            <a:normAutofit/>
          </a:bodyPr>
          <a:lstStyle/>
          <a:p>
            <a:pPr algn="l" eaLnBrk="1" hangingPunct="1"/>
            <a:r>
              <a:rPr lang="tr-TR" altLang="tr-TR" sz="2800" dirty="0" smtClean="0"/>
              <a:t> Harita projeksiyonları aşağıdaki şekilde sınıflandırılmıştır. </a:t>
            </a:r>
            <a:endParaRPr lang="tr-TR" altLang="tr-TR" sz="2800" dirty="0" smtClean="0"/>
          </a:p>
        </p:txBody>
      </p:sp>
      <p:sp>
        <p:nvSpPr>
          <p:cNvPr id="227331" name="Rectangle 3"/>
          <p:cNvSpPr>
            <a:spLocks noGrp="1" noChangeArrowheads="1"/>
          </p:cNvSpPr>
          <p:nvPr>
            <p:ph type="body" idx="4294967295"/>
          </p:nvPr>
        </p:nvSpPr>
        <p:spPr>
          <a:xfrm>
            <a:off x="-36512" y="1491952"/>
            <a:ext cx="9073008" cy="5105400"/>
          </a:xfrm>
        </p:spPr>
        <p:txBody>
          <a:bodyPr>
            <a:noAutofit/>
          </a:bodyPr>
          <a:lstStyle/>
          <a:p>
            <a:pPr eaLnBrk="1" hangingPunct="1">
              <a:lnSpc>
                <a:spcPct val="80000"/>
              </a:lnSpc>
              <a:buFontTx/>
              <a:buNone/>
            </a:pPr>
            <a:r>
              <a:rPr lang="tr-TR" altLang="tr-TR" sz="2200" noProof="1" smtClean="0"/>
              <a:t>	      </a:t>
            </a:r>
            <a:r>
              <a:rPr lang="tr-TR" altLang="tr-TR" sz="2200" b="1" noProof="1" smtClean="0"/>
              <a:t>  1. Tasarlanışına Göre: </a:t>
            </a:r>
            <a:br>
              <a:rPr lang="tr-TR" altLang="tr-TR" sz="2200" noProof="1" smtClean="0"/>
            </a:br>
            <a:r>
              <a:rPr lang="tr-TR" altLang="tr-TR" sz="2200" noProof="1" smtClean="0"/>
              <a:t>         a. Gerçek izdüşümler</a:t>
            </a:r>
            <a:br>
              <a:rPr lang="tr-TR" altLang="tr-TR" sz="2200" noProof="1" smtClean="0"/>
            </a:br>
            <a:r>
              <a:rPr lang="tr-TR" altLang="tr-TR" sz="2200" noProof="1" smtClean="0"/>
              <a:t>         b. Gerçek olmayan izdüşümler </a:t>
            </a:r>
            <a:br>
              <a:rPr lang="tr-TR" altLang="tr-TR" sz="2200" noProof="1" smtClean="0"/>
            </a:br>
            <a:br>
              <a:rPr lang="tr-TR" altLang="tr-TR" sz="2200" noProof="1" smtClean="0"/>
            </a:br>
            <a:r>
              <a:rPr lang="tr-TR" altLang="tr-TR" sz="2200" b="1" noProof="1" smtClean="0"/>
              <a:t>        2. İzdüşüm Yüzeyi Cinsine Göre: </a:t>
            </a:r>
            <a:br>
              <a:rPr lang="tr-TR" altLang="tr-TR" sz="2200" b="1" noProof="1" smtClean="0"/>
            </a:br>
            <a:r>
              <a:rPr lang="tr-TR" altLang="tr-TR" sz="2200" noProof="1" smtClean="0"/>
              <a:t>         a. Düzlem üzerine izdüşümler  (Azimutal)</a:t>
            </a:r>
            <a:br>
              <a:rPr lang="tr-TR" altLang="tr-TR" sz="2200" noProof="1" smtClean="0"/>
            </a:br>
            <a:r>
              <a:rPr lang="tr-TR" altLang="tr-TR" sz="2200" noProof="1" smtClean="0"/>
              <a:t>         b. Koni üzerine izdüşümler</a:t>
            </a:r>
            <a:br>
              <a:rPr lang="tr-TR" altLang="tr-TR" sz="2200" noProof="1" smtClean="0"/>
            </a:br>
            <a:r>
              <a:rPr lang="tr-TR" altLang="tr-TR" sz="2200" noProof="1" smtClean="0"/>
              <a:t>         c. Silindir üzerine izdüşümler</a:t>
            </a:r>
            <a:br>
              <a:rPr lang="tr-TR" altLang="tr-TR" sz="2200" noProof="1" smtClean="0"/>
            </a:br>
            <a:br>
              <a:rPr lang="tr-TR" altLang="tr-TR" sz="2200" noProof="1" smtClean="0"/>
            </a:br>
            <a:r>
              <a:rPr lang="tr-TR" altLang="tr-TR" sz="2200" noProof="1" smtClean="0"/>
              <a:t>        </a:t>
            </a:r>
            <a:r>
              <a:rPr lang="tr-TR" altLang="tr-TR" sz="2200" b="1" noProof="1" smtClean="0"/>
              <a:t>3. Eksen Durumuna Göre: </a:t>
            </a:r>
            <a:br>
              <a:rPr lang="tr-TR" altLang="tr-TR" sz="2200" noProof="1" smtClean="0"/>
            </a:br>
            <a:r>
              <a:rPr lang="tr-TR" altLang="tr-TR" sz="2200" noProof="1" smtClean="0"/>
              <a:t>         a. Normal izdüşümler </a:t>
            </a:r>
            <a:br>
              <a:rPr lang="tr-TR" altLang="tr-TR" sz="2200" noProof="1" smtClean="0"/>
            </a:br>
            <a:r>
              <a:rPr lang="tr-TR" altLang="tr-TR" sz="2200" noProof="1" smtClean="0"/>
              <a:t>         b. Transversal izdüşümler</a:t>
            </a:r>
            <a:br>
              <a:rPr lang="tr-TR" altLang="tr-TR" sz="2200" noProof="1" smtClean="0"/>
            </a:br>
            <a:r>
              <a:rPr lang="tr-TR" altLang="tr-TR" sz="2200" noProof="1" smtClean="0"/>
              <a:t>         c. Eğik izdüşümler </a:t>
            </a:r>
            <a:br>
              <a:rPr lang="tr-TR" altLang="tr-TR" sz="2200" noProof="1" smtClean="0"/>
            </a:br>
            <a:br>
              <a:rPr lang="tr-TR" altLang="tr-TR" sz="2200" noProof="1" smtClean="0"/>
            </a:br>
            <a:r>
              <a:rPr lang="tr-TR" altLang="tr-TR" sz="2200" noProof="1" smtClean="0"/>
              <a:t>        </a:t>
            </a:r>
            <a:r>
              <a:rPr lang="tr-TR" altLang="tr-TR" sz="2200" b="1" noProof="1" smtClean="0"/>
              <a:t>4. Sadık Kaldığı Özelliğe Göre: </a:t>
            </a:r>
            <a:br>
              <a:rPr lang="tr-TR" altLang="tr-TR" sz="2200" noProof="1" smtClean="0"/>
            </a:br>
            <a:r>
              <a:rPr lang="tr-TR" altLang="tr-TR" sz="2200" noProof="1" smtClean="0"/>
              <a:t>         a. Açısı doğru izdüşümler (Konform- Açı Koruyan) </a:t>
            </a:r>
            <a:br>
              <a:rPr lang="tr-TR" altLang="tr-TR" sz="2200" noProof="1" smtClean="0"/>
            </a:br>
            <a:r>
              <a:rPr lang="tr-TR" altLang="tr-TR" sz="2200" noProof="1" smtClean="0"/>
              <a:t>         b. Alanı doğru izdüşümler (Equivalent - Alan Koruyan) </a:t>
            </a:r>
            <a:br>
              <a:rPr lang="tr-TR" altLang="tr-TR" sz="2200" noProof="1" smtClean="0"/>
            </a:br>
            <a:r>
              <a:rPr lang="tr-TR" altLang="tr-TR" sz="2200" noProof="1" smtClean="0"/>
              <a:t>         c. Uzunluğu doğru izdüşümler ( Equidistans - Uzunluk Koruyan)</a:t>
            </a:r>
            <a:endParaRPr lang="tr-TR" altLang="tr-TR" sz="2200" noProof="1" smtClean="0"/>
          </a:p>
          <a:p>
            <a:pPr eaLnBrk="1" hangingPunct="1">
              <a:lnSpc>
                <a:spcPct val="80000"/>
              </a:lnSpc>
              <a:buFontTx/>
              <a:buNone/>
            </a:pPr>
            <a:br>
              <a:rPr lang="tr-TR" altLang="tr-TR" sz="2200" noProof="1" smtClean="0"/>
            </a:br>
            <a:br>
              <a:rPr lang="tr-TR" altLang="tr-TR" sz="2200" noProof="1" smtClean="0"/>
            </a:br>
            <a:endParaRPr lang="tr-TR" altLang="tr-TR" sz="2200" noProof="1"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0118" y="713684"/>
            <a:ext cx="72009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c5c63aacfa3743ed4962745a77d782c"/>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33600" y="533400"/>
            <a:ext cx="49752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8" y="476672"/>
            <a:ext cx="7963752" cy="613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53" y="548680"/>
            <a:ext cx="905802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836712"/>
            <a:ext cx="8229600" cy="5400600"/>
          </a:xfrm>
        </p:spPr>
        <p:txBody>
          <a:bodyPr/>
          <a:lstStyle/>
          <a:p>
            <a:pPr eaLnBrk="1" hangingPunct="1">
              <a:spcAft>
                <a:spcPct val="30000"/>
              </a:spcAft>
            </a:pPr>
            <a:r>
              <a:rPr lang="tr-TR" altLang="tr-TR" sz="2800" noProof="1" smtClean="0"/>
              <a:t>Günümüzde, kartografyanın tamamen sayısal olduğu dikkate alınırsa, pratik kartografyanın çalışma alanları şu şekildedir: </a:t>
            </a:r>
            <a:endParaRPr lang="tr-TR" altLang="tr-TR" sz="2800" noProof="1" smtClean="0"/>
          </a:p>
          <a:p>
            <a:pPr lvl="1" eaLnBrk="1" hangingPunct="1">
              <a:spcAft>
                <a:spcPct val="30000"/>
              </a:spcAft>
            </a:pPr>
            <a:r>
              <a:rPr lang="tr-TR" altLang="tr-TR" sz="2400" noProof="1" smtClean="0"/>
              <a:t>Sayısal ortamda harita tasarımı, veri derleme ve düzenleme </a:t>
            </a:r>
            <a:endParaRPr lang="tr-TR" altLang="tr-TR" sz="2400" noProof="1" smtClean="0"/>
          </a:p>
          <a:p>
            <a:pPr lvl="1" eaLnBrk="1" hangingPunct="1">
              <a:spcAft>
                <a:spcPct val="30000"/>
              </a:spcAft>
            </a:pPr>
            <a:r>
              <a:rPr lang="tr-TR" altLang="tr-TR" sz="2400" noProof="1" smtClean="0"/>
              <a:t>Grafik düzenlemeler</a:t>
            </a:r>
            <a:endParaRPr lang="tr-TR" altLang="tr-TR" sz="2400" noProof="1" smtClean="0"/>
          </a:p>
          <a:p>
            <a:pPr lvl="1" eaLnBrk="1" hangingPunct="1">
              <a:spcAft>
                <a:spcPct val="30000"/>
              </a:spcAft>
            </a:pPr>
            <a:r>
              <a:rPr lang="tr-TR" altLang="tr-TR" sz="2400" noProof="1" smtClean="0"/>
              <a:t>Sayısal röprodüksiyon teknikleri, baskıya hazırlık, baskı, baskı sonrası harita sunum çalışmaları</a:t>
            </a:r>
            <a:endParaRPr lang="tr-TR" altLang="tr-TR" sz="2400" noProof="1"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76672"/>
            <a:ext cx="8374137"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0700" y="835025"/>
            <a:ext cx="55626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3516" y="476672"/>
            <a:ext cx="5256584" cy="625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4" y="404663"/>
            <a:ext cx="7992888" cy="519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609600"/>
            <a:ext cx="8001000"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99557" y="587373"/>
            <a:ext cx="5579117" cy="608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476672"/>
            <a:ext cx="8863456" cy="475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463" y="388938"/>
            <a:ext cx="809307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48738" y="476672"/>
            <a:ext cx="5849392" cy="602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AutoShape 2" descr="WmCn9CFdL5gAAAABJRU5ErkJgg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pic>
        <p:nvPicPr>
          <p:cNvPr id="229379" name="Picture 3" descr="plana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4641" y="1988840"/>
            <a:ext cx="3224959"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169" y="1634129"/>
            <a:ext cx="4132509" cy="186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180" y="3861048"/>
            <a:ext cx="2741810" cy="299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41326" y="260648"/>
            <a:ext cx="8892480"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tr-TR" altLang="tr-TR" b="1" dirty="0" smtClean="0"/>
              <a:t>Projeksiyonda Işık Kaynağının Konumu</a:t>
            </a:r>
            <a:endParaRPr lang="tr-TR" altLang="tr-TR" b="1"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404590"/>
            <a:ext cx="8229600" cy="792162"/>
          </a:xfrm>
        </p:spPr>
        <p:txBody>
          <a:bodyPr/>
          <a:lstStyle/>
          <a:p>
            <a:pPr algn="l" eaLnBrk="1" hangingPunct="1"/>
            <a:r>
              <a:rPr lang="tr-TR" altLang="tr-TR" sz="4000" b="1" noProof="1" smtClean="0"/>
              <a:t>Kartografyanın Önemi </a:t>
            </a:r>
            <a:endParaRPr lang="tr-TR" altLang="tr-TR" sz="4000" noProof="1" smtClean="0"/>
          </a:p>
        </p:txBody>
      </p:sp>
      <p:sp>
        <p:nvSpPr>
          <p:cNvPr id="11267" name="Rectangle 3"/>
          <p:cNvSpPr>
            <a:spLocks noGrp="1" noChangeArrowheads="1"/>
          </p:cNvSpPr>
          <p:nvPr>
            <p:ph type="body" idx="1"/>
          </p:nvPr>
        </p:nvSpPr>
        <p:spPr>
          <a:xfrm>
            <a:off x="381000" y="1487760"/>
            <a:ext cx="8458200" cy="5181600"/>
          </a:xfrm>
        </p:spPr>
        <p:txBody>
          <a:bodyPr/>
          <a:lstStyle/>
          <a:p>
            <a:pPr eaLnBrk="1" hangingPunct="1">
              <a:lnSpc>
                <a:spcPct val="80000"/>
              </a:lnSpc>
              <a:spcAft>
                <a:spcPct val="30000"/>
              </a:spcAft>
            </a:pPr>
            <a:r>
              <a:rPr lang="tr-TR" altLang="tr-TR" sz="2400" noProof="1" smtClean="0"/>
              <a:t>Kartografyanın tanımına bakıldığı zaman, kartografyanın, haritanın tasarlanmasından, basımına kadar geçen bütün aşamalarla ilgisi olduğu görülmektedir. </a:t>
            </a:r>
            <a:endParaRPr lang="tr-TR" altLang="tr-TR" sz="2400" noProof="1" smtClean="0"/>
          </a:p>
          <a:p>
            <a:pPr eaLnBrk="1" hangingPunct="1">
              <a:lnSpc>
                <a:spcPct val="80000"/>
              </a:lnSpc>
              <a:spcAft>
                <a:spcPct val="30000"/>
              </a:spcAft>
            </a:pPr>
            <a:r>
              <a:rPr lang="tr-TR" altLang="tr-TR" sz="2400" noProof="1" smtClean="0"/>
              <a:t>Kartografyanın harita üretimindeki yerini daha iyi belirlemek için harita üretim yöntemlerine göz atmak gerekir.</a:t>
            </a:r>
            <a:endParaRPr lang="tr-TR" altLang="tr-TR" sz="2400" noProof="1" smtClean="0"/>
          </a:p>
          <a:p>
            <a:pPr eaLnBrk="1" hangingPunct="1">
              <a:lnSpc>
                <a:spcPct val="80000"/>
              </a:lnSpc>
              <a:spcAft>
                <a:spcPct val="30000"/>
              </a:spcAft>
            </a:pPr>
            <a:r>
              <a:rPr lang="tr-TR" altLang="tr-TR" sz="2400" noProof="1" smtClean="0"/>
              <a:t>Haritaların üretim yöntemlerini genelde derleme haritalar ve topoğrafik haritalar için ikiye ayırarak inceleyebiliriz. </a:t>
            </a:r>
            <a:endParaRPr lang="tr-TR" altLang="tr-TR" sz="2400" noProof="1" smtClean="0"/>
          </a:p>
          <a:p>
            <a:pPr lvl="1" eaLnBrk="1" hangingPunct="1">
              <a:lnSpc>
                <a:spcPct val="80000"/>
              </a:lnSpc>
              <a:spcAft>
                <a:spcPct val="30000"/>
              </a:spcAft>
            </a:pPr>
            <a:r>
              <a:rPr lang="tr-TR" altLang="tr-TR" sz="2000" noProof="1" smtClean="0"/>
              <a:t>Derleme yönteminde, haritanın üretimi için gerekli bütün işlemler (tasarlama, veri toplama ve düzenleme, baskı dosyası hazırlama, prova baskı ve baskı) kartografya disiplini altında yapılır. </a:t>
            </a:r>
            <a:endParaRPr lang="tr-TR" altLang="tr-TR" sz="2000" noProof="1" smtClean="0"/>
          </a:p>
          <a:p>
            <a:pPr lvl="1" eaLnBrk="1" hangingPunct="1">
              <a:lnSpc>
                <a:spcPct val="80000"/>
              </a:lnSpc>
              <a:spcAft>
                <a:spcPct val="30000"/>
              </a:spcAft>
            </a:pPr>
            <a:r>
              <a:rPr lang="tr-TR" altLang="tr-TR" sz="2000" noProof="1" smtClean="0"/>
              <a:t>Ancak topoğrafik haritalarda bu yük haritacılık biliminin disiplinleri arasında paylaştırılmıştır. Topoğrafik harita üretiminde jeodezik, fotogrametrik ve kartografik işlemler söz konusu olur.</a:t>
            </a:r>
            <a:endParaRPr lang="tr-TR" altLang="tr-TR" sz="2000" noProof="1" smtClean="0"/>
          </a:p>
          <a:p>
            <a:pPr eaLnBrk="1" hangingPunct="1">
              <a:lnSpc>
                <a:spcPct val="80000"/>
              </a:lnSpc>
              <a:spcAft>
                <a:spcPct val="30000"/>
              </a:spcAft>
            </a:pPr>
            <a:endParaRPr lang="tr-TR" altLang="tr-TR" sz="2400" noProof="1"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350168"/>
            <a:ext cx="8435280" cy="990600"/>
          </a:xfrm>
        </p:spPr>
        <p:txBody>
          <a:bodyPr>
            <a:normAutofit fontScale="90000"/>
          </a:bodyPr>
          <a:lstStyle/>
          <a:p>
            <a:r>
              <a:rPr lang="tr-TR" altLang="tr-TR" b="1" dirty="0"/>
              <a:t>Projeksiyonda Işık Kaynağının </a:t>
            </a:r>
            <a:r>
              <a:rPr lang="tr-TR" altLang="tr-TR" b="1" dirty="0" smtClean="0"/>
              <a:t>Konumu</a:t>
            </a:r>
            <a:endParaRPr lang="tr-TR" dirty="0"/>
          </a:p>
        </p:txBody>
      </p:sp>
      <p:sp>
        <p:nvSpPr>
          <p:cNvPr id="3" name="İçerik Yer Tutucusu 2"/>
          <p:cNvSpPr>
            <a:spLocks noGrp="1"/>
          </p:cNvSpPr>
          <p:nvPr>
            <p:ph idx="1"/>
          </p:nvPr>
        </p:nvSpPr>
        <p:spPr/>
        <p:txBody>
          <a:bodyPr>
            <a:normAutofit/>
          </a:bodyPr>
          <a:lstStyle/>
          <a:p>
            <a:r>
              <a:rPr lang="tr-TR" dirty="0" smtClean="0"/>
              <a:t>Projeksiyonda ışık </a:t>
            </a:r>
            <a:r>
              <a:rPr lang="tr-TR" dirty="0"/>
              <a:t>kaynağı üç konuma </a:t>
            </a:r>
            <a:r>
              <a:rPr lang="tr-TR" dirty="0" smtClean="0"/>
              <a:t>yerleştirilebilir:</a:t>
            </a:r>
            <a:endParaRPr lang="tr-TR" dirty="0" smtClean="0"/>
          </a:p>
          <a:p>
            <a:pPr lvl="1"/>
            <a:r>
              <a:rPr lang="tr-TR" dirty="0" smtClean="0"/>
              <a:t>Merkez</a:t>
            </a:r>
            <a:endParaRPr lang="tr-TR" dirty="0" smtClean="0"/>
          </a:p>
          <a:p>
            <a:pPr lvl="1"/>
            <a:r>
              <a:rPr lang="tr-TR" dirty="0" smtClean="0"/>
              <a:t>Zıt kutup</a:t>
            </a:r>
            <a:endParaRPr lang="tr-TR" dirty="0" smtClean="0"/>
          </a:p>
          <a:p>
            <a:pPr lvl="1"/>
            <a:r>
              <a:rPr lang="tr-TR" dirty="0" smtClean="0"/>
              <a:t>Uzayda </a:t>
            </a:r>
            <a:r>
              <a:rPr lang="tr-TR" dirty="0"/>
              <a:t>sonsuz konum </a:t>
            </a:r>
            <a:endParaRPr lang="tr-TR" dirty="0" smtClean="0"/>
          </a:p>
          <a:p>
            <a:pPr marL="274320" lvl="1" indent="0">
              <a:buNone/>
            </a:pPr>
            <a:endParaRPr lang="tr-TR" dirty="0" smtClean="0"/>
          </a:p>
          <a:p>
            <a:pPr marL="182880" lvl="1"/>
            <a:r>
              <a:rPr lang="tr-TR" sz="2400" dirty="0"/>
              <a:t>Konik ve silindirik projeksiyonlar genellikle Dünya'nın merkezinden çıkan bir ışık kaynağı kullanır. </a:t>
            </a:r>
            <a:endParaRPr lang="tr-TR" sz="2400" dirty="0"/>
          </a:p>
          <a:p>
            <a:endParaRPr lang="tr-T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260648"/>
            <a:ext cx="8507288" cy="990600"/>
          </a:xfrm>
        </p:spPr>
        <p:txBody>
          <a:bodyPr>
            <a:normAutofit fontScale="90000"/>
          </a:bodyPr>
          <a:lstStyle/>
          <a:p>
            <a:r>
              <a:rPr lang="tr-TR" altLang="tr-TR" b="1" dirty="0"/>
              <a:t>Projeksiyonda Işık Kaynağının Konumu</a:t>
            </a:r>
            <a:endParaRPr lang="tr-TR" dirty="0"/>
          </a:p>
        </p:txBody>
      </p:sp>
      <p:sp>
        <p:nvSpPr>
          <p:cNvPr id="3" name="İçerik Yer Tutucusu 2"/>
          <p:cNvSpPr>
            <a:spLocks noGrp="1"/>
          </p:cNvSpPr>
          <p:nvPr>
            <p:ph idx="1"/>
          </p:nvPr>
        </p:nvSpPr>
        <p:spPr>
          <a:xfrm>
            <a:off x="323528" y="1196752"/>
            <a:ext cx="8363272" cy="1728192"/>
          </a:xfrm>
        </p:spPr>
        <p:txBody>
          <a:bodyPr>
            <a:normAutofit fontScale="92500" lnSpcReduction="10000"/>
          </a:bodyPr>
          <a:lstStyle/>
          <a:p>
            <a:r>
              <a:rPr lang="tr-TR" noProof="1" smtClean="0"/>
              <a:t>Işık kaynaklarının farklı pozisyonlarda kullanılmasının etkileri </a:t>
            </a:r>
            <a:r>
              <a:rPr lang="tr-TR" noProof="1"/>
              <a:t>Azimutal (Düzlem) </a:t>
            </a:r>
            <a:r>
              <a:rPr lang="tr-TR" noProof="1" smtClean="0"/>
              <a:t>projeksiyonlar üzerinde açıkça görülebilir.</a:t>
            </a:r>
            <a:endParaRPr lang="tr-TR" noProof="1" smtClean="0"/>
          </a:p>
          <a:p>
            <a:pPr lvl="1"/>
            <a:r>
              <a:rPr lang="tr-TR" noProof="1" smtClean="0"/>
              <a:t>Gnomonik</a:t>
            </a:r>
            <a:endParaRPr lang="tr-TR" noProof="1" smtClean="0"/>
          </a:p>
          <a:p>
            <a:pPr lvl="1"/>
            <a:r>
              <a:rPr lang="tr-TR" noProof="1" smtClean="0"/>
              <a:t>Stereografik</a:t>
            </a:r>
            <a:endParaRPr lang="tr-TR" noProof="1" smtClean="0"/>
          </a:p>
          <a:p>
            <a:pPr lvl="1"/>
            <a:r>
              <a:rPr lang="tr-TR" noProof="1" smtClean="0"/>
              <a:t>Ortografik</a:t>
            </a:r>
            <a:endParaRPr lang="tr-TR" noProof="1"/>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65" y="3415545"/>
            <a:ext cx="2767036" cy="3410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356992"/>
            <a:ext cx="2815457" cy="348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285023"/>
            <a:ext cx="2928259" cy="358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b="1" noProof="1" smtClean="0">
                <a:solidFill>
                  <a:schemeClr val="tx1"/>
                </a:solidFill>
              </a:rPr>
              <a:t>KARTOGRAFYA</a:t>
            </a:r>
            <a:br>
              <a:rPr lang="tr-TR" sz="4000" b="1" noProof="1" smtClean="0"/>
            </a:br>
            <a:br>
              <a:rPr lang="tr-TR" sz="3600" noProof="1" smtClean="0"/>
            </a:br>
            <a:r>
              <a:rPr lang="tr-TR" sz="3200" noProof="1" smtClean="0"/>
              <a:t>Ders 4: HarİTA PROJEKSİYONLARI (2)</a:t>
            </a:r>
            <a:endParaRPr lang="tr-TR" sz="3200" noProof="1"/>
          </a:p>
        </p:txBody>
      </p:sp>
      <p:sp>
        <p:nvSpPr>
          <p:cNvPr id="3" name="Alt Başlık 2"/>
          <p:cNvSpPr>
            <a:spLocks noGrp="1"/>
          </p:cNvSpPr>
          <p:nvPr>
            <p:ph type="subTitle" idx="1"/>
          </p:nvPr>
        </p:nvSpPr>
        <p:spPr/>
        <p:txBody>
          <a:bodyPr>
            <a:normAutofit/>
          </a:bodyPr>
          <a:lstStyle/>
          <a:p>
            <a:r>
              <a:rPr lang="tr-TR" dirty="0" smtClean="0"/>
              <a:t>Doç. Dr. Derya ÖZTÜRK</a:t>
            </a:r>
            <a:endParaRPr lang="tr-TR" dirty="0" smtClean="0"/>
          </a:p>
          <a:p>
            <a:r>
              <a:rPr lang="tr-TR" dirty="0" smtClean="0"/>
              <a:t>Samsun, </a:t>
            </a:r>
            <a:r>
              <a:rPr lang="tr-TR" dirty="0" smtClean="0"/>
              <a:t>2021</a:t>
            </a:r>
            <a:endParaRPr lang="tr-TR" dirty="0"/>
          </a:p>
        </p:txBody>
      </p:sp>
      <p:sp>
        <p:nvSpPr>
          <p:cNvPr id="4" name="Dikdörtgen 3"/>
          <p:cNvSpPr/>
          <p:nvPr/>
        </p:nvSpPr>
        <p:spPr>
          <a:xfrm>
            <a:off x="683568" y="4638035"/>
            <a:ext cx="7999634" cy="2031325"/>
          </a:xfrm>
          <a:prstGeom prst="rect">
            <a:avLst/>
          </a:prstGeom>
        </p:spPr>
        <p:txBody>
          <a:bodyPr wrap="square">
            <a:spAutoFit/>
          </a:bodyPr>
          <a:lstStyle/>
          <a:p>
            <a:pPr>
              <a:defRPr/>
            </a:pPr>
            <a:r>
              <a:rPr lang="tr-TR" altLang="tr-TR" dirty="0" smtClean="0"/>
              <a:t>Ders 4 </a:t>
            </a:r>
            <a:r>
              <a:rPr lang="tr-TR" altLang="tr-TR" noProof="1"/>
              <a:t>sunumunun</a:t>
            </a:r>
            <a:r>
              <a:rPr lang="tr-TR" altLang="tr-TR" dirty="0" smtClean="0"/>
              <a:t> hazırlanmasında;</a:t>
            </a:r>
            <a:endParaRPr lang="tr-TR" altLang="tr-TR" dirty="0" smtClean="0"/>
          </a:p>
          <a:p>
            <a:pPr marL="285750" indent="-285750">
              <a:buFont typeface="Arial" panose="020B0604020202020204" pitchFamily="34" charset="0"/>
              <a:buChar char="•"/>
              <a:defRPr/>
            </a:pPr>
            <a:r>
              <a:rPr lang="tr-TR" altLang="tr-TR" dirty="0" smtClean="0"/>
              <a:t>https</a:t>
            </a:r>
            <a:r>
              <a:rPr lang="tr-TR" altLang="tr-TR" dirty="0"/>
              <a:t>://</a:t>
            </a:r>
            <a:r>
              <a:rPr lang="tr-TR" altLang="tr-TR" dirty="0" smtClean="0"/>
              <a:t>www.ogm.gov.tr/ekutuphane/EgitimDokumanlari/Bilgi%20Sistemleri%20Dairesi%20Ba%C5%9Fkanl%C4%B1%C4%9F%C4%B1/CBS%20E%C4%9Fitim%20Belgeleri/Harita%20Bilgisi.pdf</a:t>
            </a:r>
            <a:r>
              <a:rPr lang="tr-TR" altLang="tr-TR" dirty="0"/>
              <a:t> </a:t>
            </a:r>
            <a:endParaRPr lang="tr-TR" altLang="tr-TR" dirty="0" smtClean="0"/>
          </a:p>
          <a:p>
            <a:pPr marL="285750" indent="-285750">
              <a:buFont typeface="Arial" panose="020B0604020202020204" pitchFamily="34" charset="0"/>
              <a:buChar char="•"/>
              <a:defRPr/>
            </a:pPr>
            <a:r>
              <a:rPr lang="tr-TR" altLang="tr-TR" dirty="0"/>
              <a:t>https://desktop.arcgis.com/en/arcmap/latest/map/projections/transverse-mercator.htm</a:t>
            </a:r>
            <a:endParaRPr lang="tr-TR" altLang="tr-TR" dirty="0" smtClean="0"/>
          </a:p>
          <a:p>
            <a:pPr>
              <a:defRPr/>
            </a:pPr>
            <a:r>
              <a:rPr lang="tr-TR" altLang="tr-TR" dirty="0"/>
              <a:t> </a:t>
            </a:r>
            <a:r>
              <a:rPr lang="tr-TR" altLang="tr-TR" dirty="0" smtClean="0"/>
              <a:t>   k</a:t>
            </a:r>
            <a:r>
              <a:rPr lang="tr-TR" dirty="0" smtClean="0"/>
              <a:t>aynaklarından yararlanılmıştır.</a:t>
            </a:r>
            <a:endParaRPr lang="tr-T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158824" y="274638"/>
            <a:ext cx="8229600" cy="1143000"/>
          </a:xfrm>
        </p:spPr>
        <p:txBody>
          <a:bodyPr/>
          <a:lstStyle/>
          <a:p>
            <a:pPr eaLnBrk="1" hangingPunct="1"/>
            <a:r>
              <a:rPr lang="tr-TR" altLang="tr-TR" sz="3600" b="1" noProof="1" smtClean="0">
                <a:solidFill>
                  <a:srgbClr val="FF3300"/>
                </a:solidFill>
              </a:rPr>
              <a:t>Merkator Projeksiyonu</a:t>
            </a:r>
            <a:endParaRPr lang="tr-TR" altLang="tr-TR" sz="3600" b="1" noProof="1" smtClean="0">
              <a:solidFill>
                <a:srgbClr val="FF3300"/>
              </a:solidFill>
            </a:endParaRPr>
          </a:p>
        </p:txBody>
      </p:sp>
      <p:sp>
        <p:nvSpPr>
          <p:cNvPr id="242691" name="Rectangle 3"/>
          <p:cNvSpPr>
            <a:spLocks noGrp="1" noChangeArrowheads="1"/>
          </p:cNvSpPr>
          <p:nvPr>
            <p:ph type="body" idx="4294967295"/>
          </p:nvPr>
        </p:nvSpPr>
        <p:spPr>
          <a:xfrm>
            <a:off x="0" y="1711349"/>
            <a:ext cx="4860032" cy="4525963"/>
          </a:xfrm>
        </p:spPr>
        <p:txBody>
          <a:bodyPr/>
          <a:lstStyle/>
          <a:p>
            <a:pPr eaLnBrk="1" hangingPunct="1">
              <a:lnSpc>
                <a:spcPct val="90000"/>
              </a:lnSpc>
            </a:pPr>
            <a:r>
              <a:rPr lang="tr-TR" altLang="tr-TR" sz="2400" dirty="0" smtClean="0"/>
              <a:t>Bu projeksiyon kuzey-güney istikametinde ve ekvatora teğet olmak üzere geçirilen bir silindir üzerine yapılan açısı doğru bir izdüşüm sistemidir. Silindir, düzlem üzerinde açıldığı zaman meridyenler birbirine paralel ve araları eşit; paralel daireleri ise ekvatordan kutuplara gidildikçe aralıkları açılan birbirine paralel doğrular halinde görülür. </a:t>
            </a:r>
            <a:endParaRPr lang="tr-TR" altLang="tr-TR" sz="2400" dirty="0" smtClean="0"/>
          </a:p>
        </p:txBody>
      </p:sp>
      <p:pic>
        <p:nvPicPr>
          <p:cNvPr id="1026" name="Picture 2" descr="Mercator projection - Wikiped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8024" y="1700808"/>
            <a:ext cx="4104456" cy="4104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109155-004-B9DE109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862476"/>
            <a:ext cx="8587680" cy="530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idx="4294967295"/>
          </p:nvPr>
        </p:nvSpPr>
        <p:spPr>
          <a:xfrm>
            <a:off x="251520" y="260648"/>
            <a:ext cx="8229600" cy="1143000"/>
          </a:xfrm>
        </p:spPr>
        <p:txBody>
          <a:bodyPr/>
          <a:lstStyle/>
          <a:p>
            <a:pPr eaLnBrk="1" hangingPunct="1"/>
            <a:r>
              <a:rPr lang="tr-TR" altLang="tr-TR" sz="4000" b="1" noProof="1" smtClean="0">
                <a:solidFill>
                  <a:srgbClr val="FF3300"/>
                </a:solidFill>
              </a:rPr>
              <a:t>Merkator Projeksiyonu</a:t>
            </a:r>
            <a:endParaRPr lang="tr-TR" altLang="tr-TR" sz="4000" b="1" noProof="1" smtClean="0">
              <a:solidFill>
                <a:srgbClr val="FF3300"/>
              </a:solidFill>
            </a:endParaRPr>
          </a:p>
        </p:txBody>
      </p:sp>
      <p:sp>
        <p:nvSpPr>
          <p:cNvPr id="244739" name="Rectangle 3"/>
          <p:cNvSpPr>
            <a:spLocks noGrp="1" noChangeArrowheads="1"/>
          </p:cNvSpPr>
          <p:nvPr>
            <p:ph type="body" idx="4294967295"/>
          </p:nvPr>
        </p:nvSpPr>
        <p:spPr>
          <a:xfrm>
            <a:off x="381000" y="1600200"/>
            <a:ext cx="8229600" cy="4525963"/>
          </a:xfrm>
        </p:spPr>
        <p:txBody>
          <a:bodyPr>
            <a:normAutofit/>
          </a:bodyPr>
          <a:lstStyle/>
          <a:p>
            <a:pPr eaLnBrk="1" hangingPunct="1">
              <a:lnSpc>
                <a:spcPct val="90000"/>
              </a:lnSpc>
              <a:spcAft>
                <a:spcPts val="600"/>
              </a:spcAft>
            </a:pPr>
            <a:r>
              <a:rPr lang="tr-TR" altLang="tr-TR" sz="2800" noProof="1" smtClean="0"/>
              <a:t>İzdüşümde meridyen ve paralel dairelerinin arasındaki açı dünya üzerindeki asıllarına eşit ve 90°’dir, yani açılar korunmaktadır. </a:t>
            </a:r>
            <a:endParaRPr lang="tr-TR" altLang="tr-TR" sz="2800" noProof="1" smtClean="0"/>
          </a:p>
          <a:p>
            <a:pPr eaLnBrk="1" hangingPunct="1">
              <a:lnSpc>
                <a:spcPct val="90000"/>
              </a:lnSpc>
              <a:spcAft>
                <a:spcPts val="600"/>
              </a:spcAft>
            </a:pPr>
            <a:r>
              <a:rPr lang="tr-TR" altLang="tr-TR" sz="2800" noProof="1" smtClean="0"/>
              <a:t>Projeksiyon sisteminde paralel dairelerin aralıkları kutuplara doğru açıldığı ve meridyenler birbirine paralel olarak izdüşürüldüğü için projeksiyonda kesin bir ölçek yoktur. Ölçek meridyen ve paralel daireleri boyunca değişik olarak düzenlenir. </a:t>
            </a:r>
            <a:endParaRPr lang="tr-TR" altLang="tr-TR" sz="2800" noProof="1" smtClean="0"/>
          </a:p>
          <a:p>
            <a:pPr eaLnBrk="1" hangingPunct="1">
              <a:lnSpc>
                <a:spcPct val="90000"/>
              </a:lnSpc>
              <a:spcAft>
                <a:spcPts val="600"/>
              </a:spcAft>
            </a:pPr>
            <a:endParaRPr lang="tr-TR" altLang="tr-TR" sz="2800" noProof="1"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idx="4294967295"/>
          </p:nvPr>
        </p:nvSpPr>
        <p:spPr>
          <a:xfrm>
            <a:off x="230832" y="274638"/>
            <a:ext cx="8229600" cy="1143000"/>
          </a:xfrm>
        </p:spPr>
        <p:txBody>
          <a:bodyPr vert="horz" lIns="91440" tIns="45720" rIns="91440" bIns="45720" rtlCol="0" anchor="ctr">
            <a:normAutofit/>
          </a:bodyPr>
          <a:lstStyle/>
          <a:p>
            <a:r>
              <a:rPr lang="tr-TR" altLang="tr-TR" sz="3600" b="1" noProof="1" smtClean="0">
                <a:solidFill>
                  <a:srgbClr val="FF3300"/>
                </a:solidFill>
              </a:rPr>
              <a:t>Merkator Projeksiyonu</a:t>
            </a:r>
            <a:endParaRPr lang="tr-TR" altLang="tr-TR" sz="3600" b="1" noProof="1">
              <a:solidFill>
                <a:srgbClr val="FF3300"/>
              </a:solidFill>
            </a:endParaRPr>
          </a:p>
        </p:txBody>
      </p:sp>
      <p:sp>
        <p:nvSpPr>
          <p:cNvPr id="245763" name="Rectangle 3"/>
          <p:cNvSpPr>
            <a:spLocks noGrp="1" noChangeArrowheads="1"/>
          </p:cNvSpPr>
          <p:nvPr>
            <p:ph type="body" idx="4294967295"/>
          </p:nvPr>
        </p:nvSpPr>
        <p:spPr>
          <a:xfrm>
            <a:off x="152400" y="1600200"/>
            <a:ext cx="8668072" cy="4525963"/>
          </a:xfrm>
        </p:spPr>
        <p:txBody>
          <a:bodyPr vert="horz" lIns="91440" tIns="45720" rIns="91440" bIns="45720" rtlCol="0">
            <a:normAutofit/>
          </a:bodyPr>
          <a:lstStyle/>
          <a:p>
            <a:pPr>
              <a:lnSpc>
                <a:spcPct val="90000"/>
              </a:lnSpc>
            </a:pPr>
            <a:r>
              <a:rPr lang="tr-TR" altLang="tr-TR" sz="2800" dirty="0"/>
              <a:t>Paralellerin araları kutuplara gidildikçe sonsuza ulaşacağından bu projeksiyon sisteminde kutuplar gösterilemez. Bu nedenle, bu projeksiyon sistemi 80° kuzey ve 80° güney paralelleri arasında kalan bölgeler için kullanılır. </a:t>
            </a:r>
            <a:endParaRPr lang="tr-TR" altLang="tr-TR" sz="28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idx="4294967295"/>
          </p:nvPr>
        </p:nvSpPr>
        <p:spPr>
          <a:xfrm>
            <a:off x="230832" y="274638"/>
            <a:ext cx="8229600" cy="1143000"/>
          </a:xfrm>
        </p:spPr>
        <p:txBody>
          <a:bodyPr vert="horz" lIns="91440" tIns="45720" rIns="91440" bIns="45720" rtlCol="0" anchor="ctr">
            <a:normAutofit/>
          </a:bodyPr>
          <a:lstStyle/>
          <a:p>
            <a:r>
              <a:rPr lang="tr-TR" altLang="tr-TR" sz="3600" b="1" noProof="1" smtClean="0">
                <a:solidFill>
                  <a:srgbClr val="FF3300"/>
                </a:solidFill>
              </a:rPr>
              <a:t>Merkator Projeksiyonu</a:t>
            </a:r>
            <a:endParaRPr lang="tr-TR" altLang="tr-TR" sz="3600" b="1" noProof="1">
              <a:solidFill>
                <a:srgbClr val="FF3300"/>
              </a:solidFill>
            </a:endParaRPr>
          </a:p>
        </p:txBody>
      </p:sp>
      <p:sp>
        <p:nvSpPr>
          <p:cNvPr id="246787" name="Rectangle 3"/>
          <p:cNvSpPr>
            <a:spLocks noGrp="1" noChangeArrowheads="1"/>
          </p:cNvSpPr>
          <p:nvPr>
            <p:ph type="body" idx="4294967295"/>
          </p:nvPr>
        </p:nvSpPr>
        <p:spPr>
          <a:xfrm>
            <a:off x="216024" y="1600200"/>
            <a:ext cx="8604448" cy="3200400"/>
          </a:xfrm>
        </p:spPr>
        <p:txBody>
          <a:bodyPr/>
          <a:lstStyle/>
          <a:p>
            <a:pPr eaLnBrk="1" hangingPunct="1">
              <a:lnSpc>
                <a:spcPct val="90000"/>
              </a:lnSpc>
            </a:pPr>
            <a:r>
              <a:rPr lang="tr-TR" altLang="tr-TR" sz="2800" noProof="1" smtClean="0"/>
              <a:t>Projeksiyon; açı koruyan bir projeksiyon olduğundan Loksodromlar (Loksodrom : Yeryüzünde iki noktayı birleştiren ve bu iki nokta arasındaki meridyenlerle aynı açıyı yapan eğridir) izdüşümde doğru olarak görülürler. Uçak ve gemi rotaları doğru hatlarla kolayca çizildiğinden bu sistem deniz ve hava haritaları için en uygun sistemdir. </a:t>
            </a:r>
            <a:endParaRPr lang="tr-TR" altLang="tr-TR" sz="2800" noProof="1" smtClean="0"/>
          </a:p>
        </p:txBody>
      </p:sp>
      <p:sp>
        <p:nvSpPr>
          <p:cNvPr id="24678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tr-TR" altLang="tr-TR" sz="240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idx="4294967295"/>
          </p:nvPr>
        </p:nvSpPr>
        <p:spPr>
          <a:xfrm>
            <a:off x="230832" y="274638"/>
            <a:ext cx="8229600" cy="1143000"/>
          </a:xfrm>
        </p:spPr>
        <p:txBody>
          <a:bodyPr vert="horz" lIns="91440" tIns="45720" rIns="91440" bIns="45720" rtlCol="0" anchor="ctr">
            <a:normAutofit/>
          </a:bodyPr>
          <a:lstStyle/>
          <a:p>
            <a:r>
              <a:rPr lang="tr-TR" altLang="tr-TR" sz="3600" b="1" noProof="1" smtClean="0">
                <a:solidFill>
                  <a:srgbClr val="FF3300"/>
                </a:solidFill>
              </a:rPr>
              <a:t>Gauss-Kruger Projeksiyonu </a:t>
            </a:r>
            <a:endParaRPr lang="tr-TR" altLang="tr-TR" sz="3600" b="1" noProof="1">
              <a:solidFill>
                <a:srgbClr val="FF3300"/>
              </a:solidFill>
            </a:endParaRPr>
          </a:p>
        </p:txBody>
      </p:sp>
      <p:sp>
        <p:nvSpPr>
          <p:cNvPr id="247811" name="Rectangle 3"/>
          <p:cNvSpPr>
            <a:spLocks noGrp="1" noChangeArrowheads="1"/>
          </p:cNvSpPr>
          <p:nvPr>
            <p:ph type="body" idx="4294967295"/>
          </p:nvPr>
        </p:nvSpPr>
        <p:spPr>
          <a:xfrm>
            <a:off x="381000" y="1600200"/>
            <a:ext cx="8439472" cy="4525963"/>
          </a:xfrm>
        </p:spPr>
        <p:txBody>
          <a:bodyPr vert="horz" lIns="91440" tIns="45720" rIns="91440" bIns="45720" rtlCol="0">
            <a:normAutofit/>
          </a:bodyPr>
          <a:lstStyle/>
          <a:p>
            <a:pPr>
              <a:lnSpc>
                <a:spcPct val="90000"/>
              </a:lnSpc>
              <a:spcAft>
                <a:spcPts val="600"/>
              </a:spcAft>
            </a:pPr>
            <a:r>
              <a:rPr lang="tr-TR" altLang="tr-TR" sz="2800" noProof="1" smtClean="0"/>
              <a:t>Bu projeksiyon Konform Transversal Silindirik Projeksiyon adıyla da bilinir. Yani bu projeksiyon, açı koruyan bir izdüşüm sistemi olup transversal konumda bir silindir üzerine gerçekleştirilmektedir.</a:t>
            </a:r>
            <a:endParaRPr lang="tr-TR" altLang="tr-TR" sz="2800" noProof="1" smtClean="0"/>
          </a:p>
          <a:p>
            <a:pPr>
              <a:lnSpc>
                <a:spcPct val="90000"/>
              </a:lnSpc>
              <a:spcAft>
                <a:spcPts val="600"/>
              </a:spcAft>
            </a:pPr>
            <a:r>
              <a:rPr lang="tr-TR" altLang="tr-TR" sz="2800" noProof="1" smtClean="0"/>
              <a:t>Silindir dilim orta meridyeni boyunca dünyaya teğet geçirilir ve silindir ekseni dünyanın dönme eksenine diktir. </a:t>
            </a:r>
            <a:br>
              <a:rPr lang="tr-TR" altLang="tr-TR" sz="2800" noProof="1" smtClean="0"/>
            </a:br>
            <a:r>
              <a:rPr lang="tr-TR" altLang="tr-TR" sz="2800" noProof="1" smtClean="0"/>
              <a:t>       </a:t>
            </a:r>
            <a:endParaRPr lang="tr-TR" altLang="tr-TR" sz="2800" noProof="1"/>
          </a:p>
        </p:txBody>
      </p:sp>
      <p:pic>
        <p:nvPicPr>
          <p:cNvPr id="1026" name="Picture 2" descr="Gauss-Kruger Projection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51920" y="4203412"/>
            <a:ext cx="4567572" cy="2394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idx="4294967295"/>
          </p:nvPr>
        </p:nvSpPr>
        <p:spPr>
          <a:xfrm>
            <a:off x="230832" y="274638"/>
            <a:ext cx="8229600" cy="1143000"/>
          </a:xfrm>
        </p:spPr>
        <p:txBody>
          <a:bodyPr vert="horz" lIns="91440" tIns="45720" rIns="91440" bIns="45720" rtlCol="0" anchor="ctr">
            <a:normAutofit/>
          </a:bodyPr>
          <a:lstStyle/>
          <a:p>
            <a:r>
              <a:rPr lang="tr-TR" altLang="tr-TR" sz="3600" b="1" noProof="1" smtClean="0">
                <a:solidFill>
                  <a:srgbClr val="FF3300"/>
                </a:solidFill>
              </a:rPr>
              <a:t>Gauss-Kruger Projeksiyonu</a:t>
            </a:r>
            <a:endParaRPr lang="tr-TR" altLang="tr-TR" sz="3600" b="1" noProof="1">
              <a:solidFill>
                <a:srgbClr val="FF3300"/>
              </a:solidFill>
            </a:endParaRPr>
          </a:p>
        </p:txBody>
      </p:sp>
      <p:sp>
        <p:nvSpPr>
          <p:cNvPr id="248835" name="Rectangle 3"/>
          <p:cNvSpPr>
            <a:spLocks noGrp="1" noChangeArrowheads="1"/>
          </p:cNvSpPr>
          <p:nvPr>
            <p:ph type="body" idx="4294967295"/>
          </p:nvPr>
        </p:nvSpPr>
        <p:spPr>
          <a:xfrm>
            <a:off x="381000" y="1600200"/>
            <a:ext cx="8229600" cy="4525963"/>
          </a:xfrm>
        </p:spPr>
        <p:txBody>
          <a:bodyPr/>
          <a:lstStyle/>
          <a:p>
            <a:pPr eaLnBrk="1" hangingPunct="1">
              <a:spcAft>
                <a:spcPts val="600"/>
              </a:spcAft>
            </a:pPr>
            <a:r>
              <a:rPr lang="tr-TR" altLang="tr-TR" sz="2800" dirty="0" smtClean="0"/>
              <a:t>Silindirin teğet olduğu dilim orta meridyeni boyunca uzunluk deformasyonu yoktur. Dilim orta meridyeninden uzaklaştıkça gittikçe artan deformasyonlar oluşur. Bunu önlemek için teğet meridyenden çok uzaklaşılmaması gerekir. </a:t>
            </a:r>
            <a:endParaRPr lang="tr-TR" altLang="tr-TR" sz="2800" dirty="0" smtClean="0"/>
          </a:p>
          <a:p>
            <a:pPr eaLnBrk="1" hangingPunct="1">
              <a:spcAft>
                <a:spcPts val="600"/>
              </a:spcAft>
            </a:pPr>
            <a:r>
              <a:rPr lang="tr-TR" altLang="tr-TR" sz="2800" dirty="0" smtClean="0"/>
              <a:t>Örneğin haritacılıkta en çok 3º uzağına kadar noktaların projeksiyonu yapılır. Haritası yapılacak alan büyükse daha çok sayıda silindir kullanılarak bölgenin projeksiyonu yapılabilir. </a:t>
            </a:r>
            <a:endParaRPr lang="tr-TR" altLang="tr-TR" sz="2800" dirty="0" smtClean="0"/>
          </a:p>
          <a:p>
            <a:pPr eaLnBrk="1" hangingPunct="1">
              <a:spcAft>
                <a:spcPts val="600"/>
              </a:spcAft>
            </a:pPr>
            <a:endParaRPr lang="tr-TR" altLang="tr-TR" sz="28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lik">
  <a:themeElements>
    <a:clrScheme name="Netlik">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is Klasi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tlik">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85271</Words>
  <Application>WPS Presentation</Application>
  <PresentationFormat>Ekran Gösterisi (4:3)</PresentationFormat>
  <Paragraphs>1633</Paragraphs>
  <Slides>384</Slides>
  <Notes>3</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5</vt:i4>
      </vt:variant>
      <vt:variant>
        <vt:lpstr>幻灯片标题</vt:lpstr>
      </vt:variant>
      <vt:variant>
        <vt:i4>384</vt:i4>
      </vt:variant>
    </vt:vector>
  </HeadingPairs>
  <TitlesOfParts>
    <vt:vector size="400" baseType="lpstr">
      <vt:lpstr>Arial</vt:lpstr>
      <vt:lpstr>SimSun</vt:lpstr>
      <vt:lpstr>Wingdings</vt:lpstr>
      <vt:lpstr>Microsoft YaHei</vt:lpstr>
      <vt:lpstr>Arial Unicode MS</vt:lpstr>
      <vt:lpstr>Calibri</vt:lpstr>
      <vt:lpstr>Cambria Math</vt:lpstr>
      <vt:lpstr>Times New Roman</vt:lpstr>
      <vt:lpstr>Arial Narrow</vt:lpstr>
      <vt:lpstr>Times New Roman</vt:lpstr>
      <vt:lpstr>Netlik</vt:lpstr>
      <vt:lpstr>Equation.3</vt:lpstr>
      <vt:lpstr>Equation.3</vt:lpstr>
      <vt:lpstr>Equation.3</vt:lpstr>
      <vt:lpstr>Equation.3</vt:lpstr>
      <vt:lpstr>Equation.3</vt:lpstr>
      <vt:lpstr>KARTOGRAFYA</vt:lpstr>
      <vt:lpstr>KARTOGRAFYA  DERS 1: KARTOGRAFYA ve HARİTA</vt:lpstr>
      <vt:lpstr>Kartografyanın Tanımı </vt:lpstr>
      <vt:lpstr>PowerPoint 演示文稿</vt:lpstr>
      <vt:lpstr>Kartografyanın Çalışma Alanları</vt:lpstr>
      <vt:lpstr>Teorik Kartografya</vt:lpstr>
      <vt:lpstr>Pratik Kartografya</vt:lpstr>
      <vt:lpstr>PowerPoint 演示文稿</vt:lpstr>
      <vt:lpstr>Kartografyanın Önemi </vt:lpstr>
      <vt:lpstr>Haritanın tanımı</vt:lpstr>
      <vt:lpstr>PowerPoint 演示文稿</vt:lpstr>
      <vt:lpstr>PowerPoint 演示文稿</vt:lpstr>
      <vt:lpstr>Haritanın Önemi</vt:lpstr>
      <vt:lpstr>PowerPoint 演示文稿</vt:lpstr>
      <vt:lpstr>PowerPoint 演示文稿</vt:lpstr>
      <vt:lpstr>PowerPoint 演示文稿</vt:lpstr>
      <vt:lpstr>Haritaların Sınıflandırılması </vt:lpstr>
      <vt:lpstr>İçeriklerine Göre Haritalar</vt:lpstr>
      <vt:lpstr>Kaynak haritalar veya başvuru haritaları</vt:lpstr>
      <vt:lpstr>PowerPoint 演示文稿</vt:lpstr>
      <vt:lpstr>Tematik haritalar</vt:lpstr>
      <vt:lpstr>PowerPoint 演示文稿</vt:lpstr>
      <vt:lpstr>Özel maksatlı haritalar</vt:lpstr>
      <vt:lpstr>PowerPoint 演示文稿</vt:lpstr>
      <vt:lpstr>Ölçeklerine Göre Haritalar</vt:lpstr>
      <vt:lpstr>Bir haritanın özellikleri aşağıdaki faktörlere bağlıdır: </vt:lpstr>
      <vt:lpstr>PowerPoint 演示文稿</vt:lpstr>
      <vt:lpstr>PowerPoint 演示文稿</vt:lpstr>
      <vt:lpstr>Ölçek ve Ölçek Gösterimleri</vt:lpstr>
      <vt:lpstr>Oransal Ölçekler</vt:lpstr>
      <vt:lpstr>PowerPoint 演示文稿</vt:lpstr>
      <vt:lpstr>Grafik Ölçekler</vt:lpstr>
      <vt:lpstr>PowerPoint 演示文稿</vt:lpstr>
      <vt:lpstr>Geometrik (Transversal) Ölçekler</vt:lpstr>
      <vt:lpstr>Metrik Olmayan Ölçekler</vt:lpstr>
      <vt:lpstr>PowerPoint 演示文稿</vt:lpstr>
      <vt:lpstr>PowerPoint 演示文稿</vt:lpstr>
      <vt:lpstr>PowerPoint 演示文稿</vt:lpstr>
      <vt:lpstr>PowerPoint 演示文稿</vt:lpstr>
      <vt:lpstr>PowerPoint 演示文稿</vt:lpstr>
      <vt:lpstr>Harita Yapımında Güncel Teknolojiler</vt:lpstr>
      <vt:lpstr>PowerPoint 演示文稿</vt:lpstr>
      <vt:lpstr>KARTOGRAFYA  Ders 2: yerYÜZÜNÜN ŞEKLİ, DATUM, KOORDİNAT REFERANS SİSTEMLERİ</vt:lpstr>
      <vt:lpstr>Yeryüzünün Şekli</vt:lpstr>
      <vt:lpstr>Jeoit</vt:lpstr>
      <vt:lpstr>Referans Yüzeyi</vt:lpstr>
      <vt:lpstr>1/2.000.000 ve daha küçük ölçeklerde referans yüzeyinin küre kabul edilmesi</vt:lpstr>
      <vt:lpstr>Datum</vt:lpstr>
      <vt:lpstr>Yerel datum ve Global datum</vt:lpstr>
      <vt:lpstr>Referans Yüzeyi Olarak Elipsoit</vt:lpstr>
      <vt:lpstr>PowerPoint 演示文稿</vt:lpstr>
      <vt:lpstr>Referans Yüzeyi Olarak Küre</vt:lpstr>
      <vt:lpstr>Koordinat Referans Sistemleri</vt:lpstr>
      <vt:lpstr>Küre Yüzeyi ve Coğrafi Koordinatlar</vt:lpstr>
      <vt:lpstr>PowerPoint 演示文稿</vt:lpstr>
      <vt:lpstr>PowerPoint 演示文稿</vt:lpstr>
      <vt:lpstr>PowerPoint 演示文稿</vt:lpstr>
      <vt:lpstr>Küre Geometrisi</vt:lpstr>
      <vt:lpstr>Elipsoit Yüzeyinde Coğrafi Koordinatlar</vt:lpstr>
      <vt:lpstr>PowerPoint 演示文稿</vt:lpstr>
      <vt:lpstr>PowerPoint 演示文稿</vt:lpstr>
      <vt:lpstr>Örnek</vt:lpstr>
      <vt:lpstr>PowerPoint 演示文稿</vt:lpstr>
      <vt:lpstr>Küre Yüzeyinde Özel Eğriler</vt:lpstr>
      <vt:lpstr>Küre Yüzeyinde Özel Eğriler</vt:lpstr>
      <vt:lpstr>Küre Yüzeyinde Özel Eğriler</vt:lpstr>
      <vt:lpstr>KARTOGRAFYA  Ders 3: HarİTA PROJEKSİYONLARI (1)</vt:lpstr>
      <vt:lpstr>Genel Esaslar</vt:lpstr>
      <vt:lpstr>PowerPoint 演示文稿</vt:lpstr>
      <vt:lpstr>PowerPoint 演示文稿</vt:lpstr>
      <vt:lpstr>PowerPoint 演示文稿</vt:lpstr>
      <vt:lpstr>PowerPoint 演示文稿</vt:lpstr>
      <vt:lpstr>PowerPoint 演示文稿</vt:lpstr>
      <vt:lpstr> Harita Projeksiyonların Sınıflandırılması</vt:lpstr>
      <vt:lpstr> Harita projeksiyonları aşağıdaki şekilde sınıflandırılmıştır.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Projeksiyonda Işık Kaynağının Konumu</vt:lpstr>
      <vt:lpstr>Projeksiyonda Işık Kaynağının Konumu</vt:lpstr>
      <vt:lpstr>KARTOGRAFYA  Ders 4: HarİTA PROJEKSİYONLARI (2)</vt:lpstr>
      <vt:lpstr>Merkator Projeksiyonu</vt:lpstr>
      <vt:lpstr>PowerPoint 演示文稿</vt:lpstr>
      <vt:lpstr>Merkator Projeksiyonu</vt:lpstr>
      <vt:lpstr>Merkator Projeksiyonu</vt:lpstr>
      <vt:lpstr>Merkator Projeksiyonu</vt:lpstr>
      <vt:lpstr>Gauss-Kruger Projeksiyonu </vt:lpstr>
      <vt:lpstr>Gauss-Kruger Projeksiyonu</vt:lpstr>
      <vt:lpstr>Üniversal Transversal Merkator (UTM) Projeksiyonu</vt:lpstr>
      <vt:lpstr>Üniversal Transversal Merkator (UTM) Projeksiyonu</vt:lpstr>
      <vt:lpstr> </vt:lpstr>
      <vt:lpstr>Üniversal Transversal Merkator (UTM) Projeksiyonu</vt:lpstr>
      <vt:lpstr>Üniversal Transversal Merkator (UTM) Projeksiyonu</vt:lpstr>
      <vt:lpstr>Üniversal Transversal Merkator (UTM) Projeksiyonu</vt:lpstr>
      <vt:lpstr>Üniversal Transversal Merkator (UTM) Projeksiyonu</vt:lpstr>
      <vt:lpstr>Üniversal Polar Stereografik (UPS) Projeksiyonu</vt:lpstr>
      <vt:lpstr>Üniversal Polar Stereografik (UPS) Projeksiyonu</vt:lpstr>
      <vt:lpstr>  Lambert Konform Konik Projeksiyon </vt:lpstr>
      <vt:lpstr>Lambert Konform Konik Projeksiyon</vt:lpstr>
      <vt:lpstr>Lambert Konform Konik Projeksiyon</vt:lpstr>
      <vt:lpstr>Lambert Konform Konik Projeksiyon</vt:lpstr>
      <vt:lpstr>Lambert Konform Konik Projeksiyon</vt:lpstr>
      <vt:lpstr>Lambert Konform Konik Projeksiyon</vt:lpstr>
      <vt:lpstr>KARTOGRAFYA  Ders 5: utm pROJEKSİYONU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Gauss-Krüger koordinatları bilinen bir noktanın UTM koordinatlarının hesaplanması</vt:lpstr>
      <vt:lpstr>Değiştirilmiş UTM</vt:lpstr>
      <vt:lpstr>Örnek 1: UTM koordinatları aşağıdaki şekilde verilen noktanın Gauss-Krüger koordinatlarını bulunuz.  SAĞA = 36 335 127.111 m YUKARI = 4 889 701.222 m </vt:lpstr>
      <vt:lpstr>Örnek 1: UTM koordinatları aşağıdaki şekilde verilen noktanın Gauss-Krüger koordinatlarını bulunuz. SAĞA = 36 335 127.111 m YUKARI = 4 889 701.222 m </vt:lpstr>
      <vt:lpstr>Örnek 2: UTM koordinatları aşağıdaki şekilde verilen noktanın aynı dilimdeki değiştirilmiş UTM koordinatlarını bulunuz.  SAĞA = 36 335 127.111 m YUKARI = 4 889 701.222 m </vt:lpstr>
      <vt:lpstr>Örnek 2: UTM koordinatları aşağıdaki şekilde verilen noktanın aynı dilimdeki değiştirilmiş UTM koordinatlarını bulunuz. SAĞA = 36 335 127.111 m YUKARI = 4 889 701.222 m </vt:lpstr>
      <vt:lpstr>Örnek 3: Değiştirilmiş UTM koordinatları  SAĞA = 735 999.113 m YUKARI = 4 349 715.215 m olarak verilen noktanın aynı dilimdeki UTM koordinatlarını bulunuz. (Dilim orta meridyeni λ0 = 27°)</vt:lpstr>
      <vt:lpstr>Örnek 3: Değiştirilmiş UTM koordinatları  SAĞA = 735 999.113 m YUKARI = 4 349 715.215 m olarak verilen noktanın aynı dilimdeki UTM koordinatlarını bulunuz. (Dilim orta meridyeni λ0 = 27°)</vt:lpstr>
      <vt:lpstr>Komşu dilimler arasında dönüşüm</vt:lpstr>
      <vt:lpstr>PowerPoint 演示文稿</vt:lpstr>
      <vt:lpstr>Örnek 1:</vt:lpstr>
      <vt:lpstr>Örnek 2:</vt:lpstr>
      <vt:lpstr>KARTOGRAFYA  Ders 6: gerçek anlamda olmayan projeksİyonlar</vt:lpstr>
      <vt:lpstr>PowerPoint 演示文稿</vt:lpstr>
      <vt:lpstr>PowerPoint 演示文稿</vt:lpstr>
      <vt:lpstr>PowerPoint 演示文稿</vt:lpstr>
      <vt:lpstr>Gerçek anlamda olmayan projeksiyonların özellikleri şöyledir:</vt:lpstr>
      <vt:lpstr>PowerPoint 演示文稿</vt:lpstr>
      <vt:lpstr>PowerPoint 演示文稿</vt:lpstr>
      <vt:lpstr>Planiglob Gösterim</vt:lpstr>
      <vt:lpstr>Planisfer Gösterim</vt:lpstr>
      <vt:lpstr>Kesikli (Parçalı) Gösterim</vt:lpstr>
      <vt:lpstr>PowerPoint 演示文稿</vt:lpstr>
      <vt:lpstr>PowerPoint 演示文稿</vt:lpstr>
      <vt:lpstr>Bonne projeksiyonu</vt:lpstr>
      <vt:lpstr>PowerPoint 演示文稿</vt:lpstr>
      <vt:lpstr>PowerPoint 演示文稿</vt:lpstr>
      <vt:lpstr>PowerPoint 演示文稿</vt:lpstr>
      <vt:lpstr>PowerPoint 演示文稿</vt:lpstr>
      <vt:lpstr>Stab-Werner Projeksiyonu</vt:lpstr>
      <vt:lpstr>PowerPoint 演示文稿</vt:lpstr>
      <vt:lpstr>PowerPoint 演示文稿</vt:lpstr>
      <vt:lpstr>PowerPoint 演示文稿</vt:lpstr>
      <vt:lpstr>Gerçek Anlamda Olmayan (GAO) Silindirik Projeksiyonlar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KARTOGRAFYA  Ders 7: topoğrafİK HARİTA YAPIMINDA KARTOGRAFİK ESASLAR</vt:lpstr>
      <vt:lpstr>Türkiye’de Topoğrafik Harita Yapımı</vt:lpstr>
      <vt:lpstr>PowerPoint 演示文稿</vt:lpstr>
      <vt:lpstr>PowerPoint 演示文稿</vt:lpstr>
      <vt:lpstr>PowerPoint 演示文稿</vt:lpstr>
      <vt:lpstr>PowerPoint 演示文稿</vt:lpstr>
      <vt:lpstr>Eşyükseklik Eğrileri</vt:lpstr>
      <vt:lpstr>1. Bir eş yükseklik eğrisi üzerindeki bütün noktalar deniz seviyesinden aynı yüksekliktedir. </vt:lpstr>
      <vt:lpstr>2. Her eş yükseklik eğrisi kendi üzerine kapanır. Haritanın kenarında kesilse bile komşu haritada devam eder ve kapanır. </vt:lpstr>
      <vt:lpstr>3. Kapanan bir eş yükseklik eğrisi, tepe veya çukuru gösterir. Tepe ve çukuru ayırt etmek için çukur merkezini gösterecek şekilde ok konur. </vt:lpstr>
      <vt:lpstr>4. Eş yükseklik eğrileri çatallaşmaz ve birbirini kesmezler. </vt:lpstr>
      <vt:lpstr>5. Yer yüzeyinin eğimi arttıkça (dikleştikçe) eş yükseklik eğrileri de birbirlerine daha yakın olarak geçerler.</vt:lpstr>
      <vt:lpstr>6. Düzgün (eş) eğimli arazide eş yükseklik eğrilerinin aralıkları eşittir.</vt:lpstr>
      <vt:lpstr>7. Üstü yassı ve yuvarlak tepelerde eş yükseklik eğrileri tepeye doğru ve eteklerde, ortaya yakın yerlere nazaran daha aralıklıdır. </vt:lpstr>
      <vt:lpstr>8. Bir vadiyi takip eden eş yükseklik eğrisi vadinin bir kenarı boyunca yukarı çıkar, sonra dönüş yaparak vadi tabanından geçer, vadinin diğer kenarından aşağı doğru iner. Vadi yamacındaki eş yükselti eğrileri yamaç eğim doğrultusuna dik bir yol izlerler.</vt:lpstr>
      <vt:lpstr>9. Bir sırttan geçen eş yükseklik eğrisi, sırtın bir kenarını takip ederek gelir, su bölümü hattından döner ve sırtın diğer kenarı boyunca geri gider.</vt:lpstr>
      <vt:lpstr>10. Akarsuyun kaynağında su yatağı dik olduğundan eş yükseklik eğrileri daha sık, akarsu büyüyüp kollar aldıkça eğim azalacağından, eş yükseklik eğrileri daha seyrek geçer. </vt:lpstr>
      <vt:lpstr>11. Eş yükseklik eğrisi akarsularda V harfi şeklinde geçerler. Harfin sivri ucu akarsuyun kaynağını gösterir.</vt:lpstr>
      <vt:lpstr>12. Birbirine paralel iki dereden hangisi daha derin ise aynı rakamlı eş yükseklik eğrisi, derin olan derede daha ileri gider. </vt:lpstr>
      <vt:lpstr>13. Eş yükseklik eğrileri sağrı ve sırtlarda U harfi şeklinde geçer. U harfinin kapalı kısmı sağrı veya sırtın etek kısmını, açık tarafı da tepe istikametini gösterir. </vt:lpstr>
      <vt:lpstr>14. Eş yükseklik eğrileri geniş sağrı ve sırtlarda yayvan ve küt, sivri sağrı ve sırtlarda ise dar kavisli şekilde geçerler.</vt:lpstr>
      <vt:lpstr>15. Deniz dibi derinliklerini göstermek için yine eş yükseklik eğrileri kullanılır. Yalnız bu eş yükseklik eğrilerine derinlik eş yükseklik eğrileri denir. </vt:lpstr>
      <vt:lpstr>Eş Yükseklik Eğrilerinin Çeşitleri </vt:lpstr>
      <vt:lpstr>PowerPoint 演示文稿</vt:lpstr>
      <vt:lpstr>Çeşitli Ölçekli Haritalarda Kullanılan Eş Yükseklik Eğrisi Aralıkları </vt:lpstr>
      <vt:lpstr>PowerPoint 演示文稿</vt:lpstr>
      <vt:lpstr>PowerPoint 演示文稿</vt:lpstr>
      <vt:lpstr>PowerPoint 演示文稿</vt:lpstr>
      <vt:lpstr>PowerPoint 演示文稿</vt:lpstr>
      <vt:lpstr>PowerPoint 演示文稿</vt:lpstr>
      <vt:lpstr>PowerPoint 演示文稿</vt:lpstr>
      <vt:lpstr>Pafta Bölümlemesi</vt:lpstr>
      <vt:lpstr>Pafta Ağı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KARTOGRAFYA  Ders 8: KARTOGRAFİK GENELLEŞTİRME</vt:lpstr>
      <vt:lpstr>Genelleştirme</vt:lpstr>
      <vt:lpstr>Genelleştirme</vt:lpstr>
      <vt:lpstr>Genelleştirme  ve kartografik model teorisi</vt:lpstr>
      <vt:lpstr>PowerPoint 演示文稿</vt:lpstr>
      <vt:lpstr>PowerPoint 演示文稿</vt:lpstr>
      <vt:lpstr>PowerPoint 演示文稿</vt:lpstr>
      <vt:lpstr>PowerPoint 演示文稿</vt:lpstr>
      <vt:lpstr>PowerPoint 演示文稿</vt:lpstr>
      <vt:lpstr>PowerPoint 演示文稿</vt:lpstr>
      <vt:lpstr>Genelleştirmede Temel İşlemler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Örnek: 1/25 000 ölçeğinden 1/100 000 ölçeğine genelleştirme</vt:lpstr>
      <vt:lpstr>Genelleştirmeyi etkileyen faktörler</vt:lpstr>
      <vt:lpstr>Genelleştirmede Göz Önünde Bulundurulacak Noktalar</vt:lpstr>
      <vt:lpstr>PowerPoint 演示文稿</vt:lpstr>
      <vt:lpstr>PowerPoint 演示文稿</vt:lpstr>
      <vt:lpstr>PowerPoint 演示文稿</vt:lpstr>
      <vt:lpstr>PowerPoint 演示文稿</vt:lpstr>
      <vt:lpstr>Klasik genelleştirme yöntemleri</vt:lpstr>
      <vt:lpstr>PowerPoint 演示文稿</vt:lpstr>
      <vt:lpstr>Çizgilerin Basitleştirilmesi</vt:lpstr>
      <vt:lpstr>n. nokta yöntemi</vt:lpstr>
      <vt:lpstr>Eşik mesafesi yöntemi</vt:lpstr>
      <vt:lpstr>Douglas-Peucker yöntemi</vt:lpstr>
      <vt:lpstr>Basitleştirilmiş Çizgilerin Yumuşatılması</vt:lpstr>
      <vt:lpstr>PowerPoint 演示文稿</vt:lpstr>
      <vt:lpstr>PowerPoint 演示文稿</vt:lpstr>
      <vt:lpstr>KARTOGRAFYA  Ders 9: HARİTA ÜRETİMİNDE İŞ AKIŞI ve HARİTA REVİZYONU</vt:lpstr>
      <vt:lpstr>Haritaların Özellikleri</vt:lpstr>
      <vt:lpstr>Harita Üretiminde İş Akışı </vt:lpstr>
      <vt:lpstr>Haritanın Amacının Tespit Edilmesi </vt:lpstr>
      <vt:lpstr>Amaca Uygun Verilerin Toplanması ve Harita Taslağının Hazırlanması </vt:lpstr>
      <vt:lpstr>Verinin/Bilginin Yorumlanması </vt:lpstr>
      <vt:lpstr>PowerPoint 演示文稿</vt:lpstr>
      <vt:lpstr>Harita Üretiminde Genel İş Akışı-grafik Gösterim</vt:lpstr>
      <vt:lpstr>Güncelleştirme (Revizyon) </vt:lpstr>
      <vt:lpstr>a. Harita ile gerçek dünya arasında zamanla doğacak farklar </vt:lpstr>
      <vt:lpstr> b. Revizyon metotlarının seçiminde göz önünde tutulması gereken hususlar </vt:lpstr>
      <vt:lpstr> c. Revizyon çalışmalarının kademeleri  </vt:lpstr>
      <vt:lpstr>Revizyon Yöntemleri </vt:lpstr>
      <vt:lpstr>a. Büro revizyonu</vt:lpstr>
      <vt:lpstr>b. Fotogrametrik revizyon</vt:lpstr>
      <vt:lpstr>PowerPoint 演示文稿</vt:lpstr>
      <vt:lpstr>c. Arazi revizyonu</vt:lpstr>
      <vt:lpstr>KARTOGRAFYA  Ders 10: HARİTANIN GRAFİK TASARIMI (1)</vt:lpstr>
      <vt:lpstr>Haritaların Yayınlanış Biçimleri</vt:lpstr>
      <vt:lpstr>Pafta</vt:lpstr>
      <vt:lpstr>PowerPoint 演示文稿</vt:lpstr>
      <vt:lpstr>PowerPoint 演示文稿</vt:lpstr>
      <vt:lpstr>PowerPoint 演示文稿</vt:lpstr>
      <vt:lpstr>Haritaya Konu Olan Objelerin Özellikleri</vt:lpstr>
      <vt:lpstr>PowerPoint 演示文稿</vt:lpstr>
      <vt:lpstr>Obje</vt:lpstr>
      <vt:lpstr>Obje</vt:lpstr>
      <vt:lpstr>Algılanış biçimleri açısından objeler</vt:lpstr>
      <vt:lpstr>Çevrede bulunuş biçimleri açısından  objeler</vt:lpstr>
      <vt:lpstr>Karakteri açısından objeler</vt:lpstr>
      <vt:lpstr>Zamanla ilişkileri açısından objeler</vt:lpstr>
      <vt:lpstr>Kartografik Gösterim Özellikleri</vt:lpstr>
      <vt:lpstr>Semiotik</vt:lpstr>
      <vt:lpstr>Kartografik Sintaktik</vt:lpstr>
      <vt:lpstr>PowerPoint 演示文稿</vt:lpstr>
      <vt:lpstr>Grafik (görsel) değişkenler</vt:lpstr>
      <vt:lpstr>a. Biçim (Şekil)</vt:lpstr>
      <vt:lpstr>b. Büyüklük</vt:lpstr>
      <vt:lpstr>c. Yön</vt:lpstr>
      <vt:lpstr>d. Renk</vt:lpstr>
      <vt:lpstr>PowerPoint 演示文稿</vt:lpstr>
      <vt:lpstr>PowerPoint 演示文稿</vt:lpstr>
      <vt:lpstr>PowerPoint 演示文稿</vt:lpstr>
      <vt:lpstr>PowerPoint 演示文稿</vt:lpstr>
      <vt:lpstr>Toplamalı renkler</vt:lpstr>
      <vt:lpstr>Çıkarmalı renkler</vt:lpstr>
      <vt:lpstr>PowerPoint 演示文稿</vt:lpstr>
      <vt:lpstr>e. Beyazlık değeri</vt:lpstr>
      <vt:lpstr>f. Dolgu</vt:lpstr>
      <vt:lpstr>g. Dinamik</vt:lpstr>
      <vt:lpstr>PowerPoint 演示文稿</vt:lpstr>
      <vt:lpstr>Kartografik Pragmatik</vt:lpstr>
      <vt:lpstr>Kartografik Semantik</vt:lpstr>
      <vt:lpstr>KARTOGRAFYA  Ders 11: HARİTANIN GRAFİK TASARIMI (2)</vt:lpstr>
      <vt:lpstr>Kartografik İşaretlerin Yapı Elemanları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Semboller</vt:lpstr>
      <vt:lpstr>Diğer Süper İşaretler</vt:lpstr>
      <vt:lpstr>PowerPoint 演示文稿</vt:lpstr>
      <vt:lpstr>PowerPoint 演示文稿</vt:lpstr>
      <vt:lpstr>PowerPoint 演示文稿</vt:lpstr>
      <vt:lpstr>Harita Yazıları</vt:lpstr>
      <vt:lpstr>PowerPoint 演示文稿</vt:lpstr>
      <vt:lpstr>Yazı özellikleri</vt:lpstr>
      <vt:lpstr>Yazının yerleştirilmesinde bazı kurallar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Kartografik İşaretlerin Algılanmaları</vt:lpstr>
      <vt:lpstr>PowerPoint 演示文稿</vt:lpstr>
      <vt:lpstr>PowerPoint 演示文稿</vt:lpstr>
      <vt:lpstr>Kartografik gösterimin geometrik doğruluk açısından sınıflandırılması</vt:lpstr>
      <vt:lpstr>PowerPoint 演示文稿</vt:lpstr>
      <vt:lpstr>PowerPoint 演示文稿</vt:lpstr>
      <vt:lpstr>KARTOGRAFYA  Ders 12: PAFTA BÖLÜMLEME (1)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KARTOGRAFYA  Ders 13: PAFTA BÖLÜMLEME (2)</vt:lpstr>
      <vt:lpstr>PowerPoint 演示文稿</vt:lpstr>
      <vt:lpstr>Örnek: 35 numaralı dilimde örnek pafta bölümlemesi</vt:lpstr>
      <vt:lpstr>PowerPoint 演示文稿</vt:lpstr>
      <vt:lpstr>PowerPoint 演示文稿</vt:lpstr>
      <vt:lpstr>PowerPoint 演示文稿</vt:lpstr>
      <vt:lpstr>Başka örneklerle inceleyelim</vt:lpstr>
      <vt:lpstr>PowerPoint 演示文稿</vt:lpstr>
      <vt:lpstr>PowerPoint 演示文稿</vt:lpstr>
      <vt:lpstr>PowerPoint 演示文稿</vt:lpstr>
      <vt:lpstr>PowerPoint 演示文稿</vt:lpstr>
      <vt:lpstr>Örnek</vt:lpstr>
      <vt:lpstr>PowerPoint 演示文稿</vt:lpstr>
      <vt:lpstr>Örnek</vt:lpstr>
      <vt:lpstr>PowerPoint 演示文稿</vt:lpstr>
      <vt:lpstr>Örnek</vt:lpstr>
      <vt:lpstr>PowerPoint 演示文稿</vt:lpstr>
      <vt:lpstr>Örnek</vt:lpstr>
      <vt:lpstr>PowerPoint 演示文稿</vt:lpstr>
      <vt:lpstr>Örnek</vt:lpstr>
      <vt:lpstr>PowerPoint 演示文稿</vt:lpstr>
      <vt:lpstr>1/5000 – 1/500 Aralığında Pafta Köşe Koordinatlarının Hesabı (Şematik Gösterim)</vt:lpstr>
      <vt:lpstr>PowerPoint 演示文稿</vt:lpstr>
      <vt:lpstr>PowerPoint 演示文稿</vt:lpstr>
      <vt:lpstr>Örnek</vt:lpstr>
      <vt:lpstr>PowerPoint 演示文稿</vt:lpstr>
      <vt:lpstr>Pafta Bölümlemede Eski Sistem</vt:lpstr>
      <vt:lpstr>KARTOGRAFYA  Ders 14: Uygulama</vt:lpstr>
      <vt:lpstr>PowerPoint 演示文稿</vt:lpstr>
      <vt:lpstr>Kartografya_Uygulama.avi dosyasının içeriği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KARTOGRAFYA Ders 1</dc:title>
  <dc:creator>derya</dc:creator>
  <cp:lastModifiedBy>login_user</cp:lastModifiedBy>
  <cp:revision>105</cp:revision>
  <dcterms:created xsi:type="dcterms:W3CDTF">2020-09-30T11:29:00Z</dcterms:created>
  <dcterms:modified xsi:type="dcterms:W3CDTF">2024-10-08T19:13:08Z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0FA2FE7BC6FA4502847B71FD73455747_12</vt:lpwstr>
  </property>
  <property fmtid="{D5CDD505-2E9C-101B-9397-08002B2CF9AE}" pid="3" name="KSOProductBuildVer">
    <vt:lpwstr>1033-12.2.0.18283</vt:lpwstr>
  </property>
</Properties>
</file>