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tiff" ContentType="image/tiff"/>
  <Default Extension="emf" ContentType="image/x-emf"/>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xml" ContentType="application/vnd.openxmlformats-officedocument.presentationml.slide+xml"/>
  <Override PartName="/ppt/slides/slide370.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
  </p:notesMasterIdLst>
  <p:sldIdLst>
    <p:sldId id="681" r:id="rId3"/>
    <p:sldId id="325" r:id="rId4"/>
    <p:sldId id="344" r:id="rId5"/>
    <p:sldId id="281" r:id="rId7"/>
    <p:sldId id="343" r:id="rId8"/>
    <p:sldId id="293" r:id="rId9"/>
    <p:sldId id="282" r:id="rId10"/>
    <p:sldId id="298" r:id="rId11"/>
    <p:sldId id="351" r:id="rId12"/>
    <p:sldId id="300" r:id="rId13"/>
    <p:sldId id="301" r:id="rId14"/>
    <p:sldId id="302" r:id="rId15"/>
    <p:sldId id="303" r:id="rId16"/>
    <p:sldId id="347" r:id="rId17"/>
    <p:sldId id="345" r:id="rId18"/>
    <p:sldId id="353" r:id="rId19"/>
    <p:sldId id="348" r:id="rId20"/>
    <p:sldId id="349" r:id="rId21"/>
    <p:sldId id="350" r:id="rId22"/>
    <p:sldId id="304" r:id="rId23"/>
    <p:sldId id="305" r:id="rId24"/>
    <p:sldId id="283" r:id="rId25"/>
    <p:sldId id="306" r:id="rId26"/>
    <p:sldId id="307" r:id="rId27"/>
    <p:sldId id="308" r:id="rId28"/>
    <p:sldId id="309" r:id="rId29"/>
    <p:sldId id="310" r:id="rId30"/>
    <p:sldId id="312" r:id="rId31"/>
    <p:sldId id="313" r:id="rId32"/>
    <p:sldId id="314" r:id="rId33"/>
    <p:sldId id="315" r:id="rId34"/>
    <p:sldId id="317" r:id="rId35"/>
    <p:sldId id="316" r:id="rId36"/>
    <p:sldId id="318" r:id="rId37"/>
    <p:sldId id="319" r:id="rId38"/>
    <p:sldId id="327" r:id="rId39"/>
    <p:sldId id="326" r:id="rId40"/>
    <p:sldId id="320" r:id="rId41"/>
    <p:sldId id="321" r:id="rId42"/>
    <p:sldId id="328" r:id="rId43"/>
    <p:sldId id="322" r:id="rId44"/>
    <p:sldId id="323" r:id="rId45"/>
    <p:sldId id="352"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5" r:id="rId68"/>
    <p:sldId id="376" r:id="rId69"/>
    <p:sldId id="377" r:id="rId70"/>
    <p:sldId id="378" r:id="rId71"/>
    <p:sldId id="379" r:id="rId72"/>
    <p:sldId id="380" r:id="rId73"/>
    <p:sldId id="381" r:id="rId74"/>
    <p:sldId id="382" r:id="rId75"/>
    <p:sldId id="383" r:id="rId76"/>
    <p:sldId id="384" r:id="rId77"/>
    <p:sldId id="385" r:id="rId78"/>
    <p:sldId id="386" r:id="rId79"/>
    <p:sldId id="387" r:id="rId80"/>
    <p:sldId id="388" r:id="rId81"/>
    <p:sldId id="389" r:id="rId82"/>
    <p:sldId id="390" r:id="rId83"/>
    <p:sldId id="391" r:id="rId84"/>
    <p:sldId id="392" r:id="rId85"/>
    <p:sldId id="393" r:id="rId86"/>
    <p:sldId id="394" r:id="rId87"/>
    <p:sldId id="395" r:id="rId88"/>
    <p:sldId id="396" r:id="rId89"/>
    <p:sldId id="397" r:id="rId90"/>
    <p:sldId id="398" r:id="rId91"/>
    <p:sldId id="399" r:id="rId92"/>
    <p:sldId id="400" r:id="rId93"/>
    <p:sldId id="401" r:id="rId94"/>
    <p:sldId id="402" r:id="rId95"/>
    <p:sldId id="403" r:id="rId96"/>
    <p:sldId id="404" r:id="rId97"/>
    <p:sldId id="405" r:id="rId98"/>
    <p:sldId id="406" r:id="rId99"/>
    <p:sldId id="407" r:id="rId100"/>
    <p:sldId id="408" r:id="rId101"/>
    <p:sldId id="409" r:id="rId102"/>
    <p:sldId id="410" r:id="rId103"/>
    <p:sldId id="411" r:id="rId104"/>
    <p:sldId id="412" r:id="rId105"/>
    <p:sldId id="413" r:id="rId106"/>
    <p:sldId id="414" r:id="rId107"/>
    <p:sldId id="415" r:id="rId108"/>
    <p:sldId id="416" r:id="rId109"/>
    <p:sldId id="417" r:id="rId110"/>
    <p:sldId id="418" r:id="rId111"/>
    <p:sldId id="419" r:id="rId112"/>
    <p:sldId id="420" r:id="rId113"/>
    <p:sldId id="421" r:id="rId114"/>
    <p:sldId id="422" r:id="rId115"/>
    <p:sldId id="423" r:id="rId116"/>
    <p:sldId id="424" r:id="rId117"/>
    <p:sldId id="425" r:id="rId118"/>
    <p:sldId id="426" r:id="rId119"/>
    <p:sldId id="427" r:id="rId120"/>
    <p:sldId id="428" r:id="rId121"/>
    <p:sldId id="429" r:id="rId122"/>
    <p:sldId id="430" r:id="rId123"/>
    <p:sldId id="431" r:id="rId124"/>
    <p:sldId id="432" r:id="rId125"/>
    <p:sldId id="433" r:id="rId126"/>
    <p:sldId id="434" r:id="rId127"/>
    <p:sldId id="435" r:id="rId128"/>
    <p:sldId id="436" r:id="rId129"/>
    <p:sldId id="437" r:id="rId130"/>
    <p:sldId id="438" r:id="rId131"/>
    <p:sldId id="439" r:id="rId132"/>
    <p:sldId id="440" r:id="rId133"/>
    <p:sldId id="441" r:id="rId134"/>
    <p:sldId id="442" r:id="rId135"/>
    <p:sldId id="443" r:id="rId136"/>
    <p:sldId id="444" r:id="rId137"/>
    <p:sldId id="445" r:id="rId138"/>
    <p:sldId id="446" r:id="rId139"/>
    <p:sldId id="447" r:id="rId140"/>
    <p:sldId id="448" r:id="rId141"/>
    <p:sldId id="449" r:id="rId142"/>
    <p:sldId id="450" r:id="rId143"/>
    <p:sldId id="451" r:id="rId144"/>
    <p:sldId id="452" r:id="rId145"/>
    <p:sldId id="453" r:id="rId146"/>
    <p:sldId id="454" r:id="rId147"/>
    <p:sldId id="455" r:id="rId148"/>
    <p:sldId id="456" r:id="rId149"/>
    <p:sldId id="457" r:id="rId150"/>
    <p:sldId id="458" r:id="rId151"/>
    <p:sldId id="459" r:id="rId152"/>
    <p:sldId id="460" r:id="rId153"/>
    <p:sldId id="461" r:id="rId154"/>
    <p:sldId id="462" r:id="rId155"/>
    <p:sldId id="463" r:id="rId156"/>
    <p:sldId id="464" r:id="rId157"/>
    <p:sldId id="465" r:id="rId158"/>
    <p:sldId id="466" r:id="rId159"/>
    <p:sldId id="467" r:id="rId160"/>
    <p:sldId id="468" r:id="rId161"/>
    <p:sldId id="469" r:id="rId162"/>
    <p:sldId id="470" r:id="rId163"/>
    <p:sldId id="471" r:id="rId164"/>
    <p:sldId id="472" r:id="rId165"/>
    <p:sldId id="473" r:id="rId166"/>
    <p:sldId id="474" r:id="rId167"/>
    <p:sldId id="475" r:id="rId168"/>
    <p:sldId id="476" r:id="rId169"/>
    <p:sldId id="477" r:id="rId170"/>
    <p:sldId id="478" r:id="rId171"/>
    <p:sldId id="479" r:id="rId172"/>
    <p:sldId id="480" r:id="rId173"/>
    <p:sldId id="481" r:id="rId174"/>
    <p:sldId id="482" r:id="rId175"/>
    <p:sldId id="483" r:id="rId176"/>
    <p:sldId id="484" r:id="rId177"/>
    <p:sldId id="485" r:id="rId178"/>
    <p:sldId id="486" r:id="rId179"/>
    <p:sldId id="487" r:id="rId180"/>
    <p:sldId id="488" r:id="rId181"/>
    <p:sldId id="489" r:id="rId182"/>
    <p:sldId id="490" r:id="rId183"/>
    <p:sldId id="491" r:id="rId184"/>
    <p:sldId id="492" r:id="rId185"/>
    <p:sldId id="493" r:id="rId186"/>
    <p:sldId id="494" r:id="rId187"/>
    <p:sldId id="495" r:id="rId188"/>
    <p:sldId id="496" r:id="rId189"/>
    <p:sldId id="497" r:id="rId190"/>
    <p:sldId id="498" r:id="rId191"/>
    <p:sldId id="499" r:id="rId192"/>
    <p:sldId id="500" r:id="rId193"/>
    <p:sldId id="501" r:id="rId194"/>
    <p:sldId id="502" r:id="rId195"/>
    <p:sldId id="503" r:id="rId196"/>
    <p:sldId id="504" r:id="rId197"/>
    <p:sldId id="505" r:id="rId198"/>
    <p:sldId id="506" r:id="rId199"/>
    <p:sldId id="507" r:id="rId200"/>
    <p:sldId id="508" r:id="rId201"/>
    <p:sldId id="509" r:id="rId202"/>
    <p:sldId id="510" r:id="rId203"/>
    <p:sldId id="511" r:id="rId204"/>
    <p:sldId id="512" r:id="rId205"/>
    <p:sldId id="513" r:id="rId206"/>
    <p:sldId id="514" r:id="rId207"/>
    <p:sldId id="515" r:id="rId208"/>
    <p:sldId id="516" r:id="rId209"/>
    <p:sldId id="517" r:id="rId210"/>
    <p:sldId id="518" r:id="rId211"/>
    <p:sldId id="519" r:id="rId212"/>
    <p:sldId id="520" r:id="rId213"/>
    <p:sldId id="521" r:id="rId214"/>
    <p:sldId id="522" r:id="rId215"/>
    <p:sldId id="523" r:id="rId216"/>
    <p:sldId id="524" r:id="rId217"/>
    <p:sldId id="525" r:id="rId218"/>
    <p:sldId id="526" r:id="rId219"/>
    <p:sldId id="527" r:id="rId220"/>
    <p:sldId id="528" r:id="rId221"/>
    <p:sldId id="529" r:id="rId222"/>
    <p:sldId id="530" r:id="rId223"/>
    <p:sldId id="531" r:id="rId224"/>
    <p:sldId id="532" r:id="rId225"/>
    <p:sldId id="533" r:id="rId226"/>
    <p:sldId id="534" r:id="rId227"/>
    <p:sldId id="535" r:id="rId228"/>
    <p:sldId id="536" r:id="rId229"/>
    <p:sldId id="537" r:id="rId230"/>
    <p:sldId id="538" r:id="rId231"/>
    <p:sldId id="539" r:id="rId232"/>
    <p:sldId id="540" r:id="rId233"/>
    <p:sldId id="541" r:id="rId234"/>
    <p:sldId id="542" r:id="rId235"/>
    <p:sldId id="543" r:id="rId236"/>
    <p:sldId id="544" r:id="rId237"/>
    <p:sldId id="545" r:id="rId238"/>
    <p:sldId id="546" r:id="rId239"/>
    <p:sldId id="547" r:id="rId240"/>
    <p:sldId id="548" r:id="rId241"/>
    <p:sldId id="549" r:id="rId242"/>
    <p:sldId id="550" r:id="rId243"/>
    <p:sldId id="551" r:id="rId244"/>
    <p:sldId id="552" r:id="rId245"/>
    <p:sldId id="553" r:id="rId246"/>
    <p:sldId id="554" r:id="rId247"/>
    <p:sldId id="555" r:id="rId248"/>
    <p:sldId id="556" r:id="rId249"/>
    <p:sldId id="557" r:id="rId250"/>
    <p:sldId id="558" r:id="rId251"/>
    <p:sldId id="559" r:id="rId252"/>
    <p:sldId id="560" r:id="rId253"/>
    <p:sldId id="561" r:id="rId254"/>
    <p:sldId id="562" r:id="rId255"/>
    <p:sldId id="563" r:id="rId256"/>
    <p:sldId id="564" r:id="rId257"/>
    <p:sldId id="565" r:id="rId258"/>
    <p:sldId id="566" r:id="rId259"/>
    <p:sldId id="567" r:id="rId260"/>
    <p:sldId id="568" r:id="rId261"/>
    <p:sldId id="569" r:id="rId262"/>
    <p:sldId id="570" r:id="rId263"/>
    <p:sldId id="571" r:id="rId264"/>
    <p:sldId id="572" r:id="rId265"/>
    <p:sldId id="573" r:id="rId266"/>
    <p:sldId id="574" r:id="rId267"/>
    <p:sldId id="575" r:id="rId268"/>
    <p:sldId id="576" r:id="rId269"/>
    <p:sldId id="577" r:id="rId270"/>
    <p:sldId id="578" r:id="rId271"/>
    <p:sldId id="579" r:id="rId272"/>
    <p:sldId id="580" r:id="rId273"/>
    <p:sldId id="581" r:id="rId274"/>
    <p:sldId id="582" r:id="rId275"/>
    <p:sldId id="583" r:id="rId276"/>
    <p:sldId id="584" r:id="rId277"/>
    <p:sldId id="585" r:id="rId278"/>
    <p:sldId id="586" r:id="rId279"/>
    <p:sldId id="587" r:id="rId280"/>
    <p:sldId id="588" r:id="rId281"/>
    <p:sldId id="589" r:id="rId282"/>
    <p:sldId id="590" r:id="rId283"/>
    <p:sldId id="591" r:id="rId284"/>
    <p:sldId id="592" r:id="rId285"/>
    <p:sldId id="593" r:id="rId286"/>
    <p:sldId id="594" r:id="rId287"/>
    <p:sldId id="595" r:id="rId288"/>
    <p:sldId id="596" r:id="rId289"/>
    <p:sldId id="597" r:id="rId290"/>
    <p:sldId id="598" r:id="rId291"/>
    <p:sldId id="599" r:id="rId292"/>
    <p:sldId id="600" r:id="rId293"/>
    <p:sldId id="601" r:id="rId294"/>
    <p:sldId id="602" r:id="rId295"/>
    <p:sldId id="603" r:id="rId296"/>
    <p:sldId id="604" r:id="rId297"/>
    <p:sldId id="605" r:id="rId298"/>
    <p:sldId id="606" r:id="rId299"/>
    <p:sldId id="607" r:id="rId300"/>
    <p:sldId id="608" r:id="rId301"/>
    <p:sldId id="609" r:id="rId302"/>
    <p:sldId id="610" r:id="rId303"/>
    <p:sldId id="611" r:id="rId304"/>
    <p:sldId id="612" r:id="rId305"/>
    <p:sldId id="613" r:id="rId306"/>
    <p:sldId id="614" r:id="rId307"/>
    <p:sldId id="615" r:id="rId308"/>
    <p:sldId id="616" r:id="rId309"/>
    <p:sldId id="617" r:id="rId310"/>
    <p:sldId id="618" r:id="rId311"/>
    <p:sldId id="619" r:id="rId312"/>
    <p:sldId id="620" r:id="rId313"/>
    <p:sldId id="621" r:id="rId314"/>
    <p:sldId id="622" r:id="rId315"/>
    <p:sldId id="623" r:id="rId316"/>
    <p:sldId id="624" r:id="rId317"/>
    <p:sldId id="625" r:id="rId318"/>
    <p:sldId id="626" r:id="rId319"/>
    <p:sldId id="627" r:id="rId320"/>
    <p:sldId id="628" r:id="rId321"/>
    <p:sldId id="629" r:id="rId322"/>
    <p:sldId id="630" r:id="rId323"/>
    <p:sldId id="631" r:id="rId324"/>
    <p:sldId id="632" r:id="rId325"/>
    <p:sldId id="633" r:id="rId326"/>
    <p:sldId id="634" r:id="rId327"/>
    <p:sldId id="635" r:id="rId328"/>
    <p:sldId id="636" r:id="rId329"/>
    <p:sldId id="637" r:id="rId330"/>
    <p:sldId id="638" r:id="rId331"/>
    <p:sldId id="639" r:id="rId332"/>
    <p:sldId id="640" r:id="rId333"/>
    <p:sldId id="641" r:id="rId334"/>
    <p:sldId id="642" r:id="rId335"/>
    <p:sldId id="643" r:id="rId336"/>
    <p:sldId id="644" r:id="rId337"/>
    <p:sldId id="645" r:id="rId338"/>
    <p:sldId id="646" r:id="rId339"/>
    <p:sldId id="647" r:id="rId340"/>
    <p:sldId id="648" r:id="rId341"/>
    <p:sldId id="649" r:id="rId342"/>
    <p:sldId id="650" r:id="rId343"/>
    <p:sldId id="651" r:id="rId344"/>
    <p:sldId id="652" r:id="rId345"/>
    <p:sldId id="653" r:id="rId346"/>
    <p:sldId id="654" r:id="rId347"/>
    <p:sldId id="655" r:id="rId348"/>
    <p:sldId id="656" r:id="rId349"/>
    <p:sldId id="657" r:id="rId350"/>
    <p:sldId id="658" r:id="rId351"/>
    <p:sldId id="659" r:id="rId352"/>
    <p:sldId id="660" r:id="rId353"/>
    <p:sldId id="661" r:id="rId354"/>
    <p:sldId id="662" r:id="rId355"/>
    <p:sldId id="663" r:id="rId356"/>
    <p:sldId id="664" r:id="rId357"/>
    <p:sldId id="665" r:id="rId358"/>
    <p:sldId id="666" r:id="rId359"/>
    <p:sldId id="667" r:id="rId360"/>
    <p:sldId id="668" r:id="rId361"/>
    <p:sldId id="669" r:id="rId362"/>
    <p:sldId id="670" r:id="rId363"/>
    <p:sldId id="671" r:id="rId364"/>
    <p:sldId id="672" r:id="rId365"/>
    <p:sldId id="673" r:id="rId366"/>
    <p:sldId id="674" r:id="rId367"/>
    <p:sldId id="675" r:id="rId368"/>
    <p:sldId id="676" r:id="rId369"/>
    <p:sldId id="677" r:id="rId370"/>
    <p:sldId id="678" r:id="rId371"/>
    <p:sldId id="679" r:id="rId372"/>
    <p:sldId id="680" r:id="rId37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522" y="-12"/>
      </p:cViewPr>
      <p:guideLst>
        <p:guide orient="horz" pos="2160"/>
        <p:guide pos="290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6" Type="http://schemas.openxmlformats.org/officeDocument/2006/relationships/tableStyles" Target="tableStyles.xml"/><Relationship Id="rId375" Type="http://schemas.openxmlformats.org/officeDocument/2006/relationships/viewProps" Target="viewProps.xml"/><Relationship Id="rId374" Type="http://schemas.openxmlformats.org/officeDocument/2006/relationships/presProps" Target="presProps.xml"/><Relationship Id="rId373" Type="http://schemas.openxmlformats.org/officeDocument/2006/relationships/slide" Target="slides/slide370.xml"/><Relationship Id="rId372" Type="http://schemas.openxmlformats.org/officeDocument/2006/relationships/slide" Target="slides/slide369.xml"/><Relationship Id="rId371" Type="http://schemas.openxmlformats.org/officeDocument/2006/relationships/slide" Target="slides/slide368.xml"/><Relationship Id="rId370" Type="http://schemas.openxmlformats.org/officeDocument/2006/relationships/slide" Target="slides/slide367.xml"/><Relationship Id="rId37" Type="http://schemas.openxmlformats.org/officeDocument/2006/relationships/slide" Target="slides/slide34.xml"/><Relationship Id="rId369" Type="http://schemas.openxmlformats.org/officeDocument/2006/relationships/slide" Target="slides/slide366.xml"/><Relationship Id="rId368" Type="http://schemas.openxmlformats.org/officeDocument/2006/relationships/slide" Target="slides/slide365.xml"/><Relationship Id="rId367" Type="http://schemas.openxmlformats.org/officeDocument/2006/relationships/slide" Target="slides/slide364.xml"/><Relationship Id="rId366" Type="http://schemas.openxmlformats.org/officeDocument/2006/relationships/slide" Target="slides/slide363.xml"/><Relationship Id="rId365" Type="http://schemas.openxmlformats.org/officeDocument/2006/relationships/slide" Target="slides/slide362.xml"/><Relationship Id="rId364" Type="http://schemas.openxmlformats.org/officeDocument/2006/relationships/slide" Target="slides/slide361.xml"/><Relationship Id="rId363" Type="http://schemas.openxmlformats.org/officeDocument/2006/relationships/slide" Target="slides/slide360.xml"/><Relationship Id="rId362" Type="http://schemas.openxmlformats.org/officeDocument/2006/relationships/slide" Target="slides/slide359.xml"/><Relationship Id="rId361" Type="http://schemas.openxmlformats.org/officeDocument/2006/relationships/slide" Target="slides/slide358.xml"/><Relationship Id="rId360" Type="http://schemas.openxmlformats.org/officeDocument/2006/relationships/slide" Target="slides/slide357.xml"/><Relationship Id="rId36" Type="http://schemas.openxmlformats.org/officeDocument/2006/relationships/slide" Target="slides/slide33.xml"/><Relationship Id="rId359" Type="http://schemas.openxmlformats.org/officeDocument/2006/relationships/slide" Target="slides/slide356.xml"/><Relationship Id="rId358" Type="http://schemas.openxmlformats.org/officeDocument/2006/relationships/slide" Target="slides/slide355.xml"/><Relationship Id="rId357" Type="http://schemas.openxmlformats.org/officeDocument/2006/relationships/slide" Target="slides/slide354.xml"/><Relationship Id="rId356" Type="http://schemas.openxmlformats.org/officeDocument/2006/relationships/slide" Target="slides/slide353.xml"/><Relationship Id="rId355" Type="http://schemas.openxmlformats.org/officeDocument/2006/relationships/slide" Target="slides/slide352.xml"/><Relationship Id="rId354" Type="http://schemas.openxmlformats.org/officeDocument/2006/relationships/slide" Target="slides/slide351.xml"/><Relationship Id="rId353" Type="http://schemas.openxmlformats.org/officeDocument/2006/relationships/slide" Target="slides/slide350.xml"/><Relationship Id="rId352" Type="http://schemas.openxmlformats.org/officeDocument/2006/relationships/slide" Target="slides/slide349.xml"/><Relationship Id="rId351" Type="http://schemas.openxmlformats.org/officeDocument/2006/relationships/slide" Target="slides/slide348.xml"/><Relationship Id="rId350" Type="http://schemas.openxmlformats.org/officeDocument/2006/relationships/slide" Target="slides/slide347.xml"/><Relationship Id="rId35" Type="http://schemas.openxmlformats.org/officeDocument/2006/relationships/slide" Target="slides/slide32.xml"/><Relationship Id="rId349" Type="http://schemas.openxmlformats.org/officeDocument/2006/relationships/slide" Target="slides/slide346.xml"/><Relationship Id="rId348" Type="http://schemas.openxmlformats.org/officeDocument/2006/relationships/slide" Target="slides/slide345.xml"/><Relationship Id="rId347" Type="http://schemas.openxmlformats.org/officeDocument/2006/relationships/slide" Target="slides/slide344.xml"/><Relationship Id="rId346" Type="http://schemas.openxmlformats.org/officeDocument/2006/relationships/slide" Target="slides/slide343.xml"/><Relationship Id="rId345" Type="http://schemas.openxmlformats.org/officeDocument/2006/relationships/slide" Target="slides/slide342.xml"/><Relationship Id="rId344" Type="http://schemas.openxmlformats.org/officeDocument/2006/relationships/slide" Target="slides/slide341.xml"/><Relationship Id="rId343" Type="http://schemas.openxmlformats.org/officeDocument/2006/relationships/slide" Target="slides/slide340.xml"/><Relationship Id="rId342" Type="http://schemas.openxmlformats.org/officeDocument/2006/relationships/slide" Target="slides/slide339.xml"/><Relationship Id="rId341" Type="http://schemas.openxmlformats.org/officeDocument/2006/relationships/slide" Target="slides/slide338.xml"/><Relationship Id="rId340" Type="http://schemas.openxmlformats.org/officeDocument/2006/relationships/slide" Target="slides/slide337.xml"/><Relationship Id="rId34" Type="http://schemas.openxmlformats.org/officeDocument/2006/relationships/slide" Target="slides/slide31.xml"/><Relationship Id="rId339" Type="http://schemas.openxmlformats.org/officeDocument/2006/relationships/slide" Target="slides/slide336.xml"/><Relationship Id="rId338" Type="http://schemas.openxmlformats.org/officeDocument/2006/relationships/slide" Target="slides/slide335.xml"/><Relationship Id="rId337" Type="http://schemas.openxmlformats.org/officeDocument/2006/relationships/slide" Target="slides/slide334.xml"/><Relationship Id="rId336" Type="http://schemas.openxmlformats.org/officeDocument/2006/relationships/slide" Target="slides/slide333.xml"/><Relationship Id="rId335" Type="http://schemas.openxmlformats.org/officeDocument/2006/relationships/slide" Target="slides/slide332.xml"/><Relationship Id="rId334" Type="http://schemas.openxmlformats.org/officeDocument/2006/relationships/slide" Target="slides/slide331.xml"/><Relationship Id="rId333" Type="http://schemas.openxmlformats.org/officeDocument/2006/relationships/slide" Target="slides/slide330.xml"/><Relationship Id="rId332" Type="http://schemas.openxmlformats.org/officeDocument/2006/relationships/slide" Target="slides/slide329.xml"/><Relationship Id="rId331" Type="http://schemas.openxmlformats.org/officeDocument/2006/relationships/slide" Target="slides/slide328.xml"/><Relationship Id="rId330" Type="http://schemas.openxmlformats.org/officeDocument/2006/relationships/slide" Target="slides/slide327.xml"/><Relationship Id="rId33" Type="http://schemas.openxmlformats.org/officeDocument/2006/relationships/slide" Target="slides/slide30.xml"/><Relationship Id="rId329" Type="http://schemas.openxmlformats.org/officeDocument/2006/relationships/slide" Target="slides/slide326.xml"/><Relationship Id="rId328" Type="http://schemas.openxmlformats.org/officeDocument/2006/relationships/slide" Target="slides/slide325.xml"/><Relationship Id="rId327" Type="http://schemas.openxmlformats.org/officeDocument/2006/relationships/slide" Target="slides/slide324.xml"/><Relationship Id="rId326" Type="http://schemas.openxmlformats.org/officeDocument/2006/relationships/slide" Target="slides/slide323.xml"/><Relationship Id="rId325" Type="http://schemas.openxmlformats.org/officeDocument/2006/relationships/slide" Target="slides/slide322.xml"/><Relationship Id="rId324" Type="http://schemas.openxmlformats.org/officeDocument/2006/relationships/slide" Target="slides/slide321.xml"/><Relationship Id="rId323" Type="http://schemas.openxmlformats.org/officeDocument/2006/relationships/slide" Target="slides/slide320.xml"/><Relationship Id="rId322" Type="http://schemas.openxmlformats.org/officeDocument/2006/relationships/slide" Target="slides/slide319.xml"/><Relationship Id="rId321" Type="http://schemas.openxmlformats.org/officeDocument/2006/relationships/slide" Target="slides/slide318.xml"/><Relationship Id="rId320" Type="http://schemas.openxmlformats.org/officeDocument/2006/relationships/slide" Target="slides/slide317.xml"/><Relationship Id="rId32" Type="http://schemas.openxmlformats.org/officeDocument/2006/relationships/slide" Target="slides/slide29.xml"/><Relationship Id="rId319" Type="http://schemas.openxmlformats.org/officeDocument/2006/relationships/slide" Target="slides/slide316.xml"/><Relationship Id="rId318" Type="http://schemas.openxmlformats.org/officeDocument/2006/relationships/slide" Target="slides/slide315.xml"/><Relationship Id="rId317" Type="http://schemas.openxmlformats.org/officeDocument/2006/relationships/slide" Target="slides/slide314.xml"/><Relationship Id="rId316" Type="http://schemas.openxmlformats.org/officeDocument/2006/relationships/slide" Target="slides/slide313.xml"/><Relationship Id="rId315" Type="http://schemas.openxmlformats.org/officeDocument/2006/relationships/slide" Target="slides/slide312.xml"/><Relationship Id="rId314" Type="http://schemas.openxmlformats.org/officeDocument/2006/relationships/slide" Target="slides/slide311.xml"/><Relationship Id="rId313" Type="http://schemas.openxmlformats.org/officeDocument/2006/relationships/slide" Target="slides/slide310.xml"/><Relationship Id="rId312" Type="http://schemas.openxmlformats.org/officeDocument/2006/relationships/slide" Target="slides/slide309.xml"/><Relationship Id="rId311" Type="http://schemas.openxmlformats.org/officeDocument/2006/relationships/slide" Target="slides/slide308.xml"/><Relationship Id="rId310" Type="http://schemas.openxmlformats.org/officeDocument/2006/relationships/slide" Target="slides/slide307.xml"/><Relationship Id="rId31" Type="http://schemas.openxmlformats.org/officeDocument/2006/relationships/slide" Target="slides/slide28.xml"/><Relationship Id="rId309" Type="http://schemas.openxmlformats.org/officeDocument/2006/relationships/slide" Target="slides/slide306.xml"/><Relationship Id="rId308" Type="http://schemas.openxmlformats.org/officeDocument/2006/relationships/slide" Target="slides/slide305.xml"/><Relationship Id="rId307" Type="http://schemas.openxmlformats.org/officeDocument/2006/relationships/slide" Target="slides/slide304.xml"/><Relationship Id="rId306" Type="http://schemas.openxmlformats.org/officeDocument/2006/relationships/slide" Target="slides/slide303.xml"/><Relationship Id="rId305" Type="http://schemas.openxmlformats.org/officeDocument/2006/relationships/slide" Target="slides/slide302.xml"/><Relationship Id="rId304" Type="http://schemas.openxmlformats.org/officeDocument/2006/relationships/slide" Target="slides/slide301.xml"/><Relationship Id="rId303" Type="http://schemas.openxmlformats.org/officeDocument/2006/relationships/slide" Target="slides/slide300.xml"/><Relationship Id="rId302" Type="http://schemas.openxmlformats.org/officeDocument/2006/relationships/slide" Target="slides/slide299.xml"/><Relationship Id="rId301" Type="http://schemas.openxmlformats.org/officeDocument/2006/relationships/slide" Target="slides/slide298.xml"/><Relationship Id="rId300" Type="http://schemas.openxmlformats.org/officeDocument/2006/relationships/slide" Target="slides/slide297.xml"/><Relationship Id="rId30" Type="http://schemas.openxmlformats.org/officeDocument/2006/relationships/slide" Target="slides/slide27.xml"/><Relationship Id="rId3" Type="http://schemas.openxmlformats.org/officeDocument/2006/relationships/slide" Target="slides/slide1.xml"/><Relationship Id="rId299" Type="http://schemas.openxmlformats.org/officeDocument/2006/relationships/slide" Target="slides/slide296.xml"/><Relationship Id="rId298" Type="http://schemas.openxmlformats.org/officeDocument/2006/relationships/slide" Target="slides/slide295.xml"/><Relationship Id="rId297" Type="http://schemas.openxmlformats.org/officeDocument/2006/relationships/slide" Target="slides/slide294.xml"/><Relationship Id="rId296" Type="http://schemas.openxmlformats.org/officeDocument/2006/relationships/slide" Target="slides/slide293.xml"/><Relationship Id="rId295" Type="http://schemas.openxmlformats.org/officeDocument/2006/relationships/slide" Target="slides/slide292.xml"/><Relationship Id="rId294" Type="http://schemas.openxmlformats.org/officeDocument/2006/relationships/slide" Target="slides/slide291.xml"/><Relationship Id="rId293" Type="http://schemas.openxmlformats.org/officeDocument/2006/relationships/slide" Target="slides/slide290.xml"/><Relationship Id="rId292" Type="http://schemas.openxmlformats.org/officeDocument/2006/relationships/slide" Target="slides/slide289.xml"/><Relationship Id="rId291" Type="http://schemas.openxmlformats.org/officeDocument/2006/relationships/slide" Target="slides/slide288.xml"/><Relationship Id="rId290" Type="http://schemas.openxmlformats.org/officeDocument/2006/relationships/slide" Target="slides/slide287.xml"/><Relationship Id="rId29" Type="http://schemas.openxmlformats.org/officeDocument/2006/relationships/slide" Target="slides/slide26.xml"/><Relationship Id="rId289" Type="http://schemas.openxmlformats.org/officeDocument/2006/relationships/slide" Target="slides/slide286.xml"/><Relationship Id="rId288" Type="http://schemas.openxmlformats.org/officeDocument/2006/relationships/slide" Target="slides/slide285.xml"/><Relationship Id="rId287" Type="http://schemas.openxmlformats.org/officeDocument/2006/relationships/slide" Target="slides/slide284.xml"/><Relationship Id="rId286" Type="http://schemas.openxmlformats.org/officeDocument/2006/relationships/slide" Target="slides/slide283.xml"/><Relationship Id="rId285" Type="http://schemas.openxmlformats.org/officeDocument/2006/relationships/slide" Target="slides/slide282.xml"/><Relationship Id="rId284" Type="http://schemas.openxmlformats.org/officeDocument/2006/relationships/slide" Target="slides/slide281.xml"/><Relationship Id="rId283" Type="http://schemas.openxmlformats.org/officeDocument/2006/relationships/slide" Target="slides/slide280.xml"/><Relationship Id="rId282" Type="http://schemas.openxmlformats.org/officeDocument/2006/relationships/slide" Target="slides/slide279.xml"/><Relationship Id="rId281" Type="http://schemas.openxmlformats.org/officeDocument/2006/relationships/slide" Target="slides/slide278.xml"/><Relationship Id="rId280" Type="http://schemas.openxmlformats.org/officeDocument/2006/relationships/slide" Target="slides/slide277.xml"/><Relationship Id="rId28" Type="http://schemas.openxmlformats.org/officeDocument/2006/relationships/slide" Target="slides/slide25.xml"/><Relationship Id="rId279" Type="http://schemas.openxmlformats.org/officeDocument/2006/relationships/slide" Target="slides/slide276.xml"/><Relationship Id="rId278" Type="http://schemas.openxmlformats.org/officeDocument/2006/relationships/slide" Target="slides/slide275.xml"/><Relationship Id="rId277" Type="http://schemas.openxmlformats.org/officeDocument/2006/relationships/slide" Target="slides/slide274.xml"/><Relationship Id="rId276" Type="http://schemas.openxmlformats.org/officeDocument/2006/relationships/slide" Target="slides/slide273.xml"/><Relationship Id="rId275" Type="http://schemas.openxmlformats.org/officeDocument/2006/relationships/slide" Target="slides/slide272.xml"/><Relationship Id="rId274" Type="http://schemas.openxmlformats.org/officeDocument/2006/relationships/slide" Target="slides/slide271.xml"/><Relationship Id="rId273" Type="http://schemas.openxmlformats.org/officeDocument/2006/relationships/slide" Target="slides/slide270.xml"/><Relationship Id="rId272" Type="http://schemas.openxmlformats.org/officeDocument/2006/relationships/slide" Target="slides/slide269.xml"/><Relationship Id="rId271" Type="http://schemas.openxmlformats.org/officeDocument/2006/relationships/slide" Target="slides/slide268.xml"/><Relationship Id="rId270" Type="http://schemas.openxmlformats.org/officeDocument/2006/relationships/slide" Target="slides/slide267.xml"/><Relationship Id="rId27" Type="http://schemas.openxmlformats.org/officeDocument/2006/relationships/slide" Target="slides/slide24.xml"/><Relationship Id="rId269" Type="http://schemas.openxmlformats.org/officeDocument/2006/relationships/slide" Target="slides/slide266.xml"/><Relationship Id="rId268" Type="http://schemas.openxmlformats.org/officeDocument/2006/relationships/slide" Target="slides/slide265.xml"/><Relationship Id="rId267" Type="http://schemas.openxmlformats.org/officeDocument/2006/relationships/slide" Target="slides/slide264.xml"/><Relationship Id="rId266" Type="http://schemas.openxmlformats.org/officeDocument/2006/relationships/slide" Target="slides/slide263.xml"/><Relationship Id="rId265" Type="http://schemas.openxmlformats.org/officeDocument/2006/relationships/slide" Target="slides/slide262.xml"/><Relationship Id="rId264" Type="http://schemas.openxmlformats.org/officeDocument/2006/relationships/slide" Target="slides/slide261.xml"/><Relationship Id="rId263" Type="http://schemas.openxmlformats.org/officeDocument/2006/relationships/slide" Target="slides/slide260.xml"/><Relationship Id="rId262" Type="http://schemas.openxmlformats.org/officeDocument/2006/relationships/slide" Target="slides/slide259.xml"/><Relationship Id="rId261" Type="http://schemas.openxmlformats.org/officeDocument/2006/relationships/slide" Target="slides/slide258.xml"/><Relationship Id="rId260" Type="http://schemas.openxmlformats.org/officeDocument/2006/relationships/slide" Target="slides/slide257.xml"/><Relationship Id="rId26" Type="http://schemas.openxmlformats.org/officeDocument/2006/relationships/slide" Target="slides/slide23.xml"/><Relationship Id="rId259" Type="http://schemas.openxmlformats.org/officeDocument/2006/relationships/slide" Target="slides/slide256.xml"/><Relationship Id="rId258" Type="http://schemas.openxmlformats.org/officeDocument/2006/relationships/slide" Target="slides/slide255.xml"/><Relationship Id="rId257" Type="http://schemas.openxmlformats.org/officeDocument/2006/relationships/slide" Target="slides/slide254.xml"/><Relationship Id="rId256" Type="http://schemas.openxmlformats.org/officeDocument/2006/relationships/slide" Target="slides/slide253.xml"/><Relationship Id="rId255" Type="http://schemas.openxmlformats.org/officeDocument/2006/relationships/slide" Target="slides/slide252.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2.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1.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0.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19.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8.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7.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6.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F7082-1BE0-4B7A-B111-BAC884B171BB}" type="datetimeFigureOut">
              <a:rPr lang="tr-TR" smtClean="0"/>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B29E05-98C1-4EDA-AA6A-CBCFD374F7FB}" type="slidenum">
              <a:rPr lang="tr-TR" smtClean="0"/>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B29E05-98C1-4EDA-AA6A-CBCFD374F7FB}" type="slidenum">
              <a:rPr lang="tr-TR" smtClean="0"/>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71600"/>
            <a:ext cx="7848600" cy="1927225"/>
          </a:xfrm>
        </p:spPr>
        <p:txBody>
          <a:bodyPr anchor="b">
            <a:noAutofit/>
          </a:bodyPr>
          <a:lstStyle>
            <a:lvl1pPr>
              <a:defRPr sz="5400" cap="all" baseline="0"/>
            </a:lvl1pPr>
          </a:lstStyle>
          <a:p>
            <a:r>
              <a:rPr lang="tr-TR" smtClean="0"/>
              <a:t>Asıl başlık stili için tıklatın</a:t>
            </a:r>
            <a:endParaRPr lang="en-US" dirty="0"/>
          </a:p>
        </p:txBody>
      </p:sp>
      <p:sp>
        <p:nvSpPr>
          <p:cNvPr id="3" name="Subtitle 2"/>
          <p:cNvSpPr>
            <a:spLocks noGrp="1"/>
          </p:cNvSpPr>
          <p:nvPr>
            <p:ph type="subTitle" idx="1" hasCustomPrompt="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65D41BB7-B090-421E-9946-36CF60159137}" type="datetime1">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hasCustomPrompt="1"/>
          </p:nvPr>
        </p:nvSpPr>
        <p:spPr/>
        <p:txBody>
          <a:bodyPr vert="eaVert"/>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a:p>
        </p:txBody>
      </p:sp>
      <p:sp>
        <p:nvSpPr>
          <p:cNvPr id="4" name="Date Placeholder 3"/>
          <p:cNvSpPr>
            <a:spLocks noGrp="1"/>
          </p:cNvSpPr>
          <p:nvPr>
            <p:ph type="dt" sz="half" idx="10"/>
          </p:nvPr>
        </p:nvSpPr>
        <p:spPr/>
        <p:txBody>
          <a:bodyPr/>
          <a:lstStyle/>
          <a:p>
            <a:fld id="{90D6C216-BAD0-4AD5-89A7-A6DBE3DB0447}" type="datetime1">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609600"/>
            <a:ext cx="2057400" cy="5867400"/>
          </a:xfrm>
        </p:spPr>
        <p:txBody>
          <a:bodyPr vert="eaVert" anchor="b"/>
          <a:lstStyle/>
          <a:p>
            <a:r>
              <a:rPr lang="tr-TR" smtClean="0"/>
              <a:t>Asıl başlık stili için tıklatın</a:t>
            </a:r>
            <a:endParaRPr lang="en-US" dirty="0"/>
          </a:p>
        </p:txBody>
      </p:sp>
      <p:sp>
        <p:nvSpPr>
          <p:cNvPr id="3" name="Vertical Text Placeholder 2"/>
          <p:cNvSpPr>
            <a:spLocks noGrp="1"/>
          </p:cNvSpPr>
          <p:nvPr>
            <p:ph type="body" orient="vert" idx="1" hasCustomPrompt="1"/>
          </p:nvPr>
        </p:nvSpPr>
        <p:spPr>
          <a:xfrm>
            <a:off x="457200" y="609600"/>
            <a:ext cx="6019800" cy="5867400"/>
          </a:xfrm>
        </p:spPr>
        <p:txBody>
          <a:bodyPr vert="eaVert"/>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4" name="Date Placeholder 3"/>
          <p:cNvSpPr>
            <a:spLocks noGrp="1"/>
          </p:cNvSpPr>
          <p:nvPr>
            <p:ph type="dt" sz="half" idx="10"/>
          </p:nvPr>
        </p:nvSpPr>
        <p:spPr/>
        <p:txBody>
          <a:bodyPr/>
          <a:lstStyle/>
          <a:p>
            <a:fld id="{2EB2725F-413D-4F59-8CE2-74E616B577D3}" type="datetime1">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Content Placeholder 2"/>
          <p:cNvSpPr>
            <a:spLocks noGrp="1"/>
          </p:cNvSpPr>
          <p:nvPr>
            <p:ph idx="1" hasCustomPrompt="1"/>
          </p:nvPr>
        </p:nvSpPr>
        <p:spPr/>
        <p:txBody>
          <a:body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a:p>
        </p:txBody>
      </p:sp>
      <p:sp>
        <p:nvSpPr>
          <p:cNvPr id="4" name="Date Placeholder 3"/>
          <p:cNvSpPr>
            <a:spLocks noGrp="1"/>
          </p:cNvSpPr>
          <p:nvPr>
            <p:ph type="dt" sz="half" idx="10"/>
          </p:nvPr>
        </p:nvSpPr>
        <p:spPr/>
        <p:txBody>
          <a:bodyPr/>
          <a:lstStyle/>
          <a:p>
            <a:fld id="{F3DB5DBA-2858-4FE9-A762-5D5EEC15B45C}" type="datetime1">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62200"/>
            <a:ext cx="7772400" cy="2200275"/>
          </a:xfrm>
        </p:spPr>
        <p:txBody>
          <a:bodyPr anchor="b">
            <a:normAutofit/>
          </a:bodyPr>
          <a:lstStyle>
            <a:lvl1pPr algn="l">
              <a:defRPr sz="4800" b="0" cap="all"/>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endParaRPr lang="tr-TR" smtClean="0"/>
          </a:p>
        </p:txBody>
      </p:sp>
      <p:sp>
        <p:nvSpPr>
          <p:cNvPr id="4" name="Date Placeholder 3"/>
          <p:cNvSpPr>
            <a:spLocks noGrp="1"/>
          </p:cNvSpPr>
          <p:nvPr>
            <p:ph type="dt" sz="half" idx="10"/>
          </p:nvPr>
        </p:nvSpPr>
        <p:spPr/>
        <p:txBody>
          <a:bodyPr/>
          <a:lstStyle/>
          <a:p>
            <a:fld id="{92B81718-AED8-4132-BFE7-59101290AB7D}" type="datetime1">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Content Placeholder 2"/>
          <p:cNvSpPr>
            <a:spLocks noGrp="1"/>
          </p:cNvSpPr>
          <p:nvPr>
            <p:ph sz="half" idx="1" hasCustomPrompt="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4" name="Content Placeholder 3"/>
          <p:cNvSpPr>
            <a:spLocks noGrp="1"/>
          </p:cNvSpPr>
          <p:nvPr>
            <p:ph sz="half" idx="2" hasCustomPrompt="1"/>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5" name="Date Placeholder 4"/>
          <p:cNvSpPr>
            <a:spLocks noGrp="1"/>
          </p:cNvSpPr>
          <p:nvPr>
            <p:ph type="dt" sz="half" idx="10"/>
          </p:nvPr>
        </p:nvSpPr>
        <p:spPr/>
        <p:txBody>
          <a:bodyPr/>
          <a:lstStyle/>
          <a:p>
            <a:fld id="{46F171FC-EA42-4F6D-B865-1B3B513F1296}" type="datetime1">
              <a:rPr lang="tr-TR" smtClean="0"/>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endParaRPr lang="tr-TR" smtClean="0"/>
          </a:p>
        </p:txBody>
      </p:sp>
      <p:sp>
        <p:nvSpPr>
          <p:cNvPr id="4" name="Content Placeholder 3"/>
          <p:cNvSpPr>
            <a:spLocks noGrp="1"/>
          </p:cNvSpPr>
          <p:nvPr>
            <p:ph sz="half" idx="2" hasCustomPrompt="1"/>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5" name="Text Placeholder 4"/>
          <p:cNvSpPr>
            <a:spLocks noGrp="1"/>
          </p:cNvSpPr>
          <p:nvPr>
            <p:ph type="body" sz="quarter" idx="3" hasCustomPrompt="1"/>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endParaRPr lang="tr-TR" smtClean="0"/>
          </a:p>
        </p:txBody>
      </p:sp>
      <p:sp>
        <p:nvSpPr>
          <p:cNvPr id="6" name="Content Placeholder 5"/>
          <p:cNvSpPr>
            <a:spLocks noGrp="1"/>
          </p:cNvSpPr>
          <p:nvPr>
            <p:ph sz="quarter" idx="4" hasCustomPrompt="1"/>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7" name="Date Placeholder 6"/>
          <p:cNvSpPr>
            <a:spLocks noGrp="1"/>
          </p:cNvSpPr>
          <p:nvPr>
            <p:ph type="dt" sz="half" idx="10"/>
          </p:nvPr>
        </p:nvSpPr>
        <p:spPr/>
        <p:txBody>
          <a:bodyPr/>
          <a:lstStyle/>
          <a:p>
            <a:fld id="{F04A88C6-6843-444B-A264-3A91B17DEF0F}" type="datetime1">
              <a:rPr lang="tr-TR" smtClean="0"/>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fld>
            <a:endParaRPr lang="tr-T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3AB632FA-EA40-49F8-9551-92744786FBBF}" type="datetime1">
              <a:rPr lang="tr-TR" smtClean="0"/>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26D82-0FE6-4350-9657-247B0C4EC0EF}" type="datetime1">
              <a:rPr lang="tr-TR" smtClean="0"/>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80"/>
            <a:ext cx="2139696" cy="1261872"/>
          </a:xfrm>
        </p:spPr>
        <p:txBody>
          <a:bodyPr anchor="b">
            <a:no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hasCustomPrompt="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4" name="Text Placeholder 3"/>
          <p:cNvSpPr>
            <a:spLocks noGrp="1"/>
          </p:cNvSpPr>
          <p:nvPr>
            <p:ph type="body" sz="half" idx="2" hasCustomPrompt="1"/>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endParaRPr lang="tr-TR" smtClean="0"/>
          </a:p>
        </p:txBody>
      </p:sp>
      <p:sp>
        <p:nvSpPr>
          <p:cNvPr id="5" name="Date Placeholder 4"/>
          <p:cNvSpPr>
            <a:spLocks noGrp="1"/>
          </p:cNvSpPr>
          <p:nvPr>
            <p:ph type="dt" sz="half" idx="10"/>
          </p:nvPr>
        </p:nvSpPr>
        <p:spPr/>
        <p:txBody>
          <a:bodyPr/>
          <a:lstStyle/>
          <a:p>
            <a:fld id="{0147C036-834B-4B22-84EA-9723056160BD}" type="datetime1">
              <a:rPr lang="tr-TR" smtClean="0"/>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fld>
            <a:endParaRPr lang="tr-T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480"/>
            <a:ext cx="2142680" cy="1264920"/>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p:cNvSpPr>
          <p:nvPr>
            <p:ph type="pic" idx="1" hasCustomPrompt="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hasCustomPrompt="1"/>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endParaRPr lang="tr-TR" smtClean="0"/>
          </a:p>
        </p:txBody>
      </p:sp>
      <p:sp>
        <p:nvSpPr>
          <p:cNvPr id="5" name="Date Placeholder 4"/>
          <p:cNvSpPr>
            <a:spLocks noGrp="1"/>
          </p:cNvSpPr>
          <p:nvPr>
            <p:ph type="dt" sz="half" idx="10"/>
          </p:nvPr>
        </p:nvSpPr>
        <p:spPr/>
        <p:txBody>
          <a:bodyPr/>
          <a:lstStyle/>
          <a:p>
            <a:fld id="{03273824-13FE-4301-B4AF-F0B866FB2A31}" type="datetime1">
              <a:rPr lang="tr-TR" smtClean="0"/>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26404B8-8D9A-4EA6-BD6E-5D875A1045F2}" type="datetime1">
              <a:rPr lang="tr-TR" smtClean="0"/>
            </a:fld>
            <a:endParaRPr lang="tr-T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tr-T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302176B-0E47-46AC-8F43-DAB4B8A37D06}" type="slidenum">
              <a:rPr lang="tr-TR" smtClean="0"/>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emf"/><Relationship Id="rId1" Type="http://schemas.openxmlformats.org/officeDocument/2006/relationships/image" Target="../media/image59.pn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5.png"/><Relationship Id="rId1" Type="http://schemas.openxmlformats.org/officeDocument/2006/relationships/image" Target="../media/image7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png"/><Relationship Id="rId1" Type="http://schemas.openxmlformats.org/officeDocument/2006/relationships/image" Target="../media/image7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1.png"/></Relationships>
</file>

<file path=ppt/slides/_rels/slide14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72.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5.png"/></Relationships>
</file>

<file path=ppt/slides/_rels/slide14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png"/><Relationship Id="rId1" Type="http://schemas.openxmlformats.org/officeDocument/2006/relationships/image" Target="../media/image9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5.png"/><Relationship Id="rId1" Type="http://schemas.openxmlformats.org/officeDocument/2006/relationships/image" Target="../media/image94.png"/></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6.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8.png"/></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9.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0.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1.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2.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3.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4.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6.png"/><Relationship Id="rId1" Type="http://schemas.openxmlformats.org/officeDocument/2006/relationships/image" Target="../media/image105.png"/></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9.png"/><Relationship Id="rId1"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0.png"/></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1.pn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3.png"/><Relationship Id="rId1" Type="http://schemas.openxmlformats.org/officeDocument/2006/relationships/image" Target="../media/image11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6.png"/><Relationship Id="rId1" Type="http://schemas.openxmlformats.org/officeDocument/2006/relationships/image" Target="../media/image115.pn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8.png"/><Relationship Id="rId1" Type="http://schemas.openxmlformats.org/officeDocument/2006/relationships/image" Target="../media/image117.pn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0.png"/><Relationship Id="rId1" Type="http://schemas.openxmlformats.org/officeDocument/2006/relationships/image" Target="../media/image119.png"/></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2.png"/><Relationship Id="rId1" Type="http://schemas.openxmlformats.org/officeDocument/2006/relationships/image" Target="../media/image121.png"/></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4.png"/><Relationship Id="rId1" Type="http://schemas.openxmlformats.org/officeDocument/2006/relationships/image" Target="../media/image123.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6.png"/><Relationship Id="rId1" Type="http://schemas.openxmlformats.org/officeDocument/2006/relationships/image" Target="../media/image125.png"/></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8.png"/><Relationship Id="rId1" Type="http://schemas.openxmlformats.org/officeDocument/2006/relationships/image" Target="../media/image127.png"/></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0.png"/><Relationship Id="rId1" Type="http://schemas.openxmlformats.org/officeDocument/2006/relationships/image" Target="../media/image129.png"/></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2.png"/><Relationship Id="rId1" Type="http://schemas.openxmlformats.org/officeDocument/2006/relationships/image" Target="../media/image1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4.png"/><Relationship Id="rId1" Type="http://schemas.openxmlformats.org/officeDocument/2006/relationships/image" Target="../media/image133.png"/></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6.png"/><Relationship Id="rId1" Type="http://schemas.openxmlformats.org/officeDocument/2006/relationships/image" Target="../media/image135.png"/></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8.png"/><Relationship Id="rId1" Type="http://schemas.openxmlformats.org/officeDocument/2006/relationships/image" Target="../media/image137.png"/></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0.png"/><Relationship Id="rId1" Type="http://schemas.openxmlformats.org/officeDocument/2006/relationships/image" Target="../media/image139.png"/></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2.png"/><Relationship Id="rId1" Type="http://schemas.openxmlformats.org/officeDocument/2006/relationships/image" Target="../media/image141.png"/></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4.png"/><Relationship Id="rId1" Type="http://schemas.openxmlformats.org/officeDocument/2006/relationships/image" Target="../media/image143.pn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6.png"/><Relationship Id="rId1" Type="http://schemas.openxmlformats.org/officeDocument/2006/relationships/image" Target="../media/image14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8.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0.png"/><Relationship Id="rId1" Type="http://schemas.openxmlformats.org/officeDocument/2006/relationships/image" Target="../media/image149.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1.png"/></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3.png"/></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4.png"/></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6.png"/></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7.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58.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60.jpeg"/></Relationships>
</file>

<file path=ppt/slides/_rels/slide2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1.png"/></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2.png"/></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3.png"/></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tiff"/><Relationship Id="rId1" Type="http://schemas.openxmlformats.org/officeDocument/2006/relationships/image" Target="../media/image5.GIF"/></Relationships>
</file>

<file path=ppt/slides/_rels/slide2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4.png"/></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5.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6.emf"/></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7.png"/></Relationships>
</file>

<file path=ppt/slides/_rels/slide2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8.emf"/></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9.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tif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tiff"/></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0.png"/></Relationships>
</file>

<file path=ppt/slides/_rels/slide2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2.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3.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4.png"/></Relationships>
</file>

<file path=ppt/slides/_rels/slide2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5.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tiff"/></Relationships>
</file>

<file path=ppt/slides/_rels/slide2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7.png"/></Relationships>
</file>

<file path=ppt/slides/_rels/slide2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8.png"/></Relationships>
</file>

<file path=ppt/slides/_rels/slide2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9.png"/></Relationships>
</file>

<file path=ppt/slides/_rels/slide2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0.png"/></Relationships>
</file>

<file path=ppt/slides/_rels/slide2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1.emf"/></Relationships>
</file>

<file path=ppt/slides/_rels/slide2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2.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3.png"/></Relationships>
</file>

<file path=ppt/slides/_rels/slide2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5.png"/></Relationships>
</file>

<file path=ppt/slides/_rels/slide2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6.png"/></Relationships>
</file>

<file path=ppt/slides/_rels/slide2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7.png"/></Relationships>
</file>

<file path=ppt/slides/_rels/slide2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8.tiff"/></Relationships>
</file>

<file path=ppt/slides/_rels/slide2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9.tiff"/></Relationships>
</file>

<file path=ppt/slides/_rels/slide2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0.tif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1.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4.png"/><Relationship Id="rId1" Type="http://schemas.openxmlformats.org/officeDocument/2006/relationships/image" Target="../media/image193.png"/></Relationships>
</file>

<file path=ppt/slides/_rels/slide2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5.png"/></Relationships>
</file>

<file path=ppt/slides/_rels/slide2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6.png"/></Relationships>
</file>

<file path=ppt/slides/_rels/slide2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8.png"/><Relationship Id="rId1" Type="http://schemas.openxmlformats.org/officeDocument/2006/relationships/image" Target="../media/image197.png"/></Relationships>
</file>

<file path=ppt/slides/_rels/slide2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9.png"/></Relationships>
</file>

<file path=ppt/slides/_rels/slide2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1.png"/><Relationship Id="rId1" Type="http://schemas.openxmlformats.org/officeDocument/2006/relationships/image" Target="../media/image200.png"/></Relationships>
</file>

<file path=ppt/slides/_rels/slide2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2.png"/></Relationships>
</file>

<file path=ppt/slides/_rels/slide2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3.png"/></Relationships>
</file>

<file path=ppt/slides/_rels/slide2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4.tiff"/></Relationships>
</file>

<file path=ppt/slides/_rels/slide2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7.emf"/><Relationship Id="rId1" Type="http://schemas.openxmlformats.org/officeDocument/2006/relationships/image" Target="../media/image206.emf"/></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9.png"/><Relationship Id="rId1" Type="http://schemas.openxmlformats.org/officeDocument/2006/relationships/image" Target="../media/image208.png"/></Relationships>
</file>

<file path=ppt/slides/_rels/slide30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image" Target="../media/image210.png"/></Relationships>
</file>

<file path=ppt/slides/_rels/slide30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image" Target="../media/image213.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tiff"/></Relationships>
</file>

<file path=ppt/slides/_rels/slide3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7.png"/><Relationship Id="rId1" Type="http://schemas.openxmlformats.org/officeDocument/2006/relationships/image" Target="../media/image216.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8.tiff"/></Relationships>
</file>

<file path=ppt/slides/_rels/slide3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9.png"/></Relationships>
</file>

<file path=ppt/slides/_rels/slide3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0.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image" Target="../media/image221.png"/></Relationships>
</file>

<file path=ppt/slides/_rels/slide3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tiff"/><Relationship Id="rId1" Type="http://schemas.openxmlformats.org/officeDocument/2006/relationships/image" Target="../media/image14.png"/></Relationships>
</file>

<file path=ppt/slides/_rels/slide3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5.emf"/></Relationships>
</file>

<file path=ppt/slides/_rels/slide3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6.emf"/></Relationships>
</file>

<file path=ppt/slides/_rels/slide3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7.emf"/></Relationships>
</file>

<file path=ppt/slides/_rels/slide3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8.emf"/></Relationships>
</file>

<file path=ppt/slides/_rels/slide3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9.emf"/></Relationships>
</file>

<file path=ppt/slides/_rels/slide3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0.emf"/></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1.png"/></Relationships>
</file>

<file path=ppt/slides/_rels/slide3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3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3.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4.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5.png"/></Relationships>
</file>

<file path=ppt/slides/_rels/slide3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6.GIF"/></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7.pn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8.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9.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inspire.jrc.ec.europa.eu/" TargetMode="External"/></Relationships>
</file>

<file path=ppt/slides/_rels/slide3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0.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tiff"/></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tiff"/></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tiff"/><Relationship Id="rId1" Type="http://schemas.openxmlformats.org/officeDocument/2006/relationships/image" Target="../media/image49.png"/></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51.wmf"/><Relationship Id="rId1" Type="http://schemas.openxmlformats.org/officeDocument/2006/relationships/oleObject" Target="../embeddings/oleObject1.bin"/></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95536" y="1371600"/>
            <a:ext cx="8640960" cy="1927225"/>
          </a:xfrm>
        </p:spPr>
        <p:txBody>
          <a:bodyPr/>
          <a:lstStyle/>
          <a:p>
            <a:r>
              <a:rPr lang="tr-TR" sz="4800" b="1" noProof="1">
                <a:solidFill>
                  <a:schemeClr val="tx1"/>
                </a:solidFill>
              </a:rPr>
              <a:t>Coğrafİ BİlGİ SİSTEMLERİ</a:t>
            </a:r>
            <a:endParaRPr lang="tr-TR" sz="4800" dirty="0"/>
          </a:p>
        </p:txBody>
      </p:sp>
      <p:sp>
        <p:nvSpPr>
          <p:cNvPr id="3" name="Alt Başlık 2"/>
          <p:cNvSpPr>
            <a:spLocks noGrp="1"/>
          </p:cNvSpPr>
          <p:nvPr>
            <p:ph type="subTitle" idx="1"/>
          </p:nvPr>
        </p:nvSpPr>
        <p:spPr/>
        <p:txBody>
          <a:bodyPr/>
          <a:lstStyle/>
          <a:p>
            <a:r>
              <a:rPr lang="tr-TR" b="1" dirty="0" smtClean="0"/>
              <a:t>Prof. </a:t>
            </a:r>
            <a:r>
              <a:rPr lang="tr-TR" b="1" dirty="0"/>
              <a:t>Dr. Derya ÖZTÜRK</a:t>
            </a:r>
            <a:endParaRPr lang="tr-TR" b="1" dirty="0"/>
          </a:p>
          <a:p>
            <a:r>
              <a:rPr lang="tr-TR" b="1" dirty="0"/>
              <a:t>Samsun, </a:t>
            </a:r>
            <a:r>
              <a:rPr lang="tr-TR" b="1" dirty="0" smtClean="0"/>
              <a:t>2024</a:t>
            </a:r>
            <a:endParaRPr lang="tr-TR" b="1" dirty="0"/>
          </a:p>
          <a:p>
            <a:endParaRPr lang="tr-T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46646"/>
            <a:ext cx="7620000" cy="850106"/>
          </a:xfrm>
        </p:spPr>
        <p:txBody>
          <a:bodyPr/>
          <a:lstStyle/>
          <a:p>
            <a:r>
              <a:rPr lang="tr-TR" sz="2800" b="1" i="1" dirty="0" smtClean="0"/>
              <a:t>- Masaüstü CBS</a:t>
            </a:r>
            <a:endParaRPr lang="tr-TR" sz="2800" b="1" i="1" dirty="0"/>
          </a:p>
        </p:txBody>
      </p:sp>
      <p:sp>
        <p:nvSpPr>
          <p:cNvPr id="6" name="İçerik Yer Tutucusu 2"/>
          <p:cNvSpPr>
            <a:spLocks noGrp="1"/>
          </p:cNvSpPr>
          <p:nvPr>
            <p:ph idx="1"/>
          </p:nvPr>
        </p:nvSpPr>
        <p:spPr>
          <a:xfrm>
            <a:off x="395536" y="1484784"/>
            <a:ext cx="8424936" cy="4392488"/>
          </a:xfrm>
        </p:spPr>
        <p:txBody>
          <a:bodyPr>
            <a:noAutofit/>
          </a:bodyPr>
          <a:lstStyle/>
          <a:p>
            <a:r>
              <a:rPr lang="tr-TR" sz="2500" noProof="1" smtClean="0"/>
              <a:t>Masaüstü CBS yazılım kategorisi, basit görüntüleyicilerden (Örneğin; ESRI ArcReader, Intergraph GeoMedia Viewer ve MapInfo ProViewer) temel masaüstü haritalama ve CBS yazılım sistemlerine (Örneğin; Autodesk Map 3D, ESRI ArcView, Intergraph GeoMedia ve MapInfo Professional) ve en üst düzeyde, tam özellikli profesyonel CBS işleme/analiz sistemlerine (Örneğin; ESRI ArcGIS ArcInfo, Intergraph GeoMedia Professional ve GE Smallworld GIS) varıncaya kadar çeşitli seçenekler içerir. </a:t>
            </a:r>
            <a:endParaRPr lang="tr-TR" sz="2500" noProof="1" smtClean="0"/>
          </a:p>
          <a:p>
            <a:pPr marL="114300" indent="0">
              <a:spcBef>
                <a:spcPts val="1800"/>
              </a:spcBef>
              <a:buNone/>
            </a:pPr>
            <a:r>
              <a:rPr lang="tr-TR" sz="2500" noProof="1" smtClean="0"/>
              <a:t> </a:t>
            </a:r>
            <a:endParaRPr lang="tr-TR" sz="2500" noProof="1"/>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52400" y="116632"/>
            <a:ext cx="7620000" cy="1080120"/>
          </a:xfrm>
        </p:spPr>
        <p:txBody>
          <a:bodyPr vert="horz" lIns="91440" tIns="45720" rIns="91440" bIns="45720" rtlCol="0" anchor="ctr">
            <a:noAutofit/>
          </a:bodyPr>
          <a:lstStyle/>
          <a:p>
            <a:r>
              <a:rPr lang="tr-TR" sz="3200" b="1" i="1" dirty="0" smtClean="0"/>
              <a:t>Hücre </a:t>
            </a:r>
            <a:r>
              <a:rPr lang="tr-TR" sz="3200" b="1" i="1" dirty="0"/>
              <a:t>Bazında </a:t>
            </a:r>
            <a:r>
              <a:rPr lang="tr-TR" sz="3200" b="1" i="1" dirty="0" smtClean="0"/>
              <a:t>Kodlama</a:t>
            </a:r>
            <a:endParaRPr lang="tr-TR" sz="3200" b="1" i="1" dirty="0"/>
          </a:p>
        </p:txBody>
      </p:sp>
      <p:sp>
        <p:nvSpPr>
          <p:cNvPr id="3" name="İçerik Yer Tutucusu 2"/>
          <p:cNvSpPr>
            <a:spLocks noGrp="1"/>
          </p:cNvSpPr>
          <p:nvPr>
            <p:ph idx="1"/>
          </p:nvPr>
        </p:nvSpPr>
        <p:spPr>
          <a:xfrm>
            <a:off x="457200" y="1268760"/>
            <a:ext cx="7571184" cy="1900808"/>
          </a:xfrm>
        </p:spPr>
        <p:txBody>
          <a:bodyPr>
            <a:normAutofit/>
          </a:bodyPr>
          <a:lstStyle/>
          <a:p>
            <a:pPr>
              <a:spcBef>
                <a:spcPts val="1200"/>
              </a:spcBef>
            </a:pPr>
            <a:r>
              <a:rPr lang="tr-TR" sz="2400" dirty="0"/>
              <a:t>Hücre bazında kodlama yöntemi, en basit raster veri </a:t>
            </a:r>
            <a:r>
              <a:rPr lang="tr-TR" sz="2400" dirty="0" smtClean="0"/>
              <a:t>yapısıdır. </a:t>
            </a:r>
            <a:endParaRPr lang="tr-TR" sz="2400" dirty="0" smtClean="0"/>
          </a:p>
          <a:p>
            <a:pPr>
              <a:spcBef>
                <a:spcPts val="1200"/>
              </a:spcBef>
            </a:pPr>
            <a:r>
              <a:rPr lang="tr-TR" sz="2400" dirty="0" smtClean="0"/>
              <a:t>Raster veri, </a:t>
            </a:r>
            <a:r>
              <a:rPr lang="tr-TR" sz="2400" dirty="0"/>
              <a:t>matris olarak saklanır ve hücre değerleri satır ve sütuna göre dosyaya yazılır.</a:t>
            </a:r>
            <a:endParaRPr lang="tr-TR" sz="2400" dirty="0"/>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9671" y="3262800"/>
            <a:ext cx="5759017" cy="319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Autofit/>
          </a:bodyPr>
          <a:lstStyle/>
          <a:p>
            <a:r>
              <a:rPr lang="tr-TR" sz="3400" b="1" dirty="0" smtClean="0"/>
              <a:t>Raster Veri Sıkıştırma Yöntemleri</a:t>
            </a:r>
            <a:endParaRPr lang="tr-TR" sz="3400" b="1" dirty="0"/>
          </a:p>
        </p:txBody>
      </p:sp>
      <p:sp>
        <p:nvSpPr>
          <p:cNvPr id="3" name="İçerik Yer Tutucusu 2"/>
          <p:cNvSpPr>
            <a:spLocks noGrp="1"/>
          </p:cNvSpPr>
          <p:nvPr>
            <p:ph idx="1"/>
          </p:nvPr>
        </p:nvSpPr>
        <p:spPr>
          <a:xfrm>
            <a:off x="457200" y="1556792"/>
            <a:ext cx="8435280" cy="5141168"/>
          </a:xfrm>
        </p:spPr>
        <p:txBody>
          <a:bodyPr>
            <a:noAutofit/>
          </a:bodyPr>
          <a:lstStyle/>
          <a:p>
            <a:pPr lvl="1">
              <a:spcBef>
                <a:spcPts val="1200"/>
              </a:spcBef>
              <a:spcAft>
                <a:spcPts val="600"/>
              </a:spcAft>
            </a:pPr>
            <a:r>
              <a:rPr lang="tr-TR" altLang="tr-TR" sz="2800" noProof="1" smtClean="0"/>
              <a:t>Raster veriler genelde sıkıştırılarak saklanır. Sıkıştırma işlemi her hücrenin teker teker satır, sütun ve sahip olduğu değer ile kaydedilmesi yerine benzer hücrelerin gruplandırılarak saklanması esasına dayanır ve bu şekilde veri hacmi önemli ölçüde azaltılabilir.</a:t>
            </a:r>
            <a:endParaRPr lang="tr-TR" altLang="tr-TR" sz="2800" noProof="1" smtClean="0"/>
          </a:p>
          <a:p>
            <a:pPr lvl="3">
              <a:lnSpc>
                <a:spcPct val="80000"/>
              </a:lnSpc>
              <a:spcBef>
                <a:spcPts val="1200"/>
              </a:spcBef>
            </a:pPr>
            <a:r>
              <a:rPr lang="tr-TR" altLang="tr-TR" sz="2400" noProof="1" smtClean="0"/>
              <a:t>Zincir Kodları (Chain codes) </a:t>
            </a:r>
            <a:endParaRPr lang="tr-TR" altLang="tr-TR" sz="2400" noProof="1" smtClean="0"/>
          </a:p>
          <a:p>
            <a:pPr lvl="3">
              <a:lnSpc>
                <a:spcPct val="80000"/>
              </a:lnSpc>
              <a:spcBef>
                <a:spcPts val="1200"/>
              </a:spcBef>
            </a:pPr>
            <a:r>
              <a:rPr lang="tr-TR" altLang="tr-TR" sz="2400" noProof="1" smtClean="0"/>
              <a:t>Blok Kodları (Block Codes) </a:t>
            </a:r>
            <a:endParaRPr lang="tr-TR" altLang="tr-TR" sz="2400" noProof="1" smtClean="0"/>
          </a:p>
          <a:p>
            <a:pPr lvl="3">
              <a:lnSpc>
                <a:spcPct val="80000"/>
              </a:lnSpc>
              <a:spcBef>
                <a:spcPts val="1200"/>
              </a:spcBef>
            </a:pPr>
            <a:r>
              <a:rPr lang="tr-TR" sz="2400" noProof="1" smtClean="0"/>
              <a:t>Satır Boyunca Kodlama (Run Length Encoding: RLE)</a:t>
            </a:r>
            <a:endParaRPr lang="tr-TR" sz="2400" noProof="1" smtClean="0"/>
          </a:p>
          <a:p>
            <a:pPr lvl="3">
              <a:spcBef>
                <a:spcPts val="1200"/>
              </a:spcBef>
            </a:pPr>
            <a:r>
              <a:rPr lang="tr-TR" sz="2400" noProof="1" smtClean="0"/>
              <a:t>Dörtlü Ağaç Kodlama (Quad-tree raster encoding)</a:t>
            </a:r>
            <a:endParaRPr lang="tr-TR" sz="2400" noProof="1"/>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7620000" cy="720080"/>
          </a:xfrm>
        </p:spPr>
        <p:txBody>
          <a:bodyPr vert="horz" lIns="91440" tIns="45720" rIns="91440" bIns="45720" rtlCol="0" anchor="ctr">
            <a:noAutofit/>
          </a:bodyPr>
          <a:lstStyle/>
          <a:p>
            <a:r>
              <a:rPr lang="tr-TR" sz="3200" b="1" i="1" dirty="0" smtClean="0"/>
              <a:t>Zincir Kodları</a:t>
            </a:r>
            <a:endParaRPr lang="tr-TR" sz="3200" b="1" i="1" dirty="0"/>
          </a:p>
        </p:txBody>
      </p:sp>
      <p:sp>
        <p:nvSpPr>
          <p:cNvPr id="3" name="İçerik Yer Tutucusu 2"/>
          <p:cNvSpPr>
            <a:spLocks noGrp="1"/>
          </p:cNvSpPr>
          <p:nvPr>
            <p:ph idx="1"/>
          </p:nvPr>
        </p:nvSpPr>
        <p:spPr>
          <a:xfrm>
            <a:off x="323528" y="1096144"/>
            <a:ext cx="8568952" cy="1180728"/>
          </a:xfrm>
        </p:spPr>
        <p:txBody>
          <a:bodyPr>
            <a:noAutofit/>
          </a:bodyPr>
          <a:lstStyle/>
          <a:p>
            <a:r>
              <a:rPr lang="tr-TR" altLang="tr-TR" dirty="0"/>
              <a:t>Bilgisayarda kodlanacak bölgenin sınırları belirli bir orijinden başlayarak (örneğin sol alt) ana yönlerdeki birim vektörler dizisi şeklinde saat ibresi yönünde tanımlanır.</a:t>
            </a:r>
            <a:endParaRPr lang="tr-TR" altLang="tr-TR"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1640" y="2629619"/>
            <a:ext cx="609600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7620000" cy="720080"/>
          </a:xfrm>
        </p:spPr>
        <p:txBody>
          <a:bodyPr vert="horz" lIns="91440" tIns="45720" rIns="91440" bIns="45720" rtlCol="0" anchor="ctr">
            <a:noAutofit/>
          </a:bodyPr>
          <a:lstStyle/>
          <a:p>
            <a:r>
              <a:rPr lang="tr-TR" sz="3200" b="1" i="1" dirty="0" smtClean="0"/>
              <a:t>Blok Kodları</a:t>
            </a:r>
            <a:endParaRPr lang="tr-TR" sz="3200" b="1" i="1" dirty="0"/>
          </a:p>
        </p:txBody>
      </p:sp>
      <p:sp>
        <p:nvSpPr>
          <p:cNvPr id="3" name="İçerik Yer Tutucusu 2"/>
          <p:cNvSpPr>
            <a:spLocks noGrp="1"/>
          </p:cNvSpPr>
          <p:nvPr>
            <p:ph idx="1"/>
          </p:nvPr>
        </p:nvSpPr>
        <p:spPr>
          <a:xfrm>
            <a:off x="323528" y="1096144"/>
            <a:ext cx="8568952" cy="2404864"/>
          </a:xfrm>
        </p:spPr>
        <p:txBody>
          <a:bodyPr>
            <a:noAutofit/>
          </a:bodyPr>
          <a:lstStyle/>
          <a:p>
            <a:pPr>
              <a:lnSpc>
                <a:spcPct val="80000"/>
              </a:lnSpc>
              <a:spcAft>
                <a:spcPts val="600"/>
              </a:spcAft>
            </a:pPr>
            <a:r>
              <a:rPr lang="tr-TR" altLang="tr-TR" sz="2800" dirty="0"/>
              <a:t>Raster verinin bütünü öncelikle kare şeklinde bloklara ayrılır ve </a:t>
            </a:r>
            <a:r>
              <a:rPr lang="tr-TR" altLang="tr-TR" sz="2800" dirty="0" smtClean="0"/>
              <a:t>her </a:t>
            </a:r>
            <a:r>
              <a:rPr lang="tr-TR" altLang="tr-TR" sz="2800" dirty="0"/>
              <a:t>bir kare blok 3 sayı ile </a:t>
            </a:r>
            <a:r>
              <a:rPr lang="tr-TR" altLang="tr-TR" sz="2800" dirty="0" smtClean="0"/>
              <a:t>(karenin </a:t>
            </a:r>
            <a:r>
              <a:rPr lang="tr-TR" altLang="tr-TR" sz="2800" dirty="0"/>
              <a:t>orijini yani sol alt köşenin </a:t>
            </a:r>
            <a:r>
              <a:rPr lang="tr-TR" altLang="tr-TR" sz="2800" dirty="0" smtClean="0"/>
              <a:t>sütun numarası, satır numarası </a:t>
            </a:r>
            <a:r>
              <a:rPr lang="tr-TR" altLang="tr-TR" sz="2800" dirty="0"/>
              <a:t>ve kare kenarının piksel sayısı) kodlanır.</a:t>
            </a:r>
            <a:endParaRPr lang="tr-TR" altLang="tr-TR" sz="2800" dirty="0"/>
          </a:p>
          <a:p>
            <a:pPr>
              <a:lnSpc>
                <a:spcPct val="80000"/>
              </a:lnSpc>
              <a:spcAft>
                <a:spcPts val="600"/>
              </a:spcAft>
            </a:pPr>
            <a:r>
              <a:rPr lang="tr-TR" altLang="tr-TR" sz="2800" dirty="0" smtClean="0"/>
              <a:t>Blok </a:t>
            </a:r>
            <a:r>
              <a:rPr lang="tr-TR" altLang="tr-TR" sz="2800" dirty="0"/>
              <a:t>kodlama kolay olmakla beraber, ortak sınırların 2 kez kodlanması dezavantajdır.</a:t>
            </a:r>
            <a:endParaRPr lang="tr-TR" altLang="tr-TR" sz="28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4" y="3871956"/>
            <a:ext cx="5808303" cy="268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807" y="4149080"/>
            <a:ext cx="2986486" cy="22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7620000" cy="720080"/>
          </a:xfrm>
        </p:spPr>
        <p:txBody>
          <a:bodyPr vert="horz" lIns="91440" tIns="45720" rIns="91440" bIns="45720" rtlCol="0" anchor="ctr">
            <a:noAutofit/>
          </a:bodyPr>
          <a:lstStyle/>
          <a:p>
            <a:r>
              <a:rPr lang="tr-TR" sz="3200" b="1" i="1" dirty="0" smtClean="0"/>
              <a:t>Satır Boyunca Kodlama</a:t>
            </a:r>
            <a:endParaRPr lang="tr-TR" sz="3200" b="1" i="1" dirty="0"/>
          </a:p>
        </p:txBody>
      </p:sp>
      <p:sp>
        <p:nvSpPr>
          <p:cNvPr id="3" name="İçerik Yer Tutucusu 2"/>
          <p:cNvSpPr>
            <a:spLocks noGrp="1"/>
          </p:cNvSpPr>
          <p:nvPr>
            <p:ph idx="1"/>
          </p:nvPr>
        </p:nvSpPr>
        <p:spPr>
          <a:xfrm>
            <a:off x="323528" y="1096144"/>
            <a:ext cx="8568952" cy="1180728"/>
          </a:xfrm>
        </p:spPr>
        <p:txBody>
          <a:bodyPr>
            <a:noAutofit/>
          </a:bodyPr>
          <a:lstStyle/>
          <a:p>
            <a:r>
              <a:rPr lang="tr-TR" sz="2400" dirty="0"/>
              <a:t>Yöntemin temel mantığı, </a:t>
            </a:r>
            <a:r>
              <a:rPr lang="tr-TR" sz="2400" dirty="0" smtClean="0"/>
              <a:t>her satırda bir </a:t>
            </a:r>
            <a:r>
              <a:rPr lang="tr-TR" sz="2400" dirty="0"/>
              <a:t>değerin ardışık olarak tekrar etmesi durumunda, o değerin bir defa kodlanıp, ardından tekrar sayısının kodlanmasıdır. </a:t>
            </a:r>
            <a:endParaRPr lang="tr-TR" sz="2400" dirty="0"/>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51920" y="4941168"/>
            <a:ext cx="44259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20888"/>
            <a:ext cx="4160639" cy="255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7620000" cy="792088"/>
          </a:xfrm>
        </p:spPr>
        <p:txBody>
          <a:bodyPr vert="horz" lIns="91440" tIns="45720" rIns="91440" bIns="45720" rtlCol="0" anchor="ctr">
            <a:noAutofit/>
          </a:bodyPr>
          <a:lstStyle/>
          <a:p>
            <a:r>
              <a:rPr lang="tr-TR" sz="3200" b="1" i="1" dirty="0" smtClean="0"/>
              <a:t>Dörtlü Ağaç Kodlama</a:t>
            </a:r>
            <a:endParaRPr lang="tr-TR" sz="3200" b="1" i="1" dirty="0"/>
          </a:p>
        </p:txBody>
      </p:sp>
      <p:sp>
        <p:nvSpPr>
          <p:cNvPr id="3" name="İçerik Yer Tutucusu 2"/>
          <p:cNvSpPr>
            <a:spLocks noGrp="1"/>
          </p:cNvSpPr>
          <p:nvPr>
            <p:ph idx="1"/>
          </p:nvPr>
        </p:nvSpPr>
        <p:spPr>
          <a:xfrm>
            <a:off x="179512" y="1052736"/>
            <a:ext cx="8856984" cy="2313736"/>
          </a:xfrm>
        </p:spPr>
        <p:txBody>
          <a:bodyPr>
            <a:noAutofit/>
          </a:bodyPr>
          <a:lstStyle/>
          <a:p>
            <a:r>
              <a:rPr lang="tr-TR" sz="2000" dirty="0" smtClean="0"/>
              <a:t>Raster </a:t>
            </a:r>
            <a:r>
              <a:rPr lang="tr-TR" sz="2000" dirty="0"/>
              <a:t>veri, aşamalı olarak 4’e bölünerek karelere ayrılır. Bu işlem tamamen aynı hücrelerden oluşan bölümler elde edilinceye kadar devam eder. Yani düğümler bölünmeye devam edilerek tam dolu veya tam boş hücreler elde edilinceye kadar işlem sürdürülür. Her bölme işleminde Kuzeybatı yönü 0, Kuzeydoğu yönü 1, Güneybatı yönü 2 ve Güneydoğu yönü 3 olarak kodlanır. En son olarak, raster verinin dolu piksellere göre kodlaması yapılır.</a:t>
            </a:r>
            <a:endParaRPr lang="tr-TR" sz="2000" dirty="0"/>
          </a:p>
          <a:p>
            <a:endParaRPr lang="tr-TR" sz="2000" dirty="0"/>
          </a:p>
        </p:txBody>
      </p:sp>
      <p:pic>
        <p:nvPicPr>
          <p:cNvPr id="7" name="Resim 6"/>
          <p:cNvPicPr/>
          <p:nvPr/>
        </p:nvPicPr>
        <p:blipFill>
          <a:blip r:embed="rId1">
            <a:extLst>
              <a:ext uri="{28A0092B-C50C-407E-A947-70E740481C1C}">
                <a14:useLocalDpi xmlns:a14="http://schemas.microsoft.com/office/drawing/2010/main" val="0"/>
              </a:ext>
            </a:extLst>
          </a:blip>
          <a:stretch>
            <a:fillRect/>
          </a:stretch>
        </p:blipFill>
        <p:spPr>
          <a:xfrm>
            <a:off x="1835696" y="3212976"/>
            <a:ext cx="5400600" cy="3600400"/>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smtClean="0"/>
              <a:t>Kaynaklar</a:t>
            </a:r>
            <a:endParaRPr lang="tr-TR" b="1" dirty="0"/>
          </a:p>
        </p:txBody>
      </p:sp>
      <p:sp>
        <p:nvSpPr>
          <p:cNvPr id="3" name="İçerik Yer Tutucusu 2"/>
          <p:cNvSpPr>
            <a:spLocks noGrp="1"/>
          </p:cNvSpPr>
          <p:nvPr>
            <p:ph idx="1"/>
          </p:nvPr>
        </p:nvSpPr>
        <p:spPr>
          <a:xfrm>
            <a:off x="457200" y="1484784"/>
            <a:ext cx="8363272" cy="4876800"/>
          </a:xfrm>
        </p:spPr>
        <p:txBody>
          <a:bodyPr>
            <a:normAutofit/>
          </a:bodyPr>
          <a:lstStyle/>
          <a:p>
            <a:r>
              <a:rPr lang="tr-TR" sz="2200" noProof="1"/>
              <a:t>Eldrandaly, K. 2007. Expert Systems, GIS, and Spatial Decision Making: Current Practices and New Trends.  In: Expert Systems Research Trends, Editor: A.R. Tyler,  Chapter 8.</a:t>
            </a:r>
            <a:endParaRPr lang="tr-TR" sz="2200" noProof="1"/>
          </a:p>
          <a:p>
            <a:r>
              <a:rPr lang="tr-TR" sz="2200" noProof="1"/>
              <a:t>Forster, M. 2000. Review of the use of Geographical Information Systems in the Marketing and Planning of Logistics Services. Christian Salvesen Logistics Research Paper no.3.</a:t>
            </a:r>
            <a:endParaRPr lang="tr-TR" sz="2200" noProof="1"/>
          </a:p>
          <a:p>
            <a:r>
              <a:rPr lang="tr-TR" sz="2200" noProof="1"/>
              <a:t>Düzgün, Ş. 2010. Coğrafi Bilgi Sistemlerine Giriş, Ulusal Açık Ders Malzemeleri.</a:t>
            </a:r>
            <a:endParaRPr lang="tr-TR" sz="2200" noProof="1"/>
          </a:p>
          <a:p>
            <a:r>
              <a:rPr lang="tr-TR" sz="2200" dirty="0"/>
              <a:t>https://saylordotorg.github.io/text_essentials-of-geographic-information-systems/s08-data-models-for-gis.html</a:t>
            </a:r>
            <a:r>
              <a:rPr lang="tr-TR" sz="2200" noProof="1"/>
              <a:t> </a:t>
            </a:r>
            <a:endParaRPr lang="tr-TR" sz="2200" noProof="1"/>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4 - 5: VEKTÖR VERİLERİN BİLGİSAYARDA SAKLANMASI</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85800"/>
            <a:ext cx="8964488" cy="1143000"/>
          </a:xfrm>
        </p:spPr>
        <p:txBody>
          <a:bodyPr vert="horz" lIns="91440" tIns="45720" rIns="91440" bIns="45720" rtlCol="0" anchor="ctr">
            <a:noAutofit/>
          </a:bodyPr>
          <a:lstStyle/>
          <a:p>
            <a:r>
              <a:rPr lang="tr-TR" sz="3400" b="1" noProof="1" smtClean="0"/>
              <a:t>Vektör (Vektörel) Veri Yapısı (Vektör Verilerin Bilgisayarda Saklanması)</a:t>
            </a:r>
            <a:endParaRPr lang="tr-TR" sz="3400" noProof="1"/>
          </a:p>
        </p:txBody>
      </p:sp>
      <p:sp>
        <p:nvSpPr>
          <p:cNvPr id="3" name="İçerik Yer Tutucusu 2"/>
          <p:cNvSpPr>
            <a:spLocks noGrp="1"/>
          </p:cNvSpPr>
          <p:nvPr>
            <p:ph idx="1"/>
          </p:nvPr>
        </p:nvSpPr>
        <p:spPr>
          <a:xfrm>
            <a:off x="457200" y="1844824"/>
            <a:ext cx="7787208" cy="3312368"/>
          </a:xfrm>
        </p:spPr>
        <p:txBody>
          <a:bodyPr vert="horz" lIns="91440" tIns="45720" rIns="91440" bIns="45720" rtlCol="0">
            <a:noAutofit/>
          </a:bodyPr>
          <a:lstStyle/>
          <a:p>
            <a:pPr>
              <a:spcBef>
                <a:spcPts val="1200"/>
              </a:spcBef>
            </a:pPr>
            <a:r>
              <a:rPr lang="tr-TR" sz="2800" dirty="0"/>
              <a:t>Vektör veri yapısı, vektör </a:t>
            </a:r>
            <a:r>
              <a:rPr lang="tr-TR" sz="2800" dirty="0" smtClean="0"/>
              <a:t>verilerin </a:t>
            </a:r>
            <a:r>
              <a:rPr lang="tr-TR" sz="2800" dirty="0"/>
              <a:t>depolanma yöntem veya biçimini ifade eder. </a:t>
            </a:r>
            <a:endParaRPr lang="tr-TR" sz="2800" dirty="0"/>
          </a:p>
          <a:p>
            <a:pPr>
              <a:spcBef>
                <a:spcPts val="1200"/>
              </a:spcBef>
            </a:pPr>
            <a:r>
              <a:rPr lang="tr-TR" sz="2800" dirty="0"/>
              <a:t>Vektör veri modellerinin yapılandırılması için iki yaygın yöntem:</a:t>
            </a:r>
            <a:endParaRPr lang="tr-TR" sz="2800" dirty="0"/>
          </a:p>
          <a:p>
            <a:pPr lvl="1">
              <a:spcBef>
                <a:spcPts val="1200"/>
              </a:spcBef>
            </a:pPr>
            <a:r>
              <a:rPr lang="tr-TR" sz="2400" dirty="0"/>
              <a:t>Spagetti Veri Modeli</a:t>
            </a:r>
            <a:endParaRPr lang="tr-TR" sz="2400" dirty="0"/>
          </a:p>
          <a:p>
            <a:pPr lvl="1">
              <a:spcBef>
                <a:spcPts val="1200"/>
              </a:spcBef>
            </a:pPr>
            <a:r>
              <a:rPr lang="tr-TR" sz="2400" dirty="0"/>
              <a:t>Topolojik Veri Modeli</a:t>
            </a:r>
            <a:endParaRPr lang="tr-TR" sz="2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363272" cy="864096"/>
          </a:xfrm>
        </p:spPr>
        <p:txBody>
          <a:bodyPr vert="horz" lIns="91440" tIns="45720" rIns="91440" bIns="45720" rtlCol="0" anchor="ctr">
            <a:noAutofit/>
          </a:bodyPr>
          <a:lstStyle/>
          <a:p>
            <a:r>
              <a:rPr lang="tr-TR" sz="3200" b="1" dirty="0" smtClean="0"/>
              <a:t>Spagetti Veri Modeli</a:t>
            </a:r>
            <a:endParaRPr lang="tr-TR" sz="3200" b="1" dirty="0"/>
          </a:p>
        </p:txBody>
      </p:sp>
      <p:sp>
        <p:nvSpPr>
          <p:cNvPr id="3" name="İçerik Yer Tutucusu 2"/>
          <p:cNvSpPr>
            <a:spLocks noGrp="1"/>
          </p:cNvSpPr>
          <p:nvPr>
            <p:ph idx="1"/>
          </p:nvPr>
        </p:nvSpPr>
        <p:spPr>
          <a:xfrm>
            <a:off x="457200" y="1484784"/>
            <a:ext cx="8435280" cy="5184576"/>
          </a:xfrm>
        </p:spPr>
        <p:txBody>
          <a:bodyPr vert="horz" lIns="91440" tIns="45720" rIns="91440" bIns="45720" rtlCol="0">
            <a:noAutofit/>
          </a:bodyPr>
          <a:lstStyle/>
          <a:p>
            <a:pPr>
              <a:spcBef>
                <a:spcPts val="1200"/>
              </a:spcBef>
            </a:pPr>
            <a:r>
              <a:rPr lang="tr-TR" sz="2800" dirty="0"/>
              <a:t>En basit vektör veri yapısı </a:t>
            </a:r>
            <a:r>
              <a:rPr lang="tr-TR" sz="2800" dirty="0" smtClean="0"/>
              <a:t>Spagetti </a:t>
            </a:r>
            <a:r>
              <a:rPr lang="tr-TR" sz="2800" dirty="0"/>
              <a:t>V</a:t>
            </a:r>
            <a:r>
              <a:rPr lang="tr-TR" sz="2800" dirty="0" smtClean="0"/>
              <a:t>eri </a:t>
            </a:r>
            <a:r>
              <a:rPr lang="tr-TR" sz="2800" dirty="0"/>
              <a:t>M</a:t>
            </a:r>
            <a:r>
              <a:rPr lang="tr-TR" sz="2800" dirty="0" smtClean="0"/>
              <a:t>odelidir</a:t>
            </a:r>
            <a:r>
              <a:rPr lang="tr-TR" sz="2800" dirty="0"/>
              <a:t>. </a:t>
            </a:r>
            <a:endParaRPr lang="tr-TR" sz="2800" dirty="0"/>
          </a:p>
          <a:p>
            <a:pPr>
              <a:spcBef>
                <a:spcPts val="1200"/>
              </a:spcBef>
            </a:pPr>
            <a:r>
              <a:rPr lang="tr-TR" sz="2800" dirty="0"/>
              <a:t>Spagetti V</a:t>
            </a:r>
            <a:r>
              <a:rPr lang="tr-TR" sz="2800" dirty="0" smtClean="0"/>
              <a:t>eri </a:t>
            </a:r>
            <a:r>
              <a:rPr lang="tr-TR" sz="2800" dirty="0"/>
              <a:t>M</a:t>
            </a:r>
            <a:r>
              <a:rPr lang="tr-TR" sz="2800" dirty="0" smtClean="0"/>
              <a:t>odelinde </a:t>
            </a:r>
            <a:r>
              <a:rPr lang="tr-TR" altLang="tr-TR" sz="2800" dirty="0" smtClean="0"/>
              <a:t>coğrafi </a:t>
            </a:r>
            <a:r>
              <a:rPr lang="tr-TR" altLang="tr-TR" sz="2800" dirty="0"/>
              <a:t>varlıklar; nokta, çizgi ve </a:t>
            </a:r>
            <a:r>
              <a:rPr lang="tr-TR" altLang="tr-TR" sz="2800" dirty="0" smtClean="0"/>
              <a:t>alan (poligon) </a:t>
            </a:r>
            <a:r>
              <a:rPr lang="tr-TR" altLang="tr-TR" sz="2800" dirty="0"/>
              <a:t>şekillerinden birine </a:t>
            </a:r>
            <a:r>
              <a:rPr lang="tr-TR" altLang="tr-TR" sz="2800" dirty="0" smtClean="0"/>
              <a:t>benzetilerek ve koordinatlarla bilgisayarda saklanır.</a:t>
            </a:r>
            <a:r>
              <a:rPr lang="tr-TR" sz="2800" dirty="0" smtClean="0"/>
              <a:t> </a:t>
            </a:r>
            <a:endParaRPr lang="tr-TR" sz="2800" dirty="0"/>
          </a:p>
          <a:p>
            <a:pPr lvl="1">
              <a:spcBef>
                <a:spcPts val="1200"/>
              </a:spcBef>
            </a:pPr>
            <a:r>
              <a:rPr lang="tr-TR" sz="2400" dirty="0"/>
              <a:t>Nokta detaylar tek bir (x, y) koordinat çifti şeklinde temsil edilir.</a:t>
            </a:r>
            <a:endParaRPr lang="tr-TR" sz="2400" dirty="0"/>
          </a:p>
          <a:p>
            <a:pPr lvl="1">
              <a:spcBef>
                <a:spcPts val="1200"/>
              </a:spcBef>
            </a:pPr>
            <a:r>
              <a:rPr lang="tr-TR" sz="2400" dirty="0"/>
              <a:t>Çizgi ve alan detaylar, (x, y) koordinat çiftleri dizisi olarak temsil edilir.</a:t>
            </a:r>
            <a:endParaRPr lang="tr-TR" sz="2400" dirty="0"/>
          </a:p>
          <a:p>
            <a:pPr lvl="1">
              <a:spcBef>
                <a:spcPts val="1200"/>
              </a:spcBef>
            </a:pPr>
            <a:r>
              <a:rPr lang="tr-TR" sz="2400" dirty="0"/>
              <a:t>Alan detaylar, aynı noktada başlayıp biten kapalı bir döngü olarak kodlanır.</a:t>
            </a:r>
            <a:endParaRPr lang="tr-TR" sz="2400" dirty="0"/>
          </a:p>
          <a:p>
            <a:pPr lvl="1">
              <a:spcBef>
                <a:spcPts val="1200"/>
              </a:spcBef>
            </a:pPr>
            <a:endParaRPr lang="tr-TR" sz="2400" dirty="0"/>
          </a:p>
          <a:p>
            <a:pPr lvl="1">
              <a:spcBef>
                <a:spcPts val="1200"/>
              </a:spcBef>
            </a:pPr>
            <a:endParaRPr lang="tr-TR" sz="2400" dirty="0"/>
          </a:p>
          <a:p>
            <a:pPr lvl="1">
              <a:spcBef>
                <a:spcPts val="1200"/>
              </a:spcBef>
            </a:pPr>
            <a:endParaRPr lang="tr-TR" sz="2400" dirty="0"/>
          </a:p>
          <a:p>
            <a:pPr lvl="1">
              <a:spcBef>
                <a:spcPts val="1200"/>
              </a:spcBef>
            </a:pPr>
            <a:endParaRPr lang="tr-TR"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850106"/>
          </a:xfrm>
        </p:spPr>
        <p:txBody>
          <a:bodyPr/>
          <a:lstStyle/>
          <a:p>
            <a:r>
              <a:rPr lang="tr-TR" sz="3200" b="1" dirty="0" smtClean="0"/>
              <a:t>- </a:t>
            </a:r>
            <a:r>
              <a:rPr lang="tr-TR" sz="2800" b="1" i="1" dirty="0" smtClean="0"/>
              <a:t>Server </a:t>
            </a:r>
            <a:r>
              <a:rPr lang="tr-TR" sz="2800" b="1" i="1" dirty="0"/>
              <a:t>(Sunucu) CBS</a:t>
            </a:r>
            <a:endParaRPr lang="tr-TR" sz="2800" b="1" i="1" dirty="0"/>
          </a:p>
        </p:txBody>
      </p:sp>
      <p:sp>
        <p:nvSpPr>
          <p:cNvPr id="6" name="İçerik Yer Tutucusu 2"/>
          <p:cNvSpPr>
            <a:spLocks noGrp="1"/>
          </p:cNvSpPr>
          <p:nvPr>
            <p:ph idx="1"/>
          </p:nvPr>
        </p:nvSpPr>
        <p:spPr>
          <a:xfrm>
            <a:off x="395536" y="1484784"/>
            <a:ext cx="8496944" cy="4752528"/>
          </a:xfrm>
        </p:spPr>
        <p:txBody>
          <a:bodyPr>
            <a:noAutofit/>
          </a:bodyPr>
          <a:lstStyle/>
          <a:p>
            <a:r>
              <a:rPr lang="tr-TR" sz="2500" noProof="1" smtClean="0"/>
              <a:t>Sunucu CBS, bir dizi ağ bağlantılı istemcilerden gelen eşzamanlı işlem isteklerini işleyebilen bir bilgisayar sunucusunda çalışır. Sunucu CBS’de başlangıçta, görüntüleme ve sorgulama uygulamalarına odaklanılmıştır, ancak şimdi haritalama, rotalama, veri yayınlama vb. fonksiyonlar sunulmaktadır. Günümüzde sunucu CBS, çok kullanıcılı bir sunucu ortamında tam CBS işlevselliği sunar. Sunucu CBS örnekleri arasında AutoDesk MapGuide, ESRI ArcGIS Server, GE Spatial Application Server, Intergraph GeoMedia Webmap ve MapInfo MapXtreme bulunur. </a:t>
            </a:r>
            <a:endParaRPr lang="tr-TR" sz="2500" noProof="1"/>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02840" y="404664"/>
            <a:ext cx="8229600" cy="792088"/>
          </a:xfrm>
        </p:spPr>
        <p:txBody>
          <a:bodyPr vert="horz" lIns="91440" tIns="45720" rIns="91440" bIns="45720" rtlCol="0" anchor="ctr">
            <a:normAutofit/>
          </a:bodyPr>
          <a:lstStyle/>
          <a:p>
            <a:r>
              <a:rPr lang="tr-TR" sz="3200" b="1" dirty="0"/>
              <a:t>Spagetti Veri Modeli</a:t>
            </a:r>
            <a:endParaRPr lang="tr-TR" sz="3200" b="1"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1412776"/>
            <a:ext cx="8525162" cy="461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18654"/>
            <a:ext cx="7620000" cy="706090"/>
          </a:xfrm>
        </p:spPr>
        <p:txBody>
          <a:bodyPr/>
          <a:lstStyle/>
          <a:p>
            <a:r>
              <a:rPr lang="tr-TR" sz="3200" b="1" dirty="0" smtClean="0"/>
              <a:t>Spagetti </a:t>
            </a:r>
            <a:r>
              <a:rPr lang="tr-TR" sz="3200" b="1" dirty="0"/>
              <a:t>Veri Modeli</a:t>
            </a:r>
            <a:endParaRPr lang="tr-TR" sz="3200" dirty="0"/>
          </a:p>
        </p:txBody>
      </p:sp>
      <p:sp>
        <p:nvSpPr>
          <p:cNvPr id="3" name="İçerik Yer Tutucusu 2"/>
          <p:cNvSpPr>
            <a:spLocks noGrp="1"/>
          </p:cNvSpPr>
          <p:nvPr>
            <p:ph idx="1"/>
          </p:nvPr>
        </p:nvSpPr>
        <p:spPr>
          <a:xfrm>
            <a:off x="457200" y="1266145"/>
            <a:ext cx="8435280" cy="1036712"/>
          </a:xfrm>
        </p:spPr>
        <p:txBody>
          <a:bodyPr>
            <a:normAutofit fontScale="92500" lnSpcReduction="10000"/>
          </a:bodyPr>
          <a:lstStyle/>
          <a:p>
            <a:r>
              <a:rPr lang="tr-TR" noProof="1" smtClean="0"/>
              <a:t>Her nokta, çizgi veya alan, o detayın ID’sinden ve geometrisini tanımlayan koordinat listesinden oluşan bir kayıt olarak bir dosyada saklanır.</a:t>
            </a:r>
            <a:endParaRPr lang="tr-TR" noProof="1" smtClean="0"/>
          </a:p>
          <a:p>
            <a:pPr marL="114300" indent="0">
              <a:buNone/>
            </a:pPr>
            <a:endParaRPr lang="tr-TR" noProof="1"/>
          </a:p>
        </p:txBody>
      </p:sp>
      <p:sp>
        <p:nvSpPr>
          <p:cNvPr id="5" name="Metin kutusu 4"/>
          <p:cNvSpPr txBox="1"/>
          <p:nvPr/>
        </p:nvSpPr>
        <p:spPr>
          <a:xfrm>
            <a:off x="5148064" y="2665799"/>
            <a:ext cx="3312368" cy="1077218"/>
          </a:xfrm>
          <a:prstGeom prst="rect">
            <a:avLst/>
          </a:prstGeom>
          <a:noFill/>
        </p:spPr>
        <p:txBody>
          <a:bodyPr wrap="square" rtlCol="0">
            <a:spAutoFit/>
          </a:bodyPr>
          <a:lstStyle/>
          <a:p>
            <a:r>
              <a:rPr lang="tr-TR" sz="1600" b="1" noProof="1" smtClean="0"/>
              <a:t>ID</a:t>
            </a:r>
            <a:r>
              <a:rPr lang="tr-TR" sz="1600" noProof="1" smtClean="0"/>
              <a:t> (identification), bir sistemin bir detayı tanıyabilmesi ve detayın ne olduğunu anlayabilmesi için kullanılan kimliktir.  </a:t>
            </a:r>
            <a:endParaRPr lang="tr-TR" sz="1600" noProof="1"/>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2530037"/>
            <a:ext cx="3024336" cy="178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97152"/>
            <a:ext cx="3268175"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411" y="4834627"/>
            <a:ext cx="3651997" cy="17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7620000" cy="864096"/>
          </a:xfrm>
        </p:spPr>
        <p:txBody>
          <a:bodyPr vert="horz" lIns="91440" tIns="45720" rIns="91440" bIns="45720" rtlCol="0" anchor="ctr">
            <a:noAutofit/>
          </a:bodyPr>
          <a:lstStyle/>
          <a:p>
            <a:r>
              <a:rPr lang="tr-TR" sz="3200" b="1" i="1" dirty="0" smtClean="0"/>
              <a:t>Spagetti Veri Modelinin Özellikleri</a:t>
            </a:r>
            <a:endParaRPr lang="tr-TR" sz="3200" b="1" i="1" dirty="0"/>
          </a:p>
        </p:txBody>
      </p:sp>
      <p:sp>
        <p:nvSpPr>
          <p:cNvPr id="3" name="İçerik Yer Tutucusu 2"/>
          <p:cNvSpPr>
            <a:spLocks noGrp="1"/>
          </p:cNvSpPr>
          <p:nvPr>
            <p:ph idx="1"/>
          </p:nvPr>
        </p:nvSpPr>
        <p:spPr>
          <a:xfrm>
            <a:off x="-36512" y="1052736"/>
            <a:ext cx="8928992" cy="5589240"/>
          </a:xfrm>
        </p:spPr>
        <p:txBody>
          <a:bodyPr>
            <a:noAutofit/>
          </a:bodyPr>
          <a:lstStyle/>
          <a:p>
            <a:pPr lvl="1">
              <a:spcBef>
                <a:spcPts val="600"/>
              </a:spcBef>
              <a:spcAft>
                <a:spcPts val="600"/>
              </a:spcAft>
            </a:pPr>
            <a:r>
              <a:rPr lang="tr-TR" altLang="tr-TR" sz="2300" dirty="0"/>
              <a:t>Spagetti </a:t>
            </a:r>
            <a:r>
              <a:rPr lang="tr-TR" altLang="tr-TR" sz="2300" dirty="0" smtClean="0"/>
              <a:t>Veri Modelinde detaylar </a:t>
            </a:r>
            <a:r>
              <a:rPr lang="tr-TR" altLang="tr-TR" sz="2300" dirty="0"/>
              <a:t>ya da varlıklar, sınıflarına göre kodlanabilirler.</a:t>
            </a:r>
            <a:endParaRPr lang="tr-TR" altLang="tr-TR" sz="2300" dirty="0"/>
          </a:p>
          <a:p>
            <a:pPr lvl="1">
              <a:spcBef>
                <a:spcPts val="600"/>
              </a:spcBef>
              <a:spcAft>
                <a:spcPts val="600"/>
              </a:spcAft>
            </a:pPr>
            <a:r>
              <a:rPr lang="tr-TR" altLang="tr-TR" sz="2300" dirty="0" smtClean="0"/>
              <a:t>Coğrafi </a:t>
            </a:r>
            <a:r>
              <a:rPr lang="tr-TR" altLang="tr-TR" sz="2300" dirty="0"/>
              <a:t>varlığın gerçek </a:t>
            </a:r>
            <a:r>
              <a:rPr lang="tr-TR" altLang="tr-TR" sz="2300" dirty="0" smtClean="0"/>
              <a:t>yapısı korunur. Ancak, </a:t>
            </a:r>
            <a:r>
              <a:rPr lang="tr-TR" altLang="tr-TR" sz="2300" dirty="0"/>
              <a:t>b</a:t>
            </a:r>
            <a:r>
              <a:rPr lang="tr-TR" sz="2300" dirty="0" smtClean="0"/>
              <a:t>itişik </a:t>
            </a:r>
            <a:r>
              <a:rPr lang="tr-TR" sz="2300" dirty="0"/>
              <a:t>alanlar aynı sınır bilgilerini paylaşsa bile, her bir alan kendi (x, y) koordinat çiftleri kümesi ile tanımlanmaktadır. </a:t>
            </a:r>
            <a:r>
              <a:rPr lang="tr-TR" sz="2300" dirty="0" smtClean="0">
                <a:solidFill>
                  <a:srgbClr val="FF0000"/>
                </a:solidFill>
              </a:rPr>
              <a:t>Ortak sınırların tekrarlı kaydından dolayı optimum </a:t>
            </a:r>
            <a:r>
              <a:rPr lang="tr-TR" sz="2300" dirty="0">
                <a:solidFill>
                  <a:srgbClr val="FF0000"/>
                </a:solidFill>
              </a:rPr>
              <a:t>bir veri depolama tekniği </a:t>
            </a:r>
            <a:r>
              <a:rPr lang="tr-TR" sz="2300" dirty="0" smtClean="0">
                <a:solidFill>
                  <a:srgbClr val="FF0000"/>
                </a:solidFill>
              </a:rPr>
              <a:t>değildir.</a:t>
            </a:r>
            <a:endParaRPr lang="tr-TR" sz="2300" dirty="0" smtClean="0">
              <a:solidFill>
                <a:srgbClr val="FF0000"/>
              </a:solidFill>
            </a:endParaRPr>
          </a:p>
          <a:p>
            <a:pPr lvl="1">
              <a:spcBef>
                <a:spcPts val="600"/>
              </a:spcBef>
              <a:spcAft>
                <a:spcPts val="600"/>
              </a:spcAft>
            </a:pPr>
            <a:r>
              <a:rPr lang="tr-TR" altLang="tr-TR" sz="2300" dirty="0" smtClean="0"/>
              <a:t>Spagetti Veri Modelinde coğrafi </a:t>
            </a:r>
            <a:r>
              <a:rPr lang="tr-TR" altLang="tr-TR" sz="2300" dirty="0"/>
              <a:t>veri elementlerindeki süreklilik yapıları birbirinden bağımsız olarak düşünülür. Örneğin bir akarsu ile yolun kesişmesinde ortaya çıkan kesişim noktası göz ardı edilerek, yolun veya akarsuyun sürekliliği kesintiye uğramaksızın devam eder. Ortaya çıkan bu yapı </a:t>
            </a:r>
            <a:r>
              <a:rPr lang="tr-TR" altLang="tr-TR" sz="2300" dirty="0" smtClean="0"/>
              <a:t>nedeniyle, </a:t>
            </a:r>
            <a:r>
              <a:rPr lang="tr-TR" altLang="tr-TR" sz="2300" dirty="0"/>
              <a:t>bu </a:t>
            </a:r>
            <a:r>
              <a:rPr lang="tr-TR" altLang="tr-TR" sz="2300" dirty="0" smtClean="0"/>
              <a:t>veri modeli </a:t>
            </a:r>
            <a:r>
              <a:rPr lang="tr-TR" altLang="tr-TR" sz="2300" dirty="0"/>
              <a:t>spagetti olarak anılır</a:t>
            </a:r>
            <a:r>
              <a:rPr lang="tr-TR" altLang="tr-TR" sz="2300" dirty="0" smtClean="0"/>
              <a:t>. </a:t>
            </a:r>
            <a:r>
              <a:rPr lang="tr-TR" altLang="tr-TR" sz="2300" b="1" dirty="0" smtClean="0"/>
              <a:t>Kısaca, Spagetti Veri Modelinde b</a:t>
            </a:r>
            <a:r>
              <a:rPr lang="tr-TR" sz="2300" b="1" dirty="0" smtClean="0"/>
              <a:t>irbirini </a:t>
            </a:r>
            <a:r>
              <a:rPr lang="tr-TR" sz="2300" b="1" dirty="0"/>
              <a:t>kesen çizgilerin kesişme noktasında düğüm oluşturulmaz. </a:t>
            </a:r>
            <a:r>
              <a:rPr lang="tr-TR" sz="2300" dirty="0" smtClean="0">
                <a:solidFill>
                  <a:srgbClr val="FF0000"/>
                </a:solidFill>
              </a:rPr>
              <a:t>Bu nedenle bu yapı </a:t>
            </a:r>
            <a:r>
              <a:rPr lang="tr-TR" sz="2300" dirty="0">
                <a:solidFill>
                  <a:srgbClr val="FF0000"/>
                </a:solidFill>
              </a:rPr>
              <a:t>topolojik açıdan hatalıdır. </a:t>
            </a:r>
            <a:endParaRPr lang="tr-TR" altLang="tr-TR" sz="2300" dirty="0">
              <a:solidFill>
                <a:srgbClr val="FF0000"/>
              </a:solidFill>
            </a:endParaRPr>
          </a:p>
          <a:p>
            <a:pPr lvl="1">
              <a:spcBef>
                <a:spcPts val="600"/>
              </a:spcBef>
              <a:spcAft>
                <a:spcPts val="600"/>
              </a:spcAft>
            </a:pPr>
            <a:endParaRPr lang="tr-TR" sz="2300" dirty="0" smtClean="0">
              <a:solidFill>
                <a:srgbClr val="FF0000"/>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60648"/>
            <a:ext cx="8229600" cy="990600"/>
          </a:xfrm>
        </p:spPr>
        <p:txBody>
          <a:bodyPr vert="horz" lIns="91440" tIns="45720" rIns="91440" bIns="45720" rtlCol="0" anchor="ctr">
            <a:noAutofit/>
          </a:bodyPr>
          <a:lstStyle/>
          <a:p>
            <a:r>
              <a:rPr lang="tr-TR" sz="3200" b="1" i="1" dirty="0"/>
              <a:t>Spagetti Veri Modelinin Özellikleri</a:t>
            </a:r>
            <a:endParaRPr lang="tr-TR" sz="3200" b="1" i="1" dirty="0"/>
          </a:p>
        </p:txBody>
      </p:sp>
      <p:sp>
        <p:nvSpPr>
          <p:cNvPr id="3" name="İçerik Yer Tutucusu 2"/>
          <p:cNvSpPr>
            <a:spLocks noGrp="1"/>
          </p:cNvSpPr>
          <p:nvPr>
            <p:ph idx="1"/>
          </p:nvPr>
        </p:nvSpPr>
        <p:spPr>
          <a:xfrm>
            <a:off x="251520" y="980728"/>
            <a:ext cx="8640960" cy="5877272"/>
          </a:xfrm>
        </p:spPr>
        <p:txBody>
          <a:bodyPr vert="horz" lIns="91440" tIns="45720" rIns="91440" bIns="45720" rtlCol="0">
            <a:noAutofit/>
          </a:bodyPr>
          <a:lstStyle/>
          <a:p>
            <a:pPr>
              <a:spcAft>
                <a:spcPts val="600"/>
              </a:spcAft>
            </a:pPr>
            <a:r>
              <a:rPr lang="tr-TR" sz="2300" dirty="0" smtClean="0"/>
              <a:t>Spagetti Veri Modelinde, tüm coğrafi varlıklar mekânsal olarak tanımlanmış olsa da mekânsal ilişkiler kodlanmaz. Yani </a:t>
            </a:r>
            <a:r>
              <a:rPr lang="tr-TR" altLang="tr-TR" sz="2300" dirty="0" smtClean="0"/>
              <a:t>bütün detayların, koordinat çiftleri veya detay kodları kaydedilirken, bu detaylar arasındaki komşuluk, solda-sağda olma gibi yön bilgisi, detayın içte veya dışta olma hali gibi mekânsal ilişkiler kaydedilmez. Bu durum Spagetti Veri Modelini Topolojik Veri Modelinden ayıran en belirgin özelliktir. </a:t>
            </a:r>
            <a:r>
              <a:rPr lang="tr-TR" altLang="tr-TR" sz="2300" dirty="0" smtClean="0">
                <a:solidFill>
                  <a:srgbClr val="FF0000"/>
                </a:solidFill>
              </a:rPr>
              <a:t>Mekânsal ilişkilerin kodlanmaması </a:t>
            </a:r>
            <a:r>
              <a:rPr lang="tr-TR" sz="2300" dirty="0" smtClean="0">
                <a:solidFill>
                  <a:srgbClr val="FF0000"/>
                </a:solidFill>
              </a:rPr>
              <a:t>mekânsal sorgu ve analizler için önemli bir eksikliktir. </a:t>
            </a:r>
            <a:r>
              <a:rPr lang="tr-TR" altLang="tr-TR" sz="2300" dirty="0" smtClean="0"/>
              <a:t>Örneğin parseller arasında komşuluk ilişkilerinin olup olmadığı araştırılmak istenirse doğrudan bir yanıt alınamaz. Spagetti Veri Modelinde, </a:t>
            </a:r>
            <a:r>
              <a:rPr lang="tr-TR" altLang="tr-TR" sz="2300" dirty="0"/>
              <a:t>herhangi bir </a:t>
            </a:r>
            <a:r>
              <a:rPr lang="tr-TR" altLang="tr-TR" sz="2300" dirty="0" smtClean="0"/>
              <a:t>mekânsal </a:t>
            </a:r>
            <a:r>
              <a:rPr lang="tr-TR" altLang="tr-TR" sz="2300" dirty="0"/>
              <a:t>ilişkinin hesaplama sonrası elde edilmesi gerektiğinden, birçok </a:t>
            </a:r>
            <a:r>
              <a:rPr lang="tr-TR" altLang="tr-TR" sz="2300" dirty="0" smtClean="0"/>
              <a:t>mekânsal analizin gerçekleştirilmesinde bu model </a:t>
            </a:r>
            <a:r>
              <a:rPr lang="tr-TR" altLang="tr-TR" sz="2300" dirty="0"/>
              <a:t>yetersiz kalmaktadır</a:t>
            </a:r>
            <a:r>
              <a:rPr lang="tr-TR" altLang="tr-TR" sz="2300" dirty="0" smtClean="0"/>
              <a:t>.</a:t>
            </a:r>
            <a:endParaRPr lang="tr-TR" altLang="tr-TR" sz="2300" dirty="0" smtClean="0"/>
          </a:p>
          <a:p>
            <a:pPr>
              <a:spcAft>
                <a:spcPts val="600"/>
              </a:spcAft>
            </a:pPr>
            <a:r>
              <a:rPr lang="tr-TR" sz="2300" dirty="0"/>
              <a:t>Spagetti Veri Modelinde </a:t>
            </a:r>
            <a:r>
              <a:rPr lang="tr-TR" sz="2300" dirty="0" smtClean="0"/>
              <a:t>öznitelikler </a:t>
            </a:r>
            <a:r>
              <a:rPr lang="tr-TR" sz="2300" dirty="0"/>
              <a:t>tanımlanmaz. </a:t>
            </a:r>
            <a:r>
              <a:rPr lang="tr-TR" sz="2300" dirty="0">
                <a:solidFill>
                  <a:srgbClr val="FF0000"/>
                </a:solidFill>
              </a:rPr>
              <a:t>Bu durum </a:t>
            </a:r>
            <a:r>
              <a:rPr lang="tr-TR" sz="2300" dirty="0" smtClean="0">
                <a:solidFill>
                  <a:srgbClr val="FF0000"/>
                </a:solidFill>
              </a:rPr>
              <a:t>da mekânsal </a:t>
            </a:r>
            <a:r>
              <a:rPr lang="tr-TR" sz="2300" dirty="0">
                <a:solidFill>
                  <a:srgbClr val="FF0000"/>
                </a:solidFill>
              </a:rPr>
              <a:t>sorgu ve analizler için önemli bir eksikliktir. </a:t>
            </a:r>
            <a:endParaRPr lang="tr-TR" sz="2300" dirty="0">
              <a:solidFill>
                <a:srgbClr val="FF0000"/>
              </a:solidFill>
            </a:endParaRPr>
          </a:p>
          <a:p>
            <a:pPr lvl="1">
              <a:spcBef>
                <a:spcPts val="600"/>
              </a:spcBef>
              <a:spcAft>
                <a:spcPts val="600"/>
              </a:spcAft>
            </a:pPr>
            <a:endParaRPr lang="tr-TR" sz="2300" dirty="0"/>
          </a:p>
          <a:p>
            <a:pPr>
              <a:spcAft>
                <a:spcPts val="600"/>
              </a:spcAft>
            </a:pPr>
            <a:endParaRPr lang="tr-TR" sz="23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Autofit/>
          </a:bodyPr>
          <a:lstStyle/>
          <a:p>
            <a:r>
              <a:rPr lang="tr-TR" sz="3200" b="1" i="1" dirty="0"/>
              <a:t>Spagetti Veri Modelinin Özellikleri</a:t>
            </a:r>
            <a:endParaRPr lang="tr-TR" sz="3200" b="1" i="1" dirty="0"/>
          </a:p>
        </p:txBody>
      </p:sp>
      <p:sp>
        <p:nvSpPr>
          <p:cNvPr id="3" name="İçerik Yer Tutucusu 2"/>
          <p:cNvSpPr>
            <a:spLocks noGrp="1"/>
          </p:cNvSpPr>
          <p:nvPr>
            <p:ph idx="1"/>
          </p:nvPr>
        </p:nvSpPr>
        <p:spPr/>
        <p:txBody>
          <a:bodyPr>
            <a:normAutofit/>
          </a:bodyPr>
          <a:lstStyle/>
          <a:p>
            <a:pPr marL="182880" lvl="1"/>
            <a:r>
              <a:rPr lang="tr-TR" sz="2800" b="1" dirty="0"/>
              <a:t>Bu olumsuzluklara karşın, modelin basit yapısı sayesinde, 2-B ve 3-B çizim, tasarım ve dijital harita üretiminde etkin olarak kullanılabilmektedir. </a:t>
            </a:r>
            <a:endParaRPr lang="tr-TR" sz="2800" b="1" dirty="0"/>
          </a:p>
          <a:p>
            <a:endParaRPr lang="tr-TR" sz="2800"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8160"/>
            <a:ext cx="8229600" cy="990600"/>
          </a:xfrm>
        </p:spPr>
        <p:txBody>
          <a:bodyPr vert="horz" lIns="91440" tIns="45720" rIns="91440" bIns="45720" rtlCol="0" anchor="ctr">
            <a:normAutofit/>
          </a:bodyPr>
          <a:lstStyle/>
          <a:p>
            <a:r>
              <a:rPr lang="tr-TR" sz="3200" b="1" dirty="0"/>
              <a:t>Topolojik Veri Modeli</a:t>
            </a:r>
            <a:endParaRPr lang="tr-TR" altLang="tr-TR" sz="3200" b="1" dirty="0"/>
          </a:p>
        </p:txBody>
      </p:sp>
      <p:sp>
        <p:nvSpPr>
          <p:cNvPr id="96259" name="Rectangle 3"/>
          <p:cNvSpPr>
            <a:spLocks noGrp="1" noChangeArrowheads="1"/>
          </p:cNvSpPr>
          <p:nvPr>
            <p:ph type="body" idx="1"/>
          </p:nvPr>
        </p:nvSpPr>
        <p:spPr>
          <a:xfrm>
            <a:off x="457200" y="1340768"/>
            <a:ext cx="8435280" cy="5136232"/>
          </a:xfrm>
        </p:spPr>
        <p:txBody>
          <a:bodyPr>
            <a:normAutofit/>
          </a:bodyPr>
          <a:lstStyle/>
          <a:p>
            <a:pPr eaLnBrk="1" hangingPunct="1">
              <a:spcAft>
                <a:spcPts val="600"/>
              </a:spcAft>
            </a:pPr>
            <a:r>
              <a:rPr lang="tr-TR" altLang="tr-TR" sz="2600" noProof="1" smtClean="0"/>
              <a:t>Topoloji (topology), varlıkların metrik özelliklerinden ziyade birbiriyle olan ilişkileri ile ilgilenen bir matematik dalıdır.</a:t>
            </a:r>
            <a:endParaRPr lang="tr-TR" altLang="tr-TR" sz="2600" noProof="1" smtClean="0"/>
          </a:p>
          <a:p>
            <a:pPr eaLnBrk="1" hangingPunct="1">
              <a:spcAft>
                <a:spcPts val="600"/>
              </a:spcAft>
            </a:pPr>
            <a:r>
              <a:rPr lang="tr-TR" altLang="tr-TR" sz="2600" noProof="1" smtClean="0"/>
              <a:t>CBS’de topoloji; coğrafi varlıkların birbirleriyle nasıl ve ne şekilde ilişkilendirildiğini geometriden bağımsız şekilde gösterme biçimi olarak tanımlanır. </a:t>
            </a:r>
            <a:endParaRPr lang="tr-TR" altLang="tr-TR" sz="2600" noProof="1"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29600" cy="990600"/>
          </a:xfrm>
        </p:spPr>
        <p:txBody>
          <a:bodyPr vert="horz" lIns="91440" tIns="45720" rIns="91440" bIns="45720" rtlCol="0" anchor="ctr">
            <a:normAutofit/>
          </a:bodyPr>
          <a:lstStyle/>
          <a:p>
            <a:r>
              <a:rPr lang="tr-TR" sz="3200" b="1" i="1" dirty="0"/>
              <a:t>Topolojik Veri </a:t>
            </a:r>
            <a:r>
              <a:rPr lang="tr-TR" sz="3200" b="1" i="1" dirty="0" smtClean="0"/>
              <a:t>Modeli - Çizge </a:t>
            </a:r>
            <a:r>
              <a:rPr lang="tr-TR" sz="3200" b="1" i="1" dirty="0"/>
              <a:t>Teorisi</a:t>
            </a:r>
            <a:endParaRPr lang="tr-TR" sz="3200" b="1" i="1" dirty="0"/>
          </a:p>
        </p:txBody>
      </p:sp>
      <p:sp>
        <p:nvSpPr>
          <p:cNvPr id="3" name="İçerik Yer Tutucusu 2"/>
          <p:cNvSpPr>
            <a:spLocks noGrp="1"/>
          </p:cNvSpPr>
          <p:nvPr>
            <p:ph idx="1"/>
          </p:nvPr>
        </p:nvSpPr>
        <p:spPr>
          <a:xfrm>
            <a:off x="179512" y="1268760"/>
            <a:ext cx="8784976" cy="5472608"/>
          </a:xfrm>
        </p:spPr>
        <p:txBody>
          <a:bodyPr>
            <a:normAutofit lnSpcReduction="10000"/>
          </a:bodyPr>
          <a:lstStyle/>
          <a:p>
            <a:pPr>
              <a:spcAft>
                <a:spcPts val="600"/>
              </a:spcAft>
            </a:pPr>
            <a:r>
              <a:rPr lang="tr-TR" altLang="tr-TR" noProof="1" smtClean="0"/>
              <a:t>Topolojinin temelinde bir matematik teorisi olan </a:t>
            </a:r>
            <a:r>
              <a:rPr lang="tr-TR" altLang="tr-TR" b="1" noProof="1" smtClean="0"/>
              <a:t>Çizge (Graph) Teorisi</a:t>
            </a:r>
            <a:r>
              <a:rPr lang="tr-TR" altLang="tr-TR" noProof="1" smtClean="0"/>
              <a:t> vardır.</a:t>
            </a:r>
            <a:endParaRPr lang="tr-TR" altLang="tr-TR" noProof="1" smtClean="0"/>
          </a:p>
          <a:p>
            <a:pPr>
              <a:spcAft>
                <a:spcPts val="600"/>
              </a:spcAft>
            </a:pPr>
            <a:r>
              <a:rPr lang="tr-TR" altLang="tr-TR" noProof="1" smtClean="0"/>
              <a:t>Çizge, bir ağın bağlantılarının sembolik bir temsilidir. Nesnelerin veya olayların/olguların bir dizi bağlantılı düğüm olarak basitleştirilebilmesi için bir gerçeklik soyutlamasını ifade eder.</a:t>
            </a:r>
            <a:endParaRPr lang="tr-TR" altLang="tr-TR" noProof="1" smtClean="0"/>
          </a:p>
          <a:p>
            <a:pPr>
              <a:spcAft>
                <a:spcPts val="600"/>
              </a:spcAft>
            </a:pPr>
            <a:r>
              <a:rPr lang="tr-TR" altLang="tr-TR" noProof="1" smtClean="0"/>
              <a:t>Çizge teorisine göre, detaylar iki setin birleşiminden oluşur; bunlar </a:t>
            </a:r>
            <a:r>
              <a:rPr lang="tr-TR" altLang="tr-TR" b="1" noProof="1" smtClean="0"/>
              <a:t>düğüm noktaları </a:t>
            </a:r>
            <a:r>
              <a:rPr lang="tr-TR" altLang="tr-TR" noProof="1" smtClean="0"/>
              <a:t>seti ve </a:t>
            </a:r>
            <a:r>
              <a:rPr lang="tr-TR" altLang="tr-TR" b="1" noProof="1" smtClean="0"/>
              <a:t>çizgiler </a:t>
            </a:r>
            <a:r>
              <a:rPr lang="tr-TR" altLang="tr-TR" noProof="1" smtClean="0"/>
              <a:t>setidir.</a:t>
            </a:r>
            <a:endParaRPr lang="tr-TR" altLang="tr-TR" noProof="1" smtClean="0"/>
          </a:p>
          <a:p>
            <a:pPr>
              <a:spcAft>
                <a:spcPts val="600"/>
              </a:spcAft>
            </a:pPr>
            <a:r>
              <a:rPr lang="tr-TR" altLang="tr-TR" noProof="1" smtClean="0"/>
              <a:t>Düğüm noktaları seti sınırlı sayıda eleman içerir ve boş olamaz. Yani en az bir elemana sahip olması gerekir.</a:t>
            </a:r>
            <a:endParaRPr lang="tr-TR" altLang="tr-TR" noProof="1" smtClean="0"/>
          </a:p>
          <a:p>
            <a:pPr>
              <a:spcAft>
                <a:spcPts val="600"/>
              </a:spcAft>
            </a:pPr>
            <a:r>
              <a:rPr lang="tr-TR" altLang="tr-TR" noProof="1" smtClean="0"/>
              <a:t>Çizgiler seti ise sınırsız sayıda elemana sahip olabilir veya boş küme olabilir (hiç eleman olmayabilir). Çizgiler seti eğer bir elemana sahipse bu eleman, düğüm noktaları setinin iki elemanından meydana gelmektedir.</a:t>
            </a:r>
            <a:endParaRPr lang="tr-TR" altLang="tr-TR" noProof="1" smtClean="0"/>
          </a:p>
          <a:p>
            <a:pPr marL="0" indent="0">
              <a:spcAft>
                <a:spcPts val="600"/>
              </a:spcAft>
              <a:buNone/>
            </a:pPr>
            <a:endParaRPr lang="tr-TR" altLang="tr-TR" noProof="1" smtClean="0"/>
          </a:p>
          <a:p>
            <a:pPr>
              <a:spcAft>
                <a:spcPts val="600"/>
              </a:spcAft>
            </a:pPr>
            <a:endParaRPr lang="tr-TR" altLang="tr-TR" noProof="1" smtClean="0"/>
          </a:p>
          <a:p>
            <a:pPr>
              <a:spcAft>
                <a:spcPts val="600"/>
              </a:spcAft>
            </a:pPr>
            <a:endParaRPr lang="tr-TR" noProof="1"/>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sz="3200" b="1" i="1" dirty="0"/>
              <a:t>Topolojik Veri </a:t>
            </a:r>
            <a:r>
              <a:rPr lang="tr-TR" sz="3200" b="1" i="1" dirty="0" smtClean="0"/>
              <a:t>Modeli - Çizge </a:t>
            </a:r>
            <a:r>
              <a:rPr lang="tr-TR" sz="3200" b="1" i="1" dirty="0"/>
              <a:t>Teorisi</a:t>
            </a:r>
            <a:endParaRPr lang="tr-TR" sz="3200" b="1" i="1" dirty="0"/>
          </a:p>
        </p:txBody>
      </p:sp>
      <p:sp>
        <p:nvSpPr>
          <p:cNvPr id="3" name="İçerik Yer Tutucusu 2"/>
          <p:cNvSpPr>
            <a:spLocks noGrp="1"/>
          </p:cNvSpPr>
          <p:nvPr>
            <p:ph idx="1"/>
          </p:nvPr>
        </p:nvSpPr>
        <p:spPr>
          <a:xfrm>
            <a:off x="251520" y="4135934"/>
            <a:ext cx="8712968" cy="2533426"/>
          </a:xfrm>
        </p:spPr>
        <p:txBody>
          <a:bodyPr>
            <a:normAutofit/>
          </a:bodyPr>
          <a:lstStyle/>
          <a:p>
            <a:r>
              <a:rPr lang="tr-TR" dirty="0" smtClean="0"/>
              <a:t>Düğüm (v), bir çizgede uç noktalar </a:t>
            </a:r>
            <a:r>
              <a:rPr lang="tr-TR" dirty="0"/>
              <a:t>veya kesişim </a:t>
            </a:r>
            <a:r>
              <a:rPr lang="tr-TR" dirty="0" smtClean="0"/>
              <a:t>noktalarıdır. Yol </a:t>
            </a:r>
            <a:r>
              <a:rPr lang="tr-TR" dirty="0"/>
              <a:t>kavşağı veya ulaşım terminali (istasyonlar, </a:t>
            </a:r>
            <a:r>
              <a:rPr lang="tr-TR" dirty="0" smtClean="0"/>
              <a:t>limanlar, </a:t>
            </a:r>
            <a:r>
              <a:rPr lang="tr-TR" dirty="0"/>
              <a:t>hava </a:t>
            </a:r>
            <a:r>
              <a:rPr lang="tr-TR" dirty="0" smtClean="0"/>
              <a:t>alanları vb.) </a:t>
            </a:r>
            <a:r>
              <a:rPr lang="tr-TR" dirty="0"/>
              <a:t>gibi bir konumun soyutlamasıdır</a:t>
            </a:r>
            <a:r>
              <a:rPr lang="tr-TR" dirty="0" smtClean="0"/>
              <a:t>.</a:t>
            </a:r>
            <a:endParaRPr lang="tr-TR" dirty="0" smtClean="0"/>
          </a:p>
          <a:p>
            <a:r>
              <a:rPr lang="tr-TR" dirty="0" smtClean="0"/>
              <a:t>Çizgi (e) (Kenar, Bağlantı), iki </a:t>
            </a:r>
            <a:r>
              <a:rPr lang="tr-TR" dirty="0"/>
              <a:t>düğüm arasındaki bir bağlantıdır. </a:t>
            </a:r>
            <a:r>
              <a:rPr lang="tr-TR" dirty="0" smtClean="0"/>
              <a:t>Genellikle </a:t>
            </a:r>
            <a:r>
              <a:rPr lang="tr-TR" dirty="0"/>
              <a:t>bir okla temsil edilen bir yönü vardır. Ok kullanılmadığında, bağlantının iki yönlü olduğu varsayılır.</a:t>
            </a:r>
            <a:endParaRPr lang="tr-TR" dirty="0"/>
          </a:p>
          <a:p>
            <a:endParaRPr lang="tr-TR" dirty="0"/>
          </a:p>
        </p:txBody>
      </p:sp>
      <p:sp>
        <p:nvSpPr>
          <p:cNvPr id="4" name="Dikdörtgen 3"/>
          <p:cNvSpPr/>
          <p:nvPr/>
        </p:nvSpPr>
        <p:spPr>
          <a:xfrm>
            <a:off x="251520" y="1844824"/>
            <a:ext cx="4320480" cy="1656184"/>
          </a:xfrm>
          <a:prstGeom prst="rect">
            <a:avLst/>
          </a:prstGeom>
        </p:spPr>
        <p:txBody>
          <a:bodyPr vert="horz" lIns="91440" tIns="45720" rIns="91440" bIns="45720" rtlCol="0">
            <a:normAutofit/>
          </a:bodyPr>
          <a:lstStyle/>
          <a:p>
            <a:pPr marL="182880" indent="-182880">
              <a:spcBef>
                <a:spcPct val="20000"/>
              </a:spcBef>
              <a:buClr>
                <a:schemeClr val="accent1"/>
              </a:buClr>
              <a:buSzPct val="85000"/>
              <a:buFont typeface="Arial" panose="020B0604020202020204" pitchFamily="34" charset="0"/>
              <a:buChar char="•"/>
            </a:pPr>
            <a:r>
              <a:rPr lang="tr-TR" sz="2400" dirty="0" smtClean="0"/>
              <a:t>Bir </a:t>
            </a:r>
            <a:r>
              <a:rPr lang="tr-TR" sz="2400" dirty="0"/>
              <a:t>G </a:t>
            </a:r>
            <a:r>
              <a:rPr lang="tr-TR" sz="2400" dirty="0" smtClean="0"/>
              <a:t>çizgesi, çizgilerle (e) </a:t>
            </a:r>
            <a:r>
              <a:rPr lang="tr-TR" sz="2400" dirty="0"/>
              <a:t>bağlı </a:t>
            </a:r>
            <a:r>
              <a:rPr lang="tr-TR" sz="2400" dirty="0" smtClean="0"/>
              <a:t>düğümler (v) kümesidir</a:t>
            </a:r>
            <a:r>
              <a:rPr lang="tr-TR" sz="2400" dirty="0"/>
              <a:t>. </a:t>
            </a:r>
            <a:endParaRPr lang="tr-TR" sz="2400" dirty="0" smtClean="0"/>
          </a:p>
          <a:p>
            <a:pPr>
              <a:spcBef>
                <a:spcPct val="20000"/>
              </a:spcBef>
              <a:buClr>
                <a:schemeClr val="accent1"/>
              </a:buClr>
              <a:buSzPct val="85000"/>
            </a:pPr>
            <a:r>
              <a:rPr lang="tr-TR" sz="2400" b="1" dirty="0" smtClean="0"/>
              <a:t>            G </a:t>
            </a:r>
            <a:r>
              <a:rPr lang="tr-TR" sz="2400" b="1" dirty="0"/>
              <a:t>= (v, e</a:t>
            </a:r>
            <a:r>
              <a:rPr lang="tr-TR" sz="2400" b="1" dirty="0" smtClean="0"/>
              <a:t>)</a:t>
            </a:r>
            <a:endParaRPr lang="tr-TR" sz="2400" b="1" dirty="0"/>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4008" y="1268760"/>
            <a:ext cx="421417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sz="3200" b="1" i="1" dirty="0"/>
              <a:t>Topolojik Veri </a:t>
            </a:r>
            <a:r>
              <a:rPr lang="tr-TR" sz="3200" b="1" i="1" dirty="0" smtClean="0"/>
              <a:t>Modeli - Çizge </a:t>
            </a:r>
            <a:r>
              <a:rPr lang="tr-TR" sz="3200" b="1" i="1" dirty="0"/>
              <a:t>Teorisi</a:t>
            </a:r>
            <a:endParaRPr lang="tr-TR" sz="3200" b="1" i="1" dirty="0"/>
          </a:p>
        </p:txBody>
      </p:sp>
      <p:sp>
        <p:nvSpPr>
          <p:cNvPr id="3" name="İçerik Yer Tutucusu 2"/>
          <p:cNvSpPr>
            <a:spLocks noGrp="1"/>
          </p:cNvSpPr>
          <p:nvPr>
            <p:ph idx="1"/>
          </p:nvPr>
        </p:nvSpPr>
        <p:spPr>
          <a:xfrm>
            <a:off x="395536" y="1124744"/>
            <a:ext cx="8496944" cy="4876800"/>
          </a:xfrm>
        </p:spPr>
        <p:txBody>
          <a:bodyPr>
            <a:normAutofit/>
          </a:bodyPr>
          <a:lstStyle/>
          <a:p>
            <a:pPr>
              <a:spcAft>
                <a:spcPts val="600"/>
              </a:spcAft>
            </a:pPr>
            <a:r>
              <a:rPr lang="tr-TR" dirty="0" smtClean="0"/>
              <a:t>Gerçek dünyada birçok olay/olgu Çizge Teorisi ile temsil edilebilir. Örneğin; cep </a:t>
            </a:r>
            <a:r>
              <a:rPr lang="tr-TR" dirty="0"/>
              <a:t>telefonları </a:t>
            </a:r>
            <a:r>
              <a:rPr lang="tr-TR" dirty="0" smtClean="0"/>
              <a:t>düğümler </a:t>
            </a:r>
            <a:r>
              <a:rPr lang="tr-TR" dirty="0"/>
              <a:t>olarak temsil edilebilirken, </a:t>
            </a:r>
            <a:r>
              <a:rPr lang="tr-TR" dirty="0" smtClean="0"/>
              <a:t>bireysel </a:t>
            </a:r>
            <a:r>
              <a:rPr lang="tr-TR" dirty="0"/>
              <a:t>telefon </a:t>
            </a:r>
            <a:r>
              <a:rPr lang="tr-TR" dirty="0" smtClean="0"/>
              <a:t>görüşmeleri bağlantı olarak temsil edilebilir. Başka bir örnek olarak; Sunucu (Server) ve ona bağlı bilgisayarlar düğüm olarak temsil edilirken bağlantılar kenar ile gösterilebilir.</a:t>
            </a:r>
            <a:endParaRPr lang="tr-TR" dirty="0" smtClean="0"/>
          </a:p>
          <a:p>
            <a:pPr>
              <a:spcAft>
                <a:spcPts val="600"/>
              </a:spcAft>
            </a:pPr>
            <a:r>
              <a:rPr lang="tr-TR" dirty="0" smtClean="0"/>
              <a:t> Şekildeki örnekte gerçek bir ulaşım ağı ve Çizge gösterimi görülmektedir.</a:t>
            </a:r>
            <a:endParaRPr lang="tr-TR" dirty="0" smtClean="0"/>
          </a:p>
          <a:p>
            <a:pPr>
              <a:spcAft>
                <a:spcPts val="600"/>
              </a:spcAft>
            </a:pPr>
            <a:endParaRPr lang="tr-TR" dirty="0"/>
          </a:p>
          <a:p>
            <a:pPr>
              <a:spcAft>
                <a:spcPts val="600"/>
              </a:spcAft>
            </a:pPr>
            <a:endParaRPr lang="tr-TR" dirty="0" smtClean="0"/>
          </a:p>
          <a:p>
            <a:pPr>
              <a:spcAft>
                <a:spcPts val="600"/>
              </a:spcAft>
            </a:pPr>
            <a:endParaRPr lang="tr-TR"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91377" y="4221088"/>
            <a:ext cx="4512871" cy="2512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sz="3200" b="1" i="1" dirty="0" smtClean="0"/>
              <a:t>Geometrik ve Topolojik Gösterim</a:t>
            </a:r>
            <a:endParaRPr lang="tr-TR" sz="3200" b="1" i="1" dirty="0"/>
          </a:p>
        </p:txBody>
      </p:sp>
      <p:sp>
        <p:nvSpPr>
          <p:cNvPr id="3" name="İçerik Yer Tutucusu 2"/>
          <p:cNvSpPr>
            <a:spLocks noGrp="1"/>
          </p:cNvSpPr>
          <p:nvPr>
            <p:ph idx="1"/>
          </p:nvPr>
        </p:nvSpPr>
        <p:spPr>
          <a:xfrm>
            <a:off x="457200" y="1412776"/>
            <a:ext cx="8229600" cy="4680520"/>
          </a:xfrm>
        </p:spPr>
        <p:txBody>
          <a:bodyPr>
            <a:normAutofit/>
          </a:bodyPr>
          <a:lstStyle/>
          <a:p>
            <a:pPr>
              <a:spcAft>
                <a:spcPts val="600"/>
              </a:spcAft>
            </a:pPr>
            <a:r>
              <a:rPr lang="tr-TR" sz="2800" dirty="0" smtClean="0"/>
              <a:t>Topoloji</a:t>
            </a:r>
            <a:r>
              <a:rPr lang="tr-TR" sz="2800" dirty="0"/>
              <a:t>, şekillerin büyüklük ve biçim özellikleri ile değil, şekil bozulmaları karşısında değişmeden kalan özellikleri ile ilgilenir</a:t>
            </a:r>
            <a:r>
              <a:rPr lang="tr-TR" sz="2800" dirty="0" smtClean="0"/>
              <a:t>.</a:t>
            </a:r>
            <a:endParaRPr lang="tr-TR" sz="2800" dirty="0" smtClean="0"/>
          </a:p>
          <a:p>
            <a:pPr>
              <a:spcAft>
                <a:spcPts val="600"/>
              </a:spcAft>
            </a:pPr>
            <a:r>
              <a:rPr lang="tr-TR" altLang="tr-TR" sz="2800" dirty="0"/>
              <a:t>Coğrafi varlıkların geometrik gösterimi, bu varlıkların koordinatlarıyla sabitleştirilmiş şekli olup, varlık ilişkileri ancak koordinat bağlantılarıyla belirlenir. Topolojik gösterim ise geometrik gösterimin bir anlamda elastik yapıya dönüşmüş halidir.</a:t>
            </a:r>
            <a:endParaRPr lang="tr-TR" altLang="tr-TR" sz="2800" dirty="0"/>
          </a:p>
          <a:p>
            <a:pPr>
              <a:spcAft>
                <a:spcPts val="600"/>
              </a:spcAft>
            </a:pPr>
            <a:endParaRPr lang="tr-TR" sz="2800" dirty="0"/>
          </a:p>
          <a:p>
            <a:pPr>
              <a:spcAft>
                <a:spcPts val="600"/>
              </a:spcAft>
            </a:pPr>
            <a:endParaRPr lang="tr-TR" altLang="tr-TR" sz="2800" dirty="0" smtClean="0"/>
          </a:p>
          <a:p>
            <a:pPr marL="0" indent="0">
              <a:spcAft>
                <a:spcPts val="600"/>
              </a:spcAft>
              <a:buNone/>
            </a:pPr>
            <a:endParaRPr lang="tr-TR"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850106"/>
          </a:xfrm>
        </p:spPr>
        <p:txBody>
          <a:bodyPr/>
          <a:lstStyle/>
          <a:p>
            <a:r>
              <a:rPr lang="tr-TR" sz="3200" b="1" dirty="0" smtClean="0"/>
              <a:t>- </a:t>
            </a:r>
            <a:r>
              <a:rPr lang="tr-TR" sz="2800" b="1" i="1" dirty="0" smtClean="0"/>
              <a:t>CBS Geliştirici</a:t>
            </a:r>
            <a:endParaRPr lang="tr-TR" sz="2800" b="1" i="1" dirty="0"/>
          </a:p>
        </p:txBody>
      </p:sp>
      <p:sp>
        <p:nvSpPr>
          <p:cNvPr id="6" name="İçerik Yer Tutucusu 2"/>
          <p:cNvSpPr>
            <a:spLocks noGrp="1"/>
          </p:cNvSpPr>
          <p:nvPr>
            <p:ph idx="1"/>
          </p:nvPr>
        </p:nvSpPr>
        <p:spPr>
          <a:xfrm>
            <a:off x="395536" y="1484784"/>
            <a:ext cx="8424936" cy="3960440"/>
          </a:xfrm>
        </p:spPr>
        <p:txBody>
          <a:bodyPr>
            <a:noAutofit/>
          </a:bodyPr>
          <a:lstStyle/>
          <a:p>
            <a:r>
              <a:rPr lang="tr-TR" sz="2500" dirty="0"/>
              <a:t>CBS Geliştirici, yeterli derecede bilgili bir yazılımcının belirli bir CBS uygulaması oluşturmak için kullanabileceği CBS </a:t>
            </a:r>
            <a:r>
              <a:rPr lang="tr-TR" sz="2500" dirty="0" smtClean="0"/>
              <a:t>fonksiyon </a:t>
            </a:r>
            <a:r>
              <a:rPr lang="tr-TR" sz="2500" dirty="0"/>
              <a:t>araçlarıdır. Bu fonksiyonlar </a:t>
            </a:r>
            <a:r>
              <a:rPr lang="tr-TR" sz="2500" dirty="0" smtClean="0"/>
              <a:t>ile, </a:t>
            </a:r>
            <a:r>
              <a:rPr lang="tr-TR" sz="2500" dirty="0"/>
              <a:t>ilgili yazılım içinde kullanılabilen veya diğer yazılım sistemlerine gömülebilen yüksek düzeyde özelleştirilmiş ve optimize edilmiş uygulamalar oluşturulabilir. </a:t>
            </a:r>
            <a:endParaRPr lang="tr-TR" sz="25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sz="3200" b="1" i="1" dirty="0"/>
              <a:t>Topolojik </a:t>
            </a:r>
            <a:r>
              <a:rPr lang="tr-TR" sz="3200" b="1" i="1" dirty="0" smtClean="0"/>
              <a:t>Dönüşüm</a:t>
            </a:r>
            <a:endParaRPr lang="tr-TR" sz="3200" b="1" i="1" dirty="0"/>
          </a:p>
        </p:txBody>
      </p:sp>
      <p:sp>
        <p:nvSpPr>
          <p:cNvPr id="3" name="İçerik Yer Tutucusu 2"/>
          <p:cNvSpPr>
            <a:spLocks noGrp="1"/>
          </p:cNvSpPr>
          <p:nvPr>
            <p:ph idx="1"/>
          </p:nvPr>
        </p:nvSpPr>
        <p:spPr>
          <a:xfrm>
            <a:off x="446856" y="1412776"/>
            <a:ext cx="8229600" cy="4876800"/>
          </a:xfrm>
        </p:spPr>
        <p:txBody>
          <a:bodyPr>
            <a:normAutofit/>
          </a:bodyPr>
          <a:lstStyle/>
          <a:p>
            <a:pPr>
              <a:spcAft>
                <a:spcPts val="600"/>
              </a:spcAft>
            </a:pPr>
            <a:r>
              <a:rPr lang="tr-TR" altLang="tr-TR" sz="2800" b="1" noProof="1" smtClean="0"/>
              <a:t>Topolojik dönüşümü </a:t>
            </a:r>
            <a:r>
              <a:rPr lang="tr-TR" altLang="tr-TR" sz="2800" noProof="1" smtClean="0"/>
              <a:t>daha kolay anlamak için esnek (elastik) yüzey (rubber sheet) örneğini verebiliriz. Buna göre geometrik nesnenin bulunduğu yüzey esnek bir yüzey olarak düşünülür. Katlamamak ve yırtmamak koşuluyla bu yüzeyin istenildiği kadar esnetilip gevşetilmesi serbest olduğunda, bu işlem esnasında geometrik nesnenin alacağı her bir yeni şekil bir diğerinin </a:t>
            </a:r>
            <a:r>
              <a:rPr lang="tr-TR" altLang="tr-TR" sz="2800" b="1" noProof="1" smtClean="0"/>
              <a:t>topolojik olarak dönüşüme uğramış</a:t>
            </a:r>
            <a:r>
              <a:rPr lang="tr-TR" altLang="tr-TR" sz="2800" noProof="1" smtClean="0"/>
              <a:t> halidir.</a:t>
            </a:r>
            <a:endParaRPr lang="tr-TR" altLang="tr-TR" sz="2800" noProof="1" smtClean="0"/>
          </a:p>
          <a:p>
            <a:pPr>
              <a:spcAft>
                <a:spcPts val="600"/>
              </a:spcAft>
            </a:pPr>
            <a:endParaRPr lang="tr-TR" altLang="tr-TR" sz="2800" noProof="1" smtClean="0"/>
          </a:p>
          <a:p>
            <a:pPr>
              <a:spcAft>
                <a:spcPts val="600"/>
              </a:spcAft>
            </a:pPr>
            <a:endParaRPr lang="tr-TR" sz="2800" noProof="1"/>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8160"/>
            <a:ext cx="8229600" cy="990600"/>
          </a:xfrm>
        </p:spPr>
        <p:txBody>
          <a:bodyPr vert="horz" lIns="91440" tIns="45720" rIns="91440" bIns="45720" rtlCol="0" anchor="ctr">
            <a:normAutofit/>
          </a:bodyPr>
          <a:lstStyle/>
          <a:p>
            <a:r>
              <a:rPr lang="tr-TR" sz="3200" b="1" i="1" dirty="0"/>
              <a:t>Topolojik Dönüşüm</a:t>
            </a:r>
            <a:endParaRPr lang="tr-TR" sz="3200" b="1" i="1" dirty="0"/>
          </a:p>
        </p:txBody>
      </p:sp>
      <p:sp>
        <p:nvSpPr>
          <p:cNvPr id="3" name="İçerik Yer Tutucusu 2"/>
          <p:cNvSpPr>
            <a:spLocks noGrp="1"/>
          </p:cNvSpPr>
          <p:nvPr>
            <p:ph idx="1"/>
          </p:nvPr>
        </p:nvSpPr>
        <p:spPr>
          <a:xfrm>
            <a:off x="251520" y="1340768"/>
            <a:ext cx="8712968" cy="4968552"/>
          </a:xfrm>
        </p:spPr>
        <p:txBody>
          <a:bodyPr>
            <a:noAutofit/>
          </a:bodyPr>
          <a:lstStyle/>
          <a:p>
            <a:pPr>
              <a:spcAft>
                <a:spcPts val="600"/>
              </a:spcAft>
            </a:pPr>
            <a:r>
              <a:rPr lang="tr-TR" sz="2800" dirty="0"/>
              <a:t>Topolojik dönüşümde metrik özelliklerin değil, ilişkilerin ve bağlantıların korunması esastır. Buna </a:t>
            </a:r>
            <a:r>
              <a:rPr lang="tr-TR" sz="2800" dirty="0" smtClean="0"/>
              <a:t>göre topolojik dönüşüm sonucunda; </a:t>
            </a:r>
            <a:r>
              <a:rPr lang="tr-TR" sz="2800" dirty="0"/>
              <a:t>noktaların sırası korunur, bağlantılar korunur, aynı noktadan aynı hatlar çıkar, aynı hatlar aynı noktaya birleşir</a:t>
            </a:r>
            <a:r>
              <a:rPr lang="tr-TR" sz="2800" dirty="0" smtClean="0"/>
              <a:t>.</a:t>
            </a:r>
            <a:endParaRPr lang="tr-TR" sz="2800" dirty="0" smtClean="0"/>
          </a:p>
          <a:p>
            <a:pPr>
              <a:spcAft>
                <a:spcPts val="600"/>
              </a:spcAft>
            </a:pPr>
            <a:endParaRPr lang="tr-TR" sz="2800" dirty="0"/>
          </a:p>
          <a:p>
            <a:pPr>
              <a:spcAft>
                <a:spcPts val="600"/>
              </a:spcAft>
            </a:pPr>
            <a:endParaRPr lang="tr-TR" sz="28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990600"/>
          </a:xfrm>
        </p:spPr>
        <p:txBody>
          <a:bodyPr vert="horz" lIns="91440" tIns="45720" rIns="91440" bIns="45720" rtlCol="0" anchor="ctr">
            <a:normAutofit/>
          </a:bodyPr>
          <a:lstStyle/>
          <a:p>
            <a:r>
              <a:rPr lang="tr-TR" sz="3200" b="1" i="1" dirty="0"/>
              <a:t>Topolojik Dönüşüm</a:t>
            </a:r>
            <a:endParaRPr lang="tr-TR" sz="3200" b="1" i="1" dirty="0"/>
          </a:p>
        </p:txBody>
      </p:sp>
      <p:sp>
        <p:nvSpPr>
          <p:cNvPr id="3" name="İçerik Yer Tutucusu 2"/>
          <p:cNvSpPr>
            <a:spLocks noGrp="1"/>
          </p:cNvSpPr>
          <p:nvPr>
            <p:ph idx="1"/>
          </p:nvPr>
        </p:nvSpPr>
        <p:spPr>
          <a:xfrm>
            <a:off x="385192" y="980728"/>
            <a:ext cx="8579296" cy="792088"/>
          </a:xfrm>
        </p:spPr>
        <p:txBody>
          <a:bodyPr>
            <a:noAutofit/>
          </a:bodyPr>
          <a:lstStyle/>
          <a:p>
            <a:pPr>
              <a:spcAft>
                <a:spcPts val="600"/>
              </a:spcAft>
            </a:pPr>
            <a:r>
              <a:rPr lang="tr-TR" altLang="tr-TR" noProof="1" smtClean="0"/>
              <a:t>Topolojik olarak dönüştürülmüş şekiller </a:t>
            </a:r>
            <a:r>
              <a:rPr lang="tr-TR" altLang="tr-TR" b="1" noProof="1" smtClean="0"/>
              <a:t>topolojik anlamda eşit (homeomorfik) </a:t>
            </a:r>
            <a:r>
              <a:rPr lang="tr-TR" altLang="tr-TR" noProof="1" smtClean="0"/>
              <a:t>şekillerdir. </a:t>
            </a:r>
            <a:endParaRPr lang="tr-TR" noProof="1"/>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608" y="1885924"/>
            <a:ext cx="7075884" cy="490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fontScale="90000"/>
          </a:bodyPr>
          <a:lstStyle/>
          <a:p>
            <a:r>
              <a:rPr lang="tr-TR" sz="3200" b="1" i="1" dirty="0"/>
              <a:t>Şekillerin Geometrik ve Topolojik Yönden Karşılaştırılması</a:t>
            </a:r>
            <a:endParaRPr lang="tr-TR" sz="3200" b="1" i="1" dirty="0"/>
          </a:p>
        </p:txBody>
      </p:sp>
      <p:sp>
        <p:nvSpPr>
          <p:cNvPr id="3" name="İçerik Yer Tutucusu 2"/>
          <p:cNvSpPr>
            <a:spLocks noGrp="1"/>
          </p:cNvSpPr>
          <p:nvPr>
            <p:ph idx="1"/>
          </p:nvPr>
        </p:nvSpPr>
        <p:spPr>
          <a:xfrm>
            <a:off x="457200" y="1456184"/>
            <a:ext cx="8291264" cy="2116832"/>
          </a:xfrm>
        </p:spPr>
        <p:txBody>
          <a:bodyPr/>
          <a:lstStyle/>
          <a:p>
            <a:r>
              <a:rPr lang="tr-TR" dirty="0"/>
              <a:t>İki şekil, geometrik olarak karşılaştırılabildiği gibi topolojik olarak da karşılaştırılabilir. Geometrik karşılaştırmada uzunluk, alan gibi metrik </a:t>
            </a:r>
            <a:r>
              <a:rPr lang="tr-TR" dirty="0" smtClean="0"/>
              <a:t>özelliklere </a:t>
            </a:r>
            <a:r>
              <a:rPr lang="tr-TR" dirty="0"/>
              <a:t>dikkat edilirken, topolojik karşılaştırmada bir düğümde birleşen kenar sayısı, şekildeki düğüm sayısı gibi özellikler dikkate alınır. </a:t>
            </a:r>
            <a:endParaRPr lang="tr-TR" dirty="0"/>
          </a:p>
          <a:p>
            <a:endParaRPr lang="tr-TR" dirty="0"/>
          </a:p>
        </p:txBody>
      </p:sp>
      <p:pic>
        <p:nvPicPr>
          <p:cNvPr id="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3908813"/>
            <a:ext cx="4617321" cy="227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788025" y="3602047"/>
            <a:ext cx="4248472" cy="3139321"/>
          </a:xfrm>
          <a:prstGeom prst="rect">
            <a:avLst/>
          </a:prstGeom>
        </p:spPr>
        <p:txBody>
          <a:bodyPr wrap="square">
            <a:spAutoFit/>
          </a:bodyPr>
          <a:lstStyle/>
          <a:p>
            <a:r>
              <a:rPr lang="tr-TR" altLang="tr-TR" dirty="0"/>
              <a:t>Bu iki şekil, nokta koordinatlarındaki, alandaki ve uzunluklardaki şekil bozulmalarından dolayı farklı iki geometrik şekil olmasına rağmen, değişmeden kalan topolojik özellikleri sayesinde topolojik anlamda birbirine eşittir. Çünkü her bir noktada birleşen çizgi sayısı, noktalar arasındaki bağlantılar, her bir alan </a:t>
            </a:r>
            <a:r>
              <a:rPr lang="tr-TR" altLang="tr-TR" dirty="0" smtClean="0"/>
              <a:t>detayın </a:t>
            </a:r>
            <a:r>
              <a:rPr lang="tr-TR" altLang="tr-TR" dirty="0"/>
              <a:t>etrafındaki </a:t>
            </a:r>
            <a:r>
              <a:rPr lang="tr-TR" altLang="tr-TR" dirty="0" smtClean="0"/>
              <a:t>detayların </a:t>
            </a:r>
            <a:r>
              <a:rPr lang="tr-TR" altLang="tr-TR" dirty="0"/>
              <a:t>değişmeden kaldığı görülmektedir. </a:t>
            </a:r>
            <a:endParaRPr lang="tr-TR" altLang="tr-TR"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altLang="tr-TR" sz="3200" b="1" dirty="0"/>
              <a:t>Topolojik Veri </a:t>
            </a:r>
            <a:r>
              <a:rPr lang="tr-TR" altLang="tr-TR" sz="3200" b="1" dirty="0" smtClean="0"/>
              <a:t>Modelinin </a:t>
            </a:r>
            <a:r>
              <a:rPr lang="tr-TR" altLang="tr-TR" sz="3200" b="1" dirty="0"/>
              <a:t>Gelişimi</a:t>
            </a:r>
            <a:endParaRPr lang="tr-TR" sz="3200" b="1" dirty="0"/>
          </a:p>
        </p:txBody>
      </p:sp>
      <p:sp>
        <p:nvSpPr>
          <p:cNvPr id="3" name="İçerik Yer Tutucusu 2"/>
          <p:cNvSpPr>
            <a:spLocks noGrp="1"/>
          </p:cNvSpPr>
          <p:nvPr>
            <p:ph idx="1"/>
          </p:nvPr>
        </p:nvSpPr>
        <p:spPr>
          <a:xfrm>
            <a:off x="457200" y="1484784"/>
            <a:ext cx="8229600" cy="4876800"/>
          </a:xfrm>
        </p:spPr>
        <p:txBody>
          <a:bodyPr>
            <a:normAutofit/>
          </a:bodyPr>
          <a:lstStyle/>
          <a:p>
            <a:r>
              <a:rPr lang="tr-TR" sz="2800" noProof="1" smtClean="0"/>
              <a:t>CBS’nin gelişimiyle birlikte çeşitli topolojik veri modelleri ortaya çıkmış ve bugün kullanılan topolojik veri modelinin temel yapısını oluşturmuştur. Bunlardan başlıcaları;</a:t>
            </a:r>
            <a:endParaRPr lang="tr-TR" sz="2800" noProof="1" smtClean="0"/>
          </a:p>
          <a:p>
            <a:pPr lvl="1"/>
            <a:r>
              <a:rPr lang="tr-TR" sz="2800" noProof="1" smtClean="0"/>
              <a:t>DIME</a:t>
            </a:r>
            <a:endParaRPr lang="tr-TR" sz="2800" noProof="1" smtClean="0"/>
          </a:p>
          <a:p>
            <a:pPr lvl="1"/>
            <a:r>
              <a:rPr lang="tr-TR" sz="2800" noProof="1" smtClean="0"/>
              <a:t>POLYVRT</a:t>
            </a:r>
            <a:endParaRPr lang="tr-TR" sz="2800" noProof="1" smtClean="0"/>
          </a:p>
          <a:p>
            <a:pPr lvl="1"/>
            <a:r>
              <a:rPr lang="tr-TR" sz="2800" noProof="1" smtClean="0"/>
              <a:t>CARIS</a:t>
            </a:r>
            <a:endParaRPr lang="tr-TR" sz="2800" noProof="1"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60648"/>
            <a:ext cx="8229600" cy="990600"/>
          </a:xfrm>
        </p:spPr>
        <p:txBody>
          <a:bodyPr vert="horz" lIns="91440" tIns="45720" rIns="91440" bIns="45720" rtlCol="0" anchor="ctr">
            <a:normAutofit/>
          </a:bodyPr>
          <a:lstStyle/>
          <a:p>
            <a:r>
              <a:rPr lang="tr-TR" altLang="tr-TR" sz="3200" b="1" i="1" dirty="0"/>
              <a:t>DIME</a:t>
            </a:r>
            <a:endParaRPr lang="tr-TR" altLang="tr-TR" sz="3200" b="1" i="1" dirty="0"/>
          </a:p>
        </p:txBody>
      </p:sp>
      <p:sp>
        <p:nvSpPr>
          <p:cNvPr id="110595" name="Rectangle 3"/>
          <p:cNvSpPr>
            <a:spLocks noGrp="1" noChangeArrowheads="1"/>
          </p:cNvSpPr>
          <p:nvPr>
            <p:ph type="body" idx="1"/>
          </p:nvPr>
        </p:nvSpPr>
        <p:spPr>
          <a:xfrm>
            <a:off x="457200" y="1268760"/>
            <a:ext cx="8435280" cy="3816424"/>
          </a:xfrm>
        </p:spPr>
        <p:txBody>
          <a:bodyPr>
            <a:noAutofit/>
          </a:bodyPr>
          <a:lstStyle/>
          <a:p>
            <a:pPr>
              <a:lnSpc>
                <a:spcPct val="80000"/>
              </a:lnSpc>
              <a:spcAft>
                <a:spcPts val="600"/>
              </a:spcAft>
            </a:pPr>
            <a:r>
              <a:rPr lang="tr-TR" altLang="tr-TR" sz="2800" noProof="1" smtClean="0"/>
              <a:t>CBS’nin gelişimiyle ortaya çıkan ilk topolojik veri modeli DIME (Dual Independent Map Encoding)’dir.</a:t>
            </a:r>
            <a:endParaRPr lang="tr-TR" altLang="tr-TR" sz="2800" noProof="1" smtClean="0"/>
          </a:p>
          <a:p>
            <a:pPr eaLnBrk="1" hangingPunct="1">
              <a:lnSpc>
                <a:spcPct val="80000"/>
              </a:lnSpc>
              <a:spcAft>
                <a:spcPts val="600"/>
              </a:spcAft>
            </a:pPr>
            <a:r>
              <a:rPr lang="tr-TR" altLang="tr-TR" sz="2800" noProof="1" smtClean="0"/>
              <a:t>DIME 1967 yılında ABD Nüfus İdaresi tarafından geliştirilmiş bir dosya yapılandırma sistemidir.</a:t>
            </a:r>
            <a:endParaRPr lang="tr-TR" altLang="tr-TR" sz="2800" noProof="1" smtClean="0"/>
          </a:p>
          <a:p>
            <a:pPr eaLnBrk="1" hangingPunct="1">
              <a:lnSpc>
                <a:spcPct val="80000"/>
              </a:lnSpc>
              <a:spcAft>
                <a:spcPts val="600"/>
              </a:spcAft>
            </a:pPr>
            <a:r>
              <a:rPr lang="tr-TR" altLang="tr-TR" sz="2800" noProof="1" smtClean="0"/>
              <a:t>DIME topolojik veri modelinde; poligon sınırları bir noktadan başlayıp diğerinde biten doğru parçalarıyla (segment) tanımlanır. Segmentler vertekslerle (vertex) temsil edilirken bir sınırın sağ ve solundaki poligonlar da belirtilir.</a:t>
            </a:r>
            <a:endParaRPr lang="tr-TR" altLang="tr-TR" sz="2800" noProof="1" smtClean="0"/>
          </a:p>
          <a:p>
            <a:pPr eaLnBrk="1" hangingPunct="1">
              <a:lnSpc>
                <a:spcPct val="80000"/>
              </a:lnSpc>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p:nvPr>
        </p:nvSpPr>
        <p:spPr>
          <a:xfrm>
            <a:off x="457200" y="260648"/>
            <a:ext cx="8229600" cy="990600"/>
          </a:xfrm>
        </p:spPr>
        <p:txBody>
          <a:bodyPr vert="horz" lIns="91440" tIns="45720" rIns="91440" bIns="45720" rtlCol="0" anchor="ctr">
            <a:normAutofit/>
          </a:bodyPr>
          <a:lstStyle/>
          <a:p>
            <a:r>
              <a:rPr lang="tr-TR" altLang="tr-TR" sz="3200" b="1" i="1" dirty="0"/>
              <a:t>DIME</a:t>
            </a:r>
            <a:endParaRPr lang="tr-TR" altLang="tr-TR" sz="3200" b="1" i="1" dirty="0"/>
          </a:p>
        </p:txBody>
      </p:sp>
      <p:pic>
        <p:nvPicPr>
          <p:cNvPr id="111619"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136" y="1049398"/>
            <a:ext cx="571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221088"/>
            <a:ext cx="703897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830041"/>
            <a:ext cx="3198763" cy="153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188640"/>
            <a:ext cx="8229600" cy="990600"/>
          </a:xfrm>
        </p:spPr>
        <p:txBody>
          <a:bodyPr vert="horz" lIns="91440" tIns="45720" rIns="91440" bIns="45720" rtlCol="0" anchor="ctr">
            <a:normAutofit/>
          </a:bodyPr>
          <a:lstStyle/>
          <a:p>
            <a:r>
              <a:rPr lang="tr-TR" altLang="tr-TR" sz="3200" b="1" i="1" dirty="0"/>
              <a:t>DIME</a:t>
            </a:r>
            <a:endParaRPr lang="tr-TR" altLang="tr-TR" sz="3200" b="1" i="1"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3968" y="3559321"/>
            <a:ext cx="4335152" cy="327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3" name="Rectangle 3"/>
          <p:cNvSpPr>
            <a:spLocks noGrp="1" noChangeArrowheads="1"/>
          </p:cNvSpPr>
          <p:nvPr>
            <p:ph type="body" idx="1"/>
          </p:nvPr>
        </p:nvSpPr>
        <p:spPr>
          <a:xfrm>
            <a:off x="323528" y="980728"/>
            <a:ext cx="8568952" cy="5136232"/>
          </a:xfrm>
        </p:spPr>
        <p:txBody>
          <a:bodyPr>
            <a:normAutofit/>
          </a:bodyPr>
          <a:lstStyle/>
          <a:p>
            <a:pPr>
              <a:spcAft>
                <a:spcPts val="600"/>
              </a:spcAft>
            </a:pPr>
            <a:r>
              <a:rPr lang="tr-TR" altLang="tr-TR" sz="2200" noProof="1" smtClean="0"/>
              <a:t>DIME basit bir yapıya sahiptir. Ancak bir poligonun sınırlarını sorgulayabilmek için segmentlerin bulunduğu kaydın tümünün sol ve sağ poligonlara göre araştırılması gerekir. Bu nedenle işlemler oldukça yavaştır. </a:t>
            </a:r>
            <a:endParaRPr lang="tr-TR" altLang="tr-TR" sz="2200" noProof="1" smtClean="0"/>
          </a:p>
          <a:p>
            <a:pPr>
              <a:spcAft>
                <a:spcPts val="600"/>
              </a:spcAft>
            </a:pPr>
            <a:r>
              <a:rPr lang="tr-TR" altLang="tr-TR" sz="2200" noProof="1" smtClean="0"/>
              <a:t>Tam-komşu poligonlar DIME veri yapısında saklanmasına karşın yarı-komşu poligonlar dikkate alınmaz. Bu nedenle bir poligonun komşusu olan poligonların sorgulanmasında da bilgi eksikliği söz konusu olabilmektedir. </a:t>
            </a:r>
            <a:endParaRPr lang="tr-TR" altLang="tr-TR" sz="2200" noProof="1" smtClean="0"/>
          </a:p>
          <a:p>
            <a:pPr eaLnBrk="1" hangingPunct="1">
              <a:spcAft>
                <a:spcPts val="600"/>
              </a:spcAft>
            </a:pPr>
            <a:endParaRPr lang="tr-TR" altLang="tr-TR" sz="2200" noProof="1"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altLang="tr-TR" sz="3200" b="1" i="1" dirty="0"/>
              <a:t>DIME</a:t>
            </a:r>
            <a:endParaRPr lang="tr-TR" sz="3200" b="1" i="1" dirty="0"/>
          </a:p>
        </p:txBody>
      </p:sp>
      <p:sp>
        <p:nvSpPr>
          <p:cNvPr id="3" name="İçerik Yer Tutucusu 2"/>
          <p:cNvSpPr>
            <a:spLocks noGrp="1"/>
          </p:cNvSpPr>
          <p:nvPr>
            <p:ph idx="1"/>
          </p:nvPr>
        </p:nvSpPr>
        <p:spPr>
          <a:xfrm>
            <a:off x="457200" y="1196752"/>
            <a:ext cx="8507288" cy="4876800"/>
          </a:xfrm>
        </p:spPr>
        <p:txBody>
          <a:bodyPr>
            <a:normAutofit/>
          </a:bodyPr>
          <a:lstStyle/>
          <a:p>
            <a:pPr>
              <a:spcAft>
                <a:spcPts val="600"/>
              </a:spcAft>
            </a:pPr>
            <a:r>
              <a:rPr lang="tr-TR" altLang="tr-TR" sz="2800" noProof="1" smtClean="0"/>
              <a:t>Verteks kullanımı, nokta numaralarının tekrarlanması nedeniyle bellek ihtiyacını arttırır.</a:t>
            </a:r>
            <a:endParaRPr lang="tr-TR" altLang="tr-TR" sz="2800" noProof="1" smtClean="0"/>
          </a:p>
          <a:p>
            <a:pPr>
              <a:spcAft>
                <a:spcPts val="600"/>
              </a:spcAft>
            </a:pPr>
            <a:r>
              <a:rPr lang="tr-TR" altLang="tr-TR" sz="2800" noProof="1" smtClean="0"/>
              <a:t>DIME başlangıçtaki geliştirilme amacına uygun olan çalışmalarda örneğin kentsel alanlarda bölge veya semtlerin kodlanması için uygundur. Ancak genel CBS uygulamaları için uygun değildir.</a:t>
            </a:r>
            <a:endParaRPr lang="tr-TR" altLang="tr-TR" sz="2800" noProof="1" smtClean="0"/>
          </a:p>
          <a:p>
            <a:pPr>
              <a:spcAft>
                <a:spcPts val="600"/>
              </a:spcAft>
            </a:pPr>
            <a:endParaRPr lang="tr-TR" altLang="tr-TR" sz="2800" noProof="1" smtClean="0"/>
          </a:p>
          <a:p>
            <a:pPr>
              <a:spcAft>
                <a:spcPts val="600"/>
              </a:spcAft>
            </a:pPr>
            <a:endParaRPr lang="tr-TR" sz="2800" noProof="1"/>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332656"/>
            <a:ext cx="8229600" cy="792088"/>
          </a:xfrm>
        </p:spPr>
        <p:txBody>
          <a:bodyPr vert="horz" lIns="91440" tIns="45720" rIns="91440" bIns="45720" rtlCol="0" anchor="ctr">
            <a:normAutofit/>
          </a:bodyPr>
          <a:lstStyle/>
          <a:p>
            <a:r>
              <a:rPr lang="tr-TR" altLang="tr-TR" sz="3200" b="1" i="1" dirty="0" smtClean="0"/>
              <a:t>POLYVRT</a:t>
            </a:r>
            <a:endParaRPr lang="tr-TR" altLang="tr-TR" sz="3200" b="1" i="1" dirty="0"/>
          </a:p>
        </p:txBody>
      </p:sp>
      <p:sp>
        <p:nvSpPr>
          <p:cNvPr id="113667" name="Rectangle 3"/>
          <p:cNvSpPr>
            <a:spLocks noGrp="1" noChangeArrowheads="1"/>
          </p:cNvSpPr>
          <p:nvPr>
            <p:ph type="body" idx="1"/>
          </p:nvPr>
        </p:nvSpPr>
        <p:spPr>
          <a:xfrm>
            <a:off x="457200" y="1288504"/>
            <a:ext cx="8229600" cy="4876800"/>
          </a:xfrm>
        </p:spPr>
        <p:txBody>
          <a:bodyPr>
            <a:normAutofit/>
          </a:bodyPr>
          <a:lstStyle/>
          <a:p>
            <a:pPr eaLnBrk="1" hangingPunct="1">
              <a:lnSpc>
                <a:spcPct val="90000"/>
              </a:lnSpc>
              <a:spcAft>
                <a:spcPct val="30000"/>
              </a:spcAft>
            </a:pPr>
            <a:r>
              <a:rPr lang="tr-TR" altLang="tr-TR" sz="2800" noProof="1" smtClean="0"/>
              <a:t>POLYVRT, CBS’de poligon özelliklerini daha gerçekçi olarak bünyesinde bulundurmak amacıyla geliştirilen bir topolojik veri modelidir.</a:t>
            </a:r>
            <a:endParaRPr lang="tr-TR" altLang="tr-TR" sz="2800" noProof="1" smtClean="0"/>
          </a:p>
          <a:p>
            <a:pPr eaLnBrk="1" hangingPunct="1">
              <a:lnSpc>
                <a:spcPct val="90000"/>
              </a:lnSpc>
              <a:spcAft>
                <a:spcPct val="30000"/>
              </a:spcAft>
            </a:pPr>
            <a:r>
              <a:rPr lang="tr-TR" altLang="tr-TR" sz="2800" noProof="1" smtClean="0"/>
              <a:t>1974 yılında Harvard’ta Laboratory for Computer Graphics and Spatial Analysis tarafından geliştirilen yapı, düşünce olarak DIME veri modelinin geliştirilmiş halidir.</a:t>
            </a:r>
            <a:endParaRPr lang="tr-TR" altLang="tr-TR" sz="2800" noProof="1"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850106"/>
          </a:xfrm>
        </p:spPr>
        <p:txBody>
          <a:bodyPr/>
          <a:lstStyle/>
          <a:p>
            <a:r>
              <a:rPr lang="tr-TR" sz="3200" b="1" dirty="0" smtClean="0"/>
              <a:t>- </a:t>
            </a:r>
            <a:r>
              <a:rPr lang="tr-TR" sz="2800" b="1" i="1" dirty="0" smtClean="0"/>
              <a:t>Mobil </a:t>
            </a:r>
            <a:r>
              <a:rPr lang="tr-TR" sz="2800" b="1" i="1" dirty="0"/>
              <a:t>CBS</a:t>
            </a:r>
            <a:endParaRPr lang="tr-TR" sz="2800" b="1" i="1" dirty="0"/>
          </a:p>
        </p:txBody>
      </p:sp>
      <p:sp>
        <p:nvSpPr>
          <p:cNvPr id="6" name="İçerik Yer Tutucusu 2"/>
          <p:cNvSpPr>
            <a:spLocks noGrp="1"/>
          </p:cNvSpPr>
          <p:nvPr>
            <p:ph idx="1"/>
          </p:nvPr>
        </p:nvSpPr>
        <p:spPr>
          <a:xfrm>
            <a:off x="395536" y="1484784"/>
            <a:ext cx="8424936" cy="3960440"/>
          </a:xfrm>
        </p:spPr>
        <p:txBody>
          <a:bodyPr>
            <a:noAutofit/>
          </a:bodyPr>
          <a:lstStyle/>
          <a:p>
            <a:r>
              <a:rPr lang="tr-TR" sz="2500" noProof="1" smtClean="0"/>
              <a:t>Mobil CBS, ofis dışında arazide CBS uygulamalarının gerçekleştirilmesini sağlar. El bilgisayarı, akıllı telefon vb. mobil cihazlar üzerinde çalışır. Mobil CBS örnekleri arasında Autodesk OmSite, ESRI ArcPad ve Intergraph IntelliWhere bulunmaktadır. </a:t>
            </a:r>
            <a:endParaRPr lang="tr-TR" sz="2500" noProof="1"/>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32656"/>
            <a:ext cx="8229600" cy="990600"/>
          </a:xfrm>
        </p:spPr>
        <p:txBody>
          <a:bodyPr vert="horz" lIns="91440" tIns="45720" rIns="91440" bIns="45720" rtlCol="0" anchor="ctr">
            <a:normAutofit/>
          </a:bodyPr>
          <a:lstStyle/>
          <a:p>
            <a:r>
              <a:rPr lang="tr-TR" altLang="tr-TR" sz="3200" b="1" i="1" dirty="0"/>
              <a:t>POLYVRT</a:t>
            </a:r>
            <a:endParaRPr lang="tr-TR" altLang="tr-TR" sz="3200" b="1" i="1" dirty="0"/>
          </a:p>
        </p:txBody>
      </p:sp>
      <p:sp>
        <p:nvSpPr>
          <p:cNvPr id="114691" name="Rectangle 3"/>
          <p:cNvSpPr>
            <a:spLocks noGrp="1" noChangeArrowheads="1"/>
          </p:cNvSpPr>
          <p:nvPr>
            <p:ph type="body" idx="1"/>
          </p:nvPr>
        </p:nvSpPr>
        <p:spPr>
          <a:xfrm>
            <a:off x="395536" y="1196752"/>
            <a:ext cx="8424936" cy="5400600"/>
          </a:xfrm>
        </p:spPr>
        <p:txBody>
          <a:bodyPr>
            <a:noAutofit/>
          </a:bodyPr>
          <a:lstStyle/>
          <a:p>
            <a:pPr eaLnBrk="1" hangingPunct="1">
              <a:lnSpc>
                <a:spcPct val="90000"/>
              </a:lnSpc>
              <a:spcAft>
                <a:spcPct val="30000"/>
              </a:spcAft>
            </a:pPr>
            <a:r>
              <a:rPr lang="tr-TR" altLang="tr-TR" sz="2300" noProof="1" smtClean="0"/>
              <a:t>Bu veri modelinde poligonları birbirinden ayıran ortak sınırlar, DIME’deki gibi birbirini izleyen segmentlerin ayrı ayrı tanımlanması yerine, başlangıç ve bitişinde birer düğüm noktası (node) bulunan çizgi (arc) ile tanımlanır. </a:t>
            </a:r>
            <a:endParaRPr lang="tr-TR" altLang="tr-TR" sz="2300" noProof="1" smtClean="0"/>
          </a:p>
          <a:p>
            <a:pPr eaLnBrk="1" hangingPunct="1">
              <a:lnSpc>
                <a:spcPct val="90000"/>
              </a:lnSpc>
              <a:spcAft>
                <a:spcPct val="30000"/>
              </a:spcAft>
            </a:pPr>
            <a:r>
              <a:rPr lang="tr-TR" altLang="tr-TR" sz="2300" noProof="1" smtClean="0"/>
              <a:t>Bunun yanında, poligonların tanımlanmasında verteksler dikkate alınmayarak bellekten tasarruf sağlanır. Ancak, poligonların gösteriminde bir çizgi birden fazla defa bellekte yer alabilmektedir.</a:t>
            </a:r>
            <a:endParaRPr lang="tr-TR" altLang="tr-TR" sz="2300" noProof="1" smtClean="0"/>
          </a:p>
          <a:p>
            <a:pPr>
              <a:lnSpc>
                <a:spcPct val="90000"/>
              </a:lnSpc>
              <a:spcAft>
                <a:spcPct val="30000"/>
              </a:spcAft>
            </a:pPr>
            <a:r>
              <a:rPr lang="tr-TR" sz="2300" noProof="1" smtClean="0"/>
              <a:t>Poligonların sınırları direkt kaydedildiğinden sınırları aratmaya gerek yoktur. </a:t>
            </a:r>
            <a:endParaRPr lang="tr-TR" altLang="tr-TR" sz="2300" noProof="1" smtClean="0"/>
          </a:p>
          <a:p>
            <a:pPr eaLnBrk="1" hangingPunct="1">
              <a:lnSpc>
                <a:spcPct val="90000"/>
              </a:lnSpc>
              <a:spcAft>
                <a:spcPct val="30000"/>
              </a:spcAft>
            </a:pPr>
            <a:r>
              <a:rPr lang="tr-TR" altLang="tr-TR" sz="2300" noProof="1" smtClean="0"/>
              <a:t>Düğüm noktalarının koordinatları ayrı bir dosyada saklanarak, topolojik sorgulamalar dışında gerek duyulması halinde kullanılabilir.</a:t>
            </a:r>
            <a:endParaRPr lang="tr-TR" altLang="tr-TR" sz="2300" noProof="1" smtClean="0"/>
          </a:p>
          <a:p>
            <a:pPr eaLnBrk="1" hangingPunct="1">
              <a:lnSpc>
                <a:spcPct val="90000"/>
              </a:lnSpc>
              <a:spcAft>
                <a:spcPct val="30000"/>
              </a:spcAft>
            </a:pPr>
            <a:r>
              <a:rPr lang="tr-TR" altLang="tr-TR" sz="2300" noProof="1" smtClean="0"/>
              <a:t>Yarı komşulukların bulunması DIME’de olduğu gibi zordur.</a:t>
            </a:r>
            <a:endParaRPr lang="tr-TR" altLang="tr-TR" sz="2300" noProof="1"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Grp="1" noChangeArrowheads="1"/>
          </p:cNvSpPr>
          <p:nvPr>
            <p:ph type="title"/>
          </p:nvPr>
        </p:nvSpPr>
        <p:spPr>
          <a:xfrm>
            <a:off x="457200" y="404664"/>
            <a:ext cx="8229600" cy="720080"/>
          </a:xfrm>
        </p:spPr>
        <p:txBody>
          <a:bodyPr vert="horz" lIns="91440" tIns="45720" rIns="91440" bIns="45720" rtlCol="0" anchor="ctr">
            <a:normAutofit/>
          </a:bodyPr>
          <a:lstStyle/>
          <a:p>
            <a:r>
              <a:rPr lang="tr-TR" altLang="tr-TR" sz="3200" b="1" i="1" dirty="0"/>
              <a:t>POLYVRT</a:t>
            </a:r>
            <a:endParaRPr lang="tr-TR" altLang="tr-TR" sz="3200" b="1" i="1" dirty="0"/>
          </a:p>
        </p:txBody>
      </p:sp>
      <p:pic>
        <p:nvPicPr>
          <p:cNvPr id="115715"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95916" y="3842671"/>
            <a:ext cx="4462899" cy="289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09657"/>
            <a:ext cx="6552728" cy="290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332656"/>
            <a:ext cx="8229600" cy="792088"/>
          </a:xfrm>
        </p:spPr>
        <p:txBody>
          <a:bodyPr vert="horz" lIns="91440" tIns="45720" rIns="91440" bIns="45720" rtlCol="0" anchor="ctr">
            <a:normAutofit/>
          </a:bodyPr>
          <a:lstStyle/>
          <a:p>
            <a:r>
              <a:rPr lang="tr-TR" altLang="tr-TR" sz="3200" b="1" i="1" dirty="0" smtClean="0"/>
              <a:t>CARIS</a:t>
            </a:r>
            <a:endParaRPr lang="tr-TR" altLang="tr-TR" sz="3200" b="1" i="1" dirty="0"/>
          </a:p>
        </p:txBody>
      </p:sp>
      <p:sp>
        <p:nvSpPr>
          <p:cNvPr id="116739" name="Rectangle 3"/>
          <p:cNvSpPr>
            <a:spLocks noGrp="1" noChangeArrowheads="1"/>
          </p:cNvSpPr>
          <p:nvPr>
            <p:ph type="body" idx="1"/>
          </p:nvPr>
        </p:nvSpPr>
        <p:spPr>
          <a:xfrm>
            <a:off x="457200" y="1412776"/>
            <a:ext cx="8229600" cy="5064224"/>
          </a:xfrm>
        </p:spPr>
        <p:txBody>
          <a:bodyPr>
            <a:normAutofit fontScale="92500"/>
          </a:bodyPr>
          <a:lstStyle/>
          <a:p>
            <a:pPr eaLnBrk="1" hangingPunct="1">
              <a:spcAft>
                <a:spcPts val="600"/>
              </a:spcAft>
            </a:pPr>
            <a:r>
              <a:rPr lang="tr-TR" altLang="tr-TR" noProof="1" smtClean="0"/>
              <a:t>DIME ve POLYVRT topolojik veri modellerine ilave olarak bazı değişikliklerle geliştirilen bir diğer topolojik veri modeli de CARIS (Canadian Resource Information System)’dir.</a:t>
            </a:r>
            <a:endParaRPr lang="tr-TR" altLang="tr-TR" noProof="1" smtClean="0"/>
          </a:p>
          <a:p>
            <a:pPr>
              <a:lnSpc>
                <a:spcPct val="90000"/>
              </a:lnSpc>
              <a:spcAft>
                <a:spcPct val="30000"/>
              </a:spcAft>
            </a:pPr>
            <a:r>
              <a:rPr lang="tr-TR" altLang="tr-TR" noProof="1" smtClean="0"/>
              <a:t>Çizgilerin başında ve sonunda bu çizgiye bağlanan bir sonraki çizgi gösterilir. Bu işlem, bir düğüm noktasındaki çizginin saat ibresi ya da tersi yönde sıralanması ile yapılır.</a:t>
            </a:r>
            <a:endParaRPr lang="tr-TR" altLang="tr-TR" noProof="1" smtClean="0"/>
          </a:p>
          <a:p>
            <a:pPr>
              <a:lnSpc>
                <a:spcPct val="90000"/>
              </a:lnSpc>
              <a:spcAft>
                <a:spcPct val="30000"/>
              </a:spcAft>
            </a:pPr>
            <a:r>
              <a:rPr lang="tr-TR" altLang="tr-TR" noProof="1" smtClean="0"/>
              <a:t>CARIS’te anlamlı noktalar; noktanın koordinatları ve üzerinde bulunduğu çizgi adıyla birlikte kaydedilir.</a:t>
            </a:r>
            <a:endParaRPr lang="tr-TR" altLang="tr-TR" noProof="1" smtClean="0"/>
          </a:p>
          <a:p>
            <a:pPr>
              <a:lnSpc>
                <a:spcPct val="90000"/>
              </a:lnSpc>
              <a:spcAft>
                <a:spcPct val="30000"/>
              </a:spcAft>
            </a:pPr>
            <a:r>
              <a:rPr lang="tr-TR" altLang="tr-TR" noProof="1" smtClean="0"/>
              <a:t>CARIS’te POLYVRT’de olduğu gibi poligon sınırlarının gösteriminde segment yerine düğümden düğüme çizgiler esas alınır.</a:t>
            </a:r>
            <a:endParaRPr lang="tr-TR" altLang="tr-TR" noProof="1" smtClean="0"/>
          </a:p>
          <a:p>
            <a:pPr marL="0" indent="0" eaLnBrk="1" hangingPunct="1">
              <a:spcAft>
                <a:spcPts val="600"/>
              </a:spcAft>
              <a:buNone/>
            </a:pPr>
            <a:r>
              <a:rPr lang="tr-TR" altLang="tr-TR" noProof="1" smtClean="0"/>
              <a:t> </a:t>
            </a:r>
            <a:endParaRPr lang="tr-TR" altLang="tr-TR" noProof="1"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32656"/>
            <a:ext cx="8229600" cy="648072"/>
          </a:xfrm>
        </p:spPr>
        <p:txBody>
          <a:bodyPr vert="horz" lIns="91440" tIns="45720" rIns="91440" bIns="45720" rtlCol="0" anchor="ctr">
            <a:normAutofit/>
          </a:bodyPr>
          <a:lstStyle/>
          <a:p>
            <a:r>
              <a:rPr lang="tr-TR" altLang="tr-TR" sz="3200" b="1" i="1" dirty="0" smtClean="0"/>
              <a:t>CARIS</a:t>
            </a:r>
            <a:endParaRPr lang="tr-TR" altLang="tr-TR" sz="3200" b="1" i="1" dirty="0"/>
          </a:p>
        </p:txBody>
      </p:sp>
      <p:pic>
        <p:nvPicPr>
          <p:cNvPr id="118787"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9512" y="3048000"/>
            <a:ext cx="551815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313" y="764704"/>
            <a:ext cx="5140287" cy="228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990600"/>
          </a:xfrm>
        </p:spPr>
        <p:txBody>
          <a:bodyPr vert="horz" lIns="91440" tIns="45720" rIns="91440" bIns="45720" rtlCol="0" anchor="ctr">
            <a:normAutofit fontScale="90000"/>
          </a:bodyPr>
          <a:lstStyle/>
          <a:p>
            <a:r>
              <a:rPr lang="tr-TR" altLang="tr-TR" sz="3200" b="1" i="1" dirty="0" smtClean="0"/>
              <a:t>Günümüzde Geliştirilen CBS Yazılımlarında Topolojik Veri Modeli</a:t>
            </a:r>
            <a:endParaRPr lang="tr-TR" sz="3200" b="1" i="1" dirty="0"/>
          </a:p>
        </p:txBody>
      </p:sp>
      <p:sp>
        <p:nvSpPr>
          <p:cNvPr id="3" name="İçerik Yer Tutucusu 2"/>
          <p:cNvSpPr>
            <a:spLocks noGrp="1"/>
          </p:cNvSpPr>
          <p:nvPr>
            <p:ph idx="1"/>
          </p:nvPr>
        </p:nvSpPr>
        <p:spPr>
          <a:xfrm>
            <a:off x="457200" y="1700808"/>
            <a:ext cx="8075240" cy="4876800"/>
          </a:xfrm>
        </p:spPr>
        <p:txBody>
          <a:bodyPr>
            <a:normAutofit/>
          </a:bodyPr>
          <a:lstStyle/>
          <a:p>
            <a:pPr>
              <a:lnSpc>
                <a:spcPct val="90000"/>
              </a:lnSpc>
              <a:spcAft>
                <a:spcPts val="600"/>
              </a:spcAft>
            </a:pPr>
            <a:r>
              <a:rPr lang="tr-TR" altLang="tr-TR" sz="2800" noProof="1" smtClean="0"/>
              <a:t>Günümüzde geliştirilen CBS yazılımlarında topolojik veri modelleri genelde bu 3 yaklaşımın (DIME, POLYVRT ve CARIS) bütünü şeklinde ele alınır. Buna göre CBS’de Topolojik Veri Modeli genellikle 3 ana fonksiyonu destekler. </a:t>
            </a:r>
            <a:endParaRPr lang="tr-TR" altLang="tr-TR" sz="2800" noProof="1" smtClean="0"/>
          </a:p>
          <a:p>
            <a:pPr lvl="1">
              <a:lnSpc>
                <a:spcPct val="90000"/>
              </a:lnSpc>
              <a:spcAft>
                <a:spcPts val="600"/>
              </a:spcAft>
            </a:pPr>
            <a:r>
              <a:rPr lang="tr-TR" altLang="tr-TR" sz="2400" b="1" noProof="1" smtClean="0"/>
              <a:t>Bağlantı (Connectivity)</a:t>
            </a:r>
            <a:endParaRPr lang="tr-TR" altLang="tr-TR" sz="2400" b="1" noProof="1" smtClean="0"/>
          </a:p>
          <a:p>
            <a:pPr lvl="1">
              <a:lnSpc>
                <a:spcPct val="90000"/>
              </a:lnSpc>
              <a:spcAft>
                <a:spcPts val="600"/>
              </a:spcAft>
            </a:pPr>
            <a:r>
              <a:rPr lang="tr-TR" altLang="tr-TR" sz="2400" b="1" noProof="1" smtClean="0"/>
              <a:t>Alan (Area)</a:t>
            </a:r>
            <a:endParaRPr lang="tr-TR" altLang="tr-TR" sz="2400" b="1" noProof="1" smtClean="0"/>
          </a:p>
          <a:p>
            <a:pPr lvl="1">
              <a:lnSpc>
                <a:spcPct val="90000"/>
              </a:lnSpc>
              <a:spcAft>
                <a:spcPts val="600"/>
              </a:spcAft>
            </a:pPr>
            <a:r>
              <a:rPr lang="tr-TR" altLang="tr-TR" sz="2400" b="1" noProof="1" smtClean="0"/>
              <a:t>Komşuluk (Contiguity)</a:t>
            </a:r>
            <a:endParaRPr lang="tr-TR" altLang="tr-TR" sz="2400" b="1" noProof="1" smtClean="0"/>
          </a:p>
          <a:p>
            <a:pPr>
              <a:spcAft>
                <a:spcPts val="600"/>
              </a:spcAft>
            </a:pPr>
            <a:endParaRPr lang="tr-TR" sz="2800" noProof="1"/>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vert="horz" lIns="91440" tIns="45720" rIns="91440" bIns="45720" rtlCol="0" anchor="ctr">
            <a:normAutofit fontScale="90000"/>
          </a:bodyPr>
          <a:lstStyle/>
          <a:p>
            <a:r>
              <a:rPr lang="tr-TR" altLang="tr-TR" sz="3200" b="1" i="1" dirty="0"/>
              <a:t>Günümüzde Geliştirilen CBS Yazılımlarında Topolojik Veri Modeli</a:t>
            </a:r>
            <a:endParaRPr lang="tr-TR" sz="3200" b="1" i="1" dirty="0"/>
          </a:p>
        </p:txBody>
      </p:sp>
      <p:sp>
        <p:nvSpPr>
          <p:cNvPr id="3" name="İçerik Yer Tutucusu 2"/>
          <p:cNvSpPr>
            <a:spLocks noGrp="1"/>
          </p:cNvSpPr>
          <p:nvPr>
            <p:ph idx="1"/>
          </p:nvPr>
        </p:nvSpPr>
        <p:spPr/>
        <p:txBody>
          <a:bodyPr/>
          <a:lstStyle/>
          <a:p>
            <a:pPr>
              <a:spcBef>
                <a:spcPts val="1800"/>
              </a:spcBef>
              <a:spcAft>
                <a:spcPts val="600"/>
              </a:spcAft>
            </a:pPr>
            <a:r>
              <a:rPr lang="tr-TR" dirty="0"/>
              <a:t>Topolojik Veri Modeli; noktalar, çizgiler ve alanlar arasındaki mekânsal ilişkilerin modellenmesine olanak tanır.</a:t>
            </a:r>
            <a:endParaRPr lang="tr-TR" dirty="0"/>
          </a:p>
          <a:p>
            <a:pPr>
              <a:spcAft>
                <a:spcPts val="600"/>
              </a:spcAft>
            </a:pPr>
            <a:r>
              <a:rPr lang="tr-TR" dirty="0"/>
              <a:t>Komşu alanlar arasındaki ortak sınır sadece bir kez  kaydedilir.  </a:t>
            </a:r>
            <a:endParaRPr lang="tr-TR" dirty="0"/>
          </a:p>
          <a:p>
            <a:pPr>
              <a:spcAft>
                <a:spcPts val="600"/>
              </a:spcAft>
            </a:pPr>
            <a:r>
              <a:rPr lang="tr-TR" noProof="1"/>
              <a:t>Topolojik Veri Modelinde, düğümler üç veya daha fazla çizginin buluştuğu kesişim noktalarıdır. Bunun dışındakiler sahte düğüm olarak adlandırılır.</a:t>
            </a:r>
            <a:endParaRPr lang="tr-TR" altLang="tr-TR" noProof="1"/>
          </a:p>
          <a:p>
            <a:endParaRPr lang="tr-T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476672"/>
            <a:ext cx="8229600" cy="990600"/>
          </a:xfrm>
        </p:spPr>
        <p:txBody>
          <a:bodyPr vert="horz" lIns="91440" tIns="45720" rIns="91440" bIns="45720" rtlCol="0" anchor="ctr">
            <a:normAutofit fontScale="90000"/>
          </a:bodyPr>
          <a:lstStyle/>
          <a:p>
            <a:r>
              <a:rPr lang="tr-TR" altLang="tr-TR" sz="3200" b="1" i="1" dirty="0"/>
              <a:t>Günümüzde Geliştirilen CBS Yazılımlarında Topolojik Veri </a:t>
            </a:r>
            <a:r>
              <a:rPr lang="tr-TR" altLang="tr-TR" sz="3200" b="1" i="1" dirty="0" smtClean="0"/>
              <a:t>Yapısı</a:t>
            </a:r>
            <a:endParaRPr lang="tr-TR" sz="3200" b="1" i="1" dirty="0"/>
          </a:p>
        </p:txBody>
      </p:sp>
      <p:sp>
        <p:nvSpPr>
          <p:cNvPr id="3" name="İçerik Yer Tutucusu 2"/>
          <p:cNvSpPr>
            <a:spLocks noGrp="1"/>
          </p:cNvSpPr>
          <p:nvPr>
            <p:ph idx="1"/>
          </p:nvPr>
        </p:nvSpPr>
        <p:spPr>
          <a:xfrm>
            <a:off x="179512" y="1772816"/>
            <a:ext cx="8784976" cy="4104456"/>
          </a:xfrm>
        </p:spPr>
        <p:txBody>
          <a:bodyPr>
            <a:noAutofit/>
          </a:bodyPr>
          <a:lstStyle/>
          <a:p>
            <a:pPr>
              <a:spcAft>
                <a:spcPts val="600"/>
              </a:spcAft>
            </a:pPr>
            <a:r>
              <a:rPr lang="tr-TR" altLang="tr-TR" noProof="1" smtClean="0"/>
              <a:t>Bir CBS’de temel topolojik fonksiyonları yerine getirmek için 3 adet topolojik veri yapısı mevcuttur.</a:t>
            </a:r>
            <a:endParaRPr lang="tr-TR" altLang="tr-TR" noProof="1" smtClean="0"/>
          </a:p>
          <a:p>
            <a:pPr lvl="1">
              <a:spcAft>
                <a:spcPts val="600"/>
              </a:spcAft>
            </a:pPr>
            <a:r>
              <a:rPr lang="tr-TR" altLang="tr-TR" sz="2400" b="1" noProof="1" smtClean="0"/>
              <a:t>Çizgi-Düğüm (Arc-Node) Topolojik Veri Yapısı</a:t>
            </a:r>
            <a:endParaRPr lang="tr-TR" altLang="tr-TR" sz="2400" b="1" noProof="1" smtClean="0"/>
          </a:p>
          <a:p>
            <a:pPr lvl="1">
              <a:spcAft>
                <a:spcPts val="600"/>
              </a:spcAft>
            </a:pPr>
            <a:r>
              <a:rPr lang="tr-TR" altLang="tr-TR" sz="2400" b="1" noProof="1" smtClean="0"/>
              <a:t>Alan (Poligon)-Çizgi (Polygon-Arc) Topolojik Veri Yapısı</a:t>
            </a:r>
            <a:endParaRPr lang="tr-TR" altLang="tr-TR" sz="2400" b="1" noProof="1" smtClean="0"/>
          </a:p>
          <a:p>
            <a:pPr lvl="1">
              <a:spcAft>
                <a:spcPts val="600"/>
              </a:spcAft>
            </a:pPr>
            <a:r>
              <a:rPr lang="tr-TR" altLang="tr-TR" sz="2400" b="1" noProof="1" smtClean="0"/>
              <a:t>Sol-Sağ (Left-Right) Topolojik Veri Yapısı</a:t>
            </a:r>
            <a:endParaRPr lang="tr-TR" altLang="tr-TR" sz="2400" b="1" noProof="1" smtClean="0"/>
          </a:p>
          <a:p>
            <a:pPr>
              <a:spcAft>
                <a:spcPts val="600"/>
              </a:spcAft>
            </a:pPr>
            <a:endParaRPr lang="tr-TR" noProof="1"/>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13792"/>
            <a:ext cx="7620000" cy="710952"/>
          </a:xfrm>
        </p:spPr>
        <p:txBody>
          <a:bodyPr/>
          <a:lstStyle/>
          <a:p>
            <a:r>
              <a:rPr lang="tr-TR" sz="3000" b="1" i="1" dirty="0" smtClean="0"/>
              <a:t>Bağlantı</a:t>
            </a:r>
            <a:endParaRPr lang="tr-TR" sz="3000" b="1" i="1" dirty="0"/>
          </a:p>
        </p:txBody>
      </p:sp>
      <p:sp>
        <p:nvSpPr>
          <p:cNvPr id="3" name="İçerik Yer Tutucusu 2"/>
          <p:cNvSpPr>
            <a:spLocks noGrp="1"/>
          </p:cNvSpPr>
          <p:nvPr>
            <p:ph idx="1"/>
          </p:nvPr>
        </p:nvSpPr>
        <p:spPr>
          <a:xfrm>
            <a:off x="251520" y="1268759"/>
            <a:ext cx="8712968" cy="5256585"/>
          </a:xfrm>
        </p:spPr>
        <p:txBody>
          <a:bodyPr>
            <a:noAutofit/>
          </a:bodyPr>
          <a:lstStyle/>
          <a:p>
            <a:pPr>
              <a:spcBef>
                <a:spcPts val="600"/>
              </a:spcBef>
              <a:spcAft>
                <a:spcPts val="600"/>
              </a:spcAft>
            </a:pPr>
            <a:r>
              <a:rPr lang="tr-TR" noProof="1" smtClean="0"/>
              <a:t>İlk temel topolojik fonksiyon </a:t>
            </a:r>
            <a:r>
              <a:rPr lang="tr-TR" b="1" noProof="1" smtClean="0"/>
              <a:t>“bağlantı” (connectivity) </a:t>
            </a:r>
            <a:r>
              <a:rPr lang="tr-TR" noProof="1" smtClean="0"/>
              <a:t>tanımıdır. </a:t>
            </a:r>
            <a:endParaRPr lang="tr-TR" noProof="1" smtClean="0"/>
          </a:p>
          <a:p>
            <a:pPr>
              <a:spcBef>
                <a:spcPts val="600"/>
              </a:spcBef>
              <a:spcAft>
                <a:spcPts val="600"/>
              </a:spcAft>
            </a:pPr>
            <a:r>
              <a:rPr lang="tr-TR" noProof="1" smtClean="0"/>
              <a:t>Bağlantı, herhangi bir güzergâh üzerindeki çizgilerin birbirini nasıl takip ettiği ve çizgilerin bağlantı noktaları hakkında bilgi verir. Örneğin; cadde ve sokak bağlantıları, metro ve demiryolu güzergâhları ile istasyonlar arasındaki ilişkiler, kanalizasyon, su, elektrik veya telefon hatları, akarsu-yol kesişimleri vb. </a:t>
            </a:r>
            <a:endParaRPr lang="tr-TR" noProof="1" smtClean="0"/>
          </a:p>
          <a:p>
            <a:pPr>
              <a:spcBef>
                <a:spcPts val="600"/>
              </a:spcBef>
              <a:spcAft>
                <a:spcPts val="600"/>
              </a:spcAft>
            </a:pPr>
            <a:r>
              <a:rPr lang="tr-TR" noProof="1" smtClean="0"/>
              <a:t>Bağlantı yapısı </a:t>
            </a:r>
            <a:r>
              <a:rPr lang="tr-TR" b="1" noProof="1" smtClean="0"/>
              <a:t>Çizgi-Düğüm (Arc-Node) Topolojisi</a:t>
            </a:r>
            <a:r>
              <a:rPr lang="tr-TR" noProof="1" smtClean="0"/>
              <a:t> ile tanımlanır. </a:t>
            </a:r>
            <a:endParaRPr lang="tr-TR" noProof="1" smtClean="0"/>
          </a:p>
          <a:p>
            <a:pPr>
              <a:spcBef>
                <a:spcPts val="600"/>
              </a:spcBef>
              <a:spcAft>
                <a:spcPts val="600"/>
              </a:spcAft>
            </a:pPr>
            <a:endParaRPr lang="tr-TR" noProof="1" smtClean="0"/>
          </a:p>
          <a:p>
            <a:pPr>
              <a:spcBef>
                <a:spcPts val="600"/>
              </a:spcBef>
              <a:spcAft>
                <a:spcPts val="600"/>
              </a:spcAft>
            </a:pPr>
            <a:endParaRPr lang="tr-TR" noProof="1" smtClean="0"/>
          </a:p>
          <a:p>
            <a:pPr>
              <a:spcBef>
                <a:spcPts val="600"/>
              </a:spcBef>
              <a:spcAft>
                <a:spcPts val="600"/>
              </a:spcAft>
            </a:pPr>
            <a:endParaRPr lang="tr-TR" noProof="1"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88640"/>
            <a:ext cx="8229600" cy="990600"/>
          </a:xfrm>
        </p:spPr>
        <p:txBody>
          <a:bodyPr vert="horz" lIns="91440" tIns="45720" rIns="91440" bIns="45720" rtlCol="0" anchor="ctr">
            <a:normAutofit/>
          </a:bodyPr>
          <a:lstStyle/>
          <a:p>
            <a:r>
              <a:rPr lang="tr-TR" sz="3000" b="1" i="1" noProof="1" smtClean="0"/>
              <a:t>* Çizgi-Düğüm (Arc-Node) Topolojisi</a:t>
            </a:r>
            <a:endParaRPr lang="tr-TR" sz="3000" b="1" i="1" noProof="1"/>
          </a:p>
        </p:txBody>
      </p:sp>
      <p:sp>
        <p:nvSpPr>
          <p:cNvPr id="3" name="İçerik Yer Tutucusu 2"/>
          <p:cNvSpPr>
            <a:spLocks noGrp="1"/>
          </p:cNvSpPr>
          <p:nvPr>
            <p:ph idx="1"/>
          </p:nvPr>
        </p:nvSpPr>
        <p:spPr>
          <a:xfrm>
            <a:off x="251520" y="1029072"/>
            <a:ext cx="8640960" cy="5496272"/>
          </a:xfrm>
        </p:spPr>
        <p:txBody>
          <a:bodyPr>
            <a:normAutofit/>
          </a:bodyPr>
          <a:lstStyle/>
          <a:p>
            <a:pPr>
              <a:spcBef>
                <a:spcPts val="600"/>
              </a:spcBef>
              <a:spcAft>
                <a:spcPts val="600"/>
              </a:spcAft>
            </a:pPr>
            <a:r>
              <a:rPr lang="tr-TR" sz="2000" b="1" noProof="1" smtClean="0"/>
              <a:t>Çizgi-Düğüm (Arc-Node) Topolojik Veri Yapısı</a:t>
            </a:r>
            <a:r>
              <a:rPr lang="tr-TR" sz="2000" noProof="1" smtClean="0"/>
              <a:t>, bağlantı yapısını (connectivity) bilgisayarda saklayan topolojik veri yapısıdır.</a:t>
            </a:r>
            <a:endParaRPr lang="tr-TR" sz="2000" noProof="1" smtClean="0"/>
          </a:p>
          <a:p>
            <a:pPr>
              <a:spcBef>
                <a:spcPts val="600"/>
              </a:spcBef>
              <a:spcAft>
                <a:spcPts val="600"/>
              </a:spcAft>
            </a:pPr>
            <a:r>
              <a:rPr lang="tr-TR" sz="2000" b="1" noProof="1" smtClean="0"/>
              <a:t>Çizgi-Düğüm topolojisinde</a:t>
            </a:r>
            <a:r>
              <a:rPr lang="tr-TR" sz="2000" noProof="1" smtClean="0"/>
              <a:t>, her bir çizgi (arc) iki düğüm (node) noktasından oluşur yani çizginin nerede başladığını belirten düğüm (başlangıç ​​düğümü) ve çizginin nerede bittiğini belirten düğüm (bitiş düğümü) belirtilir. Ayrıca, her bir düğüm çifti arasında bulunan ve başlangıç düğümden bitiş düğümüne (from node to node) referans veren çizgi parçası kendi ID numarası ile kodlanır. Yani kısaca çizgilerin akış yönünü gösteren çizgi-düğüm listesi oluşturulur. Çizgiler bir düğüm noktasında birleşirler.</a:t>
            </a:r>
            <a:endParaRPr lang="tr-TR" sz="2000" noProof="1" smtClean="0"/>
          </a:p>
          <a:p>
            <a:pPr>
              <a:spcAft>
                <a:spcPts val="600"/>
              </a:spcAft>
            </a:pPr>
            <a:endParaRPr lang="tr-TR" sz="2000" noProof="1"/>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37793" y="3998913"/>
            <a:ext cx="57546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9776"/>
            <a:ext cx="7620000" cy="854968"/>
          </a:xfrm>
        </p:spPr>
        <p:txBody>
          <a:bodyPr/>
          <a:lstStyle/>
          <a:p>
            <a:r>
              <a:rPr lang="tr-TR" sz="3000" b="1" i="1" dirty="0" smtClean="0"/>
              <a:t>Alan</a:t>
            </a:r>
            <a:endParaRPr lang="tr-TR" sz="3000" b="1" i="1" dirty="0"/>
          </a:p>
        </p:txBody>
      </p:sp>
      <p:sp>
        <p:nvSpPr>
          <p:cNvPr id="3" name="İçerik Yer Tutucusu 2"/>
          <p:cNvSpPr>
            <a:spLocks noGrp="1"/>
          </p:cNvSpPr>
          <p:nvPr>
            <p:ph idx="1"/>
          </p:nvPr>
        </p:nvSpPr>
        <p:spPr>
          <a:xfrm>
            <a:off x="323528" y="1124744"/>
            <a:ext cx="8640960" cy="4104456"/>
          </a:xfrm>
        </p:spPr>
        <p:txBody>
          <a:bodyPr>
            <a:normAutofit/>
          </a:bodyPr>
          <a:lstStyle/>
          <a:p>
            <a:pPr>
              <a:spcBef>
                <a:spcPts val="1200"/>
              </a:spcBef>
            </a:pPr>
            <a:r>
              <a:rPr lang="tr-TR" sz="2400" noProof="1" smtClean="0"/>
              <a:t>İkinci temel topolojik fonksiyon </a:t>
            </a:r>
            <a:r>
              <a:rPr lang="tr-TR" sz="2400" b="1" noProof="1" smtClean="0"/>
              <a:t>“</a:t>
            </a:r>
            <a:r>
              <a:rPr lang="tr-TR" b="1" noProof="1" smtClean="0"/>
              <a:t>alan” </a:t>
            </a:r>
            <a:r>
              <a:rPr lang="tr-TR" sz="2400" b="1" noProof="1" smtClean="0"/>
              <a:t>(area)</a:t>
            </a:r>
            <a:r>
              <a:rPr lang="tr-TR" sz="2400" noProof="1" smtClean="0"/>
              <a:t> tanımıdır. </a:t>
            </a:r>
            <a:endParaRPr lang="tr-TR" sz="2400" noProof="1" smtClean="0"/>
          </a:p>
          <a:p>
            <a:pPr>
              <a:spcBef>
                <a:spcPts val="1200"/>
              </a:spcBef>
            </a:pPr>
            <a:r>
              <a:rPr lang="tr-TR" noProof="1" smtClean="0"/>
              <a:t>Alan, poligon olarak da bilinen kapalı bir şekildir ve bu kapalı şekli çevreleyen çizgiler (arc) ile sınırlandırılıp tanımlanırlar. Örneğin bir gölü çevreleyen yol, bir adayı çevreleyen deniz, bir parseli çevreleyen sınırlar, iki mahalleyi birbirinden ayıran sınır vb.</a:t>
            </a:r>
            <a:endParaRPr lang="tr-TR" noProof="1" smtClean="0"/>
          </a:p>
          <a:p>
            <a:pPr>
              <a:spcBef>
                <a:spcPts val="1200"/>
              </a:spcBef>
            </a:pPr>
            <a:r>
              <a:rPr lang="tr-TR" noProof="1" smtClean="0"/>
              <a:t>Alan tanımı, </a:t>
            </a:r>
            <a:r>
              <a:rPr lang="tr-TR" b="1" noProof="1" smtClean="0"/>
              <a:t>Alan (Poligon)-Çizgi (</a:t>
            </a:r>
            <a:r>
              <a:rPr lang="tr-TR" altLang="tr-TR" b="1" noProof="1" smtClean="0"/>
              <a:t>Polygon-Arc) </a:t>
            </a:r>
            <a:r>
              <a:rPr lang="tr-TR" b="1" noProof="1" smtClean="0"/>
              <a:t>Topolojisi </a:t>
            </a:r>
            <a:r>
              <a:rPr lang="tr-TR" noProof="1" smtClean="0"/>
              <a:t>ile gerçekleştirilir. </a:t>
            </a:r>
            <a:endParaRPr lang="tr-TR" noProof="1" smtClean="0"/>
          </a:p>
          <a:p>
            <a:pPr>
              <a:spcBef>
                <a:spcPts val="1200"/>
              </a:spcBef>
            </a:pPr>
            <a:endParaRPr lang="tr-TR" noProof="1"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tr-TR" altLang="tr-TR" sz="3600" b="1" dirty="0" smtClean="0"/>
              <a:t>Bir CBS yazılımında bulunması gereken temel unsurlar nelerdir?</a:t>
            </a:r>
            <a:endParaRPr lang="tr-TR" altLang="tr-TR" sz="3600" b="1" dirty="0" smtClean="0"/>
          </a:p>
        </p:txBody>
      </p:sp>
      <p:sp>
        <p:nvSpPr>
          <p:cNvPr id="11267" name="Rectangle 3"/>
          <p:cNvSpPr>
            <a:spLocks noGrp="1" noChangeArrowheads="1"/>
          </p:cNvSpPr>
          <p:nvPr>
            <p:ph type="body" idx="1"/>
          </p:nvPr>
        </p:nvSpPr>
        <p:spPr>
          <a:xfrm>
            <a:off x="457200" y="1720552"/>
            <a:ext cx="8435280" cy="4876800"/>
          </a:xfrm>
        </p:spPr>
        <p:txBody>
          <a:bodyPr>
            <a:normAutofit/>
          </a:bodyPr>
          <a:lstStyle/>
          <a:p>
            <a:pPr eaLnBrk="1" hangingPunct="1">
              <a:spcAft>
                <a:spcPts val="600"/>
              </a:spcAft>
            </a:pPr>
            <a:r>
              <a:rPr lang="tr-TR" altLang="tr-TR" sz="2800" noProof="1" smtClean="0"/>
              <a:t>Mekânsal veri girişi için gerekli araçları bulundurması</a:t>
            </a:r>
            <a:endParaRPr lang="tr-TR" altLang="tr-TR" sz="2800" noProof="1" smtClean="0"/>
          </a:p>
          <a:p>
            <a:pPr eaLnBrk="1" hangingPunct="1">
              <a:spcAft>
                <a:spcPts val="600"/>
              </a:spcAft>
            </a:pPr>
            <a:r>
              <a:rPr lang="tr-TR" altLang="tr-TR" sz="2800" noProof="1" smtClean="0"/>
              <a:t>Bir veritabanı yönetim sistemine sahip olması</a:t>
            </a:r>
            <a:endParaRPr lang="tr-TR" altLang="tr-TR" sz="2800" noProof="1" smtClean="0"/>
          </a:p>
          <a:p>
            <a:pPr eaLnBrk="1" hangingPunct="1">
              <a:spcAft>
                <a:spcPts val="600"/>
              </a:spcAft>
            </a:pPr>
            <a:r>
              <a:rPr lang="tr-TR" altLang="tr-TR" sz="2800" noProof="1" smtClean="0"/>
              <a:t>Mekânsal sorgulama, analiz ve görüntülemeyi desteklemesi</a:t>
            </a:r>
            <a:endParaRPr lang="tr-TR" altLang="tr-TR" sz="2800" noProof="1" smtClean="0"/>
          </a:p>
          <a:p>
            <a:pPr eaLnBrk="1" hangingPunct="1">
              <a:spcAft>
                <a:spcPts val="600"/>
              </a:spcAft>
            </a:pPr>
            <a:r>
              <a:rPr lang="tr-TR" altLang="tr-TR" sz="2800" noProof="1" smtClean="0"/>
              <a:t>Ek donanımlar ile bağlantılar için arayüz desteğinin olması</a:t>
            </a:r>
            <a:endParaRPr lang="tr-TR" altLang="tr-TR" sz="2800" noProof="1"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89384"/>
            <a:ext cx="8229600" cy="591344"/>
          </a:xfrm>
        </p:spPr>
        <p:txBody>
          <a:bodyPr vert="horz" lIns="91440" tIns="45720" rIns="91440" bIns="45720" rtlCol="0" anchor="ctr">
            <a:normAutofit/>
          </a:bodyPr>
          <a:lstStyle/>
          <a:p>
            <a:r>
              <a:rPr lang="tr-TR" sz="3000" b="1" i="1" noProof="1" smtClean="0"/>
              <a:t>*Alan (Poligon)-Çizgi (</a:t>
            </a:r>
            <a:r>
              <a:rPr lang="tr-TR" altLang="tr-TR" sz="3000" b="1" i="1" noProof="1" smtClean="0"/>
              <a:t>Polygon-Arc) </a:t>
            </a:r>
            <a:r>
              <a:rPr lang="tr-TR" sz="3000" b="1" i="1" noProof="1" smtClean="0"/>
              <a:t>Topolojisi</a:t>
            </a:r>
            <a:endParaRPr lang="tr-TR" sz="3000" b="1" i="1" noProof="1"/>
          </a:p>
        </p:txBody>
      </p:sp>
      <p:sp>
        <p:nvSpPr>
          <p:cNvPr id="3" name="İçerik Yer Tutucusu 2"/>
          <p:cNvSpPr>
            <a:spLocks noGrp="1"/>
          </p:cNvSpPr>
          <p:nvPr>
            <p:ph idx="1"/>
          </p:nvPr>
        </p:nvSpPr>
        <p:spPr>
          <a:xfrm>
            <a:off x="395536" y="1173088"/>
            <a:ext cx="8424936" cy="5352256"/>
          </a:xfrm>
        </p:spPr>
        <p:txBody>
          <a:bodyPr>
            <a:normAutofit/>
          </a:bodyPr>
          <a:lstStyle/>
          <a:p>
            <a:pPr>
              <a:spcBef>
                <a:spcPts val="1200"/>
              </a:spcBef>
            </a:pPr>
            <a:r>
              <a:rPr lang="tr-TR" b="1" noProof="1" smtClean="0"/>
              <a:t>Alan (Poligon)-Çizgi (</a:t>
            </a:r>
            <a:r>
              <a:rPr lang="tr-TR" altLang="tr-TR" b="1" noProof="1" smtClean="0"/>
              <a:t>Polygon-Arc) </a:t>
            </a:r>
            <a:r>
              <a:rPr lang="tr-TR" b="1" noProof="1" smtClean="0"/>
              <a:t>Topolojik Veri Yapısı, </a:t>
            </a:r>
            <a:r>
              <a:rPr lang="tr-TR" noProof="1" smtClean="0"/>
              <a:t>alan tanımlama yapısını bilgisayarda saklayan topolojik veri yapısıdır. </a:t>
            </a:r>
            <a:endParaRPr lang="tr-TR" b="1" noProof="1" smtClean="0"/>
          </a:p>
          <a:p>
            <a:pPr>
              <a:spcBef>
                <a:spcPts val="1200"/>
              </a:spcBef>
            </a:pPr>
            <a:r>
              <a:rPr lang="tr-TR" noProof="1" smtClean="0"/>
              <a:t>Her bir alan (poligon) birbirini izleyen (x,y) koordinat serisinden oluşur. Poligonda başlangıç ve bitiş noktası aynı olup kapalı bir şekil meydana gelir. Bu kapalı şekil alan bilgisine sahiptir. Ancak </a:t>
            </a:r>
            <a:r>
              <a:rPr lang="tr-TR" b="1" noProof="1" smtClean="0"/>
              <a:t>Alan-Çizgi Topolojisinde </a:t>
            </a:r>
            <a:r>
              <a:rPr lang="tr-TR" noProof="1" smtClean="0"/>
              <a:t>koordinat yerine poligonu çevreleyen çizgiler esas alınır. Buna göre numaralandırılan her bir poligona ait, o poligonu çeviren çizgilerin listesi oluşturulur. Kısaca </a:t>
            </a:r>
            <a:r>
              <a:rPr lang="tr-TR" b="1" noProof="1" smtClean="0"/>
              <a:t>Alan (Poligon)-Çizgi (</a:t>
            </a:r>
            <a:r>
              <a:rPr lang="tr-TR" altLang="tr-TR" b="1" noProof="1" smtClean="0"/>
              <a:t>Polygon-Arc) </a:t>
            </a:r>
            <a:r>
              <a:rPr lang="tr-TR" b="1" noProof="1" smtClean="0"/>
              <a:t>Topolojik Veri Yapısı</a:t>
            </a:r>
            <a:r>
              <a:rPr lang="tr-TR" noProof="1" smtClean="0"/>
              <a:t> kapalı alanlar ve bunları çevreleyen çizgiler arasındaki ilişkileri sağlar. </a:t>
            </a:r>
            <a:endParaRPr lang="tr-TR" noProof="1" smtClean="0"/>
          </a:p>
          <a:p>
            <a:pPr>
              <a:spcBef>
                <a:spcPts val="1200"/>
              </a:spcBef>
            </a:pPr>
            <a:endParaRPr lang="tr-TR" noProof="1" smtClean="0"/>
          </a:p>
          <a:p>
            <a:endParaRPr lang="tr-TR" noProof="1"/>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vert="horz" lIns="91440" tIns="45720" rIns="91440" bIns="45720" rtlCol="0" anchor="ctr">
            <a:normAutofit/>
          </a:bodyPr>
          <a:lstStyle/>
          <a:p>
            <a:r>
              <a:rPr lang="tr-TR" sz="3000" b="1" i="1" noProof="1" smtClean="0"/>
              <a:t>*Alan (Poligon)-Çizgi (</a:t>
            </a:r>
            <a:r>
              <a:rPr lang="tr-TR" altLang="tr-TR" sz="3000" b="1" i="1" noProof="1" smtClean="0"/>
              <a:t>Polygon-Arc) </a:t>
            </a:r>
            <a:r>
              <a:rPr lang="tr-TR" sz="3000" b="1" i="1" noProof="1" smtClean="0"/>
              <a:t>Topolojisi</a:t>
            </a:r>
            <a:endParaRPr lang="tr-TR" sz="3000" b="1" i="1" noProof="1"/>
          </a:p>
        </p:txBody>
      </p:sp>
      <p:sp>
        <p:nvSpPr>
          <p:cNvPr id="3" name="İçerik Yer Tutucusu 2"/>
          <p:cNvSpPr>
            <a:spLocks noGrp="1"/>
          </p:cNvSpPr>
          <p:nvPr>
            <p:ph idx="1"/>
          </p:nvPr>
        </p:nvSpPr>
        <p:spPr>
          <a:xfrm>
            <a:off x="457200" y="1600200"/>
            <a:ext cx="8229600" cy="1396752"/>
          </a:xfrm>
        </p:spPr>
        <p:txBody>
          <a:bodyPr/>
          <a:lstStyle/>
          <a:p>
            <a:r>
              <a:rPr lang="tr-TR" b="1" dirty="0"/>
              <a:t>Alan (Poligon)-Çizgi Topolojisinde</a:t>
            </a:r>
            <a:r>
              <a:rPr lang="tr-TR" dirty="0"/>
              <a:t> alanlar onu oluşturan çizgilerle tanımlanır ve her çizgi sadece bir kez </a:t>
            </a:r>
            <a:r>
              <a:rPr lang="tr-TR" dirty="0" smtClean="0"/>
              <a:t>kaydedilir. </a:t>
            </a:r>
            <a:endParaRPr lang="tr-TR" dirty="0"/>
          </a:p>
          <a:p>
            <a:endParaRPr lang="tr-TR"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2996952"/>
            <a:ext cx="6209251"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97160"/>
            <a:ext cx="7620000" cy="755576"/>
          </a:xfrm>
        </p:spPr>
        <p:txBody>
          <a:bodyPr/>
          <a:lstStyle/>
          <a:p>
            <a:r>
              <a:rPr lang="tr-TR" sz="3000" b="1" i="1" dirty="0" smtClean="0"/>
              <a:t>Komşuluk</a:t>
            </a:r>
            <a:endParaRPr lang="tr-TR" sz="3000" b="1" i="1" dirty="0"/>
          </a:p>
        </p:txBody>
      </p:sp>
      <p:sp>
        <p:nvSpPr>
          <p:cNvPr id="3" name="İçerik Yer Tutucusu 2"/>
          <p:cNvSpPr>
            <a:spLocks noGrp="1"/>
          </p:cNvSpPr>
          <p:nvPr>
            <p:ph idx="1"/>
          </p:nvPr>
        </p:nvSpPr>
        <p:spPr>
          <a:xfrm>
            <a:off x="251520" y="1052736"/>
            <a:ext cx="8784976" cy="5544616"/>
          </a:xfrm>
        </p:spPr>
        <p:txBody>
          <a:bodyPr>
            <a:noAutofit/>
          </a:bodyPr>
          <a:lstStyle/>
          <a:p>
            <a:pPr>
              <a:spcBef>
                <a:spcPts val="900"/>
              </a:spcBef>
              <a:spcAft>
                <a:spcPts val="600"/>
              </a:spcAft>
            </a:pPr>
            <a:r>
              <a:rPr lang="tr-TR" noProof="1" smtClean="0"/>
              <a:t>Üçüncü topolojik fonksiyon </a:t>
            </a:r>
            <a:r>
              <a:rPr lang="tr-TR" b="1" noProof="1" smtClean="0"/>
              <a:t>“komşuluk” (contiguity)</a:t>
            </a:r>
            <a:r>
              <a:rPr lang="tr-TR" noProof="1" smtClean="0"/>
              <a:t> tanımıdır. </a:t>
            </a:r>
            <a:endParaRPr lang="tr-TR" noProof="1" smtClean="0"/>
          </a:p>
          <a:p>
            <a:pPr>
              <a:spcBef>
                <a:spcPts val="900"/>
              </a:spcBef>
              <a:spcAft>
                <a:spcPts val="600"/>
              </a:spcAft>
            </a:pPr>
            <a:r>
              <a:rPr lang="tr-TR" noProof="1" smtClean="0"/>
              <a:t>Komşuluk yapısı poligonları çevreleyen komşu poligonlar hakkındaki bilgilerden oluşur. Poligonları çevreleyen her bir çizgi mutlaka bir başlangıç ve bitiş noktasına sahip olduğundan her çizginin aslında akış yönü de belli demektir. Buna göre her bir çizginin akış yönünün sağ ve solundaki poligonların da adreslenmesi mümkündür. Komşuluk topolojisiyle, bir orman alanının etrafındaki tarlalar, bir göle komşu olan araziler, bir yola cephesi olan binalar ve poligonları ayıran yol ve akarsu gibi çizgilerin yönleri sorgulanabilir. </a:t>
            </a:r>
            <a:endParaRPr lang="tr-TR" noProof="1" smtClean="0"/>
          </a:p>
          <a:p>
            <a:pPr>
              <a:spcBef>
                <a:spcPts val="900"/>
              </a:spcBef>
              <a:spcAft>
                <a:spcPts val="600"/>
              </a:spcAft>
            </a:pPr>
            <a:r>
              <a:rPr lang="tr-TR" noProof="1" smtClean="0"/>
              <a:t>Komşuluk tanımı </a:t>
            </a:r>
            <a:r>
              <a:rPr lang="tr-TR" b="1" noProof="1" smtClean="0"/>
              <a:t>Sol-Sağ (Left-Right) Topolojisi</a:t>
            </a:r>
            <a:r>
              <a:rPr lang="tr-TR" noProof="1" smtClean="0"/>
              <a:t> ile gerçekleştirilir. </a:t>
            </a:r>
            <a:endParaRPr lang="tr-TR" noProof="1" smtClean="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792088"/>
          </a:xfrm>
        </p:spPr>
        <p:txBody>
          <a:bodyPr vert="horz" lIns="91440" tIns="45720" rIns="91440" bIns="45720" rtlCol="0" anchor="ctr">
            <a:normAutofit/>
          </a:bodyPr>
          <a:lstStyle/>
          <a:p>
            <a:r>
              <a:rPr lang="tr-TR" sz="3000" b="1" i="1" noProof="1" smtClean="0"/>
              <a:t>*Sol-Sağ (Left-Right) Topolojisi</a:t>
            </a:r>
            <a:endParaRPr lang="tr-TR" sz="3000" b="1" i="1" noProof="1"/>
          </a:p>
        </p:txBody>
      </p:sp>
      <p:sp>
        <p:nvSpPr>
          <p:cNvPr id="3" name="İçerik Yer Tutucusu 2"/>
          <p:cNvSpPr>
            <a:spLocks noGrp="1"/>
          </p:cNvSpPr>
          <p:nvPr>
            <p:ph idx="1"/>
          </p:nvPr>
        </p:nvSpPr>
        <p:spPr>
          <a:xfrm>
            <a:off x="457200" y="1600200"/>
            <a:ext cx="8229600" cy="2332856"/>
          </a:xfrm>
        </p:spPr>
        <p:txBody>
          <a:bodyPr>
            <a:normAutofit/>
          </a:bodyPr>
          <a:lstStyle/>
          <a:p>
            <a:pPr>
              <a:spcBef>
                <a:spcPts val="900"/>
              </a:spcBef>
            </a:pPr>
            <a:r>
              <a:rPr lang="tr-TR" b="1" noProof="1" smtClean="0"/>
              <a:t>Sol-Sağ Topolojik Veri Yapısı, </a:t>
            </a:r>
            <a:r>
              <a:rPr lang="tr-TR" noProof="1" smtClean="0"/>
              <a:t>mekânsal nesneler arasındaki komşuluk yapısını (contiguity) bilgisayarda saklayan topolojik veri yapısıdır. </a:t>
            </a:r>
            <a:endParaRPr lang="tr-TR" noProof="1" smtClean="0"/>
          </a:p>
          <a:p>
            <a:pPr>
              <a:spcBef>
                <a:spcPts val="900"/>
              </a:spcBef>
            </a:pPr>
            <a:r>
              <a:rPr lang="tr-TR" b="1" noProof="1" smtClean="0"/>
              <a:t>Sol-Sağ Topolojik Veri Yapısında</a:t>
            </a:r>
            <a:r>
              <a:rPr lang="tr-TR" noProof="1" smtClean="0"/>
              <a:t>, komşu poligonlar aralarındaki çizgiyi ortak bir şekilde paylaşırlar. </a:t>
            </a:r>
            <a:endParaRPr lang="tr-TR" noProof="1" smtClean="0"/>
          </a:p>
          <a:p>
            <a:pPr>
              <a:spcBef>
                <a:spcPts val="900"/>
              </a:spcBef>
            </a:pPr>
            <a:endParaRPr lang="tr-TR" noProof="1" smtClean="0"/>
          </a:p>
          <a:p>
            <a:endParaRPr lang="tr-TR" noProof="1"/>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sz="3000" b="1" i="1" noProof="1" smtClean="0"/>
              <a:t>Sol-Sağ (Left-Right) Topolojik Veri Yapısı</a:t>
            </a:r>
            <a:endParaRPr lang="tr-TR" sz="3000" b="1" i="1" noProof="1"/>
          </a:p>
        </p:txBody>
      </p:sp>
      <p:sp>
        <p:nvSpPr>
          <p:cNvPr id="3" name="İçerik Yer Tutucusu 2"/>
          <p:cNvSpPr>
            <a:spLocks noGrp="1"/>
          </p:cNvSpPr>
          <p:nvPr>
            <p:ph idx="1"/>
          </p:nvPr>
        </p:nvSpPr>
        <p:spPr>
          <a:xfrm>
            <a:off x="395536" y="1124744"/>
            <a:ext cx="8352928" cy="4997152"/>
          </a:xfrm>
        </p:spPr>
        <p:txBody>
          <a:bodyPr vert="horz" lIns="91440" tIns="45720" rIns="91440" bIns="45720" rtlCol="0">
            <a:noAutofit/>
          </a:bodyPr>
          <a:lstStyle/>
          <a:p>
            <a:pPr>
              <a:spcBef>
                <a:spcPts val="900"/>
              </a:spcBef>
            </a:pPr>
            <a:r>
              <a:rPr lang="tr-TR" sz="2300" b="1" dirty="0"/>
              <a:t>Sol-Sağ Topolojisi</a:t>
            </a:r>
            <a:r>
              <a:rPr lang="tr-TR" sz="2300" dirty="0"/>
              <a:t>, bir alandaki tüm çizgilerin, komşuluk bilgilerinin belirlenmesini sağlayan bir çizim yönüne (bir düğümden diğer bir düğüme) sahip olmasını gerektirir. </a:t>
            </a:r>
            <a:endParaRPr lang="tr-TR" sz="2300" dirty="0"/>
          </a:p>
          <a:p>
            <a:pPr>
              <a:spcBef>
                <a:spcPts val="900"/>
              </a:spcBef>
            </a:pPr>
            <a:r>
              <a:rPr lang="tr-TR" sz="2300" dirty="0"/>
              <a:t>Bir çizgiyi paylaşan alanlar komşu kabul edilir ve her bir çizginin "sol" ve "sağ" tarafı tanımlanabilir. </a:t>
            </a:r>
            <a:endParaRPr lang="tr-TR" sz="2300" dirty="0"/>
          </a:p>
          <a:p>
            <a:pPr>
              <a:spcBef>
                <a:spcPts val="900"/>
              </a:spcBef>
            </a:pPr>
            <a:r>
              <a:rPr lang="tr-TR" sz="2300" dirty="0"/>
              <a:t>Çalışma alanının dışında bulunan alan Harici alan, Dış alan ya da Evren alan olarak tanımlanır. </a:t>
            </a:r>
            <a:endParaRPr lang="tr-TR" sz="2300" dirty="0"/>
          </a:p>
          <a:p>
            <a:pPr>
              <a:spcAft>
                <a:spcPts val="600"/>
              </a:spcAft>
            </a:pPr>
            <a:endParaRPr lang="tr-TR" sz="2200"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27984" y="3880347"/>
            <a:ext cx="4493020" cy="293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4"/>
          <p:cNvSpPr>
            <a:spLocks noGrp="1" noChangeArrowheads="1"/>
          </p:cNvSpPr>
          <p:nvPr>
            <p:ph type="title"/>
          </p:nvPr>
        </p:nvSpPr>
        <p:spPr>
          <a:xfrm>
            <a:off x="179512" y="332656"/>
            <a:ext cx="8229600" cy="864096"/>
          </a:xfrm>
        </p:spPr>
        <p:txBody>
          <a:bodyPr vert="horz" lIns="91440" tIns="45720" rIns="91440" bIns="45720" rtlCol="0" anchor="ctr">
            <a:normAutofit/>
          </a:bodyPr>
          <a:lstStyle/>
          <a:p>
            <a:r>
              <a:rPr lang="tr-TR" altLang="tr-TR" sz="3000" b="1" dirty="0"/>
              <a:t>Topolojik Veri </a:t>
            </a:r>
            <a:r>
              <a:rPr lang="tr-TR" altLang="tr-TR" sz="3000" b="1" dirty="0" smtClean="0"/>
              <a:t>Yapısı – Örnek 1</a:t>
            </a:r>
            <a:endParaRPr lang="tr-TR" altLang="tr-TR" sz="3000" b="1" dirty="0"/>
          </a:p>
        </p:txBody>
      </p:sp>
      <p:pic>
        <p:nvPicPr>
          <p:cNvPr id="124931"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6369" y="1196752"/>
            <a:ext cx="8685795"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442" y="1559754"/>
            <a:ext cx="3408809" cy="163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954" y="1487041"/>
            <a:ext cx="55435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33056"/>
            <a:ext cx="33528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3055"/>
            <a:ext cx="39528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a:xfrm>
            <a:off x="395536" y="260648"/>
            <a:ext cx="8229600" cy="990600"/>
          </a:xfrm>
        </p:spPr>
        <p:txBody>
          <a:bodyPr vert="horz" lIns="91440" tIns="45720" rIns="91440" bIns="45720" rtlCol="0" anchor="ctr">
            <a:normAutofit/>
          </a:bodyPr>
          <a:lstStyle/>
          <a:p>
            <a:r>
              <a:rPr lang="tr-TR" altLang="tr-TR" sz="3000" b="1" dirty="0"/>
              <a:t>Topolojik Veri Yapısı –</a:t>
            </a:r>
            <a:r>
              <a:rPr lang="tr-TR" altLang="tr-TR" sz="3000" b="1" dirty="0" smtClean="0"/>
              <a:t> Örnek 2</a:t>
            </a:r>
            <a:endParaRPr lang="tr-TR" altLang="tr-TR" sz="3000" b="1" dirty="0"/>
          </a:p>
        </p:txBody>
      </p:sp>
      <p:pic>
        <p:nvPicPr>
          <p:cNvPr id="126979"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1752600"/>
            <a:ext cx="88963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2603549"/>
            <a:ext cx="55626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585295"/>
            <a:ext cx="46482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991" y="4572000"/>
            <a:ext cx="3719513"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752600"/>
            <a:ext cx="3352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96" y="378354"/>
            <a:ext cx="5410200" cy="204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tangle 11"/>
          <p:cNvSpPr>
            <a:spLocks noChangeArrowheads="1"/>
          </p:cNvSpPr>
          <p:nvPr/>
        </p:nvSpPr>
        <p:spPr bwMode="auto">
          <a:xfrm>
            <a:off x="228600" y="6276975"/>
            <a:ext cx="4876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tr-TR" altLang="tr-TR" sz="1400" dirty="0"/>
              <a:t>B'den önce gelen “0”, P2 poligonunun içerisinde bir ada poligon olduğunu ifade eder.</a:t>
            </a:r>
            <a:endParaRPr lang="tr-TR" altLang="tr-TR" sz="1400"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807368"/>
          </a:xfrm>
        </p:spPr>
        <p:txBody>
          <a:bodyPr>
            <a:normAutofit/>
          </a:bodyPr>
          <a:lstStyle/>
          <a:p>
            <a:r>
              <a:rPr lang="tr-TR" sz="3600" b="1" dirty="0" smtClean="0"/>
              <a:t>Kaynaklar</a:t>
            </a:r>
            <a:endParaRPr lang="tr-TR" sz="3600" b="1" dirty="0"/>
          </a:p>
        </p:txBody>
      </p:sp>
      <p:sp>
        <p:nvSpPr>
          <p:cNvPr id="3" name="İçerik Yer Tutucusu 2"/>
          <p:cNvSpPr>
            <a:spLocks noGrp="1"/>
          </p:cNvSpPr>
          <p:nvPr>
            <p:ph idx="1"/>
          </p:nvPr>
        </p:nvSpPr>
        <p:spPr>
          <a:xfrm>
            <a:off x="457200" y="1268760"/>
            <a:ext cx="8229600" cy="5544616"/>
          </a:xfrm>
        </p:spPr>
        <p:txBody>
          <a:bodyPr>
            <a:noAutofit/>
          </a:bodyPr>
          <a:lstStyle/>
          <a:p>
            <a:r>
              <a:rPr lang="tr-TR" sz="1800" noProof="1"/>
              <a:t>Bank, E. 1997. Coğrafi Bilgi Sistemlerinde Topoloji. </a:t>
            </a:r>
            <a:r>
              <a:rPr lang="tr-TR" sz="1800" i="1" noProof="1"/>
              <a:t>HGK Harita Dergisi</a:t>
            </a:r>
            <a:r>
              <a:rPr lang="tr-TR" sz="1800" noProof="1"/>
              <a:t>, 118, 65-74.</a:t>
            </a:r>
            <a:endParaRPr lang="tr-TR" sz="1800" noProof="1"/>
          </a:p>
          <a:p>
            <a:r>
              <a:rPr lang="tr-TR" sz="1800" noProof="1"/>
              <a:t>Düzgün, Ş. 2010. Coğrafi Bilgi Sistemlerine Giriş, Ulusal Açık Ders Malzemeleri.</a:t>
            </a:r>
            <a:endParaRPr lang="tr-TR" sz="1800" noProof="1"/>
          </a:p>
          <a:p>
            <a:r>
              <a:rPr lang="tr-TR" sz="1800" noProof="1" smtClean="0"/>
              <a:t>Karaş </a:t>
            </a:r>
            <a:r>
              <a:rPr lang="tr-TR" sz="1800" noProof="1"/>
              <a:t>İ.R., Batuk F., 2005. Coğrafi Bilgi Sistemlerinde Topoloji Kavramı. TMMOB Harita ve Kadastro Mühendisleri Odası 10. Türkiye Harita Bilimsel ve Teknik Kurultayı, 28 Mart - 1 Nisan 2005, Ankara.</a:t>
            </a:r>
            <a:endParaRPr lang="tr-TR" sz="1800" noProof="1"/>
          </a:p>
          <a:p>
            <a:r>
              <a:rPr lang="tr-TR" sz="1800" noProof="1"/>
              <a:t>Karaş İ.R., Batuk F., 2007. CBS’de Kullanılmak Üzere Sayısallaştırılan Verilerin Geometrik/topolojik Hatalarının Otomatik Olarak Düzeltilmesi. TMMOB Harita ve Kadastro Mühendisleri Odası 11. Türkiye Harita Bilimsel ve Teknik Kurultayı, 2-6 Nisan 2007, Ankara</a:t>
            </a:r>
            <a:r>
              <a:rPr lang="tr-TR" sz="1800" noProof="1" smtClean="0"/>
              <a:t>.</a:t>
            </a:r>
            <a:endParaRPr lang="tr-TR" sz="1800" noProof="1" smtClean="0"/>
          </a:p>
          <a:p>
            <a:pPr>
              <a:lnSpc>
                <a:spcPct val="80000"/>
              </a:lnSpc>
            </a:pPr>
            <a:r>
              <a:rPr lang="tr-TR" altLang="tr-TR" sz="1800" noProof="1"/>
              <a:t>Yomralıoğlu, T. 2000. Coğrafi Bilgi Sistemleri: Temel Kavramlar ve Uygulamalar.</a:t>
            </a:r>
            <a:endParaRPr lang="tr-TR" altLang="tr-TR" sz="1800" noProof="1"/>
          </a:p>
          <a:p>
            <a:r>
              <a:rPr lang="tr-TR" sz="1800" dirty="0" smtClean="0"/>
              <a:t>https</a:t>
            </a:r>
            <a:r>
              <a:rPr lang="tr-TR" sz="1800" dirty="0"/>
              <a:t>://</a:t>
            </a:r>
            <a:r>
              <a:rPr lang="tr-TR" sz="1800" dirty="0" smtClean="0"/>
              <a:t>saylordotorg.github.io/text_essentials-of-geographic-information-systems/s08-data-models-for-gis.html</a:t>
            </a:r>
            <a:endParaRPr lang="tr-TR" sz="1800" dirty="0" smtClean="0"/>
          </a:p>
          <a:p>
            <a:r>
              <a:rPr lang="tr-TR" sz="1800" noProof="1"/>
              <a:t>https://transportgeography.org/?</a:t>
            </a:r>
            <a:r>
              <a:rPr lang="tr-TR" sz="1800" noProof="1" smtClean="0"/>
              <a:t>page_id=5976</a:t>
            </a:r>
            <a:endParaRPr lang="tr-TR" sz="1800" noProof="1" smtClean="0"/>
          </a:p>
          <a:p>
            <a:endParaRPr lang="tr-TR" sz="1800" noProof="1"/>
          </a:p>
          <a:p>
            <a:pPr marL="0" indent="0">
              <a:buNone/>
            </a:pPr>
            <a:endParaRPr lang="tr-TR"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32656"/>
            <a:ext cx="8229600" cy="990600"/>
          </a:xfrm>
        </p:spPr>
        <p:txBody>
          <a:bodyPr vert="horz" lIns="91440" tIns="45720" rIns="91440" bIns="45720" rtlCol="0" anchor="ctr">
            <a:normAutofit/>
          </a:bodyPr>
          <a:lstStyle/>
          <a:p>
            <a:r>
              <a:rPr lang="tr-TR" altLang="tr-TR" b="1" dirty="0"/>
              <a:t>Donanım</a:t>
            </a:r>
            <a:endParaRPr lang="tr-TR" altLang="tr-TR" b="1" dirty="0"/>
          </a:p>
        </p:txBody>
      </p:sp>
      <p:sp>
        <p:nvSpPr>
          <p:cNvPr id="9219" name="Rectangle 3"/>
          <p:cNvSpPr>
            <a:spLocks noGrp="1" noChangeArrowheads="1"/>
          </p:cNvSpPr>
          <p:nvPr>
            <p:ph type="body" idx="1"/>
          </p:nvPr>
        </p:nvSpPr>
        <p:spPr/>
        <p:txBody>
          <a:bodyPr>
            <a:normAutofit/>
          </a:bodyPr>
          <a:lstStyle/>
          <a:p>
            <a:pPr eaLnBrk="1" hangingPunct="1"/>
            <a:r>
              <a:rPr lang="tr-TR" altLang="tr-TR" sz="2800" noProof="1" smtClean="0"/>
              <a:t>Bilgisayar ve buna bağlı yan ürünler (yazıcı, çizici, tarayıcı, sayısallaştırıcı, kayıt üniteleri, güç kaynağı vb.) donanım olarak adlandırılır. Ayrıca veri toplamak amacıyla kullanılan ölçüm aletleri de CBS’nin donanım elemanları arasında kabul edilebilir.</a:t>
            </a:r>
            <a:endParaRPr lang="tr-TR" altLang="tr-TR" sz="2800" noProof="1" smtClean="0"/>
          </a:p>
          <a:p>
            <a:pPr eaLnBrk="1" hangingPunct="1"/>
            <a:endParaRPr lang="tr-TR" altLang="tr-TR" sz="2800" noProof="1"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1520" y="836712"/>
            <a:ext cx="8784976"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6: CBS'de Topolojİk İşlemler, Topolojİk Verİ Modelİnİn SağladIğI Avantajlar</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50168"/>
            <a:ext cx="8229600" cy="990600"/>
          </a:xfrm>
        </p:spPr>
        <p:txBody>
          <a:bodyPr>
            <a:normAutofit/>
          </a:bodyPr>
          <a:lstStyle/>
          <a:p>
            <a:pPr eaLnBrk="1" hangingPunct="1"/>
            <a:r>
              <a:rPr lang="tr-TR" altLang="tr-TR" sz="3600" b="1" noProof="1" smtClean="0"/>
              <a:t>CBS’de Topolojik İşlemler</a:t>
            </a:r>
            <a:endParaRPr lang="tr-TR" altLang="tr-TR" sz="3600" b="1" noProof="1" smtClean="0"/>
          </a:p>
        </p:txBody>
      </p:sp>
      <p:sp>
        <p:nvSpPr>
          <p:cNvPr id="129027" name="Rectangle 3"/>
          <p:cNvSpPr>
            <a:spLocks noGrp="1" noChangeArrowheads="1"/>
          </p:cNvSpPr>
          <p:nvPr>
            <p:ph type="body" idx="1"/>
          </p:nvPr>
        </p:nvSpPr>
        <p:spPr/>
        <p:txBody>
          <a:bodyPr>
            <a:normAutofit/>
          </a:bodyPr>
          <a:lstStyle/>
          <a:p>
            <a:r>
              <a:rPr lang="tr-TR" altLang="tr-TR" sz="2800" noProof="1" smtClean="0"/>
              <a:t>Topolojik yapılı CBS’de </a:t>
            </a:r>
            <a:r>
              <a:rPr lang="tr-TR" altLang="tr-TR" sz="2800" b="1" noProof="1" smtClean="0"/>
              <a:t>veri toplama</a:t>
            </a:r>
            <a:r>
              <a:rPr lang="tr-TR" altLang="tr-TR" sz="2800" noProof="1" smtClean="0"/>
              <a:t>, </a:t>
            </a:r>
            <a:r>
              <a:rPr lang="tr-TR" altLang="tr-TR" sz="2800" b="1" noProof="1" smtClean="0"/>
              <a:t>veri depolama</a:t>
            </a:r>
            <a:r>
              <a:rPr lang="tr-TR" altLang="tr-TR" sz="2800" noProof="1" smtClean="0"/>
              <a:t>, </a:t>
            </a:r>
            <a:r>
              <a:rPr lang="tr-TR" altLang="tr-TR" sz="2800" b="1" noProof="1" smtClean="0"/>
              <a:t>veri işleme</a:t>
            </a:r>
            <a:r>
              <a:rPr lang="tr-TR" altLang="tr-TR" sz="2800" noProof="1" smtClean="0"/>
              <a:t>, </a:t>
            </a:r>
            <a:r>
              <a:rPr lang="tr-TR" altLang="tr-TR" sz="2800" b="1" noProof="1" smtClean="0"/>
              <a:t>mekânsal sorgulama</a:t>
            </a:r>
            <a:r>
              <a:rPr lang="tr-TR" altLang="tr-TR" sz="2800" noProof="1" smtClean="0"/>
              <a:t> ve </a:t>
            </a:r>
            <a:r>
              <a:rPr lang="tr-TR" altLang="tr-TR" sz="2800" b="1" noProof="1" smtClean="0"/>
              <a:t>mekânsal analiz </a:t>
            </a:r>
            <a:r>
              <a:rPr lang="tr-TR" altLang="tr-TR" sz="2800" noProof="1" smtClean="0"/>
              <a:t>aşamalarında topolojik işlemler gerçekleştirilir.</a:t>
            </a:r>
            <a:endParaRPr lang="tr-TR" altLang="tr-TR" sz="2800" noProof="1" smtClean="0"/>
          </a:p>
          <a:p>
            <a:pPr eaLnBrk="1" hangingPunct="1"/>
            <a:endParaRPr lang="tr-TR" altLang="tr-TR" sz="2800" noProof="1"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350168"/>
            <a:ext cx="8229600" cy="990600"/>
          </a:xfrm>
        </p:spPr>
        <p:txBody>
          <a:bodyPr>
            <a:normAutofit/>
          </a:bodyPr>
          <a:lstStyle/>
          <a:p>
            <a:pPr eaLnBrk="1" hangingPunct="1"/>
            <a:r>
              <a:rPr lang="tr-TR" altLang="tr-TR" sz="3200" b="1" dirty="0" smtClean="0"/>
              <a:t>Veri Toplama Aşamasında Topolojik İşlemler</a:t>
            </a:r>
            <a:endParaRPr lang="tr-TR" altLang="tr-TR" sz="3200" b="1" dirty="0" smtClean="0"/>
          </a:p>
        </p:txBody>
      </p:sp>
      <p:sp>
        <p:nvSpPr>
          <p:cNvPr id="130051" name="Rectangle 3"/>
          <p:cNvSpPr>
            <a:spLocks noGrp="1" noChangeArrowheads="1"/>
          </p:cNvSpPr>
          <p:nvPr>
            <p:ph type="body" idx="1"/>
          </p:nvPr>
        </p:nvSpPr>
        <p:spPr>
          <a:xfrm>
            <a:off x="457200" y="1340768"/>
            <a:ext cx="8229600" cy="5472608"/>
          </a:xfrm>
        </p:spPr>
        <p:txBody>
          <a:bodyPr>
            <a:noAutofit/>
          </a:bodyPr>
          <a:lstStyle/>
          <a:p>
            <a:pPr eaLnBrk="1" hangingPunct="1">
              <a:lnSpc>
                <a:spcPct val="80000"/>
              </a:lnSpc>
              <a:spcAft>
                <a:spcPts val="600"/>
              </a:spcAft>
            </a:pPr>
            <a:r>
              <a:rPr lang="tr-TR" altLang="tr-TR" sz="2600" noProof="1" smtClean="0"/>
              <a:t>Veri toplama aşamasında verilerin ya topolojik yapıda toplanması ya da daha önceden basit yapıda oluşturulan mevcut coğrafi verilerin topolojik yapıya dönüştürülmesi gerekir.</a:t>
            </a:r>
            <a:endParaRPr lang="tr-TR" altLang="tr-TR" sz="2600" noProof="1" smtClean="0"/>
          </a:p>
          <a:p>
            <a:pPr eaLnBrk="1" hangingPunct="1">
              <a:lnSpc>
                <a:spcPct val="80000"/>
              </a:lnSpc>
              <a:spcAft>
                <a:spcPts val="600"/>
              </a:spcAft>
            </a:pPr>
            <a:r>
              <a:rPr lang="tr-TR" altLang="tr-TR" sz="2600" noProof="1" smtClean="0"/>
              <a:t>Topolojik yapıda veri toplanırken topolojik hata oluşmaz. Çünkü alanlar otomatik olarak kapanmakta, çizgilerin kesişimlerine otomatik olarak düğüm konulmaktadır. Bu sayede çizgilerin birleşmeme ya da taşma sorunları ortadan kalkmaktadır. </a:t>
            </a:r>
            <a:endParaRPr lang="tr-TR" altLang="tr-TR" sz="2600" noProof="1" smtClean="0"/>
          </a:p>
          <a:p>
            <a:pPr>
              <a:lnSpc>
                <a:spcPct val="80000"/>
              </a:lnSpc>
              <a:spcAft>
                <a:spcPts val="600"/>
              </a:spcAft>
            </a:pPr>
            <a:r>
              <a:rPr lang="tr-TR" altLang="tr-TR" sz="2600" b="1" noProof="1" smtClean="0"/>
              <a:t>Ancak veriler topolojik yapıda toplanmadığı takdirde, bu verilerin topolojik olarak düzeltilmesi  ve topolojik ilişkilerin kurulması için birçok topolojik düzeltmeye ihtiyaç duyulmaktadır. </a:t>
            </a:r>
            <a:r>
              <a:rPr lang="tr-TR" sz="2600" b="1" dirty="0" smtClean="0"/>
              <a:t>Topoloji </a:t>
            </a:r>
            <a:r>
              <a:rPr lang="tr-TR" sz="2600" b="1" dirty="0"/>
              <a:t>oluşturma, veri setine bağlı olarak, yoğun ve zaman alıcı bir prosedür olabilmektedir.</a:t>
            </a:r>
            <a:endParaRPr lang="tr-TR" altLang="tr-TR" sz="2600" b="1" noProof="1"/>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08384" y="125760"/>
            <a:ext cx="7620000" cy="1143000"/>
          </a:xfrm>
        </p:spPr>
        <p:txBody>
          <a:bodyPr vert="horz" lIns="91440" tIns="45720" rIns="91440" bIns="45720" rtlCol="0" anchor="ctr">
            <a:normAutofit/>
          </a:bodyPr>
          <a:lstStyle/>
          <a:p>
            <a:r>
              <a:rPr lang="tr-TR" sz="2800" b="1" dirty="0"/>
              <a:t>Topolojik Hataların Belirlenmesi</a:t>
            </a:r>
            <a:endParaRPr lang="tr-TR" sz="2800" b="1" dirty="0"/>
          </a:p>
        </p:txBody>
      </p:sp>
      <p:sp>
        <p:nvSpPr>
          <p:cNvPr id="3" name="İçerik Yer Tutucusu 2"/>
          <p:cNvSpPr>
            <a:spLocks noGrp="1"/>
          </p:cNvSpPr>
          <p:nvPr>
            <p:ph idx="1"/>
          </p:nvPr>
        </p:nvSpPr>
        <p:spPr>
          <a:xfrm>
            <a:off x="323528" y="1124744"/>
            <a:ext cx="8712968" cy="2548880"/>
          </a:xfrm>
        </p:spPr>
        <p:txBody>
          <a:bodyPr>
            <a:normAutofit/>
          </a:bodyPr>
          <a:lstStyle/>
          <a:p>
            <a:pPr>
              <a:spcAft>
                <a:spcPts val="600"/>
              </a:spcAft>
            </a:pPr>
            <a:r>
              <a:rPr lang="tr-TR" dirty="0" smtClean="0"/>
              <a:t>Veriler </a:t>
            </a:r>
            <a:r>
              <a:rPr lang="tr-TR" dirty="0"/>
              <a:t>oluşturulurken çeşitli nedenlerle topolojik hatalar oluşabilir. Topoloji kurularak hataların tespit edilmesi ve düzeltilmesi mümkündür.</a:t>
            </a:r>
            <a:endParaRPr lang="tr-TR" dirty="0"/>
          </a:p>
        </p:txBody>
      </p:sp>
      <p:pic>
        <p:nvPicPr>
          <p:cNvPr id="174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5616" y="2708920"/>
            <a:ext cx="662694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304800"/>
            <a:ext cx="8229600" cy="1143000"/>
          </a:xfrm>
        </p:spPr>
        <p:txBody>
          <a:bodyPr vert="horz" lIns="91440" tIns="45720" rIns="91440" bIns="45720" rtlCol="0" anchor="ctr">
            <a:normAutofit/>
          </a:bodyPr>
          <a:lstStyle/>
          <a:p>
            <a:r>
              <a:rPr lang="tr-TR" altLang="tr-TR" sz="2400" b="1" noProof="1" smtClean="0"/>
              <a:t>Veri yapısında oluşabilecek topolojik hatalar ve bunların editlenerek düzeltilmiş şekillerine örnek verecek olursak:</a:t>
            </a:r>
            <a:endParaRPr lang="tr-TR" altLang="tr-TR" sz="2400" b="1" noProof="1"/>
          </a:p>
        </p:txBody>
      </p:sp>
      <p:pic>
        <p:nvPicPr>
          <p:cNvPr id="13107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1720" y="1412776"/>
            <a:ext cx="4645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476672"/>
            <a:ext cx="77724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362872"/>
            <a:ext cx="487838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51520" y="476672"/>
            <a:ext cx="8928992" cy="990600"/>
          </a:xfrm>
        </p:spPr>
        <p:txBody>
          <a:bodyPr vert="horz" lIns="91440" tIns="45720" rIns="91440" bIns="45720" rtlCol="0" anchor="ctr">
            <a:noAutofit/>
          </a:bodyPr>
          <a:lstStyle/>
          <a:p>
            <a:r>
              <a:rPr lang="tr-TR" altLang="tr-TR" sz="3200" b="1" dirty="0"/>
              <a:t>Veri Depolama ve Veri İşlemede Topolojik İşlemler</a:t>
            </a:r>
            <a:endParaRPr lang="tr-TR" altLang="tr-TR" sz="3200" b="1" dirty="0"/>
          </a:p>
        </p:txBody>
      </p:sp>
      <p:sp>
        <p:nvSpPr>
          <p:cNvPr id="133123" name="Rectangle 3"/>
          <p:cNvSpPr>
            <a:spLocks noGrp="1" noChangeArrowheads="1"/>
          </p:cNvSpPr>
          <p:nvPr>
            <p:ph type="body" idx="1"/>
          </p:nvPr>
        </p:nvSpPr>
        <p:spPr>
          <a:xfrm>
            <a:off x="457200" y="1772816"/>
            <a:ext cx="8229600" cy="4525962"/>
          </a:xfrm>
        </p:spPr>
        <p:txBody>
          <a:bodyPr>
            <a:normAutofit/>
          </a:bodyPr>
          <a:lstStyle/>
          <a:p>
            <a:pPr eaLnBrk="1" hangingPunct="1">
              <a:spcAft>
                <a:spcPts val="600"/>
              </a:spcAft>
            </a:pPr>
            <a:r>
              <a:rPr lang="tr-TR" altLang="tr-TR" sz="2800" dirty="0" smtClean="0"/>
              <a:t>Topolojik veri yapılı coğrafi veriler bilgisayar ortamında Çizgi-Düğüm, Alan (Poligon)-Çizgi ve Sol-Sağ </a:t>
            </a:r>
            <a:r>
              <a:rPr lang="tr-TR" altLang="tr-TR" sz="2800" dirty="0"/>
              <a:t>T</a:t>
            </a:r>
            <a:r>
              <a:rPr lang="tr-TR" altLang="tr-TR" sz="2800" dirty="0" smtClean="0"/>
              <a:t>opolojik </a:t>
            </a:r>
            <a:r>
              <a:rPr lang="tr-TR" altLang="tr-TR" sz="2800" dirty="0"/>
              <a:t>V</a:t>
            </a:r>
            <a:r>
              <a:rPr lang="tr-TR" altLang="tr-TR" sz="2800" dirty="0" smtClean="0"/>
              <a:t>eri </a:t>
            </a:r>
            <a:r>
              <a:rPr lang="tr-TR" altLang="tr-TR" sz="2800" dirty="0"/>
              <a:t>Y</a:t>
            </a:r>
            <a:r>
              <a:rPr lang="tr-TR" altLang="tr-TR" sz="2800" dirty="0" smtClean="0"/>
              <a:t>apısında saklanırlar. </a:t>
            </a:r>
            <a:endParaRPr lang="tr-TR" altLang="tr-TR" sz="2800" dirty="0" smtClean="0"/>
          </a:p>
          <a:p>
            <a:pPr>
              <a:spcAft>
                <a:spcPts val="600"/>
              </a:spcAft>
            </a:pPr>
            <a:r>
              <a:rPr lang="tr-TR" altLang="tr-TR" sz="2800" dirty="0" smtClean="0"/>
              <a:t>Bu üç topoloji için tablolar oluşturulur. Ayrıca, k</a:t>
            </a:r>
            <a:r>
              <a:rPr lang="tr-TR" sz="2800" dirty="0" smtClean="0"/>
              <a:t>oordinatları </a:t>
            </a:r>
            <a:r>
              <a:rPr lang="tr-TR" sz="2800" dirty="0"/>
              <a:t>içeren dördüncü bir tablo da kullanılır. </a:t>
            </a:r>
            <a:endParaRPr lang="tr-TR" altLang="tr-TR" sz="2800" dirty="0"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79512" y="260648"/>
            <a:ext cx="8964488" cy="990600"/>
          </a:xfrm>
        </p:spPr>
        <p:txBody>
          <a:bodyPr>
            <a:noAutofit/>
          </a:bodyPr>
          <a:lstStyle/>
          <a:p>
            <a:pPr eaLnBrk="1" hangingPunct="1"/>
            <a:r>
              <a:rPr lang="tr-TR" altLang="tr-TR" sz="3200" b="1" dirty="0" smtClean="0"/>
              <a:t>Mekânsal Sorgulamalarda Topoloji</a:t>
            </a:r>
            <a:endParaRPr lang="tr-TR" altLang="tr-TR" sz="3200" b="1" dirty="0" smtClean="0"/>
          </a:p>
        </p:txBody>
      </p:sp>
      <p:sp>
        <p:nvSpPr>
          <p:cNvPr id="134147" name="Rectangle 5"/>
          <p:cNvSpPr>
            <a:spLocks noGrp="1" noChangeArrowheads="1"/>
          </p:cNvSpPr>
          <p:nvPr>
            <p:ph type="body" idx="1"/>
          </p:nvPr>
        </p:nvSpPr>
        <p:spPr>
          <a:xfrm>
            <a:off x="251520" y="1288504"/>
            <a:ext cx="8435280" cy="1636440"/>
          </a:xfrm>
        </p:spPr>
        <p:txBody>
          <a:bodyPr>
            <a:normAutofit fontScale="92500" lnSpcReduction="20000"/>
          </a:bodyPr>
          <a:lstStyle/>
          <a:p>
            <a:pPr>
              <a:spcAft>
                <a:spcPts val="600"/>
              </a:spcAft>
            </a:pPr>
            <a:r>
              <a:rPr lang="tr-TR" sz="2800" noProof="1" smtClean="0"/>
              <a:t>CBS’de mekânsal sorgulamalarda topolojik ilişkiler kullanılır</a:t>
            </a:r>
            <a:r>
              <a:rPr lang="tr-TR" sz="2800" noProof="1"/>
              <a:t>. </a:t>
            </a:r>
            <a:endParaRPr lang="tr-TR" sz="2800" noProof="1" smtClean="0"/>
          </a:p>
          <a:p>
            <a:pPr>
              <a:spcAft>
                <a:spcPts val="600"/>
              </a:spcAft>
            </a:pPr>
            <a:r>
              <a:rPr lang="tr-TR" sz="2800" noProof="1"/>
              <a:t>Örneğin bir parseli çevreleyen parseller, komşuluk bilgileri kullanılarak hemen bulunabilir. </a:t>
            </a:r>
            <a:endParaRPr lang="tr-TR" sz="2800" noProof="1"/>
          </a:p>
          <a:p>
            <a:pPr>
              <a:spcAft>
                <a:spcPts val="600"/>
              </a:spcAft>
            </a:pPr>
            <a:endParaRPr lang="tr-TR" altLang="tr-TR" sz="2800" noProof="1" smtClean="0"/>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0088" y="3040020"/>
            <a:ext cx="4702710"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387" y="4264156"/>
            <a:ext cx="3771515" cy="196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4"/>
          <p:cNvSpPr>
            <a:spLocks noGrp="1" noChangeArrowheads="1"/>
          </p:cNvSpPr>
          <p:nvPr>
            <p:ph type="title"/>
          </p:nvPr>
        </p:nvSpPr>
        <p:spPr>
          <a:xfrm>
            <a:off x="374848" y="260648"/>
            <a:ext cx="8229600" cy="990600"/>
          </a:xfrm>
        </p:spPr>
        <p:txBody>
          <a:bodyPr>
            <a:normAutofit/>
          </a:bodyPr>
          <a:lstStyle/>
          <a:p>
            <a:pPr eaLnBrk="1" hangingPunct="1"/>
            <a:r>
              <a:rPr lang="tr-TR" altLang="tr-TR" sz="2400" b="1" i="1" dirty="0"/>
              <a:t>S</a:t>
            </a:r>
            <a:r>
              <a:rPr lang="tr-TR" altLang="tr-TR" sz="2400" b="1" i="1" dirty="0" smtClean="0"/>
              <a:t>orgulamalarda kullanılan topolojik ilişkiler</a:t>
            </a:r>
            <a:endParaRPr lang="tr-TR" altLang="tr-TR" sz="2400" b="1" i="1" dirty="0" smtClean="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1224136"/>
            <a:ext cx="7881511"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1013" y="1581150"/>
            <a:ext cx="8181975"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b="1" dirty="0"/>
              <a:t>Ağ</a:t>
            </a:r>
            <a:endParaRPr lang="tr-TR" b="1" dirty="0"/>
          </a:p>
        </p:txBody>
      </p:sp>
      <p:sp>
        <p:nvSpPr>
          <p:cNvPr id="3" name="İçerik Yer Tutucusu 2"/>
          <p:cNvSpPr>
            <a:spLocks noGrp="1"/>
          </p:cNvSpPr>
          <p:nvPr>
            <p:ph idx="1"/>
          </p:nvPr>
        </p:nvSpPr>
        <p:spPr>
          <a:xfrm>
            <a:off x="395536" y="1484784"/>
            <a:ext cx="8363272" cy="4876800"/>
          </a:xfrm>
        </p:spPr>
        <p:txBody>
          <a:bodyPr vert="horz" lIns="91440" tIns="45720" rIns="91440" bIns="45720" rtlCol="0">
            <a:normAutofit/>
          </a:bodyPr>
          <a:lstStyle/>
          <a:p>
            <a:r>
              <a:rPr lang="tr-TR" sz="2800" dirty="0"/>
              <a:t>Ağ, hızlı iletişim ve dijital bilgilerin paylaşılmasını sağlar. Günümüzde internet, CBS uygulamalarının sunum ve paylaşımı için en popüler </a:t>
            </a:r>
            <a:r>
              <a:rPr lang="tr-TR" sz="2800" dirty="0" smtClean="0"/>
              <a:t>araçtır. </a:t>
            </a:r>
            <a:endParaRPr lang="tr-TR" sz="28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107504" y="188640"/>
            <a:ext cx="7920880" cy="990600"/>
          </a:xfrm>
        </p:spPr>
        <p:txBody>
          <a:bodyPr>
            <a:normAutofit/>
          </a:bodyPr>
          <a:lstStyle/>
          <a:p>
            <a:r>
              <a:rPr lang="tr-TR" altLang="tr-TR" sz="2800" b="1" i="1" dirty="0"/>
              <a:t>Topolojik </a:t>
            </a:r>
            <a:r>
              <a:rPr lang="tr-TR" altLang="tr-TR" sz="2800" b="1" i="1" dirty="0" smtClean="0"/>
              <a:t>ilişkiler ve sorgu örnekleri</a:t>
            </a:r>
            <a:endParaRPr lang="tr-TR" sz="2800" b="1" i="1" dirty="0"/>
          </a:p>
        </p:txBody>
      </p:sp>
      <p:pic>
        <p:nvPicPr>
          <p:cNvPr id="8198"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062" y="1124744"/>
            <a:ext cx="8905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913" y="1090613"/>
            <a:ext cx="902017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063" y="1152525"/>
            <a:ext cx="89058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0513" y="426293"/>
            <a:ext cx="8562975"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488" y="1117711"/>
            <a:ext cx="8963025"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391688"/>
            <a:ext cx="8729985" cy="646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013" y="980728"/>
            <a:ext cx="89439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750" y="1052736"/>
            <a:ext cx="71056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275" y="4032076"/>
            <a:ext cx="709612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1"/>
          <p:cNvSpPr>
            <a:spLocks noGrp="1"/>
          </p:cNvSpPr>
          <p:nvPr>
            <p:ph type="title"/>
          </p:nvPr>
        </p:nvSpPr>
        <p:spPr>
          <a:xfrm>
            <a:off x="251520" y="188640"/>
            <a:ext cx="7920880" cy="990600"/>
          </a:xfrm>
        </p:spPr>
        <p:txBody>
          <a:bodyPr>
            <a:normAutofit/>
          </a:bodyPr>
          <a:lstStyle/>
          <a:p>
            <a:r>
              <a:rPr lang="tr-TR" altLang="tr-TR" sz="3200" b="1" i="1" dirty="0"/>
              <a:t>Topolojik </a:t>
            </a:r>
            <a:r>
              <a:rPr lang="tr-TR" altLang="tr-TR" sz="3200" b="1" i="1" dirty="0" smtClean="0"/>
              <a:t>sorgulama örnekleri</a:t>
            </a:r>
            <a:endParaRPr lang="tr-TR" sz="3200" b="1" i="1"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4888" y="1916832"/>
            <a:ext cx="71342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9285" y="3611822"/>
            <a:ext cx="7100851" cy="321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85" y="620688"/>
            <a:ext cx="7071924" cy="275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b="1" dirty="0" smtClean="0"/>
              <a:t>Veri</a:t>
            </a:r>
            <a:endParaRPr lang="tr-TR" altLang="tr-TR" b="1" dirty="0"/>
          </a:p>
        </p:txBody>
      </p:sp>
      <p:sp>
        <p:nvSpPr>
          <p:cNvPr id="12291" name="Rectangle 3"/>
          <p:cNvSpPr>
            <a:spLocks noGrp="1" noChangeArrowheads="1"/>
          </p:cNvSpPr>
          <p:nvPr>
            <p:ph type="body" idx="1"/>
          </p:nvPr>
        </p:nvSpPr>
        <p:spPr/>
        <p:txBody>
          <a:bodyPr>
            <a:normAutofit/>
          </a:bodyPr>
          <a:lstStyle/>
          <a:p>
            <a:pPr eaLnBrk="1" hangingPunct="1">
              <a:lnSpc>
                <a:spcPct val="90000"/>
              </a:lnSpc>
              <a:spcAft>
                <a:spcPts val="600"/>
              </a:spcAft>
            </a:pPr>
            <a:r>
              <a:rPr lang="tr-TR" altLang="tr-TR" sz="2800" noProof="1" smtClean="0"/>
              <a:t>Veri CBS için temel ögedir ve elde edilmesi en zor olan bileşendir.</a:t>
            </a:r>
            <a:endParaRPr lang="tr-TR" altLang="tr-TR" sz="2800" noProof="1" smtClean="0"/>
          </a:p>
          <a:p>
            <a:pPr eaLnBrk="1" hangingPunct="1">
              <a:lnSpc>
                <a:spcPct val="90000"/>
              </a:lnSpc>
              <a:spcAft>
                <a:spcPts val="600"/>
              </a:spcAft>
            </a:pPr>
            <a:r>
              <a:rPr lang="tr-TR" altLang="tr-TR" sz="2800" noProof="1" smtClean="0"/>
              <a:t>Veri kaynaklarının dağınık, çok sayıda ve farklı yapılarda olması nedeniyle verilerin toplanması çok fazla zaman ve maliyet gerektirir.</a:t>
            </a:r>
            <a:endParaRPr lang="tr-TR" altLang="tr-TR" sz="2800" noProof="1" smtClean="0"/>
          </a:p>
          <a:p>
            <a:pPr eaLnBrk="1" hangingPunct="1">
              <a:lnSpc>
                <a:spcPct val="90000"/>
              </a:lnSpc>
              <a:spcAft>
                <a:spcPts val="600"/>
              </a:spcAft>
            </a:pPr>
            <a:r>
              <a:rPr lang="tr-TR" altLang="tr-TR" sz="2800" noProof="1" smtClean="0"/>
              <a:t>Bir CBS’nin kurulması için harcanacak zaman ve maliyetin %50’den fazlası veri toplamak içindir.</a:t>
            </a:r>
            <a:endParaRPr lang="tr-TR" altLang="tr-TR" sz="2800" noProof="1"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0460" y="836712"/>
            <a:ext cx="7770755" cy="561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5236" y="980728"/>
            <a:ext cx="746546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a:normAutofit/>
          </a:bodyPr>
          <a:lstStyle/>
          <a:p>
            <a:r>
              <a:rPr lang="tr-TR" altLang="tr-TR" sz="3200" b="1" i="1" dirty="0" smtClean="0"/>
              <a:t>Mekânsal analizlerde topoloji</a:t>
            </a:r>
            <a:endParaRPr lang="tr-TR" sz="3200" dirty="0"/>
          </a:p>
        </p:txBody>
      </p:sp>
      <p:sp>
        <p:nvSpPr>
          <p:cNvPr id="3" name="İçerik Yer Tutucusu 2"/>
          <p:cNvSpPr>
            <a:spLocks noGrp="1"/>
          </p:cNvSpPr>
          <p:nvPr>
            <p:ph idx="1"/>
          </p:nvPr>
        </p:nvSpPr>
        <p:spPr>
          <a:xfrm>
            <a:off x="457200" y="1052736"/>
            <a:ext cx="8229600" cy="1800200"/>
          </a:xfrm>
        </p:spPr>
        <p:txBody>
          <a:bodyPr/>
          <a:lstStyle/>
          <a:p>
            <a:r>
              <a:rPr lang="tr-TR" noProof="1" smtClean="0"/>
              <a:t>CBS’de topolojik model verilerin mekânsal analizlerinden sonra topoloji yeniden kurulur.</a:t>
            </a:r>
            <a:endParaRPr lang="tr-TR" noProof="1"/>
          </a:p>
        </p:txBody>
      </p:sp>
      <p:pic>
        <p:nvPicPr>
          <p:cNvPr id="6"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00123" y="2204864"/>
            <a:ext cx="200769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70484"/>
            <a:ext cx="57816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260648"/>
            <a:ext cx="8856984" cy="864096"/>
          </a:xfrm>
        </p:spPr>
        <p:txBody>
          <a:bodyPr>
            <a:noAutofit/>
          </a:bodyPr>
          <a:lstStyle/>
          <a:p>
            <a:r>
              <a:rPr lang="tr-TR" altLang="tr-TR" sz="3400" b="1" dirty="0"/>
              <a:t>Topolojik Veri Modelinin Sağladığı Avantajlar</a:t>
            </a:r>
            <a:endParaRPr lang="tr-TR" sz="3400" b="1" dirty="0"/>
          </a:p>
        </p:txBody>
      </p:sp>
      <p:sp>
        <p:nvSpPr>
          <p:cNvPr id="3" name="İçerik Yer Tutucusu 2"/>
          <p:cNvSpPr>
            <a:spLocks noGrp="1"/>
          </p:cNvSpPr>
          <p:nvPr>
            <p:ph idx="1"/>
          </p:nvPr>
        </p:nvSpPr>
        <p:spPr>
          <a:xfrm>
            <a:off x="395536" y="1124744"/>
            <a:ext cx="8568952" cy="5616624"/>
          </a:xfrm>
        </p:spPr>
        <p:txBody>
          <a:bodyPr>
            <a:noAutofit/>
          </a:bodyPr>
          <a:lstStyle/>
          <a:p>
            <a:pPr marL="0" indent="0">
              <a:spcAft>
                <a:spcPts val="600"/>
              </a:spcAft>
              <a:buNone/>
            </a:pPr>
            <a:r>
              <a:rPr lang="tr-TR" dirty="0" smtClean="0"/>
              <a:t>(1) Topolojik veri modelinin en önemli </a:t>
            </a:r>
            <a:r>
              <a:rPr lang="tr-TR" dirty="0"/>
              <a:t>avantajı, koordinat verilerini kullanmadan mekânsal </a:t>
            </a:r>
            <a:r>
              <a:rPr lang="tr-TR" dirty="0" smtClean="0"/>
              <a:t>sorgu ve analizlerin </a:t>
            </a:r>
            <a:r>
              <a:rPr lang="tr-TR" dirty="0"/>
              <a:t>gerçekleştirilebilmesidir. Pek çok işlem (tamamen olmasa da) büyük ölçüde tek başına topolojik tanım kullanılarak yapılabilir. Bu durum, </a:t>
            </a:r>
            <a:r>
              <a:rPr lang="tr-TR" dirty="0" smtClean="0"/>
              <a:t>sorgu ve analiz </a:t>
            </a:r>
            <a:r>
              <a:rPr lang="tr-TR" dirty="0"/>
              <a:t>yapılmadan önce koordinat verilerinden mekânsal ilişkilerin türetilmesini gerektiren spagetti vektör veri </a:t>
            </a:r>
            <a:r>
              <a:rPr lang="tr-TR" dirty="0" smtClean="0"/>
              <a:t>modeline </a:t>
            </a:r>
            <a:r>
              <a:rPr lang="tr-TR" dirty="0"/>
              <a:t>göre önemli bir avantajdır</a:t>
            </a:r>
            <a:r>
              <a:rPr lang="tr-TR" dirty="0" smtClean="0"/>
              <a:t>.</a:t>
            </a:r>
            <a:endParaRPr lang="tr-TR" dirty="0" smtClean="0"/>
          </a:p>
          <a:p>
            <a:pPr lvl="1">
              <a:spcAft>
                <a:spcPts val="600"/>
              </a:spcAft>
            </a:pPr>
            <a:r>
              <a:rPr lang="tr-TR" sz="2200" dirty="0"/>
              <a:t>Detaylar arasındaki mekânsal ilişkiler (</a:t>
            </a:r>
            <a:r>
              <a:rPr lang="tr-TR" altLang="tr-TR" sz="2200" noProof="1"/>
              <a:t>bağlantı, çakışıklık, komşuluk) </a:t>
            </a:r>
            <a:r>
              <a:rPr lang="tr-TR" sz="2200" dirty="0"/>
              <a:t>açık bir şekilde kodlandığı için komşu </a:t>
            </a:r>
            <a:r>
              <a:rPr lang="tr-TR" sz="2200" dirty="0" smtClean="0"/>
              <a:t>poligonları, </a:t>
            </a:r>
            <a:r>
              <a:rPr lang="tr-TR" sz="2200" dirty="0"/>
              <a:t>bağlantılı çizgileri vb. belirlemek ve verilere erişmek kolaydır</a:t>
            </a:r>
            <a:r>
              <a:rPr lang="tr-TR" sz="2200" dirty="0" smtClean="0"/>
              <a:t>.</a:t>
            </a:r>
            <a:endParaRPr lang="tr-TR" sz="2200" dirty="0" smtClean="0"/>
          </a:p>
          <a:p>
            <a:pPr lvl="1">
              <a:spcAft>
                <a:spcPts val="600"/>
              </a:spcAft>
            </a:pPr>
            <a:r>
              <a:rPr lang="tr-TR" sz="2200" dirty="0" smtClean="0"/>
              <a:t>Çizgisel </a:t>
            </a:r>
            <a:r>
              <a:rPr lang="tr-TR" sz="2200" dirty="0"/>
              <a:t>ağlar aracılığıyla ağ yönlendirmesi </a:t>
            </a:r>
            <a:r>
              <a:rPr lang="tr-TR" sz="2200" dirty="0" smtClean="0"/>
              <a:t>için </a:t>
            </a:r>
            <a:r>
              <a:rPr lang="tr-TR" sz="2200" dirty="0"/>
              <a:t>topoloji gereklidir. Çünkü, çizgi detaylar ortak düğümleri paylaşmazsa, ağ üzerinden rota oluşturulamaz</a:t>
            </a:r>
            <a:r>
              <a:rPr lang="tr-TR" sz="2200" dirty="0" smtClean="0"/>
              <a:t>. Topoloji, g</a:t>
            </a:r>
            <a:r>
              <a:rPr lang="tr-TR" altLang="tr-TR" sz="2200" noProof="1" smtClean="0"/>
              <a:t>eometrik </a:t>
            </a:r>
            <a:r>
              <a:rPr lang="tr-TR" altLang="tr-TR" sz="2200" noProof="1"/>
              <a:t>veriler boyunca navigasyona (yönlendirme) yardımcı olur.</a:t>
            </a:r>
            <a:r>
              <a:rPr lang="tr-TR" sz="2200" dirty="0"/>
              <a:t> </a:t>
            </a:r>
            <a:endParaRPr lang="tr-TR" sz="2200" dirty="0"/>
          </a:p>
          <a:p>
            <a:pPr lvl="1">
              <a:spcAft>
                <a:spcPts val="600"/>
              </a:spcAft>
            </a:pPr>
            <a:endParaRPr lang="tr-TR" altLang="tr-TR" sz="2400" noProof="1"/>
          </a:p>
          <a:p>
            <a:pPr>
              <a:spcAft>
                <a:spcPts val="600"/>
              </a:spcAft>
            </a:pPr>
            <a:endParaRPr lang="tr-TR" dirty="0"/>
          </a:p>
          <a:p>
            <a:pPr>
              <a:spcAft>
                <a:spcPts val="600"/>
              </a:spcAft>
            </a:pPr>
            <a:endParaRPr lang="tr-TR"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08520" y="332656"/>
            <a:ext cx="9144000" cy="990600"/>
          </a:xfrm>
        </p:spPr>
        <p:txBody>
          <a:bodyPr>
            <a:normAutofit/>
          </a:bodyPr>
          <a:lstStyle/>
          <a:p>
            <a:pPr eaLnBrk="1" hangingPunct="1"/>
            <a:r>
              <a:rPr lang="tr-TR" altLang="tr-TR" sz="3400" b="1" dirty="0" smtClean="0"/>
              <a:t>Topolojik Veri Modelinin Sağladığı Avantajlar</a:t>
            </a:r>
            <a:endParaRPr lang="tr-TR" altLang="tr-TR" sz="3400" b="1" dirty="0" smtClean="0"/>
          </a:p>
        </p:txBody>
      </p:sp>
      <p:sp>
        <p:nvSpPr>
          <p:cNvPr id="105475" name="Rectangle 3"/>
          <p:cNvSpPr>
            <a:spLocks noGrp="1" noChangeArrowheads="1"/>
          </p:cNvSpPr>
          <p:nvPr>
            <p:ph type="body" idx="1"/>
          </p:nvPr>
        </p:nvSpPr>
        <p:spPr/>
        <p:txBody>
          <a:bodyPr>
            <a:normAutofit/>
          </a:bodyPr>
          <a:lstStyle/>
          <a:p>
            <a:pPr marL="0" indent="0">
              <a:lnSpc>
                <a:spcPct val="80000"/>
              </a:lnSpc>
              <a:spcAft>
                <a:spcPts val="600"/>
              </a:spcAft>
              <a:buNone/>
            </a:pPr>
            <a:r>
              <a:rPr lang="tr-TR" altLang="tr-TR" sz="2800" noProof="1" smtClean="0"/>
              <a:t>(2) </a:t>
            </a:r>
            <a:r>
              <a:rPr lang="tr-TR" sz="2800" dirty="0"/>
              <a:t>Topoloji, veri kümelerinin daha iyi kalite kontrolü ve daha fazla veri bütünlüğü ile </a:t>
            </a:r>
            <a:r>
              <a:rPr lang="tr-TR" sz="2800" dirty="0" smtClean="0"/>
              <a:t>oluşturulması </a:t>
            </a:r>
            <a:r>
              <a:rPr lang="tr-TR" sz="2800" dirty="0"/>
              <a:t>için önemlidir. Bir veri kümesinde yapılan düzenlemelerin </a:t>
            </a:r>
            <a:r>
              <a:rPr lang="tr-TR" sz="2800" dirty="0" smtClean="0"/>
              <a:t>"doğrulanması" </a:t>
            </a:r>
            <a:r>
              <a:rPr lang="tr-TR" sz="2800" dirty="0"/>
              <a:t>ve bu veri kümesindeki hataların belirlenmesi için topoloji kuralları oluşturulabilir. Topoloji g</a:t>
            </a:r>
            <a:r>
              <a:rPr lang="tr-TR" altLang="tr-TR" sz="2800" noProof="1"/>
              <a:t>eometrik verinin kendi içinde tutarlı kalmasını sağlar.</a:t>
            </a:r>
            <a:endParaRPr lang="tr-TR" altLang="tr-TR" sz="2800" noProof="1"/>
          </a:p>
          <a:p>
            <a:pPr marL="0" indent="0" eaLnBrk="1" hangingPunct="1">
              <a:lnSpc>
                <a:spcPct val="80000"/>
              </a:lnSpc>
              <a:spcAft>
                <a:spcPts val="600"/>
              </a:spcAft>
              <a:buNone/>
            </a:pPr>
            <a:r>
              <a:rPr lang="tr-TR" altLang="tr-TR" sz="2800" noProof="1" smtClean="0"/>
              <a:t>(3) Topolojik veri modeli ile </a:t>
            </a:r>
            <a:r>
              <a:rPr lang="tr-TR" altLang="tr-TR" sz="2800" b="1" noProof="1" smtClean="0"/>
              <a:t>çakışıklık</a:t>
            </a:r>
            <a:r>
              <a:rPr lang="tr-TR" altLang="tr-TR" sz="2800" noProof="1" smtClean="0"/>
              <a:t> </a:t>
            </a:r>
            <a:r>
              <a:rPr lang="tr-TR" altLang="tr-TR" sz="2800" noProof="1"/>
              <a:t>(detay tanımlarında ortak kenar ya da ortak düğümün yer alması) bir kez tanımlandığından, ortak detayların bir </a:t>
            </a:r>
            <a:r>
              <a:rPr lang="tr-TR" altLang="tr-TR" sz="2800" noProof="1" smtClean="0"/>
              <a:t>kez </a:t>
            </a:r>
            <a:r>
              <a:rPr lang="tr-TR" altLang="tr-TR" sz="2800" noProof="1"/>
              <a:t>depolanması </a:t>
            </a:r>
            <a:r>
              <a:rPr lang="tr-TR" altLang="tr-TR" sz="2800" noProof="1" smtClean="0"/>
              <a:t>sayesinde veri </a:t>
            </a:r>
            <a:r>
              <a:rPr lang="tr-TR" altLang="tr-TR" sz="2800" noProof="1"/>
              <a:t>fazlalığı en aza indirgenir.</a:t>
            </a:r>
            <a:endParaRPr lang="tr-TR" altLang="tr-TR" sz="2800" noProof="1"/>
          </a:p>
          <a:p>
            <a:pPr marL="0" indent="0" eaLnBrk="1" hangingPunct="1">
              <a:lnSpc>
                <a:spcPct val="80000"/>
              </a:lnSpc>
              <a:spcAft>
                <a:spcPts val="600"/>
              </a:spcAft>
              <a:buNone/>
            </a:pPr>
            <a:endParaRPr lang="tr-TR" altLang="tr-TR" sz="2800" noProof="1"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altLang="tr-TR" sz="3400" b="1" dirty="0"/>
              <a:t>Topolojik Veri </a:t>
            </a:r>
            <a:r>
              <a:rPr lang="tr-TR" altLang="tr-TR" sz="3400" b="1" dirty="0" smtClean="0"/>
              <a:t>Modelindeki Zorluklar</a:t>
            </a:r>
            <a:endParaRPr lang="tr-TR" sz="3400" dirty="0"/>
          </a:p>
        </p:txBody>
      </p:sp>
      <p:sp>
        <p:nvSpPr>
          <p:cNvPr id="3" name="İçerik Yer Tutucusu 2"/>
          <p:cNvSpPr>
            <a:spLocks noGrp="1"/>
          </p:cNvSpPr>
          <p:nvPr>
            <p:ph idx="1"/>
          </p:nvPr>
        </p:nvSpPr>
        <p:spPr/>
        <p:txBody>
          <a:bodyPr>
            <a:normAutofit lnSpcReduction="10000"/>
          </a:bodyPr>
          <a:lstStyle/>
          <a:p>
            <a:r>
              <a:rPr lang="tr-TR" dirty="0" smtClean="0"/>
              <a:t>Topolojik </a:t>
            </a:r>
            <a:r>
              <a:rPr lang="tr-TR" dirty="0"/>
              <a:t>veri modelinin en büyük dezavantajı statik </a:t>
            </a:r>
            <a:r>
              <a:rPr lang="tr-TR" dirty="0" smtClean="0"/>
              <a:t>doğasıdır. Veride </a:t>
            </a:r>
            <a:r>
              <a:rPr lang="tr-TR" dirty="0"/>
              <a:t>değişiklik olduğunda topoloji yeniden </a:t>
            </a:r>
            <a:r>
              <a:rPr lang="tr-TR" dirty="0" smtClean="0"/>
              <a:t>kurulmalıdır. Örneğin yeni ağaçlandırmalar veya yangınlar nedeniyle orman sınırları değiştiğinde topoloji </a:t>
            </a:r>
            <a:r>
              <a:rPr lang="tr-TR" dirty="0"/>
              <a:t>yeniden </a:t>
            </a:r>
            <a:r>
              <a:rPr lang="tr-TR" dirty="0" smtClean="0"/>
              <a:t>kurulmalıdır. </a:t>
            </a:r>
            <a:endParaRPr lang="tr-TR" dirty="0" smtClean="0"/>
          </a:p>
          <a:p>
            <a:r>
              <a:rPr lang="tr-TR" dirty="0" smtClean="0"/>
              <a:t>Veri </a:t>
            </a:r>
            <a:r>
              <a:rPr lang="tr-TR" dirty="0"/>
              <a:t>kümesinin boyutuna ve karmaşıklığına bağlı olarak topolojiyi doğru şekilde tanımlamak zaman alan bir süreç </a:t>
            </a:r>
            <a:r>
              <a:rPr lang="tr-TR" dirty="0" smtClean="0"/>
              <a:t>olabilmektedir.  </a:t>
            </a:r>
            <a:endParaRPr lang="tr-TR" dirty="0" smtClean="0"/>
          </a:p>
          <a:p>
            <a:r>
              <a:rPr lang="tr-TR" dirty="0" smtClean="0"/>
              <a:t>Topoloji</a:t>
            </a:r>
            <a:r>
              <a:rPr lang="tr-TR" dirty="0"/>
              <a:t>, </a:t>
            </a:r>
            <a:r>
              <a:rPr lang="tr-TR" dirty="0" smtClean="0"/>
              <a:t>mekânsal </a:t>
            </a:r>
            <a:r>
              <a:rPr lang="tr-TR" dirty="0"/>
              <a:t>verilerle bütünlüğü sağlayan mekanizma iken, referans bütünlüğü, hem bağlantılı topolojik veriler hem de öznitelik verileri için bütünlüğü sağlama kavramıdır</a:t>
            </a:r>
            <a:r>
              <a:rPr lang="tr-TR" dirty="0" smtClean="0"/>
              <a:t>. Veride değişiklik olduğunda topolojik düzeltmelerle birlikte öznitelik </a:t>
            </a:r>
            <a:r>
              <a:rPr lang="tr-TR" dirty="0"/>
              <a:t>verilerini içeren </a:t>
            </a:r>
            <a:r>
              <a:rPr lang="tr-TR" dirty="0" smtClean="0"/>
              <a:t>veritabanı tablolarının da referans </a:t>
            </a:r>
            <a:r>
              <a:rPr lang="tr-TR" dirty="0"/>
              <a:t>bütünlüğü </a:t>
            </a:r>
            <a:r>
              <a:rPr lang="tr-TR" dirty="0" smtClean="0"/>
              <a:t>sağlanmalıdır.</a:t>
            </a:r>
            <a:endParaRPr lang="tr-TR" dirty="0"/>
          </a:p>
          <a:p>
            <a:endParaRPr lang="tr-TR"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07504" y="404664"/>
            <a:ext cx="8856984" cy="990600"/>
          </a:xfrm>
        </p:spPr>
        <p:txBody>
          <a:bodyPr vert="horz" lIns="91440" tIns="45720" rIns="91440" bIns="45720" rtlCol="0" anchor="ctr">
            <a:noAutofit/>
          </a:bodyPr>
          <a:lstStyle/>
          <a:p>
            <a:r>
              <a:rPr lang="tr-TR" altLang="tr-TR" sz="3400" b="1" noProof="1" smtClean="0"/>
              <a:t>Topolojisiz Bir CBS mümkün mü?</a:t>
            </a:r>
            <a:endParaRPr lang="tr-TR" altLang="tr-TR" sz="3400" b="1" noProof="1"/>
          </a:p>
        </p:txBody>
      </p:sp>
      <p:sp>
        <p:nvSpPr>
          <p:cNvPr id="106499" name="Rectangle 3"/>
          <p:cNvSpPr>
            <a:spLocks noGrp="1" noChangeArrowheads="1"/>
          </p:cNvSpPr>
          <p:nvPr>
            <p:ph type="body" idx="1"/>
          </p:nvPr>
        </p:nvSpPr>
        <p:spPr>
          <a:xfrm>
            <a:off x="251520" y="1484784"/>
            <a:ext cx="8229600" cy="4876800"/>
          </a:xfrm>
        </p:spPr>
        <p:txBody>
          <a:bodyPr>
            <a:normAutofit/>
          </a:bodyPr>
          <a:lstStyle/>
          <a:p>
            <a:pPr>
              <a:lnSpc>
                <a:spcPct val="90000"/>
              </a:lnSpc>
              <a:spcAft>
                <a:spcPts val="600"/>
              </a:spcAft>
            </a:pPr>
            <a:r>
              <a:rPr lang="tr-TR" sz="2800" noProof="1" smtClean="0"/>
              <a:t>Topoloji mekânsal ilişkileri tanımlamak için kullanılan matematiksel yöntemdir. </a:t>
            </a:r>
            <a:endParaRPr lang="tr-TR" sz="2800" noProof="1" smtClean="0"/>
          </a:p>
          <a:p>
            <a:pPr>
              <a:lnSpc>
                <a:spcPct val="90000"/>
              </a:lnSpc>
              <a:spcAft>
                <a:spcPts val="600"/>
              </a:spcAft>
            </a:pPr>
            <a:r>
              <a:rPr lang="tr-TR" sz="2800" noProof="1" smtClean="0"/>
              <a:t>Topoloji mekânsal varlıkların ilişkisini etkili bir şekilde modellemektedir. Vektör tabanlı bir CBS'de topolojik bir veri yapısı olmadan, çoğu veri işleme, sorgu ve analiz fonksiyonu pratik veya uygulanabilir olmayacaktır. Bu nedenle t</a:t>
            </a:r>
            <a:r>
              <a:rPr lang="tr-TR" altLang="tr-TR" sz="2800" noProof="1" smtClean="0"/>
              <a:t>opoloji CBS için geliştirilen yazılımların en önemli fonksiyonudur. Mekânsal sorgu ve analizlerin koordinat bilgisine ihtiyaç duyulmadan gerçekleştirilebilmesi bir CBS yazılımında topolojiye olan gereksinimin en büyük nedenidir.</a:t>
            </a:r>
            <a:endParaRPr lang="tr-TR" altLang="tr-TR" sz="2800" noProof="1"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23528" y="274638"/>
            <a:ext cx="8534400" cy="1143000"/>
          </a:xfrm>
        </p:spPr>
        <p:txBody>
          <a:bodyPr>
            <a:normAutofit/>
          </a:bodyPr>
          <a:lstStyle/>
          <a:p>
            <a:pPr eaLnBrk="1" hangingPunct="1"/>
            <a:r>
              <a:rPr lang="tr-TR" altLang="tr-TR" sz="3400" b="1" noProof="1" smtClean="0"/>
              <a:t>Topolojisiz Bir CBS mümkün mü?</a:t>
            </a:r>
            <a:endParaRPr lang="tr-TR" altLang="tr-TR" sz="3400" b="1" noProof="1" smtClean="0"/>
          </a:p>
        </p:txBody>
      </p:sp>
      <p:sp>
        <p:nvSpPr>
          <p:cNvPr id="146435" name="Rectangle 3"/>
          <p:cNvSpPr>
            <a:spLocks noGrp="1" noChangeArrowheads="1"/>
          </p:cNvSpPr>
          <p:nvPr>
            <p:ph type="body" idx="1"/>
          </p:nvPr>
        </p:nvSpPr>
        <p:spPr>
          <a:xfrm>
            <a:off x="251520" y="1600200"/>
            <a:ext cx="8229600" cy="4876800"/>
          </a:xfrm>
        </p:spPr>
        <p:txBody>
          <a:bodyPr>
            <a:normAutofit/>
          </a:bodyPr>
          <a:lstStyle/>
          <a:p>
            <a:pPr eaLnBrk="1" hangingPunct="1">
              <a:spcAft>
                <a:spcPts val="600"/>
              </a:spcAft>
            </a:pPr>
            <a:r>
              <a:rPr lang="tr-TR" altLang="tr-TR" sz="2800" noProof="1" smtClean="0"/>
              <a:t>Bir CBS kurarken kullanılan yazılımın desteklediği veri yapısının topolojik olması, bu CBS’yi kullanarak gerçekleştirilecek mekânsal sorgulama ve analiz olanaklarını ve buna bağlı olarak uygulama alanlarını büyük ölçüde arttırır.</a:t>
            </a:r>
            <a:endParaRPr lang="tr-TR" altLang="tr-TR" sz="2800" noProof="1" smtClean="0"/>
          </a:p>
          <a:p>
            <a:pPr>
              <a:spcAft>
                <a:spcPts val="600"/>
              </a:spcAft>
            </a:pPr>
            <a:r>
              <a:rPr lang="tr-TR" altLang="tr-TR" sz="2800" noProof="1" smtClean="0"/>
              <a:t>Topolojik yapının yazılım içerisindeki eksikliği sistemin tam anlamıyla bir CBS yazılımı olmadığı şeklinde yorumlanabilir.</a:t>
            </a:r>
            <a:endParaRPr lang="tr-TR" altLang="tr-TR" sz="2800" noProof="1" smtClean="0"/>
          </a:p>
          <a:p>
            <a:pPr>
              <a:spcAft>
                <a:spcPts val="600"/>
              </a:spcAft>
            </a:pPr>
            <a:endParaRPr lang="tr-TR" altLang="tr-TR" sz="2800" noProof="1" smtClean="0"/>
          </a:p>
          <a:p>
            <a:pPr eaLnBrk="1" hangingPunct="1">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807368"/>
          </a:xfrm>
        </p:spPr>
        <p:txBody>
          <a:bodyPr/>
          <a:lstStyle/>
          <a:p>
            <a:r>
              <a:rPr lang="tr-TR" b="1" dirty="0" smtClean="0"/>
              <a:t>Kaynaklar</a:t>
            </a:r>
            <a:endParaRPr lang="tr-TR" b="1" dirty="0"/>
          </a:p>
        </p:txBody>
      </p:sp>
      <p:sp>
        <p:nvSpPr>
          <p:cNvPr id="3" name="İçerik Yer Tutucusu 2"/>
          <p:cNvSpPr>
            <a:spLocks noGrp="1"/>
          </p:cNvSpPr>
          <p:nvPr>
            <p:ph idx="1"/>
          </p:nvPr>
        </p:nvSpPr>
        <p:spPr>
          <a:xfrm>
            <a:off x="457200" y="1268760"/>
            <a:ext cx="8229600" cy="5208240"/>
          </a:xfrm>
        </p:spPr>
        <p:txBody>
          <a:bodyPr>
            <a:normAutofit/>
          </a:bodyPr>
          <a:lstStyle/>
          <a:p>
            <a:r>
              <a:rPr lang="tr-TR" sz="2200" noProof="1"/>
              <a:t>Bank, E. 1997. Coğrafi Bilgi Sistemlerinde Topoloji. </a:t>
            </a:r>
            <a:r>
              <a:rPr lang="tr-TR" sz="2200" i="1" noProof="1"/>
              <a:t>HGK Harita Dergisi</a:t>
            </a:r>
            <a:r>
              <a:rPr lang="tr-TR" sz="2200" noProof="1"/>
              <a:t>, 118, 65-74</a:t>
            </a:r>
            <a:r>
              <a:rPr lang="tr-TR" sz="2200" noProof="1" smtClean="0"/>
              <a:t>.</a:t>
            </a:r>
            <a:endParaRPr lang="tr-TR" sz="2200" noProof="1" smtClean="0"/>
          </a:p>
          <a:p>
            <a:r>
              <a:rPr lang="tr-TR" sz="2200" noProof="1"/>
              <a:t>https://gisgeography.com/topology-rules-arcgis/</a:t>
            </a:r>
            <a:endParaRPr lang="tr-TR" sz="2200" noProof="1"/>
          </a:p>
          <a:p>
            <a:r>
              <a:rPr lang="tr-TR" sz="2200" noProof="1" smtClean="0"/>
              <a:t>http</a:t>
            </a:r>
            <a:r>
              <a:rPr lang="tr-TR" sz="2200" noProof="1"/>
              <a:t>://</a:t>
            </a:r>
            <a:r>
              <a:rPr lang="tr-TR" sz="2200" noProof="1" smtClean="0"/>
              <a:t>www.gitta.info/SpatialQueries/en/text/SpatialQueries.pdf</a:t>
            </a:r>
            <a:endParaRPr lang="tr-TR" sz="2200" noProof="1" smtClean="0"/>
          </a:p>
          <a:p>
            <a:r>
              <a:rPr lang="tr-TR" sz="2200" noProof="1"/>
              <a:t>http://</a:t>
            </a:r>
            <a:r>
              <a:rPr lang="tr-TR" sz="2200" noProof="1" smtClean="0"/>
              <a:t>www.gitta.info/SpatialQueries/en/html/TopoBasedOps_learningObject2.html</a:t>
            </a:r>
            <a:endParaRPr lang="tr-TR" sz="2200" noProof="1" smtClean="0"/>
          </a:p>
          <a:p>
            <a:endParaRPr lang="tr-TR" sz="2200" noProof="1"/>
          </a:p>
          <a:p>
            <a:endParaRPr lang="tr-TR" sz="2200" noProof="1"/>
          </a:p>
          <a:p>
            <a:pPr marL="0" indent="0">
              <a:buNone/>
            </a:pPr>
            <a:endParaRPr lang="tr-TR" sz="2200"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1520" y="836712"/>
            <a:ext cx="8784976"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7:</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pic>
        <p:nvPicPr>
          <p:cNvPr id="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00200" y="2788662"/>
            <a:ext cx="7236296" cy="45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32656"/>
            <a:ext cx="8229600" cy="990600"/>
          </a:xfrm>
        </p:spPr>
        <p:txBody>
          <a:bodyPr vert="horz" lIns="91440" tIns="45720" rIns="91440" bIns="45720" rtlCol="0" anchor="ctr">
            <a:normAutofit/>
          </a:bodyPr>
          <a:lstStyle/>
          <a:p>
            <a:r>
              <a:rPr lang="tr-TR" altLang="tr-TR" b="1" dirty="0" smtClean="0"/>
              <a:t>Kullanıcı</a:t>
            </a:r>
            <a:endParaRPr lang="tr-TR" altLang="tr-TR" b="1" dirty="0"/>
          </a:p>
        </p:txBody>
      </p:sp>
      <p:sp>
        <p:nvSpPr>
          <p:cNvPr id="13315" name="Rectangle 3"/>
          <p:cNvSpPr>
            <a:spLocks noGrp="1" noChangeArrowheads="1"/>
          </p:cNvSpPr>
          <p:nvPr>
            <p:ph type="body" idx="1"/>
          </p:nvPr>
        </p:nvSpPr>
        <p:spPr>
          <a:xfrm>
            <a:off x="457200" y="1600200"/>
            <a:ext cx="8579296" cy="4876800"/>
          </a:xfrm>
        </p:spPr>
        <p:txBody>
          <a:bodyPr>
            <a:normAutofit/>
          </a:bodyPr>
          <a:lstStyle/>
          <a:p>
            <a:pPr eaLnBrk="1" hangingPunct="1"/>
            <a:r>
              <a:rPr lang="tr-TR" altLang="tr-TR" sz="2800" dirty="0" smtClean="0"/>
              <a:t>CBS kullanıcıları, sistemleri tasarlayan ve koruyan uzmanlardan ve çalışmalarındaki performanslarını arttırmak için bu sistemleri kullanan kişilerden oluşan geniş bir kitledir.  </a:t>
            </a:r>
            <a:endParaRPr lang="tr-TR" altLang="tr-TR" sz="2800" dirty="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600200"/>
            <a:ext cx="8712968" cy="4876800"/>
          </a:xfrm>
        </p:spPr>
        <p:txBody>
          <a:bodyPr>
            <a:normAutofit/>
          </a:bodyPr>
          <a:lstStyle/>
          <a:p>
            <a:pPr>
              <a:spcAft>
                <a:spcPts val="600"/>
              </a:spcAft>
            </a:pPr>
            <a:r>
              <a:rPr lang="tr-TR" sz="2800" dirty="0" smtClean="0"/>
              <a:t>Topolojik kurallar ile, topolojik veri modelinin gereklerini </a:t>
            </a:r>
            <a:r>
              <a:rPr lang="tr-TR" sz="2800" dirty="0"/>
              <a:t>karşılayan </a:t>
            </a:r>
            <a:r>
              <a:rPr lang="tr-TR" sz="2800" dirty="0" smtClean="0"/>
              <a:t>mekânsal ilişkiler tanımlanır. </a:t>
            </a:r>
            <a:endParaRPr lang="tr-TR" sz="2800" dirty="0" smtClean="0"/>
          </a:p>
          <a:p>
            <a:pPr>
              <a:spcAft>
                <a:spcPts val="600"/>
              </a:spcAft>
            </a:pPr>
            <a:r>
              <a:rPr lang="tr-TR" sz="2800" dirty="0" smtClean="0"/>
              <a:t>Topolojik kurallar, </a:t>
            </a:r>
            <a:r>
              <a:rPr lang="tr-TR" sz="2800" dirty="0"/>
              <a:t>tek bir katman veya iki katmandaki detaylar arasındaki ilişkilerin tanımlanmasına olanak tanır</a:t>
            </a:r>
            <a:r>
              <a:rPr lang="tr-TR" sz="2800" dirty="0" smtClean="0"/>
              <a:t>.</a:t>
            </a:r>
            <a:endParaRPr lang="tr-TR" sz="2800" dirty="0" smtClean="0"/>
          </a:p>
          <a:p>
            <a:pPr>
              <a:spcAft>
                <a:spcPts val="600"/>
              </a:spcAft>
            </a:pPr>
            <a:r>
              <a:rPr lang="tr-TR" sz="2800" dirty="0" smtClean="0"/>
              <a:t>Topolojik hatalar, verilerdeki topolojik kural ihlalleridir.</a:t>
            </a:r>
            <a:endParaRPr lang="tr-TR" sz="2800"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49599"/>
            <a:ext cx="6300000" cy="245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6300000" cy="24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12"/>
          <p:cNvSpPr txBox="1">
            <a:spLocks noChangeArrowheads="1"/>
          </p:cNvSpPr>
          <p:nvPr/>
        </p:nvSpPr>
        <p:spPr bwMode="auto">
          <a:xfrm>
            <a:off x="6300192" y="4953942"/>
            <a:ext cx="27363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Bir poligon katmanında boşluklar / tanımsız alanlar olmamalı</a:t>
            </a:r>
            <a:endParaRPr lang="tr-TR" altLang="tr-TR" dirty="0"/>
          </a:p>
        </p:txBody>
      </p:sp>
      <p:sp>
        <p:nvSpPr>
          <p:cNvPr id="7173" name="Text Box 13"/>
          <p:cNvSpPr txBox="1">
            <a:spLocks noChangeArrowheads="1"/>
          </p:cNvSpPr>
          <p:nvPr/>
        </p:nvSpPr>
        <p:spPr bwMode="auto">
          <a:xfrm>
            <a:off x="6361112" y="1288876"/>
            <a:ext cx="2819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smtClean="0"/>
              <a:t>Bir poligon </a:t>
            </a:r>
            <a:r>
              <a:rPr lang="tr-TR" altLang="tr-TR" dirty="0"/>
              <a:t>katmanında hiçbir detay / eleman diğerleriyle </a:t>
            </a:r>
            <a:r>
              <a:rPr lang="tr-TR" altLang="tr-TR" dirty="0" smtClean="0"/>
              <a:t>çakışmamalı</a:t>
            </a:r>
            <a:endParaRPr lang="tr-TR" altLang="tr-TR"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49599"/>
            <a:ext cx="6300000" cy="243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6239"/>
            <a:ext cx="6300000" cy="246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nvSpPr>
        <p:spPr bwMode="auto">
          <a:xfrm>
            <a:off x="6300192" y="1148551"/>
            <a:ext cx="281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Bir katmandaki poligonlar diğer katmandaki poligonlar tarafından kapsanmalı</a:t>
            </a:r>
            <a:endParaRPr lang="tr-TR" altLang="tr-TR" dirty="0"/>
          </a:p>
        </p:txBody>
      </p:sp>
      <p:sp>
        <p:nvSpPr>
          <p:cNvPr id="8197" name="Text Box 8"/>
          <p:cNvSpPr txBox="1">
            <a:spLocks noChangeArrowheads="1"/>
          </p:cNvSpPr>
          <p:nvPr/>
        </p:nvSpPr>
        <p:spPr bwMode="auto">
          <a:xfrm>
            <a:off x="6300192" y="4869160"/>
            <a:ext cx="281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Bir katmandaki poligonlar diğer katmandaki tek bir poligon tarafından kapsanmalı</a:t>
            </a:r>
            <a:endParaRPr lang="tr-TR" altLang="tr-TR"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75" y="578173"/>
            <a:ext cx="6300000" cy="242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6300000" cy="24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7"/>
          <p:cNvSpPr txBox="1">
            <a:spLocks noChangeArrowheads="1"/>
          </p:cNvSpPr>
          <p:nvPr/>
        </p:nvSpPr>
        <p:spPr bwMode="auto">
          <a:xfrm>
            <a:off x="6303175" y="1491506"/>
            <a:ext cx="2993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İki farklı poligon katmanı birbiriyle çakışmamalı</a:t>
            </a:r>
            <a:endParaRPr lang="tr-TR" altLang="tr-TR" dirty="0"/>
          </a:p>
        </p:txBody>
      </p:sp>
      <p:sp>
        <p:nvSpPr>
          <p:cNvPr id="9221" name="Text Box 8"/>
          <p:cNvSpPr txBox="1">
            <a:spLocks noChangeArrowheads="1"/>
          </p:cNvSpPr>
          <p:nvPr/>
        </p:nvSpPr>
        <p:spPr bwMode="auto">
          <a:xfrm>
            <a:off x="6303175" y="4889276"/>
            <a:ext cx="28408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İki farklı poligon katmanı birbiriyle örtüşmeli / aynı sınırlara sahip olmalı</a:t>
            </a:r>
            <a:endParaRPr lang="tr-TR" altLang="tr-TR"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5"/>
            <a:ext cx="6300000" cy="242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63539"/>
            <a:ext cx="6300000" cy="24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6300000" y="4941168"/>
            <a:ext cx="2996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Bir poligon katmanında sınırlar çizgi katmanıyla örtülmeli</a:t>
            </a:r>
            <a:endParaRPr lang="tr-TR" altLang="tr-TR" dirty="0"/>
          </a:p>
        </p:txBody>
      </p:sp>
      <p:sp>
        <p:nvSpPr>
          <p:cNvPr id="10245" name="Text Box 7"/>
          <p:cNvSpPr txBox="1">
            <a:spLocks noChangeArrowheads="1"/>
          </p:cNvSpPr>
          <p:nvPr/>
        </p:nvSpPr>
        <p:spPr bwMode="auto">
          <a:xfrm>
            <a:off x="6300000" y="1268760"/>
            <a:ext cx="307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Bir poligon katmanında sınırlar diğer poligon katmanındaki sınırlar ile örtülmeli</a:t>
            </a:r>
            <a:endParaRPr lang="tr-TR" altLang="tr-TR"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5"/>
            <a:ext cx="6300000" cy="24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6300000" cy="246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6"/>
          <p:cNvSpPr txBox="1">
            <a:spLocks noChangeArrowheads="1"/>
          </p:cNvSpPr>
          <p:nvPr/>
        </p:nvSpPr>
        <p:spPr bwMode="auto">
          <a:xfrm>
            <a:off x="6300000" y="4704526"/>
            <a:ext cx="292020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Her poligonda en az bir nokta olmalı. Çakışan poligonlar, bu çakışan alanda bir noktayı paylaşabilir</a:t>
            </a:r>
            <a:endParaRPr lang="tr-TR" altLang="tr-TR" dirty="0"/>
          </a:p>
          <a:p>
            <a:endParaRPr lang="tr-TR" altLang="tr-TR" dirty="0"/>
          </a:p>
        </p:txBody>
      </p:sp>
      <p:sp>
        <p:nvSpPr>
          <p:cNvPr id="11269" name="Text Box 7"/>
          <p:cNvSpPr txBox="1">
            <a:spLocks noChangeArrowheads="1"/>
          </p:cNvSpPr>
          <p:nvPr/>
        </p:nvSpPr>
        <p:spPr bwMode="auto">
          <a:xfrm>
            <a:off x="6300000" y="1292567"/>
            <a:ext cx="2996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Her poligonda sadece bir nokta olmalı ve noktalar poligonun içerisinde bulunmalı</a:t>
            </a:r>
            <a:endParaRPr lang="tr-TR" altLang="tr-TR"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5"/>
            <a:ext cx="6300000" cy="243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6"/>
          <p:cNvSpPr txBox="1">
            <a:spLocks noChangeArrowheads="1"/>
          </p:cNvSpPr>
          <p:nvPr/>
        </p:nvSpPr>
        <p:spPr bwMode="auto">
          <a:xfrm>
            <a:off x="6300000" y="1563514"/>
            <a:ext cx="28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uçları açık çizgiler olmamalı</a:t>
            </a:r>
            <a:endParaRPr lang="tr-TR" altLang="tr-TR"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67680"/>
            <a:ext cx="6300000" cy="242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6300000" y="5085184"/>
            <a:ext cx="307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sahte düğümler olmamalı</a:t>
            </a:r>
            <a:endParaRPr lang="tr-TR" altLang="tr-TR"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5"/>
            <a:ext cx="6300000" cy="243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7437"/>
            <a:ext cx="6300000" cy="244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6300000" y="1432892"/>
            <a:ext cx="299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çizgiler kendisi üzerinden geçmemeli</a:t>
            </a:r>
            <a:endParaRPr lang="tr-TR" altLang="tr-TR" dirty="0"/>
          </a:p>
        </p:txBody>
      </p:sp>
      <p:sp>
        <p:nvSpPr>
          <p:cNvPr id="14341" name="Text Box 7"/>
          <p:cNvSpPr txBox="1">
            <a:spLocks noChangeArrowheads="1"/>
          </p:cNvSpPr>
          <p:nvPr/>
        </p:nvSpPr>
        <p:spPr bwMode="auto">
          <a:xfrm>
            <a:off x="6300000" y="5085184"/>
            <a:ext cx="299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çizgiler kendisini kesmemeli</a:t>
            </a:r>
            <a:endParaRPr lang="tr-TR" altLang="tr-TR"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0688"/>
            <a:ext cx="6300000" cy="243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6300000" y="1491506"/>
            <a:ext cx="299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çizgiler üst üste gelmemeli</a:t>
            </a:r>
            <a:endParaRPr lang="tr-TR" altLang="tr-TR"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7437"/>
            <a:ext cx="6300000" cy="244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6300000" y="4958724"/>
            <a:ext cx="299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çizgiler birbirleriyle kesişmemeli, üst üste gelmemeli</a:t>
            </a:r>
            <a:endParaRPr lang="tr-TR" altLang="tr-TR"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0246"/>
            <a:ext cx="6300000" cy="24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6300000" y="1432892"/>
            <a:ext cx="28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katmanında çizgiler birbirleriyle çakışmamalı, </a:t>
            </a:r>
            <a:r>
              <a:rPr lang="tr-TR" altLang="tr-TR" dirty="0" smtClean="0"/>
              <a:t>kesişmemeli ve değmemeli</a:t>
            </a:r>
            <a:endParaRPr lang="tr-TR" altLang="tr-TR"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6300000" cy="24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6300000" y="5084267"/>
            <a:ext cx="299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a:t>Çizgi katmanında çizgiler tek parça olmalı</a:t>
            </a:r>
            <a:endParaRPr lang="tr-TR" altLang="tr-T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512" y="385192"/>
            <a:ext cx="8496944" cy="883568"/>
          </a:xfrm>
        </p:spPr>
        <p:txBody>
          <a:bodyPr vert="horz" lIns="91440" tIns="45720" rIns="91440" bIns="45720" rtlCol="0" anchor="ctr">
            <a:normAutofit/>
          </a:bodyPr>
          <a:lstStyle/>
          <a:p>
            <a:r>
              <a:rPr lang="tr-TR" altLang="tr-TR" b="1" dirty="0" smtClean="0"/>
              <a:t>Yöntem</a:t>
            </a:r>
            <a:endParaRPr lang="tr-TR" altLang="tr-TR" b="1" dirty="0"/>
          </a:p>
        </p:txBody>
      </p:sp>
      <p:sp>
        <p:nvSpPr>
          <p:cNvPr id="14339" name="Rectangle 3"/>
          <p:cNvSpPr>
            <a:spLocks noGrp="1" noChangeArrowheads="1"/>
          </p:cNvSpPr>
          <p:nvPr>
            <p:ph type="body" idx="1"/>
          </p:nvPr>
        </p:nvSpPr>
        <p:spPr>
          <a:xfrm>
            <a:off x="251520" y="1268760"/>
            <a:ext cx="8640960" cy="5400600"/>
          </a:xfrm>
        </p:spPr>
        <p:txBody>
          <a:bodyPr>
            <a:noAutofit/>
          </a:bodyPr>
          <a:lstStyle/>
          <a:p>
            <a:pPr eaLnBrk="1" hangingPunct="1">
              <a:spcBef>
                <a:spcPct val="40000"/>
              </a:spcBef>
            </a:pPr>
            <a:r>
              <a:rPr lang="tr-TR" altLang="tr-TR" dirty="0" smtClean="0"/>
              <a:t>Yöntem; veri üretimi, veri erişimi, sisteme aktarım, veritabanı yönetimi, veri dönüşümü, analiz yöntemleri, harita çıktıları ve sunumlar vb. konularda görev yapan personele yetki görev dağılımına göre verilen ve sorun çözümlerinde kullanılacak işlem adımlarını ve prosedürlerini kapsamaktadır.</a:t>
            </a:r>
            <a:endParaRPr lang="tr-TR" altLang="tr-TR" dirty="0" smtClean="0"/>
          </a:p>
          <a:p>
            <a:pPr eaLnBrk="1" hangingPunct="1">
              <a:lnSpc>
                <a:spcPct val="90000"/>
              </a:lnSpc>
              <a:spcBef>
                <a:spcPct val="40000"/>
              </a:spcBef>
            </a:pPr>
            <a:r>
              <a:rPr lang="tr-TR" altLang="tr-TR" dirty="0" smtClean="0"/>
              <a:t>Başarılı bir CBS, çok iyi tasarlanmış plan ve iş kurallarına göre işler.</a:t>
            </a:r>
            <a:endParaRPr lang="tr-TR" altLang="tr-TR" dirty="0" smtClean="0"/>
          </a:p>
          <a:p>
            <a:pPr eaLnBrk="1" hangingPunct="1">
              <a:lnSpc>
                <a:spcPct val="90000"/>
              </a:lnSpc>
              <a:spcBef>
                <a:spcPct val="40000"/>
              </a:spcBef>
            </a:pPr>
            <a:r>
              <a:rPr lang="tr-TR" altLang="tr-TR" dirty="0" smtClean="0"/>
              <a:t>Her kuruma özgü model ve uygulamalara ihtiyaç duyulur.</a:t>
            </a:r>
            <a:endParaRPr lang="tr-TR" altLang="tr-TR" dirty="0" smtClean="0"/>
          </a:p>
          <a:p>
            <a:pPr eaLnBrk="1" hangingPunct="1">
              <a:lnSpc>
                <a:spcPct val="90000"/>
              </a:lnSpc>
              <a:spcBef>
                <a:spcPct val="40000"/>
              </a:spcBef>
            </a:pPr>
            <a:r>
              <a:rPr lang="tr-TR" altLang="tr-TR" dirty="0" smtClean="0"/>
              <a:t>Kurum içi ve kurumlar arası veri ve bilgi akışının verimli bir şekilde sağlanabilmesi için gerekli yöntemlerin tanımlanması gerekir.</a:t>
            </a:r>
            <a:endParaRPr lang="tr-TR" altLang="tr-TR" dirty="0" smtClean="0"/>
          </a:p>
          <a:p>
            <a:pPr eaLnBrk="1" hangingPunct="1">
              <a:lnSpc>
                <a:spcPct val="90000"/>
              </a:lnSpc>
              <a:spcBef>
                <a:spcPct val="40000"/>
              </a:spcBef>
            </a:pPr>
            <a:r>
              <a:rPr lang="tr-TR" altLang="tr-TR" dirty="0" smtClean="0"/>
              <a:t>Mekânsal verilerin üretilmesi, sunulması ve paylaşımı mutlaka belirli standartlar çerçevesinde gerçekleştirilmelidir.</a:t>
            </a:r>
            <a:endParaRPr lang="tr-TR" altLang="tr-TR" dirty="0"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6300000" y="1558533"/>
            <a:ext cx="292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İki farklı çizgi katmanının çakışan çizgileri olmamalı</a:t>
            </a:r>
            <a:endParaRPr lang="tr-TR" altLang="tr-TR" dirty="0"/>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620688"/>
            <a:ext cx="6300000" cy="243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5331"/>
            <a:ext cx="6300000" cy="242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6300000" y="4869160"/>
            <a:ext cx="2996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İki farklı çizgi katmanında çizgiler birbirleriyle çakışmamalı, birbirini kesmemeli</a:t>
            </a:r>
            <a:endParaRPr lang="tr-TR" altLang="tr-TR"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0688"/>
            <a:ext cx="6300000" cy="2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7"/>
          <p:cNvSpPr txBox="1">
            <a:spLocks noChangeArrowheads="1"/>
          </p:cNvSpPr>
          <p:nvPr/>
        </p:nvSpPr>
        <p:spPr bwMode="auto">
          <a:xfrm>
            <a:off x="6300000" y="1196752"/>
            <a:ext cx="2920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İki farklı çizgi katmanında çizgiler birbirleriyle çakışmamalı, birbirini kesmemeli, birbirine değmemeli</a:t>
            </a:r>
            <a:endParaRPr lang="tr-TR" altLang="tr-TR" dirty="0"/>
          </a:p>
        </p:txBody>
      </p:sp>
      <p:sp>
        <p:nvSpPr>
          <p:cNvPr id="7" name="Text Box 6"/>
          <p:cNvSpPr txBox="1">
            <a:spLocks noChangeArrowheads="1"/>
          </p:cNvSpPr>
          <p:nvPr/>
        </p:nvSpPr>
        <p:spPr bwMode="auto">
          <a:xfrm>
            <a:off x="6300000" y="5091906"/>
            <a:ext cx="28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Bir çizgi katmanı diğer çizgi katmanı ile örtülmeli</a:t>
            </a:r>
            <a:endParaRPr lang="tr-TR" altLang="tr-TR"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 y="4193381"/>
            <a:ext cx="62960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170039"/>
            <a:ext cx="6300000" cy="24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6300000" y="4759984"/>
            <a:ext cx="3072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Çizgiler poligonlar tarafından kapsanmalıdır. Yani çizgiler poligonların içerisinde veya sınırı üzerinde olmalı</a:t>
            </a:r>
            <a:endParaRPr lang="tr-TR" altLang="tr-TR" dirty="0"/>
          </a:p>
        </p:txBody>
      </p:sp>
      <p:sp>
        <p:nvSpPr>
          <p:cNvPr id="18437" name="Text Box 7"/>
          <p:cNvSpPr txBox="1">
            <a:spLocks noChangeArrowheads="1"/>
          </p:cNvSpPr>
          <p:nvPr/>
        </p:nvSpPr>
        <p:spPr bwMode="auto">
          <a:xfrm>
            <a:off x="6300000" y="1484784"/>
            <a:ext cx="299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Çizgiler poligon sınırları ile örtülmeli</a:t>
            </a:r>
            <a:endParaRPr lang="tr-TR" altLang="tr-TR"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 y="581496"/>
            <a:ext cx="62960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6472144" y="1563514"/>
            <a:ext cx="299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Çizgi sonlarında nokta olmalı</a:t>
            </a:r>
            <a:endParaRPr lang="tr-TR" altLang="tr-TR" dirty="0"/>
          </a:p>
        </p:txBody>
      </p:sp>
      <p:pic>
        <p:nvPicPr>
          <p:cNvPr id="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221088"/>
            <a:ext cx="6300000" cy="244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6372200" y="4032934"/>
            <a:ext cx="2808312"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sz="1700" dirty="0">
                <a:latin typeface="Arial" panose="020B0604020202020204" pitchFamily="34" charset="0"/>
              </a:rPr>
              <a:t>Küme toleransı, bir detayı oluşturan </a:t>
            </a:r>
            <a:r>
              <a:rPr lang="tr-TR" sz="1700" dirty="0" err="1">
                <a:latin typeface="Arial" panose="020B0604020202020204" pitchFamily="34" charset="0"/>
              </a:rPr>
              <a:t>verteksler</a:t>
            </a:r>
            <a:r>
              <a:rPr lang="tr-TR" sz="1700" dirty="0">
                <a:latin typeface="Arial" panose="020B0604020202020204" pitchFamily="34" charset="0"/>
              </a:rPr>
              <a:t> arasındaki minimum mesafedir. Küme toleransı dahilinde kalan </a:t>
            </a:r>
            <a:r>
              <a:rPr lang="tr-TR" sz="1700" dirty="0" err="1">
                <a:latin typeface="Arial" panose="020B0604020202020204" pitchFamily="34" charset="0"/>
              </a:rPr>
              <a:t>verteksler</a:t>
            </a:r>
            <a:r>
              <a:rPr lang="tr-TR" sz="1700" dirty="0">
                <a:latin typeface="Arial" panose="020B0604020202020204" pitchFamily="34" charset="0"/>
              </a:rPr>
              <a:t> çakışık olarak kabul edilir. Topoloji doğrulanırken çakışabilecek herhangi bir çokgen veya çizgi detayı topolojik olarak hatalıdır</a:t>
            </a:r>
            <a:endParaRPr lang="tr-TR" sz="1700" dirty="0">
              <a:latin typeface="Arial" panose="020B0604020202020204"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3" y="620688"/>
            <a:ext cx="64674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5"/>
            <a:ext cx="6300000" cy="24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8196"/>
            <a:ext cx="6300000" cy="243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p:cNvSpPr txBox="1">
            <a:spLocks noChangeArrowheads="1"/>
          </p:cNvSpPr>
          <p:nvPr/>
        </p:nvSpPr>
        <p:spPr bwMode="auto">
          <a:xfrm>
            <a:off x="6300000" y="1374279"/>
            <a:ext cx="2996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Bir nokta katmanı diğer nokta katmanının elemanlarının alt kümesi olmalı</a:t>
            </a:r>
            <a:endParaRPr lang="tr-TR" altLang="tr-TR" dirty="0"/>
          </a:p>
        </p:txBody>
      </p:sp>
      <p:sp>
        <p:nvSpPr>
          <p:cNvPr id="21509" name="Text Box 7"/>
          <p:cNvSpPr txBox="1">
            <a:spLocks noChangeArrowheads="1"/>
          </p:cNvSpPr>
          <p:nvPr/>
        </p:nvSpPr>
        <p:spPr bwMode="auto">
          <a:xfrm>
            <a:off x="6300000" y="5086925"/>
            <a:ext cx="299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İki farklı nokta katmanında ortak nokta olmamalı</a:t>
            </a:r>
            <a:endParaRPr lang="tr-TR" altLang="tr-TR"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7"/>
            <a:ext cx="6300000" cy="244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4024"/>
            <a:ext cx="6300000" cy="244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p:cNvSpPr txBox="1">
            <a:spLocks noChangeArrowheads="1"/>
          </p:cNvSpPr>
          <p:nvPr/>
        </p:nvSpPr>
        <p:spPr bwMode="auto">
          <a:xfrm>
            <a:off x="6300000" y="4889276"/>
            <a:ext cx="299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Bir katmandaki noktalar diğer katmandaki çizgilerin üzerinde olmalı</a:t>
            </a:r>
            <a:endParaRPr lang="tr-TR" altLang="tr-TR" dirty="0"/>
          </a:p>
        </p:txBody>
      </p:sp>
      <p:sp>
        <p:nvSpPr>
          <p:cNvPr id="22533" name="Text Box 7"/>
          <p:cNvSpPr txBox="1">
            <a:spLocks noChangeArrowheads="1"/>
          </p:cNvSpPr>
          <p:nvPr/>
        </p:nvSpPr>
        <p:spPr bwMode="auto">
          <a:xfrm>
            <a:off x="6300000" y="1432893"/>
            <a:ext cx="29964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Bir katmandaki noktalar diğer katmandaki çizgilerin uçlarında olmalı</a:t>
            </a:r>
            <a:endParaRPr lang="tr-TR" altLang="tr-TR"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1605"/>
            <a:ext cx="6300000" cy="24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1220"/>
            <a:ext cx="6300000" cy="242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6300000" y="1340768"/>
            <a:ext cx="2920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Bir katmandaki noktalar diğer katmandaki poligonların içerisinde yer almalı</a:t>
            </a:r>
            <a:endParaRPr lang="tr-TR" altLang="tr-TR" dirty="0"/>
          </a:p>
        </p:txBody>
      </p:sp>
      <p:sp>
        <p:nvSpPr>
          <p:cNvPr id="23557" name="Text Box 7"/>
          <p:cNvSpPr txBox="1">
            <a:spLocks noChangeArrowheads="1"/>
          </p:cNvSpPr>
          <p:nvPr/>
        </p:nvSpPr>
        <p:spPr bwMode="auto">
          <a:xfrm>
            <a:off x="6300000" y="4829175"/>
            <a:ext cx="3072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spcBef>
                <a:spcPct val="50000"/>
              </a:spcBef>
              <a:defRPr>
                <a:latin typeface="Arial" panose="020B0604020202020204" pitchFamily="34" charset="0"/>
              </a:defRPr>
            </a:lvl1pPr>
          </a:lstStyle>
          <a:p>
            <a:r>
              <a:rPr lang="tr-TR" altLang="tr-TR" dirty="0"/>
              <a:t>Bir katmandaki noktalar diğer katmandaki poligonların sınırları üzerinde yer almalı</a:t>
            </a:r>
            <a:endParaRPr lang="tr-TR" altLang="tr-TR"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807368"/>
          </a:xfrm>
        </p:spPr>
        <p:txBody>
          <a:bodyPr/>
          <a:lstStyle/>
          <a:p>
            <a:r>
              <a:rPr lang="tr-TR" b="1" dirty="0" smtClean="0"/>
              <a:t>Kaynaklar</a:t>
            </a:r>
            <a:endParaRPr lang="tr-TR" b="1" dirty="0"/>
          </a:p>
        </p:txBody>
      </p:sp>
      <p:sp>
        <p:nvSpPr>
          <p:cNvPr id="3" name="İçerik Yer Tutucusu 2"/>
          <p:cNvSpPr>
            <a:spLocks noGrp="1"/>
          </p:cNvSpPr>
          <p:nvPr>
            <p:ph idx="1"/>
          </p:nvPr>
        </p:nvSpPr>
        <p:spPr>
          <a:xfrm>
            <a:off x="457200" y="1268760"/>
            <a:ext cx="8229600" cy="5208240"/>
          </a:xfrm>
        </p:spPr>
        <p:txBody>
          <a:bodyPr>
            <a:normAutofit/>
          </a:bodyPr>
          <a:lstStyle/>
          <a:p>
            <a:pPr>
              <a:spcAft>
                <a:spcPts val="600"/>
              </a:spcAft>
            </a:pPr>
            <a:r>
              <a:rPr lang="tr-TR" sz="2200" noProof="1"/>
              <a:t>http://</a:t>
            </a:r>
            <a:r>
              <a:rPr lang="tr-TR" sz="2200" noProof="1" smtClean="0"/>
              <a:t>resources.arcgis.com/en/help/main/10.2/01mm/pdf/topology_rules_poster.pdf</a:t>
            </a:r>
            <a:endParaRPr lang="tr-TR" sz="2200" noProof="1" smtClean="0"/>
          </a:p>
          <a:p>
            <a:pPr>
              <a:spcAft>
                <a:spcPts val="600"/>
              </a:spcAft>
            </a:pPr>
            <a:r>
              <a:rPr lang="tr-TR" sz="2200" noProof="1"/>
              <a:t>https://</a:t>
            </a:r>
            <a:r>
              <a:rPr lang="tr-TR" sz="2200" noProof="1" smtClean="0"/>
              <a:t>pro.arcgis.com/en/pro-app/help/editing/validate-and-fix-geodatabase-topology.htm</a:t>
            </a:r>
            <a:endParaRPr lang="tr-TR" sz="2200" noProof="1" smtClean="0"/>
          </a:p>
          <a:p>
            <a:pPr>
              <a:spcAft>
                <a:spcPts val="600"/>
              </a:spcAft>
            </a:pPr>
            <a:endParaRPr lang="tr-TR" sz="2200" noProof="1"/>
          </a:p>
          <a:p>
            <a:pPr>
              <a:spcAft>
                <a:spcPts val="600"/>
              </a:spcAft>
            </a:pPr>
            <a:endParaRPr lang="tr-TR" sz="2200" noProof="1"/>
          </a:p>
          <a:p>
            <a:pPr marL="0" indent="0">
              <a:spcAft>
                <a:spcPts val="600"/>
              </a:spcAft>
              <a:buNone/>
            </a:pPr>
            <a:endParaRPr lang="tr-TR" sz="2200"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8: CBS’NİN FONKSİYONLARI</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5008" y="404664"/>
            <a:ext cx="8928992" cy="850106"/>
          </a:xfrm>
        </p:spPr>
        <p:txBody>
          <a:bodyPr vert="horz" lIns="91440" tIns="45720" rIns="91440" bIns="45720" rtlCol="0" anchor="ctr">
            <a:noAutofit/>
          </a:bodyPr>
          <a:lstStyle/>
          <a:p>
            <a:r>
              <a:rPr lang="tr-TR" sz="3600" b="1" dirty="0"/>
              <a:t>Coğrafi Bilgi Sistemlerinin Fonksiyonları</a:t>
            </a:r>
            <a:endParaRPr lang="tr-TR" sz="3600" b="1" dirty="0"/>
          </a:p>
        </p:txBody>
      </p:sp>
      <p:sp>
        <p:nvSpPr>
          <p:cNvPr id="3" name="İçerik Yer Tutucusu 2"/>
          <p:cNvSpPr>
            <a:spLocks noGrp="1"/>
          </p:cNvSpPr>
          <p:nvPr>
            <p:ph idx="1"/>
          </p:nvPr>
        </p:nvSpPr>
        <p:spPr>
          <a:xfrm>
            <a:off x="457200" y="1393304"/>
            <a:ext cx="7620000" cy="5564088"/>
          </a:xfrm>
        </p:spPr>
        <p:txBody>
          <a:bodyPr>
            <a:normAutofit/>
          </a:bodyPr>
          <a:lstStyle/>
          <a:p>
            <a:pPr marL="114300" indent="0">
              <a:buNone/>
            </a:pPr>
            <a:r>
              <a:rPr lang="tr-TR" sz="2800" b="1" dirty="0" smtClean="0"/>
              <a:t>(1) Otomatik haritalama</a:t>
            </a:r>
            <a:r>
              <a:rPr lang="tr-TR" sz="2800" dirty="0" smtClean="0"/>
              <a:t> </a:t>
            </a:r>
            <a:endParaRPr lang="tr-TR" sz="2800" dirty="0" smtClean="0"/>
          </a:p>
          <a:p>
            <a:pPr marL="114300" indent="0">
              <a:buNone/>
            </a:pPr>
            <a:r>
              <a:rPr lang="tr-TR" sz="2800" b="1" dirty="0" smtClean="0"/>
              <a:t>(2) Tematik haritalama</a:t>
            </a:r>
            <a:r>
              <a:rPr lang="tr-TR" sz="2800" dirty="0" smtClean="0"/>
              <a:t> </a:t>
            </a:r>
            <a:endParaRPr lang="tr-TR" sz="2800" dirty="0" smtClean="0"/>
          </a:p>
          <a:p>
            <a:pPr marL="114300" indent="0">
              <a:buNone/>
            </a:pPr>
            <a:r>
              <a:rPr lang="tr-TR" sz="2800" b="1" dirty="0" smtClean="0"/>
              <a:t>(3) Harita </a:t>
            </a:r>
            <a:r>
              <a:rPr lang="tr-TR" sz="2800" b="1" dirty="0"/>
              <a:t>çakıştırma (Birleşik haritalama</a:t>
            </a:r>
            <a:r>
              <a:rPr lang="tr-TR" sz="2800" b="1" dirty="0" smtClean="0"/>
              <a:t>)</a:t>
            </a:r>
            <a:r>
              <a:rPr lang="tr-TR" sz="2800" dirty="0" smtClean="0"/>
              <a:t> </a:t>
            </a:r>
            <a:endParaRPr lang="tr-TR" sz="2800" dirty="0" smtClean="0"/>
          </a:p>
          <a:p>
            <a:pPr marL="114300" indent="0">
              <a:buNone/>
            </a:pPr>
            <a:r>
              <a:rPr lang="tr-TR" sz="2800" b="1" dirty="0"/>
              <a:t>(</a:t>
            </a:r>
            <a:r>
              <a:rPr lang="tr-TR" sz="2800" b="1" dirty="0" smtClean="0"/>
              <a:t>4) Mekânsal sorgulama</a:t>
            </a:r>
            <a:endParaRPr lang="tr-TR" sz="2800" dirty="0" smtClean="0"/>
          </a:p>
          <a:p>
            <a:pPr marL="114300" indent="0">
              <a:buNone/>
            </a:pPr>
            <a:r>
              <a:rPr lang="tr-TR" sz="2800" b="1" dirty="0" smtClean="0"/>
              <a:t>(5) Mekânsal tarama</a:t>
            </a:r>
            <a:endParaRPr lang="tr-TR" sz="2800" dirty="0" smtClean="0"/>
          </a:p>
          <a:p>
            <a:pPr marL="114300" indent="0">
              <a:buNone/>
            </a:pPr>
            <a:r>
              <a:rPr lang="tr-TR" sz="2800" b="1" dirty="0" smtClean="0"/>
              <a:t>(6) Mekânsal </a:t>
            </a:r>
            <a:r>
              <a:rPr lang="tr-TR" sz="2800" b="1" dirty="0"/>
              <a:t>problem </a:t>
            </a:r>
            <a:r>
              <a:rPr lang="tr-TR" sz="2800" b="1" dirty="0" smtClean="0"/>
              <a:t>çözme</a:t>
            </a:r>
            <a:endParaRPr lang="tr-TR" sz="2800" dirty="0" smtClean="0"/>
          </a:p>
          <a:p>
            <a:pPr marL="114300" indent="0">
              <a:buNone/>
            </a:pPr>
            <a:r>
              <a:rPr lang="tr-TR" sz="2800" b="1" dirty="0" smtClean="0"/>
              <a:t>(7) Mekânsal </a:t>
            </a:r>
            <a:r>
              <a:rPr lang="tr-TR" sz="2800" b="1" dirty="0"/>
              <a:t>verilerin </a:t>
            </a:r>
            <a:r>
              <a:rPr lang="tr-TR" sz="2800" b="1" dirty="0" smtClean="0"/>
              <a:t>analizi</a:t>
            </a:r>
            <a:endParaRPr lang="tr-TR" sz="2800" dirty="0" smtClean="0"/>
          </a:p>
          <a:p>
            <a:pPr marL="114300" indent="0">
              <a:buNone/>
            </a:pPr>
            <a:r>
              <a:rPr lang="tr-TR" sz="2800" b="1" dirty="0" smtClean="0"/>
              <a:t>(8) Mekânsal </a:t>
            </a:r>
            <a:r>
              <a:rPr lang="tr-TR" sz="2800" b="1" dirty="0"/>
              <a:t>istatistik </a:t>
            </a:r>
            <a:r>
              <a:rPr lang="tr-TR" sz="2800" b="1" dirty="0" smtClean="0"/>
              <a:t>oluşturma</a:t>
            </a:r>
            <a:endParaRPr lang="tr-TR" sz="2800" dirty="0" smtClean="0"/>
          </a:p>
          <a:p>
            <a:pPr marL="114300" indent="0">
              <a:buNone/>
            </a:pPr>
            <a:r>
              <a:rPr lang="tr-TR" sz="2800" b="1" dirty="0" smtClean="0"/>
              <a:t>(9) Mekânsal </a:t>
            </a:r>
            <a:r>
              <a:rPr lang="tr-TR" sz="2800" b="1" dirty="0"/>
              <a:t>istatistik analizi</a:t>
            </a:r>
            <a:r>
              <a:rPr lang="tr-TR" sz="2800" dirty="0"/>
              <a:t> </a:t>
            </a:r>
            <a:endParaRPr lang="tr-TR" sz="2800" dirty="0"/>
          </a:p>
          <a:p>
            <a:pPr marL="114300" indent="0">
              <a:buNone/>
            </a:pPr>
            <a:r>
              <a:rPr lang="tr-TR" sz="2800" b="1" dirty="0" smtClean="0"/>
              <a:t>(10) Mekânsal </a:t>
            </a:r>
            <a:r>
              <a:rPr lang="tr-TR" sz="2800" b="1" dirty="0"/>
              <a:t>analiz</a:t>
            </a:r>
            <a:r>
              <a:rPr lang="tr-TR" sz="2800" dirty="0"/>
              <a:t> </a:t>
            </a: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1: CBS’nİn TanIMI, Bİleşenlerİ, SağladIğI Avantajlar ve Uygulama  AlanlarI</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74638"/>
            <a:ext cx="8003232" cy="1143000"/>
          </a:xfrm>
        </p:spPr>
        <p:txBody>
          <a:bodyPr vert="horz" lIns="91440" tIns="45720" rIns="91440" bIns="45720" rtlCol="0" anchor="ctr">
            <a:noAutofit/>
          </a:bodyPr>
          <a:lstStyle/>
          <a:p>
            <a:r>
              <a:rPr lang="tr-TR" b="1" noProof="1" smtClean="0"/>
              <a:t>CBS’nin </a:t>
            </a:r>
            <a:r>
              <a:rPr lang="tr-TR" sz="4000" b="1" noProof="1" smtClean="0"/>
              <a:t>Kapsamı</a:t>
            </a:r>
            <a:endParaRPr lang="tr-TR" sz="4000" b="1" noProof="1"/>
          </a:p>
        </p:txBody>
      </p:sp>
      <p:sp>
        <p:nvSpPr>
          <p:cNvPr id="5" name="İçerik Yer Tutucusu 2"/>
          <p:cNvSpPr>
            <a:spLocks noGrp="1"/>
          </p:cNvSpPr>
          <p:nvPr>
            <p:ph idx="1"/>
          </p:nvPr>
        </p:nvSpPr>
        <p:spPr>
          <a:xfrm>
            <a:off x="457200" y="1556792"/>
            <a:ext cx="7620000" cy="4896544"/>
          </a:xfrm>
        </p:spPr>
        <p:txBody>
          <a:bodyPr>
            <a:noAutofit/>
          </a:bodyPr>
          <a:lstStyle/>
          <a:p>
            <a:pPr>
              <a:spcAft>
                <a:spcPts val="600"/>
              </a:spcAft>
            </a:pPr>
            <a:r>
              <a:rPr lang="tr-TR" sz="3400" dirty="0"/>
              <a:t>Bir </a:t>
            </a:r>
            <a:r>
              <a:rPr lang="tr-TR" sz="3400" dirty="0" smtClean="0"/>
              <a:t>CBS </a:t>
            </a:r>
            <a:r>
              <a:rPr lang="tr-TR" sz="3400" dirty="0"/>
              <a:t>temel olarak, </a:t>
            </a:r>
            <a:endParaRPr lang="tr-TR" sz="3400" dirty="0" smtClean="0"/>
          </a:p>
          <a:p>
            <a:pPr marL="868680" lvl="1" indent="-457200">
              <a:spcBef>
                <a:spcPts val="400"/>
              </a:spcBef>
            </a:pPr>
            <a:r>
              <a:rPr lang="tr-TR" sz="3200" dirty="0" smtClean="0"/>
              <a:t>	Verileri toplayabilmeli</a:t>
            </a:r>
            <a:endParaRPr lang="tr-TR" sz="3200" dirty="0" smtClean="0"/>
          </a:p>
          <a:p>
            <a:pPr marL="868680" lvl="1" indent="-457200">
              <a:spcBef>
                <a:spcPts val="400"/>
              </a:spcBef>
            </a:pPr>
            <a:r>
              <a:rPr lang="tr-TR" sz="3200" dirty="0" smtClean="0"/>
              <a:t>	Depolayabilmeli	</a:t>
            </a:r>
            <a:endParaRPr lang="tr-TR" sz="3200" dirty="0" smtClean="0"/>
          </a:p>
          <a:p>
            <a:pPr marL="868680" lvl="1" indent="-457200">
              <a:spcBef>
                <a:spcPts val="400"/>
              </a:spcBef>
            </a:pPr>
            <a:r>
              <a:rPr lang="tr-TR" sz="3200" dirty="0" smtClean="0"/>
              <a:t> İşleyebilmeli</a:t>
            </a:r>
            <a:endParaRPr lang="tr-TR" sz="3200" dirty="0" smtClean="0"/>
          </a:p>
          <a:p>
            <a:pPr marL="868680" lvl="1" indent="-457200">
              <a:spcBef>
                <a:spcPts val="400"/>
              </a:spcBef>
            </a:pPr>
            <a:r>
              <a:rPr lang="tr-TR" sz="3200" dirty="0" smtClean="0"/>
              <a:t>	Yönetebilmeli</a:t>
            </a:r>
            <a:endParaRPr lang="tr-TR" sz="3200" dirty="0" smtClean="0"/>
          </a:p>
          <a:p>
            <a:pPr marL="868680" lvl="1" indent="-457200">
              <a:spcBef>
                <a:spcPts val="400"/>
              </a:spcBef>
            </a:pPr>
            <a:r>
              <a:rPr lang="tr-TR" sz="3200" dirty="0" smtClean="0"/>
              <a:t>	Sorgulayabilmeli</a:t>
            </a:r>
            <a:endParaRPr lang="tr-TR" sz="3200" dirty="0" smtClean="0"/>
          </a:p>
          <a:p>
            <a:pPr marL="868680" lvl="1" indent="-457200">
              <a:spcBef>
                <a:spcPts val="400"/>
              </a:spcBef>
            </a:pPr>
            <a:r>
              <a:rPr lang="tr-TR" sz="3200" dirty="0" smtClean="0"/>
              <a:t>	Analiz edebilmeli</a:t>
            </a:r>
            <a:endParaRPr lang="tr-TR" sz="3200" dirty="0" smtClean="0"/>
          </a:p>
          <a:p>
            <a:pPr marL="868680" lvl="1" indent="-457200">
              <a:spcBef>
                <a:spcPts val="400"/>
              </a:spcBef>
            </a:pPr>
            <a:r>
              <a:rPr lang="tr-TR" sz="3200" dirty="0" smtClean="0"/>
              <a:t>	Görüntüleyebilmeli </a:t>
            </a:r>
            <a:endParaRPr lang="tr-TR" sz="3200" dirty="0"/>
          </a:p>
          <a:p>
            <a:pPr marL="868680" lvl="1" indent="-457200">
              <a:spcBef>
                <a:spcPts val="400"/>
              </a:spcBef>
            </a:pPr>
            <a:r>
              <a:rPr lang="tr-TR" sz="3200" dirty="0" smtClean="0"/>
              <a:t>	Çıktılar üretebilmeli</a:t>
            </a:r>
            <a:endParaRPr lang="tr-TR" sz="3200"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04664"/>
            <a:ext cx="8712968"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234752" y="1737932"/>
            <a:ext cx="8729736" cy="1619060"/>
          </a:xfrm>
        </p:spPr>
        <p:txBody>
          <a:bodyPr>
            <a:noAutofit/>
          </a:bodyPr>
          <a:lstStyle/>
          <a:p>
            <a:r>
              <a:rPr lang="tr-TR" noProof="1" smtClean="0"/>
              <a:t>Temel olarak haritaların bilgisayar tabanlı üretilmesi veya kâğıt haritaların tarama ve ardından manuel sayısallaştırma veya vektörizasyon ile bilgisayar ortamına aktarılması anlamındadır.</a:t>
            </a:r>
            <a:endParaRPr lang="tr-TR"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251520" y="1066726"/>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a:solidFill>
                  <a:schemeClr val="accent4">
                    <a:lumMod val="75000"/>
                  </a:schemeClr>
                </a:solidFill>
              </a:rPr>
              <a:t>(1) </a:t>
            </a:r>
            <a:r>
              <a:rPr lang="tr-TR" sz="3000" b="1" i="1" dirty="0" smtClean="0">
                <a:solidFill>
                  <a:schemeClr val="accent4">
                    <a:lumMod val="75000"/>
                  </a:schemeClr>
                </a:solidFill>
              </a:rPr>
              <a:t>Otomatik </a:t>
            </a:r>
            <a:r>
              <a:rPr lang="tr-TR" sz="3000" b="1" i="1" dirty="0">
                <a:solidFill>
                  <a:schemeClr val="accent4">
                    <a:lumMod val="75000"/>
                  </a:schemeClr>
                </a:solidFill>
              </a:rPr>
              <a:t>H</a:t>
            </a:r>
            <a:r>
              <a:rPr lang="tr-TR" sz="3000" b="1" i="1" dirty="0" smtClean="0">
                <a:solidFill>
                  <a:schemeClr val="accent4">
                    <a:lumMod val="75000"/>
                  </a:schemeClr>
                </a:solidFill>
              </a:rPr>
              <a:t>aritalama </a:t>
            </a:r>
            <a:endParaRPr lang="tr-TR" sz="3000" b="1" i="1" dirty="0">
              <a:solidFill>
                <a:schemeClr val="accent4">
                  <a:lumMod val="75000"/>
                </a:schemeClr>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83768" y="3103844"/>
            <a:ext cx="4574034" cy="370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260648"/>
            <a:ext cx="9036496"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234752" y="1844824"/>
            <a:ext cx="8657728" cy="3960440"/>
          </a:xfrm>
        </p:spPr>
        <p:txBody>
          <a:bodyPr vert="horz" lIns="91440" tIns="45720" rIns="91440" bIns="45720" rtlCol="0">
            <a:normAutofit fontScale="77500" lnSpcReduction="20000"/>
          </a:bodyPr>
          <a:lstStyle/>
          <a:p>
            <a:pPr>
              <a:lnSpc>
                <a:spcPct val="110000"/>
              </a:lnSpc>
              <a:spcBef>
                <a:spcPts val="1200"/>
              </a:spcBef>
            </a:pPr>
            <a:r>
              <a:rPr lang="tr-TR" sz="3200" noProof="1" smtClean="0"/>
              <a:t>Tematik harita, belirli bir coğrafi bölgeyle bağlantılı belirli bir temayı göstermek için özel olarak tasarlanmış bir harita türüdür. </a:t>
            </a:r>
            <a:endParaRPr lang="tr-TR" sz="3200" noProof="1" smtClean="0"/>
          </a:p>
          <a:p>
            <a:pPr>
              <a:lnSpc>
                <a:spcPct val="110000"/>
              </a:lnSpc>
              <a:spcBef>
                <a:spcPts val="1200"/>
              </a:spcBef>
            </a:pPr>
            <a:r>
              <a:rPr lang="tr-TR" sz="3200" noProof="1" smtClean="0"/>
              <a:t>Tematik haritalar, belirli temaları haritalamak ve haritanın teması ve amacının anlaşılırlığını geliştirmek için genel referans haritaların temel verilerini referans noktaları olarak kullanır.</a:t>
            </a:r>
            <a:endParaRPr lang="tr-TR" sz="3200" noProof="1" smtClean="0"/>
          </a:p>
          <a:p>
            <a:pPr>
              <a:lnSpc>
                <a:spcPct val="110000"/>
              </a:lnSpc>
              <a:spcBef>
                <a:spcPts val="1200"/>
              </a:spcBef>
            </a:pPr>
            <a:r>
              <a:rPr lang="tr-TR" sz="3200" noProof="1" smtClean="0"/>
              <a:t>Genel referans haritaları bir şeyin nerede olduğunu konumsal olarak gösterirken, tematik haritalar o yerle ilgili bir olguyu anlatır.  </a:t>
            </a:r>
            <a:endParaRPr lang="tr-TR" sz="32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251520" y="980728"/>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(2) Tematik </a:t>
            </a:r>
            <a:r>
              <a:rPr lang="tr-TR" sz="3000" b="1" i="1" dirty="0">
                <a:solidFill>
                  <a:schemeClr val="accent4">
                    <a:lumMod val="75000"/>
                  </a:schemeClr>
                </a:solidFill>
              </a:rPr>
              <a:t>H</a:t>
            </a:r>
            <a:r>
              <a:rPr lang="tr-TR" sz="3000" b="1" i="1" dirty="0" smtClean="0">
                <a:solidFill>
                  <a:schemeClr val="accent4">
                    <a:lumMod val="75000"/>
                  </a:schemeClr>
                </a:solidFill>
              </a:rPr>
              <a:t>aritalama </a:t>
            </a:r>
            <a:endParaRPr lang="tr-TR" sz="3000" b="1" i="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7620000" cy="2044824"/>
          </a:xfrm>
        </p:spPr>
        <p:txBody>
          <a:bodyPr vert="horz" lIns="91440" tIns="45720" rIns="91440" bIns="45720" rtlCol="0">
            <a:noAutofit/>
          </a:bodyPr>
          <a:lstStyle/>
          <a:p>
            <a:pPr>
              <a:lnSpc>
                <a:spcPct val="90000"/>
              </a:lnSpc>
              <a:spcBef>
                <a:spcPts val="1200"/>
              </a:spcBef>
            </a:pPr>
            <a:r>
              <a:rPr lang="tr-TR" sz="3000" dirty="0"/>
              <a:t>Tematik haritaların </a:t>
            </a:r>
            <a:r>
              <a:rPr lang="tr-TR" sz="3000" dirty="0" smtClean="0"/>
              <a:t>kullanıcıları</a:t>
            </a:r>
            <a:endParaRPr lang="tr-TR" sz="3000" dirty="0" smtClean="0"/>
          </a:p>
          <a:p>
            <a:pPr>
              <a:lnSpc>
                <a:spcPct val="90000"/>
              </a:lnSpc>
              <a:spcBef>
                <a:spcPts val="1200"/>
              </a:spcBef>
            </a:pPr>
            <a:r>
              <a:rPr lang="tr-TR" sz="3000" dirty="0" smtClean="0"/>
              <a:t>Veri </a:t>
            </a:r>
            <a:r>
              <a:rPr lang="tr-TR" sz="3000" dirty="0"/>
              <a:t>kaynakları</a:t>
            </a:r>
            <a:endParaRPr lang="tr-TR" sz="3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418654"/>
            <a:ext cx="7920880" cy="778098"/>
          </a:xfrm>
        </p:spPr>
        <p:txBody>
          <a:bodyPr vert="horz" lIns="91440" tIns="45720" rIns="91440" bIns="45720" rtlCol="0" anchor="ctr">
            <a:noAutofit/>
          </a:bodyPr>
          <a:lstStyle/>
          <a:p>
            <a:r>
              <a:rPr lang="tr-TR" sz="3000" b="1" dirty="0">
                <a:solidFill>
                  <a:schemeClr val="accent4">
                    <a:lumMod val="75000"/>
                  </a:schemeClr>
                </a:solidFill>
              </a:rPr>
              <a:t>Tematik haritalama ile ilgili önemli noktalar</a:t>
            </a:r>
            <a:endParaRPr lang="tr-TR" sz="3000" b="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96144"/>
            <a:ext cx="7620000" cy="1684784"/>
          </a:xfrm>
        </p:spPr>
        <p:txBody>
          <a:bodyPr vert="horz" lIns="91440" tIns="45720" rIns="91440" bIns="45720" rtlCol="0">
            <a:normAutofit/>
          </a:bodyPr>
          <a:lstStyle/>
          <a:p>
            <a:pPr>
              <a:lnSpc>
                <a:spcPct val="90000"/>
              </a:lnSpc>
              <a:spcBef>
                <a:spcPts val="1200"/>
              </a:spcBef>
            </a:pPr>
            <a:r>
              <a:rPr lang="tr-TR" sz="3000" dirty="0" smtClean="0"/>
              <a:t> Tek </a:t>
            </a:r>
            <a:r>
              <a:rPr lang="tr-TR" sz="3000" dirty="0"/>
              <a:t>değişkenli</a:t>
            </a:r>
            <a:endParaRPr lang="tr-TR" sz="3000" dirty="0"/>
          </a:p>
          <a:p>
            <a:pPr>
              <a:lnSpc>
                <a:spcPct val="90000"/>
              </a:lnSpc>
              <a:spcBef>
                <a:spcPts val="1200"/>
              </a:spcBef>
            </a:pPr>
            <a:r>
              <a:rPr lang="tr-TR" sz="3000" dirty="0"/>
              <a:t> </a:t>
            </a:r>
            <a:r>
              <a:rPr lang="tr-TR" sz="3000" dirty="0" smtClean="0"/>
              <a:t>İki </a:t>
            </a:r>
            <a:r>
              <a:rPr lang="tr-TR" sz="3000" dirty="0"/>
              <a:t>değişkenli</a:t>
            </a:r>
            <a:endParaRPr lang="tr-TR" sz="3000" dirty="0"/>
          </a:p>
          <a:p>
            <a:pPr>
              <a:lnSpc>
                <a:spcPct val="90000"/>
              </a:lnSpc>
              <a:spcBef>
                <a:spcPts val="1200"/>
              </a:spcBef>
            </a:pPr>
            <a:r>
              <a:rPr lang="tr-TR" sz="3000" dirty="0"/>
              <a:t> Çok değişkenli</a:t>
            </a:r>
            <a:endParaRPr lang="tr-TR" sz="3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000" b="1" dirty="0" smtClean="0">
                <a:solidFill>
                  <a:schemeClr val="accent4">
                    <a:lumMod val="75000"/>
                  </a:schemeClr>
                </a:solidFill>
              </a:rPr>
              <a:t>Değişken sayısına göre tematik </a:t>
            </a:r>
            <a:r>
              <a:rPr lang="tr-TR" sz="3000" b="1" dirty="0">
                <a:solidFill>
                  <a:schemeClr val="accent4">
                    <a:lumMod val="75000"/>
                  </a:schemeClr>
                </a:solidFill>
              </a:rPr>
              <a:t>harita türleri</a:t>
            </a:r>
            <a:endParaRPr lang="tr-TR" sz="3000" b="1" dirty="0">
              <a:solidFill>
                <a:schemeClr val="accent4">
                  <a:lumMod val="75000"/>
                </a:schemeClr>
              </a:solidFill>
            </a:endParaRPr>
          </a:p>
        </p:txBody>
      </p:sp>
      <p:sp>
        <p:nvSpPr>
          <p:cNvPr id="6" name="İçerik Yer Tutucusu 2"/>
          <p:cNvSpPr txBox="1"/>
          <p:nvPr/>
        </p:nvSpPr>
        <p:spPr>
          <a:xfrm>
            <a:off x="251520" y="2852936"/>
            <a:ext cx="7992888" cy="204482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pPr marL="114300" indent="0">
              <a:buNone/>
            </a:pPr>
            <a:r>
              <a:rPr lang="tr-TR" sz="2400" dirty="0"/>
              <a:t>Öznitelik verisi </a:t>
            </a:r>
            <a:r>
              <a:rPr lang="tr-TR" sz="2400" dirty="0" smtClean="0"/>
              <a:t>tek </a:t>
            </a:r>
            <a:r>
              <a:rPr lang="tr-TR" sz="2400" dirty="0"/>
              <a:t>tür ise tematik harita tek değişkenlidir. İki değişkenli haritalama, iki farklı veri setinin </a:t>
            </a:r>
            <a:r>
              <a:rPr lang="tr-TR" sz="2400" dirty="0" smtClean="0"/>
              <a:t>mekânsal </a:t>
            </a:r>
            <a:r>
              <a:rPr lang="tr-TR" sz="2400" dirty="0"/>
              <a:t>dağılımını gösterir. </a:t>
            </a:r>
            <a:r>
              <a:rPr lang="tr-TR" sz="2400" dirty="0" smtClean="0"/>
              <a:t>İkiden </a:t>
            </a:r>
            <a:r>
              <a:rPr lang="tr-TR" sz="2400" dirty="0"/>
              <a:t>fazla veri kümesini içeren haritalama çok değişkenli haritalama olarak adlandırılır. </a:t>
            </a:r>
            <a:endParaRPr lang="tr-TR" sz="2400" dirty="0" smtClean="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4941168"/>
            <a:ext cx="813911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7620000" cy="3196952"/>
          </a:xfrm>
        </p:spPr>
        <p:txBody>
          <a:bodyPr vert="horz" lIns="91440" tIns="45720" rIns="91440" bIns="45720" rtlCol="0">
            <a:normAutofit/>
          </a:bodyPr>
          <a:lstStyle/>
          <a:p>
            <a:pPr>
              <a:lnSpc>
                <a:spcPct val="90000"/>
              </a:lnSpc>
              <a:spcBef>
                <a:spcPts val="1200"/>
              </a:spcBef>
            </a:pPr>
            <a:r>
              <a:rPr lang="tr-TR" sz="3000" noProof="1" smtClean="0"/>
              <a:t>Koroplet (renk tonlu) haritalar</a:t>
            </a:r>
            <a:endParaRPr lang="tr-TR" sz="3000" noProof="1" smtClean="0"/>
          </a:p>
          <a:p>
            <a:pPr>
              <a:lnSpc>
                <a:spcPct val="90000"/>
              </a:lnSpc>
              <a:spcBef>
                <a:spcPts val="1200"/>
              </a:spcBef>
            </a:pPr>
            <a:r>
              <a:rPr lang="tr-TR" sz="3000" noProof="1" smtClean="0"/>
              <a:t>Oransal sembol haritaları</a:t>
            </a:r>
            <a:endParaRPr lang="tr-TR" sz="3000" noProof="1" smtClean="0"/>
          </a:p>
          <a:p>
            <a:pPr>
              <a:lnSpc>
                <a:spcPct val="90000"/>
              </a:lnSpc>
              <a:spcBef>
                <a:spcPts val="1200"/>
              </a:spcBef>
            </a:pPr>
            <a:r>
              <a:rPr lang="tr-TR" sz="3000" noProof="1" smtClean="0"/>
              <a:t>Eşdeğer haritaları</a:t>
            </a:r>
            <a:endParaRPr lang="tr-TR" sz="3000" noProof="1" smtClean="0"/>
          </a:p>
          <a:p>
            <a:pPr>
              <a:lnSpc>
                <a:spcPct val="90000"/>
              </a:lnSpc>
              <a:spcBef>
                <a:spcPts val="1200"/>
              </a:spcBef>
            </a:pPr>
            <a:r>
              <a:rPr lang="tr-TR" sz="3000" noProof="1" smtClean="0"/>
              <a:t>Dasimetrik haritalar</a:t>
            </a:r>
            <a:endParaRPr lang="tr-TR" sz="3000" noProof="1" smtClean="0"/>
          </a:p>
          <a:p>
            <a:pPr>
              <a:lnSpc>
                <a:spcPct val="90000"/>
              </a:lnSpc>
              <a:spcBef>
                <a:spcPts val="1200"/>
              </a:spcBef>
            </a:pPr>
            <a:r>
              <a:rPr lang="tr-TR" sz="3000" noProof="1" smtClean="0"/>
              <a:t>Nokta dağılım haritaları</a:t>
            </a:r>
            <a:endParaRPr lang="tr-TR" sz="3000" noProof="1" smtClean="0"/>
          </a:p>
          <a:p>
            <a:pPr>
              <a:lnSpc>
                <a:spcPct val="90000"/>
              </a:lnSpc>
              <a:spcBef>
                <a:spcPts val="1200"/>
              </a:spcBef>
            </a:pPr>
            <a:endParaRPr lang="tr-TR" sz="3000" noProof="1" smtClean="0"/>
          </a:p>
          <a:p>
            <a:pPr>
              <a:lnSpc>
                <a:spcPct val="90000"/>
              </a:lnSpc>
              <a:spcBef>
                <a:spcPts val="1200"/>
              </a:spcBef>
            </a:pPr>
            <a:endParaRPr lang="tr-TR" sz="30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346646"/>
            <a:ext cx="7920880" cy="778098"/>
          </a:xfrm>
        </p:spPr>
        <p:txBody>
          <a:bodyPr vert="horz" lIns="91440" tIns="45720" rIns="91440" bIns="45720" rtlCol="0" anchor="ctr">
            <a:noAutofit/>
          </a:bodyPr>
          <a:lstStyle/>
          <a:p>
            <a:r>
              <a:rPr lang="tr-TR" sz="3000" b="1" dirty="0" smtClean="0">
                <a:solidFill>
                  <a:schemeClr val="accent4">
                    <a:lumMod val="75000"/>
                  </a:schemeClr>
                </a:solidFill>
              </a:rPr>
              <a:t>Gösterim tekniğine göre tematik harita türleri</a:t>
            </a:r>
            <a:endParaRPr lang="tr-TR" sz="3000" b="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8435280" cy="3484984"/>
          </a:xfrm>
        </p:spPr>
        <p:txBody>
          <a:bodyPr vert="horz" lIns="91440" tIns="45720" rIns="91440" bIns="45720" rtlCol="0">
            <a:normAutofit/>
          </a:bodyPr>
          <a:lstStyle/>
          <a:p>
            <a:pPr>
              <a:lnSpc>
                <a:spcPct val="90000"/>
              </a:lnSpc>
              <a:spcBef>
                <a:spcPts val="1200"/>
              </a:spcBef>
            </a:pPr>
            <a:r>
              <a:rPr lang="tr-TR" sz="3000" noProof="1" smtClean="0"/>
              <a:t>Haritada gösterilen istatistiksel değişkenin aldığı değer ile orantılı olarak alanların gölgelendirildiği veya şekillendirildiği tematik haritalardır.</a:t>
            </a:r>
            <a:endParaRPr lang="tr-TR" sz="3000" noProof="1" smtClean="0"/>
          </a:p>
          <a:p>
            <a:pPr>
              <a:lnSpc>
                <a:spcPct val="90000"/>
              </a:lnSpc>
              <a:spcBef>
                <a:spcPts val="1200"/>
              </a:spcBef>
            </a:pPr>
            <a:r>
              <a:rPr lang="tr-TR" sz="3000" noProof="1" smtClean="0"/>
              <a:t>Koroplet haritalarda değer değişimleri farklı renkler veya ton değişimi ile belirtilir. </a:t>
            </a:r>
            <a:endParaRPr lang="tr-TR" sz="30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346646"/>
            <a:ext cx="7920880" cy="778098"/>
          </a:xfrm>
        </p:spPr>
        <p:txBody>
          <a:bodyPr vert="horz" lIns="91440" tIns="45720" rIns="91440" bIns="45720" rtlCol="0" anchor="ctr">
            <a:noAutofit/>
          </a:bodyPr>
          <a:lstStyle/>
          <a:p>
            <a:r>
              <a:rPr lang="tr-TR" sz="3200" b="1" i="1" noProof="1" smtClean="0"/>
              <a:t>Koroplet (Renk Tonlu) Haritalar</a:t>
            </a:r>
            <a:endParaRPr lang="tr-TR" sz="3200" b="1" i="1" noProof="1"/>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1340768"/>
            <a:ext cx="4536504" cy="519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620688"/>
            <a:ext cx="3528393" cy="587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aşlık 1"/>
          <p:cNvSpPr>
            <a:spLocks noGrp="1"/>
          </p:cNvSpPr>
          <p:nvPr>
            <p:ph type="title"/>
          </p:nvPr>
        </p:nvSpPr>
        <p:spPr>
          <a:xfrm>
            <a:off x="107504" y="274638"/>
            <a:ext cx="7920880" cy="778098"/>
          </a:xfrm>
        </p:spPr>
        <p:txBody>
          <a:bodyPr vert="horz" lIns="91440" tIns="45720" rIns="91440" bIns="45720" rtlCol="0" anchor="ctr">
            <a:noAutofit/>
          </a:bodyPr>
          <a:lstStyle/>
          <a:p>
            <a:r>
              <a:rPr lang="tr-TR" sz="3200" b="1" i="1" noProof="1" smtClean="0"/>
              <a:t>Koroplet (Renk Tonlu) Haritalar</a:t>
            </a:r>
            <a:endParaRPr lang="tr-TR" sz="3200" b="1" i="1" noProof="1"/>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1268760"/>
            <a:ext cx="8064896" cy="3744416"/>
          </a:xfrm>
        </p:spPr>
        <p:txBody>
          <a:bodyPr vert="horz" lIns="91440" tIns="45720" rIns="91440" bIns="45720" rtlCol="0">
            <a:noAutofit/>
          </a:bodyPr>
          <a:lstStyle/>
          <a:p>
            <a:pPr>
              <a:lnSpc>
                <a:spcPct val="90000"/>
              </a:lnSpc>
              <a:spcBef>
                <a:spcPts val="1200"/>
              </a:spcBef>
            </a:pPr>
            <a:r>
              <a:rPr lang="tr-TR" sz="2800" dirty="0"/>
              <a:t>Oransal sembol haritalarında, basit sembollerin (genellikle bir daire veya kare) boyutları o yerde bulunan veri </a:t>
            </a:r>
            <a:r>
              <a:rPr lang="tr-TR" sz="2800" dirty="0" smtClean="0"/>
              <a:t>değeriyle </a:t>
            </a:r>
            <a:r>
              <a:rPr lang="tr-TR" sz="2800" dirty="0"/>
              <a:t>orantılı olarak ölçeklendirilir</a:t>
            </a:r>
            <a:r>
              <a:rPr lang="tr-TR" sz="2800" dirty="0" smtClean="0"/>
              <a:t>.</a:t>
            </a:r>
            <a:endParaRPr lang="tr-TR" sz="2800" dirty="0" smtClean="0"/>
          </a:p>
          <a:p>
            <a:pPr>
              <a:lnSpc>
                <a:spcPct val="90000"/>
              </a:lnSpc>
              <a:spcBef>
                <a:spcPts val="1200"/>
              </a:spcBef>
            </a:pPr>
            <a:r>
              <a:rPr lang="tr-TR" sz="2800" dirty="0"/>
              <a:t>Sembol olarak farklı geometrik </a:t>
            </a:r>
            <a:r>
              <a:rPr lang="tr-TR" sz="2800" dirty="0" smtClean="0"/>
              <a:t>şekiller, resimler </a:t>
            </a:r>
            <a:r>
              <a:rPr lang="tr-TR" sz="2800" dirty="0"/>
              <a:t>veya figürler kullanılabilir. Örneğin bir şirket araç satışlarını araç figürü kullanarak görselleştirebilir</a:t>
            </a:r>
            <a:r>
              <a:rPr lang="tr-TR" sz="2800" dirty="0" smtClean="0"/>
              <a:t>. </a:t>
            </a: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251520" y="346646"/>
            <a:ext cx="7920880" cy="778098"/>
          </a:xfrm>
        </p:spPr>
        <p:txBody>
          <a:bodyPr vert="horz" lIns="91440" tIns="45720" rIns="91440" bIns="45720" rtlCol="0" anchor="ctr">
            <a:noAutofit/>
          </a:bodyPr>
          <a:lstStyle/>
          <a:p>
            <a:r>
              <a:rPr lang="tr-TR" sz="3200" b="1" i="1" dirty="0" smtClean="0"/>
              <a:t>Oransal </a:t>
            </a:r>
            <a:r>
              <a:rPr lang="tr-TR" sz="3200" b="1" i="1" dirty="0"/>
              <a:t>S</a:t>
            </a:r>
            <a:r>
              <a:rPr lang="tr-TR" sz="3200" b="1" i="1" dirty="0" smtClean="0"/>
              <a:t>embol </a:t>
            </a:r>
            <a:r>
              <a:rPr lang="tr-TR" sz="3200" b="1" i="1" dirty="0"/>
              <a:t>H</a:t>
            </a:r>
            <a:r>
              <a:rPr lang="tr-TR" sz="3200" b="1" i="1" dirty="0" smtClean="0"/>
              <a:t>aritaları </a:t>
            </a:r>
            <a:endParaRPr lang="tr-TR" sz="3200" b="1" i="1"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dirty="0" smtClean="0"/>
              <a:t>Oransal </a:t>
            </a:r>
            <a:r>
              <a:rPr lang="tr-TR" sz="3200" b="1" i="1" dirty="0"/>
              <a:t>S</a:t>
            </a:r>
            <a:r>
              <a:rPr lang="tr-TR" sz="3200" b="1" i="1" dirty="0" smtClean="0"/>
              <a:t>embol Haritaları </a:t>
            </a:r>
            <a:endParaRPr lang="tr-TR" sz="3200" b="1" i="1" dirty="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029" y="1147319"/>
            <a:ext cx="871928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188640"/>
            <a:ext cx="7920880" cy="778098"/>
          </a:xfrm>
        </p:spPr>
        <p:txBody>
          <a:bodyPr vert="horz" lIns="91440" tIns="45720" rIns="91440" bIns="45720" rtlCol="0" anchor="ctr">
            <a:noAutofit/>
          </a:bodyPr>
          <a:lstStyle/>
          <a:p>
            <a:r>
              <a:rPr lang="tr-TR" sz="3200" b="1" i="1" dirty="0" smtClean="0"/>
              <a:t>Oransal </a:t>
            </a:r>
            <a:r>
              <a:rPr lang="tr-TR" sz="3200" b="1" i="1" dirty="0"/>
              <a:t>Sembol Haritaları </a:t>
            </a:r>
            <a:endParaRPr lang="tr-TR" sz="3200" b="1" i="1" dirty="0"/>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817359"/>
            <a:ext cx="7776864" cy="599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92696"/>
            <a:ext cx="7620000" cy="850106"/>
          </a:xfrm>
        </p:spPr>
        <p:txBody>
          <a:bodyPr vert="horz" lIns="91440" tIns="45720" rIns="91440" bIns="45720" rtlCol="0" anchor="ctr">
            <a:noAutofit/>
          </a:bodyPr>
          <a:lstStyle/>
          <a:p>
            <a:r>
              <a:rPr lang="tr-TR" b="1" i="1" dirty="0" smtClean="0">
                <a:solidFill>
                  <a:schemeClr val="accent4">
                    <a:lumMod val="75000"/>
                  </a:schemeClr>
                </a:solidFill>
              </a:rPr>
              <a:t>Verilerin Toplanması</a:t>
            </a:r>
            <a:endParaRPr lang="tr-TR" b="1" i="1" dirty="0">
              <a:solidFill>
                <a:schemeClr val="accent4">
                  <a:lumMod val="75000"/>
                </a:schemeClr>
              </a:solidFill>
            </a:endParaRPr>
          </a:p>
        </p:txBody>
      </p:sp>
      <p:sp>
        <p:nvSpPr>
          <p:cNvPr id="6" name="İçerik Yer Tutucusu 2"/>
          <p:cNvSpPr>
            <a:spLocks noGrp="1"/>
          </p:cNvSpPr>
          <p:nvPr>
            <p:ph idx="1"/>
          </p:nvPr>
        </p:nvSpPr>
        <p:spPr>
          <a:xfrm>
            <a:off x="251520" y="1556792"/>
            <a:ext cx="8568952" cy="3960440"/>
          </a:xfrm>
        </p:spPr>
        <p:txBody>
          <a:bodyPr>
            <a:noAutofit/>
          </a:bodyPr>
          <a:lstStyle/>
          <a:p>
            <a:pPr>
              <a:spcAft>
                <a:spcPts val="600"/>
              </a:spcAft>
            </a:pPr>
            <a:r>
              <a:rPr lang="tr-TR" sz="2500" noProof="1" smtClean="0"/>
              <a:t>Coğrafi varlıkları tanımlayan veriler bir coğrafi veritabanında bulunur. </a:t>
            </a:r>
            <a:endParaRPr lang="tr-TR" sz="2500" noProof="1" smtClean="0"/>
          </a:p>
          <a:p>
            <a:pPr>
              <a:spcAft>
                <a:spcPts val="600"/>
              </a:spcAft>
            </a:pPr>
            <a:r>
              <a:rPr lang="tr-TR" sz="2500" noProof="1" smtClean="0"/>
              <a:t>Veri toplama, en fazla zaman alan ve harcama gerektiren CBS faaliyetlerinden biridir.</a:t>
            </a:r>
            <a:endParaRPr lang="tr-TR" sz="2500" noProof="1" smtClean="0"/>
          </a:p>
          <a:p>
            <a:pPr>
              <a:spcAft>
                <a:spcPts val="600"/>
              </a:spcAft>
            </a:pPr>
            <a:r>
              <a:rPr lang="tr-TR" sz="2500" noProof="1" smtClean="0"/>
              <a:t>Bir CBS, coğrafi verilerin hem geometrik özelliklerinin hem de öznitelik verilerinin girişi için yöntemler sağlamalıdır.</a:t>
            </a:r>
            <a:endParaRPr lang="tr-TR" sz="2500" noProof="1"/>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052736"/>
            <a:ext cx="8712968" cy="2232248"/>
          </a:xfrm>
        </p:spPr>
        <p:txBody>
          <a:bodyPr vert="horz" lIns="91440" tIns="45720" rIns="91440" bIns="45720" rtlCol="0">
            <a:noAutofit/>
          </a:bodyPr>
          <a:lstStyle/>
          <a:p>
            <a:pPr>
              <a:lnSpc>
                <a:spcPct val="90000"/>
              </a:lnSpc>
              <a:spcBef>
                <a:spcPts val="1200"/>
              </a:spcBef>
            </a:pPr>
            <a:r>
              <a:rPr lang="tr-TR" sz="2400" dirty="0"/>
              <a:t>Kontur haritaları olarak da bilinen eşdeğer haritaları, yağış veya topoğrafik yükseklik gibi kesintisiz sürekli olayları gösterir. </a:t>
            </a:r>
            <a:endParaRPr lang="tr-TR" sz="2400" dirty="0" smtClean="0"/>
          </a:p>
          <a:p>
            <a:pPr>
              <a:lnSpc>
                <a:spcPct val="90000"/>
              </a:lnSpc>
              <a:spcBef>
                <a:spcPts val="1200"/>
              </a:spcBef>
            </a:pPr>
            <a:r>
              <a:rPr lang="tr-TR" sz="2400" dirty="0" smtClean="0"/>
              <a:t>Bir </a:t>
            </a:r>
            <a:r>
              <a:rPr lang="tr-TR" sz="2400" dirty="0"/>
              <a:t>eşdeğer haritasında, her bir çizgiyle sınırlı alan aynı değere sahip bir bölgeyi temsil eder. </a:t>
            </a:r>
            <a:endParaRPr lang="tr-TR" sz="24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dirty="0" smtClean="0"/>
              <a:t>Eşdeğer Haritaları</a:t>
            </a:r>
            <a:endParaRPr lang="tr-TR" sz="3200" b="1" i="1" dirty="0"/>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3140968"/>
            <a:ext cx="6120680" cy="339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dirty="0" smtClean="0"/>
              <a:t>Eşdeğer </a:t>
            </a:r>
            <a:r>
              <a:rPr lang="tr-TR" sz="3200" b="1" i="1" dirty="0"/>
              <a:t>bir haritadan değer kestirimi</a:t>
            </a:r>
            <a:endParaRPr lang="tr-TR" sz="3200" b="1" i="1"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46469" y="1484784"/>
            <a:ext cx="594830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052736"/>
            <a:ext cx="8784976" cy="864096"/>
          </a:xfrm>
        </p:spPr>
        <p:txBody>
          <a:bodyPr vert="horz" lIns="91440" tIns="45720" rIns="91440" bIns="45720" rtlCol="0">
            <a:noAutofit/>
          </a:bodyPr>
          <a:lstStyle/>
          <a:p>
            <a:r>
              <a:rPr lang="tr-TR" sz="2400" dirty="0"/>
              <a:t>Eşdeğer çizgiler arasında derecelendirilmiş renklendirme ya da gölgelendirme yapılabilir. </a:t>
            </a:r>
            <a:endParaRPr lang="tr-TR" sz="24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dirty="0" smtClean="0"/>
              <a:t>Eşdeğer Haritaları</a:t>
            </a:r>
            <a:endParaRPr lang="tr-TR" sz="3200" b="1" i="1" dirty="0"/>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1916832"/>
            <a:ext cx="6048672" cy="465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340768"/>
            <a:ext cx="8640960" cy="4824536"/>
          </a:xfrm>
        </p:spPr>
        <p:txBody>
          <a:bodyPr vert="horz" lIns="91440" tIns="45720" rIns="91440" bIns="45720" rtlCol="0">
            <a:noAutofit/>
          </a:bodyPr>
          <a:lstStyle/>
          <a:p>
            <a:pPr>
              <a:lnSpc>
                <a:spcPct val="90000"/>
              </a:lnSpc>
              <a:spcBef>
                <a:spcPts val="1200"/>
              </a:spcBef>
            </a:pPr>
            <a:r>
              <a:rPr lang="tr-TR" sz="2600" noProof="1" smtClean="0"/>
              <a:t>Dasimetrik harita, yoğunluk verilerinin mekânsal olarak sınıflandırılması için alan sembollerinin kullanıldığı bir tematik haritalama yöntemidir. </a:t>
            </a:r>
            <a:endParaRPr lang="tr-TR" sz="2600" noProof="1" smtClean="0"/>
          </a:p>
          <a:p>
            <a:pPr>
              <a:lnSpc>
                <a:spcPct val="90000"/>
              </a:lnSpc>
              <a:spcBef>
                <a:spcPts val="1200"/>
              </a:spcBef>
            </a:pPr>
            <a:r>
              <a:rPr lang="tr-TR" sz="2600" noProof="1" smtClean="0"/>
              <a:t>Dasimetrik haritalarda yoğunluklar (örneğin nüfus yoğunluğu) herhangi bir idari sınırdan bağımsız olarak gerçekte dağıldıkları şekilde gösterilirler.</a:t>
            </a:r>
            <a:endParaRPr lang="tr-TR" sz="2600" noProof="1" smtClean="0"/>
          </a:p>
          <a:p>
            <a:pPr>
              <a:lnSpc>
                <a:spcPct val="90000"/>
              </a:lnSpc>
              <a:spcBef>
                <a:spcPts val="1200"/>
              </a:spcBef>
            </a:pPr>
            <a:r>
              <a:rPr lang="tr-TR" sz="2600" noProof="1" smtClean="0"/>
              <a:t>Dasimetrik haritalama, orijinal idari alanların daha küçük mekânsal birimlere bölündüğü ve bu daha küçük mekânsal birimlerde bir oranın hesaplandığı (örneğin nüfus yoğunluğu) alan tabanlı bir kartografik tekniktir.</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noProof="1" smtClean="0"/>
              <a:t>Dasimetrik Haritalar</a:t>
            </a:r>
            <a:endParaRPr lang="tr-TR" sz="3200" b="1" i="1" noProof="1"/>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60648"/>
            <a:ext cx="7920880" cy="778098"/>
          </a:xfrm>
        </p:spPr>
        <p:txBody>
          <a:bodyPr vert="horz" lIns="91440" tIns="45720" rIns="91440" bIns="45720" rtlCol="0" anchor="ctr">
            <a:noAutofit/>
          </a:bodyPr>
          <a:lstStyle/>
          <a:p>
            <a:r>
              <a:rPr lang="tr-TR" sz="3200" b="1" i="1" noProof="1" smtClean="0"/>
              <a:t>Dasimetrik Haritalar</a:t>
            </a:r>
            <a:endParaRPr lang="tr-TR" sz="3200" b="1" i="1" noProof="1"/>
          </a:p>
        </p:txBody>
      </p:sp>
      <p:pic>
        <p:nvPicPr>
          <p:cNvPr id="921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5736" y="994407"/>
            <a:ext cx="4737943" cy="58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107504" y="260648"/>
            <a:ext cx="8964488" cy="778098"/>
          </a:xfrm>
        </p:spPr>
        <p:txBody>
          <a:bodyPr vert="horz" lIns="91440" tIns="45720" rIns="91440" bIns="45720" rtlCol="0" anchor="ctr">
            <a:noAutofit/>
          </a:bodyPr>
          <a:lstStyle/>
          <a:p>
            <a:r>
              <a:rPr lang="tr-TR" sz="2800" b="1" i="1" noProof="1" smtClean="0"/>
              <a:t>Dasimetrik  Harita ve Koroplet Harita Karşılaştırması</a:t>
            </a:r>
            <a:endParaRPr lang="tr-TR" sz="2800" b="1" i="1" noProof="1"/>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3724" y="1016732"/>
            <a:ext cx="7238676" cy="511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958293" y="6129477"/>
            <a:ext cx="6959466" cy="369332"/>
          </a:xfrm>
          <a:prstGeom prst="rect">
            <a:avLst/>
          </a:prstGeom>
        </p:spPr>
        <p:txBody>
          <a:bodyPr wrap="square">
            <a:spAutoFit/>
          </a:bodyPr>
          <a:lstStyle/>
          <a:p>
            <a:pPr algn="just"/>
            <a:r>
              <a:rPr lang="tr-TR" b="1" noProof="1" smtClean="0"/>
              <a:t>             Koroplet harita                              Dasimetrik harita</a:t>
            </a:r>
            <a:endParaRPr lang="tr-TR" b="1" noProof="1"/>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052736"/>
            <a:ext cx="8568952" cy="4752528"/>
          </a:xfrm>
        </p:spPr>
        <p:txBody>
          <a:bodyPr vert="horz" lIns="91440" tIns="45720" rIns="91440" bIns="45720" rtlCol="0">
            <a:noAutofit/>
          </a:bodyPr>
          <a:lstStyle/>
          <a:p>
            <a:pPr>
              <a:lnSpc>
                <a:spcPct val="90000"/>
              </a:lnSpc>
              <a:spcBef>
                <a:spcPts val="1200"/>
              </a:spcBef>
            </a:pPr>
            <a:r>
              <a:rPr lang="tr-TR" sz="2800" dirty="0"/>
              <a:t>Nokta dağılım haritası nokta yoğunluğu haritası olarak da bilinir ve bir özelliğin veya olayın varlığını göstermek için nokta sembolü kullanan bir harita </a:t>
            </a:r>
            <a:r>
              <a:rPr lang="tr-TR" sz="2800" dirty="0" smtClean="0"/>
              <a:t>türüdür.</a:t>
            </a:r>
            <a:endParaRPr lang="tr-TR" sz="2800" dirty="0" smtClean="0"/>
          </a:p>
          <a:p>
            <a:pPr>
              <a:lnSpc>
                <a:spcPct val="90000"/>
              </a:lnSpc>
              <a:spcBef>
                <a:spcPts val="1200"/>
              </a:spcBef>
            </a:pPr>
            <a:r>
              <a:rPr lang="tr-TR" sz="2800" dirty="0"/>
              <a:t>Görselleştirme için basit geometrik, resimsel veya figür nokta sembolleri </a:t>
            </a:r>
            <a:r>
              <a:rPr lang="tr-TR" sz="2800" dirty="0" smtClean="0"/>
              <a:t>kullanılabilir.</a:t>
            </a:r>
            <a:endParaRPr lang="tr-TR" sz="2800" dirty="0"/>
          </a:p>
          <a:p>
            <a:pPr>
              <a:lnSpc>
                <a:spcPct val="90000"/>
              </a:lnSpc>
              <a:spcBef>
                <a:spcPts val="1200"/>
              </a:spcBef>
            </a:pPr>
            <a:r>
              <a:rPr lang="tr-TR" sz="2800" dirty="0"/>
              <a:t>Nokta haritaları mekânsal bir desen </a:t>
            </a:r>
            <a:r>
              <a:rPr lang="tr-TR" sz="2800" dirty="0" smtClean="0"/>
              <a:t>gösterir. </a:t>
            </a:r>
            <a:endParaRPr lang="tr-TR" sz="2800" dirty="0" smtClean="0"/>
          </a:p>
          <a:p>
            <a:pPr>
              <a:lnSpc>
                <a:spcPct val="90000"/>
              </a:lnSpc>
              <a:spcBef>
                <a:spcPts val="1200"/>
              </a:spcBef>
            </a:pPr>
            <a:r>
              <a:rPr lang="tr-TR" sz="2800" dirty="0"/>
              <a:t>Nokta dağılım </a:t>
            </a:r>
            <a:r>
              <a:rPr lang="tr-TR" sz="2800" dirty="0" smtClean="0"/>
              <a:t>haritaları </a:t>
            </a:r>
            <a:endParaRPr lang="tr-TR" sz="2800" dirty="0" smtClean="0"/>
          </a:p>
          <a:p>
            <a:pPr lvl="1">
              <a:lnSpc>
                <a:spcPct val="90000"/>
              </a:lnSpc>
              <a:spcBef>
                <a:spcPts val="1200"/>
              </a:spcBef>
            </a:pPr>
            <a:r>
              <a:rPr lang="tr-TR" sz="2600" dirty="0"/>
              <a:t>Bire-bir nokta dağılım </a:t>
            </a:r>
            <a:r>
              <a:rPr lang="tr-TR" sz="2600" dirty="0" smtClean="0"/>
              <a:t>haritaları</a:t>
            </a:r>
            <a:endParaRPr lang="tr-TR" sz="2800" dirty="0"/>
          </a:p>
          <a:p>
            <a:pPr lvl="1">
              <a:lnSpc>
                <a:spcPct val="90000"/>
              </a:lnSpc>
              <a:spcBef>
                <a:spcPts val="1200"/>
              </a:spcBef>
            </a:pPr>
            <a:r>
              <a:rPr lang="tr-TR" sz="2600" dirty="0" smtClean="0"/>
              <a:t>Bire-çok </a:t>
            </a:r>
            <a:r>
              <a:rPr lang="tr-TR" sz="2600" dirty="0"/>
              <a:t>nokta dağılım </a:t>
            </a:r>
            <a:r>
              <a:rPr lang="tr-TR" sz="2600" dirty="0" smtClean="0"/>
              <a:t>haritaları</a:t>
            </a:r>
            <a:endParaRPr lang="tr-TR" sz="2800" dirty="0"/>
          </a:p>
          <a:p>
            <a:pPr>
              <a:lnSpc>
                <a:spcPct val="90000"/>
              </a:lnSpc>
              <a:spcBef>
                <a:spcPts val="1200"/>
              </a:spcBef>
            </a:pPr>
            <a:endParaRPr lang="tr-TR" sz="2800" dirty="0" smtClean="0"/>
          </a:p>
          <a:p>
            <a:pPr>
              <a:lnSpc>
                <a:spcPct val="90000"/>
              </a:lnSpc>
              <a:spcBef>
                <a:spcPts val="1200"/>
              </a:spcBef>
            </a:pP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dirty="0" smtClean="0"/>
              <a:t>Nokta </a:t>
            </a:r>
            <a:r>
              <a:rPr lang="tr-TR" sz="3200" b="1" i="1" dirty="0"/>
              <a:t>Dağılım </a:t>
            </a:r>
            <a:r>
              <a:rPr lang="tr-TR" sz="3200" b="1" i="1" dirty="0" smtClean="0"/>
              <a:t>Haritaları</a:t>
            </a:r>
            <a:endParaRPr lang="tr-TR" sz="3200" b="1" i="1"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02630"/>
            <a:ext cx="7920880" cy="778098"/>
          </a:xfrm>
        </p:spPr>
        <p:txBody>
          <a:bodyPr vert="horz" lIns="91440" tIns="45720" rIns="91440" bIns="45720" rtlCol="0" anchor="ctr">
            <a:noAutofit/>
          </a:bodyPr>
          <a:lstStyle/>
          <a:p>
            <a:r>
              <a:rPr lang="tr-TR" sz="3200" b="1" i="1" dirty="0" smtClean="0"/>
              <a:t>Bire-bir nokta </a:t>
            </a:r>
            <a:r>
              <a:rPr lang="tr-TR" sz="3200" b="1" i="1" dirty="0"/>
              <a:t>d</a:t>
            </a:r>
            <a:r>
              <a:rPr lang="tr-TR" sz="3200" b="1" i="1" dirty="0" smtClean="0"/>
              <a:t>ağılım haritaları</a:t>
            </a:r>
            <a:endParaRPr lang="tr-TR" sz="3200" b="1" i="1" dirty="0"/>
          </a:p>
        </p:txBody>
      </p:sp>
      <p:pic>
        <p:nvPicPr>
          <p:cNvPr id="1126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36066" y="1988839"/>
            <a:ext cx="5156214" cy="477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çerik Yer Tutucusu 2"/>
          <p:cNvSpPr>
            <a:spLocks noGrp="1"/>
          </p:cNvSpPr>
          <p:nvPr>
            <p:ph idx="1"/>
          </p:nvPr>
        </p:nvSpPr>
        <p:spPr>
          <a:xfrm>
            <a:off x="251520" y="980728"/>
            <a:ext cx="8712968" cy="936104"/>
          </a:xfrm>
        </p:spPr>
        <p:txBody>
          <a:bodyPr vert="horz" lIns="91440" tIns="45720" rIns="91440" bIns="45720" rtlCol="0">
            <a:noAutofit/>
          </a:bodyPr>
          <a:lstStyle/>
          <a:p>
            <a:r>
              <a:rPr lang="tr-TR" sz="2400" dirty="0" smtClean="0"/>
              <a:t>Bire-bir </a:t>
            </a:r>
            <a:r>
              <a:rPr lang="tr-TR" sz="2400" dirty="0"/>
              <a:t>nokta </a:t>
            </a:r>
            <a:r>
              <a:rPr lang="tr-TR" sz="2400" dirty="0" smtClean="0"/>
              <a:t>haritaları</a:t>
            </a:r>
            <a:r>
              <a:rPr lang="tr-TR" sz="2400" dirty="0"/>
              <a:t>, bir olayın her bir oluşumunun yerini göstermek için kullanılabilir. </a:t>
            </a:r>
            <a:endParaRPr lang="tr-TR" sz="2400" dirty="0"/>
          </a:p>
          <a:p>
            <a:endParaRPr lang="tr-TR" sz="2400" dirty="0" smtClean="0"/>
          </a:p>
          <a:p>
            <a:endParaRPr lang="tr-TR" sz="2400"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346646"/>
            <a:ext cx="7920880" cy="778098"/>
          </a:xfrm>
        </p:spPr>
        <p:txBody>
          <a:bodyPr vert="horz" lIns="91440" tIns="45720" rIns="91440" bIns="45720" rtlCol="0" anchor="ctr">
            <a:noAutofit/>
          </a:bodyPr>
          <a:lstStyle/>
          <a:p>
            <a:r>
              <a:rPr lang="tr-TR" sz="3200" b="1" i="1" dirty="0"/>
              <a:t>Bire-çok nokta dağılım </a:t>
            </a:r>
            <a:r>
              <a:rPr lang="tr-TR" sz="3200" b="1" i="1" dirty="0" smtClean="0"/>
              <a:t>haritaları</a:t>
            </a:r>
            <a:endParaRPr lang="tr-TR" sz="3200" b="1" i="1" dirty="0"/>
          </a:p>
        </p:txBody>
      </p:sp>
      <p:sp>
        <p:nvSpPr>
          <p:cNvPr id="9" name="İçerik Yer Tutucusu 2"/>
          <p:cNvSpPr>
            <a:spLocks noGrp="1"/>
          </p:cNvSpPr>
          <p:nvPr>
            <p:ph idx="1"/>
          </p:nvPr>
        </p:nvSpPr>
        <p:spPr>
          <a:xfrm>
            <a:off x="395536" y="1196752"/>
            <a:ext cx="8496944" cy="4680520"/>
          </a:xfrm>
        </p:spPr>
        <p:txBody>
          <a:bodyPr vert="horz" lIns="91440" tIns="45720" rIns="91440" bIns="45720" rtlCol="0">
            <a:noAutofit/>
          </a:bodyPr>
          <a:lstStyle/>
          <a:p>
            <a:pPr>
              <a:lnSpc>
                <a:spcPct val="90000"/>
              </a:lnSpc>
              <a:spcBef>
                <a:spcPts val="1200"/>
              </a:spcBef>
            </a:pPr>
            <a:r>
              <a:rPr lang="tr-TR" sz="2800" dirty="0"/>
              <a:t>Bire-çok nokta dağılım haritalarında her nokta haritalanan olaylardan birden fazlasını temsil eder. Her nokta tarafından temsil edilen veri sayısı haritayı üreten tarafından </a:t>
            </a:r>
            <a:r>
              <a:rPr lang="tr-TR" sz="2800" dirty="0" smtClean="0"/>
              <a:t>belirlenir.</a:t>
            </a:r>
            <a:endParaRPr lang="tr-TR" sz="2800" dirty="0" smtClean="0"/>
          </a:p>
          <a:p>
            <a:pPr>
              <a:lnSpc>
                <a:spcPct val="90000"/>
              </a:lnSpc>
              <a:spcBef>
                <a:spcPts val="1200"/>
              </a:spcBef>
            </a:pPr>
            <a:r>
              <a:rPr lang="tr-TR" sz="2800" dirty="0" smtClean="0"/>
              <a:t>Başlıca nokta </a:t>
            </a:r>
            <a:r>
              <a:rPr lang="tr-TR" sz="2800" dirty="0"/>
              <a:t>yerleştirme </a:t>
            </a:r>
            <a:r>
              <a:rPr lang="tr-TR" sz="2800" dirty="0" smtClean="0"/>
              <a:t>yöntemleri; geometrik </a:t>
            </a:r>
            <a:r>
              <a:rPr lang="tr-TR" sz="2800" dirty="0"/>
              <a:t>merkez, rastgele dağılım ve düzgün (eşit aralıklı) </a:t>
            </a:r>
            <a:r>
              <a:rPr lang="tr-TR" sz="2800" dirty="0" smtClean="0"/>
              <a:t>yerleştirmedir. </a:t>
            </a:r>
            <a:endParaRPr lang="tr-TR" sz="2800" dirty="0"/>
          </a:p>
          <a:p>
            <a:pPr>
              <a:lnSpc>
                <a:spcPct val="90000"/>
              </a:lnSpc>
              <a:spcBef>
                <a:spcPts val="1200"/>
              </a:spcBef>
            </a:pPr>
            <a:endParaRPr lang="tr-TR" sz="2800"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02630"/>
            <a:ext cx="7920880" cy="778098"/>
          </a:xfrm>
        </p:spPr>
        <p:txBody>
          <a:bodyPr vert="horz" lIns="91440" tIns="45720" rIns="91440" bIns="45720" rtlCol="0" anchor="ctr">
            <a:noAutofit/>
          </a:bodyPr>
          <a:lstStyle/>
          <a:p>
            <a:r>
              <a:rPr lang="tr-TR" sz="3200" b="1" i="1" dirty="0" smtClean="0"/>
              <a:t>Bire-çok </a:t>
            </a:r>
            <a:r>
              <a:rPr lang="tr-TR" sz="3200" b="1" i="1" dirty="0"/>
              <a:t>n</a:t>
            </a:r>
            <a:r>
              <a:rPr lang="tr-TR" sz="3200" b="1" i="1" dirty="0" smtClean="0"/>
              <a:t>okta </a:t>
            </a:r>
            <a:r>
              <a:rPr lang="tr-TR" sz="3200" b="1" i="1" dirty="0"/>
              <a:t>d</a:t>
            </a:r>
            <a:r>
              <a:rPr lang="tr-TR" sz="3200" b="1" i="1" dirty="0" smtClean="0"/>
              <a:t>ağılım haritası</a:t>
            </a:r>
            <a:endParaRPr lang="tr-TR" sz="3200" b="1" i="1" dirty="0"/>
          </a:p>
        </p:txBody>
      </p:sp>
      <p:sp>
        <p:nvSpPr>
          <p:cNvPr id="9" name="İçerik Yer Tutucusu 2"/>
          <p:cNvSpPr>
            <a:spLocks noGrp="1"/>
          </p:cNvSpPr>
          <p:nvPr>
            <p:ph idx="1"/>
          </p:nvPr>
        </p:nvSpPr>
        <p:spPr>
          <a:xfrm>
            <a:off x="395536" y="908720"/>
            <a:ext cx="8496944" cy="2944158"/>
          </a:xfrm>
        </p:spPr>
        <p:txBody>
          <a:bodyPr vert="horz" lIns="91440" tIns="45720" rIns="91440" bIns="45720" rtlCol="0">
            <a:noAutofit/>
          </a:bodyPr>
          <a:lstStyle/>
          <a:p>
            <a:pPr>
              <a:spcBef>
                <a:spcPts val="600"/>
              </a:spcBef>
              <a:spcAft>
                <a:spcPts val="600"/>
              </a:spcAft>
            </a:pPr>
            <a:r>
              <a:rPr lang="tr-TR" sz="2400" noProof="1" smtClean="0">
                <a:solidFill>
                  <a:srgbClr val="FF0000"/>
                </a:solidFill>
              </a:rPr>
              <a:t>Bire-çok nokta dağılım haritalarında, noktalar toplu verileri temsil ettiği ve noktalar gerçek lokasyonları göstermediği için haritayı kullananlar noktaları gerçek konumlar olarak yorumlamamaya özen göstermelidir. </a:t>
            </a:r>
            <a:endParaRPr lang="tr-TR" sz="2400" noProof="1" smtClean="0">
              <a:solidFill>
                <a:srgbClr val="FF0000"/>
              </a:solidFill>
            </a:endParaRPr>
          </a:p>
          <a:p>
            <a:pPr>
              <a:spcBef>
                <a:spcPts val="600"/>
              </a:spcBef>
              <a:spcAft>
                <a:spcPts val="600"/>
              </a:spcAft>
            </a:pPr>
            <a:r>
              <a:rPr lang="tr-TR" sz="2400" noProof="1" smtClean="0">
                <a:solidFill>
                  <a:srgbClr val="FF0000"/>
                </a:solidFill>
              </a:rPr>
              <a:t>Bire-çok nokta dağılım haritalarında nokta büyüklüğünün ve aralığının öznel doğası, haritaya taraflı bir görünüm verebilmektedir.</a:t>
            </a:r>
            <a:endParaRPr lang="tr-TR" sz="2400" noProof="1" smtClean="0">
              <a:solidFill>
                <a:srgbClr val="FF0000"/>
              </a:solidFill>
            </a:endParaRPr>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2918" y="3852878"/>
            <a:ext cx="6721450" cy="2960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7620000" cy="854968"/>
          </a:xfrm>
        </p:spPr>
        <p:txBody>
          <a:bodyPr/>
          <a:lstStyle/>
          <a:p>
            <a:pPr lvl="0"/>
            <a:r>
              <a:rPr lang="tr-TR" sz="3200" b="1" i="1" noProof="1" smtClean="0"/>
              <a:t>CBS’de Veri Kaynakları</a:t>
            </a:r>
            <a:endParaRPr lang="tr-TR" sz="3200" b="1" i="1" noProof="1"/>
          </a:p>
        </p:txBody>
      </p:sp>
      <p:sp>
        <p:nvSpPr>
          <p:cNvPr id="3" name="İçerik Yer Tutucusu 2"/>
          <p:cNvSpPr>
            <a:spLocks noGrp="1"/>
          </p:cNvSpPr>
          <p:nvPr>
            <p:ph idx="1"/>
          </p:nvPr>
        </p:nvSpPr>
        <p:spPr>
          <a:xfrm>
            <a:off x="457200" y="1412776"/>
            <a:ext cx="7620000" cy="4800600"/>
          </a:xfrm>
        </p:spPr>
        <p:txBody>
          <a:bodyPr>
            <a:normAutofit/>
          </a:bodyPr>
          <a:lstStyle/>
          <a:p>
            <a:r>
              <a:rPr lang="tr-TR" sz="3200" dirty="0"/>
              <a:t>Klavye </a:t>
            </a:r>
            <a:r>
              <a:rPr lang="tr-TR" sz="3200" dirty="0" smtClean="0"/>
              <a:t>girişi</a:t>
            </a:r>
            <a:endParaRPr lang="tr-TR" sz="3200" dirty="0" smtClean="0"/>
          </a:p>
          <a:p>
            <a:r>
              <a:rPr lang="tr-TR" sz="3200" dirty="0" smtClean="0"/>
              <a:t>Koordinat geometrisi</a:t>
            </a:r>
            <a:endParaRPr lang="tr-TR" sz="3200" dirty="0" smtClean="0"/>
          </a:p>
          <a:p>
            <a:r>
              <a:rPr lang="tr-TR" sz="3200" dirty="0" smtClean="0"/>
              <a:t>Otomatik </a:t>
            </a:r>
            <a:r>
              <a:rPr lang="tr-TR" sz="3200" dirty="0"/>
              <a:t>koordinat </a:t>
            </a:r>
            <a:r>
              <a:rPr lang="tr-TR" sz="3200" dirty="0" smtClean="0"/>
              <a:t>aktarımı</a:t>
            </a:r>
            <a:endParaRPr lang="tr-TR" sz="3200" dirty="0" smtClean="0"/>
          </a:p>
          <a:p>
            <a:r>
              <a:rPr lang="tr-TR" sz="3200" dirty="0" smtClean="0"/>
              <a:t>Sayısallaştırma</a:t>
            </a:r>
            <a:endParaRPr lang="tr-TR" sz="3200" dirty="0" smtClean="0"/>
          </a:p>
          <a:p>
            <a:r>
              <a:rPr lang="tr-TR" sz="3200" dirty="0" smtClean="0"/>
              <a:t>Tarama</a:t>
            </a:r>
            <a:endParaRPr lang="tr-TR" sz="3200" dirty="0" smtClean="0"/>
          </a:p>
          <a:p>
            <a:r>
              <a:rPr lang="tr-TR" sz="3200" dirty="0" smtClean="0"/>
              <a:t>Mevcut </a:t>
            </a:r>
            <a:r>
              <a:rPr lang="tr-TR" sz="3200" dirty="0"/>
              <a:t>dijital dosyaların </a:t>
            </a:r>
            <a:r>
              <a:rPr lang="tr-TR" sz="3200" dirty="0" smtClean="0"/>
              <a:t>girilmesi</a:t>
            </a:r>
            <a:endParaRPr lang="tr-TR" sz="3200" dirty="0" smtClean="0"/>
          </a:p>
          <a:p>
            <a:r>
              <a:rPr lang="tr-TR" sz="3200" dirty="0"/>
              <a:t>Dijital verilerin hazırlanması</a:t>
            </a:r>
            <a:r>
              <a:rPr lang="tr-TR" sz="3200" dirty="0" smtClean="0"/>
              <a:t> </a:t>
            </a:r>
            <a:endParaRPr lang="tr-TR" sz="3200"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a:spLocks noGrp="1"/>
          </p:cNvSpPr>
          <p:nvPr>
            <p:ph type="title"/>
          </p:nvPr>
        </p:nvSpPr>
        <p:spPr>
          <a:xfrm>
            <a:off x="323528" y="274638"/>
            <a:ext cx="7920880" cy="778098"/>
          </a:xfrm>
        </p:spPr>
        <p:txBody>
          <a:bodyPr vert="horz" lIns="91440" tIns="45720" rIns="91440" bIns="45720" rtlCol="0" anchor="ctr">
            <a:noAutofit/>
          </a:bodyPr>
          <a:lstStyle/>
          <a:p>
            <a:r>
              <a:rPr lang="tr-TR" sz="3200" b="1" i="1" dirty="0"/>
              <a:t>Bire-çok nokta dağılım haritası</a:t>
            </a:r>
            <a:endParaRPr lang="tr-TR" sz="3200" b="1" i="1" dirty="0"/>
          </a:p>
        </p:txBody>
      </p:sp>
      <p:pic>
        <p:nvPicPr>
          <p:cNvPr id="6" name="İçerik Yer Tutucusu 5" descr="http://www.gitta.info/ThematicCart/en/image/bsp_punktstreuung.jp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827584" y="1196752"/>
            <a:ext cx="7488832" cy="5400600"/>
          </a:xfrm>
          <a:prstGeom prst="rect">
            <a:avLst/>
          </a:prstGeom>
          <a:noFill/>
          <a:ln>
            <a:noFill/>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9217024"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234752" y="1916832"/>
            <a:ext cx="8081664" cy="1008112"/>
          </a:xfrm>
        </p:spPr>
        <p:txBody>
          <a:bodyPr vert="horz" lIns="91440" tIns="45720" rIns="91440" bIns="45720" rtlCol="0">
            <a:normAutofit/>
          </a:bodyPr>
          <a:lstStyle/>
          <a:p>
            <a:r>
              <a:rPr lang="tr-TR" sz="2800" dirty="0"/>
              <a:t>İki veya daha fazla veri katmanının çakıştırılıp birleştirilerek bir harita oluşturulması </a:t>
            </a:r>
            <a:r>
              <a:rPr lang="tr-TR" sz="2800" dirty="0" smtClean="0"/>
              <a:t>işlemidir.</a:t>
            </a:r>
            <a:endParaRPr lang="tr-TR" sz="32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395536" y="1066726"/>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(3) Harita </a:t>
            </a:r>
            <a:r>
              <a:rPr lang="tr-TR" sz="3000" b="1" i="1" dirty="0">
                <a:solidFill>
                  <a:schemeClr val="accent4">
                    <a:lumMod val="75000"/>
                  </a:schemeClr>
                </a:solidFill>
              </a:rPr>
              <a:t>Çakıştırma (Birleşik </a:t>
            </a:r>
            <a:r>
              <a:rPr lang="tr-TR" sz="3000" b="1" i="1" dirty="0" smtClean="0">
                <a:solidFill>
                  <a:schemeClr val="accent4">
                    <a:lumMod val="75000"/>
                  </a:schemeClr>
                </a:solidFill>
              </a:rPr>
              <a:t>Haritalama</a:t>
            </a:r>
            <a:r>
              <a:rPr lang="tr-TR" sz="3000" b="1" i="1" dirty="0">
                <a:solidFill>
                  <a:schemeClr val="accent4">
                    <a:lumMod val="75000"/>
                  </a:schemeClr>
                </a:solidFill>
              </a:rPr>
              <a:t>) </a:t>
            </a:r>
            <a:endParaRPr lang="tr-TR" sz="3000" b="1" i="1" dirty="0">
              <a:solidFill>
                <a:schemeClr val="accent4">
                  <a:lumMod val="75000"/>
                </a:schemeClr>
              </a:solidFill>
            </a:endParaRPr>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2979553"/>
            <a:ext cx="6161826" cy="376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9036496"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234752" y="2162145"/>
            <a:ext cx="8081664" cy="1008112"/>
          </a:xfrm>
        </p:spPr>
        <p:txBody>
          <a:bodyPr vert="horz" lIns="91440" tIns="45720" rIns="91440" bIns="45720" rtlCol="0">
            <a:normAutofit fontScale="85000" lnSpcReduction="20000"/>
          </a:bodyPr>
          <a:lstStyle/>
          <a:p>
            <a:r>
              <a:rPr lang="tr-TR" sz="2800" noProof="1" smtClean="0"/>
              <a:t>Belirli koşulların tanımlanarak bir mekânsal veritabanından bilgi edinilmesi mekânsal sorgulama olarak adlandırılır.</a:t>
            </a:r>
            <a:endParaRPr lang="tr-TR" sz="32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251520" y="1282750"/>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(4) Mekânsal </a:t>
            </a:r>
            <a:r>
              <a:rPr lang="tr-TR" sz="3000" b="1" i="1" dirty="0">
                <a:solidFill>
                  <a:schemeClr val="accent4">
                    <a:lumMod val="75000"/>
                  </a:schemeClr>
                </a:solidFill>
              </a:rPr>
              <a:t>Sorgulama </a:t>
            </a:r>
            <a:endParaRPr lang="tr-TR" sz="3000" b="1" i="1" dirty="0">
              <a:solidFill>
                <a:schemeClr val="accent4">
                  <a:lumMod val="75000"/>
                </a:schemeClr>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8910" y="3602305"/>
            <a:ext cx="8207705" cy="177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260648"/>
            <a:ext cx="9145016"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395536" y="1844824"/>
            <a:ext cx="7776864" cy="1008112"/>
          </a:xfrm>
        </p:spPr>
        <p:txBody>
          <a:bodyPr vert="horz" lIns="91440" tIns="45720" rIns="91440" bIns="45720" rtlCol="0">
            <a:normAutofit fontScale="85000" lnSpcReduction="20000"/>
          </a:bodyPr>
          <a:lstStyle/>
          <a:p>
            <a:r>
              <a:rPr lang="tr-TR" sz="2800" noProof="1" smtClean="0"/>
              <a:t>Açık bir sorgu formülasyonu gerektirmeden mekânsal veritabanının coğrafi olarak gezinilmesi ve içeriğinin araştırılmasıdır.</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457200" y="994718"/>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(5) Mekânsal Tarama</a:t>
            </a:r>
            <a:endParaRPr lang="tr-TR" sz="3000" b="1" i="1" dirty="0">
              <a:solidFill>
                <a:schemeClr val="accent4">
                  <a:lumMod val="75000"/>
                </a:schemeClr>
              </a:solidFill>
            </a:endParaRPr>
          </a:p>
        </p:txBody>
      </p: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76085" y="2835336"/>
            <a:ext cx="5048068" cy="397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8928992"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395536" y="1988840"/>
            <a:ext cx="8496944" cy="1368152"/>
          </a:xfrm>
        </p:spPr>
        <p:txBody>
          <a:bodyPr vert="horz" lIns="91440" tIns="45720" rIns="91440" bIns="45720" rtlCol="0">
            <a:normAutofit fontScale="92500"/>
          </a:bodyPr>
          <a:lstStyle/>
          <a:p>
            <a:r>
              <a:rPr lang="tr-TR" dirty="0"/>
              <a:t>İki farklı paftadaki </a:t>
            </a:r>
            <a:r>
              <a:rPr lang="tr-TR" noProof="1" smtClean="0"/>
              <a:t>kenarlaşma</a:t>
            </a:r>
            <a:r>
              <a:rPr lang="tr-TR" dirty="0" smtClean="0"/>
              <a:t> </a:t>
            </a:r>
            <a:r>
              <a:rPr lang="tr-TR" dirty="0"/>
              <a:t>probleminin çözülmesi, gereksiz çizgilerin, alanların veya noktaların ortadan kaldırılması gibi geometrik akıl yürütme gerektiren </a:t>
            </a:r>
            <a:r>
              <a:rPr lang="tr-TR" dirty="0" smtClean="0"/>
              <a:t>işlemlerdir.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457200" y="1210742"/>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(6) Mekânsal </a:t>
            </a:r>
            <a:r>
              <a:rPr lang="tr-TR" sz="3000" b="1" i="1" dirty="0">
                <a:solidFill>
                  <a:schemeClr val="accent4">
                    <a:lumMod val="75000"/>
                  </a:schemeClr>
                </a:solidFill>
              </a:rPr>
              <a:t>P</a:t>
            </a:r>
            <a:r>
              <a:rPr lang="tr-TR" sz="3000" b="1" i="1" dirty="0" smtClean="0">
                <a:solidFill>
                  <a:schemeClr val="accent4">
                    <a:lumMod val="75000"/>
                  </a:schemeClr>
                </a:solidFill>
              </a:rPr>
              <a:t>roblem Çözme </a:t>
            </a:r>
            <a:endParaRPr lang="tr-TR" sz="3000" b="1" i="1" dirty="0">
              <a:solidFill>
                <a:schemeClr val="accent4">
                  <a:lumMod val="75000"/>
                </a:schemeClr>
              </a:solidFill>
            </a:endParaRPr>
          </a:p>
        </p:txBody>
      </p:sp>
      <p:sp>
        <p:nvSpPr>
          <p:cNvPr id="7" name="Başlık 1"/>
          <p:cNvSpPr txBox="1"/>
          <p:nvPr/>
        </p:nvSpPr>
        <p:spPr>
          <a:xfrm>
            <a:off x="467544" y="3082950"/>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(7) Mekânsal </a:t>
            </a:r>
            <a:r>
              <a:rPr lang="tr-TR" sz="3000" b="1" i="1" dirty="0">
                <a:solidFill>
                  <a:schemeClr val="accent4">
                    <a:lumMod val="75000"/>
                  </a:schemeClr>
                </a:solidFill>
              </a:rPr>
              <a:t>V</a:t>
            </a:r>
            <a:r>
              <a:rPr lang="tr-TR" sz="3000" b="1" i="1" dirty="0" smtClean="0">
                <a:solidFill>
                  <a:schemeClr val="accent4">
                    <a:lumMod val="75000"/>
                  </a:schemeClr>
                </a:solidFill>
              </a:rPr>
              <a:t>erilerin </a:t>
            </a:r>
            <a:r>
              <a:rPr lang="tr-TR" sz="3000" b="1" i="1" dirty="0">
                <a:solidFill>
                  <a:schemeClr val="accent4">
                    <a:lumMod val="75000"/>
                  </a:schemeClr>
                </a:solidFill>
              </a:rPr>
              <a:t>A</a:t>
            </a:r>
            <a:r>
              <a:rPr lang="tr-TR" sz="3000" b="1" i="1" dirty="0" smtClean="0">
                <a:solidFill>
                  <a:schemeClr val="accent4">
                    <a:lumMod val="75000"/>
                  </a:schemeClr>
                </a:solidFill>
              </a:rPr>
              <a:t>nalizi </a:t>
            </a:r>
            <a:endParaRPr lang="tr-TR" sz="3000" b="1" i="1" dirty="0">
              <a:solidFill>
                <a:schemeClr val="accent4">
                  <a:lumMod val="75000"/>
                </a:schemeClr>
              </a:solidFill>
            </a:endParaRPr>
          </a:p>
        </p:txBody>
      </p:sp>
      <p:sp>
        <p:nvSpPr>
          <p:cNvPr id="8" name="İçerik Yer Tutucusu 2"/>
          <p:cNvSpPr txBox="1"/>
          <p:nvPr/>
        </p:nvSpPr>
        <p:spPr>
          <a:xfrm>
            <a:off x="395536" y="3789040"/>
            <a:ext cx="8496944" cy="1008112"/>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dirty="0"/>
              <a:t>Satış alanlarının ortalama büyüklüğü veya ürün satışlarının hava koşullarıyla ne ölçüde ilişkili olduğu </a:t>
            </a:r>
            <a:r>
              <a:rPr lang="tr-TR" sz="2400" dirty="0" smtClean="0"/>
              <a:t>gibi </a:t>
            </a:r>
            <a:r>
              <a:rPr lang="tr-TR" sz="2400" dirty="0"/>
              <a:t>varlıkların öznitelikleriyle ilgili </a:t>
            </a:r>
            <a:r>
              <a:rPr lang="tr-TR" sz="2400" dirty="0" smtClean="0"/>
              <a:t>işlemlerdir.</a:t>
            </a:r>
            <a:endParaRPr lang="tr-TR" sz="2800" dirty="0"/>
          </a:p>
        </p:txBody>
      </p:sp>
      <p:sp>
        <p:nvSpPr>
          <p:cNvPr id="9" name="Başlık 1"/>
          <p:cNvSpPr txBox="1"/>
          <p:nvPr/>
        </p:nvSpPr>
        <p:spPr>
          <a:xfrm>
            <a:off x="467544" y="4883150"/>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(8) Mekânsal </a:t>
            </a:r>
            <a:r>
              <a:rPr lang="tr-TR" sz="3000" b="1" i="1" dirty="0">
                <a:solidFill>
                  <a:schemeClr val="accent4">
                    <a:lumMod val="75000"/>
                  </a:schemeClr>
                </a:solidFill>
              </a:rPr>
              <a:t>İ</a:t>
            </a:r>
            <a:r>
              <a:rPr lang="tr-TR" sz="3000" b="1" i="1" dirty="0" smtClean="0">
                <a:solidFill>
                  <a:schemeClr val="accent4">
                    <a:lumMod val="75000"/>
                  </a:schemeClr>
                </a:solidFill>
              </a:rPr>
              <a:t>statistik </a:t>
            </a:r>
            <a:r>
              <a:rPr lang="tr-TR" sz="3000" b="1" i="1" dirty="0">
                <a:solidFill>
                  <a:schemeClr val="accent4">
                    <a:lumMod val="75000"/>
                  </a:schemeClr>
                </a:solidFill>
              </a:rPr>
              <a:t>O</a:t>
            </a:r>
            <a:r>
              <a:rPr lang="tr-TR" sz="3000" b="1" i="1" dirty="0" smtClean="0">
                <a:solidFill>
                  <a:schemeClr val="accent4">
                    <a:lumMod val="75000"/>
                  </a:schemeClr>
                </a:solidFill>
              </a:rPr>
              <a:t>luşturma </a:t>
            </a:r>
            <a:endParaRPr lang="tr-TR" sz="3000" b="1" i="1" dirty="0">
              <a:solidFill>
                <a:schemeClr val="accent4">
                  <a:lumMod val="75000"/>
                </a:schemeClr>
              </a:solidFill>
            </a:endParaRPr>
          </a:p>
        </p:txBody>
      </p:sp>
      <p:sp>
        <p:nvSpPr>
          <p:cNvPr id="10" name="İçerik Yer Tutucusu 2"/>
          <p:cNvSpPr txBox="1"/>
          <p:nvPr/>
        </p:nvSpPr>
        <p:spPr>
          <a:xfrm>
            <a:off x="395536" y="5589240"/>
            <a:ext cx="8352928" cy="100811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dirty="0"/>
              <a:t>Bir karayolu ağı üzerinde bir aracın kat ettiği toplam mesafe </a:t>
            </a:r>
            <a:r>
              <a:rPr lang="tr-TR" dirty="0" smtClean="0"/>
              <a:t>gibi </a:t>
            </a:r>
            <a:r>
              <a:rPr lang="tr-TR" dirty="0"/>
              <a:t>olgu ve olayların mekânsal özeliklerinin ölçümünü gerektiren </a:t>
            </a:r>
            <a:r>
              <a:rPr lang="tr-TR" dirty="0" smtClean="0"/>
              <a:t>işlemlerdir. </a:t>
            </a:r>
            <a:endParaRPr lang="tr-TR"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8856984" cy="792088"/>
          </a:xfrm>
        </p:spPr>
        <p:txBody>
          <a:bodyPr vert="horz" lIns="91440" tIns="45720" rIns="91440" bIns="45720" rtlCol="0" anchor="ctr">
            <a:noAutofit/>
          </a:bodyPr>
          <a:lstStyle/>
          <a:p>
            <a:r>
              <a:rPr lang="tr-TR" sz="3600" b="1" dirty="0"/>
              <a:t>Coğrafi Bilgi Sistemlerinin </a:t>
            </a:r>
            <a:r>
              <a:rPr lang="tr-TR" sz="3600" b="1" dirty="0" smtClean="0"/>
              <a:t>Fonksiyonları:</a:t>
            </a:r>
            <a:endParaRPr lang="tr-TR" sz="3600" b="1" dirty="0"/>
          </a:p>
        </p:txBody>
      </p:sp>
      <p:sp>
        <p:nvSpPr>
          <p:cNvPr id="3" name="İçerik Yer Tutucusu 2"/>
          <p:cNvSpPr>
            <a:spLocks noGrp="1"/>
          </p:cNvSpPr>
          <p:nvPr>
            <p:ph idx="1"/>
          </p:nvPr>
        </p:nvSpPr>
        <p:spPr>
          <a:xfrm>
            <a:off x="395536" y="2276872"/>
            <a:ext cx="8424936" cy="1368152"/>
          </a:xfrm>
        </p:spPr>
        <p:txBody>
          <a:bodyPr vert="horz" lIns="91440" tIns="45720" rIns="91440" bIns="45720" rtlCol="0">
            <a:normAutofit fontScale="92500" lnSpcReduction="10000"/>
          </a:bodyPr>
          <a:lstStyle/>
          <a:p>
            <a:r>
              <a:rPr lang="tr-TR" sz="2400" dirty="0"/>
              <a:t>Mekânsal özelliklerin öznitelik olarak değerlendirildiği </a:t>
            </a:r>
            <a:r>
              <a:rPr lang="tr-TR" sz="2400" dirty="0" smtClean="0"/>
              <a:t>işlemlerdir. </a:t>
            </a:r>
            <a:r>
              <a:rPr lang="tr-TR" sz="2400" dirty="0"/>
              <a:t>Örneğin karayolu ağı bağlantısı özelliği ile ekonomik gelişme seviyeleri arasındaki korelasyon mekânsal istatistik analizine bir örnektir. </a:t>
            </a:r>
            <a:endParaRPr lang="tr-TR" sz="24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457200" y="1426766"/>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(9) Mekânsal </a:t>
            </a:r>
            <a:r>
              <a:rPr lang="tr-TR" sz="3000" b="1" i="1" dirty="0">
                <a:solidFill>
                  <a:schemeClr val="accent4">
                    <a:lumMod val="75000"/>
                  </a:schemeClr>
                </a:solidFill>
              </a:rPr>
              <a:t>İ</a:t>
            </a:r>
            <a:r>
              <a:rPr lang="tr-TR" sz="3000" b="1" i="1" dirty="0" smtClean="0">
                <a:solidFill>
                  <a:schemeClr val="accent4">
                    <a:lumMod val="75000"/>
                  </a:schemeClr>
                </a:solidFill>
              </a:rPr>
              <a:t>statistik </a:t>
            </a:r>
            <a:r>
              <a:rPr lang="tr-TR" sz="3000" b="1" i="1" dirty="0">
                <a:solidFill>
                  <a:schemeClr val="accent4">
                    <a:lumMod val="75000"/>
                  </a:schemeClr>
                </a:solidFill>
              </a:rPr>
              <a:t>A</a:t>
            </a:r>
            <a:r>
              <a:rPr lang="tr-TR" sz="3000" b="1" i="1" dirty="0" smtClean="0">
                <a:solidFill>
                  <a:schemeClr val="accent4">
                    <a:lumMod val="75000"/>
                  </a:schemeClr>
                </a:solidFill>
              </a:rPr>
              <a:t>nalizi </a:t>
            </a:r>
            <a:endParaRPr lang="tr-TR" sz="3000" b="1" i="1" dirty="0">
              <a:solidFill>
                <a:schemeClr val="accent4">
                  <a:lumMod val="75000"/>
                </a:schemeClr>
              </a:solidFill>
            </a:endParaRPr>
          </a:p>
        </p:txBody>
      </p:sp>
      <p:sp>
        <p:nvSpPr>
          <p:cNvPr id="7" name="Başlık 1"/>
          <p:cNvSpPr txBox="1"/>
          <p:nvPr/>
        </p:nvSpPr>
        <p:spPr>
          <a:xfrm>
            <a:off x="467544" y="3875038"/>
            <a:ext cx="7620000" cy="850106"/>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tr-TR" sz="3000" b="1" i="1" dirty="0" smtClean="0">
                <a:solidFill>
                  <a:schemeClr val="accent4">
                    <a:lumMod val="75000"/>
                  </a:schemeClr>
                </a:solidFill>
              </a:rPr>
              <a:t>(10) Mekânsal </a:t>
            </a:r>
            <a:r>
              <a:rPr lang="tr-TR" sz="3000" b="1" i="1" dirty="0">
                <a:solidFill>
                  <a:schemeClr val="accent4">
                    <a:lumMod val="75000"/>
                  </a:schemeClr>
                </a:solidFill>
              </a:rPr>
              <a:t>A</a:t>
            </a:r>
            <a:r>
              <a:rPr lang="tr-TR" sz="3000" b="1" i="1" dirty="0" smtClean="0">
                <a:solidFill>
                  <a:schemeClr val="accent4">
                    <a:lumMod val="75000"/>
                  </a:schemeClr>
                </a:solidFill>
              </a:rPr>
              <a:t>naliz</a:t>
            </a:r>
            <a:endParaRPr lang="tr-TR" sz="3000" b="1" i="1" dirty="0">
              <a:solidFill>
                <a:schemeClr val="accent4">
                  <a:lumMod val="75000"/>
                </a:schemeClr>
              </a:solidFill>
            </a:endParaRPr>
          </a:p>
        </p:txBody>
      </p:sp>
      <p:sp>
        <p:nvSpPr>
          <p:cNvPr id="8" name="İçerik Yer Tutucusu 2"/>
          <p:cNvSpPr txBox="1"/>
          <p:nvPr/>
        </p:nvSpPr>
        <p:spPr>
          <a:xfrm>
            <a:off x="395536" y="4653136"/>
            <a:ext cx="8424936" cy="1008112"/>
          </a:xfrm>
          <a:prstGeom prst="rect">
            <a:avLst/>
          </a:prstGeom>
        </p:spPr>
        <p:txBody>
          <a:bodyPr vert="horz" lIns="91440" tIns="45720" rIns="91440" bIns="45720" rtlCol="0">
            <a:normAutofit fontScale="92500" lnSpcReduction="10000"/>
          </a:bodyPr>
          <a:lstStyle>
            <a:lvl1pPr marL="342900" indent="-228600">
              <a:spcBef>
                <a:spcPct val="20000"/>
              </a:spcBef>
              <a:buClr>
                <a:schemeClr val="accent1"/>
              </a:buClr>
              <a:buFont typeface="Arial" panose="020B0604020202020204" pitchFamily="34" charset="0"/>
              <a:buChar char="•"/>
              <a:defRPr sz="2400"/>
            </a:lvl1pPr>
            <a:lvl2pPr marL="640080" indent="-228600">
              <a:spcBef>
                <a:spcPct val="20000"/>
              </a:spcBef>
              <a:buClr>
                <a:schemeClr val="accent2"/>
              </a:buClr>
              <a:buFont typeface="Arial" panose="020B0604020202020204" pitchFamily="34" charset="0"/>
              <a:buChar char="•"/>
              <a:defRPr sz="2000"/>
            </a:lvl2pPr>
            <a:lvl3pPr marL="1005840" indent="-228600">
              <a:spcBef>
                <a:spcPct val="20000"/>
              </a:spcBef>
              <a:buClr>
                <a:schemeClr val="accent3"/>
              </a:buClr>
              <a:buFont typeface="Arial" panose="020B0604020202020204" pitchFamily="34" charset="0"/>
              <a:buChar char="•"/>
            </a:lvl3pPr>
            <a:lvl4pPr marL="1280160" indent="-228600">
              <a:spcBef>
                <a:spcPct val="20000"/>
              </a:spcBef>
              <a:buClr>
                <a:schemeClr val="accent4"/>
              </a:buClr>
              <a:buFont typeface="Arial" panose="020B0604020202020204" pitchFamily="34" charset="0"/>
              <a:buChar char="•"/>
              <a:defRPr sz="1600"/>
            </a:lvl4pPr>
            <a:lvl5pPr marL="1554480" indent="-228600">
              <a:spcBef>
                <a:spcPct val="20000"/>
              </a:spcBef>
              <a:buClr>
                <a:schemeClr val="accent5"/>
              </a:buClr>
              <a:buFont typeface="Arial" panose="020B0604020202020204" pitchFamily="34" charset="0"/>
              <a:buChar char="•"/>
              <a:defRPr sz="1400" baseline="0"/>
            </a:lvl5pPr>
            <a:lvl6pPr marL="1737360" indent="-182880">
              <a:spcBef>
                <a:spcPct val="20000"/>
              </a:spcBef>
              <a:buClr>
                <a:schemeClr val="accent1"/>
              </a:buClr>
              <a:buFont typeface="Arial" panose="020B0604020202020204" pitchFamily="34" charset="0"/>
              <a:buChar char="•"/>
              <a:defRPr sz="1400" baseline="0"/>
            </a:lvl6pPr>
            <a:lvl7pPr marL="1920240" indent="-182880">
              <a:spcBef>
                <a:spcPct val="20000"/>
              </a:spcBef>
              <a:buClr>
                <a:schemeClr val="accent2"/>
              </a:buClr>
              <a:buFont typeface="Arial" panose="020B0604020202020204" pitchFamily="34" charset="0"/>
              <a:buChar char="•"/>
              <a:defRPr sz="1400"/>
            </a:lvl7pPr>
            <a:lvl8pPr marL="2103120" indent="-182880">
              <a:spcBef>
                <a:spcPct val="20000"/>
              </a:spcBef>
              <a:buClr>
                <a:schemeClr val="accent3"/>
              </a:buClr>
              <a:buFont typeface="Arial" panose="020B0604020202020204" pitchFamily="34" charset="0"/>
              <a:buChar char="•"/>
              <a:defRPr sz="1400"/>
            </a:lvl8pPr>
            <a:lvl9pPr marL="2286000" indent="-182880">
              <a:spcBef>
                <a:spcPct val="20000"/>
              </a:spcBef>
              <a:buClr>
                <a:schemeClr val="accent4"/>
              </a:buClr>
              <a:buFont typeface="Arial" panose="020B0604020202020204" pitchFamily="34" charset="0"/>
              <a:buChar char="•"/>
              <a:defRPr sz="1400"/>
            </a:lvl9pPr>
          </a:lstStyle>
          <a:p>
            <a:r>
              <a:rPr lang="tr-TR" dirty="0"/>
              <a:t>Ç</a:t>
            </a:r>
            <a:r>
              <a:rPr lang="tr-TR" dirty="0" smtClean="0"/>
              <a:t>eşitli </a:t>
            </a:r>
            <a:r>
              <a:rPr lang="tr-TR" dirty="0"/>
              <a:t>mekânsal istatistik araçlarını ve konum tabanlı problem çözme araçlarını kullanan işlemleri kapsar. Mekânsal analizlere tahmin ve simülasyonlar da </a:t>
            </a:r>
            <a:r>
              <a:rPr lang="tr-TR" dirty="0" smtClean="0"/>
              <a:t>dâhildir.</a:t>
            </a:r>
            <a:endParaRPr lang="tr-TR"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smtClean="0"/>
              <a:t>Kaynaklar</a:t>
            </a:r>
            <a:endParaRPr lang="tr-TR" dirty="0"/>
          </a:p>
        </p:txBody>
      </p:sp>
      <p:sp>
        <p:nvSpPr>
          <p:cNvPr id="3" name="İçerik Yer Tutucusu 2"/>
          <p:cNvSpPr>
            <a:spLocks noGrp="1"/>
          </p:cNvSpPr>
          <p:nvPr>
            <p:ph idx="1"/>
          </p:nvPr>
        </p:nvSpPr>
        <p:spPr/>
        <p:txBody>
          <a:bodyPr/>
          <a:lstStyle/>
          <a:p>
            <a:pPr>
              <a:spcAft>
                <a:spcPts val="600"/>
              </a:spcAft>
            </a:pPr>
            <a:r>
              <a:rPr lang="tr-TR" noProof="1" smtClean="0"/>
              <a:t>Forster, M. 2000. Review of the Use of Geographical Information Systems in the Marketing and Planning of Logistics Services. Christian Salvesen Logistics Research Paper no.3.</a:t>
            </a:r>
            <a:endParaRPr lang="tr-TR" noProof="1" smtClean="0"/>
          </a:p>
          <a:p>
            <a:pPr>
              <a:spcAft>
                <a:spcPts val="600"/>
              </a:spcAft>
            </a:pPr>
            <a:r>
              <a:rPr lang="tr-TR" noProof="1" smtClean="0"/>
              <a:t>Laurini, R., Thompson, D. 1992. Fundamentals of Spatial Information Systems, Vol. 37, Academic Press, 680 p.</a:t>
            </a:r>
            <a:endParaRPr lang="tr-TR" noProof="1" smtClean="0"/>
          </a:p>
          <a:p>
            <a:pPr>
              <a:spcAft>
                <a:spcPts val="600"/>
              </a:spcAft>
            </a:pPr>
            <a:endParaRPr lang="tr-TR" noProof="1"/>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9: CBS’DE MEKÂNSAL SORGULAMALAR</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562670"/>
            <a:ext cx="8208912" cy="994122"/>
          </a:xfrm>
        </p:spPr>
        <p:txBody>
          <a:bodyPr vert="horz" lIns="91440" tIns="45720" rIns="91440" bIns="45720" rtlCol="0" anchor="ctr">
            <a:noAutofit/>
          </a:bodyPr>
          <a:lstStyle/>
          <a:p>
            <a:r>
              <a:rPr lang="tr-TR" sz="3600" b="1" dirty="0" smtClean="0"/>
              <a:t>Coğrafi Bilgi Sistemlerinde Mekânsal Sorgulamalar</a:t>
            </a:r>
            <a:endParaRPr lang="tr-TR" sz="3600" b="1" dirty="0"/>
          </a:p>
        </p:txBody>
      </p:sp>
      <p:sp>
        <p:nvSpPr>
          <p:cNvPr id="3" name="İçerik Yer Tutucusu 2"/>
          <p:cNvSpPr>
            <a:spLocks noGrp="1"/>
          </p:cNvSpPr>
          <p:nvPr>
            <p:ph idx="1"/>
          </p:nvPr>
        </p:nvSpPr>
        <p:spPr>
          <a:xfrm>
            <a:off x="457200" y="1897360"/>
            <a:ext cx="7620000" cy="1531640"/>
          </a:xfrm>
        </p:spPr>
        <p:txBody>
          <a:bodyPr>
            <a:normAutofit/>
          </a:bodyPr>
          <a:lstStyle/>
          <a:p>
            <a:r>
              <a:rPr lang="tr-TR" sz="3200" b="1" dirty="0" smtClean="0"/>
              <a:t>Özniteliklerin Sorgulanması</a:t>
            </a:r>
            <a:endParaRPr lang="tr-TR" sz="3200" b="1" dirty="0" smtClean="0"/>
          </a:p>
          <a:p>
            <a:r>
              <a:rPr lang="tr-TR" sz="3200" b="1" dirty="0" smtClean="0"/>
              <a:t>Geometrik </a:t>
            </a:r>
            <a:r>
              <a:rPr lang="tr-TR" sz="3200" b="1" dirty="0"/>
              <a:t>V</a:t>
            </a:r>
            <a:r>
              <a:rPr lang="tr-TR" sz="3200" b="1" dirty="0" smtClean="0"/>
              <a:t>erilerin </a:t>
            </a:r>
            <a:r>
              <a:rPr lang="tr-TR" sz="3200" b="1" dirty="0"/>
              <a:t>S</a:t>
            </a:r>
            <a:r>
              <a:rPr lang="tr-TR" sz="3200" b="1" dirty="0" smtClean="0"/>
              <a:t>orgulanması</a:t>
            </a:r>
            <a:endParaRPr lang="tr-TR" sz="3200" b="1" dirty="0" smtClean="0"/>
          </a:p>
          <a:p>
            <a:endParaRPr lang="tr-TR" sz="32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8280920" cy="792088"/>
          </a:xfrm>
        </p:spPr>
        <p:txBody>
          <a:bodyPr vert="horz" lIns="91440" tIns="45720" rIns="91440" bIns="45720" rtlCol="0" anchor="ctr">
            <a:noAutofit/>
          </a:bodyPr>
          <a:lstStyle/>
          <a:p>
            <a:r>
              <a:rPr lang="tr-TR" sz="3600" b="1" i="1" dirty="0">
                <a:solidFill>
                  <a:schemeClr val="accent4">
                    <a:lumMod val="75000"/>
                  </a:schemeClr>
                </a:solidFill>
              </a:rPr>
              <a:t>Özniteliklerin Sorgulanması</a:t>
            </a:r>
            <a:endParaRPr lang="tr-TR" sz="3600" b="1" i="1" dirty="0">
              <a:solidFill>
                <a:schemeClr val="accent4">
                  <a:lumMod val="75000"/>
                </a:schemeClr>
              </a:solidFill>
            </a:endParaRPr>
          </a:p>
        </p:txBody>
      </p:sp>
      <p:sp>
        <p:nvSpPr>
          <p:cNvPr id="3" name="İçerik Yer Tutucusu 2"/>
          <p:cNvSpPr>
            <a:spLocks noGrp="1"/>
          </p:cNvSpPr>
          <p:nvPr>
            <p:ph idx="1"/>
          </p:nvPr>
        </p:nvSpPr>
        <p:spPr>
          <a:xfrm>
            <a:off x="234752" y="1412776"/>
            <a:ext cx="8585720" cy="3528392"/>
          </a:xfrm>
        </p:spPr>
        <p:txBody>
          <a:bodyPr>
            <a:noAutofit/>
          </a:bodyPr>
          <a:lstStyle/>
          <a:p>
            <a:pPr>
              <a:lnSpc>
                <a:spcPct val="90000"/>
              </a:lnSpc>
              <a:spcBef>
                <a:spcPts val="1200"/>
              </a:spcBef>
            </a:pPr>
            <a:r>
              <a:rPr lang="tr-TR" sz="3000" dirty="0" smtClean="0"/>
              <a:t>Öznitelik </a:t>
            </a:r>
            <a:r>
              <a:rPr lang="tr-TR" sz="3000" dirty="0"/>
              <a:t>sorguları, belirlenmiş koşullar için öznitelik tablolarındaki kayıtların araştırılmasıdır. </a:t>
            </a:r>
            <a:endParaRPr lang="tr-TR" sz="3000" dirty="0" smtClean="0"/>
          </a:p>
          <a:p>
            <a:pPr>
              <a:lnSpc>
                <a:spcPct val="90000"/>
              </a:lnSpc>
              <a:spcBef>
                <a:spcPts val="1200"/>
              </a:spcBef>
            </a:pPr>
            <a:r>
              <a:rPr lang="tr-TR" sz="3000" dirty="0" smtClean="0"/>
              <a:t>Öznitelik </a:t>
            </a:r>
            <a:r>
              <a:rPr lang="tr-TR" sz="3000" dirty="0"/>
              <a:t>sorgusu </a:t>
            </a:r>
            <a:endParaRPr lang="tr-TR" sz="3000" dirty="0" smtClean="0"/>
          </a:p>
          <a:p>
            <a:pPr lvl="1">
              <a:lnSpc>
                <a:spcPct val="90000"/>
              </a:lnSpc>
              <a:spcBef>
                <a:spcPts val="1200"/>
              </a:spcBef>
            </a:pPr>
            <a:r>
              <a:rPr lang="tr-TR" sz="2800" dirty="0"/>
              <a:t>Ö</a:t>
            </a:r>
            <a:r>
              <a:rPr lang="tr-TR" sz="2800" dirty="0" smtClean="0"/>
              <a:t>zniteliklerden </a:t>
            </a:r>
            <a:r>
              <a:rPr lang="tr-TR" sz="2800" dirty="0"/>
              <a:t>özniteliklerin </a:t>
            </a:r>
            <a:r>
              <a:rPr lang="tr-TR" sz="2800" dirty="0" smtClean="0"/>
              <a:t>sorgusu</a:t>
            </a:r>
            <a:endParaRPr lang="tr-TR" sz="2800" dirty="0" smtClean="0"/>
          </a:p>
          <a:p>
            <a:pPr lvl="1">
              <a:lnSpc>
                <a:spcPct val="90000"/>
              </a:lnSpc>
              <a:spcBef>
                <a:spcPts val="1200"/>
              </a:spcBef>
            </a:pPr>
            <a:r>
              <a:rPr lang="tr-TR" sz="2800" dirty="0" smtClean="0"/>
              <a:t>Özniteliklerden </a:t>
            </a:r>
            <a:r>
              <a:rPr lang="tr-TR" sz="2800" dirty="0"/>
              <a:t>geometrik verilerin </a:t>
            </a:r>
            <a:r>
              <a:rPr lang="tr-TR" sz="2800" dirty="0" smtClean="0"/>
              <a:t>sorgusu</a:t>
            </a: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3498" y="620688"/>
            <a:ext cx="8464966" cy="1143000"/>
          </a:xfrm>
        </p:spPr>
        <p:txBody>
          <a:bodyPr vert="horz" lIns="91440" tIns="45720" rIns="91440" bIns="45720" rtlCol="0">
            <a:noAutofit/>
          </a:bodyPr>
          <a:lstStyle/>
          <a:p>
            <a:pPr marL="342900" indent="-228600">
              <a:spcBef>
                <a:spcPct val="20000"/>
              </a:spcBef>
              <a:buClr>
                <a:schemeClr val="accent1"/>
              </a:buClr>
              <a:buFont typeface="Arial" panose="020B0604020202020204" pitchFamily="34" charset="0"/>
              <a:buChar char="•"/>
            </a:pPr>
            <a:r>
              <a:rPr lang="tr-TR" sz="2400" b="1" dirty="0">
                <a:solidFill>
                  <a:schemeClr val="tx1"/>
                </a:solidFill>
                <a:latin typeface="+mn-lt"/>
                <a:ea typeface="+mn-ea"/>
                <a:cs typeface="+mn-cs"/>
              </a:rPr>
              <a:t>Klavye girişi: </a:t>
            </a:r>
            <a:r>
              <a:rPr lang="tr-TR" sz="2400" dirty="0">
                <a:solidFill>
                  <a:schemeClr val="tx1"/>
                </a:solidFill>
                <a:latin typeface="+mn-lt"/>
                <a:ea typeface="+mn-ea"/>
                <a:cs typeface="+mn-cs"/>
              </a:rPr>
              <a:t>Bu yöntemle </a:t>
            </a:r>
            <a:r>
              <a:rPr lang="tr-TR" sz="2400" dirty="0" smtClean="0">
                <a:solidFill>
                  <a:schemeClr val="tx1"/>
                </a:solidFill>
                <a:latin typeface="+mn-lt"/>
                <a:ea typeface="+mn-ea"/>
                <a:cs typeface="+mn-cs"/>
              </a:rPr>
              <a:t>veri </a:t>
            </a:r>
            <a:r>
              <a:rPr lang="tr-TR" sz="2400" dirty="0">
                <a:solidFill>
                  <a:schemeClr val="tx1"/>
                </a:solidFill>
                <a:latin typeface="+mn-lt"/>
                <a:ea typeface="+mn-ea"/>
                <a:cs typeface="+mn-cs"/>
              </a:rPr>
              <a:t>bilgisayara manuel olarak girilir.  Çoğu öznitelik verisi bu şekilde girilir.</a:t>
            </a:r>
            <a:br>
              <a:rPr lang="tr-TR" sz="2400" dirty="0">
                <a:solidFill>
                  <a:schemeClr val="tx1"/>
                </a:solidFill>
                <a:latin typeface="+mn-lt"/>
                <a:ea typeface="+mn-ea"/>
                <a:cs typeface="+mn-cs"/>
              </a:rPr>
            </a:br>
            <a:endParaRPr lang="tr-TR" sz="2400" dirty="0">
              <a:solidFill>
                <a:schemeClr val="tx1"/>
              </a:solidFill>
              <a:latin typeface="+mn-lt"/>
              <a:ea typeface="+mn-ea"/>
              <a:cs typeface="+mn-cs"/>
            </a:endParaRPr>
          </a:p>
        </p:txBody>
      </p:sp>
      <p:pic>
        <p:nvPicPr>
          <p:cNvPr id="5" name="Resim 4" descr="Klavye"/>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72200" y="1034931"/>
            <a:ext cx="1698506" cy="1385957"/>
          </a:xfrm>
          <a:prstGeom prst="rect">
            <a:avLst/>
          </a:prstGeom>
          <a:noFill/>
          <a:ln>
            <a:noFill/>
          </a:ln>
        </p:spPr>
      </p:pic>
      <p:sp>
        <p:nvSpPr>
          <p:cNvPr id="6" name="Başlık 1"/>
          <p:cNvSpPr txBox="1"/>
          <p:nvPr/>
        </p:nvSpPr>
        <p:spPr>
          <a:xfrm>
            <a:off x="323528" y="2564904"/>
            <a:ext cx="8424936" cy="1368152"/>
          </a:xfrm>
          <a:prstGeom prst="rect">
            <a:avLst/>
          </a:prstGeom>
        </p:spPr>
        <p:txBody>
          <a:bodyPr vert="horz" lIns="91440" tIns="45720" rIns="91440" bIns="45720" rtlCol="0" anchor="ctr">
            <a:noAutofit/>
          </a:bodyPr>
          <a:lstStyle>
            <a:lvl1pPr marL="342900" indent="-228600">
              <a:spcBef>
                <a:spcPct val="20000"/>
              </a:spcBef>
              <a:buClr>
                <a:schemeClr val="accent1"/>
              </a:buClr>
              <a:buFont typeface="Arial" panose="020B0604020202020204" pitchFamily="34" charset="0"/>
              <a:buChar char="•"/>
              <a:defRPr sz="3200" cap="none" spc="-100" baseline="0">
                <a:ln>
                  <a:noFill/>
                </a:ln>
                <a:effectLst/>
              </a:defRPr>
            </a:lvl1pPr>
          </a:lstStyle>
          <a:p>
            <a:r>
              <a:rPr lang="tr-TR" sz="2400" b="1" dirty="0"/>
              <a:t>Koordinat geometrisi: </a:t>
            </a:r>
            <a:r>
              <a:rPr lang="tr-TR" sz="2400" dirty="0"/>
              <a:t>Koordinat geometrisi ile arazi ölçümleri klavyeyle manuel olarak girilebilir. Bu durumda bu verilerden ilgili mekânsal varlıkların koordinatları bilgisayarda </a:t>
            </a:r>
            <a:r>
              <a:rPr lang="tr-TR" sz="2400" dirty="0" smtClean="0"/>
              <a:t>yazılımlar kullanılarak belirlenir. </a:t>
            </a:r>
            <a:endParaRPr lang="tr-TR" sz="2400" dirty="0"/>
          </a:p>
        </p:txBody>
      </p:sp>
      <p:pic>
        <p:nvPicPr>
          <p:cNvPr id="7" name="Resim 6"/>
          <p:cNvPicPr/>
          <p:nvPr/>
        </p:nvPicPr>
        <p:blipFill>
          <a:blip r:embed="rId2">
            <a:extLst>
              <a:ext uri="{28A0092B-C50C-407E-A947-70E740481C1C}">
                <a14:useLocalDpi xmlns:a14="http://schemas.microsoft.com/office/drawing/2010/main" val="0"/>
              </a:ext>
            </a:extLst>
          </a:blip>
          <a:stretch>
            <a:fillRect/>
          </a:stretch>
        </p:blipFill>
        <p:spPr>
          <a:xfrm>
            <a:off x="4860032" y="3933056"/>
            <a:ext cx="3888432" cy="2606569"/>
          </a:xfrm>
          <a:prstGeom prst="rect">
            <a:avLst/>
          </a:prstGeom>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116632"/>
            <a:ext cx="8280920" cy="1152128"/>
          </a:xfrm>
        </p:spPr>
        <p:txBody>
          <a:bodyPr vert="horz" lIns="91440" tIns="45720" rIns="91440" bIns="45720" rtlCol="0" anchor="ctr">
            <a:noAutofit/>
          </a:bodyPr>
          <a:lstStyle/>
          <a:p>
            <a:pPr lvl="1" algn="l" rtl="0">
              <a:spcBef>
                <a:spcPct val="0"/>
              </a:spcBef>
            </a:pPr>
            <a:r>
              <a:rPr lang="tr-TR" sz="3000" b="1" i="1" dirty="0" smtClean="0">
                <a:solidFill>
                  <a:schemeClr val="accent4">
                    <a:lumMod val="75000"/>
                  </a:schemeClr>
                </a:solidFill>
              </a:rPr>
              <a:t>- Özniteliklerden </a:t>
            </a:r>
            <a:r>
              <a:rPr lang="tr-TR" sz="3000" b="1" i="1" dirty="0">
                <a:solidFill>
                  <a:schemeClr val="accent4">
                    <a:lumMod val="75000"/>
                  </a:schemeClr>
                </a:solidFill>
              </a:rPr>
              <a:t>özniteliklerin </a:t>
            </a:r>
            <a:r>
              <a:rPr lang="tr-TR" sz="3000" b="1" i="1" dirty="0" smtClean="0">
                <a:solidFill>
                  <a:schemeClr val="accent4">
                    <a:lumMod val="75000"/>
                  </a:schemeClr>
                </a:solidFill>
              </a:rPr>
              <a:t>sorgusu</a:t>
            </a:r>
            <a:endParaRPr lang="tr-TR" sz="3000" b="1" i="1" dirty="0">
              <a:solidFill>
                <a:schemeClr val="accent4">
                  <a:lumMod val="75000"/>
                </a:schemeClr>
              </a:solidFill>
            </a:endParaRPr>
          </a:p>
        </p:txBody>
      </p:sp>
      <p:sp>
        <p:nvSpPr>
          <p:cNvPr id="3" name="İçerik Yer Tutucusu 2"/>
          <p:cNvSpPr>
            <a:spLocks noGrp="1"/>
          </p:cNvSpPr>
          <p:nvPr>
            <p:ph idx="1"/>
          </p:nvPr>
        </p:nvSpPr>
        <p:spPr>
          <a:xfrm>
            <a:off x="234752" y="1196752"/>
            <a:ext cx="8801744" cy="2016224"/>
          </a:xfrm>
        </p:spPr>
        <p:txBody>
          <a:bodyPr>
            <a:noAutofit/>
          </a:bodyPr>
          <a:lstStyle/>
          <a:p>
            <a:pPr>
              <a:spcAft>
                <a:spcPts val="600"/>
              </a:spcAft>
            </a:pPr>
            <a:r>
              <a:rPr lang="tr-TR" sz="2800" dirty="0"/>
              <a:t>Özniteliklerden özniteliklerin sorgusu, </a:t>
            </a:r>
            <a:r>
              <a:rPr lang="tr-TR" sz="2800" dirty="0" smtClean="0"/>
              <a:t>belirli öznitelik/özniteliklere </a:t>
            </a:r>
            <a:r>
              <a:rPr lang="tr-TR" sz="2800" dirty="0"/>
              <a:t>sahip detayların diğer </a:t>
            </a:r>
            <a:r>
              <a:rPr lang="tr-TR" sz="2800" dirty="0" smtClean="0"/>
              <a:t>öznitelik/özniteliklerinin </a:t>
            </a:r>
            <a:r>
              <a:rPr lang="tr-TR" sz="2800" dirty="0"/>
              <a:t>görüntülenmesidir. </a:t>
            </a:r>
            <a:endParaRPr lang="tr-TR" sz="2800" dirty="0"/>
          </a:p>
          <a:p>
            <a:pPr>
              <a:spcAft>
                <a:spcPts val="600"/>
              </a:spcAft>
            </a:pP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3977615"/>
            <a:ext cx="6754743" cy="182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683568" y="3356992"/>
            <a:ext cx="7128792" cy="461665"/>
          </a:xfrm>
          <a:prstGeom prst="rect">
            <a:avLst/>
          </a:prstGeom>
        </p:spPr>
        <p:txBody>
          <a:bodyPr wrap="square">
            <a:spAutoFit/>
          </a:bodyPr>
          <a:lstStyle/>
          <a:p>
            <a:r>
              <a:rPr lang="tr-TR" sz="2400" i="1" dirty="0"/>
              <a:t>S</a:t>
            </a:r>
            <a:r>
              <a:rPr lang="tr-TR" sz="2400" i="1" dirty="0" smtClean="0"/>
              <a:t>ınıfı </a:t>
            </a:r>
            <a:r>
              <a:rPr lang="tr-TR" sz="2400" i="1" dirty="0"/>
              <a:t>konut olan detayın alanı ne kadardır? </a:t>
            </a:r>
            <a:endParaRPr lang="tr-TR" sz="2400" i="1"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116632"/>
            <a:ext cx="8280920" cy="1152128"/>
          </a:xfrm>
        </p:spPr>
        <p:txBody>
          <a:bodyPr vert="horz" lIns="91440" tIns="45720" rIns="91440" bIns="45720" rtlCol="0" anchor="ctr">
            <a:noAutofit/>
          </a:bodyPr>
          <a:lstStyle/>
          <a:p>
            <a:pPr lvl="1" algn="l" rtl="0">
              <a:spcBef>
                <a:spcPct val="0"/>
              </a:spcBef>
            </a:pPr>
            <a:r>
              <a:rPr lang="tr-TR" sz="3000" b="1" i="1" dirty="0" smtClean="0">
                <a:solidFill>
                  <a:schemeClr val="accent4">
                    <a:lumMod val="75000"/>
                  </a:schemeClr>
                </a:solidFill>
              </a:rPr>
              <a:t>- Özniteliklerden </a:t>
            </a:r>
            <a:r>
              <a:rPr lang="tr-TR" sz="3000" b="1" i="1" dirty="0">
                <a:solidFill>
                  <a:schemeClr val="accent4">
                    <a:lumMod val="75000"/>
                  </a:schemeClr>
                </a:solidFill>
              </a:rPr>
              <a:t>geometrik verilerin sorgusu</a:t>
            </a:r>
            <a:endParaRPr lang="tr-TR" sz="3000" b="1" i="1" dirty="0">
              <a:solidFill>
                <a:schemeClr val="accent4">
                  <a:lumMod val="75000"/>
                </a:schemeClr>
              </a:solidFill>
            </a:endParaRPr>
          </a:p>
        </p:txBody>
      </p:sp>
      <p:sp>
        <p:nvSpPr>
          <p:cNvPr id="3" name="İçerik Yer Tutucusu 2"/>
          <p:cNvSpPr>
            <a:spLocks noGrp="1"/>
          </p:cNvSpPr>
          <p:nvPr>
            <p:ph idx="1"/>
          </p:nvPr>
        </p:nvSpPr>
        <p:spPr>
          <a:xfrm>
            <a:off x="234752" y="1196752"/>
            <a:ext cx="8513712" cy="1512168"/>
          </a:xfrm>
        </p:spPr>
        <p:txBody>
          <a:bodyPr>
            <a:noAutofit/>
          </a:bodyPr>
          <a:lstStyle/>
          <a:p>
            <a:pPr>
              <a:spcAft>
                <a:spcPts val="600"/>
              </a:spcAft>
            </a:pPr>
            <a:r>
              <a:rPr lang="tr-TR" sz="2800" noProof="1" smtClean="0"/>
              <a:t>Özniteliklerden geometrik verilerin sorgusu belirli öznitelik/özniteliklere sahip detay/detayların geometrik (konumsal) gösterimidir. </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4005064"/>
            <a:ext cx="691942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683568" y="3356992"/>
            <a:ext cx="7128792" cy="461665"/>
          </a:xfrm>
          <a:prstGeom prst="rect">
            <a:avLst/>
          </a:prstGeom>
        </p:spPr>
        <p:txBody>
          <a:bodyPr wrap="square">
            <a:spAutoFit/>
          </a:bodyPr>
          <a:lstStyle/>
          <a:p>
            <a:r>
              <a:rPr lang="tr-TR" sz="2400" i="1" dirty="0"/>
              <a:t>S</a:t>
            </a:r>
            <a:r>
              <a:rPr lang="tr-TR" sz="2400" i="1" dirty="0" smtClean="0"/>
              <a:t>ınıfı </a:t>
            </a:r>
            <a:r>
              <a:rPr lang="tr-TR" sz="2400" i="1" dirty="0"/>
              <a:t>konut olan </a:t>
            </a:r>
            <a:r>
              <a:rPr lang="tr-TR" sz="2400" i="1" dirty="0" smtClean="0"/>
              <a:t>detay hangisidir? </a:t>
            </a:r>
            <a:endParaRPr lang="tr-TR" sz="2400" i="1"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1008112"/>
          </a:xfrm>
        </p:spPr>
        <p:txBody>
          <a:bodyPr vert="horz" lIns="91440" tIns="45720" rIns="91440" bIns="45720" rtlCol="0" anchor="ctr">
            <a:noAutofit/>
          </a:bodyPr>
          <a:lstStyle/>
          <a:p>
            <a:r>
              <a:rPr lang="tr-TR" sz="3200" b="1" dirty="0">
                <a:solidFill>
                  <a:schemeClr val="accent4">
                    <a:lumMod val="75000"/>
                  </a:schemeClr>
                </a:solidFill>
              </a:rPr>
              <a:t>Sorgulama</a:t>
            </a:r>
            <a:endParaRPr lang="tr-TR" sz="3200" b="1" dirty="0">
              <a:solidFill>
                <a:schemeClr val="accent4">
                  <a:lumMod val="75000"/>
                </a:schemeClr>
              </a:solidFill>
            </a:endParaRPr>
          </a:p>
        </p:txBody>
      </p:sp>
      <p:sp>
        <p:nvSpPr>
          <p:cNvPr id="3" name="İçerik Yer Tutucusu 2"/>
          <p:cNvSpPr>
            <a:spLocks noGrp="1"/>
          </p:cNvSpPr>
          <p:nvPr>
            <p:ph idx="1"/>
          </p:nvPr>
        </p:nvSpPr>
        <p:spPr>
          <a:xfrm>
            <a:off x="457200" y="1196752"/>
            <a:ext cx="8363272" cy="5204048"/>
          </a:xfrm>
        </p:spPr>
        <p:txBody>
          <a:bodyPr>
            <a:noAutofit/>
          </a:bodyPr>
          <a:lstStyle/>
          <a:p>
            <a:pPr>
              <a:spcBef>
                <a:spcPts val="1200"/>
              </a:spcBef>
              <a:spcAft>
                <a:spcPts val="600"/>
              </a:spcAft>
            </a:pPr>
            <a:r>
              <a:rPr lang="tr-TR" sz="2600" noProof="1" smtClean="0"/>
              <a:t>Öznitelik sorguları, birçok veritabanı programında ortak olan ve ‘Yapısal Sorgu Dili (Structured Query Language): SQL’ adı verilen dildeki mantıksal ifadelere dayanır.</a:t>
            </a:r>
            <a:endParaRPr lang="tr-TR" sz="2600" noProof="1" smtClean="0"/>
          </a:p>
          <a:p>
            <a:pPr>
              <a:spcBef>
                <a:spcPts val="1200"/>
              </a:spcBef>
              <a:spcAft>
                <a:spcPts val="600"/>
              </a:spcAft>
            </a:pPr>
            <a:r>
              <a:rPr lang="tr-TR" sz="2600" noProof="1" smtClean="0"/>
              <a:t>Sorgulamada matematiksel işlemler, karşılaştırma operatörleri (işleçleri), mantıksal operatörler ve kısmi operatörlerden yararlanılır.</a:t>
            </a:r>
            <a:endParaRPr lang="tr-TR" sz="2600" noProof="1" smtClean="0"/>
          </a:p>
          <a:p>
            <a:pPr lvl="1">
              <a:spcBef>
                <a:spcPts val="1200"/>
              </a:spcBef>
              <a:spcAft>
                <a:spcPts val="600"/>
              </a:spcAft>
            </a:pPr>
            <a:r>
              <a:rPr lang="tr-TR" sz="2400" noProof="1" smtClean="0"/>
              <a:t>Matematiksel işlemler temel aritmetik işlemler (toplama, çıkarma, çarpma, bölme) ve üstel, logaritmik, trigonometrik vb. fonksiyonlardır.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69776"/>
            <a:ext cx="9144000" cy="1143000"/>
          </a:xfrm>
        </p:spPr>
        <p:txBody>
          <a:bodyPr vert="horz" lIns="91440" tIns="45720" rIns="91440" bIns="45720" rtlCol="0" anchor="ctr">
            <a:noAutofit/>
          </a:bodyPr>
          <a:lstStyle/>
          <a:p>
            <a:r>
              <a:rPr lang="tr-TR" sz="3000" b="1" dirty="0" smtClean="0">
                <a:solidFill>
                  <a:schemeClr val="accent4">
                    <a:lumMod val="75000"/>
                  </a:schemeClr>
                </a:solidFill>
              </a:rPr>
              <a:t>- Sorgulamada kullanılan temel aritmetik işlemler</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3713" y="1700808"/>
            <a:ext cx="384725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25760"/>
            <a:ext cx="9252520" cy="1143000"/>
          </a:xfrm>
        </p:spPr>
        <p:txBody>
          <a:bodyPr vert="horz" lIns="91440" tIns="45720" rIns="91440" bIns="45720" rtlCol="0" anchor="ctr">
            <a:noAutofit/>
          </a:bodyPr>
          <a:lstStyle/>
          <a:p>
            <a:r>
              <a:rPr lang="tr-TR" sz="3000" b="1" dirty="0" smtClean="0">
                <a:solidFill>
                  <a:schemeClr val="accent4">
                    <a:lumMod val="75000"/>
                  </a:schemeClr>
                </a:solidFill>
              </a:rPr>
              <a:t>- Sorgulamada </a:t>
            </a:r>
            <a:r>
              <a:rPr lang="tr-TR" sz="3000" b="1" dirty="0">
                <a:solidFill>
                  <a:schemeClr val="accent4">
                    <a:lumMod val="75000"/>
                  </a:schemeClr>
                </a:solidFill>
              </a:rPr>
              <a:t>kullanılan karşılaştırma </a:t>
            </a:r>
            <a:r>
              <a:rPr lang="tr-TR" sz="3000" b="1" dirty="0" smtClean="0">
                <a:solidFill>
                  <a:schemeClr val="accent4">
                    <a:lumMod val="75000"/>
                  </a:schemeClr>
                </a:solidFill>
              </a:rPr>
              <a:t>operatörleri</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67744" y="1556792"/>
            <a:ext cx="37433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25760"/>
            <a:ext cx="8532440" cy="1143000"/>
          </a:xfrm>
        </p:spPr>
        <p:txBody>
          <a:bodyPr vert="horz" lIns="91440" tIns="45720" rIns="91440" bIns="45720" rtlCol="0" anchor="ctr">
            <a:noAutofit/>
          </a:bodyPr>
          <a:lstStyle/>
          <a:p>
            <a:r>
              <a:rPr lang="tr-TR" sz="3000" b="1" dirty="0" smtClean="0">
                <a:solidFill>
                  <a:schemeClr val="accent4">
                    <a:lumMod val="75000"/>
                  </a:schemeClr>
                </a:solidFill>
              </a:rPr>
              <a:t>- Sorgulamada </a:t>
            </a:r>
            <a:r>
              <a:rPr lang="tr-TR" sz="3000" b="1" dirty="0">
                <a:solidFill>
                  <a:schemeClr val="accent4">
                    <a:lumMod val="75000"/>
                  </a:schemeClr>
                </a:solidFill>
              </a:rPr>
              <a:t>kullanılan mantıksal operatörler</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İçerik Yer Tutucusu 2"/>
          <p:cNvSpPr>
            <a:spLocks noGrp="1"/>
          </p:cNvSpPr>
          <p:nvPr>
            <p:ph idx="1"/>
          </p:nvPr>
        </p:nvSpPr>
        <p:spPr>
          <a:xfrm>
            <a:off x="457200" y="1196752"/>
            <a:ext cx="7715200" cy="1944216"/>
          </a:xfrm>
        </p:spPr>
        <p:txBody>
          <a:bodyPr>
            <a:noAutofit/>
          </a:bodyPr>
          <a:lstStyle/>
          <a:p>
            <a:pPr>
              <a:spcBef>
                <a:spcPts val="1200"/>
              </a:spcBef>
              <a:spcAft>
                <a:spcPts val="600"/>
              </a:spcAft>
            </a:pPr>
            <a:r>
              <a:rPr lang="tr-TR" sz="2400" noProof="1" smtClean="0"/>
              <a:t>Boolean Cebiri AND, OR, NOT ve XOR biçimindeki mantıksal operatörleri içerir. </a:t>
            </a:r>
            <a:endParaRPr lang="tr-TR" sz="2400" noProof="1" smtClean="0"/>
          </a:p>
          <a:p>
            <a:pPr>
              <a:spcBef>
                <a:spcPts val="1200"/>
              </a:spcBef>
              <a:spcAft>
                <a:spcPts val="600"/>
              </a:spcAft>
            </a:pPr>
            <a:r>
              <a:rPr lang="tr-TR" sz="2400" noProof="1" smtClean="0"/>
              <a:t>Bu mantıksal operatörlerle mantıksal koşullara göre sorgulardan bir sonuç kümesi oluşturulur. </a:t>
            </a:r>
            <a:endParaRPr lang="tr-TR" sz="2400" noProof="1" smtClean="0"/>
          </a:p>
          <a:p>
            <a:pPr marL="114300" indent="0">
              <a:spcBef>
                <a:spcPts val="1200"/>
              </a:spcBef>
              <a:spcAft>
                <a:spcPts val="600"/>
              </a:spcAft>
              <a:buNone/>
            </a:pPr>
            <a:r>
              <a:rPr lang="tr-TR" sz="2400" noProof="1" smtClean="0"/>
              <a:t> </a:t>
            </a:r>
            <a:endParaRPr lang="tr-TR" sz="2400" noProof="1"/>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3429000"/>
            <a:ext cx="6706692" cy="211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2008" y="44624"/>
            <a:ext cx="8388424" cy="1143000"/>
          </a:xfrm>
        </p:spPr>
        <p:txBody>
          <a:bodyPr vert="horz" lIns="91440" tIns="45720" rIns="91440" bIns="45720" rtlCol="0" anchor="ctr">
            <a:noAutofit/>
          </a:bodyPr>
          <a:lstStyle/>
          <a:p>
            <a:r>
              <a:rPr lang="tr-TR" sz="3000" b="1" dirty="0" smtClean="0">
                <a:solidFill>
                  <a:schemeClr val="accent4">
                    <a:lumMod val="75000"/>
                  </a:schemeClr>
                </a:solidFill>
              </a:rPr>
              <a:t>- Sorgulamada </a:t>
            </a:r>
            <a:r>
              <a:rPr lang="tr-TR" sz="3000" b="1" dirty="0">
                <a:solidFill>
                  <a:schemeClr val="accent4">
                    <a:lumMod val="75000"/>
                  </a:schemeClr>
                </a:solidFill>
              </a:rPr>
              <a:t>kullanılan mantıksal operatörler</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İçerik Yer Tutucusu 2"/>
          <p:cNvSpPr>
            <a:spLocks noGrp="1"/>
          </p:cNvSpPr>
          <p:nvPr>
            <p:ph idx="1"/>
          </p:nvPr>
        </p:nvSpPr>
        <p:spPr>
          <a:xfrm>
            <a:off x="457200" y="1124744"/>
            <a:ext cx="7715200" cy="1008112"/>
          </a:xfrm>
        </p:spPr>
        <p:txBody>
          <a:bodyPr>
            <a:noAutofit/>
          </a:bodyPr>
          <a:lstStyle/>
          <a:p>
            <a:pPr>
              <a:spcBef>
                <a:spcPts val="1200"/>
              </a:spcBef>
              <a:spcAft>
                <a:spcPts val="600"/>
              </a:spcAft>
            </a:pPr>
            <a:r>
              <a:rPr lang="tr-TR" sz="2400" noProof="1" smtClean="0"/>
              <a:t>Mantıksal ifadelerin grafiksel gösterimi için temel küme gösterim şeması olan Venn şeması kullanılır.  </a:t>
            </a:r>
            <a:endParaRPr lang="tr-TR" sz="2400" noProof="1"/>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3535" y="3175166"/>
            <a:ext cx="3641637" cy="351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4211960" y="2298003"/>
            <a:ext cx="4320480" cy="1754326"/>
          </a:xfrm>
          <a:prstGeom prst="rect">
            <a:avLst/>
          </a:prstGeom>
        </p:spPr>
        <p:txBody>
          <a:bodyPr wrap="square">
            <a:spAutoFit/>
          </a:bodyPr>
          <a:lstStyle/>
          <a:p>
            <a:r>
              <a:rPr lang="tr-TR" b="1" dirty="0" smtClean="0"/>
              <a:t>AND → </a:t>
            </a:r>
            <a:r>
              <a:rPr lang="tr-TR" dirty="0" smtClean="0"/>
              <a:t>iki </a:t>
            </a:r>
            <a:r>
              <a:rPr lang="tr-TR" dirty="0"/>
              <a:t>koşulu aynı anda sağlayan </a:t>
            </a:r>
            <a:endParaRPr lang="tr-TR" dirty="0" smtClean="0"/>
          </a:p>
          <a:p>
            <a:r>
              <a:rPr lang="tr-TR" b="1" dirty="0" smtClean="0"/>
              <a:t>OR </a:t>
            </a:r>
            <a:r>
              <a:rPr lang="tr-TR" b="1" dirty="0"/>
              <a:t>→ </a:t>
            </a:r>
            <a:r>
              <a:rPr lang="tr-TR" dirty="0" smtClean="0"/>
              <a:t>bir </a:t>
            </a:r>
            <a:r>
              <a:rPr lang="tr-TR" dirty="0"/>
              <a:t>koşulu VEYA diğer koşulu sağlayan </a:t>
            </a:r>
            <a:endParaRPr lang="tr-TR" dirty="0" smtClean="0"/>
          </a:p>
          <a:p>
            <a:r>
              <a:rPr lang="tr-TR" b="1" dirty="0" smtClean="0"/>
              <a:t>NOT </a:t>
            </a:r>
            <a:r>
              <a:rPr lang="tr-TR" b="1" dirty="0"/>
              <a:t>→</a:t>
            </a:r>
            <a:r>
              <a:rPr lang="tr-TR" dirty="0" smtClean="0"/>
              <a:t> sadece bir koşulu sağlayan (diğer koşulu sağlayanın hariç tutulduğu)</a:t>
            </a:r>
            <a:endParaRPr lang="tr-TR" dirty="0" smtClean="0"/>
          </a:p>
          <a:p>
            <a:r>
              <a:rPr lang="tr-TR" b="1" dirty="0" smtClean="0"/>
              <a:t>XOR </a:t>
            </a:r>
            <a:r>
              <a:rPr lang="tr-TR" b="1" dirty="0"/>
              <a:t>→</a:t>
            </a:r>
            <a:r>
              <a:rPr lang="tr-TR" dirty="0" smtClean="0"/>
              <a:t> </a:t>
            </a:r>
            <a:r>
              <a:rPr lang="tr-TR" dirty="0"/>
              <a:t>iki </a:t>
            </a:r>
            <a:r>
              <a:rPr lang="tr-TR" dirty="0" smtClean="0"/>
              <a:t>koşulu aynı anda sağlayanın hariç tutulduğu</a:t>
            </a:r>
            <a:endParaRPr lang="tr-TR"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6024" y="125760"/>
            <a:ext cx="8388424" cy="1143000"/>
          </a:xfrm>
        </p:spPr>
        <p:txBody>
          <a:bodyPr vert="horz" lIns="91440" tIns="45720" rIns="91440" bIns="45720" rtlCol="0" anchor="ctr">
            <a:noAutofit/>
          </a:bodyPr>
          <a:lstStyle/>
          <a:p>
            <a:r>
              <a:rPr lang="tr-TR" sz="3000" b="1" dirty="0">
                <a:solidFill>
                  <a:schemeClr val="accent4">
                    <a:lumMod val="75000"/>
                  </a:schemeClr>
                </a:solidFill>
              </a:rPr>
              <a:t>Sorgulamada kullanılan kısmi operatörler</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İçerik Yer Tutucusu 2"/>
          <p:cNvSpPr>
            <a:spLocks noGrp="1"/>
          </p:cNvSpPr>
          <p:nvPr>
            <p:ph idx="1"/>
          </p:nvPr>
        </p:nvSpPr>
        <p:spPr>
          <a:xfrm>
            <a:off x="457200" y="1340768"/>
            <a:ext cx="7715200" cy="4464496"/>
          </a:xfrm>
        </p:spPr>
        <p:txBody>
          <a:bodyPr>
            <a:noAutofit/>
          </a:bodyPr>
          <a:lstStyle/>
          <a:p>
            <a:pPr>
              <a:spcBef>
                <a:spcPts val="1200"/>
              </a:spcBef>
              <a:spcAft>
                <a:spcPts val="600"/>
              </a:spcAft>
            </a:pPr>
            <a:r>
              <a:rPr lang="tr-TR" sz="2800" b="1" dirty="0" smtClean="0"/>
              <a:t>LIKE</a:t>
            </a:r>
            <a:r>
              <a:rPr lang="tr-TR" sz="2800" dirty="0" smtClean="0"/>
              <a:t> </a:t>
            </a:r>
            <a:r>
              <a:rPr lang="tr-TR" sz="2800" dirty="0"/>
              <a:t>- Bazı kriterlere göre kısmi bir arama ve seçim yapılması için </a:t>
            </a:r>
            <a:r>
              <a:rPr lang="tr-TR" sz="2800" noProof="1" smtClean="0"/>
              <a:t>kullanılır</a:t>
            </a:r>
            <a:r>
              <a:rPr lang="tr-TR" sz="2800" dirty="0" smtClean="0"/>
              <a:t>. </a:t>
            </a:r>
            <a:endParaRPr lang="tr-TR" sz="2800" dirty="0" smtClean="0"/>
          </a:p>
          <a:p>
            <a:pPr>
              <a:spcBef>
                <a:spcPts val="1200"/>
              </a:spcBef>
              <a:spcAft>
                <a:spcPts val="600"/>
              </a:spcAft>
            </a:pPr>
            <a:endParaRPr lang="tr-TR" sz="2400" dirty="0"/>
          </a:p>
          <a:p>
            <a:pPr marL="114300" indent="0" algn="ctr">
              <a:spcBef>
                <a:spcPts val="1200"/>
              </a:spcBef>
              <a:spcAft>
                <a:spcPts val="600"/>
              </a:spcAft>
              <a:buNone/>
            </a:pPr>
            <a:r>
              <a:rPr lang="tr-TR" sz="2400" noProof="1" smtClean="0"/>
              <a:t>ilAd </a:t>
            </a:r>
            <a:r>
              <a:rPr lang="tr-TR" sz="2400" b="1" noProof="1" smtClean="0"/>
              <a:t>LIKE</a:t>
            </a:r>
            <a:r>
              <a:rPr lang="tr-TR" sz="2400" noProof="1" smtClean="0"/>
              <a:t> 'Ma%’</a:t>
            </a:r>
            <a:endParaRPr lang="tr-TR" sz="2400" noProof="1" smtClean="0"/>
          </a:p>
          <a:p>
            <a:pPr marL="114300" indent="0" algn="ctr">
              <a:spcBef>
                <a:spcPts val="1200"/>
              </a:spcBef>
              <a:spcAft>
                <a:spcPts val="600"/>
              </a:spcAft>
              <a:buNone/>
            </a:pPr>
            <a:r>
              <a:rPr lang="tr-TR" sz="2400" u="sng" dirty="0" smtClean="0"/>
              <a:t>Sorgu sonucu:</a:t>
            </a:r>
            <a:endParaRPr lang="tr-TR" sz="2400" u="sng" dirty="0"/>
          </a:p>
          <a:p>
            <a:pPr marL="114300" indent="0" algn="ctr">
              <a:spcBef>
                <a:spcPts val="0"/>
              </a:spcBef>
              <a:buNone/>
            </a:pPr>
            <a:r>
              <a:rPr lang="tr-TR" sz="2400" dirty="0" smtClean="0"/>
              <a:t>Malatya</a:t>
            </a:r>
            <a:endParaRPr lang="tr-TR" sz="2400" dirty="0" smtClean="0"/>
          </a:p>
          <a:p>
            <a:pPr marL="114300" indent="0" algn="ctr">
              <a:spcBef>
                <a:spcPts val="0"/>
              </a:spcBef>
              <a:buNone/>
            </a:pPr>
            <a:r>
              <a:rPr lang="tr-TR" sz="2400" dirty="0" smtClean="0"/>
              <a:t>Mardin </a:t>
            </a:r>
            <a:endParaRPr lang="tr-TR" sz="2400" dirty="0"/>
          </a:p>
          <a:p>
            <a:pPr marL="114300" indent="0" algn="ctr">
              <a:spcBef>
                <a:spcPts val="0"/>
              </a:spcBef>
              <a:buNone/>
            </a:pPr>
            <a:r>
              <a:rPr lang="tr-TR" sz="2400" dirty="0" smtClean="0"/>
              <a:t>Manisa</a:t>
            </a:r>
            <a:endParaRPr lang="tr-TR" sz="2400"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04664"/>
            <a:ext cx="8280920" cy="792088"/>
          </a:xfrm>
        </p:spPr>
        <p:txBody>
          <a:bodyPr vert="horz" lIns="91440" tIns="45720" rIns="91440" bIns="45720" rtlCol="0" anchor="ctr">
            <a:noAutofit/>
          </a:bodyPr>
          <a:lstStyle/>
          <a:p>
            <a:r>
              <a:rPr lang="tr-TR" sz="3600" b="1" i="1" dirty="0">
                <a:solidFill>
                  <a:schemeClr val="accent4">
                    <a:lumMod val="75000"/>
                  </a:schemeClr>
                </a:solidFill>
              </a:rPr>
              <a:t>Geometrik </a:t>
            </a:r>
            <a:r>
              <a:rPr lang="tr-TR" sz="3600" b="1" i="1" dirty="0" smtClean="0">
                <a:solidFill>
                  <a:schemeClr val="accent4">
                    <a:lumMod val="75000"/>
                  </a:schemeClr>
                </a:solidFill>
              </a:rPr>
              <a:t> Verilerin Sorgulanması</a:t>
            </a:r>
            <a:endParaRPr lang="tr-TR" sz="3600" b="1" i="1" dirty="0">
              <a:solidFill>
                <a:schemeClr val="accent4">
                  <a:lumMod val="75000"/>
                </a:schemeClr>
              </a:solidFill>
            </a:endParaRPr>
          </a:p>
        </p:txBody>
      </p:sp>
      <p:sp>
        <p:nvSpPr>
          <p:cNvPr id="3" name="İçerik Yer Tutucusu 2"/>
          <p:cNvSpPr>
            <a:spLocks noGrp="1"/>
          </p:cNvSpPr>
          <p:nvPr>
            <p:ph idx="1"/>
          </p:nvPr>
        </p:nvSpPr>
        <p:spPr>
          <a:xfrm>
            <a:off x="179512" y="1412776"/>
            <a:ext cx="8640960" cy="3960440"/>
          </a:xfrm>
        </p:spPr>
        <p:txBody>
          <a:bodyPr>
            <a:noAutofit/>
          </a:bodyPr>
          <a:lstStyle/>
          <a:p>
            <a:pPr>
              <a:lnSpc>
                <a:spcPct val="90000"/>
              </a:lnSpc>
              <a:spcBef>
                <a:spcPts val="1200"/>
              </a:spcBef>
            </a:pPr>
            <a:r>
              <a:rPr lang="tr-TR" sz="2800" noProof="1" smtClean="0"/>
              <a:t>Geometrik verilerin sorgusu, bir CBS'nin coğrafi bileşenlerinin, yani noktaların, çizgilerin ve alanların sorgulanmasını kapsar.</a:t>
            </a:r>
            <a:endParaRPr lang="tr-TR" sz="2800" noProof="1" smtClean="0"/>
          </a:p>
          <a:p>
            <a:pPr>
              <a:lnSpc>
                <a:spcPct val="90000"/>
              </a:lnSpc>
              <a:spcBef>
                <a:spcPts val="1200"/>
              </a:spcBef>
            </a:pPr>
            <a:r>
              <a:rPr lang="tr-TR" sz="2800" noProof="1" smtClean="0"/>
              <a:t>Geometrik verilerin sorgusu </a:t>
            </a:r>
            <a:endParaRPr lang="tr-TR" sz="2800" noProof="1" smtClean="0"/>
          </a:p>
          <a:p>
            <a:pPr lvl="1">
              <a:lnSpc>
                <a:spcPct val="90000"/>
              </a:lnSpc>
              <a:spcBef>
                <a:spcPts val="1200"/>
              </a:spcBef>
            </a:pPr>
            <a:r>
              <a:rPr lang="tr-TR" sz="2600" noProof="1" smtClean="0"/>
              <a:t>Geometrik verilerden özniteliklerin sorgusu</a:t>
            </a:r>
            <a:endParaRPr lang="tr-TR" sz="2600" noProof="1" smtClean="0"/>
          </a:p>
          <a:p>
            <a:pPr lvl="1">
              <a:lnSpc>
                <a:spcPct val="90000"/>
              </a:lnSpc>
              <a:spcBef>
                <a:spcPts val="1200"/>
              </a:spcBef>
            </a:pPr>
            <a:r>
              <a:rPr lang="tr-TR" sz="2600" noProof="1" smtClean="0"/>
              <a:t>Geometrik verilere bağlı olarak geometrik verilerin sorgusu</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116632"/>
            <a:ext cx="8280920" cy="1152128"/>
          </a:xfrm>
        </p:spPr>
        <p:txBody>
          <a:bodyPr vert="horz" lIns="91440" tIns="45720" rIns="91440" bIns="45720" rtlCol="0" anchor="ctr">
            <a:noAutofit/>
          </a:bodyPr>
          <a:lstStyle/>
          <a:p>
            <a:pPr lvl="1" algn="l" rtl="0">
              <a:spcBef>
                <a:spcPct val="0"/>
              </a:spcBef>
            </a:pPr>
            <a:r>
              <a:rPr lang="tr-TR" sz="3000" b="1" i="1" dirty="0" smtClean="0">
                <a:solidFill>
                  <a:schemeClr val="accent4">
                    <a:lumMod val="75000"/>
                  </a:schemeClr>
                </a:solidFill>
              </a:rPr>
              <a:t>- Geometrik </a:t>
            </a:r>
            <a:r>
              <a:rPr lang="tr-TR" sz="3000" b="1" i="1" dirty="0">
                <a:solidFill>
                  <a:schemeClr val="accent4">
                    <a:lumMod val="75000"/>
                  </a:schemeClr>
                </a:solidFill>
              </a:rPr>
              <a:t>verilerden özniteliklerin </a:t>
            </a:r>
            <a:r>
              <a:rPr lang="tr-TR" sz="3000" b="1" i="1" dirty="0" smtClean="0">
                <a:solidFill>
                  <a:schemeClr val="accent4">
                    <a:lumMod val="75000"/>
                  </a:schemeClr>
                </a:solidFill>
              </a:rPr>
              <a:t>sorgusu</a:t>
            </a:r>
            <a:endParaRPr lang="tr-TR" sz="3000" b="1" i="1" dirty="0">
              <a:solidFill>
                <a:schemeClr val="accent4">
                  <a:lumMod val="75000"/>
                </a:schemeClr>
              </a:solidFill>
            </a:endParaRPr>
          </a:p>
        </p:txBody>
      </p:sp>
      <p:sp>
        <p:nvSpPr>
          <p:cNvPr id="3" name="İçerik Yer Tutucusu 2"/>
          <p:cNvSpPr>
            <a:spLocks noGrp="1"/>
          </p:cNvSpPr>
          <p:nvPr>
            <p:ph idx="1"/>
          </p:nvPr>
        </p:nvSpPr>
        <p:spPr>
          <a:xfrm>
            <a:off x="234752" y="1196752"/>
            <a:ext cx="8081664" cy="2016224"/>
          </a:xfrm>
        </p:spPr>
        <p:txBody>
          <a:bodyPr>
            <a:noAutofit/>
          </a:bodyPr>
          <a:lstStyle/>
          <a:p>
            <a:pPr>
              <a:spcAft>
                <a:spcPts val="600"/>
              </a:spcAft>
            </a:pPr>
            <a:r>
              <a:rPr lang="tr-TR" sz="2800" dirty="0"/>
              <a:t>Geometrik verilerden özniteliklerin sorgusu, belirli bir katmanda seçilen bir detayın özniteliklerinin görüntülenmesi işlemidir. </a:t>
            </a: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6" name="Resim 5"/>
          <p:cNvPicPr/>
          <p:nvPr/>
        </p:nvPicPr>
        <p:blipFill>
          <a:blip r:embed="rId1">
            <a:extLst>
              <a:ext uri="{28A0092B-C50C-407E-A947-70E740481C1C}">
                <a14:useLocalDpi xmlns:a14="http://schemas.microsoft.com/office/drawing/2010/main" val="0"/>
              </a:ext>
            </a:extLst>
          </a:blip>
          <a:stretch>
            <a:fillRect/>
          </a:stretch>
        </p:blipFill>
        <p:spPr>
          <a:xfrm>
            <a:off x="1331640" y="3986366"/>
            <a:ext cx="6062977" cy="2106930"/>
          </a:xfrm>
          <a:prstGeom prst="rect">
            <a:avLst/>
          </a:prstGeom>
        </p:spPr>
      </p:pic>
      <p:sp>
        <p:nvSpPr>
          <p:cNvPr id="7" name="Dikdörtgen 6"/>
          <p:cNvSpPr/>
          <p:nvPr/>
        </p:nvSpPr>
        <p:spPr>
          <a:xfrm>
            <a:off x="611560" y="3255367"/>
            <a:ext cx="7200800" cy="461665"/>
          </a:xfrm>
          <a:prstGeom prst="rect">
            <a:avLst/>
          </a:prstGeom>
        </p:spPr>
        <p:txBody>
          <a:bodyPr wrap="square">
            <a:spAutoFit/>
          </a:bodyPr>
          <a:lstStyle/>
          <a:p>
            <a:r>
              <a:rPr lang="tr-TR" sz="2400" i="1" dirty="0"/>
              <a:t>Seçilmiş olan </a:t>
            </a:r>
            <a:r>
              <a:rPr lang="tr-TR" sz="2400" i="1" dirty="0" smtClean="0"/>
              <a:t>binanın  yapım yılı ve </a:t>
            </a:r>
            <a:r>
              <a:rPr lang="tr-TR" sz="2400" i="1" dirty="0"/>
              <a:t>kat </a:t>
            </a:r>
            <a:r>
              <a:rPr lang="tr-TR" sz="2400" i="1" dirty="0" smtClean="0"/>
              <a:t>adedi nedir?</a:t>
            </a:r>
            <a:endParaRPr lang="tr-TR" sz="2400"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76672"/>
            <a:ext cx="8712968" cy="1512168"/>
          </a:xfrm>
        </p:spPr>
        <p:txBody>
          <a:bodyPr vert="horz" lIns="91440" tIns="45720" rIns="91440" bIns="45720" rtlCol="0" anchor="ctr">
            <a:noAutofit/>
          </a:bodyPr>
          <a:lstStyle/>
          <a:p>
            <a:pPr marL="342900" indent="-228600">
              <a:spcBef>
                <a:spcPct val="20000"/>
              </a:spcBef>
              <a:buClr>
                <a:schemeClr val="accent1"/>
              </a:buClr>
              <a:buFont typeface="Arial" panose="020B0604020202020204" pitchFamily="34" charset="0"/>
              <a:buChar char="•"/>
            </a:pPr>
            <a:r>
              <a:rPr lang="tr-TR" sz="2400" b="1" noProof="1" smtClean="0">
                <a:solidFill>
                  <a:schemeClr val="tx1"/>
                </a:solidFill>
                <a:latin typeface="+mn-lt"/>
                <a:ea typeface="+mn-ea"/>
                <a:cs typeface="+mn-cs"/>
              </a:rPr>
              <a:t>Otomatik koordinat  aktarımı:  </a:t>
            </a:r>
            <a:r>
              <a:rPr lang="tr-TR" sz="2400" noProof="1" smtClean="0">
                <a:solidFill>
                  <a:schemeClr val="tx1"/>
                </a:solidFill>
                <a:latin typeface="+mn-lt"/>
                <a:ea typeface="+mn-ea"/>
                <a:cs typeface="+mn-cs"/>
              </a:rPr>
              <a:t>Bugün birçok  jeodezik  ölçme aletinde ölçümlerden koordinatları doğrudan elde etmek mümkün olup, bu koordinat değerleri bilgisayarlara doğrudan aktarılabilirler .</a:t>
            </a:r>
            <a:endParaRPr lang="tr-TR" sz="2400" noProof="1">
              <a:solidFill>
                <a:schemeClr val="tx1"/>
              </a:solidFill>
              <a:latin typeface="+mn-lt"/>
              <a:ea typeface="+mn-ea"/>
              <a:cs typeface="+mn-cs"/>
            </a:endParaRPr>
          </a:p>
        </p:txBody>
      </p:sp>
      <p:pic>
        <p:nvPicPr>
          <p:cNvPr id="8" name="Resim 7"/>
          <p:cNvPicPr/>
          <p:nvPr/>
        </p:nvPicPr>
        <p:blipFill>
          <a:blip r:embed="rId1">
            <a:extLst>
              <a:ext uri="{28A0092B-C50C-407E-A947-70E740481C1C}">
                <a14:useLocalDpi xmlns:a14="http://schemas.microsoft.com/office/drawing/2010/main" val="0"/>
              </a:ext>
            </a:extLst>
          </a:blip>
          <a:stretch>
            <a:fillRect/>
          </a:stretch>
        </p:blipFill>
        <p:spPr>
          <a:xfrm>
            <a:off x="3707904" y="1988840"/>
            <a:ext cx="5436096" cy="4869160"/>
          </a:xfrm>
          <a:prstGeom prst="rect">
            <a:avLst/>
          </a:prstGeom>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8856984" cy="1152128"/>
          </a:xfrm>
        </p:spPr>
        <p:txBody>
          <a:bodyPr vert="horz" lIns="91440" tIns="45720" rIns="91440" bIns="45720" rtlCol="0" anchor="ctr">
            <a:noAutofit/>
          </a:bodyPr>
          <a:lstStyle/>
          <a:p>
            <a:pPr lvl="1" algn="l" rtl="0">
              <a:spcBef>
                <a:spcPct val="0"/>
              </a:spcBef>
            </a:pPr>
            <a:r>
              <a:rPr lang="tr-TR" sz="3000" b="1" i="1" dirty="0" smtClean="0">
                <a:solidFill>
                  <a:schemeClr val="accent4">
                    <a:lumMod val="75000"/>
                  </a:schemeClr>
                </a:solidFill>
              </a:rPr>
              <a:t>- Geometrik </a:t>
            </a:r>
            <a:r>
              <a:rPr lang="tr-TR" sz="3000" b="1" i="1" dirty="0">
                <a:solidFill>
                  <a:schemeClr val="accent4">
                    <a:lumMod val="75000"/>
                  </a:schemeClr>
                </a:solidFill>
              </a:rPr>
              <a:t>verilere bağlı olarak geometrik verilerin </a:t>
            </a:r>
            <a:r>
              <a:rPr lang="tr-TR" sz="3000" b="1" i="1" dirty="0" smtClean="0">
                <a:solidFill>
                  <a:schemeClr val="accent4">
                    <a:lumMod val="75000"/>
                  </a:schemeClr>
                </a:solidFill>
              </a:rPr>
              <a:t>sorgusu</a:t>
            </a:r>
            <a:endParaRPr lang="tr-TR" sz="3000" b="1" i="1" dirty="0">
              <a:solidFill>
                <a:schemeClr val="accent4">
                  <a:lumMod val="75000"/>
                </a:schemeClr>
              </a:solidFill>
            </a:endParaRPr>
          </a:p>
        </p:txBody>
      </p:sp>
      <p:sp>
        <p:nvSpPr>
          <p:cNvPr id="3" name="İçerik Yer Tutucusu 2"/>
          <p:cNvSpPr>
            <a:spLocks noGrp="1"/>
          </p:cNvSpPr>
          <p:nvPr>
            <p:ph idx="1"/>
          </p:nvPr>
        </p:nvSpPr>
        <p:spPr>
          <a:xfrm>
            <a:off x="234752" y="1700808"/>
            <a:ext cx="8729736" cy="4752528"/>
          </a:xfrm>
        </p:spPr>
        <p:txBody>
          <a:bodyPr>
            <a:noAutofit/>
          </a:bodyPr>
          <a:lstStyle/>
          <a:p>
            <a:pPr>
              <a:lnSpc>
                <a:spcPct val="90000"/>
              </a:lnSpc>
              <a:spcBef>
                <a:spcPts val="1200"/>
              </a:spcBef>
            </a:pPr>
            <a:r>
              <a:rPr lang="tr-TR" sz="2800" noProof="1" smtClean="0"/>
              <a:t>Geometrik verilere bağlı olarak geometrik verilerin sorgusu, lokasyon veya mekânsal ilişkilere dayalı olarak detayların seçilmesini içerir. </a:t>
            </a:r>
            <a:endParaRPr lang="tr-TR" sz="2800" noProof="1" smtClean="0"/>
          </a:p>
          <a:p>
            <a:pPr>
              <a:lnSpc>
                <a:spcPct val="90000"/>
              </a:lnSpc>
              <a:spcBef>
                <a:spcPts val="1200"/>
              </a:spcBef>
            </a:pPr>
            <a:r>
              <a:rPr lang="tr-TR" sz="2800" noProof="1" smtClean="0"/>
              <a:t>Geometrik verilere bağlı olarak geometrik verilerin sorgusu</a:t>
            </a:r>
            <a:endParaRPr lang="tr-TR" sz="2800" noProof="1" smtClean="0"/>
          </a:p>
          <a:p>
            <a:pPr lvl="1">
              <a:lnSpc>
                <a:spcPct val="90000"/>
              </a:lnSpc>
              <a:spcBef>
                <a:spcPts val="1200"/>
              </a:spcBef>
            </a:pPr>
            <a:r>
              <a:rPr lang="tr-TR" sz="2600" noProof="1" smtClean="0"/>
              <a:t>İçerme sorguları</a:t>
            </a:r>
            <a:endParaRPr lang="tr-TR" sz="2600" noProof="1" smtClean="0"/>
          </a:p>
          <a:p>
            <a:pPr lvl="1">
              <a:lnSpc>
                <a:spcPct val="90000"/>
              </a:lnSpc>
              <a:spcBef>
                <a:spcPts val="1200"/>
              </a:spcBef>
            </a:pPr>
            <a:r>
              <a:rPr lang="tr-TR" sz="2600" noProof="1" smtClean="0"/>
              <a:t>Kesişim sorguları</a:t>
            </a:r>
            <a:endParaRPr lang="tr-TR" sz="2600" noProof="1" smtClean="0"/>
          </a:p>
          <a:p>
            <a:pPr lvl="1">
              <a:lnSpc>
                <a:spcPct val="90000"/>
              </a:lnSpc>
              <a:spcBef>
                <a:spcPts val="1200"/>
              </a:spcBef>
            </a:pPr>
            <a:r>
              <a:rPr lang="tr-TR" sz="2600" noProof="1" smtClean="0"/>
              <a:t>Uzaklık ve tampon alan sorguları</a:t>
            </a:r>
            <a:endParaRPr lang="tr-TR" sz="2600" noProof="1" smtClean="0"/>
          </a:p>
          <a:p>
            <a:pPr lvl="1">
              <a:lnSpc>
                <a:spcPct val="90000"/>
              </a:lnSpc>
              <a:spcBef>
                <a:spcPts val="1200"/>
              </a:spcBef>
            </a:pPr>
            <a:r>
              <a:rPr lang="tr-TR" sz="2600" noProof="1" smtClean="0"/>
              <a:t>Patika sorguları</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7620000" cy="778098"/>
          </a:xfrm>
        </p:spPr>
        <p:txBody>
          <a:bodyPr vert="horz" lIns="91440" tIns="45720" rIns="91440" bIns="45720" rtlCol="0" anchor="ctr">
            <a:noAutofit/>
          </a:bodyPr>
          <a:lstStyle/>
          <a:p>
            <a:pPr lvl="1" algn="l" rtl="0">
              <a:spcBef>
                <a:spcPct val="0"/>
              </a:spcBef>
            </a:pPr>
            <a:r>
              <a:rPr lang="tr-TR" sz="3000" b="1" dirty="0">
                <a:solidFill>
                  <a:schemeClr val="accent4">
                    <a:lumMod val="75000"/>
                  </a:schemeClr>
                </a:solidFill>
              </a:rPr>
              <a:t>İçerme </a:t>
            </a:r>
            <a:r>
              <a:rPr lang="tr-TR" sz="3000" b="1" dirty="0" smtClean="0">
                <a:solidFill>
                  <a:schemeClr val="accent4">
                    <a:lumMod val="75000"/>
                  </a:schemeClr>
                </a:solidFill>
              </a:rPr>
              <a:t>sorgusu</a:t>
            </a:r>
            <a:endParaRPr lang="tr-TR" sz="3000" b="1" dirty="0">
              <a:solidFill>
                <a:schemeClr val="accent4">
                  <a:lumMod val="75000"/>
                </a:schemeClr>
              </a:solidFill>
            </a:endParaRPr>
          </a:p>
        </p:txBody>
      </p:sp>
      <p:sp>
        <p:nvSpPr>
          <p:cNvPr id="3" name="İçerik Yer Tutucusu 2"/>
          <p:cNvSpPr>
            <a:spLocks noGrp="1"/>
          </p:cNvSpPr>
          <p:nvPr>
            <p:ph idx="1"/>
          </p:nvPr>
        </p:nvSpPr>
        <p:spPr>
          <a:xfrm>
            <a:off x="457200" y="1268760"/>
            <a:ext cx="8435280" cy="5132040"/>
          </a:xfrm>
        </p:spPr>
        <p:txBody>
          <a:bodyPr>
            <a:normAutofit/>
          </a:bodyPr>
          <a:lstStyle/>
          <a:p>
            <a:pPr>
              <a:lnSpc>
                <a:spcPct val="90000"/>
              </a:lnSpc>
              <a:spcBef>
                <a:spcPts val="1200"/>
              </a:spcBef>
            </a:pPr>
            <a:r>
              <a:rPr lang="tr-TR" sz="2800" b="1" noProof="1" smtClean="0"/>
              <a:t>İçerme</a:t>
            </a:r>
            <a:r>
              <a:rPr lang="tr-TR" sz="2800" noProof="1" smtClean="0"/>
              <a:t> </a:t>
            </a:r>
            <a:r>
              <a:rPr lang="tr-TR" sz="2800" b="1" noProof="1" smtClean="0"/>
              <a:t>sorgusu</a:t>
            </a:r>
            <a:r>
              <a:rPr lang="tr-TR" sz="2800" noProof="1" smtClean="0"/>
              <a:t> bir bölge sorgusudur ve temel olarak "Bu bölgede ne var?" sorusunu sorar. </a:t>
            </a:r>
            <a:endParaRPr lang="tr-TR" sz="2800" noProof="1" smtClean="0"/>
          </a:p>
          <a:p>
            <a:pPr>
              <a:lnSpc>
                <a:spcPct val="90000"/>
              </a:lnSpc>
              <a:spcBef>
                <a:spcPts val="1200"/>
              </a:spcBef>
            </a:pPr>
            <a:r>
              <a:rPr lang="tr-TR" sz="2800" noProof="1" smtClean="0"/>
              <a:t>Bu sorguda bir bölge yani bir poligon tanımlanır ve bu şekilde tanımlanan poligonal alanın içinde, bitişiğinde veya bu alanla çakışan-üst üste binen alanlarda bulunan detaylar hakkında bilgi istenir.</a:t>
            </a:r>
            <a:endParaRPr lang="tr-TR" sz="2800" noProof="1" smtClean="0"/>
          </a:p>
          <a:p>
            <a:pPr>
              <a:lnSpc>
                <a:spcPct val="90000"/>
              </a:lnSpc>
              <a:spcBef>
                <a:spcPts val="1200"/>
              </a:spcBef>
            </a:pPr>
            <a:r>
              <a:rPr lang="tr-TR" sz="2800" noProof="1" smtClean="0"/>
              <a:t>Sorgu gerçekleştirilirken kullanılan sorgu bölgesi, dikdörtgen veya daire gibi düzgün geometrik şekiller olabileceği gibi, çokgen veya bir kentin sınırı gibi düzensiz şekiller de olabilir. </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620000" cy="778098"/>
          </a:xfrm>
        </p:spPr>
        <p:txBody>
          <a:bodyPr vert="horz" lIns="91440" tIns="45720" rIns="91440" bIns="45720" rtlCol="0" anchor="ctr">
            <a:noAutofit/>
          </a:bodyPr>
          <a:lstStyle/>
          <a:p>
            <a:pPr lvl="1" algn="l" rtl="0">
              <a:spcBef>
                <a:spcPct val="0"/>
              </a:spcBef>
            </a:pPr>
            <a:r>
              <a:rPr lang="tr-TR" sz="3000" b="1" dirty="0">
                <a:solidFill>
                  <a:schemeClr val="accent4">
                    <a:lumMod val="75000"/>
                  </a:schemeClr>
                </a:solidFill>
              </a:rPr>
              <a:t>İçerme s</a:t>
            </a:r>
            <a:r>
              <a:rPr lang="tr-TR" sz="3000" b="1" dirty="0" smtClean="0">
                <a:solidFill>
                  <a:schemeClr val="accent4">
                    <a:lumMod val="75000"/>
                  </a:schemeClr>
                </a:solidFill>
              </a:rPr>
              <a:t>orgusu</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8998" y="1988840"/>
            <a:ext cx="682533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626990" y="1268760"/>
            <a:ext cx="8409506" cy="461665"/>
          </a:xfrm>
          <a:prstGeom prst="rect">
            <a:avLst/>
          </a:prstGeom>
        </p:spPr>
        <p:txBody>
          <a:bodyPr wrap="square">
            <a:spAutoFit/>
          </a:bodyPr>
          <a:lstStyle/>
          <a:p>
            <a:r>
              <a:rPr lang="tr-TR" sz="2400" dirty="0" smtClean="0"/>
              <a:t>Seçilmiş ilin </a:t>
            </a:r>
            <a:r>
              <a:rPr lang="tr-TR" sz="2400" dirty="0"/>
              <a:t>içerisindeki </a:t>
            </a:r>
            <a:r>
              <a:rPr lang="tr-TR" sz="2400" dirty="0" smtClean="0"/>
              <a:t>göller hangileridir?</a:t>
            </a:r>
            <a:endParaRPr lang="tr-TR" sz="2400"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792088"/>
          </a:xfrm>
        </p:spPr>
        <p:txBody>
          <a:bodyPr vert="horz" lIns="91440" tIns="45720" rIns="91440" bIns="45720" rtlCol="0" anchor="ctr">
            <a:noAutofit/>
          </a:bodyPr>
          <a:lstStyle/>
          <a:p>
            <a:pPr lvl="1" algn="l" rtl="0">
              <a:spcBef>
                <a:spcPct val="0"/>
              </a:spcBef>
            </a:pPr>
            <a:r>
              <a:rPr lang="tr-TR" sz="3000" b="1" dirty="0" smtClean="0">
                <a:solidFill>
                  <a:schemeClr val="accent4">
                    <a:lumMod val="75000"/>
                  </a:schemeClr>
                </a:solidFill>
              </a:rPr>
              <a:t>Kesişim sorgusu</a:t>
            </a:r>
            <a:endParaRPr lang="tr-TR" sz="3000" b="1" dirty="0">
              <a:solidFill>
                <a:schemeClr val="accent4">
                  <a:lumMod val="75000"/>
                </a:schemeClr>
              </a:solidFill>
            </a:endParaRPr>
          </a:p>
        </p:txBody>
      </p:sp>
      <p:sp>
        <p:nvSpPr>
          <p:cNvPr id="3" name="İçerik Yer Tutucusu 2"/>
          <p:cNvSpPr>
            <a:spLocks noGrp="1"/>
          </p:cNvSpPr>
          <p:nvPr>
            <p:ph idx="1"/>
          </p:nvPr>
        </p:nvSpPr>
        <p:spPr>
          <a:xfrm>
            <a:off x="342121" y="1196752"/>
            <a:ext cx="7620000" cy="1008112"/>
          </a:xfrm>
        </p:spPr>
        <p:txBody>
          <a:bodyPr>
            <a:normAutofit/>
          </a:bodyPr>
          <a:lstStyle/>
          <a:p>
            <a:pPr>
              <a:spcAft>
                <a:spcPts val="600"/>
              </a:spcAft>
            </a:pPr>
            <a:r>
              <a:rPr lang="tr-TR" sz="2800" b="1" dirty="0"/>
              <a:t>Kesişim</a:t>
            </a:r>
            <a:r>
              <a:rPr lang="tr-TR" sz="2800" dirty="0"/>
              <a:t> </a:t>
            </a:r>
            <a:r>
              <a:rPr lang="tr-TR" sz="2800" b="1" dirty="0"/>
              <a:t>sorgusu</a:t>
            </a:r>
            <a:r>
              <a:rPr lang="tr-TR" sz="2800" dirty="0"/>
              <a:t> temel olarak bir detayla kesişen başka bir detayın belirlenmesidir. </a:t>
            </a: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3280395"/>
            <a:ext cx="7929433" cy="338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755576" y="2463279"/>
            <a:ext cx="8064896" cy="461665"/>
          </a:xfrm>
          <a:prstGeom prst="rect">
            <a:avLst/>
          </a:prstGeom>
        </p:spPr>
        <p:txBody>
          <a:bodyPr wrap="square">
            <a:spAutoFit/>
          </a:bodyPr>
          <a:lstStyle/>
          <a:p>
            <a:r>
              <a:rPr lang="tr-TR" sz="2400" dirty="0"/>
              <a:t>Seçilmiş olan derenin kestiği yollar hangileridir?</a:t>
            </a:r>
            <a:endParaRPr lang="tr-TR" sz="2400"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864096"/>
          </a:xfrm>
        </p:spPr>
        <p:txBody>
          <a:bodyPr vert="horz" lIns="91440" tIns="45720" rIns="91440" bIns="45720" rtlCol="0" anchor="ctr">
            <a:noAutofit/>
          </a:bodyPr>
          <a:lstStyle/>
          <a:p>
            <a:pPr lvl="1" algn="l" rtl="0">
              <a:spcBef>
                <a:spcPct val="0"/>
              </a:spcBef>
            </a:pPr>
            <a:r>
              <a:rPr lang="tr-TR" sz="3000" b="1" dirty="0">
                <a:solidFill>
                  <a:schemeClr val="accent4">
                    <a:lumMod val="75000"/>
                  </a:schemeClr>
                </a:solidFill>
              </a:rPr>
              <a:t>Uzaklık ve t</a:t>
            </a:r>
            <a:r>
              <a:rPr lang="tr-TR" sz="3000" b="1" dirty="0" smtClean="0">
                <a:solidFill>
                  <a:schemeClr val="accent4">
                    <a:lumMod val="75000"/>
                  </a:schemeClr>
                </a:solidFill>
              </a:rPr>
              <a:t>ampon </a:t>
            </a:r>
            <a:r>
              <a:rPr lang="tr-TR" sz="3000" b="1" dirty="0">
                <a:solidFill>
                  <a:schemeClr val="accent4">
                    <a:lumMod val="75000"/>
                  </a:schemeClr>
                </a:solidFill>
              </a:rPr>
              <a:t>a</a:t>
            </a:r>
            <a:r>
              <a:rPr lang="tr-TR" sz="3000" b="1" dirty="0" smtClean="0">
                <a:solidFill>
                  <a:schemeClr val="accent4">
                    <a:lumMod val="75000"/>
                  </a:schemeClr>
                </a:solidFill>
              </a:rPr>
              <a:t>lan </a:t>
            </a:r>
            <a:r>
              <a:rPr lang="tr-TR" sz="3000" b="1" dirty="0">
                <a:solidFill>
                  <a:schemeClr val="accent4">
                    <a:lumMod val="75000"/>
                  </a:schemeClr>
                </a:solidFill>
              </a:rPr>
              <a:t>s</a:t>
            </a:r>
            <a:r>
              <a:rPr lang="tr-TR" sz="3000" b="1" dirty="0" smtClean="0">
                <a:solidFill>
                  <a:schemeClr val="accent4">
                    <a:lumMod val="75000"/>
                  </a:schemeClr>
                </a:solidFill>
              </a:rPr>
              <a:t>orgusu</a:t>
            </a:r>
            <a:endParaRPr lang="tr-TR" sz="3000" b="1" dirty="0">
              <a:solidFill>
                <a:schemeClr val="accent4">
                  <a:lumMod val="75000"/>
                </a:schemeClr>
              </a:solidFill>
            </a:endParaRPr>
          </a:p>
        </p:txBody>
      </p:sp>
      <p:sp>
        <p:nvSpPr>
          <p:cNvPr id="3" name="İçerik Yer Tutucusu 2"/>
          <p:cNvSpPr>
            <a:spLocks noGrp="1"/>
          </p:cNvSpPr>
          <p:nvPr>
            <p:ph idx="1"/>
          </p:nvPr>
        </p:nvSpPr>
        <p:spPr>
          <a:xfrm>
            <a:off x="395536" y="1412776"/>
            <a:ext cx="7620000" cy="2736304"/>
          </a:xfrm>
        </p:spPr>
        <p:txBody>
          <a:bodyPr vert="horz" lIns="91440" tIns="45720" rIns="91440" bIns="45720" rtlCol="0">
            <a:noAutofit/>
          </a:bodyPr>
          <a:lstStyle/>
          <a:p>
            <a:pPr>
              <a:spcAft>
                <a:spcPts val="600"/>
              </a:spcAft>
            </a:pPr>
            <a:r>
              <a:rPr lang="tr-TR" sz="2800" b="1" dirty="0"/>
              <a:t>Uzaklık ve tampon alan sorguları </a:t>
            </a:r>
            <a:r>
              <a:rPr lang="tr-TR" sz="2800" dirty="0"/>
              <a:t>ile incelenen coğrafi varlıkların etrafında çeşitli araştırmalar için tampon bölgeler oluşturulur. </a:t>
            </a:r>
            <a:endParaRPr lang="tr-TR" sz="2800" dirty="0" smtClean="0"/>
          </a:p>
          <a:p>
            <a:pPr>
              <a:spcAft>
                <a:spcPts val="600"/>
              </a:spcAft>
            </a:pPr>
            <a:r>
              <a:rPr lang="tr-TR" sz="2800" dirty="0" smtClean="0"/>
              <a:t>Uzaklık </a:t>
            </a:r>
            <a:r>
              <a:rPr lang="tr-TR" sz="2800" dirty="0"/>
              <a:t>ve tampon alan sorgusu, "Bu coğrafi varlığa (nokta, çizgi veya alan) X mesafede ne var?" sorusunu sorar. </a:t>
            </a:r>
            <a:endParaRPr lang="tr-TR" sz="2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864096"/>
          </a:xfrm>
        </p:spPr>
        <p:txBody>
          <a:bodyPr vert="horz" lIns="91440" tIns="45720" rIns="91440" bIns="45720" rtlCol="0" anchor="ctr">
            <a:noAutofit/>
          </a:bodyPr>
          <a:lstStyle/>
          <a:p>
            <a:pPr lvl="1" algn="l" rtl="0">
              <a:spcBef>
                <a:spcPct val="0"/>
              </a:spcBef>
            </a:pPr>
            <a:r>
              <a:rPr lang="tr-TR" sz="3000" b="1" dirty="0">
                <a:solidFill>
                  <a:schemeClr val="accent4">
                    <a:lumMod val="75000"/>
                  </a:schemeClr>
                </a:solidFill>
              </a:rPr>
              <a:t>Uzaklık ve </a:t>
            </a:r>
            <a:r>
              <a:rPr lang="tr-TR" sz="3000" b="1" dirty="0" smtClean="0">
                <a:solidFill>
                  <a:schemeClr val="accent4">
                    <a:lumMod val="75000"/>
                  </a:schemeClr>
                </a:solidFill>
              </a:rPr>
              <a:t>Tampon Alan Sorgusu</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126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9146" y="2189552"/>
            <a:ext cx="6789644" cy="450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467544" y="1157843"/>
            <a:ext cx="8424936" cy="830997"/>
          </a:xfrm>
          <a:prstGeom prst="rect">
            <a:avLst/>
          </a:prstGeom>
        </p:spPr>
        <p:txBody>
          <a:bodyPr wrap="square">
            <a:spAutoFit/>
          </a:bodyPr>
          <a:lstStyle/>
          <a:p>
            <a:r>
              <a:rPr lang="tr-TR" sz="2400" dirty="0"/>
              <a:t>S</a:t>
            </a:r>
            <a:r>
              <a:rPr lang="tr-TR" sz="2400" dirty="0" smtClean="0"/>
              <a:t>eçilmiş </a:t>
            </a:r>
            <a:r>
              <a:rPr lang="tr-TR" sz="2400" dirty="0"/>
              <a:t>olan yola 20 metre mesafeye kadar olan binalar hangileridir</a:t>
            </a:r>
            <a:r>
              <a:rPr lang="tr-TR" sz="2400" dirty="0" smtClean="0"/>
              <a:t>? </a:t>
            </a:r>
            <a:endParaRPr lang="tr-TR" sz="2400"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864096"/>
          </a:xfrm>
        </p:spPr>
        <p:txBody>
          <a:bodyPr vert="horz" lIns="91440" tIns="45720" rIns="91440" bIns="45720" rtlCol="0" anchor="ctr">
            <a:noAutofit/>
          </a:bodyPr>
          <a:lstStyle/>
          <a:p>
            <a:pPr lvl="1" algn="l" rtl="0">
              <a:spcBef>
                <a:spcPct val="0"/>
              </a:spcBef>
            </a:pPr>
            <a:r>
              <a:rPr lang="tr-TR" sz="3000" b="1" dirty="0" smtClean="0">
                <a:solidFill>
                  <a:schemeClr val="accent4">
                    <a:lumMod val="75000"/>
                  </a:schemeClr>
                </a:solidFill>
              </a:rPr>
              <a:t>Patika Sorgusu</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6" name="Dikdörtgen 5"/>
          <p:cNvSpPr/>
          <p:nvPr/>
        </p:nvSpPr>
        <p:spPr>
          <a:xfrm>
            <a:off x="251520" y="1268760"/>
            <a:ext cx="8640960" cy="3888432"/>
          </a:xfrm>
          <a:prstGeom prst="rect">
            <a:avLst/>
          </a:prstGeom>
        </p:spPr>
        <p:txBody>
          <a:bodyPr vert="horz" lIns="91440" tIns="45720" rIns="91440" bIns="45720" rtlCol="0">
            <a:noAutofit/>
          </a:bodyPr>
          <a:lstStyle/>
          <a:p>
            <a:pPr marL="342900" indent="-228600">
              <a:spcBef>
                <a:spcPct val="20000"/>
              </a:spcBef>
              <a:spcAft>
                <a:spcPts val="600"/>
              </a:spcAft>
              <a:buClr>
                <a:schemeClr val="accent1"/>
              </a:buClr>
              <a:buFont typeface="Arial" panose="020B0604020202020204" pitchFamily="34" charset="0"/>
              <a:buChar char="•"/>
            </a:pPr>
            <a:r>
              <a:rPr lang="tr-TR" sz="2600" noProof="1" smtClean="0"/>
              <a:t>Patika sorgulamaları, mekânsal verilerde bir ağ yapısının varlığını gerektiren biraz daha özel bir mekânsal sorgulama şeklidir. </a:t>
            </a:r>
            <a:endParaRPr lang="tr-TR" sz="2600" noProof="1" smtClean="0"/>
          </a:p>
          <a:p>
            <a:pPr marL="342900" indent="-228600">
              <a:spcBef>
                <a:spcPct val="20000"/>
              </a:spcBef>
              <a:spcAft>
                <a:spcPts val="600"/>
              </a:spcAft>
              <a:buClr>
                <a:schemeClr val="accent1"/>
              </a:buClr>
              <a:buFont typeface="Arial" panose="020B0604020202020204" pitchFamily="34" charset="0"/>
              <a:buChar char="•"/>
            </a:pPr>
            <a:r>
              <a:rPr lang="tr-TR" sz="2600" noProof="1" smtClean="0"/>
              <a:t>Ağlar; yollar, akarsular, petrol veya su boru hatları gibi birbirine bağlı çizgi segmentlerinin (bölümlerinin) kümeleridir.</a:t>
            </a:r>
            <a:endParaRPr lang="tr-TR" sz="2600" noProof="1" smtClean="0"/>
          </a:p>
          <a:p>
            <a:pPr marL="342900" indent="-228600">
              <a:spcBef>
                <a:spcPct val="20000"/>
              </a:spcBef>
              <a:spcAft>
                <a:spcPts val="600"/>
              </a:spcAft>
              <a:buClr>
                <a:schemeClr val="accent1"/>
              </a:buClr>
              <a:buFont typeface="Arial" panose="020B0604020202020204" pitchFamily="34" charset="0"/>
              <a:buChar char="•"/>
            </a:pPr>
            <a:r>
              <a:rPr lang="tr-TR" sz="2600" noProof="1" smtClean="0"/>
              <a:t>Tipik bir patika sorgusu, ağdaki bir noktadan diğerine en kısa rotayı bulmayı içerir.</a:t>
            </a:r>
            <a:endParaRPr lang="tr-TR" sz="2600" noProof="1"/>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7620000" cy="864096"/>
          </a:xfrm>
        </p:spPr>
        <p:txBody>
          <a:bodyPr vert="horz" lIns="91440" tIns="45720" rIns="91440" bIns="45720" rtlCol="0" anchor="ctr">
            <a:noAutofit/>
          </a:bodyPr>
          <a:lstStyle/>
          <a:p>
            <a:pPr lvl="1" algn="l" rtl="0">
              <a:spcBef>
                <a:spcPct val="0"/>
              </a:spcBef>
            </a:pPr>
            <a:r>
              <a:rPr lang="tr-TR" sz="3000" b="1" dirty="0" smtClean="0">
                <a:solidFill>
                  <a:schemeClr val="accent4">
                    <a:lumMod val="75000"/>
                  </a:schemeClr>
                </a:solidFill>
              </a:rPr>
              <a:t>Patika Sorgusu</a:t>
            </a:r>
            <a:endParaRPr lang="tr-TR" sz="3000" b="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Dikdörtgen 4"/>
          <p:cNvSpPr/>
          <p:nvPr/>
        </p:nvSpPr>
        <p:spPr>
          <a:xfrm>
            <a:off x="539552" y="1085835"/>
            <a:ext cx="8352928" cy="830997"/>
          </a:xfrm>
          <a:prstGeom prst="rect">
            <a:avLst/>
          </a:prstGeom>
        </p:spPr>
        <p:txBody>
          <a:bodyPr wrap="square">
            <a:spAutoFit/>
          </a:bodyPr>
          <a:lstStyle/>
          <a:p>
            <a:r>
              <a:rPr lang="tr-TR" sz="2400" dirty="0" smtClean="0"/>
              <a:t>A </a:t>
            </a:r>
            <a:r>
              <a:rPr lang="tr-TR" sz="2400" dirty="0"/>
              <a:t>noktasından B noktasına giden en kısa yol güzergâhı hangisidir</a:t>
            </a:r>
            <a:r>
              <a:rPr lang="tr-TR" sz="2400" dirty="0" smtClean="0"/>
              <a:t>? </a:t>
            </a:r>
            <a:endParaRPr lang="tr-TR" sz="2400" dirty="0"/>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2304" y="2204864"/>
            <a:ext cx="649125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2771800" y="5877272"/>
            <a:ext cx="3344377" cy="369332"/>
          </a:xfrm>
          <a:prstGeom prst="rect">
            <a:avLst/>
          </a:prstGeom>
        </p:spPr>
        <p:txBody>
          <a:bodyPr wrap="none">
            <a:spAutoFit/>
          </a:bodyPr>
          <a:lstStyle/>
          <a:p>
            <a:r>
              <a:rPr lang="tr-TR" dirty="0"/>
              <a:t>A-K-L-B güzergâhı (4+3+4=11 km) </a:t>
            </a:r>
            <a:endParaRPr lang="tr-TR"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7620000" cy="864096"/>
          </a:xfrm>
        </p:spPr>
        <p:txBody>
          <a:bodyPr vert="horz" lIns="91440" tIns="45720" rIns="91440" bIns="45720" rtlCol="0" anchor="ctr">
            <a:noAutofit/>
          </a:bodyPr>
          <a:lstStyle/>
          <a:p>
            <a:pPr lvl="1" algn="l" rtl="0">
              <a:spcBef>
                <a:spcPct val="0"/>
              </a:spcBef>
            </a:pPr>
            <a:r>
              <a:rPr lang="tr-TR" sz="3200" b="1" i="1" dirty="0" smtClean="0">
                <a:solidFill>
                  <a:schemeClr val="accent4">
                    <a:lumMod val="75000"/>
                  </a:schemeClr>
                </a:solidFill>
              </a:rPr>
              <a:t>Çoklu Sorgular</a:t>
            </a:r>
            <a:endParaRPr lang="tr-TR" sz="3200" b="1" i="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Dikdörtgen 6"/>
          <p:cNvSpPr/>
          <p:nvPr/>
        </p:nvSpPr>
        <p:spPr>
          <a:xfrm>
            <a:off x="395536" y="1124744"/>
            <a:ext cx="8496944" cy="2952328"/>
          </a:xfrm>
          <a:prstGeom prst="rect">
            <a:avLst/>
          </a:prstGeom>
        </p:spPr>
        <p:txBody>
          <a:bodyPr vert="horz" lIns="91440" tIns="45720" rIns="91440" bIns="45720" rtlCol="0">
            <a:noAutofit/>
          </a:bodyPr>
          <a:lstStyle/>
          <a:p>
            <a:pPr marL="342900" indent="-228600">
              <a:spcBef>
                <a:spcPct val="20000"/>
              </a:spcBef>
              <a:spcAft>
                <a:spcPts val="600"/>
              </a:spcAft>
              <a:buClr>
                <a:schemeClr val="accent1"/>
              </a:buClr>
              <a:buFont typeface="Arial" panose="020B0604020202020204" pitchFamily="34" charset="0"/>
              <a:buChar char="•"/>
            </a:pPr>
            <a:r>
              <a:rPr lang="tr-TR" sz="3000" dirty="0" smtClean="0"/>
              <a:t>Birden </a:t>
            </a:r>
            <a:r>
              <a:rPr lang="tr-TR" sz="3000" dirty="0"/>
              <a:t>daha fazla sayıda geometrik </a:t>
            </a:r>
            <a:r>
              <a:rPr lang="tr-TR" sz="3000" dirty="0" smtClean="0"/>
              <a:t>veri </a:t>
            </a:r>
            <a:r>
              <a:rPr lang="tr-TR" sz="3000" dirty="0"/>
              <a:t>sorgusu ve öznitelik </a:t>
            </a:r>
            <a:r>
              <a:rPr lang="tr-TR" sz="3000" dirty="0" smtClean="0"/>
              <a:t>veri sorgusu </a:t>
            </a:r>
            <a:r>
              <a:rPr lang="tr-TR" sz="3000" dirty="0"/>
              <a:t>karmaşık bir araştırmada birleştirilebilir ve bu tür sorgular çoklu sorgular olarak adlandırılır.</a:t>
            </a:r>
            <a:r>
              <a:rPr lang="tr-TR" sz="3000" b="1" dirty="0"/>
              <a:t> </a:t>
            </a:r>
            <a:endParaRPr lang="tr-TR" sz="3000"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Kaynaklar</a:t>
            </a:r>
            <a:endParaRPr lang="tr-TR" b="1" dirty="0"/>
          </a:p>
        </p:txBody>
      </p:sp>
      <p:sp>
        <p:nvSpPr>
          <p:cNvPr id="3" name="İçerik Yer Tutucusu 2"/>
          <p:cNvSpPr>
            <a:spLocks noGrp="1"/>
          </p:cNvSpPr>
          <p:nvPr>
            <p:ph idx="1"/>
          </p:nvPr>
        </p:nvSpPr>
        <p:spPr/>
        <p:txBody>
          <a:bodyPr>
            <a:normAutofit/>
          </a:bodyPr>
          <a:lstStyle/>
          <a:p>
            <a:pPr>
              <a:spcBef>
                <a:spcPts val="1200"/>
              </a:spcBef>
            </a:pPr>
            <a:r>
              <a:rPr lang="tr-TR" sz="2200" noProof="1" smtClean="0"/>
              <a:t>Dönmez, A. 2001. Bilgisayarcı Matematikçiler. </a:t>
            </a:r>
            <a:r>
              <a:rPr lang="tr-TR" sz="2200" i="1" noProof="1" smtClean="0"/>
              <a:t>Doğuş Üniversitesi Dergisi</a:t>
            </a:r>
            <a:r>
              <a:rPr lang="tr-TR" sz="2200" noProof="1" smtClean="0"/>
              <a:t>, 4, 29-38.</a:t>
            </a:r>
            <a:endParaRPr lang="tr-TR" sz="2200" noProof="1" smtClean="0"/>
          </a:p>
          <a:p>
            <a:pPr>
              <a:spcBef>
                <a:spcPts val="1200"/>
              </a:spcBef>
            </a:pPr>
            <a:r>
              <a:rPr lang="tr-TR" sz="2200" noProof="1" smtClean="0"/>
              <a:t>Öztürk, D. 2016. Elektronik Ticaret ve CBS’nin Kullanımı. </a:t>
            </a:r>
            <a:r>
              <a:rPr lang="tr-TR" sz="2200" i="1" noProof="1" smtClean="0"/>
              <a:t>Lojistikte Coğrafi Bilgi Sistemleri Kullanımı</a:t>
            </a:r>
            <a:r>
              <a:rPr lang="tr-TR" sz="2200" noProof="1" smtClean="0"/>
              <a:t> içinde, Y. Güney ve U. Avdan (Editörler). Bölüm 8, s. 142-165. Eskişehir: Anadolu Üniversitesi, Anadolu Üniversitesi Yayını No: 3400, Açıköğretim Fakültesi Yayını No: 2252.</a:t>
            </a:r>
            <a:endParaRPr lang="tr-TR" sz="2200" noProof="1" smtClean="0"/>
          </a:p>
          <a:p>
            <a:pPr>
              <a:spcBef>
                <a:spcPts val="1200"/>
              </a:spcBef>
            </a:pPr>
            <a:r>
              <a:rPr lang="tr-TR" sz="2200" noProof="1" smtClean="0"/>
              <a:t>Raju, P.L.N. 2003. Spatial Data Analysis. In: </a:t>
            </a:r>
            <a:r>
              <a:rPr lang="tr-TR" sz="2200" i="1" noProof="1" smtClean="0"/>
              <a:t>Satellite Remote Sensing and GIS Applications in Agricultural Meteorology</a:t>
            </a:r>
            <a:r>
              <a:rPr lang="tr-TR" sz="2200" noProof="1" smtClean="0"/>
              <a:t>, Proceedings of the Training Workshop, 7-11 July, 2003, Dehra Dun, India, M.V.K. Sivakumar, P.S. Roy, K. Harmsen, and S.K. Saha (Eds.), pp. 151-174. </a:t>
            </a:r>
            <a:endParaRPr lang="tr-TR" sz="2200" noProof="1" smtClean="0"/>
          </a:p>
          <a:p>
            <a:endParaRPr lang="tr-TR" sz="2200" noProof="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548680"/>
            <a:ext cx="8712968" cy="1872208"/>
          </a:xfrm>
        </p:spPr>
        <p:txBody>
          <a:bodyPr vert="horz" lIns="91440" tIns="45720" rIns="91440" bIns="45720" rtlCol="0" anchor="ctr">
            <a:normAutofit fontScale="90000"/>
          </a:bodyPr>
          <a:lstStyle/>
          <a:p>
            <a:pPr marL="342900" indent="-228600">
              <a:spcBef>
                <a:spcPct val="20000"/>
              </a:spcBef>
              <a:buClr>
                <a:schemeClr val="accent1"/>
              </a:buClr>
              <a:buFont typeface="Arial" panose="020B0604020202020204" pitchFamily="34" charset="0"/>
              <a:buChar char="•"/>
            </a:pPr>
            <a:r>
              <a:rPr lang="tr-TR" sz="2700" b="1" dirty="0">
                <a:solidFill>
                  <a:schemeClr val="tx1"/>
                </a:solidFill>
                <a:latin typeface="+mn-lt"/>
                <a:ea typeface="+mn-ea"/>
                <a:cs typeface="+mn-cs"/>
              </a:rPr>
              <a:t>Sayısallaştırma: </a:t>
            </a:r>
            <a:r>
              <a:rPr lang="tr-TR" sz="2700" dirty="0">
                <a:solidFill>
                  <a:schemeClr val="tx1"/>
                </a:solidFill>
                <a:latin typeface="+mn-lt"/>
                <a:ea typeface="+mn-ea"/>
                <a:cs typeface="+mn-cs"/>
              </a:rPr>
              <a:t>Sayısallaştırma, var olan bir harita veya diğer coğrafi ürünlerdeki verileri bilgisayara aktarmak için kullanılır.  Verilerin karakteristik noktalarının konumları doğru bir şekilde ölçülür ve veriler bilgisayara dijital olarak aktarılır. </a:t>
            </a:r>
            <a:br>
              <a:rPr lang="tr-TR" sz="3200" dirty="0">
                <a:solidFill>
                  <a:schemeClr val="tx1"/>
                </a:solidFill>
                <a:latin typeface="+mn-lt"/>
                <a:ea typeface="+mn-ea"/>
                <a:cs typeface="+mn-cs"/>
              </a:rPr>
            </a:br>
            <a:endParaRPr lang="tr-TR" sz="3200" dirty="0">
              <a:solidFill>
                <a:schemeClr val="tx1"/>
              </a:solidFill>
              <a:latin typeface="+mn-lt"/>
              <a:ea typeface="+mn-ea"/>
              <a:cs typeface="+mn-cs"/>
            </a:endParaRPr>
          </a:p>
        </p:txBody>
      </p:sp>
      <p:sp>
        <p:nvSpPr>
          <p:cNvPr id="6" name="İçerik Yer Tutucusu 2"/>
          <p:cNvSpPr>
            <a:spLocks noGrp="1"/>
          </p:cNvSpPr>
          <p:nvPr>
            <p:ph idx="1"/>
          </p:nvPr>
        </p:nvSpPr>
        <p:spPr>
          <a:xfrm>
            <a:off x="323528" y="2420888"/>
            <a:ext cx="8640960" cy="3240360"/>
          </a:xfrm>
        </p:spPr>
        <p:txBody>
          <a:bodyPr>
            <a:noAutofit/>
          </a:bodyPr>
          <a:lstStyle/>
          <a:p>
            <a:pPr>
              <a:spcBef>
                <a:spcPts val="1200"/>
              </a:spcBef>
              <a:spcAft>
                <a:spcPts val="1200"/>
              </a:spcAft>
            </a:pPr>
            <a:r>
              <a:rPr lang="tr-TR" sz="2400" noProof="1" smtClean="0"/>
              <a:t>Sayısallaştırmanın üç ana yöntemi vardır:</a:t>
            </a:r>
            <a:endParaRPr lang="tr-TR" sz="2400" noProof="1" smtClean="0"/>
          </a:p>
          <a:p>
            <a:pPr lvl="1">
              <a:spcAft>
                <a:spcPts val="600"/>
              </a:spcAft>
            </a:pPr>
            <a:r>
              <a:rPr lang="tr-TR" sz="2400" i="1" noProof="1" smtClean="0"/>
              <a:t>Manuel yöntemler</a:t>
            </a:r>
            <a:endParaRPr lang="tr-TR" sz="2400" i="1" noProof="1" smtClean="0"/>
          </a:p>
          <a:p>
            <a:pPr marL="777240" lvl="2" indent="0">
              <a:spcAft>
                <a:spcPts val="600"/>
              </a:spcAft>
              <a:buNone/>
            </a:pPr>
            <a:r>
              <a:rPr lang="tr-TR" sz="2000" noProof="1" smtClean="0"/>
              <a:t>(1) Sayısallaştırma masası kullanarak sayısallaştırma</a:t>
            </a:r>
            <a:endParaRPr lang="tr-TR" sz="2000" noProof="1" smtClean="0"/>
          </a:p>
          <a:p>
            <a:pPr marL="777240" lvl="2" indent="0">
              <a:spcAft>
                <a:spcPts val="600"/>
              </a:spcAft>
              <a:buNone/>
            </a:pPr>
            <a:r>
              <a:rPr lang="tr-TR" sz="2000" noProof="1" smtClean="0"/>
              <a:t>(2) Ekrandan sayısallaştırma</a:t>
            </a:r>
            <a:endParaRPr lang="tr-TR" sz="2000" noProof="1" smtClean="0"/>
          </a:p>
          <a:p>
            <a:pPr lvl="1">
              <a:spcBef>
                <a:spcPts val="600"/>
              </a:spcBef>
              <a:spcAft>
                <a:spcPts val="600"/>
              </a:spcAft>
            </a:pPr>
            <a:r>
              <a:rPr lang="tr-TR" sz="2400" i="1" noProof="1" smtClean="0"/>
              <a:t>Otomatik/Yarı otomatik yöntemler</a:t>
            </a:r>
            <a:endParaRPr lang="tr-TR" sz="2400" i="1" noProof="1" smtClean="0"/>
          </a:p>
          <a:p>
            <a:pPr marL="777240" lvl="2" indent="0">
              <a:spcAft>
                <a:spcPts val="600"/>
              </a:spcAft>
              <a:buNone/>
            </a:pPr>
            <a:r>
              <a:rPr lang="tr-TR" sz="2000" noProof="1" smtClean="0"/>
              <a:t>(3) Vektörizasyon</a:t>
            </a:r>
            <a:endParaRPr lang="tr-TR" sz="2000" noProof="1"/>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10 - 11: CBS’de MEKÂNSAL  analİzler</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74638"/>
            <a:ext cx="8208912" cy="994122"/>
          </a:xfrm>
        </p:spPr>
        <p:txBody>
          <a:bodyPr vert="horz" lIns="91440" tIns="45720" rIns="91440" bIns="45720" rtlCol="0" anchor="ctr">
            <a:noAutofit/>
          </a:bodyPr>
          <a:lstStyle/>
          <a:p>
            <a:r>
              <a:rPr lang="tr-TR" sz="4000" b="1" noProof="1" smtClean="0"/>
              <a:t>CBS’de Mekânsal Analizler</a:t>
            </a:r>
            <a:endParaRPr lang="tr-TR" sz="4000" noProof="1"/>
          </a:p>
        </p:txBody>
      </p:sp>
      <p:sp>
        <p:nvSpPr>
          <p:cNvPr id="3" name="İçerik Yer Tutucusu 2"/>
          <p:cNvSpPr>
            <a:spLocks noGrp="1"/>
          </p:cNvSpPr>
          <p:nvPr>
            <p:ph idx="1"/>
          </p:nvPr>
        </p:nvSpPr>
        <p:spPr>
          <a:xfrm>
            <a:off x="179512" y="1340768"/>
            <a:ext cx="8856984" cy="5400600"/>
          </a:xfrm>
        </p:spPr>
        <p:txBody>
          <a:bodyPr>
            <a:noAutofit/>
          </a:bodyPr>
          <a:lstStyle/>
          <a:p>
            <a:pPr>
              <a:spcBef>
                <a:spcPts val="600"/>
              </a:spcBef>
              <a:spcAft>
                <a:spcPts val="600"/>
              </a:spcAft>
            </a:pPr>
            <a:r>
              <a:rPr lang="tr-TR" sz="2800" noProof="1" smtClean="0"/>
              <a:t>Karmaşık mekânsal problemlerin çözümü mekânsal analizlerle mümkün olabilmektedir.</a:t>
            </a:r>
            <a:endParaRPr lang="tr-TR" sz="2800" noProof="1" smtClean="0"/>
          </a:p>
          <a:p>
            <a:pPr>
              <a:spcBef>
                <a:spcPts val="600"/>
              </a:spcBef>
              <a:spcAft>
                <a:spcPts val="600"/>
              </a:spcAft>
            </a:pPr>
            <a:r>
              <a:rPr lang="tr-TR" sz="2800" noProof="1" smtClean="0"/>
              <a:t>Mekânsal analizin en önemli özelliği CBS'de var olan verilerden yararlanarak yeni veriler üretmektir. </a:t>
            </a:r>
            <a:endParaRPr lang="tr-TR" sz="2800" noProof="1" smtClean="0"/>
          </a:p>
          <a:p>
            <a:pPr>
              <a:spcBef>
                <a:spcPts val="600"/>
              </a:spcBef>
              <a:spcAft>
                <a:spcPts val="600"/>
              </a:spcAft>
            </a:pPr>
            <a:r>
              <a:rPr lang="tr-TR" sz="2800" noProof="1" smtClean="0"/>
              <a:t>Mekânsal analizler, mekânsal verilerin geometrik özellikleri ve öznitelik verileri arasında mantıksal bağlantılar ve detaylar arasındaki mekânsal ilişkilere dayanan operasyonel prosedürleri gerektirir. </a:t>
            </a:r>
            <a:endParaRPr lang="tr-TR" sz="2800" noProof="1" smtClean="0"/>
          </a:p>
          <a:p>
            <a:pPr>
              <a:spcBef>
                <a:spcPts val="600"/>
              </a:spcBef>
              <a:spcAft>
                <a:spcPts val="600"/>
              </a:spcAft>
            </a:pPr>
            <a:r>
              <a:rPr lang="tr-TR" sz="2800" noProof="1" smtClean="0"/>
              <a:t>Mekânsal analiz sonuçları, haritalar ve raporlar şeklinde olabilir.</a:t>
            </a:r>
            <a:endParaRPr lang="tr-TR" sz="2800" noProof="1"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60648"/>
            <a:ext cx="8208912" cy="994122"/>
          </a:xfrm>
        </p:spPr>
        <p:txBody>
          <a:bodyPr vert="horz" lIns="91440" tIns="45720" rIns="91440" bIns="45720" rtlCol="0" anchor="ctr">
            <a:noAutofit/>
          </a:bodyPr>
          <a:lstStyle/>
          <a:p>
            <a:r>
              <a:rPr lang="tr-TR" sz="4000" b="1" noProof="1" smtClean="0"/>
              <a:t>CBS’de Mekânsal Analizler</a:t>
            </a:r>
            <a:endParaRPr lang="tr-TR" sz="4000" noProof="1"/>
          </a:p>
        </p:txBody>
      </p:sp>
      <p:sp>
        <p:nvSpPr>
          <p:cNvPr id="3" name="İçerik Yer Tutucusu 2"/>
          <p:cNvSpPr>
            <a:spLocks noGrp="1"/>
          </p:cNvSpPr>
          <p:nvPr>
            <p:ph idx="1"/>
          </p:nvPr>
        </p:nvSpPr>
        <p:spPr>
          <a:xfrm>
            <a:off x="323528" y="1268760"/>
            <a:ext cx="7620000" cy="5328592"/>
          </a:xfrm>
        </p:spPr>
        <p:txBody>
          <a:bodyPr>
            <a:noAutofit/>
          </a:bodyPr>
          <a:lstStyle/>
          <a:p>
            <a:r>
              <a:rPr lang="tr-TR" sz="3000" noProof="1" smtClean="0"/>
              <a:t>Analizde kullanılan veri türüne bağlı olarak</a:t>
            </a:r>
            <a:endParaRPr lang="tr-TR" sz="3000" noProof="1" smtClean="0"/>
          </a:p>
          <a:p>
            <a:pPr lvl="1"/>
            <a:r>
              <a:rPr lang="tr-TR" sz="2600" noProof="1" smtClean="0"/>
              <a:t>Vektör tabanlı analizler</a:t>
            </a:r>
            <a:endParaRPr lang="tr-TR" sz="2600" noProof="1" smtClean="0"/>
          </a:p>
          <a:p>
            <a:pPr lvl="1"/>
            <a:r>
              <a:rPr lang="tr-TR" sz="2600" noProof="1" smtClean="0"/>
              <a:t>Raster tabanlı analizler</a:t>
            </a:r>
            <a:endParaRPr lang="tr-TR" sz="2600" noProof="1" smtClean="0"/>
          </a:p>
          <a:p>
            <a:pPr lvl="1"/>
            <a:endParaRPr lang="tr-TR" sz="2400" noProof="1" smtClean="0"/>
          </a:p>
          <a:p>
            <a:r>
              <a:rPr lang="tr-TR" sz="3000" noProof="1" smtClean="0"/>
              <a:t>Analizlerde kullanılan katman sayısına göre</a:t>
            </a:r>
            <a:endParaRPr lang="tr-TR" sz="3000" noProof="1" smtClean="0"/>
          </a:p>
          <a:p>
            <a:pPr lvl="1"/>
            <a:r>
              <a:rPr lang="tr-TR" sz="2600" noProof="1" smtClean="0"/>
              <a:t>Tek katmanlı analizler</a:t>
            </a:r>
            <a:endParaRPr lang="tr-TR" sz="2600" noProof="1" smtClean="0"/>
          </a:p>
          <a:p>
            <a:pPr lvl="1"/>
            <a:r>
              <a:rPr lang="tr-TR" sz="2600" noProof="1" smtClean="0"/>
              <a:t>Çok katmanlı analizler</a:t>
            </a:r>
            <a:endParaRPr lang="tr-TR" sz="2600" noProof="1" smtClean="0"/>
          </a:p>
          <a:p>
            <a:pPr lvl="1"/>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792088"/>
          </a:xfrm>
        </p:spPr>
        <p:txBody>
          <a:bodyPr vert="horz" lIns="91440" tIns="45720" rIns="91440" bIns="45720" rtlCol="0" anchor="ctr">
            <a:noAutofit/>
          </a:bodyPr>
          <a:lstStyle/>
          <a:p>
            <a:r>
              <a:rPr lang="tr-TR" b="1" i="1" noProof="1"/>
              <a:t>Tek katmanlı analizler</a:t>
            </a:r>
            <a:endParaRPr lang="tr-TR" b="1" i="1" noProof="1"/>
          </a:p>
        </p:txBody>
      </p:sp>
      <p:sp>
        <p:nvSpPr>
          <p:cNvPr id="3" name="İçerik Yer Tutucusu 2"/>
          <p:cNvSpPr>
            <a:spLocks noGrp="1"/>
          </p:cNvSpPr>
          <p:nvPr>
            <p:ph idx="1"/>
          </p:nvPr>
        </p:nvSpPr>
        <p:spPr>
          <a:xfrm>
            <a:off x="234752" y="1340768"/>
            <a:ext cx="8081664" cy="864096"/>
          </a:xfrm>
        </p:spPr>
        <p:txBody>
          <a:bodyPr>
            <a:noAutofit/>
          </a:bodyPr>
          <a:lstStyle/>
          <a:p>
            <a:pPr>
              <a:lnSpc>
                <a:spcPct val="90000"/>
              </a:lnSpc>
              <a:spcBef>
                <a:spcPts val="1200"/>
              </a:spcBef>
            </a:pPr>
            <a:r>
              <a:rPr lang="tr-TR" sz="3200" noProof="1" smtClean="0"/>
              <a:t>Tek bir veri katmanıyla ilgili verilere yönelik işlemlerdir. </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3888" y="3108857"/>
            <a:ext cx="4558604" cy="370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427984" y="2309971"/>
            <a:ext cx="4248472" cy="830997"/>
          </a:xfrm>
          <a:prstGeom prst="rect">
            <a:avLst/>
          </a:prstGeom>
        </p:spPr>
        <p:txBody>
          <a:bodyPr wrap="square">
            <a:spAutoFit/>
          </a:bodyPr>
          <a:lstStyle/>
          <a:p>
            <a:r>
              <a:rPr lang="tr-TR" sz="2400" noProof="1" smtClean="0"/>
              <a:t>Anayolların etrafında tampon alanların oluşturulması</a:t>
            </a:r>
            <a:endParaRPr lang="tr-TR" sz="2400" noProof="1"/>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32656"/>
            <a:ext cx="8280920" cy="792088"/>
          </a:xfrm>
        </p:spPr>
        <p:txBody>
          <a:bodyPr vert="horz" lIns="91440" tIns="45720" rIns="91440" bIns="45720" rtlCol="0" anchor="ctr">
            <a:noAutofit/>
          </a:bodyPr>
          <a:lstStyle/>
          <a:p>
            <a:r>
              <a:rPr lang="tr-TR" b="1" i="1" noProof="1"/>
              <a:t>Çok katmanlı analizler</a:t>
            </a:r>
            <a:endParaRPr lang="tr-TR" b="1" i="1" noProof="1"/>
          </a:p>
        </p:txBody>
      </p:sp>
      <p:sp>
        <p:nvSpPr>
          <p:cNvPr id="3" name="İçerik Yer Tutucusu 2"/>
          <p:cNvSpPr>
            <a:spLocks noGrp="1"/>
          </p:cNvSpPr>
          <p:nvPr>
            <p:ph idx="1"/>
          </p:nvPr>
        </p:nvSpPr>
        <p:spPr>
          <a:xfrm>
            <a:off x="162744" y="1268760"/>
            <a:ext cx="8657728" cy="1368152"/>
          </a:xfrm>
        </p:spPr>
        <p:txBody>
          <a:bodyPr>
            <a:noAutofit/>
          </a:bodyPr>
          <a:lstStyle/>
          <a:p>
            <a:pPr>
              <a:lnSpc>
                <a:spcPct val="90000"/>
              </a:lnSpc>
              <a:spcBef>
                <a:spcPts val="1200"/>
              </a:spcBef>
            </a:pPr>
            <a:r>
              <a:rPr lang="tr-TR" sz="3200" noProof="1" smtClean="0"/>
              <a:t>İki veya daha fazla veri katmanındaki mekânsal verilerin işlenmesine yönelik işlemlerdir. </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Dikdörtgen 4"/>
          <p:cNvSpPr/>
          <p:nvPr/>
        </p:nvSpPr>
        <p:spPr>
          <a:xfrm>
            <a:off x="3707904" y="2679303"/>
            <a:ext cx="4176464" cy="461665"/>
          </a:xfrm>
          <a:prstGeom prst="rect">
            <a:avLst/>
          </a:prstGeom>
        </p:spPr>
        <p:txBody>
          <a:bodyPr wrap="square">
            <a:spAutoFit/>
          </a:bodyPr>
          <a:lstStyle/>
          <a:p>
            <a:r>
              <a:rPr lang="tr-TR" sz="2400" dirty="0" smtClean="0"/>
              <a:t>İki </a:t>
            </a:r>
            <a:r>
              <a:rPr lang="tr-TR" sz="2400" dirty="0"/>
              <a:t>veri katmanının </a:t>
            </a:r>
            <a:r>
              <a:rPr lang="tr-TR" sz="2400" dirty="0" smtClean="0"/>
              <a:t>çakıştırılması</a:t>
            </a:r>
            <a:endParaRPr lang="tr-TR" sz="24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99908" y="3140968"/>
            <a:ext cx="435646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08912" cy="720080"/>
          </a:xfrm>
        </p:spPr>
        <p:txBody>
          <a:bodyPr vert="horz" lIns="91440" tIns="45720" rIns="91440" bIns="45720" rtlCol="0" anchor="ctr">
            <a:noAutofit/>
          </a:bodyPr>
          <a:lstStyle/>
          <a:p>
            <a:r>
              <a:rPr lang="tr-TR" sz="4000" b="1" noProof="1" smtClean="0"/>
              <a:t>CBS’de Temel Mekânsal Analizler</a:t>
            </a:r>
            <a:endParaRPr lang="tr-TR" sz="4000" b="1" noProof="1"/>
          </a:p>
        </p:txBody>
      </p:sp>
      <p:sp>
        <p:nvSpPr>
          <p:cNvPr id="3" name="İçerik Yer Tutucusu 2"/>
          <p:cNvSpPr>
            <a:spLocks noGrp="1"/>
          </p:cNvSpPr>
          <p:nvPr>
            <p:ph idx="1"/>
          </p:nvPr>
        </p:nvSpPr>
        <p:spPr>
          <a:xfrm>
            <a:off x="899592" y="980728"/>
            <a:ext cx="7200800" cy="5832648"/>
          </a:xfrm>
        </p:spPr>
        <p:txBody>
          <a:bodyPr>
            <a:noAutofit/>
          </a:bodyPr>
          <a:lstStyle/>
          <a:p>
            <a:pPr lvl="0">
              <a:spcBef>
                <a:spcPts val="0"/>
              </a:spcBef>
            </a:pPr>
            <a:r>
              <a:rPr lang="tr-TR" sz="1600" b="1" noProof="1" smtClean="0"/>
              <a:t>Geometrik ve İstatistiksel İşlemler</a:t>
            </a:r>
            <a:endParaRPr lang="tr-TR" sz="1600" b="1" noProof="1" smtClean="0"/>
          </a:p>
          <a:p>
            <a:pPr lvl="1">
              <a:spcBef>
                <a:spcPts val="0"/>
              </a:spcBef>
            </a:pPr>
            <a:r>
              <a:rPr lang="tr-TR" sz="1400" noProof="1" smtClean="0"/>
              <a:t>Coğrafi detaylar arasındaki mesafenin hesaplanması</a:t>
            </a:r>
            <a:endParaRPr lang="tr-TR" sz="1400" noProof="1" smtClean="0"/>
          </a:p>
          <a:p>
            <a:pPr lvl="1">
              <a:spcBef>
                <a:spcPts val="0"/>
              </a:spcBef>
            </a:pPr>
            <a:r>
              <a:rPr lang="tr-TR" sz="1400" noProof="1" smtClean="0"/>
              <a:t>Alan, uzunluk ve çevre hesaplamaları</a:t>
            </a:r>
            <a:endParaRPr lang="tr-TR" sz="1400" noProof="1" smtClean="0"/>
          </a:p>
          <a:p>
            <a:pPr lvl="1">
              <a:spcBef>
                <a:spcPts val="0"/>
              </a:spcBef>
            </a:pPr>
            <a:r>
              <a:rPr lang="tr-TR" sz="1400" noProof="1" smtClean="0"/>
              <a:t>Tanımlayıcı istatistik analizleri</a:t>
            </a:r>
            <a:endParaRPr lang="tr-TR" sz="1400" noProof="1" smtClean="0"/>
          </a:p>
          <a:p>
            <a:pPr>
              <a:spcBef>
                <a:spcPts val="0"/>
              </a:spcBef>
            </a:pPr>
            <a:r>
              <a:rPr lang="tr-TR" sz="1600" b="1" noProof="1" smtClean="0"/>
              <a:t>Jeoistatistiksel Analizler</a:t>
            </a:r>
            <a:endParaRPr lang="tr-TR" sz="1600" b="1" noProof="1" smtClean="0"/>
          </a:p>
          <a:p>
            <a:pPr lvl="0">
              <a:spcBef>
                <a:spcPts val="0"/>
              </a:spcBef>
            </a:pPr>
            <a:r>
              <a:rPr lang="tr-TR" sz="1600" b="1" noProof="1" smtClean="0"/>
              <a:t>Yakınlık Analizi </a:t>
            </a:r>
            <a:endParaRPr lang="tr-TR" sz="1600" b="1" noProof="1" smtClean="0"/>
          </a:p>
          <a:p>
            <a:pPr lvl="1">
              <a:spcBef>
                <a:spcPts val="0"/>
              </a:spcBef>
            </a:pPr>
            <a:r>
              <a:rPr lang="tr-TR" sz="1400" noProof="1" smtClean="0"/>
              <a:t>Geometrik buffer (tampon alan) oluşturma</a:t>
            </a:r>
            <a:endParaRPr lang="tr-TR" sz="1400" noProof="1" smtClean="0"/>
          </a:p>
          <a:p>
            <a:pPr lvl="1">
              <a:spcBef>
                <a:spcPts val="0"/>
              </a:spcBef>
            </a:pPr>
            <a:r>
              <a:rPr lang="tr-TR" sz="1400" noProof="1" smtClean="0"/>
              <a:t>Thiessen (Voronoi) poligonları</a:t>
            </a:r>
            <a:endParaRPr lang="tr-TR" sz="1400" noProof="1" smtClean="0"/>
          </a:p>
          <a:p>
            <a:pPr>
              <a:spcBef>
                <a:spcPts val="0"/>
              </a:spcBef>
            </a:pPr>
            <a:r>
              <a:rPr lang="tr-TR" sz="1600" b="1" noProof="1" smtClean="0"/>
              <a:t>Nokta Enterpolasyonu </a:t>
            </a:r>
            <a:endParaRPr lang="tr-TR" sz="1600" b="1" noProof="1" smtClean="0"/>
          </a:p>
          <a:p>
            <a:pPr>
              <a:spcBef>
                <a:spcPts val="0"/>
              </a:spcBef>
            </a:pPr>
            <a:r>
              <a:rPr lang="tr-TR" sz="1600" b="1" noProof="1" smtClean="0"/>
              <a:t>Çakıştırma (Bindirme/Overlay) Analizi</a:t>
            </a:r>
            <a:endParaRPr lang="tr-TR" sz="1600" b="1" noProof="1" smtClean="0"/>
          </a:p>
          <a:p>
            <a:pPr>
              <a:spcBef>
                <a:spcPts val="0"/>
              </a:spcBef>
            </a:pPr>
            <a:r>
              <a:rPr lang="tr-TR" sz="1600" b="1" noProof="1" smtClean="0"/>
              <a:t>Nokta Desen (Örüntü) Analizi</a:t>
            </a:r>
            <a:endParaRPr lang="tr-TR" sz="1600" b="1" noProof="1" smtClean="0"/>
          </a:p>
          <a:p>
            <a:pPr lvl="0">
              <a:spcBef>
                <a:spcPts val="0"/>
              </a:spcBef>
            </a:pPr>
            <a:r>
              <a:rPr lang="tr-TR" sz="1600" b="1" noProof="1" smtClean="0"/>
              <a:t>Ağ Analizi</a:t>
            </a:r>
            <a:endParaRPr lang="tr-TR" sz="1600" b="1" noProof="1" smtClean="0"/>
          </a:p>
          <a:p>
            <a:pPr lvl="1">
              <a:spcBef>
                <a:spcPts val="0"/>
              </a:spcBef>
            </a:pPr>
            <a:r>
              <a:rPr lang="tr-TR" sz="1400" noProof="1" smtClean="0"/>
              <a:t>Rotalama</a:t>
            </a:r>
            <a:endParaRPr lang="tr-TR" sz="1400" noProof="1" smtClean="0"/>
          </a:p>
          <a:p>
            <a:pPr lvl="1">
              <a:spcBef>
                <a:spcPts val="0"/>
              </a:spcBef>
            </a:pPr>
            <a:r>
              <a:rPr lang="tr-TR" sz="1400" noProof="1" smtClean="0"/>
              <a:t>En yakın tesisin bulunması</a:t>
            </a:r>
            <a:endParaRPr lang="tr-TR" sz="1400" noProof="1" smtClean="0"/>
          </a:p>
          <a:p>
            <a:pPr lvl="1">
              <a:spcBef>
                <a:spcPts val="0"/>
              </a:spcBef>
            </a:pPr>
            <a:r>
              <a:rPr lang="tr-TR" sz="1400" noProof="1" smtClean="0"/>
              <a:t>Hizmet alanlarının belirlenmesi</a:t>
            </a:r>
            <a:endParaRPr lang="tr-TR" sz="1400" noProof="1" smtClean="0"/>
          </a:p>
          <a:p>
            <a:pPr lvl="1">
              <a:spcBef>
                <a:spcPts val="0"/>
              </a:spcBef>
            </a:pPr>
            <a:r>
              <a:rPr lang="tr-TR" sz="1400" noProof="1" smtClean="0"/>
              <a:t>Yer belirleme</a:t>
            </a:r>
            <a:endParaRPr lang="tr-TR" sz="1400" noProof="1" smtClean="0"/>
          </a:p>
          <a:p>
            <a:pPr>
              <a:spcBef>
                <a:spcPts val="0"/>
              </a:spcBef>
            </a:pPr>
            <a:r>
              <a:rPr lang="tr-TR" sz="1600" b="1" noProof="1" smtClean="0"/>
              <a:t>Yüzey Analizi</a:t>
            </a:r>
            <a:endParaRPr lang="tr-TR" sz="1600" b="1" noProof="1" smtClean="0"/>
          </a:p>
          <a:p>
            <a:pPr lvl="1">
              <a:spcBef>
                <a:spcPts val="0"/>
              </a:spcBef>
            </a:pPr>
            <a:r>
              <a:rPr lang="tr-TR" sz="1400" noProof="1" smtClean="0"/>
              <a:t>3-boyutlu görüntüleme / Perspektif görüntü oluşturulması</a:t>
            </a:r>
            <a:endParaRPr lang="tr-TR" sz="1400" noProof="1" smtClean="0"/>
          </a:p>
          <a:p>
            <a:pPr lvl="1">
              <a:spcBef>
                <a:spcPts val="0"/>
              </a:spcBef>
            </a:pPr>
            <a:r>
              <a:rPr lang="tr-TR" sz="1400" noProof="1" smtClean="0"/>
              <a:t>Eğim analizi</a:t>
            </a:r>
            <a:endParaRPr lang="tr-TR" sz="1400" noProof="1" smtClean="0"/>
          </a:p>
          <a:p>
            <a:pPr lvl="1">
              <a:spcBef>
                <a:spcPts val="0"/>
              </a:spcBef>
            </a:pPr>
            <a:r>
              <a:rPr lang="tr-TR" sz="1400" noProof="1" smtClean="0"/>
              <a:t>Bakı analizi</a:t>
            </a:r>
            <a:endParaRPr lang="tr-TR" sz="1400" noProof="1" smtClean="0"/>
          </a:p>
          <a:p>
            <a:pPr lvl="1">
              <a:spcBef>
                <a:spcPts val="0"/>
              </a:spcBef>
            </a:pPr>
            <a:r>
              <a:rPr lang="tr-TR" sz="1400" noProof="1" smtClean="0"/>
              <a:t>Görünürlük analizi </a:t>
            </a:r>
            <a:endParaRPr lang="tr-TR" sz="1400" noProof="1" smtClean="0"/>
          </a:p>
          <a:p>
            <a:pPr lvl="1">
              <a:spcBef>
                <a:spcPts val="0"/>
              </a:spcBef>
            </a:pPr>
            <a:r>
              <a:rPr lang="tr-TR" sz="1400" noProof="1" smtClean="0"/>
              <a:t>Kesit çıkarma</a:t>
            </a:r>
            <a:endParaRPr lang="tr-TR" sz="1400" noProof="1" smtClean="0"/>
          </a:p>
          <a:p>
            <a:pPr lvl="1">
              <a:spcBef>
                <a:spcPts val="0"/>
              </a:spcBef>
            </a:pPr>
            <a:r>
              <a:rPr lang="tr-TR" sz="1400" noProof="1" smtClean="0"/>
              <a:t>Kazı ve dolgu hesabı</a:t>
            </a:r>
            <a:endParaRPr lang="tr-TR" sz="1400" b="1" noProof="1" smtClean="0"/>
          </a:p>
          <a:p>
            <a:pPr lvl="0">
              <a:spcBef>
                <a:spcPts val="0"/>
              </a:spcBef>
            </a:pPr>
            <a:r>
              <a:rPr lang="tr-TR" sz="1600" b="1" noProof="1" smtClean="0"/>
              <a:t>Raster (Grid) Analizi</a:t>
            </a:r>
            <a:endParaRPr lang="tr-TR" sz="1600" b="1" noProof="1" smtClean="0"/>
          </a:p>
          <a:p>
            <a:pPr lvl="0">
              <a:spcBef>
                <a:spcPts val="0"/>
              </a:spcBef>
            </a:pPr>
            <a:r>
              <a:rPr lang="tr-TR" sz="1600" b="1" noProof="1" smtClean="0"/>
              <a:t>Tahmin/Simülasyon</a:t>
            </a:r>
            <a:endParaRPr lang="tr-TR" sz="1600" b="1"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1008112"/>
          </a:xfrm>
        </p:spPr>
        <p:txBody>
          <a:bodyPr vert="horz" lIns="91440" tIns="45720" rIns="91440" bIns="45720" rtlCol="0" anchor="ctr">
            <a:noAutofit/>
          </a:bodyPr>
          <a:lstStyle/>
          <a:p>
            <a:r>
              <a:rPr lang="tr-TR" sz="3600" b="1" noProof="1" smtClean="0"/>
              <a:t>Geometrik ve İstatistiksel İşlemler</a:t>
            </a:r>
            <a:endParaRPr lang="tr-TR" sz="3600" b="1" noProof="1"/>
          </a:p>
        </p:txBody>
      </p:sp>
      <p:sp>
        <p:nvSpPr>
          <p:cNvPr id="3" name="İçerik Yer Tutucusu 2"/>
          <p:cNvSpPr>
            <a:spLocks noGrp="1"/>
          </p:cNvSpPr>
          <p:nvPr>
            <p:ph idx="1"/>
          </p:nvPr>
        </p:nvSpPr>
        <p:spPr>
          <a:xfrm>
            <a:off x="395536" y="1321296"/>
            <a:ext cx="8579296" cy="5204048"/>
          </a:xfrm>
        </p:spPr>
        <p:txBody>
          <a:bodyPr>
            <a:noAutofit/>
          </a:bodyPr>
          <a:lstStyle/>
          <a:p>
            <a:pPr>
              <a:spcBef>
                <a:spcPts val="1200"/>
              </a:spcBef>
              <a:spcAft>
                <a:spcPts val="600"/>
              </a:spcAft>
            </a:pPr>
            <a:r>
              <a:rPr lang="tr-TR" sz="2800" noProof="1" smtClean="0"/>
              <a:t>Geometrik işlemler; koordinatların belirlenmesi, uzunluk, açı, köşegen, çevre, alan vb. ölçmelerden ve bu değerlerin oranlarının hesaplanmasından oluşmaktadır.</a:t>
            </a:r>
            <a:endParaRPr lang="tr-TR" sz="2800" noProof="1" smtClean="0"/>
          </a:p>
          <a:p>
            <a:pPr>
              <a:spcBef>
                <a:spcPts val="1200"/>
              </a:spcBef>
              <a:spcAft>
                <a:spcPts val="600"/>
              </a:spcAft>
            </a:pPr>
            <a:r>
              <a:rPr lang="tr-TR" sz="2800" noProof="1" smtClean="0"/>
              <a:t>İstatistiksel işlemler ise öznitelik verileri ile ilgili tanımlayıcı istatistik analizleri içermektedir.</a:t>
            </a:r>
            <a:endParaRPr lang="tr-TR" sz="2800" noProof="1" smtClean="0"/>
          </a:p>
          <a:p>
            <a:pPr lvl="1">
              <a:spcBef>
                <a:spcPts val="1200"/>
              </a:spcBef>
              <a:spcAft>
                <a:spcPts val="600"/>
              </a:spcAft>
            </a:pPr>
            <a:r>
              <a:rPr lang="tr-TR" sz="2600" noProof="1" smtClean="0"/>
              <a:t>Ortalama, standart sapma, varyans vb.  </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7620000" cy="1008112"/>
          </a:xfrm>
        </p:spPr>
        <p:txBody>
          <a:bodyPr vert="horz" lIns="91440" tIns="45720" rIns="91440" bIns="45720" rtlCol="0" anchor="ctr">
            <a:noAutofit/>
          </a:bodyPr>
          <a:lstStyle/>
          <a:p>
            <a:r>
              <a:rPr lang="tr-TR" sz="3600" b="1" noProof="1" smtClean="0"/>
              <a:t>Jeoistatistiksel Analizler</a:t>
            </a:r>
            <a:endParaRPr lang="tr-TR" sz="3600" b="1" noProof="1"/>
          </a:p>
        </p:txBody>
      </p:sp>
      <p:sp>
        <p:nvSpPr>
          <p:cNvPr id="3" name="İçerik Yer Tutucusu 2"/>
          <p:cNvSpPr>
            <a:spLocks noGrp="1"/>
          </p:cNvSpPr>
          <p:nvPr>
            <p:ph idx="1"/>
          </p:nvPr>
        </p:nvSpPr>
        <p:spPr>
          <a:xfrm>
            <a:off x="457200" y="1321296"/>
            <a:ext cx="8219256" cy="5204048"/>
          </a:xfrm>
        </p:spPr>
        <p:txBody>
          <a:bodyPr>
            <a:noAutofit/>
          </a:bodyPr>
          <a:lstStyle/>
          <a:p>
            <a:pPr>
              <a:spcBef>
                <a:spcPts val="1200"/>
              </a:spcBef>
              <a:spcAft>
                <a:spcPts val="600"/>
              </a:spcAft>
            </a:pPr>
            <a:r>
              <a:rPr lang="tr-TR" sz="2800" noProof="1" smtClean="0"/>
              <a:t>Detayların konum ve öznitelik bilgilerinin dikkate alınarak gerçekleştirildiği istatistiksel analizler jeoistatistiksel analiz kapsamında ele alınır.</a:t>
            </a:r>
            <a:endParaRPr lang="tr-TR" sz="2800" noProof="1" smtClean="0"/>
          </a:p>
          <a:p>
            <a:pPr>
              <a:spcBef>
                <a:spcPts val="1200"/>
              </a:spcBef>
              <a:spcAft>
                <a:spcPts val="600"/>
              </a:spcAft>
            </a:pPr>
            <a:r>
              <a:rPr lang="tr-TR" sz="2800" noProof="1" smtClean="0"/>
              <a:t>Jeoistatistik, mekânsal olaylarla ilişkili değerleri analiz etmek ve tahmin etmek için kullanılır. </a:t>
            </a:r>
            <a:endParaRPr lang="tr-TR" sz="2800" noProof="1"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7620000" cy="864096"/>
          </a:xfrm>
        </p:spPr>
        <p:txBody>
          <a:bodyPr vert="horz" lIns="91440" tIns="45720" rIns="91440" bIns="45720" rtlCol="0" anchor="ctr">
            <a:noAutofit/>
          </a:bodyPr>
          <a:lstStyle/>
          <a:p>
            <a:r>
              <a:rPr lang="tr-TR" sz="3600" b="1" noProof="1" smtClean="0"/>
              <a:t>Yakınlık Analizi</a:t>
            </a:r>
            <a:endParaRPr lang="tr-TR" sz="3600" b="1" noProof="1"/>
          </a:p>
        </p:txBody>
      </p:sp>
      <p:sp>
        <p:nvSpPr>
          <p:cNvPr id="3" name="İçerik Yer Tutucusu 2"/>
          <p:cNvSpPr>
            <a:spLocks noGrp="1"/>
          </p:cNvSpPr>
          <p:nvPr>
            <p:ph idx="1"/>
          </p:nvPr>
        </p:nvSpPr>
        <p:spPr>
          <a:xfrm>
            <a:off x="457200" y="1321296"/>
            <a:ext cx="8291264" cy="5204048"/>
          </a:xfrm>
        </p:spPr>
        <p:txBody>
          <a:bodyPr vert="horz" lIns="91440" tIns="45720" rIns="91440" bIns="45720" rtlCol="0">
            <a:noAutofit/>
          </a:bodyPr>
          <a:lstStyle/>
          <a:p>
            <a:pPr>
              <a:spcBef>
                <a:spcPts val="1200"/>
              </a:spcBef>
              <a:spcAft>
                <a:spcPts val="600"/>
              </a:spcAft>
            </a:pPr>
            <a:r>
              <a:rPr lang="tr-TR" sz="2800" noProof="1" smtClean="0"/>
              <a:t>Yakınlık analizi, detaylar arasındaki mesafenin ölçülerek analizine dayalıdır. </a:t>
            </a:r>
            <a:endParaRPr lang="tr-TR" sz="2800" noProof="1" smtClean="0"/>
          </a:p>
          <a:p>
            <a:pPr>
              <a:spcBef>
                <a:spcPts val="1200"/>
              </a:spcBef>
              <a:spcAft>
                <a:spcPts val="600"/>
              </a:spcAft>
            </a:pPr>
            <a:r>
              <a:rPr lang="tr-TR" sz="2800" noProof="1" smtClean="0"/>
              <a:t>CBS’de çok sayıda yakınlık analizi tanımlanmıştır. Bunlardan başlıcaları geometrik buffer ve Thiessen (Voronoi) poligonlarıdır.</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864096"/>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Geometrik buffer (tampon alan) oluşturma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1340768"/>
            <a:ext cx="8585720" cy="3600400"/>
          </a:xfrm>
        </p:spPr>
        <p:txBody>
          <a:bodyPr vert="horz" lIns="91440" tIns="45720" rIns="91440" bIns="45720" rtlCol="0">
            <a:noAutofit/>
          </a:bodyPr>
          <a:lstStyle/>
          <a:p>
            <a:pPr>
              <a:spcBef>
                <a:spcPts val="1200"/>
              </a:spcBef>
              <a:spcAft>
                <a:spcPts val="600"/>
              </a:spcAft>
            </a:pPr>
            <a:r>
              <a:rPr lang="tr-TR" sz="2400" noProof="1" smtClean="0"/>
              <a:t>CBS’de en yaygın yakınlık analizlerinden biri detaylar çevresinde belirli bir mesafedeki bir bölgeyi tanımlayan geometrik buffer oluşturma işlemidir. </a:t>
            </a:r>
            <a:endParaRPr lang="tr-TR" sz="2400" noProof="1" smtClean="0"/>
          </a:p>
          <a:p>
            <a:pPr>
              <a:spcBef>
                <a:spcPts val="1200"/>
              </a:spcBef>
              <a:spcAft>
                <a:spcPts val="600"/>
              </a:spcAft>
            </a:pPr>
            <a:r>
              <a:rPr lang="tr-TR" sz="2400" noProof="1" smtClean="0"/>
              <a:t>Geometrik buffer, seçilmiş coğrafi objelerin (nokta, çizgi ya da alan) etrafına verilen mesafede tanımlanmış bir tampon alan oluşturulmasından ibarettir.</a:t>
            </a:r>
            <a:endParaRPr lang="tr-TR" sz="2400" noProof="1" smtClean="0"/>
          </a:p>
          <a:p>
            <a:pPr>
              <a:spcBef>
                <a:spcPts val="1200"/>
              </a:spcBef>
              <a:spcAft>
                <a:spcPts val="600"/>
              </a:spcAft>
            </a:pPr>
            <a:endParaRPr lang="tr-TR" sz="2400" noProof="1" smtClean="0"/>
          </a:p>
          <a:p>
            <a:pPr>
              <a:spcBef>
                <a:spcPts val="1200"/>
              </a:spcBef>
              <a:spcAft>
                <a:spcPts val="600"/>
              </a:spcAft>
            </a:pP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1999" y="4052788"/>
            <a:ext cx="7868433" cy="268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7620000" cy="1143000"/>
          </a:xfrm>
        </p:spPr>
        <p:txBody>
          <a:bodyPr/>
          <a:lstStyle/>
          <a:p>
            <a:r>
              <a:rPr lang="tr-TR" sz="2400" b="1" dirty="0"/>
              <a:t>Sayısallaştırma masası kullanarak sayısallaştırma</a:t>
            </a:r>
            <a:endParaRPr lang="tr-TR" sz="2400" b="1" dirty="0"/>
          </a:p>
        </p:txBody>
      </p:sp>
      <p:pic>
        <p:nvPicPr>
          <p:cNvPr id="5" name="Resim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9552" y="1888830"/>
            <a:ext cx="7301330" cy="3829369"/>
          </a:xfrm>
          <a:prstGeom prst="rect">
            <a:avLst/>
          </a:prstGeom>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720080"/>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Geometrik buffer (tampon alan) oluşturma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1340768"/>
            <a:ext cx="8081664" cy="576064"/>
          </a:xfrm>
        </p:spPr>
        <p:txBody>
          <a:bodyPr>
            <a:noAutofit/>
          </a:bodyPr>
          <a:lstStyle/>
          <a:p>
            <a:pPr>
              <a:spcAft>
                <a:spcPts val="600"/>
              </a:spcAft>
            </a:pPr>
            <a:r>
              <a:rPr lang="tr-TR" sz="2800" noProof="1" smtClean="0"/>
              <a:t>Tampon alanlar çoklu şekilde oluşturulabilir.</a:t>
            </a:r>
            <a:endParaRPr lang="tr-TR" sz="2800" noProof="1" smtClean="0"/>
          </a:p>
          <a:p>
            <a:pPr>
              <a:spcAft>
                <a:spcPts val="600"/>
              </a:spcAft>
            </a:pP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4949" y="2204863"/>
            <a:ext cx="5661347" cy="459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720080"/>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Thiessen (Voronoi) poligonları</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8104" y="3995032"/>
            <a:ext cx="3450674" cy="286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çerik Yer Tutucusu 2"/>
          <p:cNvSpPr>
            <a:spLocks noGrp="1"/>
          </p:cNvSpPr>
          <p:nvPr>
            <p:ph idx="1"/>
          </p:nvPr>
        </p:nvSpPr>
        <p:spPr>
          <a:xfrm>
            <a:off x="234752" y="1052736"/>
            <a:ext cx="8724026" cy="3744416"/>
          </a:xfrm>
        </p:spPr>
        <p:txBody>
          <a:bodyPr>
            <a:noAutofit/>
          </a:bodyPr>
          <a:lstStyle/>
          <a:p>
            <a:pPr>
              <a:spcAft>
                <a:spcPts val="600"/>
              </a:spcAft>
            </a:pPr>
            <a:r>
              <a:rPr lang="tr-TR" sz="2300" noProof="1" smtClean="0"/>
              <a:t>Her nokta için proksimal bölgelerin belirlenmesinde başka bir ifadeyle nokta çevresindeki etki alanlarının belirlenmesinde kullanılan bir yaklaşımdır. </a:t>
            </a:r>
            <a:endParaRPr lang="tr-TR" sz="2300" noProof="1" smtClean="0"/>
          </a:p>
          <a:p>
            <a:pPr>
              <a:spcAft>
                <a:spcPts val="600"/>
              </a:spcAft>
            </a:pPr>
            <a:r>
              <a:rPr lang="tr-TR" sz="2300" noProof="1" smtClean="0"/>
              <a:t>Thiessen poligonları oluşturulurken alan sınırları komşu noktalara eş mesafeden geçer. </a:t>
            </a:r>
            <a:endParaRPr lang="tr-TR" sz="2300" noProof="1" smtClean="0"/>
          </a:p>
          <a:p>
            <a:pPr>
              <a:spcAft>
                <a:spcPts val="600"/>
              </a:spcAft>
            </a:pPr>
            <a:r>
              <a:rPr lang="tr-TR" sz="2300" noProof="1" smtClean="0"/>
              <a:t>Çokgenlerin durumu noktaların sayısına ve konumuna bağlıdır. </a:t>
            </a:r>
            <a:endParaRPr lang="tr-TR" sz="2300" noProof="1" smtClean="0"/>
          </a:p>
          <a:p>
            <a:pPr>
              <a:spcAft>
                <a:spcPts val="600"/>
              </a:spcAft>
            </a:pPr>
            <a:r>
              <a:rPr lang="tr-TR" sz="2300" noProof="1" smtClean="0"/>
              <a:t>Thiessen poligonları özellikle meteorolojik veriler için sık kullanılan bir yaklaşımdır.</a:t>
            </a:r>
            <a:endParaRPr lang="tr-TR" sz="2300" noProof="1"/>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06760" y="1124744"/>
            <a:ext cx="8657728" cy="2592288"/>
          </a:xfrm>
        </p:spPr>
        <p:txBody>
          <a:bodyPr vert="horz" lIns="91440" tIns="45720" rIns="91440" bIns="45720" rtlCol="0">
            <a:noAutofit/>
          </a:bodyPr>
          <a:lstStyle/>
          <a:p>
            <a:pPr>
              <a:spcBef>
                <a:spcPts val="1200"/>
              </a:spcBef>
              <a:spcAft>
                <a:spcPts val="600"/>
              </a:spcAft>
            </a:pPr>
            <a:r>
              <a:rPr lang="tr-TR" sz="2400" noProof="1" smtClean="0"/>
              <a:t>Mekânsal veriler için enterpolasyon, bilinen değerlere sahip noktaları veya örnek noktaları kullanarak diğer bilinmeyen noktalardaki değerleri tahmin etme işlemidir. </a:t>
            </a:r>
            <a:endParaRPr lang="tr-TR" sz="2400" noProof="1" smtClean="0"/>
          </a:p>
          <a:p>
            <a:pPr>
              <a:spcBef>
                <a:spcPts val="1200"/>
              </a:spcBef>
              <a:spcAft>
                <a:spcPts val="600"/>
              </a:spcAft>
            </a:pPr>
            <a:r>
              <a:rPr lang="tr-TR" sz="2400" noProof="1" smtClean="0"/>
              <a:t>Enterpolasyon; yükseklik, yağış, sıcaklık, gürültü seviyeleri gibi herhangi bir coğrafi nokta verisi için bilinmeyen değerleri tahmin etmek için kullanılabilir.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73499" y="3575125"/>
            <a:ext cx="5082877" cy="323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aşlık 1"/>
          <p:cNvSpPr>
            <a:spLocks noGrp="1"/>
          </p:cNvSpPr>
          <p:nvPr>
            <p:ph type="title"/>
          </p:nvPr>
        </p:nvSpPr>
        <p:spPr>
          <a:xfrm>
            <a:off x="323528" y="332656"/>
            <a:ext cx="7620000" cy="720080"/>
          </a:xfrm>
        </p:spPr>
        <p:txBody>
          <a:bodyPr vert="horz" lIns="91440" tIns="45720" rIns="91440" bIns="45720" rtlCol="0" anchor="ctr">
            <a:noAutofit/>
          </a:bodyPr>
          <a:lstStyle/>
          <a:p>
            <a:r>
              <a:rPr lang="tr-TR" sz="3600" b="1" noProof="1" smtClean="0"/>
              <a:t>Nokta Enterpolasyonu</a:t>
            </a:r>
            <a:endParaRPr lang="tr-TR" sz="3600" b="1" noProof="1"/>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268760"/>
            <a:ext cx="8712968" cy="2304256"/>
          </a:xfrm>
        </p:spPr>
        <p:txBody>
          <a:bodyPr vert="horz" lIns="91440" tIns="45720" rIns="91440" bIns="45720" rtlCol="0">
            <a:noAutofit/>
          </a:bodyPr>
          <a:lstStyle/>
          <a:p>
            <a:pPr>
              <a:spcBef>
                <a:spcPts val="1200"/>
              </a:spcBef>
              <a:spcAft>
                <a:spcPts val="600"/>
              </a:spcAft>
            </a:pPr>
            <a:r>
              <a:rPr lang="tr-TR" sz="2400" noProof="1" smtClean="0"/>
              <a:t>Enterpolasyon ile herhangi bir katmanda bilinmeyen noktaların öznitelik değerleri, komşuluklarındaki bilinen noktaların öznitelik değerleri kullanılarak bulunur.</a:t>
            </a:r>
            <a:endParaRPr lang="tr-TR" sz="2400" noProof="1" smtClean="0"/>
          </a:p>
          <a:p>
            <a:pPr>
              <a:spcBef>
                <a:spcPts val="1200"/>
              </a:spcBef>
              <a:spcAft>
                <a:spcPts val="600"/>
              </a:spcAft>
            </a:pPr>
            <a:r>
              <a:rPr lang="tr-TR" sz="2400" noProof="1" smtClean="0"/>
              <a:t>Kestirimin kalitesi; kullanılan değerlerin doğruluğu, kullanılan nokta sayısı ve dağılımı ve kullanılan yönteme bağlıdır.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9035" y="3589933"/>
            <a:ext cx="6421317" cy="307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aşlık 5"/>
          <p:cNvSpPr>
            <a:spLocks noGrp="1"/>
          </p:cNvSpPr>
          <p:nvPr>
            <p:ph type="title"/>
          </p:nvPr>
        </p:nvSpPr>
        <p:spPr>
          <a:xfrm>
            <a:off x="457200" y="332656"/>
            <a:ext cx="8229600" cy="990600"/>
          </a:xfrm>
        </p:spPr>
        <p:txBody>
          <a:bodyPr>
            <a:normAutofit/>
          </a:bodyPr>
          <a:lstStyle/>
          <a:p>
            <a:r>
              <a:rPr lang="tr-TR" sz="3600" b="1" noProof="1" smtClean="0"/>
              <a:t>Nokta Enterpolasyonu</a:t>
            </a:r>
            <a:endParaRPr lang="tr-TR" sz="3600" noProof="1"/>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640960" cy="720080"/>
          </a:xfrm>
        </p:spPr>
        <p:txBody>
          <a:bodyPr vert="horz" lIns="91440" tIns="45720" rIns="91440" bIns="45720" rtlCol="0" anchor="ctr">
            <a:noAutofit/>
          </a:bodyPr>
          <a:lstStyle/>
          <a:p>
            <a:pPr lvl="1"/>
            <a:r>
              <a:rPr lang="tr-TR" sz="3600" b="1" noProof="1" smtClean="0">
                <a:solidFill>
                  <a:schemeClr val="tx2"/>
                </a:solidFill>
                <a:latin typeface="+mj-lt"/>
              </a:rPr>
              <a:t>Çakıştırma (Bindirme/Overlay) Analizi </a:t>
            </a:r>
            <a:endParaRPr lang="tr-TR" sz="3600" b="1" noProof="1">
              <a:solidFill>
                <a:schemeClr val="tx2"/>
              </a:solidFill>
              <a:latin typeface="+mj-lt"/>
            </a:endParaRPr>
          </a:p>
        </p:txBody>
      </p:sp>
      <p:sp>
        <p:nvSpPr>
          <p:cNvPr id="3" name="İçerik Yer Tutucusu 2"/>
          <p:cNvSpPr>
            <a:spLocks noGrp="1"/>
          </p:cNvSpPr>
          <p:nvPr>
            <p:ph idx="1"/>
          </p:nvPr>
        </p:nvSpPr>
        <p:spPr>
          <a:xfrm>
            <a:off x="251520" y="1124744"/>
            <a:ext cx="8640960" cy="2736304"/>
          </a:xfrm>
        </p:spPr>
        <p:txBody>
          <a:bodyPr>
            <a:noAutofit/>
          </a:bodyPr>
          <a:lstStyle/>
          <a:p>
            <a:pPr>
              <a:spcAft>
                <a:spcPts val="600"/>
              </a:spcAft>
            </a:pPr>
            <a:r>
              <a:rPr lang="tr-TR" sz="2300" noProof="1" smtClean="0"/>
              <a:t>Çakıştırma (Bindirme/Overlay) analizi, farklı katmanlardaki verilerin yeni bilgi ve detaylar içeren bir harita oluşturmak için çakıştırılarak birleştirilmesine ve girdi katmanlarda bulunmayan yeni bilgi ve detaylar üretilmesine olanak tanıyan çok katmanlı işlemlerdir. </a:t>
            </a:r>
            <a:endParaRPr lang="tr-TR" sz="2300" noProof="1" smtClean="0"/>
          </a:p>
          <a:p>
            <a:pPr>
              <a:spcAft>
                <a:spcPts val="600"/>
              </a:spcAft>
            </a:pPr>
            <a:r>
              <a:rPr lang="tr-TR" sz="2300" noProof="1" smtClean="0"/>
              <a:t>Çakıştırma analizi hem vektör hem de raster verilerde kullanılan bir analiz türüdür.</a:t>
            </a:r>
            <a:endParaRPr lang="tr-TR" sz="2300" noProof="1"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8283" y="3501849"/>
            <a:ext cx="3551975" cy="331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784976" cy="720080"/>
          </a:xfrm>
        </p:spPr>
        <p:txBody>
          <a:bodyPr vert="horz" lIns="91440" tIns="45720" rIns="91440" bIns="45720" rtlCol="0" anchor="ctr">
            <a:noAutofit/>
          </a:bodyPr>
          <a:lstStyle/>
          <a:p>
            <a:pPr lvl="1"/>
            <a:r>
              <a:rPr lang="tr-TR" sz="3600" b="1" noProof="1" smtClean="0">
                <a:solidFill>
                  <a:schemeClr val="tx2"/>
                </a:solidFill>
                <a:latin typeface="+mj-lt"/>
              </a:rPr>
              <a:t>Çakıştırma (Bindirme/Overlay) Analizi </a:t>
            </a:r>
            <a:endParaRPr lang="tr-TR" sz="3600" b="1" noProof="1">
              <a:solidFill>
                <a:schemeClr val="tx2"/>
              </a:solidFill>
              <a:latin typeface="+mj-lt"/>
            </a:endParaRPr>
          </a:p>
        </p:txBody>
      </p:sp>
      <p:sp>
        <p:nvSpPr>
          <p:cNvPr id="3" name="İçerik Yer Tutucusu 2"/>
          <p:cNvSpPr>
            <a:spLocks noGrp="1"/>
          </p:cNvSpPr>
          <p:nvPr>
            <p:ph idx="1"/>
          </p:nvPr>
        </p:nvSpPr>
        <p:spPr>
          <a:xfrm>
            <a:off x="234752" y="1124744"/>
            <a:ext cx="8801744" cy="1152128"/>
          </a:xfrm>
        </p:spPr>
        <p:txBody>
          <a:bodyPr>
            <a:noAutofit/>
          </a:bodyPr>
          <a:lstStyle/>
          <a:p>
            <a:pPr>
              <a:spcAft>
                <a:spcPts val="600"/>
              </a:spcAft>
            </a:pPr>
            <a:r>
              <a:rPr lang="tr-TR" sz="2400" noProof="1" smtClean="0"/>
              <a:t>Vektör yapıda nokta detaylar alan detaylarla, çizgi detaylar alan detaylarla ve alan detaylar alan detaylarla birleştirilebilir.</a:t>
            </a:r>
            <a:endParaRPr lang="tr-TR" sz="2400" noProof="1"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40843" y="1942926"/>
            <a:ext cx="5535613"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07504" y="2405787"/>
            <a:ext cx="2808312" cy="2031325"/>
          </a:xfrm>
          <a:prstGeom prst="rect">
            <a:avLst/>
          </a:prstGeom>
        </p:spPr>
        <p:txBody>
          <a:bodyPr wrap="square">
            <a:spAutoFit/>
          </a:bodyPr>
          <a:lstStyle/>
          <a:p>
            <a:r>
              <a:rPr lang="tr-TR" noProof="1" smtClean="0"/>
              <a:t>Çizgi yapısındaki Yol katmanı alan yapısındaki Mahalle katmanı ile çakıştırılarak her bir yol güzergâhının hangi mahallelerden geçtiği tespit edilebilir. </a:t>
            </a:r>
            <a:endParaRPr lang="tr-TR" noProof="1"/>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712968" cy="792088"/>
          </a:xfrm>
        </p:spPr>
        <p:txBody>
          <a:bodyPr vert="horz" lIns="91440" tIns="45720" rIns="91440" bIns="45720" rtlCol="0" anchor="ctr">
            <a:noAutofit/>
          </a:bodyPr>
          <a:lstStyle/>
          <a:p>
            <a:pPr lvl="1"/>
            <a:r>
              <a:rPr lang="tr-TR" sz="3600" b="1" noProof="1" smtClean="0">
                <a:solidFill>
                  <a:schemeClr val="tx2"/>
                </a:solidFill>
                <a:latin typeface="+mj-lt"/>
              </a:rPr>
              <a:t>Çakıştırma (Bindirme/Overlay) Analizi </a:t>
            </a:r>
            <a:endParaRPr lang="tr-TR" sz="3600" b="1" noProof="1">
              <a:solidFill>
                <a:schemeClr val="tx2"/>
              </a:solidFill>
              <a:latin typeface="+mj-lt"/>
            </a:endParaRPr>
          </a:p>
        </p:txBody>
      </p:sp>
      <p:sp>
        <p:nvSpPr>
          <p:cNvPr id="3" name="İçerik Yer Tutucusu 2"/>
          <p:cNvSpPr>
            <a:spLocks noGrp="1"/>
          </p:cNvSpPr>
          <p:nvPr>
            <p:ph idx="1"/>
          </p:nvPr>
        </p:nvSpPr>
        <p:spPr>
          <a:xfrm>
            <a:off x="234752" y="1268760"/>
            <a:ext cx="8729736" cy="5256584"/>
          </a:xfrm>
        </p:spPr>
        <p:txBody>
          <a:bodyPr>
            <a:noAutofit/>
          </a:bodyPr>
          <a:lstStyle/>
          <a:p>
            <a:pPr>
              <a:spcAft>
                <a:spcPts val="600"/>
              </a:spcAft>
            </a:pPr>
            <a:r>
              <a:rPr lang="tr-TR" sz="2400" noProof="1" smtClean="0"/>
              <a:t>Çakıştırma analizlerinde gerek vektör gerekse raster verilerde en çok gereksinim duyulan işlemlerden birisi “yeniden sınıflandırma”dır. </a:t>
            </a:r>
            <a:endParaRPr lang="tr-TR" sz="2400" noProof="1" smtClean="0"/>
          </a:p>
          <a:p>
            <a:pPr>
              <a:spcAft>
                <a:spcPts val="600"/>
              </a:spcAft>
            </a:pPr>
            <a:r>
              <a:rPr lang="tr-TR" sz="2400" noProof="1" smtClean="0"/>
              <a:t>Vektör verilerde yeniden sınıflandırma haritanın geometrisini değiştirmeden öznitelik değerlerini değiştirme yöntemidir.</a:t>
            </a:r>
            <a:endParaRPr lang="tr-TR" sz="2400" noProof="1" smtClean="0"/>
          </a:p>
          <a:p>
            <a:pPr lvl="1">
              <a:spcBef>
                <a:spcPts val="0"/>
              </a:spcBef>
              <a:spcAft>
                <a:spcPts val="600"/>
              </a:spcAft>
            </a:pPr>
            <a:r>
              <a:rPr lang="tr-TR" sz="2200" noProof="1" smtClean="0"/>
              <a:t>Yeniden sınıflandırma bir öznitelik genelleme tekniğidir.</a:t>
            </a:r>
            <a:endParaRPr lang="tr-TR" sz="2200" noProof="1" smtClean="0"/>
          </a:p>
          <a:p>
            <a:pPr lvl="1">
              <a:spcBef>
                <a:spcPts val="0"/>
              </a:spcBef>
              <a:spcAft>
                <a:spcPts val="600"/>
              </a:spcAft>
            </a:pPr>
            <a:r>
              <a:rPr lang="tr-TR" sz="2200" noProof="1" smtClean="0"/>
              <a:t>Alan tipi verilerde yeniden sınıflandırma işleminden sonra özdeş öznitelik değerlerine sahip alanlar arasındaki ortak sınırlar çözülür, çizgi verilerinde ise eğer çizgiler bitişikse birleştirilir. Sonuç olarak bu işlem sonucunda vektör verilerde topoloji yeniden oluşturulacaktır. </a:t>
            </a:r>
            <a:endParaRPr lang="tr-TR" sz="2200" noProof="1" smtClean="0"/>
          </a:p>
          <a:p>
            <a:pPr>
              <a:spcAft>
                <a:spcPts val="600"/>
              </a:spcAft>
            </a:pPr>
            <a:r>
              <a:rPr lang="tr-TR" sz="2400" noProof="1" smtClean="0"/>
              <a:t>Raster verilerde yeniden sınıflandırma ile orijinal piksel değerleri yerine yenileri atanır.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712968" cy="792088"/>
          </a:xfrm>
        </p:spPr>
        <p:txBody>
          <a:bodyPr vert="horz" lIns="91440" tIns="45720" rIns="91440" bIns="45720" rtlCol="0" anchor="ctr">
            <a:noAutofit/>
          </a:bodyPr>
          <a:lstStyle/>
          <a:p>
            <a:pPr lvl="1"/>
            <a:r>
              <a:rPr lang="tr-TR" sz="3600" b="1" noProof="1" smtClean="0">
                <a:solidFill>
                  <a:schemeClr val="tx2"/>
                </a:solidFill>
                <a:latin typeface="+mj-lt"/>
              </a:rPr>
              <a:t>Çakıştırma (Bindirme/Overlay) Analizi </a:t>
            </a:r>
            <a:endParaRPr lang="tr-TR" sz="3600" b="1" noProof="1">
              <a:solidFill>
                <a:schemeClr val="tx2"/>
              </a:solidFill>
              <a:latin typeface="+mj-lt"/>
            </a:endParaRPr>
          </a:p>
        </p:txBody>
      </p:sp>
      <p:sp>
        <p:nvSpPr>
          <p:cNvPr id="3" name="İçerik Yer Tutucusu 2"/>
          <p:cNvSpPr>
            <a:spLocks noGrp="1"/>
          </p:cNvSpPr>
          <p:nvPr>
            <p:ph idx="1"/>
          </p:nvPr>
        </p:nvSpPr>
        <p:spPr>
          <a:xfrm>
            <a:off x="234752" y="1124744"/>
            <a:ext cx="8801744" cy="1440160"/>
          </a:xfrm>
        </p:spPr>
        <p:txBody>
          <a:bodyPr>
            <a:noAutofit/>
          </a:bodyPr>
          <a:lstStyle/>
          <a:p>
            <a:r>
              <a:rPr lang="tr-TR" sz="2800" noProof="1" smtClean="0"/>
              <a:t>Yeni bir okul, hastane, depo yeri vb. inşa etmek amacıyla en uygun yeri bulmak için çakıştırma analizine dayalı bir uygunluk modeli kullanılabilir. </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grpSp>
        <p:nvGrpSpPr>
          <p:cNvPr id="21" name="Grup 20"/>
          <p:cNvGrpSpPr/>
          <p:nvPr/>
        </p:nvGrpSpPr>
        <p:grpSpPr>
          <a:xfrm>
            <a:off x="2592416" y="3150817"/>
            <a:ext cx="3598268" cy="3512176"/>
            <a:chOff x="2051720" y="2939419"/>
            <a:chExt cx="3598268" cy="3512176"/>
          </a:xfrm>
        </p:grpSpPr>
        <p:sp>
          <p:nvSpPr>
            <p:cNvPr id="5" name="Aşağı Ok 4"/>
            <p:cNvSpPr/>
            <p:nvPr/>
          </p:nvSpPr>
          <p:spPr>
            <a:xfrm>
              <a:off x="3754760" y="3573016"/>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Aşağı Ok 8"/>
            <p:cNvSpPr/>
            <p:nvPr/>
          </p:nvSpPr>
          <p:spPr>
            <a:xfrm>
              <a:off x="3754760" y="4581128"/>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şağı Ok 10"/>
            <p:cNvSpPr/>
            <p:nvPr/>
          </p:nvSpPr>
          <p:spPr>
            <a:xfrm>
              <a:off x="3754760" y="5517232"/>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 name="Grup 12"/>
            <p:cNvGrpSpPr/>
            <p:nvPr/>
          </p:nvGrpSpPr>
          <p:grpSpPr>
            <a:xfrm>
              <a:off x="2051720" y="5805264"/>
              <a:ext cx="3489598" cy="646331"/>
              <a:chOff x="2051720" y="5879013"/>
              <a:chExt cx="3489598" cy="646331"/>
            </a:xfrm>
          </p:grpSpPr>
          <p:sp>
            <p:nvSpPr>
              <p:cNvPr id="15" name="Dikdörtgen 14"/>
              <p:cNvSpPr/>
              <p:nvPr/>
            </p:nvSpPr>
            <p:spPr>
              <a:xfrm>
                <a:off x="2413892" y="5911452"/>
                <a:ext cx="312742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1480" lvl="1" indent="0">
                  <a:buNone/>
                </a:pPr>
                <a:endParaRPr lang="tr-TR" dirty="0">
                  <a:solidFill>
                    <a:schemeClr val="bg1"/>
                  </a:solidFill>
                </a:endParaRPr>
              </a:p>
            </p:txBody>
          </p:sp>
          <p:sp>
            <p:nvSpPr>
              <p:cNvPr id="14" name="Dikdörtgen 13"/>
              <p:cNvSpPr/>
              <p:nvPr/>
            </p:nvSpPr>
            <p:spPr>
              <a:xfrm>
                <a:off x="2051720" y="5879013"/>
                <a:ext cx="3454252" cy="646331"/>
              </a:xfrm>
              <a:prstGeom prst="rect">
                <a:avLst/>
              </a:prstGeom>
            </p:spPr>
            <p:txBody>
              <a:bodyPr wrap="square">
                <a:spAutoFit/>
              </a:bodyPr>
              <a:lstStyle/>
              <a:p>
                <a:pPr marL="411480" lvl="1" algn="ctr"/>
                <a:r>
                  <a:rPr lang="tr-TR" dirty="0">
                    <a:solidFill>
                      <a:schemeClr val="bg1"/>
                    </a:solidFill>
                  </a:rPr>
                  <a:t>Uygun </a:t>
                </a:r>
                <a:r>
                  <a:rPr lang="tr-TR" dirty="0" smtClean="0">
                    <a:solidFill>
                      <a:schemeClr val="bg1"/>
                    </a:solidFill>
                  </a:rPr>
                  <a:t>yerlerin </a:t>
                </a:r>
                <a:r>
                  <a:rPr lang="tr-TR" dirty="0">
                    <a:solidFill>
                      <a:schemeClr val="bg1"/>
                    </a:solidFill>
                  </a:rPr>
                  <a:t>belirlenmesi </a:t>
                </a:r>
                <a:endParaRPr lang="tr-TR" dirty="0" smtClean="0">
                  <a:solidFill>
                    <a:schemeClr val="bg1"/>
                  </a:solidFill>
                </a:endParaRPr>
              </a:p>
              <a:p>
                <a:pPr marL="411480" lvl="1" algn="ctr"/>
                <a:r>
                  <a:rPr lang="tr-TR" dirty="0" smtClean="0">
                    <a:solidFill>
                      <a:schemeClr val="bg1"/>
                    </a:solidFill>
                  </a:rPr>
                  <a:t>ve görselleştirilmesi</a:t>
                </a:r>
                <a:endParaRPr lang="tr-TR" dirty="0">
                  <a:solidFill>
                    <a:schemeClr val="bg1"/>
                  </a:solidFill>
                </a:endParaRPr>
              </a:p>
            </p:txBody>
          </p:sp>
        </p:grpSp>
        <p:grpSp>
          <p:nvGrpSpPr>
            <p:cNvPr id="12" name="Grup 11"/>
            <p:cNvGrpSpPr/>
            <p:nvPr/>
          </p:nvGrpSpPr>
          <p:grpSpPr>
            <a:xfrm>
              <a:off x="2339752" y="4869160"/>
              <a:ext cx="2808312" cy="576064"/>
              <a:chOff x="2339752" y="4941168"/>
              <a:chExt cx="2808312" cy="576064"/>
            </a:xfrm>
          </p:grpSpPr>
          <p:sp>
            <p:nvSpPr>
              <p:cNvPr id="8" name="Dikdörtgen 7"/>
              <p:cNvSpPr/>
              <p:nvPr/>
            </p:nvSpPr>
            <p:spPr>
              <a:xfrm>
                <a:off x="2627784" y="4941168"/>
                <a:ext cx="25202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1480" lvl="1"/>
                <a:endParaRPr lang="tr-TR" dirty="0"/>
              </a:p>
            </p:txBody>
          </p:sp>
          <p:sp>
            <p:nvSpPr>
              <p:cNvPr id="16" name="Dikdörtgen 15"/>
              <p:cNvSpPr/>
              <p:nvPr/>
            </p:nvSpPr>
            <p:spPr>
              <a:xfrm>
                <a:off x="2339752" y="5020957"/>
                <a:ext cx="2648289" cy="369332"/>
              </a:xfrm>
              <a:prstGeom prst="rect">
                <a:avLst/>
              </a:prstGeom>
            </p:spPr>
            <p:txBody>
              <a:bodyPr wrap="square">
                <a:spAutoFit/>
              </a:bodyPr>
              <a:lstStyle/>
              <a:p>
                <a:pPr marL="411480" lvl="1" algn="ctr"/>
                <a:r>
                  <a:rPr lang="tr-TR" dirty="0">
                    <a:solidFill>
                      <a:schemeClr val="bg1"/>
                    </a:solidFill>
                  </a:rPr>
                  <a:t>Çakıştırma analizi</a:t>
                </a:r>
                <a:endParaRPr lang="tr-TR" dirty="0">
                  <a:solidFill>
                    <a:schemeClr val="bg1"/>
                  </a:solidFill>
                </a:endParaRPr>
              </a:p>
            </p:txBody>
          </p:sp>
        </p:grpSp>
        <p:grpSp>
          <p:nvGrpSpPr>
            <p:cNvPr id="19" name="Grup 18"/>
            <p:cNvGrpSpPr/>
            <p:nvPr/>
          </p:nvGrpSpPr>
          <p:grpSpPr>
            <a:xfrm>
              <a:off x="2195736" y="3861048"/>
              <a:ext cx="3454252" cy="648072"/>
              <a:chOff x="2195736" y="3861048"/>
              <a:chExt cx="3454252" cy="648072"/>
            </a:xfrm>
          </p:grpSpPr>
          <p:sp>
            <p:nvSpPr>
              <p:cNvPr id="7" name="Dikdörtgen 6"/>
              <p:cNvSpPr/>
              <p:nvPr/>
            </p:nvSpPr>
            <p:spPr>
              <a:xfrm>
                <a:off x="2308670" y="3933056"/>
                <a:ext cx="312742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1480" lvl="1" indent="0">
                  <a:buNone/>
                </a:pPr>
                <a:endParaRPr lang="tr-TR" dirty="0"/>
              </a:p>
            </p:txBody>
          </p:sp>
          <p:sp>
            <p:nvSpPr>
              <p:cNvPr id="17" name="Dikdörtgen 16"/>
              <p:cNvSpPr/>
              <p:nvPr/>
            </p:nvSpPr>
            <p:spPr>
              <a:xfrm>
                <a:off x="2195736" y="3861048"/>
                <a:ext cx="3454252" cy="646331"/>
              </a:xfrm>
              <a:prstGeom prst="rect">
                <a:avLst/>
              </a:prstGeom>
            </p:spPr>
            <p:txBody>
              <a:bodyPr wrap="square">
                <a:spAutoFit/>
              </a:bodyPr>
              <a:lstStyle/>
              <a:p>
                <a:pPr marL="411480" lvl="1" indent="0">
                  <a:buNone/>
                </a:pPr>
                <a:r>
                  <a:rPr lang="tr-TR" dirty="0">
                    <a:solidFill>
                      <a:schemeClr val="bg1"/>
                    </a:solidFill>
                  </a:rPr>
                  <a:t>Verilerin kriterlere göre yeniden sınıflandırılması</a:t>
                </a:r>
                <a:endParaRPr lang="tr-TR" dirty="0">
                  <a:solidFill>
                    <a:schemeClr val="bg1"/>
                  </a:solidFill>
                </a:endParaRPr>
              </a:p>
            </p:txBody>
          </p:sp>
        </p:grpSp>
        <p:grpSp>
          <p:nvGrpSpPr>
            <p:cNvPr id="20" name="Grup 19"/>
            <p:cNvGrpSpPr/>
            <p:nvPr/>
          </p:nvGrpSpPr>
          <p:grpSpPr>
            <a:xfrm>
              <a:off x="2555776" y="2939419"/>
              <a:ext cx="2576281" cy="576064"/>
              <a:chOff x="2555776" y="2939419"/>
              <a:chExt cx="2576281" cy="576064"/>
            </a:xfrm>
          </p:grpSpPr>
          <p:sp>
            <p:nvSpPr>
              <p:cNvPr id="6" name="Dikdörtgen 5"/>
              <p:cNvSpPr/>
              <p:nvPr/>
            </p:nvSpPr>
            <p:spPr>
              <a:xfrm>
                <a:off x="2611777" y="2939419"/>
                <a:ext cx="25202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1480" lvl="1"/>
                <a:endParaRPr lang="tr-TR" dirty="0"/>
              </a:p>
            </p:txBody>
          </p:sp>
          <p:sp>
            <p:nvSpPr>
              <p:cNvPr id="18" name="Dikdörtgen 17"/>
              <p:cNvSpPr/>
              <p:nvPr/>
            </p:nvSpPr>
            <p:spPr>
              <a:xfrm>
                <a:off x="2555776" y="3042785"/>
                <a:ext cx="2520280" cy="369332"/>
              </a:xfrm>
              <a:prstGeom prst="rect">
                <a:avLst/>
              </a:prstGeom>
            </p:spPr>
            <p:txBody>
              <a:bodyPr wrap="square">
                <a:spAutoFit/>
              </a:bodyPr>
              <a:lstStyle/>
              <a:p>
                <a:pPr marL="411480" lvl="1"/>
                <a:r>
                  <a:rPr lang="tr-TR" dirty="0">
                    <a:solidFill>
                      <a:schemeClr val="bg1"/>
                    </a:solidFill>
                  </a:rPr>
                  <a:t>Kriterlerin seçimi</a:t>
                </a:r>
                <a:endParaRPr lang="tr-TR" dirty="0">
                  <a:solidFill>
                    <a:schemeClr val="bg1"/>
                  </a:solidFill>
                </a:endParaRPr>
              </a:p>
            </p:txBody>
          </p:sp>
        </p:grpSp>
      </p:grpSp>
      <p:sp>
        <p:nvSpPr>
          <p:cNvPr id="22" name="Dikdörtgen 21"/>
          <p:cNvSpPr/>
          <p:nvPr/>
        </p:nvSpPr>
        <p:spPr>
          <a:xfrm>
            <a:off x="1026909" y="2579712"/>
            <a:ext cx="6768902" cy="461665"/>
          </a:xfrm>
          <a:prstGeom prst="rect">
            <a:avLst/>
          </a:prstGeom>
        </p:spPr>
        <p:txBody>
          <a:bodyPr wrap="square">
            <a:spAutoFit/>
          </a:bodyPr>
          <a:lstStyle/>
          <a:p>
            <a:pPr marL="114300" indent="0">
              <a:spcBef>
                <a:spcPts val="1200"/>
              </a:spcBef>
              <a:buNone/>
            </a:pPr>
            <a:r>
              <a:rPr lang="tr-TR" sz="2400" noProof="1" smtClean="0"/>
              <a:t>Çakıştırma analizine dayalı bir uygunluk modeli</a:t>
            </a:r>
            <a:endParaRPr lang="tr-TR" sz="2400" noProof="1"/>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88640"/>
            <a:ext cx="8784976" cy="792088"/>
          </a:xfrm>
        </p:spPr>
        <p:txBody>
          <a:bodyPr vert="horz" lIns="91440" tIns="45720" rIns="91440" bIns="45720" rtlCol="0" anchor="ctr">
            <a:noAutofit/>
          </a:bodyPr>
          <a:lstStyle/>
          <a:p>
            <a:pPr lvl="1"/>
            <a:r>
              <a:rPr lang="tr-TR" sz="3600" b="1" noProof="1" smtClean="0">
                <a:solidFill>
                  <a:schemeClr val="tx2"/>
                </a:solidFill>
                <a:latin typeface="+mj-lt"/>
              </a:rPr>
              <a:t>Çakıştırma (Bindirme/Overlay) Analizi </a:t>
            </a:r>
            <a:endParaRPr lang="tr-TR" sz="3600" b="1" noProof="1">
              <a:solidFill>
                <a:schemeClr val="tx2"/>
              </a:solidFill>
              <a:latin typeface="+mj-lt"/>
            </a:endParaRPr>
          </a:p>
        </p:txBody>
      </p:sp>
      <p:sp>
        <p:nvSpPr>
          <p:cNvPr id="3" name="İçerik Yer Tutucusu 2"/>
          <p:cNvSpPr>
            <a:spLocks noGrp="1"/>
          </p:cNvSpPr>
          <p:nvPr>
            <p:ph idx="1"/>
          </p:nvPr>
        </p:nvSpPr>
        <p:spPr>
          <a:xfrm>
            <a:off x="234752" y="1216673"/>
            <a:ext cx="4265240" cy="3796503"/>
          </a:xfrm>
        </p:spPr>
        <p:txBody>
          <a:bodyPr>
            <a:noAutofit/>
          </a:bodyPr>
          <a:lstStyle/>
          <a:p>
            <a:r>
              <a:rPr lang="tr-TR" noProof="1" smtClean="0"/>
              <a:t>Örneğin nükleer atık deposu yeri için kriterler; jeolojik açıdan uygun alan olmalı, ulaşım ağlarına uzak olmalı, yüksek nüfus yoğunluğunun olduğu bölgelerden uzak olmalı ve koruma alanlarının dışındaki alanlardan olmalı şeklinde yapılandırılabilir. </a:t>
            </a:r>
            <a:endParaRPr lang="tr-TR" noProof="1"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14645" y="836712"/>
            <a:ext cx="3979205" cy="600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720080"/>
          </a:xfrm>
        </p:spPr>
        <p:txBody>
          <a:bodyPr vert="horz" lIns="91440" tIns="45720" rIns="91440" bIns="45720" rtlCol="0" anchor="ctr">
            <a:noAutofit/>
          </a:bodyPr>
          <a:lstStyle/>
          <a:p>
            <a:pPr lvl="1"/>
            <a:r>
              <a:rPr lang="tr-TR" sz="3600" b="1" noProof="1" smtClean="0">
                <a:solidFill>
                  <a:schemeClr val="tx2"/>
                </a:solidFill>
                <a:latin typeface="+mj-lt"/>
              </a:rPr>
              <a:t>Nokta Desen (Örüntü) Analizi</a:t>
            </a:r>
            <a:endParaRPr lang="tr-TR" sz="3600" b="1" noProof="1">
              <a:solidFill>
                <a:schemeClr val="tx2"/>
              </a:solidFill>
              <a:latin typeface="+mj-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6" name="İçerik Yer Tutucusu 2"/>
          <p:cNvSpPr txBox="1"/>
          <p:nvPr/>
        </p:nvSpPr>
        <p:spPr>
          <a:xfrm>
            <a:off x="234752" y="1124744"/>
            <a:ext cx="8729736" cy="2232248"/>
          </a:xfrm>
          <a:prstGeom prst="rect">
            <a:avLst/>
          </a:prstGeom>
        </p:spPr>
        <p:txBody>
          <a:bodyPr vert="horz" lIns="91440" tIns="45720" rIns="91440" bIns="45720" rtlCol="0">
            <a:noAutofit/>
          </a:bodyPr>
          <a:lstStyle>
            <a:lvl1pPr marL="342900" indent="-228600">
              <a:spcBef>
                <a:spcPct val="20000"/>
              </a:spcBef>
              <a:spcAft>
                <a:spcPts val="600"/>
              </a:spcAft>
              <a:buClr>
                <a:schemeClr val="accent1"/>
              </a:buClr>
              <a:buFont typeface="Arial" panose="020B0604020202020204" pitchFamily="34" charset="0"/>
              <a:buChar char="•"/>
              <a:defRPr sz="2300"/>
            </a:lvl1pPr>
            <a:lvl2pPr marL="640080" indent="-228600">
              <a:spcBef>
                <a:spcPct val="20000"/>
              </a:spcBef>
              <a:buClr>
                <a:schemeClr val="accent2"/>
              </a:buClr>
              <a:buFont typeface="Arial" panose="020B0604020202020204" pitchFamily="34" charset="0"/>
              <a:buChar char="•"/>
              <a:defRPr sz="2000"/>
            </a:lvl2pPr>
            <a:lvl3pPr marL="1005840" indent="-228600">
              <a:spcBef>
                <a:spcPct val="20000"/>
              </a:spcBef>
              <a:buClr>
                <a:schemeClr val="accent3"/>
              </a:buClr>
              <a:buFont typeface="Arial" panose="020B0604020202020204" pitchFamily="34" charset="0"/>
              <a:buChar char="•"/>
            </a:lvl3pPr>
            <a:lvl4pPr marL="1280160" indent="-228600">
              <a:spcBef>
                <a:spcPct val="20000"/>
              </a:spcBef>
              <a:buClr>
                <a:schemeClr val="accent4"/>
              </a:buClr>
              <a:buFont typeface="Arial" panose="020B0604020202020204" pitchFamily="34" charset="0"/>
              <a:buChar char="•"/>
              <a:defRPr sz="1600"/>
            </a:lvl4pPr>
            <a:lvl5pPr marL="1554480" indent="-228600">
              <a:spcBef>
                <a:spcPct val="20000"/>
              </a:spcBef>
              <a:buClr>
                <a:schemeClr val="accent5"/>
              </a:buClr>
              <a:buFont typeface="Arial" panose="020B0604020202020204" pitchFamily="34" charset="0"/>
              <a:buChar char="•"/>
              <a:defRPr sz="1400" baseline="0"/>
            </a:lvl5pPr>
            <a:lvl6pPr marL="1737360" indent="-182880">
              <a:spcBef>
                <a:spcPct val="20000"/>
              </a:spcBef>
              <a:buClr>
                <a:schemeClr val="accent1"/>
              </a:buClr>
              <a:buFont typeface="Arial" panose="020B0604020202020204" pitchFamily="34" charset="0"/>
              <a:buChar char="•"/>
              <a:defRPr sz="1400" baseline="0"/>
            </a:lvl6pPr>
            <a:lvl7pPr marL="1920240" indent="-182880">
              <a:spcBef>
                <a:spcPct val="20000"/>
              </a:spcBef>
              <a:buClr>
                <a:schemeClr val="accent2"/>
              </a:buClr>
              <a:buFont typeface="Arial" panose="020B0604020202020204" pitchFamily="34" charset="0"/>
              <a:buChar char="•"/>
              <a:defRPr sz="1400"/>
            </a:lvl7pPr>
            <a:lvl8pPr marL="2103120" indent="-182880">
              <a:spcBef>
                <a:spcPct val="20000"/>
              </a:spcBef>
              <a:buClr>
                <a:schemeClr val="accent3"/>
              </a:buClr>
              <a:buFont typeface="Arial" panose="020B0604020202020204" pitchFamily="34" charset="0"/>
              <a:buChar char="•"/>
              <a:defRPr sz="1400"/>
            </a:lvl8pPr>
            <a:lvl9pPr marL="2286000" indent="-182880">
              <a:spcBef>
                <a:spcPct val="20000"/>
              </a:spcBef>
              <a:buClr>
                <a:schemeClr val="accent4"/>
              </a:buClr>
              <a:buFont typeface="Arial" panose="020B0604020202020204" pitchFamily="34" charset="0"/>
              <a:buChar char="•"/>
              <a:defRPr sz="1400"/>
            </a:lvl9pPr>
          </a:lstStyle>
          <a:p>
            <a:r>
              <a:rPr lang="tr-TR" sz="2400" noProof="1" smtClean="0"/>
              <a:t>Nokta desen (örüntü) analizi; nokta detayların mekânsal desenlerinin incelenmesi ve değerlendirilmesi ve nokta detaylarla ilgili işlemleri kapsar. </a:t>
            </a:r>
            <a:endParaRPr lang="tr-TR" sz="2400" noProof="1" smtClean="0"/>
          </a:p>
          <a:p>
            <a:r>
              <a:rPr lang="tr-TR" sz="2400" noProof="1" smtClean="0"/>
              <a:t>Genel olarak nokta desen analizi, nokta detayların mekânsal dağılımını incelemenin ilk adımıdır. </a:t>
            </a:r>
            <a:endParaRPr lang="tr-TR" sz="2400" noProof="1"/>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4008" y="3789040"/>
            <a:ext cx="359874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104456" y="3142709"/>
            <a:ext cx="4572000" cy="646331"/>
          </a:xfrm>
          <a:prstGeom prst="rect">
            <a:avLst/>
          </a:prstGeom>
        </p:spPr>
        <p:txBody>
          <a:bodyPr>
            <a:spAutoFit/>
          </a:bodyPr>
          <a:lstStyle/>
          <a:p>
            <a:pPr algn="ctr"/>
            <a:r>
              <a:rPr lang="tr-TR" noProof="1" smtClean="0"/>
              <a:t>Bir nokta deseni analizinde incelenen nesli tehlike altında olan bir türün dağılımı</a:t>
            </a:r>
            <a:endParaRPr lang="tr-TR" noProof="1"/>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9776"/>
            <a:ext cx="7620000" cy="1143000"/>
          </a:xfrm>
        </p:spPr>
        <p:txBody>
          <a:bodyPr vert="horz" lIns="91440" tIns="45720" rIns="91440" bIns="45720" rtlCol="0" anchor="ctr">
            <a:noAutofit/>
          </a:bodyPr>
          <a:lstStyle/>
          <a:p>
            <a:r>
              <a:rPr lang="tr-TR" sz="2400" b="1" dirty="0"/>
              <a:t>Ekrandan manuel olarak elle sayısallaştırma</a:t>
            </a:r>
            <a:endParaRPr lang="tr-TR" sz="2400" b="1" dirty="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1" y="1844822"/>
            <a:ext cx="7489585" cy="349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280920" cy="720080"/>
          </a:xfrm>
        </p:spPr>
        <p:txBody>
          <a:bodyPr vert="horz" lIns="91440" tIns="45720" rIns="91440" bIns="45720" rtlCol="0" anchor="ctr">
            <a:noAutofit/>
          </a:bodyPr>
          <a:lstStyle/>
          <a:p>
            <a:pPr lvl="1"/>
            <a:r>
              <a:rPr lang="tr-TR" sz="3600" b="1" noProof="1" smtClean="0">
                <a:solidFill>
                  <a:schemeClr val="tx2"/>
                </a:solidFill>
                <a:latin typeface="+mj-lt"/>
              </a:rPr>
              <a:t>Ağ Analizi</a:t>
            </a:r>
            <a:endParaRPr lang="tr-TR" sz="3600" b="1" noProof="1">
              <a:solidFill>
                <a:schemeClr val="tx2"/>
              </a:solidFill>
              <a:latin typeface="+mj-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6" name="İçerik Yer Tutucusu 2"/>
          <p:cNvSpPr txBox="1"/>
          <p:nvPr/>
        </p:nvSpPr>
        <p:spPr>
          <a:xfrm>
            <a:off x="234752" y="1124744"/>
            <a:ext cx="8657728" cy="5832648"/>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pPr>
              <a:spcBef>
                <a:spcPts val="600"/>
              </a:spcBef>
              <a:spcAft>
                <a:spcPts val="600"/>
              </a:spcAft>
            </a:pPr>
            <a:r>
              <a:rPr lang="tr-TR" sz="2400" noProof="1" smtClean="0"/>
              <a:t>Birbirine bağlı çizgisel detaylar kümesi ağ (şebeke) olarak adlandırılır. </a:t>
            </a:r>
            <a:endParaRPr lang="tr-TR" sz="2400" noProof="1" smtClean="0"/>
          </a:p>
          <a:p>
            <a:pPr lvl="1">
              <a:spcBef>
                <a:spcPts val="600"/>
              </a:spcBef>
              <a:spcAft>
                <a:spcPts val="600"/>
              </a:spcAft>
            </a:pPr>
            <a:r>
              <a:rPr lang="tr-TR" sz="2200" noProof="1" smtClean="0"/>
              <a:t>Yollar, akarsular, enerji nakil hatları, boru hatları, sulama kanalları vb. yapılar ağ özelliğindedir. </a:t>
            </a:r>
            <a:endParaRPr lang="tr-TR" sz="2200" noProof="1" smtClean="0"/>
          </a:p>
          <a:p>
            <a:pPr>
              <a:spcBef>
                <a:spcPts val="1200"/>
              </a:spcBef>
              <a:spcAft>
                <a:spcPts val="600"/>
              </a:spcAft>
            </a:pPr>
            <a:r>
              <a:rPr lang="tr-TR" sz="2400" noProof="1" smtClean="0"/>
              <a:t>Ağ analizleri, birbirine bağlı çizgisel detayların oluşturduğu ağda karar verme süreçlerini destekleyecek çeşitli analizlerin yapılmasını içerir. </a:t>
            </a:r>
            <a:endParaRPr lang="tr-TR" sz="2400" noProof="1" smtClean="0"/>
          </a:p>
          <a:p>
            <a:pPr>
              <a:spcBef>
                <a:spcPts val="1200"/>
              </a:spcBef>
              <a:spcAft>
                <a:spcPts val="600"/>
              </a:spcAft>
            </a:pPr>
            <a:r>
              <a:rPr lang="tr-TR" sz="2400" noProof="1" smtClean="0"/>
              <a:t>Ağ analizinin bileşenleri</a:t>
            </a:r>
            <a:endParaRPr lang="tr-TR" sz="2400" noProof="1" smtClean="0"/>
          </a:p>
          <a:p>
            <a:pPr lvl="1">
              <a:spcBef>
                <a:spcPts val="600"/>
              </a:spcBef>
            </a:pPr>
            <a:r>
              <a:rPr lang="tr-TR" sz="2200" noProof="1" smtClean="0"/>
              <a:t>Kaynak kümesi</a:t>
            </a:r>
            <a:endParaRPr lang="tr-TR" sz="2200" noProof="1" smtClean="0"/>
          </a:p>
          <a:p>
            <a:pPr lvl="1">
              <a:spcBef>
                <a:spcPts val="600"/>
              </a:spcBef>
            </a:pPr>
            <a:r>
              <a:rPr lang="tr-TR" sz="2200" noProof="1" smtClean="0"/>
              <a:t>Kaynakların konumları </a:t>
            </a:r>
            <a:endParaRPr lang="tr-TR" sz="2200" noProof="1" smtClean="0"/>
          </a:p>
          <a:p>
            <a:pPr lvl="1">
              <a:spcBef>
                <a:spcPts val="600"/>
              </a:spcBef>
            </a:pPr>
            <a:r>
              <a:rPr lang="tr-TR" sz="2200" noProof="1" smtClean="0"/>
              <a:t>Amaç (en kısa mesafe, en kısa süre, en düşük eğim vb.) </a:t>
            </a:r>
            <a:endParaRPr lang="tr-TR" sz="2200" noProof="1" smtClean="0"/>
          </a:p>
          <a:p>
            <a:pPr lvl="1">
              <a:spcBef>
                <a:spcPts val="600"/>
              </a:spcBef>
            </a:pPr>
            <a:r>
              <a:rPr lang="tr-TR" sz="2200" noProof="1" smtClean="0"/>
              <a:t>Kurallar (yol genişliği, hız sınırı, yol sınıfı, trafik ışıklarında gecikme, kavşaklarda dönüşlerde gecikmeler vb.)</a:t>
            </a:r>
            <a:endParaRPr lang="tr-TR" sz="2200" noProof="1" smtClean="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280920" cy="792088"/>
          </a:xfrm>
        </p:spPr>
        <p:txBody>
          <a:bodyPr vert="horz" lIns="91440" tIns="45720" rIns="91440" bIns="45720" rtlCol="0" anchor="ctr">
            <a:noAutofit/>
          </a:bodyPr>
          <a:lstStyle/>
          <a:p>
            <a:pPr lvl="1"/>
            <a:r>
              <a:rPr lang="tr-TR" sz="3600" b="1" noProof="1" smtClean="0">
                <a:solidFill>
                  <a:schemeClr val="tx2"/>
                </a:solidFill>
                <a:latin typeface="+mj-lt"/>
              </a:rPr>
              <a:t>Ağ Analizi</a:t>
            </a:r>
            <a:endParaRPr lang="tr-TR" sz="3600" b="1" noProof="1">
              <a:solidFill>
                <a:schemeClr val="tx2"/>
              </a:solidFill>
              <a:latin typeface="+mj-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6" name="İçerik Yer Tutucusu 2"/>
          <p:cNvSpPr txBox="1"/>
          <p:nvPr/>
        </p:nvSpPr>
        <p:spPr>
          <a:xfrm>
            <a:off x="234752" y="1268760"/>
            <a:ext cx="8441704" cy="5400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800" noProof="1" smtClean="0"/>
              <a:t>Ağ analizi hem vektör hem raster veri yapısında uygulanabilir. </a:t>
            </a:r>
            <a:endParaRPr lang="tr-TR" sz="2800" noProof="1" smtClean="0"/>
          </a:p>
          <a:p>
            <a:pPr lvl="1"/>
            <a:r>
              <a:rPr lang="tr-TR" sz="2400" noProof="1" smtClean="0"/>
              <a:t>Vektör veri yapısında ağ analizleri için çizgi-düğüm topolojisinin oluşturulması gereklidir. </a:t>
            </a:r>
            <a:endParaRPr lang="tr-TR" sz="2400" noProof="1" smtClean="0"/>
          </a:p>
          <a:p>
            <a:pPr lvl="1"/>
            <a:r>
              <a:rPr lang="tr-TR" sz="2400" noProof="1" smtClean="0"/>
              <a:t>Raster modelde ağ analizi vektörel modelden daha karmaşıktır ve işlemler çok katmanla gerçekleştirilmektedir. Ancak raster CBS'de harita cebirinin kolay kullanımı göz önüne alındığında, model karmaşık olsa da hesaplamalar basittir.  </a:t>
            </a:r>
            <a:endParaRPr lang="tr-TR" sz="2400" noProof="1" smtClean="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280920" cy="792088"/>
          </a:xfrm>
        </p:spPr>
        <p:txBody>
          <a:bodyPr vert="horz" lIns="91440" tIns="45720" rIns="91440" bIns="45720" rtlCol="0" anchor="ctr">
            <a:noAutofit/>
          </a:bodyPr>
          <a:lstStyle/>
          <a:p>
            <a:pPr lvl="1"/>
            <a:r>
              <a:rPr lang="tr-TR" sz="3600" b="1" noProof="1" smtClean="0">
                <a:solidFill>
                  <a:schemeClr val="tx2"/>
                </a:solidFill>
                <a:latin typeface="+mj-lt"/>
              </a:rPr>
              <a:t>Ağ Analizi</a:t>
            </a:r>
            <a:endParaRPr lang="tr-TR" sz="3600" b="1" noProof="1">
              <a:solidFill>
                <a:schemeClr val="tx2"/>
              </a:solidFill>
              <a:latin typeface="+mj-lt"/>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6" name="İçerik Yer Tutucusu 2"/>
          <p:cNvSpPr txBox="1"/>
          <p:nvPr/>
        </p:nvSpPr>
        <p:spPr>
          <a:xfrm>
            <a:off x="234752" y="1268760"/>
            <a:ext cx="8081664" cy="280831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3000" noProof="1" smtClean="0"/>
              <a:t>Başlıca ağ analizi türleri </a:t>
            </a:r>
            <a:endParaRPr lang="tr-TR" sz="3000" noProof="1" smtClean="0"/>
          </a:p>
          <a:p>
            <a:pPr lvl="1"/>
            <a:r>
              <a:rPr lang="tr-TR" sz="2700" noProof="1" smtClean="0"/>
              <a:t>Rotalama</a:t>
            </a:r>
            <a:endParaRPr lang="tr-TR" sz="2700" noProof="1" smtClean="0"/>
          </a:p>
          <a:p>
            <a:pPr lvl="1"/>
            <a:r>
              <a:rPr lang="tr-TR" sz="2700" noProof="1" smtClean="0"/>
              <a:t>En yakın tesisin bulunması</a:t>
            </a:r>
            <a:endParaRPr lang="tr-TR" sz="2700" noProof="1" smtClean="0"/>
          </a:p>
          <a:p>
            <a:pPr lvl="1"/>
            <a:r>
              <a:rPr lang="tr-TR" sz="2700" noProof="1" smtClean="0"/>
              <a:t>Hizmet alanlarının belirlenmesi</a:t>
            </a:r>
            <a:endParaRPr lang="tr-TR" sz="2700" noProof="1" smtClean="0"/>
          </a:p>
          <a:p>
            <a:pPr lvl="1"/>
            <a:r>
              <a:rPr lang="tr-TR" sz="2700" noProof="1" smtClean="0"/>
              <a:t>Yer belirleme</a:t>
            </a:r>
            <a:endParaRPr lang="tr-TR" sz="2700" noProof="1" smtClean="0"/>
          </a:p>
          <a:p>
            <a:pPr marL="114300" indent="0">
              <a:buNone/>
            </a:pPr>
            <a:endParaRPr lang="tr-TR" sz="2400" noProof="1"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80920" cy="93610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Rotalama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1196752"/>
            <a:ext cx="8657728" cy="5328592"/>
          </a:xfrm>
        </p:spPr>
        <p:txBody>
          <a:bodyPr vert="horz" lIns="91440" tIns="45720" rIns="91440" bIns="45720" rtlCol="0">
            <a:noAutofit/>
          </a:bodyPr>
          <a:lstStyle/>
          <a:p>
            <a:pPr>
              <a:spcAft>
                <a:spcPts val="600"/>
              </a:spcAft>
            </a:pPr>
            <a:r>
              <a:rPr lang="tr-TR" sz="2600" noProof="1" smtClean="0"/>
              <a:t>Belirlenen kriterlere göre, bir konumdan diğerine gitmek için en uygun rotanın (güzergâhın) belirlenmesi veya bir noktadan kalkılıp birden daha fazla sayıda konuma uğranacaksa uğrama sırasının ve rotanın en optimum şekilde belirlenmesi rotalama olarak adlandırılır. </a:t>
            </a:r>
            <a:endParaRPr lang="tr-TR" sz="2600" noProof="1" smtClean="0"/>
          </a:p>
          <a:p>
            <a:pPr>
              <a:spcAft>
                <a:spcPts val="600"/>
              </a:spcAft>
            </a:pPr>
            <a:r>
              <a:rPr lang="tr-TR" sz="2600" noProof="1" smtClean="0"/>
              <a:t>En uygun güzergâh seçimi iki nokta arasında olabilecek en uygun birleşme yolunun belirlenmesidir.</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80920" cy="864096"/>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Rotalama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1196752"/>
            <a:ext cx="8657728" cy="1296144"/>
          </a:xfrm>
        </p:spPr>
        <p:txBody>
          <a:bodyPr>
            <a:noAutofit/>
          </a:bodyPr>
          <a:lstStyle/>
          <a:p>
            <a:r>
              <a:rPr lang="tr-TR" sz="2400" noProof="1" smtClean="0"/>
              <a:t>Rotalamada kullanılacak kriter/kriterler, problemin çözümünde belirleyicidir. Örneğin iki nokta arasındaki en kısa yol ile en kısa süreli yol farklı olabilmektedir.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1443" y="3083954"/>
            <a:ext cx="6936941" cy="365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735694" y="2607295"/>
            <a:ext cx="3470822" cy="461665"/>
          </a:xfrm>
          <a:prstGeom prst="rect">
            <a:avLst/>
          </a:prstGeom>
        </p:spPr>
        <p:txBody>
          <a:bodyPr wrap="none">
            <a:spAutoFit/>
          </a:bodyPr>
          <a:lstStyle/>
          <a:p>
            <a:r>
              <a:rPr lang="tr-TR" sz="2400" noProof="1" smtClean="0"/>
              <a:t>Optimum rota belirleme </a:t>
            </a:r>
            <a:endParaRPr lang="tr-TR" sz="2400" noProof="1"/>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80920" cy="720080"/>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Rotalama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1124744"/>
            <a:ext cx="8801744" cy="1512168"/>
          </a:xfrm>
        </p:spPr>
        <p:txBody>
          <a:bodyPr>
            <a:noAutofit/>
          </a:bodyPr>
          <a:lstStyle/>
          <a:p>
            <a:r>
              <a:rPr lang="tr-TR" sz="2400" noProof="1" smtClean="0"/>
              <a:t>Rotalama ulaşım endüstrisi için çok önemlidir. Örneğin, taşımacılık şirketleri, teslim alma veya teslimat için durak noktalarını bağlamanın en maliyet etkin yolunu belirlemelidir.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Dikdörtgen 4"/>
          <p:cNvSpPr/>
          <p:nvPr/>
        </p:nvSpPr>
        <p:spPr>
          <a:xfrm>
            <a:off x="206699" y="2924944"/>
            <a:ext cx="3501205" cy="1015663"/>
          </a:xfrm>
          <a:prstGeom prst="rect">
            <a:avLst/>
          </a:prstGeom>
        </p:spPr>
        <p:txBody>
          <a:bodyPr wrap="square">
            <a:spAutoFit/>
          </a:bodyPr>
          <a:lstStyle/>
          <a:p>
            <a:r>
              <a:rPr lang="tr-TR" sz="2000" noProof="1" smtClean="0"/>
              <a:t>Yol haritasındaki 10 nokta konumunu birbirine bağlayan en maliyet etkin rota</a:t>
            </a:r>
            <a:endParaRPr lang="tr-TR" sz="2000" noProof="1"/>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08709" y="2708920"/>
            <a:ext cx="5211763"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280920" cy="648072"/>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En yakın tesisin bulunması</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07504" y="908720"/>
            <a:ext cx="8856984" cy="2952328"/>
          </a:xfrm>
        </p:spPr>
        <p:txBody>
          <a:bodyPr vert="horz" lIns="91440" tIns="45720" rIns="91440" bIns="45720" rtlCol="0">
            <a:noAutofit/>
          </a:bodyPr>
          <a:lstStyle/>
          <a:p>
            <a:pPr>
              <a:spcAft>
                <a:spcPts val="600"/>
              </a:spcAft>
            </a:pPr>
            <a:r>
              <a:rPr lang="tr-TR" sz="2300" noProof="1" smtClean="0"/>
              <a:t>Bir kazaya en yakın hastanenin, bir olay mahalline en yakın polis noktasının ve müşterinin adresine en yakın mağazanın bulunması, en yakın tesisin bulunması problemine örneklerdir. </a:t>
            </a:r>
            <a:endParaRPr lang="tr-TR" sz="2300" noProof="1" smtClean="0"/>
          </a:p>
          <a:p>
            <a:pPr>
              <a:spcAft>
                <a:spcPts val="600"/>
              </a:spcAft>
            </a:pPr>
            <a:r>
              <a:rPr lang="tr-TR" sz="2300" noProof="1" smtClean="0"/>
              <a:t>En yakın tesisleri bulurken en yakın kaç tanesinin bulunacağı gibi ilave koşullar eklenebilir. </a:t>
            </a:r>
            <a:endParaRPr lang="tr-TR" sz="2300" noProof="1" smtClean="0"/>
          </a:p>
          <a:p>
            <a:pPr>
              <a:spcAft>
                <a:spcPts val="600"/>
              </a:spcAft>
            </a:pPr>
            <a:r>
              <a:rPr lang="tr-TR" sz="2300" noProof="1" smtClean="0"/>
              <a:t>Ayrıca, en yakın tesiste belirli koşulları sağlamayanların hariç tutulması sağlanabilir. </a:t>
            </a:r>
            <a:endParaRPr lang="tr-TR" sz="23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Dikdörtgen 4"/>
          <p:cNvSpPr/>
          <p:nvPr/>
        </p:nvSpPr>
        <p:spPr>
          <a:xfrm>
            <a:off x="2555776" y="4339942"/>
            <a:ext cx="2376264" cy="400110"/>
          </a:xfrm>
          <a:prstGeom prst="rect">
            <a:avLst/>
          </a:prstGeom>
        </p:spPr>
        <p:txBody>
          <a:bodyPr wrap="square">
            <a:spAutoFit/>
          </a:bodyPr>
          <a:lstStyle/>
          <a:p>
            <a:r>
              <a:rPr lang="tr-TR" sz="2000" noProof="1" smtClean="0"/>
              <a:t>En yakın tesis </a:t>
            </a:r>
            <a:endParaRPr lang="tr-TR" sz="2000" noProof="1"/>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80596" y="3291323"/>
            <a:ext cx="4268631" cy="345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57606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Hizmet alanlarının belirlenmesi</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908720"/>
            <a:ext cx="8657728" cy="2952328"/>
          </a:xfrm>
        </p:spPr>
        <p:txBody>
          <a:bodyPr vert="horz" lIns="91440" tIns="45720" rIns="91440" bIns="45720" rtlCol="0">
            <a:noAutofit/>
          </a:bodyPr>
          <a:lstStyle/>
          <a:p>
            <a:pPr>
              <a:spcAft>
                <a:spcPts val="600"/>
              </a:spcAft>
            </a:pPr>
            <a:r>
              <a:rPr lang="tr-TR" noProof="1" smtClean="0"/>
              <a:t>Bir ağdaki herhangi bir konumun çevresindeki hizmet alanlarının bulunması işlemidir. Örneğin, bir tesisin 10 dakikalık hizmet alanı, o tesisten 10 dakika içinde ulaşılabilen tüm sokakları içerir. </a:t>
            </a:r>
            <a:endParaRPr lang="tr-TR" noProof="1" smtClean="0"/>
          </a:p>
          <a:p>
            <a:pPr>
              <a:spcAft>
                <a:spcPts val="600"/>
              </a:spcAft>
            </a:pPr>
            <a:r>
              <a:rPr lang="tr-TR" noProof="1" smtClean="0"/>
              <a:t>İtfaiye istasyonlarının ve polis noktalarının hizmet alanlarının belirlenmesi bu işleme örneklerdir. </a:t>
            </a:r>
            <a:endParaRPr lang="tr-TR"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8" name="Resim 7"/>
          <p:cNvPicPr/>
          <p:nvPr/>
        </p:nvPicPr>
        <p:blipFill>
          <a:blip r:embed="rId1">
            <a:extLst>
              <a:ext uri="{28A0092B-C50C-407E-A947-70E740481C1C}">
                <a14:useLocalDpi xmlns:a14="http://schemas.microsoft.com/office/drawing/2010/main" val="0"/>
              </a:ext>
            </a:extLst>
          </a:blip>
          <a:stretch>
            <a:fillRect/>
          </a:stretch>
        </p:blipFill>
        <p:spPr>
          <a:xfrm>
            <a:off x="4355976" y="3284984"/>
            <a:ext cx="4104456" cy="3456384"/>
          </a:xfrm>
          <a:prstGeom prst="rect">
            <a:avLst/>
          </a:prstGeom>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80920" cy="792088"/>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Hizmet alanlarının belirlenmesi</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9" name="Resim 8"/>
          <p:cNvPicPr/>
          <p:nvPr/>
        </p:nvPicPr>
        <p:blipFill>
          <a:blip r:embed="rId1">
            <a:extLst>
              <a:ext uri="{28A0092B-C50C-407E-A947-70E740481C1C}">
                <a14:useLocalDpi xmlns:a14="http://schemas.microsoft.com/office/drawing/2010/main" val="0"/>
              </a:ext>
            </a:extLst>
          </a:blip>
          <a:stretch>
            <a:fillRect/>
          </a:stretch>
        </p:blipFill>
        <p:spPr>
          <a:xfrm>
            <a:off x="3491880" y="1830313"/>
            <a:ext cx="5184576" cy="4911055"/>
          </a:xfrm>
          <a:prstGeom prst="rect">
            <a:avLst/>
          </a:prstGeom>
        </p:spPr>
      </p:pic>
      <p:sp>
        <p:nvSpPr>
          <p:cNvPr id="5" name="Dikdörtgen 4"/>
          <p:cNvSpPr/>
          <p:nvPr/>
        </p:nvSpPr>
        <p:spPr>
          <a:xfrm>
            <a:off x="611560" y="2636912"/>
            <a:ext cx="3024336" cy="1015663"/>
          </a:xfrm>
          <a:prstGeom prst="rect">
            <a:avLst/>
          </a:prstGeom>
        </p:spPr>
        <p:txBody>
          <a:bodyPr wrap="square">
            <a:spAutoFit/>
          </a:bodyPr>
          <a:lstStyle/>
          <a:p>
            <a:r>
              <a:rPr lang="tr-TR" sz="2000" noProof="1" smtClean="0"/>
              <a:t>İki itfaiye istasyonunun iki dakika erişimli hizmet alanlarının belirlenmesi </a:t>
            </a:r>
            <a:endParaRPr lang="tr-TR" sz="2000" noProof="1"/>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332656"/>
            <a:ext cx="8280920" cy="648072"/>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Yer belirleme</a:t>
            </a:r>
            <a:endParaRPr lang="tr-TR" sz="3000" b="1" i="1" noProof="1">
              <a:solidFill>
                <a:schemeClr val="accent4">
                  <a:lumMod val="75000"/>
                </a:schemeClr>
              </a:solidFill>
            </a:endParaRPr>
          </a:p>
        </p:txBody>
      </p:sp>
      <p:sp>
        <p:nvSpPr>
          <p:cNvPr id="3" name="İçerik Yer Tutucusu 2"/>
          <p:cNvSpPr>
            <a:spLocks noGrp="1"/>
          </p:cNvSpPr>
          <p:nvPr>
            <p:ph idx="1"/>
          </p:nvPr>
        </p:nvSpPr>
        <p:spPr>
          <a:xfrm>
            <a:off x="234752" y="980728"/>
            <a:ext cx="8657728" cy="1872208"/>
          </a:xfrm>
        </p:spPr>
        <p:txBody>
          <a:bodyPr>
            <a:noAutofit/>
          </a:bodyPr>
          <a:lstStyle/>
          <a:p>
            <a:r>
              <a:rPr lang="tr-TR" sz="2400" noProof="1" smtClean="0"/>
              <a:t>Talep noktaları ve tesisler arasındaki toplam mesafenin en aza indirilmesi, belirli bir tesis mesafesi içinde kapsanan talep noktalarının sayısının en üst düzeye çıkarılması gibi amaçlarla yeni bir tesis yerinin belirlenmesi işlemidir.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Dikdörtgen 4"/>
          <p:cNvSpPr/>
          <p:nvPr/>
        </p:nvSpPr>
        <p:spPr>
          <a:xfrm>
            <a:off x="117963" y="3369186"/>
            <a:ext cx="3317451" cy="707886"/>
          </a:xfrm>
          <a:prstGeom prst="rect">
            <a:avLst/>
          </a:prstGeom>
        </p:spPr>
        <p:txBody>
          <a:bodyPr wrap="square">
            <a:spAutoFit/>
          </a:bodyPr>
          <a:lstStyle/>
          <a:p>
            <a:r>
              <a:rPr lang="tr-TR" sz="2000" noProof="1" smtClean="0"/>
              <a:t>Talep noktalarına göre tesis noktalarının belirlenmesi</a:t>
            </a:r>
            <a:endParaRPr lang="tr-TR" sz="2000" noProof="1"/>
          </a:p>
        </p:txBody>
      </p:sp>
      <p:pic>
        <p:nvPicPr>
          <p:cNvPr id="8" name="Resim 7"/>
          <p:cNvPicPr/>
          <p:nvPr/>
        </p:nvPicPr>
        <p:blipFill>
          <a:blip r:embed="rId1">
            <a:extLst>
              <a:ext uri="{28A0092B-C50C-407E-A947-70E740481C1C}">
                <a14:useLocalDpi xmlns:a14="http://schemas.microsoft.com/office/drawing/2010/main" val="0"/>
              </a:ext>
            </a:extLst>
          </a:blip>
          <a:stretch>
            <a:fillRect/>
          </a:stretch>
        </p:blipFill>
        <p:spPr>
          <a:xfrm>
            <a:off x="3435415" y="2924944"/>
            <a:ext cx="5097025" cy="345638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7620000" cy="1143000"/>
          </a:xfrm>
        </p:spPr>
        <p:txBody>
          <a:bodyPr vert="horz" lIns="91440" tIns="45720" rIns="91440" bIns="45720" rtlCol="0" anchor="ctr">
            <a:noAutofit/>
          </a:bodyPr>
          <a:lstStyle/>
          <a:p>
            <a:r>
              <a:rPr lang="tr-TR" sz="2400" b="1" noProof="1" smtClean="0"/>
              <a:t>Vektörizasyon</a:t>
            </a:r>
            <a:endParaRPr lang="tr-TR" sz="2400" b="1" noProof="1"/>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5" y="1916830"/>
            <a:ext cx="7193904" cy="341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280920" cy="720080"/>
          </a:xfrm>
        </p:spPr>
        <p:txBody>
          <a:bodyPr vert="horz" lIns="91440" tIns="45720" rIns="91440" bIns="45720" rtlCol="0" anchor="ctr">
            <a:noAutofit/>
          </a:bodyPr>
          <a:lstStyle/>
          <a:p>
            <a:pPr lvl="1"/>
            <a:r>
              <a:rPr lang="tr-TR" sz="3600" b="1" noProof="1" smtClean="0">
                <a:solidFill>
                  <a:schemeClr val="tx2"/>
                </a:solidFill>
                <a:latin typeface="+mj-lt"/>
              </a:rPr>
              <a:t>Yüzey Analizi</a:t>
            </a:r>
            <a:endParaRPr lang="tr-TR" sz="3600" b="1" noProof="1">
              <a:solidFill>
                <a:schemeClr val="tx2"/>
              </a:solidFill>
              <a:latin typeface="+mj-lt"/>
            </a:endParaRPr>
          </a:p>
        </p:txBody>
      </p:sp>
      <p:sp>
        <p:nvSpPr>
          <p:cNvPr id="3" name="İçerik Yer Tutucusu 2"/>
          <p:cNvSpPr>
            <a:spLocks noGrp="1"/>
          </p:cNvSpPr>
          <p:nvPr>
            <p:ph idx="1"/>
          </p:nvPr>
        </p:nvSpPr>
        <p:spPr>
          <a:xfrm>
            <a:off x="234752" y="1268760"/>
            <a:ext cx="8729736" cy="4320480"/>
          </a:xfrm>
        </p:spPr>
        <p:txBody>
          <a:bodyPr vert="horz" lIns="91440" tIns="45720" rIns="91440" bIns="45720" rtlCol="0">
            <a:noAutofit/>
          </a:bodyPr>
          <a:lstStyle/>
          <a:p>
            <a:pPr>
              <a:spcAft>
                <a:spcPts val="600"/>
              </a:spcAft>
            </a:pPr>
            <a:r>
              <a:rPr lang="tr-TR" sz="2800" noProof="1" smtClean="0"/>
              <a:t>Yüzey analizi, yüzey bilgisinin üç boyutlu bir yapı olarak mekânsal dağılımı ile ilgilidir. </a:t>
            </a:r>
            <a:endParaRPr lang="tr-TR" sz="2800" noProof="1" smtClean="0"/>
          </a:p>
          <a:p>
            <a:pPr>
              <a:spcAft>
                <a:spcPts val="600"/>
              </a:spcAft>
            </a:pPr>
            <a:r>
              <a:rPr lang="tr-TR" sz="2800" noProof="1" smtClean="0"/>
              <a:t>Yüzey analizleri;</a:t>
            </a:r>
            <a:endParaRPr lang="tr-TR" sz="2800" noProof="1" smtClean="0"/>
          </a:p>
          <a:p>
            <a:pPr lvl="1">
              <a:spcBef>
                <a:spcPts val="0"/>
              </a:spcBef>
            </a:pPr>
            <a:r>
              <a:rPr lang="tr-TR" sz="2400" noProof="1" smtClean="0"/>
              <a:t>3-boyutlu görüntüleme / Perspektif görüntü oluşturulması</a:t>
            </a:r>
            <a:endParaRPr lang="tr-TR" sz="2400" noProof="1" smtClean="0"/>
          </a:p>
          <a:p>
            <a:pPr lvl="1">
              <a:spcBef>
                <a:spcPts val="0"/>
              </a:spcBef>
            </a:pPr>
            <a:r>
              <a:rPr lang="tr-TR" sz="2400" noProof="1" smtClean="0"/>
              <a:t>Eğim analizi</a:t>
            </a:r>
            <a:endParaRPr lang="tr-TR" sz="2400" noProof="1" smtClean="0"/>
          </a:p>
          <a:p>
            <a:pPr lvl="1">
              <a:spcBef>
                <a:spcPts val="0"/>
              </a:spcBef>
            </a:pPr>
            <a:r>
              <a:rPr lang="tr-TR" sz="2400" noProof="1" smtClean="0"/>
              <a:t>Bakı analizi</a:t>
            </a:r>
            <a:endParaRPr lang="tr-TR" sz="2400" noProof="1" smtClean="0"/>
          </a:p>
          <a:p>
            <a:pPr lvl="1">
              <a:spcBef>
                <a:spcPts val="0"/>
              </a:spcBef>
            </a:pPr>
            <a:r>
              <a:rPr lang="tr-TR" sz="2400" noProof="1" smtClean="0"/>
              <a:t>Görünürlük analizi </a:t>
            </a:r>
            <a:endParaRPr lang="tr-TR" sz="2400" noProof="1" smtClean="0"/>
          </a:p>
          <a:p>
            <a:pPr lvl="1">
              <a:spcBef>
                <a:spcPts val="0"/>
              </a:spcBef>
            </a:pPr>
            <a:r>
              <a:rPr lang="tr-TR" sz="2400" noProof="1" smtClean="0"/>
              <a:t>Kesit çıkarma</a:t>
            </a:r>
            <a:endParaRPr lang="tr-TR" sz="2400" noProof="1" smtClean="0"/>
          </a:p>
          <a:p>
            <a:pPr lvl="1">
              <a:spcBef>
                <a:spcPts val="0"/>
              </a:spcBef>
            </a:pPr>
            <a:r>
              <a:rPr lang="tr-TR" sz="2400" noProof="1" smtClean="0"/>
              <a:t>Kazı ve dolgu hesabı (Hacim hesabı)</a:t>
            </a:r>
            <a:endParaRPr lang="tr-TR" sz="2400" noProof="1" smtClean="0"/>
          </a:p>
          <a:p>
            <a:pPr>
              <a:spcAft>
                <a:spcPts val="600"/>
              </a:spcAft>
            </a:pPr>
            <a:endParaRPr lang="tr-TR"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Autofit/>
          </a:bodyPr>
          <a:lstStyle/>
          <a:p>
            <a:r>
              <a:rPr lang="tr-TR" sz="3600" b="1" noProof="1" smtClean="0"/>
              <a:t>Yüzey Analizi</a:t>
            </a:r>
            <a:endParaRPr lang="tr-TR" sz="3600" b="1" noProof="1"/>
          </a:p>
        </p:txBody>
      </p:sp>
      <p:sp>
        <p:nvSpPr>
          <p:cNvPr id="3" name="İçerik Yer Tutucusu 2"/>
          <p:cNvSpPr>
            <a:spLocks noGrp="1"/>
          </p:cNvSpPr>
          <p:nvPr>
            <p:ph idx="1"/>
          </p:nvPr>
        </p:nvSpPr>
        <p:spPr>
          <a:xfrm>
            <a:off x="457200" y="1600200"/>
            <a:ext cx="8229600" cy="1180728"/>
          </a:xfrm>
        </p:spPr>
        <p:txBody>
          <a:bodyPr>
            <a:normAutofit/>
          </a:bodyPr>
          <a:lstStyle/>
          <a:p>
            <a:r>
              <a:rPr lang="tr-TR" sz="2800" noProof="1" smtClean="0"/>
              <a:t>Yüzey analizleri Sayısal Yükseklik Modellerine (SYM) dayalı olarak gerçekleştirilir.</a:t>
            </a:r>
            <a:endParaRPr lang="tr-TR" sz="2800" noProof="1"/>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404664"/>
            <a:ext cx="8229600" cy="990600"/>
          </a:xfrm>
        </p:spPr>
        <p:txBody>
          <a:bodyPr>
            <a:normAutofit/>
          </a:bodyPr>
          <a:lstStyle/>
          <a:p>
            <a:r>
              <a:rPr lang="tr-TR" altLang="tr-TR" sz="3200" b="1" noProof="1" smtClean="0">
                <a:solidFill>
                  <a:schemeClr val="tx1"/>
                </a:solidFill>
                <a:latin typeface="Arial" panose="020B0604020202020204" pitchFamily="34" charset="0"/>
              </a:rPr>
              <a:t>Sayısal Yükseklik Modelleri (SYM)</a:t>
            </a:r>
            <a:endParaRPr lang="tr-TR" altLang="tr-TR" sz="3400" b="1" noProof="1" smtClean="0">
              <a:solidFill>
                <a:srgbClr val="FF9900"/>
              </a:solidFill>
              <a:latin typeface="Arial" panose="020B0604020202020204" pitchFamily="34" charset="0"/>
            </a:endParaRPr>
          </a:p>
        </p:txBody>
      </p:sp>
      <p:sp>
        <p:nvSpPr>
          <p:cNvPr id="51203" name="Rectangle 3"/>
          <p:cNvSpPr>
            <a:spLocks noGrp="1" noChangeArrowheads="1"/>
          </p:cNvSpPr>
          <p:nvPr>
            <p:ph type="body" idx="1"/>
          </p:nvPr>
        </p:nvSpPr>
        <p:spPr>
          <a:xfrm>
            <a:off x="457200" y="1712168"/>
            <a:ext cx="8579296" cy="1932856"/>
          </a:xfrm>
        </p:spPr>
        <p:txBody>
          <a:bodyPr>
            <a:normAutofit/>
          </a:bodyPr>
          <a:lstStyle/>
          <a:p>
            <a:pPr eaLnBrk="1" hangingPunct="1">
              <a:lnSpc>
                <a:spcPct val="90000"/>
              </a:lnSpc>
              <a:spcBef>
                <a:spcPct val="50000"/>
              </a:spcBef>
            </a:pPr>
            <a:r>
              <a:rPr lang="tr-TR" altLang="tr-TR" sz="2800" b="1" noProof="1" smtClean="0"/>
              <a:t>Sayısal Yükseklik Modeli (SYM); </a:t>
            </a:r>
            <a:r>
              <a:rPr lang="tr-TR" altLang="tr-TR" sz="2800" noProof="1" smtClean="0"/>
              <a:t>ABD Jeolojik Ölçmeler Dairesi (USGS) tanımına göre arazinin ortak bir düşey datuma dayandırılmış z (yükseklik) değerlerinin sayısal kartografik bir temsilidir.</a:t>
            </a:r>
            <a:endParaRPr lang="tr-TR" altLang="tr-TR" sz="2800" noProof="1" smtClean="0"/>
          </a:p>
          <a:p>
            <a:pPr eaLnBrk="1" hangingPunct="1">
              <a:lnSpc>
                <a:spcPct val="90000"/>
              </a:lnSpc>
              <a:spcBef>
                <a:spcPct val="50000"/>
              </a:spcBef>
            </a:pPr>
            <a:endParaRPr lang="tr-TR" altLang="tr-TR" sz="2800" noProof="1" smtClean="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altLang="tr-TR" sz="3200" b="1" noProof="1" smtClean="0">
                <a:solidFill>
                  <a:schemeClr val="tx1"/>
                </a:solidFill>
                <a:latin typeface="Arial" panose="020B0604020202020204" pitchFamily="34" charset="0"/>
              </a:rPr>
              <a:t>Sayısal Yükseklik Modelleri (SYM)</a:t>
            </a:r>
            <a:endParaRPr lang="tr-TR" sz="3200" b="1" noProof="1">
              <a:solidFill>
                <a:schemeClr val="tx1"/>
              </a:solidFill>
              <a:latin typeface="Arial" panose="020B0604020202020204" pitchFamily="34" charset="0"/>
            </a:endParaRPr>
          </a:p>
        </p:txBody>
      </p:sp>
      <p:sp>
        <p:nvSpPr>
          <p:cNvPr id="3" name="İçerik Yer Tutucusu 2"/>
          <p:cNvSpPr>
            <a:spLocks noGrp="1"/>
          </p:cNvSpPr>
          <p:nvPr>
            <p:ph idx="1"/>
          </p:nvPr>
        </p:nvSpPr>
        <p:spPr>
          <a:xfrm>
            <a:off x="457200" y="1600200"/>
            <a:ext cx="8229600" cy="2692896"/>
          </a:xfrm>
        </p:spPr>
        <p:txBody>
          <a:bodyPr/>
          <a:lstStyle/>
          <a:p>
            <a:pPr>
              <a:spcAft>
                <a:spcPts val="600"/>
              </a:spcAft>
            </a:pPr>
            <a:r>
              <a:rPr lang="tr-TR" altLang="tr-TR" noProof="1" smtClean="0"/>
              <a:t>Fiziksel yeryüzünde her noktanın yükseklik değerinin ölçülmesi pratik anlamda mümkün değildir. </a:t>
            </a:r>
            <a:endParaRPr lang="tr-TR" altLang="tr-TR" noProof="1" smtClean="0"/>
          </a:p>
          <a:p>
            <a:pPr>
              <a:spcAft>
                <a:spcPts val="600"/>
              </a:spcAft>
            </a:pPr>
            <a:r>
              <a:rPr lang="tr-TR" altLang="tr-TR" noProof="1" smtClean="0"/>
              <a:t>Bu nedenle yüzeydeki bütün noktaların tanımlanması yerine örneklem noktaları ve uygun bir enterpolasyon fonksiyonunun tanımlanması yoluyla bir modelleme yapılır. </a:t>
            </a:r>
            <a:endParaRPr lang="tr-TR" altLang="tr-TR" noProof="1"/>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sz="3200" b="1" noProof="1" smtClean="0">
                <a:solidFill>
                  <a:schemeClr val="tx1"/>
                </a:solidFill>
                <a:latin typeface="Arial" panose="020B0604020202020204" pitchFamily="34" charset="0"/>
              </a:rPr>
              <a:t>SYM Veri Kaynakları</a:t>
            </a:r>
            <a:endParaRPr lang="tr-TR" altLang="tr-TR" sz="3200" b="1" noProof="1">
              <a:solidFill>
                <a:schemeClr val="tx1"/>
              </a:solidFill>
              <a:latin typeface="Arial" panose="020B0604020202020204" pitchFamily="34" charset="0"/>
            </a:endParaRPr>
          </a:p>
        </p:txBody>
      </p:sp>
      <p:sp>
        <p:nvSpPr>
          <p:cNvPr id="54275" name="Rectangle 3"/>
          <p:cNvSpPr>
            <a:spLocks noGrp="1" noChangeArrowheads="1"/>
          </p:cNvSpPr>
          <p:nvPr>
            <p:ph type="body" idx="1"/>
          </p:nvPr>
        </p:nvSpPr>
        <p:spPr>
          <a:xfrm>
            <a:off x="251520" y="1484784"/>
            <a:ext cx="8229600" cy="2952328"/>
          </a:xfrm>
        </p:spPr>
        <p:txBody>
          <a:bodyPr>
            <a:normAutofit/>
          </a:bodyPr>
          <a:lstStyle/>
          <a:p>
            <a:pPr lvl="1" eaLnBrk="1" hangingPunct="1"/>
            <a:r>
              <a:rPr lang="tr-TR" altLang="tr-TR" sz="2800" noProof="1" smtClean="0"/>
              <a:t>Klasik yersel ölçmeler</a:t>
            </a:r>
            <a:endParaRPr lang="tr-TR" altLang="tr-TR" sz="2800" noProof="1" smtClean="0"/>
          </a:p>
          <a:p>
            <a:pPr lvl="1" eaLnBrk="1" hangingPunct="1"/>
            <a:r>
              <a:rPr lang="tr-TR" altLang="tr-TR" sz="2800" noProof="1" smtClean="0"/>
              <a:t>GNSS ölçmeleri</a:t>
            </a:r>
            <a:endParaRPr lang="tr-TR" altLang="tr-TR" sz="2800" noProof="1" smtClean="0"/>
          </a:p>
          <a:p>
            <a:pPr lvl="1" eaLnBrk="1" hangingPunct="1"/>
            <a:r>
              <a:rPr lang="tr-TR" altLang="tr-TR" sz="2800" noProof="1" smtClean="0"/>
              <a:t>Fotogrametri</a:t>
            </a:r>
            <a:endParaRPr lang="tr-TR" altLang="tr-TR" sz="2800" noProof="1" smtClean="0"/>
          </a:p>
          <a:p>
            <a:pPr lvl="1" eaLnBrk="1" hangingPunct="1"/>
            <a:r>
              <a:rPr lang="tr-TR" altLang="tr-TR" sz="2800" noProof="1" smtClean="0"/>
              <a:t>Uzaktan algılama</a:t>
            </a:r>
            <a:endParaRPr lang="tr-TR" altLang="tr-TR" sz="2800" noProof="1" smtClean="0"/>
          </a:p>
          <a:p>
            <a:pPr lvl="1" eaLnBrk="1" hangingPunct="1"/>
            <a:r>
              <a:rPr lang="tr-TR" altLang="tr-TR" sz="2800" noProof="1" smtClean="0"/>
              <a:t>Mevcut basılı veya dijital topoğrafik haritalar</a:t>
            </a:r>
            <a:endParaRPr lang="tr-TR" altLang="tr-TR" sz="2800" noProof="1" smtClean="0"/>
          </a:p>
          <a:p>
            <a:pPr lvl="1" eaLnBrk="1" hangingPunct="1"/>
            <a:endParaRPr lang="tr-TR" altLang="tr-TR" sz="2800" noProof="1" smtClean="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404664"/>
            <a:ext cx="8229600" cy="990600"/>
          </a:xfrm>
        </p:spPr>
        <p:txBody>
          <a:bodyPr>
            <a:normAutofit/>
          </a:bodyPr>
          <a:lstStyle/>
          <a:p>
            <a:r>
              <a:rPr lang="tr-TR" altLang="tr-TR" sz="3200" b="1" noProof="1" smtClean="0">
                <a:solidFill>
                  <a:schemeClr val="tx1"/>
                </a:solidFill>
                <a:latin typeface="Arial" panose="020B0604020202020204" pitchFamily="34" charset="0"/>
              </a:rPr>
              <a:t>SYM Gösterimi</a:t>
            </a:r>
            <a:endParaRPr lang="tr-TR" altLang="tr-TR" sz="3200" b="1" noProof="1" smtClean="0">
              <a:solidFill>
                <a:srgbClr val="FF9900"/>
              </a:solidFill>
              <a:latin typeface="Arial" panose="020B0604020202020204" pitchFamily="34" charset="0"/>
            </a:endParaRPr>
          </a:p>
        </p:txBody>
      </p:sp>
      <p:sp>
        <p:nvSpPr>
          <p:cNvPr id="55299" name="Rectangle 3"/>
          <p:cNvSpPr>
            <a:spLocks noGrp="1" noChangeArrowheads="1"/>
          </p:cNvSpPr>
          <p:nvPr>
            <p:ph type="body" idx="1"/>
          </p:nvPr>
        </p:nvSpPr>
        <p:spPr>
          <a:xfrm>
            <a:off x="457200" y="1600200"/>
            <a:ext cx="8229600" cy="1324744"/>
          </a:xfrm>
        </p:spPr>
        <p:txBody>
          <a:bodyPr>
            <a:normAutofit/>
          </a:bodyPr>
          <a:lstStyle/>
          <a:p>
            <a:pPr lvl="1" eaLnBrk="1" hangingPunct="1"/>
            <a:r>
              <a:rPr lang="tr-TR" altLang="tr-TR" sz="3200" noProof="1" smtClean="0"/>
              <a:t>TIN</a:t>
            </a:r>
            <a:endParaRPr lang="tr-TR" altLang="tr-TR" sz="3200" noProof="1" smtClean="0"/>
          </a:p>
          <a:p>
            <a:pPr lvl="1" eaLnBrk="1" hangingPunct="1"/>
            <a:r>
              <a:rPr lang="tr-TR" altLang="tr-TR" sz="3200" noProof="1" smtClean="0"/>
              <a:t>Raster</a:t>
            </a:r>
            <a:endParaRPr lang="tr-TR" altLang="tr-TR" sz="3200" noProof="1" smtClean="0"/>
          </a:p>
          <a:p>
            <a:pPr lvl="1" eaLnBrk="1" hangingPunct="1"/>
            <a:endParaRPr lang="tr-TR" altLang="tr-TR" sz="3200" noProof="1" smtClean="0"/>
          </a:p>
          <a:p>
            <a:pPr lvl="1" eaLnBrk="1" hangingPunct="1"/>
            <a:endParaRPr lang="tr-TR" altLang="tr-TR" sz="3200" noProof="1" smtClean="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422176"/>
            <a:ext cx="8229600" cy="990600"/>
          </a:xfrm>
        </p:spPr>
        <p:txBody>
          <a:bodyPr vert="horz" lIns="91440" tIns="45720" rIns="91440" bIns="45720" rtlCol="0" anchor="ctr">
            <a:normAutofit/>
          </a:bodyPr>
          <a:lstStyle/>
          <a:p>
            <a:r>
              <a:rPr lang="tr-TR" altLang="tr-TR" sz="3200" b="1" noProof="1" smtClean="0">
                <a:solidFill>
                  <a:schemeClr val="tx1"/>
                </a:solidFill>
                <a:latin typeface="Arial" panose="020B0604020202020204" pitchFamily="34" charset="0"/>
              </a:rPr>
              <a:t>TIN SYM</a:t>
            </a:r>
            <a:endParaRPr lang="tr-TR" altLang="tr-TR" sz="3200" b="1" noProof="1">
              <a:solidFill>
                <a:schemeClr val="tx1"/>
              </a:solidFill>
              <a:latin typeface="Arial" panose="020B0604020202020204" pitchFamily="34" charset="0"/>
            </a:endParaRPr>
          </a:p>
        </p:txBody>
      </p:sp>
      <p:sp>
        <p:nvSpPr>
          <p:cNvPr id="56323" name="Rectangle 3"/>
          <p:cNvSpPr>
            <a:spLocks noGrp="1" noChangeArrowheads="1"/>
          </p:cNvSpPr>
          <p:nvPr>
            <p:ph type="body" idx="1"/>
          </p:nvPr>
        </p:nvSpPr>
        <p:spPr>
          <a:xfrm>
            <a:off x="457200" y="1600200"/>
            <a:ext cx="8229600" cy="3917032"/>
          </a:xfrm>
        </p:spPr>
        <p:txBody>
          <a:bodyPr/>
          <a:lstStyle/>
          <a:p>
            <a:pPr eaLnBrk="1" hangingPunct="1">
              <a:lnSpc>
                <a:spcPct val="90000"/>
              </a:lnSpc>
              <a:spcAft>
                <a:spcPts val="600"/>
              </a:spcAft>
            </a:pPr>
            <a:r>
              <a:rPr lang="tr-TR" altLang="tr-TR" sz="2800" noProof="1" smtClean="0"/>
              <a:t>Haritacılıkta üçgenleme olarak bilinen TIN (Triangular Irregular Network: Düzensiz Üçgen Ağı) yönteminde yükseklik noktalarından üçgenler oluşturulur. </a:t>
            </a:r>
            <a:endParaRPr lang="tr-TR" altLang="tr-TR" sz="2800" noProof="1" smtClean="0"/>
          </a:p>
          <a:p>
            <a:pPr>
              <a:lnSpc>
                <a:spcPct val="90000"/>
              </a:lnSpc>
              <a:spcAft>
                <a:spcPts val="600"/>
              </a:spcAft>
            </a:pPr>
            <a:r>
              <a:rPr lang="tr-TR" altLang="tr-TR" sz="2800" noProof="1" smtClean="0"/>
              <a:t>Üçgenleme işleminde en yaygın kullanılan teknik </a:t>
            </a:r>
            <a:r>
              <a:rPr lang="tr-TR" altLang="tr-TR" sz="2800" b="1" noProof="1" smtClean="0"/>
              <a:t>Delaunay</a:t>
            </a:r>
            <a:r>
              <a:rPr lang="tr-TR" altLang="tr-TR" sz="2800" noProof="1" smtClean="0"/>
              <a:t> </a:t>
            </a:r>
            <a:r>
              <a:rPr lang="tr-TR" altLang="tr-TR" sz="2800" b="1" noProof="1" smtClean="0"/>
              <a:t>Üçgenlemesidir. </a:t>
            </a:r>
            <a:r>
              <a:rPr lang="tr-TR" altLang="tr-TR" sz="2800" noProof="1" smtClean="0"/>
              <a:t>Delaunay Üçgenlemesinin yaygın kullanılmasının nedeni üçgen açılarının mümkün olduğunca eşit olmasını sağlamasıdır.</a:t>
            </a:r>
            <a:endParaRPr lang="tr-TR" altLang="tr-TR" sz="2800" noProof="1" smtClean="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90831" y="2248523"/>
            <a:ext cx="3450585" cy="457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altLang="tr-TR" sz="3200" b="1" noProof="1" smtClean="0">
                <a:solidFill>
                  <a:schemeClr val="tx1"/>
                </a:solidFill>
                <a:latin typeface="Arial" panose="020B0604020202020204" pitchFamily="34" charset="0"/>
              </a:rPr>
              <a:t>Delaunay Üçgenlemesi</a:t>
            </a:r>
            <a:endParaRPr lang="tr-TR" sz="3200" b="1" noProof="1">
              <a:solidFill>
                <a:schemeClr val="tx1"/>
              </a:solidFill>
              <a:latin typeface="Arial" panose="020B0604020202020204" pitchFamily="34" charset="0"/>
            </a:endParaRPr>
          </a:p>
        </p:txBody>
      </p:sp>
      <p:sp>
        <p:nvSpPr>
          <p:cNvPr id="3" name="İçerik Yer Tutucusu 2"/>
          <p:cNvSpPr>
            <a:spLocks noGrp="1"/>
          </p:cNvSpPr>
          <p:nvPr>
            <p:ph idx="1"/>
          </p:nvPr>
        </p:nvSpPr>
        <p:spPr>
          <a:xfrm>
            <a:off x="457200" y="1600200"/>
            <a:ext cx="6275040" cy="2188840"/>
          </a:xfrm>
        </p:spPr>
        <p:txBody>
          <a:bodyPr>
            <a:normAutofit/>
          </a:bodyPr>
          <a:lstStyle/>
          <a:p>
            <a:pPr>
              <a:spcAft>
                <a:spcPts val="600"/>
              </a:spcAft>
            </a:pPr>
            <a:r>
              <a:rPr lang="tr-TR" altLang="tr-TR" sz="2800" noProof="1" smtClean="0"/>
              <a:t>Delaunay Üçgenlemesine göre;</a:t>
            </a:r>
            <a:endParaRPr lang="tr-TR" altLang="tr-TR" sz="2800" noProof="1" smtClean="0"/>
          </a:p>
          <a:p>
            <a:pPr marL="0" indent="0">
              <a:spcAft>
                <a:spcPts val="600"/>
              </a:spcAft>
              <a:buNone/>
            </a:pPr>
            <a:r>
              <a:rPr lang="tr-TR" altLang="tr-TR" noProof="1" smtClean="0"/>
              <a:t>(1) Bir üçgenin köşe noktaları (yükseklik noktaları) bir daire içinde kalmalıdır. </a:t>
            </a:r>
            <a:endParaRPr lang="tr-TR" altLang="tr-TR" noProof="1" smtClean="0"/>
          </a:p>
          <a:p>
            <a:pPr marL="0" indent="0">
              <a:spcAft>
                <a:spcPts val="600"/>
              </a:spcAft>
              <a:buNone/>
            </a:pPr>
            <a:r>
              <a:rPr lang="tr-TR" altLang="tr-TR" noProof="1" smtClean="0"/>
              <a:t>(2) Daireye başka nokta girmemelidir.</a:t>
            </a:r>
            <a:endParaRPr lang="tr-TR" noProof="1"/>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sz="3600" b="1" noProof="1" smtClean="0">
                <a:solidFill>
                  <a:schemeClr val="tx1"/>
                </a:solidFill>
                <a:latin typeface="Arial" panose="020B0604020202020204" pitchFamily="34" charset="0"/>
              </a:rPr>
              <a:t>TIN SYM</a:t>
            </a:r>
            <a:endParaRPr lang="tr-TR" altLang="tr-TR" sz="3600" b="1" noProof="1">
              <a:solidFill>
                <a:schemeClr val="tx1"/>
              </a:solidFill>
              <a:latin typeface="Arial" panose="020B0604020202020204" pitchFamily="34" charset="0"/>
            </a:endParaRPr>
          </a:p>
        </p:txBody>
      </p:sp>
      <p:sp>
        <p:nvSpPr>
          <p:cNvPr id="58371" name="Rectangle 3"/>
          <p:cNvSpPr>
            <a:spLocks noGrp="1" noChangeArrowheads="1"/>
          </p:cNvSpPr>
          <p:nvPr>
            <p:ph type="body" idx="1"/>
          </p:nvPr>
        </p:nvSpPr>
        <p:spPr>
          <a:xfrm>
            <a:off x="457200" y="1490563"/>
            <a:ext cx="8435280" cy="4530725"/>
          </a:xfrm>
        </p:spPr>
        <p:txBody>
          <a:bodyPr>
            <a:normAutofit lnSpcReduction="10000"/>
          </a:bodyPr>
          <a:lstStyle/>
          <a:p>
            <a:pPr eaLnBrk="1" hangingPunct="1">
              <a:lnSpc>
                <a:spcPct val="90000"/>
              </a:lnSpc>
              <a:spcBef>
                <a:spcPct val="50000"/>
              </a:spcBef>
            </a:pPr>
            <a:r>
              <a:rPr lang="tr-TR" altLang="tr-TR" sz="2400" noProof="1" smtClean="0"/>
              <a:t>Üçgenler birer yüzey oluşturur. Üçgenin içinde herhangi bir noktanın yüksekliği bulunmak isteniyorsa lineer veya kübik polinomal enterpolasyon tekniği uygulanır. </a:t>
            </a:r>
            <a:endParaRPr lang="tr-TR" altLang="tr-TR" sz="2400" noProof="1" smtClean="0"/>
          </a:p>
          <a:p>
            <a:pPr eaLnBrk="1" hangingPunct="1">
              <a:lnSpc>
                <a:spcPct val="90000"/>
              </a:lnSpc>
              <a:spcBef>
                <a:spcPct val="50000"/>
              </a:spcBef>
            </a:pPr>
            <a:r>
              <a:rPr lang="tr-TR" altLang="tr-TR" sz="2400" noProof="1" smtClean="0"/>
              <a:t>Üçgenleme, lokal ve deterministik bir yöntemdir. </a:t>
            </a:r>
            <a:endParaRPr lang="tr-TR" altLang="tr-TR" sz="2400" noProof="1" smtClean="0"/>
          </a:p>
          <a:p>
            <a:pPr>
              <a:lnSpc>
                <a:spcPct val="90000"/>
              </a:lnSpc>
              <a:spcBef>
                <a:spcPct val="50000"/>
              </a:spcBef>
            </a:pPr>
            <a:r>
              <a:rPr lang="tr-TR" altLang="tr-TR" sz="2400" noProof="1" smtClean="0"/>
              <a:t>TIN oluşturmak için yükseklik noktaları ve/veya </a:t>
            </a:r>
            <a:r>
              <a:rPr lang="tr-TR" altLang="tr-TR" noProof="1" smtClean="0"/>
              <a:t>mevcut haritalardaki eşyükseklik eğrileri dayanak </a:t>
            </a:r>
            <a:r>
              <a:rPr lang="tr-TR" altLang="tr-TR" sz="2400" noProof="1" smtClean="0"/>
              <a:t>olarak kullanılabilir. Veri olmayan bölgeler için bir de poligon yapısında sınır katmanı gereklidir. Bu katmanda üçgenlemede maskelenecek olan göller, denizler, barajlar vb. detaylar bulunur.</a:t>
            </a:r>
            <a:endParaRPr lang="tr-TR" altLang="tr-TR" sz="2400" noProof="1" smtClean="0"/>
          </a:p>
          <a:p>
            <a:pPr>
              <a:lnSpc>
                <a:spcPct val="90000"/>
              </a:lnSpc>
              <a:spcBef>
                <a:spcPct val="50000"/>
              </a:spcBef>
            </a:pPr>
            <a:r>
              <a:rPr lang="tr-TR" altLang="tr-TR" noProof="1" smtClean="0"/>
              <a:t>CBS çalışmalarında SYM ile gerçekleştirilecek analizlerin daha hızlı olması için TIN yapısı genelde raster yapıya dönüştürülerek kullanılır. </a:t>
            </a:r>
            <a:endParaRPr lang="tr-TR" altLang="tr-TR" sz="2400" noProof="1" smtClean="0"/>
          </a:p>
          <a:p>
            <a:pPr eaLnBrk="1" hangingPunct="1">
              <a:lnSpc>
                <a:spcPct val="90000"/>
              </a:lnSpc>
              <a:spcBef>
                <a:spcPct val="50000"/>
              </a:spcBef>
            </a:pPr>
            <a:endParaRPr lang="tr-TR" altLang="tr-TR" sz="2400" noProof="1" smtClean="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sz="3600" b="1" noProof="1" smtClean="0">
                <a:solidFill>
                  <a:schemeClr val="tx1"/>
                </a:solidFill>
                <a:latin typeface="Arial" panose="020B0604020202020204" pitchFamily="34" charset="0"/>
              </a:rPr>
              <a:t>TIN SYM</a:t>
            </a:r>
            <a:endParaRPr lang="tr-TR" altLang="tr-TR" sz="3600" b="1" noProof="1">
              <a:solidFill>
                <a:schemeClr val="tx1"/>
              </a:solidFill>
              <a:latin typeface="Arial" panose="020B0604020202020204" pitchFamily="34" charset="0"/>
            </a:endParaRPr>
          </a:p>
        </p:txBody>
      </p:sp>
      <p:pic>
        <p:nvPicPr>
          <p:cNvPr id="5939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1291182"/>
            <a:ext cx="8049506" cy="545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557808"/>
            <a:ext cx="8568952" cy="1143000"/>
          </a:xfrm>
        </p:spPr>
        <p:txBody>
          <a:bodyPr vert="horz" lIns="91440" tIns="45720" rIns="91440" bIns="45720" rtlCol="0" anchor="ctr">
            <a:normAutofit fontScale="90000"/>
          </a:bodyPr>
          <a:lstStyle/>
          <a:p>
            <a:pPr marL="342900" indent="-228600">
              <a:spcBef>
                <a:spcPct val="20000"/>
              </a:spcBef>
              <a:buClr>
                <a:schemeClr val="accent1"/>
              </a:buClr>
              <a:buFont typeface="Arial" panose="020B0604020202020204" pitchFamily="34" charset="0"/>
              <a:buChar char="•"/>
            </a:pPr>
            <a:r>
              <a:rPr lang="tr-TR" sz="2700" b="1" dirty="0">
                <a:solidFill>
                  <a:schemeClr val="tx1"/>
                </a:solidFill>
                <a:latin typeface="+mn-lt"/>
                <a:ea typeface="+mn-ea"/>
                <a:cs typeface="+mn-cs"/>
              </a:rPr>
              <a:t>Tarama: </a:t>
            </a:r>
            <a:r>
              <a:rPr lang="tr-TR" sz="2700" dirty="0">
                <a:solidFill>
                  <a:schemeClr val="tx1"/>
                </a:solidFill>
                <a:latin typeface="+mn-lt"/>
                <a:ea typeface="+mn-ea"/>
                <a:cs typeface="+mn-cs"/>
              </a:rPr>
              <a:t>Tarayıcılar, haritaları (veya diğer basılı coğrafi ürünleri) taramak  ve görüntülerini raster biçimine dönüştürmek  amacıyla  kullanılır. </a:t>
            </a:r>
            <a:endParaRPr lang="tr-TR" sz="2700" b="1" dirty="0">
              <a:solidFill>
                <a:schemeClr val="tx1"/>
              </a:solidFill>
              <a:latin typeface="+mn-lt"/>
              <a:ea typeface="+mn-ea"/>
              <a:cs typeface="+mn-cs"/>
            </a:endParaRP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03231" y="1975091"/>
            <a:ext cx="4801017" cy="411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457200" y="332656"/>
            <a:ext cx="8229600" cy="864096"/>
          </a:xfrm>
        </p:spPr>
        <p:txBody>
          <a:bodyPr>
            <a:normAutofit/>
          </a:bodyPr>
          <a:lstStyle/>
          <a:p>
            <a:r>
              <a:rPr lang="tr-TR" altLang="tr-TR" sz="3200" b="1" noProof="1" smtClean="0">
                <a:solidFill>
                  <a:schemeClr val="tx1"/>
                </a:solidFill>
                <a:latin typeface="Arial" panose="020B0604020202020204" pitchFamily="34" charset="0"/>
              </a:rPr>
              <a:t>Raster SYM</a:t>
            </a:r>
            <a:endParaRPr lang="tr-TR" altLang="tr-TR" sz="3400" b="1" noProof="1" smtClean="0">
              <a:solidFill>
                <a:srgbClr val="FF9900"/>
              </a:solidFill>
              <a:latin typeface="Arial" panose="020B0604020202020204" pitchFamily="34" charset="0"/>
            </a:endParaRPr>
          </a:p>
        </p:txBody>
      </p:sp>
      <p:pic>
        <p:nvPicPr>
          <p:cNvPr id="6041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976" y="2420888"/>
            <a:ext cx="4688386" cy="432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çerik Yer Tutucusu 2"/>
          <p:cNvSpPr txBox="1"/>
          <p:nvPr/>
        </p:nvSpPr>
        <p:spPr>
          <a:xfrm>
            <a:off x="323528" y="1052736"/>
            <a:ext cx="8496944" cy="1108720"/>
          </a:xfrm>
          <a:prstGeom prst="rect">
            <a:avLst/>
          </a:prstGeom>
        </p:spPr>
        <p:txBody>
          <a:bodyPr/>
          <a:lst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a:lstStyle>
          <a:p>
            <a:r>
              <a:rPr lang="tr-TR" altLang="tr-TR" noProof="1" smtClean="0"/>
              <a:t>x ve y yönünde düzenli aralıklarla bölünmüş alanlarda z (yükseklik) değerlerini içeren sayısal kartografik temsil yöntemidir.</a:t>
            </a:r>
            <a:endParaRPr lang="tr-TR" altLang="tr-TR" noProof="1" smtClean="0"/>
          </a:p>
          <a:p>
            <a:endParaRPr lang="tr-TR" noProof="1"/>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03932"/>
            <a:ext cx="3608710" cy="450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7504" y="332656"/>
            <a:ext cx="8928992" cy="990600"/>
          </a:xfrm>
        </p:spPr>
        <p:txBody>
          <a:bodyPr>
            <a:noAutofit/>
          </a:bodyPr>
          <a:lstStyle/>
          <a:p>
            <a:pPr eaLnBrk="1" hangingPunct="1"/>
            <a:r>
              <a:rPr lang="tr-TR" altLang="tr-TR" sz="3200" b="1" noProof="1" smtClean="0">
                <a:solidFill>
                  <a:schemeClr val="tx1"/>
                </a:solidFill>
                <a:latin typeface="Arial" panose="020B0604020202020204" pitchFamily="34" charset="0"/>
              </a:rPr>
              <a:t>Yükseklik Haricindeki Verilerde SYM Gösterimi</a:t>
            </a:r>
            <a:endParaRPr lang="tr-TR" altLang="tr-TR" sz="3200" b="1" noProof="1" smtClean="0">
              <a:solidFill>
                <a:schemeClr val="tx1"/>
              </a:solidFill>
              <a:latin typeface="Arial" panose="020B0604020202020204" pitchFamily="34" charset="0"/>
            </a:endParaRPr>
          </a:p>
        </p:txBody>
      </p:sp>
      <p:sp>
        <p:nvSpPr>
          <p:cNvPr id="61443" name="Rectangle 3"/>
          <p:cNvSpPr>
            <a:spLocks noGrp="1" noChangeArrowheads="1"/>
          </p:cNvSpPr>
          <p:nvPr>
            <p:ph type="body" idx="1"/>
          </p:nvPr>
        </p:nvSpPr>
        <p:spPr>
          <a:xfrm>
            <a:off x="251520" y="1124744"/>
            <a:ext cx="8568952" cy="1228322"/>
          </a:xfrm>
        </p:spPr>
        <p:txBody>
          <a:bodyPr>
            <a:normAutofit/>
          </a:bodyPr>
          <a:lstStyle/>
          <a:p>
            <a:pPr eaLnBrk="1" hangingPunct="1"/>
            <a:r>
              <a:rPr lang="tr-TR" altLang="tr-TR" noProof="1" smtClean="0"/>
              <a:t>Yüksekliğin yanı sıra başka değişkenler için de sayısal modeller oluşturmak mümkündür. Örneğin; iklimsel veriler, gürültü, kirlilik vb.</a:t>
            </a:r>
            <a:endParaRPr lang="tr-TR" altLang="tr-TR" noProof="1" smtClean="0"/>
          </a:p>
        </p:txBody>
      </p:sp>
      <p:pic>
        <p:nvPicPr>
          <p:cNvPr id="4"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35696" y="2348880"/>
            <a:ext cx="5510907" cy="448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60648"/>
            <a:ext cx="8229600" cy="990600"/>
          </a:xfrm>
        </p:spPr>
        <p:txBody>
          <a:bodyPr>
            <a:normAutofit/>
          </a:bodyPr>
          <a:lstStyle/>
          <a:p>
            <a:r>
              <a:rPr lang="tr-TR" altLang="tr-TR" sz="3200" b="1" noProof="1" smtClean="0">
                <a:solidFill>
                  <a:schemeClr val="tx1"/>
                </a:solidFill>
                <a:latin typeface="Arial" panose="020B0604020202020204" pitchFamily="34" charset="0"/>
              </a:rPr>
              <a:t>SYM ve SAM Farkı</a:t>
            </a:r>
            <a:endParaRPr lang="tr-TR" sz="3200" noProof="1"/>
          </a:p>
        </p:txBody>
      </p:sp>
      <p:sp>
        <p:nvSpPr>
          <p:cNvPr id="3" name="İçerik Yer Tutucusu 2"/>
          <p:cNvSpPr>
            <a:spLocks noGrp="1"/>
          </p:cNvSpPr>
          <p:nvPr>
            <p:ph idx="1"/>
          </p:nvPr>
        </p:nvSpPr>
        <p:spPr>
          <a:xfrm>
            <a:off x="179512" y="1052736"/>
            <a:ext cx="8579296" cy="1728192"/>
          </a:xfrm>
        </p:spPr>
        <p:txBody>
          <a:bodyPr>
            <a:normAutofit/>
          </a:bodyPr>
          <a:lstStyle/>
          <a:p>
            <a:r>
              <a:rPr lang="tr-TR" noProof="1" smtClean="0"/>
              <a:t>Bazı ülkelerde, Sayısal Arazi Modeli (SAM) ve SYM eş anlamda kullanılır.</a:t>
            </a:r>
            <a:endParaRPr lang="tr-TR" noProof="1" smtClean="0"/>
          </a:p>
          <a:p>
            <a:r>
              <a:rPr lang="tr-TR" noProof="1" smtClean="0"/>
              <a:t>Amerika Birleşik Devletleri ve bazı diğer ülkelerde, SAM’ın biraz daha farklı bir anlamı vardır. </a:t>
            </a:r>
            <a:endParaRPr lang="tr-TR" noProof="1" smtClean="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14536" y="2851047"/>
            <a:ext cx="4329464" cy="323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çerik Yer Tutucusu 2"/>
          <p:cNvSpPr txBox="1"/>
          <p:nvPr/>
        </p:nvSpPr>
        <p:spPr>
          <a:xfrm>
            <a:off x="251520" y="2708920"/>
            <a:ext cx="4664352" cy="414908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a:lstStyle>
          <a:p>
            <a:pPr lvl="1"/>
            <a:r>
              <a:rPr lang="tr-TR" noProof="1" smtClean="0"/>
              <a:t>SAM, düzenli aralıklarla yerleştirilmiş noktaların ve ayrıca doğal ve yapay önemli topoğrafik detayların, kritik arazi hatlarının (dere, sırt, kıyı vb.) yükseklik değerlerini kapsayan bir vektör veri kümesidir. </a:t>
            </a:r>
            <a:endParaRPr lang="tr-TR" noProof="1" smtClean="0"/>
          </a:p>
          <a:p>
            <a:pPr lvl="1"/>
            <a:r>
              <a:rPr lang="tr-TR" altLang="tr-TR" noProof="1" smtClean="0"/>
              <a:t>SAM’lar SYM’lerden daha pahalı ve üretimi daha zaman alıcı bir modeldir. Çünkü, özellikle arazi karakteristik hatlarının (dere, sırt, kıyı şeridi vb.) toplanması en önemli problemlerdendir.</a:t>
            </a:r>
            <a:endParaRPr lang="tr-TR" altLang="tr-TR" noProof="1" smtClean="0"/>
          </a:p>
          <a:p>
            <a:pPr lvl="1"/>
            <a:endParaRPr lang="tr-TR" altLang="tr-TR" noProof="1"/>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04664"/>
            <a:ext cx="8856984" cy="93610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- 3-boyutlu görüntüleme / Perspektif görüntü oluşturulması</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80528" y="1340768"/>
            <a:ext cx="9145016" cy="2160240"/>
          </a:xfrm>
        </p:spPr>
        <p:txBody>
          <a:bodyPr vert="horz" lIns="91440" tIns="45720" rIns="91440" bIns="45720" rtlCol="0">
            <a:noAutofit/>
          </a:bodyPr>
          <a:lstStyle/>
          <a:p>
            <a:pPr lvl="1"/>
            <a:r>
              <a:rPr lang="tr-TR" sz="2200" noProof="1" smtClean="0"/>
              <a:t>Sayısal yükseklik modelinden (SYM) perspektif görüntünün elde edilmesi bir yüzey analizidir. </a:t>
            </a:r>
            <a:endParaRPr lang="tr-TR" sz="2200" noProof="1" smtClean="0"/>
          </a:p>
          <a:p>
            <a:pPr lvl="1"/>
            <a:r>
              <a:rPr lang="tr-TR" sz="2200" noProof="1" smtClean="0"/>
              <a:t>Herhangi bir mekânsal fenomenin dağılımının görsel incelenmesi için üç boyutlu perspektif görseller oluşturulabilir. Bir perspektif yüzey, topografyanın yanı sıra nüfus, suç, pazar potansiyeli gibi çeşitli fenomenlerin dağılımını temsil edebilir. </a:t>
            </a:r>
            <a:endParaRPr lang="tr-TR" sz="22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4138037"/>
            <a:ext cx="3773903" cy="260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539552" y="3533527"/>
            <a:ext cx="3561766" cy="615553"/>
          </a:xfrm>
          <a:prstGeom prst="rect">
            <a:avLst/>
          </a:prstGeom>
        </p:spPr>
        <p:txBody>
          <a:bodyPr wrap="square">
            <a:spAutoFit/>
          </a:bodyPr>
          <a:lstStyle/>
          <a:p>
            <a:pPr algn="ctr"/>
            <a:r>
              <a:rPr lang="tr-TR" sz="1700" noProof="1" smtClean="0"/>
              <a:t>Yüzey topoğrafyasını temsil eden perspektif görüntü </a:t>
            </a:r>
            <a:endParaRPr lang="tr-TR" sz="1700" noProof="1"/>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502" y="4090139"/>
            <a:ext cx="3689954" cy="265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860032" y="3487941"/>
            <a:ext cx="3816424" cy="877163"/>
          </a:xfrm>
          <a:prstGeom prst="rect">
            <a:avLst/>
          </a:prstGeom>
        </p:spPr>
        <p:txBody>
          <a:bodyPr wrap="square">
            <a:spAutoFit/>
          </a:bodyPr>
          <a:lstStyle/>
          <a:p>
            <a:pPr algn="ctr"/>
            <a:r>
              <a:rPr lang="tr-TR" sz="1700" noProof="1" smtClean="0"/>
              <a:t>Sıcaklık değerlerini temsil eden perspektif görüntü </a:t>
            </a:r>
            <a:endParaRPr lang="tr-TR" sz="1700" noProof="1" smtClean="0"/>
          </a:p>
          <a:p>
            <a:r>
              <a:rPr lang="tr-TR" sz="1700" noProof="1" smtClean="0"/>
              <a:t> </a:t>
            </a:r>
            <a:endParaRPr lang="tr-TR" sz="1700" noProof="1"/>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57606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Eğim analizi</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980728"/>
            <a:ext cx="8784976" cy="2808312"/>
          </a:xfrm>
        </p:spPr>
        <p:txBody>
          <a:bodyPr vert="horz" lIns="91440" tIns="45720" rIns="91440" bIns="45720" rtlCol="0">
            <a:noAutofit/>
          </a:bodyPr>
          <a:lstStyle/>
          <a:p>
            <a:r>
              <a:rPr lang="tr-TR" sz="2400" noProof="1" smtClean="0"/>
              <a:t>Arazi yüzeyi üzerindeki iki nokta arasındaki yükseklik farkının noktalar arasındaki yatay mesafeye oranı eğim olarak tanımlanır. </a:t>
            </a:r>
            <a:endParaRPr lang="tr-TR" sz="2400" noProof="1" smtClean="0"/>
          </a:p>
          <a:p>
            <a:r>
              <a:rPr lang="tr-TR" sz="2400" noProof="1" smtClean="0"/>
              <a:t>Eğim derece veya yüzde olarak belirtilebilir. </a:t>
            </a:r>
            <a:endParaRPr lang="tr-TR" sz="2400" noProof="1" smtClean="0"/>
          </a:p>
          <a:p>
            <a:r>
              <a:rPr lang="tr-TR" sz="2400" noProof="1" smtClean="0"/>
              <a:t>Raster CBS’de eğim SYM’den hesaplanır. </a:t>
            </a:r>
            <a:endParaRPr lang="tr-TR" sz="2400" noProof="1" smtClean="0"/>
          </a:p>
          <a:p>
            <a:r>
              <a:rPr lang="tr-TR" sz="2400" noProof="1" smtClean="0"/>
              <a:t>Eğim analizi ile istenilen eğim değerlerine sahip coğrafi alanlar belirlenebilir.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2781" y="3861048"/>
            <a:ext cx="750162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57606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Bakı analizi</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980728"/>
            <a:ext cx="8964488" cy="1512168"/>
          </a:xfrm>
        </p:spPr>
        <p:txBody>
          <a:bodyPr>
            <a:noAutofit/>
          </a:bodyPr>
          <a:lstStyle/>
          <a:p>
            <a:pPr lvl="0"/>
            <a:r>
              <a:rPr lang="tr-TR" sz="2000" noProof="1" smtClean="0"/>
              <a:t>Arazi yüzeyindeki bir noktadaki bakı, o noktadan geçen teğet düzlemin baktığı yön olup derece olarak ifade edilir. </a:t>
            </a:r>
            <a:endParaRPr lang="tr-TR" sz="2000" noProof="1" smtClean="0"/>
          </a:p>
          <a:p>
            <a:pPr lvl="0"/>
            <a:r>
              <a:rPr lang="tr-TR" sz="2000" noProof="1" smtClean="0"/>
              <a:t>Bakı açısı kuzeyden itibaren saat ibresi yönünde tanımlanan açıdır. </a:t>
            </a:r>
            <a:endParaRPr lang="tr-TR" sz="2000" noProof="1" smtClean="0"/>
          </a:p>
          <a:p>
            <a:pPr lvl="0"/>
            <a:r>
              <a:rPr lang="tr-TR" sz="2000" noProof="1" smtClean="0"/>
              <a:t>Bakı analizi ile istenilen bakıya sahip coğrafi alanlar belirlenebilir.</a:t>
            </a:r>
            <a:endParaRPr lang="tr-TR" sz="20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5171" y="2605335"/>
            <a:ext cx="1852613"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892625"/>
            <a:ext cx="7744381" cy="292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8280920" cy="720080"/>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Görünürlük analizi</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1052736"/>
            <a:ext cx="8784976" cy="2088232"/>
          </a:xfrm>
        </p:spPr>
        <p:txBody>
          <a:bodyPr vert="horz" lIns="91440" tIns="45720" rIns="91440" bIns="45720" rtlCol="0">
            <a:noAutofit/>
          </a:bodyPr>
          <a:lstStyle/>
          <a:p>
            <a:pPr>
              <a:spcAft>
                <a:spcPts val="600"/>
              </a:spcAft>
            </a:pPr>
            <a:r>
              <a:rPr lang="tr-TR" sz="2400" noProof="1" smtClean="0"/>
              <a:t>Arazi üzerindeki belirli bir gözlem noktasından istenen açı aralığında ve mesafe içerisinde kalan bölgede görünen veya görünmeyen bölgelerin belirlenmesi işlemidir.</a:t>
            </a:r>
            <a:endParaRPr lang="tr-TR" sz="2400" noProof="1" smtClean="0"/>
          </a:p>
          <a:p>
            <a:pPr>
              <a:spcAft>
                <a:spcPts val="600"/>
              </a:spcAft>
            </a:pPr>
            <a:r>
              <a:rPr lang="tr-TR" sz="2400" noProof="1" smtClean="0"/>
              <a:t>Komünikasyon, askeri planlama, peyzaj planlaması gibi alanlarda görünürlük analizinden etkin olarak yararlanılabilir.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0369" y="3140968"/>
            <a:ext cx="655199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57606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Kesit çıkarma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1124744"/>
            <a:ext cx="8964488" cy="1872208"/>
          </a:xfrm>
        </p:spPr>
        <p:txBody>
          <a:bodyPr>
            <a:noAutofit/>
          </a:bodyPr>
          <a:lstStyle/>
          <a:p>
            <a:pPr lvl="0"/>
            <a:r>
              <a:rPr lang="tr-TR" sz="2400" noProof="1" smtClean="0"/>
              <a:t>Arazi üzerindeki bir noktadan başka bir noktaya doğrusal veya doğrusal olmayan bir güzergâh boyunca ya da istenen bir çizgisel detayın (örneğin yol, dere vb.) tamamı veya bir kısmı boyunca yükseklik değerlerini mesafenin fonksiyonu olarak gösteren bir grafiğin oluşturulması işlemidir.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91055" y="3349086"/>
            <a:ext cx="4929217" cy="332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576064"/>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Kazı ve dolgu hesabı (Hacim hesabı)</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1052736"/>
            <a:ext cx="8712968" cy="1656184"/>
          </a:xfrm>
        </p:spPr>
        <p:txBody>
          <a:bodyPr vert="horz" lIns="91440" tIns="45720" rIns="91440" bIns="45720" rtlCol="0">
            <a:noAutofit/>
          </a:bodyPr>
          <a:lstStyle/>
          <a:p>
            <a:r>
              <a:rPr lang="tr-TR" sz="2400" noProof="1" smtClean="0"/>
              <a:t>Arazi üzerinde belirlenen bir bölge esas alınarak arazi yüzeyi ile belirlenen yükseklik arasında oluşacak kazı ve/veya dolgu miktarının belirlenmesi işlemidir. Örneğin yeni inşa edilecek bir bina için gereken toprak hafriyatının belirlenmesi.</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7" name="Resim 6"/>
          <p:cNvPicPr/>
          <p:nvPr/>
        </p:nvPicPr>
        <p:blipFill>
          <a:blip r:embed="rId1">
            <a:extLst>
              <a:ext uri="{28A0092B-C50C-407E-A947-70E740481C1C}">
                <a14:useLocalDpi xmlns:a14="http://schemas.microsoft.com/office/drawing/2010/main" val="0"/>
              </a:ext>
            </a:extLst>
          </a:blip>
          <a:stretch>
            <a:fillRect/>
          </a:stretch>
        </p:blipFill>
        <p:spPr>
          <a:xfrm>
            <a:off x="1547664" y="2780928"/>
            <a:ext cx="5890800" cy="4032448"/>
          </a:xfrm>
          <a:prstGeom prst="rect">
            <a:avLst/>
          </a:prstGeom>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1080120"/>
          </a:xfrm>
        </p:spPr>
        <p:txBody>
          <a:bodyPr vert="horz" lIns="91440" tIns="45720" rIns="91440" bIns="45720" rtlCol="0" anchor="ctr">
            <a:noAutofit/>
          </a:bodyPr>
          <a:lstStyle/>
          <a:p>
            <a:pPr lvl="1" algn="l" rtl="0">
              <a:spcBef>
                <a:spcPct val="0"/>
              </a:spcBef>
            </a:pPr>
            <a:r>
              <a:rPr lang="tr-TR" sz="3000" b="1" i="1" noProof="1" smtClean="0">
                <a:solidFill>
                  <a:schemeClr val="accent4">
                    <a:lumMod val="75000"/>
                  </a:schemeClr>
                </a:solidFill>
              </a:rPr>
              <a:t>- Eş Yükseklik Eğrisi ve Hipsometrik Renk  Kademeleri Oluşturma</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1765561"/>
            <a:ext cx="8280920" cy="1303399"/>
          </a:xfrm>
        </p:spPr>
        <p:txBody>
          <a:bodyPr vert="horz" lIns="91440" tIns="45720" rIns="91440" bIns="45720" rtlCol="0">
            <a:noAutofit/>
          </a:bodyPr>
          <a:lstStyle/>
          <a:p>
            <a:r>
              <a:rPr lang="tr-TR" sz="2400" noProof="1" smtClean="0"/>
              <a:t>SYM’den istenen yükseklik aralıklarında eş yükseklik eğrileri (münhani çizgileri) oluşturulabilir ve eş yükseklik değerleri arası farklı renklerle gösterilebilir.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96" y="3245353"/>
            <a:ext cx="9023944" cy="214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7620000" cy="864096"/>
          </a:xfrm>
        </p:spPr>
        <p:txBody>
          <a:bodyPr vert="horz" lIns="91440" tIns="45720" rIns="91440" bIns="45720" rtlCol="0" anchor="ctr">
            <a:normAutofit/>
          </a:bodyPr>
          <a:lstStyle/>
          <a:p>
            <a:r>
              <a:rPr lang="tr-TR" b="1" dirty="0"/>
              <a:t>Bilgi Sistemleri</a:t>
            </a:r>
            <a:endParaRPr lang="tr-TR" b="1" dirty="0"/>
          </a:p>
        </p:txBody>
      </p:sp>
      <p:sp>
        <p:nvSpPr>
          <p:cNvPr id="3" name="İçerik Yer Tutucusu 2"/>
          <p:cNvSpPr>
            <a:spLocks noGrp="1"/>
          </p:cNvSpPr>
          <p:nvPr>
            <p:ph idx="1"/>
          </p:nvPr>
        </p:nvSpPr>
        <p:spPr>
          <a:xfrm>
            <a:off x="179512" y="1412776"/>
            <a:ext cx="8856984" cy="2952328"/>
          </a:xfrm>
        </p:spPr>
        <p:txBody>
          <a:bodyPr>
            <a:noAutofit/>
          </a:bodyPr>
          <a:lstStyle/>
          <a:p>
            <a:pPr>
              <a:spcAft>
                <a:spcPts val="300"/>
              </a:spcAft>
            </a:pPr>
            <a:r>
              <a:rPr lang="tr-TR" sz="2800" b="1" dirty="0" smtClean="0"/>
              <a:t>Bilgi Sistemleri (BS)</a:t>
            </a:r>
            <a:r>
              <a:rPr lang="tr-TR" sz="2800" b="1" dirty="0"/>
              <a:t>,</a:t>
            </a:r>
            <a:r>
              <a:rPr lang="tr-TR" sz="2800" b="1" dirty="0" smtClean="0"/>
              <a:t> </a:t>
            </a:r>
            <a:r>
              <a:rPr lang="tr-TR" sz="2800" dirty="0"/>
              <a:t>verilerin </a:t>
            </a:r>
            <a:r>
              <a:rPr lang="tr-TR" sz="2800" dirty="0" smtClean="0"/>
              <a:t>düzenlenmesi </a:t>
            </a:r>
            <a:r>
              <a:rPr lang="tr-TR" sz="2800" dirty="0"/>
              <a:t>ve analiz edilmesine yardımcı olan bilgisayar tabanlı sistemlerdir. </a:t>
            </a:r>
            <a:endParaRPr lang="tr-TR" sz="2800" dirty="0"/>
          </a:p>
          <a:p>
            <a:pPr>
              <a:spcAft>
                <a:spcPts val="300"/>
              </a:spcAft>
            </a:pPr>
            <a:r>
              <a:rPr lang="tr-TR" sz="2800" dirty="0" smtClean="0"/>
              <a:t>Bilgi Sistemlerinde amaç, </a:t>
            </a:r>
            <a:r>
              <a:rPr lang="tr-TR" sz="2800" dirty="0"/>
              <a:t>ham verileri </a:t>
            </a:r>
            <a:r>
              <a:rPr lang="tr-TR" sz="2800" dirty="0" smtClean="0"/>
              <a:t>karar </a:t>
            </a:r>
            <a:r>
              <a:rPr lang="tr-TR" sz="2800" dirty="0"/>
              <a:t>vermede kullanılabilecek faydalı bilgilere </a:t>
            </a:r>
            <a:r>
              <a:rPr lang="tr-TR" sz="2800" dirty="0" smtClean="0"/>
              <a:t>dönüştürmektir.</a:t>
            </a:r>
            <a:endParaRPr lang="tr-TR" sz="2800" dirty="0" smtClean="0"/>
          </a:p>
        </p:txBody>
      </p:sp>
      <p:pic>
        <p:nvPicPr>
          <p:cNvPr id="174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64088" y="4005064"/>
            <a:ext cx="307234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844824"/>
            <a:ext cx="8496944" cy="1440160"/>
          </a:xfrm>
        </p:spPr>
        <p:txBody>
          <a:bodyPr vert="horz" lIns="91440" tIns="45720" rIns="91440" bIns="45720" rtlCol="0" anchor="ctr">
            <a:normAutofit fontScale="90000"/>
          </a:bodyPr>
          <a:lstStyle/>
          <a:p>
            <a:pPr marL="342900" indent="-228600">
              <a:spcBef>
                <a:spcPct val="20000"/>
              </a:spcBef>
              <a:buClr>
                <a:schemeClr val="accent1"/>
              </a:buClr>
              <a:buFont typeface="Arial" panose="020B0604020202020204" pitchFamily="34" charset="0"/>
              <a:buChar char="•"/>
            </a:pPr>
            <a:r>
              <a:rPr lang="tr-TR" sz="2700" b="1" dirty="0">
                <a:solidFill>
                  <a:schemeClr val="tx1"/>
                </a:solidFill>
                <a:latin typeface="+mn-lt"/>
                <a:ea typeface="+mn-ea"/>
                <a:cs typeface="+mn-cs"/>
              </a:rPr>
              <a:t>Dijital verilerin hazırlanması: </a:t>
            </a:r>
            <a:r>
              <a:rPr lang="tr-TR" sz="2700" dirty="0">
                <a:solidFill>
                  <a:schemeClr val="tx1"/>
                </a:solidFill>
                <a:latin typeface="+mn-lt"/>
                <a:ea typeface="+mn-ea"/>
                <a:cs typeface="+mn-cs"/>
              </a:rPr>
              <a:t>Dijital verilerin hazırlanması, mevcut olmayan verilerin hazırlanmasını kapsar.  Burada, veriler doğrudan bilgisayara girilmek üzere dijital olarak hazırlanır. </a:t>
            </a:r>
            <a:endParaRPr lang="tr-TR" sz="2700" dirty="0">
              <a:solidFill>
                <a:schemeClr val="tx1"/>
              </a:solidFill>
              <a:latin typeface="+mn-lt"/>
              <a:ea typeface="+mn-ea"/>
              <a:cs typeface="+mn-cs"/>
            </a:endParaRPr>
          </a:p>
        </p:txBody>
      </p:sp>
      <p:sp>
        <p:nvSpPr>
          <p:cNvPr id="5" name="İçerik Yer Tutucusu 2"/>
          <p:cNvSpPr>
            <a:spLocks noGrp="1"/>
          </p:cNvSpPr>
          <p:nvPr>
            <p:ph idx="1"/>
          </p:nvPr>
        </p:nvSpPr>
        <p:spPr>
          <a:xfrm>
            <a:off x="899592" y="3429000"/>
            <a:ext cx="7344816" cy="3240360"/>
          </a:xfrm>
        </p:spPr>
        <p:txBody>
          <a:bodyPr>
            <a:noAutofit/>
          </a:bodyPr>
          <a:lstStyle/>
          <a:p>
            <a:r>
              <a:rPr lang="tr-TR" noProof="1" smtClean="0"/>
              <a:t>Verilerin hazırlanmasında kullanılabilecek yöntemler:</a:t>
            </a:r>
            <a:endParaRPr lang="tr-TR" noProof="1" smtClean="0"/>
          </a:p>
          <a:p>
            <a:pPr lvl="1"/>
            <a:r>
              <a:rPr lang="tr-TR" sz="2200" noProof="1" smtClean="0"/>
              <a:t>Klasik jeodezik ölçmeler</a:t>
            </a:r>
            <a:endParaRPr lang="tr-TR" sz="2200" noProof="1" smtClean="0"/>
          </a:p>
          <a:p>
            <a:pPr lvl="1"/>
            <a:r>
              <a:rPr lang="tr-TR" sz="2200" noProof="1" smtClean="0"/>
              <a:t>GNSS ölçmeleri</a:t>
            </a:r>
            <a:endParaRPr lang="tr-TR" sz="2200" noProof="1" smtClean="0"/>
          </a:p>
          <a:p>
            <a:pPr lvl="1"/>
            <a:r>
              <a:rPr lang="tr-TR" sz="2200" noProof="1" smtClean="0"/>
              <a:t>Fotogrametri</a:t>
            </a:r>
            <a:endParaRPr lang="tr-TR" sz="2200" noProof="1" smtClean="0"/>
          </a:p>
          <a:p>
            <a:pPr lvl="1"/>
            <a:r>
              <a:rPr lang="tr-TR" sz="2200" noProof="1" smtClean="0"/>
              <a:t>Uzaktan algılama</a:t>
            </a:r>
            <a:endParaRPr lang="tr-TR" sz="2200" noProof="1" smtClean="0"/>
          </a:p>
          <a:p>
            <a:r>
              <a:rPr lang="tr-TR" noProof="1" smtClean="0"/>
              <a:t>Toplanan veriler işlenerek CBS’ye uyumlu harita katmanları haline dönüştürülür.</a:t>
            </a:r>
            <a:endParaRPr lang="tr-TR" noProof="1"/>
          </a:p>
        </p:txBody>
      </p:sp>
      <p:sp>
        <p:nvSpPr>
          <p:cNvPr id="6" name="Başlık 1"/>
          <p:cNvSpPr txBox="1"/>
          <p:nvPr/>
        </p:nvSpPr>
        <p:spPr>
          <a:xfrm>
            <a:off x="395536" y="404664"/>
            <a:ext cx="8352928" cy="1287016"/>
          </a:xfrm>
          <a:prstGeom prst="rect">
            <a:avLst/>
          </a:prstGeom>
        </p:spPr>
        <p:txBody>
          <a:bodyPr vert="horz" lIns="91440" tIns="45720" rIns="91440" bIns="45720" rtlCol="0" anchor="ctr">
            <a:noAutofit/>
          </a:bodyPr>
          <a:lstStyle>
            <a:lvl1pPr marL="342900" indent="-228600">
              <a:spcBef>
                <a:spcPct val="20000"/>
              </a:spcBef>
              <a:buClr>
                <a:schemeClr val="accent1"/>
              </a:buClr>
              <a:buFont typeface="Arial" panose="020B0604020202020204" pitchFamily="34" charset="0"/>
              <a:buChar char="•"/>
              <a:defRPr sz="2700" b="1" cap="none" spc="-100" baseline="0">
                <a:ln>
                  <a:noFill/>
                </a:ln>
                <a:effectLst/>
              </a:defRPr>
            </a:lvl1pPr>
          </a:lstStyle>
          <a:p>
            <a:r>
              <a:rPr lang="tr-TR" sz="2400" dirty="0"/>
              <a:t>Mevcut dijital verilerin girilmesi: </a:t>
            </a:r>
            <a:r>
              <a:rPr lang="tr-TR" sz="2400" b="0" dirty="0"/>
              <a:t>Mevcut verilerin transferini kapsar.  Bu aşamada verilerde bazı düzenlemeler ve format dönüşümleri gerçekleştirilebilir</a:t>
            </a:r>
            <a:r>
              <a:rPr lang="tr-TR" sz="2400" b="0" dirty="0" smtClean="0"/>
              <a:t>.</a:t>
            </a:r>
            <a:endParaRPr lang="tr-TR" sz="2400"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404664"/>
            <a:ext cx="8280920" cy="720080"/>
          </a:xfrm>
        </p:spPr>
        <p:txBody>
          <a:bodyPr vert="horz" lIns="91440" tIns="45720" rIns="91440" bIns="45720" rtlCol="0" anchor="ctr">
            <a:noAutofit/>
          </a:bodyPr>
          <a:lstStyle/>
          <a:p>
            <a:pPr lvl="1"/>
            <a:r>
              <a:rPr lang="tr-TR" sz="3600" b="1" noProof="1" smtClean="0">
                <a:solidFill>
                  <a:schemeClr val="tx2"/>
                </a:solidFill>
                <a:latin typeface="+mj-lt"/>
              </a:rPr>
              <a:t>Raster (Grid) Analizi</a:t>
            </a:r>
            <a:endParaRPr lang="tr-TR" sz="3600" b="1" noProof="1">
              <a:solidFill>
                <a:schemeClr val="tx2"/>
              </a:solidFill>
              <a:latin typeface="+mj-lt"/>
            </a:endParaRPr>
          </a:p>
        </p:txBody>
      </p:sp>
      <p:sp>
        <p:nvSpPr>
          <p:cNvPr id="3" name="İçerik Yer Tutucusu 2"/>
          <p:cNvSpPr>
            <a:spLocks noGrp="1"/>
          </p:cNvSpPr>
          <p:nvPr>
            <p:ph idx="1"/>
          </p:nvPr>
        </p:nvSpPr>
        <p:spPr>
          <a:xfrm>
            <a:off x="251520" y="1196752"/>
            <a:ext cx="8712968" cy="2520280"/>
          </a:xfrm>
        </p:spPr>
        <p:txBody>
          <a:bodyPr vert="horz" lIns="91440" tIns="45720" rIns="91440" bIns="45720" rtlCol="0">
            <a:noAutofit/>
          </a:bodyPr>
          <a:lstStyle/>
          <a:p>
            <a:r>
              <a:rPr lang="tr-TR" sz="2800" noProof="1" smtClean="0"/>
              <a:t>Raster yapıdaki veriler kullanılarak yapılan analiz işlemleridir.</a:t>
            </a:r>
            <a:endParaRPr lang="tr-TR" sz="2800" noProof="1" smtClean="0"/>
          </a:p>
          <a:p>
            <a:r>
              <a:rPr lang="tr-TR" sz="2800" noProof="1" smtClean="0"/>
              <a:t>Raster veri yapısında her hücre eşit büyüklükte ve aynı şekle sahip olduğundan, mekânsal ilişkilerin formülize edilmesi kolaydır. </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2054"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25702" y="3694531"/>
            <a:ext cx="4234730" cy="277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58654" y="4293755"/>
            <a:ext cx="1467036" cy="1384995"/>
          </a:xfrm>
          <a:prstGeom prst="rect">
            <a:avLst/>
          </a:prstGeom>
          <a:solidFill>
            <a:schemeClr val="accent1"/>
          </a:solidFill>
        </p:spPr>
        <p:txBody>
          <a:bodyPr wrap="square">
            <a:spAutoFit/>
          </a:bodyPr>
          <a:lstStyle/>
          <a:p>
            <a:r>
              <a:rPr lang="tr-TR" sz="1200" dirty="0"/>
              <a:t>Belirli hücreler için veri değerleri mevcut olmadığında, bunlar NODATA hücreleri olarak tanımlanır. </a:t>
            </a:r>
            <a:endParaRPr lang="tr-TR"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028" y="4302650"/>
            <a:ext cx="1624868" cy="164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57" name="Düz Ok Bağlayıcısı 2056"/>
          <p:cNvCxnSpPr/>
          <p:nvPr/>
        </p:nvCxnSpPr>
        <p:spPr>
          <a:xfrm flipH="1">
            <a:off x="1691680" y="4941168"/>
            <a:ext cx="547468"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76672"/>
            <a:ext cx="8280920" cy="1080120"/>
          </a:xfrm>
        </p:spPr>
        <p:txBody>
          <a:bodyPr vert="horz" lIns="91440" tIns="45720" rIns="91440" bIns="45720" rtlCol="0" anchor="ctr">
            <a:noAutofit/>
          </a:bodyPr>
          <a:lstStyle/>
          <a:p>
            <a:pPr lvl="1"/>
            <a:r>
              <a:rPr lang="tr-TR" sz="3000" b="1" i="1" noProof="1" smtClean="0">
                <a:solidFill>
                  <a:schemeClr val="tx2"/>
                </a:solidFill>
                <a:latin typeface="+mj-lt"/>
              </a:rPr>
              <a:t>- Mekânsal Analizlerde Raster Formatı Kullanmanın Avantajları</a:t>
            </a:r>
            <a:endParaRPr lang="tr-TR" sz="3000" b="1" i="1" noProof="1">
              <a:solidFill>
                <a:schemeClr val="tx2"/>
              </a:solidFill>
              <a:latin typeface="+mj-lt"/>
            </a:endParaRPr>
          </a:p>
        </p:txBody>
      </p:sp>
      <p:sp>
        <p:nvSpPr>
          <p:cNvPr id="3" name="İçerik Yer Tutucusu 2"/>
          <p:cNvSpPr>
            <a:spLocks noGrp="1"/>
          </p:cNvSpPr>
          <p:nvPr>
            <p:ph idx="1"/>
          </p:nvPr>
        </p:nvSpPr>
        <p:spPr>
          <a:xfrm>
            <a:off x="179512" y="1765561"/>
            <a:ext cx="8712968" cy="4903799"/>
          </a:xfrm>
        </p:spPr>
        <p:txBody>
          <a:bodyPr>
            <a:noAutofit/>
          </a:bodyPr>
          <a:lstStyle/>
          <a:p>
            <a:pPr>
              <a:spcBef>
                <a:spcPts val="1200"/>
              </a:spcBef>
              <a:spcAft>
                <a:spcPts val="600"/>
              </a:spcAft>
            </a:pPr>
            <a:r>
              <a:rPr lang="tr-TR" sz="2400" b="1" noProof="1" smtClean="0"/>
              <a:t>Etkin işleme:</a:t>
            </a:r>
            <a:r>
              <a:rPr lang="tr-TR" sz="2400" noProof="1" smtClean="0"/>
              <a:t> Raster veri yapısında her hücre eşit büyüklükte ve aynı şekle sahip olduğundan, çok katmanlı işlemler etkin bir şekilde gerçekleştirilebilmektedir. Yani raster verinin matrisel yapısından dolayı mekânsal analizlerin gerçekleştirimi vektör yapıya göre daha kolaydır.</a:t>
            </a:r>
            <a:endParaRPr lang="tr-TR" sz="2400" noProof="1" smtClean="0"/>
          </a:p>
          <a:p>
            <a:pPr>
              <a:spcBef>
                <a:spcPts val="1200"/>
              </a:spcBef>
              <a:spcAft>
                <a:spcPts val="600"/>
              </a:spcAft>
            </a:pPr>
            <a:r>
              <a:rPr lang="tr-TR" sz="2400" b="1" noProof="1" smtClean="0"/>
              <a:t>Çok sayıda mevcut kaynak:</a:t>
            </a:r>
            <a:r>
              <a:rPr lang="tr-TR" sz="2400" noProof="1" smtClean="0"/>
              <a:t> Raster yapı; uydu görüntüleri, taranmış hava fotoğrafları ve SYM de dâhil olmak üzere çok sayıda mekânsal bilgi kaynağı için ortak formattır. Bu veri kaynakları birçok CBS projesinde benimsenmiş ve birçok coğrafi veri tabanının en yaygın kaynakları haline gelmiştir.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76672"/>
            <a:ext cx="8280920" cy="1080120"/>
          </a:xfrm>
        </p:spPr>
        <p:txBody>
          <a:bodyPr vert="horz" lIns="91440" tIns="45720" rIns="91440" bIns="45720" rtlCol="0" anchor="ctr">
            <a:noAutofit/>
          </a:bodyPr>
          <a:lstStyle/>
          <a:p>
            <a:pPr lvl="1"/>
            <a:r>
              <a:rPr lang="tr-TR" sz="3000" b="1" i="1" noProof="1" smtClean="0">
                <a:solidFill>
                  <a:schemeClr val="tx2"/>
                </a:solidFill>
                <a:latin typeface="+mj-lt"/>
              </a:rPr>
              <a:t>- Mekânsal Analizlerde Raster Formatı Kullanmanın Avantajları</a:t>
            </a:r>
            <a:endParaRPr lang="tr-TR" sz="3000" b="1" i="1" noProof="1">
              <a:solidFill>
                <a:schemeClr val="tx2"/>
              </a:solidFill>
              <a:latin typeface="+mj-lt"/>
            </a:endParaRPr>
          </a:p>
        </p:txBody>
      </p:sp>
      <p:sp>
        <p:nvSpPr>
          <p:cNvPr id="3" name="İçerik Yer Tutucusu 2"/>
          <p:cNvSpPr>
            <a:spLocks noGrp="1"/>
          </p:cNvSpPr>
          <p:nvPr>
            <p:ph idx="1"/>
          </p:nvPr>
        </p:nvSpPr>
        <p:spPr>
          <a:xfrm>
            <a:off x="179512" y="1765561"/>
            <a:ext cx="8640960" cy="1375407"/>
          </a:xfrm>
        </p:spPr>
        <p:txBody>
          <a:bodyPr>
            <a:noAutofit/>
          </a:bodyPr>
          <a:lstStyle/>
          <a:p>
            <a:pPr>
              <a:spcBef>
                <a:spcPts val="1200"/>
              </a:spcBef>
              <a:spcAft>
                <a:spcPts val="600"/>
              </a:spcAft>
            </a:pPr>
            <a:r>
              <a:rPr lang="tr-TR" sz="2400" b="1" noProof="1" smtClean="0"/>
              <a:t>Aynı katmanda farklı detay türlerinin düzenlenebilmesi:</a:t>
            </a:r>
            <a:r>
              <a:rPr lang="tr-TR" sz="2400" noProof="1" smtClean="0"/>
              <a:t> Farklı özelliklere farklı değerler atanarak aynı raster katmanda nokta, çizgi ve alan detaylar bir arada gösterilebilir.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76672"/>
            <a:ext cx="8496944" cy="1080120"/>
          </a:xfrm>
        </p:spPr>
        <p:txBody>
          <a:bodyPr vert="horz" lIns="91440" tIns="45720" rIns="91440" bIns="45720" rtlCol="0" anchor="ctr">
            <a:noAutofit/>
          </a:bodyPr>
          <a:lstStyle/>
          <a:p>
            <a:pPr lvl="1"/>
            <a:r>
              <a:rPr lang="tr-TR" sz="3000" b="1" i="1" noProof="1" smtClean="0">
                <a:solidFill>
                  <a:schemeClr val="tx2"/>
                </a:solidFill>
                <a:latin typeface="+mj-lt"/>
              </a:rPr>
              <a:t>- Mekânsal Analizlerde Raster Formatı Kullanmanın Dezavantajları</a:t>
            </a:r>
            <a:endParaRPr lang="tr-TR" sz="3000" b="1" i="1" noProof="1">
              <a:solidFill>
                <a:schemeClr val="tx2"/>
              </a:solidFill>
              <a:latin typeface="+mj-lt"/>
            </a:endParaRPr>
          </a:p>
        </p:txBody>
      </p:sp>
      <p:sp>
        <p:nvSpPr>
          <p:cNvPr id="3" name="İçerik Yer Tutucusu 2"/>
          <p:cNvSpPr>
            <a:spLocks noGrp="1"/>
          </p:cNvSpPr>
          <p:nvPr>
            <p:ph idx="1"/>
          </p:nvPr>
        </p:nvSpPr>
        <p:spPr>
          <a:xfrm>
            <a:off x="179512" y="1693553"/>
            <a:ext cx="8568952" cy="5047815"/>
          </a:xfrm>
        </p:spPr>
        <p:txBody>
          <a:bodyPr vert="horz" lIns="91440" tIns="45720" rIns="91440" bIns="45720" rtlCol="0">
            <a:noAutofit/>
          </a:bodyPr>
          <a:lstStyle/>
          <a:p>
            <a:pPr>
              <a:spcBef>
                <a:spcPts val="1200"/>
              </a:spcBef>
              <a:spcAft>
                <a:spcPts val="600"/>
              </a:spcAft>
            </a:pPr>
            <a:r>
              <a:rPr lang="tr-TR" sz="2400" b="1" noProof="1" smtClean="0"/>
              <a:t>Veri fazlalığı: </a:t>
            </a:r>
            <a:r>
              <a:rPr lang="tr-TR" sz="2400" noProof="1" smtClean="0"/>
              <a:t>Veri öğeleri düzenli aralıklarla yerleştirilmiş bir sistemde düzenlendiğinden, veri ögesinin gerekli olup olmadığına bakılmaksızın her raster hücresinin konumunda bir veri bulunur. Her ne kadar çeşitli sıkıştırma teknikleri mevcut olsa da, çoğu durumda, sıkıştırılmış veriler analiz için doğrudan işlenemez.</a:t>
            </a:r>
            <a:endParaRPr lang="tr-TR" sz="2400" noProof="1" smtClean="0"/>
          </a:p>
          <a:p>
            <a:pPr>
              <a:spcBef>
                <a:spcPts val="1200"/>
              </a:spcBef>
              <a:spcAft>
                <a:spcPts val="600"/>
              </a:spcAft>
            </a:pPr>
            <a:r>
              <a:rPr lang="tr-TR" sz="2400" b="1" noProof="1" smtClean="0"/>
              <a:t>Çözünürlük problemi: </a:t>
            </a:r>
            <a:r>
              <a:rPr lang="tr-TR" sz="2400" noProof="1" smtClean="0"/>
              <a:t>Çözünürlük yeterince yüksek olmadıkça, raster veriler doğal ve gerçekçi olmayan bir görünüm verir. Yeterli çözünürlük sağlanamazsa mekânsal temsildeki kayıplara bağlı olarak analizlerin de doğruluğu düşer.</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1405521"/>
            <a:ext cx="8280920" cy="5047815"/>
          </a:xfrm>
        </p:spPr>
        <p:txBody>
          <a:bodyPr>
            <a:noAutofit/>
          </a:bodyPr>
          <a:lstStyle/>
          <a:p>
            <a:pPr>
              <a:spcBef>
                <a:spcPts val="1200"/>
              </a:spcBef>
              <a:spcAft>
                <a:spcPts val="1200"/>
              </a:spcAft>
            </a:pPr>
            <a:r>
              <a:rPr lang="tr-TR" sz="2800" b="1" i="1" noProof="1" smtClean="0"/>
              <a:t>Lokal fonksiyonlar:</a:t>
            </a:r>
            <a:r>
              <a:rPr lang="tr-TR" sz="2800" b="1" noProof="1" smtClean="0"/>
              <a:t> </a:t>
            </a:r>
            <a:r>
              <a:rPr lang="tr-TR" sz="2800" noProof="1" smtClean="0"/>
              <a:t>Hücre bazında çalışır, her hücrenin değerini ayrı işler.</a:t>
            </a:r>
            <a:endParaRPr lang="tr-TR" sz="2800" noProof="1" smtClean="0"/>
          </a:p>
          <a:p>
            <a:pPr>
              <a:spcBef>
                <a:spcPts val="1200"/>
              </a:spcBef>
              <a:spcAft>
                <a:spcPts val="1200"/>
              </a:spcAft>
            </a:pPr>
            <a:r>
              <a:rPr lang="tr-TR" sz="2800" b="1" i="1" noProof="1" smtClean="0"/>
              <a:t>Fokal fonksiyonlar:</a:t>
            </a:r>
            <a:r>
              <a:rPr lang="tr-TR" sz="2800" b="1" noProof="1" smtClean="0"/>
              <a:t> </a:t>
            </a:r>
            <a:r>
              <a:rPr lang="tr-TR" sz="2800" noProof="1" smtClean="0"/>
              <a:t>Bir hücrenin değerini komşu hücrelerin değerlerine göre işler.</a:t>
            </a:r>
            <a:endParaRPr lang="tr-TR" sz="2800" noProof="1" smtClean="0"/>
          </a:p>
          <a:p>
            <a:pPr>
              <a:spcBef>
                <a:spcPts val="1200"/>
              </a:spcBef>
              <a:spcAft>
                <a:spcPts val="1200"/>
              </a:spcAft>
            </a:pPr>
            <a:r>
              <a:rPr lang="tr-TR" sz="2800" b="1" i="1" noProof="1" smtClean="0"/>
              <a:t>Bölgesel fonksiyonlar:</a:t>
            </a:r>
            <a:r>
              <a:rPr lang="tr-TR" sz="2800" b="1" noProof="1" smtClean="0"/>
              <a:t> </a:t>
            </a:r>
            <a:r>
              <a:rPr lang="tr-TR" sz="2800" noProof="1" smtClean="0"/>
              <a:t>Bir hücrenin değerini özdeş değerlere sahip hücre grubuna göre işler.</a:t>
            </a:r>
            <a:endParaRPr lang="tr-TR" sz="2800" noProof="1" smtClean="0"/>
          </a:p>
          <a:p>
            <a:pPr>
              <a:spcBef>
                <a:spcPts val="1200"/>
              </a:spcBef>
              <a:spcAft>
                <a:spcPts val="1200"/>
              </a:spcAft>
            </a:pPr>
            <a:r>
              <a:rPr lang="tr-TR" sz="2800" b="1" i="1" noProof="1" smtClean="0"/>
              <a:t>Global fonksiyonlar:</a:t>
            </a:r>
            <a:r>
              <a:rPr lang="tr-TR" sz="2800" noProof="1" smtClean="0"/>
              <a:t> Bir hücrenin değerini gridin tümündeki verilere dayanarak işler.</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Başlık 1"/>
          <p:cNvSpPr txBox="1"/>
          <p:nvPr/>
        </p:nvSpPr>
        <p:spPr>
          <a:xfrm>
            <a:off x="-36512" y="332656"/>
            <a:ext cx="8280920" cy="936104"/>
          </a:xfrm>
          <a:prstGeom prst="rect">
            <a:avLst/>
          </a:prstGeom>
        </p:spPr>
        <p:txBody>
          <a:bodyPr vert="horz" lIns="91440" tIns="45720" rIns="91440" bIns="45720" rtlCol="0" anchor="ctr">
            <a:noAutofit/>
          </a:bodyPr>
          <a:lstStyle>
            <a:lvl1pPr>
              <a:spcBef>
                <a:spcPct val="0"/>
              </a:spcBef>
              <a:buNone/>
              <a:defRPr sz="4000" spc="-100" baseline="0">
                <a:solidFill>
                  <a:schemeClr val="tx2"/>
                </a:solidFill>
                <a:latin typeface="+mj-lt"/>
                <a:ea typeface="+mj-ea"/>
                <a:cs typeface="+mj-cs"/>
              </a:defRPr>
            </a:lvl1pPr>
            <a:lvl2pPr lvl="1">
              <a:defRPr sz="3000" b="1" i="1">
                <a:solidFill>
                  <a:schemeClr val="tx2"/>
                </a:solidFill>
                <a:latin typeface="+mj-lt"/>
              </a:defRPr>
            </a:lvl2pPr>
          </a:lstStyle>
          <a:p>
            <a:pPr lvl="1"/>
            <a:r>
              <a:rPr lang="tr-TR" sz="3600" noProof="1" smtClean="0"/>
              <a:t>- Raster Verilerde İşlemler</a:t>
            </a:r>
            <a:endParaRPr lang="tr-TR" sz="3600" noProof="1"/>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280920" cy="648072"/>
          </a:xfrm>
        </p:spPr>
        <p:txBody>
          <a:bodyPr vert="horz" lIns="91440" tIns="45720" rIns="91440" bIns="45720" rtlCol="0" anchor="ctr">
            <a:noAutofit/>
          </a:bodyPr>
          <a:lstStyle/>
          <a:p>
            <a:r>
              <a:rPr lang="tr-TR" sz="3000" b="1" i="1" noProof="1" smtClean="0">
                <a:solidFill>
                  <a:schemeClr val="accent4">
                    <a:lumMod val="75000"/>
                  </a:schemeClr>
                </a:solidFill>
              </a:rPr>
              <a:t>- Lokal Fonksiyonlar</a:t>
            </a:r>
            <a:endParaRPr lang="tr-TR" sz="3000" b="1" i="1" noProof="1">
              <a:solidFill>
                <a:schemeClr val="accent4">
                  <a:lumMod val="75000"/>
                </a:schemeClr>
              </a:solidFill>
            </a:endParaRPr>
          </a:p>
        </p:txBody>
      </p:sp>
      <p:sp>
        <p:nvSpPr>
          <p:cNvPr id="3" name="İçerik Yer Tutucusu 2"/>
          <p:cNvSpPr>
            <a:spLocks noGrp="1"/>
          </p:cNvSpPr>
          <p:nvPr>
            <p:ph idx="1"/>
          </p:nvPr>
        </p:nvSpPr>
        <p:spPr>
          <a:xfrm>
            <a:off x="179512" y="1189497"/>
            <a:ext cx="8784976" cy="3895687"/>
          </a:xfrm>
        </p:spPr>
        <p:txBody>
          <a:bodyPr>
            <a:noAutofit/>
          </a:bodyPr>
          <a:lstStyle/>
          <a:p>
            <a:pPr>
              <a:spcAft>
                <a:spcPts val="600"/>
              </a:spcAft>
            </a:pPr>
            <a:r>
              <a:rPr lang="tr-TR" sz="2600" noProof="1" smtClean="0"/>
              <a:t>Lokal fonksiyonlar noktadan noktaya veya hücreden hücreye analize dayanır. </a:t>
            </a:r>
            <a:endParaRPr lang="tr-TR" sz="2600" noProof="1" smtClean="0"/>
          </a:p>
          <a:p>
            <a:pPr>
              <a:spcAft>
                <a:spcPts val="600"/>
              </a:spcAft>
            </a:pPr>
            <a:r>
              <a:rPr lang="tr-TR" sz="2600" noProof="1" smtClean="0"/>
              <a:t>Mantıksal veya aritmetik operatörler kullanılır. </a:t>
            </a:r>
            <a:endParaRPr lang="tr-TR" sz="2600" noProof="1" smtClean="0"/>
          </a:p>
          <a:p>
            <a:pPr>
              <a:spcAft>
                <a:spcPts val="600"/>
              </a:spcAft>
            </a:pPr>
            <a:r>
              <a:rPr lang="tr-TR" sz="2600" noProof="1" smtClean="0"/>
              <a:t>Lokal fonksiyonların en önemli uygulama alanı çakıştırma analizidir.</a:t>
            </a:r>
            <a:endParaRPr lang="tr-TR" sz="2600" noProof="1" smtClean="0"/>
          </a:p>
          <a:p>
            <a:pPr>
              <a:spcAft>
                <a:spcPts val="600"/>
              </a:spcAft>
            </a:pPr>
            <a:r>
              <a:rPr lang="tr-TR" sz="2600" noProof="1" smtClean="0"/>
              <a:t>Lokal fonksiyonlar bir gridi hücre bazında işler, yani her hücre diğer hücrelerin değerleri kullanılmadan yalnızca kendi değerlerine göre işlenir. </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76672"/>
            <a:ext cx="8280920" cy="504056"/>
          </a:xfrm>
        </p:spPr>
        <p:txBody>
          <a:bodyPr vert="horz" lIns="91440" tIns="45720" rIns="91440" bIns="45720" rtlCol="0" anchor="ctr">
            <a:noAutofit/>
          </a:bodyPr>
          <a:lstStyle/>
          <a:p>
            <a:r>
              <a:rPr lang="tr-TR" sz="3000" b="1" i="1" noProof="1" smtClean="0">
                <a:solidFill>
                  <a:schemeClr val="accent4">
                    <a:lumMod val="75000"/>
                  </a:schemeClr>
                </a:solidFill>
              </a:rPr>
              <a:t>- Lokal Fonksiyonlar</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19872" y="1285057"/>
            <a:ext cx="4048125"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179512" y="1785590"/>
            <a:ext cx="3168352" cy="1200329"/>
          </a:xfrm>
          <a:prstGeom prst="rect">
            <a:avLst/>
          </a:prstGeom>
        </p:spPr>
        <p:txBody>
          <a:bodyPr wrap="square">
            <a:spAutoFit/>
          </a:bodyPr>
          <a:lstStyle/>
          <a:p>
            <a:r>
              <a:rPr lang="tr-TR" noProof="1" smtClean="0"/>
              <a:t>Çıkış gridini oluşturmak için giriş giridindeki her bir hücreyi 3 ile çarpan lokal bir fonksiyon</a:t>
            </a:r>
            <a:endParaRPr lang="tr-TR" noProof="1"/>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9" y="4005064"/>
            <a:ext cx="52308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225749" y="4509120"/>
            <a:ext cx="3122115" cy="923330"/>
          </a:xfrm>
          <a:prstGeom prst="rect">
            <a:avLst/>
          </a:prstGeom>
        </p:spPr>
        <p:txBody>
          <a:bodyPr wrap="square">
            <a:spAutoFit/>
          </a:bodyPr>
          <a:lstStyle/>
          <a:p>
            <a:r>
              <a:rPr lang="tr-TR" noProof="1" smtClean="0"/>
              <a:t>Çıkış gridini oluşturmak için giriş gridini çarpan gridiyle çarpan lokal bir fonksiyon</a:t>
            </a:r>
            <a:endParaRPr lang="tr-TR" noProof="1"/>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Lokal Fonksiyonlar</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86725" y="1471340"/>
            <a:ext cx="43656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588" y="3207097"/>
            <a:ext cx="43656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623" y="5022428"/>
            <a:ext cx="436562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Lokal Fonksiyonlar</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8" name="İçerik Yer Tutucusu 2"/>
          <p:cNvSpPr>
            <a:spLocks noGrp="1"/>
          </p:cNvSpPr>
          <p:nvPr>
            <p:ph idx="1"/>
          </p:nvPr>
        </p:nvSpPr>
        <p:spPr>
          <a:xfrm>
            <a:off x="107504" y="1052737"/>
            <a:ext cx="8856984" cy="1296143"/>
          </a:xfrm>
        </p:spPr>
        <p:txBody>
          <a:bodyPr>
            <a:noAutofit/>
          </a:bodyPr>
          <a:lstStyle/>
          <a:p>
            <a:r>
              <a:rPr lang="tr-TR" sz="2400" noProof="1" smtClean="0"/>
              <a:t>Lokal fonksiyonlar aritmetik hesaplamalarla sınırlı değildir. Trigonometrik, üstel, logaritmik ve mantıksal ifadelerin tümü lokal fonksiyonları tanımlamak için kullanılabilir.</a:t>
            </a:r>
            <a:endParaRPr lang="tr-TR" sz="2400" noProof="1"/>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3775" y="2276872"/>
            <a:ext cx="537051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775" y="3852267"/>
            <a:ext cx="537051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775" y="5436443"/>
            <a:ext cx="537051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04664"/>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Fokal Fonksiyonlar</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8" name="İçerik Yer Tutucusu 2"/>
          <p:cNvSpPr>
            <a:spLocks noGrp="1"/>
          </p:cNvSpPr>
          <p:nvPr>
            <p:ph idx="1"/>
          </p:nvPr>
        </p:nvSpPr>
        <p:spPr>
          <a:xfrm>
            <a:off x="107504" y="1196753"/>
            <a:ext cx="8784976" cy="5328591"/>
          </a:xfrm>
        </p:spPr>
        <p:txBody>
          <a:bodyPr>
            <a:noAutofit/>
          </a:bodyPr>
          <a:lstStyle/>
          <a:p>
            <a:pPr>
              <a:spcBef>
                <a:spcPts val="1200"/>
              </a:spcBef>
              <a:spcAft>
                <a:spcPts val="600"/>
              </a:spcAft>
            </a:pPr>
            <a:r>
              <a:rPr lang="tr-TR" sz="2400" noProof="1" smtClean="0"/>
              <a:t>Fokal (odak/merkezi) fonksiyonlar, lokal komşuluk operasyonları olarak da bilinir. </a:t>
            </a:r>
            <a:endParaRPr lang="tr-TR" sz="2400" noProof="1" smtClean="0"/>
          </a:p>
          <a:p>
            <a:pPr>
              <a:spcBef>
                <a:spcPts val="1200"/>
              </a:spcBef>
              <a:spcAft>
                <a:spcPts val="600"/>
              </a:spcAft>
            </a:pPr>
            <a:r>
              <a:rPr lang="tr-TR" sz="2400" noProof="1" smtClean="0"/>
              <a:t>Bu işlem, belirli bir hücrenin değerinin, komşu hücrenin değerinden etkilendiğini varsayar. Bu nedenle, giriş gridine hareketli bir pencere (genellikle 3 x 3 hücreli) uygulanır. Çıktı hücresinin değeri, hareket eden pencerenin tüm hücrelerinin ortalaması, pencerenin merkez hücresi ya da pencerenin medyan değeri vb. olabilir.</a:t>
            </a:r>
            <a:endParaRPr lang="tr-TR" sz="2400" noProof="1" smtClean="0"/>
          </a:p>
          <a:p>
            <a:pPr>
              <a:spcBef>
                <a:spcPts val="1200"/>
              </a:spcBef>
              <a:spcAft>
                <a:spcPts val="600"/>
              </a:spcAft>
            </a:pPr>
            <a:r>
              <a:rPr lang="tr-TR" sz="2400" noProof="1" smtClean="0"/>
              <a:t>Fokal fonksiyonlar, her hücrenin değerini komşu hücrelerin değerlerine bağlı olarak işler. Örneğin, bir hücrenin ve komşu hücrelerinin toplamını hesaplayıp bu toplamı çıktı gridinde ilgili hücreye atamak bir fokal fonksiyondur. </a:t>
            </a:r>
            <a:endParaRPr lang="tr-TR" sz="2400" noProof="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şlık 1"/>
          <p:cNvSpPr>
            <a:spLocks noGrp="1"/>
          </p:cNvSpPr>
          <p:nvPr>
            <p:ph type="title"/>
          </p:nvPr>
        </p:nvSpPr>
        <p:spPr>
          <a:xfrm>
            <a:off x="264368" y="260648"/>
            <a:ext cx="7620000" cy="720080"/>
          </a:xfrm>
        </p:spPr>
        <p:txBody>
          <a:bodyPr vert="horz" lIns="91440" tIns="45720" rIns="91440" bIns="45720" rtlCol="0" anchor="ctr">
            <a:noAutofit/>
          </a:bodyPr>
          <a:lstStyle/>
          <a:p>
            <a:pPr lvl="1" algn="l" rtl="0"/>
            <a:r>
              <a:rPr lang="tr-TR" sz="2800" b="1" kern="1200" noProof="1" smtClean="0">
                <a:solidFill>
                  <a:schemeClr val="tx1"/>
                </a:solidFill>
                <a:latin typeface="+mn-lt"/>
                <a:ea typeface="+mn-ea"/>
                <a:cs typeface="+mn-cs"/>
              </a:rPr>
              <a:t>Klasik jeodezik ölçmeler</a:t>
            </a:r>
            <a:endParaRPr lang="tr-TR" sz="2800" b="1" kern="1200" noProof="1">
              <a:solidFill>
                <a:schemeClr val="tx1"/>
              </a:solidFill>
              <a:latin typeface="+mn-lt"/>
              <a:ea typeface="+mn-ea"/>
              <a:cs typeface="+mn-cs"/>
            </a:endParaRPr>
          </a:p>
        </p:txBody>
      </p:sp>
      <p:pic>
        <p:nvPicPr>
          <p:cNvPr id="5" name="Resim 4"/>
          <p:cNvPicPr/>
          <p:nvPr/>
        </p:nvPicPr>
        <p:blipFill>
          <a:blip r:embed="rId1">
            <a:extLst>
              <a:ext uri="{28A0092B-C50C-407E-A947-70E740481C1C}">
                <a14:useLocalDpi xmlns:a14="http://schemas.microsoft.com/office/drawing/2010/main" val="0"/>
              </a:ext>
            </a:extLst>
          </a:blip>
          <a:stretch>
            <a:fillRect/>
          </a:stretch>
        </p:blipFill>
        <p:spPr>
          <a:xfrm>
            <a:off x="593187" y="994091"/>
            <a:ext cx="2880320" cy="1786837"/>
          </a:xfrm>
          <a:prstGeom prst="rect">
            <a:avLst/>
          </a:prstGeom>
        </p:spPr>
      </p:pic>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991792"/>
            <a:ext cx="4608512" cy="282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Başlık 1"/>
          <p:cNvSpPr txBox="1"/>
          <p:nvPr/>
        </p:nvSpPr>
        <p:spPr>
          <a:xfrm>
            <a:off x="251520" y="2896102"/>
            <a:ext cx="8208911" cy="103695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lvl="1"/>
            <a:r>
              <a:rPr lang="tr-TR" sz="2800" b="1" noProof="1" smtClean="0"/>
              <a:t>GNSS (Global Navigation Satellite Systems: Küresel Navigasyon Uydu Sistemleri)</a:t>
            </a:r>
            <a:endParaRPr lang="tr-TR" sz="2800" b="1" kern="0" noProof="1" smtClean="0">
              <a:solidFill>
                <a:sysClr val="windowText" lastClr="000000"/>
              </a:solidFill>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04664"/>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Fokal Fonksiyonlar</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42382" y="1344365"/>
            <a:ext cx="47180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719" y="3463840"/>
            <a:ext cx="493871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51521" y="3679864"/>
            <a:ext cx="3096344" cy="1477328"/>
          </a:xfrm>
          <a:prstGeom prst="rect">
            <a:avLst/>
          </a:prstGeom>
        </p:spPr>
        <p:txBody>
          <a:bodyPr wrap="square">
            <a:spAutoFit/>
          </a:bodyPr>
          <a:lstStyle/>
          <a:p>
            <a:r>
              <a:rPr lang="tr-TR" noProof="1" smtClean="0"/>
              <a:t>Çıktı gridini oluşturmak için komşu hücrelerin ve merkez hücrenin toplamından ortalama hesaplayan bir fokal ortalama fonksiyonu</a:t>
            </a:r>
            <a:endParaRPr lang="tr-TR" noProof="1"/>
          </a:p>
        </p:txBody>
      </p:sp>
      <p:sp>
        <p:nvSpPr>
          <p:cNvPr id="10" name="Dikdörtgen 9"/>
          <p:cNvSpPr/>
          <p:nvPr/>
        </p:nvSpPr>
        <p:spPr>
          <a:xfrm>
            <a:off x="251520" y="1632397"/>
            <a:ext cx="3096345" cy="1200329"/>
          </a:xfrm>
          <a:prstGeom prst="rect">
            <a:avLst/>
          </a:prstGeom>
        </p:spPr>
        <p:txBody>
          <a:bodyPr wrap="square">
            <a:spAutoFit/>
          </a:bodyPr>
          <a:lstStyle/>
          <a:p>
            <a:r>
              <a:rPr lang="tr-TR" noProof="1" smtClean="0"/>
              <a:t>Çıktı gridini oluşturmak için komşu hücrelerin ve merkez hücrenin değerini toplayan bir fokal toplam fonksiyonu</a:t>
            </a:r>
            <a:endParaRPr lang="tr-TR" noProof="1" smtClean="0"/>
          </a:p>
        </p:txBody>
      </p:sp>
      <p:sp>
        <p:nvSpPr>
          <p:cNvPr id="11" name="İçerik Yer Tutucusu 2"/>
          <p:cNvSpPr>
            <a:spLocks noGrp="1"/>
          </p:cNvSpPr>
          <p:nvPr>
            <p:ph idx="1"/>
          </p:nvPr>
        </p:nvSpPr>
        <p:spPr>
          <a:xfrm>
            <a:off x="35496" y="5520830"/>
            <a:ext cx="8928992" cy="1364554"/>
          </a:xfrm>
        </p:spPr>
        <p:txBody>
          <a:bodyPr>
            <a:noAutofit/>
          </a:bodyPr>
          <a:lstStyle/>
          <a:p>
            <a:r>
              <a:rPr lang="tr-TR" sz="2400" noProof="1" smtClean="0"/>
              <a:t>Yaygın olarak kullanılan diğer fokal fonksiyonlar arasında fokal standart sapma, fokal maksimum, fokal minimum ve fokal aralık bulunur.</a:t>
            </a:r>
            <a:endParaRPr lang="tr-TR" sz="2400" noProof="1"/>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Bölgesel Fonksiyonlar </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11" name="İçerik Yer Tutucusu 2"/>
          <p:cNvSpPr>
            <a:spLocks noGrp="1"/>
          </p:cNvSpPr>
          <p:nvPr>
            <p:ph idx="1"/>
          </p:nvPr>
        </p:nvSpPr>
        <p:spPr>
          <a:xfrm>
            <a:off x="179512" y="1268760"/>
            <a:ext cx="8712968" cy="4752528"/>
          </a:xfrm>
        </p:spPr>
        <p:txBody>
          <a:bodyPr>
            <a:noAutofit/>
          </a:bodyPr>
          <a:lstStyle/>
          <a:p>
            <a:pPr>
              <a:spcAft>
                <a:spcPts val="600"/>
              </a:spcAft>
            </a:pPr>
            <a:r>
              <a:rPr lang="tr-TR" sz="2800" noProof="1" smtClean="0"/>
              <a:t>Bölge, raster modelde aynı özniteliklere sahip hücre topluluğu olarak tanımlanabilir.</a:t>
            </a:r>
            <a:endParaRPr lang="tr-TR" sz="2800" noProof="1" smtClean="0"/>
          </a:p>
          <a:p>
            <a:pPr>
              <a:spcAft>
                <a:spcPts val="600"/>
              </a:spcAft>
            </a:pPr>
            <a:r>
              <a:rPr lang="tr-TR" sz="2800" noProof="1" smtClean="0"/>
              <a:t>Bölgesel fonksiyonlar, bir gridin verilerini, aynı bölgedeki hücrelerin bir grup olarak analiz edileceği şekilde işler. </a:t>
            </a:r>
            <a:endParaRPr lang="tr-TR" sz="2800" noProof="1" smtClean="0"/>
          </a:p>
          <a:p>
            <a:pPr lvl="1">
              <a:spcAft>
                <a:spcPts val="600"/>
              </a:spcAft>
            </a:pPr>
            <a:r>
              <a:rPr lang="tr-TR" sz="2600" noProof="1" smtClean="0"/>
              <a:t>Bir bölge, bitişik ya da bitişik olmayan iki ya da daha fazla hücreden oluşur. </a:t>
            </a:r>
            <a:endParaRPr lang="tr-TR" sz="2600" noProof="1" smtClean="0"/>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04664"/>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Bölgesel Fonksiyonlar </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11" name="İçerik Yer Tutucusu 2"/>
          <p:cNvSpPr>
            <a:spLocks noGrp="1"/>
          </p:cNvSpPr>
          <p:nvPr>
            <p:ph idx="1"/>
          </p:nvPr>
        </p:nvSpPr>
        <p:spPr>
          <a:xfrm>
            <a:off x="179512" y="1124744"/>
            <a:ext cx="8568952" cy="1944216"/>
          </a:xfrm>
        </p:spPr>
        <p:txBody>
          <a:bodyPr>
            <a:noAutofit/>
          </a:bodyPr>
          <a:lstStyle/>
          <a:p>
            <a:pPr>
              <a:spcAft>
                <a:spcPts val="600"/>
              </a:spcAft>
            </a:pPr>
            <a:r>
              <a:rPr lang="tr-TR" sz="2400" noProof="1" smtClean="0"/>
              <a:t>Tipik bir bölgesel fonksiyon iki grid gerektirir. Bunlardan ilki her bölgenin boyutunu, şeklini ve yerini tanımlayan bir bölge gridi ve ikincisi ise işlenecek bir değer grididir. </a:t>
            </a:r>
            <a:endParaRPr lang="tr-TR" sz="2400" noProof="1" smtClean="0"/>
          </a:p>
          <a:p>
            <a:pPr>
              <a:spcAft>
                <a:spcPts val="600"/>
              </a:spcAft>
            </a:pPr>
            <a:r>
              <a:rPr lang="tr-TR" sz="2400" noProof="1" smtClean="0"/>
              <a:t>Bölge gridinde, her bölge farklı değerle kodlanır ve aynı bölgeye ait hücreler aynı değeri taşır.</a:t>
            </a:r>
            <a:endParaRPr lang="tr-TR" sz="2400" noProof="1"/>
          </a:p>
        </p:txBody>
      </p:sp>
      <p:sp>
        <p:nvSpPr>
          <p:cNvPr id="3" name="Dikdörtgen 2"/>
          <p:cNvSpPr/>
          <p:nvPr/>
        </p:nvSpPr>
        <p:spPr>
          <a:xfrm>
            <a:off x="395536" y="3535848"/>
            <a:ext cx="2592288" cy="1477328"/>
          </a:xfrm>
          <a:prstGeom prst="rect">
            <a:avLst/>
          </a:prstGeom>
        </p:spPr>
        <p:txBody>
          <a:bodyPr wrap="square">
            <a:spAutoFit/>
          </a:bodyPr>
          <a:lstStyle/>
          <a:p>
            <a:r>
              <a:rPr lang="tr-TR" noProof="1" smtClean="0"/>
              <a:t>Çıktı gridi üretmek için her bir bölgenin maksimum değerini tanımlayan bir bölgesel maksimum fonksiyonu </a:t>
            </a:r>
            <a:endParaRPr lang="tr-TR" noProof="1"/>
          </a:p>
        </p:txBody>
      </p:sp>
      <p:sp>
        <p:nvSpPr>
          <p:cNvPr id="7" name="İçerik Yer Tutucusu 2"/>
          <p:cNvSpPr txBox="1"/>
          <p:nvPr/>
        </p:nvSpPr>
        <p:spPr>
          <a:xfrm>
            <a:off x="179512" y="5157192"/>
            <a:ext cx="8712968" cy="1700808"/>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noProof="1" smtClean="0"/>
              <a:t>Tipik bölgesel fonksiyonlar arasında bölgesel ortalama, bölgesel standart sapma, bölgesel toplam, bölgesel minimum, bölgesel maksimum, bölgesel aralık ve bölgesel çeşitlilik bulunur. </a:t>
            </a:r>
            <a:endParaRPr lang="tr-TR" sz="2400" noProof="1"/>
          </a:p>
        </p:txBody>
      </p:sp>
      <p:pic>
        <p:nvPicPr>
          <p:cNvPr id="9" name="Resim 8"/>
          <p:cNvPicPr/>
          <p:nvPr/>
        </p:nvPicPr>
        <p:blipFill>
          <a:blip r:embed="rId1">
            <a:extLst>
              <a:ext uri="{28A0092B-C50C-407E-A947-70E740481C1C}">
                <a14:useLocalDpi xmlns:a14="http://schemas.microsoft.com/office/drawing/2010/main" val="0"/>
              </a:ext>
            </a:extLst>
          </a:blip>
          <a:stretch>
            <a:fillRect/>
          </a:stretch>
        </p:blipFill>
        <p:spPr>
          <a:xfrm>
            <a:off x="2854235" y="3374876"/>
            <a:ext cx="5227320" cy="1638300"/>
          </a:xfrm>
          <a:prstGeom prst="rect">
            <a:avLst/>
          </a:prstGeom>
        </p:spPr>
      </p:pic>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04664"/>
            <a:ext cx="8280920" cy="576064"/>
          </a:xfrm>
        </p:spPr>
        <p:txBody>
          <a:bodyPr vert="horz" lIns="91440" tIns="45720" rIns="91440" bIns="45720" rtlCol="0" anchor="ctr">
            <a:noAutofit/>
          </a:bodyPr>
          <a:lstStyle/>
          <a:p>
            <a:r>
              <a:rPr lang="tr-TR" sz="3000" b="1" i="1" noProof="1" smtClean="0">
                <a:solidFill>
                  <a:schemeClr val="accent4">
                    <a:lumMod val="75000"/>
                  </a:schemeClr>
                </a:solidFill>
              </a:rPr>
              <a:t>- Global Fonksiyonlar</a:t>
            </a:r>
            <a:endParaRPr lang="tr-TR" sz="30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11" name="İçerik Yer Tutucusu 2"/>
          <p:cNvSpPr>
            <a:spLocks noGrp="1"/>
          </p:cNvSpPr>
          <p:nvPr>
            <p:ph idx="1"/>
          </p:nvPr>
        </p:nvSpPr>
        <p:spPr>
          <a:xfrm>
            <a:off x="179512" y="980728"/>
            <a:ext cx="8964488" cy="4104456"/>
          </a:xfrm>
        </p:spPr>
        <p:txBody>
          <a:bodyPr>
            <a:noAutofit/>
          </a:bodyPr>
          <a:lstStyle/>
          <a:p>
            <a:r>
              <a:rPr lang="tr-TR" noProof="1" smtClean="0"/>
              <a:t>Global fonksiyonlar için, her hücrenin çıkış değeri tüm gridin bir fonksiyonudur. </a:t>
            </a:r>
            <a:endParaRPr lang="tr-TR" noProof="1" smtClean="0"/>
          </a:p>
          <a:p>
            <a:r>
              <a:rPr lang="tr-TR" noProof="1" smtClean="0"/>
              <a:t>Örneğin; Öklid uzaklık fonksiyonu, her hücreden en yakın kaynak hücreye olan mesafeyi hesaplar. Burada kaynak hücreler bir giriş gridinde tanımlanır. Bir gridde, aynı satırda veya aynı sütundaki bitişik komşu iki hücre arasındaki mesafe bir hücrenin boyutuna eşittir. Benzer şekilde, iki diyagonal komşu arasındaki mesafe, hücre boyutunun √2 katına eşittir. Bitişik olmayan hücreler arasındaki mesafe, satır ve sütun numaralarına göre hesaplanabilir.</a:t>
            </a:r>
            <a:endParaRPr lang="tr-TR" noProof="1"/>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3888" y="5023123"/>
            <a:ext cx="481647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79512" y="5530006"/>
            <a:ext cx="3384375" cy="923330"/>
          </a:xfrm>
          <a:prstGeom prst="rect">
            <a:avLst/>
          </a:prstGeom>
        </p:spPr>
        <p:txBody>
          <a:bodyPr wrap="square">
            <a:spAutoFit/>
          </a:bodyPr>
          <a:lstStyle/>
          <a:p>
            <a:r>
              <a:rPr lang="tr-TR" noProof="1" smtClean="0"/>
              <a:t>Öklid uzaklık fonksiyonu, en yakın kaynak hücreden uzaklığı hesaplar</a:t>
            </a:r>
            <a:endParaRPr lang="tr-TR" noProof="1"/>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04664"/>
            <a:ext cx="8280920" cy="576064"/>
          </a:xfrm>
        </p:spPr>
        <p:txBody>
          <a:bodyPr vert="horz" lIns="91440" tIns="45720" rIns="91440" bIns="45720" rtlCol="0" anchor="ctr">
            <a:noAutofit/>
          </a:bodyPr>
          <a:lstStyle/>
          <a:p>
            <a:r>
              <a:rPr lang="tr-TR" b="1" noProof="1" smtClean="0"/>
              <a:t>Tahmin/Simülasyon</a:t>
            </a:r>
            <a:endParaRPr lang="tr-TR" b="1"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11" name="İçerik Yer Tutucusu 2"/>
          <p:cNvSpPr>
            <a:spLocks noGrp="1"/>
          </p:cNvSpPr>
          <p:nvPr>
            <p:ph idx="1"/>
          </p:nvPr>
        </p:nvSpPr>
        <p:spPr>
          <a:xfrm>
            <a:off x="35496" y="1124744"/>
            <a:ext cx="9108504" cy="2376264"/>
          </a:xfrm>
        </p:spPr>
        <p:txBody>
          <a:bodyPr>
            <a:noAutofit/>
          </a:bodyPr>
          <a:lstStyle/>
          <a:p>
            <a:r>
              <a:rPr lang="tr-TR" sz="2000" noProof="1" smtClean="0"/>
              <a:t>Tahmin/Simülasyon, CBS'nin en yüksek uygulama seviyesidir. Bu seviyede, bir CBS'nin veri yönetimi ve analiz yetenekleri, kentsel büyümenin karayolu trafiği üzerindeki etkisinin tahmin edilmesi, taşkın tehlike haritalarının oluşturulması, bir kasırganın etkisinin öngörülmesi veya belirli bir afetin hava kalitesine etkisinin modellenmesi gibi birçok tahmin ve simülasyon çalışmasında kullanılabilir.</a:t>
            </a:r>
            <a:endParaRPr lang="tr-TR" sz="2000" noProof="1"/>
          </a:p>
        </p:txBody>
      </p:sp>
      <p:sp>
        <p:nvSpPr>
          <p:cNvPr id="5" name="Dikdörtgen 4"/>
          <p:cNvSpPr/>
          <p:nvPr/>
        </p:nvSpPr>
        <p:spPr>
          <a:xfrm>
            <a:off x="236711" y="3989634"/>
            <a:ext cx="2967137" cy="1200329"/>
          </a:xfrm>
          <a:prstGeom prst="rect">
            <a:avLst/>
          </a:prstGeom>
        </p:spPr>
        <p:txBody>
          <a:bodyPr wrap="square">
            <a:spAutoFit/>
          </a:bodyPr>
          <a:lstStyle/>
          <a:p>
            <a:r>
              <a:rPr lang="tr-TR" noProof="1" smtClean="0"/>
              <a:t>Grid analizine dayanarak yangının ilerleme alanlarını tasvir eden bir yangın davranışı modeli </a:t>
            </a:r>
            <a:endParaRPr lang="tr-TR" noProof="1"/>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5856" y="2697337"/>
            <a:ext cx="3236434" cy="416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a:normAutofit/>
          </a:bodyPr>
          <a:lstStyle/>
          <a:p>
            <a:r>
              <a:rPr lang="tr-TR" b="1" noProof="1" smtClean="0"/>
              <a:t>Kaynaklar</a:t>
            </a:r>
            <a:endParaRPr lang="tr-TR" noProof="1"/>
          </a:p>
        </p:txBody>
      </p:sp>
      <p:sp>
        <p:nvSpPr>
          <p:cNvPr id="3" name="İçerik Yer Tutucusu 2"/>
          <p:cNvSpPr>
            <a:spLocks noGrp="1"/>
          </p:cNvSpPr>
          <p:nvPr>
            <p:ph idx="1"/>
          </p:nvPr>
        </p:nvSpPr>
        <p:spPr>
          <a:xfrm>
            <a:off x="457200" y="1196752"/>
            <a:ext cx="8435280" cy="5661248"/>
          </a:xfrm>
        </p:spPr>
        <p:txBody>
          <a:bodyPr>
            <a:normAutofit fontScale="55000" lnSpcReduction="20000"/>
          </a:bodyPr>
          <a:lstStyle/>
          <a:p>
            <a:pPr>
              <a:spcAft>
                <a:spcPts val="200"/>
              </a:spcAft>
            </a:pPr>
            <a:r>
              <a:rPr lang="tr-TR" noProof="1" smtClean="0"/>
              <a:t>Aydın O., Türkoğlu N., Çiçek İ., 2015. Fiziki Coğrafyada Jeoistatistiğin Önemi. </a:t>
            </a:r>
            <a:r>
              <a:rPr lang="tr-TR" i="1" noProof="1" smtClean="0"/>
              <a:t>Uluslararası İnsan Bilimleri Dergisi</a:t>
            </a:r>
            <a:r>
              <a:rPr lang="tr-TR" noProof="1" smtClean="0"/>
              <a:t>, 12(2), 1397-1415.</a:t>
            </a:r>
            <a:endParaRPr lang="tr-TR" noProof="1" smtClean="0"/>
          </a:p>
          <a:p>
            <a:pPr>
              <a:spcAft>
                <a:spcPts val="200"/>
              </a:spcAft>
            </a:pPr>
            <a:r>
              <a:rPr lang="tr-TR" noProof="1" smtClean="0"/>
              <a:t>Düzgün, H.S.B. 2005. Madencilikte Coğrafi Bilgi Sistemleri ve Yardımcı Teknolojiler. İçinde: Maden Mühendisliği Açık Ocak İşletmeciliği El Kitabı, Editörler: S. Eskikaya, C. Karpuz, M.A. Hindistan, N. Tamzok, TMMOB Maden Mühendisliği Odası, Ankara, s. 315-335. </a:t>
            </a:r>
            <a:endParaRPr lang="tr-TR" noProof="1" smtClean="0"/>
          </a:p>
          <a:p>
            <a:pPr>
              <a:spcAft>
                <a:spcPts val="200"/>
              </a:spcAft>
            </a:pPr>
            <a:r>
              <a:rPr lang="tr-TR" noProof="1" smtClean="0"/>
              <a:t>Düzgün, Ş. 2010. Coğrafi Bilgi Sistemlerine Giriş, Ulusal Açık Ders Malzemeleri.</a:t>
            </a:r>
            <a:endParaRPr lang="tr-TR" noProof="1" smtClean="0"/>
          </a:p>
          <a:p>
            <a:pPr>
              <a:spcAft>
                <a:spcPts val="200"/>
              </a:spcAft>
            </a:pPr>
            <a:r>
              <a:rPr lang="tr-TR" noProof="1" smtClean="0"/>
              <a:t>Eldrandaly, K. 2007. Expert Systems, GIS, and Spatial Decision Making: Current Practices and New Trends. In: Expert Systems Research Trends, Editor: A.R. Tyler, Chapter 8.</a:t>
            </a:r>
            <a:endParaRPr lang="tr-TR" noProof="1" smtClean="0"/>
          </a:p>
          <a:p>
            <a:pPr>
              <a:spcAft>
                <a:spcPts val="200"/>
              </a:spcAft>
            </a:pPr>
            <a:r>
              <a:rPr lang="tr-TR" noProof="1" smtClean="0"/>
              <a:t>Okereke, C.N., Ikoro D.O., 2011. Structural Analysis of the Aeromagnetic Data of Part of the Imo River Basin, Southeastern Nigeria, Natural and Applied Sciences Journal, 12(1), 1-12.</a:t>
            </a:r>
            <a:endParaRPr lang="tr-TR" noProof="1" smtClean="0"/>
          </a:p>
          <a:p>
            <a:pPr>
              <a:spcAft>
                <a:spcPts val="200"/>
              </a:spcAft>
            </a:pPr>
            <a:r>
              <a:rPr lang="tr-TR" noProof="1" smtClean="0"/>
              <a:t>Öztürk, D. 2016. Elektronik Ticaret ve CBS’nin Kullanımı. </a:t>
            </a:r>
            <a:r>
              <a:rPr lang="tr-TR" i="1" noProof="1" smtClean="0"/>
              <a:t>Lojistikte Coğrafi Bilgi Sistemleri Kullanımı</a:t>
            </a:r>
            <a:r>
              <a:rPr lang="tr-TR" noProof="1" smtClean="0"/>
              <a:t> içinde, Y. Güney ve U. Avdan (Editörler). Bölüm 8, s. 142-165. Eskişehir: Anadolu Üniversitesi, Anadolu Üniversitesi Yayını No: 3400, Açıköğretim Fakültesi Yayını No: 2252.</a:t>
            </a:r>
            <a:endParaRPr lang="tr-TR" noProof="1" smtClean="0"/>
          </a:p>
          <a:p>
            <a:pPr>
              <a:spcAft>
                <a:spcPts val="200"/>
              </a:spcAft>
            </a:pPr>
            <a:r>
              <a:rPr lang="tr-TR" noProof="1" smtClean="0"/>
              <a:t>Raju, P.L.N. 2003. Spatial Data Analysis. In: </a:t>
            </a:r>
            <a:r>
              <a:rPr lang="tr-TR" i="1" noProof="1" smtClean="0"/>
              <a:t>Satellite Remote Sensing and GIS Applications in Agricultural Meteorology</a:t>
            </a:r>
            <a:r>
              <a:rPr lang="tr-TR" noProof="1" smtClean="0"/>
              <a:t>, Proceedings of the Training Workshop, 7-11 July, 2003, Dehra Dun, India, M.V.K. Sivakumar, P.S. Roy, K. Harmsen, and S.K. Saha (Eds.), pp. 151-174. </a:t>
            </a:r>
            <a:endParaRPr lang="tr-TR" noProof="1" smtClean="0"/>
          </a:p>
          <a:p>
            <a:pPr>
              <a:spcAft>
                <a:spcPts val="200"/>
              </a:spcAft>
            </a:pPr>
            <a:r>
              <a:rPr lang="tr-TR" noProof="1" smtClean="0"/>
              <a:t>Siddiqui, M.A. 2020. Spatial Analysis (2): Overlay Operations &amp; Analysis in GIS. http://epgp.inflibnet.ac.in/epgpdata/uploads/epgp_content/S000017GE/P001788/M025437/ET/1512642311_SPATIALANALYSIS(2overlayRECORDED.pdf</a:t>
            </a:r>
            <a:endParaRPr lang="tr-TR" noProof="1" smtClean="0"/>
          </a:p>
          <a:p>
            <a:pPr>
              <a:spcAft>
                <a:spcPts val="200"/>
              </a:spcAft>
            </a:pPr>
            <a:r>
              <a:rPr lang="tr-TR" noProof="1" smtClean="0"/>
              <a:t>Stojanović, N., Stojanović, D. 2013. Performance Improvement of Viewshed Analysis Using GPU. In 2013 11th International Conference on Telecommunications in Modern Satellite, Cable and Broadcasting Services (TELSIKS), October 2013. Vol. 2, pp. 397-400. </a:t>
            </a:r>
            <a:endParaRPr lang="tr-TR" noProof="1" smtClean="0"/>
          </a:p>
          <a:p>
            <a:pPr>
              <a:spcAft>
                <a:spcPts val="200"/>
              </a:spcAft>
            </a:pPr>
            <a:r>
              <a:rPr lang="tr-TR" noProof="1" smtClean="0"/>
              <a:t>Taştan, H., Bank E. 1994. Coğrafi Bilgi Sistemlerinde Konuma Bağlı Analizler. 1. Ulusal Coğrafi Bilgi Sistemleri Sempozyumu, KTÜ, Trabzon, Bildiriler Kitabı, Sayfa: 33-52. </a:t>
            </a:r>
            <a:endParaRPr lang="tr-TR" noProof="1" smtClean="0"/>
          </a:p>
          <a:p>
            <a:pPr>
              <a:spcAft>
                <a:spcPts val="200"/>
              </a:spcAft>
            </a:pPr>
            <a:r>
              <a:rPr lang="tr-TR" noProof="1" smtClean="0"/>
              <a:t>Terzi, Y. 2018. Temel İstatistik Ders Notları. Ondokuz Mayıs Üniversitesi Fen-Edebiyat Fakültesi, İstatistik Bölümü, Samsun. </a:t>
            </a:r>
            <a:endParaRPr lang="tr-TR" noProof="1" smtClean="0"/>
          </a:p>
          <a:p>
            <a:pPr>
              <a:spcAft>
                <a:spcPts val="200"/>
              </a:spcAft>
            </a:pPr>
            <a:r>
              <a:rPr lang="tr-TR" noProof="1" smtClean="0"/>
              <a:t>Vatansever, F., Doğalı, G. 2011. Klasik Enterpolasyon Yöntemleri ve Yapay Sinir Ağı Yaklaşımlarının Karşılaştırılması. 6th International Advanced Technologies Symposium (IATS’11), 16-18 May 2011, Elazığ, Turkey, 51-54.</a:t>
            </a:r>
            <a:endParaRPr lang="tr-TR" noProof="1" smtClean="0"/>
          </a:p>
          <a:p>
            <a:pPr>
              <a:spcAft>
                <a:spcPts val="200"/>
              </a:spcAft>
            </a:pPr>
            <a:r>
              <a:rPr lang="tr-TR" noProof="1"/>
              <a:t>https://gisgeography.com/dem-dsm-dtm-differences/</a:t>
            </a:r>
            <a:endParaRPr lang="tr-TR" noProof="1" smtClean="0"/>
          </a:p>
          <a:p>
            <a:pPr>
              <a:spcAft>
                <a:spcPts val="200"/>
              </a:spcAft>
            </a:pPr>
            <a:endParaRPr lang="tr-TR" noProof="1"/>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12: Vektör verİLERİN ÇAKIŞTIRMA  ANALİZİ, raster VERİLERİN </a:t>
            </a:r>
            <a:r>
              <a:rPr lang="tr-TR" sz="2800" noProof="1"/>
              <a:t>ÇAKIŞTIRMA  ANALİZİ</a:t>
            </a:r>
            <a:r>
              <a:rPr lang="tr-TR" sz="2800" noProof="1" smtClean="0"/>
              <a:t> </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08912" cy="994122"/>
          </a:xfrm>
        </p:spPr>
        <p:txBody>
          <a:bodyPr vert="horz" lIns="91440" tIns="45720" rIns="91440" bIns="45720" rtlCol="0" anchor="ctr">
            <a:noAutofit/>
          </a:bodyPr>
          <a:lstStyle/>
          <a:p>
            <a:pPr>
              <a:spcBef>
                <a:spcPts val="600"/>
              </a:spcBef>
              <a:spcAft>
                <a:spcPts val="600"/>
              </a:spcAft>
            </a:pPr>
            <a:r>
              <a:rPr lang="tr-TR" sz="4000" b="1" noProof="1" smtClean="0"/>
              <a:t>Vektör Verilerin Çakıştırma Analizi</a:t>
            </a:r>
            <a:r>
              <a:rPr lang="tr-TR" sz="4000" noProof="1" smtClean="0"/>
              <a:t> </a:t>
            </a:r>
            <a:endParaRPr lang="tr-TR" sz="4000" noProof="1"/>
          </a:p>
        </p:txBody>
      </p:sp>
      <p:sp>
        <p:nvSpPr>
          <p:cNvPr id="3" name="İçerik Yer Tutucusu 2"/>
          <p:cNvSpPr>
            <a:spLocks noGrp="1"/>
          </p:cNvSpPr>
          <p:nvPr>
            <p:ph idx="1"/>
          </p:nvPr>
        </p:nvSpPr>
        <p:spPr>
          <a:xfrm>
            <a:off x="179512" y="1340768"/>
            <a:ext cx="8712968" cy="5472608"/>
          </a:xfrm>
        </p:spPr>
        <p:txBody>
          <a:bodyPr>
            <a:noAutofit/>
          </a:bodyPr>
          <a:lstStyle/>
          <a:p>
            <a:pPr>
              <a:spcAft>
                <a:spcPts val="600"/>
              </a:spcAft>
            </a:pPr>
            <a:r>
              <a:rPr lang="tr-TR" sz="2600" noProof="1" smtClean="0"/>
              <a:t>Vektör verilerin topolojik çakıştırmasında bir katmandaki alan (poligon) detaylar başka bir katmanda nokta, çizgi ve alan detaylar ile birleştirilebilir. </a:t>
            </a:r>
            <a:endParaRPr lang="tr-TR" sz="2600" noProof="1" smtClean="0"/>
          </a:p>
          <a:p>
            <a:pPr>
              <a:spcAft>
                <a:spcPts val="600"/>
              </a:spcAft>
            </a:pPr>
            <a:r>
              <a:rPr lang="tr-TR" sz="2600" noProof="1" smtClean="0"/>
              <a:t>Çakıştırma analizi, birleşik mekânsal detaylar oluşturmak için farklı katmanlardaki mekânsal verileri mantıksal ve koşullu operatörler yardımıyla Boolean Cebirinde belirtilen mantıksal koşullara göre işler. </a:t>
            </a:r>
            <a:endParaRPr lang="tr-TR" sz="2600" noProof="1" smtClean="0"/>
          </a:p>
          <a:p>
            <a:pPr>
              <a:spcAft>
                <a:spcPts val="600"/>
              </a:spcAft>
            </a:pPr>
            <a:r>
              <a:rPr lang="tr-TR" sz="2600" noProof="1" smtClean="0"/>
              <a:t>Mantıksal koşullar; işlenenler (veri ögeleri) ve operatörler (veri ögeleri arasındaki ilişkiler) ile belirtilir.</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08912" cy="936104"/>
          </a:xfrm>
        </p:spPr>
        <p:txBody>
          <a:bodyPr vert="horz" lIns="91440" tIns="45720" rIns="91440" bIns="45720" rtlCol="0" anchor="ctr">
            <a:noAutofit/>
          </a:bodyPr>
          <a:lstStyle/>
          <a:p>
            <a:r>
              <a:rPr lang="tr-TR" sz="4000" b="1" noProof="1" smtClean="0"/>
              <a:t>Vektör Verilerin Çakıştırma Analizi</a:t>
            </a:r>
            <a:r>
              <a:rPr lang="tr-TR" sz="4000" noProof="1" smtClean="0"/>
              <a:t> </a:t>
            </a:r>
            <a:endParaRPr lang="tr-TR" sz="4000" noProof="1"/>
          </a:p>
        </p:txBody>
      </p:sp>
      <p:sp>
        <p:nvSpPr>
          <p:cNvPr id="3" name="İçerik Yer Tutucusu 2"/>
          <p:cNvSpPr>
            <a:spLocks noGrp="1"/>
          </p:cNvSpPr>
          <p:nvPr>
            <p:ph idx="1"/>
          </p:nvPr>
        </p:nvSpPr>
        <p:spPr>
          <a:xfrm>
            <a:off x="251520" y="1340768"/>
            <a:ext cx="4752528" cy="2880320"/>
          </a:xfrm>
        </p:spPr>
        <p:txBody>
          <a:bodyPr>
            <a:noAutofit/>
          </a:bodyPr>
          <a:lstStyle/>
          <a:p>
            <a:r>
              <a:rPr lang="tr-TR" sz="2400" noProof="1" smtClean="0"/>
              <a:t>Temel mantıksal operatörler arasında AND, OR, NOT ve XOR bulunur. </a:t>
            </a:r>
            <a:endParaRPr lang="tr-TR" sz="2400" noProof="1" smtClean="0"/>
          </a:p>
          <a:p>
            <a:pPr lvl="1"/>
            <a:r>
              <a:rPr lang="tr-TR" noProof="1" smtClean="0"/>
              <a:t>Her operasyon, bir koşulun doğru veya yanlış olup olmadığını belirlemek için karar kriterlerinin spesifik mantıksal kontrolleri ile karakterize edilir.</a:t>
            </a:r>
            <a:endParaRPr lang="tr-TR" noProof="1" smtClean="0"/>
          </a:p>
          <a:p>
            <a:pPr marL="411480" lvl="1" indent="0">
              <a:buNone/>
            </a:pPr>
            <a:endParaRPr lang="tr-TR"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3368" y="4636774"/>
            <a:ext cx="7473406" cy="203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72708" y="4355812"/>
            <a:ext cx="2492990" cy="369332"/>
          </a:xfrm>
          <a:prstGeom prst="rect">
            <a:avLst/>
          </a:prstGeom>
        </p:spPr>
        <p:txBody>
          <a:bodyPr wrap="none">
            <a:spAutoFit/>
          </a:bodyPr>
          <a:lstStyle/>
          <a:p>
            <a:r>
              <a:rPr lang="tr-TR" noProof="1" smtClean="0"/>
              <a:t>Boolean operasyonları</a:t>
            </a:r>
            <a:endParaRPr lang="tr-TR" noProof="1"/>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052736"/>
            <a:ext cx="3928864" cy="123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2379560"/>
            <a:ext cx="2239339" cy="216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04664"/>
            <a:ext cx="8280920" cy="648072"/>
          </a:xfrm>
        </p:spPr>
        <p:txBody>
          <a:bodyPr vert="horz" lIns="91440" tIns="45720" rIns="91440" bIns="45720" rtlCol="0" anchor="ctr">
            <a:noAutofit/>
          </a:bodyPr>
          <a:lstStyle/>
          <a:p>
            <a:r>
              <a:rPr lang="tr-TR" sz="3600" b="1" i="1" noProof="1" smtClean="0">
                <a:solidFill>
                  <a:schemeClr val="accent4">
                    <a:lumMod val="75000"/>
                  </a:schemeClr>
                </a:solidFill>
              </a:rPr>
              <a:t>Vektör Veriler İçin Çakıştırma İşlemleri</a:t>
            </a:r>
            <a:endParaRPr lang="tr-TR" sz="3600" b="1" i="1" noProof="1">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2355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2380" y="1196752"/>
            <a:ext cx="4788999" cy="560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368" y="836712"/>
            <a:ext cx="505271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3429000"/>
            <a:ext cx="4526537" cy="3252953"/>
          </a:xfrm>
          <a:prstGeom prst="rect">
            <a:avLst/>
          </a:prstGeom>
        </p:spPr>
      </p:pic>
      <p:sp>
        <p:nvSpPr>
          <p:cNvPr id="8" name="Başlık 1"/>
          <p:cNvSpPr txBox="1"/>
          <p:nvPr/>
        </p:nvSpPr>
        <p:spPr>
          <a:xfrm>
            <a:off x="192289" y="188640"/>
            <a:ext cx="7620000" cy="7200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lvl="1"/>
            <a:r>
              <a:rPr lang="tr-TR" sz="2800" b="1" kern="0" dirty="0" smtClean="0">
                <a:solidFill>
                  <a:sysClr val="windowText" lastClr="000000"/>
                </a:solidFill>
              </a:rPr>
              <a:t>Fotogrametri</a:t>
            </a:r>
            <a:endParaRPr lang="tr-TR" sz="2800" b="1" kern="0" dirty="0" smtClean="0">
              <a:solidFill>
                <a:sysClr val="windowText" lastClr="000000"/>
              </a:solidFill>
            </a:endParaRP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729736" cy="3168352"/>
          </a:xfrm>
        </p:spPr>
        <p:txBody>
          <a:bodyPr>
            <a:noAutofit/>
          </a:bodyPr>
          <a:lstStyle/>
          <a:p>
            <a:pPr>
              <a:spcAft>
                <a:spcPts val="600"/>
              </a:spcAft>
            </a:pPr>
            <a:r>
              <a:rPr lang="tr-TR" sz="2400" b="1" noProof="1" smtClean="0"/>
              <a:t>BİRLEŞTİRME (UNION)</a:t>
            </a:r>
            <a:r>
              <a:rPr lang="tr-TR" sz="2400" noProof="1" smtClean="0"/>
              <a:t> işleminde katmanlardaki alanlar (poligonlar) kesişme noktalarında bölünür. Böylece, çıkış katmanındaki alan sayısı giriş katmanından daha fazla olacaktır. </a:t>
            </a:r>
            <a:endParaRPr lang="tr-TR" sz="2400" noProof="1" smtClean="0"/>
          </a:p>
          <a:p>
            <a:pPr>
              <a:spcAft>
                <a:spcPts val="600"/>
              </a:spcAft>
            </a:pPr>
            <a:r>
              <a:rPr lang="tr-TR" sz="2400" noProof="1" smtClean="0"/>
              <a:t>Katmanların öznitelikleri çıktı katmanda birleştirilir.</a:t>
            </a:r>
            <a:endParaRPr lang="tr-TR" sz="2400" noProof="1" smtClean="0"/>
          </a:p>
          <a:p>
            <a:pPr>
              <a:spcAft>
                <a:spcPts val="600"/>
              </a:spcAft>
            </a:pPr>
            <a:r>
              <a:rPr lang="tr-TR" sz="2400" noProof="1" smtClean="0"/>
              <a:t>Boolean OR operatörü kullanan bir işlemdir. </a:t>
            </a:r>
            <a:endParaRPr lang="tr-TR" sz="2400" noProof="1" smtClean="0"/>
          </a:p>
          <a:p>
            <a:pPr>
              <a:spcAft>
                <a:spcPts val="600"/>
              </a:spcAft>
            </a:pPr>
            <a:r>
              <a:rPr lang="tr-TR" sz="2400" noProof="1" smtClean="0"/>
              <a:t>Bu işlemde tüm katmanların alan tipinde olması gerekir. </a:t>
            </a:r>
            <a:endParaRPr lang="tr-TR" sz="2400" noProof="1" smtClean="0"/>
          </a:p>
          <a:p>
            <a:pPr>
              <a:spcAft>
                <a:spcPts val="600"/>
              </a:spcAft>
            </a:pP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125760"/>
            <a:ext cx="8388424" cy="1143000"/>
          </a:xfrm>
        </p:spPr>
        <p:txBody>
          <a:bodyPr vert="horz" lIns="91440" tIns="45720" rIns="91440" bIns="45720" rtlCol="0" anchor="ctr">
            <a:noAutofit/>
          </a:bodyPr>
          <a:lstStyle/>
          <a:p>
            <a:r>
              <a:rPr lang="tr-TR" sz="2400" b="1" dirty="0" smtClean="0">
                <a:solidFill>
                  <a:schemeClr val="accent4">
                    <a:lumMod val="75000"/>
                  </a:schemeClr>
                </a:solidFill>
              </a:rPr>
              <a:t>- BİRLEŞTİRME (UNION)</a:t>
            </a:r>
            <a:endParaRPr lang="tr-TR" sz="2400" b="1" dirty="0">
              <a:solidFill>
                <a:schemeClr val="accent4">
                  <a:lumMod val="75000"/>
                </a:schemeClr>
              </a:solidFill>
            </a:endParaRPr>
          </a:p>
        </p:txBody>
      </p:sp>
      <p:pic>
        <p:nvPicPr>
          <p:cNvPr id="2457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3086" y="4869160"/>
            <a:ext cx="7786622" cy="142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06760" y="1196752"/>
            <a:ext cx="8585720" cy="3456384"/>
          </a:xfrm>
        </p:spPr>
        <p:txBody>
          <a:bodyPr>
            <a:noAutofit/>
          </a:bodyPr>
          <a:lstStyle/>
          <a:p>
            <a:pPr>
              <a:spcAft>
                <a:spcPts val="600"/>
              </a:spcAft>
            </a:pPr>
            <a:r>
              <a:rPr lang="tr-TR" sz="2400" b="1" noProof="1" smtClean="0"/>
              <a:t>KESİŞTİRME (INTERSECT)</a:t>
            </a:r>
            <a:r>
              <a:rPr lang="tr-TR" sz="2400" noProof="1" smtClean="0"/>
              <a:t> işlemi ile yalnızca katmanlardaki ortak olan alanlar korunur. </a:t>
            </a:r>
            <a:endParaRPr lang="tr-TR" sz="2400" noProof="1" smtClean="0"/>
          </a:p>
          <a:p>
            <a:pPr>
              <a:spcAft>
                <a:spcPts val="600"/>
              </a:spcAft>
            </a:pPr>
            <a:r>
              <a:rPr lang="tr-TR" sz="2400" noProof="1" smtClean="0"/>
              <a:t>Katmanların öznitelikleri çıktı katmanda birleştirilir.</a:t>
            </a:r>
            <a:endParaRPr lang="tr-TR" sz="2400" noProof="1" smtClean="0"/>
          </a:p>
          <a:p>
            <a:pPr>
              <a:spcAft>
                <a:spcPts val="600"/>
              </a:spcAft>
            </a:pPr>
            <a:r>
              <a:rPr lang="tr-TR" sz="2400" noProof="1" smtClean="0"/>
              <a:t>Boolean AND operatörü kullanan bir işlemdir.</a:t>
            </a:r>
            <a:endParaRPr lang="tr-TR" sz="2400" noProof="1" smtClean="0"/>
          </a:p>
          <a:p>
            <a:pPr>
              <a:spcAft>
                <a:spcPts val="600"/>
              </a:spcAft>
            </a:pPr>
            <a:r>
              <a:rPr lang="tr-TR" sz="2400" noProof="1" smtClean="0"/>
              <a:t>Bu işlemde girişler farklı geometri türlerine sahipse (yani, alan üzerinde çizgi, çizgi üzerinde nokta gibi), çıktı katmanın geometri türü en düşük boyutun geometrisine sahip olacaktır.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44624"/>
            <a:ext cx="8388424" cy="1143000"/>
          </a:xfrm>
        </p:spPr>
        <p:txBody>
          <a:bodyPr vert="horz" lIns="91440" tIns="45720" rIns="91440" bIns="45720" rtlCol="0" anchor="ctr">
            <a:noAutofit/>
          </a:bodyPr>
          <a:lstStyle/>
          <a:p>
            <a:r>
              <a:rPr lang="tr-TR" sz="2400" b="1" dirty="0">
                <a:solidFill>
                  <a:schemeClr val="accent4">
                    <a:lumMod val="75000"/>
                  </a:schemeClr>
                </a:solidFill>
              </a:rPr>
              <a:t>- KESİŞTİRME (INTERSECT)</a:t>
            </a:r>
            <a:endParaRPr lang="tr-TR" sz="2400" b="1" dirty="0">
              <a:solidFill>
                <a:schemeClr val="accent4">
                  <a:lumMod val="75000"/>
                </a:schemeClr>
              </a:solidFill>
            </a:endParaRPr>
          </a:p>
        </p:txBody>
      </p:sp>
      <p:pic>
        <p:nvPicPr>
          <p:cNvPr id="2560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4922060"/>
            <a:ext cx="7997311" cy="138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513712" cy="3312368"/>
          </a:xfrm>
        </p:spPr>
        <p:txBody>
          <a:bodyPr>
            <a:noAutofit/>
          </a:bodyPr>
          <a:lstStyle/>
          <a:p>
            <a:pPr>
              <a:spcAft>
                <a:spcPts val="600"/>
              </a:spcAft>
            </a:pPr>
            <a:r>
              <a:rPr lang="tr-TR" sz="2400" b="1" noProof="1" smtClean="0"/>
              <a:t>ÖZDEŞLEME (IDENTITY)</a:t>
            </a:r>
            <a:r>
              <a:rPr lang="tr-TR" sz="2400" noProof="1" smtClean="0"/>
              <a:t> işlemi temel katmanın sınırlarına göre şekillenir. </a:t>
            </a:r>
            <a:endParaRPr lang="tr-TR" sz="2400" noProof="1" smtClean="0"/>
          </a:p>
          <a:p>
            <a:pPr>
              <a:spcAft>
                <a:spcPts val="600"/>
              </a:spcAft>
            </a:pPr>
            <a:r>
              <a:rPr lang="tr-TR" sz="2400" noProof="1" smtClean="0"/>
              <a:t>Giriş katmanı (Temel katman) nokta, çizgi veya alan olabilir. Özdeşleme katmanı (İşlem katmanı) ya alan olmalı veya Temel katman ile aynı geometri türüne sahip olmalıdır. </a:t>
            </a:r>
            <a:endParaRPr lang="tr-TR" sz="2400" noProof="1" smtClean="0"/>
          </a:p>
          <a:p>
            <a:pPr>
              <a:spcAft>
                <a:spcPts val="600"/>
              </a:spcAft>
            </a:pPr>
            <a:r>
              <a:rPr lang="tr-TR" sz="2400" noProof="1" smtClean="0"/>
              <a:t>Boolean işleminde “(Temel Katman) AND (İşlem Katmanı) OR (Temel Katman)” olarak ifade edilir.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125760"/>
            <a:ext cx="8388424" cy="1143000"/>
          </a:xfrm>
        </p:spPr>
        <p:txBody>
          <a:bodyPr vert="horz" lIns="91440" tIns="45720" rIns="91440" bIns="45720" rtlCol="0" anchor="ctr">
            <a:noAutofit/>
          </a:bodyPr>
          <a:lstStyle/>
          <a:p>
            <a:r>
              <a:rPr lang="tr-TR" sz="2400" b="1" dirty="0">
                <a:solidFill>
                  <a:schemeClr val="accent4">
                    <a:lumMod val="75000"/>
                  </a:schemeClr>
                </a:solidFill>
              </a:rPr>
              <a:t>- ÖZDEŞLEME (IDENDITY)</a:t>
            </a:r>
            <a:endParaRPr lang="tr-TR" sz="2400" b="1" dirty="0">
              <a:solidFill>
                <a:schemeClr val="accent4">
                  <a:lumMod val="75000"/>
                </a:schemeClr>
              </a:solidFill>
            </a:endParaRPr>
          </a:p>
        </p:txBody>
      </p:sp>
      <p:pic>
        <p:nvPicPr>
          <p:cNvPr id="266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6451" y="4759890"/>
            <a:ext cx="796334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801744" cy="3312368"/>
          </a:xfrm>
        </p:spPr>
        <p:txBody>
          <a:bodyPr>
            <a:noAutofit/>
          </a:bodyPr>
          <a:lstStyle/>
          <a:p>
            <a:pPr>
              <a:spcAft>
                <a:spcPts val="600"/>
              </a:spcAft>
            </a:pPr>
            <a:r>
              <a:rPr lang="tr-TR" sz="2400" b="1" noProof="1" smtClean="0"/>
              <a:t>KESME (CLIP) işlemi</a:t>
            </a:r>
            <a:r>
              <a:rPr lang="tr-TR" sz="2400" noProof="1" smtClean="0"/>
              <a:t>, Giriş katmanının (Temel katman) seçili bir alanının kapsamına giren detayları içeren yeni bir katman oluşturur. </a:t>
            </a:r>
            <a:endParaRPr lang="tr-TR" sz="2400" noProof="1" smtClean="0"/>
          </a:p>
          <a:p>
            <a:pPr>
              <a:spcAft>
                <a:spcPts val="600"/>
              </a:spcAft>
            </a:pPr>
            <a:r>
              <a:rPr lang="tr-TR" sz="2400" noProof="1" smtClean="0"/>
              <a:t>Giriş katmanı nokta, çizgi veya alan olabilir, ancak Kesme katmanı (İşlem katmanı) alan olmalıdır.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44624"/>
            <a:ext cx="8388424" cy="1143000"/>
          </a:xfrm>
        </p:spPr>
        <p:txBody>
          <a:bodyPr vert="horz" lIns="91440" tIns="45720" rIns="91440" bIns="45720" rtlCol="0" anchor="ctr">
            <a:noAutofit/>
          </a:bodyPr>
          <a:lstStyle/>
          <a:p>
            <a:r>
              <a:rPr lang="tr-TR" sz="2400" b="1" dirty="0" smtClean="0">
                <a:solidFill>
                  <a:schemeClr val="accent4">
                    <a:lumMod val="75000"/>
                  </a:schemeClr>
                </a:solidFill>
              </a:rPr>
              <a:t>- KESME (CLIP)</a:t>
            </a:r>
            <a:endParaRPr lang="tr-TR" sz="2400" b="1" dirty="0">
              <a:solidFill>
                <a:schemeClr val="accent4">
                  <a:lumMod val="75000"/>
                </a:schemeClr>
              </a:solidFill>
            </a:endParaRPr>
          </a:p>
        </p:txBody>
      </p:sp>
      <p:pic>
        <p:nvPicPr>
          <p:cNvPr id="276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3780024"/>
            <a:ext cx="8070861" cy="142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585720" cy="3312368"/>
          </a:xfrm>
        </p:spPr>
        <p:txBody>
          <a:bodyPr>
            <a:noAutofit/>
          </a:bodyPr>
          <a:lstStyle/>
          <a:p>
            <a:pPr>
              <a:spcAft>
                <a:spcPts val="600"/>
              </a:spcAft>
            </a:pPr>
            <a:r>
              <a:rPr lang="tr-TR" sz="2400" b="1" noProof="1" smtClean="0"/>
              <a:t>SİLME (ERASE)</a:t>
            </a:r>
            <a:r>
              <a:rPr lang="tr-TR" sz="2400" noProof="1" smtClean="0"/>
              <a:t>, Kesme’nin tersi bir işlemdir. </a:t>
            </a:r>
            <a:endParaRPr lang="tr-TR" sz="2400" noProof="1" smtClean="0"/>
          </a:p>
          <a:p>
            <a:pPr>
              <a:spcAft>
                <a:spcPts val="600"/>
              </a:spcAft>
            </a:pPr>
            <a:r>
              <a:rPr lang="tr-TR" sz="2400" noProof="1" smtClean="0"/>
              <a:t>Giriş katmanının (Temel katman) Silme katmanı (İşlem katmanı) sınırı içine giren kısımlarında detaylar silinir ve İşlem katmanının sınırı dışında kalan detaylar korunur. </a:t>
            </a:r>
            <a:endParaRPr lang="tr-TR" sz="2400" noProof="1" smtClean="0"/>
          </a:p>
          <a:p>
            <a:pPr>
              <a:spcAft>
                <a:spcPts val="600"/>
              </a:spcAft>
            </a:pPr>
            <a:r>
              <a:rPr lang="tr-TR" sz="2400" noProof="1" smtClean="0"/>
              <a:t>Giriş katmanı nokta, çizgi veya alan olabilir, ancak İşlem katmanı her zaman alan olmalıdır.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44624"/>
            <a:ext cx="8388424" cy="1143000"/>
          </a:xfrm>
        </p:spPr>
        <p:txBody>
          <a:bodyPr vert="horz" lIns="91440" tIns="45720" rIns="91440" bIns="45720" rtlCol="0" anchor="ctr">
            <a:noAutofit/>
          </a:bodyPr>
          <a:lstStyle/>
          <a:p>
            <a:r>
              <a:rPr lang="tr-TR" sz="2400" b="1" dirty="0" smtClean="0">
                <a:solidFill>
                  <a:schemeClr val="accent4">
                    <a:lumMod val="75000"/>
                  </a:schemeClr>
                </a:solidFill>
              </a:rPr>
              <a:t>- SİLME (ERASE)</a:t>
            </a:r>
            <a:endParaRPr lang="tr-TR" sz="2400" b="1" dirty="0">
              <a:solidFill>
                <a:schemeClr val="accent4">
                  <a:lumMod val="75000"/>
                </a:schemeClr>
              </a:solidFill>
            </a:endParaRPr>
          </a:p>
        </p:txBody>
      </p:sp>
      <p:pic>
        <p:nvPicPr>
          <p:cNvPr id="286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4293096"/>
            <a:ext cx="7918590" cy="141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513712" cy="1296144"/>
          </a:xfrm>
        </p:spPr>
        <p:txBody>
          <a:bodyPr>
            <a:noAutofit/>
          </a:bodyPr>
          <a:lstStyle/>
          <a:p>
            <a:pPr>
              <a:spcAft>
                <a:spcPts val="600"/>
              </a:spcAft>
            </a:pPr>
            <a:r>
              <a:rPr lang="tr-TR" sz="2400" b="1" noProof="1" smtClean="0"/>
              <a:t>BÖLME (SPLIT)</a:t>
            </a:r>
            <a:r>
              <a:rPr lang="tr-TR" sz="2400" noProof="1" smtClean="0"/>
              <a:t>, Giriş katmanı (Temel katman) iki veya daha fazla parçaya böler. Her bir parça yeni bir katman olarak kaydedilir. </a:t>
            </a:r>
            <a:endParaRPr lang="tr-TR" sz="24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44624"/>
            <a:ext cx="8388424" cy="1143000"/>
          </a:xfrm>
        </p:spPr>
        <p:txBody>
          <a:bodyPr vert="horz" lIns="91440" tIns="45720" rIns="91440" bIns="45720" rtlCol="0" anchor="ctr">
            <a:noAutofit/>
          </a:bodyPr>
          <a:lstStyle/>
          <a:p>
            <a:r>
              <a:rPr lang="tr-TR" sz="2400" b="1" dirty="0" smtClean="0">
                <a:solidFill>
                  <a:schemeClr val="accent4">
                    <a:lumMod val="75000"/>
                  </a:schemeClr>
                </a:solidFill>
              </a:rPr>
              <a:t>- BÖLME (SPLIT)</a:t>
            </a:r>
            <a:endParaRPr lang="tr-TR" sz="2400" b="1" dirty="0">
              <a:solidFill>
                <a:schemeClr val="accent4">
                  <a:lumMod val="75000"/>
                </a:schemeClr>
              </a:solidFill>
            </a:endParaRPr>
          </a:p>
        </p:txBody>
      </p:sp>
      <p:pic>
        <p:nvPicPr>
          <p:cNvPr id="296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2922848"/>
            <a:ext cx="8159793" cy="144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fld>
            <a:endParaRPr lang="tr-TR"/>
          </a:p>
        </p:txBody>
      </p:sp>
      <p:sp>
        <p:nvSpPr>
          <p:cNvPr id="3" name="İçerik Yer Tutucusu 2"/>
          <p:cNvSpPr txBox="1"/>
          <p:nvPr/>
        </p:nvSpPr>
        <p:spPr>
          <a:xfrm>
            <a:off x="214481" y="1484784"/>
            <a:ext cx="8081664" cy="1296144"/>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noProof="1" smtClean="0"/>
              <a:t>Bu operatörlerin yanı sıra vektör çakıştırma işleminde MERGE, APPEND, ELIMINATE, RESELECT, DISSOLVE vb. başka operatörler de kullanılır.</a:t>
            </a:r>
            <a:endParaRPr lang="tr-TR" sz="2400" noProof="1"/>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80920" cy="792088"/>
          </a:xfrm>
        </p:spPr>
        <p:txBody>
          <a:bodyPr vert="horz" lIns="91440" tIns="45720" rIns="91440" bIns="45720" rtlCol="0" anchor="ctr">
            <a:noAutofit/>
          </a:bodyPr>
          <a:lstStyle/>
          <a:p>
            <a:r>
              <a:rPr lang="tr-TR" sz="3600" b="1" i="1" dirty="0" smtClean="0">
                <a:solidFill>
                  <a:schemeClr val="accent4">
                    <a:lumMod val="75000"/>
                  </a:schemeClr>
                </a:solidFill>
              </a:rPr>
              <a:t>Çakıştırma Analizleri</a:t>
            </a:r>
            <a:endParaRPr lang="tr-TR" sz="3600" b="1" i="1" dirty="0">
              <a:solidFill>
                <a:schemeClr val="accent4">
                  <a:lumMod val="75000"/>
                </a:scheme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5" name="İçerik Yer Tutucusu 2"/>
          <p:cNvSpPr txBox="1"/>
          <p:nvPr/>
        </p:nvSpPr>
        <p:spPr>
          <a:xfrm>
            <a:off x="214481" y="1484784"/>
            <a:ext cx="8081664" cy="24482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pPr lvl="0"/>
            <a:r>
              <a:rPr lang="tr-TR" sz="3200" noProof="1" smtClean="0"/>
              <a:t>Alan üzerinde alan çakıştırması</a:t>
            </a:r>
            <a:endParaRPr lang="tr-TR" sz="3200" noProof="1" smtClean="0"/>
          </a:p>
          <a:p>
            <a:pPr lvl="0"/>
            <a:r>
              <a:rPr lang="tr-TR" sz="3200" noProof="1" smtClean="0"/>
              <a:t>Alan içinde çizgi çakıştırması</a:t>
            </a:r>
            <a:endParaRPr lang="tr-TR" sz="3200" noProof="1" smtClean="0"/>
          </a:p>
          <a:p>
            <a:pPr lvl="0"/>
            <a:r>
              <a:rPr lang="tr-TR" sz="3200" noProof="1" smtClean="0"/>
              <a:t>Alan içinde nokta çakıştırması</a:t>
            </a:r>
            <a:endParaRPr lang="tr-TR" sz="3200" noProof="1" smtClean="0"/>
          </a:p>
          <a:p>
            <a:pPr lvl="0"/>
            <a:r>
              <a:rPr lang="tr-TR" sz="3200" noProof="1" smtClean="0"/>
              <a:t>Ağırlıklı çakıştırma</a:t>
            </a:r>
            <a:endParaRPr lang="tr-TR" sz="3200" noProof="1"/>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412776"/>
            <a:ext cx="8657728" cy="1944216"/>
          </a:xfrm>
        </p:spPr>
        <p:txBody>
          <a:bodyPr>
            <a:noAutofit/>
          </a:bodyPr>
          <a:lstStyle/>
          <a:p>
            <a:pPr>
              <a:spcAft>
                <a:spcPts val="600"/>
              </a:spcAft>
            </a:pPr>
            <a:r>
              <a:rPr lang="tr-TR" sz="2800" noProof="1" smtClean="0"/>
              <a:t>Çakıştırılacak katman sayısında bir sınırlama yoktur. </a:t>
            </a:r>
            <a:endParaRPr lang="tr-TR" sz="2800" noProof="1" smtClean="0"/>
          </a:p>
          <a:p>
            <a:pPr>
              <a:spcAft>
                <a:spcPts val="600"/>
              </a:spcAft>
            </a:pPr>
            <a:r>
              <a:rPr lang="tr-TR" sz="2800" noProof="1" smtClean="0"/>
              <a:t>İşlem çıktısı alan katmandır. Yeni oluşturulan her detay için öznitelikler oluşturulur.</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332656"/>
            <a:ext cx="8172400" cy="936104"/>
          </a:xfrm>
        </p:spPr>
        <p:txBody>
          <a:bodyPr vert="horz" lIns="91440" tIns="45720" rIns="91440" bIns="45720" rtlCol="0" anchor="ctr">
            <a:noAutofit/>
          </a:bodyPr>
          <a:lstStyle/>
          <a:p>
            <a:r>
              <a:rPr lang="tr-TR" sz="3200" b="1" dirty="0" smtClean="0">
                <a:solidFill>
                  <a:schemeClr val="accent4">
                    <a:lumMod val="75000"/>
                  </a:schemeClr>
                </a:solidFill>
              </a:rPr>
              <a:t>- Alan Üzerinde Alan Çakıştırması</a:t>
            </a:r>
            <a:endParaRPr lang="tr-TR" sz="3200" b="1" dirty="0">
              <a:solidFill>
                <a:schemeClr val="accent4">
                  <a:lumMod val="75000"/>
                </a:schemeClr>
              </a:solidFill>
            </a:endParaRPr>
          </a:p>
        </p:txBody>
      </p:sp>
      <p:pic>
        <p:nvPicPr>
          <p:cNvPr id="307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01993" y="3266877"/>
            <a:ext cx="6094343" cy="246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657728" cy="1512168"/>
          </a:xfrm>
        </p:spPr>
        <p:txBody>
          <a:bodyPr vert="horz" lIns="91440" tIns="45720" rIns="91440" bIns="45720" rtlCol="0">
            <a:noAutofit/>
          </a:bodyPr>
          <a:lstStyle/>
          <a:p>
            <a:pPr>
              <a:spcAft>
                <a:spcPts val="600"/>
              </a:spcAft>
            </a:pPr>
            <a:r>
              <a:rPr lang="tr-TR" sz="2800" noProof="1" smtClean="0"/>
              <a:t>İşlem çıktısı, ek özniteliklere sahip çizgi katmanıdır. </a:t>
            </a:r>
            <a:endParaRPr lang="tr-TR" sz="2800" noProof="1" smtClean="0"/>
          </a:p>
          <a:p>
            <a:pPr>
              <a:spcAft>
                <a:spcPts val="600"/>
              </a:spcAft>
            </a:pPr>
            <a:r>
              <a:rPr lang="tr-TR" sz="2800" noProof="1" smtClean="0"/>
              <a:t>İşlem sonucunda yeni çizgi-düğüm topolojisi oluşturulur.</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188640"/>
            <a:ext cx="8388424" cy="1008112"/>
          </a:xfrm>
        </p:spPr>
        <p:txBody>
          <a:bodyPr vert="horz" lIns="91440" tIns="45720" rIns="91440" bIns="45720" rtlCol="0" anchor="ctr">
            <a:noAutofit/>
          </a:bodyPr>
          <a:lstStyle/>
          <a:p>
            <a:r>
              <a:rPr lang="tr-TR" sz="3200" b="1" dirty="0" smtClean="0">
                <a:solidFill>
                  <a:schemeClr val="accent4">
                    <a:lumMod val="75000"/>
                  </a:schemeClr>
                </a:solidFill>
              </a:rPr>
              <a:t>- Alan İçinde Çizgi Çakıştırması</a:t>
            </a:r>
            <a:endParaRPr lang="tr-TR" sz="3200" b="1" dirty="0">
              <a:solidFill>
                <a:schemeClr val="accent4">
                  <a:lumMod val="75000"/>
                </a:schemeClr>
              </a:solidFill>
            </a:endParaRPr>
          </a:p>
        </p:txBody>
      </p:sp>
      <p:pic>
        <p:nvPicPr>
          <p:cNvPr id="317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85042" y="2780928"/>
            <a:ext cx="5135230" cy="386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124744"/>
            <a:ext cx="3129507" cy="2502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916832"/>
            <a:ext cx="4670236" cy="392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33056"/>
            <a:ext cx="312737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Başlık 1"/>
          <p:cNvSpPr txBox="1"/>
          <p:nvPr/>
        </p:nvSpPr>
        <p:spPr>
          <a:xfrm>
            <a:off x="431615" y="332656"/>
            <a:ext cx="7620000" cy="7200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lvl="1"/>
            <a:r>
              <a:rPr lang="tr-TR" sz="2800" b="1" kern="0" dirty="0" smtClean="0">
                <a:solidFill>
                  <a:sysClr val="windowText" lastClr="000000"/>
                </a:solidFill>
              </a:rPr>
              <a:t>Uzaktan algılama</a:t>
            </a:r>
            <a:endParaRPr lang="tr-TR" sz="2800" b="1" kern="0" dirty="0" smtClean="0">
              <a:solidFill>
                <a:sysClr val="windowText" lastClr="000000"/>
              </a:solidFill>
            </a:endParaRP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4752" y="1196752"/>
            <a:ext cx="8657728" cy="1512168"/>
          </a:xfrm>
        </p:spPr>
        <p:txBody>
          <a:bodyPr>
            <a:noAutofit/>
          </a:bodyPr>
          <a:lstStyle/>
          <a:p>
            <a:r>
              <a:rPr lang="tr-TR" sz="2800" noProof="1" smtClean="0"/>
              <a:t>İşlem çıktısı, ek özniteliklere sahip nokta katmanıdır.</a:t>
            </a:r>
            <a:endParaRPr lang="tr-TR" sz="28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
        <p:nvSpPr>
          <p:cNvPr id="7" name="Başlık 1"/>
          <p:cNvSpPr>
            <a:spLocks noGrp="1"/>
          </p:cNvSpPr>
          <p:nvPr>
            <p:ph type="title"/>
          </p:nvPr>
        </p:nvSpPr>
        <p:spPr>
          <a:xfrm>
            <a:off x="288032" y="188640"/>
            <a:ext cx="8388424" cy="936104"/>
          </a:xfrm>
        </p:spPr>
        <p:txBody>
          <a:bodyPr vert="horz" lIns="91440" tIns="45720" rIns="91440" bIns="45720" rtlCol="0" anchor="ctr">
            <a:noAutofit/>
          </a:bodyPr>
          <a:lstStyle/>
          <a:p>
            <a:r>
              <a:rPr lang="tr-TR" sz="3200" b="1" dirty="0" smtClean="0">
                <a:solidFill>
                  <a:schemeClr val="accent4">
                    <a:lumMod val="75000"/>
                  </a:schemeClr>
                </a:solidFill>
              </a:rPr>
              <a:t>- Alan İçinde Nokta Çakıştırması</a:t>
            </a:r>
            <a:endParaRPr lang="tr-TR" sz="3200" b="1" dirty="0">
              <a:solidFill>
                <a:schemeClr val="accent4">
                  <a:lumMod val="75000"/>
                </a:schemeClr>
              </a:solidFill>
            </a:endParaRPr>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2120031"/>
            <a:ext cx="6911975" cy="440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32656"/>
            <a:ext cx="8208912" cy="864096"/>
          </a:xfrm>
        </p:spPr>
        <p:txBody>
          <a:bodyPr vert="horz" lIns="91440" tIns="45720" rIns="91440" bIns="45720" rtlCol="0" anchor="ctr">
            <a:noAutofit/>
          </a:bodyPr>
          <a:lstStyle/>
          <a:p>
            <a:r>
              <a:rPr lang="tr-TR" sz="4000" b="1" dirty="0" smtClean="0"/>
              <a:t>Raster Verilerin </a:t>
            </a:r>
            <a:r>
              <a:rPr lang="tr-TR" sz="4000" b="1" dirty="0"/>
              <a:t>Çakıştırma Analizi</a:t>
            </a:r>
            <a:r>
              <a:rPr lang="tr-TR" sz="4000" dirty="0"/>
              <a:t> </a:t>
            </a:r>
            <a:endParaRPr lang="tr-TR" sz="4000" dirty="0"/>
          </a:p>
        </p:txBody>
      </p:sp>
      <p:sp>
        <p:nvSpPr>
          <p:cNvPr id="3" name="İçerik Yer Tutucusu 2"/>
          <p:cNvSpPr>
            <a:spLocks noGrp="1"/>
          </p:cNvSpPr>
          <p:nvPr>
            <p:ph idx="1"/>
          </p:nvPr>
        </p:nvSpPr>
        <p:spPr>
          <a:xfrm>
            <a:off x="457200" y="1340768"/>
            <a:ext cx="8507288" cy="5184576"/>
          </a:xfrm>
        </p:spPr>
        <p:txBody>
          <a:bodyPr vert="horz" lIns="91440" tIns="45720" rIns="91440" bIns="45720" rtlCol="0">
            <a:noAutofit/>
          </a:bodyPr>
          <a:lstStyle/>
          <a:p>
            <a:pPr>
              <a:spcAft>
                <a:spcPts val="600"/>
              </a:spcAft>
            </a:pPr>
            <a:r>
              <a:rPr lang="tr-TR" sz="2600" noProof="1" smtClean="0"/>
              <a:t>Raster veri kümelerinin çakıştırılması, iki veya daha fazla raster katmanın tek bir çıktı katmanı için yeni bir değerler kümesi oluşturmak üzere harita cebiriyle matematiksel olarak birleştirilmesini kapsar.</a:t>
            </a:r>
            <a:endParaRPr lang="tr-TR" sz="2600" noProof="1" smtClean="0"/>
          </a:p>
          <a:p>
            <a:pPr>
              <a:spcAft>
                <a:spcPts val="600"/>
              </a:spcAft>
            </a:pPr>
            <a:r>
              <a:rPr lang="tr-TR" sz="2600" noProof="1" smtClean="0"/>
              <a:t>Raster verilerin çakıştırma analizi oldukça hızlı ve basittir. </a:t>
            </a:r>
            <a:endParaRPr lang="tr-TR" sz="2600" noProof="1" smtClean="0"/>
          </a:p>
          <a:p>
            <a:pPr>
              <a:spcAft>
                <a:spcPts val="600"/>
              </a:spcAft>
            </a:pPr>
            <a:r>
              <a:rPr lang="tr-TR" sz="2600" noProof="1" smtClean="0"/>
              <a:t>Raster verilerin çakıştırma işlemi hücre-hücre kombinasyon veya hücre-hücre işlem olarak bilinir. </a:t>
            </a:r>
            <a:endParaRPr lang="tr-TR" sz="2600" noProof="1" smtClean="0"/>
          </a:p>
          <a:p>
            <a:pPr>
              <a:spcAft>
                <a:spcPts val="600"/>
              </a:spcAft>
            </a:pPr>
            <a:r>
              <a:rPr lang="tr-TR" sz="2600" noProof="1" smtClean="0"/>
              <a:t>Raster verilerin çakıştırma analizi temel olarak Raster (Grid) analizinde ele alınan lokal fonksiyonlar ile gerçekleştirilir.</a:t>
            </a:r>
            <a:endParaRPr lang="tr-TR" sz="26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08912" cy="720080"/>
          </a:xfrm>
        </p:spPr>
        <p:txBody>
          <a:bodyPr vert="horz" lIns="91440" tIns="45720" rIns="91440" bIns="45720" rtlCol="0" anchor="ctr">
            <a:noAutofit/>
          </a:bodyPr>
          <a:lstStyle/>
          <a:p>
            <a:r>
              <a:rPr lang="tr-TR" sz="4000" b="1" dirty="0" smtClean="0"/>
              <a:t>Raster Verilerin </a:t>
            </a:r>
            <a:r>
              <a:rPr lang="tr-TR" sz="4000" b="1" dirty="0"/>
              <a:t>Çakıştırma Analizi</a:t>
            </a:r>
            <a:r>
              <a:rPr lang="tr-TR" sz="4000" dirty="0"/>
              <a:t> </a:t>
            </a:r>
            <a:endParaRPr lang="tr-TR" sz="4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3379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1484" y="1052736"/>
            <a:ext cx="639699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08912" cy="792088"/>
          </a:xfrm>
        </p:spPr>
        <p:txBody>
          <a:bodyPr vert="horz" lIns="91440" tIns="45720" rIns="91440" bIns="45720" rtlCol="0" anchor="ctr">
            <a:noAutofit/>
          </a:bodyPr>
          <a:lstStyle/>
          <a:p>
            <a:r>
              <a:rPr lang="tr-TR" sz="4000" b="1" dirty="0" smtClean="0"/>
              <a:t>Ağırlıklı Çakıştırma</a:t>
            </a:r>
            <a:endParaRPr lang="tr-TR" sz="4000" dirty="0"/>
          </a:p>
        </p:txBody>
      </p:sp>
      <p:sp>
        <p:nvSpPr>
          <p:cNvPr id="3" name="İçerik Yer Tutucusu 2"/>
          <p:cNvSpPr>
            <a:spLocks noGrp="1"/>
          </p:cNvSpPr>
          <p:nvPr>
            <p:ph idx="1"/>
          </p:nvPr>
        </p:nvSpPr>
        <p:spPr>
          <a:xfrm>
            <a:off x="457200" y="1268760"/>
            <a:ext cx="8291264" cy="4032448"/>
          </a:xfrm>
        </p:spPr>
        <p:txBody>
          <a:bodyPr>
            <a:noAutofit/>
          </a:bodyPr>
          <a:lstStyle/>
          <a:p>
            <a:pPr>
              <a:spcAft>
                <a:spcPts val="600"/>
              </a:spcAft>
            </a:pPr>
            <a:r>
              <a:rPr lang="tr-TR" noProof="1" smtClean="0"/>
              <a:t>Ağırlıklı çakıştırmanın işlevi, giriş değerlerinin ağırlıklı bir kombinasyonuna dayanarak tüm alan için yeni bir değer kümesi belirlemektir. </a:t>
            </a:r>
            <a:endParaRPr lang="tr-TR" noProof="1" smtClean="0"/>
          </a:p>
          <a:p>
            <a:pPr>
              <a:spcAft>
                <a:spcPts val="600"/>
              </a:spcAft>
            </a:pPr>
            <a:r>
              <a:rPr lang="tr-TR" noProof="1" smtClean="0"/>
              <a:t>Ağırlıklı çakıştırmada giriş değerlerini işlemek için bir matematiksel denklem tanımlanır. </a:t>
            </a:r>
            <a:endParaRPr lang="tr-TR" noProof="1" smtClean="0"/>
          </a:p>
          <a:p>
            <a:pPr>
              <a:spcAft>
                <a:spcPts val="600"/>
              </a:spcAft>
            </a:pPr>
            <a:r>
              <a:rPr lang="tr-TR" noProof="1" smtClean="0"/>
              <a:t>Ağırlıklı çakıştırma vektör veri modeliyle gerçekleştirilirken; tüm alan için yeni bir geometri seti oluşturulur ve bu geometriler için yeni öznitelikler hesaplanır. </a:t>
            </a:r>
            <a:endParaRPr lang="tr-TR"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32656"/>
            <a:ext cx="8208912" cy="792088"/>
          </a:xfrm>
        </p:spPr>
        <p:txBody>
          <a:bodyPr vert="horz" lIns="91440" tIns="45720" rIns="91440" bIns="45720" rtlCol="0" anchor="ctr">
            <a:noAutofit/>
          </a:bodyPr>
          <a:lstStyle/>
          <a:p>
            <a:r>
              <a:rPr lang="tr-TR" sz="4000" b="1" dirty="0" smtClean="0"/>
              <a:t>Ağırlıklı Çakıştırma</a:t>
            </a:r>
            <a:endParaRPr lang="tr-TR" sz="4000" dirty="0"/>
          </a:p>
        </p:txBody>
      </p:sp>
      <p:sp>
        <p:nvSpPr>
          <p:cNvPr id="3" name="İçerik Yer Tutucusu 2"/>
          <p:cNvSpPr>
            <a:spLocks noGrp="1"/>
          </p:cNvSpPr>
          <p:nvPr>
            <p:ph idx="1"/>
          </p:nvPr>
        </p:nvSpPr>
        <p:spPr>
          <a:xfrm>
            <a:off x="457200" y="1268760"/>
            <a:ext cx="8003232" cy="3888432"/>
          </a:xfrm>
        </p:spPr>
        <p:txBody>
          <a:bodyPr>
            <a:noAutofit/>
          </a:bodyPr>
          <a:lstStyle/>
          <a:p>
            <a:pPr>
              <a:spcAft>
                <a:spcPts val="600"/>
              </a:spcAft>
            </a:pPr>
            <a:r>
              <a:rPr lang="tr-TR" noProof="1" smtClean="0"/>
              <a:t>Analizde kullanılacak katmanlardaki tüm detayların birbirlerini kestiği bölgeler temel çakıştırma analizi ile gerçekleştirilir. Bu aşamada kullanılan CBS yazılımı ile topolojilerin yeniden oluşturulup depolanması analiz açısından oldukça önemlidir.</a:t>
            </a:r>
            <a:endParaRPr lang="tr-TR" noProof="1" smtClean="0"/>
          </a:p>
          <a:p>
            <a:pPr marL="342900" lvl="1">
              <a:spcAft>
                <a:spcPts val="600"/>
              </a:spcAft>
              <a:buClr>
                <a:schemeClr val="accent1"/>
              </a:buClr>
            </a:pPr>
            <a:r>
              <a:rPr lang="tr-TR" sz="2200" noProof="1" smtClean="0"/>
              <a:t>Raster CBS’de bu işlemlere gerek kalmadığından ağırlıklı çakıştırma raster veri modelinde daha kolay uygulanır ve bu nedenle ağırlıklı çakıştırma analizlerinde raster model daha çok tercih edilir. </a:t>
            </a:r>
            <a:endParaRPr lang="tr-TR" sz="2200" noProof="1"/>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02630"/>
            <a:ext cx="8208912" cy="994122"/>
          </a:xfrm>
        </p:spPr>
        <p:txBody>
          <a:bodyPr vert="horz" lIns="91440" tIns="45720" rIns="91440" bIns="45720" rtlCol="0" anchor="ctr">
            <a:noAutofit/>
          </a:bodyPr>
          <a:lstStyle/>
          <a:p>
            <a:r>
              <a:rPr lang="tr-TR" sz="3600" b="1" dirty="0" smtClean="0"/>
              <a:t>Ağırlıklı Çakıştırma</a:t>
            </a:r>
            <a:endParaRPr lang="tr-TR" sz="3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348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4" y="1412776"/>
            <a:ext cx="822419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02630"/>
            <a:ext cx="8208912" cy="994122"/>
          </a:xfrm>
        </p:spPr>
        <p:txBody>
          <a:bodyPr vert="horz" lIns="91440" tIns="45720" rIns="91440" bIns="45720" rtlCol="0" anchor="ctr">
            <a:noAutofit/>
          </a:bodyPr>
          <a:lstStyle/>
          <a:p>
            <a:r>
              <a:rPr lang="tr-TR" sz="3600" b="1" dirty="0" smtClean="0"/>
              <a:t>Ağırlıklı Çakıştırma</a:t>
            </a:r>
            <a:endParaRPr lang="tr-TR" sz="3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fld>
            <a:endParaRPr lang="tr-TR"/>
          </a:p>
        </p:txBody>
      </p:sp>
      <p:pic>
        <p:nvPicPr>
          <p:cNvPr id="5" name="Resim 4" descr="http://www.gitta.info/Suitability/en/image/Raster.gif"/>
          <p:cNvPicPr/>
          <p:nvPr/>
        </p:nvPicPr>
        <p:blipFill>
          <a:blip r:embed="rId1">
            <a:extLst>
              <a:ext uri="{28A0092B-C50C-407E-A947-70E740481C1C}">
                <a14:useLocalDpi xmlns:a14="http://schemas.microsoft.com/office/drawing/2010/main" val="0"/>
              </a:ext>
            </a:extLst>
          </a:blip>
          <a:srcRect/>
          <a:stretch>
            <a:fillRect/>
          </a:stretch>
        </p:blipFill>
        <p:spPr bwMode="auto">
          <a:xfrm>
            <a:off x="140368" y="1340769"/>
            <a:ext cx="8224190" cy="4536503"/>
          </a:xfrm>
          <a:prstGeom prst="rect">
            <a:avLst/>
          </a:prstGeom>
          <a:noFill/>
          <a:ln>
            <a:noFill/>
          </a:ln>
        </p:spPr>
      </p:pic>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smtClean="0"/>
              <a:t>Kaynaklar</a:t>
            </a:r>
            <a:endParaRPr lang="tr-TR" dirty="0"/>
          </a:p>
        </p:txBody>
      </p:sp>
      <p:sp>
        <p:nvSpPr>
          <p:cNvPr id="3" name="İçerik Yer Tutucusu 2"/>
          <p:cNvSpPr>
            <a:spLocks noGrp="1"/>
          </p:cNvSpPr>
          <p:nvPr>
            <p:ph idx="1"/>
          </p:nvPr>
        </p:nvSpPr>
        <p:spPr/>
        <p:txBody>
          <a:bodyPr>
            <a:normAutofit/>
          </a:bodyPr>
          <a:lstStyle/>
          <a:p>
            <a:pPr>
              <a:spcAft>
                <a:spcPts val="600"/>
              </a:spcAft>
            </a:pPr>
            <a:r>
              <a:rPr lang="tr-TR" sz="2200" noProof="1" smtClean="0"/>
              <a:t>Raju, P.L.N. 2003. Spatial Data Analysis. In: </a:t>
            </a:r>
            <a:r>
              <a:rPr lang="tr-TR" sz="2200" i="1" noProof="1" smtClean="0"/>
              <a:t>Satellite Remote Sensing and GIS Applications in Agricultural Meteorology</a:t>
            </a:r>
            <a:r>
              <a:rPr lang="tr-TR" sz="2200" noProof="1" smtClean="0"/>
              <a:t>, Proceedings of the Training Workshop, 7-11 July, 2003, Dehra Dun, India, M.V.K. Sivakumar, P.S. Roy, K. Harmsen, and S.K. Saha (Eds.), pp. 151-174. </a:t>
            </a:r>
            <a:endParaRPr lang="tr-TR" sz="2200" noProof="1" smtClean="0"/>
          </a:p>
          <a:p>
            <a:pPr>
              <a:spcAft>
                <a:spcPts val="600"/>
              </a:spcAft>
            </a:pPr>
            <a:r>
              <a:rPr lang="tr-TR" sz="2200" noProof="1" smtClean="0"/>
              <a:t>Siddiqui, M.A. 2020. Spatial Analysis (2): Overlay Operations &amp; Analysis in GIS. (http://epgp.inflibnet.ac.in/epgpdata/uploads/epgp_content/S000017GE/P001788/M025437/ET/1512642311_SPATIALANALYSIS(2overlayRECORDED.pdf)</a:t>
            </a:r>
            <a:endParaRPr lang="tr-TR" sz="2200" b="1" noProof="1" smtClean="0"/>
          </a:p>
          <a:p>
            <a:pPr>
              <a:spcAft>
                <a:spcPts val="600"/>
              </a:spcAft>
            </a:pPr>
            <a:endParaRPr lang="tr-TR" sz="2200" noProof="1"/>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13: CBS’DE VERİ KALİTESİ, İNTERNET CBS, KONUMSAL VERİ ALTYAPILARI</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404664"/>
            <a:ext cx="8229600" cy="990600"/>
          </a:xfrm>
        </p:spPr>
        <p:txBody>
          <a:bodyPr/>
          <a:lstStyle/>
          <a:p>
            <a:pPr eaLnBrk="1" hangingPunct="1"/>
            <a:r>
              <a:rPr lang="tr-TR" altLang="tr-TR" b="1" dirty="0" smtClean="0"/>
              <a:t>Veri Kalitesi</a:t>
            </a:r>
            <a:endParaRPr lang="tr-TR" altLang="tr-TR" b="1" dirty="0" smtClean="0"/>
          </a:p>
        </p:txBody>
      </p:sp>
      <p:sp>
        <p:nvSpPr>
          <p:cNvPr id="152579" name="Rectangle 3"/>
          <p:cNvSpPr>
            <a:spLocks noGrp="1" noChangeArrowheads="1"/>
          </p:cNvSpPr>
          <p:nvPr>
            <p:ph type="body" idx="1"/>
          </p:nvPr>
        </p:nvSpPr>
        <p:spPr>
          <a:xfrm>
            <a:off x="457200" y="1484784"/>
            <a:ext cx="8363272" cy="5257800"/>
          </a:xfrm>
        </p:spPr>
        <p:txBody>
          <a:bodyPr>
            <a:noAutofit/>
          </a:bodyPr>
          <a:lstStyle/>
          <a:p>
            <a:pPr eaLnBrk="1" hangingPunct="1">
              <a:lnSpc>
                <a:spcPct val="90000"/>
              </a:lnSpc>
              <a:spcAft>
                <a:spcPts val="600"/>
              </a:spcAft>
            </a:pPr>
            <a:r>
              <a:rPr lang="tr-TR" altLang="tr-TR" sz="2600" noProof="1" smtClean="0"/>
              <a:t>Uluslararası Standardizasyon Kuruluşunun (International Standardization Organization:ISO) 8402 nolu standardı olan </a:t>
            </a:r>
            <a:r>
              <a:rPr lang="tr-TR" altLang="tr-TR" sz="2600" b="1" noProof="1" smtClean="0"/>
              <a:t>ISO 8402</a:t>
            </a:r>
            <a:r>
              <a:rPr lang="tr-TR" altLang="tr-TR" sz="2600" noProof="1" smtClean="0"/>
              <a:t>’ye göre </a:t>
            </a:r>
            <a:r>
              <a:rPr lang="tr-TR" altLang="tr-TR" sz="2600" b="1" noProof="1" smtClean="0"/>
              <a:t>kalite</a:t>
            </a:r>
            <a:r>
              <a:rPr lang="tr-TR" altLang="tr-TR" sz="2600" noProof="1" smtClean="0"/>
              <a:t>, bir ürün ya da hizmet biriminin tespit edilen ve öngörülen ihtiyaçları karşılama konusundaki uygunluğa ilişkin göstergelerin bütünüdür.</a:t>
            </a:r>
            <a:endParaRPr lang="tr-TR" altLang="tr-TR" sz="2600" noProof="1" smtClean="0"/>
          </a:p>
          <a:p>
            <a:pPr eaLnBrk="1" hangingPunct="1">
              <a:lnSpc>
                <a:spcPct val="90000"/>
              </a:lnSpc>
              <a:spcAft>
                <a:spcPts val="600"/>
              </a:spcAft>
            </a:pPr>
            <a:r>
              <a:rPr lang="tr-TR" altLang="tr-TR" sz="2600" noProof="1" smtClean="0"/>
              <a:t>Başka bir ifadeyle </a:t>
            </a:r>
            <a:r>
              <a:rPr lang="tr-TR" altLang="tr-TR" sz="2600" b="1" noProof="1" smtClean="0"/>
              <a:t>kalite</a:t>
            </a:r>
            <a:r>
              <a:rPr lang="tr-TR" altLang="tr-TR" sz="2600" noProof="1" smtClean="0"/>
              <a:t>, bir ürün ya da hizmetin, üretici açısından istenen koşulları karşılaması ve kullanıcı açısından amaca uygun olması konularında, istatistiksel anlamda ölçülebilen, olumlu ya da olumsuz ayırt edici özellik ve karakteristikleri tanımlayan göstergelerin bütünüdür.</a:t>
            </a:r>
            <a:endParaRPr lang="tr-TR" altLang="tr-TR" sz="2600" noProof="1"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692696"/>
            <a:ext cx="7620000" cy="850106"/>
          </a:xfrm>
        </p:spPr>
        <p:txBody>
          <a:bodyPr vert="horz" lIns="91440" tIns="45720" rIns="91440" bIns="45720" rtlCol="0" anchor="ctr">
            <a:noAutofit/>
          </a:bodyPr>
          <a:lstStyle/>
          <a:p>
            <a:r>
              <a:rPr lang="tr-TR" b="1" i="1" dirty="0" smtClean="0">
                <a:solidFill>
                  <a:schemeClr val="accent4">
                    <a:lumMod val="75000"/>
                  </a:schemeClr>
                </a:solidFill>
              </a:rPr>
              <a:t>Verilerin </a:t>
            </a:r>
            <a:r>
              <a:rPr lang="tr-TR" b="1" i="1" dirty="0">
                <a:solidFill>
                  <a:schemeClr val="accent4">
                    <a:lumMod val="75000"/>
                  </a:schemeClr>
                </a:solidFill>
              </a:rPr>
              <a:t>Depolanması</a:t>
            </a:r>
            <a:endParaRPr lang="tr-TR" b="1" i="1" dirty="0">
              <a:solidFill>
                <a:schemeClr val="accent4">
                  <a:lumMod val="75000"/>
                </a:schemeClr>
              </a:solidFill>
            </a:endParaRPr>
          </a:p>
        </p:txBody>
      </p:sp>
      <p:sp>
        <p:nvSpPr>
          <p:cNvPr id="6" name="İçerik Yer Tutucusu 2"/>
          <p:cNvSpPr>
            <a:spLocks noGrp="1"/>
          </p:cNvSpPr>
          <p:nvPr>
            <p:ph idx="1"/>
          </p:nvPr>
        </p:nvSpPr>
        <p:spPr>
          <a:xfrm>
            <a:off x="395536" y="1556792"/>
            <a:ext cx="8568952" cy="3960440"/>
          </a:xfrm>
        </p:spPr>
        <p:txBody>
          <a:bodyPr>
            <a:noAutofit/>
          </a:bodyPr>
          <a:lstStyle/>
          <a:p>
            <a:r>
              <a:rPr lang="tr-TR" sz="3200" dirty="0" smtClean="0"/>
              <a:t>Coğrafi </a:t>
            </a:r>
            <a:r>
              <a:rPr lang="tr-TR" sz="3200" dirty="0"/>
              <a:t>verilerin depolanması için kullanılan iki temel model vardır: </a:t>
            </a:r>
            <a:endParaRPr lang="tr-TR" sz="3200" dirty="0" smtClean="0"/>
          </a:p>
          <a:p>
            <a:pPr lvl="1"/>
            <a:r>
              <a:rPr lang="tr-TR" sz="2800" dirty="0" smtClean="0"/>
              <a:t>Vektör</a:t>
            </a:r>
            <a:endParaRPr lang="tr-TR" sz="2800" dirty="0" smtClean="0"/>
          </a:p>
          <a:p>
            <a:pPr lvl="1"/>
            <a:r>
              <a:rPr lang="tr-TR" sz="2800" dirty="0" smtClean="0"/>
              <a:t>Raster</a:t>
            </a:r>
            <a:endParaRPr lang="tr-TR" sz="2800" dirty="0" smtClean="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404664"/>
            <a:ext cx="8229600" cy="990600"/>
          </a:xfrm>
        </p:spPr>
        <p:txBody>
          <a:bodyPr/>
          <a:lstStyle/>
          <a:p>
            <a:pPr eaLnBrk="1" hangingPunct="1"/>
            <a:r>
              <a:rPr lang="tr-TR" altLang="tr-TR" b="1" dirty="0" smtClean="0"/>
              <a:t>Veri Kalitesi</a:t>
            </a:r>
            <a:endParaRPr lang="tr-TR" altLang="tr-TR" b="1" dirty="0" smtClean="0"/>
          </a:p>
        </p:txBody>
      </p:sp>
      <p:sp>
        <p:nvSpPr>
          <p:cNvPr id="153603" name="Rectangle 3"/>
          <p:cNvSpPr>
            <a:spLocks noGrp="1" noChangeArrowheads="1"/>
          </p:cNvSpPr>
          <p:nvPr>
            <p:ph type="body" idx="1"/>
          </p:nvPr>
        </p:nvSpPr>
        <p:spPr/>
        <p:txBody>
          <a:bodyPr>
            <a:normAutofit/>
          </a:bodyPr>
          <a:lstStyle/>
          <a:p>
            <a:pPr eaLnBrk="1" hangingPunct="1">
              <a:spcAft>
                <a:spcPts val="600"/>
              </a:spcAft>
            </a:pPr>
            <a:r>
              <a:rPr lang="tr-TR" altLang="tr-TR" sz="3200" b="1" noProof="1" smtClean="0"/>
              <a:t>Doğruluk (accuracy): </a:t>
            </a:r>
            <a:r>
              <a:rPr lang="tr-TR" altLang="tr-TR" sz="3200" noProof="1" smtClean="0"/>
              <a:t>Bir harita veya sayısal veritabanındaki bilginin gerçeği ne kadar yansıttığının ölçütüdür. </a:t>
            </a:r>
            <a:endParaRPr lang="tr-TR" altLang="tr-TR" sz="3200" noProof="1" smtClean="0"/>
          </a:p>
          <a:p>
            <a:pPr eaLnBrk="1" hangingPunct="1">
              <a:spcAft>
                <a:spcPts val="600"/>
              </a:spcAft>
            </a:pPr>
            <a:r>
              <a:rPr lang="tr-TR" altLang="tr-TR" sz="3200" b="1" noProof="1" smtClean="0"/>
              <a:t>Hassasiyet (precision): </a:t>
            </a:r>
            <a:r>
              <a:rPr lang="tr-TR" altLang="tr-TR" sz="3200" noProof="1" smtClean="0"/>
              <a:t>Benzer koşullar altında yapılan tekrarlı ölçümlerin birbirlerine olan yakınlığıdır.</a:t>
            </a:r>
            <a:endParaRPr lang="tr-TR" altLang="tr-TR" sz="3200" noProof="1" smtClean="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350168"/>
            <a:ext cx="8229600" cy="990600"/>
          </a:xfrm>
        </p:spPr>
        <p:txBody>
          <a:bodyPr/>
          <a:lstStyle/>
          <a:p>
            <a:pPr eaLnBrk="1" hangingPunct="1"/>
            <a:r>
              <a:rPr lang="tr-TR" altLang="tr-TR" b="1" dirty="0" smtClean="0"/>
              <a:t>Veri Kalitesi</a:t>
            </a:r>
            <a:endParaRPr lang="tr-TR" altLang="tr-TR" b="1" dirty="0" smtClean="0"/>
          </a:p>
        </p:txBody>
      </p:sp>
      <p:sp>
        <p:nvSpPr>
          <p:cNvPr id="154627" name="Rectangle 3"/>
          <p:cNvSpPr>
            <a:spLocks noGrp="1" noChangeArrowheads="1"/>
          </p:cNvSpPr>
          <p:nvPr>
            <p:ph type="body" idx="1"/>
          </p:nvPr>
        </p:nvSpPr>
        <p:spPr/>
        <p:txBody>
          <a:bodyPr/>
          <a:lstStyle/>
          <a:p>
            <a:pPr eaLnBrk="1" hangingPunct="1">
              <a:spcAft>
                <a:spcPts val="600"/>
              </a:spcAft>
              <a:buFont typeface="Wingdings" panose="05000000000000000000" pitchFamily="2" charset="2"/>
              <a:buNone/>
            </a:pPr>
            <a:r>
              <a:rPr lang="tr-TR" altLang="tr-TR" sz="2800" noProof="1" smtClean="0"/>
              <a:t>	Doğruluk ve hassasiyet arasındaki farkın daha iyi anlaşılabilmesi için bir örnek vermek gerekirse;</a:t>
            </a:r>
            <a:endParaRPr lang="tr-TR" altLang="tr-TR" sz="2800" noProof="1" smtClean="0"/>
          </a:p>
          <a:p>
            <a:pPr eaLnBrk="1" hangingPunct="1">
              <a:spcAft>
                <a:spcPts val="600"/>
              </a:spcAft>
            </a:pPr>
            <a:r>
              <a:rPr lang="tr-TR" altLang="tr-TR" sz="2800" b="1" noProof="1" smtClean="0"/>
              <a:t>Doğruluk</a:t>
            </a:r>
            <a:r>
              <a:rPr lang="tr-TR" altLang="tr-TR" sz="2800" noProof="1" smtClean="0"/>
              <a:t>; bir atış poligonunda yapılacak atışların hedefin tam ortasına isabet ettirilmesi halidir.</a:t>
            </a:r>
            <a:endParaRPr lang="tr-TR" altLang="tr-TR" sz="2800" noProof="1" smtClean="0"/>
          </a:p>
          <a:p>
            <a:pPr eaLnBrk="1" hangingPunct="1">
              <a:spcAft>
                <a:spcPts val="600"/>
              </a:spcAft>
            </a:pPr>
            <a:r>
              <a:rPr lang="tr-TR" altLang="tr-TR" sz="2800" b="1" noProof="1" smtClean="0"/>
              <a:t>Hassasiyet</a:t>
            </a:r>
            <a:r>
              <a:rPr lang="tr-TR" altLang="tr-TR" sz="2800" noProof="1" smtClean="0"/>
              <a:t>; bir atış poligonunda hedeften ziyade yapılan atışların üst üste düşmesi yani atış noktalarının birbirine yakın olması halidir.</a:t>
            </a:r>
            <a:endParaRPr lang="tr-TR" altLang="tr-TR" sz="2800" noProof="1" smtClean="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35696" y="908719"/>
            <a:ext cx="5544616" cy="5636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404664"/>
            <a:ext cx="8229600" cy="990600"/>
          </a:xfrm>
        </p:spPr>
        <p:txBody>
          <a:bodyPr/>
          <a:lstStyle/>
          <a:p>
            <a:pPr eaLnBrk="1" hangingPunct="1"/>
            <a:r>
              <a:rPr lang="tr-TR" altLang="tr-TR" b="1" dirty="0" smtClean="0"/>
              <a:t>Veri Kalitesi</a:t>
            </a:r>
            <a:endParaRPr lang="tr-TR" altLang="tr-TR" b="1" dirty="0" smtClean="0"/>
          </a:p>
        </p:txBody>
      </p:sp>
      <p:sp>
        <p:nvSpPr>
          <p:cNvPr id="155651" name="Rectangle 3"/>
          <p:cNvSpPr>
            <a:spLocks noGrp="1" noChangeArrowheads="1"/>
          </p:cNvSpPr>
          <p:nvPr>
            <p:ph type="body" idx="1"/>
          </p:nvPr>
        </p:nvSpPr>
        <p:spPr/>
        <p:txBody>
          <a:bodyPr/>
          <a:lstStyle/>
          <a:p>
            <a:pPr eaLnBrk="1" hangingPunct="1">
              <a:spcAft>
                <a:spcPct val="20000"/>
              </a:spcAft>
            </a:pPr>
            <a:r>
              <a:rPr lang="tr-TR" altLang="tr-TR" sz="2800" noProof="1" smtClean="0"/>
              <a:t>Doğruluk, veri setindeki hataların sayısı ve/veya hata miktarı ile ilgilidir.</a:t>
            </a:r>
            <a:endParaRPr lang="tr-TR" altLang="tr-TR" sz="2800" noProof="1" smtClean="0"/>
          </a:p>
          <a:p>
            <a:pPr eaLnBrk="1" hangingPunct="1">
              <a:spcAft>
                <a:spcPct val="20000"/>
              </a:spcAft>
            </a:pPr>
            <a:r>
              <a:rPr lang="tr-TR" altLang="tr-TR" sz="2800" noProof="1" smtClean="0"/>
              <a:t>Bir veri seti için hassasiyet, ölçü düzeyi ve veri tanımının derecesi olarak ifade edilebilir.</a:t>
            </a:r>
            <a:endParaRPr lang="tr-TR" altLang="tr-TR" sz="2800" noProof="1" smtClean="0"/>
          </a:p>
          <a:p>
            <a:pPr eaLnBrk="1" hangingPunct="1">
              <a:spcAft>
                <a:spcPct val="20000"/>
              </a:spcAft>
            </a:pPr>
            <a:endParaRPr lang="tr-TR" altLang="tr-TR" sz="2800" noProof="1" smtClean="0"/>
          </a:p>
          <a:p>
            <a:pPr eaLnBrk="1" hangingPunct="1">
              <a:spcAft>
                <a:spcPct val="20000"/>
              </a:spcAft>
              <a:buFont typeface="Wingdings" panose="05000000000000000000" pitchFamily="2" charset="2"/>
              <a:buNone/>
            </a:pPr>
            <a:r>
              <a:rPr lang="tr-TR" altLang="tr-TR" sz="2800" noProof="1" smtClean="0"/>
              <a:t>	</a:t>
            </a:r>
            <a:r>
              <a:rPr lang="tr-TR" altLang="tr-TR" sz="2800" b="1" noProof="1" smtClean="0"/>
              <a:t>Unutulmamalıdır ki bir veri ne kadar hassas elde edilmiş olursa olsun, bu durum o verinin doğru olduğu anlamına gelmez.</a:t>
            </a:r>
            <a:r>
              <a:rPr lang="tr-TR" altLang="tr-TR" sz="2800" noProof="1" smtClean="0"/>
              <a:t> </a:t>
            </a:r>
            <a:endParaRPr lang="tr-TR" altLang="tr-TR" sz="2800" noProof="1" smtClean="0"/>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57200" y="332656"/>
            <a:ext cx="8229600" cy="990600"/>
          </a:xfrm>
        </p:spPr>
        <p:txBody>
          <a:bodyPr/>
          <a:lstStyle/>
          <a:p>
            <a:pPr eaLnBrk="1" hangingPunct="1"/>
            <a:r>
              <a:rPr lang="tr-TR" altLang="tr-TR" sz="4000" b="1" dirty="0" smtClean="0"/>
              <a:t>CBS Verileri İçin Kalite Ölçütleri</a:t>
            </a:r>
            <a:endParaRPr lang="tr-TR" altLang="tr-TR" sz="4000" b="1" dirty="0" smtClean="0"/>
          </a:p>
        </p:txBody>
      </p:sp>
      <p:sp>
        <p:nvSpPr>
          <p:cNvPr id="156675" name="Rectangle 3"/>
          <p:cNvSpPr>
            <a:spLocks noGrp="1" noChangeArrowheads="1"/>
          </p:cNvSpPr>
          <p:nvPr>
            <p:ph type="body" idx="1"/>
          </p:nvPr>
        </p:nvSpPr>
        <p:spPr/>
        <p:txBody>
          <a:bodyPr>
            <a:noAutofit/>
          </a:bodyPr>
          <a:lstStyle/>
          <a:p>
            <a:pPr eaLnBrk="1" hangingPunct="1">
              <a:lnSpc>
                <a:spcPct val="80000"/>
              </a:lnSpc>
              <a:spcAft>
                <a:spcPts val="600"/>
              </a:spcAft>
            </a:pPr>
            <a:r>
              <a:rPr lang="tr-TR" altLang="tr-TR" sz="2800" noProof="1" smtClean="0"/>
              <a:t>Konum doğruluğu (yatay ve düşey konum doğruluğu standart sapma, karesel ortalama hata vb. doğruluk ölçütleriyle denetlenir)</a:t>
            </a:r>
            <a:endParaRPr lang="tr-TR" altLang="tr-TR" sz="2800" noProof="1" smtClean="0"/>
          </a:p>
          <a:p>
            <a:pPr eaLnBrk="1" hangingPunct="1">
              <a:lnSpc>
                <a:spcPct val="80000"/>
              </a:lnSpc>
              <a:spcAft>
                <a:spcPts val="600"/>
              </a:spcAft>
            </a:pPr>
            <a:r>
              <a:rPr lang="tr-TR" altLang="tr-TR" sz="2800" noProof="1" smtClean="0"/>
              <a:t>Detay doğruluğu (veri setinde yer alan detayların gerçek durum ile uyumu)</a:t>
            </a:r>
            <a:endParaRPr lang="tr-TR" altLang="tr-TR" sz="2800" noProof="1" smtClean="0"/>
          </a:p>
          <a:p>
            <a:pPr eaLnBrk="1" hangingPunct="1">
              <a:lnSpc>
                <a:spcPct val="80000"/>
              </a:lnSpc>
              <a:spcAft>
                <a:spcPts val="600"/>
              </a:spcAft>
            </a:pPr>
            <a:r>
              <a:rPr lang="tr-TR" altLang="tr-TR" sz="2800" noProof="1" smtClean="0"/>
              <a:t>Öznitelik doğruluğu</a:t>
            </a:r>
            <a:endParaRPr lang="tr-TR" altLang="tr-TR" sz="2800" noProof="1" smtClean="0"/>
          </a:p>
          <a:p>
            <a:pPr eaLnBrk="1" hangingPunct="1">
              <a:lnSpc>
                <a:spcPct val="80000"/>
              </a:lnSpc>
              <a:spcAft>
                <a:spcPts val="600"/>
              </a:spcAft>
            </a:pPr>
            <a:r>
              <a:rPr lang="tr-TR" altLang="tr-TR" sz="2800" noProof="1" smtClean="0"/>
              <a:t>Tutarlılık (topolojik ve mantıksal tutarlılık)</a:t>
            </a:r>
            <a:endParaRPr lang="tr-TR" altLang="tr-TR" sz="2800" noProof="1" smtClean="0"/>
          </a:p>
          <a:p>
            <a:pPr eaLnBrk="1" hangingPunct="1">
              <a:lnSpc>
                <a:spcPct val="80000"/>
              </a:lnSpc>
              <a:spcAft>
                <a:spcPts val="600"/>
              </a:spcAft>
            </a:pPr>
            <a:r>
              <a:rPr lang="tr-TR" altLang="tr-TR" sz="2800" noProof="1" smtClean="0"/>
              <a:t>Tamlık</a:t>
            </a:r>
            <a:endParaRPr lang="tr-TR" altLang="tr-TR" sz="2800" noProof="1" smtClean="0"/>
          </a:p>
          <a:p>
            <a:pPr eaLnBrk="1" hangingPunct="1">
              <a:lnSpc>
                <a:spcPct val="80000"/>
              </a:lnSpc>
              <a:spcAft>
                <a:spcPts val="600"/>
              </a:spcAft>
            </a:pPr>
            <a:r>
              <a:rPr lang="tr-TR" altLang="tr-TR" sz="2800" noProof="1" smtClean="0"/>
              <a:t>Güncellik</a:t>
            </a:r>
            <a:endParaRPr lang="tr-TR" altLang="tr-TR" sz="2800" noProof="1" smtClean="0"/>
          </a:p>
          <a:p>
            <a:pPr eaLnBrk="1" hangingPunct="1">
              <a:lnSpc>
                <a:spcPct val="80000"/>
              </a:lnSpc>
              <a:spcAft>
                <a:spcPts val="600"/>
              </a:spcAft>
            </a:pPr>
            <a:r>
              <a:rPr lang="tr-TR" altLang="tr-TR" sz="2800" noProof="1" smtClean="0"/>
              <a:t>Veri seceresi (veri kaynağının adı, veri toplama yöntemi, tarihi vb.)</a:t>
            </a:r>
            <a:endParaRPr lang="tr-TR" altLang="tr-TR" sz="2800" noProof="1" smtClean="0"/>
          </a:p>
          <a:p>
            <a:pPr eaLnBrk="1" hangingPunct="1">
              <a:lnSpc>
                <a:spcPct val="80000"/>
              </a:lnSpc>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404664"/>
            <a:ext cx="8229600" cy="990600"/>
          </a:xfrm>
        </p:spPr>
        <p:txBody>
          <a:bodyPr/>
          <a:lstStyle/>
          <a:p>
            <a:pPr eaLnBrk="1" hangingPunct="1"/>
            <a:r>
              <a:rPr lang="tr-TR" altLang="tr-TR" sz="4000" b="1" dirty="0" smtClean="0"/>
              <a:t>CBS Verileri İçin Kalite Ölçütleri</a:t>
            </a:r>
            <a:endParaRPr lang="tr-TR" altLang="tr-TR" sz="4000" b="1" dirty="0" smtClean="0"/>
          </a:p>
        </p:txBody>
      </p:sp>
      <p:sp>
        <p:nvSpPr>
          <p:cNvPr id="157699" name="Rectangle 3"/>
          <p:cNvSpPr>
            <a:spLocks noGrp="1" noChangeArrowheads="1"/>
          </p:cNvSpPr>
          <p:nvPr>
            <p:ph type="body" idx="1"/>
          </p:nvPr>
        </p:nvSpPr>
        <p:spPr>
          <a:xfrm>
            <a:off x="457200" y="1412776"/>
            <a:ext cx="8229600" cy="1440160"/>
          </a:xfrm>
        </p:spPr>
        <p:txBody>
          <a:bodyPr/>
          <a:lstStyle/>
          <a:p>
            <a:pPr eaLnBrk="1" hangingPunct="1"/>
            <a:r>
              <a:rPr lang="tr-TR" altLang="tr-TR" sz="2400" dirty="0" smtClean="0"/>
              <a:t>Coğrafi veriler, farklı doğruluk, tutarlılık, tamlık ve güncellikteki çeşitli kaynaklardan toplanmış olabilir. Bu durum çoğu zaman veriler arasında tutarsızlığa yol açar.</a:t>
            </a:r>
            <a:endParaRPr lang="tr-TR" altLang="tr-TR" sz="2400" dirty="0" smtClean="0"/>
          </a:p>
        </p:txBody>
      </p:sp>
      <p:pic>
        <p:nvPicPr>
          <p:cNvPr id="157700"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2998788"/>
            <a:ext cx="7620000"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Autofit/>
          </a:bodyPr>
          <a:lstStyle/>
          <a:p>
            <a:pPr eaLnBrk="1" hangingPunct="1"/>
            <a:r>
              <a:rPr lang="tr-TR" altLang="tr-TR" b="1" dirty="0" smtClean="0"/>
              <a:t>Coğrafi Veri Kalitesini Etkileyen Hata Kaynakları</a:t>
            </a:r>
            <a:endParaRPr lang="tr-TR" altLang="tr-TR" b="1" dirty="0" smtClean="0"/>
          </a:p>
        </p:txBody>
      </p:sp>
      <p:sp>
        <p:nvSpPr>
          <p:cNvPr id="158723" name="Rectangle 3"/>
          <p:cNvSpPr>
            <a:spLocks noGrp="1" noChangeArrowheads="1"/>
          </p:cNvSpPr>
          <p:nvPr>
            <p:ph type="body" idx="1"/>
          </p:nvPr>
        </p:nvSpPr>
        <p:spPr>
          <a:xfrm>
            <a:off x="457200" y="1981200"/>
            <a:ext cx="8229600" cy="4525963"/>
          </a:xfrm>
        </p:spPr>
        <p:txBody>
          <a:bodyPr>
            <a:normAutofit/>
          </a:bodyPr>
          <a:lstStyle/>
          <a:p>
            <a:pPr eaLnBrk="1" hangingPunct="1">
              <a:spcAft>
                <a:spcPts val="600"/>
              </a:spcAft>
            </a:pPr>
            <a:r>
              <a:rPr lang="tr-TR" altLang="tr-TR" sz="2800" noProof="1" smtClean="0"/>
              <a:t>Modellendirme hataları</a:t>
            </a:r>
            <a:endParaRPr lang="tr-TR" altLang="tr-TR" sz="2800" noProof="1" smtClean="0"/>
          </a:p>
          <a:p>
            <a:pPr eaLnBrk="1" hangingPunct="1">
              <a:spcAft>
                <a:spcPts val="600"/>
              </a:spcAft>
            </a:pPr>
            <a:r>
              <a:rPr lang="tr-TR" altLang="tr-TR" sz="2800" noProof="1" smtClean="0"/>
              <a:t>Veri kaynağı hataları</a:t>
            </a:r>
            <a:endParaRPr lang="tr-TR" altLang="tr-TR" sz="2800" noProof="1" smtClean="0"/>
          </a:p>
          <a:p>
            <a:pPr eaLnBrk="1" hangingPunct="1">
              <a:spcAft>
                <a:spcPts val="600"/>
              </a:spcAft>
            </a:pPr>
            <a:r>
              <a:rPr lang="tr-TR" altLang="tr-TR" sz="2800" noProof="1" smtClean="0"/>
              <a:t>Veri toplama ve giriş hataları</a:t>
            </a:r>
            <a:endParaRPr lang="tr-TR" altLang="tr-TR" sz="2800" noProof="1" smtClean="0"/>
          </a:p>
          <a:p>
            <a:pPr eaLnBrk="1" hangingPunct="1">
              <a:spcAft>
                <a:spcPts val="600"/>
              </a:spcAft>
            </a:pPr>
            <a:r>
              <a:rPr lang="tr-TR" altLang="tr-TR" sz="2800" noProof="1" smtClean="0"/>
              <a:t>Veri depolama hataları</a:t>
            </a:r>
            <a:endParaRPr lang="tr-TR" altLang="tr-TR" sz="2800" noProof="1" smtClean="0"/>
          </a:p>
          <a:p>
            <a:pPr eaLnBrk="1" hangingPunct="1">
              <a:spcAft>
                <a:spcPts val="600"/>
              </a:spcAft>
            </a:pPr>
            <a:r>
              <a:rPr lang="tr-TR" altLang="tr-TR" sz="2800" noProof="1" smtClean="0"/>
              <a:t>Veri işleme ve analiz hataları</a:t>
            </a:r>
            <a:endParaRPr lang="tr-TR" altLang="tr-TR" sz="2800" noProof="1" smtClean="0"/>
          </a:p>
          <a:p>
            <a:pPr eaLnBrk="1" hangingPunct="1">
              <a:spcAft>
                <a:spcPts val="600"/>
              </a:spcAft>
            </a:pPr>
            <a:r>
              <a:rPr lang="tr-TR" altLang="tr-TR" sz="2800" noProof="1" smtClean="0"/>
              <a:t>Veri sunuş hataları</a:t>
            </a:r>
            <a:endParaRPr lang="tr-TR" altLang="tr-TR" sz="2800" noProof="1" smtClean="0"/>
          </a:p>
          <a:p>
            <a:pPr eaLnBrk="1" hangingPunct="1">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332656"/>
            <a:ext cx="8229600" cy="962744"/>
          </a:xfrm>
        </p:spPr>
        <p:txBody>
          <a:bodyPr/>
          <a:lstStyle/>
          <a:p>
            <a:pPr eaLnBrk="1" hangingPunct="1"/>
            <a:r>
              <a:rPr lang="tr-TR" altLang="tr-TR" b="1" noProof="1" smtClean="0">
                <a:solidFill>
                  <a:schemeClr val="tx1"/>
                </a:solidFill>
              </a:rPr>
              <a:t>Modellendirme hataları</a:t>
            </a:r>
            <a:endParaRPr lang="tr-TR" altLang="tr-TR" b="1" noProof="1" smtClean="0">
              <a:solidFill>
                <a:schemeClr val="tx1"/>
              </a:solidFill>
            </a:endParaRPr>
          </a:p>
        </p:txBody>
      </p:sp>
      <p:sp>
        <p:nvSpPr>
          <p:cNvPr id="159747" name="Rectangle 3"/>
          <p:cNvSpPr>
            <a:spLocks noGrp="1" noChangeArrowheads="1"/>
          </p:cNvSpPr>
          <p:nvPr>
            <p:ph type="body" idx="1"/>
          </p:nvPr>
        </p:nvSpPr>
        <p:spPr>
          <a:xfrm>
            <a:off x="457200" y="1475184"/>
            <a:ext cx="8458200" cy="4042048"/>
          </a:xfrm>
        </p:spPr>
        <p:txBody>
          <a:bodyPr>
            <a:normAutofit/>
          </a:bodyPr>
          <a:lstStyle/>
          <a:p>
            <a:pPr eaLnBrk="1" hangingPunct="1">
              <a:lnSpc>
                <a:spcPct val="80000"/>
              </a:lnSpc>
              <a:spcAft>
                <a:spcPct val="30000"/>
              </a:spcAft>
            </a:pPr>
            <a:r>
              <a:rPr lang="tr-TR" altLang="tr-TR" sz="2600" noProof="1" smtClean="0"/>
              <a:t>Gerçek dünyanın modellendirilmesi esnasında bazı detayların mekânsal ve zamansal tanımlanmasındaki belirsizliklerdir. </a:t>
            </a:r>
            <a:endParaRPr lang="tr-TR" altLang="tr-TR" sz="2600" noProof="1" smtClean="0"/>
          </a:p>
          <a:p>
            <a:pPr eaLnBrk="1" hangingPunct="1">
              <a:lnSpc>
                <a:spcPct val="80000"/>
              </a:lnSpc>
              <a:spcAft>
                <a:spcPct val="30000"/>
              </a:spcAft>
            </a:pPr>
            <a:r>
              <a:rPr lang="tr-TR" altLang="tr-TR" sz="2600" noProof="1" smtClean="0"/>
              <a:t>Coğrafi verilerin aksine gerçek dünya varlıkları birbirlerinden her zaman kesin sınırlar ile ayrılmazlar. Örneğin bir çayırlık alanın, orman içinde de devam etmesi, orman ve çayırlık alan sınırının belirsiz olmasına yol açar. Ayrıca, zamanın fonksiyonu olarak konum değiştiren detayların (deniz kıyısı, göl kıyısı, akarsu kıyısı vb.) modellendirilmesinde de belirsizliklerden dolayı hatalar yapılır. </a:t>
            </a:r>
            <a:endParaRPr lang="tr-TR" altLang="tr-TR" sz="2600" noProof="1" smtClean="0"/>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b="1" noProof="1">
                <a:solidFill>
                  <a:schemeClr val="tx1"/>
                </a:solidFill>
              </a:rPr>
              <a:t>Modellendirme hataları</a:t>
            </a:r>
            <a:endParaRPr lang="tr-TR" altLang="tr-TR" b="1" noProof="1">
              <a:solidFill>
                <a:schemeClr val="tx1"/>
              </a:solidFill>
            </a:endParaRPr>
          </a:p>
        </p:txBody>
      </p:sp>
      <p:sp>
        <p:nvSpPr>
          <p:cNvPr id="160771" name="Rectangle 3"/>
          <p:cNvSpPr>
            <a:spLocks noGrp="1" noChangeArrowheads="1"/>
          </p:cNvSpPr>
          <p:nvPr>
            <p:ph type="body" idx="1"/>
          </p:nvPr>
        </p:nvSpPr>
        <p:spPr>
          <a:xfrm>
            <a:off x="457200" y="1628800"/>
            <a:ext cx="8229600" cy="4876800"/>
          </a:xfrm>
        </p:spPr>
        <p:txBody>
          <a:bodyPr>
            <a:normAutofit/>
          </a:bodyPr>
          <a:lstStyle/>
          <a:p>
            <a:pPr eaLnBrk="1" hangingPunct="1">
              <a:lnSpc>
                <a:spcPct val="80000"/>
              </a:lnSpc>
              <a:spcAft>
                <a:spcPct val="30000"/>
              </a:spcAft>
            </a:pPr>
            <a:r>
              <a:rPr lang="tr-TR" altLang="tr-TR" sz="2800" noProof="1" smtClean="0"/>
              <a:t>Gerçek dünya varlıklarının bilgisayar ortamında modellendirilmesinde farklı detay öznitelik kataloglarının, farklı veri yapılarının (raster, vektör) ve farklı depolama tekniklerinin (topolojik, spagetti) kullanılması sonucu hatalar oluşacaktır. Örneğin gerçek dünyada bir alan kaplayan yol varlığının bilgisayar ortamında vektör yapıda bir çizgi detay olarak ya da pikseller dizisi ile temsil edilmesinde veri modellendirme hatası söz konusu olur.</a:t>
            </a:r>
            <a:endParaRPr lang="tr-TR" altLang="tr-TR" sz="2800" noProof="1" smtClean="0"/>
          </a:p>
          <a:p>
            <a:pPr eaLnBrk="1" hangingPunct="1">
              <a:lnSpc>
                <a:spcPct val="80000"/>
              </a:lnSpc>
            </a:pPr>
            <a:endParaRPr lang="tr-TR" altLang="tr-TR" sz="2800" noProof="1" smtClean="0"/>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228600"/>
            <a:ext cx="8229600" cy="1143000"/>
          </a:xfrm>
        </p:spPr>
        <p:txBody>
          <a:bodyPr vert="horz" lIns="91440" tIns="45720" rIns="91440" bIns="45720" rtlCol="0" anchor="ctr">
            <a:normAutofit/>
          </a:bodyPr>
          <a:lstStyle/>
          <a:p>
            <a:r>
              <a:rPr lang="tr-TR" altLang="tr-TR" b="1" dirty="0">
                <a:solidFill>
                  <a:schemeClr val="tx1"/>
                </a:solidFill>
              </a:rPr>
              <a:t>Veri kaynağı hataları</a:t>
            </a:r>
            <a:endParaRPr lang="tr-TR" altLang="tr-TR" b="1" dirty="0">
              <a:solidFill>
                <a:schemeClr val="tx1"/>
              </a:solidFill>
            </a:endParaRPr>
          </a:p>
        </p:txBody>
      </p:sp>
      <p:sp>
        <p:nvSpPr>
          <p:cNvPr id="161795" name="Rectangle 3"/>
          <p:cNvSpPr>
            <a:spLocks noGrp="1" noChangeArrowheads="1"/>
          </p:cNvSpPr>
          <p:nvPr>
            <p:ph type="body" idx="1"/>
          </p:nvPr>
        </p:nvSpPr>
        <p:spPr>
          <a:xfrm>
            <a:off x="467544" y="1447800"/>
            <a:ext cx="8382000" cy="5257800"/>
          </a:xfrm>
        </p:spPr>
        <p:txBody>
          <a:bodyPr>
            <a:normAutofit/>
          </a:bodyPr>
          <a:lstStyle/>
          <a:p>
            <a:pPr eaLnBrk="1" hangingPunct="1">
              <a:lnSpc>
                <a:spcPct val="80000"/>
              </a:lnSpc>
              <a:spcAft>
                <a:spcPts val="600"/>
              </a:spcAft>
            </a:pPr>
            <a:r>
              <a:rPr lang="tr-TR" altLang="tr-TR" sz="2600" noProof="1" smtClean="0"/>
              <a:t>Veri toplamada kullanılan basılı haritalar, baskı kalıpları, hava fotoğrafları, uydu görüntüleri ve mevcut sayısal verilerdeki hatalardan oluşur. </a:t>
            </a:r>
            <a:endParaRPr lang="tr-TR" altLang="tr-TR" sz="2600" noProof="1" smtClean="0"/>
          </a:p>
          <a:p>
            <a:pPr lvl="1" eaLnBrk="1" hangingPunct="1">
              <a:lnSpc>
                <a:spcPct val="80000"/>
              </a:lnSpc>
              <a:spcAft>
                <a:spcPts val="600"/>
              </a:spcAft>
            </a:pPr>
            <a:r>
              <a:rPr lang="tr-TR" altLang="tr-TR" sz="2400" noProof="1" smtClean="0"/>
              <a:t>Basılı haritaların nem ve sıcaklık etkisinden dolayı boyut değiştirmesi, bu tür veri kaynaklarında hatalara neden olur.</a:t>
            </a:r>
            <a:endParaRPr lang="tr-TR" altLang="tr-TR" sz="2400" noProof="1" smtClean="0"/>
          </a:p>
          <a:p>
            <a:pPr lvl="1" eaLnBrk="1" hangingPunct="1">
              <a:lnSpc>
                <a:spcPct val="80000"/>
              </a:lnSpc>
              <a:spcAft>
                <a:spcPts val="600"/>
              </a:spcAft>
            </a:pPr>
            <a:r>
              <a:rPr lang="tr-TR" altLang="tr-TR" sz="2400" noProof="1" smtClean="0"/>
              <a:t>Detay kalıpları, az da olsa yine boyut deformasyonuna sahiptirler.</a:t>
            </a:r>
            <a:endParaRPr lang="tr-TR" altLang="tr-TR" sz="2400" noProof="1" smtClean="0"/>
          </a:p>
          <a:p>
            <a:pPr lvl="1" eaLnBrk="1" hangingPunct="1">
              <a:lnSpc>
                <a:spcPct val="80000"/>
              </a:lnSpc>
              <a:spcAft>
                <a:spcPts val="600"/>
              </a:spcAft>
            </a:pPr>
            <a:r>
              <a:rPr lang="tr-TR" altLang="tr-TR" sz="2400" noProof="1" smtClean="0"/>
              <a:t>Hava fotoğrafları için de deformasyon söz konusu olduğu gibi; hava kamerasının merceğinden, atmosferik yansıma ve kırılmadan kaynaklanan hatalar da ortaya çıkar. Uydu görüntülerinde ise sensör ve atmosferik etkiler nedeniyle hatalar söz konusu olurken, bu hatalar kısmen giderilebilmektedir. </a:t>
            </a:r>
            <a:endParaRPr lang="tr-TR" altLang="tr-TR" sz="2400" noProof="1"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467544" y="1556792"/>
            <a:ext cx="8496944" cy="2232248"/>
          </a:xfrm>
        </p:spPr>
        <p:txBody>
          <a:bodyPr>
            <a:noAutofit/>
          </a:bodyPr>
          <a:lstStyle/>
          <a:p>
            <a:r>
              <a:rPr lang="tr-TR" sz="2400" dirty="0" smtClean="0"/>
              <a:t>Veri </a:t>
            </a:r>
            <a:r>
              <a:rPr lang="tr-TR" sz="2400" dirty="0"/>
              <a:t>işleme, verilerin çeşitli şekillerde değiştirilmesini içerir. </a:t>
            </a:r>
            <a:endParaRPr lang="tr-TR" sz="2400" dirty="0" smtClean="0"/>
          </a:p>
          <a:p>
            <a:r>
              <a:rPr lang="tr-TR" sz="2400" dirty="0" smtClean="0"/>
              <a:t>Veriler </a:t>
            </a:r>
            <a:r>
              <a:rPr lang="tr-TR" sz="2400" dirty="0"/>
              <a:t>bir CBS tarafından kullanılabilecek bir formata/biçime dönüştürülür. </a:t>
            </a:r>
            <a:endParaRPr lang="tr-TR" sz="2400" dirty="0" smtClean="0"/>
          </a:p>
          <a:p>
            <a:pPr lvl="1"/>
            <a:r>
              <a:rPr lang="tr-TR" sz="2400" dirty="0" smtClean="0"/>
              <a:t>Veri </a:t>
            </a:r>
            <a:r>
              <a:rPr lang="tr-TR" sz="2400" dirty="0"/>
              <a:t>formatı </a:t>
            </a:r>
            <a:r>
              <a:rPr lang="tr-TR" sz="2400" dirty="0" smtClean="0"/>
              <a:t>dönüşümü</a:t>
            </a:r>
            <a:endParaRPr lang="tr-TR" sz="2400" dirty="0" smtClean="0"/>
          </a:p>
          <a:p>
            <a:pPr lvl="1"/>
            <a:r>
              <a:rPr lang="tr-TR" sz="2400" dirty="0" smtClean="0"/>
              <a:t>Çizilen </a:t>
            </a:r>
            <a:r>
              <a:rPr lang="tr-TR" sz="2400" dirty="0"/>
              <a:t>detayların </a:t>
            </a:r>
            <a:r>
              <a:rPr lang="tr-TR" sz="2400" dirty="0" smtClean="0"/>
              <a:t>düzenlenmesi </a:t>
            </a:r>
            <a:endParaRPr lang="tr-TR" sz="2400" dirty="0" smtClean="0"/>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1640" y="3775050"/>
            <a:ext cx="589578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aşlık 1"/>
          <p:cNvSpPr txBox="1"/>
          <p:nvPr/>
        </p:nvSpPr>
        <p:spPr>
          <a:xfrm>
            <a:off x="395536" y="634678"/>
            <a:ext cx="7620000" cy="850106"/>
          </a:xfrm>
          <a:prstGeom prst="rect">
            <a:avLst/>
          </a:prstGeom>
        </p:spPr>
        <p:txBody>
          <a:bodyPr vert="horz" lIns="91440" tIns="45720" rIns="91440" bIns="45720" rtlCol="0" anchor="ctr">
            <a:noAutofit/>
          </a:bodyPr>
          <a:lstStyle>
            <a:lvl1pPr>
              <a:spcBef>
                <a:spcPct val="0"/>
              </a:spcBef>
              <a:buNone/>
              <a:defRPr sz="4000" b="1" i="1" spc="-100" baseline="0">
                <a:solidFill>
                  <a:schemeClr val="accent4">
                    <a:lumMod val="75000"/>
                  </a:schemeClr>
                </a:solidFill>
                <a:latin typeface="+mj-lt"/>
                <a:ea typeface="+mj-ea"/>
                <a:cs typeface="+mj-cs"/>
              </a:defRPr>
            </a:lvl1pPr>
          </a:lstStyle>
          <a:p>
            <a:r>
              <a:rPr lang="tr-TR" dirty="0" smtClean="0"/>
              <a:t>Verilerin </a:t>
            </a:r>
            <a:r>
              <a:rPr lang="tr-TR" dirty="0"/>
              <a:t>İşlenmesi </a:t>
            </a:r>
            <a:endParaRPr lang="tr-TR"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404664"/>
            <a:ext cx="8229600" cy="990600"/>
          </a:xfrm>
        </p:spPr>
        <p:txBody>
          <a:bodyPr vert="horz" lIns="91440" tIns="45720" rIns="91440" bIns="45720" rtlCol="0" anchor="ctr">
            <a:normAutofit/>
          </a:bodyPr>
          <a:lstStyle/>
          <a:p>
            <a:r>
              <a:rPr lang="tr-TR" altLang="tr-TR" b="1" dirty="0">
                <a:solidFill>
                  <a:schemeClr val="tx1"/>
                </a:solidFill>
              </a:rPr>
              <a:t>Veri </a:t>
            </a:r>
            <a:r>
              <a:rPr lang="tr-TR" altLang="tr-TR" b="1" dirty="0" smtClean="0">
                <a:solidFill>
                  <a:schemeClr val="tx1"/>
                </a:solidFill>
              </a:rPr>
              <a:t>toplama ve giriş </a:t>
            </a:r>
            <a:r>
              <a:rPr lang="tr-TR" altLang="tr-TR" b="1" dirty="0">
                <a:solidFill>
                  <a:schemeClr val="tx1"/>
                </a:solidFill>
              </a:rPr>
              <a:t>hataları</a:t>
            </a:r>
            <a:endParaRPr lang="tr-TR" altLang="tr-TR" b="1" dirty="0">
              <a:solidFill>
                <a:schemeClr val="tx1"/>
              </a:solidFill>
            </a:endParaRPr>
          </a:p>
        </p:txBody>
      </p:sp>
      <p:sp>
        <p:nvSpPr>
          <p:cNvPr id="162819" name="Rectangle 3"/>
          <p:cNvSpPr>
            <a:spLocks noGrp="1" noChangeArrowheads="1"/>
          </p:cNvSpPr>
          <p:nvPr>
            <p:ph type="body" idx="1"/>
          </p:nvPr>
        </p:nvSpPr>
        <p:spPr/>
        <p:txBody>
          <a:bodyPr>
            <a:normAutofit lnSpcReduction="10000"/>
          </a:bodyPr>
          <a:lstStyle/>
          <a:p>
            <a:pPr eaLnBrk="1" hangingPunct="1">
              <a:lnSpc>
                <a:spcPct val="80000"/>
              </a:lnSpc>
              <a:spcAft>
                <a:spcPct val="30000"/>
              </a:spcAft>
            </a:pPr>
            <a:r>
              <a:rPr lang="tr-TR" altLang="tr-TR" sz="2800" noProof="1" smtClean="0"/>
              <a:t>Veri toplamada ve girişinde kullanılan yöntemlere (sayısallaştırma, fotogrametrik değerlendirme, görüntü işleme, arazi ölçmeleri, veri ithali vb.) ilişkin hatalardır. </a:t>
            </a:r>
            <a:endParaRPr lang="tr-TR" altLang="tr-TR" sz="2800" noProof="1" smtClean="0"/>
          </a:p>
          <a:p>
            <a:pPr eaLnBrk="1" hangingPunct="1">
              <a:lnSpc>
                <a:spcPct val="80000"/>
              </a:lnSpc>
              <a:spcAft>
                <a:spcPct val="30000"/>
              </a:spcAft>
            </a:pPr>
            <a:r>
              <a:rPr lang="tr-TR" altLang="tr-TR" sz="2800" noProof="1" smtClean="0"/>
              <a:t>Raster tarama çözünürlüğü, detay türü, sayısallaştırma modu, veri kaynağı ölçeği bu tür hataları etkileyen faktörlere örnek olarak verilebilir. </a:t>
            </a:r>
            <a:endParaRPr lang="tr-TR" altLang="tr-TR" sz="2800" noProof="1" smtClean="0"/>
          </a:p>
          <a:p>
            <a:pPr eaLnBrk="1" hangingPunct="1">
              <a:lnSpc>
                <a:spcPct val="80000"/>
              </a:lnSpc>
              <a:spcAft>
                <a:spcPct val="30000"/>
              </a:spcAft>
            </a:pPr>
            <a:r>
              <a:rPr lang="tr-TR" altLang="tr-TR" sz="2800" noProof="1" smtClean="0"/>
              <a:t>Ayrıca, veri ithali esnasında, format ve veri yapısı farklılığından dolayı veri kaybı ile manyetik transfer medyasında bozulmalar gibi veri değişim sorunları nedeniyle oluşan hatalar da veri toplama ve giriş hataları olarak değerlendirilebilir.</a:t>
            </a:r>
            <a:endParaRPr lang="tr-TR" altLang="tr-TR" sz="2800" noProof="1" smtClean="0"/>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182880" lvl="1"/>
            <a:r>
              <a:rPr lang="tr-TR" altLang="tr-TR" sz="2800" b="1" noProof="1"/>
              <a:t>Mevcut sayısal verilerdeki hatalar, bu verilerin oluşturulmasında etken olan modellendirme, veri kaynağı, veri </a:t>
            </a:r>
            <a:r>
              <a:rPr lang="tr-TR" altLang="tr-TR" sz="2800" b="1" noProof="1" smtClean="0"/>
              <a:t>toplama ve giriş, </a:t>
            </a:r>
            <a:r>
              <a:rPr lang="tr-TR" altLang="tr-TR" sz="2800" b="1" noProof="1"/>
              <a:t>veri işleme, veri analizi ve veri sunuş hatalarının hepsini içerir.</a:t>
            </a:r>
            <a:endParaRPr lang="tr-TR" altLang="tr-TR" sz="2800" b="1" noProof="1"/>
          </a:p>
          <a:p>
            <a:endParaRPr lang="tr-TR" sz="2800" b="1" dirty="0"/>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İ</a:t>
            </a:r>
            <a:r>
              <a:rPr lang="tr-TR" b="1" dirty="0" smtClean="0"/>
              <a:t>nternet CBS</a:t>
            </a:r>
            <a:endParaRPr lang="tr-TR" b="1" dirty="0"/>
          </a:p>
        </p:txBody>
      </p:sp>
      <p:sp>
        <p:nvSpPr>
          <p:cNvPr id="3" name="İçerik Yer Tutucusu 2"/>
          <p:cNvSpPr>
            <a:spLocks noGrp="1"/>
          </p:cNvSpPr>
          <p:nvPr>
            <p:ph idx="1"/>
          </p:nvPr>
        </p:nvSpPr>
        <p:spPr/>
        <p:txBody>
          <a:bodyPr>
            <a:normAutofit/>
          </a:bodyPr>
          <a:lstStyle/>
          <a:p>
            <a:pPr>
              <a:spcAft>
                <a:spcPts val="600"/>
              </a:spcAft>
            </a:pPr>
            <a:r>
              <a:rPr lang="tr-TR" sz="2600" noProof="1" smtClean="0"/>
              <a:t>90'lı yılların teknolojilerinden olan İnternet ve CBS, veri ve bilgilere erişim, paylaşma, yayma ve analiz etme yöntemlerini değiştirmiştir. </a:t>
            </a:r>
            <a:endParaRPr lang="tr-TR" sz="2600" noProof="1" smtClean="0"/>
          </a:p>
          <a:p>
            <a:pPr>
              <a:spcAft>
                <a:spcPts val="600"/>
              </a:spcAft>
            </a:pPr>
            <a:r>
              <a:rPr lang="tr-TR" sz="2600" noProof="1" smtClean="0"/>
              <a:t>İnternet, her türlü mekânsal verinin erişilebilirliğini ve iletimini büyük ölçüde geliştirmiştir. </a:t>
            </a:r>
            <a:endParaRPr lang="tr-TR" sz="2600" noProof="1" smtClean="0"/>
          </a:p>
          <a:p>
            <a:pPr lvl="1">
              <a:spcAft>
                <a:spcPts val="600"/>
              </a:spcAft>
            </a:pPr>
            <a:r>
              <a:rPr lang="tr-TR" sz="2200" noProof="1" smtClean="0"/>
              <a:t>Devlet kurumları ve özel kuruluşlar da dâhil olmak üzere veri sağlayıcıları, veri ve bilgilerini Web’de yayınlamanın ve yaymanın kolaylığını keşfetmekte ve birçoğu kendi web sayfalarını oluşturmaktadır.</a:t>
            </a:r>
            <a:endParaRPr lang="tr-TR" sz="2200" noProof="1"/>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lstStyle/>
          <a:p>
            <a:r>
              <a:rPr lang="tr-TR" b="1" dirty="0"/>
              <a:t>İ</a:t>
            </a:r>
            <a:r>
              <a:rPr lang="tr-TR" b="1" dirty="0" smtClean="0"/>
              <a:t>nternet </a:t>
            </a:r>
            <a:r>
              <a:rPr lang="tr-TR" b="1" dirty="0"/>
              <a:t>CBS</a:t>
            </a:r>
            <a:endParaRPr lang="tr-TR" dirty="0"/>
          </a:p>
        </p:txBody>
      </p:sp>
      <p:sp>
        <p:nvSpPr>
          <p:cNvPr id="3" name="İçerik Yer Tutucusu 2"/>
          <p:cNvSpPr>
            <a:spLocks noGrp="1"/>
          </p:cNvSpPr>
          <p:nvPr>
            <p:ph idx="1"/>
          </p:nvPr>
        </p:nvSpPr>
        <p:spPr>
          <a:xfrm>
            <a:off x="457200" y="1412776"/>
            <a:ext cx="8229600" cy="4876800"/>
          </a:xfrm>
        </p:spPr>
        <p:txBody>
          <a:bodyPr>
            <a:noAutofit/>
          </a:bodyPr>
          <a:lstStyle/>
          <a:p>
            <a:r>
              <a:rPr lang="tr-TR" sz="2600" noProof="1" smtClean="0"/>
              <a:t>İnternet, farklı kaynaklardan gelen veri ve bilgilere kolay erişim sağlar. İnternet ile Web'den veri talep edilebilir ve indirilebilir. Sadece verilere erişmek ve iletmek için İnternet'in kullanılmasında (CBS verileri dâhil), kullanıcının verileri kendi yerel makinelerinde, bağımsız CBS yazılımı kurulu olarak kullanacağı varsayılır. Bu, kullanıcıların verileri daha verimli bir şekilde elde etmelerini sağlar ancak İnternetin bu şekilde faydası çok sınırlıdır. </a:t>
            </a:r>
            <a:endParaRPr lang="tr-TR" sz="2600" noProof="1"/>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a:lstStyle/>
          <a:p>
            <a:r>
              <a:rPr lang="tr-TR" b="1" dirty="0"/>
              <a:t>İ</a:t>
            </a:r>
            <a:r>
              <a:rPr lang="tr-TR" b="1" dirty="0" smtClean="0"/>
              <a:t>nternet </a:t>
            </a:r>
            <a:r>
              <a:rPr lang="tr-TR" b="1" dirty="0"/>
              <a:t>CBS</a:t>
            </a:r>
            <a:endParaRPr lang="tr-TR" dirty="0"/>
          </a:p>
        </p:txBody>
      </p:sp>
      <p:sp>
        <p:nvSpPr>
          <p:cNvPr id="3" name="İçerik Yer Tutucusu 2"/>
          <p:cNvSpPr>
            <a:spLocks noGrp="1"/>
          </p:cNvSpPr>
          <p:nvPr>
            <p:ph idx="1"/>
          </p:nvPr>
        </p:nvSpPr>
        <p:spPr/>
        <p:txBody>
          <a:bodyPr>
            <a:normAutofit/>
          </a:bodyPr>
          <a:lstStyle/>
          <a:p>
            <a:r>
              <a:rPr lang="tr-TR" sz="2600" dirty="0"/>
              <a:t>CBS kullanıcılarının verileri görüntülemek ve analiz etmek için CBS yazılımına sahip olmaları gerekir. Peki kullanıcıların yerel makinelerinde CBS yazılımı yüklü değilse? Bir kullanıcının </a:t>
            </a:r>
            <a:r>
              <a:rPr lang="tr-TR" sz="2600" dirty="0" smtClean="0"/>
              <a:t>yalnızca </a:t>
            </a:r>
            <a:r>
              <a:rPr lang="tr-TR" sz="2600" dirty="0"/>
              <a:t>ulaşım verilerini ve yol haritalarını İnternette görmesi gerekiyorsa ve sadece bunun için bir CBS yazılımı edinmek istemiyorsa? Mekânsal verileri İnternette nasıl yayınlayabilir ve kullanıcının kişisel CBS yazılımlarına sahip olmadan, mekânsal analiz yapmasına nasıl izin verebiliriz? </a:t>
            </a:r>
            <a:endParaRPr lang="tr-TR" sz="2600" dirty="0"/>
          </a:p>
          <a:p>
            <a:endParaRPr lang="tr-TR" sz="2600" dirty="0"/>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İ</a:t>
            </a:r>
            <a:r>
              <a:rPr lang="tr-TR" b="1" dirty="0" smtClean="0"/>
              <a:t>nternet </a:t>
            </a:r>
            <a:r>
              <a:rPr lang="tr-TR" b="1" dirty="0"/>
              <a:t>CBS</a:t>
            </a:r>
            <a:endParaRPr lang="tr-TR" dirty="0"/>
          </a:p>
        </p:txBody>
      </p:sp>
      <p:sp>
        <p:nvSpPr>
          <p:cNvPr id="3" name="İçerik Yer Tutucusu 2"/>
          <p:cNvSpPr>
            <a:spLocks noGrp="1"/>
          </p:cNvSpPr>
          <p:nvPr>
            <p:ph idx="1"/>
          </p:nvPr>
        </p:nvSpPr>
        <p:spPr>
          <a:xfrm>
            <a:off x="457200" y="1504528"/>
            <a:ext cx="8229600" cy="4876800"/>
          </a:xfrm>
        </p:spPr>
        <p:txBody>
          <a:bodyPr>
            <a:noAutofit/>
          </a:bodyPr>
          <a:lstStyle/>
          <a:p>
            <a:pPr>
              <a:spcAft>
                <a:spcPts val="600"/>
              </a:spcAft>
            </a:pPr>
            <a:r>
              <a:rPr lang="tr-TR" sz="2800" b="1" noProof="1" smtClean="0"/>
              <a:t>İnternet CBS, veri ve bilgilere erişmek, paylaşmak ve yaymak için yeni yollar sunan Internet ve CBS'yi birleştirir. </a:t>
            </a:r>
            <a:endParaRPr lang="tr-TR" sz="2800" b="1" noProof="1" smtClean="0"/>
          </a:p>
          <a:p>
            <a:pPr>
              <a:spcAft>
                <a:spcPts val="600"/>
              </a:spcAft>
            </a:pPr>
            <a:r>
              <a:rPr lang="tr-TR" sz="2800" noProof="1" smtClean="0"/>
              <a:t>İnternet CBS, İnternet üzerindeki mekânsal verilerin ele alınması için kullanılan yeni bir teknolojidir. </a:t>
            </a:r>
            <a:endParaRPr lang="tr-TR" sz="2800" noProof="1"/>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İnternet </a:t>
            </a:r>
            <a:r>
              <a:rPr lang="tr-TR" b="1" dirty="0"/>
              <a:t>CBS</a:t>
            </a:r>
            <a:endParaRPr lang="tr-TR" dirty="0"/>
          </a:p>
        </p:txBody>
      </p:sp>
      <p:sp>
        <p:nvSpPr>
          <p:cNvPr id="3" name="İçerik Yer Tutucusu 2"/>
          <p:cNvSpPr>
            <a:spLocks noGrp="1"/>
          </p:cNvSpPr>
          <p:nvPr>
            <p:ph idx="1"/>
          </p:nvPr>
        </p:nvSpPr>
        <p:spPr/>
        <p:txBody>
          <a:bodyPr vert="horz" lIns="91440" tIns="45720" rIns="91440" bIns="45720" rtlCol="0">
            <a:noAutofit/>
          </a:bodyPr>
          <a:lstStyle/>
          <a:p>
            <a:pPr>
              <a:spcAft>
                <a:spcPts val="600"/>
              </a:spcAft>
            </a:pPr>
            <a:r>
              <a:rPr lang="tr-TR" sz="2800" dirty="0" smtClean="0"/>
              <a:t>İnternet </a:t>
            </a:r>
            <a:r>
              <a:rPr lang="tr-TR" sz="2800" dirty="0"/>
              <a:t>CBS, interneti mekânsal verilerin görselleştirilmesini ve entegrasyonunu geliştirmek amacıyla veri ve analiz araçlarına erişmek ve iletmek için ana araç olarak kullanan, ağ merkezli bir CBS aracıdır. </a:t>
            </a:r>
            <a:endParaRPr lang="tr-TR" sz="2800" dirty="0"/>
          </a:p>
          <a:p>
            <a:pPr>
              <a:spcAft>
                <a:spcPts val="600"/>
              </a:spcAft>
            </a:pPr>
            <a:r>
              <a:rPr lang="tr-TR" sz="2800" dirty="0" smtClean="0"/>
              <a:t>İnternet </a:t>
            </a:r>
            <a:r>
              <a:rPr lang="tr-TR" sz="2800" dirty="0"/>
              <a:t>CBS, </a:t>
            </a:r>
            <a:r>
              <a:rPr lang="tr-TR" sz="2800" dirty="0" smtClean="0"/>
              <a:t>ağ </a:t>
            </a:r>
            <a:r>
              <a:rPr lang="tr-TR" sz="2800" dirty="0"/>
              <a:t>üzerinde mekânsal verilerin yayınlamasına, daha kolay paylaşımına ve ağ üzerinden tek bir sitede analizlerin yapılmasına izin veren yeni özelliklere sahiptir.</a:t>
            </a:r>
            <a:endParaRPr lang="tr-TR" sz="2800" dirty="0"/>
          </a:p>
          <a:p>
            <a:pPr>
              <a:spcAft>
                <a:spcPts val="600"/>
              </a:spcAft>
            </a:pPr>
            <a:endParaRPr lang="tr-TR" sz="2800" dirty="0"/>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a:t>İ</a:t>
            </a:r>
            <a:r>
              <a:rPr lang="tr-TR" b="1" dirty="0" smtClean="0"/>
              <a:t>nternet </a:t>
            </a:r>
            <a:r>
              <a:rPr lang="tr-TR" b="1" dirty="0"/>
              <a:t>CBS</a:t>
            </a:r>
            <a:endParaRPr lang="tr-TR" dirty="0"/>
          </a:p>
        </p:txBody>
      </p:sp>
      <p:sp>
        <p:nvSpPr>
          <p:cNvPr id="3" name="İçerik Yer Tutucusu 2"/>
          <p:cNvSpPr>
            <a:spLocks noGrp="1"/>
          </p:cNvSpPr>
          <p:nvPr>
            <p:ph idx="1"/>
          </p:nvPr>
        </p:nvSpPr>
        <p:spPr>
          <a:xfrm>
            <a:off x="457200" y="1600200"/>
            <a:ext cx="8363272" cy="4876800"/>
          </a:xfrm>
        </p:spPr>
        <p:txBody>
          <a:bodyPr>
            <a:normAutofit/>
          </a:bodyPr>
          <a:lstStyle/>
          <a:p>
            <a:pPr>
              <a:spcAft>
                <a:spcPts val="600"/>
              </a:spcAft>
            </a:pPr>
            <a:r>
              <a:rPr lang="tr-TR" sz="2600" b="1" noProof="1" smtClean="0"/>
              <a:t>İnternet CBS, İnternet üzerinden her yerde erişilebilirliği sayesinde önemli özelliklere sahiptir</a:t>
            </a:r>
            <a:r>
              <a:rPr lang="tr-TR" sz="2600" b="1" noProof="1"/>
              <a:t>:</a:t>
            </a:r>
            <a:r>
              <a:rPr lang="tr-TR" sz="2600" b="1" noProof="1" smtClean="0"/>
              <a:t> </a:t>
            </a:r>
            <a:endParaRPr lang="tr-TR" sz="2600" b="1" noProof="1" smtClean="0"/>
          </a:p>
          <a:p>
            <a:pPr>
              <a:spcAft>
                <a:spcPts val="600"/>
              </a:spcAft>
            </a:pPr>
            <a:r>
              <a:rPr lang="tr-TR" sz="2600" noProof="1" smtClean="0"/>
              <a:t>İnternet CBS’nin ilk özelliği olarak, kullanıcıların CBS yazılımı satın almaları gerekmez ve İnternet üzerinden CBS verilerine ve analiz işlevlerine erişebilirler. Bu nedenle, İnternet CBS “kitlelere CBS (GIS to the masses)” olarak da adlandırılmaktadır. Bu, verilerin paylaşımını kolaylaştırır.</a:t>
            </a:r>
            <a:endParaRPr lang="tr-TR" sz="2600" noProof="1"/>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a:t>İ</a:t>
            </a:r>
            <a:r>
              <a:rPr lang="tr-TR" b="1" dirty="0" smtClean="0"/>
              <a:t>nternet </a:t>
            </a:r>
            <a:r>
              <a:rPr lang="tr-TR" b="1" dirty="0"/>
              <a:t>CBS</a:t>
            </a:r>
            <a:endParaRPr lang="tr-TR" dirty="0"/>
          </a:p>
        </p:txBody>
      </p:sp>
      <p:sp>
        <p:nvSpPr>
          <p:cNvPr id="3" name="İçerik Yer Tutucusu 2"/>
          <p:cNvSpPr>
            <a:spLocks noGrp="1"/>
          </p:cNvSpPr>
          <p:nvPr>
            <p:ph idx="1"/>
          </p:nvPr>
        </p:nvSpPr>
        <p:spPr>
          <a:xfrm>
            <a:off x="457200" y="1600200"/>
            <a:ext cx="8363272" cy="4876800"/>
          </a:xfrm>
        </p:spPr>
        <p:txBody>
          <a:bodyPr>
            <a:normAutofit/>
          </a:bodyPr>
          <a:lstStyle/>
          <a:p>
            <a:r>
              <a:rPr lang="tr-TR" sz="2600" noProof="1" smtClean="0"/>
              <a:t>Internet CBS’nin ikinci özelliği, kullanıcılar ve mekânsal veriler arasındaki etkileşimdir. İnternet CBS, Web üzerindeki statik harita görüntüleri yerine etkileşimli haritalar sunar. Kullanıcılar yakınlaştırma, kaydırma, tanımlama (identify) ve sorgulamar gibi klasik CBS işlevlerini gerçekleştirerek haritalarla etkileşimli olarak çalışabilir. Haritalar internette dinamiktir.</a:t>
            </a:r>
            <a:endParaRPr lang="tr-TR" sz="2600" noProof="1" smtClean="0"/>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lstStyle/>
          <a:p>
            <a:r>
              <a:rPr lang="tr-TR" b="1" dirty="0"/>
              <a:t>İ</a:t>
            </a:r>
            <a:r>
              <a:rPr lang="tr-TR" b="1" dirty="0" smtClean="0"/>
              <a:t>nternet </a:t>
            </a:r>
            <a:r>
              <a:rPr lang="tr-TR" b="1" dirty="0"/>
              <a:t>CBS</a:t>
            </a:r>
            <a:endParaRPr lang="tr-TR" dirty="0"/>
          </a:p>
        </p:txBody>
      </p:sp>
      <p:sp>
        <p:nvSpPr>
          <p:cNvPr id="3" name="İçerik Yer Tutucusu 2"/>
          <p:cNvSpPr>
            <a:spLocks noGrp="1"/>
          </p:cNvSpPr>
          <p:nvPr>
            <p:ph idx="1"/>
          </p:nvPr>
        </p:nvSpPr>
        <p:spPr>
          <a:xfrm>
            <a:off x="457200" y="1288504"/>
            <a:ext cx="8229600" cy="4876800"/>
          </a:xfrm>
        </p:spPr>
        <p:txBody>
          <a:bodyPr>
            <a:normAutofit/>
          </a:bodyPr>
          <a:lstStyle/>
          <a:p>
            <a:r>
              <a:rPr lang="tr-TR" sz="2600" noProof="1" smtClean="0"/>
              <a:t>Internet CBS’nin üçüncü özelliği, güncel, gerçek zamanlı bilgileri içerebilmesidir. Bu, özellikle sevkiyat uygulamaları için önemlidir. Gerçek zamanlı olarak ürünün nerede bulunduğunu gösteren uygulamalar geliştirilmiştir. Gerçek zamanlı seyahat bilgi sistemleri, transit bilgileri ve seyahat planlaması konusunda, Internet CBS'yi otomatik araç yer belirleyicileri ve otomatik yolcu sayaçları ile ilişkilendirerek daha fazla uygulama geliştirilebilir.</a:t>
            </a:r>
            <a:endParaRPr lang="tr-TR" sz="2600" noProof="1" smtClean="0"/>
          </a:p>
          <a:p>
            <a:endParaRPr lang="tr-TR" sz="2600" noProof="1"/>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92696"/>
            <a:ext cx="7620000" cy="850106"/>
          </a:xfrm>
        </p:spPr>
        <p:txBody>
          <a:bodyPr vert="horz" lIns="91440" tIns="45720" rIns="91440" bIns="45720" rtlCol="0" anchor="ctr">
            <a:noAutofit/>
          </a:bodyPr>
          <a:lstStyle/>
          <a:p>
            <a:r>
              <a:rPr lang="tr-TR" b="1" i="1" dirty="0" smtClean="0">
                <a:solidFill>
                  <a:schemeClr val="accent4">
                    <a:lumMod val="75000"/>
                  </a:schemeClr>
                </a:solidFill>
              </a:rPr>
              <a:t>Veri </a:t>
            </a:r>
            <a:r>
              <a:rPr lang="tr-TR" b="1" i="1" dirty="0">
                <a:solidFill>
                  <a:schemeClr val="accent4">
                    <a:lumMod val="75000"/>
                  </a:schemeClr>
                </a:solidFill>
              </a:rPr>
              <a:t>Yönetimi</a:t>
            </a:r>
            <a:endParaRPr lang="tr-TR" b="1" i="1" dirty="0">
              <a:solidFill>
                <a:schemeClr val="accent4">
                  <a:lumMod val="75000"/>
                </a:schemeClr>
              </a:solidFill>
            </a:endParaRPr>
          </a:p>
        </p:txBody>
      </p:sp>
      <p:sp>
        <p:nvSpPr>
          <p:cNvPr id="6" name="İçerik Yer Tutucusu 2"/>
          <p:cNvSpPr>
            <a:spLocks noGrp="1"/>
          </p:cNvSpPr>
          <p:nvPr>
            <p:ph idx="1"/>
          </p:nvPr>
        </p:nvSpPr>
        <p:spPr>
          <a:xfrm>
            <a:off x="467544" y="1556792"/>
            <a:ext cx="8280920" cy="1584176"/>
          </a:xfrm>
        </p:spPr>
        <p:txBody>
          <a:bodyPr>
            <a:noAutofit/>
          </a:bodyPr>
          <a:lstStyle/>
          <a:p>
            <a:r>
              <a:rPr lang="tr-TR" dirty="0"/>
              <a:t>Veri yönetimi fonksiyonları, veri tabanının oluşturulmasını ve bunlara erişimi yönetir. Bu işlevler tutarlı veri girişi, güncelleme, silme ve erişim yöntemleri sunar. </a:t>
            </a:r>
            <a:endParaRPr lang="tr-TR" dirty="0" smtClean="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noProof="1" smtClean="0"/>
              <a:t>Konumsal Veri Altyapıları (KVA)</a:t>
            </a:r>
            <a:endParaRPr lang="tr-TR" noProof="1"/>
          </a:p>
        </p:txBody>
      </p:sp>
      <p:sp>
        <p:nvSpPr>
          <p:cNvPr id="3" name="İçerik Yer Tutucusu 2"/>
          <p:cNvSpPr>
            <a:spLocks noGrp="1"/>
          </p:cNvSpPr>
          <p:nvPr>
            <p:ph idx="1"/>
          </p:nvPr>
        </p:nvSpPr>
        <p:spPr/>
        <p:txBody>
          <a:bodyPr/>
          <a:lstStyle/>
          <a:p>
            <a:pPr>
              <a:lnSpc>
                <a:spcPct val="90000"/>
              </a:lnSpc>
              <a:spcBef>
                <a:spcPct val="0"/>
              </a:spcBef>
              <a:spcAft>
                <a:spcPts val="1200"/>
              </a:spcAft>
            </a:pPr>
            <a:r>
              <a:rPr lang="tr-TR" altLang="tr-TR" b="1" noProof="1" smtClean="0"/>
              <a:t>Konumsal Veri Altyapısı (KVA) = Mekânsal Veri Altyapısı (MVA) = Coğrafi Veri Altyapısı (CVA)</a:t>
            </a:r>
            <a:endParaRPr lang="tr-TR" altLang="tr-TR" b="1" noProof="1" smtClean="0"/>
          </a:p>
          <a:p>
            <a:pPr>
              <a:lnSpc>
                <a:spcPct val="90000"/>
              </a:lnSpc>
              <a:spcBef>
                <a:spcPct val="0"/>
              </a:spcBef>
              <a:spcAft>
                <a:spcPts val="1200"/>
              </a:spcAft>
            </a:pPr>
            <a:r>
              <a:rPr lang="tr-TR" altLang="tr-TR" noProof="1" smtClean="0"/>
              <a:t>KVA (MVA/CVA), konumsal veriye ihtiyaç duyan kamu kurumları, özel sektör, çeşitli organizasyonlar ve bireylerin konumsal veri erişimi ve kullanımını bilgi çağının gerektirdiği düzeyde gerçekleştirebileceği bir bilgi teknolojisidir.</a:t>
            </a:r>
            <a:endParaRPr lang="tr-TR" altLang="tr-TR" noProof="1" smtClean="0"/>
          </a:p>
          <a:p>
            <a:pPr>
              <a:lnSpc>
                <a:spcPct val="90000"/>
              </a:lnSpc>
              <a:spcBef>
                <a:spcPct val="0"/>
              </a:spcBef>
              <a:spcAft>
                <a:spcPts val="1200"/>
              </a:spcAft>
            </a:pPr>
            <a:r>
              <a:rPr lang="tr-TR" altLang="tr-TR" noProof="1" smtClean="0"/>
              <a:t>Diğer bir anlatımla KVA, kamu kurumlarının, özel sektörün, üniversitelerin, yerel yönetimlerin, çeşitli organizasyonların ve vatandaşların istedikleri konumsal veriye hızlı ve ekonomik olarak erişmelerini sağlayacak bir altyapıdır.</a:t>
            </a:r>
            <a:endParaRPr lang="tr-TR" altLang="tr-TR" noProof="1" smtClean="0"/>
          </a:p>
          <a:p>
            <a:endParaRPr lang="tr-TR" noProof="1"/>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57200" y="1981200"/>
            <a:ext cx="8153400" cy="3886200"/>
          </a:xfrm>
        </p:spPr>
        <p:txBody>
          <a:bodyPr/>
          <a:lstStyle/>
          <a:p>
            <a:pPr eaLnBrk="1" hangingPunct="1"/>
            <a:r>
              <a:rPr lang="tr-TR" altLang="tr-TR" noProof="1" smtClean="0"/>
              <a:t>KVA terimi, konumsal verilerin elde edilmesi ve ulaşılabilirliğini teknoloji, politika ve kurumsal anlaşmaların bütünleştirilmesiyle kolaylaştıran sistemler bütünü olarak açıklanabilir.</a:t>
            </a:r>
            <a:endParaRPr lang="tr-TR" altLang="tr-TR" noProof="1" smtClean="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762000"/>
            <a:ext cx="8229600" cy="1600200"/>
          </a:xfrm>
        </p:spPr>
        <p:txBody>
          <a:bodyPr/>
          <a:lstStyle/>
          <a:p>
            <a:pPr eaLnBrk="1" hangingPunct="1">
              <a:lnSpc>
                <a:spcPct val="90000"/>
              </a:lnSpc>
            </a:pPr>
            <a:r>
              <a:rPr lang="tr-TR" altLang="tr-TR" sz="2400" noProof="1" smtClean="0"/>
              <a:t>KVA’lar, lokal (kentsel), bölgesel, ulusal ve global düzeylerde olabilir. Lokal veya kentsel KVA ile kent genelini, Ulusal Konumsal Veri Altyapısı (UKVA) ile de bir ülke genelini kapsayan KVA kastedilmektedir.</a:t>
            </a:r>
            <a:endParaRPr lang="tr-TR" altLang="tr-TR" sz="2400" noProof="1" smtClean="0"/>
          </a:p>
        </p:txBody>
      </p:sp>
      <p:pic>
        <p:nvPicPr>
          <p:cNvPr id="24579"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47800" y="2971800"/>
            <a:ext cx="67056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152400"/>
            <a:ext cx="8686800" cy="1371600"/>
          </a:xfrm>
        </p:spPr>
        <p:txBody>
          <a:bodyPr/>
          <a:lstStyle/>
          <a:p>
            <a:pPr eaLnBrk="1" hangingPunct="1"/>
            <a:r>
              <a:rPr lang="tr-TR" altLang="tr-TR" sz="3600" b="1" noProof="1" smtClean="0"/>
              <a:t>Ulusal Konumsal Veri Altyapısı (UKVA)</a:t>
            </a:r>
            <a:endParaRPr lang="tr-TR" altLang="tr-TR" sz="3600" b="1" noProof="1" smtClean="0"/>
          </a:p>
        </p:txBody>
      </p:sp>
      <p:sp>
        <p:nvSpPr>
          <p:cNvPr id="22531" name="Rectangle 3"/>
          <p:cNvSpPr>
            <a:spLocks noGrp="1" noChangeArrowheads="1"/>
          </p:cNvSpPr>
          <p:nvPr>
            <p:ph type="body" idx="1"/>
          </p:nvPr>
        </p:nvSpPr>
        <p:spPr>
          <a:xfrm>
            <a:off x="683568" y="1447800"/>
            <a:ext cx="8136904" cy="4357464"/>
          </a:xfrm>
        </p:spPr>
        <p:txBody>
          <a:bodyPr vert="horz" lIns="91440" tIns="45720" rIns="91440" bIns="45720" rtlCol="0">
            <a:normAutofit/>
          </a:bodyPr>
          <a:lstStyle/>
          <a:p>
            <a:pPr>
              <a:lnSpc>
                <a:spcPct val="90000"/>
              </a:lnSpc>
              <a:spcAft>
                <a:spcPts val="600"/>
              </a:spcAft>
            </a:pPr>
            <a:r>
              <a:rPr lang="tr-TR" altLang="tr-TR" sz="2800" noProof="1"/>
              <a:t>UKVA ülke düzeyinde veri paylaşımına olanak sağlayacak bir yapıdır.</a:t>
            </a:r>
            <a:endParaRPr lang="tr-TR" altLang="tr-TR" sz="2800" noProof="1"/>
          </a:p>
          <a:p>
            <a:pPr>
              <a:lnSpc>
                <a:spcPct val="90000"/>
              </a:lnSpc>
              <a:spcAft>
                <a:spcPts val="600"/>
              </a:spcAft>
            </a:pPr>
            <a:r>
              <a:rPr lang="tr-TR" altLang="tr-TR" sz="2800" noProof="1" smtClean="0"/>
              <a:t>UKVA ile </a:t>
            </a:r>
            <a:r>
              <a:rPr lang="tr-TR" altLang="tr-TR" sz="2800" noProof="1"/>
              <a:t>temel olarak şunlar amaçlanmaktadır:</a:t>
            </a:r>
            <a:endParaRPr lang="tr-TR" altLang="tr-TR" sz="2800" noProof="1"/>
          </a:p>
          <a:p>
            <a:pPr marL="274320" lvl="1" indent="0">
              <a:spcAft>
                <a:spcPts val="600"/>
              </a:spcAft>
              <a:buNone/>
            </a:pPr>
            <a:r>
              <a:rPr lang="tr-TR" altLang="tr-TR" sz="2400" noProof="1" smtClean="0"/>
              <a:t>1</a:t>
            </a:r>
            <a:r>
              <a:rPr lang="tr-TR" altLang="tr-TR" sz="2400" noProof="1"/>
              <a:t>) Kaliteli konumsal veriye erişimin arttırılması</a:t>
            </a:r>
            <a:endParaRPr lang="tr-TR" altLang="tr-TR" sz="2400" noProof="1"/>
          </a:p>
          <a:p>
            <a:pPr marL="274320" lvl="1" indent="0">
              <a:spcAft>
                <a:spcPts val="600"/>
              </a:spcAft>
              <a:buNone/>
            </a:pPr>
            <a:r>
              <a:rPr lang="tr-TR" altLang="tr-TR" sz="2400" noProof="1" smtClean="0"/>
              <a:t>2</a:t>
            </a:r>
            <a:r>
              <a:rPr lang="tr-TR" altLang="tr-TR" sz="2400" noProof="1"/>
              <a:t>) Mevcut konumsal verinin kullanılabilirliğinin </a:t>
            </a:r>
            <a:r>
              <a:rPr lang="tr-TR" altLang="tr-TR" sz="2400" noProof="1" smtClean="0"/>
              <a:t>artırılması</a:t>
            </a:r>
            <a:endParaRPr lang="tr-TR" altLang="tr-TR" sz="2400" noProof="1"/>
          </a:p>
          <a:p>
            <a:pPr marL="274320" lvl="1" indent="0">
              <a:spcAft>
                <a:spcPts val="600"/>
              </a:spcAft>
              <a:buNone/>
            </a:pPr>
            <a:r>
              <a:rPr lang="tr-TR" altLang="tr-TR" sz="2400" noProof="1" smtClean="0"/>
              <a:t>3</a:t>
            </a:r>
            <a:r>
              <a:rPr lang="tr-TR" altLang="tr-TR" sz="2400" noProof="1"/>
              <a:t>) Konumsal verinin toplanması, depolanması, </a:t>
            </a:r>
            <a:r>
              <a:rPr lang="tr-TR" altLang="tr-TR" sz="2400" noProof="1" smtClean="0"/>
              <a:t>işlenmesi ve dağıtımındaki verimsizliğin azaltılması</a:t>
            </a:r>
            <a:endParaRPr lang="tr-TR" altLang="tr-TR" sz="2400" noProof="1"/>
          </a:p>
          <a:p>
            <a:pPr marL="274320" lvl="1" indent="0">
              <a:spcAft>
                <a:spcPts val="600"/>
              </a:spcAft>
              <a:buNone/>
            </a:pPr>
            <a:r>
              <a:rPr lang="tr-TR" altLang="tr-TR" sz="2400" noProof="1" smtClean="0"/>
              <a:t>4</a:t>
            </a:r>
            <a:r>
              <a:rPr lang="tr-TR" altLang="tr-TR" sz="2400" noProof="1"/>
              <a:t>) Konumsal verilerin kullanımında kurumsal </a:t>
            </a:r>
            <a:r>
              <a:rPr lang="tr-TR" altLang="tr-TR" sz="2400" noProof="1" smtClean="0"/>
              <a:t>veri politikalarının </a:t>
            </a:r>
            <a:r>
              <a:rPr lang="tr-TR" altLang="tr-TR" sz="2400" noProof="1"/>
              <a:t>ve yasaların düzenlenmesi</a:t>
            </a:r>
            <a:endParaRPr lang="tr-TR" altLang="tr-TR" sz="2400" noProof="1"/>
          </a:p>
          <a:p>
            <a:pPr marL="548640" lvl="2" indent="0">
              <a:spcAft>
                <a:spcPts val="600"/>
              </a:spcAft>
              <a:buNone/>
            </a:pPr>
            <a:endParaRPr lang="tr-TR" altLang="tr-TR" sz="2400" noProof="1"/>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79512" y="509464"/>
            <a:ext cx="8640960" cy="1191344"/>
          </a:xfrm>
        </p:spPr>
        <p:txBody>
          <a:bodyPr>
            <a:noAutofit/>
          </a:bodyPr>
          <a:lstStyle/>
          <a:p>
            <a:r>
              <a:rPr lang="tr-TR" altLang="tr-TR" sz="2800" b="1" noProof="1" smtClean="0"/>
              <a:t>Avrupa Birliği Konumsal Veri Altyapısı (INSPIRE: Infrastructure for Spatial Information in the European Community)</a:t>
            </a:r>
            <a:endParaRPr lang="tr-TR" altLang="tr-TR" sz="2800" b="1" noProof="1" smtClean="0"/>
          </a:p>
        </p:txBody>
      </p:sp>
      <p:sp>
        <p:nvSpPr>
          <p:cNvPr id="167939" name="Rectangle 3"/>
          <p:cNvSpPr>
            <a:spLocks noGrp="1" noChangeArrowheads="1"/>
          </p:cNvSpPr>
          <p:nvPr>
            <p:ph type="body" idx="1"/>
          </p:nvPr>
        </p:nvSpPr>
        <p:spPr>
          <a:xfrm>
            <a:off x="457200" y="1981200"/>
            <a:ext cx="8435280" cy="3031976"/>
          </a:xfrm>
        </p:spPr>
        <p:txBody>
          <a:bodyPr>
            <a:noAutofit/>
          </a:bodyPr>
          <a:lstStyle/>
          <a:p>
            <a:pPr eaLnBrk="1" hangingPunct="1">
              <a:lnSpc>
                <a:spcPct val="80000"/>
              </a:lnSpc>
              <a:spcBef>
                <a:spcPct val="40000"/>
              </a:spcBef>
            </a:pPr>
            <a:r>
              <a:rPr lang="tr-TR" altLang="tr-TR" sz="2600" noProof="1" smtClean="0"/>
              <a:t>Avrupa Komisyonu tarafından 2001 yılında başlatılan ve Avrupa Birliği’ne üye ülkeler ile katılımcı ülkelerin işbirliği ile geliştirilen bir girişimdir. </a:t>
            </a:r>
            <a:endParaRPr lang="tr-TR" altLang="tr-TR" sz="2600" noProof="1" smtClean="0"/>
          </a:p>
          <a:p>
            <a:pPr eaLnBrk="1" hangingPunct="1">
              <a:lnSpc>
                <a:spcPct val="80000"/>
              </a:lnSpc>
              <a:spcBef>
                <a:spcPct val="40000"/>
              </a:spcBef>
            </a:pPr>
            <a:r>
              <a:rPr lang="tr-TR" altLang="tr-TR" sz="2600" noProof="1" smtClean="0"/>
              <a:t>Avrupa Birliği, çevresel sorunları yönetmek ve çevresel politikaları geliştirmek için konumsal verinin etkin bir şekilde sağlanmasına ihtiyaç duymaktadır. Bu nedenle Avrupa Komisyonu, çevresel politikaları hazırlamak, uygulamak ve izlemek için INSPIRE girişimini başlatmıştır. </a:t>
            </a:r>
            <a:endParaRPr lang="tr-TR" altLang="tr-TR" sz="2600" noProof="1" smtClean="0"/>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79512" y="509464"/>
            <a:ext cx="8640960" cy="1191344"/>
          </a:xfrm>
        </p:spPr>
        <p:txBody>
          <a:bodyPr>
            <a:noAutofit/>
          </a:bodyPr>
          <a:lstStyle/>
          <a:p>
            <a:r>
              <a:rPr lang="tr-TR" altLang="tr-TR" sz="2800" b="1" noProof="1" smtClean="0"/>
              <a:t>Avrupa Birliği Konumsal Veri Altyapısı (INSPIRE: Infrastructure for Spatial Information in the European Community)</a:t>
            </a:r>
            <a:endParaRPr lang="tr-TR" altLang="tr-TR" sz="2800" b="1" noProof="1" smtClean="0"/>
          </a:p>
        </p:txBody>
      </p:sp>
      <p:sp>
        <p:nvSpPr>
          <p:cNvPr id="167939" name="Rectangle 3"/>
          <p:cNvSpPr>
            <a:spLocks noGrp="1" noChangeArrowheads="1"/>
          </p:cNvSpPr>
          <p:nvPr>
            <p:ph type="body" idx="1"/>
          </p:nvPr>
        </p:nvSpPr>
        <p:spPr>
          <a:xfrm>
            <a:off x="457200" y="1981200"/>
            <a:ext cx="8291264" cy="2959968"/>
          </a:xfrm>
        </p:spPr>
        <p:txBody>
          <a:bodyPr vert="horz" lIns="91440" tIns="45720" rIns="91440" bIns="45720" rtlCol="0">
            <a:noAutofit/>
          </a:bodyPr>
          <a:lstStyle/>
          <a:p>
            <a:pPr>
              <a:lnSpc>
                <a:spcPct val="80000"/>
              </a:lnSpc>
              <a:spcBef>
                <a:spcPct val="40000"/>
              </a:spcBef>
            </a:pPr>
            <a:r>
              <a:rPr lang="tr-TR" altLang="tr-TR" sz="2600" noProof="1" smtClean="0"/>
              <a:t>INSPIRE’in temel amacı; AB politikalarını hazırlamak, değerlendirmek, izlemek ve uygulamak için üye ülkeler arasındaki konumsal veri harmonizasyonunu gerçekleştirmek ve kaliteli konumsal veriye erişimi sağlayarak, çevresel politikalardan başlayarak tarım, ulaşım ve diğer sektörleri de kapsayacak şekilde gerek yerel, bölgesel, ulusal gerekse uluslararası düzeyde vatandaşların ve iş çevrelerinin konumsal veriye erişimini kolaylaştırmaktır. </a:t>
            </a:r>
            <a:endParaRPr lang="tr-TR" altLang="tr-TR" sz="2600" noProof="1"/>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79512" y="509464"/>
            <a:ext cx="8640960" cy="1191344"/>
          </a:xfrm>
        </p:spPr>
        <p:txBody>
          <a:bodyPr>
            <a:noAutofit/>
          </a:bodyPr>
          <a:lstStyle/>
          <a:p>
            <a:r>
              <a:rPr lang="tr-TR" altLang="tr-TR" sz="2800" b="1" noProof="1" smtClean="0"/>
              <a:t>Avrupa Birliği Konumsal Veri Altyapısı (INSPIRE: Infrastructure for Spatial Information in the European Community)</a:t>
            </a:r>
            <a:endParaRPr lang="tr-TR" altLang="tr-TR" sz="2800" b="1" noProof="1" smtClean="0"/>
          </a:p>
        </p:txBody>
      </p:sp>
      <p:sp>
        <p:nvSpPr>
          <p:cNvPr id="167939" name="Rectangle 3"/>
          <p:cNvSpPr>
            <a:spLocks noGrp="1" noChangeArrowheads="1"/>
          </p:cNvSpPr>
          <p:nvPr>
            <p:ph type="body" idx="1"/>
          </p:nvPr>
        </p:nvSpPr>
        <p:spPr>
          <a:xfrm>
            <a:off x="457200" y="2053208"/>
            <a:ext cx="8435280" cy="2815952"/>
          </a:xfrm>
        </p:spPr>
        <p:txBody>
          <a:bodyPr vert="horz" lIns="91440" tIns="45720" rIns="91440" bIns="45720" rtlCol="0">
            <a:noAutofit/>
          </a:bodyPr>
          <a:lstStyle/>
          <a:p>
            <a:pPr>
              <a:lnSpc>
                <a:spcPct val="80000"/>
              </a:lnSpc>
              <a:spcBef>
                <a:spcPct val="40000"/>
              </a:spcBef>
            </a:pPr>
            <a:r>
              <a:rPr lang="tr-TR" altLang="tr-TR" sz="2600" noProof="1" smtClean="0"/>
              <a:t>INSPIRE’ın kullanıcı kitlesini politikacılar, plancılar, Avrupa’da ulusal ve lokal düzeydeki yöneticiler, vatandaşlar ve organizasyonlar oluşturmaktadır. INSPIRE’ın nihai amacı, politikacılara karar verme aşamasında (daha bilgilendirilmiş halkın katılımını da sağlayarak) katkıda bulunmaktır.</a:t>
            </a:r>
            <a:endParaRPr lang="tr-TR" altLang="tr-TR" sz="2600" noProof="1" smtClean="0"/>
          </a:p>
          <a:p>
            <a:pPr>
              <a:lnSpc>
                <a:spcPct val="80000"/>
              </a:lnSpc>
              <a:spcBef>
                <a:spcPct val="40000"/>
              </a:spcBef>
            </a:pPr>
            <a:r>
              <a:rPr lang="tr-TR" altLang="tr-TR" sz="2600" noProof="1" smtClean="0">
                <a:hlinkClick r:id="rId1"/>
              </a:rPr>
              <a:t>http://inspire.jrc.ec.europa.eu/</a:t>
            </a:r>
            <a:endParaRPr lang="tr-TR" altLang="tr-TR" sz="2600" noProof="1"/>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fontScale="90000"/>
          </a:bodyPr>
          <a:lstStyle/>
          <a:p>
            <a:pPr eaLnBrk="1" hangingPunct="1"/>
            <a:r>
              <a:rPr lang="tr-TR" altLang="tr-TR" sz="4000" b="1" dirty="0" smtClean="0"/>
              <a:t>TÜRKİYE UKVA ÇALIŞMALARI</a:t>
            </a:r>
            <a:br>
              <a:rPr lang="tr-TR" altLang="tr-TR" sz="4000" b="1" dirty="0" smtClean="0"/>
            </a:br>
            <a:r>
              <a:rPr lang="tr-TR" altLang="tr-TR" sz="4000" b="1" dirty="0" smtClean="0"/>
              <a:t>        UKVA==</a:t>
            </a:r>
            <a:r>
              <a:rPr lang="tr-TR" altLang="tr-TR" sz="4000" b="1" dirty="0" smtClean="0">
                <a:sym typeface="Wingdings" panose="05000000000000000000" pitchFamily="2" charset="2"/>
              </a:rPr>
              <a:t>TUCBS</a:t>
            </a:r>
            <a:endParaRPr lang="tr-TR" altLang="tr-TR" sz="4000" b="1" dirty="0" smtClean="0"/>
          </a:p>
        </p:txBody>
      </p:sp>
      <p:pic>
        <p:nvPicPr>
          <p:cNvPr id="87043"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752600"/>
            <a:ext cx="8305800"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14: UYGULAMA</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a:t>
            </a:r>
            <a:r>
              <a:rPr lang="tr-TR" b="1"/>
              <a:t>, </a:t>
            </a:r>
            <a:r>
              <a:rPr lang="tr-TR" b="1"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lvl="1">
              <a:spcAft>
                <a:spcPts val="600"/>
              </a:spcAft>
            </a:pPr>
            <a:r>
              <a:rPr lang="tr-TR" sz="2800" dirty="0" smtClean="0"/>
              <a:t>Coğrafi Bilgi Sistemleri dersinde öğrendiğiniz bilgilerin kullanımına örnek oluşturmak ve pratikteki uygulamalarını göstermek amacıyla bir CBS yazılımında </a:t>
            </a:r>
            <a:r>
              <a:rPr lang="tr-TR" sz="2800" b="1" i="1" dirty="0" smtClean="0"/>
              <a:t>Mekânsal Sorgulama</a:t>
            </a:r>
            <a:r>
              <a:rPr lang="tr-TR" sz="2800" i="1" dirty="0" smtClean="0"/>
              <a:t> </a:t>
            </a:r>
            <a:r>
              <a:rPr lang="tr-TR" sz="2800" i="1" dirty="0"/>
              <a:t>ve </a:t>
            </a:r>
            <a:r>
              <a:rPr lang="tr-TR" sz="2800" b="1" i="1" dirty="0" smtClean="0"/>
              <a:t>Mekânsal Analiz</a:t>
            </a:r>
            <a:r>
              <a:rPr lang="tr-TR" sz="2800" i="1" dirty="0" smtClean="0"/>
              <a:t> konularında uygulamalar ele alınmıştır.</a:t>
            </a:r>
            <a:endParaRPr lang="tr-TR" sz="2800" i="1" dirty="0"/>
          </a:p>
          <a:p>
            <a:endParaRPr lang="tr-TR"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txBox="1"/>
          <p:nvPr/>
        </p:nvSpPr>
        <p:spPr>
          <a:xfrm>
            <a:off x="539552" y="620688"/>
            <a:ext cx="7620000" cy="988526"/>
          </a:xfrm>
          <a:prstGeom prst="rect">
            <a:avLst/>
          </a:prstGeom>
        </p:spPr>
        <p:txBody>
          <a:bodyPr vert="horz" lIns="91440" tIns="45720" rIns="91440" bIns="45720" rtlCol="0" anchor="ctr">
            <a:noAutofit/>
          </a:bodyPr>
          <a:lstStyle>
            <a:lvl1pPr>
              <a:spcBef>
                <a:spcPct val="0"/>
              </a:spcBef>
              <a:buNone/>
              <a:defRPr sz="4000" b="1" i="1" spc="-100" baseline="0">
                <a:solidFill>
                  <a:schemeClr val="accent4">
                    <a:lumMod val="75000"/>
                  </a:schemeClr>
                </a:solidFill>
                <a:latin typeface="+mj-lt"/>
                <a:ea typeface="+mj-ea"/>
                <a:cs typeface="+mj-cs"/>
              </a:defRPr>
            </a:lvl1pPr>
          </a:lstStyle>
          <a:p>
            <a:r>
              <a:rPr lang="tr-TR" dirty="0" smtClean="0"/>
              <a:t>Verilerin </a:t>
            </a:r>
            <a:r>
              <a:rPr lang="tr-TR" dirty="0"/>
              <a:t>Sorgulanması</a:t>
            </a:r>
            <a:endParaRPr lang="tr-TR" dirty="0"/>
          </a:p>
        </p:txBody>
      </p:sp>
      <p:sp>
        <p:nvSpPr>
          <p:cNvPr id="8" name="İçerik Yer Tutucusu 2"/>
          <p:cNvSpPr txBox="1"/>
          <p:nvPr/>
        </p:nvSpPr>
        <p:spPr>
          <a:xfrm>
            <a:off x="467544" y="1628800"/>
            <a:ext cx="8280920" cy="244827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noProof="1" smtClean="0"/>
              <a:t>Bir CBS, varlıkların konumlarına veya özniteliklerine göre aratılıp bulunması için gerekli araçlar sağlamalıdır. Genellikle mantıksal ifadeler olarak oluşturulan sorgular, haritadaki detayları ve bu detayların veritabanındaki kayıtlarını seçmek için kullanılır. </a:t>
            </a:r>
            <a:endParaRPr lang="tr-TR" sz="2400" noProof="1" smtClean="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8032" y="404664"/>
            <a:ext cx="8604448" cy="990600"/>
          </a:xfrm>
        </p:spPr>
        <p:txBody>
          <a:bodyPr>
            <a:noAutofit/>
          </a:bodyPr>
          <a:lstStyle/>
          <a:p>
            <a:r>
              <a:rPr lang="tr-TR" sz="3200" b="1" dirty="0" smtClean="0"/>
              <a:t>CBS_Uygulama.avi dosyasının içeriği</a:t>
            </a:r>
            <a:endParaRPr lang="tr-TR" sz="3200" b="1" dirty="0"/>
          </a:p>
        </p:txBody>
      </p:sp>
      <p:sp>
        <p:nvSpPr>
          <p:cNvPr id="3" name="İçerik Yer Tutucusu 2"/>
          <p:cNvSpPr>
            <a:spLocks noGrp="1"/>
          </p:cNvSpPr>
          <p:nvPr>
            <p:ph idx="1"/>
          </p:nvPr>
        </p:nvSpPr>
        <p:spPr/>
        <p:txBody>
          <a:bodyPr>
            <a:normAutofit/>
          </a:bodyPr>
          <a:lstStyle/>
          <a:p>
            <a:pPr>
              <a:spcAft>
                <a:spcPts val="600"/>
              </a:spcAft>
            </a:pPr>
            <a:r>
              <a:rPr lang="tr-TR" sz="2800" dirty="0" smtClean="0"/>
              <a:t>ArcGIS yazılımında;</a:t>
            </a:r>
            <a:endParaRPr lang="tr-TR" sz="2800" dirty="0" smtClean="0"/>
          </a:p>
          <a:p>
            <a:pPr lvl="1">
              <a:spcAft>
                <a:spcPts val="600"/>
              </a:spcAft>
            </a:pPr>
            <a:r>
              <a:rPr lang="tr-TR" sz="2400" dirty="0"/>
              <a:t>Mekânsal </a:t>
            </a:r>
            <a:r>
              <a:rPr lang="tr-TR" sz="2400" dirty="0" smtClean="0"/>
              <a:t>Sorgulama</a:t>
            </a:r>
            <a:endParaRPr lang="tr-TR" sz="2400" dirty="0" smtClean="0"/>
          </a:p>
          <a:p>
            <a:pPr lvl="1">
              <a:spcAft>
                <a:spcPts val="600"/>
              </a:spcAft>
            </a:pPr>
            <a:r>
              <a:rPr lang="tr-TR" sz="2400" dirty="0" smtClean="0"/>
              <a:t>Mekânsal </a:t>
            </a:r>
            <a:r>
              <a:rPr lang="tr-TR" sz="2400" dirty="0"/>
              <a:t>Analiz</a:t>
            </a:r>
            <a:endParaRPr lang="tr-TR" sz="28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txBox="1"/>
          <p:nvPr/>
        </p:nvSpPr>
        <p:spPr>
          <a:xfrm>
            <a:off x="467544" y="692696"/>
            <a:ext cx="7620000" cy="706090"/>
          </a:xfrm>
          <a:prstGeom prst="rect">
            <a:avLst/>
          </a:prstGeom>
        </p:spPr>
        <p:txBody>
          <a:bodyPr vert="horz" lIns="91440" tIns="45720" rIns="91440" bIns="45720" rtlCol="0" anchor="ctr">
            <a:noAutofit/>
          </a:bodyPr>
          <a:lstStyle>
            <a:defPPr>
              <a:defRPr lang="tr-TR"/>
            </a:defPPr>
            <a:lvl1pPr>
              <a:spcBef>
                <a:spcPct val="0"/>
              </a:spcBef>
              <a:buNone/>
              <a:defRPr sz="4000" b="1" i="1" spc="-100" baseline="0">
                <a:solidFill>
                  <a:schemeClr val="accent4">
                    <a:lumMod val="75000"/>
                  </a:schemeClr>
                </a:solidFill>
                <a:latin typeface="+mj-lt"/>
                <a:ea typeface="+mj-ea"/>
                <a:cs typeface="+mj-cs"/>
              </a:defRPr>
            </a:lvl1pPr>
          </a:lstStyle>
          <a:p>
            <a:r>
              <a:rPr lang="tr-TR" dirty="0"/>
              <a:t>Verilerin Analizi</a:t>
            </a:r>
            <a:endParaRPr lang="tr-TR" dirty="0"/>
          </a:p>
        </p:txBody>
      </p:sp>
      <p:sp>
        <p:nvSpPr>
          <p:cNvPr id="10" name="İçerik Yer Tutucusu 2"/>
          <p:cNvSpPr txBox="1"/>
          <p:nvPr/>
        </p:nvSpPr>
        <p:spPr>
          <a:xfrm>
            <a:off x="467544" y="1470794"/>
            <a:ext cx="7992888" cy="239025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dirty="0"/>
              <a:t>Coğrafi </a:t>
            </a:r>
            <a:r>
              <a:rPr lang="tr-TR" sz="2400" dirty="0" smtClean="0"/>
              <a:t>analiz, genellikle </a:t>
            </a:r>
            <a:r>
              <a:rPr lang="tr-TR" sz="2400" dirty="0"/>
              <a:t>birden fazla coğrafi veri kümesini içerir ve nihai bir sonuca ulaşmak için bir dizi adımla çalışmayı gerektirir. CBS, soruları cevaplamak ve problemleri çözmek için çoklu veri setleri arasındaki mekânsal ilişkileri analiz </a:t>
            </a:r>
            <a:r>
              <a:rPr lang="tr-TR" sz="2400" dirty="0" smtClean="0"/>
              <a:t>edebilmelidir.</a:t>
            </a:r>
            <a:endParaRPr lang="tr-TR"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64704"/>
            <a:ext cx="7620000" cy="1152128"/>
          </a:xfrm>
        </p:spPr>
        <p:txBody>
          <a:bodyPr vert="horz" lIns="91440" tIns="45720" rIns="91440" bIns="45720" rtlCol="0" anchor="ctr">
            <a:noAutofit/>
          </a:bodyPr>
          <a:lstStyle/>
          <a:p>
            <a:r>
              <a:rPr lang="tr-TR" b="1" i="1" dirty="0" smtClean="0">
                <a:solidFill>
                  <a:schemeClr val="accent4">
                    <a:lumMod val="75000"/>
                  </a:schemeClr>
                </a:solidFill>
              </a:rPr>
              <a:t>Verilerin</a:t>
            </a:r>
            <a:r>
              <a:rPr lang="tr-TR" b="1" i="1" dirty="0">
                <a:solidFill>
                  <a:schemeClr val="accent4">
                    <a:lumMod val="75000"/>
                  </a:schemeClr>
                </a:solidFill>
              </a:rPr>
              <a:t>, Sorgu ve Analiz Sonuçlarının Görüntülenmesi</a:t>
            </a:r>
            <a:endParaRPr lang="tr-TR" b="1" i="1" dirty="0">
              <a:solidFill>
                <a:schemeClr val="accent4">
                  <a:lumMod val="75000"/>
                </a:schemeClr>
              </a:solidFill>
            </a:endParaRPr>
          </a:p>
        </p:txBody>
      </p:sp>
      <p:sp>
        <p:nvSpPr>
          <p:cNvPr id="6" name="İçerik Yer Tutucusu 2"/>
          <p:cNvSpPr>
            <a:spLocks noGrp="1"/>
          </p:cNvSpPr>
          <p:nvPr>
            <p:ph idx="1"/>
          </p:nvPr>
        </p:nvSpPr>
        <p:spPr>
          <a:xfrm>
            <a:off x="467544" y="2204864"/>
            <a:ext cx="7992888" cy="2304256"/>
          </a:xfrm>
        </p:spPr>
        <p:txBody>
          <a:bodyPr>
            <a:noAutofit/>
          </a:bodyPr>
          <a:lstStyle/>
          <a:p>
            <a:r>
              <a:rPr lang="tr-TR" noProof="1" smtClean="0"/>
              <a:t>Bir CBS, çeşitli sembolojileri kullanarak coğrafi detayları görüntülemek yani görselleştirmek için çeşitli araçlara ihtiyaç duyar. Coğrafi sorgu ve analiz işlemleriyle elde edilen sonuçlar; harita, grafik veya rapor olarak görselleştirilir.</a:t>
            </a:r>
            <a:endParaRPr lang="tr-TR" noProof="1"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80392" y="269776"/>
            <a:ext cx="8268072" cy="1143000"/>
          </a:xfrm>
        </p:spPr>
        <p:txBody>
          <a:bodyPr vert="horz" lIns="91440" tIns="45720" rIns="91440" bIns="45720" rtlCol="0" anchor="ctr">
            <a:noAutofit/>
          </a:bodyPr>
          <a:lstStyle/>
          <a:p>
            <a:r>
              <a:rPr lang="tr-TR" b="1" dirty="0"/>
              <a:t>Coğrafi Bilgi Sistemlerinin Tanımı</a:t>
            </a:r>
            <a:endParaRPr lang="tr-TR" b="1" dirty="0"/>
          </a:p>
        </p:txBody>
      </p:sp>
      <p:sp>
        <p:nvSpPr>
          <p:cNvPr id="3" name="İçerik Yer Tutucusu 2"/>
          <p:cNvSpPr>
            <a:spLocks noGrp="1"/>
          </p:cNvSpPr>
          <p:nvPr>
            <p:ph idx="1"/>
          </p:nvPr>
        </p:nvSpPr>
        <p:spPr>
          <a:xfrm>
            <a:off x="457200" y="1600200"/>
            <a:ext cx="8291264" cy="4637112"/>
          </a:xfrm>
        </p:spPr>
        <p:txBody>
          <a:bodyPr>
            <a:noAutofit/>
          </a:bodyPr>
          <a:lstStyle/>
          <a:p>
            <a:pPr>
              <a:spcBef>
                <a:spcPts val="1800"/>
              </a:spcBef>
            </a:pPr>
            <a:r>
              <a:rPr lang="tr-TR" sz="2800" b="1" noProof="1" smtClean="0"/>
              <a:t>“Mekânsal veri” (konumsal veri, coğrafi veri)</a:t>
            </a:r>
            <a:r>
              <a:rPr lang="tr-TR" sz="2800" noProof="1" smtClean="0"/>
              <a:t>, koordinatlarla tanımlanmış veridir.</a:t>
            </a:r>
            <a:endParaRPr lang="tr-TR" sz="2800" noProof="1" smtClean="0"/>
          </a:p>
          <a:p>
            <a:pPr>
              <a:spcBef>
                <a:spcPts val="1800"/>
              </a:spcBef>
            </a:pPr>
            <a:r>
              <a:rPr lang="tr-TR" sz="2800" b="1" noProof="1" smtClean="0"/>
              <a:t>“Coğrafi Bilgi Sistemleri (CBS) [</a:t>
            </a:r>
            <a:r>
              <a:rPr lang="tr-TR" altLang="tr-TR" sz="2800" b="1" noProof="1" smtClean="0"/>
              <a:t>Geographical Information Systems (GIS)]</a:t>
            </a:r>
            <a:r>
              <a:rPr lang="tr-TR" sz="2800" b="1" noProof="1" smtClean="0"/>
              <a:t>”; </a:t>
            </a:r>
            <a:r>
              <a:rPr lang="tr-TR" sz="2800" noProof="1" smtClean="0"/>
              <a:t>çeşitli amaçlar için mekânsal verilerin toplanması, depolanması, işlenmesi, yönetimi, sorgulanması, analizi, modellenmesi, paylaşımı, görselleştirilmesi ve sunumunu sağlayan bilgisayar tabanlı bir </a:t>
            </a:r>
            <a:r>
              <a:rPr lang="tr-TR" sz="2800" b="1" noProof="1" smtClean="0"/>
              <a:t>bilgi sistemi</a:t>
            </a:r>
            <a:r>
              <a:rPr lang="tr-TR" sz="2800" noProof="1" smtClean="0"/>
              <a:t> olarak tanımlanabilir.</a:t>
            </a:r>
            <a:endParaRPr lang="tr-TR" sz="2800" noProof="1"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txBox="1"/>
          <p:nvPr/>
        </p:nvSpPr>
        <p:spPr>
          <a:xfrm>
            <a:off x="72008" y="404664"/>
            <a:ext cx="9036496" cy="1597570"/>
          </a:xfrm>
          <a:prstGeom prst="rect">
            <a:avLst/>
          </a:prstGeom>
        </p:spPr>
        <p:txBody>
          <a:bodyPr vert="horz" lIns="91440" tIns="45720" rIns="91440" bIns="45720" rtlCol="0" anchor="ctr">
            <a:noAutofit/>
          </a:bodyPr>
          <a:lstStyle>
            <a:lvl1pPr>
              <a:spcBef>
                <a:spcPct val="0"/>
              </a:spcBef>
              <a:buNone/>
              <a:defRPr sz="4000" b="1" i="1" spc="-100" baseline="0">
                <a:solidFill>
                  <a:schemeClr val="accent4">
                    <a:lumMod val="75000"/>
                  </a:schemeClr>
                </a:solidFill>
                <a:latin typeface="+mj-lt"/>
                <a:ea typeface="+mj-ea"/>
                <a:cs typeface="+mj-cs"/>
              </a:defRPr>
            </a:lvl1pPr>
          </a:lstStyle>
          <a:p>
            <a:r>
              <a:rPr lang="tr-TR" dirty="0"/>
              <a:t>Verilerin, Sorgu ve Analiz Sonuçlarının Çıktılarının Oluşturulması</a:t>
            </a:r>
            <a:endParaRPr lang="tr-TR" dirty="0"/>
          </a:p>
        </p:txBody>
      </p:sp>
      <p:sp>
        <p:nvSpPr>
          <p:cNvPr id="8" name="İçerik Yer Tutucusu 2"/>
          <p:cNvSpPr txBox="1"/>
          <p:nvPr/>
        </p:nvSpPr>
        <p:spPr>
          <a:xfrm>
            <a:off x="467544" y="2060848"/>
            <a:ext cx="7992888" cy="399107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dirty="0"/>
              <a:t>Bir CBS aracılığıyla oluşturulan haritalar, grafikler ve raporların görüntülerini oluşturmak ve bunları dağıtılabilir bir formatta çıkarmak gereklidir. </a:t>
            </a:r>
            <a:endParaRPr lang="tr-TR" sz="2400" dirty="0" smtClean="0"/>
          </a:p>
          <a:p>
            <a:r>
              <a:rPr lang="tr-TR" sz="2400" dirty="0" smtClean="0"/>
              <a:t>Bir </a:t>
            </a:r>
            <a:r>
              <a:rPr lang="tr-TR" sz="2400" dirty="0"/>
              <a:t>CBS ne kadar fazla çıktı seçeneği sunarsa, doğru hedef kitleye doğru bilgiyle ulaşma potansiyeli o kadar </a:t>
            </a:r>
            <a:r>
              <a:rPr lang="tr-TR" sz="2400" dirty="0" smtClean="0"/>
              <a:t>artar. </a:t>
            </a:r>
            <a:endParaRPr lang="tr-TR" sz="2400" dirty="0" smtClean="0"/>
          </a:p>
          <a:p>
            <a:pPr lvl="1"/>
            <a:r>
              <a:rPr lang="tr-TR" dirty="0" smtClean="0"/>
              <a:t>Haritalar</a:t>
            </a:r>
            <a:endParaRPr lang="tr-TR" dirty="0"/>
          </a:p>
          <a:p>
            <a:pPr lvl="1"/>
            <a:r>
              <a:rPr lang="tr-TR" dirty="0" smtClean="0"/>
              <a:t>Grafikler</a:t>
            </a:r>
            <a:endParaRPr lang="tr-TR" dirty="0" smtClean="0"/>
          </a:p>
          <a:p>
            <a:pPr lvl="1"/>
            <a:r>
              <a:rPr lang="tr-TR" dirty="0"/>
              <a:t>İstatistiksel raporlar</a:t>
            </a:r>
            <a:endParaRPr lang="tr-TR" dirty="0"/>
          </a:p>
          <a:p>
            <a:pPr lvl="1"/>
            <a:endParaRPr lang="tr-TR" dirty="0" smtClean="0"/>
          </a:p>
          <a:p>
            <a:pPr marL="114300" indent="0">
              <a:buNone/>
            </a:pPr>
            <a:endParaRPr lang="tr-TR" dirty="0" smtClean="0"/>
          </a:p>
          <a:p>
            <a:endParaRPr lang="tr-TR"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41784"/>
            <a:ext cx="8280920" cy="1143000"/>
          </a:xfrm>
        </p:spPr>
        <p:txBody>
          <a:bodyPr>
            <a:normAutofit/>
          </a:bodyPr>
          <a:lstStyle/>
          <a:p>
            <a:r>
              <a:rPr lang="tr-TR" b="1" noProof="1" smtClean="0"/>
              <a:t>CBS’nin Sağladığı Avantajlar</a:t>
            </a:r>
            <a:endParaRPr lang="tr-TR" sz="4000" b="1" noProof="1"/>
          </a:p>
        </p:txBody>
      </p:sp>
      <p:sp>
        <p:nvSpPr>
          <p:cNvPr id="3" name="İçerik Yer Tutucusu 2"/>
          <p:cNvSpPr>
            <a:spLocks noGrp="1"/>
          </p:cNvSpPr>
          <p:nvPr>
            <p:ph idx="1"/>
          </p:nvPr>
        </p:nvSpPr>
        <p:spPr>
          <a:xfrm>
            <a:off x="457200" y="1412776"/>
            <a:ext cx="7859216" cy="4968552"/>
          </a:xfrm>
        </p:spPr>
        <p:txBody>
          <a:bodyPr>
            <a:noAutofit/>
          </a:bodyPr>
          <a:lstStyle/>
          <a:p>
            <a:pPr lvl="0">
              <a:spcAft>
                <a:spcPts val="300"/>
              </a:spcAft>
            </a:pPr>
            <a:r>
              <a:rPr lang="tr-TR" sz="2600" dirty="0"/>
              <a:t>Verilerin hızlı güncellenmesi</a:t>
            </a:r>
            <a:endParaRPr lang="tr-TR" sz="2600" dirty="0"/>
          </a:p>
          <a:p>
            <a:pPr lvl="0">
              <a:spcAft>
                <a:spcPts val="300"/>
              </a:spcAft>
            </a:pPr>
            <a:r>
              <a:rPr lang="tr-TR" sz="2600" dirty="0"/>
              <a:t>Detayların geometrisi ile öznitelik verilerinin bağlanarak bilgilerin entegrasyonu</a:t>
            </a:r>
            <a:endParaRPr lang="tr-TR" sz="2600" dirty="0"/>
          </a:p>
          <a:p>
            <a:pPr lvl="0">
              <a:spcAft>
                <a:spcPts val="300"/>
              </a:spcAft>
            </a:pPr>
            <a:r>
              <a:rPr lang="tr-TR" sz="2600" dirty="0"/>
              <a:t>Coğrafi bilgilerin kâğıt yerine dijital formatta hazırlanabilmesi </a:t>
            </a:r>
            <a:endParaRPr lang="tr-TR" sz="2600" dirty="0"/>
          </a:p>
          <a:p>
            <a:pPr lvl="0">
              <a:spcAft>
                <a:spcPts val="300"/>
              </a:spcAft>
            </a:pPr>
            <a:r>
              <a:rPr lang="tr-TR" sz="2600" dirty="0"/>
              <a:t>Mekânsal analizlerle, ham verilerin çeşitli analitik hesaplamalar </a:t>
            </a:r>
            <a:r>
              <a:rPr lang="tr-TR" sz="2600" dirty="0" smtClean="0"/>
              <a:t>yapılarak </a:t>
            </a:r>
            <a:r>
              <a:rPr lang="tr-TR" sz="2600" dirty="0"/>
              <a:t>analistin karar vermesine yardımcı olabilecek yeni bilgilere </a:t>
            </a:r>
            <a:r>
              <a:rPr lang="tr-TR" sz="2600" dirty="0" smtClean="0"/>
              <a:t>dönüştürülebilmesi</a:t>
            </a:r>
            <a:endParaRPr lang="tr-TR" sz="2600" dirty="0" smtClean="0"/>
          </a:p>
          <a:p>
            <a:pPr>
              <a:spcAft>
                <a:spcPts val="300"/>
              </a:spcAft>
            </a:pPr>
            <a:r>
              <a:rPr lang="tr-TR" sz="2600" dirty="0"/>
              <a:t>Coğrafi bilgilerin tek bir tutarlı sistem çerçevesinde </a:t>
            </a:r>
            <a:r>
              <a:rPr lang="tr-TR" sz="2600" dirty="0" smtClean="0"/>
              <a:t>görüntülenme </a:t>
            </a:r>
            <a:r>
              <a:rPr lang="tr-TR" sz="2600" dirty="0"/>
              <a:t>ve analizi için entegre edilmesi</a:t>
            </a:r>
            <a:endParaRPr lang="tr-TR" sz="2600" dirty="0"/>
          </a:p>
          <a:p>
            <a:pPr lvl="0">
              <a:spcAft>
                <a:spcPts val="300"/>
              </a:spcAft>
            </a:pPr>
            <a:endParaRPr lang="tr-TR" sz="2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74638"/>
            <a:ext cx="8208912" cy="1143000"/>
          </a:xfrm>
        </p:spPr>
        <p:txBody>
          <a:bodyPr vert="horz" lIns="91440" tIns="45720" rIns="91440" bIns="45720" rtlCol="0" anchor="ctr">
            <a:noAutofit/>
          </a:bodyPr>
          <a:lstStyle/>
          <a:p>
            <a:r>
              <a:rPr lang="tr-TR" sz="4000" b="1" noProof="1" smtClean="0"/>
              <a:t>CBS’nin Sağladığı Avantajlar</a:t>
            </a:r>
            <a:endParaRPr lang="tr-TR" sz="4000" b="1" noProof="1"/>
          </a:p>
        </p:txBody>
      </p:sp>
      <p:sp>
        <p:nvSpPr>
          <p:cNvPr id="3" name="İçerik Yer Tutucusu 2"/>
          <p:cNvSpPr>
            <a:spLocks noGrp="1"/>
          </p:cNvSpPr>
          <p:nvPr>
            <p:ph idx="1"/>
          </p:nvPr>
        </p:nvSpPr>
        <p:spPr>
          <a:xfrm>
            <a:off x="323528" y="1340768"/>
            <a:ext cx="8507288" cy="4800600"/>
          </a:xfrm>
        </p:spPr>
        <p:txBody>
          <a:bodyPr vert="horz" lIns="91440" tIns="45720" rIns="91440" bIns="45720" rtlCol="0">
            <a:noAutofit/>
          </a:bodyPr>
          <a:lstStyle/>
          <a:p>
            <a:pPr>
              <a:spcAft>
                <a:spcPts val="300"/>
              </a:spcAft>
            </a:pPr>
            <a:r>
              <a:rPr lang="tr-TR" sz="2600" dirty="0"/>
              <a:t>Dijital harita üretimi; harita yapım, üretim ve güncelleme otomasyonu</a:t>
            </a:r>
            <a:endParaRPr lang="tr-TR" sz="2600" dirty="0"/>
          </a:p>
          <a:p>
            <a:pPr>
              <a:spcAft>
                <a:spcPts val="300"/>
              </a:spcAft>
            </a:pPr>
            <a:r>
              <a:rPr lang="tr-TR" sz="2600" dirty="0"/>
              <a:t>Farklı ölçeklerde harita üretimi</a:t>
            </a:r>
            <a:endParaRPr lang="tr-TR" sz="2600" dirty="0"/>
          </a:p>
          <a:p>
            <a:pPr>
              <a:spcAft>
                <a:spcPts val="300"/>
              </a:spcAft>
            </a:pPr>
            <a:r>
              <a:rPr lang="tr-TR" sz="2600" dirty="0"/>
              <a:t>Görselleştirme</a:t>
            </a:r>
            <a:endParaRPr lang="tr-TR" sz="2600" dirty="0"/>
          </a:p>
          <a:p>
            <a:pPr>
              <a:spcAft>
                <a:spcPts val="300"/>
              </a:spcAft>
            </a:pPr>
            <a:r>
              <a:rPr lang="tr-TR" sz="2600" dirty="0"/>
              <a:t>Verilerin kullanımı, işlenmesi ve analizi için zaman ve para harcanan faaliyetlerin azaltılması</a:t>
            </a:r>
            <a:endParaRPr lang="tr-TR" sz="2600" dirty="0"/>
          </a:p>
          <a:p>
            <a:pPr>
              <a:spcAft>
                <a:spcPts val="300"/>
              </a:spcAft>
            </a:pPr>
            <a:r>
              <a:rPr lang="tr-TR" sz="2600" dirty="0"/>
              <a:t>Birden fazla kurum, kuruluş veya departman tarafından erişilebilen birleşik bir veritabanı sağlaması</a:t>
            </a:r>
            <a:endParaRPr lang="tr-TR" sz="2600" dirty="0"/>
          </a:p>
          <a:p>
            <a:pPr>
              <a:spcAft>
                <a:spcPts val="300"/>
              </a:spcAft>
            </a:pPr>
            <a:endParaRPr lang="tr-TR" sz="2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noProof="1" smtClean="0"/>
              <a:t>CBS’nin Uygulama Alanları</a:t>
            </a:r>
            <a:endParaRPr lang="tr-TR" noProof="1"/>
          </a:p>
        </p:txBody>
      </p:sp>
      <p:sp>
        <p:nvSpPr>
          <p:cNvPr id="4" name="İçerik Yer Tutucusu 3"/>
          <p:cNvSpPr>
            <a:spLocks noGrp="1"/>
          </p:cNvSpPr>
          <p:nvPr>
            <p:ph sz="half" idx="2"/>
          </p:nvPr>
        </p:nvSpPr>
        <p:spPr>
          <a:xfrm>
            <a:off x="457200" y="1700808"/>
            <a:ext cx="3931920" cy="4688880"/>
          </a:xfrm>
        </p:spPr>
        <p:txBody>
          <a:bodyPr>
            <a:normAutofit/>
          </a:bodyPr>
          <a:lstStyle/>
          <a:p>
            <a:pPr lvl="0">
              <a:spcBef>
                <a:spcPts val="600"/>
              </a:spcBef>
              <a:spcAft>
                <a:spcPts val="600"/>
              </a:spcAft>
            </a:pPr>
            <a:r>
              <a:rPr lang="tr-TR" noProof="1" smtClean="0"/>
              <a:t>Haritacılık</a:t>
            </a:r>
            <a:endParaRPr lang="tr-TR" noProof="1" smtClean="0"/>
          </a:p>
          <a:p>
            <a:pPr lvl="0">
              <a:spcBef>
                <a:spcPts val="600"/>
              </a:spcBef>
              <a:spcAft>
                <a:spcPts val="600"/>
              </a:spcAft>
            </a:pPr>
            <a:r>
              <a:rPr lang="en-US" noProof="1" smtClean="0"/>
              <a:t>Kentsel </a:t>
            </a:r>
            <a:r>
              <a:rPr lang="tr-TR" noProof="1" smtClean="0"/>
              <a:t>alanların yönetimi</a:t>
            </a:r>
            <a:endParaRPr lang="tr-TR" noProof="1" smtClean="0"/>
          </a:p>
          <a:p>
            <a:pPr lvl="0">
              <a:spcBef>
                <a:spcPts val="600"/>
              </a:spcBef>
              <a:spcAft>
                <a:spcPts val="600"/>
              </a:spcAft>
            </a:pPr>
            <a:r>
              <a:rPr lang="tr-TR" noProof="1" smtClean="0"/>
              <a:t>Kırsal alanların</a:t>
            </a:r>
            <a:r>
              <a:rPr lang="en-US" noProof="1" smtClean="0"/>
              <a:t> yönetimi</a:t>
            </a:r>
            <a:endParaRPr lang="tr-TR" noProof="1" smtClean="0"/>
          </a:p>
          <a:p>
            <a:pPr lvl="0">
              <a:spcBef>
                <a:spcPts val="600"/>
              </a:spcBef>
              <a:spcAft>
                <a:spcPts val="600"/>
              </a:spcAft>
            </a:pPr>
            <a:r>
              <a:rPr lang="tr-TR" noProof="1" smtClean="0"/>
              <a:t>Altyapı yönetimi</a:t>
            </a:r>
            <a:endParaRPr lang="tr-TR" noProof="1" smtClean="0"/>
          </a:p>
          <a:p>
            <a:pPr lvl="0">
              <a:spcBef>
                <a:spcPts val="600"/>
              </a:spcBef>
              <a:spcAft>
                <a:spcPts val="600"/>
              </a:spcAft>
            </a:pPr>
            <a:r>
              <a:rPr lang="tr-TR" noProof="1" smtClean="0"/>
              <a:t>Afet yönetimi</a:t>
            </a:r>
            <a:endParaRPr lang="tr-TR" noProof="1" smtClean="0"/>
          </a:p>
          <a:p>
            <a:pPr lvl="0">
              <a:spcBef>
                <a:spcPts val="600"/>
              </a:spcBef>
              <a:spcAft>
                <a:spcPts val="600"/>
              </a:spcAft>
            </a:pPr>
            <a:r>
              <a:rPr lang="tr-TR" noProof="1" smtClean="0"/>
              <a:t>Trafik yönetimi</a:t>
            </a:r>
            <a:endParaRPr lang="tr-TR" noProof="1" smtClean="0"/>
          </a:p>
          <a:p>
            <a:pPr lvl="0">
              <a:spcBef>
                <a:spcPts val="600"/>
              </a:spcBef>
              <a:spcAft>
                <a:spcPts val="600"/>
              </a:spcAft>
            </a:pPr>
            <a:r>
              <a:rPr lang="tr-TR" noProof="1" smtClean="0"/>
              <a:t>Doğal kaynakların yönetimi</a:t>
            </a:r>
            <a:endParaRPr lang="tr-TR" noProof="1"/>
          </a:p>
        </p:txBody>
      </p:sp>
      <p:sp>
        <p:nvSpPr>
          <p:cNvPr id="6" name="İçerik Yer Tutucusu 5"/>
          <p:cNvSpPr>
            <a:spLocks noGrp="1"/>
          </p:cNvSpPr>
          <p:nvPr>
            <p:ph sz="quarter" idx="4"/>
          </p:nvPr>
        </p:nvSpPr>
        <p:spPr>
          <a:xfrm>
            <a:off x="4754880" y="1628800"/>
            <a:ext cx="3931920" cy="4760888"/>
          </a:xfrm>
        </p:spPr>
        <p:txBody>
          <a:bodyPr/>
          <a:lstStyle/>
          <a:p>
            <a:pPr lvl="0">
              <a:spcBef>
                <a:spcPts val="600"/>
              </a:spcBef>
              <a:spcAft>
                <a:spcPts val="600"/>
              </a:spcAft>
            </a:pPr>
            <a:r>
              <a:rPr lang="tr-TR" noProof="1" smtClean="0"/>
              <a:t>Çevre</a:t>
            </a:r>
            <a:endParaRPr lang="tr-TR" noProof="1" smtClean="0"/>
          </a:p>
          <a:p>
            <a:pPr lvl="0">
              <a:spcBef>
                <a:spcPts val="600"/>
              </a:spcBef>
              <a:spcAft>
                <a:spcPts val="600"/>
              </a:spcAft>
            </a:pPr>
            <a:r>
              <a:rPr lang="tr-TR" noProof="1" smtClean="0"/>
              <a:t>Sağlık </a:t>
            </a:r>
            <a:endParaRPr lang="tr-TR" noProof="1" smtClean="0"/>
          </a:p>
          <a:p>
            <a:pPr lvl="0">
              <a:spcBef>
                <a:spcPts val="600"/>
              </a:spcBef>
              <a:spcAft>
                <a:spcPts val="600"/>
              </a:spcAft>
            </a:pPr>
            <a:r>
              <a:rPr lang="en-US" noProof="1" smtClean="0"/>
              <a:t>Politika</a:t>
            </a:r>
            <a:endParaRPr lang="tr-TR" noProof="1" smtClean="0"/>
          </a:p>
          <a:p>
            <a:pPr lvl="0">
              <a:spcBef>
                <a:spcPts val="600"/>
              </a:spcBef>
              <a:spcAft>
                <a:spcPts val="600"/>
              </a:spcAft>
            </a:pPr>
            <a:r>
              <a:rPr lang="tr-TR" noProof="1" smtClean="0"/>
              <a:t>Ticaret</a:t>
            </a:r>
            <a:endParaRPr lang="tr-TR" noProof="1" smtClean="0"/>
          </a:p>
          <a:p>
            <a:pPr lvl="0">
              <a:spcBef>
                <a:spcPts val="600"/>
              </a:spcBef>
              <a:spcAft>
                <a:spcPts val="600"/>
              </a:spcAft>
            </a:pPr>
            <a:r>
              <a:rPr lang="tr-TR" noProof="1" smtClean="0"/>
              <a:t>Kargo sektörü</a:t>
            </a:r>
            <a:endParaRPr lang="tr-TR" noProof="1" smtClean="0"/>
          </a:p>
          <a:p>
            <a:pPr lvl="0">
              <a:spcBef>
                <a:spcPts val="600"/>
              </a:spcBef>
              <a:spcAft>
                <a:spcPts val="600"/>
              </a:spcAft>
            </a:pPr>
            <a:r>
              <a:rPr lang="tr-TR" noProof="1" smtClean="0"/>
              <a:t>…</a:t>
            </a:r>
            <a:endParaRPr lang="tr-TR" noProof="1" smtClean="0"/>
          </a:p>
          <a:p>
            <a:endParaRPr lang="tr-TR" noProof="1"/>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smtClean="0"/>
              <a:t>Kaynaklar</a:t>
            </a:r>
            <a:endParaRPr lang="tr-TR" b="1" dirty="0"/>
          </a:p>
        </p:txBody>
      </p:sp>
      <p:sp>
        <p:nvSpPr>
          <p:cNvPr id="3" name="İçerik Yer Tutucusu 2"/>
          <p:cNvSpPr>
            <a:spLocks noGrp="1"/>
          </p:cNvSpPr>
          <p:nvPr>
            <p:ph idx="1"/>
          </p:nvPr>
        </p:nvSpPr>
        <p:spPr>
          <a:xfrm>
            <a:off x="457200" y="1340768"/>
            <a:ext cx="8229600" cy="4876800"/>
          </a:xfrm>
        </p:spPr>
        <p:txBody>
          <a:bodyPr>
            <a:normAutofit fontScale="85000" lnSpcReduction="20000"/>
          </a:bodyPr>
          <a:lstStyle/>
          <a:p>
            <a:r>
              <a:rPr lang="tr-TR" noProof="1"/>
              <a:t>Eldrandaly, K. 2007. Expert Systems, GIS, and Spatial Decision Making: Current Practices and New Trends.  In: Expert Systems Research Trends, Editor: A.R. Tyler,  Chapter 8.</a:t>
            </a:r>
            <a:endParaRPr lang="tr-TR" noProof="1"/>
          </a:p>
          <a:p>
            <a:r>
              <a:rPr lang="tr-TR" noProof="1"/>
              <a:t>Forster, M. 2000. Review of the use of Geographical Information Systems in the Marketing and Planning of Logistics Services. Christian Salvesen Logistics Research Paper no.3.</a:t>
            </a:r>
            <a:endParaRPr lang="tr-TR" noProof="1"/>
          </a:p>
          <a:p>
            <a:r>
              <a:rPr lang="tr-TR" noProof="1"/>
              <a:t>Kapluhan, E. 2014. Coğrafi Bilgi Sistemleri’nin (CBS) Coğrafya Öğretiminde Kullanımının Önemi ve Gerekliliği. </a:t>
            </a:r>
            <a:r>
              <a:rPr lang="tr-TR" i="1" noProof="1"/>
              <a:t>Marmara Coğrafya Dergisi</a:t>
            </a:r>
            <a:r>
              <a:rPr lang="tr-TR" noProof="1"/>
              <a:t>, 29, 34-59.</a:t>
            </a:r>
            <a:endParaRPr lang="tr-TR" noProof="1"/>
          </a:p>
          <a:p>
            <a:r>
              <a:rPr lang="tr-TR" noProof="1"/>
              <a:t>Karabörk H, Gündüz M., Bildirici İ.Ö., Yıldız F.. 2005. Raster Görüntülerin Vektörizasyonu ve Jeodezi-Fotogrametri Mühendisliğindeki Önemi. TMMOB Harita ve Kadastro Mühendisleri Odası 10. Türkiye Harita Bilimsel ve Teknik Kurultayı, 28 Mart - 1 Nisan 2005, Ankara.</a:t>
            </a:r>
            <a:endParaRPr lang="tr-TR" noProof="1"/>
          </a:p>
          <a:p>
            <a:r>
              <a:rPr lang="tr-TR" noProof="1"/>
              <a:t>Lambrou, E. (2013). Remote Survey: Alternative Method for Capturing Data. </a:t>
            </a:r>
            <a:r>
              <a:rPr lang="tr-TR" i="1" noProof="1"/>
              <a:t>Journal of Surveying Engineering</a:t>
            </a:r>
            <a:r>
              <a:rPr lang="tr-TR" noProof="1"/>
              <a:t>, 140(1), 60-64.</a:t>
            </a:r>
            <a:endParaRPr lang="tr-TR" noProof="1"/>
          </a:p>
          <a:p>
            <a:pPr>
              <a:lnSpc>
                <a:spcPct val="80000"/>
              </a:lnSpc>
            </a:pPr>
            <a:r>
              <a:rPr lang="tr-TR" altLang="tr-TR" noProof="1"/>
              <a:t>Yomralıoğlu, T. 2000. Coğrafi Bilgi Sistemleri: Temel Kavramlar ve Uygulamalar.</a:t>
            </a:r>
            <a:endParaRPr lang="tr-TR" altLang="tr-TR" noProof="1"/>
          </a:p>
          <a:p>
            <a:pPr marL="0" indent="0">
              <a:buNone/>
            </a:pPr>
            <a:endParaRPr lang="tr-T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836712"/>
            <a:ext cx="8496944"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2: CBS VE CAD YAZILIMLARI ARASINDAKİ FARKLAR,  CBS’NİN ADIMLARI</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b="1" dirty="0"/>
              <a:t>CAD</a:t>
            </a:r>
            <a:endParaRPr lang="tr-TR" dirty="0"/>
          </a:p>
        </p:txBody>
      </p:sp>
      <p:sp>
        <p:nvSpPr>
          <p:cNvPr id="3" name="İçerik Yer Tutucusu 2"/>
          <p:cNvSpPr>
            <a:spLocks noGrp="1"/>
          </p:cNvSpPr>
          <p:nvPr>
            <p:ph idx="1"/>
          </p:nvPr>
        </p:nvSpPr>
        <p:spPr>
          <a:xfrm>
            <a:off x="457200" y="1600200"/>
            <a:ext cx="8435280" cy="4876800"/>
          </a:xfrm>
        </p:spPr>
        <p:txBody>
          <a:bodyPr>
            <a:normAutofit/>
          </a:bodyPr>
          <a:lstStyle/>
          <a:p>
            <a:r>
              <a:rPr lang="tr-TR" altLang="tr-TR" sz="2800" noProof="1" smtClean="0"/>
              <a:t>CAD İngilizce </a:t>
            </a:r>
            <a:r>
              <a:rPr lang="tr-TR" altLang="tr-TR" sz="2800" b="1" noProof="1" smtClean="0"/>
              <a:t>C</a:t>
            </a:r>
            <a:r>
              <a:rPr lang="tr-TR" altLang="tr-TR" sz="2800" noProof="1" smtClean="0"/>
              <a:t>omputer </a:t>
            </a:r>
            <a:r>
              <a:rPr lang="tr-TR" altLang="tr-TR" sz="2800" b="1" noProof="1" smtClean="0"/>
              <a:t>A</a:t>
            </a:r>
            <a:r>
              <a:rPr lang="tr-TR" altLang="tr-TR" sz="2800" noProof="1" smtClean="0"/>
              <a:t>ided </a:t>
            </a:r>
            <a:r>
              <a:rPr lang="tr-TR" altLang="tr-TR" sz="2800" b="1" noProof="1" smtClean="0"/>
              <a:t>D</a:t>
            </a:r>
            <a:r>
              <a:rPr lang="tr-TR" altLang="tr-TR" sz="2800" noProof="1" smtClean="0"/>
              <a:t>esign kelimelerinin baş harflerinden oluşan ve Türkçe anlamı Bilgisayar Destekli Tasarım olan kısaltılmış bir terimdir. CAD yazılımları, hassas ve teknik çizimler oluşturmak ve ayrıca 3 boyutlu (3-B) modeller oluşturmak için kullanılabilmektedir.</a:t>
            </a:r>
            <a:endParaRPr lang="tr-TR" altLang="tr-TR" sz="2800" noProof="1" smtClean="0"/>
          </a:p>
          <a:p>
            <a:pPr marL="0" indent="0">
              <a:buNone/>
            </a:pPr>
            <a:endParaRPr lang="tr-TR" sz="2800" noProof="1"/>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signCAD 3D Train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79" y="398387"/>
            <a:ext cx="4969114" cy="37011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D Software | 2D And 3D Computer-Aided Design | Autode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876" y="4168808"/>
            <a:ext cx="5229479" cy="251597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971" y="693415"/>
            <a:ext cx="38195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7" descr="Pin on Map De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tr-TR"/>
          </a:p>
        </p:txBody>
      </p:sp>
      <p:pic>
        <p:nvPicPr>
          <p:cNvPr id="5129" name="Picture 9" descr="CAD Mapper transforms any location on earth into organised CAD files - ,  Insight, - C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 y="4471147"/>
            <a:ext cx="3616626" cy="23868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altLang="tr-TR" b="1" dirty="0"/>
              <a:t>CBS Yazılımı</a:t>
            </a:r>
            <a:endParaRPr lang="tr-TR" dirty="0"/>
          </a:p>
        </p:txBody>
      </p:sp>
      <p:sp>
        <p:nvSpPr>
          <p:cNvPr id="3" name="İçerik Yer Tutucusu 2"/>
          <p:cNvSpPr>
            <a:spLocks noGrp="1"/>
          </p:cNvSpPr>
          <p:nvPr>
            <p:ph idx="1"/>
          </p:nvPr>
        </p:nvSpPr>
        <p:spPr/>
        <p:txBody>
          <a:bodyPr>
            <a:normAutofit/>
          </a:bodyPr>
          <a:lstStyle/>
          <a:p>
            <a:r>
              <a:rPr lang="tr-TR" altLang="tr-TR" sz="2800" noProof="1" smtClean="0"/>
              <a:t>CBS yazılımları, coğrafi verileri depolamak, işlemek, sorgulamak, analiz etmek, görüntülemek vb. işlem ve fonksiyonları kullanıcıya sağlamak üzere geliştirilmiştir.</a:t>
            </a:r>
            <a:endParaRPr lang="tr-TR" altLang="tr-TR" sz="2800" noProof="1" smtClean="0"/>
          </a:p>
          <a:p>
            <a:endParaRPr lang="tr-TR" sz="2800" noProof="1"/>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uilding damage hazard database on a GIS software. building units shown is segmented on the low building damage hazard zone (red) with associated attributes in the database Â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3584577"/>
            <a:ext cx="5575970" cy="327342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aking 3D file in ArcGIS and Google earth - Part 01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50" y="692696"/>
            <a:ext cx="4847369" cy="272664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GI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759" y="4043323"/>
            <a:ext cx="3359241" cy="281467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etting to Know Spatial Querying in ArcG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04270"/>
            <a:ext cx="4427984" cy="3601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9776"/>
            <a:ext cx="8507288" cy="1143000"/>
          </a:xfrm>
        </p:spPr>
        <p:txBody>
          <a:bodyPr vert="horz" lIns="91440" tIns="45720" rIns="91440" bIns="45720" rtlCol="0" anchor="ctr">
            <a:noAutofit/>
          </a:bodyPr>
          <a:lstStyle/>
          <a:p>
            <a:r>
              <a:rPr lang="tr-TR" b="1" dirty="0"/>
              <a:t>Coğrafi Bilgi Sistemlerinin Tanımı</a:t>
            </a:r>
            <a:endParaRPr lang="tr-TR" b="1" dirty="0"/>
          </a:p>
        </p:txBody>
      </p:sp>
      <p:sp>
        <p:nvSpPr>
          <p:cNvPr id="3" name="İçerik Yer Tutucusu 2"/>
          <p:cNvSpPr>
            <a:spLocks noGrp="1"/>
          </p:cNvSpPr>
          <p:nvPr>
            <p:ph idx="1"/>
          </p:nvPr>
        </p:nvSpPr>
        <p:spPr>
          <a:xfrm>
            <a:off x="457200" y="1412776"/>
            <a:ext cx="8435280" cy="5069160"/>
          </a:xfrm>
        </p:spPr>
        <p:txBody>
          <a:bodyPr>
            <a:noAutofit/>
          </a:bodyPr>
          <a:lstStyle/>
          <a:p>
            <a:pPr>
              <a:spcBef>
                <a:spcPts val="1800"/>
              </a:spcBef>
            </a:pPr>
            <a:r>
              <a:rPr lang="tr-TR" sz="2800" noProof="1" smtClean="0"/>
              <a:t>CBS, karmaşık planlama ve yönetim problemlerini çözmek için coğrafi referanslı verilerle ilgili işlemleri kapsar.</a:t>
            </a:r>
            <a:endParaRPr lang="tr-TR" sz="2800" noProof="1" smtClean="0"/>
          </a:p>
          <a:p>
            <a:pPr>
              <a:spcBef>
                <a:spcPts val="1800"/>
              </a:spcBef>
            </a:pPr>
            <a:r>
              <a:rPr lang="tr-TR" altLang="tr-TR" sz="2800" noProof="1" smtClean="0"/>
              <a:t>CBS, coğrafi veri üreten ve/veya kullanan kurum, kuruluş ve kişilerin çalışmalarını kolaylaştırır, karar verme ve problem çözümünde destek sağlar.</a:t>
            </a:r>
            <a:endParaRPr lang="tr-TR" altLang="tr-TR" sz="2800" noProof="1" smtClean="0"/>
          </a:p>
          <a:p>
            <a:pPr>
              <a:spcBef>
                <a:spcPts val="1800"/>
              </a:spcBef>
            </a:pPr>
            <a:r>
              <a:rPr lang="tr-TR" altLang="tr-TR" sz="2800" noProof="1" smtClean="0"/>
              <a:t>CBS </a:t>
            </a:r>
            <a:r>
              <a:rPr lang="tr-TR" altLang="tr-TR" sz="2800" b="1" noProof="1" smtClean="0"/>
              <a:t>konuma dayalı (mekânsal, konumsal, coğrafi) </a:t>
            </a:r>
            <a:r>
              <a:rPr lang="tr-TR" altLang="tr-TR" sz="2800" noProof="1" smtClean="0"/>
              <a:t>her türlü </a:t>
            </a:r>
            <a:r>
              <a:rPr lang="tr-TR" altLang="tr-TR" sz="2800" b="1" noProof="1" smtClean="0"/>
              <a:t>grafik </a:t>
            </a:r>
            <a:r>
              <a:rPr lang="tr-TR" altLang="tr-TR" sz="2800" noProof="1" smtClean="0"/>
              <a:t>ve </a:t>
            </a:r>
            <a:r>
              <a:rPr lang="tr-TR" altLang="tr-TR" sz="2800" b="1" noProof="1" smtClean="0"/>
              <a:t>tanımlayıcı veriyi (öznitelik) </a:t>
            </a:r>
            <a:r>
              <a:rPr lang="tr-TR" altLang="tr-TR" sz="2800" noProof="1" smtClean="0"/>
              <a:t>entegre ederek kullanıcıya sunan bir bilgi sistemidir.</a:t>
            </a:r>
            <a:endParaRPr lang="tr-TR" altLang="tr-TR" sz="2800" noProof="1" smtClean="0"/>
          </a:p>
          <a:p>
            <a:pPr>
              <a:spcBef>
                <a:spcPts val="1800"/>
              </a:spcBef>
            </a:pPr>
            <a:endParaRPr lang="tr-TR" altLang="tr-TR" sz="2800" noProof="1" smtClean="0"/>
          </a:p>
          <a:p>
            <a:pPr>
              <a:spcBef>
                <a:spcPts val="1800"/>
              </a:spcBef>
            </a:pPr>
            <a:endParaRPr lang="tr-TR" sz="2800" noProof="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5496" y="422176"/>
            <a:ext cx="9144000" cy="990600"/>
          </a:xfrm>
        </p:spPr>
        <p:txBody>
          <a:bodyPr>
            <a:normAutofit fontScale="90000"/>
          </a:bodyPr>
          <a:lstStyle/>
          <a:p>
            <a:r>
              <a:rPr lang="tr-TR" b="1" dirty="0"/>
              <a:t>CAD ve CBS </a:t>
            </a:r>
            <a:r>
              <a:rPr lang="tr-TR" b="1" dirty="0" smtClean="0"/>
              <a:t>Yazılımlarının Karşılaştırılması</a:t>
            </a:r>
            <a:endParaRPr lang="tr-TR" dirty="0"/>
          </a:p>
        </p:txBody>
      </p:sp>
      <p:sp>
        <p:nvSpPr>
          <p:cNvPr id="3" name="İçerik Yer Tutucusu 2"/>
          <p:cNvSpPr>
            <a:spLocks noGrp="1"/>
          </p:cNvSpPr>
          <p:nvPr>
            <p:ph idx="1"/>
          </p:nvPr>
        </p:nvSpPr>
        <p:spPr/>
        <p:txBody>
          <a:bodyPr>
            <a:normAutofit/>
          </a:bodyPr>
          <a:lstStyle/>
          <a:p>
            <a:pPr>
              <a:spcAft>
                <a:spcPts val="600"/>
              </a:spcAft>
            </a:pPr>
            <a:r>
              <a:rPr lang="tr-TR" sz="3200" dirty="0" smtClean="0"/>
              <a:t>CAD</a:t>
            </a:r>
            <a:r>
              <a:rPr lang="tr-TR" sz="3200" dirty="0"/>
              <a:t>, gerçek dünyadaki nesneleri modeller. </a:t>
            </a:r>
            <a:r>
              <a:rPr lang="tr-TR" sz="3200" dirty="0" smtClean="0"/>
              <a:t>CBS ise, </a:t>
            </a:r>
            <a:r>
              <a:rPr lang="tr-TR" sz="3200" dirty="0"/>
              <a:t>dünyanın kendisini </a:t>
            </a:r>
            <a:r>
              <a:rPr lang="tr-TR" sz="3200" dirty="0" smtClean="0"/>
              <a:t>modeller.</a:t>
            </a:r>
            <a:endParaRPr lang="tr-TR" sz="3200" dirty="0" smtClean="0"/>
          </a:p>
          <a:p>
            <a:pPr marL="0" indent="0">
              <a:spcAft>
                <a:spcPts val="600"/>
              </a:spcAft>
              <a:buNone/>
            </a:pPr>
            <a:endParaRPr lang="tr-TR" sz="3200" dirty="0" smtClean="0"/>
          </a:p>
          <a:p>
            <a:pPr marL="0" indent="0" algn="ctr">
              <a:spcAft>
                <a:spcPts val="600"/>
              </a:spcAft>
              <a:buNone/>
            </a:pPr>
            <a:r>
              <a:rPr lang="tr-TR" sz="3200" dirty="0" smtClean="0">
                <a:solidFill>
                  <a:srgbClr val="FF0000"/>
                </a:solidFill>
              </a:rPr>
              <a:t>  CAD </a:t>
            </a:r>
            <a:r>
              <a:rPr lang="tr-TR" sz="3200" dirty="0">
                <a:solidFill>
                  <a:srgbClr val="FF0000"/>
                </a:solidFill>
              </a:rPr>
              <a:t>ve </a:t>
            </a:r>
            <a:r>
              <a:rPr lang="tr-TR" sz="3200" dirty="0" smtClean="0">
                <a:solidFill>
                  <a:srgbClr val="FF0000"/>
                </a:solidFill>
              </a:rPr>
              <a:t>CBS yazılımları </a:t>
            </a:r>
            <a:r>
              <a:rPr lang="tr-TR" sz="3200" dirty="0">
                <a:solidFill>
                  <a:srgbClr val="FF0000"/>
                </a:solidFill>
              </a:rPr>
              <a:t>arasındaki farklar temel olarak </a:t>
            </a:r>
            <a:r>
              <a:rPr lang="tr-TR" sz="3200" dirty="0" smtClean="0">
                <a:solidFill>
                  <a:srgbClr val="FF0000"/>
                </a:solidFill>
              </a:rPr>
              <a:t>buna dayanmaktadır.</a:t>
            </a:r>
            <a:endParaRPr lang="tr-TR" sz="3200" dirty="0">
              <a:solidFill>
                <a:srgbClr val="FF0000"/>
              </a:solidFill>
            </a:endParaRPr>
          </a:p>
          <a:p>
            <a:pPr marL="0" indent="0">
              <a:spcAft>
                <a:spcPts val="600"/>
              </a:spcAft>
              <a:buNone/>
            </a:pPr>
            <a:r>
              <a:rPr lang="tr-TR" sz="3200" dirty="0" smtClean="0"/>
              <a:t> </a:t>
            </a:r>
            <a:endParaRPr lang="tr-TR" sz="3200" dirty="0"/>
          </a:p>
          <a:p>
            <a:pPr>
              <a:spcAft>
                <a:spcPts val="600"/>
              </a:spcAft>
            </a:pPr>
            <a:endParaRPr lang="tr-TR" sz="3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1308000"/>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179512" y="2070000"/>
            <a:ext cx="4464496" cy="3951288"/>
          </a:xfrm>
        </p:spPr>
        <p:txBody>
          <a:bodyPr>
            <a:normAutofit/>
          </a:bodyPr>
          <a:lstStyle/>
          <a:p>
            <a:r>
              <a:rPr lang="tr-TR" dirty="0" smtClean="0"/>
              <a:t>CAD yazılımları, </a:t>
            </a:r>
            <a:r>
              <a:rPr lang="tr-TR" dirty="0"/>
              <a:t>nesnelerin </a:t>
            </a:r>
            <a:r>
              <a:rPr lang="tr-TR" dirty="0" smtClean="0"/>
              <a:t>modellerinin </a:t>
            </a:r>
            <a:r>
              <a:rPr lang="tr-TR" dirty="0"/>
              <a:t>çizilmesiyle ilgilidir. CAD </a:t>
            </a:r>
            <a:r>
              <a:rPr lang="tr-TR" dirty="0" smtClean="0"/>
              <a:t>yazılımları ile </a:t>
            </a:r>
            <a:r>
              <a:rPr lang="tr-TR" dirty="0"/>
              <a:t>mevcut nesnelerin yanı sıra var olmayan nesneler de modellenip projelendirilebilir. CAD </a:t>
            </a:r>
            <a:r>
              <a:rPr lang="tr-TR" dirty="0" smtClean="0"/>
              <a:t>yazılımları genellikle 2-B ve 3-B modelleme ve projelendirme </a:t>
            </a:r>
            <a:r>
              <a:rPr lang="tr-TR" dirty="0"/>
              <a:t>ve </a:t>
            </a:r>
            <a:r>
              <a:rPr lang="tr-TR" dirty="0" smtClean="0"/>
              <a:t>ayrıca harita </a:t>
            </a:r>
            <a:r>
              <a:rPr lang="tr-TR" dirty="0"/>
              <a:t>çizimlerinde kullanılır.</a:t>
            </a:r>
            <a:endParaRPr lang="tr-TR" dirty="0"/>
          </a:p>
          <a:p>
            <a:endParaRPr lang="tr-TR" dirty="0"/>
          </a:p>
          <a:p>
            <a:endParaRPr lang="tr-TR" dirty="0"/>
          </a:p>
        </p:txBody>
      </p:sp>
      <p:sp>
        <p:nvSpPr>
          <p:cNvPr id="5" name="Metin Yer Tutucusu 4"/>
          <p:cNvSpPr>
            <a:spLocks noGrp="1"/>
          </p:cNvSpPr>
          <p:nvPr>
            <p:ph type="body" sz="quarter" idx="3"/>
          </p:nvPr>
        </p:nvSpPr>
        <p:spPr>
          <a:xfrm>
            <a:off x="4754880" y="1308000"/>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754880" y="2070000"/>
            <a:ext cx="3931920" cy="3951288"/>
          </a:xfrm>
        </p:spPr>
        <p:txBody>
          <a:bodyPr>
            <a:noAutofit/>
          </a:bodyPr>
          <a:lstStyle/>
          <a:p>
            <a:r>
              <a:rPr lang="tr-TR" dirty="0" smtClean="0"/>
              <a:t>CBS yazılımları, </a:t>
            </a:r>
            <a:r>
              <a:rPr lang="tr-TR" dirty="0"/>
              <a:t>temel olarak coğrafi nesneler arasında ilişki kurmak için kullanılır. Coğrafi </a:t>
            </a:r>
            <a:r>
              <a:rPr lang="tr-TR" dirty="0" smtClean="0"/>
              <a:t>verileri, </a:t>
            </a:r>
            <a:r>
              <a:rPr lang="tr-TR" dirty="0"/>
              <a:t>insanların kolayca yorumlayabileceği şekilde </a:t>
            </a:r>
            <a:r>
              <a:rPr lang="tr-TR" dirty="0" smtClean="0"/>
              <a:t>2-B ve 3-B saklar </a:t>
            </a:r>
            <a:r>
              <a:rPr lang="tr-TR" dirty="0"/>
              <a:t>ve sorgu, analiz </a:t>
            </a:r>
            <a:r>
              <a:rPr lang="tr-TR" dirty="0" smtClean="0"/>
              <a:t>ve </a:t>
            </a:r>
            <a:r>
              <a:rPr lang="tr-TR" dirty="0"/>
              <a:t>sunumuna olanak tanır. </a:t>
            </a:r>
            <a:endParaRPr lang="tr-TR" dirty="0"/>
          </a:p>
          <a:p>
            <a:endParaRPr lang="tr-T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1052735"/>
            <a:ext cx="3931920" cy="832659"/>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179512" y="1814736"/>
            <a:ext cx="4320480" cy="5142656"/>
          </a:xfrm>
        </p:spPr>
        <p:txBody>
          <a:bodyPr vert="horz" lIns="91440" tIns="45720" rIns="91440" bIns="45720" rtlCol="0">
            <a:noAutofit/>
          </a:bodyPr>
          <a:lstStyle/>
          <a:p>
            <a:pPr>
              <a:spcAft>
                <a:spcPts val="600"/>
              </a:spcAft>
            </a:pPr>
            <a:r>
              <a:rPr lang="tr-TR" dirty="0" smtClean="0"/>
              <a:t>CAD yazılımlarında katman </a:t>
            </a:r>
            <a:r>
              <a:rPr lang="tr-TR" dirty="0"/>
              <a:t>bazında </a:t>
            </a:r>
            <a:r>
              <a:rPr lang="tr-TR" dirty="0" smtClean="0"/>
              <a:t>projeksiyon ve koordinat </a:t>
            </a:r>
            <a:r>
              <a:rPr lang="tr-TR" dirty="0"/>
              <a:t>sistemi tanımlanamaz.</a:t>
            </a:r>
            <a:endParaRPr lang="tr-TR" dirty="0"/>
          </a:p>
          <a:p>
            <a:pPr>
              <a:spcAft>
                <a:spcPts val="600"/>
              </a:spcAft>
            </a:pPr>
            <a:endParaRPr lang="tr-TR" dirty="0"/>
          </a:p>
        </p:txBody>
      </p:sp>
      <p:sp>
        <p:nvSpPr>
          <p:cNvPr id="5" name="Metin Yer Tutucusu 4"/>
          <p:cNvSpPr>
            <a:spLocks noGrp="1"/>
          </p:cNvSpPr>
          <p:nvPr>
            <p:ph type="body" sz="quarter" idx="3"/>
          </p:nvPr>
        </p:nvSpPr>
        <p:spPr>
          <a:xfrm>
            <a:off x="4754880" y="1052735"/>
            <a:ext cx="3931920" cy="832659"/>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572000" y="1814736"/>
            <a:ext cx="4392488" cy="5142656"/>
          </a:xfrm>
        </p:spPr>
        <p:txBody>
          <a:bodyPr>
            <a:noAutofit/>
          </a:bodyPr>
          <a:lstStyle/>
          <a:p>
            <a:pPr>
              <a:spcAft>
                <a:spcPts val="600"/>
              </a:spcAft>
            </a:pPr>
            <a:r>
              <a:rPr lang="tr-TR" noProof="1" smtClean="0"/>
              <a:t>CBS yazılımlarında katman bazında projeksiyon ve koordinat sistemi tanımlanabilir.</a:t>
            </a:r>
            <a:endParaRPr lang="tr-TR" noProof="1" smtClean="0"/>
          </a:p>
          <a:p>
            <a:pPr marL="0" indent="0">
              <a:spcAft>
                <a:spcPts val="600"/>
              </a:spcAft>
              <a:buNone/>
            </a:pPr>
            <a:r>
              <a:rPr lang="tr-TR" sz="3200" noProof="1" smtClean="0">
                <a:solidFill>
                  <a:srgbClr val="FF0000"/>
                </a:solidFill>
              </a:rPr>
              <a:t>  On-the-fly projection</a:t>
            </a:r>
            <a:endParaRPr lang="tr-TR" sz="3200" noProof="1" smtClean="0">
              <a:solidFill>
                <a:srgbClr val="FF0000"/>
              </a:solidFill>
            </a:endParaRPr>
          </a:p>
          <a:p>
            <a:pPr marL="0" indent="0">
              <a:spcAft>
                <a:spcPts val="600"/>
              </a:spcAft>
              <a:buNone/>
            </a:pPr>
            <a:r>
              <a:rPr lang="tr-TR" sz="1600" b="1" noProof="1" smtClean="0">
                <a:solidFill>
                  <a:srgbClr val="FF0000"/>
                </a:solidFill>
              </a:rPr>
              <a:t>On-the-fly projection bir projeksiyonda saklanan verilerin başka bir projeksiyondaymış gibi görüntülenebileceği anlamına gelir. Yeni projeksiyon, sadece görüntüleme ve sorgulama amacıyla kullanılır; gerçek veriler değiştirilmez.</a:t>
            </a:r>
            <a:endParaRPr lang="tr-TR" sz="1600" b="1" noProof="1">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980728"/>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179512" y="1742728"/>
            <a:ext cx="4320480" cy="3951288"/>
          </a:xfrm>
        </p:spPr>
        <p:txBody>
          <a:bodyPr>
            <a:normAutofit/>
          </a:bodyPr>
          <a:lstStyle/>
          <a:p>
            <a:r>
              <a:rPr lang="tr-TR" noProof="1" smtClean="0"/>
              <a:t>CAD yazılımlarının vektörel yapıları basittir. Nesne üzerinde öznitelik verilerini saklamazlar. Öznitelikler Excel vb. harici dosyalarda tutulur.</a:t>
            </a:r>
            <a:endParaRPr lang="tr-TR" noProof="1"/>
          </a:p>
        </p:txBody>
      </p:sp>
      <p:sp>
        <p:nvSpPr>
          <p:cNvPr id="5" name="Metin Yer Tutucusu 4"/>
          <p:cNvSpPr>
            <a:spLocks noGrp="1"/>
          </p:cNvSpPr>
          <p:nvPr>
            <p:ph type="body" sz="quarter" idx="3"/>
          </p:nvPr>
        </p:nvSpPr>
        <p:spPr>
          <a:xfrm>
            <a:off x="4754880" y="980728"/>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754880" y="1742728"/>
            <a:ext cx="4137600" cy="3951288"/>
          </a:xfrm>
        </p:spPr>
        <p:txBody>
          <a:bodyPr>
            <a:noAutofit/>
          </a:bodyPr>
          <a:lstStyle/>
          <a:p>
            <a:r>
              <a:rPr lang="tr-TR" altLang="tr-TR" noProof="1" smtClean="0"/>
              <a:t>CBS yazılımlarının vektörel yapıları komplekstir. CBS yazılımlarında mekânsal veriler ve öznitelik verileri CBS veritabanlarında birlikte saklanır.</a:t>
            </a:r>
            <a:endParaRPr lang="tr-TR" altLang="tr-TR" noProof="1"/>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980728"/>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179512" y="1742728"/>
            <a:ext cx="4320480" cy="3951288"/>
          </a:xfrm>
        </p:spPr>
        <p:txBody>
          <a:bodyPr>
            <a:normAutofit/>
          </a:bodyPr>
          <a:lstStyle/>
          <a:p>
            <a:r>
              <a:rPr lang="tr-TR" dirty="0" smtClean="0"/>
              <a:t>CAD yazılımlarında Spagetti veri yapısı kullanılır.</a:t>
            </a:r>
            <a:endParaRPr lang="tr-TR" dirty="0"/>
          </a:p>
        </p:txBody>
      </p:sp>
      <p:sp>
        <p:nvSpPr>
          <p:cNvPr id="5" name="Metin Yer Tutucusu 4"/>
          <p:cNvSpPr>
            <a:spLocks noGrp="1"/>
          </p:cNvSpPr>
          <p:nvPr>
            <p:ph type="body" sz="quarter" idx="3"/>
          </p:nvPr>
        </p:nvSpPr>
        <p:spPr>
          <a:xfrm>
            <a:off x="4754880" y="980728"/>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754880" y="1742728"/>
            <a:ext cx="4209608" cy="3951288"/>
          </a:xfrm>
        </p:spPr>
        <p:txBody>
          <a:bodyPr>
            <a:noAutofit/>
          </a:bodyPr>
          <a:lstStyle/>
          <a:p>
            <a:r>
              <a:rPr lang="tr-TR" altLang="tr-TR" dirty="0" smtClean="0"/>
              <a:t>CBS yazılımlarında Topolojik veri yapısı kullanılır.</a:t>
            </a:r>
            <a:endParaRPr lang="tr-TR" altLang="tr-T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980728"/>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251520" y="1742728"/>
            <a:ext cx="4137600" cy="3951288"/>
          </a:xfrm>
        </p:spPr>
        <p:txBody>
          <a:bodyPr>
            <a:normAutofit/>
          </a:bodyPr>
          <a:lstStyle/>
          <a:p>
            <a:r>
              <a:rPr lang="tr-TR" altLang="tr-TR" dirty="0"/>
              <a:t>CAD yazılımları; kullanıcılara basit ve kolay üretim araçları sunar ancak analiz ve sorgulama açısından yetenekleri son derece sınırlıdır.</a:t>
            </a:r>
            <a:endParaRPr lang="tr-TR" altLang="tr-TR" dirty="0"/>
          </a:p>
          <a:p>
            <a:endParaRPr lang="tr-TR" dirty="0"/>
          </a:p>
        </p:txBody>
      </p:sp>
      <p:sp>
        <p:nvSpPr>
          <p:cNvPr id="5" name="Metin Yer Tutucusu 4"/>
          <p:cNvSpPr>
            <a:spLocks noGrp="1"/>
          </p:cNvSpPr>
          <p:nvPr>
            <p:ph type="body" sz="quarter" idx="3"/>
          </p:nvPr>
        </p:nvSpPr>
        <p:spPr>
          <a:xfrm>
            <a:off x="4754880" y="980728"/>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754880" y="1742728"/>
            <a:ext cx="3931920" cy="3951288"/>
          </a:xfrm>
        </p:spPr>
        <p:txBody>
          <a:bodyPr>
            <a:noAutofit/>
          </a:bodyPr>
          <a:lstStyle/>
          <a:p>
            <a:r>
              <a:rPr lang="tr-TR" altLang="tr-TR" dirty="0"/>
              <a:t>CBS yazılımları, veri </a:t>
            </a:r>
            <a:r>
              <a:rPr lang="tr-TR" altLang="tr-TR" dirty="0" smtClean="0"/>
              <a:t>sorgulama, analiz, raporlama ve </a:t>
            </a:r>
            <a:r>
              <a:rPr lang="tr-TR" altLang="tr-TR" dirty="0"/>
              <a:t>karar destek süreçlerine katkı </a:t>
            </a:r>
            <a:r>
              <a:rPr lang="tr-TR" altLang="tr-TR" dirty="0" smtClean="0"/>
              <a:t>sağlama amaçlı </a:t>
            </a:r>
            <a:r>
              <a:rPr lang="tr-TR" altLang="tr-TR" dirty="0"/>
              <a:t>üretilmiş yazılımlardır. </a:t>
            </a:r>
            <a:endParaRPr lang="tr-TR" altLang="tr-TR" dirty="0"/>
          </a:p>
          <a:p>
            <a:endParaRPr lang="tr-T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908720"/>
            <a:ext cx="3931920" cy="639762"/>
          </a:xfrm>
          <a:noFill/>
          <a:ln>
            <a:noFill/>
          </a:ln>
          <a:effectLst/>
        </p:spPr>
        <p:txBody>
          <a:bodyPr vert="horz" lIns="91440" tIns="45720" rIns="91440" bIns="45720" rtlCol="0" anchor="ctr">
            <a:normAutofit/>
          </a:bodyPr>
          <a:lstStyle/>
          <a:p>
            <a:r>
              <a:rPr lang="tr-TR" sz="3200" b="1" dirty="0"/>
              <a:t>CAD</a:t>
            </a:r>
            <a:endParaRPr lang="tr-TR" sz="3200" b="1" dirty="0"/>
          </a:p>
        </p:txBody>
      </p:sp>
      <p:sp>
        <p:nvSpPr>
          <p:cNvPr id="4" name="İçerik Yer Tutucusu 3"/>
          <p:cNvSpPr>
            <a:spLocks noGrp="1"/>
          </p:cNvSpPr>
          <p:nvPr>
            <p:ph sz="half" idx="2"/>
          </p:nvPr>
        </p:nvSpPr>
        <p:spPr>
          <a:xfrm>
            <a:off x="457200" y="1670720"/>
            <a:ext cx="3931920" cy="3951288"/>
          </a:xfrm>
        </p:spPr>
        <p:txBody>
          <a:bodyPr>
            <a:normAutofit/>
          </a:bodyPr>
          <a:lstStyle/>
          <a:p>
            <a:pPr>
              <a:spcAft>
                <a:spcPts val="600"/>
              </a:spcAft>
            </a:pPr>
            <a:r>
              <a:rPr lang="tr-TR" altLang="tr-TR" noProof="1" smtClean="0"/>
              <a:t>CAD yazılımlarında veritabanı kullanılmaz; veri yönetimi ve paylaşımı dosya bazlı yapılır. Bu nedenle verileri veritabanında saklayarak, kullanıcı yetkileri bazında güncelleme ve bir merkezden paylaşma olanağı yoktur.</a:t>
            </a:r>
            <a:endParaRPr lang="tr-TR" altLang="tr-TR" noProof="1" smtClean="0"/>
          </a:p>
          <a:p>
            <a:pPr marL="0" indent="0">
              <a:buNone/>
            </a:pPr>
            <a:endParaRPr lang="tr-TR" noProof="1"/>
          </a:p>
        </p:txBody>
      </p:sp>
      <p:sp>
        <p:nvSpPr>
          <p:cNvPr id="5" name="Metin Yer Tutucusu 4"/>
          <p:cNvSpPr>
            <a:spLocks noGrp="1"/>
          </p:cNvSpPr>
          <p:nvPr>
            <p:ph type="body" sz="quarter" idx="3"/>
          </p:nvPr>
        </p:nvSpPr>
        <p:spPr>
          <a:xfrm>
            <a:off x="4754880" y="908720"/>
            <a:ext cx="3931920" cy="639762"/>
          </a:xfrm>
          <a:noFill/>
          <a:ln>
            <a:noFill/>
          </a:ln>
          <a:effectLst/>
        </p:spPr>
        <p:txBody>
          <a:bodyPr vert="horz" lIns="91440" tIns="45720" rIns="91440" bIns="45720" rtlCol="0" anchor="ctr">
            <a:normAutofit/>
          </a:bodyPr>
          <a:lstStyle/>
          <a:p>
            <a:r>
              <a:rPr lang="tr-TR" sz="3200" b="1" dirty="0"/>
              <a:t>CBS</a:t>
            </a:r>
            <a:endParaRPr lang="tr-TR" sz="3200" b="1" dirty="0"/>
          </a:p>
        </p:txBody>
      </p:sp>
      <p:sp>
        <p:nvSpPr>
          <p:cNvPr id="6" name="İçerik Yer Tutucusu 5"/>
          <p:cNvSpPr>
            <a:spLocks noGrp="1"/>
          </p:cNvSpPr>
          <p:nvPr>
            <p:ph sz="quarter" idx="4"/>
          </p:nvPr>
        </p:nvSpPr>
        <p:spPr>
          <a:xfrm>
            <a:off x="4754880" y="1670720"/>
            <a:ext cx="4137600" cy="3951288"/>
          </a:xfrm>
        </p:spPr>
        <p:txBody>
          <a:bodyPr>
            <a:normAutofit/>
          </a:bodyPr>
          <a:lstStyle/>
          <a:p>
            <a:pPr>
              <a:lnSpc>
                <a:spcPct val="90000"/>
              </a:lnSpc>
              <a:spcAft>
                <a:spcPct val="30000"/>
              </a:spcAft>
            </a:pPr>
            <a:r>
              <a:rPr lang="tr-TR" altLang="tr-TR" noProof="1" smtClean="0"/>
              <a:t>CBS yazılımlarında veriler veritabanında depolanırlar. Veriler bir merkezden paylaşılabilir. </a:t>
            </a:r>
            <a:endParaRPr lang="tr-TR" altLang="tr-TR" noProof="1"/>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529208" y="764704"/>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323528" y="1526704"/>
            <a:ext cx="4137600" cy="3951288"/>
          </a:xfrm>
        </p:spPr>
        <p:txBody>
          <a:bodyPr>
            <a:normAutofit/>
          </a:bodyPr>
          <a:lstStyle/>
          <a:p>
            <a:r>
              <a:rPr lang="tr-TR" altLang="tr-TR" sz="2200" dirty="0"/>
              <a:t>CAD yazılımları dosya bazlı çalıştıkları için çoklu kullanıcı desteği yoktur. Her kullanıcı kendi versiyonunu kendisi oluşturur. Bir kullanıcıdaki verilerin diğer kullanıcıdaki verilerle birleştirilmesi zordur ve </a:t>
            </a:r>
            <a:r>
              <a:rPr lang="tr-TR" altLang="tr-TR" sz="2200" dirty="0" smtClean="0"/>
              <a:t>uzun </a:t>
            </a:r>
            <a:r>
              <a:rPr lang="tr-TR" altLang="tr-TR" sz="2200" dirty="0"/>
              <a:t>uğraşlar gerektirir</a:t>
            </a:r>
            <a:r>
              <a:rPr lang="tr-TR" altLang="tr-TR" sz="2200" dirty="0" smtClean="0"/>
              <a:t>. Veri güncellemesi tek kullanıcı tarafından yapılır. </a:t>
            </a:r>
            <a:endParaRPr lang="tr-TR" altLang="tr-TR" sz="2200" dirty="0"/>
          </a:p>
          <a:p>
            <a:pPr marL="0" indent="0">
              <a:buNone/>
            </a:pPr>
            <a:endParaRPr lang="tr-TR" sz="2200" dirty="0"/>
          </a:p>
        </p:txBody>
      </p:sp>
      <p:sp>
        <p:nvSpPr>
          <p:cNvPr id="5" name="Metin Yer Tutucusu 4"/>
          <p:cNvSpPr>
            <a:spLocks noGrp="1"/>
          </p:cNvSpPr>
          <p:nvPr>
            <p:ph type="body" sz="quarter" idx="3"/>
          </p:nvPr>
        </p:nvSpPr>
        <p:spPr>
          <a:xfrm>
            <a:off x="4826888" y="764704"/>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644008" y="1526704"/>
            <a:ext cx="4464496" cy="5115272"/>
          </a:xfrm>
        </p:spPr>
        <p:txBody>
          <a:bodyPr>
            <a:noAutofit/>
          </a:bodyPr>
          <a:lstStyle/>
          <a:p>
            <a:r>
              <a:rPr lang="tr-TR" altLang="tr-TR" sz="2200" dirty="0"/>
              <a:t>CBS yazılımlarında çoklu kullanıcı desteği vardır. Tek kaynakta bulunan veriyi aynı anda yetkileri dahilinde birden çok sayıda kullanıcı görüntüleyebilir ve güncelleyebilir. CBS yazılımlarında çok kullanıcılı kurumsal sistemler ve çözümler üretilebilir. Kullanıcı tanımlamaları ve yetki seviyeleri belirlenebilir. Ayrıca WMS, WFS, WCS gibi standart web servisleri kullanılarak diğer kurumlara bu veriler açılabilir.</a:t>
            </a:r>
            <a:endParaRPr lang="tr-TR" altLang="tr-TR" sz="2200" dirty="0"/>
          </a:p>
          <a:p>
            <a:endParaRPr lang="tr-TR" sz="2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529208" y="764704"/>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395536" y="1526704"/>
            <a:ext cx="4065592" cy="3951288"/>
          </a:xfrm>
        </p:spPr>
        <p:txBody>
          <a:bodyPr>
            <a:normAutofit/>
          </a:bodyPr>
          <a:lstStyle/>
          <a:p>
            <a:pPr marL="0" indent="0">
              <a:buNone/>
            </a:pPr>
            <a:r>
              <a:rPr lang="tr-TR" dirty="0" smtClean="0"/>
              <a:t>CAD yazılımlarında kopyalama ve paylaşım kolaydır ancak veriye tek merkezden erişilememesi çoklu verilere neden olur.</a:t>
            </a:r>
            <a:endParaRPr lang="tr-TR" dirty="0"/>
          </a:p>
        </p:txBody>
      </p:sp>
      <p:sp>
        <p:nvSpPr>
          <p:cNvPr id="5" name="Metin Yer Tutucusu 4"/>
          <p:cNvSpPr>
            <a:spLocks noGrp="1"/>
          </p:cNvSpPr>
          <p:nvPr>
            <p:ph type="body" sz="quarter" idx="3"/>
          </p:nvPr>
        </p:nvSpPr>
        <p:spPr>
          <a:xfrm>
            <a:off x="4826888" y="764704"/>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572000" y="1526704"/>
            <a:ext cx="4536504" cy="5115272"/>
          </a:xfrm>
        </p:spPr>
        <p:txBody>
          <a:bodyPr>
            <a:noAutofit/>
          </a:bodyPr>
          <a:lstStyle/>
          <a:p>
            <a:r>
              <a:rPr lang="tr-TR" dirty="0" smtClean="0"/>
              <a:t>CBS yazılımlarında veri tek bir noktadan sınırsız sayıda kullanıcıya ve belirli yetkilere sahip olacak şekilde açılabilir.</a:t>
            </a:r>
            <a:endParaRPr lang="tr-T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323528" y="764704"/>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179512" y="1526704"/>
            <a:ext cx="4248472" cy="3951288"/>
          </a:xfrm>
        </p:spPr>
        <p:txBody>
          <a:bodyPr>
            <a:normAutofit/>
          </a:bodyPr>
          <a:lstStyle/>
          <a:p>
            <a:r>
              <a:rPr lang="tr-TR" altLang="tr-TR" sz="2200" dirty="0"/>
              <a:t>CAD yazılımlarında veriler lokal disk ünitelerinde dosya bazlı saklandığı için veri kaybı ve güvenlik endişesi bulunmaktadır. Birçok projede veri kaybı nedeniyle kurumların mükerrer yatırımlar yaptığı bilinmektedir.</a:t>
            </a:r>
            <a:endParaRPr lang="tr-TR" altLang="tr-TR" sz="2200" dirty="0"/>
          </a:p>
          <a:p>
            <a:pPr marL="0" indent="0">
              <a:buNone/>
            </a:pPr>
            <a:endParaRPr lang="tr-TR" sz="2200" dirty="0"/>
          </a:p>
        </p:txBody>
      </p:sp>
      <p:sp>
        <p:nvSpPr>
          <p:cNvPr id="5" name="Metin Yer Tutucusu 4"/>
          <p:cNvSpPr>
            <a:spLocks noGrp="1"/>
          </p:cNvSpPr>
          <p:nvPr>
            <p:ph type="body" sz="quarter" idx="3"/>
          </p:nvPr>
        </p:nvSpPr>
        <p:spPr>
          <a:xfrm>
            <a:off x="4621208" y="764704"/>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621208" y="1526704"/>
            <a:ext cx="4343280" cy="5115272"/>
          </a:xfrm>
        </p:spPr>
        <p:txBody>
          <a:bodyPr>
            <a:noAutofit/>
          </a:bodyPr>
          <a:lstStyle/>
          <a:p>
            <a:r>
              <a:rPr lang="tr-TR" altLang="tr-TR" sz="2200" noProof="1" smtClean="0"/>
              <a:t>CBS’de veriler veritabanında saklandığından veritabanının yedeği alındığında mekânsal verilerin de yedeği alınmış olur. Bu sayede veri kaybı riski oluşmaz. İstenirse veritabanının bir kopyası her an devreye girecekmiş gibi hazır ve güncel tutulur, ana sunucuda (server) oluşabilecek donanımsal bir arızada yedek sistem devreye girerek kullanıcıların çalışmalarına devam etmesi sağlanır.</a:t>
            </a:r>
            <a:endParaRPr lang="tr-TR" altLang="tr-TR" sz="2200" noProof="1" smtClean="0"/>
          </a:p>
          <a:p>
            <a:endParaRPr lang="tr-TR" sz="2200" noProof="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46646"/>
            <a:ext cx="7620000" cy="850106"/>
          </a:xfrm>
        </p:spPr>
        <p:txBody>
          <a:bodyPr vert="horz" lIns="91440" tIns="45720" rIns="91440" bIns="45720" rtlCol="0" anchor="ctr">
            <a:normAutofit/>
          </a:bodyPr>
          <a:lstStyle/>
          <a:p>
            <a:r>
              <a:rPr lang="tr-TR" b="1" noProof="1" smtClean="0"/>
              <a:t>CBS’de Katman Yapısı</a:t>
            </a:r>
            <a:endParaRPr lang="tr-TR" b="1" noProof="1"/>
          </a:p>
        </p:txBody>
      </p:sp>
      <p:sp>
        <p:nvSpPr>
          <p:cNvPr id="6" name="İçerik Yer Tutucusu 2"/>
          <p:cNvSpPr>
            <a:spLocks noGrp="1"/>
          </p:cNvSpPr>
          <p:nvPr>
            <p:ph idx="1"/>
          </p:nvPr>
        </p:nvSpPr>
        <p:spPr>
          <a:xfrm>
            <a:off x="395536" y="1268760"/>
            <a:ext cx="7992888" cy="1296144"/>
          </a:xfrm>
        </p:spPr>
        <p:txBody>
          <a:bodyPr>
            <a:noAutofit/>
          </a:bodyPr>
          <a:lstStyle/>
          <a:p>
            <a:pPr>
              <a:spcBef>
                <a:spcPts val="1800"/>
              </a:spcBef>
            </a:pPr>
            <a:r>
              <a:rPr lang="tr-TR" sz="2800" noProof="1" smtClean="0"/>
              <a:t>CBS’nin veri yönetimi ve işleyişindeki en önemli özelliklerinden biri CBS’nin katmanlı yapısıdır. </a:t>
            </a:r>
            <a:endParaRPr lang="tr-TR" sz="2800" noProof="1"/>
          </a:p>
        </p:txBody>
      </p:sp>
      <p:sp>
        <p:nvSpPr>
          <p:cNvPr id="7" name="İçerik Yer Tutucusu 2"/>
          <p:cNvSpPr txBox="1"/>
          <p:nvPr/>
        </p:nvSpPr>
        <p:spPr>
          <a:xfrm>
            <a:off x="323528" y="2996952"/>
            <a:ext cx="5472608" cy="388843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pPr>
              <a:spcBef>
                <a:spcPts val="1800"/>
              </a:spcBef>
            </a:pPr>
            <a:r>
              <a:rPr lang="tr-TR" sz="2400" dirty="0"/>
              <a:t>Bir CBS katmanındaki </a:t>
            </a:r>
            <a:r>
              <a:rPr lang="tr-TR" sz="2400" dirty="0" smtClean="0"/>
              <a:t>veriler, "vektör" </a:t>
            </a:r>
            <a:r>
              <a:rPr lang="tr-TR" sz="2400" dirty="0"/>
              <a:t>veya </a:t>
            </a:r>
            <a:r>
              <a:rPr lang="tr-TR" sz="2400" dirty="0" smtClean="0"/>
              <a:t>"raster" </a:t>
            </a:r>
            <a:r>
              <a:rPr lang="tr-TR" sz="2400" dirty="0"/>
              <a:t>şeklinde iki formdan birinde olabilir. </a:t>
            </a:r>
            <a:endParaRPr lang="tr-TR" sz="2400" dirty="0" smtClean="0"/>
          </a:p>
          <a:p>
            <a:pPr lvl="1">
              <a:spcBef>
                <a:spcPts val="1800"/>
              </a:spcBef>
            </a:pPr>
            <a:r>
              <a:rPr lang="tr-TR" dirty="0" smtClean="0"/>
              <a:t>Varlıklar vektör </a:t>
            </a:r>
            <a:r>
              <a:rPr lang="tr-TR" dirty="0"/>
              <a:t>formunda </a:t>
            </a:r>
            <a:r>
              <a:rPr lang="tr-TR" dirty="0" smtClean="0"/>
              <a:t>"nokta</a:t>
            </a:r>
            <a:r>
              <a:rPr lang="tr-TR" dirty="0"/>
              <a:t> ", "</a:t>
            </a:r>
            <a:r>
              <a:rPr lang="tr-TR" dirty="0" smtClean="0"/>
              <a:t>çizgi" </a:t>
            </a:r>
            <a:r>
              <a:rPr lang="tr-TR" dirty="0"/>
              <a:t>veya </a:t>
            </a:r>
            <a:r>
              <a:rPr lang="tr-TR" dirty="0" smtClean="0"/>
              <a:t>"alan" ile temsil edilirler.</a:t>
            </a:r>
            <a:endParaRPr lang="tr-TR" dirty="0"/>
          </a:p>
        </p:txBody>
      </p:sp>
      <p:pic>
        <p:nvPicPr>
          <p:cNvPr id="1026" name="Picture 2" descr="GIS Layer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12160" y="1616482"/>
            <a:ext cx="2364991" cy="528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980728"/>
            <a:ext cx="3931920" cy="639762"/>
          </a:xfrm>
        </p:spPr>
        <p:txBody>
          <a:bodyPr>
            <a:normAutofit/>
          </a:bodyPr>
          <a:lstStyle/>
          <a:p>
            <a:r>
              <a:rPr lang="tr-TR" sz="3200" b="1" dirty="0" smtClean="0"/>
              <a:t>CAD</a:t>
            </a:r>
            <a:endParaRPr lang="tr-TR" sz="3200" b="1" dirty="0"/>
          </a:p>
        </p:txBody>
      </p:sp>
      <p:sp>
        <p:nvSpPr>
          <p:cNvPr id="4" name="İçerik Yer Tutucusu 3"/>
          <p:cNvSpPr>
            <a:spLocks noGrp="1"/>
          </p:cNvSpPr>
          <p:nvPr>
            <p:ph sz="half" idx="2"/>
          </p:nvPr>
        </p:nvSpPr>
        <p:spPr>
          <a:xfrm>
            <a:off x="251520" y="1742728"/>
            <a:ext cx="4137600" cy="3951288"/>
          </a:xfrm>
        </p:spPr>
        <p:txBody>
          <a:bodyPr>
            <a:normAutofit/>
          </a:bodyPr>
          <a:lstStyle/>
          <a:p>
            <a:r>
              <a:rPr lang="tr-TR" altLang="tr-TR" dirty="0"/>
              <a:t>CAD yazılımları farklı sistemlerle entegrasyon ve birlikte çalışabilirlik süreçlerini desteklemezler. CAD sistemleri üzerinde üretilen veriler yoğun bir emek </a:t>
            </a:r>
            <a:r>
              <a:rPr lang="tr-TR" altLang="tr-TR" dirty="0" smtClean="0"/>
              <a:t>harcanarak CBS verilerine dönüştürülürler.</a:t>
            </a:r>
            <a:endParaRPr lang="tr-TR" altLang="tr-TR" dirty="0"/>
          </a:p>
          <a:p>
            <a:pPr marL="0" indent="0">
              <a:buNone/>
            </a:pPr>
            <a:endParaRPr lang="tr-TR" dirty="0"/>
          </a:p>
        </p:txBody>
      </p:sp>
      <p:sp>
        <p:nvSpPr>
          <p:cNvPr id="5" name="Metin Yer Tutucusu 4"/>
          <p:cNvSpPr>
            <a:spLocks noGrp="1"/>
          </p:cNvSpPr>
          <p:nvPr>
            <p:ph type="body" sz="quarter" idx="3"/>
          </p:nvPr>
        </p:nvSpPr>
        <p:spPr>
          <a:xfrm>
            <a:off x="4754880" y="980728"/>
            <a:ext cx="3931920" cy="639762"/>
          </a:xfrm>
        </p:spPr>
        <p:txBody>
          <a:bodyPr>
            <a:normAutofit/>
          </a:bodyPr>
          <a:lstStyle/>
          <a:p>
            <a:r>
              <a:rPr lang="tr-TR" sz="3200" b="1" dirty="0" smtClean="0"/>
              <a:t>CBS</a:t>
            </a:r>
            <a:endParaRPr lang="tr-TR" sz="3200" b="1" dirty="0"/>
          </a:p>
        </p:txBody>
      </p:sp>
      <p:sp>
        <p:nvSpPr>
          <p:cNvPr id="6" name="İçerik Yer Tutucusu 5"/>
          <p:cNvSpPr>
            <a:spLocks noGrp="1"/>
          </p:cNvSpPr>
          <p:nvPr>
            <p:ph sz="quarter" idx="4"/>
          </p:nvPr>
        </p:nvSpPr>
        <p:spPr>
          <a:xfrm>
            <a:off x="4754880" y="1742728"/>
            <a:ext cx="3931920" cy="3951288"/>
          </a:xfrm>
        </p:spPr>
        <p:txBody>
          <a:bodyPr>
            <a:noAutofit/>
          </a:bodyPr>
          <a:lstStyle/>
          <a:p>
            <a:r>
              <a:rPr lang="tr-TR" altLang="tr-TR" noProof="1" smtClean="0"/>
              <a:t>CBS yazılımlarında farklı veritabanlarının birleştirilmesi mümkündür.</a:t>
            </a:r>
            <a:endParaRPr lang="tr-TR" altLang="tr-TR" noProof="1"/>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57200" y="980728"/>
            <a:ext cx="3931920" cy="639762"/>
          </a:xfrm>
          <a:noFill/>
          <a:ln>
            <a:noFill/>
          </a:ln>
          <a:effectLst/>
        </p:spPr>
        <p:txBody>
          <a:bodyPr vert="horz" lIns="91440" tIns="45720" rIns="91440" bIns="45720" rtlCol="0" anchor="ctr">
            <a:normAutofit/>
          </a:bodyPr>
          <a:lstStyle/>
          <a:p>
            <a:r>
              <a:rPr lang="tr-TR" sz="3200" b="1" dirty="0"/>
              <a:t>CAD</a:t>
            </a:r>
            <a:endParaRPr lang="tr-TR" sz="3200" b="1" dirty="0"/>
          </a:p>
        </p:txBody>
      </p:sp>
      <p:sp>
        <p:nvSpPr>
          <p:cNvPr id="4" name="İçerik Yer Tutucusu 3"/>
          <p:cNvSpPr>
            <a:spLocks noGrp="1"/>
          </p:cNvSpPr>
          <p:nvPr>
            <p:ph sz="half" idx="2"/>
          </p:nvPr>
        </p:nvSpPr>
        <p:spPr>
          <a:xfrm>
            <a:off x="457200" y="1742728"/>
            <a:ext cx="3931920" cy="3951288"/>
          </a:xfrm>
        </p:spPr>
        <p:txBody>
          <a:bodyPr>
            <a:normAutofit/>
          </a:bodyPr>
          <a:lstStyle/>
          <a:p>
            <a:pPr>
              <a:spcAft>
                <a:spcPct val="30000"/>
              </a:spcAft>
            </a:pPr>
            <a:r>
              <a:rPr lang="tr-TR" altLang="tr-TR" dirty="0"/>
              <a:t>CAD yazılımları karar destek süreçlerinde karar vericiler için süreci kolaylaştırıcı çözümler barındırmazlar.</a:t>
            </a:r>
            <a:endParaRPr lang="tr-TR" altLang="tr-TR" dirty="0"/>
          </a:p>
          <a:p>
            <a:endParaRPr lang="tr-TR" dirty="0"/>
          </a:p>
        </p:txBody>
      </p:sp>
      <p:sp>
        <p:nvSpPr>
          <p:cNvPr id="5" name="Metin Yer Tutucusu 4"/>
          <p:cNvSpPr>
            <a:spLocks noGrp="1"/>
          </p:cNvSpPr>
          <p:nvPr>
            <p:ph type="body" sz="quarter" idx="3"/>
          </p:nvPr>
        </p:nvSpPr>
        <p:spPr>
          <a:xfrm>
            <a:off x="4754880" y="980728"/>
            <a:ext cx="3931920" cy="639762"/>
          </a:xfrm>
          <a:noFill/>
          <a:ln>
            <a:noFill/>
          </a:ln>
          <a:effectLst/>
        </p:spPr>
        <p:txBody>
          <a:bodyPr vert="horz" lIns="91440" tIns="45720" rIns="91440" bIns="45720" rtlCol="0" anchor="ctr">
            <a:normAutofit/>
          </a:bodyPr>
          <a:lstStyle/>
          <a:p>
            <a:r>
              <a:rPr lang="tr-TR" sz="3200" b="1" dirty="0"/>
              <a:t>CBS</a:t>
            </a:r>
            <a:endParaRPr lang="tr-TR" sz="3200" b="1" dirty="0"/>
          </a:p>
        </p:txBody>
      </p:sp>
      <p:sp>
        <p:nvSpPr>
          <p:cNvPr id="6" name="İçerik Yer Tutucusu 5"/>
          <p:cNvSpPr>
            <a:spLocks noGrp="1"/>
          </p:cNvSpPr>
          <p:nvPr>
            <p:ph sz="quarter" idx="4"/>
          </p:nvPr>
        </p:nvSpPr>
        <p:spPr>
          <a:xfrm>
            <a:off x="4754880" y="1742728"/>
            <a:ext cx="3931920" cy="3951288"/>
          </a:xfrm>
        </p:spPr>
        <p:txBody>
          <a:bodyPr>
            <a:normAutofit/>
          </a:bodyPr>
          <a:lstStyle/>
          <a:p>
            <a:r>
              <a:rPr lang="tr-TR" dirty="0" smtClean="0"/>
              <a:t>CBS yazılımları ile gerçekleştirilen sorgu ve analizler ile karar verme süreçleri kolaylaşır.</a:t>
            </a:r>
            <a:endParaRPr lang="tr-T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CAD + CBS</a:t>
            </a:r>
            <a:endParaRPr lang="tr-TR" b="1" dirty="0"/>
          </a:p>
        </p:txBody>
      </p:sp>
      <p:sp>
        <p:nvSpPr>
          <p:cNvPr id="3" name="İçerik Yer Tutucusu 2"/>
          <p:cNvSpPr>
            <a:spLocks noGrp="1"/>
          </p:cNvSpPr>
          <p:nvPr>
            <p:ph idx="1"/>
          </p:nvPr>
        </p:nvSpPr>
        <p:spPr>
          <a:xfrm>
            <a:off x="457200" y="1340768"/>
            <a:ext cx="8229600" cy="4608512"/>
          </a:xfrm>
        </p:spPr>
        <p:txBody>
          <a:bodyPr>
            <a:noAutofit/>
          </a:bodyPr>
          <a:lstStyle/>
          <a:p>
            <a:r>
              <a:rPr lang="tr-TR" sz="2800" noProof="1" smtClean="0"/>
              <a:t>Mekânsal verilerle ilgili çalışmalarda kullanıcılar CAD ve CBS yazılımlarını çoğu zaman birlikte kullanır. CAD yazılımları çizim ve sayısallaştırma işlemlerinde oldukça avantajlıdır. Bununla birlikte veritabanı ve topolojik veri yapısı sayesinde, sorgu ve analiz özelliklerini CBS yazılımları sağlar. </a:t>
            </a:r>
            <a:endParaRPr lang="tr-TR" sz="2800" noProof="1" smtClean="0"/>
          </a:p>
          <a:p>
            <a:r>
              <a:rPr lang="tr-TR" sz="2800" noProof="1" smtClean="0"/>
              <a:t>Aynı zamanda birçok veri daha önce CAD ortamında üretildiğinden CAD’ten CBS’ye dönüşüm gerekmektedir.</a:t>
            </a:r>
            <a:endParaRPr lang="tr-TR" sz="2800" noProof="1"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48680"/>
            <a:ext cx="8229600" cy="990600"/>
          </a:xfrm>
        </p:spPr>
        <p:txBody>
          <a:bodyPr>
            <a:normAutofit fontScale="90000"/>
          </a:bodyPr>
          <a:lstStyle/>
          <a:p>
            <a:r>
              <a:rPr lang="tr-TR" b="1" dirty="0" smtClean="0"/>
              <a:t>CBS Tasarımı Uygulama Stratejileri ve Gerçekleştirim Aşamaları</a:t>
            </a:r>
            <a:endParaRPr lang="tr-TR" b="1" dirty="0"/>
          </a:p>
        </p:txBody>
      </p:sp>
      <p:sp>
        <p:nvSpPr>
          <p:cNvPr id="3" name="İçerik Yer Tutucusu 2"/>
          <p:cNvSpPr>
            <a:spLocks noGrp="1"/>
          </p:cNvSpPr>
          <p:nvPr>
            <p:ph idx="1"/>
          </p:nvPr>
        </p:nvSpPr>
        <p:spPr>
          <a:xfrm>
            <a:off x="457200" y="1677144"/>
            <a:ext cx="8229600" cy="4920208"/>
          </a:xfrm>
        </p:spPr>
        <p:txBody>
          <a:bodyPr>
            <a:normAutofit/>
          </a:bodyPr>
          <a:lstStyle/>
          <a:p>
            <a:r>
              <a:rPr lang="tr-TR" dirty="0" smtClean="0"/>
              <a:t>Uygun </a:t>
            </a:r>
            <a:r>
              <a:rPr lang="tr-TR" dirty="0"/>
              <a:t>bir sistem mimarisi tasarımını tamamlamadan bir CBS oluşturmaya çalışmak, </a:t>
            </a:r>
            <a:r>
              <a:rPr lang="tr-TR" dirty="0" smtClean="0"/>
              <a:t>sistemin başarısız </a:t>
            </a:r>
            <a:r>
              <a:rPr lang="tr-TR" dirty="0"/>
              <a:t>olmasına neden olabilir. </a:t>
            </a:r>
            <a:endParaRPr lang="tr-TR" dirty="0" smtClean="0"/>
          </a:p>
          <a:p>
            <a:r>
              <a:rPr lang="tr-TR" dirty="0" smtClean="0"/>
              <a:t>Sistem </a:t>
            </a:r>
            <a:r>
              <a:rPr lang="tr-TR" dirty="0"/>
              <a:t>mimarisi tasarımı, </a:t>
            </a:r>
            <a:r>
              <a:rPr lang="tr-TR" dirty="0" smtClean="0"/>
              <a:t>CBS kurulacak ilgili kurum veya kuruluşun mevcut </a:t>
            </a:r>
            <a:r>
              <a:rPr lang="tr-TR" dirty="0"/>
              <a:t>bilgi teknolojisi </a:t>
            </a:r>
            <a:r>
              <a:rPr lang="tr-TR" dirty="0" smtClean="0"/>
              <a:t>altyapısını </a:t>
            </a:r>
            <a:r>
              <a:rPr lang="tr-TR" dirty="0"/>
              <a:t>temel alır ve mevcut ve öngörülen iş (kullanıcı) ihtiyaçlarına göre donanım ve ağ çözümleri için özel öneriler sağlar.</a:t>
            </a:r>
            <a:endParaRPr lang="tr-TR" dirty="0"/>
          </a:p>
          <a:p>
            <a:r>
              <a:rPr lang="tr-TR" dirty="0"/>
              <a:t>Başarılı bir </a:t>
            </a:r>
            <a:r>
              <a:rPr lang="tr-TR" dirty="0" smtClean="0"/>
              <a:t>CBS uygulaması için gerekli tüm aşamaların doğru gerçekleştirilmesi önemlidir. </a:t>
            </a:r>
            <a:endParaRPr lang="tr-TR" dirty="0" smtClean="0"/>
          </a:p>
          <a:p>
            <a:r>
              <a:rPr lang="tr-TR" dirty="0" smtClean="0"/>
              <a:t>Her </a:t>
            </a:r>
            <a:r>
              <a:rPr lang="tr-TR" dirty="0"/>
              <a:t>aşamanın önemini ve başarı için temel hedefleri anlamak, daha etkili kurumsal </a:t>
            </a:r>
            <a:r>
              <a:rPr lang="tr-TR" dirty="0" smtClean="0"/>
              <a:t>uygulamaların gerçekleştirimini sağlar.</a:t>
            </a:r>
            <a:endParaRPr lang="tr-T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43608" y="6093296"/>
            <a:ext cx="7200800" cy="369332"/>
          </a:xfrm>
          <a:prstGeom prst="rect">
            <a:avLst/>
          </a:prstGeom>
        </p:spPr>
        <p:txBody>
          <a:bodyPr wrap="square">
            <a:spAutoFit/>
          </a:bodyPr>
          <a:lstStyle/>
          <a:p>
            <a:r>
              <a:rPr lang="tr-TR" b="1" dirty="0"/>
              <a:t>CBS Tasarımı Uygulama Stratejileri ve Gerçekleştirim Aşamaları</a:t>
            </a:r>
            <a:endParaRPr lang="tr-TR" dirty="0"/>
          </a:p>
        </p:txBody>
      </p:sp>
      <p:pic>
        <p:nvPicPr>
          <p:cNvPr id="205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658564"/>
            <a:ext cx="6696564" cy="543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507288" cy="990600"/>
          </a:xfrm>
        </p:spPr>
        <p:txBody>
          <a:bodyPr>
            <a:normAutofit fontScale="90000"/>
          </a:bodyPr>
          <a:lstStyle/>
          <a:p>
            <a:r>
              <a:rPr lang="tr-TR" b="1" dirty="0"/>
              <a:t>Gereksinimlerin </a:t>
            </a:r>
            <a:r>
              <a:rPr lang="tr-TR" b="1" dirty="0" smtClean="0"/>
              <a:t>Belirlenmesi Aşaması</a:t>
            </a:r>
            <a:endParaRPr lang="tr-TR" b="1" dirty="0"/>
          </a:p>
        </p:txBody>
      </p:sp>
      <p:sp>
        <p:nvSpPr>
          <p:cNvPr id="3" name="İçerik Yer Tutucusu 2"/>
          <p:cNvSpPr>
            <a:spLocks noGrp="1"/>
          </p:cNvSpPr>
          <p:nvPr>
            <p:ph idx="1"/>
          </p:nvPr>
        </p:nvSpPr>
        <p:spPr/>
        <p:txBody>
          <a:bodyPr>
            <a:normAutofit/>
          </a:bodyPr>
          <a:lstStyle/>
          <a:p>
            <a:pPr>
              <a:spcAft>
                <a:spcPts val="600"/>
              </a:spcAft>
            </a:pPr>
            <a:r>
              <a:rPr lang="tr-TR" sz="2800" noProof="1" smtClean="0"/>
              <a:t>Doğru CBS planlaması, herhangi bir kurum veya kuruluşun bir CBS oluşturmak için yapabileceği en önemli yatırımdır. CBS ihtiyaçlarını anlamak, veri, altyapı ve uygulamalar için gerekliliklerin doğru belirlenmesine olanak sağlar. </a:t>
            </a:r>
            <a:endParaRPr lang="tr-TR" sz="2800" noProof="1" smtClean="0"/>
          </a:p>
          <a:p>
            <a:pPr lvl="1">
              <a:spcAft>
                <a:spcPts val="600"/>
              </a:spcAft>
            </a:pPr>
            <a:r>
              <a:rPr lang="tr-TR" sz="2400" noProof="1" smtClean="0"/>
              <a:t>CBS’den elde edilmek istenen sonuçlar, haritalar, raporlar, grafikler, uygulamalar, arayüzler vb. belirlenir.</a:t>
            </a:r>
            <a:endParaRPr lang="tr-TR" sz="2400" noProof="1" smtClean="0"/>
          </a:p>
          <a:p>
            <a:pPr>
              <a:spcAft>
                <a:spcPts val="600"/>
              </a:spcAft>
            </a:pPr>
            <a:endParaRPr lang="tr-TR" sz="3200" noProof="1"/>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990600"/>
          </a:xfrm>
        </p:spPr>
        <p:txBody>
          <a:bodyPr>
            <a:normAutofit/>
          </a:bodyPr>
          <a:lstStyle/>
          <a:p>
            <a:r>
              <a:rPr lang="tr-TR" b="1" dirty="0"/>
              <a:t>Tasarım </a:t>
            </a:r>
            <a:r>
              <a:rPr lang="tr-TR" b="1" dirty="0" smtClean="0"/>
              <a:t>aşaması</a:t>
            </a:r>
            <a:endParaRPr lang="tr-TR" b="1" dirty="0"/>
          </a:p>
        </p:txBody>
      </p:sp>
      <p:sp>
        <p:nvSpPr>
          <p:cNvPr id="3" name="İçerik Yer Tutucusu 2"/>
          <p:cNvSpPr>
            <a:spLocks noGrp="1"/>
          </p:cNvSpPr>
          <p:nvPr>
            <p:ph idx="1"/>
          </p:nvPr>
        </p:nvSpPr>
        <p:spPr>
          <a:xfrm>
            <a:off x="323528" y="1600200"/>
            <a:ext cx="8640960" cy="4876800"/>
          </a:xfrm>
        </p:spPr>
        <p:txBody>
          <a:bodyPr>
            <a:normAutofit/>
          </a:bodyPr>
          <a:lstStyle/>
          <a:p>
            <a:pPr>
              <a:spcAft>
                <a:spcPts val="600"/>
              </a:spcAft>
            </a:pPr>
            <a:r>
              <a:rPr lang="tr-TR" sz="2800" dirty="0" smtClean="0"/>
              <a:t>Gereksinimler doğrultusunda tasarım gerçekleştirilir. Mevcut veri ve altyapı değerlendirilir, gerekli verilerin edinimi ve altyapı yükseltme maliyetleri hesaplanır. </a:t>
            </a:r>
            <a:endParaRPr lang="tr-TR" sz="2800" dirty="0" smtClean="0"/>
          </a:p>
          <a:p>
            <a:pPr lvl="1"/>
            <a:r>
              <a:rPr lang="tr-TR" sz="2400" dirty="0"/>
              <a:t>Donanım ve yazılım </a:t>
            </a:r>
            <a:r>
              <a:rPr lang="tr-TR" sz="2400" dirty="0" smtClean="0"/>
              <a:t>gereksinimleri tanımlanır.</a:t>
            </a:r>
            <a:endParaRPr lang="tr-TR" sz="2400" dirty="0" smtClean="0"/>
          </a:p>
          <a:p>
            <a:pPr lvl="1"/>
            <a:r>
              <a:rPr lang="tr-TR" sz="2400" dirty="0"/>
              <a:t>V</a:t>
            </a:r>
            <a:r>
              <a:rPr lang="tr-TR" sz="2400" dirty="0" smtClean="0"/>
              <a:t>eri </a:t>
            </a:r>
            <a:r>
              <a:rPr lang="tr-TR" sz="2400" dirty="0"/>
              <a:t>toplama gereksinimleri tanımlanır.</a:t>
            </a:r>
            <a:endParaRPr lang="tr-TR" sz="2400" dirty="0"/>
          </a:p>
          <a:p>
            <a:pPr lvl="1"/>
            <a:r>
              <a:rPr lang="tr-TR" sz="2400" dirty="0" smtClean="0"/>
              <a:t>Yazılım </a:t>
            </a:r>
            <a:r>
              <a:rPr lang="tr-TR" sz="2400" dirty="0"/>
              <a:t>geliştirme gereksinimleri </a:t>
            </a:r>
            <a:r>
              <a:rPr lang="tr-TR" sz="2400" dirty="0" smtClean="0"/>
              <a:t>tanımlanır.</a:t>
            </a:r>
            <a:endParaRPr lang="tr-TR" sz="2400" dirty="0" smtClean="0"/>
          </a:p>
          <a:p>
            <a:pPr lvl="1"/>
            <a:r>
              <a:rPr lang="tr-TR" sz="2400" dirty="0" smtClean="0"/>
              <a:t>Ağ </a:t>
            </a:r>
            <a:r>
              <a:rPr lang="tr-TR" sz="2400" dirty="0"/>
              <a:t>iletişim </a:t>
            </a:r>
            <a:r>
              <a:rPr lang="tr-TR" sz="2400" dirty="0" smtClean="0"/>
              <a:t>kapasitesi gereksinimleri </a:t>
            </a:r>
            <a:r>
              <a:rPr lang="tr-TR" sz="2400" dirty="0"/>
              <a:t>tanımlanır.</a:t>
            </a:r>
            <a:endParaRPr lang="tr-TR" sz="2400" dirty="0"/>
          </a:p>
          <a:p>
            <a:endParaRPr lang="tr-TR" sz="2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990600"/>
          </a:xfrm>
        </p:spPr>
        <p:txBody>
          <a:bodyPr/>
          <a:lstStyle/>
          <a:p>
            <a:r>
              <a:rPr lang="tr-TR" b="1" dirty="0" smtClean="0"/>
              <a:t>Kurulum Aşaması</a:t>
            </a:r>
            <a:endParaRPr lang="tr-TR" b="1" dirty="0"/>
          </a:p>
        </p:txBody>
      </p:sp>
      <p:sp>
        <p:nvSpPr>
          <p:cNvPr id="3" name="İçerik Yer Tutucusu 2"/>
          <p:cNvSpPr>
            <a:spLocks noGrp="1"/>
          </p:cNvSpPr>
          <p:nvPr>
            <p:ph idx="1"/>
          </p:nvPr>
        </p:nvSpPr>
        <p:spPr>
          <a:xfrm>
            <a:off x="457200" y="1600200"/>
            <a:ext cx="8229600" cy="3340968"/>
          </a:xfrm>
        </p:spPr>
        <p:txBody>
          <a:bodyPr>
            <a:normAutofit lnSpcReduction="10000"/>
          </a:bodyPr>
          <a:lstStyle/>
          <a:p>
            <a:pPr>
              <a:spcAft>
                <a:spcPts val="600"/>
              </a:spcAft>
            </a:pPr>
            <a:r>
              <a:rPr lang="tr-TR" dirty="0" smtClean="0"/>
              <a:t>Tasarım </a:t>
            </a:r>
            <a:r>
              <a:rPr lang="tr-TR" dirty="0"/>
              <a:t>bütçesine ve </a:t>
            </a:r>
            <a:r>
              <a:rPr lang="tr-TR" dirty="0" smtClean="0"/>
              <a:t>zaman </a:t>
            </a:r>
            <a:r>
              <a:rPr lang="tr-TR" dirty="0"/>
              <a:t>çizelgesine dayalı sistem </a:t>
            </a:r>
            <a:r>
              <a:rPr lang="tr-TR" dirty="0" smtClean="0"/>
              <a:t>tedarik (</a:t>
            </a:r>
            <a:r>
              <a:rPr lang="tr-TR" dirty="0"/>
              <a:t>satın </a:t>
            </a:r>
            <a:r>
              <a:rPr lang="tr-TR" dirty="0" smtClean="0"/>
              <a:t>alma) yetkilendirmeleri gerçekleştirilir.</a:t>
            </a:r>
            <a:endParaRPr lang="tr-TR" dirty="0"/>
          </a:p>
          <a:p>
            <a:pPr>
              <a:spcAft>
                <a:spcPts val="600"/>
              </a:spcAft>
            </a:pPr>
            <a:r>
              <a:rPr lang="tr-TR" dirty="0"/>
              <a:t>V</a:t>
            </a:r>
            <a:r>
              <a:rPr lang="tr-TR" dirty="0" smtClean="0"/>
              <a:t>eritabanı tasarımı ve veri toplama-giriş-işleme çalışmaları gerçekleştirilir.</a:t>
            </a:r>
            <a:endParaRPr lang="tr-TR" dirty="0"/>
          </a:p>
          <a:p>
            <a:pPr>
              <a:spcAft>
                <a:spcPts val="600"/>
              </a:spcAft>
            </a:pPr>
            <a:r>
              <a:rPr lang="tr-TR" dirty="0"/>
              <a:t>Uygulama </a:t>
            </a:r>
            <a:r>
              <a:rPr lang="tr-TR" dirty="0" smtClean="0"/>
              <a:t>tasarım </a:t>
            </a:r>
            <a:r>
              <a:rPr lang="tr-TR" dirty="0"/>
              <a:t>ve geliştirme </a:t>
            </a:r>
            <a:r>
              <a:rPr lang="tr-TR" dirty="0" smtClean="0"/>
              <a:t>çalışmaları gerçekleştirilir.</a:t>
            </a:r>
            <a:endParaRPr lang="tr-TR" dirty="0" smtClean="0"/>
          </a:p>
          <a:p>
            <a:pPr>
              <a:spcAft>
                <a:spcPts val="600"/>
              </a:spcAft>
            </a:pPr>
            <a:r>
              <a:rPr lang="tr-TR" dirty="0" smtClean="0"/>
              <a:t>Tasarım </a:t>
            </a:r>
            <a:r>
              <a:rPr lang="tr-TR" dirty="0"/>
              <a:t>performans hedefleri dahilinde ürün teslimatını doğrulamak için prototip test planları </a:t>
            </a:r>
            <a:r>
              <a:rPr lang="tr-TR" dirty="0" smtClean="0"/>
              <a:t>tamamlanır ve zaman planlaması yapılır.</a:t>
            </a:r>
            <a:endParaRPr lang="tr-TR"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vert="horz" lIns="91440" tIns="45720" rIns="91440" bIns="45720" rtlCol="0" anchor="ctr">
            <a:normAutofit/>
          </a:bodyPr>
          <a:lstStyle/>
          <a:p>
            <a:r>
              <a:rPr lang="tr-TR" b="1" dirty="0" smtClean="0"/>
              <a:t>Gerçekleştirim </a:t>
            </a:r>
            <a:r>
              <a:rPr lang="tr-TR" b="1" dirty="0"/>
              <a:t>Aşaması</a:t>
            </a:r>
            <a:endParaRPr lang="tr-TR" b="1" dirty="0"/>
          </a:p>
        </p:txBody>
      </p:sp>
      <p:sp>
        <p:nvSpPr>
          <p:cNvPr id="3" name="İçerik Yer Tutucusu 2"/>
          <p:cNvSpPr>
            <a:spLocks noGrp="1"/>
          </p:cNvSpPr>
          <p:nvPr>
            <p:ph idx="1"/>
          </p:nvPr>
        </p:nvSpPr>
        <p:spPr/>
        <p:txBody>
          <a:bodyPr vert="horz" lIns="91440" tIns="45720" rIns="91440" bIns="45720" rtlCol="0">
            <a:normAutofit/>
          </a:bodyPr>
          <a:lstStyle/>
          <a:p>
            <a:pPr>
              <a:spcAft>
                <a:spcPts val="600"/>
              </a:spcAft>
            </a:pPr>
            <a:r>
              <a:rPr lang="tr-TR" dirty="0" smtClean="0"/>
              <a:t>Oluşturulan CBS test edilir.</a:t>
            </a:r>
            <a:endParaRPr lang="tr-TR" dirty="0"/>
          </a:p>
          <a:p>
            <a:pPr>
              <a:spcAft>
                <a:spcPts val="600"/>
              </a:spcAft>
            </a:pPr>
            <a:r>
              <a:rPr lang="tr-TR" dirty="0"/>
              <a:t>K</a:t>
            </a:r>
            <a:r>
              <a:rPr lang="tr-TR" dirty="0" smtClean="0"/>
              <a:t>ullanıcı eğitimleri gerçekleştirilir.</a:t>
            </a:r>
            <a:endParaRPr lang="tr-TR" dirty="0"/>
          </a:p>
          <a:p>
            <a:pPr>
              <a:spcAft>
                <a:spcPts val="600"/>
              </a:spcAft>
            </a:pPr>
            <a:r>
              <a:rPr lang="tr-TR" dirty="0"/>
              <a:t>Sistem bakım </a:t>
            </a:r>
            <a:r>
              <a:rPr lang="tr-TR" dirty="0" smtClean="0"/>
              <a:t>işlemleri</a:t>
            </a:r>
            <a:r>
              <a:rPr lang="tr-TR" dirty="0"/>
              <a:t> </a:t>
            </a:r>
            <a:r>
              <a:rPr lang="tr-TR" dirty="0" smtClean="0"/>
              <a:t>gerçekleştirilir.</a:t>
            </a:r>
            <a:endParaRPr lang="tr-TR" dirty="0" smtClean="0"/>
          </a:p>
          <a:p>
            <a:pPr>
              <a:spcAft>
                <a:spcPts val="600"/>
              </a:spcAft>
            </a:pPr>
            <a:r>
              <a:rPr lang="tr-TR" dirty="0" smtClean="0"/>
              <a:t>Sistem teslimi gerçekleştirilir.</a:t>
            </a:r>
            <a:endParaRPr lang="tr-T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noProof="1" smtClean="0"/>
              <a:t>CBS’de Veri İle İlgili İşlemler</a:t>
            </a:r>
            <a:endParaRPr lang="tr-TR" b="1" noProof="1"/>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608" y="4992524"/>
            <a:ext cx="73914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67" y="1340768"/>
            <a:ext cx="8611177"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332656"/>
            <a:ext cx="7560840" cy="990600"/>
          </a:xfrm>
        </p:spPr>
        <p:txBody>
          <a:bodyPr vert="horz" lIns="91440" tIns="45720" rIns="91440" bIns="45720" rtlCol="0" anchor="ctr">
            <a:normAutofit/>
          </a:bodyPr>
          <a:lstStyle/>
          <a:p>
            <a:r>
              <a:rPr lang="tr-TR" b="1" noProof="1" smtClean="0"/>
              <a:t>CBS’nin Temel Bileşenleri</a:t>
            </a:r>
            <a:endParaRPr lang="tr-TR" b="1" noProof="1"/>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50521" y="1556792"/>
            <a:ext cx="5169751" cy="49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b="1" dirty="0"/>
              <a:t>Veri Toplama</a:t>
            </a:r>
            <a:endParaRPr lang="tr-TR" b="1" dirty="0"/>
          </a:p>
        </p:txBody>
      </p:sp>
      <p:sp>
        <p:nvSpPr>
          <p:cNvPr id="3" name="İçerik Yer Tutucusu 2"/>
          <p:cNvSpPr>
            <a:spLocks noGrp="1"/>
          </p:cNvSpPr>
          <p:nvPr>
            <p:ph idx="1"/>
          </p:nvPr>
        </p:nvSpPr>
        <p:spPr/>
        <p:txBody>
          <a:bodyPr/>
          <a:lstStyle/>
          <a:p>
            <a:r>
              <a:rPr lang="tr-TR" dirty="0" smtClean="0"/>
              <a:t>Basılı haritaların taranması ve sayısallaştırılması</a:t>
            </a:r>
            <a:endParaRPr lang="tr-TR" dirty="0" smtClean="0"/>
          </a:p>
          <a:p>
            <a:r>
              <a:rPr lang="tr-TR" dirty="0" smtClean="0"/>
              <a:t>Dijital haritalar</a:t>
            </a:r>
            <a:endParaRPr lang="tr-TR" dirty="0" smtClean="0"/>
          </a:p>
          <a:p>
            <a:r>
              <a:rPr lang="tr-TR" dirty="0" smtClean="0"/>
              <a:t>CBS verileri</a:t>
            </a:r>
            <a:endParaRPr lang="tr-TR" dirty="0" smtClean="0"/>
          </a:p>
          <a:p>
            <a:r>
              <a:rPr lang="tr-TR" dirty="0" err="1" smtClean="0"/>
              <a:t>Veritabanları</a:t>
            </a:r>
            <a:endParaRPr lang="tr-TR" dirty="0" smtClean="0"/>
          </a:p>
          <a:p>
            <a:r>
              <a:rPr lang="tr-TR" dirty="0" smtClean="0"/>
              <a:t>Raporlar</a:t>
            </a:r>
            <a:endParaRPr lang="tr-TR" dirty="0" smtClean="0"/>
          </a:p>
          <a:p>
            <a:r>
              <a:rPr lang="tr-TR" dirty="0" smtClean="0"/>
              <a:t>Klasik yersel ölçmeler</a:t>
            </a:r>
            <a:endParaRPr lang="tr-TR" dirty="0" smtClean="0"/>
          </a:p>
          <a:p>
            <a:r>
              <a:rPr lang="tr-TR" dirty="0" smtClean="0"/>
              <a:t>GNSS ölçmeleri</a:t>
            </a:r>
            <a:endParaRPr lang="tr-TR" dirty="0" smtClean="0"/>
          </a:p>
          <a:p>
            <a:r>
              <a:rPr lang="tr-TR" dirty="0" smtClean="0"/>
              <a:t>Fotogrametri</a:t>
            </a:r>
            <a:endParaRPr lang="tr-TR" dirty="0" smtClean="0"/>
          </a:p>
          <a:p>
            <a:r>
              <a:rPr lang="tr-TR" dirty="0" smtClean="0"/>
              <a:t>Uzaktan Algılama</a:t>
            </a:r>
            <a:endParaRPr lang="tr-TR" dirty="0" smtClean="0"/>
          </a:p>
          <a:p>
            <a:r>
              <a:rPr lang="tr-TR" dirty="0" smtClean="0"/>
              <a:t>…</a:t>
            </a:r>
            <a:endParaRPr lang="tr-TR"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Veri İşleme</a:t>
            </a:r>
            <a:endParaRPr lang="tr-TR" b="1" dirty="0"/>
          </a:p>
        </p:txBody>
      </p:sp>
      <p:sp>
        <p:nvSpPr>
          <p:cNvPr id="3" name="İçerik Yer Tutucusu 2"/>
          <p:cNvSpPr>
            <a:spLocks noGrp="1"/>
          </p:cNvSpPr>
          <p:nvPr>
            <p:ph idx="1"/>
          </p:nvPr>
        </p:nvSpPr>
        <p:spPr/>
        <p:txBody>
          <a:bodyPr/>
          <a:lstStyle/>
          <a:p>
            <a:r>
              <a:rPr lang="tr-TR" dirty="0" smtClean="0"/>
              <a:t>Toplanan verilerden gereksiz verilerin çıkarılması, verinin kontrol edilerek gerekli düzeltmelerin yapılması (topolojik düzeltme, öznitelik düzeltmeleri, format dönüşümü vb.)</a:t>
            </a:r>
            <a:endParaRPr lang="tr-TR" dirty="0" smtClean="0"/>
          </a:p>
          <a:p>
            <a:endParaRPr lang="tr-T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b="1" dirty="0"/>
              <a:t>Veri Yönetimi</a:t>
            </a:r>
            <a:endParaRPr lang="tr-TR" b="1" dirty="0"/>
          </a:p>
        </p:txBody>
      </p:sp>
      <p:sp>
        <p:nvSpPr>
          <p:cNvPr id="3" name="İçerik Yer Tutucusu 2"/>
          <p:cNvSpPr>
            <a:spLocks noGrp="1"/>
          </p:cNvSpPr>
          <p:nvPr>
            <p:ph idx="1"/>
          </p:nvPr>
        </p:nvSpPr>
        <p:spPr>
          <a:xfrm>
            <a:off x="457200" y="1196752"/>
            <a:ext cx="8507288" cy="5688632"/>
          </a:xfrm>
        </p:spPr>
        <p:txBody>
          <a:bodyPr>
            <a:noAutofit/>
          </a:bodyPr>
          <a:lstStyle/>
          <a:p>
            <a:pPr>
              <a:spcAft>
                <a:spcPts val="600"/>
              </a:spcAft>
            </a:pPr>
            <a:r>
              <a:rPr lang="tr-TR" sz="2200" noProof="1" smtClean="0"/>
              <a:t>CBS’de verinin girilmesi, işlenmesi, sorgu ve analizleri için VTYS’ye gereksinim duyulur. VTYS’ler, veritabanı yaratma ve üzerinde çeşitli işlemler gerçekleştirme olanağı sağlayan yazılımlardır. </a:t>
            </a:r>
            <a:endParaRPr lang="tr-TR" sz="2200" noProof="1" smtClean="0"/>
          </a:p>
          <a:p>
            <a:pPr>
              <a:spcAft>
                <a:spcPts val="600"/>
              </a:spcAft>
            </a:pPr>
            <a:r>
              <a:rPr lang="tr-TR" sz="2200" noProof="1" smtClean="0"/>
              <a:t>VTYS’lerde veri modelleri</a:t>
            </a:r>
            <a:endParaRPr lang="tr-TR" sz="2200" noProof="1" smtClean="0"/>
          </a:p>
          <a:p>
            <a:pPr lvl="1">
              <a:spcAft>
                <a:spcPts val="600"/>
              </a:spcAft>
            </a:pPr>
            <a:r>
              <a:rPr lang="tr-TR" sz="2200" noProof="1" smtClean="0"/>
              <a:t>Hiyerarşik</a:t>
            </a:r>
            <a:endParaRPr lang="tr-TR" sz="2200" noProof="1" smtClean="0"/>
          </a:p>
          <a:p>
            <a:pPr lvl="1">
              <a:spcAft>
                <a:spcPts val="600"/>
              </a:spcAft>
            </a:pPr>
            <a:r>
              <a:rPr lang="tr-TR" sz="2200" noProof="1" smtClean="0"/>
              <a:t>Ağ</a:t>
            </a:r>
            <a:endParaRPr lang="tr-TR" sz="2200" noProof="1" smtClean="0"/>
          </a:p>
          <a:p>
            <a:pPr lvl="1">
              <a:spcAft>
                <a:spcPts val="600"/>
              </a:spcAft>
            </a:pPr>
            <a:r>
              <a:rPr lang="tr-TR" sz="2200" noProof="1" smtClean="0"/>
              <a:t>İlişkisel</a:t>
            </a:r>
            <a:endParaRPr lang="tr-TR" sz="2200" noProof="1" smtClean="0"/>
          </a:p>
          <a:p>
            <a:pPr lvl="1">
              <a:spcAft>
                <a:spcPts val="600"/>
              </a:spcAft>
            </a:pPr>
            <a:r>
              <a:rPr lang="tr-TR" sz="2200" noProof="1" smtClean="0"/>
              <a:t>Nesneye yönelik</a:t>
            </a:r>
            <a:endParaRPr lang="tr-TR" sz="2200" noProof="1" smtClean="0"/>
          </a:p>
          <a:p>
            <a:pPr marL="182880" lvl="1">
              <a:spcAft>
                <a:spcPts val="600"/>
              </a:spcAft>
            </a:pPr>
            <a:r>
              <a:rPr lang="tr-TR" sz="2200" noProof="1" smtClean="0"/>
              <a:t>CBS’de en kullanışlı model </a:t>
            </a:r>
            <a:r>
              <a:rPr lang="tr-TR" sz="2200" b="1" noProof="1" smtClean="0"/>
              <a:t>İlişkisel</a:t>
            </a:r>
            <a:r>
              <a:rPr lang="tr-TR" sz="2200" noProof="1" smtClean="0"/>
              <a:t> modeldir. Veriler tablolar halinde kaydedilir ve tablolar arasında bağlantı kurulur. Son yıllarda </a:t>
            </a:r>
            <a:r>
              <a:rPr lang="tr-TR" altLang="tr-TR" sz="2200" b="1" noProof="1" smtClean="0">
                <a:latin typeface="Arial" panose="020B0604020202020204" pitchFamily="34" charset="0"/>
              </a:rPr>
              <a:t>Nesne-İlişkisel</a:t>
            </a:r>
            <a:r>
              <a:rPr lang="tr-TR" altLang="tr-TR" sz="2200" noProof="1" smtClean="0">
                <a:latin typeface="Arial" panose="020B0604020202020204" pitchFamily="34" charset="0"/>
              </a:rPr>
              <a:t> veri modeli </a:t>
            </a:r>
            <a:r>
              <a:rPr lang="tr-TR" sz="2200" noProof="1" smtClean="0"/>
              <a:t>kullanılmaya başlamıştır. </a:t>
            </a:r>
            <a:r>
              <a:rPr lang="tr-TR" altLang="tr-TR" sz="2200" b="1" noProof="1" smtClean="0">
                <a:latin typeface="Arial" panose="020B0604020202020204" pitchFamily="34" charset="0"/>
              </a:rPr>
              <a:t>Nesne-İlişkisel</a:t>
            </a:r>
            <a:r>
              <a:rPr lang="tr-TR" altLang="tr-TR" sz="2200" noProof="1" smtClean="0"/>
              <a:t> veri modeli </a:t>
            </a:r>
            <a:r>
              <a:rPr lang="tr-TR" altLang="tr-TR" sz="2200" noProof="1" smtClean="0">
                <a:latin typeface="Arial" panose="020B0604020202020204" pitchFamily="34" charset="0"/>
              </a:rPr>
              <a:t>ilişkisel işlevselliğin üzerine nesne yönelimli özellikler içerir.</a:t>
            </a:r>
            <a:endParaRPr lang="tr-TR" sz="2200" noProof="1" smtClean="0"/>
          </a:p>
          <a:p>
            <a:pPr>
              <a:spcAft>
                <a:spcPts val="600"/>
              </a:spcAft>
            </a:pPr>
            <a:endParaRPr lang="tr-TR" sz="2200" noProof="1"/>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22176"/>
            <a:ext cx="8928992" cy="990600"/>
          </a:xfrm>
        </p:spPr>
        <p:txBody>
          <a:bodyPr vert="horz" lIns="91440" tIns="45720" rIns="91440" bIns="45720" rtlCol="0" anchor="ctr">
            <a:normAutofit fontScale="90000"/>
          </a:bodyPr>
          <a:lstStyle/>
          <a:p>
            <a:r>
              <a:rPr lang="tr-TR" b="1" dirty="0" smtClean="0"/>
              <a:t>Mekânsal Tarama, Sorgulama </a:t>
            </a:r>
            <a:r>
              <a:rPr lang="tr-TR" b="1" dirty="0"/>
              <a:t>ve Analizler</a:t>
            </a:r>
            <a:endParaRPr lang="tr-TR" b="1" dirty="0"/>
          </a:p>
        </p:txBody>
      </p:sp>
      <p:sp>
        <p:nvSpPr>
          <p:cNvPr id="3" name="İçerik Yer Tutucusu 2"/>
          <p:cNvSpPr>
            <a:spLocks noGrp="1"/>
          </p:cNvSpPr>
          <p:nvPr>
            <p:ph idx="1"/>
          </p:nvPr>
        </p:nvSpPr>
        <p:spPr>
          <a:xfrm>
            <a:off x="457200" y="1600200"/>
            <a:ext cx="8435280" cy="4876800"/>
          </a:xfrm>
        </p:spPr>
        <p:txBody>
          <a:bodyPr>
            <a:normAutofit fontScale="92500"/>
          </a:bodyPr>
          <a:lstStyle/>
          <a:p>
            <a:pPr>
              <a:spcAft>
                <a:spcPts val="600"/>
              </a:spcAft>
            </a:pPr>
            <a:r>
              <a:rPr lang="tr-TR" sz="2800" noProof="1" smtClean="0"/>
              <a:t>Mekânsal tarama, CBS’de mevcut grafik ve öznitelik verilerinin bir sorgu kriteri olmaksızın incelenmesi, içeriğinin araştırılmasıdır.</a:t>
            </a:r>
            <a:endParaRPr lang="tr-TR" sz="2800" noProof="1" smtClean="0"/>
          </a:p>
          <a:p>
            <a:pPr>
              <a:spcAft>
                <a:spcPts val="600"/>
              </a:spcAft>
            </a:pPr>
            <a:r>
              <a:rPr lang="tr-TR" sz="2800" noProof="1" smtClean="0"/>
              <a:t>Mekânsal sorgu, CBS’deki mevcut grafik ve öznitelik verilerinden seçilen belirli kriterlere göre veri talebidir. </a:t>
            </a:r>
            <a:endParaRPr lang="tr-TR" sz="2800" noProof="1" smtClean="0"/>
          </a:p>
          <a:p>
            <a:pPr>
              <a:spcAft>
                <a:spcPts val="600"/>
              </a:spcAft>
            </a:pPr>
            <a:r>
              <a:rPr lang="tr-TR" sz="2800" noProof="1" smtClean="0"/>
              <a:t>Mekânsal analiz, önceden belirlenmiş kriterlere ve standartlara dayalı olarak bir coğrafi alandaki verilerin rutin incelemesini, değerlendirmesini veya modellemesini gerçekleştirmek için mekânsal detaylar ile ilgili yeni bilgi çıkarma veya oluşturma sürecidir. </a:t>
            </a:r>
            <a:endParaRPr lang="tr-TR" sz="2800" noProof="1"/>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b="1" dirty="0" smtClean="0"/>
              <a:t>Görselleştirme</a:t>
            </a:r>
            <a:endParaRPr lang="tr-TR" b="1" dirty="0"/>
          </a:p>
        </p:txBody>
      </p:sp>
      <p:sp>
        <p:nvSpPr>
          <p:cNvPr id="3" name="İçerik Yer Tutucusu 2"/>
          <p:cNvSpPr>
            <a:spLocks noGrp="1"/>
          </p:cNvSpPr>
          <p:nvPr>
            <p:ph idx="1"/>
          </p:nvPr>
        </p:nvSpPr>
        <p:spPr>
          <a:xfrm>
            <a:off x="323528" y="1600200"/>
            <a:ext cx="8712968" cy="5069160"/>
          </a:xfrm>
        </p:spPr>
        <p:txBody>
          <a:bodyPr>
            <a:normAutofit/>
          </a:bodyPr>
          <a:lstStyle/>
          <a:p>
            <a:r>
              <a:rPr lang="tr-TR" sz="3200" noProof="1" smtClean="0"/>
              <a:t>CBS’de görselleştirme ile yeryüzü gerçekliğine hızlı erişim sağlanabilir.</a:t>
            </a:r>
            <a:endParaRPr lang="tr-TR" sz="3200" noProof="1" smtClean="0"/>
          </a:p>
          <a:p>
            <a:pPr lvl="1"/>
            <a:r>
              <a:rPr lang="tr-TR" sz="2800" noProof="1" smtClean="0"/>
              <a:t>Harita (2-B, 2.5-B, 3-B)</a:t>
            </a:r>
            <a:endParaRPr lang="tr-TR" sz="2800" noProof="1" smtClean="0"/>
          </a:p>
          <a:p>
            <a:pPr lvl="1"/>
            <a:r>
              <a:rPr lang="tr-TR" sz="2800" noProof="1" smtClean="0"/>
              <a:t>Grafik</a:t>
            </a:r>
            <a:endParaRPr lang="tr-TR" sz="2800" noProof="1" smtClean="0"/>
          </a:p>
          <a:p>
            <a:pPr lvl="1"/>
            <a:r>
              <a:rPr lang="tr-TR" sz="2800" noProof="1" smtClean="0"/>
              <a:t>Tablo</a:t>
            </a:r>
            <a:endParaRPr lang="tr-TR" sz="2800" noProof="1" smtClean="0"/>
          </a:p>
          <a:p>
            <a:pPr lvl="1"/>
            <a:r>
              <a:rPr lang="tr-TR" sz="2800" noProof="1" smtClean="0"/>
              <a:t>Rapor</a:t>
            </a:r>
            <a:endParaRPr lang="tr-TR" sz="2800" noProof="1" smtClean="0"/>
          </a:p>
          <a:p>
            <a:pPr lvl="1"/>
            <a:r>
              <a:rPr lang="tr-TR" sz="2800" noProof="1" smtClean="0"/>
              <a:t>Animasyon</a:t>
            </a:r>
            <a:endParaRPr lang="tr-TR" sz="2800" noProof="1" smtClean="0"/>
          </a:p>
          <a:p>
            <a:pPr lvl="1"/>
            <a:r>
              <a:rPr lang="tr-TR" sz="2800" noProof="1" smtClean="0"/>
              <a:t>Video vb.</a:t>
            </a:r>
            <a:endParaRPr lang="tr-TR" sz="2800" noProof="1" smtClean="0"/>
          </a:p>
          <a:p>
            <a:endParaRPr lang="tr-TR" sz="3200" noProof="1" smtClean="0"/>
          </a:p>
          <a:p>
            <a:endParaRPr lang="tr-TR" sz="3200" noProof="1"/>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66192"/>
            <a:ext cx="8229600" cy="990600"/>
          </a:xfrm>
        </p:spPr>
        <p:txBody>
          <a:bodyPr>
            <a:normAutofit fontScale="90000"/>
          </a:bodyPr>
          <a:lstStyle/>
          <a:p>
            <a:r>
              <a:rPr lang="tr-TR" b="1" dirty="0" smtClean="0"/>
              <a:t>CBS İçin Dikkat Edilmesi Gereken Hususlar</a:t>
            </a:r>
            <a:endParaRPr lang="tr-TR" b="1" dirty="0"/>
          </a:p>
        </p:txBody>
      </p:sp>
      <p:sp>
        <p:nvSpPr>
          <p:cNvPr id="3" name="İçerik Yer Tutucusu 2"/>
          <p:cNvSpPr>
            <a:spLocks noGrp="1"/>
          </p:cNvSpPr>
          <p:nvPr>
            <p:ph idx="1"/>
          </p:nvPr>
        </p:nvSpPr>
        <p:spPr>
          <a:xfrm>
            <a:off x="457200" y="1792560"/>
            <a:ext cx="8229600" cy="4876800"/>
          </a:xfrm>
        </p:spPr>
        <p:txBody>
          <a:bodyPr>
            <a:normAutofit lnSpcReduction="10000"/>
          </a:bodyPr>
          <a:lstStyle/>
          <a:p>
            <a:r>
              <a:rPr lang="tr-TR" noProof="1" smtClean="0"/>
              <a:t>Kurulan sistem farklı kaynaklardan veri entegrasyonuna izin vermelidir.</a:t>
            </a:r>
            <a:endParaRPr lang="tr-TR" noProof="1" smtClean="0"/>
          </a:p>
          <a:p>
            <a:r>
              <a:rPr lang="tr-TR" noProof="1" smtClean="0"/>
              <a:t>Yazılım ve donanımların işlevsel olması gerekir. Bu nedenle teknoloji takip edilerek güncel ve gerekli unsurları barındıracak şekilde seçimler yapılmalıdır.</a:t>
            </a:r>
            <a:endParaRPr lang="tr-TR" noProof="1" smtClean="0"/>
          </a:p>
          <a:p>
            <a:r>
              <a:rPr lang="tr-TR" noProof="1" smtClean="0"/>
              <a:t>Uzun süreli bir yatırım olacağı unutulmamalıdır. Bu nedenle kararlı bir yönetim anlayışına sahip olunmalıdır.</a:t>
            </a:r>
            <a:endParaRPr lang="tr-TR" noProof="1" smtClean="0"/>
          </a:p>
          <a:p>
            <a:r>
              <a:rPr lang="tr-TR" noProof="1" smtClean="0"/>
              <a:t>CBS ile ilgili ulusal ve uluslararası standartlar (veri üretimi, veri kalitesi, terminoloji, gösterim, paylaşım, yayınlama, sunum  vb. konular hakkındaki standartlar) yakından takip edilerek, bu standartlara uyumlu çalışılmalıdır.</a:t>
            </a:r>
            <a:endParaRPr lang="tr-TR" noProof="1" smtClean="0"/>
          </a:p>
          <a:p>
            <a:r>
              <a:rPr lang="tr-TR" noProof="1" smtClean="0"/>
              <a:t>Başarılı bir CBS için konu hakkında eğitimli ve azimli personele ihtiyaç duyulacağı unutulmamalıdır. </a:t>
            </a:r>
            <a:endParaRPr lang="tr-TR" noProof="1" smtClean="0"/>
          </a:p>
          <a:p>
            <a:endParaRPr lang="tr-TR" noProof="1" smtClean="0"/>
          </a:p>
          <a:p>
            <a:endParaRPr lang="tr-TR" noProof="1"/>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b="1" noProof="1" smtClean="0"/>
              <a:t>CBS’de Karşılaşılan Temel Problemler</a:t>
            </a:r>
            <a:endParaRPr lang="tr-TR" b="1" noProof="1"/>
          </a:p>
        </p:txBody>
      </p:sp>
      <p:sp>
        <p:nvSpPr>
          <p:cNvPr id="3" name="İçerik Yer Tutucusu 2"/>
          <p:cNvSpPr>
            <a:spLocks noGrp="1"/>
          </p:cNvSpPr>
          <p:nvPr>
            <p:ph idx="1"/>
          </p:nvPr>
        </p:nvSpPr>
        <p:spPr/>
        <p:txBody>
          <a:bodyPr>
            <a:normAutofit fontScale="92500" lnSpcReduction="10000"/>
          </a:bodyPr>
          <a:lstStyle/>
          <a:p>
            <a:pPr>
              <a:spcAft>
                <a:spcPts val="600"/>
              </a:spcAft>
            </a:pPr>
            <a:r>
              <a:rPr lang="tr-TR" sz="2800" dirty="0" smtClean="0"/>
              <a:t>Bürokrasi</a:t>
            </a:r>
            <a:endParaRPr lang="tr-TR" sz="2800" dirty="0" smtClean="0"/>
          </a:p>
          <a:p>
            <a:pPr>
              <a:spcAft>
                <a:spcPts val="600"/>
              </a:spcAft>
            </a:pPr>
            <a:r>
              <a:rPr lang="tr-TR" sz="2800" dirty="0" smtClean="0"/>
              <a:t>Ekonomik kısıtlar</a:t>
            </a:r>
            <a:endParaRPr lang="tr-TR" sz="2800" dirty="0" smtClean="0"/>
          </a:p>
          <a:p>
            <a:pPr>
              <a:spcAft>
                <a:spcPts val="600"/>
              </a:spcAft>
            </a:pPr>
            <a:r>
              <a:rPr lang="tr-TR" sz="2800" dirty="0" smtClean="0"/>
              <a:t>Haritaların güncel olmaması</a:t>
            </a:r>
            <a:endParaRPr lang="tr-TR" sz="2800" dirty="0" smtClean="0"/>
          </a:p>
          <a:p>
            <a:pPr>
              <a:spcAft>
                <a:spcPts val="600"/>
              </a:spcAft>
            </a:pPr>
            <a:r>
              <a:rPr lang="tr-TR" sz="2800" dirty="0" smtClean="0"/>
              <a:t>Haritaların büyük bir kısmının sayısal olmaması</a:t>
            </a:r>
            <a:endParaRPr lang="tr-TR" sz="2800" dirty="0" smtClean="0"/>
          </a:p>
          <a:p>
            <a:pPr>
              <a:spcAft>
                <a:spcPts val="600"/>
              </a:spcAft>
            </a:pPr>
            <a:r>
              <a:rPr lang="tr-TR" sz="2800" dirty="0" smtClean="0"/>
              <a:t>Sayısal haritaların çoğunlukla CAD tabanlı üretilmesi ve özniteliklerinin bulunmaması</a:t>
            </a:r>
            <a:endParaRPr lang="tr-TR" sz="2800" dirty="0" smtClean="0"/>
          </a:p>
          <a:p>
            <a:pPr>
              <a:spcAft>
                <a:spcPts val="600"/>
              </a:spcAft>
            </a:pPr>
            <a:r>
              <a:rPr lang="tr-TR" sz="2800" dirty="0" smtClean="0"/>
              <a:t>CBS tabanlı verilerde grafik ve öznitelik verilerinin çoğunlukla güncel olmaması</a:t>
            </a:r>
            <a:endParaRPr lang="tr-TR" sz="2800" dirty="0" smtClean="0"/>
          </a:p>
          <a:p>
            <a:pPr>
              <a:spcAft>
                <a:spcPts val="600"/>
              </a:spcAft>
            </a:pPr>
            <a:r>
              <a:rPr lang="tr-TR" sz="2800" dirty="0" smtClean="0"/>
              <a:t>Haritalar arasında standart olmaması</a:t>
            </a:r>
            <a:endParaRPr lang="tr-TR" sz="2800" dirty="0" smtClean="0"/>
          </a:p>
          <a:p>
            <a:pPr>
              <a:spcAft>
                <a:spcPts val="600"/>
              </a:spcAft>
            </a:pPr>
            <a:r>
              <a:rPr lang="tr-TR" sz="2800" dirty="0" smtClean="0"/>
              <a:t>CBS konusunda eğitimli personel sayısının azlığı </a:t>
            </a:r>
            <a:endParaRPr lang="tr-TR" sz="2800" dirty="0" smtClean="0"/>
          </a:p>
          <a:p>
            <a:pPr>
              <a:spcAft>
                <a:spcPts val="600"/>
              </a:spcAft>
            </a:pPr>
            <a:endParaRPr lang="tr-TR" sz="2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a:lstStyle/>
          <a:p>
            <a:r>
              <a:rPr lang="tr-TR" b="1" dirty="0" smtClean="0"/>
              <a:t>Kaynaklar</a:t>
            </a:r>
            <a:endParaRPr lang="tr-TR" b="1" dirty="0"/>
          </a:p>
        </p:txBody>
      </p:sp>
      <p:sp>
        <p:nvSpPr>
          <p:cNvPr id="3" name="İçerik Yer Tutucusu 2"/>
          <p:cNvSpPr>
            <a:spLocks noGrp="1"/>
          </p:cNvSpPr>
          <p:nvPr>
            <p:ph idx="1"/>
          </p:nvPr>
        </p:nvSpPr>
        <p:spPr/>
        <p:txBody>
          <a:bodyPr>
            <a:normAutofit/>
          </a:bodyPr>
          <a:lstStyle/>
          <a:p>
            <a:r>
              <a:rPr lang="tr-TR" altLang="tr-TR" sz="2000" dirty="0"/>
              <a:t>Universal Bilgi Teknolojileri, 2010. Coğrafi Bilgi Sistemleri (CBS) ile Bilgisayar Destekli Tasarım (CAD) Sistemleri Arasındaki Temel Farklar.</a:t>
            </a:r>
            <a:endParaRPr lang="tr-TR" altLang="tr-TR" sz="2000" dirty="0"/>
          </a:p>
          <a:p>
            <a:r>
              <a:rPr lang="tr-TR" sz="2000" dirty="0" smtClean="0"/>
              <a:t>https</a:t>
            </a:r>
            <a:r>
              <a:rPr lang="tr-TR" sz="2000" dirty="0"/>
              <a:t>://www.esri.com/about/newsroom/insider/building-a-gis-implementation-strategy-and-best-practices</a:t>
            </a:r>
            <a:r>
              <a:rPr lang="tr-TR" sz="2000" dirty="0" smtClean="0"/>
              <a:t>/</a:t>
            </a:r>
            <a:endParaRPr lang="tr-TR" sz="2000" dirty="0" smtClean="0"/>
          </a:p>
          <a:p>
            <a:r>
              <a:rPr lang="tr-TR" sz="2000" dirty="0"/>
              <a:t>https://</a:t>
            </a:r>
            <a:r>
              <a:rPr lang="tr-TR" sz="2000" dirty="0" smtClean="0"/>
              <a:t>desktop.arcgis.com/en/arcmap/10.3/manage-data/raster-and-images/when-raster-datasets-are-projected-on-the-fly.htm</a:t>
            </a:r>
            <a:endParaRPr lang="tr-TR" sz="2000" dirty="0" smtClean="0"/>
          </a:p>
          <a:p>
            <a:r>
              <a:rPr lang="tr-TR" sz="2000" dirty="0"/>
              <a:t>https://</a:t>
            </a:r>
            <a:r>
              <a:rPr lang="tr-TR" sz="2000" dirty="0" smtClean="0"/>
              <a:t>jeodezi.boun.edu.tr/sites/jeodezi.boun.edu.tr/files/dosyalar/files/CBS_BUKRDAE_GED.pdf</a:t>
            </a:r>
            <a:endParaRPr lang="tr-TR" sz="2000" dirty="0" smtClean="0"/>
          </a:p>
          <a:p>
            <a:endParaRPr lang="tr-TR" sz="2000" dirty="0" smtClean="0"/>
          </a:p>
          <a:p>
            <a:endParaRPr lang="tr-TR" sz="2000" dirty="0" smtClean="0"/>
          </a:p>
          <a:p>
            <a:endParaRPr lang="tr-TR"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1520" y="836712"/>
            <a:ext cx="8784976" cy="2462113"/>
          </a:xfrm>
        </p:spPr>
        <p:txBody>
          <a:bodyPr/>
          <a:lstStyle/>
          <a:p>
            <a:r>
              <a:rPr lang="tr-TR" sz="4800" b="1" noProof="1" smtClean="0">
                <a:solidFill>
                  <a:schemeClr val="tx1"/>
                </a:solidFill>
              </a:rPr>
              <a:t>Coğrafİ BİlGİ SİSTEMLERİ</a:t>
            </a:r>
            <a:br>
              <a:rPr lang="tr-TR" sz="4400" b="1" noProof="1" smtClean="0">
                <a:solidFill>
                  <a:schemeClr val="tx1"/>
                </a:solidFill>
              </a:rPr>
            </a:br>
            <a:br>
              <a:rPr lang="tr-TR" sz="4400" b="1" noProof="1" smtClean="0"/>
            </a:br>
            <a:r>
              <a:rPr lang="tr-TR" sz="2800" noProof="1" smtClean="0"/>
              <a:t>DERS 3: CBS’de VERİ TÜRLERİ ve VERİ MODELLERİ, Raster VerİLERİN Bİlgİsayarda  SaklanmasI</a:t>
            </a:r>
            <a:endParaRPr lang="tr-TR" sz="2800" noProof="1"/>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2024</a:t>
            </a:r>
            <a:endParaRPr lang="tr-TR" b="1" dirty="0"/>
          </a:p>
          <a:p>
            <a:endParaRPr lang="tr-T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7859216" cy="1008112"/>
          </a:xfrm>
        </p:spPr>
        <p:txBody>
          <a:bodyPr>
            <a:normAutofit/>
          </a:bodyPr>
          <a:lstStyle/>
          <a:p>
            <a:r>
              <a:rPr lang="tr-TR" sz="3600" b="1" noProof="1" smtClean="0"/>
              <a:t>CBS’de Veri Türleri</a:t>
            </a:r>
            <a:endParaRPr lang="tr-TR" sz="3600" b="1" noProof="1"/>
          </a:p>
        </p:txBody>
      </p:sp>
      <p:sp>
        <p:nvSpPr>
          <p:cNvPr id="3" name="İçerik Yer Tutucusu 2"/>
          <p:cNvSpPr>
            <a:spLocks noGrp="1"/>
          </p:cNvSpPr>
          <p:nvPr>
            <p:ph idx="1"/>
          </p:nvPr>
        </p:nvSpPr>
        <p:spPr>
          <a:xfrm>
            <a:off x="251520" y="1052736"/>
            <a:ext cx="8136904" cy="5688632"/>
          </a:xfrm>
        </p:spPr>
        <p:txBody>
          <a:bodyPr>
            <a:noAutofit/>
          </a:bodyPr>
          <a:lstStyle/>
          <a:p>
            <a:pPr>
              <a:spcBef>
                <a:spcPts val="1200"/>
              </a:spcBef>
            </a:pPr>
            <a:r>
              <a:rPr lang="tr-TR" sz="2400" noProof="1" smtClean="0"/>
              <a:t>CBS'nin mekânsal verileri işleme yeteneği CBS'yi diğer bilgi sistemlerinden ayırmaktadır. </a:t>
            </a:r>
            <a:endParaRPr lang="tr-TR" sz="2400" noProof="1" smtClean="0"/>
          </a:p>
          <a:p>
            <a:pPr>
              <a:spcBef>
                <a:spcPts val="1200"/>
              </a:spcBef>
            </a:pPr>
            <a:r>
              <a:rPr lang="tr-TR" sz="2400" noProof="1" smtClean="0"/>
              <a:t>Mekânsal veriler, dünya üzerindeki doğal ve yapay varlıkların hem konumunu hem de özniteliklerini tanımlar.</a:t>
            </a:r>
            <a:endParaRPr lang="tr-TR" sz="2400" noProof="1" smtClean="0"/>
          </a:p>
          <a:p>
            <a:pPr>
              <a:spcBef>
                <a:spcPts val="1200"/>
              </a:spcBef>
            </a:pPr>
            <a:endParaRPr lang="tr-TR" sz="2400" noProof="1" smtClean="0"/>
          </a:p>
          <a:p>
            <a:pPr>
              <a:spcBef>
                <a:spcPts val="1200"/>
              </a:spcBef>
            </a:pPr>
            <a:endParaRPr lang="tr-TR" sz="2400" noProof="1" smtClean="0"/>
          </a:p>
          <a:p>
            <a:pPr>
              <a:spcBef>
                <a:spcPts val="1200"/>
              </a:spcBef>
            </a:pPr>
            <a:endParaRPr lang="tr-TR" sz="2400" noProof="1" smtClean="0"/>
          </a:p>
          <a:p>
            <a:pPr marL="114300" indent="0">
              <a:spcBef>
                <a:spcPts val="1200"/>
              </a:spcBef>
              <a:buNone/>
            </a:pPr>
            <a:endParaRPr lang="tr-TR" sz="2400" noProof="1" smtClean="0"/>
          </a:p>
          <a:p>
            <a:pPr lvl="1">
              <a:spcBef>
                <a:spcPts val="1200"/>
              </a:spcBef>
            </a:pPr>
            <a:r>
              <a:rPr lang="tr-TR" b="1" noProof="1" smtClean="0"/>
              <a:t>Geometrik Veriler (Grafik veriler)</a:t>
            </a:r>
            <a:r>
              <a:rPr lang="tr-TR" noProof="1" smtClean="0"/>
              <a:t>, mekânsal varlıkların konumu ve geometrisi ile ilgilidir. </a:t>
            </a:r>
            <a:endParaRPr lang="tr-TR" noProof="1" smtClean="0"/>
          </a:p>
          <a:p>
            <a:pPr lvl="1">
              <a:spcBef>
                <a:spcPts val="1200"/>
              </a:spcBef>
            </a:pPr>
            <a:r>
              <a:rPr lang="tr-TR" b="1" noProof="1" smtClean="0"/>
              <a:t>Öznitelik verileri (Grafik olmayan veriler, Tanımlayıcı veriler, Tablosal veriler)</a:t>
            </a:r>
            <a:r>
              <a:rPr lang="tr-TR" noProof="1" smtClean="0"/>
              <a:t> ise mekânsal varlıkların özellikleri hakkında bilgi verir. </a:t>
            </a:r>
            <a:endParaRPr lang="tr-TR" noProof="1" smtClean="0"/>
          </a:p>
          <a:p>
            <a:pPr>
              <a:spcBef>
                <a:spcPts val="1200"/>
              </a:spcBef>
            </a:pPr>
            <a:endParaRPr lang="tr-TR" sz="2400" noProof="1"/>
          </a:p>
        </p:txBody>
      </p:sp>
      <p:pic>
        <p:nvPicPr>
          <p:cNvPr id="5" name="Resim 4"/>
          <p:cNvPicPr/>
          <p:nvPr/>
        </p:nvPicPr>
        <p:blipFill>
          <a:blip r:embed="rId1">
            <a:extLst>
              <a:ext uri="{28A0092B-C50C-407E-A947-70E740481C1C}">
                <a14:useLocalDpi xmlns:a14="http://schemas.microsoft.com/office/drawing/2010/main" val="0"/>
              </a:ext>
            </a:extLst>
          </a:blip>
          <a:stretch>
            <a:fillRect/>
          </a:stretch>
        </p:blipFill>
        <p:spPr>
          <a:xfrm>
            <a:off x="2267744" y="2924944"/>
            <a:ext cx="3888432" cy="18002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4368" y="346646"/>
            <a:ext cx="7620000" cy="850106"/>
          </a:xfrm>
        </p:spPr>
        <p:txBody>
          <a:bodyPr vert="horz" lIns="91440" tIns="45720" rIns="91440" bIns="45720" rtlCol="0" anchor="ctr">
            <a:normAutofit/>
          </a:bodyPr>
          <a:lstStyle/>
          <a:p>
            <a:r>
              <a:rPr lang="tr-TR" b="1" dirty="0" smtClean="0"/>
              <a:t>CBS Yazılımı</a:t>
            </a:r>
            <a:endParaRPr lang="tr-TR" b="1" dirty="0"/>
          </a:p>
        </p:txBody>
      </p:sp>
      <p:sp>
        <p:nvSpPr>
          <p:cNvPr id="6" name="İçerik Yer Tutucusu 2"/>
          <p:cNvSpPr>
            <a:spLocks noGrp="1"/>
          </p:cNvSpPr>
          <p:nvPr>
            <p:ph idx="1"/>
          </p:nvPr>
        </p:nvSpPr>
        <p:spPr>
          <a:xfrm>
            <a:off x="251520" y="1196752"/>
            <a:ext cx="8496944" cy="5472608"/>
          </a:xfrm>
        </p:spPr>
        <p:txBody>
          <a:bodyPr>
            <a:noAutofit/>
          </a:bodyPr>
          <a:lstStyle/>
          <a:p>
            <a:pPr>
              <a:spcBef>
                <a:spcPts val="1200"/>
              </a:spcBef>
            </a:pPr>
            <a:r>
              <a:rPr lang="tr-TR" altLang="tr-TR" noProof="1" smtClean="0"/>
              <a:t>Yazılım, bilgisayarda koşabilen programdır.</a:t>
            </a:r>
            <a:endParaRPr lang="tr-TR" altLang="tr-TR" noProof="1" smtClean="0"/>
          </a:p>
          <a:p>
            <a:pPr>
              <a:spcBef>
                <a:spcPts val="1200"/>
              </a:spcBef>
            </a:pPr>
            <a:r>
              <a:rPr lang="tr-TR" sz="2400" noProof="1" smtClean="0"/>
              <a:t>CBS yazılımı; coğrafi verilerin toplanması, yönetimi, analizi ve yorumlanması için kontrollü bir ortam sağlamak üzere güvenlik, dosya yönetimi, çevre birimi sürücüleri, yazdırma ve ekran yönetimi gibi temel bilgisayar işletim yetenekleri üzerine inşa edilmiştir. </a:t>
            </a:r>
            <a:endParaRPr lang="tr-TR" sz="2400" noProof="1" smtClean="0"/>
          </a:p>
          <a:p>
            <a:pPr>
              <a:spcBef>
                <a:spcPts val="1200"/>
              </a:spcBef>
            </a:pPr>
            <a:r>
              <a:rPr lang="tr-TR" sz="2400" noProof="1" smtClean="0"/>
              <a:t>Bir CBS projesinde kullanılan CBS yazılımı, gerçekleştirilebilecek çalışmaların türü ve elde edilebilecek sonuçlar üzerinde kontrol edici bir etkiye sahiptir.</a:t>
            </a:r>
            <a:endParaRPr lang="tr-TR" sz="2400" noProof="1" smtClean="0"/>
          </a:p>
          <a:p>
            <a:pPr>
              <a:spcBef>
                <a:spcPts val="1200"/>
              </a:spcBef>
            </a:pPr>
            <a:r>
              <a:rPr lang="tr-TR" altLang="tr-TR" noProof="1" smtClean="0"/>
              <a:t>Dünyada CBS pazarının büyük bir kısmını yazılım firmaları oluşturur.</a:t>
            </a:r>
            <a:endParaRPr lang="tr-TR" altLang="tr-TR" noProof="1" smtClean="0"/>
          </a:p>
          <a:p>
            <a:pPr>
              <a:spcBef>
                <a:spcPts val="1200"/>
              </a:spcBef>
            </a:pPr>
            <a:r>
              <a:rPr lang="tr-TR" altLang="tr-TR" noProof="1" smtClean="0"/>
              <a:t>Popüler CBS yazılımları: ArcInfo, MapInfo, Geomedia, Grass, QGIS…</a:t>
            </a:r>
            <a:endParaRPr lang="tr-TR" sz="2400" noProof="1" smtClean="0"/>
          </a:p>
          <a:p>
            <a:pPr>
              <a:spcBef>
                <a:spcPts val="1800"/>
              </a:spcBef>
            </a:pPr>
            <a:endParaRPr lang="tr-TR" sz="2400" b="1" i="1" noProof="1" smtClean="0"/>
          </a:p>
          <a:p>
            <a:pPr>
              <a:spcBef>
                <a:spcPts val="1800"/>
              </a:spcBef>
            </a:pPr>
            <a:endParaRPr lang="tr-TR" sz="2400" b="1" i="1" noProof="1" smtClean="0"/>
          </a:p>
          <a:p>
            <a:pPr>
              <a:spcBef>
                <a:spcPts val="1800"/>
              </a:spcBef>
            </a:pPr>
            <a:endParaRPr lang="tr-TR" sz="2400" noProof="1" smtClean="0"/>
          </a:p>
          <a:p>
            <a:pPr>
              <a:spcBef>
                <a:spcPts val="1800"/>
              </a:spcBef>
            </a:pPr>
            <a:r>
              <a:rPr lang="tr-TR" sz="2400" noProof="1" smtClean="0"/>
              <a:t> </a:t>
            </a:r>
            <a:endParaRPr lang="tr-TR" sz="2400" noProof="1"/>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noProof="1"/>
              <a:t>CBS’de Veri Türleri</a:t>
            </a:r>
            <a:endParaRPr lang="tr-TR" dirty="0"/>
          </a:p>
        </p:txBody>
      </p:sp>
      <p:sp>
        <p:nvSpPr>
          <p:cNvPr id="3" name="İçerik Yer Tutucusu 2"/>
          <p:cNvSpPr>
            <a:spLocks noGrp="1"/>
          </p:cNvSpPr>
          <p:nvPr>
            <p:ph idx="1"/>
          </p:nvPr>
        </p:nvSpPr>
        <p:spPr/>
        <p:txBody>
          <a:bodyPr>
            <a:normAutofit/>
          </a:bodyPr>
          <a:lstStyle/>
          <a:p>
            <a:r>
              <a:rPr lang="tr-TR" sz="3600" b="1" noProof="1"/>
              <a:t>Geometrik Veriler (Grafik veriler</a:t>
            </a:r>
            <a:r>
              <a:rPr lang="tr-TR" sz="3600" b="1" noProof="1" smtClean="0"/>
              <a:t>)</a:t>
            </a:r>
            <a:endParaRPr lang="tr-TR" sz="3600" b="1" noProof="1" smtClean="0"/>
          </a:p>
          <a:p>
            <a:pPr lvl="1"/>
            <a:r>
              <a:rPr lang="tr-TR" sz="3200" b="1" noProof="1" smtClean="0"/>
              <a:t>Vektör</a:t>
            </a:r>
            <a:endParaRPr lang="tr-TR" sz="3200" noProof="1" smtClean="0"/>
          </a:p>
          <a:p>
            <a:pPr lvl="3"/>
            <a:r>
              <a:rPr lang="tr-TR" sz="3200" noProof="1" smtClean="0"/>
              <a:t>Nokta</a:t>
            </a:r>
            <a:endParaRPr lang="tr-TR" sz="3200" noProof="1" smtClean="0"/>
          </a:p>
          <a:p>
            <a:pPr lvl="3"/>
            <a:r>
              <a:rPr lang="tr-TR" sz="3200" noProof="1" smtClean="0"/>
              <a:t>Çizgi</a:t>
            </a:r>
            <a:endParaRPr lang="tr-TR" sz="3200" noProof="1" smtClean="0"/>
          </a:p>
          <a:p>
            <a:pPr lvl="3"/>
            <a:r>
              <a:rPr lang="tr-TR" sz="3200" noProof="1" smtClean="0"/>
              <a:t>Alan (Poligon)</a:t>
            </a:r>
            <a:endParaRPr lang="tr-TR" sz="3400" noProof="1"/>
          </a:p>
          <a:p>
            <a:pPr lvl="1">
              <a:spcBef>
                <a:spcPts val="1800"/>
              </a:spcBef>
            </a:pPr>
            <a:r>
              <a:rPr lang="tr-TR" sz="3200" b="1" noProof="1"/>
              <a:t>Raster</a:t>
            </a:r>
            <a:endParaRPr lang="tr-TR" sz="3200" b="1"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4128" y="2204864"/>
            <a:ext cx="3136517" cy="251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836" y="5066335"/>
            <a:ext cx="27051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02630"/>
            <a:ext cx="8496944" cy="922114"/>
          </a:xfrm>
        </p:spPr>
        <p:txBody>
          <a:bodyPr vert="horz" lIns="91440" tIns="45720" rIns="91440" bIns="45720" rtlCol="0" anchor="ctr">
            <a:noAutofit/>
          </a:bodyPr>
          <a:lstStyle/>
          <a:p>
            <a:r>
              <a:rPr lang="tr-TR" sz="3600" b="1" noProof="1"/>
              <a:t>CBS’de Veri Türleri</a:t>
            </a:r>
            <a:endParaRPr lang="tr-TR" sz="3600" b="1"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011" y="1049947"/>
            <a:ext cx="6337341" cy="584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13184" y="332656"/>
            <a:ext cx="8579296" cy="864096"/>
          </a:xfrm>
        </p:spPr>
        <p:txBody>
          <a:bodyPr vert="horz" lIns="91440" tIns="45720" rIns="91440" bIns="45720" rtlCol="0" anchor="ctr">
            <a:noAutofit/>
          </a:bodyPr>
          <a:lstStyle/>
          <a:p>
            <a:r>
              <a:rPr lang="tr-TR" altLang="tr-TR" sz="3600" b="1" noProof="1"/>
              <a:t>Metaveri</a:t>
            </a:r>
            <a:endParaRPr lang="tr-TR" altLang="tr-TR" sz="3600" b="1" noProof="1"/>
          </a:p>
        </p:txBody>
      </p:sp>
      <p:sp>
        <p:nvSpPr>
          <p:cNvPr id="47107" name="Rectangle 3"/>
          <p:cNvSpPr>
            <a:spLocks noGrp="1" noChangeArrowheads="1"/>
          </p:cNvSpPr>
          <p:nvPr>
            <p:ph type="body" idx="1"/>
          </p:nvPr>
        </p:nvSpPr>
        <p:spPr>
          <a:xfrm>
            <a:off x="457200" y="1484784"/>
            <a:ext cx="8229600" cy="4968552"/>
          </a:xfrm>
        </p:spPr>
        <p:txBody>
          <a:bodyPr>
            <a:normAutofit fontScale="92500"/>
          </a:bodyPr>
          <a:lstStyle/>
          <a:p>
            <a:pPr eaLnBrk="1" hangingPunct="1"/>
            <a:r>
              <a:rPr lang="tr-TR" altLang="tr-TR" sz="2800" noProof="1" smtClean="0"/>
              <a:t>Veri hakkındaki veriler </a:t>
            </a:r>
            <a:r>
              <a:rPr lang="tr-TR" altLang="tr-TR" sz="2800" b="1" noProof="1" smtClean="0"/>
              <a:t>metaveri</a:t>
            </a:r>
            <a:r>
              <a:rPr lang="tr-TR" altLang="tr-TR" sz="2800" noProof="1" smtClean="0"/>
              <a:t> olarak adlandırılır.</a:t>
            </a:r>
            <a:endParaRPr lang="tr-TR" altLang="tr-TR" sz="2800" noProof="1" smtClean="0"/>
          </a:p>
          <a:p>
            <a:pPr eaLnBrk="1" hangingPunct="1"/>
            <a:r>
              <a:rPr lang="tr-TR" altLang="tr-TR" sz="2800" noProof="1" smtClean="0"/>
              <a:t>Bir veriye ait metaveri bilgisi içerisinde örnek olarak;</a:t>
            </a:r>
            <a:endParaRPr lang="tr-TR" altLang="tr-TR" sz="2800" noProof="1" smtClean="0"/>
          </a:p>
          <a:p>
            <a:pPr lvl="1"/>
            <a:r>
              <a:rPr lang="tr-TR" altLang="tr-TR" sz="2800" noProof="1" smtClean="0"/>
              <a:t>Üretim tarihi</a:t>
            </a:r>
            <a:endParaRPr lang="tr-TR" altLang="tr-TR" sz="2800" noProof="1" smtClean="0"/>
          </a:p>
          <a:p>
            <a:pPr lvl="1"/>
            <a:r>
              <a:rPr lang="tr-TR" altLang="tr-TR" sz="2800" noProof="1" smtClean="0"/>
              <a:t>Projeksiyon, datum ve koordinat sistemi bilgisi</a:t>
            </a:r>
            <a:endParaRPr lang="tr-TR" altLang="tr-TR" sz="2800" noProof="1" smtClean="0"/>
          </a:p>
          <a:p>
            <a:pPr lvl="1"/>
            <a:r>
              <a:rPr lang="tr-TR" altLang="tr-TR" sz="2800" noProof="1" smtClean="0"/>
              <a:t>Coğrafi kapsam</a:t>
            </a:r>
            <a:endParaRPr lang="tr-TR" altLang="tr-TR" sz="2800" noProof="1" smtClean="0"/>
          </a:p>
          <a:p>
            <a:pPr lvl="1"/>
            <a:r>
              <a:rPr lang="tr-TR" altLang="tr-TR" sz="2800" noProof="1" smtClean="0"/>
              <a:t>Ölçek</a:t>
            </a:r>
            <a:endParaRPr lang="tr-TR" altLang="tr-TR" sz="2800" noProof="1" smtClean="0"/>
          </a:p>
          <a:p>
            <a:pPr lvl="1"/>
            <a:r>
              <a:rPr lang="tr-TR" altLang="tr-TR" sz="2800" noProof="1" smtClean="0"/>
              <a:t>Format</a:t>
            </a:r>
            <a:endParaRPr lang="tr-TR" altLang="tr-TR" sz="2800" noProof="1" smtClean="0"/>
          </a:p>
          <a:p>
            <a:pPr lvl="1"/>
            <a:r>
              <a:rPr lang="tr-TR" altLang="tr-TR" sz="2800" noProof="1" smtClean="0"/>
              <a:t>Konum doğruluğu </a:t>
            </a:r>
            <a:endParaRPr lang="tr-TR" altLang="tr-TR" sz="2800" noProof="1" smtClean="0"/>
          </a:p>
          <a:p>
            <a:pPr marL="274320" lvl="1" indent="0">
              <a:buNone/>
            </a:pPr>
            <a:r>
              <a:rPr lang="tr-TR" altLang="tr-TR" sz="2800" noProof="1" smtClean="0"/>
              <a:t>vb. bilgiler bulunur.</a:t>
            </a:r>
            <a:endParaRPr lang="tr-TR" altLang="tr-TR" sz="2800" noProof="1"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412776"/>
            <a:ext cx="8229600" cy="4464496"/>
          </a:xfrm>
        </p:spPr>
        <p:txBody>
          <a:bodyPr>
            <a:normAutofit/>
          </a:bodyPr>
          <a:lstStyle/>
          <a:p>
            <a:pPr>
              <a:spcAft>
                <a:spcPts val="600"/>
              </a:spcAft>
            </a:pPr>
            <a:r>
              <a:rPr lang="tr-TR" noProof="1" smtClean="0"/>
              <a:t>Öznitelik verileri detay bazında, metaveriler katman bazında tanımlanır. Örneğin;</a:t>
            </a:r>
            <a:endParaRPr lang="tr-TR" noProof="1" smtClean="0"/>
          </a:p>
          <a:p>
            <a:pPr>
              <a:spcAft>
                <a:spcPts val="600"/>
              </a:spcAft>
            </a:pPr>
            <a:r>
              <a:rPr lang="tr-TR" b="1" noProof="1" smtClean="0"/>
              <a:t>bina</a:t>
            </a:r>
            <a:r>
              <a:rPr lang="tr-TR" noProof="1" smtClean="0"/>
              <a:t> katmanının </a:t>
            </a:r>
            <a:r>
              <a:rPr lang="tr-TR" b="1" noProof="1" smtClean="0"/>
              <a:t>metaverisinde</a:t>
            </a:r>
            <a:r>
              <a:rPr lang="tr-TR" noProof="1" smtClean="0"/>
              <a:t>;</a:t>
            </a:r>
            <a:endParaRPr lang="tr-TR" noProof="1" smtClean="0"/>
          </a:p>
          <a:p>
            <a:pPr lvl="2">
              <a:spcAft>
                <a:spcPts val="600"/>
              </a:spcAft>
            </a:pPr>
            <a:r>
              <a:rPr lang="tr-TR" noProof="1" smtClean="0"/>
              <a:t> Verilerin üretim tarihi</a:t>
            </a:r>
            <a:endParaRPr lang="tr-TR" noProof="1" smtClean="0"/>
          </a:p>
          <a:p>
            <a:pPr lvl="2">
              <a:spcAft>
                <a:spcPts val="600"/>
              </a:spcAft>
            </a:pPr>
            <a:r>
              <a:rPr lang="tr-TR" noProof="1" smtClean="0"/>
              <a:t> Veri ölçeği</a:t>
            </a:r>
            <a:endParaRPr lang="tr-TR" noProof="1" smtClean="0"/>
          </a:p>
          <a:p>
            <a:pPr lvl="2">
              <a:spcAft>
                <a:spcPts val="600"/>
              </a:spcAft>
            </a:pPr>
            <a:r>
              <a:rPr lang="tr-TR" noProof="1" smtClean="0"/>
              <a:t> Veri üretim yöntemi</a:t>
            </a:r>
            <a:endParaRPr lang="tr-TR" noProof="1" smtClean="0"/>
          </a:p>
          <a:p>
            <a:pPr lvl="1">
              <a:spcAft>
                <a:spcPts val="600"/>
              </a:spcAft>
            </a:pPr>
            <a:r>
              <a:rPr lang="tr-TR" sz="2400" b="1" noProof="1" smtClean="0"/>
              <a:t>bina</a:t>
            </a:r>
            <a:r>
              <a:rPr lang="tr-TR" sz="2400" noProof="1" smtClean="0"/>
              <a:t> katmanında her bina detayı için </a:t>
            </a:r>
            <a:r>
              <a:rPr lang="tr-TR" sz="2400" b="1" noProof="1" smtClean="0"/>
              <a:t>öznitelik</a:t>
            </a:r>
            <a:r>
              <a:rPr lang="tr-TR" sz="2400" noProof="1" smtClean="0"/>
              <a:t> olarak;</a:t>
            </a:r>
            <a:endParaRPr lang="tr-TR" sz="2400" noProof="1" smtClean="0"/>
          </a:p>
          <a:p>
            <a:pPr lvl="2">
              <a:spcAft>
                <a:spcPts val="600"/>
              </a:spcAft>
            </a:pPr>
            <a:r>
              <a:rPr lang="tr-TR" noProof="1" smtClean="0"/>
              <a:t>Bina yapım yılı</a:t>
            </a:r>
            <a:endParaRPr lang="tr-TR" noProof="1" smtClean="0"/>
          </a:p>
          <a:p>
            <a:pPr lvl="2">
              <a:spcAft>
                <a:spcPts val="600"/>
              </a:spcAft>
            </a:pPr>
            <a:r>
              <a:rPr lang="tr-TR" noProof="1" smtClean="0"/>
              <a:t>Kat adedi</a:t>
            </a:r>
            <a:endParaRPr lang="tr-TR" noProof="1" smtClean="0"/>
          </a:p>
          <a:p>
            <a:pPr lvl="1">
              <a:spcAft>
                <a:spcPts val="600"/>
              </a:spcAft>
            </a:pPr>
            <a:endParaRPr lang="tr-TR" noProof="1"/>
          </a:p>
        </p:txBody>
      </p:sp>
      <p:pic>
        <p:nvPicPr>
          <p:cNvPr id="4" name="Resim 3"/>
          <p:cNvPicPr/>
          <p:nvPr/>
        </p:nvPicPr>
        <p:blipFill>
          <a:blip r:embed="rId1">
            <a:extLst>
              <a:ext uri="{28A0092B-C50C-407E-A947-70E740481C1C}">
                <a14:useLocalDpi xmlns:a14="http://schemas.microsoft.com/office/drawing/2010/main" val="0"/>
              </a:ext>
            </a:extLst>
          </a:blip>
          <a:stretch>
            <a:fillRect/>
          </a:stretch>
        </p:blipFill>
        <p:spPr>
          <a:xfrm>
            <a:off x="3275856" y="4653136"/>
            <a:ext cx="5652120" cy="1746890"/>
          </a:xfrm>
          <a:prstGeom prst="rect">
            <a:avLst/>
          </a:prstGeom>
        </p:spPr>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584" y="2924944"/>
            <a:ext cx="3092554"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313184" y="350168"/>
            <a:ext cx="8579296" cy="990600"/>
          </a:xfrm>
        </p:spPr>
        <p:txBody>
          <a:bodyPr>
            <a:normAutofit/>
          </a:bodyPr>
          <a:lstStyle/>
          <a:p>
            <a:pPr eaLnBrk="1" hangingPunct="1"/>
            <a:r>
              <a:rPr lang="tr-TR" altLang="tr-TR" sz="3200" b="1" u="sng" noProof="1" smtClean="0"/>
              <a:t>Öznitelik ve Metaveriyi karıştırmayalım !</a:t>
            </a:r>
            <a:endParaRPr lang="tr-TR" altLang="tr-TR" sz="3200" b="1" u="sng" noProof="1"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vert="horz" lIns="91440" tIns="45720" rIns="91440" bIns="45720" rtlCol="0" anchor="ctr">
            <a:normAutofit fontScale="90000"/>
          </a:bodyPr>
          <a:lstStyle/>
          <a:p>
            <a:r>
              <a:rPr lang="tr-TR" sz="3600" b="1" noProof="1" smtClean="0"/>
              <a:t>CBS’de Veri Modelleri (Mekânsal Veri Modelleri)</a:t>
            </a:r>
            <a:endParaRPr lang="tr-TR" sz="3600" b="1" noProof="1"/>
          </a:p>
        </p:txBody>
      </p:sp>
      <p:sp>
        <p:nvSpPr>
          <p:cNvPr id="3" name="İçerik Yer Tutucusu 2"/>
          <p:cNvSpPr>
            <a:spLocks noGrp="1"/>
          </p:cNvSpPr>
          <p:nvPr>
            <p:ph idx="1"/>
          </p:nvPr>
        </p:nvSpPr>
        <p:spPr>
          <a:xfrm>
            <a:off x="457200" y="1576536"/>
            <a:ext cx="8229600" cy="4876800"/>
          </a:xfrm>
        </p:spPr>
        <p:txBody>
          <a:bodyPr/>
          <a:lstStyle/>
          <a:p>
            <a:pPr>
              <a:lnSpc>
                <a:spcPct val="80000"/>
              </a:lnSpc>
              <a:spcAft>
                <a:spcPct val="30000"/>
              </a:spcAft>
            </a:pPr>
            <a:r>
              <a:rPr lang="tr-TR" altLang="tr-TR" noProof="1" smtClean="0"/>
              <a:t>Coğrafi verilerin bilgisayara aktarılması, bilgisayarda işlenmesi ve görüntülenmesi için öncelikle verilerin bilgisayarca anlaşılır hale dönüştürülmesi gerekir.</a:t>
            </a:r>
            <a:endParaRPr lang="tr-TR" altLang="tr-TR" noProof="1" smtClean="0"/>
          </a:p>
          <a:p>
            <a:pPr>
              <a:lnSpc>
                <a:spcPct val="80000"/>
              </a:lnSpc>
              <a:spcAft>
                <a:spcPct val="30000"/>
              </a:spcAft>
            </a:pPr>
            <a:r>
              <a:rPr lang="tr-TR" altLang="tr-TR" noProof="1" smtClean="0"/>
              <a:t>Bu dönüşüm verilerin dijital forma getirilmesiyle mümkündür.</a:t>
            </a:r>
            <a:endParaRPr lang="tr-TR" altLang="tr-TR" noProof="1" smtClean="0"/>
          </a:p>
          <a:p>
            <a:pPr>
              <a:lnSpc>
                <a:spcPct val="80000"/>
              </a:lnSpc>
              <a:spcAft>
                <a:spcPct val="30000"/>
              </a:spcAft>
            </a:pPr>
            <a:r>
              <a:rPr lang="tr-TR" altLang="tr-TR" noProof="1" smtClean="0"/>
              <a:t>Dijital verilerin CBS’de gerçek modeli yansıtabilmesi için mekânsal veri modellerinden biri tercih edilir.</a:t>
            </a:r>
            <a:endParaRPr lang="tr-TR" altLang="tr-TR" noProof="1" smtClean="0"/>
          </a:p>
          <a:p>
            <a:pPr lvl="1">
              <a:spcBef>
                <a:spcPts val="600"/>
              </a:spcBef>
            </a:pPr>
            <a:r>
              <a:rPr lang="tr-TR" noProof="1"/>
              <a:t>Vektör (Vektörel) Model</a:t>
            </a:r>
            <a:endParaRPr lang="tr-TR" noProof="1"/>
          </a:p>
          <a:p>
            <a:pPr lvl="1">
              <a:spcBef>
                <a:spcPts val="600"/>
              </a:spcBef>
            </a:pPr>
            <a:r>
              <a:rPr lang="tr-TR" noProof="1"/>
              <a:t>Raster (Hücresel, Grid)  Model  </a:t>
            </a:r>
            <a:endParaRPr lang="tr-TR" noProof="1"/>
          </a:p>
          <a:p>
            <a:pPr>
              <a:lnSpc>
                <a:spcPct val="80000"/>
              </a:lnSpc>
              <a:spcAft>
                <a:spcPct val="30000"/>
              </a:spcAft>
            </a:pPr>
            <a:endParaRPr lang="tr-TR" noProof="1"/>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04048" y="4149080"/>
            <a:ext cx="4076040"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7859216" cy="864096"/>
          </a:xfrm>
        </p:spPr>
        <p:txBody>
          <a:bodyPr>
            <a:normAutofit fontScale="90000"/>
          </a:bodyPr>
          <a:lstStyle/>
          <a:p>
            <a:r>
              <a:rPr lang="tr-TR" sz="3600" b="1" noProof="1" smtClean="0"/>
              <a:t>CBS’de Veri Modelleri (Mekânsal Veri Modelleri)</a:t>
            </a:r>
            <a:endParaRPr lang="tr-TR" sz="3600" b="1" noProof="1"/>
          </a:p>
        </p:txBody>
      </p:sp>
      <p:pic>
        <p:nvPicPr>
          <p:cNvPr id="6" name="Resim 5"/>
          <p:cNvPicPr/>
          <p:nvPr/>
        </p:nvPicPr>
        <p:blipFill>
          <a:blip r:embed="rId1">
            <a:extLst>
              <a:ext uri="{28A0092B-C50C-407E-A947-70E740481C1C}">
                <a14:useLocalDpi xmlns:a14="http://schemas.microsoft.com/office/drawing/2010/main" val="0"/>
              </a:ext>
            </a:extLst>
          </a:blip>
          <a:stretch>
            <a:fillRect/>
          </a:stretch>
        </p:blipFill>
        <p:spPr>
          <a:xfrm>
            <a:off x="1187544" y="1484784"/>
            <a:ext cx="6408792" cy="5256584"/>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46646"/>
            <a:ext cx="7620000" cy="778098"/>
          </a:xfrm>
        </p:spPr>
        <p:txBody>
          <a:bodyPr vert="horz" lIns="91440" tIns="45720" rIns="91440" bIns="45720" rtlCol="0" anchor="ctr">
            <a:noAutofit/>
          </a:bodyPr>
          <a:lstStyle/>
          <a:p>
            <a:r>
              <a:rPr lang="tr-TR" sz="3200" b="1" i="1" noProof="1" smtClean="0"/>
              <a:t>Vektör (Vektörel) Model</a:t>
            </a:r>
            <a:endParaRPr lang="tr-TR" sz="3200" b="1" i="1" noProof="1"/>
          </a:p>
        </p:txBody>
      </p:sp>
      <p:sp>
        <p:nvSpPr>
          <p:cNvPr id="3" name="İçerik Yer Tutucusu 2"/>
          <p:cNvSpPr>
            <a:spLocks noGrp="1"/>
          </p:cNvSpPr>
          <p:nvPr>
            <p:ph idx="1"/>
          </p:nvPr>
        </p:nvSpPr>
        <p:spPr>
          <a:xfrm>
            <a:off x="467544" y="3717032"/>
            <a:ext cx="7848872" cy="3096344"/>
          </a:xfrm>
        </p:spPr>
        <p:txBody>
          <a:bodyPr>
            <a:normAutofit fontScale="92500" lnSpcReduction="20000"/>
          </a:bodyPr>
          <a:lstStyle/>
          <a:p>
            <a:pPr>
              <a:spcBef>
                <a:spcPts val="1200"/>
              </a:spcBef>
            </a:pPr>
            <a:r>
              <a:rPr lang="tr-TR" noProof="1" smtClean="0"/>
              <a:t>Bir </a:t>
            </a:r>
            <a:r>
              <a:rPr lang="tr-TR" b="1" noProof="1" smtClean="0"/>
              <a:t>nokta</a:t>
            </a:r>
            <a:r>
              <a:rPr lang="tr-TR" noProof="1" smtClean="0"/>
              <a:t>, tek bir (</a:t>
            </a:r>
            <a:r>
              <a:rPr lang="tr-TR" i="1" noProof="1" smtClean="0"/>
              <a:t>x, y</a:t>
            </a:r>
            <a:r>
              <a:rPr lang="tr-TR" noProof="1" smtClean="0"/>
              <a:t>) koordinat çifti ile temsil edilir. Nokta verileri, sadece nokta özelliği gösteren coğrafi varlıklar için veya en azından veritabanının ölçeğiyle orantılı olarak çok küçük alanlarda meydana gelen gözlemler için geçerlidir. </a:t>
            </a:r>
            <a:endParaRPr lang="tr-TR" noProof="1" smtClean="0"/>
          </a:p>
          <a:p>
            <a:pPr>
              <a:spcBef>
                <a:spcPts val="1200"/>
              </a:spcBef>
            </a:pPr>
            <a:r>
              <a:rPr lang="tr-TR" noProof="1" smtClean="0"/>
              <a:t>Bir </a:t>
            </a:r>
            <a:r>
              <a:rPr lang="tr-TR" b="1" noProof="1" smtClean="0"/>
              <a:t>çizgi</a:t>
            </a:r>
            <a:r>
              <a:rPr lang="tr-TR" noProof="1" smtClean="0"/>
              <a:t> birbirini izleyen bir dizi (</a:t>
            </a:r>
            <a:r>
              <a:rPr lang="tr-TR" i="1" noProof="1" smtClean="0"/>
              <a:t>x, y</a:t>
            </a:r>
            <a:r>
              <a:rPr lang="tr-TR" noProof="1" smtClean="0"/>
              <a:t>) koordinat serisi şeklinde saklanır ve aslında bir dizi nokta ile tanımlanmış olur.</a:t>
            </a:r>
            <a:endParaRPr lang="tr-TR" noProof="1" smtClean="0"/>
          </a:p>
          <a:p>
            <a:pPr>
              <a:spcBef>
                <a:spcPts val="1200"/>
              </a:spcBef>
            </a:pPr>
            <a:r>
              <a:rPr lang="tr-TR" noProof="1" smtClean="0"/>
              <a:t>Bir </a:t>
            </a:r>
            <a:r>
              <a:rPr lang="tr-TR" b="1" noProof="1" smtClean="0"/>
              <a:t>alan (poligon)</a:t>
            </a:r>
            <a:r>
              <a:rPr lang="tr-TR" noProof="1" smtClean="0"/>
              <a:t> başlangıç ve bitişinde aynı koordinat olan bir dizi (</a:t>
            </a:r>
            <a:r>
              <a:rPr lang="tr-TR" i="1" noProof="1" smtClean="0"/>
              <a:t>x, y</a:t>
            </a:r>
            <a:r>
              <a:rPr lang="tr-TR" noProof="1" smtClean="0"/>
              <a:t>) koordinat serisiyle kapalı bir koordinat döngüsü olarak saklanır. </a:t>
            </a:r>
            <a:endParaRPr lang="tr-TR" noProof="1"/>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48933" y="1196752"/>
            <a:ext cx="2674133"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p:nvPr/>
        </p:nvSpPr>
        <p:spPr>
          <a:xfrm>
            <a:off x="3452969" y="1628800"/>
            <a:ext cx="4935455" cy="18002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r>
              <a:rPr lang="tr-TR" sz="2400" dirty="0" smtClean="0"/>
              <a:t>Vektör modeller; binalar, yollar, nehirler ve parsel sınırları gibi ayrık detayları göstermek ve depolamak için kullanışlıdır.</a:t>
            </a:r>
            <a:endParaRPr lang="tr-TR"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02630"/>
            <a:ext cx="7620000" cy="778098"/>
          </a:xfrm>
        </p:spPr>
        <p:txBody>
          <a:bodyPr vert="horz" lIns="91440" tIns="45720" rIns="91440" bIns="45720" rtlCol="0" anchor="ctr">
            <a:noAutofit/>
          </a:bodyPr>
          <a:lstStyle/>
          <a:p>
            <a:r>
              <a:rPr lang="tr-TR" sz="3200" b="1" i="1" dirty="0"/>
              <a:t>Raster (Hücresel, Grid) </a:t>
            </a:r>
            <a:r>
              <a:rPr lang="tr-TR" sz="3200" b="1" i="1" dirty="0" smtClean="0"/>
              <a:t>Model</a:t>
            </a:r>
            <a:endParaRPr lang="tr-TR" sz="3200" b="1" i="1" dirty="0"/>
          </a:p>
        </p:txBody>
      </p:sp>
      <p:sp>
        <p:nvSpPr>
          <p:cNvPr id="3" name="İçerik Yer Tutucusu 2"/>
          <p:cNvSpPr>
            <a:spLocks noGrp="1"/>
          </p:cNvSpPr>
          <p:nvPr>
            <p:ph idx="1"/>
          </p:nvPr>
        </p:nvSpPr>
        <p:spPr>
          <a:xfrm>
            <a:off x="467544" y="3717032"/>
            <a:ext cx="8496944" cy="3024336"/>
          </a:xfrm>
        </p:spPr>
        <p:txBody>
          <a:bodyPr>
            <a:normAutofit fontScale="85000" lnSpcReduction="10000"/>
          </a:bodyPr>
          <a:lstStyle/>
          <a:p>
            <a:pPr>
              <a:spcBef>
                <a:spcPts val="1200"/>
              </a:spcBef>
            </a:pPr>
            <a:r>
              <a:rPr lang="tr-TR" noProof="1" smtClean="0"/>
              <a:t>Raster (Hücresel, Grid) modelde, alan küçük hücrelere bölünür ve coğrafi varlıklar bunlara karşılık gelen hücrelerle temsil edilir.</a:t>
            </a:r>
            <a:endParaRPr lang="tr-TR" noProof="1" smtClean="0"/>
          </a:p>
          <a:p>
            <a:pPr>
              <a:spcBef>
                <a:spcPts val="1200"/>
              </a:spcBef>
            </a:pPr>
            <a:r>
              <a:rPr lang="tr-TR" noProof="1" smtClean="0"/>
              <a:t>Raster dosyadaki her hücreye sadece bir değer atanır. Hücrelerin her biri piksel olarak adlandırılır. </a:t>
            </a:r>
            <a:endParaRPr lang="tr-TR" noProof="1" smtClean="0"/>
          </a:p>
          <a:p>
            <a:pPr>
              <a:spcBef>
                <a:spcPts val="1200"/>
              </a:spcBef>
            </a:pPr>
            <a:r>
              <a:rPr lang="tr-TR" noProof="1" smtClean="0"/>
              <a:t>Raster veride satırlar, doğu-batı yönünde ve sütunlar kuzey-güney yönünde paralel olarak oluşturulmaktadır.</a:t>
            </a:r>
            <a:endParaRPr lang="tr-TR" noProof="1" smtClean="0"/>
          </a:p>
          <a:p>
            <a:pPr>
              <a:spcBef>
                <a:spcPts val="1200"/>
              </a:spcBef>
            </a:pPr>
            <a:r>
              <a:rPr lang="tr-TR" noProof="1" smtClean="0"/>
              <a:t>Uydu görüntüleri ve hava fotoğrafları raster formatındadır.  Ayrıca dijital olarak taratılmış kağıt haritalar da raster veridir. Bununla birlikte CBS’de katmanlar amaca uygun olarak raster formunda oluşturulabilmektedir.</a:t>
            </a:r>
            <a:endParaRPr lang="tr-TR" noProof="1"/>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31147" y="836712"/>
            <a:ext cx="357735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9" y="836712"/>
            <a:ext cx="559614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18654"/>
            <a:ext cx="7620000" cy="778098"/>
          </a:xfrm>
        </p:spPr>
        <p:txBody>
          <a:bodyPr vert="horz" lIns="91440" tIns="45720" rIns="91440" bIns="45720" rtlCol="0" anchor="ctr">
            <a:noAutofit/>
          </a:bodyPr>
          <a:lstStyle/>
          <a:p>
            <a:r>
              <a:rPr lang="tr-TR" sz="3200" b="1" i="1" dirty="0"/>
              <a:t>Raster (Hücresel, Grid) </a:t>
            </a:r>
            <a:r>
              <a:rPr lang="tr-TR" sz="3200" b="1" i="1" dirty="0" smtClean="0"/>
              <a:t>Model</a:t>
            </a:r>
            <a:endParaRPr lang="tr-TR" sz="3200" b="1" i="1" dirty="0"/>
          </a:p>
        </p:txBody>
      </p:sp>
      <p:sp>
        <p:nvSpPr>
          <p:cNvPr id="3" name="İçerik Yer Tutucusu 2"/>
          <p:cNvSpPr>
            <a:spLocks noGrp="1"/>
          </p:cNvSpPr>
          <p:nvPr>
            <p:ph idx="1"/>
          </p:nvPr>
        </p:nvSpPr>
        <p:spPr>
          <a:xfrm>
            <a:off x="323527" y="1340768"/>
            <a:ext cx="4889357" cy="2088232"/>
          </a:xfrm>
        </p:spPr>
        <p:txBody>
          <a:bodyPr>
            <a:normAutofit/>
          </a:bodyPr>
          <a:lstStyle/>
          <a:p>
            <a:pPr>
              <a:spcBef>
                <a:spcPts val="1200"/>
              </a:spcBef>
            </a:pPr>
            <a:r>
              <a:rPr lang="tr-TR" sz="2000" dirty="0"/>
              <a:t>Raster formatında, coğrafi varlıkların grafiksel gösterimi ve öznitelikleri birleşik olarak sunulur. Her hücre, bir özellik tanımlayıcıyı olarak nitel bir öznitelik kodu veya nicel (sayısal) bir öznitelik değerini temsil </a:t>
            </a:r>
            <a:r>
              <a:rPr lang="tr-TR" sz="2000" dirty="0" smtClean="0"/>
              <a:t>edebilir.</a:t>
            </a:r>
            <a:endParaRPr lang="tr-TR" sz="2000" dirty="0" smtClean="0"/>
          </a:p>
        </p:txBody>
      </p:sp>
      <p:sp>
        <p:nvSpPr>
          <p:cNvPr id="8" name="İçerik Yer Tutucusu 2"/>
          <p:cNvSpPr txBox="1"/>
          <p:nvPr/>
        </p:nvSpPr>
        <p:spPr>
          <a:xfrm>
            <a:off x="251520" y="2852936"/>
            <a:ext cx="7992888" cy="316835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a:lstStyle>
          <a:p>
            <a:pPr>
              <a:spcBef>
                <a:spcPts val="1200"/>
              </a:spcBef>
            </a:pPr>
            <a:endParaRPr lang="tr-TR" sz="2000"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0070" y="1268760"/>
            <a:ext cx="3793549" cy="182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999" y="3511592"/>
            <a:ext cx="6893401" cy="322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Autofit/>
          </a:bodyPr>
          <a:lstStyle/>
          <a:p>
            <a:r>
              <a:rPr lang="tr-TR" sz="3200" b="1" i="1" dirty="0"/>
              <a:t>Raster (Hücresel, Grid) Model</a:t>
            </a:r>
            <a:endParaRPr lang="tr-TR" sz="3200" b="1" i="1" dirty="0"/>
          </a:p>
        </p:txBody>
      </p:sp>
      <p:sp>
        <p:nvSpPr>
          <p:cNvPr id="3" name="İçerik Yer Tutucusu 2"/>
          <p:cNvSpPr>
            <a:spLocks noGrp="1"/>
          </p:cNvSpPr>
          <p:nvPr>
            <p:ph idx="1"/>
          </p:nvPr>
        </p:nvSpPr>
        <p:spPr>
          <a:xfrm>
            <a:off x="457200" y="1340768"/>
            <a:ext cx="8229600" cy="1231978"/>
          </a:xfrm>
        </p:spPr>
        <p:txBody>
          <a:bodyPr/>
          <a:lstStyle/>
          <a:p>
            <a:r>
              <a:rPr lang="tr-TR" dirty="0"/>
              <a:t>Raster formatında noktalar tek bir piksel, çizgiler bir dizi bitişik piksel ve alanlar (poligonlar) bir grup piksel olarak gösterilir. </a:t>
            </a:r>
            <a:endParaRPr lang="tr-TR" dirty="0"/>
          </a:p>
          <a:p>
            <a:endParaRPr lang="tr-TR" dirty="0"/>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3877" y="2832178"/>
            <a:ext cx="5612419"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b="1" dirty="0" smtClean="0"/>
              <a:t>CBS Yazılımı</a:t>
            </a:r>
            <a:endParaRPr lang="tr-TR" b="1" dirty="0"/>
          </a:p>
        </p:txBody>
      </p:sp>
      <p:sp>
        <p:nvSpPr>
          <p:cNvPr id="3" name="İçerik Yer Tutucusu 2"/>
          <p:cNvSpPr>
            <a:spLocks noGrp="1"/>
          </p:cNvSpPr>
          <p:nvPr>
            <p:ph idx="1"/>
          </p:nvPr>
        </p:nvSpPr>
        <p:spPr/>
        <p:txBody>
          <a:bodyPr>
            <a:normAutofit/>
          </a:bodyPr>
          <a:lstStyle/>
          <a:p>
            <a:pPr>
              <a:spcBef>
                <a:spcPts val="1200"/>
              </a:spcBef>
              <a:spcAft>
                <a:spcPts val="600"/>
              </a:spcAft>
            </a:pPr>
            <a:r>
              <a:rPr lang="tr-TR" sz="2800" dirty="0" smtClean="0"/>
              <a:t>CBS </a:t>
            </a:r>
            <a:r>
              <a:rPr lang="tr-TR" sz="2800" dirty="0"/>
              <a:t>yazılım paketleri dört ana tipte sınıflandırılır:</a:t>
            </a:r>
            <a:endParaRPr lang="tr-TR" sz="2800" dirty="0"/>
          </a:p>
          <a:p>
            <a:pPr lvl="1">
              <a:spcBef>
                <a:spcPts val="600"/>
              </a:spcBef>
              <a:spcAft>
                <a:spcPts val="600"/>
              </a:spcAft>
            </a:pPr>
            <a:r>
              <a:rPr lang="tr-TR" sz="2800" b="1" dirty="0"/>
              <a:t>Masaüstü CBS </a:t>
            </a:r>
            <a:endParaRPr lang="tr-TR" sz="2800" b="1" dirty="0"/>
          </a:p>
          <a:p>
            <a:pPr lvl="1">
              <a:spcBef>
                <a:spcPts val="600"/>
              </a:spcBef>
              <a:spcAft>
                <a:spcPts val="600"/>
              </a:spcAft>
            </a:pPr>
            <a:r>
              <a:rPr lang="tr-TR" sz="2800" b="1" dirty="0"/>
              <a:t>Server (Sunucu) CBS</a:t>
            </a:r>
            <a:endParaRPr lang="tr-TR" sz="2800" b="1" dirty="0"/>
          </a:p>
          <a:p>
            <a:pPr lvl="1">
              <a:spcBef>
                <a:spcPts val="600"/>
              </a:spcBef>
              <a:spcAft>
                <a:spcPts val="600"/>
              </a:spcAft>
            </a:pPr>
            <a:r>
              <a:rPr lang="tr-TR" sz="2800" b="1" dirty="0"/>
              <a:t>CBS Geliştirici</a:t>
            </a:r>
            <a:endParaRPr lang="tr-TR" sz="2800" b="1" dirty="0"/>
          </a:p>
          <a:p>
            <a:pPr lvl="1">
              <a:spcBef>
                <a:spcPts val="600"/>
              </a:spcBef>
              <a:spcAft>
                <a:spcPts val="600"/>
              </a:spcAft>
            </a:pPr>
            <a:r>
              <a:rPr lang="tr-TR" sz="2800" b="1" dirty="0"/>
              <a:t>Mobil CBS</a:t>
            </a:r>
            <a:endParaRPr lang="tr-TR" sz="2800" b="1" dirty="0"/>
          </a:p>
          <a:p>
            <a:pPr>
              <a:lnSpc>
                <a:spcPct val="80000"/>
              </a:lnSpc>
              <a:spcAft>
                <a:spcPct val="30000"/>
              </a:spcAft>
            </a:pPr>
            <a:endParaRPr lang="tr-TR" altLang="tr-TR" sz="2800" dirty="0"/>
          </a:p>
          <a:p>
            <a:endParaRPr lang="tr-TR" sz="28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Autofit/>
          </a:bodyPr>
          <a:lstStyle/>
          <a:p>
            <a:r>
              <a:rPr lang="tr-TR" sz="3200" b="1" i="1" dirty="0"/>
              <a:t>Raster (Hücresel, Grid) Model</a:t>
            </a:r>
            <a:endParaRPr lang="tr-TR" sz="3200" b="1" i="1" dirty="0"/>
          </a:p>
        </p:txBody>
      </p:sp>
      <p:sp>
        <p:nvSpPr>
          <p:cNvPr id="3" name="İçerik Yer Tutucusu 2"/>
          <p:cNvSpPr>
            <a:spLocks noGrp="1"/>
          </p:cNvSpPr>
          <p:nvPr>
            <p:ph idx="1"/>
          </p:nvPr>
        </p:nvSpPr>
        <p:spPr>
          <a:xfrm>
            <a:off x="457200" y="1124744"/>
            <a:ext cx="8363272" cy="2304256"/>
          </a:xfrm>
        </p:spPr>
        <p:txBody>
          <a:bodyPr>
            <a:noAutofit/>
          </a:bodyPr>
          <a:lstStyle/>
          <a:p>
            <a:pPr>
              <a:spcAft>
                <a:spcPts val="600"/>
              </a:spcAft>
            </a:pPr>
            <a:r>
              <a:rPr lang="tr-TR" altLang="tr-TR" sz="2200" noProof="1" smtClean="0"/>
              <a:t>Raster gösterimde, farklı özellik gösteren coğrafi varlıklar arasında vektörel gösterimdeki gibi bir sınır olmayıp süreklilik söz konudur.</a:t>
            </a:r>
            <a:endParaRPr lang="tr-TR" altLang="tr-TR" sz="2200" noProof="1" smtClean="0"/>
          </a:p>
          <a:p>
            <a:pPr>
              <a:spcAft>
                <a:spcPts val="600"/>
              </a:spcAft>
            </a:pPr>
            <a:r>
              <a:rPr lang="tr-TR" altLang="tr-TR" sz="2200" noProof="1" smtClean="0"/>
              <a:t>Farklı detayların ayrımı; komşu piksellerin farklı değer alması, farklı renkler kullanılması ya da renk tonlamasıyla mümkün olur.</a:t>
            </a:r>
            <a:endParaRPr lang="tr-TR" altLang="tr-TR" sz="2200" noProof="1" smtClean="0"/>
          </a:p>
          <a:p>
            <a:pPr>
              <a:spcAft>
                <a:spcPts val="600"/>
              </a:spcAft>
            </a:pPr>
            <a:endParaRPr lang="tr-TR" sz="2200" noProof="1"/>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4008" y="3094904"/>
            <a:ext cx="3938801"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353220"/>
            <a:ext cx="28289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620000" cy="778098"/>
          </a:xfrm>
        </p:spPr>
        <p:txBody>
          <a:bodyPr vert="horz" lIns="91440" tIns="45720" rIns="91440" bIns="45720" rtlCol="0" anchor="ctr">
            <a:noAutofit/>
          </a:bodyPr>
          <a:lstStyle/>
          <a:p>
            <a:r>
              <a:rPr lang="tr-TR" sz="3200" b="1" i="1" dirty="0" smtClean="0"/>
              <a:t>Piksel boyutu ve Çözünürlük</a:t>
            </a:r>
            <a:endParaRPr lang="tr-TR" sz="3200" b="1" i="1" dirty="0"/>
          </a:p>
        </p:txBody>
      </p:sp>
      <p:sp>
        <p:nvSpPr>
          <p:cNvPr id="3" name="İçerik Yer Tutucusu 2"/>
          <p:cNvSpPr>
            <a:spLocks noGrp="1"/>
          </p:cNvSpPr>
          <p:nvPr>
            <p:ph idx="1"/>
          </p:nvPr>
        </p:nvSpPr>
        <p:spPr>
          <a:xfrm>
            <a:off x="323527" y="1052736"/>
            <a:ext cx="7992889" cy="360040"/>
          </a:xfrm>
        </p:spPr>
        <p:txBody>
          <a:bodyPr>
            <a:normAutofit fontScale="92500" lnSpcReduction="10000"/>
          </a:bodyPr>
          <a:lstStyle/>
          <a:p>
            <a:r>
              <a:rPr lang="tr-TR" sz="2000" dirty="0" smtClean="0"/>
              <a:t>Piksel </a:t>
            </a:r>
            <a:r>
              <a:rPr lang="tr-TR" sz="2000" dirty="0"/>
              <a:t>(hücre) boyutu raster verinin çözünürlüğünü belirtir. </a:t>
            </a:r>
            <a:endParaRPr lang="tr-TR" sz="2000" dirty="0"/>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7007" y="1628800"/>
            <a:ext cx="5048250"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149078"/>
            <a:ext cx="47244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274638"/>
            <a:ext cx="8928992" cy="778098"/>
          </a:xfrm>
        </p:spPr>
        <p:txBody>
          <a:bodyPr vert="horz" lIns="91440" tIns="45720" rIns="91440" bIns="45720" rtlCol="0" anchor="ctr">
            <a:noAutofit/>
          </a:bodyPr>
          <a:lstStyle/>
          <a:p>
            <a:r>
              <a:rPr lang="tr-TR" sz="3000" b="1" i="1" dirty="0"/>
              <a:t>Vektör ve Raster Veri Modellerinin Karşılaştırılması</a:t>
            </a:r>
            <a:endParaRPr lang="tr-TR" sz="3000" b="1" i="1" dirty="0"/>
          </a:p>
        </p:txBody>
      </p:sp>
      <p:sp>
        <p:nvSpPr>
          <p:cNvPr id="3" name="Metin Yer Tutucusu 2"/>
          <p:cNvSpPr>
            <a:spLocks noGrp="1"/>
          </p:cNvSpPr>
          <p:nvPr>
            <p:ph type="body" idx="1"/>
          </p:nvPr>
        </p:nvSpPr>
        <p:spPr>
          <a:xfrm>
            <a:off x="251520" y="908720"/>
            <a:ext cx="3657600" cy="639762"/>
          </a:xfrm>
        </p:spPr>
        <p:txBody>
          <a:bodyPr/>
          <a:lstStyle/>
          <a:p>
            <a:pPr algn="l"/>
            <a:r>
              <a:rPr lang="tr-TR" sz="2800" u="sng" dirty="0" smtClean="0"/>
              <a:t>Vektör</a:t>
            </a:r>
            <a:endParaRPr lang="tr-TR" sz="2800" u="sng" dirty="0"/>
          </a:p>
        </p:txBody>
      </p:sp>
      <p:sp>
        <p:nvSpPr>
          <p:cNvPr id="4" name="İçerik Yer Tutucusu 3"/>
          <p:cNvSpPr>
            <a:spLocks noGrp="1"/>
          </p:cNvSpPr>
          <p:nvPr>
            <p:ph sz="half" idx="2"/>
          </p:nvPr>
        </p:nvSpPr>
        <p:spPr>
          <a:xfrm>
            <a:off x="251520" y="1556792"/>
            <a:ext cx="3960440" cy="4422477"/>
          </a:xfrm>
          <a:effectLst>
            <a:innerShdw blurRad="63500" dist="50800" dir="16200000">
              <a:prstClr val="black">
                <a:alpha val="50000"/>
              </a:prstClr>
            </a:innerShdw>
          </a:effectLst>
        </p:spPr>
        <p:txBody>
          <a:bodyPr>
            <a:normAutofit/>
          </a:bodyPr>
          <a:lstStyle/>
          <a:p>
            <a:r>
              <a:rPr lang="tr-TR" sz="2000" b="1" dirty="0" smtClean="0"/>
              <a:t>Avantaj</a:t>
            </a:r>
            <a:endParaRPr lang="tr-TR" sz="2000" b="1" dirty="0" smtClean="0"/>
          </a:p>
          <a:p>
            <a:pPr lvl="1">
              <a:spcBef>
                <a:spcPts val="1200"/>
              </a:spcBef>
            </a:pPr>
            <a:r>
              <a:rPr lang="tr-TR" dirty="0"/>
              <a:t>B</a:t>
            </a:r>
            <a:r>
              <a:rPr lang="tr-TR" dirty="0" smtClean="0"/>
              <a:t>ilgisayarda </a:t>
            </a:r>
            <a:r>
              <a:rPr lang="tr-TR" dirty="0"/>
              <a:t>daha az depolama alanı </a:t>
            </a:r>
            <a:r>
              <a:rPr lang="tr-TR" dirty="0" smtClean="0"/>
              <a:t>gerektirmesi</a:t>
            </a:r>
            <a:endParaRPr lang="tr-TR" dirty="0" smtClean="0"/>
          </a:p>
          <a:p>
            <a:pPr lvl="1">
              <a:spcBef>
                <a:spcPts val="1200"/>
              </a:spcBef>
            </a:pPr>
            <a:r>
              <a:rPr lang="tr-TR" dirty="0"/>
              <a:t>A</a:t>
            </a:r>
            <a:r>
              <a:rPr lang="tr-TR" dirty="0" smtClean="0"/>
              <a:t>yrık detayları </a:t>
            </a:r>
            <a:r>
              <a:rPr lang="tr-TR" dirty="0"/>
              <a:t>gösterim </a:t>
            </a:r>
            <a:r>
              <a:rPr lang="tr-TR" dirty="0" smtClean="0"/>
              <a:t>gücü</a:t>
            </a:r>
            <a:endParaRPr lang="tr-TR" dirty="0" smtClean="0"/>
          </a:p>
          <a:p>
            <a:pPr marL="342900" lvl="1">
              <a:buClr>
                <a:schemeClr val="accent1"/>
              </a:buClr>
            </a:pPr>
            <a:r>
              <a:rPr lang="tr-TR" b="1" dirty="0"/>
              <a:t>Dezavantaj</a:t>
            </a:r>
            <a:endParaRPr lang="tr-TR" b="1" dirty="0"/>
          </a:p>
          <a:p>
            <a:pPr lvl="1">
              <a:spcBef>
                <a:spcPts val="1200"/>
              </a:spcBef>
            </a:pPr>
            <a:r>
              <a:rPr lang="tr-TR" dirty="0">
                <a:solidFill>
                  <a:srgbClr val="FF0000"/>
                </a:solidFill>
              </a:rPr>
              <a:t>A</a:t>
            </a:r>
            <a:r>
              <a:rPr lang="tr-TR" dirty="0" smtClean="0">
                <a:solidFill>
                  <a:srgbClr val="FF0000"/>
                </a:solidFill>
              </a:rPr>
              <a:t>nalizlerin </a:t>
            </a:r>
            <a:r>
              <a:rPr lang="tr-TR" dirty="0">
                <a:solidFill>
                  <a:srgbClr val="FF0000"/>
                </a:solidFill>
              </a:rPr>
              <a:t>daha karmaşık ve yavaş </a:t>
            </a:r>
            <a:r>
              <a:rPr lang="tr-TR" dirty="0" smtClean="0">
                <a:solidFill>
                  <a:srgbClr val="FF0000"/>
                </a:solidFill>
              </a:rPr>
              <a:t>olması</a:t>
            </a:r>
            <a:endParaRPr lang="tr-TR" dirty="0" smtClean="0">
              <a:solidFill>
                <a:srgbClr val="FF0000"/>
              </a:solidFill>
            </a:endParaRPr>
          </a:p>
          <a:p>
            <a:pPr lvl="1">
              <a:spcBef>
                <a:spcPts val="1200"/>
              </a:spcBef>
            </a:pPr>
            <a:r>
              <a:rPr lang="tr-TR" dirty="0" smtClean="0">
                <a:solidFill>
                  <a:srgbClr val="FF0000"/>
                </a:solidFill>
              </a:rPr>
              <a:t>Süreklilik </a:t>
            </a:r>
            <a:r>
              <a:rPr lang="tr-TR" dirty="0">
                <a:solidFill>
                  <a:srgbClr val="FF0000"/>
                </a:solidFill>
              </a:rPr>
              <a:t>özelliği gösteren </a:t>
            </a:r>
            <a:r>
              <a:rPr lang="tr-TR" dirty="0" smtClean="0">
                <a:solidFill>
                  <a:srgbClr val="FF0000"/>
                </a:solidFill>
              </a:rPr>
              <a:t>varlık </a:t>
            </a:r>
            <a:r>
              <a:rPr lang="tr-TR" dirty="0">
                <a:solidFill>
                  <a:srgbClr val="FF0000"/>
                </a:solidFill>
              </a:rPr>
              <a:t>ve </a:t>
            </a:r>
            <a:r>
              <a:rPr lang="tr-TR" dirty="0" smtClean="0">
                <a:solidFill>
                  <a:srgbClr val="FF0000"/>
                </a:solidFill>
              </a:rPr>
              <a:t>olayların </a:t>
            </a:r>
            <a:r>
              <a:rPr lang="tr-TR" dirty="0">
                <a:solidFill>
                  <a:srgbClr val="FF0000"/>
                </a:solidFill>
              </a:rPr>
              <a:t>gösterimindeki </a:t>
            </a:r>
            <a:r>
              <a:rPr lang="tr-TR" dirty="0" smtClean="0">
                <a:solidFill>
                  <a:srgbClr val="FF0000"/>
                </a:solidFill>
              </a:rPr>
              <a:t>yetersizlik</a:t>
            </a:r>
            <a:endParaRPr lang="tr-TR" dirty="0">
              <a:solidFill>
                <a:srgbClr val="FF0000"/>
              </a:solidFill>
            </a:endParaRPr>
          </a:p>
        </p:txBody>
      </p:sp>
      <p:sp>
        <p:nvSpPr>
          <p:cNvPr id="5" name="Metin Yer Tutucusu 4"/>
          <p:cNvSpPr>
            <a:spLocks noGrp="1"/>
          </p:cNvSpPr>
          <p:nvPr>
            <p:ph type="body" sz="quarter" idx="3"/>
          </p:nvPr>
        </p:nvSpPr>
        <p:spPr>
          <a:xfrm>
            <a:off x="4572000" y="836712"/>
            <a:ext cx="3657600" cy="639762"/>
          </a:xfrm>
        </p:spPr>
        <p:txBody>
          <a:bodyPr vert="horz" lIns="91440" tIns="45720" rIns="91440" bIns="45720" rtlCol="0" anchor="b">
            <a:noAutofit/>
          </a:bodyPr>
          <a:lstStyle/>
          <a:p>
            <a:pPr algn="l"/>
            <a:r>
              <a:rPr lang="tr-TR" sz="2800" u="sng" dirty="0"/>
              <a:t>Raster</a:t>
            </a:r>
            <a:endParaRPr lang="tr-TR" sz="2800" u="sng" dirty="0"/>
          </a:p>
        </p:txBody>
      </p:sp>
      <p:sp>
        <p:nvSpPr>
          <p:cNvPr id="6" name="İçerik Yer Tutucusu 5"/>
          <p:cNvSpPr>
            <a:spLocks noGrp="1"/>
          </p:cNvSpPr>
          <p:nvPr>
            <p:ph sz="quarter" idx="4"/>
          </p:nvPr>
        </p:nvSpPr>
        <p:spPr>
          <a:xfrm>
            <a:off x="4572000" y="1484784"/>
            <a:ext cx="4464496" cy="5256584"/>
          </a:xfrm>
        </p:spPr>
        <p:txBody>
          <a:bodyPr>
            <a:noAutofit/>
          </a:bodyPr>
          <a:lstStyle/>
          <a:p>
            <a:r>
              <a:rPr lang="tr-TR" sz="2000" b="1" dirty="0"/>
              <a:t>Avantaj</a:t>
            </a:r>
            <a:endParaRPr lang="tr-TR" sz="2000" b="1" dirty="0"/>
          </a:p>
          <a:p>
            <a:pPr lvl="1">
              <a:spcBef>
                <a:spcPts val="1200"/>
              </a:spcBef>
            </a:pPr>
            <a:r>
              <a:rPr lang="tr-TR" dirty="0"/>
              <a:t>Hesap ve analizlerin daha kolay ve hızlı olması</a:t>
            </a:r>
            <a:endParaRPr lang="tr-TR" dirty="0"/>
          </a:p>
          <a:p>
            <a:pPr lvl="1">
              <a:spcBef>
                <a:spcPts val="1200"/>
              </a:spcBef>
            </a:pPr>
            <a:r>
              <a:rPr lang="tr-TR" dirty="0"/>
              <a:t>Süreklilik özelliği gösteren </a:t>
            </a:r>
            <a:r>
              <a:rPr lang="tr-TR" dirty="0" smtClean="0"/>
              <a:t>varlık </a:t>
            </a:r>
            <a:r>
              <a:rPr lang="tr-TR" dirty="0"/>
              <a:t>ve </a:t>
            </a:r>
            <a:r>
              <a:rPr lang="tr-TR" dirty="0" smtClean="0"/>
              <a:t>olayların </a:t>
            </a:r>
            <a:r>
              <a:rPr lang="tr-TR" dirty="0"/>
              <a:t>gösterim gücü</a:t>
            </a:r>
            <a:endParaRPr lang="tr-TR" dirty="0"/>
          </a:p>
          <a:p>
            <a:pPr marL="342900" lvl="1">
              <a:buClr>
                <a:schemeClr val="accent1"/>
              </a:buClr>
            </a:pPr>
            <a:r>
              <a:rPr lang="tr-TR" b="1" dirty="0"/>
              <a:t>Dezavantaj</a:t>
            </a:r>
            <a:endParaRPr lang="tr-TR" b="1" dirty="0"/>
          </a:p>
          <a:p>
            <a:pPr lvl="1">
              <a:spcBef>
                <a:spcPts val="1200"/>
              </a:spcBef>
            </a:pPr>
            <a:r>
              <a:rPr lang="tr-TR" dirty="0">
                <a:solidFill>
                  <a:srgbClr val="FF0000"/>
                </a:solidFill>
              </a:rPr>
              <a:t>Küçük detayların </a:t>
            </a:r>
            <a:r>
              <a:rPr lang="tr-TR" dirty="0" smtClean="0">
                <a:solidFill>
                  <a:srgbClr val="FF0000"/>
                </a:solidFill>
              </a:rPr>
              <a:t>kaybolabilmesi</a:t>
            </a:r>
            <a:endParaRPr lang="tr-TR" dirty="0">
              <a:solidFill>
                <a:srgbClr val="FF0000"/>
              </a:solidFill>
            </a:endParaRPr>
          </a:p>
          <a:p>
            <a:pPr lvl="1">
              <a:spcBef>
                <a:spcPts val="1200"/>
              </a:spcBef>
            </a:pPr>
            <a:r>
              <a:rPr lang="tr-TR" dirty="0">
                <a:solidFill>
                  <a:srgbClr val="FF0000"/>
                </a:solidFill>
              </a:rPr>
              <a:t>Yol gibi çizgisel verilerin gösterilmesindeki zorluklar</a:t>
            </a:r>
            <a:endParaRPr lang="tr-TR" dirty="0">
              <a:solidFill>
                <a:srgbClr val="FF0000"/>
              </a:solidFill>
            </a:endParaRPr>
          </a:p>
          <a:p>
            <a:pPr lvl="1">
              <a:spcBef>
                <a:spcPts val="1200"/>
              </a:spcBef>
            </a:pPr>
            <a:r>
              <a:rPr lang="tr-TR" dirty="0">
                <a:solidFill>
                  <a:srgbClr val="FF0000"/>
                </a:solidFill>
              </a:rPr>
              <a:t>Detaylar arasındaki sınırların genellikle merdiven basamağı gibi görünüm alması </a:t>
            </a:r>
            <a:endParaRPr lang="tr-TR" dirty="0">
              <a:solidFill>
                <a:srgbClr val="FF0000"/>
              </a:solidFill>
            </a:endParaRPr>
          </a:p>
          <a:p>
            <a:pPr lvl="1">
              <a:spcBef>
                <a:spcPts val="1200"/>
              </a:spcBef>
            </a:pPr>
            <a:r>
              <a:rPr lang="tr-TR" dirty="0">
                <a:solidFill>
                  <a:srgbClr val="FF0000"/>
                </a:solidFill>
              </a:rPr>
              <a:t>Fazla depolama hacmi gerektirmesi</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404664"/>
            <a:ext cx="9145016" cy="782960"/>
          </a:xfrm>
        </p:spPr>
        <p:txBody>
          <a:bodyPr vert="horz" lIns="91440" tIns="45720" rIns="91440" bIns="45720" rtlCol="0" anchor="ctr">
            <a:noAutofit/>
          </a:bodyPr>
          <a:lstStyle/>
          <a:p>
            <a:r>
              <a:rPr lang="tr-TR" sz="3200" b="1" i="1" dirty="0"/>
              <a:t>Raster Veri Kodlama / Vektör-Raster Dönüşümü</a:t>
            </a:r>
            <a:endParaRPr lang="tr-TR" sz="3200" b="1" i="1" dirty="0"/>
          </a:p>
        </p:txBody>
      </p:sp>
      <p:sp>
        <p:nvSpPr>
          <p:cNvPr id="3" name="İçerik Yer Tutucusu 2"/>
          <p:cNvSpPr>
            <a:spLocks noGrp="1"/>
          </p:cNvSpPr>
          <p:nvPr>
            <p:ph idx="1"/>
          </p:nvPr>
        </p:nvSpPr>
        <p:spPr>
          <a:xfrm>
            <a:off x="179512" y="1412776"/>
            <a:ext cx="8568952" cy="5328592"/>
          </a:xfrm>
        </p:spPr>
        <p:txBody>
          <a:bodyPr>
            <a:normAutofit fontScale="92500"/>
          </a:bodyPr>
          <a:lstStyle/>
          <a:p>
            <a:pPr>
              <a:spcBef>
                <a:spcPts val="1200"/>
              </a:spcBef>
            </a:pPr>
            <a:r>
              <a:rPr lang="tr-TR" sz="2400" noProof="1" smtClean="0"/>
              <a:t>Veri girişi sürecinde haritalar seçilen bir hücre boyutunda taranabilir veya vektör veriler raster formata dönüştürülebilir. Bu işlemlerde her hücreye bir kod veya değer atanır. </a:t>
            </a:r>
            <a:endParaRPr lang="tr-TR" sz="2400" noProof="1" smtClean="0"/>
          </a:p>
          <a:p>
            <a:pPr>
              <a:spcBef>
                <a:spcPts val="1200"/>
              </a:spcBef>
            </a:pPr>
            <a:r>
              <a:rPr lang="tr-TR" sz="2400" noProof="1" smtClean="0"/>
              <a:t>Hücre kodlarını atamada kullanılan başlıca yöntemler:</a:t>
            </a:r>
            <a:endParaRPr lang="tr-TR" sz="2400" noProof="1" smtClean="0"/>
          </a:p>
          <a:p>
            <a:pPr marL="411480" lvl="1" indent="0">
              <a:spcBef>
                <a:spcPts val="1200"/>
              </a:spcBef>
              <a:buNone/>
            </a:pPr>
            <a:r>
              <a:rPr lang="tr-TR" sz="2200" b="1" noProof="1" smtClean="0"/>
              <a:t>1. Varlık / Yokluk: </a:t>
            </a:r>
            <a:r>
              <a:rPr lang="tr-TR" sz="2200" noProof="1" smtClean="0"/>
              <a:t>Raster kodlamada en temel yöntem, bir kısmı hücrede bulunması durumunda bir detayı kaydetmektir. </a:t>
            </a:r>
            <a:r>
              <a:rPr lang="tr-TR" sz="2200" noProof="1" smtClean="0">
                <a:solidFill>
                  <a:srgbClr val="FF0000"/>
                </a:solidFill>
              </a:rPr>
              <a:t>Bir hücre alanında birden fazla varlık bulunduğunda, önceliklendirilen varlığa göre kod atanır.</a:t>
            </a:r>
            <a:endParaRPr lang="tr-TR" sz="2200" noProof="1" smtClean="0">
              <a:solidFill>
                <a:srgbClr val="FF0000"/>
              </a:solidFill>
            </a:endParaRPr>
          </a:p>
          <a:p>
            <a:pPr marL="411480" lvl="1" indent="0">
              <a:spcBef>
                <a:spcPts val="1200"/>
              </a:spcBef>
              <a:buNone/>
            </a:pPr>
            <a:r>
              <a:rPr lang="tr-TR" sz="2200" b="1" noProof="1" smtClean="0"/>
              <a:t>2. Hücre Merkezi:</a:t>
            </a:r>
            <a:r>
              <a:rPr lang="tr-TR" sz="2200" noProof="1" smtClean="0"/>
              <a:t> Bu yöntem sadece hücrenin merkezini okumayı ve kodu buna göre atamayı içerir. </a:t>
            </a:r>
            <a:r>
              <a:rPr lang="tr-TR" sz="2200" noProof="1" smtClean="0">
                <a:solidFill>
                  <a:srgbClr val="FF0000"/>
                </a:solidFill>
              </a:rPr>
              <a:t>Bir hücre alanında birden fazla varlık bulunduğunda, merkezde bulunana göre kod atanır.</a:t>
            </a:r>
            <a:endParaRPr lang="tr-TR" sz="2200" noProof="1" smtClean="0">
              <a:solidFill>
                <a:srgbClr val="FF0000"/>
              </a:solidFill>
            </a:endParaRPr>
          </a:p>
          <a:p>
            <a:pPr marL="411480" lvl="1" indent="0">
              <a:spcBef>
                <a:spcPts val="1200"/>
              </a:spcBef>
              <a:buNone/>
            </a:pPr>
            <a:r>
              <a:rPr lang="tr-TR" sz="2200" b="1" noProof="1" smtClean="0"/>
              <a:t>3. Baskın Alan: </a:t>
            </a:r>
            <a:r>
              <a:rPr lang="tr-TR" sz="2200" noProof="1" smtClean="0"/>
              <a:t>Alan tipindeki detaylar için en yaygın kullanılan yöntemdir. </a:t>
            </a:r>
            <a:r>
              <a:rPr lang="tr-TR" sz="2200" noProof="1" smtClean="0">
                <a:solidFill>
                  <a:srgbClr val="FF0000"/>
                </a:solidFill>
              </a:rPr>
              <a:t>Bu yöntemde, hücre en fazla yer kaplayan varlığa göre kodlanır.</a:t>
            </a:r>
            <a:endParaRPr lang="tr-TR" noProof="1" smtClean="0">
              <a:solidFill>
                <a:srgbClr val="FF0000"/>
              </a:solidFill>
            </a:endParaRPr>
          </a:p>
          <a:p>
            <a:endParaRPr lang="tr-TR" noProof="1"/>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18654"/>
            <a:ext cx="8424936" cy="490066"/>
          </a:xfrm>
        </p:spPr>
        <p:txBody>
          <a:bodyPr>
            <a:normAutofit fontScale="90000"/>
          </a:bodyPr>
          <a:lstStyle/>
          <a:p>
            <a:r>
              <a:rPr lang="tr-TR" sz="3200" b="1" i="1" dirty="0"/>
              <a:t>Raster Veri Kodlama / Vektör-Raster Dönüşümü</a:t>
            </a:r>
            <a:endParaRPr lang="tr-TR" sz="3200" b="1" i="1"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1124744"/>
            <a:ext cx="5321160" cy="371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228" y="5055080"/>
            <a:ext cx="3761393" cy="1777285"/>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76672"/>
            <a:ext cx="8712968" cy="990600"/>
          </a:xfrm>
        </p:spPr>
        <p:txBody>
          <a:bodyPr vert="horz" lIns="91440" tIns="45720" rIns="91440" bIns="45720" rtlCol="0" anchor="ctr">
            <a:normAutofit fontScale="90000"/>
          </a:bodyPr>
          <a:lstStyle/>
          <a:p>
            <a:r>
              <a:rPr lang="tr-TR" sz="3200" b="1" i="1" dirty="0"/>
              <a:t>Raster Veri Kodlama / Vektör-Raster </a:t>
            </a:r>
            <a:r>
              <a:rPr lang="tr-TR" sz="3200" b="1" i="1" dirty="0" smtClean="0"/>
              <a:t>Dönüşümünde </a:t>
            </a:r>
            <a:r>
              <a:rPr lang="tr-TR" sz="3200" b="1" i="1" u="sng" dirty="0" smtClean="0"/>
              <a:t>Karışık </a:t>
            </a:r>
            <a:r>
              <a:rPr lang="tr-TR" sz="3200" b="1" i="1" u="sng" dirty="0"/>
              <a:t>Hücre Problemi</a:t>
            </a:r>
            <a:endParaRPr lang="tr-TR" sz="3200" b="1" i="1" u="sng" dirty="0"/>
          </a:p>
        </p:txBody>
      </p:sp>
      <p:graphicFrame>
        <p:nvGraphicFramePr>
          <p:cNvPr id="7" name="Object 6"/>
          <p:cNvGraphicFramePr/>
          <p:nvPr/>
        </p:nvGraphicFramePr>
        <p:xfrm>
          <a:off x="467360" y="1629410"/>
          <a:ext cx="8295640" cy="4938395"/>
        </p:xfrm>
        <a:graphic>
          <a:graphicData uri="http://schemas.openxmlformats.org/presentationml/2006/ole">
            <mc:AlternateContent xmlns:mc="http://schemas.openxmlformats.org/markup-compatibility/2006">
              <mc:Choice xmlns:v="urn:schemas-microsoft-com:vml" Requires="v">
                <p:oleObj spid="_x0000_s8" name="" r:id="rId1" imgW="10677525" imgH="7362825" progId="Paint.Picture">
                  <p:embed/>
                </p:oleObj>
              </mc:Choice>
              <mc:Fallback>
                <p:oleObj name="" r:id="rId1" imgW="10677525" imgH="7362825" progId="Paint.Picture">
                  <p:embed/>
                  <p:pic>
                    <p:nvPicPr>
                      <p:cNvPr id="0" name="Picture 7"/>
                      <p:cNvPicPr/>
                      <p:nvPr/>
                    </p:nvPicPr>
                    <p:blipFill>
                      <a:blip r:embed="rId2"/>
                      <a:stretch>
                        <a:fillRect/>
                      </a:stretch>
                    </p:blipFill>
                    <p:spPr>
                      <a:xfrm>
                        <a:off x="467360" y="1629410"/>
                        <a:ext cx="8295640" cy="493839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32656"/>
            <a:ext cx="8892480" cy="990600"/>
          </a:xfrm>
        </p:spPr>
        <p:txBody>
          <a:bodyPr vert="horz" lIns="91440" tIns="45720" rIns="91440" bIns="45720" rtlCol="0" anchor="ctr">
            <a:noAutofit/>
          </a:bodyPr>
          <a:lstStyle/>
          <a:p>
            <a:r>
              <a:rPr lang="tr-TR" sz="3200" b="1" i="1" dirty="0"/>
              <a:t>Raster Veri Kodlama / Vektör-Raster Dönüşümü</a:t>
            </a:r>
            <a:endParaRPr lang="tr-TR" sz="3200" b="1" i="1" dirty="0"/>
          </a:p>
        </p:txBody>
      </p:sp>
      <p:pic>
        <p:nvPicPr>
          <p:cNvPr id="1026" name="Picture 2" descr="Conversion of vector road data to raster cells. The original roads (black lines on left) are converted to a cell-based representation with large cell sizes (middle), resulting in an overconnected travel grid. Smaller cells (right) improve the topological structure of the travel grid. However, the two roads are still erroneously connected in this scenari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1484784"/>
            <a:ext cx="57150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11" y="3933056"/>
            <a:ext cx="7416030" cy="252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2008" y="476672"/>
            <a:ext cx="8964488" cy="706090"/>
          </a:xfrm>
        </p:spPr>
        <p:txBody>
          <a:bodyPr vert="horz" lIns="91440" tIns="45720" rIns="91440" bIns="45720" rtlCol="0" anchor="ctr">
            <a:noAutofit/>
          </a:bodyPr>
          <a:lstStyle/>
          <a:p>
            <a:r>
              <a:rPr lang="tr-TR" sz="3200" b="1" i="1" dirty="0"/>
              <a:t>Raster Veri Kodlama / Vektör-Raster Dönüşümü</a:t>
            </a:r>
            <a:endParaRPr lang="tr-TR" sz="3200" b="1" i="1" dirty="0"/>
          </a:p>
        </p:txBody>
      </p:sp>
      <p:sp>
        <p:nvSpPr>
          <p:cNvPr id="3" name="İçerik Yer Tutucusu 2"/>
          <p:cNvSpPr>
            <a:spLocks noGrp="1"/>
          </p:cNvSpPr>
          <p:nvPr>
            <p:ph idx="1"/>
          </p:nvPr>
        </p:nvSpPr>
        <p:spPr>
          <a:xfrm>
            <a:off x="323528" y="1268759"/>
            <a:ext cx="8686800" cy="4680521"/>
          </a:xfrm>
        </p:spPr>
        <p:txBody>
          <a:bodyPr>
            <a:noAutofit/>
          </a:bodyPr>
          <a:lstStyle/>
          <a:p>
            <a:pPr>
              <a:spcBef>
                <a:spcPts val="1200"/>
              </a:spcBef>
              <a:spcAft>
                <a:spcPts val="600"/>
              </a:spcAft>
            </a:pPr>
            <a:r>
              <a:rPr lang="tr-TR" sz="2800" dirty="0"/>
              <a:t>Vektör veri raster veriye dönüştürüldüğünde piksel boyutu ne kadar küçük seçilirse seçilsin vektör verideki hassasiyet sağlanamaz ve basamaklı kenarlar oluşur</a:t>
            </a:r>
            <a:r>
              <a:rPr lang="tr-TR" sz="2800" dirty="0" smtClean="0"/>
              <a:t>. Ancak amaca uygun olarak küçük piksel boyutlarının seçilmesi kaliteyi arttırır.</a:t>
            </a:r>
            <a:endParaRPr lang="tr-TR" sz="2800" dirty="0" smtClean="0"/>
          </a:p>
          <a:p>
            <a:pPr>
              <a:spcBef>
                <a:spcPts val="1200"/>
              </a:spcBef>
              <a:spcAft>
                <a:spcPts val="600"/>
              </a:spcAft>
            </a:pPr>
            <a:r>
              <a:rPr lang="tr-TR" sz="2800" dirty="0" smtClean="0"/>
              <a:t>Bu </a:t>
            </a:r>
            <a:r>
              <a:rPr lang="tr-TR" sz="2800" dirty="0"/>
              <a:t>dönüşümde veri kayıpları yaşanabilir ve </a:t>
            </a:r>
            <a:r>
              <a:rPr lang="tr-TR" sz="2800" dirty="0" smtClean="0"/>
              <a:t>nesnelerin </a:t>
            </a:r>
            <a:r>
              <a:rPr lang="tr-TR" sz="2800" dirty="0"/>
              <a:t>konumlarında kaymalar </a:t>
            </a:r>
            <a:r>
              <a:rPr lang="tr-TR" sz="2800" dirty="0" smtClean="0"/>
              <a:t>oluşabilir. </a:t>
            </a:r>
            <a:endParaRPr lang="tr-TR" sz="28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7620000" cy="1143000"/>
          </a:xfrm>
        </p:spPr>
        <p:txBody>
          <a:bodyPr vert="horz" lIns="91440" tIns="45720" rIns="91440" bIns="45720" rtlCol="0" anchor="ctr">
            <a:noAutofit/>
          </a:bodyPr>
          <a:lstStyle/>
          <a:p>
            <a:r>
              <a:rPr lang="tr-TR" sz="3200" b="1" i="1" dirty="0"/>
              <a:t>Raster-Vektör Dönüşümü</a:t>
            </a:r>
            <a:endParaRPr lang="tr-TR" sz="3200" b="1" i="1" dirty="0"/>
          </a:p>
        </p:txBody>
      </p:sp>
      <p:sp>
        <p:nvSpPr>
          <p:cNvPr id="3" name="İçerik Yer Tutucusu 2"/>
          <p:cNvSpPr>
            <a:spLocks noGrp="1"/>
          </p:cNvSpPr>
          <p:nvPr>
            <p:ph idx="1"/>
          </p:nvPr>
        </p:nvSpPr>
        <p:spPr>
          <a:xfrm>
            <a:off x="251520" y="1196752"/>
            <a:ext cx="8784976" cy="1900808"/>
          </a:xfrm>
        </p:spPr>
        <p:txBody>
          <a:bodyPr vert="horz" lIns="91440" tIns="45720" rIns="91440" bIns="45720" rtlCol="0">
            <a:noAutofit/>
          </a:bodyPr>
          <a:lstStyle/>
          <a:p>
            <a:pPr>
              <a:spcBef>
                <a:spcPts val="1200"/>
              </a:spcBef>
            </a:pPr>
            <a:r>
              <a:rPr lang="tr-TR" sz="2400" dirty="0"/>
              <a:t>Raster veri modelinden vektör veri modeline dönüşümde aynı hücre değerleri gruplanarak sınırlar vektör formunda (x</a:t>
            </a:r>
            <a:r>
              <a:rPr lang="tr-TR" sz="2400" dirty="0" smtClean="0"/>
              <a:t>, y</a:t>
            </a:r>
            <a:r>
              <a:rPr lang="tr-TR" sz="2400" dirty="0"/>
              <a:t>) koordinat dizisi şeklinde kaydedilir. </a:t>
            </a:r>
            <a:endParaRPr lang="tr-TR" sz="2400" dirty="0"/>
          </a:p>
          <a:p>
            <a:pPr>
              <a:spcBef>
                <a:spcPts val="1200"/>
              </a:spcBef>
            </a:pPr>
            <a:r>
              <a:rPr lang="tr-TR" sz="2400" dirty="0"/>
              <a:t>Raster vektör dönüşümü sonrasında veri sınırları farklılaşabilir ve hatalı objeler oluşabilir. </a:t>
            </a:r>
            <a:endParaRPr lang="tr-TR" sz="2400"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14898" y="3458859"/>
            <a:ext cx="3109230" cy="313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485800"/>
            <a:ext cx="8784976" cy="1143000"/>
          </a:xfrm>
        </p:spPr>
        <p:txBody>
          <a:bodyPr vert="horz" lIns="91440" tIns="45720" rIns="91440" bIns="45720" rtlCol="0" anchor="ctr">
            <a:noAutofit/>
          </a:bodyPr>
          <a:lstStyle/>
          <a:p>
            <a:r>
              <a:rPr lang="tr-TR" sz="3400" b="1" dirty="0"/>
              <a:t>Raster Veri Yapısı (Raster </a:t>
            </a:r>
            <a:r>
              <a:rPr lang="tr-TR" sz="3400" b="1" dirty="0" smtClean="0"/>
              <a:t>Verilerin Bilgisayarda </a:t>
            </a:r>
            <a:r>
              <a:rPr lang="tr-TR" sz="3400" b="1" dirty="0"/>
              <a:t>Saklanması)</a:t>
            </a:r>
            <a:endParaRPr lang="tr-TR" sz="3400" b="1" dirty="0"/>
          </a:p>
        </p:txBody>
      </p:sp>
      <p:sp>
        <p:nvSpPr>
          <p:cNvPr id="3" name="İçerik Yer Tutucusu 2"/>
          <p:cNvSpPr>
            <a:spLocks noGrp="1"/>
          </p:cNvSpPr>
          <p:nvPr>
            <p:ph idx="1"/>
          </p:nvPr>
        </p:nvSpPr>
        <p:spPr>
          <a:xfrm>
            <a:off x="457200" y="1844824"/>
            <a:ext cx="7859216" cy="4824536"/>
          </a:xfrm>
        </p:spPr>
        <p:txBody>
          <a:bodyPr>
            <a:noAutofit/>
          </a:bodyPr>
          <a:lstStyle/>
          <a:p>
            <a:pPr>
              <a:spcBef>
                <a:spcPts val="1200"/>
              </a:spcBef>
            </a:pPr>
            <a:r>
              <a:rPr lang="tr-TR" sz="2800" noProof="1" smtClean="0"/>
              <a:t>Raster veri yapısı, raster verilerin depolanma yöntem veya biçimini ifade eder. </a:t>
            </a:r>
            <a:endParaRPr lang="tr-TR" sz="2800" noProof="1" smtClean="0"/>
          </a:p>
          <a:p>
            <a:pPr>
              <a:spcBef>
                <a:spcPts val="1200"/>
              </a:spcBef>
            </a:pPr>
            <a:r>
              <a:rPr lang="tr-TR" sz="2800" noProof="1"/>
              <a:t>Raster verilerin </a:t>
            </a:r>
            <a:r>
              <a:rPr lang="tr-TR" sz="2800" noProof="1" smtClean="0"/>
              <a:t>depolanmasında </a:t>
            </a:r>
            <a:r>
              <a:rPr lang="tr-TR" sz="2800" noProof="1"/>
              <a:t>en basit yaklaşım Hücre Bazında Kodlamadır (Cell-by-cell raster encoding).</a:t>
            </a:r>
            <a:endParaRPr lang="tr-TR" sz="2800" noProof="1"/>
          </a:p>
          <a:p>
            <a:pPr marL="274320" lvl="1" indent="0">
              <a:spcBef>
                <a:spcPts val="1200"/>
              </a:spcBef>
              <a:buNone/>
            </a:pPr>
            <a:endParaRPr lang="tr-TR" sz="2400" noProof="1" smtClean="0"/>
          </a:p>
          <a:p>
            <a:pPr marL="114300" indent="0">
              <a:spcBef>
                <a:spcPts val="1200"/>
              </a:spcBef>
              <a:buNone/>
            </a:pPr>
            <a:r>
              <a:rPr lang="tr-TR" sz="2400" noProof="1" smtClean="0"/>
              <a:t> </a:t>
            </a:r>
            <a:endParaRPr lang="tr-TR" sz="2400" noProof="1" smtClean="0"/>
          </a:p>
          <a:p>
            <a:pPr>
              <a:spcBef>
                <a:spcPts val="1200"/>
              </a:spcBef>
            </a:pPr>
            <a:endParaRPr lang="tr-TR" sz="2400" noProof="1"/>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lik">
  <a:themeElements>
    <a:clrScheme name="Netlik">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is Klasi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tlik">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107457</Words>
  <Application>WPS Presentation</Application>
  <PresentationFormat>Ekran Gösterisi (4:3)</PresentationFormat>
  <Paragraphs>2427</Paragraphs>
  <Slides>370</Slides>
  <Notes>13</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370</vt:i4>
      </vt:variant>
    </vt:vector>
  </HeadingPairs>
  <TitlesOfParts>
    <vt:vector size="378" baseType="lpstr">
      <vt:lpstr>Arial</vt:lpstr>
      <vt:lpstr>SimSun</vt:lpstr>
      <vt:lpstr>Wingdings</vt:lpstr>
      <vt:lpstr>Microsoft YaHei</vt:lpstr>
      <vt:lpstr>Arial Unicode MS</vt:lpstr>
      <vt:lpstr>Calibri</vt:lpstr>
      <vt:lpstr>Netlik</vt:lpstr>
      <vt:lpstr>Paint.Picture</vt:lpstr>
      <vt:lpstr>Coğrafİ BİlGİ SİSTEMLERİ</vt:lpstr>
      <vt:lpstr>Coğrafİ BİlGİ SİSTEMLERİ  DERS 1: CBS’nİn TanIMI, Bİleşenlerİ, SağladIğI Avantajlar ve Uygulama  AlanlarI</vt:lpstr>
      <vt:lpstr>Bilgi Sistemleri</vt:lpstr>
      <vt:lpstr>Coğrafi Bilgi Sistemlerinin Tanımı</vt:lpstr>
      <vt:lpstr>Coğrafi Bilgi Sistemlerinin Tanımı</vt:lpstr>
      <vt:lpstr>CBS’de Katman Yapısı</vt:lpstr>
      <vt:lpstr>CBS’nin Temel Bileşenleri</vt:lpstr>
      <vt:lpstr>CBS Yazılımı</vt:lpstr>
      <vt:lpstr>CBS Yazılımı</vt:lpstr>
      <vt:lpstr>- Masaüstü CBS</vt:lpstr>
      <vt:lpstr>- Server (Sunucu) CBS</vt:lpstr>
      <vt:lpstr>- CBS Geliştirici</vt:lpstr>
      <vt:lpstr>- Mobil CBS</vt:lpstr>
      <vt:lpstr>Bir CBS yazılımında bulunması gereken temel unsurlar nelerdir?</vt:lpstr>
      <vt:lpstr>Donanım</vt:lpstr>
      <vt:lpstr>Ağ</vt:lpstr>
      <vt:lpstr>Veri</vt:lpstr>
      <vt:lpstr>Kullanıcı</vt:lpstr>
      <vt:lpstr>Yöntem</vt:lpstr>
      <vt:lpstr>CBS’nin Kapsamı</vt:lpstr>
      <vt:lpstr>Verilerin Toplanması</vt:lpstr>
      <vt:lpstr>CBS’de Veri Kaynakları</vt:lpstr>
      <vt:lpstr>Klavye girişi: Bu yöntemle veri bilgisayara manuel olarak girilir.  Çoğu öznitelik verisi bu şekilde girilir. </vt:lpstr>
      <vt:lpstr>Otomatik koordinat  aktarımı:  Bugün birçok  jeodezik  ölçme aletinde ölçümlerden koordinatları doğrudan elde etmek mümkün olup, bu koordinat değerleri bilgisayarlara doğrudan aktarılabilirler .</vt:lpstr>
      <vt:lpstr>Sayısallaştırma: Sayısallaştırma, var olan bir harita veya diğer coğrafi ürünlerdeki verileri bilgisayara aktarmak için kullanılır.  Verilerin karakteristik noktalarının konumları doğru bir şekilde ölçülür ve veriler bilgisayara dijital olarak aktarılır.  </vt:lpstr>
      <vt:lpstr>Sayısallaştırma masası kullanarak sayısallaştırma</vt:lpstr>
      <vt:lpstr>Ekrandan manuel olarak elle sayısallaştırma</vt:lpstr>
      <vt:lpstr>Vektörizasyon</vt:lpstr>
      <vt:lpstr>Tarama: Tarayıcılar, haritaları (veya diğer basılı coğrafi ürünleri) taramak  ve görüntülerini raster biçimine dönüştürmek  amacıyla  kullanılır. </vt:lpstr>
      <vt:lpstr>Dijital verilerin hazırlanması: Dijital verilerin hazırlanması, mevcut olmayan verilerin hazırlanmasını kapsar.  Burada, veriler doğrudan bilgisayara girilmek üzere dijital olarak hazırlanır. </vt:lpstr>
      <vt:lpstr>Klasik jeodezik ölçmeler</vt:lpstr>
      <vt:lpstr>PowerPoint 演示文稿</vt:lpstr>
      <vt:lpstr>PowerPoint 演示文稿</vt:lpstr>
      <vt:lpstr>Verilerin Depolanması</vt:lpstr>
      <vt:lpstr>PowerPoint 演示文稿</vt:lpstr>
      <vt:lpstr>Veri Yönetimi</vt:lpstr>
      <vt:lpstr>PowerPoint 演示文稿</vt:lpstr>
      <vt:lpstr>PowerPoint 演示文稿</vt:lpstr>
      <vt:lpstr>Verilerin, Sorgu ve Analiz Sonuçlarının Görüntülenmesi</vt:lpstr>
      <vt:lpstr>PowerPoint 演示文稿</vt:lpstr>
      <vt:lpstr>CBS’nin Sağladığı Avantajlar</vt:lpstr>
      <vt:lpstr>CBS’nin Sağladığı Avantajlar</vt:lpstr>
      <vt:lpstr>CBS’nin Uygulama Alanları</vt:lpstr>
      <vt:lpstr>Kaynaklar</vt:lpstr>
      <vt:lpstr>Coğrafİ BİlGİ SİSTEMLERİ  DERS 2: CBS VE CAD YAZILIMLARI ARASINDAKİ FARKLAR,  CBS’NİN ADIMLARI</vt:lpstr>
      <vt:lpstr>CAD</vt:lpstr>
      <vt:lpstr>PowerPoint 演示文稿</vt:lpstr>
      <vt:lpstr>CBS Yazılımı</vt:lpstr>
      <vt:lpstr>PowerPoint 演示文稿</vt:lpstr>
      <vt:lpstr>CAD ve CBS Yazılımlarının Karşılaştırılması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CAD + CBS</vt:lpstr>
      <vt:lpstr>CBS Tasarımı Uygulama Stratejileri ve Gerçekleştirim Aşamaları</vt:lpstr>
      <vt:lpstr>PowerPoint 演示文稿</vt:lpstr>
      <vt:lpstr>Gereksinimlerin Belirlenmesi Aşaması</vt:lpstr>
      <vt:lpstr>Tasarım aşaması</vt:lpstr>
      <vt:lpstr>Kurulum Aşaması</vt:lpstr>
      <vt:lpstr>Gerçekleştirim Aşaması</vt:lpstr>
      <vt:lpstr>CBS’de Veri İle İlgili İşlemler</vt:lpstr>
      <vt:lpstr>Veri Toplama</vt:lpstr>
      <vt:lpstr>Veri İşleme</vt:lpstr>
      <vt:lpstr>Veri Yönetimi</vt:lpstr>
      <vt:lpstr>Mekânsal Tarama, Sorgulama ve Analizler</vt:lpstr>
      <vt:lpstr>Görselleştirme</vt:lpstr>
      <vt:lpstr>CBS İçin Dikkat Edilmesi Gereken Hususlar</vt:lpstr>
      <vt:lpstr>CBS’de Karşılaşılan Temel Problemler</vt:lpstr>
      <vt:lpstr>Kaynaklar</vt:lpstr>
      <vt:lpstr>Coğrafİ BİlGİ SİSTEMLERİ  DERS 3: CBS’de VERİ TÜRLERİ ve VERİ MODELLERİ, Raster VerİLERİN Bİlgİsayarda  SaklanmasI</vt:lpstr>
      <vt:lpstr>CBS’de Veri Türleri</vt:lpstr>
      <vt:lpstr>CBS’de Veri Türleri</vt:lpstr>
      <vt:lpstr>CBS’de Veri Türleri</vt:lpstr>
      <vt:lpstr>Metaveri</vt:lpstr>
      <vt:lpstr>Öznitelik ve Metaveriyi karıştırmayalım !</vt:lpstr>
      <vt:lpstr>CBS’de Veri Modelleri (Mekânsal Veri Modelleri)</vt:lpstr>
      <vt:lpstr>CBS’de Veri Modelleri (Mekânsal Veri Modelleri)</vt:lpstr>
      <vt:lpstr>Vektör (Vektörel) Model</vt:lpstr>
      <vt:lpstr>Raster (Hücresel, Grid) Model</vt:lpstr>
      <vt:lpstr>Raster (Hücresel, Grid) Model</vt:lpstr>
      <vt:lpstr>Raster (Hücresel, Grid) Model</vt:lpstr>
      <vt:lpstr>Raster (Hücresel, Grid) Model</vt:lpstr>
      <vt:lpstr>Piksel boyutu ve Çözünürlük</vt:lpstr>
      <vt:lpstr>Vektör ve Raster Veri Modellerinin Karşılaştırılması</vt:lpstr>
      <vt:lpstr>Raster Veri Kodlama / Vektör-Raster Dönüşümü</vt:lpstr>
      <vt:lpstr>Raster Veri Kodlama / Vektör-Raster Dönüşümü</vt:lpstr>
      <vt:lpstr>Raster Veri Kodlama / Vektör-Raster Dönüşümünde Karışık Hücre Problemi</vt:lpstr>
      <vt:lpstr>Raster Veri Kodlama / Vektör-Raster Dönüşümü</vt:lpstr>
      <vt:lpstr>Raster Veri Kodlama / Vektör-Raster Dönüşümü</vt:lpstr>
      <vt:lpstr>Raster-Vektör Dönüşümü</vt:lpstr>
      <vt:lpstr>Raster Veri Yapısı (Raster Verilerin Bilgisayarda Saklanması)</vt:lpstr>
      <vt:lpstr>Hücre Bazında Kodlama</vt:lpstr>
      <vt:lpstr>Raster Veri Sıkıştırma Yöntemleri</vt:lpstr>
      <vt:lpstr>Zincir Kodları</vt:lpstr>
      <vt:lpstr>Blok Kodları</vt:lpstr>
      <vt:lpstr>Satır Boyunca Kodlama</vt:lpstr>
      <vt:lpstr>Dörtlü Ağaç Kodlama</vt:lpstr>
      <vt:lpstr>Kaynaklar</vt:lpstr>
      <vt:lpstr>Coğrafİ BİlGİ SİSTEMLERİ  DERS 4 - 5: VEKTÖR VERİLERİN BİLGİSAYARDA SAKLANMASI</vt:lpstr>
      <vt:lpstr>Vektör (Vektörel) Veri Yapısı (Vektör Verilerin Bilgisayarda Saklanması)</vt:lpstr>
      <vt:lpstr>Spagetti Veri Modeli</vt:lpstr>
      <vt:lpstr>Spagetti Veri Modeli</vt:lpstr>
      <vt:lpstr>Spagetti Veri Modeli</vt:lpstr>
      <vt:lpstr>Spagetti Veri Modelinin Özellikleri</vt:lpstr>
      <vt:lpstr>Spagetti Veri Modelinin Özellikleri</vt:lpstr>
      <vt:lpstr>Spagetti Veri Modelinin Özellikleri</vt:lpstr>
      <vt:lpstr>Topolojik Veri Modeli</vt:lpstr>
      <vt:lpstr>Topolojik Veri Modeli - Çizge Teorisi</vt:lpstr>
      <vt:lpstr>Topolojik Veri Modeli - Çizge Teorisi</vt:lpstr>
      <vt:lpstr>Topolojik Veri Modeli - Çizge Teorisi</vt:lpstr>
      <vt:lpstr>Geometrik ve Topolojik Gösterim</vt:lpstr>
      <vt:lpstr>Topolojik Dönüşüm</vt:lpstr>
      <vt:lpstr>Topolojik Dönüşüm</vt:lpstr>
      <vt:lpstr>Topolojik Dönüşüm</vt:lpstr>
      <vt:lpstr>Şekillerin Geometrik ve Topolojik Yönden Karşılaştırılması</vt:lpstr>
      <vt:lpstr>Topolojik Veri Modelinin Gelişimi</vt:lpstr>
      <vt:lpstr>DIME</vt:lpstr>
      <vt:lpstr>DIME</vt:lpstr>
      <vt:lpstr>DIME</vt:lpstr>
      <vt:lpstr>DIME</vt:lpstr>
      <vt:lpstr>POLYVRT</vt:lpstr>
      <vt:lpstr>POLYVRT</vt:lpstr>
      <vt:lpstr>POLYVRT</vt:lpstr>
      <vt:lpstr>CARIS</vt:lpstr>
      <vt:lpstr>CARIS</vt:lpstr>
      <vt:lpstr>Günümüzde Geliştirilen CBS Yazılımlarında Topolojik Veri Modeli</vt:lpstr>
      <vt:lpstr>Günümüzde Geliştirilen CBS Yazılımlarında Topolojik Veri Modeli</vt:lpstr>
      <vt:lpstr>Günümüzde Geliştirilen CBS Yazılımlarında Topolojik Veri Yapısı</vt:lpstr>
      <vt:lpstr>Bağlantı</vt:lpstr>
      <vt:lpstr>* Çizgi-Düğüm (Arc-Node) Topolojisi</vt:lpstr>
      <vt:lpstr>Alan</vt:lpstr>
      <vt:lpstr>*Alan (Poligon)-Çizgi (Polygon-Arc) Topolojisi</vt:lpstr>
      <vt:lpstr>*Alan (Poligon)-Çizgi (Polygon-Arc) Topolojisi</vt:lpstr>
      <vt:lpstr>Komşuluk</vt:lpstr>
      <vt:lpstr>*Sol-Sağ (Left-Right) Topolojisi</vt:lpstr>
      <vt:lpstr>Sol-Sağ (Left-Right) Topolojik Veri Yapısı</vt:lpstr>
      <vt:lpstr>Topolojik Veri Yapısı – Örnek 1</vt:lpstr>
      <vt:lpstr>PowerPoint 演示文稿</vt:lpstr>
      <vt:lpstr>Topolojik Veri Yapısı – Örnek 2</vt:lpstr>
      <vt:lpstr>PowerPoint 演示文稿</vt:lpstr>
      <vt:lpstr>Kaynaklar</vt:lpstr>
      <vt:lpstr>Coğrafİ BİlGİ SİSTEMLERİ  DERS 6: CBS'de Topolojİk İşlemler, Topolojİk Verİ Modelİnİn SağladIğI Avantajlar</vt:lpstr>
      <vt:lpstr>CBS’de Topolojik İşlemler</vt:lpstr>
      <vt:lpstr>Veri Toplama Aşamasında Topolojik İşlemler</vt:lpstr>
      <vt:lpstr>Topolojik Hataların Belirlenmesi</vt:lpstr>
      <vt:lpstr>Veri yapısında oluşabilecek topolojik hatalar ve bunların editlenerek düzeltilmiş şekillerine örnek verecek olursak:</vt:lpstr>
      <vt:lpstr>PowerPoint 演示文稿</vt:lpstr>
      <vt:lpstr>Veri Depolama ve Veri İşlemede Topolojik İşlemler</vt:lpstr>
      <vt:lpstr>Mekânsal Sorgulamalarda Topoloji</vt:lpstr>
      <vt:lpstr>Sorgulamalarda kullanılan topolojik ilişkiler</vt:lpstr>
      <vt:lpstr>PowerPoint 演示文稿</vt:lpstr>
      <vt:lpstr>Topolojik ilişkiler ve sorgu örnekleri</vt:lpstr>
      <vt:lpstr>PowerPoint 演示文稿</vt:lpstr>
      <vt:lpstr>PowerPoint 演示文稿</vt:lpstr>
      <vt:lpstr>PowerPoint 演示文稿</vt:lpstr>
      <vt:lpstr>PowerPoint 演示文稿</vt:lpstr>
      <vt:lpstr>PowerPoint 演示文稿</vt:lpstr>
      <vt:lpstr>PowerPoint 演示文稿</vt:lpstr>
      <vt:lpstr>Topolojik sorgulama örnekleri</vt:lpstr>
      <vt:lpstr>PowerPoint 演示文稿</vt:lpstr>
      <vt:lpstr>PowerPoint 演示文稿</vt:lpstr>
      <vt:lpstr>PowerPoint 演示文稿</vt:lpstr>
      <vt:lpstr>PowerPoint 演示文稿</vt:lpstr>
      <vt:lpstr>Mekânsal analizlerde topoloji</vt:lpstr>
      <vt:lpstr>Topolojik Veri Modelinin Sağladığı Avantajlar</vt:lpstr>
      <vt:lpstr>Topolojik Veri Modelinin Sağladığı Avantajlar</vt:lpstr>
      <vt:lpstr>Topolojik Veri Modelindeki Zorluklar</vt:lpstr>
      <vt:lpstr>Topolojisiz Bir CBS mümkün mü?</vt:lpstr>
      <vt:lpstr>Topolojisiz Bir CBS mümkün mü?</vt:lpstr>
      <vt:lpstr>Kaynaklar</vt:lpstr>
      <vt:lpstr>Coğrafİ BİlGİ SİSTEMLERİ  DERS 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Kaynaklar</vt:lpstr>
      <vt:lpstr>Coğrafİ BİlGİ SİSTEMLERİ  DERS 8: CBS’NİN FONKSİYONLARI</vt:lpstr>
      <vt:lpstr>Coğrafi Bilgi Sistemlerinin Fonksiyonları</vt:lpstr>
      <vt:lpstr>Coğrafi Bilgi Sistemlerinin Fonksiyonları:</vt:lpstr>
      <vt:lpstr>Coğrafi Bilgi Sistemlerinin Fonksiyonları:</vt:lpstr>
      <vt:lpstr>Tematik haritalama ile ilgili önemli noktalar</vt:lpstr>
      <vt:lpstr>Değişken sayısına göre tematik harita türleri</vt:lpstr>
      <vt:lpstr>Gösterim tekniğine göre tematik harita türleri</vt:lpstr>
      <vt:lpstr>Koroplet (Renk Tonlu) Haritalar</vt:lpstr>
      <vt:lpstr>Koroplet (Renk Tonlu) Haritalar</vt:lpstr>
      <vt:lpstr>Oransal Sembol Haritaları </vt:lpstr>
      <vt:lpstr>Oransal Sembol Haritaları </vt:lpstr>
      <vt:lpstr>Oransal Sembol Haritaları </vt:lpstr>
      <vt:lpstr>Eşdeğer Haritaları</vt:lpstr>
      <vt:lpstr>Eşdeğer bir haritadan değer kestirimi</vt:lpstr>
      <vt:lpstr>Eşdeğer Haritaları</vt:lpstr>
      <vt:lpstr>Dasimetrik Haritalar</vt:lpstr>
      <vt:lpstr>Dasimetrik Haritalar</vt:lpstr>
      <vt:lpstr>Dasimetrik  Harita ve Koroplet Harita Karşılaştırması</vt:lpstr>
      <vt:lpstr>Nokta Dağılım Haritaları</vt:lpstr>
      <vt:lpstr>Bire-bir nokta dağılım haritaları</vt:lpstr>
      <vt:lpstr>Bire-çok nokta dağılım haritaları</vt:lpstr>
      <vt:lpstr>Bire-çok nokta dağılım haritası</vt:lpstr>
      <vt:lpstr>Bire-çok nokta dağılım haritası</vt:lpstr>
      <vt:lpstr>Coğrafi Bilgi Sistemlerinin Fonksiyonları:</vt:lpstr>
      <vt:lpstr>Coğrafi Bilgi Sistemlerinin Fonksiyonları:</vt:lpstr>
      <vt:lpstr>Coğrafi Bilgi Sistemlerinin Fonksiyonları:</vt:lpstr>
      <vt:lpstr>Coğrafi Bilgi Sistemlerinin Fonksiyonları:</vt:lpstr>
      <vt:lpstr>Coğrafi Bilgi Sistemlerinin Fonksiyonları:</vt:lpstr>
      <vt:lpstr>Kaynaklar</vt:lpstr>
      <vt:lpstr>Coğrafİ BİlGİ SİSTEMLERİ  DERS 9: CBS’DE MEKÂNSAL SORGULAMALAR</vt:lpstr>
      <vt:lpstr>Coğrafi Bilgi Sistemlerinde Mekânsal Sorgulamalar</vt:lpstr>
      <vt:lpstr>Özniteliklerin Sorgulanması</vt:lpstr>
      <vt:lpstr>- Özniteliklerden özniteliklerin sorgusu</vt:lpstr>
      <vt:lpstr>- Özniteliklerden geometrik verilerin sorgusu</vt:lpstr>
      <vt:lpstr>Sorgulama</vt:lpstr>
      <vt:lpstr>- Sorgulamada kullanılan temel aritmetik işlemler</vt:lpstr>
      <vt:lpstr>- Sorgulamada kullanılan karşılaştırma operatörleri</vt:lpstr>
      <vt:lpstr>- Sorgulamada kullanılan mantıksal operatörler</vt:lpstr>
      <vt:lpstr>- Sorgulamada kullanılan mantıksal operatörler</vt:lpstr>
      <vt:lpstr>Sorgulamada kullanılan kısmi operatörler</vt:lpstr>
      <vt:lpstr>Geometrik  Verilerin Sorgulanması</vt:lpstr>
      <vt:lpstr>- Geometrik verilerden özniteliklerin sorgusu</vt:lpstr>
      <vt:lpstr>- Geometrik verilere bağlı olarak geometrik verilerin sorgusu</vt:lpstr>
      <vt:lpstr>İçerme sorgusu</vt:lpstr>
      <vt:lpstr>İçerme sorgusu</vt:lpstr>
      <vt:lpstr>Kesişim sorgusu</vt:lpstr>
      <vt:lpstr>Uzaklık ve tampon alan sorgusu</vt:lpstr>
      <vt:lpstr>Uzaklık ve Tampon Alan Sorgusu</vt:lpstr>
      <vt:lpstr>Patika Sorgusu</vt:lpstr>
      <vt:lpstr>Patika Sorgusu</vt:lpstr>
      <vt:lpstr>Çoklu Sorgular</vt:lpstr>
      <vt:lpstr>Kaynaklar</vt:lpstr>
      <vt:lpstr>Coğrafİ BİlGİ SİSTEMLERİ  DERS 10 - 11: CBS’de MEKÂNSAL  analİzler</vt:lpstr>
      <vt:lpstr>CBS’de Mekânsal Analizler</vt:lpstr>
      <vt:lpstr>CBS’de Mekânsal Analizler</vt:lpstr>
      <vt:lpstr>Tek katmanlı analizler</vt:lpstr>
      <vt:lpstr>Çok katmanlı analizler</vt:lpstr>
      <vt:lpstr>CBS’de Temel Mekânsal Analizler</vt:lpstr>
      <vt:lpstr>Geometrik ve İstatistiksel İşlemler</vt:lpstr>
      <vt:lpstr>Jeoistatistiksel Analizler</vt:lpstr>
      <vt:lpstr>Yakınlık Analizi</vt:lpstr>
      <vt:lpstr>- Geometrik buffer (tampon alan) oluşturma</vt:lpstr>
      <vt:lpstr>- Geometrik buffer (tampon alan) oluşturma</vt:lpstr>
      <vt:lpstr>- Thiessen (Voronoi) poligonları</vt:lpstr>
      <vt:lpstr>Nokta Enterpolasyonu</vt:lpstr>
      <vt:lpstr>Nokta Enterpolasyonu</vt:lpstr>
      <vt:lpstr>Çakıştırma (Bindirme/Overlay) Analizi </vt:lpstr>
      <vt:lpstr>Çakıştırma (Bindirme/Overlay) Analizi </vt:lpstr>
      <vt:lpstr>Çakıştırma (Bindirme/Overlay) Analizi </vt:lpstr>
      <vt:lpstr>Çakıştırma (Bindirme/Overlay) Analizi </vt:lpstr>
      <vt:lpstr>Çakıştırma (Bindirme/Overlay) Analizi </vt:lpstr>
      <vt:lpstr>Nokta Desen (Örüntü) Analizi</vt:lpstr>
      <vt:lpstr>Ağ Analizi</vt:lpstr>
      <vt:lpstr>Ağ Analizi</vt:lpstr>
      <vt:lpstr>Ağ Analizi</vt:lpstr>
      <vt:lpstr>- Rotalama</vt:lpstr>
      <vt:lpstr>- Rotalama</vt:lpstr>
      <vt:lpstr>- Rotalama</vt:lpstr>
      <vt:lpstr>- En yakın tesisin bulunması</vt:lpstr>
      <vt:lpstr>- Hizmet alanlarının belirlenmesi</vt:lpstr>
      <vt:lpstr>- Hizmet alanlarının belirlenmesi</vt:lpstr>
      <vt:lpstr>- Yer belirleme</vt:lpstr>
      <vt:lpstr>Yüzey Analizi</vt:lpstr>
      <vt:lpstr>Yüzey Analizi</vt:lpstr>
      <vt:lpstr>Sayısal Yükseklik Modelleri (SYM)</vt:lpstr>
      <vt:lpstr>Sayısal Yükseklik Modelleri (SYM)</vt:lpstr>
      <vt:lpstr>SYM Veri Kaynakları</vt:lpstr>
      <vt:lpstr>SYM Gösterimi</vt:lpstr>
      <vt:lpstr>TIN SYM</vt:lpstr>
      <vt:lpstr>Delaunay Üçgenlemesi</vt:lpstr>
      <vt:lpstr>TIN SYM</vt:lpstr>
      <vt:lpstr>TIN SYM</vt:lpstr>
      <vt:lpstr>Raster SYM</vt:lpstr>
      <vt:lpstr>Yükseklik Haricindeki Verilerde SYM Gösterimi</vt:lpstr>
      <vt:lpstr>SYM ve SAM Farkı</vt:lpstr>
      <vt:lpstr>- 3-boyutlu görüntüleme / Perspektif görüntü oluşturulması</vt:lpstr>
      <vt:lpstr>- Eğim analizi</vt:lpstr>
      <vt:lpstr>- Bakı analizi</vt:lpstr>
      <vt:lpstr>- Görünürlük analizi</vt:lpstr>
      <vt:lpstr>- Kesit çıkarma</vt:lpstr>
      <vt:lpstr>- Kazı ve dolgu hesabı (Hacim hesabı)</vt:lpstr>
      <vt:lpstr>- Eş Yükseklik Eğrisi ve Hipsometrik Renk  Kademeleri Oluşturma</vt:lpstr>
      <vt:lpstr>Raster (Grid) Analizi</vt:lpstr>
      <vt:lpstr>- Mekânsal Analizlerde Raster Formatı Kullanmanın Avantajları</vt:lpstr>
      <vt:lpstr>- Mekânsal Analizlerde Raster Formatı Kullanmanın Avantajları</vt:lpstr>
      <vt:lpstr>- Mekânsal Analizlerde Raster Formatı Kullanmanın Dezavantajları</vt:lpstr>
      <vt:lpstr>PowerPoint 演示文稿</vt:lpstr>
      <vt:lpstr>- Lokal Fonksiyonlar</vt:lpstr>
      <vt:lpstr>- Lokal Fonksiyonlar</vt:lpstr>
      <vt:lpstr>- Lokal Fonksiyonlar</vt:lpstr>
      <vt:lpstr>- Lokal Fonksiyonlar</vt:lpstr>
      <vt:lpstr>- Fokal Fonksiyonlar</vt:lpstr>
      <vt:lpstr>- Fokal Fonksiyonlar</vt:lpstr>
      <vt:lpstr>- Bölgesel Fonksiyonlar </vt:lpstr>
      <vt:lpstr>- Bölgesel Fonksiyonlar </vt:lpstr>
      <vt:lpstr>- Global Fonksiyonlar</vt:lpstr>
      <vt:lpstr>Tahmin/Simülasyon</vt:lpstr>
      <vt:lpstr>Kaynaklar</vt:lpstr>
      <vt:lpstr>Coğrafİ BİlGİ SİSTEMLERİ  DERS 12: Vektör verİLERİN ÇAKIŞTIRMA  ANALİZİ, raster VERİLERİN ÇAKIŞTIRMA  ANALİZİ </vt:lpstr>
      <vt:lpstr>Vektör Verilerin Çakıştırma Analizi </vt:lpstr>
      <vt:lpstr>Vektör Verilerin Çakıştırma Analizi </vt:lpstr>
      <vt:lpstr>Vektör Veriler İçin Çakıştırma İşlemleri</vt:lpstr>
      <vt:lpstr>- BİRLEŞTİRME (UNION)</vt:lpstr>
      <vt:lpstr>- KESİŞTİRME (INTERSECT)</vt:lpstr>
      <vt:lpstr>- ÖZDEŞLEME (IDENDITY)</vt:lpstr>
      <vt:lpstr>- KESME (CLIP)</vt:lpstr>
      <vt:lpstr>- SİLME (ERASE)</vt:lpstr>
      <vt:lpstr>- BÖLME (SPLIT)</vt:lpstr>
      <vt:lpstr>PowerPoint 演示文稿</vt:lpstr>
      <vt:lpstr>Çakıştırma Analizleri</vt:lpstr>
      <vt:lpstr>- Alan Üzerinde Alan Çakıştırması</vt:lpstr>
      <vt:lpstr>- Alan İçinde Çizgi Çakıştırması</vt:lpstr>
      <vt:lpstr>- Alan İçinde Nokta Çakıştırması</vt:lpstr>
      <vt:lpstr>Raster Verilerin Çakıştırma Analizi </vt:lpstr>
      <vt:lpstr>Raster Verilerin Çakıştırma Analizi </vt:lpstr>
      <vt:lpstr>Ağırlıklı Çakıştırma</vt:lpstr>
      <vt:lpstr>Ağırlıklı Çakıştırma</vt:lpstr>
      <vt:lpstr>Ağırlıklı Çakıştırma</vt:lpstr>
      <vt:lpstr>Ağırlıklı Çakıştırma</vt:lpstr>
      <vt:lpstr>Kaynaklar</vt:lpstr>
      <vt:lpstr>Coğrafİ BİlGİ SİSTEMLERİ  DERS 13: CBS’DE VERİ KALİTESİ, İNTERNET CBS, KONUMSAL VERİ ALTYAPILARI</vt:lpstr>
      <vt:lpstr>Veri Kalitesi</vt:lpstr>
      <vt:lpstr>Veri Kalitesi</vt:lpstr>
      <vt:lpstr>Veri Kalitesi</vt:lpstr>
      <vt:lpstr>PowerPoint 演示文稿</vt:lpstr>
      <vt:lpstr>Veri Kalitesi</vt:lpstr>
      <vt:lpstr>CBS Verileri İçin Kalite Ölçütleri</vt:lpstr>
      <vt:lpstr>CBS Verileri İçin Kalite Ölçütleri</vt:lpstr>
      <vt:lpstr>Coğrafi Veri Kalitesini Etkileyen Hata Kaynakları</vt:lpstr>
      <vt:lpstr>Modellendirme hataları</vt:lpstr>
      <vt:lpstr>Modellendirme hataları</vt:lpstr>
      <vt:lpstr>Veri kaynağı hataları</vt:lpstr>
      <vt:lpstr>Veri toplama ve giriş hataları</vt:lpstr>
      <vt:lpstr>PowerPoint 演示文稿</vt:lpstr>
      <vt:lpstr>İnternet CBS</vt:lpstr>
      <vt:lpstr>İnternet CBS</vt:lpstr>
      <vt:lpstr>İnternet CBS</vt:lpstr>
      <vt:lpstr>İnternet CBS</vt:lpstr>
      <vt:lpstr>İnternet CBS</vt:lpstr>
      <vt:lpstr>İnternet CBS</vt:lpstr>
      <vt:lpstr>İnternet CBS</vt:lpstr>
      <vt:lpstr>İnternet CBS</vt:lpstr>
      <vt:lpstr>Konumsal Veri Altyapıları (KVA)</vt:lpstr>
      <vt:lpstr>PowerPoint 演示文稿</vt:lpstr>
      <vt:lpstr>PowerPoint 演示文稿</vt:lpstr>
      <vt:lpstr>Ulusal Konumsal Veri Altyapısı (UKVA)</vt:lpstr>
      <vt:lpstr>Avrupa Birliği Konumsal Veri Altyapısı (INSPIRE: Infrastructure for Spatial Information in the European Community)</vt:lpstr>
      <vt:lpstr>Avrupa Birliği Konumsal Veri Altyapısı (INSPIRE: Infrastructure for Spatial Information in the European Community)</vt:lpstr>
      <vt:lpstr>Avrupa Birliği Konumsal Veri Altyapısı (INSPIRE: Infrastructure for Spatial Information in the European Community)</vt:lpstr>
      <vt:lpstr>TÜRKİYE UKVA ÇALIŞMALARI         UKVA==TUCBS</vt:lpstr>
      <vt:lpstr>Coğrafİ BİlGİ SİSTEMLERİ  DERS 14: UYGULAMA</vt:lpstr>
      <vt:lpstr>PowerPoint 演示文稿</vt:lpstr>
      <vt:lpstr>CBS_Uygulama.avi dosyasının içeriği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derya</dc:creator>
  <cp:lastModifiedBy>login_user</cp:lastModifiedBy>
  <cp:revision>201</cp:revision>
  <dcterms:created xsi:type="dcterms:W3CDTF">2019-11-29T11:34:00Z</dcterms:created>
  <dcterms:modified xsi:type="dcterms:W3CDTF">2024-10-11T09:06:23Z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ECA0251C872B4F45B397C00A4B329E79_12</vt:lpwstr>
  </property>
  <property fmtid="{D5CDD505-2E9C-101B-9397-08002B2CF9AE}" pid="3" name="KSOProductBuildVer">
    <vt:lpwstr>1033-12.2.0.18283</vt:lpwstr>
  </property>
</Properties>
</file>